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sldIdLst>
    <p:sldId id="256" r:id="rId2"/>
    <p:sldId id="558" r:id="rId3"/>
    <p:sldId id="15978" r:id="rId4"/>
    <p:sldId id="15985" r:id="rId5"/>
    <p:sldId id="15972" r:id="rId6"/>
    <p:sldId id="15984" r:id="rId7"/>
    <p:sldId id="260" r:id="rId8"/>
    <p:sldId id="15983" r:id="rId9"/>
    <p:sldId id="579" r:id="rId10"/>
    <p:sldId id="15987" r:id="rId11"/>
    <p:sldId id="576" r:id="rId12"/>
    <p:sldId id="15973" r:id="rId13"/>
    <p:sldId id="15979" r:id="rId14"/>
    <p:sldId id="15988" r:id="rId15"/>
    <p:sldId id="15991" r:id="rId16"/>
    <p:sldId id="15990" r:id="rId17"/>
    <p:sldId id="15976" r:id="rId18"/>
    <p:sldId id="453" r:id="rId19"/>
    <p:sldId id="15981" r:id="rId20"/>
    <p:sldId id="15977" r:id="rId21"/>
    <p:sldId id="15944" r:id="rId22"/>
    <p:sldId id="15989" r:id="rId23"/>
    <p:sldId id="15971" r:id="rId24"/>
    <p:sldId id="5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47"/>
    <p:restoredTop sz="94150"/>
  </p:normalViewPr>
  <p:slideViewPr>
    <p:cSldViewPr snapToGrid="0">
      <p:cViewPr varScale="1">
        <p:scale>
          <a:sx n="112" d="100"/>
          <a:sy n="112" d="100"/>
        </p:scale>
        <p:origin x="208" y="3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D81F6A-5D4F-9F44-84E9-2678D2291477}" type="datetimeFigureOut">
              <a:rPr lang="en-US" smtClean="0"/>
              <a:t>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8EC0F-9E71-6448-ACED-BC00F4F8C2F9}" type="slidenum">
              <a:rPr lang="en-US" smtClean="0"/>
              <a:t>‹#›</a:t>
            </a:fld>
            <a:endParaRPr lang="en-US"/>
          </a:p>
        </p:txBody>
      </p:sp>
    </p:spTree>
    <p:extLst>
      <p:ext uri="{BB962C8B-B14F-4D97-AF65-F5344CB8AC3E}">
        <p14:creationId xmlns:p14="http://schemas.microsoft.com/office/powerpoint/2010/main" val="4240772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report on the International Laser Ranging Service. I want to thank all of the authors who contributed to the report.</a:t>
            </a:r>
          </a:p>
        </p:txBody>
      </p:sp>
      <p:sp>
        <p:nvSpPr>
          <p:cNvPr id="4" name="Slide Number Placeholder 3"/>
          <p:cNvSpPr>
            <a:spLocks noGrp="1"/>
          </p:cNvSpPr>
          <p:nvPr>
            <p:ph type="sldNum" sz="quarter" idx="5"/>
          </p:nvPr>
        </p:nvSpPr>
        <p:spPr/>
        <p:txBody>
          <a:bodyPr/>
          <a:lstStyle/>
          <a:p>
            <a:fld id="{9B78EC0F-9E71-6448-ACED-BC00F4F8C2F9}" type="slidenum">
              <a:rPr lang="en-US" smtClean="0"/>
              <a:t>1</a:t>
            </a:fld>
            <a:endParaRPr lang="en-US"/>
          </a:p>
        </p:txBody>
      </p:sp>
    </p:spTree>
    <p:extLst>
      <p:ext uri="{BB962C8B-B14F-4D97-AF65-F5344CB8AC3E}">
        <p14:creationId xmlns:p14="http://schemas.microsoft.com/office/powerpoint/2010/main" val="819176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43C8C-2FA2-2C2E-3631-43089D548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0770CC-9226-A8F8-6B56-6BF90FF01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F08455-40D8-1B6B-60DD-D282B9D5E1E7}"/>
              </a:ext>
            </a:extLst>
          </p:cNvPr>
          <p:cNvSpPr>
            <a:spLocks noGrp="1"/>
          </p:cNvSpPr>
          <p:nvPr>
            <p:ph type="body" idx="1"/>
          </p:nvPr>
        </p:nvSpPr>
        <p:spPr/>
        <p:txBody>
          <a:bodyPr/>
          <a:lstStyle/>
          <a:p>
            <a:r>
              <a:rPr lang="en-US" dirty="0"/>
              <a:t>New missions are approaching the ILRS for support. Currently five new mission are awaiting approval bringing new applications and satellite configurations to the ILRS tracking roster. We are pleased that </a:t>
            </a:r>
          </a:p>
          <a:p>
            <a:r>
              <a:rPr lang="en-US" dirty="0"/>
              <a:t>we are seeing increased participation in satellite construction, operations, and data processing. Once fully approved these missions will join the ILRS roster.</a:t>
            </a:r>
          </a:p>
        </p:txBody>
      </p:sp>
      <p:sp>
        <p:nvSpPr>
          <p:cNvPr id="4" name="Slide Number Placeholder 3">
            <a:extLst>
              <a:ext uri="{FF2B5EF4-FFF2-40B4-BE49-F238E27FC236}">
                <a16:creationId xmlns:a16="http://schemas.microsoft.com/office/drawing/2014/main" id="{65C6B9CD-CD70-75ED-8DAA-78832FD28A8D}"/>
              </a:ext>
            </a:extLst>
          </p:cNvPr>
          <p:cNvSpPr>
            <a:spLocks noGrp="1"/>
          </p:cNvSpPr>
          <p:nvPr>
            <p:ph type="sldNum" sz="quarter" idx="5"/>
          </p:nvPr>
        </p:nvSpPr>
        <p:spPr/>
        <p:txBody>
          <a:bodyPr/>
          <a:lstStyle/>
          <a:p>
            <a:fld id="{B6B44943-6F75-6041-8FE3-4511AC5821EF}" type="slidenum">
              <a:rPr lang="en-US" smtClean="0"/>
              <a:t>12</a:t>
            </a:fld>
            <a:endParaRPr lang="en-US"/>
          </a:p>
        </p:txBody>
      </p:sp>
    </p:spTree>
    <p:extLst>
      <p:ext uri="{BB962C8B-B14F-4D97-AF65-F5344CB8AC3E}">
        <p14:creationId xmlns:p14="http://schemas.microsoft.com/office/powerpoint/2010/main" val="944523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78EC0F-9E71-6448-ACED-BC00F4F8C2F9}" type="slidenum">
              <a:rPr lang="en-US" smtClean="0"/>
              <a:t>13</a:t>
            </a:fld>
            <a:endParaRPr lang="en-US"/>
          </a:p>
        </p:txBody>
      </p:sp>
    </p:spTree>
    <p:extLst>
      <p:ext uri="{BB962C8B-B14F-4D97-AF65-F5344CB8AC3E}">
        <p14:creationId xmlns:p14="http://schemas.microsoft.com/office/powerpoint/2010/main" val="1096242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78EC0F-9E71-6448-ACED-BC00F4F8C2F9}" type="slidenum">
              <a:rPr lang="en-US" smtClean="0"/>
              <a:t>14</a:t>
            </a:fld>
            <a:endParaRPr lang="en-US"/>
          </a:p>
        </p:txBody>
      </p:sp>
    </p:spTree>
    <p:extLst>
      <p:ext uri="{BB962C8B-B14F-4D97-AF65-F5344CB8AC3E}">
        <p14:creationId xmlns:p14="http://schemas.microsoft.com/office/powerpoint/2010/main" val="2603654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78EC0F-9E71-6448-ACED-BC00F4F8C2F9}" type="slidenum">
              <a:rPr lang="en-US" smtClean="0"/>
              <a:t>15</a:t>
            </a:fld>
            <a:endParaRPr lang="en-US"/>
          </a:p>
        </p:txBody>
      </p:sp>
    </p:spTree>
    <p:extLst>
      <p:ext uri="{BB962C8B-B14F-4D97-AF65-F5344CB8AC3E}">
        <p14:creationId xmlns:p14="http://schemas.microsoft.com/office/powerpoint/2010/main" val="1906320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62CC5-C934-A7C6-2CE1-E9F5D98BC5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5EA0FB-914C-6F61-34C1-6E3AA23AC8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F0291-0C67-1A93-1057-2FDFC55F39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5CCCFD-D010-8C8D-C302-9530CC5BE375}"/>
              </a:ext>
            </a:extLst>
          </p:cNvPr>
          <p:cNvSpPr>
            <a:spLocks noGrp="1"/>
          </p:cNvSpPr>
          <p:nvPr>
            <p:ph type="sldNum" sz="quarter" idx="5"/>
          </p:nvPr>
        </p:nvSpPr>
        <p:spPr/>
        <p:txBody>
          <a:bodyPr/>
          <a:lstStyle/>
          <a:p>
            <a:fld id="{B6B44943-6F75-6041-8FE3-4511AC5821EF}" type="slidenum">
              <a:rPr lang="en-US" smtClean="0"/>
              <a:t>16</a:t>
            </a:fld>
            <a:endParaRPr lang="en-US"/>
          </a:p>
        </p:txBody>
      </p:sp>
    </p:spTree>
    <p:extLst>
      <p:ext uri="{BB962C8B-B14F-4D97-AF65-F5344CB8AC3E}">
        <p14:creationId xmlns:p14="http://schemas.microsoft.com/office/powerpoint/2010/main" val="1045249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 experiment is planned to use Common View Optical Time Transfer via a Free Space Link to the ACES H Maser to demonstrate Relativistic Geodesy. In particular, the experiment will use clock synchronization between with the Wettzell and Potsdam stations and the ACES H Maser to measure the height difference between the two stations, </a:t>
            </a:r>
            <a:r>
              <a:rPr lang="en-US" sz="1200" b="0" dirty="0"/>
              <a:t>demonstrating the feasibility of a physical height system. Additional experiments including Grasse and other stations are planned tor non common view time transfer.  Stay posted. </a:t>
            </a:r>
          </a:p>
          <a:p>
            <a:endParaRPr lang="en-US" sz="1200" b="0" dirty="0"/>
          </a:p>
          <a:p>
            <a:endParaRPr lang="en-US" sz="1200" dirty="0"/>
          </a:p>
          <a:p>
            <a:endParaRPr lang="en-US" sz="1200" dirty="0"/>
          </a:p>
        </p:txBody>
      </p:sp>
      <p:sp>
        <p:nvSpPr>
          <p:cNvPr id="4" name="Slide Number Placeholder 3"/>
          <p:cNvSpPr>
            <a:spLocks noGrp="1"/>
          </p:cNvSpPr>
          <p:nvPr>
            <p:ph type="sldNum" sz="quarter" idx="5"/>
          </p:nvPr>
        </p:nvSpPr>
        <p:spPr/>
        <p:txBody>
          <a:bodyPr/>
          <a:lstStyle/>
          <a:p>
            <a:fld id="{9B78EC0F-9E71-6448-ACED-BC00F4F8C2F9}" type="slidenum">
              <a:rPr lang="en-US" smtClean="0"/>
              <a:t>17</a:t>
            </a:fld>
            <a:endParaRPr lang="en-US"/>
          </a:p>
        </p:txBody>
      </p:sp>
    </p:spTree>
    <p:extLst>
      <p:ext uri="{BB962C8B-B14F-4D97-AF65-F5344CB8AC3E}">
        <p14:creationId xmlns:p14="http://schemas.microsoft.com/office/powerpoint/2010/main" val="2860175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err="1"/>
              <a:t>Two-way</a:t>
            </a:r>
            <a:r>
              <a:rPr lang="fr-FR" b="0" i="0" dirty="0"/>
              <a:t> and one-</a:t>
            </a:r>
            <a:r>
              <a:rPr lang="fr-FR" b="0" i="0" dirty="0" err="1"/>
              <a:t>way</a:t>
            </a:r>
            <a:r>
              <a:rPr lang="fr-FR" b="0" i="0" dirty="0"/>
              <a:t> </a:t>
            </a:r>
            <a:r>
              <a:rPr lang="fr-FR" b="0" i="0" dirty="0" err="1"/>
              <a:t>transponders</a:t>
            </a:r>
            <a:r>
              <a:rPr lang="fr-FR" b="0" i="0" dirty="0"/>
              <a:t> </a:t>
            </a:r>
            <a:r>
              <a:rPr lang="fr-FR" b="0" i="0" dirty="0" err="1"/>
              <a:t>activity</a:t>
            </a:r>
            <a:r>
              <a:rPr lang="fr-FR" b="0" i="0" dirty="0"/>
              <a:t> has been </a:t>
            </a:r>
            <a:r>
              <a:rPr lang="fr-FR" b="0" i="0" dirty="0" err="1"/>
              <a:t>underway</a:t>
            </a:r>
            <a:r>
              <a:rPr lang="fr-FR" b="0" i="0" dirty="0"/>
              <a:t> </a:t>
            </a:r>
            <a:r>
              <a:rPr lang="fr-FR" b="0" i="0" dirty="0" err="1"/>
              <a:t>since</a:t>
            </a:r>
            <a:r>
              <a:rPr lang="fr-FR" b="0" i="0" dirty="0"/>
              <a:t> the LASSO </a:t>
            </a:r>
            <a:r>
              <a:rPr lang="fr-FR" b="0" i="0" dirty="0" err="1"/>
              <a:t>experiment</a:t>
            </a:r>
            <a:r>
              <a:rPr lang="fr-FR" b="0" i="0" dirty="0"/>
              <a:t> in the 1990 </a:t>
            </a:r>
            <a:r>
              <a:rPr lang="fr-FR" b="0" i="0" dirty="0" err="1"/>
              <a:t>timeframe</a:t>
            </a:r>
            <a:r>
              <a:rPr lang="fr-FR" b="0" i="0" dirty="0"/>
              <a:t>. As </a:t>
            </a:r>
            <a:r>
              <a:rPr lang="fr-FR" b="0" i="0" dirty="0" err="1"/>
              <a:t>you</a:t>
            </a:r>
            <a:r>
              <a:rPr lang="fr-FR" b="0" i="0" dirty="0"/>
              <a:t> can </a:t>
            </a:r>
            <a:r>
              <a:rPr lang="fr-FR" b="0" i="0" dirty="0" err="1"/>
              <a:t>see</a:t>
            </a:r>
            <a:r>
              <a:rPr lang="fr-FR" b="0" i="0" dirty="0"/>
              <a:t> on the Chart on the </a:t>
            </a:r>
            <a:r>
              <a:rPr lang="fr-FR" b="0" i="0" dirty="0" err="1"/>
              <a:t>left</a:t>
            </a:r>
            <a:r>
              <a:rPr lang="fr-FR" b="0" i="0" dirty="0"/>
              <a:t>, </a:t>
            </a:r>
            <a:r>
              <a:rPr lang="fr-FR" b="0" i="0" dirty="0" err="1"/>
              <a:t>several</a:t>
            </a:r>
            <a:r>
              <a:rPr lang="fr-FR" b="0" i="0" dirty="0"/>
              <a:t> are </a:t>
            </a:r>
            <a:r>
              <a:rPr lang="fr-FR" b="0" i="0" dirty="0" err="1"/>
              <a:t>presently</a:t>
            </a:r>
            <a:r>
              <a:rPr lang="fr-FR" b="0" i="0" dirty="0"/>
              <a:t> </a:t>
            </a:r>
            <a:r>
              <a:rPr lang="fr-FR" b="0" i="0" dirty="0" err="1"/>
              <a:t>underway</a:t>
            </a:r>
            <a:r>
              <a:rPr lang="fr-FR" b="0" i="0" dirty="0"/>
              <a:t> or </a:t>
            </a:r>
            <a:r>
              <a:rPr lang="fr-FR" b="0" i="0" dirty="0" err="1"/>
              <a:t>upcoming</a:t>
            </a:r>
            <a:r>
              <a:rPr lang="fr-FR" b="0" i="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dirty="0"/>
              <a:t>Applications </a:t>
            </a:r>
            <a:r>
              <a:rPr lang="fr-FR" sz="1200" b="0" i="0" dirty="0" err="1"/>
              <a:t>include</a:t>
            </a:r>
            <a:r>
              <a:rPr lang="fr-FR" sz="1200" b="0" i="0" dirty="0"/>
              <a:t> </a:t>
            </a:r>
            <a:r>
              <a:rPr lang="fr-FR" sz="1200" b="0" i="0" dirty="0" err="1"/>
              <a:t>include</a:t>
            </a:r>
            <a:r>
              <a:rPr lang="fr-FR" sz="1200" b="0" i="0" dirty="0"/>
              <a:t>: Time &amp; </a:t>
            </a:r>
            <a:r>
              <a:rPr lang="fr-FR" sz="1200" b="0" i="0" dirty="0" err="1"/>
              <a:t>frequency</a:t>
            </a:r>
            <a:r>
              <a:rPr lang="fr-FR" sz="1200" b="0" i="0" dirty="0"/>
              <a:t> </a:t>
            </a:r>
            <a:r>
              <a:rPr lang="fr-FR" sz="1200" b="0" i="0" dirty="0" err="1"/>
              <a:t>transfer</a:t>
            </a:r>
            <a:r>
              <a:rPr lang="fr-FR" sz="1200" b="0" i="0" dirty="0"/>
              <a:t> and </a:t>
            </a:r>
            <a:r>
              <a:rPr lang="fr-FR" sz="1200" b="0" i="0" dirty="0" err="1"/>
              <a:t>clock</a:t>
            </a:r>
            <a:r>
              <a:rPr lang="fr-FR" sz="1200" b="0" i="0" dirty="0"/>
              <a:t> </a:t>
            </a:r>
            <a:r>
              <a:rPr lang="fr-FR" sz="1200" b="0" i="0" dirty="0" err="1"/>
              <a:t>synchronization</a:t>
            </a:r>
            <a:r>
              <a:rPr lang="fr-FR" sz="1200" b="0" i="0" dirty="0"/>
              <a:t> </a:t>
            </a:r>
            <a:r>
              <a:rPr lang="fr-FR" sz="1200" b="0" i="0" dirty="0" err="1"/>
              <a:t>between</a:t>
            </a:r>
            <a:r>
              <a:rPr lang="fr-FR" sz="1200" b="0" i="0" dirty="0"/>
              <a:t> </a:t>
            </a:r>
            <a:r>
              <a:rPr lang="fr-FR" sz="1200" b="0" i="0" dirty="0" err="1"/>
              <a:t>ground</a:t>
            </a:r>
            <a:r>
              <a:rPr lang="fr-FR" sz="1200" b="0" i="0" dirty="0"/>
              <a:t> &amp; </a:t>
            </a:r>
            <a:r>
              <a:rPr lang="fr-FR" sz="1200" b="0" i="0" dirty="0" err="1"/>
              <a:t>space</a:t>
            </a:r>
            <a:r>
              <a:rPr lang="fr-FR" sz="1200" b="0" i="0" dirty="0"/>
              <a:t>; </a:t>
            </a:r>
            <a:r>
              <a:rPr lang="fr-FR" sz="1200" b="0" i="0" dirty="0" err="1"/>
              <a:t>Interplanetary</a:t>
            </a:r>
            <a:r>
              <a:rPr lang="fr-FR" sz="1200" b="0" i="0" dirty="0"/>
              <a:t> laser ranging; Fundamental </a:t>
            </a:r>
            <a:r>
              <a:rPr lang="fr-FR" sz="1200" b="0" i="0" dirty="0" err="1"/>
              <a:t>physics</a:t>
            </a:r>
            <a:r>
              <a:rPr lang="fr-FR" sz="1200" b="0" i="0" dirty="0"/>
              <a:t>; etc. Lots of </a:t>
            </a:r>
            <a:r>
              <a:rPr lang="fr-FR" sz="1200" b="0" i="0" dirty="0" err="1"/>
              <a:t>potential</a:t>
            </a:r>
            <a:r>
              <a:rPr lang="fr-FR" sz="1200" b="0" i="0" dirty="0"/>
              <a:t> </a:t>
            </a:r>
            <a:r>
              <a:rPr lang="fr-FR" sz="1200" b="0" i="0" dirty="0" err="1"/>
              <a:t>here</a:t>
            </a:r>
            <a:r>
              <a:rPr lang="fr-FR" sz="1200" b="0" i="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dirty="0"/>
          </a:p>
          <a:p>
            <a:endParaRPr lang="fr-FR" b="1" dirty="0"/>
          </a:p>
          <a:p>
            <a:r>
              <a:rPr lang="fr-FR" b="1" dirty="0" err="1"/>
              <a:t>Appl;ications</a:t>
            </a:r>
            <a:r>
              <a:rPr lang="fr-FR" b="1" dirty="0"/>
              <a:t> </a:t>
            </a:r>
            <a:r>
              <a:rPr lang="fr-FR" b="1" dirty="0" err="1"/>
              <a:t>include</a:t>
            </a:r>
            <a:r>
              <a:rPr lang="fr-FR" b="1" dirty="0"/>
              <a:t> </a:t>
            </a:r>
          </a:p>
        </p:txBody>
      </p:sp>
      <p:sp>
        <p:nvSpPr>
          <p:cNvPr id="4" name="Espace réservé du numéro de diapositive 3"/>
          <p:cNvSpPr>
            <a:spLocks noGrp="1"/>
          </p:cNvSpPr>
          <p:nvPr>
            <p:ph type="sldNum" sz="quarter" idx="10"/>
          </p:nvPr>
        </p:nvSpPr>
        <p:spPr/>
        <p:txBody>
          <a:bodyPr/>
          <a:lstStyle/>
          <a:p>
            <a:pPr>
              <a:defRPr/>
            </a:pPr>
            <a:fld id="{5CC09160-2EF4-4F48-BDC0-162CB4B84B70}" type="slidenum">
              <a:rPr lang="fr-FR" smtClean="0"/>
              <a:pPr>
                <a:defRPr/>
              </a:pPr>
              <a:t>18</a:t>
            </a:fld>
            <a:endParaRPr lang="fr-FR"/>
          </a:p>
        </p:txBody>
      </p:sp>
    </p:spTree>
    <p:extLst>
      <p:ext uri="{BB962C8B-B14F-4D97-AF65-F5344CB8AC3E}">
        <p14:creationId xmlns:p14="http://schemas.microsoft.com/office/powerpoint/2010/main" val="969188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stations are also tracking space debris, mainly to deceased satellites without retroreflectors. Some of these stations have higher energy level lasers and high repetition rate operations. </a:t>
            </a:r>
          </a:p>
          <a:p>
            <a:r>
              <a:rPr lang="en-US" dirty="0"/>
              <a:t>For some stations debris tracking helps to fund their operations, also benefiting tracking for the geoscience applications. </a:t>
            </a:r>
          </a:p>
          <a:p>
            <a:endParaRPr lang="en-US" dirty="0"/>
          </a:p>
        </p:txBody>
      </p:sp>
      <p:sp>
        <p:nvSpPr>
          <p:cNvPr id="4" name="Slide Number Placeholder 3"/>
          <p:cNvSpPr>
            <a:spLocks noGrp="1"/>
          </p:cNvSpPr>
          <p:nvPr>
            <p:ph type="sldNum" sz="quarter" idx="5"/>
          </p:nvPr>
        </p:nvSpPr>
        <p:spPr/>
        <p:txBody>
          <a:bodyPr/>
          <a:lstStyle/>
          <a:p>
            <a:fld id="{9B78EC0F-9E71-6448-ACED-BC00F4F8C2F9}" type="slidenum">
              <a:rPr lang="en-US" smtClean="0"/>
              <a:t>19</a:t>
            </a:fld>
            <a:endParaRPr lang="en-US"/>
          </a:p>
        </p:txBody>
      </p:sp>
    </p:spTree>
    <p:extLst>
      <p:ext uri="{BB962C8B-B14F-4D97-AF65-F5344CB8AC3E}">
        <p14:creationId xmlns:p14="http://schemas.microsoft.com/office/powerpoint/2010/main" val="1631568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SSEM = </a:t>
            </a:r>
          </a:p>
        </p:txBody>
      </p:sp>
      <p:sp>
        <p:nvSpPr>
          <p:cNvPr id="4" name="Slide Number Placeholder 3"/>
          <p:cNvSpPr>
            <a:spLocks noGrp="1"/>
          </p:cNvSpPr>
          <p:nvPr>
            <p:ph type="sldNum" sz="quarter" idx="5"/>
          </p:nvPr>
        </p:nvSpPr>
        <p:spPr/>
        <p:txBody>
          <a:bodyPr/>
          <a:lstStyle/>
          <a:p>
            <a:fld id="{9B78EC0F-9E71-6448-ACED-BC00F4F8C2F9}" type="slidenum">
              <a:rPr lang="en-US" smtClean="0"/>
              <a:t>20</a:t>
            </a:fld>
            <a:endParaRPr lang="en-US"/>
          </a:p>
        </p:txBody>
      </p:sp>
    </p:spTree>
    <p:extLst>
      <p:ext uri="{BB962C8B-B14F-4D97-AF65-F5344CB8AC3E}">
        <p14:creationId xmlns:p14="http://schemas.microsoft.com/office/powerpoint/2010/main" val="2782223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Major accomplishments include Publications of the SLRF2020, Update of the ILRS Data Handling Files and the target signature models for the geodetic spherical satellites, new lower cost systems being developed that will facilitate expansion of the network, we continue to support missions with various applications, and we continue to keep the ILRS community connected through ILRS workshops, Virtually or in person.  </a:t>
            </a:r>
          </a:p>
          <a:p>
            <a:endParaRPr lang="en-US" dirty="0"/>
          </a:p>
          <a:p>
            <a:endParaRPr lang="en-US" dirty="0"/>
          </a:p>
        </p:txBody>
      </p:sp>
      <p:sp>
        <p:nvSpPr>
          <p:cNvPr id="4" name="Slide Number Placeholder 3"/>
          <p:cNvSpPr>
            <a:spLocks noGrp="1"/>
          </p:cNvSpPr>
          <p:nvPr>
            <p:ph type="sldNum" sz="quarter" idx="5"/>
          </p:nvPr>
        </p:nvSpPr>
        <p:spPr/>
        <p:txBody>
          <a:bodyPr/>
          <a:lstStyle/>
          <a:p>
            <a:fld id="{9B78EC0F-9E71-6448-ACED-BC00F4F8C2F9}" type="slidenum">
              <a:rPr lang="en-US" smtClean="0"/>
              <a:t>21</a:t>
            </a:fld>
            <a:endParaRPr lang="en-US"/>
          </a:p>
        </p:txBody>
      </p:sp>
    </p:spTree>
    <p:extLst>
      <p:ext uri="{BB962C8B-B14F-4D97-AF65-F5344CB8AC3E}">
        <p14:creationId xmlns:p14="http://schemas.microsoft.com/office/powerpoint/2010/main" val="2658117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is the current status of the ILRS network, showing the stations that are currently operational and new stations that are in process or those that are under major renovation. We note where a legacy system is operational while a new systems is in process (example Greenbelt). We have also removed the Russian stations operated under ROSCOSMOS that have ceased cooperation with the ILRS. Other Russian Stations continue to participate in the ILRS. We do not know what the long range situations will be. New stations added to the network are Ishioka and </a:t>
            </a:r>
            <a:r>
              <a:rPr lang="en-US" dirty="0" err="1"/>
              <a:t>Yebes</a:t>
            </a:r>
            <a:r>
              <a:rPr lang="en-US" dirty="0"/>
              <a:t>. Several others are underway.</a:t>
            </a:r>
          </a:p>
        </p:txBody>
      </p:sp>
      <p:sp>
        <p:nvSpPr>
          <p:cNvPr id="4" name="Slide Number Placeholder 3"/>
          <p:cNvSpPr>
            <a:spLocks noGrp="1"/>
          </p:cNvSpPr>
          <p:nvPr>
            <p:ph type="sldNum" sz="quarter" idx="5"/>
          </p:nvPr>
        </p:nvSpPr>
        <p:spPr/>
        <p:txBody>
          <a:bodyPr/>
          <a:lstStyle/>
          <a:p>
            <a:fld id="{B6B44943-6F75-6041-8FE3-4511AC5821EF}" type="slidenum">
              <a:rPr lang="en-US" smtClean="0"/>
              <a:t>2</a:t>
            </a:fld>
            <a:endParaRPr lang="en-US"/>
          </a:p>
        </p:txBody>
      </p:sp>
    </p:spTree>
    <p:extLst>
      <p:ext uri="{BB962C8B-B14F-4D97-AF65-F5344CB8AC3E}">
        <p14:creationId xmlns:p14="http://schemas.microsoft.com/office/powerpoint/2010/main" val="209762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78EC0F-9E71-6448-ACED-BC00F4F8C2F9}" type="slidenum">
              <a:rPr lang="en-US" smtClean="0"/>
              <a:t>22</a:t>
            </a:fld>
            <a:endParaRPr lang="en-US"/>
          </a:p>
        </p:txBody>
      </p:sp>
    </p:spTree>
    <p:extLst>
      <p:ext uri="{BB962C8B-B14F-4D97-AF65-F5344CB8AC3E}">
        <p14:creationId xmlns:p14="http://schemas.microsoft.com/office/powerpoint/2010/main" val="993131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held a successful 2023 Virtual International Workshop on Laser Ranging in October of 2023, highlighting development of new lower cost laser systems, with sessions on Analysis, Science an Applications, New Technology and Operations, Lunar Laser Ranging and Space Debris. We hosted over 200 participants from 25 countries. </a:t>
            </a:r>
          </a:p>
        </p:txBody>
      </p:sp>
      <p:sp>
        <p:nvSpPr>
          <p:cNvPr id="4" name="Slide Number Placeholder 3"/>
          <p:cNvSpPr>
            <a:spLocks noGrp="1"/>
          </p:cNvSpPr>
          <p:nvPr>
            <p:ph type="sldNum" sz="quarter" idx="5"/>
          </p:nvPr>
        </p:nvSpPr>
        <p:spPr/>
        <p:txBody>
          <a:bodyPr/>
          <a:lstStyle/>
          <a:p>
            <a:fld id="{9B78EC0F-9E71-6448-ACED-BC00F4F8C2F9}" type="slidenum">
              <a:rPr lang="en-US" smtClean="0"/>
              <a:t>23</a:t>
            </a:fld>
            <a:endParaRPr lang="en-US"/>
          </a:p>
        </p:txBody>
      </p:sp>
    </p:spTree>
    <p:extLst>
      <p:ext uri="{BB962C8B-B14F-4D97-AF65-F5344CB8AC3E}">
        <p14:creationId xmlns:p14="http://schemas.microsoft.com/office/powerpoint/2010/main" val="2279206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Tsukuba operated by JAXA has been in operation since June 2023</a:t>
            </a:r>
          </a:p>
          <a:p>
            <a:endParaRPr lang="en-US" dirty="0"/>
          </a:p>
        </p:txBody>
      </p:sp>
      <p:sp>
        <p:nvSpPr>
          <p:cNvPr id="4" name="Slide Number Placeholder 3"/>
          <p:cNvSpPr>
            <a:spLocks noGrp="1"/>
          </p:cNvSpPr>
          <p:nvPr>
            <p:ph type="sldNum" sz="quarter" idx="5"/>
          </p:nvPr>
        </p:nvSpPr>
        <p:spPr/>
        <p:txBody>
          <a:bodyPr/>
          <a:lstStyle/>
          <a:p>
            <a:fld id="{9B78EC0F-9E71-6448-ACED-BC00F4F8C2F9}" type="slidenum">
              <a:rPr lang="en-US" smtClean="0"/>
              <a:t>4</a:t>
            </a:fld>
            <a:endParaRPr lang="en-US"/>
          </a:p>
        </p:txBody>
      </p:sp>
    </p:spTree>
    <p:extLst>
      <p:ext uri="{BB962C8B-B14F-4D97-AF65-F5344CB8AC3E}">
        <p14:creationId xmlns:p14="http://schemas.microsoft.com/office/powerpoint/2010/main" val="548445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97F6D-67A4-ED0A-84E6-E0ECEE7224A7}"/>
            </a:ext>
          </a:extLst>
        </p:cNvPr>
        <p:cNvGrpSpPr/>
        <p:nvPr/>
      </p:nvGrpSpPr>
      <p:grpSpPr>
        <a:xfrm>
          <a:off x="0" y="0"/>
          <a:ext cx="0" cy="0"/>
          <a:chOff x="0" y="0"/>
          <a:chExt cx="0" cy="0"/>
        </a:xfrm>
      </p:grpSpPr>
      <p:sp>
        <p:nvSpPr>
          <p:cNvPr id="2" name="1 Marcador de imagen de diapositiva">
            <a:extLst>
              <a:ext uri="{FF2B5EF4-FFF2-40B4-BE49-F238E27FC236}">
                <a16:creationId xmlns:a16="http://schemas.microsoft.com/office/drawing/2014/main" id="{DCF351ED-4F2A-8104-1266-BE120C8F00A1}"/>
              </a:ext>
            </a:extLst>
          </p:cNvPr>
          <p:cNvSpPr>
            <a:spLocks noGrp="1" noRot="1" noChangeAspect="1"/>
          </p:cNvSpPr>
          <p:nvPr>
            <p:ph type="sldImg"/>
          </p:nvPr>
        </p:nvSpPr>
        <p:spPr/>
      </p:sp>
      <p:sp>
        <p:nvSpPr>
          <p:cNvPr id="3" name="2 Marcador de notas">
            <a:extLst>
              <a:ext uri="{FF2B5EF4-FFF2-40B4-BE49-F238E27FC236}">
                <a16:creationId xmlns:a16="http://schemas.microsoft.com/office/drawing/2014/main" id="{BCECA10D-8802-821C-2C0E-BB5F01DBB955}"/>
              </a:ext>
            </a:extLst>
          </p:cNvPr>
          <p:cNvSpPr>
            <a:spLocks noGrp="1"/>
          </p:cNvSpPr>
          <p:nvPr>
            <p:ph type="body" idx="1"/>
          </p:nvPr>
        </p:nvSpPr>
        <p:spPr/>
        <p:txBody>
          <a:bodyPr>
            <a:normAutofit/>
          </a:bodyPr>
          <a:lstStyle/>
          <a:p>
            <a:pPr>
              <a:lnSpc>
                <a:spcPct val="120000"/>
              </a:lnSpc>
              <a:spcBef>
                <a:spcPts val="544"/>
              </a:spcBef>
              <a:buClr>
                <a:srgbClr val="0070C0"/>
              </a:buClr>
              <a:buSzPct val="100000"/>
            </a:pPr>
            <a:r>
              <a:rPr lang="en-US" sz="900" dirty="0">
                <a:latin typeface="Open Sans"/>
                <a:cs typeface="Times New Roman" pitchFamily="18" charset="0"/>
              </a:rPr>
              <a:t>The new SLR system at Yebes Observatory in Spain is undergoing testing and they anticipate operational status shortly. This will be a CORE site with the operational VGOS system (developed at Yebes) in operation since 2016. The main objective of the SLR is space geodesy; the station will support space debris tracking. </a:t>
            </a:r>
          </a:p>
          <a:p>
            <a:pPr>
              <a:lnSpc>
                <a:spcPct val="120000"/>
              </a:lnSpc>
              <a:spcBef>
                <a:spcPts val="544"/>
              </a:spcBef>
              <a:buClr>
                <a:srgbClr val="0070C0"/>
              </a:buClr>
              <a:buSzPct val="100000"/>
            </a:pPr>
            <a:r>
              <a:rPr lang="en-US" sz="900" dirty="0">
                <a:latin typeface="Open Sans"/>
                <a:cs typeface="Times New Roman" pitchFamily="18" charset="0"/>
              </a:rPr>
              <a:t>The SLR laser head is a piggy-back configuration although a </a:t>
            </a:r>
            <a:r>
              <a:rPr lang="en-US" sz="900" dirty="0" err="1">
                <a:latin typeface="Open Sans"/>
                <a:cs typeface="Times New Roman" pitchFamily="18" charset="0"/>
              </a:rPr>
              <a:t>Coudé</a:t>
            </a:r>
            <a:r>
              <a:rPr lang="en-US" sz="900" dirty="0">
                <a:latin typeface="Open Sans"/>
                <a:cs typeface="Times New Roman" pitchFamily="18" charset="0"/>
              </a:rPr>
              <a:t> focus is also available for other lasers applications</a:t>
            </a:r>
            <a:r>
              <a:rPr lang="en-US" sz="1800" dirty="0">
                <a:effectLst/>
                <a:latin typeface="Aptos" panose="020B0004020202020204" pitchFamily="34" charset="0"/>
                <a:ea typeface="Aptos" panose="020B0004020202020204" pitchFamily="34" charset="0"/>
                <a:cs typeface="Times New Roman" panose="02020603050405020304" pitchFamily="18" charset="0"/>
              </a:rPr>
              <a:t>, like the Space Debris laser tracking</a:t>
            </a:r>
            <a:r>
              <a:rPr lang="en-US" sz="900" dirty="0">
                <a:latin typeface="Open Sans"/>
                <a:cs typeface="Times New Roman" pitchFamily="18" charset="0"/>
              </a:rPr>
              <a:t>. The station has two color capability at 532 and 1064 nm. </a:t>
            </a:r>
          </a:p>
          <a:p>
            <a:pPr>
              <a:lnSpc>
                <a:spcPct val="120000"/>
              </a:lnSpc>
              <a:spcBef>
                <a:spcPts val="544"/>
              </a:spcBef>
              <a:buClr>
                <a:srgbClr val="0070C0"/>
              </a:buClr>
              <a:buSzPct val="100000"/>
            </a:pPr>
            <a:endParaRPr lang="en-US" sz="800" dirty="0">
              <a:latin typeface="Open Sans"/>
              <a:cs typeface="Times New Roman" pitchFamily="18" charset="0"/>
            </a:endParaRPr>
          </a:p>
        </p:txBody>
      </p:sp>
      <p:sp>
        <p:nvSpPr>
          <p:cNvPr id="4" name="3 Marcador de número de diapositiva">
            <a:extLst>
              <a:ext uri="{FF2B5EF4-FFF2-40B4-BE49-F238E27FC236}">
                <a16:creationId xmlns:a16="http://schemas.microsoft.com/office/drawing/2014/main" id="{E422A701-3A8D-84B4-4F7A-30C053D2BC4C}"/>
              </a:ext>
            </a:extLst>
          </p:cNvPr>
          <p:cNvSpPr>
            <a:spLocks noGrp="1"/>
          </p:cNvSpPr>
          <p:nvPr>
            <p:ph type="sldNum" sz="quarter" idx="10"/>
          </p:nvPr>
        </p:nvSpPr>
        <p:spPr/>
        <p:txBody>
          <a:bodyPr/>
          <a:lstStyle/>
          <a:p>
            <a:pPr lvl="0"/>
            <a:fld id="{5D4599C3-8C93-439C-9FE1-6F5634C0B443}" type="slidenum">
              <a:rPr lang="es-ES" smtClean="0"/>
              <a:pPr lvl="0"/>
              <a:t>5</a:t>
            </a:fld>
            <a:endParaRPr lang="es-ES"/>
          </a:p>
        </p:txBody>
      </p:sp>
    </p:spTree>
    <p:extLst>
      <p:ext uri="{BB962C8B-B14F-4D97-AF65-F5344CB8AC3E}">
        <p14:creationId xmlns:p14="http://schemas.microsoft.com/office/powerpoint/2010/main" val="206323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latin typeface="Arial" pitchFamily="34" charset="0"/>
                <a:ea typeface="ＭＳ Ｐ明朝" pitchFamily="18" charset="-128"/>
              </a:rPr>
              <a:t>The Omni-SLR Station in Ishioka has been approved as an ILRS Engineering station, but is also functioning as an SLR tracking station to support geodesy applications and augment Ishioka as a CORE site with existing VLBI and GNSS. The SLR has been developed as a compact, low cost, multipurpose system; the ability to slew the laser with the mount avoids a lot of optics and complications to the optical path. Plans are at some time on the future to move the SLR system to Syowa to test operations in Antarctica. </a:t>
            </a:r>
            <a:endParaRPr lang="ja-JP" altLang="ja-JP">
              <a:latin typeface="Arial" pitchFamily="34" charset="0"/>
              <a:ea typeface="ＭＳ Ｐ明朝" pitchFamily="18" charset="-128"/>
            </a:endParaRPr>
          </a:p>
          <a:p>
            <a:endParaRPr lang="en-US" dirty="0"/>
          </a:p>
        </p:txBody>
      </p:sp>
      <p:sp>
        <p:nvSpPr>
          <p:cNvPr id="4" name="Slide Number Placeholder 3"/>
          <p:cNvSpPr>
            <a:spLocks noGrp="1"/>
          </p:cNvSpPr>
          <p:nvPr>
            <p:ph type="sldNum" sz="quarter" idx="5"/>
          </p:nvPr>
        </p:nvSpPr>
        <p:spPr/>
        <p:txBody>
          <a:bodyPr/>
          <a:lstStyle/>
          <a:p>
            <a:fld id="{9B78EC0F-9E71-6448-ACED-BC00F4F8C2F9}" type="slidenum">
              <a:rPr lang="en-US" smtClean="0"/>
              <a:t>6</a:t>
            </a:fld>
            <a:endParaRPr lang="en-US"/>
          </a:p>
        </p:txBody>
      </p:sp>
    </p:spTree>
    <p:extLst>
      <p:ext uri="{BB962C8B-B14F-4D97-AF65-F5344CB8AC3E}">
        <p14:creationId xmlns:p14="http://schemas.microsoft.com/office/powerpoint/2010/main" val="1500714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The Ny-Ålesund, Norway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site</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is </a:t>
            </a:r>
            <a:r>
              <a:rPr lang="nb-NO" sz="1800" kern="100" dirty="0" err="1">
                <a:effectLst/>
                <a:latin typeface="Aptos" panose="020B0004020202020204" pitchFamily="34" charset="0"/>
                <a:ea typeface="Aptos" panose="020B0004020202020204" pitchFamily="34" charset="0"/>
                <a:cs typeface="Times New Roman" panose="02020603050405020304" pitchFamily="18" charset="0"/>
              </a:rPr>
              <a:t>located</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at 79° North.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nb-NO" sz="1800" dirty="0">
                <a:effectLst/>
                <a:latin typeface="Aptos" panose="020B0004020202020204" pitchFamily="34" charset="0"/>
                <a:ea typeface="Aptos" panose="020B0004020202020204" pitchFamily="34" charset="0"/>
                <a:cs typeface="Times New Roman" panose="02020603050405020304" pitchFamily="18" charset="0"/>
              </a:rPr>
              <a:t>It is </a:t>
            </a:r>
            <a:r>
              <a:rPr lang="nb-NO" sz="1800" dirty="0" err="1">
                <a:effectLst/>
                <a:latin typeface="Aptos" panose="020B0004020202020204" pitchFamily="34" charset="0"/>
                <a:ea typeface="Aptos" panose="020B0004020202020204" pitchFamily="34" charset="0"/>
                <a:cs typeface="Times New Roman" panose="02020603050405020304" pitchFamily="18" charset="0"/>
              </a:rPr>
              <a:t>equipped</a:t>
            </a:r>
            <a:r>
              <a:rPr lang="nb-NO" sz="1800" dirty="0">
                <a:effectLst/>
                <a:latin typeface="Aptos" panose="020B0004020202020204" pitchFamily="34" charset="0"/>
                <a:ea typeface="Aptos" panose="020B0004020202020204" pitchFamily="34" charset="0"/>
                <a:cs typeface="Times New Roman" panose="02020603050405020304" pitchFamily="18" charset="0"/>
              </a:rPr>
              <a:t> </a:t>
            </a:r>
            <a:r>
              <a:rPr lang="nb-NO" sz="1800" dirty="0" err="1">
                <a:effectLst/>
                <a:latin typeface="Aptos" panose="020B0004020202020204" pitchFamily="34" charset="0"/>
                <a:ea typeface="Aptos" panose="020B0004020202020204" pitchFamily="34" charset="0"/>
                <a:cs typeface="Times New Roman" panose="02020603050405020304" pitchFamily="18" charset="0"/>
              </a:rPr>
              <a:t>with</a:t>
            </a:r>
            <a:r>
              <a:rPr lang="nb-NO" sz="1800" dirty="0">
                <a:effectLst/>
                <a:latin typeface="Aptos" panose="020B0004020202020204" pitchFamily="34" charset="0"/>
                <a:ea typeface="Aptos" panose="020B0004020202020204" pitchFamily="34" charset="0"/>
                <a:cs typeface="Times New Roman" panose="02020603050405020304" pitchFamily="18" charset="0"/>
              </a:rPr>
              <a:t> </a:t>
            </a:r>
            <a:r>
              <a:rPr lang="nb-NO" sz="1800" dirty="0" err="1">
                <a:effectLst/>
                <a:latin typeface="Aptos" panose="020B0004020202020204" pitchFamily="34" charset="0"/>
                <a:ea typeface="Aptos" panose="020B0004020202020204" pitchFamily="34" charset="0"/>
                <a:cs typeface="Times New Roman" panose="02020603050405020304" pitchFamily="18" charset="0"/>
              </a:rPr>
              <a:t>two</a:t>
            </a:r>
            <a:r>
              <a:rPr lang="nb-NO" sz="1800" dirty="0">
                <a:effectLst/>
                <a:latin typeface="Aptos" panose="020B0004020202020204" pitchFamily="34" charset="0"/>
                <a:ea typeface="Aptos" panose="020B0004020202020204" pitchFamily="34" charset="0"/>
                <a:cs typeface="Times New Roman" panose="02020603050405020304" pitchFamily="18" charset="0"/>
              </a:rPr>
              <a:t> VLBI </a:t>
            </a:r>
            <a:r>
              <a:rPr lang="nb-NO" sz="1800" dirty="0" err="1">
                <a:effectLst/>
                <a:latin typeface="Aptos" panose="020B0004020202020204" pitchFamily="34" charset="0"/>
                <a:ea typeface="Aptos" panose="020B0004020202020204" pitchFamily="34" charset="0"/>
                <a:cs typeface="Times New Roman" panose="02020603050405020304" pitchFamily="18" charset="0"/>
              </a:rPr>
              <a:t>telescopes</a:t>
            </a:r>
            <a:r>
              <a:rPr lang="nb-NO" sz="1800" dirty="0">
                <a:effectLst/>
                <a:latin typeface="Aptos" panose="020B0004020202020204" pitchFamily="34" charset="0"/>
                <a:ea typeface="Aptos" panose="020B0004020202020204" pitchFamily="34" charset="0"/>
                <a:cs typeface="Times New Roman" panose="02020603050405020304" pitchFamily="18" charset="0"/>
              </a:rPr>
              <a:t>, </a:t>
            </a:r>
            <a:r>
              <a:rPr lang="nb-NO" sz="1800" dirty="0" err="1">
                <a:effectLst/>
                <a:latin typeface="Aptos" panose="020B0004020202020204" pitchFamily="34" charset="0"/>
                <a:ea typeface="Aptos" panose="020B0004020202020204" pitchFamily="34" charset="0"/>
                <a:cs typeface="Times New Roman" panose="02020603050405020304" pitchFamily="18" charset="0"/>
              </a:rPr>
              <a:t>currently</a:t>
            </a:r>
            <a:r>
              <a:rPr lang="nb-NO" sz="1800" dirty="0">
                <a:effectLst/>
                <a:latin typeface="Aptos" panose="020B0004020202020204" pitchFamily="34" charset="0"/>
                <a:ea typeface="Aptos" panose="020B0004020202020204" pitchFamily="34" charset="0"/>
                <a:cs typeface="Times New Roman" panose="02020603050405020304" pitchFamily="18" charset="0"/>
              </a:rPr>
              <a:t> </a:t>
            </a:r>
            <a:r>
              <a:rPr lang="nb-NO" sz="1800" dirty="0" err="1">
                <a:effectLst/>
                <a:latin typeface="Aptos" panose="020B0004020202020204" pitchFamily="34" charset="0"/>
                <a:ea typeface="Aptos" panose="020B0004020202020204" pitchFamily="34" charset="0"/>
                <a:cs typeface="Times New Roman" panose="02020603050405020304" pitchFamily="18" charset="0"/>
              </a:rPr>
              <a:t>contributing</a:t>
            </a:r>
            <a:r>
              <a:rPr lang="nb-NO" sz="1800" dirty="0">
                <a:effectLst/>
                <a:latin typeface="Aptos" panose="020B0004020202020204" pitchFamily="34" charset="0"/>
                <a:ea typeface="Aptos" panose="020B0004020202020204" pitchFamily="34" charset="0"/>
                <a:cs typeface="Times New Roman" panose="02020603050405020304" pitchFamily="18" charset="0"/>
              </a:rPr>
              <a:t> to </a:t>
            </a:r>
            <a:r>
              <a:rPr lang="nb-NO" sz="1800" dirty="0" err="1">
                <a:effectLst/>
                <a:latin typeface="Aptos" panose="020B0004020202020204" pitchFamily="34" charset="0"/>
                <a:ea typeface="Aptos" panose="020B0004020202020204" pitchFamily="34" charset="0"/>
                <a:cs typeface="Times New Roman" panose="02020603050405020304" pitchFamily="18" charset="0"/>
              </a:rPr>
              <a:t>both</a:t>
            </a:r>
            <a:r>
              <a:rPr lang="nb-NO" sz="1800" dirty="0">
                <a:effectLst/>
                <a:latin typeface="Aptos" panose="020B0004020202020204" pitchFamily="34" charset="0"/>
                <a:ea typeface="Aptos" panose="020B0004020202020204" pitchFamily="34" charset="0"/>
                <a:cs typeface="Times New Roman" panose="02020603050405020304" pitchFamily="18" charset="0"/>
              </a:rPr>
              <a:t>, </a:t>
            </a:r>
            <a:r>
              <a:rPr lang="nb-NO" sz="1800" dirty="0" err="1">
                <a:effectLst/>
                <a:latin typeface="Aptos" panose="020B0004020202020204" pitchFamily="34" charset="0"/>
                <a:ea typeface="Aptos" panose="020B0004020202020204" pitchFamily="34" charset="0"/>
                <a:cs typeface="Times New Roman" panose="02020603050405020304" pitchFamily="18" charset="0"/>
              </a:rPr>
              <a:t>legacy</a:t>
            </a:r>
            <a:r>
              <a:rPr lang="nb-NO" sz="1800" dirty="0">
                <a:effectLst/>
                <a:latin typeface="Aptos" panose="020B0004020202020204" pitchFamily="34" charset="0"/>
                <a:ea typeface="Aptos" panose="020B0004020202020204" pitchFamily="34" charset="0"/>
                <a:cs typeface="Times New Roman" panose="02020603050405020304" pitchFamily="18" charset="0"/>
              </a:rPr>
              <a:t> and VGOS VLBI sessions</a:t>
            </a:r>
            <a:r>
              <a:rPr lang="en-US" dirty="0">
                <a:effectLst/>
              </a:rPr>
              <a:t> </a:t>
            </a:r>
            <a:endParaRPr lang="nb-NO" dirty="0">
              <a:solidFill>
                <a:schemeClr val="tx1"/>
              </a:solidFill>
            </a:endParaRPr>
          </a:p>
          <a:p>
            <a:pPr marL="0" indent="0">
              <a:buNone/>
            </a:pPr>
            <a:r>
              <a:rPr lang="nb-NO" sz="1200" dirty="0" err="1">
                <a:solidFill>
                  <a:schemeClr val="tx1"/>
                </a:solidFill>
              </a:rPr>
              <a:t>Between</a:t>
            </a:r>
            <a:r>
              <a:rPr lang="nb-NO" sz="1200" dirty="0">
                <a:solidFill>
                  <a:schemeClr val="tx1"/>
                </a:solidFill>
              </a:rPr>
              <a:t> </a:t>
            </a:r>
            <a:r>
              <a:rPr lang="nb-NO" sz="1200" dirty="0" err="1">
                <a:solidFill>
                  <a:schemeClr val="tx1"/>
                </a:solidFill>
              </a:rPr>
              <a:t>the</a:t>
            </a:r>
            <a:r>
              <a:rPr lang="nb-NO" sz="1200" dirty="0">
                <a:solidFill>
                  <a:schemeClr val="tx1"/>
                </a:solidFill>
              </a:rPr>
              <a:t> </a:t>
            </a:r>
            <a:r>
              <a:rPr lang="nb-NO" sz="1200" dirty="0" err="1">
                <a:solidFill>
                  <a:schemeClr val="tx1"/>
                </a:solidFill>
              </a:rPr>
              <a:t>two</a:t>
            </a:r>
            <a:r>
              <a:rPr lang="nb-NO" sz="1200" dirty="0">
                <a:solidFill>
                  <a:schemeClr val="tx1"/>
                </a:solidFill>
              </a:rPr>
              <a:t> VLBI </a:t>
            </a:r>
            <a:r>
              <a:rPr lang="nb-NO" sz="1200" dirty="0" err="1">
                <a:solidFill>
                  <a:schemeClr val="tx1"/>
                </a:solidFill>
              </a:rPr>
              <a:t>telescopes</a:t>
            </a:r>
            <a:r>
              <a:rPr lang="nb-NO" sz="1200" dirty="0">
                <a:solidFill>
                  <a:schemeClr val="tx1"/>
                </a:solidFill>
              </a:rPr>
              <a:t>, </a:t>
            </a:r>
            <a:r>
              <a:rPr lang="nb-NO" sz="1200" dirty="0" err="1">
                <a:solidFill>
                  <a:schemeClr val="tx1"/>
                </a:solidFill>
              </a:rPr>
              <a:t>the</a:t>
            </a:r>
            <a:r>
              <a:rPr lang="nb-NO" sz="1200" dirty="0">
                <a:solidFill>
                  <a:schemeClr val="tx1"/>
                </a:solidFill>
              </a:rPr>
              <a:t> </a:t>
            </a:r>
            <a:r>
              <a:rPr lang="nb-NO" sz="1200" dirty="0" err="1">
                <a:solidFill>
                  <a:schemeClr val="tx1"/>
                </a:solidFill>
              </a:rPr>
              <a:t>instation</a:t>
            </a:r>
            <a:r>
              <a:rPr lang="nb-NO" sz="1200" dirty="0">
                <a:solidFill>
                  <a:schemeClr val="tx1"/>
                </a:solidFill>
              </a:rPr>
              <a:t> </a:t>
            </a:r>
            <a:r>
              <a:rPr lang="nb-NO" sz="1200" dirty="0" err="1">
                <a:solidFill>
                  <a:schemeClr val="tx1"/>
                </a:solidFill>
              </a:rPr>
              <a:t>of</a:t>
            </a:r>
            <a:r>
              <a:rPr lang="nb-NO" sz="1200" dirty="0">
                <a:solidFill>
                  <a:schemeClr val="tx1"/>
                </a:solidFill>
              </a:rPr>
              <a:t> an SLR system, a NASA SGSLR, is </a:t>
            </a:r>
            <a:r>
              <a:rPr lang="nb-NO" sz="1200" dirty="0" err="1">
                <a:solidFill>
                  <a:schemeClr val="tx1"/>
                </a:solidFill>
              </a:rPr>
              <a:t>underway</a:t>
            </a:r>
            <a:r>
              <a:rPr lang="nb-NO" sz="1200" dirty="0">
                <a:solidFill>
                  <a:schemeClr val="tx1"/>
                </a:solidFill>
              </a:rPr>
              <a:t> to </a:t>
            </a:r>
            <a:r>
              <a:rPr lang="nb-NO" sz="1200" dirty="0" err="1">
                <a:solidFill>
                  <a:schemeClr val="tx1"/>
                </a:solidFill>
              </a:rPr>
              <a:t>provide</a:t>
            </a:r>
            <a:r>
              <a:rPr lang="nb-NO" sz="1200" dirty="0">
                <a:solidFill>
                  <a:schemeClr val="tx1"/>
                </a:solidFill>
              </a:rPr>
              <a:t> a CORE Site. Operations </a:t>
            </a:r>
            <a:r>
              <a:rPr lang="nb-NO" sz="1200" dirty="0" err="1">
                <a:solidFill>
                  <a:schemeClr val="tx1"/>
                </a:solidFill>
              </a:rPr>
              <a:t>are</a:t>
            </a:r>
            <a:r>
              <a:rPr lang="nb-NO" sz="1200" dirty="0">
                <a:solidFill>
                  <a:schemeClr val="tx1"/>
                </a:solidFill>
              </a:rPr>
              <a:t> </a:t>
            </a:r>
            <a:r>
              <a:rPr lang="nb-NO" sz="1200" dirty="0" err="1">
                <a:solidFill>
                  <a:schemeClr val="tx1"/>
                </a:solidFill>
              </a:rPr>
              <a:t>planned</a:t>
            </a:r>
            <a:r>
              <a:rPr lang="nb-NO" sz="1200" dirty="0">
                <a:solidFill>
                  <a:schemeClr val="tx1"/>
                </a:solidFill>
              </a:rPr>
              <a:t> for </a:t>
            </a:r>
            <a:r>
              <a:rPr lang="nb-NO" sz="1200" dirty="0" err="1">
                <a:solidFill>
                  <a:schemeClr val="tx1"/>
                </a:solidFill>
              </a:rPr>
              <a:t>early</a:t>
            </a:r>
            <a:r>
              <a:rPr lang="nb-NO" sz="1200" dirty="0">
                <a:solidFill>
                  <a:schemeClr val="tx1"/>
                </a:solidFill>
              </a:rPr>
              <a:t> 2026.</a:t>
            </a:r>
          </a:p>
          <a:p>
            <a:pPr marL="0" indent="0" algn="r">
              <a:buNone/>
            </a:pPr>
            <a:endParaRPr lang="nb-NO" sz="1200" dirty="0">
              <a:solidFill>
                <a:schemeClr val="tx1"/>
              </a:solidFill>
              <a:highlight>
                <a:srgbClr val="FFFF00"/>
              </a:highlight>
            </a:endParaRPr>
          </a:p>
          <a:p>
            <a:endParaRPr lang="en-US" dirty="0"/>
          </a:p>
        </p:txBody>
      </p:sp>
      <p:sp>
        <p:nvSpPr>
          <p:cNvPr id="4" name="Slide Number Placeholder 3"/>
          <p:cNvSpPr>
            <a:spLocks noGrp="1"/>
          </p:cNvSpPr>
          <p:nvPr>
            <p:ph type="sldNum" sz="quarter" idx="5"/>
          </p:nvPr>
        </p:nvSpPr>
        <p:spPr/>
        <p:txBody>
          <a:bodyPr/>
          <a:lstStyle/>
          <a:p>
            <a:fld id="{9B78EC0F-9E71-6448-ACED-BC00F4F8C2F9}" type="slidenum">
              <a:rPr lang="en-US" smtClean="0"/>
              <a:t>7</a:t>
            </a:fld>
            <a:endParaRPr lang="en-US"/>
          </a:p>
        </p:txBody>
      </p:sp>
    </p:spTree>
    <p:extLst>
      <p:ext uri="{BB962C8B-B14F-4D97-AF65-F5344CB8AC3E}">
        <p14:creationId xmlns:p14="http://schemas.microsoft.com/office/powerpoint/2010/main" val="635182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SLR system formally at Concepcion has been relocated to the La Plata Station in Argentina and is now being upgraded to form a CORE site with the existing legacy VLBI, GNSS, and eventually DORIS. The SLR is projected to be on operation in 2025, and plans are afoot to upgrade the VLBI to VGOS.</a:t>
            </a:r>
          </a:p>
          <a:p>
            <a:endParaRPr lang="en-US" dirty="0"/>
          </a:p>
        </p:txBody>
      </p:sp>
      <p:sp>
        <p:nvSpPr>
          <p:cNvPr id="4" name="Slide Number Placeholder 3"/>
          <p:cNvSpPr>
            <a:spLocks noGrp="1"/>
          </p:cNvSpPr>
          <p:nvPr>
            <p:ph type="sldNum" sz="quarter" idx="5"/>
          </p:nvPr>
        </p:nvSpPr>
        <p:spPr/>
        <p:txBody>
          <a:bodyPr/>
          <a:lstStyle/>
          <a:p>
            <a:fld id="{9B78EC0F-9E71-6448-ACED-BC00F4F8C2F9}" type="slidenum">
              <a:rPr lang="en-US" smtClean="0"/>
              <a:t>8</a:t>
            </a:fld>
            <a:endParaRPr lang="en-US"/>
          </a:p>
        </p:txBody>
      </p:sp>
    </p:spTree>
    <p:extLst>
      <p:ext uri="{BB962C8B-B14F-4D97-AF65-F5344CB8AC3E}">
        <p14:creationId xmlns:p14="http://schemas.microsoft.com/office/powerpoint/2010/main" val="1458711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depicts the data volume performance of the SLR network stations in 2023. About 40% of  the stations met the 3500 pass standard approved by the ILRS, which is currently under review to accommodate new satellites.</a:t>
            </a:r>
          </a:p>
          <a:p>
            <a:r>
              <a:rPr lang="en-US" dirty="0"/>
              <a:t>There is a large divergence in performance, but some of the stations on the right-hand side or not shown at all, are in the process of upgrades or replacement and we expect that they will be healthy performers in the future.</a:t>
            </a:r>
          </a:p>
          <a:p>
            <a:r>
              <a:rPr lang="en-US" dirty="0"/>
              <a:t>The ILRS has sent a Station Survey and Plan to those stations with low or nil performance to start a dialog to understand the issues inhibiting performance and how we might bring some technical help. Those surveys are currently under review.</a:t>
            </a:r>
          </a:p>
          <a:p>
            <a:endParaRPr lang="en-US" dirty="0"/>
          </a:p>
        </p:txBody>
      </p:sp>
      <p:sp>
        <p:nvSpPr>
          <p:cNvPr id="4" name="Slide Number Placeholder 3"/>
          <p:cNvSpPr>
            <a:spLocks noGrp="1"/>
          </p:cNvSpPr>
          <p:nvPr>
            <p:ph type="sldNum" sz="quarter" idx="5"/>
          </p:nvPr>
        </p:nvSpPr>
        <p:spPr/>
        <p:txBody>
          <a:bodyPr/>
          <a:lstStyle/>
          <a:p>
            <a:fld id="{B6B44943-6F75-6041-8FE3-4511AC5821EF}" type="slidenum">
              <a:rPr lang="en-US" smtClean="0"/>
              <a:t>9</a:t>
            </a:fld>
            <a:endParaRPr lang="en-US"/>
          </a:p>
        </p:txBody>
      </p:sp>
    </p:spTree>
    <p:extLst>
      <p:ext uri="{BB962C8B-B14F-4D97-AF65-F5344CB8AC3E}">
        <p14:creationId xmlns:p14="http://schemas.microsoft.com/office/powerpoint/2010/main" val="4035788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ILRS is now tracking more than 150 satellites with a wide range of applications. The most important application is space geodesy and the improvement in the International Terrestrial Reference Frame. Others include Oceanography, the global ice budget, gravity field, geomagnetism, satellite dynamics, and many others. New and expanded constellations of GNSS constellations are requiring more tracking time from the network.</a:t>
            </a:r>
          </a:p>
          <a:p>
            <a:r>
              <a:rPr lang="en-US" dirty="0"/>
              <a:t>Some new satellites are examining methods of satellite recovery after missions are over.</a:t>
            </a:r>
          </a:p>
          <a:p>
            <a:endParaRPr lang="en-US" dirty="0"/>
          </a:p>
          <a:p>
            <a:r>
              <a:rPr lang="en-US" dirty="0"/>
              <a:t> will be launched, with some having retroreflectors, and the ILRS will be tracking them.  </a:t>
            </a:r>
          </a:p>
          <a:p>
            <a:r>
              <a:rPr lang="en-US" dirty="0"/>
              <a:t>We will be supporting Navigation applications, and providing validation for all GPS constellations.</a:t>
            </a:r>
          </a:p>
          <a:p>
            <a:endParaRPr lang="en-US" dirty="0"/>
          </a:p>
          <a:p>
            <a:endParaRPr lang="en-US" dirty="0"/>
          </a:p>
        </p:txBody>
      </p:sp>
      <p:sp>
        <p:nvSpPr>
          <p:cNvPr id="4" name="Slide Number Placeholder 3"/>
          <p:cNvSpPr>
            <a:spLocks noGrp="1"/>
          </p:cNvSpPr>
          <p:nvPr>
            <p:ph type="sldNum" sz="quarter" idx="5"/>
          </p:nvPr>
        </p:nvSpPr>
        <p:spPr/>
        <p:txBody>
          <a:bodyPr/>
          <a:lstStyle/>
          <a:p>
            <a:fld id="{B6B44943-6F75-6041-8FE3-4511AC5821EF}" type="slidenum">
              <a:rPr lang="en-US" smtClean="0"/>
              <a:t>11</a:t>
            </a:fld>
            <a:endParaRPr lang="en-US"/>
          </a:p>
        </p:txBody>
      </p:sp>
    </p:spTree>
    <p:extLst>
      <p:ext uri="{BB962C8B-B14F-4D97-AF65-F5344CB8AC3E}">
        <p14:creationId xmlns:p14="http://schemas.microsoft.com/office/powerpoint/2010/main" val="1453729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8E150-963B-F802-92E1-BE844703D67D}"/>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9E63394-14A7-C2AE-EC8A-FB45BF7738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F34FEE-6F81-B3C7-4133-15C8C1C8EEC5}"/>
              </a:ext>
            </a:extLst>
          </p:cNvPr>
          <p:cNvSpPr>
            <a:spLocks noGrp="1"/>
          </p:cNvSpPr>
          <p:nvPr>
            <p:ph type="dt" sz="half" idx="10"/>
          </p:nvPr>
        </p:nvSpPr>
        <p:spPr/>
        <p:txBody>
          <a:bodyPr/>
          <a:lstStyle/>
          <a:p>
            <a:r>
              <a:rPr lang="en-US"/>
              <a:t>May 30, 2024</a:t>
            </a:r>
            <a:endParaRPr lang="en-US" dirty="0"/>
          </a:p>
        </p:txBody>
      </p:sp>
      <p:sp>
        <p:nvSpPr>
          <p:cNvPr id="5" name="Footer Placeholder 4">
            <a:extLst>
              <a:ext uri="{FF2B5EF4-FFF2-40B4-BE49-F238E27FC236}">
                <a16:creationId xmlns:a16="http://schemas.microsoft.com/office/drawing/2014/main" id="{3F15D1C3-C28B-F567-BE34-F27C1E819F35}"/>
              </a:ext>
            </a:extLst>
          </p:cNvPr>
          <p:cNvSpPr>
            <a:spLocks noGrp="1"/>
          </p:cNvSpPr>
          <p:nvPr>
            <p:ph type="ftr" sz="quarter" idx="11"/>
          </p:nvPr>
        </p:nvSpPr>
        <p:spPr/>
        <p:txBody>
          <a:bodyPr/>
          <a:lstStyle/>
          <a:p>
            <a:r>
              <a:rPr lang="en-US" sz="1200" dirty="0"/>
              <a:t>Recent Progress at the International Laser Ranging Service</a:t>
            </a:r>
            <a:endParaRPr lang="en-US" dirty="0"/>
          </a:p>
        </p:txBody>
      </p:sp>
      <p:sp>
        <p:nvSpPr>
          <p:cNvPr id="6" name="Slide Number Placeholder 5">
            <a:extLst>
              <a:ext uri="{FF2B5EF4-FFF2-40B4-BE49-F238E27FC236}">
                <a16:creationId xmlns:a16="http://schemas.microsoft.com/office/drawing/2014/main" id="{8F970CF2-D4D2-5C41-F3E6-E4835BC33C10}"/>
              </a:ext>
            </a:extLst>
          </p:cNvPr>
          <p:cNvSpPr>
            <a:spLocks noGrp="1"/>
          </p:cNvSpPr>
          <p:nvPr>
            <p:ph type="sldNum" sz="quarter" idx="12"/>
          </p:nvPr>
        </p:nvSpPr>
        <p:spPr/>
        <p:txBody>
          <a:bodyPr/>
          <a:lstStyle/>
          <a:p>
            <a:fld id="{3344DD73-57F7-404A-8243-829FA507EF07}" type="slidenum">
              <a:rPr lang="en-US" smtClean="0"/>
              <a:t>‹#›</a:t>
            </a:fld>
            <a:endParaRPr lang="en-US"/>
          </a:p>
        </p:txBody>
      </p:sp>
    </p:spTree>
    <p:extLst>
      <p:ext uri="{BB962C8B-B14F-4D97-AF65-F5344CB8AC3E}">
        <p14:creationId xmlns:p14="http://schemas.microsoft.com/office/powerpoint/2010/main" val="175354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0AE59CF-1828-9348-9929-E31A9A48F030}"/>
              </a:ext>
            </a:extLst>
          </p:cNvPr>
          <p:cNvPicPr>
            <a:picLocks noChangeAspect="1"/>
          </p:cNvPicPr>
          <p:nvPr userDrawn="1"/>
        </p:nvPicPr>
        <p:blipFill rotWithShape="1">
          <a:blip r:embed="rId2" cstate="email">
            <a:alphaModFix amt="56000"/>
            <a:extLst>
              <a:ext uri="{28A0092B-C50C-407E-A947-70E740481C1C}">
                <a14:useLocalDpi xmlns:a14="http://schemas.microsoft.com/office/drawing/2010/main"/>
              </a:ext>
            </a:extLst>
          </a:blip>
          <a:srcRect/>
          <a:stretch/>
        </p:blipFill>
        <p:spPr>
          <a:xfrm>
            <a:off x="1596886" y="228065"/>
            <a:ext cx="8886325" cy="693152"/>
          </a:xfrm>
          <a:prstGeom prst="rect">
            <a:avLst/>
          </a:prstGeom>
        </p:spPr>
      </p:pic>
      <p:sp>
        <p:nvSpPr>
          <p:cNvPr id="3" name="Vertical Text Placeholder 2">
            <a:extLst>
              <a:ext uri="{FF2B5EF4-FFF2-40B4-BE49-F238E27FC236}">
                <a16:creationId xmlns:a16="http://schemas.microsoft.com/office/drawing/2014/main" id="{79DB151D-9429-93F2-16E3-3443798663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8BCF70-DAEA-4EE1-F21E-975AB5FC0A00}"/>
              </a:ext>
            </a:extLst>
          </p:cNvPr>
          <p:cNvSpPr>
            <a:spLocks noGrp="1"/>
          </p:cNvSpPr>
          <p:nvPr>
            <p:ph type="dt" sz="half" idx="10"/>
          </p:nvPr>
        </p:nvSpPr>
        <p:spPr/>
        <p:txBody>
          <a:bodyPr/>
          <a:lstStyle/>
          <a:p>
            <a:r>
              <a:rPr lang="en-US"/>
              <a:t>May 30, 2024</a:t>
            </a:r>
            <a:endParaRPr lang="en-US" dirty="0"/>
          </a:p>
        </p:txBody>
      </p:sp>
      <p:sp>
        <p:nvSpPr>
          <p:cNvPr id="5" name="Footer Placeholder 4">
            <a:extLst>
              <a:ext uri="{FF2B5EF4-FFF2-40B4-BE49-F238E27FC236}">
                <a16:creationId xmlns:a16="http://schemas.microsoft.com/office/drawing/2014/main" id="{2AB81E61-CD8E-514A-81D8-C77CD41A6126}"/>
              </a:ext>
            </a:extLst>
          </p:cNvPr>
          <p:cNvSpPr>
            <a:spLocks noGrp="1"/>
          </p:cNvSpPr>
          <p:nvPr>
            <p:ph type="ftr" sz="quarter" idx="11"/>
          </p:nvPr>
        </p:nvSpPr>
        <p:spPr/>
        <p:txBody>
          <a:bodyPr/>
          <a:lstStyle/>
          <a:p>
            <a:r>
              <a:rPr lang="en-US" sz="1200" dirty="0"/>
              <a:t>Recent Progress at the International Laser Ranging Service</a:t>
            </a:r>
            <a:endParaRPr lang="en-US" dirty="0"/>
          </a:p>
        </p:txBody>
      </p:sp>
      <p:sp>
        <p:nvSpPr>
          <p:cNvPr id="6" name="Slide Number Placeholder 5">
            <a:extLst>
              <a:ext uri="{FF2B5EF4-FFF2-40B4-BE49-F238E27FC236}">
                <a16:creationId xmlns:a16="http://schemas.microsoft.com/office/drawing/2014/main" id="{F5C98AF6-E52A-1D9F-1FA9-97C27987E77B}"/>
              </a:ext>
            </a:extLst>
          </p:cNvPr>
          <p:cNvSpPr>
            <a:spLocks noGrp="1"/>
          </p:cNvSpPr>
          <p:nvPr>
            <p:ph type="sldNum" sz="quarter" idx="12"/>
          </p:nvPr>
        </p:nvSpPr>
        <p:spPr/>
        <p:txBody>
          <a:bodyPr/>
          <a:lstStyle/>
          <a:p>
            <a:fld id="{3344DD73-57F7-404A-8243-829FA507EF07}" type="slidenum">
              <a:rPr lang="en-US" smtClean="0"/>
              <a:t>‹#›</a:t>
            </a:fld>
            <a:endParaRPr lang="en-US"/>
          </a:p>
        </p:txBody>
      </p:sp>
      <p:pic>
        <p:nvPicPr>
          <p:cNvPr id="7" name="Picture 6" descr="ILRS-Logo-3.gif">
            <a:extLst>
              <a:ext uri="{FF2B5EF4-FFF2-40B4-BE49-F238E27FC236}">
                <a16:creationId xmlns:a16="http://schemas.microsoft.com/office/drawing/2014/main" id="{5D3A0614-132C-79E6-CA80-E74B7766279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95113" y="-23446"/>
            <a:ext cx="1364861" cy="944663"/>
          </a:xfrm>
          <a:prstGeom prst="rect">
            <a:avLst/>
          </a:prstGeom>
          <a:effectLst/>
        </p:spPr>
      </p:pic>
      <p:sp>
        <p:nvSpPr>
          <p:cNvPr id="9" name="Title 1">
            <a:extLst>
              <a:ext uri="{FF2B5EF4-FFF2-40B4-BE49-F238E27FC236}">
                <a16:creationId xmlns:a16="http://schemas.microsoft.com/office/drawing/2014/main" id="{3E966DAE-29D3-1632-BE5D-7687549F5F6D}"/>
              </a:ext>
            </a:extLst>
          </p:cNvPr>
          <p:cNvSpPr>
            <a:spLocks noGrp="1"/>
          </p:cNvSpPr>
          <p:nvPr>
            <p:ph type="title"/>
          </p:nvPr>
        </p:nvSpPr>
        <p:spPr>
          <a:xfrm>
            <a:off x="2514600" y="233809"/>
            <a:ext cx="8385313" cy="687408"/>
          </a:xfrm>
        </p:spPr>
        <p:txBody>
          <a:bodyPr/>
          <a:lstStyle/>
          <a:p>
            <a:r>
              <a:rPr lang="en-US" dirty="0"/>
              <a:t>Click to edit Master title style</a:t>
            </a:r>
          </a:p>
        </p:txBody>
      </p:sp>
      <p:pic>
        <p:nvPicPr>
          <p:cNvPr id="11" name="Picture 10">
            <a:extLst>
              <a:ext uri="{FF2B5EF4-FFF2-40B4-BE49-F238E27FC236}">
                <a16:creationId xmlns:a16="http://schemas.microsoft.com/office/drawing/2014/main" id="{29C385D0-0AB5-8F1D-1C7F-A03E6987E3A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 t="-1"/>
          <a:stretch/>
        </p:blipFill>
        <p:spPr>
          <a:xfrm>
            <a:off x="251791" y="207993"/>
            <a:ext cx="1107109" cy="541308"/>
          </a:xfrm>
          <a:prstGeom prst="rect">
            <a:avLst/>
          </a:prstGeom>
        </p:spPr>
      </p:pic>
    </p:spTree>
    <p:extLst>
      <p:ext uri="{BB962C8B-B14F-4D97-AF65-F5344CB8AC3E}">
        <p14:creationId xmlns:p14="http://schemas.microsoft.com/office/powerpoint/2010/main" val="287094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0AE4F6-49FD-FFA1-B0A6-5DF5AF00C8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0B2563-EF0F-BDBC-233E-7EDA690BEB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10C566-7159-3DCA-F9BB-75A41DC084BC}"/>
              </a:ext>
            </a:extLst>
          </p:cNvPr>
          <p:cNvSpPr>
            <a:spLocks noGrp="1"/>
          </p:cNvSpPr>
          <p:nvPr>
            <p:ph type="dt" sz="half" idx="10"/>
          </p:nvPr>
        </p:nvSpPr>
        <p:spPr/>
        <p:txBody>
          <a:bodyPr/>
          <a:lstStyle/>
          <a:p>
            <a:r>
              <a:rPr lang="en-US"/>
              <a:t>May 30, 2024</a:t>
            </a:r>
            <a:endParaRPr lang="en-US" dirty="0"/>
          </a:p>
        </p:txBody>
      </p:sp>
      <p:sp>
        <p:nvSpPr>
          <p:cNvPr id="5" name="Footer Placeholder 4">
            <a:extLst>
              <a:ext uri="{FF2B5EF4-FFF2-40B4-BE49-F238E27FC236}">
                <a16:creationId xmlns:a16="http://schemas.microsoft.com/office/drawing/2014/main" id="{5C31F1B1-41FD-D6C2-2953-A5914B68D470}"/>
              </a:ext>
            </a:extLst>
          </p:cNvPr>
          <p:cNvSpPr>
            <a:spLocks noGrp="1"/>
          </p:cNvSpPr>
          <p:nvPr>
            <p:ph type="ftr" sz="quarter" idx="11"/>
          </p:nvPr>
        </p:nvSpPr>
        <p:spPr/>
        <p:txBody>
          <a:bodyPr/>
          <a:lstStyle/>
          <a:p>
            <a:r>
              <a:rPr lang="en-US" sz="1200" dirty="0"/>
              <a:t>Recent Progress at the International Laser Ranging Service</a:t>
            </a:r>
            <a:endParaRPr lang="en-US" dirty="0"/>
          </a:p>
        </p:txBody>
      </p:sp>
      <p:sp>
        <p:nvSpPr>
          <p:cNvPr id="6" name="Slide Number Placeholder 5">
            <a:extLst>
              <a:ext uri="{FF2B5EF4-FFF2-40B4-BE49-F238E27FC236}">
                <a16:creationId xmlns:a16="http://schemas.microsoft.com/office/drawing/2014/main" id="{6219A6AB-CC3E-2E8A-A32C-281F949F881C}"/>
              </a:ext>
            </a:extLst>
          </p:cNvPr>
          <p:cNvSpPr>
            <a:spLocks noGrp="1"/>
          </p:cNvSpPr>
          <p:nvPr>
            <p:ph type="sldNum" sz="quarter" idx="12"/>
          </p:nvPr>
        </p:nvSpPr>
        <p:spPr/>
        <p:txBody>
          <a:bodyPr/>
          <a:lstStyle/>
          <a:p>
            <a:fld id="{3344DD73-57F7-404A-8243-829FA507EF07}" type="slidenum">
              <a:rPr lang="en-US" smtClean="0"/>
              <a:t>‹#›</a:t>
            </a:fld>
            <a:endParaRPr lang="en-US"/>
          </a:p>
        </p:txBody>
      </p:sp>
    </p:spTree>
    <p:extLst>
      <p:ext uri="{BB962C8B-B14F-4D97-AF65-F5344CB8AC3E}">
        <p14:creationId xmlns:p14="http://schemas.microsoft.com/office/powerpoint/2010/main" val="2097891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4836B3-4C90-6326-EBFA-2AFF28D72CD5}"/>
              </a:ext>
            </a:extLst>
          </p:cNvPr>
          <p:cNvPicPr>
            <a:picLocks noChangeAspect="1"/>
          </p:cNvPicPr>
          <p:nvPr userDrawn="1"/>
        </p:nvPicPr>
        <p:blipFill rotWithShape="1">
          <a:blip r:embed="rId2" cstate="email">
            <a:alphaModFix amt="56000"/>
            <a:extLst>
              <a:ext uri="{28A0092B-C50C-407E-A947-70E740481C1C}">
                <a14:useLocalDpi xmlns:a14="http://schemas.microsoft.com/office/drawing/2010/main"/>
              </a:ext>
            </a:extLst>
          </a:blip>
          <a:srcRect/>
          <a:stretch/>
        </p:blipFill>
        <p:spPr>
          <a:xfrm>
            <a:off x="1596886" y="228065"/>
            <a:ext cx="8886325" cy="693152"/>
          </a:xfrm>
          <a:prstGeom prst="rect">
            <a:avLst/>
          </a:prstGeom>
        </p:spPr>
      </p:pic>
      <p:sp>
        <p:nvSpPr>
          <p:cNvPr id="5" name="Slide Number Placeholder 4"/>
          <p:cNvSpPr>
            <a:spLocks noGrp="1"/>
          </p:cNvSpPr>
          <p:nvPr>
            <p:ph type="sldNum" sz="quarter" idx="12"/>
          </p:nvPr>
        </p:nvSpPr>
        <p:spPr>
          <a:xfrm>
            <a:off x="9612247" y="6639340"/>
            <a:ext cx="2482572" cy="218661"/>
          </a:xfrm>
          <a:prstGeom prst="rect">
            <a:avLst/>
          </a:prstGeom>
        </p:spPr>
        <p:txBody>
          <a:bodyPr/>
          <a:lstStyle/>
          <a:p>
            <a:fld id="{87ECB1FE-5B33-E34D-A837-11985AB0B02B}" type="slidenum">
              <a:rPr lang="en-US" smtClean="0"/>
              <a:t>‹#›</a:t>
            </a:fld>
            <a:endParaRPr lang="en-US"/>
          </a:p>
        </p:txBody>
      </p:sp>
      <p:sp>
        <p:nvSpPr>
          <p:cNvPr id="4" name="Date Placeholder 3">
            <a:extLst>
              <a:ext uri="{FF2B5EF4-FFF2-40B4-BE49-F238E27FC236}">
                <a16:creationId xmlns:a16="http://schemas.microsoft.com/office/drawing/2014/main" id="{D3B9C137-6F3E-47AF-64DB-5B0726A83BAA}"/>
              </a:ext>
            </a:extLst>
          </p:cNvPr>
          <p:cNvSpPr>
            <a:spLocks noGrp="1"/>
          </p:cNvSpPr>
          <p:nvPr>
            <p:ph type="dt" sz="half" idx="10"/>
          </p:nvPr>
        </p:nvSpPr>
        <p:spPr>
          <a:xfrm>
            <a:off x="0" y="6624431"/>
            <a:ext cx="6144592" cy="228600"/>
          </a:xfrm>
          <a:prstGeom prst="rect">
            <a:avLst/>
          </a:prstGeom>
        </p:spPr>
        <p:txBody>
          <a:bodyPr/>
          <a:lstStyle/>
          <a:p>
            <a:r>
              <a:rPr lang="en-US"/>
              <a:t>May 30, 2024</a:t>
            </a:r>
            <a:endParaRPr lang="en-US" dirty="0"/>
          </a:p>
        </p:txBody>
      </p:sp>
      <p:pic>
        <p:nvPicPr>
          <p:cNvPr id="2" name="Picture 1" descr="ILRS-Logo-3.gif">
            <a:extLst>
              <a:ext uri="{FF2B5EF4-FFF2-40B4-BE49-F238E27FC236}">
                <a16:creationId xmlns:a16="http://schemas.microsoft.com/office/drawing/2014/main" id="{BDFFCBA4-36DD-7D4E-EEF1-05A4856160A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95113" y="-23446"/>
            <a:ext cx="1364861" cy="944663"/>
          </a:xfrm>
          <a:prstGeom prst="rect">
            <a:avLst/>
          </a:prstGeom>
          <a:effectLst/>
        </p:spPr>
      </p:pic>
      <p:sp>
        <p:nvSpPr>
          <p:cNvPr id="6" name="Title 1">
            <a:extLst>
              <a:ext uri="{FF2B5EF4-FFF2-40B4-BE49-F238E27FC236}">
                <a16:creationId xmlns:a16="http://schemas.microsoft.com/office/drawing/2014/main" id="{C576A971-1669-E45F-ECA6-E248977A1092}"/>
              </a:ext>
            </a:extLst>
          </p:cNvPr>
          <p:cNvSpPr>
            <a:spLocks noGrp="1"/>
          </p:cNvSpPr>
          <p:nvPr>
            <p:ph type="title"/>
          </p:nvPr>
        </p:nvSpPr>
        <p:spPr>
          <a:xfrm>
            <a:off x="2413000" y="233809"/>
            <a:ext cx="8385313" cy="687408"/>
          </a:xfrm>
        </p:spPr>
        <p:txBody>
          <a:bodyPr/>
          <a:lstStyle/>
          <a:p>
            <a:r>
              <a:rPr lang="en-US" dirty="0"/>
              <a:t>Click to edit Master title style</a:t>
            </a:r>
          </a:p>
        </p:txBody>
      </p:sp>
      <p:sp>
        <p:nvSpPr>
          <p:cNvPr id="9" name="Footer Placeholder 4">
            <a:extLst>
              <a:ext uri="{FF2B5EF4-FFF2-40B4-BE49-F238E27FC236}">
                <a16:creationId xmlns:a16="http://schemas.microsoft.com/office/drawing/2014/main" id="{E47FA52F-B741-E418-1FAE-5B1F59BDD16A}"/>
              </a:ext>
            </a:extLst>
          </p:cNvPr>
          <p:cNvSpPr>
            <a:spLocks noGrp="1"/>
          </p:cNvSpPr>
          <p:nvPr>
            <p:ph type="ftr" sz="quarter" idx="11"/>
          </p:nvPr>
        </p:nvSpPr>
        <p:spPr>
          <a:xfrm>
            <a:off x="4345056" y="6552509"/>
            <a:ext cx="4114800" cy="365125"/>
          </a:xfrm>
        </p:spPr>
        <p:txBody>
          <a:bodyPr/>
          <a:lstStyle/>
          <a:p>
            <a:r>
              <a:rPr lang="en-US" sz="1200" dirty="0"/>
              <a:t>Recent Progress at the International Laser Ranging Service</a:t>
            </a:r>
            <a:endParaRPr lang="en-US" dirty="0"/>
          </a:p>
        </p:txBody>
      </p:sp>
      <p:pic>
        <p:nvPicPr>
          <p:cNvPr id="10" name="Picture 9">
            <a:extLst>
              <a:ext uri="{FF2B5EF4-FFF2-40B4-BE49-F238E27FC236}">
                <a16:creationId xmlns:a16="http://schemas.microsoft.com/office/drawing/2014/main" id="{18AC1CF5-73ED-E4EA-60E8-3D13BEDD492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 t="-1"/>
          <a:stretch/>
        </p:blipFill>
        <p:spPr>
          <a:xfrm>
            <a:off x="251791" y="207993"/>
            <a:ext cx="1107109" cy="541308"/>
          </a:xfrm>
          <a:prstGeom prst="rect">
            <a:avLst/>
          </a:prstGeom>
        </p:spPr>
      </p:pic>
    </p:spTree>
    <p:extLst>
      <p:ext uri="{BB962C8B-B14F-4D97-AF65-F5344CB8AC3E}">
        <p14:creationId xmlns:p14="http://schemas.microsoft.com/office/powerpoint/2010/main" val="923232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ilde og tekst 2">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5B1109F-C806-A746-ED4A-996AF5D35703}"/>
              </a:ext>
            </a:extLst>
          </p:cNvPr>
          <p:cNvPicPr>
            <a:picLocks noChangeAspect="1"/>
          </p:cNvPicPr>
          <p:nvPr userDrawn="1"/>
        </p:nvPicPr>
        <p:blipFill rotWithShape="1">
          <a:blip r:embed="rId2" cstate="email">
            <a:alphaModFix amt="56000"/>
            <a:extLst>
              <a:ext uri="{28A0092B-C50C-407E-A947-70E740481C1C}">
                <a14:useLocalDpi xmlns:a14="http://schemas.microsoft.com/office/drawing/2010/main"/>
              </a:ext>
            </a:extLst>
          </a:blip>
          <a:srcRect/>
          <a:stretch/>
        </p:blipFill>
        <p:spPr>
          <a:xfrm>
            <a:off x="1596886" y="228065"/>
            <a:ext cx="8886325" cy="693152"/>
          </a:xfrm>
          <a:prstGeom prst="rect">
            <a:avLst/>
          </a:prstGeom>
        </p:spPr>
      </p:pic>
      <p:sp>
        <p:nvSpPr>
          <p:cNvPr id="7" name="Content Placeholder 6"/>
          <p:cNvSpPr>
            <a:spLocks noGrp="1"/>
          </p:cNvSpPr>
          <p:nvPr>
            <p:ph sz="quarter" idx="10"/>
          </p:nvPr>
        </p:nvSpPr>
        <p:spPr>
          <a:xfrm>
            <a:off x="4305223" y="2185989"/>
            <a:ext cx="7027412" cy="4051300"/>
          </a:xfrm>
          <a:prstGeom prst="rect">
            <a:avLst/>
          </a:prstGeom>
        </p:spPr>
        <p:txBody>
          <a:bodyPr vert="horz"/>
          <a:lstStyle>
            <a:lvl1pPr marL="342891" indent="-342891">
              <a:buClr>
                <a:srgbClr val="168035"/>
              </a:buClr>
              <a:buSzPct val="150000"/>
              <a:buFont typeface="Arial"/>
              <a:buChar char="•"/>
              <a:defRPr sz="1800"/>
            </a:lvl1pPr>
            <a:lvl2pPr marL="742932" indent="-285744">
              <a:buClr>
                <a:srgbClr val="168035"/>
              </a:buClr>
              <a:buSzPct val="150000"/>
              <a:buFont typeface="Arial"/>
              <a:buChar char="•"/>
              <a:defRPr sz="1800"/>
            </a:lvl2pPr>
            <a:lvl3pPr marL="1142971" indent="-228594">
              <a:buClr>
                <a:srgbClr val="168035"/>
              </a:buClr>
              <a:buSzPct val="150000"/>
              <a:buFont typeface="Arial"/>
              <a:buChar char="•"/>
              <a:defRPr sz="1800"/>
            </a:lvl3pPr>
            <a:lvl4pPr marL="1600160" indent="-228594">
              <a:buClr>
                <a:srgbClr val="168035"/>
              </a:buClr>
              <a:buSzPct val="150000"/>
              <a:buFont typeface="Arial"/>
              <a:buChar char="•"/>
              <a:defRPr sz="1800"/>
            </a:lvl4pPr>
            <a:lvl5pPr marL="2057349" indent="-228594">
              <a:buClr>
                <a:srgbClr val="168035"/>
              </a:buClr>
              <a:buSzPct val="150000"/>
              <a:buFont typeface="Arial"/>
              <a:buChar char="•"/>
              <a:defRPr sz="18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Picture Placeholder 2"/>
          <p:cNvSpPr>
            <a:spLocks noGrp="1"/>
          </p:cNvSpPr>
          <p:nvPr>
            <p:ph type="pic" idx="1" hasCustomPrompt="1"/>
          </p:nvPr>
        </p:nvSpPr>
        <p:spPr>
          <a:xfrm>
            <a:off x="762002" y="2185989"/>
            <a:ext cx="3316817" cy="4051299"/>
          </a:xfrm>
          <a:prstGeom prst="rect">
            <a:avLst/>
          </a:prstGeom>
          <a:ln w="88900" cap="flat">
            <a:noFill/>
            <a:miter lim="800000"/>
          </a:ln>
          <a:effectLst/>
        </p:spPr>
        <p:style>
          <a:lnRef idx="2">
            <a:schemeClr val="dk1"/>
          </a:lnRef>
          <a:fillRef idx="1">
            <a:schemeClr val="lt1"/>
          </a:fillRef>
          <a:effectRef idx="0">
            <a:schemeClr val="dk1"/>
          </a:effectRef>
          <a:fontRef idx="none"/>
        </p:style>
        <p:txBody>
          <a:bodyPr/>
          <a:lstStyle>
            <a:lvl1pPr marL="0" indent="0">
              <a:buNone/>
              <a:defRPr sz="3200">
                <a:ln>
                  <a:solidFill>
                    <a:srgbClr val="000000"/>
                  </a:solidFill>
                </a:ln>
                <a:latin typeface="Verdana"/>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                         </a:t>
            </a:r>
          </a:p>
        </p:txBody>
      </p:sp>
      <p:sp>
        <p:nvSpPr>
          <p:cNvPr id="4" name="Date Placeholder 3">
            <a:extLst>
              <a:ext uri="{FF2B5EF4-FFF2-40B4-BE49-F238E27FC236}">
                <a16:creationId xmlns:a16="http://schemas.microsoft.com/office/drawing/2014/main" id="{4249B4B9-AEDE-077C-A0F1-56B873FB87C8}"/>
              </a:ext>
            </a:extLst>
          </p:cNvPr>
          <p:cNvSpPr>
            <a:spLocks noGrp="1"/>
          </p:cNvSpPr>
          <p:nvPr>
            <p:ph type="dt" sz="half" idx="11"/>
          </p:nvPr>
        </p:nvSpPr>
        <p:spPr>
          <a:xfrm>
            <a:off x="0" y="6624431"/>
            <a:ext cx="6144592" cy="228600"/>
          </a:xfrm>
          <a:prstGeom prst="rect">
            <a:avLst/>
          </a:prstGeom>
        </p:spPr>
        <p:txBody>
          <a:bodyPr/>
          <a:lstStyle/>
          <a:p>
            <a:r>
              <a:rPr lang="en-US"/>
              <a:t>May 30, 2024</a:t>
            </a:r>
            <a:endParaRPr lang="en-US" dirty="0"/>
          </a:p>
        </p:txBody>
      </p:sp>
      <p:sp>
        <p:nvSpPr>
          <p:cNvPr id="5" name="Footer Placeholder 4">
            <a:extLst>
              <a:ext uri="{FF2B5EF4-FFF2-40B4-BE49-F238E27FC236}">
                <a16:creationId xmlns:a16="http://schemas.microsoft.com/office/drawing/2014/main" id="{26A93470-A07E-4EE1-4E7C-A49CC7B8ABDF}"/>
              </a:ext>
            </a:extLst>
          </p:cNvPr>
          <p:cNvSpPr>
            <a:spLocks noGrp="1"/>
          </p:cNvSpPr>
          <p:nvPr>
            <p:ph type="ftr" sz="quarter" idx="12"/>
          </p:nvPr>
        </p:nvSpPr>
        <p:spPr>
          <a:xfrm>
            <a:off x="3445569" y="6628712"/>
            <a:ext cx="6414052" cy="218661"/>
          </a:xfrm>
          <a:prstGeom prst="rect">
            <a:avLst/>
          </a:prstGeom>
        </p:spPr>
        <p:txBody>
          <a:bodyPr/>
          <a:lstStyle/>
          <a:p>
            <a:r>
              <a:rPr lang="en-US" sz="933" dirty="0"/>
              <a:t>Recent Progress at the International Laser Ranging Service</a:t>
            </a:r>
            <a:endParaRPr lang="en-US" dirty="0"/>
          </a:p>
        </p:txBody>
      </p:sp>
      <p:pic>
        <p:nvPicPr>
          <p:cNvPr id="2" name="Picture 1" descr="ILRS-Logo-3.gif">
            <a:extLst>
              <a:ext uri="{FF2B5EF4-FFF2-40B4-BE49-F238E27FC236}">
                <a16:creationId xmlns:a16="http://schemas.microsoft.com/office/drawing/2014/main" id="{1C6D3FD8-B536-189E-61F1-D1F7906673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95113" y="-23446"/>
            <a:ext cx="1364861" cy="944663"/>
          </a:xfrm>
          <a:prstGeom prst="rect">
            <a:avLst/>
          </a:prstGeom>
          <a:effectLst/>
        </p:spPr>
      </p:pic>
      <p:sp>
        <p:nvSpPr>
          <p:cNvPr id="10" name="Title 1">
            <a:extLst>
              <a:ext uri="{FF2B5EF4-FFF2-40B4-BE49-F238E27FC236}">
                <a16:creationId xmlns:a16="http://schemas.microsoft.com/office/drawing/2014/main" id="{2044B654-0532-0D75-50C8-A2BBBD1C5826}"/>
              </a:ext>
            </a:extLst>
          </p:cNvPr>
          <p:cNvSpPr>
            <a:spLocks noGrp="1"/>
          </p:cNvSpPr>
          <p:nvPr>
            <p:ph type="title"/>
          </p:nvPr>
        </p:nvSpPr>
        <p:spPr>
          <a:xfrm>
            <a:off x="2413000" y="233809"/>
            <a:ext cx="8385313" cy="687408"/>
          </a:xfrm>
        </p:spPr>
        <p:txBody>
          <a:bodyPr/>
          <a:lstStyle/>
          <a:p>
            <a:r>
              <a:rPr lang="en-US" dirty="0"/>
              <a:t>Click to edit Master title style</a:t>
            </a:r>
          </a:p>
        </p:txBody>
      </p:sp>
      <p:sp>
        <p:nvSpPr>
          <p:cNvPr id="6" name="Slide Number Placeholder 8">
            <a:extLst>
              <a:ext uri="{FF2B5EF4-FFF2-40B4-BE49-F238E27FC236}">
                <a16:creationId xmlns:a16="http://schemas.microsoft.com/office/drawing/2014/main" id="{574C4F4D-1388-5E2B-AE8D-99E7C1AD320B}"/>
              </a:ext>
            </a:extLst>
          </p:cNvPr>
          <p:cNvSpPr>
            <a:spLocks noGrp="1"/>
          </p:cNvSpPr>
          <p:nvPr>
            <p:ph type="sldNum" sz="quarter" idx="13"/>
          </p:nvPr>
        </p:nvSpPr>
        <p:spPr>
          <a:xfrm>
            <a:off x="8918713" y="6492875"/>
            <a:ext cx="2743200" cy="365125"/>
          </a:xfrm>
        </p:spPr>
        <p:txBody>
          <a:bodyPr/>
          <a:lstStyle/>
          <a:p>
            <a:fld id="{3344DD73-57F7-404A-8243-829FA507EF07}" type="slidenum">
              <a:rPr lang="en-US" smtClean="0"/>
              <a:t>‹#›</a:t>
            </a:fld>
            <a:endParaRPr lang="en-US"/>
          </a:p>
        </p:txBody>
      </p:sp>
      <p:pic>
        <p:nvPicPr>
          <p:cNvPr id="12" name="Picture 11">
            <a:extLst>
              <a:ext uri="{FF2B5EF4-FFF2-40B4-BE49-F238E27FC236}">
                <a16:creationId xmlns:a16="http://schemas.microsoft.com/office/drawing/2014/main" id="{24BE090C-CAAB-86A8-63F5-9A2C36C3E96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 t="-1"/>
          <a:stretch/>
        </p:blipFill>
        <p:spPr>
          <a:xfrm>
            <a:off x="251791" y="207993"/>
            <a:ext cx="1107109" cy="541308"/>
          </a:xfrm>
          <a:prstGeom prst="rect">
            <a:avLst/>
          </a:prstGeom>
        </p:spPr>
      </p:pic>
    </p:spTree>
    <p:extLst>
      <p:ext uri="{BB962C8B-B14F-4D97-AF65-F5344CB8AC3E}">
        <p14:creationId xmlns:p14="http://schemas.microsoft.com/office/powerpoint/2010/main" val="1767720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D88802-8B59-754D-6412-CFD4E67C75AE}"/>
              </a:ext>
            </a:extLst>
          </p:cNvPr>
          <p:cNvPicPr>
            <a:picLocks noChangeAspect="1"/>
          </p:cNvPicPr>
          <p:nvPr userDrawn="1"/>
        </p:nvPicPr>
        <p:blipFill rotWithShape="1">
          <a:blip r:embed="rId2" cstate="email">
            <a:alphaModFix amt="56000"/>
            <a:extLst>
              <a:ext uri="{28A0092B-C50C-407E-A947-70E740481C1C}">
                <a14:useLocalDpi xmlns:a14="http://schemas.microsoft.com/office/drawing/2010/main"/>
              </a:ext>
            </a:extLst>
          </a:blip>
          <a:srcRect/>
          <a:stretch/>
        </p:blipFill>
        <p:spPr>
          <a:xfrm>
            <a:off x="1596886" y="228065"/>
            <a:ext cx="8886325" cy="693152"/>
          </a:xfrm>
          <a:prstGeom prst="rect">
            <a:avLst/>
          </a:prstGeom>
        </p:spPr>
      </p:pic>
      <p:sp>
        <p:nvSpPr>
          <p:cNvPr id="3" name="Espace réservé du contenu 2"/>
          <p:cNvSpPr>
            <a:spLocks noGrp="1"/>
          </p:cNvSpPr>
          <p:nvPr>
            <p:ph idx="1"/>
          </p:nvPr>
        </p:nvSpPr>
        <p:spPr>
          <a:xfrm>
            <a:off x="97183" y="1119810"/>
            <a:ext cx="11953461" cy="5287617"/>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Date Placeholder 3">
            <a:extLst>
              <a:ext uri="{FF2B5EF4-FFF2-40B4-BE49-F238E27FC236}">
                <a16:creationId xmlns:a16="http://schemas.microsoft.com/office/drawing/2014/main" id="{80FD3A93-3295-2800-20D1-1A68BC392F96}"/>
              </a:ext>
            </a:extLst>
          </p:cNvPr>
          <p:cNvSpPr>
            <a:spLocks noGrp="1"/>
          </p:cNvSpPr>
          <p:nvPr>
            <p:ph type="dt" sz="half" idx="10"/>
          </p:nvPr>
        </p:nvSpPr>
        <p:spPr>
          <a:xfrm>
            <a:off x="0" y="6624431"/>
            <a:ext cx="6144592" cy="228600"/>
          </a:xfrm>
          <a:prstGeom prst="rect">
            <a:avLst/>
          </a:prstGeom>
        </p:spPr>
        <p:txBody>
          <a:bodyPr/>
          <a:lstStyle/>
          <a:p>
            <a:r>
              <a:rPr lang="en-US"/>
              <a:t>May 30, 2024</a:t>
            </a:r>
            <a:endParaRPr lang="en-US" dirty="0"/>
          </a:p>
        </p:txBody>
      </p:sp>
      <p:sp>
        <p:nvSpPr>
          <p:cNvPr id="5" name="Footer Placeholder 4">
            <a:extLst>
              <a:ext uri="{FF2B5EF4-FFF2-40B4-BE49-F238E27FC236}">
                <a16:creationId xmlns:a16="http://schemas.microsoft.com/office/drawing/2014/main" id="{E24B38BF-ED51-090B-9EDA-B40900B40693}"/>
              </a:ext>
            </a:extLst>
          </p:cNvPr>
          <p:cNvSpPr>
            <a:spLocks noGrp="1"/>
          </p:cNvSpPr>
          <p:nvPr>
            <p:ph type="ftr" sz="quarter" idx="11"/>
          </p:nvPr>
        </p:nvSpPr>
        <p:spPr>
          <a:xfrm>
            <a:off x="3445569" y="6628712"/>
            <a:ext cx="6414052" cy="218661"/>
          </a:xfrm>
          <a:prstGeom prst="rect">
            <a:avLst/>
          </a:prstGeom>
        </p:spPr>
        <p:txBody>
          <a:bodyPr/>
          <a:lstStyle/>
          <a:p>
            <a:r>
              <a:rPr lang="en-US" sz="933" dirty="0"/>
              <a:t>Recent Progress at the International Laser Ranging Service</a:t>
            </a:r>
            <a:endParaRPr lang="en-US" dirty="0"/>
          </a:p>
        </p:txBody>
      </p:sp>
      <p:pic>
        <p:nvPicPr>
          <p:cNvPr id="6" name="Picture 5" descr="ILRS-Logo-3.gif">
            <a:extLst>
              <a:ext uri="{FF2B5EF4-FFF2-40B4-BE49-F238E27FC236}">
                <a16:creationId xmlns:a16="http://schemas.microsoft.com/office/drawing/2014/main" id="{9128A3EE-546F-E38D-3C5D-661630DF766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95113" y="0"/>
            <a:ext cx="1364861" cy="944663"/>
          </a:xfrm>
          <a:prstGeom prst="rect">
            <a:avLst/>
          </a:prstGeom>
          <a:effectLst/>
        </p:spPr>
      </p:pic>
      <p:sp>
        <p:nvSpPr>
          <p:cNvPr id="8" name="Title 1">
            <a:extLst>
              <a:ext uri="{FF2B5EF4-FFF2-40B4-BE49-F238E27FC236}">
                <a16:creationId xmlns:a16="http://schemas.microsoft.com/office/drawing/2014/main" id="{25E7AF14-9EB1-F05C-7474-BABD77DF34D4}"/>
              </a:ext>
            </a:extLst>
          </p:cNvPr>
          <p:cNvSpPr>
            <a:spLocks noGrp="1"/>
          </p:cNvSpPr>
          <p:nvPr>
            <p:ph type="title"/>
          </p:nvPr>
        </p:nvSpPr>
        <p:spPr>
          <a:xfrm>
            <a:off x="2286000" y="257255"/>
            <a:ext cx="8385313" cy="687408"/>
          </a:xfrm>
        </p:spPr>
        <p:txBody>
          <a:bodyPr/>
          <a:lstStyle/>
          <a:p>
            <a:r>
              <a:rPr lang="en-US" dirty="0"/>
              <a:t>Click to edit Master title style</a:t>
            </a:r>
          </a:p>
        </p:txBody>
      </p:sp>
      <p:pic>
        <p:nvPicPr>
          <p:cNvPr id="9" name="Picture 8">
            <a:extLst>
              <a:ext uri="{FF2B5EF4-FFF2-40B4-BE49-F238E27FC236}">
                <a16:creationId xmlns:a16="http://schemas.microsoft.com/office/drawing/2014/main" id="{9440650D-FD7E-F731-F7DB-C415DE0C1548}"/>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 t="-1"/>
          <a:stretch/>
        </p:blipFill>
        <p:spPr>
          <a:xfrm>
            <a:off x="251791" y="207993"/>
            <a:ext cx="1107109" cy="541308"/>
          </a:xfrm>
          <a:prstGeom prst="rect">
            <a:avLst/>
          </a:prstGeom>
        </p:spPr>
      </p:pic>
      <p:sp>
        <p:nvSpPr>
          <p:cNvPr id="4" name="Slide Number Placeholder 8">
            <a:extLst>
              <a:ext uri="{FF2B5EF4-FFF2-40B4-BE49-F238E27FC236}">
                <a16:creationId xmlns:a16="http://schemas.microsoft.com/office/drawing/2014/main" id="{C50CC9F8-B4B8-B956-DACC-5082E3525A0B}"/>
              </a:ext>
            </a:extLst>
          </p:cNvPr>
          <p:cNvSpPr>
            <a:spLocks noGrp="1"/>
          </p:cNvSpPr>
          <p:nvPr>
            <p:ph type="sldNum" sz="quarter" idx="12"/>
          </p:nvPr>
        </p:nvSpPr>
        <p:spPr>
          <a:xfrm>
            <a:off x="9111612" y="6482248"/>
            <a:ext cx="2743200" cy="365125"/>
          </a:xfrm>
        </p:spPr>
        <p:txBody>
          <a:bodyPr/>
          <a:lstStyle/>
          <a:p>
            <a:fld id="{3344DD73-57F7-404A-8243-829FA507EF07}" type="slidenum">
              <a:rPr lang="en-US" smtClean="0"/>
              <a:t>‹#›</a:t>
            </a:fld>
            <a:endParaRPr lang="en-US"/>
          </a:p>
        </p:txBody>
      </p:sp>
    </p:spTree>
    <p:extLst>
      <p:ext uri="{BB962C8B-B14F-4D97-AF65-F5344CB8AC3E}">
        <p14:creationId xmlns:p14="http://schemas.microsoft.com/office/powerpoint/2010/main" val="237763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4E29A08-721B-22C3-3EDF-68FD77D75C03}"/>
              </a:ext>
            </a:extLst>
          </p:cNvPr>
          <p:cNvPicPr>
            <a:picLocks noChangeAspect="1"/>
          </p:cNvPicPr>
          <p:nvPr userDrawn="1"/>
        </p:nvPicPr>
        <p:blipFill rotWithShape="1">
          <a:blip r:embed="rId2" cstate="email">
            <a:alphaModFix amt="56000"/>
            <a:extLst>
              <a:ext uri="{28A0092B-C50C-407E-A947-70E740481C1C}">
                <a14:useLocalDpi xmlns:a14="http://schemas.microsoft.com/office/drawing/2010/main"/>
              </a:ext>
            </a:extLst>
          </a:blip>
          <a:srcRect/>
          <a:stretch/>
        </p:blipFill>
        <p:spPr>
          <a:xfrm>
            <a:off x="1596886" y="228065"/>
            <a:ext cx="8886325" cy="693152"/>
          </a:xfrm>
          <a:prstGeom prst="rect">
            <a:avLst/>
          </a:prstGeom>
        </p:spPr>
      </p:pic>
      <p:sp>
        <p:nvSpPr>
          <p:cNvPr id="3" name="Content Placeholder 2">
            <a:extLst>
              <a:ext uri="{FF2B5EF4-FFF2-40B4-BE49-F238E27FC236}">
                <a16:creationId xmlns:a16="http://schemas.microsoft.com/office/drawing/2014/main" id="{2733CE13-6023-EE32-29AF-5B58460C3122}"/>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8AE5714-0100-03BC-2C58-CD927179A7FA}"/>
              </a:ext>
            </a:extLst>
          </p:cNvPr>
          <p:cNvSpPr>
            <a:spLocks noGrp="1"/>
          </p:cNvSpPr>
          <p:nvPr>
            <p:ph type="dt" sz="half" idx="10"/>
          </p:nvPr>
        </p:nvSpPr>
        <p:spPr/>
        <p:txBody>
          <a:bodyPr/>
          <a:lstStyle/>
          <a:p>
            <a:r>
              <a:rPr lang="en-US"/>
              <a:t>May 30, 2024</a:t>
            </a:r>
            <a:endParaRPr lang="en-US" dirty="0"/>
          </a:p>
        </p:txBody>
      </p:sp>
      <p:sp>
        <p:nvSpPr>
          <p:cNvPr id="5" name="Footer Placeholder 4">
            <a:extLst>
              <a:ext uri="{FF2B5EF4-FFF2-40B4-BE49-F238E27FC236}">
                <a16:creationId xmlns:a16="http://schemas.microsoft.com/office/drawing/2014/main" id="{BC1B4245-3AC2-7914-BEB1-6FE0DE93E489}"/>
              </a:ext>
            </a:extLst>
          </p:cNvPr>
          <p:cNvSpPr>
            <a:spLocks noGrp="1"/>
          </p:cNvSpPr>
          <p:nvPr>
            <p:ph type="ftr" sz="quarter" idx="11"/>
          </p:nvPr>
        </p:nvSpPr>
        <p:spPr/>
        <p:txBody>
          <a:bodyPr/>
          <a:lstStyle/>
          <a:p>
            <a:r>
              <a:rPr lang="en-US" sz="1200" dirty="0"/>
              <a:t>Recent Progress at the International Laser Ranging Service</a:t>
            </a:r>
            <a:endParaRPr lang="en-US" dirty="0"/>
          </a:p>
        </p:txBody>
      </p:sp>
      <p:sp>
        <p:nvSpPr>
          <p:cNvPr id="6" name="Slide Number Placeholder 5">
            <a:extLst>
              <a:ext uri="{FF2B5EF4-FFF2-40B4-BE49-F238E27FC236}">
                <a16:creationId xmlns:a16="http://schemas.microsoft.com/office/drawing/2014/main" id="{CB257EFC-A12F-96DB-FEA5-6470D8703EF6}"/>
              </a:ext>
            </a:extLst>
          </p:cNvPr>
          <p:cNvSpPr>
            <a:spLocks noGrp="1"/>
          </p:cNvSpPr>
          <p:nvPr>
            <p:ph type="sldNum" sz="quarter" idx="12"/>
          </p:nvPr>
        </p:nvSpPr>
        <p:spPr/>
        <p:txBody>
          <a:bodyPr/>
          <a:lstStyle/>
          <a:p>
            <a:fld id="{3344DD73-57F7-404A-8243-829FA507EF07}" type="slidenum">
              <a:rPr lang="en-US" smtClean="0"/>
              <a:t>‹#›</a:t>
            </a:fld>
            <a:endParaRPr lang="en-US"/>
          </a:p>
        </p:txBody>
      </p:sp>
      <p:pic>
        <p:nvPicPr>
          <p:cNvPr id="7" name="Picture 6" descr="ILRS-Logo-3.gif">
            <a:extLst>
              <a:ext uri="{FF2B5EF4-FFF2-40B4-BE49-F238E27FC236}">
                <a16:creationId xmlns:a16="http://schemas.microsoft.com/office/drawing/2014/main" id="{7D2606B5-6353-5479-0203-13099EC9FFE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95113" y="-23446"/>
            <a:ext cx="1364861" cy="944663"/>
          </a:xfrm>
          <a:prstGeom prst="rect">
            <a:avLst/>
          </a:prstGeom>
          <a:effectLst/>
        </p:spPr>
      </p:pic>
      <p:sp>
        <p:nvSpPr>
          <p:cNvPr id="9" name="Title 1">
            <a:extLst>
              <a:ext uri="{FF2B5EF4-FFF2-40B4-BE49-F238E27FC236}">
                <a16:creationId xmlns:a16="http://schemas.microsoft.com/office/drawing/2014/main" id="{3335D070-F62E-4D71-591D-41D7E4BDF46C}"/>
              </a:ext>
            </a:extLst>
          </p:cNvPr>
          <p:cNvSpPr>
            <a:spLocks noGrp="1"/>
          </p:cNvSpPr>
          <p:nvPr>
            <p:ph type="title"/>
          </p:nvPr>
        </p:nvSpPr>
        <p:spPr>
          <a:xfrm>
            <a:off x="2616200" y="233809"/>
            <a:ext cx="7978913" cy="687408"/>
          </a:xfrm>
        </p:spPr>
        <p:txBody>
          <a:bodyPr/>
          <a:lstStyle/>
          <a:p>
            <a:r>
              <a:rPr lang="en-US" dirty="0"/>
              <a:t>Click to edit Master title style</a:t>
            </a:r>
          </a:p>
        </p:txBody>
      </p:sp>
      <p:pic>
        <p:nvPicPr>
          <p:cNvPr id="10" name="Picture 9">
            <a:extLst>
              <a:ext uri="{FF2B5EF4-FFF2-40B4-BE49-F238E27FC236}">
                <a16:creationId xmlns:a16="http://schemas.microsoft.com/office/drawing/2014/main" id="{78F42409-870C-EAA9-DB3A-A483CCF31742}"/>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 t="-1"/>
          <a:stretch/>
        </p:blipFill>
        <p:spPr>
          <a:xfrm>
            <a:off x="251791" y="207993"/>
            <a:ext cx="1107109" cy="541308"/>
          </a:xfrm>
          <a:prstGeom prst="rect">
            <a:avLst/>
          </a:prstGeom>
        </p:spPr>
      </p:pic>
    </p:spTree>
    <p:extLst>
      <p:ext uri="{BB962C8B-B14F-4D97-AF65-F5344CB8AC3E}">
        <p14:creationId xmlns:p14="http://schemas.microsoft.com/office/powerpoint/2010/main" val="3070826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09D7F-1220-93A1-9273-3D5BD7FD92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071FE5-159B-30F3-5CC2-42E88DDB26E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9F291E-1378-733B-912D-60D029A7F379}"/>
              </a:ext>
            </a:extLst>
          </p:cNvPr>
          <p:cNvSpPr>
            <a:spLocks noGrp="1"/>
          </p:cNvSpPr>
          <p:nvPr>
            <p:ph type="dt" sz="half" idx="10"/>
          </p:nvPr>
        </p:nvSpPr>
        <p:spPr/>
        <p:txBody>
          <a:bodyPr/>
          <a:lstStyle/>
          <a:p>
            <a:r>
              <a:rPr lang="en-US"/>
              <a:t>May 30, 2024</a:t>
            </a:r>
            <a:endParaRPr lang="en-US" dirty="0"/>
          </a:p>
        </p:txBody>
      </p:sp>
      <p:sp>
        <p:nvSpPr>
          <p:cNvPr id="5" name="Footer Placeholder 4">
            <a:extLst>
              <a:ext uri="{FF2B5EF4-FFF2-40B4-BE49-F238E27FC236}">
                <a16:creationId xmlns:a16="http://schemas.microsoft.com/office/drawing/2014/main" id="{6262E6ED-D19A-ED20-9F31-48033F936B39}"/>
              </a:ext>
            </a:extLst>
          </p:cNvPr>
          <p:cNvSpPr>
            <a:spLocks noGrp="1"/>
          </p:cNvSpPr>
          <p:nvPr>
            <p:ph type="ftr" sz="quarter" idx="11"/>
          </p:nvPr>
        </p:nvSpPr>
        <p:spPr/>
        <p:txBody>
          <a:bodyPr/>
          <a:lstStyle/>
          <a:p>
            <a:r>
              <a:rPr lang="en-US" sz="1200" dirty="0"/>
              <a:t>Recent Progress at the International Laser Ranging Service</a:t>
            </a:r>
            <a:endParaRPr lang="en-US" dirty="0"/>
          </a:p>
        </p:txBody>
      </p:sp>
      <p:sp>
        <p:nvSpPr>
          <p:cNvPr id="6" name="Slide Number Placeholder 5">
            <a:extLst>
              <a:ext uri="{FF2B5EF4-FFF2-40B4-BE49-F238E27FC236}">
                <a16:creationId xmlns:a16="http://schemas.microsoft.com/office/drawing/2014/main" id="{7F6303DE-1BB1-5A9E-7A27-25541779BE9D}"/>
              </a:ext>
            </a:extLst>
          </p:cNvPr>
          <p:cNvSpPr>
            <a:spLocks noGrp="1"/>
          </p:cNvSpPr>
          <p:nvPr>
            <p:ph type="sldNum" sz="quarter" idx="12"/>
          </p:nvPr>
        </p:nvSpPr>
        <p:spPr/>
        <p:txBody>
          <a:bodyPr/>
          <a:lstStyle/>
          <a:p>
            <a:fld id="{3344DD73-57F7-404A-8243-829FA507EF07}" type="slidenum">
              <a:rPr lang="en-US" smtClean="0"/>
              <a:t>‹#›</a:t>
            </a:fld>
            <a:endParaRPr lang="en-US"/>
          </a:p>
        </p:txBody>
      </p:sp>
    </p:spTree>
    <p:extLst>
      <p:ext uri="{BB962C8B-B14F-4D97-AF65-F5344CB8AC3E}">
        <p14:creationId xmlns:p14="http://schemas.microsoft.com/office/powerpoint/2010/main" val="229709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B46CF74-FBBC-B2D8-9859-5EF0B783025B}"/>
              </a:ext>
            </a:extLst>
          </p:cNvPr>
          <p:cNvPicPr>
            <a:picLocks noChangeAspect="1"/>
          </p:cNvPicPr>
          <p:nvPr userDrawn="1"/>
        </p:nvPicPr>
        <p:blipFill rotWithShape="1">
          <a:blip r:embed="rId2" cstate="email">
            <a:alphaModFix amt="56000"/>
            <a:extLst>
              <a:ext uri="{28A0092B-C50C-407E-A947-70E740481C1C}">
                <a14:useLocalDpi xmlns:a14="http://schemas.microsoft.com/office/drawing/2010/main"/>
              </a:ext>
            </a:extLst>
          </a:blip>
          <a:srcRect/>
          <a:stretch/>
        </p:blipFill>
        <p:spPr>
          <a:xfrm>
            <a:off x="1596886" y="228065"/>
            <a:ext cx="8886325" cy="693152"/>
          </a:xfrm>
          <a:prstGeom prst="rect">
            <a:avLst/>
          </a:prstGeom>
        </p:spPr>
      </p:pic>
      <p:sp>
        <p:nvSpPr>
          <p:cNvPr id="3" name="Content Placeholder 2">
            <a:extLst>
              <a:ext uri="{FF2B5EF4-FFF2-40B4-BE49-F238E27FC236}">
                <a16:creationId xmlns:a16="http://schemas.microsoft.com/office/drawing/2014/main" id="{60630849-3F09-B272-2AFD-389BE8A057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CE9067-4672-5BB1-D2DB-013D51CEB5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7CC0D-03A3-9DE7-EF87-35949A5A4121}"/>
              </a:ext>
            </a:extLst>
          </p:cNvPr>
          <p:cNvSpPr>
            <a:spLocks noGrp="1"/>
          </p:cNvSpPr>
          <p:nvPr>
            <p:ph type="dt" sz="half" idx="10"/>
          </p:nvPr>
        </p:nvSpPr>
        <p:spPr/>
        <p:txBody>
          <a:bodyPr/>
          <a:lstStyle/>
          <a:p>
            <a:r>
              <a:rPr lang="en-US"/>
              <a:t>May 30, 2024</a:t>
            </a:r>
            <a:endParaRPr lang="en-US" dirty="0"/>
          </a:p>
        </p:txBody>
      </p:sp>
      <p:sp>
        <p:nvSpPr>
          <p:cNvPr id="6" name="Footer Placeholder 5">
            <a:extLst>
              <a:ext uri="{FF2B5EF4-FFF2-40B4-BE49-F238E27FC236}">
                <a16:creationId xmlns:a16="http://schemas.microsoft.com/office/drawing/2014/main" id="{2D38308C-D0C7-8CC0-2C7E-2E629036F486}"/>
              </a:ext>
            </a:extLst>
          </p:cNvPr>
          <p:cNvSpPr>
            <a:spLocks noGrp="1"/>
          </p:cNvSpPr>
          <p:nvPr>
            <p:ph type="ftr" sz="quarter" idx="11"/>
          </p:nvPr>
        </p:nvSpPr>
        <p:spPr/>
        <p:txBody>
          <a:bodyPr/>
          <a:lstStyle/>
          <a:p>
            <a:r>
              <a:rPr lang="en-US" sz="1200" dirty="0"/>
              <a:t>Recent Progress at the International Laser Ranging Service</a:t>
            </a:r>
            <a:endParaRPr lang="en-US" dirty="0"/>
          </a:p>
        </p:txBody>
      </p:sp>
      <p:sp>
        <p:nvSpPr>
          <p:cNvPr id="7" name="Slide Number Placeholder 6">
            <a:extLst>
              <a:ext uri="{FF2B5EF4-FFF2-40B4-BE49-F238E27FC236}">
                <a16:creationId xmlns:a16="http://schemas.microsoft.com/office/drawing/2014/main" id="{90B46B8A-6A85-0175-079E-F72D2C9CE5AD}"/>
              </a:ext>
            </a:extLst>
          </p:cNvPr>
          <p:cNvSpPr>
            <a:spLocks noGrp="1"/>
          </p:cNvSpPr>
          <p:nvPr>
            <p:ph type="sldNum" sz="quarter" idx="12"/>
          </p:nvPr>
        </p:nvSpPr>
        <p:spPr/>
        <p:txBody>
          <a:bodyPr/>
          <a:lstStyle/>
          <a:p>
            <a:fld id="{3344DD73-57F7-404A-8243-829FA507EF07}" type="slidenum">
              <a:rPr lang="en-US" smtClean="0"/>
              <a:t>‹#›</a:t>
            </a:fld>
            <a:endParaRPr lang="en-US"/>
          </a:p>
        </p:txBody>
      </p:sp>
      <p:pic>
        <p:nvPicPr>
          <p:cNvPr id="8" name="Picture 7" descr="ILRS-Logo-3.gif">
            <a:extLst>
              <a:ext uri="{FF2B5EF4-FFF2-40B4-BE49-F238E27FC236}">
                <a16:creationId xmlns:a16="http://schemas.microsoft.com/office/drawing/2014/main" id="{9162CA58-FB3F-4DE4-9F15-80E0C1BE91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95113" y="-23446"/>
            <a:ext cx="1364861" cy="944663"/>
          </a:xfrm>
          <a:prstGeom prst="rect">
            <a:avLst/>
          </a:prstGeom>
          <a:effectLst/>
        </p:spPr>
      </p:pic>
      <p:sp>
        <p:nvSpPr>
          <p:cNvPr id="10" name="Title 1">
            <a:extLst>
              <a:ext uri="{FF2B5EF4-FFF2-40B4-BE49-F238E27FC236}">
                <a16:creationId xmlns:a16="http://schemas.microsoft.com/office/drawing/2014/main" id="{3520A03C-7817-6AEA-8BF3-5A1BDF212EEF}"/>
              </a:ext>
            </a:extLst>
          </p:cNvPr>
          <p:cNvSpPr>
            <a:spLocks noGrp="1"/>
          </p:cNvSpPr>
          <p:nvPr>
            <p:ph type="title"/>
          </p:nvPr>
        </p:nvSpPr>
        <p:spPr>
          <a:xfrm>
            <a:off x="2349500" y="243116"/>
            <a:ext cx="8385313" cy="687408"/>
          </a:xfrm>
        </p:spPr>
        <p:txBody>
          <a:bodyPr/>
          <a:lstStyle/>
          <a:p>
            <a:r>
              <a:rPr lang="en-US" dirty="0"/>
              <a:t>Click to edit Master title style</a:t>
            </a:r>
          </a:p>
        </p:txBody>
      </p:sp>
      <p:pic>
        <p:nvPicPr>
          <p:cNvPr id="12" name="Picture 11">
            <a:extLst>
              <a:ext uri="{FF2B5EF4-FFF2-40B4-BE49-F238E27FC236}">
                <a16:creationId xmlns:a16="http://schemas.microsoft.com/office/drawing/2014/main" id="{E807D972-8396-32C9-B2E1-A60231DF511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 t="-1"/>
          <a:stretch/>
        </p:blipFill>
        <p:spPr>
          <a:xfrm>
            <a:off x="251791" y="207993"/>
            <a:ext cx="1107109" cy="541308"/>
          </a:xfrm>
          <a:prstGeom prst="rect">
            <a:avLst/>
          </a:prstGeom>
        </p:spPr>
      </p:pic>
    </p:spTree>
    <p:extLst>
      <p:ext uri="{BB962C8B-B14F-4D97-AF65-F5344CB8AC3E}">
        <p14:creationId xmlns:p14="http://schemas.microsoft.com/office/powerpoint/2010/main" val="342143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625B359-23E6-D757-EBEF-596E756BAB15}"/>
              </a:ext>
            </a:extLst>
          </p:cNvPr>
          <p:cNvPicPr>
            <a:picLocks noChangeAspect="1"/>
          </p:cNvPicPr>
          <p:nvPr userDrawn="1"/>
        </p:nvPicPr>
        <p:blipFill rotWithShape="1">
          <a:blip r:embed="rId2" cstate="email">
            <a:alphaModFix amt="56000"/>
            <a:extLst>
              <a:ext uri="{28A0092B-C50C-407E-A947-70E740481C1C}">
                <a14:useLocalDpi xmlns:a14="http://schemas.microsoft.com/office/drawing/2010/main"/>
              </a:ext>
            </a:extLst>
          </a:blip>
          <a:srcRect/>
          <a:stretch/>
        </p:blipFill>
        <p:spPr>
          <a:xfrm>
            <a:off x="1554412" y="228065"/>
            <a:ext cx="8886325" cy="693152"/>
          </a:xfrm>
          <a:prstGeom prst="rect">
            <a:avLst/>
          </a:prstGeom>
        </p:spPr>
      </p:pic>
      <p:sp>
        <p:nvSpPr>
          <p:cNvPr id="3" name="Text Placeholder 2">
            <a:extLst>
              <a:ext uri="{FF2B5EF4-FFF2-40B4-BE49-F238E27FC236}">
                <a16:creationId xmlns:a16="http://schemas.microsoft.com/office/drawing/2014/main" id="{383987B4-726A-9A1C-7B30-E8A7F3B0F0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EFB8B3-8244-CDF1-9408-738564748D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0ACC12-2775-4F58-6268-BF643E87FE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7C8372-91FE-3B04-0A9C-CF966FA3CE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1BE5FB-070E-3C26-AC49-AC19B385154B}"/>
              </a:ext>
            </a:extLst>
          </p:cNvPr>
          <p:cNvSpPr>
            <a:spLocks noGrp="1"/>
          </p:cNvSpPr>
          <p:nvPr>
            <p:ph type="dt" sz="half" idx="10"/>
          </p:nvPr>
        </p:nvSpPr>
        <p:spPr/>
        <p:txBody>
          <a:bodyPr/>
          <a:lstStyle/>
          <a:p>
            <a:r>
              <a:rPr lang="en-US"/>
              <a:t>May 30, 2024</a:t>
            </a:r>
            <a:endParaRPr lang="en-US" dirty="0"/>
          </a:p>
        </p:txBody>
      </p:sp>
      <p:sp>
        <p:nvSpPr>
          <p:cNvPr id="8" name="Footer Placeholder 7">
            <a:extLst>
              <a:ext uri="{FF2B5EF4-FFF2-40B4-BE49-F238E27FC236}">
                <a16:creationId xmlns:a16="http://schemas.microsoft.com/office/drawing/2014/main" id="{D6BD2C98-201A-8108-FE44-1B73BF3407FC}"/>
              </a:ext>
            </a:extLst>
          </p:cNvPr>
          <p:cNvSpPr>
            <a:spLocks noGrp="1"/>
          </p:cNvSpPr>
          <p:nvPr>
            <p:ph type="ftr" sz="quarter" idx="11"/>
          </p:nvPr>
        </p:nvSpPr>
        <p:spPr/>
        <p:txBody>
          <a:bodyPr/>
          <a:lstStyle/>
          <a:p>
            <a:r>
              <a:rPr lang="en-US" sz="1200" dirty="0"/>
              <a:t>Recent Progress at the International Laser Ranging Service</a:t>
            </a:r>
            <a:endParaRPr lang="en-US" dirty="0"/>
          </a:p>
        </p:txBody>
      </p:sp>
      <p:sp>
        <p:nvSpPr>
          <p:cNvPr id="9" name="Slide Number Placeholder 8">
            <a:extLst>
              <a:ext uri="{FF2B5EF4-FFF2-40B4-BE49-F238E27FC236}">
                <a16:creationId xmlns:a16="http://schemas.microsoft.com/office/drawing/2014/main" id="{5A9A8209-EE0F-8679-69D7-DFBA83BB0F8E}"/>
              </a:ext>
            </a:extLst>
          </p:cNvPr>
          <p:cNvSpPr>
            <a:spLocks noGrp="1"/>
          </p:cNvSpPr>
          <p:nvPr>
            <p:ph type="sldNum" sz="quarter" idx="12"/>
          </p:nvPr>
        </p:nvSpPr>
        <p:spPr/>
        <p:txBody>
          <a:bodyPr/>
          <a:lstStyle/>
          <a:p>
            <a:fld id="{3344DD73-57F7-404A-8243-829FA507EF07}" type="slidenum">
              <a:rPr lang="en-US" smtClean="0"/>
              <a:t>‹#›</a:t>
            </a:fld>
            <a:endParaRPr lang="en-US"/>
          </a:p>
        </p:txBody>
      </p:sp>
      <p:pic>
        <p:nvPicPr>
          <p:cNvPr id="10" name="Picture 9" descr="ILRS-Logo-3.gif">
            <a:extLst>
              <a:ext uri="{FF2B5EF4-FFF2-40B4-BE49-F238E27FC236}">
                <a16:creationId xmlns:a16="http://schemas.microsoft.com/office/drawing/2014/main" id="{678C896E-D47E-5F35-4A98-3E865411025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95113" y="-23446"/>
            <a:ext cx="1364861" cy="944663"/>
          </a:xfrm>
          <a:prstGeom prst="rect">
            <a:avLst/>
          </a:prstGeom>
          <a:effectLst/>
        </p:spPr>
      </p:pic>
      <p:sp>
        <p:nvSpPr>
          <p:cNvPr id="12" name="Title 1">
            <a:extLst>
              <a:ext uri="{FF2B5EF4-FFF2-40B4-BE49-F238E27FC236}">
                <a16:creationId xmlns:a16="http://schemas.microsoft.com/office/drawing/2014/main" id="{C32EE0F7-BE15-3554-AE5C-E501F06D6C03}"/>
              </a:ext>
            </a:extLst>
          </p:cNvPr>
          <p:cNvSpPr>
            <a:spLocks noGrp="1"/>
          </p:cNvSpPr>
          <p:nvPr>
            <p:ph type="title"/>
          </p:nvPr>
        </p:nvSpPr>
        <p:spPr>
          <a:xfrm>
            <a:off x="2324100" y="233809"/>
            <a:ext cx="8385313" cy="687408"/>
          </a:xfrm>
        </p:spPr>
        <p:txBody>
          <a:bodyPr/>
          <a:lstStyle/>
          <a:p>
            <a:r>
              <a:rPr lang="en-US" dirty="0"/>
              <a:t>Click to edit Master title style</a:t>
            </a:r>
          </a:p>
        </p:txBody>
      </p:sp>
      <p:pic>
        <p:nvPicPr>
          <p:cNvPr id="14" name="Picture 13">
            <a:extLst>
              <a:ext uri="{FF2B5EF4-FFF2-40B4-BE49-F238E27FC236}">
                <a16:creationId xmlns:a16="http://schemas.microsoft.com/office/drawing/2014/main" id="{B5364EA2-788B-7F36-ABC3-7D657F7E542F}"/>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 t="-1"/>
          <a:stretch/>
        </p:blipFill>
        <p:spPr>
          <a:xfrm>
            <a:off x="251791" y="207993"/>
            <a:ext cx="1107109" cy="541308"/>
          </a:xfrm>
          <a:prstGeom prst="rect">
            <a:avLst/>
          </a:prstGeom>
        </p:spPr>
      </p:pic>
    </p:spTree>
    <p:extLst>
      <p:ext uri="{BB962C8B-B14F-4D97-AF65-F5344CB8AC3E}">
        <p14:creationId xmlns:p14="http://schemas.microsoft.com/office/powerpoint/2010/main" val="2891214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3AA1D7D-14E8-0ABF-B7C4-46D3D5DE6676}"/>
              </a:ext>
            </a:extLst>
          </p:cNvPr>
          <p:cNvPicPr>
            <a:picLocks noChangeAspect="1"/>
          </p:cNvPicPr>
          <p:nvPr userDrawn="1"/>
        </p:nvPicPr>
        <p:blipFill rotWithShape="1">
          <a:blip r:embed="rId2" cstate="email">
            <a:alphaModFix amt="56000"/>
            <a:extLst>
              <a:ext uri="{28A0092B-C50C-407E-A947-70E740481C1C}">
                <a14:useLocalDpi xmlns:a14="http://schemas.microsoft.com/office/drawing/2010/main"/>
              </a:ext>
            </a:extLst>
          </a:blip>
          <a:srcRect/>
          <a:stretch/>
        </p:blipFill>
        <p:spPr>
          <a:xfrm>
            <a:off x="1596886" y="228065"/>
            <a:ext cx="8886325" cy="693152"/>
          </a:xfrm>
          <a:prstGeom prst="rect">
            <a:avLst/>
          </a:prstGeom>
        </p:spPr>
      </p:pic>
      <p:sp>
        <p:nvSpPr>
          <p:cNvPr id="3" name="Date Placeholder 2">
            <a:extLst>
              <a:ext uri="{FF2B5EF4-FFF2-40B4-BE49-F238E27FC236}">
                <a16:creationId xmlns:a16="http://schemas.microsoft.com/office/drawing/2014/main" id="{136A1477-9DE0-48E3-1666-43CFE32F451E}"/>
              </a:ext>
            </a:extLst>
          </p:cNvPr>
          <p:cNvSpPr>
            <a:spLocks noGrp="1"/>
          </p:cNvSpPr>
          <p:nvPr>
            <p:ph type="dt" sz="half" idx="10"/>
          </p:nvPr>
        </p:nvSpPr>
        <p:spPr/>
        <p:txBody>
          <a:bodyPr/>
          <a:lstStyle/>
          <a:p>
            <a:r>
              <a:rPr lang="en-US"/>
              <a:t>May 30, 2024</a:t>
            </a:r>
            <a:endParaRPr lang="en-US" dirty="0"/>
          </a:p>
        </p:txBody>
      </p:sp>
      <p:sp>
        <p:nvSpPr>
          <p:cNvPr id="4" name="Footer Placeholder 3">
            <a:extLst>
              <a:ext uri="{FF2B5EF4-FFF2-40B4-BE49-F238E27FC236}">
                <a16:creationId xmlns:a16="http://schemas.microsoft.com/office/drawing/2014/main" id="{796DED82-78F1-5865-1412-49EB9FF59D18}"/>
              </a:ext>
            </a:extLst>
          </p:cNvPr>
          <p:cNvSpPr>
            <a:spLocks noGrp="1"/>
          </p:cNvSpPr>
          <p:nvPr>
            <p:ph type="ftr" sz="quarter" idx="11"/>
          </p:nvPr>
        </p:nvSpPr>
        <p:spPr/>
        <p:txBody>
          <a:bodyPr/>
          <a:lstStyle/>
          <a:p>
            <a:r>
              <a:rPr lang="en-US" sz="1200" dirty="0"/>
              <a:t>Recent Progress at the International Laser Ranging Service</a:t>
            </a:r>
            <a:endParaRPr lang="en-US" dirty="0"/>
          </a:p>
        </p:txBody>
      </p:sp>
      <p:sp>
        <p:nvSpPr>
          <p:cNvPr id="5" name="Slide Number Placeholder 4">
            <a:extLst>
              <a:ext uri="{FF2B5EF4-FFF2-40B4-BE49-F238E27FC236}">
                <a16:creationId xmlns:a16="http://schemas.microsoft.com/office/drawing/2014/main" id="{75A9A42B-1A61-779C-2058-B90F2EC3C63A}"/>
              </a:ext>
            </a:extLst>
          </p:cNvPr>
          <p:cNvSpPr>
            <a:spLocks noGrp="1"/>
          </p:cNvSpPr>
          <p:nvPr>
            <p:ph type="sldNum" sz="quarter" idx="12"/>
          </p:nvPr>
        </p:nvSpPr>
        <p:spPr/>
        <p:txBody>
          <a:bodyPr/>
          <a:lstStyle/>
          <a:p>
            <a:fld id="{3344DD73-57F7-404A-8243-829FA507EF07}" type="slidenum">
              <a:rPr lang="en-US" smtClean="0"/>
              <a:t>‹#›</a:t>
            </a:fld>
            <a:endParaRPr lang="en-US"/>
          </a:p>
        </p:txBody>
      </p:sp>
      <p:pic>
        <p:nvPicPr>
          <p:cNvPr id="6" name="Picture 5" descr="ILRS-Logo-3.gif">
            <a:extLst>
              <a:ext uri="{FF2B5EF4-FFF2-40B4-BE49-F238E27FC236}">
                <a16:creationId xmlns:a16="http://schemas.microsoft.com/office/drawing/2014/main" id="{76801B78-DFF7-E8F9-804D-6BD6ABA8A1E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95113" y="-23446"/>
            <a:ext cx="1364861" cy="944663"/>
          </a:xfrm>
          <a:prstGeom prst="rect">
            <a:avLst/>
          </a:prstGeom>
          <a:effectLst/>
        </p:spPr>
      </p:pic>
      <p:sp>
        <p:nvSpPr>
          <p:cNvPr id="8" name="Title 1">
            <a:extLst>
              <a:ext uri="{FF2B5EF4-FFF2-40B4-BE49-F238E27FC236}">
                <a16:creationId xmlns:a16="http://schemas.microsoft.com/office/drawing/2014/main" id="{38DE1BC9-5F87-8C76-AF04-CCB61F4116D7}"/>
              </a:ext>
            </a:extLst>
          </p:cNvPr>
          <p:cNvSpPr txBox="1">
            <a:spLocks/>
          </p:cNvSpPr>
          <p:nvPr userDrawn="1"/>
        </p:nvSpPr>
        <p:spPr>
          <a:xfrm>
            <a:off x="2209800" y="233809"/>
            <a:ext cx="8385313" cy="6874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67BCF60A-3ECB-B602-8637-812786FF041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 t="-1"/>
          <a:stretch/>
        </p:blipFill>
        <p:spPr>
          <a:xfrm>
            <a:off x="251791" y="207993"/>
            <a:ext cx="1107109" cy="541308"/>
          </a:xfrm>
          <a:prstGeom prst="rect">
            <a:avLst/>
          </a:prstGeom>
        </p:spPr>
      </p:pic>
    </p:spTree>
    <p:extLst>
      <p:ext uri="{BB962C8B-B14F-4D97-AF65-F5344CB8AC3E}">
        <p14:creationId xmlns:p14="http://schemas.microsoft.com/office/powerpoint/2010/main" val="2563142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DBCC118-3431-C05C-3894-30696CA16E65}"/>
              </a:ext>
            </a:extLst>
          </p:cNvPr>
          <p:cNvPicPr>
            <a:picLocks noChangeAspect="1"/>
          </p:cNvPicPr>
          <p:nvPr userDrawn="1"/>
        </p:nvPicPr>
        <p:blipFill rotWithShape="1">
          <a:blip r:embed="rId2" cstate="email">
            <a:alphaModFix amt="56000"/>
            <a:extLst>
              <a:ext uri="{28A0092B-C50C-407E-A947-70E740481C1C}">
                <a14:useLocalDpi xmlns:a14="http://schemas.microsoft.com/office/drawing/2010/main"/>
              </a:ext>
            </a:extLst>
          </a:blip>
          <a:srcRect/>
          <a:stretch/>
        </p:blipFill>
        <p:spPr>
          <a:xfrm>
            <a:off x="1596886" y="228065"/>
            <a:ext cx="8886325" cy="693152"/>
          </a:xfrm>
          <a:prstGeom prst="rect">
            <a:avLst/>
          </a:prstGeom>
        </p:spPr>
      </p:pic>
      <p:sp>
        <p:nvSpPr>
          <p:cNvPr id="2" name="Date Placeholder 1">
            <a:extLst>
              <a:ext uri="{FF2B5EF4-FFF2-40B4-BE49-F238E27FC236}">
                <a16:creationId xmlns:a16="http://schemas.microsoft.com/office/drawing/2014/main" id="{67E7B288-FB38-5056-A9D2-46E9067E1FD9}"/>
              </a:ext>
            </a:extLst>
          </p:cNvPr>
          <p:cNvSpPr>
            <a:spLocks noGrp="1"/>
          </p:cNvSpPr>
          <p:nvPr>
            <p:ph type="dt" sz="half" idx="10"/>
          </p:nvPr>
        </p:nvSpPr>
        <p:spPr/>
        <p:txBody>
          <a:bodyPr/>
          <a:lstStyle/>
          <a:p>
            <a:r>
              <a:rPr lang="en-US"/>
              <a:t>May 30, 2024</a:t>
            </a:r>
            <a:endParaRPr lang="en-US" dirty="0"/>
          </a:p>
        </p:txBody>
      </p:sp>
      <p:sp>
        <p:nvSpPr>
          <p:cNvPr id="3" name="Footer Placeholder 2">
            <a:extLst>
              <a:ext uri="{FF2B5EF4-FFF2-40B4-BE49-F238E27FC236}">
                <a16:creationId xmlns:a16="http://schemas.microsoft.com/office/drawing/2014/main" id="{845F93D5-FC09-1DCB-7004-3A1C6CB64260}"/>
              </a:ext>
            </a:extLst>
          </p:cNvPr>
          <p:cNvSpPr>
            <a:spLocks noGrp="1"/>
          </p:cNvSpPr>
          <p:nvPr>
            <p:ph type="ftr" sz="quarter" idx="11"/>
          </p:nvPr>
        </p:nvSpPr>
        <p:spPr/>
        <p:txBody>
          <a:bodyPr/>
          <a:lstStyle/>
          <a:p>
            <a:r>
              <a:rPr lang="en-US" sz="1200" dirty="0"/>
              <a:t>Recent Progress at the International Laser Ranging Service</a:t>
            </a:r>
            <a:endParaRPr lang="en-US" dirty="0"/>
          </a:p>
        </p:txBody>
      </p:sp>
      <p:sp>
        <p:nvSpPr>
          <p:cNvPr id="4" name="Slide Number Placeholder 3">
            <a:extLst>
              <a:ext uri="{FF2B5EF4-FFF2-40B4-BE49-F238E27FC236}">
                <a16:creationId xmlns:a16="http://schemas.microsoft.com/office/drawing/2014/main" id="{FF208685-6424-3E81-CB09-D7482DD310A0}"/>
              </a:ext>
            </a:extLst>
          </p:cNvPr>
          <p:cNvSpPr>
            <a:spLocks noGrp="1"/>
          </p:cNvSpPr>
          <p:nvPr>
            <p:ph type="sldNum" sz="quarter" idx="12"/>
          </p:nvPr>
        </p:nvSpPr>
        <p:spPr/>
        <p:txBody>
          <a:bodyPr/>
          <a:lstStyle/>
          <a:p>
            <a:fld id="{3344DD73-57F7-404A-8243-829FA507EF07}" type="slidenum">
              <a:rPr lang="en-US" smtClean="0"/>
              <a:t>‹#›</a:t>
            </a:fld>
            <a:endParaRPr lang="en-US"/>
          </a:p>
        </p:txBody>
      </p:sp>
      <p:pic>
        <p:nvPicPr>
          <p:cNvPr id="5" name="Picture 4" descr="ILRS-Logo-3.gif">
            <a:extLst>
              <a:ext uri="{FF2B5EF4-FFF2-40B4-BE49-F238E27FC236}">
                <a16:creationId xmlns:a16="http://schemas.microsoft.com/office/drawing/2014/main" id="{E6F77F37-E2B0-B488-6D1E-C1E7C5E3FE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95113" y="-23446"/>
            <a:ext cx="1364861" cy="944663"/>
          </a:xfrm>
          <a:prstGeom prst="rect">
            <a:avLst/>
          </a:prstGeom>
          <a:effectLst/>
        </p:spPr>
      </p:pic>
      <p:sp>
        <p:nvSpPr>
          <p:cNvPr id="7" name="Title 1">
            <a:extLst>
              <a:ext uri="{FF2B5EF4-FFF2-40B4-BE49-F238E27FC236}">
                <a16:creationId xmlns:a16="http://schemas.microsoft.com/office/drawing/2014/main" id="{B2A15466-9D44-AA74-AD84-36BB91058CDE}"/>
              </a:ext>
            </a:extLst>
          </p:cNvPr>
          <p:cNvSpPr>
            <a:spLocks noGrp="1"/>
          </p:cNvSpPr>
          <p:nvPr>
            <p:ph type="title"/>
          </p:nvPr>
        </p:nvSpPr>
        <p:spPr>
          <a:xfrm>
            <a:off x="2489200" y="233809"/>
            <a:ext cx="8385313" cy="687408"/>
          </a:xfrm>
        </p:spPr>
        <p:txBody>
          <a:bodyPr/>
          <a:lstStyle/>
          <a:p>
            <a:r>
              <a:rPr lang="en-US" dirty="0"/>
              <a:t>Click to edit Master title style</a:t>
            </a:r>
          </a:p>
        </p:txBody>
      </p:sp>
      <p:pic>
        <p:nvPicPr>
          <p:cNvPr id="10" name="Picture 9">
            <a:extLst>
              <a:ext uri="{FF2B5EF4-FFF2-40B4-BE49-F238E27FC236}">
                <a16:creationId xmlns:a16="http://schemas.microsoft.com/office/drawing/2014/main" id="{C4AC5C87-51CE-0919-FE91-E6CC23E46602}"/>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 t="-1"/>
          <a:stretch/>
        </p:blipFill>
        <p:spPr>
          <a:xfrm>
            <a:off x="251791" y="207993"/>
            <a:ext cx="1107109" cy="541308"/>
          </a:xfrm>
          <a:prstGeom prst="rect">
            <a:avLst/>
          </a:prstGeom>
        </p:spPr>
      </p:pic>
    </p:spTree>
    <p:extLst>
      <p:ext uri="{BB962C8B-B14F-4D97-AF65-F5344CB8AC3E}">
        <p14:creationId xmlns:p14="http://schemas.microsoft.com/office/powerpoint/2010/main" val="298452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32FA5-909B-9D3C-19AE-9C3A93C315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98B11D-6B53-C21F-93EC-DE562A97FE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73852D-F51D-5A80-3DCA-D0292A097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1B608-5479-7F69-1667-58B2AD49CA73}"/>
              </a:ext>
            </a:extLst>
          </p:cNvPr>
          <p:cNvSpPr>
            <a:spLocks noGrp="1"/>
          </p:cNvSpPr>
          <p:nvPr>
            <p:ph type="dt" sz="half" idx="10"/>
          </p:nvPr>
        </p:nvSpPr>
        <p:spPr/>
        <p:txBody>
          <a:bodyPr/>
          <a:lstStyle/>
          <a:p>
            <a:r>
              <a:rPr lang="en-US"/>
              <a:t>May 30, 2024</a:t>
            </a:r>
            <a:endParaRPr lang="en-US" dirty="0"/>
          </a:p>
        </p:txBody>
      </p:sp>
      <p:sp>
        <p:nvSpPr>
          <p:cNvPr id="6" name="Footer Placeholder 5">
            <a:extLst>
              <a:ext uri="{FF2B5EF4-FFF2-40B4-BE49-F238E27FC236}">
                <a16:creationId xmlns:a16="http://schemas.microsoft.com/office/drawing/2014/main" id="{CFBD0567-11DD-BA54-A014-8B1E41D4059E}"/>
              </a:ext>
            </a:extLst>
          </p:cNvPr>
          <p:cNvSpPr>
            <a:spLocks noGrp="1"/>
          </p:cNvSpPr>
          <p:nvPr>
            <p:ph type="ftr" sz="quarter" idx="11"/>
          </p:nvPr>
        </p:nvSpPr>
        <p:spPr/>
        <p:txBody>
          <a:bodyPr/>
          <a:lstStyle/>
          <a:p>
            <a:r>
              <a:rPr lang="en-US" sz="1200" dirty="0"/>
              <a:t>Recent Progress at the International Laser Ranging Service</a:t>
            </a:r>
            <a:endParaRPr lang="en-US" dirty="0"/>
          </a:p>
        </p:txBody>
      </p:sp>
      <p:sp>
        <p:nvSpPr>
          <p:cNvPr id="7" name="Slide Number Placeholder 6">
            <a:extLst>
              <a:ext uri="{FF2B5EF4-FFF2-40B4-BE49-F238E27FC236}">
                <a16:creationId xmlns:a16="http://schemas.microsoft.com/office/drawing/2014/main" id="{C7591B94-4DFF-877E-0C56-7678D4EC82AF}"/>
              </a:ext>
            </a:extLst>
          </p:cNvPr>
          <p:cNvSpPr>
            <a:spLocks noGrp="1"/>
          </p:cNvSpPr>
          <p:nvPr>
            <p:ph type="sldNum" sz="quarter" idx="12"/>
          </p:nvPr>
        </p:nvSpPr>
        <p:spPr/>
        <p:txBody>
          <a:bodyPr/>
          <a:lstStyle/>
          <a:p>
            <a:fld id="{3344DD73-57F7-404A-8243-829FA507EF07}" type="slidenum">
              <a:rPr lang="en-US" smtClean="0"/>
              <a:t>‹#›</a:t>
            </a:fld>
            <a:endParaRPr lang="en-US"/>
          </a:p>
        </p:txBody>
      </p:sp>
    </p:spTree>
    <p:extLst>
      <p:ext uri="{BB962C8B-B14F-4D97-AF65-F5344CB8AC3E}">
        <p14:creationId xmlns:p14="http://schemas.microsoft.com/office/powerpoint/2010/main" val="533953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8807D-2C5E-73EE-A244-A3177FAA3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3504D3-0789-1CBB-FCE6-D4B4C4BE45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EFC94D-92B2-E871-112F-478B18E6B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F6139-8F02-A67F-E629-575640458342}"/>
              </a:ext>
            </a:extLst>
          </p:cNvPr>
          <p:cNvSpPr>
            <a:spLocks noGrp="1"/>
          </p:cNvSpPr>
          <p:nvPr>
            <p:ph type="dt" sz="half" idx="10"/>
          </p:nvPr>
        </p:nvSpPr>
        <p:spPr/>
        <p:txBody>
          <a:bodyPr/>
          <a:lstStyle/>
          <a:p>
            <a:r>
              <a:rPr lang="en-US"/>
              <a:t>May 30, 2024</a:t>
            </a:r>
            <a:endParaRPr lang="en-US" dirty="0"/>
          </a:p>
        </p:txBody>
      </p:sp>
      <p:sp>
        <p:nvSpPr>
          <p:cNvPr id="6" name="Footer Placeholder 5">
            <a:extLst>
              <a:ext uri="{FF2B5EF4-FFF2-40B4-BE49-F238E27FC236}">
                <a16:creationId xmlns:a16="http://schemas.microsoft.com/office/drawing/2014/main" id="{7C42873C-4EC8-A3DE-D73A-080D448C58D8}"/>
              </a:ext>
            </a:extLst>
          </p:cNvPr>
          <p:cNvSpPr>
            <a:spLocks noGrp="1"/>
          </p:cNvSpPr>
          <p:nvPr>
            <p:ph type="ftr" sz="quarter" idx="11"/>
          </p:nvPr>
        </p:nvSpPr>
        <p:spPr/>
        <p:txBody>
          <a:bodyPr/>
          <a:lstStyle/>
          <a:p>
            <a:r>
              <a:rPr lang="en-US" sz="1200" dirty="0"/>
              <a:t>Recent Progress at the International Laser Ranging Service</a:t>
            </a:r>
            <a:endParaRPr lang="en-US" dirty="0"/>
          </a:p>
        </p:txBody>
      </p:sp>
      <p:sp>
        <p:nvSpPr>
          <p:cNvPr id="7" name="Slide Number Placeholder 6">
            <a:extLst>
              <a:ext uri="{FF2B5EF4-FFF2-40B4-BE49-F238E27FC236}">
                <a16:creationId xmlns:a16="http://schemas.microsoft.com/office/drawing/2014/main" id="{E531E855-F7A0-D5B8-9D47-02C9FB313B77}"/>
              </a:ext>
            </a:extLst>
          </p:cNvPr>
          <p:cNvSpPr>
            <a:spLocks noGrp="1"/>
          </p:cNvSpPr>
          <p:nvPr>
            <p:ph type="sldNum" sz="quarter" idx="12"/>
          </p:nvPr>
        </p:nvSpPr>
        <p:spPr/>
        <p:txBody>
          <a:bodyPr/>
          <a:lstStyle/>
          <a:p>
            <a:fld id="{3344DD73-57F7-404A-8243-829FA507EF07}" type="slidenum">
              <a:rPr lang="en-US" smtClean="0"/>
              <a:t>‹#›</a:t>
            </a:fld>
            <a:endParaRPr lang="en-US"/>
          </a:p>
        </p:txBody>
      </p:sp>
    </p:spTree>
    <p:extLst>
      <p:ext uri="{BB962C8B-B14F-4D97-AF65-F5344CB8AC3E}">
        <p14:creationId xmlns:p14="http://schemas.microsoft.com/office/powerpoint/2010/main" val="4288433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0350A-7BDD-3D29-DC7B-1A5E574CA2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17BCC-DA25-C1BB-59B6-B330F924D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2D52F-9DFF-1181-8E72-51DCD85160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May 30, 2024</a:t>
            </a:r>
            <a:endParaRPr lang="en-US" dirty="0"/>
          </a:p>
        </p:txBody>
      </p:sp>
      <p:sp>
        <p:nvSpPr>
          <p:cNvPr id="5" name="Footer Placeholder 4">
            <a:extLst>
              <a:ext uri="{FF2B5EF4-FFF2-40B4-BE49-F238E27FC236}">
                <a16:creationId xmlns:a16="http://schemas.microsoft.com/office/drawing/2014/main" id="{BD18FBE5-E5DC-BC95-29DA-C21B159932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sz="1200" dirty="0"/>
              <a:t>Recent Progress at the International Laser Ranging Service</a:t>
            </a:r>
            <a:endParaRPr lang="en-US" dirty="0"/>
          </a:p>
        </p:txBody>
      </p:sp>
      <p:sp>
        <p:nvSpPr>
          <p:cNvPr id="6" name="Slide Number Placeholder 5">
            <a:extLst>
              <a:ext uri="{FF2B5EF4-FFF2-40B4-BE49-F238E27FC236}">
                <a16:creationId xmlns:a16="http://schemas.microsoft.com/office/drawing/2014/main" id="{E444E63C-FF69-0562-272E-E5823C4869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44DD73-57F7-404A-8243-829FA507EF07}" type="slidenum">
              <a:rPr lang="en-US" smtClean="0"/>
              <a:t>‹#›</a:t>
            </a:fld>
            <a:endParaRPr lang="en-US"/>
          </a:p>
        </p:txBody>
      </p:sp>
    </p:spTree>
    <p:extLst>
      <p:ext uri="{BB962C8B-B14F-4D97-AF65-F5344CB8AC3E}">
        <p14:creationId xmlns:p14="http://schemas.microsoft.com/office/powerpoint/2010/main" val="1934414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32.gif"/><Relationship Id="rId13" Type="http://schemas.openxmlformats.org/officeDocument/2006/relationships/image" Target="../media/image37.jpeg"/><Relationship Id="rId18" Type="http://schemas.openxmlformats.org/officeDocument/2006/relationships/image" Target="../media/image42.jpeg"/><Relationship Id="rId3" Type="http://schemas.openxmlformats.org/officeDocument/2006/relationships/image" Target="../media/image27.png"/><Relationship Id="rId21" Type="http://schemas.openxmlformats.org/officeDocument/2006/relationships/image" Target="../media/image45.jpeg"/><Relationship Id="rId7" Type="http://schemas.openxmlformats.org/officeDocument/2006/relationships/image" Target="../media/image31.png"/><Relationship Id="rId12" Type="http://schemas.openxmlformats.org/officeDocument/2006/relationships/image" Target="../media/image36.jpeg"/><Relationship Id="rId17" Type="http://schemas.openxmlformats.org/officeDocument/2006/relationships/image" Target="../media/image41.png"/><Relationship Id="rId2" Type="http://schemas.openxmlformats.org/officeDocument/2006/relationships/notesSlide" Target="../notesSlides/notesSlide9.xml"/><Relationship Id="rId16" Type="http://schemas.openxmlformats.org/officeDocument/2006/relationships/image" Target="../media/image40.jpeg"/><Relationship Id="rId20"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gif"/><Relationship Id="rId15" Type="http://schemas.openxmlformats.org/officeDocument/2006/relationships/image" Target="../media/image39.jpeg"/><Relationship Id="rId23" Type="http://schemas.openxmlformats.org/officeDocument/2006/relationships/image" Target="../media/image47.jpeg"/><Relationship Id="rId10" Type="http://schemas.openxmlformats.org/officeDocument/2006/relationships/image" Target="../media/image34.jpeg"/><Relationship Id="rId19" Type="http://schemas.openxmlformats.org/officeDocument/2006/relationships/image" Target="../media/image43.jpe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jpeg"/><Relationship Id="rId22" Type="http://schemas.openxmlformats.org/officeDocument/2006/relationships/image" Target="../media/image4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hyperlink" Target="https://www.oato.inaf.it/" TargetMode="External"/><Relationship Id="rId3" Type="http://schemas.openxmlformats.org/officeDocument/2006/relationships/image" Target="../media/image48.png"/><Relationship Id="rId7" Type="http://schemas.openxmlformats.org/officeDocument/2006/relationships/hyperlink" Target="https://www.iaps.inaf.it/it"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www.asi.it/lagenzia/le-basi/matera/" TargetMode="External"/><Relationship Id="rId11" Type="http://schemas.openxmlformats.org/officeDocument/2006/relationships/hyperlink" Target="https://g4s-duepuntozero.iaps.inaf.it/" TargetMode="External"/><Relationship Id="rId5" Type="http://schemas.openxmlformats.org/officeDocument/2006/relationships/image" Target="../media/image50.png"/><Relationship Id="rId10" Type="http://schemas.openxmlformats.org/officeDocument/2006/relationships/hyperlink" Target="https://g4s-duepuntozero.iaps.inaf.it/campaigns" TargetMode="External"/><Relationship Id="rId4" Type="http://schemas.openxmlformats.org/officeDocument/2006/relationships/image" Target="../media/image49.png"/><Relationship Id="rId9" Type="http://schemas.openxmlformats.org/officeDocument/2006/relationships/hyperlink" Target="https://www.polito.i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ilrs.gsfc.nasa.gov/lw23/index.html"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hyperlink" Target="https://23rdworkshop.casconf.c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mailto:mpearlman@cfa.Harvard.edu"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B6011-4383-0BAD-E0CB-47A1686CE042}"/>
              </a:ext>
            </a:extLst>
          </p:cNvPr>
          <p:cNvSpPr>
            <a:spLocks noGrp="1"/>
          </p:cNvSpPr>
          <p:nvPr>
            <p:ph type="ctrTitle"/>
          </p:nvPr>
        </p:nvSpPr>
        <p:spPr>
          <a:xfrm>
            <a:off x="1143000" y="170689"/>
            <a:ext cx="9893300" cy="3258312"/>
          </a:xfrm>
        </p:spPr>
        <p:txBody>
          <a:bodyPr>
            <a:normAutofit fontScale="90000"/>
          </a:bodyPr>
          <a:lstStyle/>
          <a:p>
            <a:r>
              <a:rPr lang="en-US" sz="4900" dirty="0"/>
              <a:t>Recent progress in the International Laser Ranging Service (ILRS)</a:t>
            </a:r>
            <a:br>
              <a:rPr lang="en-US" sz="6000" dirty="0"/>
            </a:br>
            <a:br>
              <a:rPr lang="en-US" sz="1800" dirty="0"/>
            </a:br>
            <a:r>
              <a:rPr lang="en-US" sz="2700" dirty="0"/>
              <a:t> </a:t>
            </a:r>
            <a:r>
              <a:rPr lang="en-US" sz="2700" dirty="0">
                <a:effectLst/>
                <a:latin typeface="Helvetica" pitchFamily="2" charset="0"/>
              </a:rPr>
              <a:t>Claudia C. Carabajal, Michael Pearlman</a:t>
            </a:r>
            <a:br>
              <a:rPr lang="en-US" sz="2000" dirty="0">
                <a:effectLst/>
                <a:latin typeface="Helvetica" pitchFamily="2" charset="0"/>
              </a:rPr>
            </a:br>
            <a:br>
              <a:rPr lang="en-US" sz="2000" dirty="0">
                <a:effectLst/>
                <a:latin typeface="Helvetica" pitchFamily="2" charset="0"/>
              </a:rPr>
            </a:br>
            <a:r>
              <a:rPr lang="en-US" sz="2000" dirty="0">
                <a:effectLst/>
                <a:latin typeface="Helvetica" pitchFamily="2" charset="0"/>
              </a:rPr>
              <a:t>With contributions from many others:</a:t>
            </a:r>
            <a:br>
              <a:rPr lang="en-US" sz="2000" dirty="0">
                <a:effectLst/>
                <a:latin typeface="Helvetica" pitchFamily="2" charset="0"/>
              </a:rPr>
            </a:br>
            <a:r>
              <a:rPr lang="en-US" sz="2000" dirty="0">
                <a:effectLst/>
                <a:latin typeface="Helvetica" pitchFamily="2" charset="0"/>
              </a:rPr>
              <a:t> </a:t>
            </a:r>
            <a:r>
              <a:rPr lang="en-US" sz="2000" dirty="0" err="1">
                <a:effectLst/>
                <a:latin typeface="Helvetica" pitchFamily="2" charset="0"/>
              </a:rPr>
              <a:t>Toshimichi</a:t>
            </a:r>
            <a:r>
              <a:rPr lang="en-US" sz="2000" dirty="0">
                <a:effectLst/>
                <a:latin typeface="Helvetica" pitchFamily="2" charset="0"/>
              </a:rPr>
              <a:t> </a:t>
            </a:r>
            <a:r>
              <a:rPr lang="en-US" sz="2000" dirty="0" err="1">
                <a:effectLst/>
                <a:latin typeface="Helvetica" pitchFamily="2" charset="0"/>
              </a:rPr>
              <a:t>Otsubo</a:t>
            </a:r>
            <a:r>
              <a:rPr lang="en-US" sz="2000" dirty="0">
                <a:effectLst/>
                <a:latin typeface="Helvetica" pitchFamily="2" charset="0"/>
              </a:rPr>
              <a:t>, Mathis </a:t>
            </a:r>
            <a:r>
              <a:rPr lang="en-US" sz="2000" dirty="0" err="1">
                <a:effectLst/>
                <a:latin typeface="Helvetica" pitchFamily="2" charset="0"/>
              </a:rPr>
              <a:t>Blossfeld</a:t>
            </a:r>
            <a:r>
              <a:rPr lang="en-US" sz="2000" dirty="0">
                <a:effectLst/>
                <a:latin typeface="Helvetica" pitchFamily="2" charset="0"/>
              </a:rPr>
              <a:t>, Clément Courde, Ulrich Schreiber, Michael Steindorfer, Beatriz Vaquero, Shinichi Nakamura</a:t>
            </a:r>
            <a:r>
              <a:rPr lang="en-US" sz="2000" dirty="0">
                <a:latin typeface="Helvetica" pitchFamily="2" charset="0"/>
              </a:rPr>
              <a:t>, </a:t>
            </a:r>
            <a:r>
              <a:rPr lang="en-US" sz="2000" dirty="0">
                <a:effectLst/>
                <a:latin typeface="Helvetica" pitchFamily="2" charset="0"/>
              </a:rPr>
              <a:t>Andrea Di Mira, Michael Haefner, Gro </a:t>
            </a:r>
            <a:r>
              <a:rPr lang="en-US" sz="2000" dirty="0" err="1">
                <a:effectLst/>
                <a:latin typeface="Helvetica" pitchFamily="2" charset="0"/>
              </a:rPr>
              <a:t>Grinde</a:t>
            </a:r>
            <a:br>
              <a:rPr lang="en-US" sz="1800" dirty="0">
                <a:effectLst/>
                <a:latin typeface="Helvetica" pitchFamily="2" charset="0"/>
              </a:rPr>
            </a:br>
            <a:endParaRPr lang="en-US" sz="1800" dirty="0"/>
          </a:p>
        </p:txBody>
      </p:sp>
      <p:pic>
        <p:nvPicPr>
          <p:cNvPr id="9" name="Picture 8">
            <a:extLst>
              <a:ext uri="{FF2B5EF4-FFF2-40B4-BE49-F238E27FC236}">
                <a16:creationId xmlns:a16="http://schemas.microsoft.com/office/drawing/2014/main" id="{6CB50051-E3BA-1417-90DD-49888B607DFF}"/>
              </a:ext>
            </a:extLst>
          </p:cNvPr>
          <p:cNvPicPr>
            <a:picLocks noChangeAspect="1"/>
          </p:cNvPicPr>
          <p:nvPr/>
        </p:nvPicPr>
        <p:blipFill rotWithShape="1">
          <a:blip r:embed="rId3" cstate="email">
            <a:alphaModFix amt="56000"/>
            <a:extLst>
              <a:ext uri="{28A0092B-C50C-407E-A947-70E740481C1C}">
                <a14:useLocalDpi xmlns:a14="http://schemas.microsoft.com/office/drawing/2010/main"/>
              </a:ext>
            </a:extLst>
          </a:blip>
          <a:srcRect/>
          <a:stretch/>
        </p:blipFill>
        <p:spPr>
          <a:xfrm>
            <a:off x="85802" y="5006482"/>
            <a:ext cx="12020395" cy="1458310"/>
          </a:xfrm>
          <a:prstGeom prst="rect">
            <a:avLst/>
          </a:prstGeom>
        </p:spPr>
      </p:pic>
      <p:pic>
        <p:nvPicPr>
          <p:cNvPr id="4" name="Picture 3" descr="ILRS-Logo-3.gif">
            <a:extLst>
              <a:ext uri="{FF2B5EF4-FFF2-40B4-BE49-F238E27FC236}">
                <a16:creationId xmlns:a16="http://schemas.microsoft.com/office/drawing/2014/main" id="{B169FE91-91F5-E0BB-4CA2-4D39E1DD7A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42508" y="5006482"/>
            <a:ext cx="2106984" cy="1458310"/>
          </a:xfrm>
          <a:prstGeom prst="rect">
            <a:avLst/>
          </a:prstGeom>
          <a:effectLst/>
        </p:spPr>
      </p:pic>
      <p:sp>
        <p:nvSpPr>
          <p:cNvPr id="6" name="Subtitle 5">
            <a:extLst>
              <a:ext uri="{FF2B5EF4-FFF2-40B4-BE49-F238E27FC236}">
                <a16:creationId xmlns:a16="http://schemas.microsoft.com/office/drawing/2014/main" id="{AB18BED2-D023-9E2D-8199-955E4EABFAF5}"/>
              </a:ext>
            </a:extLst>
          </p:cNvPr>
          <p:cNvSpPr>
            <a:spLocks noGrp="1"/>
          </p:cNvSpPr>
          <p:nvPr>
            <p:ph type="subTitle" idx="1"/>
          </p:nvPr>
        </p:nvSpPr>
        <p:spPr>
          <a:xfrm>
            <a:off x="1523999" y="3389860"/>
            <a:ext cx="9144000" cy="1655762"/>
          </a:xfrm>
        </p:spPr>
        <p:txBody>
          <a:bodyPr>
            <a:normAutofit/>
          </a:bodyPr>
          <a:lstStyle/>
          <a:p>
            <a:pPr>
              <a:lnSpc>
                <a:spcPct val="120000"/>
              </a:lnSpc>
              <a:spcBef>
                <a:spcPts val="0"/>
              </a:spcBef>
            </a:pPr>
            <a:r>
              <a:rPr lang="en-US" sz="2800" dirty="0"/>
              <a:t>23</a:t>
            </a:r>
            <a:r>
              <a:rPr lang="en-US" sz="2800" baseline="30000" dirty="0"/>
              <a:t>rd</a:t>
            </a:r>
            <a:r>
              <a:rPr lang="en-US" sz="2800" dirty="0"/>
              <a:t> International Workshop on Laser Ranging (IWLR)</a:t>
            </a:r>
          </a:p>
          <a:p>
            <a:pPr>
              <a:lnSpc>
                <a:spcPct val="120000"/>
              </a:lnSpc>
              <a:spcBef>
                <a:spcPts val="0"/>
              </a:spcBef>
            </a:pPr>
            <a:r>
              <a:rPr lang="en-US" dirty="0"/>
              <a:t>October 20</a:t>
            </a:r>
            <a:r>
              <a:rPr lang="en-US" baseline="30000" dirty="0"/>
              <a:t>th</a:t>
            </a:r>
            <a:r>
              <a:rPr lang="en-US" dirty="0"/>
              <a:t>-26</a:t>
            </a:r>
            <a:r>
              <a:rPr lang="en-US" baseline="30000" dirty="0"/>
              <a:t>th</a:t>
            </a:r>
            <a:r>
              <a:rPr lang="en-US" dirty="0"/>
              <a:t>, 2024</a:t>
            </a:r>
          </a:p>
          <a:p>
            <a:pPr>
              <a:lnSpc>
                <a:spcPct val="120000"/>
              </a:lnSpc>
              <a:spcBef>
                <a:spcPts val="0"/>
              </a:spcBef>
            </a:pPr>
            <a:r>
              <a:rPr lang="en-US" dirty="0"/>
              <a:t>Kunming, China</a:t>
            </a:r>
          </a:p>
          <a:p>
            <a:endParaRPr lang="en-US" dirty="0"/>
          </a:p>
        </p:txBody>
      </p:sp>
    </p:spTree>
    <p:extLst>
      <p:ext uri="{BB962C8B-B14F-4D97-AF65-F5344CB8AC3E}">
        <p14:creationId xmlns:p14="http://schemas.microsoft.com/office/powerpoint/2010/main" val="3368565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C4752-D9A3-9078-FFF2-AE6A99FDAAB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3ABCCE-0AD9-5215-16EA-9C841E71DECC}"/>
              </a:ext>
            </a:extLst>
          </p:cNvPr>
          <p:cNvSpPr>
            <a:spLocks noGrp="1"/>
          </p:cNvSpPr>
          <p:nvPr>
            <p:ph idx="1"/>
          </p:nvPr>
        </p:nvSpPr>
        <p:spPr>
          <a:xfrm>
            <a:off x="131651" y="1002515"/>
            <a:ext cx="11928698" cy="5587405"/>
          </a:xfrm>
        </p:spPr>
        <p:txBody>
          <a:bodyPr>
            <a:noAutofit/>
          </a:bodyPr>
          <a:lstStyle/>
          <a:p>
            <a:pPr>
              <a:lnSpc>
                <a:spcPts val="1560"/>
              </a:lnSpc>
              <a:spcBef>
                <a:spcPts val="400"/>
              </a:spcBef>
              <a:spcAft>
                <a:spcPts val="400"/>
              </a:spcAft>
              <a:buFont typeface="Wingdings" pitchFamily="2" charset="2"/>
              <a:buChar char="Ø"/>
            </a:pPr>
            <a:r>
              <a:rPr lang="en-US" sz="2400" b="1" dirty="0">
                <a:latin typeface="Times New Roman" panose="02020603050405020304" pitchFamily="18" charset="0"/>
                <a:cs typeface="Times New Roman" panose="02020603050405020304" pitchFamily="18" charset="0"/>
              </a:rPr>
              <a:t>Network Performance in minutes (2023):</a:t>
            </a:r>
          </a:p>
          <a:p>
            <a:pPr>
              <a:lnSpc>
                <a:spcPts val="1560"/>
              </a:lnSpc>
              <a:spcBef>
                <a:spcPts val="400"/>
              </a:spcBef>
              <a:spcAft>
                <a:spcPts val="400"/>
              </a:spcAft>
              <a:buFont typeface="Wingdings" pitchFamily="2" charset="2"/>
              <a:buChar char="Ø"/>
            </a:pPr>
            <a:endParaRPr lang="en-US" sz="1800"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1E2A0A2B-5DD8-34E4-09C2-89A5BE160D5C}"/>
              </a:ext>
            </a:extLst>
          </p:cNvPr>
          <p:cNvSpPr>
            <a:spLocks noGrp="1"/>
          </p:cNvSpPr>
          <p:nvPr>
            <p:ph type="title"/>
          </p:nvPr>
        </p:nvSpPr>
        <p:spPr>
          <a:xfrm>
            <a:off x="2502877" y="105507"/>
            <a:ext cx="7731369" cy="973015"/>
          </a:xfrm>
        </p:spPr>
        <p:txBody>
          <a:bodyPr>
            <a:normAutofit fontScale="90000"/>
          </a:bodyPr>
          <a:lstStyle/>
          <a:p>
            <a:r>
              <a:rPr lang="en-US" sz="3600" dirty="0"/>
              <a:t>ILRS – Network Performance – Minutes 2023</a:t>
            </a:r>
            <a:endParaRPr lang="en-US" dirty="0"/>
          </a:p>
        </p:txBody>
      </p:sp>
      <p:sp>
        <p:nvSpPr>
          <p:cNvPr id="12" name="Slide Number Placeholder 11">
            <a:extLst>
              <a:ext uri="{FF2B5EF4-FFF2-40B4-BE49-F238E27FC236}">
                <a16:creationId xmlns:a16="http://schemas.microsoft.com/office/drawing/2014/main" id="{77C1A9E1-477E-AA5C-8C3F-01BCA76B125D}"/>
              </a:ext>
            </a:extLst>
          </p:cNvPr>
          <p:cNvSpPr>
            <a:spLocks noGrp="1"/>
          </p:cNvSpPr>
          <p:nvPr>
            <p:ph type="sldNum" sz="quarter" idx="4"/>
          </p:nvPr>
        </p:nvSpPr>
        <p:spPr>
          <a:xfrm>
            <a:off x="8610600" y="653697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A5DFB8-DFEF-624E-892B-6E68CB1605F8}" type="slidenum">
              <a:rPr lang="en-US" smtClean="0"/>
              <a:pPr/>
              <a:t>10</a:t>
            </a:fld>
            <a:endParaRPr lang="en-US" dirty="0"/>
          </a:p>
        </p:txBody>
      </p:sp>
      <p:pic>
        <p:nvPicPr>
          <p:cNvPr id="14" name="Picture 13">
            <a:extLst>
              <a:ext uri="{FF2B5EF4-FFF2-40B4-BE49-F238E27FC236}">
                <a16:creationId xmlns:a16="http://schemas.microsoft.com/office/drawing/2014/main" id="{A1225B15-704F-2841-9D82-7643ACA81381}"/>
              </a:ext>
            </a:extLst>
          </p:cNvPr>
          <p:cNvPicPr>
            <a:picLocks noChangeAspect="1"/>
          </p:cNvPicPr>
          <p:nvPr/>
        </p:nvPicPr>
        <p:blipFill>
          <a:blip r:embed="rId2" cstate="email">
            <a:extLst>
              <a:ext uri="{28A0092B-C50C-407E-A947-70E740481C1C}">
                <a14:useLocalDpi xmlns:a14="http://schemas.microsoft.com/office/drawing/2010/main"/>
              </a:ext>
            </a:extLst>
          </a:blip>
          <a:srcRect l="5177" t="4904" r="2549" b="40230"/>
          <a:stretch/>
        </p:blipFill>
        <p:spPr>
          <a:xfrm>
            <a:off x="635000" y="1291683"/>
            <a:ext cx="10128534" cy="5374437"/>
          </a:xfrm>
          <a:prstGeom prst="rect">
            <a:avLst/>
          </a:prstGeom>
        </p:spPr>
      </p:pic>
      <p:sp>
        <p:nvSpPr>
          <p:cNvPr id="4" name="Footer Placeholder 2">
            <a:extLst>
              <a:ext uri="{FF2B5EF4-FFF2-40B4-BE49-F238E27FC236}">
                <a16:creationId xmlns:a16="http://schemas.microsoft.com/office/drawing/2014/main" id="{6DBA1B50-A68B-38E6-1BC6-1D37B2EDEA66}"/>
              </a:ext>
            </a:extLst>
          </p:cNvPr>
          <p:cNvSpPr>
            <a:spLocks noGrp="1"/>
          </p:cNvSpPr>
          <p:nvPr>
            <p:ph type="ftr" sz="quarter" idx="11"/>
          </p:nvPr>
        </p:nvSpPr>
        <p:spPr>
          <a:xfrm>
            <a:off x="4038600" y="6526473"/>
            <a:ext cx="4114800" cy="365125"/>
          </a:xfrm>
        </p:spPr>
        <p:txBody>
          <a:bodyPr/>
          <a:lstStyle/>
          <a:p>
            <a:r>
              <a:rPr lang="en-US" sz="1200" dirty="0"/>
              <a:t>Recent Progress at the International Laser Ranging Service</a:t>
            </a:r>
            <a:endParaRPr lang="en-US" dirty="0"/>
          </a:p>
        </p:txBody>
      </p:sp>
      <p:sp>
        <p:nvSpPr>
          <p:cNvPr id="5" name="TextBox 4">
            <a:extLst>
              <a:ext uri="{FF2B5EF4-FFF2-40B4-BE49-F238E27FC236}">
                <a16:creationId xmlns:a16="http://schemas.microsoft.com/office/drawing/2014/main" id="{3A9B8693-C3BD-25A7-D78D-9EE15D44869B}"/>
              </a:ext>
            </a:extLst>
          </p:cNvPr>
          <p:cNvSpPr txBox="1"/>
          <p:nvPr/>
        </p:nvSpPr>
        <p:spPr>
          <a:xfrm>
            <a:off x="6368561" y="1215483"/>
            <a:ext cx="4292009" cy="400110"/>
          </a:xfrm>
          <a:prstGeom prst="rect">
            <a:avLst/>
          </a:prstGeom>
          <a:noFill/>
        </p:spPr>
        <p:txBody>
          <a:bodyPr wrap="none" rtlCol="0">
            <a:spAutoFit/>
          </a:bodyPr>
          <a:lstStyle/>
          <a:p>
            <a:r>
              <a:rPr lang="en-US" sz="2000" i="1" dirty="0">
                <a:solidFill>
                  <a:srgbClr val="0070C0"/>
                </a:solidFill>
              </a:rPr>
              <a:t>One calendar year = 525,600 minutes</a:t>
            </a:r>
          </a:p>
        </p:txBody>
      </p:sp>
    </p:spTree>
    <p:extLst>
      <p:ext uri="{BB962C8B-B14F-4D97-AF65-F5344CB8AC3E}">
        <p14:creationId xmlns:p14="http://schemas.microsoft.com/office/powerpoint/2010/main" val="786353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F8BA98-B39A-22D5-DB8D-227021E13618}"/>
              </a:ext>
            </a:extLst>
          </p:cNvPr>
          <p:cNvSpPr/>
          <p:nvPr/>
        </p:nvSpPr>
        <p:spPr>
          <a:xfrm>
            <a:off x="4752949" y="3861899"/>
            <a:ext cx="1066392" cy="623581"/>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4DBD5125-5B13-DBD6-BEDF-D6AB4CA35BA4}"/>
              </a:ext>
            </a:extLst>
          </p:cNvPr>
          <p:cNvSpPr>
            <a:spLocks noGrp="1"/>
          </p:cNvSpPr>
          <p:nvPr>
            <p:ph type="title"/>
          </p:nvPr>
        </p:nvSpPr>
        <p:spPr>
          <a:xfrm>
            <a:off x="2370284" y="173040"/>
            <a:ext cx="8883375" cy="789313"/>
          </a:xfrm>
        </p:spPr>
        <p:txBody>
          <a:bodyPr>
            <a:normAutofit/>
          </a:bodyPr>
          <a:lstStyle/>
          <a:p>
            <a:r>
              <a:rPr lang="en-US" sz="4000" dirty="0">
                <a:solidFill>
                  <a:schemeClr val="tx1"/>
                </a:solidFill>
              </a:rPr>
              <a:t>SLR Satellite Constellation: examples</a:t>
            </a:r>
          </a:p>
        </p:txBody>
      </p:sp>
      <p:sp>
        <p:nvSpPr>
          <p:cNvPr id="4" name="Slide Number Placeholder 3">
            <a:extLst>
              <a:ext uri="{FF2B5EF4-FFF2-40B4-BE49-F238E27FC236}">
                <a16:creationId xmlns:a16="http://schemas.microsoft.com/office/drawing/2014/main" id="{5AF4FAC6-F8CD-1DEB-F06D-ACB8C9165314}"/>
              </a:ext>
            </a:extLst>
          </p:cNvPr>
          <p:cNvSpPr>
            <a:spLocks noGrp="1"/>
          </p:cNvSpPr>
          <p:nvPr>
            <p:ph type="sldNum" sz="quarter" idx="12"/>
          </p:nvPr>
        </p:nvSpPr>
        <p:spPr>
          <a:xfrm>
            <a:off x="9028123" y="6545878"/>
            <a:ext cx="2482572" cy="218661"/>
          </a:xfrm>
        </p:spPr>
        <p:txBody>
          <a:bodyPr/>
          <a:lstStyle/>
          <a:p>
            <a:fld id="{87ECB1FE-5B33-E34D-A837-11985AB0B02B}" type="slidenum">
              <a:rPr lang="en-US" smtClean="0"/>
              <a:t>11</a:t>
            </a:fld>
            <a:endParaRPr lang="en-US"/>
          </a:p>
        </p:txBody>
      </p:sp>
      <p:graphicFrame>
        <p:nvGraphicFramePr>
          <p:cNvPr id="6" name="Table 5">
            <a:extLst>
              <a:ext uri="{FF2B5EF4-FFF2-40B4-BE49-F238E27FC236}">
                <a16:creationId xmlns:a16="http://schemas.microsoft.com/office/drawing/2014/main" id="{CBB71CB3-6210-F002-7F8A-A681CF21FCC7}"/>
              </a:ext>
            </a:extLst>
          </p:cNvPr>
          <p:cNvGraphicFramePr>
            <a:graphicFrameLocks noGrp="1"/>
          </p:cNvGraphicFramePr>
          <p:nvPr>
            <p:extLst>
              <p:ext uri="{D42A27DB-BD31-4B8C-83A1-F6EECF244321}">
                <p14:modId xmlns:p14="http://schemas.microsoft.com/office/powerpoint/2010/main" val="2831538308"/>
              </p:ext>
            </p:extLst>
          </p:nvPr>
        </p:nvGraphicFramePr>
        <p:xfrm>
          <a:off x="1520495" y="3808940"/>
          <a:ext cx="8669864" cy="664627"/>
        </p:xfrm>
        <a:graphic>
          <a:graphicData uri="http://schemas.openxmlformats.org/drawingml/2006/table">
            <a:tbl>
              <a:tblPr firstRow="1" bandRow="1">
                <a:tableStyleId>{5940675A-B579-460E-94D1-54222C63F5DA}</a:tableStyleId>
              </a:tblPr>
              <a:tblGrid>
                <a:gridCol w="1083733">
                  <a:extLst>
                    <a:ext uri="{9D8B030D-6E8A-4147-A177-3AD203B41FA5}">
                      <a16:colId xmlns:a16="http://schemas.microsoft.com/office/drawing/2014/main" val="1147948908"/>
                    </a:ext>
                  </a:extLst>
                </a:gridCol>
                <a:gridCol w="1083733">
                  <a:extLst>
                    <a:ext uri="{9D8B030D-6E8A-4147-A177-3AD203B41FA5}">
                      <a16:colId xmlns:a16="http://schemas.microsoft.com/office/drawing/2014/main" val="2506514444"/>
                    </a:ext>
                  </a:extLst>
                </a:gridCol>
                <a:gridCol w="1083733">
                  <a:extLst>
                    <a:ext uri="{9D8B030D-6E8A-4147-A177-3AD203B41FA5}">
                      <a16:colId xmlns:a16="http://schemas.microsoft.com/office/drawing/2014/main" val="2090889070"/>
                    </a:ext>
                  </a:extLst>
                </a:gridCol>
                <a:gridCol w="1083733">
                  <a:extLst>
                    <a:ext uri="{9D8B030D-6E8A-4147-A177-3AD203B41FA5}">
                      <a16:colId xmlns:a16="http://schemas.microsoft.com/office/drawing/2014/main" val="3787744380"/>
                    </a:ext>
                  </a:extLst>
                </a:gridCol>
                <a:gridCol w="1083733">
                  <a:extLst>
                    <a:ext uri="{9D8B030D-6E8A-4147-A177-3AD203B41FA5}">
                      <a16:colId xmlns:a16="http://schemas.microsoft.com/office/drawing/2014/main" val="3592054750"/>
                    </a:ext>
                  </a:extLst>
                </a:gridCol>
                <a:gridCol w="1083733">
                  <a:extLst>
                    <a:ext uri="{9D8B030D-6E8A-4147-A177-3AD203B41FA5}">
                      <a16:colId xmlns:a16="http://schemas.microsoft.com/office/drawing/2014/main" val="553183038"/>
                    </a:ext>
                  </a:extLst>
                </a:gridCol>
                <a:gridCol w="1083733">
                  <a:extLst>
                    <a:ext uri="{9D8B030D-6E8A-4147-A177-3AD203B41FA5}">
                      <a16:colId xmlns:a16="http://schemas.microsoft.com/office/drawing/2014/main" val="1971985370"/>
                    </a:ext>
                  </a:extLst>
                </a:gridCol>
                <a:gridCol w="1083733">
                  <a:extLst>
                    <a:ext uri="{9D8B030D-6E8A-4147-A177-3AD203B41FA5}">
                      <a16:colId xmlns:a16="http://schemas.microsoft.com/office/drawing/2014/main" val="3110089727"/>
                    </a:ext>
                  </a:extLst>
                </a:gridCol>
              </a:tblGrid>
              <a:tr h="664627">
                <a:tc>
                  <a:txBody>
                    <a:bodyPr/>
                    <a:lstStyle/>
                    <a:p>
                      <a:endParaRPr lang="en-US" sz="1200" dirty="0">
                        <a:latin typeface="Avenir Book" panose="02000503020000020003" pitchFamily="2" charset="0"/>
                      </a:endParaRPr>
                    </a:p>
                    <a:p>
                      <a:pPr algn="r"/>
                      <a:r>
                        <a:rPr lang="en-US" sz="1600" b="1" dirty="0">
                          <a:solidFill>
                            <a:schemeClr val="bg1"/>
                          </a:solidFill>
                          <a:latin typeface="Avenir Book" panose="02000503020000020003" pitchFamily="2" charset="0"/>
                        </a:rPr>
                        <a:t>LEO</a:t>
                      </a:r>
                      <a:endParaRPr lang="en-US" sz="1200" b="1" dirty="0">
                        <a:solidFill>
                          <a:schemeClr val="bg1"/>
                        </a:solidFill>
                        <a:latin typeface="Avenir Book" panose="02000503020000020003" pitchFamily="2" charset="0"/>
                      </a:endParaRPr>
                    </a:p>
                  </a:txBody>
                  <a:tcPr>
                    <a:lnL w="12700" cmpd="sng">
                      <a:noFill/>
                    </a:lnL>
                    <a:lnR w="190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9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9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9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0443953"/>
                  </a:ext>
                </a:extLst>
              </a:tr>
            </a:tbl>
          </a:graphicData>
        </a:graphic>
      </p:graphicFrame>
      <p:graphicFrame>
        <p:nvGraphicFramePr>
          <p:cNvPr id="10" name="Table 9">
            <a:extLst>
              <a:ext uri="{FF2B5EF4-FFF2-40B4-BE49-F238E27FC236}">
                <a16:creationId xmlns:a16="http://schemas.microsoft.com/office/drawing/2014/main" id="{D7A076CC-6BE5-8EED-BDA4-142D6B7735CE}"/>
              </a:ext>
            </a:extLst>
          </p:cNvPr>
          <p:cNvGraphicFramePr>
            <a:graphicFrameLocks noGrp="1"/>
          </p:cNvGraphicFramePr>
          <p:nvPr/>
        </p:nvGraphicFramePr>
        <p:xfrm>
          <a:off x="1515743" y="974461"/>
          <a:ext cx="8669865" cy="664627"/>
        </p:xfrm>
        <a:graphic>
          <a:graphicData uri="http://schemas.openxmlformats.org/drawingml/2006/table">
            <a:tbl>
              <a:tblPr firstRow="1" bandRow="1">
                <a:tableStyleId>{5940675A-B579-460E-94D1-54222C63F5DA}</a:tableStyleId>
              </a:tblPr>
              <a:tblGrid>
                <a:gridCol w="1083733">
                  <a:extLst>
                    <a:ext uri="{9D8B030D-6E8A-4147-A177-3AD203B41FA5}">
                      <a16:colId xmlns:a16="http://schemas.microsoft.com/office/drawing/2014/main" val="1147948908"/>
                    </a:ext>
                  </a:extLst>
                </a:gridCol>
                <a:gridCol w="1076711">
                  <a:extLst>
                    <a:ext uri="{9D8B030D-6E8A-4147-A177-3AD203B41FA5}">
                      <a16:colId xmlns:a16="http://schemas.microsoft.com/office/drawing/2014/main" val="2506514444"/>
                    </a:ext>
                  </a:extLst>
                </a:gridCol>
                <a:gridCol w="1090756">
                  <a:extLst>
                    <a:ext uri="{9D8B030D-6E8A-4147-A177-3AD203B41FA5}">
                      <a16:colId xmlns:a16="http://schemas.microsoft.com/office/drawing/2014/main" val="2090889070"/>
                    </a:ext>
                  </a:extLst>
                </a:gridCol>
                <a:gridCol w="1083733">
                  <a:extLst>
                    <a:ext uri="{9D8B030D-6E8A-4147-A177-3AD203B41FA5}">
                      <a16:colId xmlns:a16="http://schemas.microsoft.com/office/drawing/2014/main" val="3787744380"/>
                    </a:ext>
                  </a:extLst>
                </a:gridCol>
                <a:gridCol w="1083733">
                  <a:extLst>
                    <a:ext uri="{9D8B030D-6E8A-4147-A177-3AD203B41FA5}">
                      <a16:colId xmlns:a16="http://schemas.microsoft.com/office/drawing/2014/main" val="3592054750"/>
                    </a:ext>
                  </a:extLst>
                </a:gridCol>
                <a:gridCol w="1083733">
                  <a:extLst>
                    <a:ext uri="{9D8B030D-6E8A-4147-A177-3AD203B41FA5}">
                      <a16:colId xmlns:a16="http://schemas.microsoft.com/office/drawing/2014/main" val="553183038"/>
                    </a:ext>
                  </a:extLst>
                </a:gridCol>
                <a:gridCol w="1083733">
                  <a:extLst>
                    <a:ext uri="{9D8B030D-6E8A-4147-A177-3AD203B41FA5}">
                      <a16:colId xmlns:a16="http://schemas.microsoft.com/office/drawing/2014/main" val="1971985370"/>
                    </a:ext>
                  </a:extLst>
                </a:gridCol>
                <a:gridCol w="1083733">
                  <a:extLst>
                    <a:ext uri="{9D8B030D-6E8A-4147-A177-3AD203B41FA5}">
                      <a16:colId xmlns:a16="http://schemas.microsoft.com/office/drawing/2014/main" val="3110089727"/>
                    </a:ext>
                  </a:extLst>
                </a:gridCol>
              </a:tblGrid>
              <a:tr h="664627">
                <a:tc>
                  <a:txBody>
                    <a:bodyPr/>
                    <a:lstStyle/>
                    <a:p>
                      <a:endParaRPr lang="en-US" sz="1200" dirty="0">
                        <a:latin typeface="Avenir Book" panose="02000503020000020003" pitchFamily="2" charset="0"/>
                      </a:endParaRPr>
                    </a:p>
                    <a:p>
                      <a:pPr algn="r"/>
                      <a:r>
                        <a:rPr lang="en-US" sz="1600" b="1" dirty="0">
                          <a:solidFill>
                            <a:schemeClr val="bg1"/>
                          </a:solidFill>
                          <a:latin typeface="Avenir Book" panose="02000503020000020003" pitchFamily="2" charset="0"/>
                        </a:rPr>
                        <a:t>Geodetic</a:t>
                      </a:r>
                      <a:endParaRPr lang="en-US" sz="1200" b="1" dirty="0">
                        <a:solidFill>
                          <a:schemeClr val="bg1"/>
                        </a:solidFill>
                        <a:latin typeface="Avenir Book" panose="02000503020000020003" pitchFamily="2" charset="0"/>
                      </a:endParaRPr>
                    </a:p>
                  </a:txBody>
                  <a:tcPr>
                    <a:lnL w="12700" cmpd="sng">
                      <a:noFill/>
                    </a:lnL>
                    <a:lnR w="190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9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9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9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9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9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9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420443953"/>
                  </a:ext>
                </a:extLst>
              </a:tr>
            </a:tbl>
          </a:graphicData>
        </a:graphic>
      </p:graphicFrame>
      <p:graphicFrame>
        <p:nvGraphicFramePr>
          <p:cNvPr id="17" name="Table 16">
            <a:extLst>
              <a:ext uri="{FF2B5EF4-FFF2-40B4-BE49-F238E27FC236}">
                <a16:creationId xmlns:a16="http://schemas.microsoft.com/office/drawing/2014/main" id="{1BBA4B63-DD72-0AFB-7B1E-30E41EBF244B}"/>
              </a:ext>
            </a:extLst>
          </p:cNvPr>
          <p:cNvGraphicFramePr>
            <a:graphicFrameLocks noGrp="1"/>
          </p:cNvGraphicFramePr>
          <p:nvPr/>
        </p:nvGraphicFramePr>
        <p:xfrm>
          <a:off x="1524208" y="2396449"/>
          <a:ext cx="8669864" cy="664627"/>
        </p:xfrm>
        <a:graphic>
          <a:graphicData uri="http://schemas.openxmlformats.org/drawingml/2006/table">
            <a:tbl>
              <a:tblPr firstRow="1" bandRow="1">
                <a:tableStyleId>{5940675A-B579-460E-94D1-54222C63F5DA}</a:tableStyleId>
              </a:tblPr>
              <a:tblGrid>
                <a:gridCol w="1083733">
                  <a:extLst>
                    <a:ext uri="{9D8B030D-6E8A-4147-A177-3AD203B41FA5}">
                      <a16:colId xmlns:a16="http://schemas.microsoft.com/office/drawing/2014/main" val="1147948908"/>
                    </a:ext>
                  </a:extLst>
                </a:gridCol>
                <a:gridCol w="1083733">
                  <a:extLst>
                    <a:ext uri="{9D8B030D-6E8A-4147-A177-3AD203B41FA5}">
                      <a16:colId xmlns:a16="http://schemas.microsoft.com/office/drawing/2014/main" val="2506514444"/>
                    </a:ext>
                  </a:extLst>
                </a:gridCol>
                <a:gridCol w="1083733">
                  <a:extLst>
                    <a:ext uri="{9D8B030D-6E8A-4147-A177-3AD203B41FA5}">
                      <a16:colId xmlns:a16="http://schemas.microsoft.com/office/drawing/2014/main" val="2090889070"/>
                    </a:ext>
                  </a:extLst>
                </a:gridCol>
                <a:gridCol w="1083733">
                  <a:extLst>
                    <a:ext uri="{9D8B030D-6E8A-4147-A177-3AD203B41FA5}">
                      <a16:colId xmlns:a16="http://schemas.microsoft.com/office/drawing/2014/main" val="3787744380"/>
                    </a:ext>
                  </a:extLst>
                </a:gridCol>
                <a:gridCol w="1083733">
                  <a:extLst>
                    <a:ext uri="{9D8B030D-6E8A-4147-A177-3AD203B41FA5}">
                      <a16:colId xmlns:a16="http://schemas.microsoft.com/office/drawing/2014/main" val="3592054750"/>
                    </a:ext>
                  </a:extLst>
                </a:gridCol>
                <a:gridCol w="1083733">
                  <a:extLst>
                    <a:ext uri="{9D8B030D-6E8A-4147-A177-3AD203B41FA5}">
                      <a16:colId xmlns:a16="http://schemas.microsoft.com/office/drawing/2014/main" val="553183038"/>
                    </a:ext>
                  </a:extLst>
                </a:gridCol>
                <a:gridCol w="1083733">
                  <a:extLst>
                    <a:ext uri="{9D8B030D-6E8A-4147-A177-3AD203B41FA5}">
                      <a16:colId xmlns:a16="http://schemas.microsoft.com/office/drawing/2014/main" val="1971985370"/>
                    </a:ext>
                  </a:extLst>
                </a:gridCol>
                <a:gridCol w="1083733">
                  <a:extLst>
                    <a:ext uri="{9D8B030D-6E8A-4147-A177-3AD203B41FA5}">
                      <a16:colId xmlns:a16="http://schemas.microsoft.com/office/drawing/2014/main" val="3110089727"/>
                    </a:ext>
                  </a:extLst>
                </a:gridCol>
              </a:tblGrid>
              <a:tr h="664627">
                <a:tc>
                  <a:txBody>
                    <a:bodyPr/>
                    <a:lstStyle/>
                    <a:p>
                      <a:endParaRPr lang="en-US" sz="1200" dirty="0">
                        <a:latin typeface="Avenir Book" panose="02000503020000020003" pitchFamily="2" charset="0"/>
                      </a:endParaRPr>
                    </a:p>
                    <a:p>
                      <a:pPr algn="r"/>
                      <a:r>
                        <a:rPr lang="en-US" sz="1600" b="1" dirty="0">
                          <a:solidFill>
                            <a:schemeClr val="bg1"/>
                          </a:solidFill>
                          <a:latin typeface="Avenir Book" panose="02000503020000020003" pitchFamily="2" charset="0"/>
                        </a:rPr>
                        <a:t>LEO</a:t>
                      </a:r>
                      <a:endParaRPr lang="en-US" sz="1200" b="1" dirty="0">
                        <a:solidFill>
                          <a:schemeClr val="bg1"/>
                        </a:solidFill>
                        <a:latin typeface="Avenir Book" panose="02000503020000020003" pitchFamily="2" charset="0"/>
                      </a:endParaRPr>
                    </a:p>
                  </a:txBody>
                  <a:tcPr>
                    <a:lnL w="12700" cmpd="sng">
                      <a:noFill/>
                    </a:lnL>
                    <a:lnR w="190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9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9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9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9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9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9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420443953"/>
                  </a:ext>
                </a:extLst>
              </a:tr>
            </a:tbl>
          </a:graphicData>
        </a:graphic>
      </p:graphicFrame>
      <p:graphicFrame>
        <p:nvGraphicFramePr>
          <p:cNvPr id="18" name="Table 17">
            <a:extLst>
              <a:ext uri="{FF2B5EF4-FFF2-40B4-BE49-F238E27FC236}">
                <a16:creationId xmlns:a16="http://schemas.microsoft.com/office/drawing/2014/main" id="{029EEA23-C606-BA36-31A0-8358828A2529}"/>
              </a:ext>
            </a:extLst>
          </p:cNvPr>
          <p:cNvGraphicFramePr>
            <a:graphicFrameLocks noGrp="1"/>
          </p:cNvGraphicFramePr>
          <p:nvPr/>
        </p:nvGraphicFramePr>
        <p:xfrm>
          <a:off x="1513063" y="5196808"/>
          <a:ext cx="8669864" cy="664627"/>
        </p:xfrm>
        <a:graphic>
          <a:graphicData uri="http://schemas.openxmlformats.org/drawingml/2006/table">
            <a:tbl>
              <a:tblPr firstRow="1" bandRow="1">
                <a:tableStyleId>{5940675A-B579-460E-94D1-54222C63F5DA}</a:tableStyleId>
              </a:tblPr>
              <a:tblGrid>
                <a:gridCol w="1083733">
                  <a:extLst>
                    <a:ext uri="{9D8B030D-6E8A-4147-A177-3AD203B41FA5}">
                      <a16:colId xmlns:a16="http://schemas.microsoft.com/office/drawing/2014/main" val="1147948908"/>
                    </a:ext>
                  </a:extLst>
                </a:gridCol>
                <a:gridCol w="1083733">
                  <a:extLst>
                    <a:ext uri="{9D8B030D-6E8A-4147-A177-3AD203B41FA5}">
                      <a16:colId xmlns:a16="http://schemas.microsoft.com/office/drawing/2014/main" val="2506514444"/>
                    </a:ext>
                  </a:extLst>
                </a:gridCol>
                <a:gridCol w="1083733">
                  <a:extLst>
                    <a:ext uri="{9D8B030D-6E8A-4147-A177-3AD203B41FA5}">
                      <a16:colId xmlns:a16="http://schemas.microsoft.com/office/drawing/2014/main" val="2090889070"/>
                    </a:ext>
                  </a:extLst>
                </a:gridCol>
                <a:gridCol w="1083733">
                  <a:extLst>
                    <a:ext uri="{9D8B030D-6E8A-4147-A177-3AD203B41FA5}">
                      <a16:colId xmlns:a16="http://schemas.microsoft.com/office/drawing/2014/main" val="3787744380"/>
                    </a:ext>
                  </a:extLst>
                </a:gridCol>
                <a:gridCol w="1083733">
                  <a:extLst>
                    <a:ext uri="{9D8B030D-6E8A-4147-A177-3AD203B41FA5}">
                      <a16:colId xmlns:a16="http://schemas.microsoft.com/office/drawing/2014/main" val="3592054750"/>
                    </a:ext>
                  </a:extLst>
                </a:gridCol>
                <a:gridCol w="1083733">
                  <a:extLst>
                    <a:ext uri="{9D8B030D-6E8A-4147-A177-3AD203B41FA5}">
                      <a16:colId xmlns:a16="http://schemas.microsoft.com/office/drawing/2014/main" val="553183038"/>
                    </a:ext>
                  </a:extLst>
                </a:gridCol>
                <a:gridCol w="1083733">
                  <a:extLst>
                    <a:ext uri="{9D8B030D-6E8A-4147-A177-3AD203B41FA5}">
                      <a16:colId xmlns:a16="http://schemas.microsoft.com/office/drawing/2014/main" val="1971985370"/>
                    </a:ext>
                  </a:extLst>
                </a:gridCol>
                <a:gridCol w="1083733">
                  <a:extLst>
                    <a:ext uri="{9D8B030D-6E8A-4147-A177-3AD203B41FA5}">
                      <a16:colId xmlns:a16="http://schemas.microsoft.com/office/drawing/2014/main" val="3110089727"/>
                    </a:ext>
                  </a:extLst>
                </a:gridCol>
              </a:tblGrid>
              <a:tr h="664627">
                <a:tc>
                  <a:txBody>
                    <a:bodyPr/>
                    <a:lstStyle/>
                    <a:p>
                      <a:endParaRPr lang="en-US" sz="500" dirty="0">
                        <a:latin typeface="Avenir Book" panose="02000503020000020003" pitchFamily="2" charset="0"/>
                      </a:endParaRPr>
                    </a:p>
                    <a:p>
                      <a:pPr algn="r"/>
                      <a:r>
                        <a:rPr lang="en-US" sz="1600" b="1" dirty="0">
                          <a:solidFill>
                            <a:schemeClr val="bg1"/>
                          </a:solidFill>
                          <a:latin typeface="Avenir Book" panose="02000503020000020003" pitchFamily="2" charset="0"/>
                        </a:rPr>
                        <a:t>HEO/</a:t>
                      </a:r>
                      <a:br>
                        <a:rPr lang="en-US" sz="1600" b="1" dirty="0">
                          <a:solidFill>
                            <a:schemeClr val="bg1"/>
                          </a:solidFill>
                          <a:latin typeface="Avenir Book" panose="02000503020000020003" pitchFamily="2" charset="0"/>
                        </a:rPr>
                      </a:br>
                      <a:r>
                        <a:rPr lang="en-US" sz="1600" b="1" dirty="0">
                          <a:solidFill>
                            <a:schemeClr val="bg1"/>
                          </a:solidFill>
                          <a:latin typeface="Avenir Book" panose="02000503020000020003" pitchFamily="2" charset="0"/>
                        </a:rPr>
                        <a:t>GNSS</a:t>
                      </a:r>
                    </a:p>
                  </a:txBody>
                  <a:tcPr>
                    <a:lnL w="12700" cmpd="sng">
                      <a:noFill/>
                    </a:lnL>
                    <a:lnR w="190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9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9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9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9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9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9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sz="19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20443953"/>
                  </a:ext>
                </a:extLst>
              </a:tr>
            </a:tbl>
          </a:graphicData>
        </a:graphic>
      </p:graphicFrame>
      <p:graphicFrame>
        <p:nvGraphicFramePr>
          <p:cNvPr id="32" name="Table 31">
            <a:extLst>
              <a:ext uri="{FF2B5EF4-FFF2-40B4-BE49-F238E27FC236}">
                <a16:creationId xmlns:a16="http://schemas.microsoft.com/office/drawing/2014/main" id="{3AA345D5-7D62-FCC6-1A91-F654A38164E3}"/>
              </a:ext>
            </a:extLst>
          </p:cNvPr>
          <p:cNvGraphicFramePr>
            <a:graphicFrameLocks noGrp="1"/>
          </p:cNvGraphicFramePr>
          <p:nvPr>
            <p:extLst>
              <p:ext uri="{D42A27DB-BD31-4B8C-83A1-F6EECF244321}">
                <p14:modId xmlns:p14="http://schemas.microsoft.com/office/powerpoint/2010/main" val="3111081322"/>
              </p:ext>
            </p:extLst>
          </p:nvPr>
        </p:nvGraphicFramePr>
        <p:xfrm>
          <a:off x="1513063" y="5860591"/>
          <a:ext cx="7586131" cy="777240"/>
        </p:xfrm>
        <a:graphic>
          <a:graphicData uri="http://schemas.openxmlformats.org/drawingml/2006/table">
            <a:tbl>
              <a:tblPr firstRow="1" bandRow="1">
                <a:tableStyleId>{5940675A-B579-460E-94D1-54222C63F5DA}</a:tableStyleId>
              </a:tblPr>
              <a:tblGrid>
                <a:gridCol w="1083733">
                  <a:extLst>
                    <a:ext uri="{9D8B030D-6E8A-4147-A177-3AD203B41FA5}">
                      <a16:colId xmlns:a16="http://schemas.microsoft.com/office/drawing/2014/main" val="1147948908"/>
                    </a:ext>
                  </a:extLst>
                </a:gridCol>
                <a:gridCol w="1083733">
                  <a:extLst>
                    <a:ext uri="{9D8B030D-6E8A-4147-A177-3AD203B41FA5}">
                      <a16:colId xmlns:a16="http://schemas.microsoft.com/office/drawing/2014/main" val="2506514444"/>
                    </a:ext>
                  </a:extLst>
                </a:gridCol>
                <a:gridCol w="1083733">
                  <a:extLst>
                    <a:ext uri="{9D8B030D-6E8A-4147-A177-3AD203B41FA5}">
                      <a16:colId xmlns:a16="http://schemas.microsoft.com/office/drawing/2014/main" val="2090889070"/>
                    </a:ext>
                  </a:extLst>
                </a:gridCol>
                <a:gridCol w="1083733">
                  <a:extLst>
                    <a:ext uri="{9D8B030D-6E8A-4147-A177-3AD203B41FA5}">
                      <a16:colId xmlns:a16="http://schemas.microsoft.com/office/drawing/2014/main" val="3787744380"/>
                    </a:ext>
                  </a:extLst>
                </a:gridCol>
                <a:gridCol w="1083733">
                  <a:extLst>
                    <a:ext uri="{9D8B030D-6E8A-4147-A177-3AD203B41FA5}">
                      <a16:colId xmlns:a16="http://schemas.microsoft.com/office/drawing/2014/main" val="3592054750"/>
                    </a:ext>
                  </a:extLst>
                </a:gridCol>
                <a:gridCol w="1083733">
                  <a:extLst>
                    <a:ext uri="{9D8B030D-6E8A-4147-A177-3AD203B41FA5}">
                      <a16:colId xmlns:a16="http://schemas.microsoft.com/office/drawing/2014/main" val="553183038"/>
                    </a:ext>
                  </a:extLst>
                </a:gridCol>
                <a:gridCol w="1083733">
                  <a:extLst>
                    <a:ext uri="{9D8B030D-6E8A-4147-A177-3AD203B41FA5}">
                      <a16:colId xmlns:a16="http://schemas.microsoft.com/office/drawing/2014/main" val="1971985370"/>
                    </a:ext>
                  </a:extLst>
                </a:gridCol>
              </a:tblGrid>
              <a:tr h="254000">
                <a:tc>
                  <a:txBody>
                    <a:bodyPr/>
                    <a:lstStyle/>
                    <a:p>
                      <a:pPr algn="r"/>
                      <a:r>
                        <a:rPr lang="en-US" sz="1100" dirty="0">
                          <a:latin typeface="Avenir Book" panose="02000503020000020003" pitchFamily="2" charset="0"/>
                        </a:rPr>
                        <a:t>Constellation</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US" sz="1100" dirty="0">
                          <a:latin typeface="Avenir Book" panose="02000503020000020003" pitchFamily="2" charset="0"/>
                        </a:rPr>
                        <a:t>GLONASS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latin typeface="Avenir Book" panose="02000503020000020003" pitchFamily="2" charset="0"/>
                        </a:rPr>
                        <a:t>Galileo</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US" sz="1100" dirty="0" err="1">
                          <a:latin typeface="Avenir Book" panose="02000503020000020003" pitchFamily="2" charset="0"/>
                        </a:rPr>
                        <a:t>BeiDou</a:t>
                      </a:r>
                      <a:endParaRPr lang="en-US" sz="11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latin typeface="Avenir Book" panose="02000503020000020003" pitchFamily="2" charset="0"/>
                        </a:rPr>
                        <a:t>QZSS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US" sz="1100" dirty="0">
                          <a:latin typeface="Avenir Book" panose="02000503020000020003" pitchFamily="2" charset="0"/>
                        </a:rPr>
                        <a:t>IRNSS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US" sz="1100" dirty="0">
                          <a:latin typeface="Avenir Book" panose="02000503020000020003" pitchFamily="2" charset="0"/>
                        </a:rPr>
                        <a:t>GPS-III (future)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25329673"/>
                  </a:ext>
                </a:extLst>
              </a:tr>
              <a:tr h="259080">
                <a:tc>
                  <a:txBody>
                    <a:bodyPr/>
                    <a:lstStyle/>
                    <a:p>
                      <a:pPr algn="r"/>
                      <a:r>
                        <a:rPr lang="en-US" sz="1100" dirty="0">
                          <a:latin typeface="Avenir Book" panose="02000503020000020003" pitchFamily="2" charset="0"/>
                        </a:rPr>
                        <a:t>Inclination</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Avenir Book" panose="02000503020000020003" pitchFamily="2" charset="0"/>
                          <a:ea typeface="ＭＳ Ｐゴシック" charset="0"/>
                        </a:rPr>
                        <a:t>65°</a:t>
                      </a:r>
                      <a:endParaRPr kumimoji="0" lang="en-US" sz="1100" b="0" i="0" u="none" strike="noStrike" cap="none" normalizeH="0" baseline="0" dirty="0">
                        <a:ln>
                          <a:noFill/>
                        </a:ln>
                        <a:solidFill>
                          <a:schemeClr val="tx1"/>
                        </a:solidFill>
                        <a:effectLst/>
                        <a:latin typeface="Avenir Book" panose="02000503020000020003" pitchFamily="2" charset="0"/>
                        <a:ea typeface="ＭＳ Ｐゴシック"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Avenir Book" panose="02000503020000020003" pitchFamily="2" charset="0"/>
                          <a:ea typeface="ＭＳ Ｐゴシック" charset="0"/>
                        </a:rPr>
                        <a:t>56°</a:t>
                      </a:r>
                      <a:endParaRPr kumimoji="0" lang="en-US" sz="1100" b="0" i="0" u="none" strike="noStrike" cap="none" normalizeH="0" baseline="0" dirty="0">
                        <a:ln>
                          <a:noFill/>
                        </a:ln>
                        <a:solidFill>
                          <a:schemeClr val="tx1"/>
                        </a:solidFill>
                        <a:effectLst/>
                        <a:latin typeface="Avenir Book" panose="02000503020000020003" pitchFamily="2" charset="0"/>
                        <a:ea typeface="ＭＳ Ｐゴシック"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Avenir Book" panose="02000503020000020003" pitchFamily="2" charset="0"/>
                          <a:ea typeface="ＭＳ Ｐゴシック" charset="0"/>
                        </a:rPr>
                        <a:t>55.5°</a:t>
                      </a:r>
                      <a:endParaRPr kumimoji="0" lang="en-US" sz="1100" b="0" i="0" u="none" strike="noStrike" cap="none" normalizeH="0" baseline="0" dirty="0">
                        <a:ln>
                          <a:noFill/>
                        </a:ln>
                        <a:solidFill>
                          <a:schemeClr val="tx1"/>
                        </a:solidFill>
                        <a:effectLst/>
                        <a:latin typeface="Avenir Book" panose="02000503020000020003" pitchFamily="2" charset="0"/>
                        <a:ea typeface="ＭＳ Ｐゴシック"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Avenir Book" panose="02000503020000020003" pitchFamily="2" charset="0"/>
                          <a:ea typeface="ＭＳ Ｐゴシック" charset="0"/>
                        </a:rPr>
                        <a:t>45°</a:t>
                      </a:r>
                      <a:endParaRPr kumimoji="0" lang="en-US" sz="1100" b="0" i="0" u="none" strike="noStrike" cap="none" normalizeH="0" baseline="0" dirty="0">
                        <a:ln>
                          <a:noFill/>
                        </a:ln>
                        <a:solidFill>
                          <a:schemeClr val="tx1"/>
                        </a:solidFill>
                        <a:effectLst/>
                        <a:latin typeface="Avenir Book" panose="02000503020000020003" pitchFamily="2" charset="0"/>
                        <a:ea typeface="ＭＳ Ｐゴシック"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Avenir Book" panose="02000503020000020003" pitchFamily="2" charset="0"/>
                          <a:ea typeface="ＭＳ Ｐゴシック" charset="0"/>
                        </a:rPr>
                        <a:t>29°</a:t>
                      </a:r>
                      <a:endParaRPr kumimoji="0" lang="en-US" sz="1100" b="0" i="0" u="none" strike="noStrike" cap="none" normalizeH="0" baseline="0" dirty="0">
                        <a:ln>
                          <a:noFill/>
                        </a:ln>
                        <a:solidFill>
                          <a:schemeClr val="tx1"/>
                        </a:solidFill>
                        <a:effectLst/>
                        <a:latin typeface="Avenir Book" panose="02000503020000020003" pitchFamily="2" charset="0"/>
                        <a:ea typeface="ＭＳ Ｐゴシック"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Avenir Book" panose="02000503020000020003" pitchFamily="2" charset="0"/>
                          <a:ea typeface="ＭＳ Ｐゴシック" charset="0"/>
                        </a:rPr>
                        <a:t>55°</a:t>
                      </a:r>
                      <a:endParaRPr kumimoji="0" lang="en-US" sz="1100" b="0" i="0" u="none" strike="noStrike" cap="none" normalizeH="0" baseline="0" dirty="0">
                        <a:ln>
                          <a:noFill/>
                        </a:ln>
                        <a:solidFill>
                          <a:schemeClr val="tx1"/>
                        </a:solidFill>
                        <a:effectLst/>
                        <a:latin typeface="Avenir Book" panose="02000503020000020003" pitchFamily="2" charset="0"/>
                        <a:ea typeface="ＭＳ Ｐゴシック"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94306421"/>
                  </a:ext>
                </a:extLst>
              </a:tr>
              <a:tr h="259080">
                <a:tc>
                  <a:txBody>
                    <a:bodyPr/>
                    <a:lstStyle/>
                    <a:p>
                      <a:pPr algn="r"/>
                      <a:r>
                        <a:rPr lang="en-US" sz="1100" dirty="0">
                          <a:latin typeface="Avenir Book" panose="02000503020000020003" pitchFamily="2" charset="0"/>
                        </a:rPr>
                        <a:t>Perigee (km)</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Avenir Book" panose="02000503020000020003" pitchFamily="2" charset="0"/>
                          <a:ea typeface="ＭＳ Ｐゴシック" charset="0"/>
                        </a:rPr>
                        <a:t>19,140</a:t>
                      </a:r>
                      <a:endParaRPr kumimoji="0" lang="en-US" sz="1100" b="0" i="0" u="none" strike="noStrike" cap="none" normalizeH="0" baseline="0" dirty="0">
                        <a:ln>
                          <a:noFill/>
                        </a:ln>
                        <a:solidFill>
                          <a:schemeClr val="tx1"/>
                        </a:solidFill>
                        <a:effectLst/>
                        <a:latin typeface="Avenir Book" panose="02000503020000020003" pitchFamily="2" charset="0"/>
                        <a:ea typeface="ＭＳ Ｐゴシック"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Avenir Book" panose="02000503020000020003" pitchFamily="2" charset="0"/>
                          <a:ea typeface="ＭＳ Ｐゴシック" charset="0"/>
                        </a:rPr>
                        <a:t>23,220</a:t>
                      </a:r>
                      <a:endParaRPr kumimoji="0" lang="en-US" sz="1100" b="0" i="0" u="none" strike="noStrike" cap="none" normalizeH="0" baseline="0" dirty="0">
                        <a:ln>
                          <a:noFill/>
                        </a:ln>
                        <a:solidFill>
                          <a:schemeClr val="tx1"/>
                        </a:solidFill>
                        <a:effectLst/>
                        <a:latin typeface="Avenir Book" panose="02000503020000020003" pitchFamily="2" charset="0"/>
                        <a:ea typeface="ＭＳ Ｐゴシック"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Avenir Book" panose="02000503020000020003" pitchFamily="2" charset="0"/>
                          <a:ea typeface="ＭＳ Ｐゴシック" charset="0"/>
                        </a:rPr>
                        <a:t>42,161</a:t>
                      </a:r>
                      <a:endParaRPr kumimoji="0" lang="en-US" sz="1100" b="0" i="0" u="none" strike="noStrike" cap="none" normalizeH="0" baseline="0" dirty="0">
                        <a:ln>
                          <a:noFill/>
                        </a:ln>
                        <a:solidFill>
                          <a:schemeClr val="tx1"/>
                        </a:solidFill>
                        <a:effectLst/>
                        <a:latin typeface="Avenir Book" panose="02000503020000020003" pitchFamily="2" charset="0"/>
                        <a:ea typeface="ＭＳ Ｐゴシック"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Avenir Book" panose="02000503020000020003" pitchFamily="2" charset="0"/>
                          <a:ea typeface="ＭＳ Ｐゴシック" charset="0"/>
                        </a:rPr>
                        <a:t>32,000</a:t>
                      </a:r>
                      <a:endParaRPr kumimoji="0" lang="en-US" sz="1100" b="0" i="0" u="none" strike="noStrike" cap="none" normalizeH="0" baseline="0" dirty="0">
                        <a:ln>
                          <a:noFill/>
                        </a:ln>
                        <a:solidFill>
                          <a:schemeClr val="tx1"/>
                        </a:solidFill>
                        <a:effectLst/>
                        <a:latin typeface="Avenir Book" panose="02000503020000020003" pitchFamily="2" charset="0"/>
                        <a:ea typeface="ＭＳ Ｐゴシック"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Avenir Book" panose="02000503020000020003" pitchFamily="2" charset="0"/>
                          <a:ea typeface="ＭＳ Ｐゴシック" charset="0"/>
                        </a:rPr>
                        <a:t>42,164</a:t>
                      </a:r>
                      <a:endParaRPr kumimoji="0" lang="en-US" sz="1100" b="0" i="0" u="none" strike="noStrike" cap="none" normalizeH="0" baseline="0" dirty="0">
                        <a:ln>
                          <a:noFill/>
                        </a:ln>
                        <a:solidFill>
                          <a:schemeClr val="tx1"/>
                        </a:solidFill>
                        <a:effectLst/>
                        <a:latin typeface="Avenir Book" panose="02000503020000020003" pitchFamily="2" charset="0"/>
                        <a:ea typeface="ＭＳ Ｐゴシック"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Avenir Book" panose="02000503020000020003" pitchFamily="2" charset="0"/>
                          <a:ea typeface="ＭＳ Ｐゴシック" charset="0"/>
                        </a:rPr>
                        <a:t>~12,550</a:t>
                      </a:r>
                      <a:endParaRPr kumimoji="0" lang="en-US" sz="1100" b="0" i="0" u="none" strike="noStrike" cap="none" normalizeH="0" baseline="0" dirty="0">
                        <a:ln>
                          <a:noFill/>
                        </a:ln>
                        <a:solidFill>
                          <a:schemeClr val="tx1"/>
                        </a:solidFill>
                        <a:effectLst/>
                        <a:latin typeface="Avenir Book" panose="02000503020000020003" pitchFamily="2" charset="0"/>
                        <a:ea typeface="ＭＳ Ｐゴシック"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88495154"/>
                  </a:ext>
                </a:extLst>
              </a:tr>
            </a:tbl>
          </a:graphicData>
        </a:graphic>
      </p:graphicFrame>
      <p:graphicFrame>
        <p:nvGraphicFramePr>
          <p:cNvPr id="33" name="Table 32">
            <a:extLst>
              <a:ext uri="{FF2B5EF4-FFF2-40B4-BE49-F238E27FC236}">
                <a16:creationId xmlns:a16="http://schemas.microsoft.com/office/drawing/2014/main" id="{F723ADD0-1129-11B9-A06B-EF71E09F3401}"/>
              </a:ext>
            </a:extLst>
          </p:cNvPr>
          <p:cNvGraphicFramePr>
            <a:graphicFrameLocks noGrp="1"/>
          </p:cNvGraphicFramePr>
          <p:nvPr>
            <p:extLst>
              <p:ext uri="{D42A27DB-BD31-4B8C-83A1-F6EECF244321}">
                <p14:modId xmlns:p14="http://schemas.microsoft.com/office/powerpoint/2010/main" val="3271842041"/>
              </p:ext>
            </p:extLst>
          </p:nvPr>
        </p:nvGraphicFramePr>
        <p:xfrm>
          <a:off x="1513057" y="3077739"/>
          <a:ext cx="8669864" cy="777240"/>
        </p:xfrm>
        <a:graphic>
          <a:graphicData uri="http://schemas.openxmlformats.org/drawingml/2006/table">
            <a:tbl>
              <a:tblPr firstRow="1" bandRow="1">
                <a:tableStyleId>{5940675A-B579-460E-94D1-54222C63F5DA}</a:tableStyleId>
              </a:tblPr>
              <a:tblGrid>
                <a:gridCol w="1083733">
                  <a:extLst>
                    <a:ext uri="{9D8B030D-6E8A-4147-A177-3AD203B41FA5}">
                      <a16:colId xmlns:a16="http://schemas.microsoft.com/office/drawing/2014/main" val="1147948908"/>
                    </a:ext>
                  </a:extLst>
                </a:gridCol>
                <a:gridCol w="1083733">
                  <a:extLst>
                    <a:ext uri="{9D8B030D-6E8A-4147-A177-3AD203B41FA5}">
                      <a16:colId xmlns:a16="http://schemas.microsoft.com/office/drawing/2014/main" val="2506514444"/>
                    </a:ext>
                  </a:extLst>
                </a:gridCol>
                <a:gridCol w="1083733">
                  <a:extLst>
                    <a:ext uri="{9D8B030D-6E8A-4147-A177-3AD203B41FA5}">
                      <a16:colId xmlns:a16="http://schemas.microsoft.com/office/drawing/2014/main" val="2090889070"/>
                    </a:ext>
                  </a:extLst>
                </a:gridCol>
                <a:gridCol w="1083733">
                  <a:extLst>
                    <a:ext uri="{9D8B030D-6E8A-4147-A177-3AD203B41FA5}">
                      <a16:colId xmlns:a16="http://schemas.microsoft.com/office/drawing/2014/main" val="3787744380"/>
                    </a:ext>
                  </a:extLst>
                </a:gridCol>
                <a:gridCol w="1083733">
                  <a:extLst>
                    <a:ext uri="{9D8B030D-6E8A-4147-A177-3AD203B41FA5}">
                      <a16:colId xmlns:a16="http://schemas.microsoft.com/office/drawing/2014/main" val="3592054750"/>
                    </a:ext>
                  </a:extLst>
                </a:gridCol>
                <a:gridCol w="1083733">
                  <a:extLst>
                    <a:ext uri="{9D8B030D-6E8A-4147-A177-3AD203B41FA5}">
                      <a16:colId xmlns:a16="http://schemas.microsoft.com/office/drawing/2014/main" val="553183038"/>
                    </a:ext>
                  </a:extLst>
                </a:gridCol>
                <a:gridCol w="1083733">
                  <a:extLst>
                    <a:ext uri="{9D8B030D-6E8A-4147-A177-3AD203B41FA5}">
                      <a16:colId xmlns:a16="http://schemas.microsoft.com/office/drawing/2014/main" val="1971985370"/>
                    </a:ext>
                  </a:extLst>
                </a:gridCol>
                <a:gridCol w="1083733">
                  <a:extLst>
                    <a:ext uri="{9D8B030D-6E8A-4147-A177-3AD203B41FA5}">
                      <a16:colId xmlns:a16="http://schemas.microsoft.com/office/drawing/2014/main" val="3110089727"/>
                    </a:ext>
                  </a:extLst>
                </a:gridCol>
              </a:tblGrid>
              <a:tr h="254000">
                <a:tc>
                  <a:txBody>
                    <a:bodyPr/>
                    <a:lstStyle/>
                    <a:p>
                      <a:pPr algn="r"/>
                      <a:r>
                        <a:rPr lang="en-US" sz="1100" dirty="0">
                          <a:latin typeface="Avenir Book" panose="02000503020000020003" pitchFamily="2" charset="0"/>
                        </a:rPr>
                        <a:t>Satellite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US" sz="1100" dirty="0">
                          <a:latin typeface="Calibri" panose="020F0502020204030204" pitchFamily="34" charset="0"/>
                          <a:cs typeface="Calibri" panose="020F0502020204030204" pitchFamily="34" charset="0"/>
                        </a:rPr>
                        <a:t>Jason-3</a:t>
                      </a:r>
                      <a:endParaRPr lang="en-US" sz="1100" b="1" dirty="0">
                        <a:solidFill>
                          <a:schemeClr val="accent2"/>
                        </a:solidFill>
                        <a:latin typeface="Calibri" panose="020F0502020204030204" pitchFamily="34" charset="0"/>
                        <a:cs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ICESat-2</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US" sz="1100" dirty="0">
                          <a:latin typeface="Calibri" panose="020F0502020204030204" pitchFamily="34" charset="0"/>
                          <a:cs typeface="Calibri" panose="020F0502020204030204" pitchFamily="34" charset="0"/>
                        </a:rPr>
                        <a:t>GRACE-FO</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Sentinel-3A/3B</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US" sz="1100" dirty="0">
                          <a:latin typeface="Calibri" panose="020F0502020204030204" pitchFamily="34" charset="0"/>
                          <a:cs typeface="Calibri" panose="020F0502020204030204" pitchFamily="34" charset="0"/>
                        </a:rPr>
                        <a:t>SWARM</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SARAL</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US" sz="1100" dirty="0" err="1">
                          <a:latin typeface="Calibri" panose="020F0502020204030204" pitchFamily="34" charset="0"/>
                          <a:cs typeface="Calibri" panose="020F0502020204030204" pitchFamily="34" charset="0"/>
                        </a:rPr>
                        <a:t>TerraSAR</a:t>
                      </a:r>
                      <a:r>
                        <a:rPr lang="en-US" sz="1100" dirty="0">
                          <a:latin typeface="Calibri" panose="020F0502020204030204" pitchFamily="34" charset="0"/>
                          <a:cs typeface="Calibri" panose="020F0502020204030204" pitchFamily="34" charset="0"/>
                        </a:rPr>
                        <a:t>-X</a:t>
                      </a:r>
                      <a:r>
                        <a:rPr lang="en-US" sz="1100" b="1" dirty="0">
                          <a:solidFill>
                            <a:schemeClr val="accent4">
                              <a:lumMod val="60000"/>
                              <a:lumOff val="40000"/>
                            </a:schemeClr>
                          </a:solidFill>
                        </a:rPr>
                        <a:t>*</a:t>
                      </a:r>
                      <a:endParaRPr lang="en-US" sz="1100" dirty="0">
                        <a:latin typeface="Calibri" panose="020F0502020204030204" pitchFamily="34" charset="0"/>
                        <a:cs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25329673"/>
                  </a:ext>
                </a:extLst>
              </a:tr>
              <a:tr h="259080">
                <a:tc>
                  <a:txBody>
                    <a:bodyPr/>
                    <a:lstStyle/>
                    <a:p>
                      <a:pPr algn="r"/>
                      <a:r>
                        <a:rPr lang="en-US" sz="1100" dirty="0">
                          <a:latin typeface="Avenir Book" panose="02000503020000020003" pitchFamily="2" charset="0"/>
                        </a:rPr>
                        <a:t>Inclination</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66°</a:t>
                      </a:r>
                      <a:endPar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92°</a:t>
                      </a:r>
                      <a:endPar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89°</a:t>
                      </a:r>
                      <a:endPar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98.65°</a:t>
                      </a:r>
                      <a:endPar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92</a:t>
                      </a:r>
                      <a:r>
                        <a:rPr kumimoji="0" lang="it-IT"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a:t>
                      </a:r>
                      <a:endPar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98.55</a:t>
                      </a:r>
                      <a:r>
                        <a:rPr kumimoji="0" lang="it-IT"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a:t>
                      </a:r>
                      <a:endPar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97.44°</a:t>
                      </a:r>
                      <a:endPar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94306421"/>
                  </a:ext>
                </a:extLst>
              </a:tr>
              <a:tr h="259080">
                <a:tc>
                  <a:txBody>
                    <a:bodyPr/>
                    <a:lstStyle/>
                    <a:p>
                      <a:pPr algn="r"/>
                      <a:r>
                        <a:rPr lang="en-US" sz="1100" dirty="0">
                          <a:latin typeface="Avenir Book" panose="02000503020000020003" pitchFamily="2" charset="0"/>
                        </a:rPr>
                        <a:t>Perigee (km)</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1,336</a:t>
                      </a:r>
                      <a:endPar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496</a:t>
                      </a:r>
                      <a:endPar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500</a:t>
                      </a:r>
                      <a:endPar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814.5</a:t>
                      </a:r>
                      <a:endPar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720</a:t>
                      </a: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814</a:t>
                      </a: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514</a:t>
                      </a:r>
                      <a:endPar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88495154"/>
                  </a:ext>
                </a:extLst>
              </a:tr>
            </a:tbl>
          </a:graphicData>
        </a:graphic>
      </p:graphicFrame>
      <p:graphicFrame>
        <p:nvGraphicFramePr>
          <p:cNvPr id="34" name="Table 33">
            <a:extLst>
              <a:ext uri="{FF2B5EF4-FFF2-40B4-BE49-F238E27FC236}">
                <a16:creationId xmlns:a16="http://schemas.microsoft.com/office/drawing/2014/main" id="{F2E14633-CC11-230D-859E-AAB10D2C4817}"/>
              </a:ext>
            </a:extLst>
          </p:cNvPr>
          <p:cNvGraphicFramePr>
            <a:graphicFrameLocks noGrp="1"/>
          </p:cNvGraphicFramePr>
          <p:nvPr/>
        </p:nvGraphicFramePr>
        <p:xfrm>
          <a:off x="1515743" y="1638244"/>
          <a:ext cx="8669866" cy="944880"/>
        </p:xfrm>
        <a:graphic>
          <a:graphicData uri="http://schemas.openxmlformats.org/drawingml/2006/table">
            <a:tbl>
              <a:tblPr firstRow="1" bandRow="1">
                <a:tableStyleId>{5940675A-B579-460E-94D1-54222C63F5DA}</a:tableStyleId>
              </a:tblPr>
              <a:tblGrid>
                <a:gridCol w="1083733">
                  <a:extLst>
                    <a:ext uri="{9D8B030D-6E8A-4147-A177-3AD203B41FA5}">
                      <a16:colId xmlns:a16="http://schemas.microsoft.com/office/drawing/2014/main" val="1147948908"/>
                    </a:ext>
                  </a:extLst>
                </a:gridCol>
                <a:gridCol w="1087863">
                  <a:extLst>
                    <a:ext uri="{9D8B030D-6E8A-4147-A177-3AD203B41FA5}">
                      <a16:colId xmlns:a16="http://schemas.microsoft.com/office/drawing/2014/main" val="2506514444"/>
                    </a:ext>
                  </a:extLst>
                </a:gridCol>
                <a:gridCol w="1079604">
                  <a:extLst>
                    <a:ext uri="{9D8B030D-6E8A-4147-A177-3AD203B41FA5}">
                      <a16:colId xmlns:a16="http://schemas.microsoft.com/office/drawing/2014/main" val="2090889070"/>
                    </a:ext>
                  </a:extLst>
                </a:gridCol>
                <a:gridCol w="1083733">
                  <a:extLst>
                    <a:ext uri="{9D8B030D-6E8A-4147-A177-3AD203B41FA5}">
                      <a16:colId xmlns:a16="http://schemas.microsoft.com/office/drawing/2014/main" val="3787744380"/>
                    </a:ext>
                  </a:extLst>
                </a:gridCol>
                <a:gridCol w="1084223">
                  <a:extLst>
                    <a:ext uri="{9D8B030D-6E8A-4147-A177-3AD203B41FA5}">
                      <a16:colId xmlns:a16="http://schemas.microsoft.com/office/drawing/2014/main" val="3592054750"/>
                    </a:ext>
                  </a:extLst>
                </a:gridCol>
                <a:gridCol w="1083244">
                  <a:extLst>
                    <a:ext uri="{9D8B030D-6E8A-4147-A177-3AD203B41FA5}">
                      <a16:colId xmlns:a16="http://schemas.microsoft.com/office/drawing/2014/main" val="553183038"/>
                    </a:ext>
                  </a:extLst>
                </a:gridCol>
                <a:gridCol w="1083733">
                  <a:extLst>
                    <a:ext uri="{9D8B030D-6E8A-4147-A177-3AD203B41FA5}">
                      <a16:colId xmlns:a16="http://schemas.microsoft.com/office/drawing/2014/main" val="1971985370"/>
                    </a:ext>
                  </a:extLst>
                </a:gridCol>
                <a:gridCol w="1083733">
                  <a:extLst>
                    <a:ext uri="{9D8B030D-6E8A-4147-A177-3AD203B41FA5}">
                      <a16:colId xmlns:a16="http://schemas.microsoft.com/office/drawing/2014/main" val="3110089727"/>
                    </a:ext>
                  </a:extLst>
                </a:gridCol>
              </a:tblGrid>
              <a:tr h="254000">
                <a:tc>
                  <a:txBody>
                    <a:bodyPr/>
                    <a:lstStyle/>
                    <a:p>
                      <a:pPr algn="r"/>
                      <a:r>
                        <a:rPr lang="en-US" sz="1100" dirty="0">
                          <a:latin typeface="Avenir Book" panose="02000503020000020003" pitchFamily="2" charset="0"/>
                        </a:rPr>
                        <a:t>Satellite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US" sz="1100" dirty="0">
                          <a:latin typeface="Avenir Book" panose="02000503020000020003" pitchFamily="2" charset="0"/>
                        </a:rPr>
                        <a:t>LAGEOS-1</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latin typeface="Avenir Book" panose="02000503020000020003" pitchFamily="2" charset="0"/>
                        </a:rPr>
                        <a:t>LAGEOS-2</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US" sz="1100" dirty="0">
                          <a:latin typeface="Avenir Book" panose="02000503020000020003" pitchFamily="2" charset="0"/>
                        </a:rPr>
                        <a:t>LARES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latin typeface="Avenir Book" panose="02000503020000020003" pitchFamily="2" charset="0"/>
                        </a:rPr>
                        <a:t>Etalon-1/-2</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US" sz="1100" dirty="0" err="1">
                          <a:latin typeface="Avenir Book" panose="02000503020000020003" pitchFamily="2" charset="0"/>
                        </a:rPr>
                        <a:t>Ajisai</a:t>
                      </a:r>
                      <a:endParaRPr lang="en-US" sz="1100" dirty="0">
                        <a:latin typeface="Avenir Book" panose="02000503020000020003"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US" sz="1100" dirty="0" err="1">
                          <a:latin typeface="Avenir Book" panose="02000503020000020003" pitchFamily="2" charset="0"/>
                        </a:rPr>
                        <a:t>Starlette</a:t>
                      </a:r>
                      <a:r>
                        <a:rPr lang="en-US" sz="1100" dirty="0">
                          <a:latin typeface="Avenir Book" panose="02000503020000020003" pitchFamily="2" charset="0"/>
                        </a:rPr>
                        <a:t>/Stella</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US" sz="1100" dirty="0">
                          <a:latin typeface="Avenir Book" panose="02000503020000020003" pitchFamily="2" charset="0"/>
                        </a:rPr>
                        <a:t>LARES-2</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25329673"/>
                  </a:ext>
                </a:extLst>
              </a:tr>
              <a:tr h="259080">
                <a:tc>
                  <a:txBody>
                    <a:bodyPr/>
                    <a:lstStyle/>
                    <a:p>
                      <a:pPr algn="r"/>
                      <a:r>
                        <a:rPr lang="en-US" sz="1100" dirty="0">
                          <a:latin typeface="Avenir Book" panose="02000503020000020003" pitchFamily="2" charset="0"/>
                        </a:rPr>
                        <a:t>Inclination</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Avenir Book" panose="02000503020000020003" pitchFamily="2" charset="0"/>
                          <a:ea typeface="ＭＳ Ｐゴシック" charset="0"/>
                        </a:rPr>
                        <a:t>109.8°</a:t>
                      </a:r>
                      <a:endParaRPr kumimoji="0" lang="en-US" sz="1100" b="0" i="0" u="none" strike="noStrike" cap="none" normalizeH="0" baseline="0" dirty="0">
                        <a:ln>
                          <a:noFill/>
                        </a:ln>
                        <a:solidFill>
                          <a:schemeClr val="tx1"/>
                        </a:solidFill>
                        <a:effectLst/>
                        <a:latin typeface="Avenir Book" panose="02000503020000020003" pitchFamily="2" charset="0"/>
                        <a:ea typeface="ＭＳ Ｐゴシック"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Avenir Book" panose="02000503020000020003" pitchFamily="2" charset="0"/>
                          <a:ea typeface="ＭＳ Ｐゴシック" charset="0"/>
                        </a:rPr>
                        <a:t>52.6°</a:t>
                      </a:r>
                      <a:endParaRPr kumimoji="0" lang="en-US" sz="1100" b="0" i="0" u="none" strike="noStrike" cap="none" normalizeH="0" baseline="0" dirty="0">
                        <a:ln>
                          <a:noFill/>
                        </a:ln>
                        <a:solidFill>
                          <a:schemeClr val="tx1"/>
                        </a:solidFill>
                        <a:effectLst/>
                        <a:latin typeface="Avenir Book" panose="02000503020000020003" pitchFamily="2" charset="0"/>
                        <a:ea typeface="ＭＳ Ｐゴシック"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Avenir Book" panose="02000503020000020003" pitchFamily="2" charset="0"/>
                          <a:ea typeface="ＭＳ Ｐゴシック" charset="0"/>
                        </a:rPr>
                        <a:t>69.5°</a:t>
                      </a:r>
                      <a:endParaRPr kumimoji="0" lang="en-US" sz="1100" b="0" i="0" u="none" strike="noStrike" cap="none" normalizeH="0" baseline="0" dirty="0">
                        <a:ln>
                          <a:noFill/>
                        </a:ln>
                        <a:solidFill>
                          <a:schemeClr val="tx1"/>
                        </a:solidFill>
                        <a:effectLst/>
                        <a:latin typeface="Avenir Book" panose="02000503020000020003" pitchFamily="2" charset="0"/>
                        <a:ea typeface="ＭＳ Ｐゴシック"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Avenir Book" panose="02000503020000020003" pitchFamily="2" charset="0"/>
                          <a:ea typeface="ＭＳ Ｐゴシック" charset="0"/>
                        </a:rPr>
                        <a:t>64.9°</a:t>
                      </a:r>
                      <a:endParaRPr kumimoji="0" lang="en-US" sz="1100" b="0" i="0" u="none" strike="noStrike" cap="none" normalizeH="0" baseline="0" dirty="0">
                        <a:ln>
                          <a:noFill/>
                        </a:ln>
                        <a:solidFill>
                          <a:schemeClr val="tx1"/>
                        </a:solidFill>
                        <a:effectLst/>
                        <a:latin typeface="Avenir Book" panose="02000503020000020003" pitchFamily="2" charset="0"/>
                        <a:ea typeface="ＭＳ Ｐゴシック"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Avenir Book" panose="02000503020000020003" pitchFamily="2" charset="0"/>
                          <a:ea typeface="ＭＳ Ｐゴシック" charset="0"/>
                        </a:rPr>
                        <a:t>50°</a:t>
                      </a:r>
                      <a:endParaRPr kumimoji="0" lang="en-US" sz="1100" b="0" i="0" u="none" strike="noStrike" cap="none" normalizeH="0" baseline="0" dirty="0">
                        <a:ln>
                          <a:noFill/>
                        </a:ln>
                        <a:solidFill>
                          <a:schemeClr val="tx1"/>
                        </a:solidFill>
                        <a:effectLst/>
                        <a:latin typeface="Avenir Book" panose="02000503020000020003" pitchFamily="2" charset="0"/>
                        <a:ea typeface="ＭＳ Ｐゴシック"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Avenir Book" panose="02000503020000020003" pitchFamily="2" charset="0"/>
                          <a:ea typeface="ＭＳ Ｐゴシック" charset="0"/>
                        </a:rPr>
                        <a:t>50°/ 98.6°</a:t>
                      </a:r>
                      <a:endParaRPr kumimoji="0" lang="en-US" sz="1100" b="0" i="0" u="none" strike="noStrike" cap="none" normalizeH="0" baseline="0" dirty="0">
                        <a:ln>
                          <a:noFill/>
                        </a:ln>
                        <a:solidFill>
                          <a:schemeClr val="tx1"/>
                        </a:solidFill>
                        <a:effectLst/>
                        <a:latin typeface="Avenir Book" panose="02000503020000020003" pitchFamily="2" charset="0"/>
                        <a:ea typeface="ＭＳ Ｐゴシック"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defRPr/>
                      </a:pPr>
                      <a:r>
                        <a:rPr kumimoji="0" lang="en-US" sz="1100" b="0" i="0" u="none" strike="noStrike" cap="none" normalizeH="0" baseline="0" dirty="0">
                          <a:ln>
                            <a:noFill/>
                          </a:ln>
                          <a:solidFill>
                            <a:schemeClr val="tx1"/>
                          </a:solidFill>
                          <a:effectLst/>
                          <a:latin typeface="Avenir Book" panose="02000503020000020003" pitchFamily="2" charset="0"/>
                          <a:ea typeface="ＭＳ Ｐゴシック" charset="0"/>
                        </a:rPr>
                        <a:t>70.16</a:t>
                      </a:r>
                      <a:r>
                        <a:rPr kumimoji="0" lang="it-IT" sz="1100" b="0" i="0" u="none" strike="noStrike" cap="none" normalizeH="0" baseline="0" dirty="0">
                          <a:ln>
                            <a:noFill/>
                          </a:ln>
                          <a:solidFill>
                            <a:schemeClr val="tx1"/>
                          </a:solidFill>
                          <a:effectLst/>
                          <a:latin typeface="Avenir Book" panose="02000503020000020003" pitchFamily="2" charset="0"/>
                          <a:ea typeface="ＭＳ Ｐゴシック" charset="0"/>
                        </a:rPr>
                        <a:t>°</a:t>
                      </a:r>
                      <a:endParaRPr kumimoji="0" lang="en-US" sz="1100" b="0" i="0" u="none" strike="noStrike" cap="none" normalizeH="0" baseline="0" dirty="0">
                        <a:ln>
                          <a:noFill/>
                        </a:ln>
                        <a:solidFill>
                          <a:schemeClr val="tx1"/>
                        </a:solidFill>
                        <a:effectLst/>
                        <a:latin typeface="Avenir Book" panose="02000503020000020003" pitchFamily="2" charset="0"/>
                        <a:ea typeface="ＭＳ Ｐゴシック"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94306421"/>
                  </a:ext>
                </a:extLst>
              </a:tr>
              <a:tr h="259080">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US" sz="1100" dirty="0">
                          <a:latin typeface="Avenir Book" panose="02000503020000020003" pitchFamily="2" charset="0"/>
                        </a:rPr>
                        <a:t>Perigee (km)</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a:ln>
                            <a:noFill/>
                          </a:ln>
                          <a:solidFill>
                            <a:schemeClr val="tx1"/>
                          </a:solidFill>
                          <a:effectLst/>
                          <a:latin typeface="Avenir Book" panose="02000503020000020003" pitchFamily="2" charset="0"/>
                          <a:ea typeface="ＭＳ Ｐゴシック" charset="0"/>
                        </a:rPr>
                        <a:t>5,860</a:t>
                      </a:r>
                      <a:endParaRPr kumimoji="0" lang="en-US" sz="1100" b="0" i="0" u="none" strike="noStrike" cap="none" normalizeH="0" baseline="0">
                        <a:ln>
                          <a:noFill/>
                        </a:ln>
                        <a:solidFill>
                          <a:schemeClr val="tx1"/>
                        </a:solidFill>
                        <a:effectLst/>
                        <a:latin typeface="Avenir Book" panose="02000503020000020003" pitchFamily="2" charset="0"/>
                        <a:ea typeface="ＭＳ Ｐゴシック"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Avenir Book" panose="02000503020000020003" pitchFamily="2" charset="0"/>
                          <a:ea typeface="ＭＳ Ｐゴシック" charset="0"/>
                        </a:rPr>
                        <a:t>5,620</a:t>
                      </a:r>
                      <a:endParaRPr kumimoji="0" lang="en-US" sz="1100" b="0" i="0" u="none" strike="noStrike" cap="none" normalizeH="0" baseline="0" dirty="0">
                        <a:ln>
                          <a:noFill/>
                        </a:ln>
                        <a:solidFill>
                          <a:schemeClr val="tx1"/>
                        </a:solidFill>
                        <a:effectLst/>
                        <a:latin typeface="Avenir Book" panose="02000503020000020003" pitchFamily="2" charset="0"/>
                        <a:ea typeface="ＭＳ Ｐゴシック"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Avenir Book" panose="02000503020000020003" pitchFamily="2" charset="0"/>
                          <a:ea typeface="ＭＳ Ｐゴシック" charset="0"/>
                        </a:rPr>
                        <a:t>1,460</a:t>
                      </a:r>
                      <a:endParaRPr kumimoji="0" lang="en-US" sz="1100" b="0" i="0" u="none" strike="noStrike" cap="none" normalizeH="0" baseline="0" dirty="0">
                        <a:ln>
                          <a:noFill/>
                        </a:ln>
                        <a:solidFill>
                          <a:schemeClr val="tx1"/>
                        </a:solidFill>
                        <a:effectLst/>
                        <a:latin typeface="Avenir Book" panose="02000503020000020003" pitchFamily="2" charset="0"/>
                        <a:ea typeface="ＭＳ Ｐゴシック"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Avenir Book" panose="02000503020000020003" pitchFamily="2" charset="0"/>
                          <a:ea typeface="ＭＳ Ｐゴシック" charset="0"/>
                        </a:rPr>
                        <a:t>19,120</a:t>
                      </a:r>
                      <a:endParaRPr kumimoji="0" lang="en-US" sz="1100" b="0" i="0" u="none" strike="noStrike" cap="none" normalizeH="0" baseline="0" dirty="0">
                        <a:ln>
                          <a:noFill/>
                        </a:ln>
                        <a:solidFill>
                          <a:schemeClr val="tx1"/>
                        </a:solidFill>
                        <a:effectLst/>
                        <a:latin typeface="Avenir Book" panose="02000503020000020003" pitchFamily="2" charset="0"/>
                        <a:ea typeface="ＭＳ Ｐゴシック"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Avenir Book" panose="02000503020000020003" pitchFamily="2" charset="0"/>
                          <a:ea typeface="ＭＳ Ｐゴシック" charset="0"/>
                        </a:rPr>
                        <a:t>1,490</a:t>
                      </a:r>
                      <a:endParaRPr kumimoji="0" lang="en-US" sz="1100" b="0" i="0" u="none" strike="noStrike" cap="none" normalizeH="0" baseline="0" dirty="0">
                        <a:ln>
                          <a:noFill/>
                        </a:ln>
                        <a:solidFill>
                          <a:schemeClr val="tx1"/>
                        </a:solidFill>
                        <a:effectLst/>
                        <a:latin typeface="Avenir Book" panose="02000503020000020003" pitchFamily="2" charset="0"/>
                        <a:ea typeface="ＭＳ Ｐゴシック"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Avenir Book" panose="02000503020000020003" pitchFamily="2" charset="0"/>
                          <a:ea typeface="ＭＳ Ｐゴシック" charset="0"/>
                        </a:rPr>
                        <a:t>810/800</a:t>
                      </a:r>
                      <a:endParaRPr kumimoji="0" lang="en-US" sz="1100" b="0" i="0" u="none" strike="noStrike" cap="none" normalizeH="0" baseline="0" dirty="0">
                        <a:ln>
                          <a:noFill/>
                        </a:ln>
                        <a:solidFill>
                          <a:schemeClr val="tx1"/>
                        </a:solidFill>
                        <a:effectLst/>
                        <a:latin typeface="Avenir Book" panose="02000503020000020003" pitchFamily="2" charset="0"/>
                        <a:ea typeface="ＭＳ Ｐゴシック"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Avenir Book" panose="02000503020000020003" pitchFamily="2" charset="0"/>
                          <a:ea typeface="ＭＳ Ｐゴシック" charset="0"/>
                        </a:rPr>
                        <a:t>5,899</a:t>
                      </a:r>
                      <a:endParaRPr kumimoji="0" lang="en-US" sz="1100" b="0" i="0" u="none" strike="noStrike" cap="none" normalizeH="0" baseline="0" dirty="0">
                        <a:ln>
                          <a:noFill/>
                        </a:ln>
                        <a:solidFill>
                          <a:schemeClr val="tx1"/>
                        </a:solidFill>
                        <a:effectLst/>
                        <a:latin typeface="Avenir Book" panose="02000503020000020003" pitchFamily="2" charset="0"/>
                        <a:ea typeface="ＭＳ Ｐゴシック"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88495154"/>
                  </a:ext>
                </a:extLst>
              </a:tr>
            </a:tbl>
          </a:graphicData>
        </a:graphic>
      </p:graphicFrame>
      <p:graphicFrame>
        <p:nvGraphicFramePr>
          <p:cNvPr id="35" name="Table 34">
            <a:extLst>
              <a:ext uri="{FF2B5EF4-FFF2-40B4-BE49-F238E27FC236}">
                <a16:creationId xmlns:a16="http://schemas.microsoft.com/office/drawing/2014/main" id="{4572B8EC-BC24-0770-49E2-D3D0C376C6AD}"/>
              </a:ext>
            </a:extLst>
          </p:cNvPr>
          <p:cNvGraphicFramePr>
            <a:graphicFrameLocks noGrp="1"/>
          </p:cNvGraphicFramePr>
          <p:nvPr>
            <p:extLst>
              <p:ext uri="{D42A27DB-BD31-4B8C-83A1-F6EECF244321}">
                <p14:modId xmlns:p14="http://schemas.microsoft.com/office/powerpoint/2010/main" val="2385478438"/>
              </p:ext>
            </p:extLst>
          </p:nvPr>
        </p:nvGraphicFramePr>
        <p:xfrm>
          <a:off x="1520495" y="4439264"/>
          <a:ext cx="8669864" cy="777240"/>
        </p:xfrm>
        <a:graphic>
          <a:graphicData uri="http://schemas.openxmlformats.org/drawingml/2006/table">
            <a:tbl>
              <a:tblPr firstRow="1" bandRow="1">
                <a:tableStyleId>{5940675A-B579-460E-94D1-54222C63F5DA}</a:tableStyleId>
              </a:tblPr>
              <a:tblGrid>
                <a:gridCol w="1083733">
                  <a:extLst>
                    <a:ext uri="{9D8B030D-6E8A-4147-A177-3AD203B41FA5}">
                      <a16:colId xmlns:a16="http://schemas.microsoft.com/office/drawing/2014/main" val="1147948908"/>
                    </a:ext>
                  </a:extLst>
                </a:gridCol>
                <a:gridCol w="1083733">
                  <a:extLst>
                    <a:ext uri="{9D8B030D-6E8A-4147-A177-3AD203B41FA5}">
                      <a16:colId xmlns:a16="http://schemas.microsoft.com/office/drawing/2014/main" val="2506514444"/>
                    </a:ext>
                  </a:extLst>
                </a:gridCol>
                <a:gridCol w="1083733">
                  <a:extLst>
                    <a:ext uri="{9D8B030D-6E8A-4147-A177-3AD203B41FA5}">
                      <a16:colId xmlns:a16="http://schemas.microsoft.com/office/drawing/2014/main" val="2090889070"/>
                    </a:ext>
                  </a:extLst>
                </a:gridCol>
                <a:gridCol w="1083733">
                  <a:extLst>
                    <a:ext uri="{9D8B030D-6E8A-4147-A177-3AD203B41FA5}">
                      <a16:colId xmlns:a16="http://schemas.microsoft.com/office/drawing/2014/main" val="3787744380"/>
                    </a:ext>
                  </a:extLst>
                </a:gridCol>
                <a:gridCol w="1083733">
                  <a:extLst>
                    <a:ext uri="{9D8B030D-6E8A-4147-A177-3AD203B41FA5}">
                      <a16:colId xmlns:a16="http://schemas.microsoft.com/office/drawing/2014/main" val="3592054750"/>
                    </a:ext>
                  </a:extLst>
                </a:gridCol>
                <a:gridCol w="1083733">
                  <a:extLst>
                    <a:ext uri="{9D8B030D-6E8A-4147-A177-3AD203B41FA5}">
                      <a16:colId xmlns:a16="http://schemas.microsoft.com/office/drawing/2014/main" val="553183038"/>
                    </a:ext>
                  </a:extLst>
                </a:gridCol>
                <a:gridCol w="1083733">
                  <a:extLst>
                    <a:ext uri="{9D8B030D-6E8A-4147-A177-3AD203B41FA5}">
                      <a16:colId xmlns:a16="http://schemas.microsoft.com/office/drawing/2014/main" val="1971985370"/>
                    </a:ext>
                  </a:extLst>
                </a:gridCol>
                <a:gridCol w="1083733">
                  <a:extLst>
                    <a:ext uri="{9D8B030D-6E8A-4147-A177-3AD203B41FA5}">
                      <a16:colId xmlns:a16="http://schemas.microsoft.com/office/drawing/2014/main" val="3110089727"/>
                    </a:ext>
                  </a:extLst>
                </a:gridCol>
              </a:tblGrid>
              <a:tr h="259080">
                <a:tc>
                  <a:txBody>
                    <a:bodyPr/>
                    <a:lstStyle/>
                    <a:p>
                      <a:pPr algn="r"/>
                      <a:r>
                        <a:rPr lang="en-US" sz="1100" dirty="0">
                          <a:latin typeface="Avenir Book" panose="02000503020000020003" pitchFamily="2" charset="0"/>
                        </a:rPr>
                        <a:t>Satellite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US" sz="1100" dirty="0">
                          <a:latin typeface="Calibri" panose="020F0502020204030204" pitchFamily="34" charset="0"/>
                          <a:cs typeface="Calibri" panose="020F0502020204030204" pitchFamily="34" charset="0"/>
                        </a:rPr>
                        <a:t>Sentinel-6A</a:t>
                      </a:r>
                      <a:endParaRPr lang="en-US" sz="1100" b="1" dirty="0">
                        <a:latin typeface="Calibri" panose="020F0502020204030204" pitchFamily="34" charset="0"/>
                        <a:cs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cs typeface="Calibri" panose="020F0502020204030204" pitchFamily="34" charset="0"/>
                        </a:rPr>
                        <a:t>SWOT</a:t>
                      </a:r>
                      <a:endParaRPr lang="en-US" sz="1100" b="1" dirty="0">
                        <a:solidFill>
                          <a:srgbClr val="00B050"/>
                        </a:solidFill>
                        <a:latin typeface="Calibri" panose="020F0502020204030204" pitchFamily="34" charset="0"/>
                        <a:cs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endParaRPr lang="en-US" sz="1100" dirty="0">
                        <a:latin typeface="Calibri" panose="020F0502020204030204" pitchFamily="34" charset="0"/>
                        <a:cs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cs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endParaRPr lang="en-US" sz="1100" dirty="0">
                        <a:latin typeface="Calibri" panose="020F0502020204030204" pitchFamily="34" charset="0"/>
                        <a:cs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endParaRPr lang="en-US" sz="1100" dirty="0">
                        <a:latin typeface="Calibri" panose="020F0502020204030204" pitchFamily="34" charset="0"/>
                        <a:cs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endParaRPr lang="en-US" sz="1100" dirty="0">
                        <a:latin typeface="Calibri" panose="020F0502020204030204" pitchFamily="34" charset="0"/>
                        <a:cs typeface="Calibri" panose="020F050202020403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25329673"/>
                  </a:ext>
                </a:extLst>
              </a:tr>
              <a:tr h="259080">
                <a:tc>
                  <a:txBody>
                    <a:bodyPr/>
                    <a:lstStyle/>
                    <a:p>
                      <a:pPr algn="r"/>
                      <a:r>
                        <a:rPr lang="en-US" sz="1100" dirty="0">
                          <a:latin typeface="Avenir Book" panose="02000503020000020003" pitchFamily="2" charset="0"/>
                        </a:rPr>
                        <a:t>Inclination</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defRPr/>
                      </a:pPr>
                      <a:r>
                        <a:rPr kumimoji="0" lang="it-IT"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66.042°</a:t>
                      </a:r>
                      <a:endPar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defRPr/>
                      </a:pPr>
                      <a:r>
                        <a:rPr kumimoji="0" lang="it-IT"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77.6°</a:t>
                      </a:r>
                      <a:endPar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endPar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endPar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endPar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endPar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endPar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94306421"/>
                  </a:ext>
                </a:extLst>
              </a:tr>
              <a:tr h="259080">
                <a:tc>
                  <a:txBody>
                    <a:bodyPr/>
                    <a:lstStyle/>
                    <a:p>
                      <a:pPr algn="r"/>
                      <a:r>
                        <a:rPr lang="en-US" sz="1100" dirty="0">
                          <a:latin typeface="Avenir Book" panose="02000503020000020003" pitchFamily="2" charset="0"/>
                        </a:rPr>
                        <a:t>Perigee (km)</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1,339</a:t>
                      </a:r>
                      <a:endPar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r>
                        <a:rPr kumimoji="0" lang="it-IT"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rPr>
                        <a:t>850</a:t>
                      </a:r>
                      <a:endPar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endPar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endPar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endPar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endPar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3FA1FF"/>
                        </a:buClr>
                        <a:buSzTx/>
                        <a:buFont typeface="Times" charset="0"/>
                        <a:buNone/>
                        <a:tabLst/>
                      </a:pPr>
                      <a:endParaRPr kumimoji="0" lang="en-US" sz="1100" b="0" i="0" u="none" strike="noStrike" cap="none" normalizeH="0" baseline="0" dirty="0">
                        <a:ln>
                          <a:noFill/>
                        </a:ln>
                        <a:solidFill>
                          <a:schemeClr val="tx1"/>
                        </a:solidFill>
                        <a:effectLst/>
                        <a:latin typeface="Calibri" panose="020F0502020204030204" pitchFamily="34" charset="0"/>
                        <a:ea typeface="ＭＳ Ｐゴシック" charset="0"/>
                        <a:cs typeface="Calibri" panose="020F0502020204030204" pitchFamily="34" charset="0"/>
                      </a:endParaRPr>
                    </a:p>
                  </a:txBody>
                  <a:tcPr marL="68580" marR="68580" marT="34291" marB="3429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88495154"/>
                  </a:ext>
                </a:extLst>
              </a:tr>
            </a:tbl>
          </a:graphicData>
        </a:graphic>
      </p:graphicFrame>
      <p:sp>
        <p:nvSpPr>
          <p:cNvPr id="41" name="Rectangle 40">
            <a:extLst>
              <a:ext uri="{FF2B5EF4-FFF2-40B4-BE49-F238E27FC236}">
                <a16:creationId xmlns:a16="http://schemas.microsoft.com/office/drawing/2014/main" id="{81E09980-2E75-361E-AF23-D3966C472F5F}"/>
              </a:ext>
            </a:extLst>
          </p:cNvPr>
          <p:cNvSpPr/>
          <p:nvPr/>
        </p:nvSpPr>
        <p:spPr>
          <a:xfrm>
            <a:off x="2601744" y="1001138"/>
            <a:ext cx="1066392" cy="623581"/>
          </a:xfrm>
          <a:prstGeom prst="rect">
            <a:avLst/>
          </a:prstGeom>
          <a:solidFill>
            <a:schemeClr val="accent6">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5" name="Picture 14">
            <a:extLst>
              <a:ext uri="{FF2B5EF4-FFF2-40B4-BE49-F238E27FC236}">
                <a16:creationId xmlns:a16="http://schemas.microsoft.com/office/drawing/2014/main" id="{6E91981E-792C-0244-0A3B-65053E86CC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23520" y="1002288"/>
            <a:ext cx="640080" cy="640080"/>
          </a:xfrm>
          <a:prstGeom prst="rect">
            <a:avLst/>
          </a:prstGeom>
        </p:spPr>
      </p:pic>
      <p:sp>
        <p:nvSpPr>
          <p:cNvPr id="42" name="Rectangle 41">
            <a:extLst>
              <a:ext uri="{FF2B5EF4-FFF2-40B4-BE49-F238E27FC236}">
                <a16:creationId xmlns:a16="http://schemas.microsoft.com/office/drawing/2014/main" id="{4588C268-8E8E-2AA9-5097-FBC7E9F6BC73}"/>
              </a:ext>
            </a:extLst>
          </p:cNvPr>
          <p:cNvSpPr/>
          <p:nvPr/>
        </p:nvSpPr>
        <p:spPr>
          <a:xfrm>
            <a:off x="3689623" y="1001138"/>
            <a:ext cx="1066392" cy="623581"/>
          </a:xfrm>
          <a:prstGeom prst="rect">
            <a:avLst/>
          </a:prstGeom>
          <a:solidFill>
            <a:schemeClr val="accent6">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6" name="Picture 15">
            <a:extLst>
              <a:ext uri="{FF2B5EF4-FFF2-40B4-BE49-F238E27FC236}">
                <a16:creationId xmlns:a16="http://schemas.microsoft.com/office/drawing/2014/main" id="{DB35F192-85FA-B0F9-C977-B1128A2568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1555" y="991395"/>
            <a:ext cx="640080" cy="640080"/>
          </a:xfrm>
          <a:prstGeom prst="rect">
            <a:avLst/>
          </a:prstGeom>
        </p:spPr>
      </p:pic>
      <p:sp>
        <p:nvSpPr>
          <p:cNvPr id="43" name="Rectangle 42">
            <a:extLst>
              <a:ext uri="{FF2B5EF4-FFF2-40B4-BE49-F238E27FC236}">
                <a16:creationId xmlns:a16="http://schemas.microsoft.com/office/drawing/2014/main" id="{F2366FAF-35B6-7630-F085-11A685064149}"/>
              </a:ext>
            </a:extLst>
          </p:cNvPr>
          <p:cNvSpPr/>
          <p:nvPr/>
        </p:nvSpPr>
        <p:spPr>
          <a:xfrm>
            <a:off x="4780596" y="1001138"/>
            <a:ext cx="1066392" cy="623581"/>
          </a:xfrm>
          <a:prstGeom prst="rect">
            <a:avLst/>
          </a:prstGeom>
          <a:solidFill>
            <a:schemeClr val="accent6">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2" name="Picture 11">
            <a:extLst>
              <a:ext uri="{FF2B5EF4-FFF2-40B4-BE49-F238E27FC236}">
                <a16:creationId xmlns:a16="http://schemas.microsoft.com/office/drawing/2014/main" id="{807BB3D5-431C-7EA8-36A0-AB21B19A94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82796" y="991395"/>
            <a:ext cx="644997" cy="614283"/>
          </a:xfrm>
          <a:prstGeom prst="rect">
            <a:avLst/>
          </a:prstGeom>
        </p:spPr>
      </p:pic>
      <p:sp>
        <p:nvSpPr>
          <p:cNvPr id="44" name="Rectangle 43">
            <a:extLst>
              <a:ext uri="{FF2B5EF4-FFF2-40B4-BE49-F238E27FC236}">
                <a16:creationId xmlns:a16="http://schemas.microsoft.com/office/drawing/2014/main" id="{7FCD6AD7-278B-CB9D-2FF2-29E6241A764C}"/>
              </a:ext>
            </a:extLst>
          </p:cNvPr>
          <p:cNvSpPr/>
          <p:nvPr/>
        </p:nvSpPr>
        <p:spPr>
          <a:xfrm>
            <a:off x="5860068" y="1001138"/>
            <a:ext cx="1066392" cy="623581"/>
          </a:xfrm>
          <a:prstGeom prst="rect">
            <a:avLst/>
          </a:prstGeom>
          <a:solidFill>
            <a:schemeClr val="accent6">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Rectangle 44">
            <a:extLst>
              <a:ext uri="{FF2B5EF4-FFF2-40B4-BE49-F238E27FC236}">
                <a16:creationId xmlns:a16="http://schemas.microsoft.com/office/drawing/2014/main" id="{CD3B7618-AE0B-CC38-AE7B-3773F036E399}"/>
              </a:ext>
            </a:extLst>
          </p:cNvPr>
          <p:cNvSpPr/>
          <p:nvPr/>
        </p:nvSpPr>
        <p:spPr>
          <a:xfrm>
            <a:off x="6944305" y="1001138"/>
            <a:ext cx="1066392" cy="623581"/>
          </a:xfrm>
          <a:prstGeom prst="rect">
            <a:avLst/>
          </a:prstGeom>
          <a:solidFill>
            <a:schemeClr val="accent6">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4" name="Picture 13">
            <a:extLst>
              <a:ext uri="{FF2B5EF4-FFF2-40B4-BE49-F238E27FC236}">
                <a16:creationId xmlns:a16="http://schemas.microsoft.com/office/drawing/2014/main" id="{38B19940-F91E-9F14-A8FA-BA443F3BFC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30448" y="991395"/>
            <a:ext cx="522717" cy="611579"/>
          </a:xfrm>
          <a:prstGeom prst="rect">
            <a:avLst/>
          </a:prstGeom>
        </p:spPr>
      </p:pic>
      <p:pic>
        <p:nvPicPr>
          <p:cNvPr id="13" name="Picture 12">
            <a:extLst>
              <a:ext uri="{FF2B5EF4-FFF2-40B4-BE49-F238E27FC236}">
                <a16:creationId xmlns:a16="http://schemas.microsoft.com/office/drawing/2014/main" id="{FA30A9E1-F450-186F-7EB7-798A6C1E7C4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042559" y="990218"/>
            <a:ext cx="853440" cy="636357"/>
          </a:xfrm>
          <a:prstGeom prst="rect">
            <a:avLst/>
          </a:prstGeom>
        </p:spPr>
      </p:pic>
      <p:sp>
        <p:nvSpPr>
          <p:cNvPr id="46" name="Rectangle 45">
            <a:extLst>
              <a:ext uri="{FF2B5EF4-FFF2-40B4-BE49-F238E27FC236}">
                <a16:creationId xmlns:a16="http://schemas.microsoft.com/office/drawing/2014/main" id="{EFD36CEA-ACF1-BC90-3087-DBF962DAA48B}"/>
              </a:ext>
            </a:extLst>
          </p:cNvPr>
          <p:cNvSpPr/>
          <p:nvPr/>
        </p:nvSpPr>
        <p:spPr>
          <a:xfrm>
            <a:off x="8032804" y="1001138"/>
            <a:ext cx="1066392" cy="623581"/>
          </a:xfrm>
          <a:prstGeom prst="rect">
            <a:avLst/>
          </a:prstGeom>
          <a:solidFill>
            <a:schemeClr val="accent6">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a:extLst>
              <a:ext uri="{FF2B5EF4-FFF2-40B4-BE49-F238E27FC236}">
                <a16:creationId xmlns:a16="http://schemas.microsoft.com/office/drawing/2014/main" id="{FF4AFE85-2684-84E1-41B9-70013D206BD4}"/>
              </a:ext>
            </a:extLst>
          </p:cNvPr>
          <p:cNvSpPr/>
          <p:nvPr/>
        </p:nvSpPr>
        <p:spPr>
          <a:xfrm>
            <a:off x="9122963" y="1001138"/>
            <a:ext cx="1066392" cy="623581"/>
          </a:xfrm>
          <a:prstGeom prst="rect">
            <a:avLst/>
          </a:prstGeom>
          <a:solidFill>
            <a:schemeClr val="accent6">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9" name="Picture 38" descr="A picture containing indoor&#10;&#10;Description automatically generated">
            <a:extLst>
              <a:ext uri="{FF2B5EF4-FFF2-40B4-BE49-F238E27FC236}">
                <a16:creationId xmlns:a16="http://schemas.microsoft.com/office/drawing/2014/main" id="{5241E8C7-6C0A-C95B-07F5-68F126E09D6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33279" y="1040269"/>
            <a:ext cx="561191" cy="560595"/>
          </a:xfrm>
          <a:prstGeom prst="rect">
            <a:avLst/>
          </a:prstGeom>
        </p:spPr>
      </p:pic>
      <p:pic>
        <p:nvPicPr>
          <p:cNvPr id="11" name="Content Placeholder 7">
            <a:extLst>
              <a:ext uri="{FF2B5EF4-FFF2-40B4-BE49-F238E27FC236}">
                <a16:creationId xmlns:a16="http://schemas.microsoft.com/office/drawing/2014/main" id="{545D81F5-1999-9CBB-D5A1-E2A7A97F3AB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11414" r="17208"/>
          <a:stretch/>
        </p:blipFill>
        <p:spPr>
          <a:xfrm>
            <a:off x="8207803" y="1002896"/>
            <a:ext cx="695436" cy="609469"/>
          </a:xfrm>
          <a:prstGeom prst="rect">
            <a:avLst/>
          </a:prstGeom>
        </p:spPr>
      </p:pic>
      <p:sp>
        <p:nvSpPr>
          <p:cNvPr id="62" name="Rectangle 61">
            <a:extLst>
              <a:ext uri="{FF2B5EF4-FFF2-40B4-BE49-F238E27FC236}">
                <a16:creationId xmlns:a16="http://schemas.microsoft.com/office/drawing/2014/main" id="{9C03315F-FB6A-9EBD-738C-82E7723E3BB8}"/>
              </a:ext>
            </a:extLst>
          </p:cNvPr>
          <p:cNvSpPr/>
          <p:nvPr/>
        </p:nvSpPr>
        <p:spPr>
          <a:xfrm>
            <a:off x="9108236" y="2426718"/>
            <a:ext cx="1066392" cy="623581"/>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0" name="Picture 29">
            <a:extLst>
              <a:ext uri="{FF2B5EF4-FFF2-40B4-BE49-F238E27FC236}">
                <a16:creationId xmlns:a16="http://schemas.microsoft.com/office/drawing/2014/main" id="{CDB60992-4909-AC5A-01BC-FAC9499725A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290951" y="2420045"/>
            <a:ext cx="679403" cy="640080"/>
          </a:xfrm>
          <a:prstGeom prst="rect">
            <a:avLst/>
          </a:prstGeom>
        </p:spPr>
      </p:pic>
      <p:sp>
        <p:nvSpPr>
          <p:cNvPr id="64" name="Rectangle 63">
            <a:extLst>
              <a:ext uri="{FF2B5EF4-FFF2-40B4-BE49-F238E27FC236}">
                <a16:creationId xmlns:a16="http://schemas.microsoft.com/office/drawing/2014/main" id="{21B22215-47A0-77C0-BA26-E69D4F1C80C8}"/>
              </a:ext>
            </a:extLst>
          </p:cNvPr>
          <p:cNvSpPr/>
          <p:nvPr/>
        </p:nvSpPr>
        <p:spPr>
          <a:xfrm>
            <a:off x="2616020" y="2426718"/>
            <a:ext cx="1066392" cy="623581"/>
          </a:xfrm>
          <a:prstGeom prst="rect">
            <a:avLst/>
          </a:prstGeom>
          <a:solidFill>
            <a:srgbClr val="FFC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a:extLst>
              <a:ext uri="{FF2B5EF4-FFF2-40B4-BE49-F238E27FC236}">
                <a16:creationId xmlns:a16="http://schemas.microsoft.com/office/drawing/2014/main" id="{1206055E-FF7A-DD4F-9C5B-FC2C4B3F04A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77628" y="2457587"/>
            <a:ext cx="747280" cy="560460"/>
          </a:xfrm>
          <a:prstGeom prst="rect">
            <a:avLst/>
          </a:prstGeom>
        </p:spPr>
      </p:pic>
      <p:sp>
        <p:nvSpPr>
          <p:cNvPr id="65" name="Rectangle 64">
            <a:extLst>
              <a:ext uri="{FF2B5EF4-FFF2-40B4-BE49-F238E27FC236}">
                <a16:creationId xmlns:a16="http://schemas.microsoft.com/office/drawing/2014/main" id="{9AD6210A-179D-DEB2-963F-F0EB105DB1EE}"/>
              </a:ext>
            </a:extLst>
          </p:cNvPr>
          <p:cNvSpPr/>
          <p:nvPr/>
        </p:nvSpPr>
        <p:spPr>
          <a:xfrm>
            <a:off x="3687407" y="2426718"/>
            <a:ext cx="1066392" cy="623581"/>
          </a:xfrm>
          <a:prstGeom prst="rect">
            <a:avLst/>
          </a:prstGeom>
          <a:solidFill>
            <a:srgbClr val="FFC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8" name="Content Placeholder 19">
            <a:extLst>
              <a:ext uri="{FF2B5EF4-FFF2-40B4-BE49-F238E27FC236}">
                <a16:creationId xmlns:a16="http://schemas.microsoft.com/office/drawing/2014/main" id="{D68C586C-E79E-C7FA-9CE9-02A7CB5CEF5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825554" y="2447339"/>
            <a:ext cx="797093" cy="575703"/>
          </a:xfrm>
          <a:prstGeom prst="rect">
            <a:avLst/>
          </a:prstGeom>
        </p:spPr>
      </p:pic>
      <p:sp>
        <p:nvSpPr>
          <p:cNvPr id="66" name="Rectangle 65">
            <a:extLst>
              <a:ext uri="{FF2B5EF4-FFF2-40B4-BE49-F238E27FC236}">
                <a16:creationId xmlns:a16="http://schemas.microsoft.com/office/drawing/2014/main" id="{5435226B-5CB6-66A8-57A8-6004146C0E98}"/>
              </a:ext>
            </a:extLst>
          </p:cNvPr>
          <p:cNvSpPr/>
          <p:nvPr/>
        </p:nvSpPr>
        <p:spPr>
          <a:xfrm>
            <a:off x="4779144" y="2426718"/>
            <a:ext cx="1066392" cy="623581"/>
          </a:xfrm>
          <a:prstGeom prst="rect">
            <a:avLst/>
          </a:prstGeom>
          <a:solidFill>
            <a:srgbClr val="FFFF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extLst>
              <a:ext uri="{FF2B5EF4-FFF2-40B4-BE49-F238E27FC236}">
                <a16:creationId xmlns:a16="http://schemas.microsoft.com/office/drawing/2014/main" id="{DF1961AB-471D-60A3-6584-6DC29FF2CB2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863855" y="2430739"/>
            <a:ext cx="900368" cy="640080"/>
          </a:xfrm>
          <a:prstGeom prst="rect">
            <a:avLst/>
          </a:prstGeom>
        </p:spPr>
      </p:pic>
      <p:sp>
        <p:nvSpPr>
          <p:cNvPr id="67" name="Rectangle 66">
            <a:extLst>
              <a:ext uri="{FF2B5EF4-FFF2-40B4-BE49-F238E27FC236}">
                <a16:creationId xmlns:a16="http://schemas.microsoft.com/office/drawing/2014/main" id="{51151A59-AA9B-6BFD-5264-2A20D1EF95A4}"/>
              </a:ext>
            </a:extLst>
          </p:cNvPr>
          <p:cNvSpPr/>
          <p:nvPr/>
        </p:nvSpPr>
        <p:spPr>
          <a:xfrm>
            <a:off x="5880081" y="2426718"/>
            <a:ext cx="1066392" cy="623581"/>
          </a:xfrm>
          <a:prstGeom prst="rect">
            <a:avLst/>
          </a:prstGeom>
          <a:solidFill>
            <a:srgbClr val="FFC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9" name="Picture 28">
            <a:extLst>
              <a:ext uri="{FF2B5EF4-FFF2-40B4-BE49-F238E27FC236}">
                <a16:creationId xmlns:a16="http://schemas.microsoft.com/office/drawing/2014/main" id="{5E55F98C-E7D0-62EA-9379-C3EF24146FEC}"/>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5998340" y="2442170"/>
            <a:ext cx="813632" cy="598559"/>
          </a:xfrm>
          <a:prstGeom prst="rect">
            <a:avLst/>
          </a:prstGeom>
        </p:spPr>
      </p:pic>
      <p:sp>
        <p:nvSpPr>
          <p:cNvPr id="68" name="Rectangle 67">
            <a:extLst>
              <a:ext uri="{FF2B5EF4-FFF2-40B4-BE49-F238E27FC236}">
                <a16:creationId xmlns:a16="http://schemas.microsoft.com/office/drawing/2014/main" id="{6FDB63F0-6A2F-6E65-58C0-EAFA1C136FA4}"/>
              </a:ext>
            </a:extLst>
          </p:cNvPr>
          <p:cNvSpPr/>
          <p:nvPr/>
        </p:nvSpPr>
        <p:spPr>
          <a:xfrm>
            <a:off x="6946473" y="2426718"/>
            <a:ext cx="1066392" cy="623581"/>
          </a:xfrm>
          <a:prstGeom prst="rect">
            <a:avLst/>
          </a:prstGeom>
          <a:solidFill>
            <a:srgbClr val="FFFF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5" name="Picture 24">
            <a:extLst>
              <a:ext uri="{FF2B5EF4-FFF2-40B4-BE49-F238E27FC236}">
                <a16:creationId xmlns:a16="http://schemas.microsoft.com/office/drawing/2014/main" id="{91C96482-1D2A-D41A-929C-54B3966E1EF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065561" y="2419237"/>
            <a:ext cx="853440" cy="640080"/>
          </a:xfrm>
          <a:prstGeom prst="rect">
            <a:avLst/>
          </a:prstGeom>
        </p:spPr>
      </p:pic>
      <p:sp>
        <p:nvSpPr>
          <p:cNvPr id="69" name="Rectangle 68">
            <a:extLst>
              <a:ext uri="{FF2B5EF4-FFF2-40B4-BE49-F238E27FC236}">
                <a16:creationId xmlns:a16="http://schemas.microsoft.com/office/drawing/2014/main" id="{9FB9AA4F-13EF-EA8F-F6F3-0C36773138A4}"/>
              </a:ext>
            </a:extLst>
          </p:cNvPr>
          <p:cNvSpPr/>
          <p:nvPr/>
        </p:nvSpPr>
        <p:spPr>
          <a:xfrm>
            <a:off x="8038052" y="2426718"/>
            <a:ext cx="1066392" cy="623581"/>
          </a:xfrm>
          <a:prstGeom prst="rect">
            <a:avLst/>
          </a:prstGeom>
          <a:solidFill>
            <a:srgbClr val="FFC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1" name="Picture 30">
            <a:extLst>
              <a:ext uri="{FF2B5EF4-FFF2-40B4-BE49-F238E27FC236}">
                <a16:creationId xmlns:a16="http://schemas.microsoft.com/office/drawing/2014/main" id="{734D512D-5782-B2D3-451A-59A92AC57161}"/>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150781" y="2407587"/>
            <a:ext cx="853440" cy="640080"/>
          </a:xfrm>
          <a:prstGeom prst="rect">
            <a:avLst/>
          </a:prstGeom>
        </p:spPr>
      </p:pic>
      <p:sp>
        <p:nvSpPr>
          <p:cNvPr id="71" name="Rectangle 70">
            <a:extLst>
              <a:ext uri="{FF2B5EF4-FFF2-40B4-BE49-F238E27FC236}">
                <a16:creationId xmlns:a16="http://schemas.microsoft.com/office/drawing/2014/main" id="{DF3C1C43-88B4-A7D2-2CDB-C084CBDD3E65}"/>
              </a:ext>
            </a:extLst>
          </p:cNvPr>
          <p:cNvSpPr/>
          <p:nvPr/>
        </p:nvSpPr>
        <p:spPr>
          <a:xfrm>
            <a:off x="3686557" y="3863746"/>
            <a:ext cx="1066392" cy="623581"/>
          </a:xfrm>
          <a:prstGeom prst="rect">
            <a:avLst/>
          </a:prstGeom>
          <a:solidFill>
            <a:srgbClr val="FFC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8" name="Picture 37" descr="A picture containing transport, satellite, space, space station&#10;&#10;Description automatically generated">
            <a:extLst>
              <a:ext uri="{FF2B5EF4-FFF2-40B4-BE49-F238E27FC236}">
                <a16:creationId xmlns:a16="http://schemas.microsoft.com/office/drawing/2014/main" id="{BA40BBA1-6BEC-39BC-58E4-EAC2F23A96B2}"/>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3791897" y="3905059"/>
            <a:ext cx="855712" cy="559748"/>
          </a:xfrm>
          <a:prstGeom prst="rect">
            <a:avLst/>
          </a:prstGeom>
        </p:spPr>
      </p:pic>
      <p:sp>
        <p:nvSpPr>
          <p:cNvPr id="72" name="Rectangle 71">
            <a:extLst>
              <a:ext uri="{FF2B5EF4-FFF2-40B4-BE49-F238E27FC236}">
                <a16:creationId xmlns:a16="http://schemas.microsoft.com/office/drawing/2014/main" id="{BF0A4EC3-CC67-6451-DFA9-CFB7EEA4617F}"/>
              </a:ext>
            </a:extLst>
          </p:cNvPr>
          <p:cNvSpPr/>
          <p:nvPr/>
        </p:nvSpPr>
        <p:spPr>
          <a:xfrm>
            <a:off x="2608380" y="5243499"/>
            <a:ext cx="1066392" cy="623581"/>
          </a:xfrm>
          <a:prstGeom prst="rect">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a:extLst>
              <a:ext uri="{FF2B5EF4-FFF2-40B4-BE49-F238E27FC236}">
                <a16:creationId xmlns:a16="http://schemas.microsoft.com/office/drawing/2014/main" id="{1FFC97B1-9B3B-0F87-A98B-8EE8C5A5CA00}"/>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2686958" y="5260249"/>
            <a:ext cx="934273" cy="582631"/>
          </a:xfrm>
          <a:prstGeom prst="rect">
            <a:avLst/>
          </a:prstGeom>
        </p:spPr>
      </p:pic>
      <p:sp>
        <p:nvSpPr>
          <p:cNvPr id="73" name="Rectangle 72">
            <a:extLst>
              <a:ext uri="{FF2B5EF4-FFF2-40B4-BE49-F238E27FC236}">
                <a16:creationId xmlns:a16="http://schemas.microsoft.com/office/drawing/2014/main" id="{BBB87385-1ED8-E1D1-3153-AFCEDD33474E}"/>
              </a:ext>
            </a:extLst>
          </p:cNvPr>
          <p:cNvSpPr/>
          <p:nvPr/>
        </p:nvSpPr>
        <p:spPr>
          <a:xfrm>
            <a:off x="3676620" y="5243499"/>
            <a:ext cx="1066392" cy="623581"/>
          </a:xfrm>
          <a:prstGeom prst="rect">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0" name="Picture 19">
            <a:extLst>
              <a:ext uri="{FF2B5EF4-FFF2-40B4-BE49-F238E27FC236}">
                <a16:creationId xmlns:a16="http://schemas.microsoft.com/office/drawing/2014/main" id="{CD66CFA9-6BF8-2D5D-52A8-DB3A2B26BA6A}"/>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805671" y="5243103"/>
            <a:ext cx="828477" cy="603619"/>
          </a:xfrm>
          <a:prstGeom prst="rect">
            <a:avLst/>
          </a:prstGeom>
        </p:spPr>
      </p:pic>
      <p:sp>
        <p:nvSpPr>
          <p:cNvPr id="74" name="Rectangle 73">
            <a:extLst>
              <a:ext uri="{FF2B5EF4-FFF2-40B4-BE49-F238E27FC236}">
                <a16:creationId xmlns:a16="http://schemas.microsoft.com/office/drawing/2014/main" id="{9762968B-8D27-E9DE-CB63-5EAF4A7BB229}"/>
              </a:ext>
            </a:extLst>
          </p:cNvPr>
          <p:cNvSpPr/>
          <p:nvPr/>
        </p:nvSpPr>
        <p:spPr>
          <a:xfrm>
            <a:off x="4778239" y="5243499"/>
            <a:ext cx="1066392" cy="623581"/>
          </a:xfrm>
          <a:prstGeom prst="rect">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9" name="Picture 18">
            <a:extLst>
              <a:ext uri="{FF2B5EF4-FFF2-40B4-BE49-F238E27FC236}">
                <a16:creationId xmlns:a16="http://schemas.microsoft.com/office/drawing/2014/main" id="{1D07BA0A-3F3C-017C-E1C1-F37C14B502F8}"/>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885636" y="5268323"/>
            <a:ext cx="861561" cy="514699"/>
          </a:xfrm>
          <a:prstGeom prst="rect">
            <a:avLst/>
          </a:prstGeom>
        </p:spPr>
      </p:pic>
      <p:sp>
        <p:nvSpPr>
          <p:cNvPr id="76" name="Rectangle 75">
            <a:extLst>
              <a:ext uri="{FF2B5EF4-FFF2-40B4-BE49-F238E27FC236}">
                <a16:creationId xmlns:a16="http://schemas.microsoft.com/office/drawing/2014/main" id="{6E2B615F-F451-D5E0-FCD4-80A42FFA1553}"/>
              </a:ext>
            </a:extLst>
          </p:cNvPr>
          <p:cNvSpPr/>
          <p:nvPr/>
        </p:nvSpPr>
        <p:spPr>
          <a:xfrm>
            <a:off x="5844631" y="5243499"/>
            <a:ext cx="1066392" cy="623581"/>
          </a:xfrm>
          <a:prstGeom prst="rect">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3" name="Picture 22">
            <a:extLst>
              <a:ext uri="{FF2B5EF4-FFF2-40B4-BE49-F238E27FC236}">
                <a16:creationId xmlns:a16="http://schemas.microsoft.com/office/drawing/2014/main" id="{63F3DAF7-59AC-C39D-35A3-186706CB0304}"/>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5940422" y="5252821"/>
            <a:ext cx="871551" cy="551068"/>
          </a:xfrm>
          <a:prstGeom prst="rect">
            <a:avLst/>
          </a:prstGeom>
        </p:spPr>
      </p:pic>
      <p:sp>
        <p:nvSpPr>
          <p:cNvPr id="77" name="Rectangle 76">
            <a:extLst>
              <a:ext uri="{FF2B5EF4-FFF2-40B4-BE49-F238E27FC236}">
                <a16:creationId xmlns:a16="http://schemas.microsoft.com/office/drawing/2014/main" id="{EB1B36E3-D38F-86C0-23A4-0AEB8F9E26FD}"/>
              </a:ext>
            </a:extLst>
          </p:cNvPr>
          <p:cNvSpPr/>
          <p:nvPr/>
        </p:nvSpPr>
        <p:spPr>
          <a:xfrm>
            <a:off x="6956271" y="5243499"/>
            <a:ext cx="1066392" cy="623581"/>
          </a:xfrm>
          <a:prstGeom prst="rect">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2" name="Picture 21">
            <a:extLst>
              <a:ext uri="{FF2B5EF4-FFF2-40B4-BE49-F238E27FC236}">
                <a16:creationId xmlns:a16="http://schemas.microsoft.com/office/drawing/2014/main" id="{D3ECF62C-13A9-966F-E9CF-4083952E6348}"/>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7035220" y="5255578"/>
            <a:ext cx="923765" cy="563497"/>
          </a:xfrm>
          <a:prstGeom prst="rect">
            <a:avLst/>
          </a:prstGeom>
        </p:spPr>
      </p:pic>
      <p:sp>
        <p:nvSpPr>
          <p:cNvPr id="78" name="Rectangle 77">
            <a:extLst>
              <a:ext uri="{FF2B5EF4-FFF2-40B4-BE49-F238E27FC236}">
                <a16:creationId xmlns:a16="http://schemas.microsoft.com/office/drawing/2014/main" id="{AFB86C89-B950-29BA-4592-F2C6CA4DB43B}"/>
              </a:ext>
            </a:extLst>
          </p:cNvPr>
          <p:cNvSpPr/>
          <p:nvPr/>
        </p:nvSpPr>
        <p:spPr>
          <a:xfrm>
            <a:off x="8032804" y="5243499"/>
            <a:ext cx="1066392" cy="623581"/>
          </a:xfrm>
          <a:prstGeom prst="rect">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4" name="Picture 23">
            <a:extLst>
              <a:ext uri="{FF2B5EF4-FFF2-40B4-BE49-F238E27FC236}">
                <a16:creationId xmlns:a16="http://schemas.microsoft.com/office/drawing/2014/main" id="{E6EE3C3A-D9F7-AADC-C6C5-29383CD11292}"/>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8256055" y="5254824"/>
            <a:ext cx="595659" cy="595659"/>
          </a:xfrm>
          <a:prstGeom prst="rect">
            <a:avLst/>
          </a:prstGeom>
        </p:spPr>
      </p:pic>
      <p:grpSp>
        <p:nvGrpSpPr>
          <p:cNvPr id="85" name="Group 84">
            <a:extLst>
              <a:ext uri="{FF2B5EF4-FFF2-40B4-BE49-F238E27FC236}">
                <a16:creationId xmlns:a16="http://schemas.microsoft.com/office/drawing/2014/main" id="{DC235B1B-73E7-8DAC-2B9D-ABF090F3A7C1}"/>
              </a:ext>
            </a:extLst>
          </p:cNvPr>
          <p:cNvGrpSpPr/>
          <p:nvPr/>
        </p:nvGrpSpPr>
        <p:grpSpPr>
          <a:xfrm>
            <a:off x="4782323" y="3867442"/>
            <a:ext cx="5896614" cy="1344796"/>
            <a:chOff x="3564713" y="2890531"/>
            <a:chExt cx="4044230" cy="1008597"/>
          </a:xfrm>
        </p:grpSpPr>
        <p:sp>
          <p:nvSpPr>
            <p:cNvPr id="75" name="Rectangle 74">
              <a:extLst>
                <a:ext uri="{FF2B5EF4-FFF2-40B4-BE49-F238E27FC236}">
                  <a16:creationId xmlns:a16="http://schemas.microsoft.com/office/drawing/2014/main" id="{9264001B-915E-4992-0134-47FD7F64082D}"/>
                </a:ext>
              </a:extLst>
            </p:cNvPr>
            <p:cNvSpPr/>
            <p:nvPr/>
          </p:nvSpPr>
          <p:spPr>
            <a:xfrm>
              <a:off x="3564713" y="2890531"/>
              <a:ext cx="4044230" cy="10085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3" name="Group 82">
              <a:extLst>
                <a:ext uri="{FF2B5EF4-FFF2-40B4-BE49-F238E27FC236}">
                  <a16:creationId xmlns:a16="http://schemas.microsoft.com/office/drawing/2014/main" id="{E346DC75-C56E-FDE5-DD87-C7A0F7E41408}"/>
                </a:ext>
              </a:extLst>
            </p:cNvPr>
            <p:cNvGrpSpPr/>
            <p:nvPr/>
          </p:nvGrpSpPr>
          <p:grpSpPr>
            <a:xfrm>
              <a:off x="3675344" y="2925877"/>
              <a:ext cx="975910" cy="284742"/>
              <a:chOff x="7722786" y="922549"/>
              <a:chExt cx="975910" cy="284742"/>
            </a:xfrm>
          </p:grpSpPr>
          <p:sp>
            <p:nvSpPr>
              <p:cNvPr id="48" name="Rectangle 47">
                <a:extLst>
                  <a:ext uri="{FF2B5EF4-FFF2-40B4-BE49-F238E27FC236}">
                    <a16:creationId xmlns:a16="http://schemas.microsoft.com/office/drawing/2014/main" id="{18453EDB-5B8B-45C4-B9D5-E71733F22A7E}"/>
                  </a:ext>
                </a:extLst>
              </p:cNvPr>
              <p:cNvSpPr/>
              <p:nvPr/>
            </p:nvSpPr>
            <p:spPr>
              <a:xfrm>
                <a:off x="7722786" y="984905"/>
                <a:ext cx="177005" cy="163996"/>
              </a:xfrm>
              <a:prstGeom prst="rect">
                <a:avLst/>
              </a:prstGeom>
              <a:solidFill>
                <a:schemeClr val="accent6">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A1A20812-3BA1-EB3A-AD76-BCF117364D81}"/>
                  </a:ext>
                </a:extLst>
              </p:cNvPr>
              <p:cNvSpPr txBox="1"/>
              <p:nvPr/>
            </p:nvSpPr>
            <p:spPr>
              <a:xfrm>
                <a:off x="7843885" y="922549"/>
                <a:ext cx="854811" cy="284742"/>
              </a:xfrm>
              <a:prstGeom prst="rect">
                <a:avLst/>
              </a:prstGeom>
              <a:noFill/>
            </p:spPr>
            <p:txBody>
              <a:bodyPr wrap="square" rtlCol="0">
                <a:spAutoFit/>
              </a:bodyPr>
              <a:lstStyle/>
              <a:p>
                <a:r>
                  <a:rPr lang="en-US" sz="1867" dirty="0"/>
                  <a:t>Geodetic</a:t>
                </a:r>
              </a:p>
            </p:txBody>
          </p:sp>
        </p:grpSp>
        <p:grpSp>
          <p:nvGrpSpPr>
            <p:cNvPr id="82" name="Group 81">
              <a:extLst>
                <a:ext uri="{FF2B5EF4-FFF2-40B4-BE49-F238E27FC236}">
                  <a16:creationId xmlns:a16="http://schemas.microsoft.com/office/drawing/2014/main" id="{35D87123-61F1-EC85-7A71-1C3F3D3F6891}"/>
                </a:ext>
              </a:extLst>
            </p:cNvPr>
            <p:cNvGrpSpPr/>
            <p:nvPr/>
          </p:nvGrpSpPr>
          <p:grpSpPr>
            <a:xfrm>
              <a:off x="3664226" y="3162134"/>
              <a:ext cx="1373935" cy="284742"/>
              <a:chOff x="7718309" y="1319431"/>
              <a:chExt cx="1373935" cy="284742"/>
            </a:xfrm>
          </p:grpSpPr>
          <p:sp>
            <p:nvSpPr>
              <p:cNvPr id="50" name="Rectangle 49">
                <a:extLst>
                  <a:ext uri="{FF2B5EF4-FFF2-40B4-BE49-F238E27FC236}">
                    <a16:creationId xmlns:a16="http://schemas.microsoft.com/office/drawing/2014/main" id="{2AB25CC4-5B20-4603-B93A-721BC7CEB072}"/>
                  </a:ext>
                </a:extLst>
              </p:cNvPr>
              <p:cNvSpPr/>
              <p:nvPr/>
            </p:nvSpPr>
            <p:spPr>
              <a:xfrm>
                <a:off x="7718309" y="1381787"/>
                <a:ext cx="177005" cy="163996"/>
              </a:xfrm>
              <a:prstGeom prst="rect">
                <a:avLst/>
              </a:prstGeom>
              <a:solidFill>
                <a:srgbClr val="FFC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a:extLst>
                  <a:ext uri="{FF2B5EF4-FFF2-40B4-BE49-F238E27FC236}">
                    <a16:creationId xmlns:a16="http://schemas.microsoft.com/office/drawing/2014/main" id="{C8F1BE9B-0DD2-5688-42C4-D354D69FBF5B}"/>
                  </a:ext>
                </a:extLst>
              </p:cNvPr>
              <p:cNvSpPr txBox="1"/>
              <p:nvPr/>
            </p:nvSpPr>
            <p:spPr>
              <a:xfrm>
                <a:off x="7848035" y="1319431"/>
                <a:ext cx="1244209" cy="284742"/>
              </a:xfrm>
              <a:prstGeom prst="rect">
                <a:avLst/>
              </a:prstGeom>
              <a:noFill/>
            </p:spPr>
            <p:txBody>
              <a:bodyPr wrap="square" rtlCol="0">
                <a:spAutoFit/>
              </a:bodyPr>
              <a:lstStyle/>
              <a:p>
                <a:r>
                  <a:rPr lang="en-US" sz="1867" dirty="0"/>
                  <a:t>Altimetry</a:t>
                </a:r>
              </a:p>
            </p:txBody>
          </p:sp>
        </p:grpSp>
        <p:grpSp>
          <p:nvGrpSpPr>
            <p:cNvPr id="81" name="Group 80">
              <a:extLst>
                <a:ext uri="{FF2B5EF4-FFF2-40B4-BE49-F238E27FC236}">
                  <a16:creationId xmlns:a16="http://schemas.microsoft.com/office/drawing/2014/main" id="{413F5DF6-A5F5-2EB7-B1E6-7A3ED9AD9882}"/>
                </a:ext>
              </a:extLst>
            </p:cNvPr>
            <p:cNvGrpSpPr/>
            <p:nvPr/>
          </p:nvGrpSpPr>
          <p:grpSpPr>
            <a:xfrm>
              <a:off x="3670702" y="3395839"/>
              <a:ext cx="1438277" cy="500233"/>
              <a:chOff x="7713832" y="1688422"/>
              <a:chExt cx="1454434" cy="500233"/>
            </a:xfrm>
          </p:grpSpPr>
          <p:sp>
            <p:nvSpPr>
              <p:cNvPr id="52" name="Rectangle 51">
                <a:extLst>
                  <a:ext uri="{FF2B5EF4-FFF2-40B4-BE49-F238E27FC236}">
                    <a16:creationId xmlns:a16="http://schemas.microsoft.com/office/drawing/2014/main" id="{4769F269-3CA9-40EE-835A-3D244D6AF10A}"/>
                  </a:ext>
                </a:extLst>
              </p:cNvPr>
              <p:cNvSpPr/>
              <p:nvPr/>
            </p:nvSpPr>
            <p:spPr>
              <a:xfrm>
                <a:off x="7713832" y="1778113"/>
                <a:ext cx="177005" cy="163996"/>
              </a:xfrm>
              <a:prstGeom prst="rect">
                <a:avLst/>
              </a:prstGeom>
              <a:solidFill>
                <a:srgbClr val="FFFF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a:extLst>
                  <a:ext uri="{FF2B5EF4-FFF2-40B4-BE49-F238E27FC236}">
                    <a16:creationId xmlns:a16="http://schemas.microsoft.com/office/drawing/2014/main" id="{3646ECF1-4685-88D0-5E89-E1838F2363AE}"/>
                  </a:ext>
                </a:extLst>
              </p:cNvPr>
              <p:cNvSpPr txBox="1"/>
              <p:nvPr/>
            </p:nvSpPr>
            <p:spPr>
              <a:xfrm>
                <a:off x="7839082" y="1688422"/>
                <a:ext cx="1329184" cy="500233"/>
              </a:xfrm>
              <a:prstGeom prst="rect">
                <a:avLst/>
              </a:prstGeom>
              <a:noFill/>
            </p:spPr>
            <p:txBody>
              <a:bodyPr wrap="square" rtlCol="0">
                <a:spAutoFit/>
              </a:bodyPr>
              <a:lstStyle/>
              <a:p>
                <a:r>
                  <a:rPr lang="en-US" sz="1867" dirty="0"/>
                  <a:t>Geomagnetism and Gravity</a:t>
                </a:r>
              </a:p>
            </p:txBody>
          </p:sp>
        </p:grpSp>
        <p:grpSp>
          <p:nvGrpSpPr>
            <p:cNvPr id="84" name="Group 83">
              <a:extLst>
                <a:ext uri="{FF2B5EF4-FFF2-40B4-BE49-F238E27FC236}">
                  <a16:creationId xmlns:a16="http://schemas.microsoft.com/office/drawing/2014/main" id="{37917C6F-2936-9CC0-5970-8F0B6503A548}"/>
                </a:ext>
              </a:extLst>
            </p:cNvPr>
            <p:cNvGrpSpPr/>
            <p:nvPr/>
          </p:nvGrpSpPr>
          <p:grpSpPr>
            <a:xfrm>
              <a:off x="5680956" y="2926711"/>
              <a:ext cx="1463060" cy="510242"/>
              <a:chOff x="5680956" y="2900833"/>
              <a:chExt cx="1463060" cy="510242"/>
            </a:xfrm>
          </p:grpSpPr>
          <p:grpSp>
            <p:nvGrpSpPr>
              <p:cNvPr id="79" name="Group 78">
                <a:extLst>
                  <a:ext uri="{FF2B5EF4-FFF2-40B4-BE49-F238E27FC236}">
                    <a16:creationId xmlns:a16="http://schemas.microsoft.com/office/drawing/2014/main" id="{7E38BB17-189D-95DB-D4C5-0E4B862FA031}"/>
                  </a:ext>
                </a:extLst>
              </p:cNvPr>
              <p:cNvGrpSpPr/>
              <p:nvPr/>
            </p:nvGrpSpPr>
            <p:grpSpPr>
              <a:xfrm>
                <a:off x="5680956" y="3126333"/>
                <a:ext cx="1463060" cy="284742"/>
                <a:chOff x="7713831" y="2586120"/>
                <a:chExt cx="1463060" cy="284742"/>
              </a:xfrm>
            </p:grpSpPr>
            <p:sp>
              <p:nvSpPr>
                <p:cNvPr id="56" name="Rectangle 55">
                  <a:extLst>
                    <a:ext uri="{FF2B5EF4-FFF2-40B4-BE49-F238E27FC236}">
                      <a16:creationId xmlns:a16="http://schemas.microsoft.com/office/drawing/2014/main" id="{2F8B0811-A197-F486-78CD-9B35517EA8D2}"/>
                    </a:ext>
                  </a:extLst>
                </p:cNvPr>
                <p:cNvSpPr/>
                <p:nvPr/>
              </p:nvSpPr>
              <p:spPr>
                <a:xfrm>
                  <a:off x="7713831" y="2649933"/>
                  <a:ext cx="177005" cy="163996"/>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Box 56">
                  <a:extLst>
                    <a:ext uri="{FF2B5EF4-FFF2-40B4-BE49-F238E27FC236}">
                      <a16:creationId xmlns:a16="http://schemas.microsoft.com/office/drawing/2014/main" id="{E2BDC68E-1E05-F114-5C41-0B745F6736B8}"/>
                    </a:ext>
                  </a:extLst>
                </p:cNvPr>
                <p:cNvSpPr txBox="1"/>
                <p:nvPr/>
              </p:nvSpPr>
              <p:spPr>
                <a:xfrm>
                  <a:off x="7847707" y="2586120"/>
                  <a:ext cx="1329184" cy="284742"/>
                </a:xfrm>
                <a:prstGeom prst="rect">
                  <a:avLst/>
                </a:prstGeom>
                <a:noFill/>
              </p:spPr>
              <p:txBody>
                <a:bodyPr wrap="square" rtlCol="0">
                  <a:spAutoFit/>
                </a:bodyPr>
                <a:lstStyle/>
                <a:p>
                  <a:r>
                    <a:rPr lang="en-US" sz="1867" dirty="0"/>
                    <a:t>SAR</a:t>
                  </a:r>
                </a:p>
              </p:txBody>
            </p:sp>
          </p:grpSp>
          <p:grpSp>
            <p:nvGrpSpPr>
              <p:cNvPr id="80" name="Group 79">
                <a:extLst>
                  <a:ext uri="{FF2B5EF4-FFF2-40B4-BE49-F238E27FC236}">
                    <a16:creationId xmlns:a16="http://schemas.microsoft.com/office/drawing/2014/main" id="{4215F708-0266-F85E-DE12-6D8D8C33510E}"/>
                  </a:ext>
                </a:extLst>
              </p:cNvPr>
              <p:cNvGrpSpPr/>
              <p:nvPr/>
            </p:nvGrpSpPr>
            <p:grpSpPr>
              <a:xfrm>
                <a:off x="5680956" y="2900833"/>
                <a:ext cx="1463060" cy="284742"/>
                <a:chOff x="7713832" y="2209549"/>
                <a:chExt cx="1463060" cy="284742"/>
              </a:xfrm>
            </p:grpSpPr>
            <p:sp>
              <p:nvSpPr>
                <p:cNvPr id="54" name="Rectangle 53">
                  <a:extLst>
                    <a:ext uri="{FF2B5EF4-FFF2-40B4-BE49-F238E27FC236}">
                      <a16:creationId xmlns:a16="http://schemas.microsoft.com/office/drawing/2014/main" id="{48DAE519-D8DD-9DC9-FCBE-D9D2AF2FF25E}"/>
                    </a:ext>
                  </a:extLst>
                </p:cNvPr>
                <p:cNvSpPr/>
                <p:nvPr/>
              </p:nvSpPr>
              <p:spPr>
                <a:xfrm>
                  <a:off x="7713832" y="2273362"/>
                  <a:ext cx="177005" cy="163996"/>
                </a:xfrm>
                <a:prstGeom prst="rect">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5" name="TextBox 54">
                  <a:extLst>
                    <a:ext uri="{FF2B5EF4-FFF2-40B4-BE49-F238E27FC236}">
                      <a16:creationId xmlns:a16="http://schemas.microsoft.com/office/drawing/2014/main" id="{3538C16B-9334-D858-3755-F78906250E1C}"/>
                    </a:ext>
                  </a:extLst>
                </p:cNvPr>
                <p:cNvSpPr txBox="1"/>
                <p:nvPr/>
              </p:nvSpPr>
              <p:spPr>
                <a:xfrm>
                  <a:off x="7847708" y="2209549"/>
                  <a:ext cx="1329184" cy="284742"/>
                </a:xfrm>
                <a:prstGeom prst="rect">
                  <a:avLst/>
                </a:prstGeom>
                <a:noFill/>
              </p:spPr>
              <p:txBody>
                <a:bodyPr wrap="square" rtlCol="0">
                  <a:spAutoFit/>
                </a:bodyPr>
                <a:lstStyle/>
                <a:p>
                  <a:r>
                    <a:rPr lang="en-US" sz="1867" dirty="0"/>
                    <a:t>GNSS</a:t>
                  </a:r>
                </a:p>
              </p:txBody>
            </p:sp>
          </p:grpSp>
        </p:grpSp>
      </p:grpSp>
      <p:sp>
        <p:nvSpPr>
          <p:cNvPr id="86" name="Rectangle 85">
            <a:extLst>
              <a:ext uri="{FF2B5EF4-FFF2-40B4-BE49-F238E27FC236}">
                <a16:creationId xmlns:a16="http://schemas.microsoft.com/office/drawing/2014/main" id="{19DCC845-5857-2A52-C885-810140D3705B}"/>
              </a:ext>
            </a:extLst>
          </p:cNvPr>
          <p:cNvSpPr/>
          <p:nvPr/>
        </p:nvSpPr>
        <p:spPr>
          <a:xfrm>
            <a:off x="2615055" y="3863746"/>
            <a:ext cx="1066392" cy="623581"/>
          </a:xfrm>
          <a:prstGeom prst="rect">
            <a:avLst/>
          </a:prstGeom>
          <a:solidFill>
            <a:srgbClr val="FFC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7" name="Picture 36" descr="A picture containing transport, satellite, space, spacecraft&#10;&#10;Description automatically generated">
            <a:extLst>
              <a:ext uri="{FF2B5EF4-FFF2-40B4-BE49-F238E27FC236}">
                <a16:creationId xmlns:a16="http://schemas.microsoft.com/office/drawing/2014/main" id="{98E0FC1A-29C4-6AD8-216C-0741363AF7AD}"/>
              </a:ext>
            </a:extLst>
          </p:cNvPr>
          <p:cNvPicPr>
            <a:picLocks noChangeAspect="1"/>
          </p:cNvPicPr>
          <p:nvPr/>
        </p:nvPicPr>
        <p:blipFill rotWithShape="1">
          <a:blip r:embed="rId23" cstate="email">
            <a:extLst>
              <a:ext uri="{28A0092B-C50C-407E-A947-70E740481C1C}">
                <a14:useLocalDpi xmlns:a14="http://schemas.microsoft.com/office/drawing/2010/main"/>
              </a:ext>
            </a:extLst>
          </a:blip>
          <a:srcRect l="-14969" b="-370"/>
          <a:stretch/>
        </p:blipFill>
        <p:spPr>
          <a:xfrm>
            <a:off x="2699861" y="3865215"/>
            <a:ext cx="824153" cy="559748"/>
          </a:xfrm>
          <a:prstGeom prst="rect">
            <a:avLst/>
          </a:prstGeom>
        </p:spPr>
      </p:pic>
      <p:sp>
        <p:nvSpPr>
          <p:cNvPr id="3" name="Footer Placeholder 2">
            <a:extLst>
              <a:ext uri="{FF2B5EF4-FFF2-40B4-BE49-F238E27FC236}">
                <a16:creationId xmlns:a16="http://schemas.microsoft.com/office/drawing/2014/main" id="{D6B5D836-7494-0F38-18BA-B4DE8D056BF3}"/>
              </a:ext>
            </a:extLst>
          </p:cNvPr>
          <p:cNvSpPr>
            <a:spLocks noGrp="1"/>
          </p:cNvSpPr>
          <p:nvPr>
            <p:ph type="ftr" sz="quarter" idx="11"/>
          </p:nvPr>
        </p:nvSpPr>
        <p:spPr>
          <a:xfrm>
            <a:off x="2823520" y="6639339"/>
            <a:ext cx="6414052" cy="218661"/>
          </a:xfrm>
        </p:spPr>
        <p:txBody>
          <a:bodyPr/>
          <a:lstStyle/>
          <a:p>
            <a:r>
              <a:rPr lang="en-US" dirty="0"/>
              <a:t>Recent Progress at the International Laser Ranging Service</a:t>
            </a:r>
          </a:p>
        </p:txBody>
      </p:sp>
    </p:spTree>
    <p:extLst>
      <p:ext uri="{BB962C8B-B14F-4D97-AF65-F5344CB8AC3E}">
        <p14:creationId xmlns:p14="http://schemas.microsoft.com/office/powerpoint/2010/main" val="492574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F3916-B338-F550-7A08-4A8FE43ADAD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7D818D-207B-4455-2965-655A620AEB7C}"/>
              </a:ext>
            </a:extLst>
          </p:cNvPr>
          <p:cNvSpPr>
            <a:spLocks noGrp="1"/>
          </p:cNvSpPr>
          <p:nvPr>
            <p:ph idx="1"/>
          </p:nvPr>
        </p:nvSpPr>
        <p:spPr>
          <a:xfrm>
            <a:off x="304801" y="982134"/>
            <a:ext cx="11672711" cy="5194225"/>
          </a:xfrm>
        </p:spPr>
        <p:txBody>
          <a:bodyPr>
            <a:normAutofit/>
          </a:bodyPr>
          <a:lstStyle/>
          <a:p>
            <a:pPr marL="0" indent="0">
              <a:buNone/>
            </a:pPr>
            <a:r>
              <a:rPr lang="en-US" dirty="0"/>
              <a:t>* </a:t>
            </a:r>
          </a:p>
        </p:txBody>
      </p:sp>
      <p:sp>
        <p:nvSpPr>
          <p:cNvPr id="10" name="Title 1">
            <a:extLst>
              <a:ext uri="{FF2B5EF4-FFF2-40B4-BE49-F238E27FC236}">
                <a16:creationId xmlns:a16="http://schemas.microsoft.com/office/drawing/2014/main" id="{3C5AC3B2-F49B-C8D4-EF7D-109FD663603B}"/>
              </a:ext>
            </a:extLst>
          </p:cNvPr>
          <p:cNvSpPr>
            <a:spLocks noGrp="1"/>
          </p:cNvSpPr>
          <p:nvPr>
            <p:ph type="title"/>
          </p:nvPr>
        </p:nvSpPr>
        <p:spPr>
          <a:xfrm>
            <a:off x="2432539" y="117353"/>
            <a:ext cx="8385313" cy="944663"/>
          </a:xfrm>
        </p:spPr>
        <p:txBody>
          <a:bodyPr>
            <a:noAutofit/>
          </a:bodyPr>
          <a:lstStyle/>
          <a:p>
            <a:r>
              <a:rPr lang="en-US" sz="3600" i="0" u="none" strike="noStrike" dirty="0">
                <a:solidFill>
                  <a:schemeClr val="tx1"/>
                </a:solidFill>
                <a:effectLst/>
                <a:latin typeface="Avenir Book" panose="02000503020000020003" pitchFamily="2" charset="0"/>
              </a:rPr>
              <a:t>New SLR Missions </a:t>
            </a:r>
            <a:r>
              <a:rPr lang="en-US" sz="3600" dirty="0">
                <a:solidFill>
                  <a:schemeClr val="tx1"/>
                </a:solidFill>
                <a:latin typeface="Avenir Book" panose="02000503020000020003" pitchFamily="2" charset="0"/>
              </a:rPr>
              <a:t>Support Exciting Space Applications</a:t>
            </a:r>
          </a:p>
        </p:txBody>
      </p:sp>
      <p:graphicFrame>
        <p:nvGraphicFramePr>
          <p:cNvPr id="2" name="Table 1">
            <a:extLst>
              <a:ext uri="{FF2B5EF4-FFF2-40B4-BE49-F238E27FC236}">
                <a16:creationId xmlns:a16="http://schemas.microsoft.com/office/drawing/2014/main" id="{00D7C5C9-0A3B-8399-ABEE-BE483A4397CC}"/>
              </a:ext>
            </a:extLst>
          </p:cNvPr>
          <p:cNvGraphicFramePr>
            <a:graphicFrameLocks noGrp="1"/>
          </p:cNvGraphicFramePr>
          <p:nvPr>
            <p:extLst>
              <p:ext uri="{D42A27DB-BD31-4B8C-83A1-F6EECF244321}">
                <p14:modId xmlns:p14="http://schemas.microsoft.com/office/powerpoint/2010/main" val="2604375901"/>
              </p:ext>
            </p:extLst>
          </p:nvPr>
        </p:nvGraphicFramePr>
        <p:xfrm>
          <a:off x="127819" y="1055639"/>
          <a:ext cx="11931094" cy="5205694"/>
        </p:xfrm>
        <a:graphic>
          <a:graphicData uri="http://schemas.openxmlformats.org/drawingml/2006/table">
            <a:tbl>
              <a:tblPr firstRow="1" bandRow="1">
                <a:tableStyleId>{5C22544A-7EE6-4342-B048-85BDC9FD1C3A}</a:tableStyleId>
              </a:tblPr>
              <a:tblGrid>
                <a:gridCol w="1505449">
                  <a:extLst>
                    <a:ext uri="{9D8B030D-6E8A-4147-A177-3AD203B41FA5}">
                      <a16:colId xmlns:a16="http://schemas.microsoft.com/office/drawing/2014/main" val="277589796"/>
                    </a:ext>
                  </a:extLst>
                </a:gridCol>
                <a:gridCol w="2702943">
                  <a:extLst>
                    <a:ext uri="{9D8B030D-6E8A-4147-A177-3AD203B41FA5}">
                      <a16:colId xmlns:a16="http://schemas.microsoft.com/office/drawing/2014/main" val="379221073"/>
                    </a:ext>
                  </a:extLst>
                </a:gridCol>
                <a:gridCol w="5762445">
                  <a:extLst>
                    <a:ext uri="{9D8B030D-6E8A-4147-A177-3AD203B41FA5}">
                      <a16:colId xmlns:a16="http://schemas.microsoft.com/office/drawing/2014/main" val="1108433465"/>
                    </a:ext>
                  </a:extLst>
                </a:gridCol>
                <a:gridCol w="1960257">
                  <a:extLst>
                    <a:ext uri="{9D8B030D-6E8A-4147-A177-3AD203B41FA5}">
                      <a16:colId xmlns:a16="http://schemas.microsoft.com/office/drawing/2014/main" val="1857331188"/>
                    </a:ext>
                  </a:extLst>
                </a:gridCol>
              </a:tblGrid>
              <a:tr h="344134">
                <a:tc>
                  <a:txBody>
                    <a:bodyPr/>
                    <a:lstStyle/>
                    <a:p>
                      <a:r>
                        <a:rPr lang="en-US" sz="1600" dirty="0">
                          <a:latin typeface="+mn-lt"/>
                        </a:rPr>
                        <a:t>Mission</a:t>
                      </a:r>
                    </a:p>
                  </a:txBody>
                  <a:tcPr/>
                </a:tc>
                <a:tc>
                  <a:txBody>
                    <a:bodyPr/>
                    <a:lstStyle/>
                    <a:p>
                      <a:r>
                        <a:rPr lang="en-US" sz="1600" dirty="0">
                          <a:latin typeface="+mn-lt"/>
                        </a:rPr>
                        <a:t>Sponsor/Country</a:t>
                      </a:r>
                    </a:p>
                  </a:txBody>
                  <a:tcPr/>
                </a:tc>
                <a:tc>
                  <a:txBody>
                    <a:bodyPr/>
                    <a:lstStyle/>
                    <a:p>
                      <a:r>
                        <a:rPr lang="en-US" sz="1600" dirty="0">
                          <a:latin typeface="+mn-lt"/>
                        </a:rPr>
                        <a:t>Application</a:t>
                      </a:r>
                    </a:p>
                  </a:txBody>
                  <a:tcPr/>
                </a:tc>
                <a:tc>
                  <a:txBody>
                    <a:bodyPr/>
                    <a:lstStyle/>
                    <a:p>
                      <a:r>
                        <a:rPr lang="en-US" sz="1600" dirty="0">
                          <a:latin typeface="+mn-lt"/>
                        </a:rPr>
                        <a:t>Launch date</a:t>
                      </a:r>
                    </a:p>
                  </a:txBody>
                  <a:tcPr/>
                </a:tc>
                <a:extLst>
                  <a:ext uri="{0D108BD9-81ED-4DB2-BD59-A6C34878D82A}">
                    <a16:rowId xmlns:a16="http://schemas.microsoft.com/office/drawing/2014/main" val="1523608077"/>
                  </a:ext>
                </a:extLst>
              </a:tr>
              <a:tr h="814378">
                <a:tc>
                  <a:txBody>
                    <a:bodyPr/>
                    <a:lstStyle/>
                    <a:p>
                      <a:r>
                        <a:rPr lang="en-US" sz="1700" dirty="0">
                          <a:latin typeface="+mn-lt"/>
                        </a:rPr>
                        <a:t>MSS-1A </a:t>
                      </a:r>
                    </a:p>
                    <a:p>
                      <a:endParaRPr lang="en-US" sz="1700" dirty="0">
                        <a:latin typeface="+mn-lt"/>
                      </a:endParaRPr>
                    </a:p>
                    <a:p>
                      <a:endParaRPr lang="en-US" sz="1700" dirty="0">
                        <a:latin typeface="+mn-lt"/>
                      </a:endParaRPr>
                    </a:p>
                  </a:txBody>
                  <a:tcPr/>
                </a:tc>
                <a:tc>
                  <a:txBody>
                    <a:bodyPr/>
                    <a:lstStyle/>
                    <a:p>
                      <a:r>
                        <a:rPr lang="en-US" sz="1700" dirty="0">
                          <a:latin typeface="+mn-lt"/>
                        </a:rPr>
                        <a:t>Macau University of Science and Technology/China</a:t>
                      </a:r>
                    </a:p>
                  </a:txBody>
                  <a:tcPr/>
                </a:tc>
                <a:tc>
                  <a:txBody>
                    <a:bodyPr/>
                    <a:lstStyle/>
                    <a:p>
                      <a:r>
                        <a:rPr lang="en-US" sz="1700" kern="100" dirty="0">
                          <a:effectLst/>
                          <a:latin typeface="+mn-lt"/>
                          <a:ea typeface="SimSun" panose="02010600030101010101" pitchFamily="2" charset="-122"/>
                        </a:rPr>
                        <a:t>High precision surveying of the Earth’s geomagnetic and space environment with emphasis on lower latitude regions</a:t>
                      </a:r>
                      <a:endParaRPr lang="en-US" sz="1700" dirty="0">
                        <a:latin typeface="+mn-lt"/>
                      </a:endParaRPr>
                    </a:p>
                  </a:txBody>
                  <a:tcPr/>
                </a:tc>
                <a:tc>
                  <a:txBody>
                    <a:bodyPr/>
                    <a:lstStyle/>
                    <a:p>
                      <a:r>
                        <a:rPr lang="en-US" sz="1700" dirty="0">
                          <a:latin typeface="+mn-lt"/>
                        </a:rPr>
                        <a:t>May 21, 2023</a:t>
                      </a:r>
                    </a:p>
                    <a:p>
                      <a:r>
                        <a:rPr lang="en-US" sz="1700" dirty="0">
                          <a:latin typeface="+mn-lt"/>
                        </a:rPr>
                        <a:t>No updates</a:t>
                      </a:r>
                    </a:p>
                  </a:txBody>
                  <a:tcPr/>
                </a:tc>
                <a:extLst>
                  <a:ext uri="{0D108BD9-81ED-4DB2-BD59-A6C34878D82A}">
                    <a16:rowId xmlns:a16="http://schemas.microsoft.com/office/drawing/2014/main" val="1221018456"/>
                  </a:ext>
                </a:extLst>
              </a:tr>
              <a:tr h="814378">
                <a:tc>
                  <a:txBody>
                    <a:bodyPr/>
                    <a:lstStyle/>
                    <a:p>
                      <a:r>
                        <a:rPr lang="en-US" sz="1700" dirty="0">
                          <a:latin typeface="+mn-lt"/>
                        </a:rPr>
                        <a:t>HTV-X</a:t>
                      </a:r>
                    </a:p>
                  </a:txBody>
                  <a:tcPr/>
                </a:tc>
                <a:tc>
                  <a:txBody>
                    <a:bodyPr/>
                    <a:lstStyle/>
                    <a:p>
                      <a:r>
                        <a:rPr lang="en-US" sz="1700" dirty="0">
                          <a:latin typeface="+mn-lt"/>
                        </a:rPr>
                        <a:t>JAXA/Japan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a:solidFill>
                            <a:srgbClr val="333333"/>
                          </a:solidFill>
                          <a:latin typeface="+mn-lt"/>
                        </a:rPr>
                        <a:t>Transporting cargoes to the International Space Stations (ISS). Verifying the GPS orbits. Verifying JAXA developed SLR retroreflector Mt. FUJI on orbit.</a:t>
                      </a:r>
                    </a:p>
                  </a:txBody>
                  <a:tcPr/>
                </a:tc>
                <a:tc>
                  <a:txBody>
                    <a:bodyPr/>
                    <a:lstStyle/>
                    <a:p>
                      <a:r>
                        <a:rPr lang="en-US" sz="1700" dirty="0">
                          <a:latin typeface="+mn-lt"/>
                        </a:rPr>
                        <a:t>TBD - 2025</a:t>
                      </a:r>
                    </a:p>
                  </a:txBody>
                  <a:tcPr/>
                </a:tc>
                <a:extLst>
                  <a:ext uri="{0D108BD9-81ED-4DB2-BD59-A6C34878D82A}">
                    <a16:rowId xmlns:a16="http://schemas.microsoft.com/office/drawing/2014/main" val="467023902"/>
                  </a:ext>
                </a:extLst>
              </a:tr>
              <a:tr h="8143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a:latin typeface="+mn-lt"/>
                        </a:rPr>
                        <a:t>NANO-FF 1/2*</a:t>
                      </a:r>
                    </a:p>
                  </a:txBody>
                  <a:tcPr/>
                </a:tc>
                <a:tc>
                  <a:txBody>
                    <a:bodyPr/>
                    <a:lstStyle/>
                    <a:p>
                      <a:r>
                        <a:rPr lang="en-US" sz="1700" dirty="0">
                          <a:latin typeface="+mn-lt"/>
                        </a:rPr>
                        <a:t>Technical University of Berlin/Germany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a:latin typeface="+mn-lt"/>
                        </a:rPr>
                        <a:t>Nanosatellites in Formation Flight (2U-CubeSats), </a:t>
                      </a:r>
                      <a:r>
                        <a:rPr lang="en-US" sz="1700" b="0" i="0" kern="1200" dirty="0">
                          <a:solidFill>
                            <a:schemeClr val="dk1"/>
                          </a:solidFill>
                          <a:effectLst/>
                          <a:latin typeface="+mn-lt"/>
                          <a:ea typeface="+mn-ea"/>
                          <a:cs typeface="+mn-cs"/>
                        </a:rPr>
                        <a:t>to accurately monitor their relative positions, close proximity operations.</a:t>
                      </a:r>
                      <a:endParaRPr lang="en-US" sz="17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a:latin typeface="+mn-lt"/>
                        </a:rPr>
                        <a:t>November </a:t>
                      </a:r>
                      <a:r>
                        <a:rPr lang="en-GB" sz="1700" dirty="0">
                          <a:latin typeface="+mn-lt"/>
                        </a:rPr>
                        <a:t>29, 2023</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700" dirty="0">
                          <a:latin typeface="+mn-lt"/>
                        </a:rPr>
                        <a:t>No updates</a:t>
                      </a:r>
                      <a:endParaRPr lang="en-DE" sz="1700">
                        <a:latin typeface="+mn-lt"/>
                      </a:endParaRPr>
                    </a:p>
                  </a:txBody>
                  <a:tcPr/>
                </a:tc>
                <a:extLst>
                  <a:ext uri="{0D108BD9-81ED-4DB2-BD59-A6C34878D82A}">
                    <a16:rowId xmlns:a16="http://schemas.microsoft.com/office/drawing/2014/main" val="1775264972"/>
                  </a:ext>
                </a:extLst>
              </a:tr>
              <a:tr h="11237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b="0" i="0" u="none" strike="noStrike" dirty="0">
                          <a:solidFill>
                            <a:srgbClr val="000000"/>
                          </a:solidFill>
                          <a:effectLst/>
                          <a:latin typeface="+mn-lt"/>
                        </a:rPr>
                        <a:t>e-kagaku-1*</a:t>
                      </a:r>
                      <a:endParaRPr lang="en-US" sz="1700" dirty="0">
                        <a:latin typeface="+mn-lt"/>
                      </a:endParaRPr>
                    </a:p>
                  </a:txBody>
                  <a:tcPr/>
                </a:tc>
                <a:tc>
                  <a:txBody>
                    <a:bodyPr/>
                    <a:lstStyle/>
                    <a:p>
                      <a:r>
                        <a:rPr lang="en-US" sz="1700" dirty="0">
                          <a:latin typeface="+mn-lt"/>
                        </a:rPr>
                        <a:t>The e-</a:t>
                      </a:r>
                      <a:r>
                        <a:rPr lang="en-US" sz="1700" dirty="0" err="1">
                          <a:latin typeface="+mn-lt"/>
                        </a:rPr>
                        <a:t>kagaku</a:t>
                      </a:r>
                      <a:r>
                        <a:rPr lang="en-US" sz="1700" dirty="0">
                          <a:latin typeface="+mn-lt"/>
                        </a:rPr>
                        <a:t> Association of Global Science and Education/Japan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a:effectLst/>
                          <a:latin typeface="+mn-lt"/>
                        </a:rPr>
                        <a:t>Student education, fostering space engineers of next generation. Data transmission and tracking for satellite systems. Demonstrating SLR using JAXA developed mini-Mt. FUJI retroreflectors.</a:t>
                      </a:r>
                    </a:p>
                  </a:txBody>
                  <a:tcPr/>
                </a:tc>
                <a:tc>
                  <a:txBody>
                    <a:bodyPr/>
                    <a:lstStyle/>
                    <a:p>
                      <a:r>
                        <a:rPr lang="en-US" sz="1700" dirty="0">
                          <a:latin typeface="+mn-lt"/>
                        </a:rPr>
                        <a:t>Delayed to 2025</a:t>
                      </a:r>
                    </a:p>
                  </a:txBody>
                  <a:tcPr/>
                </a:tc>
                <a:extLst>
                  <a:ext uri="{0D108BD9-81ED-4DB2-BD59-A6C34878D82A}">
                    <a16:rowId xmlns:a16="http://schemas.microsoft.com/office/drawing/2014/main" val="4022632992"/>
                  </a:ext>
                </a:extLst>
              </a:tr>
              <a:tr h="9756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a:solidFill>
                            <a:srgbClr val="000000"/>
                          </a:solidFill>
                          <a:latin typeface="Calibri" panose="020F0502020204030204" pitchFamily="34" charset="0"/>
                        </a:rPr>
                        <a:t>ALOS-4</a:t>
                      </a:r>
                      <a:endParaRPr lang="en-US" sz="1700" dirty="0">
                        <a:latin typeface="+mn-lt"/>
                      </a:endParaRPr>
                    </a:p>
                  </a:txBody>
                  <a:tcPr/>
                </a:tc>
                <a:tc>
                  <a:txBody>
                    <a:bodyPr/>
                    <a:lstStyle/>
                    <a:p>
                      <a:r>
                        <a:rPr lang="en-US" sz="1700" dirty="0">
                          <a:solidFill>
                            <a:srgbClr val="000000"/>
                          </a:solidFill>
                          <a:latin typeface="Calibri" panose="020F0502020204030204" pitchFamily="34" charset="0"/>
                        </a:rPr>
                        <a:t>JAXA/Japan </a:t>
                      </a:r>
                      <a:endParaRPr lang="en-US" sz="1700" dirty="0">
                        <a:latin typeface="+mn-lt"/>
                      </a:endParaRPr>
                    </a:p>
                  </a:txBody>
                  <a:tcPr/>
                </a:tc>
                <a:tc>
                  <a:txBody>
                    <a:bodyPr/>
                    <a:lstStyle/>
                    <a:p>
                      <a:r>
                        <a:rPr lang="en-US" sz="1700" b="0" i="0" dirty="0">
                          <a:solidFill>
                            <a:srgbClr val="333333"/>
                          </a:solidFill>
                          <a:effectLst/>
                          <a:latin typeface="+mn-lt"/>
                        </a:rPr>
                        <a:t>InSAR and AIS Observing and monitoring disaster-hit areas, forests, sea-ice, and monitoring infrastructure displacement. Satellite checkout taking longer than expected. Tracking campaign to start mid-November. </a:t>
                      </a:r>
                      <a:endParaRPr lang="en-US" sz="170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a:t>June 30th, 2024</a:t>
                      </a:r>
                    </a:p>
                  </a:txBody>
                  <a:tcPr/>
                </a:tc>
                <a:extLst>
                  <a:ext uri="{0D108BD9-81ED-4DB2-BD59-A6C34878D82A}">
                    <a16:rowId xmlns:a16="http://schemas.microsoft.com/office/drawing/2014/main" val="4095118627"/>
                  </a:ext>
                </a:extLst>
              </a:tr>
            </a:tbl>
          </a:graphicData>
        </a:graphic>
      </p:graphicFrame>
      <p:sp>
        <p:nvSpPr>
          <p:cNvPr id="6" name="TextBox 5">
            <a:extLst>
              <a:ext uri="{FF2B5EF4-FFF2-40B4-BE49-F238E27FC236}">
                <a16:creationId xmlns:a16="http://schemas.microsoft.com/office/drawing/2014/main" id="{A2C96FC9-55CD-6474-8634-2D8D887D453D}"/>
              </a:ext>
            </a:extLst>
          </p:cNvPr>
          <p:cNvSpPr txBox="1"/>
          <p:nvPr/>
        </p:nvSpPr>
        <p:spPr>
          <a:xfrm>
            <a:off x="0" y="6261333"/>
            <a:ext cx="6459414" cy="338554"/>
          </a:xfrm>
          <a:prstGeom prst="rect">
            <a:avLst/>
          </a:prstGeom>
          <a:noFill/>
        </p:spPr>
        <p:txBody>
          <a:bodyPr wrap="square" rtlCol="0">
            <a:spAutoFit/>
          </a:bodyPr>
          <a:lstStyle/>
          <a:p>
            <a:r>
              <a:rPr lang="en-US" sz="1600" i="1" dirty="0"/>
              <a:t>*Student Involvement in designing, building, and data analysis</a:t>
            </a:r>
          </a:p>
        </p:txBody>
      </p:sp>
      <p:sp>
        <p:nvSpPr>
          <p:cNvPr id="4" name="Slide Number Placeholder 3">
            <a:extLst>
              <a:ext uri="{FF2B5EF4-FFF2-40B4-BE49-F238E27FC236}">
                <a16:creationId xmlns:a16="http://schemas.microsoft.com/office/drawing/2014/main" id="{9A563B3D-4A81-EF76-A327-ECAE80D1C9B5}"/>
              </a:ext>
            </a:extLst>
          </p:cNvPr>
          <p:cNvSpPr>
            <a:spLocks noGrp="1"/>
          </p:cNvSpPr>
          <p:nvPr>
            <p:ph type="sldNum" sz="quarter" idx="12"/>
          </p:nvPr>
        </p:nvSpPr>
        <p:spPr>
          <a:xfrm>
            <a:off x="8734556" y="6508881"/>
            <a:ext cx="2743200" cy="365125"/>
          </a:xfrm>
        </p:spPr>
        <p:txBody>
          <a:bodyPr/>
          <a:lstStyle/>
          <a:p>
            <a:fld id="{3344DD73-57F7-404A-8243-829FA507EF07}" type="slidenum">
              <a:rPr lang="en-US" smtClean="0"/>
              <a:t>12</a:t>
            </a:fld>
            <a:endParaRPr lang="en-US" dirty="0"/>
          </a:p>
        </p:txBody>
      </p:sp>
      <p:sp>
        <p:nvSpPr>
          <p:cNvPr id="5" name="Footer Placeholder 4">
            <a:extLst>
              <a:ext uri="{FF2B5EF4-FFF2-40B4-BE49-F238E27FC236}">
                <a16:creationId xmlns:a16="http://schemas.microsoft.com/office/drawing/2014/main" id="{89D1403D-CC61-0B64-939F-B6FC3B42C72E}"/>
              </a:ext>
            </a:extLst>
          </p:cNvPr>
          <p:cNvSpPr>
            <a:spLocks noGrp="1"/>
          </p:cNvSpPr>
          <p:nvPr>
            <p:ph type="ftr" sz="quarter" idx="11"/>
          </p:nvPr>
        </p:nvSpPr>
        <p:spPr>
          <a:xfrm>
            <a:off x="4038600" y="6522167"/>
            <a:ext cx="4114800" cy="365125"/>
          </a:xfrm>
        </p:spPr>
        <p:txBody>
          <a:bodyPr/>
          <a:lstStyle/>
          <a:p>
            <a:r>
              <a:rPr lang="en-US" sz="1200" dirty="0"/>
              <a:t>Recent Progress at the International Laser Ranging Service</a:t>
            </a:r>
            <a:endParaRPr lang="en-US" dirty="0"/>
          </a:p>
        </p:txBody>
      </p:sp>
    </p:spTree>
    <p:extLst>
      <p:ext uri="{BB962C8B-B14F-4D97-AF65-F5344CB8AC3E}">
        <p14:creationId xmlns:p14="http://schemas.microsoft.com/office/powerpoint/2010/main" val="17710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CF72E-1C8D-0C79-846C-72CFCA239D12}"/>
              </a:ext>
            </a:extLst>
          </p:cNvPr>
          <p:cNvSpPr>
            <a:spLocks noGrp="1"/>
          </p:cNvSpPr>
          <p:nvPr>
            <p:ph idx="1"/>
          </p:nvPr>
        </p:nvSpPr>
        <p:spPr>
          <a:xfrm>
            <a:off x="299799" y="1044817"/>
            <a:ext cx="11441723" cy="5525862"/>
          </a:xfrm>
        </p:spPr>
        <p:txBody>
          <a:bodyPr>
            <a:noAutofit/>
          </a:bodyPr>
          <a:lstStyle/>
          <a:p>
            <a:pPr hangingPunct="0">
              <a:lnSpc>
                <a:spcPts val="2060"/>
              </a:lnSpc>
              <a:spcBef>
                <a:spcPts val="600"/>
              </a:spcBef>
              <a:spcAft>
                <a:spcPts val="600"/>
              </a:spcAft>
              <a:buFont typeface="Wingdings" pitchFamily="2" charset="2"/>
              <a:buChar char="Ø"/>
            </a:pPr>
            <a:r>
              <a:rPr lang="en-US" sz="2400" dirty="0">
                <a:latin typeface="Times New Roman" panose="02020603050405020304" pitchFamily="18" charset="0"/>
                <a:cs typeface="Times New Roman" panose="02020603050405020304" pitchFamily="18" charset="0"/>
              </a:rPr>
              <a:t>The JAXA ALOS-4 advanced Earth observation satellite, launched on June 30</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2024 will be supported by ILRS with restricted tracking. The satellite will be observing the Earth's surface using its onboard phased array type L-band synthetic aperture radar (SAR). Tracking campaign planned for early November 2024. </a:t>
            </a:r>
          </a:p>
          <a:p>
            <a:pPr hangingPunct="0">
              <a:lnSpc>
                <a:spcPts val="2060"/>
              </a:lnSpc>
              <a:spcBef>
                <a:spcPts val="600"/>
              </a:spcBef>
              <a:spcAft>
                <a:spcPts val="600"/>
              </a:spcAft>
              <a:buFont typeface="Wingdings" pitchFamily="2" charset="2"/>
              <a:buChar char="Ø"/>
            </a:pPr>
            <a:r>
              <a:rPr lang="en-US" sz="2400" dirty="0">
                <a:latin typeface="Times New Roman" panose="02020603050405020304" pitchFamily="18" charset="0"/>
                <a:cs typeface="Times New Roman" panose="02020603050405020304" pitchFamily="18" charset="0"/>
              </a:rPr>
              <a:t>Launch of the Ekagaku-1 satellite has been delayed to 2025.</a:t>
            </a:r>
          </a:p>
          <a:p>
            <a:pPr hangingPunct="0">
              <a:lnSpc>
                <a:spcPts val="2060"/>
              </a:lnSpc>
              <a:spcBef>
                <a:spcPts val="600"/>
              </a:spcBef>
              <a:spcAft>
                <a:spcPts val="600"/>
              </a:spcAft>
              <a:buFont typeface="Wingdings" pitchFamily="2" charset="2"/>
              <a:buChar char="Ø"/>
            </a:pPr>
            <a:r>
              <a:rPr lang="en-US" sz="2400" dirty="0">
                <a:latin typeface="Times New Roman" panose="02020603050405020304" pitchFamily="18" charset="0"/>
                <a:cs typeface="Times New Roman" panose="02020603050405020304" pitchFamily="18" charset="0"/>
              </a:rPr>
              <a:t>New lunar retroreflectors on NASA’s Commercial Lunar Payload Services (CLPS) and Artemis missions are being prepared for deployment over the next few years.  The Next Generation Lunar Retroreflector NGLR is anticipated to be on the Moon in early 2025; its ILRS support request is being reviewed.</a:t>
            </a:r>
          </a:p>
          <a:p>
            <a:pPr hangingPunct="0">
              <a:lnSpc>
                <a:spcPts val="2060"/>
              </a:lnSpc>
              <a:spcBef>
                <a:spcPts val="600"/>
              </a:spcBef>
              <a:spcAft>
                <a:spcPts val="600"/>
              </a:spcAft>
              <a:buFont typeface="Wingdings" pitchFamily="2" charset="2"/>
              <a:buChar char="Ø"/>
            </a:pPr>
            <a:r>
              <a:rPr lang="en-US" sz="2400" dirty="0">
                <a:effectLst/>
                <a:latin typeface="Times New Roman" panose="02020603050405020304" pitchFamily="18" charset="0"/>
                <a:ea typeface="Cambria" panose="02040503050406030204" pitchFamily="18" charset="0"/>
                <a:cs typeface="Times New Roman" panose="02020603050405020304" pitchFamily="18" charset="0"/>
              </a:rPr>
              <a:t>QZS-5/6/7 from JAXA missions will be requiring support from the ILRS. Satellites have slightly different features and parameters than the other QZS satellites in the constellation. QZS-6 MSRF received being evaluated.</a:t>
            </a:r>
          </a:p>
          <a:p>
            <a:pPr hangingPunct="0">
              <a:lnSpc>
                <a:spcPts val="2060"/>
              </a:lnSpc>
              <a:spcBef>
                <a:spcPts val="600"/>
              </a:spcBef>
              <a:spcAft>
                <a:spcPts val="600"/>
              </a:spcAft>
              <a:buFont typeface="Wingdings" pitchFamily="2" charset="2"/>
              <a:buChar char="Ø"/>
            </a:pPr>
            <a:r>
              <a:rPr lang="en-US" sz="2400" dirty="0">
                <a:effectLst/>
                <a:latin typeface="Times New Roman" panose="02020603050405020304" pitchFamily="18" charset="0"/>
                <a:ea typeface="Cambria" panose="02040503050406030204" pitchFamily="18" charset="0"/>
                <a:cs typeface="Times New Roman" panose="02020603050405020304" pitchFamily="18" charset="0"/>
              </a:rPr>
              <a:t>JAXA has been developing a </a:t>
            </a:r>
            <a:r>
              <a:rPr lang="en-US" sz="2400" dirty="0">
                <a:latin typeface="Times New Roman" panose="02020603050405020304" pitchFamily="18" charset="0"/>
                <a:ea typeface="Cambria" panose="02040503050406030204" pitchFamily="18" charset="0"/>
                <a:cs typeface="Times New Roman" panose="02020603050405020304" pitchFamily="18" charset="0"/>
              </a:rPr>
              <a:t>Precision Orbit Determination (</a:t>
            </a:r>
            <a:r>
              <a:rPr lang="en-US" sz="2400" dirty="0">
                <a:effectLst/>
                <a:latin typeface="Times New Roman" panose="02020603050405020304" pitchFamily="18" charset="0"/>
                <a:ea typeface="Cambria" panose="02040503050406030204" pitchFamily="18" charset="0"/>
                <a:cs typeface="Times New Roman" panose="02020603050405020304" pitchFamily="18" charset="0"/>
              </a:rPr>
              <a:t>POD) algorithm called ”Precise Point Positioning (PPP) in Space" that realizes real-time PPP in orbit using MADOCA-PPP transmitted from the QZSS L6E signal. They plan to demonstrate this mission on the QPS-SAR satellite, a LEO small-satellite, in 2025. The mission is targeting centimeter-level orbit determination and requires a high precision reference</a:t>
            </a:r>
            <a:r>
              <a:rPr lang="en-US" sz="2400" dirty="0">
                <a:latin typeface="Times New Roman" panose="02020603050405020304" pitchFamily="18" charset="0"/>
                <a:ea typeface="Cambria" panose="02040503050406030204" pitchFamily="18" charset="0"/>
                <a:cs typeface="Times New Roman" panose="02020603050405020304" pitchFamily="18" charset="0"/>
              </a:rPr>
              <a:t> and will be seeking tracking support from the ILRS.</a:t>
            </a:r>
            <a:endParaRPr lang="en-US" sz="2400"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B10441F2-9EDE-D708-BD92-E8DCBE56BF60}"/>
              </a:ext>
            </a:extLst>
          </p:cNvPr>
          <p:cNvSpPr>
            <a:spLocks noGrp="1"/>
          </p:cNvSpPr>
          <p:nvPr>
            <p:ph type="title"/>
          </p:nvPr>
        </p:nvSpPr>
        <p:spPr>
          <a:xfrm>
            <a:off x="2502877" y="105507"/>
            <a:ext cx="7731369" cy="973015"/>
          </a:xfrm>
        </p:spPr>
        <p:txBody>
          <a:bodyPr>
            <a:normAutofit/>
          </a:bodyPr>
          <a:lstStyle/>
          <a:p>
            <a:r>
              <a:rPr lang="en-US" sz="4000" dirty="0"/>
              <a:t>ILRS – Missions</a:t>
            </a:r>
          </a:p>
        </p:txBody>
      </p:sp>
      <p:sp>
        <p:nvSpPr>
          <p:cNvPr id="4" name="Slide Number Placeholder 3">
            <a:extLst>
              <a:ext uri="{FF2B5EF4-FFF2-40B4-BE49-F238E27FC236}">
                <a16:creationId xmlns:a16="http://schemas.microsoft.com/office/drawing/2014/main" id="{E00E26CE-E004-5320-9BDC-AFBE40571F26}"/>
              </a:ext>
            </a:extLst>
          </p:cNvPr>
          <p:cNvSpPr>
            <a:spLocks noGrp="1"/>
          </p:cNvSpPr>
          <p:nvPr>
            <p:ph type="sldNum" sz="quarter" idx="4"/>
          </p:nvPr>
        </p:nvSpPr>
        <p:spPr>
          <a:xfrm>
            <a:off x="8610600" y="653697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A5DFB8-DFEF-624E-892B-6E68CB1605F8}" type="slidenum">
              <a:rPr lang="en-US" smtClean="0"/>
              <a:pPr/>
              <a:t>13</a:t>
            </a:fld>
            <a:endParaRPr lang="en-US" dirty="0"/>
          </a:p>
        </p:txBody>
      </p:sp>
      <p:sp>
        <p:nvSpPr>
          <p:cNvPr id="5" name="Footer Placeholder 2">
            <a:extLst>
              <a:ext uri="{FF2B5EF4-FFF2-40B4-BE49-F238E27FC236}">
                <a16:creationId xmlns:a16="http://schemas.microsoft.com/office/drawing/2014/main" id="{AEB6AA03-5BAC-F2F1-CDF4-4E5137A7D4CC}"/>
              </a:ext>
            </a:extLst>
          </p:cNvPr>
          <p:cNvSpPr>
            <a:spLocks noGrp="1"/>
          </p:cNvSpPr>
          <p:nvPr>
            <p:ph type="ftr" sz="quarter" idx="11"/>
          </p:nvPr>
        </p:nvSpPr>
        <p:spPr>
          <a:xfrm>
            <a:off x="2823520" y="6639339"/>
            <a:ext cx="6414052" cy="218661"/>
          </a:xfrm>
        </p:spPr>
        <p:txBody>
          <a:bodyPr/>
          <a:lstStyle/>
          <a:p>
            <a:r>
              <a:rPr lang="en-US" dirty="0"/>
              <a:t>Recent Progress at the International Laser Ranging Service</a:t>
            </a:r>
          </a:p>
        </p:txBody>
      </p:sp>
    </p:spTree>
    <p:extLst>
      <p:ext uri="{BB962C8B-B14F-4D97-AF65-F5344CB8AC3E}">
        <p14:creationId xmlns:p14="http://schemas.microsoft.com/office/powerpoint/2010/main" val="1500040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4ADF4-2D4B-EEE4-B400-B8B201D69AD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8C8EB9-C4B2-29F7-5068-33889DD2CD1A}"/>
              </a:ext>
            </a:extLst>
          </p:cNvPr>
          <p:cNvSpPr>
            <a:spLocks noGrp="1"/>
          </p:cNvSpPr>
          <p:nvPr>
            <p:ph idx="1"/>
          </p:nvPr>
        </p:nvSpPr>
        <p:spPr>
          <a:xfrm>
            <a:off x="322894" y="1519331"/>
            <a:ext cx="11615106" cy="4335369"/>
          </a:xfrm>
        </p:spPr>
        <p:txBody>
          <a:bodyPr>
            <a:noAutofit/>
          </a:bodyPr>
          <a:lstStyle/>
          <a:p>
            <a:pPr>
              <a:lnSpc>
                <a:spcPts val="2200"/>
              </a:lnSpc>
              <a:spcBef>
                <a:spcPts val="600"/>
              </a:spcBef>
              <a:spcAft>
                <a:spcPts val="600"/>
              </a:spcAft>
              <a:buFont typeface="Wingdings" pitchFamily="2" charset="2"/>
              <a:buChar char="Ø"/>
            </a:pPr>
            <a:r>
              <a:rPr lang="en-US" sz="2400" dirty="0">
                <a:latin typeface="Times New Roman" panose="02020603050405020304" pitchFamily="18" charset="0"/>
                <a:cs typeface="Times New Roman" panose="02020603050405020304" pitchFamily="18" charset="0"/>
              </a:rPr>
              <a:t>WESTPAC tracking campaign is underway by selected stations (lead by the NEWG). WESTPAC may be resurrected if it is deemed useful for the geodetic constellation.</a:t>
            </a:r>
          </a:p>
          <a:p>
            <a:pPr>
              <a:lnSpc>
                <a:spcPts val="2200"/>
              </a:lnSpc>
              <a:spcBef>
                <a:spcPts val="600"/>
              </a:spcBef>
              <a:spcAft>
                <a:spcPts val="600"/>
              </a:spcAft>
              <a:buFont typeface="Wingdings" pitchFamily="2" charset="2"/>
              <a:buChar char="Ø"/>
            </a:pPr>
            <a:r>
              <a:rPr lang="en-US" sz="2400" dirty="0">
                <a:latin typeface="Times New Roman" panose="02020603050405020304" pitchFamily="18" charset="0"/>
                <a:cs typeface="Times New Roman" panose="02020603050405020304" pitchFamily="18" charset="0"/>
              </a:rPr>
              <a:t>ESA GENESIS Mission co-locates in space all four of the Space Geodesy measurement techniques currently used for ITRF. Clément Courde (Observatoire de la Côte d'Azur, Nice, France) is the Chair of  Satellite Laser Ranging Working Group (SLR WG); Mathis Blossfeld (TUM, Germany) is the Deputy. Missions, Networks and Engineering, Data Format &amp; Procedures, Analysis Standing </a:t>
            </a:r>
            <a:r>
              <a:rPr lang="en-US" sz="2400" dirty="0" err="1">
                <a:latin typeface="Times New Roman" panose="02020603050405020304" pitchFamily="18" charset="0"/>
                <a:cs typeface="Times New Roman" panose="02020603050405020304" pitchFamily="18" charset="0"/>
              </a:rPr>
              <a:t>Commeetties</a:t>
            </a:r>
            <a:r>
              <a:rPr lang="en-US" sz="2400" dirty="0">
                <a:latin typeface="Times New Roman" panose="02020603050405020304" pitchFamily="18" charset="0"/>
                <a:cs typeface="Times New Roman" panose="02020603050405020304" pitchFamily="18" charset="0"/>
              </a:rPr>
              <a:t> and ILRS CB members participate in the SLR WG. The first meeting to define requirements was held early in September 2024. Follow up meetings will continue discussions on requirements and simulations to support them.</a:t>
            </a:r>
          </a:p>
          <a:p>
            <a:pPr>
              <a:lnSpc>
                <a:spcPts val="2200"/>
              </a:lnSpc>
              <a:spcBef>
                <a:spcPts val="600"/>
              </a:spcBef>
              <a:spcAft>
                <a:spcPts val="600"/>
              </a:spcAft>
              <a:buFont typeface="Wingdings" pitchFamily="2" charset="2"/>
              <a:buChar char="Ø"/>
            </a:pPr>
            <a:r>
              <a:rPr lang="en-US" sz="2400" dirty="0">
                <a:latin typeface="Times New Roman" panose="02020603050405020304" pitchFamily="18" charset="0"/>
                <a:cs typeface="Times New Roman" panose="02020603050405020304" pitchFamily="18" charset="0"/>
              </a:rPr>
              <a:t>“Missions Tracking Reports” were requested from selected LEO missions supported. All currently under review by the ILRS. The intention here is to begin developing summary reports for general distribution. </a:t>
            </a:r>
            <a:endParaRPr lang="en-US" sz="24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CBDD7591-509A-79F8-15B2-5E8568472D3D}"/>
              </a:ext>
            </a:extLst>
          </p:cNvPr>
          <p:cNvSpPr>
            <a:spLocks noGrp="1"/>
          </p:cNvSpPr>
          <p:nvPr>
            <p:ph type="title"/>
          </p:nvPr>
        </p:nvSpPr>
        <p:spPr>
          <a:xfrm>
            <a:off x="2502877" y="105507"/>
            <a:ext cx="7731369" cy="973015"/>
          </a:xfrm>
        </p:spPr>
        <p:txBody>
          <a:bodyPr>
            <a:normAutofit/>
          </a:bodyPr>
          <a:lstStyle/>
          <a:p>
            <a:r>
              <a:rPr lang="en-US" sz="4000" dirty="0"/>
              <a:t>ILRS – Missions (cont.)</a:t>
            </a:r>
          </a:p>
        </p:txBody>
      </p:sp>
      <p:sp>
        <p:nvSpPr>
          <p:cNvPr id="4" name="Slide Number Placeholder 3">
            <a:extLst>
              <a:ext uri="{FF2B5EF4-FFF2-40B4-BE49-F238E27FC236}">
                <a16:creationId xmlns:a16="http://schemas.microsoft.com/office/drawing/2014/main" id="{BABEE413-2494-EE87-09EB-C68501137E8B}"/>
              </a:ext>
            </a:extLst>
          </p:cNvPr>
          <p:cNvSpPr>
            <a:spLocks noGrp="1"/>
          </p:cNvSpPr>
          <p:nvPr>
            <p:ph type="sldNum" sz="quarter" idx="4"/>
          </p:nvPr>
        </p:nvSpPr>
        <p:spPr>
          <a:xfrm>
            <a:off x="8610600" y="653697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A5DFB8-DFEF-624E-892B-6E68CB1605F8}" type="slidenum">
              <a:rPr lang="en-US" smtClean="0"/>
              <a:pPr/>
              <a:t>14</a:t>
            </a:fld>
            <a:endParaRPr lang="en-US" dirty="0"/>
          </a:p>
        </p:txBody>
      </p:sp>
    </p:spTree>
    <p:extLst>
      <p:ext uri="{BB962C8B-B14F-4D97-AF65-F5344CB8AC3E}">
        <p14:creationId xmlns:p14="http://schemas.microsoft.com/office/powerpoint/2010/main" val="1191267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4ADF4-2D4B-EEE4-B400-B8B201D69AD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8C8EB9-C4B2-29F7-5068-33889DD2CD1A}"/>
              </a:ext>
            </a:extLst>
          </p:cNvPr>
          <p:cNvSpPr>
            <a:spLocks noGrp="1"/>
          </p:cNvSpPr>
          <p:nvPr>
            <p:ph idx="1"/>
          </p:nvPr>
        </p:nvSpPr>
        <p:spPr>
          <a:xfrm>
            <a:off x="322894" y="998631"/>
            <a:ext cx="11546211" cy="5697417"/>
          </a:xfrm>
        </p:spPr>
        <p:txBody>
          <a:bodyPr>
            <a:noAutofit/>
          </a:bodyPr>
          <a:lstStyle/>
          <a:p>
            <a:pPr>
              <a:lnSpc>
                <a:spcPts val="2380"/>
              </a:lnSpc>
              <a:spcBef>
                <a:spcPts val="600"/>
              </a:spcBef>
              <a:spcAft>
                <a:spcPts val="600"/>
              </a:spcAft>
              <a:buFont typeface="Wingdings" pitchFamily="2" charset="2"/>
              <a:buChar char="Ø"/>
            </a:pPr>
            <a:r>
              <a:rPr lang="en-US" sz="2400" dirty="0">
                <a:latin typeface="Times New Roman" panose="02020603050405020304" pitchFamily="18" charset="0"/>
                <a:cs typeface="Times New Roman" panose="02020603050405020304" pitchFamily="18" charset="0"/>
              </a:rPr>
              <a:t>Lunar Laser Ranging and Transponder activities: there are 6 lunar ranging Analysis Centers. Lunar ranging Stations include: Apollo (USA), Grasse (France), Matera (Italy), </a:t>
            </a:r>
            <a:r>
              <a:rPr lang="en-US" sz="2400" dirty="0" err="1">
                <a:latin typeface="Times New Roman" panose="02020603050405020304" pitchFamily="18" charset="0"/>
                <a:cs typeface="Times New Roman" panose="02020603050405020304" pitchFamily="18" charset="0"/>
              </a:rPr>
              <a:t>Wettzell</a:t>
            </a:r>
            <a:r>
              <a:rPr lang="en-US" sz="2400" dirty="0">
                <a:latin typeface="Times New Roman" panose="02020603050405020304" pitchFamily="18" charset="0"/>
                <a:cs typeface="Times New Roman" panose="02020603050405020304" pitchFamily="18" charset="0"/>
              </a:rPr>
              <a:t> (Germany) and stations in progress  in China, Russian, and South Africa.</a:t>
            </a:r>
          </a:p>
          <a:p>
            <a:pPr marL="457200" lvl="1" indent="0">
              <a:lnSpc>
                <a:spcPts val="2380"/>
              </a:lnSpc>
              <a:spcBef>
                <a:spcPts val="600"/>
              </a:spcBef>
              <a:spcAft>
                <a:spcPts val="600"/>
              </a:spcAft>
              <a:buNone/>
            </a:pPr>
            <a:r>
              <a:rPr lang="en-US" dirty="0">
                <a:latin typeface="Times New Roman" panose="02020603050405020304" pitchFamily="18" charset="0"/>
                <a:cs typeface="Times New Roman" panose="02020603050405020304" pitchFamily="18" charset="0"/>
              </a:rPr>
              <a:t> 5 reflectors on the Moon and new reflectors in a near future (2024-2025) on the Moon &amp; on orbiter: </a:t>
            </a:r>
          </a:p>
          <a:p>
            <a:pPr lvl="2">
              <a:lnSpc>
                <a:spcPts val="2380"/>
              </a:lnSpc>
              <a:spcBef>
                <a:spcPts val="400"/>
              </a:spcBef>
              <a:spcAft>
                <a:spcPts val="400"/>
              </a:spcAft>
            </a:pPr>
            <a:r>
              <a:rPr lang="en-US" sz="2400" dirty="0">
                <a:latin typeface="Times New Roman" panose="02020603050405020304" pitchFamily="18" charset="0"/>
                <a:cs typeface="Times New Roman" panose="02020603050405020304" pitchFamily="18" charset="0"/>
              </a:rPr>
              <a:t>NASA-NGLR-1&amp;2 </a:t>
            </a:r>
          </a:p>
          <a:p>
            <a:pPr lvl="2">
              <a:lnSpc>
                <a:spcPts val="2380"/>
              </a:lnSpc>
              <a:spcBef>
                <a:spcPts val="400"/>
              </a:spcBef>
              <a:spcAft>
                <a:spcPts val="400"/>
              </a:spcAft>
            </a:pPr>
            <a:r>
              <a:rPr lang="en-US" sz="2400" dirty="0">
                <a:latin typeface="Times New Roman" panose="02020603050405020304" pitchFamily="18" charset="0"/>
                <a:cs typeface="Times New Roman" panose="02020603050405020304" pitchFamily="18" charset="0"/>
              </a:rPr>
              <a:t>ESA-</a:t>
            </a:r>
            <a:r>
              <a:rPr lang="en-US" sz="2400" dirty="0" err="1">
                <a:latin typeface="Times New Roman" panose="02020603050405020304" pitchFamily="18" charset="0"/>
                <a:cs typeface="Times New Roman" panose="02020603050405020304" pitchFamily="18" charset="0"/>
              </a:rPr>
              <a:t>MoonLIGHT</a:t>
            </a:r>
            <a:r>
              <a:rPr lang="en-US" sz="2400" dirty="0">
                <a:latin typeface="Times New Roman" panose="02020603050405020304" pitchFamily="18" charset="0"/>
                <a:cs typeface="Times New Roman" panose="02020603050405020304" pitchFamily="18" charset="0"/>
              </a:rPr>
              <a:t> &amp; Lunar Pathfinder </a:t>
            </a:r>
          </a:p>
          <a:p>
            <a:pPr lvl="2">
              <a:lnSpc>
                <a:spcPts val="2380"/>
              </a:lnSpc>
              <a:spcBef>
                <a:spcPts val="400"/>
              </a:spcBef>
              <a:spcAft>
                <a:spcPts val="400"/>
              </a:spcAft>
            </a:pPr>
            <a:r>
              <a:rPr lang="en-US" sz="2400" dirty="0">
                <a:latin typeface="Times New Roman" panose="02020603050405020304" pitchFamily="18" charset="0"/>
                <a:cs typeface="Times New Roman" panose="02020603050405020304" pitchFamily="18" charset="0"/>
              </a:rPr>
              <a:t>CNSA-Tiandu-1 &amp; CAS-1 </a:t>
            </a:r>
          </a:p>
          <a:p>
            <a:pPr marL="0" indent="0">
              <a:lnSpc>
                <a:spcPts val="2380"/>
              </a:lnSpc>
              <a:spcBef>
                <a:spcPts val="400"/>
              </a:spcBef>
              <a:spcAft>
                <a:spcPts val="400"/>
              </a:spcAft>
              <a:buNone/>
            </a:pPr>
            <a:r>
              <a:rPr lang="fr-FR" sz="2400" b="1" u="sng" dirty="0">
                <a:latin typeface="Times New Roman" panose="02020603050405020304" pitchFamily="18" charset="0"/>
                <a:cs typeface="Times New Roman" panose="02020603050405020304" pitchFamily="18" charset="0"/>
              </a:rPr>
              <a:t>Science and application </a:t>
            </a:r>
            <a:r>
              <a:rPr lang="fr-FR" sz="2400" b="1" u="sng" dirty="0" err="1">
                <a:latin typeface="Times New Roman" panose="02020603050405020304" pitchFamily="18" charset="0"/>
                <a:cs typeface="Times New Roman" panose="02020603050405020304" pitchFamily="18" charset="0"/>
              </a:rPr>
              <a:t>with</a:t>
            </a:r>
            <a:r>
              <a:rPr lang="fr-FR" sz="2400" b="1" u="sng" dirty="0">
                <a:latin typeface="Times New Roman" panose="02020603050405020304" pitchFamily="18" charset="0"/>
                <a:cs typeface="Times New Roman" panose="02020603050405020304" pitchFamily="18" charset="0"/>
              </a:rPr>
              <a:t> </a:t>
            </a:r>
            <a:r>
              <a:rPr lang="fr-FR" sz="2400" b="1" u="sng" dirty="0" err="1">
                <a:latin typeface="Times New Roman" panose="02020603050405020304" pitchFamily="18" charset="0"/>
                <a:cs typeface="Times New Roman" panose="02020603050405020304" pitchFamily="18" charset="0"/>
              </a:rPr>
              <a:t>Transponders</a:t>
            </a:r>
            <a:r>
              <a:rPr lang="fr-FR" sz="2400" b="1" u="sng" dirty="0">
                <a:latin typeface="Times New Roman" panose="02020603050405020304" pitchFamily="18" charset="0"/>
                <a:cs typeface="Times New Roman" panose="02020603050405020304" pitchFamily="18" charset="0"/>
              </a:rPr>
              <a:t>:</a:t>
            </a:r>
          </a:p>
          <a:p>
            <a:pPr marL="457200" lvl="1" indent="0">
              <a:lnSpc>
                <a:spcPts val="2380"/>
              </a:lnSpc>
              <a:spcBef>
                <a:spcPts val="400"/>
              </a:spcBef>
              <a:spcAft>
                <a:spcPts val="400"/>
              </a:spcAft>
              <a:buNone/>
            </a:pPr>
            <a:r>
              <a:rPr lang="en-US" dirty="0">
                <a:latin typeface="Times New Roman" panose="02020603050405020304" pitchFamily="18" charset="0"/>
                <a:cs typeface="Times New Roman" panose="02020603050405020304" pitchFamily="18" charset="0"/>
              </a:rPr>
              <a:t>Ongoing: </a:t>
            </a:r>
          </a:p>
          <a:p>
            <a:pPr lvl="2">
              <a:lnSpc>
                <a:spcPts val="2380"/>
              </a:lnSpc>
              <a:spcBef>
                <a:spcPts val="400"/>
              </a:spcBef>
              <a:spcAft>
                <a:spcPts val="400"/>
              </a:spcAft>
            </a:pPr>
            <a:r>
              <a:rPr lang="en-US" sz="2400" dirty="0">
                <a:latin typeface="Times New Roman" panose="02020603050405020304" pitchFamily="18" charset="0"/>
                <a:cs typeface="Times New Roman" panose="02020603050405020304" pitchFamily="18" charset="0"/>
              </a:rPr>
              <a:t>CSS-LTT (2022, underway) 2-way asynchronous</a:t>
            </a:r>
          </a:p>
          <a:p>
            <a:pPr marL="457200" lvl="1" indent="0">
              <a:lnSpc>
                <a:spcPts val="2380"/>
              </a:lnSpc>
              <a:spcBef>
                <a:spcPts val="400"/>
              </a:spcBef>
              <a:spcAft>
                <a:spcPts val="400"/>
              </a:spcAft>
              <a:buNone/>
            </a:pPr>
            <a:r>
              <a:rPr lang="en-US" dirty="0">
                <a:latin typeface="Times New Roman" panose="02020603050405020304" pitchFamily="18" charset="0"/>
                <a:cs typeface="Times New Roman" panose="02020603050405020304" pitchFamily="18" charset="0"/>
              </a:rPr>
              <a:t>Upcoming:</a:t>
            </a:r>
          </a:p>
          <a:p>
            <a:pPr lvl="2">
              <a:lnSpc>
                <a:spcPts val="2380"/>
              </a:lnSpc>
              <a:spcBef>
                <a:spcPts val="400"/>
              </a:spcBef>
              <a:spcAft>
                <a:spcPts val="400"/>
              </a:spcAft>
            </a:pPr>
            <a:r>
              <a:rPr lang="en-US" sz="2400" dirty="0">
                <a:latin typeface="Times New Roman" panose="02020603050405020304" pitchFamily="18" charset="0"/>
                <a:cs typeface="Times New Roman" panose="02020603050405020304" pitchFamily="18" charset="0"/>
              </a:rPr>
              <a:t>ACES-ELT: European Laser Timing (ELT) experiment, part of the ESA's Atomic Clock Ensemble in Space (ACES) mission,  launch in early 2025.</a:t>
            </a:r>
          </a:p>
          <a:p>
            <a:pPr lvl="2">
              <a:lnSpc>
                <a:spcPts val="2380"/>
              </a:lnSpc>
              <a:spcBef>
                <a:spcPts val="400"/>
              </a:spcBef>
              <a:spcAft>
                <a:spcPts val="400"/>
              </a:spcAft>
            </a:pPr>
            <a:r>
              <a:rPr lang="en-US" sz="2400" dirty="0">
                <a:latin typeface="Times New Roman" panose="02020603050405020304" pitchFamily="18" charset="0"/>
                <a:cs typeface="Times New Roman" panose="02020603050405020304" pitchFamily="18" charset="0"/>
              </a:rPr>
              <a:t>LTT on CAS-1</a:t>
            </a:r>
          </a:p>
        </p:txBody>
      </p:sp>
      <p:sp>
        <p:nvSpPr>
          <p:cNvPr id="3" name="Title 2">
            <a:extLst>
              <a:ext uri="{FF2B5EF4-FFF2-40B4-BE49-F238E27FC236}">
                <a16:creationId xmlns:a16="http://schemas.microsoft.com/office/drawing/2014/main" id="{CBDD7591-509A-79F8-15B2-5E8568472D3D}"/>
              </a:ext>
            </a:extLst>
          </p:cNvPr>
          <p:cNvSpPr>
            <a:spLocks noGrp="1"/>
          </p:cNvSpPr>
          <p:nvPr>
            <p:ph type="title"/>
          </p:nvPr>
        </p:nvSpPr>
        <p:spPr>
          <a:xfrm>
            <a:off x="2502877" y="105507"/>
            <a:ext cx="7731369" cy="973015"/>
          </a:xfrm>
        </p:spPr>
        <p:txBody>
          <a:bodyPr>
            <a:normAutofit/>
          </a:bodyPr>
          <a:lstStyle/>
          <a:p>
            <a:r>
              <a:rPr lang="en-US" sz="4000" dirty="0"/>
              <a:t>ILRS – Missions (cont.)</a:t>
            </a:r>
          </a:p>
        </p:txBody>
      </p:sp>
      <p:sp>
        <p:nvSpPr>
          <p:cNvPr id="4" name="Slide Number Placeholder 3">
            <a:extLst>
              <a:ext uri="{FF2B5EF4-FFF2-40B4-BE49-F238E27FC236}">
                <a16:creationId xmlns:a16="http://schemas.microsoft.com/office/drawing/2014/main" id="{BABEE413-2494-EE87-09EB-C68501137E8B}"/>
              </a:ext>
            </a:extLst>
          </p:cNvPr>
          <p:cNvSpPr>
            <a:spLocks noGrp="1"/>
          </p:cNvSpPr>
          <p:nvPr>
            <p:ph type="sldNum" sz="quarter" idx="4"/>
          </p:nvPr>
        </p:nvSpPr>
        <p:spPr>
          <a:xfrm>
            <a:off x="8610600" y="653697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A5DFB8-DFEF-624E-892B-6E68CB1605F8}" type="slidenum">
              <a:rPr lang="en-US" smtClean="0"/>
              <a:pPr/>
              <a:t>15</a:t>
            </a:fld>
            <a:endParaRPr lang="en-US" dirty="0"/>
          </a:p>
        </p:txBody>
      </p:sp>
    </p:spTree>
    <p:extLst>
      <p:ext uri="{BB962C8B-B14F-4D97-AF65-F5344CB8AC3E}">
        <p14:creationId xmlns:p14="http://schemas.microsoft.com/office/powerpoint/2010/main" val="1486409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40402-AA2C-D073-060F-87C4231FE584}"/>
            </a:ext>
          </a:extLst>
        </p:cNvPr>
        <p:cNvGrpSpPr/>
        <p:nvPr/>
      </p:nvGrpSpPr>
      <p:grpSpPr>
        <a:xfrm>
          <a:off x="0" y="0"/>
          <a:ext cx="0" cy="0"/>
          <a:chOff x="0" y="0"/>
          <a:chExt cx="0" cy="0"/>
        </a:xfrm>
      </p:grpSpPr>
      <p:sp>
        <p:nvSpPr>
          <p:cNvPr id="58" name="TextBox 57">
            <a:extLst>
              <a:ext uri="{FF2B5EF4-FFF2-40B4-BE49-F238E27FC236}">
                <a16:creationId xmlns:a16="http://schemas.microsoft.com/office/drawing/2014/main" id="{62C995EC-5493-8D59-202B-D9840552125F}"/>
              </a:ext>
            </a:extLst>
          </p:cNvPr>
          <p:cNvSpPr txBox="1"/>
          <p:nvPr/>
        </p:nvSpPr>
        <p:spPr>
          <a:xfrm>
            <a:off x="125301" y="1547530"/>
            <a:ext cx="11926076" cy="1754326"/>
          </a:xfrm>
          <a:prstGeom prst="rect">
            <a:avLst/>
          </a:prstGeom>
          <a:noFill/>
        </p:spPr>
        <p:txBody>
          <a:bodyPr wrap="square">
            <a:spAutoFit/>
          </a:bodyPr>
          <a:lstStyle/>
          <a:p>
            <a:pPr algn="l" fontAlgn="base"/>
            <a:r>
              <a:rPr lang="en-US" b="1" i="0" dirty="0">
                <a:solidFill>
                  <a:srgbClr val="000000"/>
                </a:solidFill>
                <a:effectLst/>
                <a:latin typeface="Arial" panose="020B0604020202020204" pitchFamily="34" charset="0"/>
              </a:rPr>
              <a:t>G4S_2.0 in a nutshell</a:t>
            </a:r>
          </a:p>
          <a:p>
            <a:pPr fontAlgn="base"/>
            <a:r>
              <a:rPr lang="en-US" dirty="0">
                <a:solidFill>
                  <a:srgbClr val="000000"/>
                </a:solidFill>
                <a:latin typeface="Arial" panose="020B0604020202020204" pitchFamily="34" charset="0"/>
              </a:rPr>
              <a:t>F</a:t>
            </a:r>
            <a:r>
              <a:rPr lang="en-US" b="0" i="0" dirty="0">
                <a:solidFill>
                  <a:srgbClr val="000000"/>
                </a:solidFill>
                <a:effectLst/>
                <a:latin typeface="Arial" panose="020B0604020202020204" pitchFamily="34" charset="0"/>
              </a:rPr>
              <a:t>unded by the </a:t>
            </a:r>
            <a:r>
              <a:rPr lang="en-US" b="1" i="0" dirty="0">
                <a:solidFill>
                  <a:srgbClr val="000000"/>
                </a:solidFill>
                <a:effectLst/>
                <a:latin typeface="Arial" panose="020B0604020202020204" pitchFamily="34" charset="0"/>
              </a:rPr>
              <a:t>Italian Space Agency (ASI)</a:t>
            </a:r>
            <a:r>
              <a:rPr lang="en-US" b="0" i="0" dirty="0">
                <a:solidFill>
                  <a:srgbClr val="000000"/>
                </a:solidFill>
                <a:effectLst/>
                <a:latin typeface="Arial" panose="020B0604020202020204" pitchFamily="34" charset="0"/>
              </a:rPr>
              <a:t>, aims to perform a set of measurements in the field of </a:t>
            </a:r>
            <a:r>
              <a:rPr lang="en-US" b="1" i="0" dirty="0">
                <a:solidFill>
                  <a:srgbClr val="000000"/>
                </a:solidFill>
                <a:effectLst/>
                <a:latin typeface="Arial" panose="020B0604020202020204" pitchFamily="34" charset="0"/>
              </a:rPr>
              <a:t>gravitation</a:t>
            </a:r>
            <a:r>
              <a:rPr lang="en-US" b="0" i="0" dirty="0">
                <a:solidFill>
                  <a:srgbClr val="000000"/>
                </a:solidFill>
                <a:effectLst/>
                <a:latin typeface="Arial" panose="020B0604020202020204" pitchFamily="34" charset="0"/>
              </a:rPr>
              <a:t> with the </a:t>
            </a:r>
            <a:r>
              <a:rPr lang="en-US" b="1" i="0" dirty="0">
                <a:solidFill>
                  <a:srgbClr val="000000"/>
                </a:solidFill>
                <a:effectLst/>
                <a:latin typeface="Arial" panose="020B0604020202020204" pitchFamily="34" charset="0"/>
              </a:rPr>
              <a:t>Galileo</a:t>
            </a:r>
            <a:r>
              <a:rPr lang="en-US" b="0" i="0" dirty="0">
                <a:solidFill>
                  <a:srgbClr val="000000"/>
                </a:solidFill>
                <a:effectLst/>
                <a:latin typeface="Arial" panose="020B0604020202020204" pitchFamily="34" charset="0"/>
              </a:rPr>
              <a:t> satellites of the </a:t>
            </a:r>
            <a:r>
              <a:rPr lang="en-US" b="1" i="0" dirty="0">
                <a:solidFill>
                  <a:srgbClr val="000000"/>
                </a:solidFill>
                <a:effectLst/>
                <a:latin typeface="Arial" panose="020B0604020202020204" pitchFamily="34" charset="0"/>
              </a:rPr>
              <a:t>Full Operational Capability (FOC)</a:t>
            </a:r>
            <a:r>
              <a:rPr lang="en-US" b="0" i="0" dirty="0">
                <a:solidFill>
                  <a:srgbClr val="000000"/>
                </a:solidFill>
                <a:effectLst/>
                <a:latin typeface="Arial" panose="020B0604020202020204" pitchFamily="34" charset="0"/>
              </a:rPr>
              <a:t> constellation, taking advantage of the accuracy of the on-board atomic clocks and, in particular, of </a:t>
            </a:r>
            <a:r>
              <a:rPr lang="en-US" b="1" i="0" dirty="0">
                <a:solidFill>
                  <a:srgbClr val="000000"/>
                </a:solidFill>
                <a:effectLst/>
                <a:latin typeface="Arial" panose="020B0604020202020204" pitchFamily="34" charset="0"/>
              </a:rPr>
              <a:t>GSAT0201</a:t>
            </a:r>
            <a:r>
              <a:rPr lang="en-US" b="0" i="0" dirty="0">
                <a:solidFill>
                  <a:srgbClr val="000000"/>
                </a:solidFill>
                <a:effectLst/>
                <a:latin typeface="Arial" panose="020B0604020202020204" pitchFamily="34" charset="0"/>
              </a:rPr>
              <a:t> and </a:t>
            </a:r>
            <a:r>
              <a:rPr lang="en-US" b="1" i="0" dirty="0">
                <a:solidFill>
                  <a:srgbClr val="000000"/>
                </a:solidFill>
                <a:effectLst/>
                <a:latin typeface="Arial" panose="020B0604020202020204" pitchFamily="34" charset="0"/>
              </a:rPr>
              <a:t>GSAT0202</a:t>
            </a:r>
            <a:r>
              <a:rPr lang="en-US" b="0" i="0" dirty="0">
                <a:solidFill>
                  <a:srgbClr val="000000"/>
                </a:solidFill>
                <a:effectLst/>
                <a:latin typeface="Arial" panose="020B0604020202020204" pitchFamily="34" charset="0"/>
              </a:rPr>
              <a:t> by exploiting their relatively high eccentricity (≅0.16). </a:t>
            </a:r>
            <a:r>
              <a:rPr lang="en-US" b="1" i="0" dirty="0">
                <a:solidFill>
                  <a:srgbClr val="000000"/>
                </a:solidFill>
                <a:effectLst/>
                <a:latin typeface="Arial" panose="020B0604020202020204" pitchFamily="34" charset="0"/>
              </a:rPr>
              <a:t>The campaign will last a total of two years. </a:t>
            </a:r>
          </a:p>
          <a:p>
            <a:pPr algn="l" fontAlgn="base"/>
            <a:endParaRPr lang="en-US" b="0" i="0" dirty="0">
              <a:solidFill>
                <a:srgbClr val="000000"/>
              </a:solidFill>
              <a:effectLst/>
              <a:latin typeface="Arial" panose="020B0604020202020204" pitchFamily="34" charset="0"/>
            </a:endParaRPr>
          </a:p>
        </p:txBody>
      </p:sp>
      <p:sp>
        <p:nvSpPr>
          <p:cNvPr id="2" name="Title 1">
            <a:extLst>
              <a:ext uri="{FF2B5EF4-FFF2-40B4-BE49-F238E27FC236}">
                <a16:creationId xmlns:a16="http://schemas.microsoft.com/office/drawing/2014/main" id="{84FD182C-6414-0AD8-8A79-760E4AA28BCC}"/>
              </a:ext>
            </a:extLst>
          </p:cNvPr>
          <p:cNvSpPr>
            <a:spLocks noGrp="1"/>
          </p:cNvSpPr>
          <p:nvPr>
            <p:ph type="title"/>
          </p:nvPr>
        </p:nvSpPr>
        <p:spPr>
          <a:xfrm>
            <a:off x="2370284" y="173040"/>
            <a:ext cx="8883375" cy="789313"/>
          </a:xfrm>
        </p:spPr>
        <p:txBody>
          <a:bodyPr>
            <a:normAutofit fontScale="90000"/>
          </a:bodyPr>
          <a:lstStyle/>
          <a:p>
            <a:r>
              <a:rPr lang="en-US" sz="4000" dirty="0">
                <a:solidFill>
                  <a:schemeClr val="tx1"/>
                </a:solidFill>
              </a:rPr>
              <a:t>SLR Tracking Campaign to Galileo Satellites</a:t>
            </a:r>
          </a:p>
        </p:txBody>
      </p:sp>
      <p:sp>
        <p:nvSpPr>
          <p:cNvPr id="4" name="Slide Number Placeholder 3">
            <a:extLst>
              <a:ext uri="{FF2B5EF4-FFF2-40B4-BE49-F238E27FC236}">
                <a16:creationId xmlns:a16="http://schemas.microsoft.com/office/drawing/2014/main" id="{04FF0756-E160-BF70-1034-A2171F331903}"/>
              </a:ext>
            </a:extLst>
          </p:cNvPr>
          <p:cNvSpPr>
            <a:spLocks noGrp="1"/>
          </p:cNvSpPr>
          <p:nvPr>
            <p:ph type="sldNum" sz="quarter" idx="12"/>
          </p:nvPr>
        </p:nvSpPr>
        <p:spPr>
          <a:xfrm>
            <a:off x="9028123" y="6545878"/>
            <a:ext cx="2482572" cy="218661"/>
          </a:xfrm>
        </p:spPr>
        <p:txBody>
          <a:bodyPr/>
          <a:lstStyle/>
          <a:p>
            <a:fld id="{87ECB1FE-5B33-E34D-A837-11985AB0B02B}" type="slidenum">
              <a:rPr lang="en-US" smtClean="0"/>
              <a:t>16</a:t>
            </a:fld>
            <a:endParaRPr lang="en-US"/>
          </a:p>
        </p:txBody>
      </p:sp>
      <p:sp>
        <p:nvSpPr>
          <p:cNvPr id="3" name="Footer Placeholder 2">
            <a:extLst>
              <a:ext uri="{FF2B5EF4-FFF2-40B4-BE49-F238E27FC236}">
                <a16:creationId xmlns:a16="http://schemas.microsoft.com/office/drawing/2014/main" id="{0F527297-23DD-2BE2-B6BF-92A4FAACF97C}"/>
              </a:ext>
            </a:extLst>
          </p:cNvPr>
          <p:cNvSpPr>
            <a:spLocks noGrp="1"/>
          </p:cNvSpPr>
          <p:nvPr>
            <p:ph type="ftr" sz="quarter" idx="11"/>
          </p:nvPr>
        </p:nvSpPr>
        <p:spPr>
          <a:xfrm>
            <a:off x="2823520" y="6639339"/>
            <a:ext cx="6414052" cy="218661"/>
          </a:xfrm>
        </p:spPr>
        <p:txBody>
          <a:bodyPr/>
          <a:lstStyle/>
          <a:p>
            <a:r>
              <a:rPr lang="en-US" dirty="0"/>
              <a:t>Recent Progress at the International Laser Ranging Service</a:t>
            </a:r>
          </a:p>
        </p:txBody>
      </p:sp>
      <p:sp>
        <p:nvSpPr>
          <p:cNvPr id="7" name="TextBox 6">
            <a:extLst>
              <a:ext uri="{FF2B5EF4-FFF2-40B4-BE49-F238E27FC236}">
                <a16:creationId xmlns:a16="http://schemas.microsoft.com/office/drawing/2014/main" id="{B43E1D71-99F6-75B5-D8AE-E375FB65A801}"/>
              </a:ext>
            </a:extLst>
          </p:cNvPr>
          <p:cNvSpPr txBox="1"/>
          <p:nvPr/>
        </p:nvSpPr>
        <p:spPr>
          <a:xfrm>
            <a:off x="140623" y="3062535"/>
            <a:ext cx="9135953" cy="2031325"/>
          </a:xfrm>
          <a:prstGeom prst="rect">
            <a:avLst/>
          </a:prstGeom>
          <a:noFill/>
        </p:spPr>
        <p:txBody>
          <a:bodyPr wrap="square">
            <a:spAutoFit/>
          </a:bodyPr>
          <a:lstStyle/>
          <a:p>
            <a:pPr algn="l" fontAlgn="base"/>
            <a:r>
              <a:rPr lang="en-US" b="1" i="0" dirty="0">
                <a:solidFill>
                  <a:srgbClr val="000000"/>
                </a:solidFill>
                <a:effectLst/>
                <a:latin typeface="Arial" panose="020B0604020202020204" pitchFamily="34" charset="0"/>
              </a:rPr>
              <a:t>Main goals of the G4S_2.0 project:</a:t>
            </a:r>
          </a:p>
          <a:p>
            <a:pPr algn="l" fontAlgn="base">
              <a:buFont typeface="Arial" panose="020B0604020202020204" pitchFamily="34" charset="0"/>
              <a:buChar char="•"/>
            </a:pPr>
            <a:r>
              <a:rPr lang="en-US" b="0" i="0" dirty="0">
                <a:solidFill>
                  <a:srgbClr val="000000"/>
                </a:solidFill>
                <a:effectLst/>
                <a:latin typeface="Arial" panose="020B0604020202020204" pitchFamily="34" charset="0"/>
              </a:rPr>
              <a:t>A new measurement of gravitational red shift</a:t>
            </a:r>
          </a:p>
          <a:p>
            <a:pPr algn="l" fontAlgn="base">
              <a:buFont typeface="Arial" panose="020B0604020202020204" pitchFamily="34" charset="0"/>
              <a:buChar char="•"/>
            </a:pPr>
            <a:r>
              <a:rPr lang="en-US" b="0" i="0" dirty="0">
                <a:solidFill>
                  <a:srgbClr val="000000"/>
                </a:solidFill>
                <a:effectLst/>
                <a:latin typeface="Arial" panose="020B0604020202020204" pitchFamily="34" charset="0"/>
              </a:rPr>
              <a:t>A measurement of relativistic precessions on the two satellites in eccentric orbit</a:t>
            </a:r>
          </a:p>
          <a:p>
            <a:pPr algn="l" fontAlgn="base">
              <a:buFont typeface="Arial" panose="020B0604020202020204" pitchFamily="34" charset="0"/>
              <a:buChar char="•"/>
            </a:pPr>
            <a:r>
              <a:rPr lang="en-US" b="0" i="0" dirty="0">
                <a:solidFill>
                  <a:srgbClr val="000000"/>
                </a:solidFill>
                <a:effectLst/>
                <a:latin typeface="Arial" panose="020B0604020202020204" pitchFamily="34" charset="0"/>
              </a:rPr>
              <a:t>Constraints on Dark Matter in the Milky Way</a:t>
            </a:r>
          </a:p>
          <a:p>
            <a:pPr algn="l" fontAlgn="base">
              <a:buFont typeface="Arial" panose="020B0604020202020204" pitchFamily="34" charset="0"/>
              <a:buChar char="•"/>
            </a:pPr>
            <a:r>
              <a:rPr lang="en-US" b="0" i="0" dirty="0">
                <a:solidFill>
                  <a:srgbClr val="000000"/>
                </a:solidFill>
                <a:effectLst/>
                <a:latin typeface="Arial" panose="020B0604020202020204" pitchFamily="34" charset="0"/>
              </a:rPr>
              <a:t>Relativistic Positioning System</a:t>
            </a:r>
          </a:p>
          <a:p>
            <a:pPr algn="l" fontAlgn="base">
              <a:buFont typeface="Arial" panose="020B0604020202020204" pitchFamily="34" charset="0"/>
              <a:buChar char="•"/>
            </a:pPr>
            <a:r>
              <a:rPr lang="en-US" b="0" i="0" dirty="0">
                <a:solidFill>
                  <a:srgbClr val="000000"/>
                </a:solidFill>
                <a:effectLst/>
                <a:latin typeface="Arial" panose="020B0604020202020204" pitchFamily="34" charset="0"/>
              </a:rPr>
              <a:t>Development of new models for non-gravitational forces</a:t>
            </a:r>
          </a:p>
          <a:p>
            <a:pPr algn="l" fontAlgn="base">
              <a:buFont typeface="Arial" panose="020B0604020202020204" pitchFamily="34" charset="0"/>
              <a:buChar char="•"/>
            </a:pPr>
            <a:r>
              <a:rPr lang="en-US" b="0" i="0" dirty="0">
                <a:solidFill>
                  <a:srgbClr val="000000"/>
                </a:solidFill>
                <a:effectLst/>
                <a:latin typeface="Arial" panose="020B0604020202020204" pitchFamily="34" charset="0"/>
              </a:rPr>
              <a:t>Development of a new accelerometer concept for a next generation of Galileo satellites</a:t>
            </a:r>
          </a:p>
        </p:txBody>
      </p:sp>
      <p:pic>
        <p:nvPicPr>
          <p:cNvPr id="8" name="Picture 7">
            <a:extLst>
              <a:ext uri="{FF2B5EF4-FFF2-40B4-BE49-F238E27FC236}">
                <a16:creationId xmlns:a16="http://schemas.microsoft.com/office/drawing/2014/main" id="{95E9E20B-470D-11C9-5674-997F16D1B071}"/>
              </a:ext>
            </a:extLst>
          </p:cNvPr>
          <p:cNvPicPr>
            <a:picLocks noChangeAspect="1"/>
          </p:cNvPicPr>
          <p:nvPr/>
        </p:nvPicPr>
        <p:blipFill>
          <a:blip r:embed="rId3"/>
          <a:stretch>
            <a:fillRect/>
          </a:stretch>
        </p:blipFill>
        <p:spPr>
          <a:xfrm>
            <a:off x="10215304" y="2965888"/>
            <a:ext cx="1295400" cy="609600"/>
          </a:xfrm>
          <a:prstGeom prst="rect">
            <a:avLst/>
          </a:prstGeom>
        </p:spPr>
      </p:pic>
      <p:pic>
        <p:nvPicPr>
          <p:cNvPr id="9" name="Picture 8">
            <a:extLst>
              <a:ext uri="{FF2B5EF4-FFF2-40B4-BE49-F238E27FC236}">
                <a16:creationId xmlns:a16="http://schemas.microsoft.com/office/drawing/2014/main" id="{84D817B7-9468-B963-F390-7E36AD790C03}"/>
              </a:ext>
            </a:extLst>
          </p:cNvPr>
          <p:cNvPicPr>
            <a:picLocks noChangeAspect="1"/>
          </p:cNvPicPr>
          <p:nvPr/>
        </p:nvPicPr>
        <p:blipFill>
          <a:blip r:embed="rId4"/>
          <a:stretch>
            <a:fillRect/>
          </a:stretch>
        </p:blipFill>
        <p:spPr>
          <a:xfrm>
            <a:off x="9567604" y="3650284"/>
            <a:ext cx="2590800" cy="749300"/>
          </a:xfrm>
          <a:prstGeom prst="rect">
            <a:avLst/>
          </a:prstGeom>
        </p:spPr>
      </p:pic>
      <p:pic>
        <p:nvPicPr>
          <p:cNvPr id="36" name="Picture 35">
            <a:extLst>
              <a:ext uri="{FF2B5EF4-FFF2-40B4-BE49-F238E27FC236}">
                <a16:creationId xmlns:a16="http://schemas.microsoft.com/office/drawing/2014/main" id="{90CB0463-BBBF-33DE-B8B5-D64AE1A3D265}"/>
              </a:ext>
            </a:extLst>
          </p:cNvPr>
          <p:cNvPicPr>
            <a:picLocks noChangeAspect="1"/>
          </p:cNvPicPr>
          <p:nvPr/>
        </p:nvPicPr>
        <p:blipFill>
          <a:blip r:embed="rId5"/>
          <a:stretch>
            <a:fillRect/>
          </a:stretch>
        </p:blipFill>
        <p:spPr>
          <a:xfrm>
            <a:off x="10373500" y="4498870"/>
            <a:ext cx="977900" cy="977900"/>
          </a:xfrm>
          <a:prstGeom prst="rect">
            <a:avLst/>
          </a:prstGeom>
        </p:spPr>
      </p:pic>
      <p:sp>
        <p:nvSpPr>
          <p:cNvPr id="60" name="TextBox 59">
            <a:extLst>
              <a:ext uri="{FF2B5EF4-FFF2-40B4-BE49-F238E27FC236}">
                <a16:creationId xmlns:a16="http://schemas.microsoft.com/office/drawing/2014/main" id="{5817E0EF-1AB9-3517-9C50-4C169E503A3C}"/>
              </a:ext>
            </a:extLst>
          </p:cNvPr>
          <p:cNvSpPr txBox="1"/>
          <p:nvPr/>
        </p:nvSpPr>
        <p:spPr>
          <a:xfrm>
            <a:off x="122901" y="5165955"/>
            <a:ext cx="11304699" cy="1477328"/>
          </a:xfrm>
          <a:prstGeom prst="rect">
            <a:avLst/>
          </a:prstGeom>
          <a:noFill/>
        </p:spPr>
        <p:txBody>
          <a:bodyPr wrap="square">
            <a:spAutoFit/>
          </a:bodyPr>
          <a:lstStyle/>
          <a:p>
            <a:pPr algn="l" fontAlgn="base"/>
            <a:r>
              <a:rPr lang="en-US" b="0" i="0" dirty="0">
                <a:solidFill>
                  <a:srgbClr val="000000"/>
                </a:solidFill>
                <a:effectLst/>
                <a:latin typeface="Arial" panose="020B0604020202020204" pitchFamily="34" charset="0"/>
              </a:rPr>
              <a:t>Research Institutes Involved:</a:t>
            </a:r>
          </a:p>
          <a:p>
            <a:pPr algn="l" fontAlgn="base">
              <a:buFont typeface="Arial" panose="020B0604020202020204" pitchFamily="34" charset="0"/>
              <a:buChar char="•"/>
            </a:pPr>
            <a:r>
              <a:rPr lang="en-US" b="1" i="0" u="none" strike="noStrike" dirty="0">
                <a:solidFill>
                  <a:srgbClr val="004D93"/>
                </a:solidFill>
                <a:effectLst/>
                <a:latin typeface="Arial" panose="020B0604020202020204" pitchFamily="34" charset="0"/>
                <a:hlinkClick r:id="rId6"/>
              </a:rPr>
              <a:t>ASI-CGS</a:t>
            </a:r>
            <a:r>
              <a:rPr lang="en-US" b="0" i="0" u="none" strike="noStrike" dirty="0">
                <a:solidFill>
                  <a:srgbClr val="004D93"/>
                </a:solidFill>
                <a:effectLst/>
                <a:latin typeface="Arial" panose="020B0604020202020204" pitchFamily="34" charset="0"/>
                <a:hlinkClick r:id="rId6"/>
              </a:rPr>
              <a:t> (Center for Space Geodesy)</a:t>
            </a:r>
            <a:r>
              <a:rPr lang="en-US" b="0" i="0" dirty="0">
                <a:solidFill>
                  <a:srgbClr val="000000"/>
                </a:solidFill>
                <a:effectLst/>
                <a:latin typeface="Arial" panose="020B0604020202020204" pitchFamily="34" charset="0"/>
              </a:rPr>
              <a:t> in Matera</a:t>
            </a:r>
          </a:p>
          <a:p>
            <a:pPr algn="l" fontAlgn="base">
              <a:buFont typeface="Arial" panose="020B0604020202020204" pitchFamily="34" charset="0"/>
              <a:buChar char="•"/>
            </a:pPr>
            <a:r>
              <a:rPr lang="en-US" b="0" i="0" u="none" strike="noStrike" dirty="0">
                <a:solidFill>
                  <a:srgbClr val="004D93"/>
                </a:solidFill>
                <a:effectLst/>
                <a:latin typeface="Arial" panose="020B0604020202020204" pitchFamily="34" charset="0"/>
                <a:hlinkClick r:id="rId7"/>
              </a:rPr>
              <a:t>Istituto di Astrofisica e Planetologia Spaziali (</a:t>
            </a:r>
            <a:r>
              <a:rPr lang="en-US" b="1" i="0" u="none" strike="noStrike" dirty="0">
                <a:solidFill>
                  <a:srgbClr val="004D93"/>
                </a:solidFill>
                <a:effectLst/>
                <a:latin typeface="Arial" panose="020B0604020202020204" pitchFamily="34" charset="0"/>
                <a:hlinkClick r:id="rId7"/>
              </a:rPr>
              <a:t>IAPS/INAF</a:t>
            </a:r>
            <a:r>
              <a:rPr lang="en-US" b="0" i="0" u="none" strike="noStrike" dirty="0">
                <a:solidFill>
                  <a:srgbClr val="004D93"/>
                </a:solidFill>
                <a:effectLst/>
                <a:latin typeface="Arial" panose="020B0604020202020204" pitchFamily="34" charset="0"/>
                <a:hlinkClick r:id="rId7"/>
              </a:rPr>
              <a:t>)</a:t>
            </a:r>
            <a:r>
              <a:rPr lang="en-US" b="0" i="0" dirty="0">
                <a:solidFill>
                  <a:srgbClr val="000000"/>
                </a:solidFill>
                <a:effectLst/>
                <a:latin typeface="Arial" panose="020B0604020202020204" pitchFamily="34" charset="0"/>
              </a:rPr>
              <a:t> in Roma</a:t>
            </a:r>
          </a:p>
          <a:p>
            <a:pPr algn="l" fontAlgn="base">
              <a:buFont typeface="Arial" panose="020B0604020202020204" pitchFamily="34" charset="0"/>
              <a:buChar char="•"/>
            </a:pPr>
            <a:r>
              <a:rPr lang="en-US" b="0" i="0" u="none" strike="noStrike" dirty="0">
                <a:solidFill>
                  <a:srgbClr val="004D93"/>
                </a:solidFill>
                <a:effectLst/>
                <a:latin typeface="Arial" panose="020B0604020202020204" pitchFamily="34" charset="0"/>
                <a:hlinkClick r:id="rId8"/>
              </a:rPr>
              <a:t>Osservatorio Astronomico di Torino (</a:t>
            </a:r>
            <a:r>
              <a:rPr lang="en-US" b="1" i="0" u="none" strike="noStrike" dirty="0">
                <a:solidFill>
                  <a:srgbClr val="004D93"/>
                </a:solidFill>
                <a:effectLst/>
                <a:latin typeface="Arial" panose="020B0604020202020204" pitchFamily="34" charset="0"/>
                <a:hlinkClick r:id="rId8"/>
              </a:rPr>
              <a:t>OATO/INAF</a:t>
            </a:r>
            <a:r>
              <a:rPr lang="en-US" b="0" i="0" u="none" strike="noStrike" dirty="0">
                <a:solidFill>
                  <a:srgbClr val="004D93"/>
                </a:solidFill>
                <a:effectLst/>
                <a:latin typeface="Arial" panose="020B0604020202020204" pitchFamily="34" charset="0"/>
                <a:hlinkClick r:id="rId8"/>
              </a:rPr>
              <a:t>)</a:t>
            </a:r>
            <a:r>
              <a:rPr lang="en-US" b="0" i="0" dirty="0">
                <a:solidFill>
                  <a:srgbClr val="000000"/>
                </a:solidFill>
                <a:effectLst/>
                <a:latin typeface="Arial" panose="020B0604020202020204" pitchFamily="34" charset="0"/>
              </a:rPr>
              <a:t> in Torino</a:t>
            </a:r>
          </a:p>
          <a:p>
            <a:pPr algn="l" fontAlgn="base">
              <a:buFont typeface="Arial" panose="020B0604020202020204" pitchFamily="34" charset="0"/>
              <a:buChar char="•"/>
            </a:pPr>
            <a:r>
              <a:rPr lang="en-US" b="0" i="0" u="none" strike="noStrike" dirty="0">
                <a:solidFill>
                  <a:srgbClr val="004D93"/>
                </a:solidFill>
                <a:effectLst/>
                <a:latin typeface="Arial" panose="020B0604020202020204" pitchFamily="34" charset="0"/>
                <a:hlinkClick r:id="rId9"/>
              </a:rPr>
              <a:t>Politecnico (</a:t>
            </a:r>
            <a:r>
              <a:rPr lang="en-US" b="1" i="0" u="none" strike="noStrike" dirty="0">
                <a:solidFill>
                  <a:srgbClr val="004D93"/>
                </a:solidFill>
                <a:effectLst/>
                <a:latin typeface="Arial" panose="020B0604020202020204" pitchFamily="34" charset="0"/>
                <a:hlinkClick r:id="rId9"/>
              </a:rPr>
              <a:t>POLITO</a:t>
            </a:r>
            <a:r>
              <a:rPr lang="en-US" b="0" i="0" u="none" strike="noStrike" dirty="0">
                <a:solidFill>
                  <a:srgbClr val="004D93"/>
                </a:solidFill>
                <a:effectLst/>
                <a:latin typeface="Arial" panose="020B0604020202020204" pitchFamily="34" charset="0"/>
                <a:hlinkClick r:id="rId9"/>
              </a:rPr>
              <a:t>)</a:t>
            </a:r>
            <a:r>
              <a:rPr lang="en-US" b="0" i="0" dirty="0">
                <a:solidFill>
                  <a:srgbClr val="000000"/>
                </a:solidFill>
                <a:effectLst/>
                <a:latin typeface="Arial" panose="020B0604020202020204" pitchFamily="34" charset="0"/>
              </a:rPr>
              <a:t> in Torino</a:t>
            </a:r>
            <a:endParaRPr lang="en-US" dirty="0"/>
          </a:p>
        </p:txBody>
      </p:sp>
      <p:sp>
        <p:nvSpPr>
          <p:cNvPr id="63" name="TextBox 62">
            <a:extLst>
              <a:ext uri="{FF2B5EF4-FFF2-40B4-BE49-F238E27FC236}">
                <a16:creationId xmlns:a16="http://schemas.microsoft.com/office/drawing/2014/main" id="{ADBB7662-624A-E795-270C-E902C1942130}"/>
              </a:ext>
            </a:extLst>
          </p:cNvPr>
          <p:cNvSpPr txBox="1"/>
          <p:nvPr/>
        </p:nvSpPr>
        <p:spPr>
          <a:xfrm>
            <a:off x="7124700" y="5900894"/>
            <a:ext cx="5173404" cy="338554"/>
          </a:xfrm>
          <a:prstGeom prst="rect">
            <a:avLst/>
          </a:prstGeom>
          <a:noFill/>
        </p:spPr>
        <p:txBody>
          <a:bodyPr wrap="square">
            <a:spAutoFit/>
          </a:bodyPr>
          <a:lstStyle/>
          <a:p>
            <a:r>
              <a:rPr lang="en-US" sz="1600" b="0" i="0" dirty="0">
                <a:solidFill>
                  <a:srgbClr val="000000"/>
                </a:solidFill>
                <a:effectLst/>
                <a:latin typeface="Arial" panose="020B0604020202020204" pitchFamily="34" charset="0"/>
              </a:rPr>
              <a:t>Refer to the </a:t>
            </a:r>
            <a:r>
              <a:rPr lang="en-US" sz="1600" b="0" i="0" u="none" strike="noStrike" dirty="0">
                <a:solidFill>
                  <a:srgbClr val="004D93"/>
                </a:solidFill>
                <a:effectLst/>
                <a:latin typeface="Arial" panose="020B0604020202020204" pitchFamily="34" charset="0"/>
                <a:hlinkClick r:id="rId10"/>
              </a:rPr>
              <a:t>Project furnished SLR Campaign Website</a:t>
            </a:r>
            <a:r>
              <a:rPr lang="en-US" sz="1600" b="0" i="0" dirty="0">
                <a:solidFill>
                  <a:srgbClr val="000000"/>
                </a:solidFill>
                <a:effectLst/>
                <a:latin typeface="Arial" panose="020B0604020202020204" pitchFamily="34" charset="0"/>
              </a:rPr>
              <a:t> </a:t>
            </a:r>
            <a:endParaRPr lang="en-US" sz="1600" dirty="0"/>
          </a:p>
        </p:txBody>
      </p:sp>
      <p:sp>
        <p:nvSpPr>
          <p:cNvPr id="87" name="TextBox 86">
            <a:extLst>
              <a:ext uri="{FF2B5EF4-FFF2-40B4-BE49-F238E27FC236}">
                <a16:creationId xmlns:a16="http://schemas.microsoft.com/office/drawing/2014/main" id="{D61448F8-A3AA-C5D9-67BA-D2BD19BD4825}"/>
              </a:ext>
            </a:extLst>
          </p:cNvPr>
          <p:cNvSpPr txBox="1"/>
          <p:nvPr/>
        </p:nvSpPr>
        <p:spPr>
          <a:xfrm>
            <a:off x="7119862" y="6201652"/>
            <a:ext cx="4213042" cy="338554"/>
          </a:xfrm>
          <a:prstGeom prst="rect">
            <a:avLst/>
          </a:prstGeom>
          <a:noFill/>
        </p:spPr>
        <p:txBody>
          <a:bodyPr wrap="square">
            <a:spAutoFit/>
          </a:bodyPr>
          <a:lstStyle/>
          <a:p>
            <a:r>
              <a:rPr lang="en-US" sz="1600" b="0" i="0" dirty="0">
                <a:solidFill>
                  <a:srgbClr val="000000"/>
                </a:solidFill>
                <a:effectLst/>
                <a:latin typeface="Arial" panose="020B0604020202020204" pitchFamily="34" charset="0"/>
              </a:rPr>
              <a:t>Galileo For Science 2.0 is </a:t>
            </a:r>
            <a:r>
              <a:rPr lang="en-US" sz="1600" b="0" i="0" u="none" strike="noStrike" dirty="0">
                <a:solidFill>
                  <a:srgbClr val="004D93"/>
                </a:solidFill>
                <a:effectLst/>
                <a:latin typeface="Arial" panose="020B0604020202020204" pitchFamily="34" charset="0"/>
                <a:hlinkClick r:id="rId11"/>
              </a:rPr>
              <a:t>here</a:t>
            </a:r>
            <a:r>
              <a:rPr lang="en-US" sz="1600" b="0" i="0" dirty="0">
                <a:solidFill>
                  <a:srgbClr val="000000"/>
                </a:solidFill>
                <a:effectLst/>
                <a:latin typeface="Arial" panose="020B0604020202020204" pitchFamily="34" charset="0"/>
              </a:rPr>
              <a:t>.</a:t>
            </a:r>
            <a:endParaRPr lang="en-US" sz="1600" dirty="0"/>
          </a:p>
        </p:txBody>
      </p:sp>
      <p:sp>
        <p:nvSpPr>
          <p:cNvPr id="6" name="TextBox 5">
            <a:extLst>
              <a:ext uri="{FF2B5EF4-FFF2-40B4-BE49-F238E27FC236}">
                <a16:creationId xmlns:a16="http://schemas.microsoft.com/office/drawing/2014/main" id="{7508F8D5-0FAB-D9E9-D2FE-C6B092057091}"/>
              </a:ext>
            </a:extLst>
          </p:cNvPr>
          <p:cNvSpPr txBox="1"/>
          <p:nvPr/>
        </p:nvSpPr>
        <p:spPr>
          <a:xfrm>
            <a:off x="0" y="978898"/>
            <a:ext cx="11622375" cy="568425"/>
          </a:xfrm>
          <a:prstGeom prst="rect">
            <a:avLst/>
          </a:prstGeom>
          <a:noFill/>
        </p:spPr>
        <p:txBody>
          <a:bodyPr wrap="square">
            <a:spAutoFit/>
          </a:bodyPr>
          <a:lstStyle/>
          <a:p>
            <a:pPr marL="342900" indent="-342900" hangingPunct="0">
              <a:lnSpc>
                <a:spcPts val="1760"/>
              </a:lnSpc>
              <a:spcBef>
                <a:spcPts val="600"/>
              </a:spcBef>
              <a:spcAft>
                <a:spcPts val="600"/>
              </a:spcAft>
              <a:buFont typeface="Wingdings" pitchFamily="2" charset="2"/>
              <a:buChar char="Ø"/>
            </a:pPr>
            <a:r>
              <a:rPr lang="en-US" sz="2400" dirty="0">
                <a:latin typeface="Times New Roman" panose="02020603050405020304" pitchFamily="18" charset="0"/>
                <a:cs typeface="Times New Roman" panose="02020603050405020304" pitchFamily="18" charset="0"/>
              </a:rPr>
              <a:t>Galileo for Science Campaign underway, focused on elliptical orbit satellites (201 and 202). New Galileo -225 and -227 added to ILRS roster.</a:t>
            </a:r>
          </a:p>
        </p:txBody>
      </p:sp>
    </p:spTree>
    <p:extLst>
      <p:ext uri="{BB962C8B-B14F-4D97-AF65-F5344CB8AC3E}">
        <p14:creationId xmlns:p14="http://schemas.microsoft.com/office/powerpoint/2010/main" val="2994298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2FA18E-E595-2C4D-0D4C-A4D095E2D123}"/>
              </a:ext>
            </a:extLst>
          </p:cNvPr>
          <p:cNvSpPr>
            <a:spLocks noGrp="1"/>
          </p:cNvSpPr>
          <p:nvPr>
            <p:ph idx="1"/>
          </p:nvPr>
        </p:nvSpPr>
        <p:spPr>
          <a:xfrm>
            <a:off x="97183" y="981581"/>
            <a:ext cx="11953461" cy="5287617"/>
          </a:xfrm>
        </p:spPr>
        <p:txBody>
          <a:bodyPr/>
          <a:lstStyle/>
          <a:p>
            <a:endParaRPr lang="en-US"/>
          </a:p>
        </p:txBody>
      </p:sp>
      <p:sp>
        <p:nvSpPr>
          <p:cNvPr id="4" name="Common View Optical Time Transfer via a Free Space Link to the ACES H Maser in Orbit demonstrates Relativistic Geodesy">
            <a:extLst>
              <a:ext uri="{FF2B5EF4-FFF2-40B4-BE49-F238E27FC236}">
                <a16:creationId xmlns:a16="http://schemas.microsoft.com/office/drawing/2014/main" id="{BCB470AC-7997-AD22-789B-5D32AE105D1A}"/>
              </a:ext>
            </a:extLst>
          </p:cNvPr>
          <p:cNvSpPr txBox="1">
            <a:spLocks noGrp="1"/>
          </p:cNvSpPr>
          <p:nvPr>
            <p:ph type="title"/>
          </p:nvPr>
        </p:nvSpPr>
        <p:spPr>
          <a:xfrm>
            <a:off x="2209800" y="194277"/>
            <a:ext cx="8716108" cy="8133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defRPr sz="3800"/>
            </a:lvl1pPr>
          </a:lstStyle>
          <a:p>
            <a:r>
              <a:rPr sz="2667" dirty="0"/>
              <a:t>Common View Optical Time Transfer via a Free Space Link to the ACES H Maser in Orbit demonstrates Relativistic Geodesy </a:t>
            </a:r>
          </a:p>
        </p:txBody>
      </p:sp>
      <p:sp>
        <p:nvSpPr>
          <p:cNvPr id="5" name="Rectangle 4">
            <a:extLst>
              <a:ext uri="{FF2B5EF4-FFF2-40B4-BE49-F238E27FC236}">
                <a16:creationId xmlns:a16="http://schemas.microsoft.com/office/drawing/2014/main" id="{13BE1FCD-C8FD-AE1D-8AAF-89C5EDC7F879}"/>
              </a:ext>
            </a:extLst>
          </p:cNvPr>
          <p:cNvSpPr/>
          <p:nvPr/>
        </p:nvSpPr>
        <p:spPr>
          <a:xfrm>
            <a:off x="85740" y="987511"/>
            <a:ext cx="12020521" cy="554218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Linking two fully characterized optical clocks at different locations with SLR (Einstein Synchronization) provides height differences">
            <a:extLst>
              <a:ext uri="{FF2B5EF4-FFF2-40B4-BE49-F238E27FC236}">
                <a16:creationId xmlns:a16="http://schemas.microsoft.com/office/drawing/2014/main" id="{BF89C53A-1CD9-42B4-1819-D7C4DE7F5780}"/>
              </a:ext>
            </a:extLst>
          </p:cNvPr>
          <p:cNvSpPr txBox="1"/>
          <p:nvPr/>
        </p:nvSpPr>
        <p:spPr>
          <a:xfrm>
            <a:off x="210590" y="1116026"/>
            <a:ext cx="11428321" cy="7285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lgn="l">
              <a:defRPr b="0"/>
            </a:lvl1pPr>
          </a:lstStyle>
          <a:p>
            <a:r>
              <a:rPr sz="2133" dirty="0"/>
              <a:t>Linking two fully characterized optical clocks at different locations with SLR (Einstein Synchronization) provides height differences</a:t>
            </a:r>
          </a:p>
        </p:txBody>
      </p:sp>
      <p:sp>
        <p:nvSpPr>
          <p:cNvPr id="7" name="By performing repeated clock comparisons over several days, we expect to recover the height differences of 530 m between the clocks from the gravitational effect of general relativity on the clock transitions in common view.">
            <a:extLst>
              <a:ext uri="{FF2B5EF4-FFF2-40B4-BE49-F238E27FC236}">
                <a16:creationId xmlns:a16="http://schemas.microsoft.com/office/drawing/2014/main" id="{E275FB13-5B40-6A41-0FC2-692EF6FDBF22}"/>
              </a:ext>
            </a:extLst>
          </p:cNvPr>
          <p:cNvSpPr txBox="1"/>
          <p:nvPr/>
        </p:nvSpPr>
        <p:spPr>
          <a:xfrm>
            <a:off x="5858422" y="3303461"/>
            <a:ext cx="6114558" cy="17132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lgn="l">
              <a:defRPr b="0"/>
            </a:lvl1pPr>
          </a:lstStyle>
          <a:p>
            <a:r>
              <a:rPr sz="2133" dirty="0"/>
              <a:t>By performing repeated clock comparisons over several days, we expect to recove</a:t>
            </a:r>
            <a:r>
              <a:rPr lang="en-US" sz="2133" dirty="0"/>
              <a:t>r</a:t>
            </a:r>
            <a:r>
              <a:rPr sz="2133" dirty="0"/>
              <a:t> the height differences of 530 m between the clocks from the gravitational effect of general relativity on the clock transitions in common view. </a:t>
            </a:r>
          </a:p>
        </p:txBody>
      </p:sp>
      <p:sp>
        <p:nvSpPr>
          <p:cNvPr id="8" name="Additional experiments including the Grasse and other stations are planned for non-common view time transfer">
            <a:extLst>
              <a:ext uri="{FF2B5EF4-FFF2-40B4-BE49-F238E27FC236}">
                <a16:creationId xmlns:a16="http://schemas.microsoft.com/office/drawing/2014/main" id="{C8A36F44-AA6D-2E0E-712A-F006CCCBB04C}"/>
              </a:ext>
            </a:extLst>
          </p:cNvPr>
          <p:cNvSpPr txBox="1"/>
          <p:nvPr/>
        </p:nvSpPr>
        <p:spPr>
          <a:xfrm>
            <a:off x="5872773" y="5037662"/>
            <a:ext cx="5983227" cy="10568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lvl1pPr algn="l">
              <a:defRPr b="0"/>
            </a:lvl1pPr>
          </a:lstStyle>
          <a:p>
            <a:r>
              <a:rPr sz="2133" dirty="0"/>
              <a:t>Additional experiments including the Grasse and other stations are planned for non-common view time transfer</a:t>
            </a:r>
            <a:r>
              <a:rPr lang="en-US" sz="2133" dirty="0"/>
              <a:t>.</a:t>
            </a:r>
            <a:endParaRPr sz="2133" dirty="0"/>
          </a:p>
        </p:txBody>
      </p:sp>
      <p:sp>
        <p:nvSpPr>
          <p:cNvPr id="9" name="Optical Time Transfer makes distributed timescales highly coherent, which leads to reduced systematic errors">
            <a:extLst>
              <a:ext uri="{FF2B5EF4-FFF2-40B4-BE49-F238E27FC236}">
                <a16:creationId xmlns:a16="http://schemas.microsoft.com/office/drawing/2014/main" id="{3A87656E-1043-4F01-6C1E-4745E7F46598}"/>
              </a:ext>
            </a:extLst>
          </p:cNvPr>
          <p:cNvSpPr txBox="1"/>
          <p:nvPr/>
        </p:nvSpPr>
        <p:spPr>
          <a:xfrm>
            <a:off x="210590" y="6049867"/>
            <a:ext cx="11895670" cy="3594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r>
              <a:rPr sz="1867" b="1" dirty="0"/>
              <a:t>Optical Time Transfer makes distributed timescales highly coherent, which leads to reduced systematic errors</a:t>
            </a:r>
          </a:p>
        </p:txBody>
      </p:sp>
      <p:grpSp>
        <p:nvGrpSpPr>
          <p:cNvPr id="10" name="Group 9">
            <a:extLst>
              <a:ext uri="{FF2B5EF4-FFF2-40B4-BE49-F238E27FC236}">
                <a16:creationId xmlns:a16="http://schemas.microsoft.com/office/drawing/2014/main" id="{D88EAB92-8FAA-E7FB-F615-89ECCCC5A3C4}"/>
              </a:ext>
            </a:extLst>
          </p:cNvPr>
          <p:cNvGrpSpPr/>
          <p:nvPr/>
        </p:nvGrpSpPr>
        <p:grpSpPr>
          <a:xfrm>
            <a:off x="316959" y="2114841"/>
            <a:ext cx="5361171" cy="3874161"/>
            <a:chOff x="147342" y="1126052"/>
            <a:chExt cx="4533595" cy="3219705"/>
          </a:xfrm>
        </p:grpSpPr>
        <p:pic>
          <p:nvPicPr>
            <p:cNvPr id="11" name="P2-P3.png" descr="P2-P3.png">
              <a:extLst>
                <a:ext uri="{FF2B5EF4-FFF2-40B4-BE49-F238E27FC236}">
                  <a16:creationId xmlns:a16="http://schemas.microsoft.com/office/drawing/2014/main" id="{DE766E41-DEC0-42AA-6B47-68D72E3697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342" y="1126052"/>
              <a:ext cx="4533595" cy="3219705"/>
            </a:xfrm>
            <a:prstGeom prst="rect">
              <a:avLst/>
            </a:prstGeom>
            <a:ln w="12700">
              <a:miter lim="400000"/>
            </a:ln>
          </p:spPr>
        </p:pic>
        <p:sp>
          <p:nvSpPr>
            <p:cNvPr id="12" name="TextBox 11">
              <a:extLst>
                <a:ext uri="{FF2B5EF4-FFF2-40B4-BE49-F238E27FC236}">
                  <a16:creationId xmlns:a16="http://schemas.microsoft.com/office/drawing/2014/main" id="{54007AF2-71BD-554D-6556-3E0C7250C4EF}"/>
                </a:ext>
              </a:extLst>
            </p:cNvPr>
            <p:cNvSpPr txBox="1"/>
            <p:nvPr/>
          </p:nvSpPr>
          <p:spPr>
            <a:xfrm>
              <a:off x="1910635" y="3389855"/>
              <a:ext cx="1114539" cy="554306"/>
            </a:xfrm>
            <a:prstGeom prst="rect">
              <a:avLst/>
            </a:prstGeom>
            <a:solidFill>
              <a:schemeClr val="bg1"/>
            </a:solidFill>
          </p:spPr>
          <p:txBody>
            <a:bodyPr wrap="none" rtlCol="0">
              <a:spAutoFit/>
            </a:bodyPr>
            <a:lstStyle/>
            <a:p>
              <a:r>
                <a:rPr lang="en-US" sz="1867" dirty="0"/>
                <a:t>d = 360 km</a:t>
              </a:r>
            </a:p>
            <a:p>
              <a:r>
                <a:rPr lang="en-US" sz="1867" dirty="0"/>
                <a:t>∆h = 530 m</a:t>
              </a:r>
            </a:p>
          </p:txBody>
        </p:sp>
      </p:grpSp>
      <p:sp>
        <p:nvSpPr>
          <p:cNvPr id="13" name="There is a funded proof of concept project, where the SLR stations in Wettzell and Potsdam are each tied to a optical strontium lattice clock, demonstrating the feasibility of a physical height system.">
            <a:extLst>
              <a:ext uri="{FF2B5EF4-FFF2-40B4-BE49-F238E27FC236}">
                <a16:creationId xmlns:a16="http://schemas.microsoft.com/office/drawing/2014/main" id="{91C92A9D-F88E-729A-FC66-FCE61E48DBB7}"/>
              </a:ext>
            </a:extLst>
          </p:cNvPr>
          <p:cNvSpPr txBox="1"/>
          <p:nvPr/>
        </p:nvSpPr>
        <p:spPr>
          <a:xfrm>
            <a:off x="4472345" y="1875419"/>
            <a:ext cx="7500635" cy="1385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algn="l">
              <a:defRPr b="0"/>
            </a:pPr>
            <a:r>
              <a:rPr sz="2133" dirty="0"/>
              <a:t>There is a funded proof of concept project, where the SLR stations in Wettzell and Potsdam are each tied to a</a:t>
            </a:r>
            <a:r>
              <a:rPr lang="en-US" sz="2133" dirty="0"/>
              <a:t>n</a:t>
            </a:r>
            <a:r>
              <a:rPr sz="2133" dirty="0"/>
              <a:t> optical strontium lattice clock, </a:t>
            </a:r>
            <a:r>
              <a:rPr sz="2133" b="1" dirty="0"/>
              <a:t>demonstrating the feasibility of a physical height system.</a:t>
            </a:r>
          </a:p>
        </p:txBody>
      </p:sp>
      <p:sp>
        <p:nvSpPr>
          <p:cNvPr id="3" name="Footer Placeholder 2">
            <a:extLst>
              <a:ext uri="{FF2B5EF4-FFF2-40B4-BE49-F238E27FC236}">
                <a16:creationId xmlns:a16="http://schemas.microsoft.com/office/drawing/2014/main" id="{720BC9E6-A2A3-82AC-C1F5-8D5B9AED0932}"/>
              </a:ext>
            </a:extLst>
          </p:cNvPr>
          <p:cNvSpPr>
            <a:spLocks noGrp="1"/>
          </p:cNvSpPr>
          <p:nvPr>
            <p:ph type="ftr" sz="quarter" idx="11"/>
          </p:nvPr>
        </p:nvSpPr>
        <p:spPr>
          <a:xfrm>
            <a:off x="2866887" y="6584388"/>
            <a:ext cx="6414052" cy="218661"/>
          </a:xfrm>
        </p:spPr>
        <p:txBody>
          <a:bodyPr/>
          <a:lstStyle/>
          <a:p>
            <a:r>
              <a:rPr lang="en-US" dirty="0"/>
              <a:t>Recent Progress at the International Laser Ranging Service</a:t>
            </a:r>
          </a:p>
        </p:txBody>
      </p:sp>
      <p:sp>
        <p:nvSpPr>
          <p:cNvPr id="14" name="Slide Number Placeholder 9">
            <a:extLst>
              <a:ext uri="{FF2B5EF4-FFF2-40B4-BE49-F238E27FC236}">
                <a16:creationId xmlns:a16="http://schemas.microsoft.com/office/drawing/2014/main" id="{E2C5C42F-6C0A-2FCB-87A5-E6C929E15089}"/>
              </a:ext>
            </a:extLst>
          </p:cNvPr>
          <p:cNvSpPr>
            <a:spLocks noGrp="1"/>
          </p:cNvSpPr>
          <p:nvPr>
            <p:ph type="sldNum" sz="quarter" idx="12"/>
          </p:nvPr>
        </p:nvSpPr>
        <p:spPr>
          <a:xfrm>
            <a:off x="8895711" y="6542568"/>
            <a:ext cx="2743200" cy="365125"/>
          </a:xfrm>
        </p:spPr>
        <p:txBody>
          <a:bodyPr/>
          <a:lstStyle/>
          <a:p>
            <a:fld id="{3344DD73-57F7-404A-8243-829FA507EF07}" type="slidenum">
              <a:rPr lang="en-US" smtClean="0"/>
              <a:t>17</a:t>
            </a:fld>
            <a:endParaRPr lang="en-US" dirty="0"/>
          </a:p>
        </p:txBody>
      </p:sp>
      <p:sp>
        <p:nvSpPr>
          <p:cNvPr id="15" name="TextBox 14">
            <a:extLst>
              <a:ext uri="{FF2B5EF4-FFF2-40B4-BE49-F238E27FC236}">
                <a16:creationId xmlns:a16="http://schemas.microsoft.com/office/drawing/2014/main" id="{B1259F2C-7B94-FD5A-5DE4-F0E0A56568C2}"/>
              </a:ext>
            </a:extLst>
          </p:cNvPr>
          <p:cNvSpPr txBox="1"/>
          <p:nvPr/>
        </p:nvSpPr>
        <p:spPr>
          <a:xfrm>
            <a:off x="0" y="6517980"/>
            <a:ext cx="5507015" cy="461665"/>
          </a:xfrm>
          <a:prstGeom prst="rect">
            <a:avLst/>
          </a:prstGeom>
          <a:noFill/>
        </p:spPr>
        <p:txBody>
          <a:bodyPr wrap="square" rtlCol="0">
            <a:spAutoFit/>
          </a:bodyPr>
          <a:lstStyle/>
          <a:p>
            <a:r>
              <a:rPr lang="en-US" sz="1200" i="1" dirty="0" err="1">
                <a:solidFill>
                  <a:srgbClr val="002060"/>
                </a:solidFill>
                <a:latin typeface="Arial" panose="020B0604020202020204" pitchFamily="34" charset="0"/>
                <a:cs typeface="Arial" panose="020B0604020202020204" pitchFamily="34" charset="0"/>
              </a:rPr>
              <a:t>Ulli</a:t>
            </a:r>
            <a:r>
              <a:rPr lang="en-US" sz="1200" i="1" dirty="0">
                <a:solidFill>
                  <a:srgbClr val="002060"/>
                </a:solidFill>
                <a:latin typeface="Arial" panose="020B0604020202020204" pitchFamily="34" charset="0"/>
                <a:cs typeface="Arial" panose="020B0604020202020204" pitchFamily="34" charset="0"/>
              </a:rPr>
              <a:t> Schreiber and Lunar, Interplanetary Ranging and TT SC</a:t>
            </a:r>
          </a:p>
          <a:p>
            <a:r>
              <a:rPr lang="en-US" sz="1200" i="1"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04506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DD6B6F-8BB5-0433-BDC2-68D0F6561DA7}"/>
              </a:ext>
            </a:extLst>
          </p:cNvPr>
          <p:cNvSpPr/>
          <p:nvPr/>
        </p:nvSpPr>
        <p:spPr>
          <a:xfrm>
            <a:off x="85740" y="834956"/>
            <a:ext cx="11987315" cy="577980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itre 2"/>
          <p:cNvSpPr>
            <a:spLocks noGrp="1"/>
          </p:cNvSpPr>
          <p:nvPr>
            <p:ph type="title"/>
          </p:nvPr>
        </p:nvSpPr>
        <p:spPr>
          <a:xfrm>
            <a:off x="2999505" y="0"/>
            <a:ext cx="8472264" cy="1143000"/>
          </a:xfrm>
        </p:spPr>
        <p:txBody>
          <a:bodyPr/>
          <a:lstStyle/>
          <a:p>
            <a:r>
              <a:rPr lang="fr-FR" dirty="0" err="1">
                <a:solidFill>
                  <a:schemeClr val="tx1"/>
                </a:solidFill>
              </a:rPr>
              <a:t>Transponders</a:t>
            </a:r>
            <a:endParaRPr lang="fr-FR" dirty="0">
              <a:solidFill>
                <a:schemeClr val="tx1"/>
              </a:solidFill>
            </a:endParaRPr>
          </a:p>
        </p:txBody>
      </p:sp>
      <p:pic>
        <p:nvPicPr>
          <p:cNvPr id="6" name="Imag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90696" y="5173257"/>
            <a:ext cx="2009507" cy="1379073"/>
          </a:xfrm>
          <a:prstGeom prst="rect">
            <a:avLst/>
          </a:prstGeom>
        </p:spPr>
      </p:pic>
      <p:sp>
        <p:nvSpPr>
          <p:cNvPr id="8" name="ZoneTexte 7"/>
          <p:cNvSpPr txBox="1"/>
          <p:nvPr/>
        </p:nvSpPr>
        <p:spPr>
          <a:xfrm>
            <a:off x="76431" y="2348506"/>
            <a:ext cx="6622408" cy="4255909"/>
          </a:xfrm>
          <a:prstGeom prst="rect">
            <a:avLst/>
          </a:prstGeom>
          <a:noFill/>
        </p:spPr>
        <p:txBody>
          <a:bodyPr wrap="square" rtlCol="0">
            <a:spAutoFit/>
          </a:bodyPr>
          <a:lstStyle/>
          <a:p>
            <a:pPr>
              <a:lnSpc>
                <a:spcPts val="1840"/>
              </a:lnSpc>
            </a:pPr>
            <a:r>
              <a:rPr lang="fr-FR" sz="1867" b="1" i="1" dirty="0" err="1"/>
              <a:t>Past</a:t>
            </a:r>
            <a:r>
              <a:rPr lang="fr-FR" sz="1867" b="1" i="1" dirty="0"/>
              <a:t> :</a:t>
            </a:r>
          </a:p>
          <a:p>
            <a:pPr marL="285744" indent="-285744">
              <a:lnSpc>
                <a:spcPts val="1840"/>
              </a:lnSpc>
              <a:buFontTx/>
              <a:buChar char="-"/>
            </a:pPr>
            <a:r>
              <a:rPr lang="fr-FR" sz="1867" dirty="0"/>
              <a:t>LASSO (1989-1992) 2way </a:t>
            </a:r>
            <a:r>
              <a:rPr lang="fr-FR" sz="1867" dirty="0" err="1"/>
              <a:t>asynchronous</a:t>
            </a:r>
            <a:endParaRPr lang="fr-FR" sz="1867" dirty="0"/>
          </a:p>
          <a:p>
            <a:pPr marL="285744" indent="-285744">
              <a:lnSpc>
                <a:spcPts val="1840"/>
              </a:lnSpc>
              <a:buFontTx/>
              <a:buChar char="-"/>
            </a:pPr>
            <a:r>
              <a:rPr lang="fr-FR" sz="1867" dirty="0"/>
              <a:t>Messenger (2005) 2x1way </a:t>
            </a:r>
            <a:r>
              <a:rPr lang="fr-FR" sz="1867" dirty="0" err="1"/>
              <a:t>asynchronous</a:t>
            </a:r>
            <a:endParaRPr lang="fr-FR" sz="1867" dirty="0"/>
          </a:p>
          <a:p>
            <a:pPr marL="285744" indent="-285744">
              <a:lnSpc>
                <a:spcPts val="1840"/>
              </a:lnSpc>
              <a:buFontTx/>
              <a:buChar char="-"/>
            </a:pPr>
            <a:r>
              <a:rPr lang="fr-FR" sz="1867" dirty="0"/>
              <a:t>MOLA-MGS (2005) 1way</a:t>
            </a:r>
          </a:p>
          <a:p>
            <a:pPr marL="285744" indent="-285744">
              <a:lnSpc>
                <a:spcPts val="1840"/>
              </a:lnSpc>
              <a:buFontTx/>
              <a:buChar char="-"/>
            </a:pPr>
            <a:r>
              <a:rPr lang="fr-FR" sz="1867" dirty="0"/>
              <a:t>T2L2 (2008-2018) 2way </a:t>
            </a:r>
            <a:r>
              <a:rPr lang="fr-FR" sz="1867" dirty="0" err="1"/>
              <a:t>asynchronous</a:t>
            </a:r>
            <a:endParaRPr lang="fr-FR" sz="1867" dirty="0"/>
          </a:p>
          <a:p>
            <a:pPr marL="285744" indent="-285744">
              <a:lnSpc>
                <a:spcPts val="1840"/>
              </a:lnSpc>
              <a:buFontTx/>
              <a:buChar char="-"/>
            </a:pPr>
            <a:r>
              <a:rPr lang="fr-FR" sz="1867" dirty="0"/>
              <a:t>LRO (2009-2014) 1way</a:t>
            </a:r>
          </a:p>
          <a:p>
            <a:pPr marL="285744" indent="-285744">
              <a:lnSpc>
                <a:spcPts val="1840"/>
              </a:lnSpc>
              <a:buFontTx/>
              <a:buChar char="-"/>
            </a:pPr>
            <a:endParaRPr lang="fr-FR" sz="1867" dirty="0"/>
          </a:p>
          <a:p>
            <a:pPr>
              <a:lnSpc>
                <a:spcPts val="1840"/>
              </a:lnSpc>
            </a:pPr>
            <a:r>
              <a:rPr lang="fr-FR" sz="1867" b="1" i="1" dirty="0"/>
              <a:t>On-</a:t>
            </a:r>
            <a:r>
              <a:rPr lang="fr-FR" sz="1867" b="1" i="1" dirty="0" err="1"/>
              <a:t>going</a:t>
            </a:r>
            <a:r>
              <a:rPr lang="fr-FR" sz="1867" b="1" i="1" dirty="0"/>
              <a:t> :</a:t>
            </a:r>
          </a:p>
          <a:p>
            <a:pPr marL="285744" indent="-285744">
              <a:lnSpc>
                <a:spcPts val="1840"/>
              </a:lnSpc>
              <a:buFontTx/>
              <a:buChar char="-"/>
            </a:pPr>
            <a:r>
              <a:rPr lang="fr-FR" sz="1867" dirty="0"/>
              <a:t>Hayabusa2 (2015;2020) 1way ; 2x 1way </a:t>
            </a:r>
            <a:r>
              <a:rPr lang="fr-FR" sz="1867" dirty="0" err="1"/>
              <a:t>synchronous</a:t>
            </a:r>
            <a:endParaRPr lang="fr-FR" sz="1867" dirty="0"/>
          </a:p>
          <a:p>
            <a:pPr marL="285744" indent="-285744">
              <a:lnSpc>
                <a:spcPts val="1840"/>
              </a:lnSpc>
              <a:buFontTx/>
              <a:buChar char="-"/>
            </a:pPr>
            <a:r>
              <a:rPr lang="fr-FR" sz="1867" dirty="0"/>
              <a:t>CSS-LTT (2022, </a:t>
            </a:r>
            <a:r>
              <a:rPr lang="fr-FR" sz="1867" dirty="0" err="1"/>
              <a:t>underway</a:t>
            </a:r>
            <a:r>
              <a:rPr lang="fr-FR" sz="1867" dirty="0"/>
              <a:t>) 2way </a:t>
            </a:r>
            <a:r>
              <a:rPr lang="fr-FR" sz="1867" dirty="0" err="1"/>
              <a:t>asynchronous</a:t>
            </a:r>
            <a:endParaRPr lang="fr-FR" sz="1867" dirty="0"/>
          </a:p>
          <a:p>
            <a:pPr>
              <a:lnSpc>
                <a:spcPts val="1840"/>
              </a:lnSpc>
            </a:pPr>
            <a:endParaRPr lang="fr-FR" sz="1867" dirty="0"/>
          </a:p>
          <a:p>
            <a:pPr>
              <a:lnSpc>
                <a:spcPts val="1840"/>
              </a:lnSpc>
            </a:pPr>
            <a:r>
              <a:rPr lang="fr-FR" sz="1867" b="1" i="1" dirty="0"/>
              <a:t>Up-</a:t>
            </a:r>
            <a:r>
              <a:rPr lang="fr-FR" sz="1867" b="1" i="1" dirty="0" err="1"/>
              <a:t>coming</a:t>
            </a:r>
            <a:r>
              <a:rPr lang="fr-FR" sz="1867" b="1" i="1" dirty="0"/>
              <a:t> :</a:t>
            </a:r>
          </a:p>
          <a:p>
            <a:pPr marL="285744" indent="-285744">
              <a:lnSpc>
                <a:spcPts val="1840"/>
              </a:lnSpc>
              <a:buFontTx/>
              <a:buChar char="-"/>
            </a:pPr>
            <a:r>
              <a:rPr lang="fr-FR" sz="1867" dirty="0"/>
              <a:t>ACES-ELT : </a:t>
            </a:r>
            <a:r>
              <a:rPr lang="fr-FR" sz="1867" dirty="0" err="1"/>
              <a:t>launch</a:t>
            </a:r>
            <a:r>
              <a:rPr lang="fr-FR" sz="1867" dirty="0"/>
              <a:t> in </a:t>
            </a:r>
            <a:r>
              <a:rPr lang="fr-FR" sz="1867" dirty="0" err="1"/>
              <a:t>early</a:t>
            </a:r>
            <a:r>
              <a:rPr lang="fr-FR" sz="1867" dirty="0"/>
              <a:t> 2025</a:t>
            </a:r>
          </a:p>
          <a:p>
            <a:pPr marL="285744" indent="-285744">
              <a:lnSpc>
                <a:spcPts val="1840"/>
              </a:lnSpc>
              <a:buFontTx/>
              <a:buChar char="-"/>
            </a:pPr>
            <a:r>
              <a:rPr lang="fr-FR" sz="1867" dirty="0"/>
              <a:t>LTT on CAS-1</a:t>
            </a:r>
          </a:p>
          <a:p>
            <a:pPr marL="285744" indent="-285744">
              <a:lnSpc>
                <a:spcPts val="1840"/>
              </a:lnSpc>
              <a:buFontTx/>
              <a:buChar char="-"/>
            </a:pPr>
            <a:endParaRPr lang="fr-FR" sz="1867" dirty="0"/>
          </a:p>
          <a:p>
            <a:pPr>
              <a:lnSpc>
                <a:spcPts val="1840"/>
              </a:lnSpc>
            </a:pPr>
            <a:r>
              <a:rPr lang="fr-FR" sz="1867" b="1" i="1" dirty="0"/>
              <a:t>On-</a:t>
            </a:r>
            <a:r>
              <a:rPr lang="fr-FR" sz="1867" b="1" i="1" dirty="0" err="1"/>
              <a:t>going</a:t>
            </a:r>
            <a:r>
              <a:rPr lang="fr-FR" sz="1867" b="1" i="1" dirty="0"/>
              <a:t> tests on passive </a:t>
            </a:r>
            <a:r>
              <a:rPr lang="fr-FR" sz="1867" b="1" i="1" dirty="0" err="1"/>
              <a:t>retroreflector</a:t>
            </a:r>
            <a:endParaRPr lang="fr-FR" sz="1867" b="1" i="1" dirty="0"/>
          </a:p>
          <a:p>
            <a:pPr>
              <a:lnSpc>
                <a:spcPts val="1840"/>
              </a:lnSpc>
            </a:pPr>
            <a:r>
              <a:rPr lang="fr-FR" sz="1867" dirty="0"/>
              <a:t>- Ground to </a:t>
            </a:r>
            <a:r>
              <a:rPr lang="fr-FR" sz="1867" dirty="0" err="1"/>
              <a:t>ground</a:t>
            </a:r>
            <a:r>
              <a:rPr lang="fr-FR" sz="1867" dirty="0"/>
              <a:t> time </a:t>
            </a:r>
            <a:r>
              <a:rPr lang="fr-FR" sz="1867" dirty="0" err="1"/>
              <a:t>transfer</a:t>
            </a:r>
            <a:r>
              <a:rPr lang="fr-FR" sz="1867" dirty="0"/>
              <a:t> </a:t>
            </a:r>
            <a:r>
              <a:rPr lang="fr-FR" sz="1867" dirty="0" err="1"/>
              <a:t>with</a:t>
            </a:r>
            <a:r>
              <a:rPr lang="fr-FR" sz="1867" dirty="0"/>
              <a:t> diffuse </a:t>
            </a:r>
            <a:r>
              <a:rPr lang="fr-FR" sz="1867" dirty="0" err="1"/>
              <a:t>reflections</a:t>
            </a:r>
            <a:r>
              <a:rPr lang="fr-FR" sz="1867" dirty="0"/>
              <a:t> (2021 </a:t>
            </a:r>
            <a:r>
              <a:rPr lang="fr-FR" sz="1867" dirty="0" err="1"/>
              <a:t>space</a:t>
            </a:r>
            <a:r>
              <a:rPr lang="fr-FR" sz="1867" dirty="0"/>
              <a:t> </a:t>
            </a:r>
            <a:r>
              <a:rPr lang="fr-FR" sz="1867" dirty="0" err="1"/>
              <a:t>debris</a:t>
            </a:r>
            <a:r>
              <a:rPr lang="fr-FR" sz="1867" dirty="0"/>
              <a:t>)</a:t>
            </a:r>
          </a:p>
        </p:txBody>
      </p:sp>
      <p:pic>
        <p:nvPicPr>
          <p:cNvPr id="12" name="Imag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24240" y="2569536"/>
            <a:ext cx="1482553" cy="1237347"/>
          </a:xfrm>
          <a:prstGeom prst="rect">
            <a:avLst/>
          </a:prstGeom>
        </p:spPr>
      </p:pic>
      <p:sp>
        <p:nvSpPr>
          <p:cNvPr id="13" name="ZoneTexte 12"/>
          <p:cNvSpPr txBox="1"/>
          <p:nvPr/>
        </p:nvSpPr>
        <p:spPr>
          <a:xfrm>
            <a:off x="7235637" y="1286203"/>
            <a:ext cx="4714336" cy="5467587"/>
          </a:xfrm>
          <a:prstGeom prst="rect">
            <a:avLst/>
          </a:prstGeom>
          <a:noFill/>
        </p:spPr>
        <p:txBody>
          <a:bodyPr wrap="square" rtlCol="0">
            <a:spAutoFit/>
          </a:bodyPr>
          <a:lstStyle/>
          <a:p>
            <a:pPr algn="r">
              <a:lnSpc>
                <a:spcPts val="1893"/>
              </a:lnSpc>
            </a:pPr>
            <a:r>
              <a:rPr lang="fr-FR" sz="2133" b="1" u="sng" dirty="0"/>
              <a:t>Science and application </a:t>
            </a:r>
            <a:r>
              <a:rPr lang="fr-FR" sz="2133" b="1" u="sng" dirty="0" err="1"/>
              <a:t>with</a:t>
            </a:r>
            <a:r>
              <a:rPr lang="fr-FR" sz="2133" b="1" u="sng" dirty="0"/>
              <a:t> </a:t>
            </a:r>
            <a:r>
              <a:rPr lang="fr-FR" sz="2133" b="1" u="sng" dirty="0" err="1"/>
              <a:t>Transponder</a:t>
            </a:r>
            <a:endParaRPr lang="fr-FR" sz="2133" b="1" u="sng" dirty="0"/>
          </a:p>
          <a:p>
            <a:pPr>
              <a:lnSpc>
                <a:spcPts val="1893"/>
              </a:lnSpc>
            </a:pPr>
            <a:endParaRPr lang="fr-FR" sz="2133" b="1" i="1" dirty="0"/>
          </a:p>
          <a:p>
            <a:pPr algn="r">
              <a:lnSpc>
                <a:spcPts val="1893"/>
              </a:lnSpc>
            </a:pPr>
            <a:r>
              <a:rPr lang="fr-FR" sz="2133" b="1" i="1" dirty="0"/>
              <a:t>Time &amp; </a:t>
            </a:r>
            <a:r>
              <a:rPr lang="fr-FR" sz="2133" b="1" i="1" dirty="0" err="1"/>
              <a:t>frequency</a:t>
            </a:r>
            <a:r>
              <a:rPr lang="fr-FR" sz="2133" b="1" i="1" dirty="0"/>
              <a:t> </a:t>
            </a:r>
            <a:r>
              <a:rPr lang="fr-FR" sz="2133" b="1" i="1" dirty="0" err="1"/>
              <a:t>transfer</a:t>
            </a:r>
            <a:r>
              <a:rPr lang="fr-FR" sz="2133" b="1" i="1" dirty="0"/>
              <a:t> and </a:t>
            </a:r>
            <a:r>
              <a:rPr lang="fr-FR" sz="2133" b="1" i="1" dirty="0" err="1"/>
              <a:t>clock</a:t>
            </a:r>
            <a:r>
              <a:rPr lang="fr-FR" sz="2133" b="1" i="1" dirty="0"/>
              <a:t> </a:t>
            </a:r>
            <a:r>
              <a:rPr lang="fr-FR" sz="2133" b="1" i="1" dirty="0" err="1"/>
              <a:t>synchronization</a:t>
            </a:r>
            <a:r>
              <a:rPr lang="fr-FR" sz="2133" b="1" i="1" dirty="0"/>
              <a:t> </a:t>
            </a:r>
            <a:r>
              <a:rPr lang="fr-FR" sz="2133" b="1" i="1" dirty="0" err="1"/>
              <a:t>between</a:t>
            </a:r>
            <a:r>
              <a:rPr lang="fr-FR" sz="2133" b="1" i="1" dirty="0"/>
              <a:t> </a:t>
            </a:r>
            <a:r>
              <a:rPr lang="fr-FR" sz="2133" b="1" i="1" dirty="0" err="1"/>
              <a:t>ground</a:t>
            </a:r>
            <a:r>
              <a:rPr lang="fr-FR" sz="2133" b="1" i="1" dirty="0"/>
              <a:t> &amp; </a:t>
            </a:r>
            <a:r>
              <a:rPr lang="fr-FR" sz="2133" b="1" i="1" dirty="0" err="1"/>
              <a:t>space</a:t>
            </a:r>
            <a:endParaRPr lang="fr-FR" sz="2133" b="1" i="1" dirty="0"/>
          </a:p>
          <a:p>
            <a:pPr algn="r">
              <a:lnSpc>
                <a:spcPts val="1893"/>
              </a:lnSpc>
            </a:pPr>
            <a:endParaRPr lang="fr-FR" sz="2133" b="1" i="1" dirty="0"/>
          </a:p>
          <a:p>
            <a:pPr algn="r">
              <a:lnSpc>
                <a:spcPts val="1893"/>
              </a:lnSpc>
            </a:pPr>
            <a:r>
              <a:rPr lang="fr-FR" sz="2133" b="1" i="1" dirty="0" err="1"/>
              <a:t>Interplanetary</a:t>
            </a:r>
            <a:r>
              <a:rPr lang="fr-FR" sz="2133" b="1" i="1" dirty="0"/>
              <a:t> laser </a:t>
            </a:r>
            <a:r>
              <a:rPr lang="fr-FR" sz="2133" b="1" i="1" dirty="0" err="1"/>
              <a:t>ranging</a:t>
            </a:r>
            <a:endParaRPr lang="fr-FR" sz="2133" b="1" i="1" dirty="0"/>
          </a:p>
          <a:p>
            <a:pPr algn="r">
              <a:lnSpc>
                <a:spcPts val="1893"/>
              </a:lnSpc>
            </a:pPr>
            <a:endParaRPr lang="fr-FR" sz="2133" b="1" i="1" dirty="0"/>
          </a:p>
          <a:p>
            <a:pPr algn="r">
              <a:lnSpc>
                <a:spcPts val="1893"/>
              </a:lnSpc>
            </a:pPr>
            <a:r>
              <a:rPr lang="fr-FR" sz="2133" b="1" i="1" dirty="0" err="1"/>
              <a:t>Fundamental</a:t>
            </a:r>
            <a:r>
              <a:rPr lang="fr-FR" sz="2133" b="1" i="1" dirty="0"/>
              <a:t> </a:t>
            </a:r>
            <a:r>
              <a:rPr lang="fr-FR" sz="2133" b="1" i="1" dirty="0" err="1"/>
              <a:t>physics</a:t>
            </a:r>
            <a:endParaRPr lang="fr-FR" sz="2133" b="1" i="1" dirty="0"/>
          </a:p>
          <a:p>
            <a:pPr marL="285744" indent="-285744" algn="r">
              <a:lnSpc>
                <a:spcPts val="1893"/>
              </a:lnSpc>
              <a:buFontTx/>
              <a:buChar char="-"/>
            </a:pPr>
            <a:r>
              <a:rPr lang="fr-FR" sz="2133" dirty="0" err="1"/>
              <a:t>Einstein’s</a:t>
            </a:r>
            <a:r>
              <a:rPr lang="fr-FR" sz="2133" dirty="0"/>
              <a:t> </a:t>
            </a:r>
            <a:r>
              <a:rPr lang="fr-FR" sz="2133" dirty="0" err="1"/>
              <a:t>gravitational</a:t>
            </a:r>
            <a:r>
              <a:rPr lang="fr-FR" sz="2133" dirty="0"/>
              <a:t> </a:t>
            </a:r>
            <a:r>
              <a:rPr lang="fr-FR" sz="2133" dirty="0" err="1"/>
              <a:t>redshift</a:t>
            </a:r>
            <a:endParaRPr lang="fr-FR" sz="2133" dirty="0"/>
          </a:p>
          <a:p>
            <a:pPr marL="285744" indent="-285744" algn="r">
              <a:lnSpc>
                <a:spcPts val="1893"/>
              </a:lnSpc>
              <a:buFontTx/>
              <a:buChar char="-"/>
            </a:pPr>
            <a:r>
              <a:rPr lang="fr-FR" sz="2133" dirty="0"/>
              <a:t>Time variations of </a:t>
            </a:r>
            <a:r>
              <a:rPr lang="fr-FR" sz="2133" dirty="0" err="1"/>
              <a:t>fundamental</a:t>
            </a:r>
            <a:r>
              <a:rPr lang="fr-FR" sz="2133" dirty="0"/>
              <a:t> constants</a:t>
            </a:r>
          </a:p>
          <a:p>
            <a:pPr marL="285744" indent="-285744" algn="r">
              <a:lnSpc>
                <a:spcPts val="1893"/>
              </a:lnSpc>
              <a:buFontTx/>
              <a:buChar char="-"/>
            </a:pPr>
            <a:r>
              <a:rPr lang="fr-FR" sz="2133" dirty="0" err="1"/>
              <a:t>Dark</a:t>
            </a:r>
            <a:r>
              <a:rPr lang="fr-FR" sz="2133" dirty="0"/>
              <a:t> </a:t>
            </a:r>
            <a:r>
              <a:rPr lang="fr-FR" sz="2133" dirty="0" err="1"/>
              <a:t>matter</a:t>
            </a:r>
            <a:r>
              <a:rPr lang="fr-FR" sz="2133" dirty="0"/>
              <a:t> </a:t>
            </a:r>
            <a:r>
              <a:rPr lang="fr-FR" sz="2133" dirty="0" err="1"/>
              <a:t>searches</a:t>
            </a:r>
            <a:endParaRPr lang="fr-FR" sz="2133" dirty="0"/>
          </a:p>
          <a:p>
            <a:pPr algn="r">
              <a:lnSpc>
                <a:spcPts val="1893"/>
              </a:lnSpc>
            </a:pPr>
            <a:endParaRPr lang="fr-FR" sz="2133" b="1" i="1" dirty="0"/>
          </a:p>
          <a:p>
            <a:pPr algn="r">
              <a:lnSpc>
                <a:spcPts val="1893"/>
              </a:lnSpc>
            </a:pPr>
            <a:r>
              <a:rPr lang="fr-FR" sz="2133" b="1" i="1" dirty="0" err="1"/>
              <a:t>Chronometric</a:t>
            </a:r>
            <a:r>
              <a:rPr lang="fr-FR" sz="2133" b="1" i="1" dirty="0"/>
              <a:t> </a:t>
            </a:r>
            <a:r>
              <a:rPr lang="fr-FR" sz="2133" b="1" i="1" dirty="0" err="1"/>
              <a:t>geodesy</a:t>
            </a:r>
            <a:endParaRPr lang="fr-FR" sz="2133" b="1" i="1" dirty="0"/>
          </a:p>
          <a:p>
            <a:pPr algn="r">
              <a:lnSpc>
                <a:spcPts val="1893"/>
              </a:lnSpc>
            </a:pPr>
            <a:endParaRPr lang="fr-FR" sz="2133" b="1" i="1" dirty="0"/>
          </a:p>
          <a:p>
            <a:pPr algn="r">
              <a:lnSpc>
                <a:spcPts val="1893"/>
              </a:lnSpc>
            </a:pPr>
            <a:r>
              <a:rPr lang="fr-FR" sz="2133" b="1" i="1" dirty="0" err="1"/>
              <a:t>Atmospheric</a:t>
            </a:r>
            <a:r>
              <a:rPr lang="fr-FR" sz="2133" b="1" i="1" dirty="0"/>
              <a:t> propagation </a:t>
            </a:r>
            <a:r>
              <a:rPr lang="fr-FR" sz="2133" b="1" i="1" dirty="0" err="1"/>
              <a:t>delay</a:t>
            </a:r>
            <a:endParaRPr lang="fr-FR" sz="2133" b="1" i="1" dirty="0"/>
          </a:p>
          <a:p>
            <a:pPr algn="r">
              <a:lnSpc>
                <a:spcPts val="1893"/>
              </a:lnSpc>
            </a:pPr>
            <a:endParaRPr lang="fr-FR" sz="2133" b="1" i="1" dirty="0"/>
          </a:p>
          <a:p>
            <a:pPr algn="r">
              <a:lnSpc>
                <a:spcPts val="1893"/>
              </a:lnSpc>
            </a:pPr>
            <a:r>
              <a:rPr lang="fr-FR" sz="2133" b="1" i="1" dirty="0"/>
              <a:t>Laser communication</a:t>
            </a:r>
          </a:p>
          <a:p>
            <a:pPr algn="r">
              <a:lnSpc>
                <a:spcPts val="1893"/>
              </a:lnSpc>
            </a:pPr>
            <a:endParaRPr lang="fr-FR" sz="2133" b="1" i="1" dirty="0"/>
          </a:p>
          <a:p>
            <a:pPr algn="r">
              <a:lnSpc>
                <a:spcPts val="1893"/>
              </a:lnSpc>
            </a:pPr>
            <a:r>
              <a:rPr lang="fr-FR" sz="2133" b="1" i="1" dirty="0"/>
              <a:t>Navigation</a:t>
            </a:r>
          </a:p>
        </p:txBody>
      </p:sp>
      <p:pic>
        <p:nvPicPr>
          <p:cNvPr id="15" name="Imag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20154" y="3892195"/>
            <a:ext cx="1918322" cy="1281061"/>
          </a:xfrm>
          <a:prstGeom prst="rect">
            <a:avLst/>
          </a:prstGeom>
        </p:spPr>
      </p:pic>
      <p:grpSp>
        <p:nvGrpSpPr>
          <p:cNvPr id="4" name="Group 3">
            <a:extLst>
              <a:ext uri="{FF2B5EF4-FFF2-40B4-BE49-F238E27FC236}">
                <a16:creationId xmlns:a16="http://schemas.microsoft.com/office/drawing/2014/main" id="{52C64254-E962-108B-EEFF-22C4600CA94D}"/>
              </a:ext>
            </a:extLst>
          </p:cNvPr>
          <p:cNvGrpSpPr/>
          <p:nvPr/>
        </p:nvGrpSpPr>
        <p:grpSpPr>
          <a:xfrm>
            <a:off x="118945" y="1010902"/>
            <a:ext cx="5977055" cy="1414977"/>
            <a:chOff x="68936" y="640255"/>
            <a:chExt cx="5342731" cy="1410341"/>
          </a:xfrm>
        </p:grpSpPr>
        <p:pic>
          <p:nvPicPr>
            <p:cNvPr id="14" name="Imag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53925" y="640255"/>
              <a:ext cx="2457742" cy="1088378"/>
            </a:xfrm>
            <a:prstGeom prst="rect">
              <a:avLst/>
            </a:prstGeom>
          </p:spPr>
        </p:pic>
        <p:pic>
          <p:nvPicPr>
            <p:cNvPr id="10" name="Image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8936" y="640255"/>
              <a:ext cx="1354922" cy="1410341"/>
            </a:xfrm>
            <a:prstGeom prst="rect">
              <a:avLst/>
            </a:prstGeom>
          </p:spPr>
        </p:pic>
        <p:pic>
          <p:nvPicPr>
            <p:cNvPr id="16" name="Imag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47875" y="640255"/>
              <a:ext cx="1621079" cy="1169493"/>
            </a:xfrm>
            <a:prstGeom prst="rect">
              <a:avLst/>
            </a:prstGeom>
            <a:solidFill>
              <a:schemeClr val="bg1"/>
            </a:solidFill>
          </p:spPr>
        </p:pic>
      </p:grpSp>
      <p:sp>
        <p:nvSpPr>
          <p:cNvPr id="5" name="Footer Placeholder 4">
            <a:extLst>
              <a:ext uri="{FF2B5EF4-FFF2-40B4-BE49-F238E27FC236}">
                <a16:creationId xmlns:a16="http://schemas.microsoft.com/office/drawing/2014/main" id="{6894211C-2940-EDA7-2190-F103D321624F}"/>
              </a:ext>
            </a:extLst>
          </p:cNvPr>
          <p:cNvSpPr>
            <a:spLocks noGrp="1"/>
          </p:cNvSpPr>
          <p:nvPr>
            <p:ph type="ftr" sz="quarter" idx="11"/>
          </p:nvPr>
        </p:nvSpPr>
        <p:spPr>
          <a:xfrm>
            <a:off x="2713128" y="6649634"/>
            <a:ext cx="6414052" cy="218661"/>
          </a:xfrm>
        </p:spPr>
        <p:txBody>
          <a:bodyPr/>
          <a:lstStyle/>
          <a:p>
            <a:r>
              <a:rPr lang="en-US" dirty="0"/>
              <a:t>Recent Progress at the International Laser Ranging Service</a:t>
            </a:r>
          </a:p>
        </p:txBody>
      </p:sp>
      <p:sp>
        <p:nvSpPr>
          <p:cNvPr id="7" name="Slide Number Placeholder 9">
            <a:extLst>
              <a:ext uri="{FF2B5EF4-FFF2-40B4-BE49-F238E27FC236}">
                <a16:creationId xmlns:a16="http://schemas.microsoft.com/office/drawing/2014/main" id="{9C5416F0-DC3E-425F-F518-3CBA2EFE6029}"/>
              </a:ext>
            </a:extLst>
          </p:cNvPr>
          <p:cNvSpPr>
            <a:spLocks noGrp="1"/>
          </p:cNvSpPr>
          <p:nvPr>
            <p:ph type="sldNum" sz="quarter" idx="12"/>
          </p:nvPr>
        </p:nvSpPr>
        <p:spPr>
          <a:xfrm>
            <a:off x="9003431" y="6575089"/>
            <a:ext cx="2743200" cy="365125"/>
          </a:xfrm>
        </p:spPr>
        <p:txBody>
          <a:bodyPr/>
          <a:lstStyle/>
          <a:p>
            <a:fld id="{3344DD73-57F7-404A-8243-829FA507EF07}" type="slidenum">
              <a:rPr lang="en-US" smtClean="0"/>
              <a:t>18</a:t>
            </a:fld>
            <a:endParaRPr lang="en-US" dirty="0"/>
          </a:p>
        </p:txBody>
      </p:sp>
      <p:sp>
        <p:nvSpPr>
          <p:cNvPr id="9" name="TextBox 8">
            <a:extLst>
              <a:ext uri="{FF2B5EF4-FFF2-40B4-BE49-F238E27FC236}">
                <a16:creationId xmlns:a16="http://schemas.microsoft.com/office/drawing/2014/main" id="{D453A46F-4ED6-AB33-B691-4B9D6737BC9D}"/>
              </a:ext>
            </a:extLst>
          </p:cNvPr>
          <p:cNvSpPr txBox="1"/>
          <p:nvPr/>
        </p:nvSpPr>
        <p:spPr>
          <a:xfrm>
            <a:off x="54700" y="6589687"/>
            <a:ext cx="3746154" cy="276999"/>
          </a:xfrm>
          <a:prstGeom prst="rect">
            <a:avLst/>
          </a:prstGeom>
          <a:noFill/>
        </p:spPr>
        <p:txBody>
          <a:bodyPr wrap="none" rtlCol="0">
            <a:spAutoFit/>
          </a:bodyPr>
          <a:lstStyle/>
          <a:p>
            <a:r>
              <a:rPr lang="en-US" sz="1200" i="1" dirty="0">
                <a:solidFill>
                  <a:srgbClr val="002060"/>
                </a:solidFill>
                <a:latin typeface="Arial" panose="020B0604020202020204" pitchFamily="34" charset="0"/>
                <a:cs typeface="Arial" panose="020B0604020202020204" pitchFamily="34" charset="0"/>
              </a:rPr>
              <a:t>Lunar, Interplanetary Ranging and Time Transfer SC</a:t>
            </a:r>
          </a:p>
        </p:txBody>
      </p:sp>
    </p:spTree>
    <p:extLst>
      <p:ext uri="{BB962C8B-B14F-4D97-AF65-F5344CB8AC3E}">
        <p14:creationId xmlns:p14="http://schemas.microsoft.com/office/powerpoint/2010/main" val="3005353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F19710-F01A-FDF5-34E1-E5BCD07F639B}"/>
              </a:ext>
            </a:extLst>
          </p:cNvPr>
          <p:cNvSpPr>
            <a:spLocks noGrp="1"/>
          </p:cNvSpPr>
          <p:nvPr>
            <p:ph type="title"/>
          </p:nvPr>
        </p:nvSpPr>
        <p:spPr/>
        <p:txBody>
          <a:bodyPr>
            <a:normAutofit fontScale="90000"/>
          </a:bodyPr>
          <a:lstStyle/>
          <a:p>
            <a:r>
              <a:rPr lang="en-US" dirty="0"/>
              <a:t>Space Debris (Current) Overview</a:t>
            </a:r>
          </a:p>
        </p:txBody>
      </p:sp>
      <p:pic>
        <p:nvPicPr>
          <p:cNvPr id="4" name="Picture 3" descr="9651debrisspace">
            <a:extLst>
              <a:ext uri="{FF2B5EF4-FFF2-40B4-BE49-F238E27FC236}">
                <a16:creationId xmlns:a16="http://schemas.microsoft.com/office/drawing/2014/main" id="{221C0BAA-20E4-2AE3-F964-06CD740BCC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82878" y="4430236"/>
            <a:ext cx="2030402" cy="2030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elle 16">
            <a:extLst>
              <a:ext uri="{FF2B5EF4-FFF2-40B4-BE49-F238E27FC236}">
                <a16:creationId xmlns:a16="http://schemas.microsoft.com/office/drawing/2014/main" id="{0D224F22-A2D7-B39F-B79F-8E5D720E8C53}"/>
              </a:ext>
            </a:extLst>
          </p:cNvPr>
          <p:cNvGraphicFramePr>
            <a:graphicFrameLocks noGrp="1"/>
          </p:cNvGraphicFramePr>
          <p:nvPr>
            <p:extLst>
              <p:ext uri="{D42A27DB-BD31-4B8C-83A1-F6EECF244321}">
                <p14:modId xmlns:p14="http://schemas.microsoft.com/office/powerpoint/2010/main" val="932310167"/>
              </p:ext>
            </p:extLst>
          </p:nvPr>
        </p:nvGraphicFramePr>
        <p:xfrm>
          <a:off x="1729340" y="1297982"/>
          <a:ext cx="8588827" cy="2931245"/>
        </p:xfrm>
        <a:graphic>
          <a:graphicData uri="http://schemas.openxmlformats.org/drawingml/2006/table">
            <a:tbl>
              <a:tblPr firstRow="1" bandRow="1">
                <a:tableStyleId>{073A0DAA-6AF3-43AB-8588-CEC1D06C72B9}</a:tableStyleId>
              </a:tblPr>
              <a:tblGrid>
                <a:gridCol w="2133846">
                  <a:extLst>
                    <a:ext uri="{9D8B030D-6E8A-4147-A177-3AD203B41FA5}">
                      <a16:colId xmlns:a16="http://schemas.microsoft.com/office/drawing/2014/main" val="20000"/>
                    </a:ext>
                  </a:extLst>
                </a:gridCol>
                <a:gridCol w="3183774">
                  <a:extLst>
                    <a:ext uri="{9D8B030D-6E8A-4147-A177-3AD203B41FA5}">
                      <a16:colId xmlns:a16="http://schemas.microsoft.com/office/drawing/2014/main" val="20001"/>
                    </a:ext>
                  </a:extLst>
                </a:gridCol>
                <a:gridCol w="3271207">
                  <a:extLst>
                    <a:ext uri="{9D8B030D-6E8A-4147-A177-3AD203B41FA5}">
                      <a16:colId xmlns:a16="http://schemas.microsoft.com/office/drawing/2014/main" val="20002"/>
                    </a:ext>
                  </a:extLst>
                </a:gridCol>
              </a:tblGrid>
              <a:tr h="335365">
                <a:tc gridSpan="2">
                  <a:txBody>
                    <a:bodyPr/>
                    <a:lstStyle/>
                    <a:p>
                      <a:pPr algn="ctr"/>
                      <a:r>
                        <a:rPr lang="de-AT" sz="1600" baseline="0" dirty="0">
                          <a:latin typeface="Arial" panose="020B0604020202020204" pitchFamily="34" charset="0"/>
                          <a:cs typeface="Arial" panose="020B0604020202020204" pitchFamily="34" charset="0"/>
                        </a:rPr>
                        <a:t>SPACE DEBRIS Numbers (ESA)</a:t>
                      </a:r>
                      <a:endParaRPr lang="de-AT" sz="1600" dirty="0">
                        <a:latin typeface="Arial" panose="020B0604020202020204" pitchFamily="34" charset="0"/>
                        <a:cs typeface="Arial" panose="020B0604020202020204" pitchFamily="34" charset="0"/>
                      </a:endParaRPr>
                    </a:p>
                  </a:txBody>
                  <a:tcPr/>
                </a:tc>
                <a:tc hMerge="1">
                  <a:txBody>
                    <a:bodyPr/>
                    <a:lstStyle/>
                    <a:p>
                      <a:endParaRPr lang="de-AT"/>
                    </a:p>
                  </a:txBody>
                  <a:tcPr/>
                </a:tc>
                <a:tc>
                  <a:txBody>
                    <a:bodyPr/>
                    <a:lstStyle/>
                    <a:p>
                      <a:pPr algn="ctr"/>
                      <a:r>
                        <a:rPr lang="de-AT" sz="1600" dirty="0">
                          <a:latin typeface="Arial" panose="020B0604020202020204" pitchFamily="34" charset="0"/>
                          <a:cs typeface="Arial" panose="020B0604020202020204" pitchFamily="34" charset="0"/>
                        </a:rPr>
                        <a:t>TYPES &amp; Origins</a:t>
                      </a:r>
                    </a:p>
                  </a:txBody>
                  <a:tcPr/>
                </a:tc>
                <a:extLst>
                  <a:ext uri="{0D108BD9-81ED-4DB2-BD59-A6C34878D82A}">
                    <a16:rowId xmlns:a16="http://schemas.microsoft.com/office/drawing/2014/main" val="10000"/>
                  </a:ext>
                </a:extLst>
              </a:tr>
              <a:tr h="370840">
                <a:tc>
                  <a:txBody>
                    <a:bodyPr/>
                    <a:lstStyle/>
                    <a:p>
                      <a:pPr marL="0" algn="r" defTabSz="360862" rtl="0" eaLnBrk="1" latinLnBrk="0" hangingPunct="1">
                        <a:buClr>
                          <a:schemeClr val="tx1">
                            <a:lumMod val="50000"/>
                            <a:lumOff val="50000"/>
                          </a:schemeClr>
                        </a:buClr>
                      </a:pPr>
                      <a:r>
                        <a:rPr lang="en-US" sz="1400" dirty="0">
                          <a:solidFill>
                            <a:srgbClr val="FF0000"/>
                          </a:solidFill>
                          <a:latin typeface="Arial" panose="020B0604020202020204" pitchFamily="34" charset="0"/>
                          <a:cs typeface="Arial" panose="020B0604020202020204" pitchFamily="34" charset="0"/>
                        </a:rPr>
                        <a:t>&gt; 6,500</a:t>
                      </a:r>
                      <a:r>
                        <a:rPr lang="en-US" sz="1400" baseline="0" dirty="0">
                          <a:solidFill>
                            <a:srgbClr val="FF0000"/>
                          </a:solidFill>
                          <a:latin typeface="Arial" panose="020B0604020202020204" pitchFamily="34" charset="0"/>
                          <a:cs typeface="Arial" panose="020B0604020202020204" pitchFamily="34" charset="0"/>
                        </a:rPr>
                        <a:t> </a:t>
                      </a:r>
                      <a:r>
                        <a:rPr lang="en-US" sz="1400" kern="1200" dirty="0" err="1">
                          <a:solidFill>
                            <a:schemeClr val="bg2">
                              <a:lumMod val="50000"/>
                            </a:schemeClr>
                          </a:solidFill>
                          <a:latin typeface="Arial" panose="020B0604020202020204" pitchFamily="34" charset="0"/>
                          <a:ea typeface="+mn-ea"/>
                          <a:cs typeface="Arial" panose="020B0604020202020204" pitchFamily="34" charset="0"/>
                        </a:rPr>
                        <a:t>lauches</a:t>
                      </a:r>
                      <a:endParaRPr lang="en-US" sz="1400" kern="1200" dirty="0">
                        <a:solidFill>
                          <a:schemeClr val="bg2">
                            <a:lumMod val="50000"/>
                          </a:schemeClr>
                        </a:solidFill>
                        <a:latin typeface="Arial" panose="020B0604020202020204" pitchFamily="34" charset="0"/>
                        <a:ea typeface="+mn-ea"/>
                        <a:cs typeface="Arial" panose="020B0604020202020204" pitchFamily="34" charset="0"/>
                      </a:endParaRPr>
                    </a:p>
                  </a:txBody>
                  <a:tcPr anchor="ctr"/>
                </a:tc>
                <a:tc>
                  <a:txBody>
                    <a:bodyPr/>
                    <a:lstStyle/>
                    <a:p>
                      <a:pPr marL="0" algn="l" defTabSz="360862" rtl="0" eaLnBrk="1" latinLnBrk="0" hangingPunct="1">
                        <a:buClr>
                          <a:schemeClr val="tx1">
                            <a:lumMod val="50000"/>
                            <a:lumOff val="50000"/>
                          </a:schemeClr>
                        </a:buClr>
                      </a:pPr>
                      <a:r>
                        <a:rPr lang="en-US" sz="1400" kern="1200" dirty="0">
                          <a:solidFill>
                            <a:schemeClr val="bg2">
                              <a:lumMod val="50000"/>
                            </a:schemeClr>
                          </a:solidFill>
                          <a:latin typeface="Arial" panose="020B0604020202020204" pitchFamily="34" charset="0"/>
                          <a:ea typeface="+mn-ea"/>
                          <a:cs typeface="Arial" panose="020B0604020202020204" pitchFamily="34" charset="0"/>
                        </a:rPr>
                        <a:t>Since 1957</a:t>
                      </a:r>
                    </a:p>
                  </a:txBody>
                  <a:tcPr anchor="ctr"/>
                </a:tc>
                <a:tc>
                  <a:txBody>
                    <a:bodyPr/>
                    <a:lstStyle/>
                    <a:p>
                      <a:pPr marL="0" algn="l" defTabSz="360862" rtl="0" eaLnBrk="1" latinLnBrk="0" hangingPunct="1">
                        <a:buClr>
                          <a:schemeClr val="tx1">
                            <a:lumMod val="50000"/>
                            <a:lumOff val="50000"/>
                          </a:schemeClr>
                        </a:buClr>
                      </a:pPr>
                      <a:r>
                        <a:rPr lang="de-AT" sz="1400" kern="1200" dirty="0">
                          <a:solidFill>
                            <a:schemeClr val="bg2">
                              <a:lumMod val="50000"/>
                            </a:schemeClr>
                          </a:solidFill>
                          <a:latin typeface="Arial" panose="020B0604020202020204" pitchFamily="34" charset="0"/>
                          <a:ea typeface="+mn-ea"/>
                          <a:cs typeface="Arial" panose="020B0604020202020204" pitchFamily="34" charset="0"/>
                        </a:rPr>
                        <a:t>Rocket </a:t>
                      </a:r>
                      <a:r>
                        <a:rPr lang="de-AT" sz="1400" kern="1200" dirty="0" err="1">
                          <a:solidFill>
                            <a:schemeClr val="bg2">
                              <a:lumMod val="50000"/>
                            </a:schemeClr>
                          </a:solidFill>
                          <a:latin typeface="Arial" panose="020B0604020202020204" pitchFamily="34" charset="0"/>
                          <a:ea typeface="+mn-ea"/>
                          <a:cs typeface="Arial" panose="020B0604020202020204" pitchFamily="34" charset="0"/>
                        </a:rPr>
                        <a:t>bodies</a:t>
                      </a:r>
                      <a:endParaRPr lang="en-US" sz="1400" kern="1200" dirty="0">
                        <a:solidFill>
                          <a:schemeClr val="bg2">
                            <a:lumMod val="50000"/>
                          </a:schemeClr>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0001"/>
                  </a:ext>
                </a:extLst>
              </a:tr>
              <a:tr h="370840">
                <a:tc>
                  <a:txBody>
                    <a:bodyPr/>
                    <a:lstStyle/>
                    <a:p>
                      <a:pPr algn="r">
                        <a:buClr>
                          <a:schemeClr val="tx1">
                            <a:lumMod val="50000"/>
                            <a:lumOff val="50000"/>
                          </a:schemeClr>
                        </a:buClr>
                      </a:pPr>
                      <a:r>
                        <a:rPr lang="en-US" sz="1400" dirty="0">
                          <a:solidFill>
                            <a:srgbClr val="FF0000"/>
                          </a:solidFill>
                          <a:latin typeface="Arial" panose="020B0604020202020204" pitchFamily="34" charset="0"/>
                          <a:cs typeface="Arial" panose="020B0604020202020204" pitchFamily="34" charset="0"/>
                        </a:rPr>
                        <a:t>9,000 / 2,500</a:t>
                      </a:r>
                      <a:r>
                        <a:rPr lang="en-US" sz="1400" baseline="0" dirty="0">
                          <a:solidFill>
                            <a:srgbClr val="FF0000"/>
                          </a:solidFill>
                          <a:latin typeface="Arial" panose="020B0604020202020204" pitchFamily="34" charset="0"/>
                          <a:cs typeface="Arial" panose="020B0604020202020204" pitchFamily="34" charset="0"/>
                        </a:rPr>
                        <a:t> </a:t>
                      </a:r>
                      <a:r>
                        <a:rPr lang="en-US" sz="1400" kern="1200" dirty="0">
                          <a:solidFill>
                            <a:schemeClr val="bg2">
                              <a:lumMod val="50000"/>
                            </a:schemeClr>
                          </a:solidFill>
                          <a:latin typeface="Arial" panose="020B0604020202020204" pitchFamily="34" charset="0"/>
                          <a:ea typeface="+mn-ea"/>
                          <a:cs typeface="Arial" panose="020B0604020202020204" pitchFamily="34" charset="0"/>
                        </a:rPr>
                        <a:t>satellites</a:t>
                      </a:r>
                    </a:p>
                  </a:txBody>
                  <a:tcPr anchor="ctr"/>
                </a:tc>
                <a:tc>
                  <a:txBody>
                    <a:bodyPr/>
                    <a:lstStyle/>
                    <a:p>
                      <a:pPr>
                        <a:buClr>
                          <a:schemeClr val="tx1">
                            <a:lumMod val="50000"/>
                            <a:lumOff val="50000"/>
                          </a:schemeClr>
                        </a:buClr>
                      </a:pPr>
                      <a:r>
                        <a:rPr lang="en-US" sz="1400" kern="1200" dirty="0">
                          <a:solidFill>
                            <a:schemeClr val="bg2">
                              <a:lumMod val="50000"/>
                            </a:schemeClr>
                          </a:solidFill>
                          <a:latin typeface="Arial" panose="020B0604020202020204" pitchFamily="34" charset="0"/>
                          <a:ea typeface="+mn-ea"/>
                          <a:cs typeface="Arial" panose="020B0604020202020204" pitchFamily="34" charset="0"/>
                        </a:rPr>
                        <a:t>active / inactive</a:t>
                      </a:r>
                    </a:p>
                  </a:txBody>
                  <a:tcPr anchor="ctr"/>
                </a:tc>
                <a:tc>
                  <a:txBody>
                    <a:bodyPr/>
                    <a:lstStyle/>
                    <a:p>
                      <a:r>
                        <a:rPr lang="de-AT" sz="1400" kern="1200" dirty="0">
                          <a:solidFill>
                            <a:schemeClr val="bg2">
                              <a:lumMod val="50000"/>
                            </a:schemeClr>
                          </a:solidFill>
                          <a:latin typeface="Arial" panose="020B0604020202020204" pitchFamily="34" charset="0"/>
                          <a:ea typeface="+mn-ea"/>
                          <a:cs typeface="Arial" panose="020B0604020202020204" pitchFamily="34" charset="0"/>
                        </a:rPr>
                        <a:t>Fragments</a:t>
                      </a:r>
                      <a:endParaRPr lang="en-US" sz="1400" kern="1200" dirty="0">
                        <a:solidFill>
                          <a:schemeClr val="bg2">
                            <a:lumMod val="50000"/>
                          </a:schemeClr>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0002"/>
                  </a:ext>
                </a:extLst>
              </a:tr>
              <a:tr h="370840">
                <a:tc>
                  <a:txBody>
                    <a:bodyPr/>
                    <a:lstStyle/>
                    <a:p>
                      <a:pPr marL="0" marR="0" indent="0" algn="r" defTabSz="360862" rtl="0" eaLnBrk="1" fontAlgn="auto" latinLnBrk="0" hangingPunct="1">
                        <a:lnSpc>
                          <a:spcPct val="100000"/>
                        </a:lnSpc>
                        <a:spcBef>
                          <a:spcPts val="0"/>
                        </a:spcBef>
                        <a:spcAft>
                          <a:spcPts val="0"/>
                        </a:spcAft>
                        <a:buClr>
                          <a:schemeClr val="tx1">
                            <a:lumMod val="50000"/>
                            <a:lumOff val="50000"/>
                          </a:schemeClr>
                        </a:buClr>
                        <a:buSzTx/>
                        <a:buFontTx/>
                        <a:buNone/>
                        <a:tabLst/>
                        <a:defRPr/>
                      </a:pPr>
                      <a:r>
                        <a:rPr lang="en-US" sz="1400" kern="1200" dirty="0">
                          <a:solidFill>
                            <a:srgbClr val="FF0000"/>
                          </a:solidFill>
                          <a:latin typeface="Arial" panose="020B0604020202020204" pitchFamily="34" charset="0"/>
                          <a:ea typeface="+mn-ea"/>
                          <a:cs typeface="Arial" panose="020B0604020202020204" pitchFamily="34" charset="0"/>
                        </a:rPr>
                        <a:t>36,500</a:t>
                      </a:r>
                      <a:r>
                        <a:rPr lang="en-US" sz="1400" dirty="0">
                          <a:solidFill>
                            <a:srgbClr val="00B050"/>
                          </a:solidFill>
                          <a:latin typeface="Arial" panose="020B0604020202020204" pitchFamily="34" charset="0"/>
                          <a:cs typeface="Arial" panose="020B0604020202020204" pitchFamily="34" charset="0"/>
                        </a:rPr>
                        <a:t> </a:t>
                      </a:r>
                      <a:r>
                        <a:rPr lang="en-US" sz="1400" dirty="0">
                          <a:solidFill>
                            <a:schemeClr val="bg2">
                              <a:lumMod val="50000"/>
                            </a:schemeClr>
                          </a:solidFill>
                          <a:latin typeface="Arial" panose="020B0604020202020204" pitchFamily="34" charset="0"/>
                          <a:cs typeface="Arial" panose="020B0604020202020204" pitchFamily="34" charset="0"/>
                        </a:rPr>
                        <a:t>objects</a:t>
                      </a:r>
                      <a:endParaRPr lang="de-AT" sz="1400" dirty="0">
                        <a:latin typeface="Arial" panose="020B0604020202020204" pitchFamily="34" charset="0"/>
                        <a:cs typeface="Arial" panose="020B0604020202020204" pitchFamily="34" charset="0"/>
                      </a:endParaRPr>
                    </a:p>
                  </a:txBody>
                  <a:tcPr anchor="ctr"/>
                </a:tc>
                <a:tc>
                  <a:txBody>
                    <a:bodyPr/>
                    <a:lstStyle/>
                    <a:p>
                      <a:pPr>
                        <a:buClr>
                          <a:schemeClr val="tx1">
                            <a:lumMod val="50000"/>
                            <a:lumOff val="50000"/>
                          </a:schemeClr>
                        </a:buClr>
                      </a:pPr>
                      <a:r>
                        <a:rPr lang="en-US" sz="1400" kern="1200" dirty="0">
                          <a:solidFill>
                            <a:schemeClr val="bg2">
                              <a:lumMod val="50000"/>
                            </a:schemeClr>
                          </a:solidFill>
                          <a:latin typeface="Arial" panose="020B0604020202020204" pitchFamily="34" charset="0"/>
                          <a:ea typeface="+mn-ea"/>
                          <a:cs typeface="Arial" panose="020B0604020202020204" pitchFamily="34" charset="0"/>
                        </a:rPr>
                        <a:t>Size: &gt; </a:t>
                      </a:r>
                      <a:r>
                        <a:rPr lang="en-US" sz="1400" kern="1200" dirty="0">
                          <a:solidFill>
                            <a:srgbClr val="FF0000"/>
                          </a:solidFill>
                          <a:latin typeface="Arial" panose="020B0604020202020204" pitchFamily="34" charset="0"/>
                          <a:ea typeface="+mn-ea"/>
                          <a:cs typeface="Arial" panose="020B0604020202020204" pitchFamily="34" charset="0"/>
                        </a:rPr>
                        <a:t>10 cm</a:t>
                      </a:r>
                    </a:p>
                  </a:txBody>
                  <a:tcPr anchor="ctr"/>
                </a:tc>
                <a:tc>
                  <a:txBody>
                    <a:bodyPr/>
                    <a:lstStyle/>
                    <a:p>
                      <a:pPr marL="0" marR="0" lvl="1" indent="0" algn="l" defTabSz="360862" rtl="0" eaLnBrk="1" fontAlgn="auto" latinLnBrk="0" hangingPunct="1">
                        <a:lnSpc>
                          <a:spcPct val="100000"/>
                        </a:lnSpc>
                        <a:spcBef>
                          <a:spcPts val="0"/>
                        </a:spcBef>
                        <a:spcAft>
                          <a:spcPts val="0"/>
                        </a:spcAft>
                        <a:buClr>
                          <a:schemeClr val="tx1">
                            <a:lumMod val="50000"/>
                            <a:lumOff val="50000"/>
                          </a:schemeClr>
                        </a:buClr>
                        <a:buSzTx/>
                        <a:buFontTx/>
                        <a:buNone/>
                        <a:tabLst/>
                        <a:defRPr/>
                      </a:pPr>
                      <a:r>
                        <a:rPr lang="de-AT" sz="1400" kern="1200" dirty="0">
                          <a:solidFill>
                            <a:schemeClr val="bg2">
                              <a:lumMod val="50000"/>
                            </a:schemeClr>
                          </a:solidFill>
                          <a:latin typeface="Arial" panose="020B0604020202020204" pitchFamily="34" charset="0"/>
                          <a:ea typeface="+mn-ea"/>
                          <a:cs typeface="Arial" panose="020B0604020202020204" pitchFamily="34" charset="0"/>
                        </a:rPr>
                        <a:t>Explosion</a:t>
                      </a:r>
                    </a:p>
                  </a:txBody>
                  <a:tcPr anchor="ctr"/>
                </a:tc>
                <a:extLst>
                  <a:ext uri="{0D108BD9-81ED-4DB2-BD59-A6C34878D82A}">
                    <a16:rowId xmlns:a16="http://schemas.microsoft.com/office/drawing/2014/main" val="10003"/>
                  </a:ext>
                </a:extLst>
              </a:tr>
              <a:tr h="370840">
                <a:tc>
                  <a:txBody>
                    <a:bodyPr/>
                    <a:lstStyle/>
                    <a:p>
                      <a:pPr algn="r">
                        <a:buClr>
                          <a:schemeClr val="tx1">
                            <a:lumMod val="50000"/>
                            <a:lumOff val="50000"/>
                          </a:schemeClr>
                        </a:buClr>
                      </a:pPr>
                      <a:r>
                        <a:rPr lang="en-US" sz="1400" dirty="0">
                          <a:solidFill>
                            <a:srgbClr val="FF0000"/>
                          </a:solidFill>
                          <a:latin typeface="Arial" panose="020B0604020202020204" pitchFamily="34" charset="0"/>
                          <a:cs typeface="Arial" panose="020B0604020202020204" pitchFamily="34" charset="0"/>
                        </a:rPr>
                        <a:t>1,000,000 </a:t>
                      </a:r>
                      <a:r>
                        <a:rPr lang="en-US" sz="1400" dirty="0">
                          <a:solidFill>
                            <a:schemeClr val="bg2">
                              <a:lumMod val="50000"/>
                            </a:schemeClr>
                          </a:solidFill>
                          <a:latin typeface="Arial" panose="020B0604020202020204" pitchFamily="34" charset="0"/>
                          <a:cs typeface="Arial" panose="020B0604020202020204" pitchFamily="34" charset="0"/>
                        </a:rPr>
                        <a:t>objects</a:t>
                      </a:r>
                      <a:endParaRPr lang="en-US" sz="1400" dirty="0">
                        <a:solidFill>
                          <a:srgbClr val="FF0000"/>
                        </a:solidFill>
                        <a:latin typeface="Arial" panose="020B0604020202020204" pitchFamily="34" charset="0"/>
                        <a:cs typeface="Arial" panose="020B0604020202020204" pitchFamily="34" charset="0"/>
                      </a:endParaRPr>
                    </a:p>
                  </a:txBody>
                  <a:tcPr anchor="ctr"/>
                </a:tc>
                <a:tc>
                  <a:txBody>
                    <a:bodyPr/>
                    <a:lstStyle/>
                    <a:p>
                      <a:pPr>
                        <a:buClr>
                          <a:schemeClr val="tx1">
                            <a:lumMod val="50000"/>
                            <a:lumOff val="50000"/>
                          </a:schemeClr>
                        </a:buClr>
                      </a:pPr>
                      <a:r>
                        <a:rPr lang="en-US" sz="1400" dirty="0">
                          <a:solidFill>
                            <a:schemeClr val="bg2">
                              <a:lumMod val="50000"/>
                            </a:schemeClr>
                          </a:solidFill>
                          <a:latin typeface="Arial" panose="020B0604020202020204" pitchFamily="34" charset="0"/>
                          <a:cs typeface="Arial" panose="020B0604020202020204" pitchFamily="34" charset="0"/>
                        </a:rPr>
                        <a:t>Size: &gt; </a:t>
                      </a:r>
                      <a:r>
                        <a:rPr lang="en-US" sz="1400" dirty="0">
                          <a:solidFill>
                            <a:srgbClr val="FF0000"/>
                          </a:solidFill>
                          <a:latin typeface="Arial" panose="020B0604020202020204" pitchFamily="34" charset="0"/>
                          <a:cs typeface="Arial" panose="020B0604020202020204" pitchFamily="34" charset="0"/>
                        </a:rPr>
                        <a:t>1 cm</a:t>
                      </a:r>
                    </a:p>
                  </a:txBody>
                  <a:tcPr anchor="ctr"/>
                </a:tc>
                <a:tc>
                  <a:txBody>
                    <a:bodyPr/>
                    <a:lstStyle/>
                    <a:p>
                      <a:pPr marL="0" marR="0" lvl="1" indent="0" algn="l" defTabSz="360862" rtl="0" eaLnBrk="1" fontAlgn="auto" latinLnBrk="0" hangingPunct="1">
                        <a:lnSpc>
                          <a:spcPct val="100000"/>
                        </a:lnSpc>
                        <a:spcBef>
                          <a:spcPts val="0"/>
                        </a:spcBef>
                        <a:spcAft>
                          <a:spcPts val="0"/>
                        </a:spcAft>
                        <a:buClr>
                          <a:schemeClr val="tx1">
                            <a:lumMod val="50000"/>
                            <a:lumOff val="50000"/>
                          </a:schemeClr>
                        </a:buClr>
                        <a:buSzTx/>
                        <a:buFontTx/>
                        <a:buNone/>
                        <a:tabLst/>
                        <a:defRPr/>
                      </a:pPr>
                      <a:r>
                        <a:rPr lang="de-AT" sz="1400" kern="1200" dirty="0">
                          <a:solidFill>
                            <a:schemeClr val="bg2">
                              <a:lumMod val="50000"/>
                            </a:schemeClr>
                          </a:solidFill>
                          <a:latin typeface="Arial" panose="020B0604020202020204" pitchFamily="34" charset="0"/>
                          <a:ea typeface="+mn-ea"/>
                          <a:cs typeface="Arial" panose="020B0604020202020204" pitchFamily="34" charset="0"/>
                        </a:rPr>
                        <a:t>Anti </a:t>
                      </a:r>
                      <a:r>
                        <a:rPr lang="de-AT" sz="1400" kern="1200" dirty="0" err="1">
                          <a:solidFill>
                            <a:schemeClr val="bg2">
                              <a:lumMod val="50000"/>
                            </a:schemeClr>
                          </a:solidFill>
                          <a:latin typeface="Arial" panose="020B0604020202020204" pitchFamily="34" charset="0"/>
                          <a:ea typeface="+mn-ea"/>
                          <a:cs typeface="Arial" panose="020B0604020202020204" pitchFamily="34" charset="0"/>
                        </a:rPr>
                        <a:t>satellite</a:t>
                      </a:r>
                      <a:r>
                        <a:rPr lang="de-AT" sz="1400" kern="1200" dirty="0">
                          <a:solidFill>
                            <a:schemeClr val="bg2">
                              <a:lumMod val="50000"/>
                            </a:schemeClr>
                          </a:solidFill>
                          <a:latin typeface="Arial" panose="020B0604020202020204" pitchFamily="34" charset="0"/>
                          <a:ea typeface="+mn-ea"/>
                          <a:cs typeface="Arial" panose="020B0604020202020204" pitchFamily="34" charset="0"/>
                        </a:rPr>
                        <a:t> </a:t>
                      </a:r>
                      <a:r>
                        <a:rPr lang="de-AT" sz="1400" kern="1200" dirty="0" err="1">
                          <a:solidFill>
                            <a:schemeClr val="bg2">
                              <a:lumMod val="50000"/>
                            </a:schemeClr>
                          </a:solidFill>
                          <a:latin typeface="Arial" panose="020B0604020202020204" pitchFamily="34" charset="0"/>
                          <a:ea typeface="+mn-ea"/>
                          <a:cs typeface="Arial" panose="020B0604020202020204" pitchFamily="34" charset="0"/>
                        </a:rPr>
                        <a:t>missions</a:t>
                      </a:r>
                      <a:endParaRPr lang="de-AT" sz="1400" kern="1200" dirty="0">
                        <a:solidFill>
                          <a:schemeClr val="bg2">
                            <a:lumMod val="50000"/>
                          </a:schemeClr>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0004"/>
                  </a:ext>
                </a:extLst>
              </a:tr>
              <a:tr h="370840">
                <a:tc>
                  <a:txBody>
                    <a:bodyPr/>
                    <a:lstStyle/>
                    <a:p>
                      <a:pPr algn="r">
                        <a:buClr>
                          <a:schemeClr val="tx1">
                            <a:lumMod val="50000"/>
                            <a:lumOff val="50000"/>
                          </a:schemeClr>
                        </a:buClr>
                      </a:pPr>
                      <a:r>
                        <a:rPr lang="en-US" sz="1400" dirty="0">
                          <a:solidFill>
                            <a:srgbClr val="FF0000"/>
                          </a:solidFill>
                          <a:latin typeface="Arial" panose="020B0604020202020204" pitchFamily="34" charset="0"/>
                          <a:cs typeface="Arial" panose="020B0604020202020204" pitchFamily="34" charset="0"/>
                        </a:rPr>
                        <a:t>&gt;100,000,000 </a:t>
                      </a:r>
                      <a:r>
                        <a:rPr lang="en-US" sz="1400" dirty="0">
                          <a:solidFill>
                            <a:schemeClr val="bg2">
                              <a:lumMod val="50000"/>
                            </a:schemeClr>
                          </a:solidFill>
                          <a:latin typeface="Arial" panose="020B0604020202020204" pitchFamily="34" charset="0"/>
                          <a:cs typeface="Arial" panose="020B0604020202020204" pitchFamily="34" charset="0"/>
                        </a:rPr>
                        <a:t>objects</a:t>
                      </a:r>
                      <a:endParaRPr lang="en-US" sz="1400" dirty="0">
                        <a:solidFill>
                          <a:srgbClr val="FF0000"/>
                        </a:solidFill>
                        <a:latin typeface="Arial" panose="020B0604020202020204" pitchFamily="34" charset="0"/>
                        <a:cs typeface="Arial" panose="020B0604020202020204" pitchFamily="34" charset="0"/>
                      </a:endParaRPr>
                    </a:p>
                  </a:txBody>
                  <a:tcPr anchor="ctr"/>
                </a:tc>
                <a:tc>
                  <a:txBody>
                    <a:bodyPr/>
                    <a:lstStyle/>
                    <a:p>
                      <a:pPr>
                        <a:buClr>
                          <a:schemeClr val="tx1">
                            <a:lumMod val="50000"/>
                            <a:lumOff val="50000"/>
                          </a:schemeClr>
                        </a:buClr>
                      </a:pPr>
                      <a:r>
                        <a:rPr lang="en-US" sz="1400" dirty="0">
                          <a:solidFill>
                            <a:schemeClr val="bg2">
                              <a:lumMod val="50000"/>
                            </a:schemeClr>
                          </a:solidFill>
                          <a:latin typeface="Arial" panose="020B0604020202020204" pitchFamily="34" charset="0"/>
                          <a:cs typeface="Arial" panose="020B0604020202020204" pitchFamily="34" charset="0"/>
                        </a:rPr>
                        <a:t>Size: &gt; </a:t>
                      </a:r>
                      <a:r>
                        <a:rPr lang="en-US" sz="1400" dirty="0">
                          <a:solidFill>
                            <a:srgbClr val="FF0000"/>
                          </a:solidFill>
                          <a:latin typeface="Arial" panose="020B0604020202020204" pitchFamily="34" charset="0"/>
                          <a:cs typeface="Arial" panose="020B0604020202020204" pitchFamily="34" charset="0"/>
                        </a:rPr>
                        <a:t>1 mm</a:t>
                      </a:r>
                    </a:p>
                  </a:txBody>
                  <a:tcPr anchor="ctr"/>
                </a:tc>
                <a:tc>
                  <a:txBody>
                    <a:bodyPr/>
                    <a:lstStyle/>
                    <a:p>
                      <a:pPr marL="0" marR="0" lvl="1" indent="0" algn="l" defTabSz="360862" rtl="0" eaLnBrk="1" fontAlgn="auto" latinLnBrk="0" hangingPunct="1">
                        <a:lnSpc>
                          <a:spcPct val="100000"/>
                        </a:lnSpc>
                        <a:spcBef>
                          <a:spcPts val="0"/>
                        </a:spcBef>
                        <a:spcAft>
                          <a:spcPts val="0"/>
                        </a:spcAft>
                        <a:buClrTx/>
                        <a:buSzTx/>
                        <a:buFontTx/>
                        <a:buNone/>
                        <a:tabLst/>
                        <a:defRPr/>
                      </a:pPr>
                      <a:r>
                        <a:rPr lang="de-AT" sz="1400" kern="1200" dirty="0" err="1">
                          <a:solidFill>
                            <a:schemeClr val="bg2">
                              <a:lumMod val="50000"/>
                            </a:schemeClr>
                          </a:solidFill>
                          <a:latin typeface="Arial" panose="020B0604020202020204" pitchFamily="34" charset="0"/>
                          <a:ea typeface="+mn-ea"/>
                          <a:cs typeface="Arial" panose="020B0604020202020204" pitchFamily="34" charset="0"/>
                        </a:rPr>
                        <a:t>Collisions</a:t>
                      </a:r>
                      <a:r>
                        <a:rPr lang="de-AT" sz="1400" kern="1200" dirty="0">
                          <a:solidFill>
                            <a:schemeClr val="bg2">
                              <a:lumMod val="50000"/>
                            </a:schemeClr>
                          </a:solidFill>
                          <a:latin typeface="Arial" panose="020B0604020202020204" pitchFamily="34" charset="0"/>
                          <a:ea typeface="+mn-ea"/>
                          <a:cs typeface="Arial" panose="020B0604020202020204" pitchFamily="34" charset="0"/>
                        </a:rPr>
                        <a:t> (2009,</a:t>
                      </a:r>
                      <a:r>
                        <a:rPr lang="de-AT" sz="1400" kern="1200" baseline="0" dirty="0">
                          <a:solidFill>
                            <a:schemeClr val="bg2">
                              <a:lumMod val="50000"/>
                            </a:schemeClr>
                          </a:solidFill>
                          <a:latin typeface="Arial" panose="020B0604020202020204" pitchFamily="34" charset="0"/>
                          <a:ea typeface="+mn-ea"/>
                          <a:cs typeface="Arial" panose="020B0604020202020204" pitchFamily="34" charset="0"/>
                        </a:rPr>
                        <a:t> Iridium, Kosmos)</a:t>
                      </a:r>
                      <a:endParaRPr lang="de-AT" sz="1400" kern="1200" dirty="0">
                        <a:solidFill>
                          <a:schemeClr val="bg2">
                            <a:lumMod val="50000"/>
                          </a:schemeClr>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0005"/>
                  </a:ext>
                </a:extLst>
              </a:tr>
              <a:tr h="370840">
                <a:tc>
                  <a:txBody>
                    <a:bodyPr/>
                    <a:lstStyle/>
                    <a:p>
                      <a:pPr marL="0" marR="0" indent="0" algn="r" defTabSz="360862" rtl="0" eaLnBrk="1" fontAlgn="auto" latinLnBrk="0" hangingPunct="1">
                        <a:lnSpc>
                          <a:spcPct val="100000"/>
                        </a:lnSpc>
                        <a:spcBef>
                          <a:spcPts val="0"/>
                        </a:spcBef>
                        <a:spcAft>
                          <a:spcPts val="0"/>
                        </a:spcAft>
                        <a:buClrTx/>
                        <a:buSzTx/>
                        <a:buFontTx/>
                        <a:buNone/>
                        <a:tabLst/>
                        <a:defRPr/>
                      </a:pPr>
                      <a:r>
                        <a:rPr lang="en-US" sz="1400" dirty="0">
                          <a:solidFill>
                            <a:schemeClr val="bg2">
                              <a:lumMod val="50000"/>
                            </a:schemeClr>
                          </a:solidFill>
                          <a:latin typeface="Arial" panose="020B0604020202020204" pitchFamily="34" charset="0"/>
                          <a:cs typeface="Arial" panose="020B0604020202020204" pitchFamily="34" charset="0"/>
                        </a:rPr>
                        <a:t>Velocity</a:t>
                      </a:r>
                      <a:endParaRPr lang="en-US" sz="1400" dirty="0">
                        <a:solidFill>
                          <a:srgbClr val="FF0000"/>
                        </a:solidFill>
                        <a:latin typeface="Arial" panose="020B0604020202020204" pitchFamily="34" charset="0"/>
                        <a:cs typeface="Arial" panose="020B0604020202020204" pitchFamily="34" charset="0"/>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baseline="0" dirty="0">
                          <a:solidFill>
                            <a:srgbClr val="FF0000"/>
                          </a:solidFill>
                          <a:latin typeface="Arial" panose="020B0604020202020204" pitchFamily="34" charset="0"/>
                          <a:cs typeface="Arial" panose="020B0604020202020204" pitchFamily="34" charset="0"/>
                        </a:rPr>
                        <a:t>~7 km / sec</a:t>
                      </a:r>
                      <a:endParaRPr lang="en-US" sz="1400" dirty="0">
                        <a:solidFill>
                          <a:schemeClr val="bg2">
                            <a:lumMod val="50000"/>
                          </a:schemeClr>
                        </a:solidFill>
                        <a:latin typeface="Arial" panose="020B0604020202020204" pitchFamily="34" charset="0"/>
                        <a:cs typeface="Arial" panose="020B0604020202020204" pitchFamily="34" charset="0"/>
                      </a:endParaRPr>
                    </a:p>
                  </a:txBody>
                  <a:tcPr anchor="ctr"/>
                </a:tc>
                <a:tc>
                  <a:txBody>
                    <a:bodyPr/>
                    <a:lstStyle/>
                    <a:p>
                      <a:pPr marL="0" marR="0" lvl="1" indent="0" algn="l" defTabSz="360862" rtl="0" eaLnBrk="1" fontAlgn="auto" latinLnBrk="0" hangingPunct="1">
                        <a:lnSpc>
                          <a:spcPct val="100000"/>
                        </a:lnSpc>
                        <a:spcBef>
                          <a:spcPts val="0"/>
                        </a:spcBef>
                        <a:spcAft>
                          <a:spcPts val="0"/>
                        </a:spcAft>
                        <a:buClr>
                          <a:schemeClr val="tx1">
                            <a:lumMod val="50000"/>
                            <a:lumOff val="50000"/>
                          </a:schemeClr>
                        </a:buClr>
                        <a:buSzTx/>
                        <a:buFontTx/>
                        <a:buNone/>
                        <a:tabLst/>
                        <a:defRPr/>
                      </a:pPr>
                      <a:r>
                        <a:rPr lang="de-AT" sz="1400" kern="1200" dirty="0" err="1">
                          <a:solidFill>
                            <a:schemeClr val="bg2">
                              <a:lumMod val="50000"/>
                            </a:schemeClr>
                          </a:solidFill>
                          <a:latin typeface="Arial" panose="020B0604020202020204" pitchFamily="34" charset="0"/>
                          <a:ea typeface="+mn-ea"/>
                          <a:cs typeface="Arial" panose="020B0604020202020204" pitchFamily="34" charset="0"/>
                        </a:rPr>
                        <a:t>Toolbags</a:t>
                      </a:r>
                      <a:r>
                        <a:rPr lang="de-AT" sz="1400" kern="1200" dirty="0">
                          <a:solidFill>
                            <a:schemeClr val="bg2">
                              <a:lumMod val="50000"/>
                            </a:schemeClr>
                          </a:solidFill>
                          <a:latin typeface="Arial" panose="020B0604020202020204" pitchFamily="34" charset="0"/>
                          <a:ea typeface="+mn-ea"/>
                          <a:cs typeface="Arial" panose="020B0604020202020204" pitchFamily="34" charset="0"/>
                        </a:rPr>
                        <a:t> (ISS, 2008)</a:t>
                      </a:r>
                    </a:p>
                  </a:txBody>
                  <a:tcPr anchor="ctr"/>
                </a:tc>
                <a:extLst>
                  <a:ext uri="{0D108BD9-81ED-4DB2-BD59-A6C34878D82A}">
                    <a16:rowId xmlns:a16="http://schemas.microsoft.com/office/drawing/2014/main" val="10006"/>
                  </a:ext>
                </a:extLst>
              </a:tr>
              <a:tr h="370840">
                <a:tc>
                  <a:txBody>
                    <a:bodyPr/>
                    <a:lstStyle/>
                    <a:p>
                      <a:pPr algn="r"/>
                      <a:r>
                        <a:rPr lang="en-US" sz="1400" dirty="0">
                          <a:solidFill>
                            <a:schemeClr val="bg2">
                              <a:lumMod val="50000"/>
                            </a:schemeClr>
                          </a:solidFill>
                          <a:latin typeface="Arial" panose="020B0604020202020204" pitchFamily="34" charset="0"/>
                          <a:cs typeface="Arial" panose="020B0604020202020204" pitchFamily="34" charset="0"/>
                        </a:rPr>
                        <a:t>Impact</a:t>
                      </a:r>
                      <a:endParaRPr lang="de-AT" sz="1400" dirty="0">
                        <a:latin typeface="Arial" panose="020B0604020202020204" pitchFamily="34" charset="0"/>
                        <a:cs typeface="Arial" panose="020B0604020202020204" pitchFamily="34" charset="0"/>
                      </a:endParaRPr>
                    </a:p>
                  </a:txBody>
                  <a:tcPr anchor="ct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bg2">
                              <a:lumMod val="50000"/>
                            </a:schemeClr>
                          </a:solidFill>
                          <a:latin typeface="Arial" panose="020B0604020202020204" pitchFamily="34" charset="0"/>
                          <a:ea typeface="+mn-ea"/>
                          <a:cs typeface="Arial" panose="020B0604020202020204" pitchFamily="34" charset="0"/>
                        </a:rPr>
                        <a:t>Ø </a:t>
                      </a:r>
                      <a:r>
                        <a:rPr lang="en-US" sz="1400" dirty="0">
                          <a:solidFill>
                            <a:schemeClr val="bg2">
                              <a:lumMod val="50000"/>
                            </a:schemeClr>
                          </a:solidFill>
                          <a:latin typeface="Arial" panose="020B0604020202020204" pitchFamily="34" charset="0"/>
                          <a:cs typeface="Arial" panose="020B0604020202020204" pitchFamily="34" charset="0"/>
                        </a:rPr>
                        <a:t>&lt; 1 cm</a:t>
                      </a:r>
                      <a:r>
                        <a:rPr lang="en-US" sz="1400" baseline="0" dirty="0">
                          <a:solidFill>
                            <a:schemeClr val="bg2">
                              <a:lumMod val="50000"/>
                            </a:schemeClr>
                          </a:solidFill>
                          <a:latin typeface="Arial" panose="020B0604020202020204" pitchFamily="34" charset="0"/>
                          <a:cs typeface="Arial" panose="020B0604020202020204" pitchFamily="34" charset="0"/>
                        </a:rPr>
                        <a:t> --&gt; </a:t>
                      </a:r>
                      <a:r>
                        <a:rPr lang="en-US" sz="1400" dirty="0">
                          <a:solidFill>
                            <a:schemeClr val="bg2">
                              <a:lumMod val="50000"/>
                            </a:schemeClr>
                          </a:solidFill>
                          <a:latin typeface="Arial" panose="020B0604020202020204" pitchFamily="34" charset="0"/>
                          <a:cs typeface="Arial" panose="020B0604020202020204" pitchFamily="34" charset="0"/>
                        </a:rPr>
                        <a:t>20 cm crater</a:t>
                      </a:r>
                    </a:p>
                  </a:txBody>
                  <a:tcPr anchor="ctr"/>
                </a:tc>
                <a:tc>
                  <a:txBody>
                    <a:bodyPr/>
                    <a:lstStyle/>
                    <a:p>
                      <a:pPr marL="0" marR="0" lvl="1" indent="0" algn="l" defTabSz="360862" rtl="0" eaLnBrk="1" fontAlgn="auto" latinLnBrk="0" hangingPunct="1">
                        <a:lnSpc>
                          <a:spcPct val="100000"/>
                        </a:lnSpc>
                        <a:spcBef>
                          <a:spcPts val="0"/>
                        </a:spcBef>
                        <a:spcAft>
                          <a:spcPts val="0"/>
                        </a:spcAft>
                        <a:buClr>
                          <a:schemeClr val="tx1">
                            <a:lumMod val="50000"/>
                            <a:lumOff val="50000"/>
                          </a:schemeClr>
                        </a:buClr>
                        <a:buSzTx/>
                        <a:buFontTx/>
                        <a:buNone/>
                        <a:tabLst/>
                        <a:defRPr/>
                      </a:pPr>
                      <a:r>
                        <a:rPr lang="de-AT" sz="1400" kern="1200" dirty="0" err="1">
                          <a:solidFill>
                            <a:schemeClr val="bg2">
                              <a:lumMod val="50000"/>
                            </a:schemeClr>
                          </a:solidFill>
                          <a:latin typeface="Arial" panose="020B0604020202020204" pitchFamily="34" charset="0"/>
                          <a:ea typeface="+mn-ea"/>
                          <a:cs typeface="Arial" panose="020B0604020202020204" pitchFamily="34" charset="0"/>
                        </a:rPr>
                        <a:t>Heat</a:t>
                      </a:r>
                      <a:r>
                        <a:rPr lang="de-AT" sz="1400" kern="1200" dirty="0">
                          <a:solidFill>
                            <a:schemeClr val="bg2">
                              <a:lumMod val="50000"/>
                            </a:schemeClr>
                          </a:solidFill>
                          <a:latin typeface="Arial" panose="020B0604020202020204" pitchFamily="34" charset="0"/>
                          <a:ea typeface="+mn-ea"/>
                          <a:cs typeface="Arial" panose="020B0604020202020204" pitchFamily="34" charset="0"/>
                        </a:rPr>
                        <a:t> </a:t>
                      </a:r>
                      <a:r>
                        <a:rPr lang="de-AT" sz="1400" kern="1200" dirty="0" err="1">
                          <a:solidFill>
                            <a:schemeClr val="bg2">
                              <a:lumMod val="50000"/>
                            </a:schemeClr>
                          </a:solidFill>
                          <a:latin typeface="Arial" panose="020B0604020202020204" pitchFamily="34" charset="0"/>
                          <a:ea typeface="+mn-ea"/>
                          <a:cs typeface="Arial" panose="020B0604020202020204" pitchFamily="34" charset="0"/>
                        </a:rPr>
                        <a:t>shield</a:t>
                      </a:r>
                      <a:r>
                        <a:rPr lang="de-AT" sz="1400" kern="1200" dirty="0">
                          <a:solidFill>
                            <a:schemeClr val="bg2">
                              <a:lumMod val="50000"/>
                            </a:schemeClr>
                          </a:solidFill>
                          <a:latin typeface="Arial" panose="020B0604020202020204" pitchFamily="34" charset="0"/>
                          <a:ea typeface="+mn-ea"/>
                          <a:cs typeface="Arial" panose="020B0604020202020204" pitchFamily="34" charset="0"/>
                        </a:rPr>
                        <a:t> (ISS, 2017)</a:t>
                      </a:r>
                    </a:p>
                  </a:txBody>
                  <a:tcPr anchor="ctr"/>
                </a:tc>
                <a:extLst>
                  <a:ext uri="{0D108BD9-81ED-4DB2-BD59-A6C34878D82A}">
                    <a16:rowId xmlns:a16="http://schemas.microsoft.com/office/drawing/2014/main" val="10007"/>
                  </a:ext>
                </a:extLst>
              </a:tr>
            </a:tbl>
          </a:graphicData>
        </a:graphic>
      </p:graphicFrame>
      <p:pic>
        <p:nvPicPr>
          <p:cNvPr id="7" name="Picture 6" descr="D:\Daten\3_Konferenzen\20190403_fallingwalls\Sentinel-1_impact.jpg">
            <a:extLst>
              <a:ext uri="{FF2B5EF4-FFF2-40B4-BE49-F238E27FC236}">
                <a16:creationId xmlns:a16="http://schemas.microsoft.com/office/drawing/2014/main" id="{FB6541AF-F67A-2958-8C71-646020F2DC1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735109" y="4430236"/>
            <a:ext cx="2625753" cy="2031120"/>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18">
            <a:extLst>
              <a:ext uri="{FF2B5EF4-FFF2-40B4-BE49-F238E27FC236}">
                <a16:creationId xmlns:a16="http://schemas.microsoft.com/office/drawing/2014/main" id="{C6C34B30-99CC-623D-052D-4B0032597E9F}"/>
              </a:ext>
            </a:extLst>
          </p:cNvPr>
          <p:cNvSpPr/>
          <p:nvPr/>
        </p:nvSpPr>
        <p:spPr>
          <a:xfrm>
            <a:off x="1729340" y="4214792"/>
            <a:ext cx="1230463" cy="215444"/>
          </a:xfrm>
          <a:prstGeom prst="rect">
            <a:avLst/>
          </a:prstGeom>
        </p:spPr>
        <p:txBody>
          <a:bodyPr wrap="square">
            <a:spAutoFit/>
          </a:bodyPr>
          <a:lstStyle/>
          <a:p>
            <a:r>
              <a:rPr lang="de-DE" sz="800" dirty="0" err="1">
                <a:latin typeface="Arial" panose="020B0604020202020204" pitchFamily="34" charset="0"/>
                <a:cs typeface="Arial" panose="020B0604020202020204" pitchFamily="34" charset="0"/>
              </a:rPr>
              <a:t>Credits</a:t>
            </a:r>
            <a:r>
              <a:rPr lang="de-DE" sz="800" dirty="0">
                <a:latin typeface="Arial" panose="020B0604020202020204" pitchFamily="34" charset="0"/>
                <a:cs typeface="Arial" panose="020B0604020202020204" pitchFamily="34" charset="0"/>
              </a:rPr>
              <a:t>: ESA, 2016</a:t>
            </a:r>
            <a:endParaRPr lang="de-AT" dirty="0"/>
          </a:p>
        </p:txBody>
      </p:sp>
      <p:pic>
        <p:nvPicPr>
          <p:cNvPr id="9" name="Picture 2" descr="ESA - Hypervelocity Impact">
            <a:extLst>
              <a:ext uri="{FF2B5EF4-FFF2-40B4-BE49-F238E27FC236}">
                <a16:creationId xmlns:a16="http://schemas.microsoft.com/office/drawing/2014/main" id="{B772E902-AB51-9417-7F5A-72EB5C7DC25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52912" y="5257647"/>
            <a:ext cx="1049745" cy="111043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2D564779-B121-E131-FFD1-488951C2610B}"/>
              </a:ext>
            </a:extLst>
          </p:cNvPr>
          <p:cNvSpPr>
            <a:spLocks noGrp="1"/>
          </p:cNvSpPr>
          <p:nvPr>
            <p:ph type="sldNum" sz="quarter" idx="12"/>
          </p:nvPr>
        </p:nvSpPr>
        <p:spPr>
          <a:xfrm>
            <a:off x="8610600" y="6473313"/>
            <a:ext cx="2743200" cy="365125"/>
          </a:xfrm>
        </p:spPr>
        <p:txBody>
          <a:bodyPr/>
          <a:lstStyle/>
          <a:p>
            <a:fld id="{3344DD73-57F7-404A-8243-829FA507EF07}" type="slidenum">
              <a:rPr lang="en-US" smtClean="0"/>
              <a:t>19</a:t>
            </a:fld>
            <a:endParaRPr lang="en-US" dirty="0"/>
          </a:p>
        </p:txBody>
      </p:sp>
      <p:sp>
        <p:nvSpPr>
          <p:cNvPr id="11" name="Footer Placeholder 10">
            <a:extLst>
              <a:ext uri="{FF2B5EF4-FFF2-40B4-BE49-F238E27FC236}">
                <a16:creationId xmlns:a16="http://schemas.microsoft.com/office/drawing/2014/main" id="{FCC1BBFF-4E58-4D0D-35D9-7FBB8B1ACD95}"/>
              </a:ext>
            </a:extLst>
          </p:cNvPr>
          <p:cNvSpPr>
            <a:spLocks noGrp="1"/>
          </p:cNvSpPr>
          <p:nvPr>
            <p:ph type="ftr" sz="quarter" idx="11"/>
          </p:nvPr>
        </p:nvSpPr>
        <p:spPr>
          <a:xfrm>
            <a:off x="3602663" y="6479802"/>
            <a:ext cx="5530702" cy="365125"/>
          </a:xfrm>
        </p:spPr>
        <p:txBody>
          <a:bodyPr/>
          <a:lstStyle/>
          <a:p>
            <a:r>
              <a:rPr lang="en-US" dirty="0"/>
              <a:t>Recent Progress at the International Laser Ranging Service</a:t>
            </a:r>
          </a:p>
        </p:txBody>
      </p:sp>
      <p:sp>
        <p:nvSpPr>
          <p:cNvPr id="2" name="TextBox 1">
            <a:extLst>
              <a:ext uri="{FF2B5EF4-FFF2-40B4-BE49-F238E27FC236}">
                <a16:creationId xmlns:a16="http://schemas.microsoft.com/office/drawing/2014/main" id="{DCCAD279-7712-EDEF-1579-398A16EB88FD}"/>
              </a:ext>
            </a:extLst>
          </p:cNvPr>
          <p:cNvSpPr txBox="1"/>
          <p:nvPr/>
        </p:nvSpPr>
        <p:spPr>
          <a:xfrm>
            <a:off x="165384" y="6477698"/>
            <a:ext cx="2010487" cy="276999"/>
          </a:xfrm>
          <a:prstGeom prst="rect">
            <a:avLst/>
          </a:prstGeom>
          <a:noFill/>
        </p:spPr>
        <p:txBody>
          <a:bodyPr wrap="none" rtlCol="0">
            <a:spAutoFit/>
          </a:bodyPr>
          <a:lstStyle/>
          <a:p>
            <a:r>
              <a:rPr lang="en-US" sz="1200" i="1" dirty="0">
                <a:solidFill>
                  <a:srgbClr val="002060"/>
                </a:solidFill>
                <a:latin typeface="Arial" panose="020B0604020202020204" pitchFamily="34" charset="0"/>
                <a:cs typeface="Arial" panose="020B0604020202020204" pitchFamily="34" charset="0"/>
              </a:rPr>
              <a:t>Space Debris Study Group</a:t>
            </a:r>
          </a:p>
        </p:txBody>
      </p:sp>
      <p:pic>
        <p:nvPicPr>
          <p:cNvPr id="12" name="Picture 11">
            <a:extLst>
              <a:ext uri="{FF2B5EF4-FFF2-40B4-BE49-F238E27FC236}">
                <a16:creationId xmlns:a16="http://schemas.microsoft.com/office/drawing/2014/main" id="{BE5C97F5-DB58-AFDB-22DD-3E29743BA42F}"/>
              </a:ext>
            </a:extLst>
          </p:cNvPr>
          <p:cNvPicPr>
            <a:picLocks noChangeAspect="1"/>
          </p:cNvPicPr>
          <p:nvPr/>
        </p:nvPicPr>
        <p:blipFill>
          <a:blip r:embed="rId6"/>
          <a:stretch>
            <a:fillRect/>
          </a:stretch>
        </p:blipFill>
        <p:spPr>
          <a:xfrm>
            <a:off x="4528748" y="4416249"/>
            <a:ext cx="3586243" cy="2044387"/>
          </a:xfrm>
          <a:prstGeom prst="rect">
            <a:avLst/>
          </a:prstGeom>
        </p:spPr>
      </p:pic>
    </p:spTree>
    <p:extLst>
      <p:ext uri="{BB962C8B-B14F-4D97-AF65-F5344CB8AC3E}">
        <p14:creationId xmlns:p14="http://schemas.microsoft.com/office/powerpoint/2010/main" val="3470010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784BA7-E36B-FE8B-4B2A-62F521A0621E}"/>
              </a:ext>
            </a:extLst>
          </p:cNvPr>
          <p:cNvPicPr>
            <a:picLocks noChangeAspect="1"/>
          </p:cNvPicPr>
          <p:nvPr/>
        </p:nvPicPr>
        <p:blipFill>
          <a:blip r:embed="rId3"/>
          <a:stretch>
            <a:fillRect/>
          </a:stretch>
        </p:blipFill>
        <p:spPr>
          <a:xfrm>
            <a:off x="-84230" y="1060317"/>
            <a:ext cx="10457940" cy="5664718"/>
          </a:xfrm>
          <a:prstGeom prst="rect">
            <a:avLst/>
          </a:prstGeom>
        </p:spPr>
      </p:pic>
      <p:sp>
        <p:nvSpPr>
          <p:cNvPr id="2" name="Title 1">
            <a:extLst>
              <a:ext uri="{FF2B5EF4-FFF2-40B4-BE49-F238E27FC236}">
                <a16:creationId xmlns:a16="http://schemas.microsoft.com/office/drawing/2014/main" id="{8CBB1B7C-1702-CD2F-D33A-A244E84AFC0F}"/>
              </a:ext>
            </a:extLst>
          </p:cNvPr>
          <p:cNvSpPr>
            <a:spLocks noGrp="1"/>
          </p:cNvSpPr>
          <p:nvPr>
            <p:ph type="title"/>
          </p:nvPr>
        </p:nvSpPr>
        <p:spPr>
          <a:xfrm>
            <a:off x="1672101" y="192550"/>
            <a:ext cx="8701609" cy="789313"/>
          </a:xfrm>
        </p:spPr>
        <p:txBody>
          <a:bodyPr>
            <a:normAutofit/>
          </a:bodyPr>
          <a:lstStyle/>
          <a:p>
            <a:pPr algn="ctr"/>
            <a:r>
              <a:rPr lang="en-US" sz="4000" dirty="0"/>
              <a:t>ILRS – Network</a:t>
            </a:r>
            <a:endParaRPr lang="en-US" sz="4000" dirty="0">
              <a:solidFill>
                <a:schemeClr val="tx1"/>
              </a:solidFill>
            </a:endParaRPr>
          </a:p>
        </p:txBody>
      </p:sp>
      <p:sp>
        <p:nvSpPr>
          <p:cNvPr id="4" name="Slide Number Placeholder 3">
            <a:extLst>
              <a:ext uri="{FF2B5EF4-FFF2-40B4-BE49-F238E27FC236}">
                <a16:creationId xmlns:a16="http://schemas.microsoft.com/office/drawing/2014/main" id="{D77AFF13-DBF7-C3CE-E44F-CC37817583D7}"/>
              </a:ext>
            </a:extLst>
          </p:cNvPr>
          <p:cNvSpPr>
            <a:spLocks noGrp="1"/>
          </p:cNvSpPr>
          <p:nvPr>
            <p:ph type="sldNum" sz="quarter" idx="4"/>
          </p:nvPr>
        </p:nvSpPr>
        <p:spPr>
          <a:xfrm>
            <a:off x="8610600" y="653697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A5DFB8-DFEF-624E-892B-6E68CB1605F8}" type="slidenum">
              <a:rPr lang="en-US" smtClean="0"/>
              <a:pPr/>
              <a:t>2</a:t>
            </a:fld>
            <a:endParaRPr lang="en-US" dirty="0"/>
          </a:p>
        </p:txBody>
      </p:sp>
      <p:sp>
        <p:nvSpPr>
          <p:cNvPr id="18" name="TextBox 17">
            <a:extLst>
              <a:ext uri="{FF2B5EF4-FFF2-40B4-BE49-F238E27FC236}">
                <a16:creationId xmlns:a16="http://schemas.microsoft.com/office/drawing/2014/main" id="{0988B05C-2FCC-5897-01B9-C2A21B1A3729}"/>
              </a:ext>
            </a:extLst>
          </p:cNvPr>
          <p:cNvSpPr txBox="1"/>
          <p:nvPr/>
        </p:nvSpPr>
        <p:spPr>
          <a:xfrm>
            <a:off x="9505083" y="1060317"/>
            <a:ext cx="2625213" cy="830997"/>
          </a:xfrm>
          <a:prstGeom prst="rect">
            <a:avLst/>
          </a:prstGeom>
          <a:solidFill>
            <a:schemeClr val="bg1"/>
          </a:solidFill>
          <a:ln w="12700">
            <a:solidFill>
              <a:schemeClr val="tx1"/>
            </a:solidFill>
          </a:ln>
        </p:spPr>
        <p:txBody>
          <a:bodyPr wrap="square">
            <a:spAutoFit/>
          </a:bodyPr>
          <a:lstStyle/>
          <a:p>
            <a:r>
              <a:rPr lang="en-US" sz="1600" b="1" dirty="0">
                <a:latin typeface="Times New Roman" panose="02020603050405020304" pitchFamily="18" charset="0"/>
                <a:cs typeface="Times New Roman" panose="02020603050405020304" pitchFamily="18" charset="0"/>
              </a:rPr>
              <a:t>New Stations (2023-2024)</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Yebes, Spain</a:t>
            </a:r>
          </a:p>
          <a:p>
            <a:r>
              <a:rPr lang="en-US" sz="1600" dirty="0">
                <a:latin typeface="Times New Roman" panose="02020603050405020304" pitchFamily="18" charset="0"/>
                <a:cs typeface="Times New Roman" panose="02020603050405020304" pitchFamily="18" charset="0"/>
              </a:rPr>
              <a:t>Ishioka, Japan</a:t>
            </a:r>
          </a:p>
        </p:txBody>
      </p:sp>
      <p:sp>
        <p:nvSpPr>
          <p:cNvPr id="41" name="TextBox 40">
            <a:extLst>
              <a:ext uri="{FF2B5EF4-FFF2-40B4-BE49-F238E27FC236}">
                <a16:creationId xmlns:a16="http://schemas.microsoft.com/office/drawing/2014/main" id="{1FA2869B-799C-3C01-34CC-D0CC8345E469}"/>
              </a:ext>
            </a:extLst>
          </p:cNvPr>
          <p:cNvSpPr txBox="1"/>
          <p:nvPr/>
        </p:nvSpPr>
        <p:spPr>
          <a:xfrm>
            <a:off x="4438700" y="5398503"/>
            <a:ext cx="3314600" cy="872290"/>
          </a:xfrm>
          <a:prstGeom prst="rect">
            <a:avLst/>
          </a:prstGeom>
          <a:solidFill>
            <a:schemeClr val="bg1"/>
          </a:solidFill>
          <a:ln>
            <a:solidFill>
              <a:schemeClr val="tx1"/>
            </a:solidFill>
          </a:ln>
        </p:spPr>
        <p:txBody>
          <a:bodyPr wrap="square" lIns="45720" rIns="45720" rtlCol="0">
            <a:spAutoFit/>
          </a:bodyPr>
          <a:lstStyle/>
          <a:p>
            <a:pPr marL="228594" indent="-228594">
              <a:lnSpc>
                <a:spcPct val="90000"/>
              </a:lnSpc>
              <a:buFont typeface="Arial" panose="020B0604020202020204" pitchFamily="34" charset="0"/>
              <a:buChar char="•"/>
            </a:pPr>
            <a:r>
              <a:rPr lang="en-US" sz="1400" i="1" dirty="0">
                <a:latin typeface="Avenir" panose="02000503020000020003" pitchFamily="2" charset="0"/>
              </a:rPr>
              <a:t>Gaps in geographic coverage remain</a:t>
            </a:r>
          </a:p>
          <a:p>
            <a:pPr marL="228594" indent="-228594">
              <a:lnSpc>
                <a:spcPct val="90000"/>
              </a:lnSpc>
              <a:buFont typeface="Arial" panose="020B0604020202020204" pitchFamily="34" charset="0"/>
              <a:buChar char="•"/>
            </a:pPr>
            <a:r>
              <a:rPr lang="en-US" sz="1400" i="1" dirty="0">
                <a:latin typeface="Avenir" panose="02000503020000020003" pitchFamily="2" charset="0"/>
              </a:rPr>
              <a:t>Different vintage Systems</a:t>
            </a:r>
          </a:p>
          <a:p>
            <a:pPr marL="228594" indent="-228594">
              <a:lnSpc>
                <a:spcPct val="90000"/>
              </a:lnSpc>
              <a:buFont typeface="Arial" panose="020B0604020202020204" pitchFamily="34" charset="0"/>
              <a:buChar char="•"/>
            </a:pPr>
            <a:r>
              <a:rPr lang="en-US" sz="1400" i="1" dirty="0">
                <a:latin typeface="Avenir" panose="02000503020000020003" pitchFamily="2" charset="0"/>
              </a:rPr>
              <a:t>Different weather conditions</a:t>
            </a:r>
          </a:p>
          <a:p>
            <a:pPr marL="228594" indent="-228594">
              <a:lnSpc>
                <a:spcPct val="90000"/>
              </a:lnSpc>
              <a:buFont typeface="Arial" panose="020B0604020202020204" pitchFamily="34" charset="0"/>
              <a:buChar char="•"/>
            </a:pPr>
            <a:r>
              <a:rPr lang="en-US" sz="1400" i="1" dirty="0">
                <a:latin typeface="Avenir" panose="02000503020000020003" pitchFamily="2" charset="0"/>
              </a:rPr>
              <a:t>Different staffing levels </a:t>
            </a:r>
          </a:p>
        </p:txBody>
      </p:sp>
      <p:sp>
        <p:nvSpPr>
          <p:cNvPr id="3" name="TextBox 2">
            <a:extLst>
              <a:ext uri="{FF2B5EF4-FFF2-40B4-BE49-F238E27FC236}">
                <a16:creationId xmlns:a16="http://schemas.microsoft.com/office/drawing/2014/main" id="{8EB5149C-352E-4520-06BE-B71CF06DF641}"/>
              </a:ext>
            </a:extLst>
          </p:cNvPr>
          <p:cNvSpPr txBox="1"/>
          <p:nvPr/>
        </p:nvSpPr>
        <p:spPr>
          <a:xfrm>
            <a:off x="9524747" y="2077124"/>
            <a:ext cx="2625213" cy="3539430"/>
          </a:xfrm>
          <a:prstGeom prst="rect">
            <a:avLst/>
          </a:prstGeom>
          <a:solidFill>
            <a:schemeClr val="bg1"/>
          </a:solidFill>
          <a:ln w="12700">
            <a:solidFill>
              <a:schemeClr val="tx1"/>
            </a:solidFill>
          </a:ln>
        </p:spPr>
        <p:txBody>
          <a:bodyPr wrap="square">
            <a:spAutoFit/>
          </a:bodyPr>
          <a:lstStyle/>
          <a:p>
            <a:r>
              <a:rPr lang="en-US" sz="1600" b="1" dirty="0">
                <a:latin typeface="Times New Roman" panose="02020603050405020304" pitchFamily="18" charset="0"/>
                <a:cs typeface="Times New Roman" panose="02020603050405020304" pitchFamily="18" charset="0"/>
              </a:rPr>
              <a:t>Future Stations (2024-2027)</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La Plata, Argentina</a:t>
            </a:r>
          </a:p>
          <a:p>
            <a:r>
              <a:rPr lang="en-US" sz="1600" dirty="0">
                <a:latin typeface="Times New Roman" panose="02020603050405020304" pitchFamily="18" charset="0"/>
                <a:cs typeface="Times New Roman" panose="02020603050405020304" pitchFamily="18" charset="0"/>
              </a:rPr>
              <a:t>San Juan, Argentina</a:t>
            </a:r>
          </a:p>
          <a:p>
            <a:r>
              <a:rPr lang="en-US" sz="1600" dirty="0" err="1">
                <a:latin typeface="Times New Roman" panose="02020603050405020304" pitchFamily="18" charset="0"/>
                <a:cs typeface="Times New Roman" panose="02020603050405020304" pitchFamily="18" charset="0"/>
              </a:rPr>
              <a:t>Metsähovi</a:t>
            </a:r>
            <a:r>
              <a:rPr lang="en-US" sz="1600" dirty="0">
                <a:latin typeface="Times New Roman" panose="02020603050405020304" pitchFamily="18" charset="0"/>
                <a:cs typeface="Times New Roman" panose="02020603050405020304" pitchFamily="18" charset="0"/>
              </a:rPr>
              <a:t>, Finland</a:t>
            </a:r>
          </a:p>
          <a:p>
            <a:r>
              <a:rPr lang="en-US" sz="1600" dirty="0">
                <a:latin typeface="Times New Roman" panose="02020603050405020304" pitchFamily="18" charset="0"/>
                <a:cs typeface="Times New Roman" panose="02020603050405020304" pitchFamily="18" charset="0"/>
              </a:rPr>
              <a:t>McDonald, TX, USA</a:t>
            </a:r>
          </a:p>
          <a:p>
            <a:r>
              <a:rPr lang="en-US" sz="1600" dirty="0">
                <a:latin typeface="Times New Roman" panose="02020603050405020304" pitchFamily="18" charset="0"/>
                <a:cs typeface="Times New Roman" panose="02020603050405020304" pitchFamily="18" charset="0"/>
              </a:rPr>
              <a:t>Ny </a:t>
            </a:r>
            <a:r>
              <a:rPr lang="en-US" sz="1600" dirty="0" err="1">
                <a:latin typeface="Times New Roman" panose="02020603050405020304" pitchFamily="18" charset="0"/>
                <a:cs typeface="Times New Roman" panose="02020603050405020304" pitchFamily="18" charset="0"/>
              </a:rPr>
              <a:t>Ålesund</a:t>
            </a:r>
            <a:r>
              <a:rPr lang="en-US" sz="1600" dirty="0">
                <a:latin typeface="Times New Roman" panose="02020603050405020304" pitchFamily="18" charset="0"/>
                <a:cs typeface="Times New Roman" panose="02020603050405020304" pitchFamily="18" charset="0"/>
              </a:rPr>
              <a:t>, Norway</a:t>
            </a:r>
          </a:p>
          <a:p>
            <a:r>
              <a:rPr lang="en-US" sz="1600" dirty="0">
                <a:latin typeface="Times New Roman" panose="02020603050405020304" pitchFamily="18" charset="0"/>
                <a:cs typeface="Times New Roman" panose="02020603050405020304" pitchFamily="18" charset="0"/>
              </a:rPr>
              <a:t>Mt Abu, India</a:t>
            </a:r>
          </a:p>
          <a:p>
            <a:r>
              <a:rPr lang="en-US" sz="1600" dirty="0" err="1">
                <a:latin typeface="Times New Roman" panose="02020603050405020304" pitchFamily="18" charset="0"/>
                <a:cs typeface="Times New Roman" panose="02020603050405020304" pitchFamily="18" charset="0"/>
              </a:rPr>
              <a:t>Ponmundi</a:t>
            </a:r>
            <a:r>
              <a:rPr lang="en-US" sz="1600" dirty="0">
                <a:latin typeface="Times New Roman" panose="02020603050405020304" pitchFamily="18" charset="0"/>
                <a:cs typeface="Times New Roman" panose="02020603050405020304" pitchFamily="18" charset="0"/>
              </a:rPr>
              <a:t>, India</a:t>
            </a:r>
          </a:p>
          <a:p>
            <a:r>
              <a:rPr lang="en-US" sz="1600" dirty="0">
                <a:latin typeface="Times New Roman" panose="02020603050405020304" pitchFamily="18" charset="0"/>
                <a:cs typeface="Times New Roman" panose="02020603050405020304" pitchFamily="18" charset="0"/>
              </a:rPr>
              <a:t>Irkutsk (Tochka), Russia</a:t>
            </a:r>
          </a:p>
          <a:p>
            <a:r>
              <a:rPr lang="en-US" sz="1600" dirty="0" err="1">
                <a:latin typeface="Times New Roman" panose="02020603050405020304" pitchFamily="18" charset="0"/>
                <a:cs typeface="Times New Roman" panose="02020603050405020304" pitchFamily="18" charset="0"/>
              </a:rPr>
              <a:t>Mendeleevo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Tochka</a:t>
            </a:r>
            <a:r>
              <a:rPr lang="en-US" sz="1600" dirty="0">
                <a:latin typeface="Times New Roman" panose="02020603050405020304" pitchFamily="18" charset="0"/>
                <a:cs typeface="Times New Roman" panose="02020603050405020304" pitchFamily="18" charset="0"/>
              </a:rPr>
              <a:t>), Russia</a:t>
            </a:r>
          </a:p>
          <a:p>
            <a:endParaRPr lang="en-US" sz="1600"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Other stations are undergoing significant upgrades</a:t>
            </a:r>
          </a:p>
        </p:txBody>
      </p:sp>
      <p:sp>
        <p:nvSpPr>
          <p:cNvPr id="6" name="Footer Placeholder 2">
            <a:extLst>
              <a:ext uri="{FF2B5EF4-FFF2-40B4-BE49-F238E27FC236}">
                <a16:creationId xmlns:a16="http://schemas.microsoft.com/office/drawing/2014/main" id="{95643D48-06C0-D500-35BE-657D84257500}"/>
              </a:ext>
            </a:extLst>
          </p:cNvPr>
          <p:cNvSpPr>
            <a:spLocks noGrp="1"/>
          </p:cNvSpPr>
          <p:nvPr>
            <p:ph type="ftr" sz="quarter" idx="11"/>
          </p:nvPr>
        </p:nvSpPr>
        <p:spPr>
          <a:xfrm>
            <a:off x="4038600" y="6526473"/>
            <a:ext cx="4114800" cy="365125"/>
          </a:xfrm>
        </p:spPr>
        <p:txBody>
          <a:bodyPr/>
          <a:lstStyle/>
          <a:p>
            <a:r>
              <a:rPr lang="en-US" sz="1200" dirty="0"/>
              <a:t>Recent Progress at the International Laser Ranging Service</a:t>
            </a:r>
            <a:endParaRPr lang="en-US" dirty="0"/>
          </a:p>
        </p:txBody>
      </p:sp>
    </p:spTree>
    <p:extLst>
      <p:ext uri="{BB962C8B-B14F-4D97-AF65-F5344CB8AC3E}">
        <p14:creationId xmlns:p14="http://schemas.microsoft.com/office/powerpoint/2010/main" val="4074503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874FF3E-9B1D-2CD2-4C59-06A08254FEEE}"/>
              </a:ext>
            </a:extLst>
          </p:cNvPr>
          <p:cNvSpPr>
            <a:spLocks noGrp="1"/>
          </p:cNvSpPr>
          <p:nvPr>
            <p:ph type="ftr" sz="quarter" idx="11"/>
          </p:nvPr>
        </p:nvSpPr>
        <p:spPr>
          <a:xfrm>
            <a:off x="2768691" y="6586585"/>
            <a:ext cx="6414052" cy="218661"/>
          </a:xfrm>
        </p:spPr>
        <p:txBody>
          <a:bodyPr/>
          <a:lstStyle/>
          <a:p>
            <a:r>
              <a:rPr lang="en-US" dirty="0"/>
              <a:t>Recent Progress at the International Laser Ranging Service</a:t>
            </a:r>
          </a:p>
        </p:txBody>
      </p:sp>
      <p:sp>
        <p:nvSpPr>
          <p:cNvPr id="5" name="Slide Number Placeholder 9">
            <a:extLst>
              <a:ext uri="{FF2B5EF4-FFF2-40B4-BE49-F238E27FC236}">
                <a16:creationId xmlns:a16="http://schemas.microsoft.com/office/drawing/2014/main" id="{4C23B4E8-7DE3-C118-EF27-5DAD8C0130A3}"/>
              </a:ext>
            </a:extLst>
          </p:cNvPr>
          <p:cNvSpPr>
            <a:spLocks noGrp="1"/>
          </p:cNvSpPr>
          <p:nvPr>
            <p:ph type="sldNum" sz="quarter" idx="12"/>
          </p:nvPr>
        </p:nvSpPr>
        <p:spPr>
          <a:xfrm>
            <a:off x="8642497" y="6492875"/>
            <a:ext cx="2743200" cy="365125"/>
          </a:xfrm>
        </p:spPr>
        <p:txBody>
          <a:bodyPr/>
          <a:lstStyle/>
          <a:p>
            <a:fld id="{3344DD73-57F7-404A-8243-829FA507EF07}" type="slidenum">
              <a:rPr lang="en-US" smtClean="0"/>
              <a:t>20</a:t>
            </a:fld>
            <a:endParaRPr lang="en-US" dirty="0"/>
          </a:p>
        </p:txBody>
      </p:sp>
      <p:sp>
        <p:nvSpPr>
          <p:cNvPr id="9" name="Inhaltsplatzhalter 1">
            <a:extLst>
              <a:ext uri="{FF2B5EF4-FFF2-40B4-BE49-F238E27FC236}">
                <a16:creationId xmlns:a16="http://schemas.microsoft.com/office/drawing/2014/main" id="{BC5250E0-C9A2-01A8-3F67-D7CDB6BBA4BB}"/>
              </a:ext>
            </a:extLst>
          </p:cNvPr>
          <p:cNvSpPr txBox="1">
            <a:spLocks/>
          </p:cNvSpPr>
          <p:nvPr/>
        </p:nvSpPr>
        <p:spPr>
          <a:xfrm>
            <a:off x="303051" y="1565637"/>
            <a:ext cx="11345332" cy="52602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1820"/>
              </a:lnSpc>
              <a:buClr>
                <a:schemeClr val="tx1"/>
              </a:buClr>
              <a:buFont typeface="Wingdings" panose="05000000000000000000" pitchFamily="2" charset="2"/>
              <a:buChar char="Ø"/>
            </a:pPr>
            <a:r>
              <a:rPr lang="en-US" sz="2000" b="1" dirty="0">
                <a:solidFill>
                  <a:srgbClr val="0065BD"/>
                </a:solidFill>
              </a:rPr>
              <a:t>New operational products</a:t>
            </a:r>
            <a:endParaRPr lang="en-US" sz="2000" b="1" dirty="0">
              <a:solidFill>
                <a:srgbClr val="0065BD"/>
              </a:solidFill>
              <a:sym typeface="Wingdings" panose="05000000000000000000" pitchFamily="2" charset="2"/>
            </a:endParaRPr>
          </a:p>
          <a:p>
            <a:pPr marL="646113" lvl="2" indent="-285750">
              <a:lnSpc>
                <a:spcPts val="1820"/>
              </a:lnSpc>
            </a:pPr>
            <a:r>
              <a:rPr lang="en-US" dirty="0">
                <a:sym typeface="Wingdings" panose="05000000000000000000" pitchFamily="2" charset="2"/>
              </a:rPr>
              <a:t>v180  daily TRF+EOP product (satellites used: LAGEOS-1/-2, ETALON-1/-2; 1 day latency)  used for USNO Bulletin A</a:t>
            </a:r>
          </a:p>
          <a:p>
            <a:pPr marL="646113" lvl="2" indent="-285750">
              <a:lnSpc>
                <a:spcPts val="1820"/>
              </a:lnSpc>
            </a:pPr>
            <a:r>
              <a:rPr lang="en-US" dirty="0">
                <a:sym typeface="Wingdings" panose="05000000000000000000" pitchFamily="2" charset="2"/>
              </a:rPr>
              <a:t>v80  weekly TRF+EOP product  (9 days latency)</a:t>
            </a:r>
          </a:p>
          <a:p>
            <a:pPr marL="646113" lvl="2" indent="-285750">
              <a:lnSpc>
                <a:spcPts val="1820"/>
              </a:lnSpc>
            </a:pPr>
            <a:r>
              <a:rPr lang="en-US" dirty="0">
                <a:sym typeface="Wingdings" panose="05000000000000000000" pitchFamily="2" charset="2"/>
              </a:rPr>
              <a:t>v80(orb)  weekly orbit product  (9 days latency) </a:t>
            </a:r>
          </a:p>
          <a:p>
            <a:pPr marL="646113" lvl="2" indent="-285750">
              <a:lnSpc>
                <a:spcPts val="1820"/>
              </a:lnSpc>
              <a:spcAft>
                <a:spcPts val="600"/>
              </a:spcAft>
            </a:pPr>
            <a:r>
              <a:rPr lang="en-US" dirty="0">
                <a:sym typeface="Wingdings" panose="05000000000000000000" pitchFamily="2" charset="2"/>
              </a:rPr>
              <a:t>v280/v320  weekly Station Systematic Error Monitoring SSEM-X (range bias) product (9 days latency)  used for Data Handling File (DHF) updates</a:t>
            </a:r>
          </a:p>
          <a:p>
            <a:pPr marL="266700" lvl="1" indent="-266700">
              <a:lnSpc>
                <a:spcPts val="1820"/>
              </a:lnSpc>
              <a:buClr>
                <a:schemeClr val="tx1"/>
              </a:buClr>
              <a:buFont typeface="Wingdings" panose="05000000000000000000" pitchFamily="2" charset="2"/>
              <a:buChar char="Ø"/>
            </a:pPr>
            <a:r>
              <a:rPr lang="en-US" sz="2000" b="1" dirty="0">
                <a:solidFill>
                  <a:srgbClr val="0065BD"/>
                </a:solidFill>
                <a:sym typeface="Wingdings" panose="05000000000000000000" pitchFamily="2" charset="2"/>
              </a:rPr>
              <a:t>ILRS contribution to ITRF2020 update</a:t>
            </a:r>
          </a:p>
          <a:p>
            <a:pPr marL="355600" lvl="1" indent="0">
              <a:lnSpc>
                <a:spcPts val="1820"/>
              </a:lnSpc>
              <a:buClr>
                <a:schemeClr val="tx1"/>
              </a:buClr>
              <a:buNone/>
            </a:pPr>
            <a:r>
              <a:rPr lang="en-US" sz="2000" dirty="0"/>
              <a:t>Mid-March 2024, the ILRS ASC provided the ILRS contribution to the ITRF2020 update (v85).</a:t>
            </a:r>
          </a:p>
          <a:p>
            <a:pPr marL="646113" lvl="2" indent="-285750">
              <a:lnSpc>
                <a:spcPts val="1820"/>
              </a:lnSpc>
            </a:pPr>
            <a:r>
              <a:rPr lang="en-US" dirty="0"/>
              <a:t>Solutions are based on v180/v80 model setups. </a:t>
            </a:r>
          </a:p>
          <a:p>
            <a:pPr marL="646113" lvl="2" indent="-285750">
              <a:lnSpc>
                <a:spcPts val="1820"/>
              </a:lnSpc>
            </a:pPr>
            <a:r>
              <a:rPr lang="en-US" dirty="0"/>
              <a:t>Solutions cover the time span 2021.0 until 2024.0.</a:t>
            </a:r>
            <a:endParaRPr lang="en-US" dirty="0">
              <a:sym typeface="Wingdings" panose="05000000000000000000" pitchFamily="2" charset="2"/>
            </a:endParaRPr>
          </a:p>
          <a:p>
            <a:pPr marL="266700" lvl="1" indent="-266700">
              <a:lnSpc>
                <a:spcPts val="1820"/>
              </a:lnSpc>
              <a:buClr>
                <a:schemeClr val="tx1"/>
              </a:buClr>
              <a:buFont typeface="Wingdings" panose="05000000000000000000" pitchFamily="2" charset="2"/>
              <a:buChar char="Ø"/>
            </a:pPr>
            <a:r>
              <a:rPr lang="en-US" sz="2000" b="1" dirty="0">
                <a:solidFill>
                  <a:srgbClr val="0065BD"/>
                </a:solidFill>
                <a:sym typeface="Wingdings" panose="05000000000000000000" pitchFamily="2" charset="2"/>
              </a:rPr>
              <a:t>Inclusion of LARES-2 in the operational ASC products</a:t>
            </a:r>
          </a:p>
          <a:p>
            <a:pPr marL="630238" lvl="2" indent="-274638">
              <a:lnSpc>
                <a:spcPts val="1820"/>
              </a:lnSpc>
            </a:pPr>
            <a:r>
              <a:rPr lang="en-US" dirty="0">
                <a:sym typeface="Wingdings" panose="05000000000000000000" pitchFamily="2" charset="2"/>
              </a:rPr>
              <a:t>Currently, long-term mean range biases to update ILRS DHF are operationally computed (v320).</a:t>
            </a:r>
          </a:p>
          <a:p>
            <a:pPr marL="630238" lvl="2" indent="-274638">
              <a:lnSpc>
                <a:spcPts val="1820"/>
              </a:lnSpc>
              <a:spcAft>
                <a:spcPts val="600"/>
              </a:spcAft>
            </a:pPr>
            <a:r>
              <a:rPr lang="en-US" dirty="0">
                <a:sym typeface="Wingdings" panose="05000000000000000000" pitchFamily="2" charset="2"/>
              </a:rPr>
              <a:t>Soon, we will start a test series of v180/v80 including LARES-2 as the 5</a:t>
            </a:r>
            <a:r>
              <a:rPr lang="en-US" baseline="30000" dirty="0">
                <a:sym typeface="Wingdings" panose="05000000000000000000" pitchFamily="2" charset="2"/>
              </a:rPr>
              <a:t>th</a:t>
            </a:r>
            <a:r>
              <a:rPr lang="en-US" dirty="0">
                <a:sym typeface="Wingdings" panose="05000000000000000000" pitchFamily="2" charset="2"/>
              </a:rPr>
              <a:t> geodetic satellite.</a:t>
            </a:r>
          </a:p>
          <a:p>
            <a:pPr marL="266700" lvl="1" indent="-266700">
              <a:lnSpc>
                <a:spcPts val="1820"/>
              </a:lnSpc>
              <a:buClr>
                <a:schemeClr val="tx1"/>
              </a:buClr>
              <a:buFont typeface="Wingdings" panose="05000000000000000000" pitchFamily="2" charset="2"/>
              <a:buChar char="Ø"/>
            </a:pPr>
            <a:r>
              <a:rPr lang="en-US" sz="2000" b="1" dirty="0">
                <a:solidFill>
                  <a:srgbClr val="0065BD"/>
                </a:solidFill>
                <a:sym typeface="Wingdings" panose="05000000000000000000" pitchFamily="2" charset="2"/>
              </a:rPr>
              <a:t>Update of SLRF2020 and new stations</a:t>
            </a:r>
          </a:p>
          <a:p>
            <a:pPr marL="630238" lvl="2" indent="-274638">
              <a:lnSpc>
                <a:spcPts val="1820"/>
              </a:lnSpc>
            </a:pPr>
            <a:r>
              <a:rPr lang="en-US" dirty="0">
                <a:sym typeface="Wingdings" panose="05000000000000000000" pitchFamily="2" charset="2"/>
              </a:rPr>
              <a:t>The SLRF2020 will be updated soon with refined and new coordinates.</a:t>
            </a:r>
          </a:p>
        </p:txBody>
      </p:sp>
      <p:sp>
        <p:nvSpPr>
          <p:cNvPr id="10" name="Textfeld 13">
            <a:extLst>
              <a:ext uri="{FF2B5EF4-FFF2-40B4-BE49-F238E27FC236}">
                <a16:creationId xmlns:a16="http://schemas.microsoft.com/office/drawing/2014/main" id="{599A19D7-3533-EF81-2B3E-EFBBA194DBFA}"/>
              </a:ext>
            </a:extLst>
          </p:cNvPr>
          <p:cNvSpPr txBox="1"/>
          <p:nvPr/>
        </p:nvSpPr>
        <p:spPr>
          <a:xfrm>
            <a:off x="303051" y="6392339"/>
            <a:ext cx="8551700" cy="173574"/>
          </a:xfrm>
          <a:prstGeom prst="rect">
            <a:avLst/>
          </a:prstGeom>
          <a:noFill/>
        </p:spPr>
        <p:txBody>
          <a:bodyPr wrap="square" lIns="0" tIns="0" rIns="0" bIns="0" rtlCol="0">
            <a:spAutoFit/>
          </a:bodyPr>
          <a:lstStyle/>
          <a:p>
            <a:pPr>
              <a:lnSpc>
                <a:spcPct val="94000"/>
              </a:lnSpc>
            </a:pPr>
            <a:r>
              <a:rPr lang="de-DE" sz="1200" i="1" baseline="0" dirty="0">
                <a:solidFill>
                  <a:srgbClr val="0065BD"/>
                </a:solidFill>
                <a:latin typeface="Arial"/>
              </a:rPr>
              <a:t>Deutsches Geodätisches Forschungsinstitut (DGFI-TUM) | Technische Universität München</a:t>
            </a:r>
          </a:p>
        </p:txBody>
      </p:sp>
      <p:pic>
        <p:nvPicPr>
          <p:cNvPr id="11" name="Grafik 1">
            <a:extLst>
              <a:ext uri="{FF2B5EF4-FFF2-40B4-BE49-F238E27FC236}">
                <a16:creationId xmlns:a16="http://schemas.microsoft.com/office/drawing/2014/main" id="{8B62A191-25C4-DC02-74ED-1F5B80BC06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77046" y="1207426"/>
            <a:ext cx="682753" cy="359665"/>
          </a:xfrm>
          <a:prstGeom prst="rect">
            <a:avLst/>
          </a:prstGeom>
        </p:spPr>
      </p:pic>
      <p:pic>
        <p:nvPicPr>
          <p:cNvPr id="12" name="Grafik 2">
            <a:extLst>
              <a:ext uri="{FF2B5EF4-FFF2-40B4-BE49-F238E27FC236}">
                <a16:creationId xmlns:a16="http://schemas.microsoft.com/office/drawing/2014/main" id="{C2440F17-AD05-43CD-72BE-3F1999BBA1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37079" y="1092724"/>
            <a:ext cx="884665" cy="552915"/>
          </a:xfrm>
          <a:prstGeom prst="rect">
            <a:avLst/>
          </a:prstGeom>
        </p:spPr>
      </p:pic>
      <p:sp>
        <p:nvSpPr>
          <p:cNvPr id="6" name="TextBox 5">
            <a:extLst>
              <a:ext uri="{FF2B5EF4-FFF2-40B4-BE49-F238E27FC236}">
                <a16:creationId xmlns:a16="http://schemas.microsoft.com/office/drawing/2014/main" id="{1208012E-C3D3-3761-3B5E-6980E39D6A57}"/>
              </a:ext>
            </a:extLst>
          </p:cNvPr>
          <p:cNvSpPr txBox="1"/>
          <p:nvPr/>
        </p:nvSpPr>
        <p:spPr>
          <a:xfrm>
            <a:off x="184842" y="992065"/>
            <a:ext cx="10072849" cy="523220"/>
          </a:xfrm>
          <a:prstGeom prst="rect">
            <a:avLst/>
          </a:prstGeom>
          <a:noFill/>
        </p:spPr>
        <p:txBody>
          <a:bodyPr wrap="square">
            <a:spAutoFit/>
          </a:bodyPr>
          <a:lstStyle/>
          <a:p>
            <a:r>
              <a:rPr lang="en-US" sz="2800" b="1" dirty="0">
                <a:solidFill>
                  <a:srgbClr val="0070C0"/>
                </a:solidFill>
              </a:rPr>
              <a:t>Recent improvements in the ILRS ASC operational products:</a:t>
            </a:r>
          </a:p>
        </p:txBody>
      </p:sp>
      <p:sp>
        <p:nvSpPr>
          <p:cNvPr id="7" name="Title 1">
            <a:extLst>
              <a:ext uri="{FF2B5EF4-FFF2-40B4-BE49-F238E27FC236}">
                <a16:creationId xmlns:a16="http://schemas.microsoft.com/office/drawing/2014/main" id="{33D256A0-9B9D-6D4B-0ACA-9E5591721A94}"/>
              </a:ext>
            </a:extLst>
          </p:cNvPr>
          <p:cNvSpPr>
            <a:spLocks noGrp="1"/>
          </p:cNvSpPr>
          <p:nvPr>
            <p:ph type="title"/>
          </p:nvPr>
        </p:nvSpPr>
        <p:spPr>
          <a:xfrm>
            <a:off x="2441950" y="152401"/>
            <a:ext cx="8883375" cy="789313"/>
          </a:xfrm>
        </p:spPr>
        <p:txBody>
          <a:bodyPr/>
          <a:lstStyle/>
          <a:p>
            <a:r>
              <a:rPr lang="en-US" dirty="0">
                <a:solidFill>
                  <a:schemeClr val="tx1"/>
                </a:solidFill>
              </a:rPr>
              <a:t>Major Accomplishments - SLR</a:t>
            </a:r>
          </a:p>
        </p:txBody>
      </p:sp>
    </p:spTree>
    <p:extLst>
      <p:ext uri="{BB962C8B-B14F-4D97-AF65-F5344CB8AC3E}">
        <p14:creationId xmlns:p14="http://schemas.microsoft.com/office/powerpoint/2010/main" val="2456475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FF841-D3AC-9363-1B9C-D4847AC93EF9}"/>
              </a:ext>
            </a:extLst>
          </p:cNvPr>
          <p:cNvSpPr>
            <a:spLocks noGrp="1"/>
          </p:cNvSpPr>
          <p:nvPr>
            <p:ph type="title"/>
          </p:nvPr>
        </p:nvSpPr>
        <p:spPr>
          <a:xfrm>
            <a:off x="2441950" y="152401"/>
            <a:ext cx="8883375" cy="789313"/>
          </a:xfrm>
        </p:spPr>
        <p:txBody>
          <a:bodyPr/>
          <a:lstStyle/>
          <a:p>
            <a:r>
              <a:rPr lang="en-US" dirty="0">
                <a:solidFill>
                  <a:schemeClr val="tx1"/>
                </a:solidFill>
              </a:rPr>
              <a:t>Major Accomplishments - SLR</a:t>
            </a:r>
          </a:p>
        </p:txBody>
      </p:sp>
      <p:sp>
        <p:nvSpPr>
          <p:cNvPr id="4" name="TextBox 3">
            <a:extLst>
              <a:ext uri="{FF2B5EF4-FFF2-40B4-BE49-F238E27FC236}">
                <a16:creationId xmlns:a16="http://schemas.microsoft.com/office/drawing/2014/main" id="{8FE2B47D-3283-681D-1CA9-27AF002C4AEC}"/>
              </a:ext>
            </a:extLst>
          </p:cNvPr>
          <p:cNvSpPr txBox="1"/>
          <p:nvPr/>
        </p:nvSpPr>
        <p:spPr>
          <a:xfrm>
            <a:off x="341586" y="888679"/>
            <a:ext cx="11508827" cy="3611245"/>
          </a:xfrm>
          <a:prstGeom prst="rect">
            <a:avLst/>
          </a:prstGeom>
          <a:solidFill>
            <a:schemeClr val="bg1"/>
          </a:solidFill>
        </p:spPr>
        <p:txBody>
          <a:bodyPr wrap="square">
            <a:spAutoFit/>
          </a:bodyPr>
          <a:lstStyle/>
          <a:p>
            <a:pPr marL="457189" indent="-457189" defTabSz="457189">
              <a:spcBef>
                <a:spcPts val="1376"/>
              </a:spcBef>
              <a:spcAft>
                <a:spcPts val="800"/>
              </a:spcAft>
              <a:buClr>
                <a:srgbClr val="470F14"/>
              </a:buClr>
              <a:buSzPct val="90000"/>
              <a:buFont typeface="Arial" panose="020B0604020202020204" pitchFamily="34" charset="0"/>
              <a:buChar char="•"/>
              <a:defRPr/>
            </a:pPr>
            <a:r>
              <a:rPr lang="en-US" sz="2400" dirty="0"/>
              <a:t>Publication of the SLRF2020 (SLR-based ITRF2020-like global TRF solution).</a:t>
            </a:r>
          </a:p>
          <a:p>
            <a:pPr marL="457189" indent="-457189" defTabSz="457189">
              <a:spcBef>
                <a:spcPts val="1376"/>
              </a:spcBef>
              <a:spcAft>
                <a:spcPts val="800"/>
              </a:spcAft>
              <a:buClr>
                <a:srgbClr val="470F14"/>
              </a:buClr>
              <a:buSzPct val="90000"/>
              <a:buFont typeface="Arial" panose="020B0604020202020204" pitchFamily="34" charset="0"/>
              <a:buChar char="•"/>
              <a:defRPr/>
            </a:pPr>
            <a:r>
              <a:rPr lang="en-US" sz="2400" dirty="0"/>
              <a:t>Publication/update of the ILRS Data Handling File (DHF) together with an update of the target signature model for geodetic spheres. This is a really important step forward, linking the technical developments done at the stations to the scientific analysis of SLR observations. It is absolutely beneficial for the quality of the ASC products in general.</a:t>
            </a:r>
          </a:p>
          <a:p>
            <a:pPr marL="457189" indent="-457189" defTabSz="457189">
              <a:spcBef>
                <a:spcPts val="1376"/>
              </a:spcBef>
              <a:spcAft>
                <a:spcPts val="800"/>
              </a:spcAft>
              <a:buClr>
                <a:srgbClr val="470F14"/>
              </a:buClr>
              <a:buSzPct val="90000"/>
              <a:buFont typeface="Arial" panose="020B0604020202020204" pitchFamily="34" charset="0"/>
              <a:buChar char="•"/>
              <a:defRPr/>
            </a:pPr>
            <a:r>
              <a:rPr lang="en-US" sz="2400" dirty="0"/>
              <a:t>Low costs SLR systems are being developed by private enterprises (DiGOS) and various Universities;  potential for expansion of the current SLR network.</a:t>
            </a:r>
          </a:p>
        </p:txBody>
      </p:sp>
      <p:sp>
        <p:nvSpPr>
          <p:cNvPr id="3" name="Slide Number Placeholder 2">
            <a:extLst>
              <a:ext uri="{FF2B5EF4-FFF2-40B4-BE49-F238E27FC236}">
                <a16:creationId xmlns:a16="http://schemas.microsoft.com/office/drawing/2014/main" id="{2866C49D-049C-B1C6-CAC1-DED9BF296C42}"/>
              </a:ext>
            </a:extLst>
          </p:cNvPr>
          <p:cNvSpPr>
            <a:spLocks noGrp="1"/>
          </p:cNvSpPr>
          <p:nvPr>
            <p:ph type="sldNum" sz="quarter" idx="12"/>
          </p:nvPr>
        </p:nvSpPr>
        <p:spPr>
          <a:xfrm>
            <a:off x="8751010" y="6596268"/>
            <a:ext cx="2482572" cy="218661"/>
          </a:xfrm>
        </p:spPr>
        <p:txBody>
          <a:bodyPr/>
          <a:lstStyle/>
          <a:p>
            <a:fld id="{87ECB1FE-5B33-E34D-A837-11985AB0B02B}" type="slidenum">
              <a:rPr lang="en-US" smtClean="0"/>
              <a:t>21</a:t>
            </a:fld>
            <a:endParaRPr lang="en-US" dirty="0"/>
          </a:p>
        </p:txBody>
      </p:sp>
      <p:sp>
        <p:nvSpPr>
          <p:cNvPr id="5" name="Footer Placeholder 4">
            <a:extLst>
              <a:ext uri="{FF2B5EF4-FFF2-40B4-BE49-F238E27FC236}">
                <a16:creationId xmlns:a16="http://schemas.microsoft.com/office/drawing/2014/main" id="{0306AB57-25B1-F6EA-E439-822FF6CB1F66}"/>
              </a:ext>
            </a:extLst>
          </p:cNvPr>
          <p:cNvSpPr>
            <a:spLocks noGrp="1"/>
          </p:cNvSpPr>
          <p:nvPr>
            <p:ph type="ftr" sz="quarter" idx="11"/>
          </p:nvPr>
        </p:nvSpPr>
        <p:spPr>
          <a:xfrm>
            <a:off x="2888973" y="6628712"/>
            <a:ext cx="6414052" cy="218661"/>
          </a:xfrm>
        </p:spPr>
        <p:txBody>
          <a:bodyPr/>
          <a:lstStyle/>
          <a:p>
            <a:r>
              <a:rPr lang="en-US" dirty="0"/>
              <a:t>Recent Progress at the International Laser Ranging Service</a:t>
            </a:r>
          </a:p>
        </p:txBody>
      </p:sp>
    </p:spTree>
    <p:extLst>
      <p:ext uri="{BB962C8B-B14F-4D97-AF65-F5344CB8AC3E}">
        <p14:creationId xmlns:p14="http://schemas.microsoft.com/office/powerpoint/2010/main" val="2238846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CF72E-1C8D-0C79-846C-72CFCA239D12}"/>
              </a:ext>
            </a:extLst>
          </p:cNvPr>
          <p:cNvSpPr>
            <a:spLocks noGrp="1"/>
          </p:cNvSpPr>
          <p:nvPr>
            <p:ph idx="1"/>
          </p:nvPr>
        </p:nvSpPr>
        <p:spPr>
          <a:xfrm>
            <a:off x="59634" y="1033366"/>
            <a:ext cx="12072731" cy="5999612"/>
          </a:xfrm>
        </p:spPr>
        <p:txBody>
          <a:bodyPr>
            <a:noAutofit/>
          </a:bodyPr>
          <a:lstStyle/>
          <a:p>
            <a:pPr marL="0" indent="0">
              <a:lnSpc>
                <a:spcPts val="2000"/>
              </a:lnSpc>
              <a:spcBef>
                <a:spcPts val="600"/>
              </a:spcBef>
              <a:spcAft>
                <a:spcPts val="600"/>
              </a:spcAft>
              <a:buNone/>
            </a:pPr>
            <a:r>
              <a:rPr lang="en-US" sz="2000" b="1" dirty="0">
                <a:latin typeface="Times New Roman" panose="02020603050405020304" pitchFamily="18" charset="0"/>
                <a:cs typeface="Times New Roman" panose="02020603050405020304" pitchFamily="18" charset="0"/>
              </a:rPr>
              <a:t>News:</a:t>
            </a:r>
          </a:p>
          <a:p>
            <a:pPr>
              <a:lnSpc>
                <a:spcPts val="2000"/>
              </a:lnSpc>
              <a:spcBef>
                <a:spcPts val="600"/>
              </a:spcBef>
              <a:spcAft>
                <a:spcPts val="600"/>
              </a:spcAf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Contributed to the IAG Geodesist Handbook (July 2024).</a:t>
            </a:r>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a:p>
            <a:pPr>
              <a:lnSpc>
                <a:spcPts val="2000"/>
              </a:lnSpc>
              <a:spcBef>
                <a:spcPts val="600"/>
              </a:spcBef>
              <a:spcAft>
                <a:spcPts val="600"/>
              </a:spcAf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ILRS GB news: Krzysztof </a:t>
            </a:r>
            <a:r>
              <a:rPr lang="en-US" sz="2000" dirty="0" err="1">
                <a:latin typeface="Times New Roman" panose="02020603050405020304" pitchFamily="18" charset="0"/>
                <a:cs typeface="Times New Roman" panose="02020603050405020304" pitchFamily="18" charset="0"/>
              </a:rPr>
              <a:t>Sośnica</a:t>
            </a:r>
            <a:r>
              <a:rPr lang="en-US" sz="2000" dirty="0">
                <a:latin typeface="Times New Roman" panose="02020603050405020304" pitchFamily="18" charset="0"/>
                <a:cs typeface="Times New Roman" panose="02020603050405020304" pitchFamily="18" charset="0"/>
              </a:rPr>
              <a:t> (Institute of Geodesy and Geoinformatics, </a:t>
            </a:r>
            <a:r>
              <a:rPr lang="en-US" sz="2000" dirty="0" err="1">
                <a:latin typeface="Times New Roman" panose="02020603050405020304" pitchFamily="18" charset="0"/>
                <a:cs typeface="Times New Roman" panose="02020603050405020304" pitchFamily="18" charset="0"/>
              </a:rPr>
              <a:t>Wrocław</a:t>
            </a:r>
            <a:r>
              <a:rPr lang="en-US" sz="2000" dirty="0">
                <a:latin typeface="Times New Roman" panose="02020603050405020304" pitchFamily="18" charset="0"/>
                <a:cs typeface="Times New Roman" panose="02020603050405020304" pitchFamily="18" charset="0"/>
              </a:rPr>
              <a:t> University of Environmental and Life Sciences, Poland) is a new appointed member of the ILRS GB (Representative of IAG Commission 1); we thank </a:t>
            </a:r>
            <a:r>
              <a:rPr lang="en-US" sz="2000" dirty="0" err="1">
                <a:latin typeface="Times New Roman" panose="02020603050405020304" pitchFamily="18" charset="0"/>
                <a:cs typeface="Times New Roman" panose="02020603050405020304" pitchFamily="18" charset="0"/>
              </a:rPr>
              <a:t>Urs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Hugentobler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Technische</a:t>
            </a:r>
            <a:r>
              <a:rPr lang="en-US" sz="2000" dirty="0">
                <a:latin typeface="Times New Roman" panose="02020603050405020304" pitchFamily="18" charset="0"/>
                <a:cs typeface="Times New Roman" panose="02020603050405020304" pitchFamily="18" charset="0"/>
              </a:rPr>
              <a:t> Universität München, Germany) for his service to the ILRS.</a:t>
            </a:r>
          </a:p>
          <a:p>
            <a:pPr marL="0" indent="0">
              <a:lnSpc>
                <a:spcPts val="2000"/>
              </a:lnSpc>
              <a:spcBef>
                <a:spcPts val="600"/>
              </a:spcBef>
              <a:spcAft>
                <a:spcPts val="600"/>
              </a:spcAft>
              <a:buNone/>
            </a:pPr>
            <a:r>
              <a:rPr lang="en-US" sz="2000" b="1" dirty="0">
                <a:latin typeface="Times New Roman" panose="02020603050405020304" pitchFamily="18" charset="0"/>
                <a:cs typeface="Times New Roman" panose="02020603050405020304" pitchFamily="18" charset="0"/>
              </a:rPr>
              <a:t>Events:</a:t>
            </a:r>
          </a:p>
          <a:p>
            <a:pPr>
              <a:lnSpc>
                <a:spcPts val="2000"/>
              </a:lnSpc>
              <a:spcAft>
                <a:spcPts val="1200"/>
              </a:spcAft>
              <a:buClr>
                <a:schemeClr val="tx1"/>
              </a:buClr>
              <a:buFont typeface="Wingdings" pitchFamily="2" charset="2"/>
              <a:buChar char="Ø"/>
            </a:pPr>
            <a:r>
              <a:rPr lang="en-US" sz="2000" dirty="0">
                <a:latin typeface="Times New Roman" panose="02020603050405020304" pitchFamily="18" charset="0"/>
                <a:cs typeface="Times New Roman" panose="02020603050405020304" pitchFamily="18" charset="0"/>
              </a:rPr>
              <a:t>Hosted the Virtual 2023 International Workshop on Laser Ranging (IWLR) during the week of October 16th-20th, 2023 (</a:t>
            </a:r>
            <a:r>
              <a:rPr lang="en-US" sz="20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https://ilrs.gsfc.nasa.gov/lw23/index.html</a:t>
            </a:r>
            <a:r>
              <a:rPr lang="en-US" sz="2000" dirty="0">
                <a:latin typeface="Times New Roman" panose="02020603050405020304" pitchFamily="18" charset="0"/>
                <a:cs typeface="Times New Roman" panose="02020603050405020304" pitchFamily="18" charset="0"/>
              </a:rPr>
              <a:t>). Sessions on Missions &amp; Applications, New technology/Systems and Operations, Analysis, Lunar Laser Ranging (LLR) and Space Debris were attended by more than 200 participants from 25 countries.</a:t>
            </a:r>
            <a:endParaRPr lang="en-US" sz="2000" dirty="0">
              <a:highlight>
                <a:srgbClr val="FFFF00"/>
              </a:highlight>
              <a:latin typeface="Times New Roman" panose="02020603050405020304" pitchFamily="18" charset="0"/>
              <a:cs typeface="Times New Roman" panose="02020603050405020304" pitchFamily="18" charset="0"/>
            </a:endParaRPr>
          </a:p>
          <a:p>
            <a:pPr>
              <a:lnSpc>
                <a:spcPts val="2000"/>
              </a:lnSpc>
              <a:spcBef>
                <a:spcPts val="600"/>
              </a:spcBef>
              <a:spcAft>
                <a:spcPts val="600"/>
              </a:spcAft>
              <a:buClr>
                <a:schemeClr val="tx1"/>
              </a:buClr>
              <a:buFont typeface="Wingdings" pitchFamily="2" charset="2"/>
              <a:buChar char="Ø"/>
            </a:pPr>
            <a:r>
              <a:rPr lang="en-US" sz="2000" dirty="0">
                <a:latin typeface="Times New Roman" panose="02020603050405020304" pitchFamily="18" charset="0"/>
                <a:cs typeface="Times New Roman" panose="02020603050405020304" pitchFamily="18" charset="0"/>
              </a:rPr>
              <a:t>The 23</a:t>
            </a:r>
            <a:r>
              <a:rPr lang="en-US" sz="2000" baseline="30000" dirty="0">
                <a:latin typeface="Times New Roman" panose="02020603050405020304" pitchFamily="18" charset="0"/>
                <a:cs typeface="Times New Roman" panose="02020603050405020304" pitchFamily="18" charset="0"/>
              </a:rPr>
              <a:t>rd</a:t>
            </a:r>
            <a:r>
              <a:rPr lang="en-US" sz="2000" dirty="0">
                <a:latin typeface="Times New Roman" panose="02020603050405020304" pitchFamily="18" charset="0"/>
                <a:cs typeface="Times New Roman" panose="02020603050405020304" pitchFamily="18" charset="0"/>
              </a:rPr>
              <a:t> International Workshop on Laser Ranging (IWLR) will be hosted in Kunming, China, during the week of October 20th-26th, 2024 (</a:t>
            </a:r>
            <a:r>
              <a:rPr lang="en-US" sz="2000" dirty="0">
                <a:latin typeface="Times New Roman" panose="02020603050405020304" pitchFamily="18" charset="0"/>
                <a:cs typeface="Times New Roman" panose="02020603050405020304" pitchFamily="18" charset="0"/>
                <a:hlinkClick r:id="rId4"/>
              </a:rPr>
              <a:t>https://23rdworkshop.casconf.cn/</a:t>
            </a:r>
            <a:r>
              <a:rPr lang="en-US" sz="2000" dirty="0">
                <a:latin typeface="Times New Roman" panose="02020603050405020304" pitchFamily="18" charset="0"/>
                <a:cs typeface="Times New Roman" panose="02020603050405020304" pitchFamily="18" charset="0"/>
              </a:rPr>
              <a:t>). </a:t>
            </a:r>
          </a:p>
          <a:p>
            <a:pPr>
              <a:lnSpc>
                <a:spcPts val="2000"/>
              </a:lnSpc>
              <a:spcBef>
                <a:spcPts val="600"/>
              </a:spcBef>
              <a:spcAft>
                <a:spcPts val="600"/>
              </a:spcAft>
              <a:buClr>
                <a:schemeClr val="tx1"/>
              </a:buClr>
              <a:buFont typeface="Wingdings" pitchFamily="2" charset="2"/>
              <a:buChar char="Ø"/>
            </a:pPr>
            <a:r>
              <a:rPr lang="en-US" sz="2000" dirty="0">
                <a:latin typeface="Times New Roman" panose="02020603050405020304" pitchFamily="18" charset="0"/>
                <a:cs typeface="Times New Roman" panose="02020603050405020304" pitchFamily="18" charset="0"/>
              </a:rPr>
              <a:t>The ILRS Specialized Workshop will be hosted in Arequipa, Peru, in 2025, dates TBD. </a:t>
            </a:r>
          </a:p>
          <a:p>
            <a:pPr>
              <a:lnSpc>
                <a:spcPts val="2000"/>
              </a:lnSpc>
              <a:spcBef>
                <a:spcPts val="600"/>
              </a:spcBef>
              <a:spcAft>
                <a:spcPts val="600"/>
              </a:spcAft>
              <a:buClr>
                <a:schemeClr val="tx1"/>
              </a:buClr>
              <a:buFont typeface="Wingdings" pitchFamily="2" charset="2"/>
              <a:buChar char="Ø"/>
            </a:pPr>
            <a:r>
              <a:rPr lang="en-US" sz="2000" dirty="0">
                <a:latin typeface="Times New Roman" panose="02020603050405020304" pitchFamily="18" charset="0"/>
                <a:cs typeface="Times New Roman" panose="02020603050405020304" pitchFamily="18" charset="0"/>
              </a:rPr>
              <a:t>The Argentinean CONICET and German BKG (AGGO) in Argentina are possible hosts for 24</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IWLR in 2026.It will be proposed at the 23</a:t>
            </a:r>
            <a:r>
              <a:rPr lang="en-US" sz="2000" baseline="30000" dirty="0">
                <a:latin typeface="Times New Roman" panose="02020603050405020304" pitchFamily="18" charset="0"/>
                <a:cs typeface="Times New Roman" panose="02020603050405020304" pitchFamily="18" charset="0"/>
              </a:rPr>
              <a:t>rd</a:t>
            </a:r>
            <a:r>
              <a:rPr lang="en-US" sz="2000" dirty="0">
                <a:latin typeface="Times New Roman" panose="02020603050405020304" pitchFamily="18" charset="0"/>
                <a:cs typeface="Times New Roman" panose="02020603050405020304" pitchFamily="18" charset="0"/>
              </a:rPr>
              <a:t> IWLR in Kunming, China. CONICET offered the venue in the center of Buenos Aires, the Argentine capital.</a:t>
            </a:r>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3" name="Title 2">
            <a:extLst>
              <a:ext uri="{FF2B5EF4-FFF2-40B4-BE49-F238E27FC236}">
                <a16:creationId xmlns:a16="http://schemas.microsoft.com/office/drawing/2014/main" id="{B10441F2-9EDE-D708-BD92-E8DCBE56BF60}"/>
              </a:ext>
            </a:extLst>
          </p:cNvPr>
          <p:cNvSpPr>
            <a:spLocks noGrp="1"/>
          </p:cNvSpPr>
          <p:nvPr>
            <p:ph type="title"/>
          </p:nvPr>
        </p:nvSpPr>
        <p:spPr>
          <a:xfrm>
            <a:off x="2502877" y="105507"/>
            <a:ext cx="7731369" cy="973015"/>
          </a:xfrm>
        </p:spPr>
        <p:txBody>
          <a:bodyPr>
            <a:normAutofit/>
          </a:bodyPr>
          <a:lstStyle/>
          <a:p>
            <a:r>
              <a:rPr lang="en-US" dirty="0"/>
              <a:t>ILRS – News and Events</a:t>
            </a:r>
          </a:p>
        </p:txBody>
      </p:sp>
      <p:sp>
        <p:nvSpPr>
          <p:cNvPr id="4" name="Slide Number Placeholder 3">
            <a:extLst>
              <a:ext uri="{FF2B5EF4-FFF2-40B4-BE49-F238E27FC236}">
                <a16:creationId xmlns:a16="http://schemas.microsoft.com/office/drawing/2014/main" id="{03225F09-F93F-BCFC-64E6-916BDDA19F2A}"/>
              </a:ext>
            </a:extLst>
          </p:cNvPr>
          <p:cNvSpPr>
            <a:spLocks noGrp="1"/>
          </p:cNvSpPr>
          <p:nvPr>
            <p:ph type="sldNum" sz="quarter" idx="4"/>
          </p:nvPr>
        </p:nvSpPr>
        <p:spPr>
          <a:xfrm>
            <a:off x="8610600" y="653697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A5DFB8-DFEF-624E-892B-6E68CB1605F8}" type="slidenum">
              <a:rPr lang="en-US" smtClean="0"/>
              <a:pPr/>
              <a:t>22</a:t>
            </a:fld>
            <a:endParaRPr lang="en-US" dirty="0"/>
          </a:p>
        </p:txBody>
      </p:sp>
    </p:spTree>
    <p:extLst>
      <p:ext uri="{BB962C8B-B14F-4D97-AF65-F5344CB8AC3E}">
        <p14:creationId xmlns:p14="http://schemas.microsoft.com/office/powerpoint/2010/main" val="1212835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FF841-D3AC-9363-1B9C-D4847AC93EF9}"/>
              </a:ext>
            </a:extLst>
          </p:cNvPr>
          <p:cNvSpPr>
            <a:spLocks noGrp="1"/>
          </p:cNvSpPr>
          <p:nvPr>
            <p:ph type="title"/>
          </p:nvPr>
        </p:nvSpPr>
        <p:spPr>
          <a:xfrm>
            <a:off x="2442019" y="213460"/>
            <a:ext cx="8883375" cy="789313"/>
          </a:xfrm>
        </p:spPr>
        <p:txBody>
          <a:bodyPr/>
          <a:lstStyle/>
          <a:p>
            <a:r>
              <a:rPr lang="en-US" dirty="0">
                <a:solidFill>
                  <a:schemeClr val="tx1"/>
                </a:solidFill>
              </a:rPr>
              <a:t>ILRS – Events: Virtual Workshops</a:t>
            </a:r>
          </a:p>
        </p:txBody>
      </p:sp>
      <p:pic>
        <p:nvPicPr>
          <p:cNvPr id="9" name="Picture 8" descr="A close-up of a graph&#10;&#10;Description automatically generated">
            <a:extLst>
              <a:ext uri="{FF2B5EF4-FFF2-40B4-BE49-F238E27FC236}">
                <a16:creationId xmlns:a16="http://schemas.microsoft.com/office/drawing/2014/main" id="{FC15CFD0-82E6-5041-25B1-9F7DCC0BEC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143" y="1002772"/>
            <a:ext cx="10079715" cy="5440152"/>
          </a:xfrm>
          <a:prstGeom prst="rect">
            <a:avLst/>
          </a:prstGeom>
        </p:spPr>
      </p:pic>
      <p:sp>
        <p:nvSpPr>
          <p:cNvPr id="3" name="Slide Number Placeholder 2">
            <a:extLst>
              <a:ext uri="{FF2B5EF4-FFF2-40B4-BE49-F238E27FC236}">
                <a16:creationId xmlns:a16="http://schemas.microsoft.com/office/drawing/2014/main" id="{470A7B06-D412-3650-D274-8BE0636C9D61}"/>
              </a:ext>
            </a:extLst>
          </p:cNvPr>
          <p:cNvSpPr>
            <a:spLocks noGrp="1"/>
          </p:cNvSpPr>
          <p:nvPr>
            <p:ph type="sldNum" sz="quarter" idx="12"/>
          </p:nvPr>
        </p:nvSpPr>
        <p:spPr>
          <a:xfrm>
            <a:off x="8963657" y="6535209"/>
            <a:ext cx="2482572" cy="218661"/>
          </a:xfrm>
        </p:spPr>
        <p:txBody>
          <a:bodyPr/>
          <a:lstStyle/>
          <a:p>
            <a:fld id="{87ECB1FE-5B33-E34D-A837-11985AB0B02B}" type="slidenum">
              <a:rPr lang="en-US" smtClean="0"/>
              <a:t>23</a:t>
            </a:fld>
            <a:endParaRPr lang="en-US" dirty="0"/>
          </a:p>
        </p:txBody>
      </p:sp>
      <p:sp>
        <p:nvSpPr>
          <p:cNvPr id="4" name="Footer Placeholder 3">
            <a:extLst>
              <a:ext uri="{FF2B5EF4-FFF2-40B4-BE49-F238E27FC236}">
                <a16:creationId xmlns:a16="http://schemas.microsoft.com/office/drawing/2014/main" id="{337A9F7D-A82F-59DF-3A12-770895A951A0}"/>
              </a:ext>
            </a:extLst>
          </p:cNvPr>
          <p:cNvSpPr>
            <a:spLocks noGrp="1"/>
          </p:cNvSpPr>
          <p:nvPr>
            <p:ph type="ftr" sz="quarter" idx="11"/>
          </p:nvPr>
        </p:nvSpPr>
        <p:spPr>
          <a:xfrm>
            <a:off x="3009631" y="6566531"/>
            <a:ext cx="6414052" cy="218661"/>
          </a:xfrm>
        </p:spPr>
        <p:txBody>
          <a:bodyPr/>
          <a:lstStyle/>
          <a:p>
            <a:r>
              <a:rPr lang="en-US" dirty="0"/>
              <a:t>Recent Progress at the International Laser Ranging Service</a:t>
            </a:r>
          </a:p>
        </p:txBody>
      </p:sp>
    </p:spTree>
    <p:extLst>
      <p:ext uri="{BB962C8B-B14F-4D97-AF65-F5344CB8AC3E}">
        <p14:creationId xmlns:p14="http://schemas.microsoft.com/office/powerpoint/2010/main" val="557448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E59D5-60A6-3EF4-11A4-B7EF008AC6E3}"/>
              </a:ext>
            </a:extLst>
          </p:cNvPr>
          <p:cNvSpPr>
            <a:spLocks noGrp="1"/>
          </p:cNvSpPr>
          <p:nvPr>
            <p:ph type="title"/>
          </p:nvPr>
        </p:nvSpPr>
        <p:spPr>
          <a:xfrm>
            <a:off x="2464399" y="196748"/>
            <a:ext cx="8883375" cy="789313"/>
          </a:xfrm>
        </p:spPr>
        <p:txBody>
          <a:bodyPr/>
          <a:lstStyle/>
          <a:p>
            <a:endParaRPr lang="en-US" dirty="0"/>
          </a:p>
        </p:txBody>
      </p:sp>
      <p:sp>
        <p:nvSpPr>
          <p:cNvPr id="4" name="Slide Number Placeholder 3">
            <a:extLst>
              <a:ext uri="{FF2B5EF4-FFF2-40B4-BE49-F238E27FC236}">
                <a16:creationId xmlns:a16="http://schemas.microsoft.com/office/drawing/2014/main" id="{0811D736-9C3A-7FB6-781C-648BE9FA892A}"/>
              </a:ext>
            </a:extLst>
          </p:cNvPr>
          <p:cNvSpPr>
            <a:spLocks noGrp="1"/>
          </p:cNvSpPr>
          <p:nvPr>
            <p:ph type="sldNum" sz="quarter" idx="12"/>
          </p:nvPr>
        </p:nvSpPr>
        <p:spPr>
          <a:xfrm>
            <a:off x="8782907" y="6551921"/>
            <a:ext cx="2482572" cy="218661"/>
          </a:xfrm>
        </p:spPr>
        <p:txBody>
          <a:bodyPr/>
          <a:lstStyle/>
          <a:p>
            <a:fld id="{87ECB1FE-5B33-E34D-A837-11985AB0B02B}" type="slidenum">
              <a:rPr lang="en-US" smtClean="0"/>
              <a:t>24</a:t>
            </a:fld>
            <a:endParaRPr lang="en-US"/>
          </a:p>
        </p:txBody>
      </p:sp>
      <p:sp>
        <p:nvSpPr>
          <p:cNvPr id="6" name="TextBox 5">
            <a:extLst>
              <a:ext uri="{FF2B5EF4-FFF2-40B4-BE49-F238E27FC236}">
                <a16:creationId xmlns:a16="http://schemas.microsoft.com/office/drawing/2014/main" id="{CECA7C62-0E43-701A-A4C4-92D63A57DB20}"/>
              </a:ext>
            </a:extLst>
          </p:cNvPr>
          <p:cNvSpPr txBox="1"/>
          <p:nvPr/>
        </p:nvSpPr>
        <p:spPr>
          <a:xfrm>
            <a:off x="3460492" y="2655321"/>
            <a:ext cx="5566611" cy="1815882"/>
          </a:xfrm>
          <a:prstGeom prst="rect">
            <a:avLst/>
          </a:prstGeom>
          <a:noFill/>
        </p:spPr>
        <p:txBody>
          <a:bodyPr wrap="square" rtlCol="0">
            <a:spAutoFit/>
          </a:bodyPr>
          <a:lstStyle/>
          <a:p>
            <a:pPr algn="ctr"/>
            <a:r>
              <a:rPr lang="en-US" sz="2400" dirty="0"/>
              <a:t>Thank you! </a:t>
            </a:r>
          </a:p>
          <a:p>
            <a:pPr algn="ctr"/>
            <a:endParaRPr lang="en-US" sz="2400" dirty="0"/>
          </a:p>
          <a:p>
            <a:pPr algn="ctr"/>
            <a:r>
              <a:rPr lang="en-US" sz="2400" dirty="0"/>
              <a:t>Claudia Carabajal &amp; Mike Pearlman</a:t>
            </a:r>
          </a:p>
          <a:p>
            <a:pPr algn="ctr"/>
            <a:r>
              <a:rPr lang="en-US" sz="2000" dirty="0" err="1"/>
              <a:t>Claudia.C.Carabajal@nasa.gov</a:t>
            </a:r>
            <a:endParaRPr lang="en-US" sz="2000" dirty="0"/>
          </a:p>
          <a:p>
            <a:pPr algn="ctr"/>
            <a:r>
              <a:rPr lang="en-US" sz="2000" dirty="0">
                <a:hlinkClick r:id="rId2"/>
              </a:rPr>
              <a:t>mpearlman@cfa.Harvard.edu</a:t>
            </a:r>
            <a:endParaRPr lang="en-US" sz="2000" dirty="0"/>
          </a:p>
        </p:txBody>
      </p:sp>
      <p:sp>
        <p:nvSpPr>
          <p:cNvPr id="3" name="Footer Placeholder 2">
            <a:extLst>
              <a:ext uri="{FF2B5EF4-FFF2-40B4-BE49-F238E27FC236}">
                <a16:creationId xmlns:a16="http://schemas.microsoft.com/office/drawing/2014/main" id="{60EACFB8-BDE5-E473-B988-01605ED41384}"/>
              </a:ext>
            </a:extLst>
          </p:cNvPr>
          <p:cNvSpPr>
            <a:spLocks noGrp="1"/>
          </p:cNvSpPr>
          <p:nvPr>
            <p:ph type="ftr" sz="quarter" idx="11"/>
          </p:nvPr>
        </p:nvSpPr>
        <p:spPr>
          <a:xfrm>
            <a:off x="2888974" y="6566530"/>
            <a:ext cx="6414052" cy="218661"/>
          </a:xfrm>
        </p:spPr>
        <p:txBody>
          <a:bodyPr/>
          <a:lstStyle/>
          <a:p>
            <a:r>
              <a:rPr lang="en-US" dirty="0"/>
              <a:t>Recent Progress at the International Laser Ranging Service</a:t>
            </a:r>
          </a:p>
        </p:txBody>
      </p:sp>
      <p:pic>
        <p:nvPicPr>
          <p:cNvPr id="5" name="Picture 4" descr="ILRS-Logo-3.gif">
            <a:extLst>
              <a:ext uri="{FF2B5EF4-FFF2-40B4-BE49-F238E27FC236}">
                <a16:creationId xmlns:a16="http://schemas.microsoft.com/office/drawing/2014/main" id="{247B60BC-ABF5-9198-F2A7-24DE7303BC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42508" y="5006482"/>
            <a:ext cx="2106984" cy="1458310"/>
          </a:xfrm>
          <a:prstGeom prst="rect">
            <a:avLst/>
          </a:prstGeom>
          <a:effectLst/>
        </p:spPr>
      </p:pic>
    </p:spTree>
    <p:extLst>
      <p:ext uri="{BB962C8B-B14F-4D97-AF65-F5344CB8AC3E}">
        <p14:creationId xmlns:p14="http://schemas.microsoft.com/office/powerpoint/2010/main" val="3034557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CF72E-1C8D-0C79-846C-72CFCA239D12}"/>
              </a:ext>
            </a:extLst>
          </p:cNvPr>
          <p:cNvSpPr>
            <a:spLocks noGrp="1"/>
          </p:cNvSpPr>
          <p:nvPr>
            <p:ph idx="1"/>
          </p:nvPr>
        </p:nvSpPr>
        <p:spPr>
          <a:xfrm>
            <a:off x="131650" y="1146906"/>
            <a:ext cx="11928698" cy="5244505"/>
          </a:xfrm>
        </p:spPr>
        <p:txBody>
          <a:bodyPr>
            <a:noAutofit/>
          </a:bodyPr>
          <a:lstStyle/>
          <a:p>
            <a:pPr>
              <a:lnSpc>
                <a:spcPts val="2260"/>
              </a:lnSpc>
              <a:spcBef>
                <a:spcPts val="400"/>
              </a:spcBef>
              <a:spcAft>
                <a:spcPts val="400"/>
              </a:spcAft>
              <a:buFont typeface="Wingdings" pitchFamily="2" charset="2"/>
              <a:buChar char="Ø"/>
            </a:pPr>
            <a:r>
              <a:rPr lang="en-US" sz="2400" dirty="0">
                <a:latin typeface="Times New Roman" panose="02020603050405020304" pitchFamily="18" charset="0"/>
                <a:cs typeface="Times New Roman" panose="02020603050405020304" pitchFamily="18" charset="0"/>
              </a:rPr>
              <a:t>JAXA developed a new SLR station in the Tsukuba Space Center (7306, Ibaraki, Japan), it has been operating since June 2023. Ranging precision is less than 1 cm for LAGEOS, it has recently passed quarantine.</a:t>
            </a:r>
          </a:p>
          <a:p>
            <a:pPr>
              <a:lnSpc>
                <a:spcPts val="2260"/>
              </a:lnSpc>
              <a:spcBef>
                <a:spcPts val="400"/>
              </a:spcBef>
              <a:spcAft>
                <a:spcPts val="400"/>
              </a:spcAft>
              <a:buFont typeface="Wingdings" pitchFamily="2" charset="2"/>
              <a:buChar char="Ø"/>
            </a:pPr>
            <a:r>
              <a:rPr lang="en-US" sz="2400" dirty="0">
                <a:latin typeface="Times New Roman" panose="02020603050405020304" pitchFamily="18" charset="0"/>
                <a:cs typeface="Times New Roman" panose="02020603050405020304" pitchFamily="18" charset="0"/>
              </a:rPr>
              <a:t>Mt. Stromlo (7825, Australia) has been qualified after some repair/upgrade. </a:t>
            </a:r>
          </a:p>
          <a:p>
            <a:pPr>
              <a:lnSpc>
                <a:spcPts val="2260"/>
              </a:lnSpc>
              <a:spcBef>
                <a:spcPts val="400"/>
              </a:spcBef>
              <a:spcAft>
                <a:spcPts val="400"/>
              </a:spcAft>
              <a:buFont typeface="Wingdings" pitchFamily="2" charset="2"/>
              <a:buChar char="Ø"/>
            </a:pPr>
            <a:r>
              <a:rPr lang="en-US" sz="2400" dirty="0" err="1">
                <a:latin typeface="Times New Roman" panose="02020603050405020304" pitchFamily="18" charset="0"/>
                <a:cs typeface="Times New Roman" panose="02020603050405020304" pitchFamily="18" charset="0"/>
              </a:rPr>
              <a:t>Yebes</a:t>
            </a:r>
            <a:r>
              <a:rPr lang="en-US" sz="2400" dirty="0">
                <a:latin typeface="Times New Roman" panose="02020603050405020304" pitchFamily="18" charset="0"/>
                <a:cs typeface="Times New Roman" panose="02020603050405020304" pitchFamily="18" charset="0"/>
              </a:rPr>
              <a:t> (7217, Spain) has recently passed quarantine. </a:t>
            </a:r>
          </a:p>
          <a:p>
            <a:pPr>
              <a:lnSpc>
                <a:spcPts val="2260"/>
              </a:lnSpc>
              <a:spcBef>
                <a:spcPts val="400"/>
              </a:spcBef>
              <a:spcAft>
                <a:spcPts val="400"/>
              </a:spcAft>
              <a:buFont typeface="Wingdings" pitchFamily="2" charset="2"/>
              <a:buChar char="Ø"/>
            </a:pPr>
            <a:r>
              <a:rPr lang="en-US" sz="2400" dirty="0">
                <a:latin typeface="Times New Roman" panose="02020603050405020304" pitchFamily="18" charset="0"/>
                <a:cs typeface="Times New Roman" panose="02020603050405020304" pitchFamily="18" charset="0"/>
              </a:rPr>
              <a:t>Ishioka (Japan) has ranged to SARAL in December 2023 and </a:t>
            </a:r>
            <a:r>
              <a:rPr lang="en-US" sz="2400" dirty="0" err="1">
                <a:latin typeface="Times New Roman" panose="02020603050405020304" pitchFamily="18" charset="0"/>
                <a:cs typeface="Times New Roman" panose="02020603050405020304" pitchFamily="18" charset="0"/>
              </a:rPr>
              <a:t>Starlett</a:t>
            </a:r>
            <a:r>
              <a:rPr lang="en-US" sz="2400" dirty="0">
                <a:latin typeface="Times New Roman" panose="02020603050405020304" pitchFamily="18" charset="0"/>
                <a:cs typeface="Times New Roman" panose="02020603050405020304" pitchFamily="18" charset="0"/>
              </a:rPr>
              <a:t> in September 2024.</a:t>
            </a:r>
          </a:p>
          <a:p>
            <a:pPr>
              <a:lnSpc>
                <a:spcPts val="2260"/>
              </a:lnSpc>
              <a:spcBef>
                <a:spcPts val="400"/>
              </a:spcBef>
              <a:spcAft>
                <a:spcPts val="400"/>
              </a:spcAft>
              <a:buFont typeface="Wingdings" pitchFamily="2" charset="2"/>
              <a:buChar char="Ø"/>
            </a:pPr>
            <a:r>
              <a:rPr lang="en-US" sz="2400" dirty="0">
                <a:latin typeface="Times New Roman" panose="02020603050405020304" pitchFamily="18" charset="0"/>
                <a:cs typeface="Times New Roman" panose="02020603050405020304" pitchFamily="18" charset="0"/>
              </a:rPr>
              <a:t>Several new stations in process. Irkutsk and </a:t>
            </a:r>
            <a:r>
              <a:rPr lang="en-US" sz="2400" dirty="0" err="1">
                <a:latin typeface="Times New Roman" panose="02020603050405020304" pitchFamily="18" charset="0"/>
                <a:cs typeface="Times New Roman" panose="02020603050405020304" pitchFamily="18" charset="0"/>
              </a:rPr>
              <a:t>Mendeleevo</a:t>
            </a:r>
            <a:r>
              <a:rPr lang="en-US" sz="2400" dirty="0">
                <a:latin typeface="Times New Roman" panose="02020603050405020304" pitchFamily="18" charset="0"/>
                <a:cs typeface="Times New Roman" panose="02020603050405020304" pitchFamily="18" charset="0"/>
              </a:rPr>
              <a:t> are candidates for the new Russian Tochka station.</a:t>
            </a:r>
          </a:p>
          <a:p>
            <a:pPr>
              <a:lnSpc>
                <a:spcPts val="2260"/>
              </a:lnSpc>
              <a:spcBef>
                <a:spcPts val="400"/>
              </a:spcBef>
              <a:spcAft>
                <a:spcPts val="400"/>
              </a:spcAft>
              <a:buFont typeface="Wingdings" pitchFamily="2" charset="2"/>
              <a:buChar char="Ø"/>
            </a:pPr>
            <a:r>
              <a:rPr lang="nb-NO" sz="2400" dirty="0">
                <a:solidFill>
                  <a:schemeClr val="tx1"/>
                </a:solidFill>
                <a:latin typeface="Times New Roman" panose="02020603050405020304" pitchFamily="18" charset="0"/>
                <a:cs typeface="Times New Roman" panose="02020603050405020304" pitchFamily="18" charset="0"/>
              </a:rPr>
              <a:t>Ny-Ålesund, Norway SLR </a:t>
            </a:r>
            <a:r>
              <a:rPr lang="nb-NO" sz="2400" dirty="0" err="1">
                <a:solidFill>
                  <a:schemeClr val="tx1"/>
                </a:solidFill>
                <a:latin typeface="Times New Roman" panose="02020603050405020304" pitchFamily="18" charset="0"/>
                <a:cs typeface="Times New Roman" panose="02020603050405020304" pitchFamily="18" charset="0"/>
              </a:rPr>
              <a:t>station</a:t>
            </a:r>
            <a:r>
              <a:rPr lang="nb-NO" sz="2400" dirty="0">
                <a:solidFill>
                  <a:schemeClr val="tx1"/>
                </a:solidFill>
                <a:latin typeface="Times New Roman" panose="02020603050405020304" pitchFamily="18" charset="0"/>
                <a:cs typeface="Times New Roman" panose="02020603050405020304" pitchFamily="18" charset="0"/>
              </a:rPr>
              <a:t> </a:t>
            </a:r>
            <a:r>
              <a:rPr lang="nb-NO" sz="2400" dirty="0" err="1">
                <a:solidFill>
                  <a:schemeClr val="tx1"/>
                </a:solidFill>
                <a:latin typeface="Times New Roman" panose="02020603050405020304" pitchFamily="18" charset="0"/>
                <a:cs typeface="Times New Roman" panose="02020603050405020304" pitchFamily="18" charset="0"/>
              </a:rPr>
              <a:t>will</a:t>
            </a:r>
            <a:r>
              <a:rPr lang="nb-NO" sz="2400" dirty="0">
                <a:solidFill>
                  <a:schemeClr val="tx1"/>
                </a:solidFill>
                <a:latin typeface="Times New Roman" panose="02020603050405020304" pitchFamily="18" charset="0"/>
                <a:cs typeface="Times New Roman" panose="02020603050405020304" pitchFamily="18" charset="0"/>
              </a:rPr>
              <a:t> be </a:t>
            </a:r>
            <a:r>
              <a:rPr lang="nb-NO" sz="2400" dirty="0" err="1">
                <a:solidFill>
                  <a:schemeClr val="tx1"/>
                </a:solidFill>
                <a:latin typeface="Times New Roman" panose="02020603050405020304" pitchFamily="18" charset="0"/>
                <a:cs typeface="Times New Roman" panose="02020603050405020304" pitchFamily="18" charset="0"/>
              </a:rPr>
              <a:t>installed</a:t>
            </a:r>
            <a:r>
              <a:rPr lang="nb-NO" sz="2400" dirty="0">
                <a:solidFill>
                  <a:schemeClr val="tx1"/>
                </a:solidFill>
                <a:latin typeface="Times New Roman" panose="02020603050405020304" pitchFamily="18" charset="0"/>
                <a:cs typeface="Times New Roman" panose="02020603050405020304" pitchFamily="18" charset="0"/>
              </a:rPr>
              <a:t> </a:t>
            </a:r>
            <a:r>
              <a:rPr lang="nb-NO" sz="2400" dirty="0" err="1">
                <a:solidFill>
                  <a:schemeClr val="tx1"/>
                </a:solidFill>
                <a:latin typeface="Times New Roman" panose="02020603050405020304" pitchFamily="18" charset="0"/>
                <a:cs typeface="Times New Roman" panose="02020603050405020304" pitchFamily="18" charset="0"/>
              </a:rPr>
              <a:t>between</a:t>
            </a:r>
            <a:r>
              <a:rPr lang="nb-NO" sz="2400" dirty="0">
                <a:solidFill>
                  <a:schemeClr val="tx1"/>
                </a:solidFill>
                <a:latin typeface="Times New Roman" panose="02020603050405020304" pitchFamily="18" charset="0"/>
                <a:cs typeface="Times New Roman" panose="02020603050405020304" pitchFamily="18" charset="0"/>
              </a:rPr>
              <a:t> </a:t>
            </a:r>
            <a:r>
              <a:rPr lang="nb-NO" sz="2400" dirty="0" err="1">
                <a:solidFill>
                  <a:schemeClr val="tx1"/>
                </a:solidFill>
                <a:latin typeface="Times New Roman" panose="02020603050405020304" pitchFamily="18" charset="0"/>
                <a:cs typeface="Times New Roman" panose="02020603050405020304" pitchFamily="18" charset="0"/>
              </a:rPr>
              <a:t>the</a:t>
            </a:r>
            <a:r>
              <a:rPr lang="nb-NO" sz="2400" dirty="0">
                <a:solidFill>
                  <a:schemeClr val="tx1"/>
                </a:solidFill>
                <a:latin typeface="Times New Roman" panose="02020603050405020304" pitchFamily="18" charset="0"/>
                <a:cs typeface="Times New Roman" panose="02020603050405020304" pitchFamily="18" charset="0"/>
              </a:rPr>
              <a:t> </a:t>
            </a:r>
            <a:r>
              <a:rPr lang="nb-NO" sz="2400" dirty="0" err="1">
                <a:solidFill>
                  <a:schemeClr val="tx1"/>
                </a:solidFill>
                <a:latin typeface="Times New Roman" panose="02020603050405020304" pitchFamily="18" charset="0"/>
                <a:cs typeface="Times New Roman" panose="02020603050405020304" pitchFamily="18" charset="0"/>
              </a:rPr>
              <a:t>two</a:t>
            </a:r>
            <a:r>
              <a:rPr lang="nb-NO" sz="2400" dirty="0">
                <a:solidFill>
                  <a:schemeClr val="tx1"/>
                </a:solidFill>
                <a:latin typeface="Times New Roman" panose="02020603050405020304" pitchFamily="18" charset="0"/>
                <a:cs typeface="Times New Roman" panose="02020603050405020304" pitchFamily="18" charset="0"/>
              </a:rPr>
              <a:t> VLBI </a:t>
            </a:r>
            <a:r>
              <a:rPr lang="nb-NO" sz="2400" dirty="0" err="1">
                <a:solidFill>
                  <a:schemeClr val="tx1"/>
                </a:solidFill>
                <a:latin typeface="Times New Roman" panose="02020603050405020304" pitchFamily="18" charset="0"/>
                <a:cs typeface="Times New Roman" panose="02020603050405020304" pitchFamily="18" charset="0"/>
              </a:rPr>
              <a:t>telescopes</a:t>
            </a:r>
            <a:r>
              <a:rPr lang="nb-NO" sz="2400" dirty="0">
                <a:solidFill>
                  <a:schemeClr val="tx1"/>
                </a:solidFill>
                <a:latin typeface="Times New Roman" panose="02020603050405020304" pitchFamily="18" charset="0"/>
                <a:cs typeface="Times New Roman" panose="02020603050405020304" pitchFamily="18" charset="0"/>
              </a:rPr>
              <a:t>. The </a:t>
            </a:r>
            <a:r>
              <a:rPr lang="nb-NO" sz="2400" dirty="0" err="1">
                <a:solidFill>
                  <a:schemeClr val="tx1"/>
                </a:solidFill>
                <a:latin typeface="Times New Roman" panose="02020603050405020304" pitchFamily="18" charset="0"/>
                <a:cs typeface="Times New Roman" panose="02020603050405020304" pitchFamily="18" charset="0"/>
              </a:rPr>
              <a:t>dome</a:t>
            </a:r>
            <a:r>
              <a:rPr lang="nb-NO" sz="2400" dirty="0">
                <a:solidFill>
                  <a:schemeClr val="tx1"/>
                </a:solidFill>
                <a:latin typeface="Times New Roman" panose="02020603050405020304" pitchFamily="18" charset="0"/>
                <a:cs typeface="Times New Roman" panose="02020603050405020304" pitchFamily="18" charset="0"/>
              </a:rPr>
              <a:t> </a:t>
            </a:r>
            <a:r>
              <a:rPr lang="nb-NO" sz="2400" dirty="0" err="1">
                <a:solidFill>
                  <a:schemeClr val="tx1"/>
                </a:solidFill>
                <a:latin typeface="Times New Roman" panose="02020603050405020304" pitchFamily="18" charset="0"/>
                <a:cs typeface="Times New Roman" panose="02020603050405020304" pitchFamily="18" charset="0"/>
              </a:rPr>
              <a:t>was</a:t>
            </a:r>
            <a:r>
              <a:rPr lang="nb-NO" sz="2400" dirty="0">
                <a:solidFill>
                  <a:schemeClr val="tx1"/>
                </a:solidFill>
                <a:latin typeface="Times New Roman" panose="02020603050405020304" pitchFamily="18" charset="0"/>
                <a:cs typeface="Times New Roman" panose="02020603050405020304" pitchFamily="18" charset="0"/>
              </a:rPr>
              <a:t> </a:t>
            </a:r>
            <a:r>
              <a:rPr lang="nb-NO" sz="2400" dirty="0" err="1">
                <a:solidFill>
                  <a:schemeClr val="tx1"/>
                </a:solidFill>
                <a:latin typeface="Times New Roman" panose="02020603050405020304" pitchFamily="18" charset="0"/>
                <a:cs typeface="Times New Roman" panose="02020603050405020304" pitchFamily="18" charset="0"/>
              </a:rPr>
              <a:t>installed</a:t>
            </a:r>
            <a:r>
              <a:rPr lang="nb-NO" sz="2400" dirty="0">
                <a:solidFill>
                  <a:schemeClr val="tx1"/>
                </a:solidFill>
                <a:latin typeface="Times New Roman" panose="02020603050405020304" pitchFamily="18" charset="0"/>
                <a:cs typeface="Times New Roman" panose="02020603050405020304" pitchFamily="18" charset="0"/>
              </a:rPr>
              <a:t> in April 2022, and </a:t>
            </a:r>
            <a:r>
              <a:rPr lang="nb-NO" sz="2400" dirty="0" err="1">
                <a:solidFill>
                  <a:schemeClr val="tx1"/>
                </a:solidFill>
                <a:latin typeface="Times New Roman" panose="02020603050405020304" pitchFamily="18" charset="0"/>
                <a:cs typeface="Times New Roman" panose="02020603050405020304" pitchFamily="18" charset="0"/>
              </a:rPr>
              <a:t>the</a:t>
            </a:r>
            <a:r>
              <a:rPr lang="nb-NO" sz="2400" dirty="0">
                <a:solidFill>
                  <a:schemeClr val="tx1"/>
                </a:solidFill>
                <a:latin typeface="Times New Roman" panose="02020603050405020304" pitchFamily="18" charset="0"/>
                <a:cs typeface="Times New Roman" panose="02020603050405020304" pitchFamily="18" charset="0"/>
              </a:rPr>
              <a:t> </a:t>
            </a:r>
            <a:r>
              <a:rPr lang="nb-NO" sz="2400" dirty="0" err="1">
                <a:solidFill>
                  <a:schemeClr val="tx1"/>
                </a:solidFill>
                <a:latin typeface="Times New Roman" panose="02020603050405020304" pitchFamily="18" charset="0"/>
                <a:cs typeface="Times New Roman" panose="02020603050405020304" pitchFamily="18" charset="0"/>
              </a:rPr>
              <a:t>gimbal</a:t>
            </a:r>
            <a:r>
              <a:rPr lang="nb-NO" sz="2400" dirty="0">
                <a:solidFill>
                  <a:schemeClr val="tx1"/>
                </a:solidFill>
                <a:latin typeface="Times New Roman" panose="02020603050405020304" pitchFamily="18" charset="0"/>
                <a:cs typeface="Times New Roman" panose="02020603050405020304" pitchFamily="18" charset="0"/>
              </a:rPr>
              <a:t> and </a:t>
            </a:r>
            <a:r>
              <a:rPr lang="nb-NO" sz="2400" dirty="0" err="1">
                <a:solidFill>
                  <a:schemeClr val="tx1"/>
                </a:solidFill>
                <a:latin typeface="Times New Roman" panose="02020603050405020304" pitchFamily="18" charset="0"/>
                <a:cs typeface="Times New Roman" panose="02020603050405020304" pitchFamily="18" charset="0"/>
              </a:rPr>
              <a:t>telescope</a:t>
            </a:r>
            <a:r>
              <a:rPr lang="nb-NO" sz="2400" dirty="0">
                <a:solidFill>
                  <a:schemeClr val="tx1"/>
                </a:solidFill>
                <a:latin typeface="Times New Roman" panose="02020603050405020304" pitchFamily="18" charset="0"/>
                <a:cs typeface="Times New Roman" panose="02020603050405020304" pitchFamily="18" charset="0"/>
              </a:rPr>
              <a:t> in </a:t>
            </a:r>
            <a:r>
              <a:rPr lang="nb-NO" sz="2400" dirty="0" err="1">
                <a:solidFill>
                  <a:schemeClr val="tx1"/>
                </a:solidFill>
                <a:latin typeface="Times New Roman" panose="02020603050405020304" pitchFamily="18" charset="0"/>
                <a:cs typeface="Times New Roman" panose="02020603050405020304" pitchFamily="18" charset="0"/>
              </a:rPr>
              <a:t>February</a:t>
            </a:r>
            <a:r>
              <a:rPr lang="nb-NO" sz="2400" dirty="0">
                <a:solidFill>
                  <a:schemeClr val="tx1"/>
                </a:solidFill>
                <a:latin typeface="Times New Roman" panose="02020603050405020304" pitchFamily="18" charset="0"/>
                <a:cs typeface="Times New Roman" panose="02020603050405020304" pitchFamily="18" charset="0"/>
              </a:rPr>
              <a:t> 2024. Operations </a:t>
            </a:r>
            <a:r>
              <a:rPr lang="nb-NO" sz="2400" dirty="0" err="1">
                <a:solidFill>
                  <a:schemeClr val="tx1"/>
                </a:solidFill>
                <a:latin typeface="Times New Roman" panose="02020603050405020304" pitchFamily="18" charset="0"/>
                <a:cs typeface="Times New Roman" panose="02020603050405020304" pitchFamily="18" charset="0"/>
              </a:rPr>
              <a:t>are</a:t>
            </a:r>
            <a:r>
              <a:rPr lang="nb-NO" sz="2400" dirty="0">
                <a:solidFill>
                  <a:schemeClr val="tx1"/>
                </a:solidFill>
                <a:latin typeface="Times New Roman" panose="02020603050405020304" pitchFamily="18" charset="0"/>
                <a:cs typeface="Times New Roman" panose="02020603050405020304" pitchFamily="18" charset="0"/>
              </a:rPr>
              <a:t> </a:t>
            </a:r>
            <a:r>
              <a:rPr lang="nb-NO" sz="2400" dirty="0" err="1">
                <a:solidFill>
                  <a:schemeClr val="tx1"/>
                </a:solidFill>
                <a:latin typeface="Times New Roman" panose="02020603050405020304" pitchFamily="18" charset="0"/>
                <a:cs typeface="Times New Roman" panose="02020603050405020304" pitchFamily="18" charset="0"/>
              </a:rPr>
              <a:t>planned</a:t>
            </a:r>
            <a:r>
              <a:rPr lang="nb-NO" sz="2400" dirty="0">
                <a:solidFill>
                  <a:schemeClr val="tx1"/>
                </a:solidFill>
                <a:latin typeface="Times New Roman" panose="02020603050405020304" pitchFamily="18" charset="0"/>
                <a:cs typeface="Times New Roman" panose="02020603050405020304" pitchFamily="18" charset="0"/>
              </a:rPr>
              <a:t> for </a:t>
            </a:r>
            <a:r>
              <a:rPr lang="nb-NO" sz="2400" dirty="0" err="1">
                <a:solidFill>
                  <a:schemeClr val="tx1"/>
                </a:solidFill>
                <a:latin typeface="Times New Roman" panose="02020603050405020304" pitchFamily="18" charset="0"/>
                <a:cs typeface="Times New Roman" panose="02020603050405020304" pitchFamily="18" charset="0"/>
              </a:rPr>
              <a:t>early</a:t>
            </a:r>
            <a:r>
              <a:rPr lang="nb-NO" sz="2400" dirty="0">
                <a:solidFill>
                  <a:schemeClr val="tx1"/>
                </a:solidFill>
                <a:latin typeface="Times New Roman" panose="02020603050405020304" pitchFamily="18" charset="0"/>
                <a:cs typeface="Times New Roman" panose="02020603050405020304" pitchFamily="18" charset="0"/>
              </a:rPr>
              <a:t> 2026. </a:t>
            </a:r>
          </a:p>
          <a:p>
            <a:pPr>
              <a:lnSpc>
                <a:spcPts val="2260"/>
              </a:lnSpc>
              <a:spcBef>
                <a:spcPts val="400"/>
              </a:spcBef>
              <a:spcAft>
                <a:spcPts val="400"/>
              </a:spcAft>
              <a:buFont typeface="Wingdings" pitchFamily="2" charset="2"/>
              <a:buChar char="Ø"/>
            </a:pPr>
            <a:r>
              <a:rPr lang="nb-NO" sz="2400" dirty="0">
                <a:solidFill>
                  <a:schemeClr val="tx1"/>
                </a:solidFill>
                <a:latin typeface="Times New Roman" panose="02020603050405020304" pitchFamily="18" charset="0"/>
                <a:cs typeface="Times New Roman" panose="02020603050405020304" pitchFamily="18" charset="0"/>
              </a:rPr>
              <a:t>San Fernando Station </a:t>
            </a:r>
            <a:r>
              <a:rPr lang="nb-NO" sz="2400" dirty="0" err="1">
                <a:solidFill>
                  <a:schemeClr val="tx1"/>
                </a:solidFill>
                <a:latin typeface="Times New Roman" panose="02020603050405020304" pitchFamily="18" charset="0"/>
                <a:cs typeface="Times New Roman" panose="02020603050405020304" pitchFamily="18" charset="0"/>
              </a:rPr>
              <a:t>upgrade</a:t>
            </a:r>
            <a:r>
              <a:rPr lang="nb-NO" sz="2400" dirty="0">
                <a:solidFill>
                  <a:schemeClr val="tx1"/>
                </a:solidFill>
                <a:latin typeface="Times New Roman" panose="02020603050405020304" pitchFamily="18" charset="0"/>
                <a:cs typeface="Times New Roman" panose="02020603050405020304" pitchFamily="18" charset="0"/>
              </a:rPr>
              <a:t> is </a:t>
            </a:r>
            <a:r>
              <a:rPr lang="nb-NO" sz="2400" dirty="0" err="1">
                <a:solidFill>
                  <a:schemeClr val="tx1"/>
                </a:solidFill>
                <a:latin typeface="Times New Roman" panose="02020603050405020304" pitchFamily="18" charset="0"/>
                <a:cs typeface="Times New Roman" panose="02020603050405020304" pitchFamily="18" charset="0"/>
              </a:rPr>
              <a:t>underway</a:t>
            </a:r>
            <a:r>
              <a:rPr lang="nb-NO" sz="2400" dirty="0">
                <a:latin typeface="Times New Roman" panose="02020603050405020304" pitchFamily="18" charset="0"/>
                <a:cs typeface="Times New Roman" panose="02020603050405020304" pitchFamily="18" charset="0"/>
              </a:rPr>
              <a:t>; </a:t>
            </a:r>
            <a:r>
              <a:rPr lang="nb-NO" sz="2400" dirty="0" err="1">
                <a:latin typeface="Times New Roman" panose="02020603050405020304" pitchFamily="18" charset="0"/>
                <a:cs typeface="Times New Roman" panose="02020603050405020304" pitchFamily="18" charset="0"/>
              </a:rPr>
              <a:t>o</a:t>
            </a:r>
            <a:r>
              <a:rPr lang="nb-NO" sz="2400" dirty="0" err="1">
                <a:solidFill>
                  <a:schemeClr val="tx1"/>
                </a:solidFill>
                <a:latin typeface="Times New Roman" panose="02020603050405020304" pitchFamily="18" charset="0"/>
                <a:cs typeface="Times New Roman" panose="02020603050405020304" pitchFamily="18" charset="0"/>
              </a:rPr>
              <a:t>perations</a:t>
            </a:r>
            <a:r>
              <a:rPr lang="nb-NO" sz="2400" dirty="0">
                <a:solidFill>
                  <a:schemeClr val="tx1"/>
                </a:solidFill>
                <a:latin typeface="Times New Roman" panose="02020603050405020304" pitchFamily="18" charset="0"/>
                <a:cs typeface="Times New Roman" panose="02020603050405020304" pitchFamily="18" charset="0"/>
              </a:rPr>
              <a:t> </a:t>
            </a:r>
            <a:r>
              <a:rPr lang="nb-NO" sz="2400" dirty="0" err="1">
                <a:latin typeface="Times New Roman" panose="02020603050405020304" pitchFamily="18" charset="0"/>
                <a:cs typeface="Times New Roman" panose="02020603050405020304" pitchFamily="18" charset="0"/>
              </a:rPr>
              <a:t>are</a:t>
            </a:r>
            <a:r>
              <a:rPr lang="nb-NO" sz="2400" dirty="0">
                <a:solidFill>
                  <a:schemeClr val="tx1"/>
                </a:solidFill>
                <a:latin typeface="Times New Roman" panose="02020603050405020304" pitchFamily="18" charset="0"/>
                <a:cs typeface="Times New Roman" panose="02020603050405020304" pitchFamily="18" charset="0"/>
              </a:rPr>
              <a:t> </a:t>
            </a:r>
            <a:r>
              <a:rPr lang="nb-NO" sz="2400" dirty="0" err="1">
                <a:solidFill>
                  <a:schemeClr val="tx1"/>
                </a:solidFill>
                <a:latin typeface="Times New Roman" panose="02020603050405020304" pitchFamily="18" charset="0"/>
                <a:cs typeface="Times New Roman" panose="02020603050405020304" pitchFamily="18" charset="0"/>
              </a:rPr>
              <a:t>expected</a:t>
            </a:r>
            <a:r>
              <a:rPr lang="nb-NO" sz="2400" dirty="0">
                <a:solidFill>
                  <a:schemeClr val="tx1"/>
                </a:solidFill>
                <a:latin typeface="Times New Roman" panose="02020603050405020304" pitchFamily="18" charset="0"/>
                <a:cs typeface="Times New Roman" panose="02020603050405020304" pitchFamily="18" charset="0"/>
              </a:rPr>
              <a:t> to </a:t>
            </a:r>
            <a:r>
              <a:rPr lang="nb-NO" sz="2400" dirty="0" err="1">
                <a:solidFill>
                  <a:schemeClr val="tx1"/>
                </a:solidFill>
                <a:latin typeface="Times New Roman" panose="02020603050405020304" pitchFamily="18" charset="0"/>
                <a:cs typeface="Times New Roman" panose="02020603050405020304" pitchFamily="18" charset="0"/>
              </a:rPr>
              <a:t>resume</a:t>
            </a:r>
            <a:r>
              <a:rPr lang="nb-NO" sz="2400" dirty="0">
                <a:solidFill>
                  <a:schemeClr val="tx1"/>
                </a:solidFill>
                <a:latin typeface="Times New Roman" panose="02020603050405020304" pitchFamily="18" charset="0"/>
                <a:cs typeface="Times New Roman" panose="02020603050405020304" pitchFamily="18" charset="0"/>
              </a:rPr>
              <a:t> in </a:t>
            </a:r>
            <a:r>
              <a:rPr lang="nb-NO" sz="2400" dirty="0" err="1">
                <a:solidFill>
                  <a:schemeClr val="tx1"/>
                </a:solidFill>
                <a:latin typeface="Times New Roman" panose="02020603050405020304" pitchFamily="18" charset="0"/>
                <a:cs typeface="Times New Roman" panose="02020603050405020304" pitchFamily="18" charset="0"/>
              </a:rPr>
              <a:t>early</a:t>
            </a:r>
            <a:r>
              <a:rPr lang="nb-NO" sz="2400" dirty="0">
                <a:solidFill>
                  <a:schemeClr val="tx1"/>
                </a:solidFill>
                <a:latin typeface="Times New Roman" panose="02020603050405020304" pitchFamily="18" charset="0"/>
                <a:cs typeface="Times New Roman" panose="02020603050405020304" pitchFamily="18" charset="0"/>
              </a:rPr>
              <a:t> 2025.</a:t>
            </a:r>
          </a:p>
          <a:p>
            <a:pPr>
              <a:lnSpc>
                <a:spcPts val="2260"/>
              </a:lnSpc>
              <a:spcBef>
                <a:spcPts val="400"/>
              </a:spcBef>
              <a:spcAft>
                <a:spcPts val="400"/>
              </a:spcAft>
              <a:buFont typeface="Wingdings" pitchFamily="2" charset="2"/>
              <a:buChar char="Ø"/>
            </a:pPr>
            <a:r>
              <a:rPr lang="en-US" sz="2400" dirty="0">
                <a:latin typeface="Times New Roman" panose="02020603050405020304" pitchFamily="18" charset="0"/>
                <a:cs typeface="Times New Roman" panose="02020603050405020304" pitchFamily="18" charset="0"/>
              </a:rPr>
              <a:t>Matera will have a new laser and is expected to be operational in 2026.</a:t>
            </a:r>
            <a:endParaRPr lang="nb-NO" sz="2400" dirty="0">
              <a:solidFill>
                <a:schemeClr val="tx1"/>
              </a:solidFill>
              <a:latin typeface="Times New Roman" panose="02020603050405020304" pitchFamily="18" charset="0"/>
              <a:cs typeface="Times New Roman" panose="02020603050405020304" pitchFamily="18" charset="0"/>
            </a:endParaRPr>
          </a:p>
          <a:p>
            <a:pPr>
              <a:lnSpc>
                <a:spcPts val="2260"/>
              </a:lnSpc>
              <a:spcBef>
                <a:spcPts val="400"/>
              </a:spcBef>
              <a:spcAft>
                <a:spcPts val="400"/>
              </a:spcAft>
              <a:buFont typeface="Wingdings" pitchFamily="2" charset="2"/>
              <a:buChar char="Ø"/>
            </a:pPr>
            <a:r>
              <a:rPr lang="en-US" sz="2400" dirty="0">
                <a:latin typeface="Times New Roman" panose="02020603050405020304" pitchFamily="18" charset="0"/>
                <a:cs typeface="Times New Roman" panose="02020603050405020304" pitchFamily="18" charset="0"/>
              </a:rPr>
              <a:t>ILRS CB is beginning to evaluate ‘Station Survey and Plans’ results sent from the first group of 10 underperforming stations to better understand their operational challenges.</a:t>
            </a:r>
          </a:p>
        </p:txBody>
      </p:sp>
      <p:sp>
        <p:nvSpPr>
          <p:cNvPr id="12" name="Slide Number Placeholder 11">
            <a:extLst>
              <a:ext uri="{FF2B5EF4-FFF2-40B4-BE49-F238E27FC236}">
                <a16:creationId xmlns:a16="http://schemas.microsoft.com/office/drawing/2014/main" id="{F3BF99EA-B1E9-10C2-E51E-0B415A3E11BC}"/>
              </a:ext>
            </a:extLst>
          </p:cNvPr>
          <p:cNvSpPr>
            <a:spLocks noGrp="1"/>
          </p:cNvSpPr>
          <p:nvPr>
            <p:ph type="sldNum" sz="quarter" idx="4"/>
          </p:nvPr>
        </p:nvSpPr>
        <p:spPr>
          <a:xfrm>
            <a:off x="8610600" y="653697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A5DFB8-DFEF-624E-892B-6E68CB1605F8}" type="slidenum">
              <a:rPr lang="en-US" smtClean="0"/>
              <a:pPr/>
              <a:t>3</a:t>
            </a:fld>
            <a:endParaRPr lang="en-US" dirty="0"/>
          </a:p>
        </p:txBody>
      </p:sp>
      <p:sp>
        <p:nvSpPr>
          <p:cNvPr id="4" name="Footer Placeholder 2">
            <a:extLst>
              <a:ext uri="{FF2B5EF4-FFF2-40B4-BE49-F238E27FC236}">
                <a16:creationId xmlns:a16="http://schemas.microsoft.com/office/drawing/2014/main" id="{AD9E6AAF-CB05-301D-3983-47F100686328}"/>
              </a:ext>
            </a:extLst>
          </p:cNvPr>
          <p:cNvSpPr>
            <a:spLocks noGrp="1"/>
          </p:cNvSpPr>
          <p:nvPr>
            <p:ph type="ftr" sz="quarter" idx="11"/>
          </p:nvPr>
        </p:nvSpPr>
        <p:spPr>
          <a:xfrm>
            <a:off x="4038600" y="6526473"/>
            <a:ext cx="4114800" cy="365125"/>
          </a:xfrm>
        </p:spPr>
        <p:txBody>
          <a:bodyPr/>
          <a:lstStyle/>
          <a:p>
            <a:r>
              <a:rPr lang="en-US" sz="1200" dirty="0"/>
              <a:t>Recent Progress at the International Laser Ranging Service</a:t>
            </a:r>
            <a:endParaRPr lang="en-US" dirty="0"/>
          </a:p>
        </p:txBody>
      </p:sp>
      <p:sp>
        <p:nvSpPr>
          <p:cNvPr id="7" name="Title 1">
            <a:extLst>
              <a:ext uri="{FF2B5EF4-FFF2-40B4-BE49-F238E27FC236}">
                <a16:creationId xmlns:a16="http://schemas.microsoft.com/office/drawing/2014/main" id="{AAD89F10-4A87-FDE1-ACCB-4E52C8FFC6A0}"/>
              </a:ext>
            </a:extLst>
          </p:cNvPr>
          <p:cNvSpPr txBox="1">
            <a:spLocks/>
          </p:cNvSpPr>
          <p:nvPr/>
        </p:nvSpPr>
        <p:spPr>
          <a:xfrm>
            <a:off x="1745195" y="212030"/>
            <a:ext cx="8701609" cy="789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t>ILRS – Network</a:t>
            </a:r>
            <a:endParaRPr lang="en-US" sz="4000" dirty="0"/>
          </a:p>
        </p:txBody>
      </p:sp>
    </p:spTree>
    <p:extLst>
      <p:ext uri="{BB962C8B-B14F-4D97-AF65-F5344CB8AC3E}">
        <p14:creationId xmlns:p14="http://schemas.microsoft.com/office/powerpoint/2010/main" val="3320915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B37457-AABB-2BC7-AEC4-610D0E3F8CCC}"/>
              </a:ext>
            </a:extLst>
          </p:cNvPr>
          <p:cNvSpPr>
            <a:spLocks noGrp="1"/>
          </p:cNvSpPr>
          <p:nvPr>
            <p:ph type="sldNum" sz="quarter" idx="12"/>
          </p:nvPr>
        </p:nvSpPr>
        <p:spPr>
          <a:xfrm>
            <a:off x="8610600" y="6441412"/>
            <a:ext cx="2743200" cy="365125"/>
          </a:xfrm>
        </p:spPr>
        <p:txBody>
          <a:bodyPr/>
          <a:lstStyle/>
          <a:p>
            <a:fld id="{3344DD73-57F7-404A-8243-829FA507EF07}" type="slidenum">
              <a:rPr lang="en-US" smtClean="0"/>
              <a:t>4</a:t>
            </a:fld>
            <a:endParaRPr lang="en-US" dirty="0"/>
          </a:p>
        </p:txBody>
      </p:sp>
      <p:sp>
        <p:nvSpPr>
          <p:cNvPr id="4" name="Title 3">
            <a:extLst>
              <a:ext uri="{FF2B5EF4-FFF2-40B4-BE49-F238E27FC236}">
                <a16:creationId xmlns:a16="http://schemas.microsoft.com/office/drawing/2014/main" id="{3E203911-3A1B-129F-9E79-A1E3D4DBCBDE}"/>
              </a:ext>
            </a:extLst>
          </p:cNvPr>
          <p:cNvSpPr>
            <a:spLocks noGrp="1"/>
          </p:cNvSpPr>
          <p:nvPr>
            <p:ph type="title"/>
          </p:nvPr>
        </p:nvSpPr>
        <p:spPr>
          <a:xfrm>
            <a:off x="2968487" y="248128"/>
            <a:ext cx="8385313" cy="687408"/>
          </a:xfrm>
        </p:spPr>
        <p:txBody>
          <a:bodyPr>
            <a:normAutofit fontScale="90000"/>
          </a:bodyPr>
          <a:lstStyle/>
          <a:p>
            <a:r>
              <a:rPr kumimoji="1" lang="en-US" altLang="ja-JP" dirty="0"/>
              <a:t>Tsukuba, Japan SLR Station</a:t>
            </a:r>
            <a:endParaRPr lang="en-US" dirty="0"/>
          </a:p>
        </p:txBody>
      </p:sp>
      <p:sp>
        <p:nvSpPr>
          <p:cNvPr id="7" name="Footer Placeholder 6">
            <a:extLst>
              <a:ext uri="{FF2B5EF4-FFF2-40B4-BE49-F238E27FC236}">
                <a16:creationId xmlns:a16="http://schemas.microsoft.com/office/drawing/2014/main" id="{48EEF7F6-B148-E0E3-F29B-1D845C98A1DF}"/>
              </a:ext>
            </a:extLst>
          </p:cNvPr>
          <p:cNvSpPr>
            <a:spLocks noGrp="1"/>
          </p:cNvSpPr>
          <p:nvPr>
            <p:ph type="ftr" sz="quarter" idx="11"/>
          </p:nvPr>
        </p:nvSpPr>
        <p:spPr>
          <a:xfrm>
            <a:off x="4038600" y="6441412"/>
            <a:ext cx="4114800" cy="365125"/>
          </a:xfrm>
        </p:spPr>
        <p:txBody>
          <a:bodyPr/>
          <a:lstStyle/>
          <a:p>
            <a:r>
              <a:rPr lang="en-US" sz="1200" dirty="0"/>
              <a:t>Recent Progress at the International Laser Ranging Service</a:t>
            </a:r>
            <a:endParaRPr lang="en-US" dirty="0"/>
          </a:p>
        </p:txBody>
      </p:sp>
      <p:sp>
        <p:nvSpPr>
          <p:cNvPr id="2" name="コンテンツ プレースホルダー 2">
            <a:extLst>
              <a:ext uri="{FF2B5EF4-FFF2-40B4-BE49-F238E27FC236}">
                <a16:creationId xmlns:a16="http://schemas.microsoft.com/office/drawing/2014/main" id="{FD3216B6-B6B0-A999-C2EA-05548DECBECA}"/>
              </a:ext>
            </a:extLst>
          </p:cNvPr>
          <p:cNvSpPr>
            <a:spLocks noGrp="1"/>
          </p:cNvSpPr>
          <p:nvPr>
            <p:ph idx="1"/>
          </p:nvPr>
        </p:nvSpPr>
        <p:spPr>
          <a:xfrm>
            <a:off x="351395" y="1145712"/>
            <a:ext cx="11336263" cy="5180659"/>
          </a:xfrm>
        </p:spPr>
        <p:txBody>
          <a:bodyPr>
            <a:normAutofit/>
          </a:bodyPr>
          <a:lstStyle/>
          <a:p>
            <a:r>
              <a:rPr lang="en-US" altLang="ja-JP" sz="2000" dirty="0"/>
              <a:t>JAXA</a:t>
            </a:r>
            <a:r>
              <a:rPr kumimoji="1" lang="en-US" altLang="ja-JP" sz="2000" dirty="0"/>
              <a:t> developed a new SLR station in the Tsukuba Space Center (Ibaraki, Japan)</a:t>
            </a:r>
            <a:endParaRPr lang="en-US" altLang="ja-JP" sz="2000" dirty="0"/>
          </a:p>
          <a:p>
            <a:r>
              <a:rPr kumimoji="1" lang="en-US" altLang="ja-JP" sz="2000" dirty="0"/>
              <a:t>Tsukuba station has been operating since June 2023</a:t>
            </a:r>
          </a:p>
          <a:p>
            <a:r>
              <a:rPr kumimoji="1" lang="en-US" altLang="ja-JP" sz="2000" dirty="0"/>
              <a:t>Ranging precision is less than 1 cm for LAGEOS</a:t>
            </a:r>
            <a:endParaRPr kumimoji="1" lang="ja-JP" altLang="en-US" sz="2000" dirty="0"/>
          </a:p>
        </p:txBody>
      </p:sp>
      <p:pic>
        <p:nvPicPr>
          <p:cNvPr id="5" name="図 5" descr="屋外, 男, 雪, 板 が含まれている画像&#10;&#10;自動的に生成された説明">
            <a:extLst>
              <a:ext uri="{FF2B5EF4-FFF2-40B4-BE49-F238E27FC236}">
                <a16:creationId xmlns:a16="http://schemas.microsoft.com/office/drawing/2014/main" id="{1CEDBCAE-8B0C-5787-3077-F82B46C17D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395" y="2455563"/>
            <a:ext cx="5372524" cy="3583730"/>
          </a:xfrm>
          <a:prstGeom prst="rect">
            <a:avLst/>
          </a:prstGeom>
        </p:spPr>
      </p:pic>
      <p:pic>
        <p:nvPicPr>
          <p:cNvPr id="8" name="図 7">
            <a:extLst>
              <a:ext uri="{FF2B5EF4-FFF2-40B4-BE49-F238E27FC236}">
                <a16:creationId xmlns:a16="http://schemas.microsoft.com/office/drawing/2014/main" id="{F37B5620-4CE3-7EDC-776B-9192D4CCE36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831817" y="2455563"/>
            <a:ext cx="6360183" cy="3068359"/>
          </a:xfrm>
          <a:prstGeom prst="rect">
            <a:avLst/>
          </a:prstGeom>
        </p:spPr>
      </p:pic>
      <p:sp>
        <p:nvSpPr>
          <p:cNvPr id="9" name="テキスト ボックス 11">
            <a:extLst>
              <a:ext uri="{FF2B5EF4-FFF2-40B4-BE49-F238E27FC236}">
                <a16:creationId xmlns:a16="http://schemas.microsoft.com/office/drawing/2014/main" id="{DFE0E9CF-9DD9-417C-70AA-6389B7ECFEBA}"/>
              </a:ext>
            </a:extLst>
          </p:cNvPr>
          <p:cNvSpPr txBox="1"/>
          <p:nvPr/>
        </p:nvSpPr>
        <p:spPr>
          <a:xfrm>
            <a:off x="6474400" y="5638963"/>
            <a:ext cx="3424511" cy="707886"/>
          </a:xfrm>
          <a:prstGeom prst="rect">
            <a:avLst/>
          </a:prstGeom>
          <a:noFill/>
        </p:spPr>
        <p:txBody>
          <a:bodyPr wrap="square">
            <a:spAutoFit/>
          </a:bodyPr>
          <a:lstStyle/>
          <a:p>
            <a:r>
              <a:rPr lang="en-US" altLang="ja-JP" sz="2000" dirty="0"/>
              <a:t>Satellite: LAGEOS-1</a:t>
            </a:r>
          </a:p>
          <a:p>
            <a:r>
              <a:rPr lang="en-US" altLang="ja-JP" sz="2000" dirty="0">
                <a:solidFill>
                  <a:srgbClr val="FF0000"/>
                </a:solidFill>
              </a:rPr>
              <a:t>RMS:</a:t>
            </a:r>
            <a:r>
              <a:rPr lang="ja-JP" altLang="en-US" sz="2000" dirty="0">
                <a:solidFill>
                  <a:srgbClr val="FF0000"/>
                </a:solidFill>
              </a:rPr>
              <a:t> </a:t>
            </a:r>
            <a:r>
              <a:rPr lang="en-US" altLang="ja-JP" sz="2000" dirty="0">
                <a:solidFill>
                  <a:srgbClr val="FF0000"/>
                </a:solidFill>
              </a:rPr>
              <a:t>6.04 mm</a:t>
            </a:r>
            <a:endParaRPr lang="ja-JP" altLang="en-US" sz="2000" dirty="0">
              <a:solidFill>
                <a:srgbClr val="FF0000"/>
              </a:solidFill>
            </a:endParaRPr>
          </a:p>
        </p:txBody>
      </p:sp>
      <p:sp>
        <p:nvSpPr>
          <p:cNvPr id="10" name="TextBox 9">
            <a:extLst>
              <a:ext uri="{FF2B5EF4-FFF2-40B4-BE49-F238E27FC236}">
                <a16:creationId xmlns:a16="http://schemas.microsoft.com/office/drawing/2014/main" id="{3D8F3CB7-ABFC-3998-90C8-09A3100874C7}"/>
              </a:ext>
            </a:extLst>
          </p:cNvPr>
          <p:cNvSpPr txBox="1"/>
          <p:nvPr/>
        </p:nvSpPr>
        <p:spPr>
          <a:xfrm>
            <a:off x="241300" y="6285244"/>
            <a:ext cx="6096000" cy="276999"/>
          </a:xfrm>
          <a:prstGeom prst="rect">
            <a:avLst/>
          </a:prstGeom>
          <a:noFill/>
        </p:spPr>
        <p:txBody>
          <a:bodyPr wrap="square">
            <a:spAutoFit/>
          </a:bodyPr>
          <a:lstStyle/>
          <a:p>
            <a:r>
              <a:rPr lang="en-US" sz="1200" i="1" dirty="0">
                <a:solidFill>
                  <a:srgbClr val="0070C0"/>
                </a:solidFill>
                <a:effectLst/>
                <a:latin typeface="Arial" panose="020B0604020202020204" pitchFamily="34" charset="0"/>
                <a:cs typeface="Arial" panose="020B0604020202020204" pitchFamily="34" charset="0"/>
              </a:rPr>
              <a:t>Shinichi Nakamura, JAXA</a:t>
            </a:r>
            <a:endParaRPr lang="en-US" sz="1200"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4131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F156B-128D-77B0-A482-C8B57CBA23F6}"/>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46F878B7-C7F9-BD32-3B77-CFC5A2709B0B}"/>
              </a:ext>
            </a:extLst>
          </p:cNvPr>
          <p:cNvSpPr txBox="1">
            <a:spLocks/>
          </p:cNvSpPr>
          <p:nvPr/>
        </p:nvSpPr>
        <p:spPr>
          <a:xfrm>
            <a:off x="2438349" y="263298"/>
            <a:ext cx="7929355" cy="574453"/>
          </a:xfrm>
          <a:prstGeom prst="rect">
            <a:avLst/>
          </a:prstGeom>
          <a:noFill/>
          <a:ln>
            <a:noFill/>
          </a:ln>
        </p:spPr>
        <p:txBody>
          <a:bodyPr vert="horz" wrap="square" lIns="0" tIns="0" rIns="0" bIns="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hangingPunct="0">
              <a:spcBef>
                <a:spcPts val="1452"/>
              </a:spcBef>
              <a:buNone/>
              <a:defRPr/>
            </a:pPr>
            <a:r>
              <a:rPr lang="en-US" sz="3733" dirty="0">
                <a:highlight>
                  <a:scrgbClr r="0" g="0" b="0">
                    <a:alpha val="0"/>
                  </a:scrgbClr>
                </a:highlight>
                <a:latin typeface="+mj-lt"/>
                <a:ea typeface="DejaVu Sans" pitchFamily="2"/>
                <a:cs typeface="Noto Sans Devanagari" pitchFamily="2"/>
              </a:rPr>
              <a:t>Yebes Observatory as GGOS Core Site</a:t>
            </a:r>
          </a:p>
        </p:txBody>
      </p:sp>
      <p:pic>
        <p:nvPicPr>
          <p:cNvPr id="20" name="Picture 3">
            <a:extLst>
              <a:ext uri="{FF2B5EF4-FFF2-40B4-BE49-F238E27FC236}">
                <a16:creationId xmlns:a16="http://schemas.microsoft.com/office/drawing/2014/main" id="{E7CDF4E6-CC54-8F4E-221E-DE8B921931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176" y="990566"/>
            <a:ext cx="2004649" cy="3023905"/>
          </a:xfrm>
          <a:prstGeom prst="roundRect">
            <a:avLst/>
          </a:prstGeom>
          <a:ln w="63500">
            <a:noFill/>
          </a:ln>
        </p:spPr>
      </p:pic>
      <p:sp>
        <p:nvSpPr>
          <p:cNvPr id="21" name="TextShape 40">
            <a:extLst>
              <a:ext uri="{FF2B5EF4-FFF2-40B4-BE49-F238E27FC236}">
                <a16:creationId xmlns:a16="http://schemas.microsoft.com/office/drawing/2014/main" id="{C4641613-111D-CC16-F0BF-689D83E58961}"/>
              </a:ext>
            </a:extLst>
          </p:cNvPr>
          <p:cNvSpPr txBox="1"/>
          <p:nvPr/>
        </p:nvSpPr>
        <p:spPr>
          <a:xfrm>
            <a:off x="1306217" y="990566"/>
            <a:ext cx="1306304" cy="261261"/>
          </a:xfrm>
          <a:prstGeom prst="rect">
            <a:avLst/>
          </a:prstGeom>
          <a:noFill/>
          <a:ln>
            <a:noFill/>
          </a:ln>
        </p:spPr>
        <p:txBody>
          <a:bodyPr lIns="108847" tIns="54423" rIns="108847" bIns="54423"/>
          <a:lstStyle/>
          <a:p>
            <a:r>
              <a:rPr lang="en-GB" sz="605" b="1" spc="-1" dirty="0">
                <a:solidFill>
                  <a:schemeClr val="bg1"/>
                </a:solidFill>
                <a:uFill>
                  <a:solidFill>
                    <a:srgbClr val="FFFFFF"/>
                  </a:solidFill>
                </a:uFill>
                <a:latin typeface="Open Sans"/>
              </a:rPr>
              <a:t>Credits: M. </a:t>
            </a:r>
            <a:r>
              <a:rPr lang="en-GB" sz="605" b="1" spc="-1" dirty="0" err="1">
                <a:solidFill>
                  <a:schemeClr val="bg1"/>
                </a:solidFill>
                <a:uFill>
                  <a:solidFill>
                    <a:srgbClr val="FFFFFF"/>
                  </a:solidFill>
                </a:uFill>
                <a:latin typeface="Open Sans"/>
              </a:rPr>
              <a:t>Gómez</a:t>
            </a:r>
            <a:endParaRPr lang="en-GB" sz="605" b="1" spc="-1" dirty="0">
              <a:solidFill>
                <a:schemeClr val="bg1"/>
              </a:solidFill>
              <a:uFill>
                <a:solidFill>
                  <a:srgbClr val="FFFFFF"/>
                </a:solidFill>
              </a:uFill>
              <a:latin typeface="Open Sans"/>
            </a:endParaRPr>
          </a:p>
        </p:txBody>
      </p:sp>
      <p:pic>
        <p:nvPicPr>
          <p:cNvPr id="23" name="Picture 2">
            <a:extLst>
              <a:ext uri="{FF2B5EF4-FFF2-40B4-BE49-F238E27FC236}">
                <a16:creationId xmlns:a16="http://schemas.microsoft.com/office/drawing/2014/main" id="{1B5A45D6-0528-CEA2-7179-F6B6A3F62EC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1175" y="4202324"/>
            <a:ext cx="3483477" cy="2187633"/>
          </a:xfrm>
          <a:prstGeom prst="rect">
            <a:avLst/>
          </a:prstGeom>
          <a:noFill/>
          <a:ln w="9525">
            <a:noFill/>
            <a:miter lim="800000"/>
            <a:headEnd/>
            <a:tailEnd/>
          </a:ln>
        </p:spPr>
      </p:pic>
      <p:sp>
        <p:nvSpPr>
          <p:cNvPr id="24" name="23 Rectángulo">
            <a:extLst>
              <a:ext uri="{FF2B5EF4-FFF2-40B4-BE49-F238E27FC236}">
                <a16:creationId xmlns:a16="http://schemas.microsoft.com/office/drawing/2014/main" id="{BDD191DC-DC05-B4AB-991B-E39F07CB82AA}"/>
              </a:ext>
            </a:extLst>
          </p:cNvPr>
          <p:cNvSpPr/>
          <p:nvPr/>
        </p:nvSpPr>
        <p:spPr>
          <a:xfrm>
            <a:off x="2438349" y="1194479"/>
            <a:ext cx="5225216" cy="2702215"/>
          </a:xfrm>
          <a:prstGeom prst="rect">
            <a:avLst/>
          </a:prstGeom>
          <a:solidFill>
            <a:schemeClr val="bg1"/>
          </a:solidFill>
        </p:spPr>
        <p:txBody>
          <a:bodyPr wrap="square">
            <a:spAutoFit/>
          </a:bodyPr>
          <a:lstStyle/>
          <a:p>
            <a:pPr algn="just"/>
            <a:r>
              <a:rPr lang="en-US" sz="1391" b="1" dirty="0" err="1">
                <a:solidFill>
                  <a:srgbClr val="0070C0"/>
                </a:solidFill>
                <a:latin typeface="Open Sans"/>
                <a:ea typeface="Calibri"/>
                <a:cs typeface="Calibri"/>
              </a:rPr>
              <a:t>Yebes</a:t>
            </a:r>
            <a:r>
              <a:rPr lang="en-US" sz="1391" b="1" dirty="0">
                <a:solidFill>
                  <a:srgbClr val="0070C0"/>
                </a:solidFill>
                <a:latin typeface="Open Sans"/>
                <a:ea typeface="Calibri"/>
                <a:cs typeface="Calibri"/>
              </a:rPr>
              <a:t> VGOS RT Performance</a:t>
            </a:r>
          </a:p>
          <a:p>
            <a:pPr marL="218877" indent="-218877" algn="just">
              <a:lnSpc>
                <a:spcPct val="120000"/>
              </a:lnSpc>
              <a:spcBef>
                <a:spcPts val="725"/>
              </a:spcBef>
              <a:buClr>
                <a:srgbClr val="0070C0"/>
              </a:buClr>
              <a:buSzPct val="100000"/>
              <a:buFont typeface="Arial" pitchFamily="34" charset="0"/>
              <a:buChar char="•"/>
            </a:pPr>
            <a:r>
              <a:rPr lang="en-US" sz="1391" b="1" dirty="0">
                <a:latin typeface="Open Sans"/>
                <a:cs typeface="Times New Roman" pitchFamily="18" charset="0"/>
              </a:rPr>
              <a:t>First observation, November 2014, tri-band receiver (S-X-Ka)</a:t>
            </a:r>
          </a:p>
          <a:p>
            <a:pPr marL="218877" indent="-218877" algn="just">
              <a:lnSpc>
                <a:spcPct val="120000"/>
              </a:lnSpc>
              <a:spcBef>
                <a:spcPts val="725"/>
              </a:spcBef>
              <a:buClr>
                <a:srgbClr val="0070C0"/>
              </a:buClr>
              <a:buSzPct val="100000"/>
              <a:buFont typeface="Arial" pitchFamily="34" charset="0"/>
              <a:buChar char="•"/>
            </a:pPr>
            <a:r>
              <a:rPr lang="en-US" sz="1391" b="1" dirty="0">
                <a:latin typeface="Open Sans"/>
                <a:cs typeface="Times New Roman" pitchFamily="18" charset="0"/>
              </a:rPr>
              <a:t>Broad band (2-14 GHz) observations: </a:t>
            </a:r>
            <a:r>
              <a:rPr lang="en-US" sz="1391" b="1" dirty="0" err="1">
                <a:latin typeface="Open Sans"/>
                <a:cs typeface="Times New Roman" pitchFamily="18" charset="0"/>
              </a:rPr>
              <a:t>Yebes</a:t>
            </a:r>
            <a:r>
              <a:rPr lang="en-US" sz="1391" b="1" dirty="0">
                <a:latin typeface="Open Sans"/>
                <a:cs typeface="Times New Roman" pitchFamily="18" charset="0"/>
              </a:rPr>
              <a:t> participates since the start of operations in June 2016 (Westford, GGAO, </a:t>
            </a:r>
            <a:r>
              <a:rPr lang="en-US" sz="1391" b="1" dirty="0" err="1">
                <a:latin typeface="Open Sans"/>
                <a:cs typeface="Times New Roman" pitchFamily="18" charset="0"/>
              </a:rPr>
              <a:t>Wettzell</a:t>
            </a:r>
            <a:r>
              <a:rPr lang="en-US" sz="1391" b="1" dirty="0">
                <a:latin typeface="Open Sans"/>
                <a:cs typeface="Times New Roman" pitchFamily="18" charset="0"/>
              </a:rPr>
              <a:t>, </a:t>
            </a:r>
            <a:r>
              <a:rPr lang="en-US" sz="1391" b="1" dirty="0" err="1">
                <a:latin typeface="Open Sans"/>
                <a:cs typeface="Times New Roman" pitchFamily="18" charset="0"/>
              </a:rPr>
              <a:t>Yebes</a:t>
            </a:r>
            <a:r>
              <a:rPr lang="en-US" sz="1391" b="1" dirty="0">
                <a:latin typeface="Open Sans"/>
                <a:cs typeface="Times New Roman" pitchFamily="18" charset="0"/>
              </a:rPr>
              <a:t>, KPGO)</a:t>
            </a:r>
          </a:p>
          <a:p>
            <a:pPr marL="218877" indent="-218877" algn="just">
              <a:lnSpc>
                <a:spcPct val="120000"/>
              </a:lnSpc>
              <a:spcBef>
                <a:spcPts val="725"/>
              </a:spcBef>
              <a:buClr>
                <a:srgbClr val="0070C0"/>
              </a:buClr>
              <a:buSzPct val="100000"/>
              <a:buFont typeface="Arial" pitchFamily="34" charset="0"/>
              <a:buChar char="•"/>
            </a:pPr>
            <a:r>
              <a:rPr lang="en-US" sz="1391" b="1" dirty="0">
                <a:latin typeface="Open Sans"/>
                <a:cs typeface="Times New Roman" pitchFamily="18" charset="0"/>
              </a:rPr>
              <a:t>Since 2020, regular observations biweekly</a:t>
            </a:r>
          </a:p>
          <a:p>
            <a:pPr marL="218877" indent="-218877" algn="just">
              <a:lnSpc>
                <a:spcPct val="120000"/>
              </a:lnSpc>
              <a:spcBef>
                <a:spcPts val="725"/>
              </a:spcBef>
              <a:buClr>
                <a:srgbClr val="0070C0"/>
              </a:buClr>
              <a:buSzPct val="100000"/>
              <a:buFont typeface="Arial" pitchFamily="34" charset="0"/>
              <a:buChar char="•"/>
            </a:pPr>
            <a:r>
              <a:rPr lang="en-US" sz="1391" b="1" dirty="0">
                <a:latin typeface="Open Sans"/>
                <a:cs typeface="Times New Roman" pitchFamily="18" charset="0"/>
              </a:rPr>
              <a:t>Other projects: VGOS-R&amp;D, EU-VGOS, VGYG (Intensive), Fringe-Test support for new stations</a:t>
            </a:r>
          </a:p>
        </p:txBody>
      </p:sp>
      <p:pic>
        <p:nvPicPr>
          <p:cNvPr id="26" name="Picture 3">
            <a:extLst>
              <a:ext uri="{FF2B5EF4-FFF2-40B4-BE49-F238E27FC236}">
                <a16:creationId xmlns:a16="http://schemas.microsoft.com/office/drawing/2014/main" id="{CF18A206-70D2-223B-4E5B-EFB47CDC5D6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693965" y="3516087"/>
            <a:ext cx="2236859" cy="2927332"/>
          </a:xfrm>
          <a:prstGeom prst="rect">
            <a:avLst/>
          </a:prstGeom>
          <a:noFill/>
          <a:ln w="9525">
            <a:noFill/>
            <a:miter lim="800000"/>
            <a:headEnd/>
            <a:tailEnd/>
          </a:ln>
        </p:spPr>
      </p:pic>
      <p:pic>
        <p:nvPicPr>
          <p:cNvPr id="27" name="Picture 2" descr="C:\Users\bvaquero\Desktop\IMG20231116075610.jpg">
            <a:extLst>
              <a:ext uri="{FF2B5EF4-FFF2-40B4-BE49-F238E27FC236}">
                <a16:creationId xmlns:a16="http://schemas.microsoft.com/office/drawing/2014/main" id="{4C8AF08C-3F19-202E-C13A-8D1BE0F7C5F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05473" y="1251827"/>
            <a:ext cx="4025353" cy="2264260"/>
          </a:xfrm>
          <a:prstGeom prst="rect">
            <a:avLst/>
          </a:prstGeom>
          <a:noFill/>
        </p:spPr>
      </p:pic>
      <p:sp>
        <p:nvSpPr>
          <p:cNvPr id="28" name="27 Rectángulo">
            <a:extLst>
              <a:ext uri="{FF2B5EF4-FFF2-40B4-BE49-F238E27FC236}">
                <a16:creationId xmlns:a16="http://schemas.microsoft.com/office/drawing/2014/main" id="{94EC6D6E-9893-CABE-AE1D-F1E324814BB6}"/>
              </a:ext>
            </a:extLst>
          </p:cNvPr>
          <p:cNvSpPr/>
          <p:nvPr/>
        </p:nvSpPr>
        <p:spPr>
          <a:xfrm>
            <a:off x="3962520" y="3951395"/>
            <a:ext cx="5225216" cy="2721451"/>
          </a:xfrm>
          <a:prstGeom prst="rect">
            <a:avLst/>
          </a:prstGeom>
          <a:solidFill>
            <a:schemeClr val="bg1"/>
          </a:solidFill>
        </p:spPr>
        <p:txBody>
          <a:bodyPr wrap="square">
            <a:spAutoFit/>
          </a:bodyPr>
          <a:lstStyle/>
          <a:p>
            <a:pPr>
              <a:lnSpc>
                <a:spcPct val="120000"/>
              </a:lnSpc>
              <a:spcBef>
                <a:spcPts val="484"/>
              </a:spcBef>
            </a:pPr>
            <a:r>
              <a:rPr lang="es-ES" sz="1400" b="1" dirty="0">
                <a:solidFill>
                  <a:srgbClr val="0070C0"/>
                </a:solidFill>
                <a:latin typeface="Open Sans"/>
                <a:cs typeface="Times New Roman" pitchFamily="18" charset="0"/>
              </a:rPr>
              <a:t>YEBL </a:t>
            </a:r>
            <a:r>
              <a:rPr lang="es-ES" sz="1400" b="1" dirty="0" err="1">
                <a:solidFill>
                  <a:srgbClr val="0070C0"/>
                </a:solidFill>
                <a:latin typeface="Open Sans"/>
                <a:cs typeface="Times New Roman" pitchFamily="18" charset="0"/>
              </a:rPr>
              <a:t>Station</a:t>
            </a:r>
            <a:r>
              <a:rPr lang="es-ES" sz="1400" b="1" dirty="0">
                <a:solidFill>
                  <a:srgbClr val="0070C0"/>
                </a:solidFill>
                <a:latin typeface="Open Sans"/>
                <a:cs typeface="Times New Roman" pitchFamily="18" charset="0"/>
              </a:rPr>
              <a:t> (SLR)</a:t>
            </a:r>
          </a:p>
          <a:p>
            <a:pPr marL="218877" indent="-218877">
              <a:lnSpc>
                <a:spcPct val="120000"/>
              </a:lnSpc>
              <a:spcBef>
                <a:spcPts val="484"/>
              </a:spcBef>
              <a:buClr>
                <a:srgbClr val="0070C0"/>
              </a:buClr>
              <a:buSzPct val="100000"/>
              <a:buFont typeface="Arial" pitchFamily="34" charset="0"/>
              <a:buChar char="•"/>
            </a:pPr>
            <a:r>
              <a:rPr lang="es-ES" sz="1400" b="1" dirty="0" err="1">
                <a:latin typeface="Open Sans"/>
                <a:cs typeface="Times New Roman" pitchFamily="18" charset="0"/>
              </a:rPr>
              <a:t>Geodetic</a:t>
            </a:r>
            <a:r>
              <a:rPr lang="es-ES" sz="1400" b="1" dirty="0">
                <a:latin typeface="Open Sans"/>
                <a:cs typeface="Times New Roman" pitchFamily="18" charset="0"/>
              </a:rPr>
              <a:t> </a:t>
            </a:r>
            <a:r>
              <a:rPr lang="es-ES" sz="1400" b="1" dirty="0" err="1">
                <a:latin typeface="Open Sans"/>
                <a:cs typeface="Times New Roman" pitchFamily="18" charset="0"/>
              </a:rPr>
              <a:t>observations</a:t>
            </a:r>
            <a:r>
              <a:rPr lang="es-ES" sz="1400" b="1" dirty="0">
                <a:latin typeface="Open Sans"/>
                <a:cs typeface="Times New Roman" pitchFamily="18" charset="0"/>
              </a:rPr>
              <a:t> (ILRS) + </a:t>
            </a:r>
            <a:r>
              <a:rPr lang="es-ES" sz="1400" b="1" dirty="0" err="1">
                <a:latin typeface="Open Sans"/>
                <a:cs typeface="Times New Roman" pitchFamily="18" charset="0"/>
              </a:rPr>
              <a:t>Space</a:t>
            </a:r>
            <a:r>
              <a:rPr lang="es-ES" sz="1400" b="1" dirty="0">
                <a:latin typeface="Open Sans"/>
                <a:cs typeface="Times New Roman" pitchFamily="18" charset="0"/>
              </a:rPr>
              <a:t> </a:t>
            </a:r>
            <a:r>
              <a:rPr lang="es-ES" sz="1400" b="1" dirty="0" err="1">
                <a:latin typeface="Open Sans"/>
                <a:cs typeface="Times New Roman" pitchFamily="18" charset="0"/>
              </a:rPr>
              <a:t>debris</a:t>
            </a:r>
            <a:r>
              <a:rPr lang="es-ES" sz="1400" b="1" dirty="0">
                <a:latin typeface="Open Sans"/>
                <a:cs typeface="Times New Roman" pitchFamily="18" charset="0"/>
              </a:rPr>
              <a:t> (</a:t>
            </a:r>
            <a:r>
              <a:rPr lang="es-ES" sz="1400" b="1" dirty="0" err="1">
                <a:latin typeface="Open Sans"/>
                <a:cs typeface="Times New Roman" pitchFamily="18" charset="0"/>
              </a:rPr>
              <a:t>future</a:t>
            </a:r>
            <a:r>
              <a:rPr lang="es-ES" sz="1400" b="1" dirty="0">
                <a:latin typeface="Open Sans"/>
                <a:cs typeface="Times New Roman" pitchFamily="18" charset="0"/>
              </a:rPr>
              <a:t>)</a:t>
            </a:r>
          </a:p>
          <a:p>
            <a:pPr marL="218877" indent="-218877">
              <a:lnSpc>
                <a:spcPct val="120000"/>
              </a:lnSpc>
              <a:spcBef>
                <a:spcPts val="484"/>
              </a:spcBef>
              <a:buClr>
                <a:srgbClr val="0070C0"/>
              </a:buClr>
              <a:buSzPct val="100000"/>
              <a:buFont typeface="Arial" pitchFamily="34" charset="0"/>
              <a:buChar char="•"/>
            </a:pPr>
            <a:r>
              <a:rPr lang="es-ES" sz="1400" b="1" dirty="0" err="1">
                <a:latin typeface="Open Sans"/>
                <a:cs typeface="Times New Roman" pitchFamily="18" charset="0"/>
              </a:rPr>
              <a:t>Telescope</a:t>
            </a:r>
            <a:r>
              <a:rPr lang="es-ES" sz="1400" b="1" dirty="0">
                <a:latin typeface="Open Sans"/>
                <a:cs typeface="Times New Roman" pitchFamily="18" charset="0"/>
              </a:rPr>
              <a:t> </a:t>
            </a:r>
            <a:r>
              <a:rPr lang="es-ES" sz="1400" b="1" dirty="0" err="1">
                <a:latin typeface="Open Sans"/>
                <a:cs typeface="Times New Roman" pitchFamily="18" charset="0"/>
              </a:rPr>
              <a:t>assembly</a:t>
            </a:r>
            <a:r>
              <a:rPr lang="en-US" sz="1400" b="1" dirty="0">
                <a:latin typeface="Open Sans"/>
                <a:cs typeface="Times New Roman" pitchFamily="18" charset="0"/>
              </a:rPr>
              <a:t>: 70 cm mirror, 3 </a:t>
            </a:r>
            <a:r>
              <a:rPr lang="en-US" sz="1400" b="1" dirty="0" err="1">
                <a:latin typeface="Open Sans"/>
                <a:cs typeface="Times New Roman" pitchFamily="18" charset="0"/>
              </a:rPr>
              <a:t>Nasmyth</a:t>
            </a:r>
            <a:r>
              <a:rPr lang="en-US" sz="1400" b="1" dirty="0">
                <a:latin typeface="Open Sans"/>
                <a:cs typeface="Times New Roman" pitchFamily="18" charset="0"/>
              </a:rPr>
              <a:t> foci, beam pointing accuracy ≤3’’, </a:t>
            </a:r>
            <a:r>
              <a:rPr lang="es-ES" sz="1400" b="1" dirty="0" err="1">
                <a:latin typeface="Open Sans"/>
                <a:cs typeface="Times New Roman" pitchFamily="18" charset="0"/>
              </a:rPr>
              <a:t>high</a:t>
            </a:r>
            <a:r>
              <a:rPr lang="es-ES" sz="1400" b="1" dirty="0">
                <a:latin typeface="Open Sans"/>
                <a:cs typeface="Times New Roman" pitchFamily="18" charset="0"/>
              </a:rPr>
              <a:t> </a:t>
            </a:r>
            <a:r>
              <a:rPr lang="es-ES" sz="1400" b="1" dirty="0" err="1">
                <a:latin typeface="Open Sans"/>
                <a:cs typeface="Times New Roman" pitchFamily="18" charset="0"/>
              </a:rPr>
              <a:t>slew</a:t>
            </a:r>
            <a:r>
              <a:rPr lang="es-ES" sz="1400" b="1" dirty="0">
                <a:latin typeface="Open Sans"/>
                <a:cs typeface="Times New Roman" pitchFamily="18" charset="0"/>
              </a:rPr>
              <a:t> </a:t>
            </a:r>
            <a:r>
              <a:rPr lang="es-ES" sz="1400" b="1" dirty="0" err="1">
                <a:latin typeface="Open Sans"/>
                <a:cs typeface="Times New Roman" pitchFamily="18" charset="0"/>
              </a:rPr>
              <a:t>rate</a:t>
            </a:r>
            <a:r>
              <a:rPr lang="es-ES" sz="1400" b="1" dirty="0">
                <a:latin typeface="Open Sans"/>
                <a:cs typeface="Times New Roman" pitchFamily="18" charset="0"/>
              </a:rPr>
              <a:t> 12°/s </a:t>
            </a:r>
            <a:r>
              <a:rPr lang="es-ES" sz="1400" b="1" dirty="0" err="1">
                <a:latin typeface="Open Sans"/>
                <a:cs typeface="Times New Roman" pitchFamily="18" charset="0"/>
              </a:rPr>
              <a:t>Az</a:t>
            </a:r>
            <a:r>
              <a:rPr lang="es-ES" sz="1400" b="1" dirty="0">
                <a:latin typeface="Open Sans"/>
                <a:cs typeface="Times New Roman" pitchFamily="18" charset="0"/>
              </a:rPr>
              <a:t> and El</a:t>
            </a:r>
            <a:endParaRPr lang="en-US" sz="1400" b="1" dirty="0">
              <a:latin typeface="Open Sans"/>
              <a:cs typeface="Times New Roman" pitchFamily="18" charset="0"/>
            </a:endParaRPr>
          </a:p>
          <a:p>
            <a:pPr marL="218877" indent="-218877">
              <a:lnSpc>
                <a:spcPct val="120000"/>
              </a:lnSpc>
              <a:spcBef>
                <a:spcPts val="484"/>
              </a:spcBef>
              <a:buClr>
                <a:srgbClr val="0070C0"/>
              </a:buClr>
              <a:buSzPct val="100000"/>
              <a:buFont typeface="Arial" pitchFamily="34" charset="0"/>
              <a:buChar char="•"/>
            </a:pPr>
            <a:r>
              <a:rPr lang="es-ES" sz="1400" b="1" dirty="0" err="1">
                <a:latin typeface="Open Sans"/>
                <a:cs typeface="Times New Roman" pitchFamily="18" charset="0"/>
              </a:rPr>
              <a:t>Two</a:t>
            </a:r>
            <a:r>
              <a:rPr lang="es-ES" sz="1400" b="1" dirty="0">
                <a:latin typeface="Open Sans"/>
                <a:cs typeface="Times New Roman" pitchFamily="18" charset="0"/>
              </a:rPr>
              <a:t> </a:t>
            </a:r>
            <a:r>
              <a:rPr lang="es-ES" sz="1400" b="1" dirty="0" err="1">
                <a:latin typeface="Open Sans"/>
                <a:cs typeface="Times New Roman" pitchFamily="18" charset="0"/>
              </a:rPr>
              <a:t>configurations</a:t>
            </a:r>
            <a:r>
              <a:rPr lang="es-ES" sz="1400" b="1" dirty="0">
                <a:latin typeface="Open Sans"/>
                <a:cs typeface="Times New Roman" pitchFamily="18" charset="0"/>
              </a:rPr>
              <a:t>: </a:t>
            </a:r>
            <a:r>
              <a:rPr lang="es-ES" sz="1400" b="1" dirty="0" err="1">
                <a:latin typeface="Open Sans"/>
                <a:cs typeface="Times New Roman" pitchFamily="18" charset="0"/>
              </a:rPr>
              <a:t>piggy</a:t>
            </a:r>
            <a:r>
              <a:rPr lang="es-ES" sz="1400" b="1" dirty="0">
                <a:latin typeface="Open Sans"/>
                <a:cs typeface="Times New Roman" pitchFamily="18" charset="0"/>
              </a:rPr>
              <a:t>-back </a:t>
            </a:r>
            <a:r>
              <a:rPr lang="es-ES" sz="1400" b="1" dirty="0" err="1">
                <a:latin typeface="Open Sans"/>
                <a:cs typeface="Times New Roman" pitchFamily="18" charset="0"/>
              </a:rPr>
              <a:t>for</a:t>
            </a:r>
            <a:r>
              <a:rPr lang="es-ES" sz="1400" b="1" dirty="0">
                <a:latin typeface="Open Sans"/>
                <a:cs typeface="Times New Roman" pitchFamily="18" charset="0"/>
              </a:rPr>
              <a:t> SLR + </a:t>
            </a:r>
            <a:r>
              <a:rPr lang="es-ES" sz="1400" b="1" dirty="0" err="1">
                <a:latin typeface="Open Sans"/>
                <a:cs typeface="Times New Roman" pitchFamily="18" charset="0"/>
              </a:rPr>
              <a:t>Coudé</a:t>
            </a:r>
            <a:r>
              <a:rPr lang="es-ES" sz="1400" b="1" dirty="0">
                <a:latin typeface="Open Sans"/>
                <a:cs typeface="Times New Roman" pitchFamily="18" charset="0"/>
              </a:rPr>
              <a:t> </a:t>
            </a:r>
            <a:r>
              <a:rPr lang="es-ES" sz="1400" b="1" dirty="0" err="1">
                <a:latin typeface="Open Sans"/>
                <a:cs typeface="Times New Roman" pitchFamily="18" charset="0"/>
              </a:rPr>
              <a:t>path</a:t>
            </a:r>
            <a:r>
              <a:rPr lang="es-ES" sz="1400" b="1" dirty="0">
                <a:latin typeface="Open Sans"/>
                <a:cs typeface="Times New Roman" pitchFamily="18" charset="0"/>
              </a:rPr>
              <a:t> </a:t>
            </a:r>
            <a:r>
              <a:rPr lang="es-ES" sz="1400" b="1" dirty="0" err="1">
                <a:latin typeface="Open Sans"/>
                <a:cs typeface="Times New Roman" pitchFamily="18" charset="0"/>
              </a:rPr>
              <a:t>for</a:t>
            </a:r>
            <a:r>
              <a:rPr lang="es-ES" sz="1400" b="1" dirty="0">
                <a:latin typeface="Open Sans"/>
                <a:cs typeface="Times New Roman" pitchFamily="18" charset="0"/>
              </a:rPr>
              <a:t> </a:t>
            </a:r>
            <a:r>
              <a:rPr lang="es-ES" sz="1400" b="1" dirty="0" err="1">
                <a:latin typeface="Open Sans"/>
                <a:cs typeface="Times New Roman" pitchFamily="18" charset="0"/>
              </a:rPr>
              <a:t>other</a:t>
            </a:r>
            <a:r>
              <a:rPr lang="es-ES" sz="1400" b="1" dirty="0">
                <a:latin typeface="Open Sans"/>
                <a:cs typeface="Times New Roman" pitchFamily="18" charset="0"/>
              </a:rPr>
              <a:t> </a:t>
            </a:r>
            <a:r>
              <a:rPr lang="es-ES" sz="1400" b="1" dirty="0" err="1">
                <a:latin typeface="Open Sans"/>
                <a:cs typeface="Times New Roman" pitchFamily="18" charset="0"/>
              </a:rPr>
              <a:t>experiments</a:t>
            </a:r>
            <a:endParaRPr lang="es-ES" sz="1400" b="1" dirty="0">
              <a:latin typeface="Open Sans"/>
              <a:cs typeface="Times New Roman" pitchFamily="18" charset="0"/>
            </a:endParaRPr>
          </a:p>
          <a:p>
            <a:pPr marL="218877" indent="-218877">
              <a:lnSpc>
                <a:spcPct val="120000"/>
              </a:lnSpc>
              <a:spcBef>
                <a:spcPts val="484"/>
              </a:spcBef>
              <a:buClr>
                <a:srgbClr val="0070C0"/>
              </a:buClr>
              <a:buSzPct val="100000"/>
              <a:buFont typeface="Arial" pitchFamily="34" charset="0"/>
              <a:buChar char="•"/>
            </a:pPr>
            <a:r>
              <a:rPr lang="es-ES" sz="1400" b="1" dirty="0" err="1">
                <a:latin typeface="Open Sans"/>
                <a:cs typeface="Times New Roman" pitchFamily="18" charset="0"/>
              </a:rPr>
              <a:t>Two</a:t>
            </a:r>
            <a:r>
              <a:rPr lang="es-ES" sz="1400" b="1" dirty="0">
                <a:latin typeface="Open Sans"/>
                <a:cs typeface="Times New Roman" pitchFamily="18" charset="0"/>
              </a:rPr>
              <a:t> color </a:t>
            </a:r>
            <a:r>
              <a:rPr lang="es-ES" sz="1400" b="1" dirty="0" err="1">
                <a:latin typeface="Open Sans"/>
                <a:cs typeface="Times New Roman" pitchFamily="18" charset="0"/>
              </a:rPr>
              <a:t>capability</a:t>
            </a:r>
            <a:r>
              <a:rPr lang="es-ES" sz="1400" b="1" dirty="0">
                <a:latin typeface="Open Sans"/>
                <a:cs typeface="Times New Roman" pitchFamily="18" charset="0"/>
              </a:rPr>
              <a:t>: 532/1062 </a:t>
            </a:r>
            <a:r>
              <a:rPr lang="es-ES" sz="1400" b="1" dirty="0" err="1">
                <a:latin typeface="Open Sans"/>
                <a:cs typeface="Times New Roman" pitchFamily="18" charset="0"/>
              </a:rPr>
              <a:t>nm</a:t>
            </a:r>
            <a:r>
              <a:rPr lang="es-ES" sz="1400" b="1" dirty="0">
                <a:latin typeface="Open Sans"/>
                <a:cs typeface="Times New Roman" pitchFamily="18" charset="0"/>
              </a:rPr>
              <a:t>, 7/8.5 </a:t>
            </a:r>
            <a:r>
              <a:rPr lang="es-ES" sz="1400" b="1" dirty="0" err="1">
                <a:latin typeface="Open Sans"/>
                <a:cs typeface="Times New Roman" pitchFamily="18" charset="0"/>
              </a:rPr>
              <a:t>ps</a:t>
            </a:r>
            <a:r>
              <a:rPr lang="es-ES" sz="1400" b="1" dirty="0">
                <a:latin typeface="Open Sans"/>
                <a:cs typeface="Times New Roman" pitchFamily="18" charset="0"/>
              </a:rPr>
              <a:t>, 1 </a:t>
            </a:r>
            <a:r>
              <a:rPr lang="es-ES" sz="1400" b="1" dirty="0" err="1">
                <a:latin typeface="Open Sans"/>
                <a:cs typeface="Times New Roman" pitchFamily="18" charset="0"/>
              </a:rPr>
              <a:t>kHz</a:t>
            </a:r>
            <a:endParaRPr lang="es-ES" sz="1400" b="1" dirty="0">
              <a:latin typeface="Open Sans"/>
              <a:cs typeface="Times New Roman" pitchFamily="18" charset="0"/>
            </a:endParaRPr>
          </a:p>
          <a:p>
            <a:pPr marL="218877" indent="-218877">
              <a:lnSpc>
                <a:spcPct val="120000"/>
              </a:lnSpc>
              <a:spcBef>
                <a:spcPts val="484"/>
              </a:spcBef>
              <a:buClr>
                <a:srgbClr val="0070C0"/>
              </a:buClr>
              <a:buSzPct val="100000"/>
              <a:buFont typeface="Arial" pitchFamily="34" charset="0"/>
              <a:buChar char="•"/>
            </a:pPr>
            <a:r>
              <a:rPr lang="en-US" sz="1400" b="1" dirty="0">
                <a:latin typeface="Open Sans"/>
                <a:cs typeface="Times New Roman" pitchFamily="18" charset="0"/>
              </a:rPr>
              <a:t>Under ILRS quarantine process</a:t>
            </a:r>
          </a:p>
        </p:txBody>
      </p:sp>
      <p:sp>
        <p:nvSpPr>
          <p:cNvPr id="22" name="TextShape 40">
            <a:extLst>
              <a:ext uri="{FF2B5EF4-FFF2-40B4-BE49-F238E27FC236}">
                <a16:creationId xmlns:a16="http://schemas.microsoft.com/office/drawing/2014/main" id="{386036F3-70C2-93FF-B6B0-56B7236ACACE}"/>
              </a:ext>
            </a:extLst>
          </p:cNvPr>
          <p:cNvSpPr txBox="1"/>
          <p:nvPr/>
        </p:nvSpPr>
        <p:spPr>
          <a:xfrm>
            <a:off x="261175" y="6512881"/>
            <a:ext cx="3657352" cy="348348"/>
          </a:xfrm>
          <a:prstGeom prst="rect">
            <a:avLst/>
          </a:prstGeom>
          <a:noFill/>
          <a:ln>
            <a:noFill/>
          </a:ln>
        </p:spPr>
        <p:txBody>
          <a:bodyPr lIns="108847" tIns="54423" rIns="108847" bIns="54423"/>
          <a:lstStyle/>
          <a:p>
            <a:pPr algn="ctr"/>
            <a:r>
              <a:rPr lang="en-GB" sz="968" b="1" spc="-1" dirty="0">
                <a:solidFill>
                  <a:schemeClr val="accent1">
                    <a:lumMod val="50000"/>
                  </a:schemeClr>
                </a:solidFill>
                <a:highlight>
                  <a:srgbClr val="FFFF00"/>
                </a:highlight>
                <a:uFill>
                  <a:solidFill>
                    <a:srgbClr val="FFFFFF"/>
                  </a:solidFill>
                </a:uFill>
                <a:latin typeface="Open Sans"/>
              </a:rPr>
              <a:t>2 - 14 GHz VGOS geodetic receiver (by </a:t>
            </a:r>
            <a:r>
              <a:rPr lang="en-GB" sz="968" b="1" spc="-1" dirty="0" err="1">
                <a:solidFill>
                  <a:schemeClr val="accent1">
                    <a:lumMod val="50000"/>
                  </a:schemeClr>
                </a:solidFill>
                <a:highlight>
                  <a:srgbClr val="FFFF00"/>
                </a:highlight>
                <a:uFill>
                  <a:solidFill>
                    <a:srgbClr val="FFFFFF"/>
                  </a:solidFill>
                </a:uFill>
                <a:latin typeface="Open Sans"/>
              </a:rPr>
              <a:t>Yebes</a:t>
            </a:r>
            <a:r>
              <a:rPr lang="en-GB" sz="968" b="1" spc="-1" dirty="0">
                <a:solidFill>
                  <a:schemeClr val="accent1">
                    <a:lumMod val="50000"/>
                  </a:schemeClr>
                </a:solidFill>
                <a:highlight>
                  <a:srgbClr val="FFFF00"/>
                </a:highlight>
                <a:uFill>
                  <a:solidFill>
                    <a:srgbClr val="FFFFFF"/>
                  </a:solidFill>
                </a:uFill>
                <a:latin typeface="Open Sans"/>
              </a:rPr>
              <a:t> Obs.)</a:t>
            </a:r>
          </a:p>
        </p:txBody>
      </p:sp>
      <p:pic>
        <p:nvPicPr>
          <p:cNvPr id="17" name="Imagen 10" descr="Logotipo&#10;&#10;Descripción generada automáticamente">
            <a:extLst>
              <a:ext uri="{FF2B5EF4-FFF2-40B4-BE49-F238E27FC236}">
                <a16:creationId xmlns:a16="http://schemas.microsoft.com/office/drawing/2014/main" id="{A011ACD6-80D8-B0BD-C00A-CC63F5E3CEF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38540" y="5712343"/>
            <a:ext cx="740939" cy="731903"/>
          </a:xfrm>
          <a:prstGeom prst="rect">
            <a:avLst/>
          </a:prstGeom>
        </p:spPr>
      </p:pic>
      <p:sp>
        <p:nvSpPr>
          <p:cNvPr id="3" name="Slide Number Placeholder 2">
            <a:extLst>
              <a:ext uri="{FF2B5EF4-FFF2-40B4-BE49-F238E27FC236}">
                <a16:creationId xmlns:a16="http://schemas.microsoft.com/office/drawing/2014/main" id="{364FF928-D720-0E86-0AB0-DB86B8EA5615}"/>
              </a:ext>
            </a:extLst>
          </p:cNvPr>
          <p:cNvSpPr>
            <a:spLocks noGrp="1"/>
          </p:cNvSpPr>
          <p:nvPr>
            <p:ph type="sldNum" sz="quarter" idx="12"/>
          </p:nvPr>
        </p:nvSpPr>
        <p:spPr>
          <a:xfrm>
            <a:off x="8706293" y="6525535"/>
            <a:ext cx="2743200" cy="365125"/>
          </a:xfrm>
        </p:spPr>
        <p:txBody>
          <a:bodyPr/>
          <a:lstStyle/>
          <a:p>
            <a:fld id="{3344DD73-57F7-404A-8243-829FA507EF07}" type="slidenum">
              <a:rPr lang="en-US" smtClean="0"/>
              <a:t>5</a:t>
            </a:fld>
            <a:endParaRPr lang="en-US" dirty="0"/>
          </a:p>
        </p:txBody>
      </p:sp>
      <p:sp>
        <p:nvSpPr>
          <p:cNvPr id="4" name="Footer Placeholder 3">
            <a:extLst>
              <a:ext uri="{FF2B5EF4-FFF2-40B4-BE49-F238E27FC236}">
                <a16:creationId xmlns:a16="http://schemas.microsoft.com/office/drawing/2014/main" id="{DEAECF4E-3829-2153-5BF5-9D79B2FBCE9C}"/>
              </a:ext>
            </a:extLst>
          </p:cNvPr>
          <p:cNvSpPr>
            <a:spLocks noGrp="1"/>
          </p:cNvSpPr>
          <p:nvPr>
            <p:ph type="ftr" sz="quarter" idx="11"/>
          </p:nvPr>
        </p:nvSpPr>
        <p:spPr>
          <a:xfrm>
            <a:off x="4033262" y="6536992"/>
            <a:ext cx="4114800" cy="365125"/>
          </a:xfrm>
        </p:spPr>
        <p:txBody>
          <a:bodyPr/>
          <a:lstStyle/>
          <a:p>
            <a:r>
              <a:rPr lang="en-US" sz="1200" dirty="0"/>
              <a:t>Recent Progress at the International Laser Ranging Service</a:t>
            </a:r>
            <a:endParaRPr lang="en-US" dirty="0"/>
          </a:p>
        </p:txBody>
      </p:sp>
      <p:sp>
        <p:nvSpPr>
          <p:cNvPr id="5" name="TextBox 4">
            <a:extLst>
              <a:ext uri="{FF2B5EF4-FFF2-40B4-BE49-F238E27FC236}">
                <a16:creationId xmlns:a16="http://schemas.microsoft.com/office/drawing/2014/main" id="{590DF8FB-2B95-7186-35C8-2FDB25352949}"/>
              </a:ext>
            </a:extLst>
          </p:cNvPr>
          <p:cNvSpPr txBox="1"/>
          <p:nvPr/>
        </p:nvSpPr>
        <p:spPr>
          <a:xfrm>
            <a:off x="10915629" y="965530"/>
            <a:ext cx="1067728" cy="276999"/>
          </a:xfrm>
          <a:prstGeom prst="rect">
            <a:avLst/>
          </a:prstGeom>
          <a:noFill/>
        </p:spPr>
        <p:txBody>
          <a:bodyPr wrap="none" rtlCol="0">
            <a:spAutoFit/>
          </a:bodyPr>
          <a:lstStyle/>
          <a:p>
            <a:r>
              <a:rPr lang="en-US" sz="1200" i="1" dirty="0">
                <a:solidFill>
                  <a:srgbClr val="0070C0"/>
                </a:solidFill>
                <a:latin typeface="Arial" panose="020B0604020202020204" pitchFamily="34" charset="0"/>
                <a:cs typeface="Arial" panose="020B0604020202020204" pitchFamily="34" charset="0"/>
              </a:rPr>
              <a:t>Bea Vaquero</a:t>
            </a:r>
          </a:p>
        </p:txBody>
      </p:sp>
    </p:spTree>
    <p:extLst>
      <p:ext uri="{BB962C8B-B14F-4D97-AF65-F5344CB8AC3E}">
        <p14:creationId xmlns:p14="http://schemas.microsoft.com/office/powerpoint/2010/main" val="801733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4342A30-4A2C-D317-6066-C5EF8915D376}"/>
              </a:ext>
            </a:extLst>
          </p:cNvPr>
          <p:cNvSpPr>
            <a:spLocks noGrp="1"/>
          </p:cNvSpPr>
          <p:nvPr>
            <p:ph type="ftr" sz="quarter" idx="11"/>
          </p:nvPr>
        </p:nvSpPr>
        <p:spPr>
          <a:xfrm>
            <a:off x="4038600" y="6579634"/>
            <a:ext cx="4114800" cy="365125"/>
          </a:xfrm>
        </p:spPr>
        <p:txBody>
          <a:bodyPr/>
          <a:lstStyle/>
          <a:p>
            <a:r>
              <a:rPr lang="en-US" sz="1200" dirty="0"/>
              <a:t>Recent Progress at the International Laser Ranging Service</a:t>
            </a:r>
            <a:endParaRPr lang="en-US" dirty="0"/>
          </a:p>
        </p:txBody>
      </p:sp>
      <p:sp>
        <p:nvSpPr>
          <p:cNvPr id="4" name="Slide Number Placeholder 3">
            <a:extLst>
              <a:ext uri="{FF2B5EF4-FFF2-40B4-BE49-F238E27FC236}">
                <a16:creationId xmlns:a16="http://schemas.microsoft.com/office/drawing/2014/main" id="{9B58C681-C528-675D-19E1-BD0E3826AD25}"/>
              </a:ext>
            </a:extLst>
          </p:cNvPr>
          <p:cNvSpPr>
            <a:spLocks noGrp="1"/>
          </p:cNvSpPr>
          <p:nvPr>
            <p:ph type="sldNum" sz="quarter" idx="12"/>
          </p:nvPr>
        </p:nvSpPr>
        <p:spPr>
          <a:xfrm>
            <a:off x="8831173" y="6520545"/>
            <a:ext cx="2743200" cy="365125"/>
          </a:xfrm>
        </p:spPr>
        <p:txBody>
          <a:bodyPr/>
          <a:lstStyle/>
          <a:p>
            <a:fld id="{3344DD73-57F7-404A-8243-829FA507EF07}" type="slidenum">
              <a:rPr lang="en-US" smtClean="0"/>
              <a:t>6</a:t>
            </a:fld>
            <a:endParaRPr lang="en-US"/>
          </a:p>
        </p:txBody>
      </p:sp>
      <p:sp>
        <p:nvSpPr>
          <p:cNvPr id="5" name="Title 4">
            <a:extLst>
              <a:ext uri="{FF2B5EF4-FFF2-40B4-BE49-F238E27FC236}">
                <a16:creationId xmlns:a16="http://schemas.microsoft.com/office/drawing/2014/main" id="{8816A625-87BF-C19C-C0D2-442F25A47D09}"/>
              </a:ext>
            </a:extLst>
          </p:cNvPr>
          <p:cNvSpPr>
            <a:spLocks noGrp="1"/>
          </p:cNvSpPr>
          <p:nvPr>
            <p:ph type="title"/>
          </p:nvPr>
        </p:nvSpPr>
        <p:spPr>
          <a:xfrm>
            <a:off x="2949823" y="164280"/>
            <a:ext cx="8385313" cy="687408"/>
          </a:xfrm>
        </p:spPr>
        <p:txBody>
          <a:bodyPr>
            <a:normAutofit fontScale="90000"/>
          </a:bodyPr>
          <a:lstStyle/>
          <a:p>
            <a:r>
              <a:rPr kumimoji="1" lang="en-US" altLang="ja-JP" sz="4400" b="0" i="0" u="none" strike="noStrike" kern="1200" cap="none" spc="0" normalizeH="0" baseline="0" noProof="0" dirty="0">
                <a:ln>
                  <a:noFill/>
                </a:ln>
                <a:effectLst/>
                <a:uLnTx/>
                <a:uFillTx/>
                <a:ea typeface="ＭＳ Ｐゴシック" panose="020B0600070205080204" pitchFamily="50" charset="-128"/>
                <a:cs typeface="Arial" pitchFamily="34" charset="0"/>
              </a:rPr>
              <a:t>Omni-SLR</a:t>
            </a:r>
            <a:r>
              <a:rPr lang="en-US" altLang="ja-JP" sz="4400" dirty="0">
                <a:ea typeface="ＭＳ Ｐゴシック" panose="020B0600070205080204" pitchFamily="50" charset="-128"/>
                <a:cs typeface="Arial" pitchFamily="34" charset="0"/>
              </a:rPr>
              <a:t>@Ishioka</a:t>
            </a:r>
            <a:endParaRPr lang="en-US" dirty="0"/>
          </a:p>
        </p:txBody>
      </p:sp>
      <p:sp>
        <p:nvSpPr>
          <p:cNvPr id="22" name="テキスト ボックス 13">
            <a:extLst>
              <a:ext uri="{FF2B5EF4-FFF2-40B4-BE49-F238E27FC236}">
                <a16:creationId xmlns:a16="http://schemas.microsoft.com/office/drawing/2014/main" id="{A40A50C8-A1B3-2D01-15E4-66B5D7F55F45}"/>
              </a:ext>
            </a:extLst>
          </p:cNvPr>
          <p:cNvSpPr txBox="1"/>
          <p:nvPr/>
        </p:nvSpPr>
        <p:spPr>
          <a:xfrm>
            <a:off x="6943037" y="4222151"/>
            <a:ext cx="5262074" cy="240065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rPr>
              <a:t>Plans and Visions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kern="100" dirty="0">
                <a:solidFill>
                  <a:prstClr val="black"/>
                </a:solidFill>
                <a:latin typeface="Calibri"/>
                <a:ea typeface="ＭＳ Ｐゴシック" panose="020B0600070205080204" pitchFamily="50" charset="-128"/>
              </a:rPr>
              <a:t>To function as an SLR station.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kern="100" dirty="0">
                <a:solidFill>
                  <a:prstClr val="black"/>
                </a:solidFill>
                <a:latin typeface="Calibri"/>
                <a:ea typeface="ＭＳ Ｐゴシック" panose="020B0600070205080204" pitchFamily="50" charset="-128"/>
              </a:rPr>
              <a:t>To evaluate its quality and stability.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kern="100" dirty="0">
                <a:solidFill>
                  <a:prstClr val="black"/>
                </a:solidFill>
                <a:latin typeface="Calibri"/>
                <a:ea typeface="ＭＳ Ｐゴシック" panose="020B0600070205080204" pitchFamily="50" charset="-128"/>
              </a:rPr>
              <a:t>To be collocated with VLBI, GNSS, etc.</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rPr>
              <a:t>To explore applications (T&amp;F, communications, </a:t>
            </a:r>
            <a:r>
              <a:rPr kumimoji="1" lang="en-US" altLang="ja-JP" i="0" u="none" strike="noStrike" kern="100" cap="none" spc="0" normalizeH="0" baseline="0" noProof="0" dirty="0" err="1">
                <a:ln>
                  <a:noFill/>
                </a:ln>
                <a:solidFill>
                  <a:prstClr val="black"/>
                </a:solidFill>
                <a:effectLst/>
                <a:uLnTx/>
                <a:uFillTx/>
                <a:latin typeface="Calibri"/>
                <a:ea typeface="ＭＳ Ｐゴシック" panose="020B0600070205080204" pitchFamily="50" charset="-128"/>
                <a:cs typeface="+mn-cs"/>
              </a:rPr>
              <a:t>etc</a:t>
            </a:r>
            <a:r>
              <a:rPr kumimoji="1" lang="en-US" altLang="ja-JP"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kern="100" dirty="0">
                <a:solidFill>
                  <a:prstClr val="black"/>
                </a:solidFill>
                <a:latin typeface="Calibri"/>
                <a:ea typeface="ＭＳ Ｐゴシック" panose="020B0600070205080204" pitchFamily="50" charset="-128"/>
              </a:rPr>
              <a:t>To test it at </a:t>
            </a:r>
            <a:r>
              <a:rPr lang="en-US" altLang="ja-JP" kern="100" dirty="0" err="1">
                <a:solidFill>
                  <a:prstClr val="black"/>
                </a:solidFill>
                <a:latin typeface="Calibri"/>
                <a:ea typeface="ＭＳ Ｐゴシック" panose="020B0600070205080204" pitchFamily="50" charset="-128"/>
              </a:rPr>
              <a:t>Syowa@Antarctica</a:t>
            </a:r>
            <a:r>
              <a:rPr lang="en-US" altLang="ja-JP" kern="100" dirty="0">
                <a:solidFill>
                  <a:prstClr val="black"/>
                </a:solidFill>
                <a:latin typeface="Calibri"/>
                <a:ea typeface="ＭＳ Ｐゴシック" panose="020B0600070205080204" pitchFamily="50" charset="-128"/>
              </a:rPr>
              <a:t> (early 2027?)</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rPr>
              <a:t>To </a:t>
            </a:r>
            <a:r>
              <a:rPr lang="en-US" altLang="ja-JP" kern="100" dirty="0">
                <a:solidFill>
                  <a:prstClr val="black"/>
                </a:solidFill>
                <a:latin typeface="Calibri"/>
                <a:ea typeface="ＭＳ Ｐゴシック" panose="020B0600070205080204" pitchFamily="50" charset="-128"/>
              </a:rPr>
              <a:t>expand the worldwide SLR network.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rPr>
              <a:t>To change the role of SLR.</a:t>
            </a:r>
          </a:p>
        </p:txBody>
      </p:sp>
      <p:pic>
        <p:nvPicPr>
          <p:cNvPr id="23" name="図 30">
            <a:extLst>
              <a:ext uri="{FF2B5EF4-FFF2-40B4-BE49-F238E27FC236}">
                <a16:creationId xmlns:a16="http://schemas.microsoft.com/office/drawing/2014/main" id="{2A4C9E5B-3E74-BB5F-6615-4830AE06D1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87564" y="857189"/>
            <a:ext cx="4965962" cy="2959010"/>
          </a:xfrm>
          <a:prstGeom prst="rect">
            <a:avLst/>
          </a:prstGeom>
        </p:spPr>
      </p:pic>
      <p:pic>
        <p:nvPicPr>
          <p:cNvPr id="24" name="図 7" descr="レゴ, テーブル, 光, 部屋 が含まれている画像&#10;&#10;自動的に生成された説明">
            <a:extLst>
              <a:ext uri="{FF2B5EF4-FFF2-40B4-BE49-F238E27FC236}">
                <a16:creationId xmlns:a16="http://schemas.microsoft.com/office/drawing/2014/main" id="{D59F9D22-FB98-745C-D205-7A8D0DFB0B3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49823" y="779171"/>
            <a:ext cx="3627869" cy="4832769"/>
          </a:xfrm>
          <a:prstGeom prst="rect">
            <a:avLst/>
          </a:prstGeom>
        </p:spPr>
      </p:pic>
      <p:sp>
        <p:nvSpPr>
          <p:cNvPr id="25" name="テキスト ボックス 16">
            <a:extLst>
              <a:ext uri="{FF2B5EF4-FFF2-40B4-BE49-F238E27FC236}">
                <a16:creationId xmlns:a16="http://schemas.microsoft.com/office/drawing/2014/main" id="{4402634C-BDAB-CF49-78A5-F093F09E8885}"/>
              </a:ext>
            </a:extLst>
          </p:cNvPr>
          <p:cNvSpPr txBox="1"/>
          <p:nvPr/>
        </p:nvSpPr>
        <p:spPr>
          <a:xfrm>
            <a:off x="266767" y="2623750"/>
            <a:ext cx="2465960"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rPr>
              <a:t>Concepts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2000" kern="100" dirty="0">
                <a:solidFill>
                  <a:prstClr val="black"/>
                </a:solidFill>
                <a:latin typeface="Calibri"/>
                <a:ea typeface="ＭＳ Ｐゴシック" panose="020B0600070205080204" pitchFamily="50" charset="-128"/>
              </a:rPr>
              <a:t>Compact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rPr>
              <a:t>Low-cost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2000" kern="100" dirty="0">
                <a:solidFill>
                  <a:prstClr val="black"/>
                </a:solidFill>
                <a:latin typeface="Calibri"/>
                <a:ea typeface="ＭＳ Ｐゴシック" panose="020B0600070205080204" pitchFamily="50" charset="-128"/>
              </a:rPr>
              <a:t>Multi-purpose</a:t>
            </a:r>
            <a:endParaRPr kumimoji="1" lang="en-US" altLang="ja-JP" sz="2000"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テキスト ボックス 27">
            <a:extLst>
              <a:ext uri="{FF2B5EF4-FFF2-40B4-BE49-F238E27FC236}">
                <a16:creationId xmlns:a16="http://schemas.microsoft.com/office/drawing/2014/main" id="{FFCD8B0D-BD69-DA40-20D8-74DDCBCF98E1}"/>
              </a:ext>
            </a:extLst>
          </p:cNvPr>
          <p:cNvSpPr txBox="1"/>
          <p:nvPr/>
        </p:nvSpPr>
        <p:spPr>
          <a:xfrm>
            <a:off x="2924182" y="3310931"/>
            <a:ext cx="2443308" cy="708720"/>
          </a:xfrm>
          <a:prstGeom prst="rect">
            <a:avLst/>
          </a:prstGeom>
          <a:noFill/>
        </p:spPr>
        <p:txBody>
          <a:bodyPr wrap="square">
            <a:spAutoFit/>
          </a:bodyPr>
          <a:lstStyle/>
          <a:p>
            <a:pPr marR="0" lvl="0" algn="just" defTabSz="914400" rtl="0" eaLnBrk="1" fontAlgn="auto" latinLnBrk="0" hangingPunct="1">
              <a:lnSpc>
                <a:spcPts val="1600"/>
              </a:lnSpc>
              <a:spcBef>
                <a:spcPts val="0"/>
              </a:spcBef>
              <a:spcAft>
                <a:spcPts val="0"/>
              </a:spcAft>
              <a:buClrTx/>
              <a:buSzTx/>
              <a:buFontTx/>
              <a:buNone/>
              <a:tabLst/>
              <a:defRPr/>
            </a:pPr>
            <a:r>
              <a:rPr kumimoji="1" lang="en-US" altLang="ja-JP" sz="1800" b="1" i="0" u="none" strike="noStrike" kern="100" cap="none" spc="0" normalizeH="0" baseline="0" noProof="0" dirty="0">
                <a:ln>
                  <a:noFill/>
                </a:ln>
                <a:solidFill>
                  <a:schemeClr val="bg2"/>
                </a:solidFill>
                <a:effectLst/>
                <a:uLnTx/>
                <a:uFillTx/>
                <a:latin typeface="Arial Nova Cond Light" panose="020B0306020202020204" pitchFamily="34" charset="0"/>
                <a:ea typeface="ＭＳ Ｐゴシック" panose="020B0600070205080204" pitchFamily="50" charset="-128"/>
              </a:rPr>
              <a:t>Tests at NIPR </a:t>
            </a:r>
            <a:r>
              <a:rPr kumimoji="1" lang="en-US" altLang="ja-JP" sz="1800" b="1" i="0" u="none" strike="noStrike" kern="100" cap="none" spc="0" normalizeH="0" baseline="0" noProof="0" dirty="0" err="1">
                <a:ln>
                  <a:noFill/>
                </a:ln>
                <a:solidFill>
                  <a:schemeClr val="bg2"/>
                </a:solidFill>
                <a:effectLst/>
                <a:uLnTx/>
                <a:uFillTx/>
                <a:latin typeface="Arial Nova Cond Light" panose="020B0306020202020204" pitchFamily="34" charset="0"/>
                <a:ea typeface="ＭＳ Ｐゴシック" panose="020B0600070205080204" pitchFamily="50" charset="-128"/>
              </a:rPr>
              <a:t>Tachikawa</a:t>
            </a:r>
            <a:endParaRPr kumimoji="1" lang="en-US" altLang="ja-JP" sz="1800" b="1" i="0" u="none" strike="noStrike" kern="100" cap="none" spc="0" normalizeH="0" baseline="0" noProof="0" dirty="0">
              <a:ln>
                <a:noFill/>
              </a:ln>
              <a:solidFill>
                <a:schemeClr val="bg2"/>
              </a:solidFill>
              <a:effectLst/>
              <a:uLnTx/>
              <a:uFillTx/>
              <a:latin typeface="Arial Nova Cond Light" panose="020B0306020202020204" pitchFamily="34" charset="0"/>
              <a:ea typeface="ＭＳ Ｐゴシック" panose="020B0600070205080204" pitchFamily="50" charset="-128"/>
            </a:endParaRPr>
          </a:p>
          <a:p>
            <a:pPr marR="0" lvl="0" algn="just" defTabSz="914400" rtl="0" eaLnBrk="1" fontAlgn="auto" latinLnBrk="0" hangingPunct="1">
              <a:lnSpc>
                <a:spcPts val="1600"/>
              </a:lnSpc>
              <a:spcBef>
                <a:spcPts val="0"/>
              </a:spcBef>
              <a:spcAft>
                <a:spcPts val="0"/>
              </a:spcAft>
              <a:buClrTx/>
              <a:buSzTx/>
              <a:buFontTx/>
              <a:buNone/>
              <a:tabLst/>
              <a:defRPr/>
            </a:pPr>
            <a:r>
              <a:rPr lang="en-US" altLang="ja-JP" kern="100" dirty="0">
                <a:solidFill>
                  <a:schemeClr val="bg2"/>
                </a:solidFill>
                <a:latin typeface="Arial Nova Cond Light" panose="020B0306020202020204" pitchFamily="34" charset="0"/>
                <a:ea typeface="ＭＳ Ｐゴシック" panose="020B0600070205080204" pitchFamily="50" charset="-128"/>
              </a:rPr>
              <a:t>First returns from LEOs, December 2023</a:t>
            </a:r>
            <a:endParaRPr kumimoji="1" lang="en-US" altLang="ja-JP" sz="1800" b="0" i="0" u="none" strike="noStrike" kern="100" cap="none" spc="0" normalizeH="0" baseline="0" noProof="0" dirty="0">
              <a:ln>
                <a:noFill/>
              </a:ln>
              <a:solidFill>
                <a:schemeClr val="bg2"/>
              </a:solidFill>
              <a:effectLst/>
              <a:uLnTx/>
              <a:uFillTx/>
              <a:latin typeface="Arial Nova Cond Light" panose="020B0306020202020204" pitchFamily="34" charset="0"/>
              <a:ea typeface="ＭＳ Ｐゴシック" panose="020B0600070205080204" pitchFamily="50" charset="-128"/>
            </a:endParaRPr>
          </a:p>
        </p:txBody>
      </p:sp>
      <p:pic>
        <p:nvPicPr>
          <p:cNvPr id="27" name="Picture 2">
            <a:extLst>
              <a:ext uri="{FF2B5EF4-FFF2-40B4-BE49-F238E27FC236}">
                <a16:creationId xmlns:a16="http://schemas.microsoft.com/office/drawing/2014/main" id="{CC082391-5EDF-252C-3488-7B7A9F04588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6767" y="627454"/>
            <a:ext cx="2201902" cy="2201902"/>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8">
            <a:extLst>
              <a:ext uri="{FF2B5EF4-FFF2-40B4-BE49-F238E27FC236}">
                <a16:creationId xmlns:a16="http://schemas.microsoft.com/office/drawing/2014/main" id="{D45BC5DE-D065-A164-AE86-E947E5D1BA8A}"/>
              </a:ext>
            </a:extLst>
          </p:cNvPr>
          <p:cNvSpPr txBox="1"/>
          <p:nvPr/>
        </p:nvSpPr>
        <p:spPr>
          <a:xfrm>
            <a:off x="241126" y="3920331"/>
            <a:ext cx="246596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rPr>
              <a:t>Core institutes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2">
            <a:extLst>
              <a:ext uri="{FF2B5EF4-FFF2-40B4-BE49-F238E27FC236}">
                <a16:creationId xmlns:a16="http://schemas.microsoft.com/office/drawing/2014/main" id="{30850A30-F9FC-968C-929C-0BFCE0C3F0A7}"/>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918186" y="5369114"/>
            <a:ext cx="1056097" cy="594086"/>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12">
            <a:extLst>
              <a:ext uri="{FF2B5EF4-FFF2-40B4-BE49-F238E27FC236}">
                <a16:creationId xmlns:a16="http://schemas.microsoft.com/office/drawing/2014/main" id="{EB0601C9-ADA0-6129-D1DF-C99F2E8C82CF}"/>
              </a:ext>
            </a:extLst>
          </p:cNvPr>
          <p:cNvSpPr txBox="1"/>
          <p:nvPr/>
        </p:nvSpPr>
        <p:spPr>
          <a:xfrm>
            <a:off x="139475" y="6043906"/>
            <a:ext cx="2652610" cy="512320"/>
          </a:xfrm>
          <a:prstGeom prst="rect">
            <a:avLst/>
          </a:prstGeom>
          <a:noFill/>
        </p:spPr>
        <p:txBody>
          <a:bodyPr wrap="square">
            <a:spAutoFit/>
          </a:bodyPr>
          <a:lstStyle/>
          <a:p>
            <a:pPr marR="0" lvl="0" algn="just" defTabSz="914400" rtl="0" eaLnBrk="1" fontAlgn="auto" latinLnBrk="0" hangingPunct="1">
              <a:lnSpc>
                <a:spcPts val="1600"/>
              </a:lnSpc>
              <a:spcBef>
                <a:spcPts val="0"/>
              </a:spcBef>
              <a:spcAft>
                <a:spcPts val="0"/>
              </a:spcAft>
              <a:buClrTx/>
              <a:buSzTx/>
              <a:buFontTx/>
              <a:buNone/>
              <a:tabLst/>
              <a:defRPr/>
            </a:pPr>
            <a:r>
              <a:rPr lang="en-US" altLang="ja-JP" kern="100" dirty="0">
                <a:solidFill>
                  <a:prstClr val="black"/>
                </a:solidFill>
                <a:latin typeface="Calibri"/>
                <a:ea typeface="ＭＳ Ｐゴシック" panose="020B0600070205080204" pitchFamily="50" charset="-128"/>
              </a:rPr>
              <a:t>being supported by other institutes and companies.</a:t>
            </a:r>
            <a:endParaRPr kumimoji="1" lang="en-US" altLang="ja-JP" sz="1800" b="0" i="0" u="none" strike="noStrike" kern="1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1" name="テキスト ボックス 14">
            <a:extLst>
              <a:ext uri="{FF2B5EF4-FFF2-40B4-BE49-F238E27FC236}">
                <a16:creationId xmlns:a16="http://schemas.microsoft.com/office/drawing/2014/main" id="{90D0BE2F-9C61-D2D4-DE52-9ABF264B6D85}"/>
              </a:ext>
            </a:extLst>
          </p:cNvPr>
          <p:cNvSpPr txBox="1"/>
          <p:nvPr/>
        </p:nvSpPr>
        <p:spPr>
          <a:xfrm>
            <a:off x="6985975" y="948145"/>
            <a:ext cx="4205067" cy="503536"/>
          </a:xfrm>
          <a:prstGeom prst="rect">
            <a:avLst/>
          </a:prstGeom>
          <a:noFill/>
        </p:spPr>
        <p:txBody>
          <a:bodyPr wrap="square">
            <a:spAutoFit/>
          </a:bodyPr>
          <a:lstStyle/>
          <a:p>
            <a:pPr marL="0" marR="0" lvl="0" indent="63500" algn="just" defTabSz="914400" rtl="0" eaLnBrk="1" fontAlgn="auto" latinLnBrk="0" hangingPunct="1">
              <a:lnSpc>
                <a:spcPts val="1600"/>
              </a:lnSpc>
              <a:spcBef>
                <a:spcPts val="0"/>
              </a:spcBef>
              <a:spcAft>
                <a:spcPts val="0"/>
              </a:spcAft>
              <a:buClrTx/>
              <a:buSzTx/>
              <a:buFontTx/>
              <a:buNone/>
              <a:tabLst/>
              <a:defRPr/>
            </a:pPr>
            <a:r>
              <a:rPr kumimoji="1" lang="en-US" altLang="ja-JP" sz="1800" b="1" i="0" u="none" strike="noStrike" kern="100" cap="none" spc="0" normalizeH="0" baseline="0" noProof="0" dirty="0">
                <a:ln>
                  <a:noFill/>
                </a:ln>
                <a:solidFill>
                  <a:prstClr val="black"/>
                </a:solidFill>
                <a:effectLst/>
                <a:uLnTx/>
                <a:uFillTx/>
                <a:latin typeface="Arial Nova Cond Light" panose="020B0306020202020204" pitchFamily="34" charset="0"/>
                <a:ea typeface="ＭＳ Ｐゴシック" panose="020B0600070205080204" pitchFamily="50" charset="-128"/>
              </a:rPr>
              <a:t>Deployment to GSI Ishioka</a:t>
            </a:r>
          </a:p>
          <a:p>
            <a:pPr marL="0" marR="0" lvl="0" indent="63500" algn="just" defTabSz="914400" rtl="0" eaLnBrk="1" fontAlgn="auto" latinLnBrk="0" hangingPunct="1">
              <a:lnSpc>
                <a:spcPts val="1600"/>
              </a:lnSpc>
              <a:spcBef>
                <a:spcPts val="0"/>
              </a:spcBef>
              <a:spcAft>
                <a:spcPts val="0"/>
              </a:spcAft>
              <a:buClrTx/>
              <a:buSzTx/>
              <a:buFontTx/>
              <a:buNone/>
              <a:tabLst/>
              <a:defRPr/>
            </a:pPr>
            <a:r>
              <a:rPr lang="en-US" altLang="ja-JP" kern="100" dirty="0">
                <a:solidFill>
                  <a:prstClr val="black"/>
                </a:solidFill>
                <a:latin typeface="Arial Nova Cond Light" panose="020B0306020202020204" pitchFamily="34" charset="0"/>
                <a:ea typeface="ＭＳ Ｐゴシック" panose="020B0600070205080204" pitchFamily="50" charset="-128"/>
              </a:rPr>
              <a:t>Sliding-roof container built, March 2024</a:t>
            </a:r>
          </a:p>
        </p:txBody>
      </p:sp>
      <p:sp>
        <p:nvSpPr>
          <p:cNvPr id="32" name="テキスト ボックス 19">
            <a:extLst>
              <a:ext uri="{FF2B5EF4-FFF2-40B4-BE49-F238E27FC236}">
                <a16:creationId xmlns:a16="http://schemas.microsoft.com/office/drawing/2014/main" id="{2C3214F0-82AD-9B93-E5C8-24E514434C9B}"/>
              </a:ext>
            </a:extLst>
          </p:cNvPr>
          <p:cNvSpPr txBox="1"/>
          <p:nvPr/>
        </p:nvSpPr>
        <p:spPr>
          <a:xfrm>
            <a:off x="6955769" y="3860342"/>
            <a:ext cx="3750809" cy="512320"/>
          </a:xfrm>
          <a:prstGeom prst="rect">
            <a:avLst/>
          </a:prstGeom>
          <a:noFill/>
        </p:spPr>
        <p:txBody>
          <a:bodyPr wrap="square">
            <a:spAutoFit/>
          </a:bodyPr>
          <a:lstStyle/>
          <a:p>
            <a:pPr marR="0" lvl="0" algn="just" defTabSz="914400" rtl="0" eaLnBrk="1" fontAlgn="auto" latinLnBrk="0" hangingPunct="1">
              <a:lnSpc>
                <a:spcPts val="16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prstClr val="black"/>
                </a:solidFill>
                <a:effectLst/>
                <a:uLnTx/>
                <a:uFillTx/>
                <a:latin typeface="Arial Nova Cond Light" panose="020B0306020202020204" pitchFamily="34" charset="0"/>
                <a:ea typeface="ＭＳ Ｐゴシック" panose="020B0600070205080204" pitchFamily="50" charset="-128"/>
              </a:rPr>
              <a:t>Approved as an engineering station of ILRS with the CDP Pad Number “</a:t>
            </a:r>
            <a:r>
              <a:rPr kumimoji="1" lang="en-US" altLang="ja-JP" sz="1800" b="1" i="0" u="none" strike="noStrike" kern="100" cap="none" spc="0" normalizeH="0" baseline="0" noProof="0" dirty="0">
                <a:ln>
                  <a:noFill/>
                </a:ln>
                <a:solidFill>
                  <a:prstClr val="black"/>
                </a:solidFill>
                <a:effectLst/>
                <a:uLnTx/>
                <a:uFillTx/>
                <a:latin typeface="Arial Nova Cond Light" panose="020B0306020202020204" pitchFamily="34" charset="0"/>
                <a:ea typeface="ＭＳ Ｐゴシック" panose="020B0600070205080204" pitchFamily="50" charset="-128"/>
              </a:rPr>
              <a:t>7317</a:t>
            </a:r>
            <a:r>
              <a:rPr kumimoji="1" lang="en-US" altLang="ja-JP" sz="1800" b="0" i="0" u="none" strike="noStrike" kern="100" cap="none" spc="0" normalizeH="0" baseline="0" noProof="0" dirty="0">
                <a:ln>
                  <a:noFill/>
                </a:ln>
                <a:solidFill>
                  <a:prstClr val="black"/>
                </a:solidFill>
                <a:effectLst/>
                <a:uLnTx/>
                <a:uFillTx/>
                <a:latin typeface="Arial Nova Cond Light" panose="020B0306020202020204" pitchFamily="34" charset="0"/>
                <a:ea typeface="ＭＳ Ｐゴシック" panose="020B0600070205080204" pitchFamily="50" charset="-128"/>
              </a:rPr>
              <a:t>”.</a:t>
            </a:r>
          </a:p>
        </p:txBody>
      </p:sp>
      <p:sp>
        <p:nvSpPr>
          <p:cNvPr id="33" name="テキスト ボックス 20">
            <a:extLst>
              <a:ext uri="{FF2B5EF4-FFF2-40B4-BE49-F238E27FC236}">
                <a16:creationId xmlns:a16="http://schemas.microsoft.com/office/drawing/2014/main" id="{56C2A5E1-79DC-60DE-77B5-31241E85DBD1}"/>
              </a:ext>
            </a:extLst>
          </p:cNvPr>
          <p:cNvSpPr txBox="1"/>
          <p:nvPr/>
        </p:nvSpPr>
        <p:spPr>
          <a:xfrm>
            <a:off x="2866195" y="5672866"/>
            <a:ext cx="3902813" cy="922688"/>
          </a:xfrm>
          <a:prstGeom prst="rect">
            <a:avLst/>
          </a:prstGeom>
          <a:noFill/>
        </p:spPr>
        <p:txBody>
          <a:bodyPr wrap="square">
            <a:spAutoFit/>
          </a:bodyPr>
          <a:lstStyle/>
          <a:p>
            <a:pPr marR="0" lvl="0" algn="just" defTabSz="914400" rtl="0" eaLnBrk="1" fontAlgn="auto" latinLnBrk="0" hangingPunct="1">
              <a:lnSpc>
                <a:spcPts val="1600"/>
              </a:lnSpc>
              <a:spcBef>
                <a:spcPts val="0"/>
              </a:spcBef>
              <a:spcAft>
                <a:spcPts val="0"/>
              </a:spcAft>
              <a:buClrTx/>
              <a:buSzTx/>
              <a:buFontTx/>
              <a:buNone/>
              <a:tabLst/>
              <a:defRPr/>
            </a:pPr>
            <a:r>
              <a:rPr kumimoji="1" lang="en-US" altLang="ja-JP" sz="1800" b="0" i="0" u="none" strike="noStrike" kern="100" cap="none" spc="0" normalizeH="0" baseline="0" noProof="0" dirty="0">
                <a:ln>
                  <a:noFill/>
                </a:ln>
                <a:solidFill>
                  <a:prstClr val="black"/>
                </a:solidFill>
                <a:effectLst/>
                <a:uLnTx/>
                <a:uFillTx/>
                <a:latin typeface="Arial Nova Cond Light" panose="020B0306020202020204" pitchFamily="34" charset="0"/>
                <a:ea typeface="ＭＳ Ｐゴシック" panose="020B0600070205080204" pitchFamily="50" charset="-128"/>
              </a:rPr>
              <a:t>1 ns, 10 kHz, 6 </a:t>
            </a:r>
            <a:r>
              <a:rPr kumimoji="1" lang="en-US" altLang="ja-JP" sz="1800" b="0" i="0" u="none" strike="noStrike" kern="100" cap="none" spc="0" normalizeH="0" baseline="0" noProof="0" dirty="0" err="1">
                <a:ln>
                  <a:noFill/>
                </a:ln>
                <a:solidFill>
                  <a:prstClr val="black"/>
                </a:solidFill>
                <a:effectLst/>
                <a:uLnTx/>
                <a:uFillTx/>
                <a:latin typeface="Arial Nova Cond Light" panose="020B0306020202020204" pitchFamily="34" charset="0"/>
                <a:ea typeface="ＭＳ Ｐゴシック" panose="020B0600070205080204" pitchFamily="50" charset="-128"/>
              </a:rPr>
              <a:t>microJ</a:t>
            </a:r>
            <a:r>
              <a:rPr kumimoji="1" lang="en-US" altLang="ja-JP" sz="1800" b="0" i="0" u="none" strike="noStrike" kern="100" cap="none" spc="0" normalizeH="0" baseline="0" noProof="0" dirty="0">
                <a:ln>
                  <a:noFill/>
                </a:ln>
                <a:solidFill>
                  <a:prstClr val="black"/>
                </a:solidFill>
                <a:effectLst/>
                <a:uLnTx/>
                <a:uFillTx/>
                <a:latin typeface="Arial Nova Cond Light" panose="020B0306020202020204" pitchFamily="34" charset="0"/>
                <a:ea typeface="ＭＳ Ｐゴシック" panose="020B0600070205080204" pitchFamily="50" charset="-128"/>
              </a:rPr>
              <a:t> </a:t>
            </a:r>
            <a:r>
              <a:rPr kumimoji="1" lang="en-US" altLang="ja-JP" sz="1800" b="0" i="0" u="none" strike="noStrike" kern="100" cap="none" spc="0" normalizeH="0" baseline="0" noProof="0" dirty="0" err="1">
                <a:ln>
                  <a:noFill/>
                </a:ln>
                <a:solidFill>
                  <a:prstClr val="black"/>
                </a:solidFill>
                <a:effectLst/>
                <a:uLnTx/>
                <a:uFillTx/>
                <a:latin typeface="Arial Nova Cond Light" panose="020B0306020202020204" pitchFamily="34" charset="0"/>
                <a:ea typeface="ＭＳ Ｐゴシック" panose="020B0600070205080204" pitchFamily="50" charset="-128"/>
              </a:rPr>
              <a:t>CryLAS</a:t>
            </a:r>
            <a:r>
              <a:rPr kumimoji="1" lang="en-US" altLang="ja-JP" sz="1800" b="0" i="0" u="none" strike="noStrike" kern="100" cap="none" spc="0" normalizeH="0" baseline="0" noProof="0" dirty="0">
                <a:ln>
                  <a:noFill/>
                </a:ln>
                <a:solidFill>
                  <a:prstClr val="black"/>
                </a:solidFill>
                <a:effectLst/>
                <a:uLnTx/>
                <a:uFillTx/>
                <a:latin typeface="Arial Nova Cond Light" panose="020B0306020202020204" pitchFamily="34" charset="0"/>
                <a:ea typeface="ＭＳ Ｐゴシック" panose="020B0600070205080204" pitchFamily="50" charset="-128"/>
              </a:rPr>
              <a:t> laser; Vixen AXJ mount; 20 cm RX telescope; Hamamatsu MPPC SPAD module; Swabian Time Tagger event timer, </a:t>
            </a:r>
            <a:r>
              <a:rPr kumimoji="1" lang="en-US" altLang="ja-JP" sz="1800" b="0" i="0" u="none" strike="noStrike" kern="100" cap="none" spc="0" normalizeH="0" baseline="0" noProof="0" dirty="0" err="1">
                <a:ln>
                  <a:noFill/>
                </a:ln>
                <a:solidFill>
                  <a:prstClr val="black"/>
                </a:solidFill>
                <a:effectLst/>
                <a:uLnTx/>
                <a:uFillTx/>
                <a:latin typeface="Arial Nova Cond Light" panose="020B0306020202020204" pitchFamily="34" charset="0"/>
                <a:ea typeface="ＭＳ Ｐゴシック" panose="020B0600070205080204" pitchFamily="50" charset="-128"/>
              </a:rPr>
              <a:t>etc</a:t>
            </a:r>
            <a:endParaRPr kumimoji="1" lang="en-US" altLang="ja-JP" sz="1800" b="0" i="0" u="none" strike="noStrike" kern="100" cap="none" spc="0" normalizeH="0" baseline="0" noProof="0" dirty="0">
              <a:ln>
                <a:noFill/>
              </a:ln>
              <a:solidFill>
                <a:prstClr val="black"/>
              </a:solidFill>
              <a:effectLst/>
              <a:uLnTx/>
              <a:uFillTx/>
              <a:latin typeface="Arial Nova Cond Light" panose="020B0306020202020204" pitchFamily="34" charset="0"/>
              <a:ea typeface="ＭＳ Ｐゴシック" panose="020B0600070205080204" pitchFamily="50" charset="-128"/>
            </a:endParaRPr>
          </a:p>
        </p:txBody>
      </p:sp>
      <p:pic>
        <p:nvPicPr>
          <p:cNvPr id="34" name="図 28" descr="ロゴ&#10;&#10;自動的に生成された説明">
            <a:extLst>
              <a:ext uri="{FF2B5EF4-FFF2-40B4-BE49-F238E27FC236}">
                <a16:creationId xmlns:a16="http://schemas.microsoft.com/office/drawing/2014/main" id="{6900BF06-39DA-B4D5-2CF6-4CE711984E2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191042" y="3930899"/>
            <a:ext cx="813497" cy="813497"/>
          </a:xfrm>
          <a:prstGeom prst="rect">
            <a:avLst/>
          </a:prstGeom>
        </p:spPr>
      </p:pic>
      <p:pic>
        <p:nvPicPr>
          <p:cNvPr id="35" name="Picture 6" descr="National Institute of Polar Research">
            <a:extLst>
              <a:ext uri="{FF2B5EF4-FFF2-40B4-BE49-F238E27FC236}">
                <a16:creationId xmlns:a16="http://schemas.microsoft.com/office/drawing/2014/main" id="{03E20678-437C-0B48-D23C-3935834CB68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071647" y="1071308"/>
            <a:ext cx="1275689" cy="34950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a:extLst>
              <a:ext uri="{FF2B5EF4-FFF2-40B4-BE49-F238E27FC236}">
                <a16:creationId xmlns:a16="http://schemas.microsoft.com/office/drawing/2014/main" id="{A2915C02-44BA-6470-86A9-355EB8369006}"/>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376022" y="4947887"/>
            <a:ext cx="2077156" cy="355519"/>
          </a:xfrm>
          <a:prstGeom prst="rect">
            <a:avLst/>
          </a:prstGeom>
          <a:noFill/>
          <a:extLst>
            <a:ext uri="{909E8E84-426E-40DD-AFC4-6F175D3DCCD1}">
              <a14:hiddenFill xmlns:a14="http://schemas.microsoft.com/office/drawing/2010/main">
                <a:solidFill>
                  <a:srgbClr val="FFFFFF"/>
                </a:solidFill>
              </a14:hiddenFill>
            </a:ext>
          </a:extLst>
        </p:spPr>
      </p:pic>
      <p:pic>
        <p:nvPicPr>
          <p:cNvPr id="37" name="図 34" descr="ロゴ&#10;&#10;自動的に生成された説明">
            <a:extLst>
              <a:ext uri="{FF2B5EF4-FFF2-40B4-BE49-F238E27FC236}">
                <a16:creationId xmlns:a16="http://schemas.microsoft.com/office/drawing/2014/main" id="{E8F97EDD-A8CD-4F18-9C8B-72C51F79C98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5125" y="4433515"/>
            <a:ext cx="2482220" cy="396949"/>
          </a:xfrm>
          <a:prstGeom prst="rect">
            <a:avLst/>
          </a:prstGeom>
        </p:spPr>
      </p:pic>
      <p:sp>
        <p:nvSpPr>
          <p:cNvPr id="6" name="TextBox 5">
            <a:extLst>
              <a:ext uri="{FF2B5EF4-FFF2-40B4-BE49-F238E27FC236}">
                <a16:creationId xmlns:a16="http://schemas.microsoft.com/office/drawing/2014/main" id="{236E18A6-39E8-5671-805A-7945DD6C578A}"/>
              </a:ext>
            </a:extLst>
          </p:cNvPr>
          <p:cNvSpPr txBox="1"/>
          <p:nvPr/>
        </p:nvSpPr>
        <p:spPr>
          <a:xfrm>
            <a:off x="124814" y="6498185"/>
            <a:ext cx="6140450" cy="276999"/>
          </a:xfrm>
          <a:prstGeom prst="rect">
            <a:avLst/>
          </a:prstGeom>
          <a:noFill/>
        </p:spPr>
        <p:txBody>
          <a:bodyPr wrap="square">
            <a:spAutoFit/>
          </a:bodyPr>
          <a:lstStyle/>
          <a:p>
            <a:r>
              <a:rPr lang="en-US" sz="1200" i="1" dirty="0" err="1">
                <a:solidFill>
                  <a:srgbClr val="0070C0"/>
                </a:solidFill>
                <a:effectLst/>
                <a:latin typeface="Arial" panose="020B0604020202020204" pitchFamily="34" charset="0"/>
                <a:cs typeface="Arial" panose="020B0604020202020204" pitchFamily="34" charset="0"/>
              </a:rPr>
              <a:t>Toshimichi</a:t>
            </a:r>
            <a:r>
              <a:rPr lang="en-US" sz="1200" i="1" dirty="0">
                <a:solidFill>
                  <a:srgbClr val="0070C0"/>
                </a:solidFill>
                <a:effectLst/>
                <a:latin typeface="Arial" panose="020B0604020202020204" pitchFamily="34" charset="0"/>
                <a:cs typeface="Arial" panose="020B0604020202020204" pitchFamily="34" charset="0"/>
              </a:rPr>
              <a:t> </a:t>
            </a:r>
            <a:r>
              <a:rPr lang="en-US" sz="1200" i="1" dirty="0" err="1">
                <a:solidFill>
                  <a:srgbClr val="0070C0"/>
                </a:solidFill>
                <a:effectLst/>
                <a:latin typeface="Arial" panose="020B0604020202020204" pitchFamily="34" charset="0"/>
                <a:cs typeface="Arial" panose="020B0604020202020204" pitchFamily="34" charset="0"/>
              </a:rPr>
              <a:t>Otsubo</a:t>
            </a:r>
            <a:endParaRPr lang="en-US" sz="1200"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4693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65BA74-EBA9-FD51-509E-0689C617863B}"/>
              </a:ext>
            </a:extLst>
          </p:cNvPr>
          <p:cNvSpPr/>
          <p:nvPr/>
        </p:nvSpPr>
        <p:spPr>
          <a:xfrm>
            <a:off x="100584" y="1033382"/>
            <a:ext cx="11990832" cy="479123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tel 1"/>
          <p:cNvSpPr>
            <a:spLocks noGrp="1"/>
          </p:cNvSpPr>
          <p:nvPr>
            <p:ph type="title"/>
          </p:nvPr>
        </p:nvSpPr>
        <p:spPr>
          <a:xfrm>
            <a:off x="2046863" y="236371"/>
            <a:ext cx="8459785" cy="657003"/>
          </a:xfrm>
        </p:spPr>
        <p:txBody>
          <a:bodyPr>
            <a:normAutofit fontScale="90000"/>
          </a:bodyPr>
          <a:lstStyle/>
          <a:p>
            <a:pPr algn="ctr"/>
            <a:r>
              <a:rPr lang="nb-NO" dirty="0">
                <a:solidFill>
                  <a:schemeClr val="tx1"/>
                </a:solidFill>
              </a:rPr>
              <a:t>Ny-Ålesund, Norway – </a:t>
            </a:r>
            <a:r>
              <a:rPr lang="nb-NO" dirty="0" err="1">
                <a:solidFill>
                  <a:schemeClr val="tx1"/>
                </a:solidFill>
              </a:rPr>
              <a:t>Core</a:t>
            </a:r>
            <a:r>
              <a:rPr lang="nb-NO" dirty="0">
                <a:solidFill>
                  <a:schemeClr val="tx1"/>
                </a:solidFill>
              </a:rPr>
              <a:t> Site</a:t>
            </a:r>
          </a:p>
        </p:txBody>
      </p:sp>
      <p:pic>
        <p:nvPicPr>
          <p:cNvPr id="9" name="Plassholder for innhold 8"/>
          <p:cNvPicPr>
            <a:picLocks noGrp="1" noChangeAspect="1"/>
          </p:cNvPicPr>
          <p:nvPr>
            <p:ph sz="quarter" idx="10"/>
          </p:nvPr>
        </p:nvPicPr>
        <p:blipFill>
          <a:blip r:embed="rId3" cstate="email">
            <a:extLst>
              <a:ext uri="{28A0092B-C50C-407E-A947-70E740481C1C}">
                <a14:useLocalDpi xmlns:a14="http://schemas.microsoft.com/office/drawing/2010/main"/>
              </a:ext>
            </a:extLst>
          </a:blip>
          <a:stretch>
            <a:fillRect/>
          </a:stretch>
        </p:blipFill>
        <p:spPr>
          <a:xfrm>
            <a:off x="1124017" y="2041241"/>
            <a:ext cx="6871947" cy="3783377"/>
          </a:xfrm>
        </p:spPr>
      </p:pic>
      <p:sp>
        <p:nvSpPr>
          <p:cNvPr id="10" name="Plassholder for innhold 2"/>
          <p:cNvSpPr txBox="1">
            <a:spLocks/>
          </p:cNvSpPr>
          <p:nvPr/>
        </p:nvSpPr>
        <p:spPr>
          <a:xfrm>
            <a:off x="285446" y="1141955"/>
            <a:ext cx="7710516" cy="1725421"/>
          </a:xfrm>
          <a:prstGeom prst="rect">
            <a:avLst/>
          </a:prstGeom>
          <a:solidFill>
            <a:schemeClr val="bg1"/>
          </a:solidFill>
        </p:spPr>
        <p:txBody>
          <a:bodyPr vert="horz"/>
          <a:lstStyle>
            <a:lvl1pPr marL="342900" indent="-342900" algn="l" defTabSz="457200" rtl="0" eaLnBrk="1" latinLnBrk="0" hangingPunct="1">
              <a:spcBef>
                <a:spcPct val="20000"/>
              </a:spcBef>
              <a:buClr>
                <a:srgbClr val="168035"/>
              </a:buClr>
              <a:buSzPct val="150000"/>
              <a:buFont typeface="Arial"/>
              <a:buChar char="•"/>
              <a:defRPr sz="1800" kern="1200">
                <a:solidFill>
                  <a:srgbClr val="676767"/>
                </a:solidFill>
                <a:latin typeface="Verdana"/>
                <a:ea typeface="+mn-ea"/>
                <a:cs typeface="Verdana"/>
              </a:defRPr>
            </a:lvl1pPr>
            <a:lvl2pPr marL="742950" indent="-285750" algn="l" defTabSz="457200" rtl="0" eaLnBrk="1" latinLnBrk="0" hangingPunct="1">
              <a:spcBef>
                <a:spcPct val="20000"/>
              </a:spcBef>
              <a:buClr>
                <a:srgbClr val="168035"/>
              </a:buClr>
              <a:buSzPct val="150000"/>
              <a:buFont typeface="Arial"/>
              <a:buChar char="•"/>
              <a:defRPr sz="1800" kern="1200">
                <a:solidFill>
                  <a:srgbClr val="676767"/>
                </a:solidFill>
                <a:latin typeface="Verdana"/>
                <a:ea typeface="+mn-ea"/>
                <a:cs typeface="Verdana"/>
              </a:defRPr>
            </a:lvl2pPr>
            <a:lvl3pPr marL="1143000" indent="-228600" algn="l" defTabSz="457200" rtl="0" eaLnBrk="1" latinLnBrk="0" hangingPunct="1">
              <a:spcBef>
                <a:spcPct val="20000"/>
              </a:spcBef>
              <a:buClr>
                <a:srgbClr val="168035"/>
              </a:buClr>
              <a:buSzPct val="150000"/>
              <a:buFont typeface="Arial"/>
              <a:buChar char="•"/>
              <a:defRPr sz="1800" kern="1200">
                <a:solidFill>
                  <a:srgbClr val="676767"/>
                </a:solidFill>
                <a:latin typeface="Verdana"/>
                <a:ea typeface="+mn-ea"/>
                <a:cs typeface="Verdana"/>
              </a:defRPr>
            </a:lvl3pPr>
            <a:lvl4pPr marL="1600200" indent="-228600" algn="l" defTabSz="457200" rtl="0" eaLnBrk="1" latinLnBrk="0" hangingPunct="1">
              <a:spcBef>
                <a:spcPct val="20000"/>
              </a:spcBef>
              <a:buClr>
                <a:srgbClr val="168035"/>
              </a:buClr>
              <a:buSzPct val="150000"/>
              <a:buFont typeface="Arial"/>
              <a:buChar char="•"/>
              <a:defRPr sz="1800" kern="1200">
                <a:solidFill>
                  <a:srgbClr val="676767"/>
                </a:solidFill>
                <a:latin typeface="Verdana"/>
                <a:ea typeface="+mn-ea"/>
                <a:cs typeface="Verdana"/>
              </a:defRPr>
            </a:lvl4pPr>
            <a:lvl5pPr marL="2057400" indent="-228600" algn="l" defTabSz="457200" rtl="0" eaLnBrk="1" latinLnBrk="0" hangingPunct="1">
              <a:spcBef>
                <a:spcPct val="20000"/>
              </a:spcBef>
              <a:buClr>
                <a:srgbClr val="168035"/>
              </a:buClr>
              <a:buSzPct val="150000"/>
              <a:buFont typeface="Arial"/>
              <a:buChar char="•"/>
              <a:defRPr sz="1800" kern="1200">
                <a:solidFill>
                  <a:srgbClr val="67676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b-NO" sz="1600" dirty="0">
                <a:solidFill>
                  <a:schemeClr val="tx1"/>
                </a:solidFill>
              </a:rPr>
              <a:t>The </a:t>
            </a:r>
            <a:r>
              <a:rPr lang="nb-NO" sz="1600" dirty="0" err="1">
                <a:solidFill>
                  <a:schemeClr val="tx1"/>
                </a:solidFill>
              </a:rPr>
              <a:t>site</a:t>
            </a:r>
            <a:r>
              <a:rPr lang="nb-NO" sz="1600" dirty="0">
                <a:solidFill>
                  <a:schemeClr val="tx1"/>
                </a:solidFill>
              </a:rPr>
              <a:t> at 79° North is </a:t>
            </a:r>
            <a:r>
              <a:rPr lang="nb-NO" sz="1600" dirty="0" err="1">
                <a:solidFill>
                  <a:schemeClr val="tx1"/>
                </a:solidFill>
              </a:rPr>
              <a:t>equipped</a:t>
            </a:r>
            <a:r>
              <a:rPr lang="nb-NO" sz="1600" dirty="0">
                <a:solidFill>
                  <a:schemeClr val="tx1"/>
                </a:solidFill>
              </a:rPr>
              <a:t> </a:t>
            </a:r>
            <a:r>
              <a:rPr lang="nb-NO" sz="1600" dirty="0" err="1">
                <a:solidFill>
                  <a:schemeClr val="tx1"/>
                </a:solidFill>
              </a:rPr>
              <a:t>with</a:t>
            </a:r>
            <a:r>
              <a:rPr lang="nb-NO" sz="1600" dirty="0">
                <a:solidFill>
                  <a:schemeClr val="tx1"/>
                </a:solidFill>
              </a:rPr>
              <a:t> </a:t>
            </a:r>
            <a:r>
              <a:rPr lang="nb-NO" sz="1600" dirty="0" err="1">
                <a:solidFill>
                  <a:schemeClr val="tx1"/>
                </a:solidFill>
              </a:rPr>
              <a:t>two</a:t>
            </a:r>
            <a:r>
              <a:rPr lang="nb-NO" sz="1600" dirty="0">
                <a:solidFill>
                  <a:schemeClr val="tx1"/>
                </a:solidFill>
              </a:rPr>
              <a:t> VLBI </a:t>
            </a:r>
            <a:r>
              <a:rPr lang="nb-NO" sz="1600" dirty="0" err="1">
                <a:solidFill>
                  <a:schemeClr val="tx1"/>
                </a:solidFill>
              </a:rPr>
              <a:t>telescopes</a:t>
            </a:r>
            <a:r>
              <a:rPr lang="nb-NO" sz="1600" dirty="0">
                <a:solidFill>
                  <a:schemeClr val="tx1"/>
                </a:solidFill>
              </a:rPr>
              <a:t>, </a:t>
            </a:r>
            <a:r>
              <a:rPr lang="nb-NO" sz="1600" dirty="0" err="1">
                <a:solidFill>
                  <a:schemeClr val="tx1"/>
                </a:solidFill>
              </a:rPr>
              <a:t>currently</a:t>
            </a:r>
            <a:r>
              <a:rPr lang="nb-NO" sz="1600" dirty="0">
                <a:solidFill>
                  <a:schemeClr val="tx1"/>
                </a:solidFill>
              </a:rPr>
              <a:t> </a:t>
            </a:r>
            <a:r>
              <a:rPr lang="nb-NO" sz="1600" dirty="0" err="1">
                <a:solidFill>
                  <a:schemeClr val="tx1"/>
                </a:solidFill>
              </a:rPr>
              <a:t>contributing</a:t>
            </a:r>
            <a:r>
              <a:rPr lang="nb-NO" sz="1600" dirty="0">
                <a:solidFill>
                  <a:schemeClr val="tx1"/>
                </a:solidFill>
              </a:rPr>
              <a:t> to </a:t>
            </a:r>
            <a:r>
              <a:rPr lang="nb-NO" sz="1600" dirty="0" err="1">
                <a:solidFill>
                  <a:schemeClr val="tx1"/>
                </a:solidFill>
              </a:rPr>
              <a:t>both</a:t>
            </a:r>
            <a:r>
              <a:rPr lang="nb-NO" sz="1600" dirty="0">
                <a:solidFill>
                  <a:schemeClr val="tx1"/>
                </a:solidFill>
              </a:rPr>
              <a:t> </a:t>
            </a:r>
            <a:r>
              <a:rPr lang="nb-NO" sz="1600" dirty="0" err="1">
                <a:solidFill>
                  <a:schemeClr val="tx1"/>
                </a:solidFill>
              </a:rPr>
              <a:t>legacy</a:t>
            </a:r>
            <a:r>
              <a:rPr lang="nb-NO" sz="1600" dirty="0">
                <a:solidFill>
                  <a:schemeClr val="tx1"/>
                </a:solidFill>
              </a:rPr>
              <a:t> and VGOS VLBI sessions</a:t>
            </a:r>
            <a:r>
              <a:rPr lang="nb-NO" dirty="0">
                <a:solidFill>
                  <a:schemeClr val="tx1"/>
                </a:solidFill>
              </a:rPr>
              <a:t>.</a:t>
            </a:r>
          </a:p>
          <a:p>
            <a:pPr marL="0" indent="0">
              <a:buNone/>
            </a:pPr>
            <a:endParaRPr lang="nb-NO" dirty="0">
              <a:solidFill>
                <a:schemeClr val="tx1"/>
              </a:solidFill>
            </a:endParaRPr>
          </a:p>
          <a:p>
            <a:pPr marL="0" indent="0">
              <a:buNone/>
            </a:pPr>
            <a:r>
              <a:rPr lang="nb-NO" sz="1600" dirty="0" err="1">
                <a:solidFill>
                  <a:schemeClr val="tx1"/>
                </a:solidFill>
              </a:rPr>
              <a:t>Between</a:t>
            </a:r>
            <a:r>
              <a:rPr lang="nb-NO" sz="1600" dirty="0">
                <a:solidFill>
                  <a:schemeClr val="tx1"/>
                </a:solidFill>
              </a:rPr>
              <a:t> </a:t>
            </a:r>
            <a:r>
              <a:rPr lang="nb-NO" sz="1600" dirty="0" err="1">
                <a:solidFill>
                  <a:schemeClr val="tx1"/>
                </a:solidFill>
              </a:rPr>
              <a:t>the</a:t>
            </a:r>
            <a:r>
              <a:rPr lang="nb-NO" sz="1600" dirty="0">
                <a:solidFill>
                  <a:schemeClr val="tx1"/>
                </a:solidFill>
              </a:rPr>
              <a:t> </a:t>
            </a:r>
            <a:r>
              <a:rPr lang="nb-NO" sz="1600" dirty="0" err="1">
                <a:solidFill>
                  <a:schemeClr val="tx1"/>
                </a:solidFill>
              </a:rPr>
              <a:t>two</a:t>
            </a:r>
            <a:r>
              <a:rPr lang="nb-NO" sz="1600" dirty="0">
                <a:solidFill>
                  <a:schemeClr val="tx1"/>
                </a:solidFill>
              </a:rPr>
              <a:t> VLBI </a:t>
            </a:r>
            <a:r>
              <a:rPr lang="nb-NO" sz="1600" dirty="0" err="1">
                <a:solidFill>
                  <a:schemeClr val="tx1"/>
                </a:solidFill>
              </a:rPr>
              <a:t>telescopes</a:t>
            </a:r>
            <a:r>
              <a:rPr lang="nb-NO" sz="1600" dirty="0">
                <a:solidFill>
                  <a:schemeClr val="tx1"/>
                </a:solidFill>
              </a:rPr>
              <a:t>, </a:t>
            </a:r>
            <a:r>
              <a:rPr lang="nb-NO" sz="1600" dirty="0" err="1">
                <a:solidFill>
                  <a:schemeClr val="tx1"/>
                </a:solidFill>
              </a:rPr>
              <a:t>there</a:t>
            </a:r>
            <a:r>
              <a:rPr lang="nb-NO" sz="1600" dirty="0">
                <a:solidFill>
                  <a:schemeClr val="tx1"/>
                </a:solidFill>
              </a:rPr>
              <a:t> </a:t>
            </a:r>
            <a:r>
              <a:rPr lang="nb-NO" sz="1600" dirty="0" err="1">
                <a:solidFill>
                  <a:schemeClr val="tx1"/>
                </a:solidFill>
              </a:rPr>
              <a:t>will</a:t>
            </a:r>
            <a:r>
              <a:rPr lang="nb-NO" sz="1600" dirty="0">
                <a:solidFill>
                  <a:schemeClr val="tx1"/>
                </a:solidFill>
              </a:rPr>
              <a:t> be </a:t>
            </a:r>
            <a:r>
              <a:rPr lang="nb-NO" sz="1600" dirty="0" err="1">
                <a:solidFill>
                  <a:schemeClr val="tx1"/>
                </a:solidFill>
              </a:rPr>
              <a:t>installed</a:t>
            </a:r>
            <a:r>
              <a:rPr lang="nb-NO" sz="1600" dirty="0">
                <a:solidFill>
                  <a:schemeClr val="tx1"/>
                </a:solidFill>
              </a:rPr>
              <a:t> a SLR. The </a:t>
            </a:r>
            <a:r>
              <a:rPr lang="nb-NO" sz="1600" dirty="0" err="1">
                <a:solidFill>
                  <a:schemeClr val="tx1"/>
                </a:solidFill>
              </a:rPr>
              <a:t>dome</a:t>
            </a:r>
            <a:r>
              <a:rPr lang="nb-NO" sz="1600" dirty="0">
                <a:solidFill>
                  <a:schemeClr val="tx1"/>
                </a:solidFill>
              </a:rPr>
              <a:t> </a:t>
            </a:r>
            <a:r>
              <a:rPr lang="nb-NO" sz="1600" dirty="0" err="1">
                <a:solidFill>
                  <a:schemeClr val="tx1"/>
                </a:solidFill>
              </a:rPr>
              <a:t>was</a:t>
            </a:r>
            <a:r>
              <a:rPr lang="nb-NO" sz="1600" dirty="0">
                <a:solidFill>
                  <a:schemeClr val="tx1"/>
                </a:solidFill>
              </a:rPr>
              <a:t> </a:t>
            </a:r>
            <a:r>
              <a:rPr lang="nb-NO" sz="1600" dirty="0" err="1">
                <a:solidFill>
                  <a:schemeClr val="tx1"/>
                </a:solidFill>
              </a:rPr>
              <a:t>installed</a:t>
            </a:r>
            <a:r>
              <a:rPr lang="nb-NO" sz="1600" dirty="0">
                <a:solidFill>
                  <a:schemeClr val="tx1"/>
                </a:solidFill>
              </a:rPr>
              <a:t> in April 2022, and </a:t>
            </a:r>
            <a:r>
              <a:rPr lang="nb-NO" sz="1600" dirty="0" err="1">
                <a:solidFill>
                  <a:schemeClr val="tx1"/>
                </a:solidFill>
              </a:rPr>
              <a:t>the</a:t>
            </a:r>
            <a:r>
              <a:rPr lang="nb-NO" sz="1600" dirty="0">
                <a:solidFill>
                  <a:schemeClr val="tx1"/>
                </a:solidFill>
              </a:rPr>
              <a:t> </a:t>
            </a:r>
            <a:r>
              <a:rPr lang="nb-NO" sz="1600" dirty="0" err="1">
                <a:solidFill>
                  <a:schemeClr val="tx1"/>
                </a:solidFill>
              </a:rPr>
              <a:t>gimbal</a:t>
            </a:r>
            <a:r>
              <a:rPr lang="nb-NO" sz="1600" dirty="0">
                <a:solidFill>
                  <a:schemeClr val="tx1"/>
                </a:solidFill>
              </a:rPr>
              <a:t> and </a:t>
            </a:r>
            <a:r>
              <a:rPr lang="nb-NO" sz="1600" dirty="0" err="1">
                <a:solidFill>
                  <a:schemeClr val="tx1"/>
                </a:solidFill>
              </a:rPr>
              <a:t>telescope</a:t>
            </a:r>
            <a:r>
              <a:rPr lang="nb-NO" sz="1600" dirty="0">
                <a:solidFill>
                  <a:schemeClr val="tx1"/>
                </a:solidFill>
              </a:rPr>
              <a:t> in </a:t>
            </a:r>
            <a:r>
              <a:rPr lang="nb-NO" sz="1600" dirty="0" err="1">
                <a:solidFill>
                  <a:schemeClr val="tx1"/>
                </a:solidFill>
              </a:rPr>
              <a:t>February</a:t>
            </a:r>
            <a:r>
              <a:rPr lang="nb-NO" sz="1600" dirty="0">
                <a:solidFill>
                  <a:schemeClr val="tx1"/>
                </a:solidFill>
              </a:rPr>
              <a:t> 2024. Operations </a:t>
            </a:r>
            <a:r>
              <a:rPr lang="nb-NO" sz="1600" dirty="0" err="1">
                <a:solidFill>
                  <a:schemeClr val="tx1"/>
                </a:solidFill>
              </a:rPr>
              <a:t>are</a:t>
            </a:r>
            <a:r>
              <a:rPr lang="nb-NO" sz="1600" dirty="0">
                <a:solidFill>
                  <a:schemeClr val="tx1"/>
                </a:solidFill>
              </a:rPr>
              <a:t> </a:t>
            </a:r>
            <a:r>
              <a:rPr lang="nb-NO" sz="1600" dirty="0" err="1">
                <a:solidFill>
                  <a:schemeClr val="tx1"/>
                </a:solidFill>
              </a:rPr>
              <a:t>planned</a:t>
            </a:r>
            <a:r>
              <a:rPr lang="nb-NO" sz="1600" dirty="0">
                <a:solidFill>
                  <a:schemeClr val="tx1"/>
                </a:solidFill>
              </a:rPr>
              <a:t> for </a:t>
            </a:r>
            <a:r>
              <a:rPr lang="nb-NO" sz="1600" dirty="0" err="1">
                <a:solidFill>
                  <a:schemeClr val="tx1"/>
                </a:solidFill>
              </a:rPr>
              <a:t>early</a:t>
            </a:r>
            <a:r>
              <a:rPr lang="nb-NO" sz="1600" dirty="0">
                <a:solidFill>
                  <a:schemeClr val="tx1"/>
                </a:solidFill>
              </a:rPr>
              <a:t> 2026.</a:t>
            </a:r>
          </a:p>
          <a:p>
            <a:pPr marL="0" indent="0" algn="r">
              <a:buNone/>
            </a:pPr>
            <a:endParaRPr lang="nb-NO" sz="1600" dirty="0">
              <a:solidFill>
                <a:schemeClr val="tx1"/>
              </a:solidFill>
              <a:highlight>
                <a:srgbClr val="FFFF00"/>
              </a:highlight>
            </a:endParaRPr>
          </a:p>
          <a:p>
            <a:pPr marL="0" indent="0" algn="r">
              <a:buNone/>
            </a:pPr>
            <a:endParaRPr lang="nb-NO" sz="1400" dirty="0">
              <a:solidFill>
                <a:schemeClr val="tx1"/>
              </a:solidFill>
            </a:endParaRPr>
          </a:p>
          <a:p>
            <a:pPr marL="0" indent="0" algn="r">
              <a:buNone/>
            </a:pPr>
            <a:endParaRPr lang="nb-NO" sz="1400" dirty="0">
              <a:solidFill>
                <a:schemeClr val="tx1"/>
              </a:solidFill>
            </a:endParaRPr>
          </a:p>
          <a:p>
            <a:pPr marL="0" indent="0">
              <a:buNone/>
            </a:pPr>
            <a:endParaRPr lang="nb-NO" dirty="0">
              <a:solidFill>
                <a:schemeClr val="tx1"/>
              </a:solidFill>
            </a:endParaRPr>
          </a:p>
          <a:p>
            <a:pPr marL="0" indent="0">
              <a:buNone/>
            </a:pPr>
            <a:endParaRPr lang="nb-NO" sz="1400" dirty="0">
              <a:solidFill>
                <a:schemeClr val="tx1"/>
              </a:solidFill>
            </a:endParaRPr>
          </a:p>
          <a:p>
            <a:pPr marL="0" indent="0">
              <a:buNone/>
            </a:pPr>
            <a:endParaRPr lang="nb-NO" sz="1400" dirty="0">
              <a:solidFill>
                <a:schemeClr val="tx1"/>
              </a:solidFill>
            </a:endParaRPr>
          </a:p>
          <a:p>
            <a:pPr marL="0" indent="0">
              <a:buNone/>
            </a:pPr>
            <a:endParaRPr lang="nb-NO" sz="1400" dirty="0">
              <a:solidFill>
                <a:schemeClr val="tx1"/>
              </a:solidFill>
            </a:endParaRPr>
          </a:p>
          <a:p>
            <a:pPr marL="0" indent="0">
              <a:buNone/>
            </a:pPr>
            <a:endParaRPr lang="nb-NO" sz="1400" dirty="0">
              <a:solidFill>
                <a:schemeClr val="tx1"/>
              </a:solidFill>
            </a:endParaRPr>
          </a:p>
          <a:p>
            <a:pPr marL="0" indent="0">
              <a:buNone/>
            </a:pPr>
            <a:endParaRPr lang="nb-NO" sz="1400" dirty="0">
              <a:solidFill>
                <a:schemeClr val="tx1"/>
              </a:solidFill>
            </a:endParaRPr>
          </a:p>
          <a:p>
            <a:pPr marL="0" indent="0">
              <a:buNone/>
            </a:pPr>
            <a:endParaRPr lang="nb-NO" sz="1400" dirty="0">
              <a:solidFill>
                <a:schemeClr val="tx1"/>
              </a:solidFill>
            </a:endParaRPr>
          </a:p>
          <a:p>
            <a:pPr marL="0" indent="0">
              <a:buNone/>
            </a:pPr>
            <a:r>
              <a:rPr lang="nb-NO" sz="1400" dirty="0">
                <a:solidFill>
                  <a:schemeClr val="tx1"/>
                </a:solidFill>
              </a:rPr>
              <a:t>			Photo: Bjørn Owe Holmberg and Evan D. Hoffman</a:t>
            </a:r>
            <a:endParaRPr lang="nb-NO" dirty="0">
              <a:solidFill>
                <a:schemeClr val="tx1"/>
              </a:solidFill>
            </a:endParaRPr>
          </a:p>
        </p:txBody>
      </p:sp>
      <p:sp>
        <p:nvSpPr>
          <p:cNvPr id="3" name="Plassholder for innhold 2">
            <a:extLst>
              <a:ext uri="{FF2B5EF4-FFF2-40B4-BE49-F238E27FC236}">
                <a16:creationId xmlns:a16="http://schemas.microsoft.com/office/drawing/2014/main" id="{7F4C0050-0555-D265-0718-BD5D60B3A1D1}"/>
              </a:ext>
            </a:extLst>
          </p:cNvPr>
          <p:cNvSpPr txBox="1">
            <a:spLocks/>
          </p:cNvSpPr>
          <p:nvPr/>
        </p:nvSpPr>
        <p:spPr>
          <a:xfrm>
            <a:off x="7967025" y="2801763"/>
            <a:ext cx="4075328" cy="2658419"/>
          </a:xfrm>
          <a:prstGeom prst="rect">
            <a:avLst/>
          </a:prstGeom>
        </p:spPr>
        <p:txBody>
          <a:bodyPr vert="horz"/>
          <a:lstStyle>
            <a:lvl1pPr marL="342900" indent="-342900" algn="l" defTabSz="457200" rtl="0" eaLnBrk="1" latinLnBrk="0" hangingPunct="1">
              <a:spcBef>
                <a:spcPct val="20000"/>
              </a:spcBef>
              <a:buClr>
                <a:srgbClr val="168035"/>
              </a:buClr>
              <a:buSzPct val="150000"/>
              <a:buFont typeface="Arial"/>
              <a:buChar char="•"/>
              <a:defRPr sz="1800" kern="1200">
                <a:solidFill>
                  <a:srgbClr val="676767"/>
                </a:solidFill>
                <a:latin typeface="Verdana"/>
                <a:ea typeface="+mn-ea"/>
                <a:cs typeface="Verdana"/>
              </a:defRPr>
            </a:lvl1pPr>
            <a:lvl2pPr marL="742950" indent="-285750" algn="l" defTabSz="457200" rtl="0" eaLnBrk="1" latinLnBrk="0" hangingPunct="1">
              <a:spcBef>
                <a:spcPct val="20000"/>
              </a:spcBef>
              <a:buClr>
                <a:srgbClr val="168035"/>
              </a:buClr>
              <a:buSzPct val="150000"/>
              <a:buFont typeface="Arial"/>
              <a:buChar char="•"/>
              <a:defRPr sz="1800" kern="1200">
                <a:solidFill>
                  <a:srgbClr val="676767"/>
                </a:solidFill>
                <a:latin typeface="Verdana"/>
                <a:ea typeface="+mn-ea"/>
                <a:cs typeface="Verdana"/>
              </a:defRPr>
            </a:lvl2pPr>
            <a:lvl3pPr marL="1143000" indent="-228600" algn="l" defTabSz="457200" rtl="0" eaLnBrk="1" latinLnBrk="0" hangingPunct="1">
              <a:spcBef>
                <a:spcPct val="20000"/>
              </a:spcBef>
              <a:buClr>
                <a:srgbClr val="168035"/>
              </a:buClr>
              <a:buSzPct val="150000"/>
              <a:buFont typeface="Arial"/>
              <a:buChar char="•"/>
              <a:defRPr sz="1800" kern="1200">
                <a:solidFill>
                  <a:srgbClr val="676767"/>
                </a:solidFill>
                <a:latin typeface="Verdana"/>
                <a:ea typeface="+mn-ea"/>
                <a:cs typeface="Verdana"/>
              </a:defRPr>
            </a:lvl3pPr>
            <a:lvl4pPr marL="1600200" indent="-228600" algn="l" defTabSz="457200" rtl="0" eaLnBrk="1" latinLnBrk="0" hangingPunct="1">
              <a:spcBef>
                <a:spcPct val="20000"/>
              </a:spcBef>
              <a:buClr>
                <a:srgbClr val="168035"/>
              </a:buClr>
              <a:buSzPct val="150000"/>
              <a:buFont typeface="Arial"/>
              <a:buChar char="•"/>
              <a:defRPr sz="1800" kern="1200">
                <a:solidFill>
                  <a:srgbClr val="676767"/>
                </a:solidFill>
                <a:latin typeface="Verdana"/>
                <a:ea typeface="+mn-ea"/>
                <a:cs typeface="Verdana"/>
              </a:defRPr>
            </a:lvl4pPr>
            <a:lvl5pPr marL="2057400" indent="-228600" algn="l" defTabSz="457200" rtl="0" eaLnBrk="1" latinLnBrk="0" hangingPunct="1">
              <a:spcBef>
                <a:spcPct val="20000"/>
              </a:spcBef>
              <a:buClr>
                <a:srgbClr val="168035"/>
              </a:buClr>
              <a:buSzPct val="150000"/>
              <a:buFont typeface="Arial"/>
              <a:buChar char="•"/>
              <a:defRPr sz="1800" kern="1200">
                <a:solidFill>
                  <a:srgbClr val="67676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b-NO" sz="1600" b="1" i="1" dirty="0">
                <a:solidFill>
                  <a:schemeClr val="tx1"/>
                </a:solidFill>
              </a:rPr>
              <a:t>Key </a:t>
            </a:r>
            <a:r>
              <a:rPr lang="nb-NO" sz="1600" b="1" i="1" dirty="0" err="1">
                <a:solidFill>
                  <a:schemeClr val="tx1"/>
                </a:solidFill>
              </a:rPr>
              <a:t>specifications</a:t>
            </a:r>
            <a:r>
              <a:rPr lang="nb-NO" sz="1600" b="1" i="1" dirty="0">
                <a:solidFill>
                  <a:schemeClr val="tx1"/>
                </a:solidFill>
              </a:rPr>
              <a:t>:</a:t>
            </a:r>
          </a:p>
          <a:p>
            <a:pPr marL="0" indent="0">
              <a:buNone/>
            </a:pPr>
            <a:r>
              <a:rPr lang="nb-NO" sz="1600" i="1" dirty="0" err="1">
                <a:solidFill>
                  <a:schemeClr val="tx1"/>
                </a:solidFill>
              </a:rPr>
              <a:t>Wavelength</a:t>
            </a:r>
            <a:r>
              <a:rPr lang="nb-NO" sz="1600" i="1" dirty="0">
                <a:solidFill>
                  <a:schemeClr val="tx1"/>
                </a:solidFill>
              </a:rPr>
              <a:t>		532 </a:t>
            </a:r>
            <a:r>
              <a:rPr lang="nb-NO" sz="1600" i="1" dirty="0" err="1">
                <a:solidFill>
                  <a:schemeClr val="tx1"/>
                </a:solidFill>
              </a:rPr>
              <a:t>nm</a:t>
            </a:r>
            <a:endParaRPr lang="nb-NO" sz="1600" i="1" dirty="0">
              <a:solidFill>
                <a:schemeClr val="tx1"/>
              </a:solidFill>
            </a:endParaRPr>
          </a:p>
          <a:p>
            <a:pPr marL="0" indent="0">
              <a:buNone/>
            </a:pPr>
            <a:r>
              <a:rPr lang="nb-NO" sz="1600" i="1" dirty="0">
                <a:solidFill>
                  <a:schemeClr val="tx1"/>
                </a:solidFill>
              </a:rPr>
              <a:t>Pulse </a:t>
            </a:r>
            <a:r>
              <a:rPr lang="nb-NO" sz="1600" i="1" dirty="0" err="1">
                <a:solidFill>
                  <a:schemeClr val="tx1"/>
                </a:solidFill>
              </a:rPr>
              <a:t>energy</a:t>
            </a:r>
            <a:r>
              <a:rPr lang="nb-NO" sz="1600" i="1" dirty="0">
                <a:solidFill>
                  <a:schemeClr val="tx1"/>
                </a:solidFill>
              </a:rPr>
              <a:t>	2.5 </a:t>
            </a:r>
            <a:r>
              <a:rPr lang="nb-NO" sz="1600" i="1" dirty="0" err="1">
                <a:solidFill>
                  <a:schemeClr val="tx1"/>
                </a:solidFill>
              </a:rPr>
              <a:t>mJ</a:t>
            </a:r>
            <a:endParaRPr lang="nb-NO" sz="1600" i="1" dirty="0">
              <a:solidFill>
                <a:schemeClr val="tx1"/>
              </a:solidFill>
            </a:endParaRPr>
          </a:p>
          <a:p>
            <a:pPr marL="0" indent="0">
              <a:buNone/>
            </a:pPr>
            <a:r>
              <a:rPr lang="nb-NO" sz="1600" i="1" dirty="0">
                <a:solidFill>
                  <a:schemeClr val="tx1"/>
                </a:solidFill>
              </a:rPr>
              <a:t>Pulse </a:t>
            </a:r>
            <a:r>
              <a:rPr lang="nb-NO" sz="1600" i="1" dirty="0" err="1">
                <a:solidFill>
                  <a:schemeClr val="tx1"/>
                </a:solidFill>
              </a:rPr>
              <a:t>width</a:t>
            </a:r>
            <a:r>
              <a:rPr lang="nb-NO" sz="1600" i="1" dirty="0">
                <a:solidFill>
                  <a:schemeClr val="tx1"/>
                </a:solidFill>
              </a:rPr>
              <a:t>		50 </a:t>
            </a:r>
            <a:r>
              <a:rPr lang="nb-NO" sz="1600" i="1" dirty="0" err="1">
                <a:solidFill>
                  <a:schemeClr val="tx1"/>
                </a:solidFill>
              </a:rPr>
              <a:t>ps</a:t>
            </a:r>
            <a:endParaRPr lang="nb-NO" sz="1600" i="1" dirty="0">
              <a:solidFill>
                <a:schemeClr val="tx1"/>
              </a:solidFill>
            </a:endParaRPr>
          </a:p>
          <a:p>
            <a:pPr marL="0" indent="0">
              <a:buNone/>
            </a:pPr>
            <a:r>
              <a:rPr lang="nb-NO" sz="1600" i="1" dirty="0" err="1">
                <a:solidFill>
                  <a:schemeClr val="tx1"/>
                </a:solidFill>
              </a:rPr>
              <a:t>Repetition</a:t>
            </a:r>
            <a:r>
              <a:rPr lang="nb-NO" sz="1600" i="1" dirty="0">
                <a:solidFill>
                  <a:schemeClr val="tx1"/>
                </a:solidFill>
              </a:rPr>
              <a:t> rate 	2 kHz</a:t>
            </a:r>
          </a:p>
          <a:p>
            <a:pPr marL="0" indent="0">
              <a:buNone/>
            </a:pPr>
            <a:r>
              <a:rPr lang="nb-NO" sz="1600" i="1" dirty="0" err="1">
                <a:solidFill>
                  <a:schemeClr val="tx1"/>
                </a:solidFill>
              </a:rPr>
              <a:t>Telescope</a:t>
            </a:r>
            <a:r>
              <a:rPr lang="nb-NO" sz="1600" i="1" dirty="0">
                <a:solidFill>
                  <a:schemeClr val="tx1"/>
                </a:solidFill>
              </a:rPr>
              <a:t>		</a:t>
            </a:r>
            <a:r>
              <a:rPr lang="nb-NO" sz="1600" i="1" dirty="0" err="1">
                <a:solidFill>
                  <a:schemeClr val="tx1"/>
                </a:solidFill>
              </a:rPr>
              <a:t>Cassegrain</a:t>
            </a:r>
            <a:r>
              <a:rPr lang="nb-NO" sz="1600" i="1" dirty="0">
                <a:solidFill>
                  <a:schemeClr val="tx1"/>
                </a:solidFill>
              </a:rPr>
              <a:t> 50 cm 				</a:t>
            </a:r>
            <a:r>
              <a:rPr lang="nb-NO" sz="1600" i="1" dirty="0" err="1">
                <a:solidFill>
                  <a:schemeClr val="tx1"/>
                </a:solidFill>
              </a:rPr>
              <a:t>Coude</a:t>
            </a:r>
            <a:r>
              <a:rPr lang="nb-NO" sz="1600" i="1" dirty="0">
                <a:solidFill>
                  <a:schemeClr val="tx1"/>
                </a:solidFill>
              </a:rPr>
              <a:t> </a:t>
            </a:r>
            <a:r>
              <a:rPr lang="nb-NO" sz="1600" i="1" dirty="0" err="1">
                <a:solidFill>
                  <a:schemeClr val="tx1"/>
                </a:solidFill>
              </a:rPr>
              <a:t>path</a:t>
            </a:r>
            <a:r>
              <a:rPr lang="nb-NO" sz="1600" i="1" dirty="0">
                <a:solidFill>
                  <a:schemeClr val="tx1"/>
                </a:solidFill>
              </a:rPr>
              <a:t> </a:t>
            </a:r>
          </a:p>
          <a:p>
            <a:pPr marL="0" indent="0">
              <a:buNone/>
            </a:pPr>
            <a:r>
              <a:rPr lang="nb-NO" sz="1600" i="1" dirty="0">
                <a:solidFill>
                  <a:schemeClr val="tx1"/>
                </a:solidFill>
              </a:rPr>
              <a:t>Aircraft </a:t>
            </a:r>
            <a:r>
              <a:rPr lang="nb-NO" sz="1600" i="1" dirty="0" err="1">
                <a:solidFill>
                  <a:schemeClr val="tx1"/>
                </a:solidFill>
              </a:rPr>
              <a:t>detection</a:t>
            </a:r>
            <a:r>
              <a:rPr lang="nb-NO" sz="1600" i="1" dirty="0">
                <a:solidFill>
                  <a:schemeClr val="tx1"/>
                </a:solidFill>
              </a:rPr>
              <a:t> Airport </a:t>
            </a:r>
          </a:p>
          <a:p>
            <a:pPr marL="0" indent="0">
              <a:buNone/>
            </a:pPr>
            <a:r>
              <a:rPr lang="nb-NO" sz="1600" i="1" dirty="0">
                <a:solidFill>
                  <a:schemeClr val="tx1"/>
                </a:solidFill>
              </a:rPr>
              <a:t>		</a:t>
            </a:r>
            <a:r>
              <a:rPr lang="nb-NO" sz="1600" i="1" dirty="0" err="1">
                <a:solidFill>
                  <a:schemeClr val="tx1"/>
                </a:solidFill>
              </a:rPr>
              <a:t>tower</a:t>
            </a:r>
            <a:r>
              <a:rPr lang="nb-NO" sz="1600" i="1" dirty="0">
                <a:solidFill>
                  <a:schemeClr val="tx1"/>
                </a:solidFill>
              </a:rPr>
              <a:t> </a:t>
            </a:r>
            <a:r>
              <a:rPr lang="nb-NO" sz="1600" i="1" dirty="0" err="1">
                <a:solidFill>
                  <a:schemeClr val="tx1"/>
                </a:solidFill>
              </a:rPr>
              <a:t>switch</a:t>
            </a:r>
            <a:r>
              <a:rPr lang="nb-NO" sz="1600" i="1" dirty="0">
                <a:solidFill>
                  <a:schemeClr val="tx1"/>
                </a:solidFill>
              </a:rPr>
              <a:t> and ADS-B</a:t>
            </a:r>
            <a:endParaRPr lang="nb-NO" dirty="0">
              <a:solidFill>
                <a:schemeClr val="tx1"/>
              </a:solidFill>
            </a:endParaRPr>
          </a:p>
        </p:txBody>
      </p:sp>
      <p:pic>
        <p:nvPicPr>
          <p:cNvPr id="6" name="Bilde 5">
            <a:extLst>
              <a:ext uri="{FF2B5EF4-FFF2-40B4-BE49-F238E27FC236}">
                <a16:creationId xmlns:a16="http://schemas.microsoft.com/office/drawing/2014/main" id="{783F3372-BA44-7994-B748-AE4EE7A8DF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45025" y="1068802"/>
            <a:ext cx="3997328" cy="1798573"/>
          </a:xfrm>
          <a:prstGeom prst="rect">
            <a:avLst/>
          </a:prstGeom>
        </p:spPr>
      </p:pic>
      <p:pic>
        <p:nvPicPr>
          <p:cNvPr id="8" name="Bilde 8" descr="Kartverket logo" title="Logo">
            <a:extLst>
              <a:ext uri="{FF2B5EF4-FFF2-40B4-BE49-F238E27FC236}">
                <a16:creationId xmlns:a16="http://schemas.microsoft.com/office/drawing/2014/main" id="{5083C661-C896-2301-11DD-82F8E542FC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5446" y="5964626"/>
            <a:ext cx="1009996" cy="344039"/>
          </a:xfrm>
          <a:prstGeom prst="rect">
            <a:avLst/>
          </a:prstGeom>
        </p:spPr>
      </p:pic>
      <p:sp>
        <p:nvSpPr>
          <p:cNvPr id="11" name="Footer Placeholder 2">
            <a:extLst>
              <a:ext uri="{FF2B5EF4-FFF2-40B4-BE49-F238E27FC236}">
                <a16:creationId xmlns:a16="http://schemas.microsoft.com/office/drawing/2014/main" id="{7C5E6E8C-8DBF-4728-6B95-FA0312E5DC07}"/>
              </a:ext>
            </a:extLst>
          </p:cNvPr>
          <p:cNvSpPr txBox="1">
            <a:spLocks/>
          </p:cNvSpPr>
          <p:nvPr/>
        </p:nvSpPr>
        <p:spPr>
          <a:xfrm>
            <a:off x="4038600" y="6526471"/>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Recent Progress at the International Laser Ranging Service</a:t>
            </a:r>
          </a:p>
        </p:txBody>
      </p:sp>
      <p:sp>
        <p:nvSpPr>
          <p:cNvPr id="12" name="Slide Number Placeholder 3">
            <a:extLst>
              <a:ext uri="{FF2B5EF4-FFF2-40B4-BE49-F238E27FC236}">
                <a16:creationId xmlns:a16="http://schemas.microsoft.com/office/drawing/2014/main" id="{E35342F4-D328-E622-5CC7-6C590E8D842E}"/>
              </a:ext>
            </a:extLst>
          </p:cNvPr>
          <p:cNvSpPr txBox="1">
            <a:spLocks/>
          </p:cNvSpPr>
          <p:nvPr/>
        </p:nvSpPr>
        <p:spPr>
          <a:xfrm>
            <a:off x="9001295" y="6492875"/>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44DD73-57F7-404A-8243-829FA507EF07}" type="slidenum">
              <a:rPr lang="en-US" smtClean="0"/>
              <a:pPr algn="r"/>
              <a:t>7</a:t>
            </a:fld>
            <a:endParaRPr lang="en-US" dirty="0"/>
          </a:p>
        </p:txBody>
      </p:sp>
      <p:sp>
        <p:nvSpPr>
          <p:cNvPr id="7" name="TextBox 6">
            <a:extLst>
              <a:ext uri="{FF2B5EF4-FFF2-40B4-BE49-F238E27FC236}">
                <a16:creationId xmlns:a16="http://schemas.microsoft.com/office/drawing/2014/main" id="{A3257B1B-5A3A-E24E-296A-DAB7D24BE030}"/>
              </a:ext>
            </a:extLst>
          </p:cNvPr>
          <p:cNvSpPr txBox="1"/>
          <p:nvPr/>
        </p:nvSpPr>
        <p:spPr>
          <a:xfrm>
            <a:off x="100584" y="6354375"/>
            <a:ext cx="1330545" cy="276999"/>
          </a:xfrm>
          <a:prstGeom prst="rect">
            <a:avLst/>
          </a:prstGeom>
          <a:noFill/>
        </p:spPr>
        <p:txBody>
          <a:bodyPr wrap="square">
            <a:spAutoFit/>
          </a:bodyPr>
          <a:lstStyle/>
          <a:p>
            <a:r>
              <a:rPr lang="en-US" sz="1200" i="1" dirty="0">
                <a:solidFill>
                  <a:srgbClr val="0070C0"/>
                </a:solidFill>
                <a:effectLst/>
                <a:latin typeface="Arial" panose="020B0604020202020204" pitchFamily="34" charset="0"/>
                <a:cs typeface="Arial" panose="020B0604020202020204" pitchFamily="34" charset="0"/>
              </a:rPr>
              <a:t>Gro </a:t>
            </a:r>
            <a:r>
              <a:rPr lang="en-US" sz="1200" i="1" dirty="0" err="1">
                <a:solidFill>
                  <a:srgbClr val="0070C0"/>
                </a:solidFill>
                <a:effectLst/>
                <a:latin typeface="Arial" panose="020B0604020202020204" pitchFamily="34" charset="0"/>
                <a:cs typeface="Arial" panose="020B0604020202020204" pitchFamily="34" charset="0"/>
              </a:rPr>
              <a:t>Grinde</a:t>
            </a:r>
            <a:endParaRPr lang="en-US" sz="1200"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440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B37457-AABB-2BC7-AEC4-610D0E3F8CCC}"/>
              </a:ext>
            </a:extLst>
          </p:cNvPr>
          <p:cNvSpPr>
            <a:spLocks noGrp="1"/>
          </p:cNvSpPr>
          <p:nvPr>
            <p:ph type="sldNum" sz="quarter" idx="12"/>
          </p:nvPr>
        </p:nvSpPr>
        <p:spPr>
          <a:xfrm>
            <a:off x="8610600" y="6441412"/>
            <a:ext cx="2743200" cy="365125"/>
          </a:xfrm>
        </p:spPr>
        <p:txBody>
          <a:bodyPr/>
          <a:lstStyle/>
          <a:p>
            <a:fld id="{3344DD73-57F7-404A-8243-829FA507EF07}" type="slidenum">
              <a:rPr lang="en-US" smtClean="0"/>
              <a:t>8</a:t>
            </a:fld>
            <a:endParaRPr lang="en-US" dirty="0"/>
          </a:p>
        </p:txBody>
      </p:sp>
      <p:sp>
        <p:nvSpPr>
          <p:cNvPr id="4" name="Title 3">
            <a:extLst>
              <a:ext uri="{FF2B5EF4-FFF2-40B4-BE49-F238E27FC236}">
                <a16:creationId xmlns:a16="http://schemas.microsoft.com/office/drawing/2014/main" id="{3E203911-3A1B-129F-9E79-A1E3D4DBCBDE}"/>
              </a:ext>
            </a:extLst>
          </p:cNvPr>
          <p:cNvSpPr>
            <a:spLocks noGrp="1"/>
          </p:cNvSpPr>
          <p:nvPr>
            <p:ph type="title"/>
          </p:nvPr>
        </p:nvSpPr>
        <p:spPr>
          <a:xfrm>
            <a:off x="940140" y="286973"/>
            <a:ext cx="10311720" cy="687408"/>
          </a:xfrm>
        </p:spPr>
        <p:txBody>
          <a:bodyPr>
            <a:noAutofit/>
          </a:bodyPr>
          <a:lstStyle/>
          <a:p>
            <a:pPr algn="ctr"/>
            <a:r>
              <a:rPr lang="en-US" sz="3200" dirty="0"/>
              <a:t>La Plata Station – SLR Upgrade Underway -Core Site</a:t>
            </a:r>
          </a:p>
        </p:txBody>
      </p:sp>
      <p:pic>
        <p:nvPicPr>
          <p:cNvPr id="6" name="Picture 5">
            <a:extLst>
              <a:ext uri="{FF2B5EF4-FFF2-40B4-BE49-F238E27FC236}">
                <a16:creationId xmlns:a16="http://schemas.microsoft.com/office/drawing/2014/main" id="{22360C35-CC06-EDB5-FCBE-BAD2B1B31EEA}"/>
              </a:ext>
            </a:extLst>
          </p:cNvPr>
          <p:cNvPicPr>
            <a:picLocks noChangeAspect="1"/>
          </p:cNvPicPr>
          <p:nvPr/>
        </p:nvPicPr>
        <p:blipFill>
          <a:blip r:embed="rId3"/>
          <a:stretch>
            <a:fillRect/>
          </a:stretch>
        </p:blipFill>
        <p:spPr>
          <a:xfrm>
            <a:off x="1194434" y="1249993"/>
            <a:ext cx="9565005" cy="5106357"/>
          </a:xfrm>
          <a:prstGeom prst="rect">
            <a:avLst/>
          </a:prstGeom>
        </p:spPr>
      </p:pic>
      <p:sp>
        <p:nvSpPr>
          <p:cNvPr id="7" name="Footer Placeholder 6">
            <a:extLst>
              <a:ext uri="{FF2B5EF4-FFF2-40B4-BE49-F238E27FC236}">
                <a16:creationId xmlns:a16="http://schemas.microsoft.com/office/drawing/2014/main" id="{48EEF7F6-B148-E0E3-F29B-1D845C98A1DF}"/>
              </a:ext>
            </a:extLst>
          </p:cNvPr>
          <p:cNvSpPr>
            <a:spLocks noGrp="1"/>
          </p:cNvSpPr>
          <p:nvPr>
            <p:ph type="ftr" sz="quarter" idx="11"/>
          </p:nvPr>
        </p:nvSpPr>
        <p:spPr>
          <a:xfrm>
            <a:off x="4038600" y="6441412"/>
            <a:ext cx="4114800" cy="365125"/>
          </a:xfrm>
        </p:spPr>
        <p:txBody>
          <a:bodyPr/>
          <a:lstStyle/>
          <a:p>
            <a:r>
              <a:rPr lang="en-US" sz="1200" dirty="0"/>
              <a:t>Recent Progress at the International Laser Ranging Service</a:t>
            </a:r>
            <a:endParaRPr lang="en-US" dirty="0"/>
          </a:p>
        </p:txBody>
      </p:sp>
      <p:sp>
        <p:nvSpPr>
          <p:cNvPr id="2" name="TextBox 1">
            <a:extLst>
              <a:ext uri="{FF2B5EF4-FFF2-40B4-BE49-F238E27FC236}">
                <a16:creationId xmlns:a16="http://schemas.microsoft.com/office/drawing/2014/main" id="{723C9E3C-0449-CB2B-B286-79BA4A2331DE}"/>
              </a:ext>
            </a:extLst>
          </p:cNvPr>
          <p:cNvSpPr txBox="1"/>
          <p:nvPr/>
        </p:nvSpPr>
        <p:spPr>
          <a:xfrm>
            <a:off x="262127" y="6447296"/>
            <a:ext cx="2286203" cy="276999"/>
          </a:xfrm>
          <a:prstGeom prst="rect">
            <a:avLst/>
          </a:prstGeom>
          <a:noFill/>
        </p:spPr>
        <p:txBody>
          <a:bodyPr wrap="none" rtlCol="0">
            <a:spAutoFit/>
          </a:bodyPr>
          <a:lstStyle/>
          <a:p>
            <a:r>
              <a:rPr lang="en-US" sz="1200" i="1" dirty="0">
                <a:solidFill>
                  <a:srgbClr val="0070C0"/>
                </a:solidFill>
                <a:effectLst/>
                <a:latin typeface="Arial" panose="020B0604020202020204" pitchFamily="34" charset="0"/>
                <a:cs typeface="Arial" panose="020B0604020202020204" pitchFamily="34" charset="0"/>
              </a:rPr>
              <a:t>Michael Haefner – BKG/AAGO</a:t>
            </a:r>
            <a:endParaRPr lang="en-US" sz="1200"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8487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AB50E4-3000-3D2B-B66C-BE4EA5197368}"/>
              </a:ext>
            </a:extLst>
          </p:cNvPr>
          <p:cNvSpPr/>
          <p:nvPr/>
        </p:nvSpPr>
        <p:spPr>
          <a:xfrm>
            <a:off x="55927" y="1152089"/>
            <a:ext cx="12094819" cy="54091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844721-3B9B-DD93-90C6-51C74C63E9C7}"/>
              </a:ext>
            </a:extLst>
          </p:cNvPr>
          <p:cNvSpPr>
            <a:spLocks noGrp="1"/>
          </p:cNvSpPr>
          <p:nvPr>
            <p:ph type="title"/>
          </p:nvPr>
        </p:nvSpPr>
        <p:spPr>
          <a:xfrm>
            <a:off x="2199003" y="73215"/>
            <a:ext cx="10515600" cy="958540"/>
          </a:xfrm>
        </p:spPr>
        <p:txBody>
          <a:bodyPr>
            <a:normAutofit/>
          </a:bodyPr>
          <a:lstStyle/>
          <a:p>
            <a:r>
              <a:rPr lang="en-US" dirty="0">
                <a:solidFill>
                  <a:schemeClr val="tx1"/>
                </a:solidFill>
              </a:rPr>
              <a:t>Stations Performance: Passes 2023</a:t>
            </a:r>
          </a:p>
        </p:txBody>
      </p:sp>
      <p:sp>
        <p:nvSpPr>
          <p:cNvPr id="4" name="Slide Number Placeholder 3">
            <a:extLst>
              <a:ext uri="{FF2B5EF4-FFF2-40B4-BE49-F238E27FC236}">
                <a16:creationId xmlns:a16="http://schemas.microsoft.com/office/drawing/2014/main" id="{1C9F4BC9-1BD2-3D81-20D2-D0D578661023}"/>
              </a:ext>
            </a:extLst>
          </p:cNvPr>
          <p:cNvSpPr>
            <a:spLocks noGrp="1"/>
          </p:cNvSpPr>
          <p:nvPr>
            <p:ph type="sldNum" sz="quarter" idx="12"/>
          </p:nvPr>
        </p:nvSpPr>
        <p:spPr>
          <a:xfrm>
            <a:off x="8610600" y="6526473"/>
            <a:ext cx="2743200" cy="365125"/>
          </a:xfrm>
        </p:spPr>
        <p:txBody>
          <a:bodyPr/>
          <a:lstStyle/>
          <a:p>
            <a:fld id="{87ECB1FE-5B33-E34D-A837-11985AB0B02B}" type="slidenum">
              <a:rPr lang="en-US" smtClean="0"/>
              <a:t>9</a:t>
            </a:fld>
            <a:endParaRPr lang="en-US"/>
          </a:p>
        </p:txBody>
      </p:sp>
      <p:sp>
        <p:nvSpPr>
          <p:cNvPr id="17" name="Oval 16">
            <a:extLst>
              <a:ext uri="{FF2B5EF4-FFF2-40B4-BE49-F238E27FC236}">
                <a16:creationId xmlns:a16="http://schemas.microsoft.com/office/drawing/2014/main" id="{57E7DAFB-6CF8-35F1-E742-97352A159BAA}"/>
              </a:ext>
            </a:extLst>
          </p:cNvPr>
          <p:cNvSpPr/>
          <p:nvPr/>
        </p:nvSpPr>
        <p:spPr>
          <a:xfrm>
            <a:off x="8653354" y="2458962"/>
            <a:ext cx="103985" cy="97260"/>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31" name="Group 30">
            <a:extLst>
              <a:ext uri="{FF2B5EF4-FFF2-40B4-BE49-F238E27FC236}">
                <a16:creationId xmlns:a16="http://schemas.microsoft.com/office/drawing/2014/main" id="{B5EFC929-DC3A-4434-B9B0-FCA9C433C463}"/>
              </a:ext>
            </a:extLst>
          </p:cNvPr>
          <p:cNvGrpSpPr/>
          <p:nvPr/>
        </p:nvGrpSpPr>
        <p:grpSpPr>
          <a:xfrm>
            <a:off x="135618" y="1141461"/>
            <a:ext cx="11749500" cy="5164983"/>
            <a:chOff x="101713" y="856095"/>
            <a:chExt cx="8812125" cy="3873737"/>
          </a:xfrm>
        </p:grpSpPr>
        <p:pic>
          <p:nvPicPr>
            <p:cNvPr id="18" name="Picture 17">
              <a:extLst>
                <a:ext uri="{FF2B5EF4-FFF2-40B4-BE49-F238E27FC236}">
                  <a16:creationId xmlns:a16="http://schemas.microsoft.com/office/drawing/2014/main" id="{44D375C4-ECA5-89BB-FD62-2F34613DD9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713" y="1233398"/>
              <a:ext cx="8812125" cy="3496434"/>
            </a:xfrm>
            <a:prstGeom prst="rect">
              <a:avLst/>
            </a:prstGeom>
          </p:spPr>
        </p:pic>
        <p:grpSp>
          <p:nvGrpSpPr>
            <p:cNvPr id="16" name="Group 15">
              <a:extLst>
                <a:ext uri="{FF2B5EF4-FFF2-40B4-BE49-F238E27FC236}">
                  <a16:creationId xmlns:a16="http://schemas.microsoft.com/office/drawing/2014/main" id="{B2204D2F-1A9C-2EE1-A8BC-71284DA4CF3D}"/>
                </a:ext>
              </a:extLst>
            </p:cNvPr>
            <p:cNvGrpSpPr/>
            <p:nvPr/>
          </p:nvGrpSpPr>
          <p:grpSpPr>
            <a:xfrm>
              <a:off x="337091" y="3518917"/>
              <a:ext cx="8469817" cy="781215"/>
              <a:chOff x="61787" y="3540983"/>
              <a:chExt cx="8469817" cy="781215"/>
            </a:xfrm>
          </p:grpSpPr>
          <p:sp>
            <p:nvSpPr>
              <p:cNvPr id="12" name="Freeform 11">
                <a:extLst>
                  <a:ext uri="{FF2B5EF4-FFF2-40B4-BE49-F238E27FC236}">
                    <a16:creationId xmlns:a16="http://schemas.microsoft.com/office/drawing/2014/main" id="{00C0B638-D2C2-8018-ECDC-9C3AF0675993}"/>
                  </a:ext>
                </a:extLst>
              </p:cNvPr>
              <p:cNvSpPr/>
              <p:nvPr/>
            </p:nvSpPr>
            <p:spPr>
              <a:xfrm>
                <a:off x="61787" y="3540983"/>
                <a:ext cx="526975" cy="781215"/>
              </a:xfrm>
              <a:custGeom>
                <a:avLst/>
                <a:gdLst>
                  <a:gd name="connsiteX0" fmla="*/ 581045 w 703779"/>
                  <a:gd name="connsiteY0" fmla="*/ 0 h 1008186"/>
                  <a:gd name="connsiteX1" fmla="*/ 671899 w 703779"/>
                  <a:gd name="connsiteY1" fmla="*/ 90854 h 1008186"/>
                  <a:gd name="connsiteX2" fmla="*/ 581045 w 703779"/>
                  <a:gd name="connsiteY2" fmla="*/ 181708 h 1008186"/>
                  <a:gd name="connsiteX3" fmla="*/ 581045 w 703779"/>
                  <a:gd name="connsiteY3" fmla="*/ 136281 h 1008186"/>
                  <a:gd name="connsiteX4" fmla="*/ 467478 w 703779"/>
                  <a:gd name="connsiteY4" fmla="*/ 136281 h 1008186"/>
                  <a:gd name="connsiteX5" fmla="*/ 399337 w 703779"/>
                  <a:gd name="connsiteY5" fmla="*/ 204422 h 1008186"/>
                  <a:gd name="connsiteX6" fmla="*/ 399337 w 703779"/>
                  <a:gd name="connsiteY6" fmla="*/ 567174 h 1008186"/>
                  <a:gd name="connsiteX7" fmla="*/ 703779 w 703779"/>
                  <a:gd name="connsiteY7" fmla="*/ 567174 h 1008186"/>
                  <a:gd name="connsiteX8" fmla="*/ 703779 w 703779"/>
                  <a:gd name="connsiteY8" fmla="*/ 1008186 h 1008186"/>
                  <a:gd name="connsiteX9" fmla="*/ 0 w 703779"/>
                  <a:gd name="connsiteY9" fmla="*/ 1008186 h 1008186"/>
                  <a:gd name="connsiteX10" fmla="*/ 0 w 703779"/>
                  <a:gd name="connsiteY10" fmla="*/ 567174 h 1008186"/>
                  <a:gd name="connsiteX11" fmla="*/ 308483 w 703779"/>
                  <a:gd name="connsiteY11" fmla="*/ 567174 h 1008186"/>
                  <a:gd name="connsiteX12" fmla="*/ 308483 w 703779"/>
                  <a:gd name="connsiteY12" fmla="*/ 204422 h 1008186"/>
                  <a:gd name="connsiteX13" fmla="*/ 467478 w 703779"/>
                  <a:gd name="connsiteY13" fmla="*/ 45427 h 1008186"/>
                  <a:gd name="connsiteX14" fmla="*/ 581045 w 703779"/>
                  <a:gd name="connsiteY14" fmla="*/ 45427 h 100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3779" h="1008186">
                    <a:moveTo>
                      <a:pt x="581045" y="0"/>
                    </a:moveTo>
                    <a:lnTo>
                      <a:pt x="671899" y="90854"/>
                    </a:lnTo>
                    <a:lnTo>
                      <a:pt x="581045" y="181708"/>
                    </a:lnTo>
                    <a:lnTo>
                      <a:pt x="581045" y="136281"/>
                    </a:lnTo>
                    <a:lnTo>
                      <a:pt x="467478" y="136281"/>
                    </a:lnTo>
                    <a:cubicBezTo>
                      <a:pt x="429845" y="136281"/>
                      <a:pt x="399337" y="166789"/>
                      <a:pt x="399337" y="204422"/>
                    </a:cubicBezTo>
                    <a:lnTo>
                      <a:pt x="399337" y="567174"/>
                    </a:lnTo>
                    <a:lnTo>
                      <a:pt x="703779" y="567174"/>
                    </a:lnTo>
                    <a:lnTo>
                      <a:pt x="703779" y="1008186"/>
                    </a:lnTo>
                    <a:lnTo>
                      <a:pt x="0" y="1008186"/>
                    </a:lnTo>
                    <a:lnTo>
                      <a:pt x="0" y="567174"/>
                    </a:lnTo>
                    <a:lnTo>
                      <a:pt x="308483" y="567174"/>
                    </a:lnTo>
                    <a:lnTo>
                      <a:pt x="308483" y="204422"/>
                    </a:lnTo>
                    <a:cubicBezTo>
                      <a:pt x="308483" y="116611"/>
                      <a:pt x="379667" y="45427"/>
                      <a:pt x="467478" y="45427"/>
                    </a:cubicBezTo>
                    <a:lnTo>
                      <a:pt x="581045" y="45427"/>
                    </a:lnTo>
                    <a:close/>
                  </a:path>
                </a:pathLst>
              </a:cu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0990E4E-C05B-A62B-E1EE-1BC138649BE0}"/>
                  </a:ext>
                </a:extLst>
              </p:cNvPr>
              <p:cNvCxnSpPr>
                <a:cxnSpLocks/>
              </p:cNvCxnSpPr>
              <p:nvPr/>
            </p:nvCxnSpPr>
            <p:spPr>
              <a:xfrm>
                <a:off x="546817" y="3596629"/>
                <a:ext cx="79847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C10C577-31B6-F89F-7E86-23DB750F96CF}"/>
                  </a:ext>
                </a:extLst>
              </p:cNvPr>
              <p:cNvSpPr txBox="1"/>
              <p:nvPr/>
            </p:nvSpPr>
            <p:spPr>
              <a:xfrm>
                <a:off x="80641" y="3992426"/>
                <a:ext cx="482126" cy="323261"/>
              </a:xfrm>
              <a:prstGeom prst="rect">
                <a:avLst/>
              </a:prstGeom>
              <a:solidFill>
                <a:schemeClr val="bg1"/>
              </a:solidFill>
              <a:ln w="12700">
                <a:noFill/>
              </a:ln>
            </p:spPr>
            <p:txBody>
              <a:bodyPr wrap="square" lIns="45720" rIns="45720" rtlCol="0">
                <a:spAutoFit/>
              </a:bodyPr>
              <a:lstStyle/>
              <a:p>
                <a:pPr algn="ctr">
                  <a:lnSpc>
                    <a:spcPct val="80000"/>
                  </a:lnSpc>
                </a:pPr>
                <a:r>
                  <a:rPr lang="en-US" sz="900" i="1" dirty="0">
                    <a:latin typeface="Avenir" panose="02000503020000020003" pitchFamily="2" charset="0"/>
                  </a:rPr>
                  <a:t>3500 pass minimum guideline</a:t>
                </a:r>
              </a:p>
            </p:txBody>
          </p:sp>
        </p:grpSp>
        <p:sp>
          <p:nvSpPr>
            <p:cNvPr id="11" name="TextBox 2">
              <a:extLst>
                <a:ext uri="{FF2B5EF4-FFF2-40B4-BE49-F238E27FC236}">
                  <a16:creationId xmlns:a16="http://schemas.microsoft.com/office/drawing/2014/main" id="{824B1672-C5D8-EC94-27F2-258643D5431C}"/>
                </a:ext>
              </a:extLst>
            </p:cNvPr>
            <p:cNvSpPr txBox="1"/>
            <p:nvPr/>
          </p:nvSpPr>
          <p:spPr>
            <a:xfrm>
              <a:off x="3523378" y="2153253"/>
              <a:ext cx="5283530" cy="623248"/>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85737" indent="-285737">
                <a:buFont typeface="Arial" panose="020B0604020202020204" pitchFamily="34" charset="0"/>
                <a:buChar char="•"/>
              </a:pPr>
              <a:r>
                <a:rPr lang="en-US" sz="1600" dirty="0">
                  <a:latin typeface="Avenir Book" panose="02000503020000020003" pitchFamily="2" charset="0"/>
                </a:rPr>
                <a:t>About 40% of the stations are meeting a 3500-pass standard*</a:t>
              </a:r>
            </a:p>
            <a:p>
              <a:pPr marL="285737" indent="-285737">
                <a:buFont typeface="Arial" panose="020B0604020202020204" pitchFamily="34" charset="0"/>
                <a:buChar char="•"/>
              </a:pPr>
              <a:r>
                <a:rPr lang="en-US" sz="1600" dirty="0">
                  <a:latin typeface="Avenir Book" panose="02000503020000020003" pitchFamily="2" charset="0"/>
                </a:rPr>
                <a:t>Geodetic satellites (e.g. LAGEOS and LARES have high importance)</a:t>
              </a:r>
            </a:p>
            <a:p>
              <a:pPr marL="285737" indent="-285737">
                <a:buFont typeface="Arial" panose="020B0604020202020204" pitchFamily="34" charset="0"/>
                <a:buChar char="•"/>
              </a:pPr>
              <a:r>
                <a:rPr lang="en-US" sz="1600" dirty="0">
                  <a:latin typeface="Avenir Book" panose="02000503020000020003" pitchFamily="2" charset="0"/>
                </a:rPr>
                <a:t>GNSS is becoming a larger user of SLR tracking data</a:t>
              </a:r>
            </a:p>
          </p:txBody>
        </p:sp>
        <p:sp>
          <p:nvSpPr>
            <p:cNvPr id="30" name="TextBox 29">
              <a:extLst>
                <a:ext uri="{FF2B5EF4-FFF2-40B4-BE49-F238E27FC236}">
                  <a16:creationId xmlns:a16="http://schemas.microsoft.com/office/drawing/2014/main" id="{7A8F7D28-8B28-820D-AD7A-6B5840CA21E3}"/>
                </a:ext>
              </a:extLst>
            </p:cNvPr>
            <p:cNvSpPr txBox="1"/>
            <p:nvPr/>
          </p:nvSpPr>
          <p:spPr>
            <a:xfrm>
              <a:off x="646929" y="856095"/>
              <a:ext cx="7859507" cy="346249"/>
            </a:xfrm>
            <a:prstGeom prst="rect">
              <a:avLst/>
            </a:prstGeom>
            <a:noFill/>
          </p:spPr>
          <p:txBody>
            <a:bodyPr wrap="square">
              <a:spAutoFit/>
            </a:bodyPr>
            <a:lstStyle/>
            <a:p>
              <a:pPr algn="ctr" rtl="0">
                <a:defRPr sz="2000" b="1" i="0" u="none" strike="noStrike" kern="1200" spc="0" baseline="0">
                  <a:solidFill>
                    <a:prstClr val="black">
                      <a:lumMod val="65000"/>
                      <a:lumOff val="35000"/>
                    </a:prstClr>
                  </a:solidFill>
                  <a:latin typeface="+mn-lt"/>
                  <a:ea typeface="+mn-ea"/>
                  <a:cs typeface="+mn-cs"/>
                </a:defRPr>
              </a:pPr>
              <a:r>
                <a:rPr lang="en-US" sz="2400" b="1" dirty="0"/>
                <a:t>ILRS Network Performance - Total Orbital Passes, 2023</a:t>
              </a:r>
              <a:endParaRPr lang="en-US" sz="2667" dirty="0"/>
            </a:p>
          </p:txBody>
        </p:sp>
      </p:grpSp>
      <p:sp>
        <p:nvSpPr>
          <p:cNvPr id="3" name="Footer Placeholder 2">
            <a:extLst>
              <a:ext uri="{FF2B5EF4-FFF2-40B4-BE49-F238E27FC236}">
                <a16:creationId xmlns:a16="http://schemas.microsoft.com/office/drawing/2014/main" id="{895BF4C7-A863-57FD-DDD2-9DB70497CEE8}"/>
              </a:ext>
            </a:extLst>
          </p:cNvPr>
          <p:cNvSpPr>
            <a:spLocks noGrp="1"/>
          </p:cNvSpPr>
          <p:nvPr>
            <p:ph type="ftr" sz="quarter" idx="11"/>
          </p:nvPr>
        </p:nvSpPr>
        <p:spPr>
          <a:xfrm>
            <a:off x="4038600" y="6526473"/>
            <a:ext cx="4114800" cy="365125"/>
          </a:xfrm>
        </p:spPr>
        <p:txBody>
          <a:bodyPr/>
          <a:lstStyle/>
          <a:p>
            <a:r>
              <a:rPr lang="en-US" sz="1200" dirty="0"/>
              <a:t>Recent Progress at the International Laser Ranging Service</a:t>
            </a:r>
            <a:endParaRPr lang="en-US" dirty="0"/>
          </a:p>
        </p:txBody>
      </p:sp>
      <p:sp>
        <p:nvSpPr>
          <p:cNvPr id="5" name="TextBox 4">
            <a:extLst>
              <a:ext uri="{FF2B5EF4-FFF2-40B4-BE49-F238E27FC236}">
                <a16:creationId xmlns:a16="http://schemas.microsoft.com/office/drawing/2014/main" id="{47C1D697-F445-B6EF-AC92-006257F54561}"/>
              </a:ext>
            </a:extLst>
          </p:cNvPr>
          <p:cNvSpPr txBox="1"/>
          <p:nvPr/>
        </p:nvSpPr>
        <p:spPr>
          <a:xfrm>
            <a:off x="6119415" y="6241207"/>
            <a:ext cx="5529655" cy="369332"/>
          </a:xfrm>
          <a:prstGeom prst="rect">
            <a:avLst/>
          </a:prstGeom>
          <a:noFill/>
        </p:spPr>
        <p:txBody>
          <a:bodyPr wrap="none" rtlCol="0">
            <a:spAutoFit/>
          </a:bodyPr>
          <a:lstStyle/>
          <a:p>
            <a:r>
              <a:rPr lang="en-US" i="1" dirty="0"/>
              <a:t>*</a:t>
            </a:r>
            <a:r>
              <a:rPr lang="en-US" sz="1600" i="1" dirty="0">
                <a:latin typeface="Avenir Book" panose="02000503020000020003" pitchFamily="2" charset="0"/>
              </a:rPr>
              <a:t>Station Performance Requirements currently under review</a:t>
            </a:r>
          </a:p>
        </p:txBody>
      </p:sp>
    </p:spTree>
    <p:extLst>
      <p:ext uri="{BB962C8B-B14F-4D97-AF65-F5344CB8AC3E}">
        <p14:creationId xmlns:p14="http://schemas.microsoft.com/office/powerpoint/2010/main" val="3666575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10404</TotalTime>
  <Words>4350</Words>
  <Application>Microsoft Macintosh PowerPoint</Application>
  <PresentationFormat>Widescreen</PresentationFormat>
  <Paragraphs>481</Paragraphs>
  <Slides>24</Slides>
  <Notes>21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24</vt:i4>
      </vt:variant>
    </vt:vector>
  </HeadingPairs>
  <TitlesOfParts>
    <vt:vector size="39" baseType="lpstr">
      <vt:lpstr>ＭＳ Ｐゴシック</vt:lpstr>
      <vt:lpstr>Aptos</vt:lpstr>
      <vt:lpstr>Aptos Display</vt:lpstr>
      <vt:lpstr>Arial</vt:lpstr>
      <vt:lpstr>Arial Nova Cond Light</vt:lpstr>
      <vt:lpstr>Avenir</vt:lpstr>
      <vt:lpstr>Avenir Book</vt:lpstr>
      <vt:lpstr>Calibri</vt:lpstr>
      <vt:lpstr>Helvetica</vt:lpstr>
      <vt:lpstr>Open Sans</vt:lpstr>
      <vt:lpstr>Times</vt:lpstr>
      <vt:lpstr>Times New Roman</vt:lpstr>
      <vt:lpstr>Verdana</vt:lpstr>
      <vt:lpstr>Wingdings</vt:lpstr>
      <vt:lpstr>Office Theme</vt:lpstr>
      <vt:lpstr>Recent progress in the International Laser Ranging Service (ILRS)   Claudia C. Carabajal, Michael Pearlman  With contributions from many others:  Toshimichi Otsubo, Mathis Blossfeld, Clément Courde, Ulrich Schreiber, Michael Steindorfer, Beatriz Vaquero, Shinichi Nakamura, Andrea Di Mira, Michael Haefner, Gro Grinde </vt:lpstr>
      <vt:lpstr>ILRS – Network</vt:lpstr>
      <vt:lpstr>PowerPoint Presentation</vt:lpstr>
      <vt:lpstr>Tsukuba, Japan SLR Station</vt:lpstr>
      <vt:lpstr>PowerPoint Presentation</vt:lpstr>
      <vt:lpstr>Omni-SLR@Ishioka</vt:lpstr>
      <vt:lpstr>Ny-Ålesund, Norway – Core Site</vt:lpstr>
      <vt:lpstr>La Plata Station – SLR Upgrade Underway -Core Site</vt:lpstr>
      <vt:lpstr>Stations Performance: Passes 2023</vt:lpstr>
      <vt:lpstr>ILRS – Network Performance – Minutes 2023</vt:lpstr>
      <vt:lpstr>SLR Satellite Constellation: examples</vt:lpstr>
      <vt:lpstr>New SLR Missions Support Exciting Space Applications</vt:lpstr>
      <vt:lpstr>ILRS – Missions</vt:lpstr>
      <vt:lpstr>ILRS – Missions (cont.)</vt:lpstr>
      <vt:lpstr>ILRS – Missions (cont.)</vt:lpstr>
      <vt:lpstr>SLR Tracking Campaign to Galileo Satellites</vt:lpstr>
      <vt:lpstr>Common View Optical Time Transfer via a Free Space Link to the ACES H Maser in Orbit demonstrates Relativistic Geodesy </vt:lpstr>
      <vt:lpstr>Transponders</vt:lpstr>
      <vt:lpstr>Space Debris (Current) Overview</vt:lpstr>
      <vt:lpstr>Major Accomplishments - SLR</vt:lpstr>
      <vt:lpstr>Major Accomplishments - SLR</vt:lpstr>
      <vt:lpstr>ILRS – News and Events</vt:lpstr>
      <vt:lpstr>ILRS – Events: Virtual Workshops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the International Laser Ranging Service  Mike Pearlman and Claudia Carabajal</dc:title>
  <dc:creator>Carabajal, Claudia C. (GSFC-61A.0)[SCIENCE SYSTEMS AND APPLICATIONS INC]</dc:creator>
  <cp:lastModifiedBy>Allen Lunsford</cp:lastModifiedBy>
  <cp:revision>65</cp:revision>
  <dcterms:created xsi:type="dcterms:W3CDTF">2024-04-02T18:19:07Z</dcterms:created>
  <dcterms:modified xsi:type="dcterms:W3CDTF">2024-10-20T15:48:13Z</dcterms:modified>
</cp:coreProperties>
</file>