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32918400" cy="1920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15" autoAdjust="0"/>
    <p:restoredTop sz="94660"/>
  </p:normalViewPr>
  <p:slideViewPr>
    <p:cSldViewPr snapToGrid="0">
      <p:cViewPr>
        <p:scale>
          <a:sx n="75" d="100"/>
          <a:sy n="75" d="100"/>
        </p:scale>
        <p:origin x="-3564" y="-4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moud, Hazem A. (LARC-E301)[RSES]" userId="ee13fa7b-619d-42e3-972e-b9fd277bfa19" providerId="ADAL" clId="{D41EA535-3DB7-4019-BF90-E05EAA9F9F48}"/>
    <pc:docChg chg="modSld">
      <pc:chgData name="Mahmoud, Hazem A. (LARC-E301)[RSES]" userId="ee13fa7b-619d-42e3-972e-b9fd277bfa19" providerId="ADAL" clId="{D41EA535-3DB7-4019-BF90-E05EAA9F9F48}" dt="2024-10-19T02:15:27.435" v="1" actId="1076"/>
      <pc:docMkLst>
        <pc:docMk/>
      </pc:docMkLst>
      <pc:sldChg chg="modSp mod">
        <pc:chgData name="Mahmoud, Hazem A. (LARC-E301)[RSES]" userId="ee13fa7b-619d-42e3-972e-b9fd277bfa19" providerId="ADAL" clId="{D41EA535-3DB7-4019-BF90-E05EAA9F9F48}" dt="2024-10-19T02:15:27.435" v="1" actId="1076"/>
        <pc:sldMkLst>
          <pc:docMk/>
          <pc:sldMk cId="3976560378" sldId="256"/>
        </pc:sldMkLst>
        <pc:grpChg chg="mod">
          <ac:chgData name="Mahmoud, Hazem A. (LARC-E301)[RSES]" userId="ee13fa7b-619d-42e3-972e-b9fd277bfa19" providerId="ADAL" clId="{D41EA535-3DB7-4019-BF90-E05EAA9F9F48}" dt="2024-10-19T02:15:27.435" v="1" actId="1076"/>
          <ac:grpSpMkLst>
            <pc:docMk/>
            <pc:sldMk cId="3976560378" sldId="256"/>
            <ac:grpSpMk id="144" creationId="{385C30E3-E34A-A65E-281C-ED88AC47F04A}"/>
          </ac:grpSpMkLst>
        </pc:grpChg>
        <pc:picChg chg="mod">
          <ac:chgData name="Mahmoud, Hazem A. (LARC-E301)[RSES]" userId="ee13fa7b-619d-42e3-972e-b9fd277bfa19" providerId="ADAL" clId="{D41EA535-3DB7-4019-BF90-E05EAA9F9F48}" dt="2024-10-19T02:14:10.130" v="0" actId="1076"/>
          <ac:picMkLst>
            <pc:docMk/>
            <pc:sldMk cId="3976560378" sldId="256"/>
            <ac:picMk id="16" creationId="{E6BB662E-0C72-65B1-28B1-977DBC4C826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3142616"/>
            <a:ext cx="24688800" cy="6685280"/>
          </a:xfrm>
        </p:spPr>
        <p:txBody>
          <a:bodyPr anchor="b"/>
          <a:lstStyle>
            <a:lvl1pPr algn="ctr">
              <a:defRPr sz="16200"/>
            </a:lvl1pPr>
          </a:lstStyle>
          <a:p>
            <a:r>
              <a:rPr lang="en-US"/>
              <a:t>Click to edit Master title style</a:t>
            </a:r>
            <a:endParaRPr lang="en-US" dirty="0"/>
          </a:p>
        </p:txBody>
      </p:sp>
      <p:sp>
        <p:nvSpPr>
          <p:cNvPr id="3" name="Subtitle 2"/>
          <p:cNvSpPr>
            <a:spLocks noGrp="1"/>
          </p:cNvSpPr>
          <p:nvPr>
            <p:ph type="subTitle" idx="1"/>
          </p:nvPr>
        </p:nvSpPr>
        <p:spPr>
          <a:xfrm>
            <a:off x="4114800" y="10085706"/>
            <a:ext cx="24688800" cy="4636134"/>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FBEA29-FA19-42A8-AB22-0C38BAEABC10}"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256712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BEA29-FA19-42A8-AB22-0C38BAEABC10}"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98000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022350"/>
            <a:ext cx="7098030" cy="162731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0" y="1022350"/>
            <a:ext cx="20882610" cy="162731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BEA29-FA19-42A8-AB22-0C38BAEABC10}"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26561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BEA29-FA19-42A8-AB22-0C38BAEABC10}"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231793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4787268"/>
            <a:ext cx="28392120" cy="7987664"/>
          </a:xfrm>
        </p:spPr>
        <p:txBody>
          <a:bodyPr anchor="b"/>
          <a:lstStyle>
            <a:lvl1pPr>
              <a:defRPr sz="16200"/>
            </a:lvl1pPr>
          </a:lstStyle>
          <a:p>
            <a:r>
              <a:rPr lang="en-US"/>
              <a:t>Click to edit Master title style</a:t>
            </a:r>
            <a:endParaRPr lang="en-US" dirty="0"/>
          </a:p>
        </p:txBody>
      </p:sp>
      <p:sp>
        <p:nvSpPr>
          <p:cNvPr id="3" name="Text Placeholder 2"/>
          <p:cNvSpPr>
            <a:spLocks noGrp="1"/>
          </p:cNvSpPr>
          <p:nvPr>
            <p:ph type="body" idx="1"/>
          </p:nvPr>
        </p:nvSpPr>
        <p:spPr>
          <a:xfrm>
            <a:off x="2245995" y="12850498"/>
            <a:ext cx="28392120" cy="4200524"/>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BEA29-FA19-42A8-AB22-0C38BAEABC10}"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42804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111750"/>
            <a:ext cx="1399032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111750"/>
            <a:ext cx="1399032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FBEA29-FA19-42A8-AB22-0C38BAEABC10}"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12762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022352"/>
            <a:ext cx="28392120" cy="37115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29" y="4707256"/>
            <a:ext cx="13926025" cy="2306954"/>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p:cNvSpPr>
            <a:spLocks noGrp="1"/>
          </p:cNvSpPr>
          <p:nvPr>
            <p:ph sz="half" idx="2"/>
          </p:nvPr>
        </p:nvSpPr>
        <p:spPr>
          <a:xfrm>
            <a:off x="2267429" y="7014210"/>
            <a:ext cx="13926025"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0" y="4707256"/>
            <a:ext cx="13994608" cy="2306954"/>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p:cNvSpPr>
            <a:spLocks noGrp="1"/>
          </p:cNvSpPr>
          <p:nvPr>
            <p:ph sz="quarter" idx="4"/>
          </p:nvPr>
        </p:nvSpPr>
        <p:spPr>
          <a:xfrm>
            <a:off x="16664940" y="7014210"/>
            <a:ext cx="13994608"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FBEA29-FA19-42A8-AB22-0C38BAEABC10}"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232181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FBEA29-FA19-42A8-AB22-0C38BAEABC10}"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217638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BEA29-FA19-42A8-AB22-0C38BAEABC10}"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308752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280160"/>
            <a:ext cx="10617040" cy="4480560"/>
          </a:xfrm>
        </p:spPr>
        <p:txBody>
          <a:bodyPr anchor="b"/>
          <a:lstStyle>
            <a:lvl1pPr>
              <a:defRPr sz="8640"/>
            </a:lvl1pPr>
          </a:lstStyle>
          <a:p>
            <a:r>
              <a:rPr lang="en-US"/>
              <a:t>Click to edit Master title style</a:t>
            </a:r>
            <a:endParaRPr lang="en-US" dirty="0"/>
          </a:p>
        </p:txBody>
      </p:sp>
      <p:sp>
        <p:nvSpPr>
          <p:cNvPr id="3" name="Content Placeholder 2"/>
          <p:cNvSpPr>
            <a:spLocks noGrp="1"/>
          </p:cNvSpPr>
          <p:nvPr>
            <p:ph idx="1"/>
          </p:nvPr>
        </p:nvSpPr>
        <p:spPr>
          <a:xfrm>
            <a:off x="13994608" y="2764791"/>
            <a:ext cx="16664940" cy="1364615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5760720"/>
            <a:ext cx="10617040" cy="10672446"/>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DEFBEA29-FA19-42A8-AB22-0C38BAEABC10}"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231134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280160"/>
            <a:ext cx="10617040" cy="4480560"/>
          </a:xfrm>
        </p:spPr>
        <p:txBody>
          <a:bodyPr anchor="b"/>
          <a:lstStyle>
            <a:lvl1pPr>
              <a:defRPr sz="8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2764791"/>
            <a:ext cx="16664940" cy="13646150"/>
          </a:xfrm>
        </p:spPr>
        <p:txBody>
          <a:bodyPr anchor="t"/>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endParaRPr lang="en-US" dirty="0"/>
          </a:p>
        </p:txBody>
      </p:sp>
      <p:sp>
        <p:nvSpPr>
          <p:cNvPr id="4" name="Text Placeholder 3"/>
          <p:cNvSpPr>
            <a:spLocks noGrp="1"/>
          </p:cNvSpPr>
          <p:nvPr>
            <p:ph type="body" sz="half" idx="2"/>
          </p:nvPr>
        </p:nvSpPr>
        <p:spPr>
          <a:xfrm>
            <a:off x="2267429" y="5760720"/>
            <a:ext cx="10617040" cy="10672446"/>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DEFBEA29-FA19-42A8-AB22-0C38BAEABC10}"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3B09C-B381-4458-A75B-34F92FB3A63C}" type="slidenum">
              <a:rPr lang="en-US" smtClean="0"/>
              <a:t>‹#›</a:t>
            </a:fld>
            <a:endParaRPr lang="en-US"/>
          </a:p>
        </p:txBody>
      </p:sp>
    </p:spTree>
    <p:extLst>
      <p:ext uri="{BB962C8B-B14F-4D97-AF65-F5344CB8AC3E}">
        <p14:creationId xmlns:p14="http://schemas.microsoft.com/office/powerpoint/2010/main" val="99346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022352"/>
            <a:ext cx="28392120" cy="3711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111750"/>
            <a:ext cx="28392120" cy="12183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17797781"/>
            <a:ext cx="7406640" cy="1022350"/>
          </a:xfrm>
          <a:prstGeom prst="rect">
            <a:avLst/>
          </a:prstGeom>
        </p:spPr>
        <p:txBody>
          <a:bodyPr vert="horz" lIns="91440" tIns="45720" rIns="91440" bIns="45720" rtlCol="0" anchor="ctr"/>
          <a:lstStyle>
            <a:lvl1pPr algn="l">
              <a:defRPr sz="3240">
                <a:solidFill>
                  <a:schemeClr val="tx1">
                    <a:tint val="75000"/>
                  </a:schemeClr>
                </a:solidFill>
              </a:defRPr>
            </a:lvl1pPr>
          </a:lstStyle>
          <a:p>
            <a:fld id="{DEFBEA29-FA19-42A8-AB22-0C38BAEABC10}" type="datetimeFigureOut">
              <a:rPr lang="en-US" smtClean="0"/>
              <a:t>10/24/2024</a:t>
            </a:fld>
            <a:endParaRPr lang="en-US"/>
          </a:p>
        </p:txBody>
      </p:sp>
      <p:sp>
        <p:nvSpPr>
          <p:cNvPr id="5" name="Footer Placeholder 4"/>
          <p:cNvSpPr>
            <a:spLocks noGrp="1"/>
          </p:cNvSpPr>
          <p:nvPr>
            <p:ph type="ftr" sz="quarter" idx="3"/>
          </p:nvPr>
        </p:nvSpPr>
        <p:spPr>
          <a:xfrm>
            <a:off x="10904220" y="17797781"/>
            <a:ext cx="11109960" cy="102235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17797781"/>
            <a:ext cx="7406640" cy="1022350"/>
          </a:xfrm>
          <a:prstGeom prst="rect">
            <a:avLst/>
          </a:prstGeom>
        </p:spPr>
        <p:txBody>
          <a:bodyPr vert="horz" lIns="91440" tIns="45720" rIns="91440" bIns="45720" rtlCol="0" anchor="ctr"/>
          <a:lstStyle>
            <a:lvl1pPr algn="r">
              <a:defRPr sz="3240">
                <a:solidFill>
                  <a:schemeClr val="tx1">
                    <a:tint val="75000"/>
                  </a:schemeClr>
                </a:solidFill>
              </a:defRPr>
            </a:lvl1pPr>
          </a:lstStyle>
          <a:p>
            <a:fld id="{0EC3B09C-B381-4458-A75B-34F92FB3A63C}" type="slidenum">
              <a:rPr lang="en-US" smtClean="0"/>
              <a:t>‹#›</a:t>
            </a:fld>
            <a:endParaRPr lang="en-US"/>
          </a:p>
        </p:txBody>
      </p:sp>
    </p:spTree>
    <p:extLst>
      <p:ext uri="{BB962C8B-B14F-4D97-AF65-F5344CB8AC3E}">
        <p14:creationId xmlns:p14="http://schemas.microsoft.com/office/powerpoint/2010/main" val="2122980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image" Target="../media/image10.jpg"/><Relationship Id="rId26" Type="http://schemas.openxmlformats.org/officeDocument/2006/relationships/image" Target="../media/image18.jpg"/><Relationship Id="rId21" Type="http://schemas.openxmlformats.org/officeDocument/2006/relationships/image" Target="../media/image13.jpg"/><Relationship Id="rId34" Type="http://schemas.openxmlformats.org/officeDocument/2006/relationships/image" Target="../media/image26.jpg"/><Relationship Id="rId7" Type="http://schemas.openxmlformats.org/officeDocument/2006/relationships/hyperlink" Target="https://eospso.nasa.gov/missions/deep-space-climate-observatory" TargetMode="External"/><Relationship Id="rId12" Type="http://schemas.openxmlformats.org/officeDocument/2006/relationships/image" Target="../media/image4.png"/><Relationship Id="rId17" Type="http://schemas.openxmlformats.org/officeDocument/2006/relationships/image" Target="../media/image9.jpg"/><Relationship Id="rId25" Type="http://schemas.openxmlformats.org/officeDocument/2006/relationships/image" Target="../media/image17.jpg"/><Relationship Id="rId33" Type="http://schemas.openxmlformats.org/officeDocument/2006/relationships/image" Target="../media/image25.jpg"/><Relationship Id="rId2" Type="http://schemas.openxmlformats.org/officeDocument/2006/relationships/image" Target="../media/image1.png"/><Relationship Id="rId16" Type="http://schemas.openxmlformats.org/officeDocument/2006/relationships/image" Target="../media/image8.jpg"/><Relationship Id="rId20" Type="http://schemas.openxmlformats.org/officeDocument/2006/relationships/image" Target="../media/image12.jpg"/><Relationship Id="rId29"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hyperlink" Target="https://www.pandonia-global-network.org/home/about/about-pgn/" TargetMode="External"/><Relationship Id="rId11" Type="http://schemas.openxmlformats.org/officeDocument/2006/relationships/image" Target="../media/image3.png"/><Relationship Id="rId24" Type="http://schemas.openxmlformats.org/officeDocument/2006/relationships/image" Target="../media/image16.jpg"/><Relationship Id="rId32" Type="http://schemas.openxmlformats.org/officeDocument/2006/relationships/image" Target="../media/image24.jpg"/><Relationship Id="rId37" Type="http://schemas.openxmlformats.org/officeDocument/2006/relationships/image" Target="../media/image29.jpg"/><Relationship Id="rId5" Type="http://schemas.openxmlformats.org/officeDocument/2006/relationships/hyperlink" Target="https://asdc.larc.nasa.gov/project/TEMPO" TargetMode="External"/><Relationship Id="rId15" Type="http://schemas.openxmlformats.org/officeDocument/2006/relationships/image" Target="../media/image7.png"/><Relationship Id="rId23" Type="http://schemas.openxmlformats.org/officeDocument/2006/relationships/image" Target="../media/image15.jpg"/><Relationship Id="rId28" Type="http://schemas.openxmlformats.org/officeDocument/2006/relationships/image" Target="../media/image20.jpg"/><Relationship Id="rId36" Type="http://schemas.openxmlformats.org/officeDocument/2006/relationships/image" Target="../media/image28.jpg"/><Relationship Id="rId10" Type="http://schemas.openxmlformats.org/officeDocument/2006/relationships/hyperlink" Target="https://asdc.larc.nasa.gov/documents/tempo/guide/TEMPO_Level-2-3_O3TOT_user_guide_V1.0.pdf" TargetMode="External"/><Relationship Id="rId19" Type="http://schemas.openxmlformats.org/officeDocument/2006/relationships/image" Target="../media/image11.jpg"/><Relationship Id="rId31" Type="http://schemas.openxmlformats.org/officeDocument/2006/relationships/image" Target="../media/image23.jpg"/><Relationship Id="rId4" Type="http://schemas.openxmlformats.org/officeDocument/2006/relationships/hyperlink" Target="https://tempo.si.edu/overview.html" TargetMode="External"/><Relationship Id="rId9" Type="http://schemas.openxmlformats.org/officeDocument/2006/relationships/hyperlink" Target="https://github.com/nasa/ASDC_Data_and_User_Services/tree/main/TEMPO/L2_validation_codes" TargetMode="External"/><Relationship Id="rId14" Type="http://schemas.openxmlformats.org/officeDocument/2006/relationships/image" Target="../media/image6.png"/><Relationship Id="rId22" Type="http://schemas.openxmlformats.org/officeDocument/2006/relationships/image" Target="../media/image14.jpg"/><Relationship Id="rId27" Type="http://schemas.openxmlformats.org/officeDocument/2006/relationships/image" Target="../media/image19.jpg"/><Relationship Id="rId30" Type="http://schemas.openxmlformats.org/officeDocument/2006/relationships/image" Target="../media/image22.jpg"/><Relationship Id="rId35" Type="http://schemas.openxmlformats.org/officeDocument/2006/relationships/image" Target="../media/image27.jpg"/><Relationship Id="rId8" Type="http://schemas.openxmlformats.org/officeDocument/2006/relationships/hyperlink" Target="https://epic.gsfc.nasa.gov/" TargetMode="Externa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E2CDDD-D75B-EFB0-074B-DE45E3FEDECB}"/>
              </a:ext>
            </a:extLst>
          </p:cNvPr>
          <p:cNvSpPr>
            <a:spLocks noGrp="1" noRot="1" noMove="1" noResize="1" noEditPoints="1" noAdjustHandles="1" noChangeArrowheads="1" noChangeShapeType="1"/>
          </p:cNvSpPr>
          <p:nvPr/>
        </p:nvSpPr>
        <p:spPr>
          <a:xfrm>
            <a:off x="457199" y="457200"/>
            <a:ext cx="32004000" cy="18288000"/>
          </a:xfrm>
          <a:prstGeom prst="rect">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8">
            <a:extLst>
              <a:ext uri="{FF2B5EF4-FFF2-40B4-BE49-F238E27FC236}">
                <a16:creationId xmlns:a16="http://schemas.microsoft.com/office/drawing/2014/main" id="{2C9432F1-40DF-360A-4C08-ED35CEBE80A0}"/>
              </a:ext>
            </a:extLst>
          </p:cNvPr>
          <p:cNvSpPr txBox="1">
            <a:spLocks/>
          </p:cNvSpPr>
          <p:nvPr/>
        </p:nvSpPr>
        <p:spPr>
          <a:xfrm>
            <a:off x="5486400" y="457200"/>
            <a:ext cx="21945600" cy="731520"/>
          </a:xfrm>
          <a:prstGeom prst="rect">
            <a:avLst/>
          </a:prstGeom>
        </p:spPr>
        <p:txBody>
          <a:bodyPr/>
          <a:lst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4000" dirty="0">
                <a:solidFill>
                  <a:srgbClr val="0B3C91"/>
                </a:solidFill>
                <a:latin typeface="Arial" panose="020B0604020202020204" pitchFamily="34" charset="0"/>
                <a:cs typeface="Arial" panose="020B0604020202020204" pitchFamily="34" charset="0"/>
              </a:rPr>
              <a:t>Comparison of ozone retrievals by TEMPO, DSCOVR, and Pandora – ASDC tools and results</a:t>
            </a:r>
          </a:p>
        </p:txBody>
      </p:sp>
      <p:sp>
        <p:nvSpPr>
          <p:cNvPr id="6" name="Subtitle 1">
            <a:extLst>
              <a:ext uri="{FF2B5EF4-FFF2-40B4-BE49-F238E27FC236}">
                <a16:creationId xmlns:a16="http://schemas.microsoft.com/office/drawing/2014/main" id="{E16AE557-434B-52AB-B6A1-14C9A775011A}"/>
              </a:ext>
            </a:extLst>
          </p:cNvPr>
          <p:cNvSpPr>
            <a:spLocks noGrp="1"/>
          </p:cNvSpPr>
          <p:nvPr>
            <p:ph type="subTitle" idx="1"/>
          </p:nvPr>
        </p:nvSpPr>
        <p:spPr>
          <a:xfrm>
            <a:off x="10515600" y="1280160"/>
            <a:ext cx="11887200" cy="1371600"/>
          </a:xfrm>
        </p:spPr>
        <p:txBody>
          <a:bodyPr>
            <a:normAutofit/>
          </a:bodyPr>
          <a:lstStyle/>
          <a:p>
            <a:r>
              <a:rPr lang="en-US" sz="3000" dirty="0"/>
              <a:t>Alexander Radkevich, Hazem Mahmoud, Daniel Kaufman</a:t>
            </a:r>
          </a:p>
          <a:p>
            <a:r>
              <a:rPr lang="en-US" sz="3000" dirty="0"/>
              <a:t>Atmospheric Science Data Center, NASA Langley Research Center</a:t>
            </a:r>
          </a:p>
          <a:p>
            <a:endParaRPr lang="en-US" sz="3000" dirty="0"/>
          </a:p>
        </p:txBody>
      </p:sp>
      <p:pic>
        <p:nvPicPr>
          <p:cNvPr id="8" name="Picture 7" descr="Logo, icon&#10;&#10;Description automatically generated">
            <a:extLst>
              <a:ext uri="{FF2B5EF4-FFF2-40B4-BE49-F238E27FC236}">
                <a16:creationId xmlns:a16="http://schemas.microsoft.com/office/drawing/2014/main" id="{5D393372-6EA1-6443-583F-93BE89B0D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2320" y="457200"/>
            <a:ext cx="2472690" cy="2047875"/>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25CED223-48EB-FE16-5326-95180E605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4071938" cy="952500"/>
          </a:xfrm>
          <a:prstGeom prst="rect">
            <a:avLst/>
          </a:prstGeom>
        </p:spPr>
      </p:pic>
      <p:sp>
        <p:nvSpPr>
          <p:cNvPr id="21" name="Text Placeholder 3">
            <a:extLst>
              <a:ext uri="{FF2B5EF4-FFF2-40B4-BE49-F238E27FC236}">
                <a16:creationId xmlns:a16="http://schemas.microsoft.com/office/drawing/2014/main" id="{AAE817EB-DAEB-5991-E986-15B337D799C8}"/>
              </a:ext>
            </a:extLst>
          </p:cNvPr>
          <p:cNvSpPr txBox="1">
            <a:spLocks/>
          </p:cNvSpPr>
          <p:nvPr/>
        </p:nvSpPr>
        <p:spPr>
          <a:xfrm>
            <a:off x="11887200" y="18653760"/>
            <a:ext cx="9144000" cy="640080"/>
          </a:xfrm>
          <a:prstGeom prst="rect">
            <a:avLst/>
          </a:prstGeom>
        </p:spPr>
        <p:txBody>
          <a:bodyPr vert="horz" lIns="91440" tIns="45720" rIns="91440" bIns="45720" rtlCol="0" anchor="ctr"/>
          <a:lstStyle>
            <a:defPPr>
              <a:defRPr lang="en-US"/>
            </a:defPPr>
            <a:lvl1pPr marL="0" algn="ctr" defTabSz="457200" rtl="0" eaLnBrk="1" latinLnBrk="0" hangingPunct="1">
              <a:defRPr sz="324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tx1"/>
                </a:solidFill>
              </a:rPr>
              <a:t>American Geophysical Union Fall Meeting | December 12, 2024</a:t>
            </a:r>
            <a:endParaRPr lang="en-US" sz="2400" dirty="0">
              <a:solidFill>
                <a:schemeClr val="tx1"/>
              </a:solidFill>
            </a:endParaRPr>
          </a:p>
        </p:txBody>
      </p:sp>
      <p:sp>
        <p:nvSpPr>
          <p:cNvPr id="23" name="TextBox 22">
            <a:extLst>
              <a:ext uri="{FF2B5EF4-FFF2-40B4-BE49-F238E27FC236}">
                <a16:creationId xmlns:a16="http://schemas.microsoft.com/office/drawing/2014/main" id="{E2B270CD-C5E7-EC01-6EB8-A5DB716A06B6}"/>
              </a:ext>
            </a:extLst>
          </p:cNvPr>
          <p:cNvSpPr txBox="1">
            <a:spLocks noGrp="1" noRot="1" noMove="1" noResize="1" noEditPoints="1" noAdjustHandles="1" noChangeArrowheads="1" noChangeShapeType="1"/>
          </p:cNvSpPr>
          <p:nvPr/>
        </p:nvSpPr>
        <p:spPr>
          <a:xfrm>
            <a:off x="453388" y="2560320"/>
            <a:ext cx="7726680" cy="9017853"/>
          </a:xfrm>
          <a:prstGeom prst="rect">
            <a:avLst/>
          </a:prstGeom>
          <a:noFill/>
        </p:spPr>
        <p:txBody>
          <a:bodyPr wrap="square" rtlCol="0">
            <a:spAutoFit/>
          </a:bodyPr>
          <a:lstStyle/>
          <a:p>
            <a:r>
              <a:rPr lang="en-US" sz="2400" dirty="0">
                <a:solidFill>
                  <a:srgbClr val="0B3C91"/>
                </a:solidFill>
                <a:latin typeface="Arial" panose="020B0604020202020204" pitchFamily="34" charset="0"/>
                <a:cs typeface="Arial" panose="020B0604020202020204" pitchFamily="34" charset="0"/>
              </a:rPr>
              <a:t>Introduction</a:t>
            </a:r>
          </a:p>
          <a:p>
            <a:pPr>
              <a:spcBef>
                <a:spcPts val="600"/>
              </a:spcBef>
            </a:pPr>
            <a:r>
              <a:rPr lang="en-US" sz="1200" dirty="0">
                <a:latin typeface="Times New Roman" panose="02020603050405020304" pitchFamily="18" charset="0"/>
                <a:cs typeface="Times New Roman" panose="02020603050405020304" pitchFamily="18" charset="0"/>
              </a:rPr>
              <a:t>Monitoring emissions of ozone is crucial for understanding the atmospheric composition and its impacts on air quality and climate. This study uses retrievals of ozone columns from space- and ground-based sensors with the main goals of (1) presenting programmatic tools comparing those retrievals and (2) evaluating the accuracy of retrievals by Tropospheric Emissions: Monitoring of Pollution (TEMPO) [1], a new mission with data made publicly available in May 2024 via the U.S. National Aeronautics and Space Administration’s (NASA’s) </a:t>
            </a:r>
            <a:r>
              <a:rPr lang="en-US" sz="1200" dirty="0" err="1">
                <a:latin typeface="Times New Roman" panose="02020603050405020304" pitchFamily="18" charset="0"/>
                <a:cs typeface="Times New Roman" panose="02020603050405020304" pitchFamily="18" charset="0"/>
              </a:rPr>
              <a:t>EarthData</a:t>
            </a:r>
            <a:r>
              <a:rPr lang="en-US" sz="1200" dirty="0">
                <a:latin typeface="Times New Roman" panose="02020603050405020304" pitchFamily="18" charset="0"/>
                <a:cs typeface="Times New Roman" panose="02020603050405020304" pitchFamily="18" charset="0"/>
              </a:rPr>
              <a:t>.</a:t>
            </a:r>
          </a:p>
          <a:p>
            <a:pPr>
              <a:spcBef>
                <a:spcPts val="600"/>
              </a:spcBef>
            </a:pPr>
            <a:r>
              <a:rPr lang="en-US" sz="2400" dirty="0">
                <a:solidFill>
                  <a:srgbClr val="0B3C91"/>
                </a:solidFill>
                <a:latin typeface="Arial" panose="020B0604020202020204" pitchFamily="34" charset="0"/>
                <a:cs typeface="Arial" panose="020B0604020202020204" pitchFamily="34" charset="0"/>
              </a:rPr>
              <a:t>Instruments and data</a:t>
            </a:r>
          </a:p>
          <a:p>
            <a:pPr>
              <a:spcBef>
                <a:spcPts val="600"/>
              </a:spcBef>
            </a:pPr>
            <a:r>
              <a:rPr lang="en-US" sz="1200" dirty="0">
                <a:latin typeface="Times New Roman" panose="02020603050405020304" pitchFamily="18" charset="0"/>
                <a:cs typeface="Times New Roman" panose="02020603050405020304" pitchFamily="18" charset="0"/>
              </a:rPr>
              <a:t>The Tropospheric Emissions: Monitoring of Pollution (TEMPO) instrument is a grating spectrometer, sensitive to visible and ultraviolet light within spectral ranges of 290-490 nm and 540-740 nm and 0.6 nm spectral resolution. The TEMPO instrument is aboard the Earth-facing side of a commercial telecommunications satellite (Intelsat 40e) in geostationary orbit over 91˚ W longitude. This positioning allows TEMPO to maintain a continuous view of North America and TEMPO's light-collecting mirror can complete hourly east-to-west scans of the field of regard during daylight hours. High resolution measurements of radiance reflected by the Earth's back to the instrument's detectors enable retrievals of columns of ozone, nitrogen dioxide, and formaldehyde, each of which play important roles in the chemical dynamics of Earth’s atmosphere [2]. The retrieved columns are stored as Level 2 (used in this presentation) and 3 granules.</a:t>
            </a:r>
          </a:p>
          <a:p>
            <a:pPr>
              <a:spcBef>
                <a:spcPts val="600"/>
              </a:spcBef>
            </a:pPr>
            <a:r>
              <a:rPr lang="en-US" sz="1200" dirty="0">
                <a:latin typeface="Times New Roman" panose="02020603050405020304" pitchFamily="18" charset="0"/>
                <a:cs typeface="Times New Roman" panose="02020603050405020304" pitchFamily="18" charset="0"/>
              </a:rPr>
              <a:t>Mission objectives for TEMPO involve understanding the dynamics of air quality, pollution sources, and their impact on climate change. By providing near real-time data and comprehensive atmospheric composition measurements, TEMPO will assist scientists in studying pollution patterns, evaluating the efficacy of environmental policies, and predicting future trends in air quality.</a:t>
            </a:r>
          </a:p>
          <a:p>
            <a:pPr>
              <a:spcBef>
                <a:spcPts val="600"/>
              </a:spcBef>
            </a:pPr>
            <a:r>
              <a:rPr lang="en-US" sz="1200" dirty="0">
                <a:latin typeface="Times New Roman" panose="02020603050405020304" pitchFamily="18" charset="0"/>
                <a:cs typeface="Times New Roman" panose="02020603050405020304" pitchFamily="18" charset="0"/>
              </a:rPr>
              <a:t>In 2005 NASA initiated an effort at Goddard Space Flight Center (GFSC) to address this issue by starting to develop a cost-effective, compact, easy to deploy, ground-based, passive remote sensing spectrometer system capable of performing sun, moon and sky observations called “Pandora”. Pandora has continuously evolved since then with support from NASA and ESA and has been manufactured by </a:t>
            </a:r>
            <a:r>
              <a:rPr lang="en-US" sz="1200" dirty="0" err="1">
                <a:latin typeface="Times New Roman" panose="02020603050405020304" pitchFamily="18" charset="0"/>
                <a:cs typeface="Times New Roman" panose="02020603050405020304" pitchFamily="18" charset="0"/>
              </a:rPr>
              <a:t>SciGlob</a:t>
            </a:r>
            <a:r>
              <a:rPr lang="en-US" sz="1200" dirty="0">
                <a:latin typeface="Times New Roman" panose="02020603050405020304" pitchFamily="18" charset="0"/>
                <a:cs typeface="Times New Roman" panose="02020603050405020304" pitchFamily="18" charset="0"/>
              </a:rPr>
              <a:t> LLC, Elkridge, MD, USA since 2010. Soon Pandoras were distributed around the globe to form a </a:t>
            </a:r>
            <a:r>
              <a:rPr lang="en-US" sz="1200" i="1" dirty="0">
                <a:latin typeface="Times New Roman" panose="02020603050405020304" pitchFamily="18" charset="0"/>
                <a:cs typeface="Times New Roman" panose="02020603050405020304" pitchFamily="18" charset="0"/>
              </a:rPr>
              <a:t>validation network</a:t>
            </a:r>
            <a:r>
              <a:rPr lang="en-US" sz="1200" dirty="0">
                <a:latin typeface="Times New Roman" panose="02020603050405020304" pitchFamily="18" charset="0"/>
                <a:cs typeface="Times New Roman" panose="02020603050405020304" pitchFamily="18" charset="0"/>
              </a:rPr>
              <a:t>. In 2013 ESA joined NASA in funding this development through prime contractor </a:t>
            </a:r>
            <a:r>
              <a:rPr lang="en-US" sz="1200" dirty="0" err="1">
                <a:latin typeface="Times New Roman" panose="02020603050405020304" pitchFamily="18" charset="0"/>
                <a:cs typeface="Times New Roman" panose="02020603050405020304" pitchFamily="18" charset="0"/>
              </a:rPr>
              <a:t>LuftBlick</a:t>
            </a:r>
            <a:r>
              <a:rPr lang="en-US" sz="1200" dirty="0">
                <a:latin typeface="Times New Roman" panose="02020603050405020304" pitchFamily="18" charset="0"/>
                <a:cs typeface="Times New Roman" panose="02020603050405020304" pitchFamily="18" charset="0"/>
              </a:rPr>
              <a:t> OG, Innsbruck, Austria. Since 2018, this network is called “</a:t>
            </a:r>
            <a:r>
              <a:rPr lang="en-US" sz="1200" dirty="0" err="1">
                <a:latin typeface="Times New Roman" panose="02020603050405020304" pitchFamily="18" charset="0"/>
                <a:cs typeface="Times New Roman" panose="02020603050405020304" pitchFamily="18" charset="0"/>
              </a:rPr>
              <a:t>Pandonia</a:t>
            </a:r>
            <a:r>
              <a:rPr lang="en-US" sz="1200" dirty="0">
                <a:latin typeface="Times New Roman" panose="02020603050405020304" pitchFamily="18" charset="0"/>
                <a:cs typeface="Times New Roman" panose="02020603050405020304" pitchFamily="18" charset="0"/>
              </a:rPr>
              <a:t> Global Network” (PGN) and endeavors to ensure systematic processing and dissemination of the data to the greater global community in support of air quality monitoring and satellite validation. The PGN is carried out jointly by NASA and ESA as part of their “Joint Program Planning Group Subgroup” on calibration and validation and field activities [3]. Among other products, Pandora data include retrievals of ozone total columns. This study uses Level 2 versions of this data product.</a:t>
            </a:r>
          </a:p>
          <a:p>
            <a:pPr>
              <a:spcBef>
                <a:spcPts val="600"/>
              </a:spcBef>
            </a:pPr>
            <a:r>
              <a:rPr lang="en-US" sz="1200" dirty="0">
                <a:latin typeface="Times New Roman" panose="02020603050405020304" pitchFamily="18" charset="0"/>
                <a:cs typeface="Times New Roman" panose="02020603050405020304" pitchFamily="18" charset="0"/>
              </a:rPr>
              <a:t>The Deep Space Climate Observatory (DSCOVR) is a spacecraft which orbits between Earth and the sun around the neutral gravity point (Lagrange point 1) between the Earth and Sun, approximately one million miles from Earth. It was launched in February 2015 and carries, among other instruments, Earth Polychromatic Imaging Camera (EPIC). Due to DSCOVR’s unique position, always facing the Earth’s Sun-lit side, EPIC measures radiance reflected by the Earth. These measurements allows for retrievals of multiple atmospheric, ocean, and biosphere parameters including total and tropospheric ozone columns. L2 O</a:t>
            </a:r>
            <a:r>
              <a:rPr lang="en-US" sz="1200" baseline="-25000" dirty="0">
                <a:latin typeface="Times New Roman" panose="020206030504050203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 total product is used in this study.</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0B3C91"/>
                </a:solidFill>
                <a:effectLst/>
                <a:uLnTx/>
                <a:uFillTx/>
                <a:latin typeface="Arial" panose="020B0604020202020204" pitchFamily="34" charset="0"/>
                <a:ea typeface="+mn-ea"/>
                <a:cs typeface="Arial" panose="020B0604020202020204" pitchFamily="34" charset="0"/>
              </a:rPr>
              <a:t>Temporal features of Pandora retrievals</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Temporal resolution of TEMPO varies with the rate of scanning, e.g., there are granules with timestamps </a:t>
            </a:r>
            <a:r>
              <a:rPr kumimoji="0" lang="pl-PL"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20230827T214434Z_S028G01</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pl-PL"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20230827T215527Z_S029G01</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covering the same part of North America within 11 minutes; however, nominal temporal resolution is 1 hour, e.g., granules </a:t>
            </a:r>
            <a:r>
              <a:rPr kumimoji="0" lang="pl-PL"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20240827T202615Z_S011G08</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pl-PL"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20240827T212615Z_S012G08</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also cover the same area. DSCOVR EPIC frequency of observations also varies around the mean of 16 global granules per day. From Pandora, there may be tens of measurements per hour. The frequency of measurements depends on the product. Left panels of Fig. 1 show ozone measurements within an hour interval.</a:t>
            </a:r>
            <a:endParaRPr lang="en-US" sz="1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2A2E9F6-6ACE-C3DC-D506-05D29C744EF3}"/>
              </a:ext>
            </a:extLst>
          </p:cNvPr>
          <p:cNvSpPr txBox="1">
            <a:spLocks noGrp="1" noRot="1" noMove="1" noResize="1" noEditPoints="1" noAdjustHandles="1" noChangeArrowheads="1" noChangeShapeType="1"/>
          </p:cNvSpPr>
          <p:nvPr/>
        </p:nvSpPr>
        <p:spPr>
          <a:xfrm>
            <a:off x="8549640" y="2560320"/>
            <a:ext cx="7726680" cy="16696879"/>
          </a:xfrm>
          <a:prstGeom prst="rect">
            <a:avLst/>
          </a:prstGeom>
          <a:noFill/>
        </p:spPr>
        <p:txBody>
          <a:bodyPr wrap="square" rtlCol="0">
            <a:spAutoFit/>
          </a:bodyPr>
          <a:lstStyle/>
          <a:p>
            <a:pPr marL="0" marR="0" lvl="0" indent="0" algn="l" defTabSz="457200" rtl="0" eaLnBrk="1" fontAlgn="auto" latinLnBrk="0" hangingPunct="1">
              <a:lnSpc>
                <a:spcPct val="100000"/>
              </a:lnSpc>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While direct comparison of non-simultaneous measurements from TEMPO and DSCOVR EPIC on one side and Pandora on the other side gives some qualitative understanding of their differences, it is highly desirable to bring them to the same times in a plausibly realistic way accounting for the volatile nature of the ozone columns. This study proposes the use of “running window” averages with Gaussian-like weights as described in Eq.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where sums are taken over Pandora times of measurements </a:t>
            </a:r>
            <a:r>
              <a:rPr kumimoji="0" lang="en-US" sz="12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a:t>t</a:t>
            </a:r>
            <a:r>
              <a:rPr kumimoji="0" lang="en-US" sz="1200" b="0" i="1" u="none" strike="noStrike" kern="1200" cap="none" spc="0" normalizeH="0" baseline="-25000" noProof="0" dirty="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a:t>m</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within </a:t>
            </a:r>
            <a:r>
              <a:rPr kumimoji="0" lang="en-US" sz="1200" b="0" i="0" u="none" strike="noStrike" kern="1200" cap="none" spc="0" normalizeH="0" baseline="0" noProof="0" dirty="0" err="1">
                <a:ln>
                  <a:noFill/>
                </a:ln>
                <a:solidFill>
                  <a:prstClr val="black"/>
                </a:solidFill>
                <a:effectLst/>
                <a:uLnTx/>
                <a:uFillTx/>
                <a:latin typeface="Symbol" panose="05050102010706020507" pitchFamily="18" charset="2"/>
                <a:ea typeface="+mn-ea"/>
                <a:cs typeface="Times New Roman" panose="02020603050405020304" pitchFamily="18" charset="0"/>
              </a:rPr>
              <a:t>d</a:t>
            </a:r>
            <a:r>
              <a:rPr kumimoji="0" lang="en-US" sz="1200" b="0" i="1" u="none" strike="noStrike" kern="120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a:t>t</a:t>
            </a:r>
            <a:r>
              <a:rPr kumimoji="0" lang="en-US" sz="1200" b="0" i="1" u="none" strike="noStrike" kern="1200" cap="none" spc="0" normalizeH="0" baseline="-25000" noProof="0" dirty="0" err="1">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a:t>max</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from the target time of interest </a:t>
            </a:r>
            <a:r>
              <a:rPr kumimoji="0" lang="en-US" sz="12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a:t>t</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temporal features of Pandora retrievals are accounted by selection of product-dependent values of </a:t>
            </a:r>
            <a:r>
              <a:rPr kumimoji="0" lang="en-US" sz="1200" b="0" i="1" u="none" strike="noStrike" kern="1200" cap="none" spc="0" normalizeH="0" baseline="0" noProof="0" dirty="0">
                <a:ln>
                  <a:noFill/>
                </a:ln>
                <a:solidFill>
                  <a:prstClr val="black"/>
                </a:solidFill>
                <a:effectLst/>
                <a:uLnTx/>
                <a:uFillTx/>
                <a:latin typeface="Symbol" panose="05050102010706020507" pitchFamily="18" charset="2"/>
                <a:ea typeface="+mn-ea"/>
                <a:cs typeface="Times New Roman" panose="02020603050405020304" pitchFamily="18" charset="0"/>
              </a:rPr>
              <a:t>s</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1200" b="0" i="0" u="none" strike="noStrike" kern="1200" cap="none" spc="0" normalizeH="0" baseline="0" noProof="0" dirty="0" err="1">
                <a:ln>
                  <a:noFill/>
                </a:ln>
                <a:solidFill>
                  <a:prstClr val="black"/>
                </a:solidFill>
                <a:effectLst/>
                <a:uLnTx/>
                <a:uFillTx/>
                <a:latin typeface="Symbol" panose="05050102010706020507" pitchFamily="18" charset="2"/>
                <a:ea typeface="+mn-ea"/>
                <a:cs typeface="Times New Roman" panose="02020603050405020304" pitchFamily="18" charset="0"/>
              </a:rPr>
              <a:t>d</a:t>
            </a:r>
            <a:r>
              <a:rPr kumimoji="0" lang="en-US" sz="1200" b="0" i="1" u="none" strike="noStrike" kern="120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a:t>t</a:t>
            </a:r>
            <a:r>
              <a:rPr kumimoji="0" lang="en-US" sz="1200" b="0" i="1" u="none" strike="noStrike" kern="1200" cap="none" spc="0" normalizeH="0" baseline="-25000" noProof="0" dirty="0" err="1">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a:t>max</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Right panels of Fig. 1 show examples of weights for actual Pandora measurements and hypothetical times of observations from satellites.</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0B3C91"/>
                </a:solidFill>
                <a:effectLst/>
                <a:uLnTx/>
                <a:uFillTx/>
                <a:latin typeface="Arial" panose="020B0604020202020204" pitchFamily="34" charset="0"/>
                <a:ea typeface="+mn-ea"/>
                <a:cs typeface="Arial" panose="020B0604020202020204" pitchFamily="34" charset="0"/>
              </a:rPr>
              <a:t>Co-locating Pandora stations satellite pixels</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Ozone columns retrieved from satellite observations vary between neighboring pixels, see Table 1. For this reason, instead of using a Pandora station’s nearest neighbor, this study uses two different approaches for interpolating DSCOVR EPIC and TEMPO retrievals to Pandora locations. While interpolation of TEMPO data always uses 4 pixels surrounding Pandora station (point of interest, POI), interpolation of EPIC data involves pixels whose latitudes and longitudes deviates from the station within a certain margin (0.1° in this study), see Fig. 2.</a:t>
            </a: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spcBef>
                <a:spcPts val="600"/>
              </a:spcBef>
            </a:pPr>
            <a:r>
              <a:rPr lang="en-US" sz="2400" dirty="0">
                <a:solidFill>
                  <a:srgbClr val="0B3C91"/>
                </a:solidFill>
                <a:latin typeface="Arial" panose="020B0604020202020204" pitchFamily="34" charset="0"/>
                <a:cs typeface="Arial" panose="020B0604020202020204" pitchFamily="34" charset="0"/>
              </a:rPr>
              <a:t>Python notebooks’ structure and output</a:t>
            </a:r>
          </a:p>
          <a:p>
            <a:pPr>
              <a:spcBef>
                <a:spcPts val="600"/>
              </a:spcBef>
            </a:pPr>
            <a:r>
              <a:rPr lang="en-US" sz="1200" dirty="0">
                <a:latin typeface="Times New Roman" panose="02020603050405020304" pitchFamily="18" charset="0"/>
                <a:cs typeface="Times New Roman" panose="02020603050405020304" pitchFamily="18" charset="0"/>
              </a:rPr>
              <a:t>ASDC has created python notebooks [4] comparing O</a:t>
            </a:r>
            <a:r>
              <a:rPr lang="en-US" sz="1200" baseline="-25000" dirty="0">
                <a:latin typeface="Times New Roman" panose="020206030504050203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 total columns from corresponding TEMPO and DSCOVR EPIC products against Pandora retrievals. Besides importing necessary libraries and setting up access to NASA’s </a:t>
            </a:r>
            <a:r>
              <a:rPr lang="en-US" sz="1200" dirty="0" err="1">
                <a:latin typeface="Times New Roman" panose="02020603050405020304" pitchFamily="18" charset="0"/>
                <a:cs typeface="Times New Roman" panose="02020603050405020304" pitchFamily="18" charset="0"/>
              </a:rPr>
              <a:t>EarthData</a:t>
            </a:r>
            <a:r>
              <a:rPr lang="en-US" sz="1200" dirty="0">
                <a:latin typeface="Times New Roman" panose="02020603050405020304" pitchFamily="18" charset="0"/>
                <a:cs typeface="Times New Roman" panose="02020603050405020304" pitchFamily="18" charset="0"/>
              </a:rPr>
              <a:t>, the notebooks perform the following steps:</a:t>
            </a:r>
          </a:p>
          <a:p>
            <a:pPr marL="228600" indent="-228600">
              <a:buAutoNum type="arabicParenR"/>
            </a:pPr>
            <a:r>
              <a:rPr lang="en-US" sz="1200" dirty="0">
                <a:latin typeface="Times New Roman" panose="02020603050405020304" pitchFamily="18" charset="0"/>
                <a:cs typeface="Times New Roman" panose="02020603050405020304" pitchFamily="18" charset="0"/>
              </a:rPr>
              <a:t>List of available Pandora stations is created, user is prompted to select one of them;</a:t>
            </a:r>
          </a:p>
          <a:p>
            <a:pPr marL="228600" indent="-228600">
              <a:buAutoNum type="arabicParenR"/>
            </a:pPr>
            <a:r>
              <a:rPr lang="en-US" sz="1200" dirty="0">
                <a:latin typeface="Times New Roman" panose="02020603050405020304" pitchFamily="18" charset="0"/>
                <a:cs typeface="Times New Roman" panose="02020603050405020304" pitchFamily="18" charset="0"/>
              </a:rPr>
              <a:t>Appropriate Pandora data product is downloaded;</a:t>
            </a:r>
          </a:p>
          <a:p>
            <a:pPr marL="228600" indent="-228600">
              <a:buAutoNum type="arabicParenR"/>
            </a:pPr>
            <a:r>
              <a:rPr lang="en-US" sz="1200" dirty="0">
                <a:latin typeface="Times New Roman" panose="02020603050405020304" pitchFamily="18" charset="0"/>
                <a:cs typeface="Times New Roman" panose="02020603050405020304" pitchFamily="18" charset="0"/>
              </a:rPr>
              <a:t>User is prompted to enter a timeframe of interest;</a:t>
            </a:r>
          </a:p>
          <a:p>
            <a:pPr marL="228600" indent="-228600">
              <a:buAutoNum type="arabicParenR"/>
            </a:pPr>
            <a:r>
              <a:rPr lang="en-US" sz="1200" dirty="0">
                <a:latin typeface="Times New Roman" panose="02020603050405020304" pitchFamily="18" charset="0"/>
                <a:cs typeface="Times New Roman" panose="02020603050405020304" pitchFamily="18" charset="0"/>
              </a:rPr>
              <a:t>Pandora data file is read within the timeframe to form timeseries of columnar retrievals with quality flag (QF) of 0 (high quality). However, certain other QFs are also OK. Therefore, two timeseries are derived from TEMPO data – high quality only and acceptable quality. See the User Guide [5] for recommendations on the use of QFs;</a:t>
            </a:r>
          </a:p>
          <a:p>
            <a:pPr marL="228600" indent="-228600">
              <a:buAutoNum type="arabicParenR"/>
            </a:pPr>
            <a:r>
              <a:rPr lang="en-US" sz="1200" dirty="0">
                <a:latin typeface="Times New Roman" panose="02020603050405020304" pitchFamily="18" charset="0"/>
                <a:cs typeface="Times New Roman" panose="02020603050405020304" pitchFamily="18" charset="0"/>
              </a:rPr>
              <a:t>Appropriate TEMPO and DSCOVR EPIC granules falling into the timeframe and covering Pandora location are found and downloaded by means of </a:t>
            </a:r>
            <a:r>
              <a:rPr lang="en-US" sz="1200" dirty="0" err="1">
                <a:latin typeface="Helvetica" panose="020B0604020202020204" pitchFamily="34" charset="0"/>
                <a:cs typeface="Helvetica" panose="020B0604020202020204" pitchFamily="34" charset="0"/>
              </a:rPr>
              <a:t>earthaccess</a:t>
            </a:r>
            <a:r>
              <a:rPr lang="en-US" sz="1200" dirty="0">
                <a:latin typeface="Times New Roman" panose="02020603050405020304" pitchFamily="18" charset="0"/>
                <a:cs typeface="Times New Roman" panose="02020603050405020304" pitchFamily="18" charset="0"/>
              </a:rPr>
              <a:t> library;</a:t>
            </a:r>
          </a:p>
          <a:p>
            <a:pPr marL="228600" indent="-228600">
              <a:buAutoNum type="arabicParenR"/>
            </a:pPr>
            <a:r>
              <a:rPr lang="en-US" sz="1200" dirty="0">
                <a:latin typeface="Times New Roman" panose="02020603050405020304" pitchFamily="18" charset="0"/>
                <a:cs typeface="Times New Roman" panose="02020603050405020304" pitchFamily="18" charset="0"/>
              </a:rPr>
              <a:t>DSCOVR EPIC granule for pixels in the vicinity of the POI as described in the previous section;</a:t>
            </a:r>
          </a:p>
          <a:p>
            <a:pPr marL="228600" indent="-228600">
              <a:buAutoNum type="arabicParenR"/>
            </a:pPr>
            <a:r>
              <a:rPr lang="en-US" sz="1200" dirty="0">
                <a:latin typeface="Times New Roman" panose="02020603050405020304" pitchFamily="18" charset="0"/>
                <a:cs typeface="Times New Roman" panose="02020603050405020304" pitchFamily="18" charset="0"/>
              </a:rPr>
              <a:t>The TEMPO granules are scanned for pixels surrounding the Pandora station, see Fig. 2, retrievals from those pixels are averaged with accounting for the quality flags (retrievals from low and bad quality pixels are discarded); the results of this and the previous steps are written into ASCII files to facilitate quality control;</a:t>
            </a:r>
          </a:p>
          <a:p>
            <a:pPr marL="228600" indent="-228600">
              <a:buAutoNum type="arabicParenR"/>
            </a:pPr>
            <a:r>
              <a:rPr lang="en-US" sz="1200" dirty="0">
                <a:latin typeface="Times New Roman" panose="02020603050405020304" pitchFamily="18" charset="0"/>
                <a:cs typeface="Times New Roman" panose="02020603050405020304" pitchFamily="18" charset="0"/>
              </a:rPr>
              <a:t>Timeseries from all three instruments are plotted and saved;</a:t>
            </a:r>
          </a:p>
          <a:p>
            <a:pPr marL="228600" indent="-228600">
              <a:buAutoNum type="arabicParenR"/>
            </a:pPr>
            <a:r>
              <a:rPr lang="en-US" sz="1200" dirty="0">
                <a:latin typeface="Times New Roman" panose="02020603050405020304" pitchFamily="18" charset="0"/>
                <a:cs typeface="Times New Roman" panose="02020603050405020304" pitchFamily="18" charset="0"/>
              </a:rPr>
              <a:t>Pandora retrieved columns are averaged to the TEMPO and DSCOVR EPIC times of observation;</a:t>
            </a:r>
          </a:p>
          <a:p>
            <a:pPr marL="228600" indent="-228600">
              <a:buAutoNum type="arabicParenR"/>
            </a:pPr>
            <a:r>
              <a:rPr lang="en-US" sz="1200" dirty="0">
                <a:latin typeface="Times New Roman" panose="02020603050405020304" pitchFamily="18" charset="0"/>
                <a:cs typeface="Times New Roman" panose="02020603050405020304" pitchFamily="18" charset="0"/>
              </a:rPr>
              <a:t>Scatter plots showing Pandora vs TEMPO and Pandora vs DSCOVR EPIC along with a regression analysis are created.</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0B3C91"/>
                </a:solidFill>
                <a:effectLst/>
                <a:uLnTx/>
                <a:uFillTx/>
                <a:latin typeface="Arial" panose="020B0604020202020204" pitchFamily="34" charset="0"/>
                <a:ea typeface="+mn-ea"/>
                <a:cs typeface="Arial" panose="020B0604020202020204" pitchFamily="34" charset="0"/>
              </a:rPr>
              <a:t>Conclusion</a:t>
            </a:r>
          </a:p>
          <a:p>
            <a:pPr>
              <a:spcBef>
                <a:spcPts val="600"/>
              </a:spcBef>
            </a:pPr>
            <a:r>
              <a:rPr lang="en-US" sz="1200" dirty="0">
                <a:latin typeface="Times New Roman" panose="02020603050405020304" pitchFamily="18" charset="0"/>
                <a:cs typeface="Times New Roman" panose="02020603050405020304" pitchFamily="18" charset="0"/>
              </a:rPr>
              <a:t>Python notebook enabling interactive comparison of TEMPO, DSCOVR EPIC, and Pandora ozone columns retrievals was created and made available via the NASA Atmospheric Science Data Center (ASDC) GitHub page.</a:t>
            </a:r>
          </a:p>
          <a:p>
            <a:pPr>
              <a:spcBef>
                <a:spcPts val="600"/>
              </a:spcBef>
            </a:pPr>
            <a:r>
              <a:rPr lang="en-US" sz="1200" dirty="0">
                <a:latin typeface="Times New Roman" panose="02020603050405020304" pitchFamily="18" charset="0"/>
                <a:cs typeface="Times New Roman" panose="02020603050405020304" pitchFamily="18" charset="0"/>
              </a:rPr>
              <a:t>Results of this study show reasonable match between ozone total columns retrieved by both satellite sensors and Pandora. However, low coefficient of determination and significant intercept of general linear regression point to considerable discrepancy between retrievals by satellite and ground-based instruments. With respect to comparison against Pandora, DSCOVR EPIC and TEMPO data are of comparable quality. Site-dependent difference between satellite and ground-based retrievals may indicate to a problems with certain Pandora stations, e.g., </a:t>
            </a:r>
            <a:r>
              <a:rPr lang="en-US" sz="1200" dirty="0" err="1">
                <a:latin typeface="Times New Roman" panose="02020603050405020304" pitchFamily="18" charset="0"/>
                <a:cs typeface="Times New Roman" panose="02020603050405020304" pitchFamily="18" charset="0"/>
              </a:rPr>
              <a:t>MexicoCity</a:t>
            </a:r>
            <a:r>
              <a:rPr lang="en-US" sz="1200" dirty="0">
                <a:latin typeface="Times New Roman" panose="02020603050405020304" pitchFamily="18" charset="0"/>
                <a:cs typeface="Times New Roman" panose="02020603050405020304" pitchFamily="18" charset="0"/>
              </a:rPr>
              <a:t>-UNAM. Too few TEMPO retrievals over the East coast Pandora stations indicate to a problem with QF assignment algorithm. The use of all acceptable QFs in TEMPO data in addition to high quality QF does not lead to statistically different results.</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0B3C91"/>
                </a:solidFill>
                <a:effectLst/>
                <a:uLnTx/>
                <a:uFillTx/>
                <a:latin typeface="Arial" panose="020B0604020202020204" pitchFamily="34" charset="0"/>
                <a:ea typeface="+mn-ea"/>
                <a:cs typeface="Arial" panose="020B0604020202020204" pitchFamily="34" charset="0"/>
              </a:rPr>
              <a:t>References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https://tempo.si.edu/overview.html</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indent="-228600">
              <a:buFontTx/>
              <a:buAutoNum type="arabicPeriod"/>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5"/>
              </a:rPr>
              <a:t>https://asdc.larc.nasa.gov/project/TEMPO</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Box 25">
            <a:extLst>
              <a:ext uri="{FF2B5EF4-FFF2-40B4-BE49-F238E27FC236}">
                <a16:creationId xmlns:a16="http://schemas.microsoft.com/office/drawing/2014/main" id="{C1DD12A5-DE30-4E5C-7062-92E2B9AFE0A2}"/>
              </a:ext>
            </a:extLst>
          </p:cNvPr>
          <p:cNvSpPr txBox="1">
            <a:spLocks noGrp="1" noRot="1" noMove="1" noResize="1" noEditPoints="1" noAdjustHandles="1" noChangeArrowheads="1" noChangeShapeType="1"/>
          </p:cNvSpPr>
          <p:nvPr/>
        </p:nvSpPr>
        <p:spPr>
          <a:xfrm>
            <a:off x="16642080" y="2560320"/>
            <a:ext cx="7726680" cy="164044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B3C91"/>
                </a:solidFill>
                <a:effectLst/>
                <a:uLnTx/>
                <a:uFillTx/>
                <a:latin typeface="Arial" panose="020B0604020202020204" pitchFamily="34" charset="0"/>
                <a:ea typeface="+mn-ea"/>
                <a:cs typeface="Arial" panose="020B0604020202020204" pitchFamily="34" charset="0"/>
              </a:rPr>
              <a:t>Results: Timeseries</a:t>
            </a: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B3C9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srgbClr val="0B3C91"/>
              </a:solidFill>
              <a:latin typeface="Arial" panose="020B0604020202020204" pitchFamily="34" charset="0"/>
              <a:cs typeface="Arial" panose="020B0604020202020204" pitchFamily="34"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a:spcBef>
                <a:spcPts val="600"/>
              </a:spcBef>
            </a:pPr>
            <a:endParaRPr lang="en-US" sz="1200" dirty="0">
              <a:latin typeface="Times New Roman" panose="02020603050405020304" pitchFamily="18" charset="0"/>
              <a:cs typeface="Times New Roman" panose="02020603050405020304" pitchFamily="18" charset="0"/>
            </a:endParaRPr>
          </a:p>
          <a:p>
            <a:pPr marL="228600" marR="0" lvl="0" indent="-228600" algn="l" defTabSz="457200" rtl="0" eaLnBrk="1" fontAlgn="auto" latinLnBrk="0" hangingPunct="1">
              <a:lnSpc>
                <a:spcPct val="100000"/>
              </a:lnSpc>
              <a:spcBef>
                <a:spcPts val="900"/>
              </a:spcBef>
              <a:spcAft>
                <a:spcPts val="0"/>
              </a:spcAft>
              <a:buClrTx/>
              <a:buSzTx/>
              <a:buFont typeface="+mj-lt"/>
              <a:buAutoNum type="arabicPeriod" startAt="3"/>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6"/>
              </a:rPr>
              <a:t>https://www.pandonia-global-network.org/home/about/about-pgn/</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7"/>
              </a:rPr>
              <a:t>https://eospso.nasa.gov/missions/deep-space-climate-observatory</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8"/>
              </a:rPr>
              <a:t>https://epic.gsfc.nasa.gov</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9"/>
              </a:rPr>
              <a:t>https://github.com/nasa/ASDC_Data_and_User_Services/tree/main/TEMPO/L2_validation_codes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10"/>
              </a:rPr>
              <a:t>https://asdc.larc.nasa.gov/documents/tempo/guide/TEMPO_Level-2-3_O3TOT_user_guide_V1.0.pdf</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TextBox 26">
            <a:extLst>
              <a:ext uri="{FF2B5EF4-FFF2-40B4-BE49-F238E27FC236}">
                <a16:creationId xmlns:a16="http://schemas.microsoft.com/office/drawing/2014/main" id="{C07B06D3-D1F6-0E58-3C3D-534ED7BFE197}"/>
              </a:ext>
            </a:extLst>
          </p:cNvPr>
          <p:cNvSpPr txBox="1">
            <a:spLocks noGrp="1" noRot="1" noMove="1" noResize="1" noEditPoints="1" noAdjustHandles="1" noChangeArrowheads="1" noChangeShapeType="1"/>
          </p:cNvSpPr>
          <p:nvPr/>
        </p:nvSpPr>
        <p:spPr>
          <a:xfrm>
            <a:off x="24734520" y="2560320"/>
            <a:ext cx="7726680" cy="144962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B3C91"/>
                </a:solidFill>
                <a:effectLst/>
                <a:uLnTx/>
                <a:uFillTx/>
                <a:latin typeface="Arial" panose="020B0604020202020204" pitchFamily="34" charset="0"/>
                <a:ea typeface="+mn-ea"/>
                <a:cs typeface="Arial" panose="020B0604020202020204" pitchFamily="34" charset="0"/>
              </a:rPr>
              <a:t>Results: DSCOVR EPIC vs Pandora</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0B3C91"/>
                </a:solidFill>
                <a:effectLst/>
                <a:uLnTx/>
                <a:uFillTx/>
                <a:latin typeface="Arial" panose="020B0604020202020204" pitchFamily="34" charset="0"/>
                <a:ea typeface="+mn-ea"/>
                <a:cs typeface="Arial" panose="020B0604020202020204" pitchFamily="34" charset="0"/>
              </a:rPr>
              <a:t>Results: TEMPO vs Pandora</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A5316BF-4F03-932E-E780-CF82433B3AE8}"/>
                  </a:ext>
                </a:extLst>
              </p:cNvPr>
              <p:cNvSpPr txBox="1">
                <a:spLocks/>
              </p:cNvSpPr>
              <p:nvPr/>
            </p:nvSpPr>
            <p:spPr>
              <a:xfrm>
                <a:off x="8549640" y="3337560"/>
                <a:ext cx="7332648" cy="5261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1200" i="1" smtClean="0">
                              <a:latin typeface="Cambria Math" panose="02040503050406030204" pitchFamily="18" charset="0"/>
                            </a:rPr>
                          </m:ctrlPr>
                        </m:mPr>
                        <m:mr>
                          <m:e>
                            <m:sSub>
                              <m:sSubPr>
                                <m:ctrlPr>
                                  <a:rPr lang="en-US" sz="1200" i="1">
                                    <a:latin typeface="Cambria Math" panose="02040503050406030204" pitchFamily="18" charset="0"/>
                                  </a:rPr>
                                </m:ctrlPr>
                              </m:sSubPr>
                              <m:e>
                                <m:r>
                                  <a:rPr lang="en-US" sz="1200" i="1">
                                    <a:latin typeface="Cambria Math" panose="02040503050406030204" pitchFamily="18" charset="0"/>
                                  </a:rPr>
                                  <m:t>𝑥</m:t>
                                </m:r>
                              </m:e>
                              <m:sub>
                                <m:r>
                                  <a:rPr lang="en-US" sz="1200" i="1">
                                    <a:latin typeface="Cambria Math" panose="02040503050406030204" pitchFamily="18" charset="0"/>
                                  </a:rPr>
                                  <m:t>𝑖𝑛𝑡</m:t>
                                </m:r>
                              </m:sub>
                            </m:sSub>
                            <m:d>
                              <m:dPr>
                                <m:ctrlPr>
                                  <a:rPr lang="en-US" sz="1200" i="1">
                                    <a:latin typeface="Cambria Math" panose="02040503050406030204" pitchFamily="18" charset="0"/>
                                  </a:rPr>
                                </m:ctrlPr>
                              </m:dPr>
                              <m:e>
                                <m:r>
                                  <a:rPr lang="en-US" sz="1200" i="1">
                                    <a:latin typeface="Cambria Math" panose="02040503050406030204" pitchFamily="18" charset="0"/>
                                  </a:rPr>
                                  <m:t>𝑡</m:t>
                                </m:r>
                              </m:e>
                            </m:d>
                            <m:r>
                              <a:rPr lang="en-US" sz="1200" i="1">
                                <a:latin typeface="Cambria Math" panose="02040503050406030204" pitchFamily="18" charset="0"/>
                              </a:rPr>
                              <m:t>= </m:t>
                            </m:r>
                            <m:nary>
                              <m:naryPr>
                                <m:chr m:val="∑"/>
                                <m:subHide m:val="on"/>
                                <m:supHide m:val="on"/>
                                <m:ctrlPr>
                                  <a:rPr lang="en-US" sz="1200" i="1">
                                    <a:latin typeface="Cambria Math" panose="02040503050406030204" pitchFamily="18" charset="0"/>
                                  </a:rPr>
                                </m:ctrlPr>
                              </m:naryPr>
                              <m:sub/>
                              <m:sup/>
                              <m:e>
                                <m:r>
                                  <a:rPr lang="en-US" sz="1200" i="1">
                                    <a:latin typeface="Cambria Math" panose="02040503050406030204" pitchFamily="18" charset="0"/>
                                  </a:rPr>
                                  <m:t>𝑥</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𝑚</m:t>
                                        </m:r>
                                      </m:sub>
                                    </m:sSub>
                                  </m:e>
                                </m:d>
                                <m:r>
                                  <a:rPr lang="en-US" sz="1200" i="1">
                                    <a:latin typeface="Cambria Math" panose="02040503050406030204" pitchFamily="18" charset="0"/>
                                  </a:rPr>
                                  <m:t>𝑤</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𝑚</m:t>
                                        </m:r>
                                      </m:sub>
                                    </m:sSub>
                                    <m:r>
                                      <a:rPr lang="en-US" sz="1200" i="1">
                                        <a:latin typeface="Cambria Math" panose="02040503050406030204" pitchFamily="18" charset="0"/>
                                      </a:rPr>
                                      <m:t>, </m:t>
                                    </m:r>
                                    <m:r>
                                      <a:rPr lang="en-US" sz="1200" i="1">
                                        <a:latin typeface="Cambria Math" panose="02040503050406030204" pitchFamily="18" charset="0"/>
                                      </a:rPr>
                                      <m:t>𝑡</m:t>
                                    </m:r>
                                  </m:e>
                                </m:d>
                              </m:e>
                            </m:nary>
                            <m:r>
                              <a:rPr lang="en-US" sz="1200" b="0" i="1" smtClean="0">
                                <a:latin typeface="Cambria Math" panose="02040503050406030204" pitchFamily="18" charset="0"/>
                              </a:rPr>
                              <m:t>,</m:t>
                            </m:r>
                          </m:e>
                          <m:e>
                            <m:r>
                              <a:rPr lang="en-US" sz="1200" i="1">
                                <a:latin typeface="Cambria Math" panose="02040503050406030204" pitchFamily="18" charset="0"/>
                              </a:rPr>
                              <m:t>𝑤</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𝑚</m:t>
                                    </m:r>
                                  </m:sub>
                                </m:sSub>
                                <m:r>
                                  <a:rPr lang="en-US" sz="1200" i="1">
                                    <a:latin typeface="Cambria Math" panose="02040503050406030204" pitchFamily="18" charset="0"/>
                                  </a:rPr>
                                  <m:t>, </m:t>
                                </m:r>
                                <m:r>
                                  <a:rPr lang="en-US" sz="1200" i="1">
                                    <a:latin typeface="Cambria Math" panose="02040503050406030204" pitchFamily="18" charset="0"/>
                                  </a:rPr>
                                  <m:t>𝑡</m:t>
                                </m:r>
                              </m:e>
                            </m:d>
                            <m:r>
                              <a:rPr lang="en-US" sz="1200" i="1">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a:latin typeface="Cambria Math" panose="02040503050406030204" pitchFamily="18" charset="0"/>
                                  </a:rPr>
                                  <m:t>exp</m:t>
                                </m:r>
                              </m:fName>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d>
                                              <m:dPr>
                                                <m:ctrlPr>
                                                  <a:rPr lang="en-US" sz="1200" i="1">
                                                    <a:latin typeface="Cambria Math" panose="02040503050406030204" pitchFamily="18" charset="0"/>
                                                  </a:rPr>
                                                </m:ctrlPr>
                                              </m:dPr>
                                              <m:e>
                                                <m:r>
                                                  <a:rPr lang="en-US" sz="1200" i="1">
                                                    <a:latin typeface="Cambria Math" panose="02040503050406030204" pitchFamily="18" charset="0"/>
                                                  </a:rPr>
                                                  <m:t>𝑡</m:t>
                                                </m:r>
                                                <m:r>
                                                  <a:rPr lang="en-US" sz="1200" i="1">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𝑚</m:t>
                                                    </m:r>
                                                  </m:sub>
                                                </m:sSub>
                                              </m:e>
                                            </m:d>
                                          </m:e>
                                          <m:sup>
                                            <m:r>
                                              <a:rPr lang="en-US" sz="1200" i="1">
                                                <a:latin typeface="Cambria Math" panose="02040503050406030204" pitchFamily="18" charset="0"/>
                                              </a:rPr>
                                              <m:t>2</m:t>
                                            </m:r>
                                          </m:sup>
                                        </m:sSup>
                                      </m:num>
                                      <m:den>
                                        <m:r>
                                          <a:rPr lang="en-US" sz="1200" i="1">
                                            <a:latin typeface="Cambria Math" panose="02040503050406030204" pitchFamily="18" charset="0"/>
                                          </a:rPr>
                                          <m:t>2</m:t>
                                        </m:r>
                                        <m:sSup>
                                          <m:sSupPr>
                                            <m:ctrlPr>
                                              <a:rPr lang="en-US" sz="1200" i="1">
                                                <a:latin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𝜎</m:t>
                                            </m:r>
                                          </m:e>
                                          <m:sup>
                                            <m:r>
                                              <a:rPr lang="en-US" sz="1200" i="1">
                                                <a:latin typeface="Cambria Math" panose="02040503050406030204" pitchFamily="18" charset="0"/>
                                              </a:rPr>
                                              <m:t>2</m:t>
                                            </m:r>
                                          </m:sup>
                                        </m:sSup>
                                      </m:den>
                                    </m:f>
                                  </m:e>
                                </m:d>
                              </m:e>
                            </m:func>
                            <m:sSup>
                              <m:sSupPr>
                                <m:ctrlPr>
                                  <a:rPr lang="en-US" sz="1200" i="1">
                                    <a:latin typeface="Cambria Math" panose="02040503050406030204" pitchFamily="18" charset="0"/>
                                  </a:rPr>
                                </m:ctrlPr>
                              </m:sSupPr>
                              <m:e>
                                <m:d>
                                  <m:dPr>
                                    <m:ctrlPr>
                                      <a:rPr lang="en-US" sz="1200" i="1">
                                        <a:latin typeface="Cambria Math" panose="02040503050406030204" pitchFamily="18" charset="0"/>
                                      </a:rPr>
                                    </m:ctrlPr>
                                  </m:dPr>
                                  <m:e>
                                    <m:nary>
                                      <m:naryPr>
                                        <m:chr m:val="∑"/>
                                        <m:subHide m:val="on"/>
                                        <m:supHide m:val="on"/>
                                        <m:ctrlPr>
                                          <a:rPr lang="en-US" sz="1200" i="1">
                                            <a:latin typeface="Cambria Math" panose="02040503050406030204" pitchFamily="18" charset="0"/>
                                          </a:rPr>
                                        </m:ctrlPr>
                                      </m:naryPr>
                                      <m:sub/>
                                      <m:sup/>
                                      <m:e>
                                        <m:func>
                                          <m:funcPr>
                                            <m:ctrlPr>
                                              <a:rPr lang="en-US" sz="1200" i="1">
                                                <a:latin typeface="Cambria Math" panose="02040503050406030204" pitchFamily="18" charset="0"/>
                                              </a:rPr>
                                            </m:ctrlPr>
                                          </m:funcPr>
                                          <m:fName>
                                            <m:r>
                                              <m:rPr>
                                                <m:sty m:val="p"/>
                                              </m:rPr>
                                              <a:rPr lang="en-US" sz="1200">
                                                <a:latin typeface="Cambria Math" panose="02040503050406030204" pitchFamily="18" charset="0"/>
                                              </a:rPr>
                                              <m:t>exp</m:t>
                                            </m:r>
                                          </m:fName>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d>
                                                          <m:dPr>
                                                            <m:ctrlPr>
                                                              <a:rPr lang="en-US" sz="1200" i="1">
                                                                <a:latin typeface="Cambria Math" panose="02040503050406030204" pitchFamily="18" charset="0"/>
                                                              </a:rPr>
                                                            </m:ctrlPr>
                                                          </m:dPr>
                                                          <m:e>
                                                            <m:r>
                                                              <a:rPr lang="en-US" sz="1200" i="1">
                                                                <a:latin typeface="Cambria Math" panose="02040503050406030204" pitchFamily="18" charset="0"/>
                                                              </a:rPr>
                                                              <m:t>𝑡</m:t>
                                                            </m:r>
                                                            <m:r>
                                                              <a:rPr lang="en-US" sz="1200" i="1">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𝑚</m:t>
                                                                </m:r>
                                                              </m:sub>
                                                            </m:sSub>
                                                          </m:e>
                                                        </m:d>
                                                      </m:e>
                                                      <m:sup>
                                                        <m:r>
                                                          <a:rPr lang="en-US" sz="1200" i="1">
                                                            <a:latin typeface="Cambria Math" panose="02040503050406030204" pitchFamily="18" charset="0"/>
                                                          </a:rPr>
                                                          <m:t>2</m:t>
                                                        </m:r>
                                                      </m:sup>
                                                    </m:sSup>
                                                  </m:num>
                                                  <m:den>
                                                    <m:r>
                                                      <a:rPr lang="en-US" sz="1200" i="1">
                                                        <a:latin typeface="Cambria Math" panose="02040503050406030204" pitchFamily="18" charset="0"/>
                                                      </a:rPr>
                                                      <m:t>2</m:t>
                                                    </m:r>
                                                    <m:sSup>
                                                      <m:sSupPr>
                                                        <m:ctrlPr>
                                                          <a:rPr lang="en-US" sz="1200" i="1">
                                                            <a:latin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𝜎</m:t>
                                                        </m:r>
                                                      </m:e>
                                                      <m:sup>
                                                        <m:r>
                                                          <a:rPr lang="en-US" sz="1200" i="1">
                                                            <a:latin typeface="Cambria Math" panose="02040503050406030204" pitchFamily="18" charset="0"/>
                                                          </a:rPr>
                                                          <m:t>2</m:t>
                                                        </m:r>
                                                      </m:sup>
                                                    </m:sSup>
                                                  </m:den>
                                                </m:f>
                                              </m:e>
                                            </m:d>
                                          </m:e>
                                        </m:func>
                                      </m:e>
                                    </m:nary>
                                  </m:e>
                                </m:d>
                              </m:e>
                              <m:sup>
                                <m:r>
                                  <a:rPr lang="en-US" sz="1200" i="1">
                                    <a:latin typeface="Cambria Math" panose="02040503050406030204" pitchFamily="18" charset="0"/>
                                  </a:rPr>
                                  <m:t>−1</m:t>
                                </m:r>
                              </m:sup>
                            </m:sSup>
                            <m:r>
                              <a:rPr lang="en-US" sz="1200" b="0" i="1" smtClean="0">
                                <a:latin typeface="Cambria Math" panose="02040503050406030204" pitchFamily="18" charset="0"/>
                              </a:rPr>
                              <m:t>,</m:t>
                            </m:r>
                            <m:r>
                              <m:rPr>
                                <m:nor/>
                              </m:rPr>
                              <a:rPr lang="en-US" sz="1200" dirty="0"/>
                              <m:t> </m:t>
                            </m:r>
                          </m:e>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𝑡</m:t>
                                </m:r>
                                <m:r>
                                  <a:rPr lang="en-US" sz="1200" i="1">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𝑚</m:t>
                                    </m:r>
                                  </m:sub>
                                </m:sSub>
                              </m:e>
                            </m:d>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𝛿</m:t>
                                </m:r>
                                <m:r>
                                  <a:rPr lang="en-US" sz="1200" i="1">
                                    <a:latin typeface="Cambria Math" panose="02040503050406030204" pitchFamily="18" charset="0"/>
                                    <a:ea typeface="Cambria Math" panose="02040503050406030204" pitchFamily="18" charset="0"/>
                                  </a:rPr>
                                  <m:t>𝑡</m:t>
                                </m:r>
                              </m:e>
                              <m:sub>
                                <m:r>
                                  <a:rPr lang="en-US" sz="1200" i="1">
                                    <a:latin typeface="Cambria Math" panose="02040503050406030204" pitchFamily="18" charset="0"/>
                                    <a:ea typeface="Cambria Math" panose="02040503050406030204" pitchFamily="18" charset="0"/>
                                  </a:rPr>
                                  <m:t>𝑚𝑎𝑥</m:t>
                                </m:r>
                              </m:sub>
                            </m:sSub>
                          </m:e>
                        </m:mr>
                      </m:m>
                    </m:oMath>
                  </m:oMathPara>
                </a14:m>
                <a:endParaRPr lang="en-US" sz="1200" dirty="0"/>
              </a:p>
            </p:txBody>
          </p:sp>
        </mc:Choice>
        <mc:Fallback xmlns="">
          <p:sp>
            <p:nvSpPr>
              <p:cNvPr id="2" name="TextBox 1">
                <a:extLst>
                  <a:ext uri="{FF2B5EF4-FFF2-40B4-BE49-F238E27FC236}">
                    <a16:creationId xmlns:a16="http://schemas.microsoft.com/office/drawing/2014/main" id="{8A5316BF-4F03-932E-E780-CF82433B3AE8}"/>
                  </a:ext>
                </a:extLst>
              </p:cNvPr>
              <p:cNvSpPr txBox="1">
                <a:spLocks noRot="1" noChangeAspect="1" noMove="1" noResize="1" noEditPoints="1" noAdjustHandles="1" noChangeArrowheads="1" noChangeShapeType="1" noTextEdit="1"/>
              </p:cNvSpPr>
              <p:nvPr/>
            </p:nvSpPr>
            <p:spPr>
              <a:xfrm>
                <a:off x="8549640" y="3337560"/>
                <a:ext cx="7332648" cy="526170"/>
              </a:xfrm>
              <a:prstGeom prst="rect">
                <a:avLst/>
              </a:prstGeom>
              <a:blipFill>
                <a:blip r:embed="rId11"/>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2CF1EA0D-D5D3-373E-6B78-E1BAD05FED4C}"/>
              </a:ext>
            </a:extLst>
          </p:cNvPr>
          <p:cNvSpPr txBox="1"/>
          <p:nvPr/>
        </p:nvSpPr>
        <p:spPr>
          <a:xfrm>
            <a:off x="453387" y="18276070"/>
            <a:ext cx="77266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Figure 1. Hourly timeseries of Pandora gas columns (a) and (e) and their parts (b) – (d) and (f) used to compute average column at a random time of interest (cyan), see Eq. (1) with </a:t>
            </a:r>
            <a:r>
              <a:rPr kumimoji="0" lang="en-US" sz="1200" b="0" i="1" u="none" strike="noStrike" kern="1200" cap="none" spc="0" normalizeH="0" baseline="0" noProof="0" dirty="0">
                <a:ln>
                  <a:noFill/>
                </a:ln>
                <a:solidFill>
                  <a:prstClr val="black"/>
                </a:solidFill>
                <a:effectLst/>
                <a:uLnTx/>
                <a:uFillTx/>
                <a:latin typeface="Symbol" panose="05050102010706020507" pitchFamily="18" charset="2"/>
                <a:ea typeface="+mn-ea"/>
                <a:cs typeface="Times New Roman" panose="02020603050405020304" pitchFamily="18" charset="0"/>
              </a:rPr>
              <a:t>s</a:t>
            </a:r>
            <a:r>
              <a:rPr kumimoji="0" lang="en-US" sz="1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81 s</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a:ln>
                  <a:noFill/>
                </a:ln>
                <a:solidFill>
                  <a:prstClr val="black"/>
                </a:solidFill>
                <a:effectLst/>
                <a:uLnTx/>
                <a:uFillTx/>
                <a:latin typeface="Symbol" panose="05050102010706020507" pitchFamily="18" charset="2"/>
                <a:ea typeface="+mn-ea"/>
                <a:cs typeface="Times New Roman" panose="02020603050405020304" pitchFamily="18" charset="0"/>
              </a:rPr>
              <a:t>d</a:t>
            </a:r>
            <a:r>
              <a:rPr kumimoji="0" lang="en-US" sz="1200" b="0" i="1" u="none" strike="noStrike" kern="120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a:t>t</a:t>
            </a:r>
            <a:r>
              <a:rPr kumimoji="0" lang="en-US" sz="1200" b="0" i="1" u="none" strike="noStrike" kern="1200" cap="none" spc="0" normalizeH="0" baseline="-25000" noProof="0" dirty="0" err="1">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a:t>max</a:t>
            </a:r>
            <a:r>
              <a:rPr kumimoji="0" lang="en-US" sz="1200" b="0" i="1" u="none" strike="noStrike" kern="1200" cap="none" spc="0" normalizeH="0" noProof="0" dirty="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a:t> </a:t>
            </a:r>
            <a:r>
              <a:rPr lang="en-US" sz="1200" dirty="0">
                <a:latin typeface="Arial" panose="020B0604020202020204" pitchFamily="34" charset="0"/>
                <a:cs typeface="Arial" panose="020B0604020202020204" pitchFamily="34" charset="0"/>
              </a:rPr>
              <a:t>= 243 s.</a:t>
            </a:r>
          </a:p>
        </p:txBody>
      </p:sp>
      <p:sp>
        <p:nvSpPr>
          <p:cNvPr id="72" name="TextBox 71">
            <a:extLst>
              <a:ext uri="{FF2B5EF4-FFF2-40B4-BE49-F238E27FC236}">
                <a16:creationId xmlns:a16="http://schemas.microsoft.com/office/drawing/2014/main" id="{4E1F8351-8C3E-0D4B-1868-28B1AD9465FA}"/>
              </a:ext>
            </a:extLst>
          </p:cNvPr>
          <p:cNvSpPr txBox="1"/>
          <p:nvPr/>
        </p:nvSpPr>
        <p:spPr>
          <a:xfrm>
            <a:off x="16642080" y="17282160"/>
            <a:ext cx="7726680" cy="461665"/>
          </a:xfrm>
          <a:prstGeom prst="rect">
            <a:avLst/>
          </a:prstGeom>
          <a:noFill/>
        </p:spPr>
        <p:txBody>
          <a:bodyPr wrap="square" rtlCol="0">
            <a:spAutoFit/>
          </a:bodyPr>
          <a:lstStyle/>
          <a:p>
            <a:pPr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Figure </a:t>
            </a:r>
            <a:r>
              <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Timeseries of total O</a:t>
            </a:r>
            <a:r>
              <a:rPr kumimoji="0" lang="en-US" altLang="en-US" sz="1200" b="0" i="0" u="none" strike="noStrike" kern="120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columns retrieved by TEMPO, DSCOVR EPIC, and Pandora for September 2023 (left) and May 2024 (right). Encircled plots indicate occasions of too few or no TEMPO observations.</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E6BB662E-0C72-65B1-28B1-977DBC4C82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8422" y="11828678"/>
            <a:ext cx="4096520" cy="3072390"/>
          </a:xfrm>
          <a:prstGeom prst="rect">
            <a:avLst/>
          </a:prstGeom>
        </p:spPr>
      </p:pic>
      <p:pic>
        <p:nvPicPr>
          <p:cNvPr id="35" name="Picture 34" descr="Chart&#10;&#10;Description automatically generated">
            <a:extLst>
              <a:ext uri="{FF2B5EF4-FFF2-40B4-BE49-F238E27FC236}">
                <a16:creationId xmlns:a16="http://schemas.microsoft.com/office/drawing/2014/main" id="{7EAFA5BC-68E6-A4B3-A35F-19F6F1C146A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1175" y="14950440"/>
            <a:ext cx="4096520" cy="3072390"/>
          </a:xfrm>
          <a:prstGeom prst="rect">
            <a:avLst/>
          </a:prstGeom>
        </p:spPr>
      </p:pic>
      <p:pic>
        <p:nvPicPr>
          <p:cNvPr id="30" name="Picture 29">
            <a:extLst>
              <a:ext uri="{FF2B5EF4-FFF2-40B4-BE49-F238E27FC236}">
                <a16:creationId xmlns:a16="http://schemas.microsoft.com/office/drawing/2014/main" id="{4B846EFB-9538-9345-9EBB-CED08CADB3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06240" y="11887200"/>
            <a:ext cx="4096520" cy="3072390"/>
          </a:xfrm>
          <a:prstGeom prst="rect">
            <a:avLst/>
          </a:prstGeom>
        </p:spPr>
      </p:pic>
      <p:pic>
        <p:nvPicPr>
          <p:cNvPr id="38" name="Picture 37" descr="Chart, line chart, box and whisker chart&#10;&#10;Description automatically generated">
            <a:extLst>
              <a:ext uri="{FF2B5EF4-FFF2-40B4-BE49-F238E27FC236}">
                <a16:creationId xmlns:a16="http://schemas.microsoft.com/office/drawing/2014/main" id="{9AD23106-A8FF-501D-D3D2-10629E98306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06240" y="14996160"/>
            <a:ext cx="4096520" cy="3072390"/>
          </a:xfrm>
          <a:prstGeom prst="rect">
            <a:avLst/>
          </a:prstGeom>
        </p:spPr>
      </p:pic>
      <p:grpSp>
        <p:nvGrpSpPr>
          <p:cNvPr id="86" name="Group 85">
            <a:extLst>
              <a:ext uri="{FF2B5EF4-FFF2-40B4-BE49-F238E27FC236}">
                <a16:creationId xmlns:a16="http://schemas.microsoft.com/office/drawing/2014/main" id="{9BF80D8F-A601-32C4-4816-F06212ACD362}"/>
              </a:ext>
            </a:extLst>
          </p:cNvPr>
          <p:cNvGrpSpPr/>
          <p:nvPr/>
        </p:nvGrpSpPr>
        <p:grpSpPr>
          <a:xfrm>
            <a:off x="8545829" y="7863840"/>
            <a:ext cx="7730491" cy="4214276"/>
            <a:chOff x="8545829" y="7863840"/>
            <a:chExt cx="7730491" cy="4214276"/>
          </a:xfrm>
        </p:grpSpPr>
        <p:sp>
          <p:nvSpPr>
            <p:cNvPr id="40" name="TextBox 39">
              <a:extLst>
                <a:ext uri="{FF2B5EF4-FFF2-40B4-BE49-F238E27FC236}">
                  <a16:creationId xmlns:a16="http://schemas.microsoft.com/office/drawing/2014/main" id="{32114A1F-451A-E603-B680-5F04C6685969}"/>
                </a:ext>
              </a:extLst>
            </p:cNvPr>
            <p:cNvSpPr txBox="1"/>
            <p:nvPr/>
          </p:nvSpPr>
          <p:spPr>
            <a:xfrm>
              <a:off x="8545829" y="11247119"/>
              <a:ext cx="4572000" cy="830997"/>
            </a:xfrm>
            <a:prstGeom prst="rect">
              <a:avLst/>
            </a:prstGeom>
            <a:noFill/>
          </p:spPr>
          <p:txBody>
            <a:bodyPr wrap="square" rtlCol="0">
              <a:spAutoFit/>
            </a:bodyPr>
            <a:lstStyle/>
            <a:p>
              <a:pPr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Figure 2. Spatial extents of TEMPO L2 pixels (quadrilateral of their centers, blue, containing the </a:t>
              </a:r>
              <a:r>
                <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POI, red) and centers of DSCOVR EPIC pixels, green, within 0.1° deviation from the POI.</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7" name="Picture 66" descr="Map&#10;&#10;Description automatically generated">
              <a:extLst>
                <a:ext uri="{FF2B5EF4-FFF2-40B4-BE49-F238E27FC236}">
                  <a16:creationId xmlns:a16="http://schemas.microsoft.com/office/drawing/2014/main" id="{9670063B-CD2F-99AF-C9EE-E8C8CD8AF96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984480" y="7863840"/>
              <a:ext cx="3291840" cy="3964838"/>
            </a:xfrm>
            <a:prstGeom prst="rect">
              <a:avLst/>
            </a:prstGeom>
          </p:spPr>
        </p:pic>
        <p:pic>
          <p:nvPicPr>
            <p:cNvPr id="74" name="Picture 73" descr="Map&#10;&#10;Description automatically generated">
              <a:extLst>
                <a:ext uri="{FF2B5EF4-FFF2-40B4-BE49-F238E27FC236}">
                  <a16:creationId xmlns:a16="http://schemas.microsoft.com/office/drawing/2014/main" id="{E83E4E71-CA8E-9C9C-1490-7FD51BF4FDD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549640" y="7863840"/>
              <a:ext cx="3291840" cy="3374136"/>
            </a:xfrm>
            <a:prstGeom prst="rect">
              <a:avLst/>
            </a:prstGeom>
          </p:spPr>
        </p:pic>
      </p:grpSp>
      <p:graphicFrame>
        <p:nvGraphicFramePr>
          <p:cNvPr id="75" name="Table 74">
            <a:extLst>
              <a:ext uri="{FF2B5EF4-FFF2-40B4-BE49-F238E27FC236}">
                <a16:creationId xmlns:a16="http://schemas.microsoft.com/office/drawing/2014/main" id="{A83A3C12-C8D4-4125-AF70-D9E1A5FB31EC}"/>
              </a:ext>
            </a:extLst>
          </p:cNvPr>
          <p:cNvGraphicFramePr>
            <a:graphicFrameLocks noGrp="1"/>
          </p:cNvGraphicFramePr>
          <p:nvPr>
            <p:extLst>
              <p:ext uri="{D42A27DB-BD31-4B8C-83A1-F6EECF244321}">
                <p14:modId xmlns:p14="http://schemas.microsoft.com/office/powerpoint/2010/main" val="2935190062"/>
              </p:ext>
            </p:extLst>
          </p:nvPr>
        </p:nvGraphicFramePr>
        <p:xfrm>
          <a:off x="8595360" y="6675120"/>
          <a:ext cx="3254375" cy="1116714"/>
        </p:xfrm>
        <a:graphic>
          <a:graphicData uri="http://schemas.openxmlformats.org/drawingml/2006/table">
            <a:tbl>
              <a:tblPr firstRow="1" firstCol="1" bandRow="1"/>
              <a:tblGrid>
                <a:gridCol w="1139825">
                  <a:extLst>
                    <a:ext uri="{9D8B030D-6E8A-4147-A177-3AD203B41FA5}">
                      <a16:colId xmlns:a16="http://schemas.microsoft.com/office/drawing/2014/main" val="1934630429"/>
                    </a:ext>
                  </a:extLst>
                </a:gridCol>
                <a:gridCol w="1257300">
                  <a:extLst>
                    <a:ext uri="{9D8B030D-6E8A-4147-A177-3AD203B41FA5}">
                      <a16:colId xmlns:a16="http://schemas.microsoft.com/office/drawing/2014/main" val="2972677931"/>
                    </a:ext>
                  </a:extLst>
                </a:gridCol>
                <a:gridCol w="857250">
                  <a:extLst>
                    <a:ext uri="{9D8B030D-6E8A-4147-A177-3AD203B41FA5}">
                      <a16:colId xmlns:a16="http://schemas.microsoft.com/office/drawing/2014/main" val="3084197841"/>
                    </a:ext>
                  </a:extLst>
                </a:gridCol>
              </a:tblGrid>
              <a:tr h="0">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latitude, deg 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Longitude, deg 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O3 col, DU</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357956"/>
                  </a:ext>
                </a:extLst>
              </a:tr>
              <a:tr h="0">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37.976074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122.387695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485.1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13105"/>
                  </a:ext>
                </a:extLst>
              </a:tr>
              <a:tr h="0">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37.946777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122.255859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478.8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213339"/>
                  </a:ext>
                </a:extLst>
              </a:tr>
              <a:tr h="0">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37.880859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122.343750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468.3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497039"/>
                  </a:ext>
                </a:extLst>
              </a:tr>
              <a:tr h="0">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37.814941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122.431641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482.6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497481"/>
                  </a:ext>
                </a:extLst>
              </a:tr>
              <a:tr h="0">
                <a:tc>
                  <a:txBody>
                    <a:bodyPr/>
                    <a:lstStyle/>
                    <a:p>
                      <a:pPr marL="0" marR="0">
                        <a:lnSpc>
                          <a:spcPct val="107000"/>
                        </a:lnSpc>
                        <a:spcBef>
                          <a:spcPts val="0"/>
                        </a:spcBef>
                        <a:spcAft>
                          <a:spcPts val="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37.913</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122.336</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473.7</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821782"/>
                  </a:ext>
                </a:extLst>
              </a:tr>
            </a:tbl>
          </a:graphicData>
        </a:graphic>
      </p:graphicFrame>
      <p:graphicFrame>
        <p:nvGraphicFramePr>
          <p:cNvPr id="77" name="Table 76">
            <a:extLst>
              <a:ext uri="{FF2B5EF4-FFF2-40B4-BE49-F238E27FC236}">
                <a16:creationId xmlns:a16="http://schemas.microsoft.com/office/drawing/2014/main" id="{55A1B0ED-A9A7-27F3-1E6F-E4F7BDA4AB79}"/>
              </a:ext>
            </a:extLst>
          </p:cNvPr>
          <p:cNvGraphicFramePr>
            <a:graphicFrameLocks noGrp="1"/>
          </p:cNvGraphicFramePr>
          <p:nvPr>
            <p:extLst>
              <p:ext uri="{D42A27DB-BD31-4B8C-83A1-F6EECF244321}">
                <p14:modId xmlns:p14="http://schemas.microsoft.com/office/powerpoint/2010/main" val="4159246390"/>
              </p:ext>
            </p:extLst>
          </p:nvPr>
        </p:nvGraphicFramePr>
        <p:xfrm>
          <a:off x="12298680" y="6675120"/>
          <a:ext cx="3702507" cy="1116714"/>
        </p:xfrm>
        <a:graphic>
          <a:graphicData uri="http://schemas.openxmlformats.org/drawingml/2006/table">
            <a:tbl>
              <a:tblPr firstRow="1" firstCol="1" bandRow="1"/>
              <a:tblGrid>
                <a:gridCol w="1178257">
                  <a:extLst>
                    <a:ext uri="{9D8B030D-6E8A-4147-A177-3AD203B41FA5}">
                      <a16:colId xmlns:a16="http://schemas.microsoft.com/office/drawing/2014/main" val="4030604643"/>
                    </a:ext>
                  </a:extLst>
                </a:gridCol>
                <a:gridCol w="1287439">
                  <a:extLst>
                    <a:ext uri="{9D8B030D-6E8A-4147-A177-3AD203B41FA5}">
                      <a16:colId xmlns:a16="http://schemas.microsoft.com/office/drawing/2014/main" val="3544662289"/>
                    </a:ext>
                  </a:extLst>
                </a:gridCol>
                <a:gridCol w="873456">
                  <a:extLst>
                    <a:ext uri="{9D8B030D-6E8A-4147-A177-3AD203B41FA5}">
                      <a16:colId xmlns:a16="http://schemas.microsoft.com/office/drawing/2014/main" val="2168267601"/>
                    </a:ext>
                  </a:extLst>
                </a:gridCol>
                <a:gridCol w="363355">
                  <a:extLst>
                    <a:ext uri="{9D8B030D-6E8A-4147-A177-3AD203B41FA5}">
                      <a16:colId xmlns:a16="http://schemas.microsoft.com/office/drawing/2014/main" val="3210663468"/>
                    </a:ext>
                  </a:extLst>
                </a:gridCol>
              </a:tblGrid>
              <a:tr h="0">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Latitude, deg 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Longitude, deg W</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O3 col, DU</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QF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937903"/>
                  </a:ext>
                </a:extLst>
              </a:tr>
              <a:tr h="0">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37.915337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122.326065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458.4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945307"/>
                  </a:ext>
                </a:extLst>
              </a:tr>
              <a:tr h="0">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37.895069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122.314812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453.7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435298"/>
                  </a:ext>
                </a:extLst>
              </a:tr>
              <a:tr h="0">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37.919922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122.397499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458.7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16262"/>
                  </a:ext>
                </a:extLst>
              </a:tr>
              <a:tr h="0">
                <a:tc>
                  <a:txBody>
                    <a:bodyPr/>
                    <a:lstStyle/>
                    <a:p>
                      <a:pPr marL="0" marR="0">
                        <a:lnSpc>
                          <a:spcPct val="107000"/>
                        </a:lnSpc>
                        <a:spcBef>
                          <a:spcPts val="0"/>
                        </a:spcBef>
                        <a:spcAft>
                          <a:spcPts val="0"/>
                        </a:spcAft>
                      </a:pP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37.899590</a:t>
                      </a:r>
                      <a:endParaRPr lang="en-US" sz="1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122.386131</a:t>
                      </a:r>
                      <a:endParaRPr lang="en-US" sz="1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457.9</a:t>
                      </a:r>
                      <a:endParaRPr lang="en-US" sz="1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878799"/>
                  </a:ext>
                </a:extLst>
              </a:tr>
              <a:tr h="0">
                <a:tc>
                  <a:txBody>
                    <a:bodyPr/>
                    <a:lstStyle/>
                    <a:p>
                      <a:pPr marL="0" marR="0">
                        <a:lnSpc>
                          <a:spcPct val="107000"/>
                        </a:lnSpc>
                        <a:spcBef>
                          <a:spcPts val="0"/>
                        </a:spcBef>
                        <a:spcAft>
                          <a:spcPts val="0"/>
                        </a:spcAft>
                      </a:pP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37.913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122.336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456.9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29556"/>
                  </a:ext>
                </a:extLst>
              </a:tr>
            </a:tbl>
          </a:graphicData>
        </a:graphic>
      </p:graphicFrame>
      <p:grpSp>
        <p:nvGrpSpPr>
          <p:cNvPr id="85" name="Group 84">
            <a:extLst>
              <a:ext uri="{FF2B5EF4-FFF2-40B4-BE49-F238E27FC236}">
                <a16:creationId xmlns:a16="http://schemas.microsoft.com/office/drawing/2014/main" id="{E2EDC43D-01F2-4945-BF76-A85342D588D5}"/>
              </a:ext>
            </a:extLst>
          </p:cNvPr>
          <p:cNvGrpSpPr/>
          <p:nvPr/>
        </p:nvGrpSpPr>
        <p:grpSpPr>
          <a:xfrm>
            <a:off x="8549639" y="5943600"/>
            <a:ext cx="7726681" cy="734199"/>
            <a:chOff x="8549639" y="5943600"/>
            <a:chExt cx="7726681" cy="734199"/>
          </a:xfrm>
        </p:grpSpPr>
        <p:sp>
          <p:nvSpPr>
            <p:cNvPr id="39" name="TextBox 38">
              <a:extLst>
                <a:ext uri="{FF2B5EF4-FFF2-40B4-BE49-F238E27FC236}">
                  <a16:creationId xmlns:a16="http://schemas.microsoft.com/office/drawing/2014/main" id="{F03607FF-6E93-022A-6214-7E56481E9906}"/>
                </a:ext>
              </a:extLst>
            </p:cNvPr>
            <p:cNvSpPr txBox="1"/>
            <p:nvPr/>
          </p:nvSpPr>
          <p:spPr>
            <a:xfrm>
              <a:off x="8549639" y="5943600"/>
              <a:ext cx="772668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Table 1. Satellite surrounding Pandora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RichmondCA</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Bottom row – interpolation to POI.</a:t>
              </a: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Pandora measurement at 20240504T233811 - </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465.1</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 8.7 DU.</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8C7CE5E-7126-C2BB-3396-0F2A2691A5BD}"/>
                </a:ext>
              </a:extLst>
            </p:cNvPr>
            <p:cNvSpPr txBox="1"/>
            <p:nvPr/>
          </p:nvSpPr>
          <p:spPr>
            <a:xfrm>
              <a:off x="12252960" y="6400800"/>
              <a:ext cx="402336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 TEMPO granule dated 20240504T235508Z_S016G06</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F01004F1-02F9-273B-0384-F5CC3F4EB2E4}"/>
                </a:ext>
              </a:extLst>
            </p:cNvPr>
            <p:cNvSpPr txBox="1"/>
            <p:nvPr/>
          </p:nvSpPr>
          <p:spPr>
            <a:xfrm>
              <a:off x="8549640" y="6400800"/>
              <a:ext cx="3657600" cy="276999"/>
            </a:xfrm>
            <a:prstGeom prst="rect">
              <a:avLst/>
            </a:prstGeom>
            <a:noFill/>
          </p:spPr>
          <p:txBody>
            <a:bodyPr wrap="square" rtlCol="0">
              <a:spAutoFit/>
            </a:bodyPr>
            <a:lstStyle/>
            <a:p>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DSCOVR EPIC granule dated 20240504234026</a:t>
              </a:r>
              <a:endParaRPr lang="en-US" sz="1200" dirty="0"/>
            </a:p>
          </p:txBody>
        </p:sp>
      </p:grpSp>
      <p:grpSp>
        <p:nvGrpSpPr>
          <p:cNvPr id="144" name="Group 143">
            <a:extLst>
              <a:ext uri="{FF2B5EF4-FFF2-40B4-BE49-F238E27FC236}">
                <a16:creationId xmlns:a16="http://schemas.microsoft.com/office/drawing/2014/main" id="{385C30E3-E34A-A65E-281C-ED88AC47F04A}"/>
              </a:ext>
            </a:extLst>
          </p:cNvPr>
          <p:cNvGrpSpPr/>
          <p:nvPr/>
        </p:nvGrpSpPr>
        <p:grpSpPr>
          <a:xfrm>
            <a:off x="16642079" y="2926080"/>
            <a:ext cx="7735824" cy="14374368"/>
            <a:chOff x="16642080" y="2926080"/>
            <a:chExt cx="7735824" cy="14374368"/>
          </a:xfrm>
        </p:grpSpPr>
        <p:pic>
          <p:nvPicPr>
            <p:cNvPr id="124" name="Picture 123" descr="Chart&#10;&#10;Description automatically generated">
              <a:extLst>
                <a:ext uri="{FF2B5EF4-FFF2-40B4-BE49-F238E27FC236}">
                  <a16:creationId xmlns:a16="http://schemas.microsoft.com/office/drawing/2014/main" id="{1F6282C0-C97D-6458-2358-22D86FE4F33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642080" y="2926080"/>
              <a:ext cx="3803904" cy="2852928"/>
            </a:xfrm>
            <a:prstGeom prst="rect">
              <a:avLst/>
            </a:prstGeom>
          </p:spPr>
        </p:pic>
        <p:pic>
          <p:nvPicPr>
            <p:cNvPr id="126" name="Picture 125" descr="Chart, line chart&#10;&#10;Description automatically generated">
              <a:extLst>
                <a:ext uri="{FF2B5EF4-FFF2-40B4-BE49-F238E27FC236}">
                  <a16:creationId xmlns:a16="http://schemas.microsoft.com/office/drawing/2014/main" id="{3F348508-EB0C-786D-3D33-27A62DF3F0E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642080" y="5760720"/>
              <a:ext cx="3803904" cy="2852928"/>
            </a:xfrm>
            <a:custGeom>
              <a:avLst/>
              <a:gdLst>
                <a:gd name="connsiteX0" fmla="*/ 0 w 3803904"/>
                <a:gd name="connsiteY0" fmla="*/ 0 h 2852928"/>
                <a:gd name="connsiteX1" fmla="*/ 633984 w 3803904"/>
                <a:gd name="connsiteY1" fmla="*/ 0 h 2852928"/>
                <a:gd name="connsiteX2" fmla="*/ 1344046 w 3803904"/>
                <a:gd name="connsiteY2" fmla="*/ 0 h 2852928"/>
                <a:gd name="connsiteX3" fmla="*/ 1939991 w 3803904"/>
                <a:gd name="connsiteY3" fmla="*/ 0 h 2852928"/>
                <a:gd name="connsiteX4" fmla="*/ 2497897 w 3803904"/>
                <a:gd name="connsiteY4" fmla="*/ 0 h 2852928"/>
                <a:gd name="connsiteX5" fmla="*/ 3131881 w 3803904"/>
                <a:gd name="connsiteY5" fmla="*/ 0 h 2852928"/>
                <a:gd name="connsiteX6" fmla="*/ 3803904 w 3803904"/>
                <a:gd name="connsiteY6" fmla="*/ 0 h 2852928"/>
                <a:gd name="connsiteX7" fmla="*/ 3803904 w 3803904"/>
                <a:gd name="connsiteY7" fmla="*/ 570586 h 2852928"/>
                <a:gd name="connsiteX8" fmla="*/ 3803904 w 3803904"/>
                <a:gd name="connsiteY8" fmla="*/ 1198230 h 2852928"/>
                <a:gd name="connsiteX9" fmla="*/ 3803904 w 3803904"/>
                <a:gd name="connsiteY9" fmla="*/ 1797345 h 2852928"/>
                <a:gd name="connsiteX10" fmla="*/ 3803904 w 3803904"/>
                <a:gd name="connsiteY10" fmla="*/ 2310872 h 2852928"/>
                <a:gd name="connsiteX11" fmla="*/ 3803904 w 3803904"/>
                <a:gd name="connsiteY11" fmla="*/ 2852928 h 2852928"/>
                <a:gd name="connsiteX12" fmla="*/ 3245998 w 3803904"/>
                <a:gd name="connsiteY12" fmla="*/ 2852928 h 2852928"/>
                <a:gd name="connsiteX13" fmla="*/ 2573975 w 3803904"/>
                <a:gd name="connsiteY13" fmla="*/ 2852928 h 2852928"/>
                <a:gd name="connsiteX14" fmla="*/ 1978030 w 3803904"/>
                <a:gd name="connsiteY14" fmla="*/ 2852928 h 2852928"/>
                <a:gd name="connsiteX15" fmla="*/ 1458163 w 3803904"/>
                <a:gd name="connsiteY15" fmla="*/ 2852928 h 2852928"/>
                <a:gd name="connsiteX16" fmla="*/ 786140 w 3803904"/>
                <a:gd name="connsiteY16" fmla="*/ 2852928 h 2852928"/>
                <a:gd name="connsiteX17" fmla="*/ 0 w 3803904"/>
                <a:gd name="connsiteY17" fmla="*/ 2852928 h 2852928"/>
                <a:gd name="connsiteX18" fmla="*/ 0 w 3803904"/>
                <a:gd name="connsiteY18" fmla="*/ 2253813 h 2852928"/>
                <a:gd name="connsiteX19" fmla="*/ 0 w 3803904"/>
                <a:gd name="connsiteY19" fmla="*/ 1654698 h 2852928"/>
                <a:gd name="connsiteX20" fmla="*/ 0 w 3803904"/>
                <a:gd name="connsiteY20" fmla="*/ 1055583 h 2852928"/>
                <a:gd name="connsiteX21" fmla="*/ 0 w 3803904"/>
                <a:gd name="connsiteY21"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03904" h="2852928" fill="none" extrusionOk="0">
                  <a:moveTo>
                    <a:pt x="0" y="0"/>
                  </a:moveTo>
                  <a:cubicBezTo>
                    <a:pt x="185113" y="-27239"/>
                    <a:pt x="480637" y="-16676"/>
                    <a:pt x="633984" y="0"/>
                  </a:cubicBezTo>
                  <a:cubicBezTo>
                    <a:pt x="787331" y="16676"/>
                    <a:pt x="1153849" y="13393"/>
                    <a:pt x="1344046" y="0"/>
                  </a:cubicBezTo>
                  <a:cubicBezTo>
                    <a:pt x="1534243" y="-13393"/>
                    <a:pt x="1734348" y="-2785"/>
                    <a:pt x="1939991" y="0"/>
                  </a:cubicBezTo>
                  <a:cubicBezTo>
                    <a:pt x="2145635" y="2785"/>
                    <a:pt x="2348760" y="1779"/>
                    <a:pt x="2497897" y="0"/>
                  </a:cubicBezTo>
                  <a:cubicBezTo>
                    <a:pt x="2647034" y="-1779"/>
                    <a:pt x="2874242" y="3931"/>
                    <a:pt x="3131881" y="0"/>
                  </a:cubicBezTo>
                  <a:cubicBezTo>
                    <a:pt x="3389520" y="-3931"/>
                    <a:pt x="3558329" y="-933"/>
                    <a:pt x="3803904" y="0"/>
                  </a:cubicBezTo>
                  <a:cubicBezTo>
                    <a:pt x="3784050" y="183288"/>
                    <a:pt x="3803073" y="346252"/>
                    <a:pt x="3803904" y="570586"/>
                  </a:cubicBezTo>
                  <a:cubicBezTo>
                    <a:pt x="3804735" y="794920"/>
                    <a:pt x="3798320" y="1043685"/>
                    <a:pt x="3803904" y="1198230"/>
                  </a:cubicBezTo>
                  <a:cubicBezTo>
                    <a:pt x="3809488" y="1352775"/>
                    <a:pt x="3792421" y="1541650"/>
                    <a:pt x="3803904" y="1797345"/>
                  </a:cubicBezTo>
                  <a:cubicBezTo>
                    <a:pt x="3815387" y="2053041"/>
                    <a:pt x="3804706" y="2112862"/>
                    <a:pt x="3803904" y="2310872"/>
                  </a:cubicBezTo>
                  <a:cubicBezTo>
                    <a:pt x="3803102" y="2508882"/>
                    <a:pt x="3790625" y="2644363"/>
                    <a:pt x="3803904" y="2852928"/>
                  </a:cubicBezTo>
                  <a:cubicBezTo>
                    <a:pt x="3620342" y="2835379"/>
                    <a:pt x="3369114" y="2841991"/>
                    <a:pt x="3245998" y="2852928"/>
                  </a:cubicBezTo>
                  <a:cubicBezTo>
                    <a:pt x="3122882" y="2863865"/>
                    <a:pt x="2751296" y="2844095"/>
                    <a:pt x="2573975" y="2852928"/>
                  </a:cubicBezTo>
                  <a:cubicBezTo>
                    <a:pt x="2396654" y="2861761"/>
                    <a:pt x="2137095" y="2825420"/>
                    <a:pt x="1978030" y="2852928"/>
                  </a:cubicBezTo>
                  <a:cubicBezTo>
                    <a:pt x="1818965" y="2880436"/>
                    <a:pt x="1595262" y="2858202"/>
                    <a:pt x="1458163" y="2852928"/>
                  </a:cubicBezTo>
                  <a:cubicBezTo>
                    <a:pt x="1321064" y="2847654"/>
                    <a:pt x="988183" y="2873197"/>
                    <a:pt x="786140" y="2852928"/>
                  </a:cubicBezTo>
                  <a:cubicBezTo>
                    <a:pt x="584097" y="2832659"/>
                    <a:pt x="266072" y="2838845"/>
                    <a:pt x="0" y="2852928"/>
                  </a:cubicBezTo>
                  <a:cubicBezTo>
                    <a:pt x="-12895" y="2571926"/>
                    <a:pt x="-4510" y="2387751"/>
                    <a:pt x="0" y="2253813"/>
                  </a:cubicBezTo>
                  <a:cubicBezTo>
                    <a:pt x="4510" y="2119876"/>
                    <a:pt x="-1929" y="1809718"/>
                    <a:pt x="0" y="1654698"/>
                  </a:cubicBezTo>
                  <a:cubicBezTo>
                    <a:pt x="1929" y="1499679"/>
                    <a:pt x="-7361" y="1205063"/>
                    <a:pt x="0" y="1055583"/>
                  </a:cubicBezTo>
                  <a:cubicBezTo>
                    <a:pt x="7361" y="906104"/>
                    <a:pt x="-3447" y="525966"/>
                    <a:pt x="0" y="0"/>
                  </a:cubicBezTo>
                  <a:close/>
                </a:path>
                <a:path w="3803904" h="2852928" stroke="0" extrusionOk="0">
                  <a:moveTo>
                    <a:pt x="0" y="0"/>
                  </a:moveTo>
                  <a:cubicBezTo>
                    <a:pt x="226242" y="16507"/>
                    <a:pt x="546998" y="25541"/>
                    <a:pt x="710062" y="0"/>
                  </a:cubicBezTo>
                  <a:cubicBezTo>
                    <a:pt x="873126" y="-25541"/>
                    <a:pt x="1111495" y="26728"/>
                    <a:pt x="1306007" y="0"/>
                  </a:cubicBezTo>
                  <a:cubicBezTo>
                    <a:pt x="1500520" y="-26728"/>
                    <a:pt x="1656868" y="7939"/>
                    <a:pt x="1978030" y="0"/>
                  </a:cubicBezTo>
                  <a:cubicBezTo>
                    <a:pt x="2299192" y="-7939"/>
                    <a:pt x="2360915" y="10148"/>
                    <a:pt x="2650053" y="0"/>
                  </a:cubicBezTo>
                  <a:cubicBezTo>
                    <a:pt x="2939191" y="-10148"/>
                    <a:pt x="3450922" y="42553"/>
                    <a:pt x="3803904" y="0"/>
                  </a:cubicBezTo>
                  <a:cubicBezTo>
                    <a:pt x="3820600" y="248414"/>
                    <a:pt x="3810436" y="388753"/>
                    <a:pt x="3803904" y="513527"/>
                  </a:cubicBezTo>
                  <a:cubicBezTo>
                    <a:pt x="3797372" y="638301"/>
                    <a:pt x="3824193" y="835728"/>
                    <a:pt x="3803904" y="1055583"/>
                  </a:cubicBezTo>
                  <a:cubicBezTo>
                    <a:pt x="3783615" y="1275438"/>
                    <a:pt x="3819698" y="1406169"/>
                    <a:pt x="3803904" y="1540581"/>
                  </a:cubicBezTo>
                  <a:cubicBezTo>
                    <a:pt x="3788110" y="1674993"/>
                    <a:pt x="3787844" y="1969985"/>
                    <a:pt x="3803904" y="2111167"/>
                  </a:cubicBezTo>
                  <a:cubicBezTo>
                    <a:pt x="3819964" y="2252349"/>
                    <a:pt x="3781384" y="2621768"/>
                    <a:pt x="3803904" y="2852928"/>
                  </a:cubicBezTo>
                  <a:cubicBezTo>
                    <a:pt x="3633318" y="2845764"/>
                    <a:pt x="3384328" y="2832542"/>
                    <a:pt x="3131881" y="2852928"/>
                  </a:cubicBezTo>
                  <a:cubicBezTo>
                    <a:pt x="2879434" y="2873314"/>
                    <a:pt x="2631068" y="2880446"/>
                    <a:pt x="2497897" y="2852928"/>
                  </a:cubicBezTo>
                  <a:cubicBezTo>
                    <a:pt x="2364726" y="2825410"/>
                    <a:pt x="2006359" y="2878384"/>
                    <a:pt x="1787835" y="2852928"/>
                  </a:cubicBezTo>
                  <a:cubicBezTo>
                    <a:pt x="1569311" y="2827472"/>
                    <a:pt x="1372978" y="2879848"/>
                    <a:pt x="1229929" y="2852928"/>
                  </a:cubicBezTo>
                  <a:cubicBezTo>
                    <a:pt x="1086880" y="2826008"/>
                    <a:pt x="856661" y="2847505"/>
                    <a:pt x="672023" y="2852928"/>
                  </a:cubicBezTo>
                  <a:cubicBezTo>
                    <a:pt x="487385" y="2858351"/>
                    <a:pt x="245671" y="2839614"/>
                    <a:pt x="0" y="2852928"/>
                  </a:cubicBezTo>
                  <a:cubicBezTo>
                    <a:pt x="7021" y="2705144"/>
                    <a:pt x="-2402" y="2535108"/>
                    <a:pt x="0" y="2282342"/>
                  </a:cubicBezTo>
                  <a:cubicBezTo>
                    <a:pt x="2402" y="2029576"/>
                    <a:pt x="9960" y="2032830"/>
                    <a:pt x="0" y="1797345"/>
                  </a:cubicBezTo>
                  <a:cubicBezTo>
                    <a:pt x="-9960" y="1561860"/>
                    <a:pt x="-22633" y="1428248"/>
                    <a:pt x="0" y="1283818"/>
                  </a:cubicBezTo>
                  <a:cubicBezTo>
                    <a:pt x="22633" y="1139388"/>
                    <a:pt x="-16805" y="863911"/>
                    <a:pt x="0" y="656173"/>
                  </a:cubicBezTo>
                  <a:cubicBezTo>
                    <a:pt x="16805" y="448435"/>
                    <a:pt x="-6220" y="287839"/>
                    <a:pt x="0" y="0"/>
                  </a:cubicBezTo>
                  <a:close/>
                </a:path>
              </a:pathLst>
            </a:custGeom>
            <a:ln w="19050">
              <a:solidFill>
                <a:srgbClr val="C00000"/>
              </a:solidFill>
              <a:prstDash val="sysDot"/>
              <a:extLst>
                <a:ext uri="{C807C97D-BFC1-408E-A445-0C87EB9F89A2}">
                  <ask:lineSketchStyleProps xmlns:ask="http://schemas.microsoft.com/office/drawing/2018/sketchyshapes" sd="2937297951">
                    <a:prstGeom prst="rect">
                      <a:avLst/>
                    </a:prstGeom>
                    <ask:type>
                      <ask:lineSketchFreehand/>
                    </ask:type>
                  </ask:lineSketchStyleProps>
                </a:ext>
              </a:extLst>
            </a:ln>
          </p:spPr>
        </p:pic>
        <p:pic>
          <p:nvPicPr>
            <p:cNvPr id="128" name="Picture 127" descr="Chart&#10;&#10;Description automatically generated">
              <a:extLst>
                <a:ext uri="{FF2B5EF4-FFF2-40B4-BE49-F238E27FC236}">
                  <a16:creationId xmlns:a16="http://schemas.microsoft.com/office/drawing/2014/main" id="{E72496CF-C763-99CB-EC84-92101E08E23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642080" y="8641080"/>
              <a:ext cx="3803904" cy="2852928"/>
            </a:xfrm>
            <a:prstGeom prst="rect">
              <a:avLst/>
            </a:prstGeom>
          </p:spPr>
        </p:pic>
        <p:pic>
          <p:nvPicPr>
            <p:cNvPr id="130" name="Picture 129" descr="Chart, line chart&#10;&#10;Description automatically generated">
              <a:extLst>
                <a:ext uri="{FF2B5EF4-FFF2-40B4-BE49-F238E27FC236}">
                  <a16:creationId xmlns:a16="http://schemas.microsoft.com/office/drawing/2014/main" id="{FE8EF17C-DD33-B6C0-84A7-AAB1BC7E322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642080" y="11521440"/>
              <a:ext cx="3803904" cy="2852928"/>
            </a:xfrm>
            <a:custGeom>
              <a:avLst/>
              <a:gdLst>
                <a:gd name="connsiteX0" fmla="*/ 0 w 3803904"/>
                <a:gd name="connsiteY0" fmla="*/ 0 h 2852928"/>
                <a:gd name="connsiteX1" fmla="*/ 710062 w 3803904"/>
                <a:gd name="connsiteY1" fmla="*/ 0 h 2852928"/>
                <a:gd name="connsiteX2" fmla="*/ 1306007 w 3803904"/>
                <a:gd name="connsiteY2" fmla="*/ 0 h 2852928"/>
                <a:gd name="connsiteX3" fmla="*/ 1901952 w 3803904"/>
                <a:gd name="connsiteY3" fmla="*/ 0 h 2852928"/>
                <a:gd name="connsiteX4" fmla="*/ 2573975 w 3803904"/>
                <a:gd name="connsiteY4" fmla="*/ 0 h 2852928"/>
                <a:gd name="connsiteX5" fmla="*/ 3093842 w 3803904"/>
                <a:gd name="connsiteY5" fmla="*/ 0 h 2852928"/>
                <a:gd name="connsiteX6" fmla="*/ 3803904 w 3803904"/>
                <a:gd name="connsiteY6" fmla="*/ 0 h 2852928"/>
                <a:gd name="connsiteX7" fmla="*/ 3803904 w 3803904"/>
                <a:gd name="connsiteY7" fmla="*/ 627644 h 2852928"/>
                <a:gd name="connsiteX8" fmla="*/ 3803904 w 3803904"/>
                <a:gd name="connsiteY8" fmla="*/ 1255288 h 2852928"/>
                <a:gd name="connsiteX9" fmla="*/ 3803904 w 3803904"/>
                <a:gd name="connsiteY9" fmla="*/ 1740286 h 2852928"/>
                <a:gd name="connsiteX10" fmla="*/ 3803904 w 3803904"/>
                <a:gd name="connsiteY10" fmla="*/ 2310872 h 2852928"/>
                <a:gd name="connsiteX11" fmla="*/ 3803904 w 3803904"/>
                <a:gd name="connsiteY11" fmla="*/ 2852928 h 2852928"/>
                <a:gd name="connsiteX12" fmla="*/ 3207959 w 3803904"/>
                <a:gd name="connsiteY12" fmla="*/ 2852928 h 2852928"/>
                <a:gd name="connsiteX13" fmla="*/ 2650053 w 3803904"/>
                <a:gd name="connsiteY13" fmla="*/ 2852928 h 2852928"/>
                <a:gd name="connsiteX14" fmla="*/ 2054108 w 3803904"/>
                <a:gd name="connsiteY14" fmla="*/ 2852928 h 2852928"/>
                <a:gd name="connsiteX15" fmla="*/ 1458163 w 3803904"/>
                <a:gd name="connsiteY15" fmla="*/ 2852928 h 2852928"/>
                <a:gd name="connsiteX16" fmla="*/ 748101 w 3803904"/>
                <a:gd name="connsiteY16" fmla="*/ 2852928 h 2852928"/>
                <a:gd name="connsiteX17" fmla="*/ 0 w 3803904"/>
                <a:gd name="connsiteY17" fmla="*/ 2852928 h 2852928"/>
                <a:gd name="connsiteX18" fmla="*/ 0 w 3803904"/>
                <a:gd name="connsiteY18" fmla="*/ 2339401 h 2852928"/>
                <a:gd name="connsiteX19" fmla="*/ 0 w 3803904"/>
                <a:gd name="connsiteY19" fmla="*/ 1740286 h 2852928"/>
                <a:gd name="connsiteX20" fmla="*/ 0 w 3803904"/>
                <a:gd name="connsiteY20" fmla="*/ 1198230 h 2852928"/>
                <a:gd name="connsiteX21" fmla="*/ 0 w 3803904"/>
                <a:gd name="connsiteY21" fmla="*/ 656173 h 2852928"/>
                <a:gd name="connsiteX22" fmla="*/ 0 w 3803904"/>
                <a:gd name="connsiteY22"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03904" h="2852928" fill="none" extrusionOk="0">
                  <a:moveTo>
                    <a:pt x="0" y="0"/>
                  </a:moveTo>
                  <a:cubicBezTo>
                    <a:pt x="319651" y="32406"/>
                    <a:pt x="469772" y="-2328"/>
                    <a:pt x="710062" y="0"/>
                  </a:cubicBezTo>
                  <a:cubicBezTo>
                    <a:pt x="950352" y="2328"/>
                    <a:pt x="1128306" y="-26904"/>
                    <a:pt x="1306007" y="0"/>
                  </a:cubicBezTo>
                  <a:cubicBezTo>
                    <a:pt x="1483709" y="26904"/>
                    <a:pt x="1642494" y="26000"/>
                    <a:pt x="1901952" y="0"/>
                  </a:cubicBezTo>
                  <a:cubicBezTo>
                    <a:pt x="2161410" y="-26000"/>
                    <a:pt x="2245990" y="6059"/>
                    <a:pt x="2573975" y="0"/>
                  </a:cubicBezTo>
                  <a:cubicBezTo>
                    <a:pt x="2901960" y="-6059"/>
                    <a:pt x="2853234" y="-13746"/>
                    <a:pt x="3093842" y="0"/>
                  </a:cubicBezTo>
                  <a:cubicBezTo>
                    <a:pt x="3334450" y="13746"/>
                    <a:pt x="3538127" y="-12272"/>
                    <a:pt x="3803904" y="0"/>
                  </a:cubicBezTo>
                  <a:cubicBezTo>
                    <a:pt x="3772733" y="177016"/>
                    <a:pt x="3823995" y="327797"/>
                    <a:pt x="3803904" y="627644"/>
                  </a:cubicBezTo>
                  <a:cubicBezTo>
                    <a:pt x="3783813" y="927491"/>
                    <a:pt x="3779215" y="1032818"/>
                    <a:pt x="3803904" y="1255288"/>
                  </a:cubicBezTo>
                  <a:cubicBezTo>
                    <a:pt x="3828593" y="1477758"/>
                    <a:pt x="3802910" y="1597999"/>
                    <a:pt x="3803904" y="1740286"/>
                  </a:cubicBezTo>
                  <a:cubicBezTo>
                    <a:pt x="3804898" y="1882573"/>
                    <a:pt x="3824664" y="2045990"/>
                    <a:pt x="3803904" y="2310872"/>
                  </a:cubicBezTo>
                  <a:cubicBezTo>
                    <a:pt x="3783144" y="2575754"/>
                    <a:pt x="3783179" y="2640855"/>
                    <a:pt x="3803904" y="2852928"/>
                  </a:cubicBezTo>
                  <a:cubicBezTo>
                    <a:pt x="3557598" y="2873505"/>
                    <a:pt x="3454131" y="2860828"/>
                    <a:pt x="3207959" y="2852928"/>
                  </a:cubicBezTo>
                  <a:cubicBezTo>
                    <a:pt x="2961787" y="2845028"/>
                    <a:pt x="2904794" y="2864932"/>
                    <a:pt x="2650053" y="2852928"/>
                  </a:cubicBezTo>
                  <a:cubicBezTo>
                    <a:pt x="2395312" y="2840924"/>
                    <a:pt x="2269292" y="2836896"/>
                    <a:pt x="2054108" y="2852928"/>
                  </a:cubicBezTo>
                  <a:cubicBezTo>
                    <a:pt x="1838924" y="2868960"/>
                    <a:pt x="1751431" y="2833357"/>
                    <a:pt x="1458163" y="2852928"/>
                  </a:cubicBezTo>
                  <a:cubicBezTo>
                    <a:pt x="1164896" y="2872499"/>
                    <a:pt x="1056730" y="2851588"/>
                    <a:pt x="748101" y="2852928"/>
                  </a:cubicBezTo>
                  <a:cubicBezTo>
                    <a:pt x="439472" y="2854268"/>
                    <a:pt x="210392" y="2826010"/>
                    <a:pt x="0" y="2852928"/>
                  </a:cubicBezTo>
                  <a:cubicBezTo>
                    <a:pt x="-21730" y="2633533"/>
                    <a:pt x="3991" y="2579852"/>
                    <a:pt x="0" y="2339401"/>
                  </a:cubicBezTo>
                  <a:cubicBezTo>
                    <a:pt x="-3991" y="2098950"/>
                    <a:pt x="-15513" y="1942133"/>
                    <a:pt x="0" y="1740286"/>
                  </a:cubicBezTo>
                  <a:cubicBezTo>
                    <a:pt x="15513" y="1538439"/>
                    <a:pt x="23331" y="1333064"/>
                    <a:pt x="0" y="1198230"/>
                  </a:cubicBezTo>
                  <a:cubicBezTo>
                    <a:pt x="-23331" y="1063396"/>
                    <a:pt x="-3128" y="802121"/>
                    <a:pt x="0" y="656173"/>
                  </a:cubicBezTo>
                  <a:cubicBezTo>
                    <a:pt x="3128" y="510225"/>
                    <a:pt x="23692" y="294106"/>
                    <a:pt x="0" y="0"/>
                  </a:cubicBezTo>
                  <a:close/>
                </a:path>
                <a:path w="3803904" h="2852928" stroke="0" extrusionOk="0">
                  <a:moveTo>
                    <a:pt x="0" y="0"/>
                  </a:moveTo>
                  <a:cubicBezTo>
                    <a:pt x="273512" y="-21167"/>
                    <a:pt x="458286" y="19247"/>
                    <a:pt x="710062" y="0"/>
                  </a:cubicBezTo>
                  <a:cubicBezTo>
                    <a:pt x="961838" y="-19247"/>
                    <a:pt x="1097135" y="-10175"/>
                    <a:pt x="1306007" y="0"/>
                  </a:cubicBezTo>
                  <a:cubicBezTo>
                    <a:pt x="1514879" y="10175"/>
                    <a:pt x="1676312" y="8065"/>
                    <a:pt x="2016069" y="0"/>
                  </a:cubicBezTo>
                  <a:cubicBezTo>
                    <a:pt x="2355826" y="-8065"/>
                    <a:pt x="2401039" y="-8015"/>
                    <a:pt x="2573975" y="0"/>
                  </a:cubicBezTo>
                  <a:cubicBezTo>
                    <a:pt x="2746911" y="8015"/>
                    <a:pt x="2988925" y="1806"/>
                    <a:pt x="3207959" y="0"/>
                  </a:cubicBezTo>
                  <a:cubicBezTo>
                    <a:pt x="3426993" y="-1806"/>
                    <a:pt x="3611760" y="-13094"/>
                    <a:pt x="3803904" y="0"/>
                  </a:cubicBezTo>
                  <a:cubicBezTo>
                    <a:pt x="3785138" y="103482"/>
                    <a:pt x="3793763" y="320873"/>
                    <a:pt x="3803904" y="484998"/>
                  </a:cubicBezTo>
                  <a:cubicBezTo>
                    <a:pt x="3814045" y="649123"/>
                    <a:pt x="3802626" y="894097"/>
                    <a:pt x="3803904" y="998525"/>
                  </a:cubicBezTo>
                  <a:cubicBezTo>
                    <a:pt x="3805182" y="1102953"/>
                    <a:pt x="3806349" y="1346570"/>
                    <a:pt x="3803904" y="1569110"/>
                  </a:cubicBezTo>
                  <a:cubicBezTo>
                    <a:pt x="3801459" y="1791650"/>
                    <a:pt x="3796945" y="1992971"/>
                    <a:pt x="3803904" y="2168225"/>
                  </a:cubicBezTo>
                  <a:cubicBezTo>
                    <a:pt x="3810863" y="2343479"/>
                    <a:pt x="3776470" y="2678716"/>
                    <a:pt x="3803904" y="2852928"/>
                  </a:cubicBezTo>
                  <a:cubicBezTo>
                    <a:pt x="3505415" y="2851453"/>
                    <a:pt x="3273275" y="2874974"/>
                    <a:pt x="3093842" y="2852928"/>
                  </a:cubicBezTo>
                  <a:cubicBezTo>
                    <a:pt x="2914409" y="2830882"/>
                    <a:pt x="2739317" y="2860191"/>
                    <a:pt x="2497897" y="2852928"/>
                  </a:cubicBezTo>
                  <a:cubicBezTo>
                    <a:pt x="2256477" y="2845665"/>
                    <a:pt x="2199002" y="2851281"/>
                    <a:pt x="1939991" y="2852928"/>
                  </a:cubicBezTo>
                  <a:cubicBezTo>
                    <a:pt x="1680980" y="2854575"/>
                    <a:pt x="1542680" y="2871956"/>
                    <a:pt x="1420124" y="2852928"/>
                  </a:cubicBezTo>
                  <a:cubicBezTo>
                    <a:pt x="1297568" y="2833900"/>
                    <a:pt x="1039216" y="2861520"/>
                    <a:pt x="824179" y="2852928"/>
                  </a:cubicBezTo>
                  <a:cubicBezTo>
                    <a:pt x="609142" y="2844336"/>
                    <a:pt x="180306" y="2825527"/>
                    <a:pt x="0" y="2852928"/>
                  </a:cubicBezTo>
                  <a:cubicBezTo>
                    <a:pt x="16882" y="2663331"/>
                    <a:pt x="22175" y="2425575"/>
                    <a:pt x="0" y="2310872"/>
                  </a:cubicBezTo>
                  <a:cubicBezTo>
                    <a:pt x="-22175" y="2196169"/>
                    <a:pt x="-9695" y="1889816"/>
                    <a:pt x="0" y="1711757"/>
                  </a:cubicBezTo>
                  <a:cubicBezTo>
                    <a:pt x="9695" y="1533698"/>
                    <a:pt x="14594" y="1248834"/>
                    <a:pt x="0" y="1084113"/>
                  </a:cubicBezTo>
                  <a:cubicBezTo>
                    <a:pt x="-14594" y="919392"/>
                    <a:pt x="22855" y="758561"/>
                    <a:pt x="0" y="542056"/>
                  </a:cubicBezTo>
                  <a:cubicBezTo>
                    <a:pt x="-22855" y="325551"/>
                    <a:pt x="-319" y="179229"/>
                    <a:pt x="0" y="0"/>
                  </a:cubicBezTo>
                  <a:close/>
                </a:path>
              </a:pathLst>
            </a:custGeom>
            <a:ln w="19050">
              <a:solidFill>
                <a:srgbClr val="C00000"/>
              </a:solidFill>
              <a:prstDash val="sysDot"/>
              <a:extLst>
                <a:ext uri="{C807C97D-BFC1-408E-A445-0C87EB9F89A2}">
                  <ask:lineSketchStyleProps xmlns:ask="http://schemas.microsoft.com/office/drawing/2018/sketchyshapes" sd="99586365">
                    <a:prstGeom prst="rect">
                      <a:avLst/>
                    </a:prstGeom>
                    <ask:type>
                      <ask:lineSketchFreehand/>
                    </ask:type>
                  </ask:lineSketchStyleProps>
                </a:ext>
              </a:extLst>
            </a:ln>
          </p:spPr>
        </p:pic>
        <p:pic>
          <p:nvPicPr>
            <p:cNvPr id="132" name="Picture 131" descr="Chart, histogram&#10;&#10;Description automatically generated">
              <a:extLst>
                <a:ext uri="{FF2B5EF4-FFF2-40B4-BE49-F238E27FC236}">
                  <a16:creationId xmlns:a16="http://schemas.microsoft.com/office/drawing/2014/main" id="{2504174E-6183-693B-D3EC-83C0C24BE31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6642080" y="14447520"/>
              <a:ext cx="3803904" cy="2852928"/>
            </a:xfrm>
            <a:custGeom>
              <a:avLst/>
              <a:gdLst>
                <a:gd name="connsiteX0" fmla="*/ 0 w 3803904"/>
                <a:gd name="connsiteY0" fmla="*/ 0 h 2852928"/>
                <a:gd name="connsiteX1" fmla="*/ 633984 w 3803904"/>
                <a:gd name="connsiteY1" fmla="*/ 0 h 2852928"/>
                <a:gd name="connsiteX2" fmla="*/ 1153851 w 3803904"/>
                <a:gd name="connsiteY2" fmla="*/ 0 h 2852928"/>
                <a:gd name="connsiteX3" fmla="*/ 1825874 w 3803904"/>
                <a:gd name="connsiteY3" fmla="*/ 0 h 2852928"/>
                <a:gd name="connsiteX4" fmla="*/ 2535936 w 3803904"/>
                <a:gd name="connsiteY4" fmla="*/ 0 h 2852928"/>
                <a:gd name="connsiteX5" fmla="*/ 3093842 w 3803904"/>
                <a:gd name="connsiteY5" fmla="*/ 0 h 2852928"/>
                <a:gd name="connsiteX6" fmla="*/ 3803904 w 3803904"/>
                <a:gd name="connsiteY6" fmla="*/ 0 h 2852928"/>
                <a:gd name="connsiteX7" fmla="*/ 3803904 w 3803904"/>
                <a:gd name="connsiteY7" fmla="*/ 627644 h 2852928"/>
                <a:gd name="connsiteX8" fmla="*/ 3803904 w 3803904"/>
                <a:gd name="connsiteY8" fmla="*/ 1198230 h 2852928"/>
                <a:gd name="connsiteX9" fmla="*/ 3803904 w 3803904"/>
                <a:gd name="connsiteY9" fmla="*/ 1683228 h 2852928"/>
                <a:gd name="connsiteX10" fmla="*/ 3803904 w 3803904"/>
                <a:gd name="connsiteY10" fmla="*/ 2168225 h 2852928"/>
                <a:gd name="connsiteX11" fmla="*/ 3803904 w 3803904"/>
                <a:gd name="connsiteY11" fmla="*/ 2852928 h 2852928"/>
                <a:gd name="connsiteX12" fmla="*/ 3169920 w 3803904"/>
                <a:gd name="connsiteY12" fmla="*/ 2852928 h 2852928"/>
                <a:gd name="connsiteX13" fmla="*/ 2535936 w 3803904"/>
                <a:gd name="connsiteY13" fmla="*/ 2852928 h 2852928"/>
                <a:gd name="connsiteX14" fmla="*/ 1939991 w 3803904"/>
                <a:gd name="connsiteY14" fmla="*/ 2852928 h 2852928"/>
                <a:gd name="connsiteX15" fmla="*/ 1344046 w 3803904"/>
                <a:gd name="connsiteY15" fmla="*/ 2852928 h 2852928"/>
                <a:gd name="connsiteX16" fmla="*/ 824179 w 3803904"/>
                <a:gd name="connsiteY16" fmla="*/ 2852928 h 2852928"/>
                <a:gd name="connsiteX17" fmla="*/ 0 w 3803904"/>
                <a:gd name="connsiteY17" fmla="*/ 2852928 h 2852928"/>
                <a:gd name="connsiteX18" fmla="*/ 0 w 3803904"/>
                <a:gd name="connsiteY18" fmla="*/ 2310872 h 2852928"/>
                <a:gd name="connsiteX19" fmla="*/ 0 w 3803904"/>
                <a:gd name="connsiteY19" fmla="*/ 1711757 h 2852928"/>
                <a:gd name="connsiteX20" fmla="*/ 0 w 3803904"/>
                <a:gd name="connsiteY20" fmla="*/ 1112642 h 2852928"/>
                <a:gd name="connsiteX21" fmla="*/ 0 w 3803904"/>
                <a:gd name="connsiteY21" fmla="*/ 570586 h 2852928"/>
                <a:gd name="connsiteX22" fmla="*/ 0 w 3803904"/>
                <a:gd name="connsiteY22"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03904" h="2852928" fill="none" extrusionOk="0">
                  <a:moveTo>
                    <a:pt x="0" y="0"/>
                  </a:moveTo>
                  <a:cubicBezTo>
                    <a:pt x="230471" y="21086"/>
                    <a:pt x="343477" y="-25230"/>
                    <a:pt x="633984" y="0"/>
                  </a:cubicBezTo>
                  <a:cubicBezTo>
                    <a:pt x="924491" y="25230"/>
                    <a:pt x="936834" y="-8178"/>
                    <a:pt x="1153851" y="0"/>
                  </a:cubicBezTo>
                  <a:cubicBezTo>
                    <a:pt x="1370868" y="8178"/>
                    <a:pt x="1689325" y="-21883"/>
                    <a:pt x="1825874" y="0"/>
                  </a:cubicBezTo>
                  <a:cubicBezTo>
                    <a:pt x="1962423" y="21883"/>
                    <a:pt x="2220163" y="-14965"/>
                    <a:pt x="2535936" y="0"/>
                  </a:cubicBezTo>
                  <a:cubicBezTo>
                    <a:pt x="2851709" y="14965"/>
                    <a:pt x="2893297" y="-5551"/>
                    <a:pt x="3093842" y="0"/>
                  </a:cubicBezTo>
                  <a:cubicBezTo>
                    <a:pt x="3294387" y="5551"/>
                    <a:pt x="3519727" y="9430"/>
                    <a:pt x="3803904" y="0"/>
                  </a:cubicBezTo>
                  <a:cubicBezTo>
                    <a:pt x="3828051" y="142405"/>
                    <a:pt x="3829329" y="457810"/>
                    <a:pt x="3803904" y="627644"/>
                  </a:cubicBezTo>
                  <a:cubicBezTo>
                    <a:pt x="3778479" y="797478"/>
                    <a:pt x="3806222" y="975941"/>
                    <a:pt x="3803904" y="1198230"/>
                  </a:cubicBezTo>
                  <a:cubicBezTo>
                    <a:pt x="3801586" y="1420519"/>
                    <a:pt x="3811595" y="1551723"/>
                    <a:pt x="3803904" y="1683228"/>
                  </a:cubicBezTo>
                  <a:cubicBezTo>
                    <a:pt x="3796213" y="1814733"/>
                    <a:pt x="3824104" y="2067781"/>
                    <a:pt x="3803904" y="2168225"/>
                  </a:cubicBezTo>
                  <a:cubicBezTo>
                    <a:pt x="3783704" y="2268669"/>
                    <a:pt x="3821129" y="2545131"/>
                    <a:pt x="3803904" y="2852928"/>
                  </a:cubicBezTo>
                  <a:cubicBezTo>
                    <a:pt x="3657154" y="2824324"/>
                    <a:pt x="3360723" y="2874874"/>
                    <a:pt x="3169920" y="2852928"/>
                  </a:cubicBezTo>
                  <a:cubicBezTo>
                    <a:pt x="2979117" y="2830982"/>
                    <a:pt x="2836019" y="2847408"/>
                    <a:pt x="2535936" y="2852928"/>
                  </a:cubicBezTo>
                  <a:cubicBezTo>
                    <a:pt x="2235853" y="2858448"/>
                    <a:pt x="2122039" y="2880177"/>
                    <a:pt x="1939991" y="2852928"/>
                  </a:cubicBezTo>
                  <a:cubicBezTo>
                    <a:pt x="1757943" y="2825679"/>
                    <a:pt x="1606664" y="2848999"/>
                    <a:pt x="1344046" y="2852928"/>
                  </a:cubicBezTo>
                  <a:cubicBezTo>
                    <a:pt x="1081429" y="2856857"/>
                    <a:pt x="948071" y="2848607"/>
                    <a:pt x="824179" y="2852928"/>
                  </a:cubicBezTo>
                  <a:cubicBezTo>
                    <a:pt x="700287" y="2857249"/>
                    <a:pt x="305727" y="2850390"/>
                    <a:pt x="0" y="2852928"/>
                  </a:cubicBezTo>
                  <a:cubicBezTo>
                    <a:pt x="-6174" y="2617299"/>
                    <a:pt x="-20082" y="2496903"/>
                    <a:pt x="0" y="2310872"/>
                  </a:cubicBezTo>
                  <a:cubicBezTo>
                    <a:pt x="20082" y="2124841"/>
                    <a:pt x="25076" y="1983693"/>
                    <a:pt x="0" y="1711757"/>
                  </a:cubicBezTo>
                  <a:cubicBezTo>
                    <a:pt x="-25076" y="1439822"/>
                    <a:pt x="17140" y="1272505"/>
                    <a:pt x="0" y="1112642"/>
                  </a:cubicBezTo>
                  <a:cubicBezTo>
                    <a:pt x="-17140" y="952779"/>
                    <a:pt x="-26256" y="726100"/>
                    <a:pt x="0" y="570586"/>
                  </a:cubicBezTo>
                  <a:cubicBezTo>
                    <a:pt x="26256" y="415072"/>
                    <a:pt x="-540" y="273032"/>
                    <a:pt x="0" y="0"/>
                  </a:cubicBezTo>
                  <a:close/>
                </a:path>
                <a:path w="3803904" h="2852928" stroke="0" extrusionOk="0">
                  <a:moveTo>
                    <a:pt x="0" y="0"/>
                  </a:moveTo>
                  <a:cubicBezTo>
                    <a:pt x="239868" y="22387"/>
                    <a:pt x="464740" y="12307"/>
                    <a:pt x="633984" y="0"/>
                  </a:cubicBezTo>
                  <a:cubicBezTo>
                    <a:pt x="803228" y="-12307"/>
                    <a:pt x="1049362" y="-2624"/>
                    <a:pt x="1229929" y="0"/>
                  </a:cubicBezTo>
                  <a:cubicBezTo>
                    <a:pt x="1410496" y="2624"/>
                    <a:pt x="1587886" y="-19701"/>
                    <a:pt x="1901952" y="0"/>
                  </a:cubicBezTo>
                  <a:cubicBezTo>
                    <a:pt x="2216018" y="19701"/>
                    <a:pt x="2170033" y="21401"/>
                    <a:pt x="2421819" y="0"/>
                  </a:cubicBezTo>
                  <a:cubicBezTo>
                    <a:pt x="2673605" y="-21401"/>
                    <a:pt x="2746654" y="-13866"/>
                    <a:pt x="2979725" y="0"/>
                  </a:cubicBezTo>
                  <a:cubicBezTo>
                    <a:pt x="3212796" y="13866"/>
                    <a:pt x="3397894" y="-22573"/>
                    <a:pt x="3803904" y="0"/>
                  </a:cubicBezTo>
                  <a:cubicBezTo>
                    <a:pt x="3776159" y="268095"/>
                    <a:pt x="3804850" y="330482"/>
                    <a:pt x="3803904" y="599115"/>
                  </a:cubicBezTo>
                  <a:cubicBezTo>
                    <a:pt x="3802958" y="867749"/>
                    <a:pt x="3831020" y="913968"/>
                    <a:pt x="3803904" y="1226759"/>
                  </a:cubicBezTo>
                  <a:cubicBezTo>
                    <a:pt x="3776788" y="1539550"/>
                    <a:pt x="3793238" y="1616186"/>
                    <a:pt x="3803904" y="1740286"/>
                  </a:cubicBezTo>
                  <a:cubicBezTo>
                    <a:pt x="3814570" y="1864386"/>
                    <a:pt x="3790037" y="2065688"/>
                    <a:pt x="3803904" y="2339401"/>
                  </a:cubicBezTo>
                  <a:cubicBezTo>
                    <a:pt x="3817771" y="2613114"/>
                    <a:pt x="3782243" y="2616948"/>
                    <a:pt x="3803904" y="2852928"/>
                  </a:cubicBezTo>
                  <a:cubicBezTo>
                    <a:pt x="3609429" y="2844506"/>
                    <a:pt x="3466178" y="2868647"/>
                    <a:pt x="3207959" y="2852928"/>
                  </a:cubicBezTo>
                  <a:cubicBezTo>
                    <a:pt x="2949740" y="2837209"/>
                    <a:pt x="2901980" y="2825488"/>
                    <a:pt x="2612014" y="2852928"/>
                  </a:cubicBezTo>
                  <a:cubicBezTo>
                    <a:pt x="2322049" y="2880368"/>
                    <a:pt x="2272250" y="2864669"/>
                    <a:pt x="2016069" y="2852928"/>
                  </a:cubicBezTo>
                  <a:cubicBezTo>
                    <a:pt x="1759889" y="2841187"/>
                    <a:pt x="1654880" y="2838090"/>
                    <a:pt x="1382085" y="2852928"/>
                  </a:cubicBezTo>
                  <a:cubicBezTo>
                    <a:pt x="1109290" y="2867766"/>
                    <a:pt x="1055407" y="2854740"/>
                    <a:pt x="862218" y="2852928"/>
                  </a:cubicBezTo>
                  <a:cubicBezTo>
                    <a:pt x="669029" y="2851116"/>
                    <a:pt x="299715" y="2847437"/>
                    <a:pt x="0" y="2852928"/>
                  </a:cubicBezTo>
                  <a:cubicBezTo>
                    <a:pt x="6458" y="2650670"/>
                    <a:pt x="327" y="2435977"/>
                    <a:pt x="0" y="2253813"/>
                  </a:cubicBezTo>
                  <a:cubicBezTo>
                    <a:pt x="-327" y="2071650"/>
                    <a:pt x="26855" y="1853743"/>
                    <a:pt x="0" y="1683228"/>
                  </a:cubicBezTo>
                  <a:cubicBezTo>
                    <a:pt x="-26855" y="1512713"/>
                    <a:pt x="2971" y="1294097"/>
                    <a:pt x="0" y="1169700"/>
                  </a:cubicBezTo>
                  <a:cubicBezTo>
                    <a:pt x="-2971" y="1045303"/>
                    <a:pt x="18738" y="834459"/>
                    <a:pt x="0" y="684703"/>
                  </a:cubicBezTo>
                  <a:cubicBezTo>
                    <a:pt x="-18738" y="534947"/>
                    <a:pt x="-13758" y="299824"/>
                    <a:pt x="0" y="0"/>
                  </a:cubicBezTo>
                  <a:close/>
                </a:path>
              </a:pathLst>
            </a:custGeom>
            <a:ln w="19050">
              <a:noFill/>
              <a:prstDash val="sysDot"/>
              <a:extLst>
                <a:ext uri="{C807C97D-BFC1-408E-A445-0C87EB9F89A2}">
                  <ask:lineSketchStyleProps xmlns:ask="http://schemas.microsoft.com/office/drawing/2018/sketchyshapes" sd="335555531">
                    <a:prstGeom prst="rect">
                      <a:avLst/>
                    </a:prstGeom>
                    <ask:type>
                      <ask:lineSketchFreehand/>
                    </ask:type>
                  </ask:lineSketchStyleProps>
                </a:ext>
              </a:extLst>
            </a:ln>
          </p:spPr>
        </p:pic>
        <p:pic>
          <p:nvPicPr>
            <p:cNvPr id="134" name="Picture 133" descr="Chart&#10;&#10;Description automatically generated">
              <a:extLst>
                <a:ext uri="{FF2B5EF4-FFF2-40B4-BE49-F238E27FC236}">
                  <a16:creationId xmlns:a16="http://schemas.microsoft.com/office/drawing/2014/main" id="{677740EF-A255-41DB-A570-9C778719C64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574000" y="2926080"/>
              <a:ext cx="3803904" cy="2852928"/>
            </a:xfrm>
            <a:prstGeom prst="rect">
              <a:avLst/>
            </a:prstGeom>
          </p:spPr>
        </p:pic>
        <p:pic>
          <p:nvPicPr>
            <p:cNvPr id="136" name="Picture 135" descr="Chart, line chart, histogram&#10;&#10;Description automatically generated">
              <a:extLst>
                <a:ext uri="{FF2B5EF4-FFF2-40B4-BE49-F238E27FC236}">
                  <a16:creationId xmlns:a16="http://schemas.microsoft.com/office/drawing/2014/main" id="{095DDF3B-0822-3C21-1DB7-663D5250F31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574000" y="5760720"/>
              <a:ext cx="3803904" cy="2852928"/>
            </a:xfrm>
            <a:custGeom>
              <a:avLst/>
              <a:gdLst>
                <a:gd name="connsiteX0" fmla="*/ 0 w 3803904"/>
                <a:gd name="connsiteY0" fmla="*/ 0 h 2852928"/>
                <a:gd name="connsiteX1" fmla="*/ 633984 w 3803904"/>
                <a:gd name="connsiteY1" fmla="*/ 0 h 2852928"/>
                <a:gd name="connsiteX2" fmla="*/ 1191890 w 3803904"/>
                <a:gd name="connsiteY2" fmla="*/ 0 h 2852928"/>
                <a:gd name="connsiteX3" fmla="*/ 1825874 w 3803904"/>
                <a:gd name="connsiteY3" fmla="*/ 0 h 2852928"/>
                <a:gd name="connsiteX4" fmla="*/ 2459858 w 3803904"/>
                <a:gd name="connsiteY4" fmla="*/ 0 h 2852928"/>
                <a:gd name="connsiteX5" fmla="*/ 3093842 w 3803904"/>
                <a:gd name="connsiteY5" fmla="*/ 0 h 2852928"/>
                <a:gd name="connsiteX6" fmla="*/ 3803904 w 3803904"/>
                <a:gd name="connsiteY6" fmla="*/ 0 h 2852928"/>
                <a:gd name="connsiteX7" fmla="*/ 3803904 w 3803904"/>
                <a:gd name="connsiteY7" fmla="*/ 513527 h 2852928"/>
                <a:gd name="connsiteX8" fmla="*/ 3803904 w 3803904"/>
                <a:gd name="connsiteY8" fmla="*/ 1084113 h 2852928"/>
                <a:gd name="connsiteX9" fmla="*/ 3803904 w 3803904"/>
                <a:gd name="connsiteY9" fmla="*/ 1654698 h 2852928"/>
                <a:gd name="connsiteX10" fmla="*/ 3803904 w 3803904"/>
                <a:gd name="connsiteY10" fmla="*/ 2225284 h 2852928"/>
                <a:gd name="connsiteX11" fmla="*/ 3803904 w 3803904"/>
                <a:gd name="connsiteY11" fmla="*/ 2852928 h 2852928"/>
                <a:gd name="connsiteX12" fmla="*/ 3207959 w 3803904"/>
                <a:gd name="connsiteY12" fmla="*/ 2852928 h 2852928"/>
                <a:gd name="connsiteX13" fmla="*/ 2612014 w 3803904"/>
                <a:gd name="connsiteY13" fmla="*/ 2852928 h 2852928"/>
                <a:gd name="connsiteX14" fmla="*/ 1939991 w 3803904"/>
                <a:gd name="connsiteY14" fmla="*/ 2852928 h 2852928"/>
                <a:gd name="connsiteX15" fmla="*/ 1344046 w 3803904"/>
                <a:gd name="connsiteY15" fmla="*/ 2852928 h 2852928"/>
                <a:gd name="connsiteX16" fmla="*/ 672023 w 3803904"/>
                <a:gd name="connsiteY16" fmla="*/ 2852928 h 2852928"/>
                <a:gd name="connsiteX17" fmla="*/ 0 w 3803904"/>
                <a:gd name="connsiteY17" fmla="*/ 2852928 h 2852928"/>
                <a:gd name="connsiteX18" fmla="*/ 0 w 3803904"/>
                <a:gd name="connsiteY18" fmla="*/ 2310872 h 2852928"/>
                <a:gd name="connsiteX19" fmla="*/ 0 w 3803904"/>
                <a:gd name="connsiteY19" fmla="*/ 1711757 h 2852928"/>
                <a:gd name="connsiteX20" fmla="*/ 0 w 3803904"/>
                <a:gd name="connsiteY20" fmla="*/ 1141171 h 2852928"/>
                <a:gd name="connsiteX21" fmla="*/ 0 w 3803904"/>
                <a:gd name="connsiteY21" fmla="*/ 627644 h 2852928"/>
                <a:gd name="connsiteX22" fmla="*/ 0 w 3803904"/>
                <a:gd name="connsiteY22"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03904" h="2852928" fill="none" extrusionOk="0">
                  <a:moveTo>
                    <a:pt x="0" y="0"/>
                  </a:moveTo>
                  <a:cubicBezTo>
                    <a:pt x="174336" y="-18346"/>
                    <a:pt x="467473" y="-27473"/>
                    <a:pt x="633984" y="0"/>
                  </a:cubicBezTo>
                  <a:cubicBezTo>
                    <a:pt x="800495" y="27473"/>
                    <a:pt x="952710" y="-824"/>
                    <a:pt x="1191890" y="0"/>
                  </a:cubicBezTo>
                  <a:cubicBezTo>
                    <a:pt x="1431070" y="824"/>
                    <a:pt x="1693198" y="-22130"/>
                    <a:pt x="1825874" y="0"/>
                  </a:cubicBezTo>
                  <a:cubicBezTo>
                    <a:pt x="1958550" y="22130"/>
                    <a:pt x="2257897" y="-4917"/>
                    <a:pt x="2459858" y="0"/>
                  </a:cubicBezTo>
                  <a:cubicBezTo>
                    <a:pt x="2661819" y="4917"/>
                    <a:pt x="2887089" y="22806"/>
                    <a:pt x="3093842" y="0"/>
                  </a:cubicBezTo>
                  <a:cubicBezTo>
                    <a:pt x="3300595" y="-22806"/>
                    <a:pt x="3559192" y="-15963"/>
                    <a:pt x="3803904" y="0"/>
                  </a:cubicBezTo>
                  <a:cubicBezTo>
                    <a:pt x="3826216" y="206247"/>
                    <a:pt x="3795178" y="263115"/>
                    <a:pt x="3803904" y="513527"/>
                  </a:cubicBezTo>
                  <a:cubicBezTo>
                    <a:pt x="3812630" y="763939"/>
                    <a:pt x="3803356" y="860542"/>
                    <a:pt x="3803904" y="1084113"/>
                  </a:cubicBezTo>
                  <a:cubicBezTo>
                    <a:pt x="3804452" y="1307684"/>
                    <a:pt x="3799360" y="1502647"/>
                    <a:pt x="3803904" y="1654698"/>
                  </a:cubicBezTo>
                  <a:cubicBezTo>
                    <a:pt x="3808448" y="1806749"/>
                    <a:pt x="3831531" y="2101049"/>
                    <a:pt x="3803904" y="2225284"/>
                  </a:cubicBezTo>
                  <a:cubicBezTo>
                    <a:pt x="3776277" y="2349519"/>
                    <a:pt x="3831249" y="2690131"/>
                    <a:pt x="3803904" y="2852928"/>
                  </a:cubicBezTo>
                  <a:cubicBezTo>
                    <a:pt x="3581465" y="2826660"/>
                    <a:pt x="3400016" y="2877045"/>
                    <a:pt x="3207959" y="2852928"/>
                  </a:cubicBezTo>
                  <a:cubicBezTo>
                    <a:pt x="3015902" y="2828811"/>
                    <a:pt x="2882808" y="2860257"/>
                    <a:pt x="2612014" y="2852928"/>
                  </a:cubicBezTo>
                  <a:cubicBezTo>
                    <a:pt x="2341221" y="2845599"/>
                    <a:pt x="2127072" y="2854001"/>
                    <a:pt x="1939991" y="2852928"/>
                  </a:cubicBezTo>
                  <a:cubicBezTo>
                    <a:pt x="1752910" y="2851855"/>
                    <a:pt x="1564367" y="2871155"/>
                    <a:pt x="1344046" y="2852928"/>
                  </a:cubicBezTo>
                  <a:cubicBezTo>
                    <a:pt x="1123726" y="2834701"/>
                    <a:pt x="898917" y="2853581"/>
                    <a:pt x="672023" y="2852928"/>
                  </a:cubicBezTo>
                  <a:cubicBezTo>
                    <a:pt x="445129" y="2852275"/>
                    <a:pt x="218424" y="2855380"/>
                    <a:pt x="0" y="2852928"/>
                  </a:cubicBezTo>
                  <a:cubicBezTo>
                    <a:pt x="6293" y="2628647"/>
                    <a:pt x="-25398" y="2485267"/>
                    <a:pt x="0" y="2310872"/>
                  </a:cubicBezTo>
                  <a:cubicBezTo>
                    <a:pt x="25398" y="2136477"/>
                    <a:pt x="-7037" y="1958810"/>
                    <a:pt x="0" y="1711757"/>
                  </a:cubicBezTo>
                  <a:cubicBezTo>
                    <a:pt x="7037" y="1464705"/>
                    <a:pt x="-25831" y="1393744"/>
                    <a:pt x="0" y="1141171"/>
                  </a:cubicBezTo>
                  <a:cubicBezTo>
                    <a:pt x="25831" y="888598"/>
                    <a:pt x="-25506" y="866887"/>
                    <a:pt x="0" y="627644"/>
                  </a:cubicBezTo>
                  <a:cubicBezTo>
                    <a:pt x="25506" y="388401"/>
                    <a:pt x="28114" y="188409"/>
                    <a:pt x="0" y="0"/>
                  </a:cubicBezTo>
                  <a:close/>
                </a:path>
                <a:path w="3803904" h="2852928" stroke="0" extrusionOk="0">
                  <a:moveTo>
                    <a:pt x="0" y="0"/>
                  </a:moveTo>
                  <a:cubicBezTo>
                    <a:pt x="209295" y="-9140"/>
                    <a:pt x="362271" y="4570"/>
                    <a:pt x="633984" y="0"/>
                  </a:cubicBezTo>
                  <a:cubicBezTo>
                    <a:pt x="905697" y="-4570"/>
                    <a:pt x="1153665" y="23470"/>
                    <a:pt x="1344046" y="0"/>
                  </a:cubicBezTo>
                  <a:cubicBezTo>
                    <a:pt x="1534427" y="-23470"/>
                    <a:pt x="1736666" y="5846"/>
                    <a:pt x="1863913" y="0"/>
                  </a:cubicBezTo>
                  <a:cubicBezTo>
                    <a:pt x="1991160" y="-5846"/>
                    <a:pt x="2333457" y="-27425"/>
                    <a:pt x="2459858" y="0"/>
                  </a:cubicBezTo>
                  <a:cubicBezTo>
                    <a:pt x="2586259" y="27425"/>
                    <a:pt x="2916235" y="-6966"/>
                    <a:pt x="3131881" y="0"/>
                  </a:cubicBezTo>
                  <a:cubicBezTo>
                    <a:pt x="3347527" y="6966"/>
                    <a:pt x="3519221" y="-16741"/>
                    <a:pt x="3803904" y="0"/>
                  </a:cubicBezTo>
                  <a:cubicBezTo>
                    <a:pt x="3822996" y="305014"/>
                    <a:pt x="3815818" y="313869"/>
                    <a:pt x="3803904" y="627644"/>
                  </a:cubicBezTo>
                  <a:cubicBezTo>
                    <a:pt x="3791990" y="941419"/>
                    <a:pt x="3786879" y="1015959"/>
                    <a:pt x="3803904" y="1226759"/>
                  </a:cubicBezTo>
                  <a:cubicBezTo>
                    <a:pt x="3820929" y="1437560"/>
                    <a:pt x="3794290" y="1605080"/>
                    <a:pt x="3803904" y="1711757"/>
                  </a:cubicBezTo>
                  <a:cubicBezTo>
                    <a:pt x="3813518" y="1818434"/>
                    <a:pt x="3809145" y="1990860"/>
                    <a:pt x="3803904" y="2253813"/>
                  </a:cubicBezTo>
                  <a:cubicBezTo>
                    <a:pt x="3798663" y="2516766"/>
                    <a:pt x="3782677" y="2562049"/>
                    <a:pt x="3803904" y="2852928"/>
                  </a:cubicBezTo>
                  <a:cubicBezTo>
                    <a:pt x="3649954" y="2819764"/>
                    <a:pt x="3418705" y="2846044"/>
                    <a:pt x="3131881" y="2852928"/>
                  </a:cubicBezTo>
                  <a:cubicBezTo>
                    <a:pt x="2845057" y="2859812"/>
                    <a:pt x="2792733" y="2855425"/>
                    <a:pt x="2573975" y="2852928"/>
                  </a:cubicBezTo>
                  <a:cubicBezTo>
                    <a:pt x="2355217" y="2850431"/>
                    <a:pt x="2113589" y="2823520"/>
                    <a:pt x="1978030" y="2852928"/>
                  </a:cubicBezTo>
                  <a:cubicBezTo>
                    <a:pt x="1842472" y="2882336"/>
                    <a:pt x="1530793" y="2880306"/>
                    <a:pt x="1344046" y="2852928"/>
                  </a:cubicBezTo>
                  <a:cubicBezTo>
                    <a:pt x="1157299" y="2825550"/>
                    <a:pt x="1045670" y="2849310"/>
                    <a:pt x="786140" y="2852928"/>
                  </a:cubicBezTo>
                  <a:cubicBezTo>
                    <a:pt x="526610" y="2856546"/>
                    <a:pt x="341338" y="2841916"/>
                    <a:pt x="0" y="2852928"/>
                  </a:cubicBezTo>
                  <a:cubicBezTo>
                    <a:pt x="-195" y="2568402"/>
                    <a:pt x="23255" y="2403228"/>
                    <a:pt x="0" y="2253813"/>
                  </a:cubicBezTo>
                  <a:cubicBezTo>
                    <a:pt x="-23255" y="2104398"/>
                    <a:pt x="365" y="1802291"/>
                    <a:pt x="0" y="1654698"/>
                  </a:cubicBezTo>
                  <a:cubicBezTo>
                    <a:pt x="-365" y="1507106"/>
                    <a:pt x="13011" y="1250213"/>
                    <a:pt x="0" y="1112642"/>
                  </a:cubicBezTo>
                  <a:cubicBezTo>
                    <a:pt x="-13011" y="975071"/>
                    <a:pt x="19152" y="721216"/>
                    <a:pt x="0" y="599115"/>
                  </a:cubicBezTo>
                  <a:cubicBezTo>
                    <a:pt x="-19152" y="477014"/>
                    <a:pt x="21608" y="218404"/>
                    <a:pt x="0" y="0"/>
                  </a:cubicBezTo>
                  <a:close/>
                </a:path>
              </a:pathLst>
            </a:custGeom>
            <a:ln w="19050">
              <a:solidFill>
                <a:srgbClr val="C00000"/>
              </a:solidFill>
              <a:prstDash val="sysDot"/>
              <a:extLst>
                <a:ext uri="{C807C97D-BFC1-408E-A445-0C87EB9F89A2}">
                  <ask:lineSketchStyleProps xmlns:ask="http://schemas.microsoft.com/office/drawing/2018/sketchyshapes" sd="481711788">
                    <a:prstGeom prst="rect">
                      <a:avLst/>
                    </a:prstGeom>
                    <ask:type>
                      <ask:lineSketchFreehand/>
                    </ask:type>
                  </ask:lineSketchStyleProps>
                </a:ext>
              </a:extLst>
            </a:ln>
          </p:spPr>
        </p:pic>
        <p:pic>
          <p:nvPicPr>
            <p:cNvPr id="138" name="Picture 137" descr="Chart&#10;&#10;Description automatically generated">
              <a:extLst>
                <a:ext uri="{FF2B5EF4-FFF2-40B4-BE49-F238E27FC236}">
                  <a16:creationId xmlns:a16="http://schemas.microsoft.com/office/drawing/2014/main" id="{49EBAE29-DD3D-965A-EF36-B764A7FCAB0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0574000" y="8641080"/>
              <a:ext cx="3803904" cy="2852928"/>
            </a:xfrm>
            <a:prstGeom prst="rect">
              <a:avLst/>
            </a:prstGeom>
          </p:spPr>
        </p:pic>
        <p:pic>
          <p:nvPicPr>
            <p:cNvPr id="140" name="Picture 139" descr="Chart, histogram&#10;&#10;Description automatically generated">
              <a:extLst>
                <a:ext uri="{FF2B5EF4-FFF2-40B4-BE49-F238E27FC236}">
                  <a16:creationId xmlns:a16="http://schemas.microsoft.com/office/drawing/2014/main" id="{EE49D67A-9135-099F-ADCF-88549CCBDB6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0574000" y="11521440"/>
              <a:ext cx="3803904" cy="2852928"/>
            </a:xfrm>
            <a:custGeom>
              <a:avLst/>
              <a:gdLst>
                <a:gd name="connsiteX0" fmla="*/ 0 w 3803904"/>
                <a:gd name="connsiteY0" fmla="*/ 0 h 2852928"/>
                <a:gd name="connsiteX1" fmla="*/ 710062 w 3803904"/>
                <a:gd name="connsiteY1" fmla="*/ 0 h 2852928"/>
                <a:gd name="connsiteX2" fmla="*/ 1382085 w 3803904"/>
                <a:gd name="connsiteY2" fmla="*/ 0 h 2852928"/>
                <a:gd name="connsiteX3" fmla="*/ 2016069 w 3803904"/>
                <a:gd name="connsiteY3" fmla="*/ 0 h 2852928"/>
                <a:gd name="connsiteX4" fmla="*/ 2650053 w 3803904"/>
                <a:gd name="connsiteY4" fmla="*/ 0 h 2852928"/>
                <a:gd name="connsiteX5" fmla="*/ 3803904 w 3803904"/>
                <a:gd name="connsiteY5" fmla="*/ 0 h 2852928"/>
                <a:gd name="connsiteX6" fmla="*/ 3803904 w 3803904"/>
                <a:gd name="connsiteY6" fmla="*/ 599115 h 2852928"/>
                <a:gd name="connsiteX7" fmla="*/ 3803904 w 3803904"/>
                <a:gd name="connsiteY7" fmla="*/ 1112642 h 2852928"/>
                <a:gd name="connsiteX8" fmla="*/ 3803904 w 3803904"/>
                <a:gd name="connsiteY8" fmla="*/ 1711757 h 2852928"/>
                <a:gd name="connsiteX9" fmla="*/ 3803904 w 3803904"/>
                <a:gd name="connsiteY9" fmla="*/ 2196755 h 2852928"/>
                <a:gd name="connsiteX10" fmla="*/ 3803904 w 3803904"/>
                <a:gd name="connsiteY10" fmla="*/ 2852928 h 2852928"/>
                <a:gd name="connsiteX11" fmla="*/ 3245998 w 3803904"/>
                <a:gd name="connsiteY11" fmla="*/ 2852928 h 2852928"/>
                <a:gd name="connsiteX12" fmla="*/ 2535936 w 3803904"/>
                <a:gd name="connsiteY12" fmla="*/ 2852928 h 2852928"/>
                <a:gd name="connsiteX13" fmla="*/ 1939991 w 3803904"/>
                <a:gd name="connsiteY13" fmla="*/ 2852928 h 2852928"/>
                <a:gd name="connsiteX14" fmla="*/ 1229929 w 3803904"/>
                <a:gd name="connsiteY14" fmla="*/ 2852928 h 2852928"/>
                <a:gd name="connsiteX15" fmla="*/ 672023 w 3803904"/>
                <a:gd name="connsiteY15" fmla="*/ 2852928 h 2852928"/>
                <a:gd name="connsiteX16" fmla="*/ 0 w 3803904"/>
                <a:gd name="connsiteY16" fmla="*/ 2852928 h 2852928"/>
                <a:gd name="connsiteX17" fmla="*/ 0 w 3803904"/>
                <a:gd name="connsiteY17" fmla="*/ 2367930 h 2852928"/>
                <a:gd name="connsiteX18" fmla="*/ 0 w 3803904"/>
                <a:gd name="connsiteY18" fmla="*/ 1882932 h 2852928"/>
                <a:gd name="connsiteX19" fmla="*/ 0 w 3803904"/>
                <a:gd name="connsiteY19" fmla="*/ 1397935 h 2852928"/>
                <a:gd name="connsiteX20" fmla="*/ 0 w 3803904"/>
                <a:gd name="connsiteY20" fmla="*/ 770291 h 2852928"/>
                <a:gd name="connsiteX21" fmla="*/ 0 w 3803904"/>
                <a:gd name="connsiteY21"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03904" h="2852928" fill="none" extrusionOk="0">
                  <a:moveTo>
                    <a:pt x="0" y="0"/>
                  </a:moveTo>
                  <a:cubicBezTo>
                    <a:pt x="192964" y="-8932"/>
                    <a:pt x="451817" y="-25653"/>
                    <a:pt x="710062" y="0"/>
                  </a:cubicBezTo>
                  <a:cubicBezTo>
                    <a:pt x="968307" y="25653"/>
                    <a:pt x="1103012" y="22590"/>
                    <a:pt x="1382085" y="0"/>
                  </a:cubicBezTo>
                  <a:cubicBezTo>
                    <a:pt x="1661158" y="-22590"/>
                    <a:pt x="1815129" y="15756"/>
                    <a:pt x="2016069" y="0"/>
                  </a:cubicBezTo>
                  <a:cubicBezTo>
                    <a:pt x="2217009" y="-15756"/>
                    <a:pt x="2336682" y="-7823"/>
                    <a:pt x="2650053" y="0"/>
                  </a:cubicBezTo>
                  <a:cubicBezTo>
                    <a:pt x="2963424" y="7823"/>
                    <a:pt x="3490368" y="-22584"/>
                    <a:pt x="3803904" y="0"/>
                  </a:cubicBezTo>
                  <a:cubicBezTo>
                    <a:pt x="3824085" y="296034"/>
                    <a:pt x="3824498" y="441507"/>
                    <a:pt x="3803904" y="599115"/>
                  </a:cubicBezTo>
                  <a:cubicBezTo>
                    <a:pt x="3783310" y="756723"/>
                    <a:pt x="3809517" y="861397"/>
                    <a:pt x="3803904" y="1112642"/>
                  </a:cubicBezTo>
                  <a:cubicBezTo>
                    <a:pt x="3798291" y="1363887"/>
                    <a:pt x="3797582" y="1514359"/>
                    <a:pt x="3803904" y="1711757"/>
                  </a:cubicBezTo>
                  <a:cubicBezTo>
                    <a:pt x="3810226" y="1909155"/>
                    <a:pt x="3786496" y="2044692"/>
                    <a:pt x="3803904" y="2196755"/>
                  </a:cubicBezTo>
                  <a:cubicBezTo>
                    <a:pt x="3821312" y="2348818"/>
                    <a:pt x="3785664" y="2689117"/>
                    <a:pt x="3803904" y="2852928"/>
                  </a:cubicBezTo>
                  <a:cubicBezTo>
                    <a:pt x="3580129" y="2847104"/>
                    <a:pt x="3451012" y="2835884"/>
                    <a:pt x="3245998" y="2852928"/>
                  </a:cubicBezTo>
                  <a:cubicBezTo>
                    <a:pt x="3040984" y="2869972"/>
                    <a:pt x="2847346" y="2867855"/>
                    <a:pt x="2535936" y="2852928"/>
                  </a:cubicBezTo>
                  <a:cubicBezTo>
                    <a:pt x="2224526" y="2838001"/>
                    <a:pt x="2089314" y="2876452"/>
                    <a:pt x="1939991" y="2852928"/>
                  </a:cubicBezTo>
                  <a:cubicBezTo>
                    <a:pt x="1790668" y="2829404"/>
                    <a:pt x="1539755" y="2881002"/>
                    <a:pt x="1229929" y="2852928"/>
                  </a:cubicBezTo>
                  <a:cubicBezTo>
                    <a:pt x="920103" y="2824854"/>
                    <a:pt x="857676" y="2852011"/>
                    <a:pt x="672023" y="2852928"/>
                  </a:cubicBezTo>
                  <a:cubicBezTo>
                    <a:pt x="486370" y="2853845"/>
                    <a:pt x="150869" y="2881916"/>
                    <a:pt x="0" y="2852928"/>
                  </a:cubicBezTo>
                  <a:cubicBezTo>
                    <a:pt x="-1671" y="2750861"/>
                    <a:pt x="-21315" y="2584915"/>
                    <a:pt x="0" y="2367930"/>
                  </a:cubicBezTo>
                  <a:cubicBezTo>
                    <a:pt x="21315" y="2150945"/>
                    <a:pt x="-19559" y="2104606"/>
                    <a:pt x="0" y="1882932"/>
                  </a:cubicBezTo>
                  <a:cubicBezTo>
                    <a:pt x="19559" y="1661258"/>
                    <a:pt x="17502" y="1619361"/>
                    <a:pt x="0" y="1397935"/>
                  </a:cubicBezTo>
                  <a:cubicBezTo>
                    <a:pt x="-17502" y="1176509"/>
                    <a:pt x="29866" y="994892"/>
                    <a:pt x="0" y="770291"/>
                  </a:cubicBezTo>
                  <a:cubicBezTo>
                    <a:pt x="-29866" y="545690"/>
                    <a:pt x="24914" y="272306"/>
                    <a:pt x="0" y="0"/>
                  </a:cubicBezTo>
                  <a:close/>
                </a:path>
                <a:path w="3803904" h="2852928" stroke="0" extrusionOk="0">
                  <a:moveTo>
                    <a:pt x="0" y="0"/>
                  </a:moveTo>
                  <a:cubicBezTo>
                    <a:pt x="130809" y="1872"/>
                    <a:pt x="465475" y="-10165"/>
                    <a:pt x="595945" y="0"/>
                  </a:cubicBezTo>
                  <a:cubicBezTo>
                    <a:pt x="726415" y="10165"/>
                    <a:pt x="929766" y="-17474"/>
                    <a:pt x="1115812" y="0"/>
                  </a:cubicBezTo>
                  <a:cubicBezTo>
                    <a:pt x="1301858" y="17474"/>
                    <a:pt x="1640417" y="-23516"/>
                    <a:pt x="1825874" y="0"/>
                  </a:cubicBezTo>
                  <a:cubicBezTo>
                    <a:pt x="2011331" y="23516"/>
                    <a:pt x="2167313" y="-7400"/>
                    <a:pt x="2421819" y="0"/>
                  </a:cubicBezTo>
                  <a:cubicBezTo>
                    <a:pt x="2676326" y="7400"/>
                    <a:pt x="2880248" y="19781"/>
                    <a:pt x="3017764" y="0"/>
                  </a:cubicBezTo>
                  <a:cubicBezTo>
                    <a:pt x="3155281" y="-19781"/>
                    <a:pt x="3486888" y="9138"/>
                    <a:pt x="3803904" y="0"/>
                  </a:cubicBezTo>
                  <a:cubicBezTo>
                    <a:pt x="3789343" y="225450"/>
                    <a:pt x="3814935" y="304318"/>
                    <a:pt x="3803904" y="513527"/>
                  </a:cubicBezTo>
                  <a:cubicBezTo>
                    <a:pt x="3792873" y="722736"/>
                    <a:pt x="3829970" y="917781"/>
                    <a:pt x="3803904" y="1084113"/>
                  </a:cubicBezTo>
                  <a:cubicBezTo>
                    <a:pt x="3777838" y="1250445"/>
                    <a:pt x="3789273" y="1476138"/>
                    <a:pt x="3803904" y="1597640"/>
                  </a:cubicBezTo>
                  <a:cubicBezTo>
                    <a:pt x="3818535" y="1719142"/>
                    <a:pt x="3815715" y="1955525"/>
                    <a:pt x="3803904" y="2111167"/>
                  </a:cubicBezTo>
                  <a:cubicBezTo>
                    <a:pt x="3792093" y="2266809"/>
                    <a:pt x="3825488" y="2627783"/>
                    <a:pt x="3803904" y="2852928"/>
                  </a:cubicBezTo>
                  <a:cubicBezTo>
                    <a:pt x="3468439" y="2867773"/>
                    <a:pt x="3386806" y="2861250"/>
                    <a:pt x="3131881" y="2852928"/>
                  </a:cubicBezTo>
                  <a:cubicBezTo>
                    <a:pt x="2876956" y="2844606"/>
                    <a:pt x="2616223" y="2836053"/>
                    <a:pt x="2421819" y="2852928"/>
                  </a:cubicBezTo>
                  <a:cubicBezTo>
                    <a:pt x="2227415" y="2869803"/>
                    <a:pt x="1975437" y="2869933"/>
                    <a:pt x="1711757" y="2852928"/>
                  </a:cubicBezTo>
                  <a:cubicBezTo>
                    <a:pt x="1448077" y="2835923"/>
                    <a:pt x="1400241" y="2852692"/>
                    <a:pt x="1153851" y="2852928"/>
                  </a:cubicBezTo>
                  <a:cubicBezTo>
                    <a:pt x="907461" y="2853164"/>
                    <a:pt x="487644" y="2795253"/>
                    <a:pt x="0" y="2852928"/>
                  </a:cubicBezTo>
                  <a:cubicBezTo>
                    <a:pt x="-13874" y="2552346"/>
                    <a:pt x="19621" y="2459989"/>
                    <a:pt x="0" y="2225284"/>
                  </a:cubicBezTo>
                  <a:cubicBezTo>
                    <a:pt x="-19621" y="1990579"/>
                    <a:pt x="4119" y="1881521"/>
                    <a:pt x="0" y="1740286"/>
                  </a:cubicBezTo>
                  <a:cubicBezTo>
                    <a:pt x="-4119" y="1599051"/>
                    <a:pt x="14724" y="1416185"/>
                    <a:pt x="0" y="1226759"/>
                  </a:cubicBezTo>
                  <a:cubicBezTo>
                    <a:pt x="-14724" y="1037333"/>
                    <a:pt x="17649" y="905841"/>
                    <a:pt x="0" y="713232"/>
                  </a:cubicBezTo>
                  <a:cubicBezTo>
                    <a:pt x="-17649" y="520623"/>
                    <a:pt x="34004" y="264801"/>
                    <a:pt x="0" y="0"/>
                  </a:cubicBezTo>
                  <a:close/>
                </a:path>
              </a:pathLst>
            </a:custGeom>
            <a:ln w="19050">
              <a:solidFill>
                <a:srgbClr val="C00000"/>
              </a:solidFill>
              <a:prstDash val="sysDot"/>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142" name="Picture 141" descr="Chart&#10;&#10;Description automatically generated">
              <a:extLst>
                <a:ext uri="{FF2B5EF4-FFF2-40B4-BE49-F238E27FC236}">
                  <a16:creationId xmlns:a16="http://schemas.microsoft.com/office/drawing/2014/main" id="{FD1473C7-DF0E-D8E9-D03F-3DB9B48A0A3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571507" y="14447520"/>
              <a:ext cx="3803904" cy="2852928"/>
            </a:xfrm>
            <a:custGeom>
              <a:avLst/>
              <a:gdLst>
                <a:gd name="connsiteX0" fmla="*/ 0 w 3803904"/>
                <a:gd name="connsiteY0" fmla="*/ 0 h 2852928"/>
                <a:gd name="connsiteX1" fmla="*/ 595945 w 3803904"/>
                <a:gd name="connsiteY1" fmla="*/ 0 h 2852928"/>
                <a:gd name="connsiteX2" fmla="*/ 1229929 w 3803904"/>
                <a:gd name="connsiteY2" fmla="*/ 0 h 2852928"/>
                <a:gd name="connsiteX3" fmla="*/ 1749796 w 3803904"/>
                <a:gd name="connsiteY3" fmla="*/ 0 h 2852928"/>
                <a:gd name="connsiteX4" fmla="*/ 2269663 w 3803904"/>
                <a:gd name="connsiteY4" fmla="*/ 0 h 2852928"/>
                <a:gd name="connsiteX5" fmla="*/ 2827569 w 3803904"/>
                <a:gd name="connsiteY5" fmla="*/ 0 h 2852928"/>
                <a:gd name="connsiteX6" fmla="*/ 3803904 w 3803904"/>
                <a:gd name="connsiteY6" fmla="*/ 0 h 2852928"/>
                <a:gd name="connsiteX7" fmla="*/ 3803904 w 3803904"/>
                <a:gd name="connsiteY7" fmla="*/ 599115 h 2852928"/>
                <a:gd name="connsiteX8" fmla="*/ 3803904 w 3803904"/>
                <a:gd name="connsiteY8" fmla="*/ 1084113 h 2852928"/>
                <a:gd name="connsiteX9" fmla="*/ 3803904 w 3803904"/>
                <a:gd name="connsiteY9" fmla="*/ 1683228 h 2852928"/>
                <a:gd name="connsiteX10" fmla="*/ 3803904 w 3803904"/>
                <a:gd name="connsiteY10" fmla="*/ 2253813 h 2852928"/>
                <a:gd name="connsiteX11" fmla="*/ 3803904 w 3803904"/>
                <a:gd name="connsiteY11" fmla="*/ 2852928 h 2852928"/>
                <a:gd name="connsiteX12" fmla="*/ 3245998 w 3803904"/>
                <a:gd name="connsiteY12" fmla="*/ 2852928 h 2852928"/>
                <a:gd name="connsiteX13" fmla="*/ 2612014 w 3803904"/>
                <a:gd name="connsiteY13" fmla="*/ 2852928 h 2852928"/>
                <a:gd name="connsiteX14" fmla="*/ 1901952 w 3803904"/>
                <a:gd name="connsiteY14" fmla="*/ 2852928 h 2852928"/>
                <a:gd name="connsiteX15" fmla="*/ 1267968 w 3803904"/>
                <a:gd name="connsiteY15" fmla="*/ 2852928 h 2852928"/>
                <a:gd name="connsiteX16" fmla="*/ 748101 w 3803904"/>
                <a:gd name="connsiteY16" fmla="*/ 2852928 h 2852928"/>
                <a:gd name="connsiteX17" fmla="*/ 0 w 3803904"/>
                <a:gd name="connsiteY17" fmla="*/ 2852928 h 2852928"/>
                <a:gd name="connsiteX18" fmla="*/ 0 w 3803904"/>
                <a:gd name="connsiteY18" fmla="*/ 2282342 h 2852928"/>
                <a:gd name="connsiteX19" fmla="*/ 0 w 3803904"/>
                <a:gd name="connsiteY19" fmla="*/ 1797345 h 2852928"/>
                <a:gd name="connsiteX20" fmla="*/ 0 w 3803904"/>
                <a:gd name="connsiteY20" fmla="*/ 1283818 h 2852928"/>
                <a:gd name="connsiteX21" fmla="*/ 0 w 3803904"/>
                <a:gd name="connsiteY21" fmla="*/ 770291 h 2852928"/>
                <a:gd name="connsiteX22" fmla="*/ 0 w 3803904"/>
                <a:gd name="connsiteY22"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03904" h="2852928" fill="none" extrusionOk="0">
                  <a:moveTo>
                    <a:pt x="0" y="0"/>
                  </a:moveTo>
                  <a:cubicBezTo>
                    <a:pt x="123092" y="22464"/>
                    <a:pt x="354850" y="-13876"/>
                    <a:pt x="595945" y="0"/>
                  </a:cubicBezTo>
                  <a:cubicBezTo>
                    <a:pt x="837041" y="13876"/>
                    <a:pt x="922323" y="-5658"/>
                    <a:pt x="1229929" y="0"/>
                  </a:cubicBezTo>
                  <a:cubicBezTo>
                    <a:pt x="1537535" y="5658"/>
                    <a:pt x="1591506" y="16462"/>
                    <a:pt x="1749796" y="0"/>
                  </a:cubicBezTo>
                  <a:cubicBezTo>
                    <a:pt x="1908086" y="-16462"/>
                    <a:pt x="2033972" y="-8249"/>
                    <a:pt x="2269663" y="0"/>
                  </a:cubicBezTo>
                  <a:cubicBezTo>
                    <a:pt x="2505354" y="8249"/>
                    <a:pt x="2574081" y="1585"/>
                    <a:pt x="2827569" y="0"/>
                  </a:cubicBezTo>
                  <a:cubicBezTo>
                    <a:pt x="3081057" y="-1585"/>
                    <a:pt x="3575642" y="19549"/>
                    <a:pt x="3803904" y="0"/>
                  </a:cubicBezTo>
                  <a:cubicBezTo>
                    <a:pt x="3799899" y="284884"/>
                    <a:pt x="3818623" y="465544"/>
                    <a:pt x="3803904" y="599115"/>
                  </a:cubicBezTo>
                  <a:cubicBezTo>
                    <a:pt x="3789185" y="732686"/>
                    <a:pt x="3789018" y="879707"/>
                    <a:pt x="3803904" y="1084113"/>
                  </a:cubicBezTo>
                  <a:cubicBezTo>
                    <a:pt x="3818790" y="1288519"/>
                    <a:pt x="3777263" y="1469065"/>
                    <a:pt x="3803904" y="1683228"/>
                  </a:cubicBezTo>
                  <a:cubicBezTo>
                    <a:pt x="3830545" y="1897392"/>
                    <a:pt x="3810810" y="2080469"/>
                    <a:pt x="3803904" y="2253813"/>
                  </a:cubicBezTo>
                  <a:cubicBezTo>
                    <a:pt x="3796998" y="2427158"/>
                    <a:pt x="3813751" y="2646049"/>
                    <a:pt x="3803904" y="2852928"/>
                  </a:cubicBezTo>
                  <a:cubicBezTo>
                    <a:pt x="3542503" y="2837911"/>
                    <a:pt x="3408297" y="2855298"/>
                    <a:pt x="3245998" y="2852928"/>
                  </a:cubicBezTo>
                  <a:cubicBezTo>
                    <a:pt x="3083699" y="2850558"/>
                    <a:pt x="2839606" y="2859460"/>
                    <a:pt x="2612014" y="2852928"/>
                  </a:cubicBezTo>
                  <a:cubicBezTo>
                    <a:pt x="2384422" y="2846396"/>
                    <a:pt x="2165062" y="2879766"/>
                    <a:pt x="1901952" y="2852928"/>
                  </a:cubicBezTo>
                  <a:cubicBezTo>
                    <a:pt x="1638842" y="2826090"/>
                    <a:pt x="1531028" y="2873924"/>
                    <a:pt x="1267968" y="2852928"/>
                  </a:cubicBezTo>
                  <a:cubicBezTo>
                    <a:pt x="1004908" y="2831932"/>
                    <a:pt x="982485" y="2838682"/>
                    <a:pt x="748101" y="2852928"/>
                  </a:cubicBezTo>
                  <a:cubicBezTo>
                    <a:pt x="513717" y="2867174"/>
                    <a:pt x="365581" y="2840260"/>
                    <a:pt x="0" y="2852928"/>
                  </a:cubicBezTo>
                  <a:cubicBezTo>
                    <a:pt x="3387" y="2642599"/>
                    <a:pt x="-28059" y="2429936"/>
                    <a:pt x="0" y="2282342"/>
                  </a:cubicBezTo>
                  <a:cubicBezTo>
                    <a:pt x="28059" y="2134748"/>
                    <a:pt x="-12390" y="1956554"/>
                    <a:pt x="0" y="1797345"/>
                  </a:cubicBezTo>
                  <a:cubicBezTo>
                    <a:pt x="12390" y="1638136"/>
                    <a:pt x="-5618" y="1427456"/>
                    <a:pt x="0" y="1283818"/>
                  </a:cubicBezTo>
                  <a:cubicBezTo>
                    <a:pt x="5618" y="1140180"/>
                    <a:pt x="19492" y="947882"/>
                    <a:pt x="0" y="770291"/>
                  </a:cubicBezTo>
                  <a:cubicBezTo>
                    <a:pt x="-19492" y="592700"/>
                    <a:pt x="20444" y="213116"/>
                    <a:pt x="0" y="0"/>
                  </a:cubicBezTo>
                  <a:close/>
                </a:path>
                <a:path w="3803904" h="2852928" stroke="0" extrusionOk="0">
                  <a:moveTo>
                    <a:pt x="0" y="0"/>
                  </a:moveTo>
                  <a:cubicBezTo>
                    <a:pt x="129009" y="11639"/>
                    <a:pt x="399253" y="-21394"/>
                    <a:pt x="633984" y="0"/>
                  </a:cubicBezTo>
                  <a:cubicBezTo>
                    <a:pt x="868715" y="21394"/>
                    <a:pt x="1133563" y="-20983"/>
                    <a:pt x="1306007" y="0"/>
                  </a:cubicBezTo>
                  <a:cubicBezTo>
                    <a:pt x="1478451" y="20983"/>
                    <a:pt x="1641682" y="10813"/>
                    <a:pt x="1901952" y="0"/>
                  </a:cubicBezTo>
                  <a:cubicBezTo>
                    <a:pt x="2162222" y="-10813"/>
                    <a:pt x="2302403" y="-20261"/>
                    <a:pt x="2497897" y="0"/>
                  </a:cubicBezTo>
                  <a:cubicBezTo>
                    <a:pt x="2693391" y="20261"/>
                    <a:pt x="2872680" y="12408"/>
                    <a:pt x="3055803" y="0"/>
                  </a:cubicBezTo>
                  <a:cubicBezTo>
                    <a:pt x="3238926" y="-12408"/>
                    <a:pt x="3564750" y="10610"/>
                    <a:pt x="3803904" y="0"/>
                  </a:cubicBezTo>
                  <a:cubicBezTo>
                    <a:pt x="3786269" y="205508"/>
                    <a:pt x="3823771" y="358249"/>
                    <a:pt x="3803904" y="570586"/>
                  </a:cubicBezTo>
                  <a:cubicBezTo>
                    <a:pt x="3784037" y="782923"/>
                    <a:pt x="3782011" y="1047397"/>
                    <a:pt x="3803904" y="1169700"/>
                  </a:cubicBezTo>
                  <a:cubicBezTo>
                    <a:pt x="3825797" y="1292003"/>
                    <a:pt x="3792055" y="1457334"/>
                    <a:pt x="3803904" y="1654698"/>
                  </a:cubicBezTo>
                  <a:cubicBezTo>
                    <a:pt x="3815753" y="1852062"/>
                    <a:pt x="3818004" y="1972066"/>
                    <a:pt x="3803904" y="2139696"/>
                  </a:cubicBezTo>
                  <a:cubicBezTo>
                    <a:pt x="3789804" y="2307326"/>
                    <a:pt x="3839360" y="2681285"/>
                    <a:pt x="3803904" y="2852928"/>
                  </a:cubicBezTo>
                  <a:cubicBezTo>
                    <a:pt x="3572396" y="2847989"/>
                    <a:pt x="3512426" y="2848112"/>
                    <a:pt x="3284037" y="2852928"/>
                  </a:cubicBezTo>
                  <a:cubicBezTo>
                    <a:pt x="3055648" y="2857744"/>
                    <a:pt x="2941762" y="2847023"/>
                    <a:pt x="2726131" y="2852928"/>
                  </a:cubicBezTo>
                  <a:cubicBezTo>
                    <a:pt x="2510500" y="2858833"/>
                    <a:pt x="2313436" y="2880930"/>
                    <a:pt x="2130186" y="2852928"/>
                  </a:cubicBezTo>
                  <a:cubicBezTo>
                    <a:pt x="1946937" y="2824926"/>
                    <a:pt x="1760053" y="2843940"/>
                    <a:pt x="1458163" y="2852928"/>
                  </a:cubicBezTo>
                  <a:cubicBezTo>
                    <a:pt x="1156273" y="2861916"/>
                    <a:pt x="1106657" y="2825851"/>
                    <a:pt x="900257" y="2852928"/>
                  </a:cubicBezTo>
                  <a:cubicBezTo>
                    <a:pt x="693857" y="2880005"/>
                    <a:pt x="388141" y="2885366"/>
                    <a:pt x="0" y="2852928"/>
                  </a:cubicBezTo>
                  <a:cubicBezTo>
                    <a:pt x="-19707" y="2744893"/>
                    <a:pt x="520" y="2539812"/>
                    <a:pt x="0" y="2339401"/>
                  </a:cubicBezTo>
                  <a:cubicBezTo>
                    <a:pt x="-520" y="2138990"/>
                    <a:pt x="-10230" y="2043240"/>
                    <a:pt x="0" y="1768815"/>
                  </a:cubicBezTo>
                  <a:cubicBezTo>
                    <a:pt x="10230" y="1494390"/>
                    <a:pt x="17737" y="1488327"/>
                    <a:pt x="0" y="1283818"/>
                  </a:cubicBezTo>
                  <a:cubicBezTo>
                    <a:pt x="-17737" y="1079309"/>
                    <a:pt x="22462" y="1035869"/>
                    <a:pt x="0" y="798820"/>
                  </a:cubicBezTo>
                  <a:cubicBezTo>
                    <a:pt x="-22462" y="561771"/>
                    <a:pt x="-24577" y="333364"/>
                    <a:pt x="0" y="0"/>
                  </a:cubicBezTo>
                  <a:close/>
                </a:path>
              </a:pathLst>
            </a:custGeom>
            <a:ln w="19050">
              <a:noFill/>
              <a:prstDash val="sysDot"/>
              <a:extLst>
                <a:ext uri="{C807C97D-BFC1-408E-A445-0C87EB9F89A2}">
                  <ask:lineSketchStyleProps xmlns:ask="http://schemas.microsoft.com/office/drawing/2018/sketchyshapes" sd="2901033321">
                    <a:prstGeom prst="rect">
                      <a:avLst/>
                    </a:prstGeom>
                    <ask:type>
                      <ask:lineSketchFreehand/>
                    </ask:type>
                  </ask:lineSketchStyleProps>
                </a:ext>
              </a:extLst>
            </a:ln>
          </p:spPr>
        </p:pic>
      </p:grpSp>
      <p:sp>
        <p:nvSpPr>
          <p:cNvPr id="143" name="TextBox 142">
            <a:extLst>
              <a:ext uri="{FF2B5EF4-FFF2-40B4-BE49-F238E27FC236}">
                <a16:creationId xmlns:a16="http://schemas.microsoft.com/office/drawing/2014/main" id="{30E3BFBF-AA7B-909B-F9DB-B7AFFCE59DC7}"/>
              </a:ext>
            </a:extLst>
          </p:cNvPr>
          <p:cNvSpPr txBox="1"/>
          <p:nvPr/>
        </p:nvSpPr>
        <p:spPr>
          <a:xfrm>
            <a:off x="24734520" y="8549640"/>
            <a:ext cx="7726680" cy="461665"/>
          </a:xfrm>
          <a:prstGeom prst="rect">
            <a:avLst/>
          </a:prstGeom>
          <a:noFill/>
        </p:spPr>
        <p:txBody>
          <a:bodyPr wrap="square" rtlCol="0">
            <a:spAutoFit/>
          </a:bodyPr>
          <a:lstStyle/>
          <a:p>
            <a:pPr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Figure </a:t>
            </a:r>
            <a:r>
              <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Scatter plots of total O</a:t>
            </a:r>
            <a:r>
              <a:rPr kumimoji="0" lang="en-US" altLang="en-US" sz="1200" b="0" i="0" u="none" strike="noStrike" kern="120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columns retrieved by DSCOVR EPIC and Pandora. Green dashed line – 1:1 reference, red dash-dot line – “no-intercept” regression, red dashed line – general form linear regression.</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46" name="Picture 145" descr="Chart, line chart&#10;&#10;Description automatically generated">
            <a:extLst>
              <a:ext uri="{FF2B5EF4-FFF2-40B4-BE49-F238E27FC236}">
                <a16:creationId xmlns:a16="http://schemas.microsoft.com/office/drawing/2014/main" id="{2AF7E1CC-7E44-2F7F-BD37-8B6D2C10621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4734520" y="2926080"/>
            <a:ext cx="3803904" cy="2852928"/>
          </a:xfrm>
          <a:prstGeom prst="rect">
            <a:avLst/>
          </a:prstGeom>
        </p:spPr>
      </p:pic>
      <p:pic>
        <p:nvPicPr>
          <p:cNvPr id="148" name="Picture 147" descr="Chart, line chart&#10;&#10;Description automatically generated">
            <a:extLst>
              <a:ext uri="{FF2B5EF4-FFF2-40B4-BE49-F238E27FC236}">
                <a16:creationId xmlns:a16="http://schemas.microsoft.com/office/drawing/2014/main" id="{EFB79D49-D222-9131-B00E-C359B21C4E6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8620720" y="2926080"/>
            <a:ext cx="3803904" cy="2852928"/>
          </a:xfrm>
          <a:prstGeom prst="rect">
            <a:avLst/>
          </a:prstGeom>
        </p:spPr>
      </p:pic>
      <p:pic>
        <p:nvPicPr>
          <p:cNvPr id="150" name="Picture 149" descr="Chart, line chart&#10;&#10;Description automatically generated">
            <a:extLst>
              <a:ext uri="{FF2B5EF4-FFF2-40B4-BE49-F238E27FC236}">
                <a16:creationId xmlns:a16="http://schemas.microsoft.com/office/drawing/2014/main" id="{5C19346C-7D18-8AD7-2C71-1ABC2E2C23F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4734520" y="5760720"/>
            <a:ext cx="3803904" cy="2852928"/>
          </a:xfrm>
          <a:prstGeom prst="rect">
            <a:avLst/>
          </a:prstGeom>
        </p:spPr>
      </p:pic>
      <p:pic>
        <p:nvPicPr>
          <p:cNvPr id="152" name="Picture 151" descr="Chart, line chart&#10;&#10;Description automatically generated">
            <a:extLst>
              <a:ext uri="{FF2B5EF4-FFF2-40B4-BE49-F238E27FC236}">
                <a16:creationId xmlns:a16="http://schemas.microsoft.com/office/drawing/2014/main" id="{849FAA0F-2F94-F9A9-6B20-83D97B10650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8620720" y="5760720"/>
            <a:ext cx="3803904" cy="2852928"/>
          </a:xfrm>
          <a:prstGeom prst="rect">
            <a:avLst/>
          </a:prstGeom>
        </p:spPr>
      </p:pic>
      <p:sp>
        <p:nvSpPr>
          <p:cNvPr id="153" name="TextBox 152">
            <a:extLst>
              <a:ext uri="{FF2B5EF4-FFF2-40B4-BE49-F238E27FC236}">
                <a16:creationId xmlns:a16="http://schemas.microsoft.com/office/drawing/2014/main" id="{CBC4E063-BDCD-902D-062D-CDF7702AAFEA}"/>
              </a:ext>
            </a:extLst>
          </p:cNvPr>
          <p:cNvSpPr txBox="1"/>
          <p:nvPr/>
        </p:nvSpPr>
        <p:spPr>
          <a:xfrm>
            <a:off x="24734520" y="18045547"/>
            <a:ext cx="7726680" cy="646331"/>
          </a:xfrm>
          <a:prstGeom prst="rect">
            <a:avLst/>
          </a:prstGeom>
          <a:noFill/>
        </p:spPr>
        <p:txBody>
          <a:bodyPr wrap="square" rtlCol="0">
            <a:spAutoFit/>
          </a:bodyPr>
          <a:lstStyle/>
          <a:p>
            <a:pPr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Figure 5. Scatter plots of total O</a:t>
            </a:r>
            <a:r>
              <a:rPr kumimoji="0" lang="en-US" altLang="en-US" sz="1200" b="0" i="0" u="none" strike="noStrike" kern="120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columns retrieved by TEMPO and Pandora. Green dashed line – 1:1 reference, red dash-dot line – “no-intercept” regression, red dashed line – general form linear regression. Plots highlighted in </a:t>
            </a:r>
            <a:r>
              <a:rPr kumimoji="0" lang="en-US" altLang="en-US" sz="1200" b="0" i="0" u="none" strike="noStrike" kern="1200" cap="none" spc="0" normalizeH="0" baseline="0" noProof="0" dirty="0">
                <a:ln>
                  <a:noFill/>
                </a:ln>
                <a:solidFill>
                  <a:schemeClr val="accent4">
                    <a:lumMod val="60000"/>
                    <a:lumOff val="40000"/>
                  </a:schemeClr>
                </a:solidFill>
                <a:effectLst/>
                <a:uLnTx/>
                <a:uFillTx/>
                <a:latin typeface="Arial" panose="020B0604020202020204" pitchFamily="34" charset="0"/>
                <a:ea typeface="Times New Roman" panose="02020603050405020304" pitchFamily="18" charset="0"/>
                <a:cs typeface="Arial" panose="020B0604020202020204" pitchFamily="34" charset="0"/>
              </a:rPr>
              <a:t>yellow</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are for all acceptable QFs, highlighted in </a:t>
            </a:r>
            <a:r>
              <a:rPr kumimoji="0" lang="en-US" altLang="en-US" sz="1200" b="0"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green</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 only high quality QFs.</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55" name="Picture 154" descr="Chart, line chart&#10;&#10;Description automatically generated">
            <a:extLst>
              <a:ext uri="{FF2B5EF4-FFF2-40B4-BE49-F238E27FC236}">
                <a16:creationId xmlns:a16="http://schemas.microsoft.com/office/drawing/2014/main" id="{183AF996-23E8-4A09-0DDD-831193824152}"/>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4734520" y="9464040"/>
            <a:ext cx="3803904" cy="2852928"/>
          </a:xfrm>
          <a:custGeom>
            <a:avLst/>
            <a:gdLst>
              <a:gd name="connsiteX0" fmla="*/ 0 w 3803904"/>
              <a:gd name="connsiteY0" fmla="*/ 0 h 2852928"/>
              <a:gd name="connsiteX1" fmla="*/ 429298 w 3803904"/>
              <a:gd name="connsiteY1" fmla="*/ 0 h 2852928"/>
              <a:gd name="connsiteX2" fmla="*/ 1048791 w 3803904"/>
              <a:gd name="connsiteY2" fmla="*/ 0 h 2852928"/>
              <a:gd name="connsiteX3" fmla="*/ 1630245 w 3803904"/>
              <a:gd name="connsiteY3" fmla="*/ 0 h 2852928"/>
              <a:gd name="connsiteX4" fmla="*/ 2059542 w 3803904"/>
              <a:gd name="connsiteY4" fmla="*/ 0 h 2852928"/>
              <a:gd name="connsiteX5" fmla="*/ 2564918 w 3803904"/>
              <a:gd name="connsiteY5" fmla="*/ 0 h 2852928"/>
              <a:gd name="connsiteX6" fmla="*/ 3184411 w 3803904"/>
              <a:gd name="connsiteY6" fmla="*/ 0 h 2852928"/>
              <a:gd name="connsiteX7" fmla="*/ 3803904 w 3803904"/>
              <a:gd name="connsiteY7" fmla="*/ 0 h 2852928"/>
              <a:gd name="connsiteX8" fmla="*/ 3803904 w 3803904"/>
              <a:gd name="connsiteY8" fmla="*/ 599115 h 2852928"/>
              <a:gd name="connsiteX9" fmla="*/ 3803904 w 3803904"/>
              <a:gd name="connsiteY9" fmla="*/ 1084113 h 2852928"/>
              <a:gd name="connsiteX10" fmla="*/ 3803904 w 3803904"/>
              <a:gd name="connsiteY10" fmla="*/ 1597640 h 2852928"/>
              <a:gd name="connsiteX11" fmla="*/ 3803904 w 3803904"/>
              <a:gd name="connsiteY11" fmla="*/ 2196755 h 2852928"/>
              <a:gd name="connsiteX12" fmla="*/ 3803904 w 3803904"/>
              <a:gd name="connsiteY12" fmla="*/ 2852928 h 2852928"/>
              <a:gd name="connsiteX13" fmla="*/ 3374606 w 3803904"/>
              <a:gd name="connsiteY13" fmla="*/ 2852928 h 2852928"/>
              <a:gd name="connsiteX14" fmla="*/ 2945309 w 3803904"/>
              <a:gd name="connsiteY14" fmla="*/ 2852928 h 2852928"/>
              <a:gd name="connsiteX15" fmla="*/ 2363855 w 3803904"/>
              <a:gd name="connsiteY15" fmla="*/ 2852928 h 2852928"/>
              <a:gd name="connsiteX16" fmla="*/ 1934557 w 3803904"/>
              <a:gd name="connsiteY16" fmla="*/ 2852928 h 2852928"/>
              <a:gd name="connsiteX17" fmla="*/ 1391142 w 3803904"/>
              <a:gd name="connsiteY17" fmla="*/ 2852928 h 2852928"/>
              <a:gd name="connsiteX18" fmla="*/ 923805 w 3803904"/>
              <a:gd name="connsiteY18" fmla="*/ 2852928 h 2852928"/>
              <a:gd name="connsiteX19" fmla="*/ 0 w 3803904"/>
              <a:gd name="connsiteY19" fmla="*/ 2852928 h 2852928"/>
              <a:gd name="connsiteX20" fmla="*/ 0 w 3803904"/>
              <a:gd name="connsiteY20" fmla="*/ 2282342 h 2852928"/>
              <a:gd name="connsiteX21" fmla="*/ 0 w 3803904"/>
              <a:gd name="connsiteY21" fmla="*/ 1654698 h 2852928"/>
              <a:gd name="connsiteX22" fmla="*/ 0 w 3803904"/>
              <a:gd name="connsiteY22" fmla="*/ 1112642 h 2852928"/>
              <a:gd name="connsiteX23" fmla="*/ 0 w 3803904"/>
              <a:gd name="connsiteY23" fmla="*/ 570586 h 2852928"/>
              <a:gd name="connsiteX24" fmla="*/ 0 w 3803904"/>
              <a:gd name="connsiteY24"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03904" h="2852928" fill="none" extrusionOk="0">
                <a:moveTo>
                  <a:pt x="0" y="0"/>
                </a:moveTo>
                <a:cubicBezTo>
                  <a:pt x="206915" y="-15760"/>
                  <a:pt x="237264" y="21358"/>
                  <a:pt x="429298" y="0"/>
                </a:cubicBezTo>
                <a:cubicBezTo>
                  <a:pt x="621332" y="-21358"/>
                  <a:pt x="819518" y="46093"/>
                  <a:pt x="1048791" y="0"/>
                </a:cubicBezTo>
                <a:cubicBezTo>
                  <a:pt x="1278064" y="-46093"/>
                  <a:pt x="1466350" y="54629"/>
                  <a:pt x="1630245" y="0"/>
                </a:cubicBezTo>
                <a:cubicBezTo>
                  <a:pt x="1794140" y="-54629"/>
                  <a:pt x="1942921" y="11353"/>
                  <a:pt x="2059542" y="0"/>
                </a:cubicBezTo>
                <a:cubicBezTo>
                  <a:pt x="2176163" y="-11353"/>
                  <a:pt x="2375503" y="2741"/>
                  <a:pt x="2564918" y="0"/>
                </a:cubicBezTo>
                <a:cubicBezTo>
                  <a:pt x="2754333" y="-2741"/>
                  <a:pt x="2955498" y="68453"/>
                  <a:pt x="3184411" y="0"/>
                </a:cubicBezTo>
                <a:cubicBezTo>
                  <a:pt x="3413324" y="-68453"/>
                  <a:pt x="3602745" y="5663"/>
                  <a:pt x="3803904" y="0"/>
                </a:cubicBezTo>
                <a:cubicBezTo>
                  <a:pt x="3862222" y="279413"/>
                  <a:pt x="3737313" y="310260"/>
                  <a:pt x="3803904" y="599115"/>
                </a:cubicBezTo>
                <a:cubicBezTo>
                  <a:pt x="3870495" y="887971"/>
                  <a:pt x="3769107" y="847677"/>
                  <a:pt x="3803904" y="1084113"/>
                </a:cubicBezTo>
                <a:cubicBezTo>
                  <a:pt x="3838701" y="1320549"/>
                  <a:pt x="3765063" y="1401352"/>
                  <a:pt x="3803904" y="1597640"/>
                </a:cubicBezTo>
                <a:cubicBezTo>
                  <a:pt x="3842745" y="1793928"/>
                  <a:pt x="3781044" y="2067197"/>
                  <a:pt x="3803904" y="2196755"/>
                </a:cubicBezTo>
                <a:cubicBezTo>
                  <a:pt x="3826764" y="2326313"/>
                  <a:pt x="3800387" y="2645682"/>
                  <a:pt x="3803904" y="2852928"/>
                </a:cubicBezTo>
                <a:cubicBezTo>
                  <a:pt x="3707190" y="2892632"/>
                  <a:pt x="3545500" y="2852817"/>
                  <a:pt x="3374606" y="2852928"/>
                </a:cubicBezTo>
                <a:cubicBezTo>
                  <a:pt x="3203712" y="2853039"/>
                  <a:pt x="3104340" y="2818986"/>
                  <a:pt x="2945309" y="2852928"/>
                </a:cubicBezTo>
                <a:cubicBezTo>
                  <a:pt x="2786278" y="2886870"/>
                  <a:pt x="2536393" y="2801852"/>
                  <a:pt x="2363855" y="2852928"/>
                </a:cubicBezTo>
                <a:cubicBezTo>
                  <a:pt x="2191317" y="2904004"/>
                  <a:pt x="2120044" y="2811233"/>
                  <a:pt x="1934557" y="2852928"/>
                </a:cubicBezTo>
                <a:cubicBezTo>
                  <a:pt x="1749070" y="2894623"/>
                  <a:pt x="1531619" y="2790930"/>
                  <a:pt x="1391142" y="2852928"/>
                </a:cubicBezTo>
                <a:cubicBezTo>
                  <a:pt x="1250665" y="2914926"/>
                  <a:pt x="1102779" y="2816461"/>
                  <a:pt x="923805" y="2852928"/>
                </a:cubicBezTo>
                <a:cubicBezTo>
                  <a:pt x="744831" y="2889395"/>
                  <a:pt x="353019" y="2813067"/>
                  <a:pt x="0" y="2852928"/>
                </a:cubicBezTo>
                <a:cubicBezTo>
                  <a:pt x="-2371" y="2697044"/>
                  <a:pt x="51875" y="2496025"/>
                  <a:pt x="0" y="2282342"/>
                </a:cubicBezTo>
                <a:cubicBezTo>
                  <a:pt x="-51875" y="2068659"/>
                  <a:pt x="42892" y="1843697"/>
                  <a:pt x="0" y="1654698"/>
                </a:cubicBezTo>
                <a:cubicBezTo>
                  <a:pt x="-42892" y="1465699"/>
                  <a:pt x="26992" y="1343787"/>
                  <a:pt x="0" y="1112642"/>
                </a:cubicBezTo>
                <a:cubicBezTo>
                  <a:pt x="-26992" y="881497"/>
                  <a:pt x="59671" y="774183"/>
                  <a:pt x="0" y="570586"/>
                </a:cubicBezTo>
                <a:cubicBezTo>
                  <a:pt x="-59671" y="366989"/>
                  <a:pt x="61717" y="193685"/>
                  <a:pt x="0" y="0"/>
                </a:cubicBezTo>
                <a:close/>
              </a:path>
              <a:path w="3803904" h="2852928" stroke="0" extrusionOk="0">
                <a:moveTo>
                  <a:pt x="0" y="0"/>
                </a:moveTo>
                <a:cubicBezTo>
                  <a:pt x="219760" y="-22709"/>
                  <a:pt x="272999" y="4355"/>
                  <a:pt x="505376" y="0"/>
                </a:cubicBezTo>
                <a:cubicBezTo>
                  <a:pt x="737753" y="-4355"/>
                  <a:pt x="755757" y="9512"/>
                  <a:pt x="934674" y="0"/>
                </a:cubicBezTo>
                <a:cubicBezTo>
                  <a:pt x="1113591" y="-9512"/>
                  <a:pt x="1310750" y="45142"/>
                  <a:pt x="1554166" y="0"/>
                </a:cubicBezTo>
                <a:cubicBezTo>
                  <a:pt x="1797582" y="-45142"/>
                  <a:pt x="1858783" y="16272"/>
                  <a:pt x="2059542" y="0"/>
                </a:cubicBezTo>
                <a:cubicBezTo>
                  <a:pt x="2260301" y="-16272"/>
                  <a:pt x="2419193" y="25249"/>
                  <a:pt x="2564918" y="0"/>
                </a:cubicBezTo>
                <a:cubicBezTo>
                  <a:pt x="2710643" y="-25249"/>
                  <a:pt x="3002448" y="4731"/>
                  <a:pt x="3184411" y="0"/>
                </a:cubicBezTo>
                <a:cubicBezTo>
                  <a:pt x="3366374" y="-4731"/>
                  <a:pt x="3542575" y="21928"/>
                  <a:pt x="3803904" y="0"/>
                </a:cubicBezTo>
                <a:cubicBezTo>
                  <a:pt x="3807727" y="296799"/>
                  <a:pt x="3749971" y="417169"/>
                  <a:pt x="3803904" y="627644"/>
                </a:cubicBezTo>
                <a:cubicBezTo>
                  <a:pt x="3857837" y="838119"/>
                  <a:pt x="3784137" y="1019669"/>
                  <a:pt x="3803904" y="1141171"/>
                </a:cubicBezTo>
                <a:cubicBezTo>
                  <a:pt x="3823671" y="1262673"/>
                  <a:pt x="3769498" y="1499056"/>
                  <a:pt x="3803904" y="1654698"/>
                </a:cubicBezTo>
                <a:cubicBezTo>
                  <a:pt x="3838310" y="1810340"/>
                  <a:pt x="3772686" y="2095664"/>
                  <a:pt x="3803904" y="2225284"/>
                </a:cubicBezTo>
                <a:cubicBezTo>
                  <a:pt x="3835122" y="2354904"/>
                  <a:pt x="3771840" y="2591562"/>
                  <a:pt x="3803904" y="2852928"/>
                </a:cubicBezTo>
                <a:cubicBezTo>
                  <a:pt x="3625746" y="2859546"/>
                  <a:pt x="3527539" y="2804404"/>
                  <a:pt x="3374606" y="2852928"/>
                </a:cubicBezTo>
                <a:cubicBezTo>
                  <a:pt x="3221673" y="2901452"/>
                  <a:pt x="3017391" y="2839916"/>
                  <a:pt x="2755113" y="2852928"/>
                </a:cubicBezTo>
                <a:cubicBezTo>
                  <a:pt x="2492835" y="2865940"/>
                  <a:pt x="2502898" y="2825958"/>
                  <a:pt x="2287777" y="2852928"/>
                </a:cubicBezTo>
                <a:cubicBezTo>
                  <a:pt x="2072656" y="2879898"/>
                  <a:pt x="1933423" y="2844689"/>
                  <a:pt x="1744362" y="2852928"/>
                </a:cubicBezTo>
                <a:cubicBezTo>
                  <a:pt x="1555302" y="2861167"/>
                  <a:pt x="1392115" y="2791237"/>
                  <a:pt x="1124869" y="2852928"/>
                </a:cubicBezTo>
                <a:cubicBezTo>
                  <a:pt x="857623" y="2914619"/>
                  <a:pt x="810704" y="2814620"/>
                  <a:pt x="581454" y="2852928"/>
                </a:cubicBezTo>
                <a:cubicBezTo>
                  <a:pt x="352205" y="2891236"/>
                  <a:pt x="228605" y="2804868"/>
                  <a:pt x="0" y="2852928"/>
                </a:cubicBezTo>
                <a:cubicBezTo>
                  <a:pt x="-54877" y="2612652"/>
                  <a:pt x="22784" y="2532010"/>
                  <a:pt x="0" y="2339401"/>
                </a:cubicBezTo>
                <a:cubicBezTo>
                  <a:pt x="-22784" y="2146792"/>
                  <a:pt x="44699" y="1945866"/>
                  <a:pt x="0" y="1797345"/>
                </a:cubicBezTo>
                <a:cubicBezTo>
                  <a:pt x="-44699" y="1648824"/>
                  <a:pt x="67566" y="1482545"/>
                  <a:pt x="0" y="1169700"/>
                </a:cubicBezTo>
                <a:cubicBezTo>
                  <a:pt x="-67566" y="856856"/>
                  <a:pt x="22849" y="809866"/>
                  <a:pt x="0" y="599115"/>
                </a:cubicBezTo>
                <a:cubicBezTo>
                  <a:pt x="-22849" y="388365"/>
                  <a:pt x="24946" y="204986"/>
                  <a:pt x="0" y="0"/>
                </a:cubicBezTo>
                <a:close/>
              </a:path>
            </a:pathLst>
          </a:custGeom>
          <a:ln w="19050">
            <a:solidFill>
              <a:schemeClr val="accent4">
                <a:lumMod val="60000"/>
                <a:lumOff val="40000"/>
              </a:schemeClr>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57" name="Picture 156" descr="Chart, line chart&#10;&#10;Description automatically generated">
            <a:extLst>
              <a:ext uri="{FF2B5EF4-FFF2-40B4-BE49-F238E27FC236}">
                <a16:creationId xmlns:a16="http://schemas.microsoft.com/office/drawing/2014/main" id="{0A0A3EC0-F756-2A45-7243-5E7289E79223}"/>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8620720" y="9464040"/>
            <a:ext cx="3803904" cy="2852928"/>
          </a:xfrm>
          <a:custGeom>
            <a:avLst/>
            <a:gdLst>
              <a:gd name="connsiteX0" fmla="*/ 0 w 3803904"/>
              <a:gd name="connsiteY0" fmla="*/ 0 h 2852928"/>
              <a:gd name="connsiteX1" fmla="*/ 467337 w 3803904"/>
              <a:gd name="connsiteY1" fmla="*/ 0 h 2852928"/>
              <a:gd name="connsiteX2" fmla="*/ 1086830 w 3803904"/>
              <a:gd name="connsiteY2" fmla="*/ 0 h 2852928"/>
              <a:gd name="connsiteX3" fmla="*/ 1706323 w 3803904"/>
              <a:gd name="connsiteY3" fmla="*/ 0 h 2852928"/>
              <a:gd name="connsiteX4" fmla="*/ 2173659 w 3803904"/>
              <a:gd name="connsiteY4" fmla="*/ 0 h 2852928"/>
              <a:gd name="connsiteX5" fmla="*/ 2679035 w 3803904"/>
              <a:gd name="connsiteY5" fmla="*/ 0 h 2852928"/>
              <a:gd name="connsiteX6" fmla="*/ 3222450 w 3803904"/>
              <a:gd name="connsiteY6" fmla="*/ 0 h 2852928"/>
              <a:gd name="connsiteX7" fmla="*/ 3803904 w 3803904"/>
              <a:gd name="connsiteY7" fmla="*/ 0 h 2852928"/>
              <a:gd name="connsiteX8" fmla="*/ 3803904 w 3803904"/>
              <a:gd name="connsiteY8" fmla="*/ 542056 h 2852928"/>
              <a:gd name="connsiteX9" fmla="*/ 3803904 w 3803904"/>
              <a:gd name="connsiteY9" fmla="*/ 1027054 h 2852928"/>
              <a:gd name="connsiteX10" fmla="*/ 3803904 w 3803904"/>
              <a:gd name="connsiteY10" fmla="*/ 1569110 h 2852928"/>
              <a:gd name="connsiteX11" fmla="*/ 3803904 w 3803904"/>
              <a:gd name="connsiteY11" fmla="*/ 2168225 h 2852928"/>
              <a:gd name="connsiteX12" fmla="*/ 3803904 w 3803904"/>
              <a:gd name="connsiteY12" fmla="*/ 2852928 h 2852928"/>
              <a:gd name="connsiteX13" fmla="*/ 3222450 w 3803904"/>
              <a:gd name="connsiteY13" fmla="*/ 2852928 h 2852928"/>
              <a:gd name="connsiteX14" fmla="*/ 2793152 w 3803904"/>
              <a:gd name="connsiteY14" fmla="*/ 2852928 h 2852928"/>
              <a:gd name="connsiteX15" fmla="*/ 2325816 w 3803904"/>
              <a:gd name="connsiteY15" fmla="*/ 2852928 h 2852928"/>
              <a:gd name="connsiteX16" fmla="*/ 1782401 w 3803904"/>
              <a:gd name="connsiteY16" fmla="*/ 2852928 h 2852928"/>
              <a:gd name="connsiteX17" fmla="*/ 1162908 w 3803904"/>
              <a:gd name="connsiteY17" fmla="*/ 2852928 h 2852928"/>
              <a:gd name="connsiteX18" fmla="*/ 733610 w 3803904"/>
              <a:gd name="connsiteY18" fmla="*/ 2852928 h 2852928"/>
              <a:gd name="connsiteX19" fmla="*/ 0 w 3803904"/>
              <a:gd name="connsiteY19" fmla="*/ 2852928 h 2852928"/>
              <a:gd name="connsiteX20" fmla="*/ 0 w 3803904"/>
              <a:gd name="connsiteY20" fmla="*/ 2282342 h 2852928"/>
              <a:gd name="connsiteX21" fmla="*/ 0 w 3803904"/>
              <a:gd name="connsiteY21" fmla="*/ 1654698 h 2852928"/>
              <a:gd name="connsiteX22" fmla="*/ 0 w 3803904"/>
              <a:gd name="connsiteY22" fmla="*/ 1112642 h 2852928"/>
              <a:gd name="connsiteX23" fmla="*/ 0 w 3803904"/>
              <a:gd name="connsiteY23"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03904" h="2852928" fill="none" extrusionOk="0">
                <a:moveTo>
                  <a:pt x="0" y="0"/>
                </a:moveTo>
                <a:cubicBezTo>
                  <a:pt x="151159" y="-47594"/>
                  <a:pt x="292212" y="44367"/>
                  <a:pt x="467337" y="0"/>
                </a:cubicBezTo>
                <a:cubicBezTo>
                  <a:pt x="642462" y="-44367"/>
                  <a:pt x="850242" y="19535"/>
                  <a:pt x="1086830" y="0"/>
                </a:cubicBezTo>
                <a:cubicBezTo>
                  <a:pt x="1323418" y="-19535"/>
                  <a:pt x="1527160" y="18550"/>
                  <a:pt x="1706323" y="0"/>
                </a:cubicBezTo>
                <a:cubicBezTo>
                  <a:pt x="1885486" y="-18550"/>
                  <a:pt x="1982953" y="40998"/>
                  <a:pt x="2173659" y="0"/>
                </a:cubicBezTo>
                <a:cubicBezTo>
                  <a:pt x="2364365" y="-40998"/>
                  <a:pt x="2450795" y="30967"/>
                  <a:pt x="2679035" y="0"/>
                </a:cubicBezTo>
                <a:cubicBezTo>
                  <a:pt x="2907275" y="-30967"/>
                  <a:pt x="3078543" y="50162"/>
                  <a:pt x="3222450" y="0"/>
                </a:cubicBezTo>
                <a:cubicBezTo>
                  <a:pt x="3366358" y="-50162"/>
                  <a:pt x="3683227" y="7305"/>
                  <a:pt x="3803904" y="0"/>
                </a:cubicBezTo>
                <a:cubicBezTo>
                  <a:pt x="3861480" y="174525"/>
                  <a:pt x="3797793" y="407392"/>
                  <a:pt x="3803904" y="542056"/>
                </a:cubicBezTo>
                <a:cubicBezTo>
                  <a:pt x="3810015" y="676720"/>
                  <a:pt x="3803576" y="876901"/>
                  <a:pt x="3803904" y="1027054"/>
                </a:cubicBezTo>
                <a:cubicBezTo>
                  <a:pt x="3804232" y="1177207"/>
                  <a:pt x="3800333" y="1445913"/>
                  <a:pt x="3803904" y="1569110"/>
                </a:cubicBezTo>
                <a:cubicBezTo>
                  <a:pt x="3807475" y="1692307"/>
                  <a:pt x="3769889" y="1933130"/>
                  <a:pt x="3803904" y="2168225"/>
                </a:cubicBezTo>
                <a:cubicBezTo>
                  <a:pt x="3837919" y="2403320"/>
                  <a:pt x="3760463" y="2542100"/>
                  <a:pt x="3803904" y="2852928"/>
                </a:cubicBezTo>
                <a:cubicBezTo>
                  <a:pt x="3638544" y="2920356"/>
                  <a:pt x="3467287" y="2814692"/>
                  <a:pt x="3222450" y="2852928"/>
                </a:cubicBezTo>
                <a:cubicBezTo>
                  <a:pt x="2977613" y="2891164"/>
                  <a:pt x="2930316" y="2821902"/>
                  <a:pt x="2793152" y="2852928"/>
                </a:cubicBezTo>
                <a:cubicBezTo>
                  <a:pt x="2655988" y="2883954"/>
                  <a:pt x="2446058" y="2805437"/>
                  <a:pt x="2325816" y="2852928"/>
                </a:cubicBezTo>
                <a:cubicBezTo>
                  <a:pt x="2205574" y="2900419"/>
                  <a:pt x="2021004" y="2797443"/>
                  <a:pt x="1782401" y="2852928"/>
                </a:cubicBezTo>
                <a:cubicBezTo>
                  <a:pt x="1543798" y="2908413"/>
                  <a:pt x="1342199" y="2832506"/>
                  <a:pt x="1162908" y="2852928"/>
                </a:cubicBezTo>
                <a:cubicBezTo>
                  <a:pt x="983617" y="2873350"/>
                  <a:pt x="876201" y="2828320"/>
                  <a:pt x="733610" y="2852928"/>
                </a:cubicBezTo>
                <a:cubicBezTo>
                  <a:pt x="591019" y="2877536"/>
                  <a:pt x="151002" y="2766998"/>
                  <a:pt x="0" y="2852928"/>
                </a:cubicBezTo>
                <a:cubicBezTo>
                  <a:pt x="-5129" y="2679848"/>
                  <a:pt x="8164" y="2459555"/>
                  <a:pt x="0" y="2282342"/>
                </a:cubicBezTo>
                <a:cubicBezTo>
                  <a:pt x="-8164" y="2105129"/>
                  <a:pt x="13648" y="1810291"/>
                  <a:pt x="0" y="1654698"/>
                </a:cubicBezTo>
                <a:cubicBezTo>
                  <a:pt x="-13648" y="1499105"/>
                  <a:pt x="40793" y="1304520"/>
                  <a:pt x="0" y="1112642"/>
                </a:cubicBezTo>
                <a:cubicBezTo>
                  <a:pt x="-40793" y="920764"/>
                  <a:pt x="5948" y="489347"/>
                  <a:pt x="0" y="0"/>
                </a:cubicBezTo>
                <a:close/>
              </a:path>
              <a:path w="3803904" h="2852928" stroke="0" extrusionOk="0">
                <a:moveTo>
                  <a:pt x="0" y="0"/>
                </a:moveTo>
                <a:cubicBezTo>
                  <a:pt x="144555" y="-33978"/>
                  <a:pt x="343196" y="50547"/>
                  <a:pt x="429298" y="0"/>
                </a:cubicBezTo>
                <a:cubicBezTo>
                  <a:pt x="515400" y="-50547"/>
                  <a:pt x="780371" y="14458"/>
                  <a:pt x="1010752" y="0"/>
                </a:cubicBezTo>
                <a:cubicBezTo>
                  <a:pt x="1241133" y="-14458"/>
                  <a:pt x="1445423" y="70967"/>
                  <a:pt x="1630245" y="0"/>
                </a:cubicBezTo>
                <a:cubicBezTo>
                  <a:pt x="1815067" y="-70967"/>
                  <a:pt x="1962799" y="10054"/>
                  <a:pt x="2097581" y="0"/>
                </a:cubicBezTo>
                <a:cubicBezTo>
                  <a:pt x="2232363" y="-10054"/>
                  <a:pt x="2439838" y="44002"/>
                  <a:pt x="2640996" y="0"/>
                </a:cubicBezTo>
                <a:cubicBezTo>
                  <a:pt x="2842154" y="-44002"/>
                  <a:pt x="2931475" y="51764"/>
                  <a:pt x="3184411" y="0"/>
                </a:cubicBezTo>
                <a:cubicBezTo>
                  <a:pt x="3437348" y="-51764"/>
                  <a:pt x="3656934" y="2222"/>
                  <a:pt x="3803904" y="0"/>
                </a:cubicBezTo>
                <a:cubicBezTo>
                  <a:pt x="3804777" y="163361"/>
                  <a:pt x="3795021" y="402732"/>
                  <a:pt x="3803904" y="542056"/>
                </a:cubicBezTo>
                <a:cubicBezTo>
                  <a:pt x="3812787" y="681380"/>
                  <a:pt x="3773490" y="827107"/>
                  <a:pt x="3803904" y="1027054"/>
                </a:cubicBezTo>
                <a:cubicBezTo>
                  <a:pt x="3834318" y="1227001"/>
                  <a:pt x="3789852" y="1495150"/>
                  <a:pt x="3803904" y="1626169"/>
                </a:cubicBezTo>
                <a:cubicBezTo>
                  <a:pt x="3817956" y="1757189"/>
                  <a:pt x="3790815" y="2025675"/>
                  <a:pt x="3803904" y="2139696"/>
                </a:cubicBezTo>
                <a:cubicBezTo>
                  <a:pt x="3816993" y="2253717"/>
                  <a:pt x="3743266" y="2600603"/>
                  <a:pt x="3803904" y="2852928"/>
                </a:cubicBezTo>
                <a:cubicBezTo>
                  <a:pt x="3589939" y="2864630"/>
                  <a:pt x="3472782" y="2804198"/>
                  <a:pt x="3260489" y="2852928"/>
                </a:cubicBezTo>
                <a:cubicBezTo>
                  <a:pt x="3048196" y="2901658"/>
                  <a:pt x="2778991" y="2818158"/>
                  <a:pt x="2640996" y="2852928"/>
                </a:cubicBezTo>
                <a:cubicBezTo>
                  <a:pt x="2503001" y="2887698"/>
                  <a:pt x="2171938" y="2831490"/>
                  <a:pt x="2021503" y="2852928"/>
                </a:cubicBezTo>
                <a:cubicBezTo>
                  <a:pt x="1871068" y="2874366"/>
                  <a:pt x="1783808" y="2814511"/>
                  <a:pt x="1592206" y="2852928"/>
                </a:cubicBezTo>
                <a:cubicBezTo>
                  <a:pt x="1400604" y="2891345"/>
                  <a:pt x="1279514" y="2827400"/>
                  <a:pt x="1086830" y="2852928"/>
                </a:cubicBezTo>
                <a:cubicBezTo>
                  <a:pt x="894146" y="2878456"/>
                  <a:pt x="803748" y="2820779"/>
                  <a:pt x="657532" y="2852928"/>
                </a:cubicBezTo>
                <a:cubicBezTo>
                  <a:pt x="511316" y="2885077"/>
                  <a:pt x="185266" y="2814352"/>
                  <a:pt x="0" y="2852928"/>
                </a:cubicBezTo>
                <a:cubicBezTo>
                  <a:pt x="-25254" y="2664767"/>
                  <a:pt x="11093" y="2518007"/>
                  <a:pt x="0" y="2310872"/>
                </a:cubicBezTo>
                <a:cubicBezTo>
                  <a:pt x="-11093" y="2103737"/>
                  <a:pt x="50200" y="1865031"/>
                  <a:pt x="0" y="1740286"/>
                </a:cubicBezTo>
                <a:cubicBezTo>
                  <a:pt x="-50200" y="1615541"/>
                  <a:pt x="64303" y="1427815"/>
                  <a:pt x="0" y="1169700"/>
                </a:cubicBezTo>
                <a:cubicBezTo>
                  <a:pt x="-64303" y="911585"/>
                  <a:pt x="10963" y="832231"/>
                  <a:pt x="0" y="627644"/>
                </a:cubicBezTo>
                <a:cubicBezTo>
                  <a:pt x="-10963" y="423057"/>
                  <a:pt x="22880" y="169809"/>
                  <a:pt x="0" y="0"/>
                </a:cubicBezTo>
                <a:close/>
              </a:path>
            </a:pathLst>
          </a:custGeom>
          <a:ln w="19050">
            <a:solidFill>
              <a:schemeClr val="accent4">
                <a:lumMod val="60000"/>
                <a:lumOff val="40000"/>
              </a:schemeClr>
            </a:solidFill>
            <a:prstDash val="dash"/>
            <a:extLst>
              <a:ext uri="{C807C97D-BFC1-408E-A445-0C87EB9F89A2}">
                <ask:lineSketchStyleProps xmlns:ask="http://schemas.microsoft.com/office/drawing/2018/sketchyshapes" sd="2636028658">
                  <a:prstGeom prst="rect">
                    <a:avLst/>
                  </a:prstGeom>
                  <ask:type>
                    <ask:lineSketchScribble/>
                  </ask:type>
                </ask:lineSketchStyleProps>
              </a:ext>
            </a:extLst>
          </a:ln>
        </p:spPr>
      </p:pic>
      <p:pic>
        <p:nvPicPr>
          <p:cNvPr id="159" name="Picture 158" descr="Chart, line chart&#10;&#10;Description automatically generated">
            <a:extLst>
              <a:ext uri="{FF2B5EF4-FFF2-40B4-BE49-F238E27FC236}">
                <a16:creationId xmlns:a16="http://schemas.microsoft.com/office/drawing/2014/main" id="{B2173FCA-44AE-2E16-C40F-51E08D365A1F}"/>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4734520" y="12344400"/>
            <a:ext cx="3803904" cy="2852928"/>
          </a:xfrm>
          <a:custGeom>
            <a:avLst/>
            <a:gdLst>
              <a:gd name="connsiteX0" fmla="*/ 0 w 3803904"/>
              <a:gd name="connsiteY0" fmla="*/ 0 h 2852928"/>
              <a:gd name="connsiteX1" fmla="*/ 429298 w 3803904"/>
              <a:gd name="connsiteY1" fmla="*/ 0 h 2852928"/>
              <a:gd name="connsiteX2" fmla="*/ 1048791 w 3803904"/>
              <a:gd name="connsiteY2" fmla="*/ 0 h 2852928"/>
              <a:gd name="connsiteX3" fmla="*/ 1630245 w 3803904"/>
              <a:gd name="connsiteY3" fmla="*/ 0 h 2852928"/>
              <a:gd name="connsiteX4" fmla="*/ 2059542 w 3803904"/>
              <a:gd name="connsiteY4" fmla="*/ 0 h 2852928"/>
              <a:gd name="connsiteX5" fmla="*/ 2564918 w 3803904"/>
              <a:gd name="connsiteY5" fmla="*/ 0 h 2852928"/>
              <a:gd name="connsiteX6" fmla="*/ 3184411 w 3803904"/>
              <a:gd name="connsiteY6" fmla="*/ 0 h 2852928"/>
              <a:gd name="connsiteX7" fmla="*/ 3803904 w 3803904"/>
              <a:gd name="connsiteY7" fmla="*/ 0 h 2852928"/>
              <a:gd name="connsiteX8" fmla="*/ 3803904 w 3803904"/>
              <a:gd name="connsiteY8" fmla="*/ 599115 h 2852928"/>
              <a:gd name="connsiteX9" fmla="*/ 3803904 w 3803904"/>
              <a:gd name="connsiteY9" fmla="*/ 1084113 h 2852928"/>
              <a:gd name="connsiteX10" fmla="*/ 3803904 w 3803904"/>
              <a:gd name="connsiteY10" fmla="*/ 1597640 h 2852928"/>
              <a:gd name="connsiteX11" fmla="*/ 3803904 w 3803904"/>
              <a:gd name="connsiteY11" fmla="*/ 2196755 h 2852928"/>
              <a:gd name="connsiteX12" fmla="*/ 3803904 w 3803904"/>
              <a:gd name="connsiteY12" fmla="*/ 2852928 h 2852928"/>
              <a:gd name="connsiteX13" fmla="*/ 3374606 w 3803904"/>
              <a:gd name="connsiteY13" fmla="*/ 2852928 h 2852928"/>
              <a:gd name="connsiteX14" fmla="*/ 2945309 w 3803904"/>
              <a:gd name="connsiteY14" fmla="*/ 2852928 h 2852928"/>
              <a:gd name="connsiteX15" fmla="*/ 2363855 w 3803904"/>
              <a:gd name="connsiteY15" fmla="*/ 2852928 h 2852928"/>
              <a:gd name="connsiteX16" fmla="*/ 1934557 w 3803904"/>
              <a:gd name="connsiteY16" fmla="*/ 2852928 h 2852928"/>
              <a:gd name="connsiteX17" fmla="*/ 1391142 w 3803904"/>
              <a:gd name="connsiteY17" fmla="*/ 2852928 h 2852928"/>
              <a:gd name="connsiteX18" fmla="*/ 923805 w 3803904"/>
              <a:gd name="connsiteY18" fmla="*/ 2852928 h 2852928"/>
              <a:gd name="connsiteX19" fmla="*/ 0 w 3803904"/>
              <a:gd name="connsiteY19" fmla="*/ 2852928 h 2852928"/>
              <a:gd name="connsiteX20" fmla="*/ 0 w 3803904"/>
              <a:gd name="connsiteY20" fmla="*/ 2282342 h 2852928"/>
              <a:gd name="connsiteX21" fmla="*/ 0 w 3803904"/>
              <a:gd name="connsiteY21" fmla="*/ 1654698 h 2852928"/>
              <a:gd name="connsiteX22" fmla="*/ 0 w 3803904"/>
              <a:gd name="connsiteY22" fmla="*/ 1112642 h 2852928"/>
              <a:gd name="connsiteX23" fmla="*/ 0 w 3803904"/>
              <a:gd name="connsiteY23" fmla="*/ 570586 h 2852928"/>
              <a:gd name="connsiteX24" fmla="*/ 0 w 3803904"/>
              <a:gd name="connsiteY24"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03904" h="2852928" fill="none" extrusionOk="0">
                <a:moveTo>
                  <a:pt x="0" y="0"/>
                </a:moveTo>
                <a:cubicBezTo>
                  <a:pt x="206915" y="-15760"/>
                  <a:pt x="237264" y="21358"/>
                  <a:pt x="429298" y="0"/>
                </a:cubicBezTo>
                <a:cubicBezTo>
                  <a:pt x="621332" y="-21358"/>
                  <a:pt x="819518" y="46093"/>
                  <a:pt x="1048791" y="0"/>
                </a:cubicBezTo>
                <a:cubicBezTo>
                  <a:pt x="1278064" y="-46093"/>
                  <a:pt x="1466350" y="54629"/>
                  <a:pt x="1630245" y="0"/>
                </a:cubicBezTo>
                <a:cubicBezTo>
                  <a:pt x="1794140" y="-54629"/>
                  <a:pt x="1942921" y="11353"/>
                  <a:pt x="2059542" y="0"/>
                </a:cubicBezTo>
                <a:cubicBezTo>
                  <a:pt x="2176163" y="-11353"/>
                  <a:pt x="2375503" y="2741"/>
                  <a:pt x="2564918" y="0"/>
                </a:cubicBezTo>
                <a:cubicBezTo>
                  <a:pt x="2754333" y="-2741"/>
                  <a:pt x="2955498" y="68453"/>
                  <a:pt x="3184411" y="0"/>
                </a:cubicBezTo>
                <a:cubicBezTo>
                  <a:pt x="3413324" y="-68453"/>
                  <a:pt x="3602745" y="5663"/>
                  <a:pt x="3803904" y="0"/>
                </a:cubicBezTo>
                <a:cubicBezTo>
                  <a:pt x="3862222" y="279413"/>
                  <a:pt x="3737313" y="310260"/>
                  <a:pt x="3803904" y="599115"/>
                </a:cubicBezTo>
                <a:cubicBezTo>
                  <a:pt x="3870495" y="887971"/>
                  <a:pt x="3769107" y="847677"/>
                  <a:pt x="3803904" y="1084113"/>
                </a:cubicBezTo>
                <a:cubicBezTo>
                  <a:pt x="3838701" y="1320549"/>
                  <a:pt x="3765063" y="1401352"/>
                  <a:pt x="3803904" y="1597640"/>
                </a:cubicBezTo>
                <a:cubicBezTo>
                  <a:pt x="3842745" y="1793928"/>
                  <a:pt x="3781044" y="2067197"/>
                  <a:pt x="3803904" y="2196755"/>
                </a:cubicBezTo>
                <a:cubicBezTo>
                  <a:pt x="3826764" y="2326313"/>
                  <a:pt x="3800387" y="2645682"/>
                  <a:pt x="3803904" y="2852928"/>
                </a:cubicBezTo>
                <a:cubicBezTo>
                  <a:pt x="3707190" y="2892632"/>
                  <a:pt x="3545500" y="2852817"/>
                  <a:pt x="3374606" y="2852928"/>
                </a:cubicBezTo>
                <a:cubicBezTo>
                  <a:pt x="3203712" y="2853039"/>
                  <a:pt x="3104340" y="2818986"/>
                  <a:pt x="2945309" y="2852928"/>
                </a:cubicBezTo>
                <a:cubicBezTo>
                  <a:pt x="2786278" y="2886870"/>
                  <a:pt x="2536393" y="2801852"/>
                  <a:pt x="2363855" y="2852928"/>
                </a:cubicBezTo>
                <a:cubicBezTo>
                  <a:pt x="2191317" y="2904004"/>
                  <a:pt x="2120044" y="2811233"/>
                  <a:pt x="1934557" y="2852928"/>
                </a:cubicBezTo>
                <a:cubicBezTo>
                  <a:pt x="1749070" y="2894623"/>
                  <a:pt x="1531619" y="2790930"/>
                  <a:pt x="1391142" y="2852928"/>
                </a:cubicBezTo>
                <a:cubicBezTo>
                  <a:pt x="1250665" y="2914926"/>
                  <a:pt x="1102779" y="2816461"/>
                  <a:pt x="923805" y="2852928"/>
                </a:cubicBezTo>
                <a:cubicBezTo>
                  <a:pt x="744831" y="2889395"/>
                  <a:pt x="353019" y="2813067"/>
                  <a:pt x="0" y="2852928"/>
                </a:cubicBezTo>
                <a:cubicBezTo>
                  <a:pt x="-2371" y="2697044"/>
                  <a:pt x="51875" y="2496025"/>
                  <a:pt x="0" y="2282342"/>
                </a:cubicBezTo>
                <a:cubicBezTo>
                  <a:pt x="-51875" y="2068659"/>
                  <a:pt x="42892" y="1843697"/>
                  <a:pt x="0" y="1654698"/>
                </a:cubicBezTo>
                <a:cubicBezTo>
                  <a:pt x="-42892" y="1465699"/>
                  <a:pt x="26992" y="1343787"/>
                  <a:pt x="0" y="1112642"/>
                </a:cubicBezTo>
                <a:cubicBezTo>
                  <a:pt x="-26992" y="881497"/>
                  <a:pt x="59671" y="774183"/>
                  <a:pt x="0" y="570586"/>
                </a:cubicBezTo>
                <a:cubicBezTo>
                  <a:pt x="-59671" y="366989"/>
                  <a:pt x="61717" y="193685"/>
                  <a:pt x="0" y="0"/>
                </a:cubicBezTo>
                <a:close/>
              </a:path>
              <a:path w="3803904" h="2852928" stroke="0" extrusionOk="0">
                <a:moveTo>
                  <a:pt x="0" y="0"/>
                </a:moveTo>
                <a:cubicBezTo>
                  <a:pt x="219760" y="-22709"/>
                  <a:pt x="272999" y="4355"/>
                  <a:pt x="505376" y="0"/>
                </a:cubicBezTo>
                <a:cubicBezTo>
                  <a:pt x="737753" y="-4355"/>
                  <a:pt x="755757" y="9512"/>
                  <a:pt x="934674" y="0"/>
                </a:cubicBezTo>
                <a:cubicBezTo>
                  <a:pt x="1113591" y="-9512"/>
                  <a:pt x="1310750" y="45142"/>
                  <a:pt x="1554166" y="0"/>
                </a:cubicBezTo>
                <a:cubicBezTo>
                  <a:pt x="1797582" y="-45142"/>
                  <a:pt x="1858783" y="16272"/>
                  <a:pt x="2059542" y="0"/>
                </a:cubicBezTo>
                <a:cubicBezTo>
                  <a:pt x="2260301" y="-16272"/>
                  <a:pt x="2419193" y="25249"/>
                  <a:pt x="2564918" y="0"/>
                </a:cubicBezTo>
                <a:cubicBezTo>
                  <a:pt x="2710643" y="-25249"/>
                  <a:pt x="3002448" y="4731"/>
                  <a:pt x="3184411" y="0"/>
                </a:cubicBezTo>
                <a:cubicBezTo>
                  <a:pt x="3366374" y="-4731"/>
                  <a:pt x="3542575" y="21928"/>
                  <a:pt x="3803904" y="0"/>
                </a:cubicBezTo>
                <a:cubicBezTo>
                  <a:pt x="3807727" y="296799"/>
                  <a:pt x="3749971" y="417169"/>
                  <a:pt x="3803904" y="627644"/>
                </a:cubicBezTo>
                <a:cubicBezTo>
                  <a:pt x="3857837" y="838119"/>
                  <a:pt x="3784137" y="1019669"/>
                  <a:pt x="3803904" y="1141171"/>
                </a:cubicBezTo>
                <a:cubicBezTo>
                  <a:pt x="3823671" y="1262673"/>
                  <a:pt x="3769498" y="1499056"/>
                  <a:pt x="3803904" y="1654698"/>
                </a:cubicBezTo>
                <a:cubicBezTo>
                  <a:pt x="3838310" y="1810340"/>
                  <a:pt x="3772686" y="2095664"/>
                  <a:pt x="3803904" y="2225284"/>
                </a:cubicBezTo>
                <a:cubicBezTo>
                  <a:pt x="3835122" y="2354904"/>
                  <a:pt x="3771840" y="2591562"/>
                  <a:pt x="3803904" y="2852928"/>
                </a:cubicBezTo>
                <a:cubicBezTo>
                  <a:pt x="3625746" y="2859546"/>
                  <a:pt x="3527539" y="2804404"/>
                  <a:pt x="3374606" y="2852928"/>
                </a:cubicBezTo>
                <a:cubicBezTo>
                  <a:pt x="3221673" y="2901452"/>
                  <a:pt x="3017391" y="2839916"/>
                  <a:pt x="2755113" y="2852928"/>
                </a:cubicBezTo>
                <a:cubicBezTo>
                  <a:pt x="2492835" y="2865940"/>
                  <a:pt x="2502898" y="2825958"/>
                  <a:pt x="2287777" y="2852928"/>
                </a:cubicBezTo>
                <a:cubicBezTo>
                  <a:pt x="2072656" y="2879898"/>
                  <a:pt x="1933423" y="2844689"/>
                  <a:pt x="1744362" y="2852928"/>
                </a:cubicBezTo>
                <a:cubicBezTo>
                  <a:pt x="1555302" y="2861167"/>
                  <a:pt x="1392115" y="2791237"/>
                  <a:pt x="1124869" y="2852928"/>
                </a:cubicBezTo>
                <a:cubicBezTo>
                  <a:pt x="857623" y="2914619"/>
                  <a:pt x="810704" y="2814620"/>
                  <a:pt x="581454" y="2852928"/>
                </a:cubicBezTo>
                <a:cubicBezTo>
                  <a:pt x="352205" y="2891236"/>
                  <a:pt x="228605" y="2804868"/>
                  <a:pt x="0" y="2852928"/>
                </a:cubicBezTo>
                <a:cubicBezTo>
                  <a:pt x="-54877" y="2612652"/>
                  <a:pt x="22784" y="2532010"/>
                  <a:pt x="0" y="2339401"/>
                </a:cubicBezTo>
                <a:cubicBezTo>
                  <a:pt x="-22784" y="2146792"/>
                  <a:pt x="44699" y="1945866"/>
                  <a:pt x="0" y="1797345"/>
                </a:cubicBezTo>
                <a:cubicBezTo>
                  <a:pt x="-44699" y="1648824"/>
                  <a:pt x="67566" y="1482545"/>
                  <a:pt x="0" y="1169700"/>
                </a:cubicBezTo>
                <a:cubicBezTo>
                  <a:pt x="-67566" y="856856"/>
                  <a:pt x="22849" y="809866"/>
                  <a:pt x="0" y="599115"/>
                </a:cubicBezTo>
                <a:cubicBezTo>
                  <a:pt x="-22849" y="388365"/>
                  <a:pt x="24946" y="204986"/>
                  <a:pt x="0" y="0"/>
                </a:cubicBezTo>
                <a:close/>
              </a:path>
            </a:pathLst>
          </a:custGeom>
          <a:ln w="19050">
            <a:solidFill>
              <a:schemeClr val="accent4">
                <a:lumMod val="60000"/>
                <a:lumOff val="40000"/>
              </a:schemeClr>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61" name="Picture 160" descr="Chart, line chart&#10;&#10;Description automatically generated">
            <a:extLst>
              <a:ext uri="{FF2B5EF4-FFF2-40B4-BE49-F238E27FC236}">
                <a16:creationId xmlns:a16="http://schemas.microsoft.com/office/drawing/2014/main" id="{4D9541F2-2B01-12FB-C40C-65B8AC07DE03}"/>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8620720" y="12344400"/>
            <a:ext cx="3803904" cy="2852928"/>
          </a:xfrm>
          <a:custGeom>
            <a:avLst/>
            <a:gdLst>
              <a:gd name="connsiteX0" fmla="*/ 0 w 3803904"/>
              <a:gd name="connsiteY0" fmla="*/ 0 h 2852928"/>
              <a:gd name="connsiteX1" fmla="*/ 467337 w 3803904"/>
              <a:gd name="connsiteY1" fmla="*/ 0 h 2852928"/>
              <a:gd name="connsiteX2" fmla="*/ 1086830 w 3803904"/>
              <a:gd name="connsiteY2" fmla="*/ 0 h 2852928"/>
              <a:gd name="connsiteX3" fmla="*/ 1706323 w 3803904"/>
              <a:gd name="connsiteY3" fmla="*/ 0 h 2852928"/>
              <a:gd name="connsiteX4" fmla="*/ 2173659 w 3803904"/>
              <a:gd name="connsiteY4" fmla="*/ 0 h 2852928"/>
              <a:gd name="connsiteX5" fmla="*/ 2679035 w 3803904"/>
              <a:gd name="connsiteY5" fmla="*/ 0 h 2852928"/>
              <a:gd name="connsiteX6" fmla="*/ 3222450 w 3803904"/>
              <a:gd name="connsiteY6" fmla="*/ 0 h 2852928"/>
              <a:gd name="connsiteX7" fmla="*/ 3803904 w 3803904"/>
              <a:gd name="connsiteY7" fmla="*/ 0 h 2852928"/>
              <a:gd name="connsiteX8" fmla="*/ 3803904 w 3803904"/>
              <a:gd name="connsiteY8" fmla="*/ 542056 h 2852928"/>
              <a:gd name="connsiteX9" fmla="*/ 3803904 w 3803904"/>
              <a:gd name="connsiteY9" fmla="*/ 1027054 h 2852928"/>
              <a:gd name="connsiteX10" fmla="*/ 3803904 w 3803904"/>
              <a:gd name="connsiteY10" fmla="*/ 1569110 h 2852928"/>
              <a:gd name="connsiteX11" fmla="*/ 3803904 w 3803904"/>
              <a:gd name="connsiteY11" fmla="*/ 2168225 h 2852928"/>
              <a:gd name="connsiteX12" fmla="*/ 3803904 w 3803904"/>
              <a:gd name="connsiteY12" fmla="*/ 2852928 h 2852928"/>
              <a:gd name="connsiteX13" fmla="*/ 3222450 w 3803904"/>
              <a:gd name="connsiteY13" fmla="*/ 2852928 h 2852928"/>
              <a:gd name="connsiteX14" fmla="*/ 2793152 w 3803904"/>
              <a:gd name="connsiteY14" fmla="*/ 2852928 h 2852928"/>
              <a:gd name="connsiteX15" fmla="*/ 2325816 w 3803904"/>
              <a:gd name="connsiteY15" fmla="*/ 2852928 h 2852928"/>
              <a:gd name="connsiteX16" fmla="*/ 1782401 w 3803904"/>
              <a:gd name="connsiteY16" fmla="*/ 2852928 h 2852928"/>
              <a:gd name="connsiteX17" fmla="*/ 1162908 w 3803904"/>
              <a:gd name="connsiteY17" fmla="*/ 2852928 h 2852928"/>
              <a:gd name="connsiteX18" fmla="*/ 733610 w 3803904"/>
              <a:gd name="connsiteY18" fmla="*/ 2852928 h 2852928"/>
              <a:gd name="connsiteX19" fmla="*/ 0 w 3803904"/>
              <a:gd name="connsiteY19" fmla="*/ 2852928 h 2852928"/>
              <a:gd name="connsiteX20" fmla="*/ 0 w 3803904"/>
              <a:gd name="connsiteY20" fmla="*/ 2282342 h 2852928"/>
              <a:gd name="connsiteX21" fmla="*/ 0 w 3803904"/>
              <a:gd name="connsiteY21" fmla="*/ 1654698 h 2852928"/>
              <a:gd name="connsiteX22" fmla="*/ 0 w 3803904"/>
              <a:gd name="connsiteY22" fmla="*/ 1112642 h 2852928"/>
              <a:gd name="connsiteX23" fmla="*/ 0 w 3803904"/>
              <a:gd name="connsiteY23"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03904" h="2852928" fill="none" extrusionOk="0">
                <a:moveTo>
                  <a:pt x="0" y="0"/>
                </a:moveTo>
                <a:cubicBezTo>
                  <a:pt x="151159" y="-47594"/>
                  <a:pt x="292212" y="44367"/>
                  <a:pt x="467337" y="0"/>
                </a:cubicBezTo>
                <a:cubicBezTo>
                  <a:pt x="642462" y="-44367"/>
                  <a:pt x="850242" y="19535"/>
                  <a:pt x="1086830" y="0"/>
                </a:cubicBezTo>
                <a:cubicBezTo>
                  <a:pt x="1323418" y="-19535"/>
                  <a:pt x="1527160" y="18550"/>
                  <a:pt x="1706323" y="0"/>
                </a:cubicBezTo>
                <a:cubicBezTo>
                  <a:pt x="1885486" y="-18550"/>
                  <a:pt x="1982953" y="40998"/>
                  <a:pt x="2173659" y="0"/>
                </a:cubicBezTo>
                <a:cubicBezTo>
                  <a:pt x="2364365" y="-40998"/>
                  <a:pt x="2450795" y="30967"/>
                  <a:pt x="2679035" y="0"/>
                </a:cubicBezTo>
                <a:cubicBezTo>
                  <a:pt x="2907275" y="-30967"/>
                  <a:pt x="3078543" y="50162"/>
                  <a:pt x="3222450" y="0"/>
                </a:cubicBezTo>
                <a:cubicBezTo>
                  <a:pt x="3366358" y="-50162"/>
                  <a:pt x="3683227" y="7305"/>
                  <a:pt x="3803904" y="0"/>
                </a:cubicBezTo>
                <a:cubicBezTo>
                  <a:pt x="3861480" y="174525"/>
                  <a:pt x="3797793" y="407392"/>
                  <a:pt x="3803904" y="542056"/>
                </a:cubicBezTo>
                <a:cubicBezTo>
                  <a:pt x="3810015" y="676720"/>
                  <a:pt x="3803576" y="876901"/>
                  <a:pt x="3803904" y="1027054"/>
                </a:cubicBezTo>
                <a:cubicBezTo>
                  <a:pt x="3804232" y="1177207"/>
                  <a:pt x="3800333" y="1445913"/>
                  <a:pt x="3803904" y="1569110"/>
                </a:cubicBezTo>
                <a:cubicBezTo>
                  <a:pt x="3807475" y="1692307"/>
                  <a:pt x="3769889" y="1933130"/>
                  <a:pt x="3803904" y="2168225"/>
                </a:cubicBezTo>
                <a:cubicBezTo>
                  <a:pt x="3837919" y="2403320"/>
                  <a:pt x="3760463" y="2542100"/>
                  <a:pt x="3803904" y="2852928"/>
                </a:cubicBezTo>
                <a:cubicBezTo>
                  <a:pt x="3638544" y="2920356"/>
                  <a:pt x="3467287" y="2814692"/>
                  <a:pt x="3222450" y="2852928"/>
                </a:cubicBezTo>
                <a:cubicBezTo>
                  <a:pt x="2977613" y="2891164"/>
                  <a:pt x="2930316" y="2821902"/>
                  <a:pt x="2793152" y="2852928"/>
                </a:cubicBezTo>
                <a:cubicBezTo>
                  <a:pt x="2655988" y="2883954"/>
                  <a:pt x="2446058" y="2805437"/>
                  <a:pt x="2325816" y="2852928"/>
                </a:cubicBezTo>
                <a:cubicBezTo>
                  <a:pt x="2205574" y="2900419"/>
                  <a:pt x="2021004" y="2797443"/>
                  <a:pt x="1782401" y="2852928"/>
                </a:cubicBezTo>
                <a:cubicBezTo>
                  <a:pt x="1543798" y="2908413"/>
                  <a:pt x="1342199" y="2832506"/>
                  <a:pt x="1162908" y="2852928"/>
                </a:cubicBezTo>
                <a:cubicBezTo>
                  <a:pt x="983617" y="2873350"/>
                  <a:pt x="876201" y="2828320"/>
                  <a:pt x="733610" y="2852928"/>
                </a:cubicBezTo>
                <a:cubicBezTo>
                  <a:pt x="591019" y="2877536"/>
                  <a:pt x="151002" y="2766998"/>
                  <a:pt x="0" y="2852928"/>
                </a:cubicBezTo>
                <a:cubicBezTo>
                  <a:pt x="-5129" y="2679848"/>
                  <a:pt x="8164" y="2459555"/>
                  <a:pt x="0" y="2282342"/>
                </a:cubicBezTo>
                <a:cubicBezTo>
                  <a:pt x="-8164" y="2105129"/>
                  <a:pt x="13648" y="1810291"/>
                  <a:pt x="0" y="1654698"/>
                </a:cubicBezTo>
                <a:cubicBezTo>
                  <a:pt x="-13648" y="1499105"/>
                  <a:pt x="40793" y="1304520"/>
                  <a:pt x="0" y="1112642"/>
                </a:cubicBezTo>
                <a:cubicBezTo>
                  <a:pt x="-40793" y="920764"/>
                  <a:pt x="5948" y="489347"/>
                  <a:pt x="0" y="0"/>
                </a:cubicBezTo>
                <a:close/>
              </a:path>
              <a:path w="3803904" h="2852928" stroke="0" extrusionOk="0">
                <a:moveTo>
                  <a:pt x="0" y="0"/>
                </a:moveTo>
                <a:cubicBezTo>
                  <a:pt x="144555" y="-33978"/>
                  <a:pt x="343196" y="50547"/>
                  <a:pt x="429298" y="0"/>
                </a:cubicBezTo>
                <a:cubicBezTo>
                  <a:pt x="515400" y="-50547"/>
                  <a:pt x="780371" y="14458"/>
                  <a:pt x="1010752" y="0"/>
                </a:cubicBezTo>
                <a:cubicBezTo>
                  <a:pt x="1241133" y="-14458"/>
                  <a:pt x="1445423" y="70967"/>
                  <a:pt x="1630245" y="0"/>
                </a:cubicBezTo>
                <a:cubicBezTo>
                  <a:pt x="1815067" y="-70967"/>
                  <a:pt x="1962799" y="10054"/>
                  <a:pt x="2097581" y="0"/>
                </a:cubicBezTo>
                <a:cubicBezTo>
                  <a:pt x="2232363" y="-10054"/>
                  <a:pt x="2439838" y="44002"/>
                  <a:pt x="2640996" y="0"/>
                </a:cubicBezTo>
                <a:cubicBezTo>
                  <a:pt x="2842154" y="-44002"/>
                  <a:pt x="2931475" y="51764"/>
                  <a:pt x="3184411" y="0"/>
                </a:cubicBezTo>
                <a:cubicBezTo>
                  <a:pt x="3437348" y="-51764"/>
                  <a:pt x="3656934" y="2222"/>
                  <a:pt x="3803904" y="0"/>
                </a:cubicBezTo>
                <a:cubicBezTo>
                  <a:pt x="3804777" y="163361"/>
                  <a:pt x="3795021" y="402732"/>
                  <a:pt x="3803904" y="542056"/>
                </a:cubicBezTo>
                <a:cubicBezTo>
                  <a:pt x="3812787" y="681380"/>
                  <a:pt x="3773490" y="827107"/>
                  <a:pt x="3803904" y="1027054"/>
                </a:cubicBezTo>
                <a:cubicBezTo>
                  <a:pt x="3834318" y="1227001"/>
                  <a:pt x="3789852" y="1495150"/>
                  <a:pt x="3803904" y="1626169"/>
                </a:cubicBezTo>
                <a:cubicBezTo>
                  <a:pt x="3817956" y="1757189"/>
                  <a:pt x="3790815" y="2025675"/>
                  <a:pt x="3803904" y="2139696"/>
                </a:cubicBezTo>
                <a:cubicBezTo>
                  <a:pt x="3816993" y="2253717"/>
                  <a:pt x="3743266" y="2600603"/>
                  <a:pt x="3803904" y="2852928"/>
                </a:cubicBezTo>
                <a:cubicBezTo>
                  <a:pt x="3589939" y="2864630"/>
                  <a:pt x="3472782" y="2804198"/>
                  <a:pt x="3260489" y="2852928"/>
                </a:cubicBezTo>
                <a:cubicBezTo>
                  <a:pt x="3048196" y="2901658"/>
                  <a:pt x="2778991" y="2818158"/>
                  <a:pt x="2640996" y="2852928"/>
                </a:cubicBezTo>
                <a:cubicBezTo>
                  <a:pt x="2503001" y="2887698"/>
                  <a:pt x="2171938" y="2831490"/>
                  <a:pt x="2021503" y="2852928"/>
                </a:cubicBezTo>
                <a:cubicBezTo>
                  <a:pt x="1871068" y="2874366"/>
                  <a:pt x="1783808" y="2814511"/>
                  <a:pt x="1592206" y="2852928"/>
                </a:cubicBezTo>
                <a:cubicBezTo>
                  <a:pt x="1400604" y="2891345"/>
                  <a:pt x="1279514" y="2827400"/>
                  <a:pt x="1086830" y="2852928"/>
                </a:cubicBezTo>
                <a:cubicBezTo>
                  <a:pt x="894146" y="2878456"/>
                  <a:pt x="803748" y="2820779"/>
                  <a:pt x="657532" y="2852928"/>
                </a:cubicBezTo>
                <a:cubicBezTo>
                  <a:pt x="511316" y="2885077"/>
                  <a:pt x="185266" y="2814352"/>
                  <a:pt x="0" y="2852928"/>
                </a:cubicBezTo>
                <a:cubicBezTo>
                  <a:pt x="-25254" y="2664767"/>
                  <a:pt x="11093" y="2518007"/>
                  <a:pt x="0" y="2310872"/>
                </a:cubicBezTo>
                <a:cubicBezTo>
                  <a:pt x="-11093" y="2103737"/>
                  <a:pt x="50200" y="1865031"/>
                  <a:pt x="0" y="1740286"/>
                </a:cubicBezTo>
                <a:cubicBezTo>
                  <a:pt x="-50200" y="1615541"/>
                  <a:pt x="64303" y="1427815"/>
                  <a:pt x="0" y="1169700"/>
                </a:cubicBezTo>
                <a:cubicBezTo>
                  <a:pt x="-64303" y="911585"/>
                  <a:pt x="10963" y="832231"/>
                  <a:pt x="0" y="627644"/>
                </a:cubicBezTo>
                <a:cubicBezTo>
                  <a:pt x="-10963" y="423057"/>
                  <a:pt x="22880" y="169809"/>
                  <a:pt x="0" y="0"/>
                </a:cubicBezTo>
                <a:close/>
              </a:path>
            </a:pathLst>
          </a:custGeom>
          <a:ln w="19050">
            <a:solidFill>
              <a:schemeClr val="accent4">
                <a:lumMod val="60000"/>
                <a:lumOff val="40000"/>
              </a:schemeClr>
            </a:solidFill>
            <a:prstDash val="dash"/>
            <a:extLst>
              <a:ext uri="{C807C97D-BFC1-408E-A445-0C87EB9F89A2}">
                <ask:lineSketchStyleProps xmlns:ask="http://schemas.microsoft.com/office/drawing/2018/sketchyshapes" sd="2636028658">
                  <a:prstGeom prst="rect">
                    <a:avLst/>
                  </a:prstGeom>
                  <ask:type>
                    <ask:lineSketchScribble/>
                  </ask:type>
                </ask:lineSketchStyleProps>
              </a:ext>
            </a:extLst>
          </a:ln>
        </p:spPr>
      </p:pic>
      <p:pic>
        <p:nvPicPr>
          <p:cNvPr id="163" name="Picture 162" descr="Chart, line chart&#10;&#10;Description automatically generated">
            <a:extLst>
              <a:ext uri="{FF2B5EF4-FFF2-40B4-BE49-F238E27FC236}">
                <a16:creationId xmlns:a16="http://schemas.microsoft.com/office/drawing/2014/main" id="{CC7F6BCC-C156-AA87-C7E3-C68AB4A58911}"/>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4734520" y="15224760"/>
            <a:ext cx="3803904" cy="2852928"/>
          </a:xfrm>
          <a:custGeom>
            <a:avLst/>
            <a:gdLst>
              <a:gd name="connsiteX0" fmla="*/ 0 w 3803904"/>
              <a:gd name="connsiteY0" fmla="*/ 0 h 2852928"/>
              <a:gd name="connsiteX1" fmla="*/ 429298 w 3803904"/>
              <a:gd name="connsiteY1" fmla="*/ 0 h 2852928"/>
              <a:gd name="connsiteX2" fmla="*/ 1048791 w 3803904"/>
              <a:gd name="connsiteY2" fmla="*/ 0 h 2852928"/>
              <a:gd name="connsiteX3" fmla="*/ 1630245 w 3803904"/>
              <a:gd name="connsiteY3" fmla="*/ 0 h 2852928"/>
              <a:gd name="connsiteX4" fmla="*/ 2059542 w 3803904"/>
              <a:gd name="connsiteY4" fmla="*/ 0 h 2852928"/>
              <a:gd name="connsiteX5" fmla="*/ 2564918 w 3803904"/>
              <a:gd name="connsiteY5" fmla="*/ 0 h 2852928"/>
              <a:gd name="connsiteX6" fmla="*/ 3184411 w 3803904"/>
              <a:gd name="connsiteY6" fmla="*/ 0 h 2852928"/>
              <a:gd name="connsiteX7" fmla="*/ 3803904 w 3803904"/>
              <a:gd name="connsiteY7" fmla="*/ 0 h 2852928"/>
              <a:gd name="connsiteX8" fmla="*/ 3803904 w 3803904"/>
              <a:gd name="connsiteY8" fmla="*/ 599115 h 2852928"/>
              <a:gd name="connsiteX9" fmla="*/ 3803904 w 3803904"/>
              <a:gd name="connsiteY9" fmla="*/ 1084113 h 2852928"/>
              <a:gd name="connsiteX10" fmla="*/ 3803904 w 3803904"/>
              <a:gd name="connsiteY10" fmla="*/ 1597640 h 2852928"/>
              <a:gd name="connsiteX11" fmla="*/ 3803904 w 3803904"/>
              <a:gd name="connsiteY11" fmla="*/ 2196755 h 2852928"/>
              <a:gd name="connsiteX12" fmla="*/ 3803904 w 3803904"/>
              <a:gd name="connsiteY12" fmla="*/ 2852928 h 2852928"/>
              <a:gd name="connsiteX13" fmla="*/ 3374606 w 3803904"/>
              <a:gd name="connsiteY13" fmla="*/ 2852928 h 2852928"/>
              <a:gd name="connsiteX14" fmla="*/ 2945309 w 3803904"/>
              <a:gd name="connsiteY14" fmla="*/ 2852928 h 2852928"/>
              <a:gd name="connsiteX15" fmla="*/ 2363855 w 3803904"/>
              <a:gd name="connsiteY15" fmla="*/ 2852928 h 2852928"/>
              <a:gd name="connsiteX16" fmla="*/ 1934557 w 3803904"/>
              <a:gd name="connsiteY16" fmla="*/ 2852928 h 2852928"/>
              <a:gd name="connsiteX17" fmla="*/ 1391142 w 3803904"/>
              <a:gd name="connsiteY17" fmla="*/ 2852928 h 2852928"/>
              <a:gd name="connsiteX18" fmla="*/ 923805 w 3803904"/>
              <a:gd name="connsiteY18" fmla="*/ 2852928 h 2852928"/>
              <a:gd name="connsiteX19" fmla="*/ 0 w 3803904"/>
              <a:gd name="connsiteY19" fmla="*/ 2852928 h 2852928"/>
              <a:gd name="connsiteX20" fmla="*/ 0 w 3803904"/>
              <a:gd name="connsiteY20" fmla="*/ 2282342 h 2852928"/>
              <a:gd name="connsiteX21" fmla="*/ 0 w 3803904"/>
              <a:gd name="connsiteY21" fmla="*/ 1654698 h 2852928"/>
              <a:gd name="connsiteX22" fmla="*/ 0 w 3803904"/>
              <a:gd name="connsiteY22" fmla="*/ 1112642 h 2852928"/>
              <a:gd name="connsiteX23" fmla="*/ 0 w 3803904"/>
              <a:gd name="connsiteY23" fmla="*/ 570586 h 2852928"/>
              <a:gd name="connsiteX24" fmla="*/ 0 w 3803904"/>
              <a:gd name="connsiteY24"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03904" h="2852928" fill="none" extrusionOk="0">
                <a:moveTo>
                  <a:pt x="0" y="0"/>
                </a:moveTo>
                <a:cubicBezTo>
                  <a:pt x="206915" y="-15760"/>
                  <a:pt x="237264" y="21358"/>
                  <a:pt x="429298" y="0"/>
                </a:cubicBezTo>
                <a:cubicBezTo>
                  <a:pt x="621332" y="-21358"/>
                  <a:pt x="819518" y="46093"/>
                  <a:pt x="1048791" y="0"/>
                </a:cubicBezTo>
                <a:cubicBezTo>
                  <a:pt x="1278064" y="-46093"/>
                  <a:pt x="1466350" y="54629"/>
                  <a:pt x="1630245" y="0"/>
                </a:cubicBezTo>
                <a:cubicBezTo>
                  <a:pt x="1794140" y="-54629"/>
                  <a:pt x="1942921" y="11353"/>
                  <a:pt x="2059542" y="0"/>
                </a:cubicBezTo>
                <a:cubicBezTo>
                  <a:pt x="2176163" y="-11353"/>
                  <a:pt x="2375503" y="2741"/>
                  <a:pt x="2564918" y="0"/>
                </a:cubicBezTo>
                <a:cubicBezTo>
                  <a:pt x="2754333" y="-2741"/>
                  <a:pt x="2955498" y="68453"/>
                  <a:pt x="3184411" y="0"/>
                </a:cubicBezTo>
                <a:cubicBezTo>
                  <a:pt x="3413324" y="-68453"/>
                  <a:pt x="3602745" y="5663"/>
                  <a:pt x="3803904" y="0"/>
                </a:cubicBezTo>
                <a:cubicBezTo>
                  <a:pt x="3862222" y="279413"/>
                  <a:pt x="3737313" y="310260"/>
                  <a:pt x="3803904" y="599115"/>
                </a:cubicBezTo>
                <a:cubicBezTo>
                  <a:pt x="3870495" y="887971"/>
                  <a:pt x="3769107" y="847677"/>
                  <a:pt x="3803904" y="1084113"/>
                </a:cubicBezTo>
                <a:cubicBezTo>
                  <a:pt x="3838701" y="1320549"/>
                  <a:pt x="3765063" y="1401352"/>
                  <a:pt x="3803904" y="1597640"/>
                </a:cubicBezTo>
                <a:cubicBezTo>
                  <a:pt x="3842745" y="1793928"/>
                  <a:pt x="3781044" y="2067197"/>
                  <a:pt x="3803904" y="2196755"/>
                </a:cubicBezTo>
                <a:cubicBezTo>
                  <a:pt x="3826764" y="2326313"/>
                  <a:pt x="3800387" y="2645682"/>
                  <a:pt x="3803904" y="2852928"/>
                </a:cubicBezTo>
                <a:cubicBezTo>
                  <a:pt x="3707190" y="2892632"/>
                  <a:pt x="3545500" y="2852817"/>
                  <a:pt x="3374606" y="2852928"/>
                </a:cubicBezTo>
                <a:cubicBezTo>
                  <a:pt x="3203712" y="2853039"/>
                  <a:pt x="3104340" y="2818986"/>
                  <a:pt x="2945309" y="2852928"/>
                </a:cubicBezTo>
                <a:cubicBezTo>
                  <a:pt x="2786278" y="2886870"/>
                  <a:pt x="2536393" y="2801852"/>
                  <a:pt x="2363855" y="2852928"/>
                </a:cubicBezTo>
                <a:cubicBezTo>
                  <a:pt x="2191317" y="2904004"/>
                  <a:pt x="2120044" y="2811233"/>
                  <a:pt x="1934557" y="2852928"/>
                </a:cubicBezTo>
                <a:cubicBezTo>
                  <a:pt x="1749070" y="2894623"/>
                  <a:pt x="1531619" y="2790930"/>
                  <a:pt x="1391142" y="2852928"/>
                </a:cubicBezTo>
                <a:cubicBezTo>
                  <a:pt x="1250665" y="2914926"/>
                  <a:pt x="1102779" y="2816461"/>
                  <a:pt x="923805" y="2852928"/>
                </a:cubicBezTo>
                <a:cubicBezTo>
                  <a:pt x="744831" y="2889395"/>
                  <a:pt x="353019" y="2813067"/>
                  <a:pt x="0" y="2852928"/>
                </a:cubicBezTo>
                <a:cubicBezTo>
                  <a:pt x="-2371" y="2697044"/>
                  <a:pt x="51875" y="2496025"/>
                  <a:pt x="0" y="2282342"/>
                </a:cubicBezTo>
                <a:cubicBezTo>
                  <a:pt x="-51875" y="2068659"/>
                  <a:pt x="42892" y="1843697"/>
                  <a:pt x="0" y="1654698"/>
                </a:cubicBezTo>
                <a:cubicBezTo>
                  <a:pt x="-42892" y="1465699"/>
                  <a:pt x="26992" y="1343787"/>
                  <a:pt x="0" y="1112642"/>
                </a:cubicBezTo>
                <a:cubicBezTo>
                  <a:pt x="-26992" y="881497"/>
                  <a:pt x="59671" y="774183"/>
                  <a:pt x="0" y="570586"/>
                </a:cubicBezTo>
                <a:cubicBezTo>
                  <a:pt x="-59671" y="366989"/>
                  <a:pt x="61717" y="193685"/>
                  <a:pt x="0" y="0"/>
                </a:cubicBezTo>
                <a:close/>
              </a:path>
              <a:path w="3803904" h="2852928" stroke="0" extrusionOk="0">
                <a:moveTo>
                  <a:pt x="0" y="0"/>
                </a:moveTo>
                <a:cubicBezTo>
                  <a:pt x="219760" y="-22709"/>
                  <a:pt x="272999" y="4355"/>
                  <a:pt x="505376" y="0"/>
                </a:cubicBezTo>
                <a:cubicBezTo>
                  <a:pt x="737753" y="-4355"/>
                  <a:pt x="755757" y="9512"/>
                  <a:pt x="934674" y="0"/>
                </a:cubicBezTo>
                <a:cubicBezTo>
                  <a:pt x="1113591" y="-9512"/>
                  <a:pt x="1310750" y="45142"/>
                  <a:pt x="1554166" y="0"/>
                </a:cubicBezTo>
                <a:cubicBezTo>
                  <a:pt x="1797582" y="-45142"/>
                  <a:pt x="1858783" y="16272"/>
                  <a:pt x="2059542" y="0"/>
                </a:cubicBezTo>
                <a:cubicBezTo>
                  <a:pt x="2260301" y="-16272"/>
                  <a:pt x="2419193" y="25249"/>
                  <a:pt x="2564918" y="0"/>
                </a:cubicBezTo>
                <a:cubicBezTo>
                  <a:pt x="2710643" y="-25249"/>
                  <a:pt x="3002448" y="4731"/>
                  <a:pt x="3184411" y="0"/>
                </a:cubicBezTo>
                <a:cubicBezTo>
                  <a:pt x="3366374" y="-4731"/>
                  <a:pt x="3542575" y="21928"/>
                  <a:pt x="3803904" y="0"/>
                </a:cubicBezTo>
                <a:cubicBezTo>
                  <a:pt x="3807727" y="296799"/>
                  <a:pt x="3749971" y="417169"/>
                  <a:pt x="3803904" y="627644"/>
                </a:cubicBezTo>
                <a:cubicBezTo>
                  <a:pt x="3857837" y="838119"/>
                  <a:pt x="3784137" y="1019669"/>
                  <a:pt x="3803904" y="1141171"/>
                </a:cubicBezTo>
                <a:cubicBezTo>
                  <a:pt x="3823671" y="1262673"/>
                  <a:pt x="3769498" y="1499056"/>
                  <a:pt x="3803904" y="1654698"/>
                </a:cubicBezTo>
                <a:cubicBezTo>
                  <a:pt x="3838310" y="1810340"/>
                  <a:pt x="3772686" y="2095664"/>
                  <a:pt x="3803904" y="2225284"/>
                </a:cubicBezTo>
                <a:cubicBezTo>
                  <a:pt x="3835122" y="2354904"/>
                  <a:pt x="3771840" y="2591562"/>
                  <a:pt x="3803904" y="2852928"/>
                </a:cubicBezTo>
                <a:cubicBezTo>
                  <a:pt x="3625746" y="2859546"/>
                  <a:pt x="3527539" y="2804404"/>
                  <a:pt x="3374606" y="2852928"/>
                </a:cubicBezTo>
                <a:cubicBezTo>
                  <a:pt x="3221673" y="2901452"/>
                  <a:pt x="3017391" y="2839916"/>
                  <a:pt x="2755113" y="2852928"/>
                </a:cubicBezTo>
                <a:cubicBezTo>
                  <a:pt x="2492835" y="2865940"/>
                  <a:pt x="2502898" y="2825958"/>
                  <a:pt x="2287777" y="2852928"/>
                </a:cubicBezTo>
                <a:cubicBezTo>
                  <a:pt x="2072656" y="2879898"/>
                  <a:pt x="1933423" y="2844689"/>
                  <a:pt x="1744362" y="2852928"/>
                </a:cubicBezTo>
                <a:cubicBezTo>
                  <a:pt x="1555302" y="2861167"/>
                  <a:pt x="1392115" y="2791237"/>
                  <a:pt x="1124869" y="2852928"/>
                </a:cubicBezTo>
                <a:cubicBezTo>
                  <a:pt x="857623" y="2914619"/>
                  <a:pt x="810704" y="2814620"/>
                  <a:pt x="581454" y="2852928"/>
                </a:cubicBezTo>
                <a:cubicBezTo>
                  <a:pt x="352205" y="2891236"/>
                  <a:pt x="228605" y="2804868"/>
                  <a:pt x="0" y="2852928"/>
                </a:cubicBezTo>
                <a:cubicBezTo>
                  <a:pt x="-54877" y="2612652"/>
                  <a:pt x="22784" y="2532010"/>
                  <a:pt x="0" y="2339401"/>
                </a:cubicBezTo>
                <a:cubicBezTo>
                  <a:pt x="-22784" y="2146792"/>
                  <a:pt x="44699" y="1945866"/>
                  <a:pt x="0" y="1797345"/>
                </a:cubicBezTo>
                <a:cubicBezTo>
                  <a:pt x="-44699" y="1648824"/>
                  <a:pt x="67566" y="1482545"/>
                  <a:pt x="0" y="1169700"/>
                </a:cubicBezTo>
                <a:cubicBezTo>
                  <a:pt x="-67566" y="856856"/>
                  <a:pt x="22849" y="809866"/>
                  <a:pt x="0" y="599115"/>
                </a:cubicBezTo>
                <a:cubicBezTo>
                  <a:pt x="-22849" y="388365"/>
                  <a:pt x="24946" y="204986"/>
                  <a:pt x="0" y="0"/>
                </a:cubicBezTo>
                <a:close/>
              </a:path>
            </a:pathLst>
          </a:custGeom>
          <a:ln w="19050">
            <a:solidFill>
              <a:schemeClr val="accent6">
                <a:lumMod val="75000"/>
              </a:schemeClr>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65" name="Picture 164" descr="Chart, line chart&#10;&#10;Description automatically generated">
            <a:extLst>
              <a:ext uri="{FF2B5EF4-FFF2-40B4-BE49-F238E27FC236}">
                <a16:creationId xmlns:a16="http://schemas.microsoft.com/office/drawing/2014/main" id="{82F18A6A-9B26-A382-8062-E193445E3C85}"/>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8620720" y="15224760"/>
            <a:ext cx="3803904" cy="2852928"/>
          </a:xfrm>
          <a:custGeom>
            <a:avLst/>
            <a:gdLst>
              <a:gd name="connsiteX0" fmla="*/ 0 w 3803904"/>
              <a:gd name="connsiteY0" fmla="*/ 0 h 2852928"/>
              <a:gd name="connsiteX1" fmla="*/ 467337 w 3803904"/>
              <a:gd name="connsiteY1" fmla="*/ 0 h 2852928"/>
              <a:gd name="connsiteX2" fmla="*/ 1086830 w 3803904"/>
              <a:gd name="connsiteY2" fmla="*/ 0 h 2852928"/>
              <a:gd name="connsiteX3" fmla="*/ 1706323 w 3803904"/>
              <a:gd name="connsiteY3" fmla="*/ 0 h 2852928"/>
              <a:gd name="connsiteX4" fmla="*/ 2173659 w 3803904"/>
              <a:gd name="connsiteY4" fmla="*/ 0 h 2852928"/>
              <a:gd name="connsiteX5" fmla="*/ 2679035 w 3803904"/>
              <a:gd name="connsiteY5" fmla="*/ 0 h 2852928"/>
              <a:gd name="connsiteX6" fmla="*/ 3222450 w 3803904"/>
              <a:gd name="connsiteY6" fmla="*/ 0 h 2852928"/>
              <a:gd name="connsiteX7" fmla="*/ 3803904 w 3803904"/>
              <a:gd name="connsiteY7" fmla="*/ 0 h 2852928"/>
              <a:gd name="connsiteX8" fmla="*/ 3803904 w 3803904"/>
              <a:gd name="connsiteY8" fmla="*/ 542056 h 2852928"/>
              <a:gd name="connsiteX9" fmla="*/ 3803904 w 3803904"/>
              <a:gd name="connsiteY9" fmla="*/ 1027054 h 2852928"/>
              <a:gd name="connsiteX10" fmla="*/ 3803904 w 3803904"/>
              <a:gd name="connsiteY10" fmla="*/ 1569110 h 2852928"/>
              <a:gd name="connsiteX11" fmla="*/ 3803904 w 3803904"/>
              <a:gd name="connsiteY11" fmla="*/ 2168225 h 2852928"/>
              <a:gd name="connsiteX12" fmla="*/ 3803904 w 3803904"/>
              <a:gd name="connsiteY12" fmla="*/ 2852928 h 2852928"/>
              <a:gd name="connsiteX13" fmla="*/ 3222450 w 3803904"/>
              <a:gd name="connsiteY13" fmla="*/ 2852928 h 2852928"/>
              <a:gd name="connsiteX14" fmla="*/ 2793152 w 3803904"/>
              <a:gd name="connsiteY14" fmla="*/ 2852928 h 2852928"/>
              <a:gd name="connsiteX15" fmla="*/ 2325816 w 3803904"/>
              <a:gd name="connsiteY15" fmla="*/ 2852928 h 2852928"/>
              <a:gd name="connsiteX16" fmla="*/ 1782401 w 3803904"/>
              <a:gd name="connsiteY16" fmla="*/ 2852928 h 2852928"/>
              <a:gd name="connsiteX17" fmla="*/ 1162908 w 3803904"/>
              <a:gd name="connsiteY17" fmla="*/ 2852928 h 2852928"/>
              <a:gd name="connsiteX18" fmla="*/ 733610 w 3803904"/>
              <a:gd name="connsiteY18" fmla="*/ 2852928 h 2852928"/>
              <a:gd name="connsiteX19" fmla="*/ 0 w 3803904"/>
              <a:gd name="connsiteY19" fmla="*/ 2852928 h 2852928"/>
              <a:gd name="connsiteX20" fmla="*/ 0 w 3803904"/>
              <a:gd name="connsiteY20" fmla="*/ 2282342 h 2852928"/>
              <a:gd name="connsiteX21" fmla="*/ 0 w 3803904"/>
              <a:gd name="connsiteY21" fmla="*/ 1654698 h 2852928"/>
              <a:gd name="connsiteX22" fmla="*/ 0 w 3803904"/>
              <a:gd name="connsiteY22" fmla="*/ 1112642 h 2852928"/>
              <a:gd name="connsiteX23" fmla="*/ 0 w 3803904"/>
              <a:gd name="connsiteY23"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03904" h="2852928" fill="none" extrusionOk="0">
                <a:moveTo>
                  <a:pt x="0" y="0"/>
                </a:moveTo>
                <a:cubicBezTo>
                  <a:pt x="151159" y="-47594"/>
                  <a:pt x="292212" y="44367"/>
                  <a:pt x="467337" y="0"/>
                </a:cubicBezTo>
                <a:cubicBezTo>
                  <a:pt x="642462" y="-44367"/>
                  <a:pt x="850242" y="19535"/>
                  <a:pt x="1086830" y="0"/>
                </a:cubicBezTo>
                <a:cubicBezTo>
                  <a:pt x="1323418" y="-19535"/>
                  <a:pt x="1527160" y="18550"/>
                  <a:pt x="1706323" y="0"/>
                </a:cubicBezTo>
                <a:cubicBezTo>
                  <a:pt x="1885486" y="-18550"/>
                  <a:pt x="1982953" y="40998"/>
                  <a:pt x="2173659" y="0"/>
                </a:cubicBezTo>
                <a:cubicBezTo>
                  <a:pt x="2364365" y="-40998"/>
                  <a:pt x="2450795" y="30967"/>
                  <a:pt x="2679035" y="0"/>
                </a:cubicBezTo>
                <a:cubicBezTo>
                  <a:pt x="2907275" y="-30967"/>
                  <a:pt x="3078543" y="50162"/>
                  <a:pt x="3222450" y="0"/>
                </a:cubicBezTo>
                <a:cubicBezTo>
                  <a:pt x="3366358" y="-50162"/>
                  <a:pt x="3683227" y="7305"/>
                  <a:pt x="3803904" y="0"/>
                </a:cubicBezTo>
                <a:cubicBezTo>
                  <a:pt x="3861480" y="174525"/>
                  <a:pt x="3797793" y="407392"/>
                  <a:pt x="3803904" y="542056"/>
                </a:cubicBezTo>
                <a:cubicBezTo>
                  <a:pt x="3810015" y="676720"/>
                  <a:pt x="3803576" y="876901"/>
                  <a:pt x="3803904" y="1027054"/>
                </a:cubicBezTo>
                <a:cubicBezTo>
                  <a:pt x="3804232" y="1177207"/>
                  <a:pt x="3800333" y="1445913"/>
                  <a:pt x="3803904" y="1569110"/>
                </a:cubicBezTo>
                <a:cubicBezTo>
                  <a:pt x="3807475" y="1692307"/>
                  <a:pt x="3769889" y="1933130"/>
                  <a:pt x="3803904" y="2168225"/>
                </a:cubicBezTo>
                <a:cubicBezTo>
                  <a:pt x="3837919" y="2403320"/>
                  <a:pt x="3760463" y="2542100"/>
                  <a:pt x="3803904" y="2852928"/>
                </a:cubicBezTo>
                <a:cubicBezTo>
                  <a:pt x="3638544" y="2920356"/>
                  <a:pt x="3467287" y="2814692"/>
                  <a:pt x="3222450" y="2852928"/>
                </a:cubicBezTo>
                <a:cubicBezTo>
                  <a:pt x="2977613" y="2891164"/>
                  <a:pt x="2930316" y="2821902"/>
                  <a:pt x="2793152" y="2852928"/>
                </a:cubicBezTo>
                <a:cubicBezTo>
                  <a:pt x="2655988" y="2883954"/>
                  <a:pt x="2446058" y="2805437"/>
                  <a:pt x="2325816" y="2852928"/>
                </a:cubicBezTo>
                <a:cubicBezTo>
                  <a:pt x="2205574" y="2900419"/>
                  <a:pt x="2021004" y="2797443"/>
                  <a:pt x="1782401" y="2852928"/>
                </a:cubicBezTo>
                <a:cubicBezTo>
                  <a:pt x="1543798" y="2908413"/>
                  <a:pt x="1342199" y="2832506"/>
                  <a:pt x="1162908" y="2852928"/>
                </a:cubicBezTo>
                <a:cubicBezTo>
                  <a:pt x="983617" y="2873350"/>
                  <a:pt x="876201" y="2828320"/>
                  <a:pt x="733610" y="2852928"/>
                </a:cubicBezTo>
                <a:cubicBezTo>
                  <a:pt x="591019" y="2877536"/>
                  <a:pt x="151002" y="2766998"/>
                  <a:pt x="0" y="2852928"/>
                </a:cubicBezTo>
                <a:cubicBezTo>
                  <a:pt x="-5129" y="2679848"/>
                  <a:pt x="8164" y="2459555"/>
                  <a:pt x="0" y="2282342"/>
                </a:cubicBezTo>
                <a:cubicBezTo>
                  <a:pt x="-8164" y="2105129"/>
                  <a:pt x="13648" y="1810291"/>
                  <a:pt x="0" y="1654698"/>
                </a:cubicBezTo>
                <a:cubicBezTo>
                  <a:pt x="-13648" y="1499105"/>
                  <a:pt x="40793" y="1304520"/>
                  <a:pt x="0" y="1112642"/>
                </a:cubicBezTo>
                <a:cubicBezTo>
                  <a:pt x="-40793" y="920764"/>
                  <a:pt x="5948" y="489347"/>
                  <a:pt x="0" y="0"/>
                </a:cubicBezTo>
                <a:close/>
              </a:path>
              <a:path w="3803904" h="2852928" stroke="0" extrusionOk="0">
                <a:moveTo>
                  <a:pt x="0" y="0"/>
                </a:moveTo>
                <a:cubicBezTo>
                  <a:pt x="144555" y="-33978"/>
                  <a:pt x="343196" y="50547"/>
                  <a:pt x="429298" y="0"/>
                </a:cubicBezTo>
                <a:cubicBezTo>
                  <a:pt x="515400" y="-50547"/>
                  <a:pt x="780371" y="14458"/>
                  <a:pt x="1010752" y="0"/>
                </a:cubicBezTo>
                <a:cubicBezTo>
                  <a:pt x="1241133" y="-14458"/>
                  <a:pt x="1445423" y="70967"/>
                  <a:pt x="1630245" y="0"/>
                </a:cubicBezTo>
                <a:cubicBezTo>
                  <a:pt x="1815067" y="-70967"/>
                  <a:pt x="1962799" y="10054"/>
                  <a:pt x="2097581" y="0"/>
                </a:cubicBezTo>
                <a:cubicBezTo>
                  <a:pt x="2232363" y="-10054"/>
                  <a:pt x="2439838" y="44002"/>
                  <a:pt x="2640996" y="0"/>
                </a:cubicBezTo>
                <a:cubicBezTo>
                  <a:pt x="2842154" y="-44002"/>
                  <a:pt x="2931475" y="51764"/>
                  <a:pt x="3184411" y="0"/>
                </a:cubicBezTo>
                <a:cubicBezTo>
                  <a:pt x="3437348" y="-51764"/>
                  <a:pt x="3656934" y="2222"/>
                  <a:pt x="3803904" y="0"/>
                </a:cubicBezTo>
                <a:cubicBezTo>
                  <a:pt x="3804777" y="163361"/>
                  <a:pt x="3795021" y="402732"/>
                  <a:pt x="3803904" y="542056"/>
                </a:cubicBezTo>
                <a:cubicBezTo>
                  <a:pt x="3812787" y="681380"/>
                  <a:pt x="3773490" y="827107"/>
                  <a:pt x="3803904" y="1027054"/>
                </a:cubicBezTo>
                <a:cubicBezTo>
                  <a:pt x="3834318" y="1227001"/>
                  <a:pt x="3789852" y="1495150"/>
                  <a:pt x="3803904" y="1626169"/>
                </a:cubicBezTo>
                <a:cubicBezTo>
                  <a:pt x="3817956" y="1757189"/>
                  <a:pt x="3790815" y="2025675"/>
                  <a:pt x="3803904" y="2139696"/>
                </a:cubicBezTo>
                <a:cubicBezTo>
                  <a:pt x="3816993" y="2253717"/>
                  <a:pt x="3743266" y="2600603"/>
                  <a:pt x="3803904" y="2852928"/>
                </a:cubicBezTo>
                <a:cubicBezTo>
                  <a:pt x="3589939" y="2864630"/>
                  <a:pt x="3472782" y="2804198"/>
                  <a:pt x="3260489" y="2852928"/>
                </a:cubicBezTo>
                <a:cubicBezTo>
                  <a:pt x="3048196" y="2901658"/>
                  <a:pt x="2778991" y="2818158"/>
                  <a:pt x="2640996" y="2852928"/>
                </a:cubicBezTo>
                <a:cubicBezTo>
                  <a:pt x="2503001" y="2887698"/>
                  <a:pt x="2171938" y="2831490"/>
                  <a:pt x="2021503" y="2852928"/>
                </a:cubicBezTo>
                <a:cubicBezTo>
                  <a:pt x="1871068" y="2874366"/>
                  <a:pt x="1783808" y="2814511"/>
                  <a:pt x="1592206" y="2852928"/>
                </a:cubicBezTo>
                <a:cubicBezTo>
                  <a:pt x="1400604" y="2891345"/>
                  <a:pt x="1279514" y="2827400"/>
                  <a:pt x="1086830" y="2852928"/>
                </a:cubicBezTo>
                <a:cubicBezTo>
                  <a:pt x="894146" y="2878456"/>
                  <a:pt x="803748" y="2820779"/>
                  <a:pt x="657532" y="2852928"/>
                </a:cubicBezTo>
                <a:cubicBezTo>
                  <a:pt x="511316" y="2885077"/>
                  <a:pt x="185266" y="2814352"/>
                  <a:pt x="0" y="2852928"/>
                </a:cubicBezTo>
                <a:cubicBezTo>
                  <a:pt x="-25254" y="2664767"/>
                  <a:pt x="11093" y="2518007"/>
                  <a:pt x="0" y="2310872"/>
                </a:cubicBezTo>
                <a:cubicBezTo>
                  <a:pt x="-11093" y="2103737"/>
                  <a:pt x="50200" y="1865031"/>
                  <a:pt x="0" y="1740286"/>
                </a:cubicBezTo>
                <a:cubicBezTo>
                  <a:pt x="-50200" y="1615541"/>
                  <a:pt x="64303" y="1427815"/>
                  <a:pt x="0" y="1169700"/>
                </a:cubicBezTo>
                <a:cubicBezTo>
                  <a:pt x="-64303" y="911585"/>
                  <a:pt x="10963" y="832231"/>
                  <a:pt x="0" y="627644"/>
                </a:cubicBezTo>
                <a:cubicBezTo>
                  <a:pt x="-10963" y="423057"/>
                  <a:pt x="22880" y="169809"/>
                  <a:pt x="0" y="0"/>
                </a:cubicBezTo>
                <a:close/>
              </a:path>
            </a:pathLst>
          </a:custGeom>
          <a:ln w="19050">
            <a:solidFill>
              <a:schemeClr val="accent6">
                <a:lumMod val="75000"/>
              </a:schemeClr>
            </a:solidFill>
            <a:prstDash val="dash"/>
            <a:extLst>
              <a:ext uri="{C807C97D-BFC1-408E-A445-0C87EB9F89A2}">
                <ask:lineSketchStyleProps xmlns:ask="http://schemas.microsoft.com/office/drawing/2018/sketchyshapes" sd="2636028658">
                  <a:prstGeom prst="rect">
                    <a:avLst/>
                  </a:prstGeom>
                  <ask:type>
                    <ask:lineSketchScribble/>
                  </ask:type>
                </ask:lineSketchStyleProps>
              </a:ext>
            </a:extLst>
          </a:ln>
        </p:spPr>
      </p:pic>
      <p:sp>
        <p:nvSpPr>
          <p:cNvPr id="166" name="Oval 165">
            <a:extLst>
              <a:ext uri="{FF2B5EF4-FFF2-40B4-BE49-F238E27FC236}">
                <a16:creationId xmlns:a16="http://schemas.microsoft.com/office/drawing/2014/main" id="{E78FBCD6-CE6F-FFB7-AC5C-D7CB8D31535E}"/>
              </a:ext>
            </a:extLst>
          </p:cNvPr>
          <p:cNvSpPr/>
          <p:nvPr/>
        </p:nvSpPr>
        <p:spPr>
          <a:xfrm>
            <a:off x="3582187" y="12090723"/>
            <a:ext cx="641022" cy="2539676"/>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674EA89D-9D77-C44A-5681-04A9695C7B99}"/>
              </a:ext>
            </a:extLst>
          </p:cNvPr>
          <p:cNvSpPr/>
          <p:nvPr/>
        </p:nvSpPr>
        <p:spPr>
          <a:xfrm>
            <a:off x="2121031" y="15269125"/>
            <a:ext cx="557756" cy="2539676"/>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8FE5104-639B-6993-51ED-D3EB93E33735}"/>
              </a:ext>
            </a:extLst>
          </p:cNvPr>
          <p:cNvSpPr/>
          <p:nvPr/>
        </p:nvSpPr>
        <p:spPr>
          <a:xfrm>
            <a:off x="2609130" y="16544041"/>
            <a:ext cx="2170260" cy="1158947"/>
          </a:xfrm>
          <a:custGeom>
            <a:avLst/>
            <a:gdLst>
              <a:gd name="connsiteX0" fmla="*/ 77509 w 2170260"/>
              <a:gd name="connsiteY0" fmla="*/ 0 h 1158947"/>
              <a:gd name="connsiteX1" fmla="*/ 143497 w 2170260"/>
              <a:gd name="connsiteY1" fmla="*/ 1055802 h 1158947"/>
              <a:gd name="connsiteX2" fmla="*/ 1387835 w 2170260"/>
              <a:gd name="connsiteY2" fmla="*/ 1046375 h 1158947"/>
              <a:gd name="connsiteX3" fmla="*/ 1802614 w 2170260"/>
              <a:gd name="connsiteY3" fmla="*/ 414780 h 1158947"/>
              <a:gd name="connsiteX4" fmla="*/ 2170260 w 2170260"/>
              <a:gd name="connsiteY4" fmla="*/ 216817 h 115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260" h="1158947">
                <a:moveTo>
                  <a:pt x="77509" y="0"/>
                </a:moveTo>
                <a:cubicBezTo>
                  <a:pt x="1309" y="440703"/>
                  <a:pt x="-74891" y="881406"/>
                  <a:pt x="143497" y="1055802"/>
                </a:cubicBezTo>
                <a:cubicBezTo>
                  <a:pt x="361885" y="1230198"/>
                  <a:pt x="1111316" y="1153212"/>
                  <a:pt x="1387835" y="1046375"/>
                </a:cubicBezTo>
                <a:cubicBezTo>
                  <a:pt x="1664355" y="939538"/>
                  <a:pt x="1672210" y="553040"/>
                  <a:pt x="1802614" y="414780"/>
                </a:cubicBezTo>
                <a:cubicBezTo>
                  <a:pt x="1933018" y="276520"/>
                  <a:pt x="2051639" y="246668"/>
                  <a:pt x="2170260" y="216817"/>
                </a:cubicBezTo>
              </a:path>
            </a:pathLst>
          </a:custGeom>
          <a:noFill/>
          <a:ln w="19050">
            <a:solidFill>
              <a:srgbClr val="FF0000"/>
            </a:solidFill>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F02BD2D9-B33A-BADB-C41D-1093115E0D78}"/>
              </a:ext>
            </a:extLst>
          </p:cNvPr>
          <p:cNvSpPr/>
          <p:nvPr/>
        </p:nvSpPr>
        <p:spPr>
          <a:xfrm>
            <a:off x="4232635" y="13395489"/>
            <a:ext cx="537328" cy="413526"/>
          </a:xfrm>
          <a:custGeom>
            <a:avLst/>
            <a:gdLst>
              <a:gd name="connsiteX0" fmla="*/ 0 w 537328"/>
              <a:gd name="connsiteY0" fmla="*/ 0 h 413526"/>
              <a:gd name="connsiteX1" fmla="*/ 47134 w 537328"/>
              <a:gd name="connsiteY1" fmla="*/ 348791 h 413526"/>
              <a:gd name="connsiteX2" fmla="*/ 254524 w 537328"/>
              <a:gd name="connsiteY2" fmla="*/ 405352 h 413526"/>
              <a:gd name="connsiteX3" fmla="*/ 537328 w 537328"/>
              <a:gd name="connsiteY3" fmla="*/ 245097 h 413526"/>
              <a:gd name="connsiteX4" fmla="*/ 537328 w 537328"/>
              <a:gd name="connsiteY4" fmla="*/ 245097 h 413526"/>
              <a:gd name="connsiteX5" fmla="*/ 537328 w 537328"/>
              <a:gd name="connsiteY5" fmla="*/ 226243 h 41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328" h="413526">
                <a:moveTo>
                  <a:pt x="0" y="0"/>
                </a:moveTo>
                <a:cubicBezTo>
                  <a:pt x="2356" y="140616"/>
                  <a:pt x="4713" y="281232"/>
                  <a:pt x="47134" y="348791"/>
                </a:cubicBezTo>
                <a:cubicBezTo>
                  <a:pt x="89555" y="416350"/>
                  <a:pt x="172825" y="422634"/>
                  <a:pt x="254524" y="405352"/>
                </a:cubicBezTo>
                <a:cubicBezTo>
                  <a:pt x="336223" y="388070"/>
                  <a:pt x="537328" y="245097"/>
                  <a:pt x="537328" y="245097"/>
                </a:cubicBezTo>
                <a:lnTo>
                  <a:pt x="537328" y="245097"/>
                </a:lnTo>
                <a:lnTo>
                  <a:pt x="537328" y="226243"/>
                </a:lnTo>
              </a:path>
            </a:pathLst>
          </a:custGeom>
          <a:noFill/>
          <a:ln w="19050">
            <a:solidFill>
              <a:srgbClr val="FF0000"/>
            </a:solidFill>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560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A82A82E76B3841A9DDF37928528FAC" ma:contentTypeVersion="14" ma:contentTypeDescription="Create a new document." ma:contentTypeScope="" ma:versionID="f2b8f16a1b1cf6a73c1d61a924fb3767">
  <xsd:schema xmlns:xsd="http://www.w3.org/2001/XMLSchema" xmlns:xs="http://www.w3.org/2001/XMLSchema" xmlns:p="http://schemas.microsoft.com/office/2006/metadata/properties" xmlns:ns2="410a2472-efc4-4fa9-806c-5000036cce56" xmlns:ns3="d683b4b1-f43f-4114-9370-8d0bd2b1ca1b" targetNamespace="http://schemas.microsoft.com/office/2006/metadata/properties" ma:root="true" ma:fieldsID="f8aad31587b6144a66ada11066a4bcdf" ns2:_="" ns3:_="">
    <xsd:import namespace="410a2472-efc4-4fa9-806c-5000036cce56"/>
    <xsd:import namespace="d683b4b1-f43f-4114-9370-8d0bd2b1ca1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a2472-efc4-4fa9-806c-5000036cc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83b4b1-f43f-4114-9370-8d0bd2b1ca1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f4af73a-f8a7-49ea-be84-e2e4ce703e6c}" ma:internalName="TaxCatchAll" ma:showField="CatchAllData" ma:web="d683b4b1-f43f-4114-9370-8d0bd2b1ca1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0a2472-efc4-4fa9-806c-5000036cce56">
      <Terms xmlns="http://schemas.microsoft.com/office/infopath/2007/PartnerControls"/>
    </lcf76f155ced4ddcb4097134ff3c332f>
    <TaxCatchAll xmlns="d683b4b1-f43f-4114-9370-8d0bd2b1ca1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C80E96-BA66-49A7-AF74-3A8CC9645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0a2472-efc4-4fa9-806c-5000036cce56"/>
    <ds:schemaRef ds:uri="d683b4b1-f43f-4114-9370-8d0bd2b1c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FDF4F8-8613-4C7C-BEF1-AE1EDFB9C895}">
  <ds:schemaRefs>
    <ds:schemaRef ds:uri="http://purl.org/dc/terms/"/>
    <ds:schemaRef ds:uri="http://purl.org/dc/dcmitype/"/>
    <ds:schemaRef ds:uri="http://purl.org/dc/elements/1.1/"/>
    <ds:schemaRef ds:uri="http://www.w3.org/XML/1998/namespace"/>
    <ds:schemaRef ds:uri="http://schemas.microsoft.com/office/2006/documentManagement/types"/>
    <ds:schemaRef ds:uri="410a2472-efc4-4fa9-806c-5000036cce56"/>
    <ds:schemaRef ds:uri="http://schemas.microsoft.com/office/infopath/2007/PartnerControls"/>
    <ds:schemaRef ds:uri="http://schemas.openxmlformats.org/package/2006/metadata/core-properties"/>
    <ds:schemaRef ds:uri="d683b4b1-f43f-4114-9370-8d0bd2b1ca1b"/>
    <ds:schemaRef ds:uri="http://schemas.microsoft.com/office/2006/metadata/properties"/>
  </ds:schemaRefs>
</ds:datastoreItem>
</file>

<file path=customXml/itemProps3.xml><?xml version="1.0" encoding="utf-8"?>
<ds:datastoreItem xmlns:ds="http://schemas.openxmlformats.org/officeDocument/2006/customXml" ds:itemID="{AB04D12E-4F3B-4D82-8296-4A4061F393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4253</TotalTime>
  <Words>1964</Words>
  <Application>Microsoft Office PowerPoint</Application>
  <PresentationFormat>Custom</PresentationFormat>
  <Paragraphs>248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 Math</vt:lpstr>
      <vt:lpstr>Helvetica</vt:lpstr>
      <vt:lpstr>Symbol</vt:lpstr>
      <vt:lpstr>Times New Roman</vt:lpstr>
      <vt:lpstr>Office Theme</vt:lpstr>
      <vt:lpstr>PowerPoint Presentation</vt:lpstr>
    </vt:vector>
  </TitlesOfParts>
  <Company>NASA OCIO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Radkevich, Alexander (LARC-E301)[RSES]</dc:creator>
  <cp:lastModifiedBy>Radkevich, Alexander (LARC-E301)[RSES]</cp:lastModifiedBy>
  <cp:revision>33</cp:revision>
  <dcterms:created xsi:type="dcterms:W3CDTF">2024-10-07T19:12:49Z</dcterms:created>
  <dcterms:modified xsi:type="dcterms:W3CDTF">2024-10-24T21:35:48Z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0x01010011A82A82E76B3841A9DDF37928528FAC</vt:lpwstr>
  </property>
  <property fmtid="{D5CDD505-2E9C-101B-9397-08002B2CF9AE}" pid="3" name="MediaServiceImageTags">
    <vt:lpwstr/>
  </property>
</Properties>
</file>