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32918400" cy="1920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EAD5C4-5162-4E43-A5BE-0091F75C7173}" v="2" dt="2024-10-22T20:04:15.7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4040" y="-44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moud, Hazem A. (LARC-E301)[RSES]" userId="ee13fa7b-619d-42e3-972e-b9fd277bfa19" providerId="ADAL" clId="{7F0142E9-CD29-4B91-9E51-3CC5A45D11C1}"/>
    <pc:docChg chg="custSel modSld">
      <pc:chgData name="Mahmoud, Hazem A. (LARC-E301)[RSES]" userId="ee13fa7b-619d-42e3-972e-b9fd277bfa19" providerId="ADAL" clId="{7F0142E9-CD29-4B91-9E51-3CC5A45D11C1}" dt="2024-10-19T01:45:51.369" v="12" actId="5793"/>
      <pc:docMkLst>
        <pc:docMk/>
      </pc:docMkLst>
      <pc:sldChg chg="modSp mod">
        <pc:chgData name="Mahmoud, Hazem A. (LARC-E301)[RSES]" userId="ee13fa7b-619d-42e3-972e-b9fd277bfa19" providerId="ADAL" clId="{7F0142E9-CD29-4B91-9E51-3CC5A45D11C1}" dt="2024-10-19T01:45:51.369" v="12" actId="5793"/>
        <pc:sldMkLst>
          <pc:docMk/>
          <pc:sldMk cId="3976560378" sldId="256"/>
        </pc:sldMkLst>
        <pc:spChg chg="mod">
          <ac:chgData name="Mahmoud, Hazem A. (LARC-E301)[RSES]" userId="ee13fa7b-619d-42e3-972e-b9fd277bfa19" providerId="ADAL" clId="{7F0142E9-CD29-4B91-9E51-3CC5A45D11C1}" dt="2024-10-19T01:45:51.369" v="12" actId="5793"/>
          <ac:spMkLst>
            <pc:docMk/>
            <pc:sldMk cId="3976560378" sldId="256"/>
            <ac:spMk id="23" creationId="{E2B270CD-C5E7-EC01-6EB8-A5DB716A06B6}"/>
          </ac:spMkLst>
        </pc:spChg>
      </pc:sldChg>
    </pc:docChg>
  </pc:docChgLst>
  <pc:docChgLst>
    <pc:chgData name="Kaufman, Daniel (LARC-E301)[RSES]" userId="8ae67eb1-372b-4d08-8bc7-3d8eab490982" providerId="ADAL" clId="{46EAD5C4-5162-4E43-A5BE-0091F75C7173}"/>
    <pc:docChg chg="undo custSel modSld">
      <pc:chgData name="Kaufman, Daniel (LARC-E301)[RSES]" userId="8ae67eb1-372b-4d08-8bc7-3d8eab490982" providerId="ADAL" clId="{46EAD5C4-5162-4E43-A5BE-0091F75C7173}" dt="2024-10-22T20:04:15.703" v="1" actId="20577"/>
      <pc:docMkLst>
        <pc:docMk/>
      </pc:docMkLst>
      <pc:sldChg chg="modSp mod">
        <pc:chgData name="Kaufman, Daniel (LARC-E301)[RSES]" userId="8ae67eb1-372b-4d08-8bc7-3d8eab490982" providerId="ADAL" clId="{46EAD5C4-5162-4E43-A5BE-0091F75C7173}" dt="2024-10-22T20:04:15.703" v="1" actId="20577"/>
        <pc:sldMkLst>
          <pc:docMk/>
          <pc:sldMk cId="3976560378" sldId="256"/>
        </pc:sldMkLst>
        <pc:spChg chg="mod">
          <ac:chgData name="Kaufman, Daniel (LARC-E301)[RSES]" userId="8ae67eb1-372b-4d08-8bc7-3d8eab490982" providerId="ADAL" clId="{46EAD5C4-5162-4E43-A5BE-0091F75C7173}" dt="2024-10-22T20:04:15.703" v="1" actId="20577"/>
          <ac:spMkLst>
            <pc:docMk/>
            <pc:sldMk cId="3976560378" sldId="256"/>
            <ac:spMk id="23" creationId="{E2B270CD-C5E7-EC01-6EB8-A5DB716A06B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3142616"/>
            <a:ext cx="24688800" cy="6685280"/>
          </a:xfrm>
        </p:spPr>
        <p:txBody>
          <a:bodyPr anchor="b"/>
          <a:lstStyle>
            <a:lvl1pPr algn="ctr">
              <a:defRPr sz="16200"/>
            </a:lvl1pPr>
          </a:lstStyle>
          <a:p>
            <a:r>
              <a:rPr lang="en-US"/>
              <a:t>Click to edit Master title style</a:t>
            </a:r>
          </a:p>
        </p:txBody>
      </p:sp>
      <p:sp>
        <p:nvSpPr>
          <p:cNvPr id="3" name="Subtitle 2"/>
          <p:cNvSpPr>
            <a:spLocks noGrp="1"/>
          </p:cNvSpPr>
          <p:nvPr>
            <p:ph type="subTitle" idx="1"/>
          </p:nvPr>
        </p:nvSpPr>
        <p:spPr>
          <a:xfrm>
            <a:off x="4114800" y="10085706"/>
            <a:ext cx="24688800" cy="4636134"/>
          </a:xfrm>
        </p:spPr>
        <p:txBody>
          <a:bodyPr/>
          <a:lstStyle>
            <a:lvl1pPr marL="0" indent="0" algn="ctr">
              <a:buNone/>
              <a:defRPr sz="6480"/>
            </a:lvl1pPr>
            <a:lvl2pPr marL="1234440" indent="0" algn="ctr">
              <a:buNone/>
              <a:defRPr sz="5400"/>
            </a:lvl2pPr>
            <a:lvl3pPr marL="2468880" indent="0" algn="ctr">
              <a:buNone/>
              <a:defRPr sz="4860"/>
            </a:lvl3pPr>
            <a:lvl4pPr marL="3703320" indent="0" algn="ctr">
              <a:buNone/>
              <a:defRPr sz="4320"/>
            </a:lvl4pPr>
            <a:lvl5pPr marL="4937760" indent="0" algn="ctr">
              <a:buNone/>
              <a:defRPr sz="4320"/>
            </a:lvl5pPr>
            <a:lvl6pPr marL="6172200" indent="0" algn="ctr">
              <a:buNone/>
              <a:defRPr sz="4320"/>
            </a:lvl6pPr>
            <a:lvl7pPr marL="7406640" indent="0" algn="ctr">
              <a:buNone/>
              <a:defRPr sz="4320"/>
            </a:lvl7pPr>
            <a:lvl8pPr marL="8641080" indent="0" algn="ctr">
              <a:buNone/>
              <a:defRPr sz="4320"/>
            </a:lvl8pPr>
            <a:lvl9pPr marL="9875520" indent="0" algn="ctr">
              <a:buNone/>
              <a:defRPr sz="4320"/>
            </a:lvl9pPr>
          </a:lstStyle>
          <a:p>
            <a:r>
              <a:rPr lang="en-US"/>
              <a:t>Click to edit Master subtitle style</a:t>
            </a:r>
          </a:p>
        </p:txBody>
      </p:sp>
      <p:sp>
        <p:nvSpPr>
          <p:cNvPr id="4" name="Date Placeholder 3"/>
          <p:cNvSpPr>
            <a:spLocks noGrp="1"/>
          </p:cNvSpPr>
          <p:nvPr>
            <p:ph type="dt" sz="half" idx="10"/>
          </p:nvPr>
        </p:nvSpPr>
        <p:spPr/>
        <p:txBody>
          <a:bodyPr/>
          <a:lstStyle/>
          <a:p>
            <a:fld id="{DEFBEA29-FA19-42A8-AB22-0C38BAEABC10}"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56712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BEA29-FA19-42A8-AB22-0C38BAEABC10}"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98000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0" y="1022350"/>
            <a:ext cx="7098030" cy="162731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0" y="1022350"/>
            <a:ext cx="20882610" cy="162731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BEA29-FA19-42A8-AB22-0C38BAEABC10}"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6561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BEA29-FA19-42A8-AB22-0C38BAEABC10}"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317935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5" y="4787268"/>
            <a:ext cx="28392120" cy="7987664"/>
          </a:xfrm>
        </p:spPr>
        <p:txBody>
          <a:bodyPr anchor="b"/>
          <a:lstStyle>
            <a:lvl1pPr>
              <a:defRPr sz="16200"/>
            </a:lvl1pPr>
          </a:lstStyle>
          <a:p>
            <a:r>
              <a:rPr lang="en-US"/>
              <a:t>Click to edit Master title style</a:t>
            </a:r>
          </a:p>
        </p:txBody>
      </p:sp>
      <p:sp>
        <p:nvSpPr>
          <p:cNvPr id="3" name="Text Placeholder 2"/>
          <p:cNvSpPr>
            <a:spLocks noGrp="1"/>
          </p:cNvSpPr>
          <p:nvPr>
            <p:ph type="body" idx="1"/>
          </p:nvPr>
        </p:nvSpPr>
        <p:spPr>
          <a:xfrm>
            <a:off x="2245995" y="12850498"/>
            <a:ext cx="28392120" cy="4200524"/>
          </a:xfrm>
        </p:spPr>
        <p:txBody>
          <a:bodyPr/>
          <a:lstStyle>
            <a:lvl1pPr marL="0" indent="0">
              <a:buNone/>
              <a:defRPr sz="6480">
                <a:solidFill>
                  <a:schemeClr val="tx1">
                    <a:tint val="75000"/>
                  </a:schemeClr>
                </a:solidFill>
              </a:defRPr>
            </a:lvl1pPr>
            <a:lvl2pPr marL="1234440" indent="0">
              <a:buNone/>
              <a:defRPr sz="5400">
                <a:solidFill>
                  <a:schemeClr val="tx1">
                    <a:tint val="75000"/>
                  </a:schemeClr>
                </a:solidFill>
              </a:defRPr>
            </a:lvl2pPr>
            <a:lvl3pPr marL="2468880" indent="0">
              <a:buNone/>
              <a:defRPr sz="4860">
                <a:solidFill>
                  <a:schemeClr val="tx1">
                    <a:tint val="75000"/>
                  </a:schemeClr>
                </a:solidFill>
              </a:defRPr>
            </a:lvl3pPr>
            <a:lvl4pPr marL="3703320" indent="0">
              <a:buNone/>
              <a:defRPr sz="4320">
                <a:solidFill>
                  <a:schemeClr val="tx1">
                    <a:tint val="75000"/>
                  </a:schemeClr>
                </a:solidFill>
              </a:defRPr>
            </a:lvl4pPr>
            <a:lvl5pPr marL="4937760" indent="0">
              <a:buNone/>
              <a:defRPr sz="4320">
                <a:solidFill>
                  <a:schemeClr val="tx1">
                    <a:tint val="75000"/>
                  </a:schemeClr>
                </a:solidFill>
              </a:defRPr>
            </a:lvl5pPr>
            <a:lvl6pPr marL="6172200" indent="0">
              <a:buNone/>
              <a:defRPr sz="4320">
                <a:solidFill>
                  <a:schemeClr val="tx1">
                    <a:tint val="75000"/>
                  </a:schemeClr>
                </a:solidFill>
              </a:defRPr>
            </a:lvl6pPr>
            <a:lvl7pPr marL="7406640" indent="0">
              <a:buNone/>
              <a:defRPr sz="4320">
                <a:solidFill>
                  <a:schemeClr val="tx1">
                    <a:tint val="75000"/>
                  </a:schemeClr>
                </a:solidFill>
              </a:defRPr>
            </a:lvl7pPr>
            <a:lvl8pPr marL="8641080" indent="0">
              <a:buNone/>
              <a:defRPr sz="4320">
                <a:solidFill>
                  <a:schemeClr val="tx1">
                    <a:tint val="75000"/>
                  </a:schemeClr>
                </a:solidFill>
              </a:defRPr>
            </a:lvl8pPr>
            <a:lvl9pPr marL="9875520" indent="0">
              <a:buNone/>
              <a:defRPr sz="4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BEA29-FA19-42A8-AB22-0C38BAEABC10}"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42804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111750"/>
            <a:ext cx="13990320" cy="12183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111750"/>
            <a:ext cx="13990320" cy="12183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BEA29-FA19-42A8-AB22-0C38BAEABC10}"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12762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022352"/>
            <a:ext cx="28392120" cy="3711576"/>
          </a:xfrm>
        </p:spPr>
        <p:txBody>
          <a:bodyPr/>
          <a:lstStyle/>
          <a:p>
            <a:r>
              <a:rPr lang="en-US"/>
              <a:t>Click to edit Master title style</a:t>
            </a:r>
          </a:p>
        </p:txBody>
      </p:sp>
      <p:sp>
        <p:nvSpPr>
          <p:cNvPr id="3" name="Text Placeholder 2"/>
          <p:cNvSpPr>
            <a:spLocks noGrp="1"/>
          </p:cNvSpPr>
          <p:nvPr>
            <p:ph type="body" idx="1"/>
          </p:nvPr>
        </p:nvSpPr>
        <p:spPr>
          <a:xfrm>
            <a:off x="2267429" y="4707256"/>
            <a:ext cx="13926025" cy="2306954"/>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4" name="Content Placeholder 3"/>
          <p:cNvSpPr>
            <a:spLocks noGrp="1"/>
          </p:cNvSpPr>
          <p:nvPr>
            <p:ph sz="half" idx="2"/>
          </p:nvPr>
        </p:nvSpPr>
        <p:spPr>
          <a:xfrm>
            <a:off x="2267429" y="7014210"/>
            <a:ext cx="13926025" cy="10316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0" y="4707256"/>
            <a:ext cx="13994608" cy="2306954"/>
          </a:xfrm>
        </p:spPr>
        <p:txBody>
          <a:bodyPr anchor="b"/>
          <a:lstStyle>
            <a:lvl1pPr marL="0" indent="0">
              <a:buNone/>
              <a:defRPr sz="6480" b="1"/>
            </a:lvl1pPr>
            <a:lvl2pPr marL="1234440" indent="0">
              <a:buNone/>
              <a:defRPr sz="5400" b="1"/>
            </a:lvl2pPr>
            <a:lvl3pPr marL="2468880" indent="0">
              <a:buNone/>
              <a:defRPr sz="4860" b="1"/>
            </a:lvl3pPr>
            <a:lvl4pPr marL="3703320" indent="0">
              <a:buNone/>
              <a:defRPr sz="4320" b="1"/>
            </a:lvl4pPr>
            <a:lvl5pPr marL="4937760" indent="0">
              <a:buNone/>
              <a:defRPr sz="4320" b="1"/>
            </a:lvl5pPr>
            <a:lvl6pPr marL="6172200" indent="0">
              <a:buNone/>
              <a:defRPr sz="4320" b="1"/>
            </a:lvl6pPr>
            <a:lvl7pPr marL="7406640" indent="0">
              <a:buNone/>
              <a:defRPr sz="4320" b="1"/>
            </a:lvl7pPr>
            <a:lvl8pPr marL="8641080" indent="0">
              <a:buNone/>
              <a:defRPr sz="4320" b="1"/>
            </a:lvl8pPr>
            <a:lvl9pPr marL="9875520" indent="0">
              <a:buNone/>
              <a:defRPr sz="4320" b="1"/>
            </a:lvl9pPr>
          </a:lstStyle>
          <a:p>
            <a:pPr lvl="0"/>
            <a:r>
              <a:rPr lang="en-US"/>
              <a:t>Click to edit Master text styles</a:t>
            </a:r>
          </a:p>
        </p:txBody>
      </p:sp>
      <p:sp>
        <p:nvSpPr>
          <p:cNvPr id="6" name="Content Placeholder 5"/>
          <p:cNvSpPr>
            <a:spLocks noGrp="1"/>
          </p:cNvSpPr>
          <p:nvPr>
            <p:ph sz="quarter" idx="4"/>
          </p:nvPr>
        </p:nvSpPr>
        <p:spPr>
          <a:xfrm>
            <a:off x="16664940" y="7014210"/>
            <a:ext cx="13994608" cy="10316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BEA29-FA19-42A8-AB22-0C38BAEABC10}" type="datetimeFigureOut">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32181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BEA29-FA19-42A8-AB22-0C38BAEABC10}" type="datetimeFigureOut">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17638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BEA29-FA19-42A8-AB22-0C38BAEABC10}" type="datetimeFigureOut">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308752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280160"/>
            <a:ext cx="10617040" cy="4480560"/>
          </a:xfrm>
        </p:spPr>
        <p:txBody>
          <a:bodyPr anchor="b"/>
          <a:lstStyle>
            <a:lvl1pPr>
              <a:defRPr sz="8640"/>
            </a:lvl1pPr>
          </a:lstStyle>
          <a:p>
            <a:r>
              <a:rPr lang="en-US"/>
              <a:t>Click to edit Master title style</a:t>
            </a:r>
          </a:p>
        </p:txBody>
      </p:sp>
      <p:sp>
        <p:nvSpPr>
          <p:cNvPr id="3" name="Content Placeholder 2"/>
          <p:cNvSpPr>
            <a:spLocks noGrp="1"/>
          </p:cNvSpPr>
          <p:nvPr>
            <p:ph idx="1"/>
          </p:nvPr>
        </p:nvSpPr>
        <p:spPr>
          <a:xfrm>
            <a:off x="13994608" y="2764791"/>
            <a:ext cx="16664940" cy="1364615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9" y="5760720"/>
            <a:ext cx="10617040" cy="1067244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DEFBEA29-FA19-42A8-AB22-0C38BAEABC10}"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231134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280160"/>
            <a:ext cx="10617040" cy="4480560"/>
          </a:xfrm>
        </p:spPr>
        <p:txBody>
          <a:bodyPr anchor="b"/>
          <a:lstStyle>
            <a:lvl1pPr>
              <a:defRPr sz="8640"/>
            </a:lvl1pPr>
          </a:lstStyle>
          <a:p>
            <a:r>
              <a:rPr lang="en-US"/>
              <a:t>Click to edit Master title style</a:t>
            </a:r>
          </a:p>
        </p:txBody>
      </p:sp>
      <p:sp>
        <p:nvSpPr>
          <p:cNvPr id="3" name="Picture Placeholder 2"/>
          <p:cNvSpPr>
            <a:spLocks noGrp="1" noChangeAspect="1"/>
          </p:cNvSpPr>
          <p:nvPr>
            <p:ph type="pic" idx="1"/>
          </p:nvPr>
        </p:nvSpPr>
        <p:spPr>
          <a:xfrm>
            <a:off x="13994608" y="2764791"/>
            <a:ext cx="16664940" cy="13646150"/>
          </a:xfrm>
        </p:spPr>
        <p:txBody>
          <a:bodyPr anchor="t"/>
          <a:lstStyle>
            <a:lvl1pPr marL="0" indent="0">
              <a:buNone/>
              <a:defRPr sz="8640"/>
            </a:lvl1pPr>
            <a:lvl2pPr marL="1234440" indent="0">
              <a:buNone/>
              <a:defRPr sz="7560"/>
            </a:lvl2pPr>
            <a:lvl3pPr marL="2468880" indent="0">
              <a:buNone/>
              <a:defRPr sz="6480"/>
            </a:lvl3pPr>
            <a:lvl4pPr marL="3703320" indent="0">
              <a:buNone/>
              <a:defRPr sz="5400"/>
            </a:lvl4pPr>
            <a:lvl5pPr marL="4937760" indent="0">
              <a:buNone/>
              <a:defRPr sz="5400"/>
            </a:lvl5pPr>
            <a:lvl6pPr marL="6172200" indent="0">
              <a:buNone/>
              <a:defRPr sz="5400"/>
            </a:lvl6pPr>
            <a:lvl7pPr marL="7406640" indent="0">
              <a:buNone/>
              <a:defRPr sz="5400"/>
            </a:lvl7pPr>
            <a:lvl8pPr marL="8641080" indent="0">
              <a:buNone/>
              <a:defRPr sz="5400"/>
            </a:lvl8pPr>
            <a:lvl9pPr marL="9875520" indent="0">
              <a:buNone/>
              <a:defRPr sz="5400"/>
            </a:lvl9pPr>
          </a:lstStyle>
          <a:p>
            <a:r>
              <a:rPr lang="en-US"/>
              <a:t>Click icon to add picture</a:t>
            </a:r>
          </a:p>
        </p:txBody>
      </p:sp>
      <p:sp>
        <p:nvSpPr>
          <p:cNvPr id="4" name="Text Placeholder 3"/>
          <p:cNvSpPr>
            <a:spLocks noGrp="1"/>
          </p:cNvSpPr>
          <p:nvPr>
            <p:ph type="body" sz="half" idx="2"/>
          </p:nvPr>
        </p:nvSpPr>
        <p:spPr>
          <a:xfrm>
            <a:off x="2267429" y="5760720"/>
            <a:ext cx="10617040" cy="10672446"/>
          </a:xfrm>
        </p:spPr>
        <p:txBody>
          <a:bodyPr/>
          <a:lstStyle>
            <a:lvl1pPr marL="0" indent="0">
              <a:buNone/>
              <a:defRPr sz="4320"/>
            </a:lvl1pPr>
            <a:lvl2pPr marL="1234440" indent="0">
              <a:buNone/>
              <a:defRPr sz="3780"/>
            </a:lvl2pPr>
            <a:lvl3pPr marL="2468880" indent="0">
              <a:buNone/>
              <a:defRPr sz="3240"/>
            </a:lvl3pPr>
            <a:lvl4pPr marL="3703320" indent="0">
              <a:buNone/>
              <a:defRPr sz="2700"/>
            </a:lvl4pPr>
            <a:lvl5pPr marL="4937760" indent="0">
              <a:buNone/>
              <a:defRPr sz="2700"/>
            </a:lvl5pPr>
            <a:lvl6pPr marL="6172200" indent="0">
              <a:buNone/>
              <a:defRPr sz="2700"/>
            </a:lvl6pPr>
            <a:lvl7pPr marL="7406640" indent="0">
              <a:buNone/>
              <a:defRPr sz="2700"/>
            </a:lvl7pPr>
            <a:lvl8pPr marL="8641080" indent="0">
              <a:buNone/>
              <a:defRPr sz="2700"/>
            </a:lvl8pPr>
            <a:lvl9pPr marL="9875520" indent="0">
              <a:buNone/>
              <a:defRPr sz="2700"/>
            </a:lvl9pPr>
          </a:lstStyle>
          <a:p>
            <a:pPr lvl="0"/>
            <a:r>
              <a:rPr lang="en-US"/>
              <a:t>Click to edit Master text styles</a:t>
            </a:r>
          </a:p>
        </p:txBody>
      </p:sp>
      <p:sp>
        <p:nvSpPr>
          <p:cNvPr id="5" name="Date Placeholder 4"/>
          <p:cNvSpPr>
            <a:spLocks noGrp="1"/>
          </p:cNvSpPr>
          <p:nvPr>
            <p:ph type="dt" sz="half" idx="10"/>
          </p:nvPr>
        </p:nvSpPr>
        <p:spPr/>
        <p:txBody>
          <a:bodyPr/>
          <a:lstStyle/>
          <a:p>
            <a:fld id="{DEFBEA29-FA19-42A8-AB22-0C38BAEABC10}"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3B09C-B381-4458-A75B-34F92FB3A63C}" type="slidenum">
              <a:rPr lang="en-US" smtClean="0"/>
              <a:t>‹#›</a:t>
            </a:fld>
            <a:endParaRPr lang="en-US"/>
          </a:p>
        </p:txBody>
      </p:sp>
    </p:spTree>
    <p:extLst>
      <p:ext uri="{BB962C8B-B14F-4D97-AF65-F5344CB8AC3E}">
        <p14:creationId xmlns:p14="http://schemas.microsoft.com/office/powerpoint/2010/main" val="99346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022352"/>
            <a:ext cx="28392120" cy="37115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111750"/>
            <a:ext cx="28392120" cy="12183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17797781"/>
            <a:ext cx="7406640" cy="1022350"/>
          </a:xfrm>
          <a:prstGeom prst="rect">
            <a:avLst/>
          </a:prstGeom>
        </p:spPr>
        <p:txBody>
          <a:bodyPr vert="horz" lIns="91440" tIns="45720" rIns="91440" bIns="45720" rtlCol="0" anchor="ctr"/>
          <a:lstStyle>
            <a:lvl1pPr algn="l">
              <a:defRPr sz="3240">
                <a:solidFill>
                  <a:schemeClr val="tx1">
                    <a:tint val="75000"/>
                  </a:schemeClr>
                </a:solidFill>
              </a:defRPr>
            </a:lvl1pPr>
          </a:lstStyle>
          <a:p>
            <a:fld id="{DEFBEA29-FA19-42A8-AB22-0C38BAEABC10}" type="datetimeFigureOut">
              <a:rPr lang="en-US" smtClean="0"/>
              <a:t>10/24/2024</a:t>
            </a:fld>
            <a:endParaRPr lang="en-US"/>
          </a:p>
        </p:txBody>
      </p:sp>
      <p:sp>
        <p:nvSpPr>
          <p:cNvPr id="5" name="Footer Placeholder 4"/>
          <p:cNvSpPr>
            <a:spLocks noGrp="1"/>
          </p:cNvSpPr>
          <p:nvPr>
            <p:ph type="ftr" sz="quarter" idx="3"/>
          </p:nvPr>
        </p:nvSpPr>
        <p:spPr>
          <a:xfrm>
            <a:off x="10904220" y="17797781"/>
            <a:ext cx="11109960" cy="102235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17797781"/>
            <a:ext cx="7406640" cy="1022350"/>
          </a:xfrm>
          <a:prstGeom prst="rect">
            <a:avLst/>
          </a:prstGeom>
        </p:spPr>
        <p:txBody>
          <a:bodyPr vert="horz" lIns="91440" tIns="45720" rIns="91440" bIns="45720" rtlCol="0" anchor="ctr"/>
          <a:lstStyle>
            <a:lvl1pPr algn="r">
              <a:defRPr sz="3240">
                <a:solidFill>
                  <a:schemeClr val="tx1">
                    <a:tint val="75000"/>
                  </a:schemeClr>
                </a:solidFill>
              </a:defRPr>
            </a:lvl1pPr>
          </a:lstStyle>
          <a:p>
            <a:fld id="{0EC3B09C-B381-4458-A75B-34F92FB3A63C}" type="slidenum">
              <a:rPr lang="en-US" smtClean="0"/>
              <a:t>‹#›</a:t>
            </a:fld>
            <a:endParaRPr lang="en-US"/>
          </a:p>
        </p:txBody>
      </p:sp>
    </p:spTree>
    <p:extLst>
      <p:ext uri="{BB962C8B-B14F-4D97-AF65-F5344CB8AC3E}">
        <p14:creationId xmlns:p14="http://schemas.microsoft.com/office/powerpoint/2010/main" val="2122980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468880" rtl="0" eaLnBrk="1" latinLnBrk="0" hangingPunct="1">
        <a:lnSpc>
          <a:spcPct val="90000"/>
        </a:lnSpc>
        <a:spcBef>
          <a:spcPct val="0"/>
        </a:spcBef>
        <a:buNone/>
        <a:defRPr sz="11880" kern="1200">
          <a:solidFill>
            <a:schemeClr val="tx1"/>
          </a:solidFill>
          <a:latin typeface="+mj-lt"/>
          <a:ea typeface="+mj-ea"/>
          <a:cs typeface="+mj-cs"/>
        </a:defRPr>
      </a:lvl1pPr>
    </p:titleStyle>
    <p:body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p:bodyStyle>
    <p:otherStyle>
      <a:defPPr>
        <a:defRPr lang="en-US"/>
      </a:defPPr>
      <a:lvl1pPr marL="0" algn="l" defTabSz="2468880" rtl="0" eaLnBrk="1" latinLnBrk="0" hangingPunct="1">
        <a:defRPr sz="4860" kern="1200">
          <a:solidFill>
            <a:schemeClr val="tx1"/>
          </a:solidFill>
          <a:latin typeface="+mn-lt"/>
          <a:ea typeface="+mn-ea"/>
          <a:cs typeface="+mn-cs"/>
        </a:defRPr>
      </a:lvl1pPr>
      <a:lvl2pPr marL="1234440" algn="l" defTabSz="2468880" rtl="0" eaLnBrk="1" latinLnBrk="0" hangingPunct="1">
        <a:defRPr sz="4860" kern="1200">
          <a:solidFill>
            <a:schemeClr val="tx1"/>
          </a:solidFill>
          <a:latin typeface="+mn-lt"/>
          <a:ea typeface="+mn-ea"/>
          <a:cs typeface="+mn-cs"/>
        </a:defRPr>
      </a:lvl2pPr>
      <a:lvl3pPr marL="2468880" algn="l" defTabSz="2468880" rtl="0" eaLnBrk="1" latinLnBrk="0" hangingPunct="1">
        <a:defRPr sz="4860" kern="1200">
          <a:solidFill>
            <a:schemeClr val="tx1"/>
          </a:solidFill>
          <a:latin typeface="+mn-lt"/>
          <a:ea typeface="+mn-ea"/>
          <a:cs typeface="+mn-cs"/>
        </a:defRPr>
      </a:lvl3pPr>
      <a:lvl4pPr marL="3703320" algn="l" defTabSz="2468880" rtl="0" eaLnBrk="1" latinLnBrk="0" hangingPunct="1">
        <a:defRPr sz="4860" kern="1200">
          <a:solidFill>
            <a:schemeClr val="tx1"/>
          </a:solidFill>
          <a:latin typeface="+mn-lt"/>
          <a:ea typeface="+mn-ea"/>
          <a:cs typeface="+mn-cs"/>
        </a:defRPr>
      </a:lvl4pPr>
      <a:lvl5pPr marL="4937760" algn="l" defTabSz="2468880" rtl="0" eaLnBrk="1" latinLnBrk="0" hangingPunct="1">
        <a:defRPr sz="4860" kern="1200">
          <a:solidFill>
            <a:schemeClr val="tx1"/>
          </a:solidFill>
          <a:latin typeface="+mn-lt"/>
          <a:ea typeface="+mn-ea"/>
          <a:cs typeface="+mn-cs"/>
        </a:defRPr>
      </a:lvl5pPr>
      <a:lvl6pPr marL="6172200" algn="l" defTabSz="2468880" rtl="0" eaLnBrk="1" latinLnBrk="0" hangingPunct="1">
        <a:defRPr sz="4860" kern="1200">
          <a:solidFill>
            <a:schemeClr val="tx1"/>
          </a:solidFill>
          <a:latin typeface="+mn-lt"/>
          <a:ea typeface="+mn-ea"/>
          <a:cs typeface="+mn-cs"/>
        </a:defRPr>
      </a:lvl6pPr>
      <a:lvl7pPr marL="7406640" algn="l" defTabSz="2468880" rtl="0" eaLnBrk="1" latinLnBrk="0" hangingPunct="1">
        <a:defRPr sz="4860" kern="1200">
          <a:solidFill>
            <a:schemeClr val="tx1"/>
          </a:solidFill>
          <a:latin typeface="+mn-lt"/>
          <a:ea typeface="+mn-ea"/>
          <a:cs typeface="+mn-cs"/>
        </a:defRPr>
      </a:lvl7pPr>
      <a:lvl8pPr marL="8641080" algn="l" defTabSz="2468880" rtl="0" eaLnBrk="1" latinLnBrk="0" hangingPunct="1">
        <a:defRPr sz="4860" kern="1200">
          <a:solidFill>
            <a:schemeClr val="tx1"/>
          </a:solidFill>
          <a:latin typeface="+mn-lt"/>
          <a:ea typeface="+mn-ea"/>
          <a:cs typeface="+mn-cs"/>
        </a:defRPr>
      </a:lvl8pPr>
      <a:lvl9pPr marL="9875520" algn="l" defTabSz="2468880" rtl="0" eaLnBrk="1" latinLnBrk="0" hangingPunct="1">
        <a:defRPr sz="4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9.png"/><Relationship Id="rId26" Type="http://schemas.openxmlformats.org/officeDocument/2006/relationships/image" Target="../media/image17.jpeg"/><Relationship Id="rId39" Type="http://schemas.openxmlformats.org/officeDocument/2006/relationships/image" Target="../media/image90.png"/><Relationship Id="rId21" Type="http://schemas.openxmlformats.org/officeDocument/2006/relationships/image" Target="../media/image12.jpeg"/><Relationship Id="rId34" Type="http://schemas.openxmlformats.org/officeDocument/2006/relationships/image" Target="../media/image25.jpeg"/><Relationship Id="rId7" Type="http://schemas.openxmlformats.org/officeDocument/2006/relationships/hyperlink" Target="https://github.com/nasa/ASDC_Data_and_User_Services/tree/main/TEMPO/L2_validation_codes" TargetMode="External"/><Relationship Id="rId12" Type="http://schemas.openxmlformats.org/officeDocument/2006/relationships/image" Target="../media/image6.png"/><Relationship Id="rId17" Type="http://schemas.openxmlformats.org/officeDocument/2006/relationships/image" Target="../media/image8.png"/><Relationship Id="rId25" Type="http://schemas.openxmlformats.org/officeDocument/2006/relationships/image" Target="../media/image16.jpeg"/><Relationship Id="rId33" Type="http://schemas.openxmlformats.org/officeDocument/2006/relationships/image" Target="../media/image24.jpeg"/><Relationship Id="rId38" Type="http://schemas.openxmlformats.org/officeDocument/2006/relationships/image" Target="../media/image80.pn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hyperlink" Target="https://www.pandonia-global-network.org/home/about/about-pgn/" TargetMode="External"/><Relationship Id="rId24" Type="http://schemas.openxmlformats.org/officeDocument/2006/relationships/image" Target="../media/image15.jpeg"/><Relationship Id="rId32" Type="http://schemas.openxmlformats.org/officeDocument/2006/relationships/image" Target="../media/image23.jpeg"/><Relationship Id="rId37" Type="http://schemas.openxmlformats.org/officeDocument/2006/relationships/image" Target="../media/image70.png"/><Relationship Id="rId40" Type="http://schemas.openxmlformats.org/officeDocument/2006/relationships/image" Target="../media/image28.png"/><Relationship Id="rId5" Type="http://schemas.openxmlformats.org/officeDocument/2006/relationships/hyperlink" Target="https://asdc.larc.nasa.gov/project/TEMPO" TargetMode="External"/><Relationship Id="rId15" Type="http://schemas.openxmlformats.org/officeDocument/2006/relationships/image" Target="../media/image5.png"/><Relationship Id="rId23" Type="http://schemas.openxmlformats.org/officeDocument/2006/relationships/image" Target="../media/image14.jpeg"/><Relationship Id="rId28" Type="http://schemas.openxmlformats.org/officeDocument/2006/relationships/image" Target="../media/image19.jpeg"/><Relationship Id="rId36" Type="http://schemas.openxmlformats.org/officeDocument/2006/relationships/image" Target="../media/image27.jpeg"/><Relationship Id="rId19" Type="http://schemas.openxmlformats.org/officeDocument/2006/relationships/image" Target="../media/image10.png"/><Relationship Id="rId31" Type="http://schemas.openxmlformats.org/officeDocument/2006/relationships/image" Target="../media/image22.jpeg"/><Relationship Id="rId4" Type="http://schemas.openxmlformats.org/officeDocument/2006/relationships/hyperlink" Target="https://tempo.si.edu/overview.html" TargetMode="External"/><Relationship Id="rId14" Type="http://schemas.openxmlformats.org/officeDocument/2006/relationships/image" Target="../media/image4.png"/><Relationship Id="rId22" Type="http://schemas.openxmlformats.org/officeDocument/2006/relationships/image" Target="../media/image13.jpeg"/><Relationship Id="rId27" Type="http://schemas.openxmlformats.org/officeDocument/2006/relationships/image" Target="../media/image18.jpeg"/><Relationship Id="rId30" Type="http://schemas.openxmlformats.org/officeDocument/2006/relationships/image" Target="../media/image21.jpeg"/><Relationship Id="rId35" Type="http://schemas.openxmlformats.org/officeDocument/2006/relationships/image" Target="../media/image26.jpeg"/><Relationship Id="rId8" Type="http://schemas.openxmlformats.org/officeDocument/2006/relationships/hyperlink" Target="https://asdc.larc.nasa.gov/documents/tempo/guide/TEMPO_Level-2-3_trace_gas_clouds_user_guide_V1.1.pdf" TargetMode="Externa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8">
            <a:extLst>
              <a:ext uri="{FF2B5EF4-FFF2-40B4-BE49-F238E27FC236}">
                <a16:creationId xmlns:a16="http://schemas.microsoft.com/office/drawing/2014/main" id="{2C9432F1-40DF-360A-4C08-ED35CEBE80A0}"/>
              </a:ext>
            </a:extLst>
          </p:cNvPr>
          <p:cNvSpPr txBox="1">
            <a:spLocks/>
          </p:cNvSpPr>
          <p:nvPr/>
        </p:nvSpPr>
        <p:spPr>
          <a:xfrm>
            <a:off x="6400800" y="457200"/>
            <a:ext cx="20116800" cy="731520"/>
          </a:xfrm>
          <a:prstGeom prst="rect">
            <a:avLst/>
          </a:prstGeom>
        </p:spPr>
        <p:txBody>
          <a:bodyPr/>
          <a:lstStyle>
            <a:lvl1pPr marL="617220" indent="-617220" algn="l" defTabSz="2468880" rtl="0" eaLnBrk="1" latinLnBrk="0" hangingPunct="1">
              <a:lnSpc>
                <a:spcPct val="90000"/>
              </a:lnSpc>
              <a:spcBef>
                <a:spcPts val="2700"/>
              </a:spcBef>
              <a:buFont typeface="Arial" panose="020B0604020202020204" pitchFamily="34" charset="0"/>
              <a:buChar char="•"/>
              <a:defRPr sz="7560" kern="1200">
                <a:solidFill>
                  <a:schemeClr val="tx1"/>
                </a:solidFill>
                <a:latin typeface="+mn-lt"/>
                <a:ea typeface="+mn-ea"/>
                <a:cs typeface="+mn-cs"/>
              </a:defRPr>
            </a:lvl1pPr>
            <a:lvl2pPr marL="1851660" indent="-617220" algn="l" defTabSz="2468880" rtl="0" eaLnBrk="1" latinLnBrk="0" hangingPunct="1">
              <a:lnSpc>
                <a:spcPct val="90000"/>
              </a:lnSpc>
              <a:spcBef>
                <a:spcPts val="1350"/>
              </a:spcBef>
              <a:buFont typeface="Arial" panose="020B0604020202020204" pitchFamily="34" charset="0"/>
              <a:buChar char="•"/>
              <a:defRPr sz="6480" kern="1200">
                <a:solidFill>
                  <a:schemeClr val="tx1"/>
                </a:solidFill>
                <a:latin typeface="+mn-lt"/>
                <a:ea typeface="+mn-ea"/>
                <a:cs typeface="+mn-cs"/>
              </a:defRPr>
            </a:lvl2pPr>
            <a:lvl3pPr marL="3086100" indent="-617220" algn="l" defTabSz="2468880" rtl="0" eaLnBrk="1" latinLnBrk="0" hangingPunct="1">
              <a:lnSpc>
                <a:spcPct val="90000"/>
              </a:lnSpc>
              <a:spcBef>
                <a:spcPts val="1350"/>
              </a:spcBef>
              <a:buFont typeface="Arial" panose="020B0604020202020204" pitchFamily="34" charset="0"/>
              <a:buChar char="•"/>
              <a:defRPr sz="5400" kern="1200">
                <a:solidFill>
                  <a:schemeClr val="tx1"/>
                </a:solidFill>
                <a:latin typeface="+mn-lt"/>
                <a:ea typeface="+mn-ea"/>
                <a:cs typeface="+mn-cs"/>
              </a:defRPr>
            </a:lvl3pPr>
            <a:lvl4pPr marL="43205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4pPr>
            <a:lvl5pPr marL="555498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5pPr>
            <a:lvl6pPr marL="678942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6pPr>
            <a:lvl7pPr marL="802386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7pPr>
            <a:lvl8pPr marL="925830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8pPr>
            <a:lvl9pPr marL="10492740" indent="-617220" algn="l" defTabSz="2468880" rtl="0" eaLnBrk="1" latinLnBrk="0" hangingPunct="1">
              <a:lnSpc>
                <a:spcPct val="90000"/>
              </a:lnSpc>
              <a:spcBef>
                <a:spcPts val="1350"/>
              </a:spcBef>
              <a:buFont typeface="Arial" panose="020B0604020202020204" pitchFamily="34" charset="0"/>
              <a:buChar char="•"/>
              <a:defRPr sz="4860" kern="1200">
                <a:solidFill>
                  <a:schemeClr val="tx1"/>
                </a:solidFill>
                <a:latin typeface="+mn-lt"/>
                <a:ea typeface="+mn-ea"/>
                <a:cs typeface="+mn-cs"/>
              </a:defRPr>
            </a:lvl9pPr>
          </a:lstStyle>
          <a:p>
            <a:pPr marL="0" indent="0">
              <a:buNone/>
            </a:pPr>
            <a:r>
              <a:rPr lang="en-US" sz="4000">
                <a:solidFill>
                  <a:srgbClr val="0B3C91"/>
                </a:solidFill>
                <a:latin typeface="Arial" panose="020B0604020202020204" pitchFamily="34" charset="0"/>
                <a:cs typeface="Arial" panose="020B0604020202020204" pitchFamily="34" charset="0"/>
              </a:rPr>
              <a:t>Comparison of gas columns retrieved by TEMPO and Pandora – ASDC tools and results</a:t>
            </a:r>
          </a:p>
        </p:txBody>
      </p:sp>
      <p:sp>
        <p:nvSpPr>
          <p:cNvPr id="6" name="Subtitle 1">
            <a:extLst>
              <a:ext uri="{FF2B5EF4-FFF2-40B4-BE49-F238E27FC236}">
                <a16:creationId xmlns:a16="http://schemas.microsoft.com/office/drawing/2014/main" id="{E16AE557-434B-52AB-B6A1-14C9A775011A}"/>
              </a:ext>
            </a:extLst>
          </p:cNvPr>
          <p:cNvSpPr>
            <a:spLocks noGrp="1"/>
          </p:cNvSpPr>
          <p:nvPr>
            <p:ph type="subTitle" idx="1"/>
          </p:nvPr>
        </p:nvSpPr>
        <p:spPr>
          <a:xfrm>
            <a:off x="10972800" y="1280160"/>
            <a:ext cx="10972800" cy="1371600"/>
          </a:xfrm>
        </p:spPr>
        <p:txBody>
          <a:bodyPr>
            <a:normAutofit/>
          </a:bodyPr>
          <a:lstStyle/>
          <a:p>
            <a:r>
              <a:rPr lang="en-US" sz="3000"/>
              <a:t>Alexander Radkevich, Hazem Mahmoud, Daniel Kaufman</a:t>
            </a:r>
          </a:p>
          <a:p>
            <a:r>
              <a:rPr lang="en-US" sz="3000"/>
              <a:t>Atmospheric Science Data Center, NASA Langley Research Center</a:t>
            </a:r>
          </a:p>
          <a:p>
            <a:endParaRPr lang="en-US" sz="3000"/>
          </a:p>
        </p:txBody>
      </p:sp>
      <p:pic>
        <p:nvPicPr>
          <p:cNvPr id="8" name="Picture 7" descr="Logo, icon&#10;&#10;Description automatically generated">
            <a:extLst>
              <a:ext uri="{FF2B5EF4-FFF2-40B4-BE49-F238E27FC236}">
                <a16:creationId xmlns:a16="http://schemas.microsoft.com/office/drawing/2014/main" id="{5D393372-6EA1-6443-583F-93BE89B0D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2320" y="457200"/>
            <a:ext cx="2472690" cy="2047875"/>
          </a:xfrm>
          <a:prstGeom prst="rect">
            <a:avLst/>
          </a:prstGeom>
        </p:spPr>
      </p:pic>
      <p:pic>
        <p:nvPicPr>
          <p:cNvPr id="20" name="Picture 19" descr="Logo&#10;&#10;Description automatically generated with low confidence">
            <a:extLst>
              <a:ext uri="{FF2B5EF4-FFF2-40B4-BE49-F238E27FC236}">
                <a16:creationId xmlns:a16="http://schemas.microsoft.com/office/drawing/2014/main" id="{25CED223-48EB-FE16-5326-95180E605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4071938" cy="952500"/>
          </a:xfrm>
          <a:prstGeom prst="rect">
            <a:avLst/>
          </a:prstGeom>
        </p:spPr>
      </p:pic>
      <p:sp>
        <p:nvSpPr>
          <p:cNvPr id="21" name="Text Placeholder 3">
            <a:extLst>
              <a:ext uri="{FF2B5EF4-FFF2-40B4-BE49-F238E27FC236}">
                <a16:creationId xmlns:a16="http://schemas.microsoft.com/office/drawing/2014/main" id="{AAE817EB-DAEB-5991-E986-15B337D799C8}"/>
              </a:ext>
            </a:extLst>
          </p:cNvPr>
          <p:cNvSpPr txBox="1">
            <a:spLocks/>
          </p:cNvSpPr>
          <p:nvPr/>
        </p:nvSpPr>
        <p:spPr>
          <a:xfrm>
            <a:off x="11887200" y="18653760"/>
            <a:ext cx="9144000" cy="548640"/>
          </a:xfrm>
          <a:prstGeom prst="rect">
            <a:avLst/>
          </a:prstGeom>
        </p:spPr>
        <p:txBody>
          <a:bodyPr vert="horz" lIns="91440" tIns="45720" rIns="91440" bIns="45720" rtlCol="0" anchor="ctr"/>
          <a:lstStyle>
            <a:defPPr>
              <a:defRPr lang="en-US"/>
            </a:defPPr>
            <a:lvl1pPr marL="0" algn="ctr" defTabSz="457200" rtl="0" eaLnBrk="1" latinLnBrk="0" hangingPunct="1">
              <a:defRPr sz="324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solidFill>
                  <a:schemeClr val="tx1"/>
                </a:solidFill>
              </a:rPr>
              <a:t>American Geophysical Union Fall Meeting | December 10, 2024</a:t>
            </a:r>
            <a:endParaRPr lang="en-US" sz="2400">
              <a:solidFill>
                <a:schemeClr val="tx1"/>
              </a:solidFill>
            </a:endParaRPr>
          </a:p>
        </p:txBody>
      </p:sp>
      <p:sp>
        <p:nvSpPr>
          <p:cNvPr id="23" name="TextBox 22">
            <a:extLst>
              <a:ext uri="{FF2B5EF4-FFF2-40B4-BE49-F238E27FC236}">
                <a16:creationId xmlns:a16="http://schemas.microsoft.com/office/drawing/2014/main" id="{E2B270CD-C5E7-EC01-6EB8-A5DB716A06B6}"/>
              </a:ext>
            </a:extLst>
          </p:cNvPr>
          <p:cNvSpPr txBox="1">
            <a:spLocks noGrp="1" noRot="1" noMove="1" noResize="1" noEditPoints="1" noAdjustHandles="1" noChangeArrowheads="1" noChangeShapeType="1"/>
          </p:cNvSpPr>
          <p:nvPr/>
        </p:nvSpPr>
        <p:spPr>
          <a:xfrm>
            <a:off x="453388" y="2560320"/>
            <a:ext cx="7726680" cy="6201698"/>
          </a:xfrm>
          <a:prstGeom prst="rect">
            <a:avLst/>
          </a:prstGeom>
          <a:noFill/>
        </p:spPr>
        <p:txBody>
          <a:bodyPr wrap="square" rtlCol="0">
            <a:spAutoFit/>
          </a:bodyPr>
          <a:lstStyle/>
          <a:p>
            <a:r>
              <a:rPr lang="en-US" sz="2400" dirty="0">
                <a:solidFill>
                  <a:srgbClr val="0B3C91"/>
                </a:solidFill>
                <a:latin typeface="Arial" panose="020B0604020202020204" pitchFamily="34" charset="0"/>
                <a:cs typeface="Arial" panose="020B0604020202020204" pitchFamily="34" charset="0"/>
              </a:rPr>
              <a:t>Introduction</a:t>
            </a:r>
          </a:p>
          <a:p>
            <a:pPr>
              <a:spcBef>
                <a:spcPts val="600"/>
              </a:spcBef>
            </a:pPr>
            <a:r>
              <a:rPr lang="en-US" sz="1200" dirty="0">
                <a:latin typeface="Times New Roman" panose="02020603050405020304" pitchFamily="18" charset="0"/>
                <a:cs typeface="Times New Roman" panose="02020603050405020304" pitchFamily="18" charset="0"/>
              </a:rPr>
              <a:t>Monitoring emissions of nitrogen dioxide and formaldehyde is crucial for understanding atmospheric composition and its impacts on air quality and climate. This study uses retrievals of gas columns from space- and ground-based sensors with the main goals of (1) presenting programmatic tools comparing those retrievals and (2) evaluating the accuracy of  retrievals by Tropospheric Emissions: Monitoring of Pollution (TEMPO) [1], a new mission with data made publicly available in May 2024 via the U.S. National Aeronautics and Space Administration’s (NASA’s) </a:t>
            </a:r>
            <a:r>
              <a:rPr lang="en-US" sz="1200" dirty="0" err="1">
                <a:latin typeface="Times New Roman" panose="02020603050405020304" pitchFamily="18" charset="0"/>
                <a:cs typeface="Times New Roman" panose="02020603050405020304" pitchFamily="18" charset="0"/>
              </a:rPr>
              <a:t>Earthdata</a:t>
            </a:r>
            <a:r>
              <a:rPr lang="en-US" sz="1200" dirty="0">
                <a:latin typeface="Times New Roman" panose="02020603050405020304" pitchFamily="18" charset="0"/>
                <a:cs typeface="Times New Roman" panose="02020603050405020304" pitchFamily="18" charset="0"/>
              </a:rPr>
              <a:t>.</a:t>
            </a:r>
          </a:p>
          <a:p>
            <a:pPr>
              <a:spcBef>
                <a:spcPts val="600"/>
              </a:spcBef>
            </a:pPr>
            <a:r>
              <a:rPr lang="en-US" sz="2400" dirty="0">
                <a:solidFill>
                  <a:srgbClr val="0B3C91"/>
                </a:solidFill>
                <a:latin typeface="Arial" panose="020B0604020202020204" pitchFamily="34" charset="0"/>
                <a:cs typeface="Arial" panose="020B0604020202020204" pitchFamily="34" charset="0"/>
              </a:rPr>
              <a:t>Instruments and data</a:t>
            </a:r>
          </a:p>
          <a:p>
            <a:pPr>
              <a:spcBef>
                <a:spcPts val="600"/>
              </a:spcBef>
            </a:pPr>
            <a:r>
              <a:rPr lang="en-US" sz="1200" dirty="0">
                <a:latin typeface="Times New Roman" panose="02020603050405020304" pitchFamily="18" charset="0"/>
                <a:cs typeface="Times New Roman" panose="02020603050405020304" pitchFamily="18" charset="0"/>
              </a:rPr>
              <a:t>The Tropospheric Emissions: Monitoring of Pollution (TEMPO) instrument is a grating spectrometer, sensitive to visible and ultraviolet light within spectral ranges of 290-490 nm and 540-740 nm and 0.6 nm spectral resolution. The TEMPO instrument is aboard the Earth-facing side of a commercial telecommunications satellite (Intelsat 40e) in geostationary orbit over 91˚ W longitude. This positioning allows TEMPO to maintain a continuous view of North America and TEMPO's light-collecting mirror can complete hourly east-to-west scans of the field of regard during daylight hours. High resolution measurements of radiance reflected by the Earth's back to the instrument's detectors enable retrievals of atmospheric columns of ozone, nitrogen dioxide, and formaldehyde, each of which play important roles in the chemical dynamics of Earth’s atmosphere [2]. The retrieved columns are stored as Level 2 (used in this presentation) and 3 granules.</a:t>
            </a:r>
          </a:p>
          <a:p>
            <a:pPr>
              <a:spcBef>
                <a:spcPts val="600"/>
              </a:spcBef>
            </a:pPr>
            <a:r>
              <a:rPr lang="en-US" sz="1200" dirty="0">
                <a:latin typeface="Times New Roman" panose="02020603050405020304" pitchFamily="18" charset="0"/>
                <a:cs typeface="Times New Roman" panose="02020603050405020304" pitchFamily="18" charset="0"/>
              </a:rPr>
              <a:t>Mission objectives for TEMPO involve understanding the dynamics of air quality, pollution sources, and their impact on climate change. By providing near real-time data and comprehensive atmospheric composition measurements, TEMPO will assist scientists in studying pollution patterns, evaluating the efficacy of environmental policies, and predicting future trends in air quality.</a:t>
            </a:r>
          </a:p>
          <a:p>
            <a:pPr>
              <a:spcBef>
                <a:spcPts val="600"/>
              </a:spcBef>
            </a:pPr>
            <a:r>
              <a:rPr lang="en-US" sz="1200" dirty="0">
                <a:latin typeface="Times New Roman" panose="02020603050405020304" pitchFamily="18" charset="0"/>
                <a:cs typeface="Times New Roman" panose="02020603050405020304" pitchFamily="18" charset="0"/>
              </a:rPr>
              <a:t>In 2005 NASA initiated an effort at Goddard Space Flight Center (GFSC) to develop a cost-effective, compact, easy to deploy, ground-based, passive remote sensing spectrometer system capable of performing sun, moon, and sky observations called “Pandora”. Pandora has continuously evolved since then with support from NASA and the European Space Agency (ESA) and has been manufactured by </a:t>
            </a:r>
            <a:r>
              <a:rPr lang="en-US" sz="1200" dirty="0" err="1">
                <a:latin typeface="Times New Roman" panose="02020603050405020304" pitchFamily="18" charset="0"/>
                <a:cs typeface="Times New Roman" panose="02020603050405020304" pitchFamily="18" charset="0"/>
              </a:rPr>
              <a:t>SciGlob</a:t>
            </a:r>
            <a:r>
              <a:rPr lang="en-US" sz="1200" dirty="0">
                <a:latin typeface="Times New Roman" panose="02020603050405020304" pitchFamily="18" charset="0"/>
                <a:cs typeface="Times New Roman" panose="02020603050405020304" pitchFamily="18" charset="0"/>
              </a:rPr>
              <a:t> LLC, Elkridge, MD, USA since 2010. Soon thereafter Pandoras were distributed around the globe to form a </a:t>
            </a:r>
            <a:r>
              <a:rPr lang="en-US" sz="1200" i="1" dirty="0">
                <a:latin typeface="Times New Roman" panose="02020603050405020304" pitchFamily="18" charset="0"/>
                <a:cs typeface="Times New Roman" panose="02020603050405020304" pitchFamily="18" charset="0"/>
              </a:rPr>
              <a:t>validation network</a:t>
            </a:r>
            <a:r>
              <a:rPr lang="en-US" sz="1200" dirty="0">
                <a:latin typeface="Times New Roman" panose="02020603050405020304" pitchFamily="18" charset="0"/>
                <a:cs typeface="Times New Roman" panose="02020603050405020304" pitchFamily="18" charset="0"/>
              </a:rPr>
              <a:t>. In 2013 ESA joined NASA in funding this development through prime contractor </a:t>
            </a:r>
            <a:r>
              <a:rPr lang="en-US" sz="1200" dirty="0" err="1">
                <a:latin typeface="Times New Roman" panose="02020603050405020304" pitchFamily="18" charset="0"/>
                <a:cs typeface="Times New Roman" panose="02020603050405020304" pitchFamily="18" charset="0"/>
              </a:rPr>
              <a:t>LuftBlick</a:t>
            </a:r>
            <a:r>
              <a:rPr lang="en-US" sz="1200" dirty="0">
                <a:latin typeface="Times New Roman" panose="02020603050405020304" pitchFamily="18" charset="0"/>
                <a:cs typeface="Times New Roman" panose="02020603050405020304" pitchFamily="18" charset="0"/>
              </a:rPr>
              <a:t> OG, Innsbruck, Austria. Since 2018, this network is called “</a:t>
            </a:r>
            <a:r>
              <a:rPr lang="en-US" sz="1200" dirty="0" err="1">
                <a:latin typeface="Times New Roman" panose="02020603050405020304" pitchFamily="18" charset="0"/>
                <a:cs typeface="Times New Roman" panose="02020603050405020304" pitchFamily="18" charset="0"/>
              </a:rPr>
              <a:t>Pandonia</a:t>
            </a:r>
            <a:r>
              <a:rPr lang="en-US" sz="1200" dirty="0">
                <a:latin typeface="Times New Roman" panose="02020603050405020304" pitchFamily="18" charset="0"/>
                <a:cs typeface="Times New Roman" panose="02020603050405020304" pitchFamily="18" charset="0"/>
              </a:rPr>
              <a:t> Global Network” (PGN) and aims to ensure systematic processing and dissemination of the data to the greater global community in support of air quality monitoring and satellite validation. The PGN is a federation carried out jointly by NASA and ESA as part of their “Joint Program Planning Group Subgroup” on calibration and validation and field activities [3]. Pandora data include retrievals of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and HCHO total and tropospheric columns. This study uses Level 2 versions of these data products.</a:t>
            </a:r>
          </a:p>
        </p:txBody>
      </p:sp>
      <p:sp>
        <p:nvSpPr>
          <p:cNvPr id="25" name="TextBox 24">
            <a:extLst>
              <a:ext uri="{FF2B5EF4-FFF2-40B4-BE49-F238E27FC236}">
                <a16:creationId xmlns:a16="http://schemas.microsoft.com/office/drawing/2014/main" id="{22A2E9F6-6ACE-C3DC-D506-05D29C744EF3}"/>
              </a:ext>
            </a:extLst>
          </p:cNvPr>
          <p:cNvSpPr txBox="1">
            <a:spLocks noGrp="1" noRot="1" noMove="1" noResize="1" noEditPoints="1" noAdjustHandles="1" noChangeArrowheads="1" noChangeShapeType="1"/>
          </p:cNvSpPr>
          <p:nvPr/>
        </p:nvSpPr>
        <p:spPr>
          <a:xfrm>
            <a:off x="8549640" y="2560320"/>
            <a:ext cx="7726680" cy="16666101"/>
          </a:xfrm>
          <a:prstGeom prst="rect">
            <a:avLst/>
          </a:prstGeom>
          <a:noFill/>
        </p:spPr>
        <p:txBody>
          <a:bodyPr wrap="square" rtlCol="0">
            <a:spAutoFit/>
          </a:bodyPr>
          <a:lstStyle/>
          <a:p>
            <a:pPr marL="0" marR="0" lvl="0" indent="0" algn="l" defTabSz="457200" rtl="0" eaLnBrk="1" fontAlgn="auto" latinLnBrk="0" hangingPunct="1">
              <a:lnSpc>
                <a:spcPct val="100000"/>
              </a:lnSpc>
              <a:spcAft>
                <a:spcPts val="0"/>
              </a:spcAft>
              <a:buClrTx/>
              <a:buSzTx/>
              <a:buFontTx/>
              <a:buNone/>
              <a:tabLst/>
              <a:defRPr/>
            </a:pPr>
            <a:r>
              <a:rPr kumimoji="0" lang="en-US" sz="2400" b="0" i="0" u="none" strike="noStrike" kern="1200" cap="none" spc="0" normalizeH="0" baseline="0" noProof="0" dirty="0">
                <a:ln>
                  <a:noFill/>
                </a:ln>
                <a:solidFill>
                  <a:srgbClr val="0B3C91"/>
                </a:solidFill>
                <a:effectLst/>
                <a:uLnTx/>
                <a:uFillTx/>
                <a:latin typeface="Arial" panose="020B0604020202020204" pitchFamily="34" charset="0"/>
                <a:ea typeface="+mn-ea"/>
                <a:cs typeface="Arial" panose="020B0604020202020204" pitchFamily="34" charset="0"/>
              </a:rPr>
              <a:t>Temporal features of Pandora retrievals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Temporal resolution of TEMPO varies with the rate of scanning, e.g., there are granules with timestamps </a:t>
            </a:r>
            <a:r>
              <a:rPr kumimoji="0" lang="pl-PL"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20230827T214434Z_S028G01</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pl-PL"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20230827T215527Z_S029G01</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covering the same part of North America within 11 minutes; however, nominal temporal resolution is 1 hour, e.g., granules </a:t>
            </a:r>
            <a:r>
              <a:rPr kumimoji="0" lang="pl-PL"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20240827T202615Z_S011G08</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pl-PL"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20240827T212615Z_S012G08</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also cover the same area. From Pandora, there may be tens of measurements per hour. The frequency of measurements depends on the product. Left panels of Fig. 1 show measurements of different trace gases within an hour interval. While direct comparison of non-simultaneous measurements from TEMPO and Pandora gives some qualitative understanding of their differences, it is highly desirable to bring them to the same times in a plausibly realistic way accounting for the volatile nature of the gas columns. This study proposes the use of “running window” averages with Gaussian-like weights as described in Eq.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where sums are taken over Pandora measurement times </a:t>
            </a:r>
            <a:r>
              <a:rPr kumimoji="0" lang="en-US" sz="12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1200" b="0" i="1" u="none" strike="noStrike" kern="1200" cap="none" spc="0" normalizeH="0" baseline="-2500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m</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within </a:t>
            </a:r>
            <a:r>
              <a:rPr kumimoji="0" lang="en-US" sz="1200" b="0" i="0" u="none" strike="noStrike" kern="1200" cap="none" spc="0" normalizeH="0" baseline="0" noProof="0" dirty="0" err="1">
                <a:ln>
                  <a:noFill/>
                </a:ln>
                <a:solidFill>
                  <a:prstClr val="black"/>
                </a:solidFill>
                <a:effectLst/>
                <a:uLnTx/>
                <a:uFillTx/>
                <a:latin typeface="Symbol" panose="05050102010706020507" pitchFamily="18" charset="2"/>
                <a:ea typeface="+mn-ea"/>
                <a:cs typeface="Times New Roman" panose="02020603050405020304" pitchFamily="18" charset="0"/>
              </a:rPr>
              <a:t>d</a:t>
            </a:r>
            <a:r>
              <a:rPr kumimoji="0" lang="en-US" sz="1200" b="0" i="1"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1200" b="0" i="1"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max</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target time of interest </a:t>
            </a:r>
            <a:r>
              <a:rPr kumimoji="0" lang="en-US" sz="12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temporal features of Pandora retrievals are accounted for by selection of product-dependent values of </a:t>
            </a:r>
            <a:r>
              <a:rPr kumimoji="0" lang="en-US" sz="1200" b="0" i="1" u="none" strike="noStrike" kern="1200" cap="none" spc="0" normalizeH="0" baseline="0" noProof="0" dirty="0">
                <a:ln>
                  <a:noFill/>
                </a:ln>
                <a:solidFill>
                  <a:prstClr val="black"/>
                </a:solidFill>
                <a:effectLst/>
                <a:uLnTx/>
                <a:uFillTx/>
                <a:latin typeface="Symbol" panose="05050102010706020507" pitchFamily="18" charset="2"/>
                <a:ea typeface="+mn-ea"/>
                <a:cs typeface="Times New Roman" panose="02020603050405020304" pitchFamily="18" charset="0"/>
              </a:rPr>
              <a:t>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1200" b="0" i="0" u="none" strike="noStrike" kern="1200" cap="none" spc="0" normalizeH="0" baseline="0" noProof="0" dirty="0" err="1">
                <a:ln>
                  <a:noFill/>
                </a:ln>
                <a:solidFill>
                  <a:prstClr val="black"/>
                </a:solidFill>
                <a:effectLst/>
                <a:uLnTx/>
                <a:uFillTx/>
                <a:latin typeface="Symbol" panose="05050102010706020507" pitchFamily="18" charset="2"/>
                <a:ea typeface="+mn-ea"/>
                <a:cs typeface="Times New Roman" panose="02020603050405020304" pitchFamily="18" charset="0"/>
              </a:rPr>
              <a:t>d</a:t>
            </a:r>
            <a:r>
              <a:rPr kumimoji="0" lang="en-US" sz="1200" b="0" i="1"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t</a:t>
            </a:r>
            <a:r>
              <a:rPr kumimoji="0" lang="en-US" sz="1200" b="0" i="1" u="none" strike="noStrike" kern="1200" cap="none" spc="0" normalizeH="0" baseline="-25000" noProof="0" dirty="0" err="1">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a:t>max</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Fig. 1.</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B3C91"/>
                </a:solidFill>
                <a:effectLst/>
                <a:uLnTx/>
                <a:uFillTx/>
                <a:latin typeface="Arial" panose="020B0604020202020204" pitchFamily="34" charset="0"/>
                <a:ea typeface="+mn-ea"/>
                <a:cs typeface="Arial" panose="020B0604020202020204" pitchFamily="34" charset="0"/>
              </a:rPr>
              <a:t>Co-locating Pandora stations and TEMPO pixels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Trace gases columns may vary by an order of magnitude between neighboring pixels, see Table 1. For this reason, instead of using a Pandora station’s nearest neighbor, this study averages TEMPO retrievals from 4 pixels surrounding it, Fig. 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spcBef>
                <a:spcPts val="600"/>
              </a:spcBef>
            </a:pPr>
            <a:r>
              <a:rPr lang="en-US" sz="2400" dirty="0">
                <a:solidFill>
                  <a:srgbClr val="0B3C91"/>
                </a:solidFill>
                <a:latin typeface="Arial" panose="020B0604020202020204" pitchFamily="34" charset="0"/>
                <a:cs typeface="Arial" panose="020B0604020202020204" pitchFamily="34" charset="0"/>
              </a:rPr>
              <a:t>Python notebooks’ structure and output</a:t>
            </a:r>
          </a:p>
          <a:p>
            <a:pPr>
              <a:spcBef>
                <a:spcPts val="600"/>
              </a:spcBef>
            </a:pPr>
            <a:r>
              <a:rPr lang="en-US" sz="1200" dirty="0">
                <a:latin typeface="Times New Roman" panose="02020603050405020304" pitchFamily="18" charset="0"/>
                <a:cs typeface="Times New Roman" panose="02020603050405020304" pitchFamily="18" charset="0"/>
              </a:rPr>
              <a:t>ASDC has created python notebooks [4] comparing O</a:t>
            </a:r>
            <a:r>
              <a:rPr lang="en-US" sz="1200" baseline="-25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total,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total, HCHO total, and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tropospheric columns from  corresponding TEMPO products against Pandora retrievals. Besides importing necessary libraries and setting up access to NASA’s </a:t>
            </a:r>
            <a:r>
              <a:rPr lang="en-US" sz="1200" dirty="0" err="1">
                <a:latin typeface="Times New Roman" panose="02020603050405020304" pitchFamily="18" charset="0"/>
                <a:cs typeface="Times New Roman" panose="02020603050405020304" pitchFamily="18" charset="0"/>
              </a:rPr>
              <a:t>Earthdata</a:t>
            </a:r>
            <a:r>
              <a:rPr lang="en-US" sz="1200" dirty="0">
                <a:latin typeface="Times New Roman" panose="02020603050405020304" pitchFamily="18" charset="0"/>
                <a:cs typeface="Times New Roman" panose="02020603050405020304" pitchFamily="18" charset="0"/>
              </a:rPr>
              <a:t>, the notebooks perform the following steps:</a:t>
            </a:r>
          </a:p>
          <a:p>
            <a:pPr marL="228600" indent="-228600">
              <a:buAutoNum type="arabicParenR"/>
            </a:pPr>
            <a:r>
              <a:rPr lang="en-US" sz="1200" dirty="0">
                <a:latin typeface="Times New Roman" panose="02020603050405020304" pitchFamily="18" charset="0"/>
                <a:cs typeface="Times New Roman" panose="02020603050405020304" pitchFamily="18" charset="0"/>
              </a:rPr>
              <a:t>Available Pandora stations are list, and the user is prompted to select one of them;</a:t>
            </a:r>
          </a:p>
          <a:p>
            <a:pPr marL="228600" indent="-228600">
              <a:buAutoNum type="arabicParenR"/>
            </a:pPr>
            <a:r>
              <a:rPr lang="en-US" sz="1200" dirty="0">
                <a:latin typeface="Times New Roman" panose="02020603050405020304" pitchFamily="18" charset="0"/>
                <a:cs typeface="Times New Roman" panose="02020603050405020304" pitchFamily="18" charset="0"/>
              </a:rPr>
              <a:t>Appropriate Pandora data product is downloaded;</a:t>
            </a:r>
          </a:p>
          <a:p>
            <a:pPr marL="228600" indent="-228600">
              <a:buAutoNum type="arabicParenR"/>
            </a:pPr>
            <a:r>
              <a:rPr lang="en-US" sz="1200" dirty="0">
                <a:latin typeface="Times New Roman" panose="02020603050405020304" pitchFamily="18" charset="0"/>
                <a:cs typeface="Times New Roman" panose="02020603050405020304" pitchFamily="18" charset="0"/>
              </a:rPr>
              <a:t>User is prompted to enter a timeframe of interest;</a:t>
            </a:r>
          </a:p>
          <a:p>
            <a:pPr marL="228600" indent="-228600">
              <a:buAutoNum type="arabicParenR"/>
            </a:pPr>
            <a:r>
              <a:rPr lang="en-US" sz="1200" dirty="0">
                <a:latin typeface="Times New Roman" panose="02020603050405020304" pitchFamily="18" charset="0"/>
                <a:cs typeface="Times New Roman" panose="02020603050405020304" pitchFamily="18" charset="0"/>
              </a:rPr>
              <a:t>Pandora data file is read within the timeframe to form a timeseries of columnar retrievals with high quality flags;</a:t>
            </a:r>
          </a:p>
          <a:p>
            <a:pPr marL="228600" indent="-228600">
              <a:buAutoNum type="arabicParenR"/>
            </a:pPr>
            <a:r>
              <a:rPr lang="en-US" sz="1200" dirty="0">
                <a:latin typeface="Times New Roman" panose="02020603050405020304" pitchFamily="18" charset="0"/>
                <a:cs typeface="Times New Roman" panose="02020603050405020304" pitchFamily="18" charset="0"/>
              </a:rPr>
              <a:t>Appropriate TEMPO granules falling into the timeframe and covering the Pandora location are found and downloaded by means of the </a:t>
            </a:r>
            <a:r>
              <a:rPr lang="en-US" sz="1200" dirty="0" err="1">
                <a:latin typeface="Helvetica" panose="020B0604020202020204" pitchFamily="34" charset="0"/>
                <a:cs typeface="Helvetica" panose="020B0604020202020204" pitchFamily="34" charset="0"/>
              </a:rPr>
              <a:t>earthaccess</a:t>
            </a:r>
            <a:r>
              <a:rPr lang="en-US" sz="1200" dirty="0">
                <a:latin typeface="Times New Roman" panose="02020603050405020304" pitchFamily="18" charset="0"/>
                <a:cs typeface="Times New Roman" panose="02020603050405020304" pitchFamily="18" charset="0"/>
              </a:rPr>
              <a:t> library;</a:t>
            </a:r>
          </a:p>
          <a:p>
            <a:pPr marL="228600" indent="-228600">
              <a:buAutoNum type="arabicParenR"/>
            </a:pPr>
            <a:r>
              <a:rPr lang="en-US" sz="1200" dirty="0">
                <a:latin typeface="Times New Roman" panose="02020603050405020304" pitchFamily="18" charset="0"/>
                <a:cs typeface="Times New Roman" panose="02020603050405020304" pitchFamily="18" charset="0"/>
              </a:rPr>
              <a:t>The TEMPO granules are scanned for pixels surrounding the Pandora station, see Fig. 2. Retrievals from those pixels are averaged while accounting for the quality flags (retrievals from low and bad quality pixels are discarded); results of this step are written into an ASCII file to avoid time-consuming computations and to facilitate quality control;</a:t>
            </a:r>
          </a:p>
          <a:p>
            <a:pPr marL="228600" indent="-228600">
              <a:buAutoNum type="arabicParenR"/>
            </a:pPr>
            <a:r>
              <a:rPr lang="en-US" sz="1200" dirty="0">
                <a:latin typeface="Times New Roman" panose="02020603050405020304" pitchFamily="18" charset="0"/>
                <a:cs typeface="Times New Roman" panose="02020603050405020304" pitchFamily="18" charset="0"/>
              </a:rPr>
              <a:t>Timeseries from both instruments are plotted and saved;</a:t>
            </a:r>
          </a:p>
          <a:p>
            <a:pPr marL="228600" indent="-228600">
              <a:buAutoNum type="arabicParenR"/>
            </a:pPr>
            <a:r>
              <a:rPr lang="en-US" sz="1200" dirty="0">
                <a:latin typeface="Times New Roman" panose="02020603050405020304" pitchFamily="18" charset="0"/>
                <a:cs typeface="Times New Roman" panose="02020603050405020304" pitchFamily="18" charset="0"/>
              </a:rPr>
              <a:t>Pandora retrieved columns are averaged to the TEMPO times of observation (please bear in mind that some TEMPO times may not have corresponding Pandora averages due to limitations of Eq. (1));</a:t>
            </a:r>
          </a:p>
          <a:p>
            <a:pPr marL="228600" indent="-228600">
              <a:buAutoNum type="arabicParenR"/>
            </a:pPr>
            <a:r>
              <a:rPr lang="en-US" sz="1200" dirty="0">
                <a:latin typeface="Times New Roman" panose="02020603050405020304" pitchFamily="18" charset="0"/>
                <a:cs typeface="Times New Roman" panose="02020603050405020304" pitchFamily="18" charset="0"/>
              </a:rPr>
              <a:t>Scatter plots showing Pandora vs TEMPO and a regression analysis are created and saved.</a:t>
            </a:r>
          </a:p>
          <a:p>
            <a:r>
              <a:rPr lang="en-US" sz="1200" dirty="0">
                <a:latin typeface="Times New Roman" panose="02020603050405020304" pitchFamily="18" charset="0"/>
                <a:cs typeface="Times New Roman" panose="02020603050405020304" pitchFamily="18" charset="0"/>
              </a:rPr>
              <a:t>Note 1: </a:t>
            </a:r>
            <a:r>
              <a:rPr lang="en-US" sz="1200" dirty="0">
                <a:latin typeface="Helvetica" panose="020B0604020202020204" pitchFamily="34" charset="0"/>
                <a:cs typeface="Helvetica" panose="020B0604020202020204" pitchFamily="34" charset="0"/>
              </a:rPr>
              <a:t>TEMPO_NO2_L2_V03</a:t>
            </a:r>
            <a:r>
              <a:rPr lang="en-US" sz="1200" dirty="0">
                <a:latin typeface="Times New Roman" panose="02020603050405020304" pitchFamily="18" charset="0"/>
                <a:cs typeface="Times New Roman" panose="02020603050405020304" pitchFamily="18" charset="0"/>
              </a:rPr>
              <a:t> granules do not have a variable for total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column in their </a:t>
            </a:r>
            <a:r>
              <a:rPr lang="en-US" sz="1200" dirty="0">
                <a:latin typeface="Helvetica" panose="020B0604020202020204" pitchFamily="34" charset="0"/>
                <a:cs typeface="Helvetica" panose="020B0604020202020204" pitchFamily="34" charset="0"/>
              </a:rPr>
              <a:t>/product</a:t>
            </a:r>
            <a:r>
              <a:rPr lang="en-US" sz="1200" dirty="0">
                <a:latin typeface="Times New Roman" panose="02020603050405020304" pitchFamily="18" charset="0"/>
                <a:cs typeface="Times New Roman" panose="02020603050405020304" pitchFamily="18" charset="0"/>
              </a:rPr>
              <a:t> group. Instead, the User Guide [5] recommends adding up </a:t>
            </a:r>
            <a:r>
              <a:rPr lang="en-US" sz="1200" dirty="0" err="1">
                <a:latin typeface="Helvetica" panose="020B0604020202020204" pitchFamily="34" charset="0"/>
                <a:cs typeface="Helvetica" panose="020B0604020202020204" pitchFamily="34" charset="0"/>
              </a:rPr>
              <a:t>vertical_column_stratosphere</a:t>
            </a:r>
            <a:r>
              <a:rPr lang="en-US" sz="1200" dirty="0">
                <a:latin typeface="Times New Roman" panose="02020603050405020304" pitchFamily="18" charset="0"/>
                <a:cs typeface="Times New Roman" panose="02020603050405020304" pitchFamily="18" charset="0"/>
              </a:rPr>
              <a:t> and </a:t>
            </a:r>
            <a:r>
              <a:rPr lang="en-US" sz="1200" dirty="0" err="1">
                <a:latin typeface="Helvetica" panose="020B0604020202020204" pitchFamily="34" charset="0"/>
                <a:cs typeface="Helvetica" panose="020B0604020202020204" pitchFamily="34" charset="0"/>
              </a:rPr>
              <a:t>vertical_column_troposphere</a:t>
            </a:r>
            <a:r>
              <a:rPr lang="en-US" sz="1200" dirty="0">
                <a:latin typeface="Times New Roman" panose="02020603050405020304" pitchFamily="18" charset="0"/>
                <a:cs typeface="Times New Roman" panose="02020603050405020304" pitchFamily="18" charset="0"/>
              </a:rPr>
              <a:t> datasets from that group. Moreover, the use of </a:t>
            </a:r>
            <a:r>
              <a:rPr lang="en-US" sz="1200" dirty="0">
                <a:latin typeface="Helvetica" panose="020B0604020202020204" pitchFamily="34" charset="0"/>
                <a:cs typeface="Helvetica" panose="020B0604020202020204" pitchFamily="34" charset="0"/>
              </a:rPr>
              <a:t>/</a:t>
            </a:r>
            <a:r>
              <a:rPr lang="en-US" sz="1200" dirty="0" err="1">
                <a:latin typeface="Helvetica" panose="020B0604020202020204" pitchFamily="34" charset="0"/>
                <a:cs typeface="Helvetica" panose="020B0604020202020204" pitchFamily="34" charset="0"/>
              </a:rPr>
              <a:t>support_data</a:t>
            </a:r>
            <a:r>
              <a:rPr lang="en-US" sz="1200" dirty="0">
                <a:latin typeface="Helvetica" panose="020B0604020202020204" pitchFamily="34" charset="0"/>
                <a:cs typeface="Helvetica" panose="020B0604020202020204" pitchFamily="34" charset="0"/>
              </a:rPr>
              <a:t>/</a:t>
            </a:r>
            <a:r>
              <a:rPr lang="en-US" sz="1200" dirty="0" err="1">
                <a:latin typeface="Helvetica" panose="020B0604020202020204" pitchFamily="34" charset="0"/>
                <a:cs typeface="Helvetica" panose="020B0604020202020204" pitchFamily="34" charset="0"/>
              </a:rPr>
              <a:t>vertical_column_total</a:t>
            </a:r>
            <a:r>
              <a:rPr lang="en-US" sz="1200" dirty="0">
                <a:latin typeface="Times New Roman" panose="02020603050405020304" pitchFamily="18" charset="0"/>
                <a:cs typeface="Times New Roman" panose="02020603050405020304" pitchFamily="18" charset="0"/>
              </a:rPr>
              <a:t> variable is depreciated by the User Guide. A potential complication with this approach is that  uncertainty of </a:t>
            </a:r>
            <a:r>
              <a:rPr lang="en-US" sz="1200" dirty="0" err="1">
                <a:latin typeface="Helvetica" panose="020B0604020202020204" pitchFamily="34" charset="0"/>
                <a:cs typeface="Helvetica" panose="020B0604020202020204" pitchFamily="34" charset="0"/>
              </a:rPr>
              <a:t>vertical_column_stratosphere</a:t>
            </a:r>
            <a:r>
              <a:rPr lang="en-US" sz="1200" dirty="0">
                <a:latin typeface="Times New Roman" panose="02020603050405020304" pitchFamily="18" charset="0"/>
                <a:cs typeface="Times New Roman" panose="02020603050405020304" pitchFamily="18" charset="0"/>
              </a:rPr>
              <a:t> is not provided, so that uncertainty of the total column is that of tropospheric column.</a:t>
            </a:r>
          </a:p>
          <a:p>
            <a:r>
              <a:rPr lang="en-US" sz="1200" dirty="0">
                <a:latin typeface="Times New Roman" panose="02020603050405020304" pitchFamily="18" charset="0"/>
                <a:cs typeface="Times New Roman" panose="02020603050405020304" pitchFamily="18" charset="0"/>
              </a:rPr>
              <a:t>Note 2: TEMPO science team recommendations on the use of quality flags also can be found in the User Guide [5].</a:t>
            </a:r>
          </a:p>
          <a:p>
            <a:r>
              <a:rPr lang="en-US" sz="1200" dirty="0">
                <a:latin typeface="Times New Roman" panose="02020603050405020304" pitchFamily="18" charset="0"/>
                <a:cs typeface="Times New Roman" panose="02020603050405020304" pitchFamily="18" charset="0"/>
              </a:rPr>
              <a:t>Note 3: Since TEMPO retrievals can be negative, see Table 1,  two sets of results are accumulated and analyzed: (1) all TEMPO retrievals of high quality and (2) positive only retrievals of high quality.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0B3C91"/>
                </a:solidFill>
                <a:effectLst/>
                <a:uLnTx/>
                <a:uFillTx/>
                <a:latin typeface="Arial" panose="020B0604020202020204" pitchFamily="34" charset="0"/>
                <a:ea typeface="+mn-ea"/>
                <a:cs typeface="Arial" panose="020B0604020202020204" pitchFamily="34" charset="0"/>
              </a:rPr>
              <a:t>Conclusion</a:t>
            </a:r>
          </a:p>
          <a:p>
            <a:pPr>
              <a:spcBef>
                <a:spcPts val="600"/>
              </a:spcBef>
            </a:pPr>
            <a:r>
              <a:rPr lang="en-US" sz="1200" dirty="0">
                <a:latin typeface="Times New Roman" panose="02020603050405020304" pitchFamily="18" charset="0"/>
                <a:cs typeface="Times New Roman" panose="02020603050405020304" pitchFamily="18" charset="0"/>
              </a:rPr>
              <a:t>Python notebooks enabling interactive comparison of TEMPO and Pandora retrievals of trace gases columns were created and made available via the NASA Atmospheric Science Data Center (ASDC) GitHub page.</a:t>
            </a:r>
          </a:p>
          <a:p>
            <a:pPr>
              <a:spcBef>
                <a:spcPts val="600"/>
              </a:spcBef>
            </a:pPr>
            <a:r>
              <a:rPr lang="en-US" sz="1200" dirty="0">
                <a:latin typeface="Times New Roman" panose="02020603050405020304" pitchFamily="18" charset="0"/>
                <a:cs typeface="Times New Roman" panose="02020603050405020304" pitchFamily="18" charset="0"/>
              </a:rPr>
              <a:t>Limited results included in this presentation show reasonable match between total nitrogen dioxide and total formaldehyde columns retrieved by TEMPO and Pandora. However, the non-trivial intercept of the general linear regression and low coefficient of determination confirm the visually apparent shapelessness of clouds of data points in the retrieval scatter plots, i.e., these retrievals from the two instruments are poorly correlated. Removal of physically meaningless negative retrievals from consideration slightly improves regression statistics by reducing intercepts and moving slopes closer to 1, but this does not eliminate discrepancies. It was also found that discrepancies between all trace gas (especially formaldehyde total) columns from Pandora and TEMPO are site-dependent.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tropospheric columns from TEMPO and PANDORA are barely correlated with noticeable overestimation by TEMPO. Due to the synthetic nature of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total column in TEMPO data, it would be interesting to derive NO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stratospheric column from Pandora total and tropospheric columns and then compare it directly with the TEMPO counterpart. This constitutes future work along with further optimization of the notebooks.</a:t>
            </a:r>
          </a:p>
        </p:txBody>
      </p:sp>
      <p:sp>
        <p:nvSpPr>
          <p:cNvPr id="26" name="TextBox 25">
            <a:extLst>
              <a:ext uri="{FF2B5EF4-FFF2-40B4-BE49-F238E27FC236}">
                <a16:creationId xmlns:a16="http://schemas.microsoft.com/office/drawing/2014/main" id="{C1DD12A5-DE30-4E5C-7062-92E2B9AFE0A2}"/>
              </a:ext>
            </a:extLst>
          </p:cNvPr>
          <p:cNvSpPr txBox="1">
            <a:spLocks noGrp="1" noRot="1" noMove="1" noResize="1" noEditPoints="1" noAdjustHandles="1" noChangeArrowheads="1" noChangeShapeType="1"/>
          </p:cNvSpPr>
          <p:nvPr/>
        </p:nvSpPr>
        <p:spPr>
          <a:xfrm>
            <a:off x="16642080" y="2560320"/>
            <a:ext cx="7726680" cy="139115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B3C91"/>
                </a:solidFill>
                <a:effectLst/>
                <a:uLnTx/>
                <a:uFillTx/>
                <a:latin typeface="Arial" panose="020B0604020202020204" pitchFamily="34" charset="0"/>
                <a:ea typeface="+mn-ea"/>
                <a:cs typeface="Arial" panose="020B0604020202020204" pitchFamily="34" charset="0"/>
              </a:rPr>
              <a:t>Results: total nitrogen dioxide column</a:t>
            </a: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a:spcBef>
                <a:spcPts val="600"/>
              </a:spcBef>
            </a:pPr>
            <a:endParaRPr lang="en-US" sz="1200" dirty="0">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B3C91"/>
              </a:solidFill>
              <a:effectLst/>
              <a:uLnTx/>
              <a:uFillTx/>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B3C9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07B06D3-D1F6-0E58-3C3D-534ED7BFE197}"/>
              </a:ext>
            </a:extLst>
          </p:cNvPr>
          <p:cNvSpPr txBox="1">
            <a:spLocks noGrp="1" noRot="1" noMove="1" noResize="1" noEditPoints="1" noAdjustHandles="1" noChangeArrowheads="1" noChangeShapeType="1"/>
          </p:cNvSpPr>
          <p:nvPr/>
        </p:nvSpPr>
        <p:spPr>
          <a:xfrm>
            <a:off x="24734520" y="2560320"/>
            <a:ext cx="7726680" cy="157889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B3C91"/>
                </a:solidFill>
                <a:effectLst/>
                <a:uLnTx/>
                <a:uFillTx/>
                <a:latin typeface="Arial" panose="020B0604020202020204" pitchFamily="34" charset="0"/>
                <a:ea typeface="+mn-ea"/>
                <a:cs typeface="Arial" panose="020B0604020202020204" pitchFamily="34" charset="0"/>
              </a:rPr>
              <a:t>Results: total formaldehyde column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B3C91"/>
                </a:solidFill>
                <a:effectLst/>
                <a:uLnTx/>
                <a:uFillTx/>
                <a:latin typeface="Arial" panose="020B0604020202020204" pitchFamily="34" charset="0"/>
                <a:ea typeface="+mn-ea"/>
                <a:cs typeface="Arial" panose="020B0604020202020204" pitchFamily="34" charset="0"/>
              </a:rPr>
              <a:t>Results: tropospheric nitrogen dioxide column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r>
              <a:rPr lang="en-US" sz="2400">
                <a:solidFill>
                  <a:srgbClr val="0B3C91"/>
                </a:solidFill>
                <a:latin typeface="Arial" panose="020B0604020202020204" pitchFamily="34" charset="0"/>
                <a:cs typeface="Arial" panose="020B0604020202020204" pitchFamily="34" charset="0"/>
              </a:rPr>
              <a:t>References</a:t>
            </a:r>
          </a:p>
          <a:p>
            <a:pPr marL="228600" indent="-228600">
              <a:buAutoNum type="arabicPeriod"/>
            </a:pPr>
            <a:r>
              <a:rPr lang="en-US" sz="1200">
                <a:latin typeface="Times New Roman" panose="02020603050405020304" pitchFamily="18" charset="0"/>
                <a:cs typeface="Times New Roman" panose="02020603050405020304" pitchFamily="18" charset="0"/>
                <a:hlinkClick r:id="rId4"/>
              </a:rPr>
              <a:t>https://tempo.si.edu/overview.html</a:t>
            </a:r>
            <a:endParaRPr lang="en-US" sz="1200">
              <a:latin typeface="Times New Roman" panose="02020603050405020304" pitchFamily="18" charset="0"/>
              <a:cs typeface="Times New Roman" panose="02020603050405020304" pitchFamily="18" charset="0"/>
            </a:endParaRPr>
          </a:p>
          <a:p>
            <a:pPr marL="228600" indent="-228600">
              <a:buAutoNum type="arabicPeriod"/>
            </a:pPr>
            <a:r>
              <a:rPr lang="en-US" sz="1200">
                <a:latin typeface="Times New Roman" panose="02020603050405020304" pitchFamily="18" charset="0"/>
                <a:cs typeface="Times New Roman" panose="02020603050405020304" pitchFamily="18" charset="0"/>
                <a:hlinkClick r:id="rId5"/>
              </a:rPr>
              <a:t>https://asdc.larc.nasa.gov/project/TEMPO</a:t>
            </a:r>
            <a:endParaRPr lang="en-US" sz="1200">
              <a:latin typeface="Times New Roman" panose="02020603050405020304" pitchFamily="18" charset="0"/>
              <a:cs typeface="Times New Roman" panose="02020603050405020304" pitchFamily="18" charset="0"/>
            </a:endParaRPr>
          </a:p>
          <a:p>
            <a:pPr marL="228600" indent="-228600">
              <a:buAutoNum type="arabicPeriod"/>
            </a:pPr>
            <a:r>
              <a:rPr lang="en-US" sz="1200">
                <a:latin typeface="Times New Roman" panose="02020603050405020304" pitchFamily="18" charset="0"/>
                <a:cs typeface="Times New Roman" panose="02020603050405020304" pitchFamily="18" charset="0"/>
                <a:hlinkClick r:id="rId6"/>
              </a:rPr>
              <a:t>https://www.pandonia-global-network.org/home/about/about-pgn/</a:t>
            </a:r>
            <a:endParaRPr lang="en-US" sz="1200">
              <a:latin typeface="Times New Roman" panose="02020603050405020304" pitchFamily="18" charset="0"/>
              <a:cs typeface="Times New Roman" panose="02020603050405020304" pitchFamily="18" charset="0"/>
            </a:endParaRPr>
          </a:p>
          <a:p>
            <a:pPr marL="228600" indent="-228600">
              <a:buAutoNum type="arabicPeriod"/>
            </a:pPr>
            <a:r>
              <a:rPr lang="en-US" sz="1200">
                <a:latin typeface="Times New Roman" panose="02020603050405020304" pitchFamily="18" charset="0"/>
                <a:cs typeface="Times New Roman" panose="02020603050405020304" pitchFamily="18" charset="0"/>
                <a:hlinkClick r:id="rId7"/>
              </a:rPr>
              <a:t>https://github.com/nasa/ASDC_Data_and_User_Services/tree/main/TEMPO/L2_validation_codes</a:t>
            </a:r>
            <a:endParaRPr lang="en-US" sz="1200">
              <a:latin typeface="Times New Roman" panose="02020603050405020304" pitchFamily="18" charset="0"/>
              <a:cs typeface="Times New Roman" panose="02020603050405020304" pitchFamily="18" charset="0"/>
            </a:endParaRPr>
          </a:p>
          <a:p>
            <a:pPr marL="228600" indent="-228600">
              <a:buAutoNum type="arabicPeriod"/>
            </a:pPr>
            <a:r>
              <a:rPr lang="en-US" sz="1200">
                <a:latin typeface="Times New Roman" panose="02020603050405020304" pitchFamily="18" charset="0"/>
                <a:cs typeface="Times New Roman" panose="02020603050405020304" pitchFamily="18" charset="0"/>
                <a:hlinkClick r:id="rId8"/>
              </a:rPr>
              <a:t>https://asdc.larc.nasa.gov/documents/tempo/guide/TEMPO_Level-2-3_trace_gas_clouds_user_guide_V1.1.pdf</a:t>
            </a:r>
            <a:endParaRPr lang="en-US" sz="1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A5316BF-4F03-932E-E780-CF82433B3AE8}"/>
                  </a:ext>
                </a:extLst>
              </p:cNvPr>
              <p:cNvSpPr txBox="1">
                <a:spLocks/>
              </p:cNvSpPr>
              <p:nvPr/>
            </p:nvSpPr>
            <p:spPr>
              <a:xfrm>
                <a:off x="8711722" y="4693259"/>
                <a:ext cx="7332648" cy="526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200" i="1" smtClean="0">
                              <a:latin typeface="Cambria Math" panose="02040503050406030204" pitchFamily="18" charset="0"/>
                            </a:rPr>
                          </m:ctrlPr>
                        </m:mPr>
                        <m:mr>
                          <m:e>
                            <m:sSub>
                              <m:sSubPr>
                                <m:ctrlPr>
                                  <a:rPr lang="en-US" sz="1200" i="1">
                                    <a:latin typeface="Cambria Math" panose="02040503050406030204" pitchFamily="18" charset="0"/>
                                  </a:rPr>
                                </m:ctrlPr>
                              </m:sSubPr>
                              <m:e>
                                <m:r>
                                  <a:rPr lang="en-US" sz="1200" i="1">
                                    <a:latin typeface="Cambria Math" panose="02040503050406030204" pitchFamily="18" charset="0"/>
                                  </a:rPr>
                                  <m:t>𝑥</m:t>
                                </m:r>
                              </m:e>
                              <m:sub>
                                <m:r>
                                  <a:rPr lang="en-US" sz="1200" i="1">
                                    <a:latin typeface="Cambria Math" panose="02040503050406030204" pitchFamily="18" charset="0"/>
                                  </a:rPr>
                                  <m:t>𝑖𝑛𝑡</m:t>
                                </m:r>
                              </m:sub>
                            </m:sSub>
                            <m:d>
                              <m:dPr>
                                <m:ctrlPr>
                                  <a:rPr lang="en-US" sz="1200" i="1">
                                    <a:latin typeface="Cambria Math" panose="02040503050406030204" pitchFamily="18" charset="0"/>
                                  </a:rPr>
                                </m:ctrlPr>
                              </m:dPr>
                              <m:e>
                                <m:r>
                                  <a:rPr lang="en-US" sz="1200" i="1">
                                    <a:latin typeface="Cambria Math" panose="02040503050406030204" pitchFamily="18" charset="0"/>
                                  </a:rPr>
                                  <m:t>𝑡</m:t>
                                </m:r>
                              </m:e>
                            </m:d>
                            <m:r>
                              <a:rPr lang="en-US" sz="1200" i="1">
                                <a:latin typeface="Cambria Math" panose="02040503050406030204" pitchFamily="18" charset="0"/>
                              </a:rPr>
                              <m:t>= </m:t>
                            </m:r>
                            <m:nary>
                              <m:naryPr>
                                <m:chr m:val="∑"/>
                                <m:subHide m:val="on"/>
                                <m:supHide m:val="on"/>
                                <m:ctrlPr>
                                  <a:rPr lang="en-US" sz="1200" i="1">
                                    <a:latin typeface="Cambria Math" panose="02040503050406030204" pitchFamily="18" charset="0"/>
                                  </a:rPr>
                                </m:ctrlPr>
                              </m:naryPr>
                              <m:sub/>
                              <m:sup/>
                              <m:e>
                                <m:r>
                                  <a:rPr lang="en-US" sz="1200" i="1">
                                    <a:latin typeface="Cambria Math" panose="02040503050406030204" pitchFamily="18" charset="0"/>
                                  </a:rPr>
                                  <m:t>𝑥</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e>
                                </m:d>
                                <m:r>
                                  <a:rPr lang="en-US" sz="1200" i="1">
                                    <a:latin typeface="Cambria Math" panose="02040503050406030204" pitchFamily="18" charset="0"/>
                                  </a:rPr>
                                  <m:t>𝑤</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r>
                                      <a:rPr lang="en-US" sz="1200" i="1">
                                        <a:latin typeface="Cambria Math" panose="02040503050406030204" pitchFamily="18" charset="0"/>
                                      </a:rPr>
                                      <m:t>, </m:t>
                                    </m:r>
                                    <m:r>
                                      <a:rPr lang="en-US" sz="1200" i="1">
                                        <a:latin typeface="Cambria Math" panose="02040503050406030204" pitchFamily="18" charset="0"/>
                                      </a:rPr>
                                      <m:t>𝑡</m:t>
                                    </m:r>
                                  </m:e>
                                </m:d>
                              </m:e>
                            </m:nary>
                            <m:r>
                              <a:rPr lang="en-US" sz="1200" b="0" i="1" smtClean="0">
                                <a:latin typeface="Cambria Math" panose="02040503050406030204" pitchFamily="18" charset="0"/>
                              </a:rPr>
                              <m:t>,</m:t>
                            </m:r>
                          </m:e>
                          <m:e>
                            <m:r>
                              <a:rPr lang="en-US" sz="1200" i="1">
                                <a:latin typeface="Cambria Math" panose="02040503050406030204" pitchFamily="18" charset="0"/>
                              </a:rPr>
                              <m:t>𝑤</m:t>
                            </m:r>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r>
                                  <a:rPr lang="en-US" sz="1200" i="1">
                                    <a:latin typeface="Cambria Math" panose="02040503050406030204" pitchFamily="18" charset="0"/>
                                  </a:rPr>
                                  <m:t>, </m:t>
                                </m:r>
                                <m:r>
                                  <a:rPr lang="en-US" sz="1200" i="1">
                                    <a:latin typeface="Cambria Math" panose="02040503050406030204" pitchFamily="18" charset="0"/>
                                  </a:rPr>
                                  <m:t>𝑡</m:t>
                                </m:r>
                              </m:e>
                            </m:d>
                            <m:r>
                              <a:rPr lang="en-US" sz="1200" i="1">
                                <a:latin typeface="Cambria Math" panose="02040503050406030204" pitchFamily="18" charset="0"/>
                              </a:rPr>
                              <m:t>=</m:t>
                            </m:r>
                            <m:func>
                              <m:funcPr>
                                <m:ctrlPr>
                                  <a:rPr lang="en-US" sz="1200" i="1">
                                    <a:latin typeface="Cambria Math" panose="02040503050406030204" pitchFamily="18" charset="0"/>
                                  </a:rPr>
                                </m:ctrlPr>
                              </m:funcPr>
                              <m:fName>
                                <m:r>
                                  <m:rPr>
                                    <m:sty m:val="p"/>
                                  </m:rPr>
                                  <a:rPr lang="en-US" sz="1200">
                                    <a:latin typeface="Cambria Math" panose="02040503050406030204" pitchFamily="18" charset="0"/>
                                  </a:rPr>
                                  <m:t>exp</m:t>
                                </m:r>
                              </m:fName>
                              <m:e>
                                <m:d>
                                  <m:dPr>
                                    <m:begChr m:val="["/>
                                    <m:endChr m:val="]"/>
                                    <m:ctrlPr>
                                      <a:rPr lang="en-US" sz="1200" i="1">
                                        <a:latin typeface="Cambria Math" panose="02040503050406030204" pitchFamily="18" charset="0"/>
                                      </a:rPr>
                                    </m:ctrlPr>
                                  </m:dPr>
                                  <m:e>
                                    <m:r>
                                      <a:rPr lang="en-US" sz="1200" i="1">
                                        <a:latin typeface="Cambria Math" panose="02040503050406030204" pitchFamily="18" charset="0"/>
                                      </a:rPr>
                                      <m:t>−</m:t>
                                    </m:r>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 −</m:t>
                                                </m:r>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e>
                                            </m:d>
                                          </m:e>
                                          <m:sup>
                                            <m:r>
                                              <a:rPr lang="en-US" sz="1200" i="1">
                                                <a:latin typeface="Cambria Math" panose="02040503050406030204" pitchFamily="18" charset="0"/>
                                              </a:rPr>
                                              <m:t>2</m:t>
                                            </m:r>
                                          </m:sup>
                                        </m:sSup>
                                      </m:num>
                                      <m:den>
                                        <m:r>
                                          <a:rPr lang="en-US" sz="1200" i="1">
                                            <a:latin typeface="Cambria Math" panose="02040503050406030204" pitchFamily="18" charset="0"/>
                                          </a:rPr>
                                          <m:t>2</m:t>
                                        </m:r>
                                        <m:sSup>
                                          <m:sSupPr>
                                            <m:ctrlPr>
                                              <a:rPr lang="en-US" sz="1200" i="1">
                                                <a:latin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𝜎</m:t>
                                            </m:r>
                                          </m:e>
                                          <m:sup>
                                            <m:r>
                                              <a:rPr lang="en-US" sz="1200" i="1">
                                                <a:latin typeface="Cambria Math" panose="02040503050406030204" pitchFamily="18" charset="0"/>
                                              </a:rPr>
                                              <m:t>2</m:t>
                                            </m:r>
                                          </m:sup>
                                        </m:sSup>
                                      </m:den>
                                    </m:f>
                                  </m:e>
                                </m:d>
                              </m:e>
                            </m:func>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nary>
                                      <m:naryPr>
                                        <m:chr m:val="∑"/>
                                        <m:subHide m:val="on"/>
                                        <m:supHide m:val="on"/>
                                        <m:ctrlPr>
                                          <a:rPr lang="en-US" sz="1200" i="1">
                                            <a:latin typeface="Cambria Math" panose="02040503050406030204" pitchFamily="18" charset="0"/>
                                          </a:rPr>
                                        </m:ctrlPr>
                                      </m:naryPr>
                                      <m:sub/>
                                      <m:sup/>
                                      <m:e>
                                        <m:func>
                                          <m:funcPr>
                                            <m:ctrlPr>
                                              <a:rPr lang="en-US" sz="1200" i="1">
                                                <a:latin typeface="Cambria Math" panose="02040503050406030204" pitchFamily="18" charset="0"/>
                                              </a:rPr>
                                            </m:ctrlPr>
                                          </m:funcPr>
                                          <m:fName>
                                            <m:r>
                                              <m:rPr>
                                                <m:sty m:val="p"/>
                                              </m:rPr>
                                              <a:rPr lang="en-US" sz="1200">
                                                <a:latin typeface="Cambria Math" panose="02040503050406030204" pitchFamily="18" charset="0"/>
                                              </a:rPr>
                                              <m:t>exp</m:t>
                                            </m:r>
                                          </m:fName>
                                          <m:e>
                                            <m:d>
                                              <m:dPr>
                                                <m:begChr m:val="["/>
                                                <m:endChr m:val="]"/>
                                                <m:ctrlPr>
                                                  <a:rPr lang="en-US" sz="1200" i="1">
                                                    <a:latin typeface="Cambria Math" panose="02040503050406030204" pitchFamily="18" charset="0"/>
                                                  </a:rPr>
                                                </m:ctrlPr>
                                              </m:dPr>
                                              <m:e>
                                                <m:r>
                                                  <a:rPr lang="en-US" sz="1200" i="1">
                                                    <a:latin typeface="Cambria Math" panose="02040503050406030204" pitchFamily="18" charset="0"/>
                                                  </a:rPr>
                                                  <m:t>−</m:t>
                                                </m:r>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 −</m:t>
                                                            </m:r>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e>
                                                        </m:d>
                                                      </m:e>
                                                      <m:sup>
                                                        <m:r>
                                                          <a:rPr lang="en-US" sz="1200" i="1">
                                                            <a:latin typeface="Cambria Math" panose="02040503050406030204" pitchFamily="18" charset="0"/>
                                                          </a:rPr>
                                                          <m:t>2</m:t>
                                                        </m:r>
                                                      </m:sup>
                                                    </m:sSup>
                                                  </m:num>
                                                  <m:den>
                                                    <m:r>
                                                      <a:rPr lang="en-US" sz="1200" i="1">
                                                        <a:latin typeface="Cambria Math" panose="02040503050406030204" pitchFamily="18" charset="0"/>
                                                      </a:rPr>
                                                      <m:t>2</m:t>
                                                    </m:r>
                                                    <m:sSup>
                                                      <m:sSupPr>
                                                        <m:ctrlPr>
                                                          <a:rPr lang="en-US" sz="1200" i="1">
                                                            <a:latin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𝜎</m:t>
                                                        </m:r>
                                                      </m:e>
                                                      <m:sup>
                                                        <m:r>
                                                          <a:rPr lang="en-US" sz="1200" i="1">
                                                            <a:latin typeface="Cambria Math" panose="02040503050406030204" pitchFamily="18" charset="0"/>
                                                          </a:rPr>
                                                          <m:t>2</m:t>
                                                        </m:r>
                                                      </m:sup>
                                                    </m:sSup>
                                                  </m:den>
                                                </m:f>
                                              </m:e>
                                            </m:d>
                                          </m:e>
                                        </m:func>
                                      </m:e>
                                    </m:nary>
                                  </m:e>
                                </m:d>
                              </m:e>
                              <m:sup>
                                <m:r>
                                  <a:rPr lang="en-US" sz="1200" i="1">
                                    <a:latin typeface="Cambria Math" panose="02040503050406030204" pitchFamily="18" charset="0"/>
                                  </a:rPr>
                                  <m:t>−1</m:t>
                                </m:r>
                              </m:sup>
                            </m:sSup>
                            <m:r>
                              <a:rPr lang="en-US" sz="1200" b="0" i="1" smtClean="0">
                                <a:latin typeface="Cambria Math" panose="02040503050406030204" pitchFamily="18" charset="0"/>
                              </a:rPr>
                              <m:t>,</m:t>
                            </m:r>
                            <m:r>
                              <m:rPr>
                                <m:nor/>
                              </m:rPr>
                              <a:rPr lang="en-US" sz="1200" dirty="0"/>
                              <m:t> </m:t>
                            </m:r>
                          </m:e>
                          <m:e>
                            <m:d>
                              <m:dPr>
                                <m:begChr m:val="|"/>
                                <m:endChr m:val="|"/>
                                <m:ctrlPr>
                                  <a:rPr lang="en-US" sz="1200" i="1">
                                    <a:latin typeface="Cambria Math" panose="02040503050406030204" pitchFamily="18" charset="0"/>
                                  </a:rPr>
                                </m:ctrlPr>
                              </m:dPr>
                              <m:e>
                                <m:r>
                                  <a:rPr lang="en-US" sz="1200" i="1">
                                    <a:latin typeface="Cambria Math" panose="02040503050406030204" pitchFamily="18" charset="0"/>
                                  </a:rPr>
                                  <m:t>𝑡</m:t>
                                </m:r>
                                <m:r>
                                  <a:rPr lang="en-US" sz="1200" i="1">
                                    <a:latin typeface="Cambria Math" panose="02040503050406030204" pitchFamily="18" charset="0"/>
                                  </a:rPr>
                                  <m:t> −</m:t>
                                </m:r>
                                <m:sSub>
                                  <m:sSubPr>
                                    <m:ctrlPr>
                                      <a:rPr lang="en-US" sz="1200" i="1">
                                        <a:latin typeface="Cambria Math" panose="02040503050406030204" pitchFamily="18" charset="0"/>
                                      </a:rPr>
                                    </m:ctrlPr>
                                  </m:sSubPr>
                                  <m:e>
                                    <m:r>
                                      <a:rPr lang="en-US" sz="1200" i="1">
                                        <a:latin typeface="Cambria Math" panose="02040503050406030204" pitchFamily="18" charset="0"/>
                                      </a:rPr>
                                      <m:t>𝑡</m:t>
                                    </m:r>
                                  </m:e>
                                  <m:sub>
                                    <m:r>
                                      <a:rPr lang="en-US" sz="1200" i="1">
                                        <a:latin typeface="Cambria Math" panose="02040503050406030204" pitchFamily="18" charset="0"/>
                                      </a:rPr>
                                      <m:t>𝑚</m:t>
                                    </m:r>
                                  </m:sub>
                                </m:sSub>
                              </m:e>
                            </m:d>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𝛿</m:t>
                                </m:r>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𝑚𝑎𝑥</m:t>
                                </m:r>
                              </m:sub>
                            </m:sSub>
                          </m:e>
                        </m:mr>
                      </m:m>
                    </m:oMath>
                  </m:oMathPara>
                </a14:m>
                <a:endParaRPr lang="en-US" sz="1200"/>
              </a:p>
            </p:txBody>
          </p:sp>
        </mc:Choice>
        <mc:Fallback xmlns="">
          <p:sp>
            <p:nvSpPr>
              <p:cNvPr id="2" name="TextBox 1">
                <a:extLst>
                  <a:ext uri="{FF2B5EF4-FFF2-40B4-BE49-F238E27FC236}">
                    <a16:creationId xmlns:a16="http://schemas.microsoft.com/office/drawing/2014/main" id="{8A5316BF-4F03-932E-E780-CF82433B3AE8}"/>
                  </a:ext>
                </a:extLst>
              </p:cNvPr>
              <p:cNvSpPr txBox="1">
                <a:spLocks noRot="1" noChangeAspect="1" noMove="1" noResize="1" noEditPoints="1" noAdjustHandles="1" noChangeArrowheads="1" noChangeShapeType="1" noTextEdit="1"/>
              </p:cNvSpPr>
              <p:nvPr/>
            </p:nvSpPr>
            <p:spPr>
              <a:xfrm>
                <a:off x="8711722" y="4693259"/>
                <a:ext cx="7332648" cy="526170"/>
              </a:xfrm>
              <a:prstGeom prst="rect">
                <a:avLst/>
              </a:prstGeom>
              <a:blipFill>
                <a:blip r:embed="rId12"/>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C42DBFF3-DA4B-5140-07C8-3113118BEC77}"/>
              </a:ext>
            </a:extLst>
          </p:cNvPr>
          <p:cNvGrpSpPr/>
          <p:nvPr/>
        </p:nvGrpSpPr>
        <p:grpSpPr>
          <a:xfrm>
            <a:off x="8686800" y="6606540"/>
            <a:ext cx="7482848" cy="2609400"/>
            <a:chOff x="8595360" y="13243886"/>
            <a:chExt cx="7482848" cy="2609400"/>
          </a:xfrm>
        </p:grpSpPr>
        <p:pic>
          <p:nvPicPr>
            <p:cNvPr id="11" name="Picture 10" descr="Map&#10;&#10;Description automatically generated">
              <a:extLst>
                <a:ext uri="{FF2B5EF4-FFF2-40B4-BE49-F238E27FC236}">
                  <a16:creationId xmlns:a16="http://schemas.microsoft.com/office/drawing/2014/main" id="{04E3546C-5BE4-D47C-673D-98C2E081EC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44400" y="13243888"/>
              <a:ext cx="3733808" cy="2609398"/>
            </a:xfrm>
            <a:prstGeom prst="rect">
              <a:avLst/>
            </a:prstGeom>
          </p:spPr>
        </p:pic>
        <p:pic>
          <p:nvPicPr>
            <p:cNvPr id="13" name="Picture 12" descr="Map&#10;&#10;Description automatically generated">
              <a:extLst>
                <a:ext uri="{FF2B5EF4-FFF2-40B4-BE49-F238E27FC236}">
                  <a16:creationId xmlns:a16="http://schemas.microsoft.com/office/drawing/2014/main" id="{FCCC5A77-2194-BF67-CBAF-DF84DC9C83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95360" y="13243886"/>
              <a:ext cx="3733808" cy="2609398"/>
            </a:xfrm>
            <a:prstGeom prst="rect">
              <a:avLst/>
            </a:prstGeom>
          </p:spPr>
        </p:pic>
      </p:grpSp>
      <p:sp>
        <p:nvSpPr>
          <p:cNvPr id="24" name="TextBox 23">
            <a:extLst>
              <a:ext uri="{FF2B5EF4-FFF2-40B4-BE49-F238E27FC236}">
                <a16:creationId xmlns:a16="http://schemas.microsoft.com/office/drawing/2014/main" id="{2CF1EA0D-D5D3-373E-6B78-E1BAD05FED4C}"/>
              </a:ext>
            </a:extLst>
          </p:cNvPr>
          <p:cNvSpPr txBox="1"/>
          <p:nvPr/>
        </p:nvSpPr>
        <p:spPr>
          <a:xfrm>
            <a:off x="453387" y="18013680"/>
            <a:ext cx="7726680"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Figure 1. Hourly timeseries of Pandora NO</a:t>
            </a:r>
            <a:r>
              <a:rPr lang="en-US" sz="1200" baseline="-25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and HCHO columns (left, blue) and those column within the running window (right, blue) used to compute average column at a random time of interest (cyan), see Eq. (1) ). Measurement weights are shown in green.</a:t>
            </a:r>
          </a:p>
        </p:txBody>
      </p:sp>
      <p:graphicFrame>
        <p:nvGraphicFramePr>
          <p:cNvPr id="36" name="Table 35">
            <a:extLst>
              <a:ext uri="{FF2B5EF4-FFF2-40B4-BE49-F238E27FC236}">
                <a16:creationId xmlns:a16="http://schemas.microsoft.com/office/drawing/2014/main" id="{0DD3FCDC-A2F2-34AA-FAE9-BC2D6AF9AC86}"/>
              </a:ext>
            </a:extLst>
          </p:cNvPr>
          <p:cNvGraphicFramePr>
            <a:graphicFrameLocks noGrp="1"/>
          </p:cNvGraphicFramePr>
          <p:nvPr>
            <p:extLst>
              <p:ext uri="{D42A27DB-BD31-4B8C-83A1-F6EECF244321}">
                <p14:modId xmlns:p14="http://schemas.microsoft.com/office/powerpoint/2010/main" val="3729064824"/>
              </p:ext>
            </p:extLst>
          </p:nvPr>
        </p:nvGraphicFramePr>
        <p:xfrm>
          <a:off x="8616026" y="9863698"/>
          <a:ext cx="7617763" cy="930595"/>
        </p:xfrm>
        <a:graphic>
          <a:graphicData uri="http://schemas.openxmlformats.org/drawingml/2006/table">
            <a:tbl>
              <a:tblPr firstRow="1" firstCol="1" bandRow="1"/>
              <a:tblGrid>
                <a:gridCol w="400383">
                  <a:extLst>
                    <a:ext uri="{9D8B030D-6E8A-4147-A177-3AD203B41FA5}">
                      <a16:colId xmlns:a16="http://schemas.microsoft.com/office/drawing/2014/main" val="4121457765"/>
                    </a:ext>
                  </a:extLst>
                </a:gridCol>
                <a:gridCol w="467833">
                  <a:extLst>
                    <a:ext uri="{9D8B030D-6E8A-4147-A177-3AD203B41FA5}">
                      <a16:colId xmlns:a16="http://schemas.microsoft.com/office/drawing/2014/main" val="1042652567"/>
                    </a:ext>
                  </a:extLst>
                </a:gridCol>
                <a:gridCol w="1095153">
                  <a:extLst>
                    <a:ext uri="{9D8B030D-6E8A-4147-A177-3AD203B41FA5}">
                      <a16:colId xmlns:a16="http://schemas.microsoft.com/office/drawing/2014/main" val="1154770576"/>
                    </a:ext>
                  </a:extLst>
                </a:gridCol>
                <a:gridCol w="1225255">
                  <a:extLst>
                    <a:ext uri="{9D8B030D-6E8A-4147-A177-3AD203B41FA5}">
                      <a16:colId xmlns:a16="http://schemas.microsoft.com/office/drawing/2014/main" val="3216123657"/>
                    </a:ext>
                  </a:extLst>
                </a:gridCol>
                <a:gridCol w="1921983">
                  <a:extLst>
                    <a:ext uri="{9D8B030D-6E8A-4147-A177-3AD203B41FA5}">
                      <a16:colId xmlns:a16="http://schemas.microsoft.com/office/drawing/2014/main" val="672910621"/>
                    </a:ext>
                  </a:extLst>
                </a:gridCol>
                <a:gridCol w="2169041">
                  <a:extLst>
                    <a:ext uri="{9D8B030D-6E8A-4147-A177-3AD203B41FA5}">
                      <a16:colId xmlns:a16="http://schemas.microsoft.com/office/drawing/2014/main" val="2865497379"/>
                    </a:ext>
                  </a:extLst>
                </a:gridCol>
                <a:gridCol w="338115">
                  <a:extLst>
                    <a:ext uri="{9D8B030D-6E8A-4147-A177-3AD203B41FA5}">
                      <a16:colId xmlns:a16="http://schemas.microsoft.com/office/drawing/2014/main" val="2080249544"/>
                    </a:ext>
                  </a:extLst>
                </a:gridCol>
              </a:tblGrid>
              <a:tr h="0">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line</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pixel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latitude, deg 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longitude, deg W</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HCHO tot col, 10</a:t>
                      </a:r>
                      <a:r>
                        <a:rPr lang="en-US"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15</a:t>
                      </a: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mol/cm</a:t>
                      </a:r>
                      <a:r>
                        <a:rPr lang="en-US"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HCHO tot col </a:t>
                      </a:r>
                      <a:r>
                        <a:rPr lang="en-US" sz="1200" kern="0" err="1">
                          <a:effectLst/>
                          <a:latin typeface="Times New Roman" panose="02020603050405020304" pitchFamily="18" charset="0"/>
                          <a:ea typeface="Times New Roman" panose="02020603050405020304" pitchFamily="18" charset="0"/>
                          <a:cs typeface="Times New Roman" panose="02020603050405020304" pitchFamily="18" charset="0"/>
                        </a:rPr>
                        <a:t>unc</a:t>
                      </a: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15</a:t>
                      </a: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 mol/cm</a:t>
                      </a:r>
                      <a:r>
                        <a:rPr lang="en-US" sz="1200" kern="0" baseline="30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QF</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6240535"/>
                  </a:ext>
                </a:extLst>
              </a:tr>
              <a:tr h="0">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691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40.038895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105.229225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3.24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4.05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204206"/>
                  </a:ext>
                </a:extLst>
              </a:tr>
              <a:tr h="0">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692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40.018490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105.224243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-1.81</a:t>
                      </a:r>
                      <a:endParaRPr lang="en-US" sz="11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4.74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b="1"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458223"/>
                  </a:ext>
                </a:extLst>
              </a:tr>
              <a:tr h="0">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691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40.040039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105.287163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15.69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4.65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795388"/>
                  </a:ext>
                </a:extLst>
              </a:tr>
              <a:tr h="0">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692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40.020042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105.282364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6.17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5.05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latinLnBrk="1">
                        <a:lnSpc>
                          <a:spcPct val="107000"/>
                        </a:lnSpc>
                        <a:spcBef>
                          <a:spcPts val="0"/>
                        </a:spcBef>
                        <a:spcAft>
                          <a:spcPts val="0"/>
                        </a:spcAft>
                      </a:pPr>
                      <a:r>
                        <a:rPr lang="en-US" sz="1200" kern="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001769"/>
                  </a:ext>
                </a:extLst>
              </a:tr>
            </a:tbl>
          </a:graphicData>
        </a:graphic>
      </p:graphicFrame>
      <p:sp>
        <p:nvSpPr>
          <p:cNvPr id="39" name="TextBox 38">
            <a:extLst>
              <a:ext uri="{FF2B5EF4-FFF2-40B4-BE49-F238E27FC236}">
                <a16:creationId xmlns:a16="http://schemas.microsoft.com/office/drawing/2014/main" id="{F03607FF-6E93-022A-6214-7E56481E9906}"/>
              </a:ext>
            </a:extLst>
          </p:cNvPr>
          <p:cNvSpPr txBox="1"/>
          <p:nvPr/>
        </p:nvSpPr>
        <p:spPr>
          <a:xfrm>
            <a:off x="8545829" y="9635290"/>
            <a:ext cx="778002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Table 1. TEMPO HCHO pixels at 20241007T193557Z_S010G07 at </a:t>
            </a:r>
            <a:r>
              <a:rPr kumimoji="0" lang="en-US" altLang="en-US" sz="12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BoulderCO</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-NCAR (40.0375°N, 105.242°W)</a:t>
            </a: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CF2B2821-7C53-9FC8-D7F9-38D68BC4000D}"/>
              </a:ext>
            </a:extLst>
          </p:cNvPr>
          <p:cNvGrpSpPr/>
          <p:nvPr/>
        </p:nvGrpSpPr>
        <p:grpSpPr>
          <a:xfrm>
            <a:off x="457200" y="8778240"/>
            <a:ext cx="7845563" cy="9107434"/>
            <a:chOff x="457197" y="9052556"/>
            <a:chExt cx="7845563" cy="9107434"/>
          </a:xfrm>
        </p:grpSpPr>
        <p:grpSp>
          <p:nvGrpSpPr>
            <p:cNvPr id="18" name="Group 17">
              <a:extLst>
                <a:ext uri="{FF2B5EF4-FFF2-40B4-BE49-F238E27FC236}">
                  <a16:creationId xmlns:a16="http://schemas.microsoft.com/office/drawing/2014/main" id="{54EAE8D9-A8FA-4F7A-3CE8-926BD8E299BD}"/>
                </a:ext>
              </a:extLst>
            </p:cNvPr>
            <p:cNvGrpSpPr/>
            <p:nvPr/>
          </p:nvGrpSpPr>
          <p:grpSpPr>
            <a:xfrm>
              <a:off x="457200" y="15087600"/>
              <a:ext cx="4096520" cy="3072390"/>
              <a:chOff x="457200" y="15087600"/>
              <a:chExt cx="4096520" cy="3072390"/>
            </a:xfrm>
          </p:grpSpPr>
          <p:pic>
            <p:nvPicPr>
              <p:cNvPr id="19" name="Picture 18" descr="Chart&#10;&#10;Description automatically generated">
                <a:extLst>
                  <a:ext uri="{FF2B5EF4-FFF2-40B4-BE49-F238E27FC236}">
                    <a16:creationId xmlns:a16="http://schemas.microsoft.com/office/drawing/2014/main" id="{708C3902-698E-2C66-05D4-0295BD744A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15087600"/>
                <a:ext cx="4096520" cy="3072390"/>
              </a:xfrm>
              <a:prstGeom prst="rect">
                <a:avLst/>
              </a:prstGeom>
            </p:spPr>
          </p:pic>
          <p:sp>
            <p:nvSpPr>
              <p:cNvPr id="34" name="Rectangle: Rounded Corners 33">
                <a:extLst>
                  <a:ext uri="{FF2B5EF4-FFF2-40B4-BE49-F238E27FC236}">
                    <a16:creationId xmlns:a16="http://schemas.microsoft.com/office/drawing/2014/main" id="{67E51930-D094-5AEF-B6D8-94755E9CA5F0}"/>
                  </a:ext>
                </a:extLst>
              </p:cNvPr>
              <p:cNvSpPr/>
              <p:nvPr/>
            </p:nvSpPr>
            <p:spPr>
              <a:xfrm>
                <a:off x="2484441" y="16280089"/>
                <a:ext cx="441639" cy="1504991"/>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F20EF35-F5A2-AB44-A05F-7E632F882108}"/>
                </a:ext>
              </a:extLst>
            </p:cNvPr>
            <p:cNvGrpSpPr/>
            <p:nvPr/>
          </p:nvGrpSpPr>
          <p:grpSpPr>
            <a:xfrm>
              <a:off x="457197" y="12070080"/>
              <a:ext cx="4096520" cy="3072390"/>
              <a:chOff x="457197" y="12070080"/>
              <a:chExt cx="4096520" cy="3072390"/>
            </a:xfrm>
          </p:grpSpPr>
          <p:pic>
            <p:nvPicPr>
              <p:cNvPr id="16" name="Picture 15" descr="Chart, scatter chart&#10;&#10;Description automatically generated">
                <a:extLst>
                  <a:ext uri="{FF2B5EF4-FFF2-40B4-BE49-F238E27FC236}">
                    <a16:creationId xmlns:a16="http://schemas.microsoft.com/office/drawing/2014/main" id="{0E7BAD0C-E631-EF52-7EAB-35ADE64334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197" y="12070080"/>
                <a:ext cx="4096520" cy="3072390"/>
              </a:xfrm>
              <a:prstGeom prst="rect">
                <a:avLst/>
              </a:prstGeom>
            </p:spPr>
          </p:pic>
          <p:sp>
            <p:nvSpPr>
              <p:cNvPr id="35" name="Rectangle: Rounded Corners 34">
                <a:extLst>
                  <a:ext uri="{FF2B5EF4-FFF2-40B4-BE49-F238E27FC236}">
                    <a16:creationId xmlns:a16="http://schemas.microsoft.com/office/drawing/2014/main" id="{C80D1D3A-A471-8D1C-B305-FC92D5C91D0F}"/>
                  </a:ext>
                </a:extLst>
              </p:cNvPr>
              <p:cNvSpPr/>
              <p:nvPr/>
            </p:nvSpPr>
            <p:spPr>
              <a:xfrm>
                <a:off x="1998120" y="12466540"/>
                <a:ext cx="770018" cy="2255300"/>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619B59B-4646-3FF1-8FD4-373BE5BC651E}"/>
                </a:ext>
              </a:extLst>
            </p:cNvPr>
            <p:cNvGrpSpPr/>
            <p:nvPr/>
          </p:nvGrpSpPr>
          <p:grpSpPr>
            <a:xfrm>
              <a:off x="457200" y="9052556"/>
              <a:ext cx="4096520" cy="3072390"/>
              <a:chOff x="457200" y="9052556"/>
              <a:chExt cx="4096520" cy="3072390"/>
            </a:xfrm>
          </p:grpSpPr>
          <p:pic>
            <p:nvPicPr>
              <p:cNvPr id="12" name="Picture 11" descr="Chart&#10;&#10;Description automatically generated">
                <a:extLst>
                  <a:ext uri="{FF2B5EF4-FFF2-40B4-BE49-F238E27FC236}">
                    <a16:creationId xmlns:a16="http://schemas.microsoft.com/office/drawing/2014/main" id="{7A67CDAF-E512-3F9F-F9E6-5C882AF832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9052556"/>
                <a:ext cx="4096520" cy="3072390"/>
              </a:xfrm>
              <a:prstGeom prst="rect">
                <a:avLst/>
              </a:prstGeom>
            </p:spPr>
          </p:pic>
          <p:sp>
            <p:nvSpPr>
              <p:cNvPr id="37" name="Rectangle: Rounded Corners 36">
                <a:extLst>
                  <a:ext uri="{FF2B5EF4-FFF2-40B4-BE49-F238E27FC236}">
                    <a16:creationId xmlns:a16="http://schemas.microsoft.com/office/drawing/2014/main" id="{B1199E00-F120-2611-03C5-B59216C47CC5}"/>
                  </a:ext>
                </a:extLst>
              </p:cNvPr>
              <p:cNvSpPr/>
              <p:nvPr/>
            </p:nvSpPr>
            <p:spPr>
              <a:xfrm>
                <a:off x="1226356" y="9933346"/>
                <a:ext cx="178981" cy="98517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Chart, box and whisker chart&#10;&#10;Description automatically generated">
              <a:extLst>
                <a:ext uri="{FF2B5EF4-FFF2-40B4-BE49-F238E27FC236}">
                  <a16:creationId xmlns:a16="http://schemas.microsoft.com/office/drawing/2014/main" id="{89E4EBC5-F8AC-CF29-DF3C-352363803A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6240" y="15087600"/>
              <a:ext cx="4096520" cy="3072390"/>
            </a:xfrm>
            <a:prstGeom prst="rect">
              <a:avLst/>
            </a:prstGeom>
          </p:spPr>
        </p:pic>
        <p:pic>
          <p:nvPicPr>
            <p:cNvPr id="17" name="Picture 16" descr="Chart, scatter chart&#10;&#10;Description automatically generated">
              <a:extLst>
                <a:ext uri="{FF2B5EF4-FFF2-40B4-BE49-F238E27FC236}">
                  <a16:creationId xmlns:a16="http://schemas.microsoft.com/office/drawing/2014/main" id="{A622A7FF-7A93-D8F6-1112-BCCF5878E5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06240" y="12070080"/>
              <a:ext cx="4096520" cy="3072390"/>
            </a:xfrm>
            <a:prstGeom prst="rect">
              <a:avLst/>
            </a:prstGeom>
          </p:spPr>
        </p:pic>
        <p:pic>
          <p:nvPicPr>
            <p:cNvPr id="14" name="Picture 13" descr="Chart, scatter chart&#10;&#10;Description automatically generated">
              <a:extLst>
                <a:ext uri="{FF2B5EF4-FFF2-40B4-BE49-F238E27FC236}">
                  <a16:creationId xmlns:a16="http://schemas.microsoft.com/office/drawing/2014/main" id="{97444123-302C-4783-2E9E-FD32577514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6240" y="9052556"/>
              <a:ext cx="4096520" cy="3072390"/>
            </a:xfrm>
            <a:prstGeom prst="rect">
              <a:avLst/>
            </a:prstGeom>
          </p:spPr>
        </p:pic>
        <p:sp>
          <p:nvSpPr>
            <p:cNvPr id="41" name="Freeform: Shape 40">
              <a:extLst>
                <a:ext uri="{FF2B5EF4-FFF2-40B4-BE49-F238E27FC236}">
                  <a16:creationId xmlns:a16="http://schemas.microsoft.com/office/drawing/2014/main" id="{46182A18-E23F-6361-957C-E42270E80EA1}"/>
                </a:ext>
              </a:extLst>
            </p:cNvPr>
            <p:cNvSpPr/>
            <p:nvPr/>
          </p:nvSpPr>
          <p:spPr>
            <a:xfrm>
              <a:off x="1325880" y="10104120"/>
              <a:ext cx="4224528" cy="1440570"/>
            </a:xfrm>
            <a:custGeom>
              <a:avLst/>
              <a:gdLst>
                <a:gd name="connsiteX0" fmla="*/ 0 w 4224528"/>
                <a:gd name="connsiteY0" fmla="*/ 804672 h 1440570"/>
                <a:gd name="connsiteX1" fmla="*/ 594360 w 4224528"/>
                <a:gd name="connsiteY1" fmla="*/ 1435608 h 1440570"/>
                <a:gd name="connsiteX2" fmla="*/ 2532888 w 4224528"/>
                <a:gd name="connsiteY2" fmla="*/ 502920 h 1440570"/>
                <a:gd name="connsiteX3" fmla="*/ 4224528 w 4224528"/>
                <a:gd name="connsiteY3" fmla="*/ 0 h 1440570"/>
              </a:gdLst>
              <a:ahLst/>
              <a:cxnLst>
                <a:cxn ang="0">
                  <a:pos x="connsiteX0" y="connsiteY0"/>
                </a:cxn>
                <a:cxn ang="0">
                  <a:pos x="connsiteX1" y="connsiteY1"/>
                </a:cxn>
                <a:cxn ang="0">
                  <a:pos x="connsiteX2" y="connsiteY2"/>
                </a:cxn>
                <a:cxn ang="0">
                  <a:pos x="connsiteX3" y="connsiteY3"/>
                </a:cxn>
              </a:cxnLst>
              <a:rect l="l" t="t" r="r" b="b"/>
              <a:pathLst>
                <a:path w="4224528" h="1440570">
                  <a:moveTo>
                    <a:pt x="0" y="804672"/>
                  </a:moveTo>
                  <a:cubicBezTo>
                    <a:pt x="86106" y="1145286"/>
                    <a:pt x="172212" y="1485900"/>
                    <a:pt x="594360" y="1435608"/>
                  </a:cubicBezTo>
                  <a:cubicBezTo>
                    <a:pt x="1016508" y="1385316"/>
                    <a:pt x="1927860" y="742188"/>
                    <a:pt x="2532888" y="502920"/>
                  </a:cubicBezTo>
                  <a:cubicBezTo>
                    <a:pt x="3137916" y="263652"/>
                    <a:pt x="3922776" y="88392"/>
                    <a:pt x="4224528" y="0"/>
                  </a:cubicBezTo>
                </a:path>
              </a:pathLst>
            </a:custGeom>
            <a:noFill/>
            <a:ln w="25400">
              <a:solidFill>
                <a:srgbClr val="C0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75B98804-CD70-E9CC-E257-67460614791F}"/>
                </a:ext>
              </a:extLst>
            </p:cNvPr>
            <p:cNvSpPr/>
            <p:nvPr/>
          </p:nvSpPr>
          <p:spPr>
            <a:xfrm>
              <a:off x="2752344" y="13278347"/>
              <a:ext cx="2061522" cy="300493"/>
            </a:xfrm>
            <a:custGeom>
              <a:avLst/>
              <a:gdLst>
                <a:gd name="connsiteX0" fmla="*/ 0 w 2061522"/>
                <a:gd name="connsiteY0" fmla="*/ 300493 h 300493"/>
                <a:gd name="connsiteX1" fmla="*/ 1152144 w 2061522"/>
                <a:gd name="connsiteY1" fmla="*/ 7885 h 300493"/>
                <a:gd name="connsiteX2" fmla="*/ 1773936 w 2061522"/>
                <a:gd name="connsiteY2" fmla="*/ 81037 h 300493"/>
                <a:gd name="connsiteX3" fmla="*/ 2029968 w 2061522"/>
                <a:gd name="connsiteY3" fmla="*/ 53605 h 300493"/>
                <a:gd name="connsiteX4" fmla="*/ 2057400 w 2061522"/>
                <a:gd name="connsiteY4" fmla="*/ 44461 h 300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522" h="300493">
                  <a:moveTo>
                    <a:pt x="0" y="300493"/>
                  </a:moveTo>
                  <a:cubicBezTo>
                    <a:pt x="428244" y="172477"/>
                    <a:pt x="856488" y="44461"/>
                    <a:pt x="1152144" y="7885"/>
                  </a:cubicBezTo>
                  <a:cubicBezTo>
                    <a:pt x="1447800" y="-28691"/>
                    <a:pt x="1627632" y="73417"/>
                    <a:pt x="1773936" y="81037"/>
                  </a:cubicBezTo>
                  <a:cubicBezTo>
                    <a:pt x="1920240" y="88657"/>
                    <a:pt x="2029968" y="53605"/>
                    <a:pt x="2029968" y="53605"/>
                  </a:cubicBezTo>
                  <a:cubicBezTo>
                    <a:pt x="2077212" y="47509"/>
                    <a:pt x="2057400" y="52081"/>
                    <a:pt x="2057400" y="44461"/>
                  </a:cubicBezTo>
                </a:path>
              </a:pathLst>
            </a:custGeom>
            <a:noFill/>
            <a:ln w="25400">
              <a:solidFill>
                <a:srgbClr val="C00000"/>
              </a:solidFill>
              <a:headEnd type="none"/>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3854D25-0540-037F-A9B9-D4FC36748B93}"/>
                </a:ext>
              </a:extLst>
            </p:cNvPr>
            <p:cNvSpPr/>
            <p:nvPr/>
          </p:nvSpPr>
          <p:spPr>
            <a:xfrm>
              <a:off x="2935224" y="16189957"/>
              <a:ext cx="1810512" cy="1357402"/>
            </a:xfrm>
            <a:custGeom>
              <a:avLst/>
              <a:gdLst>
                <a:gd name="connsiteX0" fmla="*/ 0 w 1810512"/>
                <a:gd name="connsiteY0" fmla="*/ 763019 h 1357402"/>
                <a:gd name="connsiteX1" fmla="*/ 164592 w 1810512"/>
                <a:gd name="connsiteY1" fmla="*/ 1357379 h 1357402"/>
                <a:gd name="connsiteX2" fmla="*/ 621792 w 1810512"/>
                <a:gd name="connsiteY2" fmla="*/ 744731 h 1357402"/>
                <a:gd name="connsiteX3" fmla="*/ 914400 w 1810512"/>
                <a:gd name="connsiteY3" fmla="*/ 13211 h 1357402"/>
                <a:gd name="connsiteX4" fmla="*/ 1810512 w 1810512"/>
                <a:gd name="connsiteY4" fmla="*/ 269243 h 135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12" h="1357402">
                  <a:moveTo>
                    <a:pt x="0" y="763019"/>
                  </a:moveTo>
                  <a:cubicBezTo>
                    <a:pt x="30480" y="1061723"/>
                    <a:pt x="60960" y="1360427"/>
                    <a:pt x="164592" y="1357379"/>
                  </a:cubicBezTo>
                  <a:cubicBezTo>
                    <a:pt x="268224" y="1354331"/>
                    <a:pt x="496824" y="968759"/>
                    <a:pt x="621792" y="744731"/>
                  </a:cubicBezTo>
                  <a:cubicBezTo>
                    <a:pt x="746760" y="520703"/>
                    <a:pt x="716280" y="92459"/>
                    <a:pt x="914400" y="13211"/>
                  </a:cubicBezTo>
                  <a:cubicBezTo>
                    <a:pt x="1112520" y="-66037"/>
                    <a:pt x="1665732" y="235715"/>
                    <a:pt x="1810512" y="269243"/>
                  </a:cubicBezTo>
                </a:path>
              </a:pathLst>
            </a:custGeom>
            <a:noFill/>
            <a:ln w="25400">
              <a:solidFill>
                <a:srgbClr val="C0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32114A1F-451A-E603-B680-5F04C6685969}"/>
              </a:ext>
            </a:extLst>
          </p:cNvPr>
          <p:cNvSpPr txBox="1"/>
          <p:nvPr/>
        </p:nvSpPr>
        <p:spPr>
          <a:xfrm>
            <a:off x="8545829" y="9239250"/>
            <a:ext cx="7780021" cy="276999"/>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2. Spatial extents of TEMPO L2 pixels with the quadrilateral of the centers containing the point of interest</a:t>
            </a:r>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9" name="Picture 28" descr="Chart, histogram&#10;&#10;Description automatically generated">
            <a:extLst>
              <a:ext uri="{FF2B5EF4-FFF2-40B4-BE49-F238E27FC236}">
                <a16:creationId xmlns:a16="http://schemas.microsoft.com/office/drawing/2014/main" id="{7664BD61-90B9-4431-DAD9-4E9F1588C28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642078" y="3017520"/>
            <a:ext cx="4096512" cy="3072384"/>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23B5BFE6-650E-9C65-D387-A0A15C15391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391120" y="3017520"/>
            <a:ext cx="4096512" cy="3072384"/>
          </a:xfrm>
          <a:prstGeom prst="rect">
            <a:avLst/>
          </a:prstGeom>
        </p:spPr>
      </p:pic>
      <p:grpSp>
        <p:nvGrpSpPr>
          <p:cNvPr id="45" name="Group 44">
            <a:extLst>
              <a:ext uri="{FF2B5EF4-FFF2-40B4-BE49-F238E27FC236}">
                <a16:creationId xmlns:a16="http://schemas.microsoft.com/office/drawing/2014/main" id="{078444DE-2717-EDF4-AACB-DEBCB79A31F5}"/>
              </a:ext>
            </a:extLst>
          </p:cNvPr>
          <p:cNvGrpSpPr/>
          <p:nvPr/>
        </p:nvGrpSpPr>
        <p:grpSpPr>
          <a:xfrm>
            <a:off x="16592550" y="6675120"/>
            <a:ext cx="7895082" cy="9107424"/>
            <a:chOff x="16592550" y="6583680"/>
            <a:chExt cx="7895082" cy="9107424"/>
          </a:xfrm>
        </p:grpSpPr>
        <p:pic>
          <p:nvPicPr>
            <p:cNvPr id="44" name="Picture 43" descr="Chart&#10;&#10;Description automatically generated">
              <a:extLst>
                <a:ext uri="{FF2B5EF4-FFF2-40B4-BE49-F238E27FC236}">
                  <a16:creationId xmlns:a16="http://schemas.microsoft.com/office/drawing/2014/main" id="{4FF9AF86-4FFB-04CF-858F-6C9F397848E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642080" y="6583680"/>
              <a:ext cx="4096512" cy="3072384"/>
            </a:xfrm>
            <a:prstGeom prst="rect">
              <a:avLst/>
            </a:prstGeom>
          </p:spPr>
        </p:pic>
        <p:pic>
          <p:nvPicPr>
            <p:cNvPr id="46" name="Picture 45" descr="Chart&#10;&#10;Description automatically generated">
              <a:extLst>
                <a:ext uri="{FF2B5EF4-FFF2-40B4-BE49-F238E27FC236}">
                  <a16:creationId xmlns:a16="http://schemas.microsoft.com/office/drawing/2014/main" id="{F43A0E13-66F2-D6FF-668C-45D56D49F22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391120" y="6583680"/>
              <a:ext cx="4096512" cy="3072384"/>
            </a:xfrm>
            <a:prstGeom prst="rect">
              <a:avLst/>
            </a:prstGeom>
          </p:spPr>
        </p:pic>
        <p:pic>
          <p:nvPicPr>
            <p:cNvPr id="48" name="Picture 47" descr="Chart&#10;&#10;Description automatically generated">
              <a:extLst>
                <a:ext uri="{FF2B5EF4-FFF2-40B4-BE49-F238E27FC236}">
                  <a16:creationId xmlns:a16="http://schemas.microsoft.com/office/drawing/2014/main" id="{5D8463DC-9C3F-64A0-90F1-3BA17075CE2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642080" y="9601200"/>
              <a:ext cx="4096512" cy="3072384"/>
            </a:xfrm>
            <a:prstGeom prst="rect">
              <a:avLst/>
            </a:prstGeom>
          </p:spPr>
        </p:pic>
        <p:pic>
          <p:nvPicPr>
            <p:cNvPr id="50" name="Picture 49" descr="Chart&#10;&#10;Description automatically generated">
              <a:extLst>
                <a:ext uri="{FF2B5EF4-FFF2-40B4-BE49-F238E27FC236}">
                  <a16:creationId xmlns:a16="http://schemas.microsoft.com/office/drawing/2014/main" id="{67C42742-E9B2-38DF-0040-E8F3C10B9C1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391120" y="9601200"/>
              <a:ext cx="4096512" cy="3072384"/>
            </a:xfrm>
            <a:prstGeom prst="rect">
              <a:avLst/>
            </a:prstGeom>
          </p:spPr>
        </p:pic>
        <p:pic>
          <p:nvPicPr>
            <p:cNvPr id="54" name="Picture 53" descr="Chart, line chart&#10;&#10;Description automatically generated">
              <a:extLst>
                <a:ext uri="{FF2B5EF4-FFF2-40B4-BE49-F238E27FC236}">
                  <a16:creationId xmlns:a16="http://schemas.microsoft.com/office/drawing/2014/main" id="{0994E1FB-FC5F-BBCA-67AA-70937807056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592550" y="12618720"/>
              <a:ext cx="4096512" cy="3072384"/>
            </a:xfrm>
            <a:prstGeom prst="rect">
              <a:avLst/>
            </a:prstGeom>
          </p:spPr>
        </p:pic>
        <p:pic>
          <p:nvPicPr>
            <p:cNvPr id="52" name="Picture 51" descr="Chart, line chart&#10;&#10;Description automatically generated">
              <a:extLst>
                <a:ext uri="{FF2B5EF4-FFF2-40B4-BE49-F238E27FC236}">
                  <a16:creationId xmlns:a16="http://schemas.microsoft.com/office/drawing/2014/main" id="{47725705-E299-BC20-789D-503702E8C3D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391120" y="12618720"/>
              <a:ext cx="4096512" cy="3072384"/>
            </a:xfrm>
            <a:prstGeom prst="rect">
              <a:avLst/>
            </a:prstGeom>
          </p:spPr>
        </p:pic>
      </p:grpSp>
      <p:pic>
        <p:nvPicPr>
          <p:cNvPr id="56" name="Picture 55" descr="Chart&#10;&#10;Description automatically generated">
            <a:extLst>
              <a:ext uri="{FF2B5EF4-FFF2-40B4-BE49-F238E27FC236}">
                <a16:creationId xmlns:a16="http://schemas.microsoft.com/office/drawing/2014/main" id="{EBD6C54C-AF83-3BB6-D884-04D34DD54BC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688800" y="3017520"/>
            <a:ext cx="4096512" cy="3072384"/>
          </a:xfrm>
          <a:prstGeom prst="rect">
            <a:avLst/>
          </a:prstGeom>
        </p:spPr>
      </p:pic>
      <p:pic>
        <p:nvPicPr>
          <p:cNvPr id="58" name="Picture 57" descr="Chart&#10;&#10;Description automatically generated">
            <a:extLst>
              <a:ext uri="{FF2B5EF4-FFF2-40B4-BE49-F238E27FC236}">
                <a16:creationId xmlns:a16="http://schemas.microsoft.com/office/drawing/2014/main" id="{31C23CB1-3272-F960-C210-1BC8511754F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4688800" y="6035040"/>
            <a:ext cx="4096512" cy="3072384"/>
          </a:xfrm>
          <a:prstGeom prst="rect">
            <a:avLst/>
          </a:prstGeom>
        </p:spPr>
      </p:pic>
      <p:pic>
        <p:nvPicPr>
          <p:cNvPr id="60" name="Picture 59" descr="Chart&#10;&#10;Description automatically generated">
            <a:extLst>
              <a:ext uri="{FF2B5EF4-FFF2-40B4-BE49-F238E27FC236}">
                <a16:creationId xmlns:a16="http://schemas.microsoft.com/office/drawing/2014/main" id="{F1DB4904-57B0-9EE2-40B3-5FD9E6A792D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437840" y="3017520"/>
            <a:ext cx="4096512" cy="3072384"/>
          </a:xfrm>
          <a:prstGeom prst="rect">
            <a:avLst/>
          </a:prstGeom>
        </p:spPr>
      </p:pic>
      <p:pic>
        <p:nvPicPr>
          <p:cNvPr id="62" name="Picture 61" descr="Chart&#10;&#10;Description automatically generated">
            <a:extLst>
              <a:ext uri="{FF2B5EF4-FFF2-40B4-BE49-F238E27FC236}">
                <a16:creationId xmlns:a16="http://schemas.microsoft.com/office/drawing/2014/main" id="{C9E6E9A4-EA31-5F12-C7B9-6AA00F9FB57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437840" y="6035040"/>
            <a:ext cx="4096512" cy="3072384"/>
          </a:xfrm>
          <a:prstGeom prst="rect">
            <a:avLst/>
          </a:prstGeom>
        </p:spPr>
      </p:pic>
      <p:pic>
        <p:nvPicPr>
          <p:cNvPr id="64" name="Picture 63">
            <a:extLst>
              <a:ext uri="{FF2B5EF4-FFF2-40B4-BE49-F238E27FC236}">
                <a16:creationId xmlns:a16="http://schemas.microsoft.com/office/drawing/2014/main" id="{0C281DED-8ECD-A54F-6455-438F6EF2AB4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4688800" y="9959340"/>
            <a:ext cx="4096512" cy="3072384"/>
          </a:xfrm>
          <a:prstGeom prst="rect">
            <a:avLst/>
          </a:prstGeom>
        </p:spPr>
      </p:pic>
      <p:pic>
        <p:nvPicPr>
          <p:cNvPr id="66" name="Picture 65">
            <a:extLst>
              <a:ext uri="{FF2B5EF4-FFF2-40B4-BE49-F238E27FC236}">
                <a16:creationId xmlns:a16="http://schemas.microsoft.com/office/drawing/2014/main" id="{5F0D3437-87AB-16E3-663B-D3BCFC75624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4688800" y="12984480"/>
            <a:ext cx="4096512" cy="3072384"/>
          </a:xfrm>
          <a:prstGeom prst="rect">
            <a:avLst/>
          </a:prstGeom>
        </p:spPr>
      </p:pic>
      <p:pic>
        <p:nvPicPr>
          <p:cNvPr id="68" name="Picture 67">
            <a:extLst>
              <a:ext uri="{FF2B5EF4-FFF2-40B4-BE49-F238E27FC236}">
                <a16:creationId xmlns:a16="http://schemas.microsoft.com/office/drawing/2014/main" id="{3C5A9CCB-FC7D-6B68-26DE-ADFA79B8815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8437840" y="9916440"/>
            <a:ext cx="4096512" cy="3072384"/>
          </a:xfrm>
          <a:prstGeom prst="rect">
            <a:avLst/>
          </a:prstGeom>
        </p:spPr>
      </p:pic>
      <p:pic>
        <p:nvPicPr>
          <p:cNvPr id="70" name="Picture 69">
            <a:extLst>
              <a:ext uri="{FF2B5EF4-FFF2-40B4-BE49-F238E27FC236}">
                <a16:creationId xmlns:a16="http://schemas.microsoft.com/office/drawing/2014/main" id="{87179466-82A4-80BF-735C-181B1BD1D56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437840" y="12984480"/>
            <a:ext cx="4096512" cy="3072384"/>
          </a:xfrm>
          <a:prstGeom prst="rect">
            <a:avLst/>
          </a:prstGeom>
        </p:spPr>
      </p:pic>
      <p:sp>
        <p:nvSpPr>
          <p:cNvPr id="71" name="TextBox 70">
            <a:extLst>
              <a:ext uri="{FF2B5EF4-FFF2-40B4-BE49-F238E27FC236}">
                <a16:creationId xmlns:a16="http://schemas.microsoft.com/office/drawing/2014/main" id="{85710D7A-CDDC-05EB-68D9-52B72461357C}"/>
              </a:ext>
            </a:extLst>
          </p:cNvPr>
          <p:cNvSpPr txBox="1"/>
          <p:nvPr/>
        </p:nvSpPr>
        <p:spPr>
          <a:xfrm>
            <a:off x="24734520" y="9052560"/>
            <a:ext cx="7726680" cy="276999"/>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6. The same as Fig. 4, but for formaldehyde total columns, Pandora data from both stations are official.</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4E1F8351-8C3E-0D4B-1868-28B1AD9465FA}"/>
              </a:ext>
            </a:extLst>
          </p:cNvPr>
          <p:cNvSpPr txBox="1"/>
          <p:nvPr/>
        </p:nvSpPr>
        <p:spPr>
          <a:xfrm>
            <a:off x="16642080" y="15727680"/>
            <a:ext cx="7726680" cy="646331"/>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a:t>
            </a:r>
            <a:r>
              <a:rPr lang="en-US" altLang="en-US"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Scatter plots of nitrogen dioxide total columns retrieved by TEMPO and Pandora (official data from all 3 stations), showing all high quality (left) and positive-only, high quality (right) retrievals. Green dashed, red dash-dot, and red dashed lines indicate 1:1 reference, “no-intercept” regression, and general linear regression.</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CB44983-E834-6650-432B-20BA462CC974}"/>
              </a:ext>
            </a:extLst>
          </p:cNvPr>
          <p:cNvSpPr txBox="1"/>
          <p:nvPr/>
        </p:nvSpPr>
        <p:spPr>
          <a:xfrm>
            <a:off x="24734520" y="16002000"/>
            <a:ext cx="7780021" cy="461665"/>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7. The same as Fig. 4, but for nitrogen dioxide tropospheric columns. Official Pandora data from both stations.</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6186374-31BC-C823-D459-A217ECDAF3CD}"/>
                  </a:ext>
                </a:extLst>
              </p:cNvPr>
              <p:cNvSpPr txBox="1"/>
              <p:nvPr/>
            </p:nvSpPr>
            <p:spPr>
              <a:xfrm>
                <a:off x="4862945" y="10442568"/>
                <a:ext cx="1047531" cy="369332"/>
              </a:xfrm>
              <a:prstGeom prst="rect">
                <a:avLst/>
              </a:prstGeom>
              <a:noFill/>
            </p:spPr>
            <p:txBody>
              <a:bodyPr wrap="none" lIns="0" tIns="0" rIns="0" bIns="0" rtlCol="0">
                <a:spAutoFit/>
              </a:bodyPr>
              <a:lstStyle/>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𝛿</m:t>
                        </m:r>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𝑚𝑎𝑥</m:t>
                        </m:r>
                      </m:sub>
                    </m:sSub>
                  </m:oMath>
                </a14:m>
                <a:r>
                  <a:rPr lang="en-US" sz="1200" dirty="0">
                    <a:latin typeface="Cambria Math" panose="02040503050406030204" pitchFamily="18" charset="0"/>
                    <a:ea typeface="Cambria Math" panose="02040503050406030204" pitchFamily="18" charset="0"/>
                  </a:rPr>
                  <a:t> = 60.48 s</a:t>
                </a:r>
              </a:p>
              <a:p>
                <a14:m>
                  <m:oMath xmlns:m="http://schemas.openxmlformats.org/officeDocument/2006/math">
                    <m:r>
                      <a:rPr lang="en-US" sz="1200" i="1" smtClean="0">
                        <a:latin typeface="Cambria Math" panose="02040503050406030204" pitchFamily="18" charset="0"/>
                        <a:ea typeface="Cambria Math" panose="02040503050406030204" pitchFamily="18" charset="0"/>
                      </a:rPr>
                      <m:t>𝜎</m:t>
                    </m:r>
                    <m:r>
                      <a:rPr lang="en-US" sz="1200" i="1" smtClean="0">
                        <a:latin typeface="Cambria Math" panose="02040503050406030204" pitchFamily="18" charset="0"/>
                        <a:ea typeface="Cambria Math" panose="02040503050406030204" pitchFamily="18" charset="0"/>
                      </a:rPr>
                      <m:t> </m:t>
                    </m:r>
                  </m:oMath>
                </a14:m>
                <a:r>
                  <a:rPr lang="en-US" sz="1200" dirty="0">
                    <a:latin typeface="Cambria Math" panose="02040503050406030204" pitchFamily="18" charset="0"/>
                    <a:ea typeface="Cambria Math" panose="02040503050406030204" pitchFamily="18" charset="0"/>
                  </a:rPr>
                  <a:t>= 15.12 s</a:t>
                </a:r>
              </a:p>
            </p:txBody>
          </p:sp>
        </mc:Choice>
        <mc:Fallback xmlns="">
          <p:sp>
            <p:nvSpPr>
              <p:cNvPr id="3" name="TextBox 2">
                <a:extLst>
                  <a:ext uri="{FF2B5EF4-FFF2-40B4-BE49-F238E27FC236}">
                    <a16:creationId xmlns:a16="http://schemas.microsoft.com/office/drawing/2014/main" id="{56186374-31BC-C823-D459-A217ECDAF3CD}"/>
                  </a:ext>
                </a:extLst>
              </p:cNvPr>
              <p:cNvSpPr txBox="1">
                <a:spLocks noRot="1" noChangeAspect="1" noMove="1" noResize="1" noEditPoints="1" noAdjustHandles="1" noChangeArrowheads="1" noChangeShapeType="1" noTextEdit="1"/>
              </p:cNvSpPr>
              <p:nvPr/>
            </p:nvSpPr>
            <p:spPr>
              <a:xfrm>
                <a:off x="4862945" y="10442568"/>
                <a:ext cx="1047531" cy="369332"/>
              </a:xfrm>
              <a:prstGeom prst="rect">
                <a:avLst/>
              </a:prstGeom>
              <a:blipFill>
                <a:blip r:embed="rId37"/>
                <a:stretch>
                  <a:fillRect l="-5814" t="-13115" r="-814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679DBC-999B-8218-2CB9-1A8742C2CE7A}"/>
                  </a:ext>
                </a:extLst>
              </p:cNvPr>
              <p:cNvSpPr txBox="1"/>
              <p:nvPr/>
            </p:nvSpPr>
            <p:spPr>
              <a:xfrm>
                <a:off x="4874388" y="13157783"/>
                <a:ext cx="1047531" cy="369332"/>
              </a:xfrm>
              <a:prstGeom prst="rect">
                <a:avLst/>
              </a:prstGeom>
              <a:noFill/>
            </p:spPr>
            <p:txBody>
              <a:bodyPr wrap="none" lIns="0" tIns="0" rIns="0" bIns="0" rtlCol="0">
                <a:spAutoFit/>
              </a:bodyPr>
              <a:lstStyle/>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𝛿</m:t>
                        </m:r>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𝑚𝑎𝑥</m:t>
                        </m:r>
                      </m:sub>
                    </m:sSub>
                  </m:oMath>
                </a14:m>
                <a:r>
                  <a:rPr lang="en-US" sz="1200" dirty="0">
                    <a:latin typeface="Cambria Math" panose="02040503050406030204" pitchFamily="18" charset="0"/>
                    <a:ea typeface="Cambria Math" panose="02040503050406030204" pitchFamily="18" charset="0"/>
                  </a:rPr>
                  <a:t> = 405.0 s</a:t>
                </a:r>
              </a:p>
              <a:p>
                <a14:m>
                  <m:oMath xmlns:m="http://schemas.openxmlformats.org/officeDocument/2006/math">
                    <m:r>
                      <a:rPr lang="en-US" sz="1200" i="1" smtClean="0">
                        <a:latin typeface="Cambria Math" panose="02040503050406030204" pitchFamily="18" charset="0"/>
                        <a:ea typeface="Cambria Math" panose="02040503050406030204" pitchFamily="18" charset="0"/>
                      </a:rPr>
                      <m:t>𝜎</m:t>
                    </m:r>
                    <m:r>
                      <a:rPr lang="en-US" sz="1200" i="1" smtClean="0">
                        <a:latin typeface="Cambria Math" panose="02040503050406030204" pitchFamily="18" charset="0"/>
                        <a:ea typeface="Cambria Math" panose="02040503050406030204" pitchFamily="18" charset="0"/>
                      </a:rPr>
                      <m:t> </m:t>
                    </m:r>
                  </m:oMath>
                </a14:m>
                <a:r>
                  <a:rPr lang="en-US" sz="1200" dirty="0">
                    <a:latin typeface="Cambria Math" panose="02040503050406030204" pitchFamily="18" charset="0"/>
                    <a:ea typeface="Cambria Math" panose="02040503050406030204" pitchFamily="18" charset="0"/>
                  </a:rPr>
                  <a:t>= 121.5 s</a:t>
                </a:r>
              </a:p>
            </p:txBody>
          </p:sp>
        </mc:Choice>
        <mc:Fallback xmlns="">
          <p:sp>
            <p:nvSpPr>
              <p:cNvPr id="7" name="TextBox 6">
                <a:extLst>
                  <a:ext uri="{FF2B5EF4-FFF2-40B4-BE49-F238E27FC236}">
                    <a16:creationId xmlns:a16="http://schemas.microsoft.com/office/drawing/2014/main" id="{BB679DBC-999B-8218-2CB9-1A8742C2CE7A}"/>
                  </a:ext>
                </a:extLst>
              </p:cNvPr>
              <p:cNvSpPr txBox="1">
                <a:spLocks noRot="1" noChangeAspect="1" noMove="1" noResize="1" noEditPoints="1" noAdjustHandles="1" noChangeArrowheads="1" noChangeShapeType="1" noTextEdit="1"/>
              </p:cNvSpPr>
              <p:nvPr/>
            </p:nvSpPr>
            <p:spPr>
              <a:xfrm>
                <a:off x="4874388" y="13157783"/>
                <a:ext cx="1047531" cy="369332"/>
              </a:xfrm>
              <a:prstGeom prst="rect">
                <a:avLst/>
              </a:prstGeom>
              <a:blipFill>
                <a:blip r:embed="rId38"/>
                <a:stretch>
                  <a:fillRect l="-5848" t="-13115" r="-877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055B1C-F515-3E38-E9D7-6BEED4F6CD67}"/>
                  </a:ext>
                </a:extLst>
              </p:cNvPr>
              <p:cNvSpPr txBox="1"/>
              <p:nvPr/>
            </p:nvSpPr>
            <p:spPr>
              <a:xfrm>
                <a:off x="4881861" y="15889198"/>
                <a:ext cx="1047531" cy="369332"/>
              </a:xfrm>
              <a:prstGeom prst="rect">
                <a:avLst/>
              </a:prstGeom>
              <a:noFill/>
            </p:spPr>
            <p:txBody>
              <a:bodyPr wrap="none" lIns="0" tIns="0" rIns="0" bIns="0" rtlCol="0">
                <a:spAutoFit/>
              </a:bodyPr>
              <a:lstStyle/>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𝛿</m:t>
                        </m:r>
                        <m:r>
                          <a:rPr lang="en-US" sz="1200" i="1">
                            <a:latin typeface="Cambria Math" panose="02040503050406030204" pitchFamily="18" charset="0"/>
                            <a:ea typeface="Cambria Math" panose="02040503050406030204" pitchFamily="18" charset="0"/>
                          </a:rPr>
                          <m:t>𝑡</m:t>
                        </m:r>
                      </m:e>
                      <m:sub>
                        <m:r>
                          <a:rPr lang="en-US" sz="1200" i="1">
                            <a:latin typeface="Cambria Math" panose="02040503050406030204" pitchFamily="18" charset="0"/>
                            <a:ea typeface="Cambria Math" panose="02040503050406030204" pitchFamily="18" charset="0"/>
                          </a:rPr>
                          <m:t>𝑚𝑎𝑥</m:t>
                        </m:r>
                      </m:sub>
                    </m:sSub>
                  </m:oMath>
                </a14:m>
                <a:r>
                  <a:rPr lang="en-US" sz="1200" dirty="0">
                    <a:latin typeface="Cambria Math" panose="02040503050406030204" pitchFamily="18" charset="0"/>
                    <a:ea typeface="Cambria Math" panose="02040503050406030204" pitchFamily="18" charset="0"/>
                  </a:rPr>
                  <a:t> = 324.0 s</a:t>
                </a:r>
              </a:p>
              <a:p>
                <a14:m>
                  <m:oMath xmlns:m="http://schemas.openxmlformats.org/officeDocument/2006/math">
                    <m:r>
                      <a:rPr lang="en-US" sz="1200" i="1" smtClean="0">
                        <a:latin typeface="Cambria Math" panose="02040503050406030204" pitchFamily="18" charset="0"/>
                        <a:ea typeface="Cambria Math" panose="02040503050406030204" pitchFamily="18" charset="0"/>
                      </a:rPr>
                      <m:t>𝜎</m:t>
                    </m:r>
                    <m:r>
                      <a:rPr lang="en-US" sz="1200" i="1" smtClean="0">
                        <a:latin typeface="Cambria Math" panose="02040503050406030204" pitchFamily="18" charset="0"/>
                        <a:ea typeface="Cambria Math" panose="02040503050406030204" pitchFamily="18" charset="0"/>
                      </a:rPr>
                      <m:t> </m:t>
                    </m:r>
                  </m:oMath>
                </a14:m>
                <a:r>
                  <a:rPr lang="en-US" sz="1200" dirty="0">
                    <a:latin typeface="Cambria Math" panose="02040503050406030204" pitchFamily="18" charset="0"/>
                    <a:ea typeface="Cambria Math" panose="02040503050406030204" pitchFamily="18" charset="0"/>
                  </a:rPr>
                  <a:t>= 81.00 s</a:t>
                </a:r>
              </a:p>
            </p:txBody>
          </p:sp>
        </mc:Choice>
        <mc:Fallback xmlns="">
          <p:sp>
            <p:nvSpPr>
              <p:cNvPr id="9" name="TextBox 8">
                <a:extLst>
                  <a:ext uri="{FF2B5EF4-FFF2-40B4-BE49-F238E27FC236}">
                    <a16:creationId xmlns:a16="http://schemas.microsoft.com/office/drawing/2014/main" id="{CB055B1C-F515-3E38-E9D7-6BEED4F6CD67}"/>
                  </a:ext>
                </a:extLst>
              </p:cNvPr>
              <p:cNvSpPr txBox="1">
                <a:spLocks noRot="1" noChangeAspect="1" noMove="1" noResize="1" noEditPoints="1" noAdjustHandles="1" noChangeArrowheads="1" noChangeShapeType="1" noTextEdit="1"/>
              </p:cNvSpPr>
              <p:nvPr/>
            </p:nvSpPr>
            <p:spPr>
              <a:xfrm>
                <a:off x="4881861" y="15889198"/>
                <a:ext cx="1047531" cy="369332"/>
              </a:xfrm>
              <a:prstGeom prst="rect">
                <a:avLst/>
              </a:prstGeom>
              <a:blipFill>
                <a:blip r:embed="rId39"/>
                <a:stretch>
                  <a:fillRect l="-5814" t="-13115" r="-8140" b="-2459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0C73F652-5F80-F02A-C6DE-2F87B26DA706}"/>
              </a:ext>
            </a:extLst>
          </p:cNvPr>
          <p:cNvSpPr txBox="1"/>
          <p:nvPr/>
        </p:nvSpPr>
        <p:spPr>
          <a:xfrm>
            <a:off x="16642080" y="6035040"/>
            <a:ext cx="7726680" cy="646331"/>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3. Comparison of TEMPO and Pandora timeseries of NO</a:t>
            </a:r>
            <a:r>
              <a:rPr kumimoji="0" lang="en-US" altLang="en-US" sz="12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total column at original times (left) and with Pandora measurements averaged to coincide with TEMPO times (right). These two figures permit a qualitative sense of the comparison, but quantitative comparisons are aided by the scatter plots and analyses below.</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A1BE6F4-E71D-F344-FAC0-B1807D0E3545}"/>
              </a:ext>
            </a:extLst>
          </p:cNvPr>
          <p:cNvSpPr txBox="1"/>
          <p:nvPr/>
        </p:nvSpPr>
        <p:spPr>
          <a:xfrm>
            <a:off x="19796760" y="16459199"/>
            <a:ext cx="4572000" cy="1200329"/>
          </a:xfrm>
          <a:prstGeom prst="rect">
            <a:avLst/>
          </a:prstGeom>
          <a:noFill/>
        </p:spPr>
        <p:txBody>
          <a:bodyPr wrap="square" rtlCol="0">
            <a:spAutoFit/>
          </a:bodyPr>
          <a:lstStyle/>
          <a:p>
            <a:pPr defTabSz="914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Figure 5. Spatial distribution of formaldehyde total column of the TEMPO field of regard on August 1</a:t>
            </a:r>
            <a:r>
              <a:rPr kumimoji="0" lang="en-US" altLang="en-US" sz="12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2024. Data taken from 9 Level 2 granules comprising TENPO scan #8 of that day. Only positive, high-quality retrievals are retained. Lambert Conformal Conic projection with standard parallels at 33°N and 45°N and central meridian at 96°W. </a:t>
            </a: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5" name="Picture 54" descr="Map&#10;&#10;Description automatically generated">
            <a:extLst>
              <a:ext uri="{FF2B5EF4-FFF2-40B4-BE49-F238E27FC236}">
                <a16:creationId xmlns:a16="http://schemas.microsoft.com/office/drawing/2014/main" id="{6D111A98-7EF6-9115-71FF-6E73500D8FD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6642080" y="16367760"/>
            <a:ext cx="3138227" cy="2353670"/>
          </a:xfrm>
          <a:prstGeom prst="rect">
            <a:avLst/>
          </a:prstGeom>
        </p:spPr>
      </p:pic>
    </p:spTree>
    <p:extLst>
      <p:ext uri="{BB962C8B-B14F-4D97-AF65-F5344CB8AC3E}">
        <p14:creationId xmlns:p14="http://schemas.microsoft.com/office/powerpoint/2010/main" val="39765603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A82A82E76B3841A9DDF37928528FAC" ma:contentTypeVersion="14" ma:contentTypeDescription="Create a new document." ma:contentTypeScope="" ma:versionID="f2b8f16a1b1cf6a73c1d61a924fb3767">
  <xsd:schema xmlns:xsd="http://www.w3.org/2001/XMLSchema" xmlns:xs="http://www.w3.org/2001/XMLSchema" xmlns:p="http://schemas.microsoft.com/office/2006/metadata/properties" xmlns:ns2="410a2472-efc4-4fa9-806c-5000036cce56" xmlns:ns3="d683b4b1-f43f-4114-9370-8d0bd2b1ca1b" targetNamespace="http://schemas.microsoft.com/office/2006/metadata/properties" ma:root="true" ma:fieldsID="f8aad31587b6144a66ada11066a4bcdf" ns2:_="" ns3:_="">
    <xsd:import namespace="410a2472-efc4-4fa9-806c-5000036cce56"/>
    <xsd:import namespace="d683b4b1-f43f-4114-9370-8d0bd2b1ca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0a2472-efc4-4fa9-806c-5000036cce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3b4b1-f43f-4114-9370-8d0bd2b1ca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f4af73a-f8a7-49ea-be84-e2e4ce703e6c}" ma:internalName="TaxCatchAll" ma:showField="CatchAllData" ma:web="d683b4b1-f43f-4114-9370-8d0bd2b1ca1b">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0a2472-efc4-4fa9-806c-5000036cce56">
      <Terms xmlns="http://schemas.microsoft.com/office/infopath/2007/PartnerControls"/>
    </lcf76f155ced4ddcb4097134ff3c332f>
    <TaxCatchAll xmlns="d683b4b1-f43f-4114-9370-8d0bd2b1ca1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7AF13C-5B96-4407-8BA7-334A344B07F6}">
  <ds:schemaRefs>
    <ds:schemaRef ds:uri="410a2472-efc4-4fa9-806c-5000036cce56"/>
    <ds:schemaRef ds:uri="d683b4b1-f43f-4114-9370-8d0bd2b1ca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0BDBCC-C1DA-4BF0-9DB3-5E673D62E289}">
  <ds:schemaRefs>
    <ds:schemaRef ds:uri="410a2472-efc4-4fa9-806c-5000036cce56"/>
    <ds:schemaRef ds:uri="d683b4b1-f43f-4114-9370-8d0bd2b1ca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CC4F61-61A1-471C-8A46-29839489EF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78</TotalTime>
  <Words>2015</Words>
  <Application>Microsoft Office PowerPoint</Application>
  <PresentationFormat>Custom</PresentationFormat>
  <Paragraphs>238</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Cambria Math</vt:lpstr>
      <vt:lpstr>Helvetica</vt:lpstr>
      <vt:lpstr>Symbol</vt:lpstr>
      <vt:lpstr>Times New Roman</vt:lpstr>
      <vt:lpstr>Office Theme</vt:lpstr>
      <vt:lpstr>PowerPoint Presentation</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Radkevich, Alexander (LARC-E301)[RSES]</dc:creator>
  <cp:lastModifiedBy>Radkevich, Alexander (LARC-E301)[RSES]</cp:lastModifiedBy>
  <cp:revision>6</cp:revision>
  <dcterms:created xsi:type="dcterms:W3CDTF">2024-10-07T19:12:49Z</dcterms:created>
  <dcterms:modified xsi:type="dcterms:W3CDTF">2024-10-24T21:35:44Z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0x01010011A82A82E76B3841A9DDF37928528FAC</vt:lpwstr>
  </property>
  <property fmtid="{D5CDD505-2E9C-101B-9397-08002B2CF9AE}" pid="3" name="MediaServiceImageTags">
    <vt:lpwstr/>
  </property>
</Properties>
</file>