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65" r:id="rId8"/>
    <p:sldId id="832" r:id="rId9"/>
    <p:sldId id="262" r:id="rId10"/>
    <p:sldId id="261" r:id="rId11"/>
    <p:sldId id="266" r:id="rId12"/>
    <p:sldId id="263" r:id="rId13"/>
    <p:sldId id="264" r:id="rId14"/>
    <p:sldId id="835" r:id="rId15"/>
    <p:sldId id="834" r:id="rId16"/>
    <p:sldId id="8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F315C7-EAC0-4C23-9A6F-5575DB9C1F8B}" v="122" dt="2024-10-23T04:01:24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s, Eva-Lou (LARC-E303)[NPP POST-DOC CONTRACT]" userId="93565955-2de4-4174-8322-c6893fcc7631" providerId="ADAL" clId="{C8F315C7-EAC0-4C23-9A6F-5575DB9C1F8B}"/>
    <pc:docChg chg="custSel addSld modSld sldOrd">
      <pc:chgData name="Edwards, Eva-Lou (LARC-E303)[NPP POST-DOC CONTRACT]" userId="93565955-2de4-4174-8322-c6893fcc7631" providerId="ADAL" clId="{C8F315C7-EAC0-4C23-9A6F-5575DB9C1F8B}" dt="2024-10-23T04:01:32.846" v="269" actId="1076"/>
      <pc:docMkLst>
        <pc:docMk/>
      </pc:docMkLst>
      <pc:sldChg chg="addSp modSp mod">
        <pc:chgData name="Edwards, Eva-Lou (LARC-E303)[NPP POST-DOC CONTRACT]" userId="93565955-2de4-4174-8322-c6893fcc7631" providerId="ADAL" clId="{C8F315C7-EAC0-4C23-9A6F-5575DB9C1F8B}" dt="2024-10-21T14:55:39.272" v="262" actId="1076"/>
        <pc:sldMkLst>
          <pc:docMk/>
          <pc:sldMk cId="3997510517" sldId="256"/>
        </pc:sldMkLst>
        <pc:picChg chg="add mod modCrop">
          <ac:chgData name="Edwards, Eva-Lou (LARC-E303)[NPP POST-DOC CONTRACT]" userId="93565955-2de4-4174-8322-c6893fcc7631" providerId="ADAL" clId="{C8F315C7-EAC0-4C23-9A6F-5575DB9C1F8B}" dt="2024-10-21T14:55:39.272" v="262" actId="1076"/>
          <ac:picMkLst>
            <pc:docMk/>
            <pc:sldMk cId="3997510517" sldId="256"/>
            <ac:picMk id="9" creationId="{1F514A16-050E-48A8-E92D-133F6D225703}"/>
          </ac:picMkLst>
        </pc:picChg>
      </pc:sldChg>
      <pc:sldChg chg="addSp modSp mod modAnim">
        <pc:chgData name="Edwards, Eva-Lou (LARC-E303)[NPP POST-DOC CONTRACT]" userId="93565955-2de4-4174-8322-c6893fcc7631" providerId="ADAL" clId="{C8F315C7-EAC0-4C23-9A6F-5575DB9C1F8B}" dt="2024-10-21T14:53:54.022" v="255" actId="1076"/>
        <pc:sldMkLst>
          <pc:docMk/>
          <pc:sldMk cId="3606111358" sldId="263"/>
        </pc:sldMkLst>
        <pc:spChg chg="add mod">
          <ac:chgData name="Edwards, Eva-Lou (LARC-E303)[NPP POST-DOC CONTRACT]" userId="93565955-2de4-4174-8322-c6893fcc7631" providerId="ADAL" clId="{C8F315C7-EAC0-4C23-9A6F-5575DB9C1F8B}" dt="2024-10-21T14:53:54.022" v="255" actId="1076"/>
          <ac:spMkLst>
            <pc:docMk/>
            <pc:sldMk cId="3606111358" sldId="263"/>
            <ac:spMk id="2" creationId="{5E57FCF6-D807-87C5-CF9A-CF636240CBDD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14:52:06.751" v="248" actId="1076"/>
          <ac:spMkLst>
            <pc:docMk/>
            <pc:sldMk cId="3606111358" sldId="263"/>
            <ac:spMk id="11" creationId="{49178E0B-CD4E-0BAD-428B-9B7DDE418505}"/>
          </ac:spMkLst>
        </pc:spChg>
        <pc:grpChg chg="mod">
          <ac:chgData name="Edwards, Eva-Lou (LARC-E303)[NPP POST-DOC CONTRACT]" userId="93565955-2de4-4174-8322-c6893fcc7631" providerId="ADAL" clId="{C8F315C7-EAC0-4C23-9A6F-5575DB9C1F8B}" dt="2024-10-21T14:51:41.535" v="244" actId="1076"/>
          <ac:grpSpMkLst>
            <pc:docMk/>
            <pc:sldMk cId="3606111358" sldId="263"/>
            <ac:grpSpMk id="17" creationId="{7F6094E8-8804-F9DC-00D1-EF3EF039CBCE}"/>
          </ac:grpSpMkLst>
        </pc:grpChg>
        <pc:grpChg chg="mod">
          <ac:chgData name="Edwards, Eva-Lou (LARC-E303)[NPP POST-DOC CONTRACT]" userId="93565955-2de4-4174-8322-c6893fcc7631" providerId="ADAL" clId="{C8F315C7-EAC0-4C23-9A6F-5575DB9C1F8B}" dt="2024-10-21T14:51:46.077" v="245" actId="1076"/>
          <ac:grpSpMkLst>
            <pc:docMk/>
            <pc:sldMk cId="3606111358" sldId="263"/>
            <ac:grpSpMk id="19" creationId="{D63ACD7A-BBD4-E937-C9A9-124B76BCF4BF}"/>
          </ac:grpSpMkLst>
        </pc:grpChg>
        <pc:grpChg chg="mod">
          <ac:chgData name="Edwards, Eva-Lou (LARC-E303)[NPP POST-DOC CONTRACT]" userId="93565955-2de4-4174-8322-c6893fcc7631" providerId="ADAL" clId="{C8F315C7-EAC0-4C23-9A6F-5575DB9C1F8B}" dt="2024-10-21T14:51:49.906" v="246" actId="1076"/>
          <ac:grpSpMkLst>
            <pc:docMk/>
            <pc:sldMk cId="3606111358" sldId="263"/>
            <ac:grpSpMk id="20" creationId="{21E0EB3C-0B85-3402-43E7-72B60AE44A95}"/>
          </ac:grpSpMkLst>
        </pc:grpChg>
        <pc:picChg chg="mod">
          <ac:chgData name="Edwards, Eva-Lou (LARC-E303)[NPP POST-DOC CONTRACT]" userId="93565955-2de4-4174-8322-c6893fcc7631" providerId="ADAL" clId="{C8F315C7-EAC0-4C23-9A6F-5575DB9C1F8B}" dt="2024-10-21T14:51:34.686" v="243" actId="1076"/>
          <ac:picMkLst>
            <pc:docMk/>
            <pc:sldMk cId="3606111358" sldId="263"/>
            <ac:picMk id="3" creationId="{C47BAD71-697A-F955-54C7-BB1BC7725550}"/>
          </ac:picMkLst>
        </pc:picChg>
      </pc:sldChg>
      <pc:sldChg chg="delSp mod delAnim">
        <pc:chgData name="Edwards, Eva-Lou (LARC-E303)[NPP POST-DOC CONTRACT]" userId="93565955-2de4-4174-8322-c6893fcc7631" providerId="ADAL" clId="{C8F315C7-EAC0-4C23-9A6F-5575DB9C1F8B}" dt="2024-10-23T04:01:20.544" v="267" actId="21"/>
        <pc:sldMkLst>
          <pc:docMk/>
          <pc:sldMk cId="2446451552" sldId="264"/>
        </pc:sldMkLst>
        <pc:spChg chg="del">
          <ac:chgData name="Edwards, Eva-Lou (LARC-E303)[NPP POST-DOC CONTRACT]" userId="93565955-2de4-4174-8322-c6893fcc7631" providerId="ADAL" clId="{C8F315C7-EAC0-4C23-9A6F-5575DB9C1F8B}" dt="2024-10-23T04:01:20.544" v="267" actId="21"/>
          <ac:spMkLst>
            <pc:docMk/>
            <pc:sldMk cId="2446451552" sldId="264"/>
            <ac:spMk id="10" creationId="{76847BA2-571F-3AC8-2ECA-47F1040E484F}"/>
          </ac:spMkLst>
        </pc:spChg>
      </pc:sldChg>
      <pc:sldChg chg="addSp modSp mod modAnim">
        <pc:chgData name="Edwards, Eva-Lou (LARC-E303)[NPP POST-DOC CONTRACT]" userId="93565955-2de4-4174-8322-c6893fcc7631" providerId="ADAL" clId="{C8F315C7-EAC0-4C23-9A6F-5575DB9C1F8B}" dt="2024-10-21T14:56:55.700" v="264" actId="20577"/>
        <pc:sldMkLst>
          <pc:docMk/>
          <pc:sldMk cId="3251946271" sldId="265"/>
        </pc:sldMkLst>
        <pc:spChg chg="add mod">
          <ac:chgData name="Edwards, Eva-Lou (LARC-E303)[NPP POST-DOC CONTRACT]" userId="93565955-2de4-4174-8322-c6893fcc7631" providerId="ADAL" clId="{C8F315C7-EAC0-4C23-9A6F-5575DB9C1F8B}" dt="2024-10-21T14:47:19.402" v="170" actId="164"/>
          <ac:spMkLst>
            <pc:docMk/>
            <pc:sldMk cId="3251946271" sldId="265"/>
            <ac:spMk id="7" creationId="{E6DA60E8-FBE4-5F0D-3022-E7F3E3698183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53.360" v="145" actId="14100"/>
          <ac:spMkLst>
            <pc:docMk/>
            <pc:sldMk cId="3251946271" sldId="265"/>
            <ac:spMk id="12" creationId="{C798EB3D-D7B2-6D48-73B6-9C8E1B05A53B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17.172" v="142" actId="1076"/>
          <ac:spMkLst>
            <pc:docMk/>
            <pc:sldMk cId="3251946271" sldId="265"/>
            <ac:spMk id="13" creationId="{0F23C60F-A10F-5AEC-95F1-415411146CC9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14:46:11.533" v="162" actId="1076"/>
          <ac:spMkLst>
            <pc:docMk/>
            <pc:sldMk cId="3251946271" sldId="265"/>
            <ac:spMk id="16" creationId="{F6A5E268-5ED9-A354-E16D-EFF4ACD1669F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17.172" v="142" actId="1076"/>
          <ac:spMkLst>
            <pc:docMk/>
            <pc:sldMk cId="3251946271" sldId="265"/>
            <ac:spMk id="17" creationId="{F939EB55-F5CC-8C48-109D-51571C769013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17.172" v="142" actId="1076"/>
          <ac:spMkLst>
            <pc:docMk/>
            <pc:sldMk cId="3251946271" sldId="265"/>
            <ac:spMk id="18" creationId="{F1198279-3965-5EC4-ADBF-D6C7E87B7E42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14:56:55.700" v="264" actId="20577"/>
          <ac:spMkLst>
            <pc:docMk/>
            <pc:sldMk cId="3251946271" sldId="265"/>
            <ac:spMk id="21" creationId="{EBA4B812-8F4A-CD8E-75E4-8EE96B402445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17.172" v="142" actId="1076"/>
          <ac:spMkLst>
            <pc:docMk/>
            <pc:sldMk cId="3251946271" sldId="265"/>
            <ac:spMk id="24" creationId="{2711AAF0-822A-2952-3616-D83FDB72B364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05:15:17.172" v="142" actId="1076"/>
          <ac:spMkLst>
            <pc:docMk/>
            <pc:sldMk cId="3251946271" sldId="265"/>
            <ac:spMk id="25" creationId="{248FC7A6-B232-1428-11A0-8090D28B6002}"/>
          </ac:spMkLst>
        </pc:spChg>
        <pc:spChg chg="mod">
          <ac:chgData name="Edwards, Eva-Lou (LARC-E303)[NPP POST-DOC CONTRACT]" userId="93565955-2de4-4174-8322-c6893fcc7631" providerId="ADAL" clId="{C8F315C7-EAC0-4C23-9A6F-5575DB9C1F8B}" dt="2024-10-21T14:45:17.688" v="157" actId="1076"/>
          <ac:spMkLst>
            <pc:docMk/>
            <pc:sldMk cId="3251946271" sldId="265"/>
            <ac:spMk id="28" creationId="{9E374700-6371-044D-B0C9-A3ED4207452A}"/>
          </ac:spMkLst>
        </pc:spChg>
        <pc:spChg chg="add mod">
          <ac:chgData name="Edwards, Eva-Lou (LARC-E303)[NPP POST-DOC CONTRACT]" userId="93565955-2de4-4174-8322-c6893fcc7631" providerId="ADAL" clId="{C8F315C7-EAC0-4C23-9A6F-5575DB9C1F8B}" dt="2024-10-21T05:16:06.761" v="149" actId="14100"/>
          <ac:spMkLst>
            <pc:docMk/>
            <pc:sldMk cId="3251946271" sldId="265"/>
            <ac:spMk id="30" creationId="{7353877C-7077-9651-090F-2C732AE96C5E}"/>
          </ac:spMkLst>
        </pc:spChg>
        <pc:grpChg chg="add mod">
          <ac:chgData name="Edwards, Eva-Lou (LARC-E303)[NPP POST-DOC CONTRACT]" userId="93565955-2de4-4174-8322-c6893fcc7631" providerId="ADAL" clId="{C8F315C7-EAC0-4C23-9A6F-5575DB9C1F8B}" dt="2024-10-21T14:47:19.402" v="170" actId="164"/>
          <ac:grpSpMkLst>
            <pc:docMk/>
            <pc:sldMk cId="3251946271" sldId="265"/>
            <ac:grpSpMk id="8" creationId="{68456DD1-E46A-A919-D56A-1E6C10C14931}"/>
          </ac:grpSpMkLst>
        </pc:grpChg>
        <pc:grpChg chg="mod">
          <ac:chgData name="Edwards, Eva-Lou (LARC-E303)[NPP POST-DOC CONTRACT]" userId="93565955-2de4-4174-8322-c6893fcc7631" providerId="ADAL" clId="{C8F315C7-EAC0-4C23-9A6F-5575DB9C1F8B}" dt="2024-10-21T14:45:04" v="155" actId="1076"/>
          <ac:grpSpMkLst>
            <pc:docMk/>
            <pc:sldMk cId="3251946271" sldId="265"/>
            <ac:grpSpMk id="26" creationId="{E2B8B1E6-377B-F9C4-638B-DB255DD79A64}"/>
          </ac:grpSpMkLst>
        </pc:grpChg>
        <pc:grpChg chg="mod">
          <ac:chgData name="Edwards, Eva-Lou (LARC-E303)[NPP POST-DOC CONTRACT]" userId="93565955-2de4-4174-8322-c6893fcc7631" providerId="ADAL" clId="{C8F315C7-EAC0-4C23-9A6F-5575DB9C1F8B}" dt="2024-10-21T14:45:09.549" v="156" actId="1076"/>
          <ac:grpSpMkLst>
            <pc:docMk/>
            <pc:sldMk cId="3251946271" sldId="265"/>
            <ac:grpSpMk id="29" creationId="{83C6E47E-1794-C20A-476B-E162193EEAF5}"/>
          </ac:grpSpMkLst>
        </pc:grpChg>
        <pc:picChg chg="add mod">
          <ac:chgData name="Edwards, Eva-Lou (LARC-E303)[NPP POST-DOC CONTRACT]" userId="93565955-2de4-4174-8322-c6893fcc7631" providerId="ADAL" clId="{C8F315C7-EAC0-4C23-9A6F-5575DB9C1F8B}" dt="2024-10-21T14:47:19.402" v="170" actId="164"/>
          <ac:picMkLst>
            <pc:docMk/>
            <pc:sldMk cId="3251946271" sldId="265"/>
            <ac:picMk id="5" creationId="{DD74715C-0B2A-D92C-4E41-33885854F99A}"/>
          </ac:picMkLst>
        </pc:picChg>
        <pc:picChg chg="mod">
          <ac:chgData name="Edwards, Eva-Lou (LARC-E303)[NPP POST-DOC CONTRACT]" userId="93565955-2de4-4174-8322-c6893fcc7631" providerId="ADAL" clId="{C8F315C7-EAC0-4C23-9A6F-5575DB9C1F8B}" dt="2024-10-21T05:15:17.172" v="142" actId="1076"/>
          <ac:picMkLst>
            <pc:docMk/>
            <pc:sldMk cId="3251946271" sldId="265"/>
            <ac:picMk id="9" creationId="{BDD5FEB8-E32F-8F11-CC24-7FC430662A3C}"/>
          </ac:picMkLst>
        </pc:picChg>
        <pc:picChg chg="mod">
          <ac:chgData name="Edwards, Eva-Lou (LARC-E303)[NPP POST-DOC CONTRACT]" userId="93565955-2de4-4174-8322-c6893fcc7631" providerId="ADAL" clId="{C8F315C7-EAC0-4C23-9A6F-5575DB9C1F8B}" dt="2024-10-21T05:15:17.172" v="142" actId="1076"/>
          <ac:picMkLst>
            <pc:docMk/>
            <pc:sldMk cId="3251946271" sldId="265"/>
            <ac:picMk id="10" creationId="{7D3DB8D8-64BD-CEA0-B64F-A20217A862D8}"/>
          </ac:picMkLst>
        </pc:picChg>
        <pc:picChg chg="mod">
          <ac:chgData name="Edwards, Eva-Lou (LARC-E303)[NPP POST-DOC CONTRACT]" userId="93565955-2de4-4174-8322-c6893fcc7631" providerId="ADAL" clId="{C8F315C7-EAC0-4C23-9A6F-5575DB9C1F8B}" dt="2024-10-21T05:15:17.172" v="142" actId="1076"/>
          <ac:picMkLst>
            <pc:docMk/>
            <pc:sldMk cId="3251946271" sldId="265"/>
            <ac:picMk id="11" creationId="{68CB048F-EBA6-881C-0452-0E5BD4F3D7BA}"/>
          </ac:picMkLst>
        </pc:picChg>
        <pc:picChg chg="mod">
          <ac:chgData name="Edwards, Eva-Lou (LARC-E303)[NPP POST-DOC CONTRACT]" userId="93565955-2de4-4174-8322-c6893fcc7631" providerId="ADAL" clId="{C8F315C7-EAC0-4C23-9A6F-5575DB9C1F8B}" dt="2024-10-21T05:15:17.172" v="142" actId="1076"/>
          <ac:picMkLst>
            <pc:docMk/>
            <pc:sldMk cId="3251946271" sldId="265"/>
            <ac:picMk id="20" creationId="{16C54D46-C994-3A24-9AEF-E6A80A092669}"/>
          </ac:picMkLst>
        </pc:picChg>
      </pc:sldChg>
      <pc:sldChg chg="addSp modSp new mod">
        <pc:chgData name="Edwards, Eva-Lou (LARC-E303)[NPP POST-DOC CONTRACT]" userId="93565955-2de4-4174-8322-c6893fcc7631" providerId="ADAL" clId="{C8F315C7-EAC0-4C23-9A6F-5575DB9C1F8B}" dt="2024-10-21T14:35:44.115" v="152" actId="1076"/>
        <pc:sldMkLst>
          <pc:docMk/>
          <pc:sldMk cId="2402001167" sldId="833"/>
        </pc:sldMkLst>
        <pc:spChg chg="add mod">
          <ac:chgData name="Edwards, Eva-Lou (LARC-E303)[NPP POST-DOC CONTRACT]" userId="93565955-2de4-4174-8322-c6893fcc7631" providerId="ADAL" clId="{C8F315C7-EAC0-4C23-9A6F-5575DB9C1F8B}" dt="2024-10-21T14:35:44.115" v="152" actId="1076"/>
          <ac:spMkLst>
            <pc:docMk/>
            <pc:sldMk cId="2402001167" sldId="833"/>
            <ac:spMk id="4" creationId="{69562148-AC98-4B07-923B-42BD376DEF7D}"/>
          </ac:spMkLst>
        </pc:spChg>
        <pc:picChg chg="add mod">
          <ac:chgData name="Edwards, Eva-Lou (LARC-E303)[NPP POST-DOC CONTRACT]" userId="93565955-2de4-4174-8322-c6893fcc7631" providerId="ADAL" clId="{C8F315C7-EAC0-4C23-9A6F-5575DB9C1F8B}" dt="2024-10-21T14:35:39.880" v="151" actId="14100"/>
          <ac:picMkLst>
            <pc:docMk/>
            <pc:sldMk cId="2402001167" sldId="833"/>
            <ac:picMk id="3" creationId="{4EC1AA49-C33B-0BC4-E9FE-D658D9252D6B}"/>
          </ac:picMkLst>
        </pc:picChg>
      </pc:sldChg>
      <pc:sldChg chg="modSp new mod">
        <pc:chgData name="Edwards, Eva-Lou (LARC-E303)[NPP POST-DOC CONTRACT]" userId="93565955-2de4-4174-8322-c6893fcc7631" providerId="ADAL" clId="{C8F315C7-EAC0-4C23-9A6F-5575DB9C1F8B}" dt="2024-10-21T04:58:52.335" v="21" actId="20577"/>
        <pc:sldMkLst>
          <pc:docMk/>
          <pc:sldMk cId="2122586912" sldId="834"/>
        </pc:sldMkLst>
        <pc:spChg chg="mod">
          <ac:chgData name="Edwards, Eva-Lou (LARC-E303)[NPP POST-DOC CONTRACT]" userId="93565955-2de4-4174-8322-c6893fcc7631" providerId="ADAL" clId="{C8F315C7-EAC0-4C23-9A6F-5575DB9C1F8B}" dt="2024-10-21T04:58:52.335" v="21" actId="20577"/>
          <ac:spMkLst>
            <pc:docMk/>
            <pc:sldMk cId="2122586912" sldId="834"/>
            <ac:spMk id="2" creationId="{7CCC11D1-62DE-515A-E7F1-F478CCD69D07}"/>
          </ac:spMkLst>
        </pc:spChg>
      </pc:sldChg>
      <pc:sldChg chg="addSp modSp new mod ord modAnim">
        <pc:chgData name="Edwards, Eva-Lou (LARC-E303)[NPP POST-DOC CONTRACT]" userId="93565955-2de4-4174-8322-c6893fcc7631" providerId="ADAL" clId="{C8F315C7-EAC0-4C23-9A6F-5575DB9C1F8B}" dt="2024-10-23T04:01:32.846" v="269" actId="1076"/>
        <pc:sldMkLst>
          <pc:docMk/>
          <pc:sldMk cId="1780029171" sldId="835"/>
        </pc:sldMkLst>
        <pc:spChg chg="add mod">
          <ac:chgData name="Edwards, Eva-Lou (LARC-E303)[NPP POST-DOC CONTRACT]" userId="93565955-2de4-4174-8322-c6893fcc7631" providerId="ADAL" clId="{C8F315C7-EAC0-4C23-9A6F-5575DB9C1F8B}" dt="2024-10-23T04:01:32.846" v="269" actId="1076"/>
          <ac:spMkLst>
            <pc:docMk/>
            <pc:sldMk cId="1780029171" sldId="835"/>
            <ac:spMk id="3" creationId="{F114A7FF-F889-8130-937B-440201C7115A}"/>
          </ac:spMkLst>
        </pc:spChg>
        <pc:spChg chg="add mod">
          <ac:chgData name="Edwards, Eva-Lou (LARC-E303)[NPP POST-DOC CONTRACT]" userId="93565955-2de4-4174-8322-c6893fcc7631" providerId="ADAL" clId="{C8F315C7-EAC0-4C23-9A6F-5575DB9C1F8B}" dt="2024-10-21T05:01:56.722" v="53" actId="1076"/>
          <ac:spMkLst>
            <pc:docMk/>
            <pc:sldMk cId="1780029171" sldId="835"/>
            <ac:spMk id="5" creationId="{E7C8D01E-9BAE-2B44-331C-8DF7AC86379F}"/>
          </ac:spMkLst>
        </pc:spChg>
        <pc:picChg chg="add mod">
          <ac:chgData name="Edwards, Eva-Lou (LARC-E303)[NPP POST-DOC CONTRACT]" userId="93565955-2de4-4174-8322-c6893fcc7631" providerId="ADAL" clId="{C8F315C7-EAC0-4C23-9A6F-5575DB9C1F8B}" dt="2024-10-21T05:01:10.314" v="23" actId="931"/>
          <ac:picMkLst>
            <pc:docMk/>
            <pc:sldMk cId="1780029171" sldId="835"/>
            <ac:picMk id="4" creationId="{A27D298C-7BE9-F276-1F13-1F03A7B19C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D2C90-63A8-4C3A-A896-9D713C0EEEC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F6BBF-C44A-4137-8543-269DC7CE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4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68FA-D646-E010-7461-06FCAAEA7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48A3-E3F6-4047-9C61-C2F34C388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20BD8-79ED-015C-0F16-E10D73DD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2993-3B08-4DF4-8E04-ED74FC981C3F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B9123-C5CD-CD96-FF52-51B8644E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2B4B-B6A0-E54C-066E-FE6A8708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FA74-47A1-9B14-2C7A-E9AA339F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97B57-9A83-C7D6-01F0-83219B2D1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FEF03-C392-B390-C077-C76D2CF4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82593-7C57-465D-9920-7C5C554481D5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48D51-B7A4-D0A9-2884-741EAD19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6ED7-B332-863E-6E8E-D81E9EF6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18D55-95E2-5254-CD17-67126808D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3B552-83C4-5627-57B8-D1613EE6F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BC15-D5D3-10FC-3899-29D24E16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9F42-C994-40D4-9394-C5F3F9558414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60892-F235-E53B-F7EC-D0181EB9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4E75F-209D-14C7-9A26-864A8946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5809-C7CA-5531-4829-3996FB1D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3F08-8178-3668-AC4E-C020697F4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BFC87-FBDB-F157-2308-FEE28043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38C6D-D6A4-4D6A-9592-36811FBBBA08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63AA8-C2E7-400D-062E-40162A2D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B4C7-D468-D918-C03A-3726D35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6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43D3-5616-0DCF-3D79-89F819C3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5DADB-28DE-E441-41F7-A7B2609FC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05855-E27B-E58E-51E6-DCE102D1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FB6C-436A-4F09-B4E8-1C6AAC482327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EE39-866A-8230-BEF0-B53E7427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4198D-E6E7-8B9A-CADF-AF321DEB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CBF47-EB32-2FDA-F081-BD13EED2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59A4-0751-4733-6C25-A601C4DA8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6300B-E79E-83E2-208B-B081618AD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7127B-3185-BEBD-AA94-BC5E507E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FD36-8F38-4D46-A2B9-5C32BE9225AE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785A-DD2C-3D42-1FD2-9690AE7E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EE7C7-D8B7-3593-A918-EC5DE553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5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567E-40BF-4243-8D43-77E3AE50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92714-8ECC-27CE-76B5-20E4CEBF5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D162A-B5B7-1666-4CC0-DD9710D1F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F13F1-9620-3DFF-4DB3-453D17141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0AAB0-0CBF-2D2D-C597-B63038CA5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774F8-6598-7EEC-E0CF-AAC6846E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C86E-EE05-4579-ACD8-32331EC4B205}" type="datetime1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1F21EE-F4D4-7C51-BF27-3C815A10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180C0A-F43D-E769-7F7F-08928001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7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C9FA-BCD8-32C5-316D-8CC7D576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6114F-84D4-5D03-611F-5FB7FA1D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915B-5E82-4917-97E7-3E06EC64D01E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31513-B70D-A4C6-0AC1-F9EF68C8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58DA2-93A8-F0BF-B593-5EA363C0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69492-ED40-B775-D67D-5E93C73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7591-728B-416A-AF9C-1ACB73F73DE3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EF2BA-9AED-05BB-F7B1-659FEF55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42F12-45B6-064E-4924-BDC2D697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7B85-FBC6-3D49-C53D-034845A3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ACFFA-7DB7-45D2-C9CB-9F2A1BBD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42043-3986-3E9B-9D79-ADEF1DB6A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6DDDF-8FA6-303F-D201-B71E7A21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37EB-5FB9-41D1-94DD-782E05339A0C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3D4BB-8A62-9EC7-A2DD-B396FE6E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7290A-600D-0858-1073-154C7C75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E2F9-0C39-ACCB-EFF5-C693CA95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18247-2D32-DF0B-204D-820A89446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F6D52-19DA-01E0-38D1-C9FB3C445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8CCD5-BE7D-DDF8-54F9-A42523C0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1D83-CF2C-41E9-BCAD-789CC3576DE1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4875B-BD35-A217-3D44-B7255115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4E9C0-57BE-0AEE-3BE1-D643F8687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8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F3C20-2623-64C1-7822-D4023108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F657A-D7F2-3C3F-F506-B1222FF4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58C0-0D7A-502F-DF9F-DCE70879A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FCE9D-AB8A-4954-BA39-C47DFBE4A208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EB9D-8851-D2E4-0F4D-5FDB83EE1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6D9DD-F296-7B5D-F382-EE6DB1B68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8BA28-15DA-4C09-9490-D76F4DA9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4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FE01-08C9-203C-7B3B-8FD10482E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393372"/>
            <a:ext cx="12192000" cy="2387600"/>
          </a:xfrm>
        </p:spPr>
        <p:txBody>
          <a:bodyPr>
            <a:normAutofit/>
          </a:bodyPr>
          <a:lstStyle/>
          <a:p>
            <a:r>
              <a:rPr lang="en-US" sz="5600" dirty="0">
                <a:latin typeface="Arial Black" panose="020B0A04020102020204" pitchFamily="34" charset="0"/>
              </a:rPr>
              <a:t>ARCSIX + future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B232D-3427-AED5-050C-D792AE335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2979" y="954632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Eva-Lou Edwards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QuIESCENT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Arctic Workshop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October 23, 2024</a:t>
            </a:r>
          </a:p>
        </p:txBody>
      </p:sp>
      <p:pic>
        <p:nvPicPr>
          <p:cNvPr id="4" name="Picture 97">
            <a:extLst>
              <a:ext uri="{FF2B5EF4-FFF2-40B4-BE49-F238E27FC236}">
                <a16:creationId xmlns:a16="http://schemas.microsoft.com/office/drawing/2014/main" id="{C8F3E697-8124-15B8-ADB0-5AE857EA40B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9" y="5622444"/>
            <a:ext cx="1414230" cy="112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E6D20A2-07E8-9A8F-B60B-0E651760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50" y="5642084"/>
            <a:ext cx="1230205" cy="1083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8A5FFC-F293-DACB-A391-3C5F15FD87FD}"/>
              </a:ext>
            </a:extLst>
          </p:cNvPr>
          <p:cNvSpPr txBox="1"/>
          <p:nvPr/>
        </p:nvSpPr>
        <p:spPr>
          <a:xfrm>
            <a:off x="10325100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M. Ottaviani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RF19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15 Aug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2262A9-175B-726D-584F-F1D83B12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514A16-050E-48A8-E92D-133F6D2257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1699" r="14472" b="30881"/>
          <a:stretch/>
        </p:blipFill>
        <p:spPr>
          <a:xfrm>
            <a:off x="3188775" y="5680806"/>
            <a:ext cx="2151529" cy="10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CCCC5-00A3-48C6-58A5-FEA54445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B8BA28-15DA-4C09-9490-D76F4DA90CC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2727C-FECA-6430-2566-0A8F73258209}"/>
              </a:ext>
            </a:extLst>
          </p:cNvPr>
          <p:cNvSpPr txBox="1"/>
          <p:nvPr/>
        </p:nvSpPr>
        <p:spPr>
          <a:xfrm>
            <a:off x="281884" y="0"/>
            <a:ext cx="4345172" cy="4789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My project seeks to quantify:</a:t>
            </a:r>
          </a:p>
          <a:p>
            <a:endParaRPr lang="en-US" sz="21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Vertical profiles 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of absorbing particle properties before and during the onset of sea ice melt.</a:t>
            </a:r>
          </a:p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- Relative contributions of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 to absorption.</a:t>
            </a:r>
          </a:p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- Differences in absorbing particle properties in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cloud droplets 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vs. those in adjacent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clear air 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masses.</a:t>
            </a:r>
          </a:p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- Compare results to </a:t>
            </a:r>
            <a:r>
              <a:rPr lang="en-US" sz="2180" b="1" dirty="0">
                <a:latin typeface="Arial" panose="020B0604020202020204" pitchFamily="34" charset="0"/>
                <a:cs typeface="Arial" panose="020B0604020202020204" pitchFamily="34" charset="0"/>
              </a:rPr>
              <a:t>previous studies 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in the Arctic.</a:t>
            </a:r>
          </a:p>
          <a:p>
            <a:endParaRPr lang="en-US" sz="21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949435-B165-8447-2DE3-058B38A0BADF}"/>
              </a:ext>
            </a:extLst>
          </p:cNvPr>
          <p:cNvGrpSpPr/>
          <p:nvPr/>
        </p:nvGrpSpPr>
        <p:grpSpPr>
          <a:xfrm>
            <a:off x="4856797" y="3652678"/>
            <a:ext cx="7335203" cy="3068797"/>
            <a:chOff x="0" y="3739311"/>
            <a:chExt cx="7335203" cy="3068797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51B2D99D-797A-BE51-2E8A-ED3D5FE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39311"/>
              <a:ext cx="7335203" cy="27996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C20972-7B56-642C-C600-20548EA03B6E}"/>
                </a:ext>
              </a:extLst>
            </p:cNvPr>
            <p:cNvSpPr txBox="1"/>
            <p:nvPr/>
          </p:nvSpPr>
          <p:spPr>
            <a:xfrm>
              <a:off x="350874" y="6531109"/>
              <a:ext cx="301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Schulz et al. (2019), </a:t>
              </a:r>
              <a:r>
                <a:rPr lang="en-US" sz="1200" i="1" dirty="0"/>
                <a:t>ACP</a:t>
              </a:r>
              <a:endParaRPr lang="en-US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9D2C6-5E88-6597-14E2-57B5A5745357}"/>
              </a:ext>
            </a:extLst>
          </p:cNvPr>
          <p:cNvGrpSpPr/>
          <p:nvPr/>
        </p:nvGrpSpPr>
        <p:grpSpPr>
          <a:xfrm>
            <a:off x="5231174" y="0"/>
            <a:ext cx="6188488" cy="3518126"/>
            <a:chOff x="350874" y="111604"/>
            <a:chExt cx="6188488" cy="35181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F3776E-EE4A-E70F-2367-46E377F3D60F}"/>
                </a:ext>
              </a:extLst>
            </p:cNvPr>
            <p:cNvGrpSpPr/>
            <p:nvPr/>
          </p:nvGrpSpPr>
          <p:grpSpPr>
            <a:xfrm>
              <a:off x="350874" y="111604"/>
              <a:ext cx="6188488" cy="3518126"/>
              <a:chOff x="350874" y="111604"/>
              <a:chExt cx="6188488" cy="351812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B99E0D-78FC-B1D1-EE2E-F1365ED481F1}"/>
                  </a:ext>
                </a:extLst>
              </p:cNvPr>
              <p:cNvSpPr txBox="1"/>
              <p:nvPr/>
            </p:nvSpPr>
            <p:spPr>
              <a:xfrm>
                <a:off x="350875" y="3352731"/>
                <a:ext cx="301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ARCSIX White Paper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F343ECB-34E4-369F-22E5-A6AF91132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874" y="111604"/>
                <a:ext cx="6188488" cy="3262583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390537-431C-7536-A017-EA9829BA6B57}"/>
                </a:ext>
              </a:extLst>
            </p:cNvPr>
            <p:cNvSpPr/>
            <p:nvPr/>
          </p:nvSpPr>
          <p:spPr>
            <a:xfrm rot="18635740">
              <a:off x="1810459" y="1739642"/>
              <a:ext cx="774448" cy="5772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64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3AD5C-A854-9DA4-AA5F-6A3EE0FA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27D298C-7BE9-F276-1F13-1F03A7B1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8D01E-9BAE-2B44-331C-8DF7AC86379F}"/>
              </a:ext>
            </a:extLst>
          </p:cNvPr>
          <p:cNvSpPr txBox="1"/>
          <p:nvPr/>
        </p:nvSpPr>
        <p:spPr>
          <a:xfrm>
            <a:off x="10461812" y="6544568"/>
            <a:ext cx="3840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</a:rPr>
              <a:t>Slide from L. </a:t>
            </a:r>
            <a:r>
              <a:rPr lang="en-US" sz="1200" b="0" i="0" dirty="0" err="1">
                <a:effectLst/>
              </a:rPr>
              <a:t>Tarwater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4A7FF-F889-8130-937B-440201C7115A}"/>
              </a:ext>
            </a:extLst>
          </p:cNvPr>
          <p:cNvSpPr txBox="1"/>
          <p:nvPr/>
        </p:nvSpPr>
        <p:spPr>
          <a:xfrm>
            <a:off x="5741390" y="5713571"/>
            <a:ext cx="43399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Thanks to Luke Ziemba, LARGE, and the ARCSIX team!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eva-lou.edwards@nasa.gov</a:t>
            </a:r>
          </a:p>
        </p:txBody>
      </p:sp>
    </p:spTree>
    <p:extLst>
      <p:ext uri="{BB962C8B-B14F-4D97-AF65-F5344CB8AC3E}">
        <p14:creationId xmlns:p14="http://schemas.microsoft.com/office/powerpoint/2010/main" val="17800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11D1-62DE-515A-E7F1-F478CCD6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9D3F-5E01-399B-440E-F28BFCBF7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3341-D1B1-CF1F-415A-E826B42F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8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C59675-AA7B-7612-E0F7-284ABEC1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4EC1AA49-C33B-0BC4-E9FE-D658D925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r="1" b="22764"/>
          <a:stretch/>
        </p:blipFill>
        <p:spPr>
          <a:xfrm>
            <a:off x="0" y="12462"/>
            <a:ext cx="8720957" cy="4480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562148-AC98-4B07-923B-42BD376DEF7D}"/>
              </a:ext>
            </a:extLst>
          </p:cNvPr>
          <p:cNvSpPr txBox="1"/>
          <p:nvPr/>
        </p:nvSpPr>
        <p:spPr>
          <a:xfrm>
            <a:off x="0" y="4492869"/>
            <a:ext cx="6183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</a:rPr>
              <a:t>A. Wasilewski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200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snow, nature&#10;&#10;Description automatically generated">
            <a:extLst>
              <a:ext uri="{FF2B5EF4-FFF2-40B4-BE49-F238E27FC236}">
                <a16:creationId xmlns:a16="http://schemas.microsoft.com/office/drawing/2014/main" id="{5913FAA8-703F-186A-0AC4-879D127A9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 descr="A picture containing outdoor, snow, sky&#10;&#10;Description automatically generated">
            <a:extLst>
              <a:ext uri="{FF2B5EF4-FFF2-40B4-BE49-F238E27FC236}">
                <a16:creationId xmlns:a16="http://schemas.microsoft.com/office/drawing/2014/main" id="{D130410E-03FB-4895-4F26-2B9CF0F6C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A6B4B-ED5D-76F1-D787-4CFEDC94B9FE}"/>
              </a:ext>
            </a:extLst>
          </p:cNvPr>
          <p:cNvSpPr txBox="1"/>
          <p:nvPr/>
        </p:nvSpPr>
        <p:spPr>
          <a:xfrm>
            <a:off x="0" y="1871940"/>
            <a:ext cx="484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Deployment 1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May 24 – Jun 17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6C83B-C637-B4A1-AA60-FEBBFC65007C}"/>
              </a:ext>
            </a:extLst>
          </p:cNvPr>
          <p:cNvSpPr txBox="1"/>
          <p:nvPr/>
        </p:nvSpPr>
        <p:spPr>
          <a:xfrm>
            <a:off x="6188528" y="1871939"/>
            <a:ext cx="484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Deployment 2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Jul 22 – Aug 16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F2B6E-459F-227C-26D3-2ACC61A4028C}"/>
              </a:ext>
            </a:extLst>
          </p:cNvPr>
          <p:cNvSpPr txBox="1"/>
          <p:nvPr/>
        </p:nvSpPr>
        <p:spPr>
          <a:xfrm>
            <a:off x="10325100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M. Ottaviani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RF19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15 Aug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D070E-10AE-005A-52EB-45A36F61F40F}"/>
              </a:ext>
            </a:extLst>
          </p:cNvPr>
          <p:cNvSpPr txBox="1"/>
          <p:nvPr/>
        </p:nvSpPr>
        <p:spPr>
          <a:xfrm>
            <a:off x="81643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Zuidema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RF01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28 May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1F9534-BC6F-342E-A090-38EE8960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AA305-DD4D-BDB2-6463-6884973EA0A6}"/>
              </a:ext>
            </a:extLst>
          </p:cNvPr>
          <p:cNvSpPr txBox="1"/>
          <p:nvPr/>
        </p:nvSpPr>
        <p:spPr>
          <a:xfrm>
            <a:off x="0" y="64548"/>
            <a:ext cx="6332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ARCSIX</a:t>
            </a:r>
          </a:p>
          <a:p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rctic 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adiation-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loud-Aerosol-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urface 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nteraction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periment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snow, nature&#10;&#10;Description automatically generated">
            <a:extLst>
              <a:ext uri="{FF2B5EF4-FFF2-40B4-BE49-F238E27FC236}">
                <a16:creationId xmlns:a16="http://schemas.microsoft.com/office/drawing/2014/main" id="{5913FAA8-703F-186A-0AC4-879D127A9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 descr="A picture containing outdoor, snow, sky&#10;&#10;Description automatically generated">
            <a:extLst>
              <a:ext uri="{FF2B5EF4-FFF2-40B4-BE49-F238E27FC236}">
                <a16:creationId xmlns:a16="http://schemas.microsoft.com/office/drawing/2014/main" id="{D130410E-03FB-4895-4F26-2B9CF0F6C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A6B4B-ED5D-76F1-D787-4CFEDC94B9FE}"/>
              </a:ext>
            </a:extLst>
          </p:cNvPr>
          <p:cNvSpPr txBox="1"/>
          <p:nvPr/>
        </p:nvSpPr>
        <p:spPr>
          <a:xfrm>
            <a:off x="0" y="0"/>
            <a:ext cx="484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Deployment 1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May 24 – Jun 17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6C83B-C637-B4A1-AA60-FEBBFC65007C}"/>
              </a:ext>
            </a:extLst>
          </p:cNvPr>
          <p:cNvSpPr txBox="1"/>
          <p:nvPr/>
        </p:nvSpPr>
        <p:spPr>
          <a:xfrm>
            <a:off x="6096000" y="0"/>
            <a:ext cx="484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Deployment 2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Jul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22 – Aug 16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18382-CFF3-F6A1-62B1-E179EB7B0154}"/>
              </a:ext>
            </a:extLst>
          </p:cNvPr>
          <p:cNvSpPr txBox="1"/>
          <p:nvPr/>
        </p:nvSpPr>
        <p:spPr>
          <a:xfrm>
            <a:off x="195943" y="1853862"/>
            <a:ext cx="6096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“Quantify the contributions of </a:t>
            </a: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surface properties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particles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to the Arctic summer surface radiation budget and sea ice melt.”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3253E7-9BC0-FF4C-4637-F5D73FC3D0AF}"/>
              </a:ext>
            </a:extLst>
          </p:cNvPr>
          <p:cNvSpPr txBox="1"/>
          <p:nvPr/>
        </p:nvSpPr>
        <p:spPr>
          <a:xfrm>
            <a:off x="10325100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M. Ottaviani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RF19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15 Aug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074AE-9E46-F763-A921-FC8129C24DBE}"/>
              </a:ext>
            </a:extLst>
          </p:cNvPr>
          <p:cNvSpPr txBox="1"/>
          <p:nvPr/>
        </p:nvSpPr>
        <p:spPr>
          <a:xfrm>
            <a:off x="81643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Zuidema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RF01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28 May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AE619-DC2F-C2BC-CFBC-037EF980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C22207-DE82-B288-379F-C3ADBE51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B8BA28-15DA-4C09-9490-D76F4DA90CC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DD5FEB8-E32F-8F11-CC24-7FC430662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887" b="22409"/>
          <a:stretch/>
        </p:blipFill>
        <p:spPr bwMode="auto">
          <a:xfrm>
            <a:off x="77925" y="85904"/>
            <a:ext cx="5649045" cy="391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D3DB8D8-64BD-CEA0-B64F-A20217A86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74596" r="67911" b="1"/>
          <a:stretch/>
        </p:blipFill>
        <p:spPr bwMode="auto">
          <a:xfrm rot="16200000">
            <a:off x="1661020" y="3734668"/>
            <a:ext cx="1263422" cy="15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8CB048F-EBA6-881C-0452-0E5BD4F3D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75952" r="38102" b="146"/>
          <a:stretch/>
        </p:blipFill>
        <p:spPr bwMode="auto">
          <a:xfrm rot="16200000">
            <a:off x="3001395" y="4389894"/>
            <a:ext cx="2718697" cy="15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98EB3D-D7B2-6D48-73B6-9C8E1B05A53B}"/>
              </a:ext>
            </a:extLst>
          </p:cNvPr>
          <p:cNvSpPr/>
          <p:nvPr/>
        </p:nvSpPr>
        <p:spPr>
          <a:xfrm>
            <a:off x="3045962" y="91981"/>
            <a:ext cx="2681008" cy="98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3C60F-A10F-5AEC-95F1-415411146CC9}"/>
              </a:ext>
            </a:extLst>
          </p:cNvPr>
          <p:cNvSpPr/>
          <p:nvPr/>
        </p:nvSpPr>
        <p:spPr>
          <a:xfrm>
            <a:off x="4736370" y="1284207"/>
            <a:ext cx="990600" cy="531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E0DCE8-1ACE-31BE-721C-878C8ED4D5E1}"/>
              </a:ext>
            </a:extLst>
          </p:cNvPr>
          <p:cNvSpPr/>
          <p:nvPr/>
        </p:nvSpPr>
        <p:spPr>
          <a:xfrm>
            <a:off x="9459547" y="3779572"/>
            <a:ext cx="612994" cy="531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5E268-5ED9-A354-E16D-EFF4ACD1669F}"/>
              </a:ext>
            </a:extLst>
          </p:cNvPr>
          <p:cNvSpPr txBox="1"/>
          <p:nvPr/>
        </p:nvSpPr>
        <p:spPr>
          <a:xfrm>
            <a:off x="3224739" y="250515"/>
            <a:ext cx="150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NASA P-3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39EB55-F5CC-8C48-109D-51571C769013}"/>
              </a:ext>
            </a:extLst>
          </p:cNvPr>
          <p:cNvSpPr/>
          <p:nvPr/>
        </p:nvSpPr>
        <p:spPr>
          <a:xfrm>
            <a:off x="426840" y="157934"/>
            <a:ext cx="2311731" cy="461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98279-3965-5EC4-ADBF-D6C7E87B7E42}"/>
              </a:ext>
            </a:extLst>
          </p:cNvPr>
          <p:cNvSpPr txBox="1"/>
          <p:nvPr/>
        </p:nvSpPr>
        <p:spPr>
          <a:xfrm>
            <a:off x="762037" y="250515"/>
            <a:ext cx="214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NASA Gulfstream III</a:t>
            </a:r>
          </a:p>
        </p:txBody>
      </p:sp>
      <p:pic>
        <p:nvPicPr>
          <p:cNvPr id="20" name="Picture 19" descr="A picture containing outdoor, mountain, grass, plane&#10;&#10;Description automatically generated">
            <a:extLst>
              <a:ext uri="{FF2B5EF4-FFF2-40B4-BE49-F238E27FC236}">
                <a16:creationId xmlns:a16="http://schemas.microsoft.com/office/drawing/2014/main" id="{16C54D46-C994-3A24-9AEF-E6A80A092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38968" r="6218" b="28722"/>
          <a:stretch/>
        </p:blipFill>
        <p:spPr>
          <a:xfrm>
            <a:off x="481539" y="5902793"/>
            <a:ext cx="2743200" cy="810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A4B812-8F4A-CD8E-75E4-8EE96B402445}"/>
              </a:ext>
            </a:extLst>
          </p:cNvPr>
          <p:cNvSpPr txBox="1"/>
          <p:nvPr/>
        </p:nvSpPr>
        <p:spPr>
          <a:xfrm>
            <a:off x="991492" y="5500346"/>
            <a:ext cx="214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 Inc. Lear Jet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B8B1E6-377B-F9C4-638B-DB255DD79A64}"/>
              </a:ext>
            </a:extLst>
          </p:cNvPr>
          <p:cNvGrpSpPr/>
          <p:nvPr/>
        </p:nvGrpSpPr>
        <p:grpSpPr>
          <a:xfrm>
            <a:off x="6789494" y="199444"/>
            <a:ext cx="5547712" cy="2862530"/>
            <a:chOff x="-20241" y="-6077"/>
            <a:chExt cx="6782171" cy="3691797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19FE355B-E8BC-61F7-6D6C-0DD5B70CC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66"/>
            <a:stretch/>
          </p:blipFill>
          <p:spPr>
            <a:xfrm>
              <a:off x="-20241" y="-6077"/>
              <a:ext cx="6607198" cy="369179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AAAC0D-3C30-8C3F-7813-FAB2C4FC06D3}"/>
                </a:ext>
              </a:extLst>
            </p:cNvPr>
            <p:cNvSpPr txBox="1"/>
            <p:nvPr/>
          </p:nvSpPr>
          <p:spPr>
            <a:xfrm>
              <a:off x="5139864" y="3408720"/>
              <a:ext cx="1622066" cy="277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S. LeBlanc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711AAF0-822A-2952-3616-D83FDB72B364}"/>
              </a:ext>
            </a:extLst>
          </p:cNvPr>
          <p:cNvSpPr txBox="1"/>
          <p:nvPr/>
        </p:nvSpPr>
        <p:spPr>
          <a:xfrm>
            <a:off x="4754177" y="3521578"/>
            <a:ext cx="1622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S. Schmidt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FC7A6-B232-1428-11A0-8090D28B6002}"/>
              </a:ext>
            </a:extLst>
          </p:cNvPr>
          <p:cNvSpPr txBox="1"/>
          <p:nvPr/>
        </p:nvSpPr>
        <p:spPr>
          <a:xfrm>
            <a:off x="2738677" y="6478551"/>
            <a:ext cx="1622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NASA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C6E47E-1794-C20A-476B-E162193EEAF5}"/>
              </a:ext>
            </a:extLst>
          </p:cNvPr>
          <p:cNvGrpSpPr/>
          <p:nvPr/>
        </p:nvGrpSpPr>
        <p:grpSpPr>
          <a:xfrm>
            <a:off x="6789494" y="3474511"/>
            <a:ext cx="5553720" cy="2924772"/>
            <a:chOff x="-27303" y="3468419"/>
            <a:chExt cx="6527776" cy="34297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FCBB55-20CD-2530-8FB6-5D83BF93E632}"/>
                </a:ext>
              </a:extLst>
            </p:cNvPr>
            <p:cNvGrpSpPr/>
            <p:nvPr/>
          </p:nvGrpSpPr>
          <p:grpSpPr>
            <a:xfrm>
              <a:off x="-27303" y="3504913"/>
              <a:ext cx="6527776" cy="3393223"/>
              <a:chOff x="-27303" y="3166203"/>
              <a:chExt cx="6789516" cy="3731934"/>
            </a:xfrm>
          </p:grpSpPr>
          <p:pic>
            <p:nvPicPr>
              <p:cNvPr id="4" name="Picture 3" descr="Map&#10;&#10;Description automatically generated">
                <a:extLst>
                  <a:ext uri="{FF2B5EF4-FFF2-40B4-BE49-F238E27FC236}">
                    <a16:creationId xmlns:a16="http://schemas.microsoft.com/office/drawing/2014/main" id="{F31AFC95-D2A1-935A-54EA-7994E5484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303" y="3166203"/>
                <a:ext cx="6563195" cy="369179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1AABBA-53D0-7115-187E-5BFF47ACE193}"/>
                  </a:ext>
                </a:extLst>
              </p:cNvPr>
              <p:cNvSpPr txBox="1"/>
              <p:nvPr/>
            </p:nvSpPr>
            <p:spPr>
              <a:xfrm>
                <a:off x="5140147" y="6621138"/>
                <a:ext cx="162206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S. LeBlanc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374700-6371-044D-B0C9-A3ED4207452A}"/>
                </a:ext>
              </a:extLst>
            </p:cNvPr>
            <p:cNvSpPr txBox="1"/>
            <p:nvPr/>
          </p:nvSpPr>
          <p:spPr>
            <a:xfrm>
              <a:off x="834744" y="3468419"/>
              <a:ext cx="2140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19 RFs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~150 hours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353877C-7077-9651-090F-2C732AE96C5E}"/>
              </a:ext>
            </a:extLst>
          </p:cNvPr>
          <p:cNvSpPr/>
          <p:nvPr/>
        </p:nvSpPr>
        <p:spPr>
          <a:xfrm>
            <a:off x="2994516" y="3901964"/>
            <a:ext cx="60866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456DD1-E46A-A919-D56A-1E6C10C14931}"/>
              </a:ext>
            </a:extLst>
          </p:cNvPr>
          <p:cNvGrpSpPr/>
          <p:nvPr/>
        </p:nvGrpSpPr>
        <p:grpSpPr>
          <a:xfrm>
            <a:off x="4656341" y="199444"/>
            <a:ext cx="2143241" cy="2143241"/>
            <a:chOff x="4656341" y="199444"/>
            <a:chExt cx="2143241" cy="2143241"/>
          </a:xfrm>
        </p:grpSpPr>
        <p:pic>
          <p:nvPicPr>
            <p:cNvPr id="5" name="Picture 4" descr="Chart, sunburst chart&#10;&#10;Description automatically generated">
              <a:extLst>
                <a:ext uri="{FF2B5EF4-FFF2-40B4-BE49-F238E27FC236}">
                  <a16:creationId xmlns:a16="http://schemas.microsoft.com/office/drawing/2014/main" id="{DD74715C-0B2A-D92C-4E41-3388585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41" y="199444"/>
              <a:ext cx="2143241" cy="214324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DA60E8-FBE4-5F0D-3022-E7F3E3698183}"/>
                </a:ext>
              </a:extLst>
            </p:cNvPr>
            <p:cNvSpPr/>
            <p:nvPr/>
          </p:nvSpPr>
          <p:spPr>
            <a:xfrm rot="360375">
              <a:off x="5303404" y="1304607"/>
              <a:ext cx="661960" cy="3967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19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arctic&#10;&#10;Description automatically generated">
            <a:extLst>
              <a:ext uri="{FF2B5EF4-FFF2-40B4-BE49-F238E27FC236}">
                <a16:creationId xmlns:a16="http://schemas.microsoft.com/office/drawing/2014/main" id="{932E60D5-02B6-9297-C6D8-DC2464F6E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" r="1870" b="2591"/>
          <a:stretch/>
        </p:blipFill>
        <p:spPr>
          <a:xfrm>
            <a:off x="159327" y="152400"/>
            <a:ext cx="7988147" cy="654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73F50-5D7B-5CC9-91CC-001336EA65DB}"/>
              </a:ext>
            </a:extLst>
          </p:cNvPr>
          <p:cNvSpPr txBox="1"/>
          <p:nvPr/>
        </p:nvSpPr>
        <p:spPr>
          <a:xfrm>
            <a:off x="88900" y="76200"/>
            <a:ext cx="916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the ground intelligence: Sea ice mass balance buoys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5A25B-FE02-84C5-7290-3936DA60FAED}"/>
              </a:ext>
            </a:extLst>
          </p:cNvPr>
          <p:cNvSpPr txBox="1"/>
          <p:nvPr/>
        </p:nvSpPr>
        <p:spPr>
          <a:xfrm>
            <a:off x="8312185" y="1874728"/>
            <a:ext cx="3650674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 ice thickness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Snow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Sunlight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Air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 ice temperature profile</a:t>
            </a:r>
          </a:p>
        </p:txBody>
      </p:sp>
      <p:pic>
        <p:nvPicPr>
          <p:cNvPr id="4" name="Picture 3" descr="A triangle with a picture of an airplane and icebergs&#10;&#10;Description automatically generated">
            <a:extLst>
              <a:ext uri="{FF2B5EF4-FFF2-40B4-BE49-F238E27FC236}">
                <a16:creationId xmlns:a16="http://schemas.microsoft.com/office/drawing/2014/main" id="{E6D80961-511D-1D1E-B52A-A83CC7D9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532" y="5230664"/>
            <a:ext cx="1730468" cy="1462236"/>
          </a:xfrm>
          <a:prstGeom prst="triangle">
            <a:avLst>
              <a:gd name="adj" fmla="val 48806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0C6-5B0C-26AB-3F5C-E077DE720D73}"/>
              </a:ext>
            </a:extLst>
          </p:cNvPr>
          <p:cNvSpPr txBox="1"/>
          <p:nvPr/>
        </p:nvSpPr>
        <p:spPr>
          <a:xfrm>
            <a:off x="8217901" y="6529941"/>
            <a:ext cx="15595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Slide from P. Taylor</a:t>
            </a:r>
          </a:p>
        </p:txBody>
      </p:sp>
    </p:spTree>
    <p:extLst>
      <p:ext uri="{BB962C8B-B14F-4D97-AF65-F5344CB8AC3E}">
        <p14:creationId xmlns:p14="http://schemas.microsoft.com/office/powerpoint/2010/main" val="284406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outdoor, snow, sky&#10;&#10;Description automatically generated">
            <a:extLst>
              <a:ext uri="{FF2B5EF4-FFF2-40B4-BE49-F238E27FC236}">
                <a16:creationId xmlns:a16="http://schemas.microsoft.com/office/drawing/2014/main" id="{4EDB2D02-E720-C7C8-C00B-BF683461A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t="6283" r="14108"/>
          <a:stretch/>
        </p:blipFill>
        <p:spPr>
          <a:xfrm>
            <a:off x="20" y="430887"/>
            <a:ext cx="6095980" cy="6427113"/>
          </a:xfrm>
          <a:prstGeom prst="rect">
            <a:avLst/>
          </a:prstGeom>
        </p:spPr>
      </p:pic>
      <p:pic>
        <p:nvPicPr>
          <p:cNvPr id="4" name="Picture 3" descr="A picture containing snow, outdoor, nature, mountain&#10;&#10;Description automatically generated">
            <a:extLst>
              <a:ext uri="{FF2B5EF4-FFF2-40B4-BE49-F238E27FC236}">
                <a16:creationId xmlns:a16="http://schemas.microsoft.com/office/drawing/2014/main" id="{326133A5-D8FE-0C4B-7640-25532ED84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6282" r="35538" b="-1"/>
          <a:stretch/>
        </p:blipFill>
        <p:spPr>
          <a:xfrm>
            <a:off x="6096000" y="430887"/>
            <a:ext cx="6096000" cy="6427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89084-A11E-9221-CB37-1204085439FC}"/>
              </a:ext>
            </a:extLst>
          </p:cNvPr>
          <p:cNvSpPr txBox="1"/>
          <p:nvPr/>
        </p:nvSpPr>
        <p:spPr>
          <a:xfrm>
            <a:off x="-87086" y="0"/>
            <a:ext cx="12758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My post-campaign work will focus on the role of </a:t>
            </a:r>
            <a:r>
              <a:rPr lang="en-US" sz="218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 aerosols </a:t>
            </a:r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in the Arctic radiation budget.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44DDD-8C4B-C429-4A5A-CB812E1C0D62}"/>
              </a:ext>
            </a:extLst>
          </p:cNvPr>
          <p:cNvSpPr txBox="1"/>
          <p:nvPr/>
        </p:nvSpPr>
        <p:spPr>
          <a:xfrm>
            <a:off x="-1504" y="6099129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M. Ottaviani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RF19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15 Aug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0D8AB-F254-95B6-3211-B381D4AD6CD1}"/>
              </a:ext>
            </a:extLst>
          </p:cNvPr>
          <p:cNvSpPr txBox="1"/>
          <p:nvPr/>
        </p:nvSpPr>
        <p:spPr>
          <a:xfrm>
            <a:off x="10323576" y="6119336"/>
            <a:ext cx="1866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P.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Zuidema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RF18</a:t>
            </a:r>
          </a:p>
          <a:p>
            <a:pPr algn="r"/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09 Aug 2024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D6EE22-D69A-CDE5-B9C4-E3151EDB0FD3}"/>
              </a:ext>
            </a:extLst>
          </p:cNvPr>
          <p:cNvCxnSpPr/>
          <p:nvPr/>
        </p:nvCxnSpPr>
        <p:spPr>
          <a:xfrm flipH="1">
            <a:off x="3646714" y="511629"/>
            <a:ext cx="3374572" cy="13607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0C55A1-B473-A270-9A75-918E78C4A655}"/>
              </a:ext>
            </a:extLst>
          </p:cNvPr>
          <p:cNvCxnSpPr>
            <a:cxnSpLocks/>
          </p:cNvCxnSpPr>
          <p:nvPr/>
        </p:nvCxnSpPr>
        <p:spPr>
          <a:xfrm>
            <a:off x="7233557" y="511629"/>
            <a:ext cx="81643" cy="39950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7C78732-9B95-4139-CCB6-EDBEBF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424CB-FE93-8A3E-4D60-7BFB0032290A}"/>
              </a:ext>
            </a:extLst>
          </p:cNvPr>
          <p:cNvSpPr txBox="1"/>
          <p:nvPr/>
        </p:nvSpPr>
        <p:spPr>
          <a:xfrm>
            <a:off x="3194957" y="1953085"/>
            <a:ext cx="484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F2C3E-1431-E7AB-6931-4325637E8556}"/>
              </a:ext>
            </a:extLst>
          </p:cNvPr>
          <p:cNvSpPr txBox="1"/>
          <p:nvPr/>
        </p:nvSpPr>
        <p:spPr>
          <a:xfrm>
            <a:off x="6901262" y="4532494"/>
            <a:ext cx="4844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</a:p>
        </p:txBody>
      </p:sp>
    </p:spTree>
    <p:extLst>
      <p:ext uri="{BB962C8B-B14F-4D97-AF65-F5344CB8AC3E}">
        <p14:creationId xmlns:p14="http://schemas.microsoft.com/office/powerpoint/2010/main" val="373576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equipment&#10;&#10;Description automatically generated">
            <a:extLst>
              <a:ext uri="{FF2B5EF4-FFF2-40B4-BE49-F238E27FC236}">
                <a16:creationId xmlns:a16="http://schemas.microsoft.com/office/drawing/2014/main" id="{A254E9D0-2A61-AA60-2689-4B2B4425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/>
          <a:stretch/>
        </p:blipFill>
        <p:spPr>
          <a:xfrm>
            <a:off x="0" y="816429"/>
            <a:ext cx="6096000" cy="54373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5EC91C-E545-C79F-4319-BB90468B881F}"/>
              </a:ext>
            </a:extLst>
          </p:cNvPr>
          <p:cNvGrpSpPr/>
          <p:nvPr/>
        </p:nvGrpSpPr>
        <p:grpSpPr>
          <a:xfrm>
            <a:off x="7251225" y="1390208"/>
            <a:ext cx="3681530" cy="2530061"/>
            <a:chOff x="3825722" y="257605"/>
            <a:chExt cx="3681530" cy="25300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8682FB-EF3B-71E9-7AD7-6E3C74F84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15" b="13962"/>
            <a:stretch/>
          </p:blipFill>
          <p:spPr>
            <a:xfrm>
              <a:off x="3825722" y="257605"/>
              <a:ext cx="3681530" cy="25300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484C53-2585-DA17-F573-8F085666D319}"/>
                </a:ext>
              </a:extLst>
            </p:cNvPr>
            <p:cNvSpPr txBox="1"/>
            <p:nvPr/>
          </p:nvSpPr>
          <p:spPr>
            <a:xfrm>
              <a:off x="6864594" y="2362365"/>
              <a:ext cx="642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DMT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1F4BF03B-5FB3-BB89-A464-B6F5FBE3DB93}"/>
              </a:ext>
            </a:extLst>
          </p:cNvPr>
          <p:cNvSpPr/>
          <p:nvPr/>
        </p:nvSpPr>
        <p:spPr>
          <a:xfrm>
            <a:off x="3526971" y="4648200"/>
            <a:ext cx="1262743" cy="968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D9F788-1CF4-2661-E9A5-43E131291FAC}"/>
              </a:ext>
            </a:extLst>
          </p:cNvPr>
          <p:cNvSpPr txBox="1"/>
          <p:nvPr/>
        </p:nvSpPr>
        <p:spPr>
          <a:xfrm>
            <a:off x="0" y="-15021"/>
            <a:ext cx="12984379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Black carbon (BC) particle mass concentrations are typically the main product derived from SP2 data.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388BCC-4DEF-4F42-69DE-356319CDAE31}"/>
              </a:ext>
            </a:extLst>
          </p:cNvPr>
          <p:cNvGrpSpPr/>
          <p:nvPr/>
        </p:nvGrpSpPr>
        <p:grpSpPr>
          <a:xfrm>
            <a:off x="6836543" y="3854999"/>
            <a:ext cx="5121448" cy="2501351"/>
            <a:chOff x="6772748" y="3429000"/>
            <a:chExt cx="5121448" cy="2501351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AFBFB06-EB55-E45C-E41E-AFBE9592A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7" t="25176" b="36157"/>
            <a:stretch/>
          </p:blipFill>
          <p:spPr>
            <a:xfrm>
              <a:off x="6772748" y="3429000"/>
              <a:ext cx="4827650" cy="22705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B3514F-7536-D38A-C264-798EC2BB6142}"/>
                </a:ext>
              </a:extLst>
            </p:cNvPr>
            <p:cNvSpPr txBox="1"/>
            <p:nvPr/>
          </p:nvSpPr>
          <p:spPr>
            <a:xfrm>
              <a:off x="9971314" y="5653352"/>
              <a:ext cx="19228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Brookhaven National Lab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EEB7CD9-04D9-F2EA-5230-26F128C7CFBC}"/>
              </a:ext>
            </a:extLst>
          </p:cNvPr>
          <p:cNvSpPr txBox="1"/>
          <p:nvPr/>
        </p:nvSpPr>
        <p:spPr>
          <a:xfrm>
            <a:off x="0" y="5976801"/>
            <a:ext cx="1622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E.L. Edwards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183FC-33F8-7B0C-2B21-AEDF5DF97AE0}"/>
              </a:ext>
            </a:extLst>
          </p:cNvPr>
          <p:cNvSpPr txBox="1"/>
          <p:nvPr/>
        </p:nvSpPr>
        <p:spPr>
          <a:xfrm>
            <a:off x="7079065" y="742098"/>
            <a:ext cx="6422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 = singl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particle soot photometer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0D5B46-AB69-419A-E4C7-C64EBDE9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BA28-15DA-4C09-9490-D76F4DA90C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6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26D410B-1927-60AE-115F-0157DCFB1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4"/>
          <a:stretch/>
        </p:blipFill>
        <p:spPr>
          <a:xfrm>
            <a:off x="140527" y="1443317"/>
            <a:ext cx="5480343" cy="4658855"/>
          </a:xfrm>
          <a:prstGeom prst="rect">
            <a:avLst/>
          </a:prstGeom>
        </p:spPr>
      </p:pic>
      <p:pic>
        <p:nvPicPr>
          <p:cNvPr id="6" name="Picture 5" descr="Chart, map&#10;&#10;Description automatically generated">
            <a:extLst>
              <a:ext uri="{FF2B5EF4-FFF2-40B4-BE49-F238E27FC236}">
                <a16:creationId xmlns:a16="http://schemas.microsoft.com/office/drawing/2014/main" id="{25EB3097-0F11-06DD-A0B3-132C9638B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36" y="1459850"/>
            <a:ext cx="6050464" cy="46588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37DB1-1014-2943-775A-1FA75221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B8BA28-15DA-4C09-9490-D76F4DA90CC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3D455-D99F-F2F9-BE0D-43BE4676CC34}"/>
              </a:ext>
            </a:extLst>
          </p:cNvPr>
          <p:cNvSpPr/>
          <p:nvPr/>
        </p:nvSpPr>
        <p:spPr>
          <a:xfrm>
            <a:off x="2939862" y="4634753"/>
            <a:ext cx="2681008" cy="131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5B5E9-56EC-F37F-9644-838FE4421DD2}"/>
              </a:ext>
            </a:extLst>
          </p:cNvPr>
          <p:cNvSpPr/>
          <p:nvPr/>
        </p:nvSpPr>
        <p:spPr>
          <a:xfrm>
            <a:off x="7467600" y="4455459"/>
            <a:ext cx="4150659" cy="166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B302E-98DF-7C9C-AB5A-14FF8155E14E}"/>
              </a:ext>
            </a:extLst>
          </p:cNvPr>
          <p:cNvSpPr txBox="1"/>
          <p:nvPr/>
        </p:nvSpPr>
        <p:spPr>
          <a:xfrm>
            <a:off x="1538166" y="630252"/>
            <a:ext cx="484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Deployment 1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24 – Jun 17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FF8AE-4B35-ED7E-0E48-A9A2EB4C683F}"/>
              </a:ext>
            </a:extLst>
          </p:cNvPr>
          <p:cNvSpPr txBox="1"/>
          <p:nvPr/>
        </p:nvSpPr>
        <p:spPr>
          <a:xfrm>
            <a:off x="7560128" y="624010"/>
            <a:ext cx="484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Deployment 2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Jul 22 – Aug 16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A12AD-D6DF-E2A7-C173-53C04150D83D}"/>
              </a:ext>
            </a:extLst>
          </p:cNvPr>
          <p:cNvSpPr txBox="1"/>
          <p:nvPr/>
        </p:nvSpPr>
        <p:spPr>
          <a:xfrm>
            <a:off x="3495674" y="-40422"/>
            <a:ext cx="577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BC mass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229070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7BAD71-697A-F955-54C7-BB1BC7725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4" t="22686" r="3142" b="3960"/>
          <a:stretch/>
        </p:blipFill>
        <p:spPr>
          <a:xfrm>
            <a:off x="44195" y="2496411"/>
            <a:ext cx="3680891" cy="39765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63ACD7A-BBD4-E937-C9A9-124B76BCF4BF}"/>
              </a:ext>
            </a:extLst>
          </p:cNvPr>
          <p:cNvGrpSpPr/>
          <p:nvPr/>
        </p:nvGrpSpPr>
        <p:grpSpPr>
          <a:xfrm>
            <a:off x="8779129" y="597920"/>
            <a:ext cx="3653584" cy="6007661"/>
            <a:chOff x="3915406" y="746324"/>
            <a:chExt cx="3653584" cy="60076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9F5B19-6245-AC67-F093-0AE04EBC38F4}"/>
                </a:ext>
              </a:extLst>
            </p:cNvPr>
            <p:cNvSpPr txBox="1"/>
            <p:nvPr/>
          </p:nvSpPr>
          <p:spPr>
            <a:xfrm>
              <a:off x="4551815" y="6476986"/>
              <a:ext cx="301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Schwarz et al. (2008), </a:t>
              </a:r>
              <a:r>
                <a:rPr lang="en-US" sz="1200" i="1" dirty="0"/>
                <a:t>JGR Atmospheres</a:t>
              </a:r>
              <a:endParaRPr lang="en-US" sz="1200" dirty="0"/>
            </a:p>
          </p:txBody>
        </p:sp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D47AE569-7276-5DEF-E105-D9E3FEF4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5"/>
            <a:stretch/>
          </p:blipFill>
          <p:spPr>
            <a:xfrm>
              <a:off x="3915406" y="746324"/>
              <a:ext cx="3329330" cy="573066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6094E8-8804-F9DC-00D1-EF3EF039CBCE}"/>
              </a:ext>
            </a:extLst>
          </p:cNvPr>
          <p:cNvGrpSpPr/>
          <p:nvPr/>
        </p:nvGrpSpPr>
        <p:grpSpPr>
          <a:xfrm>
            <a:off x="1348975" y="654487"/>
            <a:ext cx="3017175" cy="1794710"/>
            <a:chOff x="1534640" y="705700"/>
            <a:chExt cx="3017175" cy="1794710"/>
          </a:xfrm>
        </p:grpSpPr>
        <p:pic>
          <p:nvPicPr>
            <p:cNvPr id="8" name="Picture 7" descr="A picture containing white, vegetable&#10;&#10;Description automatically generated">
              <a:extLst>
                <a:ext uri="{FF2B5EF4-FFF2-40B4-BE49-F238E27FC236}">
                  <a16:creationId xmlns:a16="http://schemas.microsoft.com/office/drawing/2014/main" id="{68310BA6-11B6-99F4-33B2-5DE0B26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776" y="705700"/>
              <a:ext cx="1532605" cy="15517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5726E-C29A-95F8-4A4F-7D09C68489AC}"/>
                </a:ext>
              </a:extLst>
            </p:cNvPr>
            <p:cNvSpPr txBox="1"/>
            <p:nvPr/>
          </p:nvSpPr>
          <p:spPr>
            <a:xfrm>
              <a:off x="1534640" y="2223411"/>
              <a:ext cx="301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Zhang et al. (2019), </a:t>
              </a:r>
              <a:r>
                <a:rPr lang="en-US" sz="1200" i="1" dirty="0"/>
                <a:t>ACP</a:t>
              </a:r>
              <a:endParaRPr lang="en-US" sz="12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9178E0B-CD4E-0BAD-428B-9B7DDE418505}"/>
              </a:ext>
            </a:extLst>
          </p:cNvPr>
          <p:cNvSpPr txBox="1"/>
          <p:nvPr/>
        </p:nvSpPr>
        <p:spPr>
          <a:xfrm>
            <a:off x="3850730" y="3165938"/>
            <a:ext cx="50565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Absorption enhancement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Fraction of coated particles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Mixing state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Shell to core ratio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BC core mass and number distributions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Distinguish between absorption by dust and BC-containing particles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Collaborate with ATOFMS (Univ. Michigan)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Compare properties in cloud-free air vs. cloud droplet residuals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9C63AC8-E009-1813-CFA0-21BD126B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33860"/>
            <a:ext cx="2743200" cy="365125"/>
          </a:xfrm>
        </p:spPr>
        <p:txBody>
          <a:bodyPr/>
          <a:lstStyle/>
          <a:p>
            <a:fld id="{D9B8BA28-15DA-4C09-9490-D76F4DA90CC5}" type="slidenum">
              <a:rPr lang="en-US" smtClean="0"/>
              <a:t>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1F083-0420-C94B-5950-05C3AC41EA83}"/>
              </a:ext>
            </a:extLst>
          </p:cNvPr>
          <p:cNvSpPr txBox="1"/>
          <p:nvPr/>
        </p:nvSpPr>
        <p:spPr>
          <a:xfrm>
            <a:off x="0" y="34216"/>
            <a:ext cx="12758057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0" dirty="0">
                <a:latin typeface="Arial" panose="020B0604020202020204" pitchFamily="34" charset="0"/>
                <a:cs typeface="Arial" panose="020B0604020202020204" pitchFamily="34" charset="0"/>
              </a:rPr>
              <a:t>However, raw SP2 data can be used to derive additional absorbing particle properties.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E0EB3C-0B85-3402-43E7-72B60AE44A95}"/>
              </a:ext>
            </a:extLst>
          </p:cNvPr>
          <p:cNvGrpSpPr/>
          <p:nvPr/>
        </p:nvGrpSpPr>
        <p:grpSpPr>
          <a:xfrm>
            <a:off x="4154321" y="697524"/>
            <a:ext cx="3875438" cy="2334761"/>
            <a:chOff x="8018823" y="1713539"/>
            <a:chExt cx="3875438" cy="2334761"/>
          </a:xfrm>
        </p:grpSpPr>
        <p:pic>
          <p:nvPicPr>
            <p:cNvPr id="15" name="Picture 14" descr="Diagram, schematic&#10;&#10;Description automatically generated">
              <a:extLst>
                <a:ext uri="{FF2B5EF4-FFF2-40B4-BE49-F238E27FC236}">
                  <a16:creationId xmlns:a16="http://schemas.microsoft.com/office/drawing/2014/main" id="{93F5B239-F7B0-2B73-0798-86CAF783D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80" b="11638"/>
            <a:stretch/>
          </p:blipFill>
          <p:spPr>
            <a:xfrm>
              <a:off x="8018823" y="1713539"/>
              <a:ext cx="3162277" cy="20736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C42FC-8F62-8922-5488-AD9A45DE0BD4}"/>
                </a:ext>
              </a:extLst>
            </p:cNvPr>
            <p:cNvSpPr txBox="1"/>
            <p:nvPr/>
          </p:nvSpPr>
          <p:spPr>
            <a:xfrm>
              <a:off x="8877086" y="3771301"/>
              <a:ext cx="301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Lack et al. (2010), </a:t>
              </a:r>
              <a:r>
                <a:rPr lang="en-US" sz="1200" i="1" dirty="0"/>
                <a:t>ACP</a:t>
              </a:r>
              <a:endParaRPr lang="en-US" sz="12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80D7E9-A630-C8D3-0692-1F93C19B4297}"/>
              </a:ext>
            </a:extLst>
          </p:cNvPr>
          <p:cNvSpPr txBox="1"/>
          <p:nvPr/>
        </p:nvSpPr>
        <p:spPr>
          <a:xfrm>
            <a:off x="1693656" y="2657106"/>
            <a:ext cx="3017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Schwarz et al. (2006), </a:t>
            </a:r>
            <a:r>
              <a:rPr lang="en-US" sz="1200" i="1" dirty="0"/>
              <a:t>JGR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7FCF6-D807-87C5-CF9A-CF636240CBDD}"/>
              </a:ext>
            </a:extLst>
          </p:cNvPr>
          <p:cNvSpPr txBox="1"/>
          <p:nvPr/>
        </p:nvSpPr>
        <p:spPr>
          <a:xfrm>
            <a:off x="-8789" y="6521703"/>
            <a:ext cx="64220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ATOFMS = aerosol time of flight mass spectrometer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EF87BCA93BD54CACDFBE02F13A719B" ma:contentTypeVersion="13" ma:contentTypeDescription="Create a new document." ma:contentTypeScope="" ma:versionID="65da0a4c3cc13141f0a85988a7229714">
  <xsd:schema xmlns:xsd="http://www.w3.org/2001/XMLSchema" xmlns:xs="http://www.w3.org/2001/XMLSchema" xmlns:p="http://schemas.microsoft.com/office/2006/metadata/properties" xmlns:ns2="dcf5af7c-de5e-4327-95b4-e3c4b184d3fc" xmlns:ns3="f16e7203-3097-48b0-9acd-d54a57a03ff8" targetNamespace="http://schemas.microsoft.com/office/2006/metadata/properties" ma:root="true" ma:fieldsID="ce2f41d457e24e047a4284720da9d520" ns2:_="" ns3:_="">
    <xsd:import namespace="dcf5af7c-de5e-4327-95b4-e3c4b184d3fc"/>
    <xsd:import namespace="f16e7203-3097-48b0-9acd-d54a57a03f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5af7c-de5e-4327-95b4-e3c4b184d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e7203-3097-48b0-9acd-d54a57a03ff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4eb5334-94d7-4350-a8b5-b5a295597bc1}" ma:internalName="TaxCatchAll" ma:showField="CatchAllData" ma:web="f16e7203-3097-48b0-9acd-d54a57a03f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f5af7c-de5e-4327-95b4-e3c4b184d3fc">
      <Terms xmlns="http://schemas.microsoft.com/office/infopath/2007/PartnerControls"/>
    </lcf76f155ced4ddcb4097134ff3c332f>
    <TaxCatchAll xmlns="f16e7203-3097-48b0-9acd-d54a57a03ff8" xsi:nil="true"/>
  </documentManagement>
</p:properties>
</file>

<file path=customXml/itemProps1.xml><?xml version="1.0" encoding="utf-8"?>
<ds:datastoreItem xmlns:ds="http://schemas.openxmlformats.org/officeDocument/2006/customXml" ds:itemID="{F6D1BB10-E9CC-4274-81D9-FD962A08D0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FE271D-86BB-43F1-BEEE-A8044C4C9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f5af7c-de5e-4327-95b4-e3c4b184d3fc"/>
    <ds:schemaRef ds:uri="f16e7203-3097-48b0-9acd-d54a57a03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160C54-CC6C-43F0-91F3-B039E2AD680A}">
  <ds:schemaRefs>
    <ds:schemaRef ds:uri="http://schemas.microsoft.com/office/infopath/2007/PartnerControls"/>
    <ds:schemaRef ds:uri="dcf5af7c-de5e-4327-95b4-e3c4b184d3fc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f16e7203-3097-48b0-9acd-d54a57a03ff8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467</Words>
  <Application>Microsoft Office PowerPoint</Application>
  <PresentationFormat>Widescreen</PresentationFormat>
  <Paragraphs>108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ARCSIX + future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ARCSIX + future data analysis</dc:title>
  <dc:creator>Edwards, Eva-Lou (LARC-E303)[Oak Ridge Associated Universities]</dc:creator>
  <cp:lastModifiedBy>Edwards, Eva-Lou (LARC-E303)[NPP POST-DOC CONTRACT]</cp:lastModifiedBy>
  <cp:revision>2</cp:revision>
  <dcterms:created xsi:type="dcterms:W3CDTF">2024-09-23T03:35:05Z</dcterms:created>
  <dcterms:modified xsi:type="dcterms:W3CDTF">2024-10-23T04:01:33Z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0x01010092EF87BCA93BD54CACDFBE02F13A719B</vt:lpwstr>
  </property>
</Properties>
</file>