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13" r:id="rId1"/>
  </p:sldMasterIdLst>
  <p:notesMasterIdLst>
    <p:notesMasterId r:id="rId16"/>
  </p:notesMasterIdLst>
  <p:handoutMasterIdLst>
    <p:handoutMasterId r:id="rId17"/>
  </p:handoutMasterIdLst>
  <p:sldIdLst>
    <p:sldId id="15770" r:id="rId2"/>
    <p:sldId id="15767" r:id="rId3"/>
    <p:sldId id="1661" r:id="rId4"/>
    <p:sldId id="38425" r:id="rId5"/>
    <p:sldId id="1648" r:id="rId6"/>
    <p:sldId id="366" r:id="rId7"/>
    <p:sldId id="514" r:id="rId8"/>
    <p:sldId id="501" r:id="rId9"/>
    <p:sldId id="1705" r:id="rId10"/>
    <p:sldId id="38432" r:id="rId11"/>
    <p:sldId id="38308" r:id="rId12"/>
    <p:sldId id="38315" r:id="rId13"/>
    <p:sldId id="1680" r:id="rId14"/>
    <p:sldId id="38301" r:id="rId1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D3FF"/>
    <a:srgbClr val="FFCC99"/>
    <a:srgbClr val="008EC0"/>
    <a:srgbClr val="FFCCCC"/>
    <a:srgbClr val="FFFFCC"/>
    <a:srgbClr val="F9FA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6BF61C-3FB1-4834-A438-E73085A725BF}" v="1" dt="2024-10-18T19:08:17.4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25" autoAdjust="0"/>
    <p:restoredTop sz="93657" autoAdjust="0"/>
  </p:normalViewPr>
  <p:slideViewPr>
    <p:cSldViewPr snapToGrid="0">
      <p:cViewPr varScale="1">
        <p:scale>
          <a:sx n="103" d="100"/>
          <a:sy n="103" d="100"/>
        </p:scale>
        <p:origin x="660" y="108"/>
      </p:cViewPr>
      <p:guideLst/>
    </p:cSldViewPr>
  </p:slideViewPr>
  <p:notesTextViewPr>
    <p:cViewPr>
      <p:scale>
        <a:sx n="3" d="2"/>
        <a:sy n="3" d="2"/>
      </p:scale>
      <p:origin x="0" y="0"/>
    </p:cViewPr>
  </p:notesTextViewPr>
  <p:sorterViewPr>
    <p:cViewPr varScale="1">
      <p:scale>
        <a:sx n="1" d="1"/>
        <a:sy n="1" d="1"/>
      </p:scale>
      <p:origin x="0" y="-416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A672785-AF9B-42C9-933B-71B326311776}" type="datetimeFigureOut">
              <a:rPr lang="en-US" smtClean="0"/>
              <a:t>10/16/2024</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D6D9C64-D665-44E9-8B28-7A65E44023C4}" type="slidenum">
              <a:rPr lang="en-US" smtClean="0"/>
              <a:t>‹#›</a:t>
            </a:fld>
            <a:endParaRPr lang="en-US"/>
          </a:p>
        </p:txBody>
      </p:sp>
    </p:spTree>
    <p:extLst>
      <p:ext uri="{BB962C8B-B14F-4D97-AF65-F5344CB8AC3E}">
        <p14:creationId xmlns:p14="http://schemas.microsoft.com/office/powerpoint/2010/main" val="829542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9C86F67-3193-44CA-A307-16108AA8019A}" type="datetimeFigureOut">
              <a:rPr lang="en-US" smtClean="0"/>
              <a:t>10/16/2024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0D9A577-177E-406A-BAA8-F14760221DA4}" type="slidenum">
              <a:rPr lang="en-US" smtClean="0"/>
              <a:t>‹#›</a:t>
            </a:fld>
            <a:endParaRPr lang="en-US"/>
          </a:p>
        </p:txBody>
      </p:sp>
    </p:spTree>
    <p:extLst>
      <p:ext uri="{BB962C8B-B14F-4D97-AF65-F5344CB8AC3E}">
        <p14:creationId xmlns:p14="http://schemas.microsoft.com/office/powerpoint/2010/main" val="379827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1</a:t>
            </a:fld>
            <a:endParaRPr lang="en-US"/>
          </a:p>
        </p:txBody>
      </p:sp>
    </p:spTree>
    <p:extLst>
      <p:ext uri="{BB962C8B-B14F-4D97-AF65-F5344CB8AC3E}">
        <p14:creationId xmlns:p14="http://schemas.microsoft.com/office/powerpoint/2010/main" val="478898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n-US" sz="1400" b="1" dirty="0">
                <a:solidFill>
                  <a:srgbClr val="FF0000"/>
                </a:solidFill>
              </a:rPr>
              <a:t>Ralph</a:t>
            </a:r>
            <a:endParaRPr lang="en-US" sz="1400" b="1" i="1" dirty="0">
              <a:solidFill>
                <a:srgbClr val="FFFF00"/>
              </a:solidFill>
            </a:endParaRPr>
          </a:p>
          <a:p>
            <a:pPr algn="l"/>
            <a:r>
              <a:rPr lang="en-US" sz="1400" b="1" i="1" dirty="0">
                <a:solidFill>
                  <a:srgbClr val="FFFF00"/>
                </a:solidFill>
              </a:rPr>
              <a:t>Ensure Food System Security on Long Duration Missions  Beyond Low Earth Orbit (LEO)</a:t>
            </a:r>
            <a:endParaRPr lang="en-US" b="1" dirty="0">
              <a:solidFill>
                <a:schemeClr val="bg1"/>
              </a:solidFill>
            </a:endParaRPr>
          </a:p>
          <a:p>
            <a:pPr marL="285750" indent="-285750">
              <a:buFont typeface="Arial" panose="020B0604020202020204" pitchFamily="34" charset="0"/>
              <a:buChar char="•"/>
            </a:pPr>
            <a:r>
              <a:rPr lang="en-US" sz="1200" b="0" i="1" dirty="0">
                <a:solidFill>
                  <a:schemeClr val="bg1"/>
                </a:solidFill>
              </a:rPr>
              <a:t>Food and nutrition are the first line of defense for crew health and performance</a:t>
            </a:r>
            <a:endParaRPr lang="en-US" sz="1200" b="0" dirty="0">
              <a:solidFill>
                <a:schemeClr val="bg1"/>
              </a:solidFill>
            </a:endParaRPr>
          </a:p>
          <a:p>
            <a:pPr marL="285750" indent="-285750">
              <a:buFont typeface="Arial" panose="020B0604020202020204" pitchFamily="34" charset="0"/>
              <a:buChar char="•"/>
            </a:pPr>
            <a:r>
              <a:rPr lang="en-US" sz="1200" b="0" dirty="0">
                <a:solidFill>
                  <a:schemeClr val="bg1"/>
                </a:solidFill>
              </a:rPr>
              <a:t>Provide safe, nutritious and acceptable fresh food </a:t>
            </a:r>
          </a:p>
          <a:p>
            <a:pPr marL="285750" indent="-285750">
              <a:buFont typeface="Arial" panose="020B0604020202020204" pitchFamily="34" charset="0"/>
              <a:buChar char="•"/>
            </a:pPr>
            <a:r>
              <a:rPr lang="en-US" sz="1200" b="0" dirty="0">
                <a:solidFill>
                  <a:schemeClr val="bg1"/>
                </a:solidFill>
              </a:rPr>
              <a:t>Add variety to crew diet</a:t>
            </a:r>
          </a:p>
          <a:p>
            <a:pPr marL="285750" indent="-285750">
              <a:buFont typeface="Arial" panose="020B0604020202020204" pitchFamily="34" charset="0"/>
              <a:buChar char="•"/>
            </a:pPr>
            <a:r>
              <a:rPr lang="en-US" sz="1200" b="0" dirty="0">
                <a:solidFill>
                  <a:schemeClr val="bg1"/>
                </a:solidFill>
              </a:rPr>
              <a:t>Enhance morale</a:t>
            </a:r>
          </a:p>
          <a:p>
            <a:r>
              <a:rPr lang="en-US" sz="1200" dirty="0">
                <a:solidFill>
                  <a:srgbClr val="92D050"/>
                </a:solidFill>
              </a:rPr>
              <a:t>* Food security is the condition in which crew have continuous access to sufficient safe and nutritious food which meets both their dietary needs and food preferences in order to maintain peak health and performance. </a:t>
            </a:r>
          </a:p>
          <a:p>
            <a:pPr marL="0" indent="0">
              <a:buFont typeface="Arial" panose="020B0604020202020204" pitchFamily="34" charset="0"/>
              <a:buNone/>
            </a:pPr>
            <a:endParaRPr lang="en-US" sz="1200" b="0" dirty="0">
              <a:solidFill>
                <a:schemeClr val="bg1"/>
              </a:solidFill>
            </a:endParaRPr>
          </a:p>
          <a:p>
            <a:r>
              <a:rPr lang="en-US" sz="1600" b="1" i="1" dirty="0">
                <a:solidFill>
                  <a:srgbClr val="FFFF00"/>
                </a:solidFill>
              </a:rPr>
              <a:t>Nutrient Supplementation of the Prepackaged Food System - Needed for: Deep Space Transport</a:t>
            </a:r>
          </a:p>
          <a:p>
            <a:pPr marL="285750" indent="-285750">
              <a:buFont typeface="Arial" panose="020B0604020202020204" pitchFamily="34" charset="0"/>
              <a:buChar char="•"/>
            </a:pPr>
            <a:r>
              <a:rPr lang="en-US" sz="1200" b="0" dirty="0">
                <a:solidFill>
                  <a:schemeClr val="bg1"/>
                </a:solidFill>
              </a:rPr>
              <a:t>Fresh produce supplements vitamins (B</a:t>
            </a:r>
            <a:r>
              <a:rPr lang="en-US" sz="1200" b="0" baseline="-25000" dirty="0">
                <a:solidFill>
                  <a:schemeClr val="bg1"/>
                </a:solidFill>
              </a:rPr>
              <a:t>1</a:t>
            </a:r>
            <a:r>
              <a:rPr lang="en-US" sz="1200" b="0" dirty="0">
                <a:solidFill>
                  <a:schemeClr val="bg1"/>
                </a:solidFill>
              </a:rPr>
              <a:t>, K, C) and bioactive compounds that degrade in the stored food system on multi-year exploration missions</a:t>
            </a:r>
          </a:p>
          <a:p>
            <a:pPr marL="285750" indent="-285750">
              <a:buFont typeface="Arial" panose="020B0604020202020204" pitchFamily="34" charset="0"/>
              <a:buChar char="•"/>
            </a:pPr>
            <a:r>
              <a:rPr lang="en-US" sz="1200" b="0" dirty="0">
                <a:solidFill>
                  <a:schemeClr val="bg1"/>
                </a:solidFill>
              </a:rPr>
              <a:t>“Pick-and-Eat” crops that require no processing and minimal preparation will provide variety, customization, and psychological appeal</a:t>
            </a:r>
          </a:p>
          <a:p>
            <a:pPr marL="285750" indent="-285750">
              <a:buFont typeface="Arial" panose="020B0604020202020204" pitchFamily="34" charset="0"/>
              <a:buChar char="•"/>
            </a:pPr>
            <a:r>
              <a:rPr lang="en-US" sz="1200" b="0" dirty="0">
                <a:solidFill>
                  <a:schemeClr val="bg1"/>
                </a:solidFill>
              </a:rPr>
              <a:t>Enable testing and demonstration of dependable crop production before reliance on system.</a:t>
            </a:r>
          </a:p>
          <a:p>
            <a:pPr marL="285750" indent="-285750">
              <a:buFont typeface="Arial" panose="020B0604020202020204" pitchFamily="34" charset="0"/>
              <a:buChar char="•"/>
            </a:pPr>
            <a:r>
              <a:rPr lang="en-US" sz="1200" b="0" dirty="0">
                <a:solidFill>
                  <a:schemeClr val="bg1"/>
                </a:solidFill>
              </a:rPr>
              <a:t>Limiting factors are vehicle resources mass, power, volume, water, air, crew time</a:t>
            </a:r>
          </a:p>
          <a:p>
            <a:r>
              <a:rPr lang="en-US" sz="1200" b="0" dirty="0">
                <a:solidFill>
                  <a:schemeClr val="bg1"/>
                </a:solidFill>
              </a:rPr>
              <a:t>     Near Term Missions for NASA to Mars Will Rely on </a:t>
            </a:r>
            <a:r>
              <a:rPr lang="en-US" sz="1200" b="0" dirty="0" err="1">
                <a:solidFill>
                  <a:schemeClr val="bg1"/>
                </a:solidFill>
              </a:rPr>
              <a:t>Physico</a:t>
            </a:r>
            <a:r>
              <a:rPr lang="en-US" sz="1200" b="0" dirty="0">
                <a:solidFill>
                  <a:schemeClr val="bg1"/>
                </a:solidFill>
              </a:rPr>
              <a:t>-Chemical Regenerative ECLSS and Stowed with Supplemental Fresh Food</a:t>
            </a:r>
          </a:p>
          <a:p>
            <a:pPr algn="l"/>
            <a:r>
              <a:rPr lang="en-US" sz="2800" b="1" i="1" dirty="0">
                <a:solidFill>
                  <a:srgbClr val="FFFF00"/>
                </a:solidFill>
              </a:rPr>
              <a:t>Caloric Replacement to Facilitate Earth Independence - Needed for: Long duration Surface missions on the Moon and Mars</a:t>
            </a:r>
            <a:endParaRPr lang="en-US" sz="2000" b="1" dirty="0">
              <a:solidFill>
                <a:schemeClr val="bg1"/>
              </a:solidFill>
            </a:endParaRPr>
          </a:p>
          <a:p>
            <a:pPr marL="342900" lvl="1" indent="-333375">
              <a:buFont typeface="Arial" charset="0"/>
              <a:buChar char="•"/>
            </a:pPr>
            <a:r>
              <a:rPr lang="en-US" sz="2000" b="0" dirty="0">
                <a:solidFill>
                  <a:schemeClr val="bg1"/>
                </a:solidFill>
              </a:rPr>
              <a:t>Reduce up-mass associated with pre-packaged food</a:t>
            </a:r>
          </a:p>
          <a:p>
            <a:pPr marL="342900" indent="-342900">
              <a:buFont typeface="Arial" panose="020B0604020202020204" pitchFamily="34" charset="0"/>
              <a:buChar char="•"/>
            </a:pPr>
            <a:r>
              <a:rPr lang="en-US" sz="2000" b="0" dirty="0">
                <a:solidFill>
                  <a:schemeClr val="bg1"/>
                </a:solidFill>
              </a:rPr>
              <a:t>In addition to “pick and eat” crops, include staple crops that require processing and preparation </a:t>
            </a:r>
          </a:p>
          <a:p>
            <a:pPr marL="342900" indent="-342900">
              <a:buFont typeface="Arial" panose="020B0604020202020204" pitchFamily="34" charset="0"/>
              <a:buChar char="•"/>
            </a:pPr>
            <a:r>
              <a:rPr lang="en-US" sz="2000" b="0" dirty="0">
                <a:solidFill>
                  <a:schemeClr val="bg1"/>
                </a:solidFill>
              </a:rPr>
              <a:t>Bioregenerative capability will be required for long duration surface missions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i="1" dirty="0"/>
              <a:t>For future, longer duration habitation on Mars or the Moon, Bioregenerative Life Support Including Plants can be Expanded to Increase Mission Autonomy and Earth Independence</a:t>
            </a:r>
          </a:p>
          <a:p>
            <a:pPr marL="342900" indent="-342900">
              <a:buFont typeface="Arial" panose="020B0604020202020204" pitchFamily="34" charset="0"/>
              <a:buChar char="•"/>
            </a:pPr>
            <a:endParaRPr lang="en-US" sz="2000" b="0" dirty="0">
              <a:solidFill>
                <a:schemeClr val="bg1"/>
              </a:solidFill>
            </a:endParaRPr>
          </a:p>
        </p:txBody>
      </p:sp>
      <p:sp>
        <p:nvSpPr>
          <p:cNvPr id="4" name="Slide Number Placeholder 3"/>
          <p:cNvSpPr>
            <a:spLocks noGrp="1"/>
          </p:cNvSpPr>
          <p:nvPr>
            <p:ph type="sldNum" sz="quarter" idx="5"/>
          </p:nvPr>
        </p:nvSpPr>
        <p:spPr/>
        <p:txBody>
          <a:bodyPr/>
          <a:lstStyle/>
          <a:p>
            <a:fld id="{DABF1B26-EAA3-44D1-82F2-5B6675C75BE0}" type="slidenum">
              <a:rPr lang="en-US" smtClean="0"/>
              <a:t>3</a:t>
            </a:fld>
            <a:endParaRPr lang="en-US"/>
          </a:p>
        </p:txBody>
      </p:sp>
    </p:spTree>
    <p:extLst>
      <p:ext uri="{BB962C8B-B14F-4D97-AF65-F5344CB8AC3E}">
        <p14:creationId xmlns:p14="http://schemas.microsoft.com/office/powerpoint/2010/main" val="3530398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mn-lt"/>
              </a:rPr>
              <a:t>Figure</a:t>
            </a:r>
            <a:br>
              <a:rPr lang="en-US" sz="1100" dirty="0">
                <a:latin typeface="+mn-lt"/>
              </a:rPr>
            </a:br>
            <a:r>
              <a:rPr lang="en-US" sz="1100" dirty="0">
                <a:latin typeface="+mn-lt"/>
              </a:rPr>
              <a:t>https://www.mdpi.com/sustainability/sustainability-13-09424/article_deploy/html/images/sustainability-13-09424-g001.png </a:t>
            </a:r>
          </a:p>
        </p:txBody>
      </p:sp>
      <p:sp>
        <p:nvSpPr>
          <p:cNvPr id="4" name="Slide Number Placeholder 3"/>
          <p:cNvSpPr>
            <a:spLocks noGrp="1"/>
          </p:cNvSpPr>
          <p:nvPr>
            <p:ph type="sldNum" sz="quarter" idx="5"/>
          </p:nvPr>
        </p:nvSpPr>
        <p:spPr/>
        <p:txBody>
          <a:bodyPr/>
          <a:lstStyle/>
          <a:p>
            <a:fld id="{F0D9A577-177E-406A-BAA8-F14760221DA4}" type="slidenum">
              <a:rPr lang="en-US" smtClean="0"/>
              <a:t>4</a:t>
            </a:fld>
            <a:endParaRPr lang="en-US"/>
          </a:p>
        </p:txBody>
      </p:sp>
    </p:spTree>
    <p:extLst>
      <p:ext uri="{BB962C8B-B14F-4D97-AF65-F5344CB8AC3E}">
        <p14:creationId xmlns:p14="http://schemas.microsoft.com/office/powerpoint/2010/main" val="420524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1" noProof="0" dirty="0">
              <a:solidFill>
                <a:srgbClr val="FF0000"/>
              </a:solidFill>
            </a:endParaRPr>
          </a:p>
          <a:p>
            <a:pPr marL="171450" indent="-171450">
              <a:buFont typeface="Arial" panose="020B0604020202020204" pitchFamily="34" charset="0"/>
              <a:buChar char="•"/>
            </a:pPr>
            <a:r>
              <a:rPr lang="en-US" b="0" noProof="0" dirty="0">
                <a:solidFill>
                  <a:srgbClr val="FF0000"/>
                </a:solidFill>
              </a:rPr>
              <a:t>Veggie and the Advanced Plant Habitat</a:t>
            </a:r>
            <a:endParaRPr lang="fr-FR" b="0" noProof="0" dirty="0"/>
          </a:p>
        </p:txBody>
      </p:sp>
      <p:sp>
        <p:nvSpPr>
          <p:cNvPr id="4" name="Slide Number Placeholder 3"/>
          <p:cNvSpPr>
            <a:spLocks noGrp="1"/>
          </p:cNvSpPr>
          <p:nvPr>
            <p:ph type="sldNum" sz="quarter" idx="5"/>
          </p:nvPr>
        </p:nvSpPr>
        <p:spPr/>
        <p:txBody>
          <a:bodyPr/>
          <a:lstStyle/>
          <a:p>
            <a:fld id="{DABF1B26-EAA3-44D1-82F2-5B6675C75BE0}" type="slidenum">
              <a:rPr lang="en-US" smtClean="0"/>
              <a:t>5</a:t>
            </a:fld>
            <a:endParaRPr lang="en-US" dirty="0"/>
          </a:p>
        </p:txBody>
      </p:sp>
    </p:spTree>
    <p:extLst>
      <p:ext uri="{BB962C8B-B14F-4D97-AF65-F5344CB8AC3E}">
        <p14:creationId xmlns:p14="http://schemas.microsoft.com/office/powerpoint/2010/main" val="1028649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8</a:t>
            </a:fld>
            <a:endParaRPr lang="en-US"/>
          </a:p>
        </p:txBody>
      </p:sp>
    </p:spTree>
    <p:extLst>
      <p:ext uri="{BB962C8B-B14F-4D97-AF65-F5344CB8AC3E}">
        <p14:creationId xmlns:p14="http://schemas.microsoft.com/office/powerpoint/2010/main" val="3778477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11</a:t>
            </a:fld>
            <a:endParaRPr lang="en-US"/>
          </a:p>
        </p:txBody>
      </p:sp>
    </p:spTree>
    <p:extLst>
      <p:ext uri="{BB962C8B-B14F-4D97-AF65-F5344CB8AC3E}">
        <p14:creationId xmlns:p14="http://schemas.microsoft.com/office/powerpoint/2010/main" val="4244956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28568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67551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46904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10/16/2024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962720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10/16/2024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563751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10/16/2024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7049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10/16/2024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83399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10/16/2024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56935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10/16/2024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064483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55785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88172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10/16/2024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3238702228"/>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5240" y="0"/>
            <a:ext cx="12161520" cy="4233164"/>
          </a:xfrm>
          <a:prstGeom prst="rect">
            <a:avLst/>
          </a:prstGeom>
        </p:spPr>
      </p:pic>
      <p:sp>
        <p:nvSpPr>
          <p:cNvPr id="2" name="Title 1"/>
          <p:cNvSpPr>
            <a:spLocks noGrp="1"/>
          </p:cNvSpPr>
          <p:nvPr>
            <p:ph type="ctrTitle" idx="4294967295"/>
          </p:nvPr>
        </p:nvSpPr>
        <p:spPr>
          <a:xfrm>
            <a:off x="1469968" y="893642"/>
            <a:ext cx="9252064" cy="2297119"/>
          </a:xfrm>
        </p:spPr>
        <p:txBody>
          <a:bodyPr>
            <a:noAutofit/>
          </a:bodyPr>
          <a:lstStyle/>
          <a:p>
            <a:pPr algn="ctr"/>
            <a:br>
              <a:rPr lang="en-US" sz="6600" b="1" dirty="0">
                <a:solidFill>
                  <a:srgbClr val="57D3FF"/>
                </a:solidFill>
              </a:rPr>
            </a:br>
            <a:r>
              <a:rPr lang="en-US" sz="6600" b="1" dirty="0">
                <a:solidFill>
                  <a:srgbClr val="57D3FF"/>
                </a:solidFill>
              </a:rPr>
              <a:t>Space Crop Production Gaps and Challenges</a:t>
            </a:r>
            <a:br>
              <a:rPr lang="en-US" sz="6600" b="1" dirty="0">
                <a:solidFill>
                  <a:srgbClr val="57D3FF"/>
                </a:solidFill>
              </a:rPr>
            </a:br>
            <a:endParaRPr lang="en-US" sz="6600" b="1" dirty="0">
              <a:solidFill>
                <a:srgbClr val="57D3FF"/>
              </a:solidFill>
            </a:endParaRPr>
          </a:p>
        </p:txBody>
      </p:sp>
      <p:sp>
        <p:nvSpPr>
          <p:cNvPr id="4" name="Subtitle 2"/>
          <p:cNvSpPr txBox="1">
            <a:spLocks/>
          </p:cNvSpPr>
          <p:nvPr/>
        </p:nvSpPr>
        <p:spPr>
          <a:xfrm>
            <a:off x="2158513" y="3359601"/>
            <a:ext cx="7874974" cy="2116726"/>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600" dirty="0">
                <a:solidFill>
                  <a:srgbClr val="00B0F0"/>
                </a:solidFill>
              </a:rPr>
              <a:t>Trent Smith, Matthew Mickens, Gioia Massa</a:t>
            </a:r>
          </a:p>
          <a:p>
            <a:pPr marL="0" indent="0" algn="ctr">
              <a:buNone/>
            </a:pPr>
            <a:r>
              <a:rPr lang="en-US" sz="4000" dirty="0">
                <a:solidFill>
                  <a:srgbClr val="57D3FF"/>
                </a:solidFill>
              </a:rPr>
              <a:t>Exploration Research &amp; Technology Programs</a:t>
            </a:r>
          </a:p>
          <a:p>
            <a:pPr marL="0" indent="0" algn="ctr">
              <a:buNone/>
            </a:pPr>
            <a:r>
              <a:rPr lang="en-US" sz="4000" dirty="0">
                <a:solidFill>
                  <a:srgbClr val="57D3FF"/>
                </a:solidFill>
              </a:rPr>
              <a:t>NASA, Kennedy Space Center</a:t>
            </a:r>
          </a:p>
          <a:p>
            <a:pPr marL="0" indent="0" algn="ctr">
              <a:buNone/>
            </a:pPr>
            <a:endParaRPr lang="en-US" sz="1400" dirty="0">
              <a:solidFill>
                <a:srgbClr val="00B0F0"/>
              </a:solidFill>
            </a:endParaRPr>
          </a:p>
          <a:p>
            <a:pPr marL="0" indent="0" algn="ctr">
              <a:buNone/>
            </a:pPr>
            <a:endParaRPr lang="en-US" dirty="0"/>
          </a:p>
        </p:txBody>
      </p:sp>
    </p:spTree>
    <p:extLst>
      <p:ext uri="{BB962C8B-B14F-4D97-AF65-F5344CB8AC3E}">
        <p14:creationId xmlns:p14="http://schemas.microsoft.com/office/powerpoint/2010/main" val="1524075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65" y="91313"/>
            <a:ext cx="10515600" cy="1325563"/>
          </a:xfrm>
        </p:spPr>
        <p:txBody>
          <a:bodyPr/>
          <a:lstStyle/>
          <a:p>
            <a:pPr algn="ctr"/>
            <a:r>
              <a:rPr lang="en-US" dirty="0">
                <a:latin typeface="+mn-lt"/>
              </a:rPr>
              <a:t>Why grow plants in space?</a:t>
            </a:r>
          </a:p>
        </p:txBody>
      </p:sp>
      <p:sp>
        <p:nvSpPr>
          <p:cNvPr id="3" name="Content Placeholder 2"/>
          <p:cNvSpPr>
            <a:spLocks noGrp="1"/>
          </p:cNvSpPr>
          <p:nvPr>
            <p:ph idx="1"/>
          </p:nvPr>
        </p:nvSpPr>
        <p:spPr>
          <a:xfrm>
            <a:off x="112999" y="1450273"/>
            <a:ext cx="4777450" cy="4351338"/>
          </a:xfrm>
        </p:spPr>
        <p:txBody>
          <a:bodyPr/>
          <a:lstStyle/>
          <a:p>
            <a:r>
              <a:rPr lang="en-US" dirty="0"/>
              <a:t>Food</a:t>
            </a:r>
          </a:p>
          <a:p>
            <a:r>
              <a:rPr lang="en-US" dirty="0"/>
              <a:t>Psychological well being</a:t>
            </a:r>
          </a:p>
          <a:p>
            <a:r>
              <a:rPr lang="en-US" dirty="0"/>
              <a:t>ECLSS</a:t>
            </a:r>
          </a:p>
        </p:txBody>
      </p:sp>
      <p:cxnSp>
        <p:nvCxnSpPr>
          <p:cNvPr id="4" name="Straight Connector 3"/>
          <p:cNvCxnSpPr/>
          <p:nvPr/>
        </p:nvCxnSpPr>
        <p:spPr>
          <a:xfrm>
            <a:off x="1866900" y="125939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028" name="Picture 4" descr="https://io.jsc.nasa.gov/photos/11169/hires/iss038e00930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3320770"/>
            <a:ext cx="5320830" cy="353723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AE86906-21B6-228F-952C-419CB04C64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86155" y="3320770"/>
            <a:ext cx="5305845" cy="3537230"/>
          </a:xfrm>
          <a:prstGeom prst="rect">
            <a:avLst/>
          </a:prstGeom>
          <a:ln>
            <a:solidFill>
              <a:srgbClr val="57D3FF"/>
            </a:solidFill>
          </a:ln>
        </p:spPr>
      </p:pic>
      <p:pic>
        <p:nvPicPr>
          <p:cNvPr id="6" name="Picture 5" descr="A picture containing indoor, engine&#10;&#10;Description automatically generated">
            <a:extLst>
              <a:ext uri="{FF2B5EF4-FFF2-40B4-BE49-F238E27FC236}">
                <a16:creationId xmlns:a16="http://schemas.microsoft.com/office/drawing/2014/main" id="{EA04974F-49CA-1088-74D7-F7F65E1BB77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12501" y="1450273"/>
            <a:ext cx="4477132" cy="2984755"/>
          </a:xfrm>
          <a:prstGeom prst="rect">
            <a:avLst/>
          </a:prstGeom>
          <a:ln>
            <a:solidFill>
              <a:srgbClr val="57D3FF"/>
            </a:solidFill>
          </a:ln>
        </p:spPr>
      </p:pic>
    </p:spTree>
    <p:extLst>
      <p:ext uri="{BB962C8B-B14F-4D97-AF65-F5344CB8AC3E}">
        <p14:creationId xmlns:p14="http://schemas.microsoft.com/office/powerpoint/2010/main" val="3330758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64ED07-92DA-4820-B78A-A48D8DFF1AAF}"/>
              </a:ext>
            </a:extLst>
          </p:cNvPr>
          <p:cNvSpPr txBox="1"/>
          <p:nvPr/>
        </p:nvSpPr>
        <p:spPr>
          <a:xfrm>
            <a:off x="1524000" y="1841894"/>
            <a:ext cx="9144000" cy="1015663"/>
          </a:xfrm>
          <a:prstGeom prst="rect">
            <a:avLst/>
          </a:prstGeom>
          <a:noFill/>
        </p:spPr>
        <p:txBody>
          <a:bodyPr wrap="square" rtlCol="0">
            <a:spAutoFit/>
          </a:bodyPr>
          <a:lstStyle/>
          <a:p>
            <a:pPr algn="ctr"/>
            <a:r>
              <a:rPr lang="en-US" sz="3000" b="1" i="1" dirty="0">
                <a:solidFill>
                  <a:srgbClr val="FFFF00"/>
                </a:solidFill>
                <a:latin typeface="Arial Narrow" panose="020B0606020202030204" pitchFamily="34" charset="0"/>
              </a:rPr>
              <a:t>Ensure Food System Security</a:t>
            </a:r>
            <a:r>
              <a:rPr lang="en-US" sz="3000" b="1" i="1" dirty="0">
                <a:solidFill>
                  <a:srgbClr val="92D050"/>
                </a:solidFill>
                <a:latin typeface="Arial Narrow" panose="020B0606020202030204" pitchFamily="34" charset="0"/>
              </a:rPr>
              <a:t> </a:t>
            </a:r>
            <a:r>
              <a:rPr lang="en-US" sz="3000" b="1" i="1" dirty="0">
                <a:solidFill>
                  <a:srgbClr val="FFFF00"/>
                </a:solidFill>
                <a:latin typeface="Arial Narrow" panose="020B0606020202030204" pitchFamily="34" charset="0"/>
              </a:rPr>
              <a:t>on Long Duration Missions  Beyond LEO</a:t>
            </a:r>
            <a:endParaRPr lang="en-US" sz="3000" b="1" dirty="0">
              <a:solidFill>
                <a:srgbClr val="FFFF00"/>
              </a:solidFill>
              <a:latin typeface="Arial Narrow" panose="020B0606020202030204" pitchFamily="34" charset="0"/>
            </a:endParaRPr>
          </a:p>
        </p:txBody>
      </p:sp>
      <p:sp>
        <p:nvSpPr>
          <p:cNvPr id="12" name="TextBox 11">
            <a:extLst>
              <a:ext uri="{FF2B5EF4-FFF2-40B4-BE49-F238E27FC236}">
                <a16:creationId xmlns:a16="http://schemas.microsoft.com/office/drawing/2014/main" id="{35983FE4-FB54-44B5-A83B-58CD27C15111}"/>
              </a:ext>
            </a:extLst>
          </p:cNvPr>
          <p:cNvSpPr txBox="1"/>
          <p:nvPr/>
        </p:nvSpPr>
        <p:spPr>
          <a:xfrm>
            <a:off x="2717180" y="3155118"/>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6">
                    <a:lumMod val="60000"/>
                    <a:lumOff val="40000"/>
                  </a:schemeClr>
                </a:solidFill>
              </a:rPr>
              <a:t>Near-Term Goal</a:t>
            </a:r>
          </a:p>
          <a:p>
            <a:pPr algn="l"/>
            <a:r>
              <a:rPr lang="en-US" sz="2400" dirty="0">
                <a:solidFill>
                  <a:schemeClr val="accent6">
                    <a:lumMod val="60000"/>
                    <a:lumOff val="40000"/>
                  </a:schemeClr>
                </a:solidFill>
              </a:rPr>
              <a:t>Nutrient Supplementation of Prepackaged Food</a:t>
            </a:r>
          </a:p>
        </p:txBody>
      </p:sp>
      <p:sp>
        <p:nvSpPr>
          <p:cNvPr id="14" name="TextBox 13">
            <a:extLst>
              <a:ext uri="{FF2B5EF4-FFF2-40B4-BE49-F238E27FC236}">
                <a16:creationId xmlns:a16="http://schemas.microsoft.com/office/drawing/2014/main" id="{ED1CEC08-F171-49BB-AA42-2D16A97C9235}"/>
              </a:ext>
            </a:extLst>
          </p:cNvPr>
          <p:cNvSpPr txBox="1"/>
          <p:nvPr/>
        </p:nvSpPr>
        <p:spPr>
          <a:xfrm>
            <a:off x="2717180" y="4726055"/>
            <a:ext cx="732217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1">
                    <a:lumMod val="60000"/>
                    <a:lumOff val="40000"/>
                  </a:schemeClr>
                </a:solidFill>
              </a:rPr>
              <a:t>Long-Term Goal</a:t>
            </a:r>
          </a:p>
          <a:p>
            <a:pPr algn="l"/>
            <a:r>
              <a:rPr lang="en-US" sz="2400" dirty="0">
                <a:solidFill>
                  <a:schemeClr val="accent1">
                    <a:lumMod val="60000"/>
                    <a:lumOff val="40000"/>
                  </a:schemeClr>
                </a:solidFill>
              </a:rPr>
              <a:t>Caloric Replacement to Facilitate Earth Independence</a:t>
            </a:r>
          </a:p>
        </p:txBody>
      </p:sp>
      <p:sp>
        <p:nvSpPr>
          <p:cNvPr id="8" name="Title 2">
            <a:extLst>
              <a:ext uri="{FF2B5EF4-FFF2-40B4-BE49-F238E27FC236}">
                <a16:creationId xmlns:a16="http://schemas.microsoft.com/office/drawing/2014/main" id="{D2F54739-1739-43A0-8177-2E92BAE2BFF8}"/>
              </a:ext>
            </a:extLst>
          </p:cNvPr>
          <p:cNvSpPr txBox="1">
            <a:spLocks/>
          </p:cNvSpPr>
          <p:nvPr/>
        </p:nvSpPr>
        <p:spPr>
          <a:xfrm>
            <a:off x="2152650" y="40793"/>
            <a:ext cx="7886700" cy="101566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a:t>NASA’s </a:t>
            </a:r>
            <a:r>
              <a:rPr lang="en-US" sz="4400" dirty="0"/>
              <a:t>Space Crop Production Vision</a:t>
            </a:r>
          </a:p>
        </p:txBody>
      </p:sp>
      <p:cxnSp>
        <p:nvCxnSpPr>
          <p:cNvPr id="9" name="Straight Connector 8">
            <a:extLst>
              <a:ext uri="{FF2B5EF4-FFF2-40B4-BE49-F238E27FC236}">
                <a16:creationId xmlns:a16="http://schemas.microsoft.com/office/drawing/2014/main" id="{D3D222F2-CBB4-42ED-8FB7-3911BB2F7299}"/>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BE45D6F-E916-01BD-3B1A-AEF725365229}"/>
              </a:ext>
            </a:extLst>
          </p:cNvPr>
          <p:cNvSpPr txBox="1"/>
          <p:nvPr/>
        </p:nvSpPr>
        <p:spPr>
          <a:xfrm>
            <a:off x="455380" y="5627079"/>
            <a:ext cx="11281241" cy="646331"/>
          </a:xfrm>
          <a:prstGeom prst="rect">
            <a:avLst/>
          </a:prstGeom>
          <a:noFill/>
        </p:spPr>
        <p:txBody>
          <a:bodyPr wrap="square">
            <a:spAutoFit/>
          </a:bodyPr>
          <a:lstStyle/>
          <a:p>
            <a:r>
              <a:rPr lang="en-US" i="1" dirty="0"/>
              <a:t>For future, longer duration habitation on the Moon or Mars, Bioregenerative Life Support including Plants can be expanded to increase Mission Autonomy and Earth Independence</a:t>
            </a:r>
          </a:p>
        </p:txBody>
      </p:sp>
      <p:sp>
        <p:nvSpPr>
          <p:cNvPr id="6" name="TextBox 5">
            <a:extLst>
              <a:ext uri="{FF2B5EF4-FFF2-40B4-BE49-F238E27FC236}">
                <a16:creationId xmlns:a16="http://schemas.microsoft.com/office/drawing/2014/main" id="{C4825985-3D2D-DE06-B83C-85461EED884D}"/>
              </a:ext>
            </a:extLst>
          </p:cNvPr>
          <p:cNvSpPr txBox="1"/>
          <p:nvPr/>
        </p:nvSpPr>
        <p:spPr>
          <a:xfrm>
            <a:off x="455380" y="4068905"/>
            <a:ext cx="11281241" cy="369332"/>
          </a:xfrm>
          <a:prstGeom prst="rect">
            <a:avLst/>
          </a:prstGeom>
          <a:noFill/>
        </p:spPr>
        <p:txBody>
          <a:bodyPr wrap="square">
            <a:spAutoFit/>
          </a:bodyPr>
          <a:lstStyle/>
          <a:p>
            <a:pPr algn="ctr"/>
            <a:r>
              <a:rPr lang="en-US" i="1" dirty="0"/>
              <a:t>Near term missions will rely on </a:t>
            </a:r>
            <a:r>
              <a:rPr lang="en-US" i="1" dirty="0" err="1"/>
              <a:t>Physico</a:t>
            </a:r>
            <a:r>
              <a:rPr lang="en-US" i="1" dirty="0"/>
              <a:t>-Chemical Regenerative ECLSS and Stowed Food with Supplemental Fresh Food</a:t>
            </a:r>
          </a:p>
        </p:txBody>
      </p:sp>
    </p:spTree>
    <p:custDataLst>
      <p:tags r:id="rId1"/>
    </p:custDataLst>
    <p:extLst>
      <p:ext uri="{BB962C8B-B14F-4D97-AF65-F5344CB8AC3E}">
        <p14:creationId xmlns:p14="http://schemas.microsoft.com/office/powerpoint/2010/main" val="92710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CA9E26E-7E66-ADFF-B606-AD211714AD73}"/>
              </a:ext>
            </a:extLst>
          </p:cNvPr>
          <p:cNvSpPr txBox="1"/>
          <p:nvPr/>
        </p:nvSpPr>
        <p:spPr>
          <a:xfrm>
            <a:off x="553224" y="6563509"/>
            <a:ext cx="11085553" cy="261610"/>
          </a:xfrm>
          <a:prstGeom prst="rect">
            <a:avLst/>
          </a:prstGeom>
          <a:noFill/>
        </p:spPr>
        <p:txBody>
          <a:bodyPr wrap="square" rtlCol="0">
            <a:spAutoFit/>
          </a:bodyPr>
          <a:lstStyle/>
          <a:p>
            <a:r>
              <a:rPr lang="en-US" sz="1100" dirty="0"/>
              <a:t>Douglas et al., 2021, Sustaining Astronauts: Resource Limitations, Technology Needs, and Parallels between Spaceflight Food Systems and those on Earth, Sustainability</a:t>
            </a:r>
          </a:p>
        </p:txBody>
      </p:sp>
      <p:sp>
        <p:nvSpPr>
          <p:cNvPr id="9222" name="Rectangle 1032">
            <a:extLst>
              <a:ext uri="{FF2B5EF4-FFF2-40B4-BE49-F238E27FC236}">
                <a16:creationId xmlns:a16="http://schemas.microsoft.com/office/drawing/2014/main" id="{66E84FEB-BC1B-A100-58C1-7967DCA50DF9}"/>
              </a:ext>
            </a:extLst>
          </p:cNvPr>
          <p:cNvSpPr>
            <a:spLocks noChangeArrowheads="1"/>
          </p:cNvSpPr>
          <p:nvPr/>
        </p:nvSpPr>
        <p:spPr bwMode="auto">
          <a:xfrm>
            <a:off x="8417857" y="1187824"/>
            <a:ext cx="35052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1600"/>
          </a:p>
        </p:txBody>
      </p:sp>
      <p:pic>
        <p:nvPicPr>
          <p:cNvPr id="1026" name="Picture 2">
            <a:extLst>
              <a:ext uri="{FF2B5EF4-FFF2-40B4-BE49-F238E27FC236}">
                <a16:creationId xmlns:a16="http://schemas.microsoft.com/office/drawing/2014/main" id="{C5C058A1-FCFC-ECFF-3DF8-852B7EC15C4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83651" y="162088"/>
            <a:ext cx="11339902" cy="6439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561068"/>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8F97B7C5-B6F5-404A-B5DA-CA21CA92E43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21420834">
            <a:off x="634704" y="1052247"/>
            <a:ext cx="3514728"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Picture 15">
            <a:extLst>
              <a:ext uri="{FF2B5EF4-FFF2-40B4-BE49-F238E27FC236}">
                <a16:creationId xmlns:a16="http://schemas.microsoft.com/office/drawing/2014/main" id="{B5601DAF-1521-4F0D-9B1F-91740B99D42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609851">
            <a:off x="7791016" y="856052"/>
            <a:ext cx="3483959"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a:extLst>
              <a:ext uri="{FF2B5EF4-FFF2-40B4-BE49-F238E27FC236}">
                <a16:creationId xmlns:a16="http://schemas.microsoft.com/office/drawing/2014/main" id="{70C14F03-7ECE-4901-BCE5-A9A709C1DCD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099022" y="1917286"/>
            <a:ext cx="1993956" cy="1200216"/>
          </a:xfrm>
          <a:prstGeom prst="ellipse">
            <a:avLst/>
          </a:prstGeom>
          <a:ln>
            <a:noFill/>
          </a:ln>
          <a:effectLst>
            <a:softEdge rad="112500"/>
          </a:effectLst>
        </p:spPr>
      </p:pic>
      <p:pic>
        <p:nvPicPr>
          <p:cNvPr id="18" name="Picture 17">
            <a:extLst>
              <a:ext uri="{FF2B5EF4-FFF2-40B4-BE49-F238E27FC236}">
                <a16:creationId xmlns:a16="http://schemas.microsoft.com/office/drawing/2014/main" id="{C6393CB9-00F7-4A60-AF9A-FE543B2F7C9B}"/>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595962" y="3698029"/>
            <a:ext cx="3447815"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descr="A picture containing logo&#10;&#10;Description automatically generated">
            <a:extLst>
              <a:ext uri="{FF2B5EF4-FFF2-40B4-BE49-F238E27FC236}">
                <a16:creationId xmlns:a16="http://schemas.microsoft.com/office/drawing/2014/main" id="{94A4F28B-BCF9-44C1-8C23-FA5EF196CF8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135880" y="4991570"/>
            <a:ext cx="1920240" cy="1086682"/>
          </a:xfrm>
          <a:prstGeom prst="ellipse">
            <a:avLst/>
          </a:prstGeom>
        </p:spPr>
      </p:pic>
      <p:sp>
        <p:nvSpPr>
          <p:cNvPr id="2" name="Title 1">
            <a:extLst>
              <a:ext uri="{FF2B5EF4-FFF2-40B4-BE49-F238E27FC236}">
                <a16:creationId xmlns:a16="http://schemas.microsoft.com/office/drawing/2014/main" id="{56E57B38-8C61-4DAE-ADBD-B68C061921EC}"/>
              </a:ext>
            </a:extLst>
          </p:cNvPr>
          <p:cNvSpPr>
            <a:spLocks noGrp="1"/>
          </p:cNvSpPr>
          <p:nvPr>
            <p:ph type="title"/>
          </p:nvPr>
        </p:nvSpPr>
        <p:spPr>
          <a:xfrm>
            <a:off x="0" y="27660"/>
            <a:ext cx="12192000" cy="1325563"/>
          </a:xfrm>
        </p:spPr>
        <p:txBody>
          <a:bodyPr/>
          <a:lstStyle/>
          <a:p>
            <a:pPr algn="ctr"/>
            <a:r>
              <a:rPr lang="en-US" dirty="0"/>
              <a:t>Current NASA Large Plant Research Capabilities On ISS</a:t>
            </a:r>
          </a:p>
        </p:txBody>
      </p:sp>
      <p:pic>
        <p:nvPicPr>
          <p:cNvPr id="3" name="Picture 2" descr="A picture containing indoor, engine&#10;&#10;Description automatically generated">
            <a:extLst>
              <a:ext uri="{FF2B5EF4-FFF2-40B4-BE49-F238E27FC236}">
                <a16:creationId xmlns:a16="http://schemas.microsoft.com/office/drawing/2014/main" id="{3FD7F23A-CE64-6D94-7F9B-47BE6048B2AE}"/>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rot="265549">
            <a:off x="873265" y="3957333"/>
            <a:ext cx="3560882" cy="261756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331823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9900" y="89438"/>
            <a:ext cx="6172200" cy="857250"/>
          </a:xfrm>
        </p:spPr>
        <p:txBody>
          <a:bodyPr/>
          <a:lstStyle/>
          <a:p>
            <a:r>
              <a:rPr lang="en-US" dirty="0"/>
              <a:t>VEG-04 Crew Engagement</a:t>
            </a:r>
          </a:p>
        </p:txBody>
      </p:sp>
      <p:cxnSp>
        <p:nvCxnSpPr>
          <p:cNvPr id="6" name="Straight Connector 5"/>
          <p:cNvCxnSpPr/>
          <p:nvPr/>
        </p:nvCxnSpPr>
        <p:spPr>
          <a:xfrm>
            <a:off x="2924175" y="866264"/>
            <a:ext cx="634365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490270" y="1453507"/>
            <a:ext cx="5383660" cy="3550610"/>
          </a:xfrm>
          <a:prstGeom prst="rect">
            <a:avLst/>
          </a:prstGeom>
          <a:ln>
            <a:solidFill>
              <a:schemeClr val="accent1"/>
            </a:solidFill>
          </a:ln>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59820" y="1091724"/>
            <a:ext cx="5536180" cy="3732417"/>
          </a:xfrm>
          <a:prstGeom prst="rect">
            <a:avLst/>
          </a:prstGeom>
          <a:ln>
            <a:solidFill>
              <a:schemeClr val="accent1"/>
            </a:solidFill>
          </a:ln>
        </p:spPr>
      </p:pic>
      <p:pic>
        <p:nvPicPr>
          <p:cNvPr id="7" name="Picture 6">
            <a:extLst>
              <a:ext uri="{FF2B5EF4-FFF2-40B4-BE49-F238E27FC236}">
                <a16:creationId xmlns:a16="http://schemas.microsoft.com/office/drawing/2014/main" id="{E8C508B0-0CFE-4E52-AF21-328FB6CBA91F}"/>
              </a:ext>
            </a:extLst>
          </p:cNvPr>
          <p:cNvPicPr>
            <a:picLocks noChangeAspect="1"/>
          </p:cNvPicPr>
          <p:nvPr/>
        </p:nvPicPr>
        <p:blipFill rotWithShape="1">
          <a:blip r:embed="rId5" cstate="print">
            <a:lum bright="4000"/>
            <a:extLst>
              <a:ext uri="{BEBA8EAE-BF5A-486C-A8C5-ECC9F3942E4B}">
                <a14:imgProps xmlns:a14="http://schemas.microsoft.com/office/drawing/2010/main">
                  <a14:imgLayer r:embed="rId6">
                    <a14:imgEffect>
                      <a14:brightnessContrast bright="3000"/>
                    </a14:imgEffect>
                  </a14:imgLayer>
                </a14:imgProps>
              </a:ext>
              <a:ext uri="{28A0092B-C50C-407E-A947-70E740481C1C}">
                <a14:useLocalDpi xmlns:a14="http://schemas.microsoft.com/office/drawing/2010/main"/>
              </a:ext>
            </a:extLst>
          </a:blip>
          <a:srcRect/>
          <a:stretch/>
        </p:blipFill>
        <p:spPr>
          <a:xfrm>
            <a:off x="4761542" y="4069716"/>
            <a:ext cx="2682506" cy="2651760"/>
          </a:xfrm>
          <a:prstGeom prst="rect">
            <a:avLst/>
          </a:prstGeom>
          <a:ln>
            <a:solidFill>
              <a:schemeClr val="accent1"/>
            </a:solidFill>
          </a:ln>
        </p:spPr>
      </p:pic>
    </p:spTree>
    <p:extLst>
      <p:ext uri="{BB962C8B-B14F-4D97-AF65-F5344CB8AC3E}">
        <p14:creationId xmlns:p14="http://schemas.microsoft.com/office/powerpoint/2010/main" val="3732624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87834" y="925608"/>
            <a:ext cx="6354267" cy="3738748"/>
          </a:xfrm>
          <a:prstGeom prst="rect">
            <a:avLst/>
          </a:prstGeom>
          <a:ln>
            <a:solidFill>
              <a:schemeClr val="accent1"/>
            </a:solidFill>
          </a:ln>
        </p:spPr>
      </p:pic>
      <p:sp>
        <p:nvSpPr>
          <p:cNvPr id="2" name="TextBox 1">
            <a:extLst>
              <a:ext uri="{FF2B5EF4-FFF2-40B4-BE49-F238E27FC236}">
                <a16:creationId xmlns:a16="http://schemas.microsoft.com/office/drawing/2014/main" id="{1FE244B3-04CA-4124-8C6A-F9FA2CA13225}"/>
              </a:ext>
            </a:extLst>
          </p:cNvPr>
          <p:cNvSpPr txBox="1"/>
          <p:nvPr/>
        </p:nvSpPr>
        <p:spPr>
          <a:xfrm>
            <a:off x="1450017" y="205486"/>
            <a:ext cx="9473106" cy="646331"/>
          </a:xfrm>
          <a:prstGeom prst="rect">
            <a:avLst/>
          </a:prstGeom>
          <a:noFill/>
        </p:spPr>
        <p:txBody>
          <a:bodyPr wrap="none" rtlCol="0">
            <a:spAutoFit/>
          </a:bodyPr>
          <a:lstStyle/>
          <a:p>
            <a:r>
              <a:rPr lang="en-US" sz="3600" dirty="0">
                <a:latin typeface="+mj-lt"/>
              </a:rPr>
              <a:t>Plant Aromas Also Enhance Astronaut Experiences</a:t>
            </a:r>
          </a:p>
        </p:txBody>
      </p:sp>
      <p:cxnSp>
        <p:nvCxnSpPr>
          <p:cNvPr id="4" name="Straight Connector 3">
            <a:extLst>
              <a:ext uri="{FF2B5EF4-FFF2-40B4-BE49-F238E27FC236}">
                <a16:creationId xmlns:a16="http://schemas.microsoft.com/office/drawing/2014/main" id="{F8E73F8F-1339-4A83-BA95-B630AAA83999}"/>
              </a:ext>
            </a:extLst>
          </p:cNvPr>
          <p:cNvCxnSpPr/>
          <p:nvPr/>
        </p:nvCxnSpPr>
        <p:spPr>
          <a:xfrm>
            <a:off x="1866900" y="73953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695AC14-9F53-4209-A44A-F44A1979E55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198732" y="2632363"/>
            <a:ext cx="6814107" cy="3749040"/>
          </a:xfrm>
          <a:prstGeom prst="rect">
            <a:avLst/>
          </a:prstGeom>
          <a:ln>
            <a:solidFill>
              <a:schemeClr val="accent1"/>
            </a:solidFill>
          </a:ln>
        </p:spPr>
      </p:pic>
    </p:spTree>
    <p:extLst>
      <p:ext uri="{BB962C8B-B14F-4D97-AF65-F5344CB8AC3E}">
        <p14:creationId xmlns:p14="http://schemas.microsoft.com/office/powerpoint/2010/main" val="2938662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4011" y="40983"/>
            <a:ext cx="11401062" cy="1143000"/>
          </a:xfrm>
        </p:spPr>
        <p:txBody>
          <a:bodyPr>
            <a:normAutofit fontScale="90000"/>
          </a:bodyPr>
          <a:lstStyle/>
          <a:p>
            <a:r>
              <a:rPr lang="en-US" dirty="0"/>
              <a:t>Ventilation and Water Issues &amp; Consequences in Zinnia</a:t>
            </a:r>
          </a:p>
        </p:txBody>
      </p:sp>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t="-261"/>
          <a:stretch/>
        </p:blipFill>
        <p:spPr>
          <a:xfrm>
            <a:off x="6451600" y="1102013"/>
            <a:ext cx="5029200" cy="5029200"/>
          </a:xfrm>
          <a:ln>
            <a:solidFill>
              <a:srgbClr val="00B0F0"/>
            </a:solidFill>
          </a:ln>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11200" y="1102013"/>
            <a:ext cx="5029200" cy="5029200"/>
          </a:xfrm>
          <a:prstGeom prst="rect">
            <a:avLst/>
          </a:prstGeom>
          <a:ln>
            <a:solidFill>
              <a:srgbClr val="00B0F0"/>
            </a:solidFill>
          </a:ln>
        </p:spPr>
      </p:pic>
      <p:sp>
        <p:nvSpPr>
          <p:cNvPr id="7" name="TextBox 6"/>
          <p:cNvSpPr txBox="1"/>
          <p:nvPr/>
        </p:nvSpPr>
        <p:spPr>
          <a:xfrm>
            <a:off x="1495198" y="6229029"/>
            <a:ext cx="3461204" cy="461665"/>
          </a:xfrm>
          <a:prstGeom prst="rect">
            <a:avLst/>
          </a:prstGeom>
          <a:noFill/>
        </p:spPr>
        <p:txBody>
          <a:bodyPr wrap="none" rtlCol="0">
            <a:spAutoFit/>
          </a:bodyPr>
          <a:lstStyle/>
          <a:p>
            <a:pPr algn="ctr"/>
            <a:r>
              <a:rPr lang="en-US" sz="2400" dirty="0"/>
              <a:t>Guttation and Leaf Curling</a:t>
            </a:r>
          </a:p>
        </p:txBody>
      </p:sp>
      <p:sp>
        <p:nvSpPr>
          <p:cNvPr id="8" name="TextBox 7"/>
          <p:cNvSpPr txBox="1"/>
          <p:nvPr/>
        </p:nvSpPr>
        <p:spPr>
          <a:xfrm>
            <a:off x="6146090" y="6229029"/>
            <a:ext cx="5637382" cy="461665"/>
          </a:xfrm>
          <a:prstGeom prst="rect">
            <a:avLst/>
          </a:prstGeom>
          <a:noFill/>
        </p:spPr>
        <p:txBody>
          <a:bodyPr wrap="square" rtlCol="0">
            <a:spAutoFit/>
          </a:bodyPr>
          <a:lstStyle/>
          <a:p>
            <a:pPr algn="ctr"/>
            <a:r>
              <a:rPr lang="en-US" sz="2400" dirty="0"/>
              <a:t>Fungal Development &amp; Abnormal Growth</a:t>
            </a:r>
          </a:p>
        </p:txBody>
      </p:sp>
      <p:cxnSp>
        <p:nvCxnSpPr>
          <p:cNvPr id="9" name="Straight Connector 8"/>
          <p:cNvCxnSpPr>
            <a:cxnSpLocks/>
          </p:cNvCxnSpPr>
          <p:nvPr/>
        </p:nvCxnSpPr>
        <p:spPr>
          <a:xfrm>
            <a:off x="1659122" y="940973"/>
            <a:ext cx="887375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7760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APH Crop Research</a:t>
            </a:r>
          </a:p>
        </p:txBody>
      </p:sp>
      <p:cxnSp>
        <p:nvCxnSpPr>
          <p:cNvPr id="6" name="Straight Connector 5">
            <a:extLst>
              <a:ext uri="{FF2B5EF4-FFF2-40B4-BE49-F238E27FC236}">
                <a16:creationId xmlns:a16="http://schemas.microsoft.com/office/drawing/2014/main" id="{F83CFA6D-6B3E-4441-A7AF-313599540461}"/>
              </a:ext>
            </a:extLst>
          </p:cNvPr>
          <p:cNvCxnSpPr>
            <a:cxnSpLocks/>
          </p:cNvCxnSpPr>
          <p:nvPr/>
        </p:nvCxnSpPr>
        <p:spPr>
          <a:xfrm>
            <a:off x="1866900" y="1080830"/>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8630505" y="2181589"/>
            <a:ext cx="3389190" cy="2400657"/>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800" dirty="0"/>
              <a:t>Española  Improved Hatch Chile Peppers</a:t>
            </a:r>
          </a:p>
          <a:p>
            <a:pPr marL="457200" indent="-457200">
              <a:spcAft>
                <a:spcPts val="1200"/>
              </a:spcAft>
              <a:buFont typeface="Arial" panose="020B0604020202020204" pitchFamily="34" charset="0"/>
              <a:buChar char="•"/>
            </a:pPr>
            <a:r>
              <a:rPr lang="en-US" sz="2800" dirty="0"/>
              <a:t>PH-04 mission ran July – Nov. 2021</a:t>
            </a:r>
          </a:p>
        </p:txBody>
      </p:sp>
      <p:pic>
        <p:nvPicPr>
          <p:cNvPr id="9" name="Picture 8">
            <a:extLst>
              <a:ext uri="{FF2B5EF4-FFF2-40B4-BE49-F238E27FC236}">
                <a16:creationId xmlns:a16="http://schemas.microsoft.com/office/drawing/2014/main" id="{EFA980B7-C3FD-4F7F-A10C-18BCC051546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3250" y="1305635"/>
            <a:ext cx="7957072" cy="5304715"/>
          </a:xfrm>
          <a:prstGeom prst="rect">
            <a:avLst/>
          </a:prstGeom>
          <a:ln>
            <a:solidFill>
              <a:srgbClr val="57D3FF"/>
            </a:solidFill>
          </a:ln>
        </p:spPr>
      </p:pic>
    </p:spTree>
    <p:extLst>
      <p:ext uri="{BB962C8B-B14F-4D97-AF65-F5344CB8AC3E}">
        <p14:creationId xmlns:p14="http://schemas.microsoft.com/office/powerpoint/2010/main" val="158543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Upcoming APH Crop Research</a:t>
            </a:r>
          </a:p>
        </p:txBody>
      </p:sp>
      <p:cxnSp>
        <p:nvCxnSpPr>
          <p:cNvPr id="6" name="Straight Connector 5">
            <a:extLst>
              <a:ext uri="{FF2B5EF4-FFF2-40B4-BE49-F238E27FC236}">
                <a16:creationId xmlns:a16="http://schemas.microsoft.com/office/drawing/2014/main" id="{F83CFA6D-6B3E-4441-A7AF-313599540461}"/>
              </a:ext>
            </a:extLst>
          </p:cNvPr>
          <p:cNvCxnSpPr>
            <a:cxnSpLocks/>
          </p:cNvCxnSpPr>
          <p:nvPr/>
        </p:nvCxnSpPr>
        <p:spPr>
          <a:xfrm>
            <a:off x="1866900" y="1080830"/>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8195072" y="2018299"/>
            <a:ext cx="3389190" cy="3262432"/>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800" dirty="0"/>
              <a:t>‘</a:t>
            </a:r>
            <a:r>
              <a:rPr lang="en-US" sz="2800" dirty="0" err="1"/>
              <a:t>Outredgeous</a:t>
            </a:r>
            <a:r>
              <a:rPr lang="en-US" sz="2800" dirty="0"/>
              <a:t>’ lettuce grown with different substrate moisture levels</a:t>
            </a:r>
          </a:p>
          <a:p>
            <a:pPr marL="457200" indent="-457200">
              <a:spcAft>
                <a:spcPts val="1200"/>
              </a:spcAft>
              <a:buFont typeface="Arial" panose="020B0604020202020204" pitchFamily="34" charset="0"/>
              <a:buChar char="•"/>
            </a:pPr>
            <a:r>
              <a:rPr lang="en-US" sz="2800" dirty="0"/>
              <a:t>PH-07 mission- launching Oct. 2024.</a:t>
            </a:r>
          </a:p>
        </p:txBody>
      </p:sp>
      <p:grpSp>
        <p:nvGrpSpPr>
          <p:cNvPr id="14" name="Group 13">
            <a:extLst>
              <a:ext uri="{FF2B5EF4-FFF2-40B4-BE49-F238E27FC236}">
                <a16:creationId xmlns:a16="http://schemas.microsoft.com/office/drawing/2014/main" id="{25A5EBA7-E6D3-8BAF-3ED6-797387DB324D}"/>
              </a:ext>
            </a:extLst>
          </p:cNvPr>
          <p:cNvGrpSpPr/>
          <p:nvPr/>
        </p:nvGrpSpPr>
        <p:grpSpPr>
          <a:xfrm>
            <a:off x="794660" y="1341977"/>
            <a:ext cx="7053943" cy="5290007"/>
            <a:chOff x="631371" y="1197609"/>
            <a:chExt cx="7053943" cy="5290007"/>
          </a:xfrm>
        </p:grpSpPr>
        <p:pic>
          <p:nvPicPr>
            <p:cNvPr id="4" name="Picture 3">
              <a:extLst>
                <a:ext uri="{FF2B5EF4-FFF2-40B4-BE49-F238E27FC236}">
                  <a16:creationId xmlns:a16="http://schemas.microsoft.com/office/drawing/2014/main" id="{6D5AAB65-9E1B-ABF0-3BEF-F119A1ECACC3}"/>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631371" y="1197609"/>
              <a:ext cx="7053943" cy="5290007"/>
            </a:xfrm>
            <a:prstGeom prst="rect">
              <a:avLst/>
            </a:prstGeom>
            <a:noFill/>
            <a:ln>
              <a:solidFill>
                <a:srgbClr val="57D3FF"/>
              </a:solidFill>
            </a:ln>
          </p:spPr>
        </p:pic>
        <p:grpSp>
          <p:nvGrpSpPr>
            <p:cNvPr id="5" name="Group 4">
              <a:extLst>
                <a:ext uri="{FF2B5EF4-FFF2-40B4-BE49-F238E27FC236}">
                  <a16:creationId xmlns:a16="http://schemas.microsoft.com/office/drawing/2014/main" id="{9D77F6F8-637A-25A4-8594-52E3211ADDC9}"/>
                </a:ext>
              </a:extLst>
            </p:cNvPr>
            <p:cNvGrpSpPr/>
            <p:nvPr/>
          </p:nvGrpSpPr>
          <p:grpSpPr>
            <a:xfrm>
              <a:off x="1570267" y="1305635"/>
              <a:ext cx="5440133" cy="4931879"/>
              <a:chOff x="0" y="0"/>
              <a:chExt cx="4591560" cy="3334871"/>
            </a:xfrm>
          </p:grpSpPr>
          <p:sp>
            <p:nvSpPr>
              <p:cNvPr id="7" name="Text Box 2">
                <a:extLst>
                  <a:ext uri="{FF2B5EF4-FFF2-40B4-BE49-F238E27FC236}">
                    <a16:creationId xmlns:a16="http://schemas.microsoft.com/office/drawing/2014/main" id="{30887E9B-AD78-85E7-B857-BA4F32CBC88D}"/>
                  </a:ext>
                </a:extLst>
              </p:cNvPr>
              <p:cNvSpPr txBox="1">
                <a:spLocks noChangeArrowheads="1"/>
              </p:cNvSpPr>
              <p:nvPr/>
            </p:nvSpPr>
            <p:spPr bwMode="auto">
              <a:xfrm>
                <a:off x="3378879" y="0"/>
                <a:ext cx="1212681" cy="435196"/>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b="1" dirty="0">
                    <a:solidFill>
                      <a:srgbClr val="FFFF00"/>
                    </a:solidFill>
                    <a:effectLst/>
                    <a:latin typeface="Times New Roman" panose="02020603050405020304" pitchFamily="18" charset="0"/>
                    <a:ea typeface="Yu Mincho" panose="02020400000000000000" pitchFamily="18" charset="-128"/>
                  </a:rPr>
                  <a:t>Q1 Control</a:t>
                </a:r>
                <a:endParaRPr lang="en-US" dirty="0">
                  <a:effectLst/>
                  <a:latin typeface="Times New Roman" panose="02020603050405020304" pitchFamily="18" charset="0"/>
                  <a:ea typeface="Yu Mincho" panose="02020400000000000000" pitchFamily="18" charset="-128"/>
                </a:endParaRPr>
              </a:p>
            </p:txBody>
          </p:sp>
          <p:sp>
            <p:nvSpPr>
              <p:cNvPr id="10" name="Text Box 2">
                <a:extLst>
                  <a:ext uri="{FF2B5EF4-FFF2-40B4-BE49-F238E27FC236}">
                    <a16:creationId xmlns:a16="http://schemas.microsoft.com/office/drawing/2014/main" id="{6F4054F8-50FA-EC23-2E2A-F32400A77311}"/>
                  </a:ext>
                </a:extLst>
              </p:cNvPr>
              <p:cNvSpPr txBox="1">
                <a:spLocks noChangeArrowheads="1"/>
              </p:cNvSpPr>
              <p:nvPr/>
            </p:nvSpPr>
            <p:spPr bwMode="auto">
              <a:xfrm>
                <a:off x="3031700" y="2899675"/>
                <a:ext cx="1212681" cy="435196"/>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b="1" dirty="0">
                    <a:solidFill>
                      <a:srgbClr val="FFFF00"/>
                    </a:solidFill>
                    <a:effectLst/>
                    <a:latin typeface="Times New Roman" panose="02020603050405020304" pitchFamily="18" charset="0"/>
                    <a:ea typeface="Yu Mincho" panose="02020400000000000000" pitchFamily="18" charset="-128"/>
                  </a:rPr>
                  <a:t>Q2 Drought</a:t>
                </a:r>
                <a:endParaRPr lang="en-US" dirty="0">
                  <a:effectLst/>
                  <a:latin typeface="Times New Roman" panose="02020603050405020304" pitchFamily="18" charset="0"/>
                  <a:ea typeface="Yu Mincho" panose="02020400000000000000" pitchFamily="18" charset="-128"/>
                </a:endParaRPr>
              </a:p>
            </p:txBody>
          </p:sp>
          <p:sp>
            <p:nvSpPr>
              <p:cNvPr id="11" name="Text Box 2">
                <a:extLst>
                  <a:ext uri="{FF2B5EF4-FFF2-40B4-BE49-F238E27FC236}">
                    <a16:creationId xmlns:a16="http://schemas.microsoft.com/office/drawing/2014/main" id="{D0D46662-1806-DF0B-A754-D3BC23BD7D1F}"/>
                  </a:ext>
                </a:extLst>
              </p:cNvPr>
              <p:cNvSpPr txBox="1">
                <a:spLocks noChangeArrowheads="1"/>
              </p:cNvSpPr>
              <p:nvPr/>
            </p:nvSpPr>
            <p:spPr bwMode="auto">
              <a:xfrm>
                <a:off x="606340" y="2899675"/>
                <a:ext cx="1212681" cy="435196"/>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b="1" dirty="0">
                    <a:solidFill>
                      <a:srgbClr val="FFFF00"/>
                    </a:solidFill>
                    <a:effectLst/>
                    <a:latin typeface="Times New Roman" panose="02020603050405020304" pitchFamily="18" charset="0"/>
                    <a:ea typeface="Yu Mincho" panose="02020400000000000000" pitchFamily="18" charset="-128"/>
                  </a:rPr>
                  <a:t>Q3 Wilt</a:t>
                </a:r>
                <a:endParaRPr lang="en-US" dirty="0">
                  <a:effectLst/>
                  <a:latin typeface="Times New Roman" panose="02020603050405020304" pitchFamily="18" charset="0"/>
                  <a:ea typeface="Yu Mincho" panose="02020400000000000000" pitchFamily="18" charset="-128"/>
                </a:endParaRPr>
              </a:p>
            </p:txBody>
          </p:sp>
          <p:sp>
            <p:nvSpPr>
              <p:cNvPr id="12" name="Text Box 2">
                <a:extLst>
                  <a:ext uri="{FF2B5EF4-FFF2-40B4-BE49-F238E27FC236}">
                    <a16:creationId xmlns:a16="http://schemas.microsoft.com/office/drawing/2014/main" id="{F9E5AECF-8152-C5EE-2861-2A5D5A65C4B4}"/>
                  </a:ext>
                </a:extLst>
              </p:cNvPr>
              <p:cNvSpPr txBox="1">
                <a:spLocks noChangeArrowheads="1"/>
              </p:cNvSpPr>
              <p:nvPr/>
            </p:nvSpPr>
            <p:spPr bwMode="auto">
              <a:xfrm>
                <a:off x="0" y="0"/>
                <a:ext cx="1212681" cy="435196"/>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b="1">
                    <a:solidFill>
                      <a:srgbClr val="FFFF00"/>
                    </a:solidFill>
                    <a:effectLst/>
                    <a:latin typeface="Times New Roman" panose="02020603050405020304" pitchFamily="18" charset="0"/>
                    <a:ea typeface="Yu Mincho" panose="02020400000000000000" pitchFamily="18" charset="-128"/>
                  </a:rPr>
                  <a:t>Q4 Flood</a:t>
                </a:r>
                <a:endParaRPr lang="en-US">
                  <a:effectLst/>
                  <a:latin typeface="Times New Roman" panose="02020603050405020304" pitchFamily="18" charset="0"/>
                  <a:ea typeface="Yu Mincho" panose="02020400000000000000" pitchFamily="18" charset="-128"/>
                </a:endParaRPr>
              </a:p>
            </p:txBody>
          </p:sp>
        </p:grpSp>
      </p:grpSp>
      <p:sp>
        <p:nvSpPr>
          <p:cNvPr id="15" name="TextBox 14">
            <a:extLst>
              <a:ext uri="{FF2B5EF4-FFF2-40B4-BE49-F238E27FC236}">
                <a16:creationId xmlns:a16="http://schemas.microsoft.com/office/drawing/2014/main" id="{D342B36A-AD39-A867-F559-2D1C176337DE}"/>
              </a:ext>
            </a:extLst>
          </p:cNvPr>
          <p:cNvSpPr txBox="1"/>
          <p:nvPr/>
        </p:nvSpPr>
        <p:spPr>
          <a:xfrm>
            <a:off x="7976537" y="6319975"/>
            <a:ext cx="3058722" cy="369332"/>
          </a:xfrm>
          <a:prstGeom prst="rect">
            <a:avLst/>
          </a:prstGeom>
          <a:noFill/>
        </p:spPr>
        <p:txBody>
          <a:bodyPr wrap="none" rtlCol="0">
            <a:spAutoFit/>
          </a:bodyPr>
          <a:lstStyle/>
          <a:p>
            <a:r>
              <a:rPr lang="en-US" dirty="0"/>
              <a:t>PH-07 Science Verification Test</a:t>
            </a:r>
          </a:p>
        </p:txBody>
      </p:sp>
    </p:spTree>
    <p:extLst>
      <p:ext uri="{BB962C8B-B14F-4D97-AF65-F5344CB8AC3E}">
        <p14:creationId xmlns:p14="http://schemas.microsoft.com/office/powerpoint/2010/main" val="2087239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591D6-D0F1-AD63-51B9-A99F04D46978}"/>
              </a:ext>
            </a:extLst>
          </p:cNvPr>
          <p:cNvSpPr>
            <a:spLocks noGrp="1"/>
          </p:cNvSpPr>
          <p:nvPr>
            <p:ph type="title"/>
          </p:nvPr>
        </p:nvSpPr>
        <p:spPr>
          <a:xfrm>
            <a:off x="838200" y="-54752"/>
            <a:ext cx="10515600" cy="1325563"/>
          </a:xfrm>
        </p:spPr>
        <p:txBody>
          <a:bodyPr/>
          <a:lstStyle/>
          <a:p>
            <a:pPr algn="ctr"/>
            <a:r>
              <a:rPr lang="en-US" dirty="0"/>
              <a:t>Key Crop Plant Takeaways</a:t>
            </a:r>
          </a:p>
        </p:txBody>
      </p:sp>
      <p:sp>
        <p:nvSpPr>
          <p:cNvPr id="3" name="Content Placeholder 2">
            <a:extLst>
              <a:ext uri="{FF2B5EF4-FFF2-40B4-BE49-F238E27FC236}">
                <a16:creationId xmlns:a16="http://schemas.microsoft.com/office/drawing/2014/main" id="{9559703D-1423-4007-142E-3B92380702A6}"/>
              </a:ext>
            </a:extLst>
          </p:cNvPr>
          <p:cNvSpPr>
            <a:spLocks noGrp="1"/>
          </p:cNvSpPr>
          <p:nvPr>
            <p:ph idx="1"/>
          </p:nvPr>
        </p:nvSpPr>
        <p:spPr>
          <a:xfrm>
            <a:off x="256932" y="1195054"/>
            <a:ext cx="11678136" cy="5119427"/>
          </a:xfrm>
        </p:spPr>
        <p:txBody>
          <a:bodyPr>
            <a:normAutofit fontScale="92500" lnSpcReduction="10000"/>
          </a:bodyPr>
          <a:lstStyle/>
          <a:p>
            <a:r>
              <a:rPr lang="en-US" dirty="0"/>
              <a:t>Data indicate astronauts enjoy growing and eating plants in spaceflight</a:t>
            </a:r>
          </a:p>
          <a:p>
            <a:r>
              <a:rPr lang="en-US" dirty="0"/>
              <a:t>Crop yield is similar between ground and flight when plants are not stressed</a:t>
            </a:r>
            <a:r>
              <a:rPr lang="en-US" baseline="30000" dirty="0"/>
              <a:t>1</a:t>
            </a:r>
            <a:endParaRPr lang="en-US" dirty="0"/>
          </a:p>
          <a:p>
            <a:r>
              <a:rPr lang="en-US" dirty="0"/>
              <a:t>Some differences between ground and flight plant nutrient content, but these are not consistent between species or experiments </a:t>
            </a:r>
            <a:r>
              <a:rPr lang="en-US" baseline="30000" dirty="0"/>
              <a:t>1, 2</a:t>
            </a:r>
          </a:p>
          <a:p>
            <a:pPr lvl="1"/>
            <a:r>
              <a:rPr lang="en-US" dirty="0"/>
              <a:t>Influenced by crop type, harvest scenario, other environmental conditions (e.g., light, stress)</a:t>
            </a:r>
          </a:p>
          <a:p>
            <a:r>
              <a:rPr lang="en-US" dirty="0"/>
              <a:t>Microbial counts and compositions vary between flight and ground-grown plants</a:t>
            </a:r>
            <a:r>
              <a:rPr lang="en-US" baseline="30000" dirty="0"/>
              <a:t>1, 2</a:t>
            </a:r>
            <a:endParaRPr lang="en-US" dirty="0"/>
          </a:p>
          <a:p>
            <a:pPr lvl="1"/>
            <a:r>
              <a:rPr lang="en-US" dirty="0"/>
              <a:t>Microbes typical of the space station environment are often associated with ISS-grown plants </a:t>
            </a:r>
          </a:p>
          <a:p>
            <a:pPr lvl="1"/>
            <a:r>
              <a:rPr lang="en-US" dirty="0"/>
              <a:t>Human pathogens are rarely identified on space-grown plants and only below levels of concern to human health</a:t>
            </a:r>
          </a:p>
          <a:p>
            <a:r>
              <a:rPr lang="en-US" dirty="0"/>
              <a:t>Microbial communities vary between shoot and root tissues and but not as much between flight and ground </a:t>
            </a:r>
            <a:r>
              <a:rPr lang="en-US" baseline="30000" dirty="0"/>
              <a:t>2</a:t>
            </a:r>
            <a:r>
              <a:rPr lang="en-US" dirty="0"/>
              <a:t>  </a:t>
            </a:r>
          </a:p>
          <a:p>
            <a:r>
              <a:rPr lang="en-US" dirty="0"/>
              <a:t>Plants adapt well to the space environment, and to date, space-grown crops are safe to eat, nutritious, and highly acceptable to astronauts </a:t>
            </a:r>
            <a:r>
              <a:rPr lang="en-US" baseline="30000" dirty="0"/>
              <a:t>1,2</a:t>
            </a:r>
            <a:endParaRPr lang="en-US" dirty="0"/>
          </a:p>
        </p:txBody>
      </p:sp>
      <p:cxnSp>
        <p:nvCxnSpPr>
          <p:cNvPr id="5" name="Straight Connector 4">
            <a:extLst>
              <a:ext uri="{FF2B5EF4-FFF2-40B4-BE49-F238E27FC236}">
                <a16:creationId xmlns:a16="http://schemas.microsoft.com/office/drawing/2014/main" id="{024594EE-D047-A83C-9CBC-CBD483E5CA58}"/>
              </a:ext>
            </a:extLst>
          </p:cNvPr>
          <p:cNvCxnSpPr>
            <a:cxnSpLocks/>
          </p:cNvCxnSpPr>
          <p:nvPr/>
        </p:nvCxnSpPr>
        <p:spPr>
          <a:xfrm>
            <a:off x="1659122" y="940973"/>
            <a:ext cx="887375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E87A568-EB9A-5B32-44E0-967E5656C89D}"/>
              </a:ext>
            </a:extLst>
          </p:cNvPr>
          <p:cNvSpPr txBox="1"/>
          <p:nvPr/>
        </p:nvSpPr>
        <p:spPr>
          <a:xfrm>
            <a:off x="838200" y="6169713"/>
            <a:ext cx="11047445" cy="523220"/>
          </a:xfrm>
          <a:prstGeom prst="rect">
            <a:avLst/>
          </a:prstGeom>
          <a:noFill/>
        </p:spPr>
        <p:txBody>
          <a:bodyPr wrap="square" rtlCol="0">
            <a:spAutoFit/>
          </a:bodyPr>
          <a:lstStyle/>
          <a:p>
            <a:pPr marL="342900" indent="-342900">
              <a:buAutoNum type="arabicPeriod"/>
            </a:pPr>
            <a:r>
              <a:rPr lang="en-US" sz="1400" dirty="0"/>
              <a:t>Bunchek et al., 2024, Pick-and-eat space crop production flight testing on the International Space Station, J. Plant Interact. </a:t>
            </a:r>
          </a:p>
          <a:p>
            <a:pPr marL="342900" indent="-342900">
              <a:buAutoNum type="arabicPeriod"/>
            </a:pPr>
            <a:r>
              <a:rPr lang="en-US" sz="1400" dirty="0"/>
              <a:t>Khodadad et al., 2020, Microbiological and Nutritional Analysis of Lettuce Crops Grown on the International Space Station, Front. Plant Sci.</a:t>
            </a:r>
          </a:p>
        </p:txBody>
      </p:sp>
    </p:spTree>
    <p:extLst>
      <p:ext uri="{BB962C8B-B14F-4D97-AF65-F5344CB8AC3E}">
        <p14:creationId xmlns:p14="http://schemas.microsoft.com/office/powerpoint/2010/main" val="521798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A1CE4-8EA2-3141-F0AE-67B305D7EBF8}"/>
              </a:ext>
            </a:extLst>
          </p:cNvPr>
          <p:cNvSpPr>
            <a:spLocks noGrp="1"/>
          </p:cNvSpPr>
          <p:nvPr>
            <p:ph type="title"/>
          </p:nvPr>
        </p:nvSpPr>
        <p:spPr>
          <a:xfrm>
            <a:off x="838200" y="169177"/>
            <a:ext cx="10515600" cy="1325563"/>
          </a:xfrm>
        </p:spPr>
        <p:txBody>
          <a:bodyPr/>
          <a:lstStyle/>
          <a:p>
            <a:pPr algn="ctr"/>
            <a:r>
              <a:rPr lang="en-US" dirty="0"/>
              <a:t>Examples of Knowledge Gaps for Space Crop Production</a:t>
            </a:r>
          </a:p>
        </p:txBody>
      </p:sp>
      <p:sp>
        <p:nvSpPr>
          <p:cNvPr id="3" name="Content Placeholder 2">
            <a:extLst>
              <a:ext uri="{FF2B5EF4-FFF2-40B4-BE49-F238E27FC236}">
                <a16:creationId xmlns:a16="http://schemas.microsoft.com/office/drawing/2014/main" id="{D3F8F38C-C2D3-9FE9-48F9-96A29E4FFDCB}"/>
              </a:ext>
            </a:extLst>
          </p:cNvPr>
          <p:cNvSpPr>
            <a:spLocks noGrp="1"/>
          </p:cNvSpPr>
          <p:nvPr>
            <p:ph idx="1"/>
          </p:nvPr>
        </p:nvSpPr>
        <p:spPr>
          <a:xfrm>
            <a:off x="435426" y="1825625"/>
            <a:ext cx="8876526" cy="4379232"/>
          </a:xfrm>
        </p:spPr>
        <p:txBody>
          <a:bodyPr>
            <a:normAutofit fontScale="92500" lnSpcReduction="10000"/>
          </a:bodyPr>
          <a:lstStyle/>
          <a:p>
            <a:r>
              <a:rPr lang="en-US" dirty="0"/>
              <a:t>The library of crops tested is limited – we need to test a wider diversity of different crops and crop types for exploration</a:t>
            </a:r>
          </a:p>
          <a:p>
            <a:pPr lvl="1"/>
            <a:r>
              <a:rPr lang="en-US" dirty="0"/>
              <a:t>One plant family should not make up &gt;1/3 of the entire crop library</a:t>
            </a:r>
          </a:p>
          <a:p>
            <a:r>
              <a:rPr lang="en-US" dirty="0"/>
              <a:t>Plant Microbiome - Food Safety/Plant Health</a:t>
            </a:r>
          </a:p>
          <a:p>
            <a:pPr lvl="1"/>
            <a:r>
              <a:rPr lang="en-US" dirty="0"/>
              <a:t>Crops will be grown hydroponically in space habitats near to mid-term.  Many questions remain around hydroponic water and nutrient delivery, and few data exist for the hydroponic microbiome.	</a:t>
            </a:r>
          </a:p>
          <a:p>
            <a:pPr lvl="1"/>
            <a:r>
              <a:rPr lang="en-US" dirty="0"/>
              <a:t>Plant performance in exploration atmospheres (reduced pressure) is largely unstudied, including plant-microbial interactions, responses to pathogens, etc.</a:t>
            </a:r>
          </a:p>
          <a:p>
            <a:r>
              <a:rPr lang="en-US" dirty="0"/>
              <a:t>Deep-space radiation impacts on seeds and plants remain unknown</a:t>
            </a:r>
          </a:p>
          <a:p>
            <a:endParaRPr lang="en-US" dirty="0"/>
          </a:p>
          <a:p>
            <a:endParaRPr lang="en-US" dirty="0"/>
          </a:p>
        </p:txBody>
      </p:sp>
      <p:cxnSp>
        <p:nvCxnSpPr>
          <p:cNvPr id="4" name="Straight Connector 3">
            <a:extLst>
              <a:ext uri="{FF2B5EF4-FFF2-40B4-BE49-F238E27FC236}">
                <a16:creationId xmlns:a16="http://schemas.microsoft.com/office/drawing/2014/main" id="{AC7335AF-C1B2-5220-7C4C-B708F209FF67}"/>
              </a:ext>
            </a:extLst>
          </p:cNvPr>
          <p:cNvCxnSpPr>
            <a:cxnSpLocks/>
          </p:cNvCxnSpPr>
          <p:nvPr/>
        </p:nvCxnSpPr>
        <p:spPr>
          <a:xfrm>
            <a:off x="1866900" y="137737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431C8B8-24D4-E5F0-7B45-769CC963434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470573" y="2027513"/>
            <a:ext cx="2421424" cy="1601321"/>
          </a:xfrm>
          <a:prstGeom prst="rect">
            <a:avLst/>
          </a:prstGeom>
          <a:ln>
            <a:solidFill>
              <a:srgbClr val="57D3FF"/>
            </a:solidFill>
          </a:ln>
        </p:spPr>
      </p:pic>
      <p:pic>
        <p:nvPicPr>
          <p:cNvPr id="7" name="Picture 6">
            <a:extLst>
              <a:ext uri="{FF2B5EF4-FFF2-40B4-BE49-F238E27FC236}">
                <a16:creationId xmlns:a16="http://schemas.microsoft.com/office/drawing/2014/main" id="{5F5966AA-919E-A317-B74B-3C994D9E1DE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470573" y="4015241"/>
            <a:ext cx="2423160" cy="1612817"/>
          </a:xfrm>
          <a:prstGeom prst="rect">
            <a:avLst/>
          </a:prstGeom>
          <a:ln>
            <a:solidFill>
              <a:srgbClr val="00B0F0"/>
            </a:solidFill>
          </a:ln>
        </p:spPr>
      </p:pic>
    </p:spTree>
    <p:extLst>
      <p:ext uri="{BB962C8B-B14F-4D97-AF65-F5344CB8AC3E}">
        <p14:creationId xmlns:p14="http://schemas.microsoft.com/office/powerpoint/2010/main" val="4117500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51002-0286-442D-A6E2-18A9C1826D10}"/>
              </a:ext>
            </a:extLst>
          </p:cNvPr>
          <p:cNvSpPr>
            <a:spLocks noGrp="1"/>
          </p:cNvSpPr>
          <p:nvPr>
            <p:ph type="title"/>
          </p:nvPr>
        </p:nvSpPr>
        <p:spPr>
          <a:xfrm>
            <a:off x="838200" y="17880"/>
            <a:ext cx="10515600" cy="1325563"/>
          </a:xfrm>
        </p:spPr>
        <p:txBody>
          <a:bodyPr>
            <a:normAutofit/>
          </a:bodyPr>
          <a:lstStyle/>
          <a:p>
            <a:pPr algn="ctr"/>
            <a:r>
              <a:rPr lang="en-US" sz="4800" dirty="0"/>
              <a:t>Selection Factors for Space Plants</a:t>
            </a:r>
          </a:p>
        </p:txBody>
      </p:sp>
      <p:sp>
        <p:nvSpPr>
          <p:cNvPr id="3" name="Content Placeholder 2">
            <a:extLst>
              <a:ext uri="{FF2B5EF4-FFF2-40B4-BE49-F238E27FC236}">
                <a16:creationId xmlns:a16="http://schemas.microsoft.com/office/drawing/2014/main" id="{EACDE1D5-58B9-4825-8EEB-E1258E03FCC5}"/>
              </a:ext>
            </a:extLst>
          </p:cNvPr>
          <p:cNvSpPr>
            <a:spLocks noGrp="1"/>
          </p:cNvSpPr>
          <p:nvPr>
            <p:ph idx="1"/>
          </p:nvPr>
        </p:nvSpPr>
        <p:spPr>
          <a:xfrm>
            <a:off x="117858" y="1698292"/>
            <a:ext cx="9091455" cy="4621828"/>
          </a:xfrm>
        </p:spPr>
        <p:txBody>
          <a:bodyPr>
            <a:normAutofit fontScale="92500" lnSpcReduction="20000"/>
          </a:bodyPr>
          <a:lstStyle/>
          <a:p>
            <a:pPr marL="0" indent="0">
              <a:buNone/>
            </a:pPr>
            <a:r>
              <a:rPr lang="en-US" sz="3200" dirty="0"/>
              <a:t>Targeted breeding areas could fall into several categories:</a:t>
            </a:r>
          </a:p>
          <a:p>
            <a:r>
              <a:rPr lang="en-US" dirty="0"/>
              <a:t>Plant Growth and Development</a:t>
            </a:r>
          </a:p>
          <a:p>
            <a:pPr lvl="1"/>
            <a:r>
              <a:rPr lang="en-US" dirty="0"/>
              <a:t>E.g., Compact size (low height and volume), high harvest index, uniform growth</a:t>
            </a:r>
          </a:p>
          <a:p>
            <a:r>
              <a:rPr lang="en-US" dirty="0"/>
              <a:t>Plant Physiology</a:t>
            </a:r>
          </a:p>
          <a:p>
            <a:pPr lvl="1"/>
            <a:r>
              <a:rPr lang="en-US" dirty="0"/>
              <a:t>E.g., Stress tolerance, high sodium tolerance (e.g., urine recycling)</a:t>
            </a:r>
          </a:p>
          <a:p>
            <a:r>
              <a:rPr lang="en-US" dirty="0"/>
              <a:t>Produce Nutrition</a:t>
            </a:r>
          </a:p>
          <a:p>
            <a:pPr lvl="1"/>
            <a:r>
              <a:rPr lang="en-US" dirty="0"/>
              <a:t>E.g., High normal levels of antioxidants and beneficial phytonutrients </a:t>
            </a:r>
          </a:p>
          <a:p>
            <a:r>
              <a:rPr lang="en-US" dirty="0"/>
              <a:t>Produce Organoleptic Acceptability</a:t>
            </a:r>
          </a:p>
          <a:p>
            <a:pPr lvl="1"/>
            <a:r>
              <a:rPr lang="en-US" dirty="0"/>
              <a:t>E.g., Excellent, intense flavors, good texture, appearance, color, aroma</a:t>
            </a:r>
          </a:p>
          <a:p>
            <a:r>
              <a:rPr lang="en-US" dirty="0"/>
              <a:t>Postharvest </a:t>
            </a:r>
          </a:p>
          <a:p>
            <a:pPr lvl="1"/>
            <a:r>
              <a:rPr lang="en-US" dirty="0"/>
              <a:t>E.g., Good shelf life, reduced processing, easy degradation of inedible biomass</a:t>
            </a:r>
          </a:p>
          <a:p>
            <a:pPr lvl="1"/>
            <a:endParaRPr lang="en-US" dirty="0"/>
          </a:p>
          <a:p>
            <a:endParaRPr lang="en-US" sz="1600" dirty="0"/>
          </a:p>
          <a:p>
            <a:pPr marL="0" indent="0">
              <a:buNone/>
            </a:pPr>
            <a:endParaRPr lang="en-US" sz="1800" dirty="0"/>
          </a:p>
        </p:txBody>
      </p:sp>
      <p:cxnSp>
        <p:nvCxnSpPr>
          <p:cNvPr id="4" name="Straight Connector 3">
            <a:extLst>
              <a:ext uri="{FF2B5EF4-FFF2-40B4-BE49-F238E27FC236}">
                <a16:creationId xmlns:a16="http://schemas.microsoft.com/office/drawing/2014/main" id="{AA8FAC0C-F223-4929-9F50-9883B01880FE}"/>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6" name="Picture 3">
            <a:extLst>
              <a:ext uri="{FF2B5EF4-FFF2-40B4-BE49-F238E27FC236}">
                <a16:creationId xmlns:a16="http://schemas.microsoft.com/office/drawing/2014/main" id="{B6F14E43-91AB-40AA-BC27-6817DB775377}"/>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t="-1083"/>
          <a:stretch/>
        </p:blipFill>
        <p:spPr bwMode="auto">
          <a:xfrm rot="5400000">
            <a:off x="9473698" y="1411482"/>
            <a:ext cx="2503775" cy="2473645"/>
          </a:xfrm>
          <a:prstGeom prst="rect">
            <a:avLst/>
          </a:prstGeom>
          <a:noFill/>
          <a:ln w="9525">
            <a:solidFill>
              <a:srgbClr val="57D3FF"/>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descr="A salad sitting on top of a table&#10;&#10;Description automatically generated">
            <a:extLst>
              <a:ext uri="{FF2B5EF4-FFF2-40B4-BE49-F238E27FC236}">
                <a16:creationId xmlns:a16="http://schemas.microsoft.com/office/drawing/2014/main" id="{03478E0B-E74E-17CD-3277-EC4EAAA5938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9400638" y="4084087"/>
            <a:ext cx="2649894" cy="2500133"/>
          </a:xfrm>
          <a:prstGeom prst="rect">
            <a:avLst/>
          </a:prstGeom>
          <a:ln>
            <a:solidFill>
              <a:srgbClr val="57D3FF"/>
            </a:solidFill>
          </a:ln>
        </p:spPr>
      </p:pic>
    </p:spTree>
    <p:extLst>
      <p:ext uri="{BB962C8B-B14F-4D97-AF65-F5344CB8AC3E}">
        <p14:creationId xmlns:p14="http://schemas.microsoft.com/office/powerpoint/2010/main" val="3237946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891"/>
            <a:ext cx="8229600" cy="1143000"/>
          </a:xfrm>
        </p:spPr>
        <p:txBody>
          <a:bodyPr/>
          <a:lstStyle/>
          <a:p>
            <a:pPr algn="ctr"/>
            <a:r>
              <a:rPr lang="en-US" dirty="0"/>
              <a:t>Thank you!</a:t>
            </a:r>
          </a:p>
        </p:txBody>
      </p:sp>
      <p:cxnSp>
        <p:nvCxnSpPr>
          <p:cNvPr id="6" name="Straight Connector 5"/>
          <p:cNvCxnSpPr/>
          <p:nvPr/>
        </p:nvCxnSpPr>
        <p:spPr>
          <a:xfrm>
            <a:off x="1866900" y="10686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612279" y="2211659"/>
            <a:ext cx="5648561" cy="4346567"/>
          </a:xfrm>
        </p:spPr>
        <p:txBody>
          <a:bodyPr>
            <a:normAutofit/>
          </a:bodyPr>
          <a:lstStyle/>
          <a:p>
            <a:r>
              <a:rPr lang="en-US" sz="2500" dirty="0"/>
              <a:t>Space Crop Production team</a:t>
            </a:r>
          </a:p>
          <a:p>
            <a:r>
              <a:rPr lang="en-US" sz="2500" dirty="0"/>
              <a:t>NASA’s Space Biology Program, Human Research Program, Mars Campaign Office, STMD, SBIR/STTR Program</a:t>
            </a:r>
          </a:p>
        </p:txBody>
      </p:sp>
      <p:pic>
        <p:nvPicPr>
          <p:cNvPr id="4" name="Picture 3" descr="A picture containing text&#10;&#10;Description automatically generated">
            <a:extLst>
              <a:ext uri="{FF2B5EF4-FFF2-40B4-BE49-F238E27FC236}">
                <a16:creationId xmlns:a16="http://schemas.microsoft.com/office/drawing/2014/main" id="{17C34783-5846-83FF-D2A3-D04341AD3E3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05039" y="1416654"/>
            <a:ext cx="3330177" cy="5328283"/>
          </a:xfrm>
          <a:prstGeom prst="rect">
            <a:avLst/>
          </a:prstGeom>
        </p:spPr>
      </p:pic>
    </p:spTree>
    <p:extLst>
      <p:ext uri="{BB962C8B-B14F-4D97-AF65-F5344CB8AC3E}">
        <p14:creationId xmlns:p14="http://schemas.microsoft.com/office/powerpoint/2010/main" val="20809678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5.2|3.3|22.3|6.8"/>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983</Words>
  <Application>Microsoft Office PowerPoint</Application>
  <PresentationFormat>Widescreen</PresentationFormat>
  <Paragraphs>99</Paragraphs>
  <Slides>14</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Arial Narrow</vt:lpstr>
      <vt:lpstr>Calibri</vt:lpstr>
      <vt:lpstr>Calibri Light</vt:lpstr>
      <vt:lpstr>Times New Roman</vt:lpstr>
      <vt:lpstr>Office Theme</vt:lpstr>
      <vt:lpstr> Space Crop Production Gaps and Challenges </vt:lpstr>
      <vt:lpstr>Why grow plants in space?</vt:lpstr>
      <vt:lpstr>PowerPoint Presentation</vt:lpstr>
      <vt:lpstr>PowerPoint Presentation</vt:lpstr>
      <vt:lpstr>Current NASA Large Plant Research Capabilities On ISS</vt:lpstr>
      <vt:lpstr>VEG-04 Crew Engagement</vt:lpstr>
      <vt:lpstr>PowerPoint Presentation</vt:lpstr>
      <vt:lpstr>Ventilation and Water Issues &amp; Consequences in Zinnia</vt:lpstr>
      <vt:lpstr>APH Crop Research</vt:lpstr>
      <vt:lpstr>Upcoming APH Crop Research</vt:lpstr>
      <vt:lpstr>Key Crop Plant Takeaways</vt:lpstr>
      <vt:lpstr>Examples of Knowledge Gaps for Space Crop Production</vt:lpstr>
      <vt:lpstr>Selection Factors for Space Plants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 Crop Production as a Component of BLiSS</dc:title>
  <dc:creator/>
  <cp:lastModifiedBy/>
  <cp:revision>32</cp:revision>
  <dcterms:created xsi:type="dcterms:W3CDTF">2021-02-10T16:51:51Z</dcterms:created>
  <dcterms:modified xsi:type="dcterms:W3CDTF">2024-10-18T19:08:26Z</dcterms:modified>
</cp:coreProperties>
</file>