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35" r:id="rId3"/>
    <p:sldId id="444" r:id="rId4"/>
    <p:sldId id="446" r:id="rId5"/>
    <p:sldId id="447" r:id="rId6"/>
    <p:sldId id="437" r:id="rId7"/>
    <p:sldId id="432" r:id="rId8"/>
    <p:sldId id="438" r:id="rId9"/>
    <p:sldId id="442" r:id="rId10"/>
    <p:sldId id="439" r:id="rId11"/>
    <p:sldId id="393" r:id="rId12"/>
    <p:sldId id="44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BF5"/>
    <a:srgbClr val="FFFFCC"/>
    <a:srgbClr val="FFCCCC"/>
    <a:srgbClr val="CCFFCC"/>
    <a:srgbClr val="0B3D91"/>
    <a:srgbClr val="1C6E41"/>
    <a:srgbClr val="C43A53"/>
    <a:srgbClr val="E0A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2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FB8AB-E5A1-40CD-80E6-5B2B6CCFBDA2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C40EC-F9D4-43DE-A159-86C16F6B4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96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27386-7B52-BD29-AB6C-2DDED8173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44DDEF-1891-AE42-B717-0F75F8E93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52172-7671-2B71-D25C-991E74DEB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2B5B0-918D-4230-AD0A-548869789F3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F34E4-084A-578D-8694-3508FCEC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90B29-B673-734D-FBED-091B325E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4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5B3BD-F42F-FA9A-0574-7E73E04F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41BD2-1751-47DB-3394-26F6B1C79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49474-BA70-B731-46D7-D5B3B829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5A0F7-C1E0-4E36-864E-5169330E1C02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FEDE2-6151-FCBA-8D00-2FF89BBC1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2C240-8B5D-596C-0A0B-BF1BBD45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4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40BC-614F-A24E-7869-8288C519F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E8B9C-BF64-748D-5D78-BF06A569D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F51E2-B7F0-491B-8CD3-DC5F41DB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C300-9EE3-455A-B767-53C4BE76B56C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D5189-E71F-69FB-6B7F-EE4DFD32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5B567-F7A3-7FDD-14E2-FBA27095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5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8A69-61E4-49B4-1979-1B253CA0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05BF-805D-DFB0-4AB1-28462CFB26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9B5C2-82BC-22A0-5DC8-DEB65D3D9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6D96E8-DD21-3705-9684-9053569B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0253-C73A-44DB-A79F-4849EB85457F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C02B5-D0EC-45A3-C51E-AECF8A70B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EDE91-4329-4236-CD9B-11D27B4A6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7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EE6B-0158-32AF-7BFF-F6F9D75D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C92D0-9922-5FE4-928C-FBE8556E3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FD8A0-4FDA-C7BE-703D-AC0FF6C96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0AE547-70AE-9040-DEE3-1C6E4AD55C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5BDDD-6A24-E1D4-221C-5115C3C6B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946767-0484-5779-AB33-410CD5D5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78F0-66BB-4A9A-8E33-EA851E261DAD}" type="datetime1">
              <a:rPr lang="en-US" smtClean="0"/>
              <a:t>10/23/2024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50A61-9875-28B7-1B5B-886593646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25B00-33CD-7620-0B30-FAF9C6610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9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D9C4-DD94-7502-B407-37A09A9C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30B481-AD2A-4AF6-C31E-18BB0872B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7EE37-DE77-4531-98F7-C7D2CC069719}" type="datetime1">
              <a:rPr lang="en-US" smtClean="0"/>
              <a:t>10/23/2024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025B0-56D5-C5A3-E2F7-D9A293AC7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B5909-2EEE-90A2-5596-175F986C1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20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64375D-E678-9D73-E696-170882DF7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420C-E86D-4869-A98F-0E29B14855AE}" type="datetime1">
              <a:rPr lang="en-US" smtClean="0"/>
              <a:t>10/23/2024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69043A-70E0-A319-F912-C09A7F593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69D52-91ED-EA4B-DB03-2D8F755A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9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994BB-4FFE-C183-42F4-1EDD5773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55441-AEF5-E9CE-D69C-54A8D03F0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52BF6-F79D-4D13-6BF0-EFFB73A2B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6BCE9-D5EB-5FFB-BB04-4EB00D982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A817B-D0A2-49C8-93C9-9332AAEF25E6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108A1-2E42-EF12-4700-E5BCB268C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772AA3-10B8-D174-A45C-F6787A09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7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1110-1A6D-4467-A991-E09C79924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CFFD4-E98B-6611-3CE9-4910F4E86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A9608-2D60-C9DB-2F9F-8C9181B46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E6DB0-8CB0-DD3E-8A24-6C680E9D0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BDF4-586F-4C76-8C80-0CF8894726F7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0F98-B0D9-9663-9632-87DB2E2B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E8829-E5E5-4BCD-2C74-CA9397260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0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87100-7588-5F6E-80F5-6FE3C95A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ED68DE-94A5-E3A8-30F6-744C29299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1F297-D5B3-FA7C-36A5-C2911FEE3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2B4-7E2A-4FB1-9F9F-B901611692AD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ECFD6-E0B2-EEEE-8A4D-1F9C27FD0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22343-CDC8-3982-9871-D7C946BD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48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EDF9A-DBF3-F7A9-0D7C-C8B5546DC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145BB-8384-2405-F1D7-6E8F3A682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0DB96-2062-7956-4928-E7667FCE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F35F-F2C5-4137-AD7C-E2E302DCB63A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DB1D0-F6B1-BB71-B8DE-95EC7938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51E4B-EB22-A354-BF9E-A9C8741D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67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E360CB-313C-639C-BA05-BEF63F9C9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DC0D8-DA94-6766-27B4-2A57FC524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FC6CE-6CAA-040A-00D8-80EFFF4D97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4AB06-37BC-46A9-9EF0-959B76CCCE50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9C188-072A-B573-9035-8EE93811AD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A4E44-F9AD-CDFB-40E9-AAD5FF2D4E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8FAB5-077E-4BBE-B394-056789D93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3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co.wikipedia.org/wiki/NAS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8.svg"/><Relationship Id="rId21" Type="http://schemas.openxmlformats.org/officeDocument/2006/relationships/image" Target="../media/image26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31.jpeg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o.wikipedia.org/wiki/NAS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190DA9-E9F5-ECF7-58B4-CFF70BB8D7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21"/>
            <a:ext cx="12192000" cy="32586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40B31A-1FBE-7A26-02CC-EE16FD262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109" y="799090"/>
            <a:ext cx="11203710" cy="1833751"/>
          </a:xfrm>
        </p:spPr>
        <p:txBody>
          <a:bodyPr>
            <a:normAutofit/>
          </a:bodyPr>
          <a:lstStyle/>
          <a:p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 Need for Earth-Based Experiments to Inform Microbial Evolution on Planetary Surfaces</a:t>
            </a:r>
            <a:endParaRPr lang="en-US" sz="1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D823D-3730-A8EC-FBCC-341E4096EA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10672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and Planetary Protection in Advance of Human Missions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Seminar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October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D6C904-9AD5-B5C2-37E2-3FC3064BD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9A0DC8-F24D-0144-7F8B-FAE44BEA3FF2}"/>
              </a:ext>
            </a:extLst>
          </p:cNvPr>
          <p:cNvSpPr txBox="1"/>
          <p:nvPr/>
        </p:nvSpPr>
        <p:spPr>
          <a:xfrm>
            <a:off x="273933" y="4952060"/>
            <a:ext cx="970826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Chelsi D. Cassilly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Planetary Protection/Materials Engineer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Space Environmental Effects Team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Nonmetallic Materials and Space Environmental Effects Branch</a:t>
            </a:r>
          </a:p>
          <a:p>
            <a:pPr algn="l"/>
            <a:r>
              <a:rPr lang="en-US" sz="1600" dirty="0">
                <a:solidFill>
                  <a:schemeClr val="bg1"/>
                </a:solidFill>
              </a:rPr>
              <a:t>NASA/MSFC/EM41</a:t>
            </a:r>
          </a:p>
          <a:p>
            <a:pPr algn="l"/>
            <a:r>
              <a:rPr lang="en-US" sz="1600" i="1" dirty="0">
                <a:solidFill>
                  <a:schemeClr val="bg1"/>
                </a:solidFill>
              </a:rPr>
              <a:t>Chelsi.D.Cassilly@nasa.gov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1A5FEE0-4769-3C49-E910-9A899F25CD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94994" y="4730904"/>
            <a:ext cx="2029503" cy="169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5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EA529-FD24-8BE2-02C8-7FFCEA7E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9A33-751A-495D-C640-1824DD902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97119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goal of forward planetary protection at NASA is to mitigate the risk of contaminating sensitive target bodies with biological life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Typically microorganisms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15D2700-B7E6-2F3D-611E-7768417D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80591-3C63-5ECE-BDB2-4726D6D8C3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326818" y="3448888"/>
            <a:ext cx="3169476" cy="2689439"/>
          </a:xfrm>
          <a:prstGeom prst="rect">
            <a:avLst/>
          </a:prstGeom>
        </p:spPr>
      </p:pic>
      <p:pic>
        <p:nvPicPr>
          <p:cNvPr id="5" name="Content Placeholder 4" descr="A close-up of a magnifying glass&#10;&#10;Description automatically generated with low confidence">
            <a:extLst>
              <a:ext uri="{FF2B5EF4-FFF2-40B4-BE49-F238E27FC236}">
                <a16:creationId xmlns:a16="http://schemas.microsoft.com/office/drawing/2014/main" id="{B3271F9D-E3E9-1D01-EC5B-CBA78727EA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064" y="3596766"/>
            <a:ext cx="3017872" cy="2262630"/>
          </a:xfrm>
          <a:prstGeom prst="rect">
            <a:avLst/>
          </a:prstGeom>
        </p:spPr>
      </p:pic>
      <p:pic>
        <p:nvPicPr>
          <p:cNvPr id="6" name="Picture 5" descr="A picture containing indoor, plastic, soup&#10;&#10;Description automatically generated">
            <a:extLst>
              <a:ext uri="{FF2B5EF4-FFF2-40B4-BE49-F238E27FC236}">
                <a16:creationId xmlns:a16="http://schemas.microsoft.com/office/drawing/2014/main" id="{218C47E4-A43A-3673-FFC1-0ADE26B172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677794" y="3454586"/>
            <a:ext cx="3169475" cy="26536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DCD821-2D0A-A762-74C3-B2469A9E20CF}"/>
              </a:ext>
            </a:extLst>
          </p:cNvPr>
          <p:cNvSpPr txBox="1"/>
          <p:nvPr/>
        </p:nvSpPr>
        <p:spPr>
          <a:xfrm>
            <a:off x="5498189" y="5170460"/>
            <a:ext cx="1467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j-lt"/>
              </a:rPr>
              <a:t>Humans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1BD56-D248-21D3-5E8A-CF8641F28AF7}"/>
              </a:ext>
            </a:extLst>
          </p:cNvPr>
          <p:cNvSpPr txBox="1"/>
          <p:nvPr/>
        </p:nvSpPr>
        <p:spPr>
          <a:xfrm>
            <a:off x="1656731" y="3196656"/>
            <a:ext cx="2009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Processes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3352A-4E28-3BCC-1740-AAC0444F627A}"/>
              </a:ext>
            </a:extLst>
          </p:cNvPr>
          <p:cNvSpPr txBox="1"/>
          <p:nvPr/>
        </p:nvSpPr>
        <p:spPr>
          <a:xfrm>
            <a:off x="8988419" y="5892109"/>
            <a:ext cx="1588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j-lt"/>
              </a:rPr>
              <a:t>Environments</a:t>
            </a:r>
          </a:p>
        </p:txBody>
      </p:sp>
    </p:spTree>
    <p:extLst>
      <p:ext uri="{BB962C8B-B14F-4D97-AF65-F5344CB8AC3E}">
        <p14:creationId xmlns:p14="http://schemas.microsoft.com/office/powerpoint/2010/main" val="488423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03BF4-BB41-68F8-C0FF-3AEDD6D6E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When Humans Go…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D4991-B3B1-7010-055F-F0A0DC42C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6178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…m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icrobes will too.</a:t>
            </a:r>
          </a:p>
          <a:p>
            <a:endParaRPr lang="en-US" sz="28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Human skin harbors millions of bacteria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, fungi, and viruses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Halotolerant and desiccation resistant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Microbes aboard the International Space Station evolve and adapt to life in low earth orbit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Possible </a:t>
            </a:r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harmful effects to crew and impacts to planetary or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astrobiological</a:t>
            </a:r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science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BA5B-9704-49C6-5A1F-BA009326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 descr="A picture containing indoor, person, blue&#10;&#10;Description automatically generated">
            <a:extLst>
              <a:ext uri="{FF2B5EF4-FFF2-40B4-BE49-F238E27FC236}">
                <a16:creationId xmlns:a16="http://schemas.microsoft.com/office/drawing/2014/main" id="{B362C859-C2B4-7255-9DAC-1C84F80AC2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7" t="1509" r="13686" b="-1509"/>
          <a:stretch/>
        </p:blipFill>
        <p:spPr>
          <a:xfrm rot="16200000">
            <a:off x="7828345" y="1639022"/>
            <a:ext cx="3528585" cy="363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28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B0C7-6127-4E1A-9CCA-5CD571EE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 of Microbial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D1196-D256-22E2-6CB2-86D027281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5" y="4215862"/>
            <a:ext cx="2151095" cy="2178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Microbes carried by humans will evolve to new environments even before landing on Mars, during the several month cruise phase.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06724-DC27-AAC0-694E-AD67DC20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4</a:t>
            </a:fld>
            <a:endParaRPr lang="en-US"/>
          </a:p>
        </p:txBody>
      </p:sp>
      <p:pic>
        <p:nvPicPr>
          <p:cNvPr id="6" name="Graphic 5" descr="Rocket outline">
            <a:extLst>
              <a:ext uri="{FF2B5EF4-FFF2-40B4-BE49-F238E27FC236}">
                <a16:creationId xmlns:a16="http://schemas.microsoft.com/office/drawing/2014/main" id="{1FB39C4C-837A-AAFE-A581-D10B46928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70" y="2881177"/>
            <a:ext cx="914400" cy="9144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5B9266-0B45-C58B-065D-B1ACD5EC0440}"/>
              </a:ext>
            </a:extLst>
          </p:cNvPr>
          <p:cNvSpPr txBox="1">
            <a:spLocks/>
          </p:cNvSpPr>
          <p:nvPr/>
        </p:nvSpPr>
        <p:spPr>
          <a:xfrm>
            <a:off x="3039452" y="4215859"/>
            <a:ext cx="1964926" cy="2111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Once landed, microbes will encounter different stressors within the crew habitats on Mars.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E88D94-6581-9B86-2D43-DA0CE3F10B8A}"/>
              </a:ext>
            </a:extLst>
          </p:cNvPr>
          <p:cNvSpPr txBox="1">
            <a:spLocks/>
          </p:cNvSpPr>
          <p:nvPr/>
        </p:nvSpPr>
        <p:spPr>
          <a:xfrm>
            <a:off x="5271781" y="4215862"/>
            <a:ext cx="2213008" cy="2457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During extravehicular activities, venting, or other release events, microbes will find their way out onto the Martian surface.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5FB1FE6-351C-B89C-E71A-85B101EFE1BB}"/>
              </a:ext>
            </a:extLst>
          </p:cNvPr>
          <p:cNvSpPr txBox="1">
            <a:spLocks/>
          </p:cNvSpPr>
          <p:nvPr/>
        </p:nvSpPr>
        <p:spPr>
          <a:xfrm>
            <a:off x="10007230" y="4215859"/>
            <a:ext cx="206226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Eventually, microbes may find their way beyond the close confines of the crewed area and continue evolving so as to fill new or distant niches on the Martian surface.</a:t>
            </a:r>
            <a:endParaRPr lang="en-US" sz="1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AEE7FD-57BC-0D75-E723-C39B0601D8C1}"/>
              </a:ext>
            </a:extLst>
          </p:cNvPr>
          <p:cNvSpPr txBox="1">
            <a:spLocks/>
          </p:cNvSpPr>
          <p:nvPr/>
        </p:nvSpPr>
        <p:spPr>
          <a:xfrm>
            <a:off x="7656525" y="4215859"/>
            <a:ext cx="2213009" cy="25221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The induced environments around crewed systems will create potentially-favorable conditions for microbes to continue evolving on Mars</a:t>
            </a:r>
          </a:p>
        </p:txBody>
      </p:sp>
      <p:pic>
        <p:nvPicPr>
          <p:cNvPr id="12" name="Graphic 11" descr="Labor outline">
            <a:extLst>
              <a:ext uri="{FF2B5EF4-FFF2-40B4-BE49-F238E27FC236}">
                <a16:creationId xmlns:a16="http://schemas.microsoft.com/office/drawing/2014/main" id="{3EE9E623-9B00-E896-B267-594605DEA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8649" y="2881177"/>
            <a:ext cx="914400" cy="914400"/>
          </a:xfrm>
          <a:prstGeom prst="rect">
            <a:avLst/>
          </a:prstGeom>
        </p:spPr>
      </p:pic>
      <p:pic>
        <p:nvPicPr>
          <p:cNvPr id="14" name="Graphic 13" descr="Outer Space Landscape outline">
            <a:extLst>
              <a:ext uri="{FF2B5EF4-FFF2-40B4-BE49-F238E27FC236}">
                <a16:creationId xmlns:a16="http://schemas.microsoft.com/office/drawing/2014/main" id="{57E23274-59E9-90A8-A2EF-A5D666317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89025" y="2881177"/>
            <a:ext cx="914400" cy="914400"/>
          </a:xfrm>
          <a:prstGeom prst="rect">
            <a:avLst/>
          </a:prstGeom>
        </p:spPr>
      </p:pic>
      <p:pic>
        <p:nvPicPr>
          <p:cNvPr id="16" name="Graphic 15" descr="Astronaut female outline">
            <a:extLst>
              <a:ext uri="{FF2B5EF4-FFF2-40B4-BE49-F238E27FC236}">
                <a16:creationId xmlns:a16="http://schemas.microsoft.com/office/drawing/2014/main" id="{34EB3B19-4B8C-A1C9-072C-3D0589E833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63674" y="2917178"/>
            <a:ext cx="914400" cy="914400"/>
          </a:xfrm>
          <a:prstGeom prst="rect">
            <a:avLst/>
          </a:prstGeom>
        </p:spPr>
      </p:pic>
      <p:pic>
        <p:nvPicPr>
          <p:cNvPr id="18" name="Graphic 17" descr="Venus outline">
            <a:extLst>
              <a:ext uri="{FF2B5EF4-FFF2-40B4-BE49-F238E27FC236}">
                <a16:creationId xmlns:a16="http://schemas.microsoft.com/office/drawing/2014/main" id="{9F98A143-110E-7701-DEF2-7931435458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39400" y="2881177"/>
            <a:ext cx="914400" cy="914400"/>
          </a:xfrm>
          <a:prstGeom prst="rect">
            <a:avLst/>
          </a:prstGeom>
        </p:spPr>
      </p:pic>
      <p:pic>
        <p:nvPicPr>
          <p:cNvPr id="20" name="Graphic 19" descr="Badge 1 outline">
            <a:extLst>
              <a:ext uri="{FF2B5EF4-FFF2-40B4-BE49-F238E27FC236}">
                <a16:creationId xmlns:a16="http://schemas.microsoft.com/office/drawing/2014/main" id="{CEEB813D-EB7F-30C4-91E9-DF7B289C81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3570" y="1690688"/>
            <a:ext cx="914400" cy="914400"/>
          </a:xfrm>
          <a:prstGeom prst="rect">
            <a:avLst/>
          </a:prstGeom>
        </p:spPr>
      </p:pic>
      <p:pic>
        <p:nvPicPr>
          <p:cNvPr id="22" name="Graphic 21" descr="Badge outline">
            <a:extLst>
              <a:ext uri="{FF2B5EF4-FFF2-40B4-BE49-F238E27FC236}">
                <a16:creationId xmlns:a16="http://schemas.microsoft.com/office/drawing/2014/main" id="{C2BCF6B6-5A26-40E3-3372-519837458A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363674" y="1690688"/>
            <a:ext cx="914400" cy="914400"/>
          </a:xfrm>
          <a:prstGeom prst="rect">
            <a:avLst/>
          </a:prstGeom>
        </p:spPr>
      </p:pic>
      <p:pic>
        <p:nvPicPr>
          <p:cNvPr id="24" name="Graphic 23" descr="Badge 3 outline">
            <a:extLst>
              <a:ext uri="{FF2B5EF4-FFF2-40B4-BE49-F238E27FC236}">
                <a16:creationId xmlns:a16="http://schemas.microsoft.com/office/drawing/2014/main" id="{21232BE6-A8D2-B724-D076-98DE3AF27E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538649" y="1690688"/>
            <a:ext cx="914400" cy="914400"/>
          </a:xfrm>
          <a:prstGeom prst="rect">
            <a:avLst/>
          </a:prstGeom>
        </p:spPr>
      </p:pic>
      <p:pic>
        <p:nvPicPr>
          <p:cNvPr id="26" name="Graphic 25" descr="Badge 4 outline">
            <a:extLst>
              <a:ext uri="{FF2B5EF4-FFF2-40B4-BE49-F238E27FC236}">
                <a16:creationId xmlns:a16="http://schemas.microsoft.com/office/drawing/2014/main" id="{5FECDB79-583E-2BE4-BC35-7AD43747FE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989025" y="1690688"/>
            <a:ext cx="914400" cy="914400"/>
          </a:xfrm>
          <a:prstGeom prst="rect">
            <a:avLst/>
          </a:prstGeom>
        </p:spPr>
      </p:pic>
      <p:pic>
        <p:nvPicPr>
          <p:cNvPr id="28" name="Graphic 27" descr="Badge 5 outline">
            <a:extLst>
              <a:ext uri="{FF2B5EF4-FFF2-40B4-BE49-F238E27FC236}">
                <a16:creationId xmlns:a16="http://schemas.microsoft.com/office/drawing/2014/main" id="{AF0BA4F0-8DB3-BDBE-9035-1D4DC36002C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439400" y="16906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82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68E56-3612-4266-75D1-244B54E02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Evolution on Earth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D0304-FA05-36D3-F0AF-06B3BB339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747589" cy="4351338"/>
          </a:xfrm>
        </p:spPr>
        <p:txBody>
          <a:bodyPr>
            <a:normAutofit/>
          </a:bodyPr>
          <a:lstStyle/>
          <a:p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Serial passaging by Richard Lenski</a:t>
            </a:r>
            <a:r>
              <a:rPr lang="en-US" sz="28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shows dramatic changes </a:t>
            </a:r>
            <a:r>
              <a:rPr lang="en-US" sz="28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E. coli 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undergoes within a laboratory setting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Michael </a:t>
            </a:r>
            <a:r>
              <a:rPr lang="en-US" sz="28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Baym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demonstrated the power of single mutations in microbial development of antibiotic resistance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Could we do similar experiments for space-like stressors? Space environments?</a:t>
            </a:r>
          </a:p>
          <a:p>
            <a:r>
              <a:rPr lang="en-US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What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experiments can we have the crew do during cruise phase to Mars?</a:t>
            </a:r>
            <a:endParaRPr lang="en-US" sz="28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7F2EA-928A-C95F-C3BC-EE7D19F6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A picture containing indoor, helmet&#10;&#10;Description automatically generated">
            <a:extLst>
              <a:ext uri="{FF2B5EF4-FFF2-40B4-BE49-F238E27FC236}">
                <a16:creationId xmlns:a16="http://schemas.microsoft.com/office/drawing/2014/main" id="{0EEB08E2-F7C2-3690-9FD2-BEA009ABC2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25459" y="0"/>
            <a:ext cx="2266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34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EDF0-F088-ECC3-1134-C6E9C59D9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30365" cy="89974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MSFC Cleanroom Microbial Library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9EBBB-F9BB-20E7-A913-4F7CB14F2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546" y="1214554"/>
            <a:ext cx="11259364" cy="514179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Collected 95 microbial isolates from cleanroom environments at MSFC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 them using 16S or ITS commercial sequencing</a:t>
            </a:r>
          </a:p>
          <a:p>
            <a:pPr>
              <a:spcBef>
                <a:spcPts val="600"/>
              </a:spcBef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BDE38-E957-6821-D4AC-BA04D715E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0745CFB-A5D9-3E81-8D97-90E62072EB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340" y="2341178"/>
            <a:ext cx="6623747" cy="375079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7C1D181-935F-286D-A51D-A72BBFAE9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793" y="2664001"/>
            <a:ext cx="49149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A9A06E9-1D29-20B6-1E27-0FCBE5F130C2}"/>
              </a:ext>
            </a:extLst>
          </p:cNvPr>
          <p:cNvSpPr txBox="1"/>
          <p:nvPr/>
        </p:nvSpPr>
        <p:spPr>
          <a:xfrm>
            <a:off x="7254308" y="5274114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Pelletron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at MSFC</a:t>
            </a:r>
          </a:p>
        </p:txBody>
      </p:sp>
    </p:spTree>
    <p:extLst>
      <p:ext uri="{BB962C8B-B14F-4D97-AF65-F5344CB8AC3E}">
        <p14:creationId xmlns:p14="http://schemas.microsoft.com/office/powerpoint/2010/main" val="1980585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92D569E-08E0-704D-766F-B62861A92F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068" y="1622552"/>
            <a:ext cx="7414720" cy="4535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B47672C-F262-9866-7D03-2E17EA870FF9}"/>
              </a:ext>
            </a:extLst>
          </p:cNvPr>
          <p:cNvSpPr txBox="1">
            <a:spLocks/>
          </p:cNvSpPr>
          <p:nvPr/>
        </p:nvSpPr>
        <p:spPr>
          <a:xfrm>
            <a:off x="320040" y="422140"/>
            <a:ext cx="7350016" cy="64008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Jacobs Chronos" panose="010B0603030503030204" pitchFamily="34" charset="0"/>
                <a:ea typeface="+mj-ea"/>
                <a:cs typeface="Jacobs Chronos" panose="010B0603030503030204" pitchFamily="34" charset="0"/>
              </a:defRPr>
            </a:lvl1pPr>
          </a:lstStyle>
          <a:p>
            <a:r>
              <a:rPr lang="en-US" sz="3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Exposure of Cleanroom Microbes to Simulated Space Environments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9690F5-E530-D330-D84B-41785418715B}"/>
              </a:ext>
            </a:extLst>
          </p:cNvPr>
          <p:cNvGrpSpPr/>
          <p:nvPr/>
        </p:nvGrpSpPr>
        <p:grpSpPr>
          <a:xfrm>
            <a:off x="7810787" y="884430"/>
            <a:ext cx="4301714" cy="5089140"/>
            <a:chOff x="8067675" y="884430"/>
            <a:chExt cx="4301714" cy="50891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4D91392-0538-FA0B-3A3E-443C8AC056A3}"/>
                </a:ext>
              </a:extLst>
            </p:cNvPr>
            <p:cNvGrpSpPr/>
            <p:nvPr/>
          </p:nvGrpSpPr>
          <p:grpSpPr>
            <a:xfrm>
              <a:off x="8067675" y="884430"/>
              <a:ext cx="3667125" cy="5089140"/>
              <a:chOff x="6467475" y="884430"/>
              <a:chExt cx="5267325" cy="5089140"/>
            </a:xfrm>
            <a:gradFill flip="none" rotWithShape="1">
              <a:gsLst>
                <a:gs pos="0">
                  <a:srgbClr val="200584"/>
                </a:gs>
                <a:gs pos="23000">
                  <a:srgbClr val="231EDC"/>
                </a:gs>
                <a:gs pos="56000">
                  <a:srgbClr val="5347EF"/>
                </a:gs>
                <a:gs pos="82000">
                  <a:srgbClr val="0079FE"/>
                </a:gs>
                <a:gs pos="100000">
                  <a:srgbClr val="7DBBFF"/>
                </a:gs>
              </a:gsLst>
              <a:lin ang="5400000" scaled="1"/>
              <a:tileRect/>
            </a:gradFill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EDA7C2F-9E78-96B8-395E-01E15E4A4343}"/>
                  </a:ext>
                </a:extLst>
              </p:cNvPr>
              <p:cNvGrpSpPr/>
              <p:nvPr/>
            </p:nvGrpSpPr>
            <p:grpSpPr>
              <a:xfrm>
                <a:off x="6467475" y="884430"/>
                <a:ext cx="5267325" cy="5089140"/>
                <a:chOff x="6324599" y="806835"/>
                <a:chExt cx="5267325" cy="5089140"/>
              </a:xfrm>
              <a:grpFill/>
            </p:grpSpPr>
            <p:sp>
              <p:nvSpPr>
                <p:cNvPr id="20" name="Isosceles Triangle 19">
                  <a:extLst>
                    <a:ext uri="{FF2B5EF4-FFF2-40B4-BE49-F238E27FC236}">
                      <a16:creationId xmlns:a16="http://schemas.microsoft.com/office/drawing/2014/main" id="{B8FC23C8-2603-54C0-00FE-E005DBDD99AC}"/>
                    </a:ext>
                  </a:extLst>
                </p:cNvPr>
                <p:cNvSpPr/>
                <p:nvPr/>
              </p:nvSpPr>
              <p:spPr>
                <a:xfrm rot="10800000">
                  <a:off x="6324599" y="806835"/>
                  <a:ext cx="5267325" cy="5089140"/>
                </a:xfrm>
                <a:prstGeom prst="triangl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A735A74A-D36D-281B-B5E4-C7A6F3AA25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77050" y="1895475"/>
                  <a:ext cx="4221731" cy="0"/>
                </a:xfrm>
                <a:prstGeom prst="line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5E8D1168-5688-9735-F17D-8AC76EA2DF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443571" y="3035060"/>
                  <a:ext cx="3011559" cy="3415"/>
                </a:xfrm>
                <a:prstGeom prst="line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DBE75665-7408-3D6C-6533-59EF910CA4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29574" y="4124325"/>
                  <a:ext cx="1866900" cy="0"/>
                </a:xfrm>
                <a:prstGeom prst="line">
                  <a:avLst/>
                </a:prstGeom>
                <a:grpFill/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86877B6-3474-F864-B1DE-AF8933097955}"/>
                    </a:ext>
                  </a:extLst>
                </p:cNvPr>
                <p:cNvSpPr txBox="1"/>
                <p:nvPr/>
              </p:nvSpPr>
              <p:spPr>
                <a:xfrm>
                  <a:off x="8745988" y="1160509"/>
                  <a:ext cx="633646" cy="36933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24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E1BB0DA-FE84-89C9-6D20-5CAFBFEE8B04}"/>
                    </a:ext>
                  </a:extLst>
                </p:cNvPr>
                <p:cNvSpPr txBox="1"/>
                <p:nvPr/>
              </p:nvSpPr>
              <p:spPr>
                <a:xfrm>
                  <a:off x="8631510" y="2282309"/>
                  <a:ext cx="633646" cy="36933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17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B7D3AD0-1D54-0E70-82AD-249FFAB90377}"/>
                    </a:ext>
                  </a:extLst>
                </p:cNvPr>
                <p:cNvSpPr txBox="1"/>
                <p:nvPr/>
              </p:nvSpPr>
              <p:spPr>
                <a:xfrm>
                  <a:off x="8624671" y="3443458"/>
                  <a:ext cx="633646" cy="36933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13</a:t>
                  </a: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26A28C-BBC5-AEB9-0390-36E7C487CFA3}"/>
                  </a:ext>
                </a:extLst>
              </p:cNvPr>
              <p:cNvSpPr txBox="1"/>
              <p:nvPr/>
            </p:nvSpPr>
            <p:spPr>
              <a:xfrm>
                <a:off x="8617996" y="4477805"/>
                <a:ext cx="449447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0610D50-C812-D8FE-4A2B-AD55CC6A3CE6}"/>
                </a:ext>
              </a:extLst>
            </p:cNvPr>
            <p:cNvCxnSpPr>
              <a:cxnSpLocks/>
            </p:cNvCxnSpPr>
            <p:nvPr/>
          </p:nvCxnSpPr>
          <p:spPr>
            <a:xfrm>
              <a:off x="9668991" y="5230614"/>
              <a:ext cx="525607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7EC9EE-22AE-5B21-4A0D-18CDBDEB329C}"/>
                </a:ext>
              </a:extLst>
            </p:cNvPr>
            <p:cNvSpPr txBox="1"/>
            <p:nvPr/>
          </p:nvSpPr>
          <p:spPr>
            <a:xfrm>
              <a:off x="9747673" y="5304524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A88700-A127-DB9E-6345-D8B102631ED5}"/>
                </a:ext>
              </a:extLst>
            </p:cNvPr>
            <p:cNvSpPr txBox="1"/>
            <p:nvPr/>
          </p:nvSpPr>
          <p:spPr>
            <a:xfrm>
              <a:off x="9940674" y="447780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D687C1-62F4-8C78-769F-987782A51C34}"/>
                </a:ext>
              </a:extLst>
            </p:cNvPr>
            <p:cNvCxnSpPr>
              <a:cxnSpLocks/>
            </p:cNvCxnSpPr>
            <p:nvPr/>
          </p:nvCxnSpPr>
          <p:spPr>
            <a:xfrm>
              <a:off x="9904552" y="4201919"/>
              <a:ext cx="0" cy="1028695"/>
            </a:xfrm>
            <a:prstGeom prst="line">
              <a:avLst/>
            </a:prstGeom>
            <a:gradFill flip="none" rotWithShape="1">
              <a:gsLst>
                <a:gs pos="0">
                  <a:srgbClr val="200584"/>
                </a:gs>
                <a:gs pos="23000">
                  <a:srgbClr val="231EDC"/>
                </a:gs>
                <a:gs pos="56000">
                  <a:srgbClr val="5347EF"/>
                </a:gs>
                <a:gs pos="82000">
                  <a:srgbClr val="0079FE"/>
                </a:gs>
                <a:gs pos="100000">
                  <a:srgbClr val="7DBBFF"/>
                </a:gs>
              </a:gsLst>
              <a:lin ang="5400000" scaled="1"/>
              <a:tileRect/>
            </a:gradFill>
            <a:ln w="381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59F054D0-952D-1EDF-8F0D-7F462BD7F7E5}"/>
                </a:ext>
              </a:extLst>
            </p:cNvPr>
            <p:cNvSpPr/>
            <p:nvPr/>
          </p:nvSpPr>
          <p:spPr>
            <a:xfrm rot="10800000">
              <a:off x="9254682" y="4201919"/>
              <a:ext cx="1299741" cy="1028695"/>
            </a:xfrm>
            <a:prstGeom prst="trapezoid">
              <a:avLst>
                <a:gd name="adj" fmla="val 36111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0E8291-F87B-3CB1-9CBB-AA2498C51BDE}"/>
                </a:ext>
              </a:extLst>
            </p:cNvPr>
            <p:cNvSpPr txBox="1"/>
            <p:nvPr/>
          </p:nvSpPr>
          <p:spPr>
            <a:xfrm>
              <a:off x="11456961" y="1453547"/>
              <a:ext cx="9124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400" baseline="30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Run 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22CEF6-DD56-1A48-92F1-795878A7441C}"/>
                </a:ext>
              </a:extLst>
            </p:cNvPr>
            <p:cNvSpPr txBox="1"/>
            <p:nvPr/>
          </p:nvSpPr>
          <p:spPr>
            <a:xfrm>
              <a:off x="11115599" y="2511489"/>
              <a:ext cx="912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400" baseline="30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Run 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16BEAE-1DE4-E2FF-EB2B-08148BB7CFF9}"/>
                </a:ext>
              </a:extLst>
            </p:cNvPr>
            <p:cNvSpPr txBox="1"/>
            <p:nvPr/>
          </p:nvSpPr>
          <p:spPr>
            <a:xfrm>
              <a:off x="10747504" y="3541666"/>
              <a:ext cx="912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400" baseline="30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Run 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088938-6C37-CD29-95D0-2519B7606203}"/>
                </a:ext>
              </a:extLst>
            </p:cNvPr>
            <p:cNvSpPr txBox="1"/>
            <p:nvPr/>
          </p:nvSpPr>
          <p:spPr>
            <a:xfrm>
              <a:off x="10333170" y="4656408"/>
              <a:ext cx="10583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400" baseline="30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Run 4|5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518DC4-8B7A-4295-122A-6F49BE08CFB3}"/>
                </a:ext>
              </a:extLst>
            </p:cNvPr>
            <p:cNvSpPr txBox="1"/>
            <p:nvPr/>
          </p:nvSpPr>
          <p:spPr>
            <a:xfrm>
              <a:off x="10051054" y="5466007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UV Run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12BA8E5-39D7-DE1C-0B68-3DC2EAE71AD0}"/>
              </a:ext>
            </a:extLst>
          </p:cNvPr>
          <p:cNvSpPr txBox="1"/>
          <p:nvPr/>
        </p:nvSpPr>
        <p:spPr>
          <a:xfrm>
            <a:off x="7670056" y="6444590"/>
            <a:ext cx="4521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*experimental details can be found in abstract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A3953-B5DD-63CD-3888-6EEC05A3D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7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7AE153-DDD8-7F71-2904-DAAF2D45C045}"/>
              </a:ext>
            </a:extLst>
          </p:cNvPr>
          <p:cNvSpPr txBox="1"/>
          <p:nvPr/>
        </p:nvSpPr>
        <p:spPr>
          <a:xfrm>
            <a:off x="320040" y="5896607"/>
            <a:ext cx="18934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Image created with </a:t>
            </a:r>
            <a:r>
              <a:rPr lang="en-US" sz="1100" dirty="0" err="1"/>
              <a:t>Biorender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75023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A picture containing cup, tableware, dishware, porcelain&#10;&#10;Description automatically generated">
            <a:extLst>
              <a:ext uri="{FF2B5EF4-FFF2-40B4-BE49-F238E27FC236}">
                <a16:creationId xmlns:a16="http://schemas.microsoft.com/office/drawing/2014/main" id="{37FAB64A-A234-0C4B-5C9D-47DAB13DDB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5273" y="1847510"/>
            <a:ext cx="1065104" cy="10457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D979DB-951C-770F-189A-7CD3A2730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41" y="620239"/>
            <a:ext cx="6817186" cy="51062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Isolates with Increased Ionizing Radiation Resistance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08D8E1-B87A-5096-597B-39629E19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 descr="A picture containing indoor, enamel&#10;&#10;Description automatically generated">
            <a:extLst>
              <a:ext uri="{FF2B5EF4-FFF2-40B4-BE49-F238E27FC236}">
                <a16:creationId xmlns:a16="http://schemas.microsoft.com/office/drawing/2014/main" id="{06850777-50FB-9CBA-289B-D1FB0163A7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4955" y="4156015"/>
            <a:ext cx="1080494" cy="1053459"/>
          </a:xfrm>
          <a:prstGeom prst="rect">
            <a:avLst/>
          </a:prstGeom>
        </p:spPr>
      </p:pic>
      <p:pic>
        <p:nvPicPr>
          <p:cNvPr id="5" name="Picture 4" descr="A picture containing indoor, cup, tableware&#10;&#10;Description automatically generated">
            <a:extLst>
              <a:ext uri="{FF2B5EF4-FFF2-40B4-BE49-F238E27FC236}">
                <a16:creationId xmlns:a16="http://schemas.microsoft.com/office/drawing/2014/main" id="{84FD494E-C778-310B-BE7C-B1F8B16986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1129" y="5280117"/>
            <a:ext cx="1080495" cy="102847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86876B-09F4-8D0F-C4F2-314FC2E85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429707"/>
              </p:ext>
            </p:extLst>
          </p:nvPr>
        </p:nvGraphicFramePr>
        <p:xfrm>
          <a:off x="533399" y="1794368"/>
          <a:ext cx="6966528" cy="4498635"/>
        </p:xfrm>
        <a:graphic>
          <a:graphicData uri="http://schemas.openxmlformats.org/drawingml/2006/table">
            <a:tbl>
              <a:tblPr/>
              <a:tblGrid>
                <a:gridCol w="1158143">
                  <a:extLst>
                    <a:ext uri="{9D8B030D-6E8A-4147-A177-3AD203B41FA5}">
                      <a16:colId xmlns:a16="http://schemas.microsoft.com/office/drawing/2014/main" val="88211408"/>
                    </a:ext>
                  </a:extLst>
                </a:gridCol>
                <a:gridCol w="2838125">
                  <a:extLst>
                    <a:ext uri="{9D8B030D-6E8A-4147-A177-3AD203B41FA5}">
                      <a16:colId xmlns:a16="http://schemas.microsoft.com/office/drawing/2014/main" val="3735181826"/>
                    </a:ext>
                  </a:extLst>
                </a:gridCol>
                <a:gridCol w="982133">
                  <a:extLst>
                    <a:ext uri="{9D8B030D-6E8A-4147-A177-3AD203B41FA5}">
                      <a16:colId xmlns:a16="http://schemas.microsoft.com/office/drawing/2014/main" val="4162475941"/>
                    </a:ext>
                  </a:extLst>
                </a:gridCol>
                <a:gridCol w="880533">
                  <a:extLst>
                    <a:ext uri="{9D8B030D-6E8A-4147-A177-3AD203B41FA5}">
                      <a16:colId xmlns:a16="http://schemas.microsoft.com/office/drawing/2014/main" val="2501276633"/>
                    </a:ext>
                  </a:extLst>
                </a:gridCol>
                <a:gridCol w="1107594">
                  <a:extLst>
                    <a:ext uri="{9D8B030D-6E8A-4147-A177-3AD203B41FA5}">
                      <a16:colId xmlns:a16="http://schemas.microsoft.com/office/drawing/2014/main" val="513142118"/>
                    </a:ext>
                  </a:extLst>
                </a:gridCol>
              </a:tblGrid>
              <a:tr h="2262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 #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Identity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Inoculum</a:t>
                      </a: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Proton Rad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157917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PPS55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Alkalihalobacillus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gibsonii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780456"/>
                  </a:ext>
                </a:extLst>
              </a:tr>
              <a:tr h="225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PPS67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Brevundimonas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vesicularis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nasdae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277481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PPS68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Arthrobacter </a:t>
                      </a:r>
                      <a:r>
                        <a:rPr lang="en-US" sz="14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koreensis</a:t>
                      </a:r>
                      <a:endParaRPr lang="en-US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025810"/>
                  </a:ext>
                </a:extLst>
              </a:tr>
              <a:tr h="4460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PPS69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 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lwoffii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Prolinoborus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fasciculus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</a:t>
                      </a:r>
                    </a:p>
                  </a:txBody>
                  <a:tcPr marL="6350" marR="6350" marT="6350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015615"/>
                  </a:ext>
                </a:extLst>
              </a:tr>
              <a:tr h="4460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PPS72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Paenarthrobacter</a:t>
                      </a:r>
                      <a:r>
                        <a:rPr lang="en-US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nitroguajacolicus</a:t>
                      </a:r>
                      <a:endParaRPr lang="en-US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11603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PPS73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Staphylococcus hominis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492278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PPS74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Brevundimonas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sp.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953548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PPS77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Janibacter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hoylei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821801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PPS111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Bacillus licheniformis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111155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PPS114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Bacillus atrophaeus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295660"/>
                  </a:ext>
                </a:extLst>
              </a:tr>
              <a:tr h="4460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PPS117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Mycetocola</a:t>
                      </a:r>
                      <a:r>
                        <a:rPr lang="en-US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manganoxydans</a:t>
                      </a:r>
                      <a:endParaRPr lang="en-US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566569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PPS120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Erwinia</a:t>
                      </a: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sp.</a:t>
                      </a:r>
                      <a:endParaRPr lang="en-US" sz="14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07515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Neocylindroseptoria</a:t>
                      </a:r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sp.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898475"/>
                  </a:ext>
                </a:extLst>
              </a:tr>
              <a:tr h="44603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ATCC 13939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Deinococcus</a:t>
                      </a:r>
                      <a:r>
                        <a:rPr lang="en-US" sz="140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radiodurans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206566"/>
                  </a:ext>
                </a:extLst>
              </a:tr>
              <a:tr h="226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449918"/>
                  </a:ext>
                </a:extLst>
              </a:tr>
            </a:tbl>
          </a:graphicData>
        </a:graphic>
      </p:graphicFrame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2CC55AA-026E-9E48-A498-9C51927A6D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4953" y="5281045"/>
            <a:ext cx="1080494" cy="1028472"/>
          </a:xfrm>
          <a:prstGeom prst="rect">
            <a:avLst/>
          </a:prstGeom>
        </p:spPr>
      </p:pic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F7F190B1-75E1-7A24-2AE3-D16B7BF919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1131" y="667980"/>
            <a:ext cx="1086560" cy="1082573"/>
          </a:xfrm>
          <a:prstGeom prst="rect">
            <a:avLst/>
          </a:prstGeom>
        </p:spPr>
      </p:pic>
      <p:pic>
        <p:nvPicPr>
          <p:cNvPr id="9" name="Picture 8" descr="A picture containing text, cup, indoor, tableware&#10;&#10;Description automatically generated">
            <a:extLst>
              <a:ext uri="{FF2B5EF4-FFF2-40B4-BE49-F238E27FC236}">
                <a16:creationId xmlns:a16="http://schemas.microsoft.com/office/drawing/2014/main" id="{E20376D6-326E-9E67-925A-3A8374D29C1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41129" y="2993766"/>
            <a:ext cx="1086560" cy="1080082"/>
          </a:xfrm>
          <a:prstGeom prst="rect">
            <a:avLst/>
          </a:prstGeom>
        </p:spPr>
      </p:pic>
      <p:pic>
        <p:nvPicPr>
          <p:cNvPr id="10" name="Picture 9" descr="A picture containing text, indoor, enamel&#10;&#10;Description automatically generated">
            <a:extLst>
              <a:ext uri="{FF2B5EF4-FFF2-40B4-BE49-F238E27FC236}">
                <a16:creationId xmlns:a16="http://schemas.microsoft.com/office/drawing/2014/main" id="{90EF9490-3E35-DD94-B681-456EB28EE0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260711" y="4140524"/>
            <a:ext cx="1053459" cy="10804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016652-724C-D7BE-B032-D8C8E66ACC5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9706" y="4164146"/>
            <a:ext cx="1081084" cy="10433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13AAD8-E6B5-2FC6-2EDA-7671ABBEFFC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4238" y="3001778"/>
            <a:ext cx="1080495" cy="1078678"/>
          </a:xfrm>
          <a:prstGeom prst="rect">
            <a:avLst/>
          </a:prstGeom>
        </p:spPr>
      </p:pic>
      <p:pic>
        <p:nvPicPr>
          <p:cNvPr id="13" name="Picture 12" descr="A picture containing indoor&#10;&#10;Description automatically generated">
            <a:extLst>
              <a:ext uri="{FF2B5EF4-FFF2-40B4-BE49-F238E27FC236}">
                <a16:creationId xmlns:a16="http://schemas.microsoft.com/office/drawing/2014/main" id="{40CE3D55-FF9C-04DA-AC2C-C4CBE510A5F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4956" y="668907"/>
            <a:ext cx="1080493" cy="1087725"/>
          </a:xfrm>
          <a:prstGeom prst="rect">
            <a:avLst/>
          </a:prstGeom>
        </p:spPr>
      </p:pic>
      <p:pic>
        <p:nvPicPr>
          <p:cNvPr id="14" name="Picture 13" descr="A picture containing indoor&#10;&#10;Description automatically generated">
            <a:extLst>
              <a:ext uri="{FF2B5EF4-FFF2-40B4-BE49-F238E27FC236}">
                <a16:creationId xmlns:a16="http://schemas.microsoft.com/office/drawing/2014/main" id="{CC0399BF-9E9F-5102-9FEB-DBAE3BD7456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9708" y="663855"/>
            <a:ext cx="1081084" cy="1087726"/>
          </a:xfrm>
          <a:prstGeom prst="rect">
            <a:avLst/>
          </a:prstGeom>
        </p:spPr>
      </p:pic>
      <p:pic>
        <p:nvPicPr>
          <p:cNvPr id="15" name="Picture 14" descr="A picture containing text, cup, indoor, dishware&#10;&#10;Description automatically generated">
            <a:extLst>
              <a:ext uri="{FF2B5EF4-FFF2-40B4-BE49-F238E27FC236}">
                <a16:creationId xmlns:a16="http://schemas.microsoft.com/office/drawing/2014/main" id="{C9D51535-7706-D8EC-0404-B143CFF2DD4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4953" y="3003266"/>
            <a:ext cx="1080493" cy="1070581"/>
          </a:xfrm>
          <a:prstGeom prst="rect">
            <a:avLst/>
          </a:prstGeom>
        </p:spPr>
      </p:pic>
      <p:pic>
        <p:nvPicPr>
          <p:cNvPr id="16" name="Picture 15" descr="A picture containing cup, indoor, tableware, dishware&#10;&#10;Description automatically generated">
            <a:extLst>
              <a:ext uri="{FF2B5EF4-FFF2-40B4-BE49-F238E27FC236}">
                <a16:creationId xmlns:a16="http://schemas.microsoft.com/office/drawing/2014/main" id="{B7B31373-EAF6-73EF-FCB1-0EDD73A8CBA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9706" y="5288131"/>
            <a:ext cx="1081084" cy="10284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3BFE36-606B-D773-0522-8FA693D7C763}"/>
              </a:ext>
            </a:extLst>
          </p:cNvPr>
          <p:cNvSpPr txBox="1"/>
          <p:nvPr/>
        </p:nvSpPr>
        <p:spPr>
          <a:xfrm>
            <a:off x="7952422" y="421298"/>
            <a:ext cx="3385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Inoculum	        Control            Proton Rad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458EA2-E63C-B1D4-6E4E-2779464E47C7}"/>
              </a:ext>
            </a:extLst>
          </p:cNvPr>
          <p:cNvSpPr txBox="1"/>
          <p:nvPr/>
        </p:nvSpPr>
        <p:spPr>
          <a:xfrm>
            <a:off x="9756048" y="63754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A94098-11C9-2D6C-8CC0-B1A25EDD3D6F}"/>
              </a:ext>
            </a:extLst>
          </p:cNvPr>
          <p:cNvSpPr txBox="1"/>
          <p:nvPr/>
        </p:nvSpPr>
        <p:spPr>
          <a:xfrm>
            <a:off x="10979001" y="65703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127D47-FC30-3411-0D6D-2243954814FD}"/>
              </a:ext>
            </a:extLst>
          </p:cNvPr>
          <p:cNvSpPr txBox="1"/>
          <p:nvPr/>
        </p:nvSpPr>
        <p:spPr>
          <a:xfrm>
            <a:off x="8604040" y="64089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D93FFC-AEAC-B0D6-2AC5-37918042D614}"/>
              </a:ext>
            </a:extLst>
          </p:cNvPr>
          <p:cNvSpPr txBox="1"/>
          <p:nvPr/>
        </p:nvSpPr>
        <p:spPr>
          <a:xfrm>
            <a:off x="10919852" y="2978885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4D510B-4811-FF5F-E05B-38B7E09FDD05}"/>
              </a:ext>
            </a:extLst>
          </p:cNvPr>
          <p:cNvSpPr txBox="1"/>
          <p:nvPr/>
        </p:nvSpPr>
        <p:spPr>
          <a:xfrm>
            <a:off x="9715824" y="2970482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C4AFA8-1946-921B-B11E-D6B22CDD7FA9}"/>
              </a:ext>
            </a:extLst>
          </p:cNvPr>
          <p:cNvSpPr txBox="1"/>
          <p:nvPr/>
        </p:nvSpPr>
        <p:spPr>
          <a:xfrm>
            <a:off x="8498404" y="2989211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F2EECA-DE63-9324-A9DF-54DBED24ABF6}"/>
              </a:ext>
            </a:extLst>
          </p:cNvPr>
          <p:cNvSpPr txBox="1"/>
          <p:nvPr/>
        </p:nvSpPr>
        <p:spPr>
          <a:xfrm>
            <a:off x="10900069" y="4140846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929C14-7BAD-E8BF-A67D-0B1EACF85C1F}"/>
              </a:ext>
            </a:extLst>
          </p:cNvPr>
          <p:cNvSpPr txBox="1"/>
          <p:nvPr/>
        </p:nvSpPr>
        <p:spPr>
          <a:xfrm>
            <a:off x="9696899" y="414500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398629-6DF6-E74C-647E-35A1ECEFA035}"/>
              </a:ext>
            </a:extLst>
          </p:cNvPr>
          <p:cNvSpPr txBox="1"/>
          <p:nvPr/>
        </p:nvSpPr>
        <p:spPr>
          <a:xfrm>
            <a:off x="8512673" y="415404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3211F6-5E57-97C3-5ED8-C3B5F771DAEE}"/>
              </a:ext>
            </a:extLst>
          </p:cNvPr>
          <p:cNvSpPr txBox="1"/>
          <p:nvPr/>
        </p:nvSpPr>
        <p:spPr>
          <a:xfrm>
            <a:off x="10888074" y="5244114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292E57-C5C6-956B-B38B-14470BF9390A}"/>
              </a:ext>
            </a:extLst>
          </p:cNvPr>
          <p:cNvSpPr txBox="1"/>
          <p:nvPr/>
        </p:nvSpPr>
        <p:spPr>
          <a:xfrm>
            <a:off x="9703896" y="5251147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DFA7DD-F31E-57C7-E999-E3446B028E30}"/>
              </a:ext>
            </a:extLst>
          </p:cNvPr>
          <p:cNvSpPr txBox="1"/>
          <p:nvPr/>
        </p:nvSpPr>
        <p:spPr>
          <a:xfrm>
            <a:off x="8534883" y="5262482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A138800-C837-A2D4-8595-D655BEBB294A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8909" y="1847442"/>
            <a:ext cx="1048881" cy="105712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65B65FB-4F7F-4F9E-E17E-479B4998AC02}"/>
              </a:ext>
            </a:extLst>
          </p:cNvPr>
          <p:cNvSpPr txBox="1"/>
          <p:nvPr/>
        </p:nvSpPr>
        <p:spPr>
          <a:xfrm>
            <a:off x="9787262" y="182820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4DB851-FC05-F537-6856-3096C96A892C}"/>
              </a:ext>
            </a:extLst>
          </p:cNvPr>
          <p:cNvSpPr txBox="1"/>
          <p:nvPr/>
        </p:nvSpPr>
        <p:spPr>
          <a:xfrm>
            <a:off x="10983616" y="182815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pic>
        <p:nvPicPr>
          <p:cNvPr id="40" name="Picture 39" descr="A picture containing text, accessory, enamel&#10;&#10;Description automatically generated">
            <a:extLst>
              <a:ext uri="{FF2B5EF4-FFF2-40B4-BE49-F238E27FC236}">
                <a16:creationId xmlns:a16="http://schemas.microsoft.com/office/drawing/2014/main" id="{B8C4B9CD-0AB8-F04F-1EBA-BAC082EC5C71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9708" y="1825168"/>
            <a:ext cx="1081084" cy="108684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E2C4511-60CC-2B0A-6AC1-023FF8463719}"/>
              </a:ext>
            </a:extLst>
          </p:cNvPr>
          <p:cNvSpPr txBox="1"/>
          <p:nvPr/>
        </p:nvSpPr>
        <p:spPr>
          <a:xfrm>
            <a:off x="8592972" y="183528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0329931-6A4C-BA98-E9CC-F4C15E4197CA}"/>
              </a:ext>
            </a:extLst>
          </p:cNvPr>
          <p:cNvSpPr txBox="1"/>
          <p:nvPr/>
        </p:nvSpPr>
        <p:spPr>
          <a:xfrm>
            <a:off x="454141" y="6308589"/>
            <a:ext cx="60613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Control: ambient drying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Radiation: 100 keV protons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fluence of 2x10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/cm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 ~10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-6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Torr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8F1ED7-AA61-1701-AA3E-F5E85CE21DD8}"/>
              </a:ext>
            </a:extLst>
          </p:cNvPr>
          <p:cNvSpPr txBox="1"/>
          <p:nvPr/>
        </p:nvSpPr>
        <p:spPr>
          <a:xfrm>
            <a:off x="506635" y="147811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136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>
            <a:extLst>
              <a:ext uri="{FF2B5EF4-FFF2-40B4-BE49-F238E27FC236}">
                <a16:creationId xmlns:a16="http://schemas.microsoft.com/office/drawing/2014/main" id="{95AEFA55-F383-F80F-CDC1-C1C28AF71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66" y="5708532"/>
            <a:ext cx="1080495" cy="1028171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5F895FF0-01BD-C717-D43D-3F60B6CFA9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 rot="10800000">
            <a:off x="9465399" y="5687518"/>
            <a:ext cx="1063742" cy="1049184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A1D4A05-C044-FD63-9FD2-097D36826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44" y="5694552"/>
            <a:ext cx="1063742" cy="106183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F29331D-8062-F056-CA86-C3A44ED84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805" y="5694552"/>
            <a:ext cx="1062124" cy="1065455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F34ACCC2-D259-7BA4-FB35-9AE12D26E6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66" y="4653669"/>
            <a:ext cx="1080495" cy="10189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A1290C5E-4702-E484-0C1F-6E496FF22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62243" y="4653679"/>
            <a:ext cx="1070769" cy="1012022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90254C7-A88F-4CBD-5B29-AEC951902D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266281" y="4646720"/>
            <a:ext cx="1071799" cy="101898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6B1B8F25-EF52-7CE2-5BCB-21C2E85B7D5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3" b="3678"/>
          <a:stretch/>
        </p:blipFill>
        <p:spPr>
          <a:xfrm>
            <a:off x="7072805" y="4653669"/>
            <a:ext cx="1059971" cy="101898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349A9B4E-365A-4A15-8699-D2A9B3A0590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71"/>
          <a:stretch/>
        </p:blipFill>
        <p:spPr>
          <a:xfrm rot="16200000">
            <a:off x="10654458" y="3551915"/>
            <a:ext cx="1077610" cy="107185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976E45E-56B9-D78F-9186-7B93D1B634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67909" y="3558222"/>
            <a:ext cx="1077610" cy="105752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540C9BC-0F85-81A5-7C65-664AB3BE8AC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02"/>
          <a:stretch/>
        </p:blipFill>
        <p:spPr>
          <a:xfrm rot="10800000">
            <a:off x="8269938" y="3565376"/>
            <a:ext cx="1050488" cy="105037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8E65365D-D3F2-91C5-6FE5-968BAAB9D7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072807" y="3565377"/>
            <a:ext cx="1055193" cy="105148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7DA378F-CDB4-A62F-DCA7-8DB7152E3F8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8637" y="2447063"/>
            <a:ext cx="1070554" cy="107506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0A65F12-832B-CAEC-02D2-699F499928CC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3"/>
          <a:stretch/>
        </p:blipFill>
        <p:spPr>
          <a:xfrm rot="10800000">
            <a:off x="9459493" y="2448201"/>
            <a:ext cx="1085614" cy="107058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6EFF60F1-4BA1-2CEE-D840-1E8125879A0D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52" b="2631"/>
          <a:stretch/>
        </p:blipFill>
        <p:spPr>
          <a:xfrm rot="10800000">
            <a:off x="8254700" y="2460862"/>
            <a:ext cx="1071585" cy="107058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A3506242-D4A2-3FF8-6659-3D8DE93A5BC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50"/>
          <a:stretch/>
        </p:blipFill>
        <p:spPr>
          <a:xfrm rot="5400000">
            <a:off x="7068812" y="2445473"/>
            <a:ext cx="1056838" cy="108977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A68D8DE6-C594-D004-BE25-D01C60A76051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15" b="1921"/>
          <a:stretch/>
        </p:blipFill>
        <p:spPr>
          <a:xfrm>
            <a:off x="10675389" y="1362183"/>
            <a:ext cx="1053801" cy="103875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24575C1-D83D-B6BA-E554-EECF823CCE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454088" y="1363606"/>
            <a:ext cx="1078926" cy="105981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058434D-3214-5DB1-4BC4-F7AD4867004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7589" y="1362183"/>
            <a:ext cx="1062837" cy="106123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1EAEE22-77A5-D86D-9ED8-EC5DE670671A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86259" y="1351921"/>
            <a:ext cx="1057123" cy="108049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16BC72B-2B73-21CF-635B-5E532BAB18CD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47"/>
          <a:stretch/>
        </p:blipFill>
        <p:spPr>
          <a:xfrm rot="10800000">
            <a:off x="10675389" y="250615"/>
            <a:ext cx="1053801" cy="107171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CACCBDB-8ADB-AD0C-15C5-14A44ECA9102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4" t="4905" r="491"/>
          <a:stretch/>
        </p:blipFill>
        <p:spPr>
          <a:xfrm rot="10800000">
            <a:off x="9467909" y="254613"/>
            <a:ext cx="1065104" cy="10717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B99B964-6628-2336-737A-1E6FCCE1DED0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29" r="3325"/>
          <a:stretch/>
        </p:blipFill>
        <p:spPr>
          <a:xfrm rot="10800000">
            <a:off x="8257589" y="268432"/>
            <a:ext cx="1062837" cy="105630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BCA041A-24BC-F318-DA90-91DEF2A732A3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"/>
          <a:stretch/>
        </p:blipFill>
        <p:spPr>
          <a:xfrm rot="16200000">
            <a:off x="7082643" y="258597"/>
            <a:ext cx="1060822" cy="1080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D979DB-951C-770F-189A-7CD3A2730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5" y="795237"/>
            <a:ext cx="6817186" cy="51062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Isolates with Increased Ionizing Radiation Resistance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08D8E1-B87A-5096-597B-39629E19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19274"/>
            <a:ext cx="2743200" cy="365125"/>
          </a:xfrm>
        </p:spPr>
        <p:txBody>
          <a:bodyPr/>
          <a:lstStyle/>
          <a:p>
            <a:fld id="{02B8FAB5-077E-4BBE-B394-056789D93A8D}" type="slidenum">
              <a:rPr lang="en-US" smtClean="0"/>
              <a:t>9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3BFE36-606B-D773-0522-8FA693D7C763}"/>
              </a:ext>
            </a:extLst>
          </p:cNvPr>
          <p:cNvSpPr txBox="1"/>
          <p:nvPr/>
        </p:nvSpPr>
        <p:spPr>
          <a:xfrm>
            <a:off x="7165057" y="0"/>
            <a:ext cx="4571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Inoculum	        Control               Vacuum           Proton Rad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458EA2-E63C-B1D4-6E4E-2779464E47C7}"/>
              </a:ext>
            </a:extLst>
          </p:cNvPr>
          <p:cNvSpPr txBox="1"/>
          <p:nvPr/>
        </p:nvSpPr>
        <p:spPr>
          <a:xfrm>
            <a:off x="8983498" y="24692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A94098-11C9-2D6C-8CC0-B1A25EDD3D6F}"/>
              </a:ext>
            </a:extLst>
          </p:cNvPr>
          <p:cNvSpPr txBox="1"/>
          <p:nvPr/>
        </p:nvSpPr>
        <p:spPr>
          <a:xfrm>
            <a:off x="10191637" y="2357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127D47-FC30-3411-0D6D-2243954814FD}"/>
              </a:ext>
            </a:extLst>
          </p:cNvPr>
          <p:cNvSpPr txBox="1"/>
          <p:nvPr/>
        </p:nvSpPr>
        <p:spPr>
          <a:xfrm>
            <a:off x="7823236" y="25461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D93FFC-AEAC-B0D6-2AC5-37918042D614}"/>
              </a:ext>
            </a:extLst>
          </p:cNvPr>
          <p:cNvSpPr txBox="1"/>
          <p:nvPr/>
        </p:nvSpPr>
        <p:spPr>
          <a:xfrm>
            <a:off x="10132488" y="243904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4D510B-4811-FF5F-E05B-38B7E09FDD05}"/>
              </a:ext>
            </a:extLst>
          </p:cNvPr>
          <p:cNvSpPr txBox="1"/>
          <p:nvPr/>
        </p:nvSpPr>
        <p:spPr>
          <a:xfrm>
            <a:off x="8928460" y="24306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C4AFA8-1946-921B-B11E-D6B22CDD7FA9}"/>
              </a:ext>
            </a:extLst>
          </p:cNvPr>
          <p:cNvSpPr txBox="1"/>
          <p:nvPr/>
        </p:nvSpPr>
        <p:spPr>
          <a:xfrm>
            <a:off x="7711040" y="244937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F2EECA-DE63-9324-A9DF-54DBED24ABF6}"/>
              </a:ext>
            </a:extLst>
          </p:cNvPr>
          <p:cNvSpPr txBox="1"/>
          <p:nvPr/>
        </p:nvSpPr>
        <p:spPr>
          <a:xfrm>
            <a:off x="10112705" y="3550208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929C14-7BAD-E8BF-A67D-0B1EACF85C1F}"/>
              </a:ext>
            </a:extLst>
          </p:cNvPr>
          <p:cNvSpPr txBox="1"/>
          <p:nvPr/>
        </p:nvSpPr>
        <p:spPr>
          <a:xfrm>
            <a:off x="8909535" y="3554370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398629-6DF6-E74C-647E-35A1ECEFA035}"/>
              </a:ext>
            </a:extLst>
          </p:cNvPr>
          <p:cNvSpPr txBox="1"/>
          <p:nvPr/>
        </p:nvSpPr>
        <p:spPr>
          <a:xfrm>
            <a:off x="7725309" y="3563404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3211F6-5E57-97C3-5ED8-C3B5F771DAEE}"/>
              </a:ext>
            </a:extLst>
          </p:cNvPr>
          <p:cNvSpPr txBox="1"/>
          <p:nvPr/>
        </p:nvSpPr>
        <p:spPr>
          <a:xfrm>
            <a:off x="10100710" y="4611141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292E57-C5C6-956B-B38B-14470BF9390A}"/>
              </a:ext>
            </a:extLst>
          </p:cNvPr>
          <p:cNvSpPr txBox="1"/>
          <p:nvPr/>
        </p:nvSpPr>
        <p:spPr>
          <a:xfrm>
            <a:off x="8916532" y="4618174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DFA7DD-F31E-57C7-E999-E3446B028E30}"/>
              </a:ext>
            </a:extLst>
          </p:cNvPr>
          <p:cNvSpPr txBox="1"/>
          <p:nvPr/>
        </p:nvSpPr>
        <p:spPr>
          <a:xfrm>
            <a:off x="7747519" y="462950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5B65FB-4F7F-4F9E-E17E-479B4998AC02}"/>
              </a:ext>
            </a:extLst>
          </p:cNvPr>
          <p:cNvSpPr txBox="1"/>
          <p:nvPr/>
        </p:nvSpPr>
        <p:spPr>
          <a:xfrm>
            <a:off x="8999898" y="134763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4DB851-FC05-F537-6856-3096C96A892C}"/>
              </a:ext>
            </a:extLst>
          </p:cNvPr>
          <p:cNvSpPr txBox="1"/>
          <p:nvPr/>
        </p:nvSpPr>
        <p:spPr>
          <a:xfrm>
            <a:off x="10196252" y="134759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E2C4511-60CC-2B0A-6AC1-023FF8463719}"/>
              </a:ext>
            </a:extLst>
          </p:cNvPr>
          <p:cNvSpPr txBox="1"/>
          <p:nvPr/>
        </p:nvSpPr>
        <p:spPr>
          <a:xfrm>
            <a:off x="7805608" y="135472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0329931-6A4C-BA98-E9CC-F4C15E4197CA}"/>
              </a:ext>
            </a:extLst>
          </p:cNvPr>
          <p:cNvSpPr txBox="1"/>
          <p:nvPr/>
        </p:nvSpPr>
        <p:spPr>
          <a:xfrm>
            <a:off x="302589" y="5487750"/>
            <a:ext cx="60613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Control: ambient drying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Vacuum: ~10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-6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Torr</a:t>
            </a:r>
          </a:p>
          <a:p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Radiation: 100 keV protons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fluence of 4x10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/cm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 ~10</a:t>
            </a:r>
            <a:r>
              <a:rPr lang="en-US" sz="1200" baseline="30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-6</a:t>
            </a:r>
            <a:r>
              <a:rPr lang="en-US" sz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Torr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78DF7C5-1A38-82D2-667E-9D89CC7F6500}"/>
              </a:ext>
            </a:extLst>
          </p:cNvPr>
          <p:cNvSpPr txBox="1"/>
          <p:nvPr/>
        </p:nvSpPr>
        <p:spPr>
          <a:xfrm>
            <a:off x="11387814" y="24375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09D36CA-1B71-67EC-8C05-B71CCB87AAA3}"/>
              </a:ext>
            </a:extLst>
          </p:cNvPr>
          <p:cNvSpPr txBox="1"/>
          <p:nvPr/>
        </p:nvSpPr>
        <p:spPr>
          <a:xfrm>
            <a:off x="11328665" y="244706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EDF418F-7673-A59E-94CC-1C8B2E35BDF0}"/>
              </a:ext>
            </a:extLst>
          </p:cNvPr>
          <p:cNvSpPr txBox="1"/>
          <p:nvPr/>
        </p:nvSpPr>
        <p:spPr>
          <a:xfrm>
            <a:off x="11308882" y="3558222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506035-CB2E-8F1A-4ECE-0210A5FCA68C}"/>
              </a:ext>
            </a:extLst>
          </p:cNvPr>
          <p:cNvSpPr txBox="1"/>
          <p:nvPr/>
        </p:nvSpPr>
        <p:spPr>
          <a:xfrm>
            <a:off x="11296887" y="4619155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68626C-B8BF-92DC-F050-D79328EC1721}"/>
              </a:ext>
            </a:extLst>
          </p:cNvPr>
          <p:cNvSpPr txBox="1"/>
          <p:nvPr/>
        </p:nvSpPr>
        <p:spPr>
          <a:xfrm>
            <a:off x="11392429" y="135560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996CF9-0EC8-172E-A2B6-A68B5FE1E1B4}"/>
              </a:ext>
            </a:extLst>
          </p:cNvPr>
          <p:cNvSpPr txBox="1"/>
          <p:nvPr/>
        </p:nvSpPr>
        <p:spPr>
          <a:xfrm>
            <a:off x="10109404" y="5687519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265BA68-05EB-87BF-B6C3-B49DB32AD2D2}"/>
              </a:ext>
            </a:extLst>
          </p:cNvPr>
          <p:cNvSpPr txBox="1"/>
          <p:nvPr/>
        </p:nvSpPr>
        <p:spPr>
          <a:xfrm>
            <a:off x="8925226" y="5694552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3A00BD-A285-DEFB-22DD-324F4C611A19}"/>
              </a:ext>
            </a:extLst>
          </p:cNvPr>
          <p:cNvSpPr txBox="1"/>
          <p:nvPr/>
        </p:nvSpPr>
        <p:spPr>
          <a:xfrm>
            <a:off x="7756213" y="5705887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D9AB288-4F57-1DF0-8AB6-6A39377B3227}"/>
              </a:ext>
            </a:extLst>
          </p:cNvPr>
          <p:cNvSpPr txBox="1"/>
          <p:nvPr/>
        </p:nvSpPr>
        <p:spPr>
          <a:xfrm>
            <a:off x="11305581" y="5695533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89F06650-BEC1-31F6-863B-6FBDF4A55E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93062"/>
              </p:ext>
            </p:extLst>
          </p:nvPr>
        </p:nvGraphicFramePr>
        <p:xfrm>
          <a:off x="326442" y="2362702"/>
          <a:ext cx="6375815" cy="3072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335">
                  <a:extLst>
                    <a:ext uri="{9D8B030D-6E8A-4147-A177-3AD203B41FA5}">
                      <a16:colId xmlns:a16="http://schemas.microsoft.com/office/drawing/2014/main" val="1972517720"/>
                    </a:ext>
                  </a:extLst>
                </a:gridCol>
                <a:gridCol w="2234149">
                  <a:extLst>
                    <a:ext uri="{9D8B030D-6E8A-4147-A177-3AD203B41FA5}">
                      <a16:colId xmlns:a16="http://schemas.microsoft.com/office/drawing/2014/main" val="114385598"/>
                    </a:ext>
                  </a:extLst>
                </a:gridCol>
                <a:gridCol w="815311">
                  <a:extLst>
                    <a:ext uri="{9D8B030D-6E8A-4147-A177-3AD203B41FA5}">
                      <a16:colId xmlns:a16="http://schemas.microsoft.com/office/drawing/2014/main" val="463152637"/>
                    </a:ext>
                  </a:extLst>
                </a:gridCol>
                <a:gridCol w="736155">
                  <a:extLst>
                    <a:ext uri="{9D8B030D-6E8A-4147-A177-3AD203B41FA5}">
                      <a16:colId xmlns:a16="http://schemas.microsoft.com/office/drawing/2014/main" val="4200838373"/>
                    </a:ext>
                  </a:extLst>
                </a:gridCol>
                <a:gridCol w="767817">
                  <a:extLst>
                    <a:ext uri="{9D8B030D-6E8A-4147-A177-3AD203B41FA5}">
                      <a16:colId xmlns:a16="http://schemas.microsoft.com/office/drawing/2014/main" val="2663673822"/>
                    </a:ext>
                  </a:extLst>
                </a:gridCol>
                <a:gridCol w="858048">
                  <a:extLst>
                    <a:ext uri="{9D8B030D-6E8A-4147-A177-3AD203B41FA5}">
                      <a16:colId xmlns:a16="http://schemas.microsoft.com/office/drawing/2014/main" val="2178028023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Isolate #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Identity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Inoculum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Vacuum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Proton Rad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2563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PPS68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Arthrobacter </a:t>
                      </a:r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koreensis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214326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PPS69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 </a:t>
                      </a:r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lwoffii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Prolinoborus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fasciculus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6367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PPS72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Paenarthrobacter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nitroguajacolicus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9976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PPS117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Mycetocola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manganoxydans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9388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PPS120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Erwinia </a:t>
                      </a:r>
                      <a:r>
                        <a:rPr lang="en-US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8483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ATCC 9372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Bacillus atrophaeus </a:t>
                      </a:r>
                      <a:r>
                        <a:rPr lang="en-US" sz="140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3255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ATCC 13939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Deinococcus</a:t>
                      </a:r>
                      <a:r>
                        <a:rPr lang="en-US" sz="14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radiodurans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4274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491380"/>
                  </a:ext>
                </a:extLst>
              </a:tr>
            </a:tbl>
          </a:graphicData>
        </a:graphic>
      </p:graphicFrame>
      <p:sp>
        <p:nvSpPr>
          <p:cNvPr id="84" name="TextBox 83">
            <a:extLst>
              <a:ext uri="{FF2B5EF4-FFF2-40B4-BE49-F238E27FC236}">
                <a16:creationId xmlns:a16="http://schemas.microsoft.com/office/drawing/2014/main" id="{F5AAD911-4EAA-8D5A-E063-88BD2DEBA52E}"/>
              </a:ext>
            </a:extLst>
          </p:cNvPr>
          <p:cNvSpPr txBox="1"/>
          <p:nvPr/>
        </p:nvSpPr>
        <p:spPr>
          <a:xfrm>
            <a:off x="321317" y="19933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Run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247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F0CF-37DC-F1D7-AFCB-B0612795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4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koreensis</a:t>
            </a:r>
            <a:r>
              <a:rPr lang="en-US" sz="4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Demonstrates Resistance to UV</a:t>
            </a:r>
          </a:p>
        </p:txBody>
      </p:sp>
      <p:pic>
        <p:nvPicPr>
          <p:cNvPr id="5" name="Content Placeholder 4" descr="A picture containing cup, food, indoor, beverage&#10;&#10;Description automatically generated">
            <a:extLst>
              <a:ext uri="{FF2B5EF4-FFF2-40B4-BE49-F238E27FC236}">
                <a16:creationId xmlns:a16="http://schemas.microsoft.com/office/drawing/2014/main" id="{9A04AFDC-AFF5-18A1-AA7D-267C3F963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1317" y="2426419"/>
            <a:ext cx="1167136" cy="122015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79222C-7CF5-65AC-1D32-F54DFD1E0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 descr="A picture containing cup, coffee, set&#10;&#10;Description automatically generated">
            <a:extLst>
              <a:ext uri="{FF2B5EF4-FFF2-40B4-BE49-F238E27FC236}">
                <a16:creationId xmlns:a16="http://schemas.microsoft.com/office/drawing/2014/main" id="{9B01F240-E46B-A33C-9235-9CEEE39225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7186" y="2426419"/>
            <a:ext cx="1167136" cy="1220159"/>
          </a:xfrm>
          <a:prstGeom prst="rect">
            <a:avLst/>
          </a:prstGeom>
        </p:spPr>
      </p:pic>
      <p:pic>
        <p:nvPicPr>
          <p:cNvPr id="9" name="Picture 8" descr="A picture containing cup, coffee, indoor, tableware&#10;&#10;Description automatically generated">
            <a:extLst>
              <a:ext uri="{FF2B5EF4-FFF2-40B4-BE49-F238E27FC236}">
                <a16:creationId xmlns:a16="http://schemas.microsoft.com/office/drawing/2014/main" id="{5D03FEE5-4EF5-0EA3-E67E-D15C08A619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090" y="2426419"/>
            <a:ext cx="1167137" cy="1220159"/>
          </a:xfrm>
          <a:prstGeom prst="rect">
            <a:avLst/>
          </a:prstGeom>
        </p:spPr>
      </p:pic>
      <p:pic>
        <p:nvPicPr>
          <p:cNvPr id="10" name="Picture 9" descr="A picture containing indoor, plastic&#10;&#10;Description automatically generated">
            <a:extLst>
              <a:ext uri="{FF2B5EF4-FFF2-40B4-BE49-F238E27FC236}">
                <a16:creationId xmlns:a16="http://schemas.microsoft.com/office/drawing/2014/main" id="{0973C799-650C-D11B-323B-C112F8B07D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370" y="1645349"/>
            <a:ext cx="3124200" cy="2343150"/>
          </a:xfrm>
          <a:prstGeom prst="rect">
            <a:avLst/>
          </a:prstGeom>
        </p:spPr>
      </p:pic>
      <p:pic>
        <p:nvPicPr>
          <p:cNvPr id="11" name="Picture 10" descr="A picture containing indoor, blue, close&#10;&#10;Description automatically generated">
            <a:extLst>
              <a:ext uri="{FF2B5EF4-FFF2-40B4-BE49-F238E27FC236}">
                <a16:creationId xmlns:a16="http://schemas.microsoft.com/office/drawing/2014/main" id="{99B1E9BA-604C-F784-9313-DE9312237D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277" y="1645349"/>
            <a:ext cx="3124200" cy="2343150"/>
          </a:xfrm>
          <a:prstGeom prst="rect">
            <a:avLst/>
          </a:prstGeom>
        </p:spPr>
      </p:pic>
      <p:pic>
        <p:nvPicPr>
          <p:cNvPr id="12" name="Picture 11" descr="A picture containing indoor&#10;&#10;Description automatically generated">
            <a:extLst>
              <a:ext uri="{FF2B5EF4-FFF2-40B4-BE49-F238E27FC236}">
                <a16:creationId xmlns:a16="http://schemas.microsoft.com/office/drawing/2014/main" id="{5C3027AD-3B0B-7FF7-461B-8D93AF9820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2262" y="4149724"/>
            <a:ext cx="3124201" cy="2343151"/>
          </a:xfrm>
          <a:prstGeom prst="rect">
            <a:avLst/>
          </a:prstGeom>
        </p:spPr>
      </p:pic>
      <p:pic>
        <p:nvPicPr>
          <p:cNvPr id="13" name="Picture 1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087A1001-FBBB-BA0B-62EE-CD6FB3D4D7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278" y="4149724"/>
            <a:ext cx="3124199" cy="23431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1AE944-D45F-0FE3-592C-E6D461F01B1F}"/>
              </a:ext>
            </a:extLst>
          </p:cNvPr>
          <p:cNvSpPr txBox="1"/>
          <p:nvPr/>
        </p:nvSpPr>
        <p:spPr>
          <a:xfrm>
            <a:off x="5996041" y="3660987"/>
            <a:ext cx="2040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Arthrobacter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koreensis</a:t>
            </a:r>
            <a:r>
              <a:rPr lang="en-US" sz="1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9F5737-C808-2FAB-F0AF-937E30F92269}"/>
              </a:ext>
            </a:extLst>
          </p:cNvPr>
          <p:cNvSpPr txBox="1"/>
          <p:nvPr/>
        </p:nvSpPr>
        <p:spPr>
          <a:xfrm>
            <a:off x="8717283" y="3660988"/>
            <a:ext cx="29679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Paenarthrobacter</a:t>
            </a:r>
            <a:r>
              <a:rPr lang="en-US" sz="1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nitroguajacolicus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311903-2170-1AC3-A7C1-3FEFF400C843}"/>
              </a:ext>
            </a:extLst>
          </p:cNvPr>
          <p:cNvSpPr txBox="1"/>
          <p:nvPr/>
        </p:nvSpPr>
        <p:spPr>
          <a:xfrm>
            <a:off x="5658018" y="6185097"/>
            <a:ext cx="2452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Mycetocola</a:t>
            </a:r>
            <a:r>
              <a:rPr lang="en-US" sz="1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manganoxydans</a:t>
            </a:r>
            <a:r>
              <a:rPr lang="en-US" sz="1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799CF-963E-1DC1-FA34-BA67A328EAC0}"/>
              </a:ext>
            </a:extLst>
          </p:cNvPr>
          <p:cNvSpPr txBox="1"/>
          <p:nvPr/>
        </p:nvSpPr>
        <p:spPr>
          <a:xfrm>
            <a:off x="9812336" y="6185096"/>
            <a:ext cx="1052195" cy="307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Erwinia </a:t>
            </a:r>
            <a:r>
              <a:rPr lang="en-US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sp.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F3364D-9D9B-7691-8D5C-D40AB4071733}"/>
              </a:ext>
            </a:extLst>
          </p:cNvPr>
          <p:cNvSpPr/>
          <p:nvPr/>
        </p:nvSpPr>
        <p:spPr>
          <a:xfrm>
            <a:off x="5323370" y="1645349"/>
            <a:ext cx="3124198" cy="23578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 descr="A picture containing cup, coffee, indoor, tableware&#10;&#10;Description automatically generated">
            <a:extLst>
              <a:ext uri="{FF2B5EF4-FFF2-40B4-BE49-F238E27FC236}">
                <a16:creationId xmlns:a16="http://schemas.microsoft.com/office/drawing/2014/main" id="{3665E7D6-68C6-E740-FD1E-DC50D3691E9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090" y="3684349"/>
            <a:ext cx="1167136" cy="1220160"/>
          </a:xfrm>
          <a:prstGeom prst="rect">
            <a:avLst/>
          </a:prstGeom>
        </p:spPr>
      </p:pic>
      <p:pic>
        <p:nvPicPr>
          <p:cNvPr id="22" name="Picture 21" descr="A picture containing indoor, kitchenware&#10;&#10;Description automatically generated">
            <a:extLst>
              <a:ext uri="{FF2B5EF4-FFF2-40B4-BE49-F238E27FC236}">
                <a16:creationId xmlns:a16="http://schemas.microsoft.com/office/drawing/2014/main" id="{95FB259C-468D-8D56-3525-AFB5BD5E7A4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1317" y="3684349"/>
            <a:ext cx="1167136" cy="1220159"/>
          </a:xfrm>
          <a:prstGeom prst="rect">
            <a:avLst/>
          </a:prstGeom>
        </p:spPr>
      </p:pic>
      <p:pic>
        <p:nvPicPr>
          <p:cNvPr id="24" name="Picture 23" descr="A picture containing cup, table, indoor, tableware&#10;&#10;Description automatically generated">
            <a:extLst>
              <a:ext uri="{FF2B5EF4-FFF2-40B4-BE49-F238E27FC236}">
                <a16:creationId xmlns:a16="http://schemas.microsoft.com/office/drawing/2014/main" id="{ACA06580-A634-9042-C165-388F3C3C9A6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7186" y="3684349"/>
            <a:ext cx="1167136" cy="12201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7A1D57F-8F53-7C8D-B915-798CB0702AE5}"/>
              </a:ext>
            </a:extLst>
          </p:cNvPr>
          <p:cNvSpPr txBox="1"/>
          <p:nvPr/>
        </p:nvSpPr>
        <p:spPr>
          <a:xfrm>
            <a:off x="883067" y="2111649"/>
            <a:ext cx="3605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Inoculum	     Drying Control               UV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FC2DEF-25BE-3BFD-E2E9-46968161C636}"/>
              </a:ext>
            </a:extLst>
          </p:cNvPr>
          <p:cNvSpPr txBox="1"/>
          <p:nvPr/>
        </p:nvSpPr>
        <p:spPr>
          <a:xfrm>
            <a:off x="2836029" y="240219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E0C82B-83BF-89C7-E220-17D035FE5772}"/>
              </a:ext>
            </a:extLst>
          </p:cNvPr>
          <p:cNvSpPr txBox="1"/>
          <p:nvPr/>
        </p:nvSpPr>
        <p:spPr>
          <a:xfrm>
            <a:off x="4133868" y="243143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AA27D82-70A9-64E9-0B3A-406FC476AEC4}"/>
              </a:ext>
            </a:extLst>
          </p:cNvPr>
          <p:cNvSpPr txBox="1"/>
          <p:nvPr/>
        </p:nvSpPr>
        <p:spPr>
          <a:xfrm>
            <a:off x="1571642" y="240554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EBDD15-81B5-6F23-2F32-9B0DB4A216A9}"/>
              </a:ext>
            </a:extLst>
          </p:cNvPr>
          <p:cNvSpPr txBox="1"/>
          <p:nvPr/>
        </p:nvSpPr>
        <p:spPr>
          <a:xfrm>
            <a:off x="4082560" y="3684349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0F5C39-1958-2E5F-1D7C-C3DE9AC8B86B}"/>
              </a:ext>
            </a:extLst>
          </p:cNvPr>
          <p:cNvSpPr txBox="1"/>
          <p:nvPr/>
        </p:nvSpPr>
        <p:spPr>
          <a:xfrm>
            <a:off x="2804751" y="3701770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2CDD66-7FD1-E262-741C-A5EF212F66DA}"/>
              </a:ext>
            </a:extLst>
          </p:cNvPr>
          <p:cNvSpPr txBox="1"/>
          <p:nvPr/>
        </p:nvSpPr>
        <p:spPr>
          <a:xfrm>
            <a:off x="1560352" y="3684349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AF5D95-AA01-1035-146B-96A5C87D43EC}"/>
              </a:ext>
            </a:extLst>
          </p:cNvPr>
          <p:cNvSpPr txBox="1"/>
          <p:nvPr/>
        </p:nvSpPr>
        <p:spPr>
          <a:xfrm>
            <a:off x="759090" y="4942279"/>
            <a:ext cx="3729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UV: 254 nm wavelength light at an intensity of 80 W/m</a:t>
            </a:r>
            <a:r>
              <a:rPr lang="en-US" sz="14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at ~18 cm for 10 minutes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C24EA1-EFF8-F641-83FC-B78D4F835A77}"/>
              </a:ext>
            </a:extLst>
          </p:cNvPr>
          <p:cNvSpPr txBox="1"/>
          <p:nvPr/>
        </p:nvSpPr>
        <p:spPr>
          <a:xfrm>
            <a:off x="1504749" y="5820517"/>
            <a:ext cx="29836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Four isolates sent for whole genome sequencing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Arrow: Circular 35">
            <a:extLst>
              <a:ext uri="{FF2B5EF4-FFF2-40B4-BE49-F238E27FC236}">
                <a16:creationId xmlns:a16="http://schemas.microsoft.com/office/drawing/2014/main" id="{2F300566-5FB7-053C-1FE9-F0CF79B738D5}"/>
              </a:ext>
            </a:extLst>
          </p:cNvPr>
          <p:cNvSpPr/>
          <p:nvPr/>
        </p:nvSpPr>
        <p:spPr>
          <a:xfrm rot="7104010" flipH="1">
            <a:off x="3795231" y="5434571"/>
            <a:ext cx="1493487" cy="1098580"/>
          </a:xfrm>
          <a:custGeom>
            <a:avLst/>
            <a:gdLst>
              <a:gd name="connsiteX0" fmla="*/ 0 w 933255"/>
              <a:gd name="connsiteY0" fmla="*/ 770961 h 1541921"/>
              <a:gd name="connsiteX1" fmla="*/ 94636 w 933255"/>
              <a:gd name="connsiteY1" fmla="*/ 305512 h 1541921"/>
              <a:gd name="connsiteX2" fmla="*/ 629864 w 933255"/>
              <a:gd name="connsiteY2" fmla="*/ 48712 h 1541921"/>
              <a:gd name="connsiteX3" fmla="*/ 630468 w 933255"/>
              <a:gd name="connsiteY3" fmla="*/ 47605 h 1541921"/>
              <a:gd name="connsiteX4" fmla="*/ 745184 w 933255"/>
              <a:gd name="connsiteY4" fmla="*/ 261284 h 1541921"/>
              <a:gd name="connsiteX5" fmla="*/ 568685 w 933255"/>
              <a:gd name="connsiteY5" fmla="*/ 160650 h 1541921"/>
              <a:gd name="connsiteX6" fmla="*/ 569431 w 933255"/>
              <a:gd name="connsiteY6" fmla="*/ 159285 h 1541921"/>
              <a:gd name="connsiteX7" fmla="*/ 179768 w 933255"/>
              <a:gd name="connsiteY7" fmla="*/ 431865 h 1541921"/>
              <a:gd name="connsiteX8" fmla="*/ 128827 w 933255"/>
              <a:gd name="connsiteY8" fmla="*/ 770960 h 1541921"/>
              <a:gd name="connsiteX9" fmla="*/ 0 w 933255"/>
              <a:gd name="connsiteY9" fmla="*/ 770961 h 1541921"/>
              <a:gd name="connsiteX0" fmla="*/ 0 w 745184"/>
              <a:gd name="connsiteY0" fmla="*/ 771014 h 771014"/>
              <a:gd name="connsiteX1" fmla="*/ 94636 w 745184"/>
              <a:gd name="connsiteY1" fmla="*/ 305565 h 771014"/>
              <a:gd name="connsiteX2" fmla="*/ 629864 w 745184"/>
              <a:gd name="connsiteY2" fmla="*/ 48765 h 771014"/>
              <a:gd name="connsiteX3" fmla="*/ 630468 w 745184"/>
              <a:gd name="connsiteY3" fmla="*/ 47658 h 771014"/>
              <a:gd name="connsiteX4" fmla="*/ 745184 w 745184"/>
              <a:gd name="connsiteY4" fmla="*/ 261337 h 771014"/>
              <a:gd name="connsiteX5" fmla="*/ 568685 w 745184"/>
              <a:gd name="connsiteY5" fmla="*/ 160703 h 771014"/>
              <a:gd name="connsiteX6" fmla="*/ 569431 w 745184"/>
              <a:gd name="connsiteY6" fmla="*/ 159338 h 771014"/>
              <a:gd name="connsiteX7" fmla="*/ 152059 w 745184"/>
              <a:gd name="connsiteY7" fmla="*/ 431918 h 771014"/>
              <a:gd name="connsiteX8" fmla="*/ 128827 w 745184"/>
              <a:gd name="connsiteY8" fmla="*/ 771013 h 771014"/>
              <a:gd name="connsiteX9" fmla="*/ 0 w 745184"/>
              <a:gd name="connsiteY9" fmla="*/ 771014 h 771014"/>
              <a:gd name="connsiteX0" fmla="*/ 0 w 745184"/>
              <a:gd name="connsiteY0" fmla="*/ 771014 h 771014"/>
              <a:gd name="connsiteX1" fmla="*/ 94636 w 745184"/>
              <a:gd name="connsiteY1" fmla="*/ 305565 h 771014"/>
              <a:gd name="connsiteX2" fmla="*/ 629864 w 745184"/>
              <a:gd name="connsiteY2" fmla="*/ 48765 h 771014"/>
              <a:gd name="connsiteX3" fmla="*/ 630468 w 745184"/>
              <a:gd name="connsiteY3" fmla="*/ 47658 h 771014"/>
              <a:gd name="connsiteX4" fmla="*/ 745184 w 745184"/>
              <a:gd name="connsiteY4" fmla="*/ 261337 h 771014"/>
              <a:gd name="connsiteX5" fmla="*/ 568685 w 745184"/>
              <a:gd name="connsiteY5" fmla="*/ 160703 h 771014"/>
              <a:gd name="connsiteX6" fmla="*/ 560195 w 745184"/>
              <a:gd name="connsiteY6" fmla="*/ 325592 h 771014"/>
              <a:gd name="connsiteX7" fmla="*/ 152059 w 745184"/>
              <a:gd name="connsiteY7" fmla="*/ 431918 h 771014"/>
              <a:gd name="connsiteX8" fmla="*/ 128827 w 745184"/>
              <a:gd name="connsiteY8" fmla="*/ 771013 h 771014"/>
              <a:gd name="connsiteX9" fmla="*/ 0 w 745184"/>
              <a:gd name="connsiteY9" fmla="*/ 771014 h 771014"/>
              <a:gd name="connsiteX0" fmla="*/ 0 w 745184"/>
              <a:gd name="connsiteY0" fmla="*/ 771014 h 771014"/>
              <a:gd name="connsiteX1" fmla="*/ 94636 w 745184"/>
              <a:gd name="connsiteY1" fmla="*/ 305565 h 771014"/>
              <a:gd name="connsiteX2" fmla="*/ 629864 w 745184"/>
              <a:gd name="connsiteY2" fmla="*/ 48765 h 771014"/>
              <a:gd name="connsiteX3" fmla="*/ 630468 w 745184"/>
              <a:gd name="connsiteY3" fmla="*/ 47658 h 771014"/>
              <a:gd name="connsiteX4" fmla="*/ 745184 w 745184"/>
              <a:gd name="connsiteY4" fmla="*/ 261337 h 771014"/>
              <a:gd name="connsiteX5" fmla="*/ 568685 w 745184"/>
              <a:gd name="connsiteY5" fmla="*/ 160703 h 771014"/>
              <a:gd name="connsiteX6" fmla="*/ 560195 w 745184"/>
              <a:gd name="connsiteY6" fmla="*/ 325592 h 771014"/>
              <a:gd name="connsiteX7" fmla="*/ 152059 w 745184"/>
              <a:gd name="connsiteY7" fmla="*/ 431918 h 771014"/>
              <a:gd name="connsiteX8" fmla="*/ 128827 w 745184"/>
              <a:gd name="connsiteY8" fmla="*/ 771013 h 771014"/>
              <a:gd name="connsiteX9" fmla="*/ 0 w 745184"/>
              <a:gd name="connsiteY9" fmla="*/ 771014 h 771014"/>
              <a:gd name="connsiteX0" fmla="*/ 0 w 745184"/>
              <a:gd name="connsiteY0" fmla="*/ 771014 h 771014"/>
              <a:gd name="connsiteX1" fmla="*/ 94636 w 745184"/>
              <a:gd name="connsiteY1" fmla="*/ 305565 h 771014"/>
              <a:gd name="connsiteX2" fmla="*/ 629864 w 745184"/>
              <a:gd name="connsiteY2" fmla="*/ 48765 h 771014"/>
              <a:gd name="connsiteX3" fmla="*/ 630468 w 745184"/>
              <a:gd name="connsiteY3" fmla="*/ 47658 h 771014"/>
              <a:gd name="connsiteX4" fmla="*/ 745184 w 745184"/>
              <a:gd name="connsiteY4" fmla="*/ 261337 h 771014"/>
              <a:gd name="connsiteX5" fmla="*/ 633340 w 745184"/>
              <a:gd name="connsiteY5" fmla="*/ 326957 h 771014"/>
              <a:gd name="connsiteX6" fmla="*/ 560195 w 745184"/>
              <a:gd name="connsiteY6" fmla="*/ 325592 h 771014"/>
              <a:gd name="connsiteX7" fmla="*/ 152059 w 745184"/>
              <a:gd name="connsiteY7" fmla="*/ 431918 h 771014"/>
              <a:gd name="connsiteX8" fmla="*/ 128827 w 745184"/>
              <a:gd name="connsiteY8" fmla="*/ 771013 h 771014"/>
              <a:gd name="connsiteX9" fmla="*/ 0 w 745184"/>
              <a:gd name="connsiteY9" fmla="*/ 771014 h 771014"/>
              <a:gd name="connsiteX0" fmla="*/ 0 w 750540"/>
              <a:gd name="connsiteY0" fmla="*/ 806483 h 806483"/>
              <a:gd name="connsiteX1" fmla="*/ 94636 w 750540"/>
              <a:gd name="connsiteY1" fmla="*/ 341034 h 806483"/>
              <a:gd name="connsiteX2" fmla="*/ 629864 w 750540"/>
              <a:gd name="connsiteY2" fmla="*/ 84234 h 806483"/>
              <a:gd name="connsiteX3" fmla="*/ 750540 w 750540"/>
              <a:gd name="connsiteY3" fmla="*/ 0 h 806483"/>
              <a:gd name="connsiteX4" fmla="*/ 745184 w 750540"/>
              <a:gd name="connsiteY4" fmla="*/ 296806 h 806483"/>
              <a:gd name="connsiteX5" fmla="*/ 633340 w 750540"/>
              <a:gd name="connsiteY5" fmla="*/ 362426 h 806483"/>
              <a:gd name="connsiteX6" fmla="*/ 560195 w 750540"/>
              <a:gd name="connsiteY6" fmla="*/ 361061 h 806483"/>
              <a:gd name="connsiteX7" fmla="*/ 152059 w 750540"/>
              <a:gd name="connsiteY7" fmla="*/ 467387 h 806483"/>
              <a:gd name="connsiteX8" fmla="*/ 128827 w 750540"/>
              <a:gd name="connsiteY8" fmla="*/ 806482 h 806483"/>
              <a:gd name="connsiteX9" fmla="*/ 0 w 750540"/>
              <a:gd name="connsiteY9" fmla="*/ 806483 h 806483"/>
              <a:gd name="connsiteX0" fmla="*/ 0 w 750540"/>
              <a:gd name="connsiteY0" fmla="*/ 806483 h 806483"/>
              <a:gd name="connsiteX1" fmla="*/ 94636 w 750540"/>
              <a:gd name="connsiteY1" fmla="*/ 341034 h 806483"/>
              <a:gd name="connsiteX2" fmla="*/ 629864 w 750540"/>
              <a:gd name="connsiteY2" fmla="*/ 84234 h 806483"/>
              <a:gd name="connsiteX3" fmla="*/ 750540 w 750540"/>
              <a:gd name="connsiteY3" fmla="*/ 0 h 806483"/>
              <a:gd name="connsiteX4" fmla="*/ 745184 w 750540"/>
              <a:gd name="connsiteY4" fmla="*/ 296806 h 806483"/>
              <a:gd name="connsiteX5" fmla="*/ 633340 w 750540"/>
              <a:gd name="connsiteY5" fmla="*/ 362426 h 806483"/>
              <a:gd name="connsiteX6" fmla="*/ 597141 w 750540"/>
              <a:gd name="connsiteY6" fmla="*/ 231752 h 806483"/>
              <a:gd name="connsiteX7" fmla="*/ 152059 w 750540"/>
              <a:gd name="connsiteY7" fmla="*/ 467387 h 806483"/>
              <a:gd name="connsiteX8" fmla="*/ 128827 w 750540"/>
              <a:gd name="connsiteY8" fmla="*/ 806482 h 806483"/>
              <a:gd name="connsiteX9" fmla="*/ 0 w 750540"/>
              <a:gd name="connsiteY9" fmla="*/ 806483 h 806483"/>
              <a:gd name="connsiteX0" fmla="*/ 0 w 856041"/>
              <a:gd name="connsiteY0" fmla="*/ 806483 h 806483"/>
              <a:gd name="connsiteX1" fmla="*/ 94636 w 856041"/>
              <a:gd name="connsiteY1" fmla="*/ 341034 h 806483"/>
              <a:gd name="connsiteX2" fmla="*/ 629864 w 856041"/>
              <a:gd name="connsiteY2" fmla="*/ 84234 h 806483"/>
              <a:gd name="connsiteX3" fmla="*/ 750540 w 856041"/>
              <a:gd name="connsiteY3" fmla="*/ 0 h 806483"/>
              <a:gd name="connsiteX4" fmla="*/ 856020 w 856041"/>
              <a:gd name="connsiteY4" fmla="*/ 296806 h 806483"/>
              <a:gd name="connsiteX5" fmla="*/ 633340 w 856041"/>
              <a:gd name="connsiteY5" fmla="*/ 362426 h 806483"/>
              <a:gd name="connsiteX6" fmla="*/ 597141 w 856041"/>
              <a:gd name="connsiteY6" fmla="*/ 231752 h 806483"/>
              <a:gd name="connsiteX7" fmla="*/ 152059 w 856041"/>
              <a:gd name="connsiteY7" fmla="*/ 467387 h 806483"/>
              <a:gd name="connsiteX8" fmla="*/ 128827 w 856041"/>
              <a:gd name="connsiteY8" fmla="*/ 806482 h 806483"/>
              <a:gd name="connsiteX9" fmla="*/ 0 w 856041"/>
              <a:gd name="connsiteY9" fmla="*/ 806483 h 806483"/>
              <a:gd name="connsiteX0" fmla="*/ 0 w 856041"/>
              <a:gd name="connsiteY0" fmla="*/ 806483 h 806483"/>
              <a:gd name="connsiteX1" fmla="*/ 94636 w 856041"/>
              <a:gd name="connsiteY1" fmla="*/ 341034 h 806483"/>
              <a:gd name="connsiteX2" fmla="*/ 629864 w 856041"/>
              <a:gd name="connsiteY2" fmla="*/ 84234 h 806483"/>
              <a:gd name="connsiteX3" fmla="*/ 750540 w 856041"/>
              <a:gd name="connsiteY3" fmla="*/ 0 h 806483"/>
              <a:gd name="connsiteX4" fmla="*/ 856020 w 856041"/>
              <a:gd name="connsiteY4" fmla="*/ 296806 h 806483"/>
              <a:gd name="connsiteX5" fmla="*/ 550213 w 856041"/>
              <a:gd name="connsiteY5" fmla="*/ 399371 h 806483"/>
              <a:gd name="connsiteX6" fmla="*/ 597141 w 856041"/>
              <a:gd name="connsiteY6" fmla="*/ 231752 h 806483"/>
              <a:gd name="connsiteX7" fmla="*/ 152059 w 856041"/>
              <a:gd name="connsiteY7" fmla="*/ 467387 h 806483"/>
              <a:gd name="connsiteX8" fmla="*/ 128827 w 856041"/>
              <a:gd name="connsiteY8" fmla="*/ 806482 h 806483"/>
              <a:gd name="connsiteX9" fmla="*/ 0 w 856041"/>
              <a:gd name="connsiteY9" fmla="*/ 806483 h 806483"/>
              <a:gd name="connsiteX0" fmla="*/ 0 w 856037"/>
              <a:gd name="connsiteY0" fmla="*/ 935792 h 935792"/>
              <a:gd name="connsiteX1" fmla="*/ 94636 w 856037"/>
              <a:gd name="connsiteY1" fmla="*/ 470343 h 935792"/>
              <a:gd name="connsiteX2" fmla="*/ 629864 w 856037"/>
              <a:gd name="connsiteY2" fmla="*/ 213543 h 935792"/>
              <a:gd name="connsiteX3" fmla="*/ 722831 w 856037"/>
              <a:gd name="connsiteY3" fmla="*/ 0 h 935792"/>
              <a:gd name="connsiteX4" fmla="*/ 856020 w 856037"/>
              <a:gd name="connsiteY4" fmla="*/ 426115 h 935792"/>
              <a:gd name="connsiteX5" fmla="*/ 550213 w 856037"/>
              <a:gd name="connsiteY5" fmla="*/ 528680 h 935792"/>
              <a:gd name="connsiteX6" fmla="*/ 597141 w 856037"/>
              <a:gd name="connsiteY6" fmla="*/ 361061 h 935792"/>
              <a:gd name="connsiteX7" fmla="*/ 152059 w 856037"/>
              <a:gd name="connsiteY7" fmla="*/ 596696 h 935792"/>
              <a:gd name="connsiteX8" fmla="*/ 128827 w 856037"/>
              <a:gd name="connsiteY8" fmla="*/ 935791 h 935792"/>
              <a:gd name="connsiteX9" fmla="*/ 0 w 856037"/>
              <a:gd name="connsiteY9" fmla="*/ 935792 h 935792"/>
              <a:gd name="connsiteX0" fmla="*/ 0 w 1053932"/>
              <a:gd name="connsiteY0" fmla="*/ 721537 h 935791"/>
              <a:gd name="connsiteX1" fmla="*/ 292531 w 1053932"/>
              <a:gd name="connsiteY1" fmla="*/ 470343 h 935791"/>
              <a:gd name="connsiteX2" fmla="*/ 827759 w 1053932"/>
              <a:gd name="connsiteY2" fmla="*/ 213543 h 935791"/>
              <a:gd name="connsiteX3" fmla="*/ 920726 w 1053932"/>
              <a:gd name="connsiteY3" fmla="*/ 0 h 935791"/>
              <a:gd name="connsiteX4" fmla="*/ 1053915 w 1053932"/>
              <a:gd name="connsiteY4" fmla="*/ 426115 h 935791"/>
              <a:gd name="connsiteX5" fmla="*/ 748108 w 1053932"/>
              <a:gd name="connsiteY5" fmla="*/ 528680 h 935791"/>
              <a:gd name="connsiteX6" fmla="*/ 795036 w 1053932"/>
              <a:gd name="connsiteY6" fmla="*/ 361061 h 935791"/>
              <a:gd name="connsiteX7" fmla="*/ 349954 w 1053932"/>
              <a:gd name="connsiteY7" fmla="*/ 596696 h 935791"/>
              <a:gd name="connsiteX8" fmla="*/ 326722 w 1053932"/>
              <a:gd name="connsiteY8" fmla="*/ 935791 h 935791"/>
              <a:gd name="connsiteX9" fmla="*/ 0 w 1053932"/>
              <a:gd name="connsiteY9" fmla="*/ 721537 h 935791"/>
              <a:gd name="connsiteX0" fmla="*/ 0 w 1053932"/>
              <a:gd name="connsiteY0" fmla="*/ 721537 h 854730"/>
              <a:gd name="connsiteX1" fmla="*/ 292531 w 1053932"/>
              <a:gd name="connsiteY1" fmla="*/ 470343 h 854730"/>
              <a:gd name="connsiteX2" fmla="*/ 827759 w 1053932"/>
              <a:gd name="connsiteY2" fmla="*/ 213543 h 854730"/>
              <a:gd name="connsiteX3" fmla="*/ 920726 w 1053932"/>
              <a:gd name="connsiteY3" fmla="*/ 0 h 854730"/>
              <a:gd name="connsiteX4" fmla="*/ 1053915 w 1053932"/>
              <a:gd name="connsiteY4" fmla="*/ 426115 h 854730"/>
              <a:gd name="connsiteX5" fmla="*/ 748108 w 1053932"/>
              <a:gd name="connsiteY5" fmla="*/ 528680 h 854730"/>
              <a:gd name="connsiteX6" fmla="*/ 795036 w 1053932"/>
              <a:gd name="connsiteY6" fmla="*/ 361061 h 854730"/>
              <a:gd name="connsiteX7" fmla="*/ 349954 w 1053932"/>
              <a:gd name="connsiteY7" fmla="*/ 596696 h 854730"/>
              <a:gd name="connsiteX8" fmla="*/ 113483 w 1053932"/>
              <a:gd name="connsiteY8" fmla="*/ 854730 h 854730"/>
              <a:gd name="connsiteX9" fmla="*/ 0 w 1053932"/>
              <a:gd name="connsiteY9" fmla="*/ 721537 h 854730"/>
              <a:gd name="connsiteX0" fmla="*/ 0 w 1053932"/>
              <a:gd name="connsiteY0" fmla="*/ 721537 h 854730"/>
              <a:gd name="connsiteX1" fmla="*/ 262630 w 1053932"/>
              <a:gd name="connsiteY1" fmla="*/ 365270 h 854730"/>
              <a:gd name="connsiteX2" fmla="*/ 827759 w 1053932"/>
              <a:gd name="connsiteY2" fmla="*/ 213543 h 854730"/>
              <a:gd name="connsiteX3" fmla="*/ 920726 w 1053932"/>
              <a:gd name="connsiteY3" fmla="*/ 0 h 854730"/>
              <a:gd name="connsiteX4" fmla="*/ 1053915 w 1053932"/>
              <a:gd name="connsiteY4" fmla="*/ 426115 h 854730"/>
              <a:gd name="connsiteX5" fmla="*/ 748108 w 1053932"/>
              <a:gd name="connsiteY5" fmla="*/ 528680 h 854730"/>
              <a:gd name="connsiteX6" fmla="*/ 795036 w 1053932"/>
              <a:gd name="connsiteY6" fmla="*/ 361061 h 854730"/>
              <a:gd name="connsiteX7" fmla="*/ 349954 w 1053932"/>
              <a:gd name="connsiteY7" fmla="*/ 596696 h 854730"/>
              <a:gd name="connsiteX8" fmla="*/ 113483 w 1053932"/>
              <a:gd name="connsiteY8" fmla="*/ 854730 h 854730"/>
              <a:gd name="connsiteX9" fmla="*/ 0 w 1053932"/>
              <a:gd name="connsiteY9" fmla="*/ 721537 h 854730"/>
              <a:gd name="connsiteX0" fmla="*/ 0 w 1053932"/>
              <a:gd name="connsiteY0" fmla="*/ 721537 h 854730"/>
              <a:gd name="connsiteX1" fmla="*/ 262630 w 1053932"/>
              <a:gd name="connsiteY1" fmla="*/ 365270 h 854730"/>
              <a:gd name="connsiteX2" fmla="*/ 827759 w 1053932"/>
              <a:gd name="connsiteY2" fmla="*/ 213543 h 854730"/>
              <a:gd name="connsiteX3" fmla="*/ 920726 w 1053932"/>
              <a:gd name="connsiteY3" fmla="*/ 0 h 854730"/>
              <a:gd name="connsiteX4" fmla="*/ 1053915 w 1053932"/>
              <a:gd name="connsiteY4" fmla="*/ 426115 h 854730"/>
              <a:gd name="connsiteX5" fmla="*/ 748108 w 1053932"/>
              <a:gd name="connsiteY5" fmla="*/ 528680 h 854730"/>
              <a:gd name="connsiteX6" fmla="*/ 795036 w 1053932"/>
              <a:gd name="connsiteY6" fmla="*/ 361061 h 854730"/>
              <a:gd name="connsiteX7" fmla="*/ 265264 w 1053932"/>
              <a:gd name="connsiteY7" fmla="*/ 593124 h 854730"/>
              <a:gd name="connsiteX8" fmla="*/ 113483 w 1053932"/>
              <a:gd name="connsiteY8" fmla="*/ 854730 h 854730"/>
              <a:gd name="connsiteX9" fmla="*/ 0 w 1053932"/>
              <a:gd name="connsiteY9" fmla="*/ 721537 h 854730"/>
              <a:gd name="connsiteX0" fmla="*/ 0 w 1053932"/>
              <a:gd name="connsiteY0" fmla="*/ 721537 h 854730"/>
              <a:gd name="connsiteX1" fmla="*/ 262630 w 1053932"/>
              <a:gd name="connsiteY1" fmla="*/ 365270 h 854730"/>
              <a:gd name="connsiteX2" fmla="*/ 827759 w 1053932"/>
              <a:gd name="connsiteY2" fmla="*/ 213543 h 854730"/>
              <a:gd name="connsiteX3" fmla="*/ 920726 w 1053932"/>
              <a:gd name="connsiteY3" fmla="*/ 0 h 854730"/>
              <a:gd name="connsiteX4" fmla="*/ 1053915 w 1053932"/>
              <a:gd name="connsiteY4" fmla="*/ 426115 h 854730"/>
              <a:gd name="connsiteX5" fmla="*/ 748108 w 1053932"/>
              <a:gd name="connsiteY5" fmla="*/ 528680 h 854730"/>
              <a:gd name="connsiteX6" fmla="*/ 795036 w 1053932"/>
              <a:gd name="connsiteY6" fmla="*/ 361061 h 854730"/>
              <a:gd name="connsiteX7" fmla="*/ 265264 w 1053932"/>
              <a:gd name="connsiteY7" fmla="*/ 593124 h 854730"/>
              <a:gd name="connsiteX8" fmla="*/ 113483 w 1053932"/>
              <a:gd name="connsiteY8" fmla="*/ 854730 h 854730"/>
              <a:gd name="connsiteX9" fmla="*/ 0 w 1053932"/>
              <a:gd name="connsiteY9" fmla="*/ 721537 h 854730"/>
              <a:gd name="connsiteX0" fmla="*/ 0 w 1053932"/>
              <a:gd name="connsiteY0" fmla="*/ 721537 h 854730"/>
              <a:gd name="connsiteX1" fmla="*/ 262630 w 1053932"/>
              <a:gd name="connsiteY1" fmla="*/ 365270 h 854730"/>
              <a:gd name="connsiteX2" fmla="*/ 827759 w 1053932"/>
              <a:gd name="connsiteY2" fmla="*/ 213543 h 854730"/>
              <a:gd name="connsiteX3" fmla="*/ 920726 w 1053932"/>
              <a:gd name="connsiteY3" fmla="*/ 0 h 854730"/>
              <a:gd name="connsiteX4" fmla="*/ 1053915 w 1053932"/>
              <a:gd name="connsiteY4" fmla="*/ 426115 h 854730"/>
              <a:gd name="connsiteX5" fmla="*/ 748108 w 1053932"/>
              <a:gd name="connsiteY5" fmla="*/ 528680 h 854730"/>
              <a:gd name="connsiteX6" fmla="*/ 795036 w 1053932"/>
              <a:gd name="connsiteY6" fmla="*/ 361061 h 854730"/>
              <a:gd name="connsiteX7" fmla="*/ 251672 w 1053932"/>
              <a:gd name="connsiteY7" fmla="*/ 545365 h 854730"/>
              <a:gd name="connsiteX8" fmla="*/ 113483 w 1053932"/>
              <a:gd name="connsiteY8" fmla="*/ 854730 h 854730"/>
              <a:gd name="connsiteX9" fmla="*/ 0 w 1053932"/>
              <a:gd name="connsiteY9" fmla="*/ 721537 h 854730"/>
              <a:gd name="connsiteX0" fmla="*/ 0 w 1053932"/>
              <a:gd name="connsiteY0" fmla="*/ 721537 h 833470"/>
              <a:gd name="connsiteX1" fmla="*/ 262630 w 1053932"/>
              <a:gd name="connsiteY1" fmla="*/ 365270 h 833470"/>
              <a:gd name="connsiteX2" fmla="*/ 827759 w 1053932"/>
              <a:gd name="connsiteY2" fmla="*/ 213543 h 833470"/>
              <a:gd name="connsiteX3" fmla="*/ 920726 w 1053932"/>
              <a:gd name="connsiteY3" fmla="*/ 0 h 833470"/>
              <a:gd name="connsiteX4" fmla="*/ 1053915 w 1053932"/>
              <a:gd name="connsiteY4" fmla="*/ 426115 h 833470"/>
              <a:gd name="connsiteX5" fmla="*/ 748108 w 1053932"/>
              <a:gd name="connsiteY5" fmla="*/ 528680 h 833470"/>
              <a:gd name="connsiteX6" fmla="*/ 795036 w 1053932"/>
              <a:gd name="connsiteY6" fmla="*/ 361061 h 833470"/>
              <a:gd name="connsiteX7" fmla="*/ 251672 w 1053932"/>
              <a:gd name="connsiteY7" fmla="*/ 545365 h 833470"/>
              <a:gd name="connsiteX8" fmla="*/ 98135 w 1053932"/>
              <a:gd name="connsiteY8" fmla="*/ 833470 h 833470"/>
              <a:gd name="connsiteX9" fmla="*/ 0 w 1053932"/>
              <a:gd name="connsiteY9" fmla="*/ 721537 h 833470"/>
              <a:gd name="connsiteX0" fmla="*/ 0 w 1093712"/>
              <a:gd name="connsiteY0" fmla="*/ 721537 h 833470"/>
              <a:gd name="connsiteX1" fmla="*/ 262630 w 1093712"/>
              <a:gd name="connsiteY1" fmla="*/ 365270 h 833470"/>
              <a:gd name="connsiteX2" fmla="*/ 827759 w 1093712"/>
              <a:gd name="connsiteY2" fmla="*/ 213543 h 833470"/>
              <a:gd name="connsiteX3" fmla="*/ 920726 w 1093712"/>
              <a:gd name="connsiteY3" fmla="*/ 0 h 833470"/>
              <a:gd name="connsiteX4" fmla="*/ 1093699 w 1093712"/>
              <a:gd name="connsiteY4" fmla="*/ 219139 h 833470"/>
              <a:gd name="connsiteX5" fmla="*/ 748108 w 1093712"/>
              <a:gd name="connsiteY5" fmla="*/ 528680 h 833470"/>
              <a:gd name="connsiteX6" fmla="*/ 795036 w 1093712"/>
              <a:gd name="connsiteY6" fmla="*/ 361061 h 833470"/>
              <a:gd name="connsiteX7" fmla="*/ 251672 w 1093712"/>
              <a:gd name="connsiteY7" fmla="*/ 545365 h 833470"/>
              <a:gd name="connsiteX8" fmla="*/ 98135 w 1093712"/>
              <a:gd name="connsiteY8" fmla="*/ 833470 h 833470"/>
              <a:gd name="connsiteX9" fmla="*/ 0 w 1093712"/>
              <a:gd name="connsiteY9" fmla="*/ 721537 h 833470"/>
              <a:gd name="connsiteX0" fmla="*/ 0 w 1093712"/>
              <a:gd name="connsiteY0" fmla="*/ 721537 h 833470"/>
              <a:gd name="connsiteX1" fmla="*/ 262630 w 1093712"/>
              <a:gd name="connsiteY1" fmla="*/ 365270 h 833470"/>
              <a:gd name="connsiteX2" fmla="*/ 827759 w 1093712"/>
              <a:gd name="connsiteY2" fmla="*/ 213543 h 833470"/>
              <a:gd name="connsiteX3" fmla="*/ 920726 w 1093712"/>
              <a:gd name="connsiteY3" fmla="*/ 0 h 833470"/>
              <a:gd name="connsiteX4" fmla="*/ 1093699 w 1093712"/>
              <a:gd name="connsiteY4" fmla="*/ 219139 h 833470"/>
              <a:gd name="connsiteX5" fmla="*/ 901380 w 1093712"/>
              <a:gd name="connsiteY5" fmla="*/ 478179 h 833470"/>
              <a:gd name="connsiteX6" fmla="*/ 795036 w 1093712"/>
              <a:gd name="connsiteY6" fmla="*/ 361061 h 833470"/>
              <a:gd name="connsiteX7" fmla="*/ 251672 w 1093712"/>
              <a:gd name="connsiteY7" fmla="*/ 545365 h 833470"/>
              <a:gd name="connsiteX8" fmla="*/ 98135 w 1093712"/>
              <a:gd name="connsiteY8" fmla="*/ 833470 h 833470"/>
              <a:gd name="connsiteX9" fmla="*/ 0 w 1093712"/>
              <a:gd name="connsiteY9" fmla="*/ 721537 h 833470"/>
              <a:gd name="connsiteX0" fmla="*/ 0 w 1093712"/>
              <a:gd name="connsiteY0" fmla="*/ 721537 h 833470"/>
              <a:gd name="connsiteX1" fmla="*/ 262630 w 1093712"/>
              <a:gd name="connsiteY1" fmla="*/ 365270 h 833470"/>
              <a:gd name="connsiteX2" fmla="*/ 827759 w 1093712"/>
              <a:gd name="connsiteY2" fmla="*/ 213543 h 833470"/>
              <a:gd name="connsiteX3" fmla="*/ 920726 w 1093712"/>
              <a:gd name="connsiteY3" fmla="*/ 0 h 833470"/>
              <a:gd name="connsiteX4" fmla="*/ 1093699 w 1093712"/>
              <a:gd name="connsiteY4" fmla="*/ 219139 h 833470"/>
              <a:gd name="connsiteX5" fmla="*/ 901380 w 1093712"/>
              <a:gd name="connsiteY5" fmla="*/ 478179 h 833470"/>
              <a:gd name="connsiteX6" fmla="*/ 870606 w 1093712"/>
              <a:gd name="connsiteY6" fmla="*/ 321630 h 833470"/>
              <a:gd name="connsiteX7" fmla="*/ 251672 w 1093712"/>
              <a:gd name="connsiteY7" fmla="*/ 545365 h 833470"/>
              <a:gd name="connsiteX8" fmla="*/ 98135 w 1093712"/>
              <a:gd name="connsiteY8" fmla="*/ 833470 h 833470"/>
              <a:gd name="connsiteX9" fmla="*/ 0 w 1093712"/>
              <a:gd name="connsiteY9" fmla="*/ 721537 h 833470"/>
              <a:gd name="connsiteX0" fmla="*/ 0 w 1093712"/>
              <a:gd name="connsiteY0" fmla="*/ 721537 h 833470"/>
              <a:gd name="connsiteX1" fmla="*/ 262630 w 1093712"/>
              <a:gd name="connsiteY1" fmla="*/ 365270 h 833470"/>
              <a:gd name="connsiteX2" fmla="*/ 843916 w 1093712"/>
              <a:gd name="connsiteY2" fmla="*/ 143488 h 833470"/>
              <a:gd name="connsiteX3" fmla="*/ 920726 w 1093712"/>
              <a:gd name="connsiteY3" fmla="*/ 0 h 833470"/>
              <a:gd name="connsiteX4" fmla="*/ 1093699 w 1093712"/>
              <a:gd name="connsiteY4" fmla="*/ 219139 h 833470"/>
              <a:gd name="connsiteX5" fmla="*/ 901380 w 1093712"/>
              <a:gd name="connsiteY5" fmla="*/ 478179 h 833470"/>
              <a:gd name="connsiteX6" fmla="*/ 870606 w 1093712"/>
              <a:gd name="connsiteY6" fmla="*/ 321630 h 833470"/>
              <a:gd name="connsiteX7" fmla="*/ 251672 w 1093712"/>
              <a:gd name="connsiteY7" fmla="*/ 545365 h 833470"/>
              <a:gd name="connsiteX8" fmla="*/ 98135 w 1093712"/>
              <a:gd name="connsiteY8" fmla="*/ 833470 h 833470"/>
              <a:gd name="connsiteX9" fmla="*/ 0 w 1093712"/>
              <a:gd name="connsiteY9" fmla="*/ 721537 h 833470"/>
              <a:gd name="connsiteX0" fmla="*/ 0 w 1093707"/>
              <a:gd name="connsiteY0" fmla="*/ 827672 h 939605"/>
              <a:gd name="connsiteX1" fmla="*/ 262630 w 1093707"/>
              <a:gd name="connsiteY1" fmla="*/ 471405 h 939605"/>
              <a:gd name="connsiteX2" fmla="*/ 843916 w 1093707"/>
              <a:gd name="connsiteY2" fmla="*/ 249623 h 939605"/>
              <a:gd name="connsiteX3" fmla="*/ 828868 w 1093707"/>
              <a:gd name="connsiteY3" fmla="*/ 0 h 939605"/>
              <a:gd name="connsiteX4" fmla="*/ 1093699 w 1093707"/>
              <a:gd name="connsiteY4" fmla="*/ 325274 h 939605"/>
              <a:gd name="connsiteX5" fmla="*/ 901380 w 1093707"/>
              <a:gd name="connsiteY5" fmla="*/ 584314 h 939605"/>
              <a:gd name="connsiteX6" fmla="*/ 870606 w 1093707"/>
              <a:gd name="connsiteY6" fmla="*/ 427765 h 939605"/>
              <a:gd name="connsiteX7" fmla="*/ 251672 w 1093707"/>
              <a:gd name="connsiteY7" fmla="*/ 651500 h 939605"/>
              <a:gd name="connsiteX8" fmla="*/ 98135 w 1093707"/>
              <a:gd name="connsiteY8" fmla="*/ 939605 h 939605"/>
              <a:gd name="connsiteX9" fmla="*/ 0 w 1093707"/>
              <a:gd name="connsiteY9" fmla="*/ 827672 h 939605"/>
              <a:gd name="connsiteX0" fmla="*/ 0 w 1036131"/>
              <a:gd name="connsiteY0" fmla="*/ 827672 h 939605"/>
              <a:gd name="connsiteX1" fmla="*/ 262630 w 1036131"/>
              <a:gd name="connsiteY1" fmla="*/ 471405 h 939605"/>
              <a:gd name="connsiteX2" fmla="*/ 843916 w 1036131"/>
              <a:gd name="connsiteY2" fmla="*/ 249623 h 939605"/>
              <a:gd name="connsiteX3" fmla="*/ 828868 w 1036131"/>
              <a:gd name="connsiteY3" fmla="*/ 0 h 939605"/>
              <a:gd name="connsiteX4" fmla="*/ 1036120 w 1036131"/>
              <a:gd name="connsiteY4" fmla="*/ 224029 h 939605"/>
              <a:gd name="connsiteX5" fmla="*/ 901380 w 1036131"/>
              <a:gd name="connsiteY5" fmla="*/ 584314 h 939605"/>
              <a:gd name="connsiteX6" fmla="*/ 870606 w 1036131"/>
              <a:gd name="connsiteY6" fmla="*/ 427765 h 939605"/>
              <a:gd name="connsiteX7" fmla="*/ 251672 w 1036131"/>
              <a:gd name="connsiteY7" fmla="*/ 651500 h 939605"/>
              <a:gd name="connsiteX8" fmla="*/ 98135 w 1036131"/>
              <a:gd name="connsiteY8" fmla="*/ 939605 h 939605"/>
              <a:gd name="connsiteX9" fmla="*/ 0 w 1036131"/>
              <a:gd name="connsiteY9" fmla="*/ 827672 h 939605"/>
              <a:gd name="connsiteX0" fmla="*/ 0 w 1036131"/>
              <a:gd name="connsiteY0" fmla="*/ 827672 h 939605"/>
              <a:gd name="connsiteX1" fmla="*/ 262630 w 1036131"/>
              <a:gd name="connsiteY1" fmla="*/ 471405 h 939605"/>
              <a:gd name="connsiteX2" fmla="*/ 793186 w 1036131"/>
              <a:gd name="connsiteY2" fmla="*/ 215807 h 939605"/>
              <a:gd name="connsiteX3" fmla="*/ 828868 w 1036131"/>
              <a:gd name="connsiteY3" fmla="*/ 0 h 939605"/>
              <a:gd name="connsiteX4" fmla="*/ 1036120 w 1036131"/>
              <a:gd name="connsiteY4" fmla="*/ 224029 h 939605"/>
              <a:gd name="connsiteX5" fmla="*/ 901380 w 1036131"/>
              <a:gd name="connsiteY5" fmla="*/ 584314 h 939605"/>
              <a:gd name="connsiteX6" fmla="*/ 870606 w 1036131"/>
              <a:gd name="connsiteY6" fmla="*/ 427765 h 939605"/>
              <a:gd name="connsiteX7" fmla="*/ 251672 w 1036131"/>
              <a:gd name="connsiteY7" fmla="*/ 651500 h 939605"/>
              <a:gd name="connsiteX8" fmla="*/ 98135 w 1036131"/>
              <a:gd name="connsiteY8" fmla="*/ 939605 h 939605"/>
              <a:gd name="connsiteX9" fmla="*/ 0 w 1036131"/>
              <a:gd name="connsiteY9" fmla="*/ 827672 h 939605"/>
              <a:gd name="connsiteX0" fmla="*/ 0 w 1036131"/>
              <a:gd name="connsiteY0" fmla="*/ 827672 h 939605"/>
              <a:gd name="connsiteX1" fmla="*/ 262630 w 1036131"/>
              <a:gd name="connsiteY1" fmla="*/ 471405 h 939605"/>
              <a:gd name="connsiteX2" fmla="*/ 838280 w 1036131"/>
              <a:gd name="connsiteY2" fmla="*/ 245866 h 939605"/>
              <a:gd name="connsiteX3" fmla="*/ 828868 w 1036131"/>
              <a:gd name="connsiteY3" fmla="*/ 0 h 939605"/>
              <a:gd name="connsiteX4" fmla="*/ 1036120 w 1036131"/>
              <a:gd name="connsiteY4" fmla="*/ 224029 h 939605"/>
              <a:gd name="connsiteX5" fmla="*/ 901380 w 1036131"/>
              <a:gd name="connsiteY5" fmla="*/ 584314 h 939605"/>
              <a:gd name="connsiteX6" fmla="*/ 870606 w 1036131"/>
              <a:gd name="connsiteY6" fmla="*/ 427765 h 939605"/>
              <a:gd name="connsiteX7" fmla="*/ 251672 w 1036131"/>
              <a:gd name="connsiteY7" fmla="*/ 651500 h 939605"/>
              <a:gd name="connsiteX8" fmla="*/ 98135 w 1036131"/>
              <a:gd name="connsiteY8" fmla="*/ 939605 h 939605"/>
              <a:gd name="connsiteX9" fmla="*/ 0 w 1036131"/>
              <a:gd name="connsiteY9" fmla="*/ 827672 h 939605"/>
              <a:gd name="connsiteX0" fmla="*/ 0 w 1036131"/>
              <a:gd name="connsiteY0" fmla="*/ 827672 h 939605"/>
              <a:gd name="connsiteX1" fmla="*/ 235365 w 1036131"/>
              <a:gd name="connsiteY1" fmla="*/ 417307 h 939605"/>
              <a:gd name="connsiteX2" fmla="*/ 838280 w 1036131"/>
              <a:gd name="connsiteY2" fmla="*/ 245866 h 939605"/>
              <a:gd name="connsiteX3" fmla="*/ 828868 w 1036131"/>
              <a:gd name="connsiteY3" fmla="*/ 0 h 939605"/>
              <a:gd name="connsiteX4" fmla="*/ 1036120 w 1036131"/>
              <a:gd name="connsiteY4" fmla="*/ 224029 h 939605"/>
              <a:gd name="connsiteX5" fmla="*/ 901380 w 1036131"/>
              <a:gd name="connsiteY5" fmla="*/ 584314 h 939605"/>
              <a:gd name="connsiteX6" fmla="*/ 870606 w 1036131"/>
              <a:gd name="connsiteY6" fmla="*/ 427765 h 939605"/>
              <a:gd name="connsiteX7" fmla="*/ 251672 w 1036131"/>
              <a:gd name="connsiteY7" fmla="*/ 651500 h 939605"/>
              <a:gd name="connsiteX8" fmla="*/ 98135 w 1036131"/>
              <a:gd name="connsiteY8" fmla="*/ 939605 h 939605"/>
              <a:gd name="connsiteX9" fmla="*/ 0 w 1036131"/>
              <a:gd name="connsiteY9" fmla="*/ 827672 h 939605"/>
              <a:gd name="connsiteX0" fmla="*/ 0 w 1036131"/>
              <a:gd name="connsiteY0" fmla="*/ 827672 h 939605"/>
              <a:gd name="connsiteX1" fmla="*/ 235365 w 1036131"/>
              <a:gd name="connsiteY1" fmla="*/ 417307 h 939605"/>
              <a:gd name="connsiteX2" fmla="*/ 838280 w 1036131"/>
              <a:gd name="connsiteY2" fmla="*/ 245866 h 939605"/>
              <a:gd name="connsiteX3" fmla="*/ 828868 w 1036131"/>
              <a:gd name="connsiteY3" fmla="*/ 0 h 939605"/>
              <a:gd name="connsiteX4" fmla="*/ 1036120 w 1036131"/>
              <a:gd name="connsiteY4" fmla="*/ 224029 h 939605"/>
              <a:gd name="connsiteX5" fmla="*/ 901380 w 1036131"/>
              <a:gd name="connsiteY5" fmla="*/ 584314 h 939605"/>
              <a:gd name="connsiteX6" fmla="*/ 870606 w 1036131"/>
              <a:gd name="connsiteY6" fmla="*/ 427765 h 939605"/>
              <a:gd name="connsiteX7" fmla="*/ 231715 w 1036131"/>
              <a:gd name="connsiteY7" fmla="*/ 647177 h 939605"/>
              <a:gd name="connsiteX8" fmla="*/ 98135 w 1036131"/>
              <a:gd name="connsiteY8" fmla="*/ 939605 h 939605"/>
              <a:gd name="connsiteX9" fmla="*/ 0 w 1036131"/>
              <a:gd name="connsiteY9" fmla="*/ 827672 h 93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6131" h="939605">
                <a:moveTo>
                  <a:pt x="0" y="827672"/>
                </a:moveTo>
                <a:cubicBezTo>
                  <a:pt x="0" y="659628"/>
                  <a:pt x="95652" y="514275"/>
                  <a:pt x="235365" y="417307"/>
                </a:cubicBezTo>
                <a:cubicBezTo>
                  <a:pt x="375078" y="320339"/>
                  <a:pt x="645125" y="126698"/>
                  <a:pt x="838280" y="245866"/>
                </a:cubicBezTo>
                <a:lnTo>
                  <a:pt x="828868" y="0"/>
                </a:lnTo>
                <a:cubicBezTo>
                  <a:pt x="827083" y="98935"/>
                  <a:pt x="1037905" y="125094"/>
                  <a:pt x="1036120" y="224029"/>
                </a:cubicBezTo>
                <a:lnTo>
                  <a:pt x="901380" y="584314"/>
                </a:lnTo>
                <a:lnTo>
                  <a:pt x="870606" y="427765"/>
                </a:lnTo>
                <a:cubicBezTo>
                  <a:pt x="806334" y="236647"/>
                  <a:pt x="313429" y="397388"/>
                  <a:pt x="231715" y="647177"/>
                </a:cubicBezTo>
                <a:cubicBezTo>
                  <a:pt x="129738" y="667987"/>
                  <a:pt x="98135" y="819751"/>
                  <a:pt x="98135" y="939605"/>
                </a:cubicBezTo>
                <a:lnTo>
                  <a:pt x="0" y="827672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52701-A9FB-88D1-4B57-C2D54D0A90AB}"/>
              </a:ext>
            </a:extLst>
          </p:cNvPr>
          <p:cNvSpPr txBox="1"/>
          <p:nvPr/>
        </p:nvSpPr>
        <p:spPr>
          <a:xfrm>
            <a:off x="8036201" y="169068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0002FF-2558-3B05-C332-BDE63EFA61BF}"/>
              </a:ext>
            </a:extLst>
          </p:cNvPr>
          <p:cNvSpPr txBox="1"/>
          <p:nvPr/>
        </p:nvSpPr>
        <p:spPr>
          <a:xfrm>
            <a:off x="11400346" y="169068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CB5869-D583-1BC4-29D2-1FF392013570}"/>
              </a:ext>
            </a:extLst>
          </p:cNvPr>
          <p:cNvSpPr txBox="1"/>
          <p:nvPr/>
        </p:nvSpPr>
        <p:spPr>
          <a:xfrm>
            <a:off x="8032520" y="4148161"/>
            <a:ext cx="431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E7680B-02C8-34D7-16FA-7B88CAB029A3}"/>
              </a:ext>
            </a:extLst>
          </p:cNvPr>
          <p:cNvSpPr txBox="1"/>
          <p:nvPr/>
        </p:nvSpPr>
        <p:spPr>
          <a:xfrm>
            <a:off x="11361933" y="414001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</a:p>
        </p:txBody>
      </p:sp>
    </p:spTree>
    <p:extLst>
      <p:ext uri="{BB962C8B-B14F-4D97-AF65-F5344CB8AC3E}">
        <p14:creationId xmlns:p14="http://schemas.microsoft.com/office/powerpoint/2010/main" val="2222613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C946-2FF4-4AC8-99F0-DA233635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9142-181D-4E2F-9638-A59975625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061" y="1690687"/>
            <a:ext cx="4672363" cy="4342489"/>
          </a:xfrm>
        </p:spPr>
        <p:txBody>
          <a:bodyPr numCol="1">
            <a:normAutofit fontScale="92500" lnSpcReduction="20000"/>
          </a:bodyPr>
          <a:lstStyle/>
          <a:p>
            <a:r>
              <a:rPr lang="en-US" sz="2600" b="1" dirty="0">
                <a:solidFill>
                  <a:srgbClr val="0B3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MSFC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Jason Vaughn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Peter Bertone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Schneider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Erin Hayward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Jarvis Caffrey</a:t>
            </a:r>
          </a:p>
          <a:p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JPL</a:t>
            </a:r>
          </a:p>
          <a:p>
            <a:pPr lvl="1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Atul Chander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Kasthuri Venkateswaran</a:t>
            </a:r>
          </a:p>
          <a:p>
            <a:r>
              <a:rPr lang="en-US" sz="2600" b="1" dirty="0">
                <a:solidFill>
                  <a:srgbClr val="0B3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JSC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Sarah Wallace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Hang Nguyen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Rommel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 Castro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4A435-71AD-B0AB-0F04-EDA5CFC3F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11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8CD630-6F5B-D5D1-8BD4-7DAEEFF92013}"/>
              </a:ext>
            </a:extLst>
          </p:cNvPr>
          <p:cNvSpPr txBox="1">
            <a:spLocks/>
          </p:cNvSpPr>
          <p:nvPr/>
        </p:nvSpPr>
        <p:spPr>
          <a:xfrm>
            <a:off x="5623264" y="1709181"/>
            <a:ext cx="5550704" cy="443036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1C6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Rush University</a:t>
            </a:r>
          </a:p>
          <a:p>
            <a:pPr lvl="1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Stefan Green</a:t>
            </a:r>
          </a:p>
          <a:p>
            <a:pPr lvl="1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Kevin Kunstman</a:t>
            </a:r>
            <a:endParaRPr lang="en-US" sz="2000" b="1" dirty="0">
              <a:solidFill>
                <a:srgbClr val="1F89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1F89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Jacobs/ESSCA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Curtis Bahr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Samantha Marcella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Heather Morris</a:t>
            </a:r>
          </a:p>
          <a:p>
            <a:pPr marL="457200" lvl="1" indent="0">
              <a:buNone/>
            </a:pP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 by Jacobs Innovation Grants and NASA’s Office of Planetary Protection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EBD1371-38C4-3422-03B5-CAA7AC11A8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81522" y="383617"/>
            <a:ext cx="2230998" cy="186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2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167B-45B5-CB22-4271-5F24366D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4DCF-F925-1EF3-875C-715F61D34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449008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hort duration exposures are not enough</a:t>
            </a:r>
          </a:p>
          <a:p>
            <a:r>
              <a:rPr lang="en-US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Larger and more gradual studies to replicate 1) cruise, 2) to surface habitats, 3) to induced surface environments, and finally true 4) Martian environments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 Earth-based experiment can perfectly replicate the Martian environment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We cannot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test every possible microbe in simulation experimental regimes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Examine the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evolutionary potential of the “usual suspects” on ISS or in other crewed environments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What else?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481C9-90B7-7B57-8A66-C0569F3C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FAB5-077E-4BBE-B394-056789D93A8D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 descr="A picture containing snow, riding, outdoor, nature&#10;&#10;Description automatically generated">
            <a:extLst>
              <a:ext uri="{FF2B5EF4-FFF2-40B4-BE49-F238E27FC236}">
                <a16:creationId xmlns:a16="http://schemas.microsoft.com/office/drawing/2014/main" id="{9181C402-1C4F-264B-A9AF-E9332E7845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17081" y="2887823"/>
            <a:ext cx="2908041" cy="3177171"/>
          </a:xfrm>
          <a:prstGeom prst="rect">
            <a:avLst/>
          </a:prstGeom>
        </p:spPr>
      </p:pic>
      <p:pic>
        <p:nvPicPr>
          <p:cNvPr id="12" name="Picture 11" descr="A picture containing ground, outdoor, vegetable, soil&#10;&#10;Description automatically generated">
            <a:extLst>
              <a:ext uri="{FF2B5EF4-FFF2-40B4-BE49-F238E27FC236}">
                <a16:creationId xmlns:a16="http://schemas.microsoft.com/office/drawing/2014/main" id="{68FB614F-906B-A1AC-86DC-43080809EE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7209" y="1284449"/>
            <a:ext cx="3855301" cy="187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6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2762</TotalTime>
  <Words>890</Words>
  <Application>Microsoft Office PowerPoint</Application>
  <PresentationFormat>Widescreen</PresentationFormat>
  <Paragraphs>297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The Need for Earth-Based Experiments to Inform Microbial Evolution on Planetary Surfaces</vt:lpstr>
      <vt:lpstr>Introduction</vt:lpstr>
      <vt:lpstr>When Humans Go…</vt:lpstr>
      <vt:lpstr>Risks of Microbial Evolution</vt:lpstr>
      <vt:lpstr>Examples of Evolution on Earth</vt:lpstr>
      <vt:lpstr>MSFC Cleanroom Microbial Library</vt:lpstr>
      <vt:lpstr>PowerPoint Presentation</vt:lpstr>
      <vt:lpstr>Four Isolates with Increased Ionizing Radiation Resistance</vt:lpstr>
      <vt:lpstr>Four Isolates with Increased Ionizing Radiation Resistance</vt:lpstr>
      <vt:lpstr>A. koreensis Demonstrates Resistance to UV</vt:lpstr>
      <vt:lpstr>Acknowledgements</vt:lpstr>
      <vt:lpstr>Community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Extremophiles from MSFC Cleanrooms</dc:title>
  <dc:creator>Cassilly, Chelsi D. (MSFC-EM41)</dc:creator>
  <cp:lastModifiedBy>Cassilly, Chelsi D. (MSFC-EM41)</cp:lastModifiedBy>
  <cp:revision>47</cp:revision>
  <dcterms:created xsi:type="dcterms:W3CDTF">2024-07-08T20:23:30Z</dcterms:created>
  <dcterms:modified xsi:type="dcterms:W3CDTF">2024-10-24T12:34:44Z</dcterms:modified>
</cp:coreProperties>
</file>