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7" r:id="rId4"/>
    <p:sldMasterId id="2147483746" r:id="rId5"/>
  </p:sldMasterIdLst>
  <p:notesMasterIdLst>
    <p:notesMasterId r:id="rId23"/>
  </p:notesMasterIdLst>
  <p:handoutMasterIdLst>
    <p:handoutMasterId r:id="rId24"/>
  </p:handoutMasterIdLst>
  <p:sldIdLst>
    <p:sldId id="5433" r:id="rId6"/>
    <p:sldId id="4316" r:id="rId7"/>
    <p:sldId id="4317" r:id="rId8"/>
    <p:sldId id="4324" r:id="rId9"/>
    <p:sldId id="4322" r:id="rId10"/>
    <p:sldId id="4325" r:id="rId11"/>
    <p:sldId id="5435" r:id="rId12"/>
    <p:sldId id="4321" r:id="rId13"/>
    <p:sldId id="5416" r:id="rId14"/>
    <p:sldId id="5411" r:id="rId15"/>
    <p:sldId id="4328" r:id="rId16"/>
    <p:sldId id="5423" r:id="rId17"/>
    <p:sldId id="5434" r:id="rId18"/>
    <p:sldId id="5429" r:id="rId19"/>
    <p:sldId id="5430" r:id="rId20"/>
    <p:sldId id="5431" r:id="rId21"/>
    <p:sldId id="5432" r:id="rId22"/>
  </p:sldIdLst>
  <p:sldSz cx="12192000" cy="6858000"/>
  <p:notesSz cx="7010400" cy="9296400"/>
  <p:defaultTextStyle>
    <a:defPPr>
      <a:defRPr lang="en-US"/>
    </a:defPPr>
    <a:lvl1pPr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1pPr>
    <a:lvl2pPr marL="457200"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2pPr>
    <a:lvl3pPr marL="914400"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3pPr>
    <a:lvl4pPr marL="1371600"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4pPr>
    <a:lvl5pPr marL="1828800"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4283" userDrawn="1">
          <p15:clr>
            <a:srgbClr val="A4A3A4"/>
          </p15:clr>
        </p15:guide>
        <p15:guide id="2" pos="164" userDrawn="1">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8"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egcooper" initials="e"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E6F2"/>
    <a:srgbClr val="FFFFCC"/>
    <a:srgbClr val="005DA2"/>
    <a:srgbClr val="00487E"/>
    <a:srgbClr val="00FFFF"/>
    <a:srgbClr val="CCCC00"/>
    <a:srgbClr val="FFC000"/>
    <a:srgbClr val="A9D08E"/>
    <a:srgbClr val="558ED5"/>
    <a:srgbClr val="66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C5C7DD-6055-43A7-A795-964F1D566C10}" v="186" dt="2024-10-25T01:12:54.0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14" autoAdjust="0"/>
    <p:restoredTop sz="94478" autoAdjust="0"/>
  </p:normalViewPr>
  <p:slideViewPr>
    <p:cSldViewPr snapToGrid="0">
      <p:cViewPr varScale="1">
        <p:scale>
          <a:sx n="149" d="100"/>
          <a:sy n="149" d="100"/>
        </p:scale>
        <p:origin x="120" y="108"/>
      </p:cViewPr>
      <p:guideLst>
        <p:guide orient="horz" pos="4283"/>
        <p:guide pos="16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00"/>
    </p:cViewPr>
  </p:sorterViewPr>
  <p:notesViewPr>
    <p:cSldViewPr snapToGrid="0">
      <p:cViewPr varScale="1">
        <p:scale>
          <a:sx n="85" d="100"/>
          <a:sy n="85" d="100"/>
        </p:scale>
        <p:origin x="-3262" y="-103"/>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tierrez, Julian (LARC-D320)" userId="fb137e7b-2c12-4f65-8f80-d67a56955516" providerId="ADAL" clId="{37C5C7DD-6055-43A7-A795-964F1D566C10}"/>
    <pc:docChg chg="custSel addSld modSld modMainMaster">
      <pc:chgData name="Gutierrez, Julian (LARC-D320)" userId="fb137e7b-2c12-4f65-8f80-d67a56955516" providerId="ADAL" clId="{37C5C7DD-6055-43A7-A795-964F1D566C10}" dt="2024-10-29T12:27:33.939" v="305" actId="478"/>
      <pc:docMkLst>
        <pc:docMk/>
      </pc:docMkLst>
      <pc:sldChg chg="addSp delSp modSp mod modAnim">
        <pc:chgData name="Gutierrez, Julian (LARC-D320)" userId="fb137e7b-2c12-4f65-8f80-d67a56955516" providerId="ADAL" clId="{37C5C7DD-6055-43A7-A795-964F1D566C10}" dt="2024-10-24T20:07:07.184" v="267"/>
        <pc:sldMkLst>
          <pc:docMk/>
          <pc:sldMk cId="3700988155" sldId="4328"/>
        </pc:sldMkLst>
        <pc:picChg chg="add del mod">
          <ac:chgData name="Gutierrez, Julian (LARC-D320)" userId="fb137e7b-2c12-4f65-8f80-d67a56955516" providerId="ADAL" clId="{37C5C7DD-6055-43A7-A795-964F1D566C10}" dt="2024-10-24T19:57:33.250" v="212" actId="21"/>
          <ac:picMkLst>
            <pc:docMk/>
            <pc:sldMk cId="3700988155" sldId="4328"/>
            <ac:picMk id="27" creationId="{28755C2F-86FD-E452-1244-77039B99BC8C}"/>
          </ac:picMkLst>
        </pc:picChg>
        <pc:picChg chg="add mod">
          <ac:chgData name="Gutierrez, Julian (LARC-D320)" userId="fb137e7b-2c12-4f65-8f80-d67a56955516" providerId="ADAL" clId="{37C5C7DD-6055-43A7-A795-964F1D566C10}" dt="2024-10-24T20:06:51.922" v="265" actId="1076"/>
          <ac:picMkLst>
            <pc:docMk/>
            <pc:sldMk cId="3700988155" sldId="4328"/>
            <ac:picMk id="29" creationId="{F3E932FD-B741-A446-331D-240D05145AEF}"/>
          </ac:picMkLst>
        </pc:picChg>
        <pc:picChg chg="del mod">
          <ac:chgData name="Gutierrez, Julian (LARC-D320)" userId="fb137e7b-2c12-4f65-8f80-d67a56955516" providerId="ADAL" clId="{37C5C7DD-6055-43A7-A795-964F1D566C10}" dt="2024-10-24T19:57:47.615" v="215" actId="478"/>
          <ac:picMkLst>
            <pc:docMk/>
            <pc:sldMk cId="3700988155" sldId="4328"/>
            <ac:picMk id="30" creationId="{44DD5E20-0109-7920-6347-34EF387C735B}"/>
          </ac:picMkLst>
        </pc:picChg>
      </pc:sldChg>
      <pc:sldChg chg="modSp mod modAnim">
        <pc:chgData name="Gutierrez, Julian (LARC-D320)" userId="fb137e7b-2c12-4f65-8f80-d67a56955516" providerId="ADAL" clId="{37C5C7DD-6055-43A7-A795-964F1D566C10}" dt="2024-10-24T20:08:38.184" v="275"/>
        <pc:sldMkLst>
          <pc:docMk/>
          <pc:sldMk cId="4046498045" sldId="5423"/>
        </pc:sldMkLst>
        <pc:spChg chg="mod">
          <ac:chgData name="Gutierrez, Julian (LARC-D320)" userId="fb137e7b-2c12-4f65-8f80-d67a56955516" providerId="ADAL" clId="{37C5C7DD-6055-43A7-A795-964F1D566C10}" dt="2024-10-24T19:58:50.384" v="246" actId="20577"/>
          <ac:spMkLst>
            <pc:docMk/>
            <pc:sldMk cId="4046498045" sldId="5423"/>
            <ac:spMk id="7" creationId="{EDCB1360-D6FB-01AF-416B-AE81AA0D260F}"/>
          </ac:spMkLst>
        </pc:spChg>
        <pc:picChg chg="mod">
          <ac:chgData name="Gutierrez, Julian (LARC-D320)" userId="fb137e7b-2c12-4f65-8f80-d67a56955516" providerId="ADAL" clId="{37C5C7DD-6055-43A7-A795-964F1D566C10}" dt="2024-10-24T19:49:03.618" v="209" actId="1076"/>
          <ac:picMkLst>
            <pc:docMk/>
            <pc:sldMk cId="4046498045" sldId="5423"/>
            <ac:picMk id="5" creationId="{8FBAE9B2-36F7-C4F6-110C-BE9A958656C1}"/>
          </ac:picMkLst>
        </pc:picChg>
        <pc:picChg chg="mod">
          <ac:chgData name="Gutierrez, Julian (LARC-D320)" userId="fb137e7b-2c12-4f65-8f80-d67a56955516" providerId="ADAL" clId="{37C5C7DD-6055-43A7-A795-964F1D566C10}" dt="2024-10-24T20:01:48.319" v="262" actId="1076"/>
          <ac:picMkLst>
            <pc:docMk/>
            <pc:sldMk cId="4046498045" sldId="5423"/>
            <ac:picMk id="9" creationId="{F8F6C1AA-EF17-5089-B4D8-A37B0BF0511A}"/>
          </ac:picMkLst>
        </pc:picChg>
      </pc:sldChg>
      <pc:sldChg chg="addSp delSp modSp mod modAnim">
        <pc:chgData name="Gutierrez, Julian (LARC-D320)" userId="fb137e7b-2c12-4f65-8f80-d67a56955516" providerId="ADAL" clId="{37C5C7DD-6055-43A7-A795-964F1D566C10}" dt="2024-10-24T20:01:29.466" v="258"/>
        <pc:sldMkLst>
          <pc:docMk/>
          <pc:sldMk cId="1432568984" sldId="5434"/>
        </pc:sldMkLst>
        <pc:spChg chg="mod ord">
          <ac:chgData name="Gutierrez, Julian (LARC-D320)" userId="fb137e7b-2c12-4f65-8f80-d67a56955516" providerId="ADAL" clId="{37C5C7DD-6055-43A7-A795-964F1D566C10}" dt="2024-10-24T20:01:19.205" v="257" actId="1076"/>
          <ac:spMkLst>
            <pc:docMk/>
            <pc:sldMk cId="1432568984" sldId="5434"/>
            <ac:spMk id="9" creationId="{F2D1C3A6-1AFE-FD6B-4B58-288EE277FB8F}"/>
          </ac:spMkLst>
        </pc:spChg>
        <pc:spChg chg="add del mod">
          <ac:chgData name="Gutierrez, Julian (LARC-D320)" userId="fb137e7b-2c12-4f65-8f80-d67a56955516" providerId="ADAL" clId="{37C5C7DD-6055-43A7-A795-964F1D566C10}" dt="2024-10-24T19:40:44.052" v="1" actId="478"/>
          <ac:spMkLst>
            <pc:docMk/>
            <pc:sldMk cId="1432568984" sldId="5434"/>
            <ac:spMk id="11" creationId="{A82BDB10-A7CD-E87F-23BD-5C26DAA40A10}"/>
          </ac:spMkLst>
        </pc:spChg>
        <pc:spChg chg="add del mod">
          <ac:chgData name="Gutierrez, Julian (LARC-D320)" userId="fb137e7b-2c12-4f65-8f80-d67a56955516" providerId="ADAL" clId="{37C5C7DD-6055-43A7-A795-964F1D566C10}" dt="2024-10-24T19:45:45.300" v="42"/>
          <ac:spMkLst>
            <pc:docMk/>
            <pc:sldMk cId="1432568984" sldId="5434"/>
            <ac:spMk id="18" creationId="{9F954347-0944-56BF-D18B-ABB7BD207636}"/>
          </ac:spMkLst>
        </pc:spChg>
        <pc:spChg chg="add mod">
          <ac:chgData name="Gutierrez, Julian (LARC-D320)" userId="fb137e7b-2c12-4f65-8f80-d67a56955516" providerId="ADAL" clId="{37C5C7DD-6055-43A7-A795-964F1D566C10}" dt="2024-10-24T19:59:15.987" v="252" actId="20577"/>
          <ac:spMkLst>
            <pc:docMk/>
            <pc:sldMk cId="1432568984" sldId="5434"/>
            <ac:spMk id="19" creationId="{7C4D6261-989B-8893-BE3B-5C01F28F0F30}"/>
          </ac:spMkLst>
        </pc:spChg>
        <pc:spChg chg="add mod">
          <ac:chgData name="Gutierrez, Julian (LARC-D320)" userId="fb137e7b-2c12-4f65-8f80-d67a56955516" providerId="ADAL" clId="{37C5C7DD-6055-43A7-A795-964F1D566C10}" dt="2024-10-24T19:47:44.557" v="206" actId="20577"/>
          <ac:spMkLst>
            <pc:docMk/>
            <pc:sldMk cId="1432568984" sldId="5434"/>
            <ac:spMk id="20" creationId="{3A6E1032-C3CA-E96A-42D8-668C8EA71BB1}"/>
          </ac:spMkLst>
        </pc:spChg>
        <pc:picChg chg="del">
          <ac:chgData name="Gutierrez, Julian (LARC-D320)" userId="fb137e7b-2c12-4f65-8f80-d67a56955516" providerId="ADAL" clId="{37C5C7DD-6055-43A7-A795-964F1D566C10}" dt="2024-10-24T19:40:39.320" v="0" actId="478"/>
          <ac:picMkLst>
            <pc:docMk/>
            <pc:sldMk cId="1432568984" sldId="5434"/>
            <ac:picMk id="4" creationId="{9A7E226F-1176-7E2D-C775-06536D9E199A}"/>
          </ac:picMkLst>
        </pc:picChg>
        <pc:picChg chg="del">
          <ac:chgData name="Gutierrez, Julian (LARC-D320)" userId="fb137e7b-2c12-4f65-8f80-d67a56955516" providerId="ADAL" clId="{37C5C7DD-6055-43A7-A795-964F1D566C10}" dt="2024-10-24T19:41:02.121" v="8" actId="478"/>
          <ac:picMkLst>
            <pc:docMk/>
            <pc:sldMk cId="1432568984" sldId="5434"/>
            <ac:picMk id="6" creationId="{736741E6-3CB5-95D3-20DE-4EE760C3B3DE}"/>
          </ac:picMkLst>
        </pc:picChg>
        <pc:picChg chg="del">
          <ac:chgData name="Gutierrez, Julian (LARC-D320)" userId="fb137e7b-2c12-4f65-8f80-d67a56955516" providerId="ADAL" clId="{37C5C7DD-6055-43A7-A795-964F1D566C10}" dt="2024-10-24T19:41:08.288" v="12" actId="478"/>
          <ac:picMkLst>
            <pc:docMk/>
            <pc:sldMk cId="1432568984" sldId="5434"/>
            <ac:picMk id="8" creationId="{358ED91E-780F-21F1-C874-490B5018B13A}"/>
          </ac:picMkLst>
        </pc:picChg>
        <pc:picChg chg="add mod">
          <ac:chgData name="Gutierrez, Julian (LARC-D320)" userId="fb137e7b-2c12-4f65-8f80-d67a56955516" providerId="ADAL" clId="{37C5C7DD-6055-43A7-A795-964F1D566C10}" dt="2024-10-24T19:43:06.430" v="40" actId="1076"/>
          <ac:picMkLst>
            <pc:docMk/>
            <pc:sldMk cId="1432568984" sldId="5434"/>
            <ac:picMk id="13" creationId="{1243E004-ECCA-FF00-E32C-35EFC3F2E843}"/>
          </ac:picMkLst>
        </pc:picChg>
        <pc:picChg chg="add mod">
          <ac:chgData name="Gutierrez, Julian (LARC-D320)" userId="fb137e7b-2c12-4f65-8f80-d67a56955516" providerId="ADAL" clId="{37C5C7DD-6055-43A7-A795-964F1D566C10}" dt="2024-10-24T19:42:22.515" v="24" actId="14100"/>
          <ac:picMkLst>
            <pc:docMk/>
            <pc:sldMk cId="1432568984" sldId="5434"/>
            <ac:picMk id="15" creationId="{042C12F3-CCF9-8287-E49E-C49C4FFE47CD}"/>
          </ac:picMkLst>
        </pc:picChg>
        <pc:picChg chg="add mod ord">
          <ac:chgData name="Gutierrez, Julian (LARC-D320)" userId="fb137e7b-2c12-4f65-8f80-d67a56955516" providerId="ADAL" clId="{37C5C7DD-6055-43A7-A795-964F1D566C10}" dt="2024-10-24T19:42:55.891" v="39" actId="1035"/>
          <ac:picMkLst>
            <pc:docMk/>
            <pc:sldMk cId="1432568984" sldId="5434"/>
            <ac:picMk id="17" creationId="{82C64E10-BDB7-B327-CFB6-1F2D8ABC4197}"/>
          </ac:picMkLst>
        </pc:picChg>
      </pc:sldChg>
      <pc:sldChg chg="addSp delSp modSp add mod">
        <pc:chgData name="Gutierrez, Julian (LARC-D320)" userId="fb137e7b-2c12-4f65-8f80-d67a56955516" providerId="ADAL" clId="{37C5C7DD-6055-43A7-A795-964F1D566C10}" dt="2024-10-25T01:16:06.932" v="304" actId="20577"/>
        <pc:sldMkLst>
          <pc:docMk/>
          <pc:sldMk cId="13817793" sldId="5435"/>
        </pc:sldMkLst>
        <pc:spChg chg="mod">
          <ac:chgData name="Gutierrez, Julian (LARC-D320)" userId="fb137e7b-2c12-4f65-8f80-d67a56955516" providerId="ADAL" clId="{37C5C7DD-6055-43A7-A795-964F1D566C10}" dt="2024-10-25T01:16:06.932" v="304" actId="20577"/>
          <ac:spMkLst>
            <pc:docMk/>
            <pc:sldMk cId="13817793" sldId="5435"/>
            <ac:spMk id="28" creationId="{FCD24FE3-729C-4A85-A574-AE164FB09AA6}"/>
          </ac:spMkLst>
        </pc:spChg>
        <pc:picChg chg="add mod ord">
          <ac:chgData name="Gutierrez, Julian (LARC-D320)" userId="fb137e7b-2c12-4f65-8f80-d67a56955516" providerId="ADAL" clId="{37C5C7DD-6055-43A7-A795-964F1D566C10}" dt="2024-10-25T01:15:56.596" v="290" actId="167"/>
          <ac:picMkLst>
            <pc:docMk/>
            <pc:sldMk cId="13817793" sldId="5435"/>
            <ac:picMk id="5" creationId="{779F23FC-F38A-13FA-CEDD-B288C7C3D076}"/>
          </ac:picMkLst>
        </pc:picChg>
        <pc:picChg chg="add mod ord">
          <ac:chgData name="Gutierrez, Julian (LARC-D320)" userId="fb137e7b-2c12-4f65-8f80-d67a56955516" providerId="ADAL" clId="{37C5C7DD-6055-43A7-A795-964F1D566C10}" dt="2024-10-25T01:13:05.854" v="289" actId="167"/>
          <ac:picMkLst>
            <pc:docMk/>
            <pc:sldMk cId="13817793" sldId="5435"/>
            <ac:picMk id="7" creationId="{44FD9DC2-C331-D10F-994E-8D017D93CC8D}"/>
          </ac:picMkLst>
        </pc:picChg>
        <pc:picChg chg="del">
          <ac:chgData name="Gutierrez, Julian (LARC-D320)" userId="fb137e7b-2c12-4f65-8f80-d67a56955516" providerId="ADAL" clId="{37C5C7DD-6055-43A7-A795-964F1D566C10}" dt="2024-10-25T01:12:30.148" v="277" actId="478"/>
          <ac:picMkLst>
            <pc:docMk/>
            <pc:sldMk cId="13817793" sldId="5435"/>
            <ac:picMk id="18" creationId="{72ACE758-A76E-4A48-B14E-2B02F66060E2}"/>
          </ac:picMkLst>
        </pc:picChg>
      </pc:sldChg>
      <pc:sldMasterChg chg="modSldLayout">
        <pc:chgData name="Gutierrez, Julian (LARC-D320)" userId="fb137e7b-2c12-4f65-8f80-d67a56955516" providerId="ADAL" clId="{37C5C7DD-6055-43A7-A795-964F1D566C10}" dt="2024-10-29T12:27:33.939" v="305" actId="478"/>
        <pc:sldMasterMkLst>
          <pc:docMk/>
          <pc:sldMasterMk cId="2672046080" sldId="2147483737"/>
        </pc:sldMasterMkLst>
        <pc:sldLayoutChg chg="delSp mod">
          <pc:chgData name="Gutierrez, Julian (LARC-D320)" userId="fb137e7b-2c12-4f65-8f80-d67a56955516" providerId="ADAL" clId="{37C5C7DD-6055-43A7-A795-964F1D566C10}" dt="2024-10-29T12:27:33.939" v="305" actId="478"/>
          <pc:sldLayoutMkLst>
            <pc:docMk/>
            <pc:sldMasterMk cId="2672046080" sldId="2147483737"/>
            <pc:sldLayoutMk cId="2006259402" sldId="2147483745"/>
          </pc:sldLayoutMkLst>
          <pc:spChg chg="del">
            <ac:chgData name="Gutierrez, Julian (LARC-D320)" userId="fb137e7b-2c12-4f65-8f80-d67a56955516" providerId="ADAL" clId="{37C5C7DD-6055-43A7-A795-964F1D566C10}" dt="2024-10-29T12:27:33.939" v="305" actId="478"/>
            <ac:spMkLst>
              <pc:docMk/>
              <pc:sldMasterMk cId="2672046080" sldId="2147483737"/>
              <pc:sldLayoutMk cId="2006259402" sldId="2147483745"/>
              <ac:spMk id="8" creationId="{00000000-0000-0000-0000-000000000000}"/>
            </ac:spMkLst>
          </pc:s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372" cy="464184"/>
          </a:xfrm>
          <a:prstGeom prst="rect">
            <a:avLst/>
          </a:prstGeom>
        </p:spPr>
        <p:txBody>
          <a:bodyPr vert="horz" lIns="91650" tIns="45825" rIns="91650" bIns="45825" rtlCol="0"/>
          <a:lstStyle>
            <a:lvl1pPr algn="l">
              <a:defRPr sz="1200"/>
            </a:lvl1pPr>
          </a:lstStyle>
          <a:p>
            <a:endParaRPr lang="en-US"/>
          </a:p>
        </p:txBody>
      </p:sp>
      <p:sp>
        <p:nvSpPr>
          <p:cNvPr id="3" name="Date Placeholder 2"/>
          <p:cNvSpPr>
            <a:spLocks noGrp="1"/>
          </p:cNvSpPr>
          <p:nvPr>
            <p:ph type="dt" sz="quarter" idx="1"/>
          </p:nvPr>
        </p:nvSpPr>
        <p:spPr>
          <a:xfrm>
            <a:off x="3970436" y="0"/>
            <a:ext cx="3038372" cy="464184"/>
          </a:xfrm>
          <a:prstGeom prst="rect">
            <a:avLst/>
          </a:prstGeom>
        </p:spPr>
        <p:txBody>
          <a:bodyPr vert="horz" lIns="91650" tIns="45825" rIns="91650" bIns="45825" rtlCol="0"/>
          <a:lstStyle>
            <a:lvl1pPr algn="r">
              <a:defRPr sz="1200"/>
            </a:lvl1pPr>
          </a:lstStyle>
          <a:p>
            <a:fld id="{2B36DD63-1ADF-483B-9F12-A27B6FA4BBAA}" type="datetimeFigureOut">
              <a:rPr lang="en-US" smtClean="0"/>
              <a:pPr/>
              <a:t>10/29/2024</a:t>
            </a:fld>
            <a:endParaRPr lang="en-US"/>
          </a:p>
        </p:txBody>
      </p:sp>
      <p:sp>
        <p:nvSpPr>
          <p:cNvPr id="4" name="Footer Placeholder 3"/>
          <p:cNvSpPr>
            <a:spLocks noGrp="1"/>
          </p:cNvSpPr>
          <p:nvPr>
            <p:ph type="ftr" sz="quarter" idx="2"/>
          </p:nvPr>
        </p:nvSpPr>
        <p:spPr>
          <a:xfrm>
            <a:off x="0" y="8830627"/>
            <a:ext cx="3038372" cy="464184"/>
          </a:xfrm>
          <a:prstGeom prst="rect">
            <a:avLst/>
          </a:prstGeom>
        </p:spPr>
        <p:txBody>
          <a:bodyPr vert="horz" lIns="91650" tIns="45825" rIns="91650" bIns="45825" rtlCol="0" anchor="b"/>
          <a:lstStyle>
            <a:lvl1pPr algn="l">
              <a:defRPr sz="1200"/>
            </a:lvl1pPr>
          </a:lstStyle>
          <a:p>
            <a:endParaRPr lang="en-US"/>
          </a:p>
        </p:txBody>
      </p:sp>
      <p:sp>
        <p:nvSpPr>
          <p:cNvPr id="5" name="Slide Number Placeholder 4"/>
          <p:cNvSpPr>
            <a:spLocks noGrp="1"/>
          </p:cNvSpPr>
          <p:nvPr>
            <p:ph type="sldNum" sz="quarter" idx="3"/>
          </p:nvPr>
        </p:nvSpPr>
        <p:spPr>
          <a:xfrm>
            <a:off x="3970436" y="8830627"/>
            <a:ext cx="3038372" cy="464184"/>
          </a:xfrm>
          <a:prstGeom prst="rect">
            <a:avLst/>
          </a:prstGeom>
        </p:spPr>
        <p:txBody>
          <a:bodyPr vert="horz" lIns="91650" tIns="45825" rIns="91650" bIns="45825" rtlCol="0" anchor="b"/>
          <a:lstStyle>
            <a:lvl1pPr algn="r">
              <a:defRPr sz="1200"/>
            </a:lvl1pPr>
          </a:lstStyle>
          <a:p>
            <a:fld id="{224ACF0D-B912-4EA1-BAD2-8ED2D4B58012}" type="slidenum">
              <a:rPr lang="en-US" smtClean="0"/>
              <a:pPr/>
              <a:t>‹#›</a:t>
            </a:fld>
            <a:endParaRPr lang="en-US"/>
          </a:p>
        </p:txBody>
      </p:sp>
    </p:spTree>
    <p:extLst>
      <p:ext uri="{BB962C8B-B14F-4D97-AF65-F5344CB8AC3E}">
        <p14:creationId xmlns:p14="http://schemas.microsoft.com/office/powerpoint/2010/main" val="13115608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1"/>
            <a:ext cx="3037840" cy="465138"/>
          </a:xfrm>
          <a:prstGeom prst="rect">
            <a:avLst/>
          </a:prstGeom>
          <a:noFill/>
          <a:ln w="9525">
            <a:noFill/>
            <a:miter lim="800000"/>
            <a:headEnd/>
            <a:tailEnd/>
          </a:ln>
          <a:effectLst/>
        </p:spPr>
        <p:txBody>
          <a:bodyPr vert="horz" wrap="square" lIns="91650" tIns="45825" rIns="91650" bIns="45825" numCol="1" anchor="t" anchorCtr="0" compatLnSpc="1">
            <a:prstTxWarp prst="textNoShape">
              <a:avLst/>
            </a:prstTxWarp>
          </a:bodyPr>
          <a:lstStyle>
            <a:lvl1pPr>
              <a:defRPr sz="1200">
                <a:ea typeface="ＭＳ Ｐゴシック" pitchFamily="124" charset="-128"/>
              </a:defRPr>
            </a:lvl1pPr>
          </a:lstStyle>
          <a:p>
            <a:pPr>
              <a:defRPr/>
            </a:pPr>
            <a:endParaRPr lang="en-US"/>
          </a:p>
        </p:txBody>
      </p:sp>
      <p:sp>
        <p:nvSpPr>
          <p:cNvPr id="6147" name="Rectangle 3"/>
          <p:cNvSpPr>
            <a:spLocks noGrp="1" noChangeArrowheads="1"/>
          </p:cNvSpPr>
          <p:nvPr>
            <p:ph type="dt" idx="1"/>
          </p:nvPr>
        </p:nvSpPr>
        <p:spPr bwMode="auto">
          <a:xfrm>
            <a:off x="3972561" y="1"/>
            <a:ext cx="3037840" cy="465138"/>
          </a:xfrm>
          <a:prstGeom prst="rect">
            <a:avLst/>
          </a:prstGeom>
          <a:noFill/>
          <a:ln w="9525">
            <a:noFill/>
            <a:miter lim="800000"/>
            <a:headEnd/>
            <a:tailEnd/>
          </a:ln>
          <a:effectLst/>
        </p:spPr>
        <p:txBody>
          <a:bodyPr vert="horz" wrap="square" lIns="91650" tIns="45825" rIns="91650" bIns="45825" numCol="1" anchor="t" anchorCtr="0" compatLnSpc="1">
            <a:prstTxWarp prst="textNoShape">
              <a:avLst/>
            </a:prstTxWarp>
          </a:bodyPr>
          <a:lstStyle>
            <a:lvl1pPr algn="r">
              <a:defRPr sz="1200">
                <a:ea typeface="ＭＳ Ｐゴシック" pitchFamily="124" charset="-128"/>
              </a:defRPr>
            </a:lvl1pPr>
          </a:lstStyle>
          <a:p>
            <a:pPr>
              <a:defRPr/>
            </a:pPr>
            <a:endParaRPr lang="en-US"/>
          </a:p>
        </p:txBody>
      </p:sp>
      <p:sp>
        <p:nvSpPr>
          <p:cNvPr id="35844" name="Rectangle 4"/>
          <p:cNvSpPr>
            <a:spLocks noGrp="1" noRot="1" noChangeAspect="1" noChangeArrowheads="1" noTextEdit="1"/>
          </p:cNvSpPr>
          <p:nvPr>
            <p:ph type="sldImg" idx="2"/>
          </p:nvPr>
        </p:nvSpPr>
        <p:spPr bwMode="auto">
          <a:xfrm>
            <a:off x="406400" y="696913"/>
            <a:ext cx="6197600" cy="3486150"/>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4721" y="4416425"/>
            <a:ext cx="5140960" cy="4183063"/>
          </a:xfrm>
          <a:prstGeom prst="rect">
            <a:avLst/>
          </a:prstGeom>
          <a:noFill/>
          <a:ln w="9525">
            <a:noFill/>
            <a:miter lim="800000"/>
            <a:headEnd/>
            <a:tailEnd/>
          </a:ln>
          <a:effectLst/>
        </p:spPr>
        <p:txBody>
          <a:bodyPr vert="horz" wrap="square" lIns="91650" tIns="45825" rIns="91650" bIns="45825"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150" name="Rectangle 6"/>
          <p:cNvSpPr>
            <a:spLocks noGrp="1" noChangeArrowheads="1"/>
          </p:cNvSpPr>
          <p:nvPr>
            <p:ph type="ftr" sz="quarter" idx="4"/>
          </p:nvPr>
        </p:nvSpPr>
        <p:spPr bwMode="auto">
          <a:xfrm>
            <a:off x="0" y="8831264"/>
            <a:ext cx="3037840" cy="465137"/>
          </a:xfrm>
          <a:prstGeom prst="rect">
            <a:avLst/>
          </a:prstGeom>
          <a:noFill/>
          <a:ln w="9525">
            <a:noFill/>
            <a:miter lim="800000"/>
            <a:headEnd/>
            <a:tailEnd/>
          </a:ln>
          <a:effectLst/>
        </p:spPr>
        <p:txBody>
          <a:bodyPr vert="horz" wrap="square" lIns="91650" tIns="45825" rIns="91650" bIns="45825" numCol="1" anchor="b" anchorCtr="0" compatLnSpc="1">
            <a:prstTxWarp prst="textNoShape">
              <a:avLst/>
            </a:prstTxWarp>
          </a:bodyPr>
          <a:lstStyle>
            <a:lvl1pPr>
              <a:defRPr sz="1200">
                <a:ea typeface="ＭＳ Ｐゴシック" pitchFamily="124" charset="-128"/>
              </a:defRPr>
            </a:lvl1pPr>
          </a:lstStyle>
          <a:p>
            <a:pPr>
              <a:defRPr/>
            </a:pPr>
            <a:endParaRPr lang="en-US"/>
          </a:p>
        </p:txBody>
      </p:sp>
      <p:sp>
        <p:nvSpPr>
          <p:cNvPr id="6151" name="Rectangle 7"/>
          <p:cNvSpPr>
            <a:spLocks noGrp="1" noChangeArrowheads="1"/>
          </p:cNvSpPr>
          <p:nvPr>
            <p:ph type="sldNum" sz="quarter" idx="5"/>
          </p:nvPr>
        </p:nvSpPr>
        <p:spPr bwMode="auto">
          <a:xfrm>
            <a:off x="3972561" y="8831264"/>
            <a:ext cx="3037840" cy="465137"/>
          </a:xfrm>
          <a:prstGeom prst="rect">
            <a:avLst/>
          </a:prstGeom>
          <a:noFill/>
          <a:ln w="9525">
            <a:noFill/>
            <a:miter lim="800000"/>
            <a:headEnd/>
            <a:tailEnd/>
          </a:ln>
          <a:effectLst/>
        </p:spPr>
        <p:txBody>
          <a:bodyPr vert="horz" wrap="square" lIns="91650" tIns="45825" rIns="91650" bIns="45825" numCol="1" anchor="b" anchorCtr="0" compatLnSpc="1">
            <a:prstTxWarp prst="textNoShape">
              <a:avLst/>
            </a:prstTxWarp>
          </a:bodyPr>
          <a:lstStyle>
            <a:lvl1pPr algn="r">
              <a:defRPr sz="1200">
                <a:ea typeface="ＭＳ Ｐゴシック" pitchFamily="124" charset="-128"/>
              </a:defRPr>
            </a:lvl1pPr>
          </a:lstStyle>
          <a:p>
            <a:pPr>
              <a:defRPr/>
            </a:pPr>
            <a:fld id="{5D36FA22-A92D-45E3-A082-2CFF0A512E3A}" type="slidenum">
              <a:rPr lang="en-US"/>
              <a:pPr>
                <a:defRPr/>
              </a:pPr>
              <a:t>‹#›</a:t>
            </a:fld>
            <a:endParaRPr lang="en-US"/>
          </a:p>
        </p:txBody>
      </p:sp>
    </p:spTree>
    <p:extLst>
      <p:ext uri="{BB962C8B-B14F-4D97-AF65-F5344CB8AC3E}">
        <p14:creationId xmlns:p14="http://schemas.microsoft.com/office/powerpoint/2010/main" val="388551492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12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12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12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12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12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D36FA22-A92D-45E3-A082-2CFF0A512E3A}" type="slidenum">
              <a:rPr lang="en-US" smtClean="0"/>
              <a:pPr>
                <a:defRPr/>
              </a:pPr>
              <a:t>4</a:t>
            </a:fld>
            <a:endParaRPr lang="en-US"/>
          </a:p>
        </p:txBody>
      </p:sp>
    </p:spTree>
    <p:extLst>
      <p:ext uri="{BB962C8B-B14F-4D97-AF65-F5344CB8AC3E}">
        <p14:creationId xmlns:p14="http://schemas.microsoft.com/office/powerpoint/2010/main" val="171936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D36FA22-A92D-45E3-A082-2CFF0A512E3A}" type="slidenum">
              <a:rPr lang="en-US" smtClean="0"/>
              <a:pPr>
                <a:defRPr/>
              </a:pPr>
              <a:t>5</a:t>
            </a:fld>
            <a:endParaRPr lang="en-US"/>
          </a:p>
        </p:txBody>
      </p:sp>
    </p:spTree>
    <p:extLst>
      <p:ext uri="{BB962C8B-B14F-4D97-AF65-F5344CB8AC3E}">
        <p14:creationId xmlns:p14="http://schemas.microsoft.com/office/powerpoint/2010/main" val="823401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D36FA22-A92D-45E3-A082-2CFF0A512E3A}" type="slidenum">
              <a:rPr lang="en-US" smtClean="0"/>
              <a:pPr>
                <a:defRPr/>
              </a:pPr>
              <a:t>6</a:t>
            </a:fld>
            <a:endParaRPr lang="en-US"/>
          </a:p>
        </p:txBody>
      </p:sp>
    </p:spTree>
    <p:extLst>
      <p:ext uri="{BB962C8B-B14F-4D97-AF65-F5344CB8AC3E}">
        <p14:creationId xmlns:p14="http://schemas.microsoft.com/office/powerpoint/2010/main" val="3579149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D36FA22-A92D-45E3-A082-2CFF0A512E3A}" type="slidenum">
              <a:rPr lang="en-US" smtClean="0"/>
              <a:pPr>
                <a:defRPr/>
              </a:pPr>
              <a:t>7</a:t>
            </a:fld>
            <a:endParaRPr lang="en-US"/>
          </a:p>
        </p:txBody>
      </p:sp>
    </p:spTree>
    <p:extLst>
      <p:ext uri="{BB962C8B-B14F-4D97-AF65-F5344CB8AC3E}">
        <p14:creationId xmlns:p14="http://schemas.microsoft.com/office/powerpoint/2010/main" val="1376514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D36FA22-A92D-45E3-A082-2CFF0A512E3A}" type="slidenum">
              <a:rPr lang="en-US" smtClean="0"/>
              <a:pPr>
                <a:defRPr/>
              </a:pPr>
              <a:t>11</a:t>
            </a:fld>
            <a:endParaRPr lang="en-US"/>
          </a:p>
        </p:txBody>
      </p:sp>
    </p:spTree>
    <p:extLst>
      <p:ext uri="{BB962C8B-B14F-4D97-AF65-F5344CB8AC3E}">
        <p14:creationId xmlns:p14="http://schemas.microsoft.com/office/powerpoint/2010/main" val="13388741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0" name="Text Placeholder 2"/>
          <p:cNvSpPr>
            <a:spLocks noGrp="1"/>
          </p:cNvSpPr>
          <p:nvPr>
            <p:ph type="body" idx="1"/>
          </p:nvPr>
        </p:nvSpPr>
        <p:spPr>
          <a:xfrm>
            <a:off x="973780" y="4259180"/>
            <a:ext cx="10363200" cy="1711806"/>
          </a:xfrm>
        </p:spPr>
        <p:txBody>
          <a:bodyPr anchor="ctr" anchorCtr="0"/>
          <a:lstStyle>
            <a:lvl1pPr marL="0" indent="0" algn="ctr">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11" name="Text Placeholder 2"/>
          <p:cNvSpPr>
            <a:spLocks noGrp="1"/>
          </p:cNvSpPr>
          <p:nvPr>
            <p:ph type="body" idx="10"/>
          </p:nvPr>
        </p:nvSpPr>
        <p:spPr>
          <a:xfrm>
            <a:off x="973780" y="1560096"/>
            <a:ext cx="10363200" cy="2518609"/>
          </a:xfrm>
        </p:spPr>
        <p:txBody>
          <a:bodyPr anchor="ctr" anchorCtr="0"/>
          <a:lstStyle>
            <a:lvl1pPr marL="0" indent="0" algn="ctr">
              <a:buNone/>
              <a:defRPr sz="28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pic>
        <p:nvPicPr>
          <p:cNvPr id="12" name="Picture 11" descr="footer.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6595872"/>
            <a:ext cx="12192000" cy="262128"/>
          </a:xfrm>
          <a:prstGeom prst="rect">
            <a:avLst/>
          </a:prstGeom>
        </p:spPr>
      </p:pic>
    </p:spTree>
    <p:extLst>
      <p:ext uri="{BB962C8B-B14F-4D97-AF65-F5344CB8AC3E}">
        <p14:creationId xmlns:p14="http://schemas.microsoft.com/office/powerpoint/2010/main" val="1479478583"/>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4" name="Picture 3">
            <a:extLst>
              <a:ext uri="{FF2B5EF4-FFF2-40B4-BE49-F238E27FC236}">
                <a16:creationId xmlns:a16="http://schemas.microsoft.com/office/drawing/2014/main" id="{1A451B2E-CB27-45FE-80F7-32C231229D7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11375739" y="65912"/>
            <a:ext cx="753665" cy="621076"/>
          </a:xfrm>
          <a:prstGeom prst="rect">
            <a:avLst/>
          </a:prstGeom>
        </p:spPr>
      </p:pic>
      <p:pic>
        <p:nvPicPr>
          <p:cNvPr id="5" name="Picture 4">
            <a:extLst>
              <a:ext uri="{FF2B5EF4-FFF2-40B4-BE49-F238E27FC236}">
                <a16:creationId xmlns:a16="http://schemas.microsoft.com/office/drawing/2014/main" id="{B6B2C074-6327-441A-B1D8-6E9F136B59D9}"/>
              </a:ext>
            </a:extLst>
          </p:cNvPr>
          <p:cNvPicPr>
            <a:picLocks noChangeAspect="1"/>
          </p:cNvPicPr>
          <p:nvPr userDrawn="1"/>
        </p:nvPicPr>
        <p:blipFill>
          <a:blip r:embed="rId3" cstate="hqprint">
            <a:extLst>
              <a:ext uri="{28A0092B-C50C-407E-A947-70E740481C1C}">
                <a14:useLocalDpi xmlns:a14="http://schemas.microsoft.com/office/drawing/2010/main"/>
              </a:ext>
            </a:extLst>
          </a:blip>
          <a:stretch>
            <a:fillRect/>
          </a:stretch>
        </p:blipFill>
        <p:spPr>
          <a:xfrm>
            <a:off x="10682832" y="5733901"/>
            <a:ext cx="1425925" cy="788880"/>
          </a:xfrm>
          <a:prstGeom prst="rect">
            <a:avLst/>
          </a:prstGeom>
        </p:spPr>
      </p:pic>
    </p:spTree>
    <p:extLst>
      <p:ext uri="{BB962C8B-B14F-4D97-AF65-F5344CB8AC3E}">
        <p14:creationId xmlns:p14="http://schemas.microsoft.com/office/powerpoint/2010/main" val="3721639567"/>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solidFill>
                  <a:schemeClr val="tx1"/>
                </a:solidFill>
              </a:defRPr>
            </a:lvl1pPr>
          </a:lstStyle>
          <a:p>
            <a:r>
              <a:rPr lang="en-US" dirty="0"/>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solidFill>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895371655"/>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94784" y="990600"/>
            <a:ext cx="5399616" cy="5399088"/>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990600"/>
            <a:ext cx="5369984" cy="5399088"/>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7255298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3615986"/>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5538723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10" name="Text Placeholder 2"/>
          <p:cNvSpPr>
            <a:spLocks noGrp="1"/>
          </p:cNvSpPr>
          <p:nvPr>
            <p:ph type="body" idx="1"/>
          </p:nvPr>
        </p:nvSpPr>
        <p:spPr>
          <a:xfrm>
            <a:off x="973780" y="4259180"/>
            <a:ext cx="10363200" cy="1711806"/>
          </a:xfrm>
        </p:spPr>
        <p:txBody>
          <a:bodyPr anchor="ctr" anchorCtr="0"/>
          <a:lstStyle>
            <a:lvl1pPr marL="0" indent="0" algn="ctr">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11" name="Text Placeholder 2"/>
          <p:cNvSpPr>
            <a:spLocks noGrp="1"/>
          </p:cNvSpPr>
          <p:nvPr>
            <p:ph type="body" idx="10"/>
          </p:nvPr>
        </p:nvSpPr>
        <p:spPr>
          <a:xfrm>
            <a:off x="973780" y="1560096"/>
            <a:ext cx="10363200" cy="2518609"/>
          </a:xfrm>
        </p:spPr>
        <p:txBody>
          <a:bodyPr anchor="ctr" anchorCtr="0"/>
          <a:lstStyle>
            <a:lvl1pPr marL="0" indent="0" algn="ctr">
              <a:buNone/>
              <a:defRPr sz="28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pic>
        <p:nvPicPr>
          <p:cNvPr id="12" name="Picture 11" descr="footer.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6595872"/>
            <a:ext cx="12192000" cy="262128"/>
          </a:xfrm>
          <a:prstGeom prst="rect">
            <a:avLst/>
          </a:prstGeom>
        </p:spPr>
      </p:pic>
      <p:pic>
        <p:nvPicPr>
          <p:cNvPr id="5" name="Picture 4">
            <a:extLst>
              <a:ext uri="{FF2B5EF4-FFF2-40B4-BE49-F238E27FC236}">
                <a16:creationId xmlns:a16="http://schemas.microsoft.com/office/drawing/2014/main" id="{AA1B555A-EFA8-4F61-BA9B-E41B1C145DD9}"/>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11375739" y="65912"/>
            <a:ext cx="753665" cy="621076"/>
          </a:xfrm>
          <a:prstGeom prst="rect">
            <a:avLst/>
          </a:prstGeom>
        </p:spPr>
      </p:pic>
      <p:pic>
        <p:nvPicPr>
          <p:cNvPr id="6" name="Picture 5">
            <a:extLst>
              <a:ext uri="{FF2B5EF4-FFF2-40B4-BE49-F238E27FC236}">
                <a16:creationId xmlns:a16="http://schemas.microsoft.com/office/drawing/2014/main" id="{677EE2F3-6555-4096-A2C4-5AAF168D34B6}"/>
              </a:ext>
            </a:extLst>
          </p:cNvPr>
          <p:cNvPicPr>
            <a:picLocks noChangeAspect="1"/>
          </p:cNvPicPr>
          <p:nvPr userDrawn="1"/>
        </p:nvPicPr>
        <p:blipFill>
          <a:blip r:embed="rId4" cstate="hqprint">
            <a:extLst>
              <a:ext uri="{28A0092B-C50C-407E-A947-70E740481C1C}">
                <a14:useLocalDpi xmlns:a14="http://schemas.microsoft.com/office/drawing/2010/main"/>
              </a:ext>
            </a:extLst>
          </a:blip>
          <a:stretch>
            <a:fillRect/>
          </a:stretch>
        </p:blipFill>
        <p:spPr>
          <a:xfrm>
            <a:off x="10682832" y="5733901"/>
            <a:ext cx="1425925" cy="788880"/>
          </a:xfrm>
          <a:prstGeom prst="rect">
            <a:avLst/>
          </a:prstGeom>
        </p:spPr>
      </p:pic>
    </p:spTree>
    <p:extLst>
      <p:ext uri="{BB962C8B-B14F-4D97-AF65-F5344CB8AC3E}">
        <p14:creationId xmlns:p14="http://schemas.microsoft.com/office/powerpoint/2010/main" val="1137347695"/>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5" name="Footer Placeholder 4"/>
          <p:cNvSpPr txBox="1">
            <a:spLocks/>
          </p:cNvSpPr>
          <p:nvPr/>
        </p:nvSpPr>
        <p:spPr>
          <a:xfrm>
            <a:off x="4163484" y="6627813"/>
            <a:ext cx="3860800" cy="228600"/>
          </a:xfrm>
          <a:prstGeom prst="rect">
            <a:avLst/>
          </a:prstGeom>
        </p:spPr>
        <p:txBody>
          <a:bodyPr anchor="ctr"/>
          <a:lstStyle/>
          <a:p>
            <a:pPr algn="ctr"/>
            <a:endParaRPr lang="en-US" sz="1000">
              <a:solidFill>
                <a:srgbClr val="898989"/>
              </a:solidFill>
              <a:latin typeface="Calibri" charset="0"/>
            </a:endParaRPr>
          </a:p>
        </p:txBody>
      </p:sp>
      <p:sp>
        <p:nvSpPr>
          <p:cNvPr id="6" name="Slide Number Placeholder 5"/>
          <p:cNvSpPr txBox="1">
            <a:spLocks/>
          </p:cNvSpPr>
          <p:nvPr/>
        </p:nvSpPr>
        <p:spPr>
          <a:xfrm>
            <a:off x="9243484" y="6627813"/>
            <a:ext cx="2844800" cy="228600"/>
          </a:xfrm>
          <a:prstGeom prst="rect">
            <a:avLst/>
          </a:prstGeom>
        </p:spPr>
        <p:txBody>
          <a:bodyPr anchor="ctr"/>
          <a:lstStyle/>
          <a:p>
            <a:pPr algn="r"/>
            <a:fld id="{744C59DE-4FA3-4E4C-97B3-4BF4A11E27FD}" type="slidenum">
              <a:rPr lang="en-US" sz="1000">
                <a:solidFill>
                  <a:srgbClr val="000000"/>
                </a:solidFill>
                <a:latin typeface="Calibri" charset="0"/>
              </a:rPr>
              <a:pPr algn="r"/>
              <a:t>‹#›</a:t>
            </a:fld>
            <a:endParaRPr lang="en-US" sz="1000">
              <a:solidFill>
                <a:srgbClr val="000000"/>
              </a:solidFill>
              <a:latin typeface="Calibri" charset="0"/>
            </a:endParaRPr>
          </a:p>
        </p:txBody>
      </p:sp>
      <p:sp>
        <p:nvSpPr>
          <p:cNvPr id="3" name="Content Placeholder 2"/>
          <p:cNvSpPr>
            <a:spLocks noGrp="1"/>
          </p:cNvSpPr>
          <p:nvPr>
            <p:ph idx="1"/>
          </p:nvPr>
        </p:nvSpPr>
        <p:spPr>
          <a:xfrm>
            <a:off x="101600" y="1221190"/>
            <a:ext cx="11988800" cy="5380856"/>
          </a:xfrm>
          <a:prstGeom prst="rect">
            <a:avLst/>
          </a:prstGeom>
        </p:spPr>
        <p:txBody>
          <a:bodyPr/>
          <a:lstStyle>
            <a:lvl1pPr>
              <a:buClr>
                <a:schemeClr val="accent2">
                  <a:lumMod val="75000"/>
                </a:schemeClr>
              </a:buClr>
              <a:defRPr sz="2400"/>
            </a:lvl1pPr>
            <a:lvl2pPr>
              <a:buClr>
                <a:schemeClr val="accent1"/>
              </a:buCl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Placeholder 8"/>
          <p:cNvSpPr>
            <a:spLocks noGrp="1"/>
          </p:cNvSpPr>
          <p:nvPr>
            <p:ph type="title"/>
          </p:nvPr>
        </p:nvSpPr>
        <p:spPr bwMode="auto">
          <a:xfrm>
            <a:off x="304801" y="167508"/>
            <a:ext cx="10212939" cy="615950"/>
          </a:xfrm>
          <a:prstGeom prst="rect">
            <a:avLst/>
          </a:prstGeom>
          <a:noFill/>
          <a:ln w="9525">
            <a:noFill/>
            <a:miter lim="800000"/>
            <a:headEnd/>
            <a:tailEnd/>
          </a:ln>
        </p:spPr>
        <p:txBody>
          <a:bodyPr/>
          <a:lstStyle>
            <a:lvl1pPr>
              <a:defRPr sz="3600">
                <a:solidFill>
                  <a:srgbClr val="000090"/>
                </a:solidFill>
              </a:defRPr>
            </a:lvl1pPr>
          </a:lstStyle>
          <a:p>
            <a:pPr lvl="0"/>
            <a:r>
              <a:rPr lang="en-US"/>
              <a:t>Click to edit Master title style</a:t>
            </a:r>
            <a:endParaRPr lang="en-US" dirty="0"/>
          </a:p>
        </p:txBody>
      </p:sp>
      <p:pic>
        <p:nvPicPr>
          <p:cNvPr id="7" name="Picture 6">
            <a:extLst>
              <a:ext uri="{FF2B5EF4-FFF2-40B4-BE49-F238E27FC236}">
                <a16:creationId xmlns:a16="http://schemas.microsoft.com/office/drawing/2014/main" id="{A7B5AFF5-0238-4882-A25F-2201A9C2AE37}"/>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11375739" y="65912"/>
            <a:ext cx="753665" cy="621076"/>
          </a:xfrm>
          <a:prstGeom prst="rect">
            <a:avLst/>
          </a:prstGeom>
        </p:spPr>
      </p:pic>
      <p:pic>
        <p:nvPicPr>
          <p:cNvPr id="9" name="Picture 8">
            <a:extLst>
              <a:ext uri="{FF2B5EF4-FFF2-40B4-BE49-F238E27FC236}">
                <a16:creationId xmlns:a16="http://schemas.microsoft.com/office/drawing/2014/main" id="{B4161F88-0F49-42E9-A478-913CADCCB9F6}"/>
              </a:ext>
            </a:extLst>
          </p:cNvPr>
          <p:cNvPicPr>
            <a:picLocks noChangeAspect="1"/>
          </p:cNvPicPr>
          <p:nvPr userDrawn="1"/>
        </p:nvPicPr>
        <p:blipFill>
          <a:blip r:embed="rId3" cstate="hqprint">
            <a:extLst>
              <a:ext uri="{28A0092B-C50C-407E-A947-70E740481C1C}">
                <a14:useLocalDpi xmlns:a14="http://schemas.microsoft.com/office/drawing/2010/main"/>
              </a:ext>
            </a:extLst>
          </a:blip>
          <a:stretch>
            <a:fillRect/>
          </a:stretch>
        </p:blipFill>
        <p:spPr>
          <a:xfrm>
            <a:off x="10682832" y="5733901"/>
            <a:ext cx="1425925" cy="788880"/>
          </a:xfrm>
          <a:prstGeom prst="rect">
            <a:avLst/>
          </a:prstGeom>
        </p:spPr>
      </p:pic>
    </p:spTree>
    <p:extLst>
      <p:ext uri="{BB962C8B-B14F-4D97-AF65-F5344CB8AC3E}">
        <p14:creationId xmlns:p14="http://schemas.microsoft.com/office/powerpoint/2010/main" val="2006259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0" name="Text Placeholder 2"/>
          <p:cNvSpPr>
            <a:spLocks noGrp="1"/>
          </p:cNvSpPr>
          <p:nvPr>
            <p:ph type="body" idx="1"/>
          </p:nvPr>
        </p:nvSpPr>
        <p:spPr>
          <a:xfrm>
            <a:off x="973780" y="4259180"/>
            <a:ext cx="10363200" cy="1711806"/>
          </a:xfrm>
        </p:spPr>
        <p:txBody>
          <a:bodyPr anchor="ctr" anchorCtr="0"/>
          <a:lstStyle>
            <a:lvl1pPr marL="0" indent="0" algn="ctr">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11" name="Text Placeholder 2"/>
          <p:cNvSpPr>
            <a:spLocks noGrp="1"/>
          </p:cNvSpPr>
          <p:nvPr>
            <p:ph type="body" idx="10"/>
          </p:nvPr>
        </p:nvSpPr>
        <p:spPr>
          <a:xfrm>
            <a:off x="973780" y="1560096"/>
            <a:ext cx="10363200" cy="2518609"/>
          </a:xfrm>
        </p:spPr>
        <p:txBody>
          <a:bodyPr anchor="ctr" anchorCtr="0"/>
          <a:lstStyle>
            <a:lvl1pPr marL="0" indent="0" algn="ctr">
              <a:buNone/>
              <a:defRPr sz="28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pic>
        <p:nvPicPr>
          <p:cNvPr id="12" name="Picture 11" descr="footer.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6595872"/>
            <a:ext cx="12192000" cy="262128"/>
          </a:xfrm>
          <a:prstGeom prst="rect">
            <a:avLst/>
          </a:prstGeom>
        </p:spPr>
      </p:pic>
    </p:spTree>
    <p:extLst>
      <p:ext uri="{BB962C8B-B14F-4D97-AF65-F5344CB8AC3E}">
        <p14:creationId xmlns:p14="http://schemas.microsoft.com/office/powerpoint/2010/main" val="1219176633"/>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266700" y="990600"/>
            <a:ext cx="11658600" cy="5399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579449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solidFill>
                  <a:schemeClr val="tx1"/>
                </a:solidFill>
              </a:defRPr>
            </a:lvl1pPr>
          </a:lstStyle>
          <a:p>
            <a:r>
              <a:rPr lang="en-US" dirty="0"/>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solidFill>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440528860"/>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66700" y="990600"/>
            <a:ext cx="5727700" cy="5399088"/>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990600"/>
            <a:ext cx="5727700" cy="5399088"/>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79891829"/>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38235620"/>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53500"/>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102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4.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jpeg"/><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image" Target="../media/image4.png"/><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image" Target="../media/image3.png"/><Relationship Id="rId5" Type="http://schemas.openxmlformats.org/officeDocument/2006/relationships/slideLayout" Target="../slideLayouts/slideLayout13.xml"/><Relationship Id="rId10" Type="http://schemas.openxmlformats.org/officeDocument/2006/relationships/image" Target="../media/image2.jpeg"/><Relationship Id="rId4" Type="http://schemas.openxmlformats.org/officeDocument/2006/relationships/slideLayout" Target="../slideLayouts/slideLayout12.xml"/><Relationship Id="rId9"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3" name="Picture 22" descr="slide_sky.jpg"/>
          <p:cNvPicPr>
            <a:picLocks noChangeAspect="1"/>
          </p:cNvPicPr>
          <p:nvPr userDrawn="1"/>
        </p:nvPicPr>
        <p:blipFill>
          <a:blip r:embed="rId10" cstate="print">
            <a:extLst>
              <a:ext uri="{28A0092B-C50C-407E-A947-70E740481C1C}">
                <a14:useLocalDpi xmlns:a14="http://schemas.microsoft.com/office/drawing/2010/main"/>
              </a:ext>
            </a:extLst>
          </a:blip>
          <a:stretch>
            <a:fillRect/>
          </a:stretch>
        </p:blipFill>
        <p:spPr>
          <a:xfrm>
            <a:off x="-9278" y="2"/>
            <a:ext cx="12201279" cy="794083"/>
          </a:xfrm>
          <a:prstGeom prst="rect">
            <a:avLst/>
          </a:prstGeom>
        </p:spPr>
      </p:pic>
      <p:sp>
        <p:nvSpPr>
          <p:cNvPr id="1026" name="Rectangle 3"/>
          <p:cNvSpPr>
            <a:spLocks noGrp="1" noChangeArrowheads="1"/>
          </p:cNvSpPr>
          <p:nvPr userDrawn="1">
            <p:ph type="body" idx="1"/>
          </p:nvPr>
        </p:nvSpPr>
        <p:spPr bwMode="auto">
          <a:xfrm>
            <a:off x="594784" y="990600"/>
            <a:ext cx="10972800" cy="539908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33" name="Rectangle 16"/>
          <p:cNvSpPr>
            <a:spLocks noGrp="1" noChangeArrowheads="1"/>
          </p:cNvSpPr>
          <p:nvPr userDrawn="1">
            <p:ph type="title"/>
          </p:nvPr>
        </p:nvSpPr>
        <p:spPr bwMode="auto">
          <a:xfrm>
            <a:off x="594784" y="131763"/>
            <a:ext cx="10972800" cy="48895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cxnSp>
        <p:nvCxnSpPr>
          <p:cNvPr id="14" name="Straight Connector 13"/>
          <p:cNvCxnSpPr/>
          <p:nvPr userDrawn="1"/>
        </p:nvCxnSpPr>
        <p:spPr>
          <a:xfrm>
            <a:off x="0" y="784147"/>
            <a:ext cx="12192000" cy="1588"/>
          </a:xfrm>
          <a:prstGeom prst="line">
            <a:avLst/>
          </a:prstGeom>
          <a:ln w="38100" cap="flat" cmpd="sng" algn="ctr">
            <a:solidFill>
              <a:schemeClr val="bg1"/>
            </a:solidFill>
            <a:prstDash val="solid"/>
            <a:round/>
            <a:headEnd type="none" w="med" len="med"/>
            <a:tailEnd type="none" w="med" len="med"/>
          </a:ln>
        </p:spPr>
        <p:style>
          <a:lnRef idx="2">
            <a:schemeClr val="accent1"/>
          </a:lnRef>
          <a:fillRef idx="0">
            <a:schemeClr val="accent1"/>
          </a:fillRef>
          <a:effectRef idx="1">
            <a:schemeClr val="accent1"/>
          </a:effectRef>
          <a:fontRef idx="minor">
            <a:schemeClr val="tx1"/>
          </a:fontRef>
        </p:style>
      </p:cxnSp>
      <p:pic>
        <p:nvPicPr>
          <p:cNvPr id="11" name="Picture 10" descr="footer.jpg"/>
          <p:cNvPicPr>
            <a:picLocks noChangeAspect="1"/>
          </p:cNvPicPr>
          <p:nvPr userDrawn="1"/>
        </p:nvPicPr>
        <p:blipFill>
          <a:blip r:embed="rId11" cstate="print">
            <a:extLst>
              <a:ext uri="{28A0092B-C50C-407E-A947-70E740481C1C}">
                <a14:useLocalDpi xmlns:a14="http://schemas.microsoft.com/office/drawing/2010/main"/>
              </a:ext>
            </a:extLst>
          </a:blip>
          <a:stretch>
            <a:fillRect/>
          </a:stretch>
        </p:blipFill>
        <p:spPr>
          <a:xfrm>
            <a:off x="0" y="6595872"/>
            <a:ext cx="12192000" cy="262128"/>
          </a:xfrm>
          <a:prstGeom prst="rect">
            <a:avLst/>
          </a:prstGeom>
        </p:spPr>
      </p:pic>
      <p:sp>
        <p:nvSpPr>
          <p:cNvPr id="12" name="Slide Number Placeholder 5"/>
          <p:cNvSpPr txBox="1">
            <a:spLocks/>
          </p:cNvSpPr>
          <p:nvPr userDrawn="1"/>
        </p:nvSpPr>
        <p:spPr bwMode="auto">
          <a:xfrm>
            <a:off x="9347200" y="6650347"/>
            <a:ext cx="2844800" cy="222867"/>
          </a:xfrm>
          <a:prstGeom prst="rect">
            <a:avLst/>
          </a:prstGeom>
          <a:noFill/>
          <a:ln w="9525">
            <a:noFill/>
            <a:miter lim="800000"/>
            <a:headEnd/>
            <a:tailEnd/>
          </a:ln>
        </p:spPr>
        <p:txBody>
          <a:bodyPr vert="horz" wrap="square" lIns="91440" tIns="45720" rIns="91440" bIns="45720" numCol="1" rtlCol="0" anchor="ctr" anchorCtr="0" compatLnSpc="1">
            <a:prstTxWarp prst="textNoShape">
              <a:avLst/>
            </a:prstTxWarp>
          </a:bodyPr>
          <a:lstStyle>
            <a:lvl1pPr algn="r">
              <a:defRPr sz="1000">
                <a:solidFill>
                  <a:srgbClr val="FFFFFF"/>
                </a:solidFill>
                <a:latin typeface="Arial"/>
                <a:cs typeface="Arial"/>
              </a:defRPr>
            </a:lvl1pPr>
          </a:lstStyle>
          <a:p>
            <a:pPr>
              <a:defRPr/>
            </a:pPr>
            <a:fld id="{5F83CCDB-619D-4800-8564-F05B109397A5}" type="slidenum">
              <a:rPr lang="en-US" sz="1000" smtClean="0">
                <a:ea typeface="ＭＳ Ｐゴシック" pitchFamily="124" charset="-128"/>
              </a:rPr>
              <a:pPr>
                <a:defRPr/>
              </a:pPr>
              <a:t>‹#›</a:t>
            </a:fld>
            <a:endParaRPr lang="en-US" sz="1000" dirty="0">
              <a:ea typeface="ＭＳ Ｐゴシック" pitchFamily="124" charset="-128"/>
            </a:endParaRPr>
          </a:p>
        </p:txBody>
      </p:sp>
      <p:pic>
        <p:nvPicPr>
          <p:cNvPr id="8" name="Picture 7">
            <a:extLst>
              <a:ext uri="{FF2B5EF4-FFF2-40B4-BE49-F238E27FC236}">
                <a16:creationId xmlns:a16="http://schemas.microsoft.com/office/drawing/2014/main" id="{536F1250-5D78-46C3-9FAE-430CDA66BC2D}"/>
              </a:ext>
            </a:extLst>
          </p:cNvPr>
          <p:cNvPicPr>
            <a:picLocks noChangeAspect="1"/>
          </p:cNvPicPr>
          <p:nvPr userDrawn="1"/>
        </p:nvPicPr>
        <p:blipFill>
          <a:blip r:embed="rId12" cstate="print">
            <a:extLst>
              <a:ext uri="{28A0092B-C50C-407E-A947-70E740481C1C}">
                <a14:useLocalDpi xmlns:a14="http://schemas.microsoft.com/office/drawing/2010/main"/>
              </a:ext>
            </a:extLst>
          </a:blip>
          <a:stretch>
            <a:fillRect/>
          </a:stretch>
        </p:blipFill>
        <p:spPr>
          <a:xfrm>
            <a:off x="11375739" y="65912"/>
            <a:ext cx="753665" cy="621076"/>
          </a:xfrm>
          <a:prstGeom prst="rect">
            <a:avLst/>
          </a:prstGeom>
        </p:spPr>
      </p:pic>
      <p:pic>
        <p:nvPicPr>
          <p:cNvPr id="9" name="Picture 8">
            <a:extLst>
              <a:ext uri="{FF2B5EF4-FFF2-40B4-BE49-F238E27FC236}">
                <a16:creationId xmlns:a16="http://schemas.microsoft.com/office/drawing/2014/main" id="{FBCF40E3-FFE1-4D50-B5B4-CDD24872D346}"/>
              </a:ext>
            </a:extLst>
          </p:cNvPr>
          <p:cNvPicPr>
            <a:picLocks noChangeAspect="1"/>
          </p:cNvPicPr>
          <p:nvPr userDrawn="1"/>
        </p:nvPicPr>
        <p:blipFill>
          <a:blip r:embed="rId13" cstate="hqprint">
            <a:extLst>
              <a:ext uri="{28A0092B-C50C-407E-A947-70E740481C1C}">
                <a14:useLocalDpi xmlns:a14="http://schemas.microsoft.com/office/drawing/2010/main"/>
              </a:ext>
            </a:extLst>
          </a:blip>
          <a:stretch>
            <a:fillRect/>
          </a:stretch>
        </p:blipFill>
        <p:spPr>
          <a:xfrm>
            <a:off x="10682832" y="5733901"/>
            <a:ext cx="1425925" cy="788880"/>
          </a:xfrm>
          <a:prstGeom prst="rect">
            <a:avLst/>
          </a:prstGeom>
        </p:spPr>
      </p:pic>
    </p:spTree>
    <p:extLst>
      <p:ext uri="{BB962C8B-B14F-4D97-AF65-F5344CB8AC3E}">
        <p14:creationId xmlns:p14="http://schemas.microsoft.com/office/powerpoint/2010/main" val="267204608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Lst>
  <p:transition/>
  <p:hf hdr="0" ftr="0" dt="0"/>
  <p:txStyles>
    <p:titleStyle>
      <a:lvl1pPr algn="l" rtl="0" eaLnBrk="0" fontAlgn="base" hangingPunct="0">
        <a:spcBef>
          <a:spcPct val="0"/>
        </a:spcBef>
        <a:spcAft>
          <a:spcPct val="0"/>
        </a:spcAft>
        <a:defRPr sz="2400" b="1">
          <a:solidFill>
            <a:schemeClr val="bg1"/>
          </a:solidFill>
          <a:latin typeface="+mj-lt"/>
          <a:ea typeface="+mj-ea"/>
          <a:cs typeface="+mj-cs"/>
        </a:defRPr>
      </a:lvl1pPr>
      <a:lvl2pPr algn="ctr" rtl="0" eaLnBrk="0" fontAlgn="base" hangingPunct="0">
        <a:spcBef>
          <a:spcPct val="0"/>
        </a:spcBef>
        <a:spcAft>
          <a:spcPct val="0"/>
        </a:spcAft>
        <a:defRPr sz="2400" b="1">
          <a:solidFill>
            <a:schemeClr val="bg1"/>
          </a:solidFill>
          <a:latin typeface="Arial" charset="0"/>
          <a:ea typeface="ＭＳ Ｐゴシック" pitchFamily="124" charset="-128"/>
        </a:defRPr>
      </a:lvl2pPr>
      <a:lvl3pPr algn="ctr" rtl="0" eaLnBrk="0" fontAlgn="base" hangingPunct="0">
        <a:spcBef>
          <a:spcPct val="0"/>
        </a:spcBef>
        <a:spcAft>
          <a:spcPct val="0"/>
        </a:spcAft>
        <a:defRPr sz="2400" b="1">
          <a:solidFill>
            <a:schemeClr val="bg1"/>
          </a:solidFill>
          <a:latin typeface="Arial" charset="0"/>
          <a:ea typeface="ＭＳ Ｐゴシック" pitchFamily="124" charset="-128"/>
        </a:defRPr>
      </a:lvl3pPr>
      <a:lvl4pPr algn="ctr" rtl="0" eaLnBrk="0" fontAlgn="base" hangingPunct="0">
        <a:spcBef>
          <a:spcPct val="0"/>
        </a:spcBef>
        <a:spcAft>
          <a:spcPct val="0"/>
        </a:spcAft>
        <a:defRPr sz="2400" b="1">
          <a:solidFill>
            <a:schemeClr val="bg1"/>
          </a:solidFill>
          <a:latin typeface="Arial" charset="0"/>
          <a:ea typeface="ＭＳ Ｐゴシック" pitchFamily="124" charset="-128"/>
        </a:defRPr>
      </a:lvl4pPr>
      <a:lvl5pPr algn="ctr" rtl="0" eaLnBrk="0" fontAlgn="base" hangingPunct="0">
        <a:spcBef>
          <a:spcPct val="0"/>
        </a:spcBef>
        <a:spcAft>
          <a:spcPct val="0"/>
        </a:spcAft>
        <a:defRPr sz="2400" b="1">
          <a:solidFill>
            <a:schemeClr val="bg1"/>
          </a:solidFill>
          <a:latin typeface="Arial" charset="0"/>
          <a:ea typeface="ＭＳ Ｐゴシック" pitchFamily="124" charset="-128"/>
        </a:defRPr>
      </a:lvl5pPr>
      <a:lvl6pPr marL="457200" algn="ctr" rtl="0" fontAlgn="base">
        <a:spcBef>
          <a:spcPct val="0"/>
        </a:spcBef>
        <a:spcAft>
          <a:spcPct val="0"/>
        </a:spcAft>
        <a:defRPr sz="2400" b="1">
          <a:solidFill>
            <a:schemeClr val="bg1"/>
          </a:solidFill>
          <a:latin typeface="Arial" charset="0"/>
          <a:ea typeface="ＭＳ Ｐゴシック" pitchFamily="124" charset="-128"/>
        </a:defRPr>
      </a:lvl6pPr>
      <a:lvl7pPr marL="914400" algn="ctr" rtl="0" fontAlgn="base">
        <a:spcBef>
          <a:spcPct val="0"/>
        </a:spcBef>
        <a:spcAft>
          <a:spcPct val="0"/>
        </a:spcAft>
        <a:defRPr sz="2400" b="1">
          <a:solidFill>
            <a:schemeClr val="bg1"/>
          </a:solidFill>
          <a:latin typeface="Arial" charset="0"/>
          <a:ea typeface="ＭＳ Ｐゴシック" pitchFamily="124" charset="-128"/>
        </a:defRPr>
      </a:lvl7pPr>
      <a:lvl8pPr marL="1371600" algn="ctr" rtl="0" fontAlgn="base">
        <a:spcBef>
          <a:spcPct val="0"/>
        </a:spcBef>
        <a:spcAft>
          <a:spcPct val="0"/>
        </a:spcAft>
        <a:defRPr sz="2400" b="1">
          <a:solidFill>
            <a:schemeClr val="bg1"/>
          </a:solidFill>
          <a:latin typeface="Arial" charset="0"/>
          <a:ea typeface="ＭＳ Ｐゴシック" pitchFamily="124" charset="-128"/>
        </a:defRPr>
      </a:lvl8pPr>
      <a:lvl9pPr marL="1828800" algn="ctr" rtl="0" fontAlgn="base">
        <a:spcBef>
          <a:spcPct val="0"/>
        </a:spcBef>
        <a:spcAft>
          <a:spcPct val="0"/>
        </a:spcAft>
        <a:defRPr sz="2400" b="1">
          <a:solidFill>
            <a:schemeClr val="bg1"/>
          </a:solidFill>
          <a:latin typeface="Arial" charset="0"/>
          <a:ea typeface="ＭＳ Ｐゴシック" pitchFamily="124" charset="-128"/>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ea typeface="+mn-ea"/>
        </a:defRPr>
      </a:lvl2pPr>
      <a:lvl3pPr marL="1143000" indent="-228600" algn="l" rtl="0" eaLnBrk="0" fontAlgn="base" hangingPunct="0">
        <a:spcBef>
          <a:spcPct val="20000"/>
        </a:spcBef>
        <a:spcAft>
          <a:spcPct val="0"/>
        </a:spcAft>
        <a:buChar char="•"/>
        <a:defRPr sz="1800">
          <a:solidFill>
            <a:schemeClr val="tx1"/>
          </a:solidFill>
          <a:latin typeface="+mn-lt"/>
          <a:ea typeface="+mn-ea"/>
        </a:defRPr>
      </a:lvl3pPr>
      <a:lvl4pPr marL="1600200" indent="-228600" algn="l" rtl="0" eaLnBrk="0" fontAlgn="base" hangingPunct="0">
        <a:spcBef>
          <a:spcPct val="20000"/>
        </a:spcBef>
        <a:spcAft>
          <a:spcPct val="0"/>
        </a:spcAft>
        <a:buChar char="–"/>
        <a:defRPr sz="1600">
          <a:solidFill>
            <a:schemeClr val="tx1"/>
          </a:solidFill>
          <a:latin typeface="+mn-lt"/>
          <a:ea typeface="+mn-ea"/>
        </a:defRPr>
      </a:lvl4pPr>
      <a:lvl5pPr marL="2057400" indent="-228600" algn="l" rtl="0" eaLnBrk="0" fontAlgn="base" hangingPunct="0">
        <a:spcBef>
          <a:spcPct val="20000"/>
        </a:spcBef>
        <a:spcAft>
          <a:spcPct val="0"/>
        </a:spcAft>
        <a:buChar char="»"/>
        <a:defRPr sz="1600">
          <a:solidFill>
            <a:schemeClr val="tx1"/>
          </a:solidFill>
          <a:latin typeface="+mn-lt"/>
          <a:ea typeface="+mn-ea"/>
        </a:defRPr>
      </a:lvl5pPr>
      <a:lvl6pPr marL="2514600" indent="-228600" algn="l" rtl="0" fontAlgn="base">
        <a:spcBef>
          <a:spcPct val="20000"/>
        </a:spcBef>
        <a:spcAft>
          <a:spcPct val="0"/>
        </a:spcAft>
        <a:buChar char="»"/>
        <a:defRPr sz="1400">
          <a:solidFill>
            <a:schemeClr val="tx1"/>
          </a:solidFill>
          <a:latin typeface="+mn-lt"/>
          <a:ea typeface="+mn-ea"/>
        </a:defRPr>
      </a:lvl6pPr>
      <a:lvl7pPr marL="2971800" indent="-228600" algn="l" rtl="0" fontAlgn="base">
        <a:spcBef>
          <a:spcPct val="20000"/>
        </a:spcBef>
        <a:spcAft>
          <a:spcPct val="0"/>
        </a:spcAft>
        <a:buChar char="»"/>
        <a:defRPr sz="1400">
          <a:solidFill>
            <a:schemeClr val="tx1"/>
          </a:solidFill>
          <a:latin typeface="+mn-lt"/>
          <a:ea typeface="+mn-ea"/>
        </a:defRPr>
      </a:lvl7pPr>
      <a:lvl8pPr marL="3429000" indent="-228600" algn="l" rtl="0" fontAlgn="base">
        <a:spcBef>
          <a:spcPct val="20000"/>
        </a:spcBef>
        <a:spcAft>
          <a:spcPct val="0"/>
        </a:spcAft>
        <a:buChar char="»"/>
        <a:defRPr sz="1400">
          <a:solidFill>
            <a:schemeClr val="tx1"/>
          </a:solidFill>
          <a:latin typeface="+mn-lt"/>
          <a:ea typeface="+mn-ea"/>
        </a:defRPr>
      </a:lvl8pPr>
      <a:lvl9pPr marL="3886200" indent="-228600" algn="l" rtl="0" fontAlgn="base">
        <a:spcBef>
          <a:spcPct val="20000"/>
        </a:spcBef>
        <a:spcAft>
          <a:spcPct val="0"/>
        </a:spcAft>
        <a:buChar char="»"/>
        <a:defRPr sz="14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3" name="Picture 22" descr="slide_sky.jpg"/>
          <p:cNvPicPr>
            <a:picLocks noChangeAspect="1"/>
          </p:cNvPicPr>
          <p:nvPr userDrawn="1"/>
        </p:nvPicPr>
        <p:blipFill>
          <a:blip r:embed="rId9" cstate="print">
            <a:extLst>
              <a:ext uri="{28A0092B-C50C-407E-A947-70E740481C1C}">
                <a14:useLocalDpi xmlns:a14="http://schemas.microsoft.com/office/drawing/2010/main"/>
              </a:ext>
            </a:extLst>
          </a:blip>
          <a:stretch>
            <a:fillRect/>
          </a:stretch>
        </p:blipFill>
        <p:spPr>
          <a:xfrm>
            <a:off x="-9278" y="2"/>
            <a:ext cx="12201279" cy="794083"/>
          </a:xfrm>
          <a:prstGeom prst="rect">
            <a:avLst/>
          </a:prstGeom>
        </p:spPr>
      </p:pic>
      <p:sp>
        <p:nvSpPr>
          <p:cNvPr id="1026" name="Rectangle 3"/>
          <p:cNvSpPr>
            <a:spLocks noGrp="1" noChangeArrowheads="1"/>
          </p:cNvSpPr>
          <p:nvPr userDrawn="1">
            <p:ph type="body" idx="1"/>
          </p:nvPr>
        </p:nvSpPr>
        <p:spPr bwMode="auto">
          <a:xfrm>
            <a:off x="914400" y="990600"/>
            <a:ext cx="10363200" cy="539908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33" name="Rectangle 16"/>
          <p:cNvSpPr>
            <a:spLocks noGrp="1" noChangeArrowheads="1"/>
          </p:cNvSpPr>
          <p:nvPr userDrawn="1">
            <p:ph type="title"/>
          </p:nvPr>
        </p:nvSpPr>
        <p:spPr bwMode="auto">
          <a:xfrm>
            <a:off x="266700" y="131763"/>
            <a:ext cx="11658600" cy="48895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cxnSp>
        <p:nvCxnSpPr>
          <p:cNvPr id="14" name="Straight Connector 13"/>
          <p:cNvCxnSpPr/>
          <p:nvPr userDrawn="1"/>
        </p:nvCxnSpPr>
        <p:spPr>
          <a:xfrm>
            <a:off x="0" y="784147"/>
            <a:ext cx="12192000" cy="1588"/>
          </a:xfrm>
          <a:prstGeom prst="line">
            <a:avLst/>
          </a:prstGeom>
          <a:ln w="38100" cap="flat" cmpd="sng" algn="ctr">
            <a:solidFill>
              <a:schemeClr val="bg1"/>
            </a:solidFill>
            <a:prstDash val="solid"/>
            <a:round/>
            <a:headEnd type="none" w="med" len="med"/>
            <a:tailEnd type="none" w="med" len="med"/>
          </a:ln>
        </p:spPr>
        <p:style>
          <a:lnRef idx="2">
            <a:schemeClr val="accent1"/>
          </a:lnRef>
          <a:fillRef idx="0">
            <a:schemeClr val="accent1"/>
          </a:fillRef>
          <a:effectRef idx="1">
            <a:schemeClr val="accent1"/>
          </a:effectRef>
          <a:fontRef idx="minor">
            <a:schemeClr val="tx1"/>
          </a:fontRef>
        </p:style>
      </p:cxnSp>
      <p:pic>
        <p:nvPicPr>
          <p:cNvPr id="11" name="Picture 10" descr="footer.jpg"/>
          <p:cNvPicPr>
            <a:picLocks noChangeAspect="1"/>
          </p:cNvPicPr>
          <p:nvPr userDrawn="1"/>
        </p:nvPicPr>
        <p:blipFill>
          <a:blip r:embed="rId10" cstate="print">
            <a:extLst>
              <a:ext uri="{28A0092B-C50C-407E-A947-70E740481C1C}">
                <a14:useLocalDpi xmlns:a14="http://schemas.microsoft.com/office/drawing/2010/main"/>
              </a:ext>
            </a:extLst>
          </a:blip>
          <a:stretch>
            <a:fillRect/>
          </a:stretch>
        </p:blipFill>
        <p:spPr>
          <a:xfrm>
            <a:off x="0" y="6595872"/>
            <a:ext cx="12192000" cy="262128"/>
          </a:xfrm>
          <a:prstGeom prst="rect">
            <a:avLst/>
          </a:prstGeom>
        </p:spPr>
      </p:pic>
      <p:sp>
        <p:nvSpPr>
          <p:cNvPr id="12" name="Slide Number Placeholder 5"/>
          <p:cNvSpPr txBox="1">
            <a:spLocks/>
          </p:cNvSpPr>
          <p:nvPr userDrawn="1"/>
        </p:nvSpPr>
        <p:spPr bwMode="auto">
          <a:xfrm>
            <a:off x="9347200" y="6650347"/>
            <a:ext cx="2844800" cy="222867"/>
          </a:xfrm>
          <a:prstGeom prst="rect">
            <a:avLst/>
          </a:prstGeom>
          <a:noFill/>
          <a:ln w="9525">
            <a:noFill/>
            <a:miter lim="800000"/>
            <a:headEnd/>
            <a:tailEnd/>
          </a:ln>
        </p:spPr>
        <p:txBody>
          <a:bodyPr vert="horz" wrap="square" lIns="91440" tIns="45720" rIns="91440" bIns="45720" numCol="1" rtlCol="0" anchor="ctr" anchorCtr="0" compatLnSpc="1">
            <a:prstTxWarp prst="textNoShape">
              <a:avLst/>
            </a:prstTxWarp>
          </a:bodyPr>
          <a:lstStyle>
            <a:lvl1pPr algn="r">
              <a:defRPr sz="1000">
                <a:solidFill>
                  <a:srgbClr val="FFFFFF"/>
                </a:solidFill>
                <a:latin typeface="Arial"/>
                <a:cs typeface="Arial"/>
              </a:defRPr>
            </a:lvl1pPr>
          </a:lstStyle>
          <a:p>
            <a:pPr>
              <a:defRPr/>
            </a:pPr>
            <a:fld id="{5F83CCDB-619D-4800-8564-F05B109397A5}" type="slidenum">
              <a:rPr lang="en-US" sz="1000" smtClean="0">
                <a:ea typeface="ＭＳ Ｐゴシック" pitchFamily="124" charset="-128"/>
              </a:rPr>
              <a:pPr>
                <a:defRPr/>
              </a:pPr>
              <a:t>‹#›</a:t>
            </a:fld>
            <a:endParaRPr lang="en-US" sz="1000" dirty="0">
              <a:ea typeface="ＭＳ Ｐゴシック" pitchFamily="124" charset="-128"/>
            </a:endParaRPr>
          </a:p>
        </p:txBody>
      </p:sp>
      <p:pic>
        <p:nvPicPr>
          <p:cNvPr id="8" name="Picture 7">
            <a:extLst>
              <a:ext uri="{FF2B5EF4-FFF2-40B4-BE49-F238E27FC236}">
                <a16:creationId xmlns:a16="http://schemas.microsoft.com/office/drawing/2014/main" id="{87CFC0D9-A68F-4623-951E-2EB93EEDB3E7}"/>
              </a:ext>
            </a:extLst>
          </p:cNvPr>
          <p:cNvPicPr>
            <a:picLocks noChangeAspect="1"/>
          </p:cNvPicPr>
          <p:nvPr userDrawn="1"/>
        </p:nvPicPr>
        <p:blipFill>
          <a:blip r:embed="rId11" cstate="print">
            <a:extLst>
              <a:ext uri="{28A0092B-C50C-407E-A947-70E740481C1C}">
                <a14:useLocalDpi xmlns:a14="http://schemas.microsoft.com/office/drawing/2010/main"/>
              </a:ext>
            </a:extLst>
          </a:blip>
          <a:stretch>
            <a:fillRect/>
          </a:stretch>
        </p:blipFill>
        <p:spPr>
          <a:xfrm>
            <a:off x="11375739" y="65912"/>
            <a:ext cx="753665" cy="621076"/>
          </a:xfrm>
          <a:prstGeom prst="rect">
            <a:avLst/>
          </a:prstGeom>
        </p:spPr>
      </p:pic>
      <p:pic>
        <p:nvPicPr>
          <p:cNvPr id="9" name="Picture 8">
            <a:extLst>
              <a:ext uri="{FF2B5EF4-FFF2-40B4-BE49-F238E27FC236}">
                <a16:creationId xmlns:a16="http://schemas.microsoft.com/office/drawing/2014/main" id="{A54D4D1B-62FF-4808-B2D8-66EDD2265FBB}"/>
              </a:ext>
            </a:extLst>
          </p:cNvPr>
          <p:cNvPicPr>
            <a:picLocks noChangeAspect="1"/>
          </p:cNvPicPr>
          <p:nvPr userDrawn="1"/>
        </p:nvPicPr>
        <p:blipFill>
          <a:blip r:embed="rId12" cstate="hqprint">
            <a:extLst>
              <a:ext uri="{28A0092B-C50C-407E-A947-70E740481C1C}">
                <a14:useLocalDpi xmlns:a14="http://schemas.microsoft.com/office/drawing/2010/main"/>
              </a:ext>
            </a:extLst>
          </a:blip>
          <a:stretch>
            <a:fillRect/>
          </a:stretch>
        </p:blipFill>
        <p:spPr>
          <a:xfrm>
            <a:off x="10682832" y="5733901"/>
            <a:ext cx="1425925" cy="788880"/>
          </a:xfrm>
          <a:prstGeom prst="rect">
            <a:avLst/>
          </a:prstGeom>
        </p:spPr>
      </p:pic>
    </p:spTree>
    <p:extLst>
      <p:ext uri="{BB962C8B-B14F-4D97-AF65-F5344CB8AC3E}">
        <p14:creationId xmlns:p14="http://schemas.microsoft.com/office/powerpoint/2010/main" val="1898555223"/>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Lst>
  <p:transition/>
  <p:hf hdr="0" ftr="0" dt="0"/>
  <p:txStyles>
    <p:titleStyle>
      <a:lvl1pPr algn="l" rtl="0" eaLnBrk="0" fontAlgn="base" hangingPunct="0">
        <a:spcBef>
          <a:spcPct val="0"/>
        </a:spcBef>
        <a:spcAft>
          <a:spcPct val="0"/>
        </a:spcAft>
        <a:defRPr sz="2400" b="1">
          <a:solidFill>
            <a:schemeClr val="bg1"/>
          </a:solidFill>
          <a:latin typeface="+mj-lt"/>
          <a:ea typeface="+mj-ea"/>
          <a:cs typeface="+mj-cs"/>
        </a:defRPr>
      </a:lvl1pPr>
      <a:lvl2pPr algn="ctr" rtl="0" eaLnBrk="0" fontAlgn="base" hangingPunct="0">
        <a:spcBef>
          <a:spcPct val="0"/>
        </a:spcBef>
        <a:spcAft>
          <a:spcPct val="0"/>
        </a:spcAft>
        <a:defRPr sz="2400" b="1">
          <a:solidFill>
            <a:schemeClr val="bg1"/>
          </a:solidFill>
          <a:latin typeface="Arial" charset="0"/>
          <a:ea typeface="ＭＳ Ｐゴシック" pitchFamily="124" charset="-128"/>
        </a:defRPr>
      </a:lvl2pPr>
      <a:lvl3pPr algn="ctr" rtl="0" eaLnBrk="0" fontAlgn="base" hangingPunct="0">
        <a:spcBef>
          <a:spcPct val="0"/>
        </a:spcBef>
        <a:spcAft>
          <a:spcPct val="0"/>
        </a:spcAft>
        <a:defRPr sz="2400" b="1">
          <a:solidFill>
            <a:schemeClr val="bg1"/>
          </a:solidFill>
          <a:latin typeface="Arial" charset="0"/>
          <a:ea typeface="ＭＳ Ｐゴシック" pitchFamily="124" charset="-128"/>
        </a:defRPr>
      </a:lvl3pPr>
      <a:lvl4pPr algn="ctr" rtl="0" eaLnBrk="0" fontAlgn="base" hangingPunct="0">
        <a:spcBef>
          <a:spcPct val="0"/>
        </a:spcBef>
        <a:spcAft>
          <a:spcPct val="0"/>
        </a:spcAft>
        <a:defRPr sz="2400" b="1">
          <a:solidFill>
            <a:schemeClr val="bg1"/>
          </a:solidFill>
          <a:latin typeface="Arial" charset="0"/>
          <a:ea typeface="ＭＳ Ｐゴシック" pitchFamily="124" charset="-128"/>
        </a:defRPr>
      </a:lvl4pPr>
      <a:lvl5pPr algn="ctr" rtl="0" eaLnBrk="0" fontAlgn="base" hangingPunct="0">
        <a:spcBef>
          <a:spcPct val="0"/>
        </a:spcBef>
        <a:spcAft>
          <a:spcPct val="0"/>
        </a:spcAft>
        <a:defRPr sz="2400" b="1">
          <a:solidFill>
            <a:schemeClr val="bg1"/>
          </a:solidFill>
          <a:latin typeface="Arial" charset="0"/>
          <a:ea typeface="ＭＳ Ｐゴシック" pitchFamily="124" charset="-128"/>
        </a:defRPr>
      </a:lvl5pPr>
      <a:lvl6pPr marL="457200" algn="ctr" rtl="0" fontAlgn="base">
        <a:spcBef>
          <a:spcPct val="0"/>
        </a:spcBef>
        <a:spcAft>
          <a:spcPct val="0"/>
        </a:spcAft>
        <a:defRPr sz="2400" b="1">
          <a:solidFill>
            <a:schemeClr val="bg1"/>
          </a:solidFill>
          <a:latin typeface="Arial" charset="0"/>
          <a:ea typeface="ＭＳ Ｐゴシック" pitchFamily="124" charset="-128"/>
        </a:defRPr>
      </a:lvl6pPr>
      <a:lvl7pPr marL="914400" algn="ctr" rtl="0" fontAlgn="base">
        <a:spcBef>
          <a:spcPct val="0"/>
        </a:spcBef>
        <a:spcAft>
          <a:spcPct val="0"/>
        </a:spcAft>
        <a:defRPr sz="2400" b="1">
          <a:solidFill>
            <a:schemeClr val="bg1"/>
          </a:solidFill>
          <a:latin typeface="Arial" charset="0"/>
          <a:ea typeface="ＭＳ Ｐゴシック" pitchFamily="124" charset="-128"/>
        </a:defRPr>
      </a:lvl7pPr>
      <a:lvl8pPr marL="1371600" algn="ctr" rtl="0" fontAlgn="base">
        <a:spcBef>
          <a:spcPct val="0"/>
        </a:spcBef>
        <a:spcAft>
          <a:spcPct val="0"/>
        </a:spcAft>
        <a:defRPr sz="2400" b="1">
          <a:solidFill>
            <a:schemeClr val="bg1"/>
          </a:solidFill>
          <a:latin typeface="Arial" charset="0"/>
          <a:ea typeface="ＭＳ Ｐゴシック" pitchFamily="124" charset="-128"/>
        </a:defRPr>
      </a:lvl8pPr>
      <a:lvl9pPr marL="1828800" algn="ctr" rtl="0" fontAlgn="base">
        <a:spcBef>
          <a:spcPct val="0"/>
        </a:spcBef>
        <a:spcAft>
          <a:spcPct val="0"/>
        </a:spcAft>
        <a:defRPr sz="2400" b="1">
          <a:solidFill>
            <a:schemeClr val="bg1"/>
          </a:solidFill>
          <a:latin typeface="Arial" charset="0"/>
          <a:ea typeface="ＭＳ Ｐゴシック" pitchFamily="124" charset="-128"/>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ea typeface="+mn-ea"/>
        </a:defRPr>
      </a:lvl2pPr>
      <a:lvl3pPr marL="1143000" indent="-228600" algn="l" rtl="0" eaLnBrk="0" fontAlgn="base" hangingPunct="0">
        <a:spcBef>
          <a:spcPct val="20000"/>
        </a:spcBef>
        <a:spcAft>
          <a:spcPct val="0"/>
        </a:spcAft>
        <a:buChar char="•"/>
        <a:defRPr sz="1800">
          <a:solidFill>
            <a:schemeClr val="tx1"/>
          </a:solidFill>
          <a:latin typeface="+mn-lt"/>
          <a:ea typeface="+mn-ea"/>
        </a:defRPr>
      </a:lvl3pPr>
      <a:lvl4pPr marL="1600200" indent="-228600" algn="l" rtl="0" eaLnBrk="0" fontAlgn="base" hangingPunct="0">
        <a:spcBef>
          <a:spcPct val="20000"/>
        </a:spcBef>
        <a:spcAft>
          <a:spcPct val="0"/>
        </a:spcAft>
        <a:buChar char="–"/>
        <a:defRPr sz="1600">
          <a:solidFill>
            <a:schemeClr val="tx1"/>
          </a:solidFill>
          <a:latin typeface="+mn-lt"/>
          <a:ea typeface="+mn-ea"/>
        </a:defRPr>
      </a:lvl4pPr>
      <a:lvl5pPr marL="2057400" indent="-228600" algn="l" rtl="0" eaLnBrk="0" fontAlgn="base" hangingPunct="0">
        <a:spcBef>
          <a:spcPct val="20000"/>
        </a:spcBef>
        <a:spcAft>
          <a:spcPct val="0"/>
        </a:spcAft>
        <a:buChar char="»"/>
        <a:defRPr sz="1600">
          <a:solidFill>
            <a:schemeClr val="tx1"/>
          </a:solidFill>
          <a:latin typeface="+mn-lt"/>
          <a:ea typeface="+mn-ea"/>
        </a:defRPr>
      </a:lvl5pPr>
      <a:lvl6pPr marL="2514600" indent="-228600" algn="l" rtl="0" fontAlgn="base">
        <a:spcBef>
          <a:spcPct val="20000"/>
        </a:spcBef>
        <a:spcAft>
          <a:spcPct val="0"/>
        </a:spcAft>
        <a:buChar char="»"/>
        <a:defRPr sz="1400">
          <a:solidFill>
            <a:schemeClr val="tx1"/>
          </a:solidFill>
          <a:latin typeface="+mn-lt"/>
          <a:ea typeface="+mn-ea"/>
        </a:defRPr>
      </a:lvl6pPr>
      <a:lvl7pPr marL="2971800" indent="-228600" algn="l" rtl="0" fontAlgn="base">
        <a:spcBef>
          <a:spcPct val="20000"/>
        </a:spcBef>
        <a:spcAft>
          <a:spcPct val="0"/>
        </a:spcAft>
        <a:buChar char="»"/>
        <a:defRPr sz="1400">
          <a:solidFill>
            <a:schemeClr val="tx1"/>
          </a:solidFill>
          <a:latin typeface="+mn-lt"/>
          <a:ea typeface="+mn-ea"/>
        </a:defRPr>
      </a:lvl7pPr>
      <a:lvl8pPr marL="3429000" indent="-228600" algn="l" rtl="0" fontAlgn="base">
        <a:spcBef>
          <a:spcPct val="20000"/>
        </a:spcBef>
        <a:spcAft>
          <a:spcPct val="0"/>
        </a:spcAft>
        <a:buChar char="»"/>
        <a:defRPr sz="1400">
          <a:solidFill>
            <a:schemeClr val="tx1"/>
          </a:solidFill>
          <a:latin typeface="+mn-lt"/>
          <a:ea typeface="+mn-ea"/>
        </a:defRPr>
      </a:lvl8pPr>
      <a:lvl9pPr marL="3886200" indent="-228600" algn="l" rtl="0" fontAlgn="base">
        <a:spcBef>
          <a:spcPct val="20000"/>
        </a:spcBef>
        <a:spcAft>
          <a:spcPct val="0"/>
        </a:spcAft>
        <a:buChar char="»"/>
        <a:defRPr sz="14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transportation.gov/sites/dot.gov/files/2021-01/FY%2718%20NDAA%20Section%201606%20DOT%20Report%20to%20Congress_Combinedv2_January%202021.pdf" TargetMode="External"/><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6.gif"/></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8.png"/><Relationship Id="rId4" Type="http://schemas.openxmlformats.org/officeDocument/2006/relationships/image" Target="../media/image17.gif"/></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2.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1.jpeg"/><Relationship Id="rId5" Type="http://schemas.microsoft.com/office/2007/relationships/hdphoto" Target="../media/hdphoto2.wdp"/><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9.gif"/><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08A7A60-C228-9A64-45CE-0F2DA2CC57FC}"/>
              </a:ext>
            </a:extLst>
          </p:cNvPr>
          <p:cNvSpPr>
            <a:spLocks noGrp="1"/>
          </p:cNvSpPr>
          <p:nvPr>
            <p:ph type="body" idx="10"/>
          </p:nvPr>
        </p:nvSpPr>
        <p:spPr/>
        <p:txBody>
          <a:bodyPr/>
          <a:lstStyle/>
          <a:p>
            <a:r>
              <a:rPr lang="en-US" sz="3600" dirty="0"/>
              <a:t>PNT Research in the System-Wide Safety (SWS) Project</a:t>
            </a:r>
          </a:p>
          <a:p>
            <a:endParaRPr lang="en-US" dirty="0"/>
          </a:p>
        </p:txBody>
      </p:sp>
      <p:sp>
        <p:nvSpPr>
          <p:cNvPr id="6" name="Text Placeholder 6">
            <a:extLst>
              <a:ext uri="{FF2B5EF4-FFF2-40B4-BE49-F238E27FC236}">
                <a16:creationId xmlns:a16="http://schemas.microsoft.com/office/drawing/2014/main" id="{174ADB44-3394-A7A1-1B8A-8B5C525CF1B8}"/>
              </a:ext>
            </a:extLst>
          </p:cNvPr>
          <p:cNvSpPr>
            <a:spLocks noGrp="1"/>
          </p:cNvSpPr>
          <p:nvPr>
            <p:ph type="body" idx="1"/>
          </p:nvPr>
        </p:nvSpPr>
        <p:spPr>
          <a:xfrm>
            <a:off x="2569030" y="3284905"/>
            <a:ext cx="7053939" cy="2854637"/>
          </a:xfrm>
        </p:spPr>
        <p:txBody>
          <a:bodyPr/>
          <a:lstStyle/>
          <a:p>
            <a:r>
              <a:rPr lang="en-US" dirty="0"/>
              <a:t>Dr. Evan Dill, Dr. Julian Gutierrez, Dr. Steve Young, </a:t>
            </a:r>
          </a:p>
          <a:p>
            <a:r>
              <a:rPr lang="en-US" dirty="0"/>
              <a:t>Dr. Andrew Moore </a:t>
            </a:r>
            <a:r>
              <a:rPr lang="en-US" sz="2000" dirty="0"/>
              <a:t>and Russell Gilabert</a:t>
            </a:r>
          </a:p>
          <a:p>
            <a:endParaRPr lang="en-US" sz="2000" dirty="0"/>
          </a:p>
          <a:p>
            <a:endParaRPr lang="en-US" dirty="0"/>
          </a:p>
          <a:p>
            <a:r>
              <a:rPr lang="en-US" dirty="0"/>
              <a:t>Areas of work: (1) APNT Studies; (2) </a:t>
            </a:r>
            <a:r>
              <a:rPr lang="en-US" dirty="0" err="1"/>
              <a:t>NavQ</a:t>
            </a:r>
            <a:r>
              <a:rPr lang="en-US" dirty="0"/>
              <a:t> service concept; (3) multipath mitigation</a:t>
            </a:r>
          </a:p>
          <a:p>
            <a:endParaRPr lang="en-US" dirty="0"/>
          </a:p>
        </p:txBody>
      </p:sp>
    </p:spTree>
    <p:extLst>
      <p:ext uri="{BB962C8B-B14F-4D97-AF65-F5344CB8AC3E}">
        <p14:creationId xmlns:p14="http://schemas.microsoft.com/office/powerpoint/2010/main" val="208011179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DBB55F6-C384-448E-A666-3728670D7753}"/>
              </a:ext>
            </a:extLst>
          </p:cNvPr>
          <p:cNvSpPr/>
          <p:nvPr/>
        </p:nvSpPr>
        <p:spPr bwMode="auto">
          <a:xfrm>
            <a:off x="306159" y="4681253"/>
            <a:ext cx="5525771" cy="1805950"/>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000" b="0" i="0" u="none" strike="noStrike" cap="none" normalizeH="0" baseline="0">
              <a:ln>
                <a:noFill/>
              </a:ln>
              <a:solidFill>
                <a:schemeClr val="tx1"/>
              </a:solidFill>
              <a:effectLst/>
              <a:latin typeface="Arial" charset="0"/>
              <a:ea typeface="ＭＳ Ｐゴシック" pitchFamily="124" charset="-128"/>
            </a:endParaRPr>
          </a:p>
        </p:txBody>
      </p:sp>
      <p:sp>
        <p:nvSpPr>
          <p:cNvPr id="2" name="Title 1">
            <a:extLst>
              <a:ext uri="{FF2B5EF4-FFF2-40B4-BE49-F238E27FC236}">
                <a16:creationId xmlns:a16="http://schemas.microsoft.com/office/drawing/2014/main" id="{9D47C372-1ADD-4058-96E8-4169464F6BD5}"/>
              </a:ext>
            </a:extLst>
          </p:cNvPr>
          <p:cNvSpPr>
            <a:spLocks noGrp="1"/>
          </p:cNvSpPr>
          <p:nvPr>
            <p:ph type="title"/>
          </p:nvPr>
        </p:nvSpPr>
        <p:spPr/>
        <p:txBody>
          <a:bodyPr/>
          <a:lstStyle/>
          <a:p>
            <a:r>
              <a:rPr lang="en-US" dirty="0"/>
              <a:t>Alternative Positioning, Navigation and Timing (APNT) Testing</a:t>
            </a:r>
          </a:p>
        </p:txBody>
      </p:sp>
      <p:sp>
        <p:nvSpPr>
          <p:cNvPr id="4" name="Rectangle 3">
            <a:extLst>
              <a:ext uri="{FF2B5EF4-FFF2-40B4-BE49-F238E27FC236}">
                <a16:creationId xmlns:a16="http://schemas.microsoft.com/office/drawing/2014/main" id="{9240E0E9-41E9-45EE-9320-18F0750ACAEB}"/>
              </a:ext>
            </a:extLst>
          </p:cNvPr>
          <p:cNvSpPr/>
          <p:nvPr/>
        </p:nvSpPr>
        <p:spPr>
          <a:xfrm>
            <a:off x="215153" y="942862"/>
            <a:ext cx="11689976" cy="1015663"/>
          </a:xfrm>
          <a:prstGeom prst="rect">
            <a:avLst/>
          </a:prstGeom>
        </p:spPr>
        <p:txBody>
          <a:bodyPr wrap="square">
            <a:sp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National Defense Authorization Act for Fiscal Year 2018 (H.R. 2810), Section 1606:</a:t>
            </a:r>
          </a:p>
          <a:p>
            <a:pPr marL="342900" indent="-3429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“Demonstration of Backup and Complementary Positioning, Navigation and Timing (PNT) Capabilities of the Global Positioning System (GPS)”</a:t>
            </a:r>
            <a:endParaRPr lang="en-US" sz="20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1E548EA2-9AF4-477D-A332-D978DC2C5D9B}"/>
              </a:ext>
            </a:extLst>
          </p:cNvPr>
          <p:cNvSpPr txBox="1"/>
          <p:nvPr/>
        </p:nvSpPr>
        <p:spPr>
          <a:xfrm>
            <a:off x="1228808" y="2230962"/>
            <a:ext cx="5260157" cy="400110"/>
          </a:xfrm>
          <a:prstGeom prst="rect">
            <a:avLst/>
          </a:prstGeom>
          <a:noFill/>
        </p:spPr>
        <p:txBody>
          <a:bodyPr wrap="square" rtlCol="0">
            <a:spAutoFit/>
          </a:bodyPr>
          <a:lstStyle/>
          <a:p>
            <a:r>
              <a:rPr lang="en-US" sz="2000" dirty="0"/>
              <a:t>2018 DHS-led APNT Testing:</a:t>
            </a:r>
          </a:p>
        </p:txBody>
      </p:sp>
      <p:sp>
        <p:nvSpPr>
          <p:cNvPr id="9" name="TextBox 8">
            <a:extLst>
              <a:ext uri="{FF2B5EF4-FFF2-40B4-BE49-F238E27FC236}">
                <a16:creationId xmlns:a16="http://schemas.microsoft.com/office/drawing/2014/main" id="{E7791AD1-65A8-4D30-A908-3AA47AE9F59B}"/>
              </a:ext>
            </a:extLst>
          </p:cNvPr>
          <p:cNvSpPr txBox="1"/>
          <p:nvPr/>
        </p:nvSpPr>
        <p:spPr>
          <a:xfrm>
            <a:off x="7204728" y="1758470"/>
            <a:ext cx="4817097" cy="400110"/>
          </a:xfrm>
          <a:prstGeom prst="rect">
            <a:avLst/>
          </a:prstGeom>
          <a:noFill/>
        </p:spPr>
        <p:txBody>
          <a:bodyPr wrap="square" rtlCol="0">
            <a:spAutoFit/>
          </a:bodyPr>
          <a:lstStyle/>
          <a:p>
            <a:r>
              <a:rPr lang="en-US" sz="2000" dirty="0"/>
              <a:t>2019-2020 DoT-led APNT Testing:  </a:t>
            </a:r>
          </a:p>
        </p:txBody>
      </p:sp>
      <p:pic>
        <p:nvPicPr>
          <p:cNvPr id="14" name="Picture 13" descr="A picture containing grass, outdoor&#10;&#10;Description automatically generated">
            <a:extLst>
              <a:ext uri="{FF2B5EF4-FFF2-40B4-BE49-F238E27FC236}">
                <a16:creationId xmlns:a16="http://schemas.microsoft.com/office/drawing/2014/main" id="{1F0D3967-B901-48A4-8459-7F1E7CA5DDB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45983" y="4725726"/>
            <a:ext cx="2197995" cy="1648496"/>
          </a:xfrm>
          <a:prstGeom prst="rect">
            <a:avLst/>
          </a:prstGeom>
        </p:spPr>
      </p:pic>
      <p:sp>
        <p:nvSpPr>
          <p:cNvPr id="16" name="TextBox 15">
            <a:extLst>
              <a:ext uri="{FF2B5EF4-FFF2-40B4-BE49-F238E27FC236}">
                <a16:creationId xmlns:a16="http://schemas.microsoft.com/office/drawing/2014/main" id="{3A622708-58A6-4378-8219-22F3CB2BE41A}"/>
              </a:ext>
            </a:extLst>
          </p:cNvPr>
          <p:cNvSpPr txBox="1"/>
          <p:nvPr/>
        </p:nvSpPr>
        <p:spPr>
          <a:xfrm>
            <a:off x="535224" y="4990278"/>
            <a:ext cx="2415991" cy="1015663"/>
          </a:xfrm>
          <a:prstGeom prst="rect">
            <a:avLst/>
          </a:prstGeom>
          <a:noFill/>
        </p:spPr>
        <p:txBody>
          <a:bodyPr wrap="square" rtlCol="0">
            <a:spAutoFit/>
          </a:bodyPr>
          <a:lstStyle/>
          <a:p>
            <a:pPr algn="ctr"/>
            <a:r>
              <a:rPr lang="en-US" sz="2000" dirty="0" err="1">
                <a:solidFill>
                  <a:schemeClr val="bg1"/>
                </a:solidFill>
              </a:rPr>
              <a:t>NextNav</a:t>
            </a:r>
            <a:r>
              <a:rPr lang="en-US" sz="2000" dirty="0">
                <a:solidFill>
                  <a:schemeClr val="bg1"/>
                </a:solidFill>
              </a:rPr>
              <a:t> Equipment Installed at NASA </a:t>
            </a:r>
            <a:r>
              <a:rPr lang="en-US" sz="2000" dirty="0" err="1">
                <a:solidFill>
                  <a:schemeClr val="bg1"/>
                </a:solidFill>
              </a:rPr>
              <a:t>LaRC</a:t>
            </a:r>
            <a:endParaRPr lang="en-US" sz="2000" dirty="0">
              <a:solidFill>
                <a:schemeClr val="bg1"/>
              </a:solidFill>
            </a:endParaRPr>
          </a:p>
        </p:txBody>
      </p:sp>
      <p:graphicFrame>
        <p:nvGraphicFramePr>
          <p:cNvPr id="7" name="Table 7">
            <a:extLst>
              <a:ext uri="{FF2B5EF4-FFF2-40B4-BE49-F238E27FC236}">
                <a16:creationId xmlns:a16="http://schemas.microsoft.com/office/drawing/2014/main" id="{2F2F9D51-F27C-4B05-903B-874040B4AD2F}"/>
              </a:ext>
            </a:extLst>
          </p:cNvPr>
          <p:cNvGraphicFramePr>
            <a:graphicFrameLocks noGrp="1"/>
          </p:cNvGraphicFramePr>
          <p:nvPr>
            <p:extLst>
              <p:ext uri="{D42A27DB-BD31-4B8C-83A1-F6EECF244321}">
                <p14:modId xmlns:p14="http://schemas.microsoft.com/office/powerpoint/2010/main" val="440985657"/>
              </p:ext>
            </p:extLst>
          </p:nvPr>
        </p:nvGraphicFramePr>
        <p:xfrm>
          <a:off x="535224" y="2631072"/>
          <a:ext cx="4885627" cy="1507762"/>
        </p:xfrm>
        <a:graphic>
          <a:graphicData uri="http://schemas.openxmlformats.org/drawingml/2006/table">
            <a:tbl>
              <a:tblPr firstRow="1" bandRow="1">
                <a:tableStyleId>{21E4AEA4-8DFA-4A89-87EB-49C32662AFE0}</a:tableStyleId>
              </a:tblPr>
              <a:tblGrid>
                <a:gridCol w="1705293">
                  <a:extLst>
                    <a:ext uri="{9D8B030D-6E8A-4147-A177-3AD203B41FA5}">
                      <a16:colId xmlns:a16="http://schemas.microsoft.com/office/drawing/2014/main" val="2856126125"/>
                    </a:ext>
                  </a:extLst>
                </a:gridCol>
                <a:gridCol w="1545717">
                  <a:extLst>
                    <a:ext uri="{9D8B030D-6E8A-4147-A177-3AD203B41FA5}">
                      <a16:colId xmlns:a16="http://schemas.microsoft.com/office/drawing/2014/main" val="3534744107"/>
                    </a:ext>
                  </a:extLst>
                </a:gridCol>
                <a:gridCol w="1634617">
                  <a:extLst>
                    <a:ext uri="{9D8B030D-6E8A-4147-A177-3AD203B41FA5}">
                      <a16:colId xmlns:a16="http://schemas.microsoft.com/office/drawing/2014/main" val="1675926446"/>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APNT System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Test Location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Tech Category</a:t>
                      </a:r>
                    </a:p>
                  </a:txBody>
                  <a:tcPr/>
                </a:tc>
                <a:extLst>
                  <a:ext uri="{0D108BD9-81ED-4DB2-BD59-A6C34878D82A}">
                    <a16:rowId xmlns:a16="http://schemas.microsoft.com/office/drawing/2014/main" val="631074563"/>
                  </a:ext>
                </a:extLst>
              </a:tr>
              <a:tr h="370840">
                <a:tc>
                  <a:txBody>
                    <a:bodyPr/>
                    <a:lstStyle/>
                    <a:p>
                      <a:r>
                        <a:rPr lang="en-US" sz="1600" dirty="0" err="1"/>
                        <a:t>NextNav</a:t>
                      </a:r>
                      <a:endParaRPr lang="en-US"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NASA </a:t>
                      </a:r>
                      <a:r>
                        <a:rPr lang="en-US" sz="1600" dirty="0" err="1"/>
                        <a:t>LaRC</a:t>
                      </a:r>
                      <a:endParaRPr lang="en-US" sz="1600" dirty="0"/>
                    </a:p>
                  </a:txBody>
                  <a:tcPr/>
                </a:tc>
                <a:tc>
                  <a:txBody>
                    <a:bodyPr/>
                    <a:lstStyle/>
                    <a:p>
                      <a:r>
                        <a:rPr lang="en-US" sz="1600" dirty="0"/>
                        <a:t>Local RF</a:t>
                      </a:r>
                    </a:p>
                  </a:txBody>
                  <a:tcPr/>
                </a:tc>
                <a:extLst>
                  <a:ext uri="{0D108BD9-81ED-4DB2-BD59-A6C34878D82A}">
                    <a16:rowId xmlns:a16="http://schemas.microsoft.com/office/drawing/2014/main" val="3403501440"/>
                  </a:ext>
                </a:extLst>
              </a:tr>
              <a:tr h="3952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err="1"/>
                        <a:t>Locata</a:t>
                      </a:r>
                      <a:endParaRPr lang="en-US"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NASA </a:t>
                      </a:r>
                      <a:r>
                        <a:rPr lang="en-US" sz="1600" dirty="0" err="1"/>
                        <a:t>LaRC</a:t>
                      </a:r>
                      <a:endParaRPr lang="en-US"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Local RF</a:t>
                      </a:r>
                    </a:p>
                  </a:txBody>
                  <a:tcPr/>
                </a:tc>
                <a:extLst>
                  <a:ext uri="{0D108BD9-81ED-4DB2-BD59-A6C34878D82A}">
                    <a16:rowId xmlns:a16="http://schemas.microsoft.com/office/drawing/2014/main" val="1120229679"/>
                  </a:ext>
                </a:extLst>
              </a:tr>
              <a:tr h="370840">
                <a:tc>
                  <a:txBody>
                    <a:bodyPr/>
                    <a:lstStyle/>
                    <a:p>
                      <a:r>
                        <a:rPr lang="en-US" sz="1600"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NASA </a:t>
                      </a:r>
                      <a:r>
                        <a:rPr lang="en-US" sz="1600" dirty="0" err="1"/>
                        <a:t>LaRC</a:t>
                      </a:r>
                      <a:endParaRPr lang="en-US" sz="1600" dirty="0"/>
                    </a:p>
                  </a:txBody>
                  <a:tcPr/>
                </a:tc>
                <a:tc>
                  <a:txBody>
                    <a:bodyPr/>
                    <a:lstStyle/>
                    <a:p>
                      <a:r>
                        <a:rPr lang="en-US" sz="1600" dirty="0"/>
                        <a:t>???????</a:t>
                      </a:r>
                    </a:p>
                  </a:txBody>
                  <a:tcPr/>
                </a:tc>
                <a:extLst>
                  <a:ext uri="{0D108BD9-81ED-4DB2-BD59-A6C34878D82A}">
                    <a16:rowId xmlns:a16="http://schemas.microsoft.com/office/drawing/2014/main" val="2829254066"/>
                  </a:ext>
                </a:extLst>
              </a:tr>
            </a:tbl>
          </a:graphicData>
        </a:graphic>
      </p:graphicFrame>
      <p:graphicFrame>
        <p:nvGraphicFramePr>
          <p:cNvPr id="17" name="Table 7">
            <a:extLst>
              <a:ext uri="{FF2B5EF4-FFF2-40B4-BE49-F238E27FC236}">
                <a16:creationId xmlns:a16="http://schemas.microsoft.com/office/drawing/2014/main" id="{B0FBD561-A31C-4249-927E-71408DF420FB}"/>
              </a:ext>
            </a:extLst>
          </p:cNvPr>
          <p:cNvGraphicFramePr>
            <a:graphicFrameLocks noGrp="1"/>
          </p:cNvGraphicFramePr>
          <p:nvPr>
            <p:extLst>
              <p:ext uri="{D42A27DB-BD31-4B8C-83A1-F6EECF244321}">
                <p14:modId xmlns:p14="http://schemas.microsoft.com/office/powerpoint/2010/main" val="1003106198"/>
              </p:ext>
            </p:extLst>
          </p:nvPr>
        </p:nvGraphicFramePr>
        <p:xfrm>
          <a:off x="6858441" y="2108219"/>
          <a:ext cx="3339910" cy="4450080"/>
        </p:xfrm>
        <a:graphic>
          <a:graphicData uri="http://schemas.openxmlformats.org/drawingml/2006/table">
            <a:tbl>
              <a:tblPr firstRow="1" bandRow="1">
                <a:tableStyleId>{F5AB1C69-6EDB-4FF4-983F-18BD219EF322}</a:tableStyleId>
              </a:tblPr>
              <a:tblGrid>
                <a:gridCol w="1705293">
                  <a:extLst>
                    <a:ext uri="{9D8B030D-6E8A-4147-A177-3AD203B41FA5}">
                      <a16:colId xmlns:a16="http://schemas.microsoft.com/office/drawing/2014/main" val="2856126125"/>
                    </a:ext>
                  </a:extLst>
                </a:gridCol>
                <a:gridCol w="1634617">
                  <a:extLst>
                    <a:ext uri="{9D8B030D-6E8A-4147-A177-3AD203B41FA5}">
                      <a16:colId xmlns:a16="http://schemas.microsoft.com/office/drawing/2014/main" val="1675926446"/>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APNT System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Tech Category</a:t>
                      </a:r>
                    </a:p>
                  </a:txBody>
                  <a:tcPr/>
                </a:tc>
                <a:extLst>
                  <a:ext uri="{0D108BD9-81ED-4DB2-BD59-A6C34878D82A}">
                    <a16:rowId xmlns:a16="http://schemas.microsoft.com/office/drawing/2014/main" val="631074563"/>
                  </a:ext>
                </a:extLst>
              </a:tr>
              <a:tr h="370840">
                <a:tc>
                  <a:txBody>
                    <a:bodyPr/>
                    <a:lstStyle/>
                    <a:p>
                      <a:r>
                        <a:rPr lang="en-US" sz="1600" dirty="0"/>
                        <a:t>TRX</a:t>
                      </a:r>
                    </a:p>
                  </a:txBody>
                  <a:tcPr/>
                </a:tc>
                <a:tc>
                  <a:txBody>
                    <a:bodyPr/>
                    <a:lstStyle/>
                    <a:p>
                      <a:r>
                        <a:rPr lang="en-US" sz="1600" dirty="0"/>
                        <a:t>Map Match</a:t>
                      </a:r>
                    </a:p>
                  </a:txBody>
                  <a:tcPr/>
                </a:tc>
                <a:extLst>
                  <a:ext uri="{0D108BD9-81ED-4DB2-BD59-A6C34878D82A}">
                    <a16:rowId xmlns:a16="http://schemas.microsoft.com/office/drawing/2014/main" val="98496309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err="1"/>
                        <a:t>NextNav</a:t>
                      </a:r>
                      <a:endParaRPr lang="en-US" sz="1600" dirty="0"/>
                    </a:p>
                  </a:txBody>
                  <a:tcPr/>
                </a:tc>
                <a:tc>
                  <a:txBody>
                    <a:bodyPr/>
                    <a:lstStyle/>
                    <a:p>
                      <a:r>
                        <a:rPr lang="en-US" sz="1600" dirty="0"/>
                        <a:t>Local RF</a:t>
                      </a:r>
                    </a:p>
                  </a:txBody>
                  <a:tcPr/>
                </a:tc>
                <a:extLst>
                  <a:ext uri="{0D108BD9-81ED-4DB2-BD59-A6C34878D82A}">
                    <a16:rowId xmlns:a16="http://schemas.microsoft.com/office/drawing/2014/main" val="1250096526"/>
                  </a:ext>
                </a:extLst>
              </a:tr>
              <a:tr h="370840">
                <a:tc>
                  <a:txBody>
                    <a:bodyPr/>
                    <a:lstStyle/>
                    <a:p>
                      <a:r>
                        <a:rPr lang="en-US" sz="1600" dirty="0"/>
                        <a:t>Skyhook</a:t>
                      </a:r>
                    </a:p>
                  </a:txBody>
                  <a:tcPr/>
                </a:tc>
                <a:tc>
                  <a:txBody>
                    <a:bodyPr/>
                    <a:lstStyle/>
                    <a:p>
                      <a:r>
                        <a:rPr lang="en-US" sz="1600" dirty="0"/>
                        <a:t>Local RF</a:t>
                      </a:r>
                    </a:p>
                  </a:txBody>
                  <a:tcPr/>
                </a:tc>
                <a:extLst>
                  <a:ext uri="{0D108BD9-81ED-4DB2-BD59-A6C34878D82A}">
                    <a16:rowId xmlns:a16="http://schemas.microsoft.com/office/drawing/2014/main" val="1517076053"/>
                  </a:ext>
                </a:extLst>
              </a:tr>
              <a:tr h="370840">
                <a:tc>
                  <a:txBody>
                    <a:bodyPr/>
                    <a:lstStyle/>
                    <a:p>
                      <a:r>
                        <a:rPr lang="en-US" sz="1600" dirty="0"/>
                        <a:t>Echo Ridge</a:t>
                      </a:r>
                    </a:p>
                  </a:txBody>
                  <a:tcPr/>
                </a:tc>
                <a:tc>
                  <a:txBody>
                    <a:bodyPr/>
                    <a:lstStyle/>
                    <a:p>
                      <a:r>
                        <a:rPr lang="en-US" sz="1600" dirty="0"/>
                        <a:t>Satellite</a:t>
                      </a:r>
                    </a:p>
                  </a:txBody>
                  <a:tcPr/>
                </a:tc>
                <a:extLst>
                  <a:ext uri="{0D108BD9-81ED-4DB2-BD59-A6C34878D82A}">
                    <a16:rowId xmlns:a16="http://schemas.microsoft.com/office/drawing/2014/main" val="2157762034"/>
                  </a:ext>
                </a:extLst>
              </a:tr>
              <a:tr h="370840">
                <a:tc>
                  <a:txBody>
                    <a:bodyPr/>
                    <a:lstStyle/>
                    <a:p>
                      <a:r>
                        <a:rPr lang="en-US" sz="1600" dirty="0"/>
                        <a:t>OPNT</a:t>
                      </a:r>
                    </a:p>
                  </a:txBody>
                  <a:tcPr/>
                </a:tc>
                <a:tc>
                  <a:txBody>
                    <a:bodyPr/>
                    <a:lstStyle/>
                    <a:p>
                      <a:r>
                        <a:rPr lang="en-US" sz="1600" dirty="0"/>
                        <a:t>Fiber Optic</a:t>
                      </a:r>
                    </a:p>
                  </a:txBody>
                  <a:tcPr/>
                </a:tc>
                <a:extLst>
                  <a:ext uri="{0D108BD9-81ED-4DB2-BD59-A6C34878D82A}">
                    <a16:rowId xmlns:a16="http://schemas.microsoft.com/office/drawing/2014/main" val="96421724"/>
                  </a:ext>
                </a:extLst>
              </a:tr>
              <a:tr h="370840">
                <a:tc>
                  <a:txBody>
                    <a:bodyPr/>
                    <a:lstStyle/>
                    <a:p>
                      <a:r>
                        <a:rPr lang="en-US" sz="1600" dirty="0"/>
                        <a:t>Seven Solutions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Fiber Optic</a:t>
                      </a:r>
                    </a:p>
                  </a:txBody>
                  <a:tcPr/>
                </a:tc>
                <a:extLst>
                  <a:ext uri="{0D108BD9-81ED-4DB2-BD59-A6C34878D82A}">
                    <a16:rowId xmlns:a16="http://schemas.microsoft.com/office/drawing/2014/main" val="815527321"/>
                  </a:ext>
                </a:extLst>
              </a:tr>
              <a:tr h="370840">
                <a:tc>
                  <a:txBody>
                    <a:bodyPr/>
                    <a:lstStyle/>
                    <a:p>
                      <a:r>
                        <a:rPr lang="en-US" sz="1600" dirty="0" err="1"/>
                        <a:t>Satelles</a:t>
                      </a:r>
                      <a:endParaRPr lang="en-US" sz="1600" dirty="0"/>
                    </a:p>
                  </a:txBody>
                  <a:tcPr/>
                </a:tc>
                <a:tc>
                  <a:txBody>
                    <a:bodyPr/>
                    <a:lstStyle/>
                    <a:p>
                      <a:r>
                        <a:rPr lang="en-US" sz="1600" dirty="0"/>
                        <a:t>Satellite</a:t>
                      </a:r>
                    </a:p>
                  </a:txBody>
                  <a:tcPr/>
                </a:tc>
                <a:extLst>
                  <a:ext uri="{0D108BD9-81ED-4DB2-BD59-A6C34878D82A}">
                    <a16:rowId xmlns:a16="http://schemas.microsoft.com/office/drawing/2014/main" val="3613450318"/>
                  </a:ext>
                </a:extLst>
              </a:tr>
              <a:tr h="370840">
                <a:tc>
                  <a:txBody>
                    <a:bodyPr/>
                    <a:lstStyle/>
                    <a:p>
                      <a:r>
                        <a:rPr lang="en-US" sz="1600" dirty="0"/>
                        <a:t>Hellen Systems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Terrestrial RF</a:t>
                      </a:r>
                    </a:p>
                  </a:txBody>
                  <a:tcPr/>
                </a:tc>
                <a:extLst>
                  <a:ext uri="{0D108BD9-81ED-4DB2-BD59-A6C34878D82A}">
                    <a16:rowId xmlns:a16="http://schemas.microsoft.com/office/drawing/2014/main" val="170398923"/>
                  </a:ext>
                </a:extLst>
              </a:tr>
              <a:tr h="370840">
                <a:tc>
                  <a:txBody>
                    <a:bodyPr/>
                    <a:lstStyle/>
                    <a:p>
                      <a:r>
                        <a:rPr lang="en-US" sz="1600" dirty="0" err="1"/>
                        <a:t>UrsaNav</a:t>
                      </a:r>
                      <a:endParaRPr lang="en-US"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Terrestrial RF</a:t>
                      </a:r>
                    </a:p>
                  </a:txBody>
                  <a:tcPr/>
                </a:tc>
                <a:extLst>
                  <a:ext uri="{0D108BD9-81ED-4DB2-BD59-A6C34878D82A}">
                    <a16:rowId xmlns:a16="http://schemas.microsoft.com/office/drawing/2014/main" val="3239372124"/>
                  </a:ext>
                </a:extLst>
              </a:tr>
              <a:tr h="370840">
                <a:tc>
                  <a:txBody>
                    <a:bodyPr/>
                    <a:lstStyle/>
                    <a:p>
                      <a:r>
                        <a:rPr lang="en-US" sz="1600" dirty="0"/>
                        <a:t>Serco</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Terrestrial RF</a:t>
                      </a:r>
                    </a:p>
                  </a:txBody>
                  <a:tcPr/>
                </a:tc>
                <a:extLst>
                  <a:ext uri="{0D108BD9-81ED-4DB2-BD59-A6C34878D82A}">
                    <a16:rowId xmlns:a16="http://schemas.microsoft.com/office/drawing/2014/main" val="51186610"/>
                  </a:ext>
                </a:extLst>
              </a:tr>
              <a:tr h="370840">
                <a:tc>
                  <a:txBody>
                    <a:bodyPr/>
                    <a:lstStyle/>
                    <a:p>
                      <a:r>
                        <a:rPr lang="en-US" sz="1600" dirty="0" err="1"/>
                        <a:t>PhasorLab</a:t>
                      </a:r>
                      <a:endParaRPr lang="en-US"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Terrestrial RF</a:t>
                      </a:r>
                    </a:p>
                  </a:txBody>
                  <a:tcPr/>
                </a:tc>
                <a:extLst>
                  <a:ext uri="{0D108BD9-81ED-4DB2-BD59-A6C34878D82A}">
                    <a16:rowId xmlns:a16="http://schemas.microsoft.com/office/drawing/2014/main" val="3872494540"/>
                  </a:ext>
                </a:extLst>
              </a:tr>
            </a:tbl>
          </a:graphicData>
        </a:graphic>
      </p:graphicFrame>
      <p:sp>
        <p:nvSpPr>
          <p:cNvPr id="8" name="Rectangle 7">
            <a:extLst>
              <a:ext uri="{FF2B5EF4-FFF2-40B4-BE49-F238E27FC236}">
                <a16:creationId xmlns:a16="http://schemas.microsoft.com/office/drawing/2014/main" id="{9584E2B5-79B5-4646-9C9C-6CACE2A37A9A}"/>
              </a:ext>
            </a:extLst>
          </p:cNvPr>
          <p:cNvSpPr/>
          <p:nvPr/>
        </p:nvSpPr>
        <p:spPr bwMode="auto">
          <a:xfrm>
            <a:off x="594784" y="3830946"/>
            <a:ext cx="1554706" cy="242684"/>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a typeface="ＭＳ Ｐゴシック" pitchFamily="124" charset="-128"/>
            </a:endParaRPr>
          </a:p>
        </p:txBody>
      </p:sp>
      <p:sp>
        <p:nvSpPr>
          <p:cNvPr id="18" name="Rectangle 17">
            <a:extLst>
              <a:ext uri="{FF2B5EF4-FFF2-40B4-BE49-F238E27FC236}">
                <a16:creationId xmlns:a16="http://schemas.microsoft.com/office/drawing/2014/main" id="{690849E5-3A85-41E4-BC15-98B0435BA7AD}"/>
              </a:ext>
            </a:extLst>
          </p:cNvPr>
          <p:cNvSpPr/>
          <p:nvPr/>
        </p:nvSpPr>
        <p:spPr bwMode="auto">
          <a:xfrm>
            <a:off x="3858886" y="3830946"/>
            <a:ext cx="1484504" cy="242684"/>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a typeface="ＭＳ Ｐゴシック" pitchFamily="124" charset="-128"/>
            </a:endParaRPr>
          </a:p>
        </p:txBody>
      </p:sp>
    </p:spTree>
    <p:extLst>
      <p:ext uri="{BB962C8B-B14F-4D97-AF65-F5344CB8AC3E}">
        <p14:creationId xmlns:p14="http://schemas.microsoft.com/office/powerpoint/2010/main" val="1785380503"/>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72DEF-1ABD-48C6-986F-C2E11737EA7E}"/>
              </a:ext>
            </a:extLst>
          </p:cNvPr>
          <p:cNvSpPr>
            <a:spLocks noGrp="1"/>
          </p:cNvSpPr>
          <p:nvPr>
            <p:ph type="title"/>
          </p:nvPr>
        </p:nvSpPr>
        <p:spPr/>
        <p:txBody>
          <a:bodyPr/>
          <a:lstStyle/>
          <a:p>
            <a:r>
              <a:rPr lang="en-US" dirty="0"/>
              <a:t>APNT Testing</a:t>
            </a:r>
          </a:p>
        </p:txBody>
      </p:sp>
      <p:pic>
        <p:nvPicPr>
          <p:cNvPr id="7" name="Picture 6">
            <a:extLst>
              <a:ext uri="{FF2B5EF4-FFF2-40B4-BE49-F238E27FC236}">
                <a16:creationId xmlns:a16="http://schemas.microsoft.com/office/drawing/2014/main" id="{F41720C6-9D88-4333-BF03-F05DB454413D}"/>
              </a:ext>
            </a:extLst>
          </p:cNvPr>
          <p:cNvPicPr>
            <a:picLocks noChangeAspect="1"/>
          </p:cNvPicPr>
          <p:nvPr/>
        </p:nvPicPr>
        <p:blipFill>
          <a:blip r:embed="rId2"/>
          <a:stretch>
            <a:fillRect/>
          </a:stretch>
        </p:blipFill>
        <p:spPr>
          <a:xfrm>
            <a:off x="9045626" y="4855570"/>
            <a:ext cx="633964" cy="765303"/>
          </a:xfrm>
          <a:prstGeom prst="rect">
            <a:avLst/>
          </a:prstGeom>
        </p:spPr>
      </p:pic>
      <p:pic>
        <p:nvPicPr>
          <p:cNvPr id="8" name="Picture 7">
            <a:extLst>
              <a:ext uri="{FF2B5EF4-FFF2-40B4-BE49-F238E27FC236}">
                <a16:creationId xmlns:a16="http://schemas.microsoft.com/office/drawing/2014/main" id="{DB573628-3C82-4F88-A655-0927B109B5CC}"/>
              </a:ext>
            </a:extLst>
          </p:cNvPr>
          <p:cNvPicPr>
            <a:picLocks noChangeAspect="1"/>
          </p:cNvPicPr>
          <p:nvPr/>
        </p:nvPicPr>
        <p:blipFill>
          <a:blip r:embed="rId3"/>
          <a:stretch>
            <a:fillRect/>
          </a:stretch>
        </p:blipFill>
        <p:spPr>
          <a:xfrm>
            <a:off x="297734" y="1019777"/>
            <a:ext cx="6329309" cy="4121048"/>
          </a:xfrm>
          <a:prstGeom prst="rect">
            <a:avLst/>
          </a:prstGeom>
        </p:spPr>
      </p:pic>
      <p:pic>
        <p:nvPicPr>
          <p:cNvPr id="11" name="Picture 10">
            <a:extLst>
              <a:ext uri="{FF2B5EF4-FFF2-40B4-BE49-F238E27FC236}">
                <a16:creationId xmlns:a16="http://schemas.microsoft.com/office/drawing/2014/main" id="{1A8D85AF-F5E0-4D15-B73D-63D0928C6AD8}"/>
              </a:ext>
            </a:extLst>
          </p:cNvPr>
          <p:cNvPicPr>
            <a:picLocks noChangeAspect="1"/>
          </p:cNvPicPr>
          <p:nvPr/>
        </p:nvPicPr>
        <p:blipFill>
          <a:blip r:embed="rId4"/>
          <a:stretch>
            <a:fillRect/>
          </a:stretch>
        </p:blipFill>
        <p:spPr>
          <a:xfrm>
            <a:off x="5685744" y="1751973"/>
            <a:ext cx="2792699" cy="1861800"/>
          </a:xfrm>
          <a:prstGeom prst="rect">
            <a:avLst/>
          </a:prstGeom>
        </p:spPr>
      </p:pic>
      <p:pic>
        <p:nvPicPr>
          <p:cNvPr id="10" name="Picture 9">
            <a:extLst>
              <a:ext uri="{FF2B5EF4-FFF2-40B4-BE49-F238E27FC236}">
                <a16:creationId xmlns:a16="http://schemas.microsoft.com/office/drawing/2014/main" id="{29207D6D-B247-48AC-B19C-A99F4DE8CD5E}"/>
              </a:ext>
            </a:extLst>
          </p:cNvPr>
          <p:cNvPicPr>
            <a:picLocks noChangeAspect="1"/>
          </p:cNvPicPr>
          <p:nvPr/>
        </p:nvPicPr>
        <p:blipFill>
          <a:blip r:embed="rId5"/>
          <a:stretch>
            <a:fillRect/>
          </a:stretch>
        </p:blipFill>
        <p:spPr>
          <a:xfrm>
            <a:off x="4655598" y="3530832"/>
            <a:ext cx="2639355" cy="1594610"/>
          </a:xfrm>
          <a:prstGeom prst="rect">
            <a:avLst/>
          </a:prstGeom>
        </p:spPr>
      </p:pic>
      <p:pic>
        <p:nvPicPr>
          <p:cNvPr id="9" name="Picture 8">
            <a:extLst>
              <a:ext uri="{FF2B5EF4-FFF2-40B4-BE49-F238E27FC236}">
                <a16:creationId xmlns:a16="http://schemas.microsoft.com/office/drawing/2014/main" id="{58B07BEB-254E-45FA-8760-3695269B35AD}"/>
              </a:ext>
            </a:extLst>
          </p:cNvPr>
          <p:cNvPicPr>
            <a:picLocks noChangeAspect="1"/>
          </p:cNvPicPr>
          <p:nvPr/>
        </p:nvPicPr>
        <p:blipFill>
          <a:blip r:embed="rId6"/>
          <a:stretch>
            <a:fillRect/>
          </a:stretch>
        </p:blipFill>
        <p:spPr>
          <a:xfrm>
            <a:off x="2804198" y="5032938"/>
            <a:ext cx="2033025" cy="1355350"/>
          </a:xfrm>
          <a:prstGeom prst="rect">
            <a:avLst/>
          </a:prstGeom>
        </p:spPr>
      </p:pic>
      <p:sp>
        <p:nvSpPr>
          <p:cNvPr id="12" name="TextBox 11">
            <a:extLst>
              <a:ext uri="{FF2B5EF4-FFF2-40B4-BE49-F238E27FC236}">
                <a16:creationId xmlns:a16="http://schemas.microsoft.com/office/drawing/2014/main" id="{39A68AA4-8829-48BB-BF72-66795C84860C}"/>
              </a:ext>
            </a:extLst>
          </p:cNvPr>
          <p:cNvSpPr txBox="1"/>
          <p:nvPr/>
        </p:nvSpPr>
        <p:spPr>
          <a:xfrm>
            <a:off x="8746705" y="5596628"/>
            <a:ext cx="1231805" cy="276999"/>
          </a:xfrm>
          <a:prstGeom prst="rect">
            <a:avLst/>
          </a:prstGeom>
          <a:noFill/>
        </p:spPr>
        <p:txBody>
          <a:bodyPr wrap="square" rtlCol="0">
            <a:spAutoFit/>
          </a:bodyPr>
          <a:lstStyle/>
          <a:p>
            <a:r>
              <a:rPr lang="en-US" sz="1200" dirty="0">
                <a:solidFill>
                  <a:schemeClr val="bg1"/>
                </a:solidFill>
              </a:rPr>
              <a:t>©2020 Google</a:t>
            </a:r>
          </a:p>
        </p:txBody>
      </p:sp>
      <p:sp>
        <p:nvSpPr>
          <p:cNvPr id="13" name="TextBox 12">
            <a:extLst>
              <a:ext uri="{FF2B5EF4-FFF2-40B4-BE49-F238E27FC236}">
                <a16:creationId xmlns:a16="http://schemas.microsoft.com/office/drawing/2014/main" id="{47A415AD-0EAE-4ED7-80E2-A682E4B958C4}"/>
              </a:ext>
            </a:extLst>
          </p:cNvPr>
          <p:cNvSpPr txBox="1"/>
          <p:nvPr/>
        </p:nvSpPr>
        <p:spPr>
          <a:xfrm>
            <a:off x="259059" y="4894438"/>
            <a:ext cx="1231805" cy="276999"/>
          </a:xfrm>
          <a:prstGeom prst="rect">
            <a:avLst/>
          </a:prstGeom>
          <a:noFill/>
        </p:spPr>
        <p:txBody>
          <a:bodyPr wrap="square" rtlCol="0">
            <a:spAutoFit/>
          </a:bodyPr>
          <a:lstStyle/>
          <a:p>
            <a:r>
              <a:rPr lang="en-US" sz="1200" dirty="0">
                <a:solidFill>
                  <a:schemeClr val="bg1"/>
                </a:solidFill>
              </a:rPr>
              <a:t>©2020 Google</a:t>
            </a:r>
          </a:p>
        </p:txBody>
      </p:sp>
      <p:sp>
        <p:nvSpPr>
          <p:cNvPr id="3" name="Rectangle 2">
            <a:extLst>
              <a:ext uri="{FF2B5EF4-FFF2-40B4-BE49-F238E27FC236}">
                <a16:creationId xmlns:a16="http://schemas.microsoft.com/office/drawing/2014/main" id="{04DA0E5C-076D-01A4-8112-D82BB638F437}"/>
              </a:ext>
            </a:extLst>
          </p:cNvPr>
          <p:cNvSpPr/>
          <p:nvPr/>
        </p:nvSpPr>
        <p:spPr bwMode="auto">
          <a:xfrm>
            <a:off x="10648950" y="5495925"/>
            <a:ext cx="1543050" cy="1047750"/>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a typeface="ＭＳ Ｐゴシック" pitchFamily="124" charset="-128"/>
            </a:endParaRPr>
          </a:p>
        </p:txBody>
      </p:sp>
      <p:pic>
        <p:nvPicPr>
          <p:cNvPr id="6" name="Picture 5">
            <a:extLst>
              <a:ext uri="{FF2B5EF4-FFF2-40B4-BE49-F238E27FC236}">
                <a16:creationId xmlns:a16="http://schemas.microsoft.com/office/drawing/2014/main" id="{BF7B947D-1479-4B5B-8CD4-40191BB62635}"/>
              </a:ext>
            </a:extLst>
          </p:cNvPr>
          <p:cNvPicPr>
            <a:picLocks noChangeAspect="1"/>
          </p:cNvPicPr>
          <p:nvPr/>
        </p:nvPicPr>
        <p:blipFill>
          <a:blip r:embed="rId7"/>
          <a:stretch>
            <a:fillRect/>
          </a:stretch>
        </p:blipFill>
        <p:spPr>
          <a:xfrm>
            <a:off x="8812399" y="1008617"/>
            <a:ext cx="2639355" cy="4840765"/>
          </a:xfrm>
          <a:prstGeom prst="rect">
            <a:avLst/>
          </a:prstGeom>
        </p:spPr>
      </p:pic>
      <p:sp>
        <p:nvSpPr>
          <p:cNvPr id="4" name="Rectangle 3">
            <a:extLst>
              <a:ext uri="{FF2B5EF4-FFF2-40B4-BE49-F238E27FC236}">
                <a16:creationId xmlns:a16="http://schemas.microsoft.com/office/drawing/2014/main" id="{90C2DE59-F35C-4B15-9506-6B32553D211C}"/>
              </a:ext>
            </a:extLst>
          </p:cNvPr>
          <p:cNvSpPr/>
          <p:nvPr/>
        </p:nvSpPr>
        <p:spPr>
          <a:xfrm>
            <a:off x="5086891" y="5873021"/>
            <a:ext cx="7105109" cy="861774"/>
          </a:xfrm>
          <a:prstGeom prst="rect">
            <a:avLst/>
          </a:prstGeom>
        </p:spPr>
        <p:txBody>
          <a:bodyPr wrap="square">
            <a:spAutoFit/>
          </a:bodyPr>
          <a:lstStyle/>
          <a:p>
            <a:r>
              <a:rPr lang="en-US" sz="2000" dirty="0"/>
              <a:t>Report:</a:t>
            </a:r>
          </a:p>
          <a:p>
            <a:r>
              <a:rPr lang="en-US" sz="1000" dirty="0">
                <a:hlinkClick r:id="rId8"/>
              </a:rPr>
              <a:t>https://www.transportation.gov/sites/dot.gov/files/2021-01/FY%2718%20NDAA%20Section%201606%20DOT%20Report%20to%20Congress_Combinedv2_January%202021.pdf</a:t>
            </a:r>
            <a:endParaRPr lang="en-US" sz="1000" dirty="0"/>
          </a:p>
          <a:p>
            <a:endParaRPr lang="en-US" sz="1000" dirty="0"/>
          </a:p>
        </p:txBody>
      </p:sp>
    </p:spTree>
    <p:extLst>
      <p:ext uri="{BB962C8B-B14F-4D97-AF65-F5344CB8AC3E}">
        <p14:creationId xmlns:p14="http://schemas.microsoft.com/office/powerpoint/2010/main" val="318911817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59895-676B-421C-812B-3EF4FAB22A58}"/>
              </a:ext>
            </a:extLst>
          </p:cNvPr>
          <p:cNvSpPr>
            <a:spLocks noGrp="1"/>
          </p:cNvSpPr>
          <p:nvPr>
            <p:ph type="title"/>
          </p:nvPr>
        </p:nvSpPr>
        <p:spPr/>
        <p:txBody>
          <a:bodyPr/>
          <a:lstStyle/>
          <a:p>
            <a:r>
              <a:rPr lang="en-US" dirty="0"/>
              <a:t>Current State, Gaps and Challenges</a:t>
            </a:r>
          </a:p>
        </p:txBody>
      </p:sp>
      <p:sp>
        <p:nvSpPr>
          <p:cNvPr id="3" name="Content Placeholder 2">
            <a:extLst>
              <a:ext uri="{FF2B5EF4-FFF2-40B4-BE49-F238E27FC236}">
                <a16:creationId xmlns:a16="http://schemas.microsoft.com/office/drawing/2014/main" id="{E1BE482C-BCA4-4001-9BF5-48B7A31F6E12}"/>
              </a:ext>
            </a:extLst>
          </p:cNvPr>
          <p:cNvSpPr>
            <a:spLocks noGrp="1"/>
          </p:cNvSpPr>
          <p:nvPr>
            <p:ph idx="1"/>
          </p:nvPr>
        </p:nvSpPr>
        <p:spPr>
          <a:xfrm>
            <a:off x="594784" y="1009450"/>
            <a:ext cx="10972800" cy="5350770"/>
          </a:xfrm>
        </p:spPr>
        <p:txBody>
          <a:bodyPr/>
          <a:lstStyle/>
          <a:p>
            <a:pPr marL="57150" indent="0" algn="ctr">
              <a:buNone/>
            </a:pPr>
            <a:r>
              <a:rPr lang="en-US" sz="2000" b="1" dirty="0"/>
              <a:t>There is no single APNT system that can serve as a universal backup for GPS.</a:t>
            </a:r>
          </a:p>
          <a:p>
            <a:pPr marL="457200" lvl="1" indent="0" algn="ctr">
              <a:buNone/>
            </a:pPr>
            <a:r>
              <a:rPr lang="en-US" sz="1600" dirty="0"/>
              <a:t>“…</a:t>
            </a:r>
            <a:r>
              <a:rPr lang="en-US" sz="1600" i="1" dirty="0"/>
              <a:t>there are suitable, mature and commercially available technologies to backup or complement the timing services provided by GPS. However, the demonstration also indicates that none of the systems can universally backup the positioning and navigation capabilities provided by GPS and its augmentations</a:t>
            </a:r>
            <a:r>
              <a:rPr lang="en-US" sz="1600" dirty="0"/>
              <a:t>.” [1]</a:t>
            </a:r>
            <a:endParaRPr lang="en-US" sz="2200" dirty="0"/>
          </a:p>
          <a:p>
            <a:pPr marL="0" indent="0">
              <a:spcBef>
                <a:spcPts val="1200"/>
              </a:spcBef>
              <a:buNone/>
            </a:pPr>
            <a:endParaRPr lang="en-US" sz="2000" dirty="0"/>
          </a:p>
          <a:p>
            <a:pPr marL="0" indent="0">
              <a:spcBef>
                <a:spcPts val="1200"/>
              </a:spcBef>
              <a:buNone/>
            </a:pPr>
            <a:r>
              <a:rPr lang="en-US" sz="2000" b="1" i="1" dirty="0"/>
              <a:t>	        No silver bullet! </a:t>
            </a:r>
            <a:r>
              <a:rPr lang="en-US" sz="2000" dirty="0"/>
              <a:t>– currently must design for a specific CONOPS: </a:t>
            </a:r>
          </a:p>
          <a:p>
            <a:pPr marL="0" indent="0">
              <a:spcBef>
                <a:spcPts val="1200"/>
              </a:spcBef>
              <a:buNone/>
            </a:pPr>
            <a:r>
              <a:rPr lang="en-US" sz="2000" b="1" dirty="0"/>
              <a:t>Future work:</a:t>
            </a:r>
          </a:p>
          <a:p>
            <a:pPr lvl="1"/>
            <a:r>
              <a:rPr lang="en-US" sz="1800" dirty="0"/>
              <a:t>Establishing requirements and performing gap analysis for </a:t>
            </a:r>
            <a:r>
              <a:rPr lang="en-US" sz="1800"/>
              <a:t>specific CONOPS</a:t>
            </a:r>
            <a:endParaRPr lang="en-US" sz="1800" dirty="0"/>
          </a:p>
          <a:p>
            <a:pPr lvl="2"/>
            <a:r>
              <a:rPr lang="en-US" sz="1400" dirty="0"/>
              <a:t>More generalized proposals being investigated by standards bodies (e.g., ASTM, RTCA, etc.)</a:t>
            </a:r>
          </a:p>
          <a:p>
            <a:pPr lvl="1"/>
            <a:r>
              <a:rPr lang="en-US" sz="1800" dirty="0"/>
              <a:t>Reliable performance at low altitudes and in complex environments</a:t>
            </a:r>
          </a:p>
          <a:p>
            <a:pPr lvl="2"/>
            <a:r>
              <a:rPr lang="en-US" sz="1400" dirty="0"/>
              <a:t>Extreme multi-path </a:t>
            </a:r>
          </a:p>
          <a:p>
            <a:pPr lvl="2"/>
            <a:r>
              <a:rPr lang="en-US" sz="1400" dirty="0"/>
              <a:t>Sparse signal availability</a:t>
            </a:r>
          </a:p>
          <a:p>
            <a:pPr lvl="2"/>
            <a:r>
              <a:rPr lang="en-US" sz="1400" dirty="0"/>
              <a:t>Cyber-security threats</a:t>
            </a:r>
          </a:p>
          <a:p>
            <a:pPr lvl="2"/>
            <a:r>
              <a:rPr lang="en-US" sz="1400" dirty="0"/>
              <a:t>Spoofing </a:t>
            </a:r>
          </a:p>
          <a:p>
            <a:pPr lvl="1"/>
            <a:r>
              <a:rPr lang="en-US" sz="1800" dirty="0"/>
              <a:t>Tailored and dependable integrated solutions with reasonable SWAP-C</a:t>
            </a:r>
          </a:p>
          <a:p>
            <a:pPr lvl="2"/>
            <a:r>
              <a:rPr lang="en-US" sz="1400" dirty="0"/>
              <a:t>Combine multiple PNT sources (e.g. GPS/INS/APNT/GBAS/Optical/etc.)</a:t>
            </a:r>
          </a:p>
          <a:p>
            <a:pPr lvl="2"/>
            <a:r>
              <a:rPr lang="en-US" sz="1400" dirty="0"/>
              <a:t>Integration strategies (EKF, UKF, particle filter, cross-checking, etc.)</a:t>
            </a:r>
          </a:p>
        </p:txBody>
      </p:sp>
    </p:spTree>
    <p:extLst>
      <p:ext uri="{BB962C8B-B14F-4D97-AF65-F5344CB8AC3E}">
        <p14:creationId xmlns:p14="http://schemas.microsoft.com/office/powerpoint/2010/main" val="272783370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2" end="1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3" end="1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4783" y="131762"/>
            <a:ext cx="11256557" cy="629901"/>
          </a:xfrm>
        </p:spPr>
        <p:txBody>
          <a:bodyPr/>
          <a:lstStyle/>
          <a:p>
            <a:r>
              <a:rPr lang="en-US" sz="2800" dirty="0"/>
              <a:t>RF Navigation Modeling and Prediction (</a:t>
            </a:r>
            <a:r>
              <a:rPr lang="en-US" sz="2800" dirty="0" err="1"/>
              <a:t>NavQ</a:t>
            </a:r>
            <a:r>
              <a:rPr lang="en-US" sz="2800" dirty="0"/>
              <a:t>)</a:t>
            </a:r>
          </a:p>
        </p:txBody>
      </p:sp>
      <p:sp>
        <p:nvSpPr>
          <p:cNvPr id="11" name="Content Placeholder 1">
            <a:extLst>
              <a:ext uri="{FF2B5EF4-FFF2-40B4-BE49-F238E27FC236}">
                <a16:creationId xmlns:a16="http://schemas.microsoft.com/office/drawing/2014/main" id="{2C465E36-7C63-0849-9EFE-4F943B02D549}"/>
              </a:ext>
            </a:extLst>
          </p:cNvPr>
          <p:cNvSpPr txBox="1">
            <a:spLocks/>
          </p:cNvSpPr>
          <p:nvPr/>
        </p:nvSpPr>
        <p:spPr>
          <a:xfrm>
            <a:off x="428112" y="1070966"/>
            <a:ext cx="7040536" cy="4342831"/>
          </a:xfrm>
          <a:prstGeom prst="rect">
            <a:avLst/>
          </a:prstGeom>
        </p:spPr>
        <p:txBody>
          <a:bodyPr lIns="91440" tIns="45720" rIns="91440" bIns="45720" anchor="t"/>
          <a:lstStyle>
            <a:lvl1pPr marL="342900" indent="-342900" algn="l" rtl="0" eaLnBrk="1" fontAlgn="base" hangingPunct="1">
              <a:spcBef>
                <a:spcPct val="20000"/>
              </a:spcBef>
              <a:spcAft>
                <a:spcPct val="0"/>
              </a:spcAft>
              <a:buClr>
                <a:schemeClr val="accent2">
                  <a:lumMod val="75000"/>
                </a:schemeClr>
              </a:buClr>
              <a:buFont typeface="Wingdings" charset="2"/>
              <a:buChar char="Ø"/>
              <a:defRPr sz="2400" b="1" kern="1200">
                <a:solidFill>
                  <a:schemeClr val="tx1"/>
                </a:solidFill>
                <a:latin typeface="+mn-lt"/>
                <a:ea typeface="ヒラギノ角ゴ Pro W3" pitchFamily="-109" charset="-128"/>
                <a:cs typeface="ヒラギノ角ゴ Pro W3" pitchFamily="-109" charset="-128"/>
              </a:defRPr>
            </a:lvl1pPr>
            <a:lvl2pPr marL="742950" indent="-285750" algn="l" rtl="0" eaLnBrk="1" fontAlgn="base" hangingPunct="1">
              <a:spcBef>
                <a:spcPct val="20000"/>
              </a:spcBef>
              <a:spcAft>
                <a:spcPct val="0"/>
              </a:spcAft>
              <a:buClr>
                <a:schemeClr val="accent1"/>
              </a:buClr>
              <a:buFont typeface="Arial" charset="0"/>
              <a:buChar char="•"/>
              <a:defRPr sz="2000" kern="1200">
                <a:solidFill>
                  <a:schemeClr val="tx1"/>
                </a:solidFill>
                <a:latin typeface="+mn-lt"/>
                <a:ea typeface="ヒラギノ角ゴ Pro W3" pitchFamily="-109" charset="-128"/>
                <a:cs typeface="+mn-cs"/>
              </a:defRPr>
            </a:lvl2pPr>
            <a:lvl3pPr marL="1143000" indent="-228600" algn="l" rtl="0" eaLnBrk="1" fontAlgn="base" hangingPunct="1">
              <a:spcBef>
                <a:spcPct val="20000"/>
              </a:spcBef>
              <a:spcAft>
                <a:spcPct val="0"/>
              </a:spcAft>
              <a:buFont typeface="Wingdings" charset="2"/>
              <a:buChar char="§"/>
              <a:defRPr sz="1800" kern="1200">
                <a:solidFill>
                  <a:schemeClr val="tx1"/>
                </a:solidFill>
                <a:latin typeface="+mn-lt"/>
                <a:ea typeface="ＭＳ Ｐゴシック" pitchFamily="-105" charset="-128"/>
                <a:cs typeface="ＭＳ Ｐゴシック" pitchFamily="-105" charset="-128"/>
              </a:defRPr>
            </a:lvl3pPr>
            <a:lvl4pPr marL="1600200" indent="-228600" algn="l" rtl="0" eaLnBrk="1" fontAlgn="base" hangingPunct="1">
              <a:spcBef>
                <a:spcPct val="20000"/>
              </a:spcBef>
              <a:spcAft>
                <a:spcPct val="0"/>
              </a:spcAft>
              <a:buFont typeface="Courier New" charset="0"/>
              <a:buChar char="o"/>
              <a:defRPr sz="1600" kern="1200">
                <a:solidFill>
                  <a:schemeClr val="tx1"/>
                </a:solidFill>
                <a:latin typeface="+mn-lt"/>
                <a:ea typeface="ＭＳ Ｐゴシック" pitchFamily="-105" charset="-128"/>
                <a:cs typeface="+mn-cs"/>
              </a:defRPr>
            </a:lvl4pPr>
            <a:lvl5pPr marL="2057400" indent="-228600" algn="l" rtl="0" eaLnBrk="1" fontAlgn="base" hangingPunct="1">
              <a:spcBef>
                <a:spcPct val="20000"/>
              </a:spcBef>
              <a:spcAft>
                <a:spcPct val="0"/>
              </a:spcAft>
              <a:buFont typeface="Arial" charset="0"/>
              <a:buChar char="•"/>
              <a:defRPr sz="1600" kern="1200">
                <a:solidFill>
                  <a:schemeClr val="tx1"/>
                </a:solidFill>
                <a:latin typeface="+mn-lt"/>
                <a:ea typeface="ヒラギノ角ゴ Pro W3" charset="-128"/>
                <a:cs typeface="ヒラギノ角ゴ Pro W3" charset="-128"/>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a:ea typeface="ヒラギノ角ゴ Pro W3"/>
                <a:cs typeface="Calibri"/>
              </a:rPr>
              <a:t>Urban areas are notoriously difficult for GPS</a:t>
            </a:r>
            <a:endParaRPr lang="en-US" dirty="0">
              <a:latin typeface="Calibri"/>
              <a:cs typeface="Calibri"/>
            </a:endParaRPr>
          </a:p>
          <a:p>
            <a:pPr lvl="1">
              <a:buClr>
                <a:srgbClr val="EFAB16">
                  <a:lumMod val="75000"/>
                </a:srgbClr>
              </a:buClr>
              <a:defRPr/>
            </a:pPr>
            <a:r>
              <a:rPr lang="en-US" sz="2400" dirty="0">
                <a:solidFill>
                  <a:sysClr val="windowText" lastClr="000000"/>
                </a:solidFill>
                <a:latin typeface="Calibri"/>
              </a:rPr>
              <a:t>The quality of a GPS position solution is largely correlated to the number of satellites within direct line of sight and the geometry of those satellites.</a:t>
            </a:r>
          </a:p>
          <a:p>
            <a:pPr lvl="1">
              <a:buClr>
                <a:srgbClr val="EFAB16">
                  <a:lumMod val="75000"/>
                </a:srgbClr>
              </a:buClr>
              <a:defRPr/>
            </a:pPr>
            <a:r>
              <a:rPr lang="en-US" sz="2400" dirty="0">
                <a:solidFill>
                  <a:sysClr val="windowText" lastClr="000000"/>
                </a:solidFill>
                <a:latin typeface="Calibri"/>
              </a:rPr>
              <a:t>In low altitude, urban flight operations, it is common to have objects (e.g., buildings, terrain, foliage) completely or partially obstruct the direct line to GPS satellites.</a:t>
            </a:r>
          </a:p>
          <a:p>
            <a:pPr lvl="1">
              <a:buClr>
                <a:srgbClr val="EFAB16">
                  <a:lumMod val="75000"/>
                </a:srgbClr>
              </a:buClr>
              <a:defRPr/>
            </a:pPr>
            <a:r>
              <a:rPr lang="en-US" sz="2400" dirty="0">
                <a:solidFill>
                  <a:sysClr val="windowText" lastClr="000000"/>
                </a:solidFill>
                <a:latin typeface="Calibri"/>
              </a:rPr>
              <a:t>Multipath effects can also be significant</a:t>
            </a:r>
          </a:p>
          <a:p>
            <a:pPr>
              <a:buClr>
                <a:srgbClr val="EFAB16">
                  <a:lumMod val="75000"/>
                </a:srgbClr>
              </a:buClr>
              <a:defRPr/>
            </a:pPr>
            <a:r>
              <a:rPr lang="en-US" sz="2800" dirty="0">
                <a:solidFill>
                  <a:sysClr val="windowText" lastClr="000000"/>
                </a:solidFill>
                <a:latin typeface="Calibri"/>
              </a:rPr>
              <a:t>Result</a:t>
            </a:r>
          </a:p>
          <a:p>
            <a:pPr lvl="1">
              <a:buClr>
                <a:srgbClr val="EFAB16">
                  <a:lumMod val="75000"/>
                </a:srgbClr>
              </a:buClr>
              <a:defRPr/>
            </a:pPr>
            <a:r>
              <a:rPr lang="en-US" sz="2400" dirty="0">
                <a:solidFill>
                  <a:sysClr val="windowText" lastClr="000000"/>
                </a:solidFill>
                <a:latin typeface="Calibri"/>
              </a:rPr>
              <a:t>Constraints on use for commercial aviation</a:t>
            </a:r>
          </a:p>
          <a:p>
            <a:pPr lvl="1">
              <a:buClr>
                <a:srgbClr val="EFAB16">
                  <a:lumMod val="75000"/>
                </a:srgbClr>
              </a:buClr>
              <a:defRPr/>
            </a:pPr>
            <a:r>
              <a:rPr lang="en-US" sz="2400" dirty="0">
                <a:solidFill>
                  <a:sysClr val="windowText" lastClr="000000"/>
                </a:solidFill>
                <a:latin typeface="Calibri"/>
              </a:rPr>
              <a:t>Some mishaps/accidents for small UAS already</a:t>
            </a:r>
          </a:p>
        </p:txBody>
      </p:sp>
      <p:pic>
        <p:nvPicPr>
          <p:cNvPr id="19" name="Picture 18">
            <a:extLst>
              <a:ext uri="{FF2B5EF4-FFF2-40B4-BE49-F238E27FC236}">
                <a16:creationId xmlns:a16="http://schemas.microsoft.com/office/drawing/2014/main" id="{C735463C-5DAC-47EE-9918-0D12656CAB5A}"/>
              </a:ext>
            </a:extLst>
          </p:cNvPr>
          <p:cNvPicPr>
            <a:picLocks noChangeAspect="1"/>
          </p:cNvPicPr>
          <p:nvPr/>
        </p:nvPicPr>
        <p:blipFill>
          <a:blip r:embed="rId3"/>
          <a:stretch>
            <a:fillRect/>
          </a:stretch>
        </p:blipFill>
        <p:spPr>
          <a:xfrm>
            <a:off x="8597736" y="1380269"/>
            <a:ext cx="3016332" cy="1986453"/>
          </a:xfrm>
          <a:prstGeom prst="rect">
            <a:avLst/>
          </a:prstGeom>
        </p:spPr>
      </p:pic>
      <p:sp>
        <p:nvSpPr>
          <p:cNvPr id="23" name="TextBox 22">
            <a:extLst>
              <a:ext uri="{FF2B5EF4-FFF2-40B4-BE49-F238E27FC236}">
                <a16:creationId xmlns:a16="http://schemas.microsoft.com/office/drawing/2014/main" id="{704C077D-BE72-4C84-9AE4-97F2FE8EB5B2}"/>
              </a:ext>
            </a:extLst>
          </p:cNvPr>
          <p:cNvSpPr txBox="1"/>
          <p:nvPr/>
        </p:nvSpPr>
        <p:spPr>
          <a:xfrm>
            <a:off x="7736393" y="932467"/>
            <a:ext cx="4324378" cy="276999"/>
          </a:xfrm>
          <a:prstGeom prst="rect">
            <a:avLst/>
          </a:prstGeom>
          <a:noFill/>
        </p:spPr>
        <p:txBody>
          <a:bodyPr wrap="square" rtlCol="0">
            <a:spAutoFit/>
          </a:bodyPr>
          <a:lstStyle/>
          <a:p>
            <a:pPr algn="ctr"/>
            <a:r>
              <a:rPr lang="en-US" sz="1200" i="1" dirty="0">
                <a:solidFill>
                  <a:sysClr val="windowText" lastClr="000000"/>
                </a:solidFill>
                <a:latin typeface="Calibri"/>
                <a:ea typeface="ヒラギノ角ゴ Pro W3" pitchFamily="-109" charset="-128"/>
              </a:rPr>
              <a:t>Financial District, Boston, Massachusetts </a:t>
            </a:r>
          </a:p>
        </p:txBody>
      </p:sp>
      <p:pic>
        <p:nvPicPr>
          <p:cNvPr id="6" name="Picture 5">
            <a:extLst>
              <a:ext uri="{FF2B5EF4-FFF2-40B4-BE49-F238E27FC236}">
                <a16:creationId xmlns:a16="http://schemas.microsoft.com/office/drawing/2014/main" id="{D707A729-FB65-4826-8BE1-33B4EC38824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6962" y="3907159"/>
            <a:ext cx="4324378" cy="2357667"/>
          </a:xfrm>
          <a:prstGeom prst="rect">
            <a:avLst/>
          </a:prstGeom>
        </p:spPr>
      </p:pic>
      <p:sp>
        <p:nvSpPr>
          <p:cNvPr id="7" name="TextBox 6">
            <a:extLst>
              <a:ext uri="{FF2B5EF4-FFF2-40B4-BE49-F238E27FC236}">
                <a16:creationId xmlns:a16="http://schemas.microsoft.com/office/drawing/2014/main" id="{5367CD99-B5AB-42F2-BA0D-0D9FDD22E3FF}"/>
              </a:ext>
            </a:extLst>
          </p:cNvPr>
          <p:cNvSpPr txBox="1"/>
          <p:nvPr/>
        </p:nvSpPr>
        <p:spPr>
          <a:xfrm>
            <a:off x="8529888" y="3103881"/>
            <a:ext cx="1231805" cy="276999"/>
          </a:xfrm>
          <a:prstGeom prst="rect">
            <a:avLst/>
          </a:prstGeom>
          <a:noFill/>
        </p:spPr>
        <p:txBody>
          <a:bodyPr wrap="square" rtlCol="0">
            <a:spAutoFit/>
          </a:bodyPr>
          <a:lstStyle/>
          <a:p>
            <a:r>
              <a:rPr lang="en-US" sz="1200" dirty="0">
                <a:solidFill>
                  <a:schemeClr val="bg1"/>
                </a:solidFill>
              </a:rPr>
              <a:t>©2021 Google</a:t>
            </a:r>
          </a:p>
        </p:txBody>
      </p:sp>
    </p:spTree>
    <p:extLst>
      <p:ext uri="{BB962C8B-B14F-4D97-AF65-F5344CB8AC3E}">
        <p14:creationId xmlns:p14="http://schemas.microsoft.com/office/powerpoint/2010/main" val="216308039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72ACE758-A76E-4A48-B14E-2B02F66060E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550070" y="1432854"/>
            <a:ext cx="5130710" cy="2668877"/>
          </a:xfrm>
          <a:prstGeom prst="rect">
            <a:avLst/>
          </a:prstGeom>
          <a:noFill/>
          <a:ln>
            <a:noFill/>
          </a:ln>
        </p:spPr>
      </p:pic>
      <p:sp>
        <p:nvSpPr>
          <p:cNvPr id="4" name="Title 3"/>
          <p:cNvSpPr>
            <a:spLocks noGrp="1"/>
          </p:cNvSpPr>
          <p:nvPr>
            <p:ph type="title"/>
          </p:nvPr>
        </p:nvSpPr>
        <p:spPr>
          <a:xfrm>
            <a:off x="594783" y="131762"/>
            <a:ext cx="11256557" cy="629901"/>
          </a:xfrm>
        </p:spPr>
        <p:txBody>
          <a:bodyPr/>
          <a:lstStyle/>
          <a:p>
            <a:r>
              <a:rPr lang="en-US" sz="2800" dirty="0"/>
              <a:t>NavQ</a:t>
            </a:r>
          </a:p>
        </p:txBody>
      </p:sp>
      <p:sp>
        <p:nvSpPr>
          <p:cNvPr id="11" name="Content Placeholder 1">
            <a:extLst>
              <a:ext uri="{FF2B5EF4-FFF2-40B4-BE49-F238E27FC236}">
                <a16:creationId xmlns:a16="http://schemas.microsoft.com/office/drawing/2014/main" id="{2C465E36-7C63-0849-9EFE-4F943B02D549}"/>
              </a:ext>
            </a:extLst>
          </p:cNvPr>
          <p:cNvSpPr txBox="1">
            <a:spLocks/>
          </p:cNvSpPr>
          <p:nvPr/>
        </p:nvSpPr>
        <p:spPr>
          <a:xfrm>
            <a:off x="131229" y="851338"/>
            <a:ext cx="5964771" cy="5573213"/>
          </a:xfrm>
          <a:prstGeom prst="rect">
            <a:avLst/>
          </a:prstGeom>
        </p:spPr>
        <p:txBody>
          <a:bodyPr lIns="91440" tIns="45720" rIns="91440" bIns="45720" anchor="t"/>
          <a:lstStyle>
            <a:lvl1pPr marL="342900" indent="-342900" algn="l" rtl="0" eaLnBrk="1" fontAlgn="base" hangingPunct="1">
              <a:spcBef>
                <a:spcPct val="20000"/>
              </a:spcBef>
              <a:spcAft>
                <a:spcPct val="0"/>
              </a:spcAft>
              <a:buClr>
                <a:schemeClr val="accent2">
                  <a:lumMod val="75000"/>
                </a:schemeClr>
              </a:buClr>
              <a:buFont typeface="Wingdings" charset="2"/>
              <a:buChar char="Ø"/>
              <a:defRPr sz="2400" b="1" kern="1200">
                <a:solidFill>
                  <a:schemeClr val="tx1"/>
                </a:solidFill>
                <a:latin typeface="+mn-lt"/>
                <a:ea typeface="ヒラギノ角ゴ Pro W3" pitchFamily="-109" charset="-128"/>
                <a:cs typeface="ヒラギノ角ゴ Pro W3" pitchFamily="-109" charset="-128"/>
              </a:defRPr>
            </a:lvl1pPr>
            <a:lvl2pPr marL="742950" indent="-285750" algn="l" rtl="0" eaLnBrk="1" fontAlgn="base" hangingPunct="1">
              <a:spcBef>
                <a:spcPct val="20000"/>
              </a:spcBef>
              <a:spcAft>
                <a:spcPct val="0"/>
              </a:spcAft>
              <a:buClr>
                <a:schemeClr val="accent1"/>
              </a:buClr>
              <a:buFont typeface="Arial" charset="0"/>
              <a:buChar char="•"/>
              <a:defRPr sz="2000" kern="1200">
                <a:solidFill>
                  <a:schemeClr val="tx1"/>
                </a:solidFill>
                <a:latin typeface="+mn-lt"/>
                <a:ea typeface="ヒラギノ角ゴ Pro W3" pitchFamily="-109" charset="-128"/>
                <a:cs typeface="+mn-cs"/>
              </a:defRPr>
            </a:lvl2pPr>
            <a:lvl3pPr marL="1143000" indent="-228600" algn="l" rtl="0" eaLnBrk="1" fontAlgn="base" hangingPunct="1">
              <a:spcBef>
                <a:spcPct val="20000"/>
              </a:spcBef>
              <a:spcAft>
                <a:spcPct val="0"/>
              </a:spcAft>
              <a:buFont typeface="Wingdings" charset="2"/>
              <a:buChar char="§"/>
              <a:defRPr sz="1800" kern="1200">
                <a:solidFill>
                  <a:schemeClr val="tx1"/>
                </a:solidFill>
                <a:latin typeface="+mn-lt"/>
                <a:ea typeface="ＭＳ Ｐゴシック" pitchFamily="-105" charset="-128"/>
                <a:cs typeface="ＭＳ Ｐゴシック" pitchFamily="-105" charset="-128"/>
              </a:defRPr>
            </a:lvl3pPr>
            <a:lvl4pPr marL="1600200" indent="-228600" algn="l" rtl="0" eaLnBrk="1" fontAlgn="base" hangingPunct="1">
              <a:spcBef>
                <a:spcPct val="20000"/>
              </a:spcBef>
              <a:spcAft>
                <a:spcPct val="0"/>
              </a:spcAft>
              <a:buFont typeface="Courier New" charset="0"/>
              <a:buChar char="o"/>
              <a:defRPr sz="1600" kern="1200">
                <a:solidFill>
                  <a:schemeClr val="tx1"/>
                </a:solidFill>
                <a:latin typeface="+mn-lt"/>
                <a:ea typeface="ＭＳ Ｐゴシック" pitchFamily="-105" charset="-128"/>
                <a:cs typeface="+mn-cs"/>
              </a:defRPr>
            </a:lvl4pPr>
            <a:lvl5pPr marL="2057400" indent="-228600" algn="l" rtl="0" eaLnBrk="1" fontAlgn="base" hangingPunct="1">
              <a:spcBef>
                <a:spcPct val="20000"/>
              </a:spcBef>
              <a:spcAft>
                <a:spcPct val="0"/>
              </a:spcAft>
              <a:buFont typeface="Arial" charset="0"/>
              <a:buChar char="•"/>
              <a:defRPr sz="1600" kern="1200">
                <a:solidFill>
                  <a:schemeClr val="tx1"/>
                </a:solidFill>
                <a:latin typeface="+mn-lt"/>
                <a:ea typeface="ヒラギノ角ゴ Pro W3" charset="-128"/>
                <a:cs typeface="ヒラギノ角ゴ Pro W3" charset="-128"/>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Aft>
                <a:spcPts val="600"/>
              </a:spcAft>
              <a:buClr>
                <a:srgbClr val="953735"/>
              </a:buClr>
              <a:buNone/>
            </a:pPr>
            <a:r>
              <a:rPr lang="en-US" sz="1800" dirty="0">
                <a:ea typeface="ヒラギノ角ゴ Pro W3"/>
                <a:cs typeface="Calibri"/>
              </a:rPr>
              <a:t>What it is:</a:t>
            </a:r>
            <a:r>
              <a:rPr lang="en-US" sz="1800" b="0" dirty="0">
                <a:ea typeface="ヒラギノ角ゴ Pro W3"/>
                <a:cs typeface="Calibri"/>
              </a:rPr>
              <a:t> </a:t>
            </a:r>
            <a:r>
              <a:rPr lang="en-US" sz="1800" b="0" dirty="0"/>
              <a:t>A prognostic PNT performance service supporting future highly autonomous air vehicle ops</a:t>
            </a:r>
            <a:endParaRPr lang="en-US" sz="1800" b="0" dirty="0">
              <a:ea typeface="ヒラギノ角ゴ Pro W3"/>
              <a:cs typeface="Calibri"/>
            </a:endParaRPr>
          </a:p>
          <a:p>
            <a:pPr marL="0" indent="0">
              <a:spcAft>
                <a:spcPts val="600"/>
              </a:spcAft>
              <a:buClr>
                <a:srgbClr val="953735"/>
              </a:buClr>
              <a:buNone/>
            </a:pPr>
            <a:r>
              <a:rPr lang="en-US" sz="1800" dirty="0">
                <a:ea typeface="ヒラギノ角ゴ Pro W3"/>
                <a:cs typeface="Calibri"/>
              </a:rPr>
              <a:t>Goal:</a:t>
            </a:r>
            <a:r>
              <a:rPr lang="en-US" sz="1800" b="0" dirty="0">
                <a:ea typeface="ヒラギノ角ゴ Pro W3"/>
                <a:cs typeface="Calibri"/>
              </a:rPr>
              <a:t> Mitigate nav-related safety risks such as those posed by degraded GPS performance during novel urban flight operations</a:t>
            </a:r>
            <a:endParaRPr lang="en-US" sz="1800" b="0" dirty="0"/>
          </a:p>
          <a:p>
            <a:pPr marL="0" indent="0">
              <a:spcAft>
                <a:spcPts val="600"/>
              </a:spcAft>
              <a:buNone/>
            </a:pPr>
            <a:r>
              <a:rPr lang="en-US" sz="1800" dirty="0">
                <a:ea typeface="ヒラギノ角ゴ Pro W3"/>
                <a:cs typeface="+mn-cs"/>
              </a:rPr>
              <a:t>Encompasses:</a:t>
            </a:r>
            <a:r>
              <a:rPr lang="en-US" sz="1800" b="0" dirty="0">
                <a:ea typeface="ヒラギノ角ゴ Pro W3"/>
                <a:cs typeface="+mn-cs"/>
              </a:rPr>
              <a:t> (1) model-based predictions; (2) access to augmentation information; and (3) connectivity to Alternative Positioning, Navigation and Timing (APNT) infrastructure</a:t>
            </a:r>
          </a:p>
          <a:p>
            <a:pPr marL="0" indent="0">
              <a:buNone/>
            </a:pPr>
            <a:r>
              <a:rPr lang="en-US" sz="1800" b="0" dirty="0">
                <a:ea typeface="ヒラギノ角ゴ Pro W3"/>
                <a:cs typeface="+mn-cs"/>
              </a:rPr>
              <a:t>Current version of (1) predicts the quality of GNSS based position estimates for urban flight operations</a:t>
            </a:r>
            <a:endParaRPr lang="en-US" sz="1800" b="0" dirty="0">
              <a:ea typeface="ヒラギノ角ゴ Pro W3"/>
              <a:cs typeface="Calibri"/>
            </a:endParaRPr>
          </a:p>
          <a:p>
            <a:pPr marL="511175" lvl="1"/>
            <a:r>
              <a:rPr lang="en-US" sz="1800" dirty="0">
                <a:solidFill>
                  <a:sysClr val="windowText" lastClr="000000"/>
                </a:solidFill>
              </a:rPr>
              <a:t>Produces a discretized time-varying 4D volume that estimates GPS-related metrics (e.g. HDOP) across a chosen flight environment and time period.</a:t>
            </a:r>
          </a:p>
          <a:p>
            <a:pPr marL="511175" lvl="1"/>
            <a:r>
              <a:rPr lang="en-US" sz="1800" dirty="0">
                <a:solidFill>
                  <a:sysClr val="windowText" lastClr="000000"/>
                </a:solidFill>
              </a:rPr>
              <a:t>Can support both flight planning and in-flight uses</a:t>
            </a:r>
          </a:p>
          <a:p>
            <a:pPr marL="511175" lvl="1"/>
            <a:r>
              <a:rPr lang="en-US" sz="1800" dirty="0">
                <a:solidFill>
                  <a:sysClr val="windowText" lastClr="000000"/>
                </a:solidFill>
              </a:rPr>
              <a:t>Requires a digital surface model of the flight area</a:t>
            </a:r>
          </a:p>
          <a:p>
            <a:pPr marL="511175" lvl="1"/>
            <a:r>
              <a:rPr lang="en-US" sz="1800" dirty="0">
                <a:solidFill>
                  <a:sysClr val="windowText" lastClr="000000"/>
                </a:solidFill>
              </a:rPr>
              <a:t>2</a:t>
            </a:r>
            <a:r>
              <a:rPr lang="en-US" sz="1800" baseline="30000" dirty="0">
                <a:solidFill>
                  <a:sysClr val="windowText" lastClr="000000"/>
                </a:solidFill>
              </a:rPr>
              <a:t>nd</a:t>
            </a:r>
            <a:r>
              <a:rPr lang="en-US" sz="1800" dirty="0">
                <a:solidFill>
                  <a:sysClr val="windowText" lastClr="000000"/>
                </a:solidFill>
              </a:rPr>
              <a:t> tool capable of ingesting foliage data for flights near vegetation</a:t>
            </a:r>
          </a:p>
        </p:txBody>
      </p:sp>
      <p:sp>
        <p:nvSpPr>
          <p:cNvPr id="23" name="TextBox 22">
            <a:extLst>
              <a:ext uri="{FF2B5EF4-FFF2-40B4-BE49-F238E27FC236}">
                <a16:creationId xmlns:a16="http://schemas.microsoft.com/office/drawing/2014/main" id="{704C077D-BE72-4C84-9AE4-97F2FE8EB5B2}"/>
              </a:ext>
            </a:extLst>
          </p:cNvPr>
          <p:cNvSpPr txBox="1"/>
          <p:nvPr/>
        </p:nvSpPr>
        <p:spPr>
          <a:xfrm>
            <a:off x="7083851" y="967684"/>
            <a:ext cx="4324378" cy="276999"/>
          </a:xfrm>
          <a:prstGeom prst="rect">
            <a:avLst/>
          </a:prstGeom>
          <a:noFill/>
        </p:spPr>
        <p:txBody>
          <a:bodyPr wrap="square" rtlCol="0">
            <a:spAutoFit/>
          </a:bodyPr>
          <a:lstStyle/>
          <a:p>
            <a:pPr algn="ctr"/>
            <a:r>
              <a:rPr lang="en-US" sz="1200" i="1" dirty="0">
                <a:solidFill>
                  <a:sysClr val="windowText" lastClr="000000"/>
                </a:solidFill>
                <a:latin typeface="Calibri"/>
                <a:ea typeface="ヒラギノ角ゴ Pro W3" pitchFamily="-109" charset="-128"/>
              </a:rPr>
              <a:t>Financial District, Boston, Massachusetts </a:t>
            </a:r>
          </a:p>
        </p:txBody>
      </p:sp>
      <p:sp>
        <p:nvSpPr>
          <p:cNvPr id="28" name="TextBox 27">
            <a:extLst>
              <a:ext uri="{FF2B5EF4-FFF2-40B4-BE49-F238E27FC236}">
                <a16:creationId xmlns:a16="http://schemas.microsoft.com/office/drawing/2014/main" id="{FCD24FE3-729C-4A85-A574-AE164FB09AA6}"/>
              </a:ext>
            </a:extLst>
          </p:cNvPr>
          <p:cNvSpPr txBox="1"/>
          <p:nvPr/>
        </p:nvSpPr>
        <p:spPr>
          <a:xfrm>
            <a:off x="7083851" y="1224137"/>
            <a:ext cx="1107935" cy="461665"/>
          </a:xfrm>
          <a:prstGeom prst="rect">
            <a:avLst/>
          </a:prstGeom>
          <a:noFill/>
        </p:spPr>
        <p:txBody>
          <a:bodyPr wrap="square" rtlCol="0">
            <a:spAutoFit/>
          </a:bodyPr>
          <a:lstStyle/>
          <a:p>
            <a:pPr algn="ctr"/>
            <a:r>
              <a:rPr lang="en-US" sz="1200" i="1" dirty="0">
                <a:solidFill>
                  <a:sysClr val="windowText" lastClr="000000"/>
                </a:solidFill>
                <a:latin typeface="Calibri"/>
                <a:ea typeface="ヒラギノ角ゴ Pro W3" pitchFamily="-109" charset="-128"/>
              </a:rPr>
              <a:t>Sky Plot from Ground Level</a:t>
            </a:r>
          </a:p>
        </p:txBody>
      </p:sp>
      <p:sp>
        <p:nvSpPr>
          <p:cNvPr id="3" name="TextBox 2">
            <a:extLst>
              <a:ext uri="{FF2B5EF4-FFF2-40B4-BE49-F238E27FC236}">
                <a16:creationId xmlns:a16="http://schemas.microsoft.com/office/drawing/2014/main" id="{31B36851-26AB-64BE-F233-5C8BFA23859C}"/>
              </a:ext>
            </a:extLst>
          </p:cNvPr>
          <p:cNvSpPr txBox="1"/>
          <p:nvPr/>
        </p:nvSpPr>
        <p:spPr>
          <a:xfrm>
            <a:off x="6315075" y="4289902"/>
            <a:ext cx="6153150" cy="2108269"/>
          </a:xfrm>
          <a:prstGeom prst="rect">
            <a:avLst/>
          </a:prstGeom>
          <a:noFill/>
        </p:spPr>
        <p:txBody>
          <a:bodyPr wrap="square">
            <a:spAutoFit/>
          </a:bodyPr>
          <a:lstStyle/>
          <a:p>
            <a:pPr marL="0" indent="0">
              <a:spcAft>
                <a:spcPts val="600"/>
              </a:spcAft>
              <a:buClr>
                <a:srgbClr val="953735"/>
              </a:buClr>
              <a:buNone/>
            </a:pPr>
            <a:r>
              <a:rPr lang="en-US" sz="1800" dirty="0">
                <a:ea typeface="ヒラギノ角ゴ Pro W3"/>
                <a:cs typeface="Calibri"/>
              </a:rPr>
              <a:t>Partnership with OGA: </a:t>
            </a:r>
            <a:r>
              <a:rPr lang="en-US" sz="1800" b="0" dirty="0"/>
              <a:t>Assessing operational usability/ utility in multiple urban areas during large scale events</a:t>
            </a:r>
            <a:r>
              <a:rPr lang="en-US" sz="1800" b="0" dirty="0">
                <a:latin typeface="Calibri"/>
                <a:ea typeface="ヒラギノ角ゴ Pro W3"/>
                <a:cs typeface="+mn-cs"/>
              </a:rPr>
              <a:t>:</a:t>
            </a:r>
          </a:p>
          <a:p>
            <a:pPr marL="742950" lvl="1" indent="-285750">
              <a:buFont typeface="Arial" panose="020B0604020202020204" pitchFamily="34" charset="0"/>
              <a:buChar char="•"/>
              <a:defRPr/>
            </a:pPr>
            <a:r>
              <a:rPr lang="en-US" sz="1800" dirty="0">
                <a:effectLst/>
                <a:latin typeface="Calibri" panose="020F0502020204030204" pitchFamily="34" charset="0"/>
                <a:ea typeface="Calibri" panose="020F0502020204030204" pitchFamily="34" charset="0"/>
              </a:rPr>
              <a:t>Kentucky Derby</a:t>
            </a:r>
          </a:p>
          <a:p>
            <a:pPr marL="742950" lvl="1" indent="-285750">
              <a:buFont typeface="Arial" panose="020B0604020202020204" pitchFamily="34" charset="0"/>
              <a:buChar char="•"/>
              <a:defRPr/>
            </a:pPr>
            <a:r>
              <a:rPr lang="en-US" sz="1800" dirty="0">
                <a:effectLst/>
                <a:latin typeface="Calibri" panose="020F0502020204030204" pitchFamily="34" charset="0"/>
                <a:ea typeface="Calibri" panose="020F0502020204030204" pitchFamily="34" charset="0"/>
              </a:rPr>
              <a:t>Macy’s Thanksgiving Day Parade</a:t>
            </a:r>
          </a:p>
          <a:p>
            <a:pPr marL="742950" lvl="1" indent="-285750">
              <a:buFont typeface="Arial" panose="020B0604020202020204" pitchFamily="34" charset="0"/>
              <a:buChar char="•"/>
              <a:defRPr/>
            </a:pPr>
            <a:r>
              <a:rPr lang="en-US" sz="1800" dirty="0">
                <a:effectLst/>
                <a:latin typeface="Calibri" panose="020F0502020204030204" pitchFamily="34" charset="0"/>
                <a:ea typeface="Calibri" panose="020F0502020204030204" pitchFamily="34" charset="0"/>
              </a:rPr>
              <a:t>New Year’s Eve in Times Square</a:t>
            </a:r>
          </a:p>
          <a:p>
            <a:pPr marL="742950" lvl="1" indent="-285750">
              <a:buFont typeface="Arial" panose="020B0604020202020204" pitchFamily="34" charset="0"/>
              <a:buChar char="•"/>
              <a:defRPr/>
            </a:pPr>
            <a:r>
              <a:rPr lang="en-US" sz="1800" b="0" dirty="0">
                <a:latin typeface="Calibri" panose="020F0502020204030204" pitchFamily="34" charset="0"/>
                <a:ea typeface="ヒラギノ角ゴ Pro W3"/>
                <a:cs typeface="+mn-cs"/>
              </a:rPr>
              <a:t>Boston Marathon</a:t>
            </a:r>
          </a:p>
          <a:p>
            <a:pPr marL="742950" lvl="1" indent="-285750">
              <a:buFont typeface="Arial" panose="020B0604020202020204" pitchFamily="34" charset="0"/>
              <a:buChar char="•"/>
              <a:defRPr/>
            </a:pPr>
            <a:r>
              <a:rPr lang="en-US" sz="1800" b="0" dirty="0">
                <a:latin typeface="Calibri" panose="020F0502020204030204" pitchFamily="34" charset="0"/>
                <a:ea typeface="ヒラギノ角ゴ Pro W3"/>
                <a:cs typeface="+mn-cs"/>
              </a:rPr>
              <a:t>NFL Draft</a:t>
            </a:r>
          </a:p>
        </p:txBody>
      </p:sp>
    </p:spTree>
    <p:extLst>
      <p:ext uri="{BB962C8B-B14F-4D97-AF65-F5344CB8AC3E}">
        <p14:creationId xmlns:p14="http://schemas.microsoft.com/office/powerpoint/2010/main" val="55582710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phical user interface&#10;&#10;Description automatically generated">
            <a:extLst>
              <a:ext uri="{FF2B5EF4-FFF2-40B4-BE49-F238E27FC236}">
                <a16:creationId xmlns:a16="http://schemas.microsoft.com/office/drawing/2014/main" id="{779F23FC-F38A-13FA-CEDD-B288C7C3D0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224137"/>
            <a:ext cx="3755189" cy="3004152"/>
          </a:xfrm>
          <a:prstGeom prst="rect">
            <a:avLst/>
          </a:prstGeom>
        </p:spPr>
      </p:pic>
      <p:pic>
        <p:nvPicPr>
          <p:cNvPr id="7" name="Picture 6" descr="A picture containing diagram&#10;&#10;Description automatically generated">
            <a:extLst>
              <a:ext uri="{FF2B5EF4-FFF2-40B4-BE49-F238E27FC236}">
                <a16:creationId xmlns:a16="http://schemas.microsoft.com/office/drawing/2014/main" id="{44FD9DC2-C331-D10F-994E-8D017D93CC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17711" y="1707156"/>
            <a:ext cx="2243059" cy="2243059"/>
          </a:xfrm>
          <a:prstGeom prst="rect">
            <a:avLst/>
          </a:prstGeom>
        </p:spPr>
      </p:pic>
      <p:sp>
        <p:nvSpPr>
          <p:cNvPr id="4" name="Title 3"/>
          <p:cNvSpPr>
            <a:spLocks noGrp="1"/>
          </p:cNvSpPr>
          <p:nvPr>
            <p:ph type="title"/>
          </p:nvPr>
        </p:nvSpPr>
        <p:spPr>
          <a:xfrm>
            <a:off x="594783" y="131762"/>
            <a:ext cx="11256557" cy="629901"/>
          </a:xfrm>
        </p:spPr>
        <p:txBody>
          <a:bodyPr/>
          <a:lstStyle/>
          <a:p>
            <a:r>
              <a:rPr lang="en-US" sz="2800" dirty="0"/>
              <a:t>NavQ</a:t>
            </a:r>
          </a:p>
        </p:txBody>
      </p:sp>
      <p:sp>
        <p:nvSpPr>
          <p:cNvPr id="11" name="Content Placeholder 1">
            <a:extLst>
              <a:ext uri="{FF2B5EF4-FFF2-40B4-BE49-F238E27FC236}">
                <a16:creationId xmlns:a16="http://schemas.microsoft.com/office/drawing/2014/main" id="{2C465E36-7C63-0849-9EFE-4F943B02D549}"/>
              </a:ext>
            </a:extLst>
          </p:cNvPr>
          <p:cNvSpPr txBox="1">
            <a:spLocks/>
          </p:cNvSpPr>
          <p:nvPr/>
        </p:nvSpPr>
        <p:spPr>
          <a:xfrm>
            <a:off x="131229" y="851338"/>
            <a:ext cx="5964771" cy="5573213"/>
          </a:xfrm>
          <a:prstGeom prst="rect">
            <a:avLst/>
          </a:prstGeom>
        </p:spPr>
        <p:txBody>
          <a:bodyPr lIns="91440" tIns="45720" rIns="91440" bIns="45720" anchor="t"/>
          <a:lstStyle>
            <a:lvl1pPr marL="342900" indent="-342900" algn="l" rtl="0" eaLnBrk="1" fontAlgn="base" hangingPunct="1">
              <a:spcBef>
                <a:spcPct val="20000"/>
              </a:spcBef>
              <a:spcAft>
                <a:spcPct val="0"/>
              </a:spcAft>
              <a:buClr>
                <a:schemeClr val="accent2">
                  <a:lumMod val="75000"/>
                </a:schemeClr>
              </a:buClr>
              <a:buFont typeface="Wingdings" charset="2"/>
              <a:buChar char="Ø"/>
              <a:defRPr sz="2400" b="1" kern="1200">
                <a:solidFill>
                  <a:schemeClr val="tx1"/>
                </a:solidFill>
                <a:latin typeface="+mn-lt"/>
                <a:ea typeface="ヒラギノ角ゴ Pro W3" pitchFamily="-109" charset="-128"/>
                <a:cs typeface="ヒラギノ角ゴ Pro W3" pitchFamily="-109" charset="-128"/>
              </a:defRPr>
            </a:lvl1pPr>
            <a:lvl2pPr marL="742950" indent="-285750" algn="l" rtl="0" eaLnBrk="1" fontAlgn="base" hangingPunct="1">
              <a:spcBef>
                <a:spcPct val="20000"/>
              </a:spcBef>
              <a:spcAft>
                <a:spcPct val="0"/>
              </a:spcAft>
              <a:buClr>
                <a:schemeClr val="accent1"/>
              </a:buClr>
              <a:buFont typeface="Arial" charset="0"/>
              <a:buChar char="•"/>
              <a:defRPr sz="2000" kern="1200">
                <a:solidFill>
                  <a:schemeClr val="tx1"/>
                </a:solidFill>
                <a:latin typeface="+mn-lt"/>
                <a:ea typeface="ヒラギノ角ゴ Pro W3" pitchFamily="-109" charset="-128"/>
                <a:cs typeface="+mn-cs"/>
              </a:defRPr>
            </a:lvl2pPr>
            <a:lvl3pPr marL="1143000" indent="-228600" algn="l" rtl="0" eaLnBrk="1" fontAlgn="base" hangingPunct="1">
              <a:spcBef>
                <a:spcPct val="20000"/>
              </a:spcBef>
              <a:spcAft>
                <a:spcPct val="0"/>
              </a:spcAft>
              <a:buFont typeface="Wingdings" charset="2"/>
              <a:buChar char="§"/>
              <a:defRPr sz="1800" kern="1200">
                <a:solidFill>
                  <a:schemeClr val="tx1"/>
                </a:solidFill>
                <a:latin typeface="+mn-lt"/>
                <a:ea typeface="ＭＳ Ｐゴシック" pitchFamily="-105" charset="-128"/>
                <a:cs typeface="ＭＳ Ｐゴシック" pitchFamily="-105" charset="-128"/>
              </a:defRPr>
            </a:lvl3pPr>
            <a:lvl4pPr marL="1600200" indent="-228600" algn="l" rtl="0" eaLnBrk="1" fontAlgn="base" hangingPunct="1">
              <a:spcBef>
                <a:spcPct val="20000"/>
              </a:spcBef>
              <a:spcAft>
                <a:spcPct val="0"/>
              </a:spcAft>
              <a:buFont typeface="Courier New" charset="0"/>
              <a:buChar char="o"/>
              <a:defRPr sz="1600" kern="1200">
                <a:solidFill>
                  <a:schemeClr val="tx1"/>
                </a:solidFill>
                <a:latin typeface="+mn-lt"/>
                <a:ea typeface="ＭＳ Ｐゴシック" pitchFamily="-105" charset="-128"/>
                <a:cs typeface="+mn-cs"/>
              </a:defRPr>
            </a:lvl4pPr>
            <a:lvl5pPr marL="2057400" indent="-228600" algn="l" rtl="0" eaLnBrk="1" fontAlgn="base" hangingPunct="1">
              <a:spcBef>
                <a:spcPct val="20000"/>
              </a:spcBef>
              <a:spcAft>
                <a:spcPct val="0"/>
              </a:spcAft>
              <a:buFont typeface="Arial" charset="0"/>
              <a:buChar char="•"/>
              <a:defRPr sz="1600" kern="1200">
                <a:solidFill>
                  <a:schemeClr val="tx1"/>
                </a:solidFill>
                <a:latin typeface="+mn-lt"/>
                <a:ea typeface="ヒラギノ角ゴ Pro W3" charset="-128"/>
                <a:cs typeface="ヒラギノ角ゴ Pro W3" charset="-128"/>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Aft>
                <a:spcPts val="600"/>
              </a:spcAft>
              <a:buClr>
                <a:srgbClr val="953735"/>
              </a:buClr>
              <a:buNone/>
            </a:pPr>
            <a:r>
              <a:rPr lang="en-US" sz="1800" dirty="0">
                <a:ea typeface="ヒラギノ角ゴ Pro W3"/>
                <a:cs typeface="Calibri"/>
              </a:rPr>
              <a:t>What it is:</a:t>
            </a:r>
            <a:r>
              <a:rPr lang="en-US" sz="1800" b="0" dirty="0">
                <a:ea typeface="ヒラギノ角ゴ Pro W3"/>
                <a:cs typeface="Calibri"/>
              </a:rPr>
              <a:t> </a:t>
            </a:r>
            <a:r>
              <a:rPr lang="en-US" sz="1800" b="0" dirty="0"/>
              <a:t>A prognostic PNT performance service supporting future highly autonomous air vehicle ops</a:t>
            </a:r>
            <a:endParaRPr lang="en-US" sz="1800" b="0" dirty="0">
              <a:ea typeface="ヒラギノ角ゴ Pro W3"/>
              <a:cs typeface="Calibri"/>
            </a:endParaRPr>
          </a:p>
          <a:p>
            <a:pPr marL="0" indent="0">
              <a:spcAft>
                <a:spcPts val="600"/>
              </a:spcAft>
              <a:buClr>
                <a:srgbClr val="953735"/>
              </a:buClr>
              <a:buNone/>
            </a:pPr>
            <a:r>
              <a:rPr lang="en-US" sz="1800" dirty="0">
                <a:ea typeface="ヒラギノ角ゴ Pro W3"/>
                <a:cs typeface="Calibri"/>
              </a:rPr>
              <a:t>Goal:</a:t>
            </a:r>
            <a:r>
              <a:rPr lang="en-US" sz="1800" b="0" dirty="0">
                <a:ea typeface="ヒラギノ角ゴ Pro W3"/>
                <a:cs typeface="Calibri"/>
              </a:rPr>
              <a:t> Mitigate nav-related safety risks such as those posed by degraded GPS performance during novel urban flight operations</a:t>
            </a:r>
            <a:endParaRPr lang="en-US" sz="1800" b="0" dirty="0"/>
          </a:p>
          <a:p>
            <a:pPr marL="0" indent="0">
              <a:spcAft>
                <a:spcPts val="600"/>
              </a:spcAft>
              <a:buNone/>
            </a:pPr>
            <a:r>
              <a:rPr lang="en-US" sz="1800" dirty="0">
                <a:ea typeface="ヒラギノ角ゴ Pro W3"/>
                <a:cs typeface="+mn-cs"/>
              </a:rPr>
              <a:t>Encompasses:</a:t>
            </a:r>
            <a:r>
              <a:rPr lang="en-US" sz="1800" b="0" dirty="0">
                <a:ea typeface="ヒラギノ角ゴ Pro W3"/>
                <a:cs typeface="+mn-cs"/>
              </a:rPr>
              <a:t> (1) model-based predictions; (2) access to augmentation information; and (3) connectivity to Alternative Positioning, Navigation and Timing (APNT) infrastructure</a:t>
            </a:r>
          </a:p>
          <a:p>
            <a:pPr marL="0" indent="0">
              <a:buNone/>
            </a:pPr>
            <a:r>
              <a:rPr lang="en-US" sz="1800" b="0" dirty="0">
                <a:ea typeface="ヒラギノ角ゴ Pro W3"/>
                <a:cs typeface="+mn-cs"/>
              </a:rPr>
              <a:t>Current version of (1) predicts the quality of GNSS based position estimates for urban flight operations</a:t>
            </a:r>
            <a:endParaRPr lang="en-US" sz="1800" b="0" dirty="0">
              <a:ea typeface="ヒラギノ角ゴ Pro W3"/>
              <a:cs typeface="Calibri"/>
            </a:endParaRPr>
          </a:p>
          <a:p>
            <a:pPr marL="511175" lvl="1"/>
            <a:r>
              <a:rPr lang="en-US" sz="1800" dirty="0">
                <a:solidFill>
                  <a:sysClr val="windowText" lastClr="000000"/>
                </a:solidFill>
              </a:rPr>
              <a:t>Produces a discretized time-varying 4D volume that estimates GPS-related metrics (e.g. HDOP) across a chosen flight environment and time period.</a:t>
            </a:r>
          </a:p>
          <a:p>
            <a:pPr marL="511175" lvl="1"/>
            <a:r>
              <a:rPr lang="en-US" sz="1800" dirty="0">
                <a:solidFill>
                  <a:sysClr val="windowText" lastClr="000000"/>
                </a:solidFill>
              </a:rPr>
              <a:t>Can support both flight planning and in-flight uses</a:t>
            </a:r>
          </a:p>
          <a:p>
            <a:pPr marL="511175" lvl="1"/>
            <a:r>
              <a:rPr lang="en-US" sz="1800" dirty="0">
                <a:solidFill>
                  <a:sysClr val="windowText" lastClr="000000"/>
                </a:solidFill>
              </a:rPr>
              <a:t>Requires a digital surface model of the flight area</a:t>
            </a:r>
          </a:p>
          <a:p>
            <a:pPr marL="511175" lvl="1"/>
            <a:r>
              <a:rPr lang="en-US" sz="1800" dirty="0">
                <a:solidFill>
                  <a:sysClr val="windowText" lastClr="000000"/>
                </a:solidFill>
              </a:rPr>
              <a:t>2</a:t>
            </a:r>
            <a:r>
              <a:rPr lang="en-US" sz="1800" baseline="30000" dirty="0">
                <a:solidFill>
                  <a:sysClr val="windowText" lastClr="000000"/>
                </a:solidFill>
              </a:rPr>
              <a:t>nd</a:t>
            </a:r>
            <a:r>
              <a:rPr lang="en-US" sz="1800" dirty="0">
                <a:solidFill>
                  <a:sysClr val="windowText" lastClr="000000"/>
                </a:solidFill>
              </a:rPr>
              <a:t> tool capable of ingesting foliage data for flights near vegetation</a:t>
            </a:r>
          </a:p>
        </p:txBody>
      </p:sp>
      <p:sp>
        <p:nvSpPr>
          <p:cNvPr id="23" name="TextBox 22">
            <a:extLst>
              <a:ext uri="{FF2B5EF4-FFF2-40B4-BE49-F238E27FC236}">
                <a16:creationId xmlns:a16="http://schemas.microsoft.com/office/drawing/2014/main" id="{704C077D-BE72-4C84-9AE4-97F2FE8EB5B2}"/>
              </a:ext>
            </a:extLst>
          </p:cNvPr>
          <p:cNvSpPr txBox="1"/>
          <p:nvPr/>
        </p:nvSpPr>
        <p:spPr>
          <a:xfrm>
            <a:off x="7083851" y="967684"/>
            <a:ext cx="4324378" cy="276999"/>
          </a:xfrm>
          <a:prstGeom prst="rect">
            <a:avLst/>
          </a:prstGeom>
          <a:noFill/>
        </p:spPr>
        <p:txBody>
          <a:bodyPr wrap="square" rtlCol="0">
            <a:spAutoFit/>
          </a:bodyPr>
          <a:lstStyle/>
          <a:p>
            <a:pPr algn="ctr"/>
            <a:r>
              <a:rPr lang="en-US" sz="1200" i="1" dirty="0">
                <a:solidFill>
                  <a:sysClr val="windowText" lastClr="000000"/>
                </a:solidFill>
                <a:latin typeface="Calibri"/>
                <a:ea typeface="ヒラギノ角ゴ Pro W3" pitchFamily="-109" charset="-128"/>
              </a:rPr>
              <a:t>Financial District, Boston, Massachusetts </a:t>
            </a:r>
          </a:p>
        </p:txBody>
      </p:sp>
      <p:sp>
        <p:nvSpPr>
          <p:cNvPr id="28" name="TextBox 27">
            <a:extLst>
              <a:ext uri="{FF2B5EF4-FFF2-40B4-BE49-F238E27FC236}">
                <a16:creationId xmlns:a16="http://schemas.microsoft.com/office/drawing/2014/main" id="{FCD24FE3-729C-4A85-A574-AE164FB09AA6}"/>
              </a:ext>
            </a:extLst>
          </p:cNvPr>
          <p:cNvSpPr txBox="1"/>
          <p:nvPr/>
        </p:nvSpPr>
        <p:spPr>
          <a:xfrm>
            <a:off x="6294953" y="903629"/>
            <a:ext cx="1107935" cy="461665"/>
          </a:xfrm>
          <a:prstGeom prst="rect">
            <a:avLst/>
          </a:prstGeom>
          <a:noFill/>
        </p:spPr>
        <p:txBody>
          <a:bodyPr wrap="square" rtlCol="0">
            <a:spAutoFit/>
          </a:bodyPr>
          <a:lstStyle/>
          <a:p>
            <a:pPr algn="ctr"/>
            <a:r>
              <a:rPr lang="en-US" sz="1200" i="1" dirty="0">
                <a:solidFill>
                  <a:sysClr val="windowText" lastClr="000000"/>
                </a:solidFill>
                <a:latin typeface="Calibri"/>
                <a:ea typeface="ヒラギノ角ゴ Pro W3" pitchFamily="-109" charset="-128"/>
              </a:rPr>
              <a:t>Sky Plot from </a:t>
            </a:r>
            <a:r>
              <a:rPr lang="en-US" sz="1200" i="1">
                <a:solidFill>
                  <a:sysClr val="windowText" lastClr="000000"/>
                </a:solidFill>
                <a:latin typeface="Calibri"/>
                <a:ea typeface="ヒラギノ角ゴ Pro W3" pitchFamily="-109" charset="-128"/>
              </a:rPr>
              <a:t>Vehicle Height</a:t>
            </a:r>
            <a:endParaRPr lang="en-US" sz="1200" i="1" dirty="0">
              <a:solidFill>
                <a:sysClr val="windowText" lastClr="000000"/>
              </a:solidFill>
              <a:latin typeface="Calibri"/>
              <a:ea typeface="ヒラギノ角ゴ Pro W3" pitchFamily="-109" charset="-128"/>
            </a:endParaRPr>
          </a:p>
        </p:txBody>
      </p:sp>
      <p:sp>
        <p:nvSpPr>
          <p:cNvPr id="3" name="TextBox 2">
            <a:extLst>
              <a:ext uri="{FF2B5EF4-FFF2-40B4-BE49-F238E27FC236}">
                <a16:creationId xmlns:a16="http://schemas.microsoft.com/office/drawing/2014/main" id="{31B36851-26AB-64BE-F233-5C8BFA23859C}"/>
              </a:ext>
            </a:extLst>
          </p:cNvPr>
          <p:cNvSpPr txBox="1"/>
          <p:nvPr/>
        </p:nvSpPr>
        <p:spPr>
          <a:xfrm>
            <a:off x="6315075" y="4289902"/>
            <a:ext cx="6153150" cy="2108269"/>
          </a:xfrm>
          <a:prstGeom prst="rect">
            <a:avLst/>
          </a:prstGeom>
          <a:noFill/>
        </p:spPr>
        <p:txBody>
          <a:bodyPr wrap="square">
            <a:spAutoFit/>
          </a:bodyPr>
          <a:lstStyle/>
          <a:p>
            <a:pPr marL="0" indent="0">
              <a:spcAft>
                <a:spcPts val="600"/>
              </a:spcAft>
              <a:buClr>
                <a:srgbClr val="953735"/>
              </a:buClr>
              <a:buNone/>
            </a:pPr>
            <a:r>
              <a:rPr lang="en-US" sz="1800" dirty="0">
                <a:ea typeface="ヒラギノ角ゴ Pro W3"/>
                <a:cs typeface="Calibri"/>
              </a:rPr>
              <a:t>Partnership with OGA: </a:t>
            </a:r>
            <a:r>
              <a:rPr lang="en-US" sz="1800" b="0" dirty="0"/>
              <a:t>Assessing operational usability/ utility in multiple urban areas during large scale events</a:t>
            </a:r>
            <a:r>
              <a:rPr lang="en-US" sz="1800" b="0" dirty="0">
                <a:latin typeface="Calibri"/>
                <a:ea typeface="ヒラギノ角ゴ Pro W3"/>
                <a:cs typeface="+mn-cs"/>
              </a:rPr>
              <a:t>:</a:t>
            </a:r>
          </a:p>
          <a:p>
            <a:pPr marL="742950" lvl="1" indent="-285750">
              <a:buFont typeface="Arial" panose="020B0604020202020204" pitchFamily="34" charset="0"/>
              <a:buChar char="•"/>
              <a:defRPr/>
            </a:pPr>
            <a:r>
              <a:rPr lang="en-US" sz="1800" dirty="0">
                <a:effectLst/>
                <a:latin typeface="Calibri" panose="020F0502020204030204" pitchFamily="34" charset="0"/>
                <a:ea typeface="Calibri" panose="020F0502020204030204" pitchFamily="34" charset="0"/>
              </a:rPr>
              <a:t>Kentucky Derby</a:t>
            </a:r>
          </a:p>
          <a:p>
            <a:pPr marL="742950" lvl="1" indent="-285750">
              <a:buFont typeface="Arial" panose="020B0604020202020204" pitchFamily="34" charset="0"/>
              <a:buChar char="•"/>
              <a:defRPr/>
            </a:pPr>
            <a:r>
              <a:rPr lang="en-US" sz="1800" dirty="0">
                <a:effectLst/>
                <a:latin typeface="Calibri" panose="020F0502020204030204" pitchFamily="34" charset="0"/>
                <a:ea typeface="Calibri" panose="020F0502020204030204" pitchFamily="34" charset="0"/>
              </a:rPr>
              <a:t>Macy’s Thanksgiving Day Parade</a:t>
            </a:r>
          </a:p>
          <a:p>
            <a:pPr marL="742950" lvl="1" indent="-285750">
              <a:buFont typeface="Arial" panose="020B0604020202020204" pitchFamily="34" charset="0"/>
              <a:buChar char="•"/>
              <a:defRPr/>
            </a:pPr>
            <a:r>
              <a:rPr lang="en-US" sz="1800" dirty="0">
                <a:effectLst/>
                <a:latin typeface="Calibri" panose="020F0502020204030204" pitchFamily="34" charset="0"/>
                <a:ea typeface="Calibri" panose="020F0502020204030204" pitchFamily="34" charset="0"/>
              </a:rPr>
              <a:t>New Year’s Eve in Times Square</a:t>
            </a:r>
          </a:p>
          <a:p>
            <a:pPr marL="742950" lvl="1" indent="-285750">
              <a:buFont typeface="Arial" panose="020B0604020202020204" pitchFamily="34" charset="0"/>
              <a:buChar char="•"/>
              <a:defRPr/>
            </a:pPr>
            <a:r>
              <a:rPr lang="en-US" sz="1800" b="0" dirty="0">
                <a:latin typeface="Calibri" panose="020F0502020204030204" pitchFamily="34" charset="0"/>
                <a:ea typeface="ヒラギノ角ゴ Pro W3"/>
                <a:cs typeface="+mn-cs"/>
              </a:rPr>
              <a:t>Boston Marathon</a:t>
            </a:r>
          </a:p>
          <a:p>
            <a:pPr marL="742950" lvl="1" indent="-285750">
              <a:buFont typeface="Arial" panose="020B0604020202020204" pitchFamily="34" charset="0"/>
              <a:buChar char="•"/>
              <a:defRPr/>
            </a:pPr>
            <a:r>
              <a:rPr lang="en-US" sz="1800" b="0" dirty="0">
                <a:latin typeface="Calibri" panose="020F0502020204030204" pitchFamily="34" charset="0"/>
                <a:ea typeface="ヒラギノ角ゴ Pro W3"/>
                <a:cs typeface="+mn-cs"/>
              </a:rPr>
              <a:t>NFL Draft</a:t>
            </a:r>
          </a:p>
        </p:txBody>
      </p:sp>
    </p:spTree>
    <p:extLst>
      <p:ext uri="{BB962C8B-B14F-4D97-AF65-F5344CB8AC3E}">
        <p14:creationId xmlns:p14="http://schemas.microsoft.com/office/powerpoint/2010/main" val="1381779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1C103-31A4-49AE-B895-1A55723900C7}"/>
              </a:ext>
            </a:extLst>
          </p:cNvPr>
          <p:cNvSpPr>
            <a:spLocks noGrp="1"/>
          </p:cNvSpPr>
          <p:nvPr>
            <p:ph type="title"/>
          </p:nvPr>
        </p:nvSpPr>
        <p:spPr/>
        <p:txBody>
          <a:bodyPr/>
          <a:lstStyle/>
          <a:p>
            <a:r>
              <a:rPr lang="en-US" dirty="0"/>
              <a:t>Flight Planning Based on Risk of Degradation of Navigational Data</a:t>
            </a:r>
          </a:p>
        </p:txBody>
      </p:sp>
      <p:pic>
        <p:nvPicPr>
          <p:cNvPr id="3" name="Picture 2" descr="Chart&#10;&#10;Description automatically generated">
            <a:extLst>
              <a:ext uri="{FF2B5EF4-FFF2-40B4-BE49-F238E27FC236}">
                <a16:creationId xmlns:a16="http://schemas.microsoft.com/office/drawing/2014/main" id="{76E6C494-813C-262C-74DE-E8D3E387C878}"/>
              </a:ext>
            </a:extLst>
          </p:cNvPr>
          <p:cNvPicPr>
            <a:picLocks noChangeAspect="1"/>
          </p:cNvPicPr>
          <p:nvPr/>
        </p:nvPicPr>
        <p:blipFill>
          <a:blip r:embed="rId4"/>
          <a:stretch>
            <a:fillRect/>
          </a:stretch>
        </p:blipFill>
        <p:spPr>
          <a:xfrm>
            <a:off x="6578733" y="902110"/>
            <a:ext cx="5613267" cy="5613267"/>
          </a:xfrm>
          <a:prstGeom prst="rect">
            <a:avLst/>
          </a:prstGeom>
        </p:spPr>
      </p:pic>
      <p:pic>
        <p:nvPicPr>
          <p:cNvPr id="4" name="Media1">
            <a:hlinkClick r:id="" action="ppaction://media"/>
            <a:extLst>
              <a:ext uri="{FF2B5EF4-FFF2-40B4-BE49-F238E27FC236}">
                <a16:creationId xmlns:a16="http://schemas.microsoft.com/office/drawing/2014/main" id="{3A69EB62-88B1-CFE1-B639-62DE67B865A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8251" y="1719154"/>
            <a:ext cx="6079450" cy="3419691"/>
          </a:xfrm>
          <a:prstGeom prst="rect">
            <a:avLst/>
          </a:prstGeom>
        </p:spPr>
      </p:pic>
    </p:spTree>
    <p:extLst>
      <p:ext uri="{BB962C8B-B14F-4D97-AF65-F5344CB8AC3E}">
        <p14:creationId xmlns:p14="http://schemas.microsoft.com/office/powerpoint/2010/main" val="8539083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300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vol="80000">
                <p:cTn id="16" repeatCount="indefinite"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CA4AC-1156-0D5F-F467-DFA65F0CD9BF}"/>
              </a:ext>
            </a:extLst>
          </p:cNvPr>
          <p:cNvSpPr>
            <a:spLocks noGrp="1"/>
          </p:cNvSpPr>
          <p:nvPr>
            <p:ph type="title"/>
          </p:nvPr>
        </p:nvSpPr>
        <p:spPr/>
        <p:txBody>
          <a:bodyPr/>
          <a:lstStyle/>
          <a:p>
            <a:r>
              <a:rPr lang="en-US" dirty="0"/>
              <a:t>Experimental Validation of </a:t>
            </a:r>
            <a:r>
              <a:rPr lang="en-US" dirty="0" err="1"/>
              <a:t>NavQ</a:t>
            </a:r>
            <a:endParaRPr lang="en-US" dirty="0"/>
          </a:p>
        </p:txBody>
      </p:sp>
      <p:sp>
        <p:nvSpPr>
          <p:cNvPr id="4" name="Slide Number Placeholder 3">
            <a:extLst>
              <a:ext uri="{FF2B5EF4-FFF2-40B4-BE49-F238E27FC236}">
                <a16:creationId xmlns:a16="http://schemas.microsoft.com/office/drawing/2014/main" id="{680D4185-287A-9852-8B0A-9487F010D3B0}"/>
              </a:ext>
            </a:extLst>
          </p:cNvPr>
          <p:cNvSpPr>
            <a:spLocks noGrp="1"/>
          </p:cNvSpPr>
          <p:nvPr>
            <p:ph type="sldNum" sz="quarter" idx="12"/>
          </p:nvPr>
        </p:nvSpPr>
        <p:spPr>
          <a:xfrm>
            <a:off x="9448800" y="6570345"/>
            <a:ext cx="2743200" cy="28765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F721D84-F6D2-3543-9891-5E083154C075}" type="slidenum">
              <a:rPr lang="en-US" smtClean="0"/>
              <a:pPr/>
              <a:t>9</a:t>
            </a:fld>
            <a:endParaRPr lang="en-US"/>
          </a:p>
        </p:txBody>
      </p:sp>
      <p:grpSp>
        <p:nvGrpSpPr>
          <p:cNvPr id="7" name="Group 6">
            <a:extLst>
              <a:ext uri="{FF2B5EF4-FFF2-40B4-BE49-F238E27FC236}">
                <a16:creationId xmlns:a16="http://schemas.microsoft.com/office/drawing/2014/main" id="{99372F0F-41EE-CDBC-23F5-22368733EFEC}"/>
              </a:ext>
            </a:extLst>
          </p:cNvPr>
          <p:cNvGrpSpPr/>
          <p:nvPr/>
        </p:nvGrpSpPr>
        <p:grpSpPr>
          <a:xfrm>
            <a:off x="6994353" y="1186223"/>
            <a:ext cx="4024876" cy="5042865"/>
            <a:chOff x="5051328" y="21609"/>
            <a:chExt cx="4024876" cy="5042865"/>
          </a:xfrm>
        </p:grpSpPr>
        <p:pic>
          <p:nvPicPr>
            <p:cNvPr id="8" name="Picture 7">
              <a:extLst>
                <a:ext uri="{FF2B5EF4-FFF2-40B4-BE49-F238E27FC236}">
                  <a16:creationId xmlns:a16="http://schemas.microsoft.com/office/drawing/2014/main" id="{CB692172-CEE4-271E-C2A3-57A2FAD2191F}"/>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l="10854" t="6926" r="6533" b="8718"/>
            <a:stretch/>
          </p:blipFill>
          <p:spPr>
            <a:xfrm>
              <a:off x="5144162" y="2979939"/>
              <a:ext cx="1891228" cy="2084535"/>
            </a:xfrm>
            <a:prstGeom prst="rect">
              <a:avLst/>
            </a:prstGeom>
          </p:spPr>
        </p:pic>
        <p:pic>
          <p:nvPicPr>
            <p:cNvPr id="9" name="Picture 8">
              <a:extLst>
                <a:ext uri="{FF2B5EF4-FFF2-40B4-BE49-F238E27FC236}">
                  <a16:creationId xmlns:a16="http://schemas.microsoft.com/office/drawing/2014/main" id="{5781C64F-112A-F620-276F-90257F7EA3C2}"/>
                </a:ext>
              </a:extLst>
            </p:cNvPr>
            <p:cNvPicPr>
              <a:picLocks noChangeAspect="1"/>
            </p:cNvPicPr>
            <p:nvPr/>
          </p:nvPicPr>
          <p:blipFill>
            <a:blip r:embed="rId4" cstate="print">
              <a:extLst>
                <a:ext uri="{BEBA8EAE-BF5A-486C-A8C5-ECC9F3942E4B}">
                  <a14:imgProps xmlns:a14="http://schemas.microsoft.com/office/drawing/2010/main">
                    <a14:imgLayer r:embed="rId5">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5144161" y="524894"/>
              <a:ext cx="3839210" cy="2388235"/>
            </a:xfrm>
            <a:prstGeom prst="rect">
              <a:avLst/>
            </a:prstGeom>
          </p:spPr>
        </p:pic>
        <p:pic>
          <p:nvPicPr>
            <p:cNvPr id="10" name="Picture 9">
              <a:extLst>
                <a:ext uri="{FF2B5EF4-FFF2-40B4-BE49-F238E27FC236}">
                  <a16:creationId xmlns:a16="http://schemas.microsoft.com/office/drawing/2014/main" id="{3368004A-5E1A-6C93-EF53-78164FB3A6D6}"/>
                </a:ext>
              </a:extLst>
            </p:cNvPr>
            <p:cNvPicPr preferRelativeResize="0">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12226" y="2995307"/>
              <a:ext cx="1878840" cy="1408320"/>
            </a:xfrm>
            <a:prstGeom prst="rect">
              <a:avLst/>
            </a:prstGeom>
            <a:noFill/>
            <a:ln>
              <a:noFill/>
            </a:ln>
          </p:spPr>
        </p:pic>
        <p:sp>
          <p:nvSpPr>
            <p:cNvPr id="11" name="TextBox 10">
              <a:extLst>
                <a:ext uri="{FF2B5EF4-FFF2-40B4-BE49-F238E27FC236}">
                  <a16:creationId xmlns:a16="http://schemas.microsoft.com/office/drawing/2014/main" id="{2BFD9821-C827-87FC-83AD-661885B6DF8F}"/>
                </a:ext>
              </a:extLst>
            </p:cNvPr>
            <p:cNvSpPr txBox="1"/>
            <p:nvPr/>
          </p:nvSpPr>
          <p:spPr>
            <a:xfrm>
              <a:off x="5051328" y="21609"/>
              <a:ext cx="4024876" cy="492443"/>
            </a:xfrm>
            <a:prstGeom prst="rect">
              <a:avLst/>
            </a:prstGeom>
            <a:noFill/>
          </p:spPr>
          <p:txBody>
            <a:bodyPr wrap="square" lIns="0" tIns="0" rIns="0" bIns="0" anchor="ctr" anchorCtr="0">
              <a:spAutoFit/>
            </a:bodyPr>
            <a:lstStyle/>
            <a:p>
              <a:pPr algn="ctr"/>
              <a:r>
                <a:rPr lang="en-US" sz="1600" b="0" i="0" u="none" strike="noStrike" baseline="0" dirty="0">
                  <a:solidFill>
                    <a:srgbClr val="000000"/>
                  </a:solidFill>
                  <a:latin typeface="+mn-lt"/>
                </a:rPr>
                <a:t>Ground truth (green) and </a:t>
              </a:r>
              <a:r>
                <a:rPr lang="en-US" sz="1600" dirty="0">
                  <a:solidFill>
                    <a:srgbClr val="000000"/>
                  </a:solidFill>
                  <a:latin typeface="+mn-lt"/>
                </a:rPr>
                <a:t>computed </a:t>
              </a:r>
              <a:r>
                <a:rPr lang="en-US" sz="1600" b="0" i="0" u="none" strike="noStrike" baseline="0" dirty="0">
                  <a:solidFill>
                    <a:srgbClr val="000000"/>
                  </a:solidFill>
                  <a:latin typeface="+mn-lt"/>
                </a:rPr>
                <a:t>position from receiver data (cyan) on June 6, 2022</a:t>
              </a:r>
              <a:endParaRPr lang="en-US" sz="1600" dirty="0">
                <a:latin typeface="+mn-lt"/>
              </a:endParaRPr>
            </a:p>
          </p:txBody>
        </p:sp>
        <p:sp>
          <p:nvSpPr>
            <p:cNvPr id="12" name="TextBox 11">
              <a:extLst>
                <a:ext uri="{FF2B5EF4-FFF2-40B4-BE49-F238E27FC236}">
                  <a16:creationId xmlns:a16="http://schemas.microsoft.com/office/drawing/2014/main" id="{3F5A30BB-217B-8C6A-5488-476A052229A4}"/>
                </a:ext>
              </a:extLst>
            </p:cNvPr>
            <p:cNvSpPr txBox="1"/>
            <p:nvPr/>
          </p:nvSpPr>
          <p:spPr>
            <a:xfrm>
              <a:off x="7112226" y="4415812"/>
              <a:ext cx="1878840" cy="246221"/>
            </a:xfrm>
            <a:prstGeom prst="rect">
              <a:avLst/>
            </a:prstGeom>
            <a:noFill/>
          </p:spPr>
          <p:txBody>
            <a:bodyPr wrap="square" lIns="0" tIns="0" rIns="0" bIns="0" anchor="ctr" anchorCtr="0">
              <a:spAutoFit/>
            </a:bodyPr>
            <a:lstStyle/>
            <a:p>
              <a:pPr algn="ctr"/>
              <a:r>
                <a:rPr lang="en-US" sz="1600" b="0" i="0" u="none" strike="noStrike" baseline="0">
                  <a:solidFill>
                    <a:srgbClr val="000000"/>
                  </a:solidFill>
                  <a:latin typeface="+mn-lt"/>
                </a:rPr>
                <a:t>Measurement rig</a:t>
              </a:r>
              <a:endParaRPr lang="en-US" sz="1600">
                <a:latin typeface="+mn-lt"/>
              </a:endParaRPr>
            </a:p>
          </p:txBody>
        </p:sp>
        <p:sp>
          <p:nvSpPr>
            <p:cNvPr id="13" name="TextBox 12">
              <a:extLst>
                <a:ext uri="{FF2B5EF4-FFF2-40B4-BE49-F238E27FC236}">
                  <a16:creationId xmlns:a16="http://schemas.microsoft.com/office/drawing/2014/main" id="{2C22B9B2-62EA-2AAA-7DE6-9897C1A66876}"/>
                </a:ext>
              </a:extLst>
            </p:cNvPr>
            <p:cNvSpPr txBox="1"/>
            <p:nvPr/>
          </p:nvSpPr>
          <p:spPr>
            <a:xfrm>
              <a:off x="5144171" y="4510476"/>
              <a:ext cx="1618654" cy="553998"/>
            </a:xfrm>
            <a:prstGeom prst="rect">
              <a:avLst/>
            </a:prstGeom>
            <a:solidFill>
              <a:srgbClr val="FFFFFF">
                <a:alpha val="58824"/>
              </a:srgbClr>
            </a:solidFill>
          </p:spPr>
          <p:txBody>
            <a:bodyPr wrap="square" lIns="91440" tIns="0" rIns="0" bIns="0" anchor="ctr" anchorCtr="0">
              <a:spAutoFit/>
            </a:bodyPr>
            <a:lstStyle>
              <a:defPPr>
                <a:defRPr lang="en-US"/>
              </a:defPPr>
              <a:lvl1pPr algn="ctr">
                <a:defRPr sz="1600" b="0" i="0" u="none" strike="noStrike" baseline="0">
                  <a:solidFill>
                    <a:srgbClr val="000000"/>
                  </a:solidFill>
                  <a:latin typeface="+mn-lt"/>
                </a:defRPr>
              </a:lvl1pPr>
            </a:lstStyle>
            <a:p>
              <a:pPr algn="l"/>
              <a:r>
                <a:rPr lang="en-US" sz="1200" dirty="0"/>
                <a:t>June 6, dark green </a:t>
              </a:r>
            </a:p>
            <a:p>
              <a:pPr algn="l"/>
              <a:r>
                <a:rPr lang="en-US" sz="1200" dirty="0"/>
                <a:t>July 28, middle green </a:t>
              </a:r>
            </a:p>
            <a:p>
              <a:pPr algn="l"/>
              <a:r>
                <a:rPr lang="en-US" sz="1200" dirty="0"/>
                <a:t>August 27, yellow</a:t>
              </a:r>
            </a:p>
          </p:txBody>
        </p:sp>
      </p:grpSp>
      <p:sp>
        <p:nvSpPr>
          <p:cNvPr id="14" name="TextBox 13">
            <a:extLst>
              <a:ext uri="{FF2B5EF4-FFF2-40B4-BE49-F238E27FC236}">
                <a16:creationId xmlns:a16="http://schemas.microsoft.com/office/drawing/2014/main" id="{A433D156-073C-6BF4-A403-1127A78978F6}"/>
              </a:ext>
            </a:extLst>
          </p:cNvPr>
          <p:cNvSpPr txBox="1"/>
          <p:nvPr/>
        </p:nvSpPr>
        <p:spPr>
          <a:xfrm>
            <a:off x="7087186" y="6385493"/>
            <a:ext cx="3512820" cy="215444"/>
          </a:xfrm>
          <a:prstGeom prst="rect">
            <a:avLst/>
          </a:prstGeom>
          <a:noFill/>
        </p:spPr>
        <p:txBody>
          <a:bodyPr wrap="square">
            <a:spAutoFit/>
          </a:bodyPr>
          <a:lstStyle/>
          <a:p>
            <a:r>
              <a:rPr lang="en-US" sz="800" i="1" dirty="0">
                <a:effectLst/>
                <a:latin typeface="+mn-lt"/>
                <a:ea typeface="SimSun" panose="02010600030101010101" pitchFamily="2" charset="-122"/>
              </a:rPr>
              <a:t>@Map data: Google, SIO, US Navy, NGA, GEBCO, Landsat/Copernicus</a:t>
            </a:r>
            <a:endParaRPr lang="en-US" sz="800" i="1" dirty="0">
              <a:latin typeface="+mn-lt"/>
            </a:endParaRPr>
          </a:p>
        </p:txBody>
      </p:sp>
      <p:sp>
        <p:nvSpPr>
          <p:cNvPr id="15" name="Content Placeholder 2">
            <a:extLst>
              <a:ext uri="{FF2B5EF4-FFF2-40B4-BE49-F238E27FC236}">
                <a16:creationId xmlns:a16="http://schemas.microsoft.com/office/drawing/2014/main" id="{16968634-7732-9EBD-2626-B5C287C74A5D}"/>
              </a:ext>
            </a:extLst>
          </p:cNvPr>
          <p:cNvSpPr txBox="1">
            <a:spLocks/>
          </p:cNvSpPr>
          <p:nvPr/>
        </p:nvSpPr>
        <p:spPr>
          <a:xfrm>
            <a:off x="409171" y="1280161"/>
            <a:ext cx="6227841" cy="5290184"/>
          </a:xfrm>
          <a:prstGeom prst="rect">
            <a:avLst/>
          </a:prstGeom>
        </p:spPr>
        <p:txBody>
          <a:bodyPr vert="horz" lIns="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Arial" panose="020B0604020202020204" pitchFamily="34" charset="0"/>
                <a:ea typeface="+mn-ea"/>
                <a:cs typeface="Arial" panose="020B0604020202020204" pitchFamily="34" charset="0"/>
              </a:defRPr>
            </a:lvl1pPr>
            <a:lvl2pPr marL="685800" indent="-339725" algn="l" defTabSz="914400" rtl="0" eaLnBrk="1" latinLnBrk="0" hangingPunct="1">
              <a:lnSpc>
                <a:spcPct val="90000"/>
              </a:lnSpc>
              <a:spcBef>
                <a:spcPts val="500"/>
              </a:spcBef>
              <a:buFont typeface="Wingdings" pitchFamily="2" charset="2"/>
              <a:buChar char="Ø"/>
              <a:tabLst/>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System Font Regular"/>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Courier New" panose="02070309020205020404" pitchFamily="49" charset="0"/>
              <a:buChar char="o"/>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Wingdings" pitchFamily="2" charset="2"/>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spc="-5">
                <a:effectLst/>
                <a:latin typeface="Calibri (body)"/>
                <a:ea typeface="SimSun"/>
                <a:cs typeface="Arial"/>
              </a:rPr>
              <a:t>Data Collection</a:t>
            </a:r>
            <a:r>
              <a:rPr lang="en-US" sz="2400" b="0" spc="-5">
                <a:latin typeface="Calibri (body)"/>
                <a:ea typeface="SimSun"/>
                <a:cs typeface="Arial"/>
              </a:rPr>
              <a:t> (collaborative w LSUASC)</a:t>
            </a:r>
            <a:endParaRPr lang="en-US" sz="2400" b="0" spc="-5">
              <a:effectLst/>
              <a:latin typeface="Calibri (body)"/>
              <a:ea typeface="SimSun" panose="02010600030101010101" pitchFamily="2" charset="-122"/>
            </a:endParaRPr>
          </a:p>
          <a:p>
            <a:pPr lvl="1"/>
            <a:r>
              <a:rPr lang="en-US">
                <a:effectLst/>
                <a:latin typeface="Calibri (body)"/>
                <a:ea typeface="SimSun"/>
                <a:cs typeface="Arial"/>
              </a:rPr>
              <a:t>Real-time geolocation measurements:</a:t>
            </a:r>
          </a:p>
          <a:p>
            <a:pPr lvl="2"/>
            <a:r>
              <a:rPr lang="en-US" sz="1600">
                <a:effectLst/>
                <a:latin typeface="Calibri (body)"/>
                <a:ea typeface="SimSun"/>
                <a:cs typeface="Arial"/>
              </a:rPr>
              <a:t>3 days in 2022: June 6, July 28, August 27</a:t>
            </a:r>
          </a:p>
          <a:p>
            <a:pPr lvl="2"/>
            <a:r>
              <a:rPr lang="en-US" sz="1600">
                <a:effectLst/>
                <a:latin typeface="Calibri (body)"/>
                <a:ea typeface="SimSun"/>
                <a:cs typeface="Arial"/>
              </a:rPr>
              <a:t>Different start time, ~5 miles across ~1 hour, each day</a:t>
            </a:r>
          </a:p>
          <a:p>
            <a:pPr lvl="2"/>
            <a:r>
              <a:rPr lang="en-US" sz="1600">
                <a:effectLst/>
                <a:latin typeface="Calibri (body)"/>
                <a:ea typeface="SimSun"/>
                <a:cs typeface="Arial"/>
              </a:rPr>
              <a:t>Through </a:t>
            </a:r>
            <a:r>
              <a:rPr lang="en-US" sz="1600">
                <a:latin typeface="Calibri (body)"/>
                <a:ea typeface="SimSun"/>
                <a:cs typeface="Arial"/>
              </a:rPr>
              <a:t>unobstructed areas as well as dense urban canyons of Corpus Christi, TX</a:t>
            </a:r>
            <a:endParaRPr lang="en-US" sz="1600">
              <a:latin typeface="Calibri (body)"/>
              <a:ea typeface="SimSun" panose="02010600030101010101" pitchFamily="2" charset="-122"/>
            </a:endParaRPr>
          </a:p>
          <a:p>
            <a:r>
              <a:rPr lang="en-US" sz="2400" spc="-5">
                <a:effectLst/>
                <a:latin typeface="Calibri (body)"/>
                <a:ea typeface="SimSun"/>
                <a:cs typeface="Arial"/>
              </a:rPr>
              <a:t>Sensors</a:t>
            </a:r>
          </a:p>
          <a:p>
            <a:pPr lvl="1"/>
            <a:r>
              <a:rPr lang="x-none" spc="-5">
                <a:effectLst/>
                <a:latin typeface="Calibri (body)"/>
                <a:ea typeface="SimSun"/>
                <a:cs typeface="Arial"/>
              </a:rPr>
              <a:t>u-Blox Zed-F9P receiver configured to receive L1 and L2 band signals from GPS and Glonass</a:t>
            </a:r>
            <a:endParaRPr lang="en-US" spc="-5">
              <a:latin typeface="Calibri (body)"/>
              <a:ea typeface="SimSun"/>
              <a:cs typeface="Arial"/>
            </a:endParaRPr>
          </a:p>
          <a:p>
            <a:pPr lvl="1"/>
            <a:r>
              <a:rPr lang="en-US">
                <a:effectLst/>
                <a:latin typeface="Calibri (body)"/>
                <a:ea typeface="SimSun"/>
                <a:cs typeface="Arial"/>
              </a:rPr>
              <a:t>Ruggedized VN-200 antenna configured to receive L1 signals from GPS constellation and produce a tightly integrated GPS/IMU solution</a:t>
            </a:r>
          </a:p>
          <a:p>
            <a:pPr lvl="1"/>
            <a:r>
              <a:rPr lang="en-US" spc="-5">
                <a:latin typeface="Calibri (body)"/>
                <a:ea typeface="SimSun"/>
                <a:cs typeface="Arial"/>
              </a:rPr>
              <a:t>CORS station TXPO (for kinematic RTK)</a:t>
            </a:r>
            <a:endParaRPr lang="en-US" spc="-5">
              <a:effectLst/>
              <a:latin typeface="Calibri (body)"/>
              <a:ea typeface="SimSun"/>
              <a:cs typeface="Arial"/>
            </a:endParaRPr>
          </a:p>
        </p:txBody>
      </p:sp>
      <p:pic>
        <p:nvPicPr>
          <p:cNvPr id="5" name="Picture 22" descr="Lonestar logo">
            <a:extLst>
              <a:ext uri="{FF2B5EF4-FFF2-40B4-BE49-F238E27FC236}">
                <a16:creationId xmlns:a16="http://schemas.microsoft.com/office/drawing/2014/main" id="{F42231FF-7FF4-B2E0-860F-C059B3D16F04}"/>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616633" y="139233"/>
            <a:ext cx="3207036" cy="574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382178"/>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47050-A990-2392-814D-7B675A55D04F}"/>
              </a:ext>
            </a:extLst>
          </p:cNvPr>
          <p:cNvSpPr>
            <a:spLocks noGrp="1"/>
          </p:cNvSpPr>
          <p:nvPr>
            <p:ph type="title"/>
          </p:nvPr>
        </p:nvSpPr>
        <p:spPr/>
        <p:txBody>
          <a:bodyPr/>
          <a:lstStyle/>
          <a:p>
            <a:r>
              <a:rPr lang="en-US" dirty="0"/>
              <a:t>Experimental Validation of </a:t>
            </a:r>
            <a:r>
              <a:rPr lang="en-US" dirty="0" err="1"/>
              <a:t>NavQ</a:t>
            </a:r>
            <a:r>
              <a:rPr lang="en-US" dirty="0"/>
              <a:t> - Conclusions </a:t>
            </a:r>
          </a:p>
        </p:txBody>
      </p:sp>
      <p:sp>
        <p:nvSpPr>
          <p:cNvPr id="4" name="Slide Number Placeholder 3">
            <a:extLst>
              <a:ext uri="{FF2B5EF4-FFF2-40B4-BE49-F238E27FC236}">
                <a16:creationId xmlns:a16="http://schemas.microsoft.com/office/drawing/2014/main" id="{9A39BAA5-2F62-4DB3-9B34-39BCA8AB340B}"/>
              </a:ext>
            </a:extLst>
          </p:cNvPr>
          <p:cNvSpPr>
            <a:spLocks noGrp="1"/>
          </p:cNvSpPr>
          <p:nvPr>
            <p:ph type="sldNum" sz="quarter" idx="12"/>
          </p:nvPr>
        </p:nvSpPr>
        <p:spPr>
          <a:xfrm>
            <a:off x="9448800" y="6313170"/>
            <a:ext cx="2743200" cy="28765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F721D84-F6D2-3543-9891-5E083154C075}" type="slidenum">
              <a:rPr lang="en-US" smtClean="0"/>
              <a:pPr/>
              <a:t>10</a:t>
            </a:fld>
            <a:endParaRPr lang="en-US"/>
          </a:p>
        </p:txBody>
      </p:sp>
      <p:sp>
        <p:nvSpPr>
          <p:cNvPr id="5" name="Title 1">
            <a:extLst>
              <a:ext uri="{FF2B5EF4-FFF2-40B4-BE49-F238E27FC236}">
                <a16:creationId xmlns:a16="http://schemas.microsoft.com/office/drawing/2014/main" id="{7AB1698E-ABBF-5905-1990-32C732C4BDE1}"/>
              </a:ext>
            </a:extLst>
          </p:cNvPr>
          <p:cNvSpPr txBox="1">
            <a:spLocks/>
          </p:cNvSpPr>
          <p:nvPr/>
        </p:nvSpPr>
        <p:spPr>
          <a:xfrm>
            <a:off x="0" y="1667"/>
            <a:ext cx="9144000" cy="769732"/>
          </a:xfrm>
          <a:prstGeom prst="rect">
            <a:avLst/>
          </a:prstGeom>
        </p:spPr>
        <p:txBody>
          <a:bodyPr vert="horz" lIns="0" tIns="45720" rIns="91440" bIns="45720" rtlCol="0" anchor="ctr">
            <a:noAutofit/>
          </a:bodyPr>
          <a:lstStyle>
            <a:lvl1pPr algn="l" defTabSz="914400" rtl="0" eaLnBrk="1" latinLnBrk="0" hangingPunct="1">
              <a:lnSpc>
                <a:spcPct val="90000"/>
              </a:lnSpc>
              <a:spcBef>
                <a:spcPct val="0"/>
              </a:spcBef>
              <a:buNone/>
              <a:defRPr sz="3200" b="1" kern="1200">
                <a:solidFill>
                  <a:schemeClr val="tx1"/>
                </a:solidFill>
                <a:latin typeface="Arial" panose="020B0604020202020204" pitchFamily="34" charset="0"/>
                <a:ea typeface="+mj-ea"/>
                <a:cs typeface="Arial" panose="020B0604020202020204" pitchFamily="34" charset="0"/>
              </a:defRPr>
            </a:lvl1pPr>
          </a:lstStyle>
          <a:p>
            <a:pPr defTabSz="341313"/>
            <a:r>
              <a:rPr lang="en-US"/>
              <a:t>	</a:t>
            </a:r>
          </a:p>
        </p:txBody>
      </p:sp>
      <p:sp>
        <p:nvSpPr>
          <p:cNvPr id="6" name="Content Placeholder 2">
            <a:extLst>
              <a:ext uri="{FF2B5EF4-FFF2-40B4-BE49-F238E27FC236}">
                <a16:creationId xmlns:a16="http://schemas.microsoft.com/office/drawing/2014/main" id="{0DB677CE-3F0B-03BF-BE62-CAA4B9B0C1CC}"/>
              </a:ext>
            </a:extLst>
          </p:cNvPr>
          <p:cNvSpPr>
            <a:spLocks noGrp="1"/>
          </p:cNvSpPr>
          <p:nvPr>
            <p:ph idx="1"/>
          </p:nvPr>
        </p:nvSpPr>
        <p:spPr>
          <a:xfrm>
            <a:off x="719203" y="1161417"/>
            <a:ext cx="8983979" cy="3534408"/>
          </a:xfrm>
        </p:spPr>
        <p:txBody>
          <a:bodyPr vert="horz" lIns="0" tIns="45720" rIns="91440" bIns="45720" rtlCol="0" anchor="t">
            <a:noAutofit/>
          </a:bodyPr>
          <a:lstStyle/>
          <a:p>
            <a:pPr>
              <a:buFont typeface="Wingdings" panose="020B0604020202020204" pitchFamily="34" charset="0"/>
              <a:buChar char="Ø"/>
            </a:pPr>
            <a:r>
              <a:rPr lang="en-US" sz="1800" b="0" dirty="0">
                <a:latin typeface="+mn-lt"/>
                <a:cs typeface="Arial"/>
              </a:rPr>
              <a:t>Navigation fidelity prediction services were experimentally validated:</a:t>
            </a:r>
            <a:endParaRPr lang="en-US" dirty="0"/>
          </a:p>
          <a:p>
            <a:pPr marL="739775" lvl="1" indent="-282575">
              <a:buFont typeface="+mj-lt"/>
              <a:buAutoNum type="arabicPeriod"/>
            </a:pPr>
            <a:r>
              <a:rPr lang="en-US" sz="1600" dirty="0">
                <a:latin typeface="+mn-lt"/>
                <a:cs typeface="Arial"/>
              </a:rPr>
              <a:t>Comparison with over 6000 GNSS readings </a:t>
            </a:r>
            <a:endParaRPr lang="en-US" sz="1600" dirty="0">
              <a:latin typeface="+mn-lt"/>
            </a:endParaRPr>
          </a:p>
          <a:p>
            <a:pPr marL="739775" lvl="1" indent="-282575">
              <a:buFont typeface="+mj-lt"/>
              <a:buAutoNum type="arabicPeriod"/>
            </a:pPr>
            <a:r>
              <a:rPr lang="en-US" sz="1600" dirty="0">
                <a:latin typeface="+mn-lt"/>
                <a:cs typeface="Arial"/>
              </a:rPr>
              <a:t>Diverse environment </a:t>
            </a:r>
            <a:endParaRPr lang="en-US" sz="1600" dirty="0">
              <a:latin typeface="+mn-lt"/>
            </a:endParaRPr>
          </a:p>
          <a:p>
            <a:pPr marL="739775" lvl="1" indent="-282575">
              <a:buFont typeface="+mj-lt"/>
              <a:buAutoNum type="arabicPeriod"/>
            </a:pPr>
            <a:r>
              <a:rPr lang="en-US" sz="1600" dirty="0">
                <a:latin typeface="+mn-lt"/>
                <a:cs typeface="Arial"/>
              </a:rPr>
              <a:t>Multiple days/times = different constellation configuration </a:t>
            </a:r>
          </a:p>
          <a:p>
            <a:pPr marL="739775" lvl="1" indent="-282575">
              <a:buFont typeface="+mj-lt"/>
              <a:buAutoNum type="arabicPeriod"/>
            </a:pPr>
            <a:r>
              <a:rPr lang="en-US" sz="1600" dirty="0" err="1">
                <a:latin typeface="+mn-lt"/>
                <a:cs typeface="Arial"/>
              </a:rPr>
              <a:t>NavQ</a:t>
            </a:r>
            <a:r>
              <a:rPr lang="en-US" sz="1600" dirty="0">
                <a:latin typeface="+mn-lt"/>
                <a:cs typeface="Arial"/>
              </a:rPr>
              <a:t> SFCs can aid in planning and support in-flight risk mitigation</a:t>
            </a:r>
          </a:p>
          <a:p>
            <a:pPr marL="739775" lvl="1" indent="-282575">
              <a:buFont typeface="+mj-lt"/>
              <a:buAutoNum type="arabicPeriod"/>
            </a:pPr>
            <a:endParaRPr lang="en-US" sz="1600" dirty="0">
              <a:latin typeface="+mn-lt"/>
              <a:cs typeface="Arial"/>
            </a:endParaRPr>
          </a:p>
          <a:p>
            <a:pPr>
              <a:lnSpc>
                <a:spcPct val="100000"/>
              </a:lnSpc>
              <a:buFont typeface="Wingdings" panose="020F0302020204030204"/>
              <a:buChar char="Ø"/>
            </a:pPr>
            <a:r>
              <a:rPr lang="en-US" sz="1800" b="0" dirty="0">
                <a:latin typeface="+mn-lt"/>
                <a:cs typeface="Arial"/>
              </a:rPr>
              <a:t>Overall </a:t>
            </a:r>
            <a:r>
              <a:rPr lang="en-US" sz="1800" b="0" kern="0" dirty="0">
                <a:latin typeface="+mn-lt"/>
                <a:cs typeface="Arial"/>
              </a:rPr>
              <a:t>quality of a GPS based position solution is largely correlated to:</a:t>
            </a:r>
          </a:p>
          <a:p>
            <a:pPr marL="800100" lvl="1" indent="-342900">
              <a:buFont typeface="+mj-lt"/>
              <a:buAutoNum type="arabicPeriod"/>
            </a:pPr>
            <a:r>
              <a:rPr lang="en-US" sz="1600" kern="0" dirty="0">
                <a:latin typeface="+mn-lt"/>
                <a:cs typeface="Arial"/>
              </a:rPr>
              <a:t>The number of SVs observed </a:t>
            </a:r>
            <a:endParaRPr lang="en-US" sz="1600" kern="0" dirty="0">
              <a:latin typeface="+mn-lt"/>
            </a:endParaRPr>
          </a:p>
          <a:p>
            <a:pPr marL="800100" lvl="1" indent="-342900">
              <a:buFont typeface="+mj-lt"/>
              <a:buAutoNum type="arabicPeriod"/>
            </a:pPr>
            <a:r>
              <a:rPr lang="en-US" sz="1600" kern="0" dirty="0">
                <a:latin typeface="+mn-lt"/>
                <a:cs typeface="Arial"/>
              </a:rPr>
              <a:t>The geometry of the available SVs (dilution of precision (DOP) metric)</a:t>
            </a:r>
          </a:p>
          <a:p>
            <a:pPr marL="800100" lvl="1" indent="-342900">
              <a:buFont typeface="+mj-lt"/>
              <a:buAutoNum type="arabicPeriod"/>
            </a:pPr>
            <a:r>
              <a:rPr lang="en-US" sz="1600" kern="0" dirty="0">
                <a:latin typeface="+mn-lt"/>
                <a:cs typeface="Arial"/>
              </a:rPr>
              <a:t>The correctness of the available signals</a:t>
            </a:r>
          </a:p>
          <a:p>
            <a:pPr marL="800100" lvl="1" indent="-342900">
              <a:buFont typeface="+mj-lt"/>
              <a:buAutoNum type="arabicPeriod"/>
            </a:pPr>
            <a:endParaRPr lang="en-US" sz="1600" dirty="0">
              <a:cs typeface="Arial"/>
            </a:endParaRPr>
          </a:p>
          <a:p>
            <a:pPr marL="457200" lvl="1" indent="0">
              <a:buNone/>
            </a:pPr>
            <a:r>
              <a:rPr lang="en-US" sz="1600" dirty="0">
                <a:cs typeface="Arial"/>
              </a:rPr>
              <a:t>Comparing SV count and SV IDs between predicted and observed was used for validation.</a:t>
            </a:r>
            <a:endParaRPr lang="en-US" sz="1600" dirty="0"/>
          </a:p>
          <a:p>
            <a:pPr marL="457200" lvl="1" indent="0">
              <a:buNone/>
            </a:pPr>
            <a:endParaRPr lang="en-US" sz="1600" dirty="0">
              <a:cs typeface="Arial"/>
            </a:endParaRPr>
          </a:p>
        </p:txBody>
      </p:sp>
      <p:sp>
        <p:nvSpPr>
          <p:cNvPr id="9" name="Rectangle 8">
            <a:extLst>
              <a:ext uri="{FF2B5EF4-FFF2-40B4-BE49-F238E27FC236}">
                <a16:creationId xmlns:a16="http://schemas.microsoft.com/office/drawing/2014/main" id="{938EC5F5-5A46-5EBE-15F7-BD7CBA8A95A7}"/>
              </a:ext>
            </a:extLst>
          </p:cNvPr>
          <p:cNvSpPr/>
          <p:nvPr/>
        </p:nvSpPr>
        <p:spPr>
          <a:xfrm>
            <a:off x="885200" y="5201691"/>
            <a:ext cx="10389890" cy="1971913"/>
          </a:xfrm>
          <a:prstGeom prst="rect">
            <a:avLst/>
          </a:prstGeom>
        </p:spPr>
        <p:txBody>
          <a:bodyPr wrap="square" lIns="91440" tIns="0" rIns="0" bIns="0">
            <a:noAutofit/>
          </a:bodyPr>
          <a:lstStyle/>
          <a:p>
            <a:pPr marL="174625" indent="-174625">
              <a:buFont typeface="Arial" panose="020B0604020202020204" pitchFamily="34" charset="0"/>
              <a:buChar char="•"/>
            </a:pPr>
            <a:r>
              <a:rPr lang="en-US" sz="1800" b="1" dirty="0">
                <a:latin typeface="+mn-lt"/>
              </a:rPr>
              <a:t>Incidence of false positive predictions were much lower than that of false positive. Why???</a:t>
            </a:r>
            <a:r>
              <a:rPr lang="en-US" sz="1800" dirty="0">
                <a:latin typeface="+mn-lt"/>
              </a:rPr>
              <a:t>  </a:t>
            </a:r>
          </a:p>
        </p:txBody>
      </p:sp>
      <p:sp>
        <p:nvSpPr>
          <p:cNvPr id="11" name="Rectangle 10">
            <a:extLst>
              <a:ext uri="{FF2B5EF4-FFF2-40B4-BE49-F238E27FC236}">
                <a16:creationId xmlns:a16="http://schemas.microsoft.com/office/drawing/2014/main" id="{0FADF65D-7DC0-1482-4D97-C72C4F7493FC}"/>
              </a:ext>
            </a:extLst>
          </p:cNvPr>
          <p:cNvSpPr/>
          <p:nvPr/>
        </p:nvSpPr>
        <p:spPr>
          <a:xfrm>
            <a:off x="3691340" y="5870881"/>
            <a:ext cx="4777609" cy="633532"/>
          </a:xfrm>
          <a:prstGeom prst="rect">
            <a:avLst/>
          </a:prstGeom>
        </p:spPr>
        <p:txBody>
          <a:bodyPr wrap="square" lIns="91440" tIns="0" rIns="0" bIns="0" anchor="t">
            <a:noAutofit/>
          </a:bodyPr>
          <a:lstStyle/>
          <a:p>
            <a:r>
              <a:rPr lang="en-US" b="1" dirty="0">
                <a:solidFill>
                  <a:srgbClr val="FF0000"/>
                </a:solidFill>
              </a:rPr>
              <a:t>Ongoing Work: Multipath!</a:t>
            </a:r>
          </a:p>
        </p:txBody>
      </p:sp>
      <p:grpSp>
        <p:nvGrpSpPr>
          <p:cNvPr id="23" name="Group 22">
            <a:extLst>
              <a:ext uri="{FF2B5EF4-FFF2-40B4-BE49-F238E27FC236}">
                <a16:creationId xmlns:a16="http://schemas.microsoft.com/office/drawing/2014/main" id="{E45E6D8B-03CE-FC1A-0AB4-780C6CB88331}"/>
              </a:ext>
            </a:extLst>
          </p:cNvPr>
          <p:cNvGrpSpPr/>
          <p:nvPr/>
        </p:nvGrpSpPr>
        <p:grpSpPr>
          <a:xfrm>
            <a:off x="10259953" y="2411400"/>
            <a:ext cx="1863025" cy="1961550"/>
            <a:chOff x="10281724" y="3666692"/>
            <a:chExt cx="1863025" cy="1961550"/>
          </a:xfrm>
        </p:grpSpPr>
        <p:pic>
          <p:nvPicPr>
            <p:cNvPr id="13" name="Picture 12">
              <a:extLst>
                <a:ext uri="{FF2B5EF4-FFF2-40B4-BE49-F238E27FC236}">
                  <a16:creationId xmlns:a16="http://schemas.microsoft.com/office/drawing/2014/main" id="{74F3B92B-2208-548F-8EF9-D520C5EB9566}"/>
                </a:ext>
              </a:extLst>
            </p:cNvPr>
            <p:cNvPicPr>
              <a:picLocks noChangeAspect="1"/>
            </p:cNvPicPr>
            <p:nvPr/>
          </p:nvPicPr>
          <p:blipFill rotWithShape="1">
            <a:blip r:embed="rId2">
              <a:biLevel thresh="50000"/>
            </a:blip>
            <a:srcRect l="45120" t="77983" r="45813" b="11675"/>
            <a:stretch/>
          </p:blipFill>
          <p:spPr>
            <a:xfrm>
              <a:off x="11154347" y="5128134"/>
              <a:ext cx="285028" cy="217296"/>
            </a:xfrm>
            <a:prstGeom prst="rect">
              <a:avLst/>
            </a:prstGeom>
          </p:spPr>
        </p:pic>
        <p:pic>
          <p:nvPicPr>
            <p:cNvPr id="14" name="Picture 13">
              <a:extLst>
                <a:ext uri="{FF2B5EF4-FFF2-40B4-BE49-F238E27FC236}">
                  <a16:creationId xmlns:a16="http://schemas.microsoft.com/office/drawing/2014/main" id="{56EE1B1B-973C-FA94-2594-3EBA669450D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1269057" y="3666692"/>
              <a:ext cx="875692" cy="496737"/>
            </a:xfrm>
            <a:prstGeom prst="rect">
              <a:avLst/>
            </a:prstGeom>
          </p:spPr>
        </p:pic>
        <p:pic>
          <p:nvPicPr>
            <p:cNvPr id="15" name="Picture 14">
              <a:extLst>
                <a:ext uri="{FF2B5EF4-FFF2-40B4-BE49-F238E27FC236}">
                  <a16:creationId xmlns:a16="http://schemas.microsoft.com/office/drawing/2014/main" id="{DBE76AC0-D976-7350-4FFF-F5DA066D6942}"/>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b="-3510"/>
            <a:stretch/>
          </p:blipFill>
          <p:spPr>
            <a:xfrm>
              <a:off x="10281724" y="5519228"/>
              <a:ext cx="1662099" cy="109014"/>
            </a:xfrm>
            <a:prstGeom prst="rect">
              <a:avLst/>
            </a:prstGeom>
          </p:spPr>
        </p:pic>
        <p:cxnSp>
          <p:nvCxnSpPr>
            <p:cNvPr id="16" name="Straight Connector 15">
              <a:extLst>
                <a:ext uri="{FF2B5EF4-FFF2-40B4-BE49-F238E27FC236}">
                  <a16:creationId xmlns:a16="http://schemas.microsoft.com/office/drawing/2014/main" id="{C2327F7D-0D08-EE3F-B5B2-479CC4B9790E}"/>
                </a:ext>
              </a:extLst>
            </p:cNvPr>
            <p:cNvCxnSpPr>
              <a:cxnSpLocks/>
              <a:stCxn id="18" idx="0"/>
              <a:endCxn id="18" idx="2"/>
            </p:cNvCxnSpPr>
            <p:nvPr/>
          </p:nvCxnSpPr>
          <p:spPr>
            <a:xfrm flipH="1">
              <a:off x="11364921" y="4146904"/>
              <a:ext cx="429289" cy="974562"/>
            </a:xfrm>
            <a:prstGeom prst="line">
              <a:avLst/>
            </a:prstGeom>
            <a:noFill/>
            <a:ln>
              <a:solidFill>
                <a:srgbClr val="FE434B"/>
              </a:solidFill>
            </a:ln>
          </p:spPr>
          <p:style>
            <a:lnRef idx="2">
              <a:schemeClr val="accent1">
                <a:shade val="50000"/>
              </a:schemeClr>
            </a:lnRef>
            <a:fillRef idx="1">
              <a:schemeClr val="accent1"/>
            </a:fillRef>
            <a:effectRef idx="0">
              <a:schemeClr val="accent1"/>
            </a:effectRef>
            <a:fontRef idx="minor">
              <a:schemeClr val="lt1"/>
            </a:fontRef>
          </p:style>
        </p:cxnSp>
        <p:sp>
          <p:nvSpPr>
            <p:cNvPr id="17" name="Rectangle 16">
              <a:extLst>
                <a:ext uri="{FF2B5EF4-FFF2-40B4-BE49-F238E27FC236}">
                  <a16:creationId xmlns:a16="http://schemas.microsoft.com/office/drawing/2014/main" id="{FEAB99F0-57E5-D990-CF83-64E6FEF69BD0}"/>
                </a:ext>
              </a:extLst>
            </p:cNvPr>
            <p:cNvSpPr/>
            <p:nvPr/>
          </p:nvSpPr>
          <p:spPr>
            <a:xfrm>
              <a:off x="10522112" y="4804731"/>
              <a:ext cx="278161" cy="714497"/>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4140BEC6-5786-DBB6-9389-77C63D1EFECB}"/>
                </a:ext>
              </a:extLst>
            </p:cNvPr>
            <p:cNvSpPr/>
            <p:nvPr/>
          </p:nvSpPr>
          <p:spPr>
            <a:xfrm>
              <a:off x="10800271" y="4146904"/>
              <a:ext cx="993939" cy="974562"/>
            </a:xfrm>
            <a:custGeom>
              <a:avLst/>
              <a:gdLst>
                <a:gd name="connsiteX0" fmla="*/ 1223963 w 1223963"/>
                <a:gd name="connsiteY0" fmla="*/ 0 h 1400175"/>
                <a:gd name="connsiteX1" fmla="*/ 0 w 1223963"/>
                <a:gd name="connsiteY1" fmla="*/ 1081087 h 1400175"/>
                <a:gd name="connsiteX2" fmla="*/ 695325 w 1223963"/>
                <a:gd name="connsiteY2" fmla="*/ 1400175 h 1400175"/>
              </a:gdLst>
              <a:ahLst/>
              <a:cxnLst>
                <a:cxn ang="0">
                  <a:pos x="connsiteX0" y="connsiteY0"/>
                </a:cxn>
                <a:cxn ang="0">
                  <a:pos x="connsiteX1" y="connsiteY1"/>
                </a:cxn>
                <a:cxn ang="0">
                  <a:pos x="connsiteX2" y="connsiteY2"/>
                </a:cxn>
              </a:cxnLst>
              <a:rect l="l" t="t" r="r" b="b"/>
              <a:pathLst>
                <a:path w="1223963" h="1400175">
                  <a:moveTo>
                    <a:pt x="1223963" y="0"/>
                  </a:moveTo>
                  <a:lnTo>
                    <a:pt x="0" y="1081087"/>
                  </a:lnTo>
                  <a:lnTo>
                    <a:pt x="695325" y="14001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97E96BF9-A266-03C4-5D0F-36C273F2D92B}"/>
                </a:ext>
              </a:extLst>
            </p:cNvPr>
            <p:cNvSpPr/>
            <p:nvPr/>
          </p:nvSpPr>
          <p:spPr>
            <a:xfrm>
              <a:off x="11488839" y="4686142"/>
              <a:ext cx="278161" cy="807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
        <p:nvSpPr>
          <p:cNvPr id="27" name="Arrow: Down 26">
            <a:extLst>
              <a:ext uri="{FF2B5EF4-FFF2-40B4-BE49-F238E27FC236}">
                <a16:creationId xmlns:a16="http://schemas.microsoft.com/office/drawing/2014/main" id="{C5F018D9-A953-C90A-3065-DDC7B1C37526}"/>
              </a:ext>
            </a:extLst>
          </p:cNvPr>
          <p:cNvSpPr/>
          <p:nvPr/>
        </p:nvSpPr>
        <p:spPr>
          <a:xfrm rot="16200000">
            <a:off x="7683334" y="1444161"/>
            <a:ext cx="161680" cy="5198547"/>
          </a:xfrm>
          <a:prstGeom prst="down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able&#10;&#10;Description automatically generated">
            <a:extLst>
              <a:ext uri="{FF2B5EF4-FFF2-40B4-BE49-F238E27FC236}">
                <a16:creationId xmlns:a16="http://schemas.microsoft.com/office/drawing/2014/main" id="{74106A24-7E99-6642-881F-8C76885AADE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730" t="8344" r="8620" b="22728"/>
          <a:stretch/>
        </p:blipFill>
        <p:spPr>
          <a:xfrm>
            <a:off x="8580944" y="855839"/>
            <a:ext cx="2384017" cy="2330681"/>
          </a:xfrm>
          <a:prstGeom prst="rect">
            <a:avLst/>
          </a:prstGeom>
        </p:spPr>
      </p:pic>
      <p:sp>
        <p:nvSpPr>
          <p:cNvPr id="3" name="Oval 2">
            <a:extLst>
              <a:ext uri="{FF2B5EF4-FFF2-40B4-BE49-F238E27FC236}">
                <a16:creationId xmlns:a16="http://schemas.microsoft.com/office/drawing/2014/main" id="{EF4B7A2E-529D-5D7A-0B01-856CD474ED27}"/>
              </a:ext>
            </a:extLst>
          </p:cNvPr>
          <p:cNvSpPr/>
          <p:nvPr/>
        </p:nvSpPr>
        <p:spPr bwMode="auto">
          <a:xfrm rot="2633570">
            <a:off x="8255964" y="1847884"/>
            <a:ext cx="2470413" cy="967055"/>
          </a:xfrm>
          <a:prstGeom prst="ellipse">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a typeface="ＭＳ Ｐゴシック" pitchFamily="124" charset="-128"/>
            </a:endParaRPr>
          </a:p>
        </p:txBody>
      </p:sp>
    </p:spTree>
    <p:extLst>
      <p:ext uri="{BB962C8B-B14F-4D97-AF65-F5344CB8AC3E}">
        <p14:creationId xmlns:p14="http://schemas.microsoft.com/office/powerpoint/2010/main" val="27989060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27" grpId="0" animBg="1"/>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72A423D-E16F-D8F7-1DD7-83D194E6CA4C}"/>
              </a:ext>
            </a:extLst>
          </p:cNvPr>
          <p:cNvSpPr/>
          <p:nvPr/>
        </p:nvSpPr>
        <p:spPr bwMode="auto">
          <a:xfrm>
            <a:off x="10581498" y="5243220"/>
            <a:ext cx="1543827" cy="1322556"/>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a typeface="ＭＳ Ｐゴシック" pitchFamily="124" charset="-128"/>
            </a:endParaRPr>
          </a:p>
        </p:txBody>
      </p:sp>
      <p:sp>
        <p:nvSpPr>
          <p:cNvPr id="2" name="Title 1">
            <a:extLst>
              <a:ext uri="{FF2B5EF4-FFF2-40B4-BE49-F238E27FC236}">
                <a16:creationId xmlns:a16="http://schemas.microsoft.com/office/drawing/2014/main" id="{416348CC-D0A3-5E3C-F833-DD8502A69F84}"/>
              </a:ext>
            </a:extLst>
          </p:cNvPr>
          <p:cNvSpPr>
            <a:spLocks noGrp="1"/>
          </p:cNvSpPr>
          <p:nvPr>
            <p:ph type="title"/>
          </p:nvPr>
        </p:nvSpPr>
        <p:spPr/>
        <p:txBody>
          <a:bodyPr/>
          <a:lstStyle/>
          <a:p>
            <a:r>
              <a:rPr lang="en-US" dirty="0"/>
              <a:t>The Multipath Problem for GNSS</a:t>
            </a:r>
          </a:p>
        </p:txBody>
      </p:sp>
      <p:pic>
        <p:nvPicPr>
          <p:cNvPr id="4" name="Picture 3">
            <a:extLst>
              <a:ext uri="{FF2B5EF4-FFF2-40B4-BE49-F238E27FC236}">
                <a16:creationId xmlns:a16="http://schemas.microsoft.com/office/drawing/2014/main" id="{80B30DE4-91C5-27C8-69BA-8B55EC577B09}"/>
              </a:ext>
            </a:extLst>
          </p:cNvPr>
          <p:cNvPicPr>
            <a:picLocks noChangeAspect="1"/>
          </p:cNvPicPr>
          <p:nvPr/>
        </p:nvPicPr>
        <p:blipFill>
          <a:blip r:embed="rId3"/>
          <a:stretch>
            <a:fillRect/>
          </a:stretch>
        </p:blipFill>
        <p:spPr>
          <a:xfrm rot="17290991">
            <a:off x="7562605" y="5144345"/>
            <a:ext cx="539344" cy="424815"/>
          </a:xfrm>
          <a:prstGeom prst="rect">
            <a:avLst/>
          </a:prstGeom>
        </p:spPr>
      </p:pic>
      <p:cxnSp>
        <p:nvCxnSpPr>
          <p:cNvPr id="5" name="Straight Connector 4">
            <a:extLst>
              <a:ext uri="{FF2B5EF4-FFF2-40B4-BE49-F238E27FC236}">
                <a16:creationId xmlns:a16="http://schemas.microsoft.com/office/drawing/2014/main" id="{EDF4641F-C39E-3475-3B61-D395697EE3E7}"/>
              </a:ext>
            </a:extLst>
          </p:cNvPr>
          <p:cNvCxnSpPr>
            <a:cxnSpLocks/>
            <a:stCxn id="12" idx="2"/>
            <a:endCxn id="9" idx="0"/>
          </p:cNvCxnSpPr>
          <p:nvPr/>
        </p:nvCxnSpPr>
        <p:spPr>
          <a:xfrm>
            <a:off x="8671360" y="4341906"/>
            <a:ext cx="1234785" cy="1604997"/>
          </a:xfrm>
          <a:prstGeom prst="line">
            <a:avLst/>
          </a:prstGeom>
          <a:ln w="12700">
            <a:solidFill>
              <a:schemeClr val="bg1">
                <a:lumMod val="75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7B5604C2-975B-D57C-B40A-416DAFCDEE1A}"/>
              </a:ext>
            </a:extLst>
          </p:cNvPr>
          <p:cNvCxnSpPr>
            <a:cxnSpLocks/>
            <a:stCxn id="4" idx="2"/>
            <a:endCxn id="9" idx="7"/>
          </p:cNvCxnSpPr>
          <p:nvPr/>
        </p:nvCxnSpPr>
        <p:spPr>
          <a:xfrm>
            <a:off x="8034079" y="5423033"/>
            <a:ext cx="1888231" cy="530564"/>
          </a:xfrm>
          <a:prstGeom prst="line">
            <a:avLst/>
          </a:prstGeom>
          <a:ln w="12700">
            <a:solidFill>
              <a:schemeClr val="tx2"/>
            </a:solidFill>
            <a:prstDash val="lgDash"/>
          </a:ln>
        </p:spPr>
        <p:style>
          <a:lnRef idx="1">
            <a:schemeClr val="accent2"/>
          </a:lnRef>
          <a:fillRef idx="0">
            <a:schemeClr val="accent2"/>
          </a:fillRef>
          <a:effectRef idx="0">
            <a:schemeClr val="accent2"/>
          </a:effectRef>
          <a:fontRef idx="minor">
            <a:schemeClr val="tx1"/>
          </a:fontRef>
        </p:style>
      </p:cxnSp>
      <p:cxnSp>
        <p:nvCxnSpPr>
          <p:cNvPr id="7" name="Straight Connector 6">
            <a:extLst>
              <a:ext uri="{FF2B5EF4-FFF2-40B4-BE49-F238E27FC236}">
                <a16:creationId xmlns:a16="http://schemas.microsoft.com/office/drawing/2014/main" id="{C3468200-03A8-D607-5AE1-084E894CD351}"/>
              </a:ext>
            </a:extLst>
          </p:cNvPr>
          <p:cNvCxnSpPr>
            <a:cxnSpLocks/>
            <a:stCxn id="11" idx="2"/>
            <a:endCxn id="9" idx="0"/>
          </p:cNvCxnSpPr>
          <p:nvPr/>
        </p:nvCxnSpPr>
        <p:spPr>
          <a:xfrm flipH="1">
            <a:off x="9906143" y="5315214"/>
            <a:ext cx="1785275" cy="631688"/>
          </a:xfrm>
          <a:prstGeom prst="line">
            <a:avLst/>
          </a:prstGeom>
          <a:ln w="12700">
            <a:solidFill>
              <a:schemeClr val="bg1">
                <a:lumMod val="85000"/>
              </a:schemeClr>
            </a:solidFill>
            <a:prstDash val="lgDash"/>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E6C19518-0AE5-2794-2EB2-89286CB885B4}"/>
              </a:ext>
            </a:extLst>
          </p:cNvPr>
          <p:cNvSpPr/>
          <p:nvPr/>
        </p:nvSpPr>
        <p:spPr>
          <a:xfrm>
            <a:off x="9066215" y="4883958"/>
            <a:ext cx="1679361" cy="1375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9" name="Oval 8">
            <a:extLst>
              <a:ext uri="{FF2B5EF4-FFF2-40B4-BE49-F238E27FC236}">
                <a16:creationId xmlns:a16="http://schemas.microsoft.com/office/drawing/2014/main" id="{6ECF63EB-82E1-F08A-5886-A9B9312AA941}"/>
              </a:ext>
            </a:extLst>
          </p:cNvPr>
          <p:cNvSpPr/>
          <p:nvPr/>
        </p:nvSpPr>
        <p:spPr>
          <a:xfrm>
            <a:off x="9883285" y="5946905"/>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10" name="!!Text Placeholder 1">
            <a:extLst>
              <a:ext uri="{FF2B5EF4-FFF2-40B4-BE49-F238E27FC236}">
                <a16:creationId xmlns:a16="http://schemas.microsoft.com/office/drawing/2014/main" id="{0952FFC8-14C7-3F1D-A0BD-2BDA917D0D7C}"/>
              </a:ext>
            </a:extLst>
          </p:cNvPr>
          <p:cNvSpPr txBox="1">
            <a:spLocks/>
          </p:cNvSpPr>
          <p:nvPr/>
        </p:nvSpPr>
        <p:spPr bwMode="auto">
          <a:xfrm>
            <a:off x="183455" y="1327119"/>
            <a:ext cx="6525075" cy="4019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ea typeface="+mn-ea"/>
              </a:defRPr>
            </a:lvl2pPr>
            <a:lvl3pPr marL="1143000" indent="-228600" algn="l" rtl="0" eaLnBrk="0" fontAlgn="base" hangingPunct="0">
              <a:spcBef>
                <a:spcPct val="20000"/>
              </a:spcBef>
              <a:spcAft>
                <a:spcPct val="0"/>
              </a:spcAft>
              <a:buChar char="•"/>
              <a:defRPr sz="1800">
                <a:solidFill>
                  <a:schemeClr val="tx1"/>
                </a:solidFill>
                <a:latin typeface="+mn-lt"/>
                <a:ea typeface="+mn-ea"/>
              </a:defRPr>
            </a:lvl3pPr>
            <a:lvl4pPr marL="1600200" indent="-228600" algn="l" rtl="0" eaLnBrk="0" fontAlgn="base" hangingPunct="0">
              <a:spcBef>
                <a:spcPct val="20000"/>
              </a:spcBef>
              <a:spcAft>
                <a:spcPct val="0"/>
              </a:spcAft>
              <a:buChar char="–"/>
              <a:defRPr sz="1600">
                <a:solidFill>
                  <a:schemeClr val="tx1"/>
                </a:solidFill>
                <a:latin typeface="+mn-lt"/>
                <a:ea typeface="+mn-ea"/>
              </a:defRPr>
            </a:lvl4pPr>
            <a:lvl5pPr marL="2057400" indent="-228600" algn="l" rtl="0" eaLnBrk="0" fontAlgn="base" hangingPunct="0">
              <a:spcBef>
                <a:spcPct val="20000"/>
              </a:spcBef>
              <a:spcAft>
                <a:spcPct val="0"/>
              </a:spcAft>
              <a:buChar char="»"/>
              <a:defRPr sz="1600">
                <a:solidFill>
                  <a:schemeClr val="tx1"/>
                </a:solidFill>
                <a:latin typeface="+mn-lt"/>
                <a:ea typeface="+mn-ea"/>
              </a:defRPr>
            </a:lvl5pPr>
            <a:lvl6pPr marL="2514600" indent="-228600" algn="l" rtl="0" fontAlgn="base">
              <a:spcBef>
                <a:spcPct val="20000"/>
              </a:spcBef>
              <a:spcAft>
                <a:spcPct val="0"/>
              </a:spcAft>
              <a:buChar char="»"/>
              <a:defRPr sz="1400">
                <a:solidFill>
                  <a:schemeClr val="tx1"/>
                </a:solidFill>
                <a:latin typeface="+mn-lt"/>
                <a:ea typeface="+mn-ea"/>
              </a:defRPr>
            </a:lvl6pPr>
            <a:lvl7pPr marL="2971800" indent="-228600" algn="l" rtl="0" fontAlgn="base">
              <a:spcBef>
                <a:spcPct val="20000"/>
              </a:spcBef>
              <a:spcAft>
                <a:spcPct val="0"/>
              </a:spcAft>
              <a:buChar char="»"/>
              <a:defRPr sz="1400">
                <a:solidFill>
                  <a:schemeClr val="tx1"/>
                </a:solidFill>
                <a:latin typeface="+mn-lt"/>
                <a:ea typeface="+mn-ea"/>
              </a:defRPr>
            </a:lvl7pPr>
            <a:lvl8pPr marL="3429000" indent="-228600" algn="l" rtl="0" fontAlgn="base">
              <a:spcBef>
                <a:spcPct val="20000"/>
              </a:spcBef>
              <a:spcAft>
                <a:spcPct val="0"/>
              </a:spcAft>
              <a:buChar char="»"/>
              <a:defRPr sz="1400">
                <a:solidFill>
                  <a:schemeClr val="tx1"/>
                </a:solidFill>
                <a:latin typeface="+mn-lt"/>
                <a:ea typeface="+mn-ea"/>
              </a:defRPr>
            </a:lvl8pPr>
            <a:lvl9pPr marL="3886200" indent="-228600" algn="l" rtl="0" fontAlgn="base">
              <a:spcBef>
                <a:spcPct val="20000"/>
              </a:spcBef>
              <a:spcAft>
                <a:spcPct val="0"/>
              </a:spcAft>
              <a:buChar char="»"/>
              <a:defRPr sz="1400">
                <a:solidFill>
                  <a:schemeClr val="tx1"/>
                </a:solidFill>
                <a:latin typeface="+mn-lt"/>
                <a:ea typeface="+mn-ea"/>
              </a:defRPr>
            </a:lvl9pPr>
          </a:lstStyle>
          <a:p>
            <a:pPr marL="114297" indent="0">
              <a:buFontTx/>
              <a:buNone/>
            </a:pPr>
            <a:r>
              <a:rPr lang="en-US" sz="2000" kern="0" dirty="0"/>
              <a:t>GNSS receivers will generally use all SV’s available to them when calculating a solution</a:t>
            </a:r>
          </a:p>
          <a:p>
            <a:r>
              <a:rPr lang="en-US" sz="2000" kern="0" dirty="0"/>
              <a:t>Great when operating in an open sky area</a:t>
            </a:r>
          </a:p>
          <a:p>
            <a:r>
              <a:rPr lang="en-US" sz="2000" kern="0" dirty="0"/>
              <a:t>Can be challenging in urban environments due to:</a:t>
            </a:r>
          </a:p>
          <a:p>
            <a:pPr lvl="1"/>
            <a:r>
              <a:rPr lang="en-US" sz="1600" kern="0" dirty="0"/>
              <a:t>Reduced number of visible satellites</a:t>
            </a:r>
          </a:p>
          <a:p>
            <a:pPr lvl="1"/>
            <a:r>
              <a:rPr lang="en-US" sz="1600" kern="0" dirty="0"/>
              <a:t>Line-of-sight (LOS) multipath</a:t>
            </a:r>
          </a:p>
          <a:p>
            <a:pPr lvl="1"/>
            <a:r>
              <a:rPr lang="en-US" sz="1600" kern="0" dirty="0"/>
              <a:t>Non-line-of-sight (NLOS) multipath</a:t>
            </a:r>
            <a:endParaRPr lang="en-US" sz="1600" kern="0" dirty="0">
              <a:solidFill>
                <a:srgbClr val="FF0000"/>
              </a:solidFill>
            </a:endParaRPr>
          </a:p>
          <a:p>
            <a:r>
              <a:rPr lang="en-US" sz="2000" kern="0" dirty="0"/>
              <a:t>Receivers may not know if a satellite is NLOS and might use it (mitigation option: </a:t>
            </a:r>
            <a:r>
              <a:rPr lang="en-US" sz="2000" kern="0" dirty="0" err="1"/>
              <a:t>NavQ</a:t>
            </a:r>
            <a:r>
              <a:rPr lang="en-US" sz="2000" kern="0" dirty="0"/>
              <a:t>)</a:t>
            </a:r>
          </a:p>
          <a:p>
            <a:r>
              <a:rPr lang="en-US" sz="2000" kern="0" dirty="0"/>
              <a:t>Even if we know the satellite is LOS, the signal might be affected by multipath</a:t>
            </a:r>
          </a:p>
        </p:txBody>
      </p:sp>
      <p:pic>
        <p:nvPicPr>
          <p:cNvPr id="11" name="Picture 10">
            <a:extLst>
              <a:ext uri="{FF2B5EF4-FFF2-40B4-BE49-F238E27FC236}">
                <a16:creationId xmlns:a16="http://schemas.microsoft.com/office/drawing/2014/main" id="{FC97440C-C8E8-C243-215D-92A063386969}"/>
              </a:ext>
            </a:extLst>
          </p:cNvPr>
          <p:cNvPicPr>
            <a:picLocks noChangeAspect="1"/>
          </p:cNvPicPr>
          <p:nvPr/>
        </p:nvPicPr>
        <p:blipFill>
          <a:blip r:embed="rId3"/>
          <a:stretch>
            <a:fillRect/>
          </a:stretch>
        </p:blipFill>
        <p:spPr>
          <a:xfrm rot="3805120">
            <a:off x="11611702" y="5007764"/>
            <a:ext cx="539344" cy="424815"/>
          </a:xfrm>
          <a:prstGeom prst="rect">
            <a:avLst/>
          </a:prstGeom>
        </p:spPr>
      </p:pic>
      <p:pic>
        <p:nvPicPr>
          <p:cNvPr id="12" name="Picture 11">
            <a:extLst>
              <a:ext uri="{FF2B5EF4-FFF2-40B4-BE49-F238E27FC236}">
                <a16:creationId xmlns:a16="http://schemas.microsoft.com/office/drawing/2014/main" id="{AA7A2E4B-4077-A63E-4316-15C297DC2E62}"/>
              </a:ext>
            </a:extLst>
          </p:cNvPr>
          <p:cNvPicPr>
            <a:picLocks noChangeAspect="1"/>
          </p:cNvPicPr>
          <p:nvPr/>
        </p:nvPicPr>
        <p:blipFill>
          <a:blip r:embed="rId3"/>
          <a:stretch>
            <a:fillRect/>
          </a:stretch>
        </p:blipFill>
        <p:spPr>
          <a:xfrm rot="19242802">
            <a:off x="8267190" y="3965100"/>
            <a:ext cx="539344" cy="424815"/>
          </a:xfrm>
          <a:prstGeom prst="rect">
            <a:avLst/>
          </a:prstGeom>
        </p:spPr>
      </p:pic>
      <p:pic>
        <p:nvPicPr>
          <p:cNvPr id="13" name="Picture 12">
            <a:extLst>
              <a:ext uri="{FF2B5EF4-FFF2-40B4-BE49-F238E27FC236}">
                <a16:creationId xmlns:a16="http://schemas.microsoft.com/office/drawing/2014/main" id="{D4971123-0E91-967E-450A-62B14E76E6D5}"/>
              </a:ext>
            </a:extLst>
          </p:cNvPr>
          <p:cNvPicPr>
            <a:picLocks noChangeAspect="1"/>
          </p:cNvPicPr>
          <p:nvPr/>
        </p:nvPicPr>
        <p:blipFill>
          <a:blip r:embed="rId3"/>
          <a:stretch>
            <a:fillRect/>
          </a:stretch>
        </p:blipFill>
        <p:spPr>
          <a:xfrm rot="1841288">
            <a:off x="10649509" y="4011649"/>
            <a:ext cx="539344" cy="424815"/>
          </a:xfrm>
          <a:prstGeom prst="rect">
            <a:avLst/>
          </a:prstGeom>
        </p:spPr>
      </p:pic>
      <p:cxnSp>
        <p:nvCxnSpPr>
          <p:cNvPr id="14" name="Straight Connector 13">
            <a:extLst>
              <a:ext uri="{FF2B5EF4-FFF2-40B4-BE49-F238E27FC236}">
                <a16:creationId xmlns:a16="http://schemas.microsoft.com/office/drawing/2014/main" id="{DDE70CC6-9EDD-DC14-AF12-1E257966EFBE}"/>
              </a:ext>
            </a:extLst>
          </p:cNvPr>
          <p:cNvCxnSpPr>
            <a:cxnSpLocks/>
            <a:stCxn id="13" idx="2"/>
            <a:endCxn id="9" idx="0"/>
          </p:cNvCxnSpPr>
          <p:nvPr/>
        </p:nvCxnSpPr>
        <p:spPr>
          <a:xfrm flipH="1">
            <a:off x="9906143" y="4406715"/>
            <a:ext cx="904632" cy="1540187"/>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65CBDF-1441-D72C-D332-D9B0CEBB132A}"/>
              </a:ext>
            </a:extLst>
          </p:cNvPr>
          <p:cNvCxnSpPr>
            <a:cxnSpLocks/>
            <a:stCxn id="13" idx="2"/>
          </p:cNvCxnSpPr>
          <p:nvPr/>
        </p:nvCxnSpPr>
        <p:spPr>
          <a:xfrm flipH="1">
            <a:off x="9161541" y="4406717"/>
            <a:ext cx="1649236" cy="805000"/>
          </a:xfrm>
          <a:prstGeom prst="line">
            <a:avLst/>
          </a:prstGeom>
          <a:ln w="12700">
            <a:prstDash val="lgDash"/>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97640A40-060F-A9B2-4391-59CB670A8656}"/>
              </a:ext>
            </a:extLst>
          </p:cNvPr>
          <p:cNvCxnSpPr>
            <a:cxnSpLocks/>
          </p:cNvCxnSpPr>
          <p:nvPr/>
        </p:nvCxnSpPr>
        <p:spPr>
          <a:xfrm flipH="1" flipV="1">
            <a:off x="9161541" y="5211715"/>
            <a:ext cx="744604" cy="735187"/>
          </a:xfrm>
          <a:prstGeom prst="line">
            <a:avLst/>
          </a:prstGeom>
          <a:ln w="12700">
            <a:prstDash val="lgDash"/>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3DFCB08F-96AD-45E3-B18F-15B3A5966DEC}"/>
              </a:ext>
            </a:extLst>
          </p:cNvPr>
          <p:cNvCxnSpPr>
            <a:cxnSpLocks/>
            <a:stCxn id="12" idx="2"/>
          </p:cNvCxnSpPr>
          <p:nvPr/>
        </p:nvCxnSpPr>
        <p:spPr>
          <a:xfrm>
            <a:off x="8671360" y="4341906"/>
            <a:ext cx="1789881" cy="1043957"/>
          </a:xfrm>
          <a:prstGeom prst="line">
            <a:avLst/>
          </a:prstGeom>
          <a:ln w="12700">
            <a:solidFill>
              <a:srgbClr val="FF0000"/>
            </a:solidFill>
            <a:prstDash val="lg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3D7AEB-3E62-716E-0B63-D505F01BBD82}"/>
              </a:ext>
            </a:extLst>
          </p:cNvPr>
          <p:cNvCxnSpPr>
            <a:cxnSpLocks/>
          </p:cNvCxnSpPr>
          <p:nvPr/>
        </p:nvCxnSpPr>
        <p:spPr>
          <a:xfrm flipV="1">
            <a:off x="9906143" y="5385862"/>
            <a:ext cx="555096" cy="561040"/>
          </a:xfrm>
          <a:prstGeom prst="line">
            <a:avLst/>
          </a:prstGeom>
          <a:ln w="12700">
            <a:solidFill>
              <a:srgbClr val="FF0000"/>
            </a:solidFill>
            <a:prstDash val="lg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B9302CB-9AB5-6EE9-AE66-CE45AB95B2FC}"/>
              </a:ext>
            </a:extLst>
          </p:cNvPr>
          <p:cNvCxnSpPr>
            <a:cxnSpLocks/>
          </p:cNvCxnSpPr>
          <p:nvPr/>
        </p:nvCxnSpPr>
        <p:spPr>
          <a:xfrm>
            <a:off x="8034079" y="5423033"/>
            <a:ext cx="1888231" cy="53056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DBAAF2F-69AB-9D94-93D2-3FB7B03B0D08}"/>
              </a:ext>
            </a:extLst>
          </p:cNvPr>
          <p:cNvCxnSpPr>
            <a:cxnSpLocks/>
          </p:cNvCxnSpPr>
          <p:nvPr/>
        </p:nvCxnSpPr>
        <p:spPr>
          <a:xfrm>
            <a:off x="8671360" y="4341906"/>
            <a:ext cx="1234785" cy="160499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1031FF7-4FE6-81DC-F8E4-9533FEA266BF}"/>
              </a:ext>
            </a:extLst>
          </p:cNvPr>
          <p:cNvCxnSpPr>
            <a:cxnSpLocks/>
          </p:cNvCxnSpPr>
          <p:nvPr/>
        </p:nvCxnSpPr>
        <p:spPr>
          <a:xfrm flipH="1">
            <a:off x="9906143" y="4406715"/>
            <a:ext cx="904632" cy="154018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8AF26C8-A3E3-565F-5AA1-C4A9E3B443E0}"/>
              </a:ext>
            </a:extLst>
          </p:cNvPr>
          <p:cNvCxnSpPr>
            <a:cxnSpLocks/>
          </p:cNvCxnSpPr>
          <p:nvPr/>
        </p:nvCxnSpPr>
        <p:spPr>
          <a:xfrm flipH="1">
            <a:off x="9906143" y="5315214"/>
            <a:ext cx="1785275" cy="631688"/>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FC7611C2-3615-70AC-4DD5-A231442B607D}"/>
              </a:ext>
            </a:extLst>
          </p:cNvPr>
          <p:cNvSpPr/>
          <p:nvPr/>
        </p:nvSpPr>
        <p:spPr>
          <a:xfrm>
            <a:off x="8606754" y="4718979"/>
            <a:ext cx="554787" cy="1727483"/>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24" name="Rectangle 23">
            <a:extLst>
              <a:ext uri="{FF2B5EF4-FFF2-40B4-BE49-F238E27FC236}">
                <a16:creationId xmlns:a16="http://schemas.microsoft.com/office/drawing/2014/main" id="{D96CEA6E-8DAB-381E-E833-F42C533D4938}"/>
              </a:ext>
            </a:extLst>
          </p:cNvPr>
          <p:cNvSpPr/>
          <p:nvPr/>
        </p:nvSpPr>
        <p:spPr>
          <a:xfrm>
            <a:off x="10461239" y="5211715"/>
            <a:ext cx="657104" cy="122210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25" name="Rectangle 24">
            <a:extLst>
              <a:ext uri="{FF2B5EF4-FFF2-40B4-BE49-F238E27FC236}">
                <a16:creationId xmlns:a16="http://schemas.microsoft.com/office/drawing/2014/main" id="{97265BB5-D96B-FF98-2CB8-F15807B9CD91}"/>
              </a:ext>
            </a:extLst>
          </p:cNvPr>
          <p:cNvSpPr/>
          <p:nvPr/>
        </p:nvSpPr>
        <p:spPr>
          <a:xfrm>
            <a:off x="8001143" y="6433823"/>
            <a:ext cx="3764280" cy="63624"/>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pic>
        <p:nvPicPr>
          <p:cNvPr id="26" name="Picture 25" descr="Icon&#10;&#10;Description automatically generated">
            <a:extLst>
              <a:ext uri="{FF2B5EF4-FFF2-40B4-BE49-F238E27FC236}">
                <a16:creationId xmlns:a16="http://schemas.microsoft.com/office/drawing/2014/main" id="{12FA2024-CC81-AD30-13E0-DF60F691B168}"/>
              </a:ext>
            </a:extLst>
          </p:cNvPr>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542510" y="5795597"/>
            <a:ext cx="739133" cy="431911"/>
          </a:xfrm>
          <a:prstGeom prst="rect">
            <a:avLst/>
          </a:prstGeom>
        </p:spPr>
      </p:pic>
      <p:cxnSp>
        <p:nvCxnSpPr>
          <p:cNvPr id="50" name="Straight Arrow Connector 49">
            <a:extLst>
              <a:ext uri="{FF2B5EF4-FFF2-40B4-BE49-F238E27FC236}">
                <a16:creationId xmlns:a16="http://schemas.microsoft.com/office/drawing/2014/main" id="{81C72677-1950-D3A1-EC86-8C89C5334A56}"/>
              </a:ext>
            </a:extLst>
          </p:cNvPr>
          <p:cNvCxnSpPr>
            <a:cxnSpLocks/>
          </p:cNvCxnSpPr>
          <p:nvPr/>
        </p:nvCxnSpPr>
        <p:spPr bwMode="auto">
          <a:xfrm flipV="1">
            <a:off x="6262007" y="3208564"/>
            <a:ext cx="2004437" cy="63378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pic>
        <p:nvPicPr>
          <p:cNvPr id="29" name="Picture 28" descr="Chart&#10;&#10;Description automatically generated with medium confidence">
            <a:extLst>
              <a:ext uri="{FF2B5EF4-FFF2-40B4-BE49-F238E27FC236}">
                <a16:creationId xmlns:a16="http://schemas.microsoft.com/office/drawing/2014/main" id="{F3E932FD-B741-A446-331D-240D05145A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59094" y="941501"/>
            <a:ext cx="3048378" cy="3048378"/>
          </a:xfrm>
          <a:prstGeom prst="rect">
            <a:avLst/>
          </a:prstGeom>
        </p:spPr>
      </p:pic>
    </p:spTree>
    <p:extLst>
      <p:ext uri="{BB962C8B-B14F-4D97-AF65-F5344CB8AC3E}">
        <p14:creationId xmlns:p14="http://schemas.microsoft.com/office/powerpoint/2010/main" val="37009881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par>
                                <p:cTn id="11" presetID="10" presetClass="entr" presetSubtype="0"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animEffect transition="in" filter="fade">
                                      <p:cBhvr>
                                        <p:cTn id="13" dur="500"/>
                                        <p:tgtEl>
                                          <p:spTgt spid="10">
                                            <p:txEl>
                                              <p:pRg st="2" end="2"/>
                                            </p:txEl>
                                          </p:spTgt>
                                        </p:tgtEl>
                                      </p:cBhvr>
                                    </p:animEffect>
                                  </p:childTnLst>
                                </p:cTn>
                              </p:par>
                              <p:par>
                                <p:cTn id="14" presetID="10" presetClass="exit" presetSubtype="0" fill="hold" nodeType="withEffect">
                                  <p:stCondLst>
                                    <p:cond delay="0"/>
                                  </p:stCondLst>
                                  <p:childTnLst>
                                    <p:animEffect transition="out" filter="fade">
                                      <p:cBhvr>
                                        <p:cTn id="15" dur="500"/>
                                        <p:tgtEl>
                                          <p:spTgt spid="19"/>
                                        </p:tgtEl>
                                      </p:cBhvr>
                                    </p:animEffect>
                                    <p:set>
                                      <p:cBhvr>
                                        <p:cTn id="16" dur="1" fill="hold">
                                          <p:stCondLst>
                                            <p:cond delay="499"/>
                                          </p:stCondLst>
                                        </p:cTn>
                                        <p:tgtEl>
                                          <p:spTgt spid="19"/>
                                        </p:tgtEl>
                                        <p:attrNameLst>
                                          <p:attrName>style.visibility</p:attrName>
                                        </p:attrNameLst>
                                      </p:cBhvr>
                                      <p:to>
                                        <p:strVal val="hidden"/>
                                      </p:to>
                                    </p:set>
                                  </p:childTnLst>
                                </p:cTn>
                              </p:par>
                              <p:par>
                                <p:cTn id="17" presetID="10" presetClass="exit" presetSubtype="0" fill="hold" nodeType="withEffect">
                                  <p:stCondLst>
                                    <p:cond delay="0"/>
                                  </p:stCondLst>
                                  <p:childTnLst>
                                    <p:animEffect transition="out" filter="fade">
                                      <p:cBhvr>
                                        <p:cTn id="18" dur="500"/>
                                        <p:tgtEl>
                                          <p:spTgt spid="20"/>
                                        </p:tgtEl>
                                      </p:cBhvr>
                                    </p:animEffect>
                                    <p:set>
                                      <p:cBhvr>
                                        <p:cTn id="19" dur="1" fill="hold">
                                          <p:stCondLst>
                                            <p:cond delay="499"/>
                                          </p:stCondLst>
                                        </p:cTn>
                                        <p:tgtEl>
                                          <p:spTgt spid="20"/>
                                        </p:tgtEl>
                                        <p:attrNameLst>
                                          <p:attrName>style.visibility</p:attrName>
                                        </p:attrNameLst>
                                      </p:cBhvr>
                                      <p:to>
                                        <p:strVal val="hidden"/>
                                      </p:to>
                                    </p:set>
                                  </p:childTnLst>
                                </p:cTn>
                              </p:par>
                              <p:par>
                                <p:cTn id="20" presetID="10" presetClass="exit" presetSubtype="0" fill="hold" nodeType="withEffect">
                                  <p:stCondLst>
                                    <p:cond delay="0"/>
                                  </p:stCondLst>
                                  <p:childTnLst>
                                    <p:animEffect transition="out" filter="fade">
                                      <p:cBhvr>
                                        <p:cTn id="21" dur="500"/>
                                        <p:tgtEl>
                                          <p:spTgt spid="21"/>
                                        </p:tgtEl>
                                      </p:cBhvr>
                                    </p:animEffect>
                                    <p:set>
                                      <p:cBhvr>
                                        <p:cTn id="22" dur="1" fill="hold">
                                          <p:stCondLst>
                                            <p:cond delay="499"/>
                                          </p:stCondLst>
                                        </p:cTn>
                                        <p:tgtEl>
                                          <p:spTgt spid="21"/>
                                        </p:tgtEl>
                                        <p:attrNameLst>
                                          <p:attrName>style.visibility</p:attrName>
                                        </p:attrNameLst>
                                      </p:cBhvr>
                                      <p:to>
                                        <p:strVal val="hidden"/>
                                      </p:to>
                                    </p:set>
                                  </p:childTnLst>
                                </p:cTn>
                              </p:par>
                              <p:par>
                                <p:cTn id="23" presetID="10" presetClass="exit" presetSubtype="0" fill="hold" nodeType="withEffect">
                                  <p:stCondLst>
                                    <p:cond delay="0"/>
                                  </p:stCondLst>
                                  <p:childTnLst>
                                    <p:animEffect transition="out" filter="fade">
                                      <p:cBhvr>
                                        <p:cTn id="24" dur="500"/>
                                        <p:tgtEl>
                                          <p:spTgt spid="22"/>
                                        </p:tgtEl>
                                      </p:cBhvr>
                                    </p:animEffect>
                                    <p:set>
                                      <p:cBhvr>
                                        <p:cTn id="25" dur="1" fill="hold">
                                          <p:stCondLst>
                                            <p:cond delay="499"/>
                                          </p:stCondLst>
                                        </p:cTn>
                                        <p:tgtEl>
                                          <p:spTgt spid="22"/>
                                        </p:tgtEl>
                                        <p:attrNameLst>
                                          <p:attrName>style.visibility</p:attrName>
                                        </p:attrNameLst>
                                      </p:cBhvr>
                                      <p:to>
                                        <p:strVal val="hidden"/>
                                      </p:to>
                                    </p:set>
                                  </p:childTnLst>
                                </p:cTn>
                              </p:par>
                              <p:par>
                                <p:cTn id="26" presetID="10" presetClass="entr" presetSubtype="0" fill="hold" grpId="0" nodeType="with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par>
                                <p:cTn id="29" presetID="10" presetClass="entr" presetSubtype="0" fill="hold" nodeType="withEffect">
                                  <p:stCondLst>
                                    <p:cond delay="0"/>
                                  </p:stCondLst>
                                  <p:childTnLst>
                                    <p:set>
                                      <p:cBhvr>
                                        <p:cTn id="30" dur="1" fill="hold">
                                          <p:stCondLst>
                                            <p:cond delay="0"/>
                                          </p:stCondLst>
                                        </p:cTn>
                                        <p:tgtEl>
                                          <p:spTgt spid="10">
                                            <p:txEl>
                                              <p:pRg st="3" end="3"/>
                                            </p:txEl>
                                          </p:spTgt>
                                        </p:tgtEl>
                                        <p:attrNameLst>
                                          <p:attrName>style.visibility</p:attrName>
                                        </p:attrNameLst>
                                      </p:cBhvr>
                                      <p:to>
                                        <p:strVal val="visible"/>
                                      </p:to>
                                    </p:set>
                                    <p:animEffect transition="in" filter="fade">
                                      <p:cBhvr>
                                        <p:cTn id="31" dur="500"/>
                                        <p:tgtEl>
                                          <p:spTgt spid="10">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wipe(up)">
                                      <p:cBhvr>
                                        <p:cTn id="36" dur="1000"/>
                                        <p:tgtEl>
                                          <p:spTgt spid="15"/>
                                        </p:tgtEl>
                                      </p:cBhvr>
                                    </p:animEffect>
                                  </p:childTnLst>
                                </p:cTn>
                              </p:par>
                              <p:par>
                                <p:cTn id="37" presetID="22" presetClass="entr" presetSubtype="1" fill="hold" nodeType="withEffect">
                                  <p:stCondLst>
                                    <p:cond delay="1000"/>
                                  </p:stCondLst>
                                  <p:childTnLst>
                                    <p:set>
                                      <p:cBhvr>
                                        <p:cTn id="38" dur="1" fill="hold">
                                          <p:stCondLst>
                                            <p:cond delay="0"/>
                                          </p:stCondLst>
                                        </p:cTn>
                                        <p:tgtEl>
                                          <p:spTgt spid="16"/>
                                        </p:tgtEl>
                                        <p:attrNameLst>
                                          <p:attrName>style.visibility</p:attrName>
                                        </p:attrNameLst>
                                      </p:cBhvr>
                                      <p:to>
                                        <p:strVal val="visible"/>
                                      </p:to>
                                    </p:set>
                                    <p:animEffect transition="in" filter="wipe(up)">
                                      <p:cBhvr>
                                        <p:cTn id="39" dur="1000"/>
                                        <p:tgtEl>
                                          <p:spTgt spid="16"/>
                                        </p:tgtEl>
                                      </p:cBhvr>
                                    </p:animEffect>
                                  </p:childTnLst>
                                </p:cTn>
                              </p:par>
                              <p:par>
                                <p:cTn id="40" presetID="10" presetClass="entr" presetSubtype="0" fill="hold" nodeType="withEffect">
                                  <p:stCondLst>
                                    <p:cond delay="50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1"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wipe(up)">
                                      <p:cBhvr>
                                        <p:cTn id="47" dur="1000"/>
                                        <p:tgtEl>
                                          <p:spTgt spid="17"/>
                                        </p:tgtEl>
                                      </p:cBhvr>
                                    </p:animEffect>
                                  </p:childTnLst>
                                </p:cTn>
                              </p:par>
                              <p:par>
                                <p:cTn id="48" presetID="22" presetClass="entr" presetSubtype="1" fill="hold" nodeType="withEffect">
                                  <p:stCondLst>
                                    <p:cond delay="1000"/>
                                  </p:stCondLst>
                                  <p:childTnLst>
                                    <p:set>
                                      <p:cBhvr>
                                        <p:cTn id="49" dur="1" fill="hold">
                                          <p:stCondLst>
                                            <p:cond delay="0"/>
                                          </p:stCondLst>
                                        </p:cTn>
                                        <p:tgtEl>
                                          <p:spTgt spid="18"/>
                                        </p:tgtEl>
                                        <p:attrNameLst>
                                          <p:attrName>style.visibility</p:attrName>
                                        </p:attrNameLst>
                                      </p:cBhvr>
                                      <p:to>
                                        <p:strVal val="visible"/>
                                      </p:to>
                                    </p:set>
                                    <p:animEffect transition="in" filter="wipe(up)">
                                      <p:cBhvr>
                                        <p:cTn id="50" dur="1000"/>
                                        <p:tgtEl>
                                          <p:spTgt spid="18"/>
                                        </p:tgtEl>
                                      </p:cBhvr>
                                    </p:animEffect>
                                  </p:childTnLst>
                                </p:cTn>
                              </p:par>
                              <p:par>
                                <p:cTn id="51" presetID="10" presetClass="entr" presetSubtype="0" fill="hold" nodeType="withEffect">
                                  <p:stCondLst>
                                    <p:cond delay="0"/>
                                  </p:stCondLst>
                                  <p:childTnLst>
                                    <p:set>
                                      <p:cBhvr>
                                        <p:cTn id="52" dur="1" fill="hold">
                                          <p:stCondLst>
                                            <p:cond delay="0"/>
                                          </p:stCondLst>
                                        </p:cTn>
                                        <p:tgtEl>
                                          <p:spTgt spid="10">
                                            <p:txEl>
                                              <p:pRg st="5" end="5"/>
                                            </p:txEl>
                                          </p:spTgt>
                                        </p:tgtEl>
                                        <p:attrNameLst>
                                          <p:attrName>style.visibility</p:attrName>
                                        </p:attrNameLst>
                                      </p:cBhvr>
                                      <p:to>
                                        <p:strVal val="visible"/>
                                      </p:to>
                                    </p:set>
                                    <p:animEffect transition="in" filter="fade">
                                      <p:cBhvr>
                                        <p:cTn id="53" dur="500"/>
                                        <p:tgtEl>
                                          <p:spTgt spid="10">
                                            <p:txEl>
                                              <p:pRg st="5" end="5"/>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10">
                                            <p:txEl>
                                              <p:pRg st="6" end="6"/>
                                            </p:txEl>
                                          </p:spTgt>
                                        </p:tgtEl>
                                        <p:attrNameLst>
                                          <p:attrName>style.visibility</p:attrName>
                                        </p:attrNameLst>
                                      </p:cBhvr>
                                      <p:to>
                                        <p:strVal val="visible"/>
                                      </p:to>
                                    </p:set>
                                    <p:animEffect transition="in" filter="fade">
                                      <p:cBhvr>
                                        <p:cTn id="58" dur="500"/>
                                        <p:tgtEl>
                                          <p:spTgt spid="10">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5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29"/>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10">
                                            <p:txEl>
                                              <p:pRg st="7" end="7"/>
                                            </p:txEl>
                                          </p:spTgt>
                                        </p:tgtEl>
                                        <p:attrNameLst>
                                          <p:attrName>style.visibility</p:attrName>
                                        </p:attrNameLst>
                                      </p:cBhvr>
                                      <p:to>
                                        <p:strVal val="visible"/>
                                      </p:to>
                                    </p:set>
                                    <p:animEffect transition="in" filter="fade">
                                      <p:cBhvr>
                                        <p:cTn id="71" dur="5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3" grpId="0" animBg="1"/>
      <p:bldP spid="2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365B-AE7E-5B17-743F-B98C0E659E34}"/>
              </a:ext>
            </a:extLst>
          </p:cNvPr>
          <p:cNvSpPr>
            <a:spLocks noGrp="1"/>
          </p:cNvSpPr>
          <p:nvPr>
            <p:ph type="title"/>
          </p:nvPr>
        </p:nvSpPr>
        <p:spPr/>
        <p:txBody>
          <a:bodyPr/>
          <a:lstStyle/>
          <a:p>
            <a:r>
              <a:rPr lang="en-US" dirty="0"/>
              <a:t>Multipath Mitigation – Clustering Approach</a:t>
            </a:r>
          </a:p>
        </p:txBody>
      </p:sp>
      <p:pic>
        <p:nvPicPr>
          <p:cNvPr id="5" name="Picture 4" descr="Chart, scatter chart&#10;&#10;Description automatically generated">
            <a:extLst>
              <a:ext uri="{FF2B5EF4-FFF2-40B4-BE49-F238E27FC236}">
                <a16:creationId xmlns:a16="http://schemas.microsoft.com/office/drawing/2014/main" id="{8FBAE9B2-36F7-C4F6-110C-BE9A958656C1}"/>
              </a:ext>
            </a:extLst>
          </p:cNvPr>
          <p:cNvPicPr>
            <a:picLocks noChangeAspect="1"/>
          </p:cNvPicPr>
          <p:nvPr/>
        </p:nvPicPr>
        <p:blipFill>
          <a:blip r:embed="rId2"/>
          <a:stretch>
            <a:fillRect/>
          </a:stretch>
        </p:blipFill>
        <p:spPr>
          <a:xfrm>
            <a:off x="7734173" y="1272189"/>
            <a:ext cx="3974613" cy="3284537"/>
          </a:xfrm>
          <a:prstGeom prst="rect">
            <a:avLst/>
          </a:prstGeom>
        </p:spPr>
      </p:pic>
      <p:sp>
        <p:nvSpPr>
          <p:cNvPr id="7" name="TextBox 6">
            <a:extLst>
              <a:ext uri="{FF2B5EF4-FFF2-40B4-BE49-F238E27FC236}">
                <a16:creationId xmlns:a16="http://schemas.microsoft.com/office/drawing/2014/main" id="{EDCB1360-D6FB-01AF-416B-AE81AA0D260F}"/>
              </a:ext>
            </a:extLst>
          </p:cNvPr>
          <p:cNvSpPr txBox="1"/>
          <p:nvPr/>
        </p:nvSpPr>
        <p:spPr>
          <a:xfrm>
            <a:off x="342900" y="1329409"/>
            <a:ext cx="7298415" cy="2708434"/>
          </a:xfrm>
          <a:prstGeom prst="rect">
            <a:avLst/>
          </a:prstGeom>
          <a:noFill/>
        </p:spPr>
        <p:txBody>
          <a:bodyPr wrap="square" rtlCol="0">
            <a:spAutoFit/>
          </a:bodyPr>
          <a:lstStyle/>
          <a:p>
            <a:pPr marL="342900" indent="-342900">
              <a:buFont typeface="Arial" panose="020B0604020202020204" pitchFamily="34" charset="0"/>
              <a:buChar char="•"/>
            </a:pPr>
            <a:r>
              <a:rPr lang="en-US" sz="2000" dirty="0"/>
              <a:t>We have developed a technology that figures out which satellites are causing positioning errors and removes them from the final solution</a:t>
            </a:r>
          </a:p>
          <a:p>
            <a:pPr marL="342900" indent="-342900">
              <a:buFont typeface="Arial" panose="020B0604020202020204" pitchFamily="34" charset="0"/>
              <a:buChar char="•"/>
            </a:pPr>
            <a:r>
              <a:rPr lang="en-US" sz="2000" dirty="0"/>
              <a:t>To do so, we use:</a:t>
            </a:r>
          </a:p>
          <a:p>
            <a:pPr marL="914400" lvl="1" indent="-457200">
              <a:buFont typeface="+mj-lt"/>
              <a:buAutoNum type="arabicPeriod"/>
            </a:pPr>
            <a:r>
              <a:rPr lang="en-US" sz="1800" dirty="0"/>
              <a:t>NavQ to remove NLOS satellites</a:t>
            </a:r>
          </a:p>
          <a:p>
            <a:pPr marL="914400" lvl="1" indent="-457200">
              <a:buFont typeface="+mj-lt"/>
              <a:buAutoNum type="arabicPeriod"/>
            </a:pPr>
            <a:r>
              <a:rPr lang="en-US" sz="1800" dirty="0"/>
              <a:t>A simplified multipath model add-on to NavQ that determines which LOS SVs could be affected by multipath</a:t>
            </a:r>
          </a:p>
          <a:p>
            <a:pPr marL="914400" lvl="1" indent="-457200">
              <a:buFont typeface="+mj-lt"/>
              <a:buAutoNum type="arabicPeriod"/>
            </a:pPr>
            <a:r>
              <a:rPr lang="en-US" sz="1800" dirty="0"/>
              <a:t>An HPC-driven clustering approach to identify which SVs from the multipath model contain significant LOS multipath</a:t>
            </a:r>
          </a:p>
        </p:txBody>
      </p:sp>
      <p:pic>
        <p:nvPicPr>
          <p:cNvPr id="9" name="Picture 8">
            <a:extLst>
              <a:ext uri="{FF2B5EF4-FFF2-40B4-BE49-F238E27FC236}">
                <a16:creationId xmlns:a16="http://schemas.microsoft.com/office/drawing/2014/main" id="{F8F6C1AA-EF17-5089-B4D8-A37B0BF0511A}"/>
              </a:ext>
            </a:extLst>
          </p:cNvPr>
          <p:cNvPicPr>
            <a:picLocks noChangeAspect="1"/>
          </p:cNvPicPr>
          <p:nvPr/>
        </p:nvPicPr>
        <p:blipFill>
          <a:blip r:embed="rId3"/>
          <a:srcRect/>
          <a:stretch/>
        </p:blipFill>
        <p:spPr>
          <a:xfrm>
            <a:off x="3046339" y="4059863"/>
            <a:ext cx="4579288" cy="2410151"/>
          </a:xfrm>
          <a:prstGeom prst="rect">
            <a:avLst/>
          </a:prstGeom>
        </p:spPr>
      </p:pic>
    </p:spTree>
    <p:extLst>
      <p:ext uri="{BB962C8B-B14F-4D97-AF65-F5344CB8AC3E}">
        <p14:creationId xmlns:p14="http://schemas.microsoft.com/office/powerpoint/2010/main" val="404649804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par>
                                <p:cTn id="15" presetID="10"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365B-AE7E-5B17-743F-B98C0E659E34}"/>
              </a:ext>
            </a:extLst>
          </p:cNvPr>
          <p:cNvSpPr>
            <a:spLocks noGrp="1"/>
          </p:cNvSpPr>
          <p:nvPr>
            <p:ph type="title"/>
          </p:nvPr>
        </p:nvSpPr>
        <p:spPr/>
        <p:txBody>
          <a:bodyPr/>
          <a:lstStyle/>
          <a:p>
            <a:r>
              <a:rPr lang="en-US" dirty="0"/>
              <a:t>Multipath Mitigation – Clustering Approach</a:t>
            </a:r>
          </a:p>
        </p:txBody>
      </p:sp>
      <p:sp>
        <p:nvSpPr>
          <p:cNvPr id="7" name="TextBox 6">
            <a:extLst>
              <a:ext uri="{FF2B5EF4-FFF2-40B4-BE49-F238E27FC236}">
                <a16:creationId xmlns:a16="http://schemas.microsoft.com/office/drawing/2014/main" id="{EDCB1360-D6FB-01AF-416B-AE81AA0D260F}"/>
              </a:ext>
            </a:extLst>
          </p:cNvPr>
          <p:cNvSpPr txBox="1"/>
          <p:nvPr/>
        </p:nvSpPr>
        <p:spPr>
          <a:xfrm>
            <a:off x="342900" y="1329409"/>
            <a:ext cx="6372225" cy="400110"/>
          </a:xfrm>
          <a:prstGeom prst="rect">
            <a:avLst/>
          </a:prstGeom>
          <a:noFill/>
        </p:spPr>
        <p:txBody>
          <a:bodyPr wrap="square" rtlCol="0">
            <a:spAutoFit/>
          </a:bodyPr>
          <a:lstStyle/>
          <a:p>
            <a:pPr marL="342900" indent="-342900">
              <a:buFont typeface="Arial" panose="020B0604020202020204" pitchFamily="34" charset="0"/>
              <a:buChar char="•"/>
            </a:pPr>
            <a:r>
              <a:rPr lang="en-US" sz="2000" dirty="0"/>
              <a:t>Current results are promising:</a:t>
            </a:r>
          </a:p>
        </p:txBody>
      </p:sp>
      <p:pic>
        <p:nvPicPr>
          <p:cNvPr id="13" name="Picture 12" descr="Chart&#10;&#10;Description automatically generated">
            <a:extLst>
              <a:ext uri="{FF2B5EF4-FFF2-40B4-BE49-F238E27FC236}">
                <a16:creationId xmlns:a16="http://schemas.microsoft.com/office/drawing/2014/main" id="{1243E004-ECCA-FF00-E32C-35EFC3F2E8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5607" y="1835990"/>
            <a:ext cx="5120640" cy="3657600"/>
          </a:xfrm>
          <a:prstGeom prst="rect">
            <a:avLst/>
          </a:prstGeom>
        </p:spPr>
      </p:pic>
      <p:pic>
        <p:nvPicPr>
          <p:cNvPr id="15" name="Picture 14" descr="Chart, line chart&#10;&#10;Description automatically generated">
            <a:extLst>
              <a:ext uri="{FF2B5EF4-FFF2-40B4-BE49-F238E27FC236}">
                <a16:creationId xmlns:a16="http://schemas.microsoft.com/office/drawing/2014/main" id="{042C12F3-CCF9-8287-E49E-C49C4FFE47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408" y="1835990"/>
            <a:ext cx="5120640" cy="3657600"/>
          </a:xfrm>
          <a:prstGeom prst="rect">
            <a:avLst/>
          </a:prstGeom>
        </p:spPr>
      </p:pic>
      <p:pic>
        <p:nvPicPr>
          <p:cNvPr id="17" name="Picture 16" descr="Chart, line chart&#10;&#10;Description automatically generated">
            <a:extLst>
              <a:ext uri="{FF2B5EF4-FFF2-40B4-BE49-F238E27FC236}">
                <a16:creationId xmlns:a16="http://schemas.microsoft.com/office/drawing/2014/main" id="{82C64E10-BDB7-B327-CFB6-1F2D8ABC41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08306" y="2710803"/>
            <a:ext cx="2317628" cy="2317628"/>
          </a:xfrm>
          <a:prstGeom prst="rect">
            <a:avLst/>
          </a:prstGeom>
        </p:spPr>
      </p:pic>
      <p:sp>
        <p:nvSpPr>
          <p:cNvPr id="19" name="Rectangle 18">
            <a:extLst>
              <a:ext uri="{FF2B5EF4-FFF2-40B4-BE49-F238E27FC236}">
                <a16:creationId xmlns:a16="http://schemas.microsoft.com/office/drawing/2014/main" id="{7C4D6261-989B-8893-BE3B-5C01F28F0F30}"/>
              </a:ext>
            </a:extLst>
          </p:cNvPr>
          <p:cNvSpPr/>
          <p:nvPr/>
        </p:nvSpPr>
        <p:spPr>
          <a:xfrm>
            <a:off x="985901" y="5528591"/>
            <a:ext cx="5244809" cy="400110"/>
          </a:xfrm>
          <a:prstGeom prst="rect">
            <a:avLst/>
          </a:prstGeom>
        </p:spPr>
        <p:txBody>
          <a:bodyPr wrap="square" lIns="91440" tIns="0" rIns="0" bIns="0">
            <a:noAutofit/>
          </a:bodyPr>
          <a:lstStyle/>
          <a:p>
            <a:pPr marL="174625" indent="-174625">
              <a:buFont typeface="Arial" panose="020B0604020202020204" pitchFamily="34" charset="0"/>
              <a:buChar char="•"/>
            </a:pPr>
            <a:r>
              <a:rPr lang="en-US" sz="1800" b="1" dirty="0">
                <a:latin typeface="+mn-lt"/>
              </a:rPr>
              <a:t>5475 measurements in mixed urban scenario</a:t>
            </a:r>
            <a:endParaRPr lang="en-US" sz="1800" dirty="0">
              <a:latin typeface="+mn-lt"/>
            </a:endParaRPr>
          </a:p>
        </p:txBody>
      </p:sp>
      <p:sp>
        <p:nvSpPr>
          <p:cNvPr id="20" name="Rectangle 19">
            <a:extLst>
              <a:ext uri="{FF2B5EF4-FFF2-40B4-BE49-F238E27FC236}">
                <a16:creationId xmlns:a16="http://schemas.microsoft.com/office/drawing/2014/main" id="{3A6E1032-C3CA-E96A-42D8-668C8EA71BB1}"/>
              </a:ext>
            </a:extLst>
          </p:cNvPr>
          <p:cNvSpPr/>
          <p:nvPr/>
        </p:nvSpPr>
        <p:spPr>
          <a:xfrm>
            <a:off x="6455600" y="5528591"/>
            <a:ext cx="5244809" cy="400110"/>
          </a:xfrm>
          <a:prstGeom prst="rect">
            <a:avLst/>
          </a:prstGeom>
        </p:spPr>
        <p:txBody>
          <a:bodyPr wrap="square" lIns="91440" tIns="0" rIns="0" bIns="0">
            <a:noAutofit/>
          </a:bodyPr>
          <a:lstStyle/>
          <a:p>
            <a:pPr marL="174625" indent="-174625">
              <a:buFont typeface="Arial" panose="020B0604020202020204" pitchFamily="34" charset="0"/>
              <a:buChar char="•"/>
            </a:pPr>
            <a:r>
              <a:rPr lang="en-US" sz="1800" b="1" dirty="0">
                <a:latin typeface="+mn-lt"/>
              </a:rPr>
              <a:t>11520 measurements in static moderately open sky scenario</a:t>
            </a:r>
            <a:endParaRPr lang="en-US" sz="1800" dirty="0">
              <a:latin typeface="+mn-lt"/>
            </a:endParaRPr>
          </a:p>
        </p:txBody>
      </p:sp>
      <p:sp>
        <p:nvSpPr>
          <p:cNvPr id="9" name="Rectangle 8">
            <a:extLst>
              <a:ext uri="{FF2B5EF4-FFF2-40B4-BE49-F238E27FC236}">
                <a16:creationId xmlns:a16="http://schemas.microsoft.com/office/drawing/2014/main" id="{F2D1C3A6-1AFE-FD6B-4B58-288EE277FB8F}"/>
              </a:ext>
            </a:extLst>
          </p:cNvPr>
          <p:cNvSpPr/>
          <p:nvPr/>
        </p:nvSpPr>
        <p:spPr>
          <a:xfrm rot="447809">
            <a:off x="4433601" y="1212697"/>
            <a:ext cx="4777609" cy="633532"/>
          </a:xfrm>
          <a:prstGeom prst="rect">
            <a:avLst/>
          </a:prstGeom>
        </p:spPr>
        <p:txBody>
          <a:bodyPr wrap="square" lIns="91440" tIns="0" rIns="0" bIns="0" anchor="t">
            <a:noAutofit/>
          </a:bodyPr>
          <a:lstStyle/>
          <a:p>
            <a:r>
              <a:rPr lang="en-US" b="1" dirty="0">
                <a:solidFill>
                  <a:srgbClr val="FF0000"/>
                </a:solidFill>
              </a:rPr>
              <a:t>And we can reach these solutions in 1.2 s on average!</a:t>
            </a:r>
          </a:p>
        </p:txBody>
      </p:sp>
    </p:spTree>
    <p:extLst>
      <p:ext uri="{BB962C8B-B14F-4D97-AF65-F5344CB8AC3E}">
        <p14:creationId xmlns:p14="http://schemas.microsoft.com/office/powerpoint/2010/main" val="14325689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C1CA49-4110-C260-832F-E3F4A34A982B}"/>
              </a:ext>
            </a:extLst>
          </p:cNvPr>
          <p:cNvSpPr>
            <a:spLocks noGrp="1"/>
          </p:cNvSpPr>
          <p:nvPr>
            <p:ph idx="1"/>
          </p:nvPr>
        </p:nvSpPr>
        <p:spPr>
          <a:xfrm>
            <a:off x="609600" y="990600"/>
            <a:ext cx="10972800" cy="5399088"/>
          </a:xfrm>
        </p:spPr>
        <p:txBody>
          <a:bodyPr/>
          <a:lstStyle/>
          <a:p>
            <a:pPr marL="0" indent="0" algn="ctr">
              <a:buNone/>
            </a:pPr>
            <a:endParaRPr lang="en-US" dirty="0"/>
          </a:p>
          <a:p>
            <a:pPr marL="0" indent="0" algn="ctr">
              <a:buNone/>
            </a:pPr>
            <a:endParaRPr lang="en-US" dirty="0"/>
          </a:p>
          <a:p>
            <a:pPr marL="0" indent="0" algn="ctr">
              <a:buNone/>
            </a:pPr>
            <a:r>
              <a:rPr lang="en-US" sz="3600" dirty="0"/>
              <a:t>Thank you!</a:t>
            </a:r>
          </a:p>
          <a:p>
            <a:pPr marL="0" indent="0" algn="ctr">
              <a:buNone/>
            </a:pPr>
            <a:endParaRPr lang="en-US" sz="3600" dirty="0"/>
          </a:p>
          <a:p>
            <a:pPr marL="0" indent="0" algn="ctr">
              <a:buNone/>
            </a:pPr>
            <a:endParaRPr lang="en-US" sz="3600" dirty="0"/>
          </a:p>
          <a:p>
            <a:pPr marL="0" indent="0" algn="ctr">
              <a:buNone/>
            </a:pPr>
            <a:r>
              <a:rPr lang="en-US" sz="3600" dirty="0"/>
              <a:t>Questions?</a:t>
            </a:r>
          </a:p>
        </p:txBody>
      </p:sp>
    </p:spTree>
    <p:extLst>
      <p:ext uri="{BB962C8B-B14F-4D97-AF65-F5344CB8AC3E}">
        <p14:creationId xmlns:p14="http://schemas.microsoft.com/office/powerpoint/2010/main" val="451039704"/>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D3EE4-9C81-389A-9B0A-84380385C0E3}"/>
              </a:ext>
            </a:extLst>
          </p:cNvPr>
          <p:cNvSpPr>
            <a:spLocks noGrp="1"/>
          </p:cNvSpPr>
          <p:nvPr>
            <p:ph type="title"/>
          </p:nvPr>
        </p:nvSpPr>
        <p:spPr/>
        <p:txBody>
          <a:bodyPr/>
          <a:lstStyle/>
          <a:p>
            <a:r>
              <a:rPr lang="en-US" dirty="0"/>
              <a:t>The Multipath Problem for GNSS</a:t>
            </a:r>
          </a:p>
        </p:txBody>
      </p:sp>
      <p:sp>
        <p:nvSpPr>
          <p:cNvPr id="6" name="Rectangle 5">
            <a:extLst>
              <a:ext uri="{FF2B5EF4-FFF2-40B4-BE49-F238E27FC236}">
                <a16:creationId xmlns:a16="http://schemas.microsoft.com/office/drawing/2014/main" id="{6763F7AC-1446-CA31-73CE-A83316B08B7B}"/>
              </a:ext>
            </a:extLst>
          </p:cNvPr>
          <p:cNvSpPr/>
          <p:nvPr/>
        </p:nvSpPr>
        <p:spPr>
          <a:xfrm>
            <a:off x="9135960" y="3976114"/>
            <a:ext cx="1679361" cy="1375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Raleway Light" pitchFamily="2" charset="0"/>
            </a:endParaRPr>
          </a:p>
        </p:txBody>
      </p:sp>
      <p:sp>
        <p:nvSpPr>
          <p:cNvPr id="7" name="TextBox 6">
            <a:extLst>
              <a:ext uri="{FF2B5EF4-FFF2-40B4-BE49-F238E27FC236}">
                <a16:creationId xmlns:a16="http://schemas.microsoft.com/office/drawing/2014/main" id="{1740AF39-B55C-B2DA-7F40-D0FD59590F7D}"/>
              </a:ext>
            </a:extLst>
          </p:cNvPr>
          <p:cNvSpPr txBox="1"/>
          <p:nvPr/>
        </p:nvSpPr>
        <p:spPr>
          <a:xfrm rot="3147134">
            <a:off x="8273946" y="4067280"/>
            <a:ext cx="2507418" cy="307777"/>
          </a:xfrm>
          <a:prstGeom prst="rect">
            <a:avLst/>
          </a:prstGeom>
          <a:noFill/>
        </p:spPr>
        <p:txBody>
          <a:bodyPr wrap="none" rtlCol="0">
            <a:spAutoFit/>
          </a:bodyPr>
          <a:lstStyle/>
          <a:p>
            <a:pPr algn="ctr"/>
            <a:r>
              <a:rPr lang="en-US" sz="1400" b="1" dirty="0">
                <a:ln w="3175">
                  <a:noFill/>
                </a:ln>
                <a:solidFill>
                  <a:srgbClr val="3A81BA"/>
                </a:solidFill>
                <a:latin typeface="Raleway Light" pitchFamily="2" charset="0"/>
              </a:rPr>
              <a:t>11010001010011101011101011</a:t>
            </a:r>
          </a:p>
        </p:txBody>
      </p:sp>
      <p:sp>
        <p:nvSpPr>
          <p:cNvPr id="8" name="Rectangle 7">
            <a:extLst>
              <a:ext uri="{FF2B5EF4-FFF2-40B4-BE49-F238E27FC236}">
                <a16:creationId xmlns:a16="http://schemas.microsoft.com/office/drawing/2014/main" id="{F2FFE792-B86B-04EF-29CB-C5E8FD3AD255}"/>
              </a:ext>
            </a:extLst>
          </p:cNvPr>
          <p:cNvSpPr/>
          <p:nvPr/>
        </p:nvSpPr>
        <p:spPr>
          <a:xfrm rot="13947134">
            <a:off x="8537316" y="3292009"/>
            <a:ext cx="776765" cy="261499"/>
          </a:xfrm>
          <a:prstGeom prst="rect">
            <a:avLst/>
          </a:prstGeom>
          <a:gradFill flip="none" rotWithShape="1">
            <a:gsLst>
              <a:gs pos="40000">
                <a:schemeClr val="bg1"/>
              </a:gs>
              <a:gs pos="100000">
                <a:schemeClr val="bg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Raleway Light" pitchFamily="2" charset="0"/>
            </a:endParaRPr>
          </a:p>
        </p:txBody>
      </p:sp>
      <p:pic>
        <p:nvPicPr>
          <p:cNvPr id="9" name="Picture 8">
            <a:extLst>
              <a:ext uri="{FF2B5EF4-FFF2-40B4-BE49-F238E27FC236}">
                <a16:creationId xmlns:a16="http://schemas.microsoft.com/office/drawing/2014/main" id="{E2ABEA49-114A-EAC0-090C-8874AF9DEC87}"/>
              </a:ext>
            </a:extLst>
          </p:cNvPr>
          <p:cNvPicPr>
            <a:picLocks noChangeAspect="1"/>
          </p:cNvPicPr>
          <p:nvPr/>
        </p:nvPicPr>
        <p:blipFill>
          <a:blip r:embed="rId2"/>
          <a:stretch>
            <a:fillRect/>
          </a:stretch>
        </p:blipFill>
        <p:spPr>
          <a:xfrm rot="19242802">
            <a:off x="8336936" y="3057257"/>
            <a:ext cx="539344" cy="424815"/>
          </a:xfrm>
          <a:prstGeom prst="rect">
            <a:avLst/>
          </a:prstGeom>
        </p:spPr>
      </p:pic>
      <p:cxnSp>
        <p:nvCxnSpPr>
          <p:cNvPr id="10" name="Straight Connector 9">
            <a:extLst>
              <a:ext uri="{FF2B5EF4-FFF2-40B4-BE49-F238E27FC236}">
                <a16:creationId xmlns:a16="http://schemas.microsoft.com/office/drawing/2014/main" id="{97A8735E-7F16-CDA8-8886-D567D7A4DE9A}"/>
              </a:ext>
            </a:extLst>
          </p:cNvPr>
          <p:cNvCxnSpPr>
            <a:cxnSpLocks/>
          </p:cNvCxnSpPr>
          <p:nvPr/>
        </p:nvCxnSpPr>
        <p:spPr>
          <a:xfrm flipV="1">
            <a:off x="1096781" y="4538159"/>
            <a:ext cx="0" cy="1468007"/>
          </a:xfrm>
          <a:prstGeom prst="line">
            <a:avLst/>
          </a:prstGeom>
          <a:ln w="38100"/>
        </p:spPr>
        <p:style>
          <a:lnRef idx="1">
            <a:schemeClr val="dk1"/>
          </a:lnRef>
          <a:fillRef idx="0">
            <a:schemeClr val="dk1"/>
          </a:fillRef>
          <a:effectRef idx="0">
            <a:schemeClr val="dk1"/>
          </a:effectRef>
          <a:fontRef idx="minor">
            <a:schemeClr val="tx1"/>
          </a:fontRef>
        </p:style>
      </p:cxnSp>
      <p:sp>
        <p:nvSpPr>
          <p:cNvPr id="11" name="Isosceles Triangle 10">
            <a:extLst>
              <a:ext uri="{FF2B5EF4-FFF2-40B4-BE49-F238E27FC236}">
                <a16:creationId xmlns:a16="http://schemas.microsoft.com/office/drawing/2014/main" id="{4AA1AAA2-C088-EB41-B3AE-B71AEE0B7EEF}"/>
              </a:ext>
            </a:extLst>
          </p:cNvPr>
          <p:cNvSpPr/>
          <p:nvPr/>
        </p:nvSpPr>
        <p:spPr>
          <a:xfrm>
            <a:off x="260923" y="4900960"/>
            <a:ext cx="1666240" cy="1091387"/>
          </a:xfrm>
          <a:prstGeom prst="triangle">
            <a:avLst/>
          </a:prstGeom>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Raleway Light" pitchFamily="2" charset="0"/>
            </a:endParaRPr>
          </a:p>
        </p:txBody>
      </p:sp>
      <p:sp>
        <p:nvSpPr>
          <p:cNvPr id="12" name="Text Placeholder 1">
            <a:extLst>
              <a:ext uri="{FF2B5EF4-FFF2-40B4-BE49-F238E27FC236}">
                <a16:creationId xmlns:a16="http://schemas.microsoft.com/office/drawing/2014/main" id="{B17B8C17-5DDA-DB19-933A-4BA40BFD661F}"/>
              </a:ext>
            </a:extLst>
          </p:cNvPr>
          <p:cNvSpPr txBox="1">
            <a:spLocks/>
          </p:cNvSpPr>
          <p:nvPr/>
        </p:nvSpPr>
        <p:spPr bwMode="auto">
          <a:xfrm>
            <a:off x="791433" y="1757100"/>
            <a:ext cx="10608800" cy="4019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ea typeface="+mn-ea"/>
              </a:defRPr>
            </a:lvl2pPr>
            <a:lvl3pPr marL="1143000" indent="-228600" algn="l" rtl="0" eaLnBrk="0" fontAlgn="base" hangingPunct="0">
              <a:spcBef>
                <a:spcPct val="20000"/>
              </a:spcBef>
              <a:spcAft>
                <a:spcPct val="0"/>
              </a:spcAft>
              <a:buChar char="•"/>
              <a:defRPr sz="1800">
                <a:solidFill>
                  <a:schemeClr val="tx1"/>
                </a:solidFill>
                <a:latin typeface="+mn-lt"/>
                <a:ea typeface="+mn-ea"/>
              </a:defRPr>
            </a:lvl3pPr>
            <a:lvl4pPr marL="1600200" indent="-228600" algn="l" rtl="0" eaLnBrk="0" fontAlgn="base" hangingPunct="0">
              <a:spcBef>
                <a:spcPct val="20000"/>
              </a:spcBef>
              <a:spcAft>
                <a:spcPct val="0"/>
              </a:spcAft>
              <a:buChar char="–"/>
              <a:defRPr sz="1600">
                <a:solidFill>
                  <a:schemeClr val="tx1"/>
                </a:solidFill>
                <a:latin typeface="+mn-lt"/>
                <a:ea typeface="+mn-ea"/>
              </a:defRPr>
            </a:lvl4pPr>
            <a:lvl5pPr marL="2057400" indent="-228600" algn="l" rtl="0" eaLnBrk="0" fontAlgn="base" hangingPunct="0">
              <a:spcBef>
                <a:spcPct val="20000"/>
              </a:spcBef>
              <a:spcAft>
                <a:spcPct val="0"/>
              </a:spcAft>
              <a:buChar char="»"/>
              <a:defRPr sz="1600">
                <a:solidFill>
                  <a:schemeClr val="tx1"/>
                </a:solidFill>
                <a:latin typeface="+mn-lt"/>
                <a:ea typeface="+mn-ea"/>
              </a:defRPr>
            </a:lvl5pPr>
            <a:lvl6pPr marL="2514600" indent="-228600" algn="l" rtl="0" fontAlgn="base">
              <a:spcBef>
                <a:spcPct val="20000"/>
              </a:spcBef>
              <a:spcAft>
                <a:spcPct val="0"/>
              </a:spcAft>
              <a:buChar char="»"/>
              <a:defRPr sz="1400">
                <a:solidFill>
                  <a:schemeClr val="tx1"/>
                </a:solidFill>
                <a:latin typeface="+mn-lt"/>
                <a:ea typeface="+mn-ea"/>
              </a:defRPr>
            </a:lvl6pPr>
            <a:lvl7pPr marL="2971800" indent="-228600" algn="l" rtl="0" fontAlgn="base">
              <a:spcBef>
                <a:spcPct val="20000"/>
              </a:spcBef>
              <a:spcAft>
                <a:spcPct val="0"/>
              </a:spcAft>
              <a:buChar char="»"/>
              <a:defRPr sz="1400">
                <a:solidFill>
                  <a:schemeClr val="tx1"/>
                </a:solidFill>
                <a:latin typeface="+mn-lt"/>
                <a:ea typeface="+mn-ea"/>
              </a:defRPr>
            </a:lvl7pPr>
            <a:lvl8pPr marL="3429000" indent="-228600" algn="l" rtl="0" fontAlgn="base">
              <a:spcBef>
                <a:spcPct val="20000"/>
              </a:spcBef>
              <a:spcAft>
                <a:spcPct val="0"/>
              </a:spcAft>
              <a:buChar char="»"/>
              <a:defRPr sz="1400">
                <a:solidFill>
                  <a:schemeClr val="tx1"/>
                </a:solidFill>
                <a:latin typeface="+mn-lt"/>
                <a:ea typeface="+mn-ea"/>
              </a:defRPr>
            </a:lvl8pPr>
            <a:lvl9pPr marL="3886200" indent="-228600" algn="l" rtl="0" fontAlgn="base">
              <a:spcBef>
                <a:spcPct val="20000"/>
              </a:spcBef>
              <a:spcAft>
                <a:spcPct val="0"/>
              </a:spcAft>
              <a:buChar char="»"/>
              <a:defRPr sz="1400">
                <a:solidFill>
                  <a:schemeClr val="tx1"/>
                </a:solidFill>
                <a:latin typeface="+mn-lt"/>
                <a:ea typeface="+mn-ea"/>
              </a:defRPr>
            </a:lvl9pPr>
          </a:lstStyle>
          <a:p>
            <a:r>
              <a:rPr lang="en-US" sz="2000" kern="0"/>
              <a:t>Each satellite broadcasts a stream of known pseudorandom numbers (PRN)</a:t>
            </a:r>
          </a:p>
          <a:p>
            <a:r>
              <a:rPr lang="en-US" sz="2000" kern="0"/>
              <a:t>Receivers compare this to a local stream to determine the range measurement</a:t>
            </a:r>
          </a:p>
          <a:p>
            <a:r>
              <a:rPr lang="en-US" sz="2000" kern="0"/>
              <a:t>Under ideal circumstances, this gives a sufficient range estimate</a:t>
            </a:r>
            <a:endParaRPr lang="en-US" sz="2000" kern="0" dirty="0"/>
          </a:p>
        </p:txBody>
      </p:sp>
      <p:sp>
        <p:nvSpPr>
          <p:cNvPr id="13" name="Isosceles Triangle 12">
            <a:extLst>
              <a:ext uri="{FF2B5EF4-FFF2-40B4-BE49-F238E27FC236}">
                <a16:creationId xmlns:a16="http://schemas.microsoft.com/office/drawing/2014/main" id="{DEA79571-4998-9969-3C15-AD5385FA230A}"/>
              </a:ext>
            </a:extLst>
          </p:cNvPr>
          <p:cNvSpPr/>
          <p:nvPr/>
        </p:nvSpPr>
        <p:spPr>
          <a:xfrm>
            <a:off x="2295039" y="5047585"/>
            <a:ext cx="1399240" cy="924769"/>
          </a:xfrm>
          <a:prstGeom prst="triangle">
            <a:avLst/>
          </a:prstGeom>
          <a:solidFill>
            <a:schemeClr val="bg1">
              <a:lumMod val="75000"/>
            </a:schemeClr>
          </a:solidFill>
          <a:ln w="381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Raleway Light" pitchFamily="2" charset="0"/>
            </a:endParaRPr>
          </a:p>
        </p:txBody>
      </p:sp>
      <p:sp>
        <p:nvSpPr>
          <p:cNvPr id="14" name="Oval 13">
            <a:extLst>
              <a:ext uri="{FF2B5EF4-FFF2-40B4-BE49-F238E27FC236}">
                <a16:creationId xmlns:a16="http://schemas.microsoft.com/office/drawing/2014/main" id="{4DA1C7CD-F8BC-C666-E28D-902545A9B45E}"/>
              </a:ext>
            </a:extLst>
          </p:cNvPr>
          <p:cNvSpPr/>
          <p:nvPr/>
        </p:nvSpPr>
        <p:spPr>
          <a:xfrm>
            <a:off x="9953030" y="5039062"/>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Raleway Light" pitchFamily="2" charset="0"/>
            </a:endParaRPr>
          </a:p>
        </p:txBody>
      </p:sp>
      <p:sp>
        <p:nvSpPr>
          <p:cNvPr id="15" name="Rectangle 14">
            <a:extLst>
              <a:ext uri="{FF2B5EF4-FFF2-40B4-BE49-F238E27FC236}">
                <a16:creationId xmlns:a16="http://schemas.microsoft.com/office/drawing/2014/main" id="{FA383DCA-D340-6F66-13B9-994843CE9A7E}"/>
              </a:ext>
            </a:extLst>
          </p:cNvPr>
          <p:cNvSpPr/>
          <p:nvPr/>
        </p:nvSpPr>
        <p:spPr>
          <a:xfrm>
            <a:off x="8070889" y="5525981"/>
            <a:ext cx="3764280" cy="63624"/>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Raleway Light" pitchFamily="2" charset="0"/>
            </a:endParaRPr>
          </a:p>
        </p:txBody>
      </p:sp>
      <p:cxnSp>
        <p:nvCxnSpPr>
          <p:cNvPr id="16" name="Straight Connector 15">
            <a:extLst>
              <a:ext uri="{FF2B5EF4-FFF2-40B4-BE49-F238E27FC236}">
                <a16:creationId xmlns:a16="http://schemas.microsoft.com/office/drawing/2014/main" id="{C641F762-0C00-E40E-5A32-061E35AB5174}"/>
              </a:ext>
            </a:extLst>
          </p:cNvPr>
          <p:cNvCxnSpPr>
            <a:cxnSpLocks/>
            <a:stCxn id="9" idx="2"/>
          </p:cNvCxnSpPr>
          <p:nvPr/>
        </p:nvCxnSpPr>
        <p:spPr>
          <a:xfrm>
            <a:off x="8741105" y="3434064"/>
            <a:ext cx="1234785" cy="1604997"/>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3F458D7-D4CC-C254-8E9B-4AC19F1A9B25}"/>
              </a:ext>
            </a:extLst>
          </p:cNvPr>
          <p:cNvSpPr txBox="1"/>
          <p:nvPr/>
        </p:nvSpPr>
        <p:spPr>
          <a:xfrm>
            <a:off x="2531873" y="3558541"/>
            <a:ext cx="4277133" cy="307777"/>
          </a:xfrm>
          <a:prstGeom prst="rect">
            <a:avLst/>
          </a:prstGeom>
          <a:noFill/>
        </p:spPr>
        <p:txBody>
          <a:bodyPr wrap="none" rtlCol="0">
            <a:spAutoFit/>
          </a:bodyPr>
          <a:lstStyle/>
          <a:p>
            <a:r>
              <a:rPr lang="en-US" sz="1400" b="1" dirty="0">
                <a:ln w="3175">
                  <a:noFill/>
                </a:ln>
                <a:solidFill>
                  <a:srgbClr val="3A81BA"/>
                </a:solidFill>
                <a:latin typeface="Raleway Light" pitchFamily="2" charset="0"/>
              </a:rPr>
              <a:t>101101011101000101001110101110101110001010001</a:t>
            </a:r>
          </a:p>
        </p:txBody>
      </p:sp>
      <p:sp>
        <p:nvSpPr>
          <p:cNvPr id="18" name="TextBox 17">
            <a:extLst>
              <a:ext uri="{FF2B5EF4-FFF2-40B4-BE49-F238E27FC236}">
                <a16:creationId xmlns:a16="http://schemas.microsoft.com/office/drawing/2014/main" id="{939EAFB7-F59D-B8DC-7322-86E89FB3EB30}"/>
              </a:ext>
            </a:extLst>
          </p:cNvPr>
          <p:cNvSpPr txBox="1"/>
          <p:nvPr/>
        </p:nvSpPr>
        <p:spPr>
          <a:xfrm>
            <a:off x="2543302" y="3794545"/>
            <a:ext cx="4277133" cy="307777"/>
          </a:xfrm>
          <a:prstGeom prst="rect">
            <a:avLst/>
          </a:prstGeom>
          <a:noFill/>
        </p:spPr>
        <p:txBody>
          <a:bodyPr wrap="none" rtlCol="0">
            <a:spAutoFit/>
          </a:bodyPr>
          <a:lstStyle/>
          <a:p>
            <a:r>
              <a:rPr lang="en-US" sz="1400" b="1" dirty="0">
                <a:ln w="3175">
                  <a:noFill/>
                </a:ln>
                <a:solidFill>
                  <a:schemeClr val="bg1">
                    <a:lumMod val="65000"/>
                  </a:schemeClr>
                </a:solidFill>
                <a:latin typeface="Raleway Light" pitchFamily="2" charset="0"/>
              </a:rPr>
              <a:t>101101011101000101001110101110101110001010001</a:t>
            </a:r>
          </a:p>
        </p:txBody>
      </p:sp>
      <p:sp>
        <p:nvSpPr>
          <p:cNvPr id="19" name="TextBox 18">
            <a:extLst>
              <a:ext uri="{FF2B5EF4-FFF2-40B4-BE49-F238E27FC236}">
                <a16:creationId xmlns:a16="http://schemas.microsoft.com/office/drawing/2014/main" id="{B457C8E2-1241-C4DB-ED21-7E838D3B2FCB}"/>
              </a:ext>
            </a:extLst>
          </p:cNvPr>
          <p:cNvSpPr txBox="1"/>
          <p:nvPr/>
        </p:nvSpPr>
        <p:spPr>
          <a:xfrm>
            <a:off x="806951" y="3558541"/>
            <a:ext cx="1430200" cy="307777"/>
          </a:xfrm>
          <a:prstGeom prst="rect">
            <a:avLst/>
          </a:prstGeom>
          <a:noFill/>
        </p:spPr>
        <p:txBody>
          <a:bodyPr wrap="none" rtlCol="0">
            <a:spAutoFit/>
          </a:bodyPr>
          <a:lstStyle/>
          <a:p>
            <a:r>
              <a:rPr lang="en-US" sz="1400" b="1" dirty="0">
                <a:ln w="3175">
                  <a:noFill/>
                </a:ln>
                <a:solidFill>
                  <a:srgbClr val="3A81BA"/>
                </a:solidFill>
                <a:latin typeface="Raleway Light" pitchFamily="2" charset="0"/>
              </a:rPr>
              <a:t>Broadcast PRN</a:t>
            </a:r>
          </a:p>
        </p:txBody>
      </p:sp>
      <p:sp>
        <p:nvSpPr>
          <p:cNvPr id="20" name="TextBox 19">
            <a:extLst>
              <a:ext uri="{FF2B5EF4-FFF2-40B4-BE49-F238E27FC236}">
                <a16:creationId xmlns:a16="http://schemas.microsoft.com/office/drawing/2014/main" id="{8B2B347B-5CEF-4BAC-9887-90912DD330DD}"/>
              </a:ext>
            </a:extLst>
          </p:cNvPr>
          <p:cNvSpPr txBox="1"/>
          <p:nvPr/>
        </p:nvSpPr>
        <p:spPr>
          <a:xfrm>
            <a:off x="810761" y="3796054"/>
            <a:ext cx="1319592" cy="307777"/>
          </a:xfrm>
          <a:prstGeom prst="rect">
            <a:avLst/>
          </a:prstGeom>
          <a:noFill/>
        </p:spPr>
        <p:txBody>
          <a:bodyPr wrap="none" rtlCol="0">
            <a:spAutoFit/>
          </a:bodyPr>
          <a:lstStyle/>
          <a:p>
            <a:r>
              <a:rPr lang="en-US" sz="1400" b="1" dirty="0">
                <a:ln w="3175">
                  <a:noFill/>
                </a:ln>
                <a:solidFill>
                  <a:schemeClr val="bg1">
                    <a:lumMod val="65000"/>
                  </a:schemeClr>
                </a:solidFill>
                <a:latin typeface="Raleway Light" pitchFamily="2" charset="0"/>
              </a:rPr>
              <a:t>Receiver</a:t>
            </a:r>
            <a:r>
              <a:rPr lang="en-US" sz="1400" b="1" dirty="0">
                <a:ln w="3175">
                  <a:noFill/>
                </a:ln>
                <a:solidFill>
                  <a:schemeClr val="bg1">
                    <a:lumMod val="50000"/>
                  </a:schemeClr>
                </a:solidFill>
                <a:latin typeface="Raleway Light" pitchFamily="2" charset="0"/>
              </a:rPr>
              <a:t> </a:t>
            </a:r>
            <a:r>
              <a:rPr lang="en-US" sz="1400" b="1" dirty="0">
                <a:ln w="3175">
                  <a:noFill/>
                </a:ln>
                <a:solidFill>
                  <a:schemeClr val="bg1">
                    <a:lumMod val="65000"/>
                  </a:schemeClr>
                </a:solidFill>
                <a:latin typeface="Raleway Light" pitchFamily="2" charset="0"/>
              </a:rPr>
              <a:t>PRN</a:t>
            </a:r>
          </a:p>
        </p:txBody>
      </p:sp>
      <p:cxnSp>
        <p:nvCxnSpPr>
          <p:cNvPr id="21" name="Straight Connector 20">
            <a:extLst>
              <a:ext uri="{FF2B5EF4-FFF2-40B4-BE49-F238E27FC236}">
                <a16:creationId xmlns:a16="http://schemas.microsoft.com/office/drawing/2014/main" id="{4D16543E-C95F-E078-34C7-EE43A18B8F44}"/>
              </a:ext>
            </a:extLst>
          </p:cNvPr>
          <p:cNvCxnSpPr>
            <a:cxnSpLocks/>
          </p:cNvCxnSpPr>
          <p:nvPr/>
        </p:nvCxnSpPr>
        <p:spPr>
          <a:xfrm>
            <a:off x="1079293" y="6005037"/>
            <a:ext cx="517926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79B41BE0-8FC5-ABD4-E9AE-9EB083259C4C}"/>
              </a:ext>
            </a:extLst>
          </p:cNvPr>
          <p:cNvCxnSpPr>
            <a:cxnSpLocks/>
          </p:cNvCxnSpPr>
          <p:nvPr/>
        </p:nvCxnSpPr>
        <p:spPr>
          <a:xfrm>
            <a:off x="2998431" y="4538159"/>
            <a:ext cx="0" cy="1466879"/>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E7318C6F-E58E-F744-2C32-2D86C4F38D72}"/>
              </a:ext>
            </a:extLst>
          </p:cNvPr>
          <p:cNvSpPr/>
          <p:nvPr/>
        </p:nvSpPr>
        <p:spPr>
          <a:xfrm rot="3147134">
            <a:off x="9548698" y="4712347"/>
            <a:ext cx="936679" cy="261499"/>
          </a:xfrm>
          <a:prstGeom prst="rect">
            <a:avLst/>
          </a:prstGeom>
          <a:gradFill flip="none" rotWithShape="1">
            <a:gsLst>
              <a:gs pos="40000">
                <a:schemeClr val="bg1"/>
              </a:gs>
              <a:gs pos="100000">
                <a:schemeClr val="bg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Raleway Light" pitchFamily="2" charset="0"/>
            </a:endParaRPr>
          </a:p>
        </p:txBody>
      </p:sp>
      <p:pic>
        <p:nvPicPr>
          <p:cNvPr id="24" name="Picture 23" descr="Icon&#10;&#10;Description automatically generated">
            <a:extLst>
              <a:ext uri="{FF2B5EF4-FFF2-40B4-BE49-F238E27FC236}">
                <a16:creationId xmlns:a16="http://schemas.microsoft.com/office/drawing/2014/main" id="{2DDA8377-6EE9-05DE-9AB1-39F364D0DDB0}"/>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612256" y="4887754"/>
            <a:ext cx="739133" cy="431911"/>
          </a:xfrm>
          <a:prstGeom prst="rect">
            <a:avLst/>
          </a:prstGeom>
        </p:spPr>
      </p:pic>
      <p:sp>
        <p:nvSpPr>
          <p:cNvPr id="25" name="Rectangle 24">
            <a:extLst>
              <a:ext uri="{FF2B5EF4-FFF2-40B4-BE49-F238E27FC236}">
                <a16:creationId xmlns:a16="http://schemas.microsoft.com/office/drawing/2014/main" id="{6DEA1F55-51B2-BDCB-4C1B-84D4FC6C5A78}"/>
              </a:ext>
            </a:extLst>
          </p:cNvPr>
          <p:cNvSpPr/>
          <p:nvPr/>
        </p:nvSpPr>
        <p:spPr>
          <a:xfrm>
            <a:off x="268418" y="4648541"/>
            <a:ext cx="812999" cy="13542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Raleway Light" pitchFamily="2" charset="0"/>
            </a:endParaRPr>
          </a:p>
        </p:txBody>
      </p:sp>
    </p:spTree>
    <p:extLst>
      <p:ext uri="{BB962C8B-B14F-4D97-AF65-F5344CB8AC3E}">
        <p14:creationId xmlns:p14="http://schemas.microsoft.com/office/powerpoint/2010/main" val="920534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500"/>
                                        <p:tgtEl>
                                          <p:spTgt spid="12">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 presetClass="entr" presetSubtype="0" fill="hold" nodeType="withEffect">
                                  <p:stCondLst>
                                    <p:cond delay="0"/>
                                  </p:stCondLst>
                                  <p:childTnLst>
                                    <p:set>
                                      <p:cBhvr>
                                        <p:cTn id="15" dur="1" fill="hold">
                                          <p:stCondLst>
                                            <p:cond delay="0"/>
                                          </p:stCondLst>
                                        </p:cTn>
                                        <p:tgtEl>
                                          <p:spTgt spid="21"/>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par>
                                <p:cTn id="22" presetID="22" presetClass="entr" presetSubtype="8"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wipe(left)">
                                      <p:cBhvr>
                                        <p:cTn id="24" dur="2000"/>
                                        <p:tgtEl>
                                          <p:spTgt spid="16"/>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left)">
                                      <p:cBhvr>
                                        <p:cTn id="27" dur="2000"/>
                                        <p:tgtEl>
                                          <p:spTgt spid="7"/>
                                        </p:tgtEl>
                                      </p:cBhvr>
                                    </p:animEffect>
                                  </p:childTnLst>
                                </p:cTn>
                              </p:par>
                              <p:par>
                                <p:cTn id="28" presetID="42" presetClass="path" presetSubtype="0" accel="50000" decel="50000" fill="hold" grpId="1" nodeType="withEffect">
                                  <p:stCondLst>
                                    <p:cond delay="500"/>
                                  </p:stCondLst>
                                  <p:childTnLst>
                                    <p:animMotion origin="layout" path="M -3.54167E-6 -2.96296E-6 L 0.15586 0.0007 " pathEditMode="relative" rAng="0" ptsTypes="AA">
                                      <p:cBhvr>
                                        <p:cTn id="29" dur="2000" fill="hold"/>
                                        <p:tgtEl>
                                          <p:spTgt spid="11"/>
                                        </p:tgtEl>
                                        <p:attrNameLst>
                                          <p:attrName>ppt_x</p:attrName>
                                          <p:attrName>ppt_y</p:attrName>
                                        </p:attrNameLst>
                                      </p:cBhvr>
                                      <p:rCtr x="7786" y="23"/>
                                    </p:animMotion>
                                  </p:childTnLst>
                                </p:cTn>
                              </p:par>
                              <p:par>
                                <p:cTn id="30" presetID="22" presetClass="exit" presetSubtype="8" fill="hold" grpId="1" nodeType="withEffect">
                                  <p:stCondLst>
                                    <p:cond delay="2000"/>
                                  </p:stCondLst>
                                  <p:childTnLst>
                                    <p:animEffect transition="out" filter="wipe(left)">
                                      <p:cBhvr>
                                        <p:cTn id="31" dur="1000"/>
                                        <p:tgtEl>
                                          <p:spTgt spid="7"/>
                                        </p:tgtEl>
                                      </p:cBhvr>
                                    </p:animEffect>
                                    <p:set>
                                      <p:cBhvr>
                                        <p:cTn id="32" dur="1" fill="hold">
                                          <p:stCondLst>
                                            <p:cond delay="999"/>
                                          </p:stCondLst>
                                        </p:cTn>
                                        <p:tgtEl>
                                          <p:spTgt spid="7"/>
                                        </p:tgtEl>
                                        <p:attrNameLst>
                                          <p:attrName>style.visibility</p:attrName>
                                        </p:attrNameLst>
                                      </p:cBhvr>
                                      <p:to>
                                        <p:strVal val="hidden"/>
                                      </p:to>
                                    </p:set>
                                  </p:childTnLst>
                                </p:cTn>
                              </p:par>
                              <p:par>
                                <p:cTn id="33" presetID="22" presetClass="exit" presetSubtype="8" fill="hold" nodeType="withEffect">
                                  <p:stCondLst>
                                    <p:cond delay="2000"/>
                                  </p:stCondLst>
                                  <p:childTnLst>
                                    <p:animEffect transition="out" filter="wipe(left)">
                                      <p:cBhvr>
                                        <p:cTn id="34" dur="1000"/>
                                        <p:tgtEl>
                                          <p:spTgt spid="16"/>
                                        </p:tgtEl>
                                      </p:cBhvr>
                                    </p:animEffect>
                                    <p:set>
                                      <p:cBhvr>
                                        <p:cTn id="35" dur="1" fill="hold">
                                          <p:stCondLst>
                                            <p:cond delay="999"/>
                                          </p:stCondLst>
                                        </p:cTn>
                                        <p:tgtEl>
                                          <p:spTgt spid="16"/>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2">
                                            <p:txEl>
                                              <p:pRg st="1" end="1"/>
                                            </p:txEl>
                                          </p:spTgt>
                                        </p:tgtEl>
                                        <p:attrNameLst>
                                          <p:attrName>style.visibility</p:attrName>
                                        </p:attrNameLst>
                                      </p:cBhvr>
                                      <p:to>
                                        <p:strVal val="visible"/>
                                      </p:to>
                                    </p:set>
                                    <p:animEffect transition="in" filter="fade">
                                      <p:cBhvr>
                                        <p:cTn id="40" dur="500"/>
                                        <p:tgtEl>
                                          <p:spTgt spid="12">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1" nodeType="click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fade">
                                      <p:cBhvr>
                                        <p:cTn id="45" dur="500"/>
                                        <p:tgtEl>
                                          <p:spTgt spid="18"/>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0"/>
                                        </p:tgtEl>
                                        <p:attrNameLst>
                                          <p:attrName>style.visibility</p:attrName>
                                        </p:attrNameLst>
                                      </p:cBhvr>
                                      <p:to>
                                        <p:strVal val="visible"/>
                                      </p:to>
                                    </p:set>
                                    <p:animEffect transition="in" filter="fade">
                                      <p:cBhvr>
                                        <p:cTn id="48" dur="500"/>
                                        <p:tgtEl>
                                          <p:spTgt spid="20"/>
                                        </p:tgtEl>
                                      </p:cBhvr>
                                    </p:animEffect>
                                  </p:childTnLst>
                                </p:cTn>
                              </p:par>
                              <p:par>
                                <p:cTn id="49" presetID="10" presetClass="entr" presetSubtype="0" fill="hold" grpId="1"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fade">
                                      <p:cBhvr>
                                        <p:cTn id="51" dur="500"/>
                                        <p:tgtEl>
                                          <p:spTgt spid="13"/>
                                        </p:tgtEl>
                                      </p:cBhvr>
                                    </p:animEffect>
                                  </p:childTnLst>
                                </p:cTn>
                              </p:par>
                            </p:childTnLst>
                          </p:cTn>
                        </p:par>
                      </p:childTnLst>
                    </p:cTn>
                  </p:par>
                  <p:par>
                    <p:cTn id="52" fill="hold">
                      <p:stCondLst>
                        <p:cond delay="indefinite"/>
                      </p:stCondLst>
                      <p:childTnLst>
                        <p:par>
                          <p:cTn id="53" fill="hold">
                            <p:stCondLst>
                              <p:cond delay="0"/>
                            </p:stCondLst>
                            <p:childTnLst>
                              <p:par>
                                <p:cTn id="54" presetID="0" presetClass="path" presetSubtype="0" accel="50000" decel="50000" fill="hold" grpId="0" nodeType="clickEffect">
                                  <p:stCondLst>
                                    <p:cond delay="0"/>
                                  </p:stCondLst>
                                  <p:childTnLst>
                                    <p:animMotion origin="layout" path="M -2.91667E-6 -2.22222E-6 L 0.01133 -2.22222E-6 L -0.00872 -2.22222E-6 L 0.01133 -2.22222E-6 L -0.00755 -2.22222E-6 L -2.91667E-6 -2.22222E-6 Z " pathEditMode="relative" rAng="0" ptsTypes="AAAAAA">
                                      <p:cBhvr>
                                        <p:cTn id="55" dur="2000" fill="hold"/>
                                        <p:tgtEl>
                                          <p:spTgt spid="13"/>
                                        </p:tgtEl>
                                        <p:attrNameLst>
                                          <p:attrName>ppt_x</p:attrName>
                                          <p:attrName>ppt_y</p:attrName>
                                        </p:attrNameLst>
                                      </p:cBhvr>
                                      <p:rCtr x="130" y="0"/>
                                    </p:animMotion>
                                  </p:childTnLst>
                                </p:cTn>
                              </p:par>
                              <p:par>
                                <p:cTn id="56" presetID="0" presetClass="path" presetSubtype="0" accel="50000" decel="50000" fill="hold" grpId="0" nodeType="withEffect">
                                  <p:stCondLst>
                                    <p:cond delay="0"/>
                                  </p:stCondLst>
                                  <p:childTnLst>
                                    <p:animMotion origin="layout" path="M -4.375E-6 -4.44444E-6 L 0.01133 -4.44444E-6 L -0.00872 -4.44444E-6 L 0.01133 -4.44444E-6 L -0.00755 -4.44444E-6 L -4.375E-6 -4.44444E-6 Z " pathEditMode="relative" rAng="0" ptsTypes="AAAAAA">
                                      <p:cBhvr>
                                        <p:cTn id="57" dur="2000" fill="hold"/>
                                        <p:tgtEl>
                                          <p:spTgt spid="18"/>
                                        </p:tgtEl>
                                        <p:attrNameLst>
                                          <p:attrName>ppt_x</p:attrName>
                                          <p:attrName>ppt_y</p:attrName>
                                        </p:attrNameLst>
                                      </p:cBhvr>
                                      <p:rCtr x="130" y="0"/>
                                    </p:animMotion>
                                  </p:childTnLst>
                                </p:cTn>
                              </p:par>
                              <p:par>
                                <p:cTn id="58" presetID="1" presetClass="entr" presetSubtype="0" fill="hold" nodeType="withEffect">
                                  <p:stCondLst>
                                    <p:cond delay="0"/>
                                  </p:stCondLst>
                                  <p:childTnLst>
                                    <p:set>
                                      <p:cBhvr>
                                        <p:cTn id="59" dur="1" fill="hold">
                                          <p:stCondLst>
                                            <p:cond delay="0"/>
                                          </p:stCondLst>
                                        </p:cTn>
                                        <p:tgtEl>
                                          <p:spTgt spid="22"/>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12">
                                            <p:txEl>
                                              <p:pRg st="2" end="2"/>
                                            </p:txEl>
                                          </p:spTgt>
                                        </p:tgtEl>
                                        <p:attrNameLst>
                                          <p:attrName>style.visibility</p:attrName>
                                        </p:attrNameLst>
                                      </p:cBhvr>
                                      <p:to>
                                        <p:strVal val="visible"/>
                                      </p:to>
                                    </p:set>
                                    <p:animEffect transition="in" filter="fade">
                                      <p:cBhvr>
                                        <p:cTn id="64" dur="500"/>
                                        <p:tgtEl>
                                          <p:spTgt spid="1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11" grpId="0" animBg="1"/>
      <p:bldP spid="11" grpId="1" animBg="1"/>
      <p:bldP spid="13" grpId="0" animBg="1"/>
      <p:bldP spid="13" grpId="1" animBg="1"/>
      <p:bldP spid="17" grpId="0"/>
      <p:bldP spid="18" grpId="0"/>
      <p:bldP spid="18" grpId="1"/>
      <p:bldP spid="19" grpId="0"/>
      <p:bldP spid="2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E8439-6613-E7D4-D25E-E8C0A266960F}"/>
              </a:ext>
            </a:extLst>
          </p:cNvPr>
          <p:cNvSpPr>
            <a:spLocks noGrp="1"/>
          </p:cNvSpPr>
          <p:nvPr>
            <p:ph type="title"/>
          </p:nvPr>
        </p:nvSpPr>
        <p:spPr/>
        <p:txBody>
          <a:bodyPr/>
          <a:lstStyle/>
          <a:p>
            <a:r>
              <a:rPr lang="en-US" dirty="0"/>
              <a:t>The Multipath Problem for GNSS</a:t>
            </a:r>
          </a:p>
        </p:txBody>
      </p:sp>
      <p:sp>
        <p:nvSpPr>
          <p:cNvPr id="4" name="Isosceles Triangle 3">
            <a:extLst>
              <a:ext uri="{FF2B5EF4-FFF2-40B4-BE49-F238E27FC236}">
                <a16:creationId xmlns:a16="http://schemas.microsoft.com/office/drawing/2014/main" id="{33034E5A-2A96-BEF6-EB3B-F7073DEA2B94}"/>
              </a:ext>
            </a:extLst>
          </p:cNvPr>
          <p:cNvSpPr/>
          <p:nvPr/>
        </p:nvSpPr>
        <p:spPr>
          <a:xfrm>
            <a:off x="2165311" y="4913979"/>
            <a:ext cx="1666240" cy="1091387"/>
          </a:xfrm>
          <a:prstGeom prst="triangle">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5" name="Rectangle 4">
            <a:extLst>
              <a:ext uri="{FF2B5EF4-FFF2-40B4-BE49-F238E27FC236}">
                <a16:creationId xmlns:a16="http://schemas.microsoft.com/office/drawing/2014/main" id="{998A2760-2383-2E19-682F-2A6E532BBB40}"/>
              </a:ext>
            </a:extLst>
          </p:cNvPr>
          <p:cNvSpPr/>
          <p:nvPr/>
        </p:nvSpPr>
        <p:spPr>
          <a:xfrm>
            <a:off x="8847831" y="4845504"/>
            <a:ext cx="554787" cy="670315"/>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6" name="!!Text Placeholder 1">
            <a:extLst>
              <a:ext uri="{FF2B5EF4-FFF2-40B4-BE49-F238E27FC236}">
                <a16:creationId xmlns:a16="http://schemas.microsoft.com/office/drawing/2014/main" id="{84F42F11-6068-12DB-C5E7-74B3C2FD9EA5}"/>
              </a:ext>
            </a:extLst>
          </p:cNvPr>
          <p:cNvSpPr txBox="1">
            <a:spLocks/>
          </p:cNvSpPr>
          <p:nvPr/>
        </p:nvSpPr>
        <p:spPr bwMode="auto">
          <a:xfrm>
            <a:off x="791433" y="1757100"/>
            <a:ext cx="10608800" cy="4019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ea typeface="+mn-ea"/>
              </a:defRPr>
            </a:lvl2pPr>
            <a:lvl3pPr marL="1143000" indent="-228600" algn="l" rtl="0" eaLnBrk="0" fontAlgn="base" hangingPunct="0">
              <a:spcBef>
                <a:spcPct val="20000"/>
              </a:spcBef>
              <a:spcAft>
                <a:spcPct val="0"/>
              </a:spcAft>
              <a:buChar char="•"/>
              <a:defRPr sz="1800">
                <a:solidFill>
                  <a:schemeClr val="tx1"/>
                </a:solidFill>
                <a:latin typeface="+mn-lt"/>
                <a:ea typeface="+mn-ea"/>
              </a:defRPr>
            </a:lvl3pPr>
            <a:lvl4pPr marL="1600200" indent="-228600" algn="l" rtl="0" eaLnBrk="0" fontAlgn="base" hangingPunct="0">
              <a:spcBef>
                <a:spcPct val="20000"/>
              </a:spcBef>
              <a:spcAft>
                <a:spcPct val="0"/>
              </a:spcAft>
              <a:buChar char="–"/>
              <a:defRPr sz="1600">
                <a:solidFill>
                  <a:schemeClr val="tx1"/>
                </a:solidFill>
                <a:latin typeface="+mn-lt"/>
                <a:ea typeface="+mn-ea"/>
              </a:defRPr>
            </a:lvl4pPr>
            <a:lvl5pPr marL="2057400" indent="-228600" algn="l" rtl="0" eaLnBrk="0" fontAlgn="base" hangingPunct="0">
              <a:spcBef>
                <a:spcPct val="20000"/>
              </a:spcBef>
              <a:spcAft>
                <a:spcPct val="0"/>
              </a:spcAft>
              <a:buChar char="»"/>
              <a:defRPr sz="1600">
                <a:solidFill>
                  <a:schemeClr val="tx1"/>
                </a:solidFill>
                <a:latin typeface="+mn-lt"/>
                <a:ea typeface="+mn-ea"/>
              </a:defRPr>
            </a:lvl5pPr>
            <a:lvl6pPr marL="2514600" indent="-228600" algn="l" rtl="0" fontAlgn="base">
              <a:spcBef>
                <a:spcPct val="20000"/>
              </a:spcBef>
              <a:spcAft>
                <a:spcPct val="0"/>
              </a:spcAft>
              <a:buChar char="»"/>
              <a:defRPr sz="1400">
                <a:solidFill>
                  <a:schemeClr val="tx1"/>
                </a:solidFill>
                <a:latin typeface="+mn-lt"/>
                <a:ea typeface="+mn-ea"/>
              </a:defRPr>
            </a:lvl6pPr>
            <a:lvl7pPr marL="2971800" indent="-228600" algn="l" rtl="0" fontAlgn="base">
              <a:spcBef>
                <a:spcPct val="20000"/>
              </a:spcBef>
              <a:spcAft>
                <a:spcPct val="0"/>
              </a:spcAft>
              <a:buChar char="»"/>
              <a:defRPr sz="1400">
                <a:solidFill>
                  <a:schemeClr val="tx1"/>
                </a:solidFill>
                <a:latin typeface="+mn-lt"/>
                <a:ea typeface="+mn-ea"/>
              </a:defRPr>
            </a:lvl7pPr>
            <a:lvl8pPr marL="3429000" indent="-228600" algn="l" rtl="0" fontAlgn="base">
              <a:spcBef>
                <a:spcPct val="20000"/>
              </a:spcBef>
              <a:spcAft>
                <a:spcPct val="0"/>
              </a:spcAft>
              <a:buChar char="»"/>
              <a:defRPr sz="1400">
                <a:solidFill>
                  <a:schemeClr val="tx1"/>
                </a:solidFill>
                <a:latin typeface="+mn-lt"/>
                <a:ea typeface="+mn-ea"/>
              </a:defRPr>
            </a:lvl8pPr>
            <a:lvl9pPr marL="3886200" indent="-228600" algn="l" rtl="0" fontAlgn="base">
              <a:spcBef>
                <a:spcPct val="20000"/>
              </a:spcBef>
              <a:spcAft>
                <a:spcPct val="0"/>
              </a:spcAft>
              <a:buChar char="»"/>
              <a:defRPr sz="1400">
                <a:solidFill>
                  <a:schemeClr val="tx1"/>
                </a:solidFill>
                <a:latin typeface="+mn-lt"/>
                <a:ea typeface="+mn-ea"/>
              </a:defRPr>
            </a:lvl9pPr>
          </a:lstStyle>
          <a:p>
            <a:r>
              <a:rPr lang="en-US" kern="0"/>
              <a:t>Multipath can skew this measurement</a:t>
            </a:r>
            <a:endParaRPr lang="en-US" kern="0" dirty="0"/>
          </a:p>
        </p:txBody>
      </p:sp>
      <p:sp>
        <p:nvSpPr>
          <p:cNvPr id="7" name="Oval 6">
            <a:extLst>
              <a:ext uri="{FF2B5EF4-FFF2-40B4-BE49-F238E27FC236}">
                <a16:creationId xmlns:a16="http://schemas.microsoft.com/office/drawing/2014/main" id="{98618051-BCEC-1E7E-3E32-EF20F969D745}"/>
              </a:ext>
            </a:extLst>
          </p:cNvPr>
          <p:cNvSpPr/>
          <p:nvPr/>
        </p:nvSpPr>
        <p:spPr>
          <a:xfrm>
            <a:off x="9953030" y="5039062"/>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pic>
        <p:nvPicPr>
          <p:cNvPr id="8" name="Picture 7">
            <a:extLst>
              <a:ext uri="{FF2B5EF4-FFF2-40B4-BE49-F238E27FC236}">
                <a16:creationId xmlns:a16="http://schemas.microsoft.com/office/drawing/2014/main" id="{E0301DCD-BB48-B70B-FC74-37EA20E75CB2}"/>
              </a:ext>
            </a:extLst>
          </p:cNvPr>
          <p:cNvPicPr>
            <a:picLocks noChangeAspect="1"/>
          </p:cNvPicPr>
          <p:nvPr/>
        </p:nvPicPr>
        <p:blipFill>
          <a:blip r:embed="rId2"/>
          <a:stretch>
            <a:fillRect/>
          </a:stretch>
        </p:blipFill>
        <p:spPr>
          <a:xfrm rot="19242802">
            <a:off x="8336936" y="3057257"/>
            <a:ext cx="539344" cy="424815"/>
          </a:xfrm>
          <a:prstGeom prst="rect">
            <a:avLst/>
          </a:prstGeom>
        </p:spPr>
      </p:pic>
      <p:sp>
        <p:nvSpPr>
          <p:cNvPr id="9" name="Rectangle 8">
            <a:extLst>
              <a:ext uri="{FF2B5EF4-FFF2-40B4-BE49-F238E27FC236}">
                <a16:creationId xmlns:a16="http://schemas.microsoft.com/office/drawing/2014/main" id="{E6276979-F0C9-8855-8AAD-5989E83D5A60}"/>
              </a:ext>
            </a:extLst>
          </p:cNvPr>
          <p:cNvSpPr/>
          <p:nvPr/>
        </p:nvSpPr>
        <p:spPr>
          <a:xfrm>
            <a:off x="10407659" y="3794051"/>
            <a:ext cx="554787" cy="1727483"/>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10" name="Rectangle 9">
            <a:extLst>
              <a:ext uri="{FF2B5EF4-FFF2-40B4-BE49-F238E27FC236}">
                <a16:creationId xmlns:a16="http://schemas.microsoft.com/office/drawing/2014/main" id="{D684FF9D-0030-0BF3-7754-08796FD23E5E}"/>
              </a:ext>
            </a:extLst>
          </p:cNvPr>
          <p:cNvSpPr/>
          <p:nvPr/>
        </p:nvSpPr>
        <p:spPr>
          <a:xfrm>
            <a:off x="11073640" y="4293712"/>
            <a:ext cx="743261" cy="122210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11" name="Rectangle 10">
            <a:extLst>
              <a:ext uri="{FF2B5EF4-FFF2-40B4-BE49-F238E27FC236}">
                <a16:creationId xmlns:a16="http://schemas.microsoft.com/office/drawing/2014/main" id="{59F90862-D99B-6FDF-2D31-72EA24AC10A0}"/>
              </a:ext>
            </a:extLst>
          </p:cNvPr>
          <p:cNvSpPr/>
          <p:nvPr/>
        </p:nvSpPr>
        <p:spPr>
          <a:xfrm>
            <a:off x="8070889" y="5525981"/>
            <a:ext cx="3764280" cy="63624"/>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cxnSp>
        <p:nvCxnSpPr>
          <p:cNvPr id="12" name="Straight Connector 11">
            <a:extLst>
              <a:ext uri="{FF2B5EF4-FFF2-40B4-BE49-F238E27FC236}">
                <a16:creationId xmlns:a16="http://schemas.microsoft.com/office/drawing/2014/main" id="{2FAA25B4-52F1-A7ED-AE67-FE7993DB41C8}"/>
              </a:ext>
            </a:extLst>
          </p:cNvPr>
          <p:cNvCxnSpPr>
            <a:cxnSpLocks/>
            <a:stCxn id="8" idx="2"/>
          </p:cNvCxnSpPr>
          <p:nvPr/>
        </p:nvCxnSpPr>
        <p:spPr>
          <a:xfrm>
            <a:off x="8741105" y="3434064"/>
            <a:ext cx="1234785" cy="1604997"/>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C1C62D7-50AE-6533-DDF4-85BEFF541526}"/>
              </a:ext>
            </a:extLst>
          </p:cNvPr>
          <p:cNvCxnSpPr>
            <a:cxnSpLocks/>
            <a:stCxn id="8" idx="2"/>
          </p:cNvCxnSpPr>
          <p:nvPr/>
        </p:nvCxnSpPr>
        <p:spPr>
          <a:xfrm>
            <a:off x="8741105" y="3434065"/>
            <a:ext cx="1666555" cy="1223729"/>
          </a:xfrm>
          <a:prstGeom prst="line">
            <a:avLst/>
          </a:prstGeom>
          <a:ln>
            <a:solidFill>
              <a:srgbClr val="FFC000"/>
            </a:solidFill>
            <a:prstDash val="lgDash"/>
          </a:ln>
        </p:spPr>
        <p:style>
          <a:lnRef idx="1">
            <a:schemeClr val="accent6"/>
          </a:lnRef>
          <a:fillRef idx="0">
            <a:schemeClr val="accent6"/>
          </a:fillRef>
          <a:effectRef idx="0">
            <a:schemeClr val="accent6"/>
          </a:effectRef>
          <a:fontRef idx="minor">
            <a:schemeClr val="tx1"/>
          </a:fontRef>
        </p:style>
      </p:cxnSp>
      <p:cxnSp>
        <p:nvCxnSpPr>
          <p:cNvPr id="14" name="Straight Connector 13">
            <a:extLst>
              <a:ext uri="{FF2B5EF4-FFF2-40B4-BE49-F238E27FC236}">
                <a16:creationId xmlns:a16="http://schemas.microsoft.com/office/drawing/2014/main" id="{C6D745EE-8FFA-E7AD-9B99-1EAA39010FAC}"/>
              </a:ext>
            </a:extLst>
          </p:cNvPr>
          <p:cNvCxnSpPr>
            <a:cxnSpLocks/>
            <a:endCxn id="9" idx="1"/>
          </p:cNvCxnSpPr>
          <p:nvPr/>
        </p:nvCxnSpPr>
        <p:spPr>
          <a:xfrm flipV="1">
            <a:off x="9975889" y="4657793"/>
            <a:ext cx="431771" cy="381268"/>
          </a:xfrm>
          <a:prstGeom prst="line">
            <a:avLst/>
          </a:prstGeom>
          <a:ln>
            <a:solidFill>
              <a:srgbClr val="FFC000"/>
            </a:solidFill>
            <a:prstDash val="lgDash"/>
          </a:ln>
        </p:spPr>
        <p:style>
          <a:lnRef idx="1">
            <a:schemeClr val="accent6"/>
          </a:lnRef>
          <a:fillRef idx="0">
            <a:schemeClr val="accent6"/>
          </a:fillRef>
          <a:effectRef idx="0">
            <a:schemeClr val="accent6"/>
          </a:effectRef>
          <a:fontRef idx="minor">
            <a:schemeClr val="tx1"/>
          </a:fontRef>
        </p:style>
      </p:cxnSp>
      <p:cxnSp>
        <p:nvCxnSpPr>
          <p:cNvPr id="15" name="Straight Connector 14">
            <a:extLst>
              <a:ext uri="{FF2B5EF4-FFF2-40B4-BE49-F238E27FC236}">
                <a16:creationId xmlns:a16="http://schemas.microsoft.com/office/drawing/2014/main" id="{BCF09864-4327-5C28-8FBB-0B3658B27648}"/>
              </a:ext>
            </a:extLst>
          </p:cNvPr>
          <p:cNvCxnSpPr>
            <a:cxnSpLocks/>
            <a:stCxn id="8" idx="2"/>
          </p:cNvCxnSpPr>
          <p:nvPr/>
        </p:nvCxnSpPr>
        <p:spPr>
          <a:xfrm>
            <a:off x="8741104" y="3434064"/>
            <a:ext cx="2332536" cy="1233949"/>
          </a:xfrm>
          <a:prstGeom prst="line">
            <a:avLst/>
          </a:prstGeom>
          <a:ln>
            <a:solidFill>
              <a:srgbClr val="FF0000"/>
            </a:solidFill>
            <a:prstDash val="lg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C4C2AAB-93E4-DD78-DCE4-98089D6CCB9F}"/>
              </a:ext>
            </a:extLst>
          </p:cNvPr>
          <p:cNvCxnSpPr>
            <a:cxnSpLocks/>
          </p:cNvCxnSpPr>
          <p:nvPr/>
        </p:nvCxnSpPr>
        <p:spPr>
          <a:xfrm flipV="1">
            <a:off x="9998749" y="4668012"/>
            <a:ext cx="1074892" cy="371048"/>
          </a:xfrm>
          <a:prstGeom prst="line">
            <a:avLst/>
          </a:prstGeom>
          <a:ln>
            <a:solidFill>
              <a:srgbClr val="FF0000"/>
            </a:solidFill>
            <a:prstDash val="lgDash"/>
          </a:ln>
        </p:spPr>
        <p:style>
          <a:lnRef idx="1">
            <a:schemeClr val="accent1"/>
          </a:lnRef>
          <a:fillRef idx="0">
            <a:schemeClr val="accent1"/>
          </a:fillRef>
          <a:effectRef idx="0">
            <a:schemeClr val="accent1"/>
          </a:effectRef>
          <a:fontRef idx="minor">
            <a:schemeClr val="tx1"/>
          </a:fontRef>
        </p:style>
      </p:cxnSp>
      <p:pic>
        <p:nvPicPr>
          <p:cNvPr id="17" name="Picture 16" descr="Icon&#10;&#10;Description automatically generated">
            <a:extLst>
              <a:ext uri="{FF2B5EF4-FFF2-40B4-BE49-F238E27FC236}">
                <a16:creationId xmlns:a16="http://schemas.microsoft.com/office/drawing/2014/main" id="{B080528B-1E42-41BE-CF4C-13C30F5E6077}"/>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612256" y="4887754"/>
            <a:ext cx="739133" cy="431911"/>
          </a:xfrm>
          <a:prstGeom prst="rect">
            <a:avLst/>
          </a:prstGeom>
        </p:spPr>
      </p:pic>
      <p:sp>
        <p:nvSpPr>
          <p:cNvPr id="18" name="TextBox 17">
            <a:extLst>
              <a:ext uri="{FF2B5EF4-FFF2-40B4-BE49-F238E27FC236}">
                <a16:creationId xmlns:a16="http://schemas.microsoft.com/office/drawing/2014/main" id="{C2671D99-859C-B120-2C44-D5571F3553F8}"/>
              </a:ext>
            </a:extLst>
          </p:cNvPr>
          <p:cNvSpPr txBox="1"/>
          <p:nvPr/>
        </p:nvSpPr>
        <p:spPr>
          <a:xfrm>
            <a:off x="2299863" y="5994585"/>
            <a:ext cx="1491114" cy="276999"/>
          </a:xfrm>
          <a:prstGeom prst="rect">
            <a:avLst/>
          </a:prstGeom>
          <a:noFill/>
        </p:spPr>
        <p:txBody>
          <a:bodyPr wrap="none" rtlCol="0">
            <a:spAutoFit/>
          </a:bodyPr>
          <a:lstStyle/>
          <a:p>
            <a:r>
              <a:rPr lang="en-US" sz="1200" dirty="0">
                <a:latin typeface="Playfair Display" panose="00000500000000000000" pitchFamily="2" charset="0"/>
              </a:rPr>
              <a:t>Real time-of-flight</a:t>
            </a:r>
          </a:p>
        </p:txBody>
      </p:sp>
      <p:sp>
        <p:nvSpPr>
          <p:cNvPr id="19" name="Isosceles Triangle 18">
            <a:extLst>
              <a:ext uri="{FF2B5EF4-FFF2-40B4-BE49-F238E27FC236}">
                <a16:creationId xmlns:a16="http://schemas.microsoft.com/office/drawing/2014/main" id="{23450D33-070B-343A-27CE-EAF92CC244A1}"/>
              </a:ext>
            </a:extLst>
          </p:cNvPr>
          <p:cNvSpPr/>
          <p:nvPr/>
        </p:nvSpPr>
        <p:spPr>
          <a:xfrm>
            <a:off x="2835843" y="5079911"/>
            <a:ext cx="1666240" cy="917243"/>
          </a:xfrm>
          <a:prstGeom prst="triangle">
            <a:avLst/>
          </a:prstGeom>
          <a:solidFill>
            <a:srgbClr val="D79C3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20" name="Isosceles Triangle 19">
            <a:extLst>
              <a:ext uri="{FF2B5EF4-FFF2-40B4-BE49-F238E27FC236}">
                <a16:creationId xmlns:a16="http://schemas.microsoft.com/office/drawing/2014/main" id="{E8DA0B31-2E19-C878-49EA-025D7B3427FA}"/>
              </a:ext>
            </a:extLst>
          </p:cNvPr>
          <p:cNvSpPr/>
          <p:nvPr/>
        </p:nvSpPr>
        <p:spPr>
          <a:xfrm>
            <a:off x="3503713" y="5256109"/>
            <a:ext cx="1666240" cy="744671"/>
          </a:xfrm>
          <a:prstGeom prst="triangle">
            <a:avLst/>
          </a:prstGeom>
          <a:solidFill>
            <a:srgbClr val="FF0808"/>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cxnSp>
        <p:nvCxnSpPr>
          <p:cNvPr id="21" name="Straight Connector 20">
            <a:extLst>
              <a:ext uri="{FF2B5EF4-FFF2-40B4-BE49-F238E27FC236}">
                <a16:creationId xmlns:a16="http://schemas.microsoft.com/office/drawing/2014/main" id="{B6AE7931-A6E1-5A6F-76E6-4BED73B28584}"/>
              </a:ext>
            </a:extLst>
          </p:cNvPr>
          <p:cNvCxnSpPr>
            <a:cxnSpLocks/>
          </p:cNvCxnSpPr>
          <p:nvPr/>
        </p:nvCxnSpPr>
        <p:spPr>
          <a:xfrm>
            <a:off x="2998431" y="4538159"/>
            <a:ext cx="0" cy="1466879"/>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C185BED1-C463-C147-8F26-EEA809816D89}"/>
              </a:ext>
            </a:extLst>
          </p:cNvPr>
          <p:cNvSpPr txBox="1"/>
          <p:nvPr/>
        </p:nvSpPr>
        <p:spPr>
          <a:xfrm>
            <a:off x="2531873" y="3558541"/>
            <a:ext cx="4262705" cy="307777"/>
          </a:xfrm>
          <a:prstGeom prst="rect">
            <a:avLst/>
          </a:prstGeom>
          <a:noFill/>
        </p:spPr>
        <p:txBody>
          <a:bodyPr wrap="none" rtlCol="0">
            <a:spAutoFit/>
          </a:bodyPr>
          <a:lstStyle/>
          <a:p>
            <a:r>
              <a:rPr lang="en-US" sz="1400" b="1" dirty="0">
                <a:ln w="3175">
                  <a:noFill/>
                </a:ln>
                <a:solidFill>
                  <a:srgbClr val="3A81BA"/>
                </a:solidFill>
                <a:latin typeface="Playfair Display" panose="00000500000000000000" pitchFamily="2" charset="0"/>
              </a:rPr>
              <a:t>101101011101000101001110101110101110001010001</a:t>
            </a:r>
          </a:p>
        </p:txBody>
      </p:sp>
      <p:sp>
        <p:nvSpPr>
          <p:cNvPr id="23" name="TextBox 22">
            <a:extLst>
              <a:ext uri="{FF2B5EF4-FFF2-40B4-BE49-F238E27FC236}">
                <a16:creationId xmlns:a16="http://schemas.microsoft.com/office/drawing/2014/main" id="{2666381F-7642-A5E6-79A4-721904BA4317}"/>
              </a:ext>
            </a:extLst>
          </p:cNvPr>
          <p:cNvSpPr txBox="1"/>
          <p:nvPr/>
        </p:nvSpPr>
        <p:spPr>
          <a:xfrm>
            <a:off x="806951" y="3558541"/>
            <a:ext cx="1430200" cy="307777"/>
          </a:xfrm>
          <a:prstGeom prst="rect">
            <a:avLst/>
          </a:prstGeom>
          <a:noFill/>
        </p:spPr>
        <p:txBody>
          <a:bodyPr wrap="none" rtlCol="0">
            <a:spAutoFit/>
          </a:bodyPr>
          <a:lstStyle/>
          <a:p>
            <a:r>
              <a:rPr lang="en-US" sz="1400" b="1" dirty="0">
                <a:ln w="3175">
                  <a:noFill/>
                </a:ln>
                <a:solidFill>
                  <a:srgbClr val="3A81BA"/>
                </a:solidFill>
                <a:latin typeface="Playfair Display" panose="00000500000000000000" pitchFamily="2" charset="0"/>
              </a:rPr>
              <a:t>Broadcast PRN</a:t>
            </a:r>
          </a:p>
        </p:txBody>
      </p:sp>
      <p:sp>
        <p:nvSpPr>
          <p:cNvPr id="24" name="TextBox 23">
            <a:extLst>
              <a:ext uri="{FF2B5EF4-FFF2-40B4-BE49-F238E27FC236}">
                <a16:creationId xmlns:a16="http://schemas.microsoft.com/office/drawing/2014/main" id="{DE91EF3F-0DEE-A38B-6A53-660F8C58BAA6}"/>
              </a:ext>
            </a:extLst>
          </p:cNvPr>
          <p:cNvSpPr txBox="1"/>
          <p:nvPr/>
        </p:nvSpPr>
        <p:spPr>
          <a:xfrm>
            <a:off x="3221482" y="3794545"/>
            <a:ext cx="4262705" cy="307777"/>
          </a:xfrm>
          <a:prstGeom prst="rect">
            <a:avLst/>
          </a:prstGeom>
          <a:noFill/>
        </p:spPr>
        <p:txBody>
          <a:bodyPr wrap="none" rtlCol="0">
            <a:spAutoFit/>
          </a:bodyPr>
          <a:lstStyle/>
          <a:p>
            <a:r>
              <a:rPr lang="en-US" sz="1400" b="1" dirty="0">
                <a:solidFill>
                  <a:srgbClr val="D79C34"/>
                </a:solidFill>
                <a:latin typeface="Playfair Display" panose="00000500000000000000" pitchFamily="2" charset="0"/>
              </a:rPr>
              <a:t>101101011101000101001110101110101110001010001</a:t>
            </a:r>
          </a:p>
        </p:txBody>
      </p:sp>
      <p:sp>
        <p:nvSpPr>
          <p:cNvPr id="25" name="TextBox 24">
            <a:extLst>
              <a:ext uri="{FF2B5EF4-FFF2-40B4-BE49-F238E27FC236}">
                <a16:creationId xmlns:a16="http://schemas.microsoft.com/office/drawing/2014/main" id="{866CC6AF-E766-80C9-C444-51408F09741A}"/>
              </a:ext>
            </a:extLst>
          </p:cNvPr>
          <p:cNvSpPr txBox="1"/>
          <p:nvPr/>
        </p:nvSpPr>
        <p:spPr>
          <a:xfrm>
            <a:off x="810761" y="3796054"/>
            <a:ext cx="915635" cy="307777"/>
          </a:xfrm>
          <a:prstGeom prst="rect">
            <a:avLst/>
          </a:prstGeom>
          <a:noFill/>
        </p:spPr>
        <p:txBody>
          <a:bodyPr wrap="none" rtlCol="0">
            <a:spAutoFit/>
          </a:bodyPr>
          <a:lstStyle/>
          <a:p>
            <a:r>
              <a:rPr lang="en-US" sz="1400" b="1" dirty="0">
                <a:solidFill>
                  <a:srgbClr val="D79C34"/>
                </a:solidFill>
                <a:latin typeface="Playfair Display" panose="00000500000000000000" pitchFamily="2" charset="0"/>
              </a:rPr>
              <a:t>Bounce 1</a:t>
            </a:r>
          </a:p>
        </p:txBody>
      </p:sp>
      <p:sp>
        <p:nvSpPr>
          <p:cNvPr id="26" name="TextBox 25">
            <a:extLst>
              <a:ext uri="{FF2B5EF4-FFF2-40B4-BE49-F238E27FC236}">
                <a16:creationId xmlns:a16="http://schemas.microsoft.com/office/drawing/2014/main" id="{5D3FF0D1-A390-E67B-4E75-27A7AC5C0B58}"/>
              </a:ext>
            </a:extLst>
          </p:cNvPr>
          <p:cNvSpPr txBox="1"/>
          <p:nvPr/>
        </p:nvSpPr>
        <p:spPr>
          <a:xfrm>
            <a:off x="3778250" y="4018268"/>
            <a:ext cx="4262705" cy="307777"/>
          </a:xfrm>
          <a:prstGeom prst="rect">
            <a:avLst/>
          </a:prstGeom>
          <a:noFill/>
        </p:spPr>
        <p:txBody>
          <a:bodyPr wrap="none" rtlCol="0">
            <a:spAutoFit/>
          </a:bodyPr>
          <a:lstStyle/>
          <a:p>
            <a:r>
              <a:rPr lang="en-US" sz="1400" b="1" dirty="0">
                <a:solidFill>
                  <a:srgbClr val="FF0808"/>
                </a:solidFill>
                <a:latin typeface="Playfair Display" panose="00000500000000000000" pitchFamily="2" charset="0"/>
              </a:rPr>
              <a:t>101101011101000101001110101110101110001010001</a:t>
            </a:r>
          </a:p>
        </p:txBody>
      </p:sp>
      <p:sp>
        <p:nvSpPr>
          <p:cNvPr id="27" name="TextBox 26">
            <a:extLst>
              <a:ext uri="{FF2B5EF4-FFF2-40B4-BE49-F238E27FC236}">
                <a16:creationId xmlns:a16="http://schemas.microsoft.com/office/drawing/2014/main" id="{952ED80D-DF21-3FFE-D6CE-6B96F61344F8}"/>
              </a:ext>
            </a:extLst>
          </p:cNvPr>
          <p:cNvSpPr txBox="1"/>
          <p:nvPr/>
        </p:nvSpPr>
        <p:spPr>
          <a:xfrm>
            <a:off x="815467" y="4018268"/>
            <a:ext cx="941283" cy="307777"/>
          </a:xfrm>
          <a:prstGeom prst="rect">
            <a:avLst/>
          </a:prstGeom>
          <a:noFill/>
        </p:spPr>
        <p:txBody>
          <a:bodyPr wrap="none" rtlCol="0">
            <a:spAutoFit/>
          </a:bodyPr>
          <a:lstStyle/>
          <a:p>
            <a:r>
              <a:rPr lang="en-US" sz="1400" b="1" dirty="0">
                <a:solidFill>
                  <a:srgbClr val="FF0808"/>
                </a:solidFill>
                <a:latin typeface="Playfair Display" panose="00000500000000000000" pitchFamily="2" charset="0"/>
              </a:rPr>
              <a:t>Bounce 2</a:t>
            </a:r>
          </a:p>
        </p:txBody>
      </p:sp>
      <p:cxnSp>
        <p:nvCxnSpPr>
          <p:cNvPr id="28" name="Straight Connector 27">
            <a:extLst>
              <a:ext uri="{FF2B5EF4-FFF2-40B4-BE49-F238E27FC236}">
                <a16:creationId xmlns:a16="http://schemas.microsoft.com/office/drawing/2014/main" id="{CE38A220-EECB-10BE-87EE-7801A8F40DD4}"/>
              </a:ext>
            </a:extLst>
          </p:cNvPr>
          <p:cNvCxnSpPr>
            <a:cxnSpLocks/>
          </p:cNvCxnSpPr>
          <p:nvPr/>
        </p:nvCxnSpPr>
        <p:spPr>
          <a:xfrm flipV="1">
            <a:off x="1096781" y="4538159"/>
            <a:ext cx="0" cy="1468007"/>
          </a:xfrm>
          <a:prstGeom prst="line">
            <a:avLst/>
          </a:prstGeom>
          <a:ln w="38100"/>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395CB50F-05C9-A5B8-4EEF-2E20B4F9EC02}"/>
              </a:ext>
            </a:extLst>
          </p:cNvPr>
          <p:cNvCxnSpPr>
            <a:cxnSpLocks/>
          </p:cNvCxnSpPr>
          <p:nvPr/>
        </p:nvCxnSpPr>
        <p:spPr>
          <a:xfrm>
            <a:off x="1079293" y="6005037"/>
            <a:ext cx="5179268" cy="0"/>
          </a:xfrm>
          <a:prstGeom prst="line">
            <a:avLst/>
          </a:prstGeom>
          <a:ln w="38100"/>
        </p:spPr>
        <p:style>
          <a:lnRef idx="1">
            <a:schemeClr val="dk1"/>
          </a:lnRef>
          <a:fillRef idx="0">
            <a:schemeClr val="dk1"/>
          </a:fillRef>
          <a:effectRef idx="0">
            <a:schemeClr val="dk1"/>
          </a:effectRef>
          <a:fontRef idx="minor">
            <a:schemeClr val="tx1"/>
          </a:fontRef>
        </p:style>
      </p:cxnSp>
      <p:sp>
        <p:nvSpPr>
          <p:cNvPr id="30" name="TextBox 29">
            <a:extLst>
              <a:ext uri="{FF2B5EF4-FFF2-40B4-BE49-F238E27FC236}">
                <a16:creationId xmlns:a16="http://schemas.microsoft.com/office/drawing/2014/main" id="{D33F8E6F-1DEA-0D40-13D8-C263EC988C1E}"/>
              </a:ext>
            </a:extLst>
          </p:cNvPr>
          <p:cNvSpPr txBox="1"/>
          <p:nvPr/>
        </p:nvSpPr>
        <p:spPr>
          <a:xfrm>
            <a:off x="1022286" y="5982968"/>
            <a:ext cx="765665" cy="276999"/>
          </a:xfrm>
          <a:prstGeom prst="rect">
            <a:avLst/>
          </a:prstGeom>
          <a:noFill/>
        </p:spPr>
        <p:txBody>
          <a:bodyPr wrap="square" rtlCol="0">
            <a:spAutoFit/>
          </a:bodyPr>
          <a:lstStyle/>
          <a:p>
            <a:r>
              <a:rPr lang="en-US" sz="1200" dirty="0">
                <a:latin typeface="Raleway Light" pitchFamily="2" charset="0"/>
              </a:rPr>
              <a:t>Time 0</a:t>
            </a:r>
          </a:p>
        </p:txBody>
      </p:sp>
    </p:spTree>
    <p:extLst>
      <p:ext uri="{BB962C8B-B14F-4D97-AF65-F5344CB8AC3E}">
        <p14:creationId xmlns:p14="http://schemas.microsoft.com/office/powerpoint/2010/main" val="4738282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500"/>
                                        <p:tgtEl>
                                          <p:spTgt spid="19"/>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5"/>
                                        </p:tgtEl>
                                        <p:attrNameLst>
                                          <p:attrName>style.visibility</p:attrName>
                                        </p:attrNameLst>
                                      </p:cBhvr>
                                      <p:to>
                                        <p:strVal val="visible"/>
                                      </p:to>
                                    </p:set>
                                    <p:animEffect transition="in" filter="fade">
                                      <p:cBhvr>
                                        <p:cTn id="20" dur="500"/>
                                        <p:tgtEl>
                                          <p:spTgt spid="2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7"/>
                                        </p:tgtEl>
                                        <p:attrNameLst>
                                          <p:attrName>style.visibility</p:attrName>
                                        </p:attrNameLst>
                                      </p:cBhvr>
                                      <p:to>
                                        <p:strVal val="visible"/>
                                      </p:to>
                                    </p:set>
                                    <p:animEffect transition="in" filter="fade">
                                      <p:cBhvr>
                                        <p:cTn id="38"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4" grpId="0"/>
      <p:bldP spid="25" grpId="0"/>
      <p:bldP spid="26" grpId="0"/>
      <p:bldP spid="2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51156-6790-76D4-9B80-E6597FB8B737}"/>
              </a:ext>
            </a:extLst>
          </p:cNvPr>
          <p:cNvSpPr>
            <a:spLocks noGrp="1"/>
          </p:cNvSpPr>
          <p:nvPr>
            <p:ph type="title"/>
          </p:nvPr>
        </p:nvSpPr>
        <p:spPr/>
        <p:txBody>
          <a:bodyPr/>
          <a:lstStyle/>
          <a:p>
            <a:r>
              <a:rPr lang="en-US" dirty="0"/>
              <a:t>The Multipath Problem for GNSS</a:t>
            </a:r>
          </a:p>
        </p:txBody>
      </p:sp>
      <p:sp>
        <p:nvSpPr>
          <p:cNvPr id="4" name="Rectangle 3">
            <a:extLst>
              <a:ext uri="{FF2B5EF4-FFF2-40B4-BE49-F238E27FC236}">
                <a16:creationId xmlns:a16="http://schemas.microsoft.com/office/drawing/2014/main" id="{C5D76147-9179-6851-0152-EE314199835E}"/>
              </a:ext>
            </a:extLst>
          </p:cNvPr>
          <p:cNvSpPr/>
          <p:nvPr/>
        </p:nvSpPr>
        <p:spPr>
          <a:xfrm>
            <a:off x="8847831" y="4845504"/>
            <a:ext cx="554787" cy="670315"/>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5" name="Freeform: Shape 4">
            <a:extLst>
              <a:ext uri="{FF2B5EF4-FFF2-40B4-BE49-F238E27FC236}">
                <a16:creationId xmlns:a16="http://schemas.microsoft.com/office/drawing/2014/main" id="{BEB68825-AE8D-DA9A-7593-8AC43D733EBF}"/>
              </a:ext>
            </a:extLst>
          </p:cNvPr>
          <p:cNvSpPr/>
          <p:nvPr/>
        </p:nvSpPr>
        <p:spPr>
          <a:xfrm>
            <a:off x="2120901" y="4696461"/>
            <a:ext cx="3086100" cy="1313180"/>
          </a:xfrm>
          <a:custGeom>
            <a:avLst/>
            <a:gdLst>
              <a:gd name="connsiteX0" fmla="*/ 0 w 3855720"/>
              <a:gd name="connsiteY0" fmla="*/ 1432560 h 1440180"/>
              <a:gd name="connsiteX1" fmla="*/ 899160 w 3855720"/>
              <a:gd name="connsiteY1" fmla="*/ 281940 h 1440180"/>
              <a:gd name="connsiteX2" fmla="*/ 1257300 w 3855720"/>
              <a:gd name="connsiteY2" fmla="*/ 685800 h 1440180"/>
              <a:gd name="connsiteX3" fmla="*/ 1844040 w 3855720"/>
              <a:gd name="connsiteY3" fmla="*/ 0 h 1440180"/>
              <a:gd name="connsiteX4" fmla="*/ 2339340 w 3855720"/>
              <a:gd name="connsiteY4" fmla="*/ 563880 h 1440180"/>
              <a:gd name="connsiteX5" fmla="*/ 2720340 w 3855720"/>
              <a:gd name="connsiteY5" fmla="*/ 236220 h 1440180"/>
              <a:gd name="connsiteX6" fmla="*/ 3855720 w 3855720"/>
              <a:gd name="connsiteY6" fmla="*/ 1440180 h 1440180"/>
              <a:gd name="connsiteX7" fmla="*/ 0 w 3855720"/>
              <a:gd name="connsiteY7" fmla="*/ 1432560 h 1440180"/>
              <a:gd name="connsiteX0" fmla="*/ 0 w 3855720"/>
              <a:gd name="connsiteY0" fmla="*/ 1432560 h 1440180"/>
              <a:gd name="connsiteX1" fmla="*/ 1130808 w 3855720"/>
              <a:gd name="connsiteY1" fmla="*/ 256540 h 1440180"/>
              <a:gd name="connsiteX2" fmla="*/ 1257300 w 3855720"/>
              <a:gd name="connsiteY2" fmla="*/ 685800 h 1440180"/>
              <a:gd name="connsiteX3" fmla="*/ 1844040 w 3855720"/>
              <a:gd name="connsiteY3" fmla="*/ 0 h 1440180"/>
              <a:gd name="connsiteX4" fmla="*/ 2339340 w 3855720"/>
              <a:gd name="connsiteY4" fmla="*/ 563880 h 1440180"/>
              <a:gd name="connsiteX5" fmla="*/ 2720340 w 3855720"/>
              <a:gd name="connsiteY5" fmla="*/ 236220 h 1440180"/>
              <a:gd name="connsiteX6" fmla="*/ 3855720 w 3855720"/>
              <a:gd name="connsiteY6" fmla="*/ 1440180 h 1440180"/>
              <a:gd name="connsiteX7" fmla="*/ 0 w 3855720"/>
              <a:gd name="connsiteY7" fmla="*/ 1432560 h 1440180"/>
              <a:gd name="connsiteX0" fmla="*/ 0 w 3855720"/>
              <a:gd name="connsiteY0" fmla="*/ 1432560 h 1440180"/>
              <a:gd name="connsiteX1" fmla="*/ 1130808 w 3855720"/>
              <a:gd name="connsiteY1" fmla="*/ 256540 h 1440180"/>
              <a:gd name="connsiteX2" fmla="*/ 1525524 w 3855720"/>
              <a:gd name="connsiteY2" fmla="*/ 243840 h 1440180"/>
              <a:gd name="connsiteX3" fmla="*/ 1844040 w 3855720"/>
              <a:gd name="connsiteY3" fmla="*/ 0 h 1440180"/>
              <a:gd name="connsiteX4" fmla="*/ 2339340 w 3855720"/>
              <a:gd name="connsiteY4" fmla="*/ 563880 h 1440180"/>
              <a:gd name="connsiteX5" fmla="*/ 2720340 w 3855720"/>
              <a:gd name="connsiteY5" fmla="*/ 236220 h 1440180"/>
              <a:gd name="connsiteX6" fmla="*/ 3855720 w 3855720"/>
              <a:gd name="connsiteY6" fmla="*/ 1440180 h 1440180"/>
              <a:gd name="connsiteX7" fmla="*/ 0 w 3855720"/>
              <a:gd name="connsiteY7" fmla="*/ 1432560 h 1440180"/>
              <a:gd name="connsiteX0" fmla="*/ 0 w 3855720"/>
              <a:gd name="connsiteY0" fmla="*/ 1432560 h 1440180"/>
              <a:gd name="connsiteX1" fmla="*/ 1130808 w 3855720"/>
              <a:gd name="connsiteY1" fmla="*/ 256540 h 1440180"/>
              <a:gd name="connsiteX2" fmla="*/ 1507236 w 3855720"/>
              <a:gd name="connsiteY2" fmla="*/ 355600 h 1440180"/>
              <a:gd name="connsiteX3" fmla="*/ 1844040 w 3855720"/>
              <a:gd name="connsiteY3" fmla="*/ 0 h 1440180"/>
              <a:gd name="connsiteX4" fmla="*/ 2339340 w 3855720"/>
              <a:gd name="connsiteY4" fmla="*/ 563880 h 1440180"/>
              <a:gd name="connsiteX5" fmla="*/ 2720340 w 3855720"/>
              <a:gd name="connsiteY5" fmla="*/ 236220 h 1440180"/>
              <a:gd name="connsiteX6" fmla="*/ 3855720 w 3855720"/>
              <a:gd name="connsiteY6" fmla="*/ 1440180 h 1440180"/>
              <a:gd name="connsiteX7" fmla="*/ 0 w 3855720"/>
              <a:gd name="connsiteY7" fmla="*/ 1432560 h 1440180"/>
              <a:gd name="connsiteX0" fmla="*/ 0 w 3855720"/>
              <a:gd name="connsiteY0" fmla="*/ 1320800 h 1328420"/>
              <a:gd name="connsiteX1" fmla="*/ 1130808 w 3855720"/>
              <a:gd name="connsiteY1" fmla="*/ 144780 h 1328420"/>
              <a:gd name="connsiteX2" fmla="*/ 1507236 w 3855720"/>
              <a:gd name="connsiteY2" fmla="*/ 243840 h 1328420"/>
              <a:gd name="connsiteX3" fmla="*/ 1850136 w 3855720"/>
              <a:gd name="connsiteY3" fmla="*/ 0 h 1328420"/>
              <a:gd name="connsiteX4" fmla="*/ 2339340 w 3855720"/>
              <a:gd name="connsiteY4" fmla="*/ 452120 h 1328420"/>
              <a:gd name="connsiteX5" fmla="*/ 2720340 w 3855720"/>
              <a:gd name="connsiteY5" fmla="*/ 124460 h 1328420"/>
              <a:gd name="connsiteX6" fmla="*/ 3855720 w 3855720"/>
              <a:gd name="connsiteY6" fmla="*/ 1328420 h 1328420"/>
              <a:gd name="connsiteX7" fmla="*/ 0 w 3855720"/>
              <a:gd name="connsiteY7" fmla="*/ 1320800 h 1328420"/>
              <a:gd name="connsiteX0" fmla="*/ 0 w 3855720"/>
              <a:gd name="connsiteY0" fmla="*/ 1320800 h 1328420"/>
              <a:gd name="connsiteX1" fmla="*/ 1130808 w 3855720"/>
              <a:gd name="connsiteY1" fmla="*/ 144780 h 1328420"/>
              <a:gd name="connsiteX2" fmla="*/ 1507236 w 3855720"/>
              <a:gd name="connsiteY2" fmla="*/ 243840 h 1328420"/>
              <a:gd name="connsiteX3" fmla="*/ 1850136 w 3855720"/>
              <a:gd name="connsiteY3" fmla="*/ 0 h 1328420"/>
              <a:gd name="connsiteX4" fmla="*/ 2327148 w 3855720"/>
              <a:gd name="connsiteY4" fmla="*/ 274320 h 1328420"/>
              <a:gd name="connsiteX5" fmla="*/ 2720340 w 3855720"/>
              <a:gd name="connsiteY5" fmla="*/ 124460 h 1328420"/>
              <a:gd name="connsiteX6" fmla="*/ 3855720 w 3855720"/>
              <a:gd name="connsiteY6" fmla="*/ 1328420 h 1328420"/>
              <a:gd name="connsiteX7" fmla="*/ 0 w 3855720"/>
              <a:gd name="connsiteY7" fmla="*/ 1320800 h 1328420"/>
              <a:gd name="connsiteX0" fmla="*/ 0 w 3855720"/>
              <a:gd name="connsiteY0" fmla="*/ 1320800 h 1328420"/>
              <a:gd name="connsiteX1" fmla="*/ 1130808 w 3855720"/>
              <a:gd name="connsiteY1" fmla="*/ 144780 h 1328420"/>
              <a:gd name="connsiteX2" fmla="*/ 1507236 w 3855720"/>
              <a:gd name="connsiteY2" fmla="*/ 243840 h 1328420"/>
              <a:gd name="connsiteX3" fmla="*/ 1850136 w 3855720"/>
              <a:gd name="connsiteY3" fmla="*/ 0 h 1328420"/>
              <a:gd name="connsiteX4" fmla="*/ 2327148 w 3855720"/>
              <a:gd name="connsiteY4" fmla="*/ 274320 h 1328420"/>
              <a:gd name="connsiteX5" fmla="*/ 2714244 w 3855720"/>
              <a:gd name="connsiteY5" fmla="*/ 241300 h 1328420"/>
              <a:gd name="connsiteX6" fmla="*/ 3855720 w 3855720"/>
              <a:gd name="connsiteY6" fmla="*/ 1328420 h 1328420"/>
              <a:gd name="connsiteX7" fmla="*/ 0 w 3855720"/>
              <a:gd name="connsiteY7" fmla="*/ 1320800 h 1328420"/>
              <a:gd name="connsiteX0" fmla="*/ 0 w 3855720"/>
              <a:gd name="connsiteY0" fmla="*/ 1320800 h 1328420"/>
              <a:gd name="connsiteX1" fmla="*/ 1130808 w 3855720"/>
              <a:gd name="connsiteY1" fmla="*/ 144780 h 1328420"/>
              <a:gd name="connsiteX2" fmla="*/ 1513332 w 3855720"/>
              <a:gd name="connsiteY2" fmla="*/ 289560 h 1328420"/>
              <a:gd name="connsiteX3" fmla="*/ 1850136 w 3855720"/>
              <a:gd name="connsiteY3" fmla="*/ 0 h 1328420"/>
              <a:gd name="connsiteX4" fmla="*/ 2327148 w 3855720"/>
              <a:gd name="connsiteY4" fmla="*/ 274320 h 1328420"/>
              <a:gd name="connsiteX5" fmla="*/ 2714244 w 3855720"/>
              <a:gd name="connsiteY5" fmla="*/ 241300 h 1328420"/>
              <a:gd name="connsiteX6" fmla="*/ 3855720 w 3855720"/>
              <a:gd name="connsiteY6" fmla="*/ 1328420 h 1328420"/>
              <a:gd name="connsiteX7" fmla="*/ 0 w 3855720"/>
              <a:gd name="connsiteY7" fmla="*/ 1320800 h 1328420"/>
              <a:gd name="connsiteX0" fmla="*/ 0 w 3855720"/>
              <a:gd name="connsiteY0" fmla="*/ 1300480 h 1308100"/>
              <a:gd name="connsiteX1" fmla="*/ 1130808 w 3855720"/>
              <a:gd name="connsiteY1" fmla="*/ 124460 h 1308100"/>
              <a:gd name="connsiteX2" fmla="*/ 1513332 w 3855720"/>
              <a:gd name="connsiteY2" fmla="*/ 269240 h 1308100"/>
              <a:gd name="connsiteX3" fmla="*/ 1892808 w 3855720"/>
              <a:gd name="connsiteY3" fmla="*/ 0 h 1308100"/>
              <a:gd name="connsiteX4" fmla="*/ 2327148 w 3855720"/>
              <a:gd name="connsiteY4" fmla="*/ 254000 h 1308100"/>
              <a:gd name="connsiteX5" fmla="*/ 2714244 w 3855720"/>
              <a:gd name="connsiteY5" fmla="*/ 220980 h 1308100"/>
              <a:gd name="connsiteX6" fmla="*/ 3855720 w 3855720"/>
              <a:gd name="connsiteY6" fmla="*/ 1308100 h 1308100"/>
              <a:gd name="connsiteX7" fmla="*/ 0 w 3855720"/>
              <a:gd name="connsiteY7" fmla="*/ 1300480 h 1308100"/>
              <a:gd name="connsiteX0" fmla="*/ 0 w 3855720"/>
              <a:gd name="connsiteY0" fmla="*/ 1300480 h 1308100"/>
              <a:gd name="connsiteX1" fmla="*/ 1124712 w 3855720"/>
              <a:gd name="connsiteY1" fmla="*/ 160020 h 1308100"/>
              <a:gd name="connsiteX2" fmla="*/ 1513332 w 3855720"/>
              <a:gd name="connsiteY2" fmla="*/ 269240 h 1308100"/>
              <a:gd name="connsiteX3" fmla="*/ 1892808 w 3855720"/>
              <a:gd name="connsiteY3" fmla="*/ 0 h 1308100"/>
              <a:gd name="connsiteX4" fmla="*/ 2327148 w 3855720"/>
              <a:gd name="connsiteY4" fmla="*/ 254000 h 1308100"/>
              <a:gd name="connsiteX5" fmla="*/ 2714244 w 3855720"/>
              <a:gd name="connsiteY5" fmla="*/ 220980 h 1308100"/>
              <a:gd name="connsiteX6" fmla="*/ 3855720 w 3855720"/>
              <a:gd name="connsiteY6" fmla="*/ 1308100 h 1308100"/>
              <a:gd name="connsiteX7" fmla="*/ 0 w 3855720"/>
              <a:gd name="connsiteY7" fmla="*/ 1300480 h 1308100"/>
              <a:gd name="connsiteX0" fmla="*/ 0 w 3855720"/>
              <a:gd name="connsiteY0" fmla="*/ 1300480 h 1308100"/>
              <a:gd name="connsiteX1" fmla="*/ 1124712 w 3855720"/>
              <a:gd name="connsiteY1" fmla="*/ 160020 h 1308100"/>
              <a:gd name="connsiteX2" fmla="*/ 1513332 w 3855720"/>
              <a:gd name="connsiteY2" fmla="*/ 304800 h 1308100"/>
              <a:gd name="connsiteX3" fmla="*/ 1892808 w 3855720"/>
              <a:gd name="connsiteY3" fmla="*/ 0 h 1308100"/>
              <a:gd name="connsiteX4" fmla="*/ 2327148 w 3855720"/>
              <a:gd name="connsiteY4" fmla="*/ 254000 h 1308100"/>
              <a:gd name="connsiteX5" fmla="*/ 2714244 w 3855720"/>
              <a:gd name="connsiteY5" fmla="*/ 220980 h 1308100"/>
              <a:gd name="connsiteX6" fmla="*/ 3855720 w 3855720"/>
              <a:gd name="connsiteY6" fmla="*/ 1308100 h 1308100"/>
              <a:gd name="connsiteX7" fmla="*/ 0 w 3855720"/>
              <a:gd name="connsiteY7" fmla="*/ 1300480 h 1308100"/>
              <a:gd name="connsiteX0" fmla="*/ 0 w 3855720"/>
              <a:gd name="connsiteY0" fmla="*/ 1300480 h 1308100"/>
              <a:gd name="connsiteX1" fmla="*/ 1124712 w 3855720"/>
              <a:gd name="connsiteY1" fmla="*/ 160020 h 1308100"/>
              <a:gd name="connsiteX2" fmla="*/ 1513332 w 3855720"/>
              <a:gd name="connsiteY2" fmla="*/ 304800 h 1308100"/>
              <a:gd name="connsiteX3" fmla="*/ 1892808 w 3855720"/>
              <a:gd name="connsiteY3" fmla="*/ 0 h 1308100"/>
              <a:gd name="connsiteX4" fmla="*/ 2327148 w 3855720"/>
              <a:gd name="connsiteY4" fmla="*/ 254000 h 1308100"/>
              <a:gd name="connsiteX5" fmla="*/ 2695956 w 3855720"/>
              <a:gd name="connsiteY5" fmla="*/ 444500 h 1308100"/>
              <a:gd name="connsiteX6" fmla="*/ 3855720 w 3855720"/>
              <a:gd name="connsiteY6" fmla="*/ 1308100 h 1308100"/>
              <a:gd name="connsiteX7" fmla="*/ 0 w 3855720"/>
              <a:gd name="connsiteY7" fmla="*/ 1300480 h 1308100"/>
              <a:gd name="connsiteX0" fmla="*/ 0 w 3819144"/>
              <a:gd name="connsiteY0" fmla="*/ 1325880 h 1325880"/>
              <a:gd name="connsiteX1" fmla="*/ 1088136 w 3819144"/>
              <a:gd name="connsiteY1" fmla="*/ 160020 h 1325880"/>
              <a:gd name="connsiteX2" fmla="*/ 1476756 w 3819144"/>
              <a:gd name="connsiteY2" fmla="*/ 304800 h 1325880"/>
              <a:gd name="connsiteX3" fmla="*/ 1856232 w 3819144"/>
              <a:gd name="connsiteY3" fmla="*/ 0 h 1325880"/>
              <a:gd name="connsiteX4" fmla="*/ 2290572 w 3819144"/>
              <a:gd name="connsiteY4" fmla="*/ 254000 h 1325880"/>
              <a:gd name="connsiteX5" fmla="*/ 2659380 w 3819144"/>
              <a:gd name="connsiteY5" fmla="*/ 444500 h 1325880"/>
              <a:gd name="connsiteX6" fmla="*/ 3819144 w 3819144"/>
              <a:gd name="connsiteY6" fmla="*/ 1308100 h 1325880"/>
              <a:gd name="connsiteX7" fmla="*/ 0 w 3819144"/>
              <a:gd name="connsiteY7" fmla="*/ 1325880 h 1325880"/>
              <a:gd name="connsiteX0" fmla="*/ 0 w 3788664"/>
              <a:gd name="connsiteY0" fmla="*/ 1310640 h 1310640"/>
              <a:gd name="connsiteX1" fmla="*/ 1057656 w 3788664"/>
              <a:gd name="connsiteY1" fmla="*/ 160020 h 1310640"/>
              <a:gd name="connsiteX2" fmla="*/ 1446276 w 3788664"/>
              <a:gd name="connsiteY2" fmla="*/ 304800 h 1310640"/>
              <a:gd name="connsiteX3" fmla="*/ 1825752 w 3788664"/>
              <a:gd name="connsiteY3" fmla="*/ 0 h 1310640"/>
              <a:gd name="connsiteX4" fmla="*/ 2260092 w 3788664"/>
              <a:gd name="connsiteY4" fmla="*/ 254000 h 1310640"/>
              <a:gd name="connsiteX5" fmla="*/ 2628900 w 3788664"/>
              <a:gd name="connsiteY5" fmla="*/ 444500 h 1310640"/>
              <a:gd name="connsiteX6" fmla="*/ 3788664 w 3788664"/>
              <a:gd name="connsiteY6" fmla="*/ 1308100 h 1310640"/>
              <a:gd name="connsiteX7" fmla="*/ 0 w 3788664"/>
              <a:gd name="connsiteY7" fmla="*/ 1310640 h 1310640"/>
              <a:gd name="connsiteX0" fmla="*/ 0 w 3703320"/>
              <a:gd name="connsiteY0" fmla="*/ 1310640 h 1313180"/>
              <a:gd name="connsiteX1" fmla="*/ 1057656 w 3703320"/>
              <a:gd name="connsiteY1" fmla="*/ 160020 h 1313180"/>
              <a:gd name="connsiteX2" fmla="*/ 1446276 w 3703320"/>
              <a:gd name="connsiteY2" fmla="*/ 304800 h 1313180"/>
              <a:gd name="connsiteX3" fmla="*/ 1825752 w 3703320"/>
              <a:gd name="connsiteY3" fmla="*/ 0 h 1313180"/>
              <a:gd name="connsiteX4" fmla="*/ 2260092 w 3703320"/>
              <a:gd name="connsiteY4" fmla="*/ 254000 h 1313180"/>
              <a:gd name="connsiteX5" fmla="*/ 2628900 w 3703320"/>
              <a:gd name="connsiteY5" fmla="*/ 444500 h 1313180"/>
              <a:gd name="connsiteX6" fmla="*/ 3703320 w 3703320"/>
              <a:gd name="connsiteY6" fmla="*/ 1313180 h 1313180"/>
              <a:gd name="connsiteX7" fmla="*/ 0 w 3703320"/>
              <a:gd name="connsiteY7" fmla="*/ 1310640 h 1313180"/>
              <a:gd name="connsiteX0" fmla="*/ 0 w 3703320"/>
              <a:gd name="connsiteY0" fmla="*/ 1310640 h 1313180"/>
              <a:gd name="connsiteX1" fmla="*/ 1057656 w 3703320"/>
              <a:gd name="connsiteY1" fmla="*/ 160020 h 1313180"/>
              <a:gd name="connsiteX2" fmla="*/ 1446276 w 3703320"/>
              <a:gd name="connsiteY2" fmla="*/ 304800 h 1313180"/>
              <a:gd name="connsiteX3" fmla="*/ 1825752 w 3703320"/>
              <a:gd name="connsiteY3" fmla="*/ 0 h 1313180"/>
              <a:gd name="connsiteX4" fmla="*/ 2260092 w 3703320"/>
              <a:gd name="connsiteY4" fmla="*/ 254000 h 1313180"/>
              <a:gd name="connsiteX5" fmla="*/ 2647188 w 3703320"/>
              <a:gd name="connsiteY5" fmla="*/ 495300 h 1313180"/>
              <a:gd name="connsiteX6" fmla="*/ 3703320 w 3703320"/>
              <a:gd name="connsiteY6" fmla="*/ 1313180 h 1313180"/>
              <a:gd name="connsiteX7" fmla="*/ 0 w 3703320"/>
              <a:gd name="connsiteY7" fmla="*/ 1310640 h 1313180"/>
              <a:gd name="connsiteX0" fmla="*/ 0 w 3703320"/>
              <a:gd name="connsiteY0" fmla="*/ 1310640 h 1313180"/>
              <a:gd name="connsiteX1" fmla="*/ 1057656 w 3703320"/>
              <a:gd name="connsiteY1" fmla="*/ 160020 h 1313180"/>
              <a:gd name="connsiteX2" fmla="*/ 1446276 w 3703320"/>
              <a:gd name="connsiteY2" fmla="*/ 304800 h 1313180"/>
              <a:gd name="connsiteX3" fmla="*/ 1825752 w 3703320"/>
              <a:gd name="connsiteY3" fmla="*/ 0 h 1313180"/>
              <a:gd name="connsiteX4" fmla="*/ 2260092 w 3703320"/>
              <a:gd name="connsiteY4" fmla="*/ 325120 h 1313180"/>
              <a:gd name="connsiteX5" fmla="*/ 2647188 w 3703320"/>
              <a:gd name="connsiteY5" fmla="*/ 495300 h 1313180"/>
              <a:gd name="connsiteX6" fmla="*/ 3703320 w 3703320"/>
              <a:gd name="connsiteY6" fmla="*/ 1313180 h 1313180"/>
              <a:gd name="connsiteX7" fmla="*/ 0 w 3703320"/>
              <a:gd name="connsiteY7" fmla="*/ 1310640 h 1313180"/>
              <a:gd name="connsiteX0" fmla="*/ 0 w 3703320"/>
              <a:gd name="connsiteY0" fmla="*/ 1310640 h 1313180"/>
              <a:gd name="connsiteX1" fmla="*/ 1057656 w 3703320"/>
              <a:gd name="connsiteY1" fmla="*/ 160020 h 1313180"/>
              <a:gd name="connsiteX2" fmla="*/ 1446276 w 3703320"/>
              <a:gd name="connsiteY2" fmla="*/ 304800 h 1313180"/>
              <a:gd name="connsiteX3" fmla="*/ 1844040 w 3703320"/>
              <a:gd name="connsiteY3" fmla="*/ 0 h 1313180"/>
              <a:gd name="connsiteX4" fmla="*/ 2260092 w 3703320"/>
              <a:gd name="connsiteY4" fmla="*/ 325120 h 1313180"/>
              <a:gd name="connsiteX5" fmla="*/ 2647188 w 3703320"/>
              <a:gd name="connsiteY5" fmla="*/ 495300 h 1313180"/>
              <a:gd name="connsiteX6" fmla="*/ 3703320 w 3703320"/>
              <a:gd name="connsiteY6" fmla="*/ 1313180 h 1313180"/>
              <a:gd name="connsiteX7" fmla="*/ 0 w 3703320"/>
              <a:gd name="connsiteY7" fmla="*/ 1310640 h 1313180"/>
              <a:gd name="connsiteX0" fmla="*/ 0 w 3703320"/>
              <a:gd name="connsiteY0" fmla="*/ 1310640 h 1313180"/>
              <a:gd name="connsiteX1" fmla="*/ 1057656 w 3703320"/>
              <a:gd name="connsiteY1" fmla="*/ 160020 h 1313180"/>
              <a:gd name="connsiteX2" fmla="*/ 1446276 w 3703320"/>
              <a:gd name="connsiteY2" fmla="*/ 304800 h 1313180"/>
              <a:gd name="connsiteX3" fmla="*/ 1850898 w 3703320"/>
              <a:gd name="connsiteY3" fmla="*/ 0 h 1313180"/>
              <a:gd name="connsiteX4" fmla="*/ 2260092 w 3703320"/>
              <a:gd name="connsiteY4" fmla="*/ 325120 h 1313180"/>
              <a:gd name="connsiteX5" fmla="*/ 2647188 w 3703320"/>
              <a:gd name="connsiteY5" fmla="*/ 495300 h 1313180"/>
              <a:gd name="connsiteX6" fmla="*/ 3703320 w 3703320"/>
              <a:gd name="connsiteY6" fmla="*/ 1313180 h 1313180"/>
              <a:gd name="connsiteX7" fmla="*/ 0 w 3703320"/>
              <a:gd name="connsiteY7" fmla="*/ 1310640 h 1313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3320" h="1313180">
                <a:moveTo>
                  <a:pt x="0" y="1310640"/>
                </a:moveTo>
                <a:lnTo>
                  <a:pt x="1057656" y="160020"/>
                </a:lnTo>
                <a:lnTo>
                  <a:pt x="1446276" y="304800"/>
                </a:lnTo>
                <a:lnTo>
                  <a:pt x="1850898" y="0"/>
                </a:lnTo>
                <a:lnTo>
                  <a:pt x="2260092" y="325120"/>
                </a:lnTo>
                <a:lnTo>
                  <a:pt x="2647188" y="495300"/>
                </a:lnTo>
                <a:lnTo>
                  <a:pt x="3703320" y="1313180"/>
                </a:lnTo>
                <a:lnTo>
                  <a:pt x="0" y="131064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6" name="Isosceles Triangle 5">
            <a:extLst>
              <a:ext uri="{FF2B5EF4-FFF2-40B4-BE49-F238E27FC236}">
                <a16:creationId xmlns:a16="http://schemas.microsoft.com/office/drawing/2014/main" id="{873E66AF-5515-A622-D90D-A78DBE307FC3}"/>
              </a:ext>
            </a:extLst>
          </p:cNvPr>
          <p:cNvSpPr/>
          <p:nvPr/>
        </p:nvSpPr>
        <p:spPr>
          <a:xfrm>
            <a:off x="2136789" y="4842155"/>
            <a:ext cx="1730361" cy="1154999"/>
          </a:xfrm>
          <a:prstGeom prst="triangle">
            <a:avLst/>
          </a:prstGeom>
          <a:solidFill>
            <a:srgbClr val="C2C2C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7" name="!!Text Placeholder 1">
            <a:extLst>
              <a:ext uri="{FF2B5EF4-FFF2-40B4-BE49-F238E27FC236}">
                <a16:creationId xmlns:a16="http://schemas.microsoft.com/office/drawing/2014/main" id="{6EB2D6AF-92A8-12EE-859E-025E44BF0908}"/>
              </a:ext>
            </a:extLst>
          </p:cNvPr>
          <p:cNvSpPr txBox="1">
            <a:spLocks/>
          </p:cNvSpPr>
          <p:nvPr/>
        </p:nvSpPr>
        <p:spPr bwMode="auto">
          <a:xfrm>
            <a:off x="791433" y="1757100"/>
            <a:ext cx="10608800" cy="4019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ea typeface="+mn-ea"/>
              </a:defRPr>
            </a:lvl2pPr>
            <a:lvl3pPr marL="1143000" indent="-228600" algn="l" rtl="0" eaLnBrk="0" fontAlgn="base" hangingPunct="0">
              <a:spcBef>
                <a:spcPct val="20000"/>
              </a:spcBef>
              <a:spcAft>
                <a:spcPct val="0"/>
              </a:spcAft>
              <a:buChar char="•"/>
              <a:defRPr sz="1800">
                <a:solidFill>
                  <a:schemeClr val="tx1"/>
                </a:solidFill>
                <a:latin typeface="+mn-lt"/>
                <a:ea typeface="+mn-ea"/>
              </a:defRPr>
            </a:lvl3pPr>
            <a:lvl4pPr marL="1600200" indent="-228600" algn="l" rtl="0" eaLnBrk="0" fontAlgn="base" hangingPunct="0">
              <a:spcBef>
                <a:spcPct val="20000"/>
              </a:spcBef>
              <a:spcAft>
                <a:spcPct val="0"/>
              </a:spcAft>
              <a:buChar char="–"/>
              <a:defRPr sz="1600">
                <a:solidFill>
                  <a:schemeClr val="tx1"/>
                </a:solidFill>
                <a:latin typeface="+mn-lt"/>
                <a:ea typeface="+mn-ea"/>
              </a:defRPr>
            </a:lvl4pPr>
            <a:lvl5pPr marL="2057400" indent="-228600" algn="l" rtl="0" eaLnBrk="0" fontAlgn="base" hangingPunct="0">
              <a:spcBef>
                <a:spcPct val="20000"/>
              </a:spcBef>
              <a:spcAft>
                <a:spcPct val="0"/>
              </a:spcAft>
              <a:buChar char="»"/>
              <a:defRPr sz="1600">
                <a:solidFill>
                  <a:schemeClr val="tx1"/>
                </a:solidFill>
                <a:latin typeface="+mn-lt"/>
                <a:ea typeface="+mn-ea"/>
              </a:defRPr>
            </a:lvl5pPr>
            <a:lvl6pPr marL="2514600" indent="-228600" algn="l" rtl="0" fontAlgn="base">
              <a:spcBef>
                <a:spcPct val="20000"/>
              </a:spcBef>
              <a:spcAft>
                <a:spcPct val="0"/>
              </a:spcAft>
              <a:buChar char="»"/>
              <a:defRPr sz="1400">
                <a:solidFill>
                  <a:schemeClr val="tx1"/>
                </a:solidFill>
                <a:latin typeface="+mn-lt"/>
                <a:ea typeface="+mn-ea"/>
              </a:defRPr>
            </a:lvl6pPr>
            <a:lvl7pPr marL="2971800" indent="-228600" algn="l" rtl="0" fontAlgn="base">
              <a:spcBef>
                <a:spcPct val="20000"/>
              </a:spcBef>
              <a:spcAft>
                <a:spcPct val="0"/>
              </a:spcAft>
              <a:buChar char="»"/>
              <a:defRPr sz="1400">
                <a:solidFill>
                  <a:schemeClr val="tx1"/>
                </a:solidFill>
                <a:latin typeface="+mn-lt"/>
                <a:ea typeface="+mn-ea"/>
              </a:defRPr>
            </a:lvl7pPr>
            <a:lvl8pPr marL="3429000" indent="-228600" algn="l" rtl="0" fontAlgn="base">
              <a:spcBef>
                <a:spcPct val="20000"/>
              </a:spcBef>
              <a:spcAft>
                <a:spcPct val="0"/>
              </a:spcAft>
              <a:buChar char="»"/>
              <a:defRPr sz="1400">
                <a:solidFill>
                  <a:schemeClr val="tx1"/>
                </a:solidFill>
                <a:latin typeface="+mn-lt"/>
                <a:ea typeface="+mn-ea"/>
              </a:defRPr>
            </a:lvl8pPr>
            <a:lvl9pPr marL="3886200" indent="-228600" algn="l" rtl="0" fontAlgn="base">
              <a:spcBef>
                <a:spcPct val="20000"/>
              </a:spcBef>
              <a:spcAft>
                <a:spcPct val="0"/>
              </a:spcAft>
              <a:buChar char="»"/>
              <a:defRPr sz="1400">
                <a:solidFill>
                  <a:schemeClr val="tx1"/>
                </a:solidFill>
                <a:latin typeface="+mn-lt"/>
                <a:ea typeface="+mn-ea"/>
              </a:defRPr>
            </a:lvl9pPr>
          </a:lstStyle>
          <a:p>
            <a:r>
              <a:rPr lang="en-US" kern="0"/>
              <a:t>Multipath can skew this measurement</a:t>
            </a:r>
          </a:p>
          <a:p>
            <a:r>
              <a:rPr lang="en-US" kern="0"/>
              <a:t>The receiver correlates on the composite of the measurements it receives</a:t>
            </a:r>
          </a:p>
          <a:p>
            <a:r>
              <a:rPr lang="en-US" kern="0"/>
              <a:t>Varies greatly depending on conditions</a:t>
            </a:r>
            <a:endParaRPr lang="en-US" kern="0" dirty="0"/>
          </a:p>
        </p:txBody>
      </p:sp>
      <p:sp>
        <p:nvSpPr>
          <p:cNvPr id="8" name="Oval 7">
            <a:extLst>
              <a:ext uri="{FF2B5EF4-FFF2-40B4-BE49-F238E27FC236}">
                <a16:creationId xmlns:a16="http://schemas.microsoft.com/office/drawing/2014/main" id="{8E0C555A-D7C2-3CDA-E611-C586660A929E}"/>
              </a:ext>
            </a:extLst>
          </p:cNvPr>
          <p:cNvSpPr/>
          <p:nvPr/>
        </p:nvSpPr>
        <p:spPr>
          <a:xfrm>
            <a:off x="9953030" y="5039062"/>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pic>
        <p:nvPicPr>
          <p:cNvPr id="9" name="Picture 8">
            <a:extLst>
              <a:ext uri="{FF2B5EF4-FFF2-40B4-BE49-F238E27FC236}">
                <a16:creationId xmlns:a16="http://schemas.microsoft.com/office/drawing/2014/main" id="{9DDD3AF0-CD13-5B85-29FA-7C634804D7D1}"/>
              </a:ext>
            </a:extLst>
          </p:cNvPr>
          <p:cNvPicPr>
            <a:picLocks noChangeAspect="1"/>
          </p:cNvPicPr>
          <p:nvPr/>
        </p:nvPicPr>
        <p:blipFill>
          <a:blip r:embed="rId2"/>
          <a:stretch>
            <a:fillRect/>
          </a:stretch>
        </p:blipFill>
        <p:spPr>
          <a:xfrm rot="19242802">
            <a:off x="8336936" y="3057257"/>
            <a:ext cx="539344" cy="424815"/>
          </a:xfrm>
          <a:prstGeom prst="rect">
            <a:avLst/>
          </a:prstGeom>
        </p:spPr>
      </p:pic>
      <p:sp>
        <p:nvSpPr>
          <p:cNvPr id="10" name="Rectangle 9">
            <a:extLst>
              <a:ext uri="{FF2B5EF4-FFF2-40B4-BE49-F238E27FC236}">
                <a16:creationId xmlns:a16="http://schemas.microsoft.com/office/drawing/2014/main" id="{32F1BAF1-FD30-4F8B-BF2F-BF3F1E9B85E9}"/>
              </a:ext>
            </a:extLst>
          </p:cNvPr>
          <p:cNvSpPr/>
          <p:nvPr/>
        </p:nvSpPr>
        <p:spPr>
          <a:xfrm>
            <a:off x="10407659" y="3794051"/>
            <a:ext cx="554787" cy="1727483"/>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11" name="Rectangle 10">
            <a:extLst>
              <a:ext uri="{FF2B5EF4-FFF2-40B4-BE49-F238E27FC236}">
                <a16:creationId xmlns:a16="http://schemas.microsoft.com/office/drawing/2014/main" id="{194D3757-BBB5-78C7-07CB-AA57952A0483}"/>
              </a:ext>
            </a:extLst>
          </p:cNvPr>
          <p:cNvSpPr/>
          <p:nvPr/>
        </p:nvSpPr>
        <p:spPr>
          <a:xfrm>
            <a:off x="11073640" y="4293712"/>
            <a:ext cx="743261" cy="122210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12" name="Rectangle 11">
            <a:extLst>
              <a:ext uri="{FF2B5EF4-FFF2-40B4-BE49-F238E27FC236}">
                <a16:creationId xmlns:a16="http://schemas.microsoft.com/office/drawing/2014/main" id="{48F990DA-6134-82DF-74D5-B47F815B2963}"/>
              </a:ext>
            </a:extLst>
          </p:cNvPr>
          <p:cNvSpPr/>
          <p:nvPr/>
        </p:nvSpPr>
        <p:spPr>
          <a:xfrm>
            <a:off x="8070889" y="5525981"/>
            <a:ext cx="3764280" cy="63624"/>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cxnSp>
        <p:nvCxnSpPr>
          <p:cNvPr id="13" name="Straight Connector 12">
            <a:extLst>
              <a:ext uri="{FF2B5EF4-FFF2-40B4-BE49-F238E27FC236}">
                <a16:creationId xmlns:a16="http://schemas.microsoft.com/office/drawing/2014/main" id="{161D1CC7-6A66-0B51-0633-2011370CAAB2}"/>
              </a:ext>
            </a:extLst>
          </p:cNvPr>
          <p:cNvCxnSpPr>
            <a:cxnSpLocks/>
            <a:stCxn id="9" idx="2"/>
          </p:cNvCxnSpPr>
          <p:nvPr/>
        </p:nvCxnSpPr>
        <p:spPr>
          <a:xfrm>
            <a:off x="8741105" y="3434064"/>
            <a:ext cx="1234785" cy="1604997"/>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8C2A12A-A9B3-0D0A-515F-A82506046DBC}"/>
              </a:ext>
            </a:extLst>
          </p:cNvPr>
          <p:cNvCxnSpPr>
            <a:cxnSpLocks/>
            <a:stCxn id="9" idx="2"/>
          </p:cNvCxnSpPr>
          <p:nvPr/>
        </p:nvCxnSpPr>
        <p:spPr>
          <a:xfrm>
            <a:off x="8741105" y="3434065"/>
            <a:ext cx="1666555" cy="1223729"/>
          </a:xfrm>
          <a:prstGeom prst="line">
            <a:avLst/>
          </a:prstGeom>
          <a:ln>
            <a:solidFill>
              <a:srgbClr val="FFC000"/>
            </a:solidFill>
            <a:prstDash val="lgDash"/>
          </a:ln>
        </p:spPr>
        <p:style>
          <a:lnRef idx="1">
            <a:schemeClr val="accent6"/>
          </a:lnRef>
          <a:fillRef idx="0">
            <a:schemeClr val="accent6"/>
          </a:fillRef>
          <a:effectRef idx="0">
            <a:schemeClr val="accent6"/>
          </a:effectRef>
          <a:fontRef idx="minor">
            <a:schemeClr val="tx1"/>
          </a:fontRef>
        </p:style>
      </p:cxnSp>
      <p:cxnSp>
        <p:nvCxnSpPr>
          <p:cNvPr id="15" name="Straight Connector 14">
            <a:extLst>
              <a:ext uri="{FF2B5EF4-FFF2-40B4-BE49-F238E27FC236}">
                <a16:creationId xmlns:a16="http://schemas.microsoft.com/office/drawing/2014/main" id="{925559EA-FAC4-4210-D4AC-5FC927BA8E57}"/>
              </a:ext>
            </a:extLst>
          </p:cNvPr>
          <p:cNvCxnSpPr>
            <a:cxnSpLocks/>
            <a:endCxn id="10" idx="1"/>
          </p:cNvCxnSpPr>
          <p:nvPr/>
        </p:nvCxnSpPr>
        <p:spPr>
          <a:xfrm flipV="1">
            <a:off x="9975889" y="4657793"/>
            <a:ext cx="431771" cy="381268"/>
          </a:xfrm>
          <a:prstGeom prst="line">
            <a:avLst/>
          </a:prstGeom>
          <a:ln>
            <a:solidFill>
              <a:srgbClr val="FFC000"/>
            </a:solidFill>
            <a:prstDash val="lgDash"/>
          </a:ln>
        </p:spPr>
        <p:style>
          <a:lnRef idx="1">
            <a:schemeClr val="accent6"/>
          </a:lnRef>
          <a:fillRef idx="0">
            <a:schemeClr val="accent6"/>
          </a:fillRef>
          <a:effectRef idx="0">
            <a:schemeClr val="accent6"/>
          </a:effectRef>
          <a:fontRef idx="minor">
            <a:schemeClr val="tx1"/>
          </a:fontRef>
        </p:style>
      </p:cxnSp>
      <p:cxnSp>
        <p:nvCxnSpPr>
          <p:cNvPr id="16" name="Straight Connector 15">
            <a:extLst>
              <a:ext uri="{FF2B5EF4-FFF2-40B4-BE49-F238E27FC236}">
                <a16:creationId xmlns:a16="http://schemas.microsoft.com/office/drawing/2014/main" id="{D853FC7B-0A08-E1AC-6F72-29BC6AE6A224}"/>
              </a:ext>
            </a:extLst>
          </p:cNvPr>
          <p:cNvCxnSpPr>
            <a:cxnSpLocks/>
            <a:stCxn id="9" idx="2"/>
          </p:cNvCxnSpPr>
          <p:nvPr/>
        </p:nvCxnSpPr>
        <p:spPr>
          <a:xfrm>
            <a:off x="8741104" y="3434064"/>
            <a:ext cx="2332536" cy="1233949"/>
          </a:xfrm>
          <a:prstGeom prst="line">
            <a:avLst/>
          </a:prstGeom>
          <a:ln>
            <a:solidFill>
              <a:srgbClr val="FF0000"/>
            </a:solidFill>
            <a:prstDash val="lg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824545B-8BFA-5B67-E235-4CC3F050F109}"/>
              </a:ext>
            </a:extLst>
          </p:cNvPr>
          <p:cNvCxnSpPr>
            <a:cxnSpLocks/>
          </p:cNvCxnSpPr>
          <p:nvPr/>
        </p:nvCxnSpPr>
        <p:spPr>
          <a:xfrm flipV="1">
            <a:off x="9998749" y="4668012"/>
            <a:ext cx="1074892" cy="371048"/>
          </a:xfrm>
          <a:prstGeom prst="line">
            <a:avLst/>
          </a:prstGeom>
          <a:ln>
            <a:solidFill>
              <a:srgbClr val="FF0000"/>
            </a:solidFill>
            <a:prstDash val="lgDash"/>
          </a:ln>
        </p:spPr>
        <p:style>
          <a:lnRef idx="1">
            <a:schemeClr val="accent1"/>
          </a:lnRef>
          <a:fillRef idx="0">
            <a:schemeClr val="accent1"/>
          </a:fillRef>
          <a:effectRef idx="0">
            <a:schemeClr val="accent1"/>
          </a:effectRef>
          <a:fontRef idx="minor">
            <a:schemeClr val="tx1"/>
          </a:fontRef>
        </p:style>
      </p:cxnSp>
      <p:pic>
        <p:nvPicPr>
          <p:cNvPr id="18" name="Picture 17" descr="Icon&#10;&#10;Description automatically generated">
            <a:extLst>
              <a:ext uri="{FF2B5EF4-FFF2-40B4-BE49-F238E27FC236}">
                <a16:creationId xmlns:a16="http://schemas.microsoft.com/office/drawing/2014/main" id="{989042F3-8CF5-F8D2-DFCC-4AAFB2477471}"/>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612256" y="4887754"/>
            <a:ext cx="739133" cy="431911"/>
          </a:xfrm>
          <a:prstGeom prst="rect">
            <a:avLst/>
          </a:prstGeom>
        </p:spPr>
      </p:pic>
      <p:sp>
        <p:nvSpPr>
          <p:cNvPr id="19" name="Isosceles Triangle 18">
            <a:extLst>
              <a:ext uri="{FF2B5EF4-FFF2-40B4-BE49-F238E27FC236}">
                <a16:creationId xmlns:a16="http://schemas.microsoft.com/office/drawing/2014/main" id="{121278BA-00AF-65E0-965C-F5C0D8D3F799}"/>
              </a:ext>
            </a:extLst>
          </p:cNvPr>
          <p:cNvSpPr/>
          <p:nvPr/>
        </p:nvSpPr>
        <p:spPr>
          <a:xfrm>
            <a:off x="2165311" y="4914907"/>
            <a:ext cx="1666240" cy="1091387"/>
          </a:xfrm>
          <a:prstGeom prst="triangle">
            <a:avLst/>
          </a:prstGeom>
          <a:solidFill>
            <a:schemeClr val="accent1">
              <a:alpha val="2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20" name="Isosceles Triangle 19">
            <a:extLst>
              <a:ext uri="{FF2B5EF4-FFF2-40B4-BE49-F238E27FC236}">
                <a16:creationId xmlns:a16="http://schemas.microsoft.com/office/drawing/2014/main" id="{CD1BBB0C-80FB-4E1D-D78A-A721C569B7AC}"/>
              </a:ext>
            </a:extLst>
          </p:cNvPr>
          <p:cNvSpPr/>
          <p:nvPr/>
        </p:nvSpPr>
        <p:spPr>
          <a:xfrm>
            <a:off x="2835843" y="5079911"/>
            <a:ext cx="1666240" cy="917243"/>
          </a:xfrm>
          <a:prstGeom prst="triangle">
            <a:avLst/>
          </a:prstGeom>
          <a:solidFill>
            <a:srgbClr val="D79C34">
              <a:alpha val="25000"/>
            </a:srgb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21" name="Isosceles Triangle 20">
            <a:extLst>
              <a:ext uri="{FF2B5EF4-FFF2-40B4-BE49-F238E27FC236}">
                <a16:creationId xmlns:a16="http://schemas.microsoft.com/office/drawing/2014/main" id="{50682016-9E7B-CCB4-A3DC-7A7BE885FCD4}"/>
              </a:ext>
            </a:extLst>
          </p:cNvPr>
          <p:cNvSpPr/>
          <p:nvPr/>
        </p:nvSpPr>
        <p:spPr>
          <a:xfrm>
            <a:off x="3503713" y="5256109"/>
            <a:ext cx="1666240" cy="744671"/>
          </a:xfrm>
          <a:prstGeom prst="triangle">
            <a:avLst/>
          </a:prstGeom>
          <a:solidFill>
            <a:srgbClr val="FF0808">
              <a:alpha val="25000"/>
            </a:srgb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22" name="TextBox 21">
            <a:extLst>
              <a:ext uri="{FF2B5EF4-FFF2-40B4-BE49-F238E27FC236}">
                <a16:creationId xmlns:a16="http://schemas.microsoft.com/office/drawing/2014/main" id="{70E66190-472A-6F3F-FE9A-47381C9CADD2}"/>
              </a:ext>
            </a:extLst>
          </p:cNvPr>
          <p:cNvSpPr txBox="1"/>
          <p:nvPr/>
        </p:nvSpPr>
        <p:spPr>
          <a:xfrm>
            <a:off x="2543302" y="4232433"/>
            <a:ext cx="4262705" cy="307777"/>
          </a:xfrm>
          <a:prstGeom prst="rect">
            <a:avLst/>
          </a:prstGeom>
          <a:noFill/>
        </p:spPr>
        <p:txBody>
          <a:bodyPr wrap="none" rtlCol="0">
            <a:spAutoFit/>
          </a:bodyPr>
          <a:lstStyle/>
          <a:p>
            <a:r>
              <a:rPr lang="en-US" sz="1400" b="1" dirty="0">
                <a:solidFill>
                  <a:schemeClr val="bg1">
                    <a:lumMod val="65000"/>
                  </a:schemeClr>
                </a:solidFill>
                <a:latin typeface="Playfair Display" panose="00000500000000000000" pitchFamily="2" charset="0"/>
              </a:rPr>
              <a:t>101101011101000101001110101110101110001010001</a:t>
            </a:r>
          </a:p>
        </p:txBody>
      </p:sp>
      <p:sp>
        <p:nvSpPr>
          <p:cNvPr id="23" name="TextBox 22">
            <a:extLst>
              <a:ext uri="{FF2B5EF4-FFF2-40B4-BE49-F238E27FC236}">
                <a16:creationId xmlns:a16="http://schemas.microsoft.com/office/drawing/2014/main" id="{D367152F-2932-0B21-15DD-6CA7583B4B98}"/>
              </a:ext>
            </a:extLst>
          </p:cNvPr>
          <p:cNvSpPr txBox="1"/>
          <p:nvPr/>
        </p:nvSpPr>
        <p:spPr>
          <a:xfrm>
            <a:off x="819277" y="4231012"/>
            <a:ext cx="1311578" cy="307777"/>
          </a:xfrm>
          <a:prstGeom prst="rect">
            <a:avLst/>
          </a:prstGeom>
          <a:noFill/>
        </p:spPr>
        <p:txBody>
          <a:bodyPr wrap="none" rtlCol="0">
            <a:spAutoFit/>
          </a:bodyPr>
          <a:lstStyle/>
          <a:p>
            <a:r>
              <a:rPr lang="en-US" sz="1400" b="1" dirty="0">
                <a:solidFill>
                  <a:schemeClr val="bg1">
                    <a:lumMod val="65000"/>
                  </a:schemeClr>
                </a:solidFill>
                <a:latin typeface="Playfair Display" panose="00000500000000000000" pitchFamily="2" charset="0"/>
              </a:rPr>
              <a:t>Receiver PRN</a:t>
            </a:r>
          </a:p>
        </p:txBody>
      </p:sp>
      <p:sp>
        <p:nvSpPr>
          <p:cNvPr id="24" name="TextBox 23">
            <a:extLst>
              <a:ext uri="{FF2B5EF4-FFF2-40B4-BE49-F238E27FC236}">
                <a16:creationId xmlns:a16="http://schemas.microsoft.com/office/drawing/2014/main" id="{C6E0A18F-C0B7-36B6-7219-3FBD6F28D845}"/>
              </a:ext>
            </a:extLst>
          </p:cNvPr>
          <p:cNvSpPr txBox="1"/>
          <p:nvPr/>
        </p:nvSpPr>
        <p:spPr>
          <a:xfrm>
            <a:off x="2531873" y="3558541"/>
            <a:ext cx="4262705" cy="307777"/>
          </a:xfrm>
          <a:prstGeom prst="rect">
            <a:avLst/>
          </a:prstGeom>
          <a:noFill/>
        </p:spPr>
        <p:txBody>
          <a:bodyPr wrap="none" rtlCol="0">
            <a:spAutoFit/>
          </a:bodyPr>
          <a:lstStyle/>
          <a:p>
            <a:r>
              <a:rPr lang="en-US" sz="1400" b="1" dirty="0">
                <a:ln w="3175">
                  <a:noFill/>
                </a:ln>
                <a:solidFill>
                  <a:srgbClr val="3A81BA"/>
                </a:solidFill>
                <a:latin typeface="Playfair Display" panose="00000500000000000000" pitchFamily="2" charset="0"/>
              </a:rPr>
              <a:t>101101011101000101001110101110101110001010001</a:t>
            </a:r>
          </a:p>
        </p:txBody>
      </p:sp>
      <p:sp>
        <p:nvSpPr>
          <p:cNvPr id="25" name="TextBox 24">
            <a:extLst>
              <a:ext uri="{FF2B5EF4-FFF2-40B4-BE49-F238E27FC236}">
                <a16:creationId xmlns:a16="http://schemas.microsoft.com/office/drawing/2014/main" id="{E486AD0D-8C5A-2073-0491-88BFDD695090}"/>
              </a:ext>
            </a:extLst>
          </p:cNvPr>
          <p:cNvSpPr txBox="1"/>
          <p:nvPr/>
        </p:nvSpPr>
        <p:spPr>
          <a:xfrm>
            <a:off x="806951" y="3558541"/>
            <a:ext cx="1430200" cy="307777"/>
          </a:xfrm>
          <a:prstGeom prst="rect">
            <a:avLst/>
          </a:prstGeom>
          <a:noFill/>
        </p:spPr>
        <p:txBody>
          <a:bodyPr wrap="none" rtlCol="0">
            <a:spAutoFit/>
          </a:bodyPr>
          <a:lstStyle/>
          <a:p>
            <a:r>
              <a:rPr lang="en-US" sz="1400" b="1" dirty="0">
                <a:ln w="3175">
                  <a:noFill/>
                </a:ln>
                <a:solidFill>
                  <a:srgbClr val="3A81BA"/>
                </a:solidFill>
                <a:latin typeface="Playfair Display" panose="00000500000000000000" pitchFamily="2" charset="0"/>
              </a:rPr>
              <a:t>Broadcast PRN</a:t>
            </a:r>
          </a:p>
        </p:txBody>
      </p:sp>
      <p:sp>
        <p:nvSpPr>
          <p:cNvPr id="26" name="TextBox 25">
            <a:extLst>
              <a:ext uri="{FF2B5EF4-FFF2-40B4-BE49-F238E27FC236}">
                <a16:creationId xmlns:a16="http://schemas.microsoft.com/office/drawing/2014/main" id="{9E3AD75F-AD27-5FAA-FCA6-0F7DACB0AA83}"/>
              </a:ext>
            </a:extLst>
          </p:cNvPr>
          <p:cNvSpPr txBox="1"/>
          <p:nvPr/>
        </p:nvSpPr>
        <p:spPr>
          <a:xfrm>
            <a:off x="3221482" y="3794545"/>
            <a:ext cx="4262705" cy="307777"/>
          </a:xfrm>
          <a:prstGeom prst="rect">
            <a:avLst/>
          </a:prstGeom>
          <a:noFill/>
        </p:spPr>
        <p:txBody>
          <a:bodyPr wrap="none" rtlCol="0">
            <a:spAutoFit/>
          </a:bodyPr>
          <a:lstStyle/>
          <a:p>
            <a:r>
              <a:rPr lang="en-US" sz="1400" b="1" dirty="0">
                <a:solidFill>
                  <a:srgbClr val="D79C34"/>
                </a:solidFill>
                <a:latin typeface="Playfair Display" panose="00000500000000000000" pitchFamily="2" charset="0"/>
              </a:rPr>
              <a:t>101101011101000101001110101110101110001010001</a:t>
            </a:r>
          </a:p>
        </p:txBody>
      </p:sp>
      <p:sp>
        <p:nvSpPr>
          <p:cNvPr id="27" name="TextBox 26">
            <a:extLst>
              <a:ext uri="{FF2B5EF4-FFF2-40B4-BE49-F238E27FC236}">
                <a16:creationId xmlns:a16="http://schemas.microsoft.com/office/drawing/2014/main" id="{B576332A-131A-79D6-6794-7C8E9AB63475}"/>
              </a:ext>
            </a:extLst>
          </p:cNvPr>
          <p:cNvSpPr txBox="1"/>
          <p:nvPr/>
        </p:nvSpPr>
        <p:spPr>
          <a:xfrm>
            <a:off x="810761" y="3796054"/>
            <a:ext cx="915635" cy="307777"/>
          </a:xfrm>
          <a:prstGeom prst="rect">
            <a:avLst/>
          </a:prstGeom>
          <a:noFill/>
        </p:spPr>
        <p:txBody>
          <a:bodyPr wrap="none" rtlCol="0">
            <a:spAutoFit/>
          </a:bodyPr>
          <a:lstStyle/>
          <a:p>
            <a:r>
              <a:rPr lang="en-US" sz="1400" b="1" dirty="0">
                <a:solidFill>
                  <a:srgbClr val="D79C34"/>
                </a:solidFill>
                <a:latin typeface="Playfair Display" panose="00000500000000000000" pitchFamily="2" charset="0"/>
              </a:rPr>
              <a:t>Bounce 1</a:t>
            </a:r>
          </a:p>
        </p:txBody>
      </p:sp>
      <p:sp>
        <p:nvSpPr>
          <p:cNvPr id="28" name="TextBox 27">
            <a:extLst>
              <a:ext uri="{FF2B5EF4-FFF2-40B4-BE49-F238E27FC236}">
                <a16:creationId xmlns:a16="http://schemas.microsoft.com/office/drawing/2014/main" id="{2B678368-0F9B-7E9C-BECF-C1077403090A}"/>
              </a:ext>
            </a:extLst>
          </p:cNvPr>
          <p:cNvSpPr txBox="1"/>
          <p:nvPr/>
        </p:nvSpPr>
        <p:spPr>
          <a:xfrm>
            <a:off x="815467" y="4018268"/>
            <a:ext cx="941283" cy="307777"/>
          </a:xfrm>
          <a:prstGeom prst="rect">
            <a:avLst/>
          </a:prstGeom>
          <a:noFill/>
        </p:spPr>
        <p:txBody>
          <a:bodyPr wrap="none" rtlCol="0">
            <a:spAutoFit/>
          </a:bodyPr>
          <a:lstStyle/>
          <a:p>
            <a:r>
              <a:rPr lang="en-US" sz="1400" b="1" dirty="0">
                <a:solidFill>
                  <a:srgbClr val="FF0808"/>
                </a:solidFill>
                <a:latin typeface="Playfair Display" panose="00000500000000000000" pitchFamily="2" charset="0"/>
              </a:rPr>
              <a:t>Bounce 2</a:t>
            </a:r>
          </a:p>
        </p:txBody>
      </p:sp>
      <p:sp>
        <p:nvSpPr>
          <p:cNvPr id="29" name="TextBox 28">
            <a:extLst>
              <a:ext uri="{FF2B5EF4-FFF2-40B4-BE49-F238E27FC236}">
                <a16:creationId xmlns:a16="http://schemas.microsoft.com/office/drawing/2014/main" id="{130A9804-1329-339E-F54F-68A2EE69ED16}"/>
              </a:ext>
            </a:extLst>
          </p:cNvPr>
          <p:cNvSpPr txBox="1"/>
          <p:nvPr/>
        </p:nvSpPr>
        <p:spPr>
          <a:xfrm>
            <a:off x="3778250" y="4018268"/>
            <a:ext cx="4262705" cy="307777"/>
          </a:xfrm>
          <a:prstGeom prst="rect">
            <a:avLst/>
          </a:prstGeom>
          <a:noFill/>
        </p:spPr>
        <p:txBody>
          <a:bodyPr wrap="none" rtlCol="0">
            <a:spAutoFit/>
          </a:bodyPr>
          <a:lstStyle/>
          <a:p>
            <a:r>
              <a:rPr lang="en-US" sz="1400" b="1" dirty="0">
                <a:solidFill>
                  <a:srgbClr val="FF0808"/>
                </a:solidFill>
                <a:latin typeface="Playfair Display" panose="00000500000000000000" pitchFamily="2" charset="0"/>
              </a:rPr>
              <a:t>101101011101000101001110101110101110001010001</a:t>
            </a:r>
          </a:p>
        </p:txBody>
      </p:sp>
      <p:sp>
        <p:nvSpPr>
          <p:cNvPr id="30" name="Isosceles Triangle 29">
            <a:extLst>
              <a:ext uri="{FF2B5EF4-FFF2-40B4-BE49-F238E27FC236}">
                <a16:creationId xmlns:a16="http://schemas.microsoft.com/office/drawing/2014/main" id="{BEF5267E-8B54-DE27-5BB2-58F19AA47BDD}"/>
              </a:ext>
            </a:extLst>
          </p:cNvPr>
          <p:cNvSpPr/>
          <p:nvPr/>
        </p:nvSpPr>
        <p:spPr>
          <a:xfrm>
            <a:off x="2165311" y="4913979"/>
            <a:ext cx="1666240" cy="1091387"/>
          </a:xfrm>
          <a:prstGeom prst="triangle">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31" name="Isosceles Triangle 30">
            <a:extLst>
              <a:ext uri="{FF2B5EF4-FFF2-40B4-BE49-F238E27FC236}">
                <a16:creationId xmlns:a16="http://schemas.microsoft.com/office/drawing/2014/main" id="{85BED17B-248A-3B6A-A4B8-812D07E0497F}"/>
              </a:ext>
            </a:extLst>
          </p:cNvPr>
          <p:cNvSpPr/>
          <p:nvPr/>
        </p:nvSpPr>
        <p:spPr>
          <a:xfrm>
            <a:off x="2835843" y="5078983"/>
            <a:ext cx="1666240" cy="917243"/>
          </a:xfrm>
          <a:prstGeom prst="triangle">
            <a:avLst/>
          </a:prstGeom>
          <a:solidFill>
            <a:srgbClr val="D79C3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sp>
        <p:nvSpPr>
          <p:cNvPr id="32" name="Isosceles Triangle 31">
            <a:extLst>
              <a:ext uri="{FF2B5EF4-FFF2-40B4-BE49-F238E27FC236}">
                <a16:creationId xmlns:a16="http://schemas.microsoft.com/office/drawing/2014/main" id="{358D1128-E7E5-8F0B-013D-27A2434C91B0}"/>
              </a:ext>
            </a:extLst>
          </p:cNvPr>
          <p:cNvSpPr/>
          <p:nvPr/>
        </p:nvSpPr>
        <p:spPr>
          <a:xfrm>
            <a:off x="3503713" y="5255181"/>
            <a:ext cx="1666240" cy="744671"/>
          </a:xfrm>
          <a:prstGeom prst="triangle">
            <a:avLst/>
          </a:prstGeom>
          <a:solidFill>
            <a:srgbClr val="FF0808"/>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Playfair Display" panose="00000500000000000000" pitchFamily="2" charset="0"/>
            </a:endParaRPr>
          </a:p>
        </p:txBody>
      </p:sp>
      <p:cxnSp>
        <p:nvCxnSpPr>
          <p:cNvPr id="33" name="Straight Connector 32">
            <a:extLst>
              <a:ext uri="{FF2B5EF4-FFF2-40B4-BE49-F238E27FC236}">
                <a16:creationId xmlns:a16="http://schemas.microsoft.com/office/drawing/2014/main" id="{85F8727C-75AD-4ABC-3951-33FCE355354F}"/>
              </a:ext>
            </a:extLst>
          </p:cNvPr>
          <p:cNvCxnSpPr>
            <a:cxnSpLocks/>
          </p:cNvCxnSpPr>
          <p:nvPr/>
        </p:nvCxnSpPr>
        <p:spPr>
          <a:xfrm>
            <a:off x="2998431" y="4538159"/>
            <a:ext cx="0" cy="1466879"/>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B9C01B5-04DE-97CE-6146-440BDA30703E}"/>
              </a:ext>
            </a:extLst>
          </p:cNvPr>
          <p:cNvCxnSpPr>
            <a:cxnSpLocks/>
          </p:cNvCxnSpPr>
          <p:nvPr/>
        </p:nvCxnSpPr>
        <p:spPr>
          <a:xfrm flipH="1">
            <a:off x="3660707" y="4533902"/>
            <a:ext cx="3206" cy="1685653"/>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8A20503-6D17-15C0-D493-48BADD172E84}"/>
              </a:ext>
            </a:extLst>
          </p:cNvPr>
          <p:cNvCxnSpPr>
            <a:cxnSpLocks/>
          </p:cNvCxnSpPr>
          <p:nvPr/>
        </p:nvCxnSpPr>
        <p:spPr>
          <a:xfrm flipV="1">
            <a:off x="1096781" y="4538159"/>
            <a:ext cx="0" cy="1468007"/>
          </a:xfrm>
          <a:prstGeom prst="line">
            <a:avLst/>
          </a:prstGeom>
          <a:ln w="38100"/>
        </p:spPr>
        <p:style>
          <a:lnRef idx="1">
            <a:schemeClr val="dk1"/>
          </a:lnRef>
          <a:fillRef idx="0">
            <a:schemeClr val="dk1"/>
          </a:fillRef>
          <a:effectRef idx="0">
            <a:schemeClr val="dk1"/>
          </a:effectRef>
          <a:fontRef idx="minor">
            <a:schemeClr val="tx1"/>
          </a:fontRef>
        </p:style>
      </p:cxnSp>
      <p:cxnSp>
        <p:nvCxnSpPr>
          <p:cNvPr id="36" name="Straight Connector 35">
            <a:extLst>
              <a:ext uri="{FF2B5EF4-FFF2-40B4-BE49-F238E27FC236}">
                <a16:creationId xmlns:a16="http://schemas.microsoft.com/office/drawing/2014/main" id="{46C835EC-6F57-67BF-C3AB-DC4A6EF6EBC7}"/>
              </a:ext>
            </a:extLst>
          </p:cNvPr>
          <p:cNvCxnSpPr>
            <a:cxnSpLocks/>
          </p:cNvCxnSpPr>
          <p:nvPr/>
        </p:nvCxnSpPr>
        <p:spPr>
          <a:xfrm>
            <a:off x="1079293" y="6005037"/>
            <a:ext cx="5179268" cy="0"/>
          </a:xfrm>
          <a:prstGeom prst="line">
            <a:avLst/>
          </a:prstGeom>
          <a:ln w="38100"/>
        </p:spPr>
        <p:style>
          <a:lnRef idx="1">
            <a:schemeClr val="dk1"/>
          </a:lnRef>
          <a:fillRef idx="0">
            <a:schemeClr val="dk1"/>
          </a:fillRef>
          <a:effectRef idx="0">
            <a:schemeClr val="dk1"/>
          </a:effectRef>
          <a:fontRef idx="minor">
            <a:schemeClr val="tx1"/>
          </a:fontRef>
        </p:style>
      </p:cxnSp>
      <p:sp>
        <p:nvSpPr>
          <p:cNvPr id="37" name="TextBox 36">
            <a:extLst>
              <a:ext uri="{FF2B5EF4-FFF2-40B4-BE49-F238E27FC236}">
                <a16:creationId xmlns:a16="http://schemas.microsoft.com/office/drawing/2014/main" id="{174D07C3-27F6-3046-36D5-6ECFA7179C56}"/>
              </a:ext>
            </a:extLst>
          </p:cNvPr>
          <p:cNvSpPr txBox="1"/>
          <p:nvPr/>
        </p:nvSpPr>
        <p:spPr>
          <a:xfrm>
            <a:off x="1022286" y="5982968"/>
            <a:ext cx="758061" cy="276999"/>
          </a:xfrm>
          <a:prstGeom prst="rect">
            <a:avLst/>
          </a:prstGeom>
          <a:noFill/>
        </p:spPr>
        <p:txBody>
          <a:bodyPr wrap="square" rtlCol="0">
            <a:spAutoFit/>
          </a:bodyPr>
          <a:lstStyle/>
          <a:p>
            <a:r>
              <a:rPr lang="en-US" sz="1200" dirty="0">
                <a:latin typeface="Raleway Light" pitchFamily="2" charset="0"/>
              </a:rPr>
              <a:t>Time 0</a:t>
            </a:r>
          </a:p>
        </p:txBody>
      </p:sp>
      <p:sp>
        <p:nvSpPr>
          <p:cNvPr id="38" name="TextBox 37">
            <a:extLst>
              <a:ext uri="{FF2B5EF4-FFF2-40B4-BE49-F238E27FC236}">
                <a16:creationId xmlns:a16="http://schemas.microsoft.com/office/drawing/2014/main" id="{00C13497-0398-EE5F-A699-2F99A8D9E7F9}"/>
              </a:ext>
            </a:extLst>
          </p:cNvPr>
          <p:cNvSpPr txBox="1"/>
          <p:nvPr/>
        </p:nvSpPr>
        <p:spPr>
          <a:xfrm>
            <a:off x="2299863" y="5994585"/>
            <a:ext cx="1491114" cy="276999"/>
          </a:xfrm>
          <a:prstGeom prst="rect">
            <a:avLst/>
          </a:prstGeom>
          <a:noFill/>
        </p:spPr>
        <p:txBody>
          <a:bodyPr wrap="none" rtlCol="0">
            <a:spAutoFit/>
          </a:bodyPr>
          <a:lstStyle/>
          <a:p>
            <a:r>
              <a:rPr lang="en-US" sz="1200" dirty="0">
                <a:latin typeface="Playfair Display" panose="00000500000000000000" pitchFamily="2" charset="0"/>
              </a:rPr>
              <a:t>Real time-of-flight</a:t>
            </a:r>
          </a:p>
        </p:txBody>
      </p:sp>
    </p:spTree>
    <p:extLst>
      <p:ext uri="{BB962C8B-B14F-4D97-AF65-F5344CB8AC3E}">
        <p14:creationId xmlns:p14="http://schemas.microsoft.com/office/powerpoint/2010/main" val="28729819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xit" presetSubtype="0" fill="hold" grpId="0" nodeType="withEffect">
                                  <p:stCondLst>
                                    <p:cond delay="0"/>
                                  </p:stCondLst>
                                  <p:childTnLst>
                                    <p:animEffect transition="out" filter="fade">
                                      <p:cBhvr>
                                        <p:cTn id="9" dur="500"/>
                                        <p:tgtEl>
                                          <p:spTgt spid="32"/>
                                        </p:tgtEl>
                                      </p:cBhvr>
                                    </p:animEffect>
                                    <p:set>
                                      <p:cBhvr>
                                        <p:cTn id="10" dur="1" fill="hold">
                                          <p:stCondLst>
                                            <p:cond delay="499"/>
                                          </p:stCondLst>
                                        </p:cTn>
                                        <p:tgtEl>
                                          <p:spTgt spid="32"/>
                                        </p:tgtEl>
                                        <p:attrNameLst>
                                          <p:attrName>style.visibility</p:attrName>
                                        </p:attrNameLst>
                                      </p:cBhvr>
                                      <p:to>
                                        <p:strVal val="hidden"/>
                                      </p:to>
                                    </p:set>
                                  </p:childTnLst>
                                </p:cTn>
                              </p:par>
                              <p:par>
                                <p:cTn id="11" presetID="10" presetClass="exit" presetSubtype="0" fill="hold" grpId="0" nodeType="withEffect">
                                  <p:stCondLst>
                                    <p:cond delay="0"/>
                                  </p:stCondLst>
                                  <p:childTnLst>
                                    <p:animEffect transition="out" filter="fade">
                                      <p:cBhvr>
                                        <p:cTn id="12" dur="500"/>
                                        <p:tgtEl>
                                          <p:spTgt spid="30"/>
                                        </p:tgtEl>
                                      </p:cBhvr>
                                    </p:animEffect>
                                    <p:set>
                                      <p:cBhvr>
                                        <p:cTn id="13" dur="1" fill="hold">
                                          <p:stCondLst>
                                            <p:cond delay="499"/>
                                          </p:stCondLst>
                                        </p:cTn>
                                        <p:tgtEl>
                                          <p:spTgt spid="30"/>
                                        </p:tgtEl>
                                        <p:attrNameLst>
                                          <p:attrName>style.visibility</p:attrName>
                                        </p:attrNameLst>
                                      </p:cBhvr>
                                      <p:to>
                                        <p:strVal val="hidden"/>
                                      </p:to>
                                    </p:set>
                                  </p:childTnLst>
                                </p:cTn>
                              </p:par>
                              <p:par>
                                <p:cTn id="14" presetID="10" presetClass="exit" presetSubtype="0" fill="hold" grpId="0" nodeType="withEffect">
                                  <p:stCondLst>
                                    <p:cond delay="0"/>
                                  </p:stCondLst>
                                  <p:childTnLst>
                                    <p:animEffect transition="out" filter="fade">
                                      <p:cBhvr>
                                        <p:cTn id="15" dur="500"/>
                                        <p:tgtEl>
                                          <p:spTgt spid="31"/>
                                        </p:tgtEl>
                                      </p:cBhvr>
                                    </p:animEffect>
                                    <p:set>
                                      <p:cBhvr>
                                        <p:cTn id="16" dur="1" fill="hold">
                                          <p:stCondLst>
                                            <p:cond delay="499"/>
                                          </p:stCondLst>
                                        </p:cTn>
                                        <p:tgtEl>
                                          <p:spTgt spid="31"/>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fade">
                                      <p:cBhvr>
                                        <p:cTn id="21" dur="500"/>
                                        <p:tgtEl>
                                          <p:spTgt spid="23"/>
                                        </p:tgtEl>
                                      </p:cBhvr>
                                    </p:animEffect>
                                  </p:childTnLst>
                                </p:cTn>
                              </p:par>
                              <p:par>
                                <p:cTn id="22" presetID="10" presetClass="entr" presetSubtype="0" fill="hold" grpId="1" nodeType="with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fade">
                                      <p:cBhvr>
                                        <p:cTn id="24" dur="500"/>
                                        <p:tgtEl>
                                          <p:spTgt spid="22"/>
                                        </p:tgtEl>
                                      </p:cBhvr>
                                    </p:animEffect>
                                  </p:childTnLst>
                                </p:cTn>
                              </p:par>
                              <p:par>
                                <p:cTn id="25" presetID="10" presetClass="entr" presetSubtype="0" fill="hold" grpId="1"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0" presetClass="path" presetSubtype="0" accel="50000" decel="50000" fill="hold" grpId="0" nodeType="clickEffect">
                                  <p:stCondLst>
                                    <p:cond delay="0"/>
                                  </p:stCondLst>
                                  <p:childTnLst>
                                    <p:animMotion origin="layout" path="M -3.33333E-6 -3.33333E-6 L 0.11537 -3.33333E-6 L 0.02826 -3.33333E-6 L 0.09284 -3.33333E-6 L 0.05612 -3.33333E-6 " pathEditMode="relative" rAng="0" ptsTypes="AAAAA">
                                      <p:cBhvr>
                                        <p:cTn id="31" dur="2000" fill="hold"/>
                                        <p:tgtEl>
                                          <p:spTgt spid="22"/>
                                        </p:tgtEl>
                                        <p:attrNameLst>
                                          <p:attrName>ppt_x</p:attrName>
                                          <p:attrName>ppt_y</p:attrName>
                                        </p:attrNameLst>
                                      </p:cBhvr>
                                      <p:rCtr x="5768" y="0"/>
                                    </p:animMotion>
                                  </p:childTnLst>
                                </p:cTn>
                              </p:par>
                              <p:par>
                                <p:cTn id="32" presetID="0" presetClass="path" presetSubtype="0" accel="50000" decel="50000" fill="hold" grpId="0" nodeType="withEffect">
                                  <p:stCondLst>
                                    <p:cond delay="0"/>
                                  </p:stCondLst>
                                  <p:childTnLst>
                                    <p:animMotion origin="layout" path="M -3.95833E-6 2.22222E-6 L 0.11537 2.22222E-6 L 0.02813 2.22222E-6 L 0.09258 2.22222E-6 L 0.05469 2.22222E-6 " pathEditMode="relative" rAng="0" ptsTypes="AAAAA">
                                      <p:cBhvr>
                                        <p:cTn id="33" dur="2000" fill="hold"/>
                                        <p:tgtEl>
                                          <p:spTgt spid="6"/>
                                        </p:tgtEl>
                                        <p:attrNameLst>
                                          <p:attrName>ppt_x</p:attrName>
                                          <p:attrName>ppt_y</p:attrName>
                                        </p:attrNameLst>
                                      </p:cBhvr>
                                      <p:rCtr x="5768" y="0"/>
                                    </p:animMotion>
                                  </p:childTnLst>
                                </p:cTn>
                              </p:par>
                            </p:childTnLst>
                          </p:cTn>
                        </p:par>
                        <p:par>
                          <p:cTn id="34" fill="hold">
                            <p:stCondLst>
                              <p:cond delay="2000"/>
                            </p:stCondLst>
                            <p:childTnLst>
                              <p:par>
                                <p:cTn id="35" presetID="10" presetClass="entr" presetSubtype="0" fill="hold" nodeType="after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fade">
                                      <p:cBhvr>
                                        <p:cTn id="37" dur="500"/>
                                        <p:tgtEl>
                                          <p:spTgt spid="3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
                                            <p:txEl>
                                              <p:pRg st="2" end="2"/>
                                            </p:txEl>
                                          </p:spTgt>
                                        </p:tgtEl>
                                        <p:attrNameLst>
                                          <p:attrName>style.visibility</p:attrName>
                                        </p:attrNameLst>
                                      </p:cBhvr>
                                      <p:to>
                                        <p:strVal val="visible"/>
                                      </p:to>
                                    </p:set>
                                    <p:animEffect transition="in" filter="fade">
                                      <p:cBhvr>
                                        <p:cTn id="4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6" grpId="1" animBg="1"/>
      <p:bldP spid="22" grpId="0"/>
      <p:bldP spid="22" grpId="1"/>
      <p:bldP spid="23" grpId="0"/>
      <p:bldP spid="30" grpId="0" animBg="1"/>
      <p:bldP spid="31" grpId="0" animBg="1"/>
      <p:bldP spid="32" grpId="0" animBg="1"/>
    </p:bldLst>
  </p:timing>
</p:sld>
</file>

<file path=ppt/theme/theme1.xml><?xml version="1.0" encoding="utf-8"?>
<a:theme xmlns:a="http://schemas.openxmlformats.org/drawingml/2006/main" name="2_Blank Presentation">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2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24"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Blank Presentation">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2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24"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8B9300AB196EE4BA80B16710F58E734" ma:contentTypeVersion="2" ma:contentTypeDescription="Create a new document." ma:contentTypeScope="" ma:versionID="9d65faee31b6e014dcfd2911b2944ed4">
  <xsd:schema xmlns:xsd="http://www.w3.org/2001/XMLSchema" xmlns:xs="http://www.w3.org/2001/XMLSchema" xmlns:p="http://schemas.microsoft.com/office/2006/metadata/properties" xmlns:ns2="fd9d5043-237b-4c63-8ec3-0d0d218dc774" targetNamespace="http://schemas.microsoft.com/office/2006/metadata/properties" ma:root="true" ma:fieldsID="cbced0c315907eecebb812b166eee527" ns2:_="">
    <xsd:import namespace="fd9d5043-237b-4c63-8ec3-0d0d218dc7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9d5043-237b-4c63-8ec3-0d0d218dc7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DFDF04-B9CF-4FE7-990B-B12774FFBAFB}">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d9d5043-237b-4c63-8ec3-0d0d218dc774"/>
    <ds:schemaRef ds:uri="http://www.w3.org/XML/1998/namespace"/>
    <ds:schemaRef ds:uri="http://purl.org/dc/dcmitype/"/>
  </ds:schemaRefs>
</ds:datastoreItem>
</file>

<file path=customXml/itemProps2.xml><?xml version="1.0" encoding="utf-8"?>
<ds:datastoreItem xmlns:ds="http://schemas.openxmlformats.org/officeDocument/2006/customXml" ds:itemID="{7057881F-C193-4D25-89C8-AA323AC80B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d9d5043-237b-4c63-8ec3-0d0d218dc7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175EB9-CFA5-4EEE-98D1-6A0C42BBA95F}">
  <ds:schemaRefs>
    <ds:schemaRef ds:uri="http://schemas.microsoft.com/sharepoint/v3/contenttype/forms"/>
  </ds:schemaRefs>
</ds:datastoreItem>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emplate/>
  <TotalTime>81821</TotalTime>
  <Words>1480</Words>
  <Application>Microsoft Office PowerPoint</Application>
  <PresentationFormat>Widescreen</PresentationFormat>
  <Paragraphs>212</Paragraphs>
  <Slides>17</Slides>
  <Notes>5</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Arial</vt:lpstr>
      <vt:lpstr>Calibri</vt:lpstr>
      <vt:lpstr>Calibri (body)</vt:lpstr>
      <vt:lpstr>Playfair Display</vt:lpstr>
      <vt:lpstr>Raleway Light</vt:lpstr>
      <vt:lpstr>System Font Regular</vt:lpstr>
      <vt:lpstr>Wingdings</vt:lpstr>
      <vt:lpstr>2_Blank Presentation</vt:lpstr>
      <vt:lpstr>3_Blank Presentation</vt:lpstr>
      <vt:lpstr>PowerPoint Presentation</vt:lpstr>
      <vt:lpstr>Alternative Positioning, Navigation and Timing (APNT) Testing</vt:lpstr>
      <vt:lpstr>APNT Testing</vt:lpstr>
      <vt:lpstr>Current State, Gaps and Challenges</vt:lpstr>
      <vt:lpstr>RF Navigation Modeling and Prediction (NavQ)</vt:lpstr>
      <vt:lpstr>NavQ</vt:lpstr>
      <vt:lpstr>NavQ</vt:lpstr>
      <vt:lpstr>Flight Planning Based on Risk of Degradation of Navigational Data</vt:lpstr>
      <vt:lpstr>Experimental Validation of NavQ</vt:lpstr>
      <vt:lpstr>Experimental Validation of NavQ - Conclusions </vt:lpstr>
      <vt:lpstr>The Multipath Problem for GNSS</vt:lpstr>
      <vt:lpstr>Multipath Mitigation – Clustering Approach</vt:lpstr>
      <vt:lpstr>Multipath Mitigation – Clustering Approach</vt:lpstr>
      <vt:lpstr>PowerPoint Presentation</vt:lpstr>
      <vt:lpstr>The Multipath Problem for GNSS</vt:lpstr>
      <vt:lpstr>The Multipath Problem for GNSS</vt:lpstr>
      <vt:lpstr>The Multipath Problem for GNSS</vt:lpstr>
    </vt:vector>
  </TitlesOfParts>
  <Company>NASA Langley Research Center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V&amp;V Flight Critical Systems</dc:title>
  <dc:subject>SCASB VV&amp;C</dc:subject>
  <dc:creator>Eric Cooper</dc:creator>
  <cp:lastModifiedBy>Gutierrez, Julian (LARC-D320)</cp:lastModifiedBy>
  <cp:revision>4147</cp:revision>
  <cp:lastPrinted>2017-03-20T17:21:45Z</cp:lastPrinted>
  <dcterms:created xsi:type="dcterms:W3CDTF">2005-08-11T18:25:47Z</dcterms:created>
  <dcterms:modified xsi:type="dcterms:W3CDTF">2024-10-29T12:27:43Z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0x010100C8B9300AB196EE4BA80B16710F58E734</vt:lpwstr>
  </property>
</Properties>
</file>