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9"/>
  </p:notesMasterIdLst>
  <p:handoutMasterIdLst>
    <p:handoutMasterId r:id="rId10"/>
  </p:handoutMasterIdLst>
  <p:sldIdLst>
    <p:sldId id="259" r:id="rId5"/>
    <p:sldId id="302" r:id="rId6"/>
    <p:sldId id="304" r:id="rId7"/>
    <p:sldId id="30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7" autoAdjust="0"/>
    <p:restoredTop sz="82961" autoAdjust="0"/>
  </p:normalViewPr>
  <p:slideViewPr>
    <p:cSldViewPr>
      <p:cViewPr varScale="1">
        <p:scale>
          <a:sx n="92" d="100"/>
          <a:sy n="92" d="100"/>
        </p:scale>
        <p:origin x="546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3828" y="90"/>
      </p:cViewPr>
      <p:guideLst/>
    </p:cSldViewPr>
  </p:notesViewPr>
  <p:gridSpacing cx="114300" cy="1143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22D91-B39A-477C-B887-712E090F1F0D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3BC9A-894D-48FF-920A-518EB98C4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43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CC245-F0D6-4A6B-8D78-F59238A5F72B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470EB-01BA-46A3-ACAD-89765A2CD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57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470EB-01BA-46A3-ACAD-89765A2CDE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27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470EB-01BA-46A3-ACAD-89765A2CDE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79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470EB-01BA-46A3-ACAD-89765A2CDE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44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E5DBB-C29C-4842-9C64-67362AA0D2AB}" type="datetime1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1343-AA0C-4326-B4EE-278FA4983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64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4EFC-D063-488D-A108-C8470EEAA60D}" type="datetime1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1343-AA0C-4326-B4EE-278FA4983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591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5E05-E8A0-4500-B56F-1E06533B629D}" type="datetime1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1343-AA0C-4326-B4EE-278FA4983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52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1"/>
            <a:ext cx="12192000" cy="986629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8" y="21388"/>
            <a:ext cx="1107855" cy="921058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0" y="987048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493" y="-421"/>
            <a:ext cx="9758801" cy="9870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85B14515-B4AF-40CC-9EA6-C459778AD666}" type="datetime1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B461343-AA0C-4326-B4EE-278FA4983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01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C3563-17FF-46F6-AE5B-9FCB21950358}" type="datetime1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1343-AA0C-4326-B4EE-278FA4983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07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1"/>
            <a:ext cx="12192000" cy="986629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8" y="21388"/>
            <a:ext cx="1107855" cy="92105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987048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12E5-65D4-4056-AD3B-0946A94838E1}" type="datetime1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1343-AA0C-4326-B4EE-278FA4983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490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1"/>
            <a:ext cx="12192000" cy="986629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8" y="21388"/>
            <a:ext cx="1107855" cy="921058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987048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1093-0CAE-4FF1-8E15-07AC0D13E3EE}" type="datetime1">
              <a:rPr lang="en-US" smtClean="0"/>
              <a:t>10/24/2024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1343-AA0C-4326-B4EE-278FA4983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99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1"/>
            <a:ext cx="12192000" cy="986629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8" y="21388"/>
            <a:ext cx="1107855" cy="921058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0" y="987048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10EA-9128-415D-9F38-4992427D0267}" type="datetime1">
              <a:rPr lang="en-US" smtClean="0"/>
              <a:t>10/24/2024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1343-AA0C-4326-B4EE-278FA4983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96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72739-83B6-4C08-B2B5-F0C1F32686DE}" type="datetime1">
              <a:rPr lang="en-US" smtClean="0"/>
              <a:t>10/24/2024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1343-AA0C-4326-B4EE-278FA4983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43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64936-F4FD-44E2-A86A-14E3CB3FAB6E}" type="datetime1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1343-AA0C-4326-B4EE-278FA4983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181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954-B346-42FA-8915-FA10230998D5}" type="datetime1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1343-AA0C-4326-B4EE-278FA4983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1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3493" y="-1"/>
            <a:ext cx="9936160" cy="986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46951"/>
            <a:ext cx="10515600" cy="4830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1D30D-D900-43E2-AAC2-91BE3FAD7D20}" type="datetime1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61343-AA0C-4326-B4EE-278FA4983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69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0">
              <a:schemeClr val="accent1">
                <a:lumMod val="30000"/>
                <a:lumOff val="7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09600"/>
            <a:ext cx="9144000" cy="2705099"/>
          </a:xfrm>
        </p:spPr>
        <p:txBody>
          <a:bodyPr>
            <a:noAutofit/>
          </a:bodyPr>
          <a:lstStyle/>
          <a:p>
            <a:r>
              <a:rPr lang="en-US" sz="4800" dirty="0"/>
              <a:t>Diode Laser Hygrometer (DLH)</a:t>
            </a:r>
            <a:br>
              <a:rPr lang="en-US" sz="4800" dirty="0"/>
            </a:br>
            <a:r>
              <a:rPr lang="en-US" sz="4800" dirty="0"/>
              <a:t>Measurements of Water Vapor</a:t>
            </a:r>
            <a:br>
              <a:rPr lang="en-US" sz="4800" dirty="0"/>
            </a:br>
            <a:r>
              <a:rPr lang="en-US" sz="4800" dirty="0"/>
              <a:t>on the Convair-580</a:t>
            </a:r>
            <a:br>
              <a:rPr lang="en-US" sz="4800" dirty="0"/>
            </a:br>
            <a:r>
              <a:rPr lang="en-US" sz="4800" dirty="0"/>
              <a:t>during PONEX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50898"/>
            <a:ext cx="9144000" cy="245942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Glenn Diskin, Josh DiGangi</a:t>
            </a:r>
          </a:p>
          <a:p>
            <a:r>
              <a:rPr lang="en-US" dirty="0"/>
              <a:t>Yonghoon Choi, Mario Rana</a:t>
            </a:r>
          </a:p>
          <a:p>
            <a:r>
              <a:rPr lang="en-US" dirty="0"/>
              <a:t>Dave Eckberg</a:t>
            </a:r>
          </a:p>
          <a:p>
            <a:endParaRPr lang="en-US" dirty="0"/>
          </a:p>
          <a:p>
            <a:r>
              <a:rPr lang="en-US" dirty="0"/>
              <a:t>NASA Langley Research Center</a:t>
            </a:r>
          </a:p>
          <a:p>
            <a:endParaRPr lang="en-US" dirty="0"/>
          </a:p>
          <a:p>
            <a:r>
              <a:rPr lang="en-US" dirty="0"/>
              <a:t>10/28/2024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5940"/>
            <a:ext cx="2241312" cy="186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791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Diode Laser Hygrometer (DLH)</a:t>
            </a:r>
          </a:p>
        </p:txBody>
      </p:sp>
      <p:sp>
        <p:nvSpPr>
          <p:cNvPr id="10" name="Rectangle 9"/>
          <p:cNvSpPr/>
          <p:nvPr/>
        </p:nvSpPr>
        <p:spPr>
          <a:xfrm rot="5400000">
            <a:off x="9668248" y="5688764"/>
            <a:ext cx="439948" cy="86318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>
          <a:xfrm rot="5400000">
            <a:off x="7873860" y="3221661"/>
            <a:ext cx="4051714" cy="1940776"/>
          </a:xfrm>
          <a:custGeom>
            <a:avLst/>
            <a:gdLst>
              <a:gd name="connsiteX0" fmla="*/ 9525 w 3400425"/>
              <a:gd name="connsiteY0" fmla="*/ 0 h 1809750"/>
              <a:gd name="connsiteX1" fmla="*/ 0 w 3400425"/>
              <a:gd name="connsiteY1" fmla="*/ 1809750 h 1809750"/>
              <a:gd name="connsiteX2" fmla="*/ 3400425 w 3400425"/>
              <a:gd name="connsiteY2" fmla="*/ 914400 h 1809750"/>
              <a:gd name="connsiteX3" fmla="*/ 9525 w 3400425"/>
              <a:gd name="connsiteY3" fmla="*/ 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0425" h="1809750">
                <a:moveTo>
                  <a:pt x="9525" y="0"/>
                </a:moveTo>
                <a:lnTo>
                  <a:pt x="0" y="1809750"/>
                </a:lnTo>
                <a:lnTo>
                  <a:pt x="3400425" y="914400"/>
                </a:lnTo>
                <a:lnTo>
                  <a:pt x="9525" y="0"/>
                </a:lnTo>
                <a:close/>
              </a:path>
            </a:pathLst>
          </a:custGeom>
          <a:solidFill>
            <a:srgbClr val="FF9B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6200000">
            <a:off x="10142533" y="949083"/>
            <a:ext cx="1084140" cy="27068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177609" y="2175913"/>
            <a:ext cx="293091" cy="451020"/>
          </a:xfrm>
          <a:prstGeom prst="rect">
            <a:avLst/>
          </a:prstGeom>
          <a:solidFill>
            <a:srgbClr val="FF9B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5400000">
            <a:off x="9778326" y="6006055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18900000">
            <a:off x="9343254" y="2334921"/>
            <a:ext cx="1040130" cy="110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5400000">
            <a:off x="9541724" y="2193966"/>
            <a:ext cx="706770" cy="71918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>
            <a:spLocks noChangeAspect="1"/>
          </p:cNvSpPr>
          <p:nvPr/>
        </p:nvSpPr>
        <p:spPr>
          <a:xfrm rot="8100000">
            <a:off x="9721130" y="2365423"/>
            <a:ext cx="649340" cy="323300"/>
          </a:xfrm>
          <a:prstGeom prst="triangle">
            <a:avLst/>
          </a:prstGeom>
          <a:solidFill>
            <a:srgbClr val="FF9B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rot="5400000">
            <a:off x="9830023" y="2507362"/>
            <a:ext cx="209100" cy="451020"/>
          </a:xfrm>
          <a:prstGeom prst="rect">
            <a:avLst/>
          </a:prstGeom>
          <a:solidFill>
            <a:srgbClr val="FF9B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rot="5400000">
            <a:off x="9884654" y="2411750"/>
            <a:ext cx="102109" cy="9868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9893876" y="1879594"/>
            <a:ext cx="0" cy="433830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0157369" y="2175913"/>
            <a:ext cx="293091" cy="451020"/>
          </a:xfrm>
          <a:prstGeom prst="rect">
            <a:avLst/>
          </a:prstGeom>
          <a:solidFill>
            <a:srgbClr val="FF9B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 rot="5400000">
            <a:off x="10398632" y="2210309"/>
            <a:ext cx="449742" cy="382226"/>
          </a:xfrm>
          <a:prstGeom prst="triangle">
            <a:avLst/>
          </a:prstGeom>
          <a:solidFill>
            <a:srgbClr val="FF9B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 rot="16200000">
            <a:off x="10777375" y="2210309"/>
            <a:ext cx="449742" cy="382226"/>
          </a:xfrm>
          <a:prstGeom prst="triangle">
            <a:avLst/>
          </a:prstGeom>
          <a:solidFill>
            <a:srgbClr val="FF9B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 rot="5400000">
            <a:off x="11363298" y="2318388"/>
            <a:ext cx="449742" cy="162414"/>
          </a:xfrm>
          <a:prstGeom prst="triangle">
            <a:avLst/>
          </a:prstGeom>
          <a:solidFill>
            <a:srgbClr val="FF9B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 rot="5400000">
            <a:off x="10866707" y="1647959"/>
            <a:ext cx="561823" cy="1509531"/>
            <a:chOff x="904426" y="4266385"/>
            <a:chExt cx="561823" cy="1509531"/>
          </a:xfrm>
        </p:grpSpPr>
        <p:grpSp>
          <p:nvGrpSpPr>
            <p:cNvPr id="26" name="Group 25"/>
            <p:cNvGrpSpPr/>
            <p:nvPr/>
          </p:nvGrpSpPr>
          <p:grpSpPr>
            <a:xfrm rot="10800000">
              <a:off x="911761" y="5357885"/>
              <a:ext cx="548662" cy="0"/>
              <a:chOff x="2377440" y="4572000"/>
              <a:chExt cx="548662" cy="0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2377440" y="4572000"/>
                <a:ext cx="22860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2697502" y="4572000"/>
                <a:ext cx="22860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Oval 26"/>
            <p:cNvSpPr/>
            <p:nvPr/>
          </p:nvSpPr>
          <p:spPr>
            <a:xfrm rot="10800000">
              <a:off x="909103" y="4937566"/>
              <a:ext cx="5486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rot="10800000">
              <a:off x="904426" y="4639084"/>
              <a:ext cx="5486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10800000">
              <a:off x="917609" y="4870398"/>
              <a:ext cx="548640" cy="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0800000">
              <a:off x="917609" y="4796393"/>
              <a:ext cx="548640" cy="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 rot="10800000">
              <a:off x="951040" y="4266385"/>
              <a:ext cx="457200" cy="2286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rot="10800000">
              <a:off x="912847" y="5684476"/>
              <a:ext cx="5486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5" name="Straight Connector 34"/>
          <p:cNvCxnSpPr/>
          <p:nvPr/>
        </p:nvCxnSpPr>
        <p:spPr>
          <a:xfrm flipH="1">
            <a:off x="9625396" y="1899556"/>
            <a:ext cx="2743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 rot="16200000">
            <a:off x="9516788" y="1815261"/>
            <a:ext cx="125547" cy="16859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 flipH="1" flipV="1">
            <a:off x="9806100" y="1800482"/>
            <a:ext cx="182880" cy="1828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9955099" y="1395696"/>
            <a:ext cx="1243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Transceiver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061018" y="5563531"/>
            <a:ext cx="1032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Reflector</a:t>
            </a:r>
          </a:p>
        </p:txBody>
      </p:sp>
      <p:sp>
        <p:nvSpPr>
          <p:cNvPr id="40" name="TextBox 39"/>
          <p:cNvSpPr txBox="1"/>
          <p:nvPr/>
        </p:nvSpPr>
        <p:spPr>
          <a:xfrm rot="16200000">
            <a:off x="9008830" y="3557423"/>
            <a:ext cx="1475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laser transmit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9895828" y="3090801"/>
            <a:ext cx="0" cy="12095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 rot="16992316">
            <a:off x="9936056" y="3986509"/>
            <a:ext cx="1278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9B9B"/>
                </a:solidFill>
              </a:rPr>
              <a:t>laser return</a:t>
            </a:r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461343-AA0C-4326-B4EE-278FA4983FF7}" type="slidenum">
              <a:rPr lang="en-US" smtClean="0"/>
              <a:t>2</a:t>
            </a:fld>
            <a:endParaRPr lang="en-US" dirty="0"/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19C442EB-B862-443B-8E6F-BD8E37FAF30B}"/>
              </a:ext>
            </a:extLst>
          </p:cNvPr>
          <p:cNvSpPr txBox="1">
            <a:spLocks/>
          </p:cNvSpPr>
          <p:nvPr/>
        </p:nvSpPr>
        <p:spPr>
          <a:xfrm>
            <a:off x="166973" y="1138367"/>
            <a:ext cx="9412826" cy="5067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Open path near-IR laser spectrometer measures water vapor by differential absorption over an external path</a:t>
            </a:r>
          </a:p>
          <a:p>
            <a:r>
              <a:rPr lang="en-US" sz="2000" dirty="0"/>
              <a:t>Line-locked wavelength modulation spectroscopy @ 1.4 </a:t>
            </a:r>
            <a:r>
              <a:rPr lang="el-GR" sz="2000" dirty="0"/>
              <a:t>μ</a:t>
            </a:r>
            <a:r>
              <a:rPr lang="en-US" sz="2000" dirty="0"/>
              <a:t>m</a:t>
            </a:r>
          </a:p>
          <a:p>
            <a:pPr marL="0" indent="0">
              <a:buNone/>
            </a:pPr>
            <a:endParaRPr lang="en-US" sz="2400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473015B-131C-4932-87FB-B3D95BD6D9B9}"/>
              </a:ext>
            </a:extLst>
          </p:cNvPr>
          <p:cNvGrpSpPr>
            <a:grpSpLocks noChangeAspect="1"/>
          </p:cNvGrpSpPr>
          <p:nvPr/>
        </p:nvGrpSpPr>
        <p:grpSpPr>
          <a:xfrm>
            <a:off x="3953219" y="5301217"/>
            <a:ext cx="5289871" cy="1556783"/>
            <a:chOff x="3048000" y="3124200"/>
            <a:chExt cx="3778479" cy="1111988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5CD23E1-BEA3-4120-ACBF-2E53F73798BA}"/>
                </a:ext>
              </a:extLst>
            </p:cNvPr>
            <p:cNvSpPr txBox="1"/>
            <p:nvPr/>
          </p:nvSpPr>
          <p:spPr>
            <a:xfrm>
              <a:off x="3528525" y="3959189"/>
              <a:ext cx="32979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>
                  <a:latin typeface="Calibri" panose="020F0502020204030204" pitchFamily="34" charset="0"/>
                  <a:ea typeface="Times New Roman" panose="02020603050405020304" pitchFamily="18" charset="0"/>
                </a:rPr>
                <a:t>Location of DLH external path (red) on NASA P-3B.</a:t>
              </a:r>
              <a:endParaRPr lang="en-US" sz="1050" b="1" dirty="0">
                <a:latin typeface="Calibri" panose="020F0502020204030204" pitchFamily="34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6FAA2B5B-0722-4B8A-9C6E-3A759B9BB7EA}"/>
                </a:ext>
              </a:extLst>
            </p:cNvPr>
            <p:cNvGrpSpPr/>
            <p:nvPr/>
          </p:nvGrpSpPr>
          <p:grpSpPr>
            <a:xfrm>
              <a:off x="3048000" y="3124200"/>
              <a:ext cx="3352800" cy="838200"/>
              <a:chOff x="3048000" y="3124200"/>
              <a:chExt cx="3352800" cy="838200"/>
            </a:xfrm>
          </p:grpSpPr>
          <p:pic>
            <p:nvPicPr>
              <p:cNvPr id="53" name="Picture 195">
                <a:extLst>
                  <a:ext uri="{FF2B5EF4-FFF2-40B4-BE49-F238E27FC236}">
                    <a16:creationId xmlns:a16="http://schemas.microsoft.com/office/drawing/2014/main" id="{63929F86-DAF2-430E-AEE4-87719BDEEA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96" t="5882" r="2986" b="20169"/>
              <a:stretch/>
            </p:blipFill>
            <p:spPr bwMode="auto">
              <a:xfrm>
                <a:off x="3048000" y="3124200"/>
                <a:ext cx="3352800" cy="838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4F29AFA8-E4B1-4528-A0EE-59AE54589D5E}"/>
                  </a:ext>
                </a:extLst>
              </p:cNvPr>
              <p:cNvSpPr/>
              <p:nvPr/>
            </p:nvSpPr>
            <p:spPr bwMode="auto">
              <a:xfrm>
                <a:off x="4191000" y="3276600"/>
                <a:ext cx="457200" cy="304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C2C07FE-89A6-4B21-8850-3BD2F0847D40}"/>
                  </a:ext>
                </a:extLst>
              </p:cNvPr>
              <p:cNvSpPr/>
              <p:nvPr/>
            </p:nvSpPr>
            <p:spPr bwMode="auto">
              <a:xfrm>
                <a:off x="4267200" y="3505200"/>
                <a:ext cx="457200" cy="9144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50D65D4E-F15C-4BA4-BAE1-25D6E82A4ECD}"/>
                  </a:ext>
                </a:extLst>
              </p:cNvPr>
              <p:cNvSpPr/>
              <p:nvPr/>
            </p:nvSpPr>
            <p:spPr bwMode="auto">
              <a:xfrm>
                <a:off x="4191000" y="3524250"/>
                <a:ext cx="457200" cy="9144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37B2DE99-D8AB-43F5-9D54-EC37294D2235}"/>
                  </a:ext>
                </a:extLst>
              </p:cNvPr>
              <p:cNvSpPr/>
              <p:nvPr/>
            </p:nvSpPr>
            <p:spPr bwMode="auto">
              <a:xfrm>
                <a:off x="3048000" y="3524250"/>
                <a:ext cx="457200" cy="9144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60F9BC5D-BD63-4D0F-AD16-9A3DCF0B25C3}"/>
                  </a:ext>
                </a:extLst>
              </p:cNvPr>
              <p:cNvSpPr/>
              <p:nvPr/>
            </p:nvSpPr>
            <p:spPr bwMode="auto">
              <a:xfrm>
                <a:off x="3124200" y="3503503"/>
                <a:ext cx="152400" cy="176391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id="{31884454-D460-4943-A8EF-4D6518A9F5C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036"/>
          <a:stretch/>
        </p:blipFill>
        <p:spPr>
          <a:xfrm>
            <a:off x="4382915" y="3177470"/>
            <a:ext cx="2056014" cy="1616179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8F06D8E6-67B9-48FF-95B7-4C30317A4C8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399"/>
          <a:stretch/>
        </p:blipFill>
        <p:spPr>
          <a:xfrm>
            <a:off x="6716922" y="2583310"/>
            <a:ext cx="2056014" cy="2401121"/>
          </a:xfrm>
          <a:prstGeom prst="rect">
            <a:avLst/>
          </a:prstGeom>
        </p:spPr>
      </p:pic>
      <p:sp>
        <p:nvSpPr>
          <p:cNvPr id="61" name="Oval 60">
            <a:extLst>
              <a:ext uri="{FF2B5EF4-FFF2-40B4-BE49-F238E27FC236}">
                <a16:creationId xmlns:a16="http://schemas.microsoft.com/office/drawing/2014/main" id="{1B090A9B-6AC7-4EF1-B0EA-D6602568A1D5}"/>
              </a:ext>
            </a:extLst>
          </p:cNvPr>
          <p:cNvSpPr/>
          <p:nvPr/>
        </p:nvSpPr>
        <p:spPr>
          <a:xfrm>
            <a:off x="7207648" y="3284889"/>
            <a:ext cx="914400" cy="9144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7815EFE-6D98-4145-B743-1E9D854F72DF}"/>
              </a:ext>
            </a:extLst>
          </p:cNvPr>
          <p:cNvSpPr/>
          <p:nvPr/>
        </p:nvSpPr>
        <p:spPr>
          <a:xfrm>
            <a:off x="5058091" y="3531095"/>
            <a:ext cx="640080" cy="64008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A06DD33-C69E-4324-AF96-65B4DB82F6D1}"/>
              </a:ext>
            </a:extLst>
          </p:cNvPr>
          <p:cNvSpPr txBox="1"/>
          <p:nvPr/>
        </p:nvSpPr>
        <p:spPr>
          <a:xfrm>
            <a:off x="7018705" y="2310710"/>
            <a:ext cx="1519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</a:rPr>
              <a:t>Retroreflector on tail</a:t>
            </a:r>
            <a:endParaRPr lang="en-US" sz="105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9BD73DA-475D-4E25-A836-BC71E2568CF5}"/>
              </a:ext>
            </a:extLst>
          </p:cNvPr>
          <p:cNvSpPr txBox="1"/>
          <p:nvPr/>
        </p:nvSpPr>
        <p:spPr>
          <a:xfrm>
            <a:off x="4573164" y="4809457"/>
            <a:ext cx="1668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</a:rPr>
              <a:t>“</a:t>
            </a:r>
            <a:r>
              <a:rPr lang="en-US" sz="1200" i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Tophat</a:t>
            </a: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</a:rPr>
              <a:t>” transceiver on</a:t>
            </a:r>
            <a:b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</a:rPr>
              <a:t>P-3B zenith port</a:t>
            </a:r>
            <a:endParaRPr lang="en-US" sz="105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633" y="2357748"/>
            <a:ext cx="6587865" cy="4500252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000" dirty="0"/>
              <a:t>Three absorption line with different line strengths</a:t>
            </a:r>
          </a:p>
          <a:p>
            <a:pPr lvl="1"/>
            <a:r>
              <a:rPr lang="en-US" sz="1800" dirty="0"/>
              <a:t>Large measurement dynamic range</a:t>
            </a:r>
          </a:p>
          <a:p>
            <a:pPr lvl="2"/>
            <a:r>
              <a:rPr lang="en-US" sz="1400" dirty="0"/>
              <a:t>&lt; 1 </a:t>
            </a:r>
            <a:r>
              <a:rPr lang="en-US" sz="1400" dirty="0" err="1"/>
              <a:t>ppmv</a:t>
            </a:r>
            <a:r>
              <a:rPr lang="en-US" sz="1400" dirty="0"/>
              <a:t> to &gt;4%</a:t>
            </a:r>
          </a:p>
          <a:p>
            <a:pPr lvl="1"/>
            <a:r>
              <a:rPr lang="en-US" sz="1800" dirty="0"/>
              <a:t>Automatic line changes to optimize</a:t>
            </a:r>
            <a:br>
              <a:rPr lang="en-US" sz="1800" dirty="0"/>
            </a:br>
            <a:r>
              <a:rPr lang="en-US" sz="1800" dirty="0"/>
              <a:t>sensitivity, depending on conditions</a:t>
            </a:r>
          </a:p>
          <a:p>
            <a:pPr>
              <a:spcBef>
                <a:spcPts val="1800"/>
              </a:spcBef>
            </a:pPr>
            <a:r>
              <a:rPr lang="en-US" sz="2000" dirty="0"/>
              <a:t>Different versions for &gt; 10 aircraft</a:t>
            </a:r>
            <a:br>
              <a:rPr lang="en-US" sz="2000" dirty="0"/>
            </a:br>
            <a:r>
              <a:rPr lang="en-US" sz="2000" dirty="0"/>
              <a:t>over &gt;25 years</a:t>
            </a:r>
          </a:p>
          <a:p>
            <a:pPr>
              <a:spcBef>
                <a:spcPts val="1800"/>
              </a:spcBef>
            </a:pPr>
            <a:r>
              <a:rPr lang="en-US" sz="2000" dirty="0"/>
              <a:t>Instrument performance</a:t>
            </a:r>
          </a:p>
          <a:p>
            <a:pPr lvl="1"/>
            <a:r>
              <a:rPr lang="en-US" sz="1800" dirty="0"/>
              <a:t>Uncertainty: 5% (H2O(v)), 10-15% (RH)</a:t>
            </a:r>
          </a:p>
          <a:p>
            <a:pPr lvl="1"/>
            <a:r>
              <a:rPr lang="en-US" sz="1800" dirty="0"/>
              <a:t>Precision: 0.1%  or 0.05 </a:t>
            </a:r>
            <a:r>
              <a:rPr lang="en-US" sz="1800" dirty="0" err="1"/>
              <a:t>ppmv</a:t>
            </a:r>
            <a:endParaRPr lang="en-US" sz="1800" dirty="0"/>
          </a:p>
          <a:p>
            <a:pPr lvl="1"/>
            <a:r>
              <a:rPr lang="en-US" sz="1800" dirty="0"/>
              <a:t>Data rate: 1 Hz, 20 Hz,</a:t>
            </a:r>
            <a:br>
              <a:rPr lang="en-US" sz="1800" dirty="0"/>
            </a:br>
            <a:r>
              <a:rPr lang="en-US" sz="1800" dirty="0"/>
              <a:t>others upon request</a:t>
            </a:r>
          </a:p>
        </p:txBody>
      </p:sp>
    </p:spTree>
    <p:extLst>
      <p:ext uri="{BB962C8B-B14F-4D97-AF65-F5344CB8AC3E}">
        <p14:creationId xmlns:p14="http://schemas.microsoft.com/office/powerpoint/2010/main" val="1402576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DD5EF984-213E-7331-C42F-F06D849450EE}"/>
              </a:ext>
            </a:extLst>
          </p:cNvPr>
          <p:cNvGrpSpPr/>
          <p:nvPr/>
        </p:nvGrpSpPr>
        <p:grpSpPr>
          <a:xfrm>
            <a:off x="6548020" y="800100"/>
            <a:ext cx="6063080" cy="2743200"/>
            <a:chOff x="5976520" y="1143000"/>
            <a:chExt cx="6063080" cy="274320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569681E-EF69-6A22-CD01-E58198B79AD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976520" y="1143000"/>
              <a:ext cx="6063080" cy="2743200"/>
              <a:chOff x="2012393" y="1828800"/>
              <a:chExt cx="8084107" cy="3657600"/>
            </a:xfrm>
          </p:grpSpPr>
          <p:pic>
            <p:nvPicPr>
              <p:cNvPr id="9" name="Picture 8" descr="Diagram">
                <a:extLst>
                  <a:ext uri="{FF2B5EF4-FFF2-40B4-BE49-F238E27FC236}">
                    <a16:creationId xmlns:a16="http://schemas.microsoft.com/office/drawing/2014/main" id="{32910B58-BB09-72C3-47B6-0374BF1C4C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125" t="22572" r="15568" b="22572"/>
              <a:stretch/>
            </p:blipFill>
            <p:spPr>
              <a:xfrm>
                <a:off x="2012393" y="1828800"/>
                <a:ext cx="8084107" cy="3657600"/>
              </a:xfrm>
              <a:prstGeom prst="rect">
                <a:avLst/>
              </a:prstGeom>
            </p:spPr>
          </p:pic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9B93D51B-9AD0-A033-1C16-0B3861FB1ECE}"/>
                  </a:ext>
                </a:extLst>
              </p:cNvPr>
              <p:cNvCxnSpPr>
                <a:cxnSpLocks/>
              </p:cNvCxnSpPr>
              <p:nvPr/>
            </p:nvCxnSpPr>
            <p:spPr>
              <a:xfrm rot="-1200000">
                <a:off x="6380297" y="3688160"/>
                <a:ext cx="1810512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0C27FCA-07C8-9B8A-4C55-2D4C66AD83DD}"/>
                  </a:ext>
                </a:extLst>
              </p:cNvPr>
              <p:cNvSpPr/>
              <p:nvPr/>
            </p:nvSpPr>
            <p:spPr>
              <a:xfrm>
                <a:off x="6324600" y="2286001"/>
                <a:ext cx="2171700" cy="5714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68822CB-9CF6-1377-C27F-D916D55BE96B}"/>
                  </a:ext>
                </a:extLst>
              </p:cNvPr>
              <p:cNvSpPr/>
              <p:nvPr/>
            </p:nvSpPr>
            <p:spPr>
              <a:xfrm>
                <a:off x="5867400" y="2523744"/>
                <a:ext cx="594360" cy="15087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BE50C27-A83E-44D8-019B-6EC55185C216}"/>
                  </a:ext>
                </a:extLst>
              </p:cNvPr>
              <p:cNvSpPr/>
              <p:nvPr/>
            </p:nvSpPr>
            <p:spPr>
              <a:xfrm>
                <a:off x="8953500" y="2743200"/>
                <a:ext cx="914400" cy="131673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6023A2D-4C7F-690D-A22B-A5C723336C32}"/>
                  </a:ext>
                </a:extLst>
              </p:cNvPr>
              <p:cNvSpPr/>
              <p:nvPr/>
            </p:nvSpPr>
            <p:spPr>
              <a:xfrm>
                <a:off x="8522208" y="2496312"/>
                <a:ext cx="914400" cy="3840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EA45B57-E91B-D55C-DB44-7BD0601F4E86}"/>
                  </a:ext>
                </a:extLst>
              </p:cNvPr>
              <p:cNvSpPr/>
              <p:nvPr/>
            </p:nvSpPr>
            <p:spPr>
              <a:xfrm>
                <a:off x="7964424" y="3968496"/>
                <a:ext cx="457200" cy="1188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5F7D85A-B11B-E484-7ADA-E0EF0306AF8D}"/>
                  </a:ext>
                </a:extLst>
              </p:cNvPr>
              <p:cNvSpPr/>
              <p:nvPr/>
            </p:nvSpPr>
            <p:spPr>
              <a:xfrm>
                <a:off x="8586216" y="4005072"/>
                <a:ext cx="256032" cy="1005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5B171E6D-1B2A-9BB8-3704-4CA3DB91FF4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245352" y="3913632"/>
                <a:ext cx="228600" cy="139322"/>
                <a:chOff x="10023348" y="5535667"/>
                <a:chExt cx="301752" cy="183905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DD45315B-E780-B22C-3F0A-B4A01CC22363}"/>
                    </a:ext>
                  </a:extLst>
                </p:cNvPr>
                <p:cNvSpPr/>
                <p:nvPr/>
              </p:nvSpPr>
              <p:spPr>
                <a:xfrm>
                  <a:off x="10023754" y="5600700"/>
                  <a:ext cx="301346" cy="11887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Isosceles Triangle 35">
                  <a:extLst>
                    <a:ext uri="{FF2B5EF4-FFF2-40B4-BE49-F238E27FC236}">
                      <a16:creationId xmlns:a16="http://schemas.microsoft.com/office/drawing/2014/main" id="{F559A7E7-588B-113B-F16B-AF7DA4DACA0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023348" y="5535667"/>
                  <a:ext cx="301752" cy="65033"/>
                </a:xfrm>
                <a:prstGeom prst="triangle">
                  <a:avLst>
                    <a:gd name="adj" fmla="val 100000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63350BE-C9F0-B652-5396-8F8591EC23AE}"/>
                </a:ext>
              </a:extLst>
            </p:cNvPr>
            <p:cNvSpPr txBox="1"/>
            <p:nvPr/>
          </p:nvSpPr>
          <p:spPr>
            <a:xfrm>
              <a:off x="7467600" y="1943100"/>
              <a:ext cx="21954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Optical Path ~13m RT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AF48124-B767-C7CA-3C98-E66FF29D5A9B}"/>
                </a:ext>
              </a:extLst>
            </p:cNvPr>
            <p:cNvCxnSpPr>
              <a:cxnSpLocks/>
              <a:stCxn id="41" idx="3"/>
            </p:cNvCxnSpPr>
            <p:nvPr/>
          </p:nvCxnSpPr>
          <p:spPr>
            <a:xfrm>
              <a:off x="9663009" y="2127766"/>
              <a:ext cx="310619" cy="34615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FAA498E-A3C5-CBA7-0820-886192E1B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DLH on the Convair-580 for PONEX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FF2E5-D182-4489-68DC-AAACB642C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1343-AA0C-4326-B4EE-278FA4983FF7}" type="slidenum">
              <a:rPr lang="en-US" smtClean="0"/>
              <a:t>3</a:t>
            </a:fld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DCFDD5A-5A31-0038-F9DC-32C095E03643}"/>
              </a:ext>
            </a:extLst>
          </p:cNvPr>
          <p:cNvSpPr txBox="1"/>
          <p:nvPr/>
        </p:nvSpPr>
        <p:spPr>
          <a:xfrm>
            <a:off x="38100" y="1143000"/>
            <a:ext cx="701951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Installation should be similar to that on the NASA P-3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Likely can modify transceiver mounting hardware rather than building new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Sensitivity at low signal is proportional to pathlength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Path on CV-580 is about 72% of that on P-3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But the path on CV-580 is the same or longer than that on WB-57 during ACCLIP or on Global Hawk during ATTREX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The 13m RT path on the CV-580 is easily sufficient to meet the measurement needs of PONEX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Expect to meet with CNRC and ECCC personnel in December to discuss details of DLH installation and 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49" name="Picture 48" descr="A close-up of a paper">
            <a:extLst>
              <a:ext uri="{FF2B5EF4-FFF2-40B4-BE49-F238E27FC236}">
                <a16:creationId xmlns:a16="http://schemas.microsoft.com/office/drawing/2014/main" id="{5B9CF8E3-76B5-5862-B854-262BE9CD2D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2538" y="3649379"/>
            <a:ext cx="4214162" cy="252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429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1983A-4DB9-485F-95A5-D98516B6A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492" y="-421"/>
            <a:ext cx="10791807" cy="987049"/>
          </a:xfrm>
        </p:spPr>
        <p:txBody>
          <a:bodyPr>
            <a:normAutofit/>
          </a:bodyPr>
          <a:lstStyle/>
          <a:p>
            <a:r>
              <a:rPr lang="en-US" dirty="0"/>
              <a:t>Diode Laser Hygrometer – Short Path (DLH-SP)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27F4F-32F3-4637-B67F-A066442B2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074737"/>
            <a:ext cx="12039600" cy="5783264"/>
          </a:xfrm>
        </p:spPr>
        <p:txBody>
          <a:bodyPr>
            <a:normAutofit fontScale="85000" lnSpcReduction="20000"/>
          </a:bodyPr>
          <a:lstStyle/>
          <a:p>
            <a:r>
              <a:rPr lang="en-US" u="sng" dirty="0"/>
              <a:t>Background</a:t>
            </a:r>
            <a:r>
              <a:rPr lang="en-US" dirty="0"/>
              <a:t>: DLH relies on a clear view between the optical transceiver and the retroreflector.</a:t>
            </a:r>
          </a:p>
          <a:p>
            <a:pPr marL="742950" lvl="1" indent="-285750"/>
            <a:r>
              <a:rPr lang="en-US" dirty="0"/>
              <a:t>When cloud optical density is too high, DLH is unable to make a measurement</a:t>
            </a:r>
          </a:p>
          <a:p>
            <a:pPr marL="742950" lvl="1" indent="-285750"/>
            <a:r>
              <a:rPr lang="en-US" dirty="0"/>
              <a:t>Dense liquid clouds can contaminate signal with backscatter, rendering optical path uncertain</a:t>
            </a:r>
          </a:p>
          <a:p>
            <a:pPr marL="742950" lvl="1" indent="-285750"/>
            <a:r>
              <a:rPr lang="en-US" dirty="0"/>
              <a:t>During icing conditions, the DLH retroreflector on the P-3 can become coated with ice, resulting in very low or no signal return, until the ice sublimates</a:t>
            </a:r>
          </a:p>
          <a:p>
            <a:r>
              <a:rPr lang="en-US" dirty="0"/>
              <a:t>New design combines traditional “long path” DLH with a</a:t>
            </a:r>
            <a:br>
              <a:rPr lang="en-US" dirty="0"/>
            </a:br>
            <a:r>
              <a:rPr lang="en-US" dirty="0"/>
              <a:t>shorter path between two fins onto a DC-8 window</a:t>
            </a:r>
          </a:p>
          <a:p>
            <a:pPr lvl="1"/>
            <a:r>
              <a:rPr lang="en-US" dirty="0"/>
              <a:t>On the P-3, only the short path is used</a:t>
            </a:r>
          </a:p>
          <a:p>
            <a:r>
              <a:rPr lang="en-US" dirty="0"/>
              <a:t>Same fundamental method as DLH</a:t>
            </a:r>
          </a:p>
          <a:p>
            <a:r>
              <a:rPr lang="en-US" dirty="0"/>
              <a:t>Advantages of shorter path:</a:t>
            </a:r>
          </a:p>
          <a:p>
            <a:pPr lvl="1"/>
            <a:r>
              <a:rPr lang="en-US" dirty="0"/>
              <a:t>Essentially complete data coverage, even during</a:t>
            </a:r>
            <a:br>
              <a:rPr lang="en-US" dirty="0"/>
            </a:br>
            <a:r>
              <a:rPr lang="en-US" dirty="0"/>
              <a:t>icing or high OD cloud conditions</a:t>
            </a:r>
          </a:p>
          <a:p>
            <a:pPr lvl="1"/>
            <a:r>
              <a:rPr lang="en-US" dirty="0"/>
              <a:t>More localized measurements</a:t>
            </a:r>
          </a:p>
          <a:p>
            <a:pPr lvl="1"/>
            <a:r>
              <a:rPr lang="en-US" dirty="0"/>
              <a:t>Insignificant cloud scatter interference</a:t>
            </a:r>
          </a:p>
          <a:p>
            <a:r>
              <a:rPr lang="en-US" dirty="0"/>
              <a:t>Disadvantages of shorter path:</a:t>
            </a:r>
          </a:p>
          <a:p>
            <a:pPr lvl="1"/>
            <a:r>
              <a:rPr lang="en-US" dirty="0"/>
              <a:t>Shorter path can result in lower precision</a:t>
            </a:r>
          </a:p>
          <a:p>
            <a:pPr lvl="1"/>
            <a:r>
              <a:rPr lang="en-US" dirty="0"/>
              <a:t>Greater chance of interference from cabin leaks,</a:t>
            </a:r>
            <a:br>
              <a:rPr lang="en-US" dirty="0"/>
            </a:br>
            <a:r>
              <a:rPr lang="en-US" dirty="0"/>
              <a:t>other fuselage effects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3BEF4C-06C7-405F-8912-869D0CB82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1343-AA0C-4326-B4EE-278FA4983FF7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993AFC-9FC6-4F1C-B2BA-5655799C99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8153400" y="2818653"/>
            <a:ext cx="3771899" cy="3955894"/>
          </a:xfrm>
          <a:prstGeom prst="rect">
            <a:avLst/>
          </a:prstGeom>
        </p:spPr>
      </p:pic>
      <p:pic>
        <p:nvPicPr>
          <p:cNvPr id="4" name="Picture 3" descr="A picture containing indoor, transport, roof&#10;&#10;Description automatically generated">
            <a:extLst>
              <a:ext uri="{FF2B5EF4-FFF2-40B4-BE49-F238E27FC236}">
                <a16:creationId xmlns:a16="http://schemas.microsoft.com/office/drawing/2014/main" id="{E745B32E-3068-8029-0386-E737E868FB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785" t="-6527" r="33334" b="6527"/>
          <a:stretch/>
        </p:blipFill>
        <p:spPr>
          <a:xfrm>
            <a:off x="6529395" y="4010744"/>
            <a:ext cx="1866899" cy="266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6927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D71F3C3AD162418168A3D1EEC31C68" ma:contentTypeVersion="11" ma:contentTypeDescription="Create a new document." ma:contentTypeScope="" ma:versionID="c17ee909606e1f052583bbb49435ab8f">
  <xsd:schema xmlns:xsd="http://www.w3.org/2001/XMLSchema" xmlns:xs="http://www.w3.org/2001/XMLSchema" xmlns:p="http://schemas.microsoft.com/office/2006/metadata/properties" xmlns:ns3="3cb15ddf-dbe9-47ea-851d-c70642058130" xmlns:ns4="4817ca35-7031-43a6-bda2-0d9832ef6347" targetNamespace="http://schemas.microsoft.com/office/2006/metadata/properties" ma:root="true" ma:fieldsID="7e101bcd1fdd498dbc214417815b0660" ns3:_="" ns4:_="">
    <xsd:import namespace="3cb15ddf-dbe9-47ea-851d-c70642058130"/>
    <xsd:import namespace="4817ca35-7031-43a6-bda2-0d9832ef634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b15ddf-dbe9-47ea-851d-c706420581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17ca35-7031-43a6-bda2-0d9832ef634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296EA50-9065-42BE-AE23-8304282813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b15ddf-dbe9-47ea-851d-c70642058130"/>
    <ds:schemaRef ds:uri="4817ca35-7031-43a6-bda2-0d9832ef63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D4B5A01-3D73-4E29-ACC0-D0A3CAE8F078}">
  <ds:schemaRefs>
    <ds:schemaRef ds:uri="4817ca35-7031-43a6-bda2-0d9832ef6347"/>
    <ds:schemaRef ds:uri="http://purl.org/dc/terms/"/>
    <ds:schemaRef ds:uri="http://schemas.openxmlformats.org/package/2006/metadata/core-properties"/>
    <ds:schemaRef ds:uri="3cb15ddf-dbe9-47ea-851d-c70642058130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465D552-3139-4DD4-914E-7F06297376F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005d458-45be-48ae-8140-d43da96dd17b}" enabled="0" method="" siteId="{7005d458-45be-48ae-8140-d43da96dd1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12035</TotalTime>
  <Words>451</Words>
  <Application>Microsoft Office PowerPoint</Application>
  <PresentationFormat>Widescreen</PresentationFormat>
  <Paragraphs>57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1_Office Theme</vt:lpstr>
      <vt:lpstr>Diode Laser Hygrometer (DLH) Measurements of Water Vapor on the Convair-580 during PONEX</vt:lpstr>
      <vt:lpstr>Diode Laser Hygrometer (DLH)</vt:lpstr>
      <vt:lpstr>DLH on the Convair-580 for PONEX</vt:lpstr>
      <vt:lpstr>Diode Laser Hygrometer – Short Path (DLH-SP)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Digangi, Joshua P. (LARC-E303)</dc:creator>
  <cp:lastModifiedBy>Diskin, Glenn S. (LARC-E303)</cp:lastModifiedBy>
  <cp:revision>78</cp:revision>
  <dcterms:created xsi:type="dcterms:W3CDTF">2020-06-04T18:19:24Z</dcterms:created>
  <dcterms:modified xsi:type="dcterms:W3CDTF">2024-10-25T16:42:04Z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0x010100E2D71F3C3AD162418168A3D1EEC31C68</vt:lpwstr>
  </property>
</Properties>
</file>