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60" r:id="rId6"/>
    <p:sldId id="257" r:id="rId7"/>
    <p:sldId id="258" r:id="rId8"/>
    <p:sldId id="263" r:id="rId9"/>
    <p:sldId id="264" r:id="rId10"/>
    <p:sldId id="261" r:id="rId11"/>
    <p:sldId id="267" r:id="rId12"/>
    <p:sldId id="268" r:id="rId13"/>
    <p:sldId id="275" r:id="rId14"/>
    <p:sldId id="271" r:id="rId15"/>
    <p:sldId id="269" r:id="rId16"/>
    <p:sldId id="270" r:id="rId17"/>
    <p:sldId id="273" r:id="rId18"/>
    <p:sldId id="272"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0B9A21-F078-449A-97FA-D81E2004D82E}" v="90" dt="2024-10-25T00:32:32.5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6" y="10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8B611E-2C21-4F80-A370-F725AFCED221}" type="datetimeFigureOut">
              <a:rPr lang="en-US" smtClean="0"/>
              <a:t>10/24/2024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651737-252B-45D3-A085-C08CC98D15D1}" type="slidenum">
              <a:rPr lang="en-US" smtClean="0"/>
              <a:t>‹#›</a:t>
            </a:fld>
            <a:endParaRPr lang="en-US"/>
          </a:p>
        </p:txBody>
      </p:sp>
    </p:spTree>
    <p:extLst>
      <p:ext uri="{BB962C8B-B14F-4D97-AF65-F5344CB8AC3E}">
        <p14:creationId xmlns:p14="http://schemas.microsoft.com/office/powerpoint/2010/main" val="1383058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C95DA-E3A6-CF75-7AA3-91EBC3240D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F3B231-C1AB-D499-5AF7-BC4C6429D1C2}"/>
              </a:ext>
            </a:extLst>
          </p:cNvPr>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BEF4672-D942-F5FA-28BC-10CA3032A709}"/>
              </a:ext>
            </a:extLst>
          </p:cNvPr>
          <p:cNvSpPr>
            <a:spLocks noGrp="1"/>
          </p:cNvSpPr>
          <p:nvPr>
            <p:ph type="dt" sz="half" idx="10"/>
          </p:nvPr>
        </p:nvSpPr>
        <p:spPr/>
        <p:txBody>
          <a:bodyPr/>
          <a:lstStyle/>
          <a:p>
            <a:fld id="{7BB01514-0F45-4D0C-AC6F-2191D6E85639}" type="datetime1">
              <a:rPr lang="en-US" smtClean="0"/>
              <a:t>10/24/2024</a:t>
            </a:fld>
            <a:endParaRPr lang="en-US"/>
          </a:p>
        </p:txBody>
      </p:sp>
      <p:sp>
        <p:nvSpPr>
          <p:cNvPr id="5" name="Footer Placeholder 4">
            <a:extLst>
              <a:ext uri="{FF2B5EF4-FFF2-40B4-BE49-F238E27FC236}">
                <a16:creationId xmlns:a16="http://schemas.microsoft.com/office/drawing/2014/main" id="{2F1B9CE8-6769-0FE6-2B83-C2A83AE3F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D6FCA1-A888-0B1C-6270-D9DA1301FFD5}"/>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3517997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32EA5-2B3E-5699-6D20-99D093ED45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FA8BCA-A591-AD92-B2C4-B89070B38460}"/>
              </a:ext>
            </a:extLst>
          </p:cNvPr>
          <p:cNvSpPr>
            <a:spLocks noGrp="1"/>
          </p:cNvSpPr>
          <p:nvPr>
            <p:ph idx="1"/>
          </p:nvPr>
        </p:nvSpPr>
        <p:spPr/>
        <p:txBody>
          <a:bodyPr/>
          <a:lstStyle>
            <a:lvl1pPr>
              <a:defRPr sz="2000"/>
            </a:lvl1pPr>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819070-9590-CC9A-FF6F-543D66A451F1}"/>
              </a:ext>
            </a:extLst>
          </p:cNvPr>
          <p:cNvSpPr>
            <a:spLocks noGrp="1"/>
          </p:cNvSpPr>
          <p:nvPr>
            <p:ph type="dt" sz="half" idx="10"/>
          </p:nvPr>
        </p:nvSpPr>
        <p:spPr/>
        <p:txBody>
          <a:bodyPr/>
          <a:lstStyle/>
          <a:p>
            <a:fld id="{9860E131-E2AF-4882-B102-70268ADF450F}" type="datetime1">
              <a:rPr lang="en-US" smtClean="0"/>
              <a:t>10/24/2024</a:t>
            </a:fld>
            <a:endParaRPr lang="en-US"/>
          </a:p>
        </p:txBody>
      </p:sp>
      <p:sp>
        <p:nvSpPr>
          <p:cNvPr id="5" name="Footer Placeholder 4">
            <a:extLst>
              <a:ext uri="{FF2B5EF4-FFF2-40B4-BE49-F238E27FC236}">
                <a16:creationId xmlns:a16="http://schemas.microsoft.com/office/drawing/2014/main" id="{F03BD9E1-BBA0-A9AB-064D-8F408CE81C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3ED641-D84C-FA4D-D96B-2C75046D1FE8}"/>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73591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8BD81-DBEC-5FE6-149B-E046B58780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3346DE-1415-F412-1808-0BADA98055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6CED40-D005-DB91-C558-7C4F73CC831D}"/>
              </a:ext>
            </a:extLst>
          </p:cNvPr>
          <p:cNvSpPr>
            <a:spLocks noGrp="1"/>
          </p:cNvSpPr>
          <p:nvPr>
            <p:ph type="dt" sz="half" idx="10"/>
          </p:nvPr>
        </p:nvSpPr>
        <p:spPr/>
        <p:txBody>
          <a:bodyPr/>
          <a:lstStyle/>
          <a:p>
            <a:fld id="{BC72259F-6A87-4ADC-ADD6-7E3360C4A0D6}" type="datetime1">
              <a:rPr lang="en-US" smtClean="0"/>
              <a:t>10/24/2024</a:t>
            </a:fld>
            <a:endParaRPr lang="en-US"/>
          </a:p>
        </p:txBody>
      </p:sp>
      <p:sp>
        <p:nvSpPr>
          <p:cNvPr id="5" name="Footer Placeholder 4">
            <a:extLst>
              <a:ext uri="{FF2B5EF4-FFF2-40B4-BE49-F238E27FC236}">
                <a16:creationId xmlns:a16="http://schemas.microsoft.com/office/drawing/2014/main" id="{A48906D3-0C1D-946B-4556-7D5F77462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C59EA5-DD9D-AA0C-45EC-A685679AD7BC}"/>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155265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E14DA-7A50-B4E3-4A48-E46F1485FE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A70E0B-2231-8204-DD54-5ABB2B9C2A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34FD00-78B6-3545-8451-0A2F402B04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CC322B-010F-4424-0E80-15E8BD9EED39}"/>
              </a:ext>
            </a:extLst>
          </p:cNvPr>
          <p:cNvSpPr>
            <a:spLocks noGrp="1"/>
          </p:cNvSpPr>
          <p:nvPr>
            <p:ph type="dt" sz="half" idx="10"/>
          </p:nvPr>
        </p:nvSpPr>
        <p:spPr/>
        <p:txBody>
          <a:bodyPr/>
          <a:lstStyle/>
          <a:p>
            <a:fld id="{06B38B32-DA72-4194-93B6-DBE2DD46D68C}" type="datetime1">
              <a:rPr lang="en-US" smtClean="0"/>
              <a:t>10/24/2024</a:t>
            </a:fld>
            <a:endParaRPr lang="en-US"/>
          </a:p>
        </p:txBody>
      </p:sp>
      <p:sp>
        <p:nvSpPr>
          <p:cNvPr id="6" name="Footer Placeholder 5">
            <a:extLst>
              <a:ext uri="{FF2B5EF4-FFF2-40B4-BE49-F238E27FC236}">
                <a16:creationId xmlns:a16="http://schemas.microsoft.com/office/drawing/2014/main" id="{D9E295DC-A7BF-3DB2-773C-69C3833BF1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22D1BC-6D23-0175-84F6-7485B77215DB}"/>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21589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0B048-5553-D888-AC72-FFD6112217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DBC07A-6779-BD40-A7A7-1C6E2BC381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2E34289-C759-E08F-CE34-D3D6C98BA6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5EEB84-B5A2-E234-9520-E8998AFE0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414E82-C362-C7A7-4E71-DB1BFBC665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D4B648-6B16-4EBF-523D-34778C4E5793}"/>
              </a:ext>
            </a:extLst>
          </p:cNvPr>
          <p:cNvSpPr>
            <a:spLocks noGrp="1"/>
          </p:cNvSpPr>
          <p:nvPr>
            <p:ph type="dt" sz="half" idx="10"/>
          </p:nvPr>
        </p:nvSpPr>
        <p:spPr/>
        <p:txBody>
          <a:bodyPr/>
          <a:lstStyle/>
          <a:p>
            <a:fld id="{9021A7A5-43D1-40D0-ADE2-C55590C10BE1}" type="datetime1">
              <a:rPr lang="en-US" smtClean="0"/>
              <a:t>10/24/2024</a:t>
            </a:fld>
            <a:endParaRPr lang="en-US"/>
          </a:p>
        </p:txBody>
      </p:sp>
      <p:sp>
        <p:nvSpPr>
          <p:cNvPr id="8" name="Footer Placeholder 7">
            <a:extLst>
              <a:ext uri="{FF2B5EF4-FFF2-40B4-BE49-F238E27FC236}">
                <a16:creationId xmlns:a16="http://schemas.microsoft.com/office/drawing/2014/main" id="{9E942CF9-E01B-7E0C-63B1-33BB91EA90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4EB7BD-A1E6-DDBB-4559-B81D2A9E44FA}"/>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1630101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ED9CC-F349-F721-8337-B049519643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8F64E9-4203-70EA-407B-3BF92CDC0322}"/>
              </a:ext>
            </a:extLst>
          </p:cNvPr>
          <p:cNvSpPr>
            <a:spLocks noGrp="1"/>
          </p:cNvSpPr>
          <p:nvPr>
            <p:ph type="dt" sz="half" idx="10"/>
          </p:nvPr>
        </p:nvSpPr>
        <p:spPr/>
        <p:txBody>
          <a:bodyPr/>
          <a:lstStyle/>
          <a:p>
            <a:fld id="{0B6788E8-5E0A-4451-B23B-E06F994BCBF2}" type="datetime1">
              <a:rPr lang="en-US" smtClean="0"/>
              <a:t>10/24/2024</a:t>
            </a:fld>
            <a:endParaRPr lang="en-US"/>
          </a:p>
        </p:txBody>
      </p:sp>
      <p:sp>
        <p:nvSpPr>
          <p:cNvPr id="4" name="Footer Placeholder 3">
            <a:extLst>
              <a:ext uri="{FF2B5EF4-FFF2-40B4-BE49-F238E27FC236}">
                <a16:creationId xmlns:a16="http://schemas.microsoft.com/office/drawing/2014/main" id="{71F92DED-58BF-C5CC-E2EC-DE7452FAD1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739042-1D48-8B81-0DB3-64DCD923A5A0}"/>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4243179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30D65D-E9CE-8900-C1A4-F854361C73C3}"/>
              </a:ext>
            </a:extLst>
          </p:cNvPr>
          <p:cNvSpPr>
            <a:spLocks noGrp="1"/>
          </p:cNvSpPr>
          <p:nvPr>
            <p:ph type="dt" sz="half" idx="10"/>
          </p:nvPr>
        </p:nvSpPr>
        <p:spPr/>
        <p:txBody>
          <a:bodyPr/>
          <a:lstStyle/>
          <a:p>
            <a:fld id="{9983CF17-940C-4B69-8E2C-2EF276C6A309}" type="datetime1">
              <a:rPr lang="en-US" smtClean="0"/>
              <a:t>10/24/2024</a:t>
            </a:fld>
            <a:endParaRPr lang="en-US"/>
          </a:p>
        </p:txBody>
      </p:sp>
      <p:sp>
        <p:nvSpPr>
          <p:cNvPr id="3" name="Footer Placeholder 2">
            <a:extLst>
              <a:ext uri="{FF2B5EF4-FFF2-40B4-BE49-F238E27FC236}">
                <a16:creationId xmlns:a16="http://schemas.microsoft.com/office/drawing/2014/main" id="{B63BDEC1-4C4F-AEE2-2B00-A6BF5AFB66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57D194-5EE4-B7E9-DC5B-72A286010123}"/>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2964272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CCD6-7D8A-926E-8E03-520121919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0E4097-5663-BB98-FCCF-F4A258693F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F98328-5E0D-5B68-203C-5F33C98845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C92892-AC7B-E517-194B-1259827A06A0}"/>
              </a:ext>
            </a:extLst>
          </p:cNvPr>
          <p:cNvSpPr>
            <a:spLocks noGrp="1"/>
          </p:cNvSpPr>
          <p:nvPr>
            <p:ph type="dt" sz="half" idx="10"/>
          </p:nvPr>
        </p:nvSpPr>
        <p:spPr/>
        <p:txBody>
          <a:bodyPr/>
          <a:lstStyle/>
          <a:p>
            <a:fld id="{DC4B092D-4F26-4831-A9EC-A859BBB40F26}" type="datetime1">
              <a:rPr lang="en-US" smtClean="0"/>
              <a:t>10/24/2024</a:t>
            </a:fld>
            <a:endParaRPr lang="en-US"/>
          </a:p>
        </p:txBody>
      </p:sp>
      <p:sp>
        <p:nvSpPr>
          <p:cNvPr id="6" name="Footer Placeholder 5">
            <a:extLst>
              <a:ext uri="{FF2B5EF4-FFF2-40B4-BE49-F238E27FC236}">
                <a16:creationId xmlns:a16="http://schemas.microsoft.com/office/drawing/2014/main" id="{A5D901F5-7DBB-92B0-2CF2-E7DE587FFE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056D7C-D127-7BDF-5D2B-A83A7FA4A48B}"/>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2103881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8259-A651-F06F-BD48-A4A3B4EBFC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6AC894-0AE0-2E9F-FA68-CBAADB69C0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78F689-D18A-0850-2722-7BFDEFC19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B3EC25-4B5B-BD16-86ED-922899C16068}"/>
              </a:ext>
            </a:extLst>
          </p:cNvPr>
          <p:cNvSpPr>
            <a:spLocks noGrp="1"/>
          </p:cNvSpPr>
          <p:nvPr>
            <p:ph type="dt" sz="half" idx="10"/>
          </p:nvPr>
        </p:nvSpPr>
        <p:spPr/>
        <p:txBody>
          <a:bodyPr/>
          <a:lstStyle/>
          <a:p>
            <a:fld id="{95730378-520E-4342-801B-AF4926B7EFC2}" type="datetime1">
              <a:rPr lang="en-US" smtClean="0"/>
              <a:t>10/24/2024</a:t>
            </a:fld>
            <a:endParaRPr lang="en-US"/>
          </a:p>
        </p:txBody>
      </p:sp>
      <p:sp>
        <p:nvSpPr>
          <p:cNvPr id="6" name="Footer Placeholder 5">
            <a:extLst>
              <a:ext uri="{FF2B5EF4-FFF2-40B4-BE49-F238E27FC236}">
                <a16:creationId xmlns:a16="http://schemas.microsoft.com/office/drawing/2014/main" id="{31D075E6-257A-5F69-7843-924D51BAB8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6647E4-E620-E82F-6C3E-36F7BDAEA144}"/>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299799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9A3A6-C7BA-66B4-9DEF-CA6A015AE3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883852-A26C-8A14-36BF-65EAB5E6C5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E066EE-2DE9-30B8-F894-212AA7B1CEDF}"/>
              </a:ext>
            </a:extLst>
          </p:cNvPr>
          <p:cNvSpPr>
            <a:spLocks noGrp="1"/>
          </p:cNvSpPr>
          <p:nvPr>
            <p:ph type="dt" sz="half" idx="10"/>
          </p:nvPr>
        </p:nvSpPr>
        <p:spPr/>
        <p:txBody>
          <a:bodyPr/>
          <a:lstStyle/>
          <a:p>
            <a:fld id="{10F69866-5679-4FDF-8BBA-6C7317D30BF2}" type="datetime1">
              <a:rPr lang="en-US" smtClean="0"/>
              <a:t>10/24/2024</a:t>
            </a:fld>
            <a:endParaRPr lang="en-US"/>
          </a:p>
        </p:txBody>
      </p:sp>
      <p:sp>
        <p:nvSpPr>
          <p:cNvPr id="5" name="Footer Placeholder 4">
            <a:extLst>
              <a:ext uri="{FF2B5EF4-FFF2-40B4-BE49-F238E27FC236}">
                <a16:creationId xmlns:a16="http://schemas.microsoft.com/office/drawing/2014/main" id="{5C37EE2C-7A44-CE86-4C20-58F14176A6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65F6E3-C817-7CE9-ED78-8391377EC46B}"/>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111540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C3F113-51CE-1768-7DE8-9AE2F9848B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CA690A-57F7-A0EE-531A-2ECB905604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30D04A-2921-634B-EA39-250FA53E3177}"/>
              </a:ext>
            </a:extLst>
          </p:cNvPr>
          <p:cNvSpPr>
            <a:spLocks noGrp="1"/>
          </p:cNvSpPr>
          <p:nvPr>
            <p:ph type="dt" sz="half" idx="10"/>
          </p:nvPr>
        </p:nvSpPr>
        <p:spPr/>
        <p:txBody>
          <a:bodyPr/>
          <a:lstStyle/>
          <a:p>
            <a:fld id="{A0E7B5A9-5FFB-44EF-A194-264B351BC5D2}" type="datetime1">
              <a:rPr lang="en-US" smtClean="0"/>
              <a:t>10/24/2024</a:t>
            </a:fld>
            <a:endParaRPr lang="en-US"/>
          </a:p>
        </p:txBody>
      </p:sp>
      <p:sp>
        <p:nvSpPr>
          <p:cNvPr id="5" name="Footer Placeholder 4">
            <a:extLst>
              <a:ext uri="{FF2B5EF4-FFF2-40B4-BE49-F238E27FC236}">
                <a16:creationId xmlns:a16="http://schemas.microsoft.com/office/drawing/2014/main" id="{30DFB479-6F62-DB75-6734-C96ED5139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418B1-144F-98E9-CDC0-B0BD1911479D}"/>
              </a:ext>
            </a:extLst>
          </p:cNvPr>
          <p:cNvSpPr>
            <a:spLocks noGrp="1"/>
          </p:cNvSpPr>
          <p:nvPr>
            <p:ph type="sldNum" sz="quarter" idx="12"/>
          </p:nvPr>
        </p:nvSpPr>
        <p:spPr/>
        <p:txBody>
          <a:bodyPr/>
          <a:lstStyle/>
          <a:p>
            <a:fld id="{00F88513-F4EB-4CB7-8C00-AF5D24C735D8}" type="slidenum">
              <a:rPr lang="en-US" smtClean="0"/>
              <a:t>‹#›</a:t>
            </a:fld>
            <a:endParaRPr lang="en-US"/>
          </a:p>
        </p:txBody>
      </p:sp>
    </p:spTree>
    <p:extLst>
      <p:ext uri="{BB962C8B-B14F-4D97-AF65-F5344CB8AC3E}">
        <p14:creationId xmlns:p14="http://schemas.microsoft.com/office/powerpoint/2010/main" val="417882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C86B73-6B6F-BC3F-7F63-2A53F4242C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69A03D4-9FA6-4B3A-2E83-C1115D090B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2D25541-D83B-99B7-6C02-4C7344E1DE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imes New Roman" panose="02020603050405020304" pitchFamily="18" charset="0"/>
                <a:cs typeface="Times New Roman" panose="02020603050405020304" pitchFamily="18" charset="0"/>
              </a:defRPr>
            </a:lvl1pPr>
          </a:lstStyle>
          <a:p>
            <a:fld id="{BCEFCD2C-2D6B-4DE6-AA0A-E520078BE453}" type="datetime1">
              <a:rPr lang="en-US" smtClean="0"/>
              <a:t>10/24/2024</a:t>
            </a:fld>
            <a:endParaRPr lang="en-US" dirty="0"/>
          </a:p>
        </p:txBody>
      </p:sp>
      <p:sp>
        <p:nvSpPr>
          <p:cNvPr id="5" name="Footer Placeholder 4">
            <a:extLst>
              <a:ext uri="{FF2B5EF4-FFF2-40B4-BE49-F238E27FC236}">
                <a16:creationId xmlns:a16="http://schemas.microsoft.com/office/drawing/2014/main" id="{73EFD2FE-8B36-0018-221B-F8D0854AE7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a:extLst>
              <a:ext uri="{FF2B5EF4-FFF2-40B4-BE49-F238E27FC236}">
                <a16:creationId xmlns:a16="http://schemas.microsoft.com/office/drawing/2014/main" id="{E4D9ED36-D96E-66E8-6623-927D901FE3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imes New Roman" panose="02020603050405020304" pitchFamily="18" charset="0"/>
                <a:cs typeface="Times New Roman" panose="02020603050405020304" pitchFamily="18" charset="0"/>
              </a:defRPr>
            </a:lvl1pPr>
          </a:lstStyle>
          <a:p>
            <a:fld id="{00F88513-F4EB-4CB7-8C00-AF5D24C735D8}" type="slidenum">
              <a:rPr lang="en-US" smtClean="0"/>
              <a:pPr/>
              <a:t>‹#›</a:t>
            </a:fld>
            <a:endParaRPr lang="en-US" dirty="0"/>
          </a:p>
        </p:txBody>
      </p:sp>
    </p:spTree>
    <p:extLst>
      <p:ext uri="{BB962C8B-B14F-4D97-AF65-F5344CB8AC3E}">
        <p14:creationId xmlns:p14="http://schemas.microsoft.com/office/powerpoint/2010/main" val="1269866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rfan.sljivo@nas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ithub.com/nasa/cFS" TargetMode="External"/><Relationship Id="rId2" Type="http://schemas.openxmlformats.org/officeDocument/2006/relationships/hyperlink" Target="https://cfs.gsfc.nasa.gov/"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85AB9-39EF-DFFF-6B1D-3D0887607591}"/>
              </a:ext>
            </a:extLst>
          </p:cNvPr>
          <p:cNvSpPr>
            <a:spLocks noGrp="1"/>
          </p:cNvSpPr>
          <p:nvPr>
            <p:ph type="ctrTitle"/>
          </p:nvPr>
        </p:nvSpPr>
        <p:spPr/>
        <p:txBody>
          <a:bodyPr>
            <a:normAutofit fontScale="90000"/>
          </a:bodyPr>
          <a:lstStyle/>
          <a:p>
            <a:r>
              <a:rPr lang="en-US" dirty="0"/>
              <a:t>Developing a Dependable Multi-Agent Rover</a:t>
            </a:r>
            <a:br>
              <a:rPr lang="en-US" dirty="0"/>
            </a:br>
            <a:r>
              <a:rPr lang="en-US" dirty="0"/>
              <a:t>Swarm Using </a:t>
            </a:r>
            <a:r>
              <a:rPr lang="en-US" dirty="0" err="1"/>
              <a:t>cFS</a:t>
            </a:r>
            <a:endParaRPr lang="en-US" dirty="0"/>
          </a:p>
        </p:txBody>
      </p:sp>
      <p:sp>
        <p:nvSpPr>
          <p:cNvPr id="3" name="Subtitle 2">
            <a:extLst>
              <a:ext uri="{FF2B5EF4-FFF2-40B4-BE49-F238E27FC236}">
                <a16:creationId xmlns:a16="http://schemas.microsoft.com/office/drawing/2014/main" id="{F9C1004F-7A87-4144-B1DA-2D36F35FBD97}"/>
              </a:ext>
            </a:extLst>
          </p:cNvPr>
          <p:cNvSpPr>
            <a:spLocks noGrp="1"/>
          </p:cNvSpPr>
          <p:nvPr>
            <p:ph type="subTitle" idx="1"/>
          </p:nvPr>
        </p:nvSpPr>
        <p:spPr/>
        <p:txBody>
          <a:bodyPr/>
          <a:lstStyle/>
          <a:p>
            <a:r>
              <a:rPr lang="en-US" dirty="0"/>
              <a:t>Pavlo Vlastos*, Irfan Sljivo*, Corey Carter, Aaron Woodard</a:t>
            </a:r>
          </a:p>
        </p:txBody>
      </p:sp>
      <p:sp>
        <p:nvSpPr>
          <p:cNvPr id="4" name="TextBox 3">
            <a:extLst>
              <a:ext uri="{FF2B5EF4-FFF2-40B4-BE49-F238E27FC236}">
                <a16:creationId xmlns:a16="http://schemas.microsoft.com/office/drawing/2014/main" id="{0190FF82-11B0-42E9-4A6A-D80C3ADFC08F}"/>
              </a:ext>
            </a:extLst>
          </p:cNvPr>
          <p:cNvSpPr txBox="1"/>
          <p:nvPr/>
        </p:nvSpPr>
        <p:spPr>
          <a:xfrm>
            <a:off x="1524000" y="5735637"/>
            <a:ext cx="9144000" cy="861774"/>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GOVERNMENT RIGHTS NOTICE. This work was authored by employees of KBR Wyle Services, LLC under Contract No. 80ARC020D0010 with the National Aeronautics and Space Administration. The United States Government retains and the publisher, by accepting the article for publication, acknowledges that the United States Government retains a non-exclusive, paid-up, irrevocable, worldwide license to reproduce, prepare derivative works, distribute copies to the public, and perform publicly and display publicly, or allow others to do so, for United States Government purposes. All other rights are reserved by the copyright owner.</a:t>
            </a:r>
          </a:p>
          <a:p>
            <a:endParaRPr lang="en-US" sz="1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F2BB473-9209-92D9-27FC-FACFFE4D2FFF}"/>
              </a:ext>
            </a:extLst>
          </p:cNvPr>
          <p:cNvSpPr txBox="1"/>
          <p:nvPr/>
        </p:nvSpPr>
        <p:spPr>
          <a:xfrm>
            <a:off x="1524000" y="5089306"/>
            <a:ext cx="9144000"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pavlo.g.vlastos@nasa.gov, </a:t>
            </a:r>
            <a:r>
              <a:rPr lang="en-US" dirty="0">
                <a:latin typeface="Times New Roman" panose="02020603050405020304" pitchFamily="18" charset="0"/>
                <a:cs typeface="Times New Roman" panose="02020603050405020304" pitchFamily="18" charset="0"/>
                <a:hlinkClick r:id="rId2"/>
              </a:rPr>
              <a:t>irfan.sljivo@nasa.gov</a:t>
            </a:r>
            <a:r>
              <a:rPr lang="en-US" dirty="0">
                <a:latin typeface="Times New Roman" panose="02020603050405020304" pitchFamily="18" charset="0"/>
                <a:cs typeface="Times New Roman" panose="02020603050405020304" pitchFamily="18" charset="0"/>
              </a:rPr>
              <a:t>, corey.k.carter@nasa.gov, aaron.woodard@nasa.gov </a:t>
            </a:r>
          </a:p>
        </p:txBody>
      </p:sp>
      <p:sp>
        <p:nvSpPr>
          <p:cNvPr id="6" name="Slide Number Placeholder 5">
            <a:extLst>
              <a:ext uri="{FF2B5EF4-FFF2-40B4-BE49-F238E27FC236}">
                <a16:creationId xmlns:a16="http://schemas.microsoft.com/office/drawing/2014/main" id="{38A24417-4D51-3073-301A-24365379F5B1}"/>
              </a:ext>
            </a:extLst>
          </p:cNvPr>
          <p:cNvSpPr>
            <a:spLocks noGrp="1"/>
          </p:cNvSpPr>
          <p:nvPr>
            <p:ph type="sldNum" sz="quarter" idx="12"/>
          </p:nvPr>
        </p:nvSpPr>
        <p:spPr/>
        <p:txBody>
          <a:bodyPr/>
          <a:lstStyle/>
          <a:p>
            <a:fld id="{00F88513-F4EB-4CB7-8C00-AF5D24C735D8}" type="slidenum">
              <a:rPr lang="en-US" smtClean="0"/>
              <a:t>1</a:t>
            </a:fld>
            <a:endParaRPr lang="en-US"/>
          </a:p>
        </p:txBody>
      </p:sp>
      <p:sp>
        <p:nvSpPr>
          <p:cNvPr id="7" name="Rectangle 6">
            <a:extLst>
              <a:ext uri="{FF2B5EF4-FFF2-40B4-BE49-F238E27FC236}">
                <a16:creationId xmlns:a16="http://schemas.microsoft.com/office/drawing/2014/main" id="{67FC1C18-C85B-805F-4248-9E971024AD7F}"/>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914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D93AD-0C67-4A6E-1B62-7F6A8AC016F0}"/>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ECD83252-40CE-525D-B733-AE8CEA3A718B}"/>
              </a:ext>
            </a:extLst>
          </p:cNvPr>
          <p:cNvSpPr>
            <a:spLocks noGrp="1"/>
          </p:cNvSpPr>
          <p:nvPr>
            <p:ph idx="1"/>
          </p:nvPr>
        </p:nvSpPr>
        <p:spPr/>
        <p:txBody>
          <a:bodyPr>
            <a:normAutofit/>
          </a:bodyPr>
          <a:lstStyle/>
          <a:p>
            <a:r>
              <a:rPr lang="en-US" sz="2400" dirty="0"/>
              <a:t>The Vision</a:t>
            </a:r>
          </a:p>
          <a:p>
            <a:r>
              <a:rPr lang="en-US" sz="2400" dirty="0"/>
              <a:t>The Question</a:t>
            </a:r>
          </a:p>
          <a:p>
            <a:r>
              <a:rPr lang="en-US" sz="2400" dirty="0"/>
              <a:t>What is core Flight System (</a:t>
            </a:r>
            <a:r>
              <a:rPr lang="en-US" sz="2400" dirty="0" err="1"/>
              <a:t>cFS</a:t>
            </a:r>
            <a:r>
              <a:rPr lang="en-US" sz="2400" dirty="0"/>
              <a:t>)?</a:t>
            </a:r>
          </a:p>
          <a:p>
            <a:r>
              <a:rPr lang="en-US" sz="2400" dirty="0"/>
              <a:t>The Troupe Rover Swarm</a:t>
            </a:r>
          </a:p>
        </p:txBody>
      </p:sp>
      <p:sp>
        <p:nvSpPr>
          <p:cNvPr id="4" name="Slide Number Placeholder 3">
            <a:extLst>
              <a:ext uri="{FF2B5EF4-FFF2-40B4-BE49-F238E27FC236}">
                <a16:creationId xmlns:a16="http://schemas.microsoft.com/office/drawing/2014/main" id="{B73716E4-D070-C9CC-8A32-2806EDE6A136}"/>
              </a:ext>
            </a:extLst>
          </p:cNvPr>
          <p:cNvSpPr>
            <a:spLocks noGrp="1"/>
          </p:cNvSpPr>
          <p:nvPr>
            <p:ph type="sldNum" sz="quarter" idx="12"/>
          </p:nvPr>
        </p:nvSpPr>
        <p:spPr/>
        <p:txBody>
          <a:bodyPr/>
          <a:lstStyle/>
          <a:p>
            <a:fld id="{00F88513-F4EB-4CB7-8C00-AF5D24C735D8}" type="slidenum">
              <a:rPr lang="en-US" smtClean="0"/>
              <a:t>2</a:t>
            </a:fld>
            <a:endParaRPr lang="en-US"/>
          </a:p>
        </p:txBody>
      </p:sp>
      <p:sp>
        <p:nvSpPr>
          <p:cNvPr id="5" name="Rectangle 4">
            <a:extLst>
              <a:ext uri="{FF2B5EF4-FFF2-40B4-BE49-F238E27FC236}">
                <a16:creationId xmlns:a16="http://schemas.microsoft.com/office/drawing/2014/main" id="{CDDB2F07-41DE-9386-7F39-5506E10F0B93}"/>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8852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039C8-6FE6-7D5F-83D3-DE289E0DB29F}"/>
              </a:ext>
            </a:extLst>
          </p:cNvPr>
          <p:cNvSpPr>
            <a:spLocks noGrp="1"/>
          </p:cNvSpPr>
          <p:nvPr>
            <p:ph type="title"/>
          </p:nvPr>
        </p:nvSpPr>
        <p:spPr/>
        <p:txBody>
          <a:bodyPr/>
          <a:lstStyle/>
          <a:p>
            <a:r>
              <a:rPr lang="en-US" dirty="0"/>
              <a:t>The Vision</a:t>
            </a:r>
          </a:p>
        </p:txBody>
      </p:sp>
      <p:sp>
        <p:nvSpPr>
          <p:cNvPr id="3" name="Content Placeholder 2">
            <a:extLst>
              <a:ext uri="{FF2B5EF4-FFF2-40B4-BE49-F238E27FC236}">
                <a16:creationId xmlns:a16="http://schemas.microsoft.com/office/drawing/2014/main" id="{9D980FA4-336B-3029-1B62-849E58B214A2}"/>
              </a:ext>
            </a:extLst>
          </p:cNvPr>
          <p:cNvSpPr>
            <a:spLocks noGrp="1"/>
          </p:cNvSpPr>
          <p:nvPr>
            <p:ph idx="1"/>
          </p:nvPr>
        </p:nvSpPr>
        <p:spPr/>
        <p:txBody>
          <a:bodyPr/>
          <a:lstStyle/>
          <a:p>
            <a:r>
              <a:rPr lang="en-US" dirty="0"/>
              <a:t>The future of space exploration and space infrastructure will require autonomous multi-agent systems.</a:t>
            </a:r>
            <a:endParaRPr lang="en-US" b="1" dirty="0"/>
          </a:p>
          <a:p>
            <a:pPr lvl="1"/>
            <a:r>
              <a:rPr lang="en-US" dirty="0"/>
              <a:t>Satellites</a:t>
            </a:r>
          </a:p>
          <a:p>
            <a:pPr lvl="1"/>
            <a:r>
              <a:rPr lang="en-US" b="1" dirty="0"/>
              <a:t>Rovers</a:t>
            </a:r>
          </a:p>
          <a:p>
            <a:pPr lvl="1"/>
            <a:r>
              <a:rPr lang="en-US" dirty="0"/>
              <a:t>Others?</a:t>
            </a:r>
          </a:p>
        </p:txBody>
      </p:sp>
      <p:sp>
        <p:nvSpPr>
          <p:cNvPr id="4" name="Slide Number Placeholder 3">
            <a:extLst>
              <a:ext uri="{FF2B5EF4-FFF2-40B4-BE49-F238E27FC236}">
                <a16:creationId xmlns:a16="http://schemas.microsoft.com/office/drawing/2014/main" id="{D34AC396-7F57-989B-6EF0-4CEC26C7E7B2}"/>
              </a:ext>
            </a:extLst>
          </p:cNvPr>
          <p:cNvSpPr>
            <a:spLocks noGrp="1"/>
          </p:cNvSpPr>
          <p:nvPr>
            <p:ph type="sldNum" sz="quarter" idx="12"/>
          </p:nvPr>
        </p:nvSpPr>
        <p:spPr/>
        <p:txBody>
          <a:bodyPr/>
          <a:lstStyle/>
          <a:p>
            <a:fld id="{00F88513-F4EB-4CB7-8C00-AF5D24C735D8}" type="slidenum">
              <a:rPr lang="en-US" smtClean="0"/>
              <a:t>3</a:t>
            </a:fld>
            <a:endParaRPr lang="en-US"/>
          </a:p>
        </p:txBody>
      </p:sp>
      <p:sp>
        <p:nvSpPr>
          <p:cNvPr id="5" name="Rectangle 4">
            <a:extLst>
              <a:ext uri="{FF2B5EF4-FFF2-40B4-BE49-F238E27FC236}">
                <a16:creationId xmlns:a16="http://schemas.microsoft.com/office/drawing/2014/main" id="{831F3CD9-15D8-BF57-C196-BFFF935C3B78}"/>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72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D120-7667-9014-7002-89FB3740BCF8}"/>
              </a:ext>
            </a:extLst>
          </p:cNvPr>
          <p:cNvSpPr>
            <a:spLocks noGrp="1"/>
          </p:cNvSpPr>
          <p:nvPr>
            <p:ph type="title"/>
          </p:nvPr>
        </p:nvSpPr>
        <p:spPr/>
        <p:txBody>
          <a:bodyPr/>
          <a:lstStyle/>
          <a:p>
            <a:r>
              <a:rPr lang="en-US" dirty="0"/>
              <a:t>The Question</a:t>
            </a:r>
          </a:p>
        </p:txBody>
      </p:sp>
      <p:sp>
        <p:nvSpPr>
          <p:cNvPr id="3" name="Content Placeholder 2">
            <a:extLst>
              <a:ext uri="{FF2B5EF4-FFF2-40B4-BE49-F238E27FC236}">
                <a16:creationId xmlns:a16="http://schemas.microsoft.com/office/drawing/2014/main" id="{7514816C-0DC9-6168-68C3-2978A611DA9F}"/>
              </a:ext>
            </a:extLst>
          </p:cNvPr>
          <p:cNvSpPr>
            <a:spLocks noGrp="1"/>
          </p:cNvSpPr>
          <p:nvPr>
            <p:ph idx="1"/>
          </p:nvPr>
        </p:nvSpPr>
        <p:spPr>
          <a:xfrm>
            <a:off x="838200" y="2766218"/>
            <a:ext cx="10515600" cy="1325563"/>
          </a:xfrm>
        </p:spPr>
        <p:txBody>
          <a:bodyPr/>
          <a:lstStyle/>
          <a:p>
            <a:pPr marL="0" indent="0">
              <a:buNone/>
            </a:pPr>
            <a:r>
              <a:rPr lang="en-US" i="1" dirty="0"/>
              <a:t>How</a:t>
            </a:r>
            <a:r>
              <a:rPr lang="en-US" dirty="0"/>
              <a:t> do we develop a dependable multi-agent rover swarm using NASA’s core Flight System (</a:t>
            </a:r>
            <a:r>
              <a:rPr lang="en-US" dirty="0" err="1"/>
              <a:t>cFS</a:t>
            </a:r>
            <a:r>
              <a:rPr lang="en-US" dirty="0"/>
              <a:t>)?</a:t>
            </a:r>
          </a:p>
        </p:txBody>
      </p:sp>
      <p:sp>
        <p:nvSpPr>
          <p:cNvPr id="4" name="Slide Number Placeholder 3">
            <a:extLst>
              <a:ext uri="{FF2B5EF4-FFF2-40B4-BE49-F238E27FC236}">
                <a16:creationId xmlns:a16="http://schemas.microsoft.com/office/drawing/2014/main" id="{2F35B6B3-6EF2-F83F-32C8-69692670E2D1}"/>
              </a:ext>
            </a:extLst>
          </p:cNvPr>
          <p:cNvSpPr>
            <a:spLocks noGrp="1"/>
          </p:cNvSpPr>
          <p:nvPr>
            <p:ph type="sldNum" sz="quarter" idx="12"/>
          </p:nvPr>
        </p:nvSpPr>
        <p:spPr/>
        <p:txBody>
          <a:bodyPr/>
          <a:lstStyle/>
          <a:p>
            <a:fld id="{00F88513-F4EB-4CB7-8C00-AF5D24C735D8}" type="slidenum">
              <a:rPr lang="en-US" smtClean="0"/>
              <a:t>4</a:t>
            </a:fld>
            <a:endParaRPr lang="en-US"/>
          </a:p>
        </p:txBody>
      </p:sp>
      <p:sp>
        <p:nvSpPr>
          <p:cNvPr id="5" name="Rectangle 4">
            <a:extLst>
              <a:ext uri="{FF2B5EF4-FFF2-40B4-BE49-F238E27FC236}">
                <a16:creationId xmlns:a16="http://schemas.microsoft.com/office/drawing/2014/main" id="{6350E879-4B4E-1359-5916-4EBDAA32B588}"/>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0457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C13DB-C443-E281-A00E-23C5C72F3C36}"/>
              </a:ext>
            </a:extLst>
          </p:cNvPr>
          <p:cNvSpPr>
            <a:spLocks noGrp="1"/>
          </p:cNvSpPr>
          <p:nvPr>
            <p:ph type="title"/>
          </p:nvPr>
        </p:nvSpPr>
        <p:spPr/>
        <p:txBody>
          <a:bodyPr/>
          <a:lstStyle/>
          <a:p>
            <a:r>
              <a:rPr lang="en-US" dirty="0"/>
              <a:t>What is the core Flight System (</a:t>
            </a:r>
            <a:r>
              <a:rPr lang="en-US" dirty="0" err="1"/>
              <a:t>cFS</a:t>
            </a:r>
            <a:r>
              <a:rPr lang="en-US" dirty="0"/>
              <a:t>)?</a:t>
            </a:r>
          </a:p>
        </p:txBody>
      </p:sp>
      <p:sp>
        <p:nvSpPr>
          <p:cNvPr id="3" name="Content Placeholder 2">
            <a:extLst>
              <a:ext uri="{FF2B5EF4-FFF2-40B4-BE49-F238E27FC236}">
                <a16:creationId xmlns:a16="http://schemas.microsoft.com/office/drawing/2014/main" id="{8EF0F2D6-CF59-91D4-9BDA-925477BD435F}"/>
              </a:ext>
            </a:extLst>
          </p:cNvPr>
          <p:cNvSpPr>
            <a:spLocks noGrp="1"/>
          </p:cNvSpPr>
          <p:nvPr>
            <p:ph idx="1"/>
          </p:nvPr>
        </p:nvSpPr>
        <p:spPr/>
        <p:txBody>
          <a:bodyPr>
            <a:normAutofit/>
          </a:bodyPr>
          <a:lstStyle/>
          <a:p>
            <a:pPr marL="0" indent="0">
              <a:buNone/>
            </a:pPr>
            <a:r>
              <a:rPr lang="en-US" dirty="0"/>
              <a:t>“The core Flight System (</a:t>
            </a:r>
            <a:r>
              <a:rPr lang="en-US" dirty="0" err="1"/>
              <a:t>cFS</a:t>
            </a:r>
            <a:r>
              <a:rPr lang="en-US" dirty="0"/>
              <a:t>) is a platform and project independent reusable software framework and set of reusable software applications.  There are three key aspects to the </a:t>
            </a:r>
            <a:r>
              <a:rPr lang="en-US" dirty="0" err="1"/>
              <a:t>cFS</a:t>
            </a:r>
            <a:r>
              <a:rPr lang="en-US" dirty="0"/>
              <a:t> architecture: a dynamic run-time environment, layered software, and a </a:t>
            </a:r>
            <a:r>
              <a:rPr lang="en-US" b="1" dirty="0"/>
              <a:t>component-based design</a:t>
            </a:r>
            <a:r>
              <a:rPr lang="en-US" dirty="0"/>
              <a:t>.  It is the combination of these key aspects that makes it suitable for </a:t>
            </a:r>
            <a:r>
              <a:rPr lang="en-US" b="1" dirty="0"/>
              <a:t>reuse</a:t>
            </a:r>
            <a:r>
              <a:rPr lang="en-US" dirty="0"/>
              <a:t> on any number of NASA flight projects and/or </a:t>
            </a:r>
            <a:r>
              <a:rPr lang="en-US" b="1" dirty="0"/>
              <a:t>embedded software</a:t>
            </a:r>
            <a:r>
              <a:rPr lang="en-US" dirty="0"/>
              <a:t> systems at a significant cost savings.“ </a:t>
            </a:r>
          </a:p>
        </p:txBody>
      </p:sp>
      <p:sp>
        <p:nvSpPr>
          <p:cNvPr id="4" name="Slide Number Placeholder 3">
            <a:extLst>
              <a:ext uri="{FF2B5EF4-FFF2-40B4-BE49-F238E27FC236}">
                <a16:creationId xmlns:a16="http://schemas.microsoft.com/office/drawing/2014/main" id="{FDDFEF3B-FD4C-FDF3-2648-AA7E0C2B2B9B}"/>
              </a:ext>
            </a:extLst>
          </p:cNvPr>
          <p:cNvSpPr>
            <a:spLocks noGrp="1"/>
          </p:cNvSpPr>
          <p:nvPr>
            <p:ph type="sldNum" sz="quarter" idx="12"/>
          </p:nvPr>
        </p:nvSpPr>
        <p:spPr/>
        <p:txBody>
          <a:bodyPr/>
          <a:lstStyle/>
          <a:p>
            <a:fld id="{00F88513-F4EB-4CB7-8C00-AF5D24C735D8}" type="slidenum">
              <a:rPr lang="en-US" smtClean="0"/>
              <a:t>5</a:t>
            </a:fld>
            <a:endParaRPr lang="en-US"/>
          </a:p>
        </p:txBody>
      </p:sp>
      <p:sp>
        <p:nvSpPr>
          <p:cNvPr id="5" name="TextBox 4">
            <a:extLst>
              <a:ext uri="{FF2B5EF4-FFF2-40B4-BE49-F238E27FC236}">
                <a16:creationId xmlns:a16="http://schemas.microsoft.com/office/drawing/2014/main" id="{DBD765C9-D286-2278-EBA8-A1D9B2F8D394}"/>
              </a:ext>
            </a:extLst>
          </p:cNvPr>
          <p:cNvSpPr txBox="1"/>
          <p:nvPr/>
        </p:nvSpPr>
        <p:spPr>
          <a:xfrm>
            <a:off x="838200" y="5807631"/>
            <a:ext cx="4042611"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hlinkClick r:id="rId2"/>
              </a:rPr>
              <a:t>https://cfs.gsfc.nasa.gov/</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hlinkClick r:id="rId3"/>
              </a:rPr>
              <a:t>https://github.com/nasa/cFS</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228516FB-1FE0-7234-148F-852D9B3686EA}"/>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455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76A5-4870-8D4E-BDF2-CFD8505AB16A}"/>
              </a:ext>
            </a:extLst>
          </p:cNvPr>
          <p:cNvSpPr>
            <a:spLocks noGrp="1"/>
          </p:cNvSpPr>
          <p:nvPr>
            <p:ph type="title"/>
          </p:nvPr>
        </p:nvSpPr>
        <p:spPr/>
        <p:txBody>
          <a:bodyPr/>
          <a:lstStyle/>
          <a:p>
            <a:r>
              <a:rPr lang="en-US" dirty="0"/>
              <a:t>What is the core Flight System (</a:t>
            </a:r>
            <a:r>
              <a:rPr lang="en-US" dirty="0" err="1"/>
              <a:t>cFS</a:t>
            </a:r>
            <a:r>
              <a:rPr lang="en-US" dirty="0"/>
              <a:t>)?</a:t>
            </a:r>
          </a:p>
        </p:txBody>
      </p:sp>
      <p:sp>
        <p:nvSpPr>
          <p:cNvPr id="3" name="Content Placeholder 2">
            <a:extLst>
              <a:ext uri="{FF2B5EF4-FFF2-40B4-BE49-F238E27FC236}">
                <a16:creationId xmlns:a16="http://schemas.microsoft.com/office/drawing/2014/main" id="{31CE858B-1300-2CBD-642A-21325B8708BE}"/>
              </a:ext>
            </a:extLst>
          </p:cNvPr>
          <p:cNvSpPr>
            <a:spLocks noGrp="1"/>
          </p:cNvSpPr>
          <p:nvPr>
            <p:ph idx="1"/>
          </p:nvPr>
        </p:nvSpPr>
        <p:spPr/>
        <p:txBody>
          <a:bodyPr/>
          <a:lstStyle/>
          <a:p>
            <a:r>
              <a:rPr lang="en-US" b="1" dirty="0"/>
              <a:t>Component-based design</a:t>
            </a:r>
          </a:p>
          <a:p>
            <a:r>
              <a:rPr lang="en-US" b="1" dirty="0"/>
              <a:t>Reuseable</a:t>
            </a:r>
            <a:endParaRPr lang="en-US" dirty="0"/>
          </a:p>
          <a:p>
            <a:r>
              <a:rPr lang="en-US" b="1" dirty="0"/>
              <a:t>Embedded software systems</a:t>
            </a:r>
            <a:endParaRPr lang="en-US" dirty="0"/>
          </a:p>
        </p:txBody>
      </p:sp>
      <p:sp>
        <p:nvSpPr>
          <p:cNvPr id="4" name="Slide Number Placeholder 3">
            <a:extLst>
              <a:ext uri="{FF2B5EF4-FFF2-40B4-BE49-F238E27FC236}">
                <a16:creationId xmlns:a16="http://schemas.microsoft.com/office/drawing/2014/main" id="{B0420CFA-734A-A6BF-8D62-7DBCEE43E7A5}"/>
              </a:ext>
            </a:extLst>
          </p:cNvPr>
          <p:cNvSpPr>
            <a:spLocks noGrp="1"/>
          </p:cNvSpPr>
          <p:nvPr>
            <p:ph type="sldNum" sz="quarter" idx="12"/>
          </p:nvPr>
        </p:nvSpPr>
        <p:spPr/>
        <p:txBody>
          <a:bodyPr/>
          <a:lstStyle/>
          <a:p>
            <a:fld id="{00F88513-F4EB-4CB7-8C00-AF5D24C735D8}" type="slidenum">
              <a:rPr lang="en-US" smtClean="0"/>
              <a:t>6</a:t>
            </a:fld>
            <a:endParaRPr lang="en-US"/>
          </a:p>
        </p:txBody>
      </p:sp>
      <p:sp>
        <p:nvSpPr>
          <p:cNvPr id="5" name="Rectangle 4">
            <a:extLst>
              <a:ext uri="{FF2B5EF4-FFF2-40B4-BE49-F238E27FC236}">
                <a16:creationId xmlns:a16="http://schemas.microsoft.com/office/drawing/2014/main" id="{6711A16E-7CB8-51C8-E089-BFEE0FF529A1}"/>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4438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300B9-7A48-D81E-CACE-A2462877E224}"/>
              </a:ext>
            </a:extLst>
          </p:cNvPr>
          <p:cNvSpPr>
            <a:spLocks noGrp="1"/>
          </p:cNvSpPr>
          <p:nvPr>
            <p:ph type="title"/>
          </p:nvPr>
        </p:nvSpPr>
        <p:spPr/>
        <p:txBody>
          <a:bodyPr/>
          <a:lstStyle/>
          <a:p>
            <a:r>
              <a:rPr lang="en-US" dirty="0"/>
              <a:t>The Troupe Rover Swarm</a:t>
            </a:r>
          </a:p>
        </p:txBody>
      </p:sp>
      <p:pic>
        <p:nvPicPr>
          <p:cNvPr id="8" name="Content Placeholder 7" descr="A picture containing ground, outdoor, dirt, sandy&#10;&#10;Description automatically generated">
            <a:extLst>
              <a:ext uri="{FF2B5EF4-FFF2-40B4-BE49-F238E27FC236}">
                <a16:creationId xmlns:a16="http://schemas.microsoft.com/office/drawing/2014/main" id="{9C41B544-7D83-D52A-F1CB-CAAEC7AD5B0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4757" t="-1" r="22303" b="19768"/>
          <a:stretch/>
        </p:blipFill>
        <p:spPr>
          <a:xfrm>
            <a:off x="6172202" y="1825625"/>
            <a:ext cx="5181600" cy="4972778"/>
          </a:xfrm>
        </p:spPr>
      </p:pic>
      <p:sp>
        <p:nvSpPr>
          <p:cNvPr id="5" name="Slide Number Placeholder 4">
            <a:extLst>
              <a:ext uri="{FF2B5EF4-FFF2-40B4-BE49-F238E27FC236}">
                <a16:creationId xmlns:a16="http://schemas.microsoft.com/office/drawing/2014/main" id="{B17A63F3-BB4B-3C61-03E2-4E50F858A9DC}"/>
              </a:ext>
            </a:extLst>
          </p:cNvPr>
          <p:cNvSpPr>
            <a:spLocks noGrp="1"/>
          </p:cNvSpPr>
          <p:nvPr>
            <p:ph type="sldNum" sz="quarter" idx="12"/>
          </p:nvPr>
        </p:nvSpPr>
        <p:spPr/>
        <p:txBody>
          <a:bodyPr/>
          <a:lstStyle/>
          <a:p>
            <a:fld id="{00F88513-F4EB-4CB7-8C00-AF5D24C735D8}" type="slidenum">
              <a:rPr lang="en-US" smtClean="0"/>
              <a:t>7</a:t>
            </a:fld>
            <a:endParaRPr lang="en-US"/>
          </a:p>
        </p:txBody>
      </p:sp>
      <p:sp>
        <p:nvSpPr>
          <p:cNvPr id="3" name="Content Placeholder 2">
            <a:extLst>
              <a:ext uri="{FF2B5EF4-FFF2-40B4-BE49-F238E27FC236}">
                <a16:creationId xmlns:a16="http://schemas.microsoft.com/office/drawing/2014/main" id="{0E06464B-B3E6-3152-AED6-469015507645}"/>
              </a:ext>
            </a:extLst>
          </p:cNvPr>
          <p:cNvSpPr>
            <a:spLocks noGrp="1"/>
          </p:cNvSpPr>
          <p:nvPr>
            <p:ph sz="half" idx="1"/>
          </p:nvPr>
        </p:nvSpPr>
        <p:spPr>
          <a:xfrm>
            <a:off x="838200" y="1825625"/>
            <a:ext cx="5181600" cy="2302755"/>
          </a:xfrm>
        </p:spPr>
        <p:txBody>
          <a:bodyPr>
            <a:normAutofit/>
          </a:bodyPr>
          <a:lstStyle/>
          <a:p>
            <a:pPr marL="0" indent="0">
              <a:buNone/>
            </a:pPr>
            <a:r>
              <a:rPr lang="en-US" dirty="0"/>
              <a:t>Troupe aims to develop a swarm of autonomous rovers capable of mapping unknown terrain, and assure their high-integrity using the advanced V&amp;V tools developed in the Robust Software Engineering (RSE) group at NASA Ames Research Center.</a:t>
            </a:r>
          </a:p>
        </p:txBody>
      </p:sp>
      <p:pic>
        <p:nvPicPr>
          <p:cNvPr id="10" name="Picture 9" descr="A picture containing floor&#10;&#10;Description automatically generated">
            <a:extLst>
              <a:ext uri="{FF2B5EF4-FFF2-40B4-BE49-F238E27FC236}">
                <a16:creationId xmlns:a16="http://schemas.microsoft.com/office/drawing/2014/main" id="{C49875C2-3CD7-DFD6-2CAD-A48A29F33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8" y="4128380"/>
            <a:ext cx="5186189" cy="2593095"/>
          </a:xfrm>
          <a:prstGeom prst="rect">
            <a:avLst/>
          </a:prstGeom>
        </p:spPr>
      </p:pic>
      <p:sp>
        <p:nvSpPr>
          <p:cNvPr id="12" name="Rectangle 11">
            <a:extLst>
              <a:ext uri="{FF2B5EF4-FFF2-40B4-BE49-F238E27FC236}">
                <a16:creationId xmlns:a16="http://schemas.microsoft.com/office/drawing/2014/main" id="{97482C5E-69FD-E5CF-86EC-DBED16CF17D6}"/>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22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48E8-0888-2311-EBFC-625A6BEB63DD}"/>
              </a:ext>
            </a:extLst>
          </p:cNvPr>
          <p:cNvSpPr>
            <a:spLocks noGrp="1"/>
          </p:cNvSpPr>
          <p:nvPr>
            <p:ph type="title"/>
          </p:nvPr>
        </p:nvSpPr>
        <p:spPr/>
        <p:txBody>
          <a:bodyPr/>
          <a:lstStyle/>
          <a:p>
            <a:r>
              <a:rPr lang="en-US" dirty="0"/>
              <a:t>The Troupe Rover Swarm: Hardware</a:t>
            </a:r>
          </a:p>
        </p:txBody>
      </p:sp>
      <p:sp>
        <p:nvSpPr>
          <p:cNvPr id="4" name="Slide Number Placeholder 3">
            <a:extLst>
              <a:ext uri="{FF2B5EF4-FFF2-40B4-BE49-F238E27FC236}">
                <a16:creationId xmlns:a16="http://schemas.microsoft.com/office/drawing/2014/main" id="{98C61725-8077-F6CD-1242-3507AEFCD3FA}"/>
              </a:ext>
            </a:extLst>
          </p:cNvPr>
          <p:cNvSpPr>
            <a:spLocks noGrp="1"/>
          </p:cNvSpPr>
          <p:nvPr>
            <p:ph type="sldNum" sz="quarter" idx="12"/>
          </p:nvPr>
        </p:nvSpPr>
        <p:spPr/>
        <p:txBody>
          <a:bodyPr/>
          <a:lstStyle/>
          <a:p>
            <a:fld id="{00F88513-F4EB-4CB7-8C00-AF5D24C735D8}" type="slidenum">
              <a:rPr lang="en-US" smtClean="0"/>
              <a:t>8</a:t>
            </a:fld>
            <a:endParaRPr lang="en-US"/>
          </a:p>
        </p:txBody>
      </p:sp>
      <p:sp>
        <p:nvSpPr>
          <p:cNvPr id="9" name="Content Placeholder 8">
            <a:extLst>
              <a:ext uri="{FF2B5EF4-FFF2-40B4-BE49-F238E27FC236}">
                <a16:creationId xmlns:a16="http://schemas.microsoft.com/office/drawing/2014/main" id="{E6F10CC0-B350-3B17-C5EB-D4D431DFC675}"/>
              </a:ext>
            </a:extLst>
          </p:cNvPr>
          <p:cNvSpPr>
            <a:spLocks noGrp="1"/>
          </p:cNvSpPr>
          <p:nvPr>
            <p:ph sz="half" idx="1"/>
          </p:nvPr>
        </p:nvSpPr>
        <p:spPr/>
        <p:txBody>
          <a:bodyPr/>
          <a:lstStyle/>
          <a:p>
            <a:r>
              <a:rPr lang="en-US" dirty="0"/>
              <a:t>Simple power system</a:t>
            </a:r>
          </a:p>
          <a:p>
            <a:r>
              <a:rPr lang="en-US" dirty="0"/>
              <a:t>Raspberry Pi 4B running </a:t>
            </a:r>
            <a:r>
              <a:rPr lang="en-US" dirty="0" err="1"/>
              <a:t>cFS</a:t>
            </a:r>
            <a:endParaRPr lang="en-US" dirty="0"/>
          </a:p>
          <a:p>
            <a:pPr lvl="1"/>
            <a:r>
              <a:rPr lang="en-US" dirty="0"/>
              <a:t>Steering and throttle commands via </a:t>
            </a:r>
            <a:r>
              <a:rPr lang="en-US" dirty="0" err="1"/>
              <a:t>MAVLink</a:t>
            </a:r>
            <a:r>
              <a:rPr lang="en-US" dirty="0"/>
              <a:t> messages over USB UART</a:t>
            </a:r>
          </a:p>
          <a:p>
            <a:r>
              <a:rPr lang="en-US" dirty="0" err="1"/>
              <a:t>Beaglebone</a:t>
            </a:r>
            <a:r>
              <a:rPr lang="en-US" dirty="0"/>
              <a:t> Blue running </a:t>
            </a:r>
            <a:r>
              <a:rPr lang="en-US" dirty="0" err="1"/>
              <a:t>ArduPilot</a:t>
            </a:r>
            <a:endParaRPr lang="en-US" dirty="0"/>
          </a:p>
          <a:p>
            <a:r>
              <a:rPr lang="en-US" dirty="0"/>
              <a:t>LiDAR</a:t>
            </a:r>
          </a:p>
          <a:p>
            <a:r>
              <a:rPr lang="en-US" dirty="0"/>
              <a:t>Stereo Camera</a:t>
            </a:r>
          </a:p>
          <a:p>
            <a:r>
              <a:rPr lang="en-US" dirty="0"/>
              <a:t>BLDC motor for throttle</a:t>
            </a:r>
          </a:p>
          <a:p>
            <a:r>
              <a:rPr lang="en-US" dirty="0"/>
              <a:t>5V servo for steering</a:t>
            </a:r>
          </a:p>
        </p:txBody>
      </p:sp>
      <p:pic>
        <p:nvPicPr>
          <p:cNvPr id="7" name="Content Placeholder 6" descr="Diagram&#10;&#10;Description automatically generated">
            <a:extLst>
              <a:ext uri="{FF2B5EF4-FFF2-40B4-BE49-F238E27FC236}">
                <a16:creationId xmlns:a16="http://schemas.microsoft.com/office/drawing/2014/main" id="{B9E9C3F9-784F-6183-5175-F90685934B6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948891"/>
            <a:ext cx="5181600" cy="2104806"/>
          </a:xfrm>
        </p:spPr>
      </p:pic>
      <p:sp>
        <p:nvSpPr>
          <p:cNvPr id="8" name="Rectangle 7">
            <a:extLst>
              <a:ext uri="{FF2B5EF4-FFF2-40B4-BE49-F238E27FC236}">
                <a16:creationId xmlns:a16="http://schemas.microsoft.com/office/drawing/2014/main" id="{044C8A69-6E39-F246-E6B4-3C560AD2625F}"/>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3349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48E8-0888-2311-EBFC-625A6BEB63DD}"/>
              </a:ext>
            </a:extLst>
          </p:cNvPr>
          <p:cNvSpPr>
            <a:spLocks noGrp="1"/>
          </p:cNvSpPr>
          <p:nvPr>
            <p:ph type="title"/>
          </p:nvPr>
        </p:nvSpPr>
        <p:spPr/>
        <p:txBody>
          <a:bodyPr/>
          <a:lstStyle/>
          <a:p>
            <a:r>
              <a:rPr lang="en-US" dirty="0"/>
              <a:t>The Troupe Rover Swarm: Software</a:t>
            </a:r>
          </a:p>
        </p:txBody>
      </p:sp>
      <p:sp>
        <p:nvSpPr>
          <p:cNvPr id="4" name="Slide Number Placeholder 3">
            <a:extLst>
              <a:ext uri="{FF2B5EF4-FFF2-40B4-BE49-F238E27FC236}">
                <a16:creationId xmlns:a16="http://schemas.microsoft.com/office/drawing/2014/main" id="{98C61725-8077-F6CD-1242-3507AEFCD3FA}"/>
              </a:ext>
            </a:extLst>
          </p:cNvPr>
          <p:cNvSpPr>
            <a:spLocks noGrp="1"/>
          </p:cNvSpPr>
          <p:nvPr>
            <p:ph type="sldNum" sz="quarter" idx="12"/>
          </p:nvPr>
        </p:nvSpPr>
        <p:spPr/>
        <p:txBody>
          <a:bodyPr/>
          <a:lstStyle/>
          <a:p>
            <a:fld id="{00F88513-F4EB-4CB7-8C00-AF5D24C735D8}" type="slidenum">
              <a:rPr lang="en-US" smtClean="0"/>
              <a:t>9</a:t>
            </a:fld>
            <a:endParaRPr lang="en-US"/>
          </a:p>
        </p:txBody>
      </p:sp>
      <p:sp>
        <p:nvSpPr>
          <p:cNvPr id="9" name="Content Placeholder 8">
            <a:extLst>
              <a:ext uri="{FF2B5EF4-FFF2-40B4-BE49-F238E27FC236}">
                <a16:creationId xmlns:a16="http://schemas.microsoft.com/office/drawing/2014/main" id="{E6F10CC0-B350-3B17-C5EB-D4D431DFC675}"/>
              </a:ext>
            </a:extLst>
          </p:cNvPr>
          <p:cNvSpPr>
            <a:spLocks noGrp="1"/>
          </p:cNvSpPr>
          <p:nvPr>
            <p:ph sz="half" idx="1"/>
          </p:nvPr>
        </p:nvSpPr>
        <p:spPr/>
        <p:txBody>
          <a:bodyPr/>
          <a:lstStyle/>
          <a:p>
            <a:r>
              <a:rPr lang="en-US" dirty="0"/>
              <a:t>High-level </a:t>
            </a:r>
            <a:r>
              <a:rPr lang="en-US" dirty="0" err="1"/>
              <a:t>cFS</a:t>
            </a:r>
            <a:r>
              <a:rPr lang="en-US" dirty="0"/>
              <a:t> block diagram for a single Troupe rover</a:t>
            </a:r>
          </a:p>
          <a:p>
            <a:r>
              <a:rPr lang="en-US" dirty="0"/>
              <a:t>Publish/subscribe</a:t>
            </a:r>
          </a:p>
          <a:p>
            <a:pPr lvl="1"/>
            <a:r>
              <a:rPr lang="en-US" dirty="0"/>
              <a:t>Messages are passed via shared memory on the core Flight Executive (</a:t>
            </a:r>
            <a:r>
              <a:rPr lang="en-US" dirty="0" err="1"/>
              <a:t>cFE</a:t>
            </a:r>
            <a:r>
              <a:rPr lang="en-US" dirty="0"/>
              <a:t>) software bus.</a:t>
            </a:r>
          </a:p>
          <a:p>
            <a:r>
              <a:rPr lang="en-US" dirty="0"/>
              <a:t>Some applications are manually-coded others are code-generated using MATLAB/Simulink and an external code interface (ECI).</a:t>
            </a:r>
          </a:p>
          <a:p>
            <a:endParaRPr lang="en-US" dirty="0"/>
          </a:p>
        </p:txBody>
      </p:sp>
      <p:pic>
        <p:nvPicPr>
          <p:cNvPr id="10" name="Content Placeholder 5" descr="Diagram&#10;&#10;Description automatically generated">
            <a:extLst>
              <a:ext uri="{FF2B5EF4-FFF2-40B4-BE49-F238E27FC236}">
                <a16:creationId xmlns:a16="http://schemas.microsoft.com/office/drawing/2014/main" id="{B77C3F0C-21FA-DB7D-241E-E0013D460F1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842294"/>
            <a:ext cx="5181600" cy="4317999"/>
          </a:xfrm>
        </p:spPr>
      </p:pic>
      <p:sp>
        <p:nvSpPr>
          <p:cNvPr id="3" name="Rectangle 2">
            <a:extLst>
              <a:ext uri="{FF2B5EF4-FFF2-40B4-BE49-F238E27FC236}">
                <a16:creationId xmlns:a16="http://schemas.microsoft.com/office/drawing/2014/main" id="{9A2EF845-B0D6-1420-FE2D-C3A3E29372C1}"/>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792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D120-7667-9014-7002-89FB3740BCF8}"/>
              </a:ext>
            </a:extLst>
          </p:cNvPr>
          <p:cNvSpPr>
            <a:spLocks noGrp="1"/>
          </p:cNvSpPr>
          <p:nvPr>
            <p:ph type="title"/>
          </p:nvPr>
        </p:nvSpPr>
        <p:spPr/>
        <p:txBody>
          <a:bodyPr/>
          <a:lstStyle/>
          <a:p>
            <a:r>
              <a:rPr lang="en-US" dirty="0"/>
              <a:t>Can we use Model-Based Development?</a:t>
            </a:r>
          </a:p>
        </p:txBody>
      </p:sp>
      <p:sp>
        <p:nvSpPr>
          <p:cNvPr id="3" name="Content Placeholder 2">
            <a:extLst>
              <a:ext uri="{FF2B5EF4-FFF2-40B4-BE49-F238E27FC236}">
                <a16:creationId xmlns:a16="http://schemas.microsoft.com/office/drawing/2014/main" id="{7514816C-0DC9-6168-68C3-2978A611DA9F}"/>
              </a:ext>
            </a:extLst>
          </p:cNvPr>
          <p:cNvSpPr>
            <a:spLocks noGrp="1"/>
          </p:cNvSpPr>
          <p:nvPr>
            <p:ph idx="1"/>
          </p:nvPr>
        </p:nvSpPr>
        <p:spPr>
          <a:xfrm>
            <a:off x="838200" y="2766218"/>
            <a:ext cx="10515600" cy="1325563"/>
          </a:xfrm>
        </p:spPr>
        <p:txBody>
          <a:bodyPr>
            <a:noAutofit/>
          </a:bodyPr>
          <a:lstStyle/>
          <a:p>
            <a:pPr marL="0" indent="0">
              <a:buNone/>
            </a:pPr>
            <a:r>
              <a:rPr lang="en-US" dirty="0"/>
              <a:t>“Model-based development (MBD) provides a number of useful features in terms of project development. If implemented correctly, a system that uses MBD will have a more modular architecture, making it easy to swap out models and adapt a system as required. Troupe implemented MBD using </a:t>
            </a:r>
            <a:r>
              <a:rPr lang="en-US" b="1" dirty="0" err="1"/>
              <a:t>Matlab</a:t>
            </a:r>
            <a:r>
              <a:rPr lang="en-US" b="1" dirty="0"/>
              <a:t>/Simulink</a:t>
            </a:r>
            <a:r>
              <a:rPr lang="en-US" dirty="0"/>
              <a:t>.”</a:t>
            </a:r>
          </a:p>
        </p:txBody>
      </p:sp>
      <p:sp>
        <p:nvSpPr>
          <p:cNvPr id="4" name="Slide Number Placeholder 3">
            <a:extLst>
              <a:ext uri="{FF2B5EF4-FFF2-40B4-BE49-F238E27FC236}">
                <a16:creationId xmlns:a16="http://schemas.microsoft.com/office/drawing/2014/main" id="{2F35B6B3-6EF2-F83F-32C8-69692670E2D1}"/>
              </a:ext>
            </a:extLst>
          </p:cNvPr>
          <p:cNvSpPr>
            <a:spLocks noGrp="1"/>
          </p:cNvSpPr>
          <p:nvPr>
            <p:ph type="sldNum" sz="quarter" idx="12"/>
          </p:nvPr>
        </p:nvSpPr>
        <p:spPr/>
        <p:txBody>
          <a:bodyPr/>
          <a:lstStyle/>
          <a:p>
            <a:fld id="{00F88513-F4EB-4CB7-8C00-AF5D24C735D8}" type="slidenum">
              <a:rPr lang="en-US" smtClean="0"/>
              <a:t>10</a:t>
            </a:fld>
            <a:endParaRPr lang="en-US"/>
          </a:p>
        </p:txBody>
      </p:sp>
      <p:sp>
        <p:nvSpPr>
          <p:cNvPr id="5" name="Rectangle 4">
            <a:extLst>
              <a:ext uri="{FF2B5EF4-FFF2-40B4-BE49-F238E27FC236}">
                <a16:creationId xmlns:a16="http://schemas.microsoft.com/office/drawing/2014/main" id="{5F34836E-F49D-3882-450D-D523C3F40D9A}"/>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44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48E8-0888-2311-EBFC-625A6BEB63DD}"/>
              </a:ext>
            </a:extLst>
          </p:cNvPr>
          <p:cNvSpPr>
            <a:spLocks noGrp="1"/>
          </p:cNvSpPr>
          <p:nvPr>
            <p:ph type="title"/>
          </p:nvPr>
        </p:nvSpPr>
        <p:spPr/>
        <p:txBody>
          <a:bodyPr/>
          <a:lstStyle/>
          <a:p>
            <a:r>
              <a:rPr lang="en-US" dirty="0"/>
              <a:t>The Troupe Rover Swarm: Software</a:t>
            </a:r>
          </a:p>
        </p:txBody>
      </p:sp>
      <p:sp>
        <p:nvSpPr>
          <p:cNvPr id="4" name="Slide Number Placeholder 3">
            <a:extLst>
              <a:ext uri="{FF2B5EF4-FFF2-40B4-BE49-F238E27FC236}">
                <a16:creationId xmlns:a16="http://schemas.microsoft.com/office/drawing/2014/main" id="{98C61725-8077-F6CD-1242-3507AEFCD3FA}"/>
              </a:ext>
            </a:extLst>
          </p:cNvPr>
          <p:cNvSpPr>
            <a:spLocks noGrp="1"/>
          </p:cNvSpPr>
          <p:nvPr>
            <p:ph type="sldNum" sz="quarter" idx="12"/>
          </p:nvPr>
        </p:nvSpPr>
        <p:spPr/>
        <p:txBody>
          <a:bodyPr/>
          <a:lstStyle/>
          <a:p>
            <a:fld id="{00F88513-F4EB-4CB7-8C00-AF5D24C735D8}" type="slidenum">
              <a:rPr lang="en-US" smtClean="0"/>
              <a:t>11</a:t>
            </a:fld>
            <a:endParaRPr lang="en-US"/>
          </a:p>
        </p:txBody>
      </p:sp>
      <p:pic>
        <p:nvPicPr>
          <p:cNvPr id="13" name="Picture 12" descr="Diagram&#10;&#10;Description automatically generated">
            <a:extLst>
              <a:ext uri="{FF2B5EF4-FFF2-40B4-BE49-F238E27FC236}">
                <a16:creationId xmlns:a16="http://schemas.microsoft.com/office/drawing/2014/main" id="{847EECED-94EC-AB5D-5CAE-03239E5E57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2" y="1825625"/>
            <a:ext cx="5724525" cy="4391025"/>
          </a:xfrm>
          <a:prstGeom prst="rect">
            <a:avLst/>
          </a:prstGeom>
        </p:spPr>
      </p:pic>
      <p:sp>
        <p:nvSpPr>
          <p:cNvPr id="14" name="Content Placeholder 8">
            <a:extLst>
              <a:ext uri="{FF2B5EF4-FFF2-40B4-BE49-F238E27FC236}">
                <a16:creationId xmlns:a16="http://schemas.microsoft.com/office/drawing/2014/main" id="{3F1E572E-EAC5-696E-3814-941EC82BAC9D}"/>
              </a:ext>
            </a:extLst>
          </p:cNvPr>
          <p:cNvSpPr>
            <a:spLocks noGrp="1"/>
          </p:cNvSpPr>
          <p:nvPr>
            <p:ph sz="half" idx="1"/>
          </p:nvPr>
        </p:nvSpPr>
        <p:spPr>
          <a:xfrm>
            <a:off x="838200" y="1825625"/>
            <a:ext cx="5181600" cy="4351338"/>
          </a:xfrm>
        </p:spPr>
        <p:txBody>
          <a:bodyPr/>
          <a:lstStyle/>
          <a:p>
            <a:r>
              <a:rPr lang="en-US" dirty="0"/>
              <a:t>Example diagram of how the external code interface (ECI) is integrated into the </a:t>
            </a:r>
            <a:r>
              <a:rPr lang="en-US" dirty="0" err="1"/>
              <a:t>cFS</a:t>
            </a:r>
            <a:r>
              <a:rPr lang="en-US" dirty="0"/>
              <a:t> project via the </a:t>
            </a:r>
            <a:r>
              <a:rPr lang="en-US" dirty="0" err="1"/>
              <a:t>eci_enterface.h</a:t>
            </a:r>
            <a:r>
              <a:rPr lang="en-US" dirty="0"/>
              <a:t> header file.</a:t>
            </a:r>
          </a:p>
          <a:p>
            <a:r>
              <a:rPr lang="en-US" dirty="0"/>
              <a:t>This is how the information structure of the SLAM application and ECI interface are used to specify input and output messages.</a:t>
            </a:r>
          </a:p>
          <a:p>
            <a:pPr lvl="1"/>
            <a:endParaRPr lang="en-US" dirty="0"/>
          </a:p>
          <a:p>
            <a:endParaRPr lang="en-US" dirty="0"/>
          </a:p>
        </p:txBody>
      </p:sp>
      <p:sp>
        <p:nvSpPr>
          <p:cNvPr id="15" name="Rectangle 14">
            <a:extLst>
              <a:ext uri="{FF2B5EF4-FFF2-40B4-BE49-F238E27FC236}">
                <a16:creationId xmlns:a16="http://schemas.microsoft.com/office/drawing/2014/main" id="{DA88279E-108B-6DDF-7614-BA4F100FCCF8}"/>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7889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48E8-0888-2311-EBFC-625A6BEB63DD}"/>
              </a:ext>
            </a:extLst>
          </p:cNvPr>
          <p:cNvSpPr>
            <a:spLocks noGrp="1"/>
          </p:cNvSpPr>
          <p:nvPr>
            <p:ph type="title"/>
          </p:nvPr>
        </p:nvSpPr>
        <p:spPr/>
        <p:txBody>
          <a:bodyPr/>
          <a:lstStyle/>
          <a:p>
            <a:r>
              <a:rPr lang="en-US" dirty="0"/>
              <a:t>The Troupe Rover Swarm: Software</a:t>
            </a:r>
          </a:p>
        </p:txBody>
      </p:sp>
      <p:sp>
        <p:nvSpPr>
          <p:cNvPr id="4" name="Slide Number Placeholder 3">
            <a:extLst>
              <a:ext uri="{FF2B5EF4-FFF2-40B4-BE49-F238E27FC236}">
                <a16:creationId xmlns:a16="http://schemas.microsoft.com/office/drawing/2014/main" id="{98C61725-8077-F6CD-1242-3507AEFCD3FA}"/>
              </a:ext>
            </a:extLst>
          </p:cNvPr>
          <p:cNvSpPr>
            <a:spLocks noGrp="1"/>
          </p:cNvSpPr>
          <p:nvPr>
            <p:ph type="sldNum" sz="quarter" idx="12"/>
          </p:nvPr>
        </p:nvSpPr>
        <p:spPr/>
        <p:txBody>
          <a:bodyPr/>
          <a:lstStyle/>
          <a:p>
            <a:fld id="{00F88513-F4EB-4CB7-8C00-AF5D24C735D8}" type="slidenum">
              <a:rPr lang="en-US" smtClean="0"/>
              <a:t>12</a:t>
            </a:fld>
            <a:endParaRPr lang="en-US"/>
          </a:p>
        </p:txBody>
      </p:sp>
      <p:sp>
        <p:nvSpPr>
          <p:cNvPr id="9" name="Content Placeholder 8">
            <a:extLst>
              <a:ext uri="{FF2B5EF4-FFF2-40B4-BE49-F238E27FC236}">
                <a16:creationId xmlns:a16="http://schemas.microsoft.com/office/drawing/2014/main" id="{E6F10CC0-B350-3B17-C5EB-D4D431DFC675}"/>
              </a:ext>
            </a:extLst>
          </p:cNvPr>
          <p:cNvSpPr>
            <a:spLocks noGrp="1"/>
          </p:cNvSpPr>
          <p:nvPr>
            <p:ph sz="half" idx="1"/>
          </p:nvPr>
        </p:nvSpPr>
        <p:spPr/>
        <p:txBody>
          <a:bodyPr/>
          <a:lstStyle/>
          <a:p>
            <a:r>
              <a:rPr lang="en-US" dirty="0"/>
              <a:t>Phase 1 MBD Architecture:</a:t>
            </a:r>
          </a:p>
          <a:p>
            <a:pPr lvl="1"/>
            <a:r>
              <a:rPr lang="en-US" dirty="0"/>
              <a:t>Code-generated </a:t>
            </a:r>
            <a:r>
              <a:rPr lang="en-US" dirty="0" err="1"/>
              <a:t>cFS</a:t>
            </a:r>
            <a:r>
              <a:rPr lang="en-US" dirty="0"/>
              <a:t> applications with MATLAB/Simulink:</a:t>
            </a:r>
          </a:p>
          <a:p>
            <a:pPr lvl="2"/>
            <a:r>
              <a:rPr lang="en-US" dirty="0"/>
              <a:t>Decision Manager application </a:t>
            </a:r>
          </a:p>
          <a:p>
            <a:pPr lvl="2"/>
            <a:r>
              <a:rPr lang="en-US" dirty="0"/>
              <a:t>Agent Manager application</a:t>
            </a:r>
          </a:p>
          <a:p>
            <a:pPr lvl="2"/>
            <a:r>
              <a:rPr lang="en-US" dirty="0"/>
              <a:t>Navigation application</a:t>
            </a:r>
          </a:p>
          <a:p>
            <a:pPr lvl="2"/>
            <a:r>
              <a:rPr lang="en-US" dirty="0"/>
              <a:t>SLAM application</a:t>
            </a:r>
          </a:p>
          <a:p>
            <a:pPr lvl="1"/>
            <a:r>
              <a:rPr lang="en-US" dirty="0"/>
              <a:t>Manually-coded </a:t>
            </a:r>
            <a:r>
              <a:rPr lang="en-US" dirty="0" err="1"/>
              <a:t>cFS</a:t>
            </a:r>
            <a:r>
              <a:rPr lang="en-US" dirty="0"/>
              <a:t> applications:</a:t>
            </a:r>
          </a:p>
          <a:p>
            <a:pPr lvl="2"/>
            <a:r>
              <a:rPr lang="en-US" dirty="0" err="1"/>
              <a:t>ArduPort</a:t>
            </a:r>
            <a:r>
              <a:rPr lang="en-US" dirty="0"/>
              <a:t> application</a:t>
            </a:r>
          </a:p>
          <a:p>
            <a:pPr lvl="2"/>
            <a:r>
              <a:rPr lang="en-US" dirty="0"/>
              <a:t>LOCIO application</a:t>
            </a:r>
          </a:p>
          <a:p>
            <a:pPr lvl="2"/>
            <a:r>
              <a:rPr lang="en-US" dirty="0"/>
              <a:t>CAM application</a:t>
            </a:r>
          </a:p>
        </p:txBody>
      </p:sp>
      <p:pic>
        <p:nvPicPr>
          <p:cNvPr id="7" name="Content Placeholder 6" descr="Diagram&#10;&#10;Description automatically generated with low confidence">
            <a:extLst>
              <a:ext uri="{FF2B5EF4-FFF2-40B4-BE49-F238E27FC236}">
                <a16:creationId xmlns:a16="http://schemas.microsoft.com/office/drawing/2014/main" id="{0B62EA2D-21B0-49FE-55A1-FA2FBB33F97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7906" y="2358189"/>
            <a:ext cx="5175894" cy="3289836"/>
          </a:xfrm>
        </p:spPr>
      </p:pic>
      <p:sp>
        <p:nvSpPr>
          <p:cNvPr id="8" name="Rectangle 7">
            <a:extLst>
              <a:ext uri="{FF2B5EF4-FFF2-40B4-BE49-F238E27FC236}">
                <a16:creationId xmlns:a16="http://schemas.microsoft.com/office/drawing/2014/main" id="{6F84A9CB-4A53-7182-87EB-4B486C567B02}"/>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8139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48E8-0888-2311-EBFC-625A6BEB63DD}"/>
              </a:ext>
            </a:extLst>
          </p:cNvPr>
          <p:cNvSpPr>
            <a:spLocks noGrp="1"/>
          </p:cNvSpPr>
          <p:nvPr>
            <p:ph type="title"/>
          </p:nvPr>
        </p:nvSpPr>
        <p:spPr/>
        <p:txBody>
          <a:bodyPr/>
          <a:lstStyle/>
          <a:p>
            <a:r>
              <a:rPr lang="en-US" dirty="0"/>
              <a:t>The Troupe Rover Swarm: Software</a:t>
            </a:r>
          </a:p>
        </p:txBody>
      </p:sp>
      <p:sp>
        <p:nvSpPr>
          <p:cNvPr id="4" name="Slide Number Placeholder 3">
            <a:extLst>
              <a:ext uri="{FF2B5EF4-FFF2-40B4-BE49-F238E27FC236}">
                <a16:creationId xmlns:a16="http://schemas.microsoft.com/office/drawing/2014/main" id="{98C61725-8077-F6CD-1242-3507AEFCD3FA}"/>
              </a:ext>
            </a:extLst>
          </p:cNvPr>
          <p:cNvSpPr>
            <a:spLocks noGrp="1"/>
          </p:cNvSpPr>
          <p:nvPr>
            <p:ph type="sldNum" sz="quarter" idx="12"/>
          </p:nvPr>
        </p:nvSpPr>
        <p:spPr/>
        <p:txBody>
          <a:bodyPr/>
          <a:lstStyle/>
          <a:p>
            <a:fld id="{00F88513-F4EB-4CB7-8C00-AF5D24C735D8}" type="slidenum">
              <a:rPr lang="en-US" smtClean="0"/>
              <a:t>13</a:t>
            </a:fld>
            <a:endParaRPr lang="en-US"/>
          </a:p>
        </p:txBody>
      </p:sp>
      <p:sp>
        <p:nvSpPr>
          <p:cNvPr id="9" name="Content Placeholder 8">
            <a:extLst>
              <a:ext uri="{FF2B5EF4-FFF2-40B4-BE49-F238E27FC236}">
                <a16:creationId xmlns:a16="http://schemas.microsoft.com/office/drawing/2014/main" id="{E6F10CC0-B350-3B17-C5EB-D4D431DFC675}"/>
              </a:ext>
            </a:extLst>
          </p:cNvPr>
          <p:cNvSpPr>
            <a:spLocks noGrp="1"/>
          </p:cNvSpPr>
          <p:nvPr>
            <p:ph sz="half" idx="1"/>
          </p:nvPr>
        </p:nvSpPr>
        <p:spPr/>
        <p:txBody>
          <a:bodyPr/>
          <a:lstStyle/>
          <a:p>
            <a:r>
              <a:rPr lang="en-US" dirty="0"/>
              <a:t>Phase 2 MBD Architecture:</a:t>
            </a:r>
          </a:p>
          <a:p>
            <a:pPr lvl="1"/>
            <a:r>
              <a:rPr lang="en-US" dirty="0"/>
              <a:t>Code-generated </a:t>
            </a:r>
            <a:r>
              <a:rPr lang="en-US" dirty="0" err="1"/>
              <a:t>cFS</a:t>
            </a:r>
            <a:r>
              <a:rPr lang="en-US" dirty="0"/>
              <a:t> applications with MATLAB/Simulink</a:t>
            </a:r>
          </a:p>
          <a:p>
            <a:pPr lvl="2"/>
            <a:r>
              <a:rPr lang="en-US" dirty="0"/>
              <a:t>Navigation application</a:t>
            </a:r>
          </a:p>
          <a:p>
            <a:pPr lvl="2"/>
            <a:r>
              <a:rPr lang="en-US" dirty="0"/>
              <a:t>SLAM application</a:t>
            </a:r>
          </a:p>
          <a:p>
            <a:pPr lvl="1"/>
            <a:r>
              <a:rPr lang="en-US" dirty="0"/>
              <a:t>Manually-coded </a:t>
            </a:r>
            <a:r>
              <a:rPr lang="en-US" dirty="0" err="1"/>
              <a:t>cFS</a:t>
            </a:r>
            <a:r>
              <a:rPr lang="en-US" dirty="0"/>
              <a:t> applications:</a:t>
            </a:r>
          </a:p>
          <a:p>
            <a:pPr lvl="2"/>
            <a:r>
              <a:rPr lang="en-US" dirty="0" err="1"/>
              <a:t>ArduPort</a:t>
            </a:r>
            <a:r>
              <a:rPr lang="en-US" dirty="0"/>
              <a:t> application</a:t>
            </a:r>
          </a:p>
          <a:p>
            <a:pPr lvl="2"/>
            <a:r>
              <a:rPr lang="en-US" dirty="0"/>
              <a:t>LiDAR (X2IO) application</a:t>
            </a:r>
          </a:p>
          <a:p>
            <a:pPr lvl="2"/>
            <a:r>
              <a:rPr lang="en-US" dirty="0"/>
              <a:t>CAM application</a:t>
            </a:r>
          </a:p>
          <a:p>
            <a:pPr lvl="1"/>
            <a:endParaRPr lang="en-US" dirty="0"/>
          </a:p>
          <a:p>
            <a:endParaRPr lang="en-US" dirty="0"/>
          </a:p>
        </p:txBody>
      </p:sp>
      <p:pic>
        <p:nvPicPr>
          <p:cNvPr id="8" name="Content Placeholder 7" descr="Graphical user interface, application, website&#10;&#10;Description automatically generated">
            <a:extLst>
              <a:ext uri="{FF2B5EF4-FFF2-40B4-BE49-F238E27FC236}">
                <a16:creationId xmlns:a16="http://schemas.microsoft.com/office/drawing/2014/main" id="{FBFA7395-11C6-5E81-73D1-491FB654E3D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199" y="2748403"/>
            <a:ext cx="5181601" cy="2505782"/>
          </a:xfrm>
        </p:spPr>
      </p:pic>
      <p:sp>
        <p:nvSpPr>
          <p:cNvPr id="10" name="Rectangle 9">
            <a:extLst>
              <a:ext uri="{FF2B5EF4-FFF2-40B4-BE49-F238E27FC236}">
                <a16:creationId xmlns:a16="http://schemas.microsoft.com/office/drawing/2014/main" id="{B77AEF3C-732F-043A-17DD-9B42DC8D7250}"/>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733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48E8-0888-2311-EBFC-625A6BEB63DD}"/>
              </a:ext>
            </a:extLst>
          </p:cNvPr>
          <p:cNvSpPr>
            <a:spLocks noGrp="1"/>
          </p:cNvSpPr>
          <p:nvPr>
            <p:ph type="title"/>
          </p:nvPr>
        </p:nvSpPr>
        <p:spPr/>
        <p:txBody>
          <a:bodyPr/>
          <a:lstStyle/>
          <a:p>
            <a:r>
              <a:rPr lang="en-US" dirty="0"/>
              <a:t>Software Component Testing</a:t>
            </a:r>
          </a:p>
        </p:txBody>
      </p:sp>
      <p:sp>
        <p:nvSpPr>
          <p:cNvPr id="4" name="Slide Number Placeholder 3">
            <a:extLst>
              <a:ext uri="{FF2B5EF4-FFF2-40B4-BE49-F238E27FC236}">
                <a16:creationId xmlns:a16="http://schemas.microsoft.com/office/drawing/2014/main" id="{98C61725-8077-F6CD-1242-3507AEFCD3FA}"/>
              </a:ext>
            </a:extLst>
          </p:cNvPr>
          <p:cNvSpPr>
            <a:spLocks noGrp="1"/>
          </p:cNvSpPr>
          <p:nvPr>
            <p:ph type="sldNum" sz="quarter" idx="12"/>
          </p:nvPr>
        </p:nvSpPr>
        <p:spPr/>
        <p:txBody>
          <a:bodyPr/>
          <a:lstStyle/>
          <a:p>
            <a:fld id="{00F88513-F4EB-4CB7-8C00-AF5D24C735D8}" type="slidenum">
              <a:rPr lang="en-US" smtClean="0"/>
              <a:t>14</a:t>
            </a:fld>
            <a:endParaRPr lang="en-US"/>
          </a:p>
        </p:txBody>
      </p:sp>
      <p:sp>
        <p:nvSpPr>
          <p:cNvPr id="14" name="Content Placeholder 8">
            <a:extLst>
              <a:ext uri="{FF2B5EF4-FFF2-40B4-BE49-F238E27FC236}">
                <a16:creationId xmlns:a16="http://schemas.microsoft.com/office/drawing/2014/main" id="{3F1E572E-EAC5-696E-3814-941EC82BAC9D}"/>
              </a:ext>
            </a:extLst>
          </p:cNvPr>
          <p:cNvSpPr>
            <a:spLocks noGrp="1"/>
          </p:cNvSpPr>
          <p:nvPr>
            <p:ph sz="half" idx="1"/>
          </p:nvPr>
        </p:nvSpPr>
        <p:spPr>
          <a:xfrm>
            <a:off x="838200" y="1825625"/>
            <a:ext cx="5181600" cy="4351338"/>
          </a:xfrm>
        </p:spPr>
        <p:txBody>
          <a:bodyPr/>
          <a:lstStyle/>
          <a:p>
            <a:pPr marL="0" indent="0">
              <a:buNone/>
            </a:pPr>
            <a:r>
              <a:rPr lang="en-US" dirty="0"/>
              <a:t>A block diagram example of isolated component testing of a manually-coded </a:t>
            </a:r>
            <a:r>
              <a:rPr lang="en-US" dirty="0" err="1"/>
              <a:t>cFS</a:t>
            </a:r>
            <a:r>
              <a:rPr lang="en-US" dirty="0"/>
              <a:t> application</a:t>
            </a:r>
          </a:p>
          <a:p>
            <a:r>
              <a:rPr lang="en-US" dirty="0"/>
              <a:t>We can run the </a:t>
            </a:r>
            <a:r>
              <a:rPr lang="en-US" dirty="0" err="1"/>
              <a:t>cFS</a:t>
            </a:r>
            <a:r>
              <a:rPr lang="en-US" dirty="0"/>
              <a:t> application on the target hardware (Raspberry Pi 4B)</a:t>
            </a:r>
          </a:p>
          <a:p>
            <a:r>
              <a:rPr lang="en-US" dirty="0"/>
              <a:t>We can make changes to the application source code.</a:t>
            </a:r>
          </a:p>
          <a:p>
            <a:pPr lvl="1"/>
            <a:endParaRPr lang="en-US" dirty="0"/>
          </a:p>
          <a:p>
            <a:endParaRPr lang="en-US" dirty="0"/>
          </a:p>
        </p:txBody>
      </p:sp>
      <p:graphicFrame>
        <p:nvGraphicFramePr>
          <p:cNvPr id="5" name="Object 4">
            <a:extLst>
              <a:ext uri="{FF2B5EF4-FFF2-40B4-BE49-F238E27FC236}">
                <a16:creationId xmlns:a16="http://schemas.microsoft.com/office/drawing/2014/main" id="{786E5A63-05AA-0665-C9CF-DCD262444671}"/>
              </a:ext>
            </a:extLst>
          </p:cNvPr>
          <p:cNvGraphicFramePr>
            <a:graphicFrameLocks noChangeAspect="1"/>
          </p:cNvGraphicFramePr>
          <p:nvPr>
            <p:extLst>
              <p:ext uri="{D42A27DB-BD31-4B8C-83A1-F6EECF244321}">
                <p14:modId xmlns:p14="http://schemas.microsoft.com/office/powerpoint/2010/main" val="1673127482"/>
              </p:ext>
            </p:extLst>
          </p:nvPr>
        </p:nvGraphicFramePr>
        <p:xfrm>
          <a:off x="6172202" y="2136799"/>
          <a:ext cx="5181598" cy="2584402"/>
        </p:xfrm>
        <a:graphic>
          <a:graphicData uri="http://schemas.openxmlformats.org/presentationml/2006/ole">
            <mc:AlternateContent xmlns:mc="http://schemas.openxmlformats.org/markup-compatibility/2006">
              <mc:Choice xmlns:v="urn:schemas-microsoft-com:vml" Requires="v">
                <p:oleObj name="Acrobat Document" r:id="rId2" imgW="3857236" imgH="1923908" progId="AcroExch.Document.DC">
                  <p:embed/>
                </p:oleObj>
              </mc:Choice>
              <mc:Fallback>
                <p:oleObj name="Acrobat Document" r:id="rId2" imgW="3857236" imgH="1923908" progId="AcroExch.Document.DC">
                  <p:embed/>
                  <p:pic>
                    <p:nvPicPr>
                      <p:cNvPr id="5" name="Object 4">
                        <a:extLst>
                          <a:ext uri="{FF2B5EF4-FFF2-40B4-BE49-F238E27FC236}">
                            <a16:creationId xmlns:a16="http://schemas.microsoft.com/office/drawing/2014/main" id="{786E5A63-05AA-0665-C9CF-DCD262444671}"/>
                          </a:ext>
                        </a:extLst>
                      </p:cNvPr>
                      <p:cNvPicPr/>
                      <p:nvPr/>
                    </p:nvPicPr>
                    <p:blipFill>
                      <a:blip r:embed="rId3"/>
                      <a:stretch>
                        <a:fillRect/>
                      </a:stretch>
                    </p:blipFill>
                    <p:spPr>
                      <a:xfrm>
                        <a:off x="6172202" y="2136799"/>
                        <a:ext cx="5181598" cy="2584402"/>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06DBF66B-D6D2-C0DA-78F4-CAEC2BE4A60B}"/>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0292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72FC-C423-B6CC-767F-27AE89FDBA63}"/>
              </a:ext>
            </a:extLst>
          </p:cNvPr>
          <p:cNvSpPr>
            <a:spLocks noGrp="1"/>
          </p:cNvSpPr>
          <p:nvPr>
            <p:ph type="title"/>
          </p:nvPr>
        </p:nvSpPr>
        <p:spPr/>
        <p:txBody>
          <a:bodyPr/>
          <a:lstStyle/>
          <a:p>
            <a:r>
              <a:rPr lang="en-US" dirty="0"/>
              <a:t>Software Component Testing</a:t>
            </a:r>
          </a:p>
        </p:txBody>
      </p:sp>
      <p:sp>
        <p:nvSpPr>
          <p:cNvPr id="3" name="Content Placeholder 2">
            <a:extLst>
              <a:ext uri="{FF2B5EF4-FFF2-40B4-BE49-F238E27FC236}">
                <a16:creationId xmlns:a16="http://schemas.microsoft.com/office/drawing/2014/main" id="{6098BBFC-0416-1E36-7964-4293A0AACEBE}"/>
              </a:ext>
            </a:extLst>
          </p:cNvPr>
          <p:cNvSpPr>
            <a:spLocks noGrp="1"/>
          </p:cNvSpPr>
          <p:nvPr>
            <p:ph idx="1"/>
          </p:nvPr>
        </p:nvSpPr>
        <p:spPr>
          <a:xfrm>
            <a:off x="838200" y="1825625"/>
            <a:ext cx="5181599" cy="4351338"/>
          </a:xfrm>
        </p:spPr>
        <p:txBody>
          <a:bodyPr/>
          <a:lstStyle/>
          <a:p>
            <a:pPr marL="0" indent="0">
              <a:buNone/>
            </a:pPr>
            <a:r>
              <a:rPr lang="en-US" dirty="0"/>
              <a:t>A block diagram example of a code-generated application (SLAM)</a:t>
            </a:r>
          </a:p>
          <a:p>
            <a:r>
              <a:rPr lang="en-US" dirty="0"/>
              <a:t>Requires input data to test</a:t>
            </a:r>
          </a:p>
          <a:p>
            <a:r>
              <a:rPr lang="en-US" dirty="0"/>
              <a:t>It is infeasible to revise generated code (instead you revise the Simulink model)</a:t>
            </a:r>
          </a:p>
          <a:p>
            <a:r>
              <a:rPr lang="en-US" dirty="0"/>
              <a:t>Code-generation is unidirectional </a:t>
            </a:r>
          </a:p>
          <a:p>
            <a:pPr lvl="1"/>
            <a:r>
              <a:rPr lang="en-US" dirty="0"/>
              <a:t>The Simulink model does not change if you change generated source code</a:t>
            </a:r>
          </a:p>
          <a:p>
            <a:r>
              <a:rPr lang="en-US" dirty="0"/>
              <a:t>Performance differences between running Simulink model on desktop versus target hardware</a:t>
            </a:r>
          </a:p>
        </p:txBody>
      </p:sp>
      <p:sp>
        <p:nvSpPr>
          <p:cNvPr id="4" name="Slide Number Placeholder 3">
            <a:extLst>
              <a:ext uri="{FF2B5EF4-FFF2-40B4-BE49-F238E27FC236}">
                <a16:creationId xmlns:a16="http://schemas.microsoft.com/office/drawing/2014/main" id="{104F66FC-F99C-5957-D4B3-D6C40A8E31C8}"/>
              </a:ext>
            </a:extLst>
          </p:cNvPr>
          <p:cNvSpPr>
            <a:spLocks noGrp="1"/>
          </p:cNvSpPr>
          <p:nvPr>
            <p:ph type="sldNum" sz="quarter" idx="12"/>
          </p:nvPr>
        </p:nvSpPr>
        <p:spPr/>
        <p:txBody>
          <a:bodyPr/>
          <a:lstStyle/>
          <a:p>
            <a:fld id="{00F88513-F4EB-4CB7-8C00-AF5D24C735D8}" type="slidenum">
              <a:rPr lang="en-US" smtClean="0"/>
              <a:t>15</a:t>
            </a:fld>
            <a:endParaRPr lang="en-US"/>
          </a:p>
        </p:txBody>
      </p:sp>
      <p:pic>
        <p:nvPicPr>
          <p:cNvPr id="5" name="Picture 4">
            <a:extLst>
              <a:ext uri="{FF2B5EF4-FFF2-40B4-BE49-F238E27FC236}">
                <a16:creationId xmlns:a16="http://schemas.microsoft.com/office/drawing/2014/main" id="{6645908E-D165-E262-7640-68A6CDF15D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72202" y="2138822"/>
            <a:ext cx="5724525" cy="3764630"/>
          </a:xfrm>
          <a:prstGeom prst="rect">
            <a:avLst/>
          </a:prstGeom>
        </p:spPr>
      </p:pic>
      <p:sp>
        <p:nvSpPr>
          <p:cNvPr id="6" name="Rectangle 5">
            <a:extLst>
              <a:ext uri="{FF2B5EF4-FFF2-40B4-BE49-F238E27FC236}">
                <a16:creationId xmlns:a16="http://schemas.microsoft.com/office/drawing/2014/main" id="{34FAE1F4-AE7A-96B8-03CC-B50CCBE62AEF}"/>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733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705F-3A43-D8BC-6E68-5B164F8A1C10}"/>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4A9F7E18-E881-062D-1E5E-453D09CDA84A}"/>
              </a:ext>
            </a:extLst>
          </p:cNvPr>
          <p:cNvSpPr>
            <a:spLocks noGrp="1"/>
          </p:cNvSpPr>
          <p:nvPr>
            <p:ph idx="1"/>
          </p:nvPr>
        </p:nvSpPr>
        <p:spPr/>
        <p:txBody>
          <a:bodyPr/>
          <a:lstStyle/>
          <a:p>
            <a:r>
              <a:rPr lang="en-US" dirty="0"/>
              <a:t>Challenges in maintaining synchronization between model-based (MATLAB/Simulink) </a:t>
            </a:r>
            <a:r>
              <a:rPr lang="en-US" dirty="0" err="1"/>
              <a:t>cFS</a:t>
            </a:r>
            <a:r>
              <a:rPr lang="en-US" dirty="0"/>
              <a:t> applications and manually-coded </a:t>
            </a:r>
            <a:r>
              <a:rPr lang="en-US" dirty="0" err="1"/>
              <a:t>cFS</a:t>
            </a:r>
            <a:r>
              <a:rPr lang="en-US" dirty="0"/>
              <a:t> applications</a:t>
            </a:r>
          </a:p>
          <a:p>
            <a:r>
              <a:rPr lang="en-US" dirty="0"/>
              <a:t>Simulink was used to model entire </a:t>
            </a:r>
            <a:r>
              <a:rPr lang="en-US" dirty="0" err="1"/>
              <a:t>cFS</a:t>
            </a:r>
            <a:r>
              <a:rPr lang="en-US" dirty="0"/>
              <a:t> applications versus generating code for an underlying library that could be called by a </a:t>
            </a:r>
            <a:r>
              <a:rPr lang="en-US" dirty="0" err="1"/>
              <a:t>cFS</a:t>
            </a:r>
            <a:r>
              <a:rPr lang="en-US" dirty="0"/>
              <a:t> application</a:t>
            </a:r>
          </a:p>
          <a:p>
            <a:r>
              <a:rPr lang="en-US" dirty="0"/>
              <a:t>Code generation for a single application could exceed 10 minutes on a desktop computer</a:t>
            </a:r>
          </a:p>
          <a:p>
            <a:r>
              <a:rPr lang="en-US" dirty="0"/>
              <a:t>Some roadblocks for publishing generated-code for open source</a:t>
            </a:r>
          </a:p>
          <a:p>
            <a:r>
              <a:rPr lang="en-US" dirty="0"/>
              <a:t>Verification and testing of code-generated </a:t>
            </a:r>
            <a:r>
              <a:rPr lang="en-US" dirty="0" err="1"/>
              <a:t>cFS</a:t>
            </a:r>
            <a:r>
              <a:rPr lang="en-US" dirty="0"/>
              <a:t> applications had to be done in integrated testing environments with other </a:t>
            </a:r>
            <a:r>
              <a:rPr lang="en-US" dirty="0" err="1"/>
              <a:t>cFS</a:t>
            </a:r>
            <a:r>
              <a:rPr lang="en-US" dirty="0"/>
              <a:t> applications </a:t>
            </a:r>
            <a:r>
              <a:rPr lang="en-US" b="1" dirty="0"/>
              <a:t>on the target hardware</a:t>
            </a:r>
            <a:endParaRPr lang="en-US" dirty="0"/>
          </a:p>
          <a:p>
            <a:r>
              <a:rPr lang="en-US" dirty="0"/>
              <a:t>Simulink code generation with dynamic memory allocation is restricted to certain instruction set architectures (ISA) that often do not match the target hardware</a:t>
            </a:r>
          </a:p>
          <a:p>
            <a:r>
              <a:rPr lang="en-US" dirty="0"/>
              <a:t>Code optimization of ARM or RISC-V is limited for certain code generation features</a:t>
            </a:r>
          </a:p>
        </p:txBody>
      </p:sp>
      <p:sp>
        <p:nvSpPr>
          <p:cNvPr id="4" name="Slide Number Placeholder 3">
            <a:extLst>
              <a:ext uri="{FF2B5EF4-FFF2-40B4-BE49-F238E27FC236}">
                <a16:creationId xmlns:a16="http://schemas.microsoft.com/office/drawing/2014/main" id="{F1DA0635-0E06-817A-9EC9-AE203862AA8F}"/>
              </a:ext>
            </a:extLst>
          </p:cNvPr>
          <p:cNvSpPr>
            <a:spLocks noGrp="1"/>
          </p:cNvSpPr>
          <p:nvPr>
            <p:ph type="sldNum" sz="quarter" idx="12"/>
          </p:nvPr>
        </p:nvSpPr>
        <p:spPr/>
        <p:txBody>
          <a:bodyPr/>
          <a:lstStyle/>
          <a:p>
            <a:fld id="{00F88513-F4EB-4CB7-8C00-AF5D24C735D8}" type="slidenum">
              <a:rPr lang="en-US" smtClean="0"/>
              <a:t>16</a:t>
            </a:fld>
            <a:endParaRPr lang="en-US"/>
          </a:p>
        </p:txBody>
      </p:sp>
      <p:sp>
        <p:nvSpPr>
          <p:cNvPr id="5" name="Rectangle 4">
            <a:extLst>
              <a:ext uri="{FF2B5EF4-FFF2-40B4-BE49-F238E27FC236}">
                <a16:creationId xmlns:a16="http://schemas.microsoft.com/office/drawing/2014/main" id="{5BD7C21D-2845-8B34-5AFD-47C9F3D9D4F6}"/>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8081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201B1-F580-B491-AC40-907C537C27AE}"/>
              </a:ext>
            </a:extLst>
          </p:cNvPr>
          <p:cNvSpPr>
            <a:spLocks noGrp="1"/>
          </p:cNvSpPr>
          <p:nvPr>
            <p:ph type="title"/>
          </p:nvPr>
        </p:nvSpPr>
        <p:spPr/>
        <p:txBody>
          <a:bodyPr/>
          <a:lstStyle/>
          <a:p>
            <a:r>
              <a:rPr lang="en-US" dirty="0"/>
              <a:t>Results</a:t>
            </a:r>
          </a:p>
        </p:txBody>
      </p:sp>
      <p:pic>
        <p:nvPicPr>
          <p:cNvPr id="8" name="Content Placeholder 7" descr="Shape, arrow&#10;&#10;Description automatically generated with medium confidence">
            <a:extLst>
              <a:ext uri="{FF2B5EF4-FFF2-40B4-BE49-F238E27FC236}">
                <a16:creationId xmlns:a16="http://schemas.microsoft.com/office/drawing/2014/main" id="{E01C2D5D-A5B5-0E8B-6171-CBA0645866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3737" t="140" b="9504"/>
          <a:stretch/>
        </p:blipFill>
        <p:spPr>
          <a:xfrm>
            <a:off x="6172202" y="1339868"/>
            <a:ext cx="4860756" cy="3937202"/>
          </a:xfrm>
        </p:spPr>
      </p:pic>
      <p:sp>
        <p:nvSpPr>
          <p:cNvPr id="4" name="Slide Number Placeholder 3">
            <a:extLst>
              <a:ext uri="{FF2B5EF4-FFF2-40B4-BE49-F238E27FC236}">
                <a16:creationId xmlns:a16="http://schemas.microsoft.com/office/drawing/2014/main" id="{E6C3AC6D-A95C-5713-B043-EE3F41F4AD51}"/>
              </a:ext>
            </a:extLst>
          </p:cNvPr>
          <p:cNvSpPr>
            <a:spLocks noGrp="1"/>
          </p:cNvSpPr>
          <p:nvPr>
            <p:ph type="sldNum" sz="quarter" idx="12"/>
          </p:nvPr>
        </p:nvSpPr>
        <p:spPr/>
        <p:txBody>
          <a:bodyPr/>
          <a:lstStyle/>
          <a:p>
            <a:fld id="{00F88513-F4EB-4CB7-8C00-AF5D24C735D8}" type="slidenum">
              <a:rPr lang="en-US" smtClean="0"/>
              <a:t>17</a:t>
            </a:fld>
            <a:endParaRPr lang="en-US"/>
          </a:p>
        </p:txBody>
      </p:sp>
      <p:sp>
        <p:nvSpPr>
          <p:cNvPr id="5" name="Rectangle 4">
            <a:extLst>
              <a:ext uri="{FF2B5EF4-FFF2-40B4-BE49-F238E27FC236}">
                <a16:creationId xmlns:a16="http://schemas.microsoft.com/office/drawing/2014/main" id="{F563D366-774E-D4AE-DC3E-D9C4FE61C5CF}"/>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8">
            <a:extLst>
              <a:ext uri="{FF2B5EF4-FFF2-40B4-BE49-F238E27FC236}">
                <a16:creationId xmlns:a16="http://schemas.microsoft.com/office/drawing/2014/main" id="{2A152560-BB1E-4C53-58EC-4468EA43EA38}"/>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Rovers are able to map testing environments using MATLAB/</a:t>
            </a:r>
            <a:r>
              <a:rPr lang="en-US" dirty="0" err="1"/>
              <a:t>Simulinik</a:t>
            </a:r>
            <a:r>
              <a:rPr lang="en-US" dirty="0"/>
              <a:t> code-generated SLAM </a:t>
            </a:r>
            <a:r>
              <a:rPr lang="en-US" dirty="0" err="1"/>
              <a:t>cFS</a:t>
            </a:r>
            <a:r>
              <a:rPr lang="en-US" dirty="0"/>
              <a:t> application</a:t>
            </a:r>
          </a:p>
          <a:p>
            <a:r>
              <a:rPr lang="en-US" dirty="0"/>
              <a:t>Demonstrated model-based development in multiple phases</a:t>
            </a:r>
          </a:p>
          <a:p>
            <a:r>
              <a:rPr lang="en-US" dirty="0"/>
              <a:t>Created 4 rovers capable of collaborative SLAM map merging</a:t>
            </a:r>
          </a:p>
          <a:p>
            <a:r>
              <a:rPr lang="en-US" dirty="0"/>
              <a:t>Iterating on new rovers version to leverage more powerful embedded hardware</a:t>
            </a:r>
          </a:p>
          <a:p>
            <a:endParaRPr lang="en-US" dirty="0"/>
          </a:p>
        </p:txBody>
      </p:sp>
      <p:sp>
        <p:nvSpPr>
          <p:cNvPr id="14" name="TextBox 13">
            <a:extLst>
              <a:ext uri="{FF2B5EF4-FFF2-40B4-BE49-F238E27FC236}">
                <a16:creationId xmlns:a16="http://schemas.microsoft.com/office/drawing/2014/main" id="{D2196B05-A11F-FD38-D4CE-5F1861BF3774}"/>
              </a:ext>
            </a:extLst>
          </p:cNvPr>
          <p:cNvSpPr txBox="1"/>
          <p:nvPr/>
        </p:nvSpPr>
        <p:spPr>
          <a:xfrm>
            <a:off x="6176210" y="5355045"/>
            <a:ext cx="4856748"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10 x 10 m</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occupancy map output from SLAM application. Red is occupied, gray is free, and white is unexplored.</a:t>
            </a:r>
          </a:p>
        </p:txBody>
      </p:sp>
    </p:spTree>
    <p:extLst>
      <p:ext uri="{BB962C8B-B14F-4D97-AF65-F5344CB8AC3E}">
        <p14:creationId xmlns:p14="http://schemas.microsoft.com/office/powerpoint/2010/main" val="2605594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ound, outdoor, dirt, sandy&#10;&#10;Description automatically generated">
            <a:extLst>
              <a:ext uri="{FF2B5EF4-FFF2-40B4-BE49-F238E27FC236}">
                <a16:creationId xmlns:a16="http://schemas.microsoft.com/office/drawing/2014/main" id="{CB028DD7-084C-5A42-2A9D-E9B3FB4DCBA6}"/>
              </a:ext>
            </a:extLst>
          </p:cNvPr>
          <p:cNvPicPr>
            <a:picLocks noChangeAspect="1"/>
          </p:cNvPicPr>
          <p:nvPr/>
        </p:nvPicPr>
        <p:blipFill>
          <a:blip r:embed="rId2">
            <a:extLst>
              <a:ext uri="{28A0092B-C50C-407E-A947-70E740481C1C}">
                <a14:useLocalDpi xmlns:a14="http://schemas.microsoft.com/office/drawing/2010/main" val="0"/>
              </a:ext>
            </a:extLst>
          </a:blip>
          <a:srcRect t="2839" b="25286"/>
          <a:stretch/>
        </p:blipFill>
        <p:spPr>
          <a:xfrm>
            <a:off x="0" y="260588"/>
            <a:ext cx="12192000" cy="6597411"/>
          </a:xfrm>
          <a:prstGeom prst="rect">
            <a:avLst/>
          </a:prstGeom>
        </p:spPr>
      </p:pic>
      <p:sp>
        <p:nvSpPr>
          <p:cNvPr id="2" name="Title 1">
            <a:extLst>
              <a:ext uri="{FF2B5EF4-FFF2-40B4-BE49-F238E27FC236}">
                <a16:creationId xmlns:a16="http://schemas.microsoft.com/office/drawing/2014/main" id="{7F4201B1-F580-B491-AC40-907C537C27AE}"/>
              </a:ext>
            </a:extLst>
          </p:cNvPr>
          <p:cNvSpPr>
            <a:spLocks noGrp="1"/>
          </p:cNvSpPr>
          <p:nvPr>
            <p:ph type="title"/>
          </p:nvPr>
        </p:nvSpPr>
        <p:spPr/>
        <p:txBody>
          <a:bodyPr/>
          <a:lstStyle/>
          <a:p>
            <a:r>
              <a:rPr lang="en-US" dirty="0"/>
              <a:t>Questions and Answers</a:t>
            </a:r>
          </a:p>
        </p:txBody>
      </p:sp>
      <p:sp>
        <p:nvSpPr>
          <p:cNvPr id="3" name="Content Placeholder 2">
            <a:extLst>
              <a:ext uri="{FF2B5EF4-FFF2-40B4-BE49-F238E27FC236}">
                <a16:creationId xmlns:a16="http://schemas.microsoft.com/office/drawing/2014/main" id="{2E9DC676-1B7D-C3C6-D447-185E685AA2EC}"/>
              </a:ext>
            </a:extLst>
          </p:cNvPr>
          <p:cNvSpPr>
            <a:spLocks noGrp="1"/>
          </p:cNvSpPr>
          <p:nvPr>
            <p:ph idx="1"/>
          </p:nvPr>
        </p:nvSpPr>
        <p:spPr/>
        <p:txBody>
          <a:bodyPr/>
          <a:lstStyle/>
          <a:p>
            <a:pPr marL="0" indent="0">
              <a:buNone/>
            </a:pPr>
            <a:r>
              <a:rPr lang="en-US" dirty="0"/>
              <a:t>Thank you!</a:t>
            </a:r>
          </a:p>
        </p:txBody>
      </p:sp>
      <p:sp>
        <p:nvSpPr>
          <p:cNvPr id="4" name="Slide Number Placeholder 3">
            <a:extLst>
              <a:ext uri="{FF2B5EF4-FFF2-40B4-BE49-F238E27FC236}">
                <a16:creationId xmlns:a16="http://schemas.microsoft.com/office/drawing/2014/main" id="{E6C3AC6D-A95C-5713-B043-EE3F41F4AD51}"/>
              </a:ext>
            </a:extLst>
          </p:cNvPr>
          <p:cNvSpPr>
            <a:spLocks noGrp="1"/>
          </p:cNvSpPr>
          <p:nvPr>
            <p:ph type="sldNum" sz="quarter" idx="12"/>
          </p:nvPr>
        </p:nvSpPr>
        <p:spPr/>
        <p:txBody>
          <a:bodyPr/>
          <a:lstStyle/>
          <a:p>
            <a:fld id="{00F88513-F4EB-4CB7-8C00-AF5D24C735D8}" type="slidenum">
              <a:rPr lang="en-US" smtClean="0"/>
              <a:t>18</a:t>
            </a:fld>
            <a:endParaRPr lang="en-US"/>
          </a:p>
        </p:txBody>
      </p:sp>
      <p:sp>
        <p:nvSpPr>
          <p:cNvPr id="7" name="Rectangle 6">
            <a:extLst>
              <a:ext uri="{FF2B5EF4-FFF2-40B4-BE49-F238E27FC236}">
                <a16:creationId xmlns:a16="http://schemas.microsoft.com/office/drawing/2014/main" id="{98D69F86-0A6F-2E9C-14C7-648DBBE32B55}"/>
              </a:ext>
            </a:extLst>
          </p:cNvPr>
          <p:cNvSpPr/>
          <p:nvPr/>
        </p:nvSpPr>
        <p:spPr>
          <a:xfrm>
            <a:off x="0" y="0"/>
            <a:ext cx="12192000" cy="260589"/>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0940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0a6e592-1598-4b07-9ac6-0e75c321cf4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09958F22F6C345BD2040BE1C83BCFF" ma:contentTypeVersion="15" ma:contentTypeDescription="Create a new document." ma:contentTypeScope="" ma:versionID="0ec7b6130d731577720ff65a02998fc1">
  <xsd:schema xmlns:xsd="http://www.w3.org/2001/XMLSchema" xmlns:xs="http://www.w3.org/2001/XMLSchema" xmlns:p="http://schemas.microsoft.com/office/2006/metadata/properties" xmlns:ns3="1d4a1027-0c8d-4557-9873-8baf204de814" xmlns:ns4="60a6e592-1598-4b07-9ac6-0e75c321cf47" targetNamespace="http://schemas.microsoft.com/office/2006/metadata/properties" ma:root="true" ma:fieldsID="9c4933d71faace9795d1114c04402f1f" ns3:_="" ns4:_="">
    <xsd:import namespace="1d4a1027-0c8d-4557-9873-8baf204de814"/>
    <xsd:import namespace="60a6e592-1598-4b07-9ac6-0e75c321cf4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4a1027-0c8d-4557-9873-8baf204de81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a6e592-1598-4b07-9ac6-0e75c321cf4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CB2F9E-72AD-49FE-9B0F-5B733C03A677}">
  <ds:schemaRefs>
    <ds:schemaRef ds:uri="http://schemas.openxmlformats.org/package/2006/metadata/core-properties"/>
    <ds:schemaRef ds:uri="http://schemas.microsoft.com/office/2006/metadata/properties"/>
    <ds:schemaRef ds:uri="http://purl.org/dc/dcmitype/"/>
    <ds:schemaRef ds:uri="http://www.w3.org/XML/1998/namespace"/>
    <ds:schemaRef ds:uri="http://purl.org/dc/terms/"/>
    <ds:schemaRef ds:uri="http://schemas.microsoft.com/office/2006/documentManagement/types"/>
    <ds:schemaRef ds:uri="1d4a1027-0c8d-4557-9873-8baf204de814"/>
    <ds:schemaRef ds:uri="http://schemas.microsoft.com/office/infopath/2007/PartnerControls"/>
    <ds:schemaRef ds:uri="60a6e592-1598-4b07-9ac6-0e75c321cf47"/>
    <ds:schemaRef ds:uri="http://purl.org/dc/elements/1.1/"/>
  </ds:schemaRefs>
</ds:datastoreItem>
</file>

<file path=customXml/itemProps2.xml><?xml version="1.0" encoding="utf-8"?>
<ds:datastoreItem xmlns:ds="http://schemas.openxmlformats.org/officeDocument/2006/customXml" ds:itemID="{7B4AB56B-F08F-4040-911E-18895B94B54A}">
  <ds:schemaRefs>
    <ds:schemaRef ds:uri="http://schemas.microsoft.com/sharepoint/v3/contenttype/forms"/>
  </ds:schemaRefs>
</ds:datastoreItem>
</file>

<file path=customXml/itemProps3.xml><?xml version="1.0" encoding="utf-8"?>
<ds:datastoreItem xmlns:ds="http://schemas.openxmlformats.org/officeDocument/2006/customXml" ds:itemID="{251A5CD4-1DBA-4E91-97D5-0F80C25FB4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4a1027-0c8d-4557-9873-8baf204de814"/>
    <ds:schemaRef ds:uri="60a6e592-1598-4b07-9ac6-0e75c321cf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249</TotalTime>
  <Words>986</Words>
  <Application>Microsoft Office PowerPoint</Application>
  <PresentationFormat>Widescreen</PresentationFormat>
  <Paragraphs>110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Developing a Dependable Multi-Agent Rover Swarm Using cFS</vt:lpstr>
      <vt:lpstr>Table of Contents</vt:lpstr>
      <vt:lpstr>The Vision</vt:lpstr>
      <vt:lpstr>The Question</vt:lpstr>
      <vt:lpstr>What is the core Flight System (cFS)?</vt:lpstr>
      <vt:lpstr>What is the core Flight System (cFS)?</vt:lpstr>
      <vt:lpstr>The Troupe Rover Swarm</vt:lpstr>
      <vt:lpstr>The Troupe Rover Swarm: Hardware</vt:lpstr>
      <vt:lpstr>The Troupe Rover Swarm: Software</vt:lpstr>
      <vt:lpstr>Can we use Model-Based Development?</vt:lpstr>
      <vt:lpstr>The Troupe Rover Swarm: Software</vt:lpstr>
      <vt:lpstr>The Troupe Rover Swarm: Software</vt:lpstr>
      <vt:lpstr>The Troupe Rover Swarm: Software</vt:lpstr>
      <vt:lpstr>Software Component Testing</vt:lpstr>
      <vt:lpstr>Software Component Testing</vt:lpstr>
      <vt:lpstr>Lessons Learned</vt:lpstr>
      <vt:lpstr>Results</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Vlastos, Pavlo G. (ARC-TI)[KBR Wyle Services, LLC]</dc:creator>
  <cp:lastModifiedBy>Vlastos, Pavlo G. (ARC-TI)[KBR Wyle Services, LLC]</cp:lastModifiedBy>
  <cp:revision>2</cp:revision>
  <dcterms:created xsi:type="dcterms:W3CDTF">2024-10-24T20:25:19Z</dcterms:created>
  <dcterms:modified xsi:type="dcterms:W3CDTF">2024-10-25T00:41:14Z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0x0101004209958F22F6C345BD2040BE1C83BCFF</vt:lpwstr>
  </property>
</Properties>
</file>