
<file path=[Content_Types].xml><?xml version="1.0" encoding="utf-8"?>
<Types xmlns="http://schemas.openxmlformats.org/package/2006/content-types">
  <Default Extension="emf" ContentType="image/x-emf"/>
  <Default Extension="gif" ContentType="image/gif"/>
  <Default Extension="jpe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ink/ink1.xml" ContentType="application/inkml+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8.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3" r:id="rId5"/>
    <p:sldMasterId id="2147483667" r:id="rId6"/>
  </p:sldMasterIdLst>
  <p:notesMasterIdLst>
    <p:notesMasterId r:id="rId32"/>
  </p:notesMasterIdLst>
  <p:sldIdLst>
    <p:sldId id="333" r:id="rId7"/>
    <p:sldId id="309" r:id="rId8"/>
    <p:sldId id="1329" r:id="rId9"/>
    <p:sldId id="1328" r:id="rId10"/>
    <p:sldId id="344" r:id="rId11"/>
    <p:sldId id="343" r:id="rId12"/>
    <p:sldId id="1323" r:id="rId13"/>
    <p:sldId id="1322" r:id="rId14"/>
    <p:sldId id="315" r:id="rId15"/>
    <p:sldId id="322" r:id="rId16"/>
    <p:sldId id="324" r:id="rId17"/>
    <p:sldId id="284" r:id="rId18"/>
    <p:sldId id="337" r:id="rId19"/>
    <p:sldId id="339" r:id="rId20"/>
    <p:sldId id="290" r:id="rId21"/>
    <p:sldId id="289" r:id="rId22"/>
    <p:sldId id="342" r:id="rId23"/>
    <p:sldId id="1321" r:id="rId24"/>
    <p:sldId id="293" r:id="rId25"/>
    <p:sldId id="299" r:id="rId26"/>
    <p:sldId id="1327" r:id="rId27"/>
    <p:sldId id="1324" r:id="rId28"/>
    <p:sldId id="1326" r:id="rId29"/>
    <p:sldId id="1325" r:id="rId30"/>
    <p:sldId id="133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Bewallace" initials="BW" lastIdx="1" clrIdx="0">
    <p:extLst>
      <p:ext uri="{19B8F6BF-5375-455C-9EA6-DF929625EA0E}">
        <p15:presenceInfo xmlns:p15="http://schemas.microsoft.com/office/powerpoint/2012/main" userId="Bewalla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A112C6-EE92-4869-8B4F-A7261BC69093}" v="24" dt="2024-10-25T17:10:26.0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18T00:58:00.82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10192 7313 16383 0 0,'0'0'-16383'0'0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E8D245-033A-4552-A8C6-F2E0790C6A31}"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F21CC0-60AC-439F-803B-BC6214F700DB}" type="slidenum">
              <a:rPr lang="en-US" smtClean="0"/>
              <a:t>‹#›</a:t>
            </a:fld>
            <a:endParaRPr lang="en-US"/>
          </a:p>
        </p:txBody>
      </p:sp>
    </p:spTree>
    <p:extLst>
      <p:ext uri="{BB962C8B-B14F-4D97-AF65-F5344CB8AC3E}">
        <p14:creationId xmlns:p14="http://schemas.microsoft.com/office/powerpoint/2010/main" val="3275487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hys.org/news/2018-11-augmented-reality.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0480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Virtual Reality (VR): </a:t>
            </a:r>
            <a:r>
              <a:rPr lang="en-US" sz="1200">
                <a:solidFill>
                  <a:schemeClr val="bg1"/>
                </a:solidFill>
              </a:rPr>
              <a:t>Virtual reality allows immersive experiences, which can be created using real-world content (e.g. pictures), purely synthetic content (e.g. computer graphics (CG) models) or a hybrid of both (e.g. CG models with texture maps)</a:t>
            </a:r>
            <a:endParaRPr lang="en-US" sz="500">
              <a:solidFill>
                <a:schemeClr val="bg1"/>
              </a:solidFill>
            </a:endParaRPr>
          </a:p>
          <a:p>
            <a:pPr marL="171450" indent="-171450">
              <a:buFont typeface="Arial" panose="020B0604020202020204" pitchFamily="34" charset="0"/>
              <a:buChar char="•"/>
            </a:pPr>
            <a:r>
              <a:rPr lang="en-US" sz="1200"/>
              <a:t>Augmented Reality (AR): </a:t>
            </a:r>
            <a:r>
              <a:rPr lang="en-US" sz="1200">
                <a:solidFill>
                  <a:schemeClr val="bg1"/>
                </a:solidFill>
              </a:rPr>
              <a:t>Augmented reality overlays CG content onto the real world, but this content is not anchored to or part of the real world.  The real-world content and the CG content do not interact with each other (e.g. the CG viewpoint does not change).</a:t>
            </a:r>
            <a:endParaRPr lang="en-US" sz="1600">
              <a:solidFill>
                <a:schemeClr val="bg1"/>
              </a:solidFill>
            </a:endParaRPr>
          </a:p>
          <a:p>
            <a:pPr marL="171450" indent="-171450">
              <a:buFont typeface="Arial" panose="020B0604020202020204" pitchFamily="34" charset="0"/>
              <a:buChar char="•"/>
            </a:pPr>
            <a:r>
              <a:rPr lang="en-US"/>
              <a:t>Mixed reality (MR): </a:t>
            </a:r>
            <a:r>
              <a:rPr lang="en-US">
                <a:solidFill>
                  <a:schemeClr val="bg1"/>
                </a:solidFill>
              </a:rPr>
              <a:t>Mixed reality (sometimes referenced as hybrid reality) overlays CG content onto the real world, and it is anchored to and interacts with the real world in real-time (e.g. the CG content scales in size as the user changes viewpoint).</a:t>
            </a:r>
          </a:p>
          <a:p>
            <a:pPr marL="171450" indent="-171450">
              <a:buFont typeface="Arial" panose="020B0604020202020204" pitchFamily="34" charset="0"/>
              <a:buChar char="•"/>
            </a:pPr>
            <a:r>
              <a:rPr lang="en-US"/>
              <a:t>Motion Capture (MoCap): </a:t>
            </a:r>
            <a:r>
              <a:rPr lang="en-US">
                <a:solidFill>
                  <a:schemeClr val="bg1"/>
                </a:solidFill>
              </a:rPr>
              <a:t>is the process of recording the movement of objects or people. </a:t>
            </a:r>
          </a:p>
          <a:p>
            <a:endParaRPr lang="en-US"/>
          </a:p>
          <a:p>
            <a:endParaRPr lang="en-US"/>
          </a:p>
          <a:p>
            <a:r>
              <a:rPr lang="en-US"/>
              <a:t>Sources: </a:t>
            </a:r>
          </a:p>
          <a:p>
            <a:r>
              <a:rPr lang="en-US"/>
              <a:t>AR: </a:t>
            </a:r>
            <a:r>
              <a:rPr lang="en-US">
                <a:hlinkClick r:id="rId3"/>
              </a:rPr>
              <a:t>https://phys.org/news/2018-11-augmented-reality.html</a:t>
            </a:r>
            <a:endParaRPr lang="en-US"/>
          </a:p>
          <a:p>
            <a:r>
              <a:rPr lang="en-US"/>
              <a:t>MR: </a:t>
            </a:r>
            <a:r>
              <a:rPr lang="en-US" sz="1200" u="sng"/>
              <a:t>https://www.foundry.com/industries//vr-mr-ar-confused    -    </a:t>
            </a:r>
            <a:r>
              <a:rPr lang="en-US" sz="1200"/>
              <a:t>https://www.vicon.com/what-is-motion-capture</a:t>
            </a:r>
            <a:r>
              <a:rPr lang="en-US" sz="1200" u="sng"/>
              <a:t>virtual-reality</a:t>
            </a:r>
            <a:r>
              <a:rPr lang="en-US" sz="1200"/>
              <a:t> </a:t>
            </a:r>
          </a:p>
          <a:p>
            <a:r>
              <a:rPr lang="en-US" sz="1200"/>
              <a:t>MoCap:</a:t>
            </a:r>
          </a:p>
          <a:p>
            <a:pPr marL="171450" indent="-171450">
              <a:buFontTx/>
              <a:buChar char="-"/>
            </a:pPr>
            <a:endParaRPr lang="en-US"/>
          </a:p>
        </p:txBody>
      </p:sp>
    </p:spTree>
    <p:extLst>
      <p:ext uri="{BB962C8B-B14F-4D97-AF65-F5344CB8AC3E}">
        <p14:creationId xmlns:p14="http://schemas.microsoft.com/office/powerpoint/2010/main" val="4077463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300"/>
              <a:t>Visual immersion into CAD models</a:t>
            </a:r>
          </a:p>
          <a:p>
            <a:pPr marL="285750" indent="-285750">
              <a:buFont typeface="Arial" panose="020B0604020202020204" pitchFamily="34" charset="0"/>
              <a:buChar char="•"/>
            </a:pPr>
            <a:r>
              <a:rPr lang="en-US" sz="2300"/>
              <a:t>Real size comparisons, 1:1 </a:t>
            </a:r>
          </a:p>
          <a:p>
            <a:pPr marL="285750" indent="-285750">
              <a:buFont typeface="Arial" panose="020B0604020202020204" pitchFamily="34" charset="0"/>
              <a:buChar char="•"/>
            </a:pPr>
            <a:r>
              <a:rPr lang="en-US" sz="2300"/>
              <a:t>Can be utilized during design reviews to display and discuss design options</a:t>
            </a:r>
          </a:p>
          <a:p>
            <a:pPr marL="285750" indent="-285750">
              <a:buFont typeface="Arial" panose="020B0604020202020204" pitchFamily="34" charset="0"/>
              <a:buChar char="•"/>
            </a:pPr>
            <a:r>
              <a:rPr lang="en-US" sz="2300"/>
              <a:t>Routing paths for wiring or other utilities</a:t>
            </a:r>
          </a:p>
          <a:p>
            <a:pPr marL="285750" indent="-285750">
              <a:buFont typeface="Arial" panose="020B0604020202020204" pitchFamily="34" charset="0"/>
              <a:buChar char="•"/>
            </a:pPr>
            <a:r>
              <a:rPr lang="en-US" sz="2300"/>
              <a:t>Video comparisons</a:t>
            </a:r>
          </a:p>
          <a:p>
            <a:pPr marL="285750" indent="-285750">
              <a:buFont typeface="Arial" panose="020B0604020202020204" pitchFamily="34" charset="0"/>
              <a:buChar char="•"/>
            </a:pPr>
            <a:r>
              <a:rPr lang="en-US" sz="2300"/>
              <a:t>Process Simulate Human (PSH)</a:t>
            </a:r>
          </a:p>
          <a:p>
            <a:pPr marL="742950" lvl="1" indent="-285750">
              <a:buFont typeface="Arial" panose="020B0604020202020204" pitchFamily="34" charset="0"/>
              <a:buChar char="•"/>
            </a:pPr>
            <a:r>
              <a:rPr lang="en-US" sz="2300"/>
              <a:t>For VR Visualization of Engineering Models</a:t>
            </a:r>
          </a:p>
          <a:p>
            <a:pPr marL="1200150" lvl="2" indent="-285750">
              <a:buFont typeface="Arial" panose="020B0604020202020204" pitchFamily="34" charset="0"/>
              <a:buChar char="•"/>
            </a:pPr>
            <a:r>
              <a:rPr lang="en-US" sz="2300"/>
              <a:t>Tools like measurement and note taking</a:t>
            </a:r>
          </a:p>
          <a:p>
            <a:pPr marL="1200150" lvl="2" indent="-285750">
              <a:buFont typeface="Arial" panose="020B0604020202020204" pitchFamily="34" charset="0"/>
              <a:buChar char="•"/>
            </a:pPr>
            <a:r>
              <a:rPr lang="en-US" sz="2300"/>
              <a:t>Models can be pulled apart for examination</a:t>
            </a:r>
          </a:p>
          <a:p>
            <a:endParaRPr lang="en-US"/>
          </a:p>
        </p:txBody>
      </p:sp>
    </p:spTree>
    <p:extLst>
      <p:ext uri="{BB962C8B-B14F-4D97-AF65-F5344CB8AC3E}">
        <p14:creationId xmlns:p14="http://schemas.microsoft.com/office/powerpoint/2010/main" val="135380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Used an existing Lightwave 2018 CAD model of the habitat and converted into a VR environment using Unity 3D</a:t>
            </a:r>
          </a:p>
          <a:p>
            <a:endParaRPr lang="en-US"/>
          </a:p>
          <a:p>
            <a:r>
              <a:rPr lang="en-US"/>
              <a:t>In VR we can see the full configuration, with domes on the end (ADD PICTURE) for storage and solar panels. There isn’t enough space/funding to practically add these features to the physical DSH mockup.</a:t>
            </a:r>
          </a:p>
          <a:p>
            <a:endParaRPr lang="en-US"/>
          </a:p>
          <a:p>
            <a:r>
              <a:rPr lang="en-US"/>
              <a:t>Less cost is typically associated with virtual mockups and assessments, which is advantageous because it requires less funding from the DSH budget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Physical microgravity simulation equipment is often very expensive and requires extensive physical infrastructure. We can incorporate virtual microgravity simulation in VR, which can allow engineers to better understand how their design will function in space and even allow for astronauts to better train for their time in space. This is also a very valuable educational tool.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Tree>
    <p:extLst>
      <p:ext uri="{BB962C8B-B14F-4D97-AF65-F5344CB8AC3E}">
        <p14:creationId xmlns:p14="http://schemas.microsoft.com/office/powerpoint/2010/main" val="36709401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gif"/><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58387"/>
            <a:ext cx="10970508" cy="568800"/>
          </a:xfrm>
          <a:prstGeom prst="rect">
            <a:avLst/>
          </a:prstGeom>
        </p:spPr>
        <p:txBody>
          <a:bodyPr>
            <a:normAutofit/>
          </a:bodyPr>
          <a:lstStyle>
            <a:lvl1pPr>
              <a:defRPr sz="2800"/>
            </a:lvl1pPr>
          </a:lstStyle>
          <a:p>
            <a:r>
              <a:rPr lang="en-US"/>
              <a:t>Click to add title</a:t>
            </a:r>
            <a:endParaRPr lang="en-AU"/>
          </a:p>
        </p:txBody>
      </p:sp>
      <p:sp>
        <p:nvSpPr>
          <p:cNvPr id="3" name="Content Placeholder 2"/>
          <p:cNvSpPr>
            <a:spLocks noGrp="1"/>
          </p:cNvSpPr>
          <p:nvPr>
            <p:ph idx="1"/>
          </p:nvPr>
        </p:nvSpPr>
        <p:spPr>
          <a:xfrm>
            <a:off x="609600" y="1053264"/>
            <a:ext cx="10972800" cy="4896000"/>
          </a:xfrm>
          <a:prstGeom prst="rect">
            <a:avLst/>
          </a:prstGeom>
        </p:spPr>
        <p:txBody>
          <a:bodyPr>
            <a:noAutofit/>
          </a:bodyPr>
          <a:lstStyle>
            <a:lvl1pPr marL="514350" indent="-514350">
              <a:spcBef>
                <a:spcPts val="600"/>
              </a:spcBef>
              <a:spcAft>
                <a:spcPts val="0"/>
              </a:spcAft>
              <a:buFont typeface="+mj-lt"/>
              <a:buAutoNum type="arabicPeriod"/>
              <a:defRPr sz="2800">
                <a:solidFill>
                  <a:schemeClr val="tx1"/>
                </a:solidFill>
              </a:defRPr>
            </a:lvl1pPr>
            <a:lvl2pPr marL="853200" indent="-457200">
              <a:spcBef>
                <a:spcPts val="600"/>
              </a:spcBef>
              <a:buFont typeface="+mj-lt"/>
              <a:buAutoNum type="arabicPeriod"/>
              <a:defRPr>
                <a:solidFill>
                  <a:schemeClr val="tx1"/>
                </a:solidFill>
              </a:defRPr>
            </a:lvl2pPr>
            <a:lvl3pPr marL="1177200" indent="-457200">
              <a:spcBef>
                <a:spcPts val="600"/>
              </a:spcBef>
              <a:buFont typeface="+mj-lt"/>
              <a:buAutoNum type="arabicPeriod"/>
              <a:defRPr>
                <a:solidFill>
                  <a:schemeClr val="tx1"/>
                </a:solidFill>
              </a:defRPr>
            </a:lvl3pPr>
            <a:lvl4pPr marL="1573200" indent="-457200">
              <a:spcBef>
                <a:spcPts val="600"/>
              </a:spcBef>
              <a:buFont typeface="+mj-lt"/>
              <a:buAutoNum type="arabicPeriod"/>
              <a:defRPr>
                <a:solidFill>
                  <a:schemeClr val="tx1"/>
                </a:solidFill>
              </a:defRPr>
            </a:lvl4pPr>
            <a:lvl5pPr marL="1897200" indent="-457200">
              <a:spcBef>
                <a:spcPts val="600"/>
              </a:spcBef>
              <a:buFont typeface="+mj-lt"/>
              <a:buAutoNum type="arabicPeriod"/>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6" name="Slide Number Placeholder 5"/>
          <p:cNvSpPr>
            <a:spLocks noGrp="1"/>
          </p:cNvSpPr>
          <p:nvPr>
            <p:ph type="sldNum" sz="quarter" idx="12"/>
          </p:nvPr>
        </p:nvSpPr>
        <p:spPr>
          <a:xfrm>
            <a:off x="81680" y="6379707"/>
            <a:ext cx="1055840" cy="365125"/>
          </a:xfrm>
          <a:prstGeom prst="rect">
            <a:avLst/>
          </a:prstGeom>
        </p:spPr>
        <p:txBody>
          <a:bodyPr/>
          <a:lstStyle/>
          <a:p>
            <a:fld id="{9B3E39EC-4BE2-4DEA-81C0-4ABC0AAB4AC0}"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077" y="159729"/>
            <a:ext cx="731087" cy="604975"/>
          </a:xfrm>
          <a:prstGeom prst="rect">
            <a:avLst/>
          </a:prstGeom>
        </p:spPr>
      </p:pic>
    </p:spTree>
    <p:extLst>
      <p:ext uri="{BB962C8B-B14F-4D97-AF65-F5344CB8AC3E}">
        <p14:creationId xmlns:p14="http://schemas.microsoft.com/office/powerpoint/2010/main" val="2112214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Cover 2">
    <p:spTree>
      <p:nvGrpSpPr>
        <p:cNvPr id="1" name=""/>
        <p:cNvGrpSpPr/>
        <p:nvPr/>
      </p:nvGrpSpPr>
      <p:grpSpPr>
        <a:xfrm>
          <a:off x="0" y="0"/>
          <a:ext cx="0" cy="0"/>
          <a:chOff x="0" y="0"/>
          <a:chExt cx="0" cy="0"/>
        </a:xfrm>
      </p:grpSpPr>
      <p:sp>
        <p:nvSpPr>
          <p:cNvPr id="7" name="Rectangle 6"/>
          <p:cNvSpPr/>
          <p:nvPr userDrawn="1"/>
        </p:nvSpPr>
        <p:spPr bwMode="black">
          <a:xfrm>
            <a:off x="0" y="0"/>
            <a:ext cx="12192000" cy="6858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3" name="Title 1"/>
          <p:cNvSpPr>
            <a:spLocks noGrp="1"/>
          </p:cNvSpPr>
          <p:nvPr>
            <p:ph type="ctrTitle"/>
          </p:nvPr>
        </p:nvSpPr>
        <p:spPr bwMode="white">
          <a:xfrm>
            <a:off x="661897" y="2420890"/>
            <a:ext cx="10418673" cy="1080119"/>
          </a:xfrm>
          <a:prstGeom prst="rect">
            <a:avLst/>
          </a:prstGeom>
        </p:spPr>
        <p:txBody>
          <a:bodyPr lIns="0" tIns="0" rIns="0" bIns="0" anchor="b">
            <a:normAutofit/>
          </a:bodyPr>
          <a:lstStyle>
            <a:lvl1pPr algn="r">
              <a:defRPr sz="2800" b="1">
                <a:solidFill>
                  <a:schemeClr val="bg1"/>
                </a:solidFill>
                <a:latin typeface="Arial" pitchFamily="34" charset="0"/>
                <a:cs typeface="Arial" pitchFamily="34" charset="0"/>
              </a:defRPr>
            </a:lvl1pPr>
          </a:lstStyle>
          <a:p>
            <a:r>
              <a:rPr lang="en-US"/>
              <a:t>Click to edit Master title style</a:t>
            </a:r>
            <a:endParaRPr lang="en-AU"/>
          </a:p>
        </p:txBody>
      </p:sp>
      <p:sp>
        <p:nvSpPr>
          <p:cNvPr id="4" name="Subtitle 2"/>
          <p:cNvSpPr>
            <a:spLocks noGrp="1"/>
          </p:cNvSpPr>
          <p:nvPr>
            <p:ph type="subTitle" idx="1"/>
          </p:nvPr>
        </p:nvSpPr>
        <p:spPr bwMode="gray">
          <a:xfrm>
            <a:off x="661897" y="3582541"/>
            <a:ext cx="10418673" cy="720080"/>
          </a:xfrm>
          <a:prstGeom prst="rect">
            <a:avLst/>
          </a:prstGeom>
        </p:spPr>
        <p:txBody>
          <a:bodyPr lIns="0" tIns="0" rIns="0" bIns="0">
            <a:normAutofit/>
          </a:bodyPr>
          <a:lstStyle>
            <a:lvl1pPr marL="0" indent="0" algn="r">
              <a:buNone/>
              <a:defRPr sz="1600" b="1" cap="none" baseline="0">
                <a:solidFill>
                  <a:srgbClr val="B3B3B3"/>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pic>
        <p:nvPicPr>
          <p:cNvPr id="9" name="SKMJACOBSLOGO" hidden="1"/>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703501" y="5700270"/>
            <a:ext cx="3360372" cy="306393"/>
          </a:xfrm>
          <a:prstGeom prst="rect">
            <a:avLst/>
          </a:prstGeom>
          <a:noFill/>
          <a:extLst>
            <a:ext uri="{909E8E84-426E-40DD-AFC4-6F175D3DCCD1}">
              <a14:hiddenFill xmlns:a14="http://schemas.microsoft.com/office/drawing/2010/main">
                <a:solidFill>
                  <a:srgbClr val="FFFFFF"/>
                </a:solidFill>
              </a14:hiddenFill>
            </a:ext>
          </a:extLst>
        </p:spPr>
      </p:pic>
      <p:pic>
        <p:nvPicPr>
          <p:cNvPr id="10" name="JACOBSZATELOGO"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87614" y="5718663"/>
            <a:ext cx="4298732" cy="282621"/>
          </a:xfrm>
          <a:prstGeom prst="rect">
            <a:avLst/>
          </a:prstGeom>
        </p:spPr>
      </p:pic>
      <p:pic>
        <p:nvPicPr>
          <p:cNvPr id="11" name="JACOBSMATASIS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50443" y="5755308"/>
            <a:ext cx="3613429" cy="251355"/>
          </a:xfrm>
          <a:prstGeom prst="rect">
            <a:avLst/>
          </a:prstGeom>
        </p:spPr>
      </p:pic>
      <p:pic>
        <p:nvPicPr>
          <p:cNvPr id="12" name="Picture 11" descr="JACOBSGUIMARLOGO"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2714" y="5757505"/>
            <a:ext cx="3121159" cy="210312"/>
          </a:xfrm>
          <a:prstGeom prst="rect">
            <a:avLst/>
          </a:prstGeom>
        </p:spPr>
      </p:pic>
      <p:pic>
        <p:nvPicPr>
          <p:cNvPr id="13" name="JACOBSLOGO" descr="JFSLLOGO" hidden="1"/>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9433922" y="5718663"/>
            <a:ext cx="1629948" cy="28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CF871FD-2FB3-4307-9C4C-4BC1F2B0D2F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75149" y="5489907"/>
            <a:ext cx="1805421" cy="431992"/>
          </a:xfrm>
          <a:prstGeom prst="rect">
            <a:avLst/>
          </a:prstGeom>
        </p:spPr>
      </p:pic>
    </p:spTree>
    <p:extLst>
      <p:ext uri="{BB962C8B-B14F-4D97-AF65-F5344CB8AC3E}">
        <p14:creationId xmlns:p14="http://schemas.microsoft.com/office/powerpoint/2010/main" val="716482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58387"/>
            <a:ext cx="10970508" cy="568800"/>
          </a:xfrm>
          <a:prstGeom prst="rect">
            <a:avLst/>
          </a:prstGeom>
        </p:spPr>
        <p:txBody>
          <a:bodyPr>
            <a:normAutofit/>
          </a:bodyPr>
          <a:lstStyle>
            <a:lvl1pPr>
              <a:defRPr sz="2800"/>
            </a:lvl1pPr>
          </a:lstStyle>
          <a:p>
            <a:r>
              <a:rPr lang="en-US"/>
              <a:t>Click to add title</a:t>
            </a:r>
            <a:endParaRPr lang="en-AU"/>
          </a:p>
        </p:txBody>
      </p:sp>
      <p:sp>
        <p:nvSpPr>
          <p:cNvPr id="3" name="Content Placeholder 2"/>
          <p:cNvSpPr>
            <a:spLocks noGrp="1"/>
          </p:cNvSpPr>
          <p:nvPr>
            <p:ph idx="1"/>
          </p:nvPr>
        </p:nvSpPr>
        <p:spPr>
          <a:xfrm>
            <a:off x="609600" y="1053264"/>
            <a:ext cx="10972800" cy="4896000"/>
          </a:xfrm>
          <a:prstGeom prst="rect">
            <a:avLst/>
          </a:prstGeom>
        </p:spPr>
        <p:txBody>
          <a:bodyPr>
            <a:noAutofit/>
          </a:bodyPr>
          <a:lstStyle>
            <a:lvl1pPr marL="514350" indent="-514350">
              <a:spcBef>
                <a:spcPts val="600"/>
              </a:spcBef>
              <a:spcAft>
                <a:spcPts val="0"/>
              </a:spcAft>
              <a:buFont typeface="+mj-lt"/>
              <a:buAutoNum type="arabicPeriod"/>
              <a:defRPr sz="2800">
                <a:solidFill>
                  <a:schemeClr val="tx1"/>
                </a:solidFill>
              </a:defRPr>
            </a:lvl1pPr>
            <a:lvl2pPr marL="853200" indent="-457200">
              <a:spcBef>
                <a:spcPts val="600"/>
              </a:spcBef>
              <a:buFont typeface="+mj-lt"/>
              <a:buAutoNum type="arabicPeriod"/>
              <a:defRPr>
                <a:solidFill>
                  <a:schemeClr val="tx1"/>
                </a:solidFill>
              </a:defRPr>
            </a:lvl2pPr>
            <a:lvl3pPr marL="1177200" indent="-457200">
              <a:spcBef>
                <a:spcPts val="600"/>
              </a:spcBef>
              <a:buFont typeface="+mj-lt"/>
              <a:buAutoNum type="arabicPeriod"/>
              <a:defRPr>
                <a:solidFill>
                  <a:schemeClr val="tx1"/>
                </a:solidFill>
              </a:defRPr>
            </a:lvl3pPr>
            <a:lvl4pPr marL="1573200" indent="-457200">
              <a:spcBef>
                <a:spcPts val="600"/>
              </a:spcBef>
              <a:buFont typeface="+mj-lt"/>
              <a:buAutoNum type="arabicPeriod"/>
              <a:defRPr>
                <a:solidFill>
                  <a:schemeClr val="tx1"/>
                </a:solidFill>
              </a:defRPr>
            </a:lvl4pPr>
            <a:lvl5pPr marL="1897200" indent="-457200">
              <a:spcBef>
                <a:spcPts val="600"/>
              </a:spcBef>
              <a:buFont typeface="+mj-lt"/>
              <a:buAutoNum type="arabicPeriod"/>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6" name="Slide Number Placeholder 5"/>
          <p:cNvSpPr>
            <a:spLocks noGrp="1"/>
          </p:cNvSpPr>
          <p:nvPr>
            <p:ph type="sldNum" sz="quarter" idx="12"/>
          </p:nvPr>
        </p:nvSpPr>
        <p:spPr>
          <a:xfrm>
            <a:off x="81680" y="6379707"/>
            <a:ext cx="1055840" cy="365125"/>
          </a:xfrm>
          <a:prstGeom prst="rect">
            <a:avLst/>
          </a:prstGeom>
        </p:spPr>
        <p:txBody>
          <a:bodyPr/>
          <a:lstStyle/>
          <a:p>
            <a:fld id="{9B3E39EC-4BE2-4DEA-81C0-4ABC0AAB4AC0}"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077" y="159729"/>
            <a:ext cx="907202" cy="750710"/>
          </a:xfrm>
          <a:prstGeom prst="rect">
            <a:avLst/>
          </a:prstGeom>
        </p:spPr>
      </p:pic>
    </p:spTree>
    <p:extLst>
      <p:ext uri="{BB962C8B-B14F-4D97-AF65-F5344CB8AC3E}">
        <p14:creationId xmlns:p14="http://schemas.microsoft.com/office/powerpoint/2010/main" val="4052032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 Cover 2">
    <p:spTree>
      <p:nvGrpSpPr>
        <p:cNvPr id="1" name=""/>
        <p:cNvGrpSpPr/>
        <p:nvPr/>
      </p:nvGrpSpPr>
      <p:grpSpPr>
        <a:xfrm>
          <a:off x="0" y="0"/>
          <a:ext cx="0" cy="0"/>
          <a:chOff x="0" y="0"/>
          <a:chExt cx="0" cy="0"/>
        </a:xfrm>
      </p:grpSpPr>
      <p:sp>
        <p:nvSpPr>
          <p:cNvPr id="7" name="Rectangle 6"/>
          <p:cNvSpPr/>
          <p:nvPr userDrawn="1"/>
        </p:nvSpPr>
        <p:spPr bwMode="black">
          <a:xfrm>
            <a:off x="0" y="0"/>
            <a:ext cx="12192000" cy="6858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3" name="Title 1"/>
          <p:cNvSpPr>
            <a:spLocks noGrp="1"/>
          </p:cNvSpPr>
          <p:nvPr>
            <p:ph type="ctrTitle"/>
          </p:nvPr>
        </p:nvSpPr>
        <p:spPr bwMode="white">
          <a:xfrm>
            <a:off x="661897" y="2420890"/>
            <a:ext cx="10418673" cy="1080119"/>
          </a:xfrm>
          <a:prstGeom prst="rect">
            <a:avLst/>
          </a:prstGeom>
        </p:spPr>
        <p:txBody>
          <a:bodyPr lIns="0" tIns="0" rIns="0" bIns="0" anchor="b">
            <a:normAutofit/>
          </a:bodyPr>
          <a:lstStyle>
            <a:lvl1pPr algn="r">
              <a:defRPr sz="2800" b="1">
                <a:solidFill>
                  <a:schemeClr val="bg1"/>
                </a:solidFill>
                <a:latin typeface="Arial" pitchFamily="34" charset="0"/>
                <a:cs typeface="Arial" pitchFamily="34" charset="0"/>
              </a:defRPr>
            </a:lvl1pPr>
          </a:lstStyle>
          <a:p>
            <a:r>
              <a:rPr lang="en-US"/>
              <a:t>Click to edit Master title style</a:t>
            </a:r>
            <a:endParaRPr lang="en-AU"/>
          </a:p>
        </p:txBody>
      </p:sp>
      <p:sp>
        <p:nvSpPr>
          <p:cNvPr id="4" name="Subtitle 2"/>
          <p:cNvSpPr>
            <a:spLocks noGrp="1"/>
          </p:cNvSpPr>
          <p:nvPr>
            <p:ph type="subTitle" idx="1"/>
          </p:nvPr>
        </p:nvSpPr>
        <p:spPr bwMode="gray">
          <a:xfrm>
            <a:off x="661897" y="3582541"/>
            <a:ext cx="10418673" cy="720080"/>
          </a:xfrm>
          <a:prstGeom prst="rect">
            <a:avLst/>
          </a:prstGeom>
        </p:spPr>
        <p:txBody>
          <a:bodyPr lIns="0" tIns="0" rIns="0" bIns="0">
            <a:normAutofit/>
          </a:bodyPr>
          <a:lstStyle>
            <a:lvl1pPr marL="0" indent="0" algn="r">
              <a:buNone/>
              <a:defRPr sz="1600" b="1" cap="none" baseline="0">
                <a:solidFill>
                  <a:srgbClr val="B3B3B3"/>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pic>
        <p:nvPicPr>
          <p:cNvPr id="9" name="SKMJACOBSLOGO" hidden="1"/>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703501" y="5700270"/>
            <a:ext cx="3360372" cy="306393"/>
          </a:xfrm>
          <a:prstGeom prst="rect">
            <a:avLst/>
          </a:prstGeom>
          <a:noFill/>
          <a:extLst>
            <a:ext uri="{909E8E84-426E-40DD-AFC4-6F175D3DCCD1}">
              <a14:hiddenFill xmlns:a14="http://schemas.microsoft.com/office/drawing/2010/main">
                <a:solidFill>
                  <a:srgbClr val="FFFFFF"/>
                </a:solidFill>
              </a14:hiddenFill>
            </a:ext>
          </a:extLst>
        </p:spPr>
      </p:pic>
      <p:pic>
        <p:nvPicPr>
          <p:cNvPr id="10" name="JACOBSZATELOGO"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87614" y="5718663"/>
            <a:ext cx="4298732" cy="282621"/>
          </a:xfrm>
          <a:prstGeom prst="rect">
            <a:avLst/>
          </a:prstGeom>
        </p:spPr>
      </p:pic>
      <p:pic>
        <p:nvPicPr>
          <p:cNvPr id="11" name="JACOBSMATASIS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50443" y="5755308"/>
            <a:ext cx="3613429" cy="251355"/>
          </a:xfrm>
          <a:prstGeom prst="rect">
            <a:avLst/>
          </a:prstGeom>
        </p:spPr>
      </p:pic>
      <p:pic>
        <p:nvPicPr>
          <p:cNvPr id="12" name="Picture 11" descr="JACOBSGUIMARLOGO"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2714" y="5757505"/>
            <a:ext cx="3121159" cy="210312"/>
          </a:xfrm>
          <a:prstGeom prst="rect">
            <a:avLst/>
          </a:prstGeom>
        </p:spPr>
      </p:pic>
      <p:pic>
        <p:nvPicPr>
          <p:cNvPr id="13" name="JACOBSLOGO" descr="JFSLLOGO" hidden="1"/>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9433922" y="5718663"/>
            <a:ext cx="1629948" cy="28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976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Front Cover 1">
    <p:spTree>
      <p:nvGrpSpPr>
        <p:cNvPr id="1" name=""/>
        <p:cNvGrpSpPr/>
        <p:nvPr/>
      </p:nvGrpSpPr>
      <p:grpSpPr>
        <a:xfrm>
          <a:off x="0" y="0"/>
          <a:ext cx="0" cy="0"/>
          <a:chOff x="0" y="0"/>
          <a:chExt cx="0" cy="0"/>
        </a:xfrm>
      </p:grpSpPr>
      <p:sp>
        <p:nvSpPr>
          <p:cNvPr id="6" name="Rectangle 5"/>
          <p:cNvSpPr/>
          <p:nvPr userDrawn="1"/>
        </p:nvSpPr>
        <p:spPr bwMode="black">
          <a:xfrm>
            <a:off x="0" y="2647913"/>
            <a:ext cx="12192000" cy="129443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Title 1"/>
          <p:cNvSpPr>
            <a:spLocks noGrp="1"/>
          </p:cNvSpPr>
          <p:nvPr>
            <p:ph type="ctrTitle"/>
          </p:nvPr>
        </p:nvSpPr>
        <p:spPr bwMode="black">
          <a:xfrm>
            <a:off x="432248" y="2718916"/>
            <a:ext cx="7138369" cy="576064"/>
          </a:xfrm>
          <a:prstGeom prst="rect">
            <a:avLst/>
          </a:prstGeom>
          <a:solidFill>
            <a:schemeClr val="tx2"/>
          </a:solidFill>
        </p:spPr>
        <p:txBody>
          <a:bodyPr lIns="0" tIns="0" rIns="0" bIns="0" anchor="b">
            <a:normAutofit/>
          </a:bodyPr>
          <a:lstStyle>
            <a:lvl1pPr algn="l">
              <a:defRPr sz="2800" b="1">
                <a:solidFill>
                  <a:schemeClr val="bg1"/>
                </a:solidFill>
                <a:latin typeface="Arial" pitchFamily="34" charset="0"/>
                <a:cs typeface="Arial" pitchFamily="34" charset="0"/>
              </a:defRPr>
            </a:lvl1pPr>
          </a:lstStyle>
          <a:p>
            <a:r>
              <a:rPr lang="en-US"/>
              <a:t>Click to edit Master title style</a:t>
            </a:r>
            <a:endParaRPr lang="en-AU"/>
          </a:p>
        </p:txBody>
      </p:sp>
      <p:sp>
        <p:nvSpPr>
          <p:cNvPr id="10" name="Subtitle 2"/>
          <p:cNvSpPr>
            <a:spLocks noGrp="1"/>
          </p:cNvSpPr>
          <p:nvPr>
            <p:ph type="subTitle" idx="1"/>
          </p:nvPr>
        </p:nvSpPr>
        <p:spPr bwMode="gray">
          <a:xfrm>
            <a:off x="433347" y="3307232"/>
            <a:ext cx="7137052" cy="288032"/>
          </a:xfrm>
          <a:prstGeom prst="rect">
            <a:avLst/>
          </a:prstGeom>
        </p:spPr>
        <p:txBody>
          <a:bodyPr lIns="0" tIns="0" rIns="0" bIns="0" anchor="ctr"/>
          <a:lstStyle>
            <a:lvl1pPr marL="0" indent="0" algn="l">
              <a:buNone/>
              <a:defRPr sz="1600" b="1" cap="none" baseline="0">
                <a:solidFill>
                  <a:srgbClr val="B3B3B3"/>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11" name="Text Placeholder 10"/>
          <p:cNvSpPr>
            <a:spLocks noGrp="1"/>
          </p:cNvSpPr>
          <p:nvPr>
            <p:ph type="body" sz="quarter" idx="12" hasCustomPrompt="1"/>
          </p:nvPr>
        </p:nvSpPr>
        <p:spPr>
          <a:xfrm>
            <a:off x="432248" y="4163382"/>
            <a:ext cx="7137272" cy="433387"/>
          </a:xfrm>
          <a:prstGeom prst="rect">
            <a:avLst/>
          </a:prstGeom>
        </p:spPr>
        <p:txBody>
          <a:bodyPr lIns="18000" tIns="0" rIns="0" bIns="0" anchor="ctr"/>
          <a:lstStyle>
            <a:lvl1pPr marL="0" indent="0">
              <a:buNone/>
              <a:defRPr sz="1400" baseline="0">
                <a:solidFill>
                  <a:srgbClr val="00338D"/>
                </a:solidFill>
              </a:defRPr>
            </a:lvl1pPr>
          </a:lstStyle>
          <a:p>
            <a:pPr lvl="0"/>
            <a:r>
              <a:rPr lang="en-US"/>
              <a:t>Insert date</a:t>
            </a:r>
            <a:endParaRPr lang="en-AU"/>
          </a:p>
        </p:txBody>
      </p:sp>
      <p:pic>
        <p:nvPicPr>
          <p:cNvPr id="12" name="SKMJACOBSLOGO" descr="I:\GMKT\Admin\Graphics\JACOBS BRANDED AND CO-BRANDED TEMPLATES\PowerPoint\Links\JacobsSKM-Logo_Blue+Grey_RGB.jpg" hidden="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80043" y="5572314"/>
            <a:ext cx="4992555" cy="457109"/>
          </a:xfrm>
          <a:prstGeom prst="rect">
            <a:avLst/>
          </a:prstGeom>
          <a:noFill/>
          <a:extLst>
            <a:ext uri="{909E8E84-426E-40DD-AFC4-6F175D3DCCD1}">
              <a14:hiddenFill xmlns:a14="http://schemas.microsoft.com/office/drawing/2010/main">
                <a:solidFill>
                  <a:srgbClr val="FFFFFF"/>
                </a:solidFill>
              </a14:hiddenFill>
            </a:ext>
          </a:extLst>
        </p:spPr>
      </p:pic>
      <p:pic>
        <p:nvPicPr>
          <p:cNvPr id="2" name="JACOBSZATELOGO"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6481" y="5641411"/>
            <a:ext cx="5778004" cy="379876"/>
          </a:xfrm>
          <a:prstGeom prst="rect">
            <a:avLst/>
          </a:prstGeom>
        </p:spPr>
      </p:pic>
      <p:pic>
        <p:nvPicPr>
          <p:cNvPr id="5" name="JACOBSMATASIS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22131" y="5667127"/>
            <a:ext cx="4751851" cy="330546"/>
          </a:xfrm>
          <a:prstGeom prst="rect">
            <a:avLst/>
          </a:prstGeom>
        </p:spPr>
      </p:pic>
      <p:pic>
        <p:nvPicPr>
          <p:cNvPr id="13" name="Picture 12" descr="JACOBSGUIMARLOGO"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70941" y="5669627"/>
            <a:ext cx="4003040" cy="271272"/>
          </a:xfrm>
          <a:prstGeom prst="rect">
            <a:avLst/>
          </a:prstGeom>
        </p:spPr>
      </p:pic>
      <p:pic>
        <p:nvPicPr>
          <p:cNvPr id="14" name="JACOBSLOGO" descr="JFSLLOGO" hidden="1"/>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8922653" y="5589240"/>
            <a:ext cx="2451329" cy="4320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328" y="5516048"/>
            <a:ext cx="1359497" cy="1124984"/>
          </a:xfrm>
          <a:prstGeom prst="rect">
            <a:avLst/>
          </a:prstGeom>
        </p:spPr>
      </p:pic>
    </p:spTree>
    <p:extLst>
      <p:ext uri="{BB962C8B-B14F-4D97-AF65-F5344CB8AC3E}">
        <p14:creationId xmlns:p14="http://schemas.microsoft.com/office/powerpoint/2010/main" val="3928774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58387"/>
            <a:ext cx="10970508" cy="568800"/>
          </a:xfrm>
          <a:prstGeom prst="rect">
            <a:avLst/>
          </a:prstGeom>
        </p:spPr>
        <p:txBody>
          <a:bodyPr>
            <a:normAutofit/>
          </a:bodyPr>
          <a:lstStyle>
            <a:lvl1pPr>
              <a:defRPr sz="2800"/>
            </a:lvl1pPr>
          </a:lstStyle>
          <a:p>
            <a:r>
              <a:rPr lang="en-US"/>
              <a:t>Click to add title</a:t>
            </a:r>
            <a:endParaRPr lang="en-AU"/>
          </a:p>
        </p:txBody>
      </p:sp>
      <p:sp>
        <p:nvSpPr>
          <p:cNvPr id="3" name="Content Placeholder 2"/>
          <p:cNvSpPr>
            <a:spLocks noGrp="1"/>
          </p:cNvSpPr>
          <p:nvPr>
            <p:ph idx="1"/>
          </p:nvPr>
        </p:nvSpPr>
        <p:spPr>
          <a:xfrm>
            <a:off x="609600" y="1053264"/>
            <a:ext cx="10972800" cy="4896000"/>
          </a:xfrm>
          <a:prstGeom prst="rect">
            <a:avLst/>
          </a:prstGeom>
        </p:spPr>
        <p:txBody>
          <a:bodyPr>
            <a:noAutofit/>
          </a:bodyPr>
          <a:lstStyle>
            <a:lvl1pPr marL="514350" indent="-514350">
              <a:spcBef>
                <a:spcPts val="600"/>
              </a:spcBef>
              <a:spcAft>
                <a:spcPts val="0"/>
              </a:spcAft>
              <a:buFont typeface="+mj-lt"/>
              <a:buAutoNum type="arabicPeriod"/>
              <a:defRPr sz="2800">
                <a:solidFill>
                  <a:schemeClr val="tx1"/>
                </a:solidFill>
              </a:defRPr>
            </a:lvl1pPr>
            <a:lvl2pPr marL="853200" indent="-457200">
              <a:spcBef>
                <a:spcPts val="600"/>
              </a:spcBef>
              <a:buFont typeface="+mj-lt"/>
              <a:buAutoNum type="arabicPeriod"/>
              <a:defRPr>
                <a:solidFill>
                  <a:schemeClr val="tx1"/>
                </a:solidFill>
              </a:defRPr>
            </a:lvl2pPr>
            <a:lvl3pPr marL="1177200" indent="-457200">
              <a:spcBef>
                <a:spcPts val="600"/>
              </a:spcBef>
              <a:buFont typeface="+mj-lt"/>
              <a:buAutoNum type="arabicPeriod"/>
              <a:defRPr>
                <a:solidFill>
                  <a:schemeClr val="tx1"/>
                </a:solidFill>
              </a:defRPr>
            </a:lvl3pPr>
            <a:lvl4pPr marL="1573200" indent="-457200">
              <a:spcBef>
                <a:spcPts val="600"/>
              </a:spcBef>
              <a:buFont typeface="+mj-lt"/>
              <a:buAutoNum type="arabicPeriod"/>
              <a:defRPr>
                <a:solidFill>
                  <a:schemeClr val="tx1"/>
                </a:solidFill>
              </a:defRPr>
            </a:lvl4pPr>
            <a:lvl5pPr marL="1897200" indent="-457200">
              <a:spcBef>
                <a:spcPts val="600"/>
              </a:spcBef>
              <a:buFont typeface="+mj-lt"/>
              <a:buAutoNum type="arabicPeriod"/>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6" name="Slide Number Placeholder 5"/>
          <p:cNvSpPr>
            <a:spLocks noGrp="1"/>
          </p:cNvSpPr>
          <p:nvPr>
            <p:ph type="sldNum" sz="quarter" idx="12"/>
          </p:nvPr>
        </p:nvSpPr>
        <p:spPr>
          <a:xfrm>
            <a:off x="81680" y="6379707"/>
            <a:ext cx="1055840" cy="365125"/>
          </a:xfrm>
          <a:prstGeom prst="rect">
            <a:avLst/>
          </a:prstGeom>
        </p:spPr>
        <p:txBody>
          <a:bodyPr/>
          <a:lstStyle/>
          <a:p>
            <a:fld id="{9B3E39EC-4BE2-4DEA-81C0-4ABC0AAB4AC0}"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077" y="159729"/>
            <a:ext cx="907202" cy="750710"/>
          </a:xfrm>
          <a:prstGeom prst="rect">
            <a:avLst/>
          </a:prstGeom>
        </p:spPr>
      </p:pic>
    </p:spTree>
    <p:extLst>
      <p:ext uri="{BB962C8B-B14F-4D97-AF65-F5344CB8AC3E}">
        <p14:creationId xmlns:p14="http://schemas.microsoft.com/office/powerpoint/2010/main" val="707744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 Cover 2">
    <p:spTree>
      <p:nvGrpSpPr>
        <p:cNvPr id="1" name=""/>
        <p:cNvGrpSpPr/>
        <p:nvPr/>
      </p:nvGrpSpPr>
      <p:grpSpPr>
        <a:xfrm>
          <a:off x="0" y="0"/>
          <a:ext cx="0" cy="0"/>
          <a:chOff x="0" y="0"/>
          <a:chExt cx="0" cy="0"/>
        </a:xfrm>
      </p:grpSpPr>
      <p:sp>
        <p:nvSpPr>
          <p:cNvPr id="7" name="Rectangle 6"/>
          <p:cNvSpPr/>
          <p:nvPr userDrawn="1"/>
        </p:nvSpPr>
        <p:spPr bwMode="black">
          <a:xfrm>
            <a:off x="0" y="0"/>
            <a:ext cx="12192000" cy="6858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3" name="Title 1"/>
          <p:cNvSpPr>
            <a:spLocks noGrp="1"/>
          </p:cNvSpPr>
          <p:nvPr>
            <p:ph type="ctrTitle"/>
          </p:nvPr>
        </p:nvSpPr>
        <p:spPr bwMode="white">
          <a:xfrm>
            <a:off x="661897" y="2420890"/>
            <a:ext cx="10418673" cy="1080119"/>
          </a:xfrm>
          <a:prstGeom prst="rect">
            <a:avLst/>
          </a:prstGeom>
        </p:spPr>
        <p:txBody>
          <a:bodyPr lIns="0" tIns="0" rIns="0" bIns="0" anchor="b">
            <a:normAutofit/>
          </a:bodyPr>
          <a:lstStyle>
            <a:lvl1pPr algn="r">
              <a:defRPr sz="2800" b="1">
                <a:solidFill>
                  <a:schemeClr val="bg1"/>
                </a:solidFill>
                <a:latin typeface="Arial" pitchFamily="34" charset="0"/>
                <a:cs typeface="Arial" pitchFamily="34" charset="0"/>
              </a:defRPr>
            </a:lvl1pPr>
          </a:lstStyle>
          <a:p>
            <a:r>
              <a:rPr lang="en-US"/>
              <a:t>Click to edit Master title style</a:t>
            </a:r>
            <a:endParaRPr lang="en-AU"/>
          </a:p>
        </p:txBody>
      </p:sp>
      <p:sp>
        <p:nvSpPr>
          <p:cNvPr id="4" name="Subtitle 2"/>
          <p:cNvSpPr>
            <a:spLocks noGrp="1"/>
          </p:cNvSpPr>
          <p:nvPr>
            <p:ph type="subTitle" idx="1"/>
          </p:nvPr>
        </p:nvSpPr>
        <p:spPr bwMode="gray">
          <a:xfrm>
            <a:off x="661897" y="3582541"/>
            <a:ext cx="10418673" cy="720080"/>
          </a:xfrm>
          <a:prstGeom prst="rect">
            <a:avLst/>
          </a:prstGeom>
        </p:spPr>
        <p:txBody>
          <a:bodyPr lIns="0" tIns="0" rIns="0" bIns="0">
            <a:normAutofit/>
          </a:bodyPr>
          <a:lstStyle>
            <a:lvl1pPr marL="0" indent="0" algn="r">
              <a:buNone/>
              <a:defRPr sz="1600" b="1" cap="none" baseline="0">
                <a:solidFill>
                  <a:srgbClr val="B3B3B3"/>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pic>
        <p:nvPicPr>
          <p:cNvPr id="9" name="SKMJACOBSLOGO" hidden="1"/>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703501" y="5700270"/>
            <a:ext cx="3360372" cy="306393"/>
          </a:xfrm>
          <a:prstGeom prst="rect">
            <a:avLst/>
          </a:prstGeom>
          <a:noFill/>
          <a:extLst>
            <a:ext uri="{909E8E84-426E-40DD-AFC4-6F175D3DCCD1}">
              <a14:hiddenFill xmlns:a14="http://schemas.microsoft.com/office/drawing/2010/main">
                <a:solidFill>
                  <a:srgbClr val="FFFFFF"/>
                </a:solidFill>
              </a14:hiddenFill>
            </a:ext>
          </a:extLst>
        </p:spPr>
      </p:pic>
      <p:pic>
        <p:nvPicPr>
          <p:cNvPr id="10" name="JACOBSZATELOGO"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87614" y="5718663"/>
            <a:ext cx="4298732" cy="282621"/>
          </a:xfrm>
          <a:prstGeom prst="rect">
            <a:avLst/>
          </a:prstGeom>
        </p:spPr>
      </p:pic>
      <p:pic>
        <p:nvPicPr>
          <p:cNvPr id="11" name="JACOBSMATASIS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50443" y="5755308"/>
            <a:ext cx="3613429" cy="251355"/>
          </a:xfrm>
          <a:prstGeom prst="rect">
            <a:avLst/>
          </a:prstGeom>
        </p:spPr>
      </p:pic>
      <p:pic>
        <p:nvPicPr>
          <p:cNvPr id="12" name="Picture 11" descr="JACOBSGUIMARLOGO"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2714" y="5757505"/>
            <a:ext cx="3121159" cy="210312"/>
          </a:xfrm>
          <a:prstGeom prst="rect">
            <a:avLst/>
          </a:prstGeom>
        </p:spPr>
      </p:pic>
      <p:pic>
        <p:nvPicPr>
          <p:cNvPr id="13" name="JACOBSLOGO" descr="JFSLLOGO" hidden="1"/>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9433922" y="5718663"/>
            <a:ext cx="1629948" cy="28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8482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gradFill flip="none" rotWithShape="1">
          <a:gsLst>
            <a:gs pos="50000">
              <a:srgbClr val="5F84BF">
                <a:alpha val="80000"/>
              </a:srgbClr>
            </a:gs>
            <a:gs pos="62000">
              <a:srgbClr val="537BBA">
                <a:alpha val="55000"/>
              </a:srgbClr>
            </a:gs>
            <a:gs pos="100000">
              <a:schemeClr val="bg1">
                <a:alpha val="88000"/>
              </a:schemeClr>
            </a:gs>
            <a:gs pos="96444">
              <a:srgbClr val="537BBA">
                <a:alpha val="10000"/>
              </a:srgbClr>
            </a:gs>
            <a:gs pos="87000">
              <a:srgbClr val="537BBA">
                <a:alpha val="51000"/>
              </a:srgbClr>
            </a:gs>
            <a:gs pos="8000">
              <a:srgbClr val="537BBA"/>
            </a:gs>
            <a:gs pos="16000">
              <a:srgbClr val="537BBA"/>
            </a:gs>
          </a:gsLst>
          <a:lin ang="5400000" scaled="1"/>
          <a:tileRect/>
        </a:gradFill>
        <a:effectLst/>
      </p:bgPr>
    </p:bg>
    <p:spTree>
      <p:nvGrpSpPr>
        <p:cNvPr id="1" name=""/>
        <p:cNvGrpSpPr/>
        <p:nvPr/>
      </p:nvGrpSpPr>
      <p:grpSpPr>
        <a:xfrm>
          <a:off x="0" y="0"/>
          <a:ext cx="0" cy="0"/>
          <a:chOff x="0" y="0"/>
          <a:chExt cx="0" cy="0"/>
        </a:xfrm>
      </p:grpSpPr>
      <p:pic>
        <p:nvPicPr>
          <p:cNvPr id="4" name="SKMMMALOGO"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9384" y="6173787"/>
            <a:ext cx="2826401" cy="684213"/>
          </a:xfrm>
          <a:prstGeom prst="rect">
            <a:avLst/>
          </a:prstGeom>
        </p:spPr>
      </p:pic>
      <p:pic>
        <p:nvPicPr>
          <p:cNvPr id="5" name="SKMCBLOGO"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2265" y="6173788"/>
            <a:ext cx="2675303" cy="315552"/>
          </a:xfrm>
          <a:prstGeom prst="rect">
            <a:avLst/>
          </a:prstGeom>
        </p:spPr>
      </p:pic>
      <p:pic>
        <p:nvPicPr>
          <p:cNvPr id="6" name="SKMENVIROSLOGO"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6267" y="6173788"/>
            <a:ext cx="2639517" cy="380451"/>
          </a:xfrm>
          <a:prstGeom prst="rect">
            <a:avLst/>
          </a:prstGeom>
        </p:spPr>
      </p:pic>
    </p:spTree>
    <p:extLst>
      <p:ext uri="{BB962C8B-B14F-4D97-AF65-F5344CB8AC3E}">
        <p14:creationId xmlns:p14="http://schemas.microsoft.com/office/powerpoint/2010/main" val="2537377366"/>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gradFill flip="none" rotWithShape="1">
          <a:gsLst>
            <a:gs pos="88000">
              <a:srgbClr val="E3EAF4"/>
            </a:gs>
            <a:gs pos="82000">
              <a:srgbClr val="CCD8EB"/>
            </a:gs>
            <a:gs pos="72000">
              <a:srgbClr val="9AB2D7"/>
            </a:gs>
            <a:gs pos="16000">
              <a:srgbClr val="537BBA"/>
            </a:gs>
            <a:gs pos="96000">
              <a:srgbClr val="F2F5FA"/>
            </a:gs>
            <a:gs pos="100000">
              <a:schemeClr val="bg2"/>
            </a:gs>
          </a:gsLst>
          <a:lin ang="5400000" scaled="1"/>
          <a:tileRect/>
        </a:gradFill>
        <a:effectLst/>
      </p:bgPr>
    </p:bg>
    <p:spTree>
      <p:nvGrpSpPr>
        <p:cNvPr id="1" name=""/>
        <p:cNvGrpSpPr/>
        <p:nvPr/>
      </p:nvGrpSpPr>
      <p:grpSpPr>
        <a:xfrm>
          <a:off x="0" y="0"/>
          <a:ext cx="0" cy="0"/>
          <a:chOff x="0" y="0"/>
          <a:chExt cx="0" cy="0"/>
        </a:xfrm>
      </p:grpSpPr>
      <p:pic>
        <p:nvPicPr>
          <p:cNvPr id="4" name="SKMMMALOGO"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9384" y="6173787"/>
            <a:ext cx="2826401" cy="684213"/>
          </a:xfrm>
          <a:prstGeom prst="rect">
            <a:avLst/>
          </a:prstGeom>
        </p:spPr>
      </p:pic>
      <p:pic>
        <p:nvPicPr>
          <p:cNvPr id="5" name="SKMCBLOGO"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2265" y="6173788"/>
            <a:ext cx="2675303" cy="315552"/>
          </a:xfrm>
          <a:prstGeom prst="rect">
            <a:avLst/>
          </a:prstGeom>
        </p:spPr>
      </p:pic>
      <p:pic>
        <p:nvPicPr>
          <p:cNvPr id="6" name="SKMENVIROSLOGO"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6267" y="6173788"/>
            <a:ext cx="2639517" cy="380451"/>
          </a:xfrm>
          <a:prstGeom prst="rect">
            <a:avLst/>
          </a:prstGeom>
        </p:spPr>
      </p:pic>
    </p:spTree>
    <p:extLst>
      <p:ext uri="{BB962C8B-B14F-4D97-AF65-F5344CB8AC3E}">
        <p14:creationId xmlns:p14="http://schemas.microsoft.com/office/powerpoint/2010/main" val="3455736071"/>
      </p:ext>
    </p:extLst>
  </p:cSld>
  <p:clrMap bg1="lt1" tx1="dk1" bg2="lt2" tx2="dk2" accent1="accent1" accent2="accent2" accent3="accent3" accent4="accent4" accent5="accent5" accent6="accent6" hlink="hlink" folHlink="folHlink"/>
  <p:sldLayoutIdLst>
    <p:sldLayoutId id="2147483665" r:id="rId1"/>
    <p:sldLayoutId id="2147483666" r:id="rId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gradFill flip="none" rotWithShape="1">
          <a:gsLst>
            <a:gs pos="88000">
              <a:srgbClr val="E3EAF4"/>
            </a:gs>
            <a:gs pos="82000">
              <a:srgbClr val="CCD8EB"/>
            </a:gs>
            <a:gs pos="72000">
              <a:srgbClr val="9AB2D7"/>
            </a:gs>
            <a:gs pos="16000">
              <a:srgbClr val="537BBA"/>
            </a:gs>
            <a:gs pos="96000">
              <a:srgbClr val="F2F5FA"/>
            </a:gs>
            <a:gs pos="100000">
              <a:schemeClr val="bg2"/>
            </a:gs>
          </a:gsLst>
          <a:lin ang="5400000" scaled="1"/>
          <a:tileRect/>
        </a:gradFill>
        <a:effectLst/>
      </p:bgPr>
    </p:bg>
    <p:spTree>
      <p:nvGrpSpPr>
        <p:cNvPr id="1" name=""/>
        <p:cNvGrpSpPr/>
        <p:nvPr/>
      </p:nvGrpSpPr>
      <p:grpSpPr>
        <a:xfrm>
          <a:off x="0" y="0"/>
          <a:ext cx="0" cy="0"/>
          <a:chOff x="0" y="0"/>
          <a:chExt cx="0" cy="0"/>
        </a:xfrm>
      </p:grpSpPr>
      <p:pic>
        <p:nvPicPr>
          <p:cNvPr id="4" name="SKMMMALOGO"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9384" y="6173787"/>
            <a:ext cx="2826401" cy="684213"/>
          </a:xfrm>
          <a:prstGeom prst="rect">
            <a:avLst/>
          </a:prstGeom>
        </p:spPr>
      </p:pic>
      <p:pic>
        <p:nvPicPr>
          <p:cNvPr id="5" name="SKMCBLOGO"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265" y="6173788"/>
            <a:ext cx="2675303" cy="315552"/>
          </a:xfrm>
          <a:prstGeom prst="rect">
            <a:avLst/>
          </a:prstGeom>
        </p:spPr>
      </p:pic>
      <p:pic>
        <p:nvPicPr>
          <p:cNvPr id="6" name="SKMENVIROSLOGO"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6267" y="6173788"/>
            <a:ext cx="2639517" cy="380451"/>
          </a:xfrm>
          <a:prstGeom prst="rect">
            <a:avLst/>
          </a:prstGeom>
        </p:spPr>
      </p:pic>
    </p:spTree>
    <p:extLst>
      <p:ext uri="{BB962C8B-B14F-4D97-AF65-F5344CB8AC3E}">
        <p14:creationId xmlns:p14="http://schemas.microsoft.com/office/powerpoint/2010/main" val="308265168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anya.c.andrews@nasa.gov"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hemeOverride" Target="../theme/themeOverride5.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emf"/><Relationship Id="rId7"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video" Target="../media/media1.mov"/><Relationship Id="rId2" Type="http://schemas.microsoft.com/office/2007/relationships/media" Target="../media/media1.mov"/><Relationship Id="rId1" Type="http://schemas.openxmlformats.org/officeDocument/2006/relationships/themeOverride" Target="../theme/themeOverride7.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5" Type="http://schemas.openxmlformats.org/officeDocument/2006/relationships/image" Target="../media/image78.emf"/><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8.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emf"/><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41.png"/><Relationship Id="rId5" Type="http://schemas.openxmlformats.org/officeDocument/2006/relationships/customXml" Target="../ink/ink1.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7590" y="2639365"/>
            <a:ext cx="12064409" cy="1224136"/>
          </a:xfrm>
        </p:spPr>
        <p:txBody>
          <a:bodyPr>
            <a:noAutofit/>
          </a:bodyPr>
          <a:lstStyle/>
          <a:p>
            <a:pPr algn="ctr"/>
            <a:r>
              <a:rPr lang="en-US" sz="4000"/>
              <a:t>EV73 Human Systems Integration Team</a:t>
            </a:r>
            <a:br>
              <a:rPr lang="en-US" sz="2000"/>
            </a:br>
            <a:r>
              <a:rPr lang="en-US" sz="2000"/>
              <a:t>NASA Marshall Space Flight Center (MSFC) </a:t>
            </a:r>
          </a:p>
        </p:txBody>
      </p:sp>
      <p:sp>
        <p:nvSpPr>
          <p:cNvPr id="2" name="TextBox 1">
            <a:extLst>
              <a:ext uri="{FF2B5EF4-FFF2-40B4-BE49-F238E27FC236}">
                <a16:creationId xmlns:a16="http://schemas.microsoft.com/office/drawing/2014/main" id="{66206766-CA21-4051-B4A2-D8F6306AAD4C}"/>
              </a:ext>
            </a:extLst>
          </p:cNvPr>
          <p:cNvSpPr txBox="1"/>
          <p:nvPr/>
        </p:nvSpPr>
        <p:spPr>
          <a:xfrm>
            <a:off x="2201816" y="4619134"/>
            <a:ext cx="7597016" cy="1569660"/>
          </a:xfrm>
          <a:prstGeom prst="rect">
            <a:avLst/>
          </a:prstGeom>
          <a:noFill/>
        </p:spPr>
        <p:txBody>
          <a:bodyPr wrap="none" rtlCol="0">
            <a:spAutoFit/>
          </a:bodyPr>
          <a:lstStyle/>
          <a:p>
            <a:pPr algn="ctr"/>
            <a:r>
              <a:rPr lang="en-US" sz="2400"/>
              <a:t>Tanya Andrews</a:t>
            </a:r>
          </a:p>
          <a:p>
            <a:pPr algn="ctr"/>
            <a:r>
              <a:rPr lang="en-US"/>
              <a:t>MSFC EV73</a:t>
            </a:r>
          </a:p>
          <a:p>
            <a:pPr algn="ctr"/>
            <a:r>
              <a:rPr lang="en-US"/>
              <a:t>Human Systems Integration Team Lead (Acting)</a:t>
            </a:r>
          </a:p>
          <a:p>
            <a:pPr algn="ctr"/>
            <a:r>
              <a:rPr lang="en-US"/>
              <a:t>Systems Analysis and Human Systems Integration Branch, Deputy Chief</a:t>
            </a:r>
          </a:p>
          <a:p>
            <a:pPr algn="ctr"/>
            <a:r>
              <a:rPr lang="en-US">
                <a:hlinkClick r:id="rId3"/>
              </a:rPr>
              <a:t>tanya.c.andrews@nasa.gov</a:t>
            </a:r>
            <a:r>
              <a:rPr lang="en-US"/>
              <a:t> </a:t>
            </a:r>
          </a:p>
        </p:txBody>
      </p:sp>
    </p:spTree>
    <p:extLst>
      <p:ext uri="{BB962C8B-B14F-4D97-AF65-F5344CB8AC3E}">
        <p14:creationId xmlns:p14="http://schemas.microsoft.com/office/powerpoint/2010/main" val="348460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27417" y="-16219"/>
            <a:ext cx="9753514" cy="595119"/>
          </a:xfrm>
          <a:prstGeom prst="rect">
            <a:avLst/>
          </a:prstGeom>
        </p:spPr>
        <p:txBody>
          <a:bodyPr>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3800"/>
              <a:t>HSI Assessments using </a:t>
            </a:r>
          </a:p>
          <a:p>
            <a:r>
              <a:rPr lang="en-US" sz="3800"/>
              <a:t>Prototyping and Part Task Mockups</a:t>
            </a:r>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1962" y="1428234"/>
            <a:ext cx="2274631" cy="3027141"/>
          </a:xfrm>
          <a:prstGeom prst="rect">
            <a:avLst/>
          </a:prstGeom>
          <a:noFill/>
          <a:ln>
            <a:noFill/>
          </a:ln>
        </p:spPr>
      </p:pic>
      <p:sp>
        <p:nvSpPr>
          <p:cNvPr id="7" name="TextBox 6"/>
          <p:cNvSpPr txBox="1"/>
          <p:nvPr/>
        </p:nvSpPr>
        <p:spPr>
          <a:xfrm>
            <a:off x="217385" y="1270379"/>
            <a:ext cx="6886047" cy="4801314"/>
          </a:xfrm>
          <a:prstGeom prst="rect">
            <a:avLst/>
          </a:prstGeom>
          <a:noFill/>
        </p:spPr>
        <p:txBody>
          <a:bodyPr wrap="square" rtlCol="0">
            <a:spAutoFit/>
          </a:bodyPr>
          <a:lstStyle/>
          <a:p>
            <a:pPr marL="342900" indent="-342900">
              <a:spcBef>
                <a:spcPts val="0"/>
              </a:spcBef>
              <a:buFont typeface="Arial" panose="020B0604020202020204" pitchFamily="34" charset="0"/>
              <a:buChar char="•"/>
            </a:pPr>
            <a:r>
              <a:rPr lang="en-US"/>
              <a:t>The HFE team studies and analyzes many flight and ground system hardware designs. These assessments are interactive and involve both VR and Prototyping Development to support Project needs.  When initial analyses show areas of serious concern, a part task mockup can be constructed by the shop for a more thorough analysis.</a:t>
            </a:r>
          </a:p>
          <a:p>
            <a:pPr marL="342900" indent="-342900">
              <a:buFont typeface="Arial" panose="020B0604020202020204" pitchFamily="34" charset="0"/>
              <a:buChar char="•"/>
            </a:pPr>
            <a:r>
              <a:rPr lang="en-US"/>
              <a:t>A full-scale mockup is developed representing the specific area of concern in very high fidelity.  Other, non-problematic, elements of the mockup are built to be functional, but at a lower fidelity, for cost savings. </a:t>
            </a:r>
          </a:p>
          <a:p>
            <a:pPr marL="342900" indent="-342900">
              <a:buFont typeface="Arial" panose="020B0604020202020204" pitchFamily="34" charset="0"/>
              <a:buChar char="•"/>
            </a:pPr>
            <a:r>
              <a:rPr lang="en-US"/>
              <a:t>A human factors engineering analysis is performed, working through all operations of the hardware.  The hardware designers participate or are briefed on the findings.  The physical mockup makes illustrating problems much simpler.</a:t>
            </a:r>
          </a:p>
          <a:p>
            <a:pPr marL="342900" indent="-342900">
              <a:buFont typeface="Arial" panose="020B0604020202020204" pitchFamily="34" charset="0"/>
              <a:buChar char="•"/>
            </a:pPr>
            <a:r>
              <a:rPr lang="en-US"/>
              <a:t>This process allows designers to make improvements to the design before fabrication starts.</a:t>
            </a:r>
          </a:p>
          <a:p>
            <a:endParaRPr lang="en-US"/>
          </a:p>
        </p:txBody>
      </p:sp>
      <p:sp>
        <p:nvSpPr>
          <p:cNvPr id="8" name="TextBox 7"/>
          <p:cNvSpPr txBox="1"/>
          <p:nvPr/>
        </p:nvSpPr>
        <p:spPr>
          <a:xfrm>
            <a:off x="3250798" y="6379707"/>
            <a:ext cx="5306751" cy="338554"/>
          </a:xfrm>
          <a:prstGeom prst="rect">
            <a:avLst/>
          </a:prstGeom>
          <a:noFill/>
        </p:spPr>
        <p:txBody>
          <a:bodyPr wrap="square" rtlCol="0">
            <a:spAutoFit/>
          </a:bodyPr>
          <a:lstStyle/>
          <a:p>
            <a:r>
              <a:rPr lang="en-US" sz="1600"/>
              <a:t>Assessments of SLS Integration Activities</a:t>
            </a:r>
          </a:p>
        </p:txBody>
      </p:sp>
      <p:sp>
        <p:nvSpPr>
          <p:cNvPr id="9" name="Slide Number Placeholder 3"/>
          <p:cNvSpPr>
            <a:spLocks noGrp="1"/>
          </p:cNvSpPr>
          <p:nvPr>
            <p:ph type="sldNum" sz="quarter" idx="12"/>
          </p:nvPr>
        </p:nvSpPr>
        <p:spPr>
          <a:xfrm>
            <a:off x="81680" y="6379707"/>
            <a:ext cx="10558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93EF2B7D-8B8B-AAF3-A3F3-B8307674F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391483" y="1150425"/>
            <a:ext cx="2952150" cy="2214112"/>
          </a:xfrm>
          <a:prstGeom prst="rect">
            <a:avLst/>
          </a:prstGeom>
        </p:spPr>
      </p:pic>
      <p:pic>
        <p:nvPicPr>
          <p:cNvPr id="4" name="Picture 2" descr="image003">
            <a:extLst>
              <a:ext uri="{FF2B5EF4-FFF2-40B4-BE49-F238E27FC236}">
                <a16:creationId xmlns:a16="http://schemas.microsoft.com/office/drawing/2014/main" id="{1CB1A2EF-69D3-5E08-756D-D3198C3767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32" t="-556" r="510" b="11936"/>
          <a:stretch/>
        </p:blipFill>
        <p:spPr bwMode="auto">
          <a:xfrm>
            <a:off x="9787607" y="3881468"/>
            <a:ext cx="2235260" cy="286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7887DDBC-F0C3-4F9B-8A65-9F18C3423B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340" y="4597568"/>
            <a:ext cx="2449253" cy="2145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604981"/>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8027" y="104953"/>
            <a:ext cx="9639982" cy="595119"/>
          </a:xfrm>
          <a:prstGeom prst="rect">
            <a:avLst/>
          </a:prstGeom>
        </p:spPr>
        <p:txBody>
          <a:bodyPr>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4000"/>
              <a:t>HFE Analyses of Hatch Sizes using Part Task Mockups</a:t>
            </a:r>
          </a:p>
        </p:txBody>
      </p:sp>
      <p:sp>
        <p:nvSpPr>
          <p:cNvPr id="5" name="TextBox 4"/>
          <p:cNvSpPr txBox="1"/>
          <p:nvPr/>
        </p:nvSpPr>
        <p:spPr>
          <a:xfrm>
            <a:off x="2589550" y="5695971"/>
            <a:ext cx="7012900" cy="338554"/>
          </a:xfrm>
          <a:prstGeom prst="rect">
            <a:avLst/>
          </a:prstGeom>
          <a:noFill/>
        </p:spPr>
        <p:txBody>
          <a:bodyPr wrap="square" lIns="91440" tIns="45720" rIns="91440" bIns="45720" rtlCol="0" anchor="t">
            <a:spAutoFit/>
          </a:bodyPr>
          <a:lstStyle/>
          <a:p>
            <a:r>
              <a:rPr lang="en-US" sz="1600" dirty="0"/>
              <a:t>EV73 assessments of Hatch Configurations help to establish hatch designs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55" y="1613131"/>
            <a:ext cx="11338889" cy="3892856"/>
          </a:xfrm>
          <a:prstGeom prst="rect">
            <a:avLst/>
          </a:prstGeom>
        </p:spPr>
      </p:pic>
      <p:sp>
        <p:nvSpPr>
          <p:cNvPr id="7" name="Slide Number Placeholder 3"/>
          <p:cNvSpPr>
            <a:spLocks noGrp="1"/>
          </p:cNvSpPr>
          <p:nvPr>
            <p:ph type="sldNum" sz="quarter" idx="12"/>
          </p:nvPr>
        </p:nvSpPr>
        <p:spPr>
          <a:xfrm>
            <a:off x="81680" y="6379707"/>
            <a:ext cx="10558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84325304"/>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379599" y="88318"/>
            <a:ext cx="9343240" cy="595119"/>
          </a:xfrm>
          <a:prstGeom prst="rect">
            <a:avLst/>
          </a:prstGeom>
        </p:spPr>
        <p:txBody>
          <a:bodyPr>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4000"/>
              <a:t>Microgravity HFE Hatch Size Analyses</a:t>
            </a:r>
          </a:p>
        </p:txBody>
      </p:sp>
      <p:sp>
        <p:nvSpPr>
          <p:cNvPr id="10" name="TextBox 9"/>
          <p:cNvSpPr txBox="1"/>
          <p:nvPr/>
        </p:nvSpPr>
        <p:spPr>
          <a:xfrm>
            <a:off x="2615921" y="6071930"/>
            <a:ext cx="7360286" cy="307777"/>
          </a:xfrm>
          <a:prstGeom prst="rect">
            <a:avLst/>
          </a:prstGeom>
          <a:noFill/>
        </p:spPr>
        <p:txBody>
          <a:bodyPr wrap="square" lIns="91440" tIns="45720" rIns="91440" bIns="45720" rtlCol="0" anchor="t">
            <a:spAutoFit/>
          </a:bodyPr>
          <a:lstStyle/>
          <a:p>
            <a:r>
              <a:rPr lang="en-US" sz="1400" dirty="0"/>
              <a:t>EV73 microgravity assessments of Hatch Configurations underwater analyses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2626" y="3124484"/>
            <a:ext cx="4758643" cy="2777059"/>
          </a:xfrm>
          <a:prstGeom prst="rect">
            <a:avLst/>
          </a:prstGeom>
        </p:spPr>
      </p:pic>
      <p:pic>
        <p:nvPicPr>
          <p:cNvPr id="12" name="Content Placeholder 5"/>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8079" t="5366" r="16905" b="10309"/>
          <a:stretch/>
        </p:blipFill>
        <p:spPr>
          <a:xfrm>
            <a:off x="6140783" y="1000309"/>
            <a:ext cx="3298077" cy="208554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7672" y="1000309"/>
            <a:ext cx="4903547" cy="4901233"/>
          </a:xfrm>
          <a:prstGeom prst="rect">
            <a:avLst/>
          </a:prstGeom>
        </p:spPr>
      </p:pic>
      <p:sp>
        <p:nvSpPr>
          <p:cNvPr id="8" name="Slide Number Placeholder 3"/>
          <p:cNvSpPr>
            <a:spLocks noGrp="1"/>
          </p:cNvSpPr>
          <p:nvPr>
            <p:ph type="sldNum" sz="quarter" idx="12"/>
          </p:nvPr>
        </p:nvSpPr>
        <p:spPr>
          <a:xfrm>
            <a:off x="81680" y="6379707"/>
            <a:ext cx="10558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8030519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74653" y="161461"/>
            <a:ext cx="10970508" cy="568800"/>
          </a:xfrm>
        </p:spPr>
        <p:txBody>
          <a:bodyPr>
            <a:noAutofit/>
          </a:bodyPr>
          <a:lstStyle/>
          <a:p>
            <a:r>
              <a:rPr lang="en-US" sz="4000" dirty="0"/>
              <a:t>Advanced Concepts Office (ACO) Collaboration</a:t>
            </a:r>
          </a:p>
        </p:txBody>
      </p:sp>
      <p:pic>
        <p:nvPicPr>
          <p:cNvPr id="10" name="Pictur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36753"/>
            <a:ext cx="3971731" cy="2879469"/>
          </a:xfrm>
          <a:prstGeom prst="rect">
            <a:avLst/>
          </a:prstGeom>
          <a:noFill/>
          <a:ln>
            <a:noFill/>
          </a:ln>
        </p:spPr>
      </p:pic>
      <p:pic>
        <p:nvPicPr>
          <p:cNvPr id="11" name="Picture 10">
            <a:extLst>
              <a:ext uri="{FF2B5EF4-FFF2-40B4-BE49-F238E27FC236}">
                <a16:creationId xmlns:a16="http://schemas.microsoft.com/office/drawing/2014/main" id="{F24F859A-6C9B-6D4F-B498-C9E0EE5C2300}"/>
              </a:ext>
            </a:extLst>
          </p:cNvPr>
          <p:cNvPicPr>
            <a:picLocks noChangeAspect="1"/>
          </p:cNvPicPr>
          <p:nvPr/>
        </p:nvPicPr>
        <p:blipFill rotWithShape="1">
          <a:blip r:embed="rId4"/>
          <a:srcRect l="12513" t="12445" r="17333" b="18075"/>
          <a:stretch/>
        </p:blipFill>
        <p:spPr>
          <a:xfrm>
            <a:off x="223220" y="3895136"/>
            <a:ext cx="3341544" cy="2392647"/>
          </a:xfrm>
          <a:prstGeom prst="rect">
            <a:avLst/>
          </a:prstGeom>
          <a:noFill/>
        </p:spPr>
      </p:pic>
      <p:sp>
        <p:nvSpPr>
          <p:cNvPr id="2" name="TextBox 1"/>
          <p:cNvSpPr txBox="1"/>
          <p:nvPr/>
        </p:nvSpPr>
        <p:spPr>
          <a:xfrm>
            <a:off x="4907903" y="899429"/>
            <a:ext cx="5263513"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t>Projects for ACO include the conversion of a Cygnus module to represent a Mars Exploration Mobile Laboratory.</a:t>
            </a:r>
          </a:p>
        </p:txBody>
      </p:sp>
      <p:pic>
        <p:nvPicPr>
          <p:cNvPr id="12" name="Content Placeholder 4">
            <a:extLst>
              <a:ext uri="{FF2B5EF4-FFF2-40B4-BE49-F238E27FC236}">
                <a16:creationId xmlns:a16="http://schemas.microsoft.com/office/drawing/2014/main" id="{30C42F86-B2CC-2146-BD4D-BB4962F1129C}"/>
              </a:ext>
            </a:extLst>
          </p:cNvPr>
          <p:cNvPicPr>
            <a:picLocks noGrp="1" noChangeAspect="1"/>
          </p:cNvPicPr>
          <p:nvPr>
            <p:ph idx="1"/>
          </p:nvPr>
        </p:nvPicPr>
        <p:blipFill rotWithShape="1">
          <a:blip r:embed="rId5"/>
          <a:srcRect l="11178" b="15327"/>
          <a:stretch/>
        </p:blipFill>
        <p:spPr>
          <a:xfrm>
            <a:off x="3809701" y="4154559"/>
            <a:ext cx="3463927" cy="2407710"/>
          </a:xfrm>
        </p:spPr>
      </p:pic>
      <p:sp>
        <p:nvSpPr>
          <p:cNvPr id="9" name="Slide Number Placeholder 3"/>
          <p:cNvSpPr>
            <a:spLocks noGrp="1"/>
          </p:cNvSpPr>
          <p:nvPr>
            <p:ph type="sldNum" sz="quarter" idx="12"/>
          </p:nvPr>
        </p:nvSpPr>
        <p:spPr>
          <a:xfrm>
            <a:off x="81680" y="6379707"/>
            <a:ext cx="10558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pic>
        <p:nvPicPr>
          <p:cNvPr id="3" name="Picture 2">
            <a:extLst>
              <a:ext uri="{FF2B5EF4-FFF2-40B4-BE49-F238E27FC236}">
                <a16:creationId xmlns:a16="http://schemas.microsoft.com/office/drawing/2014/main" id="{93D122F9-36F7-9DE0-E438-3F5F8D5BDE73}"/>
              </a:ext>
            </a:extLst>
          </p:cNvPr>
          <p:cNvPicPr>
            <a:picLocks noChangeAspect="1"/>
          </p:cNvPicPr>
          <p:nvPr/>
        </p:nvPicPr>
        <p:blipFill>
          <a:blip r:embed="rId6"/>
          <a:stretch>
            <a:fillRect/>
          </a:stretch>
        </p:blipFill>
        <p:spPr>
          <a:xfrm>
            <a:off x="8729806" y="2303883"/>
            <a:ext cx="3462194" cy="1734585"/>
          </a:xfrm>
          <a:prstGeom prst="rect">
            <a:avLst/>
          </a:prstGeom>
        </p:spPr>
      </p:pic>
      <p:pic>
        <p:nvPicPr>
          <p:cNvPr id="4" name="Content Placeholder 4">
            <a:extLst>
              <a:ext uri="{FF2B5EF4-FFF2-40B4-BE49-F238E27FC236}">
                <a16:creationId xmlns:a16="http://schemas.microsoft.com/office/drawing/2014/main" id="{6307171E-3F87-A9F1-DD91-78D4CE27B94A}"/>
              </a:ext>
            </a:extLst>
          </p:cNvPr>
          <p:cNvPicPr>
            <a:picLocks noChangeAspect="1"/>
          </p:cNvPicPr>
          <p:nvPr/>
        </p:nvPicPr>
        <p:blipFill>
          <a:blip r:embed="rId7"/>
          <a:stretch>
            <a:fillRect/>
          </a:stretch>
        </p:blipFill>
        <p:spPr>
          <a:xfrm>
            <a:off x="5468141" y="2035824"/>
            <a:ext cx="2786311" cy="1998003"/>
          </a:xfrm>
          <a:prstGeom prst="rect">
            <a:avLst/>
          </a:prstGeom>
        </p:spPr>
      </p:pic>
      <p:pic>
        <p:nvPicPr>
          <p:cNvPr id="6" name="Content Placeholder 4">
            <a:extLst>
              <a:ext uri="{FF2B5EF4-FFF2-40B4-BE49-F238E27FC236}">
                <a16:creationId xmlns:a16="http://schemas.microsoft.com/office/drawing/2014/main" id="{0DBABD83-623D-294F-9D95-8B17E64F3672}"/>
              </a:ext>
            </a:extLst>
          </p:cNvPr>
          <p:cNvPicPr>
            <a:picLocks noChangeAspect="1"/>
          </p:cNvPicPr>
          <p:nvPr/>
        </p:nvPicPr>
        <p:blipFill>
          <a:blip r:embed="rId8"/>
          <a:stretch>
            <a:fillRect/>
          </a:stretch>
        </p:blipFill>
        <p:spPr>
          <a:xfrm>
            <a:off x="7593724" y="4165325"/>
            <a:ext cx="5118538" cy="2516316"/>
          </a:xfrm>
          <a:prstGeom prst="rect">
            <a:avLst/>
          </a:prstGeom>
        </p:spPr>
      </p:pic>
    </p:spTree>
    <p:extLst>
      <p:ext uri="{BB962C8B-B14F-4D97-AF65-F5344CB8AC3E}">
        <p14:creationId xmlns:p14="http://schemas.microsoft.com/office/powerpoint/2010/main" val="1861618948"/>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104957"/>
            <a:ext cx="10970508" cy="568800"/>
          </a:xfrm>
        </p:spPr>
        <p:txBody>
          <a:bodyPr>
            <a:noAutofit/>
          </a:bodyPr>
          <a:lstStyle/>
          <a:p>
            <a:r>
              <a:rPr lang="en-US" sz="3600"/>
              <a:t>Payload Concept Mockups for ACO Assessments</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943969"/>
            <a:ext cx="3561184" cy="5341295"/>
          </a:xfrm>
          <a:prstGeom prst="rect">
            <a:avLst/>
          </a:prstGeom>
        </p:spPr>
      </p:pic>
      <p:sp>
        <p:nvSpPr>
          <p:cNvPr id="2" name="TextBox 1"/>
          <p:cNvSpPr txBox="1"/>
          <p:nvPr/>
        </p:nvSpPr>
        <p:spPr>
          <a:xfrm>
            <a:off x="4775528" y="943969"/>
            <a:ext cx="6096002" cy="2031325"/>
          </a:xfrm>
          <a:prstGeom prst="rect">
            <a:avLst/>
          </a:prstGeom>
          <a:noFill/>
        </p:spPr>
        <p:txBody>
          <a:bodyPr wrap="square" rtlCol="0">
            <a:spAutoFit/>
          </a:bodyPr>
          <a:lstStyle/>
          <a:p>
            <a:pPr marL="285750" indent="-285750">
              <a:buFont typeface="Arial" panose="020B0604020202020204" pitchFamily="34" charset="0"/>
              <a:buChar char="•"/>
            </a:pPr>
            <a:r>
              <a:rPr lang="en-US"/>
              <a:t>The Gateway Pressurized Payload Facility double rack  mockup illustrates a Blind Mate concept for cooling loop, power, and data.  The concept of blind mating would allow robotic installation of payloads when the Gateway is unmanned.</a:t>
            </a:r>
          </a:p>
          <a:p>
            <a:pPr marL="285750" indent="-285750">
              <a:buFont typeface="Arial" panose="020B0604020202020204" pitchFamily="34" charset="0"/>
              <a:buChar char="•"/>
            </a:pPr>
            <a:r>
              <a:rPr lang="en-US"/>
              <a:t>A commercial partner is now developing this concept for use on Gateway.</a:t>
            </a:r>
          </a:p>
        </p:txBody>
      </p:sp>
      <p:pic>
        <p:nvPicPr>
          <p:cNvPr id="7" name="single locker slide in">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5028138" y="2975294"/>
            <a:ext cx="5590782" cy="3144815"/>
          </a:xfrm>
          <a:prstGeom prst="rect">
            <a:avLst/>
          </a:prstGeom>
        </p:spPr>
      </p:pic>
      <p:sp>
        <p:nvSpPr>
          <p:cNvPr id="9" name="TextBox 8"/>
          <p:cNvSpPr txBox="1"/>
          <p:nvPr/>
        </p:nvSpPr>
        <p:spPr>
          <a:xfrm>
            <a:off x="6194062" y="6379707"/>
            <a:ext cx="2753711" cy="307777"/>
          </a:xfrm>
          <a:prstGeom prst="rect">
            <a:avLst/>
          </a:prstGeom>
          <a:noFill/>
        </p:spPr>
        <p:txBody>
          <a:bodyPr wrap="square" rtlCol="0">
            <a:spAutoFit/>
          </a:bodyPr>
          <a:lstStyle/>
          <a:p>
            <a:r>
              <a:rPr lang="en-US" sz="1400"/>
              <a:t>Payload Blind Mate Video</a:t>
            </a:r>
          </a:p>
        </p:txBody>
      </p:sp>
      <p:sp>
        <p:nvSpPr>
          <p:cNvPr id="8" name="Slide Number Placeholder 3"/>
          <p:cNvSpPr>
            <a:spLocks noGrp="1"/>
          </p:cNvSpPr>
          <p:nvPr>
            <p:ph type="sldNum" sz="quarter" idx="12"/>
          </p:nvPr>
        </p:nvSpPr>
        <p:spPr>
          <a:xfrm>
            <a:off x="81680" y="6379707"/>
            <a:ext cx="10558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234472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14286">
                <p:cTn id="7"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781" y="98978"/>
            <a:ext cx="10237694" cy="929867"/>
          </a:xfrm>
        </p:spPr>
        <p:txBody>
          <a:bodyPr>
            <a:noAutofit/>
          </a:bodyPr>
          <a:lstStyle/>
          <a:p>
            <a:r>
              <a:rPr lang="en-US" sz="3600"/>
              <a:t>Systems Analysis XR at MSFC</a:t>
            </a:r>
            <a:br>
              <a:rPr lang="en-US" sz="3600"/>
            </a:br>
            <a:r>
              <a:rPr lang="en-US" sz="1600"/>
              <a:t>XR: a term that encompasses virtual, augmented, and mixed reality</a:t>
            </a:r>
            <a:br>
              <a:rPr lang="en-US" sz="3600">
                <a:solidFill>
                  <a:schemeClr val="bg1"/>
                </a:solidFill>
              </a:rPr>
            </a:br>
            <a:endParaRPr lang="en-US" sz="3600" b="1" u="sng">
              <a:solidFill>
                <a:schemeClr val="bg1"/>
              </a:solidFill>
            </a:endParaRPr>
          </a:p>
        </p:txBody>
      </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3356" t="4873" r="49539" b="719"/>
          <a:stretch/>
        </p:blipFill>
        <p:spPr>
          <a:xfrm rot="5400000">
            <a:off x="8832889" y="1360732"/>
            <a:ext cx="1655338" cy="2760400"/>
          </a:xfrm>
          <a:prstGeom prst="rect">
            <a:avLst/>
          </a:prstGeom>
          <a:ln w="12700">
            <a:solidFill>
              <a:schemeClr val="tx1"/>
            </a:solidFill>
          </a:ln>
        </p:spPr>
      </p:pic>
      <p:sp>
        <p:nvSpPr>
          <p:cNvPr id="13" name="TextBox 12">
            <a:extLst>
              <a:ext uri="{FF2B5EF4-FFF2-40B4-BE49-F238E27FC236}">
                <a16:creationId xmlns:a16="http://schemas.microsoft.com/office/drawing/2014/main" id="{577B0113-3609-4467-9233-393D96EEAB4B}"/>
              </a:ext>
            </a:extLst>
          </p:cNvPr>
          <p:cNvSpPr txBox="1"/>
          <p:nvPr/>
        </p:nvSpPr>
        <p:spPr>
          <a:xfrm>
            <a:off x="5874762" y="1916971"/>
            <a:ext cx="2510366"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Arial"/>
                <a:ea typeface="+mn-ea"/>
                <a:cs typeface="+mn-cs"/>
              </a:rPr>
              <a:t>Immersive experiences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Arial"/>
                <a:ea typeface="+mn-ea"/>
                <a:cs typeface="+mn-cs"/>
              </a:rPr>
              <a:t>Real-world content vs computer generated (CG)</a:t>
            </a:r>
          </a:p>
        </p:txBody>
      </p:sp>
      <p:sp>
        <p:nvSpPr>
          <p:cNvPr id="14" name="TextBox 13">
            <a:extLst>
              <a:ext uri="{FF2B5EF4-FFF2-40B4-BE49-F238E27FC236}">
                <a16:creationId xmlns:a16="http://schemas.microsoft.com/office/drawing/2014/main" id="{4EE55874-3157-4E65-AED4-B2A5A49D2056}"/>
              </a:ext>
            </a:extLst>
          </p:cNvPr>
          <p:cNvSpPr txBox="1"/>
          <p:nvPr/>
        </p:nvSpPr>
        <p:spPr>
          <a:xfrm>
            <a:off x="715837" y="1987553"/>
            <a:ext cx="2227773"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a:ln>
                  <a:noFill/>
                </a:ln>
                <a:effectLst/>
                <a:uLnTx/>
                <a:uFillTx/>
                <a:latin typeface="Arial"/>
                <a:ea typeface="+mn-ea"/>
                <a:cs typeface="+mn-cs"/>
              </a:rPr>
              <a:t>Overlays CG with real world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a:ln>
                  <a:noFill/>
                </a:ln>
                <a:effectLst/>
                <a:uLnTx/>
                <a:uFillTx/>
                <a:latin typeface="Arial"/>
                <a:ea typeface="+mn-ea"/>
                <a:cs typeface="+mn-cs"/>
              </a:rPr>
              <a:t>No interaction</a:t>
            </a:r>
          </a:p>
        </p:txBody>
      </p:sp>
      <p:sp>
        <p:nvSpPr>
          <p:cNvPr id="15" name="TextBox 14">
            <a:extLst>
              <a:ext uri="{FF2B5EF4-FFF2-40B4-BE49-F238E27FC236}">
                <a16:creationId xmlns:a16="http://schemas.microsoft.com/office/drawing/2014/main" id="{92C17D8C-118C-463F-81BE-6A6BD9AC0C4B}"/>
              </a:ext>
            </a:extLst>
          </p:cNvPr>
          <p:cNvSpPr txBox="1"/>
          <p:nvPr/>
        </p:nvSpPr>
        <p:spPr>
          <a:xfrm>
            <a:off x="732277" y="4500048"/>
            <a:ext cx="2227774"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Arial"/>
                <a:ea typeface="+mn-ea"/>
                <a:cs typeface="+mn-cs"/>
              </a:rPr>
              <a:t>Overlays CG with real world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Arial"/>
                <a:ea typeface="+mn-ea"/>
                <a:cs typeface="+mn-cs"/>
              </a:rPr>
              <a:t>Incorporates interaction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Arial"/>
              </a:rPr>
              <a:t>Mockups make environment more realistic</a:t>
            </a:r>
            <a:endParaRPr kumimoji="0" lang="en-US" sz="1800" b="0" i="0" u="none" strike="noStrike" kern="1200" cap="none" spc="0" normalizeH="0" baseline="0" noProof="0">
              <a:ln>
                <a:noFill/>
              </a:ln>
              <a:effectLst/>
              <a:uLnTx/>
              <a:uFillTx/>
              <a:latin typeface="Arial"/>
              <a:ea typeface="+mn-ea"/>
              <a:cs typeface="+mn-cs"/>
            </a:endParaRPr>
          </a:p>
        </p:txBody>
      </p:sp>
      <p:sp>
        <p:nvSpPr>
          <p:cNvPr id="16" name="TextBox 15">
            <a:extLst>
              <a:ext uri="{FF2B5EF4-FFF2-40B4-BE49-F238E27FC236}">
                <a16:creationId xmlns:a16="http://schemas.microsoft.com/office/drawing/2014/main" id="{90D8B537-F758-4B76-89D5-D3D8A6099CDD}"/>
              </a:ext>
            </a:extLst>
          </p:cNvPr>
          <p:cNvSpPr txBox="1"/>
          <p:nvPr/>
        </p:nvSpPr>
        <p:spPr>
          <a:xfrm>
            <a:off x="6090604" y="4500048"/>
            <a:ext cx="2372962"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Arial"/>
                <a:ea typeface="+mn-ea"/>
                <a:cs typeface="+mn-cs"/>
              </a:rPr>
              <a:t>Records the movements   of people or objects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Arial"/>
                <a:ea typeface="+mn-ea"/>
                <a:cs typeface="+mn-cs"/>
              </a:rPr>
              <a:t>Translates movement into virtual format</a:t>
            </a:r>
          </a:p>
        </p:txBody>
      </p:sp>
      <p:sp>
        <p:nvSpPr>
          <p:cNvPr id="3" name="TextBox 2">
            <a:extLst>
              <a:ext uri="{FF2B5EF4-FFF2-40B4-BE49-F238E27FC236}">
                <a16:creationId xmlns:a16="http://schemas.microsoft.com/office/drawing/2014/main" id="{7DEECC7C-3B89-4F18-B81F-DC5902550FA9}"/>
              </a:ext>
            </a:extLst>
          </p:cNvPr>
          <p:cNvSpPr txBox="1"/>
          <p:nvPr/>
        </p:nvSpPr>
        <p:spPr>
          <a:xfrm>
            <a:off x="1505246" y="1341223"/>
            <a:ext cx="29243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Arial"/>
                <a:ea typeface="+mn-ea"/>
                <a:cs typeface="+mn-cs"/>
              </a:rPr>
              <a:t>Augmented</a:t>
            </a:r>
            <a:r>
              <a:rPr kumimoji="0" lang="en-US" sz="1800" b="1" i="0" u="none" strike="noStrike" kern="1200" cap="none" spc="0" normalizeH="0" baseline="0" noProof="0">
                <a:ln>
                  <a:noFill/>
                </a:ln>
                <a:solidFill>
                  <a:srgbClr val="FFFFFF"/>
                </a:solidFill>
                <a:effectLst/>
                <a:uLnTx/>
                <a:uFillTx/>
                <a:latin typeface="Arial"/>
                <a:ea typeface="+mn-ea"/>
                <a:cs typeface="+mn-cs"/>
              </a:rPr>
              <a:t> </a:t>
            </a:r>
            <a:r>
              <a:rPr kumimoji="0" lang="en-US" sz="1800" b="1" i="0" u="none" strike="noStrike" kern="1200" cap="none" spc="0" normalizeH="0" baseline="0" noProof="0">
                <a:ln>
                  <a:noFill/>
                </a:ln>
                <a:effectLst/>
                <a:uLnTx/>
                <a:uFillTx/>
                <a:latin typeface="Arial"/>
                <a:ea typeface="+mn-ea"/>
                <a:cs typeface="+mn-cs"/>
              </a:rPr>
              <a:t>Reality (AR):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TextBox 17">
            <a:extLst>
              <a:ext uri="{FF2B5EF4-FFF2-40B4-BE49-F238E27FC236}">
                <a16:creationId xmlns:a16="http://schemas.microsoft.com/office/drawing/2014/main" id="{37BA1A36-BF48-47D9-94C1-C0038A4AFC71}"/>
              </a:ext>
            </a:extLst>
          </p:cNvPr>
          <p:cNvSpPr txBox="1"/>
          <p:nvPr/>
        </p:nvSpPr>
        <p:spPr>
          <a:xfrm>
            <a:off x="1780932" y="3953962"/>
            <a:ext cx="23729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Arial"/>
                <a:ea typeface="+mn-ea"/>
                <a:cs typeface="+mn-cs"/>
              </a:rPr>
              <a:t>Mixed Reality (MR):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 name="TextBox 21">
            <a:extLst>
              <a:ext uri="{FF2B5EF4-FFF2-40B4-BE49-F238E27FC236}">
                <a16:creationId xmlns:a16="http://schemas.microsoft.com/office/drawing/2014/main" id="{05DD5748-8159-4813-B3D3-D81AD2E39E8D}"/>
              </a:ext>
            </a:extLst>
          </p:cNvPr>
          <p:cNvSpPr txBox="1"/>
          <p:nvPr/>
        </p:nvSpPr>
        <p:spPr>
          <a:xfrm>
            <a:off x="7203613" y="3964961"/>
            <a:ext cx="29243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Arial"/>
                <a:ea typeface="+mn-ea"/>
                <a:cs typeface="+mn-cs"/>
              </a:rPr>
              <a:t>Motion Capture (MoCap):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 name="TextBox 22">
            <a:extLst>
              <a:ext uri="{FF2B5EF4-FFF2-40B4-BE49-F238E27FC236}">
                <a16:creationId xmlns:a16="http://schemas.microsoft.com/office/drawing/2014/main" id="{73A19592-2BAD-4601-8F35-7A955A7BEBB3}"/>
              </a:ext>
            </a:extLst>
          </p:cNvPr>
          <p:cNvSpPr txBox="1"/>
          <p:nvPr/>
        </p:nvSpPr>
        <p:spPr>
          <a:xfrm>
            <a:off x="7326532" y="1341222"/>
            <a:ext cx="23596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Arial"/>
                <a:ea typeface="+mn-ea"/>
                <a:cs typeface="+mn-cs"/>
              </a:rPr>
              <a:t>Virtual Reality (VR):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3566" y="4573152"/>
            <a:ext cx="2940589" cy="1654081"/>
          </a:xfrm>
          <a:prstGeom prst="rect">
            <a:avLst/>
          </a:prstGeom>
          <a:ln w="19050">
            <a:solidFill>
              <a:schemeClr val="tx1"/>
            </a:solidFill>
          </a:ln>
        </p:spPr>
      </p:pic>
      <p:sp>
        <p:nvSpPr>
          <p:cNvPr id="17" name="Slide Number Placeholder 3"/>
          <p:cNvSpPr>
            <a:spLocks noGrp="1"/>
          </p:cNvSpPr>
          <p:nvPr>
            <p:ph type="sldNum" sz="quarter" idx="12"/>
          </p:nvPr>
        </p:nvSpPr>
        <p:spPr>
          <a:xfrm>
            <a:off x="81680" y="6379707"/>
            <a:ext cx="10558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pic>
        <p:nvPicPr>
          <p:cNvPr id="20" name="Picture 2">
            <a:extLst>
              <a:ext uri="{FF2B5EF4-FFF2-40B4-BE49-F238E27FC236}">
                <a16:creationId xmlns:a16="http://schemas.microsoft.com/office/drawing/2014/main" id="{6B7FFEFC-19AC-4CD9-A1E1-DDDF1B8C396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27465" y="4524914"/>
            <a:ext cx="2414857" cy="18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E647A65-47A4-BDF7-EC3B-8ECF324AEA68}"/>
              </a:ext>
            </a:extLst>
          </p:cNvPr>
          <p:cNvPicPr>
            <a:picLocks noChangeAspect="1"/>
          </p:cNvPicPr>
          <p:nvPr/>
        </p:nvPicPr>
        <p:blipFill>
          <a:blip r:embed="rId7"/>
          <a:stretch>
            <a:fillRect/>
          </a:stretch>
        </p:blipFill>
        <p:spPr>
          <a:xfrm>
            <a:off x="2781268" y="1864363"/>
            <a:ext cx="2437722" cy="1825033"/>
          </a:xfrm>
          <a:prstGeom prst="rect">
            <a:avLst/>
          </a:prstGeom>
        </p:spPr>
      </p:pic>
    </p:spTree>
    <p:extLst>
      <p:ext uri="{BB962C8B-B14F-4D97-AF65-F5344CB8AC3E}">
        <p14:creationId xmlns:p14="http://schemas.microsoft.com/office/powerpoint/2010/main" val="1462392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35" y="90448"/>
            <a:ext cx="10970508" cy="827173"/>
          </a:xfrm>
        </p:spPr>
        <p:txBody>
          <a:bodyPr>
            <a:normAutofit/>
          </a:bodyPr>
          <a:lstStyle/>
          <a:p>
            <a:r>
              <a:rPr lang="en-US" sz="3600"/>
              <a:t>MSFC’s Virtual Environments Lab</a:t>
            </a:r>
          </a:p>
        </p:txBody>
      </p:sp>
      <p:sp>
        <p:nvSpPr>
          <p:cNvPr id="10" name="Rectangle 4"/>
          <p:cNvSpPr>
            <a:spLocks noChangeArrowheads="1"/>
          </p:cNvSpPr>
          <p:nvPr/>
        </p:nvSpPr>
        <p:spPr bwMode="auto">
          <a:xfrm>
            <a:off x="1338684" y="882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DCA2D538-163A-4E50-B776-FD729C479A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51" t="7777" r="29205" b="9551"/>
          <a:stretch/>
        </p:blipFill>
        <p:spPr>
          <a:xfrm rot="5400000">
            <a:off x="9264568" y="2557391"/>
            <a:ext cx="2193418" cy="2193851"/>
          </a:xfrm>
          <a:prstGeom prst="ellipse">
            <a:avLst/>
          </a:prstGeom>
          <a:ln w="28575">
            <a:solidFill>
              <a:srgbClr val="EA91EC"/>
            </a:solidFill>
          </a:ln>
        </p:spPr>
      </p:pic>
      <p:grpSp>
        <p:nvGrpSpPr>
          <p:cNvPr id="6" name="Group 5">
            <a:extLst>
              <a:ext uri="{FF2B5EF4-FFF2-40B4-BE49-F238E27FC236}">
                <a16:creationId xmlns:a16="http://schemas.microsoft.com/office/drawing/2014/main" id="{FE51F727-21D5-4874-AFAE-7E6B2DC34B67}"/>
              </a:ext>
            </a:extLst>
          </p:cNvPr>
          <p:cNvGrpSpPr/>
          <p:nvPr/>
        </p:nvGrpSpPr>
        <p:grpSpPr>
          <a:xfrm>
            <a:off x="732282" y="936283"/>
            <a:ext cx="7845716" cy="5287467"/>
            <a:chOff x="2537716" y="1351269"/>
            <a:chExt cx="7116567" cy="4624630"/>
          </a:xfrm>
        </p:grpSpPr>
        <p:pic>
          <p:nvPicPr>
            <p:cNvPr id="2051" name="Picture 18"/>
            <p:cNvPicPr>
              <a:picLocks noChangeAspect="1" noChangeArrowheads="1"/>
            </p:cNvPicPr>
            <p:nvPr/>
          </p:nvPicPr>
          <p:blipFill>
            <a:blip r:embed="rId3">
              <a:extLst>
                <a:ext uri="{28A0092B-C50C-407E-A947-70E740481C1C}">
                  <a14:useLocalDpi xmlns:a14="http://schemas.microsoft.com/office/drawing/2010/main" val="0"/>
                </a:ext>
              </a:extLst>
            </a:blip>
            <a:srcRect t="19936" b="31168"/>
            <a:stretch>
              <a:fillRect/>
            </a:stretch>
          </p:blipFill>
          <p:spPr bwMode="auto">
            <a:xfrm>
              <a:off x="2537716" y="1351269"/>
              <a:ext cx="7116567" cy="4624630"/>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Oval 4">
              <a:extLst>
                <a:ext uri="{FF2B5EF4-FFF2-40B4-BE49-F238E27FC236}">
                  <a16:creationId xmlns:a16="http://schemas.microsoft.com/office/drawing/2014/main" id="{1E354BDD-C63B-45CF-895A-218C67834720}"/>
                </a:ext>
              </a:extLst>
            </p:cNvPr>
            <p:cNvSpPr/>
            <p:nvPr/>
          </p:nvSpPr>
          <p:spPr>
            <a:xfrm>
              <a:off x="7320136" y="2564904"/>
              <a:ext cx="389508" cy="360024"/>
            </a:xfrm>
            <a:prstGeom prst="ellipse">
              <a:avLst/>
            </a:prstGeom>
            <a:noFill/>
            <a:ln>
              <a:solidFill>
                <a:srgbClr val="EA91EC"/>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9" name="Straight Connector 8">
            <a:extLst>
              <a:ext uri="{FF2B5EF4-FFF2-40B4-BE49-F238E27FC236}">
                <a16:creationId xmlns:a16="http://schemas.microsoft.com/office/drawing/2014/main" id="{F9521091-AEBC-48A3-B0E5-7C7363972E47}"/>
              </a:ext>
            </a:extLst>
          </p:cNvPr>
          <p:cNvCxnSpPr>
            <a:cxnSpLocks/>
            <a:stCxn id="5" idx="0"/>
            <a:endCxn id="8" idx="2"/>
          </p:cNvCxnSpPr>
          <p:nvPr/>
        </p:nvCxnSpPr>
        <p:spPr>
          <a:xfrm>
            <a:off x="6219407" y="2323865"/>
            <a:ext cx="4141870" cy="233743"/>
          </a:xfrm>
          <a:prstGeom prst="line">
            <a:avLst/>
          </a:prstGeom>
          <a:ln w="19050">
            <a:solidFill>
              <a:srgbClr val="EA91E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082B31-BA94-40E3-9C08-4E13BA486499}"/>
              </a:ext>
            </a:extLst>
          </p:cNvPr>
          <p:cNvCxnSpPr>
            <a:cxnSpLocks/>
            <a:stCxn id="5" idx="3"/>
            <a:endCxn id="8" idx="5"/>
          </p:cNvCxnSpPr>
          <p:nvPr/>
        </p:nvCxnSpPr>
        <p:spPr>
          <a:xfrm>
            <a:off x="6067586" y="2675209"/>
            <a:ext cx="3518048" cy="1754598"/>
          </a:xfrm>
          <a:prstGeom prst="line">
            <a:avLst/>
          </a:prstGeom>
          <a:ln w="19050">
            <a:solidFill>
              <a:srgbClr val="EA91EC"/>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19FC877-D5B4-4599-9869-E631CD7410C4}"/>
              </a:ext>
            </a:extLst>
          </p:cNvPr>
          <p:cNvSpPr txBox="1"/>
          <p:nvPr/>
        </p:nvSpPr>
        <p:spPr>
          <a:xfrm>
            <a:off x="8806782" y="4756871"/>
            <a:ext cx="3108990"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Arial"/>
              </a:rPr>
              <a:t>20</a:t>
            </a:r>
            <a:r>
              <a:rPr kumimoji="0" lang="en-US" sz="1800" i="0" u="none" strike="noStrike" kern="1200" cap="none" spc="0" normalizeH="0" baseline="0" noProof="0">
                <a:ln>
                  <a:noFill/>
                </a:ln>
                <a:effectLst/>
                <a:uLnTx/>
                <a:uFillTx/>
                <a:latin typeface="Arial"/>
                <a:ea typeface="+mn-ea"/>
                <a:cs typeface="+mn-cs"/>
              </a:rPr>
              <a:t> Vicon </a:t>
            </a:r>
            <a:r>
              <a:rPr kumimoji="0" lang="en-US" sz="1800" i="0" u="none" strike="noStrike" kern="1200" cap="none" spc="0" normalizeH="0" baseline="0" noProof="0" err="1">
                <a:ln>
                  <a:noFill/>
                </a:ln>
                <a:effectLst/>
                <a:uLnTx/>
                <a:uFillTx/>
                <a:latin typeface="Arial"/>
                <a:ea typeface="+mn-ea"/>
                <a:cs typeface="+mn-cs"/>
              </a:rPr>
              <a:t>MoCap</a:t>
            </a:r>
            <a:r>
              <a:rPr kumimoji="0" lang="en-US" sz="1800" i="0" u="none" strike="noStrike" kern="1200" cap="none" spc="0" normalizeH="0" baseline="0" noProof="0">
                <a:ln>
                  <a:noFill/>
                </a:ln>
                <a:effectLst/>
                <a:uLnTx/>
                <a:uFillTx/>
                <a:latin typeface="Arial"/>
                <a:ea typeface="+mn-ea"/>
                <a:cs typeface="+mn-cs"/>
              </a:rPr>
              <a:t> Cameras</a:t>
            </a:r>
          </a:p>
        </p:txBody>
      </p:sp>
      <p:sp>
        <p:nvSpPr>
          <p:cNvPr id="13" name="Slide Number Placeholder 3"/>
          <p:cNvSpPr>
            <a:spLocks noGrp="1"/>
          </p:cNvSpPr>
          <p:nvPr>
            <p:ph type="sldNum" sz="quarter" idx="12"/>
          </p:nvPr>
        </p:nvSpPr>
        <p:spPr>
          <a:xfrm>
            <a:off x="81680" y="6379707"/>
            <a:ext cx="10558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6683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HFE Mixed Reality Assessment Setup</a:t>
            </a:r>
          </a:p>
        </p:txBody>
      </p:sp>
      <p:sp>
        <p:nvSpPr>
          <p:cNvPr id="4" name="Slide Number Placeholder 3"/>
          <p:cNvSpPr>
            <a:spLocks noGrp="1"/>
          </p:cNvSpPr>
          <p:nvPr>
            <p:ph type="sldNum" sz="quarter" idx="12"/>
          </p:nvPr>
        </p:nvSpPr>
        <p:spPr/>
        <p:txBody>
          <a:bodyPr/>
          <a:lstStyle/>
          <a:p>
            <a:fld id="{9B3E39EC-4BE2-4DEA-81C0-4ABC0AAB4AC0}" type="slidenum">
              <a:rPr lang="en-AU" smtClean="0"/>
              <a:t>17</a:t>
            </a:fld>
            <a:endParaRPr lang="en-AU"/>
          </a:p>
        </p:txBody>
      </p:sp>
      <p:pic>
        <p:nvPicPr>
          <p:cNvPr id="5" name="Content Placeholder 4"/>
          <p:cNvPicPr>
            <a:picLocks noGrp="1"/>
          </p:cNvPicPr>
          <p:nvPr>
            <p:ph idx="1"/>
          </p:nvPr>
        </p:nvPicPr>
        <p:blipFill>
          <a:blip r:embed="rId2"/>
          <a:stretch>
            <a:fillRect/>
          </a:stretch>
        </p:blipFill>
        <p:spPr>
          <a:xfrm>
            <a:off x="4411744" y="961534"/>
            <a:ext cx="7575281" cy="5783298"/>
          </a:xfrm>
          <a:prstGeom prst="rect">
            <a:avLst/>
          </a:prstGeom>
        </p:spPr>
      </p:pic>
      <p:sp>
        <p:nvSpPr>
          <p:cNvPr id="6" name="TextBox 5">
            <a:extLst>
              <a:ext uri="{FF2B5EF4-FFF2-40B4-BE49-F238E27FC236}">
                <a16:creationId xmlns:a16="http://schemas.microsoft.com/office/drawing/2014/main" id="{2A83779B-5732-404E-AFCA-268CA01B7C94}"/>
              </a:ext>
            </a:extLst>
          </p:cNvPr>
          <p:cNvSpPr txBox="1"/>
          <p:nvPr/>
        </p:nvSpPr>
        <p:spPr>
          <a:xfrm>
            <a:off x="609600" y="2602791"/>
            <a:ext cx="3563159" cy="1107996"/>
          </a:xfrm>
          <a:prstGeom prst="rect">
            <a:avLst/>
          </a:prstGeom>
          <a:noFill/>
        </p:spPr>
        <p:txBody>
          <a:bodyPr wrap="square">
            <a:spAutoFit/>
          </a:bodyPr>
          <a:lstStyle/>
          <a:p>
            <a:pPr algn="ctr"/>
            <a:r>
              <a:rPr lang="en-US" b="1">
                <a:latin typeface="Helvetica" panose="020B0604020202020204" pitchFamily="34" charset="0"/>
                <a:cs typeface="Helvetica" panose="020B0604020202020204" pitchFamily="34" charset="0"/>
              </a:rPr>
              <a:t>Merging Physical and Virtual:</a:t>
            </a:r>
          </a:p>
          <a:p>
            <a:pPr algn="ctr"/>
            <a:r>
              <a:rPr lang="en-US" sz="1600">
                <a:latin typeface="Helvetica" panose="020B0604020202020204" pitchFamily="34" charset="0"/>
                <a:cs typeface="Helvetica" panose="020B0604020202020204" pitchFamily="34" charset="0"/>
              </a:rPr>
              <a:t>Utilizing physical mockup within VR to provide passive haptics and real dynamics to test subject</a:t>
            </a:r>
          </a:p>
        </p:txBody>
      </p:sp>
      <p:sp>
        <p:nvSpPr>
          <p:cNvPr id="3" name="TextBox 2">
            <a:extLst>
              <a:ext uri="{FF2B5EF4-FFF2-40B4-BE49-F238E27FC236}">
                <a16:creationId xmlns:a16="http://schemas.microsoft.com/office/drawing/2014/main" id="{139202C7-7DCD-495D-A88D-4214BFA806B4}"/>
              </a:ext>
            </a:extLst>
          </p:cNvPr>
          <p:cNvSpPr txBox="1"/>
          <p:nvPr/>
        </p:nvSpPr>
        <p:spPr>
          <a:xfrm>
            <a:off x="4918011" y="1376435"/>
            <a:ext cx="1848583" cy="338554"/>
          </a:xfrm>
          <a:prstGeom prst="rect">
            <a:avLst/>
          </a:prstGeom>
          <a:noFill/>
        </p:spPr>
        <p:txBody>
          <a:bodyPr wrap="none" rtlCol="0">
            <a:spAutoFit/>
          </a:bodyPr>
          <a:lstStyle/>
          <a:p>
            <a:r>
              <a:rPr lang="en-US" sz="1600" b="1"/>
              <a:t>Physical Mockup</a:t>
            </a:r>
          </a:p>
        </p:txBody>
      </p:sp>
    </p:spTree>
    <p:extLst>
      <p:ext uri="{BB962C8B-B14F-4D97-AF65-F5344CB8AC3E}">
        <p14:creationId xmlns:p14="http://schemas.microsoft.com/office/powerpoint/2010/main" val="1838410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673" y="292402"/>
            <a:ext cx="10970508" cy="938365"/>
          </a:xfrm>
        </p:spPr>
        <p:txBody>
          <a:bodyPr>
            <a:normAutofit/>
          </a:bodyPr>
          <a:lstStyle/>
          <a:p>
            <a:r>
              <a:rPr lang="en-US" sz="3600">
                <a:latin typeface="Arial" panose="020B0604020202020204" pitchFamily="34" charset="0"/>
                <a:cs typeface="Arial" panose="020B0604020202020204" pitchFamily="34" charset="0"/>
              </a:rPr>
              <a:t>Advantages of Working within VR</a:t>
            </a:r>
          </a:p>
        </p:txBody>
      </p:sp>
      <p:sp>
        <p:nvSpPr>
          <p:cNvPr id="3" name="Content Placeholder 2"/>
          <p:cNvSpPr>
            <a:spLocks noGrp="1"/>
          </p:cNvSpPr>
          <p:nvPr>
            <p:ph idx="1"/>
          </p:nvPr>
        </p:nvSpPr>
        <p:spPr>
          <a:xfrm>
            <a:off x="573017" y="1230767"/>
            <a:ext cx="5921302" cy="5148940"/>
          </a:xfrm>
        </p:spPr>
        <p:txBody>
          <a:bodyPr/>
          <a:lstStyle/>
          <a:p>
            <a:pPr marL="342900" indent="-342900">
              <a:buFont typeface="Arial" panose="020B0604020202020204" pitchFamily="34" charset="0"/>
              <a:buChar char="•"/>
            </a:pPr>
            <a:r>
              <a:rPr lang="en-US" sz="2400" b="0"/>
              <a:t>Allows fast changing design layouts to be analyzed by various departments with minimal impact to cost or schedule. </a:t>
            </a:r>
          </a:p>
          <a:p>
            <a:pPr marL="342900" indent="-342900">
              <a:buFont typeface="Arial" panose="020B0604020202020204" pitchFamily="34" charset="0"/>
              <a:buChar char="•"/>
            </a:pPr>
            <a:r>
              <a:rPr lang="en-US" sz="2400" b="0"/>
              <a:t>Allows for more conceptual work to be tested within a limited budget. </a:t>
            </a:r>
          </a:p>
          <a:p>
            <a:pPr marL="342900" indent="-342900">
              <a:buFont typeface="Arial" panose="020B0604020202020204" pitchFamily="34" charset="0"/>
              <a:buChar char="•"/>
            </a:pPr>
            <a:r>
              <a:rPr lang="en-US" sz="2400" b="0"/>
              <a:t>Allows for VR use in early design cycles, saving time and budget. </a:t>
            </a:r>
          </a:p>
          <a:p>
            <a:pPr marL="342900" indent="-342900">
              <a:buFont typeface="Arial" panose="020B0604020202020204" pitchFamily="34" charset="0"/>
              <a:buChar char="•"/>
            </a:pPr>
            <a:r>
              <a:rPr lang="en-US" sz="2400" b="0"/>
              <a:t>Resulting HFE analysis improves usability and safety for the technicians assembling the vehicle and the astronaut crew at launch.</a:t>
            </a:r>
          </a:p>
          <a:p>
            <a:pPr marL="342900" indent="-342900">
              <a:buFont typeface="Arial" panose="020B0604020202020204" pitchFamily="34" charset="0"/>
              <a:buChar char="•"/>
            </a:pPr>
            <a:r>
              <a:rPr lang="en-US" sz="2400" b="0"/>
              <a:t>Collaborations with distant partners.</a:t>
            </a:r>
          </a:p>
        </p:txBody>
      </p:sp>
      <p:sp>
        <p:nvSpPr>
          <p:cNvPr id="5" name="Slide Number Placeholder 3"/>
          <p:cNvSpPr>
            <a:spLocks noGrp="1"/>
          </p:cNvSpPr>
          <p:nvPr>
            <p:ph type="sldNum" sz="quarter" idx="12"/>
          </p:nvPr>
        </p:nvSpPr>
        <p:spPr>
          <a:xfrm>
            <a:off x="81680" y="6379707"/>
            <a:ext cx="10558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A6F5EEB9-1B5B-4AAB-92AE-74CB67D5D068}"/>
              </a:ext>
            </a:extLst>
          </p:cNvPr>
          <p:cNvPicPr>
            <a:picLocks noChangeAspect="1"/>
          </p:cNvPicPr>
          <p:nvPr/>
        </p:nvPicPr>
        <p:blipFill>
          <a:blip r:embed="rId2"/>
          <a:stretch>
            <a:fillRect/>
          </a:stretch>
        </p:blipFill>
        <p:spPr>
          <a:xfrm>
            <a:off x="6769765" y="3659951"/>
            <a:ext cx="3392544" cy="2543753"/>
          </a:xfrm>
          <a:prstGeom prst="rect">
            <a:avLst/>
          </a:prstGeom>
        </p:spPr>
      </p:pic>
      <p:pic>
        <p:nvPicPr>
          <p:cNvPr id="8" name="Picture 7">
            <a:extLst>
              <a:ext uri="{FF2B5EF4-FFF2-40B4-BE49-F238E27FC236}">
                <a16:creationId xmlns:a16="http://schemas.microsoft.com/office/drawing/2014/main" id="{99EE8FA1-C601-4A2F-8F58-0554D2061A1A}"/>
              </a:ext>
            </a:extLst>
          </p:cNvPr>
          <p:cNvPicPr>
            <a:picLocks noChangeAspect="1"/>
          </p:cNvPicPr>
          <p:nvPr/>
        </p:nvPicPr>
        <p:blipFill rotWithShape="1">
          <a:blip r:embed="rId3"/>
          <a:srcRect r="20975"/>
          <a:stretch/>
        </p:blipFill>
        <p:spPr>
          <a:xfrm>
            <a:off x="9598427" y="1432052"/>
            <a:ext cx="2355754" cy="2227899"/>
          </a:xfrm>
          <a:prstGeom prst="rect">
            <a:avLst/>
          </a:prstGeom>
        </p:spPr>
      </p:pic>
      <p:pic>
        <p:nvPicPr>
          <p:cNvPr id="9" name="Picture 8">
            <a:extLst>
              <a:ext uri="{FF2B5EF4-FFF2-40B4-BE49-F238E27FC236}">
                <a16:creationId xmlns:a16="http://schemas.microsoft.com/office/drawing/2014/main" id="{5A2A2B55-89BE-4F6F-A475-272B25A6D745}"/>
              </a:ext>
            </a:extLst>
          </p:cNvPr>
          <p:cNvPicPr>
            <a:picLocks noChangeAspect="1"/>
          </p:cNvPicPr>
          <p:nvPr/>
        </p:nvPicPr>
        <p:blipFill>
          <a:blip r:embed="rId4"/>
          <a:stretch>
            <a:fillRect/>
          </a:stretch>
        </p:blipFill>
        <p:spPr>
          <a:xfrm>
            <a:off x="7224804" y="1230767"/>
            <a:ext cx="2688171" cy="2136910"/>
          </a:xfrm>
          <a:prstGeom prst="rect">
            <a:avLst/>
          </a:prstGeom>
        </p:spPr>
      </p:pic>
      <p:pic>
        <p:nvPicPr>
          <p:cNvPr id="10" name="Picture 2">
            <a:extLst>
              <a:ext uri="{FF2B5EF4-FFF2-40B4-BE49-F238E27FC236}">
                <a16:creationId xmlns:a16="http://schemas.microsoft.com/office/drawing/2014/main" id="{4A08880C-B17F-42A4-9037-2642E086AB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7525" y="3739880"/>
            <a:ext cx="223837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107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054" y="105620"/>
            <a:ext cx="10280227" cy="776109"/>
          </a:xfrm>
        </p:spPr>
        <p:txBody>
          <a:bodyPr>
            <a:normAutofit/>
          </a:bodyPr>
          <a:lstStyle/>
          <a:p>
            <a:r>
              <a:rPr lang="en-US" sz="3600"/>
              <a:t>VR as an Engineering Design Tool</a:t>
            </a:r>
          </a:p>
        </p:txBody>
      </p:sp>
      <p:sp>
        <p:nvSpPr>
          <p:cNvPr id="3" name="Content Placeholder 2"/>
          <p:cNvSpPr>
            <a:spLocks noGrp="1"/>
          </p:cNvSpPr>
          <p:nvPr>
            <p:ph idx="1"/>
          </p:nvPr>
        </p:nvSpPr>
        <p:spPr>
          <a:xfrm>
            <a:off x="191344" y="1403446"/>
            <a:ext cx="4653295" cy="2592288"/>
          </a:xfrm>
        </p:spPr>
        <p:txBody>
          <a:bodyPr/>
          <a:lstStyle/>
          <a:p>
            <a:pPr marL="285750" indent="-285750">
              <a:buFont typeface="Arial" panose="020B0604020202020204" pitchFamily="34" charset="0"/>
              <a:buChar char="•"/>
            </a:pPr>
            <a:r>
              <a:rPr lang="en-US" sz="2300"/>
              <a:t>Visual Immersive experience into CAD models</a:t>
            </a:r>
          </a:p>
          <a:p>
            <a:pPr marL="624600" lvl="1" indent="-285750">
              <a:buFont typeface="Arial" panose="020B0604020202020204" pitchFamily="34" charset="0"/>
              <a:buChar char="•"/>
            </a:pPr>
            <a:r>
              <a:rPr lang="en-US" sz="2100"/>
              <a:t>1:1 model size</a:t>
            </a:r>
          </a:p>
          <a:p>
            <a:pPr marL="624600" lvl="1" indent="-285750">
              <a:buFont typeface="Arial" panose="020B0604020202020204" pitchFamily="34" charset="0"/>
              <a:buChar char="•"/>
            </a:pPr>
            <a:r>
              <a:rPr lang="en-US" sz="2100"/>
              <a:t>Adds depth to design reviews</a:t>
            </a:r>
          </a:p>
          <a:p>
            <a:pPr marL="285750" indent="-285750">
              <a:buFont typeface="Arial" panose="020B0604020202020204" pitchFamily="34" charset="0"/>
              <a:buChar char="•"/>
            </a:pPr>
            <a:r>
              <a:rPr lang="en-US" sz="2300"/>
              <a:t>A variety of tools within VR programs</a:t>
            </a:r>
          </a:p>
          <a:p>
            <a:pPr marL="624600" lvl="1" indent="-285750">
              <a:buFont typeface="Arial" panose="020B0604020202020204" pitchFamily="34" charset="0"/>
              <a:buChar char="•"/>
            </a:pPr>
            <a:r>
              <a:rPr lang="en-US" sz="2100"/>
              <a:t>Routing paths for wiring or other utilities</a:t>
            </a:r>
          </a:p>
          <a:p>
            <a:pPr marL="624600" lvl="1" indent="-285750">
              <a:buFont typeface="Arial" panose="020B0604020202020204" pitchFamily="34" charset="0"/>
              <a:buChar char="•"/>
            </a:pPr>
            <a:r>
              <a:rPr lang="en-US" sz="2100"/>
              <a:t>Video comparisons</a:t>
            </a:r>
          </a:p>
        </p:txBody>
      </p:sp>
      <p:grpSp>
        <p:nvGrpSpPr>
          <p:cNvPr id="5" name="Group 4"/>
          <p:cNvGrpSpPr/>
          <p:nvPr/>
        </p:nvGrpSpPr>
        <p:grpSpPr>
          <a:xfrm>
            <a:off x="3503712" y="1426067"/>
            <a:ext cx="3965880" cy="4752530"/>
            <a:chOff x="6456038" y="1340769"/>
            <a:chExt cx="3965880" cy="475253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3250" r="5901"/>
            <a:stretch/>
          </p:blipFill>
          <p:spPr>
            <a:xfrm rot="5400000">
              <a:off x="6962815" y="2202145"/>
              <a:ext cx="4320480" cy="2597727"/>
            </a:xfrm>
            <a:prstGeom prst="rect">
              <a:avLst/>
            </a:prstGeom>
            <a:ln w="12700">
              <a:solidFill>
                <a:schemeClr val="tx1"/>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8380" t="53387" r="63909" b="13592"/>
            <a:stretch/>
          </p:blipFill>
          <p:spPr>
            <a:xfrm rot="5400000">
              <a:off x="7140114" y="3825048"/>
              <a:ext cx="1584175" cy="2952328"/>
            </a:xfrm>
            <a:prstGeom prst="rect">
              <a:avLst/>
            </a:prstGeom>
            <a:ln w="12700">
              <a:solidFill>
                <a:schemeClr val="tx1"/>
              </a:solidFill>
            </a:ln>
          </p:spPr>
        </p:pic>
      </p:grpSp>
      <p:sp>
        <p:nvSpPr>
          <p:cNvPr id="7" name="TextBox 6"/>
          <p:cNvSpPr txBox="1"/>
          <p:nvPr/>
        </p:nvSpPr>
        <p:spPr>
          <a:xfrm>
            <a:off x="7453592" y="1413651"/>
            <a:ext cx="4692021" cy="27238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effectLst/>
                <a:uLnTx/>
                <a:uFillTx/>
                <a:latin typeface="Arial"/>
                <a:ea typeface="+mn-ea"/>
                <a:cs typeface="+mn-cs"/>
              </a:rPr>
              <a:t>Process Simulate Human (PSH)</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effectLst/>
                <a:uLnTx/>
                <a:uFillTx/>
                <a:latin typeface="Arial"/>
                <a:ea typeface="+mn-ea"/>
                <a:cs typeface="+mn-cs"/>
              </a:rPr>
              <a:t>For VR Visualization of Engineering Models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effectLst/>
                <a:uLnTx/>
                <a:uFillTx/>
                <a:latin typeface="Arial"/>
                <a:ea typeface="+mn-ea"/>
                <a:cs typeface="+mn-cs"/>
              </a:rPr>
              <a:t>Tools like measurement and note taking</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effectLst/>
                <a:uLnTx/>
                <a:uFillTx/>
                <a:latin typeface="Arial"/>
                <a:ea typeface="+mn-ea"/>
                <a:cs typeface="+mn-cs"/>
              </a:rPr>
              <a:t>Models can be pulled apart for examination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Slide Number Placeholder 3"/>
          <p:cNvSpPr>
            <a:spLocks noGrp="1"/>
          </p:cNvSpPr>
          <p:nvPr>
            <p:ph type="sldNum" sz="quarter" idx="12"/>
          </p:nvPr>
        </p:nvSpPr>
        <p:spPr>
          <a:xfrm>
            <a:off x="81680" y="6379707"/>
            <a:ext cx="10558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pic>
        <p:nvPicPr>
          <p:cNvPr id="10" name="Picture 9">
            <a:extLst>
              <a:ext uri="{FF2B5EF4-FFF2-40B4-BE49-F238E27FC236}">
                <a16:creationId xmlns:a16="http://schemas.microsoft.com/office/drawing/2014/main" id="{85884382-21D3-4EF8-A1C3-DD77B2FB9D2C}"/>
              </a:ext>
            </a:extLst>
          </p:cNvPr>
          <p:cNvPicPr>
            <a:picLocks noChangeAspect="1"/>
          </p:cNvPicPr>
          <p:nvPr/>
        </p:nvPicPr>
        <p:blipFill rotWithShape="1">
          <a:blip r:embed="rId4"/>
          <a:srcRect r="9135" b="7031"/>
          <a:stretch/>
        </p:blipFill>
        <p:spPr>
          <a:xfrm>
            <a:off x="8051238" y="3793469"/>
            <a:ext cx="3496727" cy="2385129"/>
          </a:xfrm>
          <a:prstGeom prst="rect">
            <a:avLst/>
          </a:prstGeom>
        </p:spPr>
      </p:pic>
      <p:sp>
        <p:nvSpPr>
          <p:cNvPr id="4" name="TextBox 3">
            <a:extLst>
              <a:ext uri="{FF2B5EF4-FFF2-40B4-BE49-F238E27FC236}">
                <a16:creationId xmlns:a16="http://schemas.microsoft.com/office/drawing/2014/main" id="{74910BC4-AF2B-9D85-684A-27AF2B232A01}"/>
              </a:ext>
            </a:extLst>
          </p:cNvPr>
          <p:cNvSpPr txBox="1"/>
          <p:nvPr/>
        </p:nvSpPr>
        <p:spPr>
          <a:xfrm>
            <a:off x="327711" y="6178598"/>
            <a:ext cx="115365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Arial"/>
                <a:ea typeface="+mn-ea"/>
                <a:cs typeface="+mn-cs"/>
              </a:rPr>
              <a:t>Assessing tool clearance, fatigue, &amp; reach analysis in early stage of design</a:t>
            </a:r>
          </a:p>
        </p:txBody>
      </p:sp>
    </p:spTree>
    <p:extLst>
      <p:ext uri="{BB962C8B-B14F-4D97-AF65-F5344CB8AC3E}">
        <p14:creationId xmlns:p14="http://schemas.microsoft.com/office/powerpoint/2010/main" val="2069304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79485" y="92323"/>
            <a:ext cx="10832247" cy="595119"/>
          </a:xfrm>
          <a:prstGeom prst="rect">
            <a:avLst/>
          </a:prstGeom>
        </p:spPr>
        <p:txBody>
          <a:bodyPr>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4000"/>
              <a:t>EV73 - Systems Analysis and </a:t>
            </a:r>
          </a:p>
          <a:p>
            <a:r>
              <a:rPr lang="en-US" sz="4000"/>
              <a:t>Human Systems Integration at MSFC</a:t>
            </a:r>
          </a:p>
        </p:txBody>
      </p:sp>
      <p:sp>
        <p:nvSpPr>
          <p:cNvPr id="5" name="TextBox 4"/>
          <p:cNvSpPr txBox="1"/>
          <p:nvPr/>
        </p:nvSpPr>
        <p:spPr>
          <a:xfrm rot="10800000" flipH="1" flipV="1">
            <a:off x="679485" y="1381736"/>
            <a:ext cx="10866474" cy="5591274"/>
          </a:xfrm>
          <a:prstGeom prst="rect">
            <a:avLst/>
          </a:prstGeom>
          <a:noFill/>
        </p:spPr>
        <p:txBody>
          <a:bodyPr wrap="square" rtlCol="0">
            <a:spAutoFit/>
          </a:bodyPr>
          <a:lstStyle/>
          <a:p>
            <a:pPr marL="342900" indent="-342900">
              <a:buFont typeface="Arial" panose="020B0604020202020204" pitchFamily="34" charset="0"/>
              <a:buChar char="•"/>
            </a:pPr>
            <a:r>
              <a:rPr lang="en-US" sz="2000"/>
              <a:t>The EV73 Systems Analysis Branch includes multiple disciplines and tools to assist projects in engineering analysis and design development.</a:t>
            </a:r>
          </a:p>
          <a:p>
            <a:pPr marL="800100" lvl="1" indent="-342900">
              <a:buFont typeface="Arial" panose="020B0604020202020204" pitchFamily="34" charset="0"/>
              <a:buChar char="•"/>
            </a:pPr>
            <a:r>
              <a:rPr lang="en-US" sz="2000"/>
              <a:t>Systems Analysis</a:t>
            </a:r>
          </a:p>
          <a:p>
            <a:pPr marL="1257300" lvl="2" indent="-342900">
              <a:buFont typeface="Arial" panose="020B0604020202020204" pitchFamily="34" charset="0"/>
              <a:buChar char="•"/>
            </a:pPr>
            <a:r>
              <a:rPr lang="en-US" sz="2000"/>
              <a:t>Modeling &amp; Simulation</a:t>
            </a:r>
          </a:p>
          <a:p>
            <a:pPr marL="1257300" lvl="2" indent="-342900">
              <a:buFont typeface="Arial" panose="020B0604020202020204" pitchFamily="34" charset="0"/>
              <a:buChar char="•"/>
            </a:pPr>
            <a:r>
              <a:rPr lang="en-US" sz="2000"/>
              <a:t>Mass Properties</a:t>
            </a:r>
          </a:p>
          <a:p>
            <a:pPr marL="1257300" lvl="2" indent="-342900">
              <a:buFont typeface="Arial" panose="020B0604020202020204" pitchFamily="34" charset="0"/>
              <a:buChar char="•"/>
            </a:pPr>
            <a:r>
              <a:rPr lang="en-US" sz="2000"/>
              <a:t>Imagery Analysis (Photogrammetry)</a:t>
            </a:r>
          </a:p>
          <a:p>
            <a:pPr marL="1257300" lvl="2" indent="-342900">
              <a:buFont typeface="Arial" panose="020B0604020202020204" pitchFamily="34" charset="0"/>
              <a:buChar char="•"/>
            </a:pPr>
            <a:r>
              <a:rPr lang="en-US" sz="2000"/>
              <a:t>Government Furnished Property Management</a:t>
            </a:r>
          </a:p>
          <a:p>
            <a:pPr marL="800100" lvl="1" indent="-342900">
              <a:buFont typeface="Arial" panose="020B0604020202020204" pitchFamily="34" charset="0"/>
              <a:buChar char="•"/>
            </a:pPr>
            <a:r>
              <a:rPr lang="en-US" sz="2000"/>
              <a:t>Human Systems Integration (HSI) Team</a:t>
            </a:r>
          </a:p>
          <a:p>
            <a:pPr marL="1257300" lvl="2" indent="-342900">
              <a:buFont typeface="Arial" panose="020B0604020202020204" pitchFamily="34" charset="0"/>
              <a:buChar char="•"/>
            </a:pPr>
            <a:r>
              <a:rPr lang="en-US" sz="2000"/>
              <a:t>Human Factors Engineering (HFE) </a:t>
            </a:r>
          </a:p>
          <a:p>
            <a:pPr marL="1257300" lvl="2" indent="-342900">
              <a:buFont typeface="Arial" panose="020B0604020202020204" pitchFamily="34" charset="0"/>
              <a:buChar char="•"/>
            </a:pPr>
            <a:r>
              <a:rPr lang="en-US" sz="2000"/>
              <a:t>Integrated Logistics, Supportability and Sustainability Engineering (ILS)</a:t>
            </a:r>
          </a:p>
          <a:p>
            <a:pPr marL="1257300" lvl="2" indent="-342900">
              <a:buFont typeface="Arial" panose="020B0604020202020204" pitchFamily="34" charset="0"/>
              <a:buChar char="•"/>
            </a:pPr>
            <a:r>
              <a:rPr lang="en-US" sz="2000"/>
              <a:t>Technical Training</a:t>
            </a:r>
          </a:p>
          <a:p>
            <a:pPr marL="1257300" lvl="2" indent="-342900">
              <a:buFont typeface="Arial" panose="020B0604020202020204" pitchFamily="34" charset="0"/>
              <a:buChar char="•"/>
            </a:pPr>
            <a:r>
              <a:rPr lang="en-US" sz="2000"/>
              <a:t>Habitability</a:t>
            </a:r>
          </a:p>
          <a:p>
            <a:pPr marL="1257300" lvl="2" indent="-342900">
              <a:buFont typeface="Arial" panose="020B0604020202020204" pitchFamily="34" charset="0"/>
              <a:buChar char="•"/>
            </a:pPr>
            <a:r>
              <a:rPr lang="en-US" sz="2000"/>
              <a:t>Maintainability</a:t>
            </a:r>
          </a:p>
          <a:p>
            <a:pPr marL="342900" indent="-342900">
              <a:spcBef>
                <a:spcPts val="1000"/>
              </a:spcBef>
              <a:buFont typeface="Arial" panose="020B0604020202020204" pitchFamily="34" charset="0"/>
              <a:buChar char="•"/>
            </a:pPr>
            <a:r>
              <a:rPr lang="en-US" sz="2000"/>
              <a:t>The team is responsible for determining and levying appropriate HSI requirements on hardware fabricated and/or used on MSFC managed programs and projects.  Additionally, the HFE team is responsible for verifying that designs and operations of that hardware meet the established requirements set. </a:t>
            </a:r>
          </a:p>
          <a:p>
            <a:endParaRPr lang="en-US" sz="900"/>
          </a:p>
        </p:txBody>
      </p:sp>
      <p:sp>
        <p:nvSpPr>
          <p:cNvPr id="6" name="Slide Number Placeholder 3"/>
          <p:cNvSpPr>
            <a:spLocks noGrp="1"/>
          </p:cNvSpPr>
          <p:nvPr>
            <p:ph type="sldNum" sz="quarter" idx="12"/>
          </p:nvPr>
        </p:nvSpPr>
        <p:spPr>
          <a:xfrm>
            <a:off x="81680" y="6379707"/>
            <a:ext cx="1055840" cy="365125"/>
          </a:xfrm>
        </p:spPr>
        <p:txBody>
          <a:bodyPr/>
          <a:lstStyle/>
          <a:p>
            <a:fld id="{9B3E39EC-4BE2-4DEA-81C0-4ABC0AAB4AC0}" type="slidenum">
              <a:rPr lang="en-AU" sz="1400">
                <a:solidFill>
                  <a:srgbClr val="000000"/>
                </a:solidFill>
                <a:latin typeface="Arial"/>
              </a:rPr>
              <a:pPr/>
              <a:t>2</a:t>
            </a:fld>
            <a:endParaRPr lang="en-AU" sz="1400">
              <a:solidFill>
                <a:srgbClr val="000000"/>
              </a:solidFill>
              <a:latin typeface="Arial"/>
            </a:endParaRPr>
          </a:p>
        </p:txBody>
      </p:sp>
    </p:spTree>
    <p:extLst>
      <p:ext uri="{BB962C8B-B14F-4D97-AF65-F5344CB8AC3E}">
        <p14:creationId xmlns:p14="http://schemas.microsoft.com/office/powerpoint/2010/main" val="538302594"/>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000" y="108534"/>
            <a:ext cx="8770865" cy="814407"/>
          </a:xfrm>
        </p:spPr>
        <p:txBody>
          <a:bodyPr>
            <a:normAutofit/>
          </a:bodyPr>
          <a:lstStyle/>
          <a:p>
            <a:r>
              <a:rPr lang="en-US" sz="3600"/>
              <a:t>Microgravity Analysis in VR</a:t>
            </a:r>
          </a:p>
        </p:txBody>
      </p:sp>
      <p:pic>
        <p:nvPicPr>
          <p:cNvPr id="3" name="Picture 2">
            <a:extLst>
              <a:ext uri="{FF2B5EF4-FFF2-40B4-BE49-F238E27FC236}">
                <a16:creationId xmlns:a16="http://schemas.microsoft.com/office/drawing/2014/main" id="{DAF02816-55F4-46B2-A429-DD8528C0D85B}"/>
              </a:ext>
            </a:extLst>
          </p:cNvPr>
          <p:cNvPicPr>
            <a:picLocks noChangeAspect="1"/>
          </p:cNvPicPr>
          <p:nvPr/>
        </p:nvPicPr>
        <p:blipFill rotWithShape="1">
          <a:blip r:embed="rId3"/>
          <a:srcRect l="7918" t="3611" r="5413" b="9719"/>
          <a:stretch/>
        </p:blipFill>
        <p:spPr>
          <a:xfrm>
            <a:off x="8839246" y="3003300"/>
            <a:ext cx="3271074" cy="3697736"/>
          </a:xfrm>
          <a:prstGeom prst="rect">
            <a:avLst/>
          </a:prstGeom>
        </p:spPr>
      </p:pic>
      <p:pic>
        <p:nvPicPr>
          <p:cNvPr id="10" name="Picture 9">
            <a:extLst>
              <a:ext uri="{FF2B5EF4-FFF2-40B4-BE49-F238E27FC236}">
                <a16:creationId xmlns:a16="http://schemas.microsoft.com/office/drawing/2014/main" id="{BFD5C443-36B2-48EE-81E5-DAB40856B6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50" t="24081" r="62600" b="34880"/>
          <a:stretch/>
        </p:blipFill>
        <p:spPr>
          <a:xfrm rot="5400000">
            <a:off x="1211608" y="3542852"/>
            <a:ext cx="2080360" cy="3593350"/>
          </a:xfrm>
          <a:prstGeom prst="rect">
            <a:avLst/>
          </a:prstGeom>
          <a:ln w="12700">
            <a:solidFill>
              <a:schemeClr val="tx1"/>
            </a:solidFill>
          </a:ln>
        </p:spPr>
      </p:pic>
      <p:pic>
        <p:nvPicPr>
          <p:cNvPr id="12" name="Picture 11">
            <a:extLst>
              <a:ext uri="{FF2B5EF4-FFF2-40B4-BE49-F238E27FC236}">
                <a16:creationId xmlns:a16="http://schemas.microsoft.com/office/drawing/2014/main" id="{971AE153-F5DF-46E4-8FAE-4FC93364033F}"/>
              </a:ext>
            </a:extLst>
          </p:cNvPr>
          <p:cNvPicPr>
            <a:picLocks noChangeAspect="1"/>
          </p:cNvPicPr>
          <p:nvPr/>
        </p:nvPicPr>
        <p:blipFill rotWithShape="1">
          <a:blip r:embed="rId5"/>
          <a:srcRect r="7751"/>
          <a:stretch/>
        </p:blipFill>
        <p:spPr>
          <a:xfrm>
            <a:off x="352372" y="1905592"/>
            <a:ext cx="3600400" cy="2195417"/>
          </a:xfrm>
          <a:prstGeom prst="rect">
            <a:avLst/>
          </a:prstGeom>
          <a:ln w="12700">
            <a:solidFill>
              <a:schemeClr val="tx1"/>
            </a:solidFill>
          </a:ln>
        </p:spPr>
      </p:pic>
      <p:sp>
        <p:nvSpPr>
          <p:cNvPr id="5" name="TextBox 4"/>
          <p:cNvSpPr txBox="1"/>
          <p:nvPr/>
        </p:nvSpPr>
        <p:spPr>
          <a:xfrm>
            <a:off x="0" y="868225"/>
            <a:ext cx="12192000" cy="1015663"/>
          </a:xfrm>
          <a:prstGeom prst="rect">
            <a:avLst/>
          </a:prstGeom>
          <a:noFill/>
        </p:spPr>
        <p:txBody>
          <a:bodyPr wrap="square" rtlCol="0">
            <a:spAutoFit/>
          </a:bodyPr>
          <a:lstStyle/>
          <a:p>
            <a:pPr lvl="0" algn="ctr">
              <a:defRPr/>
            </a:pPr>
            <a:r>
              <a:rPr lang="en-US" sz="2000"/>
              <a:t>Virtual DSH created though the conversion of an Existing Lightwave CAD model </a:t>
            </a:r>
          </a:p>
          <a:p>
            <a:pPr lvl="0" algn="ctr">
              <a:defRPr/>
            </a:pPr>
            <a:r>
              <a:rPr lang="en-US" sz="2000"/>
              <a:t>using Unity 3D.  This design reflects the design of the large SLS derived mockup and enables microgravity assessment not possible with mockup analyses.</a:t>
            </a:r>
          </a:p>
        </p:txBody>
      </p:sp>
      <p:sp>
        <p:nvSpPr>
          <p:cNvPr id="8" name="Slide Number Placeholder 3"/>
          <p:cNvSpPr>
            <a:spLocks noGrp="1"/>
          </p:cNvSpPr>
          <p:nvPr>
            <p:ph type="sldNum" sz="quarter" idx="12"/>
          </p:nvPr>
        </p:nvSpPr>
        <p:spPr>
          <a:xfrm>
            <a:off x="81680" y="6379707"/>
            <a:ext cx="10558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3A752AA3-F20C-BC48-F550-853529B196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0692"/>
          <a:stretch/>
        </p:blipFill>
        <p:spPr>
          <a:xfrm>
            <a:off x="4424162" y="2643579"/>
            <a:ext cx="4415084" cy="2815119"/>
          </a:xfrm>
          <a:prstGeom prst="rect">
            <a:avLst/>
          </a:prstGeom>
          <a:ln w="12700">
            <a:solidFill>
              <a:schemeClr val="tx1"/>
            </a:solidFill>
          </a:ln>
        </p:spPr>
      </p:pic>
    </p:spTree>
    <p:extLst>
      <p:ext uri="{BB962C8B-B14F-4D97-AF65-F5344CB8AC3E}">
        <p14:creationId xmlns:p14="http://schemas.microsoft.com/office/powerpoint/2010/main" val="3964056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9767"/>
            <a:ext cx="11582399" cy="938365"/>
          </a:xfrm>
        </p:spPr>
        <p:txBody>
          <a:bodyPr>
            <a:noAutofit/>
          </a:bodyPr>
          <a:lstStyle/>
          <a:p>
            <a:br>
              <a:rPr lang="en-US" sz="2000" b="0" i="0">
                <a:solidFill>
                  <a:srgbClr val="000000"/>
                </a:solidFill>
                <a:effectLst/>
                <a:latin typeface="Jacobs Chronos"/>
              </a:rPr>
            </a:br>
            <a:r>
              <a:rPr lang="en-US"/>
              <a:t>ILS Technical Disciplines – Integral Part of Systems Engineering​</a:t>
            </a:r>
            <a:br>
              <a:rPr lang="en-US"/>
            </a:br>
            <a:r>
              <a:rPr lang="en-US"/>
              <a:t>​</a:t>
            </a:r>
          </a:p>
        </p:txBody>
      </p:sp>
      <p:sp>
        <p:nvSpPr>
          <p:cNvPr id="5" name="Slide Number Placeholder 3"/>
          <p:cNvSpPr>
            <a:spLocks noGrp="1"/>
          </p:cNvSpPr>
          <p:nvPr>
            <p:ph type="sldNum" sz="quarter" idx="12"/>
          </p:nvPr>
        </p:nvSpPr>
        <p:spPr>
          <a:xfrm>
            <a:off x="81680" y="6379707"/>
            <a:ext cx="10558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sp>
        <p:nvSpPr>
          <p:cNvPr id="10" name="Title 7">
            <a:extLst>
              <a:ext uri="{FF2B5EF4-FFF2-40B4-BE49-F238E27FC236}">
                <a16:creationId xmlns:a16="http://schemas.microsoft.com/office/drawing/2014/main" id="{5C9669AD-F7AC-4C47-AE17-4ED6999DA5FC}"/>
              </a:ext>
            </a:extLst>
          </p:cNvPr>
          <p:cNvSpPr txBox="1">
            <a:spLocks/>
          </p:cNvSpPr>
          <p:nvPr/>
        </p:nvSpPr>
        <p:spPr>
          <a:xfrm>
            <a:off x="0" y="0"/>
            <a:ext cx="0" cy="0"/>
          </a:xfrm>
          <a:prstGeom prst="rect">
            <a:avLst/>
          </a:prstGeom>
        </p:spPr>
        <p:txBody>
          <a:bodyPr>
            <a:normAutofit fontScale="25000" lnSpcReduction="20000"/>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a:t>Supportability Engineering </a:t>
            </a:r>
          </a:p>
        </p:txBody>
      </p:sp>
      <p:sp>
        <p:nvSpPr>
          <p:cNvPr id="11" name="Slide Number Placeholder 1">
            <a:extLst>
              <a:ext uri="{FF2B5EF4-FFF2-40B4-BE49-F238E27FC236}">
                <a16:creationId xmlns:a16="http://schemas.microsoft.com/office/drawing/2014/main" id="{6957D229-8DE4-4689-B38D-FF9C407A2200}"/>
              </a:ext>
            </a:extLst>
          </p:cNvPr>
          <p:cNvSpPr txBox="1">
            <a:spLocks/>
          </p:cNvSpPr>
          <p:nvPr/>
        </p:nvSpPr>
        <p:spPr>
          <a:xfrm>
            <a:off x="0" y="0"/>
            <a:ext cx="0" cy="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3E39EC-4BE2-4DEA-81C0-4ABC0AAB4AC0}" type="slidenum">
              <a:rPr lang="en-AU" sz="1100" b="1" smtClean="0">
                <a:solidFill>
                  <a:srgbClr val="000000"/>
                </a:solidFill>
                <a:latin typeface="Jacobs Chronos Light"/>
              </a:rPr>
              <a:pPr>
                <a:defRPr/>
              </a:pPr>
              <a:t>21</a:t>
            </a:fld>
            <a:endParaRPr lang="en-AU" sz="1100" b="1">
              <a:solidFill>
                <a:srgbClr val="000000"/>
              </a:solidFill>
              <a:latin typeface="Jacobs Chronos Light"/>
            </a:endParaRPr>
          </a:p>
        </p:txBody>
      </p:sp>
      <p:pic>
        <p:nvPicPr>
          <p:cNvPr id="2050" name="Picture 2">
            <a:extLst>
              <a:ext uri="{FF2B5EF4-FFF2-40B4-BE49-F238E27FC236}">
                <a16:creationId xmlns:a16="http://schemas.microsoft.com/office/drawing/2014/main" id="{15A00490-807B-4C7F-A02B-59EFD31C5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831" y="2468841"/>
            <a:ext cx="6029325" cy="33909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0485F37-E20B-4E0F-A183-5B26E1FE7824}"/>
              </a:ext>
            </a:extLst>
          </p:cNvPr>
          <p:cNvSpPr txBox="1"/>
          <p:nvPr/>
        </p:nvSpPr>
        <p:spPr>
          <a:xfrm>
            <a:off x="375844" y="1333150"/>
            <a:ext cx="5195397" cy="4893647"/>
          </a:xfrm>
          <a:prstGeom prst="rect">
            <a:avLst/>
          </a:prstGeom>
          <a:noFill/>
        </p:spPr>
        <p:txBody>
          <a:bodyPr wrap="square">
            <a:spAutoFit/>
          </a:bodyPr>
          <a:lstStyle/>
          <a:p>
            <a:pPr algn="l" rtl="0" fontAlgn="base">
              <a:buFont typeface="Arial" panose="020B0604020202020204" pitchFamily="34" charset="0"/>
              <a:buChar char="•"/>
            </a:pPr>
            <a:r>
              <a:rPr lang="en-US" sz="2400" b="0" i="0" u="none" strike="noStrike">
                <a:solidFill>
                  <a:srgbClr val="000000"/>
                </a:solidFill>
                <a:effectLst/>
                <a:latin typeface="Jacobs Chronos"/>
              </a:rPr>
              <a:t>ILS applied for Sustainment in Mission Operations Phase</a:t>
            </a:r>
          </a:p>
          <a:p>
            <a:pPr lvl="1" fontAlgn="base">
              <a:buFont typeface="Arial" panose="020B0604020202020204" pitchFamily="34" charset="0"/>
              <a:buChar char="•"/>
            </a:pPr>
            <a:r>
              <a:rPr lang="en-US" sz="2400" b="0" i="0" u="none" strike="noStrike">
                <a:solidFill>
                  <a:srgbClr val="000000"/>
                </a:solidFill>
                <a:effectLst/>
                <a:latin typeface="Jacobs Chronos"/>
              </a:rPr>
              <a:t>System/Design Interface </a:t>
            </a:r>
            <a:r>
              <a:rPr lang="en-US" sz="2400" b="0" i="0">
                <a:solidFill>
                  <a:srgbClr val="000000"/>
                </a:solidFill>
                <a:effectLst/>
                <a:latin typeface="Jacobs Chronos"/>
              </a:rPr>
              <a:t>​</a:t>
            </a:r>
            <a:endParaRPr lang="en-US" sz="2400" b="0" i="0">
              <a:solidFill>
                <a:srgbClr val="000000"/>
              </a:solidFill>
              <a:effectLst/>
              <a:latin typeface="Arial" panose="020B0604020202020204" pitchFamily="34" charset="0"/>
            </a:endParaRPr>
          </a:p>
          <a:p>
            <a:pPr lvl="1" fontAlgn="base">
              <a:buFont typeface="Arial" panose="020B0604020202020204" pitchFamily="34" charset="0"/>
              <a:buChar char="•"/>
            </a:pPr>
            <a:r>
              <a:rPr lang="en-US" sz="2400" b="0" i="0" u="none" strike="noStrike">
                <a:solidFill>
                  <a:srgbClr val="000000"/>
                </a:solidFill>
                <a:effectLst/>
                <a:latin typeface="Jacobs Chronos"/>
              </a:rPr>
              <a:t>Maintenance Planning </a:t>
            </a:r>
            <a:r>
              <a:rPr lang="en-US" sz="2400" b="0" i="0">
                <a:solidFill>
                  <a:srgbClr val="000000"/>
                </a:solidFill>
                <a:effectLst/>
                <a:latin typeface="Jacobs Chronos"/>
              </a:rPr>
              <a:t>​</a:t>
            </a:r>
            <a:endParaRPr lang="en-US" sz="2400" b="0" i="0">
              <a:solidFill>
                <a:srgbClr val="000000"/>
              </a:solidFill>
              <a:effectLst/>
              <a:latin typeface="Arial" panose="020B0604020202020204" pitchFamily="34" charset="0"/>
            </a:endParaRPr>
          </a:p>
          <a:p>
            <a:pPr lvl="1" fontAlgn="base">
              <a:buFont typeface="Arial" panose="020B0604020202020204" pitchFamily="34" charset="0"/>
              <a:buChar char="•"/>
            </a:pPr>
            <a:r>
              <a:rPr lang="en-US" sz="2400" b="0" i="0" u="none" strike="noStrike">
                <a:solidFill>
                  <a:srgbClr val="000000"/>
                </a:solidFill>
                <a:effectLst/>
                <a:latin typeface="Jacobs Chronos"/>
              </a:rPr>
              <a:t>Manpower and Personnel </a:t>
            </a:r>
            <a:r>
              <a:rPr lang="en-US" sz="2400" b="0" i="0">
                <a:solidFill>
                  <a:srgbClr val="000000"/>
                </a:solidFill>
                <a:effectLst/>
                <a:latin typeface="Jacobs Chronos"/>
              </a:rPr>
              <a:t>​</a:t>
            </a:r>
            <a:endParaRPr lang="en-US" sz="2400" b="0" i="0">
              <a:solidFill>
                <a:srgbClr val="000000"/>
              </a:solidFill>
              <a:effectLst/>
              <a:latin typeface="Arial" panose="020B0604020202020204" pitchFamily="34" charset="0"/>
            </a:endParaRPr>
          </a:p>
          <a:p>
            <a:pPr lvl="1" fontAlgn="base">
              <a:buFont typeface="Arial" panose="020B0604020202020204" pitchFamily="34" charset="0"/>
              <a:buChar char="•"/>
            </a:pPr>
            <a:r>
              <a:rPr lang="en-US" sz="2400" b="0" i="0" u="none" strike="noStrike">
                <a:solidFill>
                  <a:srgbClr val="000000"/>
                </a:solidFill>
                <a:effectLst/>
                <a:latin typeface="Jacobs Chronos"/>
              </a:rPr>
              <a:t>Supply Support </a:t>
            </a:r>
            <a:r>
              <a:rPr lang="en-US" sz="2400" b="0" i="0">
                <a:solidFill>
                  <a:srgbClr val="000000"/>
                </a:solidFill>
                <a:effectLst/>
                <a:latin typeface="Jacobs Chronos"/>
              </a:rPr>
              <a:t>​</a:t>
            </a:r>
            <a:endParaRPr lang="en-US" sz="2400" b="0" i="0">
              <a:solidFill>
                <a:srgbClr val="000000"/>
              </a:solidFill>
              <a:effectLst/>
              <a:latin typeface="Arial" panose="020B0604020202020204" pitchFamily="34" charset="0"/>
            </a:endParaRPr>
          </a:p>
          <a:p>
            <a:pPr lvl="1" fontAlgn="base">
              <a:buFont typeface="Arial" panose="020B0604020202020204" pitchFamily="34" charset="0"/>
              <a:buChar char="•"/>
            </a:pPr>
            <a:r>
              <a:rPr lang="en-US" sz="2400" b="0" i="0" u="none" strike="noStrike">
                <a:solidFill>
                  <a:srgbClr val="000000"/>
                </a:solidFill>
                <a:effectLst/>
                <a:latin typeface="Jacobs Chronos"/>
              </a:rPr>
              <a:t>Support Equipment </a:t>
            </a:r>
            <a:r>
              <a:rPr lang="en-US" sz="2400" b="0" i="0">
                <a:solidFill>
                  <a:srgbClr val="000000"/>
                </a:solidFill>
                <a:effectLst/>
                <a:latin typeface="Jacobs Chronos"/>
              </a:rPr>
              <a:t>​</a:t>
            </a:r>
            <a:endParaRPr lang="en-US" sz="2400" b="0" i="0">
              <a:solidFill>
                <a:srgbClr val="000000"/>
              </a:solidFill>
              <a:effectLst/>
              <a:latin typeface="Arial" panose="020B0604020202020204" pitchFamily="34" charset="0"/>
            </a:endParaRPr>
          </a:p>
          <a:p>
            <a:pPr lvl="1" fontAlgn="base">
              <a:buFont typeface="Arial" panose="020B0604020202020204" pitchFamily="34" charset="0"/>
              <a:buChar char="•"/>
            </a:pPr>
            <a:r>
              <a:rPr lang="en-US" sz="2400" b="0" i="0" u="none" strike="noStrike">
                <a:solidFill>
                  <a:srgbClr val="000000"/>
                </a:solidFill>
                <a:effectLst/>
                <a:latin typeface="Jacobs Chronos"/>
              </a:rPr>
              <a:t>Technical Data </a:t>
            </a:r>
            <a:r>
              <a:rPr lang="en-US" sz="2400" b="0" i="0">
                <a:solidFill>
                  <a:srgbClr val="000000"/>
                </a:solidFill>
                <a:effectLst/>
                <a:latin typeface="Jacobs Chronos"/>
              </a:rPr>
              <a:t>​</a:t>
            </a:r>
            <a:endParaRPr lang="en-US" sz="2400" b="0" i="0">
              <a:solidFill>
                <a:srgbClr val="000000"/>
              </a:solidFill>
              <a:effectLst/>
              <a:latin typeface="Arial" panose="020B0604020202020204" pitchFamily="34" charset="0"/>
            </a:endParaRPr>
          </a:p>
          <a:p>
            <a:pPr lvl="1" fontAlgn="base">
              <a:buFont typeface="Arial" panose="020B0604020202020204" pitchFamily="34" charset="0"/>
              <a:buChar char="•"/>
            </a:pPr>
            <a:r>
              <a:rPr lang="en-US" sz="2400" b="0" i="0" u="none" strike="noStrike">
                <a:solidFill>
                  <a:srgbClr val="000000"/>
                </a:solidFill>
                <a:effectLst/>
                <a:latin typeface="Jacobs Chronos"/>
              </a:rPr>
              <a:t>Training and Training Support </a:t>
            </a:r>
            <a:r>
              <a:rPr lang="en-US" sz="2400" b="0" i="0">
                <a:solidFill>
                  <a:srgbClr val="000000"/>
                </a:solidFill>
                <a:effectLst/>
                <a:latin typeface="Jacobs Chronos"/>
              </a:rPr>
              <a:t>​</a:t>
            </a:r>
            <a:endParaRPr lang="en-US" sz="2400" b="0" i="0">
              <a:solidFill>
                <a:srgbClr val="000000"/>
              </a:solidFill>
              <a:effectLst/>
              <a:latin typeface="Arial" panose="020B0604020202020204" pitchFamily="34" charset="0"/>
            </a:endParaRPr>
          </a:p>
          <a:p>
            <a:pPr lvl="1" fontAlgn="base">
              <a:buFont typeface="Arial" panose="020B0604020202020204" pitchFamily="34" charset="0"/>
              <a:buChar char="•"/>
            </a:pPr>
            <a:r>
              <a:rPr lang="en-US" sz="2400" b="0" i="0" u="none" strike="noStrike">
                <a:solidFill>
                  <a:srgbClr val="000000"/>
                </a:solidFill>
                <a:effectLst/>
                <a:latin typeface="Jacobs Chronos"/>
              </a:rPr>
              <a:t>Computer Resources Support </a:t>
            </a:r>
            <a:r>
              <a:rPr lang="en-US" sz="2400" b="0" i="0">
                <a:solidFill>
                  <a:srgbClr val="000000"/>
                </a:solidFill>
                <a:effectLst/>
                <a:latin typeface="Jacobs Chronos"/>
              </a:rPr>
              <a:t>​</a:t>
            </a:r>
            <a:endParaRPr lang="en-US" sz="2400" b="0" i="0">
              <a:solidFill>
                <a:srgbClr val="000000"/>
              </a:solidFill>
              <a:effectLst/>
              <a:latin typeface="Arial" panose="020B0604020202020204" pitchFamily="34" charset="0"/>
            </a:endParaRPr>
          </a:p>
          <a:p>
            <a:pPr lvl="1" fontAlgn="base">
              <a:buFont typeface="Arial" panose="020B0604020202020204" pitchFamily="34" charset="0"/>
              <a:buChar char="•"/>
            </a:pPr>
            <a:r>
              <a:rPr lang="en-US" sz="2400" b="0" i="0" u="none" strike="noStrike">
                <a:solidFill>
                  <a:srgbClr val="000000"/>
                </a:solidFill>
                <a:effectLst/>
                <a:latin typeface="Jacobs Chronos"/>
              </a:rPr>
              <a:t>Facilities </a:t>
            </a:r>
            <a:r>
              <a:rPr lang="en-US" sz="2400" b="0" i="0">
                <a:solidFill>
                  <a:srgbClr val="000000"/>
                </a:solidFill>
                <a:effectLst/>
                <a:latin typeface="Jacobs Chronos"/>
              </a:rPr>
              <a:t>​</a:t>
            </a:r>
            <a:endParaRPr lang="en-US" sz="2400" b="0" i="0">
              <a:solidFill>
                <a:srgbClr val="000000"/>
              </a:solidFill>
              <a:effectLst/>
              <a:latin typeface="Arial" panose="020B0604020202020204" pitchFamily="34" charset="0"/>
            </a:endParaRPr>
          </a:p>
          <a:p>
            <a:pPr lvl="1" fontAlgn="base">
              <a:buFont typeface="Arial" panose="020B0604020202020204" pitchFamily="34" charset="0"/>
              <a:buChar char="•"/>
            </a:pPr>
            <a:r>
              <a:rPr lang="en-US" sz="2400" b="0" i="0" u="none" strike="noStrike">
                <a:solidFill>
                  <a:srgbClr val="000000"/>
                </a:solidFill>
                <a:effectLst/>
                <a:latin typeface="Jacobs Chronos"/>
              </a:rPr>
              <a:t>Packaging, Handling, Storage and Transportation (PHS&amp;T) </a:t>
            </a:r>
            <a:r>
              <a:rPr lang="en-US" sz="2400" b="0" i="0">
                <a:solidFill>
                  <a:srgbClr val="000000"/>
                </a:solidFill>
                <a:effectLst/>
                <a:latin typeface="Jacobs Chronos"/>
              </a:rPr>
              <a:t>​</a:t>
            </a:r>
            <a:endParaRPr lang="en-US" sz="2400"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273017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99767"/>
            <a:ext cx="10970508" cy="938365"/>
          </a:xfrm>
        </p:spPr>
        <p:txBody>
          <a:bodyPr>
            <a:normAutofit/>
          </a:bodyPr>
          <a:lstStyle/>
          <a:p>
            <a:r>
              <a:rPr lang="en-US" sz="3600"/>
              <a:t>Supportability Engineering</a:t>
            </a:r>
          </a:p>
        </p:txBody>
      </p:sp>
      <p:sp>
        <p:nvSpPr>
          <p:cNvPr id="5" name="Slide Number Placeholder 3"/>
          <p:cNvSpPr>
            <a:spLocks noGrp="1"/>
          </p:cNvSpPr>
          <p:nvPr>
            <p:ph type="sldNum" sz="quarter" idx="12"/>
          </p:nvPr>
        </p:nvSpPr>
        <p:spPr>
          <a:xfrm>
            <a:off x="81680" y="6379707"/>
            <a:ext cx="10558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sp>
        <p:nvSpPr>
          <p:cNvPr id="10" name="Title 7">
            <a:extLst>
              <a:ext uri="{FF2B5EF4-FFF2-40B4-BE49-F238E27FC236}">
                <a16:creationId xmlns:a16="http://schemas.microsoft.com/office/drawing/2014/main" id="{5C9669AD-F7AC-4C47-AE17-4ED6999DA5FC}"/>
              </a:ext>
            </a:extLst>
          </p:cNvPr>
          <p:cNvSpPr txBox="1">
            <a:spLocks/>
          </p:cNvSpPr>
          <p:nvPr/>
        </p:nvSpPr>
        <p:spPr>
          <a:xfrm>
            <a:off x="0" y="0"/>
            <a:ext cx="0" cy="0"/>
          </a:xfrm>
          <a:prstGeom prst="rect">
            <a:avLst/>
          </a:prstGeom>
        </p:spPr>
        <p:txBody>
          <a:bodyPr>
            <a:normAutofit fontScale="25000" lnSpcReduction="20000"/>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a:t>Supportability Engineering </a:t>
            </a:r>
          </a:p>
        </p:txBody>
      </p:sp>
      <p:sp>
        <p:nvSpPr>
          <p:cNvPr id="11" name="Slide Number Placeholder 1">
            <a:extLst>
              <a:ext uri="{FF2B5EF4-FFF2-40B4-BE49-F238E27FC236}">
                <a16:creationId xmlns:a16="http://schemas.microsoft.com/office/drawing/2014/main" id="{6957D229-8DE4-4689-B38D-FF9C407A2200}"/>
              </a:ext>
            </a:extLst>
          </p:cNvPr>
          <p:cNvSpPr txBox="1">
            <a:spLocks/>
          </p:cNvSpPr>
          <p:nvPr/>
        </p:nvSpPr>
        <p:spPr>
          <a:xfrm>
            <a:off x="0" y="0"/>
            <a:ext cx="0" cy="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3E39EC-4BE2-4DEA-81C0-4ABC0AAB4AC0}" type="slidenum">
              <a:rPr lang="en-AU" sz="1100" b="1" smtClean="0">
                <a:solidFill>
                  <a:srgbClr val="000000"/>
                </a:solidFill>
                <a:latin typeface="Jacobs Chronos Light"/>
              </a:rPr>
              <a:pPr>
                <a:defRPr/>
              </a:pPr>
              <a:t>22</a:t>
            </a:fld>
            <a:endParaRPr lang="en-AU" sz="1100" b="1">
              <a:solidFill>
                <a:srgbClr val="000000"/>
              </a:solidFill>
              <a:latin typeface="Jacobs Chronos Light"/>
            </a:endParaRPr>
          </a:p>
        </p:txBody>
      </p:sp>
      <p:sp>
        <p:nvSpPr>
          <p:cNvPr id="12" name="Text Placeholder 8">
            <a:extLst>
              <a:ext uri="{FF2B5EF4-FFF2-40B4-BE49-F238E27FC236}">
                <a16:creationId xmlns:a16="http://schemas.microsoft.com/office/drawing/2014/main" id="{E8E8B408-E74D-46FA-8799-4807BB03406E}"/>
              </a:ext>
            </a:extLst>
          </p:cNvPr>
          <p:cNvSpPr txBox="1">
            <a:spLocks/>
          </p:cNvSpPr>
          <p:nvPr/>
        </p:nvSpPr>
        <p:spPr>
          <a:xfrm>
            <a:off x="319722" y="1243014"/>
            <a:ext cx="11521439" cy="9070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00000"/>
                </a:solidFill>
              </a:rPr>
              <a:t>The interaction and relationship of the systems engineering process to ensure that supportability </a:t>
            </a:r>
            <a:r>
              <a:rPr lang="en-US" u="sng">
                <a:solidFill>
                  <a:srgbClr val="000000"/>
                </a:solidFill>
              </a:rPr>
              <a:t>influences the definition and design of the system.</a:t>
            </a:r>
          </a:p>
        </p:txBody>
      </p:sp>
      <p:pic>
        <p:nvPicPr>
          <p:cNvPr id="13" name="Picture 12" descr="Supportability Engineering Relationship">
            <a:extLst>
              <a:ext uri="{FF2B5EF4-FFF2-40B4-BE49-F238E27FC236}">
                <a16:creationId xmlns:a16="http://schemas.microsoft.com/office/drawing/2014/main" id="{52D6CA27-B8D7-4D64-BF6E-21BCADC3D7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979773" y="1989438"/>
            <a:ext cx="7117492" cy="4189112"/>
          </a:xfrm>
          <a:prstGeom prst="rect">
            <a:avLst/>
          </a:prstGeom>
          <a:noFill/>
          <a:ln>
            <a:noFill/>
          </a:ln>
        </p:spPr>
      </p:pic>
      <p:sp>
        <p:nvSpPr>
          <p:cNvPr id="14" name="TextBox 13">
            <a:extLst>
              <a:ext uri="{FF2B5EF4-FFF2-40B4-BE49-F238E27FC236}">
                <a16:creationId xmlns:a16="http://schemas.microsoft.com/office/drawing/2014/main" id="{43A514AD-6CBC-412C-9BC9-6E3127FF0976}"/>
              </a:ext>
            </a:extLst>
          </p:cNvPr>
          <p:cNvSpPr txBox="1"/>
          <p:nvPr/>
        </p:nvSpPr>
        <p:spPr>
          <a:xfrm>
            <a:off x="623285" y="2492108"/>
            <a:ext cx="5457156" cy="2677656"/>
          </a:xfrm>
          <a:prstGeom prst="rect">
            <a:avLst/>
          </a:prstGeom>
          <a:noFill/>
        </p:spPr>
        <p:txBody>
          <a:bodyPr wrap="square" rtlCol="0">
            <a:spAutoFit/>
          </a:bodyPr>
          <a:lstStyle/>
          <a:p>
            <a:pPr marL="342900" lvl="1" indent="-342900">
              <a:buFont typeface="Arial" panose="020B0604020202020204" pitchFamily="34" charset="0"/>
              <a:buChar char="•"/>
            </a:pPr>
            <a:r>
              <a:rPr lang="en-US" altLang="en-US" sz="2400"/>
              <a:t>Interrelationship of design characteristics for Reliability, Maintainability, Human Factors, and Integrated Logistics Support (ILS).</a:t>
            </a:r>
          </a:p>
          <a:p>
            <a:pPr marL="0" lvl="1"/>
            <a:r>
              <a:rPr lang="en-US" altLang="en-US" sz="2400"/>
              <a:t> </a:t>
            </a:r>
          </a:p>
          <a:p>
            <a:pPr marL="342900" lvl="1" indent="-342900">
              <a:buFont typeface="Arial" panose="020B0604020202020204" pitchFamily="34" charset="0"/>
              <a:buChar char="•"/>
            </a:pPr>
            <a:r>
              <a:rPr lang="en-US" sz="2400">
                <a:solidFill>
                  <a:srgbClr val="000000"/>
                </a:solidFill>
                <a:latin typeface="Arial" panose="020B0604020202020204" pitchFamily="34" charset="0"/>
              </a:rPr>
              <a:t>Reduces life cycle cost and ensures operational availability (Ao). </a:t>
            </a:r>
            <a:endParaRPr lang="en-US" altLang="en-US" sz="2400"/>
          </a:p>
        </p:txBody>
      </p:sp>
    </p:spTree>
    <p:extLst>
      <p:ext uri="{BB962C8B-B14F-4D97-AF65-F5344CB8AC3E}">
        <p14:creationId xmlns:p14="http://schemas.microsoft.com/office/powerpoint/2010/main" val="3637392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99767"/>
            <a:ext cx="10970508" cy="938365"/>
          </a:xfrm>
        </p:spPr>
        <p:txBody>
          <a:bodyPr>
            <a:normAutofit fontScale="90000"/>
          </a:bodyPr>
          <a:lstStyle/>
          <a:p>
            <a:r>
              <a:rPr lang="en-US" sz="3600"/>
              <a:t>Supportability Engineering </a:t>
            </a:r>
            <a:r>
              <a:rPr lang="en-US" sz="3600" b="1"/>
              <a:t>Design Influence</a:t>
            </a:r>
            <a:br>
              <a:rPr lang="en-US" sz="2400">
                <a:solidFill>
                  <a:schemeClr val="accent1"/>
                </a:solidFill>
              </a:rPr>
            </a:br>
            <a:endParaRPr lang="en-US" sz="3600"/>
          </a:p>
        </p:txBody>
      </p:sp>
      <p:sp>
        <p:nvSpPr>
          <p:cNvPr id="5" name="Slide Number Placeholder 3"/>
          <p:cNvSpPr>
            <a:spLocks noGrp="1"/>
          </p:cNvSpPr>
          <p:nvPr>
            <p:ph type="sldNum" sz="quarter" idx="12"/>
          </p:nvPr>
        </p:nvSpPr>
        <p:spPr>
          <a:xfrm>
            <a:off x="81680" y="6379707"/>
            <a:ext cx="10558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sp>
        <p:nvSpPr>
          <p:cNvPr id="10" name="Title 7">
            <a:extLst>
              <a:ext uri="{FF2B5EF4-FFF2-40B4-BE49-F238E27FC236}">
                <a16:creationId xmlns:a16="http://schemas.microsoft.com/office/drawing/2014/main" id="{5C9669AD-F7AC-4C47-AE17-4ED6999DA5FC}"/>
              </a:ext>
            </a:extLst>
          </p:cNvPr>
          <p:cNvSpPr txBox="1">
            <a:spLocks/>
          </p:cNvSpPr>
          <p:nvPr/>
        </p:nvSpPr>
        <p:spPr>
          <a:xfrm>
            <a:off x="0" y="0"/>
            <a:ext cx="0" cy="0"/>
          </a:xfrm>
          <a:prstGeom prst="rect">
            <a:avLst/>
          </a:prstGeom>
        </p:spPr>
        <p:txBody>
          <a:bodyPr>
            <a:normAutofit fontScale="25000" lnSpcReduction="20000"/>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a:t>Supportability Engineering </a:t>
            </a:r>
          </a:p>
        </p:txBody>
      </p:sp>
      <p:sp>
        <p:nvSpPr>
          <p:cNvPr id="11" name="Slide Number Placeholder 1">
            <a:extLst>
              <a:ext uri="{FF2B5EF4-FFF2-40B4-BE49-F238E27FC236}">
                <a16:creationId xmlns:a16="http://schemas.microsoft.com/office/drawing/2014/main" id="{6957D229-8DE4-4689-B38D-FF9C407A2200}"/>
              </a:ext>
            </a:extLst>
          </p:cNvPr>
          <p:cNvSpPr txBox="1">
            <a:spLocks/>
          </p:cNvSpPr>
          <p:nvPr/>
        </p:nvSpPr>
        <p:spPr>
          <a:xfrm>
            <a:off x="0" y="0"/>
            <a:ext cx="0" cy="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3E39EC-4BE2-4DEA-81C0-4ABC0AAB4AC0}" type="slidenum">
              <a:rPr lang="en-AU" sz="1100" b="1" smtClean="0">
                <a:solidFill>
                  <a:srgbClr val="000000"/>
                </a:solidFill>
                <a:latin typeface="Jacobs Chronos Light"/>
              </a:rPr>
              <a:pPr>
                <a:defRPr/>
              </a:pPr>
              <a:t>23</a:t>
            </a:fld>
            <a:endParaRPr lang="en-AU" sz="1100" b="1">
              <a:solidFill>
                <a:srgbClr val="000000"/>
              </a:solidFill>
              <a:latin typeface="Jacobs Chronos Light"/>
            </a:endParaRPr>
          </a:p>
        </p:txBody>
      </p:sp>
      <p:sp>
        <p:nvSpPr>
          <p:cNvPr id="6" name="Title 5">
            <a:extLst>
              <a:ext uri="{FF2B5EF4-FFF2-40B4-BE49-F238E27FC236}">
                <a16:creationId xmlns:a16="http://schemas.microsoft.com/office/drawing/2014/main" id="{0E208233-09C0-48E6-9913-261FCA172270}"/>
              </a:ext>
            </a:extLst>
          </p:cNvPr>
          <p:cNvSpPr txBox="1">
            <a:spLocks/>
          </p:cNvSpPr>
          <p:nvPr/>
        </p:nvSpPr>
        <p:spPr>
          <a:xfrm>
            <a:off x="260137" y="503763"/>
            <a:ext cx="11430514" cy="640080"/>
          </a:xfrm>
          <a:prstGeom prst="rect">
            <a:avLst/>
          </a:prstGeom>
        </p:spPr>
        <p:txBody>
          <a:bodyPr>
            <a:norm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endParaRPr lang="en-US">
              <a:solidFill>
                <a:schemeClr val="accent1"/>
              </a:solidFill>
            </a:endParaRPr>
          </a:p>
        </p:txBody>
      </p:sp>
      <p:sp>
        <p:nvSpPr>
          <p:cNvPr id="7" name="Slide Number Placeholder 3">
            <a:extLst>
              <a:ext uri="{FF2B5EF4-FFF2-40B4-BE49-F238E27FC236}">
                <a16:creationId xmlns:a16="http://schemas.microsoft.com/office/drawing/2014/main" id="{2B53B102-CBFA-4B67-A8B8-1605DDED6724}"/>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3E39EC-4BE2-4DEA-81C0-4ABC0AAB4AC0}" type="slidenum">
              <a:rPr lang="en-AU" smtClean="0"/>
              <a:pPr/>
              <a:t>23</a:t>
            </a:fld>
            <a:endParaRPr lang="en-AU"/>
          </a:p>
        </p:txBody>
      </p:sp>
      <p:sp>
        <p:nvSpPr>
          <p:cNvPr id="8" name="Text Placeholder 6">
            <a:extLst>
              <a:ext uri="{FF2B5EF4-FFF2-40B4-BE49-F238E27FC236}">
                <a16:creationId xmlns:a16="http://schemas.microsoft.com/office/drawing/2014/main" id="{FB857FF8-E74D-4C82-9BF6-8395A3A73A34}"/>
              </a:ext>
            </a:extLst>
          </p:cNvPr>
          <p:cNvSpPr txBox="1">
            <a:spLocks/>
          </p:cNvSpPr>
          <p:nvPr/>
        </p:nvSpPr>
        <p:spPr>
          <a:xfrm>
            <a:off x="410966" y="1248006"/>
            <a:ext cx="10994320" cy="48315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rPr>
              <a:t>Design influence is accomplished through </a:t>
            </a:r>
            <a:r>
              <a:rPr lang="en-US" u="sng" dirty="0">
                <a:solidFill>
                  <a:srgbClr val="000000"/>
                </a:solidFill>
              </a:rPr>
              <a:t>inclusion of supportability and maintainability</a:t>
            </a:r>
            <a:r>
              <a:rPr lang="en-US" dirty="0">
                <a:solidFill>
                  <a:srgbClr val="000000"/>
                </a:solidFill>
              </a:rPr>
              <a:t> as part of the system’s design. Examples:</a:t>
            </a:r>
          </a:p>
          <a:p>
            <a:pPr marL="800100" lvl="1" indent="-342900">
              <a:buFont typeface="Arial" panose="020B0604020202020204" pitchFamily="34" charset="0"/>
              <a:buChar char="•"/>
            </a:pPr>
            <a:r>
              <a:rPr lang="en-US" sz="2000" dirty="0">
                <a:solidFill>
                  <a:srgbClr val="000000"/>
                </a:solidFill>
              </a:rPr>
              <a:t>Robust fault diagnostic capability</a:t>
            </a:r>
          </a:p>
          <a:p>
            <a:pPr marL="800100" lvl="1" indent="-342900">
              <a:buFont typeface="Arial" panose="020B0604020202020204" pitchFamily="34" charset="0"/>
              <a:buChar char="•"/>
            </a:pPr>
            <a:r>
              <a:rPr lang="en-US" sz="2000" dirty="0">
                <a:solidFill>
                  <a:srgbClr val="000000"/>
                </a:solidFill>
              </a:rPr>
              <a:t>Optimal location of maintenance items</a:t>
            </a:r>
          </a:p>
          <a:p>
            <a:pPr marL="800100" lvl="1" indent="-342900">
              <a:buFont typeface="Arial" panose="020B0604020202020204" pitchFamily="34" charset="0"/>
              <a:buChar char="•"/>
            </a:pPr>
            <a:r>
              <a:rPr lang="en-US" sz="2000" dirty="0">
                <a:solidFill>
                  <a:srgbClr val="000000"/>
                </a:solidFill>
              </a:rPr>
              <a:t>Modules/habitats component commonality</a:t>
            </a:r>
          </a:p>
          <a:p>
            <a:pPr marL="800100" lvl="1" indent="-342900">
              <a:buFont typeface="Arial" panose="020B0604020202020204" pitchFamily="34" charset="0"/>
              <a:buChar char="•"/>
            </a:pPr>
            <a:r>
              <a:rPr lang="en-US" sz="2000" dirty="0">
                <a:solidFill>
                  <a:srgbClr val="000000"/>
                </a:solidFill>
              </a:rPr>
              <a:t>Extra-Vehicular Activity for contingencies</a:t>
            </a:r>
          </a:p>
          <a:p>
            <a:pPr marL="800100" lvl="1" indent="-342900">
              <a:buFont typeface="Arial" panose="020B0604020202020204" pitchFamily="34" charset="0"/>
              <a:buChar char="•"/>
            </a:pPr>
            <a:r>
              <a:rPr lang="en-US" sz="2000" dirty="0" err="1">
                <a:solidFill>
                  <a:srgbClr val="000000"/>
                </a:solidFill>
              </a:rPr>
              <a:t>Safing</a:t>
            </a:r>
            <a:r>
              <a:rPr lang="en-US" sz="2000" dirty="0">
                <a:solidFill>
                  <a:srgbClr val="000000"/>
                </a:solidFill>
              </a:rPr>
              <a:t> – simple and isolatable</a:t>
            </a:r>
          </a:p>
          <a:p>
            <a:pPr marL="800100" lvl="1" indent="-342900">
              <a:buFont typeface="Arial" panose="020B0604020202020204" pitchFamily="34" charset="0"/>
              <a:buChar char="•"/>
            </a:pPr>
            <a:r>
              <a:rPr lang="en-US" sz="2000" dirty="0">
                <a:solidFill>
                  <a:srgbClr val="000000"/>
                </a:solidFill>
              </a:rPr>
              <a:t>Compatible interfaces for robotic maintenance</a:t>
            </a:r>
          </a:p>
          <a:p>
            <a:pPr marL="800100" lvl="1" indent="-342900">
              <a:buFont typeface="Arial" panose="020B0604020202020204" pitchFamily="34" charset="0"/>
              <a:buChar char="•"/>
            </a:pPr>
            <a:r>
              <a:rPr lang="en-US" sz="2000" dirty="0">
                <a:solidFill>
                  <a:srgbClr val="000000"/>
                </a:solidFill>
              </a:rPr>
              <a:t>Maintenance of critical ground equipment </a:t>
            </a:r>
          </a:p>
          <a:p>
            <a:pPr marL="800100" lvl="1" indent="-342900">
              <a:buFont typeface="Arial" panose="020B0604020202020204" pitchFamily="34" charset="0"/>
              <a:buChar char="•"/>
            </a:pPr>
            <a:r>
              <a:rPr lang="en-US" sz="2000" dirty="0">
                <a:solidFill>
                  <a:srgbClr val="000000"/>
                </a:solidFill>
              </a:rPr>
              <a:t>Modularity for easy remove and replace</a:t>
            </a:r>
          </a:p>
          <a:p>
            <a:pPr marL="800100" lvl="1" indent="-342900">
              <a:buFont typeface="Arial" panose="020B0604020202020204" pitchFamily="34" charset="0"/>
              <a:buChar char="•"/>
            </a:pPr>
            <a:r>
              <a:rPr lang="en-US" sz="2000" dirty="0">
                <a:solidFill>
                  <a:srgbClr val="000000"/>
                </a:solidFill>
              </a:rPr>
              <a:t>Sparing interchangeability</a:t>
            </a:r>
          </a:p>
          <a:p>
            <a:pPr marL="800100" lvl="1" indent="-342900">
              <a:buFont typeface="Arial" panose="020B0604020202020204" pitchFamily="34" charset="0"/>
              <a:buChar char="•"/>
            </a:pPr>
            <a:r>
              <a:rPr lang="en-US" sz="2000" dirty="0">
                <a:solidFill>
                  <a:srgbClr val="000000"/>
                </a:solidFill>
              </a:rPr>
              <a:t>Improved inherent reliability</a:t>
            </a:r>
          </a:p>
          <a:p>
            <a:pPr marL="800100" lvl="1" indent="-342900">
              <a:buFont typeface="Arial" panose="020B0604020202020204" pitchFamily="34" charset="0"/>
              <a:buChar char="•"/>
            </a:pPr>
            <a:r>
              <a:rPr lang="en-US" sz="2000" dirty="0">
                <a:solidFill>
                  <a:srgbClr val="000000"/>
                </a:solidFill>
              </a:rPr>
              <a:t>Life extension solutions</a:t>
            </a:r>
            <a:endParaRPr lang="en-US" dirty="0">
              <a:solidFill>
                <a:srgbClr val="000000"/>
              </a:solidFill>
            </a:endParaRPr>
          </a:p>
          <a:p>
            <a:pPr lvl="1"/>
            <a:endParaRPr lang="en-US" b="1" dirty="0"/>
          </a:p>
        </p:txBody>
      </p:sp>
      <p:sp>
        <p:nvSpPr>
          <p:cNvPr id="9" name="Rectangle 2">
            <a:extLst>
              <a:ext uri="{FF2B5EF4-FFF2-40B4-BE49-F238E27FC236}">
                <a16:creationId xmlns:a16="http://schemas.microsoft.com/office/drawing/2014/main" id="{B9158E1B-BFEA-4E54-ADB3-4E297EA3B720}"/>
              </a:ext>
            </a:extLst>
          </p:cNvPr>
          <p:cNvSpPr>
            <a:spLocks noChangeArrowheads="1"/>
          </p:cNvSpPr>
          <p:nvPr/>
        </p:nvSpPr>
        <p:spPr bwMode="auto">
          <a:xfrm>
            <a:off x="0" y="-1"/>
            <a:ext cx="45403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2" name="Picture 11">
            <a:extLst>
              <a:ext uri="{FF2B5EF4-FFF2-40B4-BE49-F238E27FC236}">
                <a16:creationId xmlns:a16="http://schemas.microsoft.com/office/drawing/2014/main" id="{E3059925-D71F-4F1A-8D97-E3B54BF4D361}"/>
              </a:ext>
            </a:extLst>
          </p:cNvPr>
          <p:cNvPicPr>
            <a:picLocks noChangeAspect="1"/>
          </p:cNvPicPr>
          <p:nvPr/>
        </p:nvPicPr>
        <p:blipFill>
          <a:blip r:embed="rId2"/>
          <a:stretch>
            <a:fillRect/>
          </a:stretch>
        </p:blipFill>
        <p:spPr>
          <a:xfrm>
            <a:off x="5908126" y="4238394"/>
            <a:ext cx="4029781" cy="2248930"/>
          </a:xfrm>
          <a:prstGeom prst="rect">
            <a:avLst/>
          </a:prstGeom>
        </p:spPr>
      </p:pic>
      <p:pic>
        <p:nvPicPr>
          <p:cNvPr id="13" name="Picture 12">
            <a:extLst>
              <a:ext uri="{FF2B5EF4-FFF2-40B4-BE49-F238E27FC236}">
                <a16:creationId xmlns:a16="http://schemas.microsoft.com/office/drawing/2014/main" id="{1A309DBA-6F42-45AE-800F-A07BC11CFAA1}"/>
              </a:ext>
            </a:extLst>
          </p:cNvPr>
          <p:cNvPicPr>
            <a:picLocks noChangeAspect="1"/>
          </p:cNvPicPr>
          <p:nvPr/>
        </p:nvPicPr>
        <p:blipFill>
          <a:blip r:embed="rId3"/>
          <a:stretch>
            <a:fillRect/>
          </a:stretch>
        </p:blipFill>
        <p:spPr>
          <a:xfrm>
            <a:off x="8449824" y="1679760"/>
            <a:ext cx="3331210" cy="2394201"/>
          </a:xfrm>
          <a:prstGeom prst="rect">
            <a:avLst/>
          </a:prstGeom>
        </p:spPr>
      </p:pic>
    </p:spTree>
    <p:extLst>
      <p:ext uri="{BB962C8B-B14F-4D97-AF65-F5344CB8AC3E}">
        <p14:creationId xmlns:p14="http://schemas.microsoft.com/office/powerpoint/2010/main" val="2735050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746" y="43281"/>
            <a:ext cx="10970508" cy="938365"/>
          </a:xfrm>
        </p:spPr>
        <p:txBody>
          <a:bodyPr>
            <a:normAutofit/>
          </a:bodyPr>
          <a:lstStyle/>
          <a:p>
            <a:r>
              <a:rPr lang="en-US" sz="3600"/>
              <a:t>Sustainment and Moon to Mars</a:t>
            </a:r>
          </a:p>
        </p:txBody>
      </p:sp>
      <p:sp>
        <p:nvSpPr>
          <p:cNvPr id="5" name="Slide Number Placeholder 3"/>
          <p:cNvSpPr>
            <a:spLocks noGrp="1"/>
          </p:cNvSpPr>
          <p:nvPr>
            <p:ph type="sldNum" sz="quarter" idx="12"/>
          </p:nvPr>
        </p:nvSpPr>
        <p:spPr>
          <a:xfrm>
            <a:off x="81680" y="6379707"/>
            <a:ext cx="10558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sp>
        <p:nvSpPr>
          <p:cNvPr id="10" name="Title 7">
            <a:extLst>
              <a:ext uri="{FF2B5EF4-FFF2-40B4-BE49-F238E27FC236}">
                <a16:creationId xmlns:a16="http://schemas.microsoft.com/office/drawing/2014/main" id="{5C9669AD-F7AC-4C47-AE17-4ED6999DA5FC}"/>
              </a:ext>
            </a:extLst>
          </p:cNvPr>
          <p:cNvSpPr txBox="1">
            <a:spLocks/>
          </p:cNvSpPr>
          <p:nvPr/>
        </p:nvSpPr>
        <p:spPr>
          <a:xfrm>
            <a:off x="0" y="0"/>
            <a:ext cx="0" cy="0"/>
          </a:xfrm>
          <a:prstGeom prst="rect">
            <a:avLst/>
          </a:prstGeom>
        </p:spPr>
        <p:txBody>
          <a:bodyPr>
            <a:normAutofit fontScale="25000" lnSpcReduction="20000"/>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a:t>Supportability Engineering </a:t>
            </a:r>
          </a:p>
        </p:txBody>
      </p:sp>
      <p:sp>
        <p:nvSpPr>
          <p:cNvPr id="11" name="Slide Number Placeholder 1">
            <a:extLst>
              <a:ext uri="{FF2B5EF4-FFF2-40B4-BE49-F238E27FC236}">
                <a16:creationId xmlns:a16="http://schemas.microsoft.com/office/drawing/2014/main" id="{6957D229-8DE4-4689-B38D-FF9C407A2200}"/>
              </a:ext>
            </a:extLst>
          </p:cNvPr>
          <p:cNvSpPr txBox="1">
            <a:spLocks/>
          </p:cNvSpPr>
          <p:nvPr/>
        </p:nvSpPr>
        <p:spPr>
          <a:xfrm>
            <a:off x="0" y="0"/>
            <a:ext cx="0" cy="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3E39EC-4BE2-4DEA-81C0-4ABC0AAB4AC0}" type="slidenum">
              <a:rPr lang="en-AU" sz="1100" b="1" smtClean="0">
                <a:solidFill>
                  <a:srgbClr val="000000"/>
                </a:solidFill>
                <a:latin typeface="Jacobs Chronos Light"/>
              </a:rPr>
              <a:pPr>
                <a:defRPr/>
              </a:pPr>
              <a:t>24</a:t>
            </a:fld>
            <a:endParaRPr lang="en-AU" sz="1100" b="1">
              <a:solidFill>
                <a:srgbClr val="000000"/>
              </a:solidFill>
              <a:latin typeface="Jacobs Chronos Light"/>
            </a:endParaRPr>
          </a:p>
        </p:txBody>
      </p:sp>
      <p:sp>
        <p:nvSpPr>
          <p:cNvPr id="21" name="Slide Number Placeholder 3">
            <a:extLst>
              <a:ext uri="{FF2B5EF4-FFF2-40B4-BE49-F238E27FC236}">
                <a16:creationId xmlns:a16="http://schemas.microsoft.com/office/drawing/2014/main" id="{98692971-408D-42F9-8C97-15C6D1D51740}"/>
              </a:ext>
            </a:extLst>
          </p:cNvPr>
          <p:cNvSpPr txBox="1">
            <a:spLocks/>
          </p:cNvSpPr>
          <p:nvPr/>
        </p:nvSpPr>
        <p:spPr>
          <a:xfrm>
            <a:off x="-200925" y="43282"/>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3E39EC-4BE2-4DEA-81C0-4ABC0AAB4AC0}" type="slidenum">
              <a:rPr lang="en-AU" smtClean="0"/>
              <a:pPr/>
              <a:t>24</a:t>
            </a:fld>
            <a:endParaRPr lang="en-AU"/>
          </a:p>
        </p:txBody>
      </p:sp>
      <p:sp>
        <p:nvSpPr>
          <p:cNvPr id="22" name="Text Placeholder 6">
            <a:extLst>
              <a:ext uri="{FF2B5EF4-FFF2-40B4-BE49-F238E27FC236}">
                <a16:creationId xmlns:a16="http://schemas.microsoft.com/office/drawing/2014/main" id="{65791CB4-434E-4FE5-AEB3-4B9F03D1563D}"/>
              </a:ext>
            </a:extLst>
          </p:cNvPr>
          <p:cNvSpPr txBox="1">
            <a:spLocks/>
          </p:cNvSpPr>
          <p:nvPr/>
        </p:nvSpPr>
        <p:spPr>
          <a:xfrm>
            <a:off x="210041" y="1291288"/>
            <a:ext cx="5520277" cy="48315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rPr>
              <a:t>Sustainment activities include:</a:t>
            </a:r>
          </a:p>
          <a:p>
            <a:pPr marL="800100" lvl="1" indent="-342900">
              <a:buFont typeface="Arial" panose="020B0604020202020204" pitchFamily="34" charset="0"/>
              <a:buChar char="•"/>
            </a:pPr>
            <a:r>
              <a:rPr lang="en-US" sz="1900" dirty="0">
                <a:solidFill>
                  <a:srgbClr val="000000"/>
                </a:solidFill>
              </a:rPr>
              <a:t>Maintenance Trend Analysis</a:t>
            </a:r>
          </a:p>
          <a:p>
            <a:pPr marL="800100" lvl="1" indent="-342900">
              <a:buFont typeface="Arial" panose="020B0604020202020204" pitchFamily="34" charset="0"/>
              <a:buChar char="•"/>
            </a:pPr>
            <a:r>
              <a:rPr lang="en-US" sz="1900" dirty="0">
                <a:solidFill>
                  <a:srgbClr val="000000"/>
                </a:solidFill>
              </a:rPr>
              <a:t>Supportability assessments</a:t>
            </a:r>
          </a:p>
          <a:p>
            <a:pPr marL="800100" lvl="1" indent="-342900">
              <a:buFont typeface="Arial" panose="020B0604020202020204" pitchFamily="34" charset="0"/>
              <a:buChar char="•"/>
            </a:pPr>
            <a:r>
              <a:rPr lang="en-US" sz="1900" dirty="0">
                <a:solidFill>
                  <a:srgbClr val="000000"/>
                </a:solidFill>
              </a:rPr>
              <a:t>Integrated architecture of systems’ product support data</a:t>
            </a:r>
          </a:p>
          <a:p>
            <a:pPr marL="800100" lvl="1" indent="-342900">
              <a:buFont typeface="Arial" panose="020B0604020202020204" pitchFamily="34" charset="0"/>
              <a:buChar char="•"/>
            </a:pPr>
            <a:r>
              <a:rPr lang="en-US" sz="1900" dirty="0">
                <a:solidFill>
                  <a:srgbClr val="000000"/>
                </a:solidFill>
              </a:rPr>
              <a:t>Analysis of failures</a:t>
            </a:r>
          </a:p>
          <a:p>
            <a:pPr marL="800100" lvl="1" indent="-342900">
              <a:buFont typeface="Arial" panose="020B0604020202020204" pitchFamily="34" charset="0"/>
              <a:buChar char="•"/>
            </a:pPr>
            <a:r>
              <a:rPr lang="en-US" sz="1900" dirty="0">
                <a:solidFill>
                  <a:srgbClr val="000000"/>
                </a:solidFill>
              </a:rPr>
              <a:t>Sparing philosophies</a:t>
            </a:r>
          </a:p>
          <a:p>
            <a:pPr marL="800100" lvl="1" indent="-342900">
              <a:buFont typeface="Arial" panose="020B0604020202020204" pitchFamily="34" charset="0"/>
              <a:buChar char="•"/>
            </a:pPr>
            <a:r>
              <a:rPr lang="en-US" sz="1900" dirty="0">
                <a:solidFill>
                  <a:srgbClr val="000000"/>
                </a:solidFill>
              </a:rPr>
              <a:t>Supply chain risk management </a:t>
            </a:r>
          </a:p>
          <a:p>
            <a:pPr marL="800100" lvl="1" indent="-342900">
              <a:buFont typeface="Arial" panose="020B0604020202020204" pitchFamily="34" charset="0"/>
              <a:buChar char="•"/>
            </a:pPr>
            <a:r>
              <a:rPr lang="en-US" sz="1900" dirty="0">
                <a:solidFill>
                  <a:srgbClr val="000000"/>
                </a:solidFill>
              </a:rPr>
              <a:t>Surface habitat maintainability</a:t>
            </a:r>
          </a:p>
          <a:p>
            <a:pPr marL="800100" lvl="1" indent="-342900">
              <a:buFont typeface="Arial" panose="020B0604020202020204" pitchFamily="34" charset="0"/>
              <a:buChar char="•"/>
            </a:pPr>
            <a:r>
              <a:rPr lang="en-US" sz="1900" dirty="0">
                <a:solidFill>
                  <a:srgbClr val="000000"/>
                </a:solidFill>
              </a:rPr>
              <a:t>Surface transportation planning</a:t>
            </a:r>
          </a:p>
          <a:p>
            <a:pPr marL="800100" lvl="1" indent="-342900">
              <a:buFont typeface="Arial" panose="020B0604020202020204" pitchFamily="34" charset="0"/>
              <a:buChar char="•"/>
            </a:pPr>
            <a:r>
              <a:rPr lang="en-US" sz="1900" dirty="0">
                <a:solidFill>
                  <a:srgbClr val="000000"/>
                </a:solidFill>
              </a:rPr>
              <a:t>Long-duration space flight maintenance</a:t>
            </a:r>
          </a:p>
          <a:p>
            <a:pPr marL="800100" lvl="1" indent="-342900">
              <a:buFont typeface="Arial" panose="020B0604020202020204" pitchFamily="34" charset="0"/>
              <a:buChar char="•"/>
            </a:pPr>
            <a:r>
              <a:rPr lang="en-US" sz="1900" dirty="0">
                <a:solidFill>
                  <a:srgbClr val="000000"/>
                </a:solidFill>
              </a:rPr>
              <a:t>Persistent diagnostics and inventory status</a:t>
            </a:r>
          </a:p>
          <a:p>
            <a:pPr marL="800100" lvl="1" indent="-342900">
              <a:buFont typeface="Arial" panose="020B0604020202020204" pitchFamily="34" charset="0"/>
              <a:buChar char="•"/>
            </a:pPr>
            <a:r>
              <a:rPr lang="en-US" sz="1900" dirty="0">
                <a:solidFill>
                  <a:srgbClr val="000000"/>
                </a:solidFill>
              </a:rPr>
              <a:t>Robotic maintenance capabilities</a:t>
            </a:r>
          </a:p>
          <a:p>
            <a:pPr marL="800100" lvl="1" indent="-342900">
              <a:buFont typeface="Arial" panose="020B0604020202020204" pitchFamily="34" charset="0"/>
              <a:buChar char="•"/>
            </a:pPr>
            <a:r>
              <a:rPr lang="en-US" sz="1900" dirty="0">
                <a:solidFill>
                  <a:srgbClr val="000000"/>
                </a:solidFill>
              </a:rPr>
              <a:t>Operational Availability (Ao) metrics</a:t>
            </a:r>
          </a:p>
          <a:p>
            <a:pPr marL="800100" lvl="1" indent="-342900">
              <a:buFont typeface="Arial" panose="020B0604020202020204" pitchFamily="34" charset="0"/>
              <a:buChar char="•"/>
            </a:pPr>
            <a:r>
              <a:rPr lang="en-US" sz="1900" dirty="0">
                <a:solidFill>
                  <a:srgbClr val="000000"/>
                </a:solidFill>
              </a:rPr>
              <a:t>Obsolescence and life extension solutions</a:t>
            </a:r>
          </a:p>
          <a:p>
            <a:pPr marL="800100" lvl="1" indent="-342900">
              <a:buFont typeface="Arial" panose="020B0604020202020204" pitchFamily="34" charset="0"/>
              <a:buChar char="•"/>
            </a:pPr>
            <a:r>
              <a:rPr lang="en-US" sz="1900" dirty="0">
                <a:solidFill>
                  <a:srgbClr val="000000"/>
                </a:solidFill>
              </a:rPr>
              <a:t>Disposal planning, planetary and space</a:t>
            </a:r>
          </a:p>
          <a:p>
            <a:pPr lvl="1"/>
            <a:endParaRPr lang="en-US" b="1" dirty="0"/>
          </a:p>
        </p:txBody>
      </p:sp>
      <p:sp>
        <p:nvSpPr>
          <p:cNvPr id="23" name="Rectangle 2">
            <a:extLst>
              <a:ext uri="{FF2B5EF4-FFF2-40B4-BE49-F238E27FC236}">
                <a16:creationId xmlns:a16="http://schemas.microsoft.com/office/drawing/2014/main" id="{A69919FC-B1AB-4C6E-86FD-80790FAC8412}"/>
              </a:ext>
            </a:extLst>
          </p:cNvPr>
          <p:cNvSpPr>
            <a:spLocks noChangeArrowheads="1"/>
          </p:cNvSpPr>
          <p:nvPr/>
        </p:nvSpPr>
        <p:spPr bwMode="auto">
          <a:xfrm>
            <a:off x="-200925" y="43281"/>
            <a:ext cx="45403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4" name="Picture 23">
            <a:extLst>
              <a:ext uri="{FF2B5EF4-FFF2-40B4-BE49-F238E27FC236}">
                <a16:creationId xmlns:a16="http://schemas.microsoft.com/office/drawing/2014/main" id="{420583CC-EEC3-44DF-B9E0-0DD0780418D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30550" y="3201584"/>
            <a:ext cx="3351409" cy="1980849"/>
          </a:xfrm>
          <a:prstGeom prst="rect">
            <a:avLst/>
          </a:prstGeom>
          <a:noFill/>
        </p:spPr>
      </p:pic>
      <p:pic>
        <p:nvPicPr>
          <p:cNvPr id="25" name="Picture 24">
            <a:extLst>
              <a:ext uri="{FF2B5EF4-FFF2-40B4-BE49-F238E27FC236}">
                <a16:creationId xmlns:a16="http://schemas.microsoft.com/office/drawing/2014/main" id="{EC354F3F-0A80-4127-A3D3-793014A3157E}"/>
              </a:ext>
            </a:extLst>
          </p:cNvPr>
          <p:cNvPicPr>
            <a:picLocks noChangeAspect="1"/>
          </p:cNvPicPr>
          <p:nvPr/>
        </p:nvPicPr>
        <p:blipFill>
          <a:blip r:embed="rId3"/>
          <a:stretch>
            <a:fillRect/>
          </a:stretch>
        </p:blipFill>
        <p:spPr>
          <a:xfrm>
            <a:off x="7400585" y="615899"/>
            <a:ext cx="4772351" cy="2671507"/>
          </a:xfrm>
          <a:prstGeom prst="rect">
            <a:avLst/>
          </a:prstGeom>
        </p:spPr>
      </p:pic>
      <p:pic>
        <p:nvPicPr>
          <p:cNvPr id="26" name="Picture 25">
            <a:extLst>
              <a:ext uri="{FF2B5EF4-FFF2-40B4-BE49-F238E27FC236}">
                <a16:creationId xmlns:a16="http://schemas.microsoft.com/office/drawing/2014/main" id="{4128556A-8ACC-4885-A71C-C439987EA954}"/>
              </a:ext>
            </a:extLst>
          </p:cNvPr>
          <p:cNvPicPr/>
          <p:nvPr/>
        </p:nvPicPr>
        <p:blipFill>
          <a:blip r:embed="rId4"/>
          <a:stretch>
            <a:fillRect/>
          </a:stretch>
        </p:blipFill>
        <p:spPr>
          <a:xfrm>
            <a:off x="6795081" y="4775570"/>
            <a:ext cx="2905607" cy="1786699"/>
          </a:xfrm>
          <a:prstGeom prst="rect">
            <a:avLst/>
          </a:prstGeom>
        </p:spPr>
      </p:pic>
      <p:pic>
        <p:nvPicPr>
          <p:cNvPr id="27" name="Picture 26">
            <a:extLst>
              <a:ext uri="{FF2B5EF4-FFF2-40B4-BE49-F238E27FC236}">
                <a16:creationId xmlns:a16="http://schemas.microsoft.com/office/drawing/2014/main" id="{9BA2AF6E-97A7-4466-9DCB-EE40A31B5141}"/>
              </a:ext>
            </a:extLst>
          </p:cNvPr>
          <p:cNvPicPr>
            <a:picLocks noChangeAspect="1"/>
          </p:cNvPicPr>
          <p:nvPr/>
        </p:nvPicPr>
        <p:blipFill>
          <a:blip r:embed="rId5"/>
          <a:stretch>
            <a:fillRect/>
          </a:stretch>
        </p:blipFill>
        <p:spPr>
          <a:xfrm>
            <a:off x="5732679" y="3057945"/>
            <a:ext cx="2365489" cy="1786699"/>
          </a:xfrm>
          <a:prstGeom prst="rect">
            <a:avLst/>
          </a:prstGeom>
        </p:spPr>
      </p:pic>
    </p:spTree>
    <p:extLst>
      <p:ext uri="{BB962C8B-B14F-4D97-AF65-F5344CB8AC3E}">
        <p14:creationId xmlns:p14="http://schemas.microsoft.com/office/powerpoint/2010/main" val="4076864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79485" y="92323"/>
            <a:ext cx="10832247" cy="595119"/>
          </a:xfrm>
          <a:prstGeom prst="rect">
            <a:avLst/>
          </a:prstGeom>
        </p:spPr>
        <p:txBody>
          <a:bodyPr>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4000"/>
              <a:t>EV73 - Systems Analysis and </a:t>
            </a:r>
          </a:p>
          <a:p>
            <a:r>
              <a:rPr lang="en-US" sz="4000"/>
              <a:t>Human Systems Integration at MSFC</a:t>
            </a:r>
          </a:p>
        </p:txBody>
      </p:sp>
      <p:sp>
        <p:nvSpPr>
          <p:cNvPr id="5" name="TextBox 4"/>
          <p:cNvSpPr txBox="1"/>
          <p:nvPr/>
        </p:nvSpPr>
        <p:spPr>
          <a:xfrm rot="10800000" flipH="1" flipV="1">
            <a:off x="679485" y="3292516"/>
            <a:ext cx="10866474" cy="1769715"/>
          </a:xfrm>
          <a:prstGeom prst="rect">
            <a:avLst/>
          </a:prstGeom>
          <a:noFill/>
        </p:spPr>
        <p:txBody>
          <a:bodyPr wrap="square" rtlCol="0">
            <a:spAutoFit/>
          </a:bodyPr>
          <a:lstStyle/>
          <a:p>
            <a:pPr algn="ctr"/>
            <a:r>
              <a:rPr lang="en-US" sz="2000" b="1" dirty="0"/>
              <a:t>Contact Information</a:t>
            </a:r>
          </a:p>
          <a:p>
            <a:pPr algn="ctr"/>
            <a:r>
              <a:rPr lang="en-US" sz="2000" dirty="0"/>
              <a:t>Branch Chief</a:t>
            </a:r>
          </a:p>
          <a:p>
            <a:pPr lvl="1" algn="ctr"/>
            <a:r>
              <a:rPr lang="en-US" sz="2000" dirty="0"/>
              <a:t>Andy Phillips</a:t>
            </a:r>
          </a:p>
          <a:p>
            <a:pPr lvl="1" algn="ctr"/>
            <a:r>
              <a:rPr lang="en-US" sz="2000" dirty="0"/>
              <a:t>andy.phillips@nasa.gov</a:t>
            </a:r>
          </a:p>
          <a:p>
            <a:pPr algn="ctr"/>
            <a:endParaRPr lang="en-US" sz="2000" dirty="0"/>
          </a:p>
          <a:p>
            <a:pPr algn="ctr"/>
            <a:endParaRPr lang="en-US" sz="900" dirty="0"/>
          </a:p>
        </p:txBody>
      </p:sp>
      <p:sp>
        <p:nvSpPr>
          <p:cNvPr id="6" name="Slide Number Placeholder 3"/>
          <p:cNvSpPr>
            <a:spLocks noGrp="1"/>
          </p:cNvSpPr>
          <p:nvPr>
            <p:ph type="sldNum" sz="quarter" idx="12"/>
          </p:nvPr>
        </p:nvSpPr>
        <p:spPr>
          <a:xfrm>
            <a:off x="81680" y="6379707"/>
            <a:ext cx="1055840" cy="365125"/>
          </a:xfrm>
        </p:spPr>
        <p:txBody>
          <a:bodyPr/>
          <a:lstStyle/>
          <a:p>
            <a:fld id="{9B3E39EC-4BE2-4DEA-81C0-4ABC0AAB4AC0}" type="slidenum">
              <a:rPr lang="en-AU" sz="1400">
                <a:solidFill>
                  <a:srgbClr val="000000"/>
                </a:solidFill>
                <a:latin typeface="Arial"/>
              </a:rPr>
              <a:pPr/>
              <a:t>25</a:t>
            </a:fld>
            <a:endParaRPr lang="en-AU" sz="1400">
              <a:solidFill>
                <a:srgbClr val="000000"/>
              </a:solidFill>
              <a:latin typeface="Arial"/>
            </a:endParaRPr>
          </a:p>
        </p:txBody>
      </p:sp>
    </p:spTree>
    <p:extLst>
      <p:ext uri="{BB962C8B-B14F-4D97-AF65-F5344CB8AC3E}">
        <p14:creationId xmlns:p14="http://schemas.microsoft.com/office/powerpoint/2010/main" val="1576056715"/>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79485" y="92323"/>
            <a:ext cx="10832247" cy="595119"/>
          </a:xfrm>
          <a:prstGeom prst="rect">
            <a:avLst/>
          </a:prstGeom>
        </p:spPr>
        <p:txBody>
          <a:bodyPr>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4000"/>
              <a:t>Human Systems Integration at MSFC</a:t>
            </a:r>
          </a:p>
        </p:txBody>
      </p:sp>
      <p:sp>
        <p:nvSpPr>
          <p:cNvPr id="6" name="Slide Number Placeholder 3"/>
          <p:cNvSpPr>
            <a:spLocks noGrp="1"/>
          </p:cNvSpPr>
          <p:nvPr>
            <p:ph type="sldNum" sz="quarter" idx="12"/>
          </p:nvPr>
        </p:nvSpPr>
        <p:spPr>
          <a:xfrm>
            <a:off x="81680" y="6379707"/>
            <a:ext cx="1055840" cy="365125"/>
          </a:xfrm>
        </p:spPr>
        <p:txBody>
          <a:bodyPr/>
          <a:lstStyle/>
          <a:p>
            <a:fld id="{9B3E39EC-4BE2-4DEA-81C0-4ABC0AAB4AC0}" type="slidenum">
              <a:rPr lang="en-AU" sz="1400">
                <a:solidFill>
                  <a:srgbClr val="000000"/>
                </a:solidFill>
                <a:latin typeface="Arial"/>
              </a:rPr>
              <a:pPr/>
              <a:t>3</a:t>
            </a:fld>
            <a:endParaRPr lang="en-AU" sz="1400">
              <a:solidFill>
                <a:srgbClr val="000000"/>
              </a:solidFill>
              <a:latin typeface="Arial"/>
            </a:endParaRPr>
          </a:p>
        </p:txBody>
      </p:sp>
      <p:pic>
        <p:nvPicPr>
          <p:cNvPr id="8" name="Content Placeholder 2">
            <a:extLst>
              <a:ext uri="{FF2B5EF4-FFF2-40B4-BE49-F238E27FC236}">
                <a16:creationId xmlns:a16="http://schemas.microsoft.com/office/drawing/2014/main" id="{57C34399-A2DD-40E4-BA9F-B005D11DD771}"/>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9875" y="992117"/>
            <a:ext cx="8430787" cy="50563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DC5969D-0645-461A-B4D8-E06BD3650141}"/>
              </a:ext>
            </a:extLst>
          </p:cNvPr>
          <p:cNvSpPr txBox="1"/>
          <p:nvPr/>
        </p:nvSpPr>
        <p:spPr>
          <a:xfrm>
            <a:off x="9017520" y="6190680"/>
            <a:ext cx="2085764" cy="369332"/>
          </a:xfrm>
          <a:prstGeom prst="rect">
            <a:avLst/>
          </a:prstGeom>
          <a:noFill/>
        </p:spPr>
        <p:txBody>
          <a:bodyPr wrap="none" rtlCol="0">
            <a:spAutoFit/>
          </a:bodyPr>
          <a:lstStyle/>
          <a:p>
            <a:r>
              <a:rPr lang="en-US"/>
              <a:t>NASA HSI Handbook</a:t>
            </a:r>
          </a:p>
        </p:txBody>
      </p:sp>
      <p:sp>
        <p:nvSpPr>
          <p:cNvPr id="10" name="TextBox 9">
            <a:extLst>
              <a:ext uri="{FF2B5EF4-FFF2-40B4-BE49-F238E27FC236}">
                <a16:creationId xmlns:a16="http://schemas.microsoft.com/office/drawing/2014/main" id="{5CF4112C-97B5-4F06-853F-6036AF607324}"/>
              </a:ext>
            </a:extLst>
          </p:cNvPr>
          <p:cNvSpPr txBox="1"/>
          <p:nvPr/>
        </p:nvSpPr>
        <p:spPr>
          <a:xfrm>
            <a:off x="352516" y="2217735"/>
            <a:ext cx="1570007" cy="3785652"/>
          </a:xfrm>
          <a:prstGeom prst="rect">
            <a:avLst/>
          </a:prstGeom>
          <a:noFill/>
          <a:ln w="57150">
            <a:solidFill>
              <a:schemeClr val="accent1"/>
            </a:solidFill>
          </a:ln>
        </p:spPr>
        <p:txBody>
          <a:bodyPr wrap="square" rtlCol="0">
            <a:spAutoFit/>
          </a:bodyPr>
          <a:lstStyle/>
          <a:p>
            <a:r>
              <a:rPr lang="en-US" sz="1200" i="1">
                <a:solidFill>
                  <a:schemeClr val="tx2"/>
                </a:solidFill>
              </a:rPr>
              <a:t>*Humans/Human Behaviors: users/operators; ground controllers; monitoring personnel; trainers; integration and test personnel; manufacturers; maintainers; assembly personnel; logistics personnel; automation/autonomous systems that mimic human decision making and action (where humans provide the requirements).</a:t>
            </a:r>
          </a:p>
        </p:txBody>
      </p:sp>
      <p:sp>
        <p:nvSpPr>
          <p:cNvPr id="11" name="Hexagon 10">
            <a:extLst>
              <a:ext uri="{FF2B5EF4-FFF2-40B4-BE49-F238E27FC236}">
                <a16:creationId xmlns:a16="http://schemas.microsoft.com/office/drawing/2014/main" id="{92385C84-0210-4F37-8B97-C8EB1537BFB7}"/>
              </a:ext>
            </a:extLst>
          </p:cNvPr>
          <p:cNvSpPr/>
          <p:nvPr/>
        </p:nvSpPr>
        <p:spPr>
          <a:xfrm>
            <a:off x="5758181" y="1679970"/>
            <a:ext cx="1235808" cy="1075530"/>
          </a:xfrm>
          <a:prstGeom prst="hexagon">
            <a:avLst>
              <a:gd name="adj" fmla="val 30797"/>
              <a:gd name="vf" fmla="val 115470"/>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a:extLst>
              <a:ext uri="{FF2B5EF4-FFF2-40B4-BE49-F238E27FC236}">
                <a16:creationId xmlns:a16="http://schemas.microsoft.com/office/drawing/2014/main" id="{AFDF1970-B28C-410A-8EF0-2F664285BAFF}"/>
              </a:ext>
            </a:extLst>
          </p:cNvPr>
          <p:cNvSpPr/>
          <p:nvPr/>
        </p:nvSpPr>
        <p:spPr>
          <a:xfrm>
            <a:off x="4553266" y="2345856"/>
            <a:ext cx="1328896" cy="1075530"/>
          </a:xfrm>
          <a:prstGeom prst="hexagon">
            <a:avLst>
              <a:gd name="adj" fmla="val 30797"/>
              <a:gd name="vf" fmla="val 115470"/>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A64992DE-4C82-4A7B-B947-AAFB18631F29}"/>
              </a:ext>
            </a:extLst>
          </p:cNvPr>
          <p:cNvSpPr/>
          <p:nvPr/>
        </p:nvSpPr>
        <p:spPr>
          <a:xfrm>
            <a:off x="395530" y="976338"/>
            <a:ext cx="1380004" cy="1075530"/>
          </a:xfrm>
          <a:prstGeom prst="hexagon">
            <a:avLst>
              <a:gd name="adj" fmla="val 30797"/>
              <a:gd name="vf" fmla="val 115470"/>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2"/>
                </a:solidFill>
              </a:rPr>
              <a:t>EV73</a:t>
            </a:r>
          </a:p>
          <a:p>
            <a:pPr algn="ctr"/>
            <a:r>
              <a:rPr lang="en-US" sz="1200" b="1" dirty="0">
                <a:solidFill>
                  <a:schemeClr val="bg2"/>
                </a:solidFill>
              </a:rPr>
              <a:t>Functions</a:t>
            </a:r>
            <a:endParaRPr lang="en-US" b="1" dirty="0">
              <a:solidFill>
                <a:schemeClr val="bg2"/>
              </a:solidFill>
              <a:cs typeface="Arial"/>
            </a:endParaRPr>
          </a:p>
        </p:txBody>
      </p:sp>
      <p:sp>
        <p:nvSpPr>
          <p:cNvPr id="14" name="Hexagon 13">
            <a:extLst>
              <a:ext uri="{FF2B5EF4-FFF2-40B4-BE49-F238E27FC236}">
                <a16:creationId xmlns:a16="http://schemas.microsoft.com/office/drawing/2014/main" id="{0AF16C3F-5EE4-4887-A0CE-EA6E0BBF33EF}"/>
              </a:ext>
            </a:extLst>
          </p:cNvPr>
          <p:cNvSpPr/>
          <p:nvPr/>
        </p:nvSpPr>
        <p:spPr>
          <a:xfrm>
            <a:off x="5591217" y="2905586"/>
            <a:ext cx="1579417" cy="1286421"/>
          </a:xfrm>
          <a:prstGeom prst="hexagon">
            <a:avLst>
              <a:gd name="adj" fmla="val 30797"/>
              <a:gd name="vf" fmla="val 115470"/>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a:extLst>
              <a:ext uri="{FF2B5EF4-FFF2-40B4-BE49-F238E27FC236}">
                <a16:creationId xmlns:a16="http://schemas.microsoft.com/office/drawing/2014/main" id="{8CD3982F-F44C-4AFE-BBA8-12E6D050D753}"/>
              </a:ext>
            </a:extLst>
          </p:cNvPr>
          <p:cNvSpPr/>
          <p:nvPr/>
        </p:nvSpPr>
        <p:spPr>
          <a:xfrm>
            <a:off x="5768854" y="4279205"/>
            <a:ext cx="1235808" cy="1075530"/>
          </a:xfrm>
          <a:prstGeom prst="hexagon">
            <a:avLst>
              <a:gd name="adj" fmla="val 30797"/>
              <a:gd name="vf" fmla="val 115470"/>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ED3E966-131E-4BDB-93C6-589EB7A4501F}"/>
              </a:ext>
            </a:extLst>
          </p:cNvPr>
          <p:cNvSpPr txBox="1"/>
          <p:nvPr/>
        </p:nvSpPr>
        <p:spPr>
          <a:xfrm>
            <a:off x="10654404" y="2081203"/>
            <a:ext cx="1488813" cy="3293209"/>
          </a:xfrm>
          <a:prstGeom prst="rect">
            <a:avLst/>
          </a:prstGeom>
          <a:noFill/>
        </p:spPr>
        <p:txBody>
          <a:bodyPr wrap="square" lIns="91440" tIns="45720" rIns="91440" bIns="45720" rtlCol="0" anchor="t">
            <a:spAutoFit/>
          </a:bodyPr>
          <a:lstStyle/>
          <a:p>
            <a:r>
              <a:rPr lang="en-US" sz="1600" dirty="0"/>
              <a:t>Safety, Training, and Operations knowledge exists at MSFC in other branches. EV73 also has extensive experience in Training and Operations.</a:t>
            </a:r>
          </a:p>
        </p:txBody>
      </p:sp>
      <p:sp>
        <p:nvSpPr>
          <p:cNvPr id="2" name="Hexagon 1">
            <a:extLst>
              <a:ext uri="{FF2B5EF4-FFF2-40B4-BE49-F238E27FC236}">
                <a16:creationId xmlns:a16="http://schemas.microsoft.com/office/drawing/2014/main" id="{C62FA4EE-6AB7-4104-84F8-A93331681763}"/>
              </a:ext>
            </a:extLst>
          </p:cNvPr>
          <p:cNvSpPr/>
          <p:nvPr/>
        </p:nvSpPr>
        <p:spPr>
          <a:xfrm>
            <a:off x="6860527" y="3654242"/>
            <a:ext cx="1328896" cy="1075530"/>
          </a:xfrm>
          <a:prstGeom prst="hexagon">
            <a:avLst>
              <a:gd name="adj" fmla="val 30797"/>
              <a:gd name="vf" fmla="val 115470"/>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5997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79485" y="92323"/>
            <a:ext cx="10832247" cy="595119"/>
          </a:xfrm>
          <a:prstGeom prst="rect">
            <a:avLst/>
          </a:prstGeom>
        </p:spPr>
        <p:txBody>
          <a:bodyPr>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4000"/>
              <a:t>Human Systems Integration at MSFC</a:t>
            </a:r>
          </a:p>
        </p:txBody>
      </p:sp>
      <p:sp>
        <p:nvSpPr>
          <p:cNvPr id="5" name="TextBox 4"/>
          <p:cNvSpPr txBox="1"/>
          <p:nvPr/>
        </p:nvSpPr>
        <p:spPr>
          <a:xfrm rot="10800000" flipH="1" flipV="1">
            <a:off x="673251" y="900693"/>
            <a:ext cx="10866474" cy="5339923"/>
          </a:xfrm>
          <a:prstGeom prst="rect">
            <a:avLst/>
          </a:prstGeom>
          <a:noFill/>
        </p:spPr>
        <p:txBody>
          <a:bodyPr wrap="square" rtlCol="0">
            <a:spAutoFit/>
          </a:bodyPr>
          <a:lstStyle/>
          <a:p>
            <a:pPr marL="342900" indent="-342900">
              <a:spcBef>
                <a:spcPts val="1000"/>
              </a:spcBef>
              <a:buFont typeface="Arial" panose="020B0604020202020204" pitchFamily="34" charset="0"/>
              <a:buChar char="•"/>
            </a:pPr>
            <a:r>
              <a:rPr lang="en-US" sz="2000"/>
              <a:t>This work includes:</a:t>
            </a:r>
          </a:p>
          <a:p>
            <a:pPr marL="800100" lvl="1" indent="-342900">
              <a:spcBef>
                <a:spcPts val="600"/>
              </a:spcBef>
              <a:buFont typeface="Arial" panose="020B0604020202020204" pitchFamily="34" charset="0"/>
              <a:buChar char="•"/>
            </a:pPr>
            <a:r>
              <a:rPr lang="en-US"/>
              <a:t>HSI requirement development and verification.</a:t>
            </a:r>
          </a:p>
          <a:p>
            <a:pPr marL="800100" lvl="1" indent="-342900">
              <a:spcBef>
                <a:spcPts val="600"/>
              </a:spcBef>
              <a:buFont typeface="Arial" panose="020B0604020202020204" pitchFamily="34" charset="0"/>
              <a:buChar char="•"/>
            </a:pPr>
            <a:r>
              <a:rPr lang="en-US"/>
              <a:t>Support to projects developing new technology.</a:t>
            </a:r>
          </a:p>
          <a:p>
            <a:pPr marL="800100" lvl="1" indent="-342900">
              <a:spcBef>
                <a:spcPts val="600"/>
              </a:spcBef>
              <a:buFont typeface="Arial" panose="020B0604020202020204" pitchFamily="34" charset="0"/>
              <a:buChar char="•"/>
            </a:pPr>
            <a:r>
              <a:rPr lang="en-US"/>
              <a:t>Evaluation of concepts prior to official design analysis.</a:t>
            </a:r>
          </a:p>
          <a:p>
            <a:pPr marL="800100" lvl="1" indent="-342900">
              <a:spcBef>
                <a:spcPts val="600"/>
              </a:spcBef>
              <a:buFont typeface="Arial" panose="020B0604020202020204" pitchFamily="34" charset="0"/>
              <a:buChar char="•"/>
            </a:pPr>
            <a:r>
              <a:rPr lang="en-US"/>
              <a:t>Iterative design analysis throughout design cycles.</a:t>
            </a:r>
          </a:p>
          <a:p>
            <a:pPr marL="800100" lvl="1" indent="-342900">
              <a:spcBef>
                <a:spcPts val="600"/>
              </a:spcBef>
              <a:buFont typeface="Arial" panose="020B0604020202020204" pitchFamily="34" charset="0"/>
              <a:buChar char="•"/>
            </a:pPr>
            <a:r>
              <a:rPr lang="en-US"/>
              <a:t>Worksite analyses for the design and use of Ground Support Equipment (GSE).</a:t>
            </a:r>
          </a:p>
          <a:p>
            <a:pPr marL="800100" lvl="1" indent="-342900">
              <a:spcBef>
                <a:spcPts val="600"/>
              </a:spcBef>
              <a:buFont typeface="Arial" panose="020B0604020202020204" pitchFamily="34" charset="0"/>
              <a:buChar char="•"/>
            </a:pPr>
            <a:r>
              <a:rPr lang="en-US"/>
              <a:t>Worksite analyses for pre-launch assembly, integration and test activities.</a:t>
            </a:r>
          </a:p>
          <a:p>
            <a:pPr marL="800100" lvl="1" indent="-342900">
              <a:spcBef>
                <a:spcPts val="600"/>
              </a:spcBef>
              <a:buFont typeface="Arial" panose="020B0604020202020204" pitchFamily="34" charset="0"/>
              <a:buChar char="•"/>
            </a:pPr>
            <a:r>
              <a:rPr lang="en-US"/>
              <a:t>Virtual and Augmented Reality (VR/AR) assessments of hardware designs to identify areas for potential improvement. </a:t>
            </a:r>
          </a:p>
          <a:p>
            <a:pPr marL="800100" lvl="1" indent="-342900">
              <a:spcBef>
                <a:spcPts val="600"/>
              </a:spcBef>
              <a:buFont typeface="Arial" panose="020B0604020202020204" pitchFamily="34" charset="0"/>
              <a:buChar char="•"/>
            </a:pPr>
            <a:r>
              <a:rPr lang="en-US"/>
              <a:t>Integrated Logistics and Supportability Planning.</a:t>
            </a:r>
          </a:p>
          <a:p>
            <a:pPr marL="800100" lvl="1" indent="-342900">
              <a:spcBef>
                <a:spcPts val="600"/>
              </a:spcBef>
              <a:buFont typeface="Arial" panose="020B0604020202020204" pitchFamily="34" charset="0"/>
              <a:buChar char="•"/>
            </a:pPr>
            <a:r>
              <a:rPr lang="en-US"/>
              <a:t>Maintainability Assessments (HFE and Logistics).</a:t>
            </a:r>
          </a:p>
          <a:p>
            <a:pPr marL="800100" lvl="1" indent="-342900">
              <a:spcBef>
                <a:spcPts val="600"/>
              </a:spcBef>
              <a:buFont typeface="Arial" panose="020B0604020202020204" pitchFamily="34" charset="0"/>
              <a:buChar char="•"/>
            </a:pPr>
            <a:r>
              <a:rPr lang="en-US"/>
              <a:t>Manufacturability Assessments. </a:t>
            </a:r>
          </a:p>
          <a:p>
            <a:pPr marL="800100" lvl="1" indent="-342900">
              <a:spcBef>
                <a:spcPts val="600"/>
              </a:spcBef>
              <a:buFont typeface="Arial" panose="020B0604020202020204" pitchFamily="34" charset="0"/>
              <a:buChar char="•"/>
            </a:pPr>
            <a:r>
              <a:rPr lang="en-US"/>
              <a:t>The build of mockups and virtual models to support this work, resulting in valuable SME insight and design recommendations based on requirements and team experience.</a:t>
            </a:r>
          </a:p>
          <a:p>
            <a:pPr marL="800100" lvl="1" indent="-342900">
              <a:spcBef>
                <a:spcPts val="600"/>
              </a:spcBef>
              <a:buFont typeface="Arial" panose="020B0604020202020204" pitchFamily="34" charset="0"/>
              <a:buChar char="•"/>
            </a:pPr>
            <a:endParaRPr lang="en-US"/>
          </a:p>
          <a:p>
            <a:endParaRPr lang="en-US" sz="900"/>
          </a:p>
        </p:txBody>
      </p:sp>
      <p:sp>
        <p:nvSpPr>
          <p:cNvPr id="6" name="Slide Number Placeholder 3"/>
          <p:cNvSpPr>
            <a:spLocks noGrp="1"/>
          </p:cNvSpPr>
          <p:nvPr>
            <p:ph type="sldNum" sz="quarter" idx="12"/>
          </p:nvPr>
        </p:nvSpPr>
        <p:spPr>
          <a:xfrm>
            <a:off x="81680" y="6379707"/>
            <a:ext cx="1055840" cy="365125"/>
          </a:xfrm>
        </p:spPr>
        <p:txBody>
          <a:bodyPr/>
          <a:lstStyle/>
          <a:p>
            <a:fld id="{9B3E39EC-4BE2-4DEA-81C0-4ABC0AAB4AC0}" type="slidenum">
              <a:rPr lang="en-AU" sz="1400">
                <a:solidFill>
                  <a:srgbClr val="000000"/>
                </a:solidFill>
                <a:latin typeface="Arial"/>
              </a:rPr>
              <a:pPr/>
              <a:t>4</a:t>
            </a:fld>
            <a:endParaRPr lang="en-AU" sz="1400">
              <a:solidFill>
                <a:srgbClr val="000000"/>
              </a:solidFill>
              <a:latin typeface="Arial"/>
            </a:endParaRPr>
          </a:p>
        </p:txBody>
      </p:sp>
    </p:spTree>
    <p:extLst>
      <p:ext uri="{BB962C8B-B14F-4D97-AF65-F5344CB8AC3E}">
        <p14:creationId xmlns:p14="http://schemas.microsoft.com/office/powerpoint/2010/main" val="1778739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FC20-F872-4B34-A606-04532871E591}"/>
              </a:ext>
            </a:extLst>
          </p:cNvPr>
          <p:cNvSpPr>
            <a:spLocks noGrp="1"/>
          </p:cNvSpPr>
          <p:nvPr>
            <p:ph type="title"/>
          </p:nvPr>
        </p:nvSpPr>
        <p:spPr>
          <a:xfrm>
            <a:off x="609601" y="113168"/>
            <a:ext cx="10970508" cy="714019"/>
          </a:xfrm>
        </p:spPr>
        <p:txBody>
          <a:bodyPr>
            <a:normAutofit/>
          </a:bodyPr>
          <a:lstStyle/>
          <a:p>
            <a:r>
              <a:rPr lang="en-US" sz="3600" i="0" u="none" strike="noStrike">
                <a:solidFill>
                  <a:srgbClr val="000000"/>
                </a:solidFill>
                <a:effectLst/>
                <a:latin typeface="Arial" panose="020B0604020202020204" pitchFamily="34" charset="0"/>
              </a:rPr>
              <a:t> Collaboration with Remote Partners</a:t>
            </a:r>
            <a:r>
              <a:rPr lang="en-US" sz="3600" i="0">
                <a:solidFill>
                  <a:srgbClr val="000000"/>
                </a:solidFill>
                <a:effectLst/>
                <a:latin typeface="Arial" panose="020B0604020202020204" pitchFamily="34" charset="0"/>
              </a:rPr>
              <a:t>​</a:t>
            </a:r>
            <a:endParaRPr lang="en-US" sz="3600"/>
          </a:p>
        </p:txBody>
      </p:sp>
      <p:sp>
        <p:nvSpPr>
          <p:cNvPr id="4" name="Slide Number Placeholder 3">
            <a:extLst>
              <a:ext uri="{FF2B5EF4-FFF2-40B4-BE49-F238E27FC236}">
                <a16:creationId xmlns:a16="http://schemas.microsoft.com/office/drawing/2014/main" id="{D8214063-62B1-42AC-A8CE-B81DBE6FBE48}"/>
              </a:ext>
            </a:extLst>
          </p:cNvPr>
          <p:cNvSpPr>
            <a:spLocks noGrp="1"/>
          </p:cNvSpPr>
          <p:nvPr>
            <p:ph type="sldNum" sz="quarter" idx="12"/>
          </p:nvPr>
        </p:nvSpPr>
        <p:spPr/>
        <p:txBody>
          <a:bodyPr/>
          <a:lstStyle/>
          <a:p>
            <a:fld id="{9B3E39EC-4BE2-4DEA-81C0-4ABC0AAB4AC0}" type="slidenum">
              <a:rPr lang="en-AU" smtClean="0"/>
              <a:t>5</a:t>
            </a:fld>
            <a:endParaRPr lang="en-AU"/>
          </a:p>
        </p:txBody>
      </p:sp>
      <p:pic>
        <p:nvPicPr>
          <p:cNvPr id="7174" name="Picture 6">
            <a:extLst>
              <a:ext uri="{FF2B5EF4-FFF2-40B4-BE49-F238E27FC236}">
                <a16:creationId xmlns:a16="http://schemas.microsoft.com/office/drawing/2014/main" id="{EF841FAF-4223-4BF0-870D-1214A2375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80" y="1755027"/>
            <a:ext cx="4886325" cy="4105275"/>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a:extLst>
              <a:ext uri="{FF2B5EF4-FFF2-40B4-BE49-F238E27FC236}">
                <a16:creationId xmlns:a16="http://schemas.microsoft.com/office/drawing/2014/main" id="{9A41381F-4B2D-48C4-9E1F-ADAB7D2D1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8081" y="1797889"/>
            <a:ext cx="4638675" cy="401955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6718DD20-DA62-4C42-A715-507BEB71C1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625" y="4113588"/>
            <a:ext cx="3295650" cy="24860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DCC589-0930-49DE-A4DC-7BC78E7DF8B5}"/>
              </a:ext>
            </a:extLst>
          </p:cNvPr>
          <p:cNvSpPr txBox="1"/>
          <p:nvPr/>
        </p:nvSpPr>
        <p:spPr>
          <a:xfrm>
            <a:off x="609601" y="762000"/>
            <a:ext cx="11403105" cy="1169551"/>
          </a:xfrm>
          <a:prstGeom prst="rect">
            <a:avLst/>
          </a:prstGeom>
          <a:noFill/>
        </p:spPr>
        <p:txBody>
          <a:bodyPr wrap="square" lIns="91440" tIns="45720" rIns="91440" bIns="45720" anchor="t">
            <a:spAutoFit/>
          </a:bodyPr>
          <a:lstStyle/>
          <a:p>
            <a:pPr algn="l" rtl="0" fontAlgn="base"/>
            <a:r>
              <a:rPr lang="en-US" sz="1400" i="0" dirty="0">
                <a:solidFill>
                  <a:schemeClr val="tx2"/>
                </a:solidFill>
                <a:effectLst/>
                <a:latin typeface="Times New Roman"/>
                <a:cs typeface="Times New Roman"/>
              </a:rPr>
              <a:t> </a:t>
            </a:r>
            <a:r>
              <a:rPr lang="en-US" sz="1400" dirty="0">
                <a:solidFill>
                  <a:srgbClr val="000000"/>
                </a:solidFill>
                <a:latin typeface="Arial"/>
                <a:cs typeface="Arial"/>
              </a:rPr>
              <a:t>EV73</a:t>
            </a:r>
            <a:r>
              <a:rPr lang="en-US" sz="1400" i="0" u="none" strike="noStrike" dirty="0">
                <a:solidFill>
                  <a:srgbClr val="000000"/>
                </a:solidFill>
                <a:effectLst/>
                <a:latin typeface="Arial"/>
                <a:cs typeface="Arial"/>
              </a:rPr>
              <a:t> Human Factors collaborates with remote partners, via webcam, to participate in assessments, design evaluations and operations planning</a:t>
            </a:r>
            <a:r>
              <a:rPr lang="en-US" sz="1400" i="0" dirty="0">
                <a:solidFill>
                  <a:srgbClr val="000000"/>
                </a:solidFill>
                <a:effectLst/>
                <a:latin typeface="Arial"/>
                <a:cs typeface="Arial"/>
              </a:rPr>
              <a:t>​</a:t>
            </a:r>
          </a:p>
          <a:p>
            <a:pPr lvl="1" fontAlgn="base">
              <a:buFont typeface="Arial" panose="020B0604020202020204" pitchFamily="34" charset="0"/>
              <a:buChar char="•"/>
            </a:pPr>
            <a:r>
              <a:rPr lang="en-US" sz="1400" i="0" u="none" strike="noStrike" dirty="0">
                <a:solidFill>
                  <a:srgbClr val="000000"/>
                </a:solidFill>
                <a:effectLst/>
                <a:latin typeface="Arial"/>
                <a:cs typeface="Arial"/>
              </a:rPr>
              <a:t>Example below showing collaboration with KSC EGS to optimize assembly and maintenance operations planning and provide ground crew training for the SLS vehicle. </a:t>
            </a:r>
            <a:r>
              <a:rPr lang="en-US" sz="1400" i="0" dirty="0">
                <a:solidFill>
                  <a:srgbClr val="000000"/>
                </a:solidFill>
                <a:effectLst/>
                <a:latin typeface="Arial"/>
                <a:cs typeface="Arial"/>
              </a:rPr>
              <a:t>​</a:t>
            </a:r>
          </a:p>
          <a:p>
            <a:endParaRPr lang="en-US" sz="1400">
              <a:solidFill>
                <a:schemeClr val="tx2"/>
              </a:solidFill>
            </a:endParaRPr>
          </a:p>
        </p:txBody>
      </p:sp>
    </p:spTree>
    <p:extLst>
      <p:ext uri="{BB962C8B-B14F-4D97-AF65-F5344CB8AC3E}">
        <p14:creationId xmlns:p14="http://schemas.microsoft.com/office/powerpoint/2010/main" val="1747744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E376CD-2954-4B1C-B922-D3D05BE98249}"/>
              </a:ext>
            </a:extLst>
          </p:cNvPr>
          <p:cNvSpPr>
            <a:spLocks noGrp="1"/>
          </p:cNvSpPr>
          <p:nvPr>
            <p:ph type="sldNum" sz="quarter" idx="12"/>
          </p:nvPr>
        </p:nvSpPr>
        <p:spPr/>
        <p:txBody>
          <a:bodyPr/>
          <a:lstStyle/>
          <a:p>
            <a:fld id="{9B3E39EC-4BE2-4DEA-81C0-4ABC0AAB4AC0}" type="slidenum">
              <a:rPr lang="en-AU" smtClean="0"/>
              <a:t>6</a:t>
            </a:fld>
            <a:endParaRPr lang="en-AU"/>
          </a:p>
        </p:txBody>
      </p:sp>
      <p:pic>
        <p:nvPicPr>
          <p:cNvPr id="5" name="Picture 4" descr="A close-up of a machine&#10;&#10;Description automatically generated with low confidence">
            <a:extLst>
              <a:ext uri="{FF2B5EF4-FFF2-40B4-BE49-F238E27FC236}">
                <a16:creationId xmlns:a16="http://schemas.microsoft.com/office/drawing/2014/main" id="{9D94A504-6CB7-458D-ACDD-2C6D71791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9780" y="3158147"/>
            <a:ext cx="2419688" cy="1238423"/>
          </a:xfrm>
          <a:prstGeom prst="rect">
            <a:avLst/>
          </a:prstGeom>
        </p:spPr>
      </p:pic>
      <p:pic>
        <p:nvPicPr>
          <p:cNvPr id="6" name="Picture 5" descr="Diagram&#10;&#10;Description automatically generated">
            <a:extLst>
              <a:ext uri="{FF2B5EF4-FFF2-40B4-BE49-F238E27FC236}">
                <a16:creationId xmlns:a16="http://schemas.microsoft.com/office/drawing/2014/main" id="{2253E515-023C-4B02-A5A1-600526964E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3760" y="2188123"/>
            <a:ext cx="2172414" cy="1169551"/>
          </a:xfrm>
          <a:prstGeom prst="rect">
            <a:avLst/>
          </a:prstGeom>
        </p:spPr>
      </p:pic>
      <p:sp>
        <p:nvSpPr>
          <p:cNvPr id="7" name="Title 2">
            <a:extLst>
              <a:ext uri="{FF2B5EF4-FFF2-40B4-BE49-F238E27FC236}">
                <a16:creationId xmlns:a16="http://schemas.microsoft.com/office/drawing/2014/main" id="{7393FCBA-AD5C-4491-AC06-4C9D9468C07F}"/>
              </a:ext>
            </a:extLst>
          </p:cNvPr>
          <p:cNvSpPr>
            <a:spLocks noGrp="1"/>
          </p:cNvSpPr>
          <p:nvPr>
            <p:ph type="title"/>
          </p:nvPr>
        </p:nvSpPr>
        <p:spPr>
          <a:xfrm>
            <a:off x="787287" y="411927"/>
            <a:ext cx="9906000" cy="609573"/>
          </a:xfrm>
        </p:spPr>
        <p:txBody>
          <a:bodyPr>
            <a:noAutofit/>
          </a:bodyPr>
          <a:lstStyle/>
          <a:p>
            <a:r>
              <a:rPr lang="en-US" sz="4000" b="0"/>
              <a:t>HFE Analysis Types</a:t>
            </a:r>
            <a:br>
              <a:rPr lang="en-US" sz="4000" b="0"/>
            </a:br>
            <a:endParaRPr lang="en-US" sz="4000" b="0"/>
          </a:p>
        </p:txBody>
      </p:sp>
      <p:pic>
        <p:nvPicPr>
          <p:cNvPr id="8" name="Picture 7">
            <a:extLst>
              <a:ext uri="{FF2B5EF4-FFF2-40B4-BE49-F238E27FC236}">
                <a16:creationId xmlns:a16="http://schemas.microsoft.com/office/drawing/2014/main" id="{D5B39E4C-C5C9-47D2-A6FA-67043691FF76}"/>
              </a:ext>
            </a:extLst>
          </p:cNvPr>
          <p:cNvPicPr>
            <a:picLocks noChangeAspect="1"/>
          </p:cNvPicPr>
          <p:nvPr/>
        </p:nvPicPr>
        <p:blipFill>
          <a:blip r:embed="rId4"/>
          <a:stretch>
            <a:fillRect/>
          </a:stretch>
        </p:blipFill>
        <p:spPr>
          <a:xfrm>
            <a:off x="914400" y="1514367"/>
            <a:ext cx="2459770" cy="2143233"/>
          </a:xfrm>
          <a:prstGeom prst="rect">
            <a:avLst/>
          </a:prstGeom>
        </p:spPr>
      </p:pic>
      <p:sp>
        <p:nvSpPr>
          <p:cNvPr id="9" name="TextBox 8">
            <a:extLst>
              <a:ext uri="{FF2B5EF4-FFF2-40B4-BE49-F238E27FC236}">
                <a16:creationId xmlns:a16="http://schemas.microsoft.com/office/drawing/2014/main" id="{1F59D791-0322-4EDF-8B39-DA993E1FE421}"/>
              </a:ext>
            </a:extLst>
          </p:cNvPr>
          <p:cNvSpPr txBox="1"/>
          <p:nvPr/>
        </p:nvSpPr>
        <p:spPr>
          <a:xfrm>
            <a:off x="7297641" y="3106794"/>
            <a:ext cx="1084227" cy="415492"/>
          </a:xfrm>
          <a:prstGeom prst="rect">
            <a:avLst/>
          </a:prstGeom>
          <a:noFill/>
        </p:spPr>
        <p:txBody>
          <a:bodyPr wrap="square" rtlCol="0">
            <a:spAutoFit/>
          </a:bodyPr>
          <a:lstStyle/>
          <a:p>
            <a:r>
              <a:rPr lang="en-US" sz="750">
                <a:solidFill>
                  <a:schemeClr val="bg1"/>
                </a:solidFill>
                <a:highlight>
                  <a:srgbClr val="000000"/>
                </a:highlight>
                <a:latin typeface="Calibri" panose="020F0502020204030204"/>
              </a:rPr>
              <a:t>75</a:t>
            </a:r>
            <a:r>
              <a:rPr lang="en-US" sz="750" baseline="30000">
                <a:solidFill>
                  <a:schemeClr val="bg1"/>
                </a:solidFill>
                <a:highlight>
                  <a:srgbClr val="000000"/>
                </a:highlight>
                <a:latin typeface="Calibri" panose="020F0502020204030204"/>
              </a:rPr>
              <a:t>t</a:t>
            </a:r>
            <a:r>
              <a:rPr lang="en-US" sz="1050" baseline="30000">
                <a:solidFill>
                  <a:schemeClr val="bg1"/>
                </a:solidFill>
                <a:highlight>
                  <a:srgbClr val="000000"/>
                </a:highlight>
                <a:latin typeface="Calibri" panose="020F0502020204030204"/>
              </a:rPr>
              <a:t>h</a:t>
            </a:r>
            <a:r>
              <a:rPr lang="en-US" sz="1050">
                <a:solidFill>
                  <a:schemeClr val="bg1"/>
                </a:solidFill>
                <a:highlight>
                  <a:srgbClr val="000000"/>
                </a:highlight>
                <a:latin typeface="Calibri" panose="020F0502020204030204"/>
              </a:rPr>
              <a:t> </a:t>
            </a:r>
            <a:r>
              <a:rPr lang="en-US" sz="750">
                <a:solidFill>
                  <a:schemeClr val="bg1"/>
                </a:solidFill>
                <a:highlight>
                  <a:srgbClr val="000000"/>
                </a:highlight>
                <a:latin typeface="Calibri" panose="020F0502020204030204"/>
              </a:rPr>
              <a:t>Percentile Male</a:t>
            </a:r>
          </a:p>
        </p:txBody>
      </p:sp>
      <p:grpSp>
        <p:nvGrpSpPr>
          <p:cNvPr id="10" name="Group 9">
            <a:extLst>
              <a:ext uri="{FF2B5EF4-FFF2-40B4-BE49-F238E27FC236}">
                <a16:creationId xmlns:a16="http://schemas.microsoft.com/office/drawing/2014/main" id="{599ABB7A-E49F-46EE-8041-54DDA2566CF1}"/>
              </a:ext>
            </a:extLst>
          </p:cNvPr>
          <p:cNvGrpSpPr/>
          <p:nvPr/>
        </p:nvGrpSpPr>
        <p:grpSpPr>
          <a:xfrm>
            <a:off x="4175847" y="1244245"/>
            <a:ext cx="2192680" cy="1236404"/>
            <a:chOff x="5521653" y="3441170"/>
            <a:chExt cx="2192680" cy="1236404"/>
          </a:xfrm>
        </p:grpSpPr>
        <p:pic>
          <p:nvPicPr>
            <p:cNvPr id="11" name="Picture 10">
              <a:extLst>
                <a:ext uri="{FF2B5EF4-FFF2-40B4-BE49-F238E27FC236}">
                  <a16:creationId xmlns:a16="http://schemas.microsoft.com/office/drawing/2014/main" id="{1BB560A9-A2D9-4316-9A3E-0BC9BADDAC11}"/>
                </a:ext>
              </a:extLst>
            </p:cNvPr>
            <p:cNvPicPr>
              <a:picLocks noChangeAspect="1"/>
            </p:cNvPicPr>
            <p:nvPr/>
          </p:nvPicPr>
          <p:blipFill rotWithShape="1">
            <a:blip r:embed="rId5"/>
            <a:srcRect l="11625" t="7784" r="7364"/>
            <a:stretch/>
          </p:blipFill>
          <p:spPr>
            <a:xfrm flipH="1">
              <a:off x="5521653" y="3441170"/>
              <a:ext cx="2192680" cy="1236404"/>
            </a:xfrm>
            <a:prstGeom prst="rect">
              <a:avLst/>
            </a:prstGeom>
          </p:spPr>
        </p:pic>
        <p:sp>
          <p:nvSpPr>
            <p:cNvPr id="12" name="TextBox 11">
              <a:extLst>
                <a:ext uri="{FF2B5EF4-FFF2-40B4-BE49-F238E27FC236}">
                  <a16:creationId xmlns:a16="http://schemas.microsoft.com/office/drawing/2014/main" id="{C5B71D74-EB66-4654-AADC-6D98EDA583E1}"/>
                </a:ext>
              </a:extLst>
            </p:cNvPr>
            <p:cNvSpPr txBox="1"/>
            <p:nvPr/>
          </p:nvSpPr>
          <p:spPr>
            <a:xfrm flipH="1">
              <a:off x="5638800" y="4469825"/>
              <a:ext cx="1066800" cy="207749"/>
            </a:xfrm>
            <a:prstGeom prst="rect">
              <a:avLst/>
            </a:prstGeom>
            <a:solidFill>
              <a:schemeClr val="tx1"/>
            </a:solidFill>
          </p:spPr>
          <p:txBody>
            <a:bodyPr wrap="square" rtlCol="0">
              <a:spAutoFit/>
            </a:bodyPr>
            <a:lstStyle/>
            <a:p>
              <a:r>
                <a:rPr lang="en-US" sz="750">
                  <a:solidFill>
                    <a:schemeClr val="bg1"/>
                  </a:solidFill>
                  <a:latin typeface="Calibri" panose="020F0502020204030204"/>
                </a:rPr>
                <a:t>25</a:t>
              </a:r>
              <a:r>
                <a:rPr lang="en-US" sz="750" baseline="30000">
                  <a:solidFill>
                    <a:schemeClr val="bg1"/>
                  </a:solidFill>
                  <a:latin typeface="Calibri" panose="020F0502020204030204"/>
                </a:rPr>
                <a:t>th</a:t>
              </a:r>
              <a:r>
                <a:rPr lang="en-US" sz="750">
                  <a:solidFill>
                    <a:schemeClr val="bg1"/>
                  </a:solidFill>
                  <a:latin typeface="Calibri" panose="020F0502020204030204"/>
                </a:rPr>
                <a:t> Percentile Female</a:t>
              </a:r>
            </a:p>
          </p:txBody>
        </p:sp>
      </p:grpSp>
      <p:sp>
        <p:nvSpPr>
          <p:cNvPr id="13" name="TextBox 12">
            <a:extLst>
              <a:ext uri="{FF2B5EF4-FFF2-40B4-BE49-F238E27FC236}">
                <a16:creationId xmlns:a16="http://schemas.microsoft.com/office/drawing/2014/main" id="{E2475EE6-ECA4-49C1-8507-CB16619111DF}"/>
              </a:ext>
            </a:extLst>
          </p:cNvPr>
          <p:cNvSpPr txBox="1"/>
          <p:nvPr/>
        </p:nvSpPr>
        <p:spPr>
          <a:xfrm>
            <a:off x="6513187" y="1103293"/>
            <a:ext cx="4517197" cy="954107"/>
          </a:xfrm>
          <a:prstGeom prst="rect">
            <a:avLst/>
          </a:prstGeom>
          <a:noFill/>
        </p:spPr>
        <p:txBody>
          <a:bodyPr wrap="square">
            <a:spAutoFit/>
          </a:bodyPr>
          <a:lstStyle/>
          <a:p>
            <a:r>
              <a:rPr lang="en-US" sz="1400" b="1">
                <a:latin typeface="+mn-lt"/>
                <a:ea typeface="Calibri" panose="020F0502020204030204" pitchFamily="34" charset="0"/>
                <a:cs typeface="Calibri" panose="020F0502020204030204" pitchFamily="34" charset="0"/>
              </a:rPr>
              <a:t>Virtual Analyses </a:t>
            </a:r>
            <a:r>
              <a:rPr lang="en-US" sz="1400">
                <a:latin typeface="+mn-lt"/>
                <a:ea typeface="Calibri" panose="020F0502020204030204" pitchFamily="34" charset="0"/>
                <a:cs typeface="Calibri" panose="020F0502020204030204" pitchFamily="34" charset="0"/>
              </a:rPr>
              <a:t>using Process Simulate Human (PSH)</a:t>
            </a:r>
            <a:r>
              <a:rPr lang="en-US" sz="1400">
                <a:latin typeface="+mn-lt"/>
                <a:cs typeface="Calibri" panose="020F0502020204030204" pitchFamily="34" charset="0"/>
              </a:rPr>
              <a:t> to assess access, work envelope, reach, line of sight etc., for the required female and male percentiles, as well as, assessing tool fit and function.</a:t>
            </a:r>
          </a:p>
        </p:txBody>
      </p:sp>
      <p:sp>
        <p:nvSpPr>
          <p:cNvPr id="14" name="TextBox 13">
            <a:extLst>
              <a:ext uri="{FF2B5EF4-FFF2-40B4-BE49-F238E27FC236}">
                <a16:creationId xmlns:a16="http://schemas.microsoft.com/office/drawing/2014/main" id="{E099FAA6-F045-47E6-ADB2-D6632C474A9C}"/>
              </a:ext>
            </a:extLst>
          </p:cNvPr>
          <p:cNvSpPr txBox="1"/>
          <p:nvPr/>
        </p:nvSpPr>
        <p:spPr>
          <a:xfrm>
            <a:off x="8610600" y="2582408"/>
            <a:ext cx="3370388" cy="1169551"/>
          </a:xfrm>
          <a:prstGeom prst="rect">
            <a:avLst/>
          </a:prstGeom>
          <a:noFill/>
        </p:spPr>
        <p:txBody>
          <a:bodyPr wrap="square" rtlCol="0">
            <a:spAutoFit/>
          </a:bodyPr>
          <a:lstStyle/>
          <a:p>
            <a:r>
              <a:rPr lang="en-US" sz="1400" b="1">
                <a:latin typeface="+mn-lt"/>
                <a:cs typeface="Calibri" panose="020F0502020204030204" pitchFamily="34" charset="0"/>
              </a:rPr>
              <a:t>Mixed Reality Analyses </a:t>
            </a:r>
            <a:r>
              <a:rPr lang="en-US" sz="1400">
                <a:latin typeface="+mn-lt"/>
                <a:cs typeface="Calibri" panose="020F0502020204030204" pitchFamily="34" charset="0"/>
              </a:rPr>
              <a:t>merge real and virtual objects utilizing 3-D printed mockups within the VEL provides passive haptics and real dynamics to test subject performing assessment</a:t>
            </a:r>
          </a:p>
        </p:txBody>
      </p:sp>
      <p:sp>
        <p:nvSpPr>
          <p:cNvPr id="15" name="TextBox 14">
            <a:extLst>
              <a:ext uri="{FF2B5EF4-FFF2-40B4-BE49-F238E27FC236}">
                <a16:creationId xmlns:a16="http://schemas.microsoft.com/office/drawing/2014/main" id="{C3FDB112-67DB-488E-A9B4-F3530FBD4FE7}"/>
              </a:ext>
            </a:extLst>
          </p:cNvPr>
          <p:cNvSpPr txBox="1"/>
          <p:nvPr/>
        </p:nvSpPr>
        <p:spPr>
          <a:xfrm>
            <a:off x="207635" y="982635"/>
            <a:ext cx="3567374" cy="523220"/>
          </a:xfrm>
          <a:prstGeom prst="rect">
            <a:avLst/>
          </a:prstGeom>
          <a:noFill/>
        </p:spPr>
        <p:txBody>
          <a:bodyPr wrap="square">
            <a:spAutoFit/>
          </a:bodyPr>
          <a:lstStyle/>
          <a:p>
            <a:r>
              <a:rPr lang="en-US" sz="1400" b="1">
                <a:latin typeface="+mn-lt"/>
                <a:cs typeface="Calibri" panose="020F0502020204030204" pitchFamily="34" charset="0"/>
              </a:rPr>
              <a:t>Physical Analyses </a:t>
            </a:r>
            <a:r>
              <a:rPr lang="en-US" sz="1400">
                <a:latin typeface="+mn-lt"/>
                <a:cs typeface="Calibri" panose="020F0502020204030204" pitchFamily="34" charset="0"/>
              </a:rPr>
              <a:t>use mockups to</a:t>
            </a:r>
            <a:r>
              <a:rPr lang="en-US" sz="1400" b="1">
                <a:latin typeface="+mn-lt"/>
                <a:cs typeface="Calibri" panose="020F0502020204030204" pitchFamily="34" charset="0"/>
              </a:rPr>
              <a:t> </a:t>
            </a:r>
            <a:r>
              <a:rPr lang="en-US" sz="1400">
                <a:latin typeface="+mn-lt"/>
                <a:cs typeface="Calibri" panose="020F0502020204030204" pitchFamily="34" charset="0"/>
              </a:rPr>
              <a:t>allow physical assessment of a design</a:t>
            </a:r>
            <a:endParaRPr lang="en-US" sz="1400" b="1">
              <a:latin typeface="+mn-lt"/>
            </a:endParaRPr>
          </a:p>
        </p:txBody>
      </p:sp>
      <p:pic>
        <p:nvPicPr>
          <p:cNvPr id="16" name="Picture 15" descr="A person looking at a large screen&#10;&#10;Description automatically generated with low confidence">
            <a:extLst>
              <a:ext uri="{FF2B5EF4-FFF2-40B4-BE49-F238E27FC236}">
                <a16:creationId xmlns:a16="http://schemas.microsoft.com/office/drawing/2014/main" id="{BE708117-E83E-4AF2-8B6E-04BD28DDE2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211" r="5551" b="4814"/>
          <a:stretch/>
        </p:blipFill>
        <p:spPr>
          <a:xfrm>
            <a:off x="690300" y="3821185"/>
            <a:ext cx="3567375" cy="2655815"/>
          </a:xfrm>
          <a:prstGeom prst="rect">
            <a:avLst/>
          </a:prstGeom>
        </p:spPr>
      </p:pic>
      <p:sp>
        <p:nvSpPr>
          <p:cNvPr id="17" name="TextBox 16">
            <a:extLst>
              <a:ext uri="{FF2B5EF4-FFF2-40B4-BE49-F238E27FC236}">
                <a16:creationId xmlns:a16="http://schemas.microsoft.com/office/drawing/2014/main" id="{0CB28806-742A-4543-9E9F-11DBF9F5F820}"/>
              </a:ext>
            </a:extLst>
          </p:cNvPr>
          <p:cNvSpPr txBox="1"/>
          <p:nvPr/>
        </p:nvSpPr>
        <p:spPr>
          <a:xfrm>
            <a:off x="4353007" y="5105400"/>
            <a:ext cx="3373713" cy="1077218"/>
          </a:xfrm>
          <a:prstGeom prst="rect">
            <a:avLst/>
          </a:prstGeom>
          <a:noFill/>
        </p:spPr>
        <p:txBody>
          <a:bodyPr wrap="square" lIns="0" tIns="0" rIns="0" bIns="0" rtlCol="0" anchor="ctr">
            <a:spAutoFit/>
          </a:bodyPr>
          <a:lstStyle/>
          <a:p>
            <a:pPr algn="l"/>
            <a:r>
              <a:rPr lang="en-US" sz="1400" b="1">
                <a:latin typeface="+mn-lt"/>
              </a:rPr>
              <a:t>Virtual Reality Analyses </a:t>
            </a:r>
            <a:r>
              <a:rPr lang="en-US" sz="1400">
                <a:latin typeface="+mn-lt"/>
              </a:rPr>
              <a:t>allow users to interact with the model in a completely virtual world. This can be combined with Motion Capture to improve the assessment</a:t>
            </a:r>
            <a:endParaRPr lang="en-US" sz="1400" b="1">
              <a:latin typeface="+mn-lt"/>
            </a:endParaRPr>
          </a:p>
        </p:txBody>
      </p:sp>
      <p:pic>
        <p:nvPicPr>
          <p:cNvPr id="18" name="Picture 17">
            <a:extLst>
              <a:ext uri="{FF2B5EF4-FFF2-40B4-BE49-F238E27FC236}">
                <a16:creationId xmlns:a16="http://schemas.microsoft.com/office/drawing/2014/main" id="{8C6EB835-66E2-4F17-A55A-606980D3A700}"/>
              </a:ext>
            </a:extLst>
          </p:cNvPr>
          <p:cNvPicPr>
            <a:picLocks noChangeAspect="1"/>
          </p:cNvPicPr>
          <p:nvPr/>
        </p:nvPicPr>
        <p:blipFill rotWithShape="1">
          <a:blip r:embed="rId7"/>
          <a:srcRect b="11066"/>
          <a:stretch/>
        </p:blipFill>
        <p:spPr>
          <a:xfrm>
            <a:off x="0" y="0"/>
            <a:ext cx="1001485" cy="982635"/>
          </a:xfrm>
          <a:prstGeom prst="rect">
            <a:avLst/>
          </a:prstGeom>
        </p:spPr>
      </p:pic>
      <p:pic>
        <p:nvPicPr>
          <p:cNvPr id="20" name="Picture 19">
            <a:extLst>
              <a:ext uri="{FF2B5EF4-FFF2-40B4-BE49-F238E27FC236}">
                <a16:creationId xmlns:a16="http://schemas.microsoft.com/office/drawing/2014/main" id="{6FEED10D-6C21-4684-A8DA-74C23DDECCCC}"/>
              </a:ext>
            </a:extLst>
          </p:cNvPr>
          <p:cNvPicPr>
            <a:picLocks noChangeAspect="1"/>
          </p:cNvPicPr>
          <p:nvPr/>
        </p:nvPicPr>
        <p:blipFill>
          <a:blip r:embed="rId8"/>
          <a:stretch>
            <a:fillRect/>
          </a:stretch>
        </p:blipFill>
        <p:spPr>
          <a:xfrm>
            <a:off x="8771785" y="3868419"/>
            <a:ext cx="2592370" cy="2693850"/>
          </a:xfrm>
          <a:prstGeom prst="rect">
            <a:avLst/>
          </a:prstGeom>
        </p:spPr>
      </p:pic>
    </p:spTree>
    <p:extLst>
      <p:ext uri="{BB962C8B-B14F-4D97-AF65-F5344CB8AC3E}">
        <p14:creationId xmlns:p14="http://schemas.microsoft.com/office/powerpoint/2010/main" val="155015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a:xfrm>
            <a:off x="81680" y="6379707"/>
            <a:ext cx="10558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3" name="Table 2">
            <a:extLst>
              <a:ext uri="{FF2B5EF4-FFF2-40B4-BE49-F238E27FC236}">
                <a16:creationId xmlns:a16="http://schemas.microsoft.com/office/drawing/2014/main" id="{5ADA480A-EEA8-4B2B-92F1-39EFCBF3B390}"/>
              </a:ext>
            </a:extLst>
          </p:cNvPr>
          <p:cNvGraphicFramePr>
            <a:graphicFrameLocks noGrp="1"/>
          </p:cNvGraphicFramePr>
          <p:nvPr>
            <p:extLst>
              <p:ext uri="{D42A27DB-BD31-4B8C-83A1-F6EECF244321}">
                <p14:modId xmlns:p14="http://schemas.microsoft.com/office/powerpoint/2010/main" val="2418845271"/>
              </p:ext>
            </p:extLst>
          </p:nvPr>
        </p:nvGraphicFramePr>
        <p:xfrm>
          <a:off x="1330485" y="4288121"/>
          <a:ext cx="10396703" cy="2001345"/>
        </p:xfrm>
        <a:graphic>
          <a:graphicData uri="http://schemas.openxmlformats.org/drawingml/2006/table">
            <a:tbl>
              <a:tblPr>
                <a:tableStyleId>{5C22544A-7EE6-4342-B048-85BDC9FD1C3A}</a:tableStyleId>
              </a:tblPr>
              <a:tblGrid>
                <a:gridCol w="3270221">
                  <a:extLst>
                    <a:ext uri="{9D8B030D-6E8A-4147-A177-3AD203B41FA5}">
                      <a16:colId xmlns:a16="http://schemas.microsoft.com/office/drawing/2014/main" val="927925924"/>
                    </a:ext>
                  </a:extLst>
                </a:gridCol>
                <a:gridCol w="4319299">
                  <a:extLst>
                    <a:ext uri="{9D8B030D-6E8A-4147-A177-3AD203B41FA5}">
                      <a16:colId xmlns:a16="http://schemas.microsoft.com/office/drawing/2014/main" val="222553932"/>
                    </a:ext>
                  </a:extLst>
                </a:gridCol>
                <a:gridCol w="2807183">
                  <a:extLst>
                    <a:ext uri="{9D8B030D-6E8A-4147-A177-3AD203B41FA5}">
                      <a16:colId xmlns:a16="http://schemas.microsoft.com/office/drawing/2014/main" val="2428522326"/>
                    </a:ext>
                  </a:extLst>
                </a:gridCol>
              </a:tblGrid>
              <a:tr h="400269">
                <a:tc>
                  <a:txBody>
                    <a:bodyPr/>
                    <a:lstStyle/>
                    <a:p>
                      <a:pPr marL="171450" indent="-171450" algn="l" fontAlgn="ctr">
                        <a:buFont typeface="Arial" panose="020B0604020202020204" pitchFamily="34" charset="0"/>
                        <a:buChar char="•"/>
                      </a:pPr>
                      <a:r>
                        <a:rPr lang="en-US" sz="1800" u="none" strike="noStrike">
                          <a:effectLst/>
                          <a:latin typeface="Helvetica" panose="020B0604020202020204" pitchFamily="34" charset="0"/>
                          <a:cs typeface="Helvetica" panose="020B0604020202020204" pitchFamily="34" charset="0"/>
                        </a:rPr>
                        <a:t>3 Axis Knee Mill</a:t>
                      </a:r>
                      <a:endParaRPr lang="en-US" sz="18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fontAlgn="ctr">
                        <a:buFont typeface="Arial" panose="020B0604020202020204" pitchFamily="34" charset="0"/>
                        <a:buChar char="•"/>
                      </a:pPr>
                      <a:r>
                        <a:rPr lang="en-US" sz="1800" u="none" strike="noStrike">
                          <a:effectLst/>
                          <a:latin typeface="Helvetica" panose="020B0604020202020204" pitchFamily="34" charset="0"/>
                          <a:cs typeface="Helvetica" panose="020B0604020202020204" pitchFamily="34" charset="0"/>
                        </a:rPr>
                        <a:t>CNC Router 4'x8' Bed</a:t>
                      </a:r>
                      <a:endParaRPr lang="en-US" sz="18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fontAlgn="ctr">
                        <a:buFont typeface="Arial" panose="020B0604020202020204" pitchFamily="34" charset="0"/>
                        <a:buChar char="•"/>
                      </a:pPr>
                      <a:r>
                        <a:rPr lang="en-US" sz="1800" u="none" strike="noStrike">
                          <a:effectLst/>
                          <a:latin typeface="Helvetica" panose="020B0604020202020204" pitchFamily="34" charset="0"/>
                          <a:cs typeface="Helvetica" panose="020B0604020202020204" pitchFamily="34" charset="0"/>
                        </a:rPr>
                        <a:t>Drill Press</a:t>
                      </a:r>
                      <a:endParaRPr lang="en-US" sz="18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7989111"/>
                  </a:ext>
                </a:extLst>
              </a:tr>
              <a:tr h="400269">
                <a:tc>
                  <a:txBody>
                    <a:bodyPr/>
                    <a:lstStyle/>
                    <a:p>
                      <a:pPr marL="171450" indent="-171450" algn="l" fontAlgn="ctr">
                        <a:buFont typeface="Arial" panose="020B0604020202020204" pitchFamily="34" charset="0"/>
                        <a:buChar char="•"/>
                      </a:pPr>
                      <a:r>
                        <a:rPr lang="en-US" sz="1800" u="none" strike="noStrike">
                          <a:effectLst/>
                          <a:latin typeface="Helvetica" panose="020B0604020202020204" pitchFamily="34" charset="0"/>
                          <a:cs typeface="Helvetica" panose="020B0604020202020204" pitchFamily="34" charset="0"/>
                        </a:rPr>
                        <a:t>Horizontal Metal Lathe</a:t>
                      </a:r>
                      <a:endParaRPr lang="en-US" sz="18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fontAlgn="ctr">
                        <a:buFont typeface="Arial" panose="020B0604020202020204" pitchFamily="34" charset="0"/>
                        <a:buChar char="•"/>
                      </a:pPr>
                      <a:r>
                        <a:rPr lang="en-US" sz="1800" u="none" strike="noStrike">
                          <a:effectLst/>
                          <a:latin typeface="Helvetica" panose="020B0604020202020204" pitchFamily="34" charset="0"/>
                          <a:cs typeface="Helvetica" panose="020B0604020202020204" pitchFamily="34" charset="0"/>
                        </a:rPr>
                        <a:t>Haas CNC 3 Axis Milling Center</a:t>
                      </a:r>
                      <a:endParaRPr lang="en-US" sz="18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fontAlgn="ctr">
                        <a:buFont typeface="Arial" panose="020B0604020202020204" pitchFamily="34" charset="0"/>
                        <a:buChar char="•"/>
                      </a:pPr>
                      <a:r>
                        <a:rPr lang="en-US" sz="1800" u="none" strike="noStrike">
                          <a:effectLst/>
                          <a:latin typeface="Helvetica" panose="020B0604020202020204" pitchFamily="34" charset="0"/>
                          <a:cs typeface="Helvetica" panose="020B0604020202020204" pitchFamily="34" charset="0"/>
                        </a:rPr>
                        <a:t>Metal Shear</a:t>
                      </a:r>
                      <a:endParaRPr lang="en-US" sz="18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13200"/>
                  </a:ext>
                </a:extLst>
              </a:tr>
              <a:tr h="400269">
                <a:tc>
                  <a:txBody>
                    <a:bodyPr/>
                    <a:lstStyle/>
                    <a:p>
                      <a:pPr marL="171450" indent="-171450" algn="l" fontAlgn="ctr">
                        <a:buFont typeface="Arial" panose="020B0604020202020204" pitchFamily="34" charset="0"/>
                        <a:buChar char="•"/>
                      </a:pPr>
                      <a:r>
                        <a:rPr lang="en-US" sz="1800" u="none" strike="noStrike">
                          <a:effectLst/>
                          <a:latin typeface="Helvetica" panose="020B0604020202020204" pitchFamily="34" charset="0"/>
                          <a:cs typeface="Helvetica" panose="020B0604020202020204" pitchFamily="34" charset="0"/>
                        </a:rPr>
                        <a:t>Spindle Sander</a:t>
                      </a:r>
                      <a:endParaRPr lang="en-US" sz="18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fontAlgn="ctr">
                        <a:buFont typeface="Arial" panose="020B0604020202020204" pitchFamily="34" charset="0"/>
                        <a:buChar char="•"/>
                      </a:pPr>
                      <a:r>
                        <a:rPr lang="en-US" sz="1800" u="none" strike="noStrike">
                          <a:effectLst/>
                          <a:latin typeface="Helvetica" panose="020B0604020202020204" pitchFamily="34" charset="0"/>
                          <a:cs typeface="Helvetica" panose="020B0604020202020204" pitchFamily="34" charset="0"/>
                        </a:rPr>
                        <a:t>Table Saw</a:t>
                      </a:r>
                      <a:endParaRPr lang="en-US" sz="18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fontAlgn="ctr">
                        <a:buFont typeface="Arial" panose="020B0604020202020204" pitchFamily="34" charset="0"/>
                        <a:buChar char="•"/>
                      </a:pPr>
                      <a:r>
                        <a:rPr lang="en-US" sz="1800" u="none" strike="noStrike">
                          <a:effectLst/>
                          <a:latin typeface="Helvetica" panose="020B0604020202020204" pitchFamily="34" charset="0"/>
                          <a:cs typeface="Helvetica" panose="020B0604020202020204" pitchFamily="34" charset="0"/>
                        </a:rPr>
                        <a:t>Wood Planer</a:t>
                      </a:r>
                      <a:endParaRPr lang="en-US" sz="18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1984214"/>
                  </a:ext>
                </a:extLst>
              </a:tr>
              <a:tr h="400269">
                <a:tc>
                  <a:txBody>
                    <a:bodyPr/>
                    <a:lstStyle/>
                    <a:p>
                      <a:pPr marL="171450" indent="-171450" algn="l" fontAlgn="ctr">
                        <a:buFont typeface="Arial" panose="020B0604020202020204" pitchFamily="34" charset="0"/>
                        <a:buChar char="•"/>
                      </a:pPr>
                      <a:r>
                        <a:rPr lang="en-US" sz="1800" u="none" strike="noStrike">
                          <a:effectLst/>
                          <a:latin typeface="Helvetica" panose="020B0604020202020204" pitchFamily="34" charset="0"/>
                          <a:cs typeface="Helvetica" panose="020B0604020202020204" pitchFamily="34" charset="0"/>
                        </a:rPr>
                        <a:t>Compound Chop Saw</a:t>
                      </a:r>
                      <a:endParaRPr lang="en-US" sz="18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fontAlgn="ctr">
                        <a:buFont typeface="Arial" panose="020B0604020202020204" pitchFamily="34" charset="0"/>
                        <a:buChar char="•"/>
                      </a:pPr>
                      <a:r>
                        <a:rPr lang="en-US" sz="1800" u="none" strike="noStrike">
                          <a:effectLst/>
                          <a:latin typeface="Helvetica" panose="020B0604020202020204" pitchFamily="34" charset="0"/>
                          <a:cs typeface="Helvetica" panose="020B0604020202020204" pitchFamily="34" charset="0"/>
                        </a:rPr>
                        <a:t>Metal Brake</a:t>
                      </a:r>
                      <a:endParaRPr lang="en-US" sz="18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fontAlgn="ctr">
                        <a:buFont typeface="Arial" panose="020B0604020202020204" pitchFamily="34" charset="0"/>
                        <a:buChar char="•"/>
                      </a:pPr>
                      <a:r>
                        <a:rPr lang="en-US" sz="1800" u="none" strike="noStrike">
                          <a:effectLst/>
                          <a:latin typeface="Helvetica" panose="020B0604020202020204" pitchFamily="34" charset="0"/>
                          <a:cs typeface="Helvetica" panose="020B0604020202020204" pitchFamily="34" charset="0"/>
                        </a:rPr>
                        <a:t>Sheet Roller</a:t>
                      </a:r>
                      <a:endParaRPr lang="en-US" sz="18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0048587"/>
                  </a:ext>
                </a:extLst>
              </a:tr>
              <a:tr h="400269">
                <a:tc>
                  <a:txBody>
                    <a:bodyPr/>
                    <a:lstStyle/>
                    <a:p>
                      <a:pPr marL="171450" indent="-171450" algn="l" fontAlgn="ctr">
                        <a:buFont typeface="Arial" panose="020B0604020202020204" pitchFamily="34" charset="0"/>
                        <a:buChar char="•"/>
                      </a:pPr>
                      <a:endParaRPr lang="en-US" sz="18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ctr">
                        <a:buFont typeface="Arial" panose="020B0604020202020204" pitchFamily="34" charset="0"/>
                        <a:buNone/>
                      </a:pPr>
                      <a:endParaRPr lang="en-US" sz="18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fontAlgn="ctr">
                        <a:buFont typeface="Arial" panose="020B0604020202020204" pitchFamily="34" charset="0"/>
                        <a:buChar char="•"/>
                      </a:pPr>
                      <a:endParaRPr lang="en-US" sz="18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8643287"/>
                  </a:ext>
                </a:extLst>
              </a:tr>
            </a:tbl>
          </a:graphicData>
        </a:graphic>
      </p:graphicFrame>
      <p:sp>
        <p:nvSpPr>
          <p:cNvPr id="4" name="Title 2">
            <a:extLst>
              <a:ext uri="{FF2B5EF4-FFF2-40B4-BE49-F238E27FC236}">
                <a16:creationId xmlns:a16="http://schemas.microsoft.com/office/drawing/2014/main" id="{7698393F-D9FC-4BB3-B51F-394DDD883472}"/>
              </a:ext>
            </a:extLst>
          </p:cNvPr>
          <p:cNvSpPr>
            <a:spLocks noGrp="1"/>
          </p:cNvSpPr>
          <p:nvPr>
            <p:ph type="title"/>
          </p:nvPr>
        </p:nvSpPr>
        <p:spPr>
          <a:xfrm>
            <a:off x="1165239" y="304827"/>
            <a:ext cx="9906000" cy="609573"/>
          </a:xfrm>
        </p:spPr>
        <p:txBody>
          <a:bodyPr>
            <a:noAutofit/>
          </a:bodyPr>
          <a:lstStyle/>
          <a:p>
            <a:r>
              <a:rPr lang="en-US" sz="4000"/>
              <a:t>  Fabrication Capabilities</a:t>
            </a:r>
          </a:p>
        </p:txBody>
      </p:sp>
      <p:sp>
        <p:nvSpPr>
          <p:cNvPr id="5" name="Content Placeholder 1">
            <a:extLst>
              <a:ext uri="{FF2B5EF4-FFF2-40B4-BE49-F238E27FC236}">
                <a16:creationId xmlns:a16="http://schemas.microsoft.com/office/drawing/2014/main" id="{7868EA1D-9F72-4DBD-BB29-DF2F716656DA}"/>
              </a:ext>
            </a:extLst>
          </p:cNvPr>
          <p:cNvSpPr>
            <a:spLocks noGrp="1"/>
          </p:cNvSpPr>
          <p:nvPr>
            <p:ph idx="1"/>
          </p:nvPr>
        </p:nvSpPr>
        <p:spPr>
          <a:xfrm>
            <a:off x="674536" y="914400"/>
            <a:ext cx="10842927" cy="694936"/>
          </a:xfrm>
        </p:spPr>
        <p:txBody>
          <a:bodyPr>
            <a:noAutofit/>
          </a:bodyPr>
          <a:lstStyle/>
          <a:p>
            <a:pPr marL="0" indent="0" algn="ctr">
              <a:buNone/>
            </a:pPr>
            <a:r>
              <a:rPr lang="en-US" sz="1800" b="0" dirty="0">
                <a:latin typeface="+mj-lt"/>
                <a:cs typeface="Helvetica" panose="020B0604020202020204" pitchFamily="34" charset="0"/>
              </a:rPr>
              <a:t>In-house Mockup Shop capabilities enable the production of a wide variety of large and small scale mockups for projects, economically and rapidly by a team of engineers and technicians that are experts at selecting the correct methods and materials to support projects of all sizes and budgets.</a:t>
            </a:r>
          </a:p>
        </p:txBody>
      </p:sp>
      <p:pic>
        <p:nvPicPr>
          <p:cNvPr id="6" name="Picture 5" descr="A picture containing text&#10;&#10;Description automatically generated">
            <a:extLst>
              <a:ext uri="{FF2B5EF4-FFF2-40B4-BE49-F238E27FC236}">
                <a16:creationId xmlns:a16="http://schemas.microsoft.com/office/drawing/2014/main" id="{6AF47B4A-9117-47C0-812F-237A9584A9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0761" y="1863712"/>
            <a:ext cx="9950478" cy="1764039"/>
          </a:xfrm>
          <a:prstGeom prst="rect">
            <a:avLst/>
          </a:prstGeom>
        </p:spPr>
      </p:pic>
      <p:sp>
        <p:nvSpPr>
          <p:cNvPr id="8" name="TextBox 7">
            <a:extLst>
              <a:ext uri="{FF2B5EF4-FFF2-40B4-BE49-F238E27FC236}">
                <a16:creationId xmlns:a16="http://schemas.microsoft.com/office/drawing/2014/main" id="{6959B54E-DB71-4B4B-9B1A-C34E57505BFE}"/>
              </a:ext>
            </a:extLst>
          </p:cNvPr>
          <p:cNvSpPr txBox="1"/>
          <p:nvPr/>
        </p:nvSpPr>
        <p:spPr>
          <a:xfrm>
            <a:off x="4402636" y="3593068"/>
            <a:ext cx="3064737" cy="338554"/>
          </a:xfrm>
          <a:prstGeom prst="rect">
            <a:avLst/>
          </a:prstGeom>
          <a:noFill/>
        </p:spPr>
        <p:txBody>
          <a:bodyPr wrap="square" rtlCol="0">
            <a:spAutoFit/>
          </a:bodyPr>
          <a:lstStyle/>
          <a:p>
            <a:r>
              <a:rPr lang="en-US" sz="1600">
                <a:latin typeface="+mj-lt"/>
                <a:cs typeface="Calibri" panose="020F0502020204030204" pitchFamily="34" charset="0"/>
              </a:rPr>
              <a:t>Mockup Shop in Building 4649</a:t>
            </a:r>
          </a:p>
        </p:txBody>
      </p:sp>
    </p:spTree>
    <p:extLst>
      <p:ext uri="{BB962C8B-B14F-4D97-AF65-F5344CB8AC3E}">
        <p14:creationId xmlns:p14="http://schemas.microsoft.com/office/powerpoint/2010/main" val="2395315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a:xfrm>
            <a:off x="81680" y="6379707"/>
            <a:ext cx="10558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p:sp useBgFill="1">
        <p:nvSpPr>
          <p:cNvPr id="8" name="TextBox 7">
            <a:extLst>
              <a:ext uri="{FF2B5EF4-FFF2-40B4-BE49-F238E27FC236}">
                <a16:creationId xmlns:a16="http://schemas.microsoft.com/office/drawing/2014/main" id="{19B223AE-8493-4B78-8297-DDF914F96836}"/>
              </a:ext>
            </a:extLst>
          </p:cNvPr>
          <p:cNvSpPr txBox="1"/>
          <p:nvPr/>
        </p:nvSpPr>
        <p:spPr>
          <a:xfrm>
            <a:off x="1758974" y="208156"/>
            <a:ext cx="9144629" cy="646331"/>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3-D Printing </a:t>
            </a:r>
            <a:r>
              <a:rPr lang="en-US" sz="4000" b="1" dirty="0">
                <a:latin typeface="Arial" panose="020B0604020202020204" pitchFamily="34" charset="0"/>
                <a:cs typeface="Arial" panose="020B0604020202020204" pitchFamily="34" charset="0"/>
              </a:rPr>
              <a:t>for Rapid Prototyping</a:t>
            </a:r>
            <a:endParaRPr kumimoji="0" lang="en-US" sz="4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9" name="Picture 8" descr="A picture containing text, indoor, wall, shelf&#10;&#10;Description automatically generated">
            <a:extLst>
              <a:ext uri="{FF2B5EF4-FFF2-40B4-BE49-F238E27FC236}">
                <a16:creationId xmlns:a16="http://schemas.microsoft.com/office/drawing/2014/main" id="{A193E7D7-CEBD-4D0F-88D7-BCDCBACBA5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20964" y="1349339"/>
            <a:ext cx="3030663" cy="1496283"/>
          </a:xfrm>
          <a:prstGeom prst="rect">
            <a:avLst/>
          </a:prstGeom>
        </p:spPr>
      </p:pic>
      <p:sp>
        <p:nvSpPr>
          <p:cNvPr id="10" name="TextBox 9">
            <a:extLst>
              <a:ext uri="{FF2B5EF4-FFF2-40B4-BE49-F238E27FC236}">
                <a16:creationId xmlns:a16="http://schemas.microsoft.com/office/drawing/2014/main" id="{505118B4-CEAA-4DBF-BC92-428994F9BCA3}"/>
              </a:ext>
            </a:extLst>
          </p:cNvPr>
          <p:cNvSpPr txBox="1"/>
          <p:nvPr/>
        </p:nvSpPr>
        <p:spPr>
          <a:xfrm>
            <a:off x="5258229" y="1041562"/>
            <a:ext cx="1590244" cy="307777"/>
          </a:xfrm>
          <a:prstGeom prst="rect">
            <a:avLst/>
          </a:prstGeom>
          <a:noFill/>
        </p:spPr>
        <p:txBody>
          <a:bodyPr wrap="none" rtlCol="0">
            <a:spAutoFit/>
          </a:bodyPr>
          <a:lstStyle/>
          <a:p>
            <a:r>
              <a:rPr lang="en-US" sz="1400" b="1">
                <a:latin typeface="Calibri" panose="020F0502020204030204" pitchFamily="34" charset="0"/>
                <a:cs typeface="Calibri" panose="020F0502020204030204" pitchFamily="34" charset="0"/>
              </a:rPr>
              <a:t>3D Printing Station</a:t>
            </a:r>
          </a:p>
        </p:txBody>
      </p:sp>
      <p:pic>
        <p:nvPicPr>
          <p:cNvPr id="11" name="Picture 10" descr="A picture containing indoor, appliance, miller&#10;&#10;Description automatically generated">
            <a:extLst>
              <a:ext uri="{FF2B5EF4-FFF2-40B4-BE49-F238E27FC236}">
                <a16:creationId xmlns:a16="http://schemas.microsoft.com/office/drawing/2014/main" id="{C7BD8CD6-F8AC-49E6-9160-1BE9BBCADA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71749" y="1464107"/>
            <a:ext cx="1687689" cy="1797204"/>
          </a:xfrm>
          <a:prstGeom prst="rect">
            <a:avLst/>
          </a:prstGeom>
        </p:spPr>
      </p:pic>
      <p:pic>
        <p:nvPicPr>
          <p:cNvPr id="12" name="Picture 11" descr="A picture containing person, hand&#10;&#10;Description automatically generated">
            <a:extLst>
              <a:ext uri="{FF2B5EF4-FFF2-40B4-BE49-F238E27FC236}">
                <a16:creationId xmlns:a16="http://schemas.microsoft.com/office/drawing/2014/main" id="{76FD11FF-E5AF-4830-B6AF-A15B0F7D86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5653" y="1851579"/>
            <a:ext cx="1844521" cy="1309920"/>
          </a:xfrm>
          <a:prstGeom prst="rect">
            <a:avLst/>
          </a:prstGeom>
        </p:spPr>
      </p:pic>
      <p:graphicFrame>
        <p:nvGraphicFramePr>
          <p:cNvPr id="15" name="Table 14">
            <a:extLst>
              <a:ext uri="{FF2B5EF4-FFF2-40B4-BE49-F238E27FC236}">
                <a16:creationId xmlns:a16="http://schemas.microsoft.com/office/drawing/2014/main" id="{75C4F54C-DB64-4937-BA9A-45310EA0FE22}"/>
              </a:ext>
            </a:extLst>
          </p:cNvPr>
          <p:cNvGraphicFramePr>
            <a:graphicFrameLocks noGrp="1"/>
          </p:cNvGraphicFramePr>
          <p:nvPr>
            <p:extLst>
              <p:ext uri="{D42A27DB-BD31-4B8C-83A1-F6EECF244321}">
                <p14:modId xmlns:p14="http://schemas.microsoft.com/office/powerpoint/2010/main" val="980754805"/>
              </p:ext>
            </p:extLst>
          </p:nvPr>
        </p:nvGraphicFramePr>
        <p:xfrm>
          <a:off x="4191000" y="2849159"/>
          <a:ext cx="3717184" cy="861886"/>
        </p:xfrm>
        <a:graphic>
          <a:graphicData uri="http://schemas.openxmlformats.org/drawingml/2006/table">
            <a:tbl>
              <a:tblPr firstRow="1" firstCol="1" bandRow="1"/>
              <a:tblGrid>
                <a:gridCol w="1634158">
                  <a:extLst>
                    <a:ext uri="{9D8B030D-6E8A-4147-A177-3AD203B41FA5}">
                      <a16:colId xmlns:a16="http://schemas.microsoft.com/office/drawing/2014/main" val="1936701265"/>
                    </a:ext>
                  </a:extLst>
                </a:gridCol>
                <a:gridCol w="2083026">
                  <a:extLst>
                    <a:ext uri="{9D8B030D-6E8A-4147-A177-3AD203B41FA5}">
                      <a16:colId xmlns:a16="http://schemas.microsoft.com/office/drawing/2014/main" val="2152221234"/>
                    </a:ext>
                  </a:extLst>
                </a:gridCol>
              </a:tblGrid>
              <a:tr h="0">
                <a:tc>
                  <a:txBody>
                    <a:bodyPr/>
                    <a:lstStyle/>
                    <a:p>
                      <a:pPr marL="0" marR="0" algn="ctr">
                        <a:lnSpc>
                          <a:spcPct val="107000"/>
                        </a:lnSpc>
                        <a:spcBef>
                          <a:spcPts val="0"/>
                        </a:spcBef>
                        <a:spcAft>
                          <a:spcPts val="0"/>
                        </a:spcAft>
                      </a:pPr>
                      <a:r>
                        <a:rPr lang="en-US" sz="1100" b="1" u="sng">
                          <a:effectLst/>
                          <a:latin typeface="+mj-lt"/>
                          <a:ea typeface="Calibri" panose="020F0502020204030204" pitchFamily="34" charset="0"/>
                          <a:cs typeface="Times New Roman" panose="02020603050405020304" pitchFamily="18" charset="0"/>
                        </a:rPr>
                        <a:t>Printer</a:t>
                      </a:r>
                      <a:endParaRPr lang="en-US" sz="110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100" b="1" u="sng">
                          <a:effectLst/>
                          <a:latin typeface="+mj-lt"/>
                          <a:ea typeface="Calibri" panose="020F0502020204030204" pitchFamily="34" charset="0"/>
                          <a:cs typeface="Times New Roman" panose="02020603050405020304" pitchFamily="18" charset="0"/>
                        </a:rPr>
                        <a:t>Print Volume</a:t>
                      </a:r>
                      <a:endParaRPr lang="en-US" sz="110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99456319"/>
                  </a:ext>
                </a:extLst>
              </a:tr>
              <a:tr h="0">
                <a:tc>
                  <a:txBody>
                    <a:bodyPr/>
                    <a:lstStyle/>
                    <a:p>
                      <a:pPr marL="0" marR="0">
                        <a:lnSpc>
                          <a:spcPct val="107000"/>
                        </a:lnSpc>
                        <a:spcBef>
                          <a:spcPts val="0"/>
                        </a:spcBef>
                        <a:spcAft>
                          <a:spcPts val="0"/>
                        </a:spcAft>
                      </a:pPr>
                      <a:r>
                        <a:rPr lang="en-US" sz="1100">
                          <a:effectLst/>
                          <a:latin typeface="+mj-lt"/>
                          <a:ea typeface="Calibri" panose="020F0502020204030204" pitchFamily="34" charset="0"/>
                          <a:cs typeface="Times New Roman" panose="02020603050405020304" pitchFamily="18" charset="0"/>
                        </a:rPr>
                        <a:t>LulzBot TAZ Workhorse</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100">
                          <a:effectLst/>
                          <a:latin typeface="+mj-lt"/>
                          <a:ea typeface="Calibri" panose="020F0502020204030204" pitchFamily="34" charset="0"/>
                          <a:cs typeface="Times New Roman" panose="02020603050405020304" pitchFamily="18" charset="0"/>
                        </a:rPr>
                        <a:t>280 mm x 280 mm x 285 mm</a:t>
                      </a:r>
                    </a:p>
                    <a:p>
                      <a:pPr marL="0" marR="0">
                        <a:lnSpc>
                          <a:spcPct val="107000"/>
                        </a:lnSpc>
                        <a:spcBef>
                          <a:spcPts val="0"/>
                        </a:spcBef>
                        <a:spcAft>
                          <a:spcPts val="0"/>
                        </a:spcAft>
                      </a:pPr>
                      <a:r>
                        <a:rPr lang="en-US" sz="1100">
                          <a:effectLst/>
                          <a:latin typeface="+mj-lt"/>
                          <a:ea typeface="Calibri" panose="020F0502020204030204" pitchFamily="34" charset="0"/>
                          <a:cs typeface="Times New Roman" panose="02020603050405020304" pitchFamily="18" charset="0"/>
                        </a:rPr>
                        <a:t>(11.02 in x 11.02 in x 11.22 in)</a:t>
                      </a:r>
                    </a:p>
                  </a:txBody>
                  <a:tcPr marL="68580" marR="68580" marT="0" marB="0">
                    <a:lnL>
                      <a:noFill/>
                    </a:lnL>
                    <a:lnR>
                      <a:noFill/>
                    </a:lnR>
                    <a:lnT>
                      <a:noFill/>
                    </a:lnT>
                    <a:lnB>
                      <a:noFill/>
                    </a:lnB>
                  </a:tcPr>
                </a:tc>
                <a:extLst>
                  <a:ext uri="{0D108BD9-81ED-4DB2-BD59-A6C34878D82A}">
                    <a16:rowId xmlns:a16="http://schemas.microsoft.com/office/drawing/2014/main" val="3919961526"/>
                  </a:ext>
                </a:extLst>
              </a:tr>
              <a:tr h="0">
                <a:tc>
                  <a:txBody>
                    <a:bodyPr/>
                    <a:lstStyle/>
                    <a:p>
                      <a:pPr marL="0" marR="0">
                        <a:lnSpc>
                          <a:spcPct val="107000"/>
                        </a:lnSpc>
                        <a:spcBef>
                          <a:spcPts val="0"/>
                        </a:spcBef>
                        <a:spcAft>
                          <a:spcPts val="0"/>
                        </a:spcAft>
                      </a:pPr>
                      <a:r>
                        <a:rPr lang="en-US" sz="1100">
                          <a:effectLst/>
                          <a:latin typeface="+mj-lt"/>
                          <a:ea typeface="Calibri" panose="020F0502020204030204" pitchFamily="34" charset="0"/>
                          <a:cs typeface="Times New Roman" panose="02020603050405020304" pitchFamily="18" charset="0"/>
                        </a:rPr>
                        <a:t>Raise3D Pro2</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100">
                          <a:effectLst/>
                          <a:latin typeface="+mj-lt"/>
                          <a:ea typeface="Calibri" panose="020F0502020204030204" pitchFamily="34" charset="0"/>
                          <a:cs typeface="Times New Roman" panose="02020603050405020304" pitchFamily="18" charset="0"/>
                        </a:rPr>
                        <a:t>305mm × 305mm × 300 mm</a:t>
                      </a:r>
                      <a:br>
                        <a:rPr lang="en-US" sz="1100">
                          <a:effectLst/>
                          <a:latin typeface="+mj-lt"/>
                          <a:ea typeface="Calibri" panose="020F0502020204030204" pitchFamily="34" charset="0"/>
                          <a:cs typeface="Times New Roman" panose="02020603050405020304" pitchFamily="18" charset="0"/>
                        </a:rPr>
                      </a:br>
                      <a:r>
                        <a:rPr lang="en-US" sz="1100">
                          <a:effectLst/>
                          <a:latin typeface="+mj-lt"/>
                          <a:ea typeface="Calibri" panose="020F0502020204030204" pitchFamily="34" charset="0"/>
                          <a:cs typeface="Times New Roman" panose="02020603050405020304" pitchFamily="18" charset="0"/>
                        </a:rPr>
                        <a:t>(12 in × 12 in × 11.8 in)</a:t>
                      </a:r>
                    </a:p>
                  </a:txBody>
                  <a:tcPr marL="68580" marR="68580" marT="0" marB="0">
                    <a:lnL>
                      <a:noFill/>
                    </a:lnL>
                    <a:lnR>
                      <a:noFill/>
                    </a:lnR>
                    <a:lnT>
                      <a:noFill/>
                    </a:lnT>
                    <a:lnB>
                      <a:noFill/>
                    </a:lnB>
                  </a:tcPr>
                </a:tc>
                <a:extLst>
                  <a:ext uri="{0D108BD9-81ED-4DB2-BD59-A6C34878D82A}">
                    <a16:rowId xmlns:a16="http://schemas.microsoft.com/office/drawing/2014/main" val="3526126479"/>
                  </a:ext>
                </a:extLst>
              </a:tr>
            </a:tbl>
          </a:graphicData>
        </a:graphic>
      </p:graphicFrame>
      <p:sp>
        <p:nvSpPr>
          <p:cNvPr id="16" name="TextBox 15">
            <a:extLst>
              <a:ext uri="{FF2B5EF4-FFF2-40B4-BE49-F238E27FC236}">
                <a16:creationId xmlns:a16="http://schemas.microsoft.com/office/drawing/2014/main" id="{07A7D742-F56E-453E-8CE7-E01163FC8969}"/>
              </a:ext>
            </a:extLst>
          </p:cNvPr>
          <p:cNvSpPr txBox="1"/>
          <p:nvPr/>
        </p:nvSpPr>
        <p:spPr>
          <a:xfrm>
            <a:off x="9042019" y="3561849"/>
            <a:ext cx="2671879" cy="307777"/>
          </a:xfrm>
          <a:prstGeom prst="rect">
            <a:avLst/>
          </a:prstGeom>
          <a:noFill/>
        </p:spPr>
        <p:txBody>
          <a:bodyPr wrap="square" rtlCol="0">
            <a:spAutoFit/>
          </a:bodyPr>
          <a:lstStyle/>
          <a:p>
            <a:r>
              <a:rPr lang="en-US" sz="1400">
                <a:latin typeface="+mn-lt"/>
                <a:cs typeface="Calibri" panose="020F0502020204030204" pitchFamily="34" charset="0"/>
              </a:rPr>
              <a:t>SLS Thrusters</a:t>
            </a:r>
            <a:endParaRPr lang="en-US" sz="1000">
              <a:latin typeface="+mn-lt"/>
              <a:cs typeface="Calibri" panose="020F0502020204030204" pitchFamily="34" charset="0"/>
            </a:endParaRPr>
          </a:p>
        </p:txBody>
      </p:sp>
      <p:sp>
        <p:nvSpPr>
          <p:cNvPr id="17" name="TextBox 16">
            <a:extLst>
              <a:ext uri="{FF2B5EF4-FFF2-40B4-BE49-F238E27FC236}">
                <a16:creationId xmlns:a16="http://schemas.microsoft.com/office/drawing/2014/main" id="{9F32EC27-F7E4-499B-A9FA-0708AB68FDDC}"/>
              </a:ext>
            </a:extLst>
          </p:cNvPr>
          <p:cNvSpPr txBox="1"/>
          <p:nvPr/>
        </p:nvSpPr>
        <p:spPr>
          <a:xfrm>
            <a:off x="859356" y="3364978"/>
            <a:ext cx="3554638" cy="307777"/>
          </a:xfrm>
          <a:prstGeom prst="rect">
            <a:avLst/>
          </a:prstGeom>
          <a:noFill/>
        </p:spPr>
        <p:txBody>
          <a:bodyPr wrap="square" rtlCol="0">
            <a:spAutoFit/>
          </a:bodyPr>
          <a:lstStyle/>
          <a:p>
            <a:r>
              <a:rPr lang="en-US" sz="1400">
                <a:latin typeface="+mn-lt"/>
                <a:cs typeface="Calibri" panose="020F0502020204030204" pitchFamily="34" charset="0"/>
              </a:rPr>
              <a:t>Detailed Prints for SLS</a:t>
            </a:r>
          </a:p>
        </p:txBody>
      </p:sp>
      <p:sp>
        <p:nvSpPr>
          <p:cNvPr id="18" name="TextBox 17">
            <a:extLst>
              <a:ext uri="{FF2B5EF4-FFF2-40B4-BE49-F238E27FC236}">
                <a16:creationId xmlns:a16="http://schemas.microsoft.com/office/drawing/2014/main" id="{195B2256-12F0-4BFF-8D4F-72D267DC613D}"/>
              </a:ext>
            </a:extLst>
          </p:cNvPr>
          <p:cNvSpPr txBox="1"/>
          <p:nvPr/>
        </p:nvSpPr>
        <p:spPr>
          <a:xfrm>
            <a:off x="3696039" y="6111567"/>
            <a:ext cx="4707105" cy="307777"/>
          </a:xfrm>
          <a:prstGeom prst="rect">
            <a:avLst/>
          </a:prstGeom>
          <a:noFill/>
        </p:spPr>
        <p:txBody>
          <a:bodyPr wrap="square" rtlCol="0">
            <a:spAutoFit/>
          </a:bodyPr>
          <a:lstStyle/>
          <a:p>
            <a:pPr algn="ctr"/>
            <a:r>
              <a:rPr lang="en-US" sz="1400">
                <a:latin typeface="+mn-lt"/>
                <a:ea typeface="Dotum" panose="020B0503020000020004" pitchFamily="34" charset="-127"/>
                <a:cs typeface="Calibri" panose="020F0502020204030204" pitchFamily="34" charset="0"/>
              </a:rPr>
              <a:t>Examples of Integration of Detailed Printed Parts</a:t>
            </a:r>
            <a:endParaRPr lang="en-US" sz="1050">
              <a:latin typeface="+mn-lt"/>
              <a:ea typeface="Dotum" panose="020B0503020000020004" pitchFamily="34" charset="-127"/>
              <a:cs typeface="Calibri" panose="020F0502020204030204" pitchFamily="34" charset="0"/>
            </a:endParaRPr>
          </a:p>
        </p:txBody>
      </p:sp>
      <p:sp>
        <p:nvSpPr>
          <p:cNvPr id="19" name="TextBox 18">
            <a:extLst>
              <a:ext uri="{FF2B5EF4-FFF2-40B4-BE49-F238E27FC236}">
                <a16:creationId xmlns:a16="http://schemas.microsoft.com/office/drawing/2014/main" id="{844C9099-F203-4B4E-9857-6362BD80FB7B}"/>
              </a:ext>
            </a:extLst>
          </p:cNvPr>
          <p:cNvSpPr txBox="1"/>
          <p:nvPr/>
        </p:nvSpPr>
        <p:spPr>
          <a:xfrm>
            <a:off x="569923" y="5957261"/>
            <a:ext cx="2242996" cy="523220"/>
          </a:xfrm>
          <a:prstGeom prst="rect">
            <a:avLst/>
          </a:prstGeom>
          <a:noFill/>
        </p:spPr>
        <p:txBody>
          <a:bodyPr wrap="square" rtlCol="0">
            <a:spAutoFit/>
          </a:bodyPr>
          <a:lstStyle/>
          <a:p>
            <a:pPr algn="ctr"/>
            <a:r>
              <a:rPr lang="en-US" sz="1400">
                <a:latin typeface="+mn-lt"/>
                <a:cs typeface="Calibri" panose="020F0502020204030204" pitchFamily="34" charset="0"/>
              </a:rPr>
              <a:t>MAV Forward Structure </a:t>
            </a:r>
          </a:p>
          <a:p>
            <a:pPr algn="ctr"/>
            <a:r>
              <a:rPr lang="en-US" sz="1400">
                <a:latin typeface="+mn-lt"/>
                <a:cs typeface="Calibri" panose="020F0502020204030204" pitchFamily="34" charset="0"/>
              </a:rPr>
              <a:t>Truss Assembly</a:t>
            </a:r>
            <a:endParaRPr lang="en-US" sz="1000">
              <a:latin typeface="+mn-lt"/>
              <a:cs typeface="Calibri" panose="020F0502020204030204" pitchFamily="34" charset="0"/>
            </a:endParaRPr>
          </a:p>
        </p:txBody>
      </p:sp>
      <p:pic>
        <p:nvPicPr>
          <p:cNvPr id="20" name="Picture 19" descr="A picture containing indoor&#10;&#10;Description automatically generated">
            <a:extLst>
              <a:ext uri="{FF2B5EF4-FFF2-40B4-BE49-F238E27FC236}">
                <a16:creationId xmlns:a16="http://schemas.microsoft.com/office/drawing/2014/main" id="{487048F6-30DF-4A3D-B51B-4E75BAF56D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812" t="12196"/>
          <a:stretch/>
        </p:blipFill>
        <p:spPr>
          <a:xfrm>
            <a:off x="9181977" y="4245381"/>
            <a:ext cx="2329087" cy="1866186"/>
          </a:xfrm>
          <a:prstGeom prst="rect">
            <a:avLst/>
          </a:prstGeom>
        </p:spPr>
      </p:pic>
      <p:sp>
        <p:nvSpPr>
          <p:cNvPr id="21" name="TextBox 20">
            <a:extLst>
              <a:ext uri="{FF2B5EF4-FFF2-40B4-BE49-F238E27FC236}">
                <a16:creationId xmlns:a16="http://schemas.microsoft.com/office/drawing/2014/main" id="{E29F4C86-DF51-4117-91F2-DA77C52228F6}"/>
              </a:ext>
            </a:extLst>
          </p:cNvPr>
          <p:cNvSpPr txBox="1"/>
          <p:nvPr/>
        </p:nvSpPr>
        <p:spPr>
          <a:xfrm>
            <a:off x="9431463" y="6185356"/>
            <a:ext cx="1830116" cy="215444"/>
          </a:xfrm>
          <a:prstGeom prst="rect">
            <a:avLst/>
          </a:prstGeom>
          <a:noFill/>
        </p:spPr>
        <p:txBody>
          <a:bodyPr wrap="none" lIns="0" tIns="0" rIns="0" bIns="0" rtlCol="0" anchor="ctr">
            <a:spAutoFit/>
          </a:bodyPr>
          <a:lstStyle/>
          <a:p>
            <a:r>
              <a:rPr lang="en-US" sz="1400">
                <a:latin typeface="+mn-lt"/>
              </a:rPr>
              <a:t>MAV Separation Pucks</a:t>
            </a:r>
          </a:p>
        </p:txBody>
      </p:sp>
      <p:pic>
        <p:nvPicPr>
          <p:cNvPr id="22" name="Picture 2">
            <a:extLst>
              <a:ext uri="{FF2B5EF4-FFF2-40B4-BE49-F238E27FC236}">
                <a16:creationId xmlns:a16="http://schemas.microsoft.com/office/drawing/2014/main" id="{7FEBBB94-B740-4400-BDE1-8252D74E25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3869626"/>
            <a:ext cx="2845183" cy="21338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DBB0029-4D1C-4C15-9BCB-1FFCF26B5E20}"/>
              </a:ext>
            </a:extLst>
          </p:cNvPr>
          <p:cNvPicPr>
            <a:picLocks noChangeAspect="1"/>
          </p:cNvPicPr>
          <p:nvPr/>
        </p:nvPicPr>
        <p:blipFill>
          <a:blip r:embed="rId7"/>
          <a:stretch>
            <a:fillRect/>
          </a:stretch>
        </p:blipFill>
        <p:spPr>
          <a:xfrm>
            <a:off x="8449552" y="1257319"/>
            <a:ext cx="2782471" cy="2123465"/>
          </a:xfrm>
          <a:prstGeom prst="rect">
            <a:avLst/>
          </a:prstGeom>
        </p:spPr>
      </p:pic>
      <p:pic>
        <p:nvPicPr>
          <p:cNvPr id="26" name="Picture 25">
            <a:extLst>
              <a:ext uri="{FF2B5EF4-FFF2-40B4-BE49-F238E27FC236}">
                <a16:creationId xmlns:a16="http://schemas.microsoft.com/office/drawing/2014/main" id="{73A92CF7-75A3-4D76-A0FC-54CC240A3B12}"/>
              </a:ext>
            </a:extLst>
          </p:cNvPr>
          <p:cNvPicPr>
            <a:picLocks noChangeAspect="1"/>
          </p:cNvPicPr>
          <p:nvPr/>
        </p:nvPicPr>
        <p:blipFill>
          <a:blip r:embed="rId8"/>
          <a:stretch>
            <a:fillRect/>
          </a:stretch>
        </p:blipFill>
        <p:spPr>
          <a:xfrm>
            <a:off x="3562217" y="3760535"/>
            <a:ext cx="5261575" cy="2196726"/>
          </a:xfrm>
          <a:prstGeom prst="rect">
            <a:avLst/>
          </a:prstGeom>
        </p:spPr>
      </p:pic>
    </p:spTree>
    <p:extLst>
      <p:ext uri="{BB962C8B-B14F-4D97-AF65-F5344CB8AC3E}">
        <p14:creationId xmlns:p14="http://schemas.microsoft.com/office/powerpoint/2010/main" val="3616828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3811" y="101413"/>
            <a:ext cx="9144000" cy="595119"/>
          </a:xfrm>
          <a:prstGeom prst="rect">
            <a:avLst/>
          </a:prstGeom>
        </p:spPr>
        <p:txBody>
          <a:bodyPr>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4000"/>
              <a:t>Deep Space Habitat (DSH) Mockup</a:t>
            </a: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281127" y="2391570"/>
            <a:ext cx="6626156" cy="3795880"/>
          </a:xfrm>
          <a:prstGeom prst="rect">
            <a:avLst/>
          </a:prstGeom>
        </p:spPr>
      </p:pic>
      <p:sp>
        <p:nvSpPr>
          <p:cNvPr id="6" name="TextBox 5"/>
          <p:cNvSpPr txBox="1"/>
          <p:nvPr/>
        </p:nvSpPr>
        <p:spPr>
          <a:xfrm>
            <a:off x="4096140" y="882331"/>
            <a:ext cx="7575908"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t>The Deep Space Habitat mockup is a conceptual test bed that illustrated a variation of a NASA concept, derived from SLS, that could be used to support crewed exploration missions to the Moon, asteroids, and eventually Mars. </a:t>
            </a:r>
          </a:p>
        </p:txBody>
      </p:sp>
      <p:pic>
        <p:nvPicPr>
          <p:cNvPr id="7" name="Picture 6"/>
          <p:cNvPicPr/>
          <p:nvPr/>
        </p:nvPicPr>
        <p:blipFill rotWithShape="1">
          <a:blip r:embed="rId4" cstate="print">
            <a:extLst>
              <a:ext uri="{28A0092B-C50C-407E-A947-70E740481C1C}">
                <a14:useLocalDpi xmlns:a14="http://schemas.microsoft.com/office/drawing/2010/main" val="0"/>
              </a:ext>
            </a:extLst>
          </a:blip>
          <a:srcRect t="4896"/>
          <a:stretch/>
        </p:blipFill>
        <p:spPr>
          <a:xfrm>
            <a:off x="402018" y="896615"/>
            <a:ext cx="3694122" cy="3869665"/>
          </a:xfrm>
          <a:prstGeom prst="rect">
            <a:avLst/>
          </a:prstGeom>
        </p:spPr>
      </p:pic>
      <p:sp>
        <p:nvSpPr>
          <p:cNvPr id="8" name="TextBox 7"/>
          <p:cNvSpPr txBox="1"/>
          <p:nvPr/>
        </p:nvSpPr>
        <p:spPr>
          <a:xfrm>
            <a:off x="429497" y="4766280"/>
            <a:ext cx="4851630"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t>The mockup was 8.4 meters in diameter and had three levels, each providing mockup concepts of possible technology to be used on DSH. Multiple test beds were developed in this facility.</a:t>
            </a:r>
          </a:p>
        </p:txBody>
      </p:sp>
      <p:sp>
        <p:nvSpPr>
          <p:cNvPr id="9" name="Slide Number Placeholder 3"/>
          <p:cNvSpPr>
            <a:spLocks noGrp="1"/>
          </p:cNvSpPr>
          <p:nvPr>
            <p:ph type="sldNum" sz="quarter" idx="12"/>
          </p:nvPr>
        </p:nvSpPr>
        <p:spPr>
          <a:xfrm>
            <a:off x="81680" y="6379707"/>
            <a:ext cx="10558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AU" sz="1400" b="0" i="0" u="none" strike="noStrike" kern="1200" cap="none" spc="0" normalizeH="0" baseline="0" noProof="0">
              <a:ln>
                <a:noFill/>
              </a:ln>
              <a:solidFill>
                <a:srgbClr val="000000"/>
              </a:solidFill>
              <a:effectLst/>
              <a:uLnTx/>
              <a:uFillTx/>
              <a:latin typeface="Arial"/>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E68A2884-730E-1602-E626-1780B3A1883B}"/>
                  </a:ext>
                </a:extLst>
              </p14:cNvPr>
              <p14:cNvContentPartPr/>
              <p14:nvPr/>
            </p14:nvContentPartPr>
            <p14:xfrm>
              <a:off x="3780366" y="2829982"/>
              <a:ext cx="9525" cy="9525"/>
            </p14:xfrm>
          </p:contentPart>
        </mc:Choice>
        <mc:Fallback xmlns="">
          <p:pic>
            <p:nvPicPr>
              <p:cNvPr id="4" name="Ink 3">
                <a:extLst>
                  <a:ext uri="{FF2B5EF4-FFF2-40B4-BE49-F238E27FC236}">
                    <a16:creationId xmlns:a16="http://schemas.microsoft.com/office/drawing/2014/main" id="{E68A2884-730E-1602-E626-1780B3A1883B}"/>
                  </a:ext>
                </a:extLst>
              </p:cNvPr>
              <p:cNvPicPr/>
              <p:nvPr/>
            </p:nvPicPr>
            <p:blipFill>
              <a:blip r:embed="rId6"/>
              <a:stretch>
                <a:fillRect/>
              </a:stretch>
            </p:blipFill>
            <p:spPr>
              <a:xfrm>
                <a:off x="2351616" y="-27518"/>
                <a:ext cx="2857500" cy="5715000"/>
              </a:xfrm>
              <a:prstGeom prst="rect">
                <a:avLst/>
              </a:prstGeom>
            </p:spPr>
          </p:pic>
        </mc:Fallback>
      </mc:AlternateContent>
    </p:spTree>
    <p:extLst>
      <p:ext uri="{BB962C8B-B14F-4D97-AF65-F5344CB8AC3E}">
        <p14:creationId xmlns:p14="http://schemas.microsoft.com/office/powerpoint/2010/main" val="3758867332"/>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Corporate 4x3 Standard">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 4x3 V7.potx" id="{CD2DD6DD-D8EE-4AEC-8782-835F61B608D7}" vid="{236E6C86-D0E6-4895-BD0A-A6BD7CC57B93}"/>
    </a:ext>
  </a:extLst>
</a:theme>
</file>

<file path=ppt/theme/theme2.xml><?xml version="1.0" encoding="utf-8"?>
<a:theme xmlns:a="http://schemas.openxmlformats.org/drawingml/2006/main" name="2_Corporate 4x3 Standard">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 4x3 V7.potx" id="{CD2DD6DD-D8EE-4AEC-8782-835F61B608D7}" vid="{236E6C86-D0E6-4895-BD0A-A6BD7CC57B93}"/>
    </a:ext>
  </a:extLst>
</a:theme>
</file>

<file path=ppt/theme/theme3.xml><?xml version="1.0" encoding="utf-8"?>
<a:theme xmlns:a="http://schemas.openxmlformats.org/drawingml/2006/main" name="3_Corporate 4x3 Standard">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 4x3 V7.potx" id="{CD2DD6DD-D8EE-4AEC-8782-835F61B608D7}" vid="{236E6C86-D0E6-4895-BD0A-A6BD7CC57B9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themeOverride>
</file>

<file path=ppt/theme/themeOverride2.xml><?xml version="1.0" encoding="utf-8"?>
<a:themeOverride xmlns:a="http://schemas.openxmlformats.org/drawingml/2006/main">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themeOverride>
</file>

<file path=ppt/theme/themeOverride3.xml><?xml version="1.0" encoding="utf-8"?>
<a:themeOverride xmlns:a="http://schemas.openxmlformats.org/drawingml/2006/main">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themeOverride>
</file>

<file path=ppt/theme/themeOverride4.xml><?xml version="1.0" encoding="utf-8"?>
<a:themeOverride xmlns:a="http://schemas.openxmlformats.org/drawingml/2006/main">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themeOverride>
</file>

<file path=ppt/theme/themeOverride5.xml><?xml version="1.0" encoding="utf-8"?>
<a:themeOverride xmlns:a="http://schemas.openxmlformats.org/drawingml/2006/main">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themeOverride>
</file>

<file path=ppt/theme/themeOverride6.xml><?xml version="1.0" encoding="utf-8"?>
<a:themeOverride xmlns:a="http://schemas.openxmlformats.org/drawingml/2006/main">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themeOverride>
</file>

<file path=ppt/theme/themeOverride7.xml><?xml version="1.0" encoding="utf-8"?>
<a:themeOverride xmlns:a="http://schemas.openxmlformats.org/drawingml/2006/main">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themeOverride>
</file>

<file path=ppt/theme/themeOverride8.xml><?xml version="1.0" encoding="utf-8"?>
<a:themeOverride xmlns:a="http://schemas.openxmlformats.org/drawingml/2006/main">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CD192846927D468FA4DF81B161B511" ma:contentTypeVersion="16" ma:contentTypeDescription="Create a new document." ma:contentTypeScope="" ma:versionID="63351875958bf41cbe3ec933febca0c4">
  <xsd:schema xmlns:xsd="http://www.w3.org/2001/XMLSchema" xmlns:xs="http://www.w3.org/2001/XMLSchema" xmlns:p="http://schemas.microsoft.com/office/2006/metadata/properties" xmlns:ns2="29e98754-3ebb-48e9-81db-932c96ae1a2d" xmlns:ns3="4500c8ad-f562-41e1-87e7-375824d957fa" xmlns:ns4="d900e117-17a0-4b24-9e47-511ef1d02c43" targetNamespace="http://schemas.microsoft.com/office/2006/metadata/properties" ma:root="true" ma:fieldsID="7d6b6653ea7c22fa3662f33a812a829d" ns2:_="" ns3:_="" ns4:_="">
    <xsd:import namespace="29e98754-3ebb-48e9-81db-932c96ae1a2d"/>
    <xsd:import namespace="4500c8ad-f562-41e1-87e7-375824d957fa"/>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e98754-3ebb-48e9-81db-932c96ae1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00c8ad-f562-41e1-87e7-375824d957f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2e9c8eed-87e7-4436-9113-28d4bb37748b}" ma:internalName="TaxCatchAll" ma:showField="CatchAllData" ma:web="4500c8ad-f562-41e1-87e7-375824d957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9e98754-3ebb-48e9-81db-932c96ae1a2d">
      <Terms xmlns="http://schemas.microsoft.com/office/infopath/2007/PartnerControls"/>
    </lcf76f155ced4ddcb4097134ff3c332f>
    <TaxCatchAll xmlns="d900e117-17a0-4b24-9e47-511ef1d02c43" xsi:nil="true"/>
    <SharedWithUsers xmlns="4500c8ad-f562-41e1-87e7-375824d957fa">
      <UserInfo>
        <DisplayName>Loomis, John A. (MSFC-EV74)[ESSCA]</DisplayName>
        <AccountId>23</AccountId>
        <AccountType/>
      </UserInfo>
    </SharedWithUsers>
  </documentManagement>
</p:properties>
</file>

<file path=customXml/itemProps1.xml><?xml version="1.0" encoding="utf-8"?>
<ds:datastoreItem xmlns:ds="http://schemas.openxmlformats.org/officeDocument/2006/customXml" ds:itemID="{48DE4E8A-A181-48D0-8457-13740D60F717}">
  <ds:schemaRefs>
    <ds:schemaRef ds:uri="29e98754-3ebb-48e9-81db-932c96ae1a2d"/>
    <ds:schemaRef ds:uri="4500c8ad-f562-41e1-87e7-375824d957fa"/>
    <ds:schemaRef ds:uri="d900e117-17a0-4b24-9e47-511ef1d02c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51FD183-6DD9-4625-BC90-846AC9588E61}">
  <ds:schemaRefs>
    <ds:schemaRef ds:uri="http://schemas.microsoft.com/sharepoint/v3/contenttype/forms"/>
  </ds:schemaRefs>
</ds:datastoreItem>
</file>

<file path=customXml/itemProps3.xml><?xml version="1.0" encoding="utf-8"?>
<ds:datastoreItem xmlns:ds="http://schemas.openxmlformats.org/officeDocument/2006/customXml" ds:itemID="{4B23B718-7DC8-4D9A-9792-BE4B56A7A2DE}">
  <ds:schemaRefs>
    <ds:schemaRef ds:uri="http://schemas.microsoft.com/office/2006/metadata/properties"/>
    <ds:schemaRef ds:uri="http://www.w3.org/XML/1998/namespace"/>
    <ds:schemaRef ds:uri="29e98754-3ebb-48e9-81db-932c96ae1a2d"/>
    <ds:schemaRef ds:uri="d900e117-17a0-4b24-9e47-511ef1d02c43"/>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4500c8ad-f562-41e1-87e7-375824d957fa"/>
    <ds:schemaRef ds:uri="http://purl.org/dc/terms/"/>
    <ds:schemaRef ds:uri="http://purl.org/dc/elements/1.1/"/>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0</TotalTime>
  <Words>2114</Words>
  <Application>Microsoft Office PowerPoint</Application>
  <PresentationFormat>Widescreen</PresentationFormat>
  <Paragraphs>254</Paragraphs>
  <Slides>25</Slides>
  <Notes>4</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Arial</vt:lpstr>
      <vt:lpstr>Calibri</vt:lpstr>
      <vt:lpstr>Helvetica</vt:lpstr>
      <vt:lpstr>Jacobs Chronos</vt:lpstr>
      <vt:lpstr>Jacobs Chronos Light</vt:lpstr>
      <vt:lpstr>Times New Roman</vt:lpstr>
      <vt:lpstr>Corporate 4x3 Standard</vt:lpstr>
      <vt:lpstr>2_Corporate 4x3 Standard</vt:lpstr>
      <vt:lpstr>3_Corporate 4x3 Standard</vt:lpstr>
      <vt:lpstr>EV73 Human Systems Integration Team NASA Marshall Space Flight Center (MSFC) </vt:lpstr>
      <vt:lpstr>PowerPoint Presentation</vt:lpstr>
      <vt:lpstr>PowerPoint Presentation</vt:lpstr>
      <vt:lpstr>PowerPoint Presentation</vt:lpstr>
      <vt:lpstr> Collaboration with Remote Partners​</vt:lpstr>
      <vt:lpstr>HFE Analysis Types </vt:lpstr>
      <vt:lpstr>  Fabrication Capabilities</vt:lpstr>
      <vt:lpstr>PowerPoint Presentation</vt:lpstr>
      <vt:lpstr>PowerPoint Presentation</vt:lpstr>
      <vt:lpstr>PowerPoint Presentation</vt:lpstr>
      <vt:lpstr>PowerPoint Presentation</vt:lpstr>
      <vt:lpstr>PowerPoint Presentation</vt:lpstr>
      <vt:lpstr>Advanced Concepts Office (ACO) Collaboration</vt:lpstr>
      <vt:lpstr>Payload Concept Mockups for ACO Assessments</vt:lpstr>
      <vt:lpstr>Systems Analysis XR at MSFC XR: a term that encompasses virtual, augmented, and mixed reality </vt:lpstr>
      <vt:lpstr>MSFC’s Virtual Environments Lab</vt:lpstr>
      <vt:lpstr>HFE Mixed Reality Assessment Setup</vt:lpstr>
      <vt:lpstr>Advantages of Working within VR</vt:lpstr>
      <vt:lpstr>VR as an Engineering Design Tool</vt:lpstr>
      <vt:lpstr>Microgravity Analysis in VR</vt:lpstr>
      <vt:lpstr> ILS Technical Disciplines – Integral Part of Systems Engineering​ ​</vt:lpstr>
      <vt:lpstr>Supportability Engineering</vt:lpstr>
      <vt:lpstr>Supportability Engineering Design Influence </vt:lpstr>
      <vt:lpstr>Sustainment and Moon to Mars</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Naderi, Melinda H. (MSFC-EV74)[ESSCA]</dc:creator>
  <cp:lastModifiedBy>ANDREWS, TANYA C. (MSFC-EV73)</cp:lastModifiedBy>
  <cp:revision>13</cp:revision>
  <dcterms:created xsi:type="dcterms:W3CDTF">2020-06-03T15:38:51Z</dcterms:created>
  <dcterms:modified xsi:type="dcterms:W3CDTF">2024-10-27T22:15:54Z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0x010100E4CD192846927D468FA4DF81B161B511</vt:lpwstr>
  </property>
  <property fmtid="{D5CDD505-2E9C-101B-9397-08002B2CF9AE}" pid="3" name="_dlc_DocIdItemGuid">
    <vt:lpwstr>786ee6cc-2960-4291-9503-ca154169d97f</vt:lpwstr>
  </property>
  <property fmtid="{D5CDD505-2E9C-101B-9397-08002B2CF9AE}" pid="4" name="MediaServiceImageTags">
    <vt:lpwstr/>
  </property>
</Properties>
</file>