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85" r:id="rId2"/>
    <p:sldId id="1188" r:id="rId3"/>
    <p:sldId id="3024" r:id="rId4"/>
    <p:sldId id="3043" r:id="rId5"/>
    <p:sldId id="3027" r:id="rId6"/>
    <p:sldId id="3025" r:id="rId7"/>
    <p:sldId id="3046" r:id="rId8"/>
    <p:sldId id="2993" r:id="rId9"/>
    <p:sldId id="3028" r:id="rId10"/>
    <p:sldId id="3022" r:id="rId11"/>
    <p:sldId id="3023" r:id="rId12"/>
    <p:sldId id="3026" r:id="rId13"/>
    <p:sldId id="3030" r:id="rId14"/>
    <p:sldId id="3029" r:id="rId15"/>
    <p:sldId id="3032" r:id="rId16"/>
    <p:sldId id="3040" r:id="rId17"/>
    <p:sldId id="3041" r:id="rId18"/>
    <p:sldId id="3033" r:id="rId19"/>
    <p:sldId id="331" r:id="rId20"/>
    <p:sldId id="333" r:id="rId21"/>
    <p:sldId id="335" r:id="rId22"/>
    <p:sldId id="336" r:id="rId23"/>
    <p:sldId id="3038" r:id="rId24"/>
    <p:sldId id="3034" r:id="rId25"/>
    <p:sldId id="3035" r:id="rId26"/>
    <p:sldId id="3044" r:id="rId27"/>
    <p:sldId id="3045" r:id="rId28"/>
    <p:sldId id="3036" r:id="rId29"/>
    <p:sldId id="3037" r:id="rId30"/>
    <p:sldId id="3031" r:id="rId31"/>
    <p:sldId id="3042" r:id="rId32"/>
    <p:sldId id="3021" r:id="rId33"/>
    <p:sldId id="3047" r:id="rId3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p15:clr>
            <a:srgbClr val="A4A3A4"/>
          </p15:clr>
        </p15:guide>
        <p15:guide id="2" pos="215">
          <p15:clr>
            <a:srgbClr val="A4A3A4"/>
          </p15:clr>
        </p15:guide>
        <p15:guide id="3" orient="horz" pos="939">
          <p15:clr>
            <a:srgbClr val="A4A3A4"/>
          </p15:clr>
        </p15:guide>
        <p15:guide id="4" pos="27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lgore, Roman A. (GSFC-3230)" initials="KRA(" lastIdx="2" clrIdx="0"/>
  <p:cmAuthor id="1" name="Pellish, Jonny (GSFC-5000)" initials="PJ(" lastIdx="31" clrIdx="1">
    <p:extLst>
      <p:ext uri="{19B8F6BF-5375-455C-9EA6-DF929625EA0E}">
        <p15:presenceInfo xmlns:p15="http://schemas.microsoft.com/office/powerpoint/2012/main" userId="S::jpellish@ndc.nasa.gov::6f3bfc9c-5370-4e62-8c33-b46e5cf46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69EB35"/>
    <a:srgbClr val="006600"/>
    <a:srgbClr val="D7E4BE"/>
    <a:srgbClr val="B7CE88"/>
    <a:srgbClr val="1863AB"/>
    <a:srgbClr val="3333CC"/>
    <a:srgbClr val="008000"/>
    <a:srgbClr val="F1C234"/>
    <a:srgbClr val="234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6" autoAdjust="0"/>
    <p:restoredTop sz="88112" autoAdjust="0"/>
  </p:normalViewPr>
  <p:slideViewPr>
    <p:cSldViewPr snapToGrid="0">
      <p:cViewPr varScale="1">
        <p:scale>
          <a:sx n="132" d="100"/>
          <a:sy n="132" d="100"/>
        </p:scale>
        <p:origin x="2424" y="176"/>
      </p:cViewPr>
      <p:guideLst>
        <p:guide orient="horz" pos="984"/>
        <p:guide pos="215"/>
        <p:guide orient="horz" pos="939"/>
        <p:guide pos="27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05" d="100"/>
          <a:sy n="105" d="100"/>
        </p:scale>
        <p:origin x="-3008"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lIns="91440" tIns="45720" rIns="91440" bIns="45720" rtlCol="0"/>
          <a:lstStyle>
            <a:lvl1pPr algn="r">
              <a:defRPr sz="1200"/>
            </a:lvl1pPr>
          </a:lstStyle>
          <a:p>
            <a:fld id="{C9CABACB-904D-094F-9E7B-536B3FEBB582}" type="datetimeFigureOut">
              <a:rPr lang="en-US" smtClean="0"/>
              <a:t>11/28/24</a:t>
            </a:fld>
            <a:endParaRPr 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lIns="91440" tIns="45720" rIns="91440" bIns="45720" rtlCol="0" anchor="b"/>
          <a:lstStyle>
            <a:lvl1pPr algn="r">
              <a:defRPr sz="1200"/>
            </a:lvl1pPr>
          </a:lstStyle>
          <a:p>
            <a:fld id="{D262B98C-CAAB-B146-8AA0-546D78A31D83}" type="slidenum">
              <a:rPr lang="en-US" smtClean="0"/>
              <a:t>‹#›</a:t>
            </a:fld>
            <a:endParaRPr lang="en-US" dirty="0"/>
          </a:p>
        </p:txBody>
      </p:sp>
    </p:spTree>
    <p:extLst>
      <p:ext uri="{BB962C8B-B14F-4D97-AF65-F5344CB8AC3E}">
        <p14:creationId xmlns:p14="http://schemas.microsoft.com/office/powerpoint/2010/main" val="213081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98102" y="1"/>
            <a:ext cx="2982119" cy="464820"/>
          </a:xfrm>
          <a:prstGeom prst="rect">
            <a:avLst/>
          </a:prstGeom>
        </p:spPr>
        <p:txBody>
          <a:bodyPr vert="horz" lIns="92958" tIns="46479" rIns="92958" bIns="46479" rtlCol="0"/>
          <a:lstStyle>
            <a:lvl1pPr algn="r">
              <a:defRPr sz="1200"/>
            </a:lvl1pPr>
          </a:lstStyle>
          <a:p>
            <a:fld id="{4770B855-4BB0-D049-BF04-D66C443CB33A}" type="datetimeFigureOut">
              <a:rPr lang="en-US" smtClean="0"/>
              <a:pPr/>
              <a:t>11/28/24</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958" tIns="46479" rIns="92958" bIns="46479" rtlCol="0" anchor="b"/>
          <a:lstStyle>
            <a:lvl1pPr algn="r">
              <a:defRPr sz="1200"/>
            </a:lvl1pPr>
          </a:lstStyle>
          <a:p>
            <a:fld id="{40A739EF-F548-F948-9711-AC63F8CE9628}" type="slidenum">
              <a:rPr lang="en-US" smtClean="0"/>
              <a:pPr/>
              <a:t>‹#›</a:t>
            </a:fld>
            <a:endParaRPr lang="en-US" dirty="0"/>
          </a:p>
        </p:txBody>
      </p:sp>
    </p:spTree>
    <p:extLst>
      <p:ext uri="{BB962C8B-B14F-4D97-AF65-F5344CB8AC3E}">
        <p14:creationId xmlns:p14="http://schemas.microsoft.com/office/powerpoint/2010/main" val="5251250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40A739EF-F548-F948-9711-AC63F8CE9628}" type="slidenum">
              <a:rPr lang="en-US" smtClean="0"/>
              <a:pPr/>
              <a:t>1</a:t>
            </a:fld>
            <a:endParaRPr lang="en-US" dirty="0"/>
          </a:p>
        </p:txBody>
      </p:sp>
    </p:spTree>
    <p:extLst>
      <p:ext uri="{BB962C8B-B14F-4D97-AF65-F5344CB8AC3E}">
        <p14:creationId xmlns:p14="http://schemas.microsoft.com/office/powerpoint/2010/main" val="167301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30</a:t>
            </a:fld>
            <a:endParaRPr lang="en-US" dirty="0"/>
          </a:p>
        </p:txBody>
      </p:sp>
    </p:spTree>
    <p:extLst>
      <p:ext uri="{BB962C8B-B14F-4D97-AF65-F5344CB8AC3E}">
        <p14:creationId xmlns:p14="http://schemas.microsoft.com/office/powerpoint/2010/main" val="322855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31</a:t>
            </a:fld>
            <a:endParaRPr lang="en-US" dirty="0"/>
          </a:p>
        </p:txBody>
      </p:sp>
    </p:spTree>
    <p:extLst>
      <p:ext uri="{BB962C8B-B14F-4D97-AF65-F5344CB8AC3E}">
        <p14:creationId xmlns:p14="http://schemas.microsoft.com/office/powerpoint/2010/main" val="94136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32</a:t>
            </a:fld>
            <a:endParaRPr lang="en-US" dirty="0"/>
          </a:p>
        </p:txBody>
      </p:sp>
    </p:spTree>
    <p:extLst>
      <p:ext uri="{BB962C8B-B14F-4D97-AF65-F5344CB8AC3E}">
        <p14:creationId xmlns:p14="http://schemas.microsoft.com/office/powerpoint/2010/main" val="195243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2</a:t>
            </a:fld>
            <a:endParaRPr lang="en-US" dirty="0"/>
          </a:p>
        </p:txBody>
      </p:sp>
    </p:spTree>
    <p:extLst>
      <p:ext uri="{BB962C8B-B14F-4D97-AF65-F5344CB8AC3E}">
        <p14:creationId xmlns:p14="http://schemas.microsoft.com/office/powerpoint/2010/main" val="315263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6</a:t>
            </a:fld>
            <a:endParaRPr lang="en-US" dirty="0"/>
          </a:p>
        </p:txBody>
      </p:sp>
    </p:spTree>
    <p:extLst>
      <p:ext uri="{BB962C8B-B14F-4D97-AF65-F5344CB8AC3E}">
        <p14:creationId xmlns:p14="http://schemas.microsoft.com/office/powerpoint/2010/main" val="224475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8</a:t>
            </a:fld>
            <a:endParaRPr lang="en-US" dirty="0"/>
          </a:p>
        </p:txBody>
      </p:sp>
    </p:spTree>
    <p:extLst>
      <p:ext uri="{BB962C8B-B14F-4D97-AF65-F5344CB8AC3E}">
        <p14:creationId xmlns:p14="http://schemas.microsoft.com/office/powerpoint/2010/main" val="350145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10</a:t>
            </a:fld>
            <a:endParaRPr lang="en-US" dirty="0"/>
          </a:p>
        </p:txBody>
      </p:sp>
    </p:spTree>
    <p:extLst>
      <p:ext uri="{BB962C8B-B14F-4D97-AF65-F5344CB8AC3E}">
        <p14:creationId xmlns:p14="http://schemas.microsoft.com/office/powerpoint/2010/main" val="111408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11</a:t>
            </a:fld>
            <a:endParaRPr lang="en-US" dirty="0"/>
          </a:p>
        </p:txBody>
      </p:sp>
    </p:spTree>
    <p:extLst>
      <p:ext uri="{BB962C8B-B14F-4D97-AF65-F5344CB8AC3E}">
        <p14:creationId xmlns:p14="http://schemas.microsoft.com/office/powerpoint/2010/main" val="68054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12</a:t>
            </a:fld>
            <a:endParaRPr lang="en-US" dirty="0"/>
          </a:p>
        </p:txBody>
      </p:sp>
    </p:spTree>
    <p:extLst>
      <p:ext uri="{BB962C8B-B14F-4D97-AF65-F5344CB8AC3E}">
        <p14:creationId xmlns:p14="http://schemas.microsoft.com/office/powerpoint/2010/main" val="276568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14</a:t>
            </a:fld>
            <a:endParaRPr lang="en-US" dirty="0"/>
          </a:p>
        </p:txBody>
      </p:sp>
    </p:spTree>
    <p:extLst>
      <p:ext uri="{BB962C8B-B14F-4D97-AF65-F5344CB8AC3E}">
        <p14:creationId xmlns:p14="http://schemas.microsoft.com/office/powerpoint/2010/main" val="44316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29</a:t>
            </a:fld>
            <a:endParaRPr lang="en-US" dirty="0"/>
          </a:p>
        </p:txBody>
      </p:sp>
    </p:spTree>
    <p:extLst>
      <p:ext uri="{BB962C8B-B14F-4D97-AF65-F5344CB8AC3E}">
        <p14:creationId xmlns:p14="http://schemas.microsoft.com/office/powerpoint/2010/main" val="37720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file://localhost/Users/kgammage/Documents/CustomerWork/ToDo/U4%20-%20Code%20300%20SMA%20Branding/Code%20300%20SMA%20FINAL%20LOGO%20FILES/SMA_PPT_Template/SMA_Code_300_logo.png" TargetMode="External"/><Relationship Id="rId5" Type="http://schemas.openxmlformats.org/officeDocument/2006/relationships/image" Target="../media/image3.png"/><Relationship Id="rId4" Type="http://schemas.openxmlformats.org/officeDocument/2006/relationships/image" Target="file://localhost/Users/kgammage/Documents/CustomerWork/Meatballs/NASA.gi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77AD3F"/>
              </a:buClr>
              <a:defRPr>
                <a:solidFill>
                  <a:srgbClr val="1863AB"/>
                </a:solidFill>
              </a:defRPr>
            </a:lvl1pPr>
            <a:lvl2pPr>
              <a:buClr>
                <a:srgbClr val="77AD3F"/>
              </a:buClr>
              <a:defRPr>
                <a:solidFill>
                  <a:srgbClr val="1863AB"/>
                </a:solidFill>
              </a:defRPr>
            </a:lvl2pPr>
            <a:lvl3pPr>
              <a:buClr>
                <a:srgbClr val="77AD3F"/>
              </a:buClr>
              <a:defRPr>
                <a:solidFill>
                  <a:srgbClr val="1863AB"/>
                </a:solidFill>
              </a:defRPr>
            </a:lvl3pPr>
            <a:lvl4pPr>
              <a:buClr>
                <a:srgbClr val="77AD3F"/>
              </a:buClr>
              <a:defRPr>
                <a:solidFill>
                  <a:srgbClr val="1863AB"/>
                </a:solidFill>
              </a:defRPr>
            </a:lvl4pPr>
            <a:lvl5pPr>
              <a:buClr>
                <a:srgbClr val="77AD3F"/>
              </a:buClr>
              <a:defRPr>
                <a:solidFill>
                  <a:srgbClr val="1863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84116" y="3114639"/>
            <a:ext cx="5674369" cy="1588337"/>
          </a:xfrm>
          <a:ln>
            <a:noFill/>
          </a:ln>
        </p:spPr>
        <p:txBody>
          <a:bodyPr/>
          <a:lstStyle>
            <a:lvl1pPr marL="0" indent="0" algn="l">
              <a:buNone/>
              <a:defRPr>
                <a:ln>
                  <a:noFill/>
                </a:ln>
                <a:solidFill>
                  <a:srgbClr val="1863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261079" y="621944"/>
            <a:ext cx="2850848" cy="246221"/>
          </a:xfrm>
          <a:prstGeom prst="rect">
            <a:avLst/>
          </a:prstGeom>
          <a:noFill/>
        </p:spPr>
        <p:txBody>
          <a:bodyPr wrap="none" rtlCol="0">
            <a:spAutoFit/>
          </a:bodyPr>
          <a:lstStyle/>
          <a:p>
            <a:r>
              <a:rPr lang="en-US" sz="1000" dirty="0">
                <a:solidFill>
                  <a:srgbClr val="0A3474"/>
                </a:solidFill>
                <a:latin typeface="Arial"/>
                <a:cs typeface="Arial"/>
              </a:rPr>
              <a:t>National Aeronautics</a:t>
            </a:r>
            <a:r>
              <a:rPr lang="en-US" sz="1000" baseline="0" dirty="0">
                <a:solidFill>
                  <a:srgbClr val="0A3474"/>
                </a:solidFill>
                <a:latin typeface="Arial"/>
                <a:cs typeface="Arial"/>
              </a:rPr>
              <a:t> and Space Administration</a:t>
            </a:r>
            <a:endParaRPr lang="en-US" sz="1000" dirty="0">
              <a:solidFill>
                <a:srgbClr val="0A3474"/>
              </a:solidFill>
              <a:latin typeface="Arial"/>
              <a:cs typeface="Arial"/>
            </a:endParaRPr>
          </a:p>
        </p:txBody>
      </p:sp>
      <p:sp>
        <p:nvSpPr>
          <p:cNvPr id="10" name="TextBox 9"/>
          <p:cNvSpPr txBox="1"/>
          <p:nvPr userDrawn="1"/>
        </p:nvSpPr>
        <p:spPr>
          <a:xfrm>
            <a:off x="261079" y="6496692"/>
            <a:ext cx="1082348" cy="246221"/>
          </a:xfrm>
          <a:prstGeom prst="rect">
            <a:avLst/>
          </a:prstGeom>
          <a:noFill/>
        </p:spPr>
        <p:txBody>
          <a:bodyPr wrap="none" rtlCol="0">
            <a:spAutoFit/>
          </a:bodyPr>
          <a:lstStyle/>
          <a:p>
            <a:pPr algn="l"/>
            <a:r>
              <a:rPr lang="en-US" sz="1000" b="1" dirty="0">
                <a:solidFill>
                  <a:srgbClr val="0A3474"/>
                </a:solidFill>
                <a:effectLst/>
                <a:latin typeface="Arial"/>
                <a:cs typeface="Arial"/>
              </a:rPr>
              <a:t>www.nasa.gov</a:t>
            </a:r>
          </a:p>
        </p:txBody>
      </p:sp>
      <p:sp>
        <p:nvSpPr>
          <p:cNvPr id="7" name="Title 1"/>
          <p:cNvSpPr>
            <a:spLocks noGrp="1"/>
          </p:cNvSpPr>
          <p:nvPr>
            <p:ph type="ctrTitle" hasCustomPrompt="1"/>
          </p:nvPr>
        </p:nvSpPr>
        <p:spPr>
          <a:xfrm>
            <a:off x="2499544" y="1461562"/>
            <a:ext cx="6258941" cy="1511960"/>
          </a:xfrm>
        </p:spPr>
        <p:txBody>
          <a:bodyPr>
            <a:normAutofit/>
          </a:bodyPr>
          <a:lstStyle>
            <a:lvl1pPr algn="l">
              <a:spcAft>
                <a:spcPts val="0"/>
              </a:spcAft>
              <a:defRPr sz="3600">
                <a:solidFill>
                  <a:schemeClr val="bg1"/>
                </a:solidFill>
                <a:effectLst>
                  <a:outerShdw blurRad="50800" dist="38100" dir="2700000" algn="tl" rotWithShape="0">
                    <a:srgbClr val="000000">
                      <a:alpha val="75000"/>
                    </a:srgbClr>
                  </a:outerShdw>
                </a:effectLst>
              </a:defRPr>
            </a:lvl1pPr>
          </a:lstStyle>
          <a:p>
            <a:br>
              <a:rPr lang="en-US" dirty="0"/>
            </a:br>
            <a:r>
              <a:rPr lang="en-US" dirty="0"/>
              <a:t>Click to edit Master title style</a:t>
            </a:r>
            <a:br>
              <a:rPr lang="en-US" dirty="0"/>
            </a:br>
            <a:endParaRPr lang="en-US" dirty="0"/>
          </a:p>
        </p:txBody>
      </p:sp>
      <p:pic>
        <p:nvPicPr>
          <p:cNvPr id="13" name="NASA.gif" descr="/Users/kgammage/Documents/CustomerWork/Meatballs/NASA.gif"/>
          <p:cNvPicPr>
            <a:picLocks noChangeAspect="1"/>
          </p:cNvPicPr>
          <p:nvPr userDrawn="1"/>
        </p:nvPicPr>
        <p:blipFill>
          <a:blip r:embed="rId3" r:link="rId4"/>
          <a:stretch>
            <a:fillRect/>
          </a:stretch>
        </p:blipFill>
        <p:spPr>
          <a:xfrm>
            <a:off x="7711309" y="258783"/>
            <a:ext cx="1086856" cy="934696"/>
          </a:xfrm>
          <a:prstGeom prst="rect">
            <a:avLst/>
          </a:prstGeom>
        </p:spPr>
      </p:pic>
      <p:sp>
        <p:nvSpPr>
          <p:cNvPr id="15" name="TextBox 14"/>
          <p:cNvSpPr txBox="1"/>
          <p:nvPr userDrawn="1"/>
        </p:nvSpPr>
        <p:spPr>
          <a:xfrm>
            <a:off x="4243179" y="5504211"/>
            <a:ext cx="4777355" cy="58477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dirty="0">
                <a:solidFill>
                  <a:srgbClr val="1863AB"/>
                </a:solidFill>
                <a:latin typeface="Arial"/>
                <a:cs typeface="Arial"/>
              </a:rPr>
              <a:t>SAFETY</a:t>
            </a:r>
            <a:r>
              <a:rPr lang="en-US" sz="1600" b="1" spc="200" baseline="0" dirty="0">
                <a:solidFill>
                  <a:srgbClr val="1863AB"/>
                </a:solidFill>
                <a:latin typeface="Arial"/>
                <a:cs typeface="Arial"/>
              </a:rPr>
              <a:t> and MISSION ASSURANCE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baseline="0" dirty="0">
                <a:solidFill>
                  <a:srgbClr val="1863AB"/>
                </a:solidFill>
                <a:latin typeface="Arial"/>
                <a:cs typeface="Arial"/>
              </a:rPr>
              <a:t>DIRECTORATE </a:t>
            </a:r>
            <a:r>
              <a:rPr lang="en-US" sz="1200" b="0" spc="200" baseline="0" dirty="0">
                <a:solidFill>
                  <a:srgbClr val="1863AB"/>
                </a:solidFill>
                <a:latin typeface="Arial"/>
                <a:cs typeface="Arial"/>
              </a:rPr>
              <a:t>Code 300</a:t>
            </a:r>
            <a:endParaRPr lang="en-US" sz="1200" b="0" spc="200" dirty="0">
              <a:solidFill>
                <a:srgbClr val="1863AB"/>
              </a:solidFill>
              <a:latin typeface="Arial"/>
              <a:cs typeface="Arial"/>
            </a:endParaRPr>
          </a:p>
        </p:txBody>
      </p:sp>
      <p:pic>
        <p:nvPicPr>
          <p:cNvPr id="4" name="SMA_Code_300_logo.png" descr="/Users/kgammage/Documents/CustomerWork/ToDo/U4 - Code 300 SMA Branding/Code 300 SMA FINAL LOGO FILES/SMA_PPT_Template/SMA_Code_300_logo.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7690311" y="5846452"/>
            <a:ext cx="1128852" cy="703743"/>
          </a:xfrm>
          <a:prstGeom prst="rect">
            <a:avLst/>
          </a:prstGeom>
        </p:spPr>
      </p:pic>
      <p:sp>
        <p:nvSpPr>
          <p:cNvPr id="11" name="Rectangle 10"/>
          <p:cNvSpPr/>
          <p:nvPr userDrawn="1"/>
        </p:nvSpPr>
        <p:spPr>
          <a:xfrm>
            <a:off x="4293574" y="5391536"/>
            <a:ext cx="4555622" cy="5039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effectLst>
                  <a:outerShdw blurRad="38100" dist="38100" dir="2700000" algn="tl">
                    <a:srgbClr val="000000">
                      <a:alpha val="75000"/>
                    </a:srgbClr>
                  </a:outerShdw>
                </a:effectLst>
              </a:defRPr>
            </a:lvl1pPr>
          </a:lstStyle>
          <a:p>
            <a:r>
              <a:rPr lang="en-US" dirty="0"/>
              <a:t>Click to edit Master title style</a:t>
            </a:r>
            <a:br>
              <a:rPr lang="en-US" dirty="0"/>
            </a:b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0A3474"/>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
        <p:nvSpPr>
          <p:cNvPr id="5" name="Title Placeholder 1"/>
          <p:cNvSpPr>
            <a:spLocks noGrp="1"/>
          </p:cNvSpPr>
          <p:nvPr>
            <p:ph type="title"/>
          </p:nvPr>
        </p:nvSpPr>
        <p:spPr>
          <a:xfrm>
            <a:off x="429288" y="168802"/>
            <a:ext cx="8229600" cy="1143000"/>
          </a:xfrm>
          <a:prstGeom prst="rect">
            <a:avLst/>
          </a:prstGeom>
        </p:spPr>
        <p:txBody>
          <a:bodyPr vert="horz" lIns="91440" tIns="45720" rIns="91440" bIns="45720" rtlCol="0" anchor="ctr">
            <a:normAutofit/>
          </a:bodyPr>
          <a:lstStyle/>
          <a:p>
            <a:br>
              <a:rPr lang="en-US" dirty="0"/>
            </a:br>
            <a:r>
              <a:rPr lang="en-US" dirty="0"/>
              <a:t>Click to edit Master title style</a:t>
            </a:r>
            <a:br>
              <a:rPr lang="en-US" dirty="0"/>
            </a:b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70038"/>
          </a:xfrm>
          <a:prstGeom prst="rect">
            <a:avLst/>
          </a:prstGeom>
          <a:gradFill flip="none" rotWithShape="1">
            <a:gsLst>
              <a:gs pos="0">
                <a:srgbClr val="A60B19"/>
              </a:gs>
              <a:gs pos="25000">
                <a:srgbClr val="E94826"/>
              </a:gs>
              <a:gs pos="100000">
                <a:srgbClr val="F6E431"/>
              </a:gs>
              <a:gs pos="50000">
                <a:srgbClr val="ED6827"/>
              </a:gs>
              <a:gs pos="75000">
                <a:srgbClr val="F6982A"/>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9288" y="168802"/>
            <a:ext cx="8229600" cy="1143000"/>
          </a:xfrm>
          <a:prstGeom prst="rect">
            <a:avLst/>
          </a:prstGeom>
        </p:spPr>
        <p:txBody>
          <a:bodyPr vert="horz" lIns="91440" tIns="45720" rIns="91440" bIns="45720" rtlCol="0" anchor="ctr">
            <a:normAutofit/>
          </a:bodyPr>
          <a:lstStyle/>
          <a:p>
            <a:br>
              <a:rPr lang="en-US" dirty="0"/>
            </a:br>
            <a:r>
              <a:rPr lang="en-US" dirty="0"/>
              <a:t>Click to edit Master title style</a:t>
            </a:r>
            <a:br>
              <a:rPr lang="en-US" dirty="0"/>
            </a:br>
            <a:endParaRPr lang="en-US" dirty="0"/>
          </a:p>
        </p:txBody>
      </p:sp>
      <p:sp>
        <p:nvSpPr>
          <p:cNvPr id="3" name="Text Placeholder 2"/>
          <p:cNvSpPr>
            <a:spLocks noGrp="1"/>
          </p:cNvSpPr>
          <p:nvPr>
            <p:ph type="body" idx="1"/>
          </p:nvPr>
        </p:nvSpPr>
        <p:spPr>
          <a:xfrm>
            <a:off x="429288" y="1393265"/>
            <a:ext cx="8229600" cy="4650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dirty="0"/>
          </a:p>
        </p:txBody>
      </p:sp>
      <p:sp>
        <p:nvSpPr>
          <p:cNvPr id="10" name="TextBox 9"/>
          <p:cNvSpPr txBox="1"/>
          <p:nvPr userDrawn="1"/>
        </p:nvSpPr>
        <p:spPr>
          <a:xfrm>
            <a:off x="425884" y="6444476"/>
            <a:ext cx="754278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spc="200" dirty="0">
                <a:solidFill>
                  <a:srgbClr val="1861AC"/>
                </a:solidFill>
                <a:latin typeface="Arial"/>
                <a:cs typeface="Arial"/>
              </a:rPr>
              <a:t>SAFETY</a:t>
            </a:r>
            <a:r>
              <a:rPr lang="en-US" sz="1200" b="1" spc="200" baseline="0" dirty="0">
                <a:solidFill>
                  <a:srgbClr val="1861AC"/>
                </a:solidFill>
                <a:latin typeface="Arial"/>
                <a:cs typeface="Arial"/>
              </a:rPr>
              <a:t> and MISSION ASSURANCE DIRECTORATE </a:t>
            </a:r>
            <a:r>
              <a:rPr lang="en-US" sz="1000" b="0" spc="200" baseline="0" dirty="0">
                <a:solidFill>
                  <a:srgbClr val="1861AC"/>
                </a:solidFill>
                <a:latin typeface="Arial"/>
                <a:cs typeface="Arial"/>
              </a:rPr>
              <a:t>Code 300</a:t>
            </a:r>
            <a:endParaRPr lang="en-US" sz="1000" b="0" spc="200" dirty="0">
              <a:solidFill>
                <a:srgbClr val="1861AC"/>
              </a:solidFill>
              <a:latin typeface="Arial"/>
              <a:cs typeface="Arial"/>
            </a:endParaRPr>
          </a:p>
        </p:txBody>
      </p:sp>
      <p:sp>
        <p:nvSpPr>
          <p:cNvPr id="4" name="Rectangle 3"/>
          <p:cNvSpPr/>
          <p:nvPr userDrawn="1"/>
        </p:nvSpPr>
        <p:spPr>
          <a:xfrm>
            <a:off x="110868" y="6350531"/>
            <a:ext cx="8788722" cy="6047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l" defTabSz="457200" rtl="0" eaLnBrk="1" latinLnBrk="0" hangingPunct="1">
        <a:spcBef>
          <a:spcPct val="0"/>
        </a:spcBef>
        <a:buNone/>
        <a:defRPr sz="3600" b="1"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171450" indent="-171450" algn="l" defTabSz="457200" rtl="0" eaLnBrk="1" latinLnBrk="0" hangingPunct="1">
        <a:spcBef>
          <a:spcPct val="20000"/>
        </a:spcBef>
        <a:buClr>
          <a:srgbClr val="77AD3F"/>
        </a:buClr>
        <a:buFont typeface="Arial"/>
        <a:buChar char="•"/>
        <a:defRPr sz="1800" kern="1200">
          <a:solidFill>
            <a:srgbClr val="1861AC"/>
          </a:solidFill>
          <a:latin typeface="Arial"/>
          <a:ea typeface="+mn-ea"/>
          <a:cs typeface="Arial"/>
        </a:defRPr>
      </a:lvl1pPr>
      <a:lvl2pPr marL="400050" indent="-230188" algn="l" defTabSz="457200" rtl="0" eaLnBrk="1" latinLnBrk="0" hangingPunct="1">
        <a:spcBef>
          <a:spcPct val="20000"/>
        </a:spcBef>
        <a:buClr>
          <a:srgbClr val="77AD3F"/>
        </a:buClr>
        <a:buFont typeface="Arial"/>
        <a:buChar char="–"/>
        <a:tabLst>
          <a:tab pos="511175" algn="l"/>
        </a:tabLst>
        <a:defRPr sz="1800" kern="1200">
          <a:solidFill>
            <a:srgbClr val="1861AC"/>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800" kern="1200">
          <a:solidFill>
            <a:srgbClr val="1861AC"/>
          </a:solidFill>
          <a:latin typeface="Arial"/>
          <a:ea typeface="+mn-ea"/>
          <a:cs typeface="Arial"/>
        </a:defRPr>
      </a:lvl3pPr>
      <a:lvl4pPr marL="801688" indent="-230188" algn="l" defTabSz="457200" rtl="0" eaLnBrk="1" latinLnBrk="0" hangingPunct="1">
        <a:spcBef>
          <a:spcPct val="20000"/>
        </a:spcBef>
        <a:buClr>
          <a:srgbClr val="77AD3F"/>
        </a:buClr>
        <a:buFont typeface="Arial"/>
        <a:buChar char="–"/>
        <a:tabLst>
          <a:tab pos="971550" algn="l"/>
        </a:tabLst>
        <a:defRPr sz="1800" kern="1200">
          <a:solidFill>
            <a:srgbClr val="1861AC"/>
          </a:solidFill>
          <a:latin typeface="Arial"/>
          <a:ea typeface="+mn-ea"/>
          <a:cs typeface="Arial"/>
        </a:defRPr>
      </a:lvl4pPr>
      <a:lvl5pPr marL="971550" indent="-169863" algn="l" defTabSz="457200" rtl="0" eaLnBrk="1" latinLnBrk="0" hangingPunct="1">
        <a:spcBef>
          <a:spcPct val="20000"/>
        </a:spcBef>
        <a:buClr>
          <a:srgbClr val="77AD3F"/>
        </a:buClr>
        <a:buFont typeface="Arial"/>
        <a:buChar char="»"/>
        <a:defRPr sz="1800" kern="1200">
          <a:solidFill>
            <a:srgbClr val="1861A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lis.nasa.gov/lesson/23502"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24533" y="3089289"/>
            <a:ext cx="3632471" cy="2034633"/>
          </a:xfrm>
        </p:spPr>
        <p:txBody>
          <a:bodyPr>
            <a:normAutofit/>
          </a:bodyPr>
          <a:lstStyle/>
          <a:p>
            <a:pPr algn="ctr"/>
            <a:r>
              <a:rPr lang="en-US" sz="1800" dirty="0"/>
              <a:t>Jesse Leitner, Chief SMA Engineer, NASA GSFC</a:t>
            </a:r>
          </a:p>
          <a:p>
            <a:pPr algn="ctr"/>
            <a:r>
              <a:rPr lang="en-US" sz="1800" dirty="0"/>
              <a:t>Jesse “dot” “Leitner” at “</a:t>
            </a:r>
            <a:r>
              <a:rPr lang="en-US" sz="1800" dirty="0" err="1"/>
              <a:t>nasa.gov</a:t>
            </a:r>
            <a:r>
              <a:rPr lang="en-US" sz="1800" dirty="0"/>
              <a:t>”</a:t>
            </a:r>
          </a:p>
          <a:p>
            <a:pPr algn="ctr"/>
            <a:r>
              <a:rPr lang="en-US" dirty="0"/>
              <a:t>Adapting Mission Assurance Workshop</a:t>
            </a:r>
          </a:p>
          <a:p>
            <a:pPr algn="ctr"/>
            <a:r>
              <a:rPr lang="en-US" sz="1800" dirty="0"/>
              <a:t>Nov. 15, 2024</a:t>
            </a:r>
          </a:p>
          <a:p>
            <a:pPr algn="ctr"/>
            <a:endParaRPr lang="en-US" dirty="0"/>
          </a:p>
        </p:txBody>
      </p:sp>
      <p:sp>
        <p:nvSpPr>
          <p:cNvPr id="3" name="Title 2"/>
          <p:cNvSpPr>
            <a:spLocks noGrp="1"/>
          </p:cNvSpPr>
          <p:nvPr>
            <p:ph type="ctrTitle"/>
          </p:nvPr>
        </p:nvSpPr>
        <p:spPr>
          <a:xfrm>
            <a:off x="2176670" y="1461562"/>
            <a:ext cx="6967330" cy="1511960"/>
          </a:xfrm>
        </p:spPr>
        <p:txBody>
          <a:bodyPr>
            <a:noAutofit/>
          </a:bodyPr>
          <a:lstStyle/>
          <a:p>
            <a:r>
              <a:rPr lang="en-US" sz="2800" dirty="0"/>
              <a:t>A brief history of COTS and MIL-SPEC parts, risk and reliability</a:t>
            </a:r>
          </a:p>
        </p:txBody>
      </p:sp>
    </p:spTree>
    <p:extLst>
      <p:ext uri="{BB962C8B-B14F-4D97-AF65-F5344CB8AC3E}">
        <p14:creationId xmlns:p14="http://schemas.microsoft.com/office/powerpoint/2010/main" val="242225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DBAB-C170-02DD-0785-1479A38990CD}"/>
              </a:ext>
            </a:extLst>
          </p:cNvPr>
          <p:cNvSpPr>
            <a:spLocks noGrp="1"/>
          </p:cNvSpPr>
          <p:nvPr>
            <p:ph type="title"/>
          </p:nvPr>
        </p:nvSpPr>
        <p:spPr/>
        <p:txBody>
          <a:bodyPr>
            <a:normAutofit fontScale="90000"/>
          </a:bodyPr>
          <a:lstStyle/>
          <a:p>
            <a:r>
              <a:rPr lang="en-US" dirty="0"/>
              <a:t>Corrosion in Plastic Encapsulated Microcircuits Evolution</a:t>
            </a:r>
          </a:p>
        </p:txBody>
      </p:sp>
      <p:pic>
        <p:nvPicPr>
          <p:cNvPr id="4" name="Picture 3">
            <a:extLst>
              <a:ext uri="{FF2B5EF4-FFF2-40B4-BE49-F238E27FC236}">
                <a16:creationId xmlns:a16="http://schemas.microsoft.com/office/drawing/2014/main" id="{7A549C58-86DB-12E2-5672-9E3B3D30D35B}"/>
              </a:ext>
            </a:extLst>
          </p:cNvPr>
          <p:cNvPicPr>
            <a:picLocks noChangeAspect="1"/>
          </p:cNvPicPr>
          <p:nvPr/>
        </p:nvPicPr>
        <p:blipFill>
          <a:blip r:embed="rId3"/>
          <a:stretch>
            <a:fillRect/>
          </a:stretch>
        </p:blipFill>
        <p:spPr>
          <a:xfrm>
            <a:off x="2085693" y="1311802"/>
            <a:ext cx="4972614" cy="4847446"/>
          </a:xfrm>
          <a:prstGeom prst="rect">
            <a:avLst/>
          </a:prstGeom>
        </p:spPr>
      </p:pic>
      <p:sp>
        <p:nvSpPr>
          <p:cNvPr id="5" name="TextBox 4">
            <a:extLst>
              <a:ext uri="{FF2B5EF4-FFF2-40B4-BE49-F238E27FC236}">
                <a16:creationId xmlns:a16="http://schemas.microsoft.com/office/drawing/2014/main" id="{135B19BD-7D0B-1833-8708-344B62B83364}"/>
              </a:ext>
            </a:extLst>
          </p:cNvPr>
          <p:cNvSpPr txBox="1"/>
          <p:nvPr/>
        </p:nvSpPr>
        <p:spPr>
          <a:xfrm>
            <a:off x="6966965" y="3071098"/>
            <a:ext cx="2039875" cy="923330"/>
          </a:xfrm>
          <a:prstGeom prst="rect">
            <a:avLst/>
          </a:prstGeom>
          <a:noFill/>
        </p:spPr>
        <p:txBody>
          <a:bodyPr wrap="square" rtlCol="0">
            <a:spAutoFit/>
          </a:bodyPr>
          <a:lstStyle/>
          <a:p>
            <a:r>
              <a:rPr lang="en-US" dirty="0"/>
              <a:t>Schultz &amp; </a:t>
            </a:r>
            <a:r>
              <a:rPr lang="en-US" dirty="0" err="1"/>
              <a:t>Gottesfeld</a:t>
            </a:r>
            <a:r>
              <a:rPr lang="en-US" dirty="0"/>
              <a:t>, 1994 (NEPP)</a:t>
            </a:r>
          </a:p>
        </p:txBody>
      </p:sp>
      <p:sp>
        <p:nvSpPr>
          <p:cNvPr id="2" name="Rectangle 1">
            <a:extLst>
              <a:ext uri="{FF2B5EF4-FFF2-40B4-BE49-F238E27FC236}">
                <a16:creationId xmlns:a16="http://schemas.microsoft.com/office/drawing/2014/main" id="{B508C93B-F2DD-BCC3-03C3-A465C28B2449}"/>
              </a:ext>
            </a:extLst>
          </p:cNvPr>
          <p:cNvSpPr/>
          <p:nvPr/>
        </p:nvSpPr>
        <p:spPr>
          <a:xfrm>
            <a:off x="429288" y="5845239"/>
            <a:ext cx="8577552"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Corrosion problems in plastic parts were almost entirely eliminated by 1994 through standard commercial practices </a:t>
            </a:r>
          </a:p>
        </p:txBody>
      </p:sp>
    </p:spTree>
    <p:extLst>
      <p:ext uri="{BB962C8B-B14F-4D97-AF65-F5344CB8AC3E}">
        <p14:creationId xmlns:p14="http://schemas.microsoft.com/office/powerpoint/2010/main" val="367092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3C1A9F-1403-3B25-6F6B-C096204BB3D9}"/>
              </a:ext>
            </a:extLst>
          </p:cNvPr>
          <p:cNvSpPr>
            <a:spLocks noGrp="1"/>
          </p:cNvSpPr>
          <p:nvPr>
            <p:ph type="title"/>
          </p:nvPr>
        </p:nvSpPr>
        <p:spPr>
          <a:xfrm>
            <a:off x="429288" y="213327"/>
            <a:ext cx="8229600" cy="1143000"/>
          </a:xfrm>
        </p:spPr>
        <p:txBody>
          <a:bodyPr/>
          <a:lstStyle/>
          <a:p>
            <a:r>
              <a:rPr lang="en-US" dirty="0"/>
              <a:t>TI PEMs reliability evolution</a:t>
            </a:r>
          </a:p>
        </p:txBody>
      </p:sp>
      <p:pic>
        <p:nvPicPr>
          <p:cNvPr id="4" name="Picture 3">
            <a:extLst>
              <a:ext uri="{FF2B5EF4-FFF2-40B4-BE49-F238E27FC236}">
                <a16:creationId xmlns:a16="http://schemas.microsoft.com/office/drawing/2014/main" id="{73C4D331-74C8-6ED3-39B9-0354BC60AF23}"/>
              </a:ext>
            </a:extLst>
          </p:cNvPr>
          <p:cNvPicPr>
            <a:picLocks noChangeAspect="1"/>
          </p:cNvPicPr>
          <p:nvPr/>
        </p:nvPicPr>
        <p:blipFill>
          <a:blip r:embed="rId3"/>
          <a:stretch>
            <a:fillRect/>
          </a:stretch>
        </p:blipFill>
        <p:spPr>
          <a:xfrm>
            <a:off x="571500" y="1421998"/>
            <a:ext cx="6012180" cy="4482266"/>
          </a:xfrm>
          <a:prstGeom prst="rect">
            <a:avLst/>
          </a:prstGeom>
        </p:spPr>
      </p:pic>
      <p:sp>
        <p:nvSpPr>
          <p:cNvPr id="5" name="TextBox 4">
            <a:extLst>
              <a:ext uri="{FF2B5EF4-FFF2-40B4-BE49-F238E27FC236}">
                <a16:creationId xmlns:a16="http://schemas.microsoft.com/office/drawing/2014/main" id="{4A34890A-A427-E19F-321F-B045740A504A}"/>
              </a:ext>
            </a:extLst>
          </p:cNvPr>
          <p:cNvSpPr txBox="1"/>
          <p:nvPr/>
        </p:nvSpPr>
        <p:spPr>
          <a:xfrm>
            <a:off x="6583680" y="2370469"/>
            <a:ext cx="2343150" cy="1754326"/>
          </a:xfrm>
          <a:prstGeom prst="rect">
            <a:avLst/>
          </a:prstGeom>
          <a:noFill/>
        </p:spPr>
        <p:txBody>
          <a:bodyPr wrap="square" rtlCol="0">
            <a:spAutoFit/>
          </a:bodyPr>
          <a:lstStyle/>
          <a:p>
            <a:r>
              <a:rPr lang="en-US" dirty="0"/>
              <a:t>Presented by TI at 4</a:t>
            </a:r>
            <a:r>
              <a:rPr lang="en-US" baseline="30000" dirty="0"/>
              <a:t>th</a:t>
            </a:r>
            <a:r>
              <a:rPr lang="en-US" dirty="0"/>
              <a:t> Annual Commercial and Plastic Components in Military Applications Workshop, Nov 1995</a:t>
            </a:r>
          </a:p>
        </p:txBody>
      </p:sp>
      <p:sp>
        <p:nvSpPr>
          <p:cNvPr id="2" name="Rectangle 1">
            <a:extLst>
              <a:ext uri="{FF2B5EF4-FFF2-40B4-BE49-F238E27FC236}">
                <a16:creationId xmlns:a16="http://schemas.microsoft.com/office/drawing/2014/main" id="{19444894-2281-8CF4-99A1-36165C083C8C}"/>
              </a:ext>
            </a:extLst>
          </p:cNvPr>
          <p:cNvSpPr/>
          <p:nvPr/>
        </p:nvSpPr>
        <p:spPr>
          <a:xfrm>
            <a:off x="297180" y="5795010"/>
            <a:ext cx="8572500" cy="5600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Plastic became more reliable than hermetic ceramic in 1984</a:t>
            </a:r>
          </a:p>
        </p:txBody>
      </p:sp>
    </p:spTree>
    <p:extLst>
      <p:ext uri="{BB962C8B-B14F-4D97-AF65-F5344CB8AC3E}">
        <p14:creationId xmlns:p14="http://schemas.microsoft.com/office/powerpoint/2010/main" val="234363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728E7-0E9A-AF9D-8F3E-C39268D8F1BB}"/>
              </a:ext>
            </a:extLst>
          </p:cNvPr>
          <p:cNvSpPr>
            <a:spLocks noGrp="1"/>
          </p:cNvSpPr>
          <p:nvPr>
            <p:ph idx="1"/>
          </p:nvPr>
        </p:nvSpPr>
        <p:spPr>
          <a:xfrm>
            <a:off x="429288" y="1393264"/>
            <a:ext cx="8229600" cy="4901657"/>
          </a:xfrm>
        </p:spPr>
        <p:txBody>
          <a:bodyPr>
            <a:normAutofit fontScale="85000" lnSpcReduction="10000"/>
          </a:bodyPr>
          <a:lstStyle/>
          <a:p>
            <a:r>
              <a:rPr lang="en-US" dirty="0"/>
              <a:t>When the MIL-STDs transitioned to MIL-PRFs, there were three major changes in the documents</a:t>
            </a:r>
          </a:p>
          <a:p>
            <a:pPr lvl="1"/>
            <a:r>
              <a:rPr lang="en-US" dirty="0"/>
              <a:t>Removal of many of the requirements to perform continuous reliability testing of parts</a:t>
            </a:r>
          </a:p>
          <a:p>
            <a:pPr lvl="1"/>
            <a:r>
              <a:rPr lang="en-US" dirty="0"/>
              <a:t>More encouraging language for manufacturers to justify removing or changing tests shown to be non-value-added</a:t>
            </a:r>
          </a:p>
          <a:p>
            <a:pPr lvl="1"/>
            <a:r>
              <a:rPr lang="en-US" dirty="0"/>
              <a:t>The Standard Evaluation Circuit concept (representative of actual part) was introduced to evaluate the capability of alternative methods for manufacturing and test and to monitor product performance.  </a:t>
            </a:r>
          </a:p>
          <a:p>
            <a:r>
              <a:rPr lang="en-US" dirty="0"/>
              <a:t>A few manufacturers embraced the new opportunity, but most did not take advantage, likely because there was little financial basis to do so.</a:t>
            </a:r>
          </a:p>
          <a:p>
            <a:r>
              <a:rPr lang="en-US" dirty="0"/>
              <a:t>Not long after the introduction of QML, some issues with FPGAs at the time prompted MIL parts leadership to reinstate MIL-SPEC testing</a:t>
            </a:r>
          </a:p>
          <a:p>
            <a:r>
              <a:rPr lang="en-US" dirty="0"/>
              <a:t>Effectively, the MIL-PRFs became the new MIL-SPECs as written, and QML did not solve the problems around parts cost, availability, and innovation as they were intended</a:t>
            </a:r>
          </a:p>
          <a:p>
            <a:r>
              <a:rPr lang="en-US" dirty="0"/>
              <a:t>Furthermore, there was little follow-up as per the original plan to evaluate the effectiveness of meeting the original intent of changing to QML</a:t>
            </a:r>
          </a:p>
          <a:p>
            <a:pPr lvl="1"/>
            <a:r>
              <a:rPr lang="en-US" dirty="0"/>
              <a:t>The problems that existed that prompted the Perry Memo continued, and continued to expand</a:t>
            </a:r>
          </a:p>
          <a:p>
            <a:r>
              <a:rPr lang="en-US" dirty="0"/>
              <a:t>Recommendations for an order of precedence starting with commercial parts, followed by QML parts, then MIL-SPEC parts were not heeded</a:t>
            </a:r>
          </a:p>
          <a:p>
            <a:endParaRPr lang="en-US" dirty="0"/>
          </a:p>
          <a:p>
            <a:endParaRPr lang="en-US" dirty="0"/>
          </a:p>
        </p:txBody>
      </p:sp>
      <p:sp>
        <p:nvSpPr>
          <p:cNvPr id="3" name="Title 2">
            <a:extLst>
              <a:ext uri="{FF2B5EF4-FFF2-40B4-BE49-F238E27FC236}">
                <a16:creationId xmlns:a16="http://schemas.microsoft.com/office/drawing/2014/main" id="{75EC6941-16A5-06FA-37AA-0D9E309CCCF2}"/>
              </a:ext>
            </a:extLst>
          </p:cNvPr>
          <p:cNvSpPr>
            <a:spLocks noGrp="1"/>
          </p:cNvSpPr>
          <p:nvPr>
            <p:ph type="title"/>
          </p:nvPr>
        </p:nvSpPr>
        <p:spPr/>
        <p:txBody>
          <a:bodyPr/>
          <a:lstStyle/>
          <a:p>
            <a:r>
              <a:rPr lang="en-US" dirty="0"/>
              <a:t>QPL -&gt; QML</a:t>
            </a:r>
          </a:p>
        </p:txBody>
      </p:sp>
    </p:spTree>
    <p:extLst>
      <p:ext uri="{BB962C8B-B14F-4D97-AF65-F5344CB8AC3E}">
        <p14:creationId xmlns:p14="http://schemas.microsoft.com/office/powerpoint/2010/main" val="69310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B79866-E056-9E6D-02B6-2C1FB8DA1294}"/>
              </a:ext>
            </a:extLst>
          </p:cNvPr>
          <p:cNvSpPr>
            <a:spLocks noGrp="1"/>
          </p:cNvSpPr>
          <p:nvPr>
            <p:ph idx="1"/>
          </p:nvPr>
        </p:nvSpPr>
        <p:spPr>
          <a:xfrm>
            <a:off x="429288" y="1393264"/>
            <a:ext cx="8229600" cy="4973245"/>
          </a:xfrm>
        </p:spPr>
        <p:txBody>
          <a:bodyPr>
            <a:normAutofit lnSpcReduction="10000"/>
          </a:bodyPr>
          <a:lstStyle/>
          <a:p>
            <a:r>
              <a:rPr lang="en-US" dirty="0"/>
              <a:t>The inappropriate use of MIL-HDBK-217 all but assured that there would be no escape from the MIL-SPEC system for parts</a:t>
            </a:r>
          </a:p>
          <a:p>
            <a:pPr lvl="1"/>
            <a:r>
              <a:rPr lang="en-US" dirty="0"/>
              <a:t>Incorrectly defining commercial parts failure rates as ten times greater than than the highest-grade MIL parts is unwarranted for current commercial parts and not supported by actual in-service space systems experience</a:t>
            </a:r>
          </a:p>
          <a:p>
            <a:r>
              <a:rPr lang="en-US" dirty="0"/>
              <a:t>Long after its demise, the convenience it provided to crank out highly desirable mission reliability numbers would never be overcome</a:t>
            </a:r>
          </a:p>
          <a:p>
            <a:pPr lvl="1"/>
            <a:r>
              <a:rPr lang="en-US" dirty="0"/>
              <a:t>Numerous software tools were developed that exacerbated the problem</a:t>
            </a:r>
          </a:p>
          <a:p>
            <a:r>
              <a:rPr lang="en-US" dirty="0"/>
              <a:t>The broad adoption, particularly across the space community, formed an indelible backdrop for assurance practices, particularly associated with parts.</a:t>
            </a:r>
          </a:p>
          <a:p>
            <a:r>
              <a:rPr lang="en-US" dirty="0"/>
              <a:t>Even for those that understood the fallacies and its underlying assumptions and limitations, a prevailing sense that it promotes good practices would maintain its cultural force</a:t>
            </a:r>
          </a:p>
          <a:p>
            <a:r>
              <a:rPr lang="en-US" dirty="0"/>
              <a:t>Somehow this cultural acceptance instilled within the space community the misguided notion that reliability of a complex system could be estimated and assured through levels of testing and government prescription and intervention for the electronic parts within</a:t>
            </a:r>
          </a:p>
          <a:p>
            <a:pPr lvl="1"/>
            <a:r>
              <a:rPr lang="en-US" b="1" dirty="0"/>
              <a:t>Even though the document itself stated otherwise</a:t>
            </a:r>
          </a:p>
        </p:txBody>
      </p:sp>
      <p:sp>
        <p:nvSpPr>
          <p:cNvPr id="3" name="Title 2">
            <a:extLst>
              <a:ext uri="{FF2B5EF4-FFF2-40B4-BE49-F238E27FC236}">
                <a16:creationId xmlns:a16="http://schemas.microsoft.com/office/drawing/2014/main" id="{86D2755B-22D6-E5D9-3474-1DA0DD2040AA}"/>
              </a:ext>
            </a:extLst>
          </p:cNvPr>
          <p:cNvSpPr>
            <a:spLocks noGrp="1"/>
          </p:cNvSpPr>
          <p:nvPr>
            <p:ph type="title"/>
          </p:nvPr>
        </p:nvSpPr>
        <p:spPr/>
        <p:txBody>
          <a:bodyPr/>
          <a:lstStyle/>
          <a:p>
            <a:r>
              <a:rPr lang="en-US" dirty="0"/>
              <a:t>The damages resulting from 217</a:t>
            </a:r>
          </a:p>
        </p:txBody>
      </p:sp>
    </p:spTree>
    <p:extLst>
      <p:ext uri="{BB962C8B-B14F-4D97-AF65-F5344CB8AC3E}">
        <p14:creationId xmlns:p14="http://schemas.microsoft.com/office/powerpoint/2010/main" val="173403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7AE71D-DFDB-3619-AB6F-B69003DF68C2}"/>
              </a:ext>
            </a:extLst>
          </p:cNvPr>
          <p:cNvSpPr>
            <a:spLocks noGrp="1"/>
          </p:cNvSpPr>
          <p:nvPr>
            <p:ph idx="1"/>
          </p:nvPr>
        </p:nvSpPr>
        <p:spPr>
          <a:xfrm>
            <a:off x="429288" y="1393264"/>
            <a:ext cx="8229600" cy="4403529"/>
          </a:xfrm>
        </p:spPr>
        <p:txBody>
          <a:bodyPr>
            <a:normAutofit fontScale="85000" lnSpcReduction="20000"/>
          </a:bodyPr>
          <a:lstStyle/>
          <a:p>
            <a:r>
              <a:rPr lang="en-US" dirty="0"/>
              <a:t>The findings across the community that commercial parts were as or more reliable than their MIL-SPEC counterparts were quickly buried and forgotten.  </a:t>
            </a:r>
          </a:p>
          <a:p>
            <a:r>
              <a:rPr lang="en-US" dirty="0"/>
              <a:t>The broad assertion that testing is needed for using all commercial parts in military applications that was originally based on generic temperature ranges that have since gone away has transitioned to the mantra that testing is needed to remove infant mortals and assure reliability. Current commercial practices employing appropriate in-process screens and statistical process controls obviate that assertion.</a:t>
            </a:r>
          </a:p>
          <a:p>
            <a:r>
              <a:rPr lang="en-US" dirty="0"/>
              <a:t>The MIL-STD tests that were designed around the MIL-SPEC parts became the perceived right answer to test commercial parts that have departed greatly from the original MIL-SPEC designs </a:t>
            </a:r>
          </a:p>
          <a:p>
            <a:r>
              <a:rPr lang="en-US" dirty="0"/>
              <a:t>While many MIL-STD tests are of value to be applied to current parts, many are incompatible and result in occasional or frequent failures or nonconformances.  The part manufacturers can best establish the relevance of such tests.</a:t>
            </a:r>
          </a:p>
          <a:p>
            <a:r>
              <a:rPr lang="en-US" dirty="0"/>
              <a:t>Thus, applying incompatible tests can cause broad test discrepancies and even assertions that parts that are working reliably in stressful applications are high risk, as indicated in the following NASA lesson learned: </a:t>
            </a:r>
            <a:r>
              <a:rPr lang="en-US" dirty="0">
                <a:hlinkClick r:id="rId3"/>
              </a:rPr>
              <a:t>https://llis.nasa.gov/lesson/23502</a:t>
            </a:r>
            <a:r>
              <a:rPr lang="en-US" dirty="0"/>
              <a:t> based on the misperception that the collection of decades’ old tests are representative of space applications.  </a:t>
            </a:r>
          </a:p>
          <a:p>
            <a:r>
              <a:rPr lang="en-US" dirty="0"/>
              <a:t>Such results that involve many “test discrepancies” and “failures” provide the misguided perception that the parts are at fault and that the screening is effective. Instead, these tests have been misapplied to commercial parts.</a:t>
            </a:r>
          </a:p>
        </p:txBody>
      </p:sp>
      <p:sp>
        <p:nvSpPr>
          <p:cNvPr id="3" name="Title 2">
            <a:extLst>
              <a:ext uri="{FF2B5EF4-FFF2-40B4-BE49-F238E27FC236}">
                <a16:creationId xmlns:a16="http://schemas.microsoft.com/office/drawing/2014/main" id="{741A61FF-21AB-9F3E-BB6D-7DCBB02CEE7D}"/>
              </a:ext>
            </a:extLst>
          </p:cNvPr>
          <p:cNvSpPr>
            <a:spLocks noGrp="1"/>
          </p:cNvSpPr>
          <p:nvPr>
            <p:ph type="title"/>
          </p:nvPr>
        </p:nvSpPr>
        <p:spPr/>
        <p:txBody>
          <a:bodyPr>
            <a:normAutofit fontScale="90000"/>
          </a:bodyPr>
          <a:lstStyle/>
          <a:p>
            <a:r>
              <a:rPr lang="en-US" dirty="0"/>
              <a:t>The self-fulfilling prophecy of MIL-STD testing</a:t>
            </a:r>
          </a:p>
        </p:txBody>
      </p:sp>
      <p:sp>
        <p:nvSpPr>
          <p:cNvPr id="4" name="Rectangle 3">
            <a:extLst>
              <a:ext uri="{FF2B5EF4-FFF2-40B4-BE49-F238E27FC236}">
                <a16:creationId xmlns:a16="http://schemas.microsoft.com/office/drawing/2014/main" id="{96D7CD2E-BE1B-BCE6-C34F-495B881A6754}"/>
              </a:ext>
            </a:extLst>
          </p:cNvPr>
          <p:cNvSpPr/>
          <p:nvPr/>
        </p:nvSpPr>
        <p:spPr>
          <a:xfrm>
            <a:off x="528506" y="5629013"/>
            <a:ext cx="8130382" cy="620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 fact, it is not the space application that many commercial parts are not designed for; it is the testing regimes that were deemed ”necessary for space”.</a:t>
            </a:r>
          </a:p>
        </p:txBody>
      </p:sp>
    </p:spTree>
    <p:extLst>
      <p:ext uri="{BB962C8B-B14F-4D97-AF65-F5344CB8AC3E}">
        <p14:creationId xmlns:p14="http://schemas.microsoft.com/office/powerpoint/2010/main" val="172256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10394B-27C2-D638-2D72-89F6565CC5CF}"/>
              </a:ext>
            </a:extLst>
          </p:cNvPr>
          <p:cNvSpPr>
            <a:spLocks noGrp="1"/>
          </p:cNvSpPr>
          <p:nvPr>
            <p:ph idx="1"/>
          </p:nvPr>
        </p:nvSpPr>
        <p:spPr/>
        <p:txBody>
          <a:bodyPr/>
          <a:lstStyle/>
          <a:p>
            <a:r>
              <a:rPr lang="en-US" dirty="0"/>
              <a:t>Lot control is an approach for manufacturing parts that is centered around individual lots and that depends heavily on end of line testing, focused and extensive quality requirements, and traceability. Each lot is effectively a new build, thus providing little assurance of performance in another lot.  Therefore, lot traceability is essential.  Reliability can only be established indirectly as a by-product of the extensive quality requirements and a proven part design since there would not be sufficient data to establish reliability directly.  Occasionally, there are manufacturing problems in lots that are not addressed in the quality specifications, which often result in field failures.  This is the approach in the MIL-SPEC system because of the limited volume of usage.</a:t>
            </a:r>
          </a:p>
          <a:p>
            <a:r>
              <a:rPr lang="en-US" dirty="0"/>
              <a:t>High-volume, statistically-process-controlled (SPC) manufacturing involves continuous production and in-line testing to assure uniformity across all production lots without a focus on individual lot characteristics.  Combined with field feedback and process control metrics such as DPPM, DPPB, </a:t>
            </a:r>
            <a:r>
              <a:rPr lang="en-US" dirty="0" err="1"/>
              <a:t>CpK</a:t>
            </a:r>
            <a:r>
              <a:rPr lang="en-US" dirty="0"/>
              <a:t>, or AQL, reliability can be assured directly.  </a:t>
            </a:r>
          </a:p>
        </p:txBody>
      </p:sp>
      <p:sp>
        <p:nvSpPr>
          <p:cNvPr id="3" name="Title 2">
            <a:extLst>
              <a:ext uri="{FF2B5EF4-FFF2-40B4-BE49-F238E27FC236}">
                <a16:creationId xmlns:a16="http://schemas.microsoft.com/office/drawing/2014/main" id="{0EB1B542-B91B-361D-6904-E1EFBE0B2A50}"/>
              </a:ext>
            </a:extLst>
          </p:cNvPr>
          <p:cNvSpPr>
            <a:spLocks noGrp="1"/>
          </p:cNvSpPr>
          <p:nvPr>
            <p:ph type="title"/>
          </p:nvPr>
        </p:nvSpPr>
        <p:spPr/>
        <p:txBody>
          <a:bodyPr>
            <a:normAutofit fontScale="90000"/>
          </a:bodyPr>
          <a:lstStyle/>
          <a:p>
            <a:r>
              <a:rPr lang="en-US" dirty="0"/>
              <a:t>Lot Control vs High Volume Statistical Process Controls</a:t>
            </a:r>
          </a:p>
        </p:txBody>
      </p:sp>
    </p:spTree>
    <p:extLst>
      <p:ext uri="{BB962C8B-B14F-4D97-AF65-F5344CB8AC3E}">
        <p14:creationId xmlns:p14="http://schemas.microsoft.com/office/powerpoint/2010/main" val="265805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DC7330-047F-D131-1116-1C6DA1C2190F}"/>
              </a:ext>
            </a:extLst>
          </p:cNvPr>
          <p:cNvSpPr>
            <a:spLocks noGrp="1"/>
          </p:cNvSpPr>
          <p:nvPr>
            <p:ph idx="1"/>
          </p:nvPr>
        </p:nvSpPr>
        <p:spPr/>
        <p:txBody>
          <a:bodyPr/>
          <a:lstStyle/>
          <a:p>
            <a:r>
              <a:rPr lang="en-US" dirty="0"/>
              <a:t>JEDEC was originally formed as an industry group to develop standards for microelectronics</a:t>
            </a:r>
          </a:p>
          <a:p>
            <a:r>
              <a:rPr lang="en-US" dirty="0"/>
              <a:t>Originally, the Joint Electron Device Engineering Council, the group is now the JEDEC Solid State Technology Association</a:t>
            </a:r>
          </a:p>
          <a:p>
            <a:r>
              <a:rPr lang="en-US" dirty="0"/>
              <a:t>The standards are used to support manufacturers in the manufacturing process and are updated regularly to keep up with changes in technology and assure reliability, cost-effectiveness, and benefits to consumers</a:t>
            </a:r>
          </a:p>
          <a:p>
            <a:r>
              <a:rPr lang="en-US" dirty="0"/>
              <a:t>Manufacturers whose processes center around JEDEC standards are likely to produce parts that meet quality and reliability thresholds that are intended and marketed for their pertinent parts</a:t>
            </a:r>
          </a:p>
          <a:p>
            <a:r>
              <a:rPr lang="en-US" dirty="0"/>
              <a:t>Some are derived from MIL-STDs and, like MIL-STDs, are intended for use by manufacturers in the manufacturing process (MIL-STDs more for end-of-line testing and JEDEC STDs for in-process testing), but like MIL-STDs they are often misapplied by government users as tools to screen and qualify parts that have already been established and on the market</a:t>
            </a:r>
          </a:p>
        </p:txBody>
      </p:sp>
      <p:sp>
        <p:nvSpPr>
          <p:cNvPr id="3" name="Title 2">
            <a:extLst>
              <a:ext uri="{FF2B5EF4-FFF2-40B4-BE49-F238E27FC236}">
                <a16:creationId xmlns:a16="http://schemas.microsoft.com/office/drawing/2014/main" id="{193231BD-54D9-2A43-46D3-6470F679F53D}"/>
              </a:ext>
            </a:extLst>
          </p:cNvPr>
          <p:cNvSpPr>
            <a:spLocks noGrp="1"/>
          </p:cNvSpPr>
          <p:nvPr>
            <p:ph type="title"/>
          </p:nvPr>
        </p:nvSpPr>
        <p:spPr/>
        <p:txBody>
          <a:bodyPr>
            <a:normAutofit/>
          </a:bodyPr>
          <a:lstStyle/>
          <a:p>
            <a:r>
              <a:rPr lang="en-US" dirty="0"/>
              <a:t>JEDEC</a:t>
            </a:r>
          </a:p>
        </p:txBody>
      </p:sp>
    </p:spTree>
    <p:extLst>
      <p:ext uri="{BB962C8B-B14F-4D97-AF65-F5344CB8AC3E}">
        <p14:creationId xmlns:p14="http://schemas.microsoft.com/office/powerpoint/2010/main" val="269149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372B3-B2B6-1496-B7AB-F1CE3E3AAC9A}"/>
              </a:ext>
            </a:extLst>
          </p:cNvPr>
          <p:cNvSpPr>
            <a:spLocks noGrp="1"/>
          </p:cNvSpPr>
          <p:nvPr>
            <p:ph idx="1"/>
          </p:nvPr>
        </p:nvSpPr>
        <p:spPr>
          <a:xfrm>
            <a:off x="429288" y="1393264"/>
            <a:ext cx="8229600" cy="4916095"/>
          </a:xfrm>
        </p:spPr>
        <p:txBody>
          <a:bodyPr>
            <a:normAutofit lnSpcReduction="10000"/>
          </a:bodyPr>
          <a:lstStyle/>
          <a:p>
            <a:r>
              <a:rPr lang="en-US" dirty="0"/>
              <a:t>AEC was conceived at a JEDEC meeting in 1992 by representatives from Ford, Chrysler and Delco-GM</a:t>
            </a:r>
          </a:p>
          <a:p>
            <a:r>
              <a:rPr lang="en-US" dirty="0"/>
              <a:t>At the time automotive electronics business was a shrinking element of the global electronics market and thus not getting sufficient attention from the manufacturers</a:t>
            </a:r>
          </a:p>
          <a:p>
            <a:r>
              <a:rPr lang="en-US" dirty="0"/>
              <a:t>They decided to combine forces to form their own automotive qualification group with their own set of standards pertinent to their industry (many borrowed from MIL and JEDEC standards).  </a:t>
            </a:r>
          </a:p>
          <a:p>
            <a:r>
              <a:rPr lang="en-US" dirty="0"/>
              <a:t>While this group worked together to standardize, they maintained the group as a voluntary industry group focused on qualification of electronics and avoiding any aspects of pricing or competitive aspects. </a:t>
            </a:r>
          </a:p>
          <a:p>
            <a:r>
              <a:rPr lang="en-US" dirty="0"/>
              <a:t>With the explosive use of automotive electronics and massive volume of production, combined with the demands in highly stressful applications with zero tolerance for failure under safety considerations, the AEC system became arguably the most powerful (and only) system to assure reliability, availability, and affordability of parts</a:t>
            </a:r>
          </a:p>
          <a:p>
            <a:r>
              <a:rPr lang="en-US" dirty="0"/>
              <a:t>As with JEDEC, tests from AEC are often misapplied in an attempt to screen or qualify parts that have already been fully qualified and established.</a:t>
            </a:r>
          </a:p>
        </p:txBody>
      </p:sp>
      <p:sp>
        <p:nvSpPr>
          <p:cNvPr id="3" name="Title 2">
            <a:extLst>
              <a:ext uri="{FF2B5EF4-FFF2-40B4-BE49-F238E27FC236}">
                <a16:creationId xmlns:a16="http://schemas.microsoft.com/office/drawing/2014/main" id="{3C3BB990-E0CB-2AD8-6A05-FA493451442E}"/>
              </a:ext>
            </a:extLst>
          </p:cNvPr>
          <p:cNvSpPr>
            <a:spLocks noGrp="1"/>
          </p:cNvSpPr>
          <p:nvPr>
            <p:ph type="title"/>
          </p:nvPr>
        </p:nvSpPr>
        <p:spPr/>
        <p:txBody>
          <a:bodyPr>
            <a:normAutofit fontScale="90000"/>
          </a:bodyPr>
          <a:lstStyle/>
          <a:p>
            <a:r>
              <a:rPr lang="en-US" dirty="0"/>
              <a:t>Automotive Electronics Council (AEC)</a:t>
            </a:r>
          </a:p>
        </p:txBody>
      </p:sp>
    </p:spTree>
    <p:extLst>
      <p:ext uri="{BB962C8B-B14F-4D97-AF65-F5344CB8AC3E}">
        <p14:creationId xmlns:p14="http://schemas.microsoft.com/office/powerpoint/2010/main" val="18151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300E3A-4D31-5F16-3206-5CD3AC78A602}"/>
              </a:ext>
            </a:extLst>
          </p:cNvPr>
          <p:cNvSpPr>
            <a:spLocks noGrp="1"/>
          </p:cNvSpPr>
          <p:nvPr>
            <p:ph type="subTitle" idx="1"/>
          </p:nvPr>
        </p:nvSpPr>
        <p:spPr>
          <a:xfrm>
            <a:off x="3872681" y="3240473"/>
            <a:ext cx="5674369" cy="1588337"/>
          </a:xfrm>
        </p:spPr>
        <p:txBody>
          <a:bodyPr>
            <a:normAutofit/>
          </a:bodyPr>
          <a:lstStyle/>
          <a:p>
            <a:r>
              <a:rPr lang="en-US" sz="2400" dirty="0"/>
              <a:t>Hasn’t our tried-and-true MIL-SPEC-driven system always delivered the results we want?</a:t>
            </a:r>
          </a:p>
        </p:txBody>
      </p:sp>
      <p:sp>
        <p:nvSpPr>
          <p:cNvPr id="3" name="Title 2">
            <a:extLst>
              <a:ext uri="{FF2B5EF4-FFF2-40B4-BE49-F238E27FC236}">
                <a16:creationId xmlns:a16="http://schemas.microsoft.com/office/drawing/2014/main" id="{A3853BA3-AA8E-5B16-BCE4-02A2F0B31C3A}"/>
              </a:ext>
            </a:extLst>
          </p:cNvPr>
          <p:cNvSpPr>
            <a:spLocks noGrp="1"/>
          </p:cNvSpPr>
          <p:nvPr>
            <p:ph type="ctrTitle"/>
          </p:nvPr>
        </p:nvSpPr>
        <p:spPr/>
        <p:txBody>
          <a:bodyPr>
            <a:noAutofit/>
          </a:bodyPr>
          <a:lstStyle/>
          <a:p>
            <a:r>
              <a:rPr lang="en-US" sz="3200" dirty="0"/>
              <a:t>MIL-SPEC holes and misuses result in problems</a:t>
            </a:r>
          </a:p>
        </p:txBody>
      </p:sp>
    </p:spTree>
    <p:extLst>
      <p:ext uri="{BB962C8B-B14F-4D97-AF65-F5344CB8AC3E}">
        <p14:creationId xmlns:p14="http://schemas.microsoft.com/office/powerpoint/2010/main" val="288758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8CEF6D-8A5B-D74A-84DC-6333A72A9191}"/>
              </a:ext>
            </a:extLst>
          </p:cNvPr>
          <p:cNvSpPr>
            <a:spLocks noGrp="1"/>
          </p:cNvSpPr>
          <p:nvPr>
            <p:ph idx="1"/>
          </p:nvPr>
        </p:nvSpPr>
        <p:spPr/>
        <p:txBody>
          <a:bodyPr>
            <a:normAutofit fontScale="85000" lnSpcReduction="20000"/>
          </a:bodyPr>
          <a:lstStyle/>
          <a:p>
            <a:r>
              <a:rPr lang="en-US" dirty="0"/>
              <a:t>Late in development of a major satellite, an in-circuit failure of a JANS2N3637 bipolar junction transistor (BJT) in a TO-39 package was encountered that was traced to corrosion in one of the </a:t>
            </a:r>
            <a:r>
              <a:rPr lang="en-US" dirty="0" err="1"/>
              <a:t>bondwires</a:t>
            </a:r>
            <a:r>
              <a:rPr lang="en-US" dirty="0"/>
              <a:t>.  </a:t>
            </a:r>
          </a:p>
          <a:p>
            <a:pPr lvl="1"/>
            <a:r>
              <a:rPr lang="en-US" dirty="0"/>
              <a:t>Failure analysis and residual gas analysis (RGA) of the failed part revealed the presence of moisture and atmospheric ingress.  </a:t>
            </a:r>
          </a:p>
          <a:p>
            <a:r>
              <a:rPr lang="en-US" dirty="0"/>
              <a:t>Within a few weeks of this event a similar failure was encountered involving a JANS2N2222a BJT in a TO-18 package on a different project experienced by the same prime contractor.  </a:t>
            </a:r>
          </a:p>
          <a:p>
            <a:pPr lvl="1"/>
            <a:r>
              <a:rPr lang="en-US" dirty="0"/>
              <a:t>This part showed elevated moisture in the internal cavity.  It appears that some parts in the lot had elevated hydrogen that may have then been involved in a chemical reaction prompted by handling of the part and weakness in the seal.  </a:t>
            </a:r>
          </a:p>
          <a:p>
            <a:r>
              <a:rPr lang="en-US" dirty="0"/>
              <a:t>Both these parts problems prompted the project to replace dozens of parts without any proof or indication that the replacement parts were from better lots than the original lots, at the cost of multiple millions of dollars and a significant launch delay.   The pressure to do so was understandable and there may not have been any other choice politically speaking.</a:t>
            </a:r>
          </a:p>
          <a:p>
            <a:r>
              <a:rPr lang="en-US" dirty="0"/>
              <a:t>In both cases on the same project, the reliance on part hermeticity and RGA combined with fine and gross leak testing cost the project an enormous amount of money, months of schedule usage, and elevated the risks to the project substantially due to the excessive amounts of rework, without any certainty in the improvement of the lots. </a:t>
            </a:r>
          </a:p>
          <a:p>
            <a:r>
              <a:rPr lang="en-US" dirty="0"/>
              <a:t>The “partial hermeticity” in each case likely trapped moisture and contaminants to cause ideal conditions for corrosion.  </a:t>
            </a:r>
          </a:p>
          <a:p>
            <a:r>
              <a:rPr lang="en-US" dirty="0"/>
              <a:t>On the other hand, corrosion failures of high-volume plastic encapsulated parts have been a rarity since ”best practice” manufacturers perfected the use of passivation layers and removed chlorine and phosphorous from molding compounds. </a:t>
            </a:r>
          </a:p>
        </p:txBody>
      </p:sp>
      <p:sp>
        <p:nvSpPr>
          <p:cNvPr id="4" name="Title 3">
            <a:extLst>
              <a:ext uri="{FF2B5EF4-FFF2-40B4-BE49-F238E27FC236}">
                <a16:creationId xmlns:a16="http://schemas.microsoft.com/office/drawing/2014/main" id="{6706E9BF-249F-6149-90E4-0ACBFB1053CF}"/>
              </a:ext>
            </a:extLst>
          </p:cNvPr>
          <p:cNvSpPr>
            <a:spLocks noGrp="1"/>
          </p:cNvSpPr>
          <p:nvPr>
            <p:ph type="title"/>
          </p:nvPr>
        </p:nvSpPr>
        <p:spPr/>
        <p:txBody>
          <a:bodyPr/>
          <a:lstStyle/>
          <a:p>
            <a:r>
              <a:rPr lang="en-US" dirty="0"/>
              <a:t>JANS hermetic transistors </a:t>
            </a:r>
          </a:p>
        </p:txBody>
      </p:sp>
      <p:sp>
        <p:nvSpPr>
          <p:cNvPr id="2" name="Rectangle 1">
            <a:extLst>
              <a:ext uri="{FF2B5EF4-FFF2-40B4-BE49-F238E27FC236}">
                <a16:creationId xmlns:a16="http://schemas.microsoft.com/office/drawing/2014/main" id="{5F877430-5075-CF88-22FD-48B1919D66B6}"/>
              </a:ext>
            </a:extLst>
          </p:cNvPr>
          <p:cNvSpPr/>
          <p:nvPr/>
        </p:nvSpPr>
        <p:spPr>
          <a:xfrm>
            <a:off x="1097280" y="5998297"/>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&gt; $10M + six-month launch slip</a:t>
            </a:r>
          </a:p>
        </p:txBody>
      </p:sp>
    </p:spTree>
    <p:extLst>
      <p:ext uri="{BB962C8B-B14F-4D97-AF65-F5344CB8AC3E}">
        <p14:creationId xmlns:p14="http://schemas.microsoft.com/office/powerpoint/2010/main" val="87957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693772"/>
            <a:ext cx="8229600" cy="485775"/>
          </a:xfrm>
        </p:spPr>
        <p:txBody>
          <a:bodyPr>
            <a:normAutofit fontScale="90000"/>
          </a:bodyPr>
          <a:lstStyle/>
          <a:p>
            <a:r>
              <a:rPr lang="en-US" dirty="0"/>
              <a:t>Outline</a:t>
            </a:r>
          </a:p>
        </p:txBody>
      </p:sp>
      <p:sp>
        <p:nvSpPr>
          <p:cNvPr id="3" name="Content Placeholder 2"/>
          <p:cNvSpPr>
            <a:spLocks noGrp="1"/>
          </p:cNvSpPr>
          <p:nvPr>
            <p:ph idx="1"/>
          </p:nvPr>
        </p:nvSpPr>
        <p:spPr>
          <a:xfrm>
            <a:off x="463550" y="1714509"/>
            <a:ext cx="8223250" cy="4674860"/>
          </a:xfrm>
        </p:spPr>
        <p:txBody>
          <a:bodyPr>
            <a:normAutofit fontScale="85000" lnSpcReduction="20000"/>
          </a:bodyPr>
          <a:lstStyle/>
          <a:p>
            <a:r>
              <a:rPr lang="en-US" sz="2400" dirty="0">
                <a:solidFill>
                  <a:srgbClr val="0070C0"/>
                </a:solidFill>
              </a:rPr>
              <a:t>History in electronic parts</a:t>
            </a:r>
          </a:p>
          <a:p>
            <a:r>
              <a:rPr lang="en-US" sz="2400" dirty="0">
                <a:solidFill>
                  <a:srgbClr val="0070C0"/>
                </a:solidFill>
              </a:rPr>
              <a:t>How were the findings in the mid 90’s forgotten?</a:t>
            </a:r>
          </a:p>
          <a:p>
            <a:r>
              <a:rPr lang="en-US" sz="2400" dirty="0">
                <a:solidFill>
                  <a:srgbClr val="0070C0"/>
                </a:solidFill>
              </a:rPr>
              <a:t>Volume and statistical process control vs lot control</a:t>
            </a:r>
          </a:p>
          <a:p>
            <a:r>
              <a:rPr lang="en-US" sz="2400" dirty="0">
                <a:solidFill>
                  <a:srgbClr val="0070C0"/>
                </a:solidFill>
              </a:rPr>
              <a:t>JEDEC and AEC</a:t>
            </a:r>
          </a:p>
          <a:p>
            <a:r>
              <a:rPr lang="en-US" sz="2400" dirty="0">
                <a:solidFill>
                  <a:srgbClr val="0070C0"/>
                </a:solidFill>
              </a:rPr>
              <a:t>MIL-SPEC holes and misuses result in problems</a:t>
            </a:r>
          </a:p>
          <a:p>
            <a:pPr lvl="1"/>
            <a:r>
              <a:rPr lang="en-US" sz="2400" dirty="0">
                <a:solidFill>
                  <a:srgbClr val="0070C0"/>
                </a:solidFill>
              </a:rPr>
              <a:t>JANS BJTs</a:t>
            </a:r>
          </a:p>
          <a:p>
            <a:pPr lvl="1"/>
            <a:r>
              <a:rPr lang="en-US" sz="2400" dirty="0">
                <a:solidFill>
                  <a:srgbClr val="0070C0"/>
                </a:solidFill>
              </a:rPr>
              <a:t>M55681 capacitors</a:t>
            </a:r>
          </a:p>
          <a:p>
            <a:pPr lvl="1"/>
            <a:r>
              <a:rPr lang="en-US" sz="2400" dirty="0">
                <a:solidFill>
                  <a:srgbClr val="0070C0"/>
                </a:solidFill>
              </a:rPr>
              <a:t>M123-screened capacitors</a:t>
            </a:r>
          </a:p>
          <a:p>
            <a:pPr lvl="1"/>
            <a:r>
              <a:rPr lang="en-US" sz="2400" dirty="0">
                <a:solidFill>
                  <a:srgbClr val="0070C0"/>
                </a:solidFill>
              </a:rPr>
              <a:t>M55342 resistors</a:t>
            </a:r>
          </a:p>
          <a:p>
            <a:pPr lvl="1"/>
            <a:r>
              <a:rPr lang="en-US" sz="2400" dirty="0">
                <a:solidFill>
                  <a:srgbClr val="0070C0"/>
                </a:solidFill>
              </a:rPr>
              <a:t>Boutique processor</a:t>
            </a:r>
          </a:p>
          <a:p>
            <a:pPr lvl="1"/>
            <a:r>
              <a:rPr lang="en-US" sz="2400" dirty="0" err="1">
                <a:solidFill>
                  <a:srgbClr val="0070C0"/>
                </a:solidFill>
              </a:rPr>
              <a:t>Upscreening</a:t>
            </a:r>
            <a:r>
              <a:rPr lang="en-US" sz="2400" dirty="0">
                <a:solidFill>
                  <a:srgbClr val="0070C0"/>
                </a:solidFill>
              </a:rPr>
              <a:t> failures</a:t>
            </a:r>
          </a:p>
          <a:p>
            <a:pPr lvl="1"/>
            <a:r>
              <a:rPr lang="en-US" sz="2400" dirty="0">
                <a:solidFill>
                  <a:srgbClr val="0070C0"/>
                </a:solidFill>
              </a:rPr>
              <a:t>Hybrid DC/DC converters</a:t>
            </a:r>
          </a:p>
          <a:p>
            <a:pPr lvl="1"/>
            <a:r>
              <a:rPr lang="en-US" sz="2400" dirty="0">
                <a:solidFill>
                  <a:srgbClr val="0070C0"/>
                </a:solidFill>
              </a:rPr>
              <a:t>RHA MOSFETs</a:t>
            </a:r>
          </a:p>
          <a:p>
            <a:r>
              <a:rPr lang="en-US" sz="2400" dirty="0">
                <a:solidFill>
                  <a:srgbClr val="0070C0"/>
                </a:solidFill>
              </a:rPr>
              <a:t>Summary and Conclusions</a:t>
            </a:r>
          </a:p>
        </p:txBody>
      </p:sp>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641FB1AC-02D1-9846-8E42-69528F42F281}" type="slidenum">
              <a:rPr lang="en-US" smtClean="0"/>
              <a:pPr/>
              <a:t>2</a:t>
            </a:fld>
            <a:endParaRPr lang="en-US" dirty="0"/>
          </a:p>
        </p:txBody>
      </p:sp>
      <p:cxnSp>
        <p:nvCxnSpPr>
          <p:cNvPr id="5" name="Straight Connector 6"/>
          <p:cNvCxnSpPr/>
          <p:nvPr/>
        </p:nvCxnSpPr>
        <p:spPr>
          <a:xfrm>
            <a:off x="463550" y="1571077"/>
            <a:ext cx="8216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2238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C1EDD9-FE14-6C40-A25D-D471982ECD2D}"/>
              </a:ext>
            </a:extLst>
          </p:cNvPr>
          <p:cNvSpPr>
            <a:spLocks noGrp="1"/>
          </p:cNvSpPr>
          <p:nvPr>
            <p:ph idx="1"/>
          </p:nvPr>
        </p:nvSpPr>
        <p:spPr/>
        <p:txBody>
          <a:bodyPr/>
          <a:lstStyle/>
          <a:p>
            <a:r>
              <a:rPr lang="en-US" dirty="0"/>
              <a:t>During thermal vacuum testing late in I&amp;T, after hundreds of hours of testing involving the part, a JANS 2N2222 failed due to corrosion internal to the part.  </a:t>
            </a:r>
          </a:p>
          <a:p>
            <a:r>
              <a:rPr lang="en-US" dirty="0"/>
              <a:t>Failure analysis indicated an aggressive solvent had entered the part through a hole created by an errant laser etching process.  </a:t>
            </a:r>
          </a:p>
          <a:p>
            <a:r>
              <a:rPr lang="en-US" dirty="0"/>
              <a:t>The part had been leak tested, but the test was ineffective.   </a:t>
            </a:r>
          </a:p>
          <a:p>
            <a:r>
              <a:rPr lang="en-US" dirty="0"/>
              <a:t>The laser-etched hole permitted corrosive solvents to enter the part and get trapped inside, causing corrosion.  </a:t>
            </a:r>
          </a:p>
          <a:p>
            <a:r>
              <a:rPr lang="en-US" dirty="0"/>
              <a:t>Variants of the laser etching problem had existed for over 10 years, but this was never addressed because the parts were compliant to the JANS requirements. </a:t>
            </a:r>
          </a:p>
          <a:p>
            <a:pPr lvl="1"/>
            <a:r>
              <a:rPr lang="en-US" dirty="0"/>
              <a:t>Sampling never statistically significant enough to catch it</a:t>
            </a:r>
          </a:p>
        </p:txBody>
      </p:sp>
      <p:sp>
        <p:nvSpPr>
          <p:cNvPr id="4" name="Title 3">
            <a:extLst>
              <a:ext uri="{FF2B5EF4-FFF2-40B4-BE49-F238E27FC236}">
                <a16:creationId xmlns:a16="http://schemas.microsoft.com/office/drawing/2014/main" id="{08424187-0A5C-3249-B3FA-5DEF5149CF67}"/>
              </a:ext>
            </a:extLst>
          </p:cNvPr>
          <p:cNvSpPr>
            <a:spLocks noGrp="1"/>
          </p:cNvSpPr>
          <p:nvPr>
            <p:ph type="title"/>
          </p:nvPr>
        </p:nvSpPr>
        <p:spPr/>
        <p:txBody>
          <a:bodyPr/>
          <a:lstStyle/>
          <a:p>
            <a:r>
              <a:rPr lang="en-US" dirty="0"/>
              <a:t>JANS BJT Laser hole problem</a:t>
            </a:r>
          </a:p>
        </p:txBody>
      </p:sp>
    </p:spTree>
    <p:extLst>
      <p:ext uri="{BB962C8B-B14F-4D97-AF65-F5344CB8AC3E}">
        <p14:creationId xmlns:p14="http://schemas.microsoft.com/office/powerpoint/2010/main" val="198674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F22B69-D1BC-4445-90F5-0ED4AE87F38A}"/>
              </a:ext>
            </a:extLst>
          </p:cNvPr>
          <p:cNvSpPr>
            <a:spLocks noGrp="1"/>
          </p:cNvSpPr>
          <p:nvPr>
            <p:ph idx="1"/>
          </p:nvPr>
        </p:nvSpPr>
        <p:spPr/>
        <p:txBody>
          <a:bodyPr>
            <a:normAutofit fontScale="92500" lnSpcReduction="10000"/>
          </a:bodyPr>
          <a:lstStyle/>
          <a:p>
            <a:r>
              <a:rPr lang="en-US" sz="2000" dirty="0"/>
              <a:t>A national asset civil spacecraft began experiencing excessive leakage currents on an instrument, months after being on-orbit, driving automatic transitions into safe mode</a:t>
            </a:r>
          </a:p>
          <a:p>
            <a:r>
              <a:rPr lang="en-US" sz="2000" dirty="0"/>
              <a:t>A lengthy investigation could not confirm root cause, however it was suspected at the time that a conductive anodic filament (CAF) in the bare printed circuit board created a short path within the A side electronics.  </a:t>
            </a:r>
          </a:p>
          <a:p>
            <a:pPr lvl="1"/>
            <a:r>
              <a:rPr lang="en-US" sz="2000" dirty="0"/>
              <a:t>Note that CAF requires moisture as a carrier</a:t>
            </a:r>
          </a:p>
          <a:p>
            <a:r>
              <a:rPr lang="en-US" sz="2000" dirty="0"/>
              <a:t>Following the recommendations from the A side ARB investigation, the instrument was swapped to the B side electronics to resume science collection</a:t>
            </a:r>
          </a:p>
          <a:p>
            <a:r>
              <a:rPr lang="en-US" sz="2000" dirty="0"/>
              <a:t>Approximately 5 months after resuming nominal operations on the B side, the problem began to repeat itself. </a:t>
            </a:r>
          </a:p>
          <a:p>
            <a:r>
              <a:rPr lang="en-US" sz="2000" dirty="0"/>
              <a:t>Boards were brought out of storage and not long after power-up, the board being tested on the ground started to exhibit the leakage current reflective of the on-orbit behavior.   </a:t>
            </a:r>
          </a:p>
        </p:txBody>
      </p:sp>
      <p:sp>
        <p:nvSpPr>
          <p:cNvPr id="4" name="Title 3">
            <a:extLst>
              <a:ext uri="{FF2B5EF4-FFF2-40B4-BE49-F238E27FC236}">
                <a16:creationId xmlns:a16="http://schemas.microsoft.com/office/drawing/2014/main" id="{80880C58-DF39-0145-ADBE-AE747148EF22}"/>
              </a:ext>
            </a:extLst>
          </p:cNvPr>
          <p:cNvSpPr>
            <a:spLocks noGrp="1"/>
          </p:cNvSpPr>
          <p:nvPr>
            <p:ph type="title"/>
          </p:nvPr>
        </p:nvSpPr>
        <p:spPr/>
        <p:txBody>
          <a:bodyPr>
            <a:normAutofit fontScale="90000"/>
          </a:bodyPr>
          <a:lstStyle/>
          <a:p>
            <a:r>
              <a:rPr lang="en-US" dirty="0"/>
              <a:t>MIL-PRF-55681 capacitor latent defect</a:t>
            </a:r>
          </a:p>
        </p:txBody>
      </p:sp>
    </p:spTree>
    <p:extLst>
      <p:ext uri="{BB962C8B-B14F-4D97-AF65-F5344CB8AC3E}">
        <p14:creationId xmlns:p14="http://schemas.microsoft.com/office/powerpoint/2010/main" val="196646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3AA953-21F4-D14D-8BAC-82662DA4B020}"/>
              </a:ext>
            </a:extLst>
          </p:cNvPr>
          <p:cNvSpPr>
            <a:spLocks noGrp="1"/>
          </p:cNvSpPr>
          <p:nvPr>
            <p:ph idx="1"/>
          </p:nvPr>
        </p:nvSpPr>
        <p:spPr>
          <a:xfrm>
            <a:off x="429288" y="1393264"/>
            <a:ext cx="8229600" cy="4984675"/>
          </a:xfrm>
        </p:spPr>
        <p:txBody>
          <a:bodyPr>
            <a:normAutofit/>
          </a:bodyPr>
          <a:lstStyle/>
          <a:p>
            <a:pPr lvl="1"/>
            <a:r>
              <a:rPr lang="en-US" dirty="0"/>
              <a:t>Many attempts were made to power cycle the boards, induce recovery, or otherwise affect the profile, with mixed results.  </a:t>
            </a:r>
          </a:p>
          <a:p>
            <a:pPr lvl="1"/>
            <a:r>
              <a:rPr lang="en-US" dirty="0"/>
              <a:t>A thermal camera was placed over the board to watch for hot spots, revealing glowing spots on multiple capacitors.  </a:t>
            </a:r>
          </a:p>
          <a:p>
            <a:pPr lvl="1"/>
            <a:r>
              <a:rPr lang="en-US" dirty="0"/>
              <a:t>Ultimately, it was revealed that there was a manufacturing flaw in the lot of capacitors (Level 1, 55681) that was only apparent after installation.  </a:t>
            </a:r>
          </a:p>
          <a:p>
            <a:pPr lvl="1"/>
            <a:r>
              <a:rPr lang="en-US" dirty="0"/>
              <a:t>A thorough review and </a:t>
            </a:r>
            <a:r>
              <a:rPr lang="en-US" dirty="0" err="1"/>
              <a:t>reachback</a:t>
            </a:r>
            <a:r>
              <a:rPr lang="en-US" dirty="0"/>
              <a:t> exercise identified that the problem had existed over 10 years and had caused problems in multiple prior missions during I&amp;T, and caused the ultimate failure of another instrument on a different NASA mission a few years before.  </a:t>
            </a:r>
          </a:p>
          <a:p>
            <a:pPr lvl="1"/>
            <a:r>
              <a:rPr lang="en-US" dirty="0"/>
              <a:t>Furthermore, shortly afterward, two separate commercial missions experienced full mission failure due to the same flaw. </a:t>
            </a:r>
          </a:p>
          <a:p>
            <a:pPr lvl="1"/>
            <a:r>
              <a:rPr lang="en-US" dirty="0"/>
              <a:t>Two years later, two DoD missions experienced major mission degradation or failure due to the same manufacturing problem</a:t>
            </a:r>
          </a:p>
          <a:p>
            <a:pPr lvl="1"/>
            <a:r>
              <a:rPr lang="en-US" dirty="0"/>
              <a:t>All parts were compliant to MIL-PRF-55681, but the problem didn’t materialize until the thermal shock of installation occurred</a:t>
            </a:r>
          </a:p>
        </p:txBody>
      </p:sp>
      <p:sp>
        <p:nvSpPr>
          <p:cNvPr id="4" name="Title 3">
            <a:extLst>
              <a:ext uri="{FF2B5EF4-FFF2-40B4-BE49-F238E27FC236}">
                <a16:creationId xmlns:a16="http://schemas.microsoft.com/office/drawing/2014/main" id="{D2205074-479F-3C4B-9BA3-25220FAD1ACC}"/>
              </a:ext>
            </a:extLst>
          </p:cNvPr>
          <p:cNvSpPr>
            <a:spLocks noGrp="1"/>
          </p:cNvSpPr>
          <p:nvPr>
            <p:ph type="title"/>
          </p:nvPr>
        </p:nvSpPr>
        <p:spPr/>
        <p:txBody>
          <a:bodyPr>
            <a:normAutofit fontScale="90000"/>
          </a:bodyPr>
          <a:lstStyle/>
          <a:p>
            <a:r>
              <a:rPr lang="en-US" dirty="0"/>
              <a:t>MIL-PRF-55681 capacitor latent defect (2)</a:t>
            </a:r>
          </a:p>
        </p:txBody>
      </p:sp>
      <p:sp>
        <p:nvSpPr>
          <p:cNvPr id="2" name="Rectangle 1">
            <a:extLst>
              <a:ext uri="{FF2B5EF4-FFF2-40B4-BE49-F238E27FC236}">
                <a16:creationId xmlns:a16="http://schemas.microsoft.com/office/drawing/2014/main" id="{17EA8878-E3A0-61FC-AAE8-4FD0C5ABB619}"/>
              </a:ext>
            </a:extLst>
          </p:cNvPr>
          <p:cNvSpPr/>
          <p:nvPr/>
        </p:nvSpPr>
        <p:spPr>
          <a:xfrm>
            <a:off x="1234440" y="6136682"/>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&gt; $1B, several mission failures</a:t>
            </a:r>
          </a:p>
        </p:txBody>
      </p:sp>
    </p:spTree>
    <p:extLst>
      <p:ext uri="{BB962C8B-B14F-4D97-AF65-F5344CB8AC3E}">
        <p14:creationId xmlns:p14="http://schemas.microsoft.com/office/powerpoint/2010/main" val="151113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11061-5513-D846-5FEB-1AA9EC00D117}"/>
              </a:ext>
            </a:extLst>
          </p:cNvPr>
          <p:cNvSpPr>
            <a:spLocks noGrp="1"/>
          </p:cNvSpPr>
          <p:nvPr>
            <p:ph idx="1"/>
          </p:nvPr>
        </p:nvSpPr>
        <p:spPr/>
        <p:txBody>
          <a:bodyPr>
            <a:normAutofit fontScale="92500" lnSpcReduction="20000"/>
          </a:bodyPr>
          <a:lstStyle/>
          <a:p>
            <a:r>
              <a:rPr lang="en-US" dirty="0"/>
              <a:t>A prolific, successful standard component manufacturer was performing a sampled DPA on their shelf parts prior to beginning the next production line</a:t>
            </a:r>
          </a:p>
          <a:p>
            <a:r>
              <a:rPr lang="en-US" dirty="0"/>
              <a:t>They discovered cracks in some capacitors, prompting a deeper look across all their parts, including those in assemblies, indicating a systemic problem</a:t>
            </a:r>
          </a:p>
          <a:p>
            <a:r>
              <a:rPr lang="en-US" dirty="0"/>
              <a:t>As with numerous traditional space community organizations, the company considered MIL-PRF-123 (M123) screening as a necessary “space-grade” practice, even to screen parts well outside of the M123 ”catalog” range</a:t>
            </a:r>
          </a:p>
          <a:p>
            <a:pPr lvl="1"/>
            <a:r>
              <a:rPr lang="en-US" dirty="0"/>
              <a:t>The catalog range defined limits in part performance above which the tests would likely be too severe</a:t>
            </a:r>
          </a:p>
          <a:p>
            <a:pPr lvl="1"/>
            <a:r>
              <a:rPr lang="en-US" dirty="0"/>
              <a:t>This practice had become standard across many part types as performance needs had surpassed the MIL-SPEC limits</a:t>
            </a:r>
          </a:p>
          <a:p>
            <a:r>
              <a:rPr lang="en-US" dirty="0"/>
              <a:t>The company had been using this approach successfully for decades with the same manufacturers who had perfected the approach (which involves a lot of costly trial and error)</a:t>
            </a:r>
          </a:p>
          <a:p>
            <a:r>
              <a:rPr lang="en-US" dirty="0"/>
              <a:t>However, this time, that manufacturer was too expensive and too high a delivery time and a manufacturer was chosen that had not built these parts before with this screening</a:t>
            </a:r>
          </a:p>
          <a:p>
            <a:r>
              <a:rPr lang="en-US" dirty="0"/>
              <a:t>Many missions were paused, including several with imminent launch dates</a:t>
            </a:r>
          </a:p>
        </p:txBody>
      </p:sp>
      <p:sp>
        <p:nvSpPr>
          <p:cNvPr id="3" name="Title 2">
            <a:extLst>
              <a:ext uri="{FF2B5EF4-FFF2-40B4-BE49-F238E27FC236}">
                <a16:creationId xmlns:a16="http://schemas.microsoft.com/office/drawing/2014/main" id="{B870BEA5-EBEA-09CA-14FE-A174A606CF33}"/>
              </a:ext>
            </a:extLst>
          </p:cNvPr>
          <p:cNvSpPr>
            <a:spLocks noGrp="1"/>
          </p:cNvSpPr>
          <p:nvPr>
            <p:ph type="title"/>
          </p:nvPr>
        </p:nvSpPr>
        <p:spPr/>
        <p:txBody>
          <a:bodyPr/>
          <a:lstStyle/>
          <a:p>
            <a:r>
              <a:rPr lang="en-US" dirty="0"/>
              <a:t>M123 screened capacitors</a:t>
            </a:r>
          </a:p>
        </p:txBody>
      </p:sp>
      <p:sp>
        <p:nvSpPr>
          <p:cNvPr id="4" name="Rectangle 3">
            <a:extLst>
              <a:ext uri="{FF2B5EF4-FFF2-40B4-BE49-F238E27FC236}">
                <a16:creationId xmlns:a16="http://schemas.microsoft.com/office/drawing/2014/main" id="{B0B9BE75-D02C-4B0A-20E1-F67CFA163D17}"/>
              </a:ext>
            </a:extLst>
          </p:cNvPr>
          <p:cNvSpPr/>
          <p:nvPr/>
        </p:nvSpPr>
        <p:spPr>
          <a:xfrm>
            <a:off x="1206528" y="5758493"/>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&gt; $10’s of M, lessons not learned</a:t>
            </a:r>
          </a:p>
        </p:txBody>
      </p:sp>
    </p:spTree>
    <p:extLst>
      <p:ext uri="{BB962C8B-B14F-4D97-AF65-F5344CB8AC3E}">
        <p14:creationId xmlns:p14="http://schemas.microsoft.com/office/powerpoint/2010/main" val="384618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763768-51E9-F3A2-1E9B-EE91DA66143C}"/>
              </a:ext>
            </a:extLst>
          </p:cNvPr>
          <p:cNvSpPr>
            <a:spLocks noGrp="1"/>
          </p:cNvSpPr>
          <p:nvPr>
            <p:ph idx="1"/>
          </p:nvPr>
        </p:nvSpPr>
        <p:spPr>
          <a:xfrm>
            <a:off x="429288" y="1393264"/>
            <a:ext cx="8229600" cy="4984675"/>
          </a:xfrm>
        </p:spPr>
        <p:txBody>
          <a:bodyPr>
            <a:normAutofit/>
          </a:bodyPr>
          <a:lstStyle/>
          <a:p>
            <a:r>
              <a:rPr lang="en-US" dirty="0"/>
              <a:t>A recent project required the use of 15,000 thin film resistors spanning a variety of different part numbers</a:t>
            </a:r>
          </a:p>
          <a:p>
            <a:r>
              <a:rPr lang="en-US" dirty="0"/>
              <a:t>Although M-55342 resistors have been used in the millions over the years, they are still manufactured under lot control rather than high-volume production</a:t>
            </a:r>
          </a:p>
          <a:p>
            <a:r>
              <a:rPr lang="en-US" dirty="0"/>
              <a:t>Testing revealed multiple problems with performance and reliability across multiple part numbers and lot date codes (part failures and noise issues)</a:t>
            </a:r>
          </a:p>
          <a:p>
            <a:r>
              <a:rPr lang="en-US" dirty="0"/>
              <a:t>The engineering unit, assembled with automotive resistors, performed through environmental testing without any issues</a:t>
            </a:r>
          </a:p>
          <a:p>
            <a:pPr lvl="1"/>
            <a:r>
              <a:rPr lang="en-US" dirty="0"/>
              <a:t>All resistors in flight units were replaced with automotive parts</a:t>
            </a:r>
          </a:p>
          <a:p>
            <a:r>
              <a:rPr lang="en-US" dirty="0"/>
              <a:t>Manufacturer had stated years before that their MIL-SPEC resistors would not be robust enough for an automotive application because the manufacturing yields fluctuate too much to assure quality comparable to the yield control that is enforced by IATF 16949 QMS.  </a:t>
            </a:r>
          </a:p>
          <a:p>
            <a:r>
              <a:rPr lang="en-US" dirty="0"/>
              <a:t>This high-volume use of low volume parts in a demanding application was certain to result in such issues. </a:t>
            </a:r>
          </a:p>
        </p:txBody>
      </p:sp>
      <p:sp>
        <p:nvSpPr>
          <p:cNvPr id="3" name="Title 2">
            <a:extLst>
              <a:ext uri="{FF2B5EF4-FFF2-40B4-BE49-F238E27FC236}">
                <a16:creationId xmlns:a16="http://schemas.microsoft.com/office/drawing/2014/main" id="{4A07CCA5-A1A3-D4E9-5ED9-654674CD8B97}"/>
              </a:ext>
            </a:extLst>
          </p:cNvPr>
          <p:cNvSpPr>
            <a:spLocks noGrp="1"/>
          </p:cNvSpPr>
          <p:nvPr>
            <p:ph type="title"/>
          </p:nvPr>
        </p:nvSpPr>
        <p:spPr/>
        <p:txBody>
          <a:bodyPr/>
          <a:lstStyle/>
          <a:p>
            <a:r>
              <a:rPr lang="en-US" dirty="0"/>
              <a:t>M-55342 thin film resistor problem</a:t>
            </a:r>
          </a:p>
        </p:txBody>
      </p:sp>
      <p:sp>
        <p:nvSpPr>
          <p:cNvPr id="4" name="Rectangle 3">
            <a:extLst>
              <a:ext uri="{FF2B5EF4-FFF2-40B4-BE49-F238E27FC236}">
                <a16:creationId xmlns:a16="http://schemas.microsoft.com/office/drawing/2014/main" id="{F9C5E8C0-2716-A52D-A21D-AD8DE843754F}"/>
              </a:ext>
            </a:extLst>
          </p:cNvPr>
          <p:cNvSpPr/>
          <p:nvPr/>
        </p:nvSpPr>
        <p:spPr>
          <a:xfrm>
            <a:off x="1126518" y="6206685"/>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&gt; $1M</a:t>
            </a:r>
          </a:p>
        </p:txBody>
      </p:sp>
    </p:spTree>
    <p:extLst>
      <p:ext uri="{BB962C8B-B14F-4D97-AF65-F5344CB8AC3E}">
        <p14:creationId xmlns:p14="http://schemas.microsoft.com/office/powerpoint/2010/main" val="22938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5B1118-4676-287F-186A-50CBF2C89884}"/>
              </a:ext>
            </a:extLst>
          </p:cNvPr>
          <p:cNvSpPr>
            <a:spLocks noGrp="1"/>
          </p:cNvSpPr>
          <p:nvPr>
            <p:ph idx="1"/>
          </p:nvPr>
        </p:nvSpPr>
        <p:spPr/>
        <p:txBody>
          <a:bodyPr>
            <a:normAutofit/>
          </a:bodyPr>
          <a:lstStyle/>
          <a:p>
            <a:r>
              <a:rPr lang="en-US" dirty="0"/>
              <a:t>One of the space community’s trusted workhorse processors was updated</a:t>
            </a:r>
          </a:p>
          <a:p>
            <a:pPr lvl="1"/>
            <a:r>
              <a:rPr lang="en-US" dirty="0"/>
              <a:t>Intermittent failures occurred</a:t>
            </a:r>
          </a:p>
          <a:p>
            <a:pPr lvl="1"/>
            <a:r>
              <a:rPr lang="en-US" dirty="0"/>
              <a:t>Several quality issues identified</a:t>
            </a:r>
          </a:p>
          <a:p>
            <a:pPr lvl="1"/>
            <a:r>
              <a:rPr lang="en-US" dirty="0"/>
              <a:t>Variability in wafer yield indicates poor process control</a:t>
            </a:r>
          </a:p>
          <a:p>
            <a:r>
              <a:rPr lang="en-US" dirty="0"/>
              <a:t>The processor is a boutique, low-volume product without sufficient manufacture and usage to establish reliability and respond to early field failures</a:t>
            </a:r>
          </a:p>
          <a:p>
            <a:r>
              <a:rPr lang="en-US" dirty="0"/>
              <a:t>Extensive testing is not only costly but it cannot make up for the limited volume of production</a:t>
            </a:r>
          </a:p>
          <a:p>
            <a:pPr lvl="1"/>
            <a:r>
              <a:rPr lang="en-US" dirty="0"/>
              <a:t>Many years would likely be required to work out the manufacturing issues</a:t>
            </a:r>
          </a:p>
          <a:p>
            <a:r>
              <a:rPr lang="en-US" dirty="0"/>
              <a:t>This processor was the traditional space community’s primary investment and loss of confidence in the current revision has prompted a near-emergency situation in NASA and other agencies</a:t>
            </a:r>
          </a:p>
          <a:p>
            <a:r>
              <a:rPr lang="en-US" dirty="0"/>
              <a:t>The problem is much more an artifact of the low-volume, boutique approach in manufacturing than it is of manufacturer-specific quality issues.</a:t>
            </a:r>
          </a:p>
        </p:txBody>
      </p:sp>
      <p:sp>
        <p:nvSpPr>
          <p:cNvPr id="3" name="Title 2">
            <a:extLst>
              <a:ext uri="{FF2B5EF4-FFF2-40B4-BE49-F238E27FC236}">
                <a16:creationId xmlns:a16="http://schemas.microsoft.com/office/drawing/2014/main" id="{E994245A-F887-BCEA-5E8A-68658EA41671}"/>
              </a:ext>
            </a:extLst>
          </p:cNvPr>
          <p:cNvSpPr>
            <a:spLocks noGrp="1"/>
          </p:cNvSpPr>
          <p:nvPr>
            <p:ph type="title"/>
          </p:nvPr>
        </p:nvSpPr>
        <p:spPr/>
        <p:txBody>
          <a:bodyPr/>
          <a:lstStyle/>
          <a:p>
            <a:r>
              <a:rPr lang="en-US" dirty="0"/>
              <a:t>Boutique processor failures</a:t>
            </a:r>
          </a:p>
        </p:txBody>
      </p:sp>
      <p:sp>
        <p:nvSpPr>
          <p:cNvPr id="5" name="Rectangle 4">
            <a:extLst>
              <a:ext uri="{FF2B5EF4-FFF2-40B4-BE49-F238E27FC236}">
                <a16:creationId xmlns:a16="http://schemas.microsoft.com/office/drawing/2014/main" id="{AD2435FA-6308-4E4D-19B2-7483BEA20C4F}"/>
              </a:ext>
            </a:extLst>
          </p:cNvPr>
          <p:cNvSpPr/>
          <p:nvPr/>
        </p:nvSpPr>
        <p:spPr>
          <a:xfrm>
            <a:off x="1092228" y="6044017"/>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&gt; $1M</a:t>
            </a:r>
          </a:p>
        </p:txBody>
      </p:sp>
    </p:spTree>
    <p:extLst>
      <p:ext uri="{BB962C8B-B14F-4D97-AF65-F5344CB8AC3E}">
        <p14:creationId xmlns:p14="http://schemas.microsoft.com/office/powerpoint/2010/main" val="194707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75FC5D-C360-548D-86EF-DE9EEA98D039}"/>
              </a:ext>
            </a:extLst>
          </p:cNvPr>
          <p:cNvSpPr>
            <a:spLocks noGrp="1"/>
          </p:cNvSpPr>
          <p:nvPr>
            <p:ph type="title"/>
          </p:nvPr>
        </p:nvSpPr>
        <p:spPr/>
        <p:txBody>
          <a:bodyPr>
            <a:normAutofit fontScale="90000"/>
          </a:bodyPr>
          <a:lstStyle/>
          <a:p>
            <a:r>
              <a:rPr lang="en-US" dirty="0"/>
              <a:t>MIL-STD </a:t>
            </a:r>
            <a:r>
              <a:rPr lang="en-US" dirty="0" err="1"/>
              <a:t>Upscreening</a:t>
            </a:r>
            <a:r>
              <a:rPr lang="en-US" dirty="0"/>
              <a:t> causes on-orbit part failures</a:t>
            </a:r>
          </a:p>
        </p:txBody>
      </p:sp>
      <p:sp>
        <p:nvSpPr>
          <p:cNvPr id="4" name="Content Placeholder 4">
            <a:extLst>
              <a:ext uri="{FF2B5EF4-FFF2-40B4-BE49-F238E27FC236}">
                <a16:creationId xmlns:a16="http://schemas.microsoft.com/office/drawing/2014/main" id="{A142FDEB-21F0-FF8B-DC25-3D99349B664C}"/>
              </a:ext>
            </a:extLst>
          </p:cNvPr>
          <p:cNvSpPr>
            <a:spLocks noGrp="1"/>
          </p:cNvSpPr>
          <p:nvPr>
            <p:ph idx="1"/>
          </p:nvPr>
        </p:nvSpPr>
        <p:spPr>
          <a:xfrm>
            <a:off x="429288" y="1393265"/>
            <a:ext cx="8229600" cy="4650752"/>
          </a:xfrm>
        </p:spPr>
        <p:txBody>
          <a:bodyPr>
            <a:normAutofit fontScale="92500" lnSpcReduction="20000"/>
          </a:bodyPr>
          <a:lstStyle/>
          <a:p>
            <a:r>
              <a:rPr lang="en-US" sz="1800" dirty="0"/>
              <a:t>The project selected COTS DC/DC converters to achieve performance unavailable from other similar converters</a:t>
            </a:r>
          </a:p>
          <a:p>
            <a:r>
              <a:rPr lang="en-US" sz="1800" dirty="0"/>
              <a:t>Project screened the hybrids to Level 1 requirements, MIL-PRF-38534, Class K based on our misguided premise that COTS parts need to be screened to make them reliable.  </a:t>
            </a:r>
          </a:p>
          <a:p>
            <a:r>
              <a:rPr lang="en-US" sz="1800" dirty="0"/>
              <a:t>About a year into operations, the first converter failed on-orbit.  </a:t>
            </a:r>
          </a:p>
          <a:p>
            <a:r>
              <a:rPr lang="en-US" sz="1800" dirty="0"/>
              <a:t>Approximately four years after launch, one of the remaining critical converters failed, ending the mission, fortunately during extended mission. </a:t>
            </a:r>
          </a:p>
          <a:p>
            <a:r>
              <a:rPr lang="en-US" dirty="0"/>
              <a:t>Review of the part’s data sheet indicates a tolerance to 500g constant acceleration of the parts.  </a:t>
            </a:r>
          </a:p>
          <a:p>
            <a:r>
              <a:rPr lang="en-US" dirty="0"/>
              <a:t>However, MIL-PRF-38534 demands a 3000g constant acceleration test, which was ultimately performed on all the parts as a screen, regardless of the limits in the parts’ data sheet.  </a:t>
            </a:r>
          </a:p>
          <a:p>
            <a:r>
              <a:rPr lang="en-US" dirty="0"/>
              <a:t>Hybrid DC/DC converters have large magnetics connected to an alumina substrate that is subject to wear under excessive mechanical stress, so this is the most likely explanation for premature wear of the parts.  </a:t>
            </a:r>
          </a:p>
          <a:p>
            <a:r>
              <a:rPr lang="en-US" dirty="0"/>
              <a:t>It should be noted that there was no relevance of a 3000g constant acceleration test for the usage of these parts.  </a:t>
            </a:r>
            <a:r>
              <a:rPr lang="en-US" sz="1800" dirty="0"/>
              <a:t> </a:t>
            </a:r>
          </a:p>
        </p:txBody>
      </p:sp>
      <p:sp>
        <p:nvSpPr>
          <p:cNvPr id="5" name="Rectangle 4">
            <a:extLst>
              <a:ext uri="{FF2B5EF4-FFF2-40B4-BE49-F238E27FC236}">
                <a16:creationId xmlns:a16="http://schemas.microsoft.com/office/drawing/2014/main" id="{69EB74AE-C290-60C3-F081-61BC827AE4B4}"/>
              </a:ext>
            </a:extLst>
          </p:cNvPr>
          <p:cNvSpPr/>
          <p:nvPr/>
        </p:nvSpPr>
        <p:spPr>
          <a:xfrm>
            <a:off x="1137948" y="5703570"/>
            <a:ext cx="6840192" cy="5817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Unnecessary demise of mission still collecting valuable science, failure to learn proper lesson</a:t>
            </a:r>
          </a:p>
        </p:txBody>
      </p:sp>
    </p:spTree>
    <p:extLst>
      <p:ext uri="{BB962C8B-B14F-4D97-AF65-F5344CB8AC3E}">
        <p14:creationId xmlns:p14="http://schemas.microsoft.com/office/powerpoint/2010/main" val="201153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84180B-C8D4-6E59-A7AF-C0D8630E0F34}"/>
              </a:ext>
            </a:extLst>
          </p:cNvPr>
          <p:cNvSpPr>
            <a:spLocks noGrp="1"/>
          </p:cNvSpPr>
          <p:nvPr>
            <p:ph idx="1"/>
          </p:nvPr>
        </p:nvSpPr>
        <p:spPr/>
        <p:txBody>
          <a:bodyPr/>
          <a:lstStyle/>
          <a:p>
            <a:r>
              <a:rPr lang="en-US" dirty="0"/>
              <a:t>A major project selected niche low-volume low equivalent series inductance (ESL) COTS capacitors for broad use in an instrument application</a:t>
            </a:r>
          </a:p>
          <a:p>
            <a:r>
              <a:rPr lang="en-US" dirty="0"/>
              <a:t>For fear of tin whiskers and based on material restrictions, the tin-lead variants were chosen, limiting to a narrower production volume without assured reliability.</a:t>
            </a:r>
          </a:p>
          <a:p>
            <a:r>
              <a:rPr lang="en-US" dirty="0"/>
              <a:t>The parts were procured with a source control drawing adding numerous MIL-STD tests, including voltage conditioning for 96 hours at twice rated voltage and 125 deg C in an attempt to screen in reliability to the parts </a:t>
            </a:r>
          </a:p>
          <a:p>
            <a:pPr lvl="1"/>
            <a:r>
              <a:rPr lang="en-US" dirty="0"/>
              <a:t>Note that rated voltage on COTS parts is the voltage that should not be exceeded to avoid damaging the parts</a:t>
            </a:r>
          </a:p>
          <a:p>
            <a:r>
              <a:rPr lang="en-US" dirty="0"/>
              <a:t>While the low volume niche aspect of the parts drove variability both within lots and lot-to-lot, the </a:t>
            </a:r>
            <a:r>
              <a:rPr lang="en-US" dirty="0" err="1"/>
              <a:t>overtesting</a:t>
            </a:r>
            <a:r>
              <a:rPr lang="en-US" dirty="0"/>
              <a:t> performed likely exacerbated the weaknesses in the parts, resulting in many failures and performance issues.</a:t>
            </a:r>
          </a:p>
        </p:txBody>
      </p:sp>
      <p:sp>
        <p:nvSpPr>
          <p:cNvPr id="3" name="Title 2">
            <a:extLst>
              <a:ext uri="{FF2B5EF4-FFF2-40B4-BE49-F238E27FC236}">
                <a16:creationId xmlns:a16="http://schemas.microsoft.com/office/drawing/2014/main" id="{6FCC753B-B510-D3B2-73A6-C0C09E5C6B90}"/>
              </a:ext>
            </a:extLst>
          </p:cNvPr>
          <p:cNvSpPr>
            <a:spLocks noGrp="1"/>
          </p:cNvSpPr>
          <p:nvPr>
            <p:ph type="title"/>
          </p:nvPr>
        </p:nvSpPr>
        <p:spPr/>
        <p:txBody>
          <a:bodyPr>
            <a:normAutofit fontScale="90000"/>
          </a:bodyPr>
          <a:lstStyle/>
          <a:p>
            <a:r>
              <a:rPr lang="en-US" dirty="0" err="1"/>
              <a:t>Upscreening</a:t>
            </a:r>
            <a:r>
              <a:rPr lang="en-US" dirty="0"/>
              <a:t> COTS capacitors severely disrupts major instrument development</a:t>
            </a:r>
          </a:p>
        </p:txBody>
      </p:sp>
      <p:sp>
        <p:nvSpPr>
          <p:cNvPr id="4" name="Rectangle 3">
            <a:extLst>
              <a:ext uri="{FF2B5EF4-FFF2-40B4-BE49-F238E27FC236}">
                <a16:creationId xmlns:a16="http://schemas.microsoft.com/office/drawing/2014/main" id="{EB2DF12C-4245-21FB-5636-0FFA53356B71}"/>
              </a:ext>
            </a:extLst>
          </p:cNvPr>
          <p:cNvSpPr/>
          <p:nvPr/>
        </p:nvSpPr>
        <p:spPr>
          <a:xfrm>
            <a:off x="1092228" y="5642967"/>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&gt; $1M</a:t>
            </a:r>
          </a:p>
        </p:txBody>
      </p:sp>
    </p:spTree>
    <p:extLst>
      <p:ext uri="{BB962C8B-B14F-4D97-AF65-F5344CB8AC3E}">
        <p14:creationId xmlns:p14="http://schemas.microsoft.com/office/powerpoint/2010/main" val="40840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9CBEFE-0B97-557E-2E79-7E677272A03A}"/>
              </a:ext>
            </a:extLst>
          </p:cNvPr>
          <p:cNvSpPr>
            <a:spLocks noGrp="1"/>
          </p:cNvSpPr>
          <p:nvPr>
            <p:ph idx="1"/>
          </p:nvPr>
        </p:nvSpPr>
        <p:spPr/>
        <p:txBody>
          <a:bodyPr/>
          <a:lstStyle/>
          <a:p>
            <a:r>
              <a:rPr lang="en-US" dirty="0"/>
              <a:t>For decades the traditional space community has entirely relied on hybrid DC/DC converters from the 2 or 3 manufacturers at a given time that were qualified (and willing) to produce Class K (level 1) and Class H (level 2) converters, with an almost unyielding propensity for Class K, even without an actual basis in reliability improvement</a:t>
            </a:r>
          </a:p>
          <a:p>
            <a:r>
              <a:rPr lang="en-US" dirty="0"/>
              <a:t>Many of the tests in MIL-PRF-38534 were rooted in transistor testing from the mid-20</a:t>
            </a:r>
            <a:r>
              <a:rPr lang="en-US" baseline="30000" dirty="0"/>
              <a:t>th</a:t>
            </a:r>
            <a:r>
              <a:rPr lang="en-US" dirty="0"/>
              <a:t> century and carried over to hybrids, based on similarities</a:t>
            </a:r>
          </a:p>
          <a:p>
            <a:pPr lvl="1"/>
            <a:r>
              <a:rPr lang="en-US" dirty="0"/>
              <a:t>However, this predated the hybrid DC/DC converter, whose design and construct are fundamentally incompatible with many of the tests used in 38534, such as the 3000g constant acceleration screen</a:t>
            </a:r>
          </a:p>
          <a:p>
            <a:pPr lvl="1"/>
            <a:r>
              <a:rPr lang="en-US" dirty="0"/>
              <a:t>Thus, hardly a year goes by without at least one converter from the triad having its line shut down because of some type of qualification failure (even if there were no associated part failures in the field)</a:t>
            </a:r>
          </a:p>
          <a:p>
            <a:pPr lvl="1"/>
            <a:r>
              <a:rPr lang="en-US" dirty="0"/>
              <a:t>The parts already had a 30-40-week lead time, if not more, but when one line is shut down, the lead time is greatly amplified. </a:t>
            </a:r>
          </a:p>
        </p:txBody>
      </p:sp>
      <p:sp>
        <p:nvSpPr>
          <p:cNvPr id="3" name="Title 2">
            <a:extLst>
              <a:ext uri="{FF2B5EF4-FFF2-40B4-BE49-F238E27FC236}">
                <a16:creationId xmlns:a16="http://schemas.microsoft.com/office/drawing/2014/main" id="{3A74E313-83B7-CDB1-9D87-06A060F68ACD}"/>
              </a:ext>
            </a:extLst>
          </p:cNvPr>
          <p:cNvSpPr>
            <a:spLocks noGrp="1"/>
          </p:cNvSpPr>
          <p:nvPr>
            <p:ph type="title"/>
          </p:nvPr>
        </p:nvSpPr>
        <p:spPr/>
        <p:txBody>
          <a:bodyPr/>
          <a:lstStyle/>
          <a:p>
            <a:r>
              <a:rPr lang="en-US" dirty="0"/>
              <a:t>QML DC/DC converter triad</a:t>
            </a:r>
          </a:p>
        </p:txBody>
      </p:sp>
      <p:sp>
        <p:nvSpPr>
          <p:cNvPr id="4" name="Rectangle 3">
            <a:extLst>
              <a:ext uri="{FF2B5EF4-FFF2-40B4-BE49-F238E27FC236}">
                <a16:creationId xmlns:a16="http://schemas.microsoft.com/office/drawing/2014/main" id="{EF63AA0B-28B8-52D0-955E-1540CCE3C4FF}"/>
              </a:ext>
            </a:extLst>
          </p:cNvPr>
          <p:cNvSpPr/>
          <p:nvPr/>
        </p:nvSpPr>
        <p:spPr>
          <a:xfrm>
            <a:off x="1115088" y="5884223"/>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&gt; $10M, uncountable schedule delays</a:t>
            </a:r>
          </a:p>
        </p:txBody>
      </p:sp>
    </p:spTree>
    <p:extLst>
      <p:ext uri="{BB962C8B-B14F-4D97-AF65-F5344CB8AC3E}">
        <p14:creationId xmlns:p14="http://schemas.microsoft.com/office/powerpoint/2010/main" val="751635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DF279-6579-1F26-D119-B6CFC3D29634}"/>
              </a:ext>
            </a:extLst>
          </p:cNvPr>
          <p:cNvSpPr>
            <a:spLocks noGrp="1"/>
          </p:cNvSpPr>
          <p:nvPr>
            <p:ph idx="1"/>
          </p:nvPr>
        </p:nvSpPr>
        <p:spPr/>
        <p:txBody>
          <a:bodyPr>
            <a:normAutofit lnSpcReduction="10000"/>
          </a:bodyPr>
          <a:lstStyle/>
          <a:p>
            <a:r>
              <a:rPr lang="en-US" dirty="0"/>
              <a:t>Starting in 2009, it was discovered that a large swath of the available radiation hardness assured n-channel MOSFETs have not been demonstrating the assured tolerance to total ionizing dose</a:t>
            </a:r>
          </a:p>
          <a:p>
            <a:r>
              <a:rPr lang="en-US" dirty="0"/>
              <a:t>The wafers were tested after manufacture as required in MIL-PRF-19500, but in many cases placed into storage and packaged sometimes years later, and during the storage time, were significantly losing their resistance to TID and showing other vulnerabilities</a:t>
            </a:r>
          </a:p>
          <a:p>
            <a:r>
              <a:rPr lang="en-US" dirty="0"/>
              <a:t>This is a combined MIL-SPEC hole with the problem associated with low-volume production </a:t>
            </a:r>
          </a:p>
          <a:p>
            <a:r>
              <a:rPr lang="en-US" dirty="0"/>
              <a:t>Since in general the space community does not radiation test parts that come with sufficient RHA, this problem tends to be nefarious in nature, although the parts sold are fully compliant with the spec.  </a:t>
            </a:r>
          </a:p>
          <a:p>
            <a:r>
              <a:rPr lang="en-US" dirty="0"/>
              <a:t>Is this the only place where this is happening?  It is also notable that thousands of affected parts are flying in space and there have been no reported failures on orbit.</a:t>
            </a:r>
          </a:p>
          <a:p>
            <a:r>
              <a:rPr lang="en-US" dirty="0"/>
              <a:t>No high-volume part would have the die or wafer sit in storage for over 30 days before packaging </a:t>
            </a:r>
          </a:p>
        </p:txBody>
      </p:sp>
      <p:sp>
        <p:nvSpPr>
          <p:cNvPr id="3" name="Title 2">
            <a:extLst>
              <a:ext uri="{FF2B5EF4-FFF2-40B4-BE49-F238E27FC236}">
                <a16:creationId xmlns:a16="http://schemas.microsoft.com/office/drawing/2014/main" id="{44F98675-DA7A-86F6-0DA6-E245A908527B}"/>
              </a:ext>
            </a:extLst>
          </p:cNvPr>
          <p:cNvSpPr>
            <a:spLocks noGrp="1"/>
          </p:cNvSpPr>
          <p:nvPr>
            <p:ph type="title"/>
          </p:nvPr>
        </p:nvSpPr>
        <p:spPr/>
        <p:txBody>
          <a:bodyPr/>
          <a:lstStyle/>
          <a:p>
            <a:r>
              <a:rPr lang="en-US" dirty="0"/>
              <a:t>RHA MOSFET susceptibility issue</a:t>
            </a:r>
          </a:p>
        </p:txBody>
      </p:sp>
      <p:sp>
        <p:nvSpPr>
          <p:cNvPr id="4" name="Rectangle 3">
            <a:extLst>
              <a:ext uri="{FF2B5EF4-FFF2-40B4-BE49-F238E27FC236}">
                <a16:creationId xmlns:a16="http://schemas.microsoft.com/office/drawing/2014/main" id="{78696B84-21F7-46B7-49D2-E7C29BCEAD23}"/>
              </a:ext>
            </a:extLst>
          </p:cNvPr>
          <p:cNvSpPr/>
          <p:nvPr/>
        </p:nvSpPr>
        <p:spPr>
          <a:xfrm>
            <a:off x="1206528" y="6044017"/>
            <a:ext cx="6675120" cy="482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TBD</a:t>
            </a:r>
          </a:p>
        </p:txBody>
      </p:sp>
    </p:spTree>
    <p:extLst>
      <p:ext uri="{BB962C8B-B14F-4D97-AF65-F5344CB8AC3E}">
        <p14:creationId xmlns:p14="http://schemas.microsoft.com/office/powerpoint/2010/main" val="361564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415359-EE32-E015-B8B4-43ADDD5AE530}"/>
              </a:ext>
            </a:extLst>
          </p:cNvPr>
          <p:cNvSpPr>
            <a:spLocks noGrp="1"/>
          </p:cNvSpPr>
          <p:nvPr>
            <p:ph idx="1"/>
          </p:nvPr>
        </p:nvSpPr>
        <p:spPr>
          <a:xfrm>
            <a:off x="429288" y="1393264"/>
            <a:ext cx="8229600" cy="4996105"/>
          </a:xfrm>
        </p:spPr>
        <p:txBody>
          <a:bodyPr>
            <a:normAutofit/>
          </a:bodyPr>
          <a:lstStyle/>
          <a:p>
            <a:r>
              <a:rPr lang="en-US" sz="2000" dirty="0"/>
              <a:t>In the mid-20</a:t>
            </a:r>
            <a:r>
              <a:rPr lang="en-US" sz="2000" baseline="30000" dirty="0"/>
              <a:t>th</a:t>
            </a:r>
            <a:r>
              <a:rPr lang="en-US" sz="2000" dirty="0"/>
              <a:t> century, commercial parts reliability centered around repair and return rates for electronic products and parts regularly failed in application</a:t>
            </a:r>
          </a:p>
          <a:p>
            <a:r>
              <a:rPr lang="en-US" sz="2000" dirty="0"/>
              <a:t>The MIL-SPEC system was formed, which combined prescriptive part designs with associated quality and test requirements across a standard environment along with continuous reliability testing to give high confidence in parts even without high volume production and process controls</a:t>
            </a:r>
          </a:p>
          <a:p>
            <a:pPr lvl="1"/>
            <a:r>
              <a:rPr lang="en-US" sz="2000" dirty="0"/>
              <a:t>The system was responsive to failure mechanisms that were appearing in the MIL-SPEC part designs, but it placed firm barriers against making changes in the parts to contain obsolescence and prevent new reliability threats from emerging</a:t>
            </a:r>
          </a:p>
          <a:p>
            <a:pPr lvl="1"/>
            <a:r>
              <a:rPr lang="en-US" sz="2000" dirty="0"/>
              <a:t>The system largely centered around a standard set of concerns, such as corrosion, broken wire bonds, contamination, delamination, etc.</a:t>
            </a:r>
          </a:p>
        </p:txBody>
      </p:sp>
      <p:sp>
        <p:nvSpPr>
          <p:cNvPr id="3" name="Title 2">
            <a:extLst>
              <a:ext uri="{FF2B5EF4-FFF2-40B4-BE49-F238E27FC236}">
                <a16:creationId xmlns:a16="http://schemas.microsoft.com/office/drawing/2014/main" id="{C57B618B-D223-5B85-FA70-14B70CFE9B52}"/>
              </a:ext>
            </a:extLst>
          </p:cNvPr>
          <p:cNvSpPr>
            <a:spLocks noGrp="1"/>
          </p:cNvSpPr>
          <p:nvPr>
            <p:ph type="title"/>
          </p:nvPr>
        </p:nvSpPr>
        <p:spPr/>
        <p:txBody>
          <a:bodyPr/>
          <a:lstStyle/>
          <a:p>
            <a:r>
              <a:rPr lang="en-US" dirty="0"/>
              <a:t>The advent of the MIL-SPEC system</a:t>
            </a:r>
          </a:p>
        </p:txBody>
      </p:sp>
    </p:spTree>
    <p:extLst>
      <p:ext uri="{BB962C8B-B14F-4D97-AF65-F5344CB8AC3E}">
        <p14:creationId xmlns:p14="http://schemas.microsoft.com/office/powerpoint/2010/main" val="1870550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7904A-E1C1-A8BA-C30B-686478960226}"/>
              </a:ext>
            </a:extLst>
          </p:cNvPr>
          <p:cNvSpPr>
            <a:spLocks noGrp="1"/>
          </p:cNvSpPr>
          <p:nvPr>
            <p:ph idx="1"/>
          </p:nvPr>
        </p:nvSpPr>
        <p:spPr/>
        <p:txBody>
          <a:bodyPr/>
          <a:lstStyle/>
          <a:p>
            <a:endParaRPr lang="en-US" dirty="0"/>
          </a:p>
          <a:p>
            <a:r>
              <a:rPr lang="en-US" dirty="0"/>
              <a:t>1993 </a:t>
            </a:r>
            <a:r>
              <a:rPr lang="en-US" dirty="0" err="1"/>
              <a:t>Pecht</a:t>
            </a:r>
            <a:r>
              <a:rPr lang="en-US" dirty="0"/>
              <a:t>, Agarwal, </a:t>
            </a:r>
            <a:r>
              <a:rPr lang="en-US" dirty="0" err="1"/>
              <a:t>Quearry</a:t>
            </a:r>
            <a:r>
              <a:rPr lang="en-US" dirty="0"/>
              <a:t>, Plastic Packaged Microcircuits:  Quality, Reliability, and Cost Issues, IEEE Trans on Reliability </a:t>
            </a:r>
          </a:p>
          <a:p>
            <a:r>
              <a:rPr lang="en-US" dirty="0"/>
              <a:t>1994 Schultz and </a:t>
            </a:r>
            <a:r>
              <a:rPr lang="en-US" dirty="0" err="1"/>
              <a:t>Gottesfeld</a:t>
            </a:r>
            <a:r>
              <a:rPr lang="en-US" dirty="0"/>
              <a:t>, Reliability Considerations for Using Plastic Encapsulated Microcircuits in Military Applications</a:t>
            </a:r>
          </a:p>
          <a:p>
            <a:r>
              <a:rPr lang="en-US" dirty="0"/>
              <a:t>1995 4</a:t>
            </a:r>
            <a:r>
              <a:rPr lang="en-US" baseline="30000" dirty="0"/>
              <a:t>th</a:t>
            </a:r>
            <a:r>
              <a:rPr lang="en-US" dirty="0"/>
              <a:t> Annual SHARP workshop: https://</a:t>
            </a:r>
            <a:r>
              <a:rPr lang="en-US" dirty="0" err="1"/>
              <a:t>apps.dtic.mil</a:t>
            </a:r>
            <a:r>
              <a:rPr lang="en-US" dirty="0"/>
              <a:t>/</a:t>
            </a:r>
            <a:r>
              <a:rPr lang="en-US" dirty="0" err="1"/>
              <a:t>sti</a:t>
            </a:r>
            <a:r>
              <a:rPr lang="en-US" dirty="0"/>
              <a:t>/pdfs/ADA310596.pdf</a:t>
            </a:r>
          </a:p>
          <a:p>
            <a:r>
              <a:rPr lang="en-US" dirty="0"/>
              <a:t>1997 </a:t>
            </a:r>
            <a:r>
              <a:rPr lang="en-US" dirty="0" err="1"/>
              <a:t>Pecht</a:t>
            </a:r>
            <a:r>
              <a:rPr lang="en-US" dirty="0"/>
              <a:t> et al,  Assessment of the Qualified Manufacturer List</a:t>
            </a:r>
          </a:p>
          <a:p>
            <a:r>
              <a:rPr lang="en-US" dirty="0"/>
              <a:t>1997 Rolfe, Brown, and Nash, Defense Electronics Product Reliability Requirements</a:t>
            </a:r>
          </a:p>
          <a:p>
            <a:r>
              <a:rPr lang="en-US" dirty="0"/>
              <a:t>1999 Hakim, Do we need a PEM reliability model?</a:t>
            </a:r>
          </a:p>
          <a:p>
            <a:endParaRPr lang="en-US" dirty="0"/>
          </a:p>
        </p:txBody>
      </p:sp>
      <p:sp>
        <p:nvSpPr>
          <p:cNvPr id="3" name="Title 2">
            <a:extLst>
              <a:ext uri="{FF2B5EF4-FFF2-40B4-BE49-F238E27FC236}">
                <a16:creationId xmlns:a16="http://schemas.microsoft.com/office/drawing/2014/main" id="{9315EA31-AB18-9C07-A5FD-A3514C361C50}"/>
              </a:ext>
            </a:extLst>
          </p:cNvPr>
          <p:cNvSpPr>
            <a:spLocks noGrp="1"/>
          </p:cNvSpPr>
          <p:nvPr>
            <p:ph type="title"/>
          </p:nvPr>
        </p:nvSpPr>
        <p:spPr/>
        <p:txBody>
          <a:bodyPr/>
          <a:lstStyle/>
          <a:p>
            <a:r>
              <a:rPr lang="en-US" dirty="0"/>
              <a:t>Notable literature</a:t>
            </a:r>
          </a:p>
        </p:txBody>
      </p:sp>
    </p:spTree>
    <p:extLst>
      <p:ext uri="{BB962C8B-B14F-4D97-AF65-F5344CB8AC3E}">
        <p14:creationId xmlns:p14="http://schemas.microsoft.com/office/powerpoint/2010/main" val="317432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316FAB-1B16-5F3B-7922-8B8403A048EC}"/>
              </a:ext>
            </a:extLst>
          </p:cNvPr>
          <p:cNvSpPr>
            <a:spLocks noGrp="1"/>
          </p:cNvSpPr>
          <p:nvPr>
            <p:ph idx="1"/>
          </p:nvPr>
        </p:nvSpPr>
        <p:spPr>
          <a:xfrm>
            <a:off x="429288" y="1393265"/>
            <a:ext cx="8229600" cy="3875022"/>
          </a:xfrm>
        </p:spPr>
        <p:txBody>
          <a:bodyPr>
            <a:normAutofit fontScale="92500" lnSpcReduction="20000"/>
          </a:bodyPr>
          <a:lstStyle/>
          <a:p>
            <a:r>
              <a:rPr lang="en-US" dirty="0"/>
              <a:t>By the mid-1990’s there was broad agreement in the government electronics community that commercial parts were at least as reliable as MIL-SPEC parts without any additional testing applied to them</a:t>
            </a:r>
          </a:p>
          <a:p>
            <a:r>
              <a:rPr lang="en-US" dirty="0"/>
              <a:t>The predefined temperature ranges associated with labels COTS, industrial, and MIL-SPEC that were dominant through the mid 90’s led to </a:t>
            </a:r>
          </a:p>
          <a:p>
            <a:pPr lvl="1"/>
            <a:r>
              <a:rPr lang="en-US" dirty="0"/>
              <a:t>an assumed need to uprate all COTS parts for use in military applications</a:t>
            </a:r>
          </a:p>
          <a:p>
            <a:pPr lvl="1"/>
            <a:r>
              <a:rPr lang="en-US" dirty="0"/>
              <a:t>the notion that COTS parts are not designed for military applications</a:t>
            </a:r>
          </a:p>
          <a:p>
            <a:pPr lvl="1"/>
            <a:r>
              <a:rPr lang="en-US" dirty="0"/>
              <a:t>The assertion that COTS parts must go through a screening and qualification process in order to be reliable in military applications</a:t>
            </a:r>
          </a:p>
          <a:p>
            <a:r>
              <a:rPr lang="en-US" dirty="0"/>
              <a:t>Both the understanding about reliability of commercial parts and the directions of the Perry Memorandum were quickly forgotten</a:t>
            </a:r>
          </a:p>
          <a:p>
            <a:r>
              <a:rPr lang="en-US" dirty="0"/>
              <a:t>MIL-SPEC parts have set a baseline accepted risk that involves billions of dollars of losses in money and missions while being declared “more reliable” than COTS parts</a:t>
            </a:r>
          </a:p>
          <a:p>
            <a:pPr lvl="1"/>
            <a:r>
              <a:rPr lang="en-US" dirty="0"/>
              <a:t> all the while the growing programmatic risks and problems with MIL-SPEC parts have become intractable</a:t>
            </a:r>
          </a:p>
        </p:txBody>
      </p:sp>
      <p:sp>
        <p:nvSpPr>
          <p:cNvPr id="3" name="Title 2">
            <a:extLst>
              <a:ext uri="{FF2B5EF4-FFF2-40B4-BE49-F238E27FC236}">
                <a16:creationId xmlns:a16="http://schemas.microsoft.com/office/drawing/2014/main" id="{27DF1030-F12C-68D0-64A0-A4AEDF60AC36}"/>
              </a:ext>
            </a:extLst>
          </p:cNvPr>
          <p:cNvSpPr>
            <a:spLocks noGrp="1"/>
          </p:cNvSpPr>
          <p:nvPr>
            <p:ph type="title"/>
          </p:nvPr>
        </p:nvSpPr>
        <p:spPr/>
        <p:txBody>
          <a:bodyPr/>
          <a:lstStyle/>
          <a:p>
            <a:r>
              <a:rPr lang="en-US" dirty="0"/>
              <a:t>Summary and Conclusions</a:t>
            </a:r>
          </a:p>
        </p:txBody>
      </p:sp>
      <p:sp>
        <p:nvSpPr>
          <p:cNvPr id="4" name="Rectangle 3">
            <a:extLst>
              <a:ext uri="{FF2B5EF4-FFF2-40B4-BE49-F238E27FC236}">
                <a16:creationId xmlns:a16="http://schemas.microsoft.com/office/drawing/2014/main" id="{0826FB76-CC0D-9D83-DC23-1EDA3A34EBE1}"/>
              </a:ext>
            </a:extLst>
          </p:cNvPr>
          <p:cNvSpPr/>
          <p:nvPr/>
        </p:nvSpPr>
        <p:spPr>
          <a:xfrm>
            <a:off x="545285" y="5335398"/>
            <a:ext cx="8113604" cy="964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US" sz="1600" b="1" dirty="0"/>
              <a:t>While the current baseline risk posture associated with MIL-SPEC parts may be considered acceptable, it is time to recognize that the technical risk posture is the same or lower for commercial parts, while the programmatic risk posture is enormously lower</a:t>
            </a:r>
          </a:p>
        </p:txBody>
      </p:sp>
    </p:spTree>
    <p:extLst>
      <p:ext uri="{BB962C8B-B14F-4D97-AF65-F5344CB8AC3E}">
        <p14:creationId xmlns:p14="http://schemas.microsoft.com/office/powerpoint/2010/main" val="255950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7F31CB-F70D-CBDF-418E-9DECE65FBB98}"/>
              </a:ext>
            </a:extLst>
          </p:cNvPr>
          <p:cNvSpPr>
            <a:spLocks noGrp="1"/>
          </p:cNvSpPr>
          <p:nvPr>
            <p:ph type="title"/>
          </p:nvPr>
        </p:nvSpPr>
        <p:spPr/>
        <p:txBody>
          <a:bodyPr/>
          <a:lstStyle/>
          <a:p>
            <a:r>
              <a:rPr lang="en-US" dirty="0"/>
              <a:t>Part Evolution</a:t>
            </a:r>
          </a:p>
        </p:txBody>
      </p:sp>
      <p:pic>
        <p:nvPicPr>
          <p:cNvPr id="4" name="Picture 3">
            <a:extLst>
              <a:ext uri="{FF2B5EF4-FFF2-40B4-BE49-F238E27FC236}">
                <a16:creationId xmlns:a16="http://schemas.microsoft.com/office/drawing/2014/main" id="{4A6B0F5B-4D2C-D9A5-634C-7FB7B4C4233C}"/>
              </a:ext>
            </a:extLst>
          </p:cNvPr>
          <p:cNvPicPr>
            <a:picLocks noChangeAspect="1"/>
          </p:cNvPicPr>
          <p:nvPr/>
        </p:nvPicPr>
        <p:blipFill>
          <a:blip r:embed="rId3"/>
          <a:stretch>
            <a:fillRect/>
          </a:stretch>
        </p:blipFill>
        <p:spPr>
          <a:xfrm>
            <a:off x="649127" y="1924811"/>
            <a:ext cx="1331310" cy="891925"/>
          </a:xfrm>
          <a:prstGeom prst="rect">
            <a:avLst/>
          </a:prstGeom>
        </p:spPr>
      </p:pic>
      <p:sp>
        <p:nvSpPr>
          <p:cNvPr id="5" name="TextBox 4">
            <a:extLst>
              <a:ext uri="{FF2B5EF4-FFF2-40B4-BE49-F238E27FC236}">
                <a16:creationId xmlns:a16="http://schemas.microsoft.com/office/drawing/2014/main" id="{63A22B9C-5B15-CEEA-93A4-2BE46D490CBE}"/>
              </a:ext>
            </a:extLst>
          </p:cNvPr>
          <p:cNvSpPr txBox="1"/>
          <p:nvPr/>
        </p:nvSpPr>
        <p:spPr>
          <a:xfrm>
            <a:off x="304111" y="2847947"/>
            <a:ext cx="2351156" cy="923330"/>
          </a:xfrm>
          <a:prstGeom prst="rect">
            <a:avLst/>
          </a:prstGeom>
          <a:noFill/>
        </p:spPr>
        <p:txBody>
          <a:bodyPr wrap="none" rtlCol="0">
            <a:spAutoFit/>
          </a:bodyPr>
          <a:lstStyle/>
          <a:p>
            <a:r>
              <a:rPr lang="en-US" dirty="0"/>
              <a:t>CDR35BX474AKUS</a:t>
            </a:r>
          </a:p>
          <a:p>
            <a:r>
              <a:rPr lang="en-US" dirty="0"/>
              <a:t>0.47uF, 50V</a:t>
            </a:r>
          </a:p>
          <a:p>
            <a:r>
              <a:rPr lang="en-US" dirty="0"/>
              <a:t>TTI:  100MOQ/$2.60ea</a:t>
            </a:r>
          </a:p>
        </p:txBody>
      </p:sp>
      <p:sp>
        <p:nvSpPr>
          <p:cNvPr id="6" name="TextBox 5">
            <a:extLst>
              <a:ext uri="{FF2B5EF4-FFF2-40B4-BE49-F238E27FC236}">
                <a16:creationId xmlns:a16="http://schemas.microsoft.com/office/drawing/2014/main" id="{A31BFB13-1794-2132-6B7D-C7E7DE4B0402}"/>
              </a:ext>
            </a:extLst>
          </p:cNvPr>
          <p:cNvSpPr txBox="1"/>
          <p:nvPr/>
        </p:nvSpPr>
        <p:spPr>
          <a:xfrm>
            <a:off x="1386829" y="1924716"/>
            <a:ext cx="737702" cy="307777"/>
          </a:xfrm>
          <a:prstGeom prst="rect">
            <a:avLst/>
          </a:prstGeom>
          <a:noFill/>
        </p:spPr>
        <p:txBody>
          <a:bodyPr wrap="none" rtlCol="0">
            <a:spAutoFit/>
          </a:bodyPr>
          <a:lstStyle/>
          <a:p>
            <a:r>
              <a:rPr lang="en-US" sz="1400" dirty="0"/>
              <a:t>6.4 mm</a:t>
            </a:r>
          </a:p>
        </p:txBody>
      </p:sp>
      <p:sp>
        <p:nvSpPr>
          <p:cNvPr id="7" name="TextBox 6">
            <a:extLst>
              <a:ext uri="{FF2B5EF4-FFF2-40B4-BE49-F238E27FC236}">
                <a16:creationId xmlns:a16="http://schemas.microsoft.com/office/drawing/2014/main" id="{B21D7531-063A-2FCF-2F49-4D166AE28FC6}"/>
              </a:ext>
            </a:extLst>
          </p:cNvPr>
          <p:cNvSpPr txBox="1"/>
          <p:nvPr/>
        </p:nvSpPr>
        <p:spPr>
          <a:xfrm>
            <a:off x="280276" y="1888227"/>
            <a:ext cx="737702" cy="307777"/>
          </a:xfrm>
          <a:prstGeom prst="rect">
            <a:avLst/>
          </a:prstGeom>
          <a:noFill/>
        </p:spPr>
        <p:txBody>
          <a:bodyPr wrap="none" rtlCol="0">
            <a:spAutoFit/>
          </a:bodyPr>
          <a:lstStyle/>
          <a:p>
            <a:r>
              <a:rPr lang="en-US" sz="1400" dirty="0"/>
              <a:t>4.5 mm</a:t>
            </a:r>
          </a:p>
        </p:txBody>
      </p:sp>
      <p:sp>
        <p:nvSpPr>
          <p:cNvPr id="8" name="TextBox 7">
            <a:extLst>
              <a:ext uri="{FF2B5EF4-FFF2-40B4-BE49-F238E27FC236}">
                <a16:creationId xmlns:a16="http://schemas.microsoft.com/office/drawing/2014/main" id="{DE399037-997E-1761-74A7-B8C53B629C87}"/>
              </a:ext>
            </a:extLst>
          </p:cNvPr>
          <p:cNvSpPr txBox="1"/>
          <p:nvPr/>
        </p:nvSpPr>
        <p:spPr>
          <a:xfrm>
            <a:off x="1528938" y="2508959"/>
            <a:ext cx="737702" cy="307777"/>
          </a:xfrm>
          <a:prstGeom prst="rect">
            <a:avLst/>
          </a:prstGeom>
          <a:noFill/>
        </p:spPr>
        <p:txBody>
          <a:bodyPr wrap="none" rtlCol="0">
            <a:spAutoFit/>
          </a:bodyPr>
          <a:lstStyle/>
          <a:p>
            <a:r>
              <a:rPr lang="en-US" sz="1400" dirty="0"/>
              <a:t>1.5 mm</a:t>
            </a:r>
          </a:p>
        </p:txBody>
      </p:sp>
      <p:pic>
        <p:nvPicPr>
          <p:cNvPr id="9" name="Picture 8">
            <a:extLst>
              <a:ext uri="{FF2B5EF4-FFF2-40B4-BE49-F238E27FC236}">
                <a16:creationId xmlns:a16="http://schemas.microsoft.com/office/drawing/2014/main" id="{FF3F3E4B-003C-FF0A-534D-E5208DF26839}"/>
              </a:ext>
            </a:extLst>
          </p:cNvPr>
          <p:cNvPicPr>
            <a:picLocks noChangeAspect="1"/>
          </p:cNvPicPr>
          <p:nvPr/>
        </p:nvPicPr>
        <p:blipFill>
          <a:blip r:embed="rId3"/>
          <a:stretch>
            <a:fillRect/>
          </a:stretch>
        </p:blipFill>
        <p:spPr>
          <a:xfrm>
            <a:off x="3880094" y="1893600"/>
            <a:ext cx="1331310" cy="891925"/>
          </a:xfrm>
          <a:prstGeom prst="rect">
            <a:avLst/>
          </a:prstGeom>
        </p:spPr>
      </p:pic>
      <p:sp>
        <p:nvSpPr>
          <p:cNvPr id="10" name="TextBox 9">
            <a:extLst>
              <a:ext uri="{FF2B5EF4-FFF2-40B4-BE49-F238E27FC236}">
                <a16:creationId xmlns:a16="http://schemas.microsoft.com/office/drawing/2014/main" id="{6CA4CE28-869D-FB5B-BD55-B426F74F9133}"/>
              </a:ext>
            </a:extLst>
          </p:cNvPr>
          <p:cNvSpPr txBox="1"/>
          <p:nvPr/>
        </p:nvSpPr>
        <p:spPr>
          <a:xfrm>
            <a:off x="3535078" y="2816736"/>
            <a:ext cx="2351156" cy="923330"/>
          </a:xfrm>
          <a:prstGeom prst="rect">
            <a:avLst/>
          </a:prstGeom>
          <a:noFill/>
        </p:spPr>
        <p:txBody>
          <a:bodyPr wrap="none" rtlCol="0">
            <a:spAutoFit/>
          </a:bodyPr>
          <a:lstStyle/>
          <a:p>
            <a:r>
              <a:rPr lang="en-US" dirty="0"/>
              <a:t>G311P838AFX475K2R1</a:t>
            </a:r>
          </a:p>
          <a:p>
            <a:r>
              <a:rPr lang="en-US" dirty="0"/>
              <a:t>4.7uF, 50V</a:t>
            </a:r>
          </a:p>
          <a:p>
            <a:r>
              <a:rPr lang="en-US" dirty="0"/>
              <a:t>TTI:  50MOQ/$278ea</a:t>
            </a:r>
          </a:p>
        </p:txBody>
      </p:sp>
      <p:sp>
        <p:nvSpPr>
          <p:cNvPr id="11" name="TextBox 10">
            <a:extLst>
              <a:ext uri="{FF2B5EF4-FFF2-40B4-BE49-F238E27FC236}">
                <a16:creationId xmlns:a16="http://schemas.microsoft.com/office/drawing/2014/main" id="{1B65582D-C866-7BF6-D0F3-7995CA1DBC4E}"/>
              </a:ext>
            </a:extLst>
          </p:cNvPr>
          <p:cNvSpPr txBox="1"/>
          <p:nvPr/>
        </p:nvSpPr>
        <p:spPr>
          <a:xfrm>
            <a:off x="4617796" y="1893505"/>
            <a:ext cx="737702" cy="307777"/>
          </a:xfrm>
          <a:prstGeom prst="rect">
            <a:avLst/>
          </a:prstGeom>
          <a:noFill/>
        </p:spPr>
        <p:txBody>
          <a:bodyPr wrap="none" rtlCol="0">
            <a:spAutoFit/>
          </a:bodyPr>
          <a:lstStyle/>
          <a:p>
            <a:r>
              <a:rPr lang="en-US" sz="1400" dirty="0"/>
              <a:t>6.4 mm</a:t>
            </a:r>
          </a:p>
        </p:txBody>
      </p:sp>
      <p:sp>
        <p:nvSpPr>
          <p:cNvPr id="12" name="TextBox 11">
            <a:extLst>
              <a:ext uri="{FF2B5EF4-FFF2-40B4-BE49-F238E27FC236}">
                <a16:creationId xmlns:a16="http://schemas.microsoft.com/office/drawing/2014/main" id="{CA42FCEB-1CF9-9BAE-C20C-9749DE34102D}"/>
              </a:ext>
            </a:extLst>
          </p:cNvPr>
          <p:cNvSpPr txBox="1"/>
          <p:nvPr/>
        </p:nvSpPr>
        <p:spPr>
          <a:xfrm>
            <a:off x="3511243" y="1857016"/>
            <a:ext cx="737702" cy="307777"/>
          </a:xfrm>
          <a:prstGeom prst="rect">
            <a:avLst/>
          </a:prstGeom>
          <a:noFill/>
        </p:spPr>
        <p:txBody>
          <a:bodyPr wrap="none" rtlCol="0">
            <a:spAutoFit/>
          </a:bodyPr>
          <a:lstStyle/>
          <a:p>
            <a:r>
              <a:rPr lang="en-US" sz="1400" dirty="0"/>
              <a:t>4.5 mm</a:t>
            </a:r>
          </a:p>
        </p:txBody>
      </p:sp>
      <p:sp>
        <p:nvSpPr>
          <p:cNvPr id="13" name="TextBox 12">
            <a:extLst>
              <a:ext uri="{FF2B5EF4-FFF2-40B4-BE49-F238E27FC236}">
                <a16:creationId xmlns:a16="http://schemas.microsoft.com/office/drawing/2014/main" id="{5D51457A-DC2A-C0C0-377B-4CFDF36CA219}"/>
              </a:ext>
            </a:extLst>
          </p:cNvPr>
          <p:cNvSpPr txBox="1"/>
          <p:nvPr/>
        </p:nvSpPr>
        <p:spPr>
          <a:xfrm>
            <a:off x="4759905" y="2477748"/>
            <a:ext cx="737702" cy="307777"/>
          </a:xfrm>
          <a:prstGeom prst="rect">
            <a:avLst/>
          </a:prstGeom>
          <a:noFill/>
        </p:spPr>
        <p:txBody>
          <a:bodyPr wrap="none" rtlCol="0">
            <a:spAutoFit/>
          </a:bodyPr>
          <a:lstStyle/>
          <a:p>
            <a:r>
              <a:rPr lang="en-US" sz="1400" dirty="0"/>
              <a:t>1.5 mm</a:t>
            </a:r>
          </a:p>
        </p:txBody>
      </p:sp>
      <p:pic>
        <p:nvPicPr>
          <p:cNvPr id="14" name="Picture 13">
            <a:extLst>
              <a:ext uri="{FF2B5EF4-FFF2-40B4-BE49-F238E27FC236}">
                <a16:creationId xmlns:a16="http://schemas.microsoft.com/office/drawing/2014/main" id="{33B31038-61B4-36CE-CBAB-7A68AB2FDF5E}"/>
              </a:ext>
            </a:extLst>
          </p:cNvPr>
          <p:cNvPicPr>
            <a:picLocks noChangeAspect="1"/>
          </p:cNvPicPr>
          <p:nvPr/>
        </p:nvPicPr>
        <p:blipFill>
          <a:blip r:embed="rId3"/>
          <a:stretch>
            <a:fillRect/>
          </a:stretch>
        </p:blipFill>
        <p:spPr>
          <a:xfrm>
            <a:off x="7336976" y="2164793"/>
            <a:ext cx="370228" cy="537426"/>
          </a:xfrm>
          <a:prstGeom prst="rect">
            <a:avLst/>
          </a:prstGeom>
        </p:spPr>
      </p:pic>
      <p:sp>
        <p:nvSpPr>
          <p:cNvPr id="15" name="TextBox 14">
            <a:extLst>
              <a:ext uri="{FF2B5EF4-FFF2-40B4-BE49-F238E27FC236}">
                <a16:creationId xmlns:a16="http://schemas.microsoft.com/office/drawing/2014/main" id="{CF582549-9006-E2E5-471A-47AB39C6DDAD}"/>
              </a:ext>
            </a:extLst>
          </p:cNvPr>
          <p:cNvSpPr txBox="1"/>
          <p:nvPr/>
        </p:nvSpPr>
        <p:spPr>
          <a:xfrm>
            <a:off x="6488733" y="2785525"/>
            <a:ext cx="2504212" cy="923330"/>
          </a:xfrm>
          <a:prstGeom prst="rect">
            <a:avLst/>
          </a:prstGeom>
          <a:noFill/>
        </p:spPr>
        <p:txBody>
          <a:bodyPr wrap="none" rtlCol="0">
            <a:spAutoFit/>
          </a:bodyPr>
          <a:lstStyle/>
          <a:p>
            <a:r>
              <a:rPr lang="en-US" dirty="0"/>
              <a:t>GRT21BC71H475KE13L</a:t>
            </a:r>
          </a:p>
          <a:p>
            <a:r>
              <a:rPr lang="en-US" dirty="0"/>
              <a:t>4.7uF, 50V</a:t>
            </a:r>
          </a:p>
          <a:p>
            <a:r>
              <a:rPr lang="en-US" dirty="0" err="1"/>
              <a:t>Digikey</a:t>
            </a:r>
            <a:r>
              <a:rPr lang="en-US" dirty="0"/>
              <a:t>:  1MOQ/$0.27ea</a:t>
            </a:r>
          </a:p>
        </p:txBody>
      </p:sp>
      <p:sp>
        <p:nvSpPr>
          <p:cNvPr id="16" name="TextBox 15">
            <a:extLst>
              <a:ext uri="{FF2B5EF4-FFF2-40B4-BE49-F238E27FC236}">
                <a16:creationId xmlns:a16="http://schemas.microsoft.com/office/drawing/2014/main" id="{430009FF-532D-69DC-FC27-9D09596AE424}"/>
              </a:ext>
            </a:extLst>
          </p:cNvPr>
          <p:cNvSpPr txBox="1"/>
          <p:nvPr/>
        </p:nvSpPr>
        <p:spPr>
          <a:xfrm>
            <a:off x="7498790" y="2059681"/>
            <a:ext cx="601447" cy="307777"/>
          </a:xfrm>
          <a:prstGeom prst="rect">
            <a:avLst/>
          </a:prstGeom>
          <a:noFill/>
        </p:spPr>
        <p:txBody>
          <a:bodyPr wrap="none" rtlCol="0">
            <a:spAutoFit/>
          </a:bodyPr>
          <a:lstStyle/>
          <a:p>
            <a:r>
              <a:rPr lang="en-US" sz="1400" dirty="0"/>
              <a:t>2 mm</a:t>
            </a:r>
          </a:p>
        </p:txBody>
      </p:sp>
      <p:sp>
        <p:nvSpPr>
          <p:cNvPr id="17" name="TextBox 16">
            <a:extLst>
              <a:ext uri="{FF2B5EF4-FFF2-40B4-BE49-F238E27FC236}">
                <a16:creationId xmlns:a16="http://schemas.microsoft.com/office/drawing/2014/main" id="{D9EC8082-08D0-7398-2A86-EE3E78CDDA58}"/>
              </a:ext>
            </a:extLst>
          </p:cNvPr>
          <p:cNvSpPr txBox="1"/>
          <p:nvPr/>
        </p:nvSpPr>
        <p:spPr>
          <a:xfrm>
            <a:off x="6529406" y="2007589"/>
            <a:ext cx="829073" cy="307777"/>
          </a:xfrm>
          <a:prstGeom prst="rect">
            <a:avLst/>
          </a:prstGeom>
          <a:noFill/>
        </p:spPr>
        <p:txBody>
          <a:bodyPr wrap="none" rtlCol="0">
            <a:spAutoFit/>
          </a:bodyPr>
          <a:lstStyle/>
          <a:p>
            <a:r>
              <a:rPr lang="en-US" sz="1400" dirty="0"/>
              <a:t>1.45 mm</a:t>
            </a:r>
          </a:p>
        </p:txBody>
      </p:sp>
      <p:sp>
        <p:nvSpPr>
          <p:cNvPr id="18" name="TextBox 17">
            <a:extLst>
              <a:ext uri="{FF2B5EF4-FFF2-40B4-BE49-F238E27FC236}">
                <a16:creationId xmlns:a16="http://schemas.microsoft.com/office/drawing/2014/main" id="{B31095CD-DABA-8387-58E4-73A31AA26930}"/>
              </a:ext>
            </a:extLst>
          </p:cNvPr>
          <p:cNvSpPr txBox="1"/>
          <p:nvPr/>
        </p:nvSpPr>
        <p:spPr>
          <a:xfrm>
            <a:off x="7664199" y="2412786"/>
            <a:ext cx="829073" cy="307777"/>
          </a:xfrm>
          <a:prstGeom prst="rect">
            <a:avLst/>
          </a:prstGeom>
          <a:noFill/>
        </p:spPr>
        <p:txBody>
          <a:bodyPr wrap="none" rtlCol="0">
            <a:spAutoFit/>
          </a:bodyPr>
          <a:lstStyle/>
          <a:p>
            <a:r>
              <a:rPr lang="en-US" sz="1400" dirty="0"/>
              <a:t>1.45 mm</a:t>
            </a:r>
          </a:p>
        </p:txBody>
      </p:sp>
    </p:spTree>
    <p:extLst>
      <p:ext uri="{BB962C8B-B14F-4D97-AF65-F5344CB8AC3E}">
        <p14:creationId xmlns:p14="http://schemas.microsoft.com/office/powerpoint/2010/main" val="1822139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B14DE-29DA-E477-5FD0-500A039EEC58}"/>
              </a:ext>
            </a:extLst>
          </p:cNvPr>
          <p:cNvSpPr>
            <a:spLocks noGrp="1"/>
          </p:cNvSpPr>
          <p:nvPr>
            <p:ph idx="1"/>
          </p:nvPr>
        </p:nvSpPr>
        <p:spPr>
          <a:xfrm>
            <a:off x="457200" y="1963809"/>
            <a:ext cx="8229600" cy="3587361"/>
          </a:xfrm>
        </p:spPr>
        <p:txBody>
          <a:bodyPr>
            <a:normAutofit fontScale="62500" lnSpcReduction="20000"/>
          </a:bodyPr>
          <a:lstStyle/>
          <a:p>
            <a:r>
              <a:rPr lang="en-US" dirty="0"/>
              <a:t>COTS is used in this presentation broadly with the definition provided</a:t>
            </a:r>
          </a:p>
          <a:p>
            <a:r>
              <a:rPr lang="en-US" dirty="0"/>
              <a:t>The phrases “allowing the use of COTS” or “opening the door to using COTS” and similar, do not imply indiscriminate use or selection of any part, in the same way that “recommending the use of MIL-SPEC parts” does not involve indiscriminate use of any part. </a:t>
            </a:r>
          </a:p>
          <a:p>
            <a:pPr lvl="1"/>
            <a:r>
              <a:rPr lang="en-US" dirty="0"/>
              <a:t>The point being that use of COTS itself should not have a negative connotation and should never be used as a basis for a ban or “lowest order of precedence” requirement</a:t>
            </a:r>
          </a:p>
          <a:p>
            <a:pPr lvl="1"/>
            <a:r>
              <a:rPr lang="en-US" dirty="0"/>
              <a:t>COTS essentially means two things:  the government does not control the production and the user cannot have control or knowledge of most internal constituents. </a:t>
            </a:r>
          </a:p>
          <a:p>
            <a:pPr lvl="1"/>
            <a:r>
              <a:rPr lang="en-US" dirty="0"/>
              <a:t>COTS parts should be selected based on well-established criteria conveyed in the NESC COTS report and related documentation, and these criteria assure reliability, minimal variability, and traceability to raw materials even under continuous improvements.  Absolute reliance on all parts to be perfect should be broadly avoided. </a:t>
            </a:r>
          </a:p>
          <a:p>
            <a:r>
              <a:rPr lang="en-US" dirty="0"/>
              <a:t>If there is a sense that government control is sufficient to assure part reliability or radiation hardness assurance, one need not look farther than</a:t>
            </a:r>
          </a:p>
          <a:p>
            <a:pPr lvl="1"/>
            <a:r>
              <a:rPr lang="en-US" dirty="0"/>
              <a:t>The RHA MOSFET issue that has survived for over 15 years</a:t>
            </a:r>
          </a:p>
          <a:p>
            <a:pPr lvl="1"/>
            <a:r>
              <a:rPr lang="en-US" dirty="0"/>
              <a:t>The ceramic capacitor issue that caused failures or major degradation of at least 6 missions on-orbit</a:t>
            </a:r>
          </a:p>
          <a:p>
            <a:pPr lvl="1"/>
            <a:r>
              <a:rPr lang="en-US" dirty="0"/>
              <a:t>The thin film resistor issue on CGI</a:t>
            </a:r>
          </a:p>
          <a:p>
            <a:pPr lvl="1"/>
            <a:r>
              <a:rPr lang="en-US" dirty="0"/>
              <a:t>…</a:t>
            </a:r>
          </a:p>
          <a:p>
            <a:r>
              <a:rPr lang="en-US" dirty="0"/>
              <a:t>The market demand for safety and reliability combined with high volume are much more powerful than a finite collection of historical specifications for assuring reliability</a:t>
            </a:r>
          </a:p>
        </p:txBody>
      </p:sp>
      <p:sp>
        <p:nvSpPr>
          <p:cNvPr id="3" name="Title 2">
            <a:extLst>
              <a:ext uri="{FF2B5EF4-FFF2-40B4-BE49-F238E27FC236}">
                <a16:creationId xmlns:a16="http://schemas.microsoft.com/office/drawing/2014/main" id="{601CABDA-21F3-2286-202E-6D5A61F1ED31}"/>
              </a:ext>
            </a:extLst>
          </p:cNvPr>
          <p:cNvSpPr>
            <a:spLocks noGrp="1"/>
          </p:cNvSpPr>
          <p:nvPr>
            <p:ph type="title"/>
          </p:nvPr>
        </p:nvSpPr>
        <p:spPr/>
        <p:txBody>
          <a:bodyPr/>
          <a:lstStyle/>
          <a:p>
            <a:r>
              <a:rPr lang="en-US" dirty="0"/>
              <a:t>COTS in this presentation</a:t>
            </a:r>
          </a:p>
        </p:txBody>
      </p:sp>
    </p:spTree>
    <p:extLst>
      <p:ext uri="{BB962C8B-B14F-4D97-AF65-F5344CB8AC3E}">
        <p14:creationId xmlns:p14="http://schemas.microsoft.com/office/powerpoint/2010/main" val="289086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415359-EE32-E015-B8B4-43ADDD5AE530}"/>
              </a:ext>
            </a:extLst>
          </p:cNvPr>
          <p:cNvSpPr>
            <a:spLocks noGrp="1"/>
          </p:cNvSpPr>
          <p:nvPr>
            <p:ph idx="1"/>
          </p:nvPr>
        </p:nvSpPr>
        <p:spPr>
          <a:xfrm>
            <a:off x="429288" y="1393264"/>
            <a:ext cx="8229600" cy="4996105"/>
          </a:xfrm>
        </p:spPr>
        <p:txBody>
          <a:bodyPr>
            <a:normAutofit/>
          </a:bodyPr>
          <a:lstStyle/>
          <a:p>
            <a:r>
              <a:rPr lang="en-US" dirty="0"/>
              <a:t>Commercial electronics demand grew and surpassed that of military electronics, driven largely by computers</a:t>
            </a:r>
          </a:p>
          <a:p>
            <a:pPr lvl="1"/>
            <a:r>
              <a:rPr lang="en-US" dirty="0"/>
              <a:t>Parts were originally derived from the MIL-SPEC designs, but sans the costly design features (e.g. hermetic ceramics) and tests (e.g., 2Vr conditioning)</a:t>
            </a:r>
          </a:p>
          <a:p>
            <a:pPr lvl="1"/>
            <a:r>
              <a:rPr lang="en-US" dirty="0"/>
              <a:t>Parts were prone to occasional failures without the focused protections</a:t>
            </a:r>
          </a:p>
          <a:p>
            <a:r>
              <a:rPr lang="en-US" dirty="0"/>
              <a:t>As demand for electronics exploded, the demand for reliability followed shortly, especially in markets such as automotive and medical</a:t>
            </a:r>
          </a:p>
          <a:p>
            <a:pPr lvl="1"/>
            <a:r>
              <a:rPr lang="en-US" dirty="0"/>
              <a:t>Industry recognized the outdated and costly practices that were used in the MIL-SPEC system and focused more on improving the designs, pointed protections, and process controls rather than re-adding the obsolete, non-relevant practices</a:t>
            </a:r>
          </a:p>
          <a:p>
            <a:pPr lvl="1"/>
            <a:r>
              <a:rPr lang="en-US" dirty="0"/>
              <a:t>By about 1995, commercial electronic parts had largely equaled or surpassed MIL-SPEC parts in reliability and this fact was acknowledged across much of industry and in many elements of parts leadership within the government</a:t>
            </a:r>
          </a:p>
          <a:p>
            <a:endParaRPr lang="en-US" dirty="0"/>
          </a:p>
        </p:txBody>
      </p:sp>
      <p:sp>
        <p:nvSpPr>
          <p:cNvPr id="3" name="Title 2">
            <a:extLst>
              <a:ext uri="{FF2B5EF4-FFF2-40B4-BE49-F238E27FC236}">
                <a16:creationId xmlns:a16="http://schemas.microsoft.com/office/drawing/2014/main" id="{C57B618B-D223-5B85-FA70-14B70CFE9B52}"/>
              </a:ext>
            </a:extLst>
          </p:cNvPr>
          <p:cNvSpPr>
            <a:spLocks noGrp="1"/>
          </p:cNvSpPr>
          <p:nvPr>
            <p:ph type="title"/>
          </p:nvPr>
        </p:nvSpPr>
        <p:spPr/>
        <p:txBody>
          <a:bodyPr/>
          <a:lstStyle/>
          <a:p>
            <a:r>
              <a:rPr lang="en-US" dirty="0"/>
              <a:t>Growth of commercial electronics</a:t>
            </a:r>
          </a:p>
        </p:txBody>
      </p:sp>
    </p:spTree>
    <p:extLst>
      <p:ext uri="{BB962C8B-B14F-4D97-AF65-F5344CB8AC3E}">
        <p14:creationId xmlns:p14="http://schemas.microsoft.com/office/powerpoint/2010/main" val="190845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415359-EE32-E015-B8B4-43ADDD5AE530}"/>
              </a:ext>
            </a:extLst>
          </p:cNvPr>
          <p:cNvSpPr>
            <a:spLocks noGrp="1"/>
          </p:cNvSpPr>
          <p:nvPr>
            <p:ph idx="1"/>
          </p:nvPr>
        </p:nvSpPr>
        <p:spPr>
          <a:xfrm>
            <a:off x="429289" y="1393264"/>
            <a:ext cx="6172847" cy="4562919"/>
          </a:xfrm>
        </p:spPr>
        <p:txBody>
          <a:bodyPr>
            <a:normAutofit lnSpcReduction="10000"/>
          </a:bodyPr>
          <a:lstStyle/>
          <a:p>
            <a:pPr marL="0" indent="0">
              <a:buNone/>
            </a:pPr>
            <a:r>
              <a:rPr lang="en-US" sz="2000" dirty="0"/>
              <a:t>The ”Perry Memorandum” was released in June 1994, entitled </a:t>
            </a:r>
            <a:r>
              <a:rPr lang="en-US" sz="2000" i="1" dirty="0"/>
              <a:t>A New Way of Doing Business, </a:t>
            </a:r>
            <a:r>
              <a:rPr lang="en-US" sz="2000" dirty="0"/>
              <a:t>per direction of Defense Secretary William Perry</a:t>
            </a:r>
          </a:p>
          <a:p>
            <a:pPr lvl="1"/>
            <a:r>
              <a:rPr lang="en-US" sz="2000" dirty="0"/>
              <a:t>Recognized the cost and availability constraints as well as technological limitations brought about by the MIL-SPEC system.</a:t>
            </a:r>
          </a:p>
          <a:p>
            <a:pPr lvl="1"/>
            <a:r>
              <a:rPr lang="en-US" sz="2000" dirty="0"/>
              <a:t>Directed the broad use of commercial practices</a:t>
            </a:r>
          </a:p>
          <a:p>
            <a:pPr lvl="1"/>
            <a:r>
              <a:rPr lang="en-US" sz="2000" dirty="0"/>
              <a:t>Required MIL-STDs to be rewritten as MIL-PRFs (performance based)</a:t>
            </a:r>
          </a:p>
          <a:p>
            <a:pPr lvl="1"/>
            <a:r>
              <a:rPr lang="en-US" sz="2000" dirty="0"/>
              <a:t>Required waivers to use MIL-STDs</a:t>
            </a:r>
          </a:p>
          <a:p>
            <a:pPr lvl="1"/>
            <a:r>
              <a:rPr lang="en-US" sz="2000" dirty="0"/>
              <a:t>Required PMs and acquisition decision makers to challenge requirements</a:t>
            </a:r>
          </a:p>
          <a:p>
            <a:pPr lvl="1"/>
            <a:r>
              <a:rPr lang="en-US" sz="2000" dirty="0"/>
              <a:t>Directed first choice in an order of precedence to be the use of a commercial part*</a:t>
            </a:r>
          </a:p>
          <a:p>
            <a:endParaRPr lang="en-US" sz="2000" dirty="0"/>
          </a:p>
          <a:p>
            <a:endParaRPr lang="en-US" sz="2000" dirty="0"/>
          </a:p>
        </p:txBody>
      </p:sp>
      <p:sp>
        <p:nvSpPr>
          <p:cNvPr id="3" name="Title 2">
            <a:extLst>
              <a:ext uri="{FF2B5EF4-FFF2-40B4-BE49-F238E27FC236}">
                <a16:creationId xmlns:a16="http://schemas.microsoft.com/office/drawing/2014/main" id="{C57B618B-D223-5B85-FA70-14B70CFE9B52}"/>
              </a:ext>
            </a:extLst>
          </p:cNvPr>
          <p:cNvSpPr>
            <a:spLocks noGrp="1"/>
          </p:cNvSpPr>
          <p:nvPr>
            <p:ph type="title"/>
          </p:nvPr>
        </p:nvSpPr>
        <p:spPr/>
        <p:txBody>
          <a:bodyPr/>
          <a:lstStyle/>
          <a:p>
            <a:r>
              <a:rPr lang="en-US" dirty="0"/>
              <a:t>The Perry Memorandum (1994)</a:t>
            </a:r>
          </a:p>
        </p:txBody>
      </p:sp>
      <p:sp>
        <p:nvSpPr>
          <p:cNvPr id="4" name="TextBox 3">
            <a:extLst>
              <a:ext uri="{FF2B5EF4-FFF2-40B4-BE49-F238E27FC236}">
                <a16:creationId xmlns:a16="http://schemas.microsoft.com/office/drawing/2014/main" id="{D23BA282-F92F-E776-B353-05E1D8ECF0EE}"/>
              </a:ext>
            </a:extLst>
          </p:cNvPr>
          <p:cNvSpPr txBox="1"/>
          <p:nvPr/>
        </p:nvSpPr>
        <p:spPr>
          <a:xfrm>
            <a:off x="400050" y="5743038"/>
            <a:ext cx="8658888" cy="646331"/>
          </a:xfrm>
          <a:prstGeom prst="rect">
            <a:avLst/>
          </a:prstGeom>
          <a:noFill/>
        </p:spPr>
        <p:txBody>
          <a:bodyPr wrap="square" rtlCol="0">
            <a:spAutoFit/>
          </a:bodyPr>
          <a:lstStyle/>
          <a:p>
            <a:r>
              <a:rPr lang="en-US" dirty="0"/>
              <a:t>*Note that using a commercial part screened to MIL-SPECs does not meet even the spirit of this requirement since a MIL-SPEC part comes off the shelf with such screening</a:t>
            </a:r>
          </a:p>
        </p:txBody>
      </p:sp>
      <p:pic>
        <p:nvPicPr>
          <p:cNvPr id="5" name="Picture 4">
            <a:extLst>
              <a:ext uri="{FF2B5EF4-FFF2-40B4-BE49-F238E27FC236}">
                <a16:creationId xmlns:a16="http://schemas.microsoft.com/office/drawing/2014/main" id="{785ED2D4-8CE7-E4D6-72B7-A66DC35BF654}"/>
              </a:ext>
            </a:extLst>
          </p:cNvPr>
          <p:cNvPicPr>
            <a:picLocks noChangeAspect="1"/>
          </p:cNvPicPr>
          <p:nvPr/>
        </p:nvPicPr>
        <p:blipFill>
          <a:blip r:embed="rId2"/>
          <a:stretch>
            <a:fillRect/>
          </a:stretch>
        </p:blipFill>
        <p:spPr>
          <a:xfrm>
            <a:off x="6543413" y="2065211"/>
            <a:ext cx="2515525" cy="3008625"/>
          </a:xfrm>
          <a:prstGeom prst="rect">
            <a:avLst/>
          </a:prstGeom>
        </p:spPr>
      </p:pic>
    </p:spTree>
    <p:extLst>
      <p:ext uri="{BB962C8B-B14F-4D97-AF65-F5344CB8AC3E}">
        <p14:creationId xmlns:p14="http://schemas.microsoft.com/office/powerpoint/2010/main" val="168689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46C0E9-0BC5-C186-E40C-F7B360E63938}"/>
              </a:ext>
            </a:extLst>
          </p:cNvPr>
          <p:cNvSpPr>
            <a:spLocks noGrp="1"/>
          </p:cNvSpPr>
          <p:nvPr>
            <p:ph idx="1"/>
          </p:nvPr>
        </p:nvSpPr>
        <p:spPr>
          <a:xfrm>
            <a:off x="429287" y="1393265"/>
            <a:ext cx="8376863" cy="4650752"/>
          </a:xfrm>
        </p:spPr>
        <p:txBody>
          <a:bodyPr>
            <a:normAutofit lnSpcReduction="10000"/>
          </a:bodyPr>
          <a:lstStyle/>
          <a:p>
            <a:r>
              <a:rPr lang="en-US" dirty="0"/>
              <a:t>The 1994 SHARP* Commercial and Plastic Components in Military Applications workshop, hosted by NSWC Crane, concluded that commercial microcircuits were as (or more) reliable than MIL-SPEC microcircuits but there were two problems to work out:</a:t>
            </a:r>
          </a:p>
          <a:p>
            <a:pPr lvl="1"/>
            <a:r>
              <a:rPr lang="en-US" dirty="0"/>
              <a:t>The fact that “COTS” parts were rated (at the time) 0</a:t>
            </a:r>
            <a:r>
              <a:rPr lang="en-US" baseline="30000" dirty="0"/>
              <a:t>o</a:t>
            </a:r>
            <a:r>
              <a:rPr lang="en-US" dirty="0"/>
              <a:t>C – 70</a:t>
            </a:r>
            <a:r>
              <a:rPr lang="en-US" baseline="30000" dirty="0"/>
              <a:t>o</a:t>
            </a:r>
            <a:r>
              <a:rPr lang="en-US" dirty="0"/>
              <a:t>C &amp; ”industrial grade” (another form of COTS) parts were rated -40</a:t>
            </a:r>
            <a:r>
              <a:rPr lang="en-US" baseline="30000" dirty="0"/>
              <a:t>o</a:t>
            </a:r>
            <a:r>
              <a:rPr lang="en-US" dirty="0"/>
              <a:t>C – 85</a:t>
            </a:r>
            <a:r>
              <a:rPr lang="en-US" baseline="30000" dirty="0"/>
              <a:t>o</a:t>
            </a:r>
            <a:r>
              <a:rPr lang="en-US" dirty="0"/>
              <a:t>C, while military grade were rated from -55</a:t>
            </a:r>
            <a:r>
              <a:rPr lang="en-US" baseline="30000" dirty="0"/>
              <a:t>o</a:t>
            </a:r>
            <a:r>
              <a:rPr lang="en-US" dirty="0"/>
              <a:t>C – 125</a:t>
            </a:r>
            <a:r>
              <a:rPr lang="en-US" baseline="30000" dirty="0"/>
              <a:t>o</a:t>
            </a:r>
            <a:r>
              <a:rPr lang="en-US" dirty="0"/>
              <a:t>C would require that COTS parts be “uprated” for operation at the full MIL temperature range. This would require detailed discussions with the manufacturer and a range of tests. This led to</a:t>
            </a:r>
          </a:p>
          <a:p>
            <a:pPr lvl="2"/>
            <a:r>
              <a:rPr lang="en-US" dirty="0"/>
              <a:t>the perpetual mantra that </a:t>
            </a:r>
            <a:r>
              <a:rPr lang="en-US" i="1" dirty="0"/>
              <a:t>COTS parts are not designed for military and space applications** </a:t>
            </a:r>
          </a:p>
          <a:p>
            <a:pPr lvl="2"/>
            <a:r>
              <a:rPr lang="en-US" dirty="0"/>
              <a:t>the resulting conclusion that testing would always be required to assure such parts in a military application </a:t>
            </a:r>
            <a:r>
              <a:rPr lang="en-US" u="sng" dirty="0"/>
              <a:t>even after the aforementioned premise disappeared</a:t>
            </a:r>
            <a:r>
              <a:rPr lang="en-US" dirty="0"/>
              <a:t>.  </a:t>
            </a:r>
          </a:p>
          <a:p>
            <a:pPr lvl="1"/>
            <a:r>
              <a:rPr lang="en-US" dirty="0"/>
              <a:t>The notion that the typical availability lifetime for a COTS part was far shorter than a typical weapon system lifetime</a:t>
            </a:r>
          </a:p>
          <a:p>
            <a:pPr lvl="2"/>
            <a:endParaRPr lang="en-US" dirty="0"/>
          </a:p>
          <a:p>
            <a:pPr lvl="2"/>
            <a:endParaRPr lang="en-US" dirty="0"/>
          </a:p>
        </p:txBody>
      </p:sp>
      <p:sp>
        <p:nvSpPr>
          <p:cNvPr id="4" name="Title 2">
            <a:extLst>
              <a:ext uri="{FF2B5EF4-FFF2-40B4-BE49-F238E27FC236}">
                <a16:creationId xmlns:a16="http://schemas.microsoft.com/office/drawing/2014/main" id="{CBA8A9CE-D341-4C30-9F8C-DB6580E8A996}"/>
              </a:ext>
            </a:extLst>
          </p:cNvPr>
          <p:cNvSpPr>
            <a:spLocks noGrp="1"/>
          </p:cNvSpPr>
          <p:nvPr>
            <p:ph type="title"/>
          </p:nvPr>
        </p:nvSpPr>
        <p:spPr/>
        <p:txBody>
          <a:bodyPr>
            <a:normAutofit fontScale="90000"/>
          </a:bodyPr>
          <a:lstStyle/>
          <a:p>
            <a:r>
              <a:rPr lang="en-US" dirty="0"/>
              <a:t>The recognition of commercial part reliability</a:t>
            </a:r>
          </a:p>
        </p:txBody>
      </p:sp>
      <p:sp>
        <p:nvSpPr>
          <p:cNvPr id="5" name="TextBox 4">
            <a:extLst>
              <a:ext uri="{FF2B5EF4-FFF2-40B4-BE49-F238E27FC236}">
                <a16:creationId xmlns:a16="http://schemas.microsoft.com/office/drawing/2014/main" id="{30B005E2-DAE0-CE0C-D56D-C76606F88096}"/>
              </a:ext>
            </a:extLst>
          </p:cNvPr>
          <p:cNvSpPr txBox="1"/>
          <p:nvPr/>
        </p:nvSpPr>
        <p:spPr>
          <a:xfrm>
            <a:off x="337849" y="5585144"/>
            <a:ext cx="8691852" cy="830997"/>
          </a:xfrm>
          <a:prstGeom prst="rect">
            <a:avLst/>
          </a:prstGeom>
          <a:noFill/>
        </p:spPr>
        <p:txBody>
          <a:bodyPr wrap="square" rtlCol="0">
            <a:spAutoFit/>
          </a:bodyPr>
          <a:lstStyle/>
          <a:p>
            <a:r>
              <a:rPr lang="en-US" sz="1200" dirty="0"/>
              <a:t>* Sustainable Hardware and Affordable Readiness Practices</a:t>
            </a:r>
          </a:p>
          <a:p>
            <a:r>
              <a:rPr lang="en-US" sz="1200" dirty="0"/>
              <a:t>**It is often suggested that radiation hardness is a critical notable example of how COTS parts are not designed for the space environment, but in fact, (1) COTS has no direct connection to radiation hardness or lack thereof, (2) &lt; 10% of parts counts need be considered for radiation, and (3) most “space grade” MIL-SPEC parts are not radiation hardness assured</a:t>
            </a:r>
          </a:p>
        </p:txBody>
      </p:sp>
    </p:spTree>
    <p:extLst>
      <p:ext uri="{BB962C8B-B14F-4D97-AF65-F5344CB8AC3E}">
        <p14:creationId xmlns:p14="http://schemas.microsoft.com/office/powerpoint/2010/main" val="310892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1D524B-792D-7564-5FAC-13319010CDEC}"/>
              </a:ext>
            </a:extLst>
          </p:cNvPr>
          <p:cNvSpPr>
            <a:spLocks noGrp="1"/>
          </p:cNvSpPr>
          <p:nvPr>
            <p:ph idx="1"/>
          </p:nvPr>
        </p:nvSpPr>
        <p:spPr/>
        <p:txBody>
          <a:bodyPr/>
          <a:lstStyle/>
          <a:p>
            <a:r>
              <a:rPr lang="en-US" dirty="0"/>
              <a:t>Most “space grade” (JANS) parts are not designed for space applications.  </a:t>
            </a:r>
          </a:p>
          <a:p>
            <a:pPr lvl="1"/>
            <a:r>
              <a:rPr lang="en-US" dirty="0"/>
              <a:t>They are original JEDEC semiconductor designs that have been put through a series of tests deemed in the 60’s to be important to survive the military temperature range and an extended ground development period.</a:t>
            </a:r>
          </a:p>
          <a:p>
            <a:pPr lvl="1"/>
            <a:r>
              <a:rPr lang="en-US" dirty="0"/>
              <a:t>Most do not have any form of radiation hardness assurance (RHA)</a:t>
            </a:r>
          </a:p>
          <a:p>
            <a:pPr lvl="1"/>
            <a:r>
              <a:rPr lang="en-US" dirty="0"/>
              <a:t>Most that do have RHA are no different than their non-RHA counterparts except for lot-specific radiation testing</a:t>
            </a:r>
          </a:p>
          <a:p>
            <a:r>
              <a:rPr lang="en-US" dirty="0"/>
              <a:t>The tests representative of space-grade have virtually no relationship to the space environment, but they are representative of problems encountered with part design and manufacture from the mid-20</a:t>
            </a:r>
            <a:r>
              <a:rPr lang="en-US" baseline="30000" dirty="0"/>
              <a:t>th</a:t>
            </a:r>
            <a:r>
              <a:rPr lang="en-US" dirty="0"/>
              <a:t>-century.  </a:t>
            </a:r>
          </a:p>
          <a:p>
            <a:r>
              <a:rPr lang="en-US" dirty="0"/>
              <a:t>Such tests are often incompatible with modern technology parts and many are designed for parts that have ”built-in” derating (i.e. parts that are required to perform for extended periods at multiples of part rating levels).  </a:t>
            </a:r>
          </a:p>
        </p:txBody>
      </p:sp>
      <p:sp>
        <p:nvSpPr>
          <p:cNvPr id="3" name="Title 2">
            <a:extLst>
              <a:ext uri="{FF2B5EF4-FFF2-40B4-BE49-F238E27FC236}">
                <a16:creationId xmlns:a16="http://schemas.microsoft.com/office/drawing/2014/main" id="{F87D5B44-992B-51AA-D0CE-0CC55E44E59A}"/>
              </a:ext>
            </a:extLst>
          </p:cNvPr>
          <p:cNvSpPr>
            <a:spLocks noGrp="1"/>
          </p:cNvSpPr>
          <p:nvPr>
            <p:ph type="title"/>
          </p:nvPr>
        </p:nvSpPr>
        <p:spPr/>
        <p:txBody>
          <a:bodyPr>
            <a:normAutofit fontScale="90000"/>
          </a:bodyPr>
          <a:lstStyle/>
          <a:p>
            <a:r>
              <a:rPr lang="en-US" dirty="0"/>
              <a:t>The “Designed for Space Applications” Myth</a:t>
            </a:r>
          </a:p>
        </p:txBody>
      </p:sp>
      <p:sp>
        <p:nvSpPr>
          <p:cNvPr id="5" name="Rectangle 4">
            <a:extLst>
              <a:ext uri="{FF2B5EF4-FFF2-40B4-BE49-F238E27FC236}">
                <a16:creationId xmlns:a16="http://schemas.microsoft.com/office/drawing/2014/main" id="{36B62976-E04B-05A7-79DA-91B69EF1ECAC}"/>
              </a:ext>
            </a:extLst>
          </p:cNvPr>
          <p:cNvSpPr/>
          <p:nvPr/>
        </p:nvSpPr>
        <p:spPr>
          <a:xfrm>
            <a:off x="578840" y="5377343"/>
            <a:ext cx="8080048" cy="8388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The relevant question for selecting any part is whether the application range is well within the definition and limitations of the datasheet rated values</a:t>
            </a:r>
          </a:p>
        </p:txBody>
      </p:sp>
    </p:spTree>
    <p:extLst>
      <p:ext uri="{BB962C8B-B14F-4D97-AF65-F5344CB8AC3E}">
        <p14:creationId xmlns:p14="http://schemas.microsoft.com/office/powerpoint/2010/main" val="75756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C2E9B8-CBED-7986-F120-8BC35DA80928}"/>
              </a:ext>
            </a:extLst>
          </p:cNvPr>
          <p:cNvSpPr>
            <a:spLocks noGrp="1"/>
          </p:cNvSpPr>
          <p:nvPr>
            <p:ph idx="1"/>
          </p:nvPr>
        </p:nvSpPr>
        <p:spPr>
          <a:xfrm>
            <a:off x="429288" y="1311802"/>
            <a:ext cx="8229600" cy="5190416"/>
          </a:xfrm>
        </p:spPr>
        <p:txBody>
          <a:bodyPr>
            <a:normAutofit fontScale="77500" lnSpcReduction="20000"/>
          </a:bodyPr>
          <a:lstStyle/>
          <a:p>
            <a:r>
              <a:rPr lang="en-US" sz="2800" dirty="0"/>
              <a:t>Why would it ever make sense to apply a 30-50-year-old test to a recently designed and manufactured component?</a:t>
            </a:r>
          </a:p>
          <a:p>
            <a:r>
              <a:rPr lang="en-US" sz="2800" dirty="0"/>
              <a:t>Can you make a poorly-selected part high quality or high reliability by applying tests to it?</a:t>
            </a:r>
          </a:p>
          <a:p>
            <a:r>
              <a:rPr lang="en-US" sz="2800" dirty="0"/>
              <a:t>Why did we not learn this lesson from Swift (2004)?  Can we learn it today, 20 years later?</a:t>
            </a:r>
          </a:p>
          <a:p>
            <a:pPr lvl="1"/>
            <a:r>
              <a:rPr lang="en-US" sz="2300" dirty="0"/>
              <a:t>“SWIFT BAT parts engineering successfully executed a parts control and test program that assured that all parts met or exceeded Grade 3 [sic] program requirements, including radiation tolerance. There were a few scattered failures during parts testing, but the subsequent failure analyses revealed that the failures were due to mishandling or improper testing at the board or box level.”</a:t>
            </a:r>
          </a:p>
          <a:p>
            <a:pPr lvl="1"/>
            <a:r>
              <a:rPr lang="en-US" sz="2300" dirty="0"/>
              <a:t>But yet, “Design engineers elected to select plastic parts, which allowed the use of state-of-the-art devices that provided the advantages of lower power, volume, and weight. However, commercial-grade parts are designed for a very different set of operating conditions than those found in a space application. A full and thorough evaluation is needed for any part type proposed for space flight use like the ones used on the SWIFT BAT project.” ---- </a:t>
            </a:r>
            <a:r>
              <a:rPr lang="en-US" sz="2300" dirty="0">
                <a:highlight>
                  <a:srgbClr val="FFFF00"/>
                </a:highlight>
              </a:rPr>
              <a:t>is this really the lesson we should have learned?</a:t>
            </a:r>
          </a:p>
        </p:txBody>
      </p:sp>
      <p:sp>
        <p:nvSpPr>
          <p:cNvPr id="3" name="Title 2">
            <a:extLst>
              <a:ext uri="{FF2B5EF4-FFF2-40B4-BE49-F238E27FC236}">
                <a16:creationId xmlns:a16="http://schemas.microsoft.com/office/drawing/2014/main" id="{94F8FFC7-530D-CE9B-BAAC-59F109CE304D}"/>
              </a:ext>
            </a:extLst>
          </p:cNvPr>
          <p:cNvSpPr>
            <a:spLocks noGrp="1"/>
          </p:cNvSpPr>
          <p:nvPr>
            <p:ph type="title"/>
          </p:nvPr>
        </p:nvSpPr>
        <p:spPr/>
        <p:txBody>
          <a:bodyPr>
            <a:normAutofit fontScale="90000"/>
          </a:bodyPr>
          <a:lstStyle/>
          <a:p>
            <a:r>
              <a:rPr lang="en-US" dirty="0"/>
              <a:t>About MIL-SPEC ”</a:t>
            </a:r>
            <a:r>
              <a:rPr lang="en-US" dirty="0" err="1"/>
              <a:t>upscreening</a:t>
            </a:r>
            <a:r>
              <a:rPr lang="en-US" dirty="0"/>
              <a:t>” of COTS parts – what did Swift tell us?</a:t>
            </a:r>
          </a:p>
        </p:txBody>
      </p:sp>
      <p:sp>
        <p:nvSpPr>
          <p:cNvPr id="4" name="Rectangle 3">
            <a:extLst>
              <a:ext uri="{FF2B5EF4-FFF2-40B4-BE49-F238E27FC236}">
                <a16:creationId xmlns:a16="http://schemas.microsoft.com/office/drawing/2014/main" id="{28C7F7E8-F714-E811-AF25-56EE79E48FAD}"/>
              </a:ext>
            </a:extLst>
          </p:cNvPr>
          <p:cNvSpPr/>
          <p:nvPr/>
        </p:nvSpPr>
        <p:spPr>
          <a:xfrm>
            <a:off x="971550" y="6126480"/>
            <a:ext cx="7395210" cy="274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Broad sweeping statements are used even when context is available</a:t>
            </a:r>
          </a:p>
        </p:txBody>
      </p:sp>
    </p:spTree>
    <p:extLst>
      <p:ext uri="{BB962C8B-B14F-4D97-AF65-F5344CB8AC3E}">
        <p14:creationId xmlns:p14="http://schemas.microsoft.com/office/powerpoint/2010/main" val="52882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7266B-2A24-28AA-1DBD-50E1188AE405}"/>
              </a:ext>
            </a:extLst>
          </p:cNvPr>
          <p:cNvSpPr>
            <a:spLocks noGrp="1"/>
          </p:cNvSpPr>
          <p:nvPr>
            <p:ph idx="1"/>
          </p:nvPr>
        </p:nvSpPr>
        <p:spPr>
          <a:xfrm>
            <a:off x="429288" y="1311802"/>
            <a:ext cx="8229600" cy="5066138"/>
          </a:xfrm>
        </p:spPr>
        <p:txBody>
          <a:bodyPr>
            <a:normAutofit fontScale="92500" lnSpcReduction="20000"/>
          </a:bodyPr>
          <a:lstStyle/>
          <a:p>
            <a:r>
              <a:rPr lang="en-US" dirty="0"/>
              <a:t>The MIL-SPEC QPL (Qualified Product List) transitioned to the QML (Qualified Manufacturer List), which resulted in now having commercial and military products manufactured on the same lines</a:t>
            </a:r>
          </a:p>
          <a:p>
            <a:pPr lvl="1"/>
            <a:r>
              <a:rPr lang="en-US" dirty="0"/>
              <a:t>Helped military parts then “catch-up” to reliability of commercial parts</a:t>
            </a:r>
          </a:p>
          <a:p>
            <a:pPr lvl="1"/>
            <a:r>
              <a:rPr lang="en-US" dirty="0"/>
              <a:t>Intended largely to phase in commercial practices to military parts</a:t>
            </a:r>
          </a:p>
          <a:p>
            <a:r>
              <a:rPr lang="en-US" dirty="0"/>
              <a:t>MIL-PRFs were written from the MIL-STDs, with more encouraging language about manufacturers having the opportunity to perform their own tests to demonstrate that previously mandated standard tests could be removed or changed</a:t>
            </a:r>
          </a:p>
          <a:p>
            <a:r>
              <a:rPr lang="en-US" dirty="0"/>
              <a:t>Toward the late 90’s demands for commercial electronics grew in volume and scope and there was no longer a basis for manufacturers to broadly set temperature ranges </a:t>
            </a:r>
          </a:p>
          <a:p>
            <a:r>
              <a:rPr lang="en-US" dirty="0"/>
              <a:t>Thus, by around 2000, the “COTS” and ”industrial” labels no longer implied specific temperature ranges except with the very few manufacturers that had well established lines across COTS, industrial, and MIL, strategically keeping them separated</a:t>
            </a:r>
          </a:p>
          <a:p>
            <a:r>
              <a:rPr lang="en-US" dirty="0"/>
              <a:t>The ranges then became based on the demand and performance limitations and often commercial parts began to meet or exceed the MIL ranges in many cases.</a:t>
            </a:r>
          </a:p>
          <a:p>
            <a:pPr lvl="1"/>
            <a:r>
              <a:rPr lang="en-US" dirty="0"/>
              <a:t>Most importantly – the datasheet and mission requirements are key points of consideration instead of broad labels</a:t>
            </a:r>
          </a:p>
          <a:p>
            <a:pPr lvl="1"/>
            <a:r>
              <a:rPr lang="en-US" dirty="0"/>
              <a:t>Despite this transition, the aerospace community has still held onto labels and used them to make broad assertions, resulting in costly decisions</a:t>
            </a:r>
          </a:p>
        </p:txBody>
      </p:sp>
      <p:sp>
        <p:nvSpPr>
          <p:cNvPr id="3" name="Title 2">
            <a:extLst>
              <a:ext uri="{FF2B5EF4-FFF2-40B4-BE49-F238E27FC236}">
                <a16:creationId xmlns:a16="http://schemas.microsoft.com/office/drawing/2014/main" id="{3DB219AC-79FF-457F-3759-8552C85BD52B}"/>
              </a:ext>
            </a:extLst>
          </p:cNvPr>
          <p:cNvSpPr>
            <a:spLocks noGrp="1"/>
          </p:cNvSpPr>
          <p:nvPr>
            <p:ph type="title"/>
          </p:nvPr>
        </p:nvSpPr>
        <p:spPr/>
        <p:txBody>
          <a:bodyPr>
            <a:normAutofit fontScale="90000"/>
          </a:bodyPr>
          <a:lstStyle/>
          <a:p>
            <a:r>
              <a:rPr lang="en-US" dirty="0"/>
              <a:t>Prescription -&gt; Performance per Perry</a:t>
            </a:r>
          </a:p>
        </p:txBody>
      </p:sp>
    </p:spTree>
    <p:extLst>
      <p:ext uri="{BB962C8B-B14F-4D97-AF65-F5344CB8AC3E}">
        <p14:creationId xmlns:p14="http://schemas.microsoft.com/office/powerpoint/2010/main" val="693962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287764</TotalTime>
  <Words>5406</Words>
  <Application>Microsoft Macintosh PowerPoint</Application>
  <PresentationFormat>On-screen Show (4:3)</PresentationFormat>
  <Paragraphs>283</Paragraphs>
  <Slides>33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A brief history of COTS and MIL-SPEC parts, risk and reliability</vt:lpstr>
      <vt:lpstr>Outline</vt:lpstr>
      <vt:lpstr>The advent of the MIL-SPEC system</vt:lpstr>
      <vt:lpstr>Growth of commercial electronics</vt:lpstr>
      <vt:lpstr>The Perry Memorandum (1994)</vt:lpstr>
      <vt:lpstr>The recognition of commercial part reliability</vt:lpstr>
      <vt:lpstr>The “Designed for Space Applications” Myth</vt:lpstr>
      <vt:lpstr>About MIL-SPEC ”upscreening” of COTS parts – what did Swift tell us?</vt:lpstr>
      <vt:lpstr>Prescription -&gt; Performance per Perry</vt:lpstr>
      <vt:lpstr>Corrosion in Plastic Encapsulated Microcircuits Evolution</vt:lpstr>
      <vt:lpstr>TI PEMs reliability evolution</vt:lpstr>
      <vt:lpstr>QPL -&gt; QML</vt:lpstr>
      <vt:lpstr>The damages resulting from 217</vt:lpstr>
      <vt:lpstr>The self-fulfilling prophecy of MIL-STD testing</vt:lpstr>
      <vt:lpstr>Lot Control vs High Volume Statistical Process Controls</vt:lpstr>
      <vt:lpstr>JEDEC</vt:lpstr>
      <vt:lpstr>Automotive Electronics Council (AEC)</vt:lpstr>
      <vt:lpstr>MIL-SPEC holes and misuses result in problems</vt:lpstr>
      <vt:lpstr>JANS hermetic transistors </vt:lpstr>
      <vt:lpstr>JANS BJT Laser hole problem</vt:lpstr>
      <vt:lpstr>MIL-PRF-55681 capacitor latent defect</vt:lpstr>
      <vt:lpstr>MIL-PRF-55681 capacitor latent defect (2)</vt:lpstr>
      <vt:lpstr>M123 screened capacitors</vt:lpstr>
      <vt:lpstr>M-55342 thin film resistor problem</vt:lpstr>
      <vt:lpstr>Boutique processor failures</vt:lpstr>
      <vt:lpstr>MIL-STD Upscreening causes on-orbit part failures</vt:lpstr>
      <vt:lpstr>Upscreening COTS capacitors severely disrupts major instrument development</vt:lpstr>
      <vt:lpstr>QML DC/DC converter triad</vt:lpstr>
      <vt:lpstr>RHA MOSFET susceptibility issue</vt:lpstr>
      <vt:lpstr>Notable literature</vt:lpstr>
      <vt:lpstr>Summary and Conclusions</vt:lpstr>
      <vt:lpstr>Part Evolution</vt:lpstr>
      <vt:lpstr>COTS in this presentation</vt:lpstr>
    </vt:vector>
  </TitlesOfParts>
  <Company>NASA/GSFC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Employees Since January 2010</dc:title>
  <dc:creator>NASA ODIN</dc:creator>
  <cp:lastModifiedBy>Leitner, Jesse A. (GSFC-3000)</cp:lastModifiedBy>
  <cp:revision>837</cp:revision>
  <cp:lastPrinted>2024-11-28T12:48:58Z</cp:lastPrinted>
  <dcterms:created xsi:type="dcterms:W3CDTF">2013-01-29T13:50:35Z</dcterms:created>
  <dcterms:modified xsi:type="dcterms:W3CDTF">2024-11-28T13:17:19Z</dcterms:modified>
</cp:coreProperties>
</file>