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89" r:id="rId3"/>
    <p:sldId id="290" r:id="rId4"/>
    <p:sldId id="274" r:id="rId5"/>
    <p:sldId id="275" r:id="rId6"/>
    <p:sldId id="279" r:id="rId7"/>
    <p:sldId id="280" r:id="rId8"/>
    <p:sldId id="282" r:id="rId9"/>
    <p:sldId id="285" r:id="rId10"/>
    <p:sldId id="286" r:id="rId11"/>
    <p:sldId id="287" r:id="rId12"/>
    <p:sldId id="288" r:id="rId13"/>
    <p:sldId id="276" r:id="rId14"/>
    <p:sldId id="29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2234"/>
    <a:srgbClr val="FFFFFF"/>
    <a:srgbClr val="0070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859" autoAdjust="0"/>
    <p:restoredTop sz="94660"/>
  </p:normalViewPr>
  <p:slideViewPr>
    <p:cSldViewPr snapToGrid="0">
      <p:cViewPr varScale="1">
        <p:scale>
          <a:sx n="110" d="100"/>
          <a:sy n="110" d="100"/>
        </p:scale>
        <p:origin x="192" y="1168"/>
      </p:cViewPr>
      <p:guideLst/>
    </p:cSldViewPr>
  </p:slideViewPr>
  <p:notesTextViewPr>
    <p:cViewPr>
      <p:scale>
        <a:sx n="1" d="1"/>
        <a:sy n="1" d="1"/>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694B50-004B-4113-BF36-43D87D9ECD37}" type="datetimeFigureOut">
              <a:rPr lang="en-US" smtClean="0"/>
              <a:t>10/28/24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9D28A4-03AA-410D-AB0E-8783F1735DEB}" type="slidenum">
              <a:rPr lang="en-US" smtClean="0"/>
              <a:t>‹#›</a:t>
            </a:fld>
            <a:endParaRPr lang="en-US" dirty="0"/>
          </a:p>
        </p:txBody>
      </p:sp>
    </p:spTree>
    <p:extLst>
      <p:ext uri="{BB962C8B-B14F-4D97-AF65-F5344CB8AC3E}">
        <p14:creationId xmlns:p14="http://schemas.microsoft.com/office/powerpoint/2010/main" val="3732572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BBAE4E4-1128-B1D8-1D87-DD388082BE0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953" y="6037385"/>
            <a:ext cx="3683000" cy="676469"/>
          </a:xfrm>
          <a:prstGeom prst="rect">
            <a:avLst/>
          </a:prstGeom>
        </p:spPr>
      </p:pic>
      <p:sp>
        <p:nvSpPr>
          <p:cNvPr id="2" name="Title 1">
            <a:extLst>
              <a:ext uri="{FF2B5EF4-FFF2-40B4-BE49-F238E27FC236}">
                <a16:creationId xmlns:a16="http://schemas.microsoft.com/office/drawing/2014/main" id="{4CE15ECB-A889-925D-43A7-BF55AF6FB48B}"/>
              </a:ext>
            </a:extLst>
          </p:cNvPr>
          <p:cNvSpPr>
            <a:spLocks noGrp="1"/>
          </p:cNvSpPr>
          <p:nvPr>
            <p:ph type="ctrTitle"/>
          </p:nvPr>
        </p:nvSpPr>
        <p:spPr>
          <a:xfrm>
            <a:off x="1010653" y="962819"/>
            <a:ext cx="10042358" cy="849939"/>
          </a:xfrm>
        </p:spPr>
        <p:txBody>
          <a:bodyPr anchor="b">
            <a:normAutofit/>
          </a:bodyPr>
          <a:lstStyle>
            <a:lvl1pPr algn="l" defTabSz="914400" rtl="0" eaLnBrk="1" latinLnBrk="0" hangingPunct="1">
              <a:lnSpc>
                <a:spcPct val="90000"/>
              </a:lnSpc>
              <a:spcBef>
                <a:spcPct val="0"/>
              </a:spcBef>
              <a:buNone/>
              <a:defRPr lang="en-US" sz="4900" kern="1200" dirty="0">
                <a:solidFill>
                  <a:srgbClr val="C12234"/>
                </a:solidFill>
                <a:latin typeface="Times New Roman"/>
                <a:ea typeface="+mj-ea"/>
                <a:cs typeface="+mj-cs"/>
              </a:defRPr>
            </a:lvl1pPr>
          </a:lstStyle>
          <a:p>
            <a:r>
              <a:rPr lang="en-US" dirty="0"/>
              <a:t>Click to edit Master title style</a:t>
            </a:r>
          </a:p>
        </p:txBody>
      </p:sp>
      <p:sp>
        <p:nvSpPr>
          <p:cNvPr id="3" name="Subtitle 2">
            <a:extLst>
              <a:ext uri="{FF2B5EF4-FFF2-40B4-BE49-F238E27FC236}">
                <a16:creationId xmlns:a16="http://schemas.microsoft.com/office/drawing/2014/main" id="{89ECECE3-A6DB-DC72-B9D9-2FB33B123EEA}"/>
              </a:ext>
            </a:extLst>
          </p:cNvPr>
          <p:cNvSpPr>
            <a:spLocks noGrp="1"/>
          </p:cNvSpPr>
          <p:nvPr>
            <p:ph type="subTitle" idx="1"/>
          </p:nvPr>
        </p:nvSpPr>
        <p:spPr>
          <a:xfrm>
            <a:off x="1524000" y="3602038"/>
            <a:ext cx="9144000" cy="1655762"/>
          </a:xfrm>
        </p:spPr>
        <p:txBody>
          <a:bodyPr/>
          <a:lstStyle>
            <a:lvl1pPr marL="0" indent="0" algn="ctr">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Freeform 7">
            <a:extLst>
              <a:ext uri="{FF2B5EF4-FFF2-40B4-BE49-F238E27FC236}">
                <a16:creationId xmlns:a16="http://schemas.microsoft.com/office/drawing/2014/main" id="{5DE1E25A-C48F-EB66-2BF5-559355A909D8}"/>
              </a:ext>
            </a:extLst>
          </p:cNvPr>
          <p:cNvSpPr>
            <a:spLocks noChangeArrowheads="1"/>
          </p:cNvSpPr>
          <p:nvPr userDrawn="1"/>
        </p:nvSpPr>
        <p:spPr bwMode="auto">
          <a:xfrm>
            <a:off x="609599" y="762000"/>
            <a:ext cx="10571747"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C12234"/>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 name="Line 8">
            <a:extLst>
              <a:ext uri="{FF2B5EF4-FFF2-40B4-BE49-F238E27FC236}">
                <a16:creationId xmlns:a16="http://schemas.microsoft.com/office/drawing/2014/main" id="{17C5D485-53A4-3399-8597-22DC3F9A4EB8}"/>
              </a:ext>
            </a:extLst>
          </p:cNvPr>
          <p:cNvSpPr>
            <a:spLocks noChangeShapeType="1"/>
          </p:cNvSpPr>
          <p:nvPr userDrawn="1"/>
        </p:nvSpPr>
        <p:spPr bwMode="auto">
          <a:xfrm>
            <a:off x="2045369" y="2566737"/>
            <a:ext cx="9200146" cy="0"/>
          </a:xfrm>
          <a:prstGeom prst="line">
            <a:avLst/>
          </a:prstGeom>
          <a:noFill/>
          <a:ln w="19050">
            <a:solidFill>
              <a:srgbClr val="C12234"/>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3416202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AD460-E978-028B-FB96-53092BFF41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74C475-B6FE-E007-04A5-D27EEF2DC5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F8608695-230F-AE19-B4E1-480FBEE27785}"/>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9" name="Footer Placeholder 8">
            <a:extLst>
              <a:ext uri="{FF2B5EF4-FFF2-40B4-BE49-F238E27FC236}">
                <a16:creationId xmlns:a16="http://schemas.microsoft.com/office/drawing/2014/main" id="{42A8A1D1-F165-6570-3219-C6B1B20B51E8}"/>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965037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7C7BB4-2CA5-A191-A0E6-BEFB607D95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F9F753-CD45-E781-11B3-F17FE12C9E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0F75D97A-F50E-D3C6-AAF2-979C09039F5B}"/>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9" name="Footer Placeholder 8">
            <a:extLst>
              <a:ext uri="{FF2B5EF4-FFF2-40B4-BE49-F238E27FC236}">
                <a16:creationId xmlns:a16="http://schemas.microsoft.com/office/drawing/2014/main" id="{7D9A06D5-D25C-3738-CCA9-13AAD5F8B2B6}"/>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3020163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011F4-CEFF-C305-631A-69C2E104E386}"/>
              </a:ext>
            </a:extLst>
          </p:cNvPr>
          <p:cNvSpPr>
            <a:spLocks noGrp="1"/>
          </p:cNvSpPr>
          <p:nvPr>
            <p:ph type="title"/>
          </p:nvPr>
        </p:nvSpPr>
        <p:spPr>
          <a:xfrm>
            <a:off x="689810" y="589715"/>
            <a:ext cx="10663990" cy="1325563"/>
          </a:xfrm>
        </p:spPr>
        <p:txBody>
          <a:bodyPr anchor="t">
            <a:normAutofit/>
          </a:bodyPr>
          <a:lstStyle>
            <a:lvl1pPr>
              <a:defRPr kumimoji="0" lang="en-US" sz="3600" b="0" i="0" u="none" strike="noStrike" kern="1200" cap="none" spc="0" normalizeH="0" baseline="0" dirty="0">
                <a:ln>
                  <a:noFill/>
                </a:ln>
                <a:solidFill>
                  <a:srgbClr val="C12234"/>
                </a:solidFill>
                <a:effectLst/>
                <a:uLnTx/>
                <a:uFillTx/>
                <a:latin typeface="Times New Roman"/>
                <a:ea typeface="+mj-ea"/>
                <a:cs typeface="+mj-cs"/>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dirty="0"/>
              <a:t>Click to edit Master title style</a:t>
            </a:r>
          </a:p>
        </p:txBody>
      </p:sp>
      <p:sp>
        <p:nvSpPr>
          <p:cNvPr id="3" name="Content Placeholder 2">
            <a:extLst>
              <a:ext uri="{FF2B5EF4-FFF2-40B4-BE49-F238E27FC236}">
                <a16:creationId xmlns:a16="http://schemas.microsoft.com/office/drawing/2014/main" id="{3B728C2C-D374-1A74-B8E5-42574EA87FE1}"/>
              </a:ext>
            </a:extLst>
          </p:cNvPr>
          <p:cNvSpPr>
            <a:spLocks noGrp="1"/>
          </p:cNvSpPr>
          <p:nvPr>
            <p:ph idx="1"/>
          </p:nvPr>
        </p:nvSpPr>
        <p:spPr>
          <a:xfrm>
            <a:off x="838200" y="2079875"/>
            <a:ext cx="10515600" cy="4097087"/>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reeform 7">
            <a:extLst>
              <a:ext uri="{FF2B5EF4-FFF2-40B4-BE49-F238E27FC236}">
                <a16:creationId xmlns:a16="http://schemas.microsoft.com/office/drawing/2014/main" id="{8231CC03-210E-3D34-8266-F1EA997B0B83}"/>
              </a:ext>
            </a:extLst>
          </p:cNvPr>
          <p:cNvSpPr>
            <a:spLocks noChangeArrowheads="1"/>
          </p:cNvSpPr>
          <p:nvPr userDrawn="1"/>
        </p:nvSpPr>
        <p:spPr bwMode="auto">
          <a:xfrm>
            <a:off x="441158" y="425118"/>
            <a:ext cx="10571747"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C12234"/>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8" name="Slide Number Placeholder 7">
            <a:extLst>
              <a:ext uri="{FF2B5EF4-FFF2-40B4-BE49-F238E27FC236}">
                <a16:creationId xmlns:a16="http://schemas.microsoft.com/office/drawing/2014/main" id="{DFE44C60-5476-53BC-A2AD-68DC37B4052A}"/>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10" name="Footer Placeholder 9">
            <a:extLst>
              <a:ext uri="{FF2B5EF4-FFF2-40B4-BE49-F238E27FC236}">
                <a16:creationId xmlns:a16="http://schemas.microsoft.com/office/drawing/2014/main" id="{2C01E7A5-843E-5EB1-F2B1-C09005D388DA}"/>
              </a:ext>
            </a:extLst>
          </p:cNvPr>
          <p:cNvSpPr>
            <a:spLocks noGrp="1"/>
          </p:cNvSpPr>
          <p:nvPr>
            <p:ph type="ftr" sz="quarter" idx="12"/>
          </p:nvPr>
        </p:nvSpPr>
        <p:spPr>
          <a:xfrm>
            <a:off x="1018573" y="6356350"/>
            <a:ext cx="7363428" cy="365125"/>
          </a:xfrm>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952933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64136-1865-4A02-E046-7EE435C100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434705-72B5-A53B-E9E5-103E17B7F2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 name="Slide Number Placeholder 9">
            <a:extLst>
              <a:ext uri="{FF2B5EF4-FFF2-40B4-BE49-F238E27FC236}">
                <a16:creationId xmlns:a16="http://schemas.microsoft.com/office/drawing/2014/main" id="{03A27DFC-D6D8-94AF-A620-EDF78C91D689}"/>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11" name="Footer Placeholder 10">
            <a:extLst>
              <a:ext uri="{FF2B5EF4-FFF2-40B4-BE49-F238E27FC236}">
                <a16:creationId xmlns:a16="http://schemas.microsoft.com/office/drawing/2014/main" id="{0FABD5AC-FEF1-FF82-9833-504C96340679}"/>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434008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77C11-BCA8-A7AF-24F1-1138D5173E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F420C4-0E65-95E8-DFB0-B1C6AAD47D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9237FE-B1D6-CAC6-4F2F-E126665129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9B16EB1A-1BDF-633B-E597-EE44C5C49644}"/>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10" name="Footer Placeholder 9">
            <a:extLst>
              <a:ext uri="{FF2B5EF4-FFF2-40B4-BE49-F238E27FC236}">
                <a16:creationId xmlns:a16="http://schemas.microsoft.com/office/drawing/2014/main" id="{F8E5539C-5C03-6D35-A952-950912DED7F6}"/>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10118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E73F6-0A0C-FE5E-DFFE-2F7DD8047D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DEF2F6-FDE4-34A7-D8D2-D736B1085E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759C67-27BF-F94C-3E8F-C267CD23B6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717EE2-EA62-7D3E-E864-8063094E7A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DF58CD-9337-9DB1-CEDB-FC2236C27E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10">
            <a:extLst>
              <a:ext uri="{FF2B5EF4-FFF2-40B4-BE49-F238E27FC236}">
                <a16:creationId xmlns:a16="http://schemas.microsoft.com/office/drawing/2014/main" id="{B911B5B9-7650-BD6C-4F4A-C1429E8ABD53}"/>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12" name="Footer Placeholder 11">
            <a:extLst>
              <a:ext uri="{FF2B5EF4-FFF2-40B4-BE49-F238E27FC236}">
                <a16:creationId xmlns:a16="http://schemas.microsoft.com/office/drawing/2014/main" id="{6C2852BE-EE74-6D16-C50E-BCF105F29A7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153070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699BC-B119-E217-B9C7-321DECC80B65}"/>
              </a:ext>
            </a:extLst>
          </p:cNvPr>
          <p:cNvSpPr>
            <a:spLocks noGrp="1"/>
          </p:cNvSpPr>
          <p:nvPr>
            <p:ph type="title"/>
          </p:nvPr>
        </p:nvSpPr>
        <p:spPr/>
        <p:txBody>
          <a:bodyPr/>
          <a:lstStyle/>
          <a:p>
            <a:r>
              <a:rPr lang="en-US"/>
              <a:t>Click to edit Master title style</a:t>
            </a:r>
          </a:p>
        </p:txBody>
      </p:sp>
      <p:sp>
        <p:nvSpPr>
          <p:cNvPr id="7" name="Slide Number Placeholder 6">
            <a:extLst>
              <a:ext uri="{FF2B5EF4-FFF2-40B4-BE49-F238E27FC236}">
                <a16:creationId xmlns:a16="http://schemas.microsoft.com/office/drawing/2014/main" id="{F285CCDC-A19C-819D-852F-2BF6A35A90A9}"/>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8" name="Footer Placeholder 7">
            <a:extLst>
              <a:ext uri="{FF2B5EF4-FFF2-40B4-BE49-F238E27FC236}">
                <a16:creationId xmlns:a16="http://schemas.microsoft.com/office/drawing/2014/main" id="{7D9A6C2C-6AD7-C8A9-B2BD-86D413349290}"/>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917054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D8CD279-3F58-3B20-3148-90F7BA533A4E}"/>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7" name="Footer Placeholder 6">
            <a:extLst>
              <a:ext uri="{FF2B5EF4-FFF2-40B4-BE49-F238E27FC236}">
                <a16:creationId xmlns:a16="http://schemas.microsoft.com/office/drawing/2014/main" id="{403AEDF1-F148-1C27-1133-414967F1D41D}"/>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221112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93CCB-9434-2008-07FC-D508342513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690430-8645-2EA8-C3C0-0EE3C2F24D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9D2C02-0471-DDE8-688C-A1A08B4970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Slide Number Placeholder 8">
            <a:extLst>
              <a:ext uri="{FF2B5EF4-FFF2-40B4-BE49-F238E27FC236}">
                <a16:creationId xmlns:a16="http://schemas.microsoft.com/office/drawing/2014/main" id="{2D7BE6FB-BB1E-1773-33D5-5E4DBF8DD213}"/>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10" name="Footer Placeholder 9">
            <a:extLst>
              <a:ext uri="{FF2B5EF4-FFF2-40B4-BE49-F238E27FC236}">
                <a16:creationId xmlns:a16="http://schemas.microsoft.com/office/drawing/2014/main" id="{9AF905A7-6B51-A3D1-1B7D-B60193A2C248}"/>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582192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BBFBD-F860-F1AD-ACB2-AA3FEC84B1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87C8DD-E1C4-F38E-7468-FD42AEAC26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19E38FB-388C-EC08-CAE8-9AAFE783FD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Slide Number Placeholder 8">
            <a:extLst>
              <a:ext uri="{FF2B5EF4-FFF2-40B4-BE49-F238E27FC236}">
                <a16:creationId xmlns:a16="http://schemas.microsoft.com/office/drawing/2014/main" id="{D343E7F5-05B3-9789-E422-506D675BD345}"/>
              </a:ext>
            </a:extLst>
          </p:cNvPr>
          <p:cNvSpPr>
            <a:spLocks noGrp="1"/>
          </p:cNvSpPr>
          <p:nvPr>
            <p:ph type="sldNum" sz="quarter" idx="11"/>
          </p:nvPr>
        </p:nvSpPr>
        <p:spPr/>
        <p:txBody>
          <a:bodyPr/>
          <a:lstStyle/>
          <a:p>
            <a:fld id="{C70610F4-5E3C-4E2B-8D6E-C7479FB620AE}" type="slidenum">
              <a:rPr lang="en-US" smtClean="0"/>
              <a:pPr/>
              <a:t>‹#›</a:t>
            </a:fld>
            <a:endParaRPr lang="en-US" dirty="0"/>
          </a:p>
        </p:txBody>
      </p:sp>
      <p:sp>
        <p:nvSpPr>
          <p:cNvPr id="10" name="Footer Placeholder 9">
            <a:extLst>
              <a:ext uri="{FF2B5EF4-FFF2-40B4-BE49-F238E27FC236}">
                <a16:creationId xmlns:a16="http://schemas.microsoft.com/office/drawing/2014/main" id="{5F9E7257-AFD0-741F-0BCB-69BA1F9AB4C4}"/>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Tree>
    <p:extLst>
      <p:ext uri="{BB962C8B-B14F-4D97-AF65-F5344CB8AC3E}">
        <p14:creationId xmlns:p14="http://schemas.microsoft.com/office/powerpoint/2010/main" val="4238560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2891B92-F371-F422-89E0-EA11E7EA9D55}"/>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8125" r="83031" b="8331"/>
          <a:stretch/>
        </p:blipFill>
        <p:spPr>
          <a:xfrm>
            <a:off x="238628" y="6167696"/>
            <a:ext cx="533400" cy="482342"/>
          </a:xfrm>
          <a:prstGeom prst="rect">
            <a:avLst/>
          </a:prstGeom>
        </p:spPr>
      </p:pic>
      <p:sp>
        <p:nvSpPr>
          <p:cNvPr id="2" name="Title Placeholder 1">
            <a:extLst>
              <a:ext uri="{FF2B5EF4-FFF2-40B4-BE49-F238E27FC236}">
                <a16:creationId xmlns:a16="http://schemas.microsoft.com/office/drawing/2014/main" id="{D68D68D8-5308-C5A4-A652-F24B3D2134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9D0A8B-C29F-B38B-18BE-AB72BDF305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85FC5D72-266D-C97F-2275-39903CB88B36}"/>
              </a:ext>
            </a:extLst>
          </p:cNvPr>
          <p:cNvSpPr>
            <a:spLocks noGrp="1"/>
          </p:cNvSpPr>
          <p:nvPr>
            <p:ph type="ftr" sz="quarter" idx="3"/>
          </p:nvPr>
        </p:nvSpPr>
        <p:spPr>
          <a:xfrm>
            <a:off x="3810001" y="6356350"/>
            <a:ext cx="4571999" cy="365125"/>
          </a:xfrm>
          <a:prstGeom prst="rect">
            <a:avLst/>
          </a:prstGeom>
        </p:spPr>
        <p:txBody>
          <a:bodyPr vert="horz" lIns="91440" tIns="45720" rIns="91440" bIns="45720" rtlCol="0" anchor="ctr"/>
          <a:lstStyle>
            <a:lvl1pPr algn="ctr">
              <a:defRPr sz="1600">
                <a:solidFill>
                  <a:srgbClr val="C12234"/>
                </a:solidFill>
              </a:defRPr>
            </a:lvl1p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6" name="Slide Number Placeholder 5">
            <a:extLst>
              <a:ext uri="{FF2B5EF4-FFF2-40B4-BE49-F238E27FC236}">
                <a16:creationId xmlns:a16="http://schemas.microsoft.com/office/drawing/2014/main" id="{A30505BC-174D-D966-E159-6F04056D87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400">
                <a:solidFill>
                  <a:srgbClr val="C12234"/>
                </a:solidFill>
                <a:latin typeface="Times New Roman" panose="02020603050405020304" pitchFamily="18" charset="0"/>
                <a:cs typeface="Times New Roman" panose="02020603050405020304" pitchFamily="18" charset="0"/>
              </a:defRPr>
            </a:lvl1pPr>
          </a:lstStyle>
          <a:p>
            <a:fld id="{C70610F4-5E3C-4E2B-8D6E-C7479FB620AE}" type="slidenum">
              <a:rPr lang="en-US" smtClean="0"/>
              <a:pPr/>
              <a:t>‹#›</a:t>
            </a:fld>
            <a:endParaRPr lang="en-US" dirty="0"/>
          </a:p>
        </p:txBody>
      </p:sp>
    </p:spTree>
    <p:extLst>
      <p:ext uri="{BB962C8B-B14F-4D97-AF65-F5344CB8AC3E}">
        <p14:creationId xmlns:p14="http://schemas.microsoft.com/office/powerpoint/2010/main" val="3423280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rgbClr val="C1223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F82B0-248E-5542-90F7-568DD46A9AB4}"/>
              </a:ext>
            </a:extLst>
          </p:cNvPr>
          <p:cNvSpPr>
            <a:spLocks noGrp="1"/>
          </p:cNvSpPr>
          <p:nvPr>
            <p:ph type="ctrTitle"/>
          </p:nvPr>
        </p:nvSpPr>
        <p:spPr>
          <a:xfrm>
            <a:off x="1010653" y="962819"/>
            <a:ext cx="10042358" cy="1352998"/>
          </a:xfrm>
        </p:spPr>
        <p:txBody>
          <a:bodyPr>
            <a:noAutofit/>
          </a:bodyPr>
          <a:lstStyle/>
          <a:p>
            <a:r>
              <a:rPr lang="en-US" sz="4400" dirty="0">
                <a:effectLst/>
                <a:latin typeface="Tms Rmn"/>
                <a:ea typeface="Times New Roman" panose="02020603050405020304" pitchFamily="18" charset="0"/>
                <a:cs typeface="Tms Rmn"/>
              </a:rPr>
              <a:t>Common Cause Failures Dominate </a:t>
            </a:r>
            <a:br>
              <a:rPr lang="en-US" sz="4400" dirty="0">
                <a:effectLst/>
                <a:latin typeface="Tms Rmn"/>
                <a:ea typeface="Times New Roman" panose="02020603050405020304" pitchFamily="18" charset="0"/>
                <a:cs typeface="Tms Rmn"/>
              </a:rPr>
            </a:br>
            <a:r>
              <a:rPr lang="en-US" sz="4400" dirty="0">
                <a:effectLst/>
                <a:latin typeface="Tms Rmn"/>
                <a:ea typeface="Times New Roman" panose="02020603050405020304" pitchFamily="18" charset="0"/>
                <a:cs typeface="Tms Rmn"/>
              </a:rPr>
              <a:t>and Defeat Redundancy</a:t>
            </a:r>
            <a:endParaRPr lang="en-US" sz="4400" dirty="0"/>
          </a:p>
        </p:txBody>
      </p:sp>
      <p:sp>
        <p:nvSpPr>
          <p:cNvPr id="4" name="Subtitle 3">
            <a:extLst>
              <a:ext uri="{FF2B5EF4-FFF2-40B4-BE49-F238E27FC236}">
                <a16:creationId xmlns:a16="http://schemas.microsoft.com/office/drawing/2014/main" id="{AEB3A14B-C5CD-185C-4129-7D372C030F72}"/>
              </a:ext>
            </a:extLst>
          </p:cNvPr>
          <p:cNvSpPr>
            <a:spLocks noGrp="1"/>
          </p:cNvSpPr>
          <p:nvPr>
            <p:ph type="subTitle" idx="1"/>
          </p:nvPr>
        </p:nvSpPr>
        <p:spPr>
          <a:xfrm>
            <a:off x="1524000" y="3773346"/>
            <a:ext cx="9144000" cy="1226917"/>
          </a:xfrm>
        </p:spPr>
        <p:txBody>
          <a:bodyPr>
            <a:normAutofit/>
          </a:bodyPr>
          <a:lstStyle/>
          <a:p>
            <a:r>
              <a:rPr lang="en-US" dirty="0"/>
              <a:t>Harry W. Jones, Ph.D., MBA</a:t>
            </a:r>
          </a:p>
          <a:p>
            <a:r>
              <a:rPr lang="en-US" dirty="0"/>
              <a:t>NASA Ames Research Center</a:t>
            </a:r>
          </a:p>
        </p:txBody>
      </p:sp>
    </p:spTree>
    <p:extLst>
      <p:ext uri="{BB962C8B-B14F-4D97-AF65-F5344CB8AC3E}">
        <p14:creationId xmlns:p14="http://schemas.microsoft.com/office/powerpoint/2010/main" val="1086866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a:xfrm>
            <a:off x="689810" y="589715"/>
            <a:ext cx="10812380" cy="863143"/>
          </a:xfrm>
        </p:spPr>
        <p:txBody>
          <a:bodyPr/>
          <a:lstStyle/>
          <a:p>
            <a:r>
              <a:rPr lang="en-US" dirty="0">
                <a:effectLst/>
                <a:latin typeface="Tms Rmn"/>
                <a:ea typeface="Times New Roman" panose="02020603050405020304" pitchFamily="18" charset="0"/>
                <a:cs typeface="Tms Rmn"/>
              </a:rPr>
              <a:t>The beta factor limits the maximum useful redundancy N</a:t>
            </a:r>
            <a:endParaRPr lang="en-US" dirty="0"/>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6211957" y="1809513"/>
            <a:ext cx="5685182" cy="3944408"/>
          </a:xfrm>
        </p:spPr>
        <p:txBody>
          <a:bodyPr>
            <a:normAutofit/>
          </a:bodyPr>
          <a:lstStyle/>
          <a:p>
            <a:pPr marR="0">
              <a:spcAft>
                <a:spcPts val="0"/>
              </a:spcAft>
            </a:pPr>
            <a:r>
              <a:rPr lang="en-US" sz="2400" dirty="0">
                <a:latin typeface="Tms Rmn"/>
              </a:rPr>
              <a:t>Example – set the total failure probability with N redundant units, FN, equal to twice the common cause failure probability,     FN = 2 </a:t>
            </a:r>
            <a:r>
              <a:rPr lang="en-US" sz="2400" dirty="0" err="1">
                <a:latin typeface="Tms Rmn"/>
              </a:rPr>
              <a:t>ß</a:t>
            </a:r>
            <a:r>
              <a:rPr lang="en-US" sz="2400" dirty="0">
                <a:latin typeface="Tms Rmn"/>
              </a:rPr>
              <a:t> </a:t>
            </a:r>
            <a:r>
              <a:rPr lang="en-US" sz="2400" dirty="0">
                <a:latin typeface="Tms Rmn"/>
                <a:sym typeface="Symbol" pitchFamily="2" charset="2"/>
              </a:rPr>
              <a:t>F.</a:t>
            </a:r>
          </a:p>
          <a:p>
            <a:pPr marL="685800" lvl="2">
              <a:spcBef>
                <a:spcPts val="1000"/>
              </a:spcBef>
            </a:pPr>
            <a:r>
              <a:rPr lang="en-US" dirty="0">
                <a:latin typeface="Tms Rmn"/>
              </a:rPr>
              <a:t>This is 2 times the lower bound FN = </a:t>
            </a:r>
            <a:r>
              <a:rPr lang="en-US" dirty="0" err="1">
                <a:latin typeface="Tms Rmn"/>
              </a:rPr>
              <a:t>ß</a:t>
            </a:r>
            <a:r>
              <a:rPr lang="en-US" dirty="0">
                <a:latin typeface="Tms Rmn"/>
              </a:rPr>
              <a:t> </a:t>
            </a:r>
            <a:r>
              <a:rPr lang="en-US" dirty="0">
                <a:latin typeface="Tms Rmn"/>
                <a:sym typeface="Symbol" pitchFamily="2" charset="2"/>
              </a:rPr>
              <a:t>F.</a:t>
            </a:r>
            <a:endParaRPr lang="en-US" dirty="0">
              <a:latin typeface="Tms Rmn"/>
            </a:endParaRPr>
          </a:p>
          <a:p>
            <a:r>
              <a:rPr lang="en-US" sz="2400" dirty="0">
                <a:latin typeface="Tms Rmn"/>
              </a:rPr>
              <a:t>As </a:t>
            </a:r>
            <a:r>
              <a:rPr lang="en-US" sz="2400" dirty="0" err="1">
                <a:latin typeface="Tms Rmn"/>
              </a:rPr>
              <a:t>ß</a:t>
            </a:r>
            <a:r>
              <a:rPr lang="en-US" sz="2400" dirty="0">
                <a:latin typeface="Tms Rmn"/>
              </a:rPr>
              <a:t> decreases</a:t>
            </a:r>
            <a:r>
              <a:rPr lang="en-US" sz="2400" dirty="0">
                <a:effectLst/>
                <a:latin typeface="Tms Rmn"/>
                <a:ea typeface="Times New Roman" panose="02020603050405020304" pitchFamily="18" charset="0"/>
                <a:cs typeface="Tms Rmn"/>
              </a:rPr>
              <a:t>, the maximum useful redundancy increases. </a:t>
            </a:r>
          </a:p>
          <a:p>
            <a:pPr lvl="1"/>
            <a:r>
              <a:rPr lang="en-US" sz="2000" dirty="0">
                <a:effectLst/>
                <a:latin typeface="Tms Rmn"/>
                <a:ea typeface="Times New Roman" panose="02020603050405020304" pitchFamily="18" charset="0"/>
                <a:cs typeface="Tms Rmn"/>
              </a:rPr>
              <a:t>High levels of redundancy are useful only for low </a:t>
            </a:r>
            <a:r>
              <a:rPr lang="en-US" sz="2000" dirty="0" err="1">
                <a:effectLst/>
                <a:latin typeface="Tms Rmn"/>
                <a:ea typeface="Times New Roman" panose="02020603050405020304" pitchFamily="18" charset="0"/>
                <a:cs typeface="Tms Rmn"/>
              </a:rPr>
              <a:t>ß</a:t>
            </a:r>
            <a:r>
              <a:rPr lang="en-US" sz="2000" dirty="0">
                <a:effectLst/>
                <a:latin typeface="Tms Rmn"/>
                <a:ea typeface="Times New Roman" panose="02020603050405020304" pitchFamily="18" charset="0"/>
                <a:cs typeface="Tms Rmn"/>
              </a:rPr>
              <a:t> and high </a:t>
            </a:r>
            <a:r>
              <a:rPr lang="en-US" sz="2000" dirty="0">
                <a:sym typeface="Symbol" pitchFamily="2" charset="2"/>
              </a:rPr>
              <a:t>F. </a:t>
            </a:r>
            <a:endParaRPr lang="en-US" sz="2000" dirty="0">
              <a:effectLst/>
              <a:latin typeface="Tms Rmn"/>
              <a:ea typeface="Times New Roman" panose="02020603050405020304" pitchFamily="18" charset="0"/>
              <a:cs typeface="Tms Rmn"/>
            </a:endParaRPr>
          </a:p>
          <a:p>
            <a:pPr lvl="1"/>
            <a:r>
              <a:rPr lang="en-US" sz="2000" dirty="0">
                <a:effectLst/>
                <a:latin typeface="Tms Rmn"/>
                <a:ea typeface="Times New Roman" panose="02020603050405020304" pitchFamily="18" charset="0"/>
                <a:cs typeface="Tms Rmn"/>
              </a:rPr>
              <a:t>A high common cause factor </a:t>
            </a:r>
            <a:r>
              <a:rPr lang="en-US" sz="2000" dirty="0" err="1">
                <a:effectLst/>
                <a:latin typeface="Tms Rmn"/>
                <a:ea typeface="Times New Roman" panose="02020603050405020304" pitchFamily="18" charset="0"/>
                <a:cs typeface="Tms Rmn"/>
              </a:rPr>
              <a:t>ß</a:t>
            </a:r>
            <a:r>
              <a:rPr lang="en-US" sz="2000" dirty="0">
                <a:effectLst/>
                <a:latin typeface="Tms Rmn"/>
                <a:ea typeface="Times New Roman" panose="02020603050405020304" pitchFamily="18" charset="0"/>
                <a:cs typeface="Tms Rmn"/>
              </a:rPr>
              <a:t> &gt; 0.2 would limit useful redundancy to N = 2 or 3. </a:t>
            </a:r>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CDFFE9EF-5AB2-67BF-D655-57E838E2543C}"/>
              </a:ext>
            </a:extLst>
          </p:cNvPr>
          <p:cNvSpPr>
            <a:spLocks noGrp="1"/>
          </p:cNvSpPr>
          <p:nvPr>
            <p:ph type="sldNum" sz="quarter" idx="11"/>
          </p:nvPr>
        </p:nvSpPr>
        <p:spPr/>
        <p:txBody>
          <a:bodyPr/>
          <a:lstStyle/>
          <a:p>
            <a:fld id="{C70610F4-5E3C-4E2B-8D6E-C7479FB620AE}" type="slidenum">
              <a:rPr lang="en-US" smtClean="0"/>
              <a:pPr/>
              <a:t>10</a:t>
            </a:fld>
            <a:endParaRPr lang="en-US" dirty="0"/>
          </a:p>
        </p:txBody>
      </p:sp>
      <p:graphicFrame>
        <p:nvGraphicFramePr>
          <p:cNvPr id="5" name="Content Placeholder 5">
            <a:extLst>
              <a:ext uri="{FF2B5EF4-FFF2-40B4-BE49-F238E27FC236}">
                <a16:creationId xmlns:a16="http://schemas.microsoft.com/office/drawing/2014/main" id="{75066923-AF4E-A99C-C798-AD83B7DCE1D1}"/>
              </a:ext>
            </a:extLst>
          </p:cNvPr>
          <p:cNvGraphicFramePr>
            <a:graphicFrameLocks/>
          </p:cNvGraphicFramePr>
          <p:nvPr>
            <p:extLst>
              <p:ext uri="{D42A27DB-BD31-4B8C-83A1-F6EECF244321}">
                <p14:modId xmlns:p14="http://schemas.microsoft.com/office/powerpoint/2010/main" val="1474870948"/>
              </p:ext>
            </p:extLst>
          </p:nvPr>
        </p:nvGraphicFramePr>
        <p:xfrm>
          <a:off x="529331" y="1809513"/>
          <a:ext cx="5321505" cy="3509742"/>
        </p:xfrm>
        <a:graphic>
          <a:graphicData uri="http://schemas.openxmlformats.org/drawingml/2006/table">
            <a:tbl>
              <a:tblPr firstRow="1" bandRow="1">
                <a:tableStyleId>{5C22544A-7EE6-4342-B048-85BDC9FD1C3A}</a:tableStyleId>
              </a:tblPr>
              <a:tblGrid>
                <a:gridCol w="1063307">
                  <a:extLst>
                    <a:ext uri="{9D8B030D-6E8A-4147-A177-3AD203B41FA5}">
                      <a16:colId xmlns:a16="http://schemas.microsoft.com/office/drawing/2014/main" val="601015923"/>
                    </a:ext>
                  </a:extLst>
                </a:gridCol>
                <a:gridCol w="612599">
                  <a:extLst>
                    <a:ext uri="{9D8B030D-6E8A-4147-A177-3AD203B41FA5}">
                      <a16:colId xmlns:a16="http://schemas.microsoft.com/office/drawing/2014/main" val="2384916672"/>
                    </a:ext>
                  </a:extLst>
                </a:gridCol>
                <a:gridCol w="590550">
                  <a:extLst>
                    <a:ext uri="{9D8B030D-6E8A-4147-A177-3AD203B41FA5}">
                      <a16:colId xmlns:a16="http://schemas.microsoft.com/office/drawing/2014/main" val="2172797366"/>
                    </a:ext>
                  </a:extLst>
                </a:gridCol>
                <a:gridCol w="572125">
                  <a:extLst>
                    <a:ext uri="{9D8B030D-6E8A-4147-A177-3AD203B41FA5}">
                      <a16:colId xmlns:a16="http://schemas.microsoft.com/office/drawing/2014/main" val="1433419093"/>
                    </a:ext>
                  </a:extLst>
                </a:gridCol>
                <a:gridCol w="516835">
                  <a:extLst>
                    <a:ext uri="{9D8B030D-6E8A-4147-A177-3AD203B41FA5}">
                      <a16:colId xmlns:a16="http://schemas.microsoft.com/office/drawing/2014/main" val="2162646599"/>
                    </a:ext>
                  </a:extLst>
                </a:gridCol>
                <a:gridCol w="495997">
                  <a:extLst>
                    <a:ext uri="{9D8B030D-6E8A-4147-A177-3AD203B41FA5}">
                      <a16:colId xmlns:a16="http://schemas.microsoft.com/office/drawing/2014/main" val="1254960865"/>
                    </a:ext>
                  </a:extLst>
                </a:gridCol>
                <a:gridCol w="618452">
                  <a:extLst>
                    <a:ext uri="{9D8B030D-6E8A-4147-A177-3AD203B41FA5}">
                      <a16:colId xmlns:a16="http://schemas.microsoft.com/office/drawing/2014/main" val="3692262594"/>
                    </a:ext>
                  </a:extLst>
                </a:gridCol>
                <a:gridCol w="425820">
                  <a:extLst>
                    <a:ext uri="{9D8B030D-6E8A-4147-A177-3AD203B41FA5}">
                      <a16:colId xmlns:a16="http://schemas.microsoft.com/office/drawing/2014/main" val="3645354080"/>
                    </a:ext>
                  </a:extLst>
                </a:gridCol>
                <a:gridCol w="425820">
                  <a:extLst>
                    <a:ext uri="{9D8B030D-6E8A-4147-A177-3AD203B41FA5}">
                      <a16:colId xmlns:a16="http://schemas.microsoft.com/office/drawing/2014/main" val="3561984622"/>
                    </a:ext>
                  </a:extLst>
                </a:gridCol>
              </a:tblGrid>
              <a:tr h="391257">
                <a:tc>
                  <a:txBody>
                    <a:bodyPr/>
                    <a:lstStyle/>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just">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7">
                  <a:txBody>
                    <a:bodyPr/>
                    <a:lstStyle/>
                    <a:p>
                      <a:pPr marL="0" marR="0" indent="0" algn="just">
                        <a:lnSpc>
                          <a:spcPct val="100000"/>
                        </a:lnSpc>
                        <a:spcBef>
                          <a:spcPts val="0"/>
                        </a:spcBef>
                        <a:spcAft>
                          <a:spcPts val="0"/>
                        </a:spcAft>
                      </a:pPr>
                      <a:r>
                        <a:rPr lang="en-US" sz="1600" dirty="0" err="1">
                          <a:effectLst/>
                          <a:latin typeface="Tms Rmn"/>
                          <a:ea typeface="Times New Roman" panose="02020603050405020304" pitchFamily="18" charset="0"/>
                          <a:cs typeface="Tms Rmn"/>
                        </a:rPr>
                        <a:t>ß</a:t>
                      </a:r>
                      <a:r>
                        <a:rPr lang="en-US" sz="1600" dirty="0">
                          <a:effectLst/>
                          <a:latin typeface="Tms Rmn"/>
                          <a:ea typeface="Times New Roman" panose="02020603050405020304" pitchFamily="18" charset="0"/>
                          <a:cs typeface="Tms Rmn"/>
                        </a:rPr>
                        <a:t>, common cause failure ratio</a:t>
                      </a:r>
                    </a:p>
                  </a:txBody>
                  <a:tcPr marL="68580" marR="68580" marT="0" marB="0"/>
                </a:tc>
                <a:tc hMerge="1">
                  <a:txBody>
                    <a:bodyPr/>
                    <a:lstStyle/>
                    <a:p>
                      <a:endParaRPr/>
                    </a:p>
                  </a:txBody>
                  <a:tcPr marL="68580" marR="68580" marT="0" marB="0"/>
                </a:tc>
                <a:tc hMerge="1">
                  <a:txBody>
                    <a:bodyPr/>
                    <a:lstStyle/>
                    <a:p>
                      <a:endParaRPr/>
                    </a:p>
                  </a:txBody>
                  <a:tcPr marL="68580" marR="68580" marT="0" marB="0"/>
                </a:tc>
                <a:tc hMerge="1">
                  <a:txBody>
                    <a:bodyPr/>
                    <a:lstStyle/>
                    <a:p>
                      <a:endParaRPr/>
                    </a:p>
                  </a:txBody>
                  <a:tcPr marL="68580" marR="68580" marT="0" marB="0"/>
                </a:tc>
                <a:tc hMerge="1">
                  <a:txBody>
                    <a:bodyPr/>
                    <a:lstStyle/>
                    <a:p>
                      <a:endParaRPr/>
                    </a:p>
                  </a:txBody>
                  <a:tcPr marL="68580" marR="68580" marT="0" marB="0"/>
                </a:tc>
                <a:tc hMerge="1">
                  <a:txBody>
                    <a:bodyPr/>
                    <a:lstStyle/>
                    <a:p>
                      <a:endParaRPr dirty="0"/>
                    </a:p>
                  </a:txBody>
                  <a:tcPr marL="68580" marR="68580" marT="0" marB="0"/>
                </a:tc>
                <a:tc hMerge="1">
                  <a:txBody>
                    <a:bodyPr/>
                    <a:lstStyle/>
                    <a:p>
                      <a:pPr marL="0" marR="0" indent="0" algn="just">
                        <a:lnSpc>
                          <a:spcPct val="100000"/>
                        </a:lnSpc>
                        <a:spcBef>
                          <a:spcPts val="0"/>
                        </a:spcBef>
                        <a:spcAft>
                          <a:spcPts val="0"/>
                        </a:spcAft>
                      </a:pPr>
                      <a:endParaRPr lang="en-US" sz="1600" dirty="0">
                        <a:effectLst/>
                        <a:latin typeface="Tms Rmn"/>
                        <a:ea typeface="Times New Roman" panose="02020603050405020304" pitchFamily="18" charset="0"/>
                        <a:cs typeface="Tms Rmn"/>
                      </a:endParaRPr>
                    </a:p>
                  </a:txBody>
                  <a:tcPr marL="68580" marR="68580" marT="0" marB="0"/>
                </a:tc>
                <a:extLst>
                  <a:ext uri="{0D108BD9-81ED-4DB2-BD59-A6C34878D82A}">
                    <a16:rowId xmlns:a16="http://schemas.microsoft.com/office/drawing/2014/main" val="2370579666"/>
                  </a:ext>
                </a:extLst>
              </a:tr>
              <a:tr h="391257">
                <a:tc rowSpan="7">
                  <a:txBody>
                    <a:bodyPr/>
                    <a:lstStyle/>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ct val="300000"/>
                        </a:lnSpc>
                        <a:spcBef>
                          <a:spcPts val="0"/>
                        </a:spcBef>
                        <a:spcAft>
                          <a:spcPts val="0"/>
                        </a:spcAft>
                      </a:pPr>
                      <a:r>
                        <a:rPr lang="en-US" sz="1600">
                          <a:effectLst/>
                          <a:latin typeface="Times New Roman" panose="02020603050405020304" pitchFamily="18" charset="0"/>
                          <a:cs typeface="Times New Roman" panose="02020603050405020304" pitchFamily="18" charset="0"/>
                          <a:sym typeface="Symbol" pitchFamily="2" charset="2"/>
                        </a:rPr>
                        <a:t>F, </a:t>
                      </a:r>
                      <a:r>
                        <a:rPr lang="en-US" sz="1600" dirty="0">
                          <a:effectLst/>
                          <a:latin typeface="Times New Roman" panose="02020603050405020304" pitchFamily="18" charset="0"/>
                          <a:cs typeface="Times New Roman" panose="02020603050405020304" pitchFamily="18" charset="0"/>
                          <a:sym typeface="Symbol" pitchFamily="2" charset="2"/>
                        </a:rPr>
                        <a:t>unit</a:t>
                      </a:r>
                    </a:p>
                    <a:p>
                      <a:pPr marL="0" marR="0" indent="0" algn="just">
                        <a:lnSpc>
                          <a:spcPct val="300000"/>
                        </a:lnSpc>
                        <a:spcBef>
                          <a:spcPts val="0"/>
                        </a:spcBef>
                        <a:spcAft>
                          <a:spcPts val="0"/>
                        </a:spcAft>
                      </a:pPr>
                      <a:r>
                        <a:rPr lang="en-US" sz="1600" dirty="0">
                          <a:effectLst/>
                          <a:latin typeface="Times New Roman" panose="02020603050405020304" pitchFamily="18" charset="0"/>
                          <a:cs typeface="Times New Roman" panose="02020603050405020304" pitchFamily="18" charset="0"/>
                          <a:sym typeface="Symbol" pitchFamily="2" charset="2"/>
                        </a:rPr>
                        <a:t>failure</a:t>
                      </a:r>
                    </a:p>
                    <a:p>
                      <a:pPr marL="0" marR="0" indent="0" algn="just">
                        <a:lnSpc>
                          <a:spcPct val="300000"/>
                        </a:lnSpc>
                        <a:spcBef>
                          <a:spcPts val="0"/>
                        </a:spcBef>
                        <a:spcAft>
                          <a:spcPts val="0"/>
                        </a:spcAft>
                      </a:pPr>
                      <a:r>
                        <a:rPr lang="en-US" sz="1600" dirty="0">
                          <a:effectLst/>
                          <a:latin typeface="Times New Roman" panose="02020603050405020304" pitchFamily="18" charset="0"/>
                          <a:cs typeface="Times New Roman" panose="02020603050405020304" pitchFamily="18" charset="0"/>
                          <a:sym typeface="Symbol" pitchFamily="2" charset="2"/>
                        </a:rPr>
                        <a:t>probability</a:t>
                      </a:r>
                      <a:endParaRPr lang="en-US" sz="1600" dirty="0">
                        <a:effectLst/>
                        <a:latin typeface="Times New Roman" panose="02020603050405020304" pitchFamily="18" charset="0"/>
                        <a:cs typeface="Times New Roman" panose="02020603050405020304" pitchFamily="18" charset="0"/>
                      </a:endParaRP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0.01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0.05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0.1</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0.2</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0.3</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0.4</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0.5</a:t>
                      </a:r>
                    </a:p>
                  </a:txBody>
                  <a:tcPr marL="68580" marR="68580" marT="0" marB="0" anchor="ctr"/>
                </a:tc>
                <a:extLst>
                  <a:ext uri="{0D108BD9-81ED-4DB2-BD59-A6C34878D82A}">
                    <a16:rowId xmlns:a16="http://schemas.microsoft.com/office/drawing/2014/main" val="1392581656"/>
                  </a:ext>
                </a:extLst>
              </a:tr>
              <a:tr h="391257">
                <a:tc vMerge="1">
                  <a:txBody>
                    <a:bodyPr/>
                    <a:lstStyle/>
                    <a:p>
                      <a:endParaRPr lang="en-US"/>
                    </a:p>
                  </a:txBody>
                  <a:tcP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0.40</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7.5</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5.0</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3.8</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2.5</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1.8</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1.3</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1.0</a:t>
                      </a:r>
                    </a:p>
                  </a:txBody>
                  <a:tcPr marL="68580" marR="68580" marT="0" marB="0" anchor="ctr"/>
                </a:tc>
                <a:extLst>
                  <a:ext uri="{0D108BD9-81ED-4DB2-BD59-A6C34878D82A}">
                    <a16:rowId xmlns:a16="http://schemas.microsoft.com/office/drawing/2014/main" val="1557245149"/>
                  </a:ext>
                </a:extLst>
              </a:tr>
              <a:tr h="391257">
                <a:tc vMerge="1">
                  <a:txBody>
                    <a:bodyPr/>
                    <a:lstStyle/>
                    <a:p>
                      <a:endParaRPr lang="en-US"/>
                    </a:p>
                  </a:txBody>
                  <a:tcP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0.30</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6.0</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4.0</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3.2</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2.2</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1.7</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1.3</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1.0</a:t>
                      </a:r>
                    </a:p>
                  </a:txBody>
                  <a:tcPr marL="68580" marR="68580" marT="0" marB="0" anchor="ctr"/>
                </a:tc>
                <a:extLst>
                  <a:ext uri="{0D108BD9-81ED-4DB2-BD59-A6C34878D82A}">
                    <a16:rowId xmlns:a16="http://schemas.microsoft.com/office/drawing/2014/main" val="3219395226"/>
                  </a:ext>
                </a:extLst>
              </a:tr>
              <a:tr h="391257">
                <a:tc vMerge="1">
                  <a:txBody>
                    <a:bodyPr/>
                    <a:lstStyle/>
                    <a:p>
                      <a:endParaRPr lang="en-US"/>
                    </a:p>
                  </a:txBody>
                  <a:tcP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0.20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4.8</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3.3</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2.7</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2.0</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1.5</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1.2</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1.0</a:t>
                      </a:r>
                    </a:p>
                  </a:txBody>
                  <a:tcPr marL="68580" marR="68580" marT="0" marB="0" anchor="ctr"/>
                </a:tc>
                <a:extLst>
                  <a:ext uri="{0D108BD9-81ED-4DB2-BD59-A6C34878D82A}">
                    <a16:rowId xmlns:a16="http://schemas.microsoft.com/office/drawing/2014/main" val="2647326315"/>
                  </a:ext>
                </a:extLst>
              </a:tr>
              <a:tr h="391257">
                <a:tc vMerge="1">
                  <a:txBody>
                    <a:bodyPr/>
                    <a:lstStyle/>
                    <a:p>
                      <a:endParaRPr lang="en-US"/>
                    </a:p>
                  </a:txBody>
                  <a:tcP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0.10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3.8</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2.8</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2.3</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1.8</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1.4</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1.2</a:t>
                      </a:r>
                    </a:p>
                  </a:txBody>
                  <a:tcPr marL="68580" marR="68580" marT="0" marB="0" anchor="ctr"/>
                </a:tc>
                <a:tc>
                  <a:txBody>
                    <a:bodyPr/>
                    <a:lstStyle/>
                    <a:p>
                      <a:pPr marL="0" marR="0" indent="0" algn="ctr">
                        <a:lnSpc>
                          <a:spcPct val="100000"/>
                        </a:lnSpc>
                        <a:spcBef>
                          <a:spcPts val="0"/>
                        </a:spcBef>
                        <a:spcAft>
                          <a:spcPts val="0"/>
                        </a:spcAft>
                      </a:pPr>
                      <a:r>
                        <a:rPr lang="en-US" sz="1600">
                          <a:effectLst/>
                          <a:latin typeface="Tms Rmn"/>
                          <a:ea typeface="Times New Roman" panose="02020603050405020304" pitchFamily="18" charset="0"/>
                          <a:cs typeface="Tms Rmn"/>
                        </a:rPr>
                        <a:t>1.0</a:t>
                      </a:r>
                    </a:p>
                  </a:txBody>
                  <a:tcPr marL="68580" marR="68580" marT="0" marB="0" anchor="ctr"/>
                </a:tc>
                <a:extLst>
                  <a:ext uri="{0D108BD9-81ED-4DB2-BD59-A6C34878D82A}">
                    <a16:rowId xmlns:a16="http://schemas.microsoft.com/office/drawing/2014/main" val="406647285"/>
                  </a:ext>
                </a:extLst>
              </a:tr>
              <a:tr h="507963">
                <a:tc vMerge="1">
                  <a:txBody>
                    <a:bodyPr/>
                    <a:lstStyle/>
                    <a:p>
                      <a:endParaRPr lang="en-US"/>
                    </a:p>
                  </a:txBody>
                  <a:tcP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0.05</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3.0</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2.3</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1.9</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1.5</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1.3</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1.1</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1.0</a:t>
                      </a:r>
                    </a:p>
                  </a:txBody>
                  <a:tcPr marL="68580" marR="68580" marT="0" marB="0" anchor="ctr"/>
                </a:tc>
                <a:extLst>
                  <a:ext uri="{0D108BD9-81ED-4DB2-BD59-A6C34878D82A}">
                    <a16:rowId xmlns:a16="http://schemas.microsoft.com/office/drawing/2014/main" val="873114067"/>
                  </a:ext>
                </a:extLst>
              </a:tr>
              <a:tr h="0">
                <a:tc vMerge="1">
                  <a:txBody>
                    <a:bodyPr/>
                    <a:lstStyle/>
                    <a:p>
                      <a:endParaRPr lang="en-US"/>
                    </a:p>
                  </a:txBody>
                  <a:tcPr/>
                </a:tc>
                <a:tc>
                  <a:txBody>
                    <a:bodyPr/>
                    <a:lstStyle/>
                    <a:p>
                      <a:pPr marL="0" marR="0" indent="0" algn="ctr" fontAlgn="t">
                        <a:lnSpc>
                          <a:spcPct val="1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0.01</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2.0</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1.6</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1.5</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1.3</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1.2</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1.1</a:t>
                      </a:r>
                    </a:p>
                  </a:txBody>
                  <a:tcPr marL="68580" marR="68580" marT="0" marB="0" anchor="ctr"/>
                </a:tc>
                <a:tc>
                  <a:txBody>
                    <a:bodyPr/>
                    <a:lstStyle/>
                    <a:p>
                      <a:pPr marL="0" marR="0" indent="0" algn="ctr">
                        <a:lnSpc>
                          <a:spcPct val="100000"/>
                        </a:lnSpc>
                        <a:spcBef>
                          <a:spcPts val="0"/>
                        </a:spcBef>
                        <a:spcAft>
                          <a:spcPts val="0"/>
                        </a:spcAft>
                      </a:pPr>
                      <a:r>
                        <a:rPr lang="en-US" sz="1600" dirty="0">
                          <a:effectLst/>
                          <a:latin typeface="Tms Rmn"/>
                          <a:ea typeface="Times New Roman" panose="02020603050405020304" pitchFamily="18" charset="0"/>
                          <a:cs typeface="Tms Rmn"/>
                        </a:rPr>
                        <a:t>1.0</a:t>
                      </a:r>
                    </a:p>
                  </a:txBody>
                  <a:tcPr marL="68580" marR="68580" marT="0" marB="0" anchor="ctr"/>
                </a:tc>
                <a:extLst>
                  <a:ext uri="{0D108BD9-81ED-4DB2-BD59-A6C34878D82A}">
                    <a16:rowId xmlns:a16="http://schemas.microsoft.com/office/drawing/2014/main" val="2070243444"/>
                  </a:ext>
                </a:extLst>
              </a:tr>
            </a:tbl>
          </a:graphicData>
        </a:graphic>
      </p:graphicFrame>
    </p:spTree>
    <p:extLst>
      <p:ext uri="{BB962C8B-B14F-4D97-AF65-F5344CB8AC3E}">
        <p14:creationId xmlns:p14="http://schemas.microsoft.com/office/powerpoint/2010/main" val="3622555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838200" y="1645921"/>
            <a:ext cx="10515600" cy="4531042"/>
          </a:xfrm>
        </p:spPr>
        <p:txBody>
          <a:bodyPr>
            <a:normAutofit lnSpcReduction="10000"/>
          </a:bodyPr>
          <a:lstStyle/>
          <a:p>
            <a:r>
              <a:rPr lang="en-US" dirty="0">
                <a:effectLst/>
                <a:latin typeface="Tms Rmn"/>
                <a:ea typeface="Times New Roman" panose="02020603050405020304" pitchFamily="18" charset="0"/>
                <a:cs typeface="Tms Rmn"/>
              </a:rPr>
              <a:t>Design for Reliability (</a:t>
            </a:r>
            <a:r>
              <a:rPr lang="en-US" dirty="0" err="1">
                <a:effectLst/>
                <a:latin typeface="Tms Rmn"/>
                <a:ea typeface="Times New Roman" panose="02020603050405020304" pitchFamily="18" charset="0"/>
                <a:cs typeface="Tms Rmn"/>
              </a:rPr>
              <a:t>DfR</a:t>
            </a:r>
            <a:r>
              <a:rPr lang="en-US" dirty="0">
                <a:effectLst/>
                <a:latin typeface="Tms Rmn"/>
                <a:ea typeface="Times New Roman" panose="02020603050405020304" pitchFamily="18" charset="0"/>
                <a:cs typeface="Tms Rmn"/>
              </a:rPr>
              <a:t>) should be integrated into the standard system design process. </a:t>
            </a:r>
          </a:p>
          <a:p>
            <a:pPr lvl="1"/>
            <a:r>
              <a:rPr lang="en-US" dirty="0">
                <a:effectLst/>
                <a:latin typeface="Tms Rmn"/>
                <a:ea typeface="Times New Roman" panose="02020603050405020304" pitchFamily="18" charset="0"/>
                <a:cs typeface="Tms Rmn"/>
              </a:rPr>
              <a:t>Defining requirements including reliability.</a:t>
            </a:r>
          </a:p>
          <a:p>
            <a:pPr lvl="1"/>
            <a:r>
              <a:rPr lang="en-US" dirty="0">
                <a:effectLst/>
                <a:latin typeface="Tms Rmn"/>
                <a:ea typeface="Times New Roman" panose="02020603050405020304" pitchFamily="18" charset="0"/>
                <a:cs typeface="Tms Rmn"/>
              </a:rPr>
              <a:t>Reliability modeling, analysis, and prediction. </a:t>
            </a:r>
          </a:p>
          <a:p>
            <a:pPr lvl="1"/>
            <a:r>
              <a:rPr lang="en-US" dirty="0">
                <a:effectLst/>
                <a:latin typeface="Tms Rmn"/>
                <a:ea typeface="Times New Roman" panose="02020603050405020304" pitchFamily="18" charset="0"/>
                <a:cs typeface="Tms Rmn"/>
              </a:rPr>
              <a:t>Allocating the system level reliability requirement to the different subsystems. </a:t>
            </a:r>
          </a:p>
          <a:p>
            <a:pPr lvl="1"/>
            <a:r>
              <a:rPr lang="en-US" dirty="0">
                <a:latin typeface="Tms Rmn"/>
                <a:ea typeface="Times New Roman" panose="02020603050405020304" pitchFamily="18" charset="0"/>
                <a:cs typeface="Tms Rmn"/>
              </a:rPr>
              <a:t>Improving r</a:t>
            </a:r>
            <a:r>
              <a:rPr lang="en-US" dirty="0">
                <a:effectLst/>
                <a:latin typeface="Tms Rmn"/>
                <a:ea typeface="Times New Roman" panose="02020603050405020304" pitchFamily="18" charset="0"/>
                <a:cs typeface="Tms Rmn"/>
              </a:rPr>
              <a:t>eliability by reducing complexity, redesigning subsystems, and selecting more reliable components.  </a:t>
            </a:r>
          </a:p>
          <a:p>
            <a:r>
              <a:rPr lang="en-US" dirty="0">
                <a:effectLst/>
                <a:latin typeface="Tms Rmn"/>
                <a:ea typeface="Times New Roman" panose="02020603050405020304" pitchFamily="18" charset="0"/>
                <a:cs typeface="Tms Rmn"/>
              </a:rPr>
              <a:t>Improving reliability can have rapidly increasing costs and diminishing returns.</a:t>
            </a:r>
          </a:p>
          <a:p>
            <a:pPr lvl="1"/>
            <a:r>
              <a:rPr lang="en-US" dirty="0">
                <a:effectLst/>
                <a:latin typeface="Tms Rmn"/>
                <a:ea typeface="Times New Roman" panose="02020603050405020304" pitchFamily="18" charset="0"/>
                <a:cs typeface="Tms Rmn"/>
              </a:rPr>
              <a:t>Reliability  can reach a practical limit. </a:t>
            </a:r>
          </a:p>
          <a:p>
            <a:r>
              <a:rPr lang="en-US" dirty="0">
                <a:latin typeface="Tms Rmn"/>
                <a:ea typeface="Times New Roman" panose="02020603050405020304" pitchFamily="18" charset="0"/>
                <a:cs typeface="Tms Rmn"/>
              </a:rPr>
              <a:t>Redundancy is the fall back solution. </a:t>
            </a:r>
            <a:r>
              <a:rPr lang="en-US" dirty="0">
                <a:effectLst/>
                <a:latin typeface="Tms Rmn"/>
                <a:ea typeface="Times New Roman" panose="02020603050405020304" pitchFamily="18" charset="0"/>
                <a:cs typeface="Tms Rmn"/>
              </a:rPr>
              <a:t> </a:t>
            </a:r>
          </a:p>
          <a:p>
            <a:endParaRPr lang="en-US" dirty="0"/>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7F4C182E-4916-2889-18A2-7E9304811921}"/>
              </a:ext>
            </a:extLst>
          </p:cNvPr>
          <p:cNvSpPr>
            <a:spLocks noGrp="1"/>
          </p:cNvSpPr>
          <p:nvPr>
            <p:ph type="sldNum" sz="quarter" idx="11"/>
          </p:nvPr>
        </p:nvSpPr>
        <p:spPr/>
        <p:txBody>
          <a:bodyPr/>
          <a:lstStyle/>
          <a:p>
            <a:fld id="{C70610F4-5E3C-4E2B-8D6E-C7479FB620AE}" type="slidenum">
              <a:rPr lang="en-US" smtClean="0"/>
              <a:pPr/>
              <a:t>11</a:t>
            </a:fld>
            <a:endParaRPr lang="en-US" dirty="0"/>
          </a:p>
        </p:txBody>
      </p:sp>
      <p:sp>
        <p:nvSpPr>
          <p:cNvPr id="11" name="Title 10">
            <a:extLst>
              <a:ext uri="{FF2B5EF4-FFF2-40B4-BE49-F238E27FC236}">
                <a16:creationId xmlns:a16="http://schemas.microsoft.com/office/drawing/2014/main" id="{CE1E52A3-0FA3-082F-FD89-B2FF4FE447D9}"/>
              </a:ext>
            </a:extLst>
          </p:cNvPr>
          <p:cNvSpPr>
            <a:spLocks noGrp="1"/>
          </p:cNvSpPr>
          <p:nvPr>
            <p:ph type="title"/>
          </p:nvPr>
        </p:nvSpPr>
        <p:spPr>
          <a:xfrm>
            <a:off x="689810" y="589715"/>
            <a:ext cx="10663990" cy="891215"/>
          </a:xfrm>
        </p:spPr>
        <p:txBody>
          <a:bodyPr>
            <a:normAutofit/>
          </a:bodyPr>
          <a:lstStyle/>
          <a:p>
            <a:r>
              <a:rPr lang="en-US" dirty="0">
                <a:effectLst/>
                <a:latin typeface="Tms Rmn"/>
                <a:ea typeface="Times New Roman" panose="02020603050405020304" pitchFamily="18" charset="0"/>
                <a:cs typeface="Tms Rmn"/>
              </a:rPr>
              <a:t>Design for single thread reliability</a:t>
            </a:r>
            <a:endParaRPr lang="en-US" dirty="0"/>
          </a:p>
        </p:txBody>
      </p:sp>
    </p:spTree>
    <p:extLst>
      <p:ext uri="{BB962C8B-B14F-4D97-AF65-F5344CB8AC3E}">
        <p14:creationId xmlns:p14="http://schemas.microsoft.com/office/powerpoint/2010/main" val="1376760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a:xfrm>
            <a:off x="689810" y="589715"/>
            <a:ext cx="10663990" cy="831581"/>
          </a:xfrm>
        </p:spPr>
        <p:txBody>
          <a:bodyPr>
            <a:normAutofit/>
          </a:bodyPr>
          <a:lstStyle/>
          <a:p>
            <a:r>
              <a:rPr lang="en-US" dirty="0">
                <a:effectLst/>
                <a:latin typeface="Tms Rmn"/>
                <a:ea typeface="Times New Roman" panose="02020603050405020304" pitchFamily="18" charset="0"/>
                <a:cs typeface="Tms Rmn"/>
              </a:rPr>
              <a:t>Redundant system design </a:t>
            </a:r>
            <a:endParaRPr lang="en-US" dirty="0"/>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838200" y="1565911"/>
            <a:ext cx="10515600" cy="4611052"/>
          </a:xfrm>
        </p:spPr>
        <p:txBody>
          <a:bodyPr>
            <a:normAutofit lnSpcReduction="10000"/>
          </a:bodyPr>
          <a:lstStyle/>
          <a:p>
            <a:r>
              <a:rPr lang="en-US" dirty="0"/>
              <a:t>The simplest form of redundancy is providing complete spare systems, </a:t>
            </a:r>
          </a:p>
          <a:p>
            <a:pPr lvl="1"/>
            <a:r>
              <a:rPr lang="en-US" dirty="0"/>
              <a:t>Either online hot spares or stored replacements.</a:t>
            </a:r>
          </a:p>
          <a:p>
            <a:r>
              <a:rPr lang="en-US" dirty="0"/>
              <a:t>Sometimes spare components are provided. </a:t>
            </a:r>
          </a:p>
          <a:p>
            <a:pPr lvl="1"/>
            <a:r>
              <a:rPr lang="en-US" dirty="0"/>
              <a:t>This requires difficult troubleshooting and repair. </a:t>
            </a:r>
          </a:p>
          <a:p>
            <a:r>
              <a:rPr lang="en-US" dirty="0"/>
              <a:t>Adding redundancy may be more cost effective than improving reliability. </a:t>
            </a:r>
          </a:p>
          <a:p>
            <a:pPr lvl="1"/>
            <a:r>
              <a:rPr lang="en-US" dirty="0"/>
              <a:t>The level and impact of common cause failures must be considered. </a:t>
            </a:r>
          </a:p>
          <a:p>
            <a:pPr marR="0">
              <a:spcAft>
                <a:spcPts val="0"/>
              </a:spcAft>
            </a:pPr>
            <a:r>
              <a:rPr lang="en-US" dirty="0"/>
              <a:t>Safety critical systems are designed to be ultrareliable using redundancy. </a:t>
            </a:r>
          </a:p>
          <a:p>
            <a:pPr lvl="1"/>
            <a:r>
              <a:rPr lang="en-US" dirty="0"/>
              <a:t>The more redundancy, the more likely that system failures will be due to common cause failures. </a:t>
            </a:r>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15A06C29-A8C2-0B8A-37A6-D4026E31D902}"/>
              </a:ext>
            </a:extLst>
          </p:cNvPr>
          <p:cNvSpPr>
            <a:spLocks noGrp="1"/>
          </p:cNvSpPr>
          <p:nvPr>
            <p:ph type="sldNum" sz="quarter" idx="11"/>
          </p:nvPr>
        </p:nvSpPr>
        <p:spPr/>
        <p:txBody>
          <a:bodyPr/>
          <a:lstStyle/>
          <a:p>
            <a:fld id="{C70610F4-5E3C-4E2B-8D6E-C7479FB620AE}" type="slidenum">
              <a:rPr lang="en-US" smtClean="0"/>
              <a:pPr/>
              <a:t>12</a:t>
            </a:fld>
            <a:endParaRPr lang="en-US" dirty="0"/>
          </a:p>
        </p:txBody>
      </p:sp>
    </p:spTree>
    <p:extLst>
      <p:ext uri="{BB962C8B-B14F-4D97-AF65-F5344CB8AC3E}">
        <p14:creationId xmlns:p14="http://schemas.microsoft.com/office/powerpoint/2010/main" val="2750870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a:xfrm>
            <a:off x="689810" y="589715"/>
            <a:ext cx="10663990" cy="930475"/>
          </a:xfrm>
        </p:spPr>
        <p:txBody>
          <a:bodyPr/>
          <a:lstStyle/>
          <a:p>
            <a:r>
              <a:rPr lang="en-US" dirty="0">
                <a:effectLst/>
                <a:latin typeface="Tms Rmn"/>
                <a:ea typeface="Times New Roman" panose="02020603050405020304" pitchFamily="18" charset="0"/>
                <a:cs typeface="Tms Rmn"/>
              </a:rPr>
              <a:t>Reducing common cause failures – diverse redundancy</a:t>
            </a:r>
            <a:endParaRPr lang="en-US" dirty="0"/>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838200" y="1611631"/>
            <a:ext cx="10515600" cy="4565332"/>
          </a:xfrm>
        </p:spPr>
        <p:txBody>
          <a:bodyPr>
            <a:normAutofit fontScale="92500" lnSpcReduction="10000"/>
          </a:bodyPr>
          <a:lstStyle/>
          <a:p>
            <a:r>
              <a:rPr lang="en-US" dirty="0"/>
              <a:t>Common cause failures can occur due to errors in system specifications, design, manufacturing, installation, operations, and maintenance. </a:t>
            </a:r>
          </a:p>
          <a:p>
            <a:r>
              <a:rPr lang="en-US" dirty="0"/>
              <a:t>Common cause failures are reduced by eliminating the coupling mechanisms, shared factors, and complex interactions that make failures dependent rather than independent. </a:t>
            </a:r>
          </a:p>
          <a:p>
            <a:pPr lvl="1">
              <a:lnSpc>
                <a:spcPct val="100000"/>
              </a:lnSpc>
            </a:pPr>
            <a:r>
              <a:rPr lang="en-US" sz="2600" dirty="0"/>
              <a:t>Use different technologies, designers, and manufacturers. </a:t>
            </a:r>
          </a:p>
          <a:p>
            <a:pPr lvl="1">
              <a:lnSpc>
                <a:spcPct val="100000"/>
              </a:lnSpc>
            </a:pPr>
            <a:r>
              <a:rPr lang="en-US" sz="2600" dirty="0"/>
              <a:t>Provide different design, hardware, software, procedures, operators, maintenance, location, and environment. </a:t>
            </a:r>
          </a:p>
          <a:p>
            <a:pPr lvl="1">
              <a:lnSpc>
                <a:spcPct val="100000"/>
              </a:lnSpc>
            </a:pPr>
            <a:r>
              <a:rPr lang="en-US" sz="2600" dirty="0"/>
              <a:t>Provide separation and shielding between components, signal channels, wiring, piping, and material flows. </a:t>
            </a:r>
          </a:p>
          <a:p>
            <a:pPr marR="0">
              <a:lnSpc>
                <a:spcPct val="100000"/>
              </a:lnSpc>
              <a:spcAft>
                <a:spcPts val="0"/>
              </a:spcAft>
            </a:pPr>
            <a:r>
              <a:rPr lang="en-US" dirty="0"/>
              <a:t>Diversity does not cure errors in the original system specification, such as mistaken performance requirements or unanticipated environment or use. </a:t>
            </a:r>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C6CB0976-CC98-E647-DD3E-AF32D8CA9B29}"/>
              </a:ext>
            </a:extLst>
          </p:cNvPr>
          <p:cNvSpPr>
            <a:spLocks noGrp="1"/>
          </p:cNvSpPr>
          <p:nvPr>
            <p:ph type="sldNum" sz="quarter" idx="11"/>
          </p:nvPr>
        </p:nvSpPr>
        <p:spPr/>
        <p:txBody>
          <a:bodyPr/>
          <a:lstStyle/>
          <a:p>
            <a:fld id="{C70610F4-5E3C-4E2B-8D6E-C7479FB620AE}" type="slidenum">
              <a:rPr lang="en-US" smtClean="0"/>
              <a:pPr/>
              <a:t>13</a:t>
            </a:fld>
            <a:endParaRPr lang="en-US" dirty="0"/>
          </a:p>
        </p:txBody>
      </p:sp>
    </p:spTree>
    <p:extLst>
      <p:ext uri="{BB962C8B-B14F-4D97-AF65-F5344CB8AC3E}">
        <p14:creationId xmlns:p14="http://schemas.microsoft.com/office/powerpoint/2010/main" val="2834033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a:xfrm>
            <a:off x="689810" y="589715"/>
            <a:ext cx="10663990" cy="816175"/>
          </a:xfrm>
        </p:spPr>
        <p:txBody>
          <a:bodyPr/>
          <a:lstStyle/>
          <a:p>
            <a:r>
              <a:rPr lang="en-US" dirty="0"/>
              <a:t>Summary - common cause failures limit redundancy</a:t>
            </a:r>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838200" y="1678464"/>
            <a:ext cx="10934700" cy="4405312"/>
          </a:xfrm>
        </p:spPr>
        <p:txBody>
          <a:bodyPr>
            <a:normAutofit lnSpcReduction="10000"/>
          </a:bodyPr>
          <a:lstStyle/>
          <a:p>
            <a:r>
              <a:rPr lang="en-US" sz="3200" dirty="0"/>
              <a:t>Redundancy may not produce the expected operational reliability. </a:t>
            </a:r>
          </a:p>
          <a:p>
            <a:pPr lvl="1"/>
            <a:r>
              <a:rPr lang="en-US" sz="2800" dirty="0"/>
              <a:t>Common cause failures may be unexpected or underestimated. </a:t>
            </a:r>
          </a:p>
          <a:p>
            <a:pPr lvl="1"/>
            <a:r>
              <a:rPr lang="en-US" sz="2800" dirty="0"/>
              <a:t>Fault detection and using spares may fail. </a:t>
            </a:r>
          </a:p>
          <a:p>
            <a:r>
              <a:rPr lang="en-US" sz="3200" dirty="0"/>
              <a:t>Design for one-fault or two-fault tolerance may decrease reliability.</a:t>
            </a:r>
          </a:p>
          <a:p>
            <a:pPr lvl="1"/>
            <a:r>
              <a:rPr lang="en-US" sz="2800" dirty="0"/>
              <a:t>The increased design complexity adds failure modes.</a:t>
            </a:r>
          </a:p>
          <a:p>
            <a:r>
              <a:rPr lang="en-US" sz="3200" dirty="0"/>
              <a:t>Common cause failures dominate and defeat redundancy. </a:t>
            </a:r>
          </a:p>
          <a:p>
            <a:pPr lvl="1"/>
            <a:r>
              <a:rPr lang="en-US" sz="2800" dirty="0"/>
              <a:t>Improving single thread reliability should be first priority.</a:t>
            </a:r>
          </a:p>
          <a:p>
            <a:pPr lvl="1"/>
            <a:r>
              <a:rPr lang="en-US" sz="2800" dirty="0"/>
              <a:t>Redundancy is problematic but often necessary. </a:t>
            </a:r>
          </a:p>
          <a:p>
            <a:endParaRPr lang="en-US" dirty="0"/>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C6CB0976-CC98-E647-DD3E-AF32D8CA9B29}"/>
              </a:ext>
            </a:extLst>
          </p:cNvPr>
          <p:cNvSpPr>
            <a:spLocks noGrp="1"/>
          </p:cNvSpPr>
          <p:nvPr>
            <p:ph type="sldNum" sz="quarter" idx="11"/>
          </p:nvPr>
        </p:nvSpPr>
        <p:spPr/>
        <p:txBody>
          <a:bodyPr/>
          <a:lstStyle/>
          <a:p>
            <a:fld id="{C70610F4-5E3C-4E2B-8D6E-C7479FB620AE}" type="slidenum">
              <a:rPr lang="en-US" smtClean="0"/>
              <a:pPr/>
              <a:t>14</a:t>
            </a:fld>
            <a:endParaRPr lang="en-US" dirty="0"/>
          </a:p>
        </p:txBody>
      </p:sp>
    </p:spTree>
    <p:extLst>
      <p:ext uri="{BB962C8B-B14F-4D97-AF65-F5344CB8AC3E}">
        <p14:creationId xmlns:p14="http://schemas.microsoft.com/office/powerpoint/2010/main" val="2047646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a:xfrm>
            <a:off x="689810" y="589716"/>
            <a:ext cx="10663990" cy="821642"/>
          </a:xfrm>
        </p:spPr>
        <p:txBody>
          <a:bodyPr/>
          <a:lstStyle/>
          <a:p>
            <a:r>
              <a:rPr lang="en-US" dirty="0"/>
              <a:t>Overview of common cause failures (CCFs)</a:t>
            </a:r>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838200" y="1500809"/>
            <a:ext cx="10663990" cy="4611756"/>
          </a:xfrm>
        </p:spPr>
        <p:txBody>
          <a:bodyPr>
            <a:noAutofit/>
          </a:bodyPr>
          <a:lstStyle/>
          <a:p>
            <a:r>
              <a:rPr lang="en-US" dirty="0">
                <a:effectLst/>
                <a:latin typeface="Tms Rmn"/>
                <a:ea typeface="Times New Roman" panose="02020603050405020304" pitchFamily="18" charset="0"/>
                <a:cs typeface="Tms Rmn"/>
              </a:rPr>
              <a:t>Common cause failures occur when several malfunctions are produced by a single event or process. </a:t>
            </a:r>
          </a:p>
          <a:p>
            <a:pPr lvl="1"/>
            <a:r>
              <a:rPr lang="en-US" dirty="0">
                <a:effectLst/>
                <a:latin typeface="Tms Rmn"/>
                <a:ea typeface="Times New Roman" panose="02020603050405020304" pitchFamily="18" charset="0"/>
                <a:cs typeface="Tms Rmn"/>
              </a:rPr>
              <a:t>They can eliminate all the redundant components and disable a system. </a:t>
            </a:r>
          </a:p>
          <a:p>
            <a:r>
              <a:rPr lang="en-US" dirty="0">
                <a:effectLst/>
                <a:latin typeface="Tms Rmn"/>
                <a:ea typeface="Times New Roman" panose="02020603050405020304" pitchFamily="18" charset="0"/>
                <a:cs typeface="Tms Rmn"/>
              </a:rPr>
              <a:t>Redundancy is used when the single unit failure probability is too high. </a:t>
            </a:r>
          </a:p>
          <a:p>
            <a:pPr lvl="1"/>
            <a:r>
              <a:rPr lang="en-US" dirty="0">
                <a:effectLst/>
                <a:latin typeface="Tms Rmn"/>
                <a:ea typeface="Times New Roman" panose="02020603050405020304" pitchFamily="18" charset="0"/>
                <a:cs typeface="Tms Rmn"/>
              </a:rPr>
              <a:t>Systems with high reliability requirements often use extensive redundancy. </a:t>
            </a:r>
          </a:p>
          <a:p>
            <a:pPr lvl="1"/>
            <a:r>
              <a:rPr lang="en-US" dirty="0">
                <a:effectLst/>
                <a:latin typeface="Tms Rmn"/>
                <a:ea typeface="Times New Roman" panose="02020603050405020304" pitchFamily="18" charset="0"/>
                <a:cs typeface="Tms Rmn"/>
              </a:rPr>
              <a:t>Redundancy improves reliability unless the failures are not independent. </a:t>
            </a:r>
          </a:p>
          <a:p>
            <a:r>
              <a:rPr lang="en-US" dirty="0">
                <a:effectLst/>
                <a:latin typeface="Tms Rmn"/>
                <a:ea typeface="Times New Roman" panose="02020603050405020304" pitchFamily="18" charset="0"/>
                <a:cs typeface="Tms Rmn"/>
              </a:rPr>
              <a:t>Common cause failures </a:t>
            </a:r>
            <a:r>
              <a:rPr lang="en-US" u="sng" dirty="0">
                <a:effectLst/>
                <a:latin typeface="Tms Rmn"/>
                <a:ea typeface="Times New Roman" panose="02020603050405020304" pitchFamily="18" charset="0"/>
                <a:cs typeface="Tms Rmn"/>
              </a:rPr>
              <a:t>defeat</a:t>
            </a:r>
            <a:r>
              <a:rPr lang="en-US" dirty="0">
                <a:effectLst/>
                <a:latin typeface="Tms Rmn"/>
                <a:ea typeface="Times New Roman" panose="02020603050405020304" pitchFamily="18" charset="0"/>
                <a:cs typeface="Tms Rmn"/>
              </a:rPr>
              <a:t> redundancy. </a:t>
            </a:r>
          </a:p>
          <a:p>
            <a:pPr lvl="1"/>
            <a:r>
              <a:rPr lang="en-US" dirty="0">
                <a:effectLst/>
                <a:latin typeface="Tms Rmn"/>
                <a:ea typeface="Times New Roman" panose="02020603050405020304" pitchFamily="18" charset="0"/>
                <a:cs typeface="Tms Rmn"/>
              </a:rPr>
              <a:t>No amount of redundancy can reduce the total failure probability below the common cause failure probability.</a:t>
            </a:r>
          </a:p>
          <a:p>
            <a:r>
              <a:rPr lang="en-US" dirty="0">
                <a:effectLst/>
                <a:latin typeface="Tms Rmn"/>
                <a:ea typeface="Times New Roman" panose="02020603050405020304" pitchFamily="18" charset="0"/>
                <a:cs typeface="Tms Rmn"/>
              </a:rPr>
              <a:t>Common cause failures </a:t>
            </a:r>
            <a:r>
              <a:rPr lang="en-US" u="sng" dirty="0">
                <a:effectLst/>
                <a:latin typeface="Tms Rmn"/>
                <a:ea typeface="Times New Roman" panose="02020603050405020304" pitchFamily="18" charset="0"/>
                <a:cs typeface="Tms Rmn"/>
              </a:rPr>
              <a:t>dominate</a:t>
            </a:r>
            <a:r>
              <a:rPr lang="en-US" dirty="0">
                <a:effectLst/>
                <a:latin typeface="Tms Rmn"/>
                <a:ea typeface="Times New Roman" panose="02020603050405020304" pitchFamily="18" charset="0"/>
                <a:cs typeface="Tms Rmn"/>
              </a:rPr>
              <a:t> redundancy. </a:t>
            </a:r>
          </a:p>
          <a:p>
            <a:pPr lvl="1"/>
            <a:r>
              <a:rPr lang="en-US" dirty="0">
                <a:latin typeface="Tms Rmn"/>
                <a:ea typeface="Times New Roman" panose="02020603050405020304" pitchFamily="18" charset="0"/>
                <a:cs typeface="Tms Rmn"/>
              </a:rPr>
              <a:t>F</a:t>
            </a:r>
            <a:r>
              <a:rPr lang="en-US" dirty="0">
                <a:effectLst/>
                <a:latin typeface="Tms Rmn"/>
                <a:ea typeface="Times New Roman" panose="02020603050405020304" pitchFamily="18" charset="0"/>
                <a:cs typeface="Tms Rmn"/>
              </a:rPr>
              <a:t>ailures of highly redundant systems are usually common cause failures. </a:t>
            </a:r>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ECB2FE6D-0A47-216E-4F8D-716847DE3590}"/>
              </a:ext>
            </a:extLst>
          </p:cNvPr>
          <p:cNvSpPr>
            <a:spLocks noGrp="1"/>
          </p:cNvSpPr>
          <p:nvPr>
            <p:ph type="sldNum" sz="quarter" idx="11"/>
          </p:nvPr>
        </p:nvSpPr>
        <p:spPr/>
        <p:txBody>
          <a:bodyPr/>
          <a:lstStyle/>
          <a:p>
            <a:fld id="{C70610F4-5E3C-4E2B-8D6E-C7479FB620AE}" type="slidenum">
              <a:rPr lang="en-US" smtClean="0"/>
              <a:pPr/>
              <a:t>2</a:t>
            </a:fld>
            <a:endParaRPr lang="en-US" dirty="0"/>
          </a:p>
        </p:txBody>
      </p:sp>
    </p:spTree>
    <p:extLst>
      <p:ext uri="{BB962C8B-B14F-4D97-AF65-F5344CB8AC3E}">
        <p14:creationId xmlns:p14="http://schemas.microsoft.com/office/powerpoint/2010/main" val="3746114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p:txBody>
          <a:bodyPr/>
          <a:lstStyle/>
          <a:p>
            <a:r>
              <a:rPr lang="en-US" dirty="0"/>
              <a:t>Cause and impact of common cause failures (CCFs)</a:t>
            </a:r>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764004" y="1915278"/>
            <a:ext cx="10738185" cy="4097087"/>
          </a:xfrm>
        </p:spPr>
        <p:txBody>
          <a:bodyPr>
            <a:normAutofit fontScale="92500"/>
          </a:bodyPr>
          <a:lstStyle/>
          <a:p>
            <a:pPr marR="0">
              <a:lnSpc>
                <a:spcPct val="100000"/>
              </a:lnSpc>
            </a:pPr>
            <a:r>
              <a:rPr lang="en-US" sz="3000" dirty="0">
                <a:latin typeface="Tms Rmn"/>
              </a:rPr>
              <a:t>Common cause failures can be due to specification, design, manufacturing, operations, or maintenance problems that affect all units. </a:t>
            </a:r>
          </a:p>
          <a:p>
            <a:pPr lvl="1">
              <a:lnSpc>
                <a:spcPct val="100000"/>
              </a:lnSpc>
            </a:pPr>
            <a:r>
              <a:rPr lang="en-US" sz="2600" dirty="0">
                <a:latin typeface="Tms Rmn"/>
              </a:rPr>
              <a:t>CCFs typically account for one tenth of all failures. </a:t>
            </a:r>
          </a:p>
          <a:p>
            <a:pPr marR="0">
              <a:lnSpc>
                <a:spcPct val="100000"/>
              </a:lnSpc>
            </a:pPr>
            <a:r>
              <a:rPr lang="en-US" sz="3000" dirty="0">
                <a:latin typeface="Tms Rmn"/>
              </a:rPr>
              <a:t>If the failure probability is low and CCFs are significant, adding more than two or three redundant units does not increase overall reliability. </a:t>
            </a:r>
          </a:p>
          <a:p>
            <a:pPr marR="0">
              <a:lnSpc>
                <a:spcPct val="100000"/>
              </a:lnSpc>
            </a:pPr>
            <a:r>
              <a:rPr lang="en-US" sz="3000" dirty="0">
                <a:latin typeface="Tms Rmn"/>
              </a:rPr>
              <a:t>CCFs can be reduced by using diverse components, technologies, and manufacturers and by avoiding shared control, power, or location. </a:t>
            </a:r>
          </a:p>
          <a:p>
            <a:pPr lvl="1">
              <a:lnSpc>
                <a:spcPct val="100000"/>
              </a:lnSpc>
            </a:pPr>
            <a:r>
              <a:rPr lang="en-US" sz="2600" dirty="0">
                <a:latin typeface="Tms Rmn"/>
              </a:rPr>
              <a:t>External events and commonalities may still cause CCFs. </a:t>
            </a:r>
          </a:p>
          <a:p>
            <a:endParaRPr lang="en-US" dirty="0"/>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C31CFF75-2068-F2F2-E90A-66D2C7962567}"/>
              </a:ext>
            </a:extLst>
          </p:cNvPr>
          <p:cNvSpPr>
            <a:spLocks noGrp="1"/>
          </p:cNvSpPr>
          <p:nvPr>
            <p:ph type="sldNum" sz="quarter" idx="11"/>
          </p:nvPr>
        </p:nvSpPr>
        <p:spPr/>
        <p:txBody>
          <a:bodyPr/>
          <a:lstStyle/>
          <a:p>
            <a:fld id="{C70610F4-5E3C-4E2B-8D6E-C7479FB620AE}" type="slidenum">
              <a:rPr lang="en-US" smtClean="0"/>
              <a:pPr/>
              <a:t>3</a:t>
            </a:fld>
            <a:endParaRPr lang="en-US" dirty="0"/>
          </a:p>
        </p:txBody>
      </p:sp>
    </p:spTree>
    <p:extLst>
      <p:ext uri="{BB962C8B-B14F-4D97-AF65-F5344CB8AC3E}">
        <p14:creationId xmlns:p14="http://schemas.microsoft.com/office/powerpoint/2010/main" val="45627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p:txBody>
          <a:bodyPr>
            <a:normAutofit/>
          </a:bodyPr>
          <a:lstStyle/>
          <a:p>
            <a:r>
              <a:rPr lang="en-US" sz="4400" dirty="0">
                <a:effectLst/>
                <a:latin typeface="Tms Rmn"/>
                <a:ea typeface="Times New Roman" panose="02020603050405020304" pitchFamily="18" charset="0"/>
                <a:cs typeface="Tms Rmn"/>
              </a:rPr>
              <a:t>Common cause failures </a:t>
            </a:r>
            <a:r>
              <a:rPr lang="en-US" sz="4400" b="1" dirty="0">
                <a:effectLst/>
                <a:latin typeface="Tms Rmn"/>
                <a:ea typeface="Times New Roman" panose="02020603050405020304" pitchFamily="18" charset="0"/>
                <a:cs typeface="Tms Rmn"/>
              </a:rPr>
              <a:t>- </a:t>
            </a:r>
            <a:r>
              <a:rPr lang="en-US" sz="4400" dirty="0">
                <a:effectLst/>
                <a:latin typeface="Tms Rmn"/>
                <a:ea typeface="Times New Roman" panose="02020603050405020304" pitchFamily="18" charset="0"/>
                <a:cs typeface="Tms Rmn"/>
              </a:rPr>
              <a:t>several components fail for the same reason</a:t>
            </a:r>
            <a:endParaRPr lang="en-US" sz="4400" dirty="0"/>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p:txBody>
          <a:bodyPr>
            <a:normAutofit/>
          </a:bodyPr>
          <a:lstStyle/>
          <a:p>
            <a:r>
              <a:rPr lang="en-US" sz="2400" dirty="0">
                <a:effectLst/>
                <a:latin typeface="Tms Rmn"/>
                <a:ea typeface="Times New Roman" panose="02020603050405020304" pitchFamily="18" charset="0"/>
                <a:cs typeface="Tms Rmn"/>
              </a:rPr>
              <a:t>Common cause failures are either same event failures, where the cause is one external happening, or same manner failures, where the systems fail in the same way for the same reason. </a:t>
            </a:r>
          </a:p>
          <a:p>
            <a:pPr marR="0">
              <a:spcAft>
                <a:spcPts val="0"/>
              </a:spcAft>
            </a:pPr>
            <a:r>
              <a:rPr lang="en-US" sz="2400" dirty="0">
                <a:latin typeface="Tms Rmn"/>
              </a:rPr>
              <a:t>The reliability gain from redundancy</a:t>
            </a:r>
          </a:p>
          <a:p>
            <a:pPr lvl="1"/>
            <a:r>
              <a:rPr lang="en-US" sz="2000" dirty="0">
                <a:latin typeface="Tms Rmn"/>
              </a:rPr>
              <a:t>If all the redundant systems have probability of failure F, and if the failures are independent, </a:t>
            </a:r>
          </a:p>
          <a:p>
            <a:pPr marL="457200" lvl="1" indent="0">
              <a:buNone/>
            </a:pPr>
            <a:r>
              <a:rPr lang="en-US" sz="2000" dirty="0">
                <a:latin typeface="Tms Rmn"/>
              </a:rPr>
              <a:t>    the probability that N redundant systems fail is F</a:t>
            </a:r>
            <a:r>
              <a:rPr lang="en-US" sz="2000" baseline="30000" dirty="0">
                <a:latin typeface="Tms Rmn"/>
              </a:rPr>
              <a:t>N</a:t>
            </a:r>
            <a:r>
              <a:rPr lang="en-US" sz="2000" dirty="0">
                <a:latin typeface="Tms Rmn"/>
              </a:rPr>
              <a:t>. </a:t>
            </a:r>
          </a:p>
          <a:p>
            <a:pPr marR="0">
              <a:spcAft>
                <a:spcPts val="0"/>
              </a:spcAft>
            </a:pPr>
            <a:r>
              <a:rPr lang="en-US" sz="2400" dirty="0">
                <a:latin typeface="Tms Rmn"/>
              </a:rPr>
              <a:t>If this result holds, increasing N can give an arbitrarily low failure probability. </a:t>
            </a:r>
          </a:p>
          <a:p>
            <a:pPr marR="0">
              <a:spcAft>
                <a:spcPts val="0"/>
              </a:spcAft>
            </a:pPr>
            <a:r>
              <a:rPr lang="en-US" sz="2400" dirty="0">
                <a:latin typeface="Tms Rmn"/>
              </a:rPr>
              <a:t>This is unrealistic - common cause failures can disable all the redundant systems. </a:t>
            </a:r>
          </a:p>
          <a:p>
            <a:pPr lvl="1"/>
            <a:r>
              <a:rPr lang="en-US" sz="2000" dirty="0">
                <a:latin typeface="Tms Rmn"/>
              </a:rPr>
              <a:t>Common cause failures violate the assumption of independent failures. </a:t>
            </a:r>
          </a:p>
          <a:p>
            <a:pPr lvl="1"/>
            <a:r>
              <a:rPr lang="en-US" sz="2000" dirty="0">
                <a:effectLst/>
                <a:latin typeface="Tms Rmn"/>
                <a:ea typeface="Times New Roman" panose="02020603050405020304" pitchFamily="18" charset="0"/>
                <a:cs typeface="Tms Rmn"/>
              </a:rPr>
              <a:t>Common cause failures defeat redundancy. </a:t>
            </a:r>
            <a:endParaRPr lang="en-US" sz="2000" dirty="0">
              <a:latin typeface="Tms Rmn"/>
            </a:endParaRPr>
          </a:p>
          <a:p>
            <a:pPr marL="0" indent="0">
              <a:buNone/>
            </a:pPr>
            <a:endParaRPr lang="en-US" dirty="0"/>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247F5645-77B8-3EF0-1DC5-3C9424FB235A}"/>
              </a:ext>
            </a:extLst>
          </p:cNvPr>
          <p:cNvSpPr>
            <a:spLocks noGrp="1"/>
          </p:cNvSpPr>
          <p:nvPr>
            <p:ph type="sldNum" sz="quarter" idx="11"/>
          </p:nvPr>
        </p:nvSpPr>
        <p:spPr/>
        <p:txBody>
          <a:bodyPr/>
          <a:lstStyle/>
          <a:p>
            <a:fld id="{C70610F4-5E3C-4E2B-8D6E-C7479FB620AE}" type="slidenum">
              <a:rPr lang="en-US" smtClean="0"/>
              <a:pPr/>
              <a:t>4</a:t>
            </a:fld>
            <a:endParaRPr lang="en-US" dirty="0"/>
          </a:p>
        </p:txBody>
      </p:sp>
    </p:spTree>
    <p:extLst>
      <p:ext uri="{BB962C8B-B14F-4D97-AF65-F5344CB8AC3E}">
        <p14:creationId xmlns:p14="http://schemas.microsoft.com/office/powerpoint/2010/main" val="2939500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p:txBody>
          <a:bodyPr/>
          <a:lstStyle/>
          <a:p>
            <a:r>
              <a:rPr lang="en-US" dirty="0">
                <a:effectLst/>
                <a:latin typeface="Tms Rmn"/>
                <a:ea typeface="Times New Roman" panose="02020603050405020304" pitchFamily="18" charset="0"/>
                <a:cs typeface="Tms Rmn"/>
              </a:rPr>
              <a:t>Common cause failures dominate redundancy</a:t>
            </a:r>
            <a:endParaRPr lang="en-US" dirty="0"/>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p:txBody>
          <a:bodyPr>
            <a:normAutofit/>
          </a:bodyPr>
          <a:lstStyle/>
          <a:p>
            <a:r>
              <a:rPr lang="en-US" dirty="0">
                <a:effectLst/>
                <a:latin typeface="Tms Rmn"/>
                <a:ea typeface="Times New Roman" panose="02020603050405020304" pitchFamily="18" charset="0"/>
                <a:cs typeface="Tms Rmn"/>
              </a:rPr>
              <a:t>Redundancy</a:t>
            </a:r>
            <a:r>
              <a:rPr lang="en-US" dirty="0">
                <a:latin typeface="Tms Rmn"/>
                <a:ea typeface="Times New Roman" panose="02020603050405020304" pitchFamily="18" charset="0"/>
                <a:cs typeface="Tms Rmn"/>
              </a:rPr>
              <a:t> decreases</a:t>
            </a:r>
            <a:r>
              <a:rPr lang="en-US" dirty="0">
                <a:effectLst/>
                <a:latin typeface="Tms Rmn"/>
                <a:ea typeface="Times New Roman" panose="02020603050405020304" pitchFamily="18" charset="0"/>
                <a:cs typeface="Tms Rmn"/>
              </a:rPr>
              <a:t> the overall failure probability, but the relative portion of common cause failures increases. </a:t>
            </a:r>
          </a:p>
          <a:p>
            <a:r>
              <a:rPr lang="en-US" dirty="0">
                <a:effectLst/>
                <a:latin typeface="Tms Rmn"/>
                <a:ea typeface="Times New Roman" panose="02020603050405020304" pitchFamily="18" charset="0"/>
                <a:cs typeface="Tms Rmn"/>
              </a:rPr>
              <a:t>Common cause failures are the main cause of system failure in nuclear power plants and in modern technological systems.</a:t>
            </a:r>
          </a:p>
          <a:p>
            <a:pPr lvl="1"/>
            <a:r>
              <a:rPr lang="en-US" sz="2000" dirty="0">
                <a:effectLst/>
                <a:latin typeface="Tms Rmn"/>
                <a:ea typeface="Times New Roman" panose="02020603050405020304" pitchFamily="18" charset="0"/>
                <a:cs typeface="Tms Rmn"/>
              </a:rPr>
              <a:t>Nuclear power plants have highly redundant designs to minimize the probability of failure. </a:t>
            </a:r>
          </a:p>
          <a:p>
            <a:pPr lvl="1"/>
            <a:r>
              <a:rPr lang="en-US" sz="2000" dirty="0">
                <a:effectLst/>
                <a:latin typeface="Tms Rmn"/>
                <a:ea typeface="Times New Roman" panose="02020603050405020304" pitchFamily="18" charset="0"/>
                <a:cs typeface="Tms Rmn"/>
              </a:rPr>
              <a:t>The monitoring, control, warning, and safety systems are highly redundant.</a:t>
            </a:r>
          </a:p>
          <a:p>
            <a:r>
              <a:rPr lang="en-US" dirty="0">
                <a:effectLst/>
                <a:latin typeface="Tms Rmn"/>
                <a:ea typeface="Times New Roman" panose="02020603050405020304" pitchFamily="18" charset="0"/>
                <a:cs typeface="Tms Rmn"/>
              </a:rPr>
              <a:t>Common cause failures dominate the failure probability in high reliability systems. </a:t>
            </a:r>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DBB94175-7C4A-4B77-ED4B-A08FCF00B3DE}"/>
              </a:ext>
            </a:extLst>
          </p:cNvPr>
          <p:cNvSpPr>
            <a:spLocks noGrp="1"/>
          </p:cNvSpPr>
          <p:nvPr>
            <p:ph type="sldNum" sz="quarter" idx="11"/>
          </p:nvPr>
        </p:nvSpPr>
        <p:spPr/>
        <p:txBody>
          <a:bodyPr/>
          <a:lstStyle/>
          <a:p>
            <a:fld id="{C70610F4-5E3C-4E2B-8D6E-C7479FB620AE}" type="slidenum">
              <a:rPr lang="en-US" smtClean="0"/>
              <a:pPr/>
              <a:t>5</a:t>
            </a:fld>
            <a:endParaRPr lang="en-US" dirty="0"/>
          </a:p>
        </p:txBody>
      </p:sp>
    </p:spTree>
    <p:extLst>
      <p:ext uri="{BB962C8B-B14F-4D97-AF65-F5344CB8AC3E}">
        <p14:creationId xmlns:p14="http://schemas.microsoft.com/office/powerpoint/2010/main" val="2341367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a:xfrm>
            <a:off x="689810" y="589715"/>
            <a:ext cx="10663990" cy="1066365"/>
          </a:xfrm>
        </p:spPr>
        <p:txBody>
          <a:bodyPr>
            <a:normAutofit/>
          </a:bodyPr>
          <a:lstStyle/>
          <a:p>
            <a:r>
              <a:rPr lang="en-US" sz="4000">
                <a:effectLst/>
                <a:latin typeface="Tms Rmn"/>
                <a:ea typeface="Times New Roman" panose="02020603050405020304" pitchFamily="18" charset="0"/>
                <a:cs typeface="Tms Rmn"/>
              </a:rPr>
              <a:t>The beta </a:t>
            </a:r>
            <a:r>
              <a:rPr lang="en-US" sz="4000" dirty="0">
                <a:effectLst/>
                <a:latin typeface="Tms Rmn"/>
                <a:ea typeface="Times New Roman" panose="02020603050405020304" pitchFamily="18" charset="0"/>
                <a:cs typeface="Tms Rmn"/>
              </a:rPr>
              <a:t>factor model of common cause failures</a:t>
            </a:r>
            <a:endParaRPr lang="en-US" sz="6600" dirty="0"/>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838200" y="1915278"/>
            <a:ext cx="10515600" cy="4097087"/>
          </a:xfrm>
        </p:spPr>
        <p:txBody>
          <a:bodyPr>
            <a:normAutofit fontScale="92500"/>
          </a:bodyPr>
          <a:lstStyle/>
          <a:p>
            <a:pPr marR="0">
              <a:spcAft>
                <a:spcPts val="0"/>
              </a:spcAft>
            </a:pPr>
            <a:r>
              <a:rPr lang="en-US" sz="2400" dirty="0">
                <a:latin typeface="Tms Rmn"/>
              </a:rPr>
              <a:t>The single system failure probability is </a:t>
            </a:r>
            <a:r>
              <a:rPr lang="en-US" sz="2400" dirty="0">
                <a:latin typeface="Tms Rmn"/>
                <a:sym typeface="Symbol" pitchFamily="2" charset="2"/>
              </a:rPr>
              <a:t>F</a:t>
            </a:r>
            <a:r>
              <a:rPr lang="en-US" sz="2400" dirty="0">
                <a:latin typeface="Tms Rmn"/>
              </a:rPr>
              <a:t>. </a:t>
            </a:r>
          </a:p>
          <a:p>
            <a:pPr marR="0">
              <a:spcAft>
                <a:spcPts val="0"/>
              </a:spcAft>
            </a:pPr>
            <a:r>
              <a:rPr lang="en-US" sz="2400" dirty="0">
                <a:latin typeface="Tms Rmn"/>
              </a:rPr>
              <a:t>The fraction of the single system failure probability due to common cause failures is </a:t>
            </a:r>
            <a:r>
              <a:rPr lang="en-US" sz="2400" dirty="0" err="1">
                <a:latin typeface="Tms Rmn"/>
              </a:rPr>
              <a:t>ß</a:t>
            </a:r>
            <a:r>
              <a:rPr lang="en-US" sz="2400" dirty="0">
                <a:latin typeface="Tms Rmn"/>
              </a:rPr>
              <a:t>. </a:t>
            </a:r>
          </a:p>
          <a:p>
            <a:pPr marR="0">
              <a:spcAft>
                <a:spcPts val="0"/>
              </a:spcAft>
            </a:pPr>
            <a:r>
              <a:rPr lang="en-US" sz="2400" dirty="0">
                <a:latin typeface="Tms Rmn"/>
              </a:rPr>
              <a:t>The failure probability of a system with N redundant subsystems is = ((1- </a:t>
            </a:r>
            <a:r>
              <a:rPr lang="en-US" sz="2400" dirty="0" err="1">
                <a:latin typeface="Tms Rmn"/>
              </a:rPr>
              <a:t>ß</a:t>
            </a:r>
            <a:r>
              <a:rPr lang="en-US" sz="2400" dirty="0">
                <a:latin typeface="Tms Rmn"/>
              </a:rPr>
              <a:t>) </a:t>
            </a:r>
            <a:r>
              <a:rPr lang="en-US" sz="2400" dirty="0">
                <a:latin typeface="Tms Rmn"/>
                <a:sym typeface="Symbol" pitchFamily="2" charset="2"/>
              </a:rPr>
              <a:t>F</a:t>
            </a:r>
            <a:r>
              <a:rPr lang="en-US" sz="2400" dirty="0">
                <a:latin typeface="Tms Rmn"/>
              </a:rPr>
              <a:t>) </a:t>
            </a:r>
            <a:r>
              <a:rPr lang="en-US" sz="2400" baseline="30000" dirty="0">
                <a:latin typeface="Tms Rmn"/>
              </a:rPr>
              <a:t>N</a:t>
            </a:r>
            <a:r>
              <a:rPr lang="en-US" sz="2400" dirty="0">
                <a:latin typeface="Tms Rmn"/>
              </a:rPr>
              <a:t> + </a:t>
            </a:r>
            <a:r>
              <a:rPr lang="en-US" sz="2400" dirty="0" err="1">
                <a:latin typeface="Tms Rmn"/>
              </a:rPr>
              <a:t>ß</a:t>
            </a:r>
            <a:r>
              <a:rPr lang="en-US" sz="2400" dirty="0">
                <a:latin typeface="Tms Rmn"/>
              </a:rPr>
              <a:t> </a:t>
            </a:r>
            <a:r>
              <a:rPr lang="en-US" sz="2400" dirty="0">
                <a:latin typeface="Tms Rmn"/>
                <a:sym typeface="Symbol" pitchFamily="2" charset="2"/>
              </a:rPr>
              <a:t>F</a:t>
            </a:r>
            <a:r>
              <a:rPr lang="en-US" sz="2400" dirty="0">
                <a:latin typeface="Tms Rmn"/>
              </a:rPr>
              <a:t>  </a:t>
            </a:r>
          </a:p>
          <a:p>
            <a:pPr lvl="1"/>
            <a:r>
              <a:rPr lang="en-US" dirty="0">
                <a:effectLst/>
                <a:latin typeface="Tms Rmn"/>
                <a:ea typeface="Times New Roman" panose="02020603050405020304" pitchFamily="18" charset="0"/>
                <a:cs typeface="Tms Rmn"/>
              </a:rPr>
              <a:t>((1- </a:t>
            </a:r>
            <a:r>
              <a:rPr lang="en-US" dirty="0" err="1">
                <a:effectLst/>
                <a:latin typeface="Tms Rmn"/>
                <a:ea typeface="Times New Roman" panose="02020603050405020304" pitchFamily="18" charset="0"/>
                <a:cs typeface="Tms Rmn"/>
              </a:rPr>
              <a:t>ß</a:t>
            </a:r>
            <a:r>
              <a:rPr lang="en-US" dirty="0">
                <a:effectLst/>
                <a:latin typeface="Tms Rmn"/>
                <a:ea typeface="Times New Roman" panose="02020603050405020304" pitchFamily="18" charset="0"/>
                <a:cs typeface="Tms Rmn"/>
              </a:rPr>
              <a:t>) </a:t>
            </a:r>
            <a:r>
              <a:rPr lang="en-US" dirty="0">
                <a:effectLst/>
                <a:latin typeface="Tms Rmn"/>
                <a:ea typeface="Times New Roman" panose="02020603050405020304" pitchFamily="18" charset="0"/>
                <a:cs typeface="Tms Rmn"/>
                <a:sym typeface="Symbol" pitchFamily="2" charset="2"/>
              </a:rPr>
              <a:t>F</a:t>
            </a:r>
            <a:r>
              <a:rPr lang="en-US" dirty="0">
                <a:effectLst/>
                <a:latin typeface="Tms Rmn"/>
                <a:ea typeface="Times New Roman" panose="02020603050405020304" pitchFamily="18" charset="0"/>
                <a:cs typeface="Tms Rmn"/>
              </a:rPr>
              <a:t>) </a:t>
            </a:r>
            <a:r>
              <a:rPr lang="en-US" baseline="30000" dirty="0">
                <a:effectLst/>
                <a:latin typeface="Tms Rmn"/>
                <a:ea typeface="Times New Roman" panose="02020603050405020304" pitchFamily="18" charset="0"/>
                <a:cs typeface="Tms Rmn"/>
              </a:rPr>
              <a:t>N</a:t>
            </a:r>
            <a:r>
              <a:rPr lang="en-US" dirty="0">
                <a:effectLst/>
                <a:latin typeface="Tms Rmn"/>
                <a:ea typeface="Times New Roman" panose="02020603050405020304" pitchFamily="18" charset="0"/>
                <a:cs typeface="Tms Rmn"/>
              </a:rPr>
              <a:t> is the probability that all N redundant units fail due to independent events. </a:t>
            </a:r>
          </a:p>
          <a:p>
            <a:pPr lvl="1"/>
            <a:r>
              <a:rPr lang="en-US" dirty="0" err="1">
                <a:effectLst/>
                <a:latin typeface="Tms Rmn"/>
                <a:ea typeface="Times New Roman" panose="02020603050405020304" pitchFamily="18" charset="0"/>
                <a:cs typeface="Tms Rmn"/>
              </a:rPr>
              <a:t>ß</a:t>
            </a:r>
            <a:r>
              <a:rPr lang="en-US" dirty="0">
                <a:effectLst/>
                <a:latin typeface="Tms Rmn"/>
                <a:ea typeface="Times New Roman" panose="02020603050405020304" pitchFamily="18" charset="0"/>
                <a:cs typeface="Tms Rmn"/>
              </a:rPr>
              <a:t> </a:t>
            </a:r>
            <a:r>
              <a:rPr lang="en-US" dirty="0">
                <a:effectLst/>
                <a:latin typeface="Tms Rmn"/>
                <a:ea typeface="Times New Roman" panose="02020603050405020304" pitchFamily="18" charset="0"/>
                <a:cs typeface="Tms Rmn"/>
                <a:sym typeface="Symbol" pitchFamily="2" charset="2"/>
              </a:rPr>
              <a:t>F</a:t>
            </a:r>
            <a:r>
              <a:rPr lang="en-US" dirty="0">
                <a:effectLst/>
                <a:latin typeface="Tms Rmn"/>
                <a:ea typeface="Times New Roman" panose="02020603050405020304" pitchFamily="18" charset="0"/>
                <a:cs typeface="Tms Rmn"/>
              </a:rPr>
              <a:t> is the common cause failure probability. </a:t>
            </a:r>
          </a:p>
          <a:p>
            <a:r>
              <a:rPr lang="en-US" sz="2400" dirty="0">
                <a:effectLst/>
                <a:latin typeface="Tms Rmn"/>
                <a:ea typeface="Times New Roman" panose="02020603050405020304" pitchFamily="18" charset="0"/>
                <a:cs typeface="Tms Rmn"/>
              </a:rPr>
              <a:t>The probability that all N redundant units fail approaches zero for </a:t>
            </a:r>
            <a:r>
              <a:rPr lang="en-US" sz="2400">
                <a:effectLst/>
                <a:latin typeface="Tms Rmn"/>
                <a:ea typeface="Times New Roman" panose="02020603050405020304" pitchFamily="18" charset="0"/>
                <a:cs typeface="Tms Rmn"/>
              </a:rPr>
              <a:t>N large. </a:t>
            </a:r>
            <a:endParaRPr lang="en-US" sz="2400" dirty="0">
              <a:effectLst/>
              <a:latin typeface="Tms Rmn"/>
              <a:ea typeface="Times New Roman" panose="02020603050405020304" pitchFamily="18" charset="0"/>
              <a:cs typeface="Tms Rmn"/>
            </a:endParaRPr>
          </a:p>
          <a:p>
            <a:r>
              <a:rPr lang="en-US" sz="2400" dirty="0">
                <a:latin typeface="Tms Rmn"/>
                <a:ea typeface="Times New Roman" panose="02020603050405020304" pitchFamily="18" charset="0"/>
                <a:cs typeface="Tms Rmn"/>
              </a:rPr>
              <a:t>T</a:t>
            </a:r>
            <a:r>
              <a:rPr lang="en-US" sz="2400" dirty="0">
                <a:effectLst/>
                <a:latin typeface="Tms Rmn"/>
                <a:ea typeface="Times New Roman" panose="02020603050405020304" pitchFamily="18" charset="0"/>
                <a:cs typeface="Tms Rmn"/>
              </a:rPr>
              <a:t>he common cause failure probability is a lower bound on the system failure probability. </a:t>
            </a:r>
            <a:endParaRPr lang="en-US" sz="2400" dirty="0">
              <a:latin typeface="Tms Rmn"/>
              <a:ea typeface="Times New Roman" panose="02020603050405020304" pitchFamily="18" charset="0"/>
              <a:cs typeface="Tms Rmn"/>
            </a:endParaRPr>
          </a:p>
          <a:p>
            <a:r>
              <a:rPr lang="en-US" sz="2400" dirty="0">
                <a:effectLst/>
                <a:latin typeface="Tms Rmn"/>
                <a:ea typeface="Times New Roman" panose="02020603050405020304" pitchFamily="18" charset="0"/>
                <a:cs typeface="Tms Rmn"/>
              </a:rPr>
              <a:t>The beta factor model shows how common cause failures can dominate and defeat redundancy.</a:t>
            </a:r>
            <a:endParaRPr lang="en-US" sz="3600" dirty="0"/>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dirty="0">
                <a:latin typeface="Times New Roman" panose="02020603050405020304" pitchFamily="18" charset="0"/>
              </a:rPr>
              <a:t>2025 RAMS – Session 12C Risk Analysis and Management - 2  –Jones</a:t>
            </a:r>
          </a:p>
        </p:txBody>
      </p:sp>
      <p:sp>
        <p:nvSpPr>
          <p:cNvPr id="3" name="Slide Number Placeholder 2">
            <a:extLst>
              <a:ext uri="{FF2B5EF4-FFF2-40B4-BE49-F238E27FC236}">
                <a16:creationId xmlns:a16="http://schemas.microsoft.com/office/drawing/2014/main" id="{E383ACEF-4A4E-8DF9-50E4-4088C5A6951C}"/>
              </a:ext>
            </a:extLst>
          </p:cNvPr>
          <p:cNvSpPr>
            <a:spLocks noGrp="1"/>
          </p:cNvSpPr>
          <p:nvPr>
            <p:ph type="sldNum" sz="quarter" idx="11"/>
          </p:nvPr>
        </p:nvSpPr>
        <p:spPr/>
        <p:txBody>
          <a:bodyPr/>
          <a:lstStyle/>
          <a:p>
            <a:fld id="{C70610F4-5E3C-4E2B-8D6E-C7479FB620AE}" type="slidenum">
              <a:rPr lang="en-US" smtClean="0"/>
              <a:pPr/>
              <a:t>6</a:t>
            </a:fld>
            <a:endParaRPr lang="en-US" dirty="0"/>
          </a:p>
        </p:txBody>
      </p:sp>
    </p:spTree>
    <p:extLst>
      <p:ext uri="{BB962C8B-B14F-4D97-AF65-F5344CB8AC3E}">
        <p14:creationId xmlns:p14="http://schemas.microsoft.com/office/powerpoint/2010/main" val="1845522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Slide Background">
            <a:extLst>
              <a:ext uri="{FF2B5EF4-FFF2-40B4-BE49-F238E27FC236}">
                <a16:creationId xmlns:a16="http://schemas.microsoft.com/office/drawing/2014/main" id="{FE1EC756-41E9-4FD6-AD48-EF46A28137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30" name="Rectangle 29">
            <a:extLst>
              <a:ext uri="{FF2B5EF4-FFF2-40B4-BE49-F238E27FC236}">
                <a16:creationId xmlns:a16="http://schemas.microsoft.com/office/drawing/2014/main" id="{E66F6371-9EA5-9354-29DC-1D07B921F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290"/>
            <a:ext cx="12192000" cy="1733407"/>
          </a:xfrm>
          <a:prstGeom prst="rect">
            <a:avLst/>
          </a:prstGeom>
          <a:ln>
            <a:noFill/>
          </a:ln>
          <a:effectLst>
            <a:outerShdw blurRad="254000" dist="38100" dir="5460000" sx="94000" sy="94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a:xfrm>
            <a:off x="761995" y="307447"/>
            <a:ext cx="10693884" cy="1109932"/>
          </a:xfrm>
        </p:spPr>
        <p:txBody>
          <a:bodyPr>
            <a:normAutofit/>
          </a:bodyPr>
          <a:lstStyle/>
          <a:p>
            <a:pPr marL="0" marR="0" indent="0">
              <a:spcBef>
                <a:spcPts val="0"/>
              </a:spcBef>
              <a:spcAft>
                <a:spcPts val="0"/>
              </a:spcAft>
            </a:pPr>
            <a:r>
              <a:rPr lang="en-US" sz="4000" dirty="0">
                <a:effectLst/>
                <a:latin typeface="Tms Rmn"/>
                <a:ea typeface="Times New Roman" panose="02020603050405020304" pitchFamily="18" charset="0"/>
                <a:cs typeface="Tms Rmn"/>
              </a:rPr>
              <a:t>The expected range of beta factors</a:t>
            </a:r>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5474332" y="1209317"/>
            <a:ext cx="6382388" cy="4627233"/>
          </a:xfrm>
        </p:spPr>
        <p:txBody>
          <a:bodyPr anchor="ctr">
            <a:normAutofit/>
          </a:bodyPr>
          <a:lstStyle/>
          <a:p>
            <a:pPr marR="0">
              <a:spcAft>
                <a:spcPts val="0"/>
              </a:spcAft>
            </a:pPr>
            <a:r>
              <a:rPr lang="en-US" sz="2400" dirty="0">
                <a:latin typeface="Tms Rmn"/>
              </a:rPr>
              <a:t>The beta factor is the probability that a failure has a common cause. </a:t>
            </a:r>
          </a:p>
          <a:p>
            <a:pPr lvl="1"/>
            <a:r>
              <a:rPr lang="en-US" dirty="0">
                <a:latin typeface="Tms Rmn"/>
              </a:rPr>
              <a:t>The beta factor is 0.01 to 0.10 with prevention of common </a:t>
            </a:r>
            <a:r>
              <a:rPr lang="en-US" dirty="0">
                <a:effectLst/>
                <a:latin typeface="Tms Rmn"/>
                <a:ea typeface="Times New Roman" panose="02020603050405020304" pitchFamily="18" charset="0"/>
                <a:cs typeface="Tms Rmn"/>
              </a:rPr>
              <a:t>cause failures, but it can reach 0.20 or 0.30 with low effort. </a:t>
            </a:r>
          </a:p>
          <a:p>
            <a:r>
              <a:rPr lang="en-US" sz="2400" dirty="0">
                <a:effectLst/>
                <a:latin typeface="Tms Rmn"/>
                <a:ea typeface="Times New Roman" panose="02020603050405020304" pitchFamily="18" charset="0"/>
                <a:cs typeface="Tms Rmn"/>
              </a:rPr>
              <a:t>When data is not available, the beta factor can be estimated by assessing attention to common cause failures.</a:t>
            </a:r>
          </a:p>
          <a:p>
            <a:pPr lvl="1"/>
            <a:r>
              <a:rPr lang="en-US" dirty="0">
                <a:latin typeface="Tms Rmn"/>
                <a:ea typeface="Times New Roman" panose="02020603050405020304" pitchFamily="18" charset="0"/>
                <a:cs typeface="Tms Rmn"/>
              </a:rPr>
              <a:t>Some factors - </a:t>
            </a:r>
            <a:r>
              <a:rPr lang="en-US" dirty="0">
                <a:effectLst/>
                <a:latin typeface="Tms Rmn"/>
                <a:ea typeface="Times New Roman" panose="02020603050405020304" pitchFamily="18" charset="0"/>
                <a:cs typeface="Tms Rmn"/>
              </a:rPr>
              <a:t>safety culture, management effectiveness, budget and schedule constraints, training effectiveness, maintenance program, and industry failure history.</a:t>
            </a:r>
            <a:r>
              <a:rPr lang="en-US" dirty="0">
                <a:effectLst/>
              </a:rPr>
              <a:t> </a:t>
            </a:r>
            <a:endParaRPr lang="en-US" dirty="0"/>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a:xfrm>
            <a:off x="2280213" y="6356349"/>
            <a:ext cx="6246951" cy="365125"/>
          </a:xfrm>
        </p:spPr>
        <p:txBody>
          <a:bodyPr>
            <a:noAutofit/>
          </a:bodyPr>
          <a:lstStyle/>
          <a:p>
            <a:pPr fontAlgn="base">
              <a:lnSpc>
                <a:spcPct val="90000"/>
              </a:lnSpc>
              <a:spcBef>
                <a:spcPct val="50000"/>
              </a:spcBef>
              <a:spcAft>
                <a:spcPct val="0"/>
              </a:spcAft>
              <a:defRPr/>
            </a:pPr>
            <a:r>
              <a:rPr lang="en-US" altLang="en-US" dirty="0">
                <a:solidFill>
                  <a:srgbClr val="C00000"/>
                </a:solidFill>
                <a:latin typeface="Times New Roman" panose="02020603050405020304" pitchFamily="18" charset="0"/>
              </a:rPr>
              <a:t>2025 RAMS – Session 12C Risk Analysis and Management - 2  –Jones</a:t>
            </a:r>
          </a:p>
        </p:txBody>
      </p:sp>
      <p:graphicFrame>
        <p:nvGraphicFramePr>
          <p:cNvPr id="6" name="Table 5">
            <a:extLst>
              <a:ext uri="{FF2B5EF4-FFF2-40B4-BE49-F238E27FC236}">
                <a16:creationId xmlns:a16="http://schemas.microsoft.com/office/drawing/2014/main" id="{36026149-2B7F-A56C-B060-B6237736E75E}"/>
              </a:ext>
            </a:extLst>
          </p:cNvPr>
          <p:cNvGraphicFramePr>
            <a:graphicFrameLocks noGrp="1"/>
          </p:cNvGraphicFramePr>
          <p:nvPr>
            <p:extLst>
              <p:ext uri="{D42A27DB-BD31-4B8C-83A1-F6EECF244321}">
                <p14:modId xmlns:p14="http://schemas.microsoft.com/office/powerpoint/2010/main" val="3906053811"/>
              </p:ext>
            </p:extLst>
          </p:nvPr>
        </p:nvGraphicFramePr>
        <p:xfrm>
          <a:off x="820363" y="1541251"/>
          <a:ext cx="4114801" cy="3775498"/>
        </p:xfrm>
        <a:graphic>
          <a:graphicData uri="http://schemas.openxmlformats.org/drawingml/2006/table">
            <a:tbl>
              <a:tblPr firstRow="1" bandRow="1">
                <a:noFill/>
                <a:tableStyleId>{5C22544A-7EE6-4342-B048-85BDC9FD1C3A}</a:tableStyleId>
              </a:tblPr>
              <a:tblGrid>
                <a:gridCol w="2014213">
                  <a:extLst>
                    <a:ext uri="{9D8B030D-6E8A-4147-A177-3AD203B41FA5}">
                      <a16:colId xmlns:a16="http://schemas.microsoft.com/office/drawing/2014/main" val="70715038"/>
                    </a:ext>
                  </a:extLst>
                </a:gridCol>
                <a:gridCol w="973449">
                  <a:extLst>
                    <a:ext uri="{9D8B030D-6E8A-4147-A177-3AD203B41FA5}">
                      <a16:colId xmlns:a16="http://schemas.microsoft.com/office/drawing/2014/main" val="619144257"/>
                    </a:ext>
                  </a:extLst>
                </a:gridCol>
                <a:gridCol w="1127139">
                  <a:extLst>
                    <a:ext uri="{9D8B030D-6E8A-4147-A177-3AD203B41FA5}">
                      <a16:colId xmlns:a16="http://schemas.microsoft.com/office/drawing/2014/main" val="2433702052"/>
                    </a:ext>
                  </a:extLst>
                </a:gridCol>
              </a:tblGrid>
              <a:tr h="586032">
                <a:tc>
                  <a:txBody>
                    <a:bodyPr/>
                    <a:lstStyle/>
                    <a:p>
                      <a:pPr algn="ctr"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System type</a:t>
                      </a:r>
                    </a:p>
                  </a:txBody>
                  <a:tcPr marL="0" marR="77792" marT="31117" marB="233375" anchor="b">
                    <a:lnL w="12700" cmpd="sng">
                      <a:noFill/>
                    </a:lnL>
                    <a:lnR w="12700" cmpd="sng">
                      <a:noFill/>
                    </a:lnR>
                    <a:lnT w="28575" cap="flat" cmpd="sng" algn="ctr">
                      <a:solidFill>
                        <a:schemeClr val="tx1"/>
                      </a:solidFill>
                      <a:prstDash val="solid"/>
                    </a:lnT>
                    <a:lnB w="38100" cmpd="sng">
                      <a:noFill/>
                    </a:lnB>
                    <a:noFill/>
                  </a:tcPr>
                </a:tc>
                <a:tc>
                  <a:txBody>
                    <a:bodyPr/>
                    <a:lstStyle/>
                    <a:p>
                      <a:pPr algn="ctr" fontAlgn="b"/>
                      <a:r>
                        <a:rPr lang="en-US" sz="1700" b="0" i="0" u="none" strike="noStrike" cap="none" spc="0">
                          <a:solidFill>
                            <a:schemeClr val="tx1"/>
                          </a:solidFill>
                          <a:effectLst/>
                          <a:latin typeface="Times New Roman" panose="02020603050405020304" pitchFamily="18" charset="0"/>
                          <a:cs typeface="Times New Roman" panose="02020603050405020304" pitchFamily="18" charset="0"/>
                        </a:rPr>
                        <a:t>Low beta</a:t>
                      </a:r>
                    </a:p>
                  </a:txBody>
                  <a:tcPr marL="0" marR="77792" marT="31117" marB="233375" anchor="b">
                    <a:lnL w="12700" cmpd="sng">
                      <a:noFill/>
                    </a:lnL>
                    <a:lnR w="12700" cmpd="sng">
                      <a:noFill/>
                    </a:lnR>
                    <a:lnT w="28575" cap="flat" cmpd="sng" algn="ctr">
                      <a:solidFill>
                        <a:schemeClr val="tx1"/>
                      </a:solidFill>
                      <a:prstDash val="solid"/>
                    </a:lnT>
                    <a:lnB w="38100" cmpd="sng">
                      <a:noFill/>
                    </a:lnB>
                    <a:noFill/>
                  </a:tcPr>
                </a:tc>
                <a:tc>
                  <a:txBody>
                    <a:bodyPr/>
                    <a:lstStyle/>
                    <a:p>
                      <a:pPr algn="ctr" fontAlgn="b"/>
                      <a:r>
                        <a:rPr lang="en-US" sz="1700" b="0" i="0" u="none" strike="noStrike" cap="none" spc="0">
                          <a:solidFill>
                            <a:schemeClr val="tx1"/>
                          </a:solidFill>
                          <a:effectLst/>
                          <a:latin typeface="Times New Roman" panose="02020603050405020304" pitchFamily="18" charset="0"/>
                          <a:cs typeface="Times New Roman" panose="02020603050405020304" pitchFamily="18" charset="0"/>
                        </a:rPr>
                        <a:t>High beta</a:t>
                      </a:r>
                    </a:p>
                  </a:txBody>
                  <a:tcPr marL="0" marR="77792" marT="31117" marB="233375" anchor="b">
                    <a:lnL w="12700" cmpd="sng">
                      <a:noFill/>
                    </a:lnL>
                    <a:lnR w="12700" cmpd="sng">
                      <a:noFill/>
                    </a:lnR>
                    <a:lnT w="28575" cap="flat" cmpd="sng" algn="ctr">
                      <a:solidFill>
                        <a:schemeClr val="tx1"/>
                      </a:solidFill>
                      <a:prstDash val="solid"/>
                    </a:lnT>
                    <a:lnB w="38100" cmpd="sng">
                      <a:noFill/>
                    </a:lnB>
                    <a:noFill/>
                  </a:tcPr>
                </a:tc>
                <a:extLst>
                  <a:ext uri="{0D108BD9-81ED-4DB2-BD59-A6C34878D82A}">
                    <a16:rowId xmlns:a16="http://schemas.microsoft.com/office/drawing/2014/main" val="1896754465"/>
                  </a:ext>
                </a:extLst>
              </a:tr>
              <a:tr h="586032">
                <a:tc>
                  <a:txBody>
                    <a:bodyPr/>
                    <a:lstStyle/>
                    <a:p>
                      <a:pPr algn="l"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Safety systems</a:t>
                      </a:r>
                    </a:p>
                  </a:txBody>
                  <a:tcPr marL="0" marR="77792" marT="31117" marB="233375" anchor="b">
                    <a:lnL w="12700" cmpd="sng">
                      <a:noFill/>
                      <a:prstDash val="solid"/>
                    </a:lnL>
                    <a:lnR w="12700" cmpd="sng">
                      <a:noFill/>
                      <a:prstDash val="solid"/>
                    </a:lnR>
                    <a:lnT w="38100" cmpd="sng">
                      <a:noFill/>
                    </a:lnT>
                    <a:lnB w="6350" cap="flat" cmpd="sng" algn="ctr">
                      <a:solidFill>
                        <a:schemeClr val="tx1"/>
                      </a:solidFill>
                      <a:prstDash val="solid"/>
                    </a:lnB>
                    <a:noFill/>
                  </a:tcPr>
                </a:tc>
                <a:tc>
                  <a:txBody>
                    <a:bodyPr/>
                    <a:lstStyle/>
                    <a:p>
                      <a:pPr algn="r" fontAlgn="b"/>
                      <a:r>
                        <a:rPr lang="en-US" sz="1700" b="0" i="0" u="none" strike="noStrike" cap="none" spc="0">
                          <a:solidFill>
                            <a:schemeClr val="tx1"/>
                          </a:solidFill>
                          <a:effectLst/>
                          <a:latin typeface="Times New Roman" panose="02020603050405020304" pitchFamily="18" charset="0"/>
                          <a:cs typeface="Times New Roman" panose="02020603050405020304" pitchFamily="18" charset="0"/>
                        </a:rPr>
                        <a:t>0.001</a:t>
                      </a:r>
                    </a:p>
                  </a:txBody>
                  <a:tcPr marL="0" marR="77792" marT="31117" marB="233375" anchor="b">
                    <a:lnL w="12700" cmpd="sng">
                      <a:noFill/>
                      <a:prstDash val="solid"/>
                    </a:lnL>
                    <a:lnR w="12700" cmpd="sng">
                      <a:noFill/>
                      <a:prstDash val="solid"/>
                    </a:lnR>
                    <a:lnT w="38100" cmpd="sng">
                      <a:noFill/>
                    </a:lnT>
                    <a:lnB w="6350" cap="flat" cmpd="sng" algn="ctr">
                      <a:solidFill>
                        <a:schemeClr val="tx1"/>
                      </a:solidFill>
                      <a:prstDash val="solid"/>
                    </a:lnB>
                    <a:noFill/>
                  </a:tcPr>
                </a:tc>
                <a:tc>
                  <a:txBody>
                    <a:bodyPr/>
                    <a:lstStyle/>
                    <a:p>
                      <a:pPr algn="r" fontAlgn="b"/>
                      <a:r>
                        <a:rPr lang="en-US" sz="1700" b="0" i="0" u="none" strike="noStrike" cap="none" spc="0">
                          <a:solidFill>
                            <a:schemeClr val="tx1"/>
                          </a:solidFill>
                          <a:effectLst/>
                          <a:latin typeface="Times New Roman" panose="02020603050405020304" pitchFamily="18" charset="0"/>
                          <a:cs typeface="Times New Roman" panose="02020603050405020304" pitchFamily="18" charset="0"/>
                        </a:rPr>
                        <a:t>0.25</a:t>
                      </a:r>
                    </a:p>
                  </a:txBody>
                  <a:tcPr marL="0" marR="77792" marT="31117" marB="233375" anchor="b">
                    <a:lnL w="12700" cmpd="sng">
                      <a:noFill/>
                      <a:prstDash val="solid"/>
                    </a:lnL>
                    <a:lnR w="12700" cmpd="sng">
                      <a:noFill/>
                      <a:prstDash val="solid"/>
                    </a:lnR>
                    <a:lnT w="38100" cmpd="sng">
                      <a:noFill/>
                    </a:lnT>
                    <a:lnB w="6350" cap="flat" cmpd="sng" algn="ctr">
                      <a:solidFill>
                        <a:schemeClr val="tx1"/>
                      </a:solidFill>
                      <a:prstDash val="solid"/>
                    </a:lnB>
                    <a:noFill/>
                  </a:tcPr>
                </a:tc>
                <a:extLst>
                  <a:ext uri="{0D108BD9-81ED-4DB2-BD59-A6C34878D82A}">
                    <a16:rowId xmlns:a16="http://schemas.microsoft.com/office/drawing/2014/main" val="592200063"/>
                  </a:ext>
                </a:extLst>
              </a:tr>
              <a:tr h="586032">
                <a:tc>
                  <a:txBody>
                    <a:bodyPr/>
                    <a:lstStyle/>
                    <a:p>
                      <a:pPr algn="l"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Hardware systems</a:t>
                      </a:r>
                    </a:p>
                  </a:txBody>
                  <a:tcPr marL="0" marR="77792" marT="31117" marB="233375" anchor="b">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lgn="r"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0.01</a:t>
                      </a:r>
                    </a:p>
                  </a:txBody>
                  <a:tcPr marL="0" marR="77792" marT="31117" marB="233375" anchor="b">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lgn="r" fontAlgn="b"/>
                      <a:r>
                        <a:rPr lang="en-US" sz="1700" b="0" i="0" u="none" strike="noStrike" cap="none" spc="0">
                          <a:solidFill>
                            <a:schemeClr val="tx1"/>
                          </a:solidFill>
                          <a:effectLst/>
                          <a:latin typeface="Times New Roman" panose="02020603050405020304" pitchFamily="18" charset="0"/>
                          <a:cs typeface="Times New Roman" panose="02020603050405020304" pitchFamily="18" charset="0"/>
                        </a:rPr>
                        <a:t>0.10</a:t>
                      </a:r>
                    </a:p>
                  </a:txBody>
                  <a:tcPr marL="0" marR="77792" marT="31117" marB="233375" anchor="b">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3190007244"/>
                  </a:ext>
                </a:extLst>
              </a:tr>
              <a:tr h="845338">
                <a:tc>
                  <a:txBody>
                    <a:bodyPr/>
                    <a:lstStyle/>
                    <a:p>
                      <a:pPr algn="l"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Nuclear power plant equipment</a:t>
                      </a:r>
                    </a:p>
                  </a:txBody>
                  <a:tcPr marL="0" marR="77792" marT="31117" marB="233375" anchor="b">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lgn="r"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0.01</a:t>
                      </a:r>
                    </a:p>
                  </a:txBody>
                  <a:tcPr marL="0" marR="77792" marT="31117" marB="233375" anchor="b">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pPr algn="r"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0.22</a:t>
                      </a:r>
                    </a:p>
                  </a:txBody>
                  <a:tcPr marL="0" marR="77792" marT="31117" marB="233375" anchor="b">
                    <a:lnL w="12700" cmpd="sng">
                      <a:noFill/>
                      <a:prstDash val="solid"/>
                    </a:lnL>
                    <a:lnR w="12700" cmpd="sng">
                      <a:noFill/>
                      <a:prstDash val="solid"/>
                    </a:lnR>
                    <a:lnT w="12700" cmpd="sng">
                      <a:noFill/>
                      <a:prstDash val="solid"/>
                    </a:lnT>
                    <a:lnB w="6350" cap="flat" cmpd="sng" algn="ctr">
                      <a:solidFill>
                        <a:schemeClr val="tx1"/>
                      </a:solidFill>
                      <a:prstDash val="solid"/>
                    </a:lnB>
                    <a:noFill/>
                  </a:tcPr>
                </a:tc>
                <a:extLst>
                  <a:ext uri="{0D108BD9-81ED-4DB2-BD59-A6C34878D82A}">
                    <a16:rowId xmlns:a16="http://schemas.microsoft.com/office/drawing/2014/main" val="1138952882"/>
                  </a:ext>
                </a:extLst>
              </a:tr>
              <a:tr h="586032">
                <a:tc>
                  <a:txBody>
                    <a:bodyPr/>
                    <a:lstStyle/>
                    <a:p>
                      <a:pPr algn="l"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Electrical equipment</a:t>
                      </a:r>
                    </a:p>
                  </a:txBody>
                  <a:tcPr marL="0" marR="77792" marT="31117" marB="233375" anchor="b">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lgn="r" fontAlgn="b"/>
                      <a:r>
                        <a:rPr lang="en-US" sz="1700" b="0" i="0" u="none" strike="noStrike" cap="none" spc="0">
                          <a:solidFill>
                            <a:schemeClr val="tx1"/>
                          </a:solidFill>
                          <a:effectLst/>
                          <a:latin typeface="Times New Roman" panose="02020603050405020304" pitchFamily="18" charset="0"/>
                          <a:cs typeface="Times New Roman" panose="02020603050405020304" pitchFamily="18" charset="0"/>
                        </a:rPr>
                        <a:t>0.01</a:t>
                      </a:r>
                    </a:p>
                  </a:txBody>
                  <a:tcPr marL="0" marR="77792" marT="31117" marB="233375" anchor="b">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pPr algn="r"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0.30</a:t>
                      </a:r>
                    </a:p>
                  </a:txBody>
                  <a:tcPr marL="0" marR="77792" marT="31117" marB="233375" anchor="b">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3503657370"/>
                  </a:ext>
                </a:extLst>
              </a:tr>
              <a:tr h="586032">
                <a:tc>
                  <a:txBody>
                    <a:bodyPr/>
                    <a:lstStyle/>
                    <a:p>
                      <a:pPr algn="l" fontAlgn="b"/>
                      <a:r>
                        <a:rPr lang="en-US" sz="1700" b="0" i="0" u="none" strike="noStrike" cap="none" spc="0">
                          <a:solidFill>
                            <a:schemeClr val="tx1"/>
                          </a:solidFill>
                          <a:effectLst/>
                          <a:latin typeface="Times New Roman" panose="02020603050405020304" pitchFamily="18" charset="0"/>
                          <a:cs typeface="Times New Roman" panose="02020603050405020304" pitchFamily="18" charset="0"/>
                        </a:rPr>
                        <a:t>Average</a:t>
                      </a:r>
                    </a:p>
                  </a:txBody>
                  <a:tcPr marL="0" marR="77792" marT="31117" marB="233375"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US" sz="1700" b="0" i="0" u="none" strike="noStrike" cap="none" spc="0">
                          <a:solidFill>
                            <a:schemeClr val="tx1"/>
                          </a:solidFill>
                          <a:effectLst/>
                          <a:latin typeface="Times New Roman" panose="02020603050405020304" pitchFamily="18" charset="0"/>
                          <a:cs typeface="Times New Roman" panose="02020603050405020304" pitchFamily="18" charset="0"/>
                        </a:rPr>
                        <a:t>0.01</a:t>
                      </a:r>
                    </a:p>
                  </a:txBody>
                  <a:tcPr marL="0" marR="77792" marT="31117" marB="233375" anchor="b">
                    <a:lnL w="12700" cmpd="sng">
                      <a:noFill/>
                      <a:prstDash val="solid"/>
                    </a:lnL>
                    <a:lnR w="12700" cmpd="sng">
                      <a:noFill/>
                      <a:prstDash val="solid"/>
                    </a:lnR>
                    <a:lnT w="12700" cmpd="sng">
                      <a:noFill/>
                      <a:prstDash val="solid"/>
                    </a:lnT>
                    <a:lnB w="12700" cmpd="sng">
                      <a:noFill/>
                      <a:prstDash val="solid"/>
                    </a:lnB>
                    <a:noFill/>
                  </a:tcPr>
                </a:tc>
                <a:tc>
                  <a:txBody>
                    <a:bodyPr/>
                    <a:lstStyle/>
                    <a:p>
                      <a:pPr algn="r" fontAlgn="b"/>
                      <a:r>
                        <a:rPr lang="en-US" sz="1700" b="0" i="0" u="none" strike="noStrike" cap="none" spc="0" dirty="0">
                          <a:solidFill>
                            <a:schemeClr val="tx1"/>
                          </a:solidFill>
                          <a:effectLst/>
                          <a:latin typeface="Times New Roman" panose="02020603050405020304" pitchFamily="18" charset="0"/>
                          <a:cs typeface="Times New Roman" panose="02020603050405020304" pitchFamily="18" charset="0"/>
                        </a:rPr>
                        <a:t>0.22</a:t>
                      </a:r>
                    </a:p>
                  </a:txBody>
                  <a:tcPr marL="0" marR="77792" marT="31117" marB="233375"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709090213"/>
                  </a:ext>
                </a:extLst>
              </a:tr>
            </a:tbl>
          </a:graphicData>
        </a:graphic>
      </p:graphicFrame>
      <p:sp>
        <p:nvSpPr>
          <p:cNvPr id="8" name="Slide Number Placeholder 7">
            <a:extLst>
              <a:ext uri="{FF2B5EF4-FFF2-40B4-BE49-F238E27FC236}">
                <a16:creationId xmlns:a16="http://schemas.microsoft.com/office/drawing/2014/main" id="{0E6BA46C-ADC5-0D1D-D8C4-2A1A1CCEDB23}"/>
              </a:ext>
            </a:extLst>
          </p:cNvPr>
          <p:cNvSpPr>
            <a:spLocks noGrp="1"/>
          </p:cNvSpPr>
          <p:nvPr>
            <p:ph type="sldNum" sz="quarter" idx="11"/>
          </p:nvPr>
        </p:nvSpPr>
        <p:spPr/>
        <p:txBody>
          <a:bodyPr/>
          <a:lstStyle/>
          <a:p>
            <a:fld id="{C70610F4-5E3C-4E2B-8D6E-C7479FB620AE}" type="slidenum">
              <a:rPr lang="en-US" smtClean="0"/>
              <a:pPr/>
              <a:t>7</a:t>
            </a:fld>
            <a:endParaRPr lang="en-US" dirty="0"/>
          </a:p>
        </p:txBody>
      </p:sp>
    </p:spTree>
    <p:extLst>
      <p:ext uri="{BB962C8B-B14F-4D97-AF65-F5344CB8AC3E}">
        <p14:creationId xmlns:p14="http://schemas.microsoft.com/office/powerpoint/2010/main" val="3227820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a:xfrm>
            <a:off x="689810" y="589715"/>
            <a:ext cx="10663990" cy="1035885"/>
          </a:xfrm>
        </p:spPr>
        <p:txBody>
          <a:bodyPr>
            <a:normAutofit/>
          </a:bodyPr>
          <a:lstStyle/>
          <a:p>
            <a:r>
              <a:rPr lang="en-US" sz="4000" dirty="0">
                <a:effectLst/>
                <a:latin typeface="Tms Rmn"/>
                <a:ea typeface="Times New Roman" panose="02020603050405020304" pitchFamily="18" charset="0"/>
                <a:cs typeface="Tms Rmn"/>
              </a:rPr>
              <a:t>The beta factor limits redundancy failure reduction</a:t>
            </a:r>
            <a:endParaRPr lang="en-US" sz="4000" dirty="0"/>
          </a:p>
        </p:txBody>
      </p:sp>
      <p:sp>
        <p:nvSpPr>
          <p:cNvPr id="4" name="Content Placeholder 3">
            <a:extLst>
              <a:ext uri="{FF2B5EF4-FFF2-40B4-BE49-F238E27FC236}">
                <a16:creationId xmlns:a16="http://schemas.microsoft.com/office/drawing/2014/main" id="{07FE73CA-8C9A-CBEE-1722-6E0A426B95ED}"/>
              </a:ext>
            </a:extLst>
          </p:cNvPr>
          <p:cNvSpPr>
            <a:spLocks noGrp="1"/>
          </p:cNvSpPr>
          <p:nvPr>
            <p:ph idx="1"/>
          </p:nvPr>
        </p:nvSpPr>
        <p:spPr>
          <a:xfrm>
            <a:off x="764005" y="1836035"/>
            <a:ext cx="10515600" cy="4432250"/>
          </a:xfrm>
        </p:spPr>
        <p:txBody>
          <a:bodyPr>
            <a:normAutofit/>
          </a:bodyPr>
          <a:lstStyle/>
          <a:p>
            <a:r>
              <a:rPr lang="en-US" sz="2400" dirty="0">
                <a:effectLst/>
                <a:latin typeface="Tms Rmn"/>
                <a:ea typeface="Times New Roman" panose="02020603050405020304" pitchFamily="18" charset="0"/>
                <a:cs typeface="Tms Rmn"/>
              </a:rPr>
              <a:t>The common cause failure probability, </a:t>
            </a:r>
            <a:r>
              <a:rPr lang="en-US" sz="2400" dirty="0">
                <a:effectLst/>
                <a:latin typeface="Symbol" pitchFamily="2" charset="2"/>
                <a:ea typeface="Times New Roman" panose="02020603050405020304" pitchFamily="18" charset="0"/>
                <a:cs typeface="Tms Rmn"/>
              </a:rPr>
              <a:t>b</a:t>
            </a:r>
            <a:r>
              <a:rPr lang="en-US" sz="2400" dirty="0">
                <a:effectLst/>
                <a:latin typeface="Tms Rmn"/>
                <a:ea typeface="Times New Roman" panose="02020603050405020304" pitchFamily="18" charset="0"/>
                <a:cs typeface="Tms Rmn"/>
              </a:rPr>
              <a:t> </a:t>
            </a:r>
            <a:r>
              <a:rPr lang="en-US" sz="2400" dirty="0">
                <a:latin typeface="Tms Rmn"/>
                <a:sym typeface="Symbol" pitchFamily="2" charset="2"/>
              </a:rPr>
              <a:t>F</a:t>
            </a:r>
            <a:r>
              <a:rPr lang="en-US" sz="2400" dirty="0">
                <a:effectLst/>
                <a:latin typeface="Tms Rmn"/>
                <a:ea typeface="Times New Roman" panose="02020603050405020304" pitchFamily="18" charset="0"/>
                <a:cs typeface="Tms Rmn"/>
              </a:rPr>
              <a:t>, is a lower bound on the redundant system failure probability.</a:t>
            </a:r>
          </a:p>
          <a:p>
            <a:r>
              <a:rPr lang="en-US" sz="2400" dirty="0">
                <a:latin typeface="Tms Rmn"/>
              </a:rPr>
              <a:t>The failure probability for N redundant subsystems is FN = ((1- </a:t>
            </a:r>
            <a:r>
              <a:rPr lang="en-US" sz="2400" dirty="0" err="1">
                <a:latin typeface="Tms Rmn"/>
              </a:rPr>
              <a:t>ß</a:t>
            </a:r>
            <a:r>
              <a:rPr lang="en-US" sz="2400" dirty="0">
                <a:latin typeface="Tms Rmn"/>
              </a:rPr>
              <a:t>) </a:t>
            </a:r>
            <a:r>
              <a:rPr lang="en-US" sz="2400" dirty="0">
                <a:latin typeface="Tms Rmn"/>
                <a:sym typeface="Symbol" pitchFamily="2" charset="2"/>
              </a:rPr>
              <a:t>F</a:t>
            </a:r>
            <a:r>
              <a:rPr lang="en-US" sz="2400" dirty="0">
                <a:latin typeface="Tms Rmn"/>
              </a:rPr>
              <a:t>) </a:t>
            </a:r>
            <a:r>
              <a:rPr lang="en-US" sz="2400" baseline="30000" dirty="0">
                <a:latin typeface="Tms Rmn"/>
              </a:rPr>
              <a:t>N</a:t>
            </a:r>
            <a:r>
              <a:rPr lang="en-US" sz="2400" dirty="0">
                <a:latin typeface="Tms Rmn"/>
              </a:rPr>
              <a:t> + </a:t>
            </a:r>
            <a:r>
              <a:rPr lang="en-US" sz="2400" dirty="0" err="1">
                <a:latin typeface="Tms Rmn"/>
              </a:rPr>
              <a:t>ß</a:t>
            </a:r>
            <a:r>
              <a:rPr lang="en-US" sz="2400" dirty="0">
                <a:latin typeface="Tms Rmn"/>
              </a:rPr>
              <a:t> </a:t>
            </a:r>
            <a:r>
              <a:rPr lang="en-US" sz="2400" dirty="0">
                <a:latin typeface="Tms Rmn"/>
                <a:sym typeface="Symbol" pitchFamily="2" charset="2"/>
              </a:rPr>
              <a:t>F</a:t>
            </a:r>
            <a:r>
              <a:rPr lang="en-US" sz="2400" dirty="0">
                <a:latin typeface="Tms Rmn"/>
              </a:rPr>
              <a:t>  </a:t>
            </a:r>
          </a:p>
          <a:p>
            <a:pPr lvl="1"/>
            <a:r>
              <a:rPr lang="en-US" sz="2000" dirty="0">
                <a:effectLst/>
                <a:latin typeface="Tms Rmn"/>
                <a:ea typeface="Times New Roman" panose="02020603050405020304" pitchFamily="18" charset="0"/>
                <a:cs typeface="Tms Rmn"/>
              </a:rPr>
              <a:t>Taking logarithms and solving for the required number of redundant systems N, </a:t>
            </a:r>
          </a:p>
          <a:p>
            <a:pPr lvl="1"/>
            <a:r>
              <a:rPr lang="en-US" sz="2000" dirty="0">
                <a:effectLst/>
                <a:latin typeface="Tms Rmn"/>
                <a:ea typeface="Times New Roman" panose="02020603050405020304" pitchFamily="18" charset="0"/>
                <a:cs typeface="Tms Rmn"/>
              </a:rPr>
              <a:t>N = log (FN - </a:t>
            </a:r>
            <a:r>
              <a:rPr lang="en-US" sz="2000" dirty="0" err="1">
                <a:effectLst/>
                <a:latin typeface="Tms Rmn"/>
                <a:ea typeface="Times New Roman" panose="02020603050405020304" pitchFamily="18" charset="0"/>
                <a:cs typeface="Tms Rmn"/>
              </a:rPr>
              <a:t>ß</a:t>
            </a:r>
            <a:r>
              <a:rPr lang="en-US" sz="2000" dirty="0">
                <a:effectLst/>
                <a:latin typeface="Tms Rmn"/>
                <a:ea typeface="Times New Roman" panose="02020603050405020304" pitchFamily="18" charset="0"/>
                <a:cs typeface="Tms Rmn"/>
              </a:rPr>
              <a:t> </a:t>
            </a:r>
            <a:r>
              <a:rPr lang="en-US" sz="2000" dirty="0">
                <a:latin typeface="Tms Rmn"/>
                <a:sym typeface="Symbol" pitchFamily="2" charset="2"/>
              </a:rPr>
              <a:t>F</a:t>
            </a:r>
            <a:r>
              <a:rPr lang="en-US" sz="2000" dirty="0">
                <a:effectLst/>
                <a:latin typeface="Tms Rmn"/>
                <a:ea typeface="Times New Roman" panose="02020603050405020304" pitchFamily="18" charset="0"/>
                <a:cs typeface="Tms Rmn"/>
              </a:rPr>
              <a:t>)/log [(1- </a:t>
            </a:r>
            <a:r>
              <a:rPr lang="en-US" sz="2000" dirty="0" err="1">
                <a:effectLst/>
                <a:latin typeface="Tms Rmn"/>
                <a:ea typeface="Times New Roman" panose="02020603050405020304" pitchFamily="18" charset="0"/>
                <a:cs typeface="Tms Rmn"/>
              </a:rPr>
              <a:t>ß</a:t>
            </a:r>
            <a:r>
              <a:rPr lang="en-US" sz="2000" dirty="0">
                <a:effectLst/>
                <a:latin typeface="Tms Rmn"/>
                <a:ea typeface="Times New Roman" panose="02020603050405020304" pitchFamily="18" charset="0"/>
                <a:cs typeface="Tms Rmn"/>
              </a:rPr>
              <a:t>) </a:t>
            </a:r>
            <a:r>
              <a:rPr lang="en-US" sz="2000" dirty="0">
                <a:latin typeface="Tms Rmn"/>
                <a:sym typeface="Symbol" pitchFamily="2" charset="2"/>
              </a:rPr>
              <a:t>F</a:t>
            </a:r>
            <a:r>
              <a:rPr lang="en-US" sz="2000" dirty="0">
                <a:effectLst/>
                <a:latin typeface="Tms Rmn"/>
                <a:ea typeface="Times New Roman" panose="02020603050405020304" pitchFamily="18" charset="0"/>
                <a:cs typeface="Tms Rmn"/>
              </a:rPr>
              <a:t>] </a:t>
            </a:r>
          </a:p>
          <a:p>
            <a:r>
              <a:rPr lang="en-US" sz="2400" dirty="0">
                <a:latin typeface="Tms Rmn"/>
                <a:ea typeface="Times New Roman" panose="02020603050405020304" pitchFamily="18" charset="0"/>
                <a:cs typeface="Tms Rmn"/>
              </a:rPr>
              <a:t>The required redundant system failure probability </a:t>
            </a:r>
            <a:r>
              <a:rPr lang="en-US" sz="2400" dirty="0">
                <a:effectLst/>
                <a:latin typeface="Tms Rmn"/>
                <a:ea typeface="Times New Roman" panose="02020603050405020304" pitchFamily="18" charset="0"/>
                <a:cs typeface="Tms Rmn"/>
              </a:rPr>
              <a:t>FN must be greater than </a:t>
            </a:r>
            <a:r>
              <a:rPr lang="en-US" sz="2400" dirty="0" err="1">
                <a:effectLst/>
                <a:latin typeface="Tms Rmn"/>
                <a:ea typeface="Times New Roman" panose="02020603050405020304" pitchFamily="18" charset="0"/>
                <a:cs typeface="Tms Rmn"/>
              </a:rPr>
              <a:t>ß</a:t>
            </a:r>
            <a:r>
              <a:rPr lang="en-US" sz="2400" dirty="0">
                <a:effectLst/>
                <a:latin typeface="Tms Rmn"/>
                <a:ea typeface="Times New Roman" panose="02020603050405020304" pitchFamily="18" charset="0"/>
                <a:cs typeface="Tms Rmn"/>
              </a:rPr>
              <a:t> </a:t>
            </a:r>
            <a:r>
              <a:rPr lang="en-US" sz="2400" dirty="0">
                <a:latin typeface="Tms Rmn"/>
                <a:sym typeface="Symbol" pitchFamily="2" charset="2"/>
              </a:rPr>
              <a:t>F</a:t>
            </a:r>
            <a:r>
              <a:rPr lang="en-US" sz="2400" dirty="0">
                <a:effectLst/>
                <a:latin typeface="Tms Rmn"/>
                <a:ea typeface="Times New Roman" panose="02020603050405020304" pitchFamily="18" charset="0"/>
                <a:cs typeface="Tms Rmn"/>
              </a:rPr>
              <a:t>, since </a:t>
            </a:r>
            <a:r>
              <a:rPr lang="en-US" sz="2400" dirty="0" err="1">
                <a:effectLst/>
                <a:latin typeface="Tms Rmn"/>
                <a:ea typeface="Times New Roman" panose="02020603050405020304" pitchFamily="18" charset="0"/>
                <a:cs typeface="Tms Rmn"/>
              </a:rPr>
              <a:t>ß</a:t>
            </a:r>
            <a:r>
              <a:rPr lang="en-US" sz="2400" dirty="0">
                <a:effectLst/>
                <a:latin typeface="Tms Rmn"/>
                <a:ea typeface="Times New Roman" panose="02020603050405020304" pitchFamily="18" charset="0"/>
                <a:cs typeface="Tms Rmn"/>
              </a:rPr>
              <a:t> </a:t>
            </a:r>
            <a:r>
              <a:rPr lang="en-US" sz="2400" dirty="0">
                <a:latin typeface="Tms Rmn"/>
                <a:sym typeface="Symbol" pitchFamily="2" charset="2"/>
              </a:rPr>
              <a:t>F</a:t>
            </a:r>
            <a:r>
              <a:rPr lang="en-US" sz="2400" dirty="0">
                <a:effectLst/>
                <a:latin typeface="Tms Rmn"/>
                <a:ea typeface="Times New Roman" panose="02020603050405020304" pitchFamily="18" charset="0"/>
                <a:cs typeface="Tms Rmn"/>
              </a:rPr>
              <a:t> is the minimum possible overall failure probability. </a:t>
            </a:r>
            <a:endParaRPr lang="en-US" sz="2400" dirty="0">
              <a:latin typeface="Tms Rmn"/>
              <a:ea typeface="Times New Roman" panose="02020603050405020304" pitchFamily="18" charset="0"/>
              <a:cs typeface="Tms Rmn"/>
            </a:endParaRPr>
          </a:p>
          <a:p>
            <a:pPr lvl="1"/>
            <a:r>
              <a:rPr lang="en-US" sz="2000" dirty="0">
                <a:latin typeface="Tms Rmn"/>
                <a:ea typeface="Times New Roman" panose="02020603050405020304" pitchFamily="18" charset="0"/>
                <a:cs typeface="Tms Rmn"/>
              </a:rPr>
              <a:t>If the beta factor is constant, a higher individual unit failure probability, </a:t>
            </a:r>
            <a:r>
              <a:rPr lang="en-US" sz="2000" dirty="0">
                <a:latin typeface="Tms Rmn"/>
                <a:sym typeface="Symbol" pitchFamily="2" charset="2"/>
              </a:rPr>
              <a:t>F</a:t>
            </a:r>
            <a:r>
              <a:rPr lang="en-US" sz="2000" dirty="0">
                <a:latin typeface="Tms Rmn"/>
                <a:ea typeface="Times New Roman" panose="02020603050405020304" pitchFamily="18" charset="0"/>
                <a:cs typeface="Tms Rmn"/>
              </a:rPr>
              <a:t>, requires higher redundancy N. </a:t>
            </a:r>
            <a:endParaRPr lang="en-US" sz="2000" dirty="0">
              <a:effectLst/>
              <a:latin typeface="Tms Rmn"/>
              <a:ea typeface="Times New Roman" panose="02020603050405020304" pitchFamily="18" charset="0"/>
              <a:cs typeface="Tms Rmn"/>
            </a:endParaRPr>
          </a:p>
          <a:p>
            <a:pPr lvl="1"/>
            <a:r>
              <a:rPr lang="en-US" sz="2000" dirty="0">
                <a:latin typeface="Tms Rmn"/>
                <a:ea typeface="Times New Roman" panose="02020603050405020304" pitchFamily="18" charset="0"/>
                <a:cs typeface="Tms Rmn"/>
              </a:rPr>
              <a:t>If the beta factor is constant, a higher individual unit failure probability, </a:t>
            </a:r>
            <a:r>
              <a:rPr lang="en-US" sz="2000" dirty="0">
                <a:latin typeface="Tms Rmn"/>
                <a:sym typeface="Symbol" pitchFamily="2" charset="2"/>
              </a:rPr>
              <a:t>F</a:t>
            </a:r>
            <a:r>
              <a:rPr lang="en-US" sz="2000" dirty="0">
                <a:latin typeface="Tms Rmn"/>
                <a:ea typeface="Times New Roman" panose="02020603050405020304" pitchFamily="18" charset="0"/>
                <a:cs typeface="Tms Rmn"/>
              </a:rPr>
              <a:t>, produces </a:t>
            </a:r>
            <a:r>
              <a:rPr lang="en-US" sz="2000" dirty="0">
                <a:effectLst/>
                <a:latin typeface="Tms Rmn"/>
                <a:ea typeface="Times New Roman" panose="02020603050405020304" pitchFamily="18" charset="0"/>
                <a:cs typeface="Tms Rmn"/>
              </a:rPr>
              <a:t>a higher redundant system failure probability at any specific redundancy N. </a:t>
            </a:r>
          </a:p>
          <a:p>
            <a:pPr lvl="1"/>
            <a:r>
              <a:rPr lang="en-US" sz="2000" dirty="0">
                <a:latin typeface="Tms Rmn"/>
                <a:ea typeface="Times New Roman" panose="02020603050405020304" pitchFamily="18" charset="0"/>
                <a:cs typeface="Tms Rmn"/>
              </a:rPr>
              <a:t>Small variations in </a:t>
            </a:r>
            <a:r>
              <a:rPr lang="en-US" sz="2000" dirty="0">
                <a:effectLst/>
                <a:latin typeface="Tms Rmn"/>
                <a:ea typeface="Times New Roman" panose="02020603050405020304" pitchFamily="18" charset="0"/>
                <a:cs typeface="Tms Rmn"/>
              </a:rPr>
              <a:t>the beta factor do not have much effect on the required redundancy N</a:t>
            </a:r>
            <a:r>
              <a:rPr lang="en-US" sz="2000" dirty="0">
                <a:effectLst/>
              </a:rPr>
              <a:t>. </a:t>
            </a:r>
            <a:endParaRPr lang="en-US" sz="2000" dirty="0">
              <a:effectLst/>
              <a:latin typeface="Tms Rmn"/>
              <a:ea typeface="Times New Roman" panose="02020603050405020304" pitchFamily="18" charset="0"/>
              <a:cs typeface="Tms Rmn"/>
            </a:endParaRPr>
          </a:p>
          <a:p>
            <a:pPr marL="0" indent="0">
              <a:buNone/>
            </a:pPr>
            <a:endParaRPr lang="en-US" sz="1800" dirty="0">
              <a:effectLst/>
              <a:latin typeface="Tms Rmn"/>
              <a:ea typeface="Times New Roman" panose="02020603050405020304" pitchFamily="18" charset="0"/>
              <a:cs typeface="Tms Rmn"/>
            </a:endParaRPr>
          </a:p>
          <a:p>
            <a:endParaRPr lang="en-US" sz="1800" dirty="0">
              <a:latin typeface="Tms Rmn"/>
            </a:endParaRPr>
          </a:p>
          <a:p>
            <a:endParaRPr lang="en-US" sz="1800" dirty="0">
              <a:effectLst/>
              <a:latin typeface="Tms Rmn"/>
              <a:ea typeface="Times New Roman" panose="02020603050405020304" pitchFamily="18" charset="0"/>
              <a:cs typeface="Tms Rmn"/>
            </a:endParaRPr>
          </a:p>
          <a:p>
            <a:endParaRPr lang="en-US" dirty="0"/>
          </a:p>
        </p:txBody>
      </p:sp>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C316151F-83E3-7E87-2779-E511F5AC7EF7}"/>
              </a:ext>
            </a:extLst>
          </p:cNvPr>
          <p:cNvSpPr>
            <a:spLocks noGrp="1"/>
          </p:cNvSpPr>
          <p:nvPr>
            <p:ph type="sldNum" sz="quarter" idx="11"/>
          </p:nvPr>
        </p:nvSpPr>
        <p:spPr/>
        <p:txBody>
          <a:bodyPr/>
          <a:lstStyle/>
          <a:p>
            <a:fld id="{C70610F4-5E3C-4E2B-8D6E-C7479FB620AE}" type="slidenum">
              <a:rPr lang="en-US" smtClean="0"/>
              <a:pPr/>
              <a:t>8</a:t>
            </a:fld>
            <a:endParaRPr lang="en-US" dirty="0"/>
          </a:p>
        </p:txBody>
      </p:sp>
    </p:spTree>
    <p:extLst>
      <p:ext uri="{BB962C8B-B14F-4D97-AF65-F5344CB8AC3E}">
        <p14:creationId xmlns:p14="http://schemas.microsoft.com/office/powerpoint/2010/main" val="2834454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4C7BDF-8086-3927-7B9A-C01D0262A4CE}"/>
              </a:ext>
            </a:extLst>
          </p:cNvPr>
          <p:cNvSpPr>
            <a:spLocks noGrp="1"/>
          </p:cNvSpPr>
          <p:nvPr>
            <p:ph type="title"/>
          </p:nvPr>
        </p:nvSpPr>
        <p:spPr/>
        <p:txBody>
          <a:bodyPr/>
          <a:lstStyle/>
          <a:p>
            <a:r>
              <a:rPr lang="en-US" sz="3600" dirty="0">
                <a:effectLst/>
                <a:latin typeface="Tms Rmn"/>
                <a:ea typeface="Times New Roman" panose="02020603050405020304" pitchFamily="18" charset="0"/>
                <a:cs typeface="Tms Rmn"/>
              </a:rPr>
              <a:t>The required redundancy N for </a:t>
            </a:r>
            <a:r>
              <a:rPr lang="en-US" sz="3600" dirty="0">
                <a:latin typeface="Tms Rmn"/>
                <a:ea typeface="Times New Roman" panose="02020603050405020304" pitchFamily="18" charset="0"/>
                <a:cs typeface="Tms Rmn"/>
              </a:rPr>
              <a:t>beta</a:t>
            </a:r>
            <a:r>
              <a:rPr lang="en-US" sz="3600" dirty="0">
                <a:effectLst/>
                <a:latin typeface="Tms Rmn"/>
                <a:ea typeface="Times New Roman" panose="02020603050405020304" pitchFamily="18" charset="0"/>
                <a:cs typeface="Tms Rmn"/>
              </a:rPr>
              <a:t> = 0.10</a:t>
            </a:r>
            <a:r>
              <a:rPr lang="en-US" sz="3600" dirty="0">
                <a:effectLst/>
              </a:rPr>
              <a:t> </a:t>
            </a:r>
            <a:endParaRPr lang="en-US" dirty="0"/>
          </a:p>
        </p:txBody>
      </p:sp>
      <p:graphicFrame>
        <p:nvGraphicFramePr>
          <p:cNvPr id="6" name="Content Placeholder 5">
            <a:extLst>
              <a:ext uri="{FF2B5EF4-FFF2-40B4-BE49-F238E27FC236}">
                <a16:creationId xmlns:a16="http://schemas.microsoft.com/office/drawing/2014/main" id="{863D840E-FABB-F83A-CAF5-11F356948A68}"/>
              </a:ext>
            </a:extLst>
          </p:cNvPr>
          <p:cNvGraphicFramePr>
            <a:graphicFrameLocks noGrp="1"/>
          </p:cNvGraphicFramePr>
          <p:nvPr>
            <p:ph idx="1"/>
            <p:extLst>
              <p:ext uri="{D42A27DB-BD31-4B8C-83A1-F6EECF244321}">
                <p14:modId xmlns:p14="http://schemas.microsoft.com/office/powerpoint/2010/main" val="3879283579"/>
              </p:ext>
            </p:extLst>
          </p:nvPr>
        </p:nvGraphicFramePr>
        <p:xfrm>
          <a:off x="711324" y="1915278"/>
          <a:ext cx="5194624" cy="3606165"/>
        </p:xfrm>
        <a:graphic>
          <a:graphicData uri="http://schemas.openxmlformats.org/drawingml/2006/table">
            <a:tbl>
              <a:tblPr firstRow="1" bandRow="1">
                <a:tableStyleId>{5C22544A-7EE6-4342-B048-85BDC9FD1C3A}</a:tableStyleId>
              </a:tblPr>
              <a:tblGrid>
                <a:gridCol w="1128234">
                  <a:extLst>
                    <a:ext uri="{9D8B030D-6E8A-4147-A177-3AD203B41FA5}">
                      <a16:colId xmlns:a16="http://schemas.microsoft.com/office/drawing/2014/main" val="601015923"/>
                    </a:ext>
                  </a:extLst>
                </a:gridCol>
                <a:gridCol w="516367">
                  <a:extLst>
                    <a:ext uri="{9D8B030D-6E8A-4147-A177-3AD203B41FA5}">
                      <a16:colId xmlns:a16="http://schemas.microsoft.com/office/drawing/2014/main" val="2384916672"/>
                    </a:ext>
                  </a:extLst>
                </a:gridCol>
                <a:gridCol w="645459">
                  <a:extLst>
                    <a:ext uri="{9D8B030D-6E8A-4147-A177-3AD203B41FA5}">
                      <a16:colId xmlns:a16="http://schemas.microsoft.com/office/drawing/2014/main" val="2172797366"/>
                    </a:ext>
                  </a:extLst>
                </a:gridCol>
                <a:gridCol w="494851">
                  <a:extLst>
                    <a:ext uri="{9D8B030D-6E8A-4147-A177-3AD203B41FA5}">
                      <a16:colId xmlns:a16="http://schemas.microsoft.com/office/drawing/2014/main" val="1433419093"/>
                    </a:ext>
                  </a:extLst>
                </a:gridCol>
                <a:gridCol w="645459">
                  <a:extLst>
                    <a:ext uri="{9D8B030D-6E8A-4147-A177-3AD203B41FA5}">
                      <a16:colId xmlns:a16="http://schemas.microsoft.com/office/drawing/2014/main" val="2162646599"/>
                    </a:ext>
                  </a:extLst>
                </a:gridCol>
                <a:gridCol w="656217">
                  <a:extLst>
                    <a:ext uri="{9D8B030D-6E8A-4147-A177-3AD203B41FA5}">
                      <a16:colId xmlns:a16="http://schemas.microsoft.com/office/drawing/2014/main" val="1254960865"/>
                    </a:ext>
                  </a:extLst>
                </a:gridCol>
                <a:gridCol w="656216">
                  <a:extLst>
                    <a:ext uri="{9D8B030D-6E8A-4147-A177-3AD203B41FA5}">
                      <a16:colId xmlns:a16="http://schemas.microsoft.com/office/drawing/2014/main" val="3692262594"/>
                    </a:ext>
                  </a:extLst>
                </a:gridCol>
                <a:gridCol w="451821">
                  <a:extLst>
                    <a:ext uri="{9D8B030D-6E8A-4147-A177-3AD203B41FA5}">
                      <a16:colId xmlns:a16="http://schemas.microsoft.com/office/drawing/2014/main" val="3645354080"/>
                    </a:ext>
                  </a:extLst>
                </a:gridCol>
              </a:tblGrid>
              <a:tr h="391257">
                <a:tc>
                  <a:txBody>
                    <a:bodyPr/>
                    <a:lstStyle/>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just">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6">
                  <a:txBody>
                    <a:bodyPr/>
                    <a:lstStyle/>
                    <a:p>
                      <a:pPr marL="0" marR="0" indent="0" algn="just">
                        <a:lnSpc>
                          <a:spcPct val="1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FN, the desired redundant failure probability</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70579666"/>
                  </a:ext>
                </a:extLst>
              </a:tr>
              <a:tr h="391257">
                <a:tc rowSpan="7">
                  <a:txBody>
                    <a:bodyPr/>
                    <a:lstStyle/>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ct val="300000"/>
                        </a:lnSpc>
                        <a:spcBef>
                          <a:spcPts val="0"/>
                        </a:spcBef>
                        <a:spcAft>
                          <a:spcPts val="0"/>
                        </a:spcAft>
                      </a:pPr>
                      <a:r>
                        <a:rPr lang="en-US" sz="1600" dirty="0">
                          <a:effectLst/>
                          <a:latin typeface="Times New Roman" panose="02020603050405020304" pitchFamily="18" charset="0"/>
                          <a:cs typeface="Times New Roman" panose="02020603050405020304" pitchFamily="18" charset="0"/>
                          <a:sym typeface="Symbol" pitchFamily="2" charset="2"/>
                        </a:rPr>
                        <a:t>F, unit</a:t>
                      </a:r>
                    </a:p>
                    <a:p>
                      <a:pPr marL="0" marR="0" indent="0" algn="just">
                        <a:lnSpc>
                          <a:spcPct val="300000"/>
                        </a:lnSpc>
                        <a:spcBef>
                          <a:spcPts val="0"/>
                        </a:spcBef>
                        <a:spcAft>
                          <a:spcPts val="0"/>
                        </a:spcAft>
                      </a:pPr>
                      <a:r>
                        <a:rPr lang="en-US" sz="1600" dirty="0">
                          <a:effectLst/>
                          <a:latin typeface="Times New Roman" panose="02020603050405020304" pitchFamily="18" charset="0"/>
                          <a:cs typeface="Times New Roman" panose="02020603050405020304" pitchFamily="18" charset="0"/>
                          <a:sym typeface="Symbol" pitchFamily="2" charset="2"/>
                        </a:rPr>
                        <a:t>failure</a:t>
                      </a:r>
                    </a:p>
                    <a:p>
                      <a:pPr marL="0" marR="0" indent="0" algn="just">
                        <a:lnSpc>
                          <a:spcPct val="300000"/>
                        </a:lnSpc>
                        <a:spcBef>
                          <a:spcPts val="0"/>
                        </a:spcBef>
                        <a:spcAft>
                          <a:spcPts val="0"/>
                        </a:spcAft>
                      </a:pPr>
                      <a:r>
                        <a:rPr lang="en-US" sz="1600" dirty="0">
                          <a:effectLst/>
                          <a:latin typeface="Times New Roman" panose="02020603050405020304" pitchFamily="18" charset="0"/>
                          <a:cs typeface="Times New Roman" panose="02020603050405020304" pitchFamily="18" charset="0"/>
                          <a:sym typeface="Symbol" pitchFamily="2" charset="2"/>
                        </a:rPr>
                        <a:t>probability</a:t>
                      </a:r>
                      <a:endParaRPr lang="en-US" sz="1600" dirty="0">
                        <a:effectLst/>
                        <a:latin typeface="Times New Roman" panose="02020603050405020304" pitchFamily="18" charset="0"/>
                        <a:cs typeface="Times New Roman" panose="02020603050405020304" pitchFamily="18" charset="0"/>
                      </a:endParaRP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p>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0.01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0.05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0.2</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0.3</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92581656"/>
                  </a:ext>
                </a:extLst>
              </a:tr>
              <a:tr h="391257">
                <a:tc vMerge="1">
                  <a:txBody>
                    <a:bodyPr/>
                    <a:lstStyle/>
                    <a:p>
                      <a:endParaRPr lang="en-US"/>
                    </a:p>
                  </a:txBody>
                  <a:tcPr/>
                </a:tc>
                <a:tc>
                  <a:txBody>
                    <a:bodyPr/>
                    <a:lstStyle/>
                    <a:p>
                      <a:pPr marL="0" marR="0" indent="0" algn="just">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0.40</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no go</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5</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3</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1</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7245149"/>
                  </a:ext>
                </a:extLst>
              </a:tr>
              <a:tr h="391257">
                <a:tc vMerge="1">
                  <a:txBody>
                    <a:bodyPr/>
                    <a:lstStyle/>
                    <a:p>
                      <a:endParaRPr lang="en-US"/>
                    </a:p>
                  </a:txBody>
                  <a:tcPr/>
                </a:tc>
                <a:tc>
                  <a:txBody>
                    <a:bodyPr/>
                    <a:lstStyle/>
                    <a:p>
                      <a:pPr marL="0" marR="0" indent="0" algn="just">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0.30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no go</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3</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3</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2</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ok</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19395226"/>
                  </a:ext>
                </a:extLst>
              </a:tr>
              <a:tr h="391257">
                <a:tc vMerge="1">
                  <a:txBody>
                    <a:bodyPr/>
                    <a:lstStyle/>
                    <a:p>
                      <a:endParaRPr lang="en-US"/>
                    </a:p>
                  </a:txBody>
                  <a:tcPr/>
                </a:tc>
                <a:tc>
                  <a:txBody>
                    <a:bodyPr/>
                    <a:lstStyle/>
                    <a:p>
                      <a:pPr marL="0" marR="0" indent="0" algn="just">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0.20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no go</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3</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ok</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ok</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7326315"/>
                  </a:ext>
                </a:extLst>
              </a:tr>
              <a:tr h="391257">
                <a:tc vMerge="1">
                  <a:txBody>
                    <a:bodyPr/>
                    <a:lstStyle/>
                    <a:p>
                      <a:endParaRPr lang="en-US"/>
                    </a:p>
                  </a:txBody>
                  <a:tcPr/>
                </a:tc>
                <a:tc>
                  <a:txBody>
                    <a:bodyPr/>
                    <a:lstStyle/>
                    <a:p>
                      <a:pPr marL="0" marR="0" indent="0" algn="just">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0.10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no go</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1</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6647285"/>
                  </a:ext>
                </a:extLst>
              </a:tr>
              <a:tr h="391257">
                <a:tc vMerge="1">
                  <a:txBody>
                    <a:bodyPr/>
                    <a:lstStyle/>
                    <a:p>
                      <a:endParaRPr lang="en-US"/>
                    </a:p>
                  </a:txBody>
                  <a:tcPr/>
                </a:tc>
                <a:tc>
                  <a:txBody>
                    <a:bodyPr/>
                    <a:lstStyle/>
                    <a:p>
                      <a:pPr marL="0" marR="0" indent="0" algn="just">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0.05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2</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3114067"/>
                  </a:ext>
                </a:extLst>
              </a:tr>
              <a:tr h="391257">
                <a:tc vMerge="1">
                  <a:txBody>
                    <a:bodyPr/>
                    <a:lstStyle/>
                    <a:p>
                      <a:endParaRPr lang="en-US"/>
                    </a:p>
                  </a:txBody>
                  <a:tcPr/>
                </a:tc>
                <a:tc>
                  <a:txBody>
                    <a:bodyPr/>
                    <a:lstStyle/>
                    <a:p>
                      <a:pPr marL="0" marR="0" indent="0" algn="just">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0.01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1</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ok</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a:effectLst/>
                          <a:latin typeface="Times New Roman" panose="02020603050405020304" pitchFamily="18" charset="0"/>
                          <a:cs typeface="Times New Roman" panose="02020603050405020304" pitchFamily="18" charset="0"/>
                        </a:rPr>
                        <a:t>ok</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2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ok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70243444"/>
                  </a:ext>
                </a:extLst>
              </a:tr>
            </a:tbl>
          </a:graphicData>
        </a:graphic>
      </p:graphicFrame>
      <p:sp>
        <p:nvSpPr>
          <p:cNvPr id="2" name="Footer Placeholder 1">
            <a:extLst>
              <a:ext uri="{FF2B5EF4-FFF2-40B4-BE49-F238E27FC236}">
                <a16:creationId xmlns:a16="http://schemas.microsoft.com/office/drawing/2014/main" id="{8289253B-6629-1582-1160-C1BEE1B87CEA}"/>
              </a:ext>
            </a:extLst>
          </p:cNvPr>
          <p:cNvSpPr>
            <a:spLocks noGrp="1"/>
          </p:cNvSpPr>
          <p:nvPr>
            <p:ph type="ftr" sz="quarter" idx="12"/>
          </p:nvPr>
        </p:nvSpPr>
        <p:spPr/>
        <p:txBody>
          <a:bodyPr/>
          <a:lstStyle/>
          <a:p>
            <a:pPr fontAlgn="base">
              <a:spcBef>
                <a:spcPct val="50000"/>
              </a:spcBef>
              <a:spcAft>
                <a:spcPct val="0"/>
              </a:spcAft>
              <a:defRPr/>
            </a:pPr>
            <a:r>
              <a:rPr lang="en-US" altLang="en-US">
                <a:latin typeface="Times New Roman" panose="02020603050405020304" pitchFamily="18" charset="0"/>
              </a:rPr>
              <a:t>2025 RAMS – Session 12C Risk Analysis and Management - 2  –Jones</a:t>
            </a:r>
            <a:endParaRPr lang="en-US" altLang="en-US"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id="{03748542-BB72-6E61-6FA9-6B56E1E8776D}"/>
              </a:ext>
            </a:extLst>
          </p:cNvPr>
          <p:cNvSpPr>
            <a:spLocks noGrp="1"/>
          </p:cNvSpPr>
          <p:nvPr>
            <p:ph type="sldNum" sz="quarter" idx="11"/>
          </p:nvPr>
        </p:nvSpPr>
        <p:spPr/>
        <p:txBody>
          <a:bodyPr/>
          <a:lstStyle/>
          <a:p>
            <a:fld id="{C70610F4-5E3C-4E2B-8D6E-C7479FB620AE}" type="slidenum">
              <a:rPr lang="en-US" smtClean="0"/>
              <a:pPr/>
              <a:t>9</a:t>
            </a:fld>
            <a:endParaRPr lang="en-US" dirty="0"/>
          </a:p>
        </p:txBody>
      </p:sp>
      <p:sp>
        <p:nvSpPr>
          <p:cNvPr id="9" name="Content Placeholder 3">
            <a:extLst>
              <a:ext uri="{FF2B5EF4-FFF2-40B4-BE49-F238E27FC236}">
                <a16:creationId xmlns:a16="http://schemas.microsoft.com/office/drawing/2014/main" id="{4DB9FCC8-18A9-8CA4-EEAD-DB037718C850}"/>
              </a:ext>
            </a:extLst>
          </p:cNvPr>
          <p:cNvSpPr txBox="1">
            <a:spLocks/>
          </p:cNvSpPr>
          <p:nvPr/>
        </p:nvSpPr>
        <p:spPr>
          <a:xfrm>
            <a:off x="6428045" y="1252496"/>
            <a:ext cx="5321505" cy="4229911"/>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dirty="0"/>
              <a:t>The effect of FN, the desired redundant failure probability, and </a:t>
            </a:r>
            <a:r>
              <a:rPr lang="en-US" sz="2400" dirty="0">
                <a:sym typeface="Symbol" pitchFamily="2" charset="2"/>
              </a:rPr>
              <a:t>F</a:t>
            </a:r>
            <a:r>
              <a:rPr lang="en-US" sz="2400" dirty="0"/>
              <a:t>, the single unit failure probability, on N, the required redundancy, for </a:t>
            </a:r>
            <a:r>
              <a:rPr lang="en-US" sz="2400" dirty="0" err="1"/>
              <a:t>ß</a:t>
            </a:r>
            <a:r>
              <a:rPr lang="en-US" sz="2400" dirty="0"/>
              <a:t> = 0.10. </a:t>
            </a:r>
          </a:p>
          <a:p>
            <a:pPr lvl="1">
              <a:lnSpc>
                <a:spcPct val="100000"/>
              </a:lnSpc>
            </a:pPr>
            <a:r>
              <a:rPr lang="en-US" sz="2000" dirty="0"/>
              <a:t> no go: </a:t>
            </a:r>
            <a:r>
              <a:rPr lang="en-US" sz="2000" dirty="0" err="1"/>
              <a:t>ß</a:t>
            </a:r>
            <a:r>
              <a:rPr lang="en-US" sz="2000" dirty="0"/>
              <a:t> </a:t>
            </a:r>
            <a:r>
              <a:rPr lang="en-US" sz="2000" dirty="0">
                <a:sym typeface="Symbol" pitchFamily="2" charset="2"/>
              </a:rPr>
              <a:t>F</a:t>
            </a:r>
            <a:r>
              <a:rPr lang="en-US" sz="2000" dirty="0"/>
              <a:t> &gt; FN, so the required FN cannot be achieved.</a:t>
            </a:r>
          </a:p>
          <a:p>
            <a:pPr lvl="1">
              <a:lnSpc>
                <a:spcPct val="100000"/>
              </a:lnSpc>
            </a:pPr>
            <a:r>
              <a:rPr lang="en-US" sz="1800" dirty="0">
                <a:effectLst/>
                <a:latin typeface="Tms Rmn"/>
                <a:ea typeface="Times New Roman" panose="02020603050405020304" pitchFamily="18" charset="0"/>
                <a:cs typeface="Tms Rmn"/>
              </a:rPr>
              <a:t>Redundancy is needed, N &gt; 1, if </a:t>
            </a:r>
            <a:r>
              <a:rPr lang="en-US" sz="1800" dirty="0">
                <a:sym typeface="Symbol" pitchFamily="2" charset="2"/>
              </a:rPr>
              <a:t>F</a:t>
            </a:r>
            <a:r>
              <a:rPr lang="en-US" sz="1800" dirty="0">
                <a:effectLst/>
                <a:latin typeface="Tms Rmn"/>
                <a:ea typeface="Times New Roman" panose="02020603050405020304" pitchFamily="18" charset="0"/>
                <a:cs typeface="Tms Rmn"/>
              </a:rPr>
              <a:t> &gt; FN</a:t>
            </a:r>
            <a:r>
              <a:rPr lang="en-US" sz="1600" dirty="0">
                <a:effectLst/>
              </a:rPr>
              <a:t> </a:t>
            </a:r>
            <a:endParaRPr lang="en-US" sz="2000" dirty="0"/>
          </a:p>
          <a:p>
            <a:pPr lvl="1">
              <a:lnSpc>
                <a:spcPct val="100000"/>
              </a:lnSpc>
            </a:pPr>
            <a:r>
              <a:rPr lang="en-US" sz="2000" dirty="0"/>
              <a:t>ok: </a:t>
            </a:r>
            <a:r>
              <a:rPr lang="en-US" sz="2000" dirty="0">
                <a:sym typeface="Symbol" pitchFamily="2" charset="2"/>
              </a:rPr>
              <a:t>F</a:t>
            </a:r>
            <a:r>
              <a:rPr lang="en-US" sz="2000" dirty="0"/>
              <a:t> &lt; FN, so FN is already achieved with N = 1. </a:t>
            </a:r>
          </a:p>
        </p:txBody>
      </p:sp>
    </p:spTree>
    <p:extLst>
      <p:ext uri="{BB962C8B-B14F-4D97-AF65-F5344CB8AC3E}">
        <p14:creationId xmlns:p14="http://schemas.microsoft.com/office/powerpoint/2010/main" val="3222217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6232</TotalTime>
  <Words>1730</Words>
  <Application>Microsoft Macintosh PowerPoint</Application>
  <PresentationFormat>Widescreen</PresentationFormat>
  <Paragraphs>277</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Symbol</vt:lpstr>
      <vt:lpstr>Times New Roman</vt:lpstr>
      <vt:lpstr>Tms Rmn</vt:lpstr>
      <vt:lpstr>Office Theme</vt:lpstr>
      <vt:lpstr>Common Cause Failures Dominate  and Defeat Redundancy</vt:lpstr>
      <vt:lpstr>Overview of common cause failures (CCFs)</vt:lpstr>
      <vt:lpstr>Cause and impact of common cause failures (CCFs)</vt:lpstr>
      <vt:lpstr>Common cause failures - several components fail for the same reason</vt:lpstr>
      <vt:lpstr>Common cause failures dominate redundancy</vt:lpstr>
      <vt:lpstr>The beta factor model of common cause failures</vt:lpstr>
      <vt:lpstr>The expected range of beta factors</vt:lpstr>
      <vt:lpstr>The beta factor limits redundancy failure reduction</vt:lpstr>
      <vt:lpstr>The required redundancy N for beta = 0.10 </vt:lpstr>
      <vt:lpstr>The beta factor limits the maximum useful redundancy N</vt:lpstr>
      <vt:lpstr>Design for single thread reliability</vt:lpstr>
      <vt:lpstr>Redundant system design </vt:lpstr>
      <vt:lpstr>Reducing common cause failures – diverse redundancy</vt:lpstr>
      <vt:lpstr>Summary - common cause failures limit redundancy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vkrivtso</dc:creator>
  <cp:lastModifiedBy>Jones, Harry W. (ARC-SCB)</cp:lastModifiedBy>
  <cp:revision>67</cp:revision>
  <dcterms:created xsi:type="dcterms:W3CDTF">2023-07-23T18:01:22Z</dcterms:created>
  <dcterms:modified xsi:type="dcterms:W3CDTF">2024-10-28T21:51:52Z</dcterms:modified>
</cp:coreProperties>
</file>