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75" r:id="rId4"/>
    <p:sldId id="292" r:id="rId5"/>
    <p:sldId id="293" r:id="rId6"/>
    <p:sldId id="279" r:id="rId7"/>
    <p:sldId id="263" r:id="rId8"/>
    <p:sldId id="280" r:id="rId9"/>
    <p:sldId id="281" r:id="rId10"/>
    <p:sldId id="282" r:id="rId11"/>
    <p:sldId id="283" r:id="rId12"/>
    <p:sldId id="284" r:id="rId13"/>
    <p:sldId id="285" r:id="rId14"/>
    <p:sldId id="286" r:id="rId15"/>
    <p:sldId id="287" r:id="rId16"/>
    <p:sldId id="288" r:id="rId17"/>
    <p:sldId id="276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12234"/>
    <a:srgbClr val="FFFFFF"/>
    <a:srgbClr val="0070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944" autoAdjust="0"/>
    <p:restoredTop sz="94660"/>
  </p:normalViewPr>
  <p:slideViewPr>
    <p:cSldViewPr snapToGrid="0">
      <p:cViewPr varScale="1">
        <p:scale>
          <a:sx n="123" d="100"/>
          <a:sy n="123" d="100"/>
        </p:scale>
        <p:origin x="200" y="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hwjones/Desktop/hwjones/2024%20work/2025%20conferences/RAMS%2025/60%20Problematic%20methods%20paper/Supporting%20papers/Reliability%20growth%20limits/Excel%20reliability%20growth%20/Reliability%20growth%20projections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hwjones/Desktop/hwjones/2024%20work/2025%20conferences/RAMS%2025/60%20Problematic%20methods%20paper/Supporting%20papers/Redundancy%20limits%20and%20failures/Redundancy%20gain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000" b="0" i="0">
                <a:latin typeface="Times New Roman" panose="02020603050405020304" pitchFamily="18" charset="0"/>
                <a:cs typeface="Times New Roman" panose="02020603050405020304" pitchFamily="18" charset="0"/>
              </a:rPr>
              <a:t>Cumulative failure rate</a:t>
            </a:r>
          </a:p>
        </c:rich>
      </c:tx>
      <c:layout>
        <c:manualLayout>
          <c:xMode val="edge"/>
          <c:yMode val="edge"/>
          <c:x val="0.25141857267841522"/>
          <c:y val="4.008016032064128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4609492563429571"/>
          <c:y val="0.17171296296296298"/>
          <c:w val="0.79390513685789277"/>
          <c:h val="0.62308654126567509"/>
        </c:manualLayout>
      </c:layout>
      <c:scatterChart>
        <c:scatterStyle val="lineMarker"/>
        <c:varyColors val="0"/>
        <c:ser>
          <c:idx val="0"/>
          <c:order val="0"/>
          <c:tx>
            <c:strRef>
              <c:f>'[Reliability growth projections.xlsx]Crow data'!$C$9</c:f>
              <c:strCache>
                <c:ptCount val="1"/>
                <c:pt idx="0">
                  <c:v>n(t)/t</c:v>
                </c:pt>
              </c:strCache>
            </c:strRef>
          </c:tx>
          <c:spPr>
            <a:ln w="381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power"/>
            <c:dispRSqr val="0"/>
            <c:dispEq val="0"/>
          </c:trendline>
          <c:xVal>
            <c:numRef>
              <c:f>'[Reliability growth projections.xlsx]Crow data'!$B$10:$B$65</c:f>
              <c:numCache>
                <c:formatCode>General</c:formatCode>
                <c:ptCount val="56"/>
                <c:pt idx="0">
                  <c:v>0.7</c:v>
                </c:pt>
                <c:pt idx="1">
                  <c:v>3.7</c:v>
                </c:pt>
                <c:pt idx="2">
                  <c:v>13.2</c:v>
                </c:pt>
                <c:pt idx="3">
                  <c:v>15</c:v>
                </c:pt>
                <c:pt idx="4">
                  <c:v>17.600000000000001</c:v>
                </c:pt>
                <c:pt idx="5">
                  <c:v>25.3</c:v>
                </c:pt>
                <c:pt idx="6">
                  <c:v>47.5</c:v>
                </c:pt>
                <c:pt idx="7">
                  <c:v>54</c:v>
                </c:pt>
                <c:pt idx="8">
                  <c:v>54.5</c:v>
                </c:pt>
                <c:pt idx="9">
                  <c:v>56.4</c:v>
                </c:pt>
                <c:pt idx="10">
                  <c:v>63.6</c:v>
                </c:pt>
                <c:pt idx="11">
                  <c:v>72.2</c:v>
                </c:pt>
                <c:pt idx="12">
                  <c:v>99.2</c:v>
                </c:pt>
                <c:pt idx="13">
                  <c:v>99.6</c:v>
                </c:pt>
                <c:pt idx="14">
                  <c:v>100.3</c:v>
                </c:pt>
                <c:pt idx="15">
                  <c:v>102.5</c:v>
                </c:pt>
                <c:pt idx="16">
                  <c:v>112</c:v>
                </c:pt>
                <c:pt idx="17">
                  <c:v>112.2</c:v>
                </c:pt>
                <c:pt idx="18">
                  <c:v>120.9</c:v>
                </c:pt>
                <c:pt idx="19">
                  <c:v>121.9</c:v>
                </c:pt>
                <c:pt idx="20">
                  <c:v>125.5</c:v>
                </c:pt>
                <c:pt idx="21">
                  <c:v>133.4</c:v>
                </c:pt>
                <c:pt idx="22">
                  <c:v>151</c:v>
                </c:pt>
                <c:pt idx="23">
                  <c:v>163</c:v>
                </c:pt>
                <c:pt idx="24">
                  <c:v>164.7</c:v>
                </c:pt>
                <c:pt idx="25">
                  <c:v>174.5</c:v>
                </c:pt>
                <c:pt idx="26">
                  <c:v>177.4</c:v>
                </c:pt>
                <c:pt idx="27">
                  <c:v>191.6</c:v>
                </c:pt>
                <c:pt idx="28">
                  <c:v>192.7</c:v>
                </c:pt>
                <c:pt idx="29">
                  <c:v>213</c:v>
                </c:pt>
                <c:pt idx="30">
                  <c:v>244.8</c:v>
                </c:pt>
                <c:pt idx="31">
                  <c:v>249</c:v>
                </c:pt>
                <c:pt idx="32">
                  <c:v>250.8</c:v>
                </c:pt>
                <c:pt idx="33">
                  <c:v>260.10000000000002</c:v>
                </c:pt>
                <c:pt idx="34">
                  <c:v>263.5</c:v>
                </c:pt>
                <c:pt idx="35">
                  <c:v>273.10000000000002</c:v>
                </c:pt>
                <c:pt idx="36">
                  <c:v>274.7</c:v>
                </c:pt>
                <c:pt idx="37">
                  <c:v>282.8</c:v>
                </c:pt>
                <c:pt idx="38">
                  <c:v>285</c:v>
                </c:pt>
                <c:pt idx="39">
                  <c:v>304</c:v>
                </c:pt>
                <c:pt idx="40">
                  <c:v>315.39999999999998</c:v>
                </c:pt>
                <c:pt idx="41">
                  <c:v>317.10000000000002</c:v>
                </c:pt>
                <c:pt idx="42">
                  <c:v>320.60000000000002</c:v>
                </c:pt>
                <c:pt idx="43">
                  <c:v>324.5</c:v>
                </c:pt>
                <c:pt idx="44">
                  <c:v>324.89999999999998</c:v>
                </c:pt>
                <c:pt idx="45">
                  <c:v>342</c:v>
                </c:pt>
                <c:pt idx="46">
                  <c:v>350.2</c:v>
                </c:pt>
                <c:pt idx="47">
                  <c:v>355.2</c:v>
                </c:pt>
                <c:pt idx="48">
                  <c:v>364.6</c:v>
                </c:pt>
                <c:pt idx="49">
                  <c:v>364.9</c:v>
                </c:pt>
                <c:pt idx="50">
                  <c:v>366.3</c:v>
                </c:pt>
                <c:pt idx="51">
                  <c:v>373</c:v>
                </c:pt>
                <c:pt idx="52">
                  <c:v>379.4</c:v>
                </c:pt>
                <c:pt idx="53">
                  <c:v>389</c:v>
                </c:pt>
                <c:pt idx="54">
                  <c:v>394.9</c:v>
                </c:pt>
                <c:pt idx="55">
                  <c:v>395.2</c:v>
                </c:pt>
              </c:numCache>
            </c:numRef>
          </c:xVal>
          <c:yVal>
            <c:numRef>
              <c:f>'[Reliability growth projections.xlsx]Crow data'!$C$10:$C$65</c:f>
              <c:numCache>
                <c:formatCode>0.00000</c:formatCode>
                <c:ptCount val="56"/>
                <c:pt idx="0">
                  <c:v>1.4285714285714286</c:v>
                </c:pt>
                <c:pt idx="1">
                  <c:v>0.54054054054054046</c:v>
                </c:pt>
                <c:pt idx="2">
                  <c:v>0.22727272727272729</c:v>
                </c:pt>
                <c:pt idx="3">
                  <c:v>0.26666666666666666</c:v>
                </c:pt>
                <c:pt idx="4">
                  <c:v>0.28409090909090906</c:v>
                </c:pt>
                <c:pt idx="5">
                  <c:v>0.23715415019762845</c:v>
                </c:pt>
                <c:pt idx="6">
                  <c:v>0.14736842105263157</c:v>
                </c:pt>
                <c:pt idx="7">
                  <c:v>0.14814814814814814</c:v>
                </c:pt>
                <c:pt idx="8">
                  <c:v>0.16513761467889909</c:v>
                </c:pt>
                <c:pt idx="9">
                  <c:v>0.1773049645390071</c:v>
                </c:pt>
                <c:pt idx="10">
                  <c:v>0.17295597484276728</c:v>
                </c:pt>
                <c:pt idx="11">
                  <c:v>0.16620498614958448</c:v>
                </c:pt>
                <c:pt idx="12">
                  <c:v>0.13104838709677419</c:v>
                </c:pt>
                <c:pt idx="13">
                  <c:v>0.14056224899598393</c:v>
                </c:pt>
                <c:pt idx="14">
                  <c:v>0.14955134596211367</c:v>
                </c:pt>
                <c:pt idx="15">
                  <c:v>0.15609756097560976</c:v>
                </c:pt>
                <c:pt idx="16">
                  <c:v>0.15178571428571427</c:v>
                </c:pt>
                <c:pt idx="17">
                  <c:v>0.16042780748663102</c:v>
                </c:pt>
                <c:pt idx="18">
                  <c:v>0.15715467328370553</c:v>
                </c:pt>
                <c:pt idx="19">
                  <c:v>0.16406890894175552</c:v>
                </c:pt>
                <c:pt idx="20">
                  <c:v>0.16733067729083664</c:v>
                </c:pt>
                <c:pt idx="21">
                  <c:v>0.16491754122938529</c:v>
                </c:pt>
                <c:pt idx="22">
                  <c:v>0.15231788079470199</c:v>
                </c:pt>
                <c:pt idx="23">
                  <c:v>0.14723926380368099</c:v>
                </c:pt>
                <c:pt idx="24">
                  <c:v>0.15179113539769279</c:v>
                </c:pt>
                <c:pt idx="25">
                  <c:v>0.14899713467048711</c:v>
                </c:pt>
                <c:pt idx="26">
                  <c:v>0.15219842164599773</c:v>
                </c:pt>
                <c:pt idx="27">
                  <c:v>0.14613778705636743</c:v>
                </c:pt>
                <c:pt idx="28">
                  <c:v>0.15049299429164506</c:v>
                </c:pt>
                <c:pt idx="29">
                  <c:v>0.14084507042253522</c:v>
                </c:pt>
                <c:pt idx="30">
                  <c:v>0.12663398692810457</c:v>
                </c:pt>
                <c:pt idx="31">
                  <c:v>0.12851405622489959</c:v>
                </c:pt>
                <c:pt idx="32">
                  <c:v>0.13157894736842105</c:v>
                </c:pt>
                <c:pt idx="33">
                  <c:v>0.13071895424836599</c:v>
                </c:pt>
                <c:pt idx="34">
                  <c:v>0.13282732447817835</c:v>
                </c:pt>
                <c:pt idx="35">
                  <c:v>0.13181984621017942</c:v>
                </c:pt>
                <c:pt idx="36">
                  <c:v>0.13469239170003641</c:v>
                </c:pt>
                <c:pt idx="37">
                  <c:v>0.13437057991513437</c:v>
                </c:pt>
                <c:pt idx="38">
                  <c:v>0.1368421052631579</c:v>
                </c:pt>
                <c:pt idx="39">
                  <c:v>0.13157894736842105</c:v>
                </c:pt>
                <c:pt idx="40">
                  <c:v>0.12999365884590997</c:v>
                </c:pt>
                <c:pt idx="41">
                  <c:v>0.1324503311258278</c:v>
                </c:pt>
                <c:pt idx="42">
                  <c:v>0.13412351840299438</c:v>
                </c:pt>
                <c:pt idx="43">
                  <c:v>0.13559322033898305</c:v>
                </c:pt>
                <c:pt idx="44">
                  <c:v>0.13850415512465375</c:v>
                </c:pt>
                <c:pt idx="45">
                  <c:v>0.13450292397660818</c:v>
                </c:pt>
                <c:pt idx="46">
                  <c:v>0.13420902341519134</c:v>
                </c:pt>
                <c:pt idx="47">
                  <c:v>0.13513513513513514</c:v>
                </c:pt>
                <c:pt idx="48">
                  <c:v>0.13439385628085573</c:v>
                </c:pt>
                <c:pt idx="49">
                  <c:v>0.13702384214853386</c:v>
                </c:pt>
                <c:pt idx="50">
                  <c:v>0.13923013923013922</c:v>
                </c:pt>
                <c:pt idx="51">
                  <c:v>0.13941018766756033</c:v>
                </c:pt>
                <c:pt idx="52">
                  <c:v>0.13969425408539801</c:v>
                </c:pt>
                <c:pt idx="53">
                  <c:v>0.13881748071979436</c:v>
                </c:pt>
                <c:pt idx="54">
                  <c:v>0.1392757660167131</c:v>
                </c:pt>
                <c:pt idx="55">
                  <c:v>0.1417004048582996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D560-8845-A471-E17585A2C066}"/>
            </c:ext>
          </c:extLst>
        </c:ser>
        <c:ser>
          <c:idx val="1"/>
          <c:order val="1"/>
          <c:spPr>
            <a:ln w="25400" cap="rnd">
              <a:noFill/>
              <a:round/>
            </a:ln>
            <a:effectLst/>
          </c:spPr>
          <c:marker>
            <c:symbol val="none"/>
          </c:marker>
          <c:trendline>
            <c:spPr>
              <a:ln w="19050" cap="rnd">
                <a:solidFill>
                  <a:schemeClr val="accent2"/>
                </a:solidFill>
                <a:prstDash val="sysDot"/>
              </a:ln>
              <a:effectLst/>
            </c:spPr>
            <c:trendlineType val="power"/>
            <c:dispRSqr val="0"/>
            <c:dispEq val="0"/>
          </c:trendline>
          <c:xVal>
            <c:numRef>
              <c:f>'[Reliability growth projections.xlsx]Crow data'!$Z$8:$Z$11</c:f>
              <c:numCache>
                <c:formatCode>General</c:formatCode>
                <c:ptCount val="4"/>
                <c:pt idx="0">
                  <c:v>0.7</c:v>
                </c:pt>
                <c:pt idx="1">
                  <c:v>3.7</c:v>
                </c:pt>
                <c:pt idx="2">
                  <c:v>13.2</c:v>
                </c:pt>
                <c:pt idx="3" formatCode="0.000">
                  <c:v>51.291978173780564</c:v>
                </c:pt>
              </c:numCache>
            </c:numRef>
          </c:xVal>
          <c:yVal>
            <c:numRef>
              <c:f>'[Reliability growth projections.xlsx]Crow data'!$AA$8:$AA$11</c:f>
              <c:numCache>
                <c:formatCode>0.00000</c:formatCode>
                <c:ptCount val="4"/>
                <c:pt idx="0">
                  <c:v>1.4285714285714286</c:v>
                </c:pt>
                <c:pt idx="1">
                  <c:v>0.54054054054054046</c:v>
                </c:pt>
                <c:pt idx="2">
                  <c:v>0.22727272727272729</c:v>
                </c:pt>
                <c:pt idx="3" formatCode="General">
                  <c:v>0.1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D560-8845-A471-E17585A2C0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22054639"/>
        <c:axId val="222056351"/>
      </c:scatterChart>
      <c:valAx>
        <c:axId val="222054639"/>
        <c:scaling>
          <c:logBase val="10"/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Time, hours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2056351"/>
        <c:crossesAt val="0.1"/>
        <c:crossBetween val="midCat"/>
      </c:valAx>
      <c:valAx>
        <c:axId val="222056351"/>
        <c:scaling>
          <c:logBase val="10"/>
          <c:orientation val="minMax"/>
          <c:max val="1.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n(t)/t</a:t>
                </a:r>
              </a:p>
            </c:rich>
          </c:tx>
          <c:layout>
            <c:manualLayout>
              <c:xMode val="edge"/>
              <c:yMode val="edge"/>
              <c:x val="2.3809523809523808E-2"/>
              <c:y val="0.4035130628711491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2054639"/>
        <c:crossesAt val="0.1"/>
        <c:crossBetween val="midCat"/>
      </c:valAx>
      <c:spPr>
        <a:noFill/>
        <a:ln w="25400"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Failure probability decrease with</a:t>
            </a:r>
            <a:r>
              <a:rPr lang="en-US" sz="1000" baseline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redundancy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4"/>
          <c:order val="0"/>
          <c:tx>
            <c:strRef>
              <c:f>'Sheet1 (2)'!$W$37</c:f>
              <c:strCache>
                <c:ptCount val="1"/>
                <c:pt idx="0">
                  <c:v>F = 0.3,  ß = 0.3</c:v>
                </c:pt>
              </c:strCache>
            </c:strRef>
          </c:tx>
          <c:spPr>
            <a:ln w="19050" cap="rnd">
              <a:solidFill>
                <a:srgbClr val="C0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xVal>
            <c:numRef>
              <c:f>'Sheet1 (2)'!$W$39:$W$43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</c:numCache>
            </c:numRef>
          </c:xVal>
          <c:yVal>
            <c:numRef>
              <c:f>'Sheet1 (2)'!$X$39:$X$43</c:f>
              <c:numCache>
                <c:formatCode>0.000000</c:formatCode>
                <c:ptCount val="5"/>
                <c:pt idx="0">
                  <c:v>0.3</c:v>
                </c:pt>
                <c:pt idx="1">
                  <c:v>0.1341</c:v>
                </c:pt>
                <c:pt idx="2">
                  <c:v>9.9260999999999988E-2</c:v>
                </c:pt>
                <c:pt idx="3">
                  <c:v>9.1944810000000002E-2</c:v>
                </c:pt>
                <c:pt idx="4">
                  <c:v>9.0408410100000003E-2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451E-E64F-9FDA-EE96D152B773}"/>
            </c:ext>
          </c:extLst>
        </c:ser>
        <c:ser>
          <c:idx val="6"/>
          <c:order val="1"/>
          <c:tx>
            <c:strRef>
              <c:f>'Sheet1 (2)'!$W$5</c:f>
              <c:strCache>
                <c:ptCount val="1"/>
                <c:pt idx="0">
                  <c:v>F = 0.3,  ß = 0.01</c:v>
                </c:pt>
              </c:strCache>
            </c:strRef>
          </c:tx>
          <c:spPr>
            <a:ln w="19050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lumMod val="60000"/>
                </a:schemeClr>
              </a:solidFill>
              <a:ln w="9525">
                <a:solidFill>
                  <a:schemeClr val="accent1">
                    <a:lumMod val="60000"/>
                  </a:schemeClr>
                </a:solidFill>
              </a:ln>
              <a:effectLst/>
            </c:spPr>
          </c:marker>
          <c:xVal>
            <c:numRef>
              <c:f>'Sheet1 (2)'!$W$7:$W$11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</c:numCache>
            </c:numRef>
          </c:xVal>
          <c:yVal>
            <c:numRef>
              <c:f>'Sheet1 (2)'!$X$7:$X$11</c:f>
              <c:numCache>
                <c:formatCode>0.000000</c:formatCode>
                <c:ptCount val="5"/>
                <c:pt idx="0">
                  <c:v>0.3</c:v>
                </c:pt>
                <c:pt idx="1">
                  <c:v>9.1208999999999998E-2</c:v>
                </c:pt>
                <c:pt idx="2">
                  <c:v>2.9198072999999998E-2</c:v>
                </c:pt>
                <c:pt idx="3">
                  <c:v>1.0780827680999999E-2</c:v>
                </c:pt>
                <c:pt idx="4">
                  <c:v>5.3109058212569994E-3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451E-E64F-9FDA-EE96D152B773}"/>
            </c:ext>
          </c:extLst>
        </c:ser>
        <c:ser>
          <c:idx val="2"/>
          <c:order val="2"/>
          <c:tx>
            <c:strRef>
              <c:f>'Sheet1 (2)'!$K$37</c:f>
              <c:strCache>
                <c:ptCount val="1"/>
                <c:pt idx="0">
                  <c:v>F = 0.1,  ß = 0.3</c:v>
                </c:pt>
              </c:strCache>
            </c:strRef>
          </c:tx>
          <c:spPr>
            <a:ln w="19050" cap="rnd">
              <a:solidFill>
                <a:srgbClr val="00B0F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'Sheet1 (2)'!$K$39:$K$43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</c:numCache>
            </c:numRef>
          </c:xVal>
          <c:yVal>
            <c:numRef>
              <c:f>'Sheet1 (2)'!$L$39:$L$43</c:f>
              <c:numCache>
                <c:formatCode>0.000000</c:formatCode>
                <c:ptCount val="5"/>
                <c:pt idx="0">
                  <c:v>9.9999999999999992E-2</c:v>
                </c:pt>
                <c:pt idx="1">
                  <c:v>3.49E-2</c:v>
                </c:pt>
                <c:pt idx="2">
                  <c:v>3.0342999999999998E-2</c:v>
                </c:pt>
                <c:pt idx="3">
                  <c:v>3.002401E-2</c:v>
                </c:pt>
                <c:pt idx="4">
                  <c:v>3.0001680699999998E-2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451E-E64F-9FDA-EE96D152B773}"/>
            </c:ext>
          </c:extLst>
        </c:ser>
        <c:ser>
          <c:idx val="5"/>
          <c:order val="3"/>
          <c:tx>
            <c:strRef>
              <c:f>'Sheet1 (2)'!$K$5</c:f>
              <c:strCache>
                <c:ptCount val="1"/>
                <c:pt idx="0">
                  <c:v>F = 0.1,  ß = 0.01</c:v>
                </c:pt>
              </c:strCache>
            </c:strRef>
          </c:tx>
          <c:spPr>
            <a:ln w="19050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xVal>
            <c:numRef>
              <c:f>'Sheet1 (2)'!$K$7:$K$11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</c:numCache>
            </c:numRef>
          </c:xVal>
          <c:yVal>
            <c:numRef>
              <c:f>'Sheet1 (2)'!$L$7:$L$11</c:f>
              <c:numCache>
                <c:formatCode>0.000000</c:formatCode>
                <c:ptCount val="5"/>
                <c:pt idx="0">
                  <c:v>0.1</c:v>
                </c:pt>
                <c:pt idx="1">
                  <c:v>1.0801000000000002E-2</c:v>
                </c:pt>
                <c:pt idx="2">
                  <c:v>1.970299E-3</c:v>
                </c:pt>
                <c:pt idx="3">
                  <c:v>1.0960596010000001E-3</c:v>
                </c:pt>
                <c:pt idx="4">
                  <c:v>1.009509900499E-3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451E-E64F-9FDA-EE96D152B7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35271248"/>
        <c:axId val="1435272960"/>
      </c:scatterChart>
      <c:valAx>
        <c:axId val="1435271248"/>
        <c:scaling>
          <c:orientation val="minMax"/>
          <c:max val="5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Redundancy, N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35272960"/>
        <c:crosses val="autoZero"/>
        <c:crossBetween val="midCat"/>
        <c:majorUnit val="1"/>
      </c:valAx>
      <c:valAx>
        <c:axId val="1435272960"/>
        <c:scaling>
          <c:orientation val="minMax"/>
          <c:max val="0.3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Failure probability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35271248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0.38889</cdr:x>
      <cdr:y>0.22727</cdr:y>
    </cdr:from>
    <cdr:to>
      <cdr:x>0.425</cdr:x>
      <cdr:y>0.30114</cdr:y>
    </cdr:to>
    <cdr:cxnSp macro="">
      <cdr:nvCxnSpPr>
        <cdr:cNvPr id="4" name="Straight Arrow Connector 3">
          <a:extLst xmlns:a="http://schemas.openxmlformats.org/drawingml/2006/main">
            <a:ext uri="{FF2B5EF4-FFF2-40B4-BE49-F238E27FC236}">
              <a16:creationId xmlns:a16="http://schemas.microsoft.com/office/drawing/2014/main" id="{3A450EE2-5225-763E-4A7F-50DC1EB001F7}"/>
            </a:ext>
          </a:extLst>
        </cdr:cNvPr>
        <cdr:cNvCxnSpPr/>
      </cdr:nvCxnSpPr>
      <cdr:spPr>
        <a:xfrm xmlns:a="http://schemas.openxmlformats.org/drawingml/2006/main" flipH="1">
          <a:off x="1778000" y="508000"/>
          <a:ext cx="165100" cy="165100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triangle"/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0.675</cdr:x>
      <cdr:y>0.53409</cdr:y>
    </cdr:from>
    <cdr:to>
      <cdr:x>0.71111</cdr:x>
      <cdr:y>0.60795</cdr:y>
    </cdr:to>
    <cdr:cxnSp macro="">
      <cdr:nvCxnSpPr>
        <cdr:cNvPr id="5" name="Straight Arrow Connector 4">
          <a:extLst xmlns:a="http://schemas.openxmlformats.org/drawingml/2006/main">
            <a:ext uri="{FF2B5EF4-FFF2-40B4-BE49-F238E27FC236}">
              <a16:creationId xmlns:a16="http://schemas.microsoft.com/office/drawing/2014/main" id="{F543818C-68CC-7D8B-82FF-45D502A7CDA8}"/>
            </a:ext>
          </a:extLst>
        </cdr:cNvPr>
        <cdr:cNvCxnSpPr/>
      </cdr:nvCxnSpPr>
      <cdr:spPr>
        <a:xfrm xmlns:a="http://schemas.openxmlformats.org/drawingml/2006/main" flipH="1">
          <a:off x="3086100" y="1193800"/>
          <a:ext cx="165100" cy="165100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triangle"/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0.42222</cdr:x>
      <cdr:y>0.14054</cdr:y>
    </cdr:from>
    <cdr:to>
      <cdr:x>0.65</cdr:x>
      <cdr:y>0.26486</cdr:y>
    </cdr:to>
    <cdr:sp macro="" textlink="">
      <cdr:nvSpPr>
        <cdr:cNvPr id="11" name="TextBox 10">
          <a:extLst xmlns:a="http://schemas.openxmlformats.org/drawingml/2006/main">
            <a:ext uri="{FF2B5EF4-FFF2-40B4-BE49-F238E27FC236}">
              <a16:creationId xmlns:a16="http://schemas.microsoft.com/office/drawing/2014/main" id="{C6899F3B-290E-5EA5-01C9-CC08D682308E}"/>
            </a:ext>
          </a:extLst>
        </cdr:cNvPr>
        <cdr:cNvSpPr txBox="1"/>
      </cdr:nvSpPr>
      <cdr:spPr>
        <a:xfrm xmlns:a="http://schemas.openxmlformats.org/drawingml/2006/main">
          <a:off x="1930400" y="330200"/>
          <a:ext cx="1041400" cy="2921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100" b="0" i="0">
              <a:latin typeface="Symbol" pitchFamily="2" charset="2"/>
              <a:cs typeface="Times New Roman" panose="02020603050405020304" pitchFamily="18" charset="0"/>
            </a:rPr>
            <a:t>a</a:t>
          </a:r>
          <a:r>
            <a:rPr lang="en-US" sz="1100" b="0" i="0">
              <a:latin typeface="Times New Roman" panose="02020603050405020304" pitchFamily="18" charset="0"/>
              <a:cs typeface="Times New Roman" panose="02020603050405020304" pitchFamily="18" charset="0"/>
            </a:rPr>
            <a:t> = 0.62</a:t>
          </a:r>
        </a:p>
        <a:p xmlns:a="http://schemas.openxmlformats.org/drawingml/2006/main">
          <a:endParaRPr lang="en-US" sz="1100"/>
        </a:p>
      </cdr:txBody>
    </cdr:sp>
  </cdr:relSizeAnchor>
  <cdr:relSizeAnchor xmlns:cdr="http://schemas.openxmlformats.org/drawingml/2006/chartDrawing">
    <cdr:from>
      <cdr:x>0.70833</cdr:x>
      <cdr:y>0.43784</cdr:y>
    </cdr:from>
    <cdr:to>
      <cdr:x>0.94767</cdr:x>
      <cdr:y>0.57838</cdr:y>
    </cdr:to>
    <cdr:sp macro="" textlink="">
      <cdr:nvSpPr>
        <cdr:cNvPr id="12" name="TextBox 11">
          <a:extLst xmlns:a="http://schemas.openxmlformats.org/drawingml/2006/main">
            <a:ext uri="{FF2B5EF4-FFF2-40B4-BE49-F238E27FC236}">
              <a16:creationId xmlns:a16="http://schemas.microsoft.com/office/drawing/2014/main" id="{EB006FC4-A685-B87C-13A2-867CDC4B6DAB}"/>
            </a:ext>
          </a:extLst>
        </cdr:cNvPr>
        <cdr:cNvSpPr txBox="1"/>
      </cdr:nvSpPr>
      <cdr:spPr>
        <a:xfrm xmlns:a="http://schemas.openxmlformats.org/drawingml/2006/main">
          <a:off x="2266939" y="832417"/>
          <a:ext cx="765972" cy="26719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100" b="0" i="0">
              <a:latin typeface="Symbol" pitchFamily="2" charset="2"/>
              <a:cs typeface="Times New Roman" panose="02020603050405020304" pitchFamily="18" charset="0"/>
            </a:rPr>
            <a:t>a</a:t>
          </a:r>
          <a:r>
            <a:rPr lang="en-US" sz="1100" b="0" i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100" b="0" i="0">
              <a:latin typeface="Times New Roman" panose="02020603050405020304" pitchFamily="18" charset="0"/>
              <a:cs typeface="Times New Roman" panose="02020603050405020304" pitchFamily="18" charset="0"/>
            </a:rPr>
            <a:t>= 0.28</a:t>
          </a:r>
        </a:p>
        <a:p xmlns:a="http://schemas.openxmlformats.org/drawingml/2006/main">
          <a:endParaRPr lang="en-US" sz="110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694B50-004B-4113-BF36-43D87D9ECD37}" type="datetimeFigureOut">
              <a:rPr lang="en-US" smtClean="0"/>
              <a:t>10/28/24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9D28A4-03AA-410D-AB0E-8783F1735D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25725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lide Image Placeholder 1">
            <a:extLst>
              <a:ext uri="{FF2B5EF4-FFF2-40B4-BE49-F238E27FC236}">
                <a16:creationId xmlns:a16="http://schemas.microsoft.com/office/drawing/2014/main" id="{D85E8343-4C31-EA33-8F42-400436FAA70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4" name="Notes Placeholder 2">
            <a:extLst>
              <a:ext uri="{FF2B5EF4-FFF2-40B4-BE49-F238E27FC236}">
                <a16:creationId xmlns:a16="http://schemas.microsoft.com/office/drawing/2014/main" id="{B88D82A8-20AC-7A31-E701-D5E101FDCD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/>
              <a:t>The term a t</a:t>
            </a:r>
            <a:r>
              <a:rPr lang="en-US" altLang="en-US" baseline="30000"/>
              <a:t>-b</a:t>
            </a:r>
            <a:r>
              <a:rPr lang="en-US" altLang="en-US"/>
              <a:t> describes the initial reliability growth period that continues out to time t</a:t>
            </a:r>
            <a:r>
              <a:rPr lang="en-US" altLang="en-US" baseline="-25000"/>
              <a:t>d</a:t>
            </a:r>
            <a:r>
              <a:rPr lang="en-US" altLang="en-US"/>
              <a:t> and c is the constant long term failure rate.  The parameter d represents an additional constant failure rate due to remaining correctable but accepted failure modes.  After the reliability growth process is terminated, the failure rate n(t)/t = c + d. </a:t>
            </a:r>
          </a:p>
          <a:p>
            <a:endParaRPr lang="en-US" altLang="en-US"/>
          </a:p>
        </p:txBody>
      </p:sp>
      <p:sp>
        <p:nvSpPr>
          <p:cNvPr id="18435" name="Slide Number Placeholder 3">
            <a:extLst>
              <a:ext uri="{FF2B5EF4-FFF2-40B4-BE49-F238E27FC236}">
                <a16:creationId xmlns:a16="http://schemas.microsoft.com/office/drawing/2014/main" id="{1F285762-8457-9B5D-6A53-F150FB962C0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12B4A06-02E0-2B4E-9F21-A74EBB6AC2A2}" type="slidenum">
              <a:rPr lang="en-US" altLang="en-US" smtClean="0"/>
              <a:pPr/>
              <a:t>7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BBAE4E4-1128-B1D8-1D87-DD388082BE0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953" y="6037385"/>
            <a:ext cx="3683000" cy="67646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CE15ECB-A889-925D-43A7-BF55AF6FB4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10653" y="962819"/>
            <a:ext cx="10042358" cy="849939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900" kern="1200" dirty="0">
                <a:solidFill>
                  <a:srgbClr val="C12234"/>
                </a:solidFill>
                <a:latin typeface="Times New Roman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ECECE3-A6DB-DC72-B9D9-2FB33B123E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5DE1E25A-C48F-EB66-2BF5-559355A909D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09599" y="762000"/>
            <a:ext cx="10571747" cy="914400"/>
          </a:xfrm>
          <a:custGeom>
            <a:avLst/>
            <a:gdLst>
              <a:gd name="T0" fmla="*/ 0 w 1000"/>
              <a:gd name="T1" fmla="*/ 2147483646 h 1000"/>
              <a:gd name="T2" fmla="*/ 0 w 1000"/>
              <a:gd name="T3" fmla="*/ 0 h 1000"/>
              <a:gd name="T4" fmla="*/ 2147483646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rgbClr val="C12234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0" name="Line 8">
            <a:extLst>
              <a:ext uri="{FF2B5EF4-FFF2-40B4-BE49-F238E27FC236}">
                <a16:creationId xmlns:a16="http://schemas.microsoft.com/office/drawing/2014/main" id="{17C5D485-53A4-3399-8597-22DC3F9A4EB8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2045369" y="2566737"/>
            <a:ext cx="9200146" cy="0"/>
          </a:xfrm>
          <a:prstGeom prst="line">
            <a:avLst/>
          </a:prstGeom>
          <a:noFill/>
          <a:ln w="19050">
            <a:solidFill>
              <a:srgbClr val="C1223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62021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4011F4-CEFF-C305-631A-69C2E104E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810" y="589715"/>
            <a:ext cx="10663990" cy="1325563"/>
          </a:xfrm>
        </p:spPr>
        <p:txBody>
          <a:bodyPr anchor="t">
            <a:normAutofit/>
          </a:bodyPr>
          <a:lstStyle>
            <a:lvl1pPr>
              <a:defRPr kumimoji="0" lang="en-US" sz="3600" b="0" i="0" u="none" strike="noStrike" kern="1200" cap="none" spc="0" normalizeH="0" baseline="0" dirty="0">
                <a:ln>
                  <a:noFill/>
                </a:ln>
                <a:solidFill>
                  <a:srgbClr val="C12234"/>
                </a:solidFill>
                <a:effectLst/>
                <a:uLnTx/>
                <a:uFillTx/>
                <a:latin typeface="Times New Roman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728C2C-D374-1A74-B8E5-42574EA87F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79875"/>
            <a:ext cx="10515600" cy="4097087"/>
          </a:xfr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8231CC03-210E-3D34-8266-F1EA997B0B8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41158" y="425118"/>
            <a:ext cx="10571747" cy="914400"/>
          </a:xfrm>
          <a:custGeom>
            <a:avLst/>
            <a:gdLst>
              <a:gd name="T0" fmla="*/ 0 w 1000"/>
              <a:gd name="T1" fmla="*/ 2147483646 h 1000"/>
              <a:gd name="T2" fmla="*/ 0 w 1000"/>
              <a:gd name="T3" fmla="*/ 0 h 1000"/>
              <a:gd name="T4" fmla="*/ 2147483646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rgbClr val="C12234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FE44C60-5476-53BC-A2AD-68DC37B4052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70610F4-5E3C-4E2B-8D6E-C7479FB620A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2C01E7A5-843E-5EB1-F2B1-C09005D388D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altLang="en-US">
                <a:latin typeface="Times New Roman" panose="02020603050405020304" pitchFamily="18" charset="0"/>
              </a:rPr>
              <a:t>2025 RAMS – Session 02C Risk Analysis and Management - 1  – Jones</a:t>
            </a:r>
            <a:endParaRPr lang="en-US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29336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64136-1865-4A02-E046-7EE435C10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434705-72B5-A53B-E9E5-103E17B7F2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3A27DFC-D6D8-94AF-A620-EDF78C91D68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70610F4-5E3C-4E2B-8D6E-C7479FB620A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0FABD5AC-FEF1-FF82-9833-504C9634067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altLang="en-US">
                <a:latin typeface="Times New Roman" panose="02020603050405020304" pitchFamily="18" charset="0"/>
              </a:rPr>
              <a:t>2025 RAMS – Session 02C Risk Analysis and Management - 1  – Jones</a:t>
            </a:r>
            <a:endParaRPr lang="en-US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40088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77C11-BCA8-A7AF-24F1-1138D5173E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F420C4-0E65-95E8-DFB0-B1C6AAD47D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9237FE-B1D6-CAC6-4F2F-E126665129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16EB1A-1BDF-633B-E597-EE44C5C4964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70610F4-5E3C-4E2B-8D6E-C7479FB620A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F8E5539C-5C03-6D35-A952-950912DED7F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altLang="en-US">
                <a:latin typeface="Times New Roman" panose="02020603050405020304" pitchFamily="18" charset="0"/>
              </a:rPr>
              <a:t>2025 RAMS – Session 02C Risk Analysis and Management - 1  – Jones</a:t>
            </a:r>
            <a:endParaRPr lang="en-US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1189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DE73F6-0A0C-FE5E-DFFE-2F7DD8047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DEF2F6-FDE4-34A7-D8D2-D736B1085E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759C67-27BF-F94C-3E8F-C267CD23B6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717EE2-EA62-7D3E-E864-8063094E7A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0DF58CD-9337-9DB1-CEDB-FC2236C27E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B911B5B9-7650-BD6C-4F4A-C1429E8ABD5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70610F4-5E3C-4E2B-8D6E-C7479FB620A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6C2852BE-EE74-6D16-C50E-BCF105F29A7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altLang="en-US">
                <a:latin typeface="Times New Roman" panose="02020603050405020304" pitchFamily="18" charset="0"/>
              </a:rPr>
              <a:t>2025 RAMS – Session 02C Risk Analysis and Management - 1  – Jones</a:t>
            </a:r>
            <a:endParaRPr lang="en-US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3070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699BC-B119-E217-B9C7-321DECC80B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85CCDC-A19C-819D-852F-2BF6A35A90A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70610F4-5E3C-4E2B-8D6E-C7479FB620A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D9A6C2C-6AD7-C8A9-B2BD-86D41334929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altLang="en-US">
                <a:latin typeface="Times New Roman" panose="02020603050405020304" pitchFamily="18" charset="0"/>
              </a:rPr>
              <a:t>2025 RAMS – Session 02C Risk Analysis and Management - 1  – Jones</a:t>
            </a:r>
            <a:endParaRPr lang="en-US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70545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8CD279-3F58-3B20-3148-90F7BA533A4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70610F4-5E3C-4E2B-8D6E-C7479FB620A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03AEDF1-F148-1C27-1133-414967F1D41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altLang="en-US">
                <a:latin typeface="Times New Roman" panose="02020603050405020304" pitchFamily="18" charset="0"/>
              </a:rPr>
              <a:t>2025 RAMS – Session 02C Risk Analysis and Management - 1  – Jones</a:t>
            </a:r>
            <a:endParaRPr lang="en-US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11128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493CCB-9434-2008-07FC-D508342513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690430-8645-2EA8-C3C0-0EE3C2F24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9D2C02-0471-DDE8-688C-A1A08B4970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D7BE6FB-BB1E-1773-33D5-5E4DBF8DD21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70610F4-5E3C-4E2B-8D6E-C7479FB620A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9AF905A7-6B51-A3D1-1B7D-B60193A2C24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altLang="en-US">
                <a:latin typeface="Times New Roman" panose="02020603050405020304" pitchFamily="18" charset="0"/>
              </a:rPr>
              <a:t>2025 RAMS – Session 02C Risk Analysis and Management - 1  – Jones</a:t>
            </a:r>
            <a:endParaRPr lang="en-US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2192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2BBFBD-F860-F1AD-ACB2-AA3FEC84B1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B87C8DD-E1C4-F38E-7468-FD42AEAC26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9E38FB-388C-EC08-CAE8-9AAFE783FD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343E7F5-05B3-9789-E422-506D675BD34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70610F4-5E3C-4E2B-8D6E-C7479FB620A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5F9E7257-AFD0-741F-0BCB-69BA1F9AB4C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altLang="en-US">
                <a:latin typeface="Times New Roman" panose="02020603050405020304" pitchFamily="18" charset="0"/>
              </a:rPr>
              <a:t>2025 RAMS – Session 02C Risk Analysis and Management - 1  – Jones</a:t>
            </a:r>
            <a:endParaRPr lang="en-US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85601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5AD460-E978-028B-FB96-53092BFF41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174C475-B6FE-E007-04A5-D27EEF2DC5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F8608695-230F-AE19-B4E1-480FBEE2778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70610F4-5E3C-4E2B-8D6E-C7479FB620A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2A8A1D1-F165-6570-3219-C6B1B20B51E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altLang="en-US">
                <a:latin typeface="Times New Roman" panose="02020603050405020304" pitchFamily="18" charset="0"/>
              </a:rPr>
              <a:t>2025 RAMS – Session 02C Risk Analysis and Management - 1  – Jones</a:t>
            </a:r>
            <a:endParaRPr lang="en-US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50375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E7C7BB4-2CA5-A191-A0E6-BEFB607D95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F9F753-CD45-E781-11B3-F17FE12C9E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0F75D97A-F50E-D3C6-AAF2-979C09039F5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70610F4-5E3C-4E2B-8D6E-C7479FB620A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7D9A06D5-D25C-3738-CCA9-13AAD5F8B2B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altLang="en-US">
                <a:latin typeface="Times New Roman" panose="02020603050405020304" pitchFamily="18" charset="0"/>
              </a:rPr>
              <a:t>2025 RAMS – Session 02C Risk Analysis and Management - 1  – Jones</a:t>
            </a:r>
            <a:endParaRPr lang="en-US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01637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2891B92-F371-F422-89E0-EA11E7EA9D5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25" r="83031" b="8331"/>
          <a:stretch/>
        </p:blipFill>
        <p:spPr>
          <a:xfrm>
            <a:off x="238628" y="6167696"/>
            <a:ext cx="533400" cy="482342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68D68D8-5308-C5A4-A652-F24B3D2134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9D0A8B-C29F-B38B-18BE-AB72BDF305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FC5D72-266D-C97F-2275-39903CB88B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10001" y="6356350"/>
            <a:ext cx="4571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rgbClr val="C12234"/>
                </a:solidFill>
              </a:defRPr>
            </a:lvl1pPr>
          </a:lstStyle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altLang="en-US">
                <a:latin typeface="Times New Roman" panose="02020603050405020304" pitchFamily="18" charset="0"/>
              </a:rPr>
              <a:t>2025 RAMS – Session 02C Risk Analysis and Management - 1  – Jones</a:t>
            </a:r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0505BC-174D-D966-E159-6F04056D87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rgbClr val="C1223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C70610F4-5E3C-4E2B-8D6E-C7479FB620A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3280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C12234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CF82B0-248E-5542-90F7-568DD46A9AB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ms Rmn"/>
              </a:rPr>
              <a:t>Four problematic methods in reliability analysis</a:t>
            </a:r>
            <a:endParaRPr lang="en-US" sz="8800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AEB3A14B-C5CD-185C-4129-7D372C030F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781696"/>
            <a:ext cx="9144000" cy="1029597"/>
          </a:xfrm>
        </p:spPr>
        <p:txBody>
          <a:bodyPr>
            <a:normAutofit/>
          </a:bodyPr>
          <a:lstStyle/>
          <a:p>
            <a:r>
              <a:rPr lang="en-US" dirty="0"/>
              <a:t>Harry W. Jones, Ph.D., MBA</a:t>
            </a:r>
          </a:p>
          <a:p>
            <a:r>
              <a:rPr lang="en-US" dirty="0"/>
              <a:t>NASA Ames Research Center</a:t>
            </a:r>
          </a:p>
        </p:txBody>
      </p:sp>
    </p:spTree>
    <p:extLst>
      <p:ext uri="{BB962C8B-B14F-4D97-AF65-F5344CB8AC3E}">
        <p14:creationId xmlns:p14="http://schemas.microsoft.com/office/powerpoint/2010/main" val="10868665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24C7BDF-8086-3927-7B9A-C01D0262A4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 and Outline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FE73CA-8C9A-CBEE-1722-6E0A426B95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40566"/>
            <a:ext cx="10515600" cy="4727719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Some basic methods used in reliability analysis are problematic.</a:t>
            </a:r>
          </a:p>
          <a:p>
            <a:pPr lvl="1"/>
            <a:r>
              <a:rPr lang="en-US" sz="2200" dirty="0">
                <a:ea typeface="Times New Roman" panose="02020603050405020304" pitchFamily="18" charset="0"/>
              </a:rPr>
              <a:t>T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hey produce </a:t>
            </a:r>
            <a:r>
              <a:rPr lang="en-US" sz="2200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incorrect and overoptimistic predictions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</a:p>
          <a:p>
            <a:pPr lvl="1"/>
            <a:r>
              <a:rPr lang="en-US" sz="2200" dirty="0">
                <a:ea typeface="Times New Roman" panose="02020603050405020304" pitchFamily="18" charset="0"/>
              </a:rPr>
              <a:t>Favorable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forecasts are often invalidated by testing and operational experience.  </a:t>
            </a:r>
          </a:p>
          <a:p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 problematic methods in reliability analysis include</a:t>
            </a:r>
          </a:p>
          <a:p>
            <a:pPr lvl="1"/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estimating the system failure rate as the sum of component failure rates, </a:t>
            </a:r>
          </a:p>
          <a:p>
            <a:pPr lvl="1"/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assuming that reliability growth continues forever during testing, </a:t>
            </a:r>
          </a:p>
          <a:p>
            <a:pPr lvl="1"/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overestimating the benefits of redundancy, and </a:t>
            </a:r>
          </a:p>
          <a:p>
            <a:pPr lvl="1"/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using the fault tolerance count instead of a detailed reliability analysis.  </a:t>
            </a:r>
          </a:p>
          <a:p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 inevitable optimistic bias should be corrected by realistic analysis that reflects experience.  </a:t>
            </a:r>
          </a:p>
          <a:p>
            <a:pPr lvl="1"/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Repeated surprising poor performance suggests willful blindness.  </a:t>
            </a:r>
          </a:p>
          <a:p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Rigorous methods and impartial critical reviews are needed to improve reliability analysis. </a:t>
            </a:r>
            <a:endParaRPr lang="en-US" sz="400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289253B-6629-1582-1160-C1BEE1B87C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033091" y="6361596"/>
            <a:ext cx="6125817" cy="365125"/>
          </a:xfrm>
        </p:spPr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altLang="en-US" dirty="0">
                <a:latin typeface="Times New Roman" panose="02020603050405020304" pitchFamily="18" charset="0"/>
              </a:rPr>
              <a:t>2025 RAMS – Session 02C Risk Analysis and Management - 1  – Jones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938C25F-8229-65E7-E3F1-0AEE6E626C5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70610F4-5E3C-4E2B-8D6E-C7479FB620AE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4182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24C7BDF-8086-3927-7B9A-C01D0262A4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810" y="589715"/>
            <a:ext cx="10663990" cy="871337"/>
          </a:xfrm>
        </p:spPr>
        <p:txBody>
          <a:bodyPr>
            <a:normAutofit/>
          </a:bodyPr>
          <a:lstStyle/>
          <a:p>
            <a:r>
              <a:rPr lang="en-US" dirty="0"/>
              <a:t>Reliability Prediction Errors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FE73CA-8C9A-CBEE-1722-6E0A426B95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9810" y="1461052"/>
            <a:ext cx="10515600" cy="4691270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ms Rmn"/>
              </a:rPr>
              <a:t>A common early estimate of the system failure rate sets it equal to 		</a:t>
            </a:r>
            <a:r>
              <a:rPr lang="en-US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ms Rmn"/>
              </a:rPr>
              <a:t>the sum of component failure rates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ms Rmn"/>
              </a:rPr>
              <a:t>.  </a:t>
            </a:r>
          </a:p>
          <a:p>
            <a:pPr lvl="1"/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ms Rmn"/>
              </a:rPr>
              <a:t>This is a best case lower bound, but it ignores integration and system level problems.  </a:t>
            </a:r>
          </a:p>
          <a:p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ms Rmn"/>
              </a:rPr>
              <a:t>Using the sum of component failure rates has been severely criticized.  </a:t>
            </a:r>
          </a:p>
          <a:p>
            <a:pPr lvl="1"/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ms Rmn"/>
              </a:rPr>
              <a:t>The published component failure rates are not trustworthy.  </a:t>
            </a:r>
          </a:p>
          <a:p>
            <a:pPr lvl="1"/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ms Rmn"/>
              </a:rPr>
              <a:t>The assumed constant failure rate ignores infant mortality and wear out.  </a:t>
            </a:r>
          </a:p>
          <a:p>
            <a:pPr lvl="1"/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ms Rmn"/>
              </a:rPr>
              <a:t>There are many system level failures due to problems in requirements, design, interfaces, manufacturing, operations, and software.  </a:t>
            </a:r>
          </a:p>
          <a:p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ms Rmn"/>
              </a:rPr>
              <a:t>There is no standard accepted method for predicting system reliability.</a:t>
            </a:r>
          </a:p>
          <a:p>
            <a:pPr lvl="1"/>
            <a:r>
              <a:rPr lang="en-US" sz="2200" dirty="0">
                <a:ea typeface="Times New Roman" panose="02020603050405020304" pitchFamily="18" charset="0"/>
                <a:cs typeface="Tms Rmn"/>
              </a:rPr>
              <a:t>P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ms Rmn"/>
              </a:rPr>
              <a:t>redictions vary greatly in detail, completeness, basis in data, and dependability.  </a:t>
            </a:r>
          </a:p>
          <a:p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ms Rmn"/>
              </a:rPr>
              <a:t>Component based reliability prediction methods can produce extremely inaccurate results. </a:t>
            </a:r>
          </a:p>
          <a:p>
            <a:pPr lvl="1"/>
            <a:r>
              <a:rPr lang="en-US" sz="2200" dirty="0">
                <a:ea typeface="Times New Roman" panose="02020603050405020304" pitchFamily="18" charset="0"/>
                <a:cs typeface="Tms Rmn"/>
              </a:rPr>
              <a:t>The 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ms Rmn"/>
              </a:rPr>
              <a:t>predicted reliability can be tens or hundreds of times higher than the actual reliability.  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289253B-6629-1582-1160-C1BEE1B87C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2927046" y="6268285"/>
            <a:ext cx="6189518" cy="365125"/>
          </a:xfrm>
        </p:spPr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altLang="en-US" dirty="0">
                <a:latin typeface="Times New Roman" panose="02020603050405020304" pitchFamily="18" charset="0"/>
              </a:rPr>
              <a:t>2025 RAMS – Session 02C Risk Analysis and Management - 1  – Jones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2E0ED1D-6ACB-ACAE-430E-2537B5892E5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70610F4-5E3C-4E2B-8D6E-C7479FB620AE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13670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24C7BDF-8086-3927-7B9A-C01D0262A4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097" y="549959"/>
            <a:ext cx="10819703" cy="871337"/>
          </a:xfrm>
        </p:spPr>
        <p:txBody>
          <a:bodyPr>
            <a:normAutofit fontScale="90000"/>
          </a:bodyPr>
          <a:lstStyle/>
          <a:p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ms Rmn"/>
              </a:rPr>
              <a:t>The Problem of Inaccurate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ms Rmn"/>
              </a:rPr>
              <a:t>R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ms Rmn"/>
              </a:rPr>
              <a:t>eliability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ms Rmn"/>
              </a:rPr>
              <a:t>P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ms Rmn"/>
              </a:rPr>
              <a:t>redictions is Well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ms Rmn"/>
              </a:rPr>
              <a:t>K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ms Rmn"/>
              </a:rPr>
              <a:t>nown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FE73CA-8C9A-CBEE-1722-6E0A426B95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21296"/>
            <a:ext cx="10383078" cy="4760843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ms Rmn"/>
              </a:rPr>
              <a:t>“Reliability predictions have been the subject of much discussion ... </a:t>
            </a:r>
          </a:p>
          <a:p>
            <a:pPr lvl="1"/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ms Rmn"/>
              </a:rPr>
              <a:t>Some articles have proclaimed them to be valueless.”   </a:t>
            </a:r>
          </a:p>
          <a:p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ms Rmn"/>
              </a:rPr>
              <a:t>Using parts reliability to estimate system reliability has been defended.  </a:t>
            </a:r>
          </a:p>
          <a:p>
            <a:pPr lvl="1"/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ms Rmn"/>
              </a:rPr>
              <a:t>“(T)he practice has been to use part failure rates as a proxy, meaning that if a system has a high part failure rate it will probably have a proportionately high failure rate due to unanalyzed causes.”  “It is useful for gross estimation of the achievable reliability and for assessing alternatives.”  </a:t>
            </a:r>
          </a:p>
          <a:p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ms Rmn"/>
              </a:rPr>
              <a:t>However, the results are often highly unsatisfactory.  </a:t>
            </a:r>
          </a:p>
          <a:p>
            <a:pPr lvl="1"/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ms Rmn"/>
              </a:rPr>
              <a:t>“Recent research shows that these methods have produced highly inaccurate results when compared to actual test data… The ratio of predictions to demonstrated values ranges from 1. 2:1 to 218:1”    </a:t>
            </a:r>
          </a:p>
          <a:p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ms Rmn"/>
              </a:rPr>
              <a:t>Reliability prediction “methods have been criticized as flawed and leading to inaccurate and misleading results. … </a:t>
            </a:r>
          </a:p>
          <a:p>
            <a:pPr lvl="1"/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ms Rmn"/>
              </a:rPr>
              <a:t>the U.S. National Academy of Sciences has recently discredited these methods.”  </a:t>
            </a:r>
            <a:endParaRPr lang="en-US" sz="2200" dirty="0">
              <a:effectLst/>
              <a:latin typeface="Tms Rmn"/>
              <a:ea typeface="Times New Roman" panose="02020603050405020304" pitchFamily="18" charset="0"/>
              <a:cs typeface="Tms Rmn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289253B-6629-1582-1160-C1BEE1B87C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2760866" y="6325936"/>
            <a:ext cx="6366164" cy="365125"/>
          </a:xfrm>
        </p:spPr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altLang="en-US" dirty="0">
                <a:latin typeface="Times New Roman" panose="02020603050405020304" pitchFamily="18" charset="0"/>
              </a:rPr>
              <a:t>2025 RAMS – Session 02C Risk Analysis and Management - 1  – Jones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1DAF00C-FEA3-84EA-BD27-97936D92D86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70610F4-5E3C-4E2B-8D6E-C7479FB620AE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70216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24C7BDF-8086-3927-7B9A-C01D0262A4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810" y="589715"/>
            <a:ext cx="10663990" cy="871337"/>
          </a:xfrm>
        </p:spPr>
        <p:txBody>
          <a:bodyPr>
            <a:normAutofit/>
          </a:bodyPr>
          <a:lstStyle/>
          <a:p>
            <a:r>
              <a:rPr lang="en-US" dirty="0"/>
              <a:t>Cause and Cure of Reliability Prediction Errors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FE73CA-8C9A-CBEE-1722-6E0A426B95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79713"/>
            <a:ext cx="10515600" cy="4497249"/>
          </a:xfrm>
        </p:spPr>
        <p:txBody>
          <a:bodyPr>
            <a:normAutofit fontScale="92500" lnSpcReduction="10000"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dirty="0">
                <a:ea typeface="Times New Roman" panose="02020603050405020304" pitchFamily="18" charset="0"/>
                <a:cs typeface="Tms Rmn"/>
              </a:rPr>
              <a:t>R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ms Rmn"/>
              </a:rPr>
              <a:t>eliability predictions are usually too high.</a:t>
            </a:r>
          </a:p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dirty="0">
                <a:ea typeface="Times New Roman" panose="02020603050405020304" pitchFamily="18" charset="0"/>
                <a:cs typeface="Tms Rmn"/>
              </a:rPr>
              <a:t>This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ms Rmn"/>
              </a:rPr>
              <a:t> can be explained as overoptimistic analysis and unrealistic advocacy.  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ms Rmn"/>
              </a:rPr>
              <a:t>“Initial reliability estimates are invariably better than demonstrated.” 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ea typeface="Times New Roman" panose="02020603050405020304" pitchFamily="18" charset="0"/>
                <a:cs typeface="Tms Rmn"/>
              </a:rPr>
              <a:t>“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ms Rmn"/>
              </a:rPr>
              <a:t>When “selling Congress on a system, it may seem to be politically smart to use the optimistic reliability estimates.” </a:t>
            </a:r>
          </a:p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ms Rmn"/>
              </a:rPr>
              <a:t> Reliability predictions can be improved by basing them on the actual performance of similar systems.  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ms Rmn"/>
              </a:rPr>
              <a:t>“Since field data on a similar-system is the best starting-point for quantification of the new-system reliability, it should be used to the maximum extent possible.” </a:t>
            </a:r>
            <a:endParaRPr lang="en-US" sz="2800" dirty="0">
              <a:effectLst/>
              <a:latin typeface="Tms Rmn"/>
              <a:ea typeface="Times New Roman" panose="02020603050405020304" pitchFamily="18" charset="0"/>
              <a:cs typeface="Tms Rmn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289253B-6629-1582-1160-C1BEE1B87C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2921850" y="6356350"/>
            <a:ext cx="6199909" cy="365125"/>
          </a:xfrm>
        </p:spPr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altLang="en-US" dirty="0">
                <a:latin typeface="Times New Roman" panose="02020603050405020304" pitchFamily="18" charset="0"/>
              </a:rPr>
              <a:t>2025 RAMS – Session 02C Risk Analysis and Management - 1  – Jones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35A4840-0E25-6898-9654-1273F4F26F2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70610F4-5E3C-4E2B-8D6E-C7479FB620AE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17537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24C7BDF-8086-3927-7B9A-C01D0262A4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810" y="589715"/>
            <a:ext cx="10663990" cy="891215"/>
          </a:xfrm>
        </p:spPr>
        <p:txBody>
          <a:bodyPr>
            <a:normAutofit fontScale="90000"/>
          </a:bodyPr>
          <a:lstStyle/>
          <a:p>
            <a:r>
              <a:rPr lang="en-US" dirty="0"/>
              <a:t>Over-optimistic Reliability Growth Projection</a:t>
            </a:r>
            <a:br>
              <a:rPr lang="en-US" dirty="0"/>
            </a:b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FE73CA-8C9A-CBEE-1722-6E0A426B95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0930"/>
            <a:ext cx="10663990" cy="4671392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ms Rmn"/>
              </a:rPr>
              <a:t>It is usually assumed that reliability growth can continue forever. </a:t>
            </a:r>
          </a:p>
          <a:p>
            <a:pPr lvl="1"/>
            <a:r>
              <a:rPr lang="en-US" sz="2200" dirty="0">
                <a:ea typeface="Times New Roman" panose="02020603050405020304" pitchFamily="18" charset="0"/>
                <a:cs typeface="Tms Rmn"/>
              </a:rPr>
              <a:t>But instead the 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ms Rmn"/>
              </a:rPr>
              <a:t>failure rate usually reaches a constant steady state.  </a:t>
            </a:r>
          </a:p>
          <a:p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ms Rmn"/>
              </a:rPr>
              <a:t>The reliability bathtub curve shows infant mortality, constant failure rate, and wear out.  </a:t>
            </a:r>
          </a:p>
          <a:p>
            <a:pPr lvl="1"/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ms Rmn"/>
              </a:rPr>
              <a:t>Reliability growth occurs only while infant mortality is being corrected. </a:t>
            </a:r>
          </a:p>
          <a:p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ms Rmn"/>
              </a:rPr>
              <a:t>The common failure pattern is short infant mortality followed by a constant failure rate.  </a:t>
            </a:r>
          </a:p>
          <a:p>
            <a:pPr lvl="1"/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ms Rmn"/>
              </a:rPr>
              <a:t>If the final constant failure rate is subtracted from the total failure rate, the infant mortality failure rate remains. </a:t>
            </a:r>
          </a:p>
          <a:p>
            <a:pPr lvl="1"/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ms Rmn"/>
              </a:rPr>
              <a:t>A surprising result is that the remaining infant mortality failure rate often declines simply as n/t. </a:t>
            </a:r>
          </a:p>
          <a:p>
            <a:pPr lvl="1"/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ms Rmn"/>
              </a:rPr>
              <a:t>The early failure count due to infant mortality is simply being averaged out over an increasing time period.  </a:t>
            </a:r>
          </a:p>
          <a:p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ms Rmn"/>
              </a:rPr>
              <a:t>Applying the usual reliability growth model for an increasing test time gives n(t)/t = k t</a:t>
            </a:r>
            <a:r>
              <a:rPr lang="en-US" sz="24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ms Rmn"/>
              </a:rPr>
              <a:t>-a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ms Rmn"/>
              </a:rPr>
              <a:t>. </a:t>
            </a:r>
          </a:p>
          <a:p>
            <a:pPr lvl="1"/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ms Rmn"/>
              </a:rPr>
              <a:t>The reliability growth exponent, a = 0 to 1, gradually decreases as the test time increases.  </a:t>
            </a:r>
          </a:p>
          <a:p>
            <a:pPr lvl="1"/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ms Rmn"/>
              </a:rPr>
              <a:t>As the test time gets longer, it creates a mistaken impression of indefinitely continuing reliability growth, although at an ever-decreasing reliability growth rate.  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289253B-6629-1582-1160-C1BEE1B87C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2855768" y="6374245"/>
            <a:ext cx="6480464" cy="365125"/>
          </a:xfrm>
        </p:spPr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altLang="en-US" dirty="0">
                <a:latin typeface="Times New Roman" panose="02020603050405020304" pitchFamily="18" charset="0"/>
              </a:rPr>
              <a:t>2025 RAMS – Session 02C Risk Analysis and Management - 1  – Jones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B087430-0DF1-E7A7-4C98-6D74B55B3A5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70610F4-5E3C-4E2B-8D6E-C7479FB620AE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2357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3F4447-D4E9-9C0E-D8E0-595963B8B3D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xfrm>
            <a:off x="10354019" y="6127750"/>
            <a:ext cx="1143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070C0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60C43B34-AD51-AB4A-8E7E-F3736158D4E5}" type="slidenum">
              <a:rPr lang="en-US" altLang="en-US" sz="1600" smtClean="0">
                <a:solidFill>
                  <a:srgbClr val="FF0000"/>
                </a:solidFill>
              </a:rPr>
              <a:pPr>
                <a:defRPr/>
              </a:pPr>
              <a:t>7</a:t>
            </a:fld>
            <a:endParaRPr lang="en-US" altLang="en-US" sz="1600" dirty="0">
              <a:solidFill>
                <a:srgbClr val="FF0000"/>
              </a:solidFill>
            </a:endParaRPr>
          </a:p>
        </p:txBody>
      </p:sp>
      <p:sp>
        <p:nvSpPr>
          <p:cNvPr id="17410" name="Rectangle 2">
            <a:extLst>
              <a:ext uri="{FF2B5EF4-FFF2-40B4-BE49-F238E27FC236}">
                <a16:creationId xmlns:a16="http://schemas.microsoft.com/office/drawing/2014/main" id="{61CDD228-6BD5-7823-F329-9DF4289BA2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9810" y="589716"/>
            <a:ext cx="10663990" cy="1037722"/>
          </a:xfrm>
        </p:spPr>
        <p:txBody>
          <a:bodyPr/>
          <a:lstStyle/>
          <a:p>
            <a:pPr eaLnBrk="1" hangingPunct="1"/>
            <a:r>
              <a:rPr lang="en-US" altLang="en-US" dirty="0"/>
              <a:t>The Duane-Crow and </a:t>
            </a:r>
            <a:r>
              <a:rPr lang="en-US" altLang="en-US" dirty="0" err="1"/>
              <a:t>abcd</a:t>
            </a:r>
            <a:r>
              <a:rPr lang="en-US" altLang="en-US" dirty="0"/>
              <a:t> Reliability Growth Models</a:t>
            </a:r>
          </a:p>
        </p:txBody>
      </p:sp>
      <p:sp>
        <p:nvSpPr>
          <p:cNvPr id="17411" name="Content Placeholder 1">
            <a:extLst>
              <a:ext uri="{FF2B5EF4-FFF2-40B4-BE49-F238E27FC236}">
                <a16:creationId xmlns:a16="http://schemas.microsoft.com/office/drawing/2014/main" id="{DDF00521-D10D-12E9-EDD0-85E1C270460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64005" y="1761823"/>
            <a:ext cx="10515600" cy="4097087"/>
          </a:xfrm>
        </p:spPr>
        <p:txBody>
          <a:bodyPr>
            <a:normAutofit lnSpcReduction="10000"/>
          </a:bodyPr>
          <a:lstStyle/>
          <a:p>
            <a:r>
              <a:rPr lang="en-US" altLang="en-US" sz="3200" dirty="0"/>
              <a:t>The Duane-Crow reliability growth model:</a:t>
            </a:r>
          </a:p>
          <a:p>
            <a:r>
              <a:rPr lang="en-US" altLang="en-US" sz="3200" dirty="0"/>
              <a:t>Failure rate = n(t)/t = k t</a:t>
            </a:r>
            <a:r>
              <a:rPr lang="en-US" altLang="en-US" sz="3200" baseline="30000" dirty="0"/>
              <a:t>-</a:t>
            </a:r>
            <a:r>
              <a:rPr lang="en-US" altLang="en-US" sz="3200" baseline="30000" dirty="0">
                <a:latin typeface="Symbol" pitchFamily="2" charset="2"/>
              </a:rPr>
              <a:t>a</a:t>
            </a:r>
            <a:r>
              <a:rPr lang="en-US" altLang="en-US" sz="3200" dirty="0"/>
              <a:t>.</a:t>
            </a:r>
          </a:p>
          <a:p>
            <a:pPr lvl="1"/>
            <a:r>
              <a:rPr lang="en-US" altLang="en-US" sz="2800" dirty="0"/>
              <a:t>k is a constant.  The reliability growth rate is </a:t>
            </a:r>
            <a:r>
              <a:rPr lang="en-US" altLang="en-US" sz="2800" dirty="0">
                <a:latin typeface="Symbol" pitchFamily="2" charset="2"/>
              </a:rPr>
              <a:t>a</a:t>
            </a:r>
            <a:r>
              <a:rPr lang="en-US" altLang="en-US" sz="2800" dirty="0"/>
              <a:t>.  </a:t>
            </a:r>
          </a:p>
          <a:p>
            <a:pPr lvl="1"/>
            <a:r>
              <a:rPr lang="en-US" altLang="en-US" sz="2800" dirty="0"/>
              <a:t>The model implies the failure rate can decrease forever but instead it usually reaches a constant low value.  </a:t>
            </a:r>
          </a:p>
          <a:p>
            <a:r>
              <a:rPr lang="en-US" altLang="en-US" sz="3200" dirty="0"/>
              <a:t>The </a:t>
            </a:r>
            <a:r>
              <a:rPr lang="en-US" altLang="en-US" sz="3200" dirty="0" err="1"/>
              <a:t>abcd</a:t>
            </a:r>
            <a:r>
              <a:rPr lang="en-US" altLang="en-US" sz="3200" dirty="0"/>
              <a:t> model adds a second time period with a constant failure rate.  </a:t>
            </a:r>
          </a:p>
          <a:p>
            <a:pPr lvl="1"/>
            <a:r>
              <a:rPr lang="en-US" altLang="en-US" sz="2800" dirty="0"/>
              <a:t>               n(t)/t = a t</a:t>
            </a:r>
            <a:r>
              <a:rPr lang="en-US" altLang="en-US" sz="2800" baseline="30000" dirty="0"/>
              <a:t>-b</a:t>
            </a:r>
            <a:r>
              <a:rPr lang="en-US" altLang="en-US" sz="2800" dirty="0"/>
              <a:t> + c from t = 0 to td</a:t>
            </a:r>
          </a:p>
          <a:p>
            <a:pPr lvl="1"/>
            <a:r>
              <a:rPr lang="en-US" altLang="en-US" sz="2800" dirty="0"/>
              <a:t>                        = c + d after td, where d = a td</a:t>
            </a:r>
            <a:r>
              <a:rPr lang="en-US" altLang="en-US" sz="2800" baseline="30000" dirty="0"/>
              <a:t>-b</a:t>
            </a:r>
            <a:r>
              <a:rPr lang="en-US" altLang="en-US" sz="2800" dirty="0"/>
              <a:t>	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991AC5B-8740-6064-CEC4-E6AE5CA6B21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2942632" y="6356350"/>
            <a:ext cx="6158345" cy="365125"/>
          </a:xfrm>
        </p:spPr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altLang="en-US" dirty="0">
                <a:latin typeface="Times New Roman" panose="02020603050405020304" pitchFamily="18" charset="0"/>
              </a:rPr>
              <a:t>2025 RAMS – Session 02C Risk Analysis and Management - 1  – Jones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24C7BDF-8086-3927-7B9A-C01D0262A4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810" y="661905"/>
            <a:ext cx="10663990" cy="1077417"/>
          </a:xfrm>
        </p:spPr>
        <p:txBody>
          <a:bodyPr>
            <a:normAutofit/>
          </a:bodyPr>
          <a:lstStyle/>
          <a:p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Reliability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G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rowth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R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ate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P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rojections Are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U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nrealistic</a:t>
            </a:r>
            <a:endParaRPr lang="en-US" sz="60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FE73CA-8C9A-CBEE-1722-6E0A426B95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5709" y="1841336"/>
            <a:ext cx="7511978" cy="4310986"/>
          </a:xfrm>
        </p:spPr>
        <p:txBody>
          <a:bodyPr>
            <a:normAutofit lnSpcReduction="10000"/>
          </a:bodyPr>
          <a:lstStyle/>
          <a:p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ms Rmn"/>
              </a:rPr>
              <a:t>The usual Duane-Crow model has the cumulative failure rate of n(t)/t = k t</a:t>
            </a:r>
            <a:r>
              <a:rPr lang="en-US" sz="24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ms Rmn"/>
              </a:rPr>
              <a:t>-</a:t>
            </a:r>
            <a:r>
              <a:rPr lang="en-US" sz="2400" baseline="30000" dirty="0">
                <a:effectLst/>
                <a:latin typeface="Symbol" pitchFamily="2" charset="2"/>
                <a:ea typeface="Times New Roman" panose="02020603050405020304" pitchFamily="18" charset="0"/>
                <a:cs typeface="Tms Rmn"/>
              </a:rPr>
              <a:t>a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ms Rmn"/>
              </a:rPr>
              <a:t>, where </a:t>
            </a:r>
            <a:r>
              <a:rPr lang="en-US" sz="2400" dirty="0">
                <a:effectLst/>
                <a:latin typeface="Symbol" pitchFamily="2" charset="2"/>
                <a:ea typeface="Times New Roman" panose="02020603050405020304" pitchFamily="18" charset="0"/>
                <a:cs typeface="Tms Rmn"/>
              </a:rPr>
              <a:t>a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ms Rmn"/>
              </a:rPr>
              <a:t> is the reliability growth exponent.  </a:t>
            </a:r>
          </a:p>
          <a:p>
            <a:pPr lvl="1"/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 Duane log-log plot is of data Crow used illustrate reliability growth.  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ms Rmn"/>
            </a:endParaRPr>
          </a:p>
          <a:p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ms Rmn"/>
              </a:rPr>
              <a:t>For the first three failures, the red dotted line has </a:t>
            </a:r>
            <a:r>
              <a:rPr lang="en-US" sz="2400" dirty="0">
                <a:effectLst/>
                <a:latin typeface="Symbol" pitchFamily="2" charset="2"/>
                <a:ea typeface="Times New Roman" panose="02020603050405020304" pitchFamily="18" charset="0"/>
                <a:cs typeface="Tms Rmn"/>
              </a:rPr>
              <a:t>a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ms Rmn"/>
              </a:rPr>
              <a:t> = 0.62, showing rapid early reliability growth.  </a:t>
            </a:r>
          </a:p>
          <a:p>
            <a:pPr lvl="1"/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ms Rmn"/>
              </a:rPr>
              <a:t>If this continued,  the failure rate n(t)/t would decline to 0.1 at 50 hours.  </a:t>
            </a:r>
          </a:p>
          <a:p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ms Rmn"/>
              </a:rPr>
              <a:t>The blue dotted line fit to the full data set has </a:t>
            </a:r>
            <a:r>
              <a:rPr lang="en-US" sz="2400" dirty="0">
                <a:effectLst/>
                <a:latin typeface="Symbol" pitchFamily="2" charset="2"/>
                <a:ea typeface="Times New Roman" panose="02020603050405020304" pitchFamily="18" charset="0"/>
                <a:cs typeface="Tms Rmn"/>
              </a:rPr>
              <a:t>a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ms Rmn"/>
              </a:rPr>
              <a:t> = 0.28.  </a:t>
            </a:r>
          </a:p>
          <a:p>
            <a:pPr lvl="1"/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ms Rmn"/>
              </a:rPr>
              <a:t>If this much slower reliability growth continued, n(t)/t would decline to 0.1 at about 500 hours.  </a:t>
            </a:r>
          </a:p>
          <a:p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ms Rmn"/>
              </a:rPr>
              <a:t>This reliability growth projections are unrealistic.  </a:t>
            </a:r>
          </a:p>
          <a:p>
            <a:pPr lvl="1"/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ms Rmn"/>
              </a:rPr>
              <a:t>The data shows a roughly constant cumulative failure rate after 50 to 100 hours.  </a:t>
            </a:r>
            <a:endParaRPr lang="en-US" sz="1800" dirty="0">
              <a:effectLst/>
              <a:latin typeface="Tms Rmn"/>
              <a:ea typeface="Times New Roman" panose="02020603050405020304" pitchFamily="18" charset="0"/>
              <a:cs typeface="Tms Rmn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289253B-6629-1582-1160-C1BEE1B87C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2855768" y="6374245"/>
            <a:ext cx="6480464" cy="365125"/>
          </a:xfrm>
        </p:spPr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altLang="en-US" dirty="0">
                <a:latin typeface="Times New Roman" panose="02020603050405020304" pitchFamily="18" charset="0"/>
              </a:rPr>
              <a:t>2025 RAMS – Session 02C Risk Analysis and Management - 1  – Jones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6A75E1D4-9390-F947-A11D-81BA675144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69129635"/>
              </p:ext>
            </p:extLst>
          </p:nvPr>
        </p:nvGraphicFramePr>
        <p:xfrm>
          <a:off x="498351" y="1945947"/>
          <a:ext cx="3546875" cy="25219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0FEEF6-9616-0447-BD10-2E58FD74E93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70610F4-5E3C-4E2B-8D6E-C7479FB620AE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46605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24C7BDF-8086-3927-7B9A-C01D0262A4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419" y="681038"/>
            <a:ext cx="10663990" cy="622859"/>
          </a:xfrm>
        </p:spPr>
        <p:txBody>
          <a:bodyPr/>
          <a:lstStyle/>
          <a:p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Reliability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G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rowth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R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ate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P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rojections Are Misleading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FE73CA-8C9A-CBEE-1722-6E0A426B95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30017"/>
            <a:ext cx="10515600" cy="4546945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The reliability growth exponent, </a:t>
            </a:r>
            <a:r>
              <a:rPr lang="en-US" dirty="0">
                <a:latin typeface="Symbol" pitchFamily="2" charset="2"/>
              </a:rPr>
              <a:t>a</a:t>
            </a:r>
            <a:r>
              <a:rPr lang="en-US" dirty="0"/>
              <a:t>, is usually large, approximately 1, for early testing, as infant mortality failures are corrected.  </a:t>
            </a:r>
          </a:p>
          <a:p>
            <a:pPr lvl="1"/>
            <a:r>
              <a:rPr lang="en-US" sz="2000" dirty="0"/>
              <a:t>As the test period is extended into the period of constant failure rate, the reliability growth exponent, </a:t>
            </a:r>
            <a:r>
              <a:rPr lang="en-US" sz="2000" dirty="0">
                <a:latin typeface="Symbol" pitchFamily="2" charset="2"/>
              </a:rPr>
              <a:t>a</a:t>
            </a:r>
            <a:r>
              <a:rPr lang="en-US" sz="2000" dirty="0"/>
              <a:t>, gradually declines toward zero. </a:t>
            </a:r>
          </a:p>
          <a:p>
            <a:r>
              <a:rPr lang="en-US" dirty="0"/>
              <a:t>If the usual Duane-Crow reliability growth 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model with n(t)/t = k t</a:t>
            </a:r>
            <a:r>
              <a:rPr lang="en-US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</a:t>
            </a:r>
            <a:r>
              <a:rPr lang="en-US" baseline="30000" dirty="0">
                <a:effectLst/>
                <a:latin typeface="Symbol" pitchFamily="2" charset="2"/>
                <a:ea typeface="Times New Roman" panose="02020603050405020304" pitchFamily="18" charset="0"/>
              </a:rPr>
              <a:t>a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is fitted to the cumulative failure rate data, it can be used to estimate the test time needed to achieve any specific lower failure rate, even zero or negative failure rates.  </a:t>
            </a:r>
          </a:p>
          <a:p>
            <a:pPr lvl="1"/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These projections are extremely misleading since reliability improvement becomes increasingly difficult and the failure rate usually becomes constant after the initial period of infant mortality. </a:t>
            </a:r>
          </a:p>
          <a:p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This is an obvious well known problem that is not explained in reliability growth analysis.</a:t>
            </a:r>
            <a:r>
              <a:rPr lang="en-US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en-US" sz="400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289253B-6629-1582-1160-C1BEE1B87C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2970068" y="6320519"/>
            <a:ext cx="6251864" cy="365125"/>
          </a:xfrm>
        </p:spPr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altLang="en-US" dirty="0">
                <a:latin typeface="Times New Roman" panose="02020603050405020304" pitchFamily="18" charset="0"/>
              </a:rPr>
              <a:t>2025 RAMS – Session 02C Risk Analysis and Management - 1  – Jones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4BA607E-DB21-CF74-BCC5-AE9B3E18CFC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70610F4-5E3C-4E2B-8D6E-C7479FB620AE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19371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24C7BDF-8086-3927-7B9A-C01D0262A4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810" y="589715"/>
            <a:ext cx="10663990" cy="732189"/>
          </a:xfrm>
        </p:spPr>
        <p:txBody>
          <a:bodyPr>
            <a:normAutofit fontScale="90000"/>
          </a:bodyPr>
          <a:lstStyle/>
          <a:p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Common Cause </a:t>
            </a:r>
            <a:r>
              <a:rPr lang="en-US" sz="4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F</a:t>
            </a: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ailures Limit the Gains of Redundancy</a:t>
            </a:r>
            <a:endParaRPr lang="en-US" sz="66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FE73CA-8C9A-CBEE-1722-6E0A426B95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10749"/>
            <a:ext cx="10515600" cy="4666214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The benefits of redundancy can be overestimated because of two significant problems. </a:t>
            </a:r>
          </a:p>
          <a:p>
            <a:pPr lvl="1"/>
            <a:r>
              <a:rPr lang="en-US" dirty="0"/>
              <a:t>Redundancy adds new failure modes in the systems that monitor failures and replace components. </a:t>
            </a:r>
          </a:p>
          <a:p>
            <a:pPr lvl="1"/>
            <a:r>
              <a:rPr lang="en-US" dirty="0"/>
              <a:t>Redundancy can be defeated by common cause failures.  </a:t>
            </a:r>
          </a:p>
          <a:p>
            <a:r>
              <a:rPr lang="en-US" dirty="0"/>
              <a:t>Common cause failures occur when several 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system components fail due to a single incident or one precipitating factor.  </a:t>
            </a:r>
          </a:p>
          <a:p>
            <a:pPr lvl="1"/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Common cause failures limit redundancy. </a:t>
            </a:r>
          </a:p>
          <a:p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No level of redundancy can reduce the probability that the redundant system will fail to less than the probability of a common cause failure.  </a:t>
            </a:r>
          </a:p>
          <a:p>
            <a:pPr lvl="1"/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Common cause failures may comprise ten percent of all failures and can limit the useful amount of redundancy to one 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ms Rmn"/>
              </a:rPr>
              <a:t>or two spares per component.  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289253B-6629-1582-1160-C1BEE1B87C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2875091" y="6356349"/>
            <a:ext cx="6293427" cy="365125"/>
          </a:xfrm>
        </p:spPr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altLang="en-US" dirty="0">
                <a:latin typeface="Times New Roman" panose="02020603050405020304" pitchFamily="18" charset="0"/>
              </a:rPr>
              <a:t>2025 RAMS – Session 02C Risk Analysis and Management - 1  – Jones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DD2F965-C103-12A2-483D-B5D456DF9A8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70610F4-5E3C-4E2B-8D6E-C7479FB620AE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3112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24C7BDF-8086-3927-7B9A-C01D0262A4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810" y="589715"/>
            <a:ext cx="10663990" cy="801763"/>
          </a:xfrm>
        </p:spPr>
        <p:txBody>
          <a:bodyPr/>
          <a:lstStyle/>
          <a:p>
            <a:r>
              <a:rPr lang="en-US" dirty="0"/>
              <a:t>Redundancy Can Increase Reliability, Up to a Limit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FE73CA-8C9A-CBEE-1722-6E0A426B95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1729" y="1244263"/>
            <a:ext cx="10810461" cy="4676153"/>
          </a:xfrm>
        </p:spPr>
        <p:txBody>
          <a:bodyPr>
            <a:normAutofit fontScale="85000" lnSpcReduction="1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</a:pPr>
            <a:r>
              <a:rPr lang="en-US" sz="2600" dirty="0"/>
              <a:t>If common cause failures are neglected, the reliability gain from redundancy appears large.  </a:t>
            </a:r>
          </a:p>
          <a:p>
            <a:pPr marL="457200" lvl="1" indent="0"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If the redundant components all have the probability of failure F, and the failures are independent, the probability that the N redundant systems all fail is F</a:t>
            </a:r>
            <a:r>
              <a:rPr lang="en-US" baseline="30000" dirty="0"/>
              <a:t>N</a:t>
            </a:r>
            <a:r>
              <a:rPr lang="en-US" dirty="0"/>
              <a:t>. </a:t>
            </a:r>
          </a:p>
          <a:p>
            <a:pPr marL="457200" lvl="1" indent="0"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 If F is less than one, F</a:t>
            </a:r>
            <a:r>
              <a:rPr lang="en-US" baseline="30000" dirty="0"/>
              <a:t>N</a:t>
            </a:r>
            <a:r>
              <a:rPr lang="en-US" dirty="0"/>
              <a:t> approaches zero for N large. </a:t>
            </a:r>
          </a:p>
          <a:p>
            <a:pPr marL="457200" lvl="1" indent="0"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It seems possible to achieve an arbitrarily low failure probability by continuing to increase redundancy. 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</a:pPr>
            <a:r>
              <a:rPr lang="en-US" sz="2600" dirty="0"/>
              <a:t>This is unrealistic because common cause failures can damage all the redundant components. 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</a:pPr>
            <a:r>
              <a:rPr lang="en-US" sz="2600" dirty="0">
                <a:effectLst/>
                <a:ea typeface="Times New Roman" panose="02020603050405020304" pitchFamily="18" charset="0"/>
              </a:rPr>
              <a:t>The beta factor, </a:t>
            </a:r>
            <a:r>
              <a:rPr lang="en-US" sz="2600" dirty="0" err="1">
                <a:effectLst/>
                <a:ea typeface="Times New Roman" panose="02020603050405020304" pitchFamily="18" charset="0"/>
              </a:rPr>
              <a:t>ß</a:t>
            </a:r>
            <a:r>
              <a:rPr lang="en-US" sz="2600" dirty="0">
                <a:effectLst/>
                <a:ea typeface="Times New Roman" panose="02020603050405020304" pitchFamily="18" charset="0"/>
              </a:rPr>
              <a:t>, is the fraction of all the failures that are common cause failures. </a:t>
            </a:r>
          </a:p>
          <a:p>
            <a:pPr marL="457200" lvl="1" indent="0"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effectLst/>
                <a:ea typeface="Times New Roman" panose="02020603050405020304" pitchFamily="18" charset="0"/>
              </a:rPr>
              <a:t>If the single system failure probability is F, the common cause failure probability is </a:t>
            </a:r>
            <a:r>
              <a:rPr lang="en-US" dirty="0" err="1">
                <a:effectLst/>
                <a:ea typeface="Times New Roman" panose="02020603050405020304" pitchFamily="18" charset="0"/>
              </a:rPr>
              <a:t>ß</a:t>
            </a:r>
            <a:r>
              <a:rPr lang="en-US" dirty="0">
                <a:effectLst/>
                <a:ea typeface="Times New Roman" panose="02020603050405020304" pitchFamily="18" charset="0"/>
              </a:rPr>
              <a:t> F.  </a:t>
            </a:r>
          </a:p>
          <a:p>
            <a:pPr marL="457200" lvl="1" indent="0"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effectLst/>
                <a:ea typeface="Times New Roman" panose="02020603050405020304" pitchFamily="18" charset="0"/>
              </a:rPr>
              <a:t>The total failure probability of a system with N redundant subsystems is FN = ((1- </a:t>
            </a:r>
            <a:r>
              <a:rPr lang="en-US" dirty="0" err="1">
                <a:effectLst/>
                <a:ea typeface="Times New Roman" panose="02020603050405020304" pitchFamily="18" charset="0"/>
              </a:rPr>
              <a:t>ß</a:t>
            </a:r>
            <a:r>
              <a:rPr lang="en-US" dirty="0">
                <a:effectLst/>
                <a:ea typeface="Times New Roman" panose="02020603050405020304" pitchFamily="18" charset="0"/>
              </a:rPr>
              <a:t>) F) </a:t>
            </a:r>
            <a:r>
              <a:rPr lang="en-US" baseline="30000" dirty="0">
                <a:effectLst/>
                <a:ea typeface="Times New Roman" panose="02020603050405020304" pitchFamily="18" charset="0"/>
              </a:rPr>
              <a:t>N</a:t>
            </a:r>
            <a:r>
              <a:rPr lang="en-US" dirty="0">
                <a:effectLst/>
                <a:ea typeface="Times New Roman" panose="02020603050405020304" pitchFamily="18" charset="0"/>
              </a:rPr>
              <a:t> + </a:t>
            </a:r>
            <a:r>
              <a:rPr lang="en-US" dirty="0" err="1">
                <a:effectLst/>
                <a:ea typeface="Times New Roman" panose="02020603050405020304" pitchFamily="18" charset="0"/>
              </a:rPr>
              <a:t>ß</a:t>
            </a:r>
            <a:r>
              <a:rPr lang="en-US" dirty="0">
                <a:effectLst/>
                <a:ea typeface="Times New Roman" panose="02020603050405020304" pitchFamily="18" charset="0"/>
              </a:rPr>
              <a:t> F.  </a:t>
            </a:r>
          </a:p>
          <a:p>
            <a:pPr marL="457200" lvl="1" indent="0"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effectLst/>
                <a:ea typeface="Times New Roman" panose="02020603050405020304" pitchFamily="18" charset="0"/>
              </a:rPr>
              <a:t>The first term is the probability that all N redundant units fail, and it approaches zero for N large.</a:t>
            </a:r>
            <a:r>
              <a:rPr lang="en-US" sz="1900" dirty="0">
                <a:effectLst/>
                <a:ea typeface="Times New Roman" panose="02020603050405020304" pitchFamily="18" charset="0"/>
              </a:rPr>
              <a:t> 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</a:pPr>
            <a:r>
              <a:rPr lang="en-US" sz="2600" dirty="0">
                <a:effectLst/>
                <a:ea typeface="Times New Roman" panose="02020603050405020304" pitchFamily="18" charset="0"/>
              </a:rPr>
              <a:t>The total failure probability cannot be reduced below </a:t>
            </a:r>
            <a:r>
              <a:rPr lang="en-US" sz="2600" dirty="0" err="1">
                <a:effectLst/>
                <a:ea typeface="Times New Roman" panose="02020603050405020304" pitchFamily="18" charset="0"/>
              </a:rPr>
              <a:t>ß</a:t>
            </a:r>
            <a:r>
              <a:rPr lang="en-US" sz="2600" dirty="0">
                <a:effectLst/>
                <a:ea typeface="Times New Roman" panose="02020603050405020304" pitchFamily="18" charset="0"/>
              </a:rPr>
              <a:t> F, the common cause failure probability, no matter how much redundancy is used.  </a:t>
            </a:r>
          </a:p>
          <a:p>
            <a:pPr marL="0" indent="0">
              <a:lnSpc>
                <a:spcPct val="120000"/>
              </a:lnSpc>
              <a:buNone/>
            </a:pPr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289253B-6629-1582-1160-C1BEE1B87C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2890677" y="6353464"/>
            <a:ext cx="6262255" cy="365125"/>
          </a:xfrm>
        </p:spPr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altLang="en-US" dirty="0">
                <a:latin typeface="Times New Roman" panose="02020603050405020304" pitchFamily="18" charset="0"/>
              </a:rPr>
              <a:t>2025 RAMS – Session 02C Risk Analysis and Management - 1  – Jones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0EE75A5-EAEE-B7AB-E6CF-A7CAE01CBFE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70610F4-5E3C-4E2B-8D6E-C7479FB620AE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59076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24C7BDF-8086-3927-7B9A-C01D0262A4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810" y="589716"/>
            <a:ext cx="10663990" cy="682494"/>
          </a:xfrm>
        </p:spPr>
        <p:txBody>
          <a:bodyPr/>
          <a:lstStyle/>
          <a:p>
            <a:r>
              <a:rPr lang="en-US" dirty="0"/>
              <a:t>The Failure Probability Decrease With </a:t>
            </a:r>
            <a:r>
              <a:rPr lang="en-US" dirty="0" err="1"/>
              <a:t>Redundanccy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FE73CA-8C9A-CBEE-1722-6E0A426B95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93095" y="1497379"/>
            <a:ext cx="7414591" cy="4615185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 beta factor can be 0.01 to 0.10 if common cause failures are eliminated, but it can reach 0.20 or 0.30 if they are not removed.</a:t>
            </a:r>
          </a:p>
          <a:p>
            <a:pPr marR="0">
              <a:spcAft>
                <a:spcPts val="0"/>
              </a:spcAft>
            </a:pPr>
            <a:r>
              <a:rPr lang="en-US" sz="2400" dirty="0"/>
              <a:t>The figure shows that when the beta factor is high, </a:t>
            </a:r>
            <a:r>
              <a:rPr lang="en-US" sz="2400" dirty="0" err="1"/>
              <a:t>ß</a:t>
            </a:r>
            <a:r>
              <a:rPr lang="en-US" sz="2400" dirty="0"/>
              <a:t> = 0.3, (red and blue) increasing the redundancy reduces the failure probability very slowly and the failure probability remains above </a:t>
            </a:r>
            <a:r>
              <a:rPr lang="en-US" sz="2400" dirty="0" err="1"/>
              <a:t>ß</a:t>
            </a:r>
            <a:r>
              <a:rPr lang="en-US" sz="2400" dirty="0"/>
              <a:t> F.  </a:t>
            </a:r>
          </a:p>
          <a:p>
            <a:pPr lvl="1"/>
            <a:r>
              <a:rPr lang="en-US" sz="2200" dirty="0"/>
              <a:t>Redundancy beyond N = 2 or 3 gives little improvement. </a:t>
            </a:r>
          </a:p>
          <a:p>
            <a:pPr marR="0">
              <a:spcAft>
                <a:spcPts val="0"/>
              </a:spcAft>
            </a:pPr>
            <a:r>
              <a:rPr lang="en-US" sz="2400" dirty="0"/>
              <a:t>When the beta factor is low, </a:t>
            </a:r>
            <a:r>
              <a:rPr lang="en-US" sz="2400" dirty="0" err="1"/>
              <a:t>ß</a:t>
            </a:r>
            <a:r>
              <a:rPr lang="en-US" sz="2400" dirty="0"/>
              <a:t> = 0.01, increasing the redundancy reduces the failure probability rapidly and the failure probability becomes relatively small.  </a:t>
            </a:r>
          </a:p>
          <a:p>
            <a:pPr lvl="1"/>
            <a:r>
              <a:rPr lang="en-US" sz="2200" dirty="0"/>
              <a:t>Redundancy beyond N = 3 improves failure probability.  </a:t>
            </a:r>
          </a:p>
          <a:p>
            <a:pPr marR="0">
              <a:spcAft>
                <a:spcPts val="0"/>
              </a:spcAft>
            </a:pPr>
            <a:r>
              <a:rPr lang="en-US" sz="2400" dirty="0"/>
              <a:t>Common cause failures limit the potential gains of redundancy.  </a:t>
            </a:r>
          </a:p>
          <a:p>
            <a:pPr marR="0">
              <a:spcAft>
                <a:spcPts val="0"/>
              </a:spcAft>
            </a:pPr>
            <a:r>
              <a:rPr lang="en-US" sz="2400" dirty="0"/>
              <a:t>Underestimation of the effect of common cause failures can lead to an overconfidence in redundancy.  </a:t>
            </a:r>
          </a:p>
          <a:p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289253B-6629-1582-1160-C1BEE1B87C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016827" y="6265398"/>
            <a:ext cx="6158345" cy="365125"/>
          </a:xfrm>
        </p:spPr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altLang="en-US" dirty="0">
                <a:latin typeface="Times New Roman" panose="02020603050405020304" pitchFamily="18" charset="0"/>
              </a:rPr>
              <a:t>2025 RAMS – Session 02C Risk Analysis and Management - 1  – Jones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A9449B56-CA10-F875-FED3-4485454EBCC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95488427"/>
              </p:ext>
            </p:extLst>
          </p:nvPr>
        </p:nvGraphicFramePr>
        <p:xfrm>
          <a:off x="513522" y="1765736"/>
          <a:ext cx="3690730" cy="28360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D5EE84-8203-439A-68E1-7FC72F38963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70610F4-5E3C-4E2B-8D6E-C7479FB620AE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22532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24C7BDF-8086-3927-7B9A-C01D0262A4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810" y="589715"/>
            <a:ext cx="10663990" cy="732189"/>
          </a:xfrm>
        </p:spPr>
        <p:txBody>
          <a:bodyPr/>
          <a:lstStyle/>
          <a:p>
            <a:r>
              <a:rPr lang="en-US" dirty="0"/>
              <a:t>Using Fault Tolerance to Gain Reliability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FE73CA-8C9A-CBEE-1722-6E0A426B95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480931"/>
            <a:ext cx="10751545" cy="4696032"/>
          </a:xfrm>
        </p:spPr>
        <p:txBody>
          <a:bodyPr>
            <a:normAutofit fontScale="92500" lnSpcReduction="20000"/>
          </a:bodyPr>
          <a:lstStyle/>
          <a:p>
            <a:r>
              <a:rPr lang="en-US" sz="3600" dirty="0">
                <a:effectLst/>
                <a:ea typeface="Times New Roman" panose="02020603050405020304" pitchFamily="18" charset="0"/>
              </a:rPr>
              <a:t>NASA has used a fault tolerance requirement to improve safety since the beginning of the space age. </a:t>
            </a:r>
          </a:p>
          <a:p>
            <a:pPr lvl="1"/>
            <a:r>
              <a:rPr lang="en-US" sz="3100" dirty="0"/>
              <a:t>A one-fault tolerant system can operate after one failure. </a:t>
            </a:r>
          </a:p>
          <a:p>
            <a:pPr lvl="1"/>
            <a:r>
              <a:rPr lang="en-US" sz="3100" dirty="0">
                <a:effectLst/>
                <a:ea typeface="Times New Roman" panose="02020603050405020304" pitchFamily="18" charset="0"/>
              </a:rPr>
              <a:t>NASA continues to require one-fault tolerance for catastrophic events.  </a:t>
            </a:r>
          </a:p>
          <a:p>
            <a:r>
              <a:rPr lang="en-US" sz="3600" dirty="0">
                <a:effectLst/>
                <a:ea typeface="Times New Roman" panose="02020603050405020304" pitchFamily="18" charset="0"/>
              </a:rPr>
              <a:t>A design for fault tolerance can actually reduce safety. </a:t>
            </a:r>
          </a:p>
          <a:p>
            <a:pPr lvl="1"/>
            <a:r>
              <a:rPr lang="en-US" sz="3100" dirty="0">
                <a:effectLst/>
                <a:ea typeface="Times New Roman" panose="02020603050405020304" pitchFamily="18" charset="0"/>
              </a:rPr>
              <a:t>Fault tolerance requires adding complexity and new failure modes.  </a:t>
            </a:r>
          </a:p>
          <a:p>
            <a:pPr lvl="1"/>
            <a:r>
              <a:rPr lang="en-US" sz="3100" dirty="0">
                <a:effectLst/>
                <a:ea typeface="Times New Roman" panose="02020603050405020304" pitchFamily="18" charset="0"/>
              </a:rPr>
              <a:t>Reliability should be checked by direct analysis.  </a:t>
            </a:r>
          </a:p>
          <a:p>
            <a:r>
              <a:rPr lang="en-US" sz="3600" dirty="0">
                <a:effectLst/>
                <a:ea typeface="Times New Roman" panose="02020603050405020304" pitchFamily="18" charset="0"/>
              </a:rPr>
              <a:t>Currently both probabilistic reliability analysis and fault tolerance are required by NASA. </a:t>
            </a:r>
          </a:p>
          <a:p>
            <a:pPr lvl="1"/>
            <a:r>
              <a:rPr lang="en-US" sz="3100" dirty="0"/>
              <a:t>Analysis is sometimes neglected in favor of fault tolerance.</a:t>
            </a:r>
          </a:p>
          <a:p>
            <a:pPr marL="0" indent="0">
              <a:buNone/>
            </a:pPr>
            <a:endParaRPr lang="en-US" sz="1800" dirty="0">
              <a:effectLst/>
              <a:latin typeface="Tms Rmn"/>
              <a:ea typeface="Times New Roman" panose="02020603050405020304" pitchFamily="18" charset="0"/>
              <a:cs typeface="Tms Rmn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289253B-6629-1582-1160-C1BEE1B87C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2989325" y="6356350"/>
            <a:ext cx="6449291" cy="365125"/>
          </a:xfrm>
        </p:spPr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altLang="en-US" dirty="0">
                <a:latin typeface="Times New Roman" panose="02020603050405020304" pitchFamily="18" charset="0"/>
              </a:rPr>
              <a:t>2025 RAMS – Session 02C Risk Analysis and Management - 1  – Jones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F3DEAF4-A3F6-4E14-81EF-33F838A252D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70610F4-5E3C-4E2B-8D6E-C7479FB620AE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08440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24C7BDF-8086-3927-7B9A-C01D0262A4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810" y="589716"/>
            <a:ext cx="10966036" cy="622140"/>
          </a:xfrm>
        </p:spPr>
        <p:txBody>
          <a:bodyPr>
            <a:normAutofit/>
          </a:bodyPr>
          <a:lstStyle/>
          <a:p>
            <a:r>
              <a:rPr lang="en-US" dirty="0">
                <a:effectLst/>
                <a:latin typeface="Tms Rmn"/>
                <a:ea typeface="Times New Roman" panose="02020603050405020304" pitchFamily="18" charset="0"/>
                <a:cs typeface="Tms Rmn"/>
              </a:rPr>
              <a:t>The Four Problematic </a:t>
            </a:r>
            <a:r>
              <a:rPr lang="en-US" dirty="0">
                <a:latin typeface="Tms Rmn"/>
                <a:ea typeface="Times New Roman" panose="02020603050405020304" pitchFamily="18" charset="0"/>
                <a:cs typeface="Tms Rmn"/>
              </a:rPr>
              <a:t>M</a:t>
            </a:r>
            <a:r>
              <a:rPr lang="en-US" dirty="0">
                <a:effectLst/>
                <a:latin typeface="Tms Rmn"/>
                <a:ea typeface="Times New Roman" panose="02020603050405020304" pitchFamily="18" charset="0"/>
                <a:cs typeface="Tms Rmn"/>
              </a:rPr>
              <a:t>ethods </a:t>
            </a:r>
            <a:r>
              <a:rPr lang="en-US" dirty="0">
                <a:latin typeface="Tms Rmn"/>
                <a:ea typeface="Times New Roman" panose="02020603050405020304" pitchFamily="18" charset="0"/>
                <a:cs typeface="Tms Rmn"/>
              </a:rPr>
              <a:t>A</a:t>
            </a:r>
            <a:r>
              <a:rPr lang="en-US" dirty="0">
                <a:effectLst/>
                <a:latin typeface="Tms Rmn"/>
                <a:ea typeface="Times New Roman" panose="02020603050405020304" pitchFamily="18" charset="0"/>
                <a:cs typeface="Tms Rmn"/>
              </a:rPr>
              <a:t>re Too Optimistic</a:t>
            </a:r>
            <a:endParaRPr lang="en-US" sz="60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FE73CA-8C9A-CBEE-1722-6E0A426B95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43211"/>
            <a:ext cx="10817646" cy="4733752"/>
          </a:xfrm>
        </p:spPr>
        <p:txBody>
          <a:bodyPr>
            <a:normAutofit fontScale="92500"/>
          </a:bodyPr>
          <a:lstStyle/>
          <a:p>
            <a:r>
              <a:rPr lang="en-US" sz="3000" dirty="0">
                <a:effectLst/>
                <a:latin typeface="Tms Rmn"/>
                <a:ea typeface="Times New Roman" panose="02020603050405020304" pitchFamily="18" charset="0"/>
                <a:cs typeface="Tms Rmn"/>
              </a:rPr>
              <a:t>The four problematic methods in reliability analysis all produce unrealistically high estimates of system reliability.  </a:t>
            </a:r>
          </a:p>
          <a:p>
            <a:r>
              <a:rPr lang="en-US" sz="3000" dirty="0">
                <a:effectLst/>
                <a:latin typeface="Tms Rmn"/>
                <a:ea typeface="Times New Roman" panose="02020603050405020304" pitchFamily="18" charset="0"/>
                <a:cs typeface="Tms Rmn"/>
              </a:rPr>
              <a:t>Optimistic reliability and safety assessments have been described as “fantasy plans” that “make wildly optimistic and unrealistic statements.” </a:t>
            </a:r>
          </a:p>
          <a:p>
            <a:pPr lvl="1"/>
            <a:r>
              <a:rPr lang="en-US" sz="2200" dirty="0">
                <a:effectLst/>
                <a:latin typeface="Tms Rmn"/>
                <a:ea typeface="Times New Roman" panose="02020603050405020304" pitchFamily="18" charset="0"/>
                <a:cs typeface="Tms Rmn"/>
              </a:rPr>
              <a:t>The creation of fantasy plans seems instinctive and unintentional, due to an optimism bias. </a:t>
            </a:r>
            <a:endParaRPr lang="en-US" sz="2200" dirty="0">
              <a:latin typeface="Tms Rmn"/>
              <a:ea typeface="Times New Roman" panose="02020603050405020304" pitchFamily="18" charset="0"/>
              <a:cs typeface="Tms Rmn"/>
            </a:endParaRPr>
          </a:p>
          <a:p>
            <a:pPr lvl="1"/>
            <a:r>
              <a:rPr lang="en-US" sz="2200" dirty="0">
                <a:effectLst/>
                <a:latin typeface="Tms Rmn"/>
                <a:ea typeface="Times New Roman" panose="02020603050405020304" pitchFamily="18" charset="0"/>
                <a:cs typeface="Tms Rmn"/>
              </a:rPr>
              <a:t>Fantasy plans are usually not deliberately created to deceive people, but can have that effect.  </a:t>
            </a:r>
            <a:endParaRPr lang="en-US" sz="2200" dirty="0">
              <a:latin typeface="Tms Rmn"/>
              <a:ea typeface="Times New Roman" panose="02020603050405020304" pitchFamily="18" charset="0"/>
              <a:cs typeface="Tms Rmn"/>
            </a:endParaRPr>
          </a:p>
          <a:p>
            <a:pPr lvl="1"/>
            <a:r>
              <a:rPr lang="en-US" sz="2200" dirty="0">
                <a:effectLst/>
                <a:latin typeface="Tms Rmn"/>
                <a:ea typeface="Times New Roman" panose="02020603050405020304" pitchFamily="18" charset="0"/>
                <a:cs typeface="Tms Rmn"/>
              </a:rPr>
              <a:t>And there may be cases of “willful </a:t>
            </a:r>
            <a:r>
              <a:rPr lang="en-US" sz="2200" dirty="0" err="1">
                <a:effectLst/>
                <a:latin typeface="Tms Rmn"/>
                <a:ea typeface="Times New Roman" panose="02020603050405020304" pitchFamily="18" charset="0"/>
                <a:cs typeface="Tms Rmn"/>
              </a:rPr>
              <a:t>blindness”and</a:t>
            </a:r>
            <a:r>
              <a:rPr lang="en-US" sz="2200" dirty="0">
                <a:effectLst/>
                <a:latin typeface="Tms Rmn"/>
                <a:ea typeface="Times New Roman" panose="02020603050405020304" pitchFamily="18" charset="0"/>
                <a:cs typeface="Tms Rmn"/>
              </a:rPr>
              <a:t> “strategic misrepresentation.”  </a:t>
            </a:r>
          </a:p>
          <a:p>
            <a:r>
              <a:rPr lang="en-US" sz="3000" dirty="0">
                <a:latin typeface="Tms Rmn"/>
                <a:ea typeface="Times New Roman" panose="02020603050405020304" pitchFamily="18" charset="0"/>
                <a:cs typeface="Tms Rmn"/>
              </a:rPr>
              <a:t>Favorable e</a:t>
            </a:r>
            <a:r>
              <a:rPr lang="en-US" sz="3000" dirty="0">
                <a:effectLst/>
                <a:latin typeface="Tms Rmn"/>
                <a:ea typeface="Times New Roman" panose="02020603050405020304" pitchFamily="18" charset="0"/>
                <a:cs typeface="Tms Rmn"/>
              </a:rPr>
              <a:t>rrors in reliability prediction are systematic and predictable.</a:t>
            </a:r>
          </a:p>
          <a:p>
            <a:pPr lvl="1"/>
            <a:r>
              <a:rPr lang="en-US" sz="2200" dirty="0">
                <a:latin typeface="Tms Rmn"/>
                <a:ea typeface="Times New Roman" panose="02020603050405020304" pitchFamily="18" charset="0"/>
                <a:cs typeface="Tms Rmn"/>
              </a:rPr>
              <a:t>They seem due to the </a:t>
            </a:r>
            <a:r>
              <a:rPr lang="en-US" sz="2200" dirty="0">
                <a:effectLst/>
                <a:latin typeface="Tms Rmn"/>
                <a:ea typeface="Times New Roman" panose="02020603050405020304" pitchFamily="18" charset="0"/>
                <a:cs typeface="Tms Rmn"/>
              </a:rPr>
              <a:t>optimism bias rather than random mistakes. </a:t>
            </a:r>
          </a:p>
          <a:p>
            <a:pPr lvl="1"/>
            <a:r>
              <a:rPr lang="en-US" sz="2200" dirty="0">
                <a:effectLst/>
                <a:latin typeface="Tms Rmn"/>
                <a:ea typeface="Times New Roman" panose="02020603050405020304" pitchFamily="18" charset="0"/>
                <a:cs typeface="Tms Rmn"/>
              </a:rPr>
              <a:t>Such errors persist and seem impossible to correct, even when they are frequent and well known. </a:t>
            </a:r>
          </a:p>
          <a:p>
            <a:pPr lvl="1"/>
            <a:r>
              <a:rPr lang="en-US" sz="2200" dirty="0">
                <a:effectLst/>
                <a:latin typeface="Tms Rmn"/>
                <a:ea typeface="Times New Roman" panose="02020603050405020304" pitchFamily="18" charset="0"/>
                <a:cs typeface="Tms Rmn"/>
              </a:rPr>
              <a:t>Understanding our biases does not correct them.  </a:t>
            </a:r>
            <a:endParaRPr lang="en-US" sz="3000" dirty="0">
              <a:effectLst/>
              <a:latin typeface="Tms Rmn"/>
              <a:ea typeface="Times New Roman" panose="02020603050405020304" pitchFamily="18" charset="0"/>
              <a:cs typeface="Tms Rmn"/>
            </a:endParaRPr>
          </a:p>
          <a:p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289253B-6629-1582-1160-C1BEE1B87C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2996045" y="6356349"/>
            <a:ext cx="6199909" cy="365125"/>
          </a:xfrm>
        </p:spPr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altLang="en-US" dirty="0">
                <a:latin typeface="Times New Roman" panose="02020603050405020304" pitchFamily="18" charset="0"/>
              </a:rPr>
              <a:t>2025 RAMS – Session 02C Risk Analysis and Management - 1  – Jones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365ECD7-7265-7C1A-9A6A-EAAAD0F86AA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70610F4-5E3C-4E2B-8D6E-C7479FB620AE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65170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24C7BDF-8086-3927-7B9A-C01D0262A4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810" y="589715"/>
            <a:ext cx="10663990" cy="754343"/>
          </a:xfrm>
        </p:spPr>
        <p:txBody>
          <a:bodyPr/>
          <a:lstStyle/>
          <a:p>
            <a:r>
              <a:rPr lang="en-US" dirty="0"/>
              <a:t>Need for Open Communication and Critical Thinking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FE73CA-8C9A-CBEE-1722-6E0A426B95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668" y="1433752"/>
            <a:ext cx="11120273" cy="4832904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latin typeface="Tms Rmn"/>
                <a:ea typeface="Times New Roman" panose="02020603050405020304" pitchFamily="18" charset="0"/>
                <a:cs typeface="Tms Rmn"/>
              </a:rPr>
              <a:t>O</a:t>
            </a:r>
            <a:r>
              <a:rPr lang="en-US" dirty="0">
                <a:effectLst/>
                <a:latin typeface="Tms Rmn"/>
                <a:ea typeface="Times New Roman" panose="02020603050405020304" pitchFamily="18" charset="0"/>
                <a:cs typeface="Tms Rmn"/>
              </a:rPr>
              <a:t>rganizational performance is improved by open communication and discussion.</a:t>
            </a:r>
          </a:p>
          <a:p>
            <a:pPr lvl="1"/>
            <a:r>
              <a:rPr lang="en-US" dirty="0">
                <a:effectLst/>
                <a:latin typeface="Tms Rmn"/>
                <a:ea typeface="Times New Roman" panose="02020603050405020304" pitchFamily="18" charset="0"/>
                <a:cs typeface="Tms Rmn"/>
              </a:rPr>
              <a:t>Everyone should feel free to ask questions and raise problems.  </a:t>
            </a:r>
            <a:endParaRPr lang="en-US" dirty="0">
              <a:latin typeface="Tms Rmn"/>
              <a:ea typeface="Times New Roman" panose="02020603050405020304" pitchFamily="18" charset="0"/>
              <a:cs typeface="Tms Rmn"/>
            </a:endParaRPr>
          </a:p>
          <a:p>
            <a:r>
              <a:rPr lang="en-US" dirty="0">
                <a:effectLst/>
                <a:latin typeface="Tms Rmn"/>
                <a:ea typeface="Times New Roman" panose="02020603050405020304" pitchFamily="18" charset="0"/>
                <a:cs typeface="Tms Rmn"/>
              </a:rPr>
              <a:t>This is more necessary in reliability and safety, which are important but hard to discuss. </a:t>
            </a:r>
          </a:p>
          <a:p>
            <a:pPr lvl="1"/>
            <a:r>
              <a:rPr lang="en-US" dirty="0">
                <a:effectLst/>
                <a:latin typeface="Tms Rmn"/>
                <a:ea typeface="Times New Roman" panose="02020603050405020304" pitchFamily="18" charset="0"/>
                <a:cs typeface="Tms Rmn"/>
              </a:rPr>
              <a:t>It is not easy to say that reliability is poor or that reliability estimation methods don’t work.  </a:t>
            </a:r>
          </a:p>
          <a:p>
            <a:r>
              <a:rPr lang="en-US" dirty="0">
                <a:effectLst/>
                <a:latin typeface="Tms Rmn"/>
                <a:ea typeface="Times New Roman" panose="02020603050405020304" pitchFamily="18" charset="0"/>
                <a:cs typeface="Tms Rmn"/>
              </a:rPr>
              <a:t>The natural reluctance to raise problems may be why overoptimistic reliability estimates and unreliable estimation methods are </a:t>
            </a:r>
            <a:r>
              <a:rPr lang="en-US">
                <a:effectLst/>
                <a:latin typeface="Tms Rmn"/>
                <a:ea typeface="Times New Roman" panose="02020603050405020304" pitchFamily="18" charset="0"/>
                <a:cs typeface="Tms Rmn"/>
              </a:rPr>
              <a:t>not corrected</a:t>
            </a:r>
            <a:r>
              <a:rPr lang="en-US" dirty="0">
                <a:effectLst/>
                <a:latin typeface="Tms Rmn"/>
                <a:ea typeface="Times New Roman" panose="02020603050405020304" pitchFamily="18" charset="0"/>
                <a:cs typeface="Tms Rmn"/>
              </a:rPr>
              <a:t>.  </a:t>
            </a:r>
            <a:endParaRPr lang="en-US" dirty="0">
              <a:latin typeface="Tms Rmn"/>
              <a:ea typeface="Times New Roman" panose="02020603050405020304" pitchFamily="18" charset="0"/>
              <a:cs typeface="Tms Rmn"/>
            </a:endParaRPr>
          </a:p>
          <a:p>
            <a:r>
              <a:rPr lang="en-US" dirty="0">
                <a:latin typeface="Tms Rmn"/>
                <a:ea typeface="Times New Roman" panose="02020603050405020304" pitchFamily="18" charset="0"/>
                <a:cs typeface="Tms Rmn"/>
              </a:rPr>
              <a:t>Steps to encourage o</a:t>
            </a:r>
            <a:r>
              <a:rPr lang="en-US" dirty="0">
                <a:effectLst/>
                <a:latin typeface="Tms Rmn"/>
                <a:ea typeface="Times New Roman" panose="02020603050405020304" pitchFamily="18" charset="0"/>
                <a:cs typeface="Tms Rmn"/>
              </a:rPr>
              <a:t>pen discussion are to conduct critical reviews, establish red teams, appoint a devil’s advocate, use diverse expertise, directly create challenges, and develop counter arguments.  </a:t>
            </a:r>
          </a:p>
          <a:p>
            <a:pPr lvl="1"/>
            <a:r>
              <a:rPr lang="en-US" dirty="0">
                <a:effectLst/>
                <a:latin typeface="Tms Rmn"/>
                <a:ea typeface="Times New Roman" panose="02020603050405020304" pitchFamily="18" charset="0"/>
                <a:cs typeface="Tms Rmn"/>
              </a:rPr>
              <a:t>Team members should be encouraged to speak up about potential risks and failure modes, develop critical thinking, and include multiple perspectives.  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289253B-6629-1582-1160-C1BEE1B87C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2923309" y="6284551"/>
            <a:ext cx="6345382" cy="365125"/>
          </a:xfrm>
        </p:spPr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altLang="en-US" dirty="0">
                <a:latin typeface="Times New Roman" panose="02020603050405020304" pitchFamily="18" charset="0"/>
              </a:rPr>
              <a:t>2025 RAMS – Session 02C Risk Analysis and Management - 1  – Jones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5455353-AF1E-6C01-7793-43B42C067B6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70610F4-5E3C-4E2B-8D6E-C7479FB620AE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76401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24C7BDF-8086-3927-7B9A-C01D0262A4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810" y="589716"/>
            <a:ext cx="10663990" cy="743326"/>
          </a:xfrm>
        </p:spPr>
        <p:txBody>
          <a:bodyPr/>
          <a:lstStyle/>
          <a:p>
            <a:r>
              <a:rPr lang="en-US" dirty="0"/>
              <a:t>Reference Class Forecasting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FE73CA-8C9A-CBEE-1722-6E0A426B95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28" y="1333042"/>
            <a:ext cx="10515600" cy="4700702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>
                <a:effectLst/>
                <a:latin typeface="Tms Rmn"/>
                <a:ea typeface="Times New Roman" panose="02020603050405020304" pitchFamily="18" charset="0"/>
                <a:cs typeface="Tms Rmn"/>
              </a:rPr>
              <a:t>Reference class forecasting can provide a realistic reliability assessment by using historical data.</a:t>
            </a:r>
          </a:p>
          <a:p>
            <a:pPr lvl="1"/>
            <a:r>
              <a:rPr lang="en-US" sz="2200" dirty="0">
                <a:effectLst/>
                <a:latin typeface="Tms Rmn"/>
                <a:ea typeface="Times New Roman" panose="02020603050405020304" pitchFamily="18" charset="0"/>
                <a:cs typeface="Tms Rmn"/>
              </a:rPr>
              <a:t>It uses Nobel prize winning theories of decision-making in Daniel Kahneman’s book, Thinking, Fast and Slow. </a:t>
            </a:r>
            <a:r>
              <a:rPr lang="en-US" sz="1800" dirty="0">
                <a:effectLst/>
                <a:latin typeface="Tms Rmn"/>
                <a:ea typeface="Times New Roman" panose="02020603050405020304" pitchFamily="18" charset="0"/>
                <a:cs typeface="Tms Rmn"/>
              </a:rPr>
              <a:t>  </a:t>
            </a:r>
          </a:p>
          <a:p>
            <a:r>
              <a:rPr lang="en-US" sz="2400" dirty="0">
                <a:effectLst/>
                <a:latin typeface="Tms Rmn"/>
                <a:ea typeface="Times New Roman" panose="02020603050405020304" pitchFamily="18" charset="0"/>
                <a:cs typeface="Tms Rmn"/>
              </a:rPr>
              <a:t>The three basic steps in reference class forecasting are: </a:t>
            </a:r>
          </a:p>
          <a:p>
            <a:pPr marL="685800"/>
            <a:r>
              <a:rPr lang="en-US" sz="2400" dirty="0">
                <a:effectLst/>
                <a:latin typeface="Tms Rmn"/>
                <a:ea typeface="Times New Roman" panose="02020603050405020304" pitchFamily="18" charset="0"/>
                <a:cs typeface="Tms Rmn"/>
              </a:rPr>
              <a:t>1) identifying the reference class of similar past projects,</a:t>
            </a:r>
          </a:p>
          <a:p>
            <a:pPr marL="685800"/>
            <a:r>
              <a:rPr lang="en-US" sz="2400" dirty="0">
                <a:effectLst/>
                <a:latin typeface="Tms Rmn"/>
                <a:ea typeface="Times New Roman" panose="02020603050405020304" pitchFamily="18" charset="0"/>
                <a:cs typeface="Tms Rmn"/>
              </a:rPr>
              <a:t>2) organizing the data on the reliability, cost, environment, and other attributes of the projects, </a:t>
            </a:r>
          </a:p>
          <a:p>
            <a:pPr marL="685800"/>
            <a:r>
              <a:rPr lang="en-US" sz="2400" dirty="0">
                <a:effectLst/>
                <a:latin typeface="Tms Rmn"/>
                <a:ea typeface="Times New Roman" panose="02020603050405020304" pitchFamily="18" charset="0"/>
                <a:cs typeface="Tms Rmn"/>
              </a:rPr>
              <a:t>3) predicting the new project’s reliability based on its multidimensional similarity to the past projects. </a:t>
            </a:r>
          </a:p>
          <a:p>
            <a:r>
              <a:rPr lang="en-US" dirty="0">
                <a:effectLst/>
                <a:latin typeface="Tms Rmn"/>
                <a:ea typeface="Times New Roman" panose="02020603050405020304" pitchFamily="18" charset="0"/>
                <a:cs typeface="Tms Rmn"/>
              </a:rPr>
              <a:t>Project data should include attributes related to reliability, such as cost, environment, mass, design iteration, etc.  </a:t>
            </a:r>
          </a:p>
          <a:p>
            <a:r>
              <a:rPr lang="en-US" dirty="0">
                <a:effectLst/>
                <a:latin typeface="Tms Rmn"/>
                <a:ea typeface="Times New Roman" panose="02020603050405020304" pitchFamily="18" charset="0"/>
                <a:cs typeface="Tms Rmn"/>
              </a:rPr>
              <a:t>The reliability of each past project and its similarity to the new project are used to estimate the new project reliability.  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289253B-6629-1582-1160-C1BEE1B87C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2630423" y="6356349"/>
            <a:ext cx="6314209" cy="365125"/>
          </a:xfrm>
        </p:spPr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altLang="en-US" dirty="0">
                <a:latin typeface="Times New Roman" panose="02020603050405020304" pitchFamily="18" charset="0"/>
              </a:rPr>
              <a:t>2025 RAMS – Session 02C Risk Analysis and Management - 1  – Jones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63E6E2F-17FA-58A4-8AB9-348780A51BF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70610F4-5E3C-4E2B-8D6E-C7479FB620AE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45833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24C7BDF-8086-3927-7B9A-C01D0262A4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810" y="589715"/>
            <a:ext cx="10663990" cy="754343"/>
          </a:xfrm>
        </p:spPr>
        <p:txBody>
          <a:bodyPr/>
          <a:lstStyle/>
          <a:p>
            <a:r>
              <a:rPr lang="en-US" dirty="0"/>
              <a:t>Summary &amp; Conclusions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FE73CA-8C9A-CBEE-1722-6E0A426B95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9810" y="1545550"/>
            <a:ext cx="10883747" cy="4722735"/>
          </a:xfrm>
        </p:spPr>
        <p:txBody>
          <a:bodyPr>
            <a:normAutofit/>
          </a:bodyPr>
          <a:lstStyle/>
          <a:p>
            <a:r>
              <a:rPr lang="en-US" sz="2400" dirty="0">
                <a:effectLst/>
                <a:latin typeface="Tms Rmn"/>
                <a:ea typeface="Times New Roman" panose="02020603050405020304" pitchFamily="18" charset="0"/>
                <a:cs typeface="Tms Rmn"/>
              </a:rPr>
              <a:t>The problematic methods used in reliability analysis involve estimating the failure rate, modelling reliability growth, implementing redundancy, and using fault tolerance.  </a:t>
            </a:r>
          </a:p>
          <a:p>
            <a:r>
              <a:rPr lang="en-US" sz="2400" dirty="0">
                <a:effectLst/>
                <a:latin typeface="Tms Rmn"/>
                <a:ea typeface="Times New Roman" panose="02020603050405020304" pitchFamily="18" charset="0"/>
                <a:cs typeface="Tms Rmn"/>
              </a:rPr>
              <a:t>While these methods are traditional, widely accepted, and often required, they are well known to be unsatisfactory and seem to reflect overoptimism and favorable bias.  </a:t>
            </a:r>
          </a:p>
          <a:p>
            <a:r>
              <a:rPr lang="en-US" sz="2400" dirty="0">
                <a:effectLst/>
                <a:latin typeface="Tms Rmn"/>
                <a:ea typeface="Times New Roman" panose="02020603050405020304" pitchFamily="18" charset="0"/>
                <a:cs typeface="Tms Rmn"/>
              </a:rPr>
              <a:t>Using actual data on the reliability results of similar projects can provide more realistic reliability analysis.  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289253B-6629-1582-1160-C1BEE1B87C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2999782" y="6356349"/>
            <a:ext cx="6044045" cy="365125"/>
          </a:xfrm>
        </p:spPr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altLang="en-US" dirty="0">
                <a:latin typeface="Times New Roman" panose="02020603050405020304" pitchFamily="18" charset="0"/>
              </a:rPr>
              <a:t>2025 RAMS – Session 02C Risk Analysis and Management - 1  – Jones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A331524-FA8A-6217-4ACF-484345E1AD1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70610F4-5E3C-4E2B-8D6E-C7479FB620AE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40332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6049</TotalTime>
  <Words>2532</Words>
  <Application>Microsoft Macintosh PowerPoint</Application>
  <PresentationFormat>Widescreen</PresentationFormat>
  <Paragraphs>186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Calibri</vt:lpstr>
      <vt:lpstr>Calibri Light</vt:lpstr>
      <vt:lpstr>Symbol</vt:lpstr>
      <vt:lpstr>Times New Roman</vt:lpstr>
      <vt:lpstr>Tms Rmn</vt:lpstr>
      <vt:lpstr>Office Theme</vt:lpstr>
      <vt:lpstr>Four problematic methods in reliability analysis</vt:lpstr>
      <vt:lpstr>Overview and Outline</vt:lpstr>
      <vt:lpstr>Reliability Prediction Errors</vt:lpstr>
      <vt:lpstr>The Problem of Inaccurate Reliability Predictions is Well Known</vt:lpstr>
      <vt:lpstr>Cause and Cure of Reliability Prediction Errors</vt:lpstr>
      <vt:lpstr>Over-optimistic Reliability Growth Projection </vt:lpstr>
      <vt:lpstr>The Duane-Crow and abcd Reliability Growth Models</vt:lpstr>
      <vt:lpstr>Reliability Growth Rate Projections Are Unrealistic</vt:lpstr>
      <vt:lpstr>Reliability Growth Rate Projections Are Misleading</vt:lpstr>
      <vt:lpstr>Common Cause Failures Limit the Gains of Redundancy</vt:lpstr>
      <vt:lpstr>Redundancy Can Increase Reliability, Up to a Limit</vt:lpstr>
      <vt:lpstr>The Failure Probability Decrease With Redundanccy</vt:lpstr>
      <vt:lpstr>Using Fault Tolerance to Gain Reliability</vt:lpstr>
      <vt:lpstr>The Four Problematic Methods Are Too Optimistic</vt:lpstr>
      <vt:lpstr>Need for Open Communication and Critical Thinking</vt:lpstr>
      <vt:lpstr>Reference Class Forecasting</vt:lpstr>
      <vt:lpstr>Summary &amp; Conclusions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vkrivtso</dc:creator>
  <cp:lastModifiedBy>Jones, Harry W. (ARC-SCB)</cp:lastModifiedBy>
  <cp:revision>82</cp:revision>
  <dcterms:created xsi:type="dcterms:W3CDTF">2023-07-23T18:01:22Z</dcterms:created>
  <dcterms:modified xsi:type="dcterms:W3CDTF">2024-10-28T21:58:28Z</dcterms:modified>
</cp:coreProperties>
</file>