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4" r:id="rId4"/>
    <p:sldId id="275" r:id="rId5"/>
    <p:sldId id="279" r:id="rId6"/>
    <p:sldId id="280" r:id="rId7"/>
    <p:sldId id="290" r:id="rId8"/>
    <p:sldId id="282" r:id="rId9"/>
    <p:sldId id="283" r:id="rId10"/>
    <p:sldId id="284" r:id="rId11"/>
    <p:sldId id="2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2234"/>
    <a:srgbClr val="FFFFFF"/>
    <a:srgbClr val="007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88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hwjones/Desktop/hwjones/2024%20work/2025%20conferences/RAMS%2025/61%20Modeling%20reliability%20growth%20paper/Reliability%20modeling/Modeling%20reliability%20growth%20Excel%2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hwjones/Desktop/hwjones/2024%20work/2025%20conferences/RAMS%2025/61%20Modeling%20reliability%20growth%20paper/Reliability%20modeling/Modeling%20reliability%20growth%20Excel%2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hwjones/Desktop/hwjones/2024%20work/2025%20conferences/RAMS%2025/61%20Modeling%20reliability%20growth%20paper/Reliability%20growth%20grabs%20and%20data%20sets/Rel%20gro%20data%20sets%20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hwjones/Desktop/hwjones/2024%20work/2025%20conferences/RAMS%2025/61%20Modeling%20reliability%20growth%20paper/Reliability%20modeling/Modeling%20reliability%20growth%20Excel%20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Failure rates</a:t>
            </a:r>
            <a:r>
              <a:rPr lang="en-US" sz="1400" b="0" i="0" u="none" strike="noStrike" baseline="0"/>
              <a:t> </a:t>
            </a:r>
            <a:endParaRPr lang="en-US"/>
          </a:p>
        </c:rich>
      </c:tx>
      <c:layout>
        <c:manualLayout>
          <c:xMode val="edge"/>
          <c:yMode val="edge"/>
          <c:x val="0.22849727659601715"/>
          <c:y val="3.41763499658236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984539166646723E-2"/>
          <c:y val="0.16482239720034997"/>
          <c:w val="0.59546596114285288"/>
          <c:h val="0.63820752405949255"/>
        </c:manualLayout>
      </c:layout>
      <c:scatterChart>
        <c:scatterStyle val="lineMarker"/>
        <c:varyColors val="0"/>
        <c:ser>
          <c:idx val="2"/>
          <c:order val="0"/>
          <c:tx>
            <c:strRef>
              <c:f>'[Modeling reliability growth Excel 2.xlsx]Inst model (3)'!$AG$52</c:f>
              <c:strCache>
                <c:ptCount val="1"/>
                <c:pt idx="0">
                  <c:v>Real time failures</c:v>
                </c:pt>
              </c:strCache>
            </c:strRef>
          </c:tx>
          <c:spPr>
            <a:ln w="25400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xVal>
            <c:numRef>
              <c:f>'[Modeling reliability growth Excel 2.xlsx]Inst model (3)'!$H$7:$H$46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'[Modeling reliability growth Excel 2.xlsx]Inst model (3)'!$W$7:$W$46</c:f>
              <c:numCache>
                <c:formatCode>General</c:formatCode>
                <c:ptCount val="40"/>
                <c:pt idx="0">
                  <c:v>3.5</c:v>
                </c:pt>
                <c:pt idx="1">
                  <c:v>3</c:v>
                </c:pt>
                <c:pt idx="2">
                  <c:v>2.5</c:v>
                </c:pt>
                <c:pt idx="3">
                  <c:v>2</c:v>
                </c:pt>
                <c:pt idx="4">
                  <c:v>1.5</c:v>
                </c:pt>
                <c:pt idx="5">
                  <c:v>1.2</c:v>
                </c:pt>
                <c:pt idx="6">
                  <c:v>0.9</c:v>
                </c:pt>
                <c:pt idx="7">
                  <c:v>0.7</c:v>
                </c:pt>
                <c:pt idx="8">
                  <c:v>0.6</c:v>
                </c:pt>
                <c:pt idx="9">
                  <c:v>0.55000000000000004</c:v>
                </c:pt>
                <c:pt idx="10">
                  <c:v>0.52</c:v>
                </c:pt>
                <c:pt idx="11">
                  <c:v>0.5</c:v>
                </c:pt>
                <c:pt idx="12">
                  <c:v>0.5</c:v>
                </c:pt>
                <c:pt idx="13">
                  <c:v>0.5</c:v>
                </c:pt>
                <c:pt idx="14">
                  <c:v>0.5</c:v>
                </c:pt>
                <c:pt idx="15">
                  <c:v>0.5</c:v>
                </c:pt>
                <c:pt idx="16">
                  <c:v>0.5</c:v>
                </c:pt>
                <c:pt idx="17">
                  <c:v>0.5</c:v>
                </c:pt>
                <c:pt idx="18">
                  <c:v>0.5</c:v>
                </c:pt>
                <c:pt idx="19">
                  <c:v>0.5</c:v>
                </c:pt>
                <c:pt idx="20">
                  <c:v>0.5</c:v>
                </c:pt>
                <c:pt idx="21">
                  <c:v>0.5</c:v>
                </c:pt>
                <c:pt idx="22">
                  <c:v>0.5</c:v>
                </c:pt>
                <c:pt idx="23">
                  <c:v>0.52</c:v>
                </c:pt>
                <c:pt idx="24">
                  <c:v>0.55000000000000004</c:v>
                </c:pt>
                <c:pt idx="25">
                  <c:v>0.6</c:v>
                </c:pt>
                <c:pt idx="26">
                  <c:v>0.7</c:v>
                </c:pt>
                <c:pt idx="27">
                  <c:v>0.9</c:v>
                </c:pt>
                <c:pt idx="28">
                  <c:v>1.2</c:v>
                </c:pt>
                <c:pt idx="29">
                  <c:v>1.6</c:v>
                </c:pt>
                <c:pt idx="30">
                  <c:v>2</c:v>
                </c:pt>
                <c:pt idx="31">
                  <c:v>2.5</c:v>
                </c:pt>
                <c:pt idx="32">
                  <c:v>3</c:v>
                </c:pt>
                <c:pt idx="33">
                  <c:v>3.5</c:v>
                </c:pt>
                <c:pt idx="34">
                  <c:v>4</c:v>
                </c:pt>
                <c:pt idx="35">
                  <c:v>4.5</c:v>
                </c:pt>
                <c:pt idx="36">
                  <c:v>5</c:v>
                </c:pt>
                <c:pt idx="37">
                  <c:v>5.5</c:v>
                </c:pt>
                <c:pt idx="38">
                  <c:v>6</c:v>
                </c:pt>
                <c:pt idx="39">
                  <c:v>6.5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047-754E-9C44-6D3DE9CDA5EA}"/>
            </c:ext>
          </c:extLst>
        </c:ser>
        <c:ser>
          <c:idx val="0"/>
          <c:order val="1"/>
          <c:tx>
            <c:strRef>
              <c:f>'[Modeling reliability growth Excel 2.xlsx]Inst model (3)'!$AG$55</c:f>
              <c:strCache>
                <c:ptCount val="1"/>
                <c:pt idx="0">
                  <c:v>Cumulative failure rate, n(t)/t</c:v>
                </c:pt>
              </c:strCache>
            </c:strRef>
          </c:tx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'[Modeling reliability growth Excel 2.xlsx]Inst model (3)'!$H$7:$H$46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'[Modeling reliability growth Excel 2.xlsx]Inst model (3)'!$Y$7:$Y$46</c:f>
              <c:numCache>
                <c:formatCode>0.000</c:formatCode>
                <c:ptCount val="40"/>
                <c:pt idx="0">
                  <c:v>3.5</c:v>
                </c:pt>
                <c:pt idx="1">
                  <c:v>3.25</c:v>
                </c:pt>
                <c:pt idx="2">
                  <c:v>3</c:v>
                </c:pt>
                <c:pt idx="3">
                  <c:v>2.75</c:v>
                </c:pt>
                <c:pt idx="4">
                  <c:v>2.5</c:v>
                </c:pt>
                <c:pt idx="5">
                  <c:v>2.2833333333333332</c:v>
                </c:pt>
                <c:pt idx="6">
                  <c:v>2.0857142857142859</c:v>
                </c:pt>
                <c:pt idx="7">
                  <c:v>1.9124999999999999</c:v>
                </c:pt>
                <c:pt idx="8">
                  <c:v>1.7666666666666666</c:v>
                </c:pt>
                <c:pt idx="9">
                  <c:v>1.645</c:v>
                </c:pt>
                <c:pt idx="10">
                  <c:v>1.5427272727272727</c:v>
                </c:pt>
                <c:pt idx="11">
                  <c:v>1.4558333333333333</c:v>
                </c:pt>
                <c:pt idx="12">
                  <c:v>1.3823076923076922</c:v>
                </c:pt>
                <c:pt idx="13">
                  <c:v>1.3192857142857142</c:v>
                </c:pt>
                <c:pt idx="14">
                  <c:v>1.2646666666666666</c:v>
                </c:pt>
                <c:pt idx="15">
                  <c:v>1.2168749999999999</c:v>
                </c:pt>
                <c:pt idx="16">
                  <c:v>1.174705882352941</c:v>
                </c:pt>
                <c:pt idx="17">
                  <c:v>1.1372222222222221</c:v>
                </c:pt>
                <c:pt idx="18">
                  <c:v>1.1036842105263158</c:v>
                </c:pt>
                <c:pt idx="19">
                  <c:v>1.0734999999999999</c:v>
                </c:pt>
                <c:pt idx="20">
                  <c:v>1.0461904761904761</c:v>
                </c:pt>
                <c:pt idx="21">
                  <c:v>1.0213636363636363</c:v>
                </c:pt>
                <c:pt idx="22">
                  <c:v>0.99869565217391298</c:v>
                </c:pt>
                <c:pt idx="23">
                  <c:v>0.9787499999999999</c:v>
                </c:pt>
                <c:pt idx="24">
                  <c:v>0.96160000000000001</c:v>
                </c:pt>
                <c:pt idx="25">
                  <c:v>0.94769230769230772</c:v>
                </c:pt>
                <c:pt idx="26">
                  <c:v>0.93851851851851853</c:v>
                </c:pt>
                <c:pt idx="27">
                  <c:v>0.93714285714285706</c:v>
                </c:pt>
                <c:pt idx="28">
                  <c:v>0.94620689655172407</c:v>
                </c:pt>
                <c:pt idx="29">
                  <c:v>0.96799999999999997</c:v>
                </c:pt>
                <c:pt idx="30">
                  <c:v>1.0012903225806451</c:v>
                </c:pt>
                <c:pt idx="31">
                  <c:v>1.048125</c:v>
                </c:pt>
                <c:pt idx="32">
                  <c:v>1.1072727272727272</c:v>
                </c:pt>
                <c:pt idx="33">
                  <c:v>1.1776470588235295</c:v>
                </c:pt>
                <c:pt idx="34">
                  <c:v>1.2582857142857142</c:v>
                </c:pt>
                <c:pt idx="35">
                  <c:v>1.3483333333333334</c:v>
                </c:pt>
                <c:pt idx="36">
                  <c:v>1.4470270270270269</c:v>
                </c:pt>
                <c:pt idx="37">
                  <c:v>1.5536842105263158</c:v>
                </c:pt>
                <c:pt idx="38">
                  <c:v>1.6676923076923076</c:v>
                </c:pt>
                <c:pt idx="39">
                  <c:v>1.7884999999999998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047-754E-9C44-6D3DE9CDA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0393983"/>
        <c:axId val="110913087"/>
      </c:scatterChart>
      <c:valAx>
        <c:axId val="110393983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b="0" i="0" u="none" strike="noStrike" baseline="0">
                    <a:effectLst/>
                  </a:rPr>
                  <a:t>Time, t</a:t>
                </a:r>
                <a:r>
                  <a:rPr lang="en-US" sz="1000" b="0" i="0" u="none" strike="noStrike" baseline="0"/>
                  <a:t> 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913087"/>
        <c:crosses val="autoZero"/>
        <c:crossBetween val="midCat"/>
      </c:valAx>
      <c:valAx>
        <c:axId val="110913087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39398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220056126097073"/>
          <c:y val="0.25556988890301924"/>
          <c:w val="0.29381949596725943"/>
          <c:h val="0.343998181509423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Cumulative failure rate, n(t)/t</a:t>
            </a:r>
          </a:p>
        </c:rich>
      </c:tx>
      <c:layout>
        <c:manualLayout>
          <c:xMode val="edge"/>
          <c:yMode val="edge"/>
          <c:x val="0.18521809773778278"/>
          <c:y val="4.16811392844737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5042960055524969E-2"/>
          <c:y val="2.4411198600174978E-2"/>
          <c:w val="0.87285977550678506"/>
          <c:h val="0.84836325459317585"/>
        </c:manualLayout>
      </c:layout>
      <c:scatterChart>
        <c:scatterStyle val="lineMarker"/>
        <c:varyColors val="0"/>
        <c:ser>
          <c:idx val="1"/>
          <c:order val="0"/>
          <c:tx>
            <c:strRef>
              <c:f>'[Modeling reliability growth Excel 2.xlsx]Inst model (3)'!$C$73</c:f>
              <c:strCache>
                <c:ptCount val="1"/>
                <c:pt idx="0">
                  <c:v>Failures t = 1 to  6 &amp; constant</c:v>
                </c:pt>
              </c:strCache>
            </c:strRef>
          </c:tx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'[Modeling reliability growth Excel 2.xlsx]Inst model (3)'!$H$7:$H$46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'[Modeling reliability growth Excel 2.xlsx]Inst model (3)'!$R$7:$R$46</c:f>
              <c:numCache>
                <c:formatCode>0.000</c:formatCode>
                <c:ptCount val="40"/>
                <c:pt idx="0">
                  <c:v>3.5</c:v>
                </c:pt>
                <c:pt idx="1">
                  <c:v>3.25</c:v>
                </c:pt>
                <c:pt idx="2">
                  <c:v>3</c:v>
                </c:pt>
                <c:pt idx="3">
                  <c:v>2.75</c:v>
                </c:pt>
                <c:pt idx="4">
                  <c:v>2.5</c:v>
                </c:pt>
                <c:pt idx="5">
                  <c:v>2.25</c:v>
                </c:pt>
                <c:pt idx="6">
                  <c:v>2</c:v>
                </c:pt>
                <c:pt idx="7">
                  <c:v>1.8125</c:v>
                </c:pt>
                <c:pt idx="8">
                  <c:v>1.6666666666666667</c:v>
                </c:pt>
                <c:pt idx="9">
                  <c:v>1.55</c:v>
                </c:pt>
                <c:pt idx="10">
                  <c:v>1.4545454545454546</c:v>
                </c:pt>
                <c:pt idx="11">
                  <c:v>1.375</c:v>
                </c:pt>
                <c:pt idx="12">
                  <c:v>1.3076923076923077</c:v>
                </c:pt>
                <c:pt idx="13">
                  <c:v>1.25</c:v>
                </c:pt>
                <c:pt idx="14">
                  <c:v>1.2</c:v>
                </c:pt>
                <c:pt idx="15">
                  <c:v>1.15625</c:v>
                </c:pt>
                <c:pt idx="16">
                  <c:v>1.1176470588235294</c:v>
                </c:pt>
                <c:pt idx="17">
                  <c:v>1.0833333333333333</c:v>
                </c:pt>
                <c:pt idx="18">
                  <c:v>1.0526315789473684</c:v>
                </c:pt>
                <c:pt idx="19">
                  <c:v>1.0249999999999999</c:v>
                </c:pt>
                <c:pt idx="20">
                  <c:v>1</c:v>
                </c:pt>
                <c:pt idx="21">
                  <c:v>0.97727272727272729</c:v>
                </c:pt>
                <c:pt idx="22">
                  <c:v>0.95652173913043481</c:v>
                </c:pt>
                <c:pt idx="23">
                  <c:v>0.9375</c:v>
                </c:pt>
                <c:pt idx="24">
                  <c:v>0.92</c:v>
                </c:pt>
                <c:pt idx="25">
                  <c:v>0.90384615384615385</c:v>
                </c:pt>
                <c:pt idx="26">
                  <c:v>0.88888888888888884</c:v>
                </c:pt>
                <c:pt idx="27">
                  <c:v>0.875</c:v>
                </c:pt>
                <c:pt idx="28">
                  <c:v>0.86206896551724133</c:v>
                </c:pt>
                <c:pt idx="29">
                  <c:v>0.85</c:v>
                </c:pt>
                <c:pt idx="30">
                  <c:v>0.83870967741935487</c:v>
                </c:pt>
                <c:pt idx="31">
                  <c:v>0.828125</c:v>
                </c:pt>
                <c:pt idx="32">
                  <c:v>0.81818181818181823</c:v>
                </c:pt>
                <c:pt idx="33">
                  <c:v>0.80882352941176472</c:v>
                </c:pt>
                <c:pt idx="34">
                  <c:v>0.8</c:v>
                </c:pt>
                <c:pt idx="35">
                  <c:v>0.79166666666666663</c:v>
                </c:pt>
                <c:pt idx="36">
                  <c:v>0.78378378378378377</c:v>
                </c:pt>
                <c:pt idx="37">
                  <c:v>0.77631578947368418</c:v>
                </c:pt>
                <c:pt idx="38">
                  <c:v>0.76923076923076927</c:v>
                </c:pt>
                <c:pt idx="39">
                  <c:v>0.76249999999999996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E04-EA42-9906-0FB8093672A5}"/>
            </c:ext>
          </c:extLst>
        </c:ser>
        <c:ser>
          <c:idx val="0"/>
          <c:order val="1"/>
          <c:tx>
            <c:strRef>
              <c:f>'[Modeling reliability growth Excel 2.xlsx]Inst model (3)'!$C$72</c:f>
              <c:strCache>
                <c:ptCount val="1"/>
                <c:pt idx="0">
                  <c:v>Failures t = 1 to  6</c:v>
                </c:pt>
              </c:strCache>
            </c:strRef>
          </c:tx>
          <c:spPr>
            <a:ln w="25400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xVal>
            <c:numRef>
              <c:f>'[Modeling reliability growth Excel 2.xlsx]Inst model (3)'!$H$7:$H$46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'[Modeling reliability growth Excel 2.xlsx]Inst model (3)'!$K$7:$K$46</c:f>
              <c:numCache>
                <c:formatCode>0.000</c:formatCode>
                <c:ptCount val="40"/>
                <c:pt idx="0">
                  <c:v>3</c:v>
                </c:pt>
                <c:pt idx="1">
                  <c:v>2.75</c:v>
                </c:pt>
                <c:pt idx="2">
                  <c:v>2.5</c:v>
                </c:pt>
                <c:pt idx="3">
                  <c:v>2.25</c:v>
                </c:pt>
                <c:pt idx="4">
                  <c:v>2</c:v>
                </c:pt>
                <c:pt idx="5">
                  <c:v>1.75</c:v>
                </c:pt>
                <c:pt idx="6">
                  <c:v>1.5</c:v>
                </c:pt>
                <c:pt idx="7">
                  <c:v>1.3125</c:v>
                </c:pt>
                <c:pt idx="8">
                  <c:v>1.1666666666666667</c:v>
                </c:pt>
                <c:pt idx="9">
                  <c:v>1.05</c:v>
                </c:pt>
                <c:pt idx="10">
                  <c:v>0.95454545454545459</c:v>
                </c:pt>
                <c:pt idx="11">
                  <c:v>0.875</c:v>
                </c:pt>
                <c:pt idx="12">
                  <c:v>0.80769230769230771</c:v>
                </c:pt>
                <c:pt idx="13">
                  <c:v>0.75</c:v>
                </c:pt>
                <c:pt idx="14">
                  <c:v>0.7</c:v>
                </c:pt>
                <c:pt idx="15">
                  <c:v>0.65625</c:v>
                </c:pt>
                <c:pt idx="16">
                  <c:v>0.61764705882352944</c:v>
                </c:pt>
                <c:pt idx="17">
                  <c:v>0.58333333333333337</c:v>
                </c:pt>
                <c:pt idx="18">
                  <c:v>0.55263157894736847</c:v>
                </c:pt>
                <c:pt idx="19">
                  <c:v>0.52500000000000002</c:v>
                </c:pt>
                <c:pt idx="20">
                  <c:v>0.5</c:v>
                </c:pt>
                <c:pt idx="21">
                  <c:v>0.47727272727272729</c:v>
                </c:pt>
                <c:pt idx="22">
                  <c:v>0.45652173913043476</c:v>
                </c:pt>
                <c:pt idx="23">
                  <c:v>0.4375</c:v>
                </c:pt>
                <c:pt idx="24">
                  <c:v>0.42</c:v>
                </c:pt>
                <c:pt idx="25">
                  <c:v>0.40384615384615385</c:v>
                </c:pt>
                <c:pt idx="26">
                  <c:v>0.3888888888888889</c:v>
                </c:pt>
                <c:pt idx="27">
                  <c:v>0.375</c:v>
                </c:pt>
                <c:pt idx="28">
                  <c:v>0.36206896551724138</c:v>
                </c:pt>
                <c:pt idx="29">
                  <c:v>0.35</c:v>
                </c:pt>
                <c:pt idx="30">
                  <c:v>0.33870967741935482</c:v>
                </c:pt>
                <c:pt idx="31">
                  <c:v>0.328125</c:v>
                </c:pt>
                <c:pt idx="32">
                  <c:v>0.31818181818181818</c:v>
                </c:pt>
                <c:pt idx="33">
                  <c:v>0.30882352941176472</c:v>
                </c:pt>
                <c:pt idx="34">
                  <c:v>0.3</c:v>
                </c:pt>
                <c:pt idx="35">
                  <c:v>0.29166666666666669</c:v>
                </c:pt>
                <c:pt idx="36">
                  <c:v>0.28378378378378377</c:v>
                </c:pt>
                <c:pt idx="37">
                  <c:v>0.27631578947368424</c:v>
                </c:pt>
                <c:pt idx="38">
                  <c:v>0.26923076923076922</c:v>
                </c:pt>
                <c:pt idx="39">
                  <c:v>0.26250000000000001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E04-EA42-9906-0FB8093672A5}"/>
            </c:ext>
          </c:extLst>
        </c:ser>
        <c:ser>
          <c:idx val="2"/>
          <c:order val="2"/>
          <c:tx>
            <c:strRef>
              <c:f>'[Modeling reliability growth Excel 2.xlsx]Inst model (3)'!$C$71</c:f>
              <c:strCache>
                <c:ptCount val="1"/>
                <c:pt idx="0">
                  <c:v>Failures before t = 1 </c:v>
                </c:pt>
              </c:strCache>
            </c:strRef>
          </c:tx>
          <c:spPr>
            <a:ln w="2540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xVal>
            <c:numRef>
              <c:f>'[Modeling reliability growth Excel 2.xlsx]Inst model (3)'!$C$7:$C$46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xVal>
          <c:yVal>
            <c:numRef>
              <c:f>'[Modeling reliability growth Excel 2.xlsx]Inst model (3)'!$F$7:$F$46</c:f>
              <c:numCache>
                <c:formatCode>0.000</c:formatCode>
                <c:ptCount val="40"/>
                <c:pt idx="0">
                  <c:v>2.5</c:v>
                </c:pt>
                <c:pt idx="1">
                  <c:v>1.25</c:v>
                </c:pt>
                <c:pt idx="2">
                  <c:v>0.83333333333333337</c:v>
                </c:pt>
                <c:pt idx="3">
                  <c:v>0.625</c:v>
                </c:pt>
                <c:pt idx="4">
                  <c:v>0.5</c:v>
                </c:pt>
                <c:pt idx="5">
                  <c:v>0.41666666666666669</c:v>
                </c:pt>
                <c:pt idx="6">
                  <c:v>0.35714285714285715</c:v>
                </c:pt>
                <c:pt idx="7">
                  <c:v>0.3125</c:v>
                </c:pt>
                <c:pt idx="8">
                  <c:v>0.27777777777777779</c:v>
                </c:pt>
                <c:pt idx="9">
                  <c:v>0.25</c:v>
                </c:pt>
                <c:pt idx="10">
                  <c:v>0.22727272727272727</c:v>
                </c:pt>
                <c:pt idx="11">
                  <c:v>0.20833333333333334</c:v>
                </c:pt>
                <c:pt idx="12">
                  <c:v>0.19230769230769232</c:v>
                </c:pt>
                <c:pt idx="13">
                  <c:v>0.17857142857142858</c:v>
                </c:pt>
                <c:pt idx="14">
                  <c:v>0.16666666666666666</c:v>
                </c:pt>
                <c:pt idx="15">
                  <c:v>0.15625</c:v>
                </c:pt>
                <c:pt idx="16">
                  <c:v>0.14705882352941177</c:v>
                </c:pt>
                <c:pt idx="17">
                  <c:v>0.1388888888888889</c:v>
                </c:pt>
                <c:pt idx="18">
                  <c:v>0.13157894736842105</c:v>
                </c:pt>
                <c:pt idx="19">
                  <c:v>0.125</c:v>
                </c:pt>
                <c:pt idx="20">
                  <c:v>0.11904761904761904</c:v>
                </c:pt>
                <c:pt idx="21">
                  <c:v>0.11363636363636363</c:v>
                </c:pt>
                <c:pt idx="22">
                  <c:v>0.10869565217391304</c:v>
                </c:pt>
                <c:pt idx="23">
                  <c:v>0.10416666666666667</c:v>
                </c:pt>
                <c:pt idx="24">
                  <c:v>0.1</c:v>
                </c:pt>
                <c:pt idx="25">
                  <c:v>9.6153846153846159E-2</c:v>
                </c:pt>
                <c:pt idx="26">
                  <c:v>9.2592592592592587E-2</c:v>
                </c:pt>
                <c:pt idx="27">
                  <c:v>8.9285714285714288E-2</c:v>
                </c:pt>
                <c:pt idx="28">
                  <c:v>8.6206896551724144E-2</c:v>
                </c:pt>
                <c:pt idx="29">
                  <c:v>8.3333333333333329E-2</c:v>
                </c:pt>
                <c:pt idx="30">
                  <c:v>8.0645161290322578E-2</c:v>
                </c:pt>
                <c:pt idx="31">
                  <c:v>7.8125E-2</c:v>
                </c:pt>
                <c:pt idx="32">
                  <c:v>7.575757575757576E-2</c:v>
                </c:pt>
                <c:pt idx="33">
                  <c:v>7.3529411764705885E-2</c:v>
                </c:pt>
                <c:pt idx="34">
                  <c:v>7.1428571428571425E-2</c:v>
                </c:pt>
                <c:pt idx="35">
                  <c:v>6.9444444444444448E-2</c:v>
                </c:pt>
                <c:pt idx="36">
                  <c:v>6.7567567567567571E-2</c:v>
                </c:pt>
                <c:pt idx="37">
                  <c:v>6.5789473684210523E-2</c:v>
                </c:pt>
                <c:pt idx="38">
                  <c:v>6.4102564102564097E-2</c:v>
                </c:pt>
                <c:pt idx="39">
                  <c:v>6.25E-2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E04-EA42-9906-0FB8093672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0393983"/>
        <c:axId val="110913087"/>
      </c:scatterChart>
      <c:valAx>
        <c:axId val="110393983"/>
        <c:scaling>
          <c:orientation val="minMax"/>
          <c:max val="4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Time, t</a:t>
                </a:r>
              </a:p>
            </c:rich>
          </c:tx>
          <c:layout>
            <c:manualLayout>
              <c:xMode val="edge"/>
              <c:yMode val="edge"/>
              <c:x val="0.78706224221972243"/>
              <c:y val="0.915691492264603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913087"/>
        <c:crosses val="autoZero"/>
        <c:crossBetween val="midCat"/>
      </c:valAx>
      <c:valAx>
        <c:axId val="110913087"/>
        <c:scaling>
          <c:orientation val="minMax"/>
          <c:max val="3.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39398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162442194725659"/>
          <c:y val="0.17555234899768385"/>
          <c:w val="0.53632889638795156"/>
          <c:h val="0.381607651523977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Crow data, first 10 failures, </a:t>
            </a:r>
          </a:p>
          <a:p>
            <a:pPr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cumulative</a:t>
            </a:r>
            <a:r>
              <a:rPr lang="en-US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ailure rate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'56 failures'!$D$7</c:f>
              <c:strCache>
                <c:ptCount val="1"/>
                <c:pt idx="0">
                  <c:v>n(t)/t -0.135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wer"/>
            <c:dispRSqr val="1"/>
            <c:dispEq val="1"/>
            <c:trendlineLbl>
              <c:layout>
                <c:manualLayout>
                  <c:x val="-0.15777258366451377"/>
                  <c:y val="-0.15331345381997585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 = 1.28 x</a:t>
                    </a:r>
                    <a:r>
                      <a:rPr lang="en-US" sz="1200" baseline="30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-0.96</a:t>
                    </a:r>
                    <a:br>
                      <a:rPr lang="en-US" sz="1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en-US" sz="1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R² = 0.98</a:t>
                    </a:r>
                    <a:endParaRPr lang="en-US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'56 failures'!$B$8:$B$17</c:f>
              <c:numCache>
                <c:formatCode>General</c:formatCode>
                <c:ptCount val="10"/>
                <c:pt idx="0">
                  <c:v>0.7</c:v>
                </c:pt>
                <c:pt idx="1">
                  <c:v>3.7</c:v>
                </c:pt>
                <c:pt idx="2">
                  <c:v>13.2</c:v>
                </c:pt>
                <c:pt idx="3">
                  <c:v>15</c:v>
                </c:pt>
                <c:pt idx="4">
                  <c:v>17.600000000000001</c:v>
                </c:pt>
                <c:pt idx="5">
                  <c:v>25.3</c:v>
                </c:pt>
                <c:pt idx="6">
                  <c:v>47.5</c:v>
                </c:pt>
                <c:pt idx="7">
                  <c:v>54</c:v>
                </c:pt>
                <c:pt idx="8">
                  <c:v>54.5</c:v>
                </c:pt>
                <c:pt idx="9">
                  <c:v>56.4</c:v>
                </c:pt>
              </c:numCache>
            </c:numRef>
          </c:xVal>
          <c:yVal>
            <c:numRef>
              <c:f>'56 failures'!$D$8:$D$17</c:f>
              <c:numCache>
                <c:formatCode>0.00000</c:formatCode>
                <c:ptCount val="10"/>
                <c:pt idx="0">
                  <c:v>1.2935714285714286</c:v>
                </c:pt>
                <c:pt idx="1">
                  <c:v>0.40554054054054045</c:v>
                </c:pt>
                <c:pt idx="2">
                  <c:v>9.2272727272727284E-2</c:v>
                </c:pt>
                <c:pt idx="3">
                  <c:v>0.13166666666666665</c:v>
                </c:pt>
                <c:pt idx="4">
                  <c:v>0.14909090909090905</c:v>
                </c:pt>
                <c:pt idx="5">
                  <c:v>0.10215415019762844</c:v>
                </c:pt>
                <c:pt idx="6">
                  <c:v>1.2368421052631556E-2</c:v>
                </c:pt>
                <c:pt idx="7">
                  <c:v>1.3148148148148131E-2</c:v>
                </c:pt>
                <c:pt idx="8">
                  <c:v>3.0137614678899083E-2</c:v>
                </c:pt>
                <c:pt idx="9">
                  <c:v>4.2304964539007089E-2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32D-A34B-B5FD-206A177892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5536704"/>
        <c:axId val="-2135543984"/>
      </c:scatterChart>
      <c:valAx>
        <c:axId val="-2135536704"/>
        <c:scaling>
          <c:orientation val="minMax"/>
          <c:max val="6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Time, 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5543984"/>
        <c:crosses val="autoZero"/>
        <c:crossBetween val="midCat"/>
      </c:valAx>
      <c:valAx>
        <c:axId val="-2135543984"/>
        <c:scaling>
          <c:orientation val="minMax"/>
          <c:max val="1.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n(t)/t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8132992327365727E-2"/>
              <c:y val="0.448017833387264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553670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Cumulative failure rates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'Rel gro 1 (8)'!$L$6</c:f>
              <c:strCache>
                <c:ptCount val="1"/>
                <c:pt idx="0">
                  <c:v>n(t)/t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wer"/>
            <c:dispRSqr val="1"/>
            <c:dispEq val="1"/>
            <c:trendlineLbl>
              <c:layout>
                <c:manualLayout>
                  <c:x val="-0.26445300720388676"/>
                  <c:y val="-0.2000612423447069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 = x</a:t>
                    </a:r>
                    <a:r>
                      <a:rPr lang="en-US" sz="1000" baseline="300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-1</a:t>
                    </a:r>
                    <a:endParaRPr lang="en-US" sz="10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'Rel gro 1 (8)'!$G$7:$G$21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xVal>
          <c:yVal>
            <c:numRef>
              <c:f>'Rel gro 1 (8)'!$H$7:$H$21</c:f>
              <c:numCache>
                <c:formatCode>0.000</c:formatCode>
                <c:ptCount val="15"/>
                <c:pt idx="0">
                  <c:v>1</c:v>
                </c:pt>
                <c:pt idx="1">
                  <c:v>0.5</c:v>
                </c:pt>
                <c:pt idx="2">
                  <c:v>0.33333333333333331</c:v>
                </c:pt>
                <c:pt idx="3">
                  <c:v>0.25</c:v>
                </c:pt>
                <c:pt idx="4">
                  <c:v>0.2</c:v>
                </c:pt>
                <c:pt idx="5">
                  <c:v>0.16666666666666666</c:v>
                </c:pt>
                <c:pt idx="6">
                  <c:v>0.14285714285714285</c:v>
                </c:pt>
                <c:pt idx="7">
                  <c:v>0.125</c:v>
                </c:pt>
                <c:pt idx="8">
                  <c:v>0.1111111111111111</c:v>
                </c:pt>
                <c:pt idx="9">
                  <c:v>0.1</c:v>
                </c:pt>
                <c:pt idx="10">
                  <c:v>9.0909090909090912E-2</c:v>
                </c:pt>
                <c:pt idx="11">
                  <c:v>8.3333333333333329E-2</c:v>
                </c:pt>
                <c:pt idx="12">
                  <c:v>7.6923076923076927E-2</c:v>
                </c:pt>
                <c:pt idx="13">
                  <c:v>7.1428571428571425E-2</c:v>
                </c:pt>
                <c:pt idx="14">
                  <c:v>6.6666666666666666E-2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B56-3348-A543-8ED6FF11C202}"/>
            </c:ext>
          </c:extLst>
        </c:ser>
        <c:ser>
          <c:idx val="1"/>
          <c:order val="1"/>
          <c:tx>
            <c:strRef>
              <c:f>'Rel gro 1 (8)'!$S$70</c:f>
              <c:strCache>
                <c:ptCount val="1"/>
                <c:pt idx="0">
                  <c:v>n(t)/t - 0.2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power"/>
            <c:dispRSqr val="1"/>
            <c:dispEq val="1"/>
            <c:trendlineLbl>
              <c:layout>
                <c:manualLayout>
                  <c:x val="-0.53513753607950887"/>
                  <c:y val="-1.561799281545472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 = 1.19 x</a:t>
                    </a:r>
                    <a:r>
                      <a:rPr lang="en-US" sz="1000" baseline="300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-1.15</a:t>
                    </a:r>
                    <a:endParaRPr lang="en-US" sz="100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'Rel gro 1 (8)'!$S$7:$S$21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xVal>
          <c:yVal>
            <c:numRef>
              <c:f>'Rel gro 1 (8)'!$U$7:$U$21</c:f>
              <c:numCache>
                <c:formatCode>0.000</c:formatCode>
                <c:ptCount val="15"/>
                <c:pt idx="0">
                  <c:v>0.98</c:v>
                </c:pt>
                <c:pt idx="1">
                  <c:v>0.48</c:v>
                </c:pt>
                <c:pt idx="2">
                  <c:v>0.3133333333333333</c:v>
                </c:pt>
                <c:pt idx="3">
                  <c:v>0.23</c:v>
                </c:pt>
                <c:pt idx="4">
                  <c:v>0.18000000000000002</c:v>
                </c:pt>
                <c:pt idx="5">
                  <c:v>0.14666666666666667</c:v>
                </c:pt>
                <c:pt idx="6">
                  <c:v>0.12285714285714285</c:v>
                </c:pt>
                <c:pt idx="7">
                  <c:v>0.105</c:v>
                </c:pt>
                <c:pt idx="8">
                  <c:v>9.1111111111111101E-2</c:v>
                </c:pt>
                <c:pt idx="9">
                  <c:v>0.08</c:v>
                </c:pt>
                <c:pt idx="10">
                  <c:v>7.0909090909090908E-2</c:v>
                </c:pt>
                <c:pt idx="11">
                  <c:v>6.3333333333333325E-2</c:v>
                </c:pt>
                <c:pt idx="12">
                  <c:v>5.6923076923076923E-2</c:v>
                </c:pt>
                <c:pt idx="13">
                  <c:v>5.1428571428571421E-2</c:v>
                </c:pt>
                <c:pt idx="14">
                  <c:v>4.6666666666666662E-2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B56-3348-A543-8ED6FF11C2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0393983"/>
        <c:axId val="110913087"/>
      </c:scatterChart>
      <c:valAx>
        <c:axId val="110393983"/>
        <c:scaling>
          <c:orientation val="minMax"/>
          <c:max val="1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Time, 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913087"/>
        <c:crosses val="autoZero"/>
        <c:crossBetween val="midCat"/>
      </c:valAx>
      <c:valAx>
        <c:axId val="110913087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39398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94B50-004B-4113-BF36-43D87D9ECD37}" type="datetimeFigureOut">
              <a:rPr lang="en-US" smtClean="0"/>
              <a:t>10/28/24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D28A4-03AA-410D-AB0E-8783F1735D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572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BAE4E4-1128-B1D8-1D87-DD388082BE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53" y="6037385"/>
            <a:ext cx="3683000" cy="6764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E15ECB-A889-925D-43A7-BF55AF6FB4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0653" y="962819"/>
            <a:ext cx="10042358" cy="849939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900" kern="1200" dirty="0">
                <a:solidFill>
                  <a:srgbClr val="C12234"/>
                </a:solidFill>
                <a:latin typeface="Times New Roman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ECECE3-A6DB-DC72-B9D9-2FB33B123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5DE1E25A-C48F-EB66-2BF5-559355A909D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9599" y="762000"/>
            <a:ext cx="10571747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C1223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17C5D485-53A4-3399-8597-22DC3F9A4EB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045369" y="2566737"/>
            <a:ext cx="9200146" cy="0"/>
          </a:xfrm>
          <a:prstGeom prst="line">
            <a:avLst/>
          </a:prstGeom>
          <a:noFill/>
          <a:ln w="19050">
            <a:solidFill>
              <a:srgbClr val="C1223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0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AD460-E978-028B-FB96-53092BFF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4C475-B6FE-E007-04A5-D27EEF2DC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8608695-230F-AE19-B4E1-480FBEE277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2A8A1D1-F165-6570-3219-C6B1B20B51E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037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7C7BB4-2CA5-A191-A0E6-BEFB607D95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9F753-CD45-E781-11B3-F17FE12C9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75D97A-F50E-D3C6-AAF2-979C09039F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D9A06D5-D25C-3738-CCA9-13AAD5F8B2B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6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11F4-CEFF-C305-631A-69C2E104E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5"/>
            <a:ext cx="10663990" cy="1325563"/>
          </a:xfrm>
        </p:spPr>
        <p:txBody>
          <a:bodyPr anchor="t">
            <a:normAutofit/>
          </a:bodyPr>
          <a:lstStyle>
            <a:lvl1pPr>
              <a:defRPr kumimoji="0" lang="en-US" sz="3600" b="0" i="0" u="none" strike="noStrike" kern="1200" cap="none" spc="0" normalizeH="0" baseline="0" dirty="0">
                <a:ln>
                  <a:noFill/>
                </a:ln>
                <a:solidFill>
                  <a:srgbClr val="C12234"/>
                </a:solidFill>
                <a:effectLst/>
                <a:uLnTx/>
                <a:uFillTx/>
                <a:latin typeface="Times New Roman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28C2C-D374-1A74-B8E5-42574EA87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875"/>
            <a:ext cx="10515600" cy="4097087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8231CC03-210E-3D34-8266-F1EA997B0B8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41158" y="425118"/>
            <a:ext cx="10571747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C12234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FE44C60-5476-53BC-A2AD-68DC37B405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C01E7A5-843E-5EB1-F2B1-C09005D388D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93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64136-1865-4A02-E046-7EE435C10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34705-72B5-A53B-E9E5-103E17B7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A27DFC-D6D8-94AF-A620-EDF78C91D6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0FABD5AC-FEF1-FF82-9833-504C9634067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008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77C11-BCA8-A7AF-24F1-1138D5173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420C4-0E65-95E8-DFB0-B1C6AAD47D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237FE-B1D6-CAC6-4F2F-E12666512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16EB1A-1BDF-633B-E597-EE44C5C496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8E5539C-5C03-6D35-A952-950912DED7F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18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E73F6-0A0C-FE5E-DFFE-2F7DD8047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EF2F6-FDE4-34A7-D8D2-D736B1085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759C67-27BF-F94C-3E8F-C267CD23B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717EE2-EA62-7D3E-E864-8063094E7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DF58CD-9337-9DB1-CEDB-FC2236C27E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911B5B9-7650-BD6C-4F4A-C1429E8ABD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6C2852BE-EE74-6D16-C50E-BCF105F29A7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07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699BC-B119-E217-B9C7-321DECC8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5CCDC-A19C-819D-852F-2BF6A35A90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9A6C2C-6AD7-C8A9-B2BD-86D41334929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05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CD279-3F58-3B20-3148-90F7BA533A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03AEDF1-F148-1C27-1133-414967F1D41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1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93CCB-9434-2008-07FC-D50834251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90430-8645-2EA8-C3C0-0EE3C2F24D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D2C02-0471-DDE8-688C-A1A08B497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7BE6FB-BB1E-1773-33D5-5E4DBF8DD2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AF905A7-6B51-A3D1-1B7D-B60193A2C24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192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BFBD-F860-F1AD-ACB2-AA3FEC84B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87C8DD-E1C4-F38E-7468-FD42AEAC26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E38FB-388C-EC08-CAE8-9AAFE783F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43E7F5-05B3-9789-E422-506D675BD3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F9E7257-AFD0-741F-0BCB-69BA1F9AB4C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56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891B92-F371-F422-89E0-EA11E7EA9D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25" r="83031" b="8331"/>
          <a:stretch/>
        </p:blipFill>
        <p:spPr>
          <a:xfrm>
            <a:off x="238628" y="6167696"/>
            <a:ext cx="533400" cy="48234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8D68D8-5308-C5A4-A652-F24B3D213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D0A8B-C29F-B38B-18BE-AB72BDF30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C5D72-266D-C97F-2275-39903CB88B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1" y="6356350"/>
            <a:ext cx="4571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rgbClr val="C12234"/>
                </a:solidFill>
              </a:defRPr>
            </a:lvl1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>
                <a:latin typeface="Times New Roman" panose="02020603050405020304" pitchFamily="18" charset="0"/>
              </a:rPr>
              <a:t>2025 RAMS – Session 11C Reliability Growth Analysis – Jones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505BC-174D-D966-E159-6F04056D8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C12234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C70610F4-5E3C-4E2B-8D6E-C7479FB620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28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1223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F82B0-248E-5542-90F7-568DD46A9A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Modeling Reliability Growth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EB3A14B-C5CD-185C-4129-7D372C030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51878"/>
            <a:ext cx="9144000" cy="999779"/>
          </a:xfrm>
        </p:spPr>
        <p:txBody>
          <a:bodyPr>
            <a:normAutofit/>
          </a:bodyPr>
          <a:lstStyle/>
          <a:p>
            <a:r>
              <a:rPr lang="en-US" dirty="0"/>
              <a:t>Harry W. Jones, Ph.D., MBA</a:t>
            </a:r>
          </a:p>
          <a:p>
            <a:r>
              <a:rPr lang="en-US" dirty="0"/>
              <a:t>NASA Ames Research Center</a:t>
            </a:r>
          </a:p>
        </p:txBody>
      </p:sp>
    </p:spTree>
    <p:extLst>
      <p:ext uri="{BB962C8B-B14F-4D97-AF65-F5344CB8AC3E}">
        <p14:creationId xmlns:p14="http://schemas.microsoft.com/office/powerpoint/2010/main" val="1086866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6"/>
            <a:ext cx="10663990" cy="811702"/>
          </a:xfrm>
        </p:spPr>
        <p:txBody>
          <a:bodyPr/>
          <a:lstStyle/>
          <a:p>
            <a:r>
              <a:rPr lang="en-US" dirty="0"/>
              <a:t>Reliability Growth Testing and Model Fitting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1096" y="1401418"/>
            <a:ext cx="8186529" cy="4387919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Tms Rmn"/>
              </a:rPr>
              <a:t>Reliability growth testing observes and corrects failure modes, records the failure times, and computes the cumulative failure rate.  </a:t>
            </a:r>
          </a:p>
          <a:p>
            <a:pPr lvl="1"/>
            <a:r>
              <a:rPr lang="en-US" sz="2000" dirty="0">
                <a:latin typeface="Tms Rmn"/>
              </a:rPr>
              <a:t>If reliability growth occurs, the two-phase model fits the data.  </a:t>
            </a:r>
          </a:p>
          <a:p>
            <a:pPr lvl="1"/>
            <a:r>
              <a:rPr lang="en-US" sz="2000" dirty="0">
                <a:latin typeface="Tms Rmn"/>
              </a:rPr>
              <a:t>An example uses the first five failures in the Crow data set. </a:t>
            </a:r>
          </a:p>
          <a:p>
            <a:pPr marR="0">
              <a:spcAft>
                <a:spcPts val="0"/>
              </a:spcAft>
            </a:pPr>
            <a:r>
              <a:rPr lang="en-US" sz="2400" dirty="0">
                <a:latin typeface="Tms Rmn"/>
              </a:rPr>
              <a:t>A series of trial model fits is shown in Table 4.  </a:t>
            </a:r>
          </a:p>
          <a:p>
            <a:r>
              <a:rPr lang="en-US" sz="24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Successively approximating, the final estimate for the assumed constant failure rate is 0.1965 and the reliability growth exponent is 0.998.  </a:t>
            </a:r>
          </a:p>
          <a:p>
            <a:r>
              <a:rPr lang="en-US" sz="24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The first five data points of the Crow data set show that reliability growth follows the two-phase model.</a:t>
            </a:r>
          </a:p>
          <a:p>
            <a:pPr lvl="1"/>
            <a:r>
              <a:rPr lang="en-US" sz="20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An initial exponential failure rate decline is followed by a constant failure rate.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152709" y="6356349"/>
            <a:ext cx="5738191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63E16E-0CC9-CA0F-FD0D-88BC692463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870169-C9D5-BD65-BB44-F7F2D4A08E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206362"/>
              </p:ext>
            </p:extLst>
          </p:nvPr>
        </p:nvGraphicFramePr>
        <p:xfrm>
          <a:off x="689809" y="1685476"/>
          <a:ext cx="2540408" cy="33834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6578">
                  <a:extLst>
                    <a:ext uri="{9D8B030D-6E8A-4147-A177-3AD203B41FA5}">
                      <a16:colId xmlns:a16="http://schemas.microsoft.com/office/drawing/2014/main" val="1265928112"/>
                    </a:ext>
                  </a:extLst>
                </a:gridCol>
                <a:gridCol w="846578">
                  <a:extLst>
                    <a:ext uri="{9D8B030D-6E8A-4147-A177-3AD203B41FA5}">
                      <a16:colId xmlns:a16="http://schemas.microsoft.com/office/drawing/2014/main" val="1976492051"/>
                    </a:ext>
                  </a:extLst>
                </a:gridCol>
                <a:gridCol w="847252">
                  <a:extLst>
                    <a:ext uri="{9D8B030D-6E8A-4147-A177-3AD203B41FA5}">
                      <a16:colId xmlns:a16="http://schemas.microsoft.com/office/drawing/2014/main" val="426465947"/>
                    </a:ext>
                  </a:extLst>
                </a:gridCol>
              </a:tblGrid>
              <a:tr h="84586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Trial number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Assumed constant failure rate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Reliability growth exponent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96094534"/>
                  </a:ext>
                </a:extLst>
              </a:tr>
              <a:tr h="2819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0.546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7685642"/>
                  </a:ext>
                </a:extLst>
              </a:tr>
              <a:tr h="2819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0.2200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1.227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2976744"/>
                  </a:ext>
                </a:extLst>
              </a:tr>
              <a:tr h="2819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0.706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5115440"/>
                  </a:ext>
                </a:extLst>
              </a:tr>
              <a:tr h="2819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0.836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33368903"/>
                  </a:ext>
                </a:extLst>
              </a:tr>
              <a:tr h="2819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0.961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28235939"/>
                  </a:ext>
                </a:extLst>
              </a:tr>
              <a:tr h="2819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0.1950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0.989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2518133"/>
                  </a:ext>
                </a:extLst>
              </a:tr>
              <a:tr h="2819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0.1970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2255934"/>
                  </a:ext>
                </a:extLst>
              </a:tr>
              <a:tr h="2819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0.1960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0.995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8679802"/>
                  </a:ext>
                </a:extLst>
              </a:tr>
              <a:tr h="2819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0.1965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0.998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25724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149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5"/>
            <a:ext cx="10663990" cy="732189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685"/>
            <a:ext cx="10515600" cy="4556884"/>
          </a:xfrm>
        </p:spPr>
        <p:txBody>
          <a:bodyPr>
            <a:normAutofit/>
          </a:bodyPr>
          <a:lstStyle/>
          <a:p>
            <a:pPr marL="0" marR="0" indent="2286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The first tests of a new system often find an unexpectedly high initial failure rate.  </a:t>
            </a:r>
          </a:p>
          <a:p>
            <a:pPr marL="457200" lvl="1" indent="228600"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This infant mortality can be caused by mistaken requirements or errors in design.  </a:t>
            </a:r>
          </a:p>
          <a:p>
            <a:pPr marL="0" marR="0" indent="2286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During reliability growth, the failure modes are identified and removed.  </a:t>
            </a:r>
          </a:p>
          <a:p>
            <a:pPr marL="457200" lvl="1" indent="228600"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The difficulty and cost of reliability growth process depend on the number and probability of the failure modes.  </a:t>
            </a:r>
          </a:p>
          <a:p>
            <a:pPr marL="0" marR="0" indent="2286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The higher probability failure modes tend to occur and be removed earlier, producing rapid initial reliability growth.  </a:t>
            </a:r>
          </a:p>
          <a:p>
            <a:pPr marL="457200" lvl="1" indent="228600"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Continued testing often reveals a continuing long term constant failure rate.   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A two part failure rate model with an initial exponential decline followed by a constant failure rate usually fits the data.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221935" y="6356350"/>
            <a:ext cx="5748130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3ECDCA-081F-9F04-8D2C-57D6B70888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62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5"/>
            <a:ext cx="10663990" cy="692433"/>
          </a:xfrm>
        </p:spPr>
        <p:txBody>
          <a:bodyPr/>
          <a:lstStyle/>
          <a:p>
            <a:r>
              <a:rPr lang="en-US" dirty="0"/>
              <a:t>Reliability Growth Modeling and Testing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10" y="1617030"/>
            <a:ext cx="10515600" cy="465125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 reliability growth process consists of testing a system, experiencing failures, finding the failure causes, and redesigning the system to remove them.  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Reliability growth data often show </a:t>
            </a:r>
            <a:r>
              <a:rPr lang="en-US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a high initial failure rate 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due to infant mortality followed by a </a:t>
            </a:r>
            <a:r>
              <a:rPr lang="en-US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later constant low failure rate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.  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A two part failure rate model with an initial exponential decline followed by a constant failure rate usually fits the data. 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This is more realistic than the traditional model which has the exponential decline without the final constant failure rate. 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 cost of reliability growth increases with the number of failure modes and the time needed for them to occur and be removed.  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Reliability growth testing has diminishing returns, since it takes longer for the less probable failures to occur and be removed.</a:t>
            </a:r>
            <a:endParaRPr lang="en-US" dirty="0">
              <a:effectLst/>
              <a:latin typeface="Tms Rmn"/>
              <a:ea typeface="Times New Roman" panose="02020603050405020304" pitchFamily="18" charset="0"/>
              <a:cs typeface="Tms Rmn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894640" y="6356349"/>
            <a:ext cx="6105939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C2A987-A700-1339-0E95-BFA7DA27ED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5"/>
            <a:ext cx="10663990" cy="599323"/>
          </a:xfrm>
        </p:spPr>
        <p:txBody>
          <a:bodyPr/>
          <a:lstStyle/>
          <a:p>
            <a:r>
              <a:rPr lang="en-US" dirty="0"/>
              <a:t>Reliability Growth Modeling Overview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10" y="1571875"/>
            <a:ext cx="10515600" cy="4097087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A simple two phase model of reliability growth is introduced. </a:t>
            </a:r>
          </a:p>
          <a:p>
            <a:r>
              <a:rPr lang="en-US" dirty="0">
                <a:ea typeface="Times New Roman" panose="02020603050405020304" pitchFamily="18" charset="0"/>
                <a:cs typeface="Tms Rmn"/>
              </a:rPr>
              <a:t>A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 group of rapid early failures is followed by a constant failure rate.  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 cumulative failure rate n(t)/t due to N early failures can decline as rapidly as N/t or  N t 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-1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 .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n(t)/t declines more slowly if more failures occur.  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9 of 14 data sets conform to the model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Reliability growth is approximately as n(t)/t = 1/t or t 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-1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.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There are substantial final failure rates , ~ 10 - 20% of maximum. 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5 of the 14 data sets show no reliability growth. 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8879" y="6356350"/>
            <a:ext cx="5857461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B486DD-84B1-C979-B8CB-FEC1BE03F0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500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6"/>
            <a:ext cx="10663990" cy="764952"/>
          </a:xfrm>
        </p:spPr>
        <p:txBody>
          <a:bodyPr/>
          <a:lstStyle/>
          <a:p>
            <a:r>
              <a:rPr lang="en-US" dirty="0"/>
              <a:t>The Bathtub Curve and Reliability Growth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9067" y="1716618"/>
            <a:ext cx="6702777" cy="4822294"/>
          </a:xfrm>
        </p:spPr>
        <p:txBody>
          <a:bodyPr>
            <a:normAutofit/>
          </a:bodyPr>
          <a:lstStyle/>
          <a:p>
            <a:r>
              <a:rPr lang="en-US" sz="2400" dirty="0"/>
              <a:t>The blue real time failure rate has </a:t>
            </a:r>
            <a:r>
              <a:rPr lang="en-US" sz="2400" dirty="0">
                <a:effectLst/>
                <a:latin typeface="Tms Rmn"/>
                <a:ea typeface="Times New Roman" panose="02020603050405020304" pitchFamily="18" charset="0"/>
                <a:cs typeface="Tms Rmn"/>
              </a:rPr>
              <a:t>“infant mortality,” random failures during useful life, and wear out. </a:t>
            </a:r>
          </a:p>
          <a:p>
            <a:r>
              <a:rPr lang="en-US" sz="2400" dirty="0"/>
              <a:t>The red cumulative failure rate is n(t)/t, the total number of failures up to time t divided by t.  </a:t>
            </a:r>
          </a:p>
          <a:p>
            <a:r>
              <a:rPr lang="en-US" sz="2400" dirty="0"/>
              <a:t>The initial decline of the cumulative failure rate, n(t)/t, is usually described as reliability growth.  </a:t>
            </a:r>
          </a:p>
          <a:p>
            <a:r>
              <a:rPr lang="en-US" sz="2400" dirty="0"/>
              <a:t>More than two-thirds of all systems show infant mortality and then a constant failure rate, but no end-of-life aging period.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78166" y="6356349"/>
            <a:ext cx="5887278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EE5F60A-35E8-6C41-BCB6-46E5DA7FE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8769280"/>
              </p:ext>
            </p:extLst>
          </p:nvPr>
        </p:nvGraphicFramePr>
        <p:xfrm>
          <a:off x="432078" y="1787603"/>
          <a:ext cx="4072189" cy="2897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22858A-C2D0-C09D-9E63-46FB16CA20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367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Reliability Growth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5512" y="1253067"/>
            <a:ext cx="6488288" cy="4923895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 orange curve shows three failures occurring before t = 1.  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In this case n(t)/t = 3/t = 3 t </a:t>
            </a:r>
            <a:r>
              <a:rPr lang="en-US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-1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. 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 reliability growth curve has the exponent - 1.  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 blue curve shows ten failures occurring before t = 6. 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 reliability growth curve has the exponent - 0.81.  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 red curve has the same ten failures occurring before t = 6 plus a constant failure rate of 0.5 failures per unit time.  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Here the reliability growth curve has the exponent       - 0.50.  </a:t>
            </a:r>
            <a:endParaRPr lang="en-US" sz="2000" dirty="0">
              <a:effectLst/>
              <a:latin typeface="Tms Rmn"/>
              <a:ea typeface="Times New Roman" panose="02020603050405020304" pitchFamily="18" charset="0"/>
              <a:cs typeface="Tms Rmn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78166" y="6356349"/>
            <a:ext cx="5887278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83ACBD4-BCFC-494A-BC16-DB9AD85DFF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9331649"/>
              </p:ext>
            </p:extLst>
          </p:nvPr>
        </p:nvGraphicFramePr>
        <p:xfrm>
          <a:off x="689810" y="1834934"/>
          <a:ext cx="3571744" cy="2633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0000E-0CC3-DEBC-2A11-AD879F932A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361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6"/>
            <a:ext cx="10663990" cy="764952"/>
          </a:xfrm>
        </p:spPr>
        <p:txBody>
          <a:bodyPr/>
          <a:lstStyle/>
          <a:p>
            <a:r>
              <a:rPr lang="en-US" dirty="0"/>
              <a:t>Modeling the Crow Data Set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822" y="1591733"/>
            <a:ext cx="6397978" cy="4585229"/>
          </a:xfrm>
        </p:spPr>
        <p:txBody>
          <a:bodyPr>
            <a:normAutofit/>
          </a:bodyPr>
          <a:lstStyle/>
          <a:p>
            <a:r>
              <a:rPr lang="en-US" sz="2400" dirty="0"/>
              <a:t>The Crow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set has the expected reliability growth pattern, with infant mortality, a rapidly declining cumulative failure rate, and a final constant failure </a:t>
            </a:r>
            <a:r>
              <a:rPr lang="en-US" sz="2400" dirty="0"/>
              <a:t>rate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400" dirty="0">
                <a:effectLst/>
              </a:rPr>
              <a:t> 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If the final constant failure rate is subtracted from the cumulative failure rate, the cumulative failure rate due to infant mortality rapidly declines to zero.  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cumulative failure rate minus the final constant failure rate declines nearly as 1/t or t </a:t>
            </a:r>
            <a:r>
              <a:rPr lang="en-US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power law curve fit shows that the reliability growth exponent is 0.96, showing nearly maximum reliability growth. </a:t>
            </a:r>
            <a:endParaRPr lang="en-US"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147740" y="6356350"/>
            <a:ext cx="5748130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192E95-2E59-31BF-22EA-53C9124665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5974CC4-C62A-F240-8B1E-94DB5B7601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9072712"/>
              </p:ext>
            </p:extLst>
          </p:nvPr>
        </p:nvGraphicFramePr>
        <p:xfrm>
          <a:off x="531766" y="1591732"/>
          <a:ext cx="3837034" cy="3183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5074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5"/>
            <a:ext cx="10663990" cy="674641"/>
          </a:xfrm>
        </p:spPr>
        <p:txBody>
          <a:bodyPr/>
          <a:lstStyle/>
          <a:p>
            <a:r>
              <a:rPr lang="en-US" dirty="0"/>
              <a:t>Modeling 14 Data Sets (Crow Plus 13)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15" y="1467557"/>
            <a:ext cx="7615950" cy="4709406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Reliability growth following the two phase model occurs in 10 of the 14 data sets.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 sets have the reliability growth exponent between 0.93 and 1.18. </a:t>
            </a:r>
          </a:p>
          <a:p>
            <a:pPr lvl="1"/>
            <a:r>
              <a:rPr lang="en-US" sz="2000" dirty="0">
                <a:ea typeface="Times New Roman" panose="02020603050405020304" pitchFamily="18" charset="0"/>
              </a:rPr>
              <a:t>The final failure rate is between 2.4% and 28.7% of the initial failure rate, average 17%.</a:t>
            </a:r>
            <a:endParaRPr lang="en-US" sz="2000" dirty="0">
              <a:ea typeface="Times New Roman" panose="02020603050405020304" pitchFamily="18" charset="0"/>
              <a:cs typeface="Tms Rmn"/>
            </a:endParaRPr>
          </a:p>
          <a:p>
            <a:pPr lvl="1"/>
            <a:r>
              <a:rPr lang="en-US" sz="1800" dirty="0">
                <a:ea typeface="Times New Roman" panose="02020603050405020304" pitchFamily="18" charset="0"/>
                <a:cs typeface="Tms Rmn"/>
              </a:rPr>
              <a:t>One 27 failure set shows little reliability growth, final failure rate 53% of initial failure rate. 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In the other 4 data sets, there was no reliability growth.</a:t>
            </a:r>
          </a:p>
          <a:p>
            <a:pPr lvl="1"/>
            <a:r>
              <a:rPr lang="en-US" sz="2000" dirty="0">
                <a:ea typeface="Times New Roman" panose="02020603050405020304" pitchFamily="18" charset="0"/>
                <a:cs typeface="Tms Rmn"/>
              </a:rPr>
              <a:t>The f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inal failure rate is 2 to 5 times the initial failure rate. </a:t>
            </a:r>
            <a:endParaRPr lang="en-US" sz="2000" dirty="0">
              <a:ea typeface="Times New Roman" panose="02020603050405020304" pitchFamily="18" charset="0"/>
              <a:cs typeface="Tms Rmn"/>
            </a:endParaRPr>
          </a:p>
          <a:p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ms Rmn"/>
            </a:endParaRPr>
          </a:p>
          <a:p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ms Rmn"/>
            </a:endParaRPr>
          </a:p>
          <a:p>
            <a:r>
              <a:rPr lang="en-US" sz="2000" dirty="0">
                <a:ea typeface="Times New Roman" panose="02020603050405020304" pitchFamily="18" charset="0"/>
                <a:cs typeface="Tms Rmn"/>
              </a:rPr>
              <a:t>The model fits but there is an issue.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267009" y="6356350"/>
            <a:ext cx="5509591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9C7F87-6322-4632-A54D-925A7154B5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2F982CC-3CB9-4638-2D11-150C9F4FF0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102878"/>
              </p:ext>
            </p:extLst>
          </p:nvPr>
        </p:nvGraphicFramePr>
        <p:xfrm>
          <a:off x="587786" y="1467557"/>
          <a:ext cx="3092392" cy="4368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0536">
                  <a:extLst>
                    <a:ext uri="{9D8B030D-6E8A-4147-A177-3AD203B41FA5}">
                      <a16:colId xmlns:a16="http://schemas.microsoft.com/office/drawing/2014/main" val="2624080083"/>
                    </a:ext>
                  </a:extLst>
                </a:gridCol>
                <a:gridCol w="1221989">
                  <a:extLst>
                    <a:ext uri="{9D8B030D-6E8A-4147-A177-3AD203B41FA5}">
                      <a16:colId xmlns:a16="http://schemas.microsoft.com/office/drawing/2014/main" val="2020155419"/>
                    </a:ext>
                  </a:extLst>
                </a:gridCol>
                <a:gridCol w="1049867">
                  <a:extLst>
                    <a:ext uri="{9D8B030D-6E8A-4147-A177-3AD203B41FA5}">
                      <a16:colId xmlns:a16="http://schemas.microsoft.com/office/drawing/2014/main" val="3474617190"/>
                    </a:ext>
                  </a:extLst>
                </a:gridCol>
              </a:tblGrid>
              <a:tr h="10432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failures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Reliability growth exponent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 failure rate 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1652526141"/>
                  </a:ext>
                </a:extLst>
              </a:tr>
              <a:tr h="342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9.8%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3401066359"/>
                  </a:ext>
                </a:extLst>
              </a:tr>
              <a:tr h="342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9.4%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235216892"/>
                  </a:ext>
                </a:extLst>
              </a:tr>
              <a:tr h="2257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0.49</a:t>
                      </a:r>
                      <a:endParaRPr lang="en-US" sz="1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53%</a:t>
                      </a:r>
                      <a:endParaRPr lang="en-US" sz="1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540610932"/>
                  </a:ext>
                </a:extLst>
              </a:tr>
              <a:tr h="342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353341541"/>
                  </a:ext>
                </a:extLst>
              </a:tr>
              <a:tr h="342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780951114"/>
                  </a:ext>
                </a:extLst>
              </a:tr>
              <a:tr h="342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18.1%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810905489"/>
                  </a:ext>
                </a:extLst>
              </a:tr>
              <a:tr h="342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156938765"/>
                  </a:ext>
                </a:extLst>
              </a:tr>
              <a:tr h="342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17.5%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3900840730"/>
                  </a:ext>
                </a:extLst>
              </a:tr>
              <a:tr h="342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28.7%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1784323911"/>
                  </a:ext>
                </a:extLst>
              </a:tr>
              <a:tr h="3424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19.3%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116" marR="49116" marT="0" marB="0" anchor="ctr"/>
                </a:tc>
                <a:extLst>
                  <a:ext uri="{0D108BD9-81ED-4DB2-BD59-A6C34878D82A}">
                    <a16:rowId xmlns:a16="http://schemas.microsoft.com/office/drawing/2014/main" val="3071204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8955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5"/>
            <a:ext cx="10663990" cy="762007"/>
          </a:xfrm>
        </p:spPr>
        <p:txBody>
          <a:bodyPr>
            <a:normAutofit/>
          </a:bodyPr>
          <a:lstStyle/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Reliability growth 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exponent greater than 1.0? No!</a:t>
            </a:r>
            <a:endParaRPr lang="en-US" sz="6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9845" y="1491327"/>
            <a:ext cx="7378145" cy="4097087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A reliability growth exponent greater than 1.0 is impossible.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 n/t cannot decline faster than as 1/t or t 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-1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.</a:t>
            </a: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chart shows two curves.</a:t>
            </a:r>
          </a:p>
          <a:p>
            <a:pPr lvl="1"/>
            <a:r>
              <a:rPr lang="en-US" dirty="0">
                <a:ea typeface="Times New Roman" panose="02020603050405020304" pitchFamily="18" charset="0"/>
              </a:rPr>
              <a:t>The upper blue 1/t with a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power law curve fit of x 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lvl="1"/>
            <a:r>
              <a:rPr lang="en-US" dirty="0">
                <a:ea typeface="Times New Roman" panose="02020603050405020304" pitchFamily="18" charset="0"/>
              </a:rPr>
              <a:t>The lower red 1/t - 0.2 with a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power law curve fit of x 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-1.15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problem is over correction. </a:t>
            </a:r>
          </a:p>
          <a:p>
            <a:pPr lvl="1"/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cumulative failure rate decline faster than 1/t or t </a:t>
            </a:r>
            <a:r>
              <a:rPr lang="en-US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caused subtracting too large a long term constant failure rate.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2988713" y="6356350"/>
            <a:ext cx="6066183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9DF0FD-38BC-2A41-7410-10B71612E6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D9A755F-5C53-D84B-AA21-F6BA6077DF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7056678"/>
              </p:ext>
            </p:extLst>
          </p:nvPr>
        </p:nvGraphicFramePr>
        <p:xfrm>
          <a:off x="434010" y="1709530"/>
          <a:ext cx="3740425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8781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4C7BDF-8086-3927-7B9A-C01D0262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810" y="589715"/>
            <a:ext cx="10663990" cy="831581"/>
          </a:xfrm>
        </p:spPr>
        <p:txBody>
          <a:bodyPr/>
          <a:lstStyle/>
          <a:p>
            <a:r>
              <a:rPr lang="en-US" dirty="0"/>
              <a:t>How Long Does Reliability Growth Continue?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E73CA-8C9A-CBEE-1722-6E0A426B9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366" y="1421296"/>
            <a:ext cx="7179364" cy="4097087"/>
          </a:xfrm>
        </p:spPr>
        <p:txBody>
          <a:bodyPr>
            <a:normAutofit/>
          </a:bodyPr>
          <a:lstStyle/>
          <a:p>
            <a:r>
              <a:rPr lang="en-US" sz="2400" dirty="0">
                <a:ea typeface="Times New Roman" panose="02020603050405020304" pitchFamily="18" charset="0"/>
                <a:cs typeface="Tms Rmn"/>
              </a:rPr>
              <a:t>F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or this check, the end of reliability growth was defined as the time when the cumulative failure rate fell below twice the final failure rate.  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The number of failures during this reliability growth period varied from 2 to 12 with an average of about 6.  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Except for two cases, the reliability growth period was between 25 and 50% of the total test time.  </a:t>
            </a:r>
          </a:p>
          <a:p>
            <a:pPr lvl="1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ms Rmn"/>
              </a:rPr>
              <a:t>Two varied more widely, due to very long testing in the 56 failure Crow data set and the long clock time of the 10 failure data set.  </a:t>
            </a:r>
            <a:endParaRPr lang="en-US" sz="2000" dirty="0">
              <a:effectLst/>
              <a:latin typeface="Tms Rmn"/>
              <a:ea typeface="Times New Roman" panose="02020603050405020304" pitchFamily="18" charset="0"/>
              <a:cs typeface="Tms Rmn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289253B-6629-1582-1160-C1BEE1B87C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83135" y="6356350"/>
            <a:ext cx="5877339" cy="365125"/>
          </a:xfrm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</a:rPr>
              <a:t>2025 RAMS – Session 11C Reliability Growth Analysis – Jones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D8BE1D-6525-2EF4-42C5-5F91A2698C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0610F4-5E3C-4E2B-8D6E-C7479FB620AE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F33AA1-8C59-755E-393D-F89318FD7D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061104"/>
              </p:ext>
            </p:extLst>
          </p:nvPr>
        </p:nvGraphicFramePr>
        <p:xfrm>
          <a:off x="643427" y="1520688"/>
          <a:ext cx="3309730" cy="4423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5449">
                  <a:extLst>
                    <a:ext uri="{9D8B030D-6E8A-4147-A177-3AD203B41FA5}">
                      <a16:colId xmlns:a16="http://schemas.microsoft.com/office/drawing/2014/main" val="4227972451"/>
                    </a:ext>
                  </a:extLst>
                </a:gridCol>
                <a:gridCol w="1212657">
                  <a:extLst>
                    <a:ext uri="{9D8B030D-6E8A-4147-A177-3AD203B41FA5}">
                      <a16:colId xmlns:a16="http://schemas.microsoft.com/office/drawing/2014/main" val="1795998328"/>
                    </a:ext>
                  </a:extLst>
                </a:gridCol>
                <a:gridCol w="1191624">
                  <a:extLst>
                    <a:ext uri="{9D8B030D-6E8A-4147-A177-3AD203B41FA5}">
                      <a16:colId xmlns:a16="http://schemas.microsoft.com/office/drawing/2014/main" val="4226207465"/>
                    </a:ext>
                  </a:extLst>
                </a:gridCol>
              </a:tblGrid>
              <a:tr h="7999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number of failures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failures during reliability growth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Percent of failures during reliability growth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78597619"/>
                  </a:ext>
                </a:extLst>
              </a:tr>
              <a:tr h="4254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8.9%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07551136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24.4%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5854050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44.4%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8251408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26.3%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31833777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4391043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46.7%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8982140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70.0%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32940876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24100159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42.9%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3020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1584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5892</TotalTime>
  <Words>1432</Words>
  <Application>Microsoft Macintosh PowerPoint</Application>
  <PresentationFormat>Widescreen</PresentationFormat>
  <Paragraphs>199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Tms Rmn</vt:lpstr>
      <vt:lpstr>Office Theme</vt:lpstr>
      <vt:lpstr>Modeling Reliability Growth</vt:lpstr>
      <vt:lpstr>Reliability Growth Modeling and Testing</vt:lpstr>
      <vt:lpstr>Reliability Growth Modeling Overview</vt:lpstr>
      <vt:lpstr>The Bathtub Curve and Reliability Growth</vt:lpstr>
      <vt:lpstr>Modeling Reliability Growth</vt:lpstr>
      <vt:lpstr>Modeling the Crow Data Set</vt:lpstr>
      <vt:lpstr>Modeling 14 Data Sets (Crow Plus 13)</vt:lpstr>
      <vt:lpstr>Reliability growth exponent greater than 1.0? No!</vt:lpstr>
      <vt:lpstr>How Long Does Reliability Growth Continue?</vt:lpstr>
      <vt:lpstr>Reliability Growth Testing and Model Fitting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vkrivtso</dc:creator>
  <cp:lastModifiedBy>Jones, Harry W. (ARC-SCB)</cp:lastModifiedBy>
  <cp:revision>77</cp:revision>
  <dcterms:created xsi:type="dcterms:W3CDTF">2023-07-23T18:01:22Z</dcterms:created>
  <dcterms:modified xsi:type="dcterms:W3CDTF">2024-10-28T22:03:05Z</dcterms:modified>
</cp:coreProperties>
</file>