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5"/>
  </p:notesMasterIdLst>
  <p:handoutMasterIdLst>
    <p:handoutMasterId r:id="rId86"/>
  </p:handoutMasterIdLst>
  <p:sldIdLst>
    <p:sldId id="385" r:id="rId2"/>
    <p:sldId id="1118" r:id="rId3"/>
    <p:sldId id="3012" r:id="rId4"/>
    <p:sldId id="1215" r:id="rId5"/>
    <p:sldId id="1216" r:id="rId6"/>
    <p:sldId id="1219" r:id="rId7"/>
    <p:sldId id="1217" r:id="rId8"/>
    <p:sldId id="1226" r:id="rId9"/>
    <p:sldId id="1223" r:id="rId10"/>
    <p:sldId id="1218" r:id="rId11"/>
    <p:sldId id="3010" r:id="rId12"/>
    <p:sldId id="1208" r:id="rId13"/>
    <p:sldId id="1209" r:id="rId14"/>
    <p:sldId id="325" r:id="rId15"/>
    <p:sldId id="324" r:id="rId16"/>
    <p:sldId id="308" r:id="rId17"/>
    <p:sldId id="279" r:id="rId18"/>
    <p:sldId id="280" r:id="rId19"/>
    <p:sldId id="2976" r:id="rId20"/>
    <p:sldId id="2978" r:id="rId21"/>
    <p:sldId id="2979" r:id="rId22"/>
    <p:sldId id="2999" r:id="rId23"/>
    <p:sldId id="1114" r:id="rId24"/>
    <p:sldId id="3002" r:id="rId25"/>
    <p:sldId id="3003" r:id="rId26"/>
    <p:sldId id="3004" r:id="rId27"/>
    <p:sldId id="2998" r:id="rId28"/>
    <p:sldId id="3005" r:id="rId29"/>
    <p:sldId id="3006" r:id="rId30"/>
    <p:sldId id="3007" r:id="rId31"/>
    <p:sldId id="3000" r:id="rId32"/>
    <p:sldId id="1228" r:id="rId33"/>
    <p:sldId id="1229" r:id="rId34"/>
    <p:sldId id="1192" r:id="rId35"/>
    <p:sldId id="2975" r:id="rId36"/>
    <p:sldId id="1193" r:id="rId37"/>
    <p:sldId id="1236" r:id="rId38"/>
    <p:sldId id="1199" r:id="rId39"/>
    <p:sldId id="1200" r:id="rId40"/>
    <p:sldId id="1201" r:id="rId41"/>
    <p:sldId id="1203" r:id="rId42"/>
    <p:sldId id="1237" r:id="rId43"/>
    <p:sldId id="3011" r:id="rId44"/>
    <p:sldId id="2670" r:id="rId45"/>
    <p:sldId id="2671" r:id="rId46"/>
    <p:sldId id="2672" r:id="rId47"/>
    <p:sldId id="1214" r:id="rId48"/>
    <p:sldId id="2663" r:id="rId49"/>
    <p:sldId id="2673" r:id="rId50"/>
    <p:sldId id="2658" r:id="rId51"/>
    <p:sldId id="2657" r:id="rId52"/>
    <p:sldId id="2666" r:id="rId53"/>
    <p:sldId id="3009" r:id="rId54"/>
    <p:sldId id="1240" r:id="rId55"/>
    <p:sldId id="2664" r:id="rId56"/>
    <p:sldId id="2974" r:id="rId57"/>
    <p:sldId id="2973" r:id="rId58"/>
    <p:sldId id="2967" r:id="rId59"/>
    <p:sldId id="2972" r:id="rId60"/>
    <p:sldId id="2661" r:id="rId61"/>
    <p:sldId id="2662" r:id="rId62"/>
    <p:sldId id="1220" r:id="rId63"/>
    <p:sldId id="2665" r:id="rId64"/>
    <p:sldId id="3008" r:id="rId65"/>
    <p:sldId id="2971" r:id="rId66"/>
    <p:sldId id="2955" r:id="rId67"/>
    <p:sldId id="2953" r:id="rId68"/>
    <p:sldId id="2957" r:id="rId69"/>
    <p:sldId id="2963" r:id="rId70"/>
    <p:sldId id="2970" r:id="rId71"/>
    <p:sldId id="1033" r:id="rId72"/>
    <p:sldId id="1111" r:id="rId73"/>
    <p:sldId id="1112" r:id="rId74"/>
    <p:sldId id="1113" r:id="rId75"/>
    <p:sldId id="1198" r:id="rId76"/>
    <p:sldId id="1205" r:id="rId77"/>
    <p:sldId id="1082" r:id="rId78"/>
    <p:sldId id="1101" r:id="rId79"/>
    <p:sldId id="1115" r:id="rId80"/>
    <p:sldId id="1110" r:id="rId81"/>
    <p:sldId id="1106" r:id="rId82"/>
    <p:sldId id="1107" r:id="rId83"/>
    <p:sldId id="2668" r:id="rId84"/>
  </p:sldIdLst>
  <p:sldSz cx="9144000" cy="6858000" type="screen4x3"/>
  <p:notesSz cx="6881813"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84">
          <p15:clr>
            <a:srgbClr val="A4A3A4"/>
          </p15:clr>
        </p15:guide>
        <p15:guide id="2" pos="215">
          <p15:clr>
            <a:srgbClr val="A4A3A4"/>
          </p15:clr>
        </p15:guide>
        <p15:guide id="3" orient="horz" pos="939">
          <p15:clr>
            <a:srgbClr val="A4A3A4"/>
          </p15:clr>
        </p15:guide>
        <p15:guide id="4" pos="2763">
          <p15:clr>
            <a:srgbClr val="A4A3A4"/>
          </p15:clr>
        </p15:guide>
      </p15:sldGuideLst>
    </p:ext>
    <p:ext uri="{2D200454-40CA-4A62-9FC3-DE9A4176ACB9}">
      <p15:notesGuideLst xmlns:p15="http://schemas.microsoft.com/office/powerpoint/2012/main">
        <p15:guide id="1" orient="horz" pos="2928" userDrawn="1">
          <p15:clr>
            <a:srgbClr val="A4A3A4"/>
          </p15:clr>
        </p15:guide>
        <p15:guide id="2" pos="216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Kilgore, Roman A. (GSFC-3230)" initials="KRA(" lastIdx="2" clrIdx="0"/>
</p:cmAuthorLst>
</file>

<file path=ppt/presProps.xml><?xml version="1.0" encoding="utf-8"?>
<p:presentationPr xmlns:a="http://schemas.openxmlformats.org/drawingml/2006/main" xmlns:r="http://schemas.openxmlformats.org/officeDocument/2006/relationships" xmlns:p="http://schemas.openxmlformats.org/presentationml/2006/main">
  <p:prnPr/>
  <p:clrMru>
    <a:srgbClr val="69EB35"/>
    <a:srgbClr val="006600"/>
    <a:srgbClr val="0000FF"/>
    <a:srgbClr val="D7E4BE"/>
    <a:srgbClr val="B7CE88"/>
    <a:srgbClr val="1863AB"/>
    <a:srgbClr val="3333CC"/>
    <a:srgbClr val="008000"/>
    <a:srgbClr val="F1C234"/>
    <a:srgbClr val="234A9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4023" autoAdjust="0"/>
    <p:restoredTop sz="73408" autoAdjust="0"/>
  </p:normalViewPr>
  <p:slideViewPr>
    <p:cSldViewPr snapToGrid="0">
      <p:cViewPr varScale="1">
        <p:scale>
          <a:sx n="196" d="100"/>
          <a:sy n="196" d="100"/>
        </p:scale>
        <p:origin x="2472" y="176"/>
      </p:cViewPr>
      <p:guideLst>
        <p:guide orient="horz" pos="984"/>
        <p:guide pos="215"/>
        <p:guide orient="horz" pos="939"/>
        <p:guide pos="2763"/>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notesViewPr>
    <p:cSldViewPr snapToGrid="0" snapToObjects="1">
      <p:cViewPr varScale="1">
        <p:scale>
          <a:sx n="105" d="100"/>
          <a:sy n="105" d="100"/>
        </p:scale>
        <p:origin x="-3008" y="-120"/>
      </p:cViewPr>
      <p:guideLst>
        <p:guide orient="horz" pos="2928"/>
        <p:guide pos="2168"/>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viewProps" Target="view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theme" Target="theme/theme1.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commentAuthors" Target="commentAuthor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641" cy="464184"/>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97609" y="0"/>
            <a:ext cx="2982641" cy="464184"/>
          </a:xfrm>
          <a:prstGeom prst="rect">
            <a:avLst/>
          </a:prstGeom>
        </p:spPr>
        <p:txBody>
          <a:bodyPr vert="horz" lIns="91440" tIns="45720" rIns="91440" bIns="45720" rtlCol="0"/>
          <a:lstStyle>
            <a:lvl1pPr algn="r">
              <a:defRPr sz="1200"/>
            </a:lvl1pPr>
          </a:lstStyle>
          <a:p>
            <a:fld id="{C9CABACB-904D-094F-9E7B-536B3FEBB582}" type="datetimeFigureOut">
              <a:rPr lang="en-US" smtClean="0"/>
              <a:t>10/24/24</a:t>
            </a:fld>
            <a:endParaRPr lang="en-US" dirty="0"/>
          </a:p>
        </p:txBody>
      </p:sp>
      <p:sp>
        <p:nvSpPr>
          <p:cNvPr id="4" name="Footer Placeholder 3"/>
          <p:cNvSpPr>
            <a:spLocks noGrp="1"/>
          </p:cNvSpPr>
          <p:nvPr>
            <p:ph type="ftr" sz="quarter" idx="2"/>
          </p:nvPr>
        </p:nvSpPr>
        <p:spPr>
          <a:xfrm>
            <a:off x="0" y="8830627"/>
            <a:ext cx="2982641" cy="464184"/>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97609" y="8830627"/>
            <a:ext cx="2982641" cy="464184"/>
          </a:xfrm>
          <a:prstGeom prst="rect">
            <a:avLst/>
          </a:prstGeom>
        </p:spPr>
        <p:txBody>
          <a:bodyPr vert="horz" lIns="91440" tIns="45720" rIns="91440" bIns="45720" rtlCol="0" anchor="b"/>
          <a:lstStyle>
            <a:lvl1pPr algn="r">
              <a:defRPr sz="1200"/>
            </a:lvl1pPr>
          </a:lstStyle>
          <a:p>
            <a:fld id="{D262B98C-CAAB-B146-8AA0-546D78A31D83}" type="slidenum">
              <a:rPr lang="en-US" smtClean="0"/>
              <a:t>‹#›</a:t>
            </a:fld>
            <a:endParaRPr lang="en-US" dirty="0"/>
          </a:p>
        </p:txBody>
      </p:sp>
    </p:spTree>
    <p:extLst>
      <p:ext uri="{BB962C8B-B14F-4D97-AF65-F5344CB8AC3E}">
        <p14:creationId xmlns:p14="http://schemas.microsoft.com/office/powerpoint/2010/main" val="213081972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82119" cy="464820"/>
          </a:xfrm>
          <a:prstGeom prst="rect">
            <a:avLst/>
          </a:prstGeom>
        </p:spPr>
        <p:txBody>
          <a:bodyPr vert="horz" lIns="92958" tIns="46479" rIns="92958" bIns="46479" rtlCol="0"/>
          <a:lstStyle>
            <a:lvl1pPr algn="l">
              <a:defRPr sz="1200"/>
            </a:lvl1pPr>
          </a:lstStyle>
          <a:p>
            <a:endParaRPr lang="en-US" dirty="0"/>
          </a:p>
        </p:txBody>
      </p:sp>
      <p:sp>
        <p:nvSpPr>
          <p:cNvPr id="3" name="Date Placeholder 2"/>
          <p:cNvSpPr>
            <a:spLocks noGrp="1"/>
          </p:cNvSpPr>
          <p:nvPr>
            <p:ph type="dt" idx="1"/>
          </p:nvPr>
        </p:nvSpPr>
        <p:spPr>
          <a:xfrm>
            <a:off x="3898102" y="1"/>
            <a:ext cx="2982119" cy="464820"/>
          </a:xfrm>
          <a:prstGeom prst="rect">
            <a:avLst/>
          </a:prstGeom>
        </p:spPr>
        <p:txBody>
          <a:bodyPr vert="horz" lIns="92958" tIns="46479" rIns="92958" bIns="46479" rtlCol="0"/>
          <a:lstStyle>
            <a:lvl1pPr algn="r">
              <a:defRPr sz="1200"/>
            </a:lvl1pPr>
          </a:lstStyle>
          <a:p>
            <a:fld id="{4770B855-4BB0-D049-BF04-D66C443CB33A}" type="datetimeFigureOut">
              <a:rPr lang="en-US" smtClean="0"/>
              <a:pPr/>
              <a:t>10/24/24</a:t>
            </a:fld>
            <a:endParaRPr lang="en-US" dirty="0"/>
          </a:p>
        </p:txBody>
      </p:sp>
      <p:sp>
        <p:nvSpPr>
          <p:cNvPr id="4" name="Slide Image Placeholder 3"/>
          <p:cNvSpPr>
            <a:spLocks noGrp="1" noRot="1" noChangeAspect="1"/>
          </p:cNvSpPr>
          <p:nvPr>
            <p:ph type="sldImg" idx="2"/>
          </p:nvPr>
        </p:nvSpPr>
        <p:spPr>
          <a:xfrm>
            <a:off x="1117600" y="698500"/>
            <a:ext cx="4646613" cy="3486150"/>
          </a:xfrm>
          <a:prstGeom prst="rect">
            <a:avLst/>
          </a:prstGeom>
          <a:noFill/>
          <a:ln w="12700">
            <a:solidFill>
              <a:prstClr val="black"/>
            </a:solidFill>
          </a:ln>
        </p:spPr>
        <p:txBody>
          <a:bodyPr vert="horz" lIns="92958" tIns="46479" rIns="92958" bIns="46479" rtlCol="0" anchor="ctr"/>
          <a:lstStyle/>
          <a:p>
            <a:endParaRPr lang="en-US" dirty="0"/>
          </a:p>
        </p:txBody>
      </p:sp>
      <p:sp>
        <p:nvSpPr>
          <p:cNvPr id="5" name="Notes Placeholder 4"/>
          <p:cNvSpPr>
            <a:spLocks noGrp="1"/>
          </p:cNvSpPr>
          <p:nvPr>
            <p:ph type="body" sz="quarter" idx="3"/>
          </p:nvPr>
        </p:nvSpPr>
        <p:spPr>
          <a:xfrm>
            <a:off x="688182" y="4415791"/>
            <a:ext cx="5505450" cy="4183380"/>
          </a:xfrm>
          <a:prstGeom prst="rect">
            <a:avLst/>
          </a:prstGeom>
        </p:spPr>
        <p:txBody>
          <a:bodyPr vert="horz" lIns="92958" tIns="46479" rIns="92958" bIns="4647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2982119" cy="464820"/>
          </a:xfrm>
          <a:prstGeom prst="rect">
            <a:avLst/>
          </a:prstGeom>
        </p:spPr>
        <p:txBody>
          <a:bodyPr vert="horz" lIns="92958" tIns="46479" rIns="92958" bIns="4647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98102" y="8829967"/>
            <a:ext cx="2982119" cy="464820"/>
          </a:xfrm>
          <a:prstGeom prst="rect">
            <a:avLst/>
          </a:prstGeom>
        </p:spPr>
        <p:txBody>
          <a:bodyPr vert="horz" lIns="92958" tIns="46479" rIns="92958" bIns="46479" rtlCol="0" anchor="b"/>
          <a:lstStyle>
            <a:lvl1pPr algn="r">
              <a:defRPr sz="1200"/>
            </a:lvl1pPr>
          </a:lstStyle>
          <a:p>
            <a:fld id="{40A739EF-F548-F948-9711-AC63F8CE9628}" type="slidenum">
              <a:rPr lang="en-US" smtClean="0"/>
              <a:pPr/>
              <a:t>‹#›</a:t>
            </a:fld>
            <a:endParaRPr lang="en-US" dirty="0"/>
          </a:p>
        </p:txBody>
      </p:sp>
    </p:spTree>
    <p:extLst>
      <p:ext uri="{BB962C8B-B14F-4D97-AF65-F5344CB8AC3E}">
        <p14:creationId xmlns:p14="http://schemas.microsoft.com/office/powerpoint/2010/main" val="525125036"/>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dirty="0">
                <a:latin typeface="+mn-lt"/>
              </a:rPr>
              <a:t>What do our colors really mean?</a:t>
            </a:r>
          </a:p>
          <a:p>
            <a:pPr lvl="1"/>
            <a:r>
              <a:rPr lang="en-US" sz="1600" dirty="0">
                <a:latin typeface="+mn-lt"/>
              </a:rPr>
              <a:t>Yellow (Warning)</a:t>
            </a:r>
          </a:p>
          <a:p>
            <a:pPr lvl="2"/>
            <a:r>
              <a:rPr lang="en-US" sz="1600" dirty="0">
                <a:latin typeface="+mn-lt"/>
              </a:rPr>
              <a:t>Management awareness/attention needed</a:t>
            </a:r>
          </a:p>
          <a:p>
            <a:pPr lvl="2"/>
            <a:r>
              <a:rPr lang="en-US" sz="1600" dirty="0">
                <a:latin typeface="+mn-lt"/>
              </a:rPr>
              <a:t>Items usually get discussed at Division/Directorate meetings</a:t>
            </a:r>
          </a:p>
          <a:p>
            <a:pPr lvl="2"/>
            <a:endParaRPr lang="en-US" sz="1600" dirty="0">
              <a:latin typeface="+mn-lt"/>
            </a:endParaRPr>
          </a:p>
          <a:p>
            <a:pPr lvl="1"/>
            <a:r>
              <a:rPr lang="en-US" sz="1600" dirty="0">
                <a:latin typeface="+mn-lt"/>
              </a:rPr>
              <a:t>Red (Critical)</a:t>
            </a:r>
          </a:p>
          <a:p>
            <a:pPr lvl="2"/>
            <a:r>
              <a:rPr lang="en-US" sz="1600" dirty="0">
                <a:latin typeface="+mn-lt"/>
              </a:rPr>
              <a:t>Impact is significant and management awareness/attention needed</a:t>
            </a:r>
          </a:p>
          <a:p>
            <a:pPr lvl="2"/>
            <a:r>
              <a:rPr lang="en-US" sz="1600" dirty="0">
                <a:latin typeface="+mn-lt"/>
              </a:rPr>
              <a:t>Items usually get discussed at Directorate/Center meetings</a:t>
            </a:r>
          </a:p>
          <a:p>
            <a:endParaRPr lang="en-US" dirty="0"/>
          </a:p>
        </p:txBody>
      </p:sp>
      <p:sp>
        <p:nvSpPr>
          <p:cNvPr id="4" name="Slide Number Placeholder 3"/>
          <p:cNvSpPr>
            <a:spLocks noGrp="1"/>
          </p:cNvSpPr>
          <p:nvPr>
            <p:ph type="sldNum" sz="quarter" idx="10"/>
          </p:nvPr>
        </p:nvSpPr>
        <p:spPr/>
        <p:txBody>
          <a:bodyPr/>
          <a:lstStyle/>
          <a:p>
            <a:fld id="{40A739EF-F548-F948-9711-AC63F8CE9628}" type="slidenum">
              <a:rPr lang="en-US" smtClean="0"/>
              <a:pPr/>
              <a:t>1</a:t>
            </a:fld>
            <a:endParaRPr lang="en-US" dirty="0"/>
          </a:p>
        </p:txBody>
      </p:sp>
    </p:spTree>
    <p:extLst>
      <p:ext uri="{BB962C8B-B14F-4D97-AF65-F5344CB8AC3E}">
        <p14:creationId xmlns:p14="http://schemas.microsoft.com/office/powerpoint/2010/main" val="16730193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17625" y="1144588"/>
            <a:ext cx="4121150" cy="309086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A739EF-F548-F948-9711-AC63F8CE9628}" type="slidenum">
              <a:rPr lang="en-US" smtClean="0"/>
              <a:pPr/>
              <a:t>2</a:t>
            </a:fld>
            <a:endParaRPr lang="en-US" dirty="0"/>
          </a:p>
        </p:txBody>
      </p:sp>
    </p:spTree>
    <p:extLst>
      <p:ext uri="{BB962C8B-B14F-4D97-AF65-F5344CB8AC3E}">
        <p14:creationId xmlns:p14="http://schemas.microsoft.com/office/powerpoint/2010/main" val="13971395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71575" y="696913"/>
            <a:ext cx="4641850" cy="3481387"/>
          </a:xfrm>
        </p:spPr>
      </p:sp>
      <p:sp>
        <p:nvSpPr>
          <p:cNvPr id="3" name="Notes Placeholder 2"/>
          <p:cNvSpPr>
            <a:spLocks noGrp="1"/>
          </p:cNvSpPr>
          <p:nvPr>
            <p:ph type="body" idx="1"/>
          </p:nvPr>
        </p:nvSpPr>
        <p:spPr/>
        <p:txBody>
          <a:bodyPr/>
          <a:lstStyle/>
          <a:p>
            <a:r>
              <a:rPr lang="en-US" dirty="0"/>
              <a:t>It is</a:t>
            </a:r>
            <a:r>
              <a:rPr lang="en-US" baseline="0" dirty="0"/>
              <a:t> important to be explicit about what we mean when we say risk.  This will be clear when we contrast risk with “possibility”.  </a:t>
            </a:r>
            <a:endParaRPr lang="en-US" dirty="0"/>
          </a:p>
        </p:txBody>
      </p:sp>
      <p:sp>
        <p:nvSpPr>
          <p:cNvPr id="4" name="Slide Number Placeholder 3"/>
          <p:cNvSpPr>
            <a:spLocks noGrp="1"/>
          </p:cNvSpPr>
          <p:nvPr>
            <p:ph type="sldNum" sz="quarter" idx="10"/>
          </p:nvPr>
        </p:nvSpPr>
        <p:spPr/>
        <p:txBody>
          <a:bodyPr/>
          <a:lstStyle/>
          <a:p>
            <a:fld id="{B13D7079-BE31-AD43-8E0A-06D367AB2E0F}" type="slidenum">
              <a:rPr lang="en-US" smtClean="0"/>
              <a:t>14</a:t>
            </a:fld>
            <a:endParaRPr lang="en-US" dirty="0"/>
          </a:p>
        </p:txBody>
      </p:sp>
    </p:spTree>
    <p:extLst>
      <p:ext uri="{BB962C8B-B14F-4D97-AF65-F5344CB8AC3E}">
        <p14:creationId xmlns:p14="http://schemas.microsoft.com/office/powerpoint/2010/main" val="32356552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A739EF-F548-F948-9711-AC63F8CE9628}" type="slidenum">
              <a:rPr lang="en-US" smtClean="0"/>
              <a:pPr/>
              <a:t>37</a:t>
            </a:fld>
            <a:endParaRPr lang="en-US" dirty="0"/>
          </a:p>
        </p:txBody>
      </p:sp>
    </p:spTree>
    <p:extLst>
      <p:ext uri="{BB962C8B-B14F-4D97-AF65-F5344CB8AC3E}">
        <p14:creationId xmlns:p14="http://schemas.microsoft.com/office/powerpoint/2010/main" val="12298795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A739EF-F548-F948-9711-AC63F8CE9628}" type="slidenum">
              <a:rPr lang="en-US" smtClean="0"/>
              <a:pPr/>
              <a:t>47</a:t>
            </a:fld>
            <a:endParaRPr lang="en-US" dirty="0"/>
          </a:p>
        </p:txBody>
      </p:sp>
    </p:spTree>
    <p:extLst>
      <p:ext uri="{BB962C8B-B14F-4D97-AF65-F5344CB8AC3E}">
        <p14:creationId xmlns:p14="http://schemas.microsoft.com/office/powerpoint/2010/main" val="10016458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A739EF-F548-F948-9711-AC63F8CE9628}" type="slidenum">
              <a:rPr lang="en-US" smtClean="0"/>
              <a:pPr/>
              <a:t>49</a:t>
            </a:fld>
            <a:endParaRPr lang="en-US" dirty="0"/>
          </a:p>
        </p:txBody>
      </p:sp>
    </p:spTree>
    <p:extLst>
      <p:ext uri="{BB962C8B-B14F-4D97-AF65-F5344CB8AC3E}">
        <p14:creationId xmlns:p14="http://schemas.microsoft.com/office/powerpoint/2010/main" val="12005997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A739EF-F548-F948-9711-AC63F8CE9628}" type="slidenum">
              <a:rPr lang="en-US" smtClean="0"/>
              <a:pPr/>
              <a:t>55</a:t>
            </a:fld>
            <a:endParaRPr lang="en-US" dirty="0"/>
          </a:p>
        </p:txBody>
      </p:sp>
    </p:spTree>
    <p:extLst>
      <p:ext uri="{BB962C8B-B14F-4D97-AF65-F5344CB8AC3E}">
        <p14:creationId xmlns:p14="http://schemas.microsoft.com/office/powerpoint/2010/main" val="28747685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A739EF-F548-F948-9711-AC63F8CE9628}" type="slidenum">
              <a:rPr lang="en-US" smtClean="0"/>
              <a:pPr/>
              <a:t>61</a:t>
            </a:fld>
            <a:endParaRPr lang="en-US" dirty="0"/>
          </a:p>
        </p:txBody>
      </p:sp>
    </p:spTree>
    <p:extLst>
      <p:ext uri="{BB962C8B-B14F-4D97-AF65-F5344CB8AC3E}">
        <p14:creationId xmlns:p14="http://schemas.microsoft.com/office/powerpoint/2010/main" val="17329764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613205-9837-4B0B-A9DF-0F53D25E534F}" type="slidenum">
              <a:rPr lang="en-US" smtClean="0"/>
              <a:pPr/>
              <a:t>67</a:t>
            </a:fld>
            <a:endParaRPr lang="en-US"/>
          </a:p>
        </p:txBody>
      </p:sp>
    </p:spTree>
    <p:extLst>
      <p:ext uri="{BB962C8B-B14F-4D97-AF65-F5344CB8AC3E}">
        <p14:creationId xmlns:p14="http://schemas.microsoft.com/office/powerpoint/2010/main" val="12600222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g"/><Relationship Id="rId1" Type="http://schemas.openxmlformats.org/officeDocument/2006/relationships/slideMaster" Target="../slideMasters/slideMaster1.xml"/><Relationship Id="rId6" Type="http://schemas.openxmlformats.org/officeDocument/2006/relationships/image" Target="file://localhost/Users/kgammage/Documents/CustomerWork/ToDo/U4%20-%20Code%20300%20SMA%20Branding/Code%20300%20SMA%20FINAL%20LOGO%20FILES/SMA_PPT_Template/SMA_Code_300_logo.png" TargetMode="External"/><Relationship Id="rId5" Type="http://schemas.openxmlformats.org/officeDocument/2006/relationships/image" Target="../media/image3.png"/><Relationship Id="rId4" Type="http://schemas.openxmlformats.org/officeDocument/2006/relationships/image" Target="file://localhost/Users/kgammage/Documents/CustomerWork/Meatballs/NASA.gif" TargetMode="Externa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buClr>
                <a:srgbClr val="77AD3F"/>
              </a:buClr>
              <a:defRPr>
                <a:solidFill>
                  <a:srgbClr val="1863AB"/>
                </a:solidFill>
              </a:defRPr>
            </a:lvl1pPr>
            <a:lvl2pPr>
              <a:buClr>
                <a:srgbClr val="77AD3F"/>
              </a:buClr>
              <a:defRPr>
                <a:solidFill>
                  <a:srgbClr val="1863AB"/>
                </a:solidFill>
              </a:defRPr>
            </a:lvl2pPr>
            <a:lvl3pPr>
              <a:buClr>
                <a:srgbClr val="77AD3F"/>
              </a:buClr>
              <a:defRPr>
                <a:solidFill>
                  <a:srgbClr val="1863AB"/>
                </a:solidFill>
              </a:defRPr>
            </a:lvl3pPr>
            <a:lvl4pPr>
              <a:buClr>
                <a:srgbClr val="77AD3F"/>
              </a:buClr>
              <a:defRPr>
                <a:solidFill>
                  <a:srgbClr val="1863AB"/>
                </a:solidFill>
              </a:defRPr>
            </a:lvl4pPr>
            <a:lvl5pPr>
              <a:buClr>
                <a:srgbClr val="77AD3F"/>
              </a:buClr>
              <a:defRPr>
                <a:solidFill>
                  <a:srgbClr val="1863AB"/>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lvl1pPr>
              <a:defRPr>
                <a:solidFill>
                  <a:schemeClr val="bg1"/>
                </a:solidFill>
              </a:defRPr>
            </a:lvl1pPr>
          </a:lstStyle>
          <a:p>
            <a:r>
              <a:rPr lang="en-US" dirty="0"/>
              <a:t>Click to edit Master title style</a:t>
            </a:r>
          </a:p>
        </p:txBody>
      </p:sp>
      <p:sp>
        <p:nvSpPr>
          <p:cNvPr id="5" name="Slide Number Placeholder 5"/>
          <p:cNvSpPr>
            <a:spLocks noGrp="1"/>
          </p:cNvSpPr>
          <p:nvPr>
            <p:ph type="sldNum" sz="quarter" idx="4"/>
          </p:nvPr>
        </p:nvSpPr>
        <p:spPr>
          <a:xfrm>
            <a:off x="8446152" y="6415078"/>
            <a:ext cx="391464" cy="365125"/>
          </a:xfrm>
          <a:prstGeom prst="rect">
            <a:avLst/>
          </a:prstGeom>
        </p:spPr>
        <p:txBody>
          <a:bodyPr vert="horz" lIns="91440" tIns="45720" rIns="91440" bIns="45720" rtlCol="0" anchor="ctr"/>
          <a:lstStyle>
            <a:lvl1pPr algn="r">
              <a:defRPr sz="1000">
                <a:solidFill>
                  <a:srgbClr val="1861AC"/>
                </a:solidFill>
                <a:latin typeface="Arial"/>
                <a:cs typeface="Arial"/>
              </a:defRPr>
            </a:lvl1pPr>
          </a:lstStyle>
          <a:p>
            <a:fld id="{E3BE99E5-8F11-4D46-8B27-FC02D164DEA2}"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blipFill rotWithShape="1">
          <a:blip r:embed="rId2"/>
          <a:stretch>
            <a:fillRect/>
          </a:stretch>
        </a:blipFill>
        <a:effectLst/>
      </p:bgPr>
    </p:bg>
    <p:spTree>
      <p:nvGrpSpPr>
        <p:cNvPr id="1" name=""/>
        <p:cNvGrpSpPr/>
        <p:nvPr/>
      </p:nvGrpSpPr>
      <p:grpSpPr>
        <a:xfrm>
          <a:off x="0" y="0"/>
          <a:ext cx="0" cy="0"/>
          <a:chOff x="0" y="0"/>
          <a:chExt cx="0" cy="0"/>
        </a:xfrm>
      </p:grpSpPr>
      <p:sp>
        <p:nvSpPr>
          <p:cNvPr id="8" name="Subtitle 2"/>
          <p:cNvSpPr>
            <a:spLocks noGrp="1"/>
          </p:cNvSpPr>
          <p:nvPr>
            <p:ph type="subTitle" idx="1"/>
          </p:nvPr>
        </p:nvSpPr>
        <p:spPr>
          <a:xfrm>
            <a:off x="3084116" y="3114639"/>
            <a:ext cx="5674369" cy="1588337"/>
          </a:xfrm>
          <a:ln>
            <a:noFill/>
          </a:ln>
        </p:spPr>
        <p:txBody>
          <a:bodyPr/>
          <a:lstStyle>
            <a:lvl1pPr marL="0" indent="0" algn="l">
              <a:buNone/>
              <a:defRPr>
                <a:ln>
                  <a:noFill/>
                </a:ln>
                <a:solidFill>
                  <a:srgbClr val="1863AB"/>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9" name="TextBox 8"/>
          <p:cNvSpPr txBox="1"/>
          <p:nvPr userDrawn="1"/>
        </p:nvSpPr>
        <p:spPr>
          <a:xfrm>
            <a:off x="261079" y="621944"/>
            <a:ext cx="2850848" cy="246221"/>
          </a:xfrm>
          <a:prstGeom prst="rect">
            <a:avLst/>
          </a:prstGeom>
          <a:noFill/>
        </p:spPr>
        <p:txBody>
          <a:bodyPr wrap="none" rtlCol="0">
            <a:spAutoFit/>
          </a:bodyPr>
          <a:lstStyle/>
          <a:p>
            <a:r>
              <a:rPr lang="en-US" sz="1000" dirty="0">
                <a:solidFill>
                  <a:srgbClr val="0A3474"/>
                </a:solidFill>
                <a:latin typeface="Arial"/>
                <a:cs typeface="Arial"/>
              </a:rPr>
              <a:t>National Aeronautics</a:t>
            </a:r>
            <a:r>
              <a:rPr lang="en-US" sz="1000" baseline="0" dirty="0">
                <a:solidFill>
                  <a:srgbClr val="0A3474"/>
                </a:solidFill>
                <a:latin typeface="Arial"/>
                <a:cs typeface="Arial"/>
              </a:rPr>
              <a:t> and Space Administration</a:t>
            </a:r>
            <a:endParaRPr lang="en-US" sz="1000" dirty="0">
              <a:solidFill>
                <a:srgbClr val="0A3474"/>
              </a:solidFill>
              <a:latin typeface="Arial"/>
              <a:cs typeface="Arial"/>
            </a:endParaRPr>
          </a:p>
        </p:txBody>
      </p:sp>
      <p:sp>
        <p:nvSpPr>
          <p:cNvPr id="10" name="TextBox 9"/>
          <p:cNvSpPr txBox="1"/>
          <p:nvPr userDrawn="1"/>
        </p:nvSpPr>
        <p:spPr>
          <a:xfrm>
            <a:off x="261079" y="6496692"/>
            <a:ext cx="1082348" cy="246221"/>
          </a:xfrm>
          <a:prstGeom prst="rect">
            <a:avLst/>
          </a:prstGeom>
          <a:noFill/>
        </p:spPr>
        <p:txBody>
          <a:bodyPr wrap="none" rtlCol="0">
            <a:spAutoFit/>
          </a:bodyPr>
          <a:lstStyle/>
          <a:p>
            <a:pPr algn="l"/>
            <a:r>
              <a:rPr lang="en-US" sz="1000" b="1" dirty="0">
                <a:solidFill>
                  <a:srgbClr val="0A3474"/>
                </a:solidFill>
                <a:effectLst/>
                <a:latin typeface="Arial"/>
                <a:cs typeface="Arial"/>
              </a:rPr>
              <a:t>www.nasa.gov</a:t>
            </a:r>
          </a:p>
        </p:txBody>
      </p:sp>
      <p:sp>
        <p:nvSpPr>
          <p:cNvPr id="7" name="Title 1"/>
          <p:cNvSpPr>
            <a:spLocks noGrp="1"/>
          </p:cNvSpPr>
          <p:nvPr>
            <p:ph type="ctrTitle" hasCustomPrompt="1"/>
          </p:nvPr>
        </p:nvSpPr>
        <p:spPr>
          <a:xfrm>
            <a:off x="2499544" y="1461562"/>
            <a:ext cx="6258941" cy="1511960"/>
          </a:xfrm>
        </p:spPr>
        <p:txBody>
          <a:bodyPr>
            <a:normAutofit/>
          </a:bodyPr>
          <a:lstStyle>
            <a:lvl1pPr algn="l">
              <a:spcAft>
                <a:spcPts val="0"/>
              </a:spcAft>
              <a:defRPr sz="3600">
                <a:solidFill>
                  <a:schemeClr val="bg1"/>
                </a:solidFill>
                <a:effectLst>
                  <a:outerShdw blurRad="50800" dist="38100" dir="2700000" algn="tl" rotWithShape="0">
                    <a:srgbClr val="000000">
                      <a:alpha val="75000"/>
                    </a:srgbClr>
                  </a:outerShdw>
                </a:effectLst>
              </a:defRPr>
            </a:lvl1pPr>
          </a:lstStyle>
          <a:p>
            <a:br>
              <a:rPr lang="en-US" dirty="0"/>
            </a:br>
            <a:r>
              <a:rPr lang="en-US" dirty="0"/>
              <a:t>Click to edit Master title style</a:t>
            </a:r>
            <a:br>
              <a:rPr lang="en-US" dirty="0"/>
            </a:br>
            <a:endParaRPr lang="en-US" dirty="0"/>
          </a:p>
        </p:txBody>
      </p:sp>
      <p:pic>
        <p:nvPicPr>
          <p:cNvPr id="13" name="NASA.gif" descr="/Users/kgammage/Documents/CustomerWork/Meatballs/NASA.gif"/>
          <p:cNvPicPr>
            <a:picLocks noChangeAspect="1"/>
          </p:cNvPicPr>
          <p:nvPr userDrawn="1"/>
        </p:nvPicPr>
        <p:blipFill>
          <a:blip r:embed="rId3" r:link="rId4"/>
          <a:stretch>
            <a:fillRect/>
          </a:stretch>
        </p:blipFill>
        <p:spPr>
          <a:xfrm>
            <a:off x="7711309" y="258783"/>
            <a:ext cx="1086856" cy="934696"/>
          </a:xfrm>
          <a:prstGeom prst="rect">
            <a:avLst/>
          </a:prstGeom>
        </p:spPr>
      </p:pic>
      <p:sp>
        <p:nvSpPr>
          <p:cNvPr id="15" name="TextBox 14"/>
          <p:cNvSpPr txBox="1"/>
          <p:nvPr userDrawn="1"/>
        </p:nvSpPr>
        <p:spPr>
          <a:xfrm>
            <a:off x="4243179" y="5504211"/>
            <a:ext cx="4777355" cy="584776"/>
          </a:xfrm>
          <a:prstGeom prst="rect">
            <a:avLst/>
          </a:prstGeom>
          <a:noFill/>
        </p:spPr>
        <p:txBody>
          <a:bodyPr wrap="square" rtlCol="0">
            <a:sp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b="1" spc="200" dirty="0">
                <a:solidFill>
                  <a:srgbClr val="1863AB"/>
                </a:solidFill>
                <a:latin typeface="Arial"/>
                <a:cs typeface="Arial"/>
              </a:rPr>
              <a:t>SAFETY</a:t>
            </a:r>
            <a:r>
              <a:rPr lang="en-US" sz="1600" b="1" spc="200" baseline="0" dirty="0">
                <a:solidFill>
                  <a:srgbClr val="1863AB"/>
                </a:solidFill>
                <a:latin typeface="Arial"/>
                <a:cs typeface="Arial"/>
              </a:rPr>
              <a:t> and MISSION ASSURANCE </a:t>
            </a:r>
          </a:p>
          <a:p>
            <a:pPr marL="0" marR="0" indent="0" algn="l" defTabSz="457200" rtl="0" eaLnBrk="1" fontAlgn="auto" latinLnBrk="0" hangingPunct="1">
              <a:lnSpc>
                <a:spcPct val="100000"/>
              </a:lnSpc>
              <a:spcBef>
                <a:spcPts val="0"/>
              </a:spcBef>
              <a:spcAft>
                <a:spcPts val="0"/>
              </a:spcAft>
              <a:buClrTx/>
              <a:buSzTx/>
              <a:buFontTx/>
              <a:buNone/>
              <a:tabLst/>
              <a:defRPr/>
            </a:pPr>
            <a:r>
              <a:rPr lang="en-US" sz="1600" b="1" spc="200" baseline="0" dirty="0">
                <a:solidFill>
                  <a:srgbClr val="1863AB"/>
                </a:solidFill>
                <a:latin typeface="Arial"/>
                <a:cs typeface="Arial"/>
              </a:rPr>
              <a:t>DIRECTORATE </a:t>
            </a:r>
            <a:r>
              <a:rPr lang="en-US" sz="1200" b="0" spc="200" baseline="0" dirty="0">
                <a:solidFill>
                  <a:srgbClr val="1863AB"/>
                </a:solidFill>
                <a:latin typeface="Arial"/>
                <a:cs typeface="Arial"/>
              </a:rPr>
              <a:t>Code 300</a:t>
            </a:r>
            <a:endParaRPr lang="en-US" sz="1200" b="0" spc="200" dirty="0">
              <a:solidFill>
                <a:srgbClr val="1863AB"/>
              </a:solidFill>
              <a:latin typeface="Arial"/>
              <a:cs typeface="Arial"/>
            </a:endParaRPr>
          </a:p>
        </p:txBody>
      </p:sp>
      <p:pic>
        <p:nvPicPr>
          <p:cNvPr id="4" name="SMA_Code_300_logo.png" descr="/Users/kgammage/Documents/CustomerWork/ToDo/U4 - Code 300 SMA Branding/Code 300 SMA FINAL LOGO FILES/SMA_PPT_Template/SMA_Code_300_logo.png"/>
          <p:cNvPicPr>
            <a:picLocks noChangeAspect="1"/>
          </p:cNvPicPr>
          <p:nvPr userDrawn="1"/>
        </p:nvPicPr>
        <p:blipFill>
          <a:blip r:embed="rId5" r:link="rId6">
            <a:extLst>
              <a:ext uri="{28A0092B-C50C-407E-A947-70E740481C1C}">
                <a14:useLocalDpi xmlns:a14="http://schemas.microsoft.com/office/drawing/2010/main" val="0"/>
              </a:ext>
            </a:extLst>
          </a:blip>
          <a:stretch>
            <a:fillRect/>
          </a:stretch>
        </p:blipFill>
        <p:spPr>
          <a:xfrm>
            <a:off x="7690311" y="5846452"/>
            <a:ext cx="1128852" cy="703743"/>
          </a:xfrm>
          <a:prstGeom prst="rect">
            <a:avLst/>
          </a:prstGeom>
        </p:spPr>
      </p:pic>
      <p:sp>
        <p:nvSpPr>
          <p:cNvPr id="11" name="Rectangle 10"/>
          <p:cNvSpPr/>
          <p:nvPr userDrawn="1"/>
        </p:nvSpPr>
        <p:spPr>
          <a:xfrm>
            <a:off x="4293574" y="5391536"/>
            <a:ext cx="4555622" cy="50399"/>
          </a:xfrm>
          <a:prstGeom prst="rect">
            <a:avLst/>
          </a:prstGeom>
          <a:gradFill>
            <a:gsLst>
              <a:gs pos="0">
                <a:schemeClr val="bg1"/>
              </a:gs>
              <a:gs pos="0">
                <a:schemeClr val="bg1"/>
              </a:gs>
              <a:gs pos="50000">
                <a:srgbClr val="77AD3F"/>
              </a:gs>
              <a:gs pos="100000">
                <a:schemeClr val="bg1"/>
              </a:gs>
            </a:gsLst>
            <a:lin ang="156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rmAutofit/>
          </a:bodyPr>
          <a:lstStyle>
            <a:lvl1pPr>
              <a:defRPr sz="3600">
                <a:effectLst>
                  <a:outerShdw blurRad="38100" dist="38100" dir="2700000" algn="tl">
                    <a:srgbClr val="000000">
                      <a:alpha val="75000"/>
                    </a:srgbClr>
                  </a:outerShdw>
                </a:effectLst>
              </a:defRPr>
            </a:lvl1pPr>
          </a:lstStyle>
          <a:p>
            <a:r>
              <a:rPr lang="en-US" dirty="0"/>
              <a:t>Click to edit Master title style</a:t>
            </a:r>
            <a:br>
              <a:rPr lang="en-US" dirty="0"/>
            </a:br>
            <a:endParaRPr lang="en-US" dirty="0"/>
          </a:p>
        </p:txBody>
      </p:sp>
      <p:sp>
        <p:nvSpPr>
          <p:cNvPr id="3" name="Content Placeholder 2"/>
          <p:cNvSpPr>
            <a:spLocks noGrp="1"/>
          </p:cNvSpPr>
          <p:nvPr>
            <p:ph sz="half" idx="1"/>
          </p:nvPr>
        </p:nvSpPr>
        <p:spPr>
          <a:xfrm>
            <a:off x="457200" y="1600200"/>
            <a:ext cx="4038600" cy="4525963"/>
          </a:xfrm>
        </p:spPr>
        <p:txBody>
          <a:bodyPr/>
          <a:lstStyle>
            <a:lvl1pPr>
              <a:defRPr sz="2800">
                <a:solidFill>
                  <a:srgbClr val="1863AB"/>
                </a:solidFill>
              </a:defRPr>
            </a:lvl1pPr>
            <a:lvl2pPr>
              <a:defRPr sz="2400">
                <a:solidFill>
                  <a:srgbClr val="1863AB"/>
                </a:solidFill>
              </a:defRPr>
            </a:lvl2pPr>
            <a:lvl3pPr>
              <a:defRPr sz="2000">
                <a:solidFill>
                  <a:srgbClr val="1863AB"/>
                </a:solidFill>
              </a:defRPr>
            </a:lvl3pPr>
            <a:lvl4pPr>
              <a:defRPr sz="1800">
                <a:solidFill>
                  <a:srgbClr val="1863AB"/>
                </a:solidFill>
              </a:defRPr>
            </a:lvl4pPr>
            <a:lvl5pPr>
              <a:defRPr sz="1800">
                <a:solidFill>
                  <a:srgbClr val="1863AB"/>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600200"/>
            <a:ext cx="4038600" cy="4525963"/>
          </a:xfrm>
        </p:spPr>
        <p:txBody>
          <a:bodyPr/>
          <a:lstStyle>
            <a:lvl1pPr>
              <a:defRPr sz="2800">
                <a:solidFill>
                  <a:srgbClr val="1863AB"/>
                </a:solidFill>
              </a:defRPr>
            </a:lvl1pPr>
            <a:lvl2pPr>
              <a:defRPr sz="2400">
                <a:solidFill>
                  <a:srgbClr val="1863AB"/>
                </a:solidFill>
              </a:defRPr>
            </a:lvl2pPr>
            <a:lvl3pPr>
              <a:defRPr sz="2000">
                <a:solidFill>
                  <a:srgbClr val="1863AB"/>
                </a:solidFill>
              </a:defRPr>
            </a:lvl3pPr>
            <a:lvl4pPr>
              <a:defRPr sz="1800">
                <a:solidFill>
                  <a:srgbClr val="1863AB"/>
                </a:solidFill>
              </a:defRPr>
            </a:lvl4pPr>
            <a:lvl5pPr>
              <a:defRPr sz="1800">
                <a:solidFill>
                  <a:srgbClr val="1863AB"/>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8446152" y="6415078"/>
            <a:ext cx="391464" cy="365125"/>
          </a:xfrm>
          <a:prstGeom prst="rect">
            <a:avLst/>
          </a:prstGeom>
        </p:spPr>
        <p:txBody>
          <a:bodyPr vert="horz" lIns="91440" tIns="45720" rIns="91440" bIns="45720" rtlCol="0" anchor="ctr"/>
          <a:lstStyle>
            <a:lvl1pPr algn="r">
              <a:defRPr sz="1000">
                <a:solidFill>
                  <a:srgbClr val="0A3474"/>
                </a:solidFill>
                <a:latin typeface="Arial"/>
                <a:cs typeface="Arial"/>
              </a:defRPr>
            </a:lvl1pPr>
          </a:lstStyle>
          <a:p>
            <a:fld id="{E3BE99E5-8F11-4D46-8B27-FC02D164DEA2}"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p:cNvSpPr>
            <a:spLocks noGrp="1"/>
          </p:cNvSpPr>
          <p:nvPr>
            <p:ph type="sldNum" sz="quarter" idx="10"/>
          </p:nvPr>
        </p:nvSpPr>
        <p:spPr>
          <a:xfrm>
            <a:off x="8446152" y="6415078"/>
            <a:ext cx="391464" cy="365125"/>
          </a:xfrm>
          <a:prstGeom prst="rect">
            <a:avLst/>
          </a:prstGeom>
        </p:spPr>
        <p:txBody>
          <a:bodyPr vert="horz" lIns="91440" tIns="45720" rIns="91440" bIns="45720" rtlCol="0" anchor="ctr"/>
          <a:lstStyle>
            <a:lvl1pPr algn="r">
              <a:defRPr sz="1000">
                <a:solidFill>
                  <a:srgbClr val="163272"/>
                </a:solidFill>
                <a:latin typeface="Arial"/>
                <a:cs typeface="Arial"/>
              </a:defRPr>
            </a:lvl1pPr>
          </a:lstStyle>
          <a:p>
            <a:fld id="{E3BE99E5-8F11-4D46-8B27-FC02D164DEA2}"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Slide Number Placeholder 5"/>
          <p:cNvSpPr>
            <a:spLocks noGrp="1"/>
          </p:cNvSpPr>
          <p:nvPr>
            <p:ph type="sldNum" sz="quarter" idx="4"/>
          </p:nvPr>
        </p:nvSpPr>
        <p:spPr>
          <a:xfrm>
            <a:off x="8446152" y="6415078"/>
            <a:ext cx="391464" cy="365125"/>
          </a:xfrm>
          <a:prstGeom prst="rect">
            <a:avLst/>
          </a:prstGeom>
        </p:spPr>
        <p:txBody>
          <a:bodyPr vert="horz" lIns="91440" tIns="45720" rIns="91440" bIns="45720" rtlCol="0" anchor="ctr"/>
          <a:lstStyle>
            <a:lvl1pPr algn="r">
              <a:defRPr sz="1000">
                <a:solidFill>
                  <a:srgbClr val="163272"/>
                </a:solidFill>
                <a:latin typeface="Arial"/>
                <a:cs typeface="Arial"/>
              </a:defRPr>
            </a:lvl1pPr>
          </a:lstStyle>
          <a:p>
            <a:fld id="{E3BE99E5-8F11-4D46-8B27-FC02D164DEA2}" type="slidenum">
              <a:rPr lang="en-US" smtClean="0"/>
              <a:pPr/>
              <a:t>‹#›</a:t>
            </a:fld>
            <a:endParaRPr lang="en-US" dirty="0"/>
          </a:p>
        </p:txBody>
      </p:sp>
      <p:sp>
        <p:nvSpPr>
          <p:cNvPr id="5" name="Title Placeholder 1"/>
          <p:cNvSpPr>
            <a:spLocks noGrp="1"/>
          </p:cNvSpPr>
          <p:nvPr>
            <p:ph type="title"/>
          </p:nvPr>
        </p:nvSpPr>
        <p:spPr>
          <a:xfrm>
            <a:off x="429288" y="168802"/>
            <a:ext cx="8229600" cy="1143000"/>
          </a:xfrm>
          <a:prstGeom prst="rect">
            <a:avLst/>
          </a:prstGeom>
        </p:spPr>
        <p:txBody>
          <a:bodyPr vert="horz" lIns="91440" tIns="45720" rIns="91440" bIns="45720" rtlCol="0" anchor="ctr">
            <a:normAutofit/>
          </a:bodyPr>
          <a:lstStyle/>
          <a:p>
            <a:br>
              <a:rPr lang="en-US" dirty="0"/>
            </a:br>
            <a:r>
              <a:rPr lang="en-US" dirty="0"/>
              <a:t>Click to edit Master title style</a:t>
            </a:r>
            <a:br>
              <a:rPr lang="en-US" dirty="0"/>
            </a:b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Slide Number Placeholder 5"/>
          <p:cNvSpPr>
            <a:spLocks noGrp="1"/>
          </p:cNvSpPr>
          <p:nvPr>
            <p:ph type="sldNum" sz="quarter" idx="4"/>
          </p:nvPr>
        </p:nvSpPr>
        <p:spPr>
          <a:xfrm>
            <a:off x="8446152" y="6415078"/>
            <a:ext cx="391464" cy="365125"/>
          </a:xfrm>
          <a:prstGeom prst="rect">
            <a:avLst/>
          </a:prstGeom>
        </p:spPr>
        <p:txBody>
          <a:bodyPr vert="horz" lIns="91440" tIns="45720" rIns="91440" bIns="45720" rtlCol="0" anchor="ctr"/>
          <a:lstStyle>
            <a:lvl1pPr algn="r">
              <a:defRPr sz="1000">
                <a:solidFill>
                  <a:srgbClr val="163272"/>
                </a:solidFill>
                <a:latin typeface="Arial"/>
                <a:cs typeface="Arial"/>
              </a:defRPr>
            </a:lvl1pPr>
          </a:lstStyle>
          <a:p>
            <a:fld id="{E3BE99E5-8F11-4D46-8B27-FC02D164DEA2}"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Slide Number Placeholder 5"/>
          <p:cNvSpPr>
            <a:spLocks noGrp="1"/>
          </p:cNvSpPr>
          <p:nvPr>
            <p:ph type="sldNum" sz="quarter" idx="4"/>
          </p:nvPr>
        </p:nvSpPr>
        <p:spPr>
          <a:xfrm>
            <a:off x="8446152" y="6415078"/>
            <a:ext cx="391464" cy="365125"/>
          </a:xfrm>
          <a:prstGeom prst="rect">
            <a:avLst/>
          </a:prstGeom>
        </p:spPr>
        <p:txBody>
          <a:bodyPr vert="horz" lIns="91440" tIns="45720" rIns="91440" bIns="45720" rtlCol="0" anchor="ctr"/>
          <a:lstStyle>
            <a:lvl1pPr algn="r">
              <a:defRPr sz="1000">
                <a:solidFill>
                  <a:srgbClr val="163272"/>
                </a:solidFill>
                <a:latin typeface="Arial"/>
                <a:cs typeface="Arial"/>
              </a:defRPr>
            </a:lvl1pPr>
          </a:lstStyle>
          <a:p>
            <a:fld id="{E3BE99E5-8F11-4D46-8B27-FC02D164DEA2}"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Slide Number Placeholder 5"/>
          <p:cNvSpPr>
            <a:spLocks noGrp="1"/>
          </p:cNvSpPr>
          <p:nvPr>
            <p:ph type="sldNum" sz="quarter" idx="4"/>
          </p:nvPr>
        </p:nvSpPr>
        <p:spPr>
          <a:xfrm>
            <a:off x="8446152" y="6415078"/>
            <a:ext cx="391464" cy="365125"/>
          </a:xfrm>
          <a:prstGeom prst="rect">
            <a:avLst/>
          </a:prstGeom>
        </p:spPr>
        <p:txBody>
          <a:bodyPr vert="horz" lIns="91440" tIns="45720" rIns="91440" bIns="45720" rtlCol="0" anchor="ctr"/>
          <a:lstStyle>
            <a:lvl1pPr algn="r">
              <a:defRPr sz="1000">
                <a:solidFill>
                  <a:srgbClr val="163272"/>
                </a:solidFill>
                <a:latin typeface="Arial"/>
                <a:cs typeface="Arial"/>
              </a:defRPr>
            </a:lvl1pPr>
          </a:lstStyle>
          <a:p>
            <a:fld id="{E3BE99E5-8F11-4D46-8B27-FC02D164DEA2}"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p:cNvSpPr>
            <a:spLocks noGrp="1"/>
          </p:cNvSpPr>
          <p:nvPr>
            <p:ph type="sldNum" sz="quarter" idx="4"/>
          </p:nvPr>
        </p:nvSpPr>
        <p:spPr>
          <a:xfrm>
            <a:off x="8446152" y="6415078"/>
            <a:ext cx="391464" cy="365125"/>
          </a:xfrm>
          <a:prstGeom prst="rect">
            <a:avLst/>
          </a:prstGeom>
        </p:spPr>
        <p:txBody>
          <a:bodyPr vert="horz" lIns="91440" tIns="45720" rIns="91440" bIns="45720" rtlCol="0" anchor="ctr"/>
          <a:lstStyle>
            <a:lvl1pPr algn="r">
              <a:defRPr sz="1000">
                <a:solidFill>
                  <a:srgbClr val="163272"/>
                </a:solidFill>
                <a:latin typeface="Arial"/>
                <a:cs typeface="Arial"/>
              </a:defRPr>
            </a:lvl1pPr>
          </a:lstStyle>
          <a:p>
            <a:fld id="{E3BE99E5-8F11-4D46-8B27-FC02D164DEA2}"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4"/>
          </p:nvPr>
        </p:nvSpPr>
        <p:spPr>
          <a:xfrm>
            <a:off x="8446152" y="6415078"/>
            <a:ext cx="391464" cy="365125"/>
          </a:xfrm>
          <a:prstGeom prst="rect">
            <a:avLst/>
          </a:prstGeom>
        </p:spPr>
        <p:txBody>
          <a:bodyPr vert="horz" lIns="91440" tIns="45720" rIns="91440" bIns="45720" rtlCol="0" anchor="ctr"/>
          <a:lstStyle>
            <a:lvl1pPr algn="r">
              <a:defRPr sz="1000">
                <a:solidFill>
                  <a:srgbClr val="163272"/>
                </a:solidFill>
                <a:latin typeface="Arial"/>
                <a:cs typeface="Arial"/>
              </a:defRPr>
            </a:lvl1pPr>
          </a:lstStyle>
          <a:p>
            <a:fld id="{E3BE99E5-8F11-4D46-8B27-FC02D164DEA2}"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1270038"/>
          </a:xfrm>
          <a:prstGeom prst="rect">
            <a:avLst/>
          </a:prstGeom>
          <a:gradFill flip="none" rotWithShape="1">
            <a:gsLst>
              <a:gs pos="0">
                <a:srgbClr val="A60B19"/>
              </a:gs>
              <a:gs pos="25000">
                <a:srgbClr val="E94826"/>
              </a:gs>
              <a:gs pos="100000">
                <a:srgbClr val="F6E431"/>
              </a:gs>
              <a:gs pos="50000">
                <a:srgbClr val="ED6827"/>
              </a:gs>
              <a:gs pos="75000">
                <a:srgbClr val="F6982A"/>
              </a:gs>
            </a:gsLst>
            <a:lin ang="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429288" y="168802"/>
            <a:ext cx="8229600" cy="1143000"/>
          </a:xfrm>
          <a:prstGeom prst="rect">
            <a:avLst/>
          </a:prstGeom>
        </p:spPr>
        <p:txBody>
          <a:bodyPr vert="horz" lIns="91440" tIns="45720" rIns="91440" bIns="45720" rtlCol="0" anchor="ctr">
            <a:normAutofit/>
          </a:bodyPr>
          <a:lstStyle/>
          <a:p>
            <a:br>
              <a:rPr lang="en-US" dirty="0"/>
            </a:br>
            <a:r>
              <a:rPr lang="en-US" dirty="0"/>
              <a:t>Click to edit Master title style</a:t>
            </a:r>
            <a:br>
              <a:rPr lang="en-US" dirty="0"/>
            </a:br>
            <a:endParaRPr lang="en-US" dirty="0"/>
          </a:p>
        </p:txBody>
      </p:sp>
      <p:sp>
        <p:nvSpPr>
          <p:cNvPr id="3" name="Text Placeholder 2"/>
          <p:cNvSpPr>
            <a:spLocks noGrp="1"/>
          </p:cNvSpPr>
          <p:nvPr>
            <p:ph type="body" idx="1"/>
          </p:nvPr>
        </p:nvSpPr>
        <p:spPr>
          <a:xfrm>
            <a:off x="429288" y="1393265"/>
            <a:ext cx="8229600" cy="46507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8446152" y="6415078"/>
            <a:ext cx="391464" cy="365125"/>
          </a:xfrm>
          <a:prstGeom prst="rect">
            <a:avLst/>
          </a:prstGeom>
        </p:spPr>
        <p:txBody>
          <a:bodyPr vert="horz" lIns="91440" tIns="45720" rIns="91440" bIns="45720" rtlCol="0" anchor="ctr"/>
          <a:lstStyle>
            <a:lvl1pPr algn="r">
              <a:defRPr sz="1000">
                <a:solidFill>
                  <a:srgbClr val="1861AC"/>
                </a:solidFill>
                <a:latin typeface="Arial"/>
                <a:cs typeface="Arial"/>
              </a:defRPr>
            </a:lvl1pPr>
          </a:lstStyle>
          <a:p>
            <a:fld id="{E3BE99E5-8F11-4D46-8B27-FC02D164DEA2}" type="slidenum">
              <a:rPr lang="en-US" smtClean="0"/>
              <a:pPr/>
              <a:t>‹#›</a:t>
            </a:fld>
            <a:endParaRPr lang="en-US" dirty="0"/>
          </a:p>
        </p:txBody>
      </p:sp>
      <p:sp>
        <p:nvSpPr>
          <p:cNvPr id="10" name="TextBox 9"/>
          <p:cNvSpPr txBox="1"/>
          <p:nvPr userDrawn="1"/>
        </p:nvSpPr>
        <p:spPr>
          <a:xfrm>
            <a:off x="425884" y="6444476"/>
            <a:ext cx="7542788" cy="276999"/>
          </a:xfrm>
          <a:prstGeom prst="rect">
            <a:avLst/>
          </a:prstGeom>
          <a:noFill/>
        </p:spPr>
        <p:txBody>
          <a:bodyPr wrap="square" rtlCol="0">
            <a:sp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1" spc="200" dirty="0">
                <a:solidFill>
                  <a:srgbClr val="1861AC"/>
                </a:solidFill>
                <a:latin typeface="Arial"/>
                <a:cs typeface="Arial"/>
              </a:rPr>
              <a:t>SAFETY</a:t>
            </a:r>
            <a:r>
              <a:rPr lang="en-US" sz="1200" b="1" spc="200" baseline="0" dirty="0">
                <a:solidFill>
                  <a:srgbClr val="1861AC"/>
                </a:solidFill>
                <a:latin typeface="Arial"/>
                <a:cs typeface="Arial"/>
              </a:rPr>
              <a:t> and MISSION ASSURANCE DIRECTORATE </a:t>
            </a:r>
            <a:r>
              <a:rPr lang="en-US" sz="1000" b="0" spc="200" baseline="0" dirty="0">
                <a:solidFill>
                  <a:srgbClr val="1861AC"/>
                </a:solidFill>
                <a:latin typeface="Arial"/>
                <a:cs typeface="Arial"/>
              </a:rPr>
              <a:t>Code 300</a:t>
            </a:r>
            <a:endParaRPr lang="en-US" sz="1000" b="0" spc="200" dirty="0">
              <a:solidFill>
                <a:srgbClr val="1861AC"/>
              </a:solidFill>
              <a:latin typeface="Arial"/>
              <a:cs typeface="Arial"/>
            </a:endParaRPr>
          </a:p>
        </p:txBody>
      </p:sp>
      <p:sp>
        <p:nvSpPr>
          <p:cNvPr id="4" name="Rectangle 3"/>
          <p:cNvSpPr/>
          <p:nvPr userDrawn="1"/>
        </p:nvSpPr>
        <p:spPr>
          <a:xfrm>
            <a:off x="110868" y="6350531"/>
            <a:ext cx="8788722" cy="60479"/>
          </a:xfrm>
          <a:prstGeom prst="rect">
            <a:avLst/>
          </a:prstGeom>
          <a:gradFill>
            <a:gsLst>
              <a:gs pos="0">
                <a:schemeClr val="bg1"/>
              </a:gs>
              <a:gs pos="0">
                <a:schemeClr val="bg1"/>
              </a:gs>
              <a:gs pos="50000">
                <a:srgbClr val="77AD3F"/>
              </a:gs>
              <a:gs pos="100000">
                <a:schemeClr val="bg1"/>
              </a:gs>
            </a:gsLst>
            <a:lin ang="156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Lst>
  <p:hf sldNum="0" hdr="0" dt="0"/>
  <p:txStyles>
    <p:titleStyle>
      <a:lvl1pPr algn="l" defTabSz="457200" rtl="0" eaLnBrk="1" latinLnBrk="0" hangingPunct="1">
        <a:spcBef>
          <a:spcPct val="0"/>
        </a:spcBef>
        <a:buNone/>
        <a:defRPr sz="3600" b="1" kern="1200">
          <a:solidFill>
            <a:schemeClr val="bg1"/>
          </a:solidFill>
          <a:effectLst>
            <a:outerShdw blurRad="38100" dist="38100" dir="2700000" algn="tl">
              <a:srgbClr val="000000">
                <a:alpha val="43137"/>
              </a:srgbClr>
            </a:outerShdw>
          </a:effectLst>
          <a:latin typeface="Arial"/>
          <a:ea typeface="+mj-ea"/>
          <a:cs typeface="Arial"/>
        </a:defRPr>
      </a:lvl1pPr>
    </p:titleStyle>
    <p:bodyStyle>
      <a:lvl1pPr marL="171450" indent="-171450" algn="l" defTabSz="457200" rtl="0" eaLnBrk="1" latinLnBrk="0" hangingPunct="1">
        <a:spcBef>
          <a:spcPct val="20000"/>
        </a:spcBef>
        <a:buClr>
          <a:srgbClr val="77AD3F"/>
        </a:buClr>
        <a:buFont typeface="Arial"/>
        <a:buChar char="•"/>
        <a:defRPr sz="1800" kern="1200">
          <a:solidFill>
            <a:srgbClr val="1861AC"/>
          </a:solidFill>
          <a:latin typeface="Arial"/>
          <a:ea typeface="+mn-ea"/>
          <a:cs typeface="Arial"/>
        </a:defRPr>
      </a:lvl1pPr>
      <a:lvl2pPr marL="400050" indent="-230188" algn="l" defTabSz="457200" rtl="0" eaLnBrk="1" latinLnBrk="0" hangingPunct="1">
        <a:spcBef>
          <a:spcPct val="20000"/>
        </a:spcBef>
        <a:buClr>
          <a:srgbClr val="77AD3F"/>
        </a:buClr>
        <a:buFont typeface="Arial"/>
        <a:buChar char="–"/>
        <a:tabLst>
          <a:tab pos="511175" algn="l"/>
        </a:tabLst>
        <a:defRPr sz="1800" kern="1200">
          <a:solidFill>
            <a:srgbClr val="1861AC"/>
          </a:solidFill>
          <a:latin typeface="Arial"/>
          <a:ea typeface="+mn-ea"/>
          <a:cs typeface="Arial"/>
        </a:defRPr>
      </a:lvl2pPr>
      <a:lvl3pPr marL="571500" indent="-171450" algn="l" defTabSz="457200" rtl="0" eaLnBrk="1" latinLnBrk="0" hangingPunct="1">
        <a:spcBef>
          <a:spcPct val="20000"/>
        </a:spcBef>
        <a:buClr>
          <a:srgbClr val="77AD3F"/>
        </a:buClr>
        <a:buFont typeface="Arial"/>
        <a:buChar char="•"/>
        <a:tabLst>
          <a:tab pos="400050" algn="l"/>
        </a:tabLst>
        <a:defRPr sz="1800" kern="1200">
          <a:solidFill>
            <a:srgbClr val="1861AC"/>
          </a:solidFill>
          <a:latin typeface="Arial"/>
          <a:ea typeface="+mn-ea"/>
          <a:cs typeface="Arial"/>
        </a:defRPr>
      </a:lvl3pPr>
      <a:lvl4pPr marL="801688" indent="-230188" algn="l" defTabSz="457200" rtl="0" eaLnBrk="1" latinLnBrk="0" hangingPunct="1">
        <a:spcBef>
          <a:spcPct val="20000"/>
        </a:spcBef>
        <a:buClr>
          <a:srgbClr val="77AD3F"/>
        </a:buClr>
        <a:buFont typeface="Arial"/>
        <a:buChar char="–"/>
        <a:tabLst>
          <a:tab pos="971550" algn="l"/>
        </a:tabLst>
        <a:defRPr sz="1800" kern="1200">
          <a:solidFill>
            <a:srgbClr val="1861AC"/>
          </a:solidFill>
          <a:latin typeface="Arial"/>
          <a:ea typeface="+mn-ea"/>
          <a:cs typeface="Arial"/>
        </a:defRPr>
      </a:lvl4pPr>
      <a:lvl5pPr marL="971550" indent="-169863" algn="l" defTabSz="457200" rtl="0" eaLnBrk="1" latinLnBrk="0" hangingPunct="1">
        <a:spcBef>
          <a:spcPct val="20000"/>
        </a:spcBef>
        <a:buClr>
          <a:srgbClr val="77AD3F"/>
        </a:buClr>
        <a:buFont typeface="Arial"/>
        <a:buChar char="»"/>
        <a:defRPr sz="1800" kern="1200">
          <a:solidFill>
            <a:srgbClr val="1861AC"/>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7.png"/></Relationships>
</file>

<file path=ppt/slides/_rels/slide6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5.xml"/><Relationship Id="rId5" Type="http://schemas.openxmlformats.org/officeDocument/2006/relationships/image" Target="../media/image12.jpeg"/><Relationship Id="rId4" Type="http://schemas.openxmlformats.org/officeDocument/2006/relationships/image" Target="../media/image11.jpeg"/></Relationships>
</file>

<file path=ppt/slides/_rels/slide6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3.png"/><Relationship Id="rId1" Type="http://schemas.openxmlformats.org/officeDocument/2006/relationships/slideLayout" Target="../slideLayouts/slideLayout5.xml"/><Relationship Id="rId4" Type="http://schemas.openxmlformats.org/officeDocument/2006/relationships/image" Target="../media/image14.jpe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3" Type="http://schemas.microsoft.com/office/2007/relationships/media" Target="../media/media2.mp4"/><Relationship Id="rId7" Type="http://schemas.openxmlformats.org/officeDocument/2006/relationships/image" Target="../media/image16.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5.png"/><Relationship Id="rId5" Type="http://schemas.openxmlformats.org/officeDocument/2006/relationships/slideLayout" Target="../slideLayouts/slideLayout5.xml"/><Relationship Id="rId4" Type="http://schemas.openxmlformats.org/officeDocument/2006/relationships/video" Target="../media/media2.mp4"/></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4624533" y="3089289"/>
            <a:ext cx="4133952" cy="2034633"/>
          </a:xfrm>
        </p:spPr>
        <p:txBody>
          <a:bodyPr>
            <a:normAutofit/>
          </a:bodyPr>
          <a:lstStyle/>
          <a:p>
            <a:pPr algn="ctr"/>
            <a:r>
              <a:rPr lang="en-US" sz="1800" dirty="0"/>
              <a:t>Jesse Leitner, Chief SMA Engineer</a:t>
            </a:r>
          </a:p>
          <a:p>
            <a:pPr algn="ctr"/>
            <a:r>
              <a:rPr lang="en-US" dirty="0"/>
              <a:t>NASA GSFC</a:t>
            </a:r>
            <a:endParaRPr lang="en-US" sz="1800" dirty="0"/>
          </a:p>
          <a:p>
            <a:pPr algn="ctr"/>
            <a:endParaRPr lang="en-US" sz="1800" dirty="0"/>
          </a:p>
        </p:txBody>
      </p:sp>
      <p:sp>
        <p:nvSpPr>
          <p:cNvPr id="3" name="Title 2"/>
          <p:cNvSpPr>
            <a:spLocks noGrp="1"/>
          </p:cNvSpPr>
          <p:nvPr>
            <p:ph type="ctrTitle"/>
          </p:nvPr>
        </p:nvSpPr>
        <p:spPr/>
        <p:txBody>
          <a:bodyPr>
            <a:normAutofit/>
          </a:bodyPr>
          <a:lstStyle/>
          <a:p>
            <a:r>
              <a:rPr lang="en-US" dirty="0"/>
              <a:t>SMA for highly constrained projects</a:t>
            </a:r>
          </a:p>
        </p:txBody>
      </p:sp>
    </p:spTree>
    <p:extLst>
      <p:ext uri="{BB962C8B-B14F-4D97-AF65-F5344CB8AC3E}">
        <p14:creationId xmlns:p14="http://schemas.microsoft.com/office/powerpoint/2010/main" val="24222569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10868" y="6249439"/>
            <a:ext cx="8788722" cy="60479"/>
          </a:xfrm>
          <a:prstGeom prst="rect">
            <a:avLst/>
          </a:prstGeom>
          <a:gradFill>
            <a:gsLst>
              <a:gs pos="0">
                <a:schemeClr val="bg1"/>
              </a:gs>
              <a:gs pos="0">
                <a:schemeClr val="bg1"/>
              </a:gs>
              <a:gs pos="50000">
                <a:srgbClr val="77AD3F"/>
              </a:gs>
              <a:gs pos="100000">
                <a:schemeClr val="bg1"/>
              </a:gs>
            </a:gsLst>
            <a:lin ang="156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457200" y="-32016"/>
            <a:ext cx="8229600" cy="1143000"/>
          </a:xfrm>
        </p:spPr>
        <p:txBody>
          <a:bodyPr>
            <a:normAutofit/>
          </a:bodyPr>
          <a:lstStyle/>
          <a:p>
            <a:pPr algn="ctr">
              <a:defRPr/>
            </a:pPr>
            <a:r>
              <a:rPr lang="en-US" sz="4000" b="1" dirty="0">
                <a:solidFill>
                  <a:schemeClr val="bg1"/>
                </a:solidFill>
                <a:effectLst>
                  <a:outerShdw blurRad="38100" dist="38100" dir="2700000" algn="tl">
                    <a:srgbClr val="000000">
                      <a:alpha val="43137"/>
                    </a:srgbClr>
                  </a:outerShdw>
                </a:effectLst>
                <a:latin typeface="Arial"/>
                <a:ea typeface="ヒラギノ角ゴ Pro W3"/>
                <a:cs typeface="ヒラギノ角ゴ Pro W3"/>
              </a:rPr>
              <a:t>Outline</a:t>
            </a:r>
          </a:p>
        </p:txBody>
      </p:sp>
      <p:sp>
        <p:nvSpPr>
          <p:cNvPr id="4" name="Rectangle 3"/>
          <p:cNvSpPr/>
          <p:nvPr/>
        </p:nvSpPr>
        <p:spPr>
          <a:xfrm>
            <a:off x="188259" y="5674659"/>
            <a:ext cx="8955741" cy="635259"/>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533400" y="1442491"/>
            <a:ext cx="8229600" cy="4760611"/>
          </a:xfrm>
        </p:spPr>
        <p:txBody>
          <a:bodyPr>
            <a:normAutofit/>
          </a:bodyPr>
          <a:lstStyle/>
          <a:p>
            <a:pPr lvl="1">
              <a:buClr>
                <a:schemeClr val="accent6"/>
              </a:buClr>
              <a:buFont typeface="Arial" panose="020B0604020202020204" pitchFamily="34" charset="0"/>
              <a:buChar char="•"/>
            </a:pPr>
            <a:r>
              <a:rPr lang="en-US" sz="2400" dirty="0">
                <a:solidFill>
                  <a:srgbClr val="085492"/>
                </a:solidFill>
              </a:rPr>
              <a:t>What is a constrained project?</a:t>
            </a:r>
          </a:p>
          <a:p>
            <a:pPr lvl="1">
              <a:buClr>
                <a:schemeClr val="accent6"/>
              </a:buClr>
              <a:buFont typeface="Arial" panose="020B0604020202020204" pitchFamily="34" charset="0"/>
              <a:buChar char="•"/>
            </a:pPr>
            <a:r>
              <a:rPr lang="en-US" sz="2400" dirty="0">
                <a:solidFill>
                  <a:srgbClr val="085492"/>
                </a:solidFill>
              </a:rPr>
              <a:t>Top priorities </a:t>
            </a:r>
          </a:p>
          <a:p>
            <a:pPr lvl="1">
              <a:buClr>
                <a:schemeClr val="accent6"/>
              </a:buClr>
              <a:buFont typeface="Arial" panose="020B0604020202020204" pitchFamily="34" charset="0"/>
              <a:buChar char="•"/>
            </a:pPr>
            <a:r>
              <a:rPr lang="en-US" sz="2400" dirty="0">
                <a:solidFill>
                  <a:srgbClr val="085492"/>
                </a:solidFill>
              </a:rPr>
              <a:t>What is quality and why do we care?</a:t>
            </a:r>
          </a:p>
          <a:p>
            <a:pPr lvl="1">
              <a:buClr>
                <a:schemeClr val="accent6"/>
              </a:buClr>
              <a:buFont typeface="Arial" panose="020B0604020202020204" pitchFamily="34" charset="0"/>
              <a:buChar char="•"/>
            </a:pPr>
            <a:r>
              <a:rPr lang="en-US" sz="2400" dirty="0">
                <a:solidFill>
                  <a:srgbClr val="085492"/>
                </a:solidFill>
              </a:rPr>
              <a:t>The two sides of quality</a:t>
            </a:r>
          </a:p>
          <a:p>
            <a:pPr lvl="1">
              <a:buClr>
                <a:schemeClr val="accent6"/>
              </a:buClr>
              <a:buFont typeface="Arial" panose="020B0604020202020204" pitchFamily="34" charset="0"/>
              <a:buChar char="•"/>
            </a:pPr>
            <a:r>
              <a:rPr lang="en-US" sz="2400" dirty="0">
                <a:solidFill>
                  <a:srgbClr val="085492"/>
                </a:solidFill>
              </a:rPr>
              <a:t>Quality vs Reliability</a:t>
            </a:r>
          </a:p>
          <a:p>
            <a:pPr lvl="1">
              <a:buClr>
                <a:schemeClr val="accent6"/>
              </a:buClr>
              <a:buFont typeface="Arial" panose="020B0604020202020204" pitchFamily="34" charset="0"/>
              <a:buChar char="•"/>
            </a:pPr>
            <a:r>
              <a:rPr lang="en-US" sz="2400" dirty="0">
                <a:solidFill>
                  <a:srgbClr val="085492"/>
                </a:solidFill>
              </a:rPr>
              <a:t>Streamlined reliability</a:t>
            </a:r>
          </a:p>
          <a:p>
            <a:pPr lvl="1">
              <a:buClr>
                <a:schemeClr val="accent6"/>
              </a:buClr>
              <a:buFont typeface="Arial" panose="020B0604020202020204" pitchFamily="34" charset="0"/>
              <a:buChar char="•"/>
            </a:pPr>
            <a:r>
              <a:rPr lang="en-US" sz="2400" dirty="0">
                <a:solidFill>
                  <a:srgbClr val="085492"/>
                </a:solidFill>
              </a:rPr>
              <a:t>Risk</a:t>
            </a:r>
          </a:p>
          <a:p>
            <a:pPr lvl="1">
              <a:buClr>
                <a:schemeClr val="accent6"/>
              </a:buClr>
              <a:buFont typeface="Arial" panose="020B0604020202020204" pitchFamily="34" charset="0"/>
              <a:buChar char="•"/>
            </a:pPr>
            <a:r>
              <a:rPr lang="en-US" sz="2400" dirty="0">
                <a:solidFill>
                  <a:srgbClr val="085492"/>
                </a:solidFill>
              </a:rPr>
              <a:t>Modernizing Risk Classification</a:t>
            </a:r>
          </a:p>
          <a:p>
            <a:pPr lvl="1">
              <a:buClr>
                <a:schemeClr val="accent6"/>
              </a:buClr>
              <a:buFont typeface="Arial" panose="020B0604020202020204" pitchFamily="34" charset="0"/>
              <a:buChar char="•"/>
            </a:pPr>
            <a:r>
              <a:rPr lang="en-US" sz="2400" dirty="0">
                <a:solidFill>
                  <a:srgbClr val="085492"/>
                </a:solidFill>
              </a:rPr>
              <a:t>SMD Class D MAR</a:t>
            </a:r>
          </a:p>
          <a:p>
            <a:pPr lvl="1">
              <a:buClr>
                <a:schemeClr val="accent6"/>
              </a:buClr>
              <a:buFont typeface="Arial" panose="020B0604020202020204" pitchFamily="34" charset="0"/>
              <a:buChar char="•"/>
            </a:pPr>
            <a:r>
              <a:rPr lang="en-US" sz="2400" dirty="0">
                <a:solidFill>
                  <a:srgbClr val="085492"/>
                </a:solidFill>
              </a:rPr>
              <a:t>EEE/EEEE parts</a:t>
            </a:r>
          </a:p>
          <a:p>
            <a:pPr lvl="1">
              <a:buClr>
                <a:schemeClr val="accent6"/>
              </a:buClr>
            </a:pPr>
            <a:endParaRPr lang="en-US" sz="2400" dirty="0">
              <a:solidFill>
                <a:srgbClr val="085492"/>
              </a:solidFill>
            </a:endParaRPr>
          </a:p>
          <a:p>
            <a:pPr marL="0" indent="0">
              <a:buNone/>
            </a:pPr>
            <a:endParaRPr lang="en-US" sz="2400" dirty="0"/>
          </a:p>
          <a:p>
            <a:endParaRPr lang="en-US" sz="2400" dirty="0"/>
          </a:p>
          <a:p>
            <a:endParaRPr lang="en-US" sz="2400" dirty="0"/>
          </a:p>
          <a:p>
            <a:endParaRPr lang="en-US" sz="2400" dirty="0"/>
          </a:p>
        </p:txBody>
      </p:sp>
    </p:spTree>
    <p:extLst>
      <p:ext uri="{BB962C8B-B14F-4D97-AF65-F5344CB8AC3E}">
        <p14:creationId xmlns:p14="http://schemas.microsoft.com/office/powerpoint/2010/main" val="20841391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756DCFC-DC89-1588-A194-E1BADE808F00}"/>
              </a:ext>
            </a:extLst>
          </p:cNvPr>
          <p:cNvSpPr>
            <a:spLocks noGrp="1"/>
          </p:cNvSpPr>
          <p:nvPr>
            <p:ph idx="1"/>
          </p:nvPr>
        </p:nvSpPr>
        <p:spPr/>
        <p:txBody>
          <a:bodyPr/>
          <a:lstStyle/>
          <a:p>
            <a:r>
              <a:rPr lang="en-US" dirty="0"/>
              <a:t>Safety first*</a:t>
            </a:r>
          </a:p>
          <a:p>
            <a:pPr lvl="1"/>
            <a:r>
              <a:rPr lang="en-US" dirty="0"/>
              <a:t>Do not injure people or the public</a:t>
            </a:r>
          </a:p>
          <a:p>
            <a:pPr lvl="1"/>
            <a:r>
              <a:rPr lang="en-US" dirty="0"/>
              <a:t>Do not damage your host</a:t>
            </a:r>
          </a:p>
          <a:p>
            <a:pPr lvl="1"/>
            <a:r>
              <a:rPr lang="en-US" dirty="0"/>
              <a:t>Do not cause collateral damage</a:t>
            </a:r>
          </a:p>
          <a:p>
            <a:pPr lvl="1"/>
            <a:r>
              <a:rPr lang="en-US" dirty="0"/>
              <a:t>Do not damage the environment</a:t>
            </a:r>
          </a:p>
          <a:p>
            <a:r>
              <a:rPr lang="en-US" dirty="0"/>
              <a:t>Protect your ability to learn from failure and success</a:t>
            </a:r>
          </a:p>
          <a:p>
            <a:pPr lvl="1"/>
            <a:r>
              <a:rPr lang="en-US" dirty="0"/>
              <a:t>In many cases this should be higher priority than meeting other mission objectives</a:t>
            </a:r>
          </a:p>
          <a:p>
            <a:pPr lvl="1"/>
            <a:r>
              <a:rPr lang="en-US" dirty="0"/>
              <a:t>Think about how you can maximize the assurance that you’ll obtain enough data to figure out what happened</a:t>
            </a:r>
          </a:p>
          <a:p>
            <a:pPr lvl="1"/>
            <a:r>
              <a:rPr lang="en-US" dirty="0"/>
              <a:t>Develop a notional “black box”</a:t>
            </a:r>
          </a:p>
        </p:txBody>
      </p:sp>
      <p:sp>
        <p:nvSpPr>
          <p:cNvPr id="3" name="Title 2">
            <a:extLst>
              <a:ext uri="{FF2B5EF4-FFF2-40B4-BE49-F238E27FC236}">
                <a16:creationId xmlns:a16="http://schemas.microsoft.com/office/drawing/2014/main" id="{AFA470DD-7438-8687-5371-E917E886DC2F}"/>
              </a:ext>
            </a:extLst>
          </p:cNvPr>
          <p:cNvSpPr>
            <a:spLocks noGrp="1"/>
          </p:cNvSpPr>
          <p:nvPr>
            <p:ph type="title"/>
          </p:nvPr>
        </p:nvSpPr>
        <p:spPr/>
        <p:txBody>
          <a:bodyPr>
            <a:normAutofit fontScale="90000"/>
          </a:bodyPr>
          <a:lstStyle/>
          <a:p>
            <a:r>
              <a:rPr lang="en-US" dirty="0"/>
              <a:t>Top Priorities for constrained projects</a:t>
            </a:r>
          </a:p>
        </p:txBody>
      </p:sp>
      <p:sp>
        <p:nvSpPr>
          <p:cNvPr id="4" name="TextBox 3">
            <a:extLst>
              <a:ext uri="{FF2B5EF4-FFF2-40B4-BE49-F238E27FC236}">
                <a16:creationId xmlns:a16="http://schemas.microsoft.com/office/drawing/2014/main" id="{24613848-FDFE-30BE-5A39-174AA0B1689B}"/>
              </a:ext>
            </a:extLst>
          </p:cNvPr>
          <p:cNvSpPr txBox="1"/>
          <p:nvPr/>
        </p:nvSpPr>
        <p:spPr>
          <a:xfrm>
            <a:off x="206815" y="5120687"/>
            <a:ext cx="8730370" cy="1200329"/>
          </a:xfrm>
          <a:prstGeom prst="rect">
            <a:avLst/>
          </a:prstGeom>
          <a:noFill/>
        </p:spPr>
        <p:txBody>
          <a:bodyPr wrap="square" rtlCol="0">
            <a:spAutoFit/>
          </a:bodyPr>
          <a:lstStyle/>
          <a:p>
            <a:r>
              <a:rPr lang="en-US" dirty="0"/>
              <a:t>*damaging yourself is in the realm of “hardware safety” but it is in the category of </a:t>
            </a:r>
            <a:r>
              <a:rPr lang="en-US" dirty="0" err="1"/>
              <a:t>programmatics</a:t>
            </a:r>
            <a:r>
              <a:rPr lang="en-US" dirty="0"/>
              <a:t>, design, and reliability, not safety, since it is not more important than designing and testing a reliable system (e.g., if you bolt yourself into your car it might protect you in a collision, but if your car catches fire or you fall into the lake …)</a:t>
            </a:r>
          </a:p>
        </p:txBody>
      </p:sp>
    </p:spTree>
    <p:extLst>
      <p:ext uri="{BB962C8B-B14F-4D97-AF65-F5344CB8AC3E}">
        <p14:creationId xmlns:p14="http://schemas.microsoft.com/office/powerpoint/2010/main" val="15730086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BE15FDB-D6CA-EFEB-5557-09D5702B34D8}"/>
              </a:ext>
            </a:extLst>
          </p:cNvPr>
          <p:cNvSpPr>
            <a:spLocks noGrp="1"/>
          </p:cNvSpPr>
          <p:nvPr>
            <p:ph idx="1"/>
          </p:nvPr>
        </p:nvSpPr>
        <p:spPr/>
        <p:txBody>
          <a:bodyPr>
            <a:normAutofit/>
          </a:bodyPr>
          <a:lstStyle/>
          <a:p>
            <a:r>
              <a:rPr lang="en-US" sz="2400" dirty="0"/>
              <a:t>A constrained project is one that doesn’t have the time and/or money to perform all traditional practices</a:t>
            </a:r>
          </a:p>
          <a:p>
            <a:r>
              <a:rPr lang="en-US" sz="2400" dirty="0"/>
              <a:t>Many constrained projects do not start out as constrained</a:t>
            </a:r>
          </a:p>
          <a:p>
            <a:r>
              <a:rPr lang="en-US" sz="2400" dirty="0"/>
              <a:t>Most D and below projects are constrained at the start.  </a:t>
            </a:r>
          </a:p>
          <a:p>
            <a:r>
              <a:rPr lang="en-US" sz="2400" dirty="0"/>
              <a:t>Even Class A missions often move into this category late in development</a:t>
            </a:r>
          </a:p>
        </p:txBody>
      </p:sp>
      <p:sp>
        <p:nvSpPr>
          <p:cNvPr id="3" name="Title 2">
            <a:extLst>
              <a:ext uri="{FF2B5EF4-FFF2-40B4-BE49-F238E27FC236}">
                <a16:creationId xmlns:a16="http://schemas.microsoft.com/office/drawing/2014/main" id="{322EBB9D-13B8-8099-8840-E74632416D9B}"/>
              </a:ext>
            </a:extLst>
          </p:cNvPr>
          <p:cNvSpPr>
            <a:spLocks noGrp="1"/>
          </p:cNvSpPr>
          <p:nvPr>
            <p:ph type="title"/>
          </p:nvPr>
        </p:nvSpPr>
        <p:spPr/>
        <p:txBody>
          <a:bodyPr/>
          <a:lstStyle/>
          <a:p>
            <a:r>
              <a:rPr lang="en-US" dirty="0"/>
              <a:t>What is a constrained project?</a:t>
            </a:r>
          </a:p>
        </p:txBody>
      </p:sp>
    </p:spTree>
    <p:extLst>
      <p:ext uri="{BB962C8B-B14F-4D97-AF65-F5344CB8AC3E}">
        <p14:creationId xmlns:p14="http://schemas.microsoft.com/office/powerpoint/2010/main" val="28503899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A15F96D-B0B5-9A72-D7E6-A9F97DE97EAF}"/>
              </a:ext>
            </a:extLst>
          </p:cNvPr>
          <p:cNvSpPr>
            <a:spLocks noGrp="1"/>
          </p:cNvSpPr>
          <p:nvPr>
            <p:ph idx="1"/>
          </p:nvPr>
        </p:nvSpPr>
        <p:spPr>
          <a:xfrm>
            <a:off x="429288" y="1393264"/>
            <a:ext cx="8229600" cy="4945751"/>
          </a:xfrm>
        </p:spPr>
        <p:txBody>
          <a:bodyPr>
            <a:normAutofit fontScale="92500" lnSpcReduction="10000"/>
          </a:bodyPr>
          <a:lstStyle/>
          <a:p>
            <a:r>
              <a:rPr lang="en-US" dirty="0"/>
              <a:t>Quality is the totality of features and characteristics of a product or service </a:t>
            </a:r>
            <a:r>
              <a:rPr lang="en-US" u="sng" dirty="0"/>
              <a:t>that bear on its ability to satisfy given needs</a:t>
            </a:r>
            <a:r>
              <a:rPr lang="en-US" dirty="0"/>
              <a:t>.</a:t>
            </a:r>
          </a:p>
          <a:p>
            <a:pPr lvl="1"/>
            <a:r>
              <a:rPr lang="en-US" dirty="0"/>
              <a:t>In many cases quality is defined by specifications that do not actually link to performance</a:t>
            </a:r>
          </a:p>
          <a:p>
            <a:pPr lvl="1"/>
            <a:r>
              <a:rPr lang="en-US" dirty="0"/>
              <a:t>In some cases, such specifications are egregiously more stringent than the application warrants</a:t>
            </a:r>
          </a:p>
          <a:p>
            <a:pPr lvl="2"/>
            <a:r>
              <a:rPr lang="en-US" dirty="0"/>
              <a:t>We can coin this term </a:t>
            </a:r>
            <a:r>
              <a:rPr lang="en-US" i="1" dirty="0"/>
              <a:t>misguided quality </a:t>
            </a:r>
            <a:r>
              <a:rPr lang="en-US" dirty="0"/>
              <a:t>when the </a:t>
            </a:r>
            <a:r>
              <a:rPr lang="en-US" u="sng" dirty="0"/>
              <a:t>second half </a:t>
            </a:r>
            <a:r>
              <a:rPr lang="en-US" dirty="0"/>
              <a:t>of the quality definition does not apply</a:t>
            </a:r>
          </a:p>
          <a:p>
            <a:r>
              <a:rPr lang="en-US" dirty="0"/>
              <a:t>Quite simply, we need quality as a means to get reliability (or safety) and to assure consistency</a:t>
            </a:r>
          </a:p>
          <a:p>
            <a:pPr lvl="1"/>
            <a:r>
              <a:rPr lang="en-US" dirty="0"/>
              <a:t>Quality on an individual product tells us that it is a good reproduction of previous working versions and that it is built as designed</a:t>
            </a:r>
          </a:p>
          <a:p>
            <a:pPr lvl="1"/>
            <a:r>
              <a:rPr lang="en-US" dirty="0"/>
              <a:t>A developer’s quality practices tell us that we can expect future versions to be representative of the previous versions</a:t>
            </a:r>
          </a:p>
          <a:p>
            <a:r>
              <a:rPr lang="en-US" dirty="0"/>
              <a:t>But remember, no level of quality can make up for a bad design, and thus quality is in no way sufficient to obtain reliability</a:t>
            </a:r>
          </a:p>
          <a:p>
            <a:r>
              <a:rPr lang="en-US" dirty="0"/>
              <a:t>Furthermore, if we forget that reliability is the end game, we might lose sight on what’s important and top priority</a:t>
            </a:r>
          </a:p>
          <a:p>
            <a:pPr marL="0" indent="0">
              <a:buNone/>
            </a:pPr>
            <a:endParaRPr lang="en-US" dirty="0"/>
          </a:p>
        </p:txBody>
      </p:sp>
      <p:sp>
        <p:nvSpPr>
          <p:cNvPr id="3" name="Title 2">
            <a:extLst>
              <a:ext uri="{FF2B5EF4-FFF2-40B4-BE49-F238E27FC236}">
                <a16:creationId xmlns:a16="http://schemas.microsoft.com/office/drawing/2014/main" id="{5B39E9BB-01FF-0C24-9CAC-D20992D366B4}"/>
              </a:ext>
            </a:extLst>
          </p:cNvPr>
          <p:cNvSpPr>
            <a:spLocks noGrp="1"/>
          </p:cNvSpPr>
          <p:nvPr>
            <p:ph type="title"/>
          </p:nvPr>
        </p:nvSpPr>
        <p:spPr/>
        <p:txBody>
          <a:bodyPr/>
          <a:lstStyle/>
          <a:p>
            <a:r>
              <a:rPr lang="en-US" dirty="0"/>
              <a:t>What is quality and why do we care?</a:t>
            </a:r>
          </a:p>
        </p:txBody>
      </p:sp>
    </p:spTree>
    <p:extLst>
      <p:ext uri="{BB962C8B-B14F-4D97-AF65-F5344CB8AC3E}">
        <p14:creationId xmlns:p14="http://schemas.microsoft.com/office/powerpoint/2010/main" val="24561364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44FB132-D453-963A-F110-61B60901BEF1}"/>
              </a:ext>
            </a:extLst>
          </p:cNvPr>
          <p:cNvSpPr>
            <a:spLocks noGrp="1"/>
          </p:cNvSpPr>
          <p:nvPr>
            <p:ph idx="1"/>
          </p:nvPr>
        </p:nvSpPr>
        <p:spPr/>
        <p:txBody>
          <a:bodyPr/>
          <a:lstStyle/>
          <a:p>
            <a:r>
              <a:rPr lang="en-US" dirty="0"/>
              <a:t>Features of the product</a:t>
            </a:r>
          </a:p>
          <a:p>
            <a:pPr lvl="1"/>
            <a:r>
              <a:rPr lang="en-US" dirty="0"/>
              <a:t>This is the essential element of quality because it represents the system in front of you </a:t>
            </a:r>
          </a:p>
          <a:p>
            <a:pPr lvl="1"/>
            <a:r>
              <a:rPr lang="en-US" dirty="0"/>
              <a:t>Determined by observation and testing to the extent possible</a:t>
            </a:r>
          </a:p>
          <a:p>
            <a:r>
              <a:rPr lang="en-US" dirty="0"/>
              <a:t>Paperwork to show it</a:t>
            </a:r>
          </a:p>
          <a:p>
            <a:pPr lvl="1"/>
            <a:r>
              <a:rPr lang="en-US" dirty="0"/>
              <a:t>Certifications</a:t>
            </a:r>
          </a:p>
          <a:p>
            <a:pPr lvl="1"/>
            <a:r>
              <a:rPr lang="en-US" dirty="0"/>
              <a:t>Certificates of conformance</a:t>
            </a:r>
          </a:p>
          <a:p>
            <a:pPr lvl="1"/>
            <a:r>
              <a:rPr lang="en-US" dirty="0"/>
              <a:t>Test data with signatures</a:t>
            </a:r>
          </a:p>
          <a:p>
            <a:pPr lvl="1"/>
            <a:r>
              <a:rPr lang="en-US" dirty="0"/>
              <a:t>WOAs and travelers</a:t>
            </a:r>
          </a:p>
          <a:p>
            <a:pPr lvl="1"/>
            <a:r>
              <a:rPr lang="en-US" dirty="0"/>
              <a:t>This provides confidence in internal and ”molecular” aspects that could be the source of various types of latent defects</a:t>
            </a:r>
          </a:p>
          <a:p>
            <a:pPr lvl="1"/>
            <a:r>
              <a:rPr lang="en-US" dirty="0"/>
              <a:t>This is for the trust part. You can either trust or require paperwork, or a mix of both</a:t>
            </a:r>
          </a:p>
          <a:p>
            <a:pPr lvl="1"/>
            <a:r>
              <a:rPr lang="en-US" dirty="0"/>
              <a:t>Paperwork itself is never sufficient to guarantee a high level of quality</a:t>
            </a:r>
          </a:p>
        </p:txBody>
      </p:sp>
      <p:sp>
        <p:nvSpPr>
          <p:cNvPr id="3" name="Title 2">
            <a:extLst>
              <a:ext uri="{FF2B5EF4-FFF2-40B4-BE49-F238E27FC236}">
                <a16:creationId xmlns:a16="http://schemas.microsoft.com/office/drawing/2014/main" id="{D0580477-6718-75D7-2754-2D4A4B18BE67}"/>
              </a:ext>
            </a:extLst>
          </p:cNvPr>
          <p:cNvSpPr>
            <a:spLocks noGrp="1"/>
          </p:cNvSpPr>
          <p:nvPr>
            <p:ph type="title"/>
          </p:nvPr>
        </p:nvSpPr>
        <p:spPr/>
        <p:txBody>
          <a:bodyPr/>
          <a:lstStyle/>
          <a:p>
            <a:r>
              <a:rPr lang="en-US" dirty="0"/>
              <a:t>Two sides of quality</a:t>
            </a:r>
          </a:p>
        </p:txBody>
      </p:sp>
    </p:spTree>
    <p:extLst>
      <p:ext uri="{BB962C8B-B14F-4D97-AF65-F5344CB8AC3E}">
        <p14:creationId xmlns:p14="http://schemas.microsoft.com/office/powerpoint/2010/main" val="25879712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F7DC4CE5-575E-C941-B14A-57F5D5D22ED4}"/>
              </a:ext>
            </a:extLst>
          </p:cNvPr>
          <p:cNvSpPr>
            <a:spLocks noGrp="1"/>
          </p:cNvSpPr>
          <p:nvPr>
            <p:ph idx="1"/>
          </p:nvPr>
        </p:nvSpPr>
        <p:spPr>
          <a:xfrm>
            <a:off x="429288" y="1550773"/>
            <a:ext cx="8504647" cy="5138425"/>
          </a:xfrm>
        </p:spPr>
        <p:txBody>
          <a:bodyPr>
            <a:normAutofit/>
          </a:bodyPr>
          <a:lstStyle/>
          <a:p>
            <a:r>
              <a:rPr lang="en-US" dirty="0"/>
              <a:t>As mentioned earlier, quality is the totality of features and characteristics of a product or service that bear on its ability to satisfy given needs.</a:t>
            </a:r>
          </a:p>
          <a:p>
            <a:r>
              <a:rPr lang="en-US" dirty="0"/>
              <a:t>The reliability of a system is its ability to perform (or the probability to successfully perform) the necessary functions within expected life cycle exposure conditions for a required period</a:t>
            </a:r>
          </a:p>
          <a:p>
            <a:pPr lvl="1"/>
            <a:r>
              <a:rPr lang="en-US" dirty="0"/>
              <a:t>Reliability of a system is established through</a:t>
            </a:r>
          </a:p>
          <a:p>
            <a:pPr lvl="2"/>
            <a:r>
              <a:rPr lang="en-US" dirty="0"/>
              <a:t>A design that has minimal sensitivity to normal disturbances on the system</a:t>
            </a:r>
          </a:p>
          <a:p>
            <a:pPr lvl="2"/>
            <a:r>
              <a:rPr lang="en-US" dirty="0"/>
              <a:t>Established past history of the same product </a:t>
            </a:r>
          </a:p>
          <a:p>
            <a:pPr lvl="3"/>
            <a:r>
              <a:rPr lang="en-US" dirty="0"/>
              <a:t>Similar products may be used as a basis but the translation to the current product may be complex</a:t>
            </a:r>
          </a:p>
          <a:p>
            <a:pPr lvl="1"/>
            <a:r>
              <a:rPr lang="en-US" dirty="0"/>
              <a:t>We often do not have access to design details for many products, which leads to reliance on</a:t>
            </a:r>
          </a:p>
          <a:p>
            <a:pPr lvl="2"/>
            <a:r>
              <a:rPr lang="en-US" dirty="0"/>
              <a:t>Knowledge of the developer’s capability to develop reliable products</a:t>
            </a:r>
          </a:p>
          <a:p>
            <a:pPr lvl="2"/>
            <a:r>
              <a:rPr lang="en-US" dirty="0"/>
              <a:t>Use of a proven design and tight control of variability to establish the reliability basis or claim</a:t>
            </a:r>
          </a:p>
        </p:txBody>
      </p:sp>
      <p:sp>
        <p:nvSpPr>
          <p:cNvPr id="4" name="Title 3">
            <a:extLst>
              <a:ext uri="{FF2B5EF4-FFF2-40B4-BE49-F238E27FC236}">
                <a16:creationId xmlns:a16="http://schemas.microsoft.com/office/drawing/2014/main" id="{7B6025CD-F259-D548-B744-BB73302781AC}"/>
              </a:ext>
            </a:extLst>
          </p:cNvPr>
          <p:cNvSpPr>
            <a:spLocks noGrp="1"/>
          </p:cNvSpPr>
          <p:nvPr>
            <p:ph type="title"/>
          </p:nvPr>
        </p:nvSpPr>
        <p:spPr/>
        <p:txBody>
          <a:bodyPr/>
          <a:lstStyle/>
          <a:p>
            <a:r>
              <a:rPr lang="en-US" dirty="0"/>
              <a:t>Quality and Reliability</a:t>
            </a:r>
          </a:p>
        </p:txBody>
      </p:sp>
    </p:spTree>
    <p:extLst>
      <p:ext uri="{BB962C8B-B14F-4D97-AF65-F5344CB8AC3E}">
        <p14:creationId xmlns:p14="http://schemas.microsoft.com/office/powerpoint/2010/main" val="42114347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F7DC4CE5-575E-C941-B14A-57F5D5D22ED4}"/>
              </a:ext>
            </a:extLst>
          </p:cNvPr>
          <p:cNvSpPr>
            <a:spLocks noGrp="1"/>
          </p:cNvSpPr>
          <p:nvPr>
            <p:ph idx="1"/>
          </p:nvPr>
        </p:nvSpPr>
        <p:spPr>
          <a:xfrm>
            <a:off x="429287" y="1311802"/>
            <a:ext cx="8504647" cy="5138425"/>
          </a:xfrm>
        </p:spPr>
        <p:txBody>
          <a:bodyPr>
            <a:normAutofit/>
          </a:bodyPr>
          <a:lstStyle/>
          <a:p>
            <a:r>
              <a:rPr lang="en-US" sz="2000" dirty="0"/>
              <a:t>Sometimes the original definition for quality of a given commodity or product is no longer meaningful</a:t>
            </a:r>
          </a:p>
          <a:p>
            <a:pPr lvl="1"/>
            <a:r>
              <a:rPr lang="en-US" sz="2000" dirty="0"/>
              <a:t>Technology and manufacturing have changed</a:t>
            </a:r>
          </a:p>
          <a:p>
            <a:pPr lvl="1"/>
            <a:r>
              <a:rPr lang="en-US" sz="2000" dirty="0"/>
              <a:t>Evolution of the product design has surpassed the quality definitions</a:t>
            </a:r>
          </a:p>
          <a:p>
            <a:r>
              <a:rPr lang="en-US" sz="2000" dirty="0"/>
              <a:t>In many cases, manufacturers use the term </a:t>
            </a:r>
            <a:r>
              <a:rPr lang="en-US" sz="2000" i="1" dirty="0"/>
              <a:t>reliability</a:t>
            </a:r>
            <a:r>
              <a:rPr lang="en-US" sz="2000" dirty="0"/>
              <a:t> to represent </a:t>
            </a:r>
            <a:r>
              <a:rPr lang="en-US" sz="2000" i="1" dirty="0"/>
              <a:t>quality</a:t>
            </a:r>
          </a:p>
          <a:p>
            <a:pPr lvl="1"/>
            <a:r>
              <a:rPr lang="en-US" sz="2000" dirty="0"/>
              <a:t>This is a practice that is based on past MIL-SPEC definitions.  </a:t>
            </a:r>
          </a:p>
          <a:p>
            <a:pPr lvl="1"/>
            <a:r>
              <a:rPr lang="en-US" sz="2000" dirty="0"/>
              <a:t>One key reason for it is that when there is not sufficient volume to establish reliability, quality is the only tool you are left with</a:t>
            </a:r>
          </a:p>
          <a:p>
            <a:pPr lvl="1"/>
            <a:r>
              <a:rPr lang="en-US" sz="2000" dirty="0"/>
              <a:t>Often the quality definition for a product loses its meaning over time (due to, e.g., manufacturing changes)</a:t>
            </a:r>
          </a:p>
          <a:p>
            <a:pPr lvl="1"/>
            <a:r>
              <a:rPr lang="en-US" sz="2000" dirty="0"/>
              <a:t>The conflation of quality and reliability is a major contributor to the retention of outdated practices</a:t>
            </a:r>
          </a:p>
          <a:p>
            <a:pPr marL="400050" lvl="2" indent="0">
              <a:buNone/>
            </a:pPr>
            <a:endParaRPr lang="en-US" sz="2000" dirty="0"/>
          </a:p>
        </p:txBody>
      </p:sp>
      <p:sp>
        <p:nvSpPr>
          <p:cNvPr id="4" name="Title 3">
            <a:extLst>
              <a:ext uri="{FF2B5EF4-FFF2-40B4-BE49-F238E27FC236}">
                <a16:creationId xmlns:a16="http://schemas.microsoft.com/office/drawing/2014/main" id="{7B6025CD-F259-D548-B744-BB73302781AC}"/>
              </a:ext>
            </a:extLst>
          </p:cNvPr>
          <p:cNvSpPr>
            <a:spLocks noGrp="1"/>
          </p:cNvSpPr>
          <p:nvPr>
            <p:ph type="title"/>
          </p:nvPr>
        </p:nvSpPr>
        <p:spPr/>
        <p:txBody>
          <a:bodyPr/>
          <a:lstStyle/>
          <a:p>
            <a:r>
              <a:rPr lang="en-US" dirty="0"/>
              <a:t>Quality and Reliability (cont’d)</a:t>
            </a:r>
          </a:p>
        </p:txBody>
      </p:sp>
    </p:spTree>
    <p:extLst>
      <p:ext uri="{BB962C8B-B14F-4D97-AF65-F5344CB8AC3E}">
        <p14:creationId xmlns:p14="http://schemas.microsoft.com/office/powerpoint/2010/main" val="8250538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5862675-C3CF-435A-5118-A1082CEF4CCF}"/>
              </a:ext>
            </a:extLst>
          </p:cNvPr>
          <p:cNvSpPr>
            <a:spLocks noGrp="1"/>
          </p:cNvSpPr>
          <p:nvPr>
            <p:ph idx="1"/>
          </p:nvPr>
        </p:nvSpPr>
        <p:spPr/>
        <p:txBody>
          <a:bodyPr>
            <a:normAutofit/>
          </a:bodyPr>
          <a:lstStyle/>
          <a:p>
            <a:r>
              <a:rPr lang="en-US" sz="2400" dirty="0"/>
              <a:t>This is a common statement</a:t>
            </a:r>
          </a:p>
          <a:p>
            <a:r>
              <a:rPr lang="en-US" sz="2400" dirty="0"/>
              <a:t>It can be correct, but not always</a:t>
            </a:r>
          </a:p>
          <a:p>
            <a:r>
              <a:rPr lang="en-US" sz="2400" dirty="0"/>
              <a:t>The quality requirements would have to be well-aligned with the design, the design itself would have to be proven reliable, and meeting the quality requirements would have to be sufficient on their own to assure that the system functions reliably. </a:t>
            </a:r>
          </a:p>
        </p:txBody>
      </p:sp>
      <p:sp>
        <p:nvSpPr>
          <p:cNvPr id="3" name="Title 2">
            <a:extLst>
              <a:ext uri="{FF2B5EF4-FFF2-40B4-BE49-F238E27FC236}">
                <a16:creationId xmlns:a16="http://schemas.microsoft.com/office/drawing/2014/main" id="{146381F5-00A2-D7E9-7917-DED1EAAEBA54}"/>
              </a:ext>
            </a:extLst>
          </p:cNvPr>
          <p:cNvSpPr>
            <a:spLocks noGrp="1"/>
          </p:cNvSpPr>
          <p:nvPr>
            <p:ph type="title"/>
          </p:nvPr>
        </p:nvSpPr>
        <p:spPr/>
        <p:txBody>
          <a:bodyPr/>
          <a:lstStyle/>
          <a:p>
            <a:r>
              <a:rPr lang="en-US" dirty="0"/>
              <a:t>Is Quality just reliability on Day 1?</a:t>
            </a:r>
          </a:p>
        </p:txBody>
      </p:sp>
    </p:spTree>
    <p:extLst>
      <p:ext uri="{BB962C8B-B14F-4D97-AF65-F5344CB8AC3E}">
        <p14:creationId xmlns:p14="http://schemas.microsoft.com/office/powerpoint/2010/main" val="27216742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E7AD5327-1C9E-F247-8727-D2463162027C}"/>
              </a:ext>
            </a:extLst>
          </p:cNvPr>
          <p:cNvSpPr>
            <a:spLocks noGrp="1"/>
          </p:cNvSpPr>
          <p:nvPr>
            <p:ph idx="1"/>
          </p:nvPr>
        </p:nvSpPr>
        <p:spPr>
          <a:xfrm>
            <a:off x="429288" y="1669310"/>
            <a:ext cx="8229600" cy="4650752"/>
          </a:xfrm>
        </p:spPr>
        <p:txBody>
          <a:bodyPr>
            <a:normAutofit/>
          </a:bodyPr>
          <a:lstStyle/>
          <a:p>
            <a:r>
              <a:rPr lang="en-US" sz="2000" dirty="0"/>
              <a:t>Imposing stringent and excessive numbers of requirements relative to what is needed to achieve required performance and reliability </a:t>
            </a:r>
          </a:p>
          <a:p>
            <a:endParaRPr lang="en-US" sz="2000" dirty="0"/>
          </a:p>
          <a:p>
            <a:r>
              <a:rPr lang="en-US" sz="2000" dirty="0"/>
              <a:t>Blindly enforcing extensive requirements on manufactured hardware without considering effects of existing assembly vs that of rework</a:t>
            </a:r>
          </a:p>
          <a:p>
            <a:endParaRPr lang="en-US" sz="2000" dirty="0"/>
          </a:p>
          <a:p>
            <a:r>
              <a:rPr lang="en-US" sz="2000" dirty="0"/>
              <a:t>Using flight and/or qualification unit testing requirements that greatly exceed mission requirements, thus providing misleading results or overstressing or reducing the life of flight hardware</a:t>
            </a:r>
          </a:p>
          <a:p>
            <a:endParaRPr lang="en-US" sz="2000" dirty="0"/>
          </a:p>
          <a:p>
            <a:r>
              <a:rPr lang="en-US" sz="2000" dirty="0"/>
              <a:t>Misapplying stringent, but proven, requirements or tests to application areas outside of their original intent and design</a:t>
            </a:r>
          </a:p>
        </p:txBody>
      </p:sp>
      <p:sp>
        <p:nvSpPr>
          <p:cNvPr id="4" name="Title 3">
            <a:extLst>
              <a:ext uri="{FF2B5EF4-FFF2-40B4-BE49-F238E27FC236}">
                <a16:creationId xmlns:a16="http://schemas.microsoft.com/office/drawing/2014/main" id="{DCD9A9A5-5D2A-8C43-A381-C16A79AA81C1}"/>
              </a:ext>
            </a:extLst>
          </p:cNvPr>
          <p:cNvSpPr>
            <a:spLocks noGrp="1"/>
          </p:cNvSpPr>
          <p:nvPr>
            <p:ph type="title"/>
          </p:nvPr>
        </p:nvSpPr>
        <p:spPr/>
        <p:txBody>
          <a:bodyPr/>
          <a:lstStyle/>
          <a:p>
            <a:pPr algn="ctr"/>
            <a:r>
              <a:rPr lang="en-US" dirty="0"/>
              <a:t>Misguided quality</a:t>
            </a:r>
          </a:p>
        </p:txBody>
      </p:sp>
    </p:spTree>
    <p:extLst>
      <p:ext uri="{BB962C8B-B14F-4D97-AF65-F5344CB8AC3E}">
        <p14:creationId xmlns:p14="http://schemas.microsoft.com/office/powerpoint/2010/main" val="30100175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7E06F665-47D4-C8DD-2BA3-0F2AD73847F6}"/>
              </a:ext>
            </a:extLst>
          </p:cNvPr>
          <p:cNvSpPr>
            <a:spLocks noGrp="1"/>
          </p:cNvSpPr>
          <p:nvPr>
            <p:ph type="subTitle" idx="1"/>
          </p:nvPr>
        </p:nvSpPr>
        <p:spPr/>
        <p:txBody>
          <a:bodyPr/>
          <a:lstStyle/>
          <a:p>
            <a:endParaRPr lang="en-US"/>
          </a:p>
        </p:txBody>
      </p:sp>
      <p:sp>
        <p:nvSpPr>
          <p:cNvPr id="3" name="Title 2">
            <a:extLst>
              <a:ext uri="{FF2B5EF4-FFF2-40B4-BE49-F238E27FC236}">
                <a16:creationId xmlns:a16="http://schemas.microsoft.com/office/drawing/2014/main" id="{B2EE01F3-08C7-49CF-86ED-B2791B558B8F}"/>
              </a:ext>
            </a:extLst>
          </p:cNvPr>
          <p:cNvSpPr>
            <a:spLocks noGrp="1"/>
          </p:cNvSpPr>
          <p:nvPr>
            <p:ph type="ctrTitle"/>
          </p:nvPr>
        </p:nvSpPr>
        <p:spPr/>
        <p:txBody>
          <a:bodyPr/>
          <a:lstStyle/>
          <a:p>
            <a:r>
              <a:rPr lang="en-US" dirty="0"/>
              <a:t>Streamlined reliability highlights</a:t>
            </a:r>
          </a:p>
        </p:txBody>
      </p:sp>
    </p:spTree>
    <p:extLst>
      <p:ext uri="{BB962C8B-B14F-4D97-AF65-F5344CB8AC3E}">
        <p14:creationId xmlns:p14="http://schemas.microsoft.com/office/powerpoint/2010/main" val="21777441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58278CF-0E7E-7845-B20B-6BE7F2A18001}"/>
              </a:ext>
            </a:extLst>
          </p:cNvPr>
          <p:cNvSpPr>
            <a:spLocks noGrp="1"/>
          </p:cNvSpPr>
          <p:nvPr>
            <p:ph idx="1"/>
          </p:nvPr>
        </p:nvSpPr>
        <p:spPr/>
        <p:txBody>
          <a:bodyPr/>
          <a:lstStyle/>
          <a:p>
            <a:r>
              <a:rPr lang="en-US" dirty="0"/>
              <a:t>Use of level 1 or level 2 MIL-SPEC parts </a:t>
            </a:r>
            <a:r>
              <a:rPr lang="en-US" u="sng" dirty="0"/>
              <a:t>as a minimum </a:t>
            </a:r>
            <a:r>
              <a:rPr lang="en-US" dirty="0"/>
              <a:t>or level 1/level 2 screening and qualification of non-MIL-SPEC parts or </a:t>
            </a:r>
            <a:r>
              <a:rPr lang="en-US" u="sng" dirty="0"/>
              <a:t>strict</a:t>
            </a:r>
            <a:r>
              <a:rPr lang="en-US" dirty="0"/>
              <a:t> level 3 screening</a:t>
            </a:r>
          </a:p>
          <a:p>
            <a:r>
              <a:rPr lang="en-US" dirty="0"/>
              <a:t>Rigid application of most stringent printed circuit board specs</a:t>
            </a:r>
          </a:p>
          <a:p>
            <a:pPr lvl="1"/>
            <a:r>
              <a:rPr lang="en-US" dirty="0"/>
              <a:t>Multiple layers of PCB coupon approvals</a:t>
            </a:r>
          </a:p>
          <a:p>
            <a:r>
              <a:rPr lang="en-US" dirty="0"/>
              <a:t>Re-qualification of qualified devices</a:t>
            </a:r>
          </a:p>
          <a:p>
            <a:r>
              <a:rPr lang="en-US" dirty="0"/>
              <a:t>Overly strict enforcement of workmanship requirements</a:t>
            </a:r>
          </a:p>
          <a:p>
            <a:r>
              <a:rPr lang="en-US" dirty="0"/>
              <a:t>Misguided quality:  enforcement of stringent requirements with minimal effect on performance or lifetime. </a:t>
            </a:r>
          </a:p>
          <a:p>
            <a:r>
              <a:rPr lang="en-US" dirty="0"/>
              <a:t>Part-level radiation testing of every part and specific lot used </a:t>
            </a:r>
          </a:p>
          <a:p>
            <a:endParaRPr lang="en-US" dirty="0"/>
          </a:p>
        </p:txBody>
      </p:sp>
      <p:sp>
        <p:nvSpPr>
          <p:cNvPr id="4" name="Title 3">
            <a:extLst>
              <a:ext uri="{FF2B5EF4-FFF2-40B4-BE49-F238E27FC236}">
                <a16:creationId xmlns:a16="http://schemas.microsoft.com/office/drawing/2014/main" id="{8100F011-79C8-1746-897C-B5A010B04FDF}"/>
              </a:ext>
            </a:extLst>
          </p:cNvPr>
          <p:cNvSpPr>
            <a:spLocks noGrp="1"/>
          </p:cNvSpPr>
          <p:nvPr>
            <p:ph type="title"/>
          </p:nvPr>
        </p:nvSpPr>
        <p:spPr/>
        <p:txBody>
          <a:bodyPr>
            <a:normAutofit fontScale="90000"/>
          </a:bodyPr>
          <a:lstStyle/>
          <a:p>
            <a:r>
              <a:rPr lang="en-US" dirty="0"/>
              <a:t>Costly processes with minimal mission risk payoff for 10-year missions</a:t>
            </a:r>
          </a:p>
        </p:txBody>
      </p:sp>
    </p:spTree>
    <p:extLst>
      <p:ext uri="{BB962C8B-B14F-4D97-AF65-F5344CB8AC3E}">
        <p14:creationId xmlns:p14="http://schemas.microsoft.com/office/powerpoint/2010/main" val="15531400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7E4A9D77-CE60-CE44-8A4E-BF63EB3D3717}"/>
              </a:ext>
            </a:extLst>
          </p:cNvPr>
          <p:cNvSpPr>
            <a:spLocks noGrp="1"/>
          </p:cNvSpPr>
          <p:nvPr>
            <p:ph idx="1"/>
          </p:nvPr>
        </p:nvSpPr>
        <p:spPr/>
        <p:txBody>
          <a:bodyPr>
            <a:normAutofit/>
          </a:bodyPr>
          <a:lstStyle/>
          <a:p>
            <a:r>
              <a:rPr lang="en-US" sz="2000" dirty="0"/>
              <a:t>Fault-tolerant and resilient architecture</a:t>
            </a:r>
          </a:p>
          <a:p>
            <a:pPr lvl="1"/>
            <a:r>
              <a:rPr lang="en-US" sz="2000" dirty="0"/>
              <a:t>Design to accommodate failures but don’t design to expect failures</a:t>
            </a:r>
          </a:p>
          <a:p>
            <a:r>
              <a:rPr lang="en-US" sz="2000" dirty="0"/>
              <a:t>Perform robust risk management with strict interpretations of risk</a:t>
            </a:r>
          </a:p>
          <a:p>
            <a:pPr lvl="1"/>
            <a:r>
              <a:rPr lang="en-US" sz="2000" dirty="0"/>
              <a:t>Risk should always have context</a:t>
            </a:r>
          </a:p>
          <a:p>
            <a:pPr lvl="1"/>
            <a:r>
              <a:rPr lang="en-US" sz="2000" dirty="0"/>
              <a:t>Concern/worry list may be maintained without context</a:t>
            </a:r>
          </a:p>
          <a:p>
            <a:r>
              <a:rPr lang="en-US" sz="2000" dirty="0"/>
              <a:t>Extensive but intelligent use of COTS EEE parts</a:t>
            </a:r>
          </a:p>
          <a:p>
            <a:pPr lvl="1"/>
            <a:r>
              <a:rPr lang="en-US" sz="2000" u="sng" dirty="0"/>
              <a:t>Do not change out parts from proven designs</a:t>
            </a:r>
          </a:p>
          <a:p>
            <a:pPr lvl="1"/>
            <a:r>
              <a:rPr lang="en-US" sz="2000" dirty="0"/>
              <a:t>Do not assume MIL-SPEC or “NASA-screened” parts to be “highest reliability” choice</a:t>
            </a:r>
          </a:p>
        </p:txBody>
      </p:sp>
      <p:sp>
        <p:nvSpPr>
          <p:cNvPr id="4" name="Title 3">
            <a:extLst>
              <a:ext uri="{FF2B5EF4-FFF2-40B4-BE49-F238E27FC236}">
                <a16:creationId xmlns:a16="http://schemas.microsoft.com/office/drawing/2014/main" id="{359320CD-B39B-8F4B-8BF3-C9327415E744}"/>
              </a:ext>
            </a:extLst>
          </p:cNvPr>
          <p:cNvSpPr>
            <a:spLocks noGrp="1"/>
          </p:cNvSpPr>
          <p:nvPr>
            <p:ph type="title"/>
          </p:nvPr>
        </p:nvSpPr>
        <p:spPr/>
        <p:txBody>
          <a:bodyPr>
            <a:normAutofit fontScale="90000"/>
          </a:bodyPr>
          <a:lstStyle/>
          <a:p>
            <a:r>
              <a:rPr lang="en-US" dirty="0"/>
              <a:t>Cost-effective variants for low-risk mission</a:t>
            </a:r>
          </a:p>
        </p:txBody>
      </p:sp>
    </p:spTree>
    <p:extLst>
      <p:ext uri="{BB962C8B-B14F-4D97-AF65-F5344CB8AC3E}">
        <p14:creationId xmlns:p14="http://schemas.microsoft.com/office/powerpoint/2010/main" val="22736699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9288" y="1393264"/>
            <a:ext cx="8229600" cy="5021813"/>
          </a:xfrm>
        </p:spPr>
        <p:txBody>
          <a:bodyPr>
            <a:normAutofit/>
          </a:bodyPr>
          <a:lstStyle/>
          <a:p>
            <a:r>
              <a:rPr lang="en-US" dirty="0"/>
              <a:t>Definition: the combination of </a:t>
            </a:r>
          </a:p>
          <a:p>
            <a:pPr lvl="1"/>
            <a:r>
              <a:rPr lang="en-US" dirty="0"/>
              <a:t>a) the probability (qualitative or quantitative) that an undesired event will occur, and</a:t>
            </a:r>
          </a:p>
          <a:p>
            <a:pPr lvl="1"/>
            <a:r>
              <a:rPr lang="en-US" dirty="0"/>
              <a:t>b) the consequence or impact of the undesired event</a:t>
            </a:r>
          </a:p>
          <a:p>
            <a:pPr lvl="1"/>
            <a:r>
              <a:rPr lang="en-US" dirty="0"/>
              <a:t>c) a factual context or scenario that exists to cause the risk to be present</a:t>
            </a:r>
          </a:p>
          <a:p>
            <a:pPr lvl="1"/>
            <a:r>
              <a:rPr lang="en-US" dirty="0"/>
              <a:t>In short, risk is an expectation of loss in statistical terms based an existing condition.</a:t>
            </a:r>
          </a:p>
          <a:p>
            <a:pPr lvl="1"/>
            <a:endParaRPr lang="en-US" dirty="0"/>
          </a:p>
          <a:p>
            <a:r>
              <a:rPr lang="en-US" dirty="0"/>
              <a:t>Categories of risk (consequences)</a:t>
            </a:r>
          </a:p>
          <a:p>
            <a:pPr lvl="1"/>
            <a:r>
              <a:rPr lang="en-US" dirty="0"/>
              <a:t>Technical (failure or performance degradation on-orbit)</a:t>
            </a:r>
          </a:p>
          <a:p>
            <a:pPr lvl="1"/>
            <a:r>
              <a:rPr lang="en-US" dirty="0"/>
              <a:t>Cost ($ it will take to fix the problem)</a:t>
            </a:r>
          </a:p>
          <a:p>
            <a:pPr lvl="1"/>
            <a:r>
              <a:rPr lang="en-US" dirty="0"/>
              <a:t>Schedule (time to fix the problem)</a:t>
            </a:r>
          </a:p>
          <a:p>
            <a:pPr lvl="1"/>
            <a:r>
              <a:rPr lang="en-US" dirty="0"/>
              <a:t>Safety (injury, death, or collateral damage)</a:t>
            </a:r>
          </a:p>
          <a:p>
            <a:pPr marL="171450" lvl="1" indent="0">
              <a:buNone/>
            </a:pPr>
            <a:endParaRPr lang="en-US" dirty="0"/>
          </a:p>
        </p:txBody>
      </p:sp>
      <p:sp>
        <p:nvSpPr>
          <p:cNvPr id="2" name="Title 1"/>
          <p:cNvSpPr>
            <a:spLocks noGrp="1"/>
          </p:cNvSpPr>
          <p:nvPr>
            <p:ph type="title"/>
          </p:nvPr>
        </p:nvSpPr>
        <p:spPr/>
        <p:txBody>
          <a:bodyPr/>
          <a:lstStyle/>
          <a:p>
            <a:r>
              <a:rPr lang="en-US"/>
              <a:t>What is Risk?</a:t>
            </a:r>
            <a:endParaRPr lang="en-US" dirty="0"/>
          </a:p>
        </p:txBody>
      </p:sp>
      <p:sp>
        <p:nvSpPr>
          <p:cNvPr id="6" name="Slide Number Placeholder 5"/>
          <p:cNvSpPr>
            <a:spLocks noGrp="1"/>
          </p:cNvSpPr>
          <p:nvPr>
            <p:ph type="sldNum" sz="quarter" idx="4"/>
          </p:nvPr>
        </p:nvSpPr>
        <p:spPr/>
        <p:txBody>
          <a:bodyPr/>
          <a:lstStyle>
            <a:lvl1pPr algn="r">
              <a:defRPr sz="1000">
                <a:solidFill>
                  <a:srgbClr val="1861AC"/>
                </a:solidFill>
                <a:latin typeface="Arial"/>
                <a:cs typeface="Arial"/>
              </a:defRPr>
            </a:lvl1pPr>
          </a:lstStyle>
          <a:p>
            <a:fld id="{E3BE99E5-8F11-4D46-8B27-FC02D164DEA2}" type="slidenum">
              <a:rPr lang="en-US" smtClean="0"/>
              <a:pPr/>
              <a:t>14</a:t>
            </a:fld>
            <a:endParaRPr lang="en-US" dirty="0"/>
          </a:p>
        </p:txBody>
      </p:sp>
      <p:sp>
        <p:nvSpPr>
          <p:cNvPr id="4" name="Right Brace 3">
            <a:extLst>
              <a:ext uri="{FF2B5EF4-FFF2-40B4-BE49-F238E27FC236}">
                <a16:creationId xmlns:a16="http://schemas.microsoft.com/office/drawing/2014/main" id="{CDA8FD33-1307-6D4F-82C8-2F0BAFCE2A19}"/>
              </a:ext>
            </a:extLst>
          </p:cNvPr>
          <p:cNvSpPr/>
          <p:nvPr/>
        </p:nvSpPr>
        <p:spPr>
          <a:xfrm>
            <a:off x="4647466" y="4697675"/>
            <a:ext cx="277090" cy="369332"/>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 name="TextBox 4">
            <a:extLst>
              <a:ext uri="{FF2B5EF4-FFF2-40B4-BE49-F238E27FC236}">
                <a16:creationId xmlns:a16="http://schemas.microsoft.com/office/drawing/2014/main" id="{2DA83B79-666F-2F41-AA32-5DBE17C03913}"/>
              </a:ext>
            </a:extLst>
          </p:cNvPr>
          <p:cNvSpPr txBox="1"/>
          <p:nvPr/>
        </p:nvSpPr>
        <p:spPr>
          <a:xfrm>
            <a:off x="4924556" y="4697675"/>
            <a:ext cx="1504579" cy="369332"/>
          </a:xfrm>
          <a:prstGeom prst="rect">
            <a:avLst/>
          </a:prstGeom>
          <a:noFill/>
        </p:spPr>
        <p:txBody>
          <a:bodyPr wrap="none" rtlCol="0">
            <a:spAutoFit/>
          </a:bodyPr>
          <a:lstStyle/>
          <a:p>
            <a:r>
              <a:rPr lang="en-US" dirty="0">
                <a:solidFill>
                  <a:schemeClr val="tx2"/>
                </a:solidFill>
              </a:rPr>
              <a:t>programmatic</a:t>
            </a:r>
          </a:p>
        </p:txBody>
      </p:sp>
    </p:spTree>
    <p:extLst>
      <p:ext uri="{BB962C8B-B14F-4D97-AF65-F5344CB8AC3E}">
        <p14:creationId xmlns:p14="http://schemas.microsoft.com/office/powerpoint/2010/main" val="14531658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val 8"/>
          <p:cNvSpPr/>
          <p:nvPr/>
        </p:nvSpPr>
        <p:spPr>
          <a:xfrm>
            <a:off x="378460" y="1407720"/>
            <a:ext cx="8384978" cy="4681738"/>
          </a:xfrm>
          <a:prstGeom prst="ellipse">
            <a:avLst/>
          </a:prstGeom>
          <a:solidFill>
            <a:srgbClr val="0D3369"/>
          </a:solidFill>
          <a:ln w="25400" cap="flat">
            <a:noFill/>
          </a:ln>
          <a:effectLst/>
          <a:scene3d>
            <a:camera prst="orthographicFront"/>
            <a:lightRig rig="flood" dir="t">
              <a:rot lat="0" lon="0" rev="1380000"/>
            </a:lightRig>
          </a:scene3d>
          <a:sp3d prstMaterial="plastic">
            <a:bevelT w="152400" h="127000" prst="coolSlant"/>
            <a:bevelB w="152400" h="127000" prst="coolSlant"/>
            <a:contourClr>
              <a:srgbClr val="154C9C"/>
            </a:contourClr>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lumMod val="50000"/>
                </a:schemeClr>
              </a:solidFill>
              <a:latin typeface="Arial"/>
              <a:cs typeface="Arial"/>
            </a:endParaRPr>
          </a:p>
        </p:txBody>
      </p:sp>
      <p:sp>
        <p:nvSpPr>
          <p:cNvPr id="6" name="Cloud 5"/>
          <p:cNvSpPr/>
          <p:nvPr/>
        </p:nvSpPr>
        <p:spPr>
          <a:xfrm>
            <a:off x="1139170" y="1841978"/>
            <a:ext cx="6863559" cy="3288643"/>
          </a:xfrm>
          <a:prstGeom prst="cloud">
            <a:avLst/>
          </a:prstGeom>
          <a:gradFill flip="none" rotWithShape="1">
            <a:gsLst>
              <a:gs pos="100000">
                <a:srgbClr val="66CCFF"/>
              </a:gs>
              <a:gs pos="50000">
                <a:srgbClr val="154C9C"/>
              </a:gs>
              <a:gs pos="0">
                <a:srgbClr val="66CCFF"/>
              </a:gs>
            </a:gsLst>
            <a:path path="circle">
              <a:fillToRect l="50000" t="50000" r="50000" b="50000"/>
            </a:path>
            <a:tileRect/>
          </a:gradFill>
          <a:ln w="12700" cap="rnd" cmpd="sng">
            <a:noFill/>
          </a:ln>
          <a:effectLst/>
          <a:scene3d>
            <a:camera prst="orthographicFront"/>
            <a:lightRig rig="threePt" dir="t"/>
          </a:scene3d>
          <a:sp3d>
            <a:bevelT w="165100" prst="coolSlant"/>
            <a:bevelB w="165100" h="31750" prst="coolSlan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a:effectLst>
                  <a:outerShdw blurRad="50800" dist="38100" dir="2700000" algn="tl" rotWithShape="0">
                    <a:prstClr val="black">
                      <a:alpha val="40000"/>
                    </a:prstClr>
                  </a:outerShdw>
                </a:effectLst>
                <a:latin typeface="Arial"/>
                <a:cs typeface="Arial"/>
              </a:rPr>
              <a:t>Context</a:t>
            </a:r>
          </a:p>
        </p:txBody>
      </p:sp>
      <p:sp>
        <p:nvSpPr>
          <p:cNvPr id="4" name="Content Placeholder 3"/>
          <p:cNvSpPr>
            <a:spLocks noGrp="1"/>
          </p:cNvSpPr>
          <p:nvPr>
            <p:ph idx="1"/>
          </p:nvPr>
        </p:nvSpPr>
        <p:spPr>
          <a:xfrm>
            <a:off x="3404796" y="5197906"/>
            <a:ext cx="2339378" cy="877790"/>
          </a:xfrm>
          <a:noFill/>
        </p:spPr>
        <p:txBody>
          <a:bodyPr>
            <a:noAutofit/>
          </a:bodyPr>
          <a:lstStyle/>
          <a:p>
            <a:pPr>
              <a:lnSpc>
                <a:spcPct val="90000"/>
              </a:lnSpc>
            </a:pPr>
            <a:r>
              <a:rPr lang="en-US" sz="1400" dirty="0">
                <a:solidFill>
                  <a:srgbClr val="FFFFFF"/>
                </a:solidFill>
              </a:rPr>
              <a:t>Structured risk statement</a:t>
            </a:r>
          </a:p>
          <a:p>
            <a:pPr>
              <a:lnSpc>
                <a:spcPct val="90000"/>
              </a:lnSpc>
            </a:pPr>
            <a:r>
              <a:rPr lang="en-US" sz="1400" dirty="0">
                <a:solidFill>
                  <a:srgbClr val="FFFFFF"/>
                </a:solidFill>
              </a:rPr>
              <a:t>Likelihood</a:t>
            </a:r>
          </a:p>
          <a:p>
            <a:pPr>
              <a:lnSpc>
                <a:spcPct val="90000"/>
              </a:lnSpc>
            </a:pPr>
            <a:r>
              <a:rPr lang="en-US" sz="1400" dirty="0">
                <a:solidFill>
                  <a:srgbClr val="FFFFFF"/>
                </a:solidFill>
              </a:rPr>
              <a:t>Consequence</a:t>
            </a:r>
          </a:p>
        </p:txBody>
      </p:sp>
      <p:sp>
        <p:nvSpPr>
          <p:cNvPr id="2" name="Title 1"/>
          <p:cNvSpPr>
            <a:spLocks noGrp="1"/>
          </p:cNvSpPr>
          <p:nvPr>
            <p:ph type="title"/>
          </p:nvPr>
        </p:nvSpPr>
        <p:spPr/>
        <p:txBody>
          <a:bodyPr/>
          <a:lstStyle/>
          <a:p>
            <a:r>
              <a:rPr lang="en-US" dirty="0"/>
              <a:t>Anatomy of a Risk</a:t>
            </a:r>
          </a:p>
        </p:txBody>
      </p:sp>
      <p:sp>
        <p:nvSpPr>
          <p:cNvPr id="11" name="Slide Number Placeholder 5"/>
          <p:cNvSpPr>
            <a:spLocks noGrp="1"/>
          </p:cNvSpPr>
          <p:nvPr>
            <p:ph type="sldNum" sz="quarter" idx="4"/>
          </p:nvPr>
        </p:nvSpPr>
        <p:spPr>
          <a:prstGeom prst="rect">
            <a:avLst/>
          </a:prstGeom>
        </p:spPr>
        <p:txBody>
          <a:bodyPr vert="horz" lIns="91440" tIns="45720" rIns="91440" bIns="45720" rtlCol="0" anchor="ctr"/>
          <a:lstStyle>
            <a:lvl1pPr algn="r">
              <a:defRPr sz="1000">
                <a:solidFill>
                  <a:srgbClr val="1861AC"/>
                </a:solidFill>
                <a:latin typeface="Arial"/>
                <a:cs typeface="Arial"/>
              </a:defRPr>
            </a:lvl1pPr>
          </a:lstStyle>
          <a:p>
            <a:fld id="{E3BE99E5-8F11-4D46-8B27-FC02D164DEA2}" type="slidenum">
              <a:rPr lang="en-US" smtClean="0"/>
              <a:pPr/>
              <a:t>15</a:t>
            </a:fld>
            <a:endParaRPr lang="en-US" dirty="0"/>
          </a:p>
        </p:txBody>
      </p:sp>
      <p:sp>
        <p:nvSpPr>
          <p:cNvPr id="5" name="Oval 4"/>
          <p:cNvSpPr/>
          <p:nvPr/>
        </p:nvSpPr>
        <p:spPr>
          <a:xfrm>
            <a:off x="4990474" y="2666241"/>
            <a:ext cx="2629174" cy="975659"/>
          </a:xfrm>
          <a:prstGeom prst="ellipse">
            <a:avLst/>
          </a:prstGeom>
          <a:gradFill flip="none" rotWithShape="1">
            <a:gsLst>
              <a:gs pos="0">
                <a:srgbClr val="FFDA36"/>
              </a:gs>
              <a:gs pos="100000">
                <a:srgbClr val="FFDA36"/>
              </a:gs>
              <a:gs pos="51000">
                <a:srgbClr val="FF610E"/>
              </a:gs>
            </a:gsLst>
            <a:path path="circle">
              <a:fillToRect l="50000" t="50000" r="50000" b="50000"/>
            </a:path>
            <a:tileRect/>
          </a:gradFill>
          <a:ln>
            <a:noFill/>
          </a:ln>
          <a:effectLst/>
          <a:scene3d>
            <a:camera prst="orthographicFront"/>
            <a:lightRig rig="threePt" dir="t"/>
          </a:scene3d>
          <a:sp3d>
            <a:bevelT w="165100" prst="coolSlant"/>
            <a:bevelB w="165100" prst="coolSlan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effectLst>
                  <a:outerShdw blurRad="50800" dist="38100" dir="2700000" algn="tl" rotWithShape="0">
                    <a:prstClr val="black">
                      <a:alpha val="40000"/>
                    </a:prstClr>
                  </a:outerShdw>
                </a:effectLst>
                <a:latin typeface="Arial"/>
                <a:cs typeface="Arial"/>
              </a:rPr>
              <a:t>Concern</a:t>
            </a:r>
          </a:p>
        </p:txBody>
      </p:sp>
      <p:sp>
        <p:nvSpPr>
          <p:cNvPr id="7" name="TextBox 6"/>
          <p:cNvSpPr txBox="1"/>
          <p:nvPr/>
        </p:nvSpPr>
        <p:spPr>
          <a:xfrm>
            <a:off x="5591727" y="3654185"/>
            <a:ext cx="1108221" cy="369332"/>
          </a:xfrm>
          <a:prstGeom prst="rect">
            <a:avLst/>
          </a:prstGeom>
          <a:noFill/>
          <a:ln>
            <a:noFill/>
          </a:ln>
          <a:effectLst/>
        </p:spPr>
        <p:txBody>
          <a:bodyPr wrap="none" rtlCol="0">
            <a:spAutoFit/>
          </a:bodyPr>
          <a:lstStyle/>
          <a:p>
            <a:r>
              <a:rPr lang="en-US" dirty="0">
                <a:solidFill>
                  <a:schemeClr val="bg1"/>
                </a:solidFill>
                <a:effectLst>
                  <a:outerShdw blurRad="50800" dist="38100" dir="2700000" algn="tl" rotWithShape="0">
                    <a:prstClr val="black">
                      <a:alpha val="40000"/>
                    </a:prstClr>
                  </a:outerShdw>
                </a:effectLst>
                <a:latin typeface="Arial"/>
                <a:cs typeface="Arial"/>
              </a:rPr>
              <a:t>Statistics</a:t>
            </a:r>
          </a:p>
        </p:txBody>
      </p:sp>
      <p:sp>
        <p:nvSpPr>
          <p:cNvPr id="8" name="TextBox 7"/>
          <p:cNvSpPr txBox="1"/>
          <p:nvPr/>
        </p:nvSpPr>
        <p:spPr>
          <a:xfrm>
            <a:off x="4269352" y="2251484"/>
            <a:ext cx="1877700" cy="369332"/>
          </a:xfrm>
          <a:prstGeom prst="rect">
            <a:avLst/>
          </a:prstGeom>
          <a:noFill/>
          <a:ln>
            <a:noFill/>
          </a:ln>
          <a:effectLst/>
        </p:spPr>
        <p:txBody>
          <a:bodyPr wrap="none" rtlCol="0">
            <a:spAutoFit/>
          </a:bodyPr>
          <a:lstStyle/>
          <a:p>
            <a:r>
              <a:rPr lang="en-US" dirty="0">
                <a:solidFill>
                  <a:schemeClr val="bg1"/>
                </a:solidFill>
                <a:effectLst>
                  <a:outerShdw blurRad="50800" dist="38100" dir="2700000" algn="tl" rotWithShape="0">
                    <a:prstClr val="black">
                      <a:alpha val="40000"/>
                    </a:prstClr>
                  </a:outerShdw>
                </a:effectLst>
                <a:latin typeface="Arial"/>
                <a:cs typeface="Arial"/>
              </a:rPr>
              <a:t>Impact/Criticality</a:t>
            </a:r>
          </a:p>
        </p:txBody>
      </p:sp>
      <p:sp>
        <p:nvSpPr>
          <p:cNvPr id="10" name="Oval 9"/>
          <p:cNvSpPr/>
          <p:nvPr/>
        </p:nvSpPr>
        <p:spPr>
          <a:xfrm>
            <a:off x="5552384" y="4016650"/>
            <a:ext cx="2176597" cy="889000"/>
          </a:xfrm>
          <a:prstGeom prst="ellipse">
            <a:avLst/>
          </a:prstGeom>
          <a:gradFill flip="none" rotWithShape="1">
            <a:gsLst>
              <a:gs pos="100000">
                <a:srgbClr val="C8FF62"/>
              </a:gs>
              <a:gs pos="51000">
                <a:srgbClr val="408000"/>
              </a:gs>
              <a:gs pos="0">
                <a:srgbClr val="C8FF62"/>
              </a:gs>
            </a:gsLst>
            <a:path path="circle">
              <a:fillToRect l="50000" t="50000" r="50000" b="50000"/>
            </a:path>
            <a:tileRect/>
          </a:gradFill>
          <a:ln>
            <a:noFill/>
          </a:ln>
          <a:effectLst/>
          <a:scene3d>
            <a:camera prst="orthographicFront"/>
            <a:lightRig rig="threePt" dir="t"/>
          </a:scene3d>
          <a:sp3d>
            <a:bevelT w="165100" prst="coolSlant"/>
            <a:bevelB w="165100" prst="coolSlan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effectLst>
                  <a:outerShdw blurRad="50800" dist="38100" dir="2700000" algn="tl" rotWithShape="0">
                    <a:prstClr val="black">
                      <a:alpha val="40000"/>
                    </a:prstClr>
                  </a:outerShdw>
                </a:effectLst>
                <a:latin typeface="Arial"/>
                <a:cs typeface="Arial"/>
              </a:rPr>
              <a:t>Uncertainty</a:t>
            </a:r>
          </a:p>
        </p:txBody>
      </p:sp>
    </p:spTree>
    <p:extLst>
      <p:ext uri="{BB962C8B-B14F-4D97-AF65-F5344CB8AC3E}">
        <p14:creationId xmlns:p14="http://schemas.microsoft.com/office/powerpoint/2010/main" val="2279735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925409"/>
            <a:ext cx="8229600" cy="3849682"/>
          </a:xfrm>
        </p:spPr>
        <p:txBody>
          <a:bodyPr>
            <a:normAutofit fontScale="85000" lnSpcReduction="10000"/>
          </a:bodyPr>
          <a:lstStyle/>
          <a:p>
            <a:r>
              <a:rPr lang="en-US" dirty="0"/>
              <a:t>Establishment of the level of risk tolerance from the stakeholder, with some independence from the cost</a:t>
            </a:r>
          </a:p>
          <a:p>
            <a:pPr lvl="1"/>
            <a:r>
              <a:rPr lang="en-US" dirty="0"/>
              <a:t>Cost is covered through NPR 7120.5 Categories</a:t>
            </a:r>
          </a:p>
          <a:p>
            <a:r>
              <a:rPr lang="en-US" dirty="0"/>
              <a:t>If we were to try to quantify the risk classification, it would be based on a ratio of programmatic risk tolerance to technical risk tolerance </a:t>
            </a:r>
          </a:p>
          <a:p>
            <a:pPr lvl="1"/>
            <a:r>
              <a:rPr lang="en-US" dirty="0"/>
              <a:t>For Class A, we take on enormous levels of programmatic risk in order to make technical risk as close to 0 as possible.  The assumption is that there are many options for trades and the fact is that there must be tolerance for overruns.  </a:t>
            </a:r>
          </a:p>
          <a:p>
            <a:pPr lvl="1"/>
            <a:r>
              <a:rPr lang="en-US" dirty="0"/>
              <a:t>For Class D, there will be minimal tolerance for overruns and a greater need to be competitive, so there is a much smaller programmatic risk “commodity” to bring to the table</a:t>
            </a:r>
          </a:p>
          <a:p>
            <a:r>
              <a:rPr lang="en-US" dirty="0"/>
              <a:t>The reality is that the differences between different classifications are more psychological (individual thoughts) and cultural (longstanding team beliefs and practices) than quantitative</a:t>
            </a:r>
          </a:p>
          <a:p>
            <a:r>
              <a:rPr lang="en-US" dirty="0"/>
              <a:t>In the newly released NPR 8705.4A, the practices associated with classifications are denoted “expectations”, not formal requirements, not requiring waiver, but rationale for deviations to stakeholders in an “Assurance Implementation Matrix”</a:t>
            </a:r>
          </a:p>
        </p:txBody>
      </p:sp>
      <p:sp>
        <p:nvSpPr>
          <p:cNvPr id="2" name="Title 1"/>
          <p:cNvSpPr>
            <a:spLocks noGrp="1"/>
          </p:cNvSpPr>
          <p:nvPr>
            <p:ph type="title"/>
          </p:nvPr>
        </p:nvSpPr>
        <p:spPr/>
        <p:txBody>
          <a:bodyPr/>
          <a:lstStyle/>
          <a:p>
            <a:r>
              <a:rPr lang="en-US" sz="2800" dirty="0"/>
              <a:t>What is risk classification?</a:t>
            </a:r>
          </a:p>
        </p:txBody>
      </p:sp>
      <p:sp>
        <p:nvSpPr>
          <p:cNvPr id="4" name="Slide Number Placeholder 3"/>
          <p:cNvSpPr>
            <a:spLocks noGrp="1"/>
          </p:cNvSpPr>
          <p:nvPr>
            <p:ph type="sldNum" sz="quarter" idx="4"/>
          </p:nvPr>
        </p:nvSpPr>
        <p:spPr/>
        <p:txBody>
          <a:bodyPr/>
          <a:lstStyle/>
          <a:p>
            <a:fld id="{641FB1AC-02D1-9846-8E42-69528F42F281}" type="slidenum">
              <a:rPr lang="en-US" smtClean="0"/>
              <a:pPr/>
              <a:t>16</a:t>
            </a:fld>
            <a:endParaRPr lang="en-US"/>
          </a:p>
        </p:txBody>
      </p:sp>
    </p:spTree>
    <p:extLst>
      <p:ext uri="{BB962C8B-B14F-4D97-AF65-F5344CB8AC3E}">
        <p14:creationId xmlns:p14="http://schemas.microsoft.com/office/powerpoint/2010/main" val="27351548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6240" y="1749882"/>
            <a:ext cx="8420100" cy="3751287"/>
          </a:xfrm>
        </p:spPr>
        <p:txBody>
          <a:bodyPr>
            <a:noAutofit/>
          </a:bodyPr>
          <a:lstStyle/>
          <a:p>
            <a:r>
              <a:rPr lang="en-US" sz="1200" b="1" u="sng" dirty="0"/>
              <a:t>Class A</a:t>
            </a:r>
            <a:r>
              <a:rPr lang="en-US" sz="1200" b="1" dirty="0"/>
              <a:t>:  </a:t>
            </a:r>
            <a:r>
              <a:rPr lang="en-US" sz="1200" b="1" dirty="0">
                <a:solidFill>
                  <a:schemeClr val="tx2"/>
                </a:solidFill>
              </a:rPr>
              <a:t>Lowest risk posture by design</a:t>
            </a:r>
            <a:r>
              <a:rPr lang="en-US" sz="1200" dirty="0"/>
              <a:t>  </a:t>
            </a:r>
          </a:p>
          <a:p>
            <a:pPr lvl="1"/>
            <a:r>
              <a:rPr lang="en-US" sz="1100" dirty="0"/>
              <a:t>Failure would have extreme consequences to public safety or high priority national science objectives.  </a:t>
            </a:r>
          </a:p>
          <a:p>
            <a:pPr lvl="1"/>
            <a:r>
              <a:rPr lang="en-US" sz="1100" dirty="0"/>
              <a:t>In some cases, the extreme complexity and magnitude of development will result in a system launching with many low to medium risks based on problems and anomalies that could not be completely resolved under cost and schedule constraints.</a:t>
            </a:r>
          </a:p>
          <a:p>
            <a:pPr lvl="1"/>
            <a:r>
              <a:rPr lang="en-US" sz="1100" dirty="0"/>
              <a:t>Examples:  HST and JWST</a:t>
            </a:r>
          </a:p>
          <a:p>
            <a:pPr>
              <a:spcBef>
                <a:spcPts val="900"/>
              </a:spcBef>
            </a:pPr>
            <a:r>
              <a:rPr lang="en-US" sz="1200" b="1" u="sng" dirty="0"/>
              <a:t>Class B</a:t>
            </a:r>
            <a:r>
              <a:rPr lang="en-US" sz="1200" b="1" dirty="0"/>
              <a:t>:  </a:t>
            </a:r>
            <a:r>
              <a:rPr lang="en-US" sz="1200" b="1" dirty="0">
                <a:solidFill>
                  <a:schemeClr val="tx2"/>
                </a:solidFill>
              </a:rPr>
              <a:t>Low risk posture by design </a:t>
            </a:r>
          </a:p>
          <a:p>
            <a:pPr lvl="1">
              <a:spcBef>
                <a:spcPts val="600"/>
              </a:spcBef>
            </a:pPr>
            <a:r>
              <a:rPr lang="en-US" sz="1100" dirty="0"/>
              <a:t>Represents a high priority National asset whose loss would constitute a high impact to public safety or national science objectives.</a:t>
            </a:r>
          </a:p>
          <a:p>
            <a:pPr lvl="1">
              <a:spcBef>
                <a:spcPts val="600"/>
              </a:spcBef>
            </a:pPr>
            <a:r>
              <a:rPr lang="en-US" sz="1100" dirty="0"/>
              <a:t>Examples:  GOES-R, TDRS-K/L/M, MAVEN, JPSS, and OSIRIS-REX</a:t>
            </a:r>
          </a:p>
          <a:p>
            <a:pPr>
              <a:spcBef>
                <a:spcPts val="900"/>
              </a:spcBef>
            </a:pPr>
            <a:r>
              <a:rPr lang="en-US" sz="1200" b="1" u="sng" dirty="0"/>
              <a:t>Class C</a:t>
            </a:r>
            <a:r>
              <a:rPr lang="en-US" sz="1200" b="1" dirty="0"/>
              <a:t>:  </a:t>
            </a:r>
            <a:r>
              <a:rPr lang="en-US" sz="1200" b="1" dirty="0">
                <a:solidFill>
                  <a:schemeClr val="tx2"/>
                </a:solidFill>
              </a:rPr>
              <a:t>Moderate risk posture by design</a:t>
            </a:r>
          </a:p>
          <a:p>
            <a:pPr lvl="1">
              <a:spcBef>
                <a:spcPts val="600"/>
              </a:spcBef>
            </a:pPr>
            <a:r>
              <a:rPr lang="en-US" sz="1100" dirty="0"/>
              <a:t>Represents an instrument or spacecraft whose loss would result in a loss or delay of some key national science objectives.</a:t>
            </a:r>
          </a:p>
          <a:p>
            <a:pPr lvl="1">
              <a:spcBef>
                <a:spcPts val="300"/>
              </a:spcBef>
            </a:pPr>
            <a:r>
              <a:rPr lang="en-US" sz="1100" dirty="0"/>
              <a:t>Examples:  LRO, MMS, TESS, and ICON</a:t>
            </a:r>
          </a:p>
          <a:p>
            <a:pPr>
              <a:spcBef>
                <a:spcPts val="900"/>
              </a:spcBef>
            </a:pPr>
            <a:r>
              <a:rPr lang="en-US" sz="1200" b="1" u="sng" dirty="0"/>
              <a:t>Class D</a:t>
            </a:r>
            <a:r>
              <a:rPr lang="en-US" sz="1200" b="1" dirty="0"/>
              <a:t>:  </a:t>
            </a:r>
            <a:r>
              <a:rPr lang="en-US" sz="1200" b="1" dirty="0">
                <a:solidFill>
                  <a:schemeClr val="tx2"/>
                </a:solidFill>
              </a:rPr>
              <a:t>Cost/schedule are equal or greater considerations compared to mission success risks</a:t>
            </a:r>
            <a:endParaRPr lang="en-US" sz="1200" dirty="0"/>
          </a:p>
          <a:p>
            <a:pPr lvl="1">
              <a:spcBef>
                <a:spcPts val="600"/>
              </a:spcBef>
            </a:pPr>
            <a:r>
              <a:rPr lang="en-US" sz="1100" dirty="0"/>
              <a:t>Technical risk is medium by design</a:t>
            </a:r>
          </a:p>
          <a:p>
            <a:pPr lvl="1">
              <a:spcBef>
                <a:spcPts val="600"/>
              </a:spcBef>
            </a:pPr>
            <a:r>
              <a:rPr lang="en-US" sz="1100" dirty="0"/>
              <a:t>Many credible mission failure mechanisms may exist.  A failure to meet Level 1 requirements prior to minimum lifetime would be treated as a mishap.</a:t>
            </a:r>
          </a:p>
          <a:p>
            <a:pPr lvl="1">
              <a:spcBef>
                <a:spcPts val="300"/>
              </a:spcBef>
            </a:pPr>
            <a:r>
              <a:rPr lang="en-US" sz="1100" dirty="0"/>
              <a:t>Examples:  LADEE, IRIS, NICER, and DSCOVR</a:t>
            </a:r>
          </a:p>
        </p:txBody>
      </p:sp>
      <p:sp>
        <p:nvSpPr>
          <p:cNvPr id="2" name="Title 1"/>
          <p:cNvSpPr>
            <a:spLocks noGrp="1"/>
          </p:cNvSpPr>
          <p:nvPr>
            <p:ph type="title"/>
          </p:nvPr>
        </p:nvSpPr>
        <p:spPr>
          <a:xfrm>
            <a:off x="396240" y="457135"/>
            <a:ext cx="8229600" cy="656987"/>
          </a:xfrm>
        </p:spPr>
        <p:txBody>
          <a:bodyPr>
            <a:noAutofit/>
          </a:bodyPr>
          <a:lstStyle/>
          <a:p>
            <a:r>
              <a:rPr lang="en-US" sz="2400" dirty="0"/>
              <a:t>Risk Classification</a:t>
            </a:r>
            <a:br>
              <a:rPr lang="en-US" sz="2400" dirty="0"/>
            </a:br>
            <a:r>
              <a:rPr lang="en-US" sz="1800" dirty="0"/>
              <a:t>(NPR 7120.5 Projects)</a:t>
            </a:r>
            <a:endParaRPr lang="en-US" sz="2000" dirty="0"/>
          </a:p>
        </p:txBody>
      </p:sp>
      <p:sp>
        <p:nvSpPr>
          <p:cNvPr id="4" name="Slide Number Placeholder 3"/>
          <p:cNvSpPr>
            <a:spLocks noGrp="1"/>
          </p:cNvSpPr>
          <p:nvPr>
            <p:ph type="sldNum" sz="quarter" idx="4"/>
          </p:nvPr>
        </p:nvSpPr>
        <p:spPr/>
        <p:txBody>
          <a:bodyPr/>
          <a:lstStyle/>
          <a:p>
            <a:fld id="{641FB1AC-02D1-9846-8E42-69528F42F281}" type="slidenum">
              <a:rPr lang="en-US" smtClean="0"/>
              <a:pPr/>
              <a:t>17</a:t>
            </a:fld>
            <a:endParaRPr lang="en-US"/>
          </a:p>
        </p:txBody>
      </p:sp>
      <p:cxnSp>
        <p:nvCxnSpPr>
          <p:cNvPr id="5" name="Straight Connector 6"/>
          <p:cNvCxnSpPr/>
          <p:nvPr/>
        </p:nvCxnSpPr>
        <p:spPr>
          <a:xfrm>
            <a:off x="463550" y="1571077"/>
            <a:ext cx="82169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1653407"/>
      </p:ext>
    </p:extLst>
  </p:cSld>
  <p:clrMapOvr>
    <a:masterClrMapping/>
  </p:clrMapOvr>
  <p:transition spd="slow">
    <p:wip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71663"/>
            <a:ext cx="8229600" cy="3554731"/>
          </a:xfrm>
        </p:spPr>
        <p:txBody>
          <a:bodyPr>
            <a:normAutofit fontScale="85000" lnSpcReduction="10000"/>
          </a:bodyPr>
          <a:lstStyle/>
          <a:p>
            <a:r>
              <a:rPr lang="en-US" b="1" dirty="0"/>
              <a:t>NPR 7120.8 “class” </a:t>
            </a:r>
            <a:r>
              <a:rPr lang="en-US" b="1"/>
              <a:t>– Allowable technical </a:t>
            </a:r>
            <a:r>
              <a:rPr lang="en-US" b="1" dirty="0"/>
              <a:t>risk is high </a:t>
            </a:r>
          </a:p>
          <a:p>
            <a:pPr lvl="1"/>
            <a:r>
              <a:rPr lang="en-US" sz="1600" dirty="0"/>
              <a:t>Some level of failure at the project level is expected; but at a higher level (e.g., program level), there would normally be an acceptable failure rate of individual projects, such as 15%.   </a:t>
            </a:r>
          </a:p>
          <a:p>
            <a:pPr lvl="1"/>
            <a:r>
              <a:rPr lang="en-US" sz="1600" dirty="0"/>
              <a:t>Life expectancy is generally very short, although instances of opportunities in space with longer desired lifetimes are appearing.  </a:t>
            </a:r>
          </a:p>
          <a:p>
            <a:pPr lvl="1"/>
            <a:r>
              <a:rPr lang="en-US" sz="1600" dirty="0"/>
              <a:t>Failure of an individual project prior to mission lifetime is considered as an accepted risk and would not constitute a mishap.  (Example:  ISS-CREAM)</a:t>
            </a:r>
          </a:p>
          <a:p>
            <a:pPr>
              <a:spcBef>
                <a:spcPts val="1200"/>
              </a:spcBef>
            </a:pPr>
            <a:r>
              <a:rPr lang="en-US" b="1" i="1" dirty="0"/>
              <a:t>“Do No Harm” Projects</a:t>
            </a:r>
            <a:r>
              <a:rPr lang="en-US" b="1" dirty="0"/>
              <a:t> – </a:t>
            </a:r>
            <a:r>
              <a:rPr lang="en-US" dirty="0"/>
              <a:t>If not governed by NPR 7120.5 or 7120.8, we classify these as “Do No Harm”, unless another requirements document is specified </a:t>
            </a:r>
          </a:p>
          <a:p>
            <a:pPr lvl="1">
              <a:spcBef>
                <a:spcPts val="600"/>
              </a:spcBef>
            </a:pPr>
            <a:r>
              <a:rPr lang="en-US" sz="1600" dirty="0"/>
              <a:t>Allowable technical risk is very high.  </a:t>
            </a:r>
          </a:p>
          <a:p>
            <a:pPr lvl="1">
              <a:spcBef>
                <a:spcPts val="600"/>
              </a:spcBef>
            </a:pPr>
            <a:r>
              <a:rPr lang="en-US" sz="1600" dirty="0"/>
              <a:t>There are no requirements to last any amount of time, only a requirement not to harm the host platform (ISS, host spacecraft, etc.).  </a:t>
            </a:r>
          </a:p>
          <a:p>
            <a:pPr lvl="1">
              <a:spcBef>
                <a:spcPts val="600"/>
              </a:spcBef>
            </a:pPr>
            <a:r>
              <a:rPr lang="en-US" sz="1600" dirty="0"/>
              <a:t>No mishap would be declared if the payload doesn’t function.   (Note: Some payloads that may be self-described as Class D actually belong in this category.)  (Example:  CATS, RRM)</a:t>
            </a:r>
          </a:p>
          <a:p>
            <a:endParaRPr lang="en-US" dirty="0"/>
          </a:p>
        </p:txBody>
      </p:sp>
      <p:sp>
        <p:nvSpPr>
          <p:cNvPr id="2" name="Title 1"/>
          <p:cNvSpPr>
            <a:spLocks noGrp="1"/>
          </p:cNvSpPr>
          <p:nvPr>
            <p:ph type="title"/>
          </p:nvPr>
        </p:nvSpPr>
        <p:spPr>
          <a:xfrm>
            <a:off x="472440" y="480953"/>
            <a:ext cx="8229600" cy="697230"/>
          </a:xfrm>
        </p:spPr>
        <p:txBody>
          <a:bodyPr>
            <a:noAutofit/>
          </a:bodyPr>
          <a:lstStyle/>
          <a:p>
            <a:r>
              <a:rPr lang="en-US" sz="2400" dirty="0"/>
              <a:t>Risk Classification (GSFC)</a:t>
            </a:r>
            <a:br>
              <a:rPr lang="en-US" sz="2800" dirty="0"/>
            </a:br>
            <a:r>
              <a:rPr lang="en-US" sz="1800" dirty="0"/>
              <a:t>(Non-NPR 7120.5 Projects)</a:t>
            </a:r>
          </a:p>
        </p:txBody>
      </p:sp>
      <p:sp>
        <p:nvSpPr>
          <p:cNvPr id="5" name="Slide Number Placeholder 4"/>
          <p:cNvSpPr>
            <a:spLocks noGrp="1"/>
          </p:cNvSpPr>
          <p:nvPr>
            <p:ph type="sldNum" sz="quarter" idx="4"/>
          </p:nvPr>
        </p:nvSpPr>
        <p:spPr/>
        <p:txBody>
          <a:bodyPr/>
          <a:lstStyle/>
          <a:p>
            <a:fld id="{641FB1AC-02D1-9846-8E42-69528F42F281}" type="slidenum">
              <a:rPr lang="en-US" smtClean="0"/>
              <a:pPr/>
              <a:t>18</a:t>
            </a:fld>
            <a:endParaRPr lang="en-US"/>
          </a:p>
        </p:txBody>
      </p:sp>
      <p:sp>
        <p:nvSpPr>
          <p:cNvPr id="4" name="Rectangle 3"/>
          <p:cNvSpPr/>
          <p:nvPr/>
        </p:nvSpPr>
        <p:spPr>
          <a:xfrm>
            <a:off x="574040" y="5332108"/>
            <a:ext cx="8128000" cy="297181"/>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dirty="0"/>
              <a:t>7120.8 and “Do No Harm” Projects are not Class D</a:t>
            </a:r>
          </a:p>
        </p:txBody>
      </p:sp>
      <p:cxnSp>
        <p:nvCxnSpPr>
          <p:cNvPr id="6" name="Straight Connector 6"/>
          <p:cNvCxnSpPr/>
          <p:nvPr/>
        </p:nvCxnSpPr>
        <p:spPr>
          <a:xfrm>
            <a:off x="463550" y="1571077"/>
            <a:ext cx="82169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67007903"/>
      </p:ext>
    </p:extLst>
  </p:cSld>
  <p:clrMapOvr>
    <a:masterClrMapping/>
  </p:clrMapOvr>
  <p:transition spd="slow">
    <p:wip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DCDF6083-31D8-D94B-BD9A-84064DC0E414}"/>
              </a:ext>
            </a:extLst>
          </p:cNvPr>
          <p:cNvSpPr>
            <a:spLocks noGrp="1"/>
          </p:cNvSpPr>
          <p:nvPr>
            <p:ph idx="1"/>
          </p:nvPr>
        </p:nvSpPr>
        <p:spPr/>
        <p:txBody>
          <a:bodyPr>
            <a:normAutofit fontScale="92500" lnSpcReduction="20000"/>
          </a:bodyPr>
          <a:lstStyle/>
          <a:p>
            <a:r>
              <a:rPr lang="en-US" dirty="0"/>
              <a:t>The </a:t>
            </a:r>
            <a:r>
              <a:rPr lang="en-US" i="1" dirty="0"/>
              <a:t>left-hand side </a:t>
            </a:r>
            <a:r>
              <a:rPr lang="en-US" dirty="0"/>
              <a:t>of risk classification represents the mission attributes that are used to classify a mission, such as</a:t>
            </a:r>
          </a:p>
          <a:p>
            <a:pPr lvl="1"/>
            <a:r>
              <a:rPr lang="en-US" dirty="0"/>
              <a:t>National/science priority</a:t>
            </a:r>
          </a:p>
          <a:p>
            <a:pPr lvl="1"/>
            <a:r>
              <a:rPr lang="en-US" dirty="0"/>
              <a:t>Limited flight opportunities (e.g., planetary windows)</a:t>
            </a:r>
          </a:p>
          <a:p>
            <a:pPr lvl="1"/>
            <a:r>
              <a:rPr lang="en-US" dirty="0"/>
              <a:t>Cost</a:t>
            </a:r>
          </a:p>
          <a:p>
            <a:pPr lvl="1"/>
            <a:r>
              <a:rPr lang="en-US" dirty="0"/>
              <a:t>Lifetime</a:t>
            </a:r>
          </a:p>
          <a:p>
            <a:pPr lvl="1"/>
            <a:r>
              <a:rPr lang="en-US" dirty="0"/>
              <a:t>Partnerships</a:t>
            </a:r>
          </a:p>
          <a:p>
            <a:r>
              <a:rPr lang="en-US" dirty="0"/>
              <a:t>The </a:t>
            </a:r>
            <a:r>
              <a:rPr lang="en-US" i="1" dirty="0"/>
              <a:t>right-hand side </a:t>
            </a:r>
            <a:r>
              <a:rPr lang="en-US" dirty="0"/>
              <a:t>of risk classification represents the recommended practices, based on the assigned classification </a:t>
            </a:r>
          </a:p>
          <a:p>
            <a:pPr lvl="1"/>
            <a:r>
              <a:rPr lang="en-US" dirty="0"/>
              <a:t>Workmanship</a:t>
            </a:r>
          </a:p>
          <a:p>
            <a:pPr lvl="1"/>
            <a:r>
              <a:rPr lang="en-US" dirty="0"/>
              <a:t>Parts approach</a:t>
            </a:r>
          </a:p>
          <a:p>
            <a:pPr lvl="1"/>
            <a:r>
              <a:rPr lang="en-US" dirty="0"/>
              <a:t>Printed circuit board approach</a:t>
            </a:r>
          </a:p>
          <a:p>
            <a:pPr lvl="1"/>
            <a:r>
              <a:rPr lang="en-US" dirty="0" err="1"/>
              <a:t>Etc</a:t>
            </a:r>
            <a:endParaRPr lang="en-US" dirty="0"/>
          </a:p>
          <a:p>
            <a:r>
              <a:rPr lang="en-US" dirty="0"/>
              <a:t>In risk classification, the flow is only from left to right</a:t>
            </a:r>
          </a:p>
          <a:p>
            <a:pPr lvl="1"/>
            <a:r>
              <a:rPr lang="en-US" dirty="0"/>
              <a:t>The use of Class C practices does not indicate any type of lifetime</a:t>
            </a:r>
          </a:p>
          <a:p>
            <a:pPr lvl="1"/>
            <a:r>
              <a:rPr lang="en-US" dirty="0"/>
              <a:t>The use of Class A practices does not indicate any type of priority</a:t>
            </a:r>
          </a:p>
          <a:p>
            <a:pPr lvl="1"/>
            <a:r>
              <a:rPr lang="en-US" dirty="0"/>
              <a:t>Etc.</a:t>
            </a:r>
          </a:p>
        </p:txBody>
      </p:sp>
      <p:sp>
        <p:nvSpPr>
          <p:cNvPr id="4" name="Title 3">
            <a:extLst>
              <a:ext uri="{FF2B5EF4-FFF2-40B4-BE49-F238E27FC236}">
                <a16:creationId xmlns:a16="http://schemas.microsoft.com/office/drawing/2014/main" id="{342259A9-6E08-B24E-8E88-3C143FE94A7A}"/>
              </a:ext>
            </a:extLst>
          </p:cNvPr>
          <p:cNvSpPr>
            <a:spLocks noGrp="1"/>
          </p:cNvSpPr>
          <p:nvPr>
            <p:ph type="title"/>
          </p:nvPr>
        </p:nvSpPr>
        <p:spPr/>
        <p:txBody>
          <a:bodyPr/>
          <a:lstStyle/>
          <a:p>
            <a:r>
              <a:rPr lang="en-US" dirty="0"/>
              <a:t>The left-hand-side vs right-hand-side</a:t>
            </a:r>
          </a:p>
        </p:txBody>
      </p:sp>
    </p:spTree>
    <p:extLst>
      <p:ext uri="{BB962C8B-B14F-4D97-AF65-F5344CB8AC3E}">
        <p14:creationId xmlns:p14="http://schemas.microsoft.com/office/powerpoint/2010/main" val="19318310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C639B6A-9515-CD4B-919F-C963C6FBD1F1}"/>
              </a:ext>
            </a:extLst>
          </p:cNvPr>
          <p:cNvSpPr>
            <a:spLocks noGrp="1"/>
          </p:cNvSpPr>
          <p:nvPr>
            <p:ph type="title"/>
          </p:nvPr>
        </p:nvSpPr>
        <p:spPr/>
        <p:txBody>
          <a:bodyPr>
            <a:normAutofit fontScale="90000"/>
          </a:bodyPr>
          <a:lstStyle/>
          <a:p>
            <a:r>
              <a:rPr lang="en-US" dirty="0"/>
              <a:t>Risk Classification vs Technology state of the art</a:t>
            </a:r>
          </a:p>
        </p:txBody>
      </p:sp>
      <p:sp>
        <p:nvSpPr>
          <p:cNvPr id="4" name="Left-Up Arrow 3">
            <a:extLst>
              <a:ext uri="{FF2B5EF4-FFF2-40B4-BE49-F238E27FC236}">
                <a16:creationId xmlns:a16="http://schemas.microsoft.com/office/drawing/2014/main" id="{B953DFD4-3AEC-4E4E-B8DE-F21C1D198FD2}"/>
              </a:ext>
            </a:extLst>
          </p:cNvPr>
          <p:cNvSpPr/>
          <p:nvPr/>
        </p:nvSpPr>
        <p:spPr>
          <a:xfrm flipH="1">
            <a:off x="1775532" y="2002470"/>
            <a:ext cx="4980374" cy="3906954"/>
          </a:xfrm>
          <a:prstGeom prst="leftUpArrow">
            <a:avLst>
              <a:gd name="adj1" fmla="val 5274"/>
              <a:gd name="adj2" fmla="val 24835"/>
              <a:gd name="adj3" fmla="val 25000"/>
            </a:avLst>
          </a:prstGeom>
          <a:ln w="0" cmpd="sng"/>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34F10AE2-0482-1047-8125-2C1779AA8DB7}"/>
              </a:ext>
            </a:extLst>
          </p:cNvPr>
          <p:cNvSpPr txBox="1"/>
          <p:nvPr/>
        </p:nvSpPr>
        <p:spPr>
          <a:xfrm rot="-5400000">
            <a:off x="952952" y="3591572"/>
            <a:ext cx="1434752" cy="369332"/>
          </a:xfrm>
          <a:prstGeom prst="rect">
            <a:avLst/>
          </a:prstGeom>
          <a:noFill/>
        </p:spPr>
        <p:txBody>
          <a:bodyPr wrap="none" rtlCol="0">
            <a:spAutoFit/>
          </a:bodyPr>
          <a:lstStyle/>
          <a:p>
            <a:r>
              <a:rPr lang="en-US" b="1" dirty="0"/>
              <a:t>Classification</a:t>
            </a:r>
          </a:p>
        </p:txBody>
      </p:sp>
      <p:sp>
        <p:nvSpPr>
          <p:cNvPr id="6" name="TextBox 5">
            <a:extLst>
              <a:ext uri="{FF2B5EF4-FFF2-40B4-BE49-F238E27FC236}">
                <a16:creationId xmlns:a16="http://schemas.microsoft.com/office/drawing/2014/main" id="{9CB16799-3E02-0344-B5A4-52F2CAE9242D}"/>
              </a:ext>
            </a:extLst>
          </p:cNvPr>
          <p:cNvSpPr txBox="1"/>
          <p:nvPr/>
        </p:nvSpPr>
        <p:spPr>
          <a:xfrm>
            <a:off x="3718417" y="5244303"/>
            <a:ext cx="2398798" cy="369332"/>
          </a:xfrm>
          <a:prstGeom prst="rect">
            <a:avLst/>
          </a:prstGeom>
          <a:noFill/>
        </p:spPr>
        <p:txBody>
          <a:bodyPr wrap="none" rtlCol="0">
            <a:spAutoFit/>
          </a:bodyPr>
          <a:lstStyle/>
          <a:p>
            <a:r>
              <a:rPr lang="en-US" b="1" dirty="0"/>
              <a:t>Age of Technology (</a:t>
            </a:r>
            <a:r>
              <a:rPr lang="en-US" b="1" dirty="0" err="1"/>
              <a:t>yrs</a:t>
            </a:r>
            <a:r>
              <a:rPr lang="en-US" b="1" dirty="0"/>
              <a:t>)</a:t>
            </a:r>
          </a:p>
        </p:txBody>
      </p:sp>
      <p:cxnSp>
        <p:nvCxnSpPr>
          <p:cNvPr id="8" name="Straight Arrow Connector 7">
            <a:extLst>
              <a:ext uri="{FF2B5EF4-FFF2-40B4-BE49-F238E27FC236}">
                <a16:creationId xmlns:a16="http://schemas.microsoft.com/office/drawing/2014/main" id="{12B42C50-B850-844C-993C-DE76A3AA1CE2}"/>
              </a:ext>
            </a:extLst>
          </p:cNvPr>
          <p:cNvCxnSpPr/>
          <p:nvPr/>
        </p:nvCxnSpPr>
        <p:spPr>
          <a:xfrm flipV="1">
            <a:off x="2947386" y="2632784"/>
            <a:ext cx="3506680" cy="213951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6F2A139C-CC3B-194F-852D-BB28445518B2}"/>
              </a:ext>
            </a:extLst>
          </p:cNvPr>
          <p:cNvSpPr txBox="1"/>
          <p:nvPr/>
        </p:nvSpPr>
        <p:spPr>
          <a:xfrm rot="-5400000">
            <a:off x="1119354" y="3502581"/>
            <a:ext cx="2727029" cy="338554"/>
          </a:xfrm>
          <a:prstGeom prst="rect">
            <a:avLst/>
          </a:prstGeom>
          <a:noFill/>
        </p:spPr>
        <p:txBody>
          <a:bodyPr wrap="none" rtlCol="0">
            <a:spAutoFit/>
          </a:bodyPr>
          <a:lstStyle/>
          <a:p>
            <a:r>
              <a:rPr lang="en-US" sz="1600" dirty="0"/>
              <a:t>DNH  7120.8  D    C       B       A</a:t>
            </a:r>
          </a:p>
        </p:txBody>
      </p:sp>
      <p:sp>
        <p:nvSpPr>
          <p:cNvPr id="10" name="TextBox 9">
            <a:extLst>
              <a:ext uri="{FF2B5EF4-FFF2-40B4-BE49-F238E27FC236}">
                <a16:creationId xmlns:a16="http://schemas.microsoft.com/office/drawing/2014/main" id="{7643EBB2-1FD5-2E43-A6F2-DEBFAD061EF8}"/>
              </a:ext>
            </a:extLst>
          </p:cNvPr>
          <p:cNvSpPr txBox="1"/>
          <p:nvPr/>
        </p:nvSpPr>
        <p:spPr>
          <a:xfrm>
            <a:off x="2804673" y="5033284"/>
            <a:ext cx="301686" cy="369332"/>
          </a:xfrm>
          <a:prstGeom prst="rect">
            <a:avLst/>
          </a:prstGeom>
          <a:noFill/>
        </p:spPr>
        <p:txBody>
          <a:bodyPr wrap="none" rtlCol="0">
            <a:spAutoFit/>
          </a:bodyPr>
          <a:lstStyle/>
          <a:p>
            <a:r>
              <a:rPr lang="en-US" dirty="0"/>
              <a:t>0</a:t>
            </a:r>
          </a:p>
        </p:txBody>
      </p:sp>
      <p:sp>
        <p:nvSpPr>
          <p:cNvPr id="12" name="TextBox 11">
            <a:extLst>
              <a:ext uri="{FF2B5EF4-FFF2-40B4-BE49-F238E27FC236}">
                <a16:creationId xmlns:a16="http://schemas.microsoft.com/office/drawing/2014/main" id="{6C88F4F9-6FB2-014E-96B1-7B8AD091D375}"/>
              </a:ext>
            </a:extLst>
          </p:cNvPr>
          <p:cNvSpPr txBox="1"/>
          <p:nvPr/>
        </p:nvSpPr>
        <p:spPr>
          <a:xfrm>
            <a:off x="5344357" y="5021465"/>
            <a:ext cx="418704" cy="369332"/>
          </a:xfrm>
          <a:prstGeom prst="rect">
            <a:avLst/>
          </a:prstGeom>
          <a:noFill/>
        </p:spPr>
        <p:txBody>
          <a:bodyPr wrap="none" rtlCol="0">
            <a:spAutoFit/>
          </a:bodyPr>
          <a:lstStyle/>
          <a:p>
            <a:r>
              <a:rPr lang="en-US" dirty="0"/>
              <a:t>20</a:t>
            </a:r>
          </a:p>
        </p:txBody>
      </p:sp>
    </p:spTree>
    <p:extLst>
      <p:ext uri="{BB962C8B-B14F-4D97-AF65-F5344CB8AC3E}">
        <p14:creationId xmlns:p14="http://schemas.microsoft.com/office/powerpoint/2010/main" val="36462073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C639B6A-9515-CD4B-919F-C963C6FBD1F1}"/>
              </a:ext>
            </a:extLst>
          </p:cNvPr>
          <p:cNvSpPr>
            <a:spLocks noGrp="1"/>
          </p:cNvSpPr>
          <p:nvPr>
            <p:ph type="title"/>
          </p:nvPr>
        </p:nvSpPr>
        <p:spPr/>
        <p:txBody>
          <a:bodyPr>
            <a:normAutofit fontScale="90000"/>
          </a:bodyPr>
          <a:lstStyle/>
          <a:p>
            <a:r>
              <a:rPr lang="en-US" dirty="0"/>
              <a:t>Risk Classification vs Assurance Methodology Focus</a:t>
            </a:r>
          </a:p>
        </p:txBody>
      </p:sp>
      <p:sp>
        <p:nvSpPr>
          <p:cNvPr id="4" name="Left-Up Arrow 3">
            <a:extLst>
              <a:ext uri="{FF2B5EF4-FFF2-40B4-BE49-F238E27FC236}">
                <a16:creationId xmlns:a16="http://schemas.microsoft.com/office/drawing/2014/main" id="{B953DFD4-3AEC-4E4E-B8DE-F21C1D198FD2}"/>
              </a:ext>
            </a:extLst>
          </p:cNvPr>
          <p:cNvSpPr/>
          <p:nvPr/>
        </p:nvSpPr>
        <p:spPr>
          <a:xfrm flipH="1">
            <a:off x="1775532" y="2002470"/>
            <a:ext cx="4980374" cy="3906954"/>
          </a:xfrm>
          <a:prstGeom prst="leftUpArrow">
            <a:avLst>
              <a:gd name="adj1" fmla="val 5274"/>
              <a:gd name="adj2" fmla="val 24835"/>
              <a:gd name="adj3" fmla="val 25000"/>
            </a:avLst>
          </a:prstGeom>
          <a:ln w="0" cmpd="sng"/>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34F10AE2-0482-1047-8125-2C1779AA8DB7}"/>
              </a:ext>
            </a:extLst>
          </p:cNvPr>
          <p:cNvSpPr txBox="1"/>
          <p:nvPr/>
        </p:nvSpPr>
        <p:spPr>
          <a:xfrm rot="-5400000">
            <a:off x="952952" y="3591572"/>
            <a:ext cx="1434752" cy="369332"/>
          </a:xfrm>
          <a:prstGeom prst="rect">
            <a:avLst/>
          </a:prstGeom>
          <a:noFill/>
        </p:spPr>
        <p:txBody>
          <a:bodyPr wrap="none" rtlCol="0">
            <a:spAutoFit/>
          </a:bodyPr>
          <a:lstStyle/>
          <a:p>
            <a:r>
              <a:rPr lang="en-US" b="1" dirty="0"/>
              <a:t>Classification</a:t>
            </a:r>
          </a:p>
        </p:txBody>
      </p:sp>
      <p:sp>
        <p:nvSpPr>
          <p:cNvPr id="6" name="TextBox 5">
            <a:extLst>
              <a:ext uri="{FF2B5EF4-FFF2-40B4-BE49-F238E27FC236}">
                <a16:creationId xmlns:a16="http://schemas.microsoft.com/office/drawing/2014/main" id="{9CB16799-3E02-0344-B5A4-52F2CAE9242D}"/>
              </a:ext>
            </a:extLst>
          </p:cNvPr>
          <p:cNvSpPr txBox="1"/>
          <p:nvPr/>
        </p:nvSpPr>
        <p:spPr>
          <a:xfrm>
            <a:off x="3747091" y="5266454"/>
            <a:ext cx="2111219" cy="369332"/>
          </a:xfrm>
          <a:prstGeom prst="rect">
            <a:avLst/>
          </a:prstGeom>
          <a:noFill/>
        </p:spPr>
        <p:txBody>
          <a:bodyPr wrap="none" rtlCol="0">
            <a:spAutoFit/>
          </a:bodyPr>
          <a:lstStyle/>
          <a:p>
            <a:r>
              <a:rPr lang="en-US" b="1" dirty="0"/>
              <a:t>Assurance emphasis</a:t>
            </a:r>
          </a:p>
        </p:txBody>
      </p:sp>
      <p:cxnSp>
        <p:nvCxnSpPr>
          <p:cNvPr id="8" name="Straight Arrow Connector 7">
            <a:extLst>
              <a:ext uri="{FF2B5EF4-FFF2-40B4-BE49-F238E27FC236}">
                <a16:creationId xmlns:a16="http://schemas.microsoft.com/office/drawing/2014/main" id="{12B42C50-B850-844C-993C-DE76A3AA1CE2}"/>
              </a:ext>
            </a:extLst>
          </p:cNvPr>
          <p:cNvCxnSpPr/>
          <p:nvPr/>
        </p:nvCxnSpPr>
        <p:spPr>
          <a:xfrm flipV="1">
            <a:off x="2947386" y="2632784"/>
            <a:ext cx="3506680" cy="213951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6F2A139C-CC3B-194F-852D-BB28445518B2}"/>
              </a:ext>
            </a:extLst>
          </p:cNvPr>
          <p:cNvSpPr txBox="1"/>
          <p:nvPr/>
        </p:nvSpPr>
        <p:spPr>
          <a:xfrm rot="-5400000">
            <a:off x="1119354" y="3502581"/>
            <a:ext cx="2727029" cy="338554"/>
          </a:xfrm>
          <a:prstGeom prst="rect">
            <a:avLst/>
          </a:prstGeom>
          <a:noFill/>
        </p:spPr>
        <p:txBody>
          <a:bodyPr wrap="none" rtlCol="0">
            <a:spAutoFit/>
          </a:bodyPr>
          <a:lstStyle/>
          <a:p>
            <a:r>
              <a:rPr lang="en-US" sz="1600" dirty="0"/>
              <a:t>DNH  7120.8  D    C       B       A</a:t>
            </a:r>
          </a:p>
        </p:txBody>
      </p:sp>
      <p:sp>
        <p:nvSpPr>
          <p:cNvPr id="10" name="TextBox 9">
            <a:extLst>
              <a:ext uri="{FF2B5EF4-FFF2-40B4-BE49-F238E27FC236}">
                <a16:creationId xmlns:a16="http://schemas.microsoft.com/office/drawing/2014/main" id="{7643EBB2-1FD5-2E43-A6F2-DEBFAD061EF8}"/>
              </a:ext>
            </a:extLst>
          </p:cNvPr>
          <p:cNvSpPr txBox="1"/>
          <p:nvPr/>
        </p:nvSpPr>
        <p:spPr>
          <a:xfrm>
            <a:off x="2804673" y="5033285"/>
            <a:ext cx="1630190" cy="461665"/>
          </a:xfrm>
          <a:prstGeom prst="rect">
            <a:avLst/>
          </a:prstGeom>
          <a:noFill/>
        </p:spPr>
        <p:txBody>
          <a:bodyPr wrap="none" rtlCol="0">
            <a:spAutoFit/>
          </a:bodyPr>
          <a:lstStyle/>
          <a:p>
            <a:r>
              <a:rPr lang="en-US" sz="1200" dirty="0" err="1"/>
              <a:t>DfM</a:t>
            </a:r>
            <a:r>
              <a:rPr lang="en-US" sz="1200" dirty="0"/>
              <a:t>/</a:t>
            </a:r>
            <a:r>
              <a:rPr lang="en-US" sz="1200" dirty="0" err="1"/>
              <a:t>DfR</a:t>
            </a:r>
            <a:endParaRPr lang="en-US" sz="1200" dirty="0"/>
          </a:p>
          <a:p>
            <a:r>
              <a:rPr lang="en-US" sz="1200" dirty="0"/>
              <a:t>Technology Maturation</a:t>
            </a:r>
          </a:p>
        </p:txBody>
      </p:sp>
      <p:sp>
        <p:nvSpPr>
          <p:cNvPr id="12" name="TextBox 11">
            <a:extLst>
              <a:ext uri="{FF2B5EF4-FFF2-40B4-BE49-F238E27FC236}">
                <a16:creationId xmlns:a16="http://schemas.microsoft.com/office/drawing/2014/main" id="{6C88F4F9-6FB2-014E-96B1-7B8AD091D375}"/>
              </a:ext>
            </a:extLst>
          </p:cNvPr>
          <p:cNvSpPr txBox="1"/>
          <p:nvPr/>
        </p:nvSpPr>
        <p:spPr>
          <a:xfrm>
            <a:off x="4842206" y="5021464"/>
            <a:ext cx="2451759" cy="400110"/>
          </a:xfrm>
          <a:prstGeom prst="rect">
            <a:avLst/>
          </a:prstGeom>
          <a:noFill/>
        </p:spPr>
        <p:txBody>
          <a:bodyPr wrap="square" rtlCol="0">
            <a:spAutoFit/>
          </a:bodyPr>
          <a:lstStyle/>
          <a:p>
            <a:r>
              <a:rPr lang="en-US" sz="1000" dirty="0"/>
              <a:t>Strict workmanship </a:t>
            </a:r>
            <a:r>
              <a:rPr lang="en-US" sz="1000" dirty="0" err="1"/>
              <a:t>reqmts</a:t>
            </a:r>
            <a:r>
              <a:rPr lang="en-US" sz="1000" dirty="0"/>
              <a:t>/verification and extensive screening</a:t>
            </a:r>
          </a:p>
        </p:txBody>
      </p:sp>
      <p:sp>
        <p:nvSpPr>
          <p:cNvPr id="2" name="TextBox 1">
            <a:extLst>
              <a:ext uri="{FF2B5EF4-FFF2-40B4-BE49-F238E27FC236}">
                <a16:creationId xmlns:a16="http://schemas.microsoft.com/office/drawing/2014/main" id="{079801B3-4265-5747-B930-BBC6841796FF}"/>
              </a:ext>
            </a:extLst>
          </p:cNvPr>
          <p:cNvSpPr txBox="1"/>
          <p:nvPr/>
        </p:nvSpPr>
        <p:spPr>
          <a:xfrm>
            <a:off x="6356028" y="2792000"/>
            <a:ext cx="2451759" cy="1754326"/>
          </a:xfrm>
          <a:prstGeom prst="rect">
            <a:avLst/>
          </a:prstGeom>
          <a:noFill/>
        </p:spPr>
        <p:txBody>
          <a:bodyPr wrap="square" rtlCol="0">
            <a:spAutoFit/>
          </a:bodyPr>
          <a:lstStyle/>
          <a:p>
            <a:r>
              <a:rPr lang="en-US" dirty="0"/>
              <a:t>Note:  application of strict workmanship requirements supplants </a:t>
            </a:r>
            <a:r>
              <a:rPr lang="en-US" dirty="0" err="1"/>
              <a:t>DfM</a:t>
            </a:r>
            <a:r>
              <a:rPr lang="en-US" dirty="0"/>
              <a:t> and </a:t>
            </a:r>
            <a:r>
              <a:rPr lang="en-US" dirty="0" err="1"/>
              <a:t>DfR</a:t>
            </a:r>
            <a:r>
              <a:rPr lang="en-US" dirty="0"/>
              <a:t> efforts, and hinders technology maturation. </a:t>
            </a:r>
          </a:p>
        </p:txBody>
      </p:sp>
      <p:sp>
        <p:nvSpPr>
          <p:cNvPr id="7" name="TextBox 6">
            <a:extLst>
              <a:ext uri="{FF2B5EF4-FFF2-40B4-BE49-F238E27FC236}">
                <a16:creationId xmlns:a16="http://schemas.microsoft.com/office/drawing/2014/main" id="{6D0F2F0E-7987-E04D-8EE4-C42F62168FC0}"/>
              </a:ext>
            </a:extLst>
          </p:cNvPr>
          <p:cNvSpPr txBox="1"/>
          <p:nvPr/>
        </p:nvSpPr>
        <p:spPr>
          <a:xfrm>
            <a:off x="4727275" y="2002470"/>
            <a:ext cx="1481944" cy="369332"/>
          </a:xfrm>
          <a:prstGeom prst="rect">
            <a:avLst/>
          </a:prstGeom>
          <a:noFill/>
        </p:spPr>
        <p:txBody>
          <a:bodyPr wrap="none" rtlCol="0">
            <a:spAutoFit/>
          </a:bodyPr>
          <a:lstStyle/>
          <a:p>
            <a:r>
              <a:rPr lang="en-US" dirty="0"/>
              <a:t>Notional view</a:t>
            </a:r>
          </a:p>
        </p:txBody>
      </p:sp>
      <p:sp>
        <p:nvSpPr>
          <p:cNvPr id="11" name="Cloud 10">
            <a:extLst>
              <a:ext uri="{FF2B5EF4-FFF2-40B4-BE49-F238E27FC236}">
                <a16:creationId xmlns:a16="http://schemas.microsoft.com/office/drawing/2014/main" id="{4C6B1605-5D69-F94B-BF10-C4BBEF195E4C}"/>
              </a:ext>
            </a:extLst>
          </p:cNvPr>
          <p:cNvSpPr/>
          <p:nvPr/>
        </p:nvSpPr>
        <p:spPr>
          <a:xfrm>
            <a:off x="2442686" y="4368202"/>
            <a:ext cx="1387442" cy="653263"/>
          </a:xfrm>
          <a:prstGeom prst="cloud">
            <a:avLst/>
          </a:prstGeom>
          <a:gradFill>
            <a:gsLst>
              <a:gs pos="0">
                <a:schemeClr val="accent3">
                  <a:lumMod val="60000"/>
                  <a:lumOff val="40000"/>
                  <a:alpha val="34000"/>
                </a:schemeClr>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800" dirty="0"/>
              <a:t>New technologies, and tech demos should be down here </a:t>
            </a:r>
          </a:p>
        </p:txBody>
      </p:sp>
    </p:spTree>
    <p:extLst>
      <p:ext uri="{BB962C8B-B14F-4D97-AF65-F5344CB8AC3E}">
        <p14:creationId xmlns:p14="http://schemas.microsoft.com/office/powerpoint/2010/main" val="11898742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6407379-FCA4-AD2A-6F5B-40AC40BC2B22}"/>
              </a:ext>
            </a:extLst>
          </p:cNvPr>
          <p:cNvSpPr>
            <a:spLocks noGrp="1"/>
          </p:cNvSpPr>
          <p:nvPr>
            <p:ph type="title"/>
          </p:nvPr>
        </p:nvSpPr>
        <p:spPr/>
        <p:txBody>
          <a:bodyPr>
            <a:normAutofit fontScale="90000"/>
          </a:bodyPr>
          <a:lstStyle/>
          <a:p>
            <a:r>
              <a:rPr lang="en-US" dirty="0"/>
              <a:t>Summary of expected assurance practices</a:t>
            </a:r>
          </a:p>
        </p:txBody>
      </p:sp>
      <p:sp>
        <p:nvSpPr>
          <p:cNvPr id="5" name="Rectangle 1">
            <a:extLst>
              <a:ext uri="{FF2B5EF4-FFF2-40B4-BE49-F238E27FC236}">
                <a16:creationId xmlns:a16="http://schemas.microsoft.com/office/drawing/2014/main" id="{A9C45CA8-06A4-4813-7542-1C6572F68743}"/>
              </a:ext>
            </a:extLst>
          </p:cNvPr>
          <p:cNvSpPr>
            <a:spLocks noChangeArrowheads="1"/>
          </p:cNvSpPr>
          <p:nvPr/>
        </p:nvSpPr>
        <p:spPr bwMode="auto">
          <a:xfrm>
            <a:off x="2056744" y="1865255"/>
            <a:ext cx="1847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defTabSz="914400" eaLnBrk="0" fontAlgn="base" hangingPunct="0">
              <a:spcBef>
                <a:spcPct val="0"/>
              </a:spcBef>
              <a:spcAft>
                <a:spcPct val="0"/>
              </a:spcAft>
            </a:pPr>
            <a:br>
              <a:rPr lang="en-US" altLang="en-US">
                <a:latin typeface="Arial" panose="020B0604020202020204" pitchFamily="34" charset="0"/>
              </a:rPr>
            </a:br>
            <a:endParaRPr lang="en-US" altLang="en-US">
              <a:latin typeface="Arial" panose="020B0604020202020204" pitchFamily="34" charset="0"/>
            </a:endParaRPr>
          </a:p>
        </p:txBody>
      </p:sp>
      <p:cxnSp>
        <p:nvCxnSpPr>
          <p:cNvPr id="9" name="Straight Connector 8">
            <a:extLst>
              <a:ext uri="{FF2B5EF4-FFF2-40B4-BE49-F238E27FC236}">
                <a16:creationId xmlns:a16="http://schemas.microsoft.com/office/drawing/2014/main" id="{E72FF1E8-875C-AD7F-DC8B-9EC4496EC9CC}"/>
              </a:ext>
            </a:extLst>
          </p:cNvPr>
          <p:cNvCxnSpPr/>
          <p:nvPr/>
        </p:nvCxnSpPr>
        <p:spPr>
          <a:xfrm>
            <a:off x="5260431" y="5856708"/>
            <a:ext cx="790961"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742D14A0-AFE3-09BA-C5B6-102751E8E60A}"/>
              </a:ext>
            </a:extLst>
          </p:cNvPr>
          <p:cNvCxnSpPr/>
          <p:nvPr/>
        </p:nvCxnSpPr>
        <p:spPr>
          <a:xfrm>
            <a:off x="4082128" y="5860428"/>
            <a:ext cx="790961" cy="0"/>
          </a:xfrm>
          <a:prstGeom prst="line">
            <a:avLst/>
          </a:prstGeom>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AFC18EBD-F870-F4B8-DDFA-620E5E46B59D}"/>
              </a:ext>
            </a:extLst>
          </p:cNvPr>
          <p:cNvSpPr txBox="1"/>
          <p:nvPr/>
        </p:nvSpPr>
        <p:spPr>
          <a:xfrm>
            <a:off x="3077737" y="5670858"/>
            <a:ext cx="1047338" cy="369332"/>
          </a:xfrm>
          <a:prstGeom prst="rect">
            <a:avLst/>
          </a:prstGeom>
          <a:noFill/>
        </p:spPr>
        <p:txBody>
          <a:bodyPr wrap="none" rtlCol="0">
            <a:spAutoFit/>
          </a:bodyPr>
          <a:lstStyle/>
          <a:p>
            <a:r>
              <a:rPr lang="en-US" dirty="0"/>
              <a:t>oversight</a:t>
            </a:r>
          </a:p>
        </p:txBody>
      </p:sp>
      <p:cxnSp>
        <p:nvCxnSpPr>
          <p:cNvPr id="12" name="Straight Connector 11">
            <a:extLst>
              <a:ext uri="{FF2B5EF4-FFF2-40B4-BE49-F238E27FC236}">
                <a16:creationId xmlns:a16="http://schemas.microsoft.com/office/drawing/2014/main" id="{23FE8C91-A335-EF8B-BD2B-B72A0F18808D}"/>
              </a:ext>
            </a:extLst>
          </p:cNvPr>
          <p:cNvCxnSpPr/>
          <p:nvPr/>
        </p:nvCxnSpPr>
        <p:spPr>
          <a:xfrm>
            <a:off x="2279354" y="5856714"/>
            <a:ext cx="790961" cy="0"/>
          </a:xfrm>
          <a:prstGeom prst="line">
            <a:avLst/>
          </a:prstGeom>
          <a:ln>
            <a:headEnd type="triangle"/>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FE6F609B-2F1C-B128-03BF-CFDDB5EE2E02}"/>
              </a:ext>
            </a:extLst>
          </p:cNvPr>
          <p:cNvCxnSpPr/>
          <p:nvPr/>
        </p:nvCxnSpPr>
        <p:spPr>
          <a:xfrm>
            <a:off x="6871673" y="5851471"/>
            <a:ext cx="790961" cy="0"/>
          </a:xfrm>
          <a:prstGeom prst="line">
            <a:avLst/>
          </a:prstGeom>
          <a:ln>
            <a:tailEnd type="triangle"/>
          </a:ln>
        </p:spPr>
        <p:style>
          <a:lnRef idx="2">
            <a:schemeClr val="accent1"/>
          </a:lnRef>
          <a:fillRef idx="0">
            <a:schemeClr val="accent1"/>
          </a:fillRef>
          <a:effectRef idx="1">
            <a:schemeClr val="accent1"/>
          </a:effectRef>
          <a:fontRef idx="minor">
            <a:schemeClr val="tx1"/>
          </a:fontRef>
        </p:style>
      </p:cxnSp>
      <p:sp>
        <p:nvSpPr>
          <p:cNvPr id="14" name="TextBox 13">
            <a:extLst>
              <a:ext uri="{FF2B5EF4-FFF2-40B4-BE49-F238E27FC236}">
                <a16:creationId xmlns:a16="http://schemas.microsoft.com/office/drawing/2014/main" id="{61F8162E-E819-C56F-2BBA-18D47AD4A37F}"/>
              </a:ext>
            </a:extLst>
          </p:cNvPr>
          <p:cNvSpPr txBox="1"/>
          <p:nvPr/>
        </p:nvSpPr>
        <p:spPr>
          <a:xfrm>
            <a:off x="6082868" y="5661901"/>
            <a:ext cx="807722" cy="369332"/>
          </a:xfrm>
          <a:prstGeom prst="rect">
            <a:avLst/>
          </a:prstGeom>
          <a:noFill/>
        </p:spPr>
        <p:txBody>
          <a:bodyPr wrap="none" rtlCol="0">
            <a:spAutoFit/>
          </a:bodyPr>
          <a:lstStyle/>
          <a:p>
            <a:r>
              <a:rPr lang="en-US" dirty="0"/>
              <a:t>insight</a:t>
            </a:r>
          </a:p>
        </p:txBody>
      </p:sp>
      <p:graphicFrame>
        <p:nvGraphicFramePr>
          <p:cNvPr id="2" name="Table 1">
            <a:extLst>
              <a:ext uri="{FF2B5EF4-FFF2-40B4-BE49-F238E27FC236}">
                <a16:creationId xmlns:a16="http://schemas.microsoft.com/office/drawing/2014/main" id="{B43323A4-4B66-68A2-8D95-940FAB67AA45}"/>
              </a:ext>
            </a:extLst>
          </p:cNvPr>
          <p:cNvGraphicFramePr>
            <a:graphicFrameLocks noGrp="1"/>
          </p:cNvGraphicFramePr>
          <p:nvPr>
            <p:extLst>
              <p:ext uri="{D42A27DB-BD31-4B8C-83A1-F6EECF244321}">
                <p14:modId xmlns:p14="http://schemas.microsoft.com/office/powerpoint/2010/main" val="2878854097"/>
              </p:ext>
            </p:extLst>
          </p:nvPr>
        </p:nvGraphicFramePr>
        <p:xfrm>
          <a:off x="1574800" y="1557949"/>
          <a:ext cx="5937250" cy="4023360"/>
        </p:xfrm>
        <a:graphic>
          <a:graphicData uri="http://schemas.openxmlformats.org/drawingml/2006/table">
            <a:tbl>
              <a:tblPr firstRow="1" firstCol="1" bandRow="1">
                <a:tableStyleId>{5C22544A-7EE6-4342-B048-85BDC9FD1C3A}</a:tableStyleId>
              </a:tblPr>
              <a:tblGrid>
                <a:gridCol w="1041400">
                  <a:extLst>
                    <a:ext uri="{9D8B030D-6E8A-4147-A177-3AD203B41FA5}">
                      <a16:colId xmlns:a16="http://schemas.microsoft.com/office/drawing/2014/main" val="3964232840"/>
                    </a:ext>
                  </a:extLst>
                </a:gridCol>
                <a:gridCol w="979805">
                  <a:extLst>
                    <a:ext uri="{9D8B030D-6E8A-4147-A177-3AD203B41FA5}">
                      <a16:colId xmlns:a16="http://schemas.microsoft.com/office/drawing/2014/main" val="3680147636"/>
                    </a:ext>
                  </a:extLst>
                </a:gridCol>
                <a:gridCol w="979805">
                  <a:extLst>
                    <a:ext uri="{9D8B030D-6E8A-4147-A177-3AD203B41FA5}">
                      <a16:colId xmlns:a16="http://schemas.microsoft.com/office/drawing/2014/main" val="3445926252"/>
                    </a:ext>
                  </a:extLst>
                </a:gridCol>
                <a:gridCol w="977265">
                  <a:extLst>
                    <a:ext uri="{9D8B030D-6E8A-4147-A177-3AD203B41FA5}">
                      <a16:colId xmlns:a16="http://schemas.microsoft.com/office/drawing/2014/main" val="1421987611"/>
                    </a:ext>
                  </a:extLst>
                </a:gridCol>
                <a:gridCol w="977900">
                  <a:extLst>
                    <a:ext uri="{9D8B030D-6E8A-4147-A177-3AD203B41FA5}">
                      <a16:colId xmlns:a16="http://schemas.microsoft.com/office/drawing/2014/main" val="1669729654"/>
                    </a:ext>
                  </a:extLst>
                </a:gridCol>
                <a:gridCol w="981075">
                  <a:extLst>
                    <a:ext uri="{9D8B030D-6E8A-4147-A177-3AD203B41FA5}">
                      <a16:colId xmlns:a16="http://schemas.microsoft.com/office/drawing/2014/main" val="580844771"/>
                    </a:ext>
                  </a:extLst>
                </a:gridCol>
              </a:tblGrid>
              <a:tr h="0">
                <a:tc>
                  <a:txBody>
                    <a:bodyPr/>
                    <a:lstStyle/>
                    <a:p>
                      <a:pPr marL="0" marR="0" algn="ctr">
                        <a:spcBef>
                          <a:spcPts val="0"/>
                        </a:spcBef>
                        <a:spcAft>
                          <a:spcPts val="0"/>
                        </a:spcAft>
                      </a:pPr>
                      <a:r>
                        <a:rPr lang="en-US" sz="1200">
                          <a:effectLst/>
                        </a:rPr>
                        <a:t>Practice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a:effectLst/>
                        </a:rPr>
                        <a:t>A</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a:effectLst/>
                        </a:rPr>
                        <a:t>B</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a:effectLst/>
                        </a:rPr>
                        <a:t>C</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a:effectLst/>
                        </a:rPr>
                        <a:t>D</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200">
                          <a:effectLst/>
                        </a:rPr>
                        <a:t>7120.8/DNH</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85305582"/>
                  </a:ext>
                </a:extLst>
              </a:tr>
              <a:tr h="0">
                <a:tc>
                  <a:txBody>
                    <a:bodyPr/>
                    <a:lstStyle/>
                    <a:p>
                      <a:pPr marL="0" marR="0">
                        <a:spcBef>
                          <a:spcPts val="0"/>
                        </a:spcBef>
                        <a:spcAft>
                          <a:spcPts val="0"/>
                        </a:spcAft>
                      </a:pPr>
                      <a:r>
                        <a:rPr lang="en-US" sz="1200">
                          <a:effectLst/>
                        </a:rPr>
                        <a:t>GMIPs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200">
                          <a:effectLst/>
                        </a:rPr>
                        <a:t>Extensive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200">
                          <a:effectLst/>
                        </a:rPr>
                        <a:t>Extensive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200">
                          <a:effectLst/>
                        </a:rPr>
                        <a:t>Limited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200">
                          <a:effectLst/>
                        </a:rPr>
                        <a:t>Minimal</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200">
                          <a:effectLst/>
                        </a:rPr>
                        <a:t>Almost none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87545674"/>
                  </a:ext>
                </a:extLst>
              </a:tr>
              <a:tr h="0">
                <a:tc>
                  <a:txBody>
                    <a:bodyPr/>
                    <a:lstStyle/>
                    <a:p>
                      <a:pPr marL="0" marR="0">
                        <a:spcBef>
                          <a:spcPts val="0"/>
                        </a:spcBef>
                        <a:spcAft>
                          <a:spcPts val="0"/>
                        </a:spcAft>
                      </a:pPr>
                      <a:r>
                        <a:rPr lang="en-US" sz="1200">
                          <a:effectLst/>
                        </a:rPr>
                        <a:t>ARB/FRB/MRB voting</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200">
                          <a:effectLst/>
                        </a:rPr>
                        <a:t>Voting on all</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200">
                          <a:effectLst/>
                        </a:rPr>
                        <a:t>Voting on major</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200">
                          <a:effectLst/>
                        </a:rPr>
                        <a:t>Participating</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200">
                          <a:effectLst/>
                        </a:rPr>
                        <a:t>Participating</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200">
                          <a:effectLst/>
                        </a:rPr>
                        <a:t>Open</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24321659"/>
                  </a:ext>
                </a:extLst>
              </a:tr>
              <a:tr h="0">
                <a:tc>
                  <a:txBody>
                    <a:bodyPr/>
                    <a:lstStyle/>
                    <a:p>
                      <a:pPr marL="0" marR="0">
                        <a:spcBef>
                          <a:spcPts val="0"/>
                        </a:spcBef>
                        <a:spcAft>
                          <a:spcPts val="0"/>
                        </a:spcAft>
                      </a:pPr>
                      <a:r>
                        <a:rPr lang="en-US" sz="1200">
                          <a:effectLst/>
                        </a:rPr>
                        <a:t>EEE parts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200">
                          <a:effectLst/>
                        </a:rPr>
                        <a:t>Level 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200">
                          <a:effectLst/>
                        </a:rPr>
                        <a:t>Level 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200">
                          <a:effectLst/>
                        </a:rPr>
                        <a:t>Level 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200">
                          <a:effectLst/>
                        </a:rPr>
                        <a:t>COTS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200">
                          <a:effectLst/>
                        </a:rPr>
                        <a:t>COTS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2513662"/>
                  </a:ext>
                </a:extLst>
              </a:tr>
              <a:tr h="0">
                <a:tc>
                  <a:txBody>
                    <a:bodyPr/>
                    <a:lstStyle/>
                    <a:p>
                      <a:pPr marL="0" marR="0">
                        <a:spcBef>
                          <a:spcPts val="0"/>
                        </a:spcBef>
                        <a:spcAft>
                          <a:spcPts val="0"/>
                        </a:spcAft>
                      </a:pPr>
                      <a:r>
                        <a:rPr lang="en-US" sz="1200">
                          <a:effectLst/>
                        </a:rPr>
                        <a:t>PCB reqmts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200">
                          <a:effectLst/>
                        </a:rPr>
                        <a:t>DS, ES, 3/A</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200">
                          <a:effectLst/>
                        </a:rPr>
                        <a:t>DS, ES, 3/A</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200">
                          <a:effectLst/>
                        </a:rPr>
                        <a:t>D, E, 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200">
                          <a:effectLst/>
                        </a:rPr>
                        <a:t>D, E, 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200">
                          <a:effectLst/>
                        </a:rPr>
                        <a:t>Class 2 or 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85457759"/>
                  </a:ext>
                </a:extLst>
              </a:tr>
              <a:tr h="0">
                <a:tc>
                  <a:txBody>
                    <a:bodyPr/>
                    <a:lstStyle/>
                    <a:p>
                      <a:pPr marL="0" marR="0">
                        <a:spcBef>
                          <a:spcPts val="0"/>
                        </a:spcBef>
                        <a:spcAft>
                          <a:spcPts val="0"/>
                        </a:spcAft>
                      </a:pPr>
                      <a:r>
                        <a:rPr lang="en-US" sz="1200">
                          <a:effectLst/>
                        </a:rPr>
                        <a:t>PCB coupons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200">
                          <a:effectLst/>
                        </a:rPr>
                        <a:t>Independent</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200">
                          <a:effectLst/>
                        </a:rPr>
                        <a:t>Independent</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200">
                          <a:effectLst/>
                        </a:rPr>
                        <a:t>Supplier only</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200">
                          <a:effectLst/>
                        </a:rPr>
                        <a:t>Supplier only</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200">
                          <a:effectLst/>
                        </a:rPr>
                        <a:t>commercial</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48776206"/>
                  </a:ext>
                </a:extLst>
              </a:tr>
              <a:tr h="0">
                <a:tc>
                  <a:txBody>
                    <a:bodyPr/>
                    <a:lstStyle/>
                    <a:p>
                      <a:pPr marL="0" marR="0">
                        <a:spcBef>
                          <a:spcPts val="0"/>
                        </a:spcBef>
                        <a:spcAft>
                          <a:spcPts val="0"/>
                        </a:spcAft>
                      </a:pPr>
                      <a:r>
                        <a:rPr lang="en-US" sz="1200">
                          <a:effectLst/>
                        </a:rPr>
                        <a:t>SPFs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200">
                          <a:effectLst/>
                        </a:rPr>
                        <a:t>Fully redundant</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200">
                          <a:effectLst/>
                        </a:rPr>
                        <a:t>Mostly redundant</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200">
                          <a:effectLst/>
                        </a:rPr>
                        <a:t>Selective redundancy</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200">
                          <a:effectLst/>
                        </a:rPr>
                        <a:t>Mostly single string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200">
                          <a:effectLst/>
                        </a:rPr>
                        <a:t>Mostly single string</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91384872"/>
                  </a:ext>
                </a:extLst>
              </a:tr>
              <a:tr h="0">
                <a:tc>
                  <a:txBody>
                    <a:bodyPr/>
                    <a:lstStyle/>
                    <a:p>
                      <a:pPr marL="0" marR="0">
                        <a:spcBef>
                          <a:spcPts val="0"/>
                        </a:spcBef>
                        <a:spcAft>
                          <a:spcPts val="0"/>
                        </a:spcAft>
                      </a:pPr>
                      <a:r>
                        <a:rPr lang="en-US" sz="1200">
                          <a:effectLst/>
                        </a:rPr>
                        <a:t>workmanship</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200">
                          <a:effectLst/>
                        </a:rPr>
                        <a:t>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200">
                          <a:effectLst/>
                        </a:rPr>
                        <a:t>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200">
                          <a:effectLst/>
                        </a:rPr>
                        <a:t>No 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200">
                          <a:effectLst/>
                        </a:rPr>
                        <a:t>No 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200">
                          <a:effectLst/>
                        </a:rPr>
                        <a:t>commercial</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53453938"/>
                  </a:ext>
                </a:extLst>
              </a:tr>
              <a:tr h="0">
                <a:tc>
                  <a:txBody>
                    <a:bodyPr/>
                    <a:lstStyle/>
                    <a:p>
                      <a:pPr marL="0" marR="0">
                        <a:spcBef>
                          <a:spcPts val="0"/>
                        </a:spcBef>
                        <a:spcAft>
                          <a:spcPts val="0"/>
                        </a:spcAft>
                      </a:pPr>
                      <a:r>
                        <a:rPr lang="en-US" sz="1200">
                          <a:effectLst/>
                        </a:rPr>
                        <a:t>Radiation</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200">
                          <a:effectLst/>
                        </a:rPr>
                        <a:t>Lot-specific TID testing for SPF parts or board-level testing in high TID +rad-tol-design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200">
                          <a:effectLst/>
                        </a:rPr>
                        <a:t>Strategic testing, board level testing + rad-tol design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200">
                          <a:effectLst/>
                        </a:rPr>
                        <a:t>Rad-tol design, limited piece part approvals when board level analysis or testing not available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200">
                          <a:effectLst/>
                        </a:rPr>
                        <a:t>Rad-tol design, no piece part approvals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200">
                          <a:effectLst/>
                        </a:rPr>
                        <a:t>Based on lifetime and environment</a:t>
                      </a:r>
                    </a:p>
                    <a:p>
                      <a:pPr marL="0" marR="0">
                        <a:spcBef>
                          <a:spcPts val="0"/>
                        </a:spcBef>
                        <a:spcAft>
                          <a:spcPts val="0"/>
                        </a:spcAft>
                      </a:pPr>
                      <a:r>
                        <a:rPr lang="en-US" sz="12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95550029"/>
                  </a:ext>
                </a:extLst>
              </a:tr>
              <a:tr h="0">
                <a:tc>
                  <a:txBody>
                    <a:bodyPr/>
                    <a:lstStyle/>
                    <a:p>
                      <a:pPr marL="0" marR="0">
                        <a:spcBef>
                          <a:spcPts val="0"/>
                        </a:spcBef>
                        <a:spcAft>
                          <a:spcPts val="0"/>
                        </a:spcAft>
                      </a:pPr>
                      <a:r>
                        <a:rPr lang="en-US" sz="1200">
                          <a:effectLst/>
                        </a:rPr>
                        <a:t>Lifting</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200">
                          <a:effectLst/>
                        </a:rPr>
                        <a:t>Standard suite of 6 practices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200">
                          <a:effectLst/>
                        </a:rPr>
                        <a:t>Standard suite of 6 practices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200">
                          <a:effectLst/>
                        </a:rPr>
                        <a:t>Standard suite of 6 practices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200">
                          <a:effectLst/>
                        </a:rPr>
                        <a:t>Vendor practices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200" dirty="0">
                          <a:effectLst/>
                        </a:rPr>
                        <a:t>Vendor practices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60351351"/>
                  </a:ext>
                </a:extLst>
              </a:tr>
            </a:tbl>
          </a:graphicData>
        </a:graphic>
      </p:graphicFrame>
      <p:sp>
        <p:nvSpPr>
          <p:cNvPr id="6" name="Rectangle 1">
            <a:extLst>
              <a:ext uri="{FF2B5EF4-FFF2-40B4-BE49-F238E27FC236}">
                <a16:creationId xmlns:a16="http://schemas.microsoft.com/office/drawing/2014/main" id="{D4C5355A-9ABD-31CB-47E8-0DF58D144EC0}"/>
              </a:ext>
            </a:extLst>
          </p:cNvPr>
          <p:cNvSpPr>
            <a:spLocks noChangeArrowheads="1"/>
          </p:cNvSpPr>
          <p:nvPr/>
        </p:nvSpPr>
        <p:spPr bwMode="auto">
          <a:xfrm>
            <a:off x="1574800" y="17065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9684143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EF63B4E-6BF5-2F44-B709-1566E47002EB}"/>
              </a:ext>
            </a:extLst>
          </p:cNvPr>
          <p:cNvSpPr>
            <a:spLocks noGrp="1"/>
          </p:cNvSpPr>
          <p:nvPr>
            <p:ph type="title"/>
          </p:nvPr>
        </p:nvSpPr>
        <p:spPr/>
        <p:txBody>
          <a:bodyPr>
            <a:normAutofit fontScale="90000"/>
          </a:bodyPr>
          <a:lstStyle/>
          <a:p>
            <a:r>
              <a:rPr lang="en-US" dirty="0"/>
              <a:t>Top level comparison of select practices</a:t>
            </a:r>
          </a:p>
        </p:txBody>
      </p:sp>
      <p:graphicFrame>
        <p:nvGraphicFramePr>
          <p:cNvPr id="5" name="Table 5">
            <a:extLst>
              <a:ext uri="{FF2B5EF4-FFF2-40B4-BE49-F238E27FC236}">
                <a16:creationId xmlns:a16="http://schemas.microsoft.com/office/drawing/2014/main" id="{39FCF1B9-C691-9149-A748-DAB3A642169B}"/>
              </a:ext>
            </a:extLst>
          </p:cNvPr>
          <p:cNvGraphicFramePr>
            <a:graphicFrameLocks noGrp="1"/>
          </p:cNvGraphicFramePr>
          <p:nvPr>
            <p:extLst>
              <p:ext uri="{D42A27DB-BD31-4B8C-83A1-F6EECF244321}">
                <p14:modId xmlns:p14="http://schemas.microsoft.com/office/powerpoint/2010/main" val="3538461403"/>
              </p:ext>
            </p:extLst>
          </p:nvPr>
        </p:nvGraphicFramePr>
        <p:xfrm>
          <a:off x="138568" y="1333701"/>
          <a:ext cx="8866863" cy="5355497"/>
        </p:xfrm>
        <a:graphic>
          <a:graphicData uri="http://schemas.openxmlformats.org/drawingml/2006/table">
            <a:tbl>
              <a:tblPr firstRow="1" bandRow="1">
                <a:tableStyleId>{5C22544A-7EE6-4342-B048-85BDC9FD1C3A}</a:tableStyleId>
              </a:tblPr>
              <a:tblGrid>
                <a:gridCol w="2955621">
                  <a:extLst>
                    <a:ext uri="{9D8B030D-6E8A-4147-A177-3AD203B41FA5}">
                      <a16:colId xmlns:a16="http://schemas.microsoft.com/office/drawing/2014/main" val="797937913"/>
                    </a:ext>
                  </a:extLst>
                </a:gridCol>
                <a:gridCol w="2955621">
                  <a:extLst>
                    <a:ext uri="{9D8B030D-6E8A-4147-A177-3AD203B41FA5}">
                      <a16:colId xmlns:a16="http://schemas.microsoft.com/office/drawing/2014/main" val="18047746"/>
                    </a:ext>
                  </a:extLst>
                </a:gridCol>
                <a:gridCol w="2955621">
                  <a:extLst>
                    <a:ext uri="{9D8B030D-6E8A-4147-A177-3AD203B41FA5}">
                      <a16:colId xmlns:a16="http://schemas.microsoft.com/office/drawing/2014/main" val="3147747092"/>
                    </a:ext>
                  </a:extLst>
                </a:gridCol>
              </a:tblGrid>
              <a:tr h="361426">
                <a:tc>
                  <a:txBody>
                    <a:bodyPr/>
                    <a:lstStyle/>
                    <a:p>
                      <a:endParaRPr lang="en-US"/>
                    </a:p>
                  </a:txBody>
                  <a:tcPr/>
                </a:tc>
                <a:tc>
                  <a:txBody>
                    <a:bodyPr/>
                    <a:lstStyle/>
                    <a:p>
                      <a:r>
                        <a:rPr lang="en-US" dirty="0"/>
                        <a:t>Class D/7120.8/DNH</a:t>
                      </a:r>
                    </a:p>
                  </a:txBody>
                  <a:tcPr/>
                </a:tc>
                <a:tc>
                  <a:txBody>
                    <a:bodyPr/>
                    <a:lstStyle/>
                    <a:p>
                      <a:r>
                        <a:rPr lang="en-US" dirty="0"/>
                        <a:t>Class B</a:t>
                      </a:r>
                    </a:p>
                  </a:txBody>
                  <a:tcPr/>
                </a:tc>
                <a:extLst>
                  <a:ext uri="{0D108BD9-81ED-4DB2-BD59-A6C34878D82A}">
                    <a16:rowId xmlns:a16="http://schemas.microsoft.com/office/drawing/2014/main" val="4174285573"/>
                  </a:ext>
                </a:extLst>
              </a:tr>
              <a:tr h="891186">
                <a:tc>
                  <a:txBody>
                    <a:bodyPr/>
                    <a:lstStyle/>
                    <a:p>
                      <a:r>
                        <a:rPr lang="en-US" dirty="0"/>
                        <a:t>Env test</a:t>
                      </a:r>
                    </a:p>
                  </a:txBody>
                  <a:tcPr/>
                </a:tc>
                <a:tc>
                  <a:txBody>
                    <a:bodyPr/>
                    <a:lstStyle/>
                    <a:p>
                      <a:r>
                        <a:rPr lang="en-US" dirty="0"/>
                        <a:t>TAYF, small margins.  Ex:  EMI- self-</a:t>
                      </a:r>
                      <a:r>
                        <a:rPr lang="en-US" dirty="0" err="1"/>
                        <a:t>compat</a:t>
                      </a:r>
                      <a:endParaRPr lang="en-US" dirty="0"/>
                    </a:p>
                  </a:txBody>
                  <a:tcPr/>
                </a:tc>
                <a:tc>
                  <a:txBody>
                    <a:bodyPr/>
                    <a:lstStyle/>
                    <a:p>
                      <a:r>
                        <a:rPr lang="en-US" dirty="0"/>
                        <a:t>TAYF + bullet proof + high margins.  Ex:  EMI-CS testing </a:t>
                      </a:r>
                    </a:p>
                  </a:txBody>
                  <a:tcPr/>
                </a:tc>
                <a:extLst>
                  <a:ext uri="{0D108BD9-81ED-4DB2-BD59-A6C34878D82A}">
                    <a16:rowId xmlns:a16="http://schemas.microsoft.com/office/drawing/2014/main" val="979838859"/>
                  </a:ext>
                </a:extLst>
              </a:tr>
              <a:tr h="623831">
                <a:tc>
                  <a:txBody>
                    <a:bodyPr/>
                    <a:lstStyle/>
                    <a:p>
                      <a:r>
                        <a:rPr lang="en-US" dirty="0"/>
                        <a:t>Parts</a:t>
                      </a:r>
                    </a:p>
                  </a:txBody>
                  <a:tcPr/>
                </a:tc>
                <a:tc>
                  <a:txBody>
                    <a:bodyPr/>
                    <a:lstStyle/>
                    <a:p>
                      <a:r>
                        <a:rPr lang="en-US" dirty="0"/>
                        <a:t>Commercial, no extra screening</a:t>
                      </a:r>
                    </a:p>
                  </a:txBody>
                  <a:tcPr/>
                </a:tc>
                <a:tc>
                  <a:txBody>
                    <a:bodyPr/>
                    <a:lstStyle/>
                    <a:p>
                      <a:r>
                        <a:rPr lang="en-US" dirty="0"/>
                        <a:t>Screened to level 1 and 2 (extremely costly)</a:t>
                      </a:r>
                    </a:p>
                  </a:txBody>
                  <a:tcPr/>
                </a:tc>
                <a:extLst>
                  <a:ext uri="{0D108BD9-81ED-4DB2-BD59-A6C34878D82A}">
                    <a16:rowId xmlns:a16="http://schemas.microsoft.com/office/drawing/2014/main" val="17777256"/>
                  </a:ext>
                </a:extLst>
              </a:tr>
              <a:tr h="623831">
                <a:tc>
                  <a:txBody>
                    <a:bodyPr/>
                    <a:lstStyle/>
                    <a:p>
                      <a:r>
                        <a:rPr lang="en-US" dirty="0"/>
                        <a:t>Workmanship</a:t>
                      </a:r>
                    </a:p>
                  </a:txBody>
                  <a:tcPr/>
                </a:tc>
                <a:tc>
                  <a:txBody>
                    <a:bodyPr/>
                    <a:lstStyle/>
                    <a:p>
                      <a:r>
                        <a:rPr lang="en-US" dirty="0"/>
                        <a:t>Use of experienced techs</a:t>
                      </a:r>
                    </a:p>
                  </a:txBody>
                  <a:tcPr/>
                </a:tc>
                <a:tc>
                  <a:txBody>
                    <a:bodyPr/>
                    <a:lstStyle/>
                    <a:p>
                      <a:r>
                        <a:rPr lang="en-US" dirty="0"/>
                        <a:t>Following strict requirements</a:t>
                      </a:r>
                    </a:p>
                  </a:txBody>
                  <a:tcPr/>
                </a:tc>
                <a:extLst>
                  <a:ext uri="{0D108BD9-81ED-4DB2-BD59-A6C34878D82A}">
                    <a16:rowId xmlns:a16="http://schemas.microsoft.com/office/drawing/2014/main" val="671564891"/>
                  </a:ext>
                </a:extLst>
              </a:tr>
              <a:tr h="361426">
                <a:tc>
                  <a:txBody>
                    <a:bodyPr/>
                    <a:lstStyle/>
                    <a:p>
                      <a:r>
                        <a:rPr lang="en-US" dirty="0"/>
                        <a:t>Quality inspection</a:t>
                      </a:r>
                    </a:p>
                  </a:txBody>
                  <a:tcPr/>
                </a:tc>
                <a:tc>
                  <a:txBody>
                    <a:bodyPr/>
                    <a:lstStyle/>
                    <a:p>
                      <a:r>
                        <a:rPr lang="en-US" dirty="0"/>
                        <a:t>Minimal, selective </a:t>
                      </a:r>
                    </a:p>
                  </a:txBody>
                  <a:tcPr/>
                </a:tc>
                <a:tc>
                  <a:txBody>
                    <a:bodyPr/>
                    <a:lstStyle/>
                    <a:p>
                      <a:r>
                        <a:rPr lang="en-US" dirty="0"/>
                        <a:t>Extensive and intrusive </a:t>
                      </a:r>
                    </a:p>
                  </a:txBody>
                  <a:tcPr/>
                </a:tc>
                <a:extLst>
                  <a:ext uri="{0D108BD9-81ED-4DB2-BD59-A6C34878D82A}">
                    <a16:rowId xmlns:a16="http://schemas.microsoft.com/office/drawing/2014/main" val="556330504"/>
                  </a:ext>
                </a:extLst>
              </a:tr>
              <a:tr h="623831">
                <a:tc>
                  <a:txBody>
                    <a:bodyPr/>
                    <a:lstStyle/>
                    <a:p>
                      <a:r>
                        <a:rPr lang="en-US" dirty="0"/>
                        <a:t>Printed circuit boards</a:t>
                      </a:r>
                    </a:p>
                  </a:txBody>
                  <a:tcPr/>
                </a:tc>
                <a:tc>
                  <a:txBody>
                    <a:bodyPr/>
                    <a:lstStyle/>
                    <a:p>
                      <a:r>
                        <a:rPr lang="en-US" dirty="0"/>
                        <a:t>Best effort Class 2 and 3</a:t>
                      </a:r>
                    </a:p>
                  </a:txBody>
                  <a:tcPr/>
                </a:tc>
                <a:tc>
                  <a:txBody>
                    <a:bodyPr/>
                    <a:lstStyle/>
                    <a:p>
                      <a:r>
                        <a:rPr lang="en-US" dirty="0"/>
                        <a:t>Class 3/A, DS, strict interpretation</a:t>
                      </a:r>
                    </a:p>
                  </a:txBody>
                  <a:tcPr/>
                </a:tc>
                <a:extLst>
                  <a:ext uri="{0D108BD9-81ED-4DB2-BD59-A6C34878D82A}">
                    <a16:rowId xmlns:a16="http://schemas.microsoft.com/office/drawing/2014/main" val="3114966440"/>
                  </a:ext>
                </a:extLst>
              </a:tr>
              <a:tr h="1158542">
                <a:tc>
                  <a:txBody>
                    <a:bodyPr/>
                    <a:lstStyle/>
                    <a:p>
                      <a:r>
                        <a:rPr lang="en-US" dirty="0"/>
                        <a:t>Developer practices and oversight vs insight</a:t>
                      </a:r>
                    </a:p>
                  </a:txBody>
                  <a:tcPr/>
                </a:tc>
                <a:tc>
                  <a:txBody>
                    <a:bodyPr/>
                    <a:lstStyle/>
                    <a:p>
                      <a:r>
                        <a:rPr lang="en-US" dirty="0"/>
                        <a:t>Use of developers’ own practices and commercial practices, selective insight</a:t>
                      </a:r>
                    </a:p>
                  </a:txBody>
                  <a:tcPr/>
                </a:tc>
                <a:tc>
                  <a:txBody>
                    <a:bodyPr/>
                    <a:lstStyle/>
                    <a:p>
                      <a:r>
                        <a:rPr lang="en-US" dirty="0"/>
                        <a:t>Discouragement of commercial practices, highly prescriptive, extensive oversight</a:t>
                      </a:r>
                    </a:p>
                  </a:txBody>
                  <a:tcPr/>
                </a:tc>
                <a:extLst>
                  <a:ext uri="{0D108BD9-81ED-4DB2-BD59-A6C34878D82A}">
                    <a16:rowId xmlns:a16="http://schemas.microsoft.com/office/drawing/2014/main" val="263425537"/>
                  </a:ext>
                </a:extLst>
              </a:tr>
              <a:tr h="623831">
                <a:tc>
                  <a:txBody>
                    <a:bodyPr/>
                    <a:lstStyle/>
                    <a:p>
                      <a:r>
                        <a:rPr lang="en-US" dirty="0"/>
                        <a:t>MRB/ARB/FRB</a:t>
                      </a:r>
                    </a:p>
                  </a:txBody>
                  <a:tcPr/>
                </a:tc>
                <a:tc>
                  <a:txBody>
                    <a:bodyPr/>
                    <a:lstStyle/>
                    <a:p>
                      <a:r>
                        <a:rPr lang="en-US" dirty="0"/>
                        <a:t>Developer runs, NASA participates</a:t>
                      </a:r>
                    </a:p>
                  </a:txBody>
                  <a:tcPr/>
                </a:tc>
                <a:tc>
                  <a:txBody>
                    <a:bodyPr/>
                    <a:lstStyle/>
                    <a:p>
                      <a:r>
                        <a:rPr lang="en-US" dirty="0"/>
                        <a:t>NASA has voting/override authority</a:t>
                      </a:r>
                    </a:p>
                  </a:txBody>
                  <a:tcPr/>
                </a:tc>
                <a:extLst>
                  <a:ext uri="{0D108BD9-81ED-4DB2-BD59-A6C34878D82A}">
                    <a16:rowId xmlns:a16="http://schemas.microsoft.com/office/drawing/2014/main" val="929815942"/>
                  </a:ext>
                </a:extLst>
              </a:tr>
            </a:tbl>
          </a:graphicData>
        </a:graphic>
      </p:graphicFrame>
    </p:spTree>
    <p:extLst>
      <p:ext uri="{BB962C8B-B14F-4D97-AF65-F5344CB8AC3E}">
        <p14:creationId xmlns:p14="http://schemas.microsoft.com/office/powerpoint/2010/main" val="30836456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048D532-289F-564F-72FB-000AD22FC0A0}"/>
              </a:ext>
            </a:extLst>
          </p:cNvPr>
          <p:cNvSpPr>
            <a:spLocks noGrp="1"/>
          </p:cNvSpPr>
          <p:nvPr>
            <p:ph idx="1"/>
          </p:nvPr>
        </p:nvSpPr>
        <p:spPr/>
        <p:txBody>
          <a:bodyPr>
            <a:normAutofit fontScale="85000" lnSpcReduction="10000"/>
          </a:bodyPr>
          <a:lstStyle/>
          <a:p>
            <a:r>
              <a:rPr lang="en-US" dirty="0"/>
              <a:t>Oversight is the approach where the NASA organization with management authority has approval rights for most major decisions with a project</a:t>
            </a:r>
          </a:p>
          <a:p>
            <a:pPr lvl="1"/>
            <a:r>
              <a:rPr lang="en-US" dirty="0"/>
              <a:t>Requirements are most prescriptive</a:t>
            </a:r>
          </a:p>
          <a:p>
            <a:pPr lvl="1"/>
            <a:r>
              <a:rPr lang="en-US" dirty="0"/>
              <a:t>Inspections are most extensive</a:t>
            </a:r>
          </a:p>
          <a:p>
            <a:pPr lvl="1"/>
            <a:r>
              <a:rPr lang="en-US" dirty="0"/>
              <a:t>NASA personnel are voting members of the various boards</a:t>
            </a:r>
          </a:p>
          <a:p>
            <a:pPr lvl="1"/>
            <a:r>
              <a:rPr lang="en-US" dirty="0"/>
              <a:t>Workflow is often stopped for approval</a:t>
            </a:r>
          </a:p>
          <a:p>
            <a:pPr lvl="1"/>
            <a:r>
              <a:rPr lang="en-US" dirty="0"/>
              <a:t>Oversight is in conflict with most forms of commercial practices and, in fact, generally prevents the use of commercial practices</a:t>
            </a:r>
          </a:p>
          <a:p>
            <a:pPr lvl="1"/>
            <a:r>
              <a:rPr lang="en-US" dirty="0"/>
              <a:t>Well-aligned with cost-plus contracts</a:t>
            </a:r>
          </a:p>
          <a:p>
            <a:r>
              <a:rPr lang="en-US" dirty="0"/>
              <a:t>Insight is the approach where the NASA organization with management authority has access to information about the work being performed and is invited to participate in discussions involving various unplanned activities but does not approve decisions</a:t>
            </a:r>
          </a:p>
          <a:p>
            <a:pPr lvl="1"/>
            <a:r>
              <a:rPr lang="en-US" dirty="0"/>
              <a:t>Requirements are more objectives-based</a:t>
            </a:r>
          </a:p>
          <a:p>
            <a:pPr lvl="1"/>
            <a:r>
              <a:rPr lang="en-US" dirty="0"/>
              <a:t>Inspections are very limited</a:t>
            </a:r>
          </a:p>
          <a:p>
            <a:pPr lvl="1"/>
            <a:r>
              <a:rPr lang="en-US" dirty="0"/>
              <a:t>NASA personnel participate on boards but don’t approve decisions</a:t>
            </a:r>
          </a:p>
          <a:p>
            <a:pPr lvl="1"/>
            <a:r>
              <a:rPr lang="en-US" dirty="0"/>
              <a:t>Well-aligned with fixed price contracts.  </a:t>
            </a:r>
          </a:p>
          <a:p>
            <a:r>
              <a:rPr lang="en-US" dirty="0"/>
              <a:t>Generally A&amp;B missions are aligned with oversight, while C&amp;D missions are aligned with insight, whether it is purposeful or not. </a:t>
            </a:r>
          </a:p>
          <a:p>
            <a:endParaRPr lang="en-US" dirty="0"/>
          </a:p>
        </p:txBody>
      </p:sp>
      <p:sp>
        <p:nvSpPr>
          <p:cNvPr id="3" name="Title 2">
            <a:extLst>
              <a:ext uri="{FF2B5EF4-FFF2-40B4-BE49-F238E27FC236}">
                <a16:creationId xmlns:a16="http://schemas.microsoft.com/office/drawing/2014/main" id="{EFCA9229-F5A3-DA0D-864D-7C3561A9D2EF}"/>
              </a:ext>
            </a:extLst>
          </p:cNvPr>
          <p:cNvSpPr>
            <a:spLocks noGrp="1"/>
          </p:cNvSpPr>
          <p:nvPr>
            <p:ph type="title"/>
          </p:nvPr>
        </p:nvSpPr>
        <p:spPr/>
        <p:txBody>
          <a:bodyPr/>
          <a:lstStyle/>
          <a:p>
            <a:r>
              <a:rPr lang="en-US" dirty="0"/>
              <a:t>Oversight vs insight</a:t>
            </a:r>
          </a:p>
        </p:txBody>
      </p:sp>
    </p:spTree>
    <p:extLst>
      <p:ext uri="{BB962C8B-B14F-4D97-AF65-F5344CB8AC3E}">
        <p14:creationId xmlns:p14="http://schemas.microsoft.com/office/powerpoint/2010/main" val="13569004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A62C144A-07D4-2C47-B36C-94331A4ED78B}"/>
              </a:ext>
            </a:extLst>
          </p:cNvPr>
          <p:cNvSpPr>
            <a:spLocks noGrp="1"/>
          </p:cNvSpPr>
          <p:nvPr>
            <p:ph idx="1"/>
          </p:nvPr>
        </p:nvSpPr>
        <p:spPr/>
        <p:txBody>
          <a:bodyPr>
            <a:normAutofit fontScale="92500" lnSpcReduction="20000"/>
          </a:bodyPr>
          <a:lstStyle/>
          <a:p>
            <a:r>
              <a:rPr lang="en-US" dirty="0"/>
              <a:t>Choosing Assurance levels above the recommended levels for the given classification should be undertaken only with a careful risk-trade analysis as such an approach is not as simple as “paying a bit more for more reliability”.  </a:t>
            </a:r>
          </a:p>
          <a:p>
            <a:pPr lvl="1"/>
            <a:r>
              <a:rPr lang="en-US" dirty="0"/>
              <a:t>Practices that exceed the available resources are likely to drive up programmatic and technical risk by reducing the resources available to complete the most important elements needed for success – finishing the test campaign and thorough resolution of problems encountered in integration and test.</a:t>
            </a:r>
          </a:p>
          <a:p>
            <a:pPr lvl="1"/>
            <a:r>
              <a:rPr lang="en-US" dirty="0"/>
              <a:t>Furthermore, such practices often involve </a:t>
            </a:r>
            <a:r>
              <a:rPr lang="en-US" dirty="0" err="1"/>
              <a:t>overtesting</a:t>
            </a:r>
            <a:r>
              <a:rPr lang="en-US" dirty="0"/>
              <a:t> or unrealistic testing that may prompt irrelevant failures or actual overstressing of flight hardware. </a:t>
            </a:r>
          </a:p>
          <a:p>
            <a:r>
              <a:rPr lang="en-US" dirty="0"/>
              <a:t>The practices that involve greater levels of workmanship controls, restrictions on parts and materials, and inspection generally conflict with the technology maturation process (which requires flexibility and responsiveness to testing results and problem resolution).  </a:t>
            </a:r>
          </a:p>
          <a:p>
            <a:pPr lvl="1"/>
            <a:r>
              <a:rPr lang="en-US" dirty="0"/>
              <a:t>Therefore, the importance of a technology demonstration or a mission that involves immature technologies is not an appropriate justification for selecting more stringent assurance activities in most areas</a:t>
            </a:r>
            <a:r>
              <a:rPr lang="en-US"/>
              <a:t>.  </a:t>
            </a:r>
          </a:p>
          <a:p>
            <a:pPr lvl="1"/>
            <a:r>
              <a:rPr lang="en-US"/>
              <a:t>In </a:t>
            </a:r>
            <a:r>
              <a:rPr lang="en-US" dirty="0"/>
              <a:t>these cases, the assurance emphasis should be placed on design for manufacturability and design for reliability, as opposed to screening, workmanship controls, and inspection.  </a:t>
            </a:r>
          </a:p>
          <a:p>
            <a:endParaRPr lang="en-US" dirty="0"/>
          </a:p>
          <a:p>
            <a:endParaRPr lang="en-US" dirty="0"/>
          </a:p>
          <a:p>
            <a:endParaRPr lang="en-US" dirty="0"/>
          </a:p>
          <a:p>
            <a:endParaRPr lang="en-US" dirty="0"/>
          </a:p>
        </p:txBody>
      </p:sp>
      <p:sp>
        <p:nvSpPr>
          <p:cNvPr id="4" name="Title 3">
            <a:extLst>
              <a:ext uri="{FF2B5EF4-FFF2-40B4-BE49-F238E27FC236}">
                <a16:creationId xmlns:a16="http://schemas.microsoft.com/office/drawing/2014/main" id="{5610C90A-D353-0A4D-A1D6-69ED4A0B7A8F}"/>
              </a:ext>
            </a:extLst>
          </p:cNvPr>
          <p:cNvSpPr>
            <a:spLocks noGrp="1"/>
          </p:cNvSpPr>
          <p:nvPr>
            <p:ph type="title"/>
          </p:nvPr>
        </p:nvSpPr>
        <p:spPr/>
        <p:txBody>
          <a:bodyPr/>
          <a:lstStyle/>
          <a:p>
            <a:r>
              <a:rPr lang="en-US" dirty="0"/>
              <a:t>Note on choosing elevated practices</a:t>
            </a:r>
          </a:p>
        </p:txBody>
      </p:sp>
    </p:spTree>
    <p:extLst>
      <p:ext uri="{BB962C8B-B14F-4D97-AF65-F5344CB8AC3E}">
        <p14:creationId xmlns:p14="http://schemas.microsoft.com/office/powerpoint/2010/main" val="29936449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E9DF9416-635A-8745-A974-36C53C173B1C}"/>
              </a:ext>
            </a:extLst>
          </p:cNvPr>
          <p:cNvSpPr>
            <a:spLocks noGrp="1"/>
          </p:cNvSpPr>
          <p:nvPr>
            <p:ph idx="1"/>
          </p:nvPr>
        </p:nvSpPr>
        <p:spPr>
          <a:xfrm>
            <a:off x="457200" y="1835116"/>
            <a:ext cx="8229600" cy="3488064"/>
          </a:xfrm>
        </p:spPr>
        <p:txBody>
          <a:bodyPr>
            <a:normAutofit fontScale="77500" lnSpcReduction="20000"/>
          </a:bodyPr>
          <a:lstStyle/>
          <a:p>
            <a:r>
              <a:rPr lang="en-US" dirty="0"/>
              <a:t>Approach is almost entirely based on piece-parts </a:t>
            </a:r>
          </a:p>
          <a:p>
            <a:r>
              <a:rPr lang="en-US" dirty="0"/>
              <a:t>Largely, classification is dialed up or down based on classical “levels of assurance”</a:t>
            </a:r>
          </a:p>
          <a:p>
            <a:pPr lvl="1"/>
            <a:r>
              <a:rPr lang="en-US" dirty="0"/>
              <a:t>Number of specifications</a:t>
            </a:r>
          </a:p>
          <a:p>
            <a:pPr lvl="1"/>
            <a:r>
              <a:rPr lang="en-US" dirty="0"/>
              <a:t>Stringency of specifications</a:t>
            </a:r>
          </a:p>
          <a:p>
            <a:pPr lvl="1"/>
            <a:r>
              <a:rPr lang="en-US" dirty="0"/>
              <a:t>Level of oversight (insight)</a:t>
            </a:r>
          </a:p>
          <a:p>
            <a:pPr lvl="1"/>
            <a:r>
              <a:rPr lang="en-US" dirty="0"/>
              <a:t>Amount of screening performed</a:t>
            </a:r>
          </a:p>
          <a:p>
            <a:pPr lvl="1"/>
            <a:r>
              <a:rPr lang="en-US" dirty="0"/>
              <a:t>Amount of testing above operational levels performed</a:t>
            </a:r>
          </a:p>
          <a:p>
            <a:r>
              <a:rPr lang="en-US" dirty="0"/>
              <a:t>There is no correlation between levels of assurance and actual performance or reliability</a:t>
            </a:r>
          </a:p>
          <a:p>
            <a:r>
              <a:rPr lang="en-US" dirty="0"/>
              <a:t>Most importantly, there is no means for products that have little to no government piece-part level controls, but that perform reliably and consistently to achieve higher classification</a:t>
            </a:r>
          </a:p>
          <a:p>
            <a:pPr lvl="1"/>
            <a:r>
              <a:rPr lang="en-US" dirty="0"/>
              <a:t>This applies to most ubiquitously-used standard components such as star trackers, reaction wheel assemblies, IMUs, etc.</a:t>
            </a:r>
          </a:p>
          <a:p>
            <a:pPr lvl="1"/>
            <a:r>
              <a:rPr lang="en-US" b="1" dirty="0"/>
              <a:t>This will apply to a growing number of full spacecraft </a:t>
            </a:r>
          </a:p>
          <a:p>
            <a:pPr lvl="2"/>
            <a:r>
              <a:rPr lang="en-US" dirty="0"/>
              <a:t>Time will come soon that spacecraft that have consistent repeat performance will be classified lower than spacecraft that are either one-of-a-kind or limited history but with extensive piece-part controls</a:t>
            </a:r>
          </a:p>
        </p:txBody>
      </p:sp>
      <p:sp>
        <p:nvSpPr>
          <p:cNvPr id="4" name="Title 3">
            <a:extLst>
              <a:ext uri="{FF2B5EF4-FFF2-40B4-BE49-F238E27FC236}">
                <a16:creationId xmlns:a16="http://schemas.microsoft.com/office/drawing/2014/main" id="{B382C483-60C9-6F45-AAEC-AFD9DD6FB5B2}"/>
              </a:ext>
            </a:extLst>
          </p:cNvPr>
          <p:cNvSpPr>
            <a:spLocks noGrp="1"/>
          </p:cNvSpPr>
          <p:nvPr>
            <p:ph type="title"/>
          </p:nvPr>
        </p:nvSpPr>
        <p:spPr/>
        <p:txBody>
          <a:bodyPr>
            <a:normAutofit fontScale="90000"/>
          </a:bodyPr>
          <a:lstStyle/>
          <a:p>
            <a:r>
              <a:rPr lang="en-US" dirty="0"/>
              <a:t>Current Risk Classification limitations and shortfalls</a:t>
            </a:r>
          </a:p>
        </p:txBody>
      </p:sp>
      <p:sp>
        <p:nvSpPr>
          <p:cNvPr id="6" name="Rectangle 5">
            <a:extLst>
              <a:ext uri="{FF2B5EF4-FFF2-40B4-BE49-F238E27FC236}">
                <a16:creationId xmlns:a16="http://schemas.microsoft.com/office/drawing/2014/main" id="{873DD888-6B78-8D40-B6F7-394BED0FC236}"/>
              </a:ext>
            </a:extLst>
          </p:cNvPr>
          <p:cNvSpPr/>
          <p:nvPr/>
        </p:nvSpPr>
        <p:spPr>
          <a:xfrm>
            <a:off x="178255" y="5192183"/>
            <a:ext cx="8419254" cy="4876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We are incentivizing continued use of old piece-part-centric practices rather than finding efficient, innovative, modern approaches of developing reliable missions</a:t>
            </a:r>
          </a:p>
        </p:txBody>
      </p:sp>
    </p:spTree>
    <p:extLst>
      <p:ext uri="{BB962C8B-B14F-4D97-AF65-F5344CB8AC3E}">
        <p14:creationId xmlns:p14="http://schemas.microsoft.com/office/powerpoint/2010/main" val="40546571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2FC87EA-BC6E-57C5-5292-66AF40A228B5}"/>
              </a:ext>
            </a:extLst>
          </p:cNvPr>
          <p:cNvSpPr>
            <a:spLocks noGrp="1"/>
          </p:cNvSpPr>
          <p:nvPr>
            <p:ph type="title"/>
          </p:nvPr>
        </p:nvSpPr>
        <p:spPr/>
        <p:txBody>
          <a:bodyPr>
            <a:normAutofit fontScale="90000"/>
          </a:bodyPr>
          <a:lstStyle/>
          <a:p>
            <a:r>
              <a:rPr lang="en-US" dirty="0"/>
              <a:t>Risk Class vs Design Lifetime vs Lifetime</a:t>
            </a:r>
          </a:p>
        </p:txBody>
      </p:sp>
      <p:graphicFrame>
        <p:nvGraphicFramePr>
          <p:cNvPr id="14" name="Table 13">
            <a:extLst>
              <a:ext uri="{FF2B5EF4-FFF2-40B4-BE49-F238E27FC236}">
                <a16:creationId xmlns:a16="http://schemas.microsoft.com/office/drawing/2014/main" id="{8212DA8A-8E25-A42F-41F3-069BF978881D}"/>
              </a:ext>
            </a:extLst>
          </p:cNvPr>
          <p:cNvGraphicFramePr>
            <a:graphicFrameLocks noGrp="1"/>
          </p:cNvGraphicFramePr>
          <p:nvPr>
            <p:extLst>
              <p:ext uri="{D42A27DB-BD31-4B8C-83A1-F6EECF244321}">
                <p14:modId xmlns:p14="http://schemas.microsoft.com/office/powerpoint/2010/main" val="3730219627"/>
              </p:ext>
            </p:extLst>
          </p:nvPr>
        </p:nvGraphicFramePr>
        <p:xfrm>
          <a:off x="970032" y="1845423"/>
          <a:ext cx="3096446" cy="3681418"/>
        </p:xfrm>
        <a:graphic>
          <a:graphicData uri="http://schemas.openxmlformats.org/drawingml/2006/table">
            <a:tbl>
              <a:tblPr firstRow="1" firstCol="1" bandRow="1">
                <a:tableStyleId>{5C22544A-7EE6-4342-B048-85BDC9FD1C3A}</a:tableStyleId>
              </a:tblPr>
              <a:tblGrid>
                <a:gridCol w="415397">
                  <a:extLst>
                    <a:ext uri="{9D8B030D-6E8A-4147-A177-3AD203B41FA5}">
                      <a16:colId xmlns:a16="http://schemas.microsoft.com/office/drawing/2014/main" val="3540817606"/>
                    </a:ext>
                  </a:extLst>
                </a:gridCol>
                <a:gridCol w="297894">
                  <a:extLst>
                    <a:ext uri="{9D8B030D-6E8A-4147-A177-3AD203B41FA5}">
                      <a16:colId xmlns:a16="http://schemas.microsoft.com/office/drawing/2014/main" val="4055479973"/>
                    </a:ext>
                  </a:extLst>
                </a:gridCol>
                <a:gridCol w="417052">
                  <a:extLst>
                    <a:ext uri="{9D8B030D-6E8A-4147-A177-3AD203B41FA5}">
                      <a16:colId xmlns:a16="http://schemas.microsoft.com/office/drawing/2014/main" val="4134442632"/>
                    </a:ext>
                  </a:extLst>
                </a:gridCol>
                <a:gridCol w="685157">
                  <a:extLst>
                    <a:ext uri="{9D8B030D-6E8A-4147-A177-3AD203B41FA5}">
                      <a16:colId xmlns:a16="http://schemas.microsoft.com/office/drawing/2014/main" val="1514543958"/>
                    </a:ext>
                  </a:extLst>
                </a:gridCol>
                <a:gridCol w="595789">
                  <a:extLst>
                    <a:ext uri="{9D8B030D-6E8A-4147-A177-3AD203B41FA5}">
                      <a16:colId xmlns:a16="http://schemas.microsoft.com/office/drawing/2014/main" val="747619767"/>
                    </a:ext>
                  </a:extLst>
                </a:gridCol>
                <a:gridCol w="685157">
                  <a:extLst>
                    <a:ext uri="{9D8B030D-6E8A-4147-A177-3AD203B41FA5}">
                      <a16:colId xmlns:a16="http://schemas.microsoft.com/office/drawing/2014/main" val="4075502213"/>
                    </a:ext>
                  </a:extLst>
                </a:gridCol>
              </a:tblGrid>
              <a:tr h="119515">
                <a:tc>
                  <a:txBody>
                    <a:bodyPr/>
                    <a:lstStyle/>
                    <a:p>
                      <a:pPr marL="0" marR="0" algn="ctr">
                        <a:spcBef>
                          <a:spcPts val="0"/>
                        </a:spcBef>
                        <a:spcAft>
                          <a:spcPts val="0"/>
                        </a:spcAft>
                      </a:pPr>
                      <a:r>
                        <a:rPr lang="en-US" sz="600">
                          <a:effectLst/>
                        </a:rPr>
                        <a:t>Mission</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lgn="ctr">
                        <a:spcBef>
                          <a:spcPts val="0"/>
                        </a:spcBef>
                        <a:spcAft>
                          <a:spcPts val="0"/>
                        </a:spcAft>
                      </a:pPr>
                      <a:r>
                        <a:rPr lang="en-US" sz="600">
                          <a:effectLst/>
                        </a:rPr>
                        <a:t>Year</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lgn="ctr">
                        <a:spcBef>
                          <a:spcPts val="0"/>
                        </a:spcBef>
                        <a:spcAft>
                          <a:spcPts val="0"/>
                        </a:spcAft>
                      </a:pPr>
                      <a:r>
                        <a:rPr lang="en-US" sz="600">
                          <a:effectLst/>
                        </a:rPr>
                        <a:t>Risk Class</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lgn="ctr">
                        <a:spcBef>
                          <a:spcPts val="0"/>
                        </a:spcBef>
                        <a:spcAft>
                          <a:spcPts val="0"/>
                        </a:spcAft>
                      </a:pPr>
                      <a:r>
                        <a:rPr lang="en-US" sz="600">
                          <a:effectLst/>
                        </a:rPr>
                        <a:t>Planned Lifetime</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lgn="ctr">
                        <a:spcBef>
                          <a:spcPts val="0"/>
                        </a:spcBef>
                        <a:spcAft>
                          <a:spcPts val="0"/>
                        </a:spcAft>
                      </a:pPr>
                      <a:r>
                        <a:rPr lang="en-US" sz="600">
                          <a:effectLst/>
                        </a:rPr>
                        <a:t>Actual lifetime</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lgn="ctr">
                        <a:spcBef>
                          <a:spcPts val="0"/>
                        </a:spcBef>
                        <a:spcAft>
                          <a:spcPts val="0"/>
                        </a:spcAft>
                      </a:pPr>
                      <a:r>
                        <a:rPr lang="en-US" sz="600">
                          <a:effectLst/>
                        </a:rPr>
                        <a:t>Why ended</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extLst>
                  <a:ext uri="{0D108BD9-81ED-4DB2-BD59-A6C34878D82A}">
                    <a16:rowId xmlns:a16="http://schemas.microsoft.com/office/drawing/2014/main" val="7954603"/>
                  </a:ext>
                </a:extLst>
              </a:tr>
              <a:tr h="96268">
                <a:tc>
                  <a:txBody>
                    <a:bodyPr/>
                    <a:lstStyle/>
                    <a:p>
                      <a:pPr marL="0" marR="0">
                        <a:spcBef>
                          <a:spcPts val="0"/>
                        </a:spcBef>
                        <a:spcAft>
                          <a:spcPts val="0"/>
                        </a:spcAft>
                      </a:pPr>
                      <a:r>
                        <a:rPr lang="en-US" sz="600">
                          <a:effectLst/>
                        </a:rPr>
                        <a:t>EO-1</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2000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C</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1</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dirty="0">
                          <a:effectLst/>
                          <a:latin typeface="Calibri" panose="020F0502020204030204" pitchFamily="34" charset="0"/>
                          <a:ea typeface="Calibri" panose="020F0502020204030204" pitchFamily="34" charset="0"/>
                          <a:cs typeface="Times New Roman" panose="02020603050405020304" pitchFamily="18" charset="0"/>
                        </a:rPr>
                        <a:t>17</a:t>
                      </a:r>
                    </a:p>
                  </a:txBody>
                  <a:tcPr marL="34418" marR="34418" marT="0" marB="0"/>
                </a:tc>
                <a:tc>
                  <a:txBody>
                    <a:bodyPr/>
                    <a:lstStyle/>
                    <a:p>
                      <a:pPr marL="0" marR="0">
                        <a:spcBef>
                          <a:spcPts val="0"/>
                        </a:spcBef>
                        <a:spcAft>
                          <a:spcPts val="0"/>
                        </a:spcAft>
                      </a:pPr>
                      <a:r>
                        <a:rPr lang="en-US" sz="600">
                          <a:effectLst/>
                        </a:rPr>
                        <a:t>fuel expended</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extLst>
                  <a:ext uri="{0D108BD9-81ED-4DB2-BD59-A6C34878D82A}">
                    <a16:rowId xmlns:a16="http://schemas.microsoft.com/office/drawing/2014/main" val="598177060"/>
                  </a:ext>
                </a:extLst>
              </a:tr>
              <a:tr h="96268">
                <a:tc>
                  <a:txBody>
                    <a:bodyPr/>
                    <a:lstStyle/>
                    <a:p>
                      <a:pPr marL="0" marR="0">
                        <a:spcBef>
                          <a:spcPts val="0"/>
                        </a:spcBef>
                        <a:spcAft>
                          <a:spcPts val="0"/>
                        </a:spcAft>
                      </a:pPr>
                      <a:r>
                        <a:rPr lang="en-US" sz="600">
                          <a:effectLst/>
                        </a:rPr>
                        <a:t>GOES-L</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2000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A</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10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10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outdated</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extLst>
                  <a:ext uri="{0D108BD9-81ED-4DB2-BD59-A6C34878D82A}">
                    <a16:rowId xmlns:a16="http://schemas.microsoft.com/office/drawing/2014/main" val="558768848"/>
                  </a:ext>
                </a:extLst>
              </a:tr>
              <a:tr h="96268">
                <a:tc>
                  <a:txBody>
                    <a:bodyPr/>
                    <a:lstStyle/>
                    <a:p>
                      <a:pPr marL="0" marR="0">
                        <a:spcBef>
                          <a:spcPts val="0"/>
                        </a:spcBef>
                        <a:spcAft>
                          <a:spcPts val="0"/>
                        </a:spcAft>
                      </a:pPr>
                      <a:r>
                        <a:rPr lang="en-US" sz="600">
                          <a:effectLst/>
                        </a:rPr>
                        <a:t>TDRS-H</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2000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B</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11</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22+</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active</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extLst>
                  <a:ext uri="{0D108BD9-81ED-4DB2-BD59-A6C34878D82A}">
                    <a16:rowId xmlns:a16="http://schemas.microsoft.com/office/drawing/2014/main" val="1640843220"/>
                  </a:ext>
                </a:extLst>
              </a:tr>
              <a:tr h="96268">
                <a:tc>
                  <a:txBody>
                    <a:bodyPr/>
                    <a:lstStyle/>
                    <a:p>
                      <a:pPr marL="0" marR="0">
                        <a:spcBef>
                          <a:spcPts val="0"/>
                        </a:spcBef>
                        <a:spcAft>
                          <a:spcPts val="0"/>
                        </a:spcAft>
                      </a:pPr>
                      <a:r>
                        <a:rPr lang="en-US" sz="600">
                          <a:effectLst/>
                        </a:rPr>
                        <a:t>NOAA-L</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2000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C</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2</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13</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“critical anomaly”</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extLst>
                  <a:ext uri="{0D108BD9-81ED-4DB2-BD59-A6C34878D82A}">
                    <a16:rowId xmlns:a16="http://schemas.microsoft.com/office/drawing/2014/main" val="3427946774"/>
                  </a:ext>
                </a:extLst>
              </a:tr>
              <a:tr h="96268">
                <a:tc>
                  <a:txBody>
                    <a:bodyPr/>
                    <a:lstStyle/>
                    <a:p>
                      <a:pPr marL="0" marR="0">
                        <a:spcBef>
                          <a:spcPts val="0"/>
                        </a:spcBef>
                        <a:spcAft>
                          <a:spcPts val="0"/>
                        </a:spcAft>
                      </a:pPr>
                      <a:r>
                        <a:rPr lang="en-US" sz="600">
                          <a:effectLst/>
                        </a:rPr>
                        <a:t>GOES-M</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2001</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A</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5</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12</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thruster issues</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extLst>
                  <a:ext uri="{0D108BD9-81ED-4DB2-BD59-A6C34878D82A}">
                    <a16:rowId xmlns:a16="http://schemas.microsoft.com/office/drawing/2014/main" val="3543086216"/>
                  </a:ext>
                </a:extLst>
              </a:tr>
              <a:tr h="96268">
                <a:tc>
                  <a:txBody>
                    <a:bodyPr/>
                    <a:lstStyle/>
                    <a:p>
                      <a:pPr marL="0" marR="0">
                        <a:spcBef>
                          <a:spcPts val="0"/>
                        </a:spcBef>
                        <a:spcAft>
                          <a:spcPts val="0"/>
                        </a:spcAft>
                      </a:pPr>
                      <a:r>
                        <a:rPr lang="en-US" sz="600">
                          <a:effectLst/>
                        </a:rPr>
                        <a:t>Aqua</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2002</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A</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6</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20+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active</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extLst>
                  <a:ext uri="{0D108BD9-81ED-4DB2-BD59-A6C34878D82A}">
                    <a16:rowId xmlns:a16="http://schemas.microsoft.com/office/drawing/2014/main" val="448096481"/>
                  </a:ext>
                </a:extLst>
              </a:tr>
              <a:tr h="192535">
                <a:tc>
                  <a:txBody>
                    <a:bodyPr/>
                    <a:lstStyle/>
                    <a:p>
                      <a:pPr marL="0" marR="0">
                        <a:spcBef>
                          <a:spcPts val="0"/>
                        </a:spcBef>
                        <a:spcAft>
                          <a:spcPts val="0"/>
                        </a:spcAft>
                      </a:pPr>
                      <a:r>
                        <a:rPr lang="en-US" sz="600">
                          <a:effectLst/>
                        </a:rPr>
                        <a:t>NOAA-M</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2002</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C</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2</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11</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two instruments failed</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extLst>
                  <a:ext uri="{0D108BD9-81ED-4DB2-BD59-A6C34878D82A}">
                    <a16:rowId xmlns:a16="http://schemas.microsoft.com/office/drawing/2014/main" val="528305512"/>
                  </a:ext>
                </a:extLst>
              </a:tr>
              <a:tr h="288802">
                <a:tc>
                  <a:txBody>
                    <a:bodyPr/>
                    <a:lstStyle/>
                    <a:p>
                      <a:pPr marL="0" marR="0">
                        <a:spcBef>
                          <a:spcPts val="0"/>
                        </a:spcBef>
                        <a:spcAft>
                          <a:spcPts val="0"/>
                        </a:spcAft>
                      </a:pPr>
                      <a:r>
                        <a:rPr lang="en-US" sz="600">
                          <a:effectLst/>
                        </a:rPr>
                        <a:t>TDRS-I</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2002</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B</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11</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20+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Valve issue, took 6 months to get to GEO</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extLst>
                  <a:ext uri="{0D108BD9-81ED-4DB2-BD59-A6C34878D82A}">
                    <a16:rowId xmlns:a16="http://schemas.microsoft.com/office/drawing/2014/main" val="3443871488"/>
                  </a:ext>
                </a:extLst>
              </a:tr>
              <a:tr h="192535">
                <a:tc>
                  <a:txBody>
                    <a:bodyPr/>
                    <a:lstStyle/>
                    <a:p>
                      <a:pPr marL="0" marR="0">
                        <a:spcBef>
                          <a:spcPts val="0"/>
                        </a:spcBef>
                        <a:spcAft>
                          <a:spcPts val="0"/>
                        </a:spcAft>
                      </a:pPr>
                      <a:r>
                        <a:rPr lang="en-US" sz="600">
                          <a:effectLst/>
                        </a:rPr>
                        <a:t>RHESSI</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2002</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D</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2</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16</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communication problems</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extLst>
                  <a:ext uri="{0D108BD9-81ED-4DB2-BD59-A6C34878D82A}">
                    <a16:rowId xmlns:a16="http://schemas.microsoft.com/office/drawing/2014/main" val="807711276"/>
                  </a:ext>
                </a:extLst>
              </a:tr>
              <a:tr h="96268">
                <a:tc>
                  <a:txBody>
                    <a:bodyPr/>
                    <a:lstStyle/>
                    <a:p>
                      <a:pPr marL="0" marR="0">
                        <a:spcBef>
                          <a:spcPts val="0"/>
                        </a:spcBef>
                        <a:spcAft>
                          <a:spcPts val="0"/>
                        </a:spcAft>
                      </a:pPr>
                      <a:r>
                        <a:rPr lang="en-US" sz="600">
                          <a:effectLst/>
                        </a:rPr>
                        <a:t>TDRS-J</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2002</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B</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11</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19+</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active</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extLst>
                  <a:ext uri="{0D108BD9-81ED-4DB2-BD59-A6C34878D82A}">
                    <a16:rowId xmlns:a16="http://schemas.microsoft.com/office/drawing/2014/main" val="2454176824"/>
                  </a:ext>
                </a:extLst>
              </a:tr>
              <a:tr h="96268">
                <a:tc>
                  <a:txBody>
                    <a:bodyPr/>
                    <a:lstStyle/>
                    <a:p>
                      <a:pPr marL="0" marR="0">
                        <a:spcBef>
                          <a:spcPts val="0"/>
                        </a:spcBef>
                        <a:spcAft>
                          <a:spcPts val="0"/>
                        </a:spcAft>
                      </a:pPr>
                      <a:r>
                        <a:rPr lang="en-US" sz="600">
                          <a:effectLst/>
                        </a:rPr>
                        <a:t>ICESat</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2003</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C</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3</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7</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laser failure</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extLst>
                  <a:ext uri="{0D108BD9-81ED-4DB2-BD59-A6C34878D82A}">
                    <a16:rowId xmlns:a16="http://schemas.microsoft.com/office/drawing/2014/main" val="2709673968"/>
                  </a:ext>
                </a:extLst>
              </a:tr>
              <a:tr h="96268">
                <a:tc>
                  <a:txBody>
                    <a:bodyPr/>
                    <a:lstStyle/>
                    <a:p>
                      <a:pPr marL="0" marR="0">
                        <a:spcBef>
                          <a:spcPts val="0"/>
                        </a:spcBef>
                        <a:spcAft>
                          <a:spcPts val="0"/>
                        </a:spcAft>
                      </a:pPr>
                      <a:r>
                        <a:rPr lang="en-US" sz="600">
                          <a:effectLst/>
                        </a:rPr>
                        <a:t>Aura</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2004</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B</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6</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18+</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active</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extLst>
                  <a:ext uri="{0D108BD9-81ED-4DB2-BD59-A6C34878D82A}">
                    <a16:rowId xmlns:a16="http://schemas.microsoft.com/office/drawing/2014/main" val="33085015"/>
                  </a:ext>
                </a:extLst>
              </a:tr>
              <a:tr h="866406">
                <a:tc>
                  <a:txBody>
                    <a:bodyPr/>
                    <a:lstStyle/>
                    <a:p>
                      <a:pPr marL="0" marR="0">
                        <a:spcBef>
                          <a:spcPts val="0"/>
                        </a:spcBef>
                        <a:spcAft>
                          <a:spcPts val="0"/>
                        </a:spcAft>
                      </a:pPr>
                      <a:r>
                        <a:rPr lang="en-US" sz="600">
                          <a:effectLst/>
                        </a:rPr>
                        <a:t>Neil Gehrels Swift</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2004</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C</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2</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17+</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active (thermoelectric cooler failed shortly into mission, but successful operational workaround was put in place)</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extLst>
                  <a:ext uri="{0D108BD9-81ED-4DB2-BD59-A6C34878D82A}">
                    <a16:rowId xmlns:a16="http://schemas.microsoft.com/office/drawing/2014/main" val="452677136"/>
                  </a:ext>
                </a:extLst>
              </a:tr>
              <a:tr h="96268">
                <a:tc>
                  <a:txBody>
                    <a:bodyPr/>
                    <a:lstStyle/>
                    <a:p>
                      <a:pPr marL="0" marR="0">
                        <a:spcBef>
                          <a:spcPts val="0"/>
                        </a:spcBef>
                        <a:spcAft>
                          <a:spcPts val="0"/>
                        </a:spcAft>
                      </a:pPr>
                      <a:r>
                        <a:rPr lang="en-US" sz="600">
                          <a:effectLst/>
                        </a:rPr>
                        <a:t>NOAA-N</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2005</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C</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2</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17+</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active</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extLst>
                  <a:ext uri="{0D108BD9-81ED-4DB2-BD59-A6C34878D82A}">
                    <a16:rowId xmlns:a16="http://schemas.microsoft.com/office/drawing/2014/main" val="2874897631"/>
                  </a:ext>
                </a:extLst>
              </a:tr>
              <a:tr h="96268">
                <a:tc>
                  <a:txBody>
                    <a:bodyPr/>
                    <a:lstStyle/>
                    <a:p>
                      <a:pPr marL="0" marR="0">
                        <a:spcBef>
                          <a:spcPts val="0"/>
                        </a:spcBef>
                        <a:spcAft>
                          <a:spcPts val="0"/>
                        </a:spcAft>
                      </a:pPr>
                      <a:r>
                        <a:rPr lang="en-US" sz="600">
                          <a:effectLst/>
                        </a:rPr>
                        <a:t>GOES-N</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2006</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B</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10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16+</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active (USSF now)</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extLst>
                  <a:ext uri="{0D108BD9-81ED-4DB2-BD59-A6C34878D82A}">
                    <a16:rowId xmlns:a16="http://schemas.microsoft.com/office/drawing/2014/main" val="1344483995"/>
                  </a:ext>
                </a:extLst>
              </a:tr>
              <a:tr h="192535">
                <a:tc>
                  <a:txBody>
                    <a:bodyPr/>
                    <a:lstStyle/>
                    <a:p>
                      <a:pPr marL="0" marR="0">
                        <a:spcBef>
                          <a:spcPts val="0"/>
                        </a:spcBef>
                        <a:spcAft>
                          <a:spcPts val="0"/>
                        </a:spcAft>
                      </a:pPr>
                      <a:r>
                        <a:rPr lang="en-US" sz="600">
                          <a:effectLst/>
                        </a:rPr>
                        <a:t>ST-5 (3 S/C)</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2006</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C</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90 days</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100 days</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demo complete</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extLst>
                  <a:ext uri="{0D108BD9-81ED-4DB2-BD59-A6C34878D82A}">
                    <a16:rowId xmlns:a16="http://schemas.microsoft.com/office/drawing/2014/main" val="955235460"/>
                  </a:ext>
                </a:extLst>
              </a:tr>
              <a:tr h="192535">
                <a:tc>
                  <a:txBody>
                    <a:bodyPr/>
                    <a:lstStyle/>
                    <a:p>
                      <a:pPr marL="0" marR="0">
                        <a:spcBef>
                          <a:spcPts val="0"/>
                        </a:spcBef>
                        <a:spcAft>
                          <a:spcPts val="0"/>
                        </a:spcAft>
                      </a:pPr>
                      <a:r>
                        <a:rPr lang="en-US" sz="600">
                          <a:effectLst/>
                        </a:rPr>
                        <a:t>Fermi (GLAST)</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2008</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C</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5</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14+</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active</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extLst>
                  <a:ext uri="{0D108BD9-81ED-4DB2-BD59-A6C34878D82A}">
                    <a16:rowId xmlns:a16="http://schemas.microsoft.com/office/drawing/2014/main" val="3978154077"/>
                  </a:ext>
                </a:extLst>
              </a:tr>
              <a:tr h="192535">
                <a:tc>
                  <a:txBody>
                    <a:bodyPr/>
                    <a:lstStyle/>
                    <a:p>
                      <a:pPr marL="0" marR="0">
                        <a:spcBef>
                          <a:spcPts val="0"/>
                        </a:spcBef>
                        <a:spcAft>
                          <a:spcPts val="0"/>
                        </a:spcAft>
                      </a:pPr>
                      <a:r>
                        <a:rPr lang="en-US" sz="600">
                          <a:effectLst/>
                        </a:rPr>
                        <a:t>GOES-O</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2009</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B</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10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10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replaced (now on-orbit spare)</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extLst>
                  <a:ext uri="{0D108BD9-81ED-4DB2-BD59-A6C34878D82A}">
                    <a16:rowId xmlns:a16="http://schemas.microsoft.com/office/drawing/2014/main" val="324473106"/>
                  </a:ext>
                </a:extLst>
              </a:tr>
              <a:tr h="96268">
                <a:tc>
                  <a:txBody>
                    <a:bodyPr/>
                    <a:lstStyle/>
                    <a:p>
                      <a:pPr marL="0" marR="0">
                        <a:spcBef>
                          <a:spcPts val="0"/>
                        </a:spcBef>
                        <a:spcAft>
                          <a:spcPts val="0"/>
                        </a:spcAft>
                      </a:pPr>
                      <a:r>
                        <a:rPr lang="en-US" sz="600">
                          <a:effectLst/>
                        </a:rPr>
                        <a:t>NOAA-N’</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2009</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C</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2</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13+</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active</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extLst>
                  <a:ext uri="{0D108BD9-81ED-4DB2-BD59-A6C34878D82A}">
                    <a16:rowId xmlns:a16="http://schemas.microsoft.com/office/drawing/2014/main" val="2379659238"/>
                  </a:ext>
                </a:extLst>
              </a:tr>
              <a:tr h="96268">
                <a:tc>
                  <a:txBody>
                    <a:bodyPr/>
                    <a:lstStyle/>
                    <a:p>
                      <a:pPr marL="0" marR="0">
                        <a:spcBef>
                          <a:spcPts val="0"/>
                        </a:spcBef>
                        <a:spcAft>
                          <a:spcPts val="0"/>
                        </a:spcAft>
                      </a:pPr>
                      <a:r>
                        <a:rPr lang="en-US" sz="600">
                          <a:effectLst/>
                        </a:rPr>
                        <a:t>LRO </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2009</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C</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3</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13+</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active</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extLst>
                  <a:ext uri="{0D108BD9-81ED-4DB2-BD59-A6C34878D82A}">
                    <a16:rowId xmlns:a16="http://schemas.microsoft.com/office/drawing/2014/main" val="1149720822"/>
                  </a:ext>
                </a:extLst>
              </a:tr>
              <a:tr h="96268">
                <a:tc>
                  <a:txBody>
                    <a:bodyPr/>
                    <a:lstStyle/>
                    <a:p>
                      <a:pPr marL="0" marR="0">
                        <a:spcBef>
                          <a:spcPts val="0"/>
                        </a:spcBef>
                        <a:spcAft>
                          <a:spcPts val="0"/>
                        </a:spcAft>
                      </a:pPr>
                      <a:r>
                        <a:rPr lang="en-US" sz="600">
                          <a:effectLst/>
                        </a:rPr>
                        <a:t>GOES-P</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2010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B</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10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12+</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active</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extLst>
                  <a:ext uri="{0D108BD9-81ED-4DB2-BD59-A6C34878D82A}">
                    <a16:rowId xmlns:a16="http://schemas.microsoft.com/office/drawing/2014/main" val="1436847333"/>
                  </a:ext>
                </a:extLst>
              </a:tr>
              <a:tr h="96268">
                <a:tc>
                  <a:txBody>
                    <a:bodyPr/>
                    <a:lstStyle/>
                    <a:p>
                      <a:pPr marL="0" marR="0">
                        <a:spcBef>
                          <a:spcPts val="0"/>
                        </a:spcBef>
                        <a:spcAft>
                          <a:spcPts val="0"/>
                        </a:spcAft>
                      </a:pPr>
                      <a:r>
                        <a:rPr lang="en-US" sz="600">
                          <a:effectLst/>
                        </a:rPr>
                        <a:t>SDO</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2010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B</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5</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a:effectLst/>
                        </a:rPr>
                        <a:t>12+</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tc>
                  <a:txBody>
                    <a:bodyPr/>
                    <a:lstStyle/>
                    <a:p>
                      <a:pPr marL="0" marR="0">
                        <a:spcBef>
                          <a:spcPts val="0"/>
                        </a:spcBef>
                        <a:spcAft>
                          <a:spcPts val="0"/>
                        </a:spcAft>
                      </a:pPr>
                      <a:r>
                        <a:rPr lang="en-US" sz="600" dirty="0">
                          <a:effectLst/>
                        </a:rPr>
                        <a:t>active</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txBody>
                  <a:tcPr marL="34418" marR="34418" marT="0" marB="0"/>
                </a:tc>
                <a:extLst>
                  <a:ext uri="{0D108BD9-81ED-4DB2-BD59-A6C34878D82A}">
                    <a16:rowId xmlns:a16="http://schemas.microsoft.com/office/drawing/2014/main" val="2449755344"/>
                  </a:ext>
                </a:extLst>
              </a:tr>
            </a:tbl>
          </a:graphicData>
        </a:graphic>
      </p:graphicFrame>
      <p:graphicFrame>
        <p:nvGraphicFramePr>
          <p:cNvPr id="15" name="Table 14">
            <a:extLst>
              <a:ext uri="{FF2B5EF4-FFF2-40B4-BE49-F238E27FC236}">
                <a16:creationId xmlns:a16="http://schemas.microsoft.com/office/drawing/2014/main" id="{1B2DEE92-4DB3-5AA2-8646-588BAD15FF40}"/>
              </a:ext>
            </a:extLst>
          </p:cNvPr>
          <p:cNvGraphicFramePr>
            <a:graphicFrameLocks noGrp="1"/>
          </p:cNvGraphicFramePr>
          <p:nvPr/>
        </p:nvGraphicFramePr>
        <p:xfrm>
          <a:off x="4643553" y="1845425"/>
          <a:ext cx="3006184" cy="3658163"/>
        </p:xfrm>
        <a:graphic>
          <a:graphicData uri="http://schemas.openxmlformats.org/drawingml/2006/table">
            <a:tbl>
              <a:tblPr firstRow="1" firstCol="1" bandRow="1">
                <a:tableStyleId>{5C22544A-7EE6-4342-B048-85BDC9FD1C3A}</a:tableStyleId>
              </a:tblPr>
              <a:tblGrid>
                <a:gridCol w="403288">
                  <a:extLst>
                    <a:ext uri="{9D8B030D-6E8A-4147-A177-3AD203B41FA5}">
                      <a16:colId xmlns:a16="http://schemas.microsoft.com/office/drawing/2014/main" val="553048562"/>
                    </a:ext>
                  </a:extLst>
                </a:gridCol>
                <a:gridCol w="289211">
                  <a:extLst>
                    <a:ext uri="{9D8B030D-6E8A-4147-A177-3AD203B41FA5}">
                      <a16:colId xmlns:a16="http://schemas.microsoft.com/office/drawing/2014/main" val="3482462190"/>
                    </a:ext>
                  </a:extLst>
                </a:gridCol>
                <a:gridCol w="404894">
                  <a:extLst>
                    <a:ext uri="{9D8B030D-6E8A-4147-A177-3AD203B41FA5}">
                      <a16:colId xmlns:a16="http://schemas.microsoft.com/office/drawing/2014/main" val="139228649"/>
                    </a:ext>
                  </a:extLst>
                </a:gridCol>
                <a:gridCol w="665185">
                  <a:extLst>
                    <a:ext uri="{9D8B030D-6E8A-4147-A177-3AD203B41FA5}">
                      <a16:colId xmlns:a16="http://schemas.microsoft.com/office/drawing/2014/main" val="2752542841"/>
                    </a:ext>
                  </a:extLst>
                </a:gridCol>
                <a:gridCol w="578421">
                  <a:extLst>
                    <a:ext uri="{9D8B030D-6E8A-4147-A177-3AD203B41FA5}">
                      <a16:colId xmlns:a16="http://schemas.microsoft.com/office/drawing/2014/main" val="4197068877"/>
                    </a:ext>
                  </a:extLst>
                </a:gridCol>
                <a:gridCol w="665185">
                  <a:extLst>
                    <a:ext uri="{9D8B030D-6E8A-4147-A177-3AD203B41FA5}">
                      <a16:colId xmlns:a16="http://schemas.microsoft.com/office/drawing/2014/main" val="845339168"/>
                    </a:ext>
                  </a:extLst>
                </a:gridCol>
              </a:tblGrid>
              <a:tr h="93799">
                <a:tc>
                  <a:txBody>
                    <a:bodyPr/>
                    <a:lstStyle/>
                    <a:p>
                      <a:pPr marL="0" marR="0">
                        <a:spcBef>
                          <a:spcPts val="0"/>
                        </a:spcBef>
                        <a:spcAft>
                          <a:spcPts val="0"/>
                        </a:spcAft>
                      </a:pPr>
                      <a:r>
                        <a:rPr lang="en-US" sz="600">
                          <a:effectLst/>
                        </a:rPr>
                        <a:t>Glory</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2011</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C</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3</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launch failure</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extLst>
                  <a:ext uri="{0D108BD9-81ED-4DB2-BD59-A6C34878D82A}">
                    <a16:rowId xmlns:a16="http://schemas.microsoft.com/office/drawing/2014/main" val="2182826942"/>
                  </a:ext>
                </a:extLst>
              </a:tr>
              <a:tr h="187598">
                <a:tc>
                  <a:txBody>
                    <a:bodyPr/>
                    <a:lstStyle/>
                    <a:p>
                      <a:pPr marL="0" marR="0">
                        <a:spcBef>
                          <a:spcPts val="0"/>
                        </a:spcBef>
                        <a:spcAft>
                          <a:spcPts val="0"/>
                        </a:spcAft>
                      </a:pPr>
                      <a:r>
                        <a:rPr lang="en-US" sz="600">
                          <a:effectLst/>
                        </a:rPr>
                        <a:t>NPP-Suomi</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2011</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B</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5</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10+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active</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extLst>
                  <a:ext uri="{0D108BD9-81ED-4DB2-BD59-A6C34878D82A}">
                    <a16:rowId xmlns:a16="http://schemas.microsoft.com/office/drawing/2014/main" val="4250608020"/>
                  </a:ext>
                </a:extLst>
              </a:tr>
              <a:tr h="93799">
                <a:tc>
                  <a:txBody>
                    <a:bodyPr/>
                    <a:lstStyle/>
                    <a:p>
                      <a:pPr marL="0" marR="0">
                        <a:spcBef>
                          <a:spcPts val="0"/>
                        </a:spcBef>
                        <a:spcAft>
                          <a:spcPts val="0"/>
                        </a:spcAft>
                      </a:pPr>
                      <a:r>
                        <a:rPr lang="en-US" sz="600">
                          <a:effectLst/>
                        </a:rPr>
                        <a:t>TDRS-K</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2013</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B</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15</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9+</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active</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extLst>
                  <a:ext uri="{0D108BD9-81ED-4DB2-BD59-A6C34878D82A}">
                    <a16:rowId xmlns:a16="http://schemas.microsoft.com/office/drawing/2014/main" val="1542300486"/>
                  </a:ext>
                </a:extLst>
              </a:tr>
              <a:tr h="93799">
                <a:tc>
                  <a:txBody>
                    <a:bodyPr/>
                    <a:lstStyle/>
                    <a:p>
                      <a:pPr marL="0" marR="0">
                        <a:spcBef>
                          <a:spcPts val="0"/>
                        </a:spcBef>
                        <a:spcAft>
                          <a:spcPts val="0"/>
                        </a:spcAft>
                      </a:pPr>
                      <a:r>
                        <a:rPr lang="en-US" sz="600">
                          <a:effectLst/>
                        </a:rPr>
                        <a:t>MAVEN</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2013</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B</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2</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7+</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active</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extLst>
                  <a:ext uri="{0D108BD9-81ED-4DB2-BD59-A6C34878D82A}">
                    <a16:rowId xmlns:a16="http://schemas.microsoft.com/office/drawing/2014/main" val="2322899539"/>
                  </a:ext>
                </a:extLst>
              </a:tr>
              <a:tr h="93799">
                <a:tc>
                  <a:txBody>
                    <a:bodyPr/>
                    <a:lstStyle/>
                    <a:p>
                      <a:pPr marL="0" marR="0">
                        <a:spcBef>
                          <a:spcPts val="0"/>
                        </a:spcBef>
                        <a:spcAft>
                          <a:spcPts val="0"/>
                        </a:spcAft>
                      </a:pPr>
                      <a:r>
                        <a:rPr lang="en-US" sz="600">
                          <a:effectLst/>
                        </a:rPr>
                        <a:t>LandSat-8</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2013</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B</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5</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9+</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active</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extLst>
                  <a:ext uri="{0D108BD9-81ED-4DB2-BD59-A6C34878D82A}">
                    <a16:rowId xmlns:a16="http://schemas.microsoft.com/office/drawing/2014/main" val="1483046436"/>
                  </a:ext>
                </a:extLst>
              </a:tr>
              <a:tr h="187598">
                <a:tc>
                  <a:txBody>
                    <a:bodyPr/>
                    <a:lstStyle/>
                    <a:p>
                      <a:pPr marL="0" marR="0">
                        <a:spcBef>
                          <a:spcPts val="0"/>
                        </a:spcBef>
                        <a:spcAft>
                          <a:spcPts val="0"/>
                        </a:spcAft>
                      </a:pPr>
                      <a:r>
                        <a:rPr lang="en-US" sz="600">
                          <a:effectLst/>
                        </a:rPr>
                        <a:t>LADEE</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2013</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D</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100 days</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223 days</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objectives completed</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extLst>
                  <a:ext uri="{0D108BD9-81ED-4DB2-BD59-A6C34878D82A}">
                    <a16:rowId xmlns:a16="http://schemas.microsoft.com/office/drawing/2014/main" val="4241194153"/>
                  </a:ext>
                </a:extLst>
              </a:tr>
              <a:tr h="93799">
                <a:tc>
                  <a:txBody>
                    <a:bodyPr/>
                    <a:lstStyle/>
                    <a:p>
                      <a:pPr marL="0" marR="0">
                        <a:spcBef>
                          <a:spcPts val="0"/>
                        </a:spcBef>
                        <a:spcAft>
                          <a:spcPts val="0"/>
                        </a:spcAft>
                      </a:pPr>
                      <a:r>
                        <a:rPr lang="en-US" sz="600">
                          <a:effectLst/>
                        </a:rPr>
                        <a:t>TDRS-L</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2014</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B</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15</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8+</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active</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extLst>
                  <a:ext uri="{0D108BD9-81ED-4DB2-BD59-A6C34878D82A}">
                    <a16:rowId xmlns:a16="http://schemas.microsoft.com/office/drawing/2014/main" val="1866411678"/>
                  </a:ext>
                </a:extLst>
              </a:tr>
              <a:tr h="93799">
                <a:tc>
                  <a:txBody>
                    <a:bodyPr/>
                    <a:lstStyle/>
                    <a:p>
                      <a:pPr marL="0" marR="0">
                        <a:spcBef>
                          <a:spcPts val="0"/>
                        </a:spcBef>
                        <a:spcAft>
                          <a:spcPts val="0"/>
                        </a:spcAft>
                      </a:pPr>
                      <a:r>
                        <a:rPr lang="en-US" sz="600">
                          <a:effectLst/>
                        </a:rPr>
                        <a:t>GPM</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2014</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B</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3</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8+</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active</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extLst>
                  <a:ext uri="{0D108BD9-81ED-4DB2-BD59-A6C34878D82A}">
                    <a16:rowId xmlns:a16="http://schemas.microsoft.com/office/drawing/2014/main" val="2113591790"/>
                  </a:ext>
                </a:extLst>
              </a:tr>
              <a:tr h="93799">
                <a:tc>
                  <a:txBody>
                    <a:bodyPr/>
                    <a:lstStyle/>
                    <a:p>
                      <a:pPr marL="0" marR="0">
                        <a:spcBef>
                          <a:spcPts val="0"/>
                        </a:spcBef>
                        <a:spcAft>
                          <a:spcPts val="0"/>
                        </a:spcAft>
                      </a:pPr>
                      <a:r>
                        <a:rPr lang="en-US" sz="600">
                          <a:effectLst/>
                        </a:rPr>
                        <a:t>DSCOVR</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2015</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D</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2</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7+</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active</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extLst>
                  <a:ext uri="{0D108BD9-81ED-4DB2-BD59-A6C34878D82A}">
                    <a16:rowId xmlns:a16="http://schemas.microsoft.com/office/drawing/2014/main" val="1579520614"/>
                  </a:ext>
                </a:extLst>
              </a:tr>
              <a:tr h="187598">
                <a:tc>
                  <a:txBody>
                    <a:bodyPr/>
                    <a:lstStyle/>
                    <a:p>
                      <a:pPr marL="0" marR="0">
                        <a:spcBef>
                          <a:spcPts val="0"/>
                        </a:spcBef>
                        <a:spcAft>
                          <a:spcPts val="0"/>
                        </a:spcAft>
                      </a:pPr>
                      <a:r>
                        <a:rPr lang="en-US" sz="600">
                          <a:effectLst/>
                        </a:rPr>
                        <a:t>MMS (4 S/C)</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2015</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C</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5</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7+</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active</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extLst>
                  <a:ext uri="{0D108BD9-81ED-4DB2-BD59-A6C34878D82A}">
                    <a16:rowId xmlns:a16="http://schemas.microsoft.com/office/drawing/2014/main" val="1985281293"/>
                  </a:ext>
                </a:extLst>
              </a:tr>
              <a:tr h="750394">
                <a:tc>
                  <a:txBody>
                    <a:bodyPr/>
                    <a:lstStyle/>
                    <a:p>
                      <a:pPr marL="0" marR="0">
                        <a:spcBef>
                          <a:spcPts val="0"/>
                        </a:spcBef>
                        <a:spcAft>
                          <a:spcPts val="0"/>
                        </a:spcAft>
                      </a:pPr>
                      <a:r>
                        <a:rPr lang="en-US" sz="600">
                          <a:effectLst/>
                        </a:rPr>
                        <a:t>SMAP</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2015</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C</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dirty="0">
                          <a:effectLst/>
                        </a:rPr>
                        <a:t>3</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7+</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Primary radar payload failed 7 months into mission – SEGR in the SAA, but team was able to get most science from the radiometer</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extLst>
                  <a:ext uri="{0D108BD9-81ED-4DB2-BD59-A6C34878D82A}">
                    <a16:rowId xmlns:a16="http://schemas.microsoft.com/office/drawing/2014/main" val="1773674731"/>
                  </a:ext>
                </a:extLst>
              </a:tr>
              <a:tr h="93799">
                <a:tc>
                  <a:txBody>
                    <a:bodyPr/>
                    <a:lstStyle/>
                    <a:p>
                      <a:pPr marL="0" marR="0">
                        <a:spcBef>
                          <a:spcPts val="0"/>
                        </a:spcBef>
                        <a:spcAft>
                          <a:spcPts val="0"/>
                        </a:spcAft>
                      </a:pPr>
                      <a:r>
                        <a:rPr lang="en-US" sz="600">
                          <a:effectLst/>
                        </a:rPr>
                        <a:t>GOES-R</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2016</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B</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15</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6+</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active</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extLst>
                  <a:ext uri="{0D108BD9-81ED-4DB2-BD59-A6C34878D82A}">
                    <a16:rowId xmlns:a16="http://schemas.microsoft.com/office/drawing/2014/main" val="469248384"/>
                  </a:ext>
                </a:extLst>
              </a:tr>
              <a:tr h="187598">
                <a:tc>
                  <a:txBody>
                    <a:bodyPr/>
                    <a:lstStyle/>
                    <a:p>
                      <a:pPr marL="0" marR="0">
                        <a:spcBef>
                          <a:spcPts val="0"/>
                        </a:spcBef>
                        <a:spcAft>
                          <a:spcPts val="0"/>
                        </a:spcAft>
                      </a:pPr>
                      <a:r>
                        <a:rPr lang="en-US" sz="600">
                          <a:effectLst/>
                        </a:rPr>
                        <a:t>OSIRIS-REx</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2016</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B</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7</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5+</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active</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extLst>
                  <a:ext uri="{0D108BD9-81ED-4DB2-BD59-A6C34878D82A}">
                    <a16:rowId xmlns:a16="http://schemas.microsoft.com/office/drawing/2014/main" val="3077933504"/>
                  </a:ext>
                </a:extLst>
              </a:tr>
              <a:tr h="187598">
                <a:tc>
                  <a:txBody>
                    <a:bodyPr/>
                    <a:lstStyle/>
                    <a:p>
                      <a:pPr marL="0" marR="0">
                        <a:spcBef>
                          <a:spcPts val="0"/>
                        </a:spcBef>
                        <a:spcAft>
                          <a:spcPts val="0"/>
                        </a:spcAft>
                      </a:pPr>
                      <a:r>
                        <a:rPr lang="en-US" sz="600">
                          <a:effectLst/>
                        </a:rPr>
                        <a:t>ASTRO-H</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2016</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C</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3</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attitude control failure </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extLst>
                  <a:ext uri="{0D108BD9-81ED-4DB2-BD59-A6C34878D82A}">
                    <a16:rowId xmlns:a16="http://schemas.microsoft.com/office/drawing/2014/main" val="1851178086"/>
                  </a:ext>
                </a:extLst>
              </a:tr>
              <a:tr h="93799">
                <a:tc>
                  <a:txBody>
                    <a:bodyPr/>
                    <a:lstStyle/>
                    <a:p>
                      <a:pPr marL="0" marR="0">
                        <a:spcBef>
                          <a:spcPts val="0"/>
                        </a:spcBef>
                        <a:spcAft>
                          <a:spcPts val="0"/>
                        </a:spcAft>
                      </a:pPr>
                      <a:r>
                        <a:rPr lang="en-US" sz="600">
                          <a:effectLst/>
                        </a:rPr>
                        <a:t>NICER</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2017</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D</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1.5</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5+</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active</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extLst>
                  <a:ext uri="{0D108BD9-81ED-4DB2-BD59-A6C34878D82A}">
                    <a16:rowId xmlns:a16="http://schemas.microsoft.com/office/drawing/2014/main" val="1355912227"/>
                  </a:ext>
                </a:extLst>
              </a:tr>
              <a:tr h="93799">
                <a:tc>
                  <a:txBody>
                    <a:bodyPr/>
                    <a:lstStyle/>
                    <a:p>
                      <a:pPr marL="0" marR="0">
                        <a:spcBef>
                          <a:spcPts val="0"/>
                        </a:spcBef>
                        <a:spcAft>
                          <a:spcPts val="0"/>
                        </a:spcAft>
                      </a:pPr>
                      <a:r>
                        <a:rPr lang="en-US" sz="600">
                          <a:effectLst/>
                        </a:rPr>
                        <a:t>JPSS-1</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2017</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B</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7</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4+</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active</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extLst>
                  <a:ext uri="{0D108BD9-81ED-4DB2-BD59-A6C34878D82A}">
                    <a16:rowId xmlns:a16="http://schemas.microsoft.com/office/drawing/2014/main" val="112414619"/>
                  </a:ext>
                </a:extLst>
              </a:tr>
              <a:tr h="93799">
                <a:tc>
                  <a:txBody>
                    <a:bodyPr/>
                    <a:lstStyle/>
                    <a:p>
                      <a:pPr marL="0" marR="0">
                        <a:spcBef>
                          <a:spcPts val="0"/>
                        </a:spcBef>
                        <a:spcAft>
                          <a:spcPts val="0"/>
                        </a:spcAft>
                      </a:pPr>
                      <a:r>
                        <a:rPr lang="en-US" sz="600">
                          <a:effectLst/>
                        </a:rPr>
                        <a:t>TSIS</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2017</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C</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5</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4+</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active</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extLst>
                  <a:ext uri="{0D108BD9-81ED-4DB2-BD59-A6C34878D82A}">
                    <a16:rowId xmlns:a16="http://schemas.microsoft.com/office/drawing/2014/main" val="3576397351"/>
                  </a:ext>
                </a:extLst>
              </a:tr>
              <a:tr h="93799">
                <a:tc>
                  <a:txBody>
                    <a:bodyPr/>
                    <a:lstStyle/>
                    <a:p>
                      <a:pPr marL="0" marR="0">
                        <a:spcBef>
                          <a:spcPts val="0"/>
                        </a:spcBef>
                        <a:spcAft>
                          <a:spcPts val="0"/>
                        </a:spcAft>
                      </a:pPr>
                      <a:r>
                        <a:rPr lang="en-US" sz="600">
                          <a:effectLst/>
                        </a:rPr>
                        <a:t>TDRS-M</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2017</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B</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15</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5+</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active</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extLst>
                  <a:ext uri="{0D108BD9-81ED-4DB2-BD59-A6C34878D82A}">
                    <a16:rowId xmlns:a16="http://schemas.microsoft.com/office/drawing/2014/main" val="687579307"/>
                  </a:ext>
                </a:extLst>
              </a:tr>
              <a:tr h="93799">
                <a:tc>
                  <a:txBody>
                    <a:bodyPr/>
                    <a:lstStyle/>
                    <a:p>
                      <a:pPr marL="0" marR="0">
                        <a:spcBef>
                          <a:spcPts val="0"/>
                        </a:spcBef>
                        <a:spcAft>
                          <a:spcPts val="0"/>
                        </a:spcAft>
                      </a:pPr>
                      <a:r>
                        <a:rPr lang="en-US" sz="600">
                          <a:effectLst/>
                        </a:rPr>
                        <a:t>GOES-S</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2018</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B</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15</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4+</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active</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extLst>
                  <a:ext uri="{0D108BD9-81ED-4DB2-BD59-A6C34878D82A}">
                    <a16:rowId xmlns:a16="http://schemas.microsoft.com/office/drawing/2014/main" val="1398636429"/>
                  </a:ext>
                </a:extLst>
              </a:tr>
              <a:tr h="93799">
                <a:tc>
                  <a:txBody>
                    <a:bodyPr/>
                    <a:lstStyle/>
                    <a:p>
                      <a:pPr marL="0" marR="0">
                        <a:spcBef>
                          <a:spcPts val="0"/>
                        </a:spcBef>
                        <a:spcAft>
                          <a:spcPts val="0"/>
                        </a:spcAft>
                      </a:pPr>
                      <a:r>
                        <a:rPr lang="en-US" sz="600">
                          <a:effectLst/>
                        </a:rPr>
                        <a:t>GEDI</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2018</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C</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2</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3+</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active</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extLst>
                  <a:ext uri="{0D108BD9-81ED-4DB2-BD59-A6C34878D82A}">
                    <a16:rowId xmlns:a16="http://schemas.microsoft.com/office/drawing/2014/main" val="2791027440"/>
                  </a:ext>
                </a:extLst>
              </a:tr>
              <a:tr h="93799">
                <a:tc>
                  <a:txBody>
                    <a:bodyPr/>
                    <a:lstStyle/>
                    <a:p>
                      <a:pPr marL="0" marR="0">
                        <a:spcBef>
                          <a:spcPts val="0"/>
                        </a:spcBef>
                        <a:spcAft>
                          <a:spcPts val="0"/>
                        </a:spcAft>
                      </a:pPr>
                      <a:r>
                        <a:rPr lang="en-US" sz="600">
                          <a:effectLst/>
                        </a:rPr>
                        <a:t>ICESat-2</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2018</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C</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3</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3+</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active</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extLst>
                  <a:ext uri="{0D108BD9-81ED-4DB2-BD59-A6C34878D82A}">
                    <a16:rowId xmlns:a16="http://schemas.microsoft.com/office/drawing/2014/main" val="35900882"/>
                  </a:ext>
                </a:extLst>
              </a:tr>
              <a:tr h="187598">
                <a:tc>
                  <a:txBody>
                    <a:bodyPr/>
                    <a:lstStyle/>
                    <a:p>
                      <a:pPr marL="0" marR="0">
                        <a:spcBef>
                          <a:spcPts val="0"/>
                        </a:spcBef>
                        <a:spcAft>
                          <a:spcPts val="0"/>
                        </a:spcAft>
                      </a:pPr>
                      <a:r>
                        <a:rPr lang="en-US" sz="600">
                          <a:effectLst/>
                        </a:rPr>
                        <a:t>Solar Orbiter</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2020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C</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7</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2+</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active</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extLst>
                  <a:ext uri="{0D108BD9-81ED-4DB2-BD59-A6C34878D82A}">
                    <a16:rowId xmlns:a16="http://schemas.microsoft.com/office/drawing/2014/main" val="1790951605"/>
                  </a:ext>
                </a:extLst>
              </a:tr>
              <a:tr h="93799">
                <a:tc>
                  <a:txBody>
                    <a:bodyPr/>
                    <a:lstStyle/>
                    <a:p>
                      <a:pPr marL="0" marR="0">
                        <a:spcBef>
                          <a:spcPts val="0"/>
                        </a:spcBef>
                        <a:spcAft>
                          <a:spcPts val="0"/>
                        </a:spcAft>
                      </a:pPr>
                      <a:r>
                        <a:rPr lang="en-US" sz="600">
                          <a:effectLst/>
                        </a:rPr>
                        <a:t>JWST</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2021</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A</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7</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active</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extLst>
                  <a:ext uri="{0D108BD9-81ED-4DB2-BD59-A6C34878D82A}">
                    <a16:rowId xmlns:a16="http://schemas.microsoft.com/office/drawing/2014/main" val="2247322057"/>
                  </a:ext>
                </a:extLst>
              </a:tr>
              <a:tr h="93799">
                <a:tc>
                  <a:txBody>
                    <a:bodyPr/>
                    <a:lstStyle/>
                    <a:p>
                      <a:pPr marL="0" marR="0">
                        <a:spcBef>
                          <a:spcPts val="0"/>
                        </a:spcBef>
                        <a:spcAft>
                          <a:spcPts val="0"/>
                        </a:spcAft>
                      </a:pPr>
                      <a:r>
                        <a:rPr lang="en-US" sz="600">
                          <a:effectLst/>
                        </a:rPr>
                        <a:t>Lucy</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2021</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B</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12</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active</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extLst>
                  <a:ext uri="{0D108BD9-81ED-4DB2-BD59-A6C34878D82A}">
                    <a16:rowId xmlns:a16="http://schemas.microsoft.com/office/drawing/2014/main" val="1787616540"/>
                  </a:ext>
                </a:extLst>
              </a:tr>
              <a:tr h="93799">
                <a:tc>
                  <a:txBody>
                    <a:bodyPr/>
                    <a:lstStyle/>
                    <a:p>
                      <a:pPr marL="0" marR="0">
                        <a:spcBef>
                          <a:spcPts val="0"/>
                        </a:spcBef>
                        <a:spcAft>
                          <a:spcPts val="0"/>
                        </a:spcAft>
                      </a:pPr>
                      <a:r>
                        <a:rPr lang="en-US" sz="600">
                          <a:effectLst/>
                        </a:rPr>
                        <a:t>LCRD</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2022</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D</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2</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active</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extLst>
                  <a:ext uri="{0D108BD9-81ED-4DB2-BD59-A6C34878D82A}">
                    <a16:rowId xmlns:a16="http://schemas.microsoft.com/office/drawing/2014/main" val="3839452343"/>
                  </a:ext>
                </a:extLst>
              </a:tr>
              <a:tr h="93799">
                <a:tc>
                  <a:txBody>
                    <a:bodyPr/>
                    <a:lstStyle/>
                    <a:p>
                      <a:pPr marL="0" marR="0">
                        <a:spcBef>
                          <a:spcPts val="0"/>
                        </a:spcBef>
                        <a:spcAft>
                          <a:spcPts val="0"/>
                        </a:spcAft>
                      </a:pPr>
                      <a:r>
                        <a:rPr lang="en-US" sz="600">
                          <a:effectLst/>
                        </a:rPr>
                        <a:t>GOES-T</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2022</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B</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15</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a:effectLst/>
                        </a:rPr>
                        <a:t>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tc>
                  <a:txBody>
                    <a:bodyPr/>
                    <a:lstStyle/>
                    <a:p>
                      <a:pPr marL="0" marR="0">
                        <a:spcBef>
                          <a:spcPts val="0"/>
                        </a:spcBef>
                        <a:spcAft>
                          <a:spcPts val="0"/>
                        </a:spcAft>
                      </a:pPr>
                      <a:r>
                        <a:rPr lang="en-US" sz="600" dirty="0">
                          <a:effectLst/>
                        </a:rPr>
                        <a:t>active</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txBody>
                  <a:tcPr marL="33536" marR="33536" marT="0" marB="0"/>
                </a:tc>
                <a:extLst>
                  <a:ext uri="{0D108BD9-81ED-4DB2-BD59-A6C34878D82A}">
                    <a16:rowId xmlns:a16="http://schemas.microsoft.com/office/drawing/2014/main" val="2912086068"/>
                  </a:ext>
                </a:extLst>
              </a:tr>
            </a:tbl>
          </a:graphicData>
        </a:graphic>
      </p:graphicFrame>
    </p:spTree>
    <p:extLst>
      <p:ext uri="{BB962C8B-B14F-4D97-AF65-F5344CB8AC3E}">
        <p14:creationId xmlns:p14="http://schemas.microsoft.com/office/powerpoint/2010/main" val="40091084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DC677DF-FBE1-1E4F-B5D3-BD6EFFE2CC38}"/>
              </a:ext>
            </a:extLst>
          </p:cNvPr>
          <p:cNvSpPr>
            <a:spLocks noGrp="1"/>
          </p:cNvSpPr>
          <p:nvPr>
            <p:ph idx="1"/>
          </p:nvPr>
        </p:nvSpPr>
        <p:spPr/>
        <p:txBody>
          <a:bodyPr/>
          <a:lstStyle/>
          <a:p>
            <a:r>
              <a:rPr lang="en-US" dirty="0"/>
              <a:t>Standard component classifications based on the most recent number of times a component/assembly/system operated successfully for a certain number of years out of the total number of attempts</a:t>
            </a:r>
          </a:p>
          <a:p>
            <a:r>
              <a:rPr lang="en-US" dirty="0"/>
              <a:t>Collective mission classification of multiple classified identical items </a:t>
            </a:r>
          </a:p>
        </p:txBody>
      </p:sp>
      <p:sp>
        <p:nvSpPr>
          <p:cNvPr id="3" name="Title 2">
            <a:extLst>
              <a:ext uri="{FF2B5EF4-FFF2-40B4-BE49-F238E27FC236}">
                <a16:creationId xmlns:a16="http://schemas.microsoft.com/office/drawing/2014/main" id="{B457C525-A348-5C40-960F-09B21FC3C037}"/>
              </a:ext>
            </a:extLst>
          </p:cNvPr>
          <p:cNvSpPr>
            <a:spLocks noGrp="1"/>
          </p:cNvSpPr>
          <p:nvPr>
            <p:ph type="title"/>
          </p:nvPr>
        </p:nvSpPr>
        <p:spPr/>
        <p:txBody>
          <a:bodyPr/>
          <a:lstStyle/>
          <a:p>
            <a:r>
              <a:rPr lang="en-US" dirty="0"/>
              <a:t>New elements in GPR 8705.4A</a:t>
            </a:r>
          </a:p>
        </p:txBody>
      </p:sp>
    </p:spTree>
    <p:extLst>
      <p:ext uri="{BB962C8B-B14F-4D97-AF65-F5344CB8AC3E}">
        <p14:creationId xmlns:p14="http://schemas.microsoft.com/office/powerpoint/2010/main" val="36827088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01118954-C9EF-BE4D-B4FB-A5134517D5C6}"/>
              </a:ext>
            </a:extLst>
          </p:cNvPr>
          <p:cNvSpPr>
            <a:spLocks noGrp="1"/>
          </p:cNvSpPr>
          <p:nvPr>
            <p:ph idx="1"/>
          </p:nvPr>
        </p:nvSpPr>
        <p:spPr/>
        <p:txBody>
          <a:bodyPr>
            <a:normAutofit/>
          </a:bodyPr>
          <a:lstStyle/>
          <a:p>
            <a:r>
              <a:rPr lang="en-US" sz="1200" dirty="0"/>
              <a:t>Components (assemblies through full spacecraft buses) classified holistically based on most recent performance at commensurate lifetimes</a:t>
            </a:r>
          </a:p>
          <a:p>
            <a:pPr lvl="1"/>
            <a:r>
              <a:rPr lang="en-US" sz="1100" dirty="0"/>
              <a:t>No piece-part-based Ps</a:t>
            </a:r>
          </a:p>
          <a:p>
            <a:pPr lvl="1"/>
            <a:r>
              <a:rPr lang="en-US" sz="1100" dirty="0"/>
              <a:t>Changes do not affect classification (changes, different environments, minor anomalies, etc. factor into acceptance, not classification)</a:t>
            </a:r>
          </a:p>
          <a:p>
            <a:r>
              <a:rPr lang="en-US" sz="1200" dirty="0"/>
              <a:t>Class A components</a:t>
            </a:r>
          </a:p>
          <a:p>
            <a:pPr lvl="1"/>
            <a:r>
              <a:rPr lang="en-US" sz="1100" dirty="0"/>
              <a:t>Minimum 10 recent flights at 7-year lifetime or longer, number of successes out of last 20 flights divided by 20 &gt;= 0.95 (or 100% for between 10 and 19 flights)</a:t>
            </a:r>
          </a:p>
          <a:p>
            <a:r>
              <a:rPr lang="en-US" sz="1200" dirty="0"/>
              <a:t>Class B components</a:t>
            </a:r>
          </a:p>
          <a:p>
            <a:pPr lvl="1"/>
            <a:r>
              <a:rPr lang="en-US" sz="1100" dirty="0"/>
              <a:t>Minimum 10 recent flights at 5-year lifetime or longer, number of successes out of last 10 flights divided by 10 &gt;= 0.90</a:t>
            </a:r>
          </a:p>
          <a:p>
            <a:r>
              <a:rPr lang="en-US" sz="1200" dirty="0"/>
              <a:t>Class C components</a:t>
            </a:r>
          </a:p>
          <a:p>
            <a:pPr lvl="1"/>
            <a:r>
              <a:rPr lang="en-US" sz="1100" dirty="0"/>
              <a:t>Minimum 5 recent flights at 3-year lifetime or longer, number of successes out of last 5 flights divided by 5 &gt; 0.80</a:t>
            </a:r>
          </a:p>
          <a:p>
            <a:r>
              <a:rPr lang="en-US" sz="1200" dirty="0"/>
              <a:t>Class D components</a:t>
            </a:r>
          </a:p>
          <a:p>
            <a:pPr lvl="1"/>
            <a:r>
              <a:rPr lang="en-US" sz="1100" dirty="0"/>
              <a:t>Fully qualified per the GEVS requirements in the GOLD rules</a:t>
            </a:r>
          </a:p>
          <a:p>
            <a:pPr lvl="1"/>
            <a:endParaRPr lang="en-US" sz="1100" dirty="0"/>
          </a:p>
          <a:p>
            <a:pPr lvl="1"/>
            <a:endParaRPr lang="en-US" sz="1100" dirty="0"/>
          </a:p>
          <a:p>
            <a:pPr lvl="1"/>
            <a:endParaRPr lang="en-US" sz="1100" dirty="0"/>
          </a:p>
        </p:txBody>
      </p:sp>
      <p:sp>
        <p:nvSpPr>
          <p:cNvPr id="4" name="Title 3">
            <a:extLst>
              <a:ext uri="{FF2B5EF4-FFF2-40B4-BE49-F238E27FC236}">
                <a16:creationId xmlns:a16="http://schemas.microsoft.com/office/drawing/2014/main" id="{8241AA6B-525A-6745-9FC2-55C4E931C639}"/>
              </a:ext>
            </a:extLst>
          </p:cNvPr>
          <p:cNvSpPr>
            <a:spLocks noGrp="1"/>
          </p:cNvSpPr>
          <p:nvPr>
            <p:ph type="title"/>
          </p:nvPr>
        </p:nvSpPr>
        <p:spPr/>
        <p:txBody>
          <a:bodyPr>
            <a:normAutofit fontScale="90000"/>
          </a:bodyPr>
          <a:lstStyle/>
          <a:p>
            <a:r>
              <a:rPr lang="en-US" dirty="0"/>
              <a:t>Standard component classification in GPR 8705.4A</a:t>
            </a:r>
          </a:p>
        </p:txBody>
      </p:sp>
      <p:sp>
        <p:nvSpPr>
          <p:cNvPr id="6" name="Rectangle 5">
            <a:extLst>
              <a:ext uri="{FF2B5EF4-FFF2-40B4-BE49-F238E27FC236}">
                <a16:creationId xmlns:a16="http://schemas.microsoft.com/office/drawing/2014/main" id="{46EE3C1D-F97A-724B-B332-AD0FF3A4198C}"/>
              </a:ext>
            </a:extLst>
          </p:cNvPr>
          <p:cNvSpPr/>
          <p:nvPr/>
        </p:nvSpPr>
        <p:spPr>
          <a:xfrm>
            <a:off x="457201" y="4792557"/>
            <a:ext cx="8334587" cy="65931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While this is not a formal reliability calculation (which would require mission specific data), it provides strong evidence of a reliable design</a:t>
            </a:r>
          </a:p>
        </p:txBody>
      </p:sp>
    </p:spTree>
    <p:extLst>
      <p:ext uri="{BB962C8B-B14F-4D97-AF65-F5344CB8AC3E}">
        <p14:creationId xmlns:p14="http://schemas.microsoft.com/office/powerpoint/2010/main" val="20595952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08FB978-E463-BD44-8B9A-EDCE24848066}"/>
              </a:ext>
            </a:extLst>
          </p:cNvPr>
          <p:cNvSpPr>
            <a:spLocks noGrp="1"/>
          </p:cNvSpPr>
          <p:nvPr>
            <p:ph idx="1"/>
          </p:nvPr>
        </p:nvSpPr>
        <p:spPr/>
        <p:txBody>
          <a:bodyPr>
            <a:normAutofit fontScale="92500" lnSpcReduction="20000"/>
          </a:bodyPr>
          <a:lstStyle/>
          <a:p>
            <a:r>
              <a:rPr lang="en-US" dirty="0"/>
              <a:t>There is a growing number of mission concepts that involve the use of multiple products such that one or more can fail, while still meeting mission performance requirements</a:t>
            </a:r>
          </a:p>
          <a:p>
            <a:r>
              <a:rPr lang="en-US" dirty="0"/>
              <a:t>The extreme version of this involves missions that for various reasons would prefer (or even require) multiple spacecraft in lieu of one large spacecraft, but cannot afford the resources required for more than one spacecraft at the mission risk classification</a:t>
            </a:r>
          </a:p>
          <a:p>
            <a:r>
              <a:rPr lang="en-US" dirty="0"/>
              <a:t>The only way to “raise” the classification through collective use of the same product is if the base product design has a formal classification that is based on some measure of reliability. </a:t>
            </a:r>
          </a:p>
          <a:p>
            <a:r>
              <a:rPr lang="en-US" dirty="0"/>
              <a:t>To compute the classification of a collection of the identical objects, start with the following point reliability estimates</a:t>
            </a:r>
          </a:p>
          <a:p>
            <a:pPr lvl="1"/>
            <a:r>
              <a:rPr lang="en-US" dirty="0"/>
              <a:t>B:  0.9</a:t>
            </a:r>
          </a:p>
          <a:p>
            <a:pPr lvl="1"/>
            <a:r>
              <a:rPr lang="en-US" dirty="0"/>
              <a:t>C: 0.8</a:t>
            </a:r>
          </a:p>
          <a:p>
            <a:pPr lvl="1"/>
            <a:r>
              <a:rPr lang="en-US" dirty="0"/>
              <a:t>D:  0.66</a:t>
            </a:r>
          </a:p>
          <a:p>
            <a:r>
              <a:rPr lang="en-US" dirty="0"/>
              <a:t>Next, use standard combinatorial reliability techniques to calculate a combined recent reliability estimate</a:t>
            </a:r>
          </a:p>
          <a:p>
            <a:r>
              <a:rPr lang="en-US" dirty="0"/>
              <a:t>Finally, determine the collective classification based on the standard component reliability definition, considering past mission lifetimes and overall score</a:t>
            </a:r>
          </a:p>
        </p:txBody>
      </p:sp>
      <p:sp>
        <p:nvSpPr>
          <p:cNvPr id="3" name="Title 2">
            <a:extLst>
              <a:ext uri="{FF2B5EF4-FFF2-40B4-BE49-F238E27FC236}">
                <a16:creationId xmlns:a16="http://schemas.microsoft.com/office/drawing/2014/main" id="{3523F601-7379-3A4A-B4F5-780666FCB96F}"/>
              </a:ext>
            </a:extLst>
          </p:cNvPr>
          <p:cNvSpPr>
            <a:spLocks noGrp="1"/>
          </p:cNvSpPr>
          <p:nvPr>
            <p:ph type="title"/>
          </p:nvPr>
        </p:nvSpPr>
        <p:spPr/>
        <p:txBody>
          <a:bodyPr>
            <a:normAutofit fontScale="90000"/>
          </a:bodyPr>
          <a:lstStyle/>
          <a:p>
            <a:r>
              <a:rPr lang="en-US" dirty="0"/>
              <a:t>Collective classification of multiple identical standard products</a:t>
            </a:r>
          </a:p>
        </p:txBody>
      </p:sp>
    </p:spTree>
    <p:extLst>
      <p:ext uri="{BB962C8B-B14F-4D97-AF65-F5344CB8AC3E}">
        <p14:creationId xmlns:p14="http://schemas.microsoft.com/office/powerpoint/2010/main" val="863696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B581A97-B25D-2BD6-3B51-02E9A7DAAE0F}"/>
              </a:ext>
            </a:extLst>
          </p:cNvPr>
          <p:cNvSpPr>
            <a:spLocks noGrp="1"/>
          </p:cNvSpPr>
          <p:nvPr>
            <p:ph idx="1"/>
          </p:nvPr>
        </p:nvSpPr>
        <p:spPr/>
        <p:txBody>
          <a:bodyPr>
            <a:normAutofit fontScale="92500" lnSpcReduction="20000"/>
          </a:bodyPr>
          <a:lstStyle/>
          <a:p>
            <a:r>
              <a:rPr lang="en-US" dirty="0"/>
              <a:t>The only connection between risk classification and lifetime is the fact that a small subset of Class C and D missions are fundamentally limited in utility or funding to operate</a:t>
            </a:r>
          </a:p>
          <a:p>
            <a:r>
              <a:rPr lang="en-US" dirty="0"/>
              <a:t>While design lifetimes are generally driven by radiation, no mission lifetimes were limited by radiation, even though most missions have lasted 3 or more times their design lifetimes</a:t>
            </a:r>
          </a:p>
          <a:p>
            <a:r>
              <a:rPr lang="en-US" dirty="0"/>
              <a:t>GSFC failed to recognize the enormity of the Swift mission results</a:t>
            </a:r>
          </a:p>
          <a:p>
            <a:pPr lvl="1"/>
            <a:r>
              <a:rPr lang="en-US" dirty="0"/>
              <a:t>First GSFC mission to fly a large percentage of COTS parts (~40%)</a:t>
            </a:r>
          </a:p>
          <a:p>
            <a:pPr lvl="1"/>
            <a:r>
              <a:rPr lang="en-US" dirty="0"/>
              <a:t>Sense at the time was that the mission would be lucky to last 2 years, based on parts and radiation</a:t>
            </a:r>
          </a:p>
          <a:p>
            <a:pPr lvl="1"/>
            <a:r>
              <a:rPr lang="en-US" dirty="0"/>
              <a:t>Mission parts level set at “3” and even after 17 years of operation with no parts failures* or notable radiation events, GSFC still considers level 3 </a:t>
            </a:r>
            <a:r>
              <a:rPr lang="en-US" i="1" dirty="0"/>
              <a:t>high risk </a:t>
            </a:r>
            <a:r>
              <a:rPr lang="en-US" dirty="0"/>
              <a:t>and only reserved for missions where failure is an option</a:t>
            </a:r>
          </a:p>
          <a:p>
            <a:pPr lvl="1"/>
            <a:r>
              <a:rPr lang="en-US" dirty="0"/>
              <a:t>No others have tried the Swift approach since and the results are often downplayed or simply ignored</a:t>
            </a:r>
          </a:p>
          <a:p>
            <a:pPr lvl="1"/>
            <a:r>
              <a:rPr lang="en-US" dirty="0"/>
              <a:t>There have been no on-orbit failures at all of level 3, level 2, or COTS parts used as is, even with extensive usage, but there have been several failures of level 1 parts (MIL-SPEC and </a:t>
            </a:r>
            <a:r>
              <a:rPr lang="en-US" dirty="0" err="1"/>
              <a:t>upscreened</a:t>
            </a:r>
            <a:r>
              <a:rPr lang="en-US" dirty="0"/>
              <a:t> COTS that were </a:t>
            </a:r>
            <a:r>
              <a:rPr lang="en-US" dirty="0" err="1"/>
              <a:t>overtested</a:t>
            </a:r>
            <a:r>
              <a:rPr lang="en-US" dirty="0"/>
              <a:t>) on-orbit. </a:t>
            </a:r>
          </a:p>
        </p:txBody>
      </p:sp>
      <p:sp>
        <p:nvSpPr>
          <p:cNvPr id="3" name="Title 2">
            <a:extLst>
              <a:ext uri="{FF2B5EF4-FFF2-40B4-BE49-F238E27FC236}">
                <a16:creationId xmlns:a16="http://schemas.microsoft.com/office/drawing/2014/main" id="{BEBDC6FE-0F79-F66C-B3C9-BC476D4512BC}"/>
              </a:ext>
            </a:extLst>
          </p:cNvPr>
          <p:cNvSpPr>
            <a:spLocks noGrp="1"/>
          </p:cNvSpPr>
          <p:nvPr>
            <p:ph type="title"/>
          </p:nvPr>
        </p:nvSpPr>
        <p:spPr/>
        <p:txBody>
          <a:bodyPr/>
          <a:lstStyle/>
          <a:p>
            <a:r>
              <a:rPr lang="en-US" dirty="0"/>
              <a:t>Findings</a:t>
            </a:r>
          </a:p>
        </p:txBody>
      </p:sp>
      <p:sp>
        <p:nvSpPr>
          <p:cNvPr id="4" name="TextBox 3">
            <a:extLst>
              <a:ext uri="{FF2B5EF4-FFF2-40B4-BE49-F238E27FC236}">
                <a16:creationId xmlns:a16="http://schemas.microsoft.com/office/drawing/2014/main" id="{D6E2322D-8767-CE0E-2C29-10A6D9C1E879}"/>
              </a:ext>
            </a:extLst>
          </p:cNvPr>
          <p:cNvSpPr txBox="1"/>
          <p:nvPr/>
        </p:nvSpPr>
        <p:spPr>
          <a:xfrm>
            <a:off x="4720683" y="5592131"/>
            <a:ext cx="3650358" cy="261610"/>
          </a:xfrm>
          <a:prstGeom prst="rect">
            <a:avLst/>
          </a:prstGeom>
          <a:noFill/>
        </p:spPr>
        <p:txBody>
          <a:bodyPr wrap="none" rtlCol="0">
            <a:spAutoFit/>
          </a:bodyPr>
          <a:lstStyle/>
          <a:p>
            <a:r>
              <a:rPr lang="en-US" sz="1100" dirty="0"/>
              <a:t>*A thermoelectric cooler was DOA for undetermined causes </a:t>
            </a:r>
          </a:p>
        </p:txBody>
      </p:sp>
    </p:spTree>
    <p:extLst>
      <p:ext uri="{BB962C8B-B14F-4D97-AF65-F5344CB8AC3E}">
        <p14:creationId xmlns:p14="http://schemas.microsoft.com/office/powerpoint/2010/main" val="4877561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F205645-C190-0C58-4F72-7C0474E57919}"/>
              </a:ext>
            </a:extLst>
          </p:cNvPr>
          <p:cNvSpPr>
            <a:spLocks noGrp="1"/>
          </p:cNvSpPr>
          <p:nvPr>
            <p:ph idx="1"/>
          </p:nvPr>
        </p:nvSpPr>
        <p:spPr/>
        <p:txBody>
          <a:bodyPr/>
          <a:lstStyle/>
          <a:p>
            <a:r>
              <a:rPr lang="en-US" dirty="0"/>
              <a:t>As with most other SMA practices, GMIPs increase risk while buying it down</a:t>
            </a:r>
          </a:p>
          <a:p>
            <a:r>
              <a:rPr lang="en-US" dirty="0"/>
              <a:t>The key is to have risk buy-down outweigh risk increase</a:t>
            </a:r>
          </a:p>
          <a:p>
            <a:r>
              <a:rPr lang="en-US" dirty="0"/>
              <a:t>The more constrained the project the more likely GMIPs will result in a net increase in risk</a:t>
            </a:r>
          </a:p>
          <a:p>
            <a:pPr lvl="1"/>
            <a:r>
              <a:rPr lang="en-US" dirty="0"/>
              <a:t>Most importantly the following should be considered while imposing GMIPs on such a project</a:t>
            </a:r>
          </a:p>
          <a:p>
            <a:pPr lvl="2"/>
            <a:r>
              <a:rPr lang="en-US" dirty="0"/>
              <a:t>Criticality of the item (is the item itself a single point failure?)</a:t>
            </a:r>
          </a:p>
          <a:p>
            <a:pPr lvl="2"/>
            <a:r>
              <a:rPr lang="en-US" dirty="0"/>
              <a:t>Past experience with the product</a:t>
            </a:r>
          </a:p>
          <a:p>
            <a:pPr lvl="2"/>
            <a:r>
              <a:rPr lang="en-US" dirty="0"/>
              <a:t>Past findings on previous versions of the product</a:t>
            </a:r>
          </a:p>
          <a:p>
            <a:pPr lvl="2"/>
            <a:r>
              <a:rPr lang="en-US" dirty="0"/>
              <a:t>Past experience with the vendor/manufacturer</a:t>
            </a:r>
          </a:p>
          <a:p>
            <a:pPr lvl="2"/>
            <a:r>
              <a:rPr lang="en-US" dirty="0"/>
              <a:t>The potential to interrupt a development flow</a:t>
            </a:r>
          </a:p>
          <a:p>
            <a:r>
              <a:rPr lang="en-US" dirty="0"/>
              <a:t>By definition, GMIPs cannot be performed on COTS products.  If a GMIP is performed internal to a product, then the product is not COTS.  </a:t>
            </a:r>
          </a:p>
          <a:p>
            <a:endParaRPr lang="en-US" dirty="0"/>
          </a:p>
        </p:txBody>
      </p:sp>
      <p:sp>
        <p:nvSpPr>
          <p:cNvPr id="3" name="Title 2">
            <a:extLst>
              <a:ext uri="{FF2B5EF4-FFF2-40B4-BE49-F238E27FC236}">
                <a16:creationId xmlns:a16="http://schemas.microsoft.com/office/drawing/2014/main" id="{2AEC7390-1D2D-D572-5246-4CCF2A16ABF6}"/>
              </a:ext>
            </a:extLst>
          </p:cNvPr>
          <p:cNvSpPr>
            <a:spLocks noGrp="1"/>
          </p:cNvSpPr>
          <p:nvPr>
            <p:ph type="title"/>
          </p:nvPr>
        </p:nvSpPr>
        <p:spPr/>
        <p:txBody>
          <a:bodyPr/>
          <a:lstStyle/>
          <a:p>
            <a:r>
              <a:rPr lang="en-US" dirty="0"/>
              <a:t>GMIPs are a risk trade</a:t>
            </a:r>
          </a:p>
        </p:txBody>
      </p:sp>
    </p:spTree>
    <p:extLst>
      <p:ext uri="{BB962C8B-B14F-4D97-AF65-F5344CB8AC3E}">
        <p14:creationId xmlns:p14="http://schemas.microsoft.com/office/powerpoint/2010/main" val="2072363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821FF4D0-4B1B-0CB5-7961-D00675ACAF02}"/>
              </a:ext>
            </a:extLst>
          </p:cNvPr>
          <p:cNvGraphicFramePr>
            <a:graphicFrameLocks noGrp="1"/>
          </p:cNvGraphicFramePr>
          <p:nvPr>
            <p:ph idx="1"/>
          </p:nvPr>
        </p:nvGraphicFramePr>
        <p:xfrm>
          <a:off x="428625" y="1393825"/>
          <a:ext cx="8229600" cy="3942080"/>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618169549"/>
                    </a:ext>
                  </a:extLst>
                </a:gridCol>
                <a:gridCol w="4114800">
                  <a:extLst>
                    <a:ext uri="{9D8B030D-6E8A-4147-A177-3AD203B41FA5}">
                      <a16:colId xmlns:a16="http://schemas.microsoft.com/office/drawing/2014/main" val="4029977335"/>
                    </a:ext>
                  </a:extLst>
                </a:gridCol>
              </a:tblGrid>
              <a:tr h="370840">
                <a:tc>
                  <a:txBody>
                    <a:bodyPr/>
                    <a:lstStyle/>
                    <a:p>
                      <a:pPr algn="ctr"/>
                      <a:r>
                        <a:rPr lang="en-US" dirty="0"/>
                        <a:t>Decreasing Risk</a:t>
                      </a:r>
                    </a:p>
                  </a:txBody>
                  <a:tcPr/>
                </a:tc>
                <a:tc>
                  <a:txBody>
                    <a:bodyPr/>
                    <a:lstStyle/>
                    <a:p>
                      <a:pPr algn="ctr"/>
                      <a:r>
                        <a:rPr lang="en-US" dirty="0"/>
                        <a:t>Increasing Risk</a:t>
                      </a:r>
                    </a:p>
                  </a:txBody>
                  <a:tcPr/>
                </a:tc>
                <a:extLst>
                  <a:ext uri="{0D108BD9-81ED-4DB2-BD59-A6C34878D82A}">
                    <a16:rowId xmlns:a16="http://schemas.microsoft.com/office/drawing/2014/main" val="1846996106"/>
                  </a:ext>
                </a:extLst>
              </a:tr>
              <a:tr h="370840">
                <a:tc>
                  <a:txBody>
                    <a:bodyPr/>
                    <a:lstStyle/>
                    <a:p>
                      <a:r>
                        <a:rPr lang="en-US" dirty="0"/>
                        <a:t>Catch serious* nonconformances at the earliest possible stage</a:t>
                      </a:r>
                    </a:p>
                  </a:txBody>
                  <a:tcPr/>
                </a:tc>
                <a:tc>
                  <a:txBody>
                    <a:bodyPr/>
                    <a:lstStyle/>
                    <a:p>
                      <a:r>
                        <a:rPr lang="en-US" dirty="0"/>
                        <a:t>Interrupt development flow</a:t>
                      </a:r>
                    </a:p>
                  </a:txBody>
                  <a:tcPr/>
                </a:tc>
                <a:extLst>
                  <a:ext uri="{0D108BD9-81ED-4DB2-BD59-A6C34878D82A}">
                    <a16:rowId xmlns:a16="http://schemas.microsoft.com/office/drawing/2014/main" val="2886724928"/>
                  </a:ext>
                </a:extLst>
              </a:tr>
              <a:tr h="370840">
                <a:tc>
                  <a:txBody>
                    <a:bodyPr/>
                    <a:lstStyle/>
                    <a:p>
                      <a:r>
                        <a:rPr lang="en-US" dirty="0"/>
                        <a:t>Motivate the assembler to pay close attention to detail</a:t>
                      </a:r>
                    </a:p>
                  </a:txBody>
                  <a:tcPr/>
                </a:tc>
                <a:tc>
                  <a:txBody>
                    <a:bodyPr/>
                    <a:lstStyle/>
                    <a:p>
                      <a:r>
                        <a:rPr lang="en-US" dirty="0"/>
                        <a:t>Prompt rework for many nonconformances that do not entail risk</a:t>
                      </a:r>
                    </a:p>
                  </a:txBody>
                  <a:tcPr/>
                </a:tc>
                <a:extLst>
                  <a:ext uri="{0D108BD9-81ED-4DB2-BD59-A6C34878D82A}">
                    <a16:rowId xmlns:a16="http://schemas.microsoft.com/office/drawing/2014/main" val="441309710"/>
                  </a:ext>
                </a:extLst>
              </a:tr>
              <a:tr h="370840">
                <a:tc>
                  <a:txBody>
                    <a:bodyPr/>
                    <a:lstStyle/>
                    <a:p>
                      <a:r>
                        <a:rPr lang="en-US" dirty="0"/>
                        <a:t>Document stages of development for future problem resolution</a:t>
                      </a:r>
                    </a:p>
                  </a:txBody>
                  <a:tcPr/>
                </a:tc>
                <a:tc>
                  <a:txBody>
                    <a:bodyPr/>
                    <a:lstStyle/>
                    <a:p>
                      <a:r>
                        <a:rPr lang="en-US" dirty="0"/>
                        <a:t>Prompt pre-emptive and sometimes undocumented rework</a:t>
                      </a:r>
                    </a:p>
                  </a:txBody>
                  <a:tcPr/>
                </a:tc>
                <a:extLst>
                  <a:ext uri="{0D108BD9-81ED-4DB2-BD59-A6C34878D82A}">
                    <a16:rowId xmlns:a16="http://schemas.microsoft.com/office/drawing/2014/main" val="1978470212"/>
                  </a:ext>
                </a:extLst>
              </a:tr>
              <a:tr h="370840">
                <a:tc>
                  <a:txBody>
                    <a:bodyPr/>
                    <a:lstStyle/>
                    <a:p>
                      <a:endParaRPr lang="en-US"/>
                    </a:p>
                  </a:txBody>
                  <a:tcPr/>
                </a:tc>
                <a:tc>
                  <a:txBody>
                    <a:bodyPr/>
                    <a:lstStyle/>
                    <a:p>
                      <a:r>
                        <a:rPr lang="en-US" dirty="0"/>
                        <a:t>Remove time available for completing testing and problem resolution</a:t>
                      </a:r>
                    </a:p>
                  </a:txBody>
                  <a:tcPr/>
                </a:tc>
                <a:extLst>
                  <a:ext uri="{0D108BD9-81ED-4DB2-BD59-A6C34878D82A}">
                    <a16:rowId xmlns:a16="http://schemas.microsoft.com/office/drawing/2014/main" val="1056414461"/>
                  </a:ext>
                </a:extLst>
              </a:tr>
              <a:tr h="370840">
                <a:tc>
                  <a:txBody>
                    <a:bodyPr/>
                    <a:lstStyle/>
                    <a:p>
                      <a:endParaRPr lang="en-US"/>
                    </a:p>
                  </a:txBody>
                  <a:tcPr/>
                </a:tc>
                <a:tc>
                  <a:txBody>
                    <a:bodyPr/>
                    <a:lstStyle/>
                    <a:p>
                      <a:r>
                        <a:rPr lang="en-US" dirty="0"/>
                        <a:t>Increase possibilities for pandemic exposure</a:t>
                      </a:r>
                    </a:p>
                  </a:txBody>
                  <a:tcPr/>
                </a:tc>
                <a:extLst>
                  <a:ext uri="{0D108BD9-81ED-4DB2-BD59-A6C34878D82A}">
                    <a16:rowId xmlns:a16="http://schemas.microsoft.com/office/drawing/2014/main" val="2389164561"/>
                  </a:ext>
                </a:extLst>
              </a:tr>
              <a:tr h="370840">
                <a:tc>
                  <a:txBody>
                    <a:bodyPr/>
                    <a:lstStyle/>
                    <a:p>
                      <a:endParaRPr lang="en-US"/>
                    </a:p>
                  </a:txBody>
                  <a:tcPr/>
                </a:tc>
                <a:tc>
                  <a:txBody>
                    <a:bodyPr/>
                    <a:lstStyle/>
                    <a:p>
                      <a:endParaRPr lang="en-US" dirty="0"/>
                    </a:p>
                  </a:txBody>
                  <a:tcPr/>
                </a:tc>
                <a:extLst>
                  <a:ext uri="{0D108BD9-81ED-4DB2-BD59-A6C34878D82A}">
                    <a16:rowId xmlns:a16="http://schemas.microsoft.com/office/drawing/2014/main" val="3974535113"/>
                  </a:ext>
                </a:extLst>
              </a:tr>
            </a:tbl>
          </a:graphicData>
        </a:graphic>
      </p:graphicFrame>
      <p:sp>
        <p:nvSpPr>
          <p:cNvPr id="3" name="Title 2">
            <a:extLst>
              <a:ext uri="{FF2B5EF4-FFF2-40B4-BE49-F238E27FC236}">
                <a16:creationId xmlns:a16="http://schemas.microsoft.com/office/drawing/2014/main" id="{C162266E-5E49-2676-5858-8F37E81B2E9E}"/>
              </a:ext>
            </a:extLst>
          </p:cNvPr>
          <p:cNvSpPr>
            <a:spLocks noGrp="1"/>
          </p:cNvSpPr>
          <p:nvPr>
            <p:ph type="title"/>
          </p:nvPr>
        </p:nvSpPr>
        <p:spPr/>
        <p:txBody>
          <a:bodyPr>
            <a:normAutofit fontScale="90000"/>
          </a:bodyPr>
          <a:lstStyle/>
          <a:p>
            <a:r>
              <a:rPr lang="en-US" dirty="0"/>
              <a:t>GMIPS: increasing vs decreasing risk</a:t>
            </a:r>
          </a:p>
        </p:txBody>
      </p:sp>
      <p:sp>
        <p:nvSpPr>
          <p:cNvPr id="5" name="TextBox 4">
            <a:extLst>
              <a:ext uri="{FF2B5EF4-FFF2-40B4-BE49-F238E27FC236}">
                <a16:creationId xmlns:a16="http://schemas.microsoft.com/office/drawing/2014/main" id="{94744471-C8E5-3A5D-F49A-1440FD1D9795}"/>
              </a:ext>
            </a:extLst>
          </p:cNvPr>
          <p:cNvSpPr txBox="1"/>
          <p:nvPr/>
        </p:nvSpPr>
        <p:spPr>
          <a:xfrm>
            <a:off x="556054" y="5684108"/>
            <a:ext cx="8102171" cy="646331"/>
          </a:xfrm>
          <a:prstGeom prst="rect">
            <a:avLst/>
          </a:prstGeom>
          <a:noFill/>
        </p:spPr>
        <p:txBody>
          <a:bodyPr wrap="square" rtlCol="0">
            <a:spAutoFit/>
          </a:bodyPr>
          <a:lstStyle/>
          <a:p>
            <a:r>
              <a:rPr lang="en-US" dirty="0"/>
              <a:t>*</a:t>
            </a:r>
            <a:r>
              <a:rPr lang="en-US" i="1" dirty="0"/>
              <a:t>serious</a:t>
            </a:r>
            <a:r>
              <a:rPr lang="en-US" dirty="0"/>
              <a:t> meaning nonconformances that provide credible elevated risk of failure in testing or operation</a:t>
            </a:r>
          </a:p>
        </p:txBody>
      </p:sp>
    </p:spTree>
    <p:extLst>
      <p:ext uri="{BB962C8B-B14F-4D97-AF65-F5344CB8AC3E}">
        <p14:creationId xmlns:p14="http://schemas.microsoft.com/office/powerpoint/2010/main" val="11199483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29288" y="1311802"/>
            <a:ext cx="8229600" cy="4650752"/>
          </a:xfrm>
        </p:spPr>
        <p:txBody>
          <a:bodyPr>
            <a:normAutofit/>
          </a:bodyPr>
          <a:lstStyle/>
          <a:p>
            <a:r>
              <a:rPr lang="en-US" sz="1600" b="1" i="1" u="sng" dirty="0">
                <a:solidFill>
                  <a:schemeClr val="tx2"/>
                </a:solidFill>
              </a:rPr>
              <a:t>Do</a:t>
            </a:r>
            <a:r>
              <a:rPr lang="en-US" sz="1600" b="1" i="1" dirty="0">
                <a:solidFill>
                  <a:schemeClr val="tx2"/>
                </a:solidFill>
              </a:rPr>
              <a:t>:</a:t>
            </a:r>
            <a:r>
              <a:rPr lang="en-US" sz="1600" dirty="0"/>
              <a:t>	</a:t>
            </a:r>
          </a:p>
          <a:p>
            <a:pPr lvl="1"/>
            <a:r>
              <a:rPr lang="en-US" sz="1400" dirty="0"/>
              <a:t>Streamline processes (less formal documentation, e.g., spreadsheet vs. formal software system for waivers, etc.)</a:t>
            </a:r>
          </a:p>
          <a:p>
            <a:pPr lvl="1"/>
            <a:r>
              <a:rPr lang="en-US" sz="1400" dirty="0"/>
              <a:t>Focus on tall poles and critical items from a focused reliability analysis</a:t>
            </a:r>
          </a:p>
          <a:p>
            <a:pPr lvl="1"/>
            <a:r>
              <a:rPr lang="en-US" sz="1400" dirty="0">
                <a:solidFill>
                  <a:schemeClr val="tx2"/>
                </a:solidFill>
              </a:rPr>
              <a:t>Tolerate more risk than A, B, or C (particularly schedule risk)</a:t>
            </a:r>
          </a:p>
          <a:p>
            <a:pPr lvl="1"/>
            <a:r>
              <a:rPr lang="en-US" sz="1400" dirty="0">
                <a:solidFill>
                  <a:schemeClr val="tx2"/>
                </a:solidFill>
              </a:rPr>
              <a:t>Capture and communicate risks diligently</a:t>
            </a:r>
          </a:p>
          <a:p>
            <a:pPr lvl="1"/>
            <a:r>
              <a:rPr lang="en-US" sz="1400" dirty="0"/>
              <a:t>Rely more on knowledge than </a:t>
            </a:r>
            <a:r>
              <a:rPr lang="en-US" sz="1400" i="1" dirty="0"/>
              <a:t>indirect</a:t>
            </a:r>
            <a:r>
              <a:rPr lang="en-US" sz="1400" dirty="0"/>
              <a:t> requirements</a:t>
            </a:r>
          </a:p>
          <a:p>
            <a:pPr lvl="1"/>
            <a:r>
              <a:rPr lang="en-US" sz="1400" dirty="0"/>
              <a:t>Put more decisions into the hands of the engineers on the floor.</a:t>
            </a:r>
          </a:p>
          <a:p>
            <a:pPr lvl="1"/>
            <a:r>
              <a:rPr lang="en-US" sz="1400" dirty="0">
                <a:solidFill>
                  <a:schemeClr val="bg1">
                    <a:lumMod val="75000"/>
                  </a:schemeClr>
                </a:solidFill>
              </a:rPr>
              <a:t>Have significant margin on mass, volume, power (not always possible, but strongly desirable)</a:t>
            </a:r>
            <a:r>
              <a:rPr lang="en-US" sz="1400" dirty="0">
                <a:solidFill>
                  <a:srgbClr val="0000FF"/>
                </a:solidFill>
              </a:rPr>
              <a:t>*</a:t>
            </a:r>
          </a:p>
          <a:p>
            <a:pPr lvl="1"/>
            <a:r>
              <a:rPr lang="en-US" sz="1400" dirty="0">
                <a:solidFill>
                  <a:schemeClr val="bg1">
                    <a:lumMod val="75000"/>
                  </a:schemeClr>
                </a:solidFill>
              </a:rPr>
              <a:t>Have significant flexibility on performance (level 1/level 2) requirements (not always possible, but strongly</a:t>
            </a:r>
            <a:r>
              <a:rPr lang="en-US" sz="1400" dirty="0">
                <a:solidFill>
                  <a:srgbClr val="0000FF"/>
                </a:solidFill>
              </a:rPr>
              <a:t>*</a:t>
            </a:r>
            <a:r>
              <a:rPr lang="en-US" sz="1400" dirty="0">
                <a:solidFill>
                  <a:schemeClr val="bg1">
                    <a:lumMod val="75000"/>
                  </a:schemeClr>
                </a:solidFill>
              </a:rPr>
              <a:t> *desirable)</a:t>
            </a:r>
          </a:p>
          <a:p>
            <a:pPr>
              <a:spcBef>
                <a:spcPts val="1200"/>
              </a:spcBef>
            </a:pPr>
            <a:r>
              <a:rPr lang="en-US" sz="1600" b="1" i="1" u="sng" dirty="0">
                <a:solidFill>
                  <a:schemeClr val="tx2"/>
                </a:solidFill>
              </a:rPr>
              <a:t>Don’t</a:t>
            </a:r>
            <a:r>
              <a:rPr lang="en-US" sz="1600" b="1" i="1" dirty="0">
                <a:solidFill>
                  <a:schemeClr val="tx2"/>
                </a:solidFill>
              </a:rPr>
              <a:t>:</a:t>
            </a:r>
          </a:p>
          <a:p>
            <a:pPr lvl="1"/>
            <a:r>
              <a:rPr lang="en-US" sz="1400" b="1" dirty="0">
                <a:solidFill>
                  <a:schemeClr val="tx2"/>
                </a:solidFill>
              </a:rPr>
              <a:t>Ignore risks!</a:t>
            </a:r>
          </a:p>
          <a:p>
            <a:pPr lvl="1"/>
            <a:r>
              <a:rPr lang="en-US" sz="1400" dirty="0"/>
              <a:t>Reduce reliability efforts (but do be more focused and less formal)</a:t>
            </a:r>
          </a:p>
          <a:p>
            <a:pPr lvl="1"/>
            <a:r>
              <a:rPr lang="en-US" sz="1400" dirty="0"/>
              <a:t>Assume nonconforming means unacceptable or risky</a:t>
            </a:r>
          </a:p>
          <a:p>
            <a:pPr lvl="1"/>
            <a:r>
              <a:rPr lang="en-US" sz="1400" dirty="0"/>
              <a:t>Blindly eliminate processes</a:t>
            </a:r>
          </a:p>
        </p:txBody>
      </p:sp>
      <p:sp>
        <p:nvSpPr>
          <p:cNvPr id="3" name="Title 2"/>
          <p:cNvSpPr>
            <a:spLocks noGrp="1"/>
          </p:cNvSpPr>
          <p:nvPr>
            <p:ph type="title"/>
          </p:nvPr>
        </p:nvSpPr>
        <p:spPr/>
        <p:txBody>
          <a:bodyPr/>
          <a:lstStyle/>
          <a:p>
            <a:r>
              <a:rPr lang="en-US" dirty="0"/>
              <a:t>Class D Principles:  Dos &amp; Don’ts</a:t>
            </a:r>
          </a:p>
        </p:txBody>
      </p:sp>
      <p:sp>
        <p:nvSpPr>
          <p:cNvPr id="4" name="Rectangle 3"/>
          <p:cNvSpPr/>
          <p:nvPr/>
        </p:nvSpPr>
        <p:spPr>
          <a:xfrm>
            <a:off x="190500" y="5608320"/>
            <a:ext cx="8953500" cy="8636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r>
              <a:rPr lang="en-US" dirty="0"/>
              <a:t>While the impression may be that a Class D is higher risk from the outside, if implemented correctly (and consistent with the intention), in reality the extra engineering thought about risk may actually reduce the practical risk of implementation.  </a:t>
            </a:r>
          </a:p>
        </p:txBody>
      </p:sp>
      <p:sp>
        <p:nvSpPr>
          <p:cNvPr id="5" name="TextBox 4"/>
          <p:cNvSpPr txBox="1"/>
          <p:nvPr/>
        </p:nvSpPr>
        <p:spPr>
          <a:xfrm>
            <a:off x="7061200" y="6471920"/>
            <a:ext cx="2733040" cy="307777"/>
          </a:xfrm>
          <a:prstGeom prst="rect">
            <a:avLst/>
          </a:prstGeom>
          <a:noFill/>
        </p:spPr>
        <p:txBody>
          <a:bodyPr wrap="square" rtlCol="0">
            <a:spAutoFit/>
          </a:bodyPr>
          <a:lstStyle/>
          <a:p>
            <a:r>
              <a:rPr lang="en-US" sz="1400" dirty="0">
                <a:solidFill>
                  <a:srgbClr val="0000FF"/>
                </a:solidFill>
              </a:rPr>
              <a:t>*outside scope of MAR</a:t>
            </a:r>
          </a:p>
        </p:txBody>
      </p:sp>
    </p:spTree>
    <p:extLst>
      <p:ext uri="{BB962C8B-B14F-4D97-AF65-F5344CB8AC3E}">
        <p14:creationId xmlns:p14="http://schemas.microsoft.com/office/powerpoint/2010/main" val="8255184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5E766E04-6DD7-64B3-9681-FE74CA96C6EA}"/>
              </a:ext>
            </a:extLst>
          </p:cNvPr>
          <p:cNvSpPr>
            <a:spLocks noGrp="1"/>
          </p:cNvSpPr>
          <p:nvPr>
            <p:ph type="subTitle" idx="1"/>
          </p:nvPr>
        </p:nvSpPr>
        <p:spPr/>
        <p:txBody>
          <a:bodyPr/>
          <a:lstStyle/>
          <a:p>
            <a:endParaRPr lang="en-US"/>
          </a:p>
        </p:txBody>
      </p:sp>
      <p:sp>
        <p:nvSpPr>
          <p:cNvPr id="3" name="Title 2">
            <a:extLst>
              <a:ext uri="{FF2B5EF4-FFF2-40B4-BE49-F238E27FC236}">
                <a16:creationId xmlns:a16="http://schemas.microsoft.com/office/drawing/2014/main" id="{2786ECB1-F07B-E995-12CF-6F71199A8809}"/>
              </a:ext>
            </a:extLst>
          </p:cNvPr>
          <p:cNvSpPr>
            <a:spLocks noGrp="1"/>
          </p:cNvSpPr>
          <p:nvPr>
            <p:ph type="ctrTitle"/>
          </p:nvPr>
        </p:nvSpPr>
        <p:spPr/>
        <p:txBody>
          <a:bodyPr/>
          <a:lstStyle/>
          <a:p>
            <a:r>
              <a:rPr lang="en-US" dirty="0"/>
              <a:t>SMD Class D MAR</a:t>
            </a:r>
          </a:p>
        </p:txBody>
      </p:sp>
    </p:spTree>
    <p:extLst>
      <p:ext uri="{BB962C8B-B14F-4D97-AF65-F5344CB8AC3E}">
        <p14:creationId xmlns:p14="http://schemas.microsoft.com/office/powerpoint/2010/main" val="5883340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dirty="0"/>
              <a:t>Inherited items process</a:t>
            </a:r>
          </a:p>
          <a:p>
            <a:pPr lvl="1"/>
            <a:r>
              <a:rPr lang="en-US" dirty="0"/>
              <a:t>Allows a holistic, risk-based process based on</a:t>
            </a:r>
          </a:p>
          <a:p>
            <a:pPr lvl="2"/>
            <a:r>
              <a:rPr lang="en-US" dirty="0"/>
              <a:t>Prior history</a:t>
            </a:r>
          </a:p>
          <a:p>
            <a:pPr lvl="2"/>
            <a:r>
              <a:rPr lang="en-US" dirty="0"/>
              <a:t>Changes from previous (in H/W, S/W, operation, environment)</a:t>
            </a:r>
          </a:p>
          <a:p>
            <a:pPr lvl="2"/>
            <a:r>
              <a:rPr lang="en-US" dirty="0"/>
              <a:t>Past anomalies </a:t>
            </a:r>
          </a:p>
          <a:p>
            <a:pPr lvl="1"/>
            <a:r>
              <a:rPr lang="en-US" dirty="0"/>
              <a:t>Allows prior processes to be used without waivers</a:t>
            </a:r>
          </a:p>
          <a:p>
            <a:pPr lvl="1"/>
            <a:r>
              <a:rPr lang="en-US" dirty="0"/>
              <a:t>Decisions to use or impose additional tests, etc., based on risk</a:t>
            </a:r>
          </a:p>
          <a:p>
            <a:r>
              <a:rPr lang="en-US" dirty="0"/>
              <a:t>GMIPs (consistent with NPR 8735.2B)</a:t>
            </a:r>
          </a:p>
          <a:p>
            <a:pPr lvl="1"/>
            <a:r>
              <a:rPr lang="en-US" dirty="0"/>
              <a:t>No predefined set of GMIPs</a:t>
            </a:r>
          </a:p>
          <a:p>
            <a:pPr lvl="1"/>
            <a:r>
              <a:rPr lang="en-US" dirty="0"/>
              <a:t>Based on upfront negotiation considering</a:t>
            </a:r>
          </a:p>
          <a:p>
            <a:pPr lvl="2"/>
            <a:r>
              <a:rPr lang="en-US" dirty="0"/>
              <a:t>assessment of developer’s own inspection points</a:t>
            </a:r>
          </a:p>
          <a:p>
            <a:pPr lvl="2"/>
            <a:r>
              <a:rPr lang="en-US" dirty="0"/>
              <a:t>developer identified risks</a:t>
            </a:r>
          </a:p>
          <a:p>
            <a:pPr lvl="2"/>
            <a:r>
              <a:rPr lang="en-US" dirty="0"/>
              <a:t>project identified risks; and furthermore in response to events, such as failures, anomalies, and process shortfalls that prompt a need for further inspection.  </a:t>
            </a:r>
          </a:p>
          <a:p>
            <a:pPr lvl="1"/>
            <a:r>
              <a:rPr lang="en-US" dirty="0"/>
              <a:t>Will be coordinated with the project to maximize efficiency and minimize schedule impact</a:t>
            </a:r>
          </a:p>
        </p:txBody>
      </p:sp>
      <p:sp>
        <p:nvSpPr>
          <p:cNvPr id="3" name="Title 2"/>
          <p:cNvSpPr>
            <a:spLocks noGrp="1"/>
          </p:cNvSpPr>
          <p:nvPr>
            <p:ph type="title"/>
          </p:nvPr>
        </p:nvSpPr>
        <p:spPr/>
        <p:txBody>
          <a:bodyPr>
            <a:normAutofit fontScale="90000"/>
          </a:bodyPr>
          <a:lstStyle/>
          <a:p>
            <a:r>
              <a:rPr lang="en-US" dirty="0"/>
              <a:t>Significant departures from common practices (1/3)</a:t>
            </a:r>
          </a:p>
        </p:txBody>
      </p:sp>
    </p:spTree>
    <p:extLst>
      <p:ext uri="{BB962C8B-B14F-4D97-AF65-F5344CB8AC3E}">
        <p14:creationId xmlns:p14="http://schemas.microsoft.com/office/powerpoint/2010/main" val="4445670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AB60E59-7A6A-6A98-23DA-95EE45D10E53}"/>
              </a:ext>
            </a:extLst>
          </p:cNvPr>
          <p:cNvSpPr>
            <a:spLocks noGrp="1"/>
          </p:cNvSpPr>
          <p:nvPr>
            <p:ph idx="1"/>
          </p:nvPr>
        </p:nvSpPr>
        <p:spPr>
          <a:xfrm>
            <a:off x="325115" y="1416414"/>
            <a:ext cx="8229600" cy="4650752"/>
          </a:xfrm>
        </p:spPr>
        <p:txBody>
          <a:bodyPr>
            <a:normAutofit lnSpcReduction="10000"/>
          </a:bodyPr>
          <a:lstStyle/>
          <a:p>
            <a:r>
              <a:rPr lang="en-US" dirty="0"/>
              <a:t>Changing processes for a proven product is unlikely to improve, but more likely to degrade the product</a:t>
            </a:r>
          </a:p>
          <a:p>
            <a:r>
              <a:rPr lang="en-US" dirty="0"/>
              <a:t>Changing processes for a proven product is most often not possible to do and doing so or attempting to do so will not only increase risk, but will substantially increase cost and development time</a:t>
            </a:r>
          </a:p>
          <a:p>
            <a:r>
              <a:rPr lang="en-US" dirty="0"/>
              <a:t>GMIPs inserted into a standard build only cause a distraction from the standard build process and should only be attempted if there is a history of quality escapes that have entailed mission risk that GMIPs have caught for the product.  Review of records for common standard components has not revealed any such escapes.</a:t>
            </a:r>
          </a:p>
          <a:p>
            <a:r>
              <a:rPr lang="en-US" dirty="0"/>
              <a:t>Changing parts or part screening practices for a proven design or system will add both risk and cost to the system and likely will not be feasible</a:t>
            </a:r>
          </a:p>
          <a:p>
            <a:r>
              <a:rPr lang="en-US" dirty="0"/>
              <a:t>Reliability analyses are needed only if a design is unproven</a:t>
            </a:r>
          </a:p>
          <a:p>
            <a:r>
              <a:rPr lang="en-US" dirty="0"/>
              <a:t>The MAR requirements can be categorized as safety, quality, or reliability, but the purpose of quality requirements is to achieve reliability</a:t>
            </a:r>
          </a:p>
          <a:p>
            <a:pPr lvl="1"/>
            <a:r>
              <a:rPr lang="en-US" dirty="0"/>
              <a:t>Established standard products are already proven reliable and thus should not be assessed from a piece-part, one-of-a-kind design perspective </a:t>
            </a:r>
          </a:p>
        </p:txBody>
      </p:sp>
      <p:sp>
        <p:nvSpPr>
          <p:cNvPr id="3" name="Title 2">
            <a:extLst>
              <a:ext uri="{FF2B5EF4-FFF2-40B4-BE49-F238E27FC236}">
                <a16:creationId xmlns:a16="http://schemas.microsoft.com/office/drawing/2014/main" id="{E3BD0DBB-B226-3E4D-35EB-791561500E44}"/>
              </a:ext>
            </a:extLst>
          </p:cNvPr>
          <p:cNvSpPr>
            <a:spLocks noGrp="1"/>
          </p:cNvSpPr>
          <p:nvPr>
            <p:ph type="title"/>
          </p:nvPr>
        </p:nvSpPr>
        <p:spPr/>
        <p:txBody>
          <a:bodyPr>
            <a:normAutofit fontScale="90000"/>
          </a:bodyPr>
          <a:lstStyle/>
          <a:p>
            <a:r>
              <a:rPr lang="en-US" dirty="0"/>
              <a:t>Inherited items process principles</a:t>
            </a:r>
            <a:br>
              <a:rPr lang="en-US" dirty="0"/>
            </a:br>
            <a:r>
              <a:rPr lang="en-US" sz="2000" dirty="0"/>
              <a:t>(apply to products used within their bounds and qualification ranges)</a:t>
            </a:r>
            <a:endParaRPr lang="en-US" dirty="0"/>
          </a:p>
        </p:txBody>
      </p:sp>
    </p:spTree>
    <p:extLst>
      <p:ext uri="{BB962C8B-B14F-4D97-AF65-F5344CB8AC3E}">
        <p14:creationId xmlns:p14="http://schemas.microsoft.com/office/powerpoint/2010/main" val="27309245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a:t>Workmanship</a:t>
            </a:r>
          </a:p>
          <a:p>
            <a:pPr lvl="1"/>
            <a:r>
              <a:rPr lang="en-US" dirty="0"/>
              <a:t>Workmanship standards (industry and NASA) provided as guidance, developer standard practices allowed</a:t>
            </a:r>
          </a:p>
          <a:p>
            <a:r>
              <a:rPr lang="en-US" dirty="0"/>
              <a:t>EEE parts</a:t>
            </a:r>
          </a:p>
          <a:p>
            <a:pPr lvl="1"/>
            <a:r>
              <a:rPr lang="en-US" dirty="0"/>
              <a:t>Follows NASA-STD-8739.10 for Class D:  Level 4 = COTS parts with no additional screening</a:t>
            </a:r>
          </a:p>
          <a:p>
            <a:pPr lvl="1"/>
            <a:r>
              <a:rPr lang="en-US" dirty="0"/>
              <a:t>Guidance provided to consider:</a:t>
            </a:r>
          </a:p>
          <a:p>
            <a:pPr lvl="2"/>
            <a:r>
              <a:rPr lang="en-US" dirty="0"/>
              <a:t>Prior usage of the part and qualification for the specific application</a:t>
            </a:r>
          </a:p>
          <a:p>
            <a:pPr lvl="2"/>
            <a:r>
              <a:rPr lang="en-US" dirty="0"/>
              <a:t>Manufacturing variability within lots and from lot to lot for parts</a:t>
            </a:r>
          </a:p>
          <a:p>
            <a:pPr lvl="2"/>
            <a:r>
              <a:rPr lang="en-US" dirty="0"/>
              <a:t>Traceability and pedigree of parts </a:t>
            </a:r>
          </a:p>
          <a:p>
            <a:pPr lvl="2"/>
            <a:r>
              <a:rPr lang="en-US" dirty="0"/>
              <a:t>Reliability basis for parts.  </a:t>
            </a:r>
          </a:p>
          <a:p>
            <a:pPr lvl="2"/>
            <a:r>
              <a:rPr lang="en-US"/>
              <a:t>Parts stress/application conditions</a:t>
            </a:r>
            <a:endParaRPr lang="en-US" dirty="0"/>
          </a:p>
          <a:p>
            <a:pPr marL="0" indent="0">
              <a:buNone/>
            </a:pPr>
            <a:endParaRPr lang="en-US" dirty="0"/>
          </a:p>
        </p:txBody>
      </p:sp>
      <p:sp>
        <p:nvSpPr>
          <p:cNvPr id="3" name="Title 2"/>
          <p:cNvSpPr>
            <a:spLocks noGrp="1"/>
          </p:cNvSpPr>
          <p:nvPr>
            <p:ph type="title"/>
          </p:nvPr>
        </p:nvSpPr>
        <p:spPr/>
        <p:txBody>
          <a:bodyPr>
            <a:normAutofit fontScale="90000"/>
          </a:bodyPr>
          <a:lstStyle/>
          <a:p>
            <a:r>
              <a:rPr lang="en-US" dirty="0"/>
              <a:t>Significant departures from common practices (2/3)</a:t>
            </a:r>
          </a:p>
        </p:txBody>
      </p:sp>
    </p:spTree>
    <p:extLst>
      <p:ext uri="{BB962C8B-B14F-4D97-AF65-F5344CB8AC3E}">
        <p14:creationId xmlns:p14="http://schemas.microsoft.com/office/powerpoint/2010/main" val="106196868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a:t>Radiation</a:t>
            </a:r>
          </a:p>
          <a:p>
            <a:pPr lvl="1"/>
            <a:r>
              <a:rPr lang="en-US" dirty="0"/>
              <a:t>Emphasis on radiation-tolerant design </a:t>
            </a:r>
          </a:p>
          <a:p>
            <a:pPr lvl="1"/>
            <a:r>
              <a:rPr lang="en-US" dirty="0"/>
              <a:t>Part-by-part analysis and testing otherwise</a:t>
            </a:r>
          </a:p>
          <a:p>
            <a:r>
              <a:rPr lang="en-US" dirty="0"/>
              <a:t>Printed Wiring Boards</a:t>
            </a:r>
          </a:p>
          <a:p>
            <a:pPr lvl="1"/>
            <a:r>
              <a:rPr lang="en-US" dirty="0"/>
              <a:t>Use own preferred standard</a:t>
            </a:r>
          </a:p>
          <a:p>
            <a:pPr lvl="1"/>
            <a:r>
              <a:rPr lang="en-US" dirty="0"/>
              <a:t>Project retains coupons or spare boards until mission disposal</a:t>
            </a:r>
          </a:p>
        </p:txBody>
      </p:sp>
      <p:sp>
        <p:nvSpPr>
          <p:cNvPr id="3" name="Title 2"/>
          <p:cNvSpPr>
            <a:spLocks noGrp="1"/>
          </p:cNvSpPr>
          <p:nvPr>
            <p:ph type="title"/>
          </p:nvPr>
        </p:nvSpPr>
        <p:spPr/>
        <p:txBody>
          <a:bodyPr>
            <a:normAutofit fontScale="90000"/>
          </a:bodyPr>
          <a:lstStyle/>
          <a:p>
            <a:r>
              <a:rPr lang="en-US" dirty="0"/>
              <a:t>Significant departures from common practices (3/3)</a:t>
            </a:r>
          </a:p>
        </p:txBody>
      </p:sp>
    </p:spTree>
    <p:extLst>
      <p:ext uri="{BB962C8B-B14F-4D97-AF65-F5344CB8AC3E}">
        <p14:creationId xmlns:p14="http://schemas.microsoft.com/office/powerpoint/2010/main" val="32427291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a:t>ARB/MRB/FRB</a:t>
            </a:r>
          </a:p>
          <a:p>
            <a:pPr lvl="1"/>
            <a:r>
              <a:rPr lang="en-US" dirty="0"/>
              <a:t>Government notified and invited to participate in type I (form, fit, function)</a:t>
            </a:r>
          </a:p>
          <a:p>
            <a:pPr lvl="1"/>
            <a:r>
              <a:rPr lang="en-US" dirty="0"/>
              <a:t>Type II – Government given access to, but timely notification not required</a:t>
            </a:r>
          </a:p>
          <a:p>
            <a:r>
              <a:rPr lang="en-US" dirty="0"/>
              <a:t>Reliability</a:t>
            </a:r>
          </a:p>
          <a:p>
            <a:pPr lvl="1"/>
            <a:r>
              <a:rPr lang="en-US" dirty="0"/>
              <a:t>Project completes reliability analysis (e.g., FTA, FMEA) for faults that may lead to injury to personnel or the public, or produce orbital debris, or that may affect host platforms</a:t>
            </a:r>
          </a:p>
          <a:p>
            <a:pPr lvl="1"/>
            <a:r>
              <a:rPr lang="en-US" dirty="0"/>
              <a:t>Parts stress and derating analysis per EEE-INST-002 or comparable</a:t>
            </a:r>
          </a:p>
          <a:p>
            <a:r>
              <a:rPr lang="en-US" dirty="0"/>
              <a:t>Software assurance</a:t>
            </a:r>
          </a:p>
          <a:p>
            <a:pPr lvl="1"/>
            <a:r>
              <a:rPr lang="en-US" dirty="0"/>
              <a:t>NASA-STD-8739.8 required</a:t>
            </a:r>
          </a:p>
          <a:p>
            <a:r>
              <a:rPr lang="en-US" dirty="0"/>
              <a:t>Software safety</a:t>
            </a:r>
          </a:p>
          <a:p>
            <a:pPr lvl="1"/>
            <a:r>
              <a:rPr lang="en-US" dirty="0"/>
              <a:t>Safety critical elements determined from the hazard analysis and range requirements</a:t>
            </a:r>
          </a:p>
          <a:p>
            <a:r>
              <a:rPr lang="en-US" dirty="0"/>
              <a:t>GIDEP:  project shall take action to mitigate the effects of alerts on the project</a:t>
            </a:r>
          </a:p>
          <a:p>
            <a:endParaRPr lang="en-US" dirty="0"/>
          </a:p>
        </p:txBody>
      </p:sp>
      <p:sp>
        <p:nvSpPr>
          <p:cNvPr id="3" name="Title 2"/>
          <p:cNvSpPr>
            <a:spLocks noGrp="1"/>
          </p:cNvSpPr>
          <p:nvPr>
            <p:ph type="title"/>
          </p:nvPr>
        </p:nvSpPr>
        <p:spPr/>
        <p:txBody>
          <a:bodyPr>
            <a:normAutofit fontScale="90000"/>
          </a:bodyPr>
          <a:lstStyle/>
          <a:p>
            <a:r>
              <a:rPr lang="en-US" dirty="0"/>
              <a:t>Minor departures from common practices</a:t>
            </a:r>
          </a:p>
        </p:txBody>
      </p:sp>
    </p:spTree>
    <p:extLst>
      <p:ext uri="{BB962C8B-B14F-4D97-AF65-F5344CB8AC3E}">
        <p14:creationId xmlns:p14="http://schemas.microsoft.com/office/powerpoint/2010/main" val="127202284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a:t>Lifting </a:t>
            </a:r>
          </a:p>
          <a:p>
            <a:pPr lvl="1"/>
            <a:r>
              <a:rPr lang="en-US" dirty="0"/>
              <a:t>Vendor practices if command media exist</a:t>
            </a:r>
          </a:p>
          <a:p>
            <a:pPr lvl="1"/>
            <a:r>
              <a:rPr lang="en-US" dirty="0"/>
              <a:t>NASA-STD-8719.9 for all others</a:t>
            </a:r>
          </a:p>
          <a:p>
            <a:r>
              <a:rPr lang="en-US" dirty="0"/>
              <a:t>ESD:  ANSI/ESD S20.20-2007</a:t>
            </a:r>
          </a:p>
          <a:p>
            <a:r>
              <a:rPr lang="en-US" dirty="0"/>
              <a:t>Lead-free and whisker controls required</a:t>
            </a:r>
          </a:p>
          <a:p>
            <a:r>
              <a:rPr lang="en-US" dirty="0"/>
              <a:t>Assurance Plan for new digital electronic designs (FPGAs, ASICs, </a:t>
            </a:r>
            <a:r>
              <a:rPr lang="en-US" dirty="0" err="1"/>
              <a:t>etc</a:t>
            </a:r>
            <a:r>
              <a:rPr lang="en-US" dirty="0"/>
              <a:t>)</a:t>
            </a:r>
          </a:p>
          <a:p>
            <a:r>
              <a:rPr lang="en-US" dirty="0"/>
              <a:t>Planetary Protection for outside of earth orbit</a:t>
            </a:r>
          </a:p>
          <a:p>
            <a:r>
              <a:rPr lang="en-US" dirty="0"/>
              <a:t>Cybersecurity and Command Link Protection</a:t>
            </a:r>
          </a:p>
          <a:p>
            <a:pPr lvl="1"/>
            <a:r>
              <a:rPr lang="en-US" dirty="0"/>
              <a:t>FIPS 140-2 compliance (being superseded by NIST 800-53)</a:t>
            </a:r>
          </a:p>
          <a:p>
            <a:pPr lvl="1"/>
            <a:r>
              <a:rPr lang="en-US" dirty="0"/>
              <a:t>NASA-STD-1006A</a:t>
            </a:r>
          </a:p>
        </p:txBody>
      </p:sp>
      <p:sp>
        <p:nvSpPr>
          <p:cNvPr id="3" name="Title 2"/>
          <p:cNvSpPr>
            <a:spLocks noGrp="1"/>
          </p:cNvSpPr>
          <p:nvPr>
            <p:ph type="title"/>
          </p:nvPr>
        </p:nvSpPr>
        <p:spPr/>
        <p:txBody>
          <a:bodyPr>
            <a:normAutofit/>
          </a:bodyPr>
          <a:lstStyle/>
          <a:p>
            <a:r>
              <a:rPr lang="en-US" dirty="0"/>
              <a:t>Other elements</a:t>
            </a:r>
          </a:p>
        </p:txBody>
      </p:sp>
    </p:spTree>
    <p:extLst>
      <p:ext uri="{BB962C8B-B14F-4D97-AF65-F5344CB8AC3E}">
        <p14:creationId xmlns:p14="http://schemas.microsoft.com/office/powerpoint/2010/main" val="366485322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03BCDE11-8241-AA2A-19CA-B2CBB8F70FE9}"/>
              </a:ext>
            </a:extLst>
          </p:cNvPr>
          <p:cNvSpPr>
            <a:spLocks noGrp="1"/>
          </p:cNvSpPr>
          <p:nvPr>
            <p:ph idx="1"/>
          </p:nvPr>
        </p:nvSpPr>
        <p:spPr/>
        <p:txBody>
          <a:bodyPr/>
          <a:lstStyle/>
          <a:p>
            <a:r>
              <a:rPr lang="en-US" dirty="0"/>
              <a:t>Those tied to compressed schedules and tight development constraints as long as there is a solid plan and acknowledgement of the challenging elements</a:t>
            </a:r>
          </a:p>
          <a:p>
            <a:r>
              <a:rPr lang="en-US" dirty="0"/>
              <a:t>The use of new, modern, innovative approaches at development</a:t>
            </a:r>
          </a:p>
          <a:p>
            <a:r>
              <a:rPr lang="en-US" dirty="0"/>
              <a:t>The use of yet-to-be-established standard or COTS components that are the only solution</a:t>
            </a:r>
          </a:p>
          <a:p>
            <a:pPr lvl="1"/>
            <a:r>
              <a:rPr lang="en-US" dirty="0"/>
              <a:t>Use of standard and COTS components outside of their qualified environment, or that are as of yet unproven when they constitute the only viable solution  </a:t>
            </a:r>
          </a:p>
          <a:p>
            <a:pPr lvl="2"/>
            <a:r>
              <a:rPr lang="en-US" dirty="0"/>
              <a:t>Risk should be acknowledged with a plan for addressing or accepting</a:t>
            </a:r>
          </a:p>
          <a:p>
            <a:pPr lvl="1"/>
            <a:r>
              <a:rPr lang="en-US" dirty="0"/>
              <a:t>Note:  Use of standard and COTS components that have been proven in the same environment for same time frame is lower risk than any piece-part assured approach</a:t>
            </a:r>
          </a:p>
          <a:p>
            <a:r>
              <a:rPr lang="en-US" dirty="0"/>
              <a:t>The use of new select new technologies when necessary to advance science, with a viable plan for maturation and incorporation</a:t>
            </a:r>
          </a:p>
        </p:txBody>
      </p:sp>
      <p:sp>
        <p:nvSpPr>
          <p:cNvPr id="4" name="Title 3">
            <a:extLst>
              <a:ext uri="{FF2B5EF4-FFF2-40B4-BE49-F238E27FC236}">
                <a16:creationId xmlns:a16="http://schemas.microsoft.com/office/drawing/2014/main" id="{2629809E-5789-BE40-D730-7557C11904B3}"/>
              </a:ext>
            </a:extLst>
          </p:cNvPr>
          <p:cNvSpPr>
            <a:spLocks noGrp="1"/>
          </p:cNvSpPr>
          <p:nvPr>
            <p:ph type="title"/>
          </p:nvPr>
        </p:nvSpPr>
        <p:spPr/>
        <p:txBody>
          <a:bodyPr/>
          <a:lstStyle/>
          <a:p>
            <a:r>
              <a:rPr lang="en-US" dirty="0"/>
              <a:t>What kinds of risks are acceptable?</a:t>
            </a:r>
          </a:p>
        </p:txBody>
      </p:sp>
    </p:spTree>
    <p:extLst>
      <p:ext uri="{BB962C8B-B14F-4D97-AF65-F5344CB8AC3E}">
        <p14:creationId xmlns:p14="http://schemas.microsoft.com/office/powerpoint/2010/main" val="282613620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76D50104-6325-86AD-43EA-7CE910A66139}"/>
              </a:ext>
            </a:extLst>
          </p:cNvPr>
          <p:cNvSpPr>
            <a:spLocks noGrp="1"/>
          </p:cNvSpPr>
          <p:nvPr>
            <p:ph type="subTitle" idx="1"/>
          </p:nvPr>
        </p:nvSpPr>
        <p:spPr/>
        <p:txBody>
          <a:bodyPr/>
          <a:lstStyle/>
          <a:p>
            <a:endParaRPr lang="en-US"/>
          </a:p>
        </p:txBody>
      </p:sp>
      <p:sp>
        <p:nvSpPr>
          <p:cNvPr id="3" name="Title 2">
            <a:extLst>
              <a:ext uri="{FF2B5EF4-FFF2-40B4-BE49-F238E27FC236}">
                <a16:creationId xmlns:a16="http://schemas.microsoft.com/office/drawing/2014/main" id="{D32505A1-1C71-7926-6894-7AF0574219BB}"/>
              </a:ext>
            </a:extLst>
          </p:cNvPr>
          <p:cNvSpPr>
            <a:spLocks noGrp="1"/>
          </p:cNvSpPr>
          <p:nvPr>
            <p:ph type="ctrTitle"/>
          </p:nvPr>
        </p:nvSpPr>
        <p:spPr/>
        <p:txBody>
          <a:bodyPr/>
          <a:lstStyle/>
          <a:p>
            <a:r>
              <a:rPr lang="en-US" dirty="0"/>
              <a:t>EEE/EEEE parts considerations</a:t>
            </a:r>
          </a:p>
        </p:txBody>
      </p:sp>
    </p:spTree>
    <p:extLst>
      <p:ext uri="{BB962C8B-B14F-4D97-AF65-F5344CB8AC3E}">
        <p14:creationId xmlns:p14="http://schemas.microsoft.com/office/powerpoint/2010/main" val="305393283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8593A303-89FC-B940-B661-CAFC48396AAF}"/>
              </a:ext>
            </a:extLst>
          </p:cNvPr>
          <p:cNvSpPr>
            <a:spLocks noGrp="1"/>
          </p:cNvSpPr>
          <p:nvPr>
            <p:ph idx="1"/>
          </p:nvPr>
        </p:nvSpPr>
        <p:spPr/>
        <p:txBody>
          <a:bodyPr/>
          <a:lstStyle/>
          <a:p>
            <a:r>
              <a:rPr lang="en-US" dirty="0"/>
              <a:t>Originally formed to support the Commercial Crew Program and its heavy use of COTS</a:t>
            </a:r>
          </a:p>
          <a:p>
            <a:r>
              <a:rPr lang="en-US" dirty="0"/>
              <a:t>Turned to focus on the overall problem of selection, evaluation, screening, qualification, and usage in robotic and human-rated space systems</a:t>
            </a:r>
          </a:p>
          <a:p>
            <a:r>
              <a:rPr lang="en-US" dirty="0"/>
              <a:t>Phase 1 introduced several new ways of looking at COTS and key terminologies to help the agency understand ways to use COTS successfully</a:t>
            </a:r>
          </a:p>
          <a:p>
            <a:r>
              <a:rPr lang="en-US" dirty="0"/>
              <a:t>Phase 2 (in final independent comment disposition) has extensively dispelled myths and established a framework for new approaches to use COTS parts reliably</a:t>
            </a:r>
          </a:p>
          <a:p>
            <a:pPr lvl="1"/>
            <a:r>
              <a:rPr lang="en-US" dirty="0"/>
              <a:t>Reliable usage centers around the concept introduced in the Phase 1 study, the Industry Leading Parts Manufacturer (ILPM), and the specific selection of Established parts</a:t>
            </a:r>
          </a:p>
        </p:txBody>
      </p:sp>
      <p:sp>
        <p:nvSpPr>
          <p:cNvPr id="4" name="Title 3">
            <a:extLst>
              <a:ext uri="{FF2B5EF4-FFF2-40B4-BE49-F238E27FC236}">
                <a16:creationId xmlns:a16="http://schemas.microsoft.com/office/drawing/2014/main" id="{D718F7EA-902D-0645-9DD4-263E577215E6}"/>
              </a:ext>
            </a:extLst>
          </p:cNvPr>
          <p:cNvSpPr>
            <a:spLocks noGrp="1"/>
          </p:cNvSpPr>
          <p:nvPr>
            <p:ph type="title"/>
          </p:nvPr>
        </p:nvSpPr>
        <p:spPr/>
        <p:txBody>
          <a:bodyPr/>
          <a:lstStyle/>
          <a:p>
            <a:r>
              <a:rPr lang="en-US" dirty="0"/>
              <a:t>NESC COTS study</a:t>
            </a:r>
          </a:p>
        </p:txBody>
      </p:sp>
      <p:sp>
        <p:nvSpPr>
          <p:cNvPr id="2" name="Rectangle 1">
            <a:extLst>
              <a:ext uri="{FF2B5EF4-FFF2-40B4-BE49-F238E27FC236}">
                <a16:creationId xmlns:a16="http://schemas.microsoft.com/office/drawing/2014/main" id="{7EBCCAD9-8172-4085-749C-2AD498D95986}"/>
              </a:ext>
            </a:extLst>
          </p:cNvPr>
          <p:cNvSpPr/>
          <p:nvPr/>
        </p:nvSpPr>
        <p:spPr>
          <a:xfrm>
            <a:off x="347472" y="5312664"/>
            <a:ext cx="8485632" cy="94183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This presentation was largely motivated and informed by the NESC COTS study, but it goes well beyond the findings and message of the study</a:t>
            </a:r>
          </a:p>
        </p:txBody>
      </p:sp>
    </p:spTree>
    <p:extLst>
      <p:ext uri="{BB962C8B-B14F-4D97-AF65-F5344CB8AC3E}">
        <p14:creationId xmlns:p14="http://schemas.microsoft.com/office/powerpoint/2010/main" val="308991222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92C2851C-CFC9-2847-83B0-DC2D1780F484}"/>
              </a:ext>
            </a:extLst>
          </p:cNvPr>
          <p:cNvSpPr>
            <a:spLocks noGrp="1"/>
          </p:cNvSpPr>
          <p:nvPr>
            <p:ph idx="1"/>
          </p:nvPr>
        </p:nvSpPr>
        <p:spPr/>
        <p:txBody>
          <a:bodyPr>
            <a:normAutofit fontScale="92500" lnSpcReduction="20000"/>
          </a:bodyPr>
          <a:lstStyle/>
          <a:p>
            <a:pPr marL="0" indent="0">
              <a:buNone/>
            </a:pPr>
            <a:r>
              <a:rPr lang="en-US" dirty="0"/>
              <a:t>ILPM:  a COTS manufacturer that produces high quality and reliability parts that do not require additional screening and lot conformance testing, common in today’s requirements for using “non-standard” parts in space</a:t>
            </a:r>
          </a:p>
          <a:p>
            <a:pPr fontAlgn="base"/>
            <a:r>
              <a:rPr lang="en-US" dirty="0"/>
              <a:t>Implements a “Zero Defects” program, as described in AEC-Q004 or a similar source. </a:t>
            </a:r>
          </a:p>
          <a:p>
            <a:pPr fontAlgn="base"/>
            <a:r>
              <a:rPr lang="en-US" dirty="0"/>
              <a:t>Designs parts for manufacturability, testability, operating life and fielded reliability. </a:t>
            </a:r>
          </a:p>
          <a:p>
            <a:pPr fontAlgn="base"/>
            <a:r>
              <a:rPr lang="en-US" dirty="0"/>
              <a:t>Manufactures parts on automated, high-volume production lines with minimal human touch labor. </a:t>
            </a:r>
          </a:p>
          <a:p>
            <a:pPr fontAlgn="base"/>
            <a:r>
              <a:rPr lang="en-US" dirty="0"/>
              <a:t>The manufacturer understands and documents all manufacturing and testing processes and the impacts and sensitivities of each process step on product characteristics and quality. </a:t>
            </a:r>
          </a:p>
          <a:p>
            <a:pPr fontAlgn="base"/>
            <a:r>
              <a:rPr lang="en-US" dirty="0"/>
              <a:t>The manufacturer’s end-product testing includes 100% electrical verification of datasheet parameters.</a:t>
            </a:r>
          </a:p>
          <a:p>
            <a:pPr fontAlgn="base"/>
            <a:r>
              <a:rPr lang="en-US" dirty="0"/>
              <a:t>The manufacturer implements rules for removing outlier parts and removing abnormal lots; these rules may apply either in-process or with finished parts. </a:t>
            </a:r>
          </a:p>
          <a:p>
            <a:pPr fontAlgn="base"/>
            <a:r>
              <a:rPr lang="en-US" dirty="0"/>
              <a:t>The manufacturer implements a robust change system that assures all major changes are properly qualified and that customers are notified of major changes</a:t>
            </a:r>
          </a:p>
          <a:p>
            <a:pPr fontAlgn="base"/>
            <a:r>
              <a:rPr lang="en-US" dirty="0"/>
              <a:t>The manufacturer implements a robust Quality Management System acceptable for spaceflight. </a:t>
            </a:r>
          </a:p>
        </p:txBody>
      </p:sp>
      <p:sp>
        <p:nvSpPr>
          <p:cNvPr id="4" name="Title 3">
            <a:extLst>
              <a:ext uri="{FF2B5EF4-FFF2-40B4-BE49-F238E27FC236}">
                <a16:creationId xmlns:a16="http://schemas.microsoft.com/office/drawing/2014/main" id="{1C5374DC-9459-7F44-B5E2-C4F20E257939}"/>
              </a:ext>
            </a:extLst>
          </p:cNvPr>
          <p:cNvSpPr>
            <a:spLocks noGrp="1"/>
          </p:cNvSpPr>
          <p:nvPr>
            <p:ph type="title"/>
          </p:nvPr>
        </p:nvSpPr>
        <p:spPr/>
        <p:txBody>
          <a:bodyPr/>
          <a:lstStyle/>
          <a:p>
            <a:r>
              <a:rPr lang="en-US" dirty="0"/>
              <a:t>ILPM</a:t>
            </a:r>
          </a:p>
        </p:txBody>
      </p:sp>
      <p:sp>
        <p:nvSpPr>
          <p:cNvPr id="6" name="Rectangle 5">
            <a:extLst>
              <a:ext uri="{FF2B5EF4-FFF2-40B4-BE49-F238E27FC236}">
                <a16:creationId xmlns:a16="http://schemas.microsoft.com/office/drawing/2014/main" id="{67983062-A3FB-8E4A-AA38-1E58D6101D1D}"/>
              </a:ext>
            </a:extLst>
          </p:cNvPr>
          <p:cNvSpPr/>
          <p:nvPr/>
        </p:nvSpPr>
        <p:spPr>
          <a:xfrm>
            <a:off x="323681" y="5810081"/>
            <a:ext cx="8335207" cy="46933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Each organization should maintain its own list of ILPMs</a:t>
            </a:r>
          </a:p>
        </p:txBody>
      </p:sp>
    </p:spTree>
    <p:extLst>
      <p:ext uri="{BB962C8B-B14F-4D97-AF65-F5344CB8AC3E}">
        <p14:creationId xmlns:p14="http://schemas.microsoft.com/office/powerpoint/2010/main" val="97158174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34FA8CA7-AA05-4243-A058-5EC62C91B9F9}"/>
              </a:ext>
            </a:extLst>
          </p:cNvPr>
          <p:cNvSpPr>
            <a:spLocks noGrp="1"/>
          </p:cNvSpPr>
          <p:nvPr>
            <p:ph idx="1"/>
          </p:nvPr>
        </p:nvSpPr>
        <p:spPr/>
        <p:txBody>
          <a:bodyPr>
            <a:normAutofit fontScale="92500" lnSpcReduction="10000"/>
          </a:bodyPr>
          <a:lstStyle/>
          <a:p>
            <a:pPr fontAlgn="base"/>
            <a:r>
              <a:rPr lang="en-US" dirty="0"/>
              <a:t>Produced using processes that have been stable for at least one year so there are enough data to verify the part’s reliability;   </a:t>
            </a:r>
          </a:p>
          <a:p>
            <a:pPr fontAlgn="base"/>
            <a:r>
              <a:rPr lang="en-US" dirty="0"/>
              <a:t>Produced in high volume. High volume is defined as a series of parts sharing the same datasheet having a combined sales volume over one million parts during the part’s lifetime; </a:t>
            </a:r>
          </a:p>
          <a:p>
            <a:pPr fontAlgn="base"/>
            <a:r>
              <a:rPr lang="en-US" dirty="0"/>
              <a:t>100% electrically tested per datasheet specifications, minimally at typical operating conditions and is in production prior to shipping to customers. Additionally, the manufacturer must have completed multi-lot characterization over all operating conditions cited in the part's datasheet, prior to mass production release.  Thus, production test limits are set for typical test conditions sufficient to guarantee that the parts will meet all parameters’ performance specifications on the datasheet; </a:t>
            </a:r>
          </a:p>
          <a:p>
            <a:pPr fontAlgn="base"/>
            <a:r>
              <a:rPr lang="en-US" dirty="0"/>
              <a:t>Produced on fully automated production lines utilizing statistical process controls (SPC), and undergoes in-process testing, including wafer probing for microcircuits and semiconductors, and other means as appropriate for other products, e.g., passive parts. These controls and tests are intended to detect out of control processes and eliminate defective parts at various stages of production.</a:t>
            </a:r>
          </a:p>
          <a:p>
            <a:endParaRPr lang="en-US" dirty="0"/>
          </a:p>
        </p:txBody>
      </p:sp>
      <p:sp>
        <p:nvSpPr>
          <p:cNvPr id="4" name="Title 3">
            <a:extLst>
              <a:ext uri="{FF2B5EF4-FFF2-40B4-BE49-F238E27FC236}">
                <a16:creationId xmlns:a16="http://schemas.microsoft.com/office/drawing/2014/main" id="{0EC2B2B8-D264-E54A-A038-A693C8564752}"/>
              </a:ext>
            </a:extLst>
          </p:cNvPr>
          <p:cNvSpPr>
            <a:spLocks noGrp="1"/>
          </p:cNvSpPr>
          <p:nvPr>
            <p:ph type="title"/>
          </p:nvPr>
        </p:nvSpPr>
        <p:spPr/>
        <p:txBody>
          <a:bodyPr/>
          <a:lstStyle/>
          <a:p>
            <a:r>
              <a:rPr lang="en-US" dirty="0"/>
              <a:t>Established Part</a:t>
            </a:r>
          </a:p>
        </p:txBody>
      </p:sp>
    </p:spTree>
    <p:extLst>
      <p:ext uri="{BB962C8B-B14F-4D97-AF65-F5344CB8AC3E}">
        <p14:creationId xmlns:p14="http://schemas.microsoft.com/office/powerpoint/2010/main" val="242320387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572246FF-2C81-8842-B7E0-6925394D1079}"/>
              </a:ext>
            </a:extLst>
          </p:cNvPr>
          <p:cNvSpPr>
            <a:spLocks noGrp="1"/>
          </p:cNvSpPr>
          <p:nvPr>
            <p:ph idx="1"/>
          </p:nvPr>
        </p:nvSpPr>
        <p:spPr/>
        <p:txBody>
          <a:bodyPr>
            <a:normAutofit fontScale="85000" lnSpcReduction="20000"/>
          </a:bodyPr>
          <a:lstStyle/>
          <a:p>
            <a:r>
              <a:rPr lang="en-US" dirty="0"/>
              <a:t>Parts for which the part manufacturer solely establishes and controls the specifications for performance, configuration and reliability, including design, materials, processes, and testing without additional requirements imposed by users and external organizations. They are typically available for sale through commercial distributors to the public. </a:t>
            </a:r>
          </a:p>
          <a:p>
            <a:r>
              <a:rPr lang="en-US" dirty="0"/>
              <a:t>Manufacturers design for reliability and employ continuous improvement processes and advanced manufacturing techniques</a:t>
            </a:r>
          </a:p>
          <a:p>
            <a:r>
              <a:rPr lang="en-US" dirty="0"/>
              <a:t>Manufacturers perform their own qualification tests based on how the parts are manufactured and how they are intended to be used</a:t>
            </a:r>
          </a:p>
          <a:p>
            <a:r>
              <a:rPr lang="en-US" dirty="0"/>
              <a:t>Reliability is established by volume</a:t>
            </a:r>
          </a:p>
          <a:p>
            <a:pPr lvl="1"/>
            <a:r>
              <a:rPr lang="en-US" dirty="0"/>
              <a:t>Reliability is essential to stay in business, so it is self-controlled and </a:t>
            </a:r>
            <a:r>
              <a:rPr lang="en-US" i="1" dirty="0"/>
              <a:t>stable</a:t>
            </a:r>
            <a:endParaRPr lang="en-US" dirty="0"/>
          </a:p>
          <a:p>
            <a:pPr lvl="1"/>
            <a:r>
              <a:rPr lang="en-US" dirty="0"/>
              <a:t>Low volume parts have questionable and uncertain reliability, and thus must be assured by additional means</a:t>
            </a:r>
          </a:p>
          <a:p>
            <a:r>
              <a:rPr lang="en-US" dirty="0"/>
              <a:t>Vendor screening and testing processes assure uniformity and that each part performs as intended, while avoiding damaging or degrading parts through additional handling, use of unknown test equipment, and </a:t>
            </a:r>
            <a:r>
              <a:rPr lang="en-US" dirty="0" err="1"/>
              <a:t>overtesting</a:t>
            </a:r>
            <a:endParaRPr lang="en-US" dirty="0"/>
          </a:p>
          <a:p>
            <a:pPr lvl="1"/>
            <a:r>
              <a:rPr lang="en-US" dirty="0"/>
              <a:t>Parts not going through vendor screening and testing processes have uncertain linkage back to the historical usage needed to form a basis for reliability</a:t>
            </a:r>
          </a:p>
          <a:p>
            <a:r>
              <a:rPr lang="en-US" b="1" dirty="0"/>
              <a:t>High-volume parts from reputable vendors that go through 100% vendor electrical testing/screening covering all datasheet parameters have the best opportunity for reliable usage, when used well within rated limits (</a:t>
            </a:r>
            <a:r>
              <a:rPr lang="en-US" b="1" u="sng" dirty="0"/>
              <a:t>including radiation</a:t>
            </a:r>
            <a:r>
              <a:rPr lang="en-US" b="1" dirty="0"/>
              <a:t>) because testing is most closely linked to actual manufacture and usage.  </a:t>
            </a:r>
          </a:p>
          <a:p>
            <a:endParaRPr lang="en-US" dirty="0"/>
          </a:p>
        </p:txBody>
      </p:sp>
      <p:sp>
        <p:nvSpPr>
          <p:cNvPr id="5" name="Title 4">
            <a:extLst>
              <a:ext uri="{FF2B5EF4-FFF2-40B4-BE49-F238E27FC236}">
                <a16:creationId xmlns:a16="http://schemas.microsoft.com/office/drawing/2014/main" id="{A4D583CA-6754-F849-9137-3BE165D5AD14}"/>
              </a:ext>
            </a:extLst>
          </p:cNvPr>
          <p:cNvSpPr>
            <a:spLocks noGrp="1"/>
          </p:cNvSpPr>
          <p:nvPr>
            <p:ph type="title"/>
          </p:nvPr>
        </p:nvSpPr>
        <p:spPr/>
        <p:txBody>
          <a:bodyPr/>
          <a:lstStyle/>
          <a:p>
            <a:r>
              <a:rPr lang="en-US" dirty="0"/>
              <a:t>COTS parts	</a:t>
            </a:r>
          </a:p>
        </p:txBody>
      </p:sp>
      <p:sp>
        <p:nvSpPr>
          <p:cNvPr id="4" name="Slide Number Placeholder 3">
            <a:extLst>
              <a:ext uri="{FF2B5EF4-FFF2-40B4-BE49-F238E27FC236}">
                <a16:creationId xmlns:a16="http://schemas.microsoft.com/office/drawing/2014/main" id="{27BC2AB8-2882-6D46-8C51-6A04694DD11A}"/>
              </a:ext>
            </a:extLst>
          </p:cNvPr>
          <p:cNvSpPr>
            <a:spLocks noGrp="1"/>
          </p:cNvSpPr>
          <p:nvPr>
            <p:ph type="sldNum" sz="quarter" idx="4"/>
          </p:nvPr>
        </p:nvSpPr>
        <p:spPr/>
        <p:txBody>
          <a:bodyPr/>
          <a:lstStyle/>
          <a:p>
            <a:fld id="{E3BE99E5-8F11-4D46-8B27-FC02D164DEA2}" type="slidenum">
              <a:rPr lang="en-US" smtClean="0"/>
              <a:pPr/>
              <a:t>47</a:t>
            </a:fld>
            <a:endParaRPr lang="en-US" dirty="0"/>
          </a:p>
        </p:txBody>
      </p:sp>
    </p:spTree>
    <p:extLst>
      <p:ext uri="{BB962C8B-B14F-4D97-AF65-F5344CB8AC3E}">
        <p14:creationId xmlns:p14="http://schemas.microsoft.com/office/powerpoint/2010/main" val="200884952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64FE014D-2C82-994E-A740-BC33303B5675}"/>
              </a:ext>
            </a:extLst>
          </p:cNvPr>
          <p:cNvSpPr>
            <a:spLocks noGrp="1"/>
          </p:cNvSpPr>
          <p:nvPr>
            <p:ph idx="1"/>
          </p:nvPr>
        </p:nvSpPr>
        <p:spPr/>
        <p:txBody>
          <a:bodyPr>
            <a:normAutofit fontScale="85000" lnSpcReduction="10000"/>
          </a:bodyPr>
          <a:lstStyle/>
          <a:p>
            <a:r>
              <a:rPr lang="en-US" dirty="0"/>
              <a:t>Originated in DoD out of the need for tight uniformity and interchangeability of parts across the world</a:t>
            </a:r>
          </a:p>
          <a:p>
            <a:r>
              <a:rPr lang="en-US" dirty="0"/>
              <a:t>Quality specifications were defined to cover the most extreme range of conditions</a:t>
            </a:r>
          </a:p>
          <a:p>
            <a:r>
              <a:rPr lang="en-US" dirty="0"/>
              <a:t>The government controls the drawings, requirements, and specifications of such parts.</a:t>
            </a:r>
          </a:p>
          <a:p>
            <a:r>
              <a:rPr lang="en-US" dirty="0"/>
              <a:t>Reliability is often declared based on accelerated testing combined with many stringent requirements and other forms of extreme tests</a:t>
            </a:r>
          </a:p>
          <a:p>
            <a:r>
              <a:rPr lang="en-US" dirty="0"/>
              <a:t>Some specs/requirements included based on past lessons learned or past indicators of infant mortality</a:t>
            </a:r>
          </a:p>
          <a:p>
            <a:r>
              <a:rPr lang="en-US" dirty="0"/>
              <a:t>Originally, MIL-SPECs were the only reasonable approach to procure parts that were necessary to function reliably.</a:t>
            </a:r>
          </a:p>
          <a:p>
            <a:r>
              <a:rPr lang="en-US" dirty="0"/>
              <a:t>Thus MIL-SPECs were the best existing source to obtain parts to use in space systems</a:t>
            </a:r>
          </a:p>
          <a:p>
            <a:pPr lvl="1"/>
            <a:r>
              <a:rPr lang="en-US" dirty="0"/>
              <a:t>The government monitored parts manufacturing and testing</a:t>
            </a:r>
          </a:p>
          <a:p>
            <a:pPr lvl="1"/>
            <a:r>
              <a:rPr lang="en-US" dirty="0"/>
              <a:t>Failure rates from highly-accelerated tests were used to predict reliability and verify that issues were not appearing in manufacturing.  </a:t>
            </a:r>
          </a:p>
          <a:p>
            <a:r>
              <a:rPr lang="en-US" b="1" dirty="0"/>
              <a:t>In general, MIL-SPEC parts arbitrarily link to reliability* because they are assured by quality specifications that may not represent actual usage or manufacture, and may </a:t>
            </a:r>
            <a:r>
              <a:rPr lang="en-US" b="1" dirty="0" err="1"/>
              <a:t>overtest</a:t>
            </a:r>
            <a:r>
              <a:rPr lang="en-US" b="1" dirty="0"/>
              <a:t> parts by using standard screening practices.  Since reliability is a by-product, it is far from guaranteed</a:t>
            </a:r>
          </a:p>
        </p:txBody>
      </p:sp>
      <p:sp>
        <p:nvSpPr>
          <p:cNvPr id="5" name="Title 4">
            <a:extLst>
              <a:ext uri="{FF2B5EF4-FFF2-40B4-BE49-F238E27FC236}">
                <a16:creationId xmlns:a16="http://schemas.microsoft.com/office/drawing/2014/main" id="{10FC1B61-39DA-6A4D-A546-311E4F734FBB}"/>
              </a:ext>
            </a:extLst>
          </p:cNvPr>
          <p:cNvSpPr>
            <a:spLocks noGrp="1"/>
          </p:cNvSpPr>
          <p:nvPr>
            <p:ph type="title"/>
          </p:nvPr>
        </p:nvSpPr>
        <p:spPr/>
        <p:txBody>
          <a:bodyPr/>
          <a:lstStyle/>
          <a:p>
            <a:r>
              <a:rPr lang="en-US" dirty="0"/>
              <a:t>MIL-SPEC parts</a:t>
            </a:r>
          </a:p>
        </p:txBody>
      </p:sp>
      <p:sp>
        <p:nvSpPr>
          <p:cNvPr id="4" name="Slide Number Placeholder 3">
            <a:extLst>
              <a:ext uri="{FF2B5EF4-FFF2-40B4-BE49-F238E27FC236}">
                <a16:creationId xmlns:a16="http://schemas.microsoft.com/office/drawing/2014/main" id="{1B2E61C5-1662-364F-A4EF-2668604D4259}"/>
              </a:ext>
            </a:extLst>
          </p:cNvPr>
          <p:cNvSpPr>
            <a:spLocks noGrp="1"/>
          </p:cNvSpPr>
          <p:nvPr>
            <p:ph type="sldNum" sz="quarter" idx="4"/>
          </p:nvPr>
        </p:nvSpPr>
        <p:spPr/>
        <p:txBody>
          <a:bodyPr/>
          <a:lstStyle/>
          <a:p>
            <a:fld id="{E3BE99E5-8F11-4D46-8B27-FC02D164DEA2}" type="slidenum">
              <a:rPr lang="en-US" smtClean="0"/>
              <a:pPr/>
              <a:t>48</a:t>
            </a:fld>
            <a:endParaRPr lang="en-US" dirty="0"/>
          </a:p>
        </p:txBody>
      </p:sp>
      <p:sp>
        <p:nvSpPr>
          <p:cNvPr id="2" name="TextBox 1">
            <a:extLst>
              <a:ext uri="{FF2B5EF4-FFF2-40B4-BE49-F238E27FC236}">
                <a16:creationId xmlns:a16="http://schemas.microsoft.com/office/drawing/2014/main" id="{BB7790D8-B8C7-CADF-C7DE-804B6B489F81}"/>
              </a:ext>
            </a:extLst>
          </p:cNvPr>
          <p:cNvSpPr txBox="1"/>
          <p:nvPr/>
        </p:nvSpPr>
        <p:spPr>
          <a:xfrm>
            <a:off x="485112" y="5802314"/>
            <a:ext cx="8352504" cy="461665"/>
          </a:xfrm>
          <a:prstGeom prst="rect">
            <a:avLst/>
          </a:prstGeom>
          <a:noFill/>
        </p:spPr>
        <p:txBody>
          <a:bodyPr wrap="square" rtlCol="0">
            <a:spAutoFit/>
          </a:bodyPr>
          <a:lstStyle/>
          <a:p>
            <a:r>
              <a:rPr lang="en-US" sz="1200" dirty="0"/>
              <a:t>*Many MIL-SPEC parts go through regular reliability testing to assure reliability; however, the reliability is of minimal relevance to typical use and does not address periodic flaws that escape the MIL-SPECs that actually result in failures</a:t>
            </a:r>
          </a:p>
        </p:txBody>
      </p:sp>
    </p:spTree>
    <p:extLst>
      <p:ext uri="{BB962C8B-B14F-4D97-AF65-F5344CB8AC3E}">
        <p14:creationId xmlns:p14="http://schemas.microsoft.com/office/powerpoint/2010/main" val="232366737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D04560A2-7153-B348-8E9C-407A84E604B4}"/>
              </a:ext>
            </a:extLst>
          </p:cNvPr>
          <p:cNvSpPr>
            <a:spLocks noGrp="1"/>
          </p:cNvSpPr>
          <p:nvPr>
            <p:ph idx="1"/>
          </p:nvPr>
        </p:nvSpPr>
        <p:spPr/>
        <p:txBody>
          <a:bodyPr/>
          <a:lstStyle/>
          <a:p>
            <a:r>
              <a:rPr lang="en-US" dirty="0"/>
              <a:t>COTS parts that are outside of the MIL-SPEC “catalog” parameters that are screened and/or qualified (level 1 or 2) using MIL-HDBKs via a document such as EEE-INST-002.</a:t>
            </a:r>
          </a:p>
          <a:p>
            <a:r>
              <a:rPr lang="en-US" dirty="0"/>
              <a:t>Reliability is equivalent to that of COTS parts except that MIL-SPEC tests are applied to the parts, often resulting in </a:t>
            </a:r>
            <a:r>
              <a:rPr lang="en-US" dirty="0" err="1"/>
              <a:t>overtesting</a:t>
            </a:r>
            <a:r>
              <a:rPr lang="en-US" dirty="0"/>
              <a:t> relative to the part application and to its datasheet.  Thus, this option provides the greatest uncertainty for reliability, especially if the COTS parts are low volume.</a:t>
            </a:r>
          </a:p>
        </p:txBody>
      </p:sp>
      <p:sp>
        <p:nvSpPr>
          <p:cNvPr id="5" name="Title 4">
            <a:extLst>
              <a:ext uri="{FF2B5EF4-FFF2-40B4-BE49-F238E27FC236}">
                <a16:creationId xmlns:a16="http://schemas.microsoft.com/office/drawing/2014/main" id="{6AB4F404-6124-7641-A86E-952BD868C2C6}"/>
              </a:ext>
            </a:extLst>
          </p:cNvPr>
          <p:cNvSpPr>
            <a:spLocks noGrp="1"/>
          </p:cNvSpPr>
          <p:nvPr>
            <p:ph type="title"/>
          </p:nvPr>
        </p:nvSpPr>
        <p:spPr/>
        <p:txBody>
          <a:bodyPr/>
          <a:lstStyle/>
          <a:p>
            <a:r>
              <a:rPr lang="en-US" dirty="0"/>
              <a:t>NASA-screened COTS parts</a:t>
            </a:r>
          </a:p>
        </p:txBody>
      </p:sp>
      <p:sp>
        <p:nvSpPr>
          <p:cNvPr id="4" name="Slide Number Placeholder 3">
            <a:extLst>
              <a:ext uri="{FF2B5EF4-FFF2-40B4-BE49-F238E27FC236}">
                <a16:creationId xmlns:a16="http://schemas.microsoft.com/office/drawing/2014/main" id="{891D66FD-3FCA-4F47-B078-4F6BA8EE8C1B}"/>
              </a:ext>
            </a:extLst>
          </p:cNvPr>
          <p:cNvSpPr>
            <a:spLocks noGrp="1"/>
          </p:cNvSpPr>
          <p:nvPr>
            <p:ph type="sldNum" sz="quarter" idx="4"/>
          </p:nvPr>
        </p:nvSpPr>
        <p:spPr/>
        <p:txBody>
          <a:bodyPr/>
          <a:lstStyle/>
          <a:p>
            <a:fld id="{E3BE99E5-8F11-4D46-8B27-FC02D164DEA2}" type="slidenum">
              <a:rPr lang="en-US" smtClean="0"/>
              <a:pPr/>
              <a:t>49</a:t>
            </a:fld>
            <a:endParaRPr lang="en-US" dirty="0"/>
          </a:p>
        </p:txBody>
      </p:sp>
    </p:spTree>
    <p:extLst>
      <p:ext uri="{BB962C8B-B14F-4D97-AF65-F5344CB8AC3E}">
        <p14:creationId xmlns:p14="http://schemas.microsoft.com/office/powerpoint/2010/main" val="123022553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437CB63-A6B2-A44E-A410-8F0426276115}"/>
              </a:ext>
            </a:extLst>
          </p:cNvPr>
          <p:cNvSpPr>
            <a:spLocks noGrp="1"/>
          </p:cNvSpPr>
          <p:nvPr>
            <p:ph type="title"/>
          </p:nvPr>
        </p:nvSpPr>
        <p:spPr/>
        <p:txBody>
          <a:bodyPr/>
          <a:lstStyle/>
          <a:p>
            <a:pPr algn="ctr"/>
            <a:r>
              <a:rPr lang="en-US" dirty="0"/>
              <a:t>The Infinite “Space” View of COTS</a:t>
            </a:r>
          </a:p>
        </p:txBody>
      </p:sp>
      <p:pic>
        <p:nvPicPr>
          <p:cNvPr id="5" name="Picture 4">
            <a:extLst>
              <a:ext uri="{FF2B5EF4-FFF2-40B4-BE49-F238E27FC236}">
                <a16:creationId xmlns:a16="http://schemas.microsoft.com/office/drawing/2014/main" id="{8AF6AA80-4414-6C4C-84AF-AFF399306FF7}"/>
              </a:ext>
            </a:extLst>
          </p:cNvPr>
          <p:cNvPicPr>
            <a:picLocks noChangeAspect="1"/>
          </p:cNvPicPr>
          <p:nvPr/>
        </p:nvPicPr>
        <p:blipFill>
          <a:blip r:embed="rId2"/>
          <a:stretch>
            <a:fillRect/>
          </a:stretch>
        </p:blipFill>
        <p:spPr>
          <a:xfrm>
            <a:off x="1839422" y="1420090"/>
            <a:ext cx="5465156" cy="4911085"/>
          </a:xfrm>
          <a:prstGeom prst="rect">
            <a:avLst/>
          </a:prstGeom>
        </p:spPr>
      </p:pic>
    </p:spTree>
    <p:extLst>
      <p:ext uri="{BB962C8B-B14F-4D97-AF65-F5344CB8AC3E}">
        <p14:creationId xmlns:p14="http://schemas.microsoft.com/office/powerpoint/2010/main" val="197892259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E01D5509-428A-D94D-9091-28CB067B9335}"/>
              </a:ext>
            </a:extLst>
          </p:cNvPr>
          <p:cNvSpPr>
            <a:spLocks noGrp="1"/>
          </p:cNvSpPr>
          <p:nvPr>
            <p:ph idx="1"/>
          </p:nvPr>
        </p:nvSpPr>
        <p:spPr>
          <a:xfrm>
            <a:off x="429288" y="1311802"/>
            <a:ext cx="8229600" cy="5377396"/>
          </a:xfrm>
        </p:spPr>
        <p:txBody>
          <a:bodyPr>
            <a:normAutofit lnSpcReduction="10000"/>
          </a:bodyPr>
          <a:lstStyle/>
          <a:p>
            <a:r>
              <a:rPr lang="en-US" dirty="0"/>
              <a:t>The COTS definition is infinite</a:t>
            </a:r>
          </a:p>
          <a:p>
            <a:pPr lvl="1"/>
            <a:r>
              <a:rPr lang="en-US" dirty="0"/>
              <a:t>This is exacerbated by an infinite number of definitions</a:t>
            </a:r>
          </a:p>
          <a:p>
            <a:pPr lvl="2"/>
            <a:r>
              <a:rPr lang="en-US" dirty="0"/>
              <a:t>COTS is often a “label” used at a manufacturer with a local definition</a:t>
            </a:r>
          </a:p>
          <a:p>
            <a:pPr lvl="1"/>
            <a:r>
              <a:rPr lang="en-US" dirty="0">
                <a:highlight>
                  <a:srgbClr val="FFFF00"/>
                </a:highlight>
              </a:rPr>
              <a:t>“Reliability” defined by the worst elements in the broad category</a:t>
            </a:r>
          </a:p>
          <a:p>
            <a:r>
              <a:rPr lang="en-US" dirty="0"/>
              <a:t>MIL-HDBK-217</a:t>
            </a:r>
          </a:p>
          <a:p>
            <a:pPr lvl="1"/>
            <a:r>
              <a:rPr lang="en-US" dirty="0"/>
              <a:t>Arbitrary “failure rates” (PEMs 60-600x MIL-SPEC without any current foundation)</a:t>
            </a:r>
          </a:p>
          <a:p>
            <a:pPr lvl="1"/>
            <a:r>
              <a:rPr lang="en-US" dirty="0"/>
              <a:t>Approach (along with similar handbooks) has become engrained across the traditional aerospace contractor community</a:t>
            </a:r>
          </a:p>
          <a:p>
            <a:pPr lvl="1"/>
            <a:r>
              <a:rPr lang="en-US" dirty="0"/>
              <a:t>Standard “probability of success” (Ps) requirements have demanded its use</a:t>
            </a:r>
          </a:p>
          <a:p>
            <a:r>
              <a:rPr lang="en-US" dirty="0"/>
              <a:t>Issues with the plastic used in PEMs in the 70’s and 80’s.  </a:t>
            </a:r>
          </a:p>
          <a:p>
            <a:pPr lvl="1"/>
            <a:r>
              <a:rPr lang="en-US" dirty="0"/>
              <a:t>Took time to work through challenges to get the materials and manufacturing right</a:t>
            </a:r>
          </a:p>
          <a:p>
            <a:pPr lvl="1"/>
            <a:r>
              <a:rPr lang="en-US" dirty="0"/>
              <a:t>e.g. moisture in the plastics were interacting with aluminum, resulting in corrosion</a:t>
            </a:r>
          </a:p>
          <a:p>
            <a:pPr lvl="1"/>
            <a:r>
              <a:rPr lang="en-US" dirty="0"/>
              <a:t>Problem was solved in the late 80’s and PEMs ultimately surpassed hermetic ceramics in part-level reliability (failure rates)</a:t>
            </a:r>
          </a:p>
          <a:p>
            <a:r>
              <a:rPr lang="en-US" dirty="0"/>
              <a:t>Myths about COTS vs radiation</a:t>
            </a:r>
          </a:p>
          <a:p>
            <a:endParaRPr lang="en-US" dirty="0"/>
          </a:p>
          <a:p>
            <a:endParaRPr lang="en-US" dirty="0"/>
          </a:p>
          <a:p>
            <a:pPr lvl="1"/>
            <a:endParaRPr lang="en-US" dirty="0"/>
          </a:p>
        </p:txBody>
      </p:sp>
      <p:sp>
        <p:nvSpPr>
          <p:cNvPr id="4" name="Title 3">
            <a:extLst>
              <a:ext uri="{FF2B5EF4-FFF2-40B4-BE49-F238E27FC236}">
                <a16:creationId xmlns:a16="http://schemas.microsoft.com/office/drawing/2014/main" id="{3F707C3A-93AE-9E4C-8300-8B90CE5E2783}"/>
              </a:ext>
            </a:extLst>
          </p:cNvPr>
          <p:cNvSpPr>
            <a:spLocks noGrp="1"/>
          </p:cNvSpPr>
          <p:nvPr>
            <p:ph type="title"/>
          </p:nvPr>
        </p:nvSpPr>
        <p:spPr/>
        <p:txBody>
          <a:bodyPr>
            <a:normAutofit fontScale="90000"/>
          </a:bodyPr>
          <a:lstStyle/>
          <a:p>
            <a:r>
              <a:rPr lang="en-US" dirty="0"/>
              <a:t>Why have COTS been perpetually deemed “unreliable” or “low-grade”</a:t>
            </a:r>
          </a:p>
        </p:txBody>
      </p:sp>
    </p:spTree>
    <p:extLst>
      <p:ext uri="{BB962C8B-B14F-4D97-AF65-F5344CB8AC3E}">
        <p14:creationId xmlns:p14="http://schemas.microsoft.com/office/powerpoint/2010/main" val="417137030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E01D5509-428A-D94D-9091-28CB067B9335}"/>
              </a:ext>
            </a:extLst>
          </p:cNvPr>
          <p:cNvSpPr>
            <a:spLocks noGrp="1"/>
          </p:cNvSpPr>
          <p:nvPr>
            <p:ph idx="1"/>
          </p:nvPr>
        </p:nvSpPr>
        <p:spPr>
          <a:xfrm>
            <a:off x="429288" y="1311802"/>
            <a:ext cx="8229600" cy="5377396"/>
          </a:xfrm>
        </p:spPr>
        <p:txBody>
          <a:bodyPr>
            <a:normAutofit fontScale="92500" lnSpcReduction="10000"/>
          </a:bodyPr>
          <a:lstStyle/>
          <a:p>
            <a:r>
              <a:rPr lang="en-US" dirty="0"/>
              <a:t>There was a semi-conscious decision dating back to the 70’s that all electronic parts flying in space must be rad-hard (by some definition),</a:t>
            </a:r>
          </a:p>
          <a:p>
            <a:pPr lvl="1"/>
            <a:r>
              <a:rPr lang="en-US" dirty="0"/>
              <a:t>radiation problem is best solved at the part level, </a:t>
            </a:r>
          </a:p>
          <a:p>
            <a:pPr lvl="1"/>
            <a:r>
              <a:rPr lang="en-US" dirty="0"/>
              <a:t>experiences in developing Skylab that concluded that given the immature manufacturing processes at the time it was much better to maximize part assurance practices at the time of manufacture then to add processes later or catch problems in testing.  </a:t>
            </a:r>
          </a:p>
          <a:p>
            <a:r>
              <a:rPr lang="en-US" dirty="0"/>
              <a:t>Class S part was born </a:t>
            </a:r>
          </a:p>
          <a:p>
            <a:pPr lvl="1"/>
            <a:r>
              <a:rPr lang="en-US" dirty="0"/>
              <a:t>Over time, “Class S” became conflated with other MIL-SPEC classifications and radiation hardness was subsequently conflated into the mix, </a:t>
            </a:r>
          </a:p>
          <a:p>
            <a:pPr lvl="2"/>
            <a:r>
              <a:rPr lang="en-US" dirty="0"/>
              <a:t>Trapped the community into the mantra that only “Class S” parts can be flown in space; anything else would be a disaster.  </a:t>
            </a:r>
          </a:p>
          <a:p>
            <a:pPr lvl="2"/>
            <a:r>
              <a:rPr lang="en-US" dirty="0"/>
              <a:t>Had the unfortunate additional consequence that if a failure of a “Class S” part occurred, it was clear that all had been done, and there was no need to take things any farther to challenge whether part of the “Class S” mantra had contributed to the problem.  </a:t>
            </a:r>
          </a:p>
          <a:p>
            <a:pPr lvl="1"/>
            <a:r>
              <a:rPr lang="en-US" dirty="0"/>
              <a:t>A “Class S vs COTS” notion would perpetuate. In parallel, commercial manufacturing processes were improving and far surpassing this MIL-STD-based control system, which was frozen in time at its inception and unaffected by commercial markets  or improving technologies.</a:t>
            </a:r>
          </a:p>
          <a:p>
            <a:endParaRPr lang="en-US" dirty="0"/>
          </a:p>
          <a:p>
            <a:endParaRPr lang="en-US" dirty="0"/>
          </a:p>
          <a:p>
            <a:pPr lvl="1"/>
            <a:endParaRPr lang="en-US" dirty="0"/>
          </a:p>
        </p:txBody>
      </p:sp>
      <p:sp>
        <p:nvSpPr>
          <p:cNvPr id="4" name="Title 3">
            <a:extLst>
              <a:ext uri="{FF2B5EF4-FFF2-40B4-BE49-F238E27FC236}">
                <a16:creationId xmlns:a16="http://schemas.microsoft.com/office/drawing/2014/main" id="{3F707C3A-93AE-9E4C-8300-8B90CE5E2783}"/>
              </a:ext>
            </a:extLst>
          </p:cNvPr>
          <p:cNvSpPr>
            <a:spLocks noGrp="1"/>
          </p:cNvSpPr>
          <p:nvPr>
            <p:ph type="title"/>
          </p:nvPr>
        </p:nvSpPr>
        <p:spPr>
          <a:xfrm>
            <a:off x="429288" y="168802"/>
            <a:ext cx="8550406" cy="1143000"/>
          </a:xfrm>
        </p:spPr>
        <p:txBody>
          <a:bodyPr>
            <a:normAutofit fontScale="90000"/>
          </a:bodyPr>
          <a:lstStyle/>
          <a:p>
            <a:r>
              <a:rPr lang="en-US" dirty="0"/>
              <a:t>Why have COTS been perpetually deemed “unreliable” or “low-grade” (cont’d)</a:t>
            </a:r>
          </a:p>
        </p:txBody>
      </p:sp>
    </p:spTree>
    <p:extLst>
      <p:ext uri="{BB962C8B-B14F-4D97-AF65-F5344CB8AC3E}">
        <p14:creationId xmlns:p14="http://schemas.microsoft.com/office/powerpoint/2010/main" val="123228579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E01D5509-428A-D94D-9091-28CB067B9335}"/>
              </a:ext>
            </a:extLst>
          </p:cNvPr>
          <p:cNvSpPr>
            <a:spLocks noGrp="1"/>
          </p:cNvSpPr>
          <p:nvPr>
            <p:ph idx="1"/>
          </p:nvPr>
        </p:nvSpPr>
        <p:spPr>
          <a:xfrm>
            <a:off x="549354" y="1452664"/>
            <a:ext cx="7494393" cy="4831403"/>
          </a:xfrm>
        </p:spPr>
        <p:txBody>
          <a:bodyPr>
            <a:normAutofit fontScale="92500" lnSpcReduction="20000"/>
          </a:bodyPr>
          <a:lstStyle/>
          <a:p>
            <a:r>
              <a:rPr lang="en-US" dirty="0"/>
              <a:t>There was a semi-conscious decision dating back to the 70’s that all electronic parts flying in space must be rad-hard (by some definition),</a:t>
            </a:r>
          </a:p>
          <a:p>
            <a:pPr lvl="1"/>
            <a:r>
              <a:rPr lang="en-US" dirty="0"/>
              <a:t>radiation problem is best solved at the part level, </a:t>
            </a:r>
          </a:p>
          <a:p>
            <a:pPr lvl="1"/>
            <a:r>
              <a:rPr lang="en-US" dirty="0"/>
              <a:t>experiences in developing Skylab that concluded that given the immature manufacturing processes at the time it was much better to maximize part assurance practices at the time of manufacture then to add processes later or catch problems in testing.  </a:t>
            </a:r>
          </a:p>
          <a:p>
            <a:r>
              <a:rPr lang="en-US" dirty="0"/>
              <a:t>Class S part was born </a:t>
            </a:r>
          </a:p>
          <a:p>
            <a:pPr lvl="1"/>
            <a:r>
              <a:rPr lang="en-US" dirty="0"/>
              <a:t>Over time, “Class S” became conflated with other MIL-SPEC classifications and radiation hardness was subsequently conflated into the mix, </a:t>
            </a:r>
          </a:p>
          <a:p>
            <a:pPr lvl="2"/>
            <a:r>
              <a:rPr lang="en-US" dirty="0"/>
              <a:t>Trapped the community into the mantra that only “Class S” parts can be flown in space; anything else would be a disaster.  </a:t>
            </a:r>
          </a:p>
          <a:p>
            <a:pPr lvl="2"/>
            <a:r>
              <a:rPr lang="en-US" dirty="0"/>
              <a:t>Had the unfortunate additional consequence that if a failure of a “Class S” part occurred, it was clear that all had been done, and there was no need to take things any farther to challenge whether part of the “Class S” mantra had contributed to the problem.  </a:t>
            </a:r>
          </a:p>
          <a:p>
            <a:pPr lvl="1"/>
            <a:r>
              <a:rPr lang="en-US" dirty="0"/>
              <a:t>A “Class S vs COTS” notion would perpetuate. In parallel, commercial manufacturing processes were improving and far surpassing this MIL-STD-based control system, which was frozen in time at its inception and unaffected by commercial markets  or improving technologies.</a:t>
            </a:r>
          </a:p>
          <a:p>
            <a:endParaRPr lang="en-US" dirty="0"/>
          </a:p>
          <a:p>
            <a:endParaRPr lang="en-US" dirty="0"/>
          </a:p>
          <a:p>
            <a:pPr lvl="1"/>
            <a:endParaRPr lang="en-US" dirty="0"/>
          </a:p>
        </p:txBody>
      </p:sp>
      <p:sp>
        <p:nvSpPr>
          <p:cNvPr id="4" name="Title 3">
            <a:extLst>
              <a:ext uri="{FF2B5EF4-FFF2-40B4-BE49-F238E27FC236}">
                <a16:creationId xmlns:a16="http://schemas.microsoft.com/office/drawing/2014/main" id="{3F707C3A-93AE-9E4C-8300-8B90CE5E2783}"/>
              </a:ext>
            </a:extLst>
          </p:cNvPr>
          <p:cNvSpPr>
            <a:spLocks noGrp="1"/>
          </p:cNvSpPr>
          <p:nvPr>
            <p:ph type="title"/>
          </p:nvPr>
        </p:nvSpPr>
        <p:spPr>
          <a:xfrm>
            <a:off x="1090147" y="328004"/>
            <a:ext cx="6412805" cy="857250"/>
          </a:xfrm>
        </p:spPr>
        <p:txBody>
          <a:bodyPr>
            <a:normAutofit/>
          </a:bodyPr>
          <a:lstStyle/>
          <a:p>
            <a:r>
              <a:rPr lang="en-US" sz="3200" dirty="0"/>
              <a:t>Origin of the space grade part</a:t>
            </a:r>
          </a:p>
        </p:txBody>
      </p:sp>
    </p:spTree>
    <p:extLst>
      <p:ext uri="{BB962C8B-B14F-4D97-AF65-F5344CB8AC3E}">
        <p14:creationId xmlns:p14="http://schemas.microsoft.com/office/powerpoint/2010/main" val="65101476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43FB3B5-A669-F334-00E5-AFD0B1D32797}"/>
              </a:ext>
            </a:extLst>
          </p:cNvPr>
          <p:cNvSpPr>
            <a:spLocks noGrp="1"/>
          </p:cNvSpPr>
          <p:nvPr>
            <p:ph idx="1"/>
          </p:nvPr>
        </p:nvSpPr>
        <p:spPr>
          <a:xfrm>
            <a:off x="429288" y="1393265"/>
            <a:ext cx="8229600" cy="4954636"/>
          </a:xfrm>
        </p:spPr>
        <p:txBody>
          <a:bodyPr>
            <a:normAutofit fontScale="77500" lnSpcReduction="20000"/>
          </a:bodyPr>
          <a:lstStyle/>
          <a:p>
            <a:r>
              <a:rPr lang="en-US" dirty="0"/>
              <a:t>Always use parts within the limits of their datasheets</a:t>
            </a:r>
          </a:p>
          <a:p>
            <a:pPr lvl="1"/>
            <a:r>
              <a:rPr lang="en-US" dirty="0"/>
              <a:t>Respect the datasheet!  </a:t>
            </a:r>
          </a:p>
          <a:p>
            <a:r>
              <a:rPr lang="en-US" dirty="0"/>
              <a:t>AEC-qualified parts (not just “for automotive use”) from leading manufacturers, produced under IATF 16949 will maximize reliability</a:t>
            </a:r>
          </a:p>
          <a:p>
            <a:r>
              <a:rPr lang="en-US" dirty="0"/>
              <a:t>Use familiar parts when possible</a:t>
            </a:r>
          </a:p>
          <a:p>
            <a:r>
              <a:rPr lang="en-US" dirty="0"/>
              <a:t>Avoid an approach that prompts you to use more parts as often happens with capacitors</a:t>
            </a:r>
          </a:p>
          <a:p>
            <a:r>
              <a:rPr lang="en-US" dirty="0"/>
              <a:t>Conservative derating is good practice, but excessive and forced derating may result in need for many extra parts, a mass or space problem, or a weaker design with less margins. </a:t>
            </a:r>
          </a:p>
          <a:p>
            <a:r>
              <a:rPr lang="en-US" dirty="0"/>
              <a:t>Use parts that the manufacturer declares to be for reliable use</a:t>
            </a:r>
          </a:p>
          <a:p>
            <a:r>
              <a:rPr lang="en-US"/>
              <a:t>Use </a:t>
            </a:r>
            <a:r>
              <a:rPr lang="en-US" dirty="0"/>
              <a:t>parts that have been established for over a year and in high volume production</a:t>
            </a:r>
          </a:p>
          <a:p>
            <a:r>
              <a:rPr lang="en-US" dirty="0"/>
              <a:t>Buy parts from authorized distributors</a:t>
            </a:r>
          </a:p>
          <a:p>
            <a:pPr lvl="1"/>
            <a:r>
              <a:rPr lang="en-US" dirty="0"/>
              <a:t>There is no purpose in MIL-SPEC distributor restrictions when buying COTS parts</a:t>
            </a:r>
          </a:p>
          <a:p>
            <a:r>
              <a:rPr lang="en-US" dirty="0"/>
              <a:t>There are many great options for “enhanced space” COTS parts for microcircuits and </a:t>
            </a:r>
            <a:r>
              <a:rPr lang="en-US" dirty="0" err="1"/>
              <a:t>discretes</a:t>
            </a:r>
            <a:endParaRPr lang="en-US" dirty="0"/>
          </a:p>
          <a:p>
            <a:r>
              <a:rPr lang="en-US" dirty="0"/>
              <a:t>Avoid requiring the tightest performance and tolerances from passive parts</a:t>
            </a:r>
          </a:p>
          <a:p>
            <a:r>
              <a:rPr lang="en-US" dirty="0"/>
              <a:t>Strive for flexible resistance values (ranges) in current sensing applications</a:t>
            </a:r>
          </a:p>
          <a:p>
            <a:r>
              <a:rPr lang="en-US" dirty="0"/>
              <a:t>Be sure that parts only offered with pure tin have matte tin finish, when available.</a:t>
            </a:r>
          </a:p>
          <a:p>
            <a:pPr lvl="1"/>
            <a:r>
              <a:rPr lang="en-US" dirty="0"/>
              <a:t>Give preference to manufacturers that use JEDEC tin whisker acceptance testing or similar approach</a:t>
            </a:r>
          </a:p>
          <a:p>
            <a:r>
              <a:rPr lang="en-US" dirty="0"/>
              <a:t>Often increased performance and modern design and manufacturing drive increased reliability </a:t>
            </a:r>
          </a:p>
          <a:p>
            <a:r>
              <a:rPr lang="en-US" dirty="0"/>
              <a:t>In some cases, you can only use what’s available against the guidance – accordingly assess and acknowledge the risk and explore reasonable mitigations</a:t>
            </a:r>
          </a:p>
        </p:txBody>
      </p:sp>
      <p:sp>
        <p:nvSpPr>
          <p:cNvPr id="3" name="Title 2">
            <a:extLst>
              <a:ext uri="{FF2B5EF4-FFF2-40B4-BE49-F238E27FC236}">
                <a16:creationId xmlns:a16="http://schemas.microsoft.com/office/drawing/2014/main" id="{73D4721F-F6D1-A47B-0BA6-76CF01060BB6}"/>
              </a:ext>
            </a:extLst>
          </p:cNvPr>
          <p:cNvSpPr>
            <a:spLocks noGrp="1"/>
          </p:cNvSpPr>
          <p:nvPr>
            <p:ph type="title"/>
          </p:nvPr>
        </p:nvSpPr>
        <p:spPr/>
        <p:txBody>
          <a:bodyPr/>
          <a:lstStyle/>
          <a:p>
            <a:r>
              <a:rPr lang="en-US"/>
              <a:t>Intelligent use of COTS parts</a:t>
            </a:r>
          </a:p>
        </p:txBody>
      </p:sp>
    </p:spTree>
    <p:extLst>
      <p:ext uri="{BB962C8B-B14F-4D97-AF65-F5344CB8AC3E}">
        <p14:creationId xmlns:p14="http://schemas.microsoft.com/office/powerpoint/2010/main" val="160838436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770F620E-EFB5-BE42-A6C8-0C6F697D5DD6}"/>
              </a:ext>
            </a:extLst>
          </p:cNvPr>
          <p:cNvSpPr>
            <a:spLocks noGrp="1"/>
          </p:cNvSpPr>
          <p:nvPr>
            <p:ph idx="1"/>
          </p:nvPr>
        </p:nvSpPr>
        <p:spPr/>
        <p:txBody>
          <a:bodyPr>
            <a:normAutofit fontScale="62500" lnSpcReduction="20000"/>
          </a:bodyPr>
          <a:lstStyle/>
          <a:p>
            <a:r>
              <a:rPr lang="en-US" dirty="0"/>
              <a:t>Radiation hardness (RH) is a multi-dimensional property of any part that describes intrinsic abilities to tolerate various radiation environments</a:t>
            </a:r>
          </a:p>
          <a:p>
            <a:pPr lvl="1"/>
            <a:r>
              <a:rPr lang="en-US" dirty="0"/>
              <a:t>Effects to be concerned with include total ionizing dose, total non-ionizing dose, and single-event effects – all of which depend on the mission, environment, application, and lifetime</a:t>
            </a:r>
          </a:p>
          <a:p>
            <a:r>
              <a:rPr lang="en-US" dirty="0"/>
              <a:t>Radiation concerns are the same whether a part is COTS, MIL-SPEC, or NASA-screened COTS</a:t>
            </a:r>
          </a:p>
          <a:p>
            <a:r>
              <a:rPr lang="en-US" dirty="0" err="1"/>
              <a:t>Overattention</a:t>
            </a:r>
            <a:r>
              <a:rPr lang="en-US" dirty="0"/>
              <a:t> to radiation at the piece-part level has often supplanted the far more important concept of radiation-tolerant design (leading to a mission failure)</a:t>
            </a:r>
          </a:p>
          <a:p>
            <a:pPr lvl="1"/>
            <a:r>
              <a:rPr lang="en-US" dirty="0"/>
              <a:t>Note that some radiation effects can only be accurately characterized at the part-level, though that does not necessarily verify whole-of-system performance.  In some cases, the fact that the radiation effects are only apparent at the part level is actually due to attenuation of the effect in the circuit.  The understanding of this attenuation is one facet of radiation-tolerant design. </a:t>
            </a:r>
          </a:p>
          <a:p>
            <a:r>
              <a:rPr lang="en-US" dirty="0"/>
              <a:t>All parts have a particular level of radiation susceptibility, but only some parts have details in their data sheets, and those details, when present, may be inadequate for a given mission, environment, application, and lifetime.  Furthermore, piece part performance is often not indicative of circuit performance.</a:t>
            </a:r>
          </a:p>
          <a:p>
            <a:r>
              <a:rPr lang="en-US" dirty="0"/>
              <a:t>Why is there less concern about radiation in MIL-SPEC parts?  </a:t>
            </a:r>
          </a:p>
          <a:p>
            <a:pPr lvl="1"/>
            <a:r>
              <a:rPr lang="en-US" dirty="0"/>
              <a:t>Often in the space community, the MIL-SPEC term is used only to represent the small “space-grade” subset. </a:t>
            </a:r>
          </a:p>
          <a:p>
            <a:r>
              <a:rPr lang="en-US" dirty="0"/>
              <a:t>Does RH of parts in one lot imply the same level of hardness in another lot?  </a:t>
            </a:r>
          </a:p>
          <a:p>
            <a:pPr lvl="1"/>
            <a:r>
              <a:rPr lang="en-US" dirty="0"/>
              <a:t>Only if RH is in the datasheet (COTS or MIL-SPEC)</a:t>
            </a:r>
          </a:p>
          <a:p>
            <a:pPr lvl="2"/>
            <a:r>
              <a:rPr lang="en-US" dirty="0"/>
              <a:t>Any part without RH in the datasheet is not optimized or even controlled for RH, and thus requires further consideration for suitability </a:t>
            </a:r>
          </a:p>
          <a:p>
            <a:pPr lvl="2"/>
            <a:r>
              <a:rPr lang="en-US" dirty="0"/>
              <a:t>Furthermore, RH relative to some conditions (e.g., SEE) may provide no indication of RH to others (e.g., TID)</a:t>
            </a:r>
          </a:p>
          <a:p>
            <a:pPr lvl="1"/>
            <a:r>
              <a:rPr lang="en-US" dirty="0"/>
              <a:t>However, if it can be confirmed that the part has not changed, one can consider the attributes of the part and the environment to determine whether there are new risk factors in the different lot (COTS or MIL-SPEC).  </a:t>
            </a:r>
            <a:r>
              <a:rPr lang="en-US" u="sng" dirty="0"/>
              <a:t>There is no valid reason to discard knowledge obtained from prior lots of the part of the same construct.</a:t>
            </a:r>
          </a:p>
          <a:p>
            <a:r>
              <a:rPr lang="en-US" dirty="0"/>
              <a:t>Is past use of the exact same part in space in the same environment (MIL-SPEC or COTS) sufficient to guarantee its future use?  </a:t>
            </a:r>
          </a:p>
          <a:p>
            <a:pPr lvl="1"/>
            <a:r>
              <a:rPr lang="en-US" dirty="0"/>
              <a:t>No, because the concern is overall radiation tolerance of the design, not radiation hardness of the parts.  The previous design may have been radiation tolerant, while the current design may not be.  </a:t>
            </a:r>
          </a:p>
        </p:txBody>
      </p:sp>
      <p:sp>
        <p:nvSpPr>
          <p:cNvPr id="5" name="Title 4">
            <a:extLst>
              <a:ext uri="{FF2B5EF4-FFF2-40B4-BE49-F238E27FC236}">
                <a16:creationId xmlns:a16="http://schemas.microsoft.com/office/drawing/2014/main" id="{89DD2B5B-CC32-3544-9814-0DD03118B086}"/>
              </a:ext>
            </a:extLst>
          </p:cNvPr>
          <p:cNvSpPr>
            <a:spLocks noGrp="1"/>
          </p:cNvSpPr>
          <p:nvPr>
            <p:ph type="title"/>
          </p:nvPr>
        </p:nvSpPr>
        <p:spPr/>
        <p:txBody>
          <a:bodyPr/>
          <a:lstStyle/>
          <a:p>
            <a:r>
              <a:rPr lang="en-US" dirty="0"/>
              <a:t>Radiation	</a:t>
            </a:r>
          </a:p>
        </p:txBody>
      </p:sp>
      <p:sp>
        <p:nvSpPr>
          <p:cNvPr id="4" name="Slide Number Placeholder 3">
            <a:extLst>
              <a:ext uri="{FF2B5EF4-FFF2-40B4-BE49-F238E27FC236}">
                <a16:creationId xmlns:a16="http://schemas.microsoft.com/office/drawing/2014/main" id="{1FF37451-AF2C-BE4E-89BE-0140B1B5A5EB}"/>
              </a:ext>
            </a:extLst>
          </p:cNvPr>
          <p:cNvSpPr>
            <a:spLocks noGrp="1"/>
          </p:cNvSpPr>
          <p:nvPr>
            <p:ph type="sldNum" sz="quarter" idx="4"/>
          </p:nvPr>
        </p:nvSpPr>
        <p:spPr/>
        <p:txBody>
          <a:bodyPr/>
          <a:lstStyle/>
          <a:p>
            <a:fld id="{E3BE99E5-8F11-4D46-8B27-FC02D164DEA2}" type="slidenum">
              <a:rPr lang="en-US" smtClean="0"/>
              <a:pPr/>
              <a:t>55</a:t>
            </a:fld>
            <a:endParaRPr lang="en-US" dirty="0"/>
          </a:p>
        </p:txBody>
      </p:sp>
      <p:sp>
        <p:nvSpPr>
          <p:cNvPr id="2" name="Rectangle 1">
            <a:extLst>
              <a:ext uri="{FF2B5EF4-FFF2-40B4-BE49-F238E27FC236}">
                <a16:creationId xmlns:a16="http://schemas.microsoft.com/office/drawing/2014/main" id="{E2E8A7D5-82B0-0243-BF94-C3E18016C25E}"/>
              </a:ext>
            </a:extLst>
          </p:cNvPr>
          <p:cNvSpPr/>
          <p:nvPr/>
        </p:nvSpPr>
        <p:spPr>
          <a:xfrm>
            <a:off x="429288" y="5816906"/>
            <a:ext cx="8408328" cy="52881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Radiation is a system-level problem that we have been traditionally (and unfortunately) largely addressing at the part level</a:t>
            </a:r>
          </a:p>
        </p:txBody>
      </p:sp>
    </p:spTree>
    <p:extLst>
      <p:ext uri="{BB962C8B-B14F-4D97-AF65-F5344CB8AC3E}">
        <p14:creationId xmlns:p14="http://schemas.microsoft.com/office/powerpoint/2010/main" val="89393565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51933A25-A543-5955-178B-05E30CB32884}"/>
              </a:ext>
            </a:extLst>
          </p:cNvPr>
          <p:cNvSpPr>
            <a:spLocks noGrp="1"/>
          </p:cNvSpPr>
          <p:nvPr>
            <p:ph idx="1"/>
          </p:nvPr>
        </p:nvSpPr>
        <p:spPr/>
        <p:txBody>
          <a:bodyPr>
            <a:normAutofit lnSpcReduction="10000"/>
          </a:bodyPr>
          <a:lstStyle/>
          <a:p>
            <a:pPr marL="342900" indent="-342900">
              <a:buFont typeface="+mj-lt"/>
              <a:buAutoNum type="arabicPeriod"/>
            </a:pPr>
            <a:r>
              <a:rPr lang="en-US" dirty="0"/>
              <a:t>How a part performs in a worst-case exposure in a radiation chamber (i.e., guaranteed minimum dose to single-event resilience)</a:t>
            </a:r>
          </a:p>
          <a:p>
            <a:pPr lvl="1"/>
            <a:r>
              <a:rPr lang="en-US" dirty="0"/>
              <a:t>Rad-hard (i.e., radiation-hardness-assured) parts are the answer</a:t>
            </a:r>
          </a:p>
          <a:p>
            <a:pPr lvl="1"/>
            <a:r>
              <a:rPr lang="en-US" dirty="0"/>
              <a:t>Wafer-lot-specific radiation testing of non-RHA parts </a:t>
            </a:r>
          </a:p>
          <a:p>
            <a:pPr marL="169862" lvl="1" indent="0">
              <a:buNone/>
            </a:pPr>
            <a:endParaRPr lang="en-US" dirty="0"/>
          </a:p>
          <a:p>
            <a:pPr marL="342900" indent="-342900">
              <a:buFont typeface="+mj-lt"/>
              <a:buAutoNum type="arabicPeriod"/>
            </a:pPr>
            <a:r>
              <a:rPr lang="en-US" dirty="0"/>
              <a:t>How parts perform in a circuit within a spacecraft or instrument in space</a:t>
            </a:r>
          </a:p>
          <a:p>
            <a:pPr lvl="1"/>
            <a:r>
              <a:rPr lang="en-US" dirty="0"/>
              <a:t>Radiation-tolerant circuit designs/circuit protections</a:t>
            </a:r>
          </a:p>
          <a:p>
            <a:pPr lvl="1"/>
            <a:r>
              <a:rPr lang="en-US" dirty="0"/>
              <a:t>Shielding</a:t>
            </a:r>
          </a:p>
          <a:p>
            <a:pPr lvl="1"/>
            <a:r>
              <a:rPr lang="en-US" dirty="0"/>
              <a:t>Operational constraints</a:t>
            </a:r>
          </a:p>
          <a:p>
            <a:pPr lvl="1"/>
            <a:r>
              <a:rPr lang="en-US" dirty="0"/>
              <a:t>Experience with susceptible part types in the environment</a:t>
            </a:r>
          </a:p>
          <a:p>
            <a:pPr lvl="2"/>
            <a:r>
              <a:rPr lang="en-US" dirty="0"/>
              <a:t>CMOS/MOSFETs</a:t>
            </a:r>
          </a:p>
          <a:p>
            <a:pPr lvl="2"/>
            <a:r>
              <a:rPr lang="en-US" dirty="0"/>
              <a:t>Processors</a:t>
            </a:r>
          </a:p>
          <a:p>
            <a:pPr lvl="2"/>
            <a:r>
              <a:rPr lang="en-US" dirty="0"/>
              <a:t>Memory</a:t>
            </a:r>
          </a:p>
          <a:p>
            <a:pPr lvl="2"/>
            <a:r>
              <a:rPr lang="en-US" dirty="0" err="1"/>
              <a:t>etc</a:t>
            </a:r>
            <a:endParaRPr lang="en-US" dirty="0"/>
          </a:p>
          <a:p>
            <a:pPr lvl="1"/>
            <a:r>
              <a:rPr lang="en-US" dirty="0"/>
              <a:t>Testing to fill gaps for unknown parts</a:t>
            </a:r>
          </a:p>
          <a:p>
            <a:pPr marL="342900" indent="-342900">
              <a:buFont typeface="+mj-lt"/>
              <a:buAutoNum type="arabicPeriod"/>
            </a:pPr>
            <a:endParaRPr lang="en-US" dirty="0"/>
          </a:p>
        </p:txBody>
      </p:sp>
      <p:sp>
        <p:nvSpPr>
          <p:cNvPr id="4" name="Title 3">
            <a:extLst>
              <a:ext uri="{FF2B5EF4-FFF2-40B4-BE49-F238E27FC236}">
                <a16:creationId xmlns:a16="http://schemas.microsoft.com/office/drawing/2014/main" id="{218FF113-BE31-9A77-31B5-E6D8D3EC575C}"/>
              </a:ext>
            </a:extLst>
          </p:cNvPr>
          <p:cNvSpPr>
            <a:spLocks noGrp="1"/>
          </p:cNvSpPr>
          <p:nvPr>
            <p:ph type="title"/>
          </p:nvPr>
        </p:nvSpPr>
        <p:spPr/>
        <p:txBody>
          <a:bodyPr/>
          <a:lstStyle/>
          <a:p>
            <a:r>
              <a:rPr lang="en-US" dirty="0"/>
              <a:t>Radiation:  what do we care about?</a:t>
            </a:r>
          </a:p>
        </p:txBody>
      </p:sp>
      <p:sp>
        <p:nvSpPr>
          <p:cNvPr id="6" name="Rectangle 5">
            <a:extLst>
              <a:ext uri="{FF2B5EF4-FFF2-40B4-BE49-F238E27FC236}">
                <a16:creationId xmlns:a16="http://schemas.microsoft.com/office/drawing/2014/main" id="{785F9DA6-8D60-0420-22A3-44CA278F5C7D}"/>
              </a:ext>
            </a:extLst>
          </p:cNvPr>
          <p:cNvSpPr/>
          <p:nvPr/>
        </p:nvSpPr>
        <p:spPr>
          <a:xfrm>
            <a:off x="265176" y="5869364"/>
            <a:ext cx="8778240" cy="512231"/>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Traditional space approach:  “1 is needed for 2” will freeze us in the past as </a:t>
            </a:r>
            <a:r>
              <a:rPr lang="en-US" i="1" dirty="0" err="1"/>
              <a:t>oldspace</a:t>
            </a:r>
            <a:r>
              <a:rPr lang="en-US" dirty="0"/>
              <a:t> </a:t>
            </a:r>
          </a:p>
        </p:txBody>
      </p:sp>
    </p:spTree>
    <p:extLst>
      <p:ext uri="{BB962C8B-B14F-4D97-AF65-F5344CB8AC3E}">
        <p14:creationId xmlns:p14="http://schemas.microsoft.com/office/powerpoint/2010/main" val="41422674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CC9D0FB-A0A3-7686-41D2-6C1C7B5C7FF1}"/>
              </a:ext>
            </a:extLst>
          </p:cNvPr>
          <p:cNvSpPr>
            <a:spLocks noGrp="1"/>
          </p:cNvSpPr>
          <p:nvPr>
            <p:ph idx="1"/>
          </p:nvPr>
        </p:nvSpPr>
        <p:spPr/>
        <p:txBody>
          <a:bodyPr>
            <a:normAutofit fontScale="92500" lnSpcReduction="20000"/>
          </a:bodyPr>
          <a:lstStyle/>
          <a:p>
            <a:r>
              <a:rPr lang="en-US" dirty="0"/>
              <a:t>Using new parts and new technologies will demand a new approach for radiation</a:t>
            </a:r>
          </a:p>
          <a:p>
            <a:r>
              <a:rPr lang="en-US" dirty="0"/>
              <a:t>Any expectation that all or most parts will be rad-hard or tested for radiation from their current lots will simply cause many to collapse under their own weight (including many that have been in space successfully for decades)</a:t>
            </a:r>
          </a:p>
          <a:p>
            <a:r>
              <a:rPr lang="en-US" dirty="0"/>
              <a:t>Any expectation that </a:t>
            </a:r>
            <a:r>
              <a:rPr lang="en-US" dirty="0" err="1"/>
              <a:t>radhard</a:t>
            </a:r>
            <a:r>
              <a:rPr lang="en-US" dirty="0"/>
              <a:t> parts are necessary and sufficient for successful on-orbit operation will lead to disappointment (as in SMAP)</a:t>
            </a:r>
          </a:p>
          <a:p>
            <a:r>
              <a:rPr lang="en-US" dirty="0"/>
              <a:t>Use good design practices</a:t>
            </a:r>
          </a:p>
          <a:p>
            <a:pPr lvl="1"/>
            <a:r>
              <a:rPr lang="en-US" dirty="0"/>
              <a:t>Protect and derate your MOSFET!</a:t>
            </a:r>
          </a:p>
          <a:p>
            <a:pPr lvl="1"/>
            <a:r>
              <a:rPr lang="en-US" dirty="0"/>
              <a:t>Implement TMR on FPGAs</a:t>
            </a:r>
          </a:p>
          <a:p>
            <a:pPr lvl="1"/>
            <a:r>
              <a:rPr lang="en-US" dirty="0"/>
              <a:t>Be sure your processor circuit is resettable</a:t>
            </a:r>
          </a:p>
          <a:p>
            <a:pPr lvl="1"/>
            <a:r>
              <a:rPr lang="en-US" dirty="0"/>
              <a:t>Employ EDAC and protect your memory</a:t>
            </a:r>
          </a:p>
          <a:p>
            <a:r>
              <a:rPr lang="en-US" dirty="0"/>
              <a:t>Use familiar parts</a:t>
            </a:r>
          </a:p>
          <a:p>
            <a:pPr lvl="1"/>
            <a:r>
              <a:rPr lang="en-US" dirty="0"/>
              <a:t>New sensitive part types (CMOS, processors, MOSFETs, memory, </a:t>
            </a:r>
            <a:r>
              <a:rPr lang="en-US" dirty="0" err="1"/>
              <a:t>etc</a:t>
            </a:r>
            <a:r>
              <a:rPr lang="en-US" dirty="0"/>
              <a:t>) in critical applications should invoke testing or sufficient protection</a:t>
            </a:r>
          </a:p>
          <a:p>
            <a:r>
              <a:rPr lang="en-US" dirty="0"/>
              <a:t>Use components that have flown in similar environments</a:t>
            </a:r>
          </a:p>
          <a:p>
            <a:r>
              <a:rPr lang="en-US" b="1" dirty="0"/>
              <a:t>Learn from on-orbit experiences!  Do not use ground-testing as your primary means for radiation assurance – it will provide a hard barrier against moving forward for many mission concepts.</a:t>
            </a:r>
          </a:p>
          <a:p>
            <a:endParaRPr lang="en-US" dirty="0"/>
          </a:p>
        </p:txBody>
      </p:sp>
      <p:sp>
        <p:nvSpPr>
          <p:cNvPr id="3" name="Title 2">
            <a:extLst>
              <a:ext uri="{FF2B5EF4-FFF2-40B4-BE49-F238E27FC236}">
                <a16:creationId xmlns:a16="http://schemas.microsoft.com/office/drawing/2014/main" id="{6279363B-0E56-6CE7-C36A-66AF2FA6A9A1}"/>
              </a:ext>
            </a:extLst>
          </p:cNvPr>
          <p:cNvSpPr>
            <a:spLocks noGrp="1"/>
          </p:cNvSpPr>
          <p:nvPr>
            <p:ph type="title"/>
          </p:nvPr>
        </p:nvSpPr>
        <p:spPr/>
        <p:txBody>
          <a:bodyPr>
            <a:normAutofit fontScale="90000"/>
          </a:bodyPr>
          <a:lstStyle/>
          <a:p>
            <a:r>
              <a:rPr lang="en-US" dirty="0"/>
              <a:t>What should be done about radiation?	</a:t>
            </a:r>
          </a:p>
        </p:txBody>
      </p:sp>
    </p:spTree>
    <p:extLst>
      <p:ext uri="{BB962C8B-B14F-4D97-AF65-F5344CB8AC3E}">
        <p14:creationId xmlns:p14="http://schemas.microsoft.com/office/powerpoint/2010/main" val="53491718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6CB99FCF-ABEC-164E-97B5-D6802718D0FF}"/>
              </a:ext>
            </a:extLst>
          </p:cNvPr>
          <p:cNvSpPr>
            <a:spLocks noGrp="1"/>
          </p:cNvSpPr>
          <p:nvPr>
            <p:ph idx="1"/>
          </p:nvPr>
        </p:nvSpPr>
        <p:spPr>
          <a:xfrm>
            <a:off x="1218164" y="1927563"/>
            <a:ext cx="2189094" cy="2699444"/>
          </a:xfrm>
        </p:spPr>
        <p:txBody>
          <a:bodyPr>
            <a:noAutofit/>
          </a:bodyPr>
          <a:lstStyle/>
          <a:p>
            <a:pPr marL="0" indent="0" algn="ctr">
              <a:buNone/>
            </a:pPr>
            <a:r>
              <a:rPr lang="en-US" sz="900" u="sng" dirty="0">
                <a:solidFill>
                  <a:schemeClr val="tx1"/>
                </a:solidFill>
              </a:rPr>
              <a:t>COTS</a:t>
            </a:r>
          </a:p>
          <a:p>
            <a:r>
              <a:rPr lang="en-US" sz="900" dirty="0">
                <a:solidFill>
                  <a:schemeClr val="tx1"/>
                </a:solidFill>
              </a:rPr>
              <a:t>Parts with special features that are difficult to manufacture consistently (never available on MIL-SPEC)</a:t>
            </a:r>
          </a:p>
          <a:p>
            <a:pPr lvl="1"/>
            <a:r>
              <a:rPr lang="en-US" sz="900" dirty="0">
                <a:solidFill>
                  <a:schemeClr val="tx1"/>
                </a:solidFill>
              </a:rPr>
              <a:t>e.g., extra-low ESR and ESL ceramic capacitors</a:t>
            </a:r>
          </a:p>
          <a:p>
            <a:r>
              <a:rPr lang="en-US" sz="900" dirty="0">
                <a:solidFill>
                  <a:schemeClr val="tx1"/>
                </a:solidFill>
              </a:rPr>
              <a:t>Parts used in brutal operating regimes</a:t>
            </a:r>
          </a:p>
          <a:p>
            <a:pPr lvl="1"/>
            <a:r>
              <a:rPr lang="en-US" sz="900" dirty="0">
                <a:solidFill>
                  <a:schemeClr val="tx1"/>
                </a:solidFill>
              </a:rPr>
              <a:t>High-voltage (particularly &gt; 3 kV)</a:t>
            </a:r>
          </a:p>
          <a:p>
            <a:pPr lvl="1"/>
            <a:r>
              <a:rPr lang="en-US" sz="900" dirty="0" err="1">
                <a:solidFill>
                  <a:schemeClr val="tx1"/>
                </a:solidFill>
              </a:rPr>
              <a:t>Cryo</a:t>
            </a:r>
            <a:endParaRPr lang="en-US" sz="900" dirty="0">
              <a:solidFill>
                <a:schemeClr val="tx1"/>
              </a:solidFill>
            </a:endParaRPr>
          </a:p>
          <a:p>
            <a:r>
              <a:rPr lang="en-US" sz="900" dirty="0">
                <a:solidFill>
                  <a:schemeClr val="tx1"/>
                </a:solidFill>
              </a:rPr>
              <a:t>Low volume and hand-produced parts</a:t>
            </a:r>
          </a:p>
          <a:p>
            <a:pPr lvl="1"/>
            <a:r>
              <a:rPr lang="en-US" sz="900" dirty="0">
                <a:solidFill>
                  <a:schemeClr val="tx1"/>
                </a:solidFill>
              </a:rPr>
              <a:t>Lack a basis for reliability and often do not have optimized manufacturing processes</a:t>
            </a:r>
          </a:p>
          <a:p>
            <a:r>
              <a:rPr lang="en-US" sz="900" dirty="0">
                <a:solidFill>
                  <a:schemeClr val="tx1"/>
                </a:solidFill>
              </a:rPr>
              <a:t>Parts used in extremely sensitive (poor) designs (based on variability of parameters not in part spec)</a:t>
            </a:r>
          </a:p>
          <a:p>
            <a:r>
              <a:rPr lang="en-US" sz="900" dirty="0">
                <a:solidFill>
                  <a:schemeClr val="tx1"/>
                </a:solidFill>
              </a:rPr>
              <a:t>Parts used in applications in which the environment is unknown</a:t>
            </a:r>
          </a:p>
          <a:p>
            <a:r>
              <a:rPr lang="en-US" sz="900" dirty="0">
                <a:solidFill>
                  <a:schemeClr val="tx1"/>
                </a:solidFill>
              </a:rPr>
              <a:t>Parts from unknown or poor-performing vendors (no recent examples)</a:t>
            </a:r>
          </a:p>
          <a:p>
            <a:r>
              <a:rPr lang="en-US" sz="900" dirty="0">
                <a:solidFill>
                  <a:schemeClr val="tx1"/>
                </a:solidFill>
              </a:rPr>
              <a:t>No “hi-</a:t>
            </a:r>
            <a:r>
              <a:rPr lang="en-US" sz="900" dirty="0" err="1">
                <a:solidFill>
                  <a:schemeClr val="tx1"/>
                </a:solidFill>
              </a:rPr>
              <a:t>rel</a:t>
            </a:r>
            <a:r>
              <a:rPr lang="en-US" sz="900" dirty="0">
                <a:solidFill>
                  <a:schemeClr val="tx1"/>
                </a:solidFill>
              </a:rPr>
              <a:t>” or automotive parts available</a:t>
            </a:r>
          </a:p>
          <a:p>
            <a:pPr marL="0" indent="0">
              <a:buNone/>
            </a:pPr>
            <a:endParaRPr lang="en-US" sz="900" dirty="0">
              <a:solidFill>
                <a:schemeClr val="tx1"/>
              </a:solidFill>
            </a:endParaRPr>
          </a:p>
          <a:p>
            <a:pPr lvl="1"/>
            <a:endParaRPr lang="en-US" sz="900" dirty="0">
              <a:solidFill>
                <a:schemeClr val="tx1"/>
              </a:solidFill>
            </a:endParaRPr>
          </a:p>
        </p:txBody>
      </p:sp>
      <p:sp>
        <p:nvSpPr>
          <p:cNvPr id="2" name="Title 1">
            <a:extLst>
              <a:ext uri="{FF2B5EF4-FFF2-40B4-BE49-F238E27FC236}">
                <a16:creationId xmlns:a16="http://schemas.microsoft.com/office/drawing/2014/main" id="{2BEB1BE1-6F9D-3844-8463-106CDC13B1BC}"/>
              </a:ext>
            </a:extLst>
          </p:cNvPr>
          <p:cNvSpPr>
            <a:spLocks noGrp="1"/>
          </p:cNvSpPr>
          <p:nvPr>
            <p:ph type="title"/>
          </p:nvPr>
        </p:nvSpPr>
        <p:spPr/>
        <p:txBody>
          <a:bodyPr/>
          <a:lstStyle/>
          <a:p>
            <a:r>
              <a:rPr lang="en-US" dirty="0"/>
              <a:t>Context for Risk in Parts</a:t>
            </a:r>
          </a:p>
        </p:txBody>
      </p:sp>
      <p:sp>
        <p:nvSpPr>
          <p:cNvPr id="3" name="Slide Number Placeholder 2">
            <a:extLst>
              <a:ext uri="{FF2B5EF4-FFF2-40B4-BE49-F238E27FC236}">
                <a16:creationId xmlns:a16="http://schemas.microsoft.com/office/drawing/2014/main" id="{36584DCA-8EB2-FD49-974B-DE60AEAA1AAC}"/>
              </a:ext>
            </a:extLst>
          </p:cNvPr>
          <p:cNvSpPr>
            <a:spLocks noGrp="1"/>
          </p:cNvSpPr>
          <p:nvPr>
            <p:ph type="sldNum" sz="quarter" idx="10"/>
          </p:nvPr>
        </p:nvSpPr>
        <p:spPr>
          <a:xfrm>
            <a:off x="11386393" y="6528052"/>
            <a:ext cx="478367" cy="228600"/>
          </a:xfrm>
          <a:prstGeom prst="rect">
            <a:avLst/>
          </a:prstGeom>
        </p:spPr>
        <p:txBody>
          <a:bodyPr/>
          <a:lstStyle>
            <a:defPPr>
              <a:defRPr lang="en-US"/>
            </a:defPPr>
            <a:lvl1pPr algn="r" rtl="0" eaLnBrk="0" fontAlgn="base" hangingPunct="0">
              <a:spcBef>
                <a:spcPct val="0"/>
              </a:spcBef>
              <a:spcAft>
                <a:spcPct val="0"/>
              </a:spcAft>
              <a:defRPr sz="900" kern="1200">
                <a:solidFill>
                  <a:srgbClr val="0A233F"/>
                </a:solidFill>
                <a:latin typeface="Lucida Grande" pitchFamily="80" charset="0"/>
                <a:ea typeface="+mn-ea"/>
                <a:cs typeface="+mn-cs"/>
              </a:defRPr>
            </a:lvl1pPr>
            <a:lvl2pPr marL="457200" algn="l" rtl="0" eaLnBrk="0" fontAlgn="base" hangingPunct="0">
              <a:spcBef>
                <a:spcPct val="0"/>
              </a:spcBef>
              <a:spcAft>
                <a:spcPct val="0"/>
              </a:spcAft>
              <a:defRPr sz="900" kern="1200">
                <a:solidFill>
                  <a:schemeClr val="tx1"/>
                </a:solidFill>
                <a:latin typeface="Lucida Grande" pitchFamily="80" charset="0"/>
                <a:ea typeface="+mn-ea"/>
                <a:cs typeface="+mn-cs"/>
              </a:defRPr>
            </a:lvl2pPr>
            <a:lvl3pPr marL="914400" algn="l" rtl="0" eaLnBrk="0" fontAlgn="base" hangingPunct="0">
              <a:spcBef>
                <a:spcPct val="0"/>
              </a:spcBef>
              <a:spcAft>
                <a:spcPct val="0"/>
              </a:spcAft>
              <a:defRPr sz="900" kern="1200">
                <a:solidFill>
                  <a:schemeClr val="tx1"/>
                </a:solidFill>
                <a:latin typeface="Lucida Grande" pitchFamily="80" charset="0"/>
                <a:ea typeface="+mn-ea"/>
                <a:cs typeface="+mn-cs"/>
              </a:defRPr>
            </a:lvl3pPr>
            <a:lvl4pPr marL="1371600" algn="l" rtl="0" eaLnBrk="0" fontAlgn="base" hangingPunct="0">
              <a:spcBef>
                <a:spcPct val="0"/>
              </a:spcBef>
              <a:spcAft>
                <a:spcPct val="0"/>
              </a:spcAft>
              <a:defRPr sz="900" kern="1200">
                <a:solidFill>
                  <a:schemeClr val="tx1"/>
                </a:solidFill>
                <a:latin typeface="Lucida Grande" pitchFamily="80" charset="0"/>
                <a:ea typeface="+mn-ea"/>
                <a:cs typeface="+mn-cs"/>
              </a:defRPr>
            </a:lvl4pPr>
            <a:lvl5pPr marL="1828800" algn="l" rtl="0" eaLnBrk="0" fontAlgn="base" hangingPunct="0">
              <a:spcBef>
                <a:spcPct val="0"/>
              </a:spcBef>
              <a:spcAft>
                <a:spcPct val="0"/>
              </a:spcAft>
              <a:defRPr sz="900" kern="1200">
                <a:solidFill>
                  <a:schemeClr val="tx1"/>
                </a:solidFill>
                <a:latin typeface="Lucida Grande" pitchFamily="80" charset="0"/>
                <a:ea typeface="+mn-ea"/>
                <a:cs typeface="+mn-cs"/>
              </a:defRPr>
            </a:lvl5pPr>
            <a:lvl6pPr marL="2286000" algn="l" defTabSz="914400" rtl="0" eaLnBrk="1" latinLnBrk="0" hangingPunct="1">
              <a:defRPr sz="900" kern="1200">
                <a:solidFill>
                  <a:schemeClr val="tx1"/>
                </a:solidFill>
                <a:latin typeface="Lucida Grande" pitchFamily="80" charset="0"/>
                <a:ea typeface="+mn-ea"/>
                <a:cs typeface="+mn-cs"/>
              </a:defRPr>
            </a:lvl6pPr>
            <a:lvl7pPr marL="2743200" algn="l" defTabSz="914400" rtl="0" eaLnBrk="1" latinLnBrk="0" hangingPunct="1">
              <a:defRPr sz="900" kern="1200">
                <a:solidFill>
                  <a:schemeClr val="tx1"/>
                </a:solidFill>
                <a:latin typeface="Lucida Grande" pitchFamily="80" charset="0"/>
                <a:ea typeface="+mn-ea"/>
                <a:cs typeface="+mn-cs"/>
              </a:defRPr>
            </a:lvl7pPr>
            <a:lvl8pPr marL="3200400" algn="l" defTabSz="914400" rtl="0" eaLnBrk="1" latinLnBrk="0" hangingPunct="1">
              <a:defRPr sz="900" kern="1200">
                <a:solidFill>
                  <a:schemeClr val="tx1"/>
                </a:solidFill>
                <a:latin typeface="Lucida Grande" pitchFamily="80" charset="0"/>
                <a:ea typeface="+mn-ea"/>
                <a:cs typeface="+mn-cs"/>
              </a:defRPr>
            </a:lvl8pPr>
            <a:lvl9pPr marL="3657600" algn="l" defTabSz="914400" rtl="0" eaLnBrk="1" latinLnBrk="0" hangingPunct="1">
              <a:defRPr sz="900" kern="1200">
                <a:solidFill>
                  <a:schemeClr val="tx1"/>
                </a:solidFill>
                <a:latin typeface="Lucida Grande" pitchFamily="80" charset="0"/>
                <a:ea typeface="+mn-ea"/>
                <a:cs typeface="+mn-cs"/>
              </a:defRPr>
            </a:lvl9pPr>
          </a:lstStyle>
          <a:p>
            <a:pPr>
              <a:defRPr/>
            </a:pPr>
            <a:fld id="{C6E3753A-1A90-4AFC-8C9F-7EA60EA0F6CB}" type="slidenum">
              <a:rPr lang="en-US" smtClean="0"/>
              <a:pPr>
                <a:defRPr/>
              </a:pPr>
              <a:t>58</a:t>
            </a:fld>
            <a:endParaRPr lang="en-US"/>
          </a:p>
        </p:txBody>
      </p:sp>
      <p:sp>
        <p:nvSpPr>
          <p:cNvPr id="5" name="Content Placeholder 3">
            <a:extLst>
              <a:ext uri="{FF2B5EF4-FFF2-40B4-BE49-F238E27FC236}">
                <a16:creationId xmlns:a16="http://schemas.microsoft.com/office/drawing/2014/main" id="{3E3247B4-4E3E-FD47-86F7-1D75FD10A1F1}"/>
              </a:ext>
            </a:extLst>
          </p:cNvPr>
          <p:cNvSpPr txBox="1">
            <a:spLocks/>
          </p:cNvSpPr>
          <p:nvPr/>
        </p:nvSpPr>
        <p:spPr bwMode="auto">
          <a:xfrm>
            <a:off x="3407258" y="1894249"/>
            <a:ext cx="2189094" cy="2699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1435" tIns="25718" rIns="51435" bIns="25718" numCol="1" anchor="t" anchorCtr="0" compatLnSpc="1">
            <a:prstTxWarp prst="textNoShape">
              <a:avLst/>
            </a:prstTxWarp>
          </a:bodyPr>
          <a:lstStyle>
            <a:lvl1pPr marL="115888" indent="-115888" algn="l" rtl="0" eaLnBrk="1" fontAlgn="base" hangingPunct="1">
              <a:spcBef>
                <a:spcPct val="20000"/>
              </a:spcBef>
              <a:spcAft>
                <a:spcPct val="0"/>
              </a:spcAft>
              <a:buClr>
                <a:srgbClr val="D16127"/>
              </a:buClr>
              <a:buChar char="•"/>
              <a:defRPr sz="1600">
                <a:solidFill>
                  <a:srgbClr val="0A233F"/>
                </a:solidFill>
                <a:latin typeface="+mn-lt"/>
                <a:ea typeface="+mn-ea"/>
                <a:cs typeface="+mn-cs"/>
              </a:defRPr>
            </a:lvl1pPr>
            <a:lvl2pPr marL="401638" indent="-171450" algn="l" rtl="0" eaLnBrk="1" fontAlgn="base" hangingPunct="1">
              <a:spcBef>
                <a:spcPct val="20000"/>
              </a:spcBef>
              <a:spcAft>
                <a:spcPct val="0"/>
              </a:spcAft>
              <a:buClr>
                <a:srgbClr val="D16127"/>
              </a:buClr>
              <a:buChar char="–"/>
              <a:defRPr sz="1600">
                <a:solidFill>
                  <a:srgbClr val="0A233F"/>
                </a:solidFill>
                <a:latin typeface="+mn-lt"/>
                <a:ea typeface="+mn-ea"/>
              </a:defRPr>
            </a:lvl2pPr>
            <a:lvl3pPr marL="625475" indent="-109538" algn="l" rtl="0" eaLnBrk="1" fontAlgn="base" hangingPunct="1">
              <a:spcBef>
                <a:spcPct val="20000"/>
              </a:spcBef>
              <a:spcAft>
                <a:spcPct val="0"/>
              </a:spcAft>
              <a:buClr>
                <a:srgbClr val="D16127"/>
              </a:buClr>
              <a:buChar char="•"/>
              <a:defRPr sz="1600">
                <a:solidFill>
                  <a:srgbClr val="0A233F"/>
                </a:solidFill>
                <a:latin typeface="+mn-lt"/>
                <a:ea typeface="+mn-ea"/>
              </a:defRPr>
            </a:lvl3pPr>
            <a:lvl4pPr marL="911225" indent="-168275" algn="l" rtl="0" eaLnBrk="1" fontAlgn="base" hangingPunct="1">
              <a:spcBef>
                <a:spcPct val="20000"/>
              </a:spcBef>
              <a:spcAft>
                <a:spcPct val="0"/>
              </a:spcAft>
              <a:buClr>
                <a:srgbClr val="D16127"/>
              </a:buClr>
              <a:buChar char="–"/>
              <a:defRPr sz="1600">
                <a:solidFill>
                  <a:srgbClr val="0A233F"/>
                </a:solidFill>
                <a:latin typeface="+mn-lt"/>
                <a:ea typeface="+mn-ea"/>
              </a:defRPr>
            </a:lvl4pPr>
            <a:lvl5pPr marL="1201738" indent="-176213" algn="l" rtl="0" eaLnBrk="1" fontAlgn="base" hangingPunct="1">
              <a:spcBef>
                <a:spcPct val="20000"/>
              </a:spcBef>
              <a:spcAft>
                <a:spcPct val="0"/>
              </a:spcAft>
              <a:buClr>
                <a:srgbClr val="D16127"/>
              </a:buClr>
              <a:buChar char="»"/>
              <a:defRPr sz="1600">
                <a:solidFill>
                  <a:srgbClr val="0A233F"/>
                </a:solidFill>
                <a:latin typeface="+mn-lt"/>
                <a:ea typeface="+mn-ea"/>
              </a:defRPr>
            </a:lvl5pPr>
            <a:lvl6pPr marL="1658938" indent="-176213" algn="l" rtl="0" eaLnBrk="1" fontAlgn="base" hangingPunct="1">
              <a:spcBef>
                <a:spcPct val="20000"/>
              </a:spcBef>
              <a:spcAft>
                <a:spcPct val="0"/>
              </a:spcAft>
              <a:buClr>
                <a:srgbClr val="5A1B86"/>
              </a:buClr>
              <a:buChar char="»"/>
              <a:defRPr sz="1600">
                <a:solidFill>
                  <a:schemeClr val="tx1"/>
                </a:solidFill>
                <a:latin typeface="+mn-lt"/>
                <a:ea typeface="+mn-ea"/>
              </a:defRPr>
            </a:lvl6pPr>
            <a:lvl7pPr marL="2116138" indent="-176213" algn="l" rtl="0" eaLnBrk="1" fontAlgn="base" hangingPunct="1">
              <a:spcBef>
                <a:spcPct val="20000"/>
              </a:spcBef>
              <a:spcAft>
                <a:spcPct val="0"/>
              </a:spcAft>
              <a:buClr>
                <a:srgbClr val="5A1B86"/>
              </a:buClr>
              <a:buChar char="»"/>
              <a:defRPr sz="1600">
                <a:solidFill>
                  <a:schemeClr val="tx1"/>
                </a:solidFill>
                <a:latin typeface="+mn-lt"/>
                <a:ea typeface="+mn-ea"/>
              </a:defRPr>
            </a:lvl7pPr>
            <a:lvl8pPr marL="2573338" indent="-176213" algn="l" rtl="0" eaLnBrk="1" fontAlgn="base" hangingPunct="1">
              <a:spcBef>
                <a:spcPct val="20000"/>
              </a:spcBef>
              <a:spcAft>
                <a:spcPct val="0"/>
              </a:spcAft>
              <a:buClr>
                <a:srgbClr val="5A1B86"/>
              </a:buClr>
              <a:buChar char="»"/>
              <a:defRPr sz="1600">
                <a:solidFill>
                  <a:schemeClr val="tx1"/>
                </a:solidFill>
                <a:latin typeface="+mn-lt"/>
                <a:ea typeface="+mn-ea"/>
              </a:defRPr>
            </a:lvl8pPr>
            <a:lvl9pPr marL="3030538" indent="-176213" algn="l" rtl="0" eaLnBrk="1" fontAlgn="base" hangingPunct="1">
              <a:spcBef>
                <a:spcPct val="20000"/>
              </a:spcBef>
              <a:spcAft>
                <a:spcPct val="0"/>
              </a:spcAft>
              <a:buClr>
                <a:srgbClr val="5A1B86"/>
              </a:buClr>
              <a:buChar char="»"/>
              <a:defRPr sz="1600">
                <a:solidFill>
                  <a:schemeClr val="tx1"/>
                </a:solidFill>
                <a:latin typeface="+mn-lt"/>
                <a:ea typeface="+mn-ea"/>
              </a:defRPr>
            </a:lvl9pPr>
          </a:lstStyle>
          <a:p>
            <a:pPr marL="0" indent="0" algn="ctr">
              <a:buNone/>
            </a:pPr>
            <a:r>
              <a:rPr lang="en-US" sz="1050" u="sng" kern="0" dirty="0">
                <a:solidFill>
                  <a:schemeClr val="tx1"/>
                </a:solidFill>
              </a:rPr>
              <a:t>MIL-SPEC</a:t>
            </a:r>
          </a:p>
          <a:p>
            <a:r>
              <a:rPr lang="en-US" sz="1050" b="1" u="sng" kern="0" dirty="0">
                <a:solidFill>
                  <a:schemeClr val="tx1"/>
                </a:solidFill>
              </a:rPr>
              <a:t>All risk-contexts for COTS, plus</a:t>
            </a:r>
            <a:r>
              <a:rPr lang="en-US" sz="1050" b="1" kern="0" dirty="0">
                <a:solidFill>
                  <a:schemeClr val="tx1"/>
                </a:solidFill>
              </a:rPr>
              <a:t>:</a:t>
            </a:r>
          </a:p>
          <a:p>
            <a:r>
              <a:rPr lang="en-US" sz="1050" kern="0" dirty="0">
                <a:solidFill>
                  <a:schemeClr val="tx1"/>
                </a:solidFill>
              </a:rPr>
              <a:t>Low-volume parts </a:t>
            </a:r>
          </a:p>
          <a:p>
            <a:r>
              <a:rPr lang="en-US" sz="1050" kern="0" dirty="0">
                <a:solidFill>
                  <a:schemeClr val="tx1"/>
                </a:solidFill>
              </a:rPr>
              <a:t>Lead time and costs can reduce system-testing resources</a:t>
            </a:r>
          </a:p>
          <a:p>
            <a:r>
              <a:rPr lang="en-US" sz="1050" kern="0" dirty="0">
                <a:solidFill>
                  <a:schemeClr val="tx1"/>
                </a:solidFill>
              </a:rPr>
              <a:t>Designed for old manufacturing processes and broad environments</a:t>
            </a:r>
          </a:p>
          <a:p>
            <a:r>
              <a:rPr lang="en-US" sz="1050" kern="0" dirty="0">
                <a:solidFill>
                  <a:schemeClr val="tx1"/>
                </a:solidFill>
              </a:rPr>
              <a:t>When used broadly, they can bring false hope and extensive problems may ensue</a:t>
            </a:r>
          </a:p>
          <a:p>
            <a:r>
              <a:rPr lang="en-US" sz="1050" kern="0" dirty="0">
                <a:solidFill>
                  <a:schemeClr val="tx1"/>
                </a:solidFill>
              </a:rPr>
              <a:t>Processes will miss new manufacturing flaws</a:t>
            </a:r>
          </a:p>
          <a:p>
            <a:r>
              <a:rPr lang="en-US" sz="1050" kern="0" dirty="0">
                <a:solidFill>
                  <a:schemeClr val="tx1"/>
                </a:solidFill>
              </a:rPr>
              <a:t>Performance and reliability not driven by the need to stay in business</a:t>
            </a:r>
          </a:p>
          <a:p>
            <a:r>
              <a:rPr lang="en-US" sz="1050" kern="0" dirty="0">
                <a:solidFill>
                  <a:schemeClr val="tx1"/>
                </a:solidFill>
              </a:rPr>
              <a:t>Performance limitations may lead to weak designs</a:t>
            </a:r>
          </a:p>
          <a:p>
            <a:endParaRPr lang="en-US" sz="1050" kern="0" dirty="0">
              <a:solidFill>
                <a:schemeClr val="tx1"/>
              </a:solidFill>
            </a:endParaRPr>
          </a:p>
          <a:p>
            <a:endParaRPr lang="en-US" sz="1050" kern="0" dirty="0">
              <a:solidFill>
                <a:schemeClr val="tx1"/>
              </a:solidFill>
            </a:endParaRPr>
          </a:p>
          <a:p>
            <a:pPr lvl="1"/>
            <a:endParaRPr lang="en-US" sz="1050" kern="0" dirty="0">
              <a:solidFill>
                <a:schemeClr val="tx1"/>
              </a:solidFill>
            </a:endParaRPr>
          </a:p>
        </p:txBody>
      </p:sp>
      <p:sp>
        <p:nvSpPr>
          <p:cNvPr id="6" name="Content Placeholder 3">
            <a:extLst>
              <a:ext uri="{FF2B5EF4-FFF2-40B4-BE49-F238E27FC236}">
                <a16:creationId xmlns:a16="http://schemas.microsoft.com/office/drawing/2014/main" id="{6F6716E6-5CEA-DB49-BB4A-F7A99F3BA59E}"/>
              </a:ext>
            </a:extLst>
          </p:cNvPr>
          <p:cNvSpPr txBox="1">
            <a:spLocks/>
          </p:cNvSpPr>
          <p:nvPr/>
        </p:nvSpPr>
        <p:spPr bwMode="auto">
          <a:xfrm>
            <a:off x="5596352" y="1909321"/>
            <a:ext cx="2189094" cy="2699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1435" tIns="25718" rIns="51435" bIns="25718" numCol="1" anchor="t" anchorCtr="0" compatLnSpc="1">
            <a:prstTxWarp prst="textNoShape">
              <a:avLst/>
            </a:prstTxWarp>
          </a:bodyPr>
          <a:lstStyle>
            <a:lvl1pPr marL="115888" indent="-115888" algn="l" rtl="0" eaLnBrk="1" fontAlgn="base" hangingPunct="1">
              <a:spcBef>
                <a:spcPct val="20000"/>
              </a:spcBef>
              <a:spcAft>
                <a:spcPct val="0"/>
              </a:spcAft>
              <a:buClr>
                <a:srgbClr val="D16127"/>
              </a:buClr>
              <a:buChar char="•"/>
              <a:defRPr sz="1600">
                <a:solidFill>
                  <a:srgbClr val="0A233F"/>
                </a:solidFill>
                <a:latin typeface="+mn-lt"/>
                <a:ea typeface="+mn-ea"/>
                <a:cs typeface="+mn-cs"/>
              </a:defRPr>
            </a:lvl1pPr>
            <a:lvl2pPr marL="401638" indent="-171450" algn="l" rtl="0" eaLnBrk="1" fontAlgn="base" hangingPunct="1">
              <a:spcBef>
                <a:spcPct val="20000"/>
              </a:spcBef>
              <a:spcAft>
                <a:spcPct val="0"/>
              </a:spcAft>
              <a:buClr>
                <a:srgbClr val="D16127"/>
              </a:buClr>
              <a:buChar char="–"/>
              <a:defRPr sz="1600">
                <a:solidFill>
                  <a:srgbClr val="0A233F"/>
                </a:solidFill>
                <a:latin typeface="+mn-lt"/>
                <a:ea typeface="+mn-ea"/>
              </a:defRPr>
            </a:lvl2pPr>
            <a:lvl3pPr marL="625475" indent="-109538" algn="l" rtl="0" eaLnBrk="1" fontAlgn="base" hangingPunct="1">
              <a:spcBef>
                <a:spcPct val="20000"/>
              </a:spcBef>
              <a:spcAft>
                <a:spcPct val="0"/>
              </a:spcAft>
              <a:buClr>
                <a:srgbClr val="D16127"/>
              </a:buClr>
              <a:buChar char="•"/>
              <a:defRPr sz="1600">
                <a:solidFill>
                  <a:srgbClr val="0A233F"/>
                </a:solidFill>
                <a:latin typeface="+mn-lt"/>
                <a:ea typeface="+mn-ea"/>
              </a:defRPr>
            </a:lvl3pPr>
            <a:lvl4pPr marL="911225" indent="-168275" algn="l" rtl="0" eaLnBrk="1" fontAlgn="base" hangingPunct="1">
              <a:spcBef>
                <a:spcPct val="20000"/>
              </a:spcBef>
              <a:spcAft>
                <a:spcPct val="0"/>
              </a:spcAft>
              <a:buClr>
                <a:srgbClr val="D16127"/>
              </a:buClr>
              <a:buChar char="–"/>
              <a:defRPr sz="1600">
                <a:solidFill>
                  <a:srgbClr val="0A233F"/>
                </a:solidFill>
                <a:latin typeface="+mn-lt"/>
                <a:ea typeface="+mn-ea"/>
              </a:defRPr>
            </a:lvl4pPr>
            <a:lvl5pPr marL="1201738" indent="-176213" algn="l" rtl="0" eaLnBrk="1" fontAlgn="base" hangingPunct="1">
              <a:spcBef>
                <a:spcPct val="20000"/>
              </a:spcBef>
              <a:spcAft>
                <a:spcPct val="0"/>
              </a:spcAft>
              <a:buClr>
                <a:srgbClr val="D16127"/>
              </a:buClr>
              <a:buChar char="»"/>
              <a:defRPr sz="1600">
                <a:solidFill>
                  <a:srgbClr val="0A233F"/>
                </a:solidFill>
                <a:latin typeface="+mn-lt"/>
                <a:ea typeface="+mn-ea"/>
              </a:defRPr>
            </a:lvl5pPr>
            <a:lvl6pPr marL="1658938" indent="-176213" algn="l" rtl="0" eaLnBrk="1" fontAlgn="base" hangingPunct="1">
              <a:spcBef>
                <a:spcPct val="20000"/>
              </a:spcBef>
              <a:spcAft>
                <a:spcPct val="0"/>
              </a:spcAft>
              <a:buClr>
                <a:srgbClr val="5A1B86"/>
              </a:buClr>
              <a:buChar char="»"/>
              <a:defRPr sz="1600">
                <a:solidFill>
                  <a:schemeClr val="tx1"/>
                </a:solidFill>
                <a:latin typeface="+mn-lt"/>
                <a:ea typeface="+mn-ea"/>
              </a:defRPr>
            </a:lvl6pPr>
            <a:lvl7pPr marL="2116138" indent="-176213" algn="l" rtl="0" eaLnBrk="1" fontAlgn="base" hangingPunct="1">
              <a:spcBef>
                <a:spcPct val="20000"/>
              </a:spcBef>
              <a:spcAft>
                <a:spcPct val="0"/>
              </a:spcAft>
              <a:buClr>
                <a:srgbClr val="5A1B86"/>
              </a:buClr>
              <a:buChar char="»"/>
              <a:defRPr sz="1600">
                <a:solidFill>
                  <a:schemeClr val="tx1"/>
                </a:solidFill>
                <a:latin typeface="+mn-lt"/>
                <a:ea typeface="+mn-ea"/>
              </a:defRPr>
            </a:lvl7pPr>
            <a:lvl8pPr marL="2573338" indent="-176213" algn="l" rtl="0" eaLnBrk="1" fontAlgn="base" hangingPunct="1">
              <a:spcBef>
                <a:spcPct val="20000"/>
              </a:spcBef>
              <a:spcAft>
                <a:spcPct val="0"/>
              </a:spcAft>
              <a:buClr>
                <a:srgbClr val="5A1B86"/>
              </a:buClr>
              <a:buChar char="»"/>
              <a:defRPr sz="1600">
                <a:solidFill>
                  <a:schemeClr val="tx1"/>
                </a:solidFill>
                <a:latin typeface="+mn-lt"/>
                <a:ea typeface="+mn-ea"/>
              </a:defRPr>
            </a:lvl8pPr>
            <a:lvl9pPr marL="3030538" indent="-176213" algn="l" rtl="0" eaLnBrk="1" fontAlgn="base" hangingPunct="1">
              <a:spcBef>
                <a:spcPct val="20000"/>
              </a:spcBef>
              <a:spcAft>
                <a:spcPct val="0"/>
              </a:spcAft>
              <a:buClr>
                <a:srgbClr val="5A1B86"/>
              </a:buClr>
              <a:buChar char="»"/>
              <a:defRPr sz="1600">
                <a:solidFill>
                  <a:schemeClr val="tx1"/>
                </a:solidFill>
                <a:latin typeface="+mn-lt"/>
                <a:ea typeface="+mn-ea"/>
              </a:defRPr>
            </a:lvl9pPr>
          </a:lstStyle>
          <a:p>
            <a:pPr marL="0" indent="0" algn="ctr">
              <a:buNone/>
            </a:pPr>
            <a:r>
              <a:rPr lang="en-US" sz="1050" u="sng" kern="0" dirty="0">
                <a:solidFill>
                  <a:schemeClr val="tx1"/>
                </a:solidFill>
              </a:rPr>
              <a:t>NASA-screened COTS</a:t>
            </a:r>
          </a:p>
          <a:p>
            <a:r>
              <a:rPr lang="en-US" sz="1050" b="1" u="sng" kern="0" dirty="0">
                <a:solidFill>
                  <a:schemeClr val="tx1"/>
                </a:solidFill>
              </a:rPr>
              <a:t>All risk-contexts for COTS, plus:</a:t>
            </a:r>
          </a:p>
          <a:p>
            <a:r>
              <a:rPr lang="en-US" sz="1050" kern="0" dirty="0">
                <a:solidFill>
                  <a:schemeClr val="tx1"/>
                </a:solidFill>
              </a:rPr>
              <a:t>Parts are often </a:t>
            </a:r>
            <a:r>
              <a:rPr lang="en-US" sz="1050" kern="0" dirty="0" err="1">
                <a:solidFill>
                  <a:schemeClr val="tx1"/>
                </a:solidFill>
              </a:rPr>
              <a:t>overtested</a:t>
            </a:r>
            <a:r>
              <a:rPr lang="en-US" sz="1050" kern="0" dirty="0">
                <a:solidFill>
                  <a:schemeClr val="tx1"/>
                </a:solidFill>
              </a:rPr>
              <a:t> since MIL-SPEC testing regimes are not related to actual usage and parts are often not designed or optimized for such regimes</a:t>
            </a:r>
          </a:p>
          <a:p>
            <a:r>
              <a:rPr lang="en-US" sz="1050" kern="0" dirty="0">
                <a:solidFill>
                  <a:schemeClr val="tx1"/>
                </a:solidFill>
              </a:rPr>
              <a:t>False hope that screening is relevant to operation</a:t>
            </a:r>
          </a:p>
          <a:p>
            <a:r>
              <a:rPr lang="en-US" sz="1050" kern="0" dirty="0">
                <a:solidFill>
                  <a:schemeClr val="tx1"/>
                </a:solidFill>
              </a:rPr>
              <a:t>False hope that screening, testing, and qualification increase reliability or quality</a:t>
            </a:r>
          </a:p>
          <a:p>
            <a:r>
              <a:rPr lang="en-US" sz="1050" kern="0" dirty="0">
                <a:solidFill>
                  <a:schemeClr val="tx1"/>
                </a:solidFill>
              </a:rPr>
              <a:t>The prospect for burying a problem or reduced lifetime into a part by the “</a:t>
            </a:r>
            <a:r>
              <a:rPr lang="en-US" sz="1050" kern="0" dirty="0" err="1">
                <a:solidFill>
                  <a:schemeClr val="tx1"/>
                </a:solidFill>
              </a:rPr>
              <a:t>overtest</a:t>
            </a:r>
            <a:r>
              <a:rPr lang="en-US" sz="1050" kern="0" dirty="0">
                <a:solidFill>
                  <a:schemeClr val="tx1"/>
                </a:solidFill>
              </a:rPr>
              <a:t> by design”.  </a:t>
            </a:r>
          </a:p>
          <a:p>
            <a:endParaRPr lang="en-US" sz="1050" kern="0" dirty="0">
              <a:solidFill>
                <a:schemeClr val="tx1"/>
              </a:solidFill>
            </a:endParaRPr>
          </a:p>
          <a:p>
            <a:pPr lvl="1"/>
            <a:endParaRPr lang="en-US" sz="1050" kern="0" dirty="0">
              <a:solidFill>
                <a:schemeClr val="tx1"/>
              </a:solidFill>
            </a:endParaRPr>
          </a:p>
        </p:txBody>
      </p:sp>
      <p:sp>
        <p:nvSpPr>
          <p:cNvPr id="7" name="TextBox 6">
            <a:extLst>
              <a:ext uri="{FF2B5EF4-FFF2-40B4-BE49-F238E27FC236}">
                <a16:creationId xmlns:a16="http://schemas.microsoft.com/office/drawing/2014/main" id="{B5F0B39E-23AD-764D-AAF7-1CFF645D68F6}"/>
              </a:ext>
            </a:extLst>
          </p:cNvPr>
          <p:cNvSpPr txBox="1"/>
          <p:nvPr/>
        </p:nvSpPr>
        <p:spPr>
          <a:xfrm>
            <a:off x="3218561" y="5268399"/>
            <a:ext cx="4755581" cy="715581"/>
          </a:xfrm>
          <a:prstGeom prst="rect">
            <a:avLst/>
          </a:prstGeom>
          <a:solidFill>
            <a:srgbClr val="FFFF00"/>
          </a:solidFill>
          <a:ln>
            <a:solidFill>
              <a:schemeClr val="tx1"/>
            </a:solidFill>
          </a:ln>
        </p:spPr>
        <p:txBody>
          <a:bodyPr wrap="square" rtlCol="0">
            <a:spAutoFit/>
          </a:bodyPr>
          <a:lstStyle/>
          <a:p>
            <a:r>
              <a:rPr lang="en-US" sz="1350" dirty="0"/>
              <a:t>Note that the contexts for risk in COTS parts all arise from mission performance requirements that would be present no matter which parts approach is used, so they apply to all cases.</a:t>
            </a:r>
          </a:p>
        </p:txBody>
      </p:sp>
    </p:spTree>
    <p:extLst>
      <p:ext uri="{BB962C8B-B14F-4D97-AF65-F5344CB8AC3E}">
        <p14:creationId xmlns:p14="http://schemas.microsoft.com/office/powerpoint/2010/main" val="20459406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DBD4244B-2576-EC43-B7A8-BFCE4D2BB0E5}"/>
              </a:ext>
            </a:extLst>
          </p:cNvPr>
          <p:cNvSpPr>
            <a:spLocks noGrp="1"/>
          </p:cNvSpPr>
          <p:nvPr>
            <p:ph idx="1"/>
          </p:nvPr>
        </p:nvSpPr>
        <p:spPr>
          <a:xfrm>
            <a:off x="429288" y="1393265"/>
            <a:ext cx="8229600" cy="4294303"/>
          </a:xfrm>
        </p:spPr>
        <p:txBody>
          <a:bodyPr/>
          <a:lstStyle/>
          <a:p>
            <a:r>
              <a:rPr lang="en-US" dirty="0"/>
              <a:t>Verify part meets Mission Environment, Application, and Lifetime requirements</a:t>
            </a:r>
          </a:p>
          <a:p>
            <a:pPr lvl="1"/>
            <a:r>
              <a:rPr lang="en-US" dirty="0"/>
              <a:t>Radiation verified at the part level (RHA in the datasheet is one approach), circuit level (circuit design, fault tolerance, circuit protections), or system level (shielding, fault tolerance)</a:t>
            </a:r>
          </a:p>
          <a:p>
            <a:r>
              <a:rPr lang="en-US" dirty="0"/>
              <a:t>Use parts from an ILPM</a:t>
            </a:r>
          </a:p>
          <a:p>
            <a:r>
              <a:rPr lang="en-US" dirty="0"/>
              <a:t>Use Established parts</a:t>
            </a:r>
          </a:p>
          <a:p>
            <a:r>
              <a:rPr lang="en-US" dirty="0"/>
              <a:t>Recognize contexts for risk</a:t>
            </a:r>
          </a:p>
          <a:p>
            <a:r>
              <a:rPr lang="en-US" dirty="0"/>
              <a:t>Respect the datasheet (processing, testing, and usage)</a:t>
            </a:r>
          </a:p>
          <a:p>
            <a:pPr lvl="1"/>
            <a:r>
              <a:rPr lang="en-US" dirty="0"/>
              <a:t>Do not screen parts outside of datasheet levels</a:t>
            </a:r>
          </a:p>
          <a:p>
            <a:r>
              <a:rPr lang="en-US" dirty="0"/>
              <a:t>Do not repeat manufacturer tests</a:t>
            </a:r>
          </a:p>
          <a:p>
            <a:r>
              <a:rPr lang="en-US" dirty="0"/>
              <a:t>Low field failure rate or DPPM</a:t>
            </a:r>
          </a:p>
          <a:p>
            <a:r>
              <a:rPr lang="en-US" dirty="0"/>
              <a:t>Relationship with manufacturer for transparency and trust</a:t>
            </a:r>
          </a:p>
        </p:txBody>
      </p:sp>
      <p:sp>
        <p:nvSpPr>
          <p:cNvPr id="4" name="Title 3">
            <a:extLst>
              <a:ext uri="{FF2B5EF4-FFF2-40B4-BE49-F238E27FC236}">
                <a16:creationId xmlns:a16="http://schemas.microsoft.com/office/drawing/2014/main" id="{4ECF3920-7C7F-6048-A36A-1247F13D00FB}"/>
              </a:ext>
            </a:extLst>
          </p:cNvPr>
          <p:cNvSpPr>
            <a:spLocks noGrp="1"/>
          </p:cNvSpPr>
          <p:nvPr>
            <p:ph type="title"/>
          </p:nvPr>
        </p:nvSpPr>
        <p:spPr/>
        <p:txBody>
          <a:bodyPr/>
          <a:lstStyle/>
          <a:p>
            <a:r>
              <a:rPr lang="en-US" dirty="0"/>
              <a:t>Reliable COTS</a:t>
            </a:r>
          </a:p>
        </p:txBody>
      </p:sp>
    </p:spTree>
    <p:extLst>
      <p:ext uri="{BB962C8B-B14F-4D97-AF65-F5344CB8AC3E}">
        <p14:creationId xmlns:p14="http://schemas.microsoft.com/office/powerpoint/2010/main" val="382055881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8126D2BB-AE83-C749-8383-408B1BD4AA95}"/>
              </a:ext>
            </a:extLst>
          </p:cNvPr>
          <p:cNvSpPr>
            <a:spLocks noGrp="1"/>
          </p:cNvSpPr>
          <p:nvPr>
            <p:ph idx="1"/>
          </p:nvPr>
        </p:nvSpPr>
        <p:spPr/>
        <p:txBody>
          <a:bodyPr>
            <a:normAutofit/>
          </a:bodyPr>
          <a:lstStyle/>
          <a:p>
            <a:r>
              <a:rPr lang="en-US" sz="2800" dirty="0"/>
              <a:t>The need to employ technologies from the past 15 years</a:t>
            </a:r>
          </a:p>
          <a:p>
            <a:r>
              <a:rPr lang="en-US" sz="2800" dirty="0"/>
              <a:t>The need for parts that are available</a:t>
            </a:r>
          </a:p>
          <a:p>
            <a:r>
              <a:rPr lang="en-US" sz="2800" dirty="0"/>
              <a:t>The need for parts that are affordable</a:t>
            </a:r>
          </a:p>
          <a:p>
            <a:r>
              <a:rPr lang="en-US" sz="2800" dirty="0"/>
              <a:t>The need for parts that are the most reliable</a:t>
            </a:r>
          </a:p>
          <a:p>
            <a:r>
              <a:rPr lang="en-US" sz="2800" dirty="0"/>
              <a:t>The need for parts that meet mission requirements</a:t>
            </a:r>
          </a:p>
        </p:txBody>
      </p:sp>
      <p:sp>
        <p:nvSpPr>
          <p:cNvPr id="4" name="Title 3">
            <a:extLst>
              <a:ext uri="{FF2B5EF4-FFF2-40B4-BE49-F238E27FC236}">
                <a16:creationId xmlns:a16="http://schemas.microsoft.com/office/drawing/2014/main" id="{A1138950-D2D8-D34B-83B0-E307588DA507}"/>
              </a:ext>
            </a:extLst>
          </p:cNvPr>
          <p:cNvSpPr>
            <a:spLocks noGrp="1"/>
          </p:cNvSpPr>
          <p:nvPr>
            <p:ph type="title"/>
          </p:nvPr>
        </p:nvSpPr>
        <p:spPr/>
        <p:txBody>
          <a:bodyPr>
            <a:normAutofit fontScale="90000"/>
          </a:bodyPr>
          <a:lstStyle/>
          <a:p>
            <a:pPr algn="ctr"/>
            <a:r>
              <a:rPr lang="en-US" dirty="0"/>
              <a:t>What are the key drivers for using COTS?</a:t>
            </a:r>
            <a:br>
              <a:rPr lang="en-US" dirty="0"/>
            </a:br>
            <a:r>
              <a:rPr lang="en-US" sz="2700" dirty="0"/>
              <a:t>(Not necessarily all at once)</a:t>
            </a:r>
            <a:endParaRPr lang="en-US" dirty="0"/>
          </a:p>
        </p:txBody>
      </p:sp>
    </p:spTree>
    <p:extLst>
      <p:ext uri="{BB962C8B-B14F-4D97-AF65-F5344CB8AC3E}">
        <p14:creationId xmlns:p14="http://schemas.microsoft.com/office/powerpoint/2010/main" val="351513202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F9233343-4249-CD4D-94F2-CD0AA8100236}"/>
              </a:ext>
            </a:extLst>
          </p:cNvPr>
          <p:cNvSpPr>
            <a:spLocks noGrp="1"/>
          </p:cNvSpPr>
          <p:nvPr>
            <p:ph idx="1"/>
          </p:nvPr>
        </p:nvSpPr>
        <p:spPr/>
        <p:txBody>
          <a:bodyPr/>
          <a:lstStyle/>
          <a:p>
            <a:r>
              <a:rPr lang="en-US" dirty="0"/>
              <a:t>Risk mitigation</a:t>
            </a:r>
          </a:p>
          <a:p>
            <a:pPr lvl="1"/>
            <a:r>
              <a:rPr lang="en-US" dirty="0"/>
              <a:t>Understand actual risks associated with the parts used, COTS or MIL-SPEC</a:t>
            </a:r>
          </a:p>
          <a:p>
            <a:pPr lvl="1"/>
            <a:r>
              <a:rPr lang="en-US" dirty="0"/>
              <a:t>Understand and control, when necessary, the risk factors associated with COTS </a:t>
            </a:r>
          </a:p>
          <a:p>
            <a:pPr lvl="1"/>
            <a:r>
              <a:rPr lang="en-US" dirty="0"/>
              <a:t>Assure usage of COTS is consistent with their manufacture and datasheet restrictions</a:t>
            </a:r>
          </a:p>
          <a:p>
            <a:r>
              <a:rPr lang="en-US" dirty="0"/>
              <a:t>Risk avoidance</a:t>
            </a:r>
          </a:p>
          <a:p>
            <a:pPr lvl="1"/>
            <a:r>
              <a:rPr lang="en-US" dirty="0"/>
              <a:t>Ban the use of anything that may involve risk in some scenario, rather than when there is a context for risk in the current scenario</a:t>
            </a:r>
          </a:p>
          <a:p>
            <a:pPr lvl="1"/>
            <a:r>
              <a:rPr lang="en-US" dirty="0"/>
              <a:t>Do not perform the function if it requires COTS because COTS are unfamiliar and require a different approach.</a:t>
            </a:r>
          </a:p>
          <a:p>
            <a:pPr lvl="1"/>
            <a:r>
              <a:rPr lang="en-US" dirty="0"/>
              <a:t>Using MIL-SPEC parts when established COTS are better fits does not avoid risk; it just converts a fear to a design-based risk.  </a:t>
            </a:r>
          </a:p>
          <a:p>
            <a:pPr lvl="1"/>
            <a:endParaRPr lang="en-US" dirty="0"/>
          </a:p>
        </p:txBody>
      </p:sp>
      <p:sp>
        <p:nvSpPr>
          <p:cNvPr id="4" name="Title 3">
            <a:extLst>
              <a:ext uri="{FF2B5EF4-FFF2-40B4-BE49-F238E27FC236}">
                <a16:creationId xmlns:a16="http://schemas.microsoft.com/office/drawing/2014/main" id="{EBB21721-B405-9543-AF6E-462C7845CECA}"/>
              </a:ext>
            </a:extLst>
          </p:cNvPr>
          <p:cNvSpPr>
            <a:spLocks noGrp="1"/>
          </p:cNvSpPr>
          <p:nvPr>
            <p:ph type="title"/>
          </p:nvPr>
        </p:nvSpPr>
        <p:spPr/>
        <p:txBody>
          <a:bodyPr/>
          <a:lstStyle/>
          <a:p>
            <a:r>
              <a:rPr lang="en-US" dirty="0"/>
              <a:t>Risk Mitigation vs Risk Avoidance</a:t>
            </a:r>
          </a:p>
        </p:txBody>
      </p:sp>
    </p:spTree>
    <p:extLst>
      <p:ext uri="{BB962C8B-B14F-4D97-AF65-F5344CB8AC3E}">
        <p14:creationId xmlns:p14="http://schemas.microsoft.com/office/powerpoint/2010/main" val="17464467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7AA2092A-1644-A34C-9EEC-288C07FA5118}"/>
              </a:ext>
            </a:extLst>
          </p:cNvPr>
          <p:cNvSpPr>
            <a:spLocks noGrp="1"/>
          </p:cNvSpPr>
          <p:nvPr>
            <p:ph idx="1"/>
          </p:nvPr>
        </p:nvSpPr>
        <p:spPr/>
        <p:txBody>
          <a:bodyPr>
            <a:normAutofit/>
          </a:bodyPr>
          <a:lstStyle/>
          <a:p>
            <a:r>
              <a:rPr lang="en-US" dirty="0"/>
              <a:t>MIL-SPECs, by definition, fundamentally limit technology</a:t>
            </a:r>
          </a:p>
          <a:p>
            <a:pPr lvl="1"/>
            <a:r>
              <a:rPr lang="en-US" dirty="0"/>
              <a:t>The broad environmental ranges required and the ability to tolerate many forms of </a:t>
            </a:r>
            <a:r>
              <a:rPr lang="en-US" dirty="0" err="1"/>
              <a:t>overtest</a:t>
            </a:r>
            <a:r>
              <a:rPr lang="en-US" dirty="0"/>
              <a:t> (inherently a derating), drive firm “catalog limits”, which have been in place since inception</a:t>
            </a:r>
          </a:p>
          <a:p>
            <a:pPr lvl="1"/>
            <a:r>
              <a:rPr lang="en-US" dirty="0"/>
              <a:t>There are not and will not be well-defined “parts categories” to cover many new classes of electronics technology</a:t>
            </a:r>
          </a:p>
          <a:p>
            <a:r>
              <a:rPr lang="en-US" dirty="0"/>
              <a:t>The use of MIL-SPECs to accept and qualify COTS parts </a:t>
            </a:r>
            <a:r>
              <a:rPr lang="en-US" dirty="0">
                <a:solidFill>
                  <a:srgbClr val="0070C0"/>
                </a:solidFill>
              </a:rPr>
              <a:t>conflicts with </a:t>
            </a:r>
            <a:r>
              <a:rPr lang="en-US" dirty="0"/>
              <a:t>many of the premises of COTS parts</a:t>
            </a:r>
          </a:p>
          <a:p>
            <a:pPr lvl="1"/>
            <a:r>
              <a:rPr lang="en-US" dirty="0"/>
              <a:t>MIL-SPECs involve many test levels that are not based on the actual </a:t>
            </a:r>
            <a:r>
              <a:rPr lang="en-US" dirty="0">
                <a:solidFill>
                  <a:srgbClr val="0070C0"/>
                </a:solidFill>
              </a:rPr>
              <a:t>manufacturing processes </a:t>
            </a:r>
            <a:r>
              <a:rPr lang="en-US" dirty="0"/>
              <a:t>or application use of the parts</a:t>
            </a:r>
          </a:p>
          <a:p>
            <a:pPr lvl="1"/>
            <a:r>
              <a:rPr lang="en-US" dirty="0"/>
              <a:t>COTS parts are optimized </a:t>
            </a:r>
            <a:r>
              <a:rPr lang="en-US" dirty="0">
                <a:solidFill>
                  <a:srgbClr val="0070C0"/>
                </a:solidFill>
              </a:rPr>
              <a:t>to levels laid out in their data sheets</a:t>
            </a:r>
            <a:r>
              <a:rPr lang="en-US" dirty="0"/>
              <a:t>, which would very often be different from MIL-SPEC testing levels (neither necessary or sufficient for properly characterizing the parts for acceptance)</a:t>
            </a:r>
          </a:p>
          <a:p>
            <a:pPr lvl="2"/>
            <a:r>
              <a:rPr lang="en-US" dirty="0"/>
              <a:t>MIL-SPEC testing levels can </a:t>
            </a:r>
            <a:r>
              <a:rPr lang="en-US" dirty="0" err="1"/>
              <a:t>overtest</a:t>
            </a:r>
            <a:r>
              <a:rPr lang="en-US" dirty="0"/>
              <a:t> COTS parts, resulting in misleading data and/or reduced reliability and damage to parts</a:t>
            </a:r>
          </a:p>
        </p:txBody>
      </p:sp>
      <p:sp>
        <p:nvSpPr>
          <p:cNvPr id="4" name="Title 3">
            <a:extLst>
              <a:ext uri="{FF2B5EF4-FFF2-40B4-BE49-F238E27FC236}">
                <a16:creationId xmlns:a16="http://schemas.microsoft.com/office/drawing/2014/main" id="{53174FF7-8E08-5346-9E0E-3F2F7D64910C}"/>
              </a:ext>
            </a:extLst>
          </p:cNvPr>
          <p:cNvSpPr>
            <a:spLocks noGrp="1"/>
          </p:cNvSpPr>
          <p:nvPr>
            <p:ph type="title"/>
          </p:nvPr>
        </p:nvSpPr>
        <p:spPr/>
        <p:txBody>
          <a:bodyPr/>
          <a:lstStyle/>
          <a:p>
            <a:r>
              <a:rPr lang="en-US" dirty="0"/>
              <a:t>Current Conflicts</a:t>
            </a:r>
          </a:p>
        </p:txBody>
      </p:sp>
    </p:spTree>
    <p:extLst>
      <p:ext uri="{BB962C8B-B14F-4D97-AF65-F5344CB8AC3E}">
        <p14:creationId xmlns:p14="http://schemas.microsoft.com/office/powerpoint/2010/main" val="126314802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897388F9-0A79-CD41-9478-3CCFCFF02F9B}"/>
              </a:ext>
            </a:extLst>
          </p:cNvPr>
          <p:cNvSpPr>
            <a:spLocks noGrp="1"/>
          </p:cNvSpPr>
          <p:nvPr>
            <p:ph idx="1"/>
          </p:nvPr>
        </p:nvSpPr>
        <p:spPr/>
        <p:txBody>
          <a:bodyPr/>
          <a:lstStyle/>
          <a:p>
            <a:r>
              <a:rPr lang="en-US" dirty="0"/>
              <a:t>Instruments are appearing for high end missions that cannot be manufactured with MIL-SPEC parts or parts that can be effectively screened into compliance using EEE-INST-002</a:t>
            </a:r>
          </a:p>
          <a:p>
            <a:pPr lvl="1"/>
            <a:r>
              <a:rPr lang="en-US" dirty="0"/>
              <a:t>It is a virtual certainty this will be the case for the next major flagship space telescope</a:t>
            </a:r>
          </a:p>
          <a:p>
            <a:r>
              <a:rPr lang="en-US" dirty="0"/>
              <a:t>Fully COTS spacecraft are soon to be ubiquitous and over time, some will stand out as long-term reliable</a:t>
            </a:r>
          </a:p>
          <a:p>
            <a:pPr lvl="1"/>
            <a:r>
              <a:rPr lang="en-US" dirty="0"/>
              <a:t>As long as we continue to equate EEE-INST-002 screening and qualification with reliability, we will continue to misrepresent reliable systems based on COTS as “unreliable”.  </a:t>
            </a:r>
          </a:p>
          <a:p>
            <a:pPr lvl="1"/>
            <a:r>
              <a:rPr lang="en-US" dirty="0"/>
              <a:t>Such spacecraft will always be frowned upon for usage within NASA</a:t>
            </a:r>
          </a:p>
          <a:p>
            <a:r>
              <a:rPr lang="en-US" dirty="0"/>
              <a:t>Availability of MIL-SPEC parts, especially level 1 and many types of space-grade, is becoming a growing challenge, in addition to the growing excessive costs.  </a:t>
            </a:r>
          </a:p>
          <a:p>
            <a:endParaRPr lang="en-US" dirty="0"/>
          </a:p>
        </p:txBody>
      </p:sp>
      <p:sp>
        <p:nvSpPr>
          <p:cNvPr id="4" name="Title 3">
            <a:extLst>
              <a:ext uri="{FF2B5EF4-FFF2-40B4-BE49-F238E27FC236}">
                <a16:creationId xmlns:a16="http://schemas.microsoft.com/office/drawing/2014/main" id="{14BA790C-DEF2-C14E-AF5B-6F0772E59107}"/>
              </a:ext>
            </a:extLst>
          </p:cNvPr>
          <p:cNvSpPr>
            <a:spLocks noGrp="1"/>
          </p:cNvSpPr>
          <p:nvPr>
            <p:ph type="title"/>
          </p:nvPr>
        </p:nvSpPr>
        <p:spPr/>
        <p:txBody>
          <a:bodyPr/>
          <a:lstStyle/>
          <a:p>
            <a:r>
              <a:rPr lang="en-US" dirty="0"/>
              <a:t>Soon there will be no choice</a:t>
            </a:r>
          </a:p>
        </p:txBody>
      </p:sp>
    </p:spTree>
    <p:extLst>
      <p:ext uri="{BB962C8B-B14F-4D97-AF65-F5344CB8AC3E}">
        <p14:creationId xmlns:p14="http://schemas.microsoft.com/office/powerpoint/2010/main" val="75988165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A315006-8E43-D64C-BB04-8F313124491B}"/>
              </a:ext>
            </a:extLst>
          </p:cNvPr>
          <p:cNvSpPr>
            <a:spLocks noGrp="1"/>
          </p:cNvSpPr>
          <p:nvPr>
            <p:ph idx="1"/>
          </p:nvPr>
        </p:nvSpPr>
        <p:spPr/>
        <p:txBody>
          <a:bodyPr/>
          <a:lstStyle/>
          <a:p>
            <a:r>
              <a:rPr lang="en-US" dirty="0"/>
              <a:t>GPR 8705.4A includes some modernizing elements that begin to transform the philosophy of risk classification being largely about control of piece parts to one that considers holistic performance and reliability of system designs to classify them</a:t>
            </a:r>
          </a:p>
          <a:p>
            <a:r>
              <a:rPr lang="en-US" dirty="0"/>
              <a:t>This approach enables GSFC, and ultimately NASA, to incentivize novel and innovative approaches to build reliable systems efficiently rather than to reward them for exercising traditional processes for piece-part control that may have little to no effect on the risk or reliability of the mission.  </a:t>
            </a:r>
          </a:p>
          <a:p>
            <a:r>
              <a:rPr lang="en-US" dirty="0"/>
              <a:t>Furthermore, it puts in place a technical foundation and structure to support the current wave of concepts that involve the use of multiple “lower-class” spacecraft to enable a higher-class mission.  </a:t>
            </a:r>
          </a:p>
          <a:p>
            <a:r>
              <a:rPr lang="en-US" dirty="0"/>
              <a:t>GPR 8705.4a is now baselined</a:t>
            </a:r>
          </a:p>
          <a:p>
            <a:pPr lvl="1"/>
            <a:r>
              <a:rPr lang="en-US" dirty="0"/>
              <a:t>Working with OSMA to institutionalize concepts at the Agency level</a:t>
            </a:r>
          </a:p>
        </p:txBody>
      </p:sp>
      <p:sp>
        <p:nvSpPr>
          <p:cNvPr id="3" name="Title 2">
            <a:extLst>
              <a:ext uri="{FF2B5EF4-FFF2-40B4-BE49-F238E27FC236}">
                <a16:creationId xmlns:a16="http://schemas.microsoft.com/office/drawing/2014/main" id="{C5E78028-1E7D-5E47-9F00-1F12089E9F0E}"/>
              </a:ext>
            </a:extLst>
          </p:cNvPr>
          <p:cNvSpPr>
            <a:spLocks noGrp="1"/>
          </p:cNvSpPr>
          <p:nvPr>
            <p:ph type="title"/>
          </p:nvPr>
        </p:nvSpPr>
        <p:spPr/>
        <p:txBody>
          <a:bodyPr/>
          <a:lstStyle/>
          <a:p>
            <a:r>
              <a:rPr lang="en-US" dirty="0"/>
              <a:t>Conclusions	</a:t>
            </a:r>
          </a:p>
        </p:txBody>
      </p:sp>
    </p:spTree>
    <p:extLst>
      <p:ext uri="{BB962C8B-B14F-4D97-AF65-F5344CB8AC3E}">
        <p14:creationId xmlns:p14="http://schemas.microsoft.com/office/powerpoint/2010/main" val="300917449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62E6AF04-BB34-1A49-9860-74396BB6ABEA}"/>
              </a:ext>
            </a:extLst>
          </p:cNvPr>
          <p:cNvSpPr>
            <a:spLocks noGrp="1"/>
          </p:cNvSpPr>
          <p:nvPr>
            <p:ph type="subTitle" idx="1"/>
          </p:nvPr>
        </p:nvSpPr>
        <p:spPr/>
        <p:txBody>
          <a:bodyPr/>
          <a:lstStyle/>
          <a:p>
            <a:r>
              <a:rPr lang="en-US" dirty="0"/>
              <a:t>The </a:t>
            </a:r>
            <a:r>
              <a:rPr lang="en-US" dirty="0" err="1"/>
              <a:t>SpaceCube</a:t>
            </a:r>
            <a:endParaRPr lang="en-US" dirty="0"/>
          </a:p>
        </p:txBody>
      </p:sp>
      <p:sp>
        <p:nvSpPr>
          <p:cNvPr id="3" name="Title 2">
            <a:extLst>
              <a:ext uri="{FF2B5EF4-FFF2-40B4-BE49-F238E27FC236}">
                <a16:creationId xmlns:a16="http://schemas.microsoft.com/office/drawing/2014/main" id="{A8A2465E-35B4-1145-A1F8-6D65B918E870}"/>
              </a:ext>
            </a:extLst>
          </p:cNvPr>
          <p:cNvSpPr>
            <a:spLocks noGrp="1"/>
          </p:cNvSpPr>
          <p:nvPr>
            <p:ph type="ctrTitle"/>
          </p:nvPr>
        </p:nvSpPr>
        <p:spPr/>
        <p:txBody>
          <a:bodyPr/>
          <a:lstStyle/>
          <a:p>
            <a:r>
              <a:rPr lang="en-US" dirty="0"/>
              <a:t>Example COTS space experiences</a:t>
            </a:r>
          </a:p>
        </p:txBody>
      </p:sp>
    </p:spTree>
    <p:extLst>
      <p:ext uri="{BB962C8B-B14F-4D97-AF65-F5344CB8AC3E}">
        <p14:creationId xmlns:p14="http://schemas.microsoft.com/office/powerpoint/2010/main" val="166978593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descr="image001.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652826" y="1855765"/>
            <a:ext cx="1826738" cy="1479506"/>
          </a:xfrm>
          <a:prstGeom prst="rect">
            <a:avLst/>
          </a:prstGeom>
          <a:noFill/>
          <a:effectLst>
            <a:outerShdw blurRad="50800" dist="38100" dir="2700000" algn="tl" rotWithShape="0">
              <a:prstClr val="black">
                <a:alpha val="40000"/>
              </a:prstClr>
            </a:outerShdw>
          </a:effectLst>
        </p:spPr>
      </p:pic>
      <p:sp>
        <p:nvSpPr>
          <p:cNvPr id="4" name="Content Placeholder 5"/>
          <p:cNvSpPr>
            <a:spLocks noGrp="1"/>
          </p:cNvSpPr>
          <p:nvPr>
            <p:ph idx="1"/>
          </p:nvPr>
        </p:nvSpPr>
        <p:spPr>
          <a:xfrm>
            <a:off x="703162" y="1776091"/>
            <a:ext cx="4563329" cy="3847035"/>
          </a:xfrm>
        </p:spPr>
        <p:txBody>
          <a:bodyPr>
            <a:normAutofit fontScale="92500" lnSpcReduction="10000"/>
          </a:bodyPr>
          <a:lstStyle/>
          <a:p>
            <a:pPr marL="0" indent="0">
              <a:lnSpc>
                <a:spcPct val="120000"/>
              </a:lnSpc>
              <a:buNone/>
            </a:pPr>
            <a:r>
              <a:rPr lang="en-US" sz="1500" b="1" dirty="0"/>
              <a:t>Objective</a:t>
            </a:r>
            <a:r>
              <a:rPr lang="en-US" sz="1500" dirty="0"/>
              <a:t>:</a:t>
            </a:r>
          </a:p>
          <a:p>
            <a:pPr marL="0" indent="0">
              <a:lnSpc>
                <a:spcPct val="120000"/>
              </a:lnSpc>
              <a:buNone/>
            </a:pPr>
            <a:r>
              <a:rPr lang="en-US" sz="1500" dirty="0"/>
              <a:t>To advance the state-of-the-art in rendezvous and proximity operations (RPO) hardware and software by:</a:t>
            </a:r>
          </a:p>
          <a:p>
            <a:pPr>
              <a:lnSpc>
                <a:spcPct val="120000"/>
              </a:lnSpc>
            </a:pPr>
            <a:r>
              <a:rPr lang="en-US" sz="1500" dirty="0"/>
              <a:t>Providing an orbital testbed for servicing-related relative navigation algorithms and software</a:t>
            </a:r>
          </a:p>
          <a:p>
            <a:pPr>
              <a:lnSpc>
                <a:spcPct val="120000"/>
              </a:lnSpc>
            </a:pPr>
            <a:r>
              <a:rPr lang="en-US" sz="1500" dirty="0"/>
              <a:t>Demonstrating relative navigation to several visiting vehicles:</a:t>
            </a:r>
          </a:p>
          <a:p>
            <a:pPr lvl="1">
              <a:lnSpc>
                <a:spcPct val="120000"/>
              </a:lnSpc>
              <a:spcBef>
                <a:spcPts val="0"/>
              </a:spcBef>
            </a:pPr>
            <a:r>
              <a:rPr lang="en-US" sz="1350" dirty="0"/>
              <a:t>Progress</a:t>
            </a:r>
          </a:p>
          <a:p>
            <a:pPr lvl="1">
              <a:lnSpc>
                <a:spcPct val="120000"/>
              </a:lnSpc>
              <a:spcBef>
                <a:spcPts val="0"/>
              </a:spcBef>
            </a:pPr>
            <a:r>
              <a:rPr lang="en-US" sz="1350" dirty="0"/>
              <a:t>Soyuz</a:t>
            </a:r>
          </a:p>
          <a:p>
            <a:pPr lvl="1">
              <a:lnSpc>
                <a:spcPct val="120000"/>
              </a:lnSpc>
              <a:spcBef>
                <a:spcPts val="0"/>
              </a:spcBef>
            </a:pPr>
            <a:r>
              <a:rPr lang="en-US" sz="1350" dirty="0"/>
              <a:t>Cygnus</a:t>
            </a:r>
          </a:p>
          <a:p>
            <a:pPr lvl="1">
              <a:lnSpc>
                <a:spcPct val="120000"/>
              </a:lnSpc>
              <a:spcBef>
                <a:spcPts val="0"/>
              </a:spcBef>
            </a:pPr>
            <a:r>
              <a:rPr lang="en-US" sz="1350" dirty="0"/>
              <a:t>HTV</a:t>
            </a:r>
          </a:p>
          <a:p>
            <a:pPr lvl="1">
              <a:lnSpc>
                <a:spcPct val="120000"/>
              </a:lnSpc>
              <a:spcBef>
                <a:spcPts val="0"/>
              </a:spcBef>
            </a:pPr>
            <a:r>
              <a:rPr lang="en-US" sz="1350" dirty="0"/>
              <a:t>Dragon</a:t>
            </a:r>
          </a:p>
          <a:p>
            <a:pPr>
              <a:lnSpc>
                <a:spcPct val="120000"/>
              </a:lnSpc>
            </a:pPr>
            <a:r>
              <a:rPr lang="en-US" sz="1500" dirty="0"/>
              <a:t>Demonstrating that both cooperative and non-cooperative rendezvous can be accomplished with a single similar sensor suite</a:t>
            </a:r>
          </a:p>
          <a:p>
            <a:pPr>
              <a:lnSpc>
                <a:spcPct val="120000"/>
              </a:lnSpc>
            </a:pPr>
            <a:endParaRPr lang="en-US" sz="1500" dirty="0"/>
          </a:p>
        </p:txBody>
      </p:sp>
      <p:sp>
        <p:nvSpPr>
          <p:cNvPr id="2" name="Title 1"/>
          <p:cNvSpPr>
            <a:spLocks noGrp="1"/>
          </p:cNvSpPr>
          <p:nvPr>
            <p:ph type="title"/>
          </p:nvPr>
        </p:nvSpPr>
        <p:spPr>
          <a:xfrm>
            <a:off x="2140607" y="544812"/>
            <a:ext cx="7351351" cy="720823"/>
          </a:xfrm>
        </p:spPr>
        <p:txBody>
          <a:bodyPr>
            <a:normAutofit/>
          </a:bodyPr>
          <a:lstStyle/>
          <a:p>
            <a:r>
              <a:rPr lang="en-US" dirty="0"/>
              <a:t>Example:  Raven Payload</a:t>
            </a:r>
          </a:p>
        </p:txBody>
      </p:sp>
      <p:sp>
        <p:nvSpPr>
          <p:cNvPr id="3" name="Slide Number Placeholder 2"/>
          <p:cNvSpPr>
            <a:spLocks noGrp="1"/>
          </p:cNvSpPr>
          <p:nvPr>
            <p:ph type="sldNum" sz="quarter" idx="10"/>
          </p:nvPr>
        </p:nvSpPr>
        <p:spPr>
          <a:xfrm>
            <a:off x="11386393" y="6528052"/>
            <a:ext cx="478367" cy="228600"/>
          </a:xfrm>
          <a:prstGeom prst="rect">
            <a:avLst/>
          </a:prstGeom>
        </p:spPr>
        <p:txBody>
          <a:bodyPr/>
          <a:lstStyle>
            <a:defPPr>
              <a:defRPr lang="en-US"/>
            </a:defPPr>
            <a:lvl1pPr algn="r" rtl="0" eaLnBrk="0" fontAlgn="base" hangingPunct="0">
              <a:spcBef>
                <a:spcPct val="0"/>
              </a:spcBef>
              <a:spcAft>
                <a:spcPct val="0"/>
              </a:spcAft>
              <a:defRPr sz="900" kern="1200">
                <a:solidFill>
                  <a:srgbClr val="0A233F"/>
                </a:solidFill>
                <a:latin typeface="Lucida Grande" pitchFamily="80" charset="0"/>
                <a:ea typeface="+mn-ea"/>
                <a:cs typeface="+mn-cs"/>
              </a:defRPr>
            </a:lvl1pPr>
            <a:lvl2pPr marL="457200" algn="l" rtl="0" eaLnBrk="0" fontAlgn="base" hangingPunct="0">
              <a:spcBef>
                <a:spcPct val="0"/>
              </a:spcBef>
              <a:spcAft>
                <a:spcPct val="0"/>
              </a:spcAft>
              <a:defRPr sz="900" kern="1200">
                <a:solidFill>
                  <a:schemeClr val="tx1"/>
                </a:solidFill>
                <a:latin typeface="Lucida Grande" pitchFamily="80" charset="0"/>
                <a:ea typeface="+mn-ea"/>
                <a:cs typeface="+mn-cs"/>
              </a:defRPr>
            </a:lvl2pPr>
            <a:lvl3pPr marL="914400" algn="l" rtl="0" eaLnBrk="0" fontAlgn="base" hangingPunct="0">
              <a:spcBef>
                <a:spcPct val="0"/>
              </a:spcBef>
              <a:spcAft>
                <a:spcPct val="0"/>
              </a:spcAft>
              <a:defRPr sz="900" kern="1200">
                <a:solidFill>
                  <a:schemeClr val="tx1"/>
                </a:solidFill>
                <a:latin typeface="Lucida Grande" pitchFamily="80" charset="0"/>
                <a:ea typeface="+mn-ea"/>
                <a:cs typeface="+mn-cs"/>
              </a:defRPr>
            </a:lvl3pPr>
            <a:lvl4pPr marL="1371600" algn="l" rtl="0" eaLnBrk="0" fontAlgn="base" hangingPunct="0">
              <a:spcBef>
                <a:spcPct val="0"/>
              </a:spcBef>
              <a:spcAft>
                <a:spcPct val="0"/>
              </a:spcAft>
              <a:defRPr sz="900" kern="1200">
                <a:solidFill>
                  <a:schemeClr val="tx1"/>
                </a:solidFill>
                <a:latin typeface="Lucida Grande" pitchFamily="80" charset="0"/>
                <a:ea typeface="+mn-ea"/>
                <a:cs typeface="+mn-cs"/>
              </a:defRPr>
            </a:lvl4pPr>
            <a:lvl5pPr marL="1828800" algn="l" rtl="0" eaLnBrk="0" fontAlgn="base" hangingPunct="0">
              <a:spcBef>
                <a:spcPct val="0"/>
              </a:spcBef>
              <a:spcAft>
                <a:spcPct val="0"/>
              </a:spcAft>
              <a:defRPr sz="900" kern="1200">
                <a:solidFill>
                  <a:schemeClr val="tx1"/>
                </a:solidFill>
                <a:latin typeface="Lucida Grande" pitchFamily="80" charset="0"/>
                <a:ea typeface="+mn-ea"/>
                <a:cs typeface="+mn-cs"/>
              </a:defRPr>
            </a:lvl5pPr>
            <a:lvl6pPr marL="2286000" algn="l" defTabSz="914400" rtl="0" eaLnBrk="1" latinLnBrk="0" hangingPunct="1">
              <a:defRPr sz="900" kern="1200">
                <a:solidFill>
                  <a:schemeClr val="tx1"/>
                </a:solidFill>
                <a:latin typeface="Lucida Grande" pitchFamily="80" charset="0"/>
                <a:ea typeface="+mn-ea"/>
                <a:cs typeface="+mn-cs"/>
              </a:defRPr>
            </a:lvl6pPr>
            <a:lvl7pPr marL="2743200" algn="l" defTabSz="914400" rtl="0" eaLnBrk="1" latinLnBrk="0" hangingPunct="1">
              <a:defRPr sz="900" kern="1200">
                <a:solidFill>
                  <a:schemeClr val="tx1"/>
                </a:solidFill>
                <a:latin typeface="Lucida Grande" pitchFamily="80" charset="0"/>
                <a:ea typeface="+mn-ea"/>
                <a:cs typeface="+mn-cs"/>
              </a:defRPr>
            </a:lvl7pPr>
            <a:lvl8pPr marL="3200400" algn="l" defTabSz="914400" rtl="0" eaLnBrk="1" latinLnBrk="0" hangingPunct="1">
              <a:defRPr sz="900" kern="1200">
                <a:solidFill>
                  <a:schemeClr val="tx1"/>
                </a:solidFill>
                <a:latin typeface="Lucida Grande" pitchFamily="80" charset="0"/>
                <a:ea typeface="+mn-ea"/>
                <a:cs typeface="+mn-cs"/>
              </a:defRPr>
            </a:lvl8pPr>
            <a:lvl9pPr marL="3657600" algn="l" defTabSz="914400" rtl="0" eaLnBrk="1" latinLnBrk="0" hangingPunct="1">
              <a:defRPr sz="900" kern="1200">
                <a:solidFill>
                  <a:schemeClr val="tx1"/>
                </a:solidFill>
                <a:latin typeface="Lucida Grande" pitchFamily="80" charset="0"/>
                <a:ea typeface="+mn-ea"/>
                <a:cs typeface="+mn-cs"/>
              </a:defRPr>
            </a:lvl9pPr>
          </a:lstStyle>
          <a:p>
            <a:pPr>
              <a:defRPr/>
            </a:pPr>
            <a:fld id="{C6E3753A-1A90-4AFC-8C9F-7EA60EA0F6CB}" type="slidenum">
              <a:rPr lang="en-US" smtClean="0"/>
              <a:pPr>
                <a:defRPr/>
              </a:pPr>
              <a:t>66</a:t>
            </a:fld>
            <a:endParaRPr lang="en-US" dirty="0"/>
          </a:p>
        </p:txBody>
      </p:sp>
      <p:sp>
        <p:nvSpPr>
          <p:cNvPr id="24" name="TextBox 23"/>
          <p:cNvSpPr txBox="1"/>
          <p:nvPr/>
        </p:nvSpPr>
        <p:spPr>
          <a:xfrm>
            <a:off x="4948953" y="1852513"/>
            <a:ext cx="809683" cy="507831"/>
          </a:xfrm>
          <a:prstGeom prst="rect">
            <a:avLst/>
          </a:prstGeom>
          <a:noFill/>
        </p:spPr>
        <p:txBody>
          <a:bodyPr wrap="square" rtlCol="0">
            <a:spAutoFit/>
          </a:bodyPr>
          <a:lstStyle/>
          <a:p>
            <a:pPr algn="ctr"/>
            <a:r>
              <a:rPr lang="en-US" sz="1350" dirty="0">
                <a:latin typeface="Arial" panose="020B0604020202020204" pitchFamily="34" charset="0"/>
                <a:cs typeface="Arial" panose="020B0604020202020204" pitchFamily="34" charset="0"/>
              </a:rPr>
              <a:t>Visible Camera </a:t>
            </a:r>
          </a:p>
        </p:txBody>
      </p:sp>
      <p:sp>
        <p:nvSpPr>
          <p:cNvPr id="26" name="TextBox 25"/>
          <p:cNvSpPr txBox="1"/>
          <p:nvPr/>
        </p:nvSpPr>
        <p:spPr>
          <a:xfrm>
            <a:off x="7339401" y="1858232"/>
            <a:ext cx="1011580" cy="507831"/>
          </a:xfrm>
          <a:prstGeom prst="rect">
            <a:avLst/>
          </a:prstGeom>
          <a:noFill/>
        </p:spPr>
        <p:txBody>
          <a:bodyPr wrap="square" rtlCol="0">
            <a:spAutoFit/>
          </a:bodyPr>
          <a:lstStyle/>
          <a:p>
            <a:pPr algn="ctr"/>
            <a:r>
              <a:rPr lang="en-US" sz="1350" dirty="0">
                <a:latin typeface="Arial" panose="020B0604020202020204" pitchFamily="34" charset="0"/>
                <a:cs typeface="Arial" panose="020B0604020202020204" pitchFamily="34" charset="0"/>
              </a:rPr>
              <a:t>Infrared </a:t>
            </a:r>
          </a:p>
          <a:p>
            <a:pPr algn="ctr"/>
            <a:r>
              <a:rPr lang="en-US" sz="1350" dirty="0">
                <a:latin typeface="Arial" panose="020B0604020202020204" pitchFamily="34" charset="0"/>
                <a:cs typeface="Arial" panose="020B0604020202020204" pitchFamily="34" charset="0"/>
              </a:rPr>
              <a:t>Camera</a:t>
            </a:r>
          </a:p>
        </p:txBody>
      </p:sp>
      <p:sp>
        <p:nvSpPr>
          <p:cNvPr id="28" name="TextBox 27"/>
          <p:cNvSpPr txBox="1"/>
          <p:nvPr/>
        </p:nvSpPr>
        <p:spPr>
          <a:xfrm>
            <a:off x="4769216" y="3148120"/>
            <a:ext cx="1169156" cy="300082"/>
          </a:xfrm>
          <a:prstGeom prst="rect">
            <a:avLst/>
          </a:prstGeom>
          <a:noFill/>
        </p:spPr>
        <p:txBody>
          <a:bodyPr wrap="square" rtlCol="0">
            <a:spAutoFit/>
          </a:bodyPr>
          <a:lstStyle/>
          <a:p>
            <a:pPr algn="ctr"/>
            <a:r>
              <a:rPr lang="en-US" sz="1350" dirty="0">
                <a:latin typeface="Arial" panose="020B0604020202020204" pitchFamily="34" charset="0"/>
                <a:cs typeface="Arial" panose="020B0604020202020204" pitchFamily="34" charset="0"/>
              </a:rPr>
              <a:t>LIDAR</a:t>
            </a:r>
          </a:p>
        </p:txBody>
      </p:sp>
      <p:cxnSp>
        <p:nvCxnSpPr>
          <p:cNvPr id="25" name="Straight Arrow Connector 20"/>
          <p:cNvCxnSpPr>
            <a:cxnSpLocks noChangeShapeType="1"/>
          </p:cNvCxnSpPr>
          <p:nvPr/>
        </p:nvCxnSpPr>
        <p:spPr bwMode="auto">
          <a:xfrm>
            <a:off x="5575436" y="2054438"/>
            <a:ext cx="599171" cy="266642"/>
          </a:xfrm>
          <a:prstGeom prst="straightConnector1">
            <a:avLst/>
          </a:prstGeom>
          <a:noFill/>
          <a:ln w="28575" algn="ctr">
            <a:solidFill>
              <a:srgbClr val="C00000"/>
            </a:solidFill>
            <a:round/>
            <a:headEnd type="none" w="med" len="med"/>
            <a:tailEnd type="triangle" w="med" len="med"/>
          </a:ln>
          <a:effectLst>
            <a:glow rad="63500">
              <a:schemeClr val="bg1">
                <a:alpha val="40000"/>
              </a:schemeClr>
            </a:glow>
          </a:effectLst>
        </p:spPr>
      </p:cxnSp>
      <p:cxnSp>
        <p:nvCxnSpPr>
          <p:cNvPr id="27" name="Straight Arrow Connector 20"/>
          <p:cNvCxnSpPr>
            <a:cxnSpLocks noChangeShapeType="1"/>
          </p:cNvCxnSpPr>
          <p:nvPr/>
        </p:nvCxnSpPr>
        <p:spPr bwMode="auto">
          <a:xfrm flipH="1">
            <a:off x="6383031" y="2054438"/>
            <a:ext cx="1122416" cy="190488"/>
          </a:xfrm>
          <a:prstGeom prst="straightConnector1">
            <a:avLst/>
          </a:prstGeom>
          <a:noFill/>
          <a:ln w="28575" algn="ctr">
            <a:solidFill>
              <a:srgbClr val="C00000"/>
            </a:solidFill>
            <a:round/>
            <a:headEnd type="none" w="med" len="med"/>
            <a:tailEnd type="triangle" w="med" len="med"/>
          </a:ln>
          <a:effectLst>
            <a:glow rad="63500">
              <a:schemeClr val="bg1">
                <a:alpha val="40000"/>
              </a:schemeClr>
            </a:glow>
          </a:effectLst>
        </p:spPr>
      </p:cxnSp>
      <p:cxnSp>
        <p:nvCxnSpPr>
          <p:cNvPr id="29" name="Straight Arrow Connector 20"/>
          <p:cNvCxnSpPr>
            <a:cxnSpLocks noChangeShapeType="1"/>
          </p:cNvCxnSpPr>
          <p:nvPr/>
        </p:nvCxnSpPr>
        <p:spPr bwMode="auto">
          <a:xfrm flipV="1">
            <a:off x="5575436" y="2595519"/>
            <a:ext cx="700237" cy="668018"/>
          </a:xfrm>
          <a:prstGeom prst="straightConnector1">
            <a:avLst/>
          </a:prstGeom>
          <a:noFill/>
          <a:ln w="28575" algn="ctr">
            <a:solidFill>
              <a:srgbClr val="C00000"/>
            </a:solidFill>
            <a:round/>
            <a:headEnd type="none" w="med" len="med"/>
            <a:tailEnd type="triangle" w="med" len="med"/>
          </a:ln>
          <a:effectLst>
            <a:glow rad="63500">
              <a:schemeClr val="bg1">
                <a:alpha val="40000"/>
              </a:schemeClr>
            </a:glow>
          </a:effectLst>
        </p:spPr>
      </p:cxnSp>
      <p:sp>
        <p:nvSpPr>
          <p:cNvPr id="20" name="TextBox 19"/>
          <p:cNvSpPr txBox="1"/>
          <p:nvPr/>
        </p:nvSpPr>
        <p:spPr>
          <a:xfrm>
            <a:off x="5474914" y="3335272"/>
            <a:ext cx="2182559" cy="507831"/>
          </a:xfrm>
          <a:prstGeom prst="rect">
            <a:avLst/>
          </a:prstGeom>
          <a:noFill/>
        </p:spPr>
        <p:txBody>
          <a:bodyPr wrap="square" rtlCol="0">
            <a:spAutoFit/>
          </a:bodyPr>
          <a:lstStyle/>
          <a:p>
            <a:pPr algn="ctr"/>
            <a:r>
              <a:rPr lang="en-US" sz="1350" dirty="0">
                <a:latin typeface="Arial" panose="020B0604020202020204" pitchFamily="34" charset="0"/>
                <a:cs typeface="Arial" panose="020B0604020202020204" pitchFamily="34" charset="0"/>
              </a:rPr>
              <a:t>Raven</a:t>
            </a:r>
          </a:p>
          <a:p>
            <a:pPr algn="ctr"/>
            <a:r>
              <a:rPr lang="en-US" sz="1350" dirty="0">
                <a:latin typeface="Arial" panose="020B0604020202020204" pitchFamily="34" charset="0"/>
                <a:cs typeface="Arial" panose="020B0604020202020204" pitchFamily="34" charset="0"/>
              </a:rPr>
              <a:t>(Deployed Configuration)</a:t>
            </a:r>
          </a:p>
        </p:txBody>
      </p:sp>
      <p:pic>
        <p:nvPicPr>
          <p:cNvPr id="21" name="Picture 20"/>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652826" y="3781432"/>
            <a:ext cx="1838183" cy="1737461"/>
          </a:xfrm>
          <a:prstGeom prst="rect">
            <a:avLst/>
          </a:prstGeom>
          <a:noFill/>
          <a:effectLst>
            <a:outerShdw blurRad="50800" dist="38100" dir="2700000" algn="tl" rotWithShape="0">
              <a:prstClr val="black">
                <a:alpha val="40000"/>
              </a:prstClr>
            </a:outerShdw>
          </a:effectLst>
        </p:spPr>
      </p:pic>
      <p:sp>
        <p:nvSpPr>
          <p:cNvPr id="22" name="TextBox 21"/>
          <p:cNvSpPr txBox="1"/>
          <p:nvPr/>
        </p:nvSpPr>
        <p:spPr>
          <a:xfrm>
            <a:off x="5480638" y="5547210"/>
            <a:ext cx="2182559" cy="715581"/>
          </a:xfrm>
          <a:prstGeom prst="rect">
            <a:avLst/>
          </a:prstGeom>
          <a:noFill/>
        </p:spPr>
        <p:txBody>
          <a:bodyPr wrap="square" rtlCol="0">
            <a:spAutoFit/>
          </a:bodyPr>
          <a:lstStyle/>
          <a:p>
            <a:pPr algn="ctr"/>
            <a:r>
              <a:rPr lang="en-US" sz="1350" dirty="0">
                <a:latin typeface="Arial" panose="020B0604020202020204" pitchFamily="34" charset="0"/>
                <a:cs typeface="Arial" panose="020B0604020202020204" pitchFamily="34" charset="0"/>
              </a:rPr>
              <a:t>Raven installed on STP-H5</a:t>
            </a:r>
          </a:p>
          <a:p>
            <a:pPr algn="ctr"/>
            <a:r>
              <a:rPr lang="en-US" sz="1350" dirty="0">
                <a:latin typeface="Arial" panose="020B0604020202020204" pitchFamily="34" charset="0"/>
                <a:cs typeface="Arial" panose="020B0604020202020204" pitchFamily="34" charset="0"/>
              </a:rPr>
              <a:t>(Stowed Configuration)</a:t>
            </a:r>
          </a:p>
        </p:txBody>
      </p:sp>
      <p:sp>
        <p:nvSpPr>
          <p:cNvPr id="30" name="Oval 29"/>
          <p:cNvSpPr/>
          <p:nvPr/>
        </p:nvSpPr>
        <p:spPr>
          <a:xfrm>
            <a:off x="6340739" y="3682906"/>
            <a:ext cx="857250" cy="855420"/>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8" name="TextBox 17"/>
          <p:cNvSpPr txBox="1"/>
          <p:nvPr/>
        </p:nvSpPr>
        <p:spPr>
          <a:xfrm>
            <a:off x="4930789" y="3619045"/>
            <a:ext cx="1169156" cy="507831"/>
          </a:xfrm>
          <a:prstGeom prst="rect">
            <a:avLst/>
          </a:prstGeom>
          <a:noFill/>
        </p:spPr>
        <p:txBody>
          <a:bodyPr wrap="square" rtlCol="0">
            <a:spAutoFit/>
          </a:bodyPr>
          <a:lstStyle/>
          <a:p>
            <a:pPr algn="ctr"/>
            <a:r>
              <a:rPr lang="en-US" sz="1350" dirty="0">
                <a:latin typeface="Arial" panose="020B0604020202020204" pitchFamily="34" charset="0"/>
                <a:cs typeface="Arial" panose="020B0604020202020204" pitchFamily="34" charset="0"/>
              </a:rPr>
              <a:t>SpaceCube v2.0</a:t>
            </a:r>
          </a:p>
        </p:txBody>
      </p:sp>
      <p:cxnSp>
        <p:nvCxnSpPr>
          <p:cNvPr id="23" name="Straight Arrow Connector 20"/>
          <p:cNvCxnSpPr>
            <a:cxnSpLocks noChangeShapeType="1"/>
            <a:stCxn id="18" idx="2"/>
          </p:cNvCxnSpPr>
          <p:nvPr/>
        </p:nvCxnSpPr>
        <p:spPr bwMode="auto">
          <a:xfrm>
            <a:off x="5515367" y="4126876"/>
            <a:ext cx="867663" cy="359785"/>
          </a:xfrm>
          <a:prstGeom prst="straightConnector1">
            <a:avLst/>
          </a:prstGeom>
          <a:noFill/>
          <a:ln w="28575" algn="ctr">
            <a:solidFill>
              <a:srgbClr val="C00000"/>
            </a:solidFill>
            <a:round/>
            <a:headEnd type="none" w="med" len="med"/>
            <a:tailEnd type="triangle" w="med" len="med"/>
          </a:ln>
          <a:effectLst>
            <a:glow rad="63500">
              <a:schemeClr val="bg1">
                <a:alpha val="40000"/>
              </a:schemeClr>
            </a:glow>
          </a:effectLst>
        </p:spPr>
      </p:cxnSp>
      <p:pic>
        <p:nvPicPr>
          <p:cNvPr id="31" name="Picture 3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84055" y="282613"/>
            <a:ext cx="850541" cy="825500"/>
          </a:xfrm>
          <a:prstGeom prst="rect">
            <a:avLst/>
          </a:prstGeom>
        </p:spPr>
      </p:pic>
      <p:sp>
        <p:nvSpPr>
          <p:cNvPr id="6" name="TextBox 5"/>
          <p:cNvSpPr txBox="1"/>
          <p:nvPr/>
        </p:nvSpPr>
        <p:spPr>
          <a:xfrm>
            <a:off x="7556953" y="2453243"/>
            <a:ext cx="1587047" cy="1223412"/>
          </a:xfrm>
          <a:prstGeom prst="rect">
            <a:avLst/>
          </a:prstGeom>
          <a:noFill/>
          <a:ln>
            <a:solidFill>
              <a:schemeClr val="tx1"/>
            </a:solidFill>
          </a:ln>
        </p:spPr>
        <p:txBody>
          <a:bodyPr wrap="square" rtlCol="0">
            <a:spAutoFit/>
          </a:bodyPr>
          <a:lstStyle/>
          <a:p>
            <a:r>
              <a:rPr lang="en-US" sz="1050" dirty="0"/>
              <a:t>$20M+ payload reliant on confidence in the </a:t>
            </a:r>
            <a:r>
              <a:rPr lang="en-US" sz="1050" dirty="0" err="1"/>
              <a:t>SpaceCube</a:t>
            </a:r>
            <a:r>
              <a:rPr lang="en-US" sz="1050" dirty="0"/>
              <a:t> computer, which in this case was pre-populated with </a:t>
            </a:r>
            <a:r>
              <a:rPr lang="en-US" sz="1050" dirty="0">
                <a:solidFill>
                  <a:srgbClr val="FF0000"/>
                </a:solidFill>
              </a:rPr>
              <a:t>99% COTS Parts</a:t>
            </a:r>
            <a:r>
              <a:rPr lang="en-US" sz="1050" dirty="0"/>
              <a:t>, and then thoroughly tested.</a:t>
            </a:r>
          </a:p>
        </p:txBody>
      </p:sp>
      <p:pic>
        <p:nvPicPr>
          <p:cNvPr id="32" name="Picture 31"/>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053677" y="3429000"/>
            <a:ext cx="1789859" cy="1219480"/>
          </a:xfrm>
          <a:prstGeom prst="rect">
            <a:avLst/>
          </a:prstGeom>
          <a:noFill/>
          <a:effectLst>
            <a:outerShdw blurRad="50800" dist="38100" dir="2700000" algn="tl" rotWithShape="0">
              <a:prstClr val="black">
                <a:alpha val="40000"/>
              </a:prstClr>
            </a:outerShdw>
          </a:effectLst>
        </p:spPr>
      </p:pic>
      <p:pic>
        <p:nvPicPr>
          <p:cNvPr id="33" name="Picture 32">
            <a:extLst>
              <a:ext uri="{FF2B5EF4-FFF2-40B4-BE49-F238E27FC236}">
                <a16:creationId xmlns:a16="http://schemas.microsoft.com/office/drawing/2014/main" id="{EC770022-4A0C-4271-84F6-EEE97E17F7C8}"/>
              </a:ext>
            </a:extLs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573301" y="3994407"/>
            <a:ext cx="1451142" cy="1555184"/>
          </a:xfrm>
          <a:prstGeom prst="rect">
            <a:avLst/>
          </a:prstGeom>
          <a:noFill/>
          <a:ln>
            <a:noFill/>
          </a:ln>
        </p:spPr>
      </p:pic>
      <p:sp>
        <p:nvSpPr>
          <p:cNvPr id="5" name="TextBox 4">
            <a:extLst>
              <a:ext uri="{FF2B5EF4-FFF2-40B4-BE49-F238E27FC236}">
                <a16:creationId xmlns:a16="http://schemas.microsoft.com/office/drawing/2014/main" id="{A61A8FA7-9627-4783-ADC4-8DF07D5C341B}"/>
              </a:ext>
            </a:extLst>
          </p:cNvPr>
          <p:cNvSpPr txBox="1"/>
          <p:nvPr/>
        </p:nvSpPr>
        <p:spPr>
          <a:xfrm>
            <a:off x="7726748" y="3746750"/>
            <a:ext cx="1304781" cy="300082"/>
          </a:xfrm>
          <a:prstGeom prst="rect">
            <a:avLst/>
          </a:prstGeom>
          <a:noFill/>
        </p:spPr>
        <p:txBody>
          <a:bodyPr wrap="none" rtlCol="0">
            <a:spAutoFit/>
          </a:bodyPr>
          <a:lstStyle/>
          <a:p>
            <a:r>
              <a:rPr lang="en-US" sz="1350" dirty="0"/>
              <a:t>Cygnus Tracking</a:t>
            </a:r>
          </a:p>
        </p:txBody>
      </p:sp>
    </p:spTree>
    <p:extLst>
      <p:ext uri="{BB962C8B-B14F-4D97-AF65-F5344CB8AC3E}">
        <p14:creationId xmlns:p14="http://schemas.microsoft.com/office/powerpoint/2010/main" val="646317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nodeType="click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wipe(down)">
                                      <p:cBhvr>
                                        <p:cTn id="11" dur="500"/>
                                        <p:tgtEl>
                                          <p:spTgt spid="32"/>
                                        </p:tgtEl>
                                      </p:cBhvr>
                                    </p:animEffect>
                                  </p:childTnLst>
                                </p:cTn>
                              </p:par>
                              <p:par>
                                <p:cTn id="12" presetID="2" presetClass="entr" presetSubtype="8" fill="hold" nodeType="withEffect">
                                  <p:stCondLst>
                                    <p:cond delay="0"/>
                                  </p:stCondLst>
                                  <p:childTnLst>
                                    <p:set>
                                      <p:cBhvr>
                                        <p:cTn id="13" dur="1" fill="hold">
                                          <p:stCondLst>
                                            <p:cond delay="0"/>
                                          </p:stCondLst>
                                        </p:cTn>
                                        <p:tgtEl>
                                          <p:spTgt spid="33"/>
                                        </p:tgtEl>
                                        <p:attrNameLst>
                                          <p:attrName>style.visibility</p:attrName>
                                        </p:attrNameLst>
                                      </p:cBhvr>
                                      <p:to>
                                        <p:strVal val="visible"/>
                                      </p:to>
                                    </p:set>
                                    <p:anim calcmode="lin" valueType="num">
                                      <p:cBhvr additive="base">
                                        <p:cTn id="14" dur="500" fill="hold"/>
                                        <p:tgtEl>
                                          <p:spTgt spid="33"/>
                                        </p:tgtEl>
                                        <p:attrNameLst>
                                          <p:attrName>ppt_x</p:attrName>
                                        </p:attrNameLst>
                                      </p:cBhvr>
                                      <p:tavLst>
                                        <p:tav tm="0">
                                          <p:val>
                                            <p:strVal val="0-#ppt_w/2"/>
                                          </p:val>
                                        </p:tav>
                                        <p:tav tm="100000">
                                          <p:val>
                                            <p:strVal val="#ppt_x"/>
                                          </p:val>
                                        </p:tav>
                                      </p:tavLst>
                                    </p:anim>
                                    <p:anim calcmode="lin" valueType="num">
                                      <p:cBhvr additive="base">
                                        <p:cTn id="15" dur="500" fill="hold"/>
                                        <p:tgtEl>
                                          <p:spTgt spid="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202348" y="407371"/>
            <a:ext cx="7628463" cy="994172"/>
          </a:xfrm>
        </p:spPr>
        <p:txBody>
          <a:bodyPr>
            <a:normAutofit/>
          </a:bodyPr>
          <a:lstStyle/>
          <a:p>
            <a:pPr algn="ctr"/>
            <a:r>
              <a:rPr lang="en-US" dirty="0"/>
              <a:t>Example:  STP-H5 ISS Payload</a:t>
            </a:r>
          </a:p>
        </p:txBody>
      </p:sp>
      <p:sp>
        <p:nvSpPr>
          <p:cNvPr id="4" name="Slide Number Placeholder 3"/>
          <p:cNvSpPr>
            <a:spLocks noGrp="1"/>
          </p:cNvSpPr>
          <p:nvPr>
            <p:ph type="sldNum" sz="quarter" idx="10"/>
          </p:nvPr>
        </p:nvSpPr>
        <p:spPr>
          <a:xfrm>
            <a:off x="11386393" y="6528052"/>
            <a:ext cx="478367" cy="228600"/>
          </a:xfrm>
          <a:prstGeom prst="rect">
            <a:avLst/>
          </a:prstGeom>
        </p:spPr>
        <p:txBody>
          <a:bodyPr/>
          <a:lstStyle>
            <a:defPPr>
              <a:defRPr lang="en-US"/>
            </a:defPPr>
            <a:lvl1pPr algn="r" rtl="0" eaLnBrk="0" fontAlgn="base" hangingPunct="0">
              <a:spcBef>
                <a:spcPct val="0"/>
              </a:spcBef>
              <a:spcAft>
                <a:spcPct val="0"/>
              </a:spcAft>
              <a:defRPr sz="900" kern="1200">
                <a:solidFill>
                  <a:srgbClr val="0A233F"/>
                </a:solidFill>
                <a:latin typeface="Lucida Grande" pitchFamily="80" charset="0"/>
                <a:ea typeface="+mn-ea"/>
                <a:cs typeface="+mn-cs"/>
              </a:defRPr>
            </a:lvl1pPr>
            <a:lvl2pPr marL="457200" algn="l" rtl="0" eaLnBrk="0" fontAlgn="base" hangingPunct="0">
              <a:spcBef>
                <a:spcPct val="0"/>
              </a:spcBef>
              <a:spcAft>
                <a:spcPct val="0"/>
              </a:spcAft>
              <a:defRPr sz="900" kern="1200">
                <a:solidFill>
                  <a:schemeClr val="tx1"/>
                </a:solidFill>
                <a:latin typeface="Lucida Grande" pitchFamily="80" charset="0"/>
                <a:ea typeface="+mn-ea"/>
                <a:cs typeface="+mn-cs"/>
              </a:defRPr>
            </a:lvl2pPr>
            <a:lvl3pPr marL="914400" algn="l" rtl="0" eaLnBrk="0" fontAlgn="base" hangingPunct="0">
              <a:spcBef>
                <a:spcPct val="0"/>
              </a:spcBef>
              <a:spcAft>
                <a:spcPct val="0"/>
              </a:spcAft>
              <a:defRPr sz="900" kern="1200">
                <a:solidFill>
                  <a:schemeClr val="tx1"/>
                </a:solidFill>
                <a:latin typeface="Lucida Grande" pitchFamily="80" charset="0"/>
                <a:ea typeface="+mn-ea"/>
                <a:cs typeface="+mn-cs"/>
              </a:defRPr>
            </a:lvl3pPr>
            <a:lvl4pPr marL="1371600" algn="l" rtl="0" eaLnBrk="0" fontAlgn="base" hangingPunct="0">
              <a:spcBef>
                <a:spcPct val="0"/>
              </a:spcBef>
              <a:spcAft>
                <a:spcPct val="0"/>
              </a:spcAft>
              <a:defRPr sz="900" kern="1200">
                <a:solidFill>
                  <a:schemeClr val="tx1"/>
                </a:solidFill>
                <a:latin typeface="Lucida Grande" pitchFamily="80" charset="0"/>
                <a:ea typeface="+mn-ea"/>
                <a:cs typeface="+mn-cs"/>
              </a:defRPr>
            </a:lvl4pPr>
            <a:lvl5pPr marL="1828800" algn="l" rtl="0" eaLnBrk="0" fontAlgn="base" hangingPunct="0">
              <a:spcBef>
                <a:spcPct val="0"/>
              </a:spcBef>
              <a:spcAft>
                <a:spcPct val="0"/>
              </a:spcAft>
              <a:defRPr sz="900" kern="1200">
                <a:solidFill>
                  <a:schemeClr val="tx1"/>
                </a:solidFill>
                <a:latin typeface="Lucida Grande" pitchFamily="80" charset="0"/>
                <a:ea typeface="+mn-ea"/>
                <a:cs typeface="+mn-cs"/>
              </a:defRPr>
            </a:lvl5pPr>
            <a:lvl6pPr marL="2286000" algn="l" defTabSz="914400" rtl="0" eaLnBrk="1" latinLnBrk="0" hangingPunct="1">
              <a:defRPr sz="900" kern="1200">
                <a:solidFill>
                  <a:schemeClr val="tx1"/>
                </a:solidFill>
                <a:latin typeface="Lucida Grande" pitchFamily="80" charset="0"/>
                <a:ea typeface="+mn-ea"/>
                <a:cs typeface="+mn-cs"/>
              </a:defRPr>
            </a:lvl6pPr>
            <a:lvl7pPr marL="2743200" algn="l" defTabSz="914400" rtl="0" eaLnBrk="1" latinLnBrk="0" hangingPunct="1">
              <a:defRPr sz="900" kern="1200">
                <a:solidFill>
                  <a:schemeClr val="tx1"/>
                </a:solidFill>
                <a:latin typeface="Lucida Grande" pitchFamily="80" charset="0"/>
                <a:ea typeface="+mn-ea"/>
                <a:cs typeface="+mn-cs"/>
              </a:defRPr>
            </a:lvl7pPr>
            <a:lvl8pPr marL="3200400" algn="l" defTabSz="914400" rtl="0" eaLnBrk="1" latinLnBrk="0" hangingPunct="1">
              <a:defRPr sz="900" kern="1200">
                <a:solidFill>
                  <a:schemeClr val="tx1"/>
                </a:solidFill>
                <a:latin typeface="Lucida Grande" pitchFamily="80" charset="0"/>
                <a:ea typeface="+mn-ea"/>
                <a:cs typeface="+mn-cs"/>
              </a:defRPr>
            </a:lvl8pPr>
            <a:lvl9pPr marL="3657600" algn="l" defTabSz="914400" rtl="0" eaLnBrk="1" latinLnBrk="0" hangingPunct="1">
              <a:defRPr sz="900" kern="1200">
                <a:solidFill>
                  <a:schemeClr val="tx1"/>
                </a:solidFill>
                <a:latin typeface="Lucida Grande" pitchFamily="80" charset="0"/>
                <a:ea typeface="+mn-ea"/>
                <a:cs typeface="+mn-cs"/>
              </a:defRPr>
            </a:lvl9pPr>
          </a:lstStyle>
          <a:p>
            <a:pPr>
              <a:defRPr/>
            </a:pPr>
            <a:fld id="{DDEC2E54-4663-4D80-BCF6-77C71D900938}" type="slidenum">
              <a:rPr lang="en-US" smtClean="0"/>
              <a:pPr>
                <a:defRPr/>
              </a:pPr>
              <a:t>67</a:t>
            </a:fld>
            <a:endParaRPr lang="en-US"/>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676677" y="1909515"/>
            <a:ext cx="3746283" cy="2803632"/>
          </a:xfrm>
          <a:prstGeom prst="rect">
            <a:avLst/>
          </a:prstGeom>
        </p:spPr>
      </p:pic>
      <p:sp>
        <p:nvSpPr>
          <p:cNvPr id="7" name="TextBox 6"/>
          <p:cNvSpPr txBox="1"/>
          <p:nvPr/>
        </p:nvSpPr>
        <p:spPr>
          <a:xfrm>
            <a:off x="2470854" y="4645885"/>
            <a:ext cx="3874454" cy="560153"/>
          </a:xfrm>
          <a:prstGeom prst="rect">
            <a:avLst/>
          </a:prstGeom>
          <a:solidFill>
            <a:schemeClr val="bg1"/>
          </a:solidFill>
        </p:spPr>
        <p:txBody>
          <a:bodyPr wrap="square" rtlCol="0">
            <a:spAutoFit/>
          </a:bodyPr>
          <a:lstStyle/>
          <a:p>
            <a:r>
              <a:rPr lang="en-US" sz="760" dirty="0"/>
              <a:t>The Space Test Program-H5 (STP-H5) external payload, a complement of 13 unique experiments from seven government agencies, is integrated and flown under the management and direction of the Department of Defense’s Space Test Program.</a:t>
            </a:r>
          </a:p>
          <a:p>
            <a:endParaRPr lang="en-US" sz="760" dirty="0"/>
          </a:p>
        </p:txBody>
      </p:sp>
      <p:sp>
        <p:nvSpPr>
          <p:cNvPr id="8" name="TextBox 7"/>
          <p:cNvSpPr txBox="1"/>
          <p:nvPr/>
        </p:nvSpPr>
        <p:spPr>
          <a:xfrm>
            <a:off x="2762819" y="4377640"/>
            <a:ext cx="1064715" cy="209288"/>
          </a:xfrm>
          <a:prstGeom prst="rect">
            <a:avLst/>
          </a:prstGeom>
          <a:noFill/>
        </p:spPr>
        <p:txBody>
          <a:bodyPr wrap="none" rtlCol="0">
            <a:spAutoFit/>
          </a:bodyPr>
          <a:lstStyle/>
          <a:p>
            <a:r>
              <a:rPr lang="en-US" sz="760" dirty="0"/>
              <a:t>Photo Credit: DoD STP</a:t>
            </a:r>
          </a:p>
        </p:txBody>
      </p:sp>
      <p:sp>
        <p:nvSpPr>
          <p:cNvPr id="9" name="Oval 6"/>
          <p:cNvSpPr>
            <a:spLocks noChangeArrowheads="1"/>
          </p:cNvSpPr>
          <p:nvPr/>
        </p:nvSpPr>
        <p:spPr bwMode="auto">
          <a:xfrm>
            <a:off x="4371183" y="2959604"/>
            <a:ext cx="692985" cy="545022"/>
          </a:xfrm>
          <a:prstGeom prst="ellipse">
            <a:avLst/>
          </a:prstGeom>
          <a:noFill/>
          <a:ln w="38100" algn="ctr">
            <a:solidFill>
              <a:srgbClr val="FF0000"/>
            </a:solidFill>
            <a:round/>
            <a:headEnd/>
            <a:tailEnd/>
          </a:ln>
        </p:spPr>
        <p:txBody>
          <a:bodyPr/>
          <a:lstStyle/>
          <a:p>
            <a:endParaRPr lang="en-US" sz="760" dirty="0"/>
          </a:p>
        </p:txBody>
      </p:sp>
      <p:sp>
        <p:nvSpPr>
          <p:cNvPr id="10" name="Oval 6"/>
          <p:cNvSpPr>
            <a:spLocks noChangeArrowheads="1"/>
          </p:cNvSpPr>
          <p:nvPr/>
        </p:nvSpPr>
        <p:spPr bwMode="auto">
          <a:xfrm>
            <a:off x="3792748" y="3504628"/>
            <a:ext cx="514350" cy="463894"/>
          </a:xfrm>
          <a:prstGeom prst="ellipse">
            <a:avLst/>
          </a:prstGeom>
          <a:noFill/>
          <a:ln w="38100" algn="ctr">
            <a:solidFill>
              <a:srgbClr val="FF0000"/>
            </a:solidFill>
            <a:round/>
            <a:headEnd/>
            <a:tailEnd/>
          </a:ln>
        </p:spPr>
        <p:txBody>
          <a:bodyPr/>
          <a:lstStyle/>
          <a:p>
            <a:endParaRPr lang="en-US" sz="760" dirty="0"/>
          </a:p>
        </p:txBody>
      </p:sp>
      <p:cxnSp>
        <p:nvCxnSpPr>
          <p:cNvPr id="12" name="Straight Connector 11"/>
          <p:cNvCxnSpPr>
            <a:stCxn id="10" idx="2"/>
          </p:cNvCxnSpPr>
          <p:nvPr/>
        </p:nvCxnSpPr>
        <p:spPr bwMode="auto">
          <a:xfrm flipH="1" flipV="1">
            <a:off x="2875795" y="3307947"/>
            <a:ext cx="916955" cy="428627"/>
          </a:xfrm>
          <a:prstGeom prst="line">
            <a:avLst/>
          </a:prstGeom>
          <a:solidFill>
            <a:schemeClr val="accent1"/>
          </a:solidFill>
          <a:ln w="44450" cap="flat" cmpd="sng" algn="ctr">
            <a:solidFill>
              <a:srgbClr val="FF0000"/>
            </a:solidFill>
            <a:prstDash val="solid"/>
            <a:round/>
            <a:headEnd type="none" w="med" len="med"/>
            <a:tailEnd type="none" w="med" len="med"/>
          </a:ln>
          <a:effectLst/>
        </p:spPr>
      </p:cxnSp>
      <p:sp>
        <p:nvSpPr>
          <p:cNvPr id="13" name="TextBox 12"/>
          <p:cNvSpPr txBox="1"/>
          <p:nvPr/>
        </p:nvSpPr>
        <p:spPr>
          <a:xfrm>
            <a:off x="1325059" y="2154083"/>
            <a:ext cx="1231427" cy="230832"/>
          </a:xfrm>
          <a:prstGeom prst="rect">
            <a:avLst/>
          </a:prstGeom>
          <a:noFill/>
        </p:spPr>
        <p:txBody>
          <a:bodyPr wrap="none" rtlCol="0">
            <a:spAutoFit/>
          </a:bodyPr>
          <a:lstStyle/>
          <a:p>
            <a:r>
              <a:rPr lang="en-US" sz="900" dirty="0"/>
              <a:t>ISEM, SpaceCube Mini</a:t>
            </a:r>
          </a:p>
        </p:txBody>
      </p:sp>
      <p:sp>
        <p:nvSpPr>
          <p:cNvPr id="14" name="TextBox 13"/>
          <p:cNvSpPr txBox="1"/>
          <p:nvPr/>
        </p:nvSpPr>
        <p:spPr>
          <a:xfrm>
            <a:off x="5016580" y="3022390"/>
            <a:ext cx="1569660" cy="300082"/>
          </a:xfrm>
          <a:prstGeom prst="rect">
            <a:avLst/>
          </a:prstGeom>
          <a:solidFill>
            <a:schemeClr val="bg1"/>
          </a:solidFill>
          <a:ln>
            <a:solidFill>
              <a:schemeClr val="tx1"/>
            </a:solidFill>
          </a:ln>
        </p:spPr>
        <p:txBody>
          <a:bodyPr wrap="none" rtlCol="0">
            <a:spAutoFit/>
          </a:bodyPr>
          <a:lstStyle/>
          <a:p>
            <a:r>
              <a:rPr lang="en-US" sz="1350" dirty="0"/>
              <a:t>SpaceCube v2.0 EM</a:t>
            </a:r>
          </a:p>
        </p:txBody>
      </p:sp>
      <p:sp>
        <p:nvSpPr>
          <p:cNvPr id="15" name="TextBox 14"/>
          <p:cNvSpPr txBox="1"/>
          <p:nvPr/>
        </p:nvSpPr>
        <p:spPr>
          <a:xfrm>
            <a:off x="5064168" y="2015830"/>
            <a:ext cx="1008866" cy="300082"/>
          </a:xfrm>
          <a:prstGeom prst="rect">
            <a:avLst/>
          </a:prstGeom>
          <a:solidFill>
            <a:schemeClr val="bg1"/>
          </a:solidFill>
          <a:ln>
            <a:solidFill>
              <a:schemeClr val="tx1"/>
            </a:solidFill>
          </a:ln>
        </p:spPr>
        <p:txBody>
          <a:bodyPr wrap="none" rtlCol="0">
            <a:spAutoFit/>
          </a:bodyPr>
          <a:lstStyle/>
          <a:p>
            <a:r>
              <a:rPr lang="en-US" sz="1350" dirty="0"/>
              <a:t>SSPD Raven</a:t>
            </a:r>
          </a:p>
        </p:txBody>
      </p:sp>
      <p:sp>
        <p:nvSpPr>
          <p:cNvPr id="16" name="TextBox 15"/>
          <p:cNvSpPr txBox="1"/>
          <p:nvPr/>
        </p:nvSpPr>
        <p:spPr>
          <a:xfrm>
            <a:off x="6422961" y="3690717"/>
            <a:ext cx="1099981" cy="230832"/>
          </a:xfrm>
          <a:prstGeom prst="rect">
            <a:avLst/>
          </a:prstGeom>
          <a:noFill/>
        </p:spPr>
        <p:txBody>
          <a:bodyPr wrap="none" rtlCol="0">
            <a:spAutoFit/>
          </a:bodyPr>
          <a:lstStyle/>
          <a:p>
            <a:r>
              <a:rPr lang="en-US" sz="900" dirty="0"/>
              <a:t>SpaceCube v1.0 CIB</a:t>
            </a:r>
          </a:p>
        </p:txBody>
      </p:sp>
      <p:sp>
        <p:nvSpPr>
          <p:cNvPr id="20" name="Arc 19"/>
          <p:cNvSpPr/>
          <p:nvPr/>
        </p:nvSpPr>
        <p:spPr bwMode="auto">
          <a:xfrm>
            <a:off x="4307100" y="3381478"/>
            <a:ext cx="2415398" cy="794792"/>
          </a:xfrm>
          <a:prstGeom prst="arc">
            <a:avLst>
              <a:gd name="adj1" fmla="val 16453231"/>
              <a:gd name="adj2" fmla="val 14030"/>
            </a:avLst>
          </a:prstGeom>
          <a:noFill/>
          <a:ln w="25400" cap="flat" cmpd="sng" algn="ctr">
            <a:solidFill>
              <a:srgbClr val="FF0000"/>
            </a:solidFill>
            <a:prstDash val="solid"/>
            <a:round/>
            <a:headEnd type="triangle" w="med" len="med"/>
            <a:tailEnd type="none" w="med" len="med"/>
          </a:ln>
          <a:effectLst/>
        </p:spPr>
        <p:txBody>
          <a:bodyPr vert="horz" wrap="square" lIns="68580" tIns="34290" rIns="68580" bIns="34290" numCol="1" rtlCol="0" anchor="t" anchorCtr="0" compatLnSpc="1">
            <a:prstTxWarp prst="textNoShape">
              <a:avLst/>
            </a:prstTxWarp>
          </a:bodyPr>
          <a:lstStyle/>
          <a:p>
            <a:pPr eaLnBrk="0" fontAlgn="base" hangingPunct="0">
              <a:spcBef>
                <a:spcPct val="0"/>
              </a:spcBef>
              <a:spcAft>
                <a:spcPct val="0"/>
              </a:spcAft>
            </a:pPr>
            <a:endParaRPr lang="en-US" sz="1200">
              <a:latin typeface="Eurostile" pitchFamily="34" charset="0"/>
              <a:ea typeface="ＭＳ Ｐゴシック" pitchFamily="48" charset="-128"/>
            </a:endParaRPr>
          </a:p>
        </p:txBody>
      </p:sp>
      <p:pic>
        <p:nvPicPr>
          <p:cNvPr id="5122" name="Picture 2" descr="9CDF5F8D-4DFE-41EA-AF89-E88D091D180C"/>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6341153" y="3895744"/>
            <a:ext cx="1513114" cy="1273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2470854" y="5227811"/>
            <a:ext cx="1360565" cy="300082"/>
          </a:xfrm>
          <a:prstGeom prst="rect">
            <a:avLst/>
          </a:prstGeom>
          <a:noFill/>
          <a:ln>
            <a:solidFill>
              <a:schemeClr val="tx1"/>
            </a:solidFill>
          </a:ln>
        </p:spPr>
        <p:txBody>
          <a:bodyPr wrap="none" rtlCol="0">
            <a:spAutoFit/>
          </a:bodyPr>
          <a:lstStyle/>
          <a:p>
            <a:r>
              <a:rPr lang="en-US" sz="1350" dirty="0"/>
              <a:t>2/2017 - Current</a:t>
            </a:r>
          </a:p>
        </p:txBody>
      </p:sp>
      <p:pic>
        <p:nvPicPr>
          <p:cNvPr id="18" name="Picture 17"/>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rot="5400000">
            <a:off x="1210741" y="2505310"/>
            <a:ext cx="1779370" cy="1550735"/>
          </a:xfrm>
          <a:prstGeom prst="rect">
            <a:avLst/>
          </a:prstGeom>
        </p:spPr>
      </p:pic>
      <p:sp>
        <p:nvSpPr>
          <p:cNvPr id="19" name="TextBox 18"/>
          <p:cNvSpPr txBox="1"/>
          <p:nvPr/>
        </p:nvSpPr>
        <p:spPr>
          <a:xfrm rot="19663674">
            <a:off x="457294" y="1978120"/>
            <a:ext cx="1321644" cy="300082"/>
          </a:xfrm>
          <a:prstGeom prst="rect">
            <a:avLst/>
          </a:prstGeom>
          <a:noFill/>
        </p:spPr>
        <p:txBody>
          <a:bodyPr wrap="none" rtlCol="0">
            <a:spAutoFit/>
          </a:bodyPr>
          <a:lstStyle/>
          <a:p>
            <a:r>
              <a:rPr lang="en-US" sz="1350" dirty="0">
                <a:solidFill>
                  <a:srgbClr val="FF0000"/>
                </a:solidFill>
              </a:rPr>
              <a:t>26% COTS Parts </a:t>
            </a:r>
          </a:p>
        </p:txBody>
      </p:sp>
      <p:sp>
        <p:nvSpPr>
          <p:cNvPr id="21" name="TextBox 20"/>
          <p:cNvSpPr txBox="1"/>
          <p:nvPr/>
        </p:nvSpPr>
        <p:spPr>
          <a:xfrm rot="19663674">
            <a:off x="7537064" y="3395563"/>
            <a:ext cx="1233479" cy="300082"/>
          </a:xfrm>
          <a:prstGeom prst="rect">
            <a:avLst/>
          </a:prstGeom>
          <a:noFill/>
        </p:spPr>
        <p:txBody>
          <a:bodyPr wrap="none" rtlCol="0">
            <a:spAutoFit/>
          </a:bodyPr>
          <a:lstStyle/>
          <a:p>
            <a:r>
              <a:rPr lang="en-US" sz="1350" dirty="0">
                <a:solidFill>
                  <a:srgbClr val="FF0000"/>
                </a:solidFill>
              </a:rPr>
              <a:t>1% COTS Parts </a:t>
            </a:r>
          </a:p>
        </p:txBody>
      </p:sp>
      <p:sp>
        <p:nvSpPr>
          <p:cNvPr id="22" name="TextBox 21"/>
          <p:cNvSpPr txBox="1"/>
          <p:nvPr/>
        </p:nvSpPr>
        <p:spPr>
          <a:xfrm rot="19663674">
            <a:off x="6331275" y="2562353"/>
            <a:ext cx="1321644" cy="300082"/>
          </a:xfrm>
          <a:prstGeom prst="rect">
            <a:avLst/>
          </a:prstGeom>
          <a:noFill/>
        </p:spPr>
        <p:txBody>
          <a:bodyPr wrap="none" rtlCol="0">
            <a:spAutoFit/>
          </a:bodyPr>
          <a:lstStyle/>
          <a:p>
            <a:r>
              <a:rPr lang="en-US" sz="1350" dirty="0">
                <a:solidFill>
                  <a:srgbClr val="FF0000"/>
                </a:solidFill>
              </a:rPr>
              <a:t>99% COTS Parts </a:t>
            </a:r>
          </a:p>
        </p:txBody>
      </p:sp>
    </p:spTree>
    <p:extLst>
      <p:ext uri="{BB962C8B-B14F-4D97-AF65-F5344CB8AC3E}">
        <p14:creationId xmlns:p14="http://schemas.microsoft.com/office/powerpoint/2010/main" val="2439074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1" grpId="0"/>
      <p:bldP spid="22"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STP-H6 Payload</a:t>
            </a:r>
          </a:p>
        </p:txBody>
      </p:sp>
      <p:sp>
        <p:nvSpPr>
          <p:cNvPr id="5" name="Slide Number Placeholder 4"/>
          <p:cNvSpPr>
            <a:spLocks noGrp="1"/>
          </p:cNvSpPr>
          <p:nvPr>
            <p:ph type="sldNum" sz="quarter" idx="10"/>
          </p:nvPr>
        </p:nvSpPr>
        <p:spPr>
          <a:xfrm>
            <a:off x="11386393" y="6528052"/>
            <a:ext cx="478367" cy="228600"/>
          </a:xfrm>
          <a:prstGeom prst="rect">
            <a:avLst/>
          </a:prstGeom>
        </p:spPr>
        <p:txBody>
          <a:bodyPr/>
          <a:lstStyle>
            <a:defPPr>
              <a:defRPr lang="en-US"/>
            </a:defPPr>
            <a:lvl1pPr algn="r" rtl="0" eaLnBrk="0" fontAlgn="base" hangingPunct="0">
              <a:spcBef>
                <a:spcPct val="0"/>
              </a:spcBef>
              <a:spcAft>
                <a:spcPct val="0"/>
              </a:spcAft>
              <a:defRPr sz="900" kern="1200">
                <a:solidFill>
                  <a:srgbClr val="0A233F"/>
                </a:solidFill>
                <a:latin typeface="Lucida Grande" pitchFamily="80" charset="0"/>
                <a:ea typeface="+mn-ea"/>
                <a:cs typeface="+mn-cs"/>
              </a:defRPr>
            </a:lvl1pPr>
            <a:lvl2pPr marL="457200" algn="l" rtl="0" eaLnBrk="0" fontAlgn="base" hangingPunct="0">
              <a:spcBef>
                <a:spcPct val="0"/>
              </a:spcBef>
              <a:spcAft>
                <a:spcPct val="0"/>
              </a:spcAft>
              <a:defRPr sz="900" kern="1200">
                <a:solidFill>
                  <a:schemeClr val="tx1"/>
                </a:solidFill>
                <a:latin typeface="Lucida Grande" pitchFamily="80" charset="0"/>
                <a:ea typeface="+mn-ea"/>
                <a:cs typeface="+mn-cs"/>
              </a:defRPr>
            </a:lvl2pPr>
            <a:lvl3pPr marL="914400" algn="l" rtl="0" eaLnBrk="0" fontAlgn="base" hangingPunct="0">
              <a:spcBef>
                <a:spcPct val="0"/>
              </a:spcBef>
              <a:spcAft>
                <a:spcPct val="0"/>
              </a:spcAft>
              <a:defRPr sz="900" kern="1200">
                <a:solidFill>
                  <a:schemeClr val="tx1"/>
                </a:solidFill>
                <a:latin typeface="Lucida Grande" pitchFamily="80" charset="0"/>
                <a:ea typeface="+mn-ea"/>
                <a:cs typeface="+mn-cs"/>
              </a:defRPr>
            </a:lvl3pPr>
            <a:lvl4pPr marL="1371600" algn="l" rtl="0" eaLnBrk="0" fontAlgn="base" hangingPunct="0">
              <a:spcBef>
                <a:spcPct val="0"/>
              </a:spcBef>
              <a:spcAft>
                <a:spcPct val="0"/>
              </a:spcAft>
              <a:defRPr sz="900" kern="1200">
                <a:solidFill>
                  <a:schemeClr val="tx1"/>
                </a:solidFill>
                <a:latin typeface="Lucida Grande" pitchFamily="80" charset="0"/>
                <a:ea typeface="+mn-ea"/>
                <a:cs typeface="+mn-cs"/>
              </a:defRPr>
            </a:lvl4pPr>
            <a:lvl5pPr marL="1828800" algn="l" rtl="0" eaLnBrk="0" fontAlgn="base" hangingPunct="0">
              <a:spcBef>
                <a:spcPct val="0"/>
              </a:spcBef>
              <a:spcAft>
                <a:spcPct val="0"/>
              </a:spcAft>
              <a:defRPr sz="900" kern="1200">
                <a:solidFill>
                  <a:schemeClr val="tx1"/>
                </a:solidFill>
                <a:latin typeface="Lucida Grande" pitchFamily="80" charset="0"/>
                <a:ea typeface="+mn-ea"/>
                <a:cs typeface="+mn-cs"/>
              </a:defRPr>
            </a:lvl5pPr>
            <a:lvl6pPr marL="2286000" algn="l" defTabSz="914400" rtl="0" eaLnBrk="1" latinLnBrk="0" hangingPunct="1">
              <a:defRPr sz="900" kern="1200">
                <a:solidFill>
                  <a:schemeClr val="tx1"/>
                </a:solidFill>
                <a:latin typeface="Lucida Grande" pitchFamily="80" charset="0"/>
                <a:ea typeface="+mn-ea"/>
                <a:cs typeface="+mn-cs"/>
              </a:defRPr>
            </a:lvl6pPr>
            <a:lvl7pPr marL="2743200" algn="l" defTabSz="914400" rtl="0" eaLnBrk="1" latinLnBrk="0" hangingPunct="1">
              <a:defRPr sz="900" kern="1200">
                <a:solidFill>
                  <a:schemeClr val="tx1"/>
                </a:solidFill>
                <a:latin typeface="Lucida Grande" pitchFamily="80" charset="0"/>
                <a:ea typeface="+mn-ea"/>
                <a:cs typeface="+mn-cs"/>
              </a:defRPr>
            </a:lvl7pPr>
            <a:lvl8pPr marL="3200400" algn="l" defTabSz="914400" rtl="0" eaLnBrk="1" latinLnBrk="0" hangingPunct="1">
              <a:defRPr sz="900" kern="1200">
                <a:solidFill>
                  <a:schemeClr val="tx1"/>
                </a:solidFill>
                <a:latin typeface="Lucida Grande" pitchFamily="80" charset="0"/>
                <a:ea typeface="+mn-ea"/>
                <a:cs typeface="+mn-cs"/>
              </a:defRPr>
            </a:lvl8pPr>
            <a:lvl9pPr marL="3657600" algn="l" defTabSz="914400" rtl="0" eaLnBrk="1" latinLnBrk="0" hangingPunct="1">
              <a:defRPr sz="900" kern="1200">
                <a:solidFill>
                  <a:schemeClr val="tx1"/>
                </a:solidFill>
                <a:latin typeface="Lucida Grande" pitchFamily="80" charset="0"/>
                <a:ea typeface="+mn-ea"/>
                <a:cs typeface="+mn-cs"/>
              </a:defRPr>
            </a:lvl9pPr>
          </a:lstStyle>
          <a:p>
            <a:pPr>
              <a:defRPr/>
            </a:pPr>
            <a:fld id="{DDEC2E54-4663-4D80-BCF6-77C71D900938}" type="slidenum">
              <a:rPr lang="en-US" smtClean="0"/>
              <a:pPr>
                <a:defRPr/>
              </a:pPr>
              <a:t>68</a:t>
            </a:fld>
            <a:endParaRPr lang="en-US"/>
          </a:p>
        </p:txBody>
      </p:sp>
      <p:pic>
        <p:nvPicPr>
          <p:cNvPr id="6" name="Picture 5"/>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57200" y="1920478"/>
            <a:ext cx="6298158" cy="3542714"/>
          </a:xfrm>
          <a:prstGeom prst="rect">
            <a:avLst/>
          </a:prstGeom>
        </p:spPr>
      </p:pic>
      <p:sp>
        <p:nvSpPr>
          <p:cNvPr id="7" name="TextBox 6"/>
          <p:cNvSpPr txBox="1"/>
          <p:nvPr/>
        </p:nvSpPr>
        <p:spPr>
          <a:xfrm>
            <a:off x="7010400" y="4079922"/>
            <a:ext cx="1409360" cy="276999"/>
          </a:xfrm>
          <a:prstGeom prst="rect">
            <a:avLst/>
          </a:prstGeom>
          <a:noFill/>
        </p:spPr>
        <p:txBody>
          <a:bodyPr wrap="none" rtlCol="0">
            <a:spAutoFit/>
          </a:bodyPr>
          <a:lstStyle/>
          <a:p>
            <a:r>
              <a:rPr lang="en-US" sz="1200" dirty="0"/>
              <a:t>SpaceCube v1.0 CIB</a:t>
            </a:r>
          </a:p>
        </p:txBody>
      </p:sp>
      <p:pic>
        <p:nvPicPr>
          <p:cNvPr id="8" name="Picture 2" descr="9CDF5F8D-4DFE-41EA-AF89-E88D091D180C"/>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7010400" y="4307736"/>
            <a:ext cx="1513114" cy="1273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846723" y="2053291"/>
            <a:ext cx="1929640" cy="1557020"/>
          </a:xfrm>
          <a:prstGeom prst="rect">
            <a:avLst/>
          </a:prstGeom>
        </p:spPr>
      </p:pic>
      <p:sp>
        <p:nvSpPr>
          <p:cNvPr id="10" name="TextBox 9"/>
          <p:cNvSpPr txBox="1"/>
          <p:nvPr/>
        </p:nvSpPr>
        <p:spPr>
          <a:xfrm>
            <a:off x="7092208" y="1793521"/>
            <a:ext cx="1764266" cy="276999"/>
          </a:xfrm>
          <a:prstGeom prst="rect">
            <a:avLst/>
          </a:prstGeom>
          <a:noFill/>
        </p:spPr>
        <p:txBody>
          <a:bodyPr wrap="none" rtlCol="0">
            <a:spAutoFit/>
          </a:bodyPr>
          <a:lstStyle/>
          <a:p>
            <a:r>
              <a:rPr lang="en-US" sz="1200" dirty="0" err="1"/>
              <a:t>SpaceCube</a:t>
            </a:r>
            <a:r>
              <a:rPr lang="en-US" sz="1200" dirty="0"/>
              <a:t> v2.0 </a:t>
            </a:r>
            <a:r>
              <a:rPr lang="en-US" sz="1200" dirty="0" err="1"/>
              <a:t>NavCube</a:t>
            </a:r>
            <a:endParaRPr lang="en-US" sz="1200" dirty="0"/>
          </a:p>
        </p:txBody>
      </p:sp>
      <p:sp>
        <p:nvSpPr>
          <p:cNvPr id="11" name="TextBox 10"/>
          <p:cNvSpPr txBox="1"/>
          <p:nvPr/>
        </p:nvSpPr>
        <p:spPr>
          <a:xfrm rot="19663674">
            <a:off x="7923055" y="3625518"/>
            <a:ext cx="1233479" cy="300082"/>
          </a:xfrm>
          <a:prstGeom prst="rect">
            <a:avLst/>
          </a:prstGeom>
          <a:noFill/>
        </p:spPr>
        <p:txBody>
          <a:bodyPr wrap="none" rtlCol="0">
            <a:spAutoFit/>
          </a:bodyPr>
          <a:lstStyle/>
          <a:p>
            <a:r>
              <a:rPr lang="en-US" sz="1350" dirty="0">
                <a:solidFill>
                  <a:srgbClr val="FF0000"/>
                </a:solidFill>
              </a:rPr>
              <a:t>1% COTS Parts </a:t>
            </a:r>
          </a:p>
        </p:txBody>
      </p:sp>
      <p:sp>
        <p:nvSpPr>
          <p:cNvPr id="12" name="TextBox 11"/>
          <p:cNvSpPr txBox="1"/>
          <p:nvPr/>
        </p:nvSpPr>
        <p:spPr>
          <a:xfrm rot="19663674">
            <a:off x="6728287" y="1457505"/>
            <a:ext cx="1321644" cy="300082"/>
          </a:xfrm>
          <a:prstGeom prst="rect">
            <a:avLst/>
          </a:prstGeom>
          <a:noFill/>
        </p:spPr>
        <p:txBody>
          <a:bodyPr wrap="none" rtlCol="0">
            <a:spAutoFit/>
          </a:bodyPr>
          <a:lstStyle/>
          <a:p>
            <a:r>
              <a:rPr lang="en-US" sz="1350" dirty="0">
                <a:solidFill>
                  <a:srgbClr val="FF0000"/>
                </a:solidFill>
              </a:rPr>
              <a:t>99% COTS Parts </a:t>
            </a:r>
          </a:p>
        </p:txBody>
      </p:sp>
    </p:spTree>
    <p:extLst>
      <p:ext uri="{BB962C8B-B14F-4D97-AF65-F5344CB8AC3E}">
        <p14:creationId xmlns:p14="http://schemas.microsoft.com/office/powerpoint/2010/main" val="296539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SpaceCube</a:t>
            </a:r>
            <a:r>
              <a:rPr lang="en-US" dirty="0"/>
              <a:t> Time-on-orbit (Oct 2021)</a:t>
            </a:r>
          </a:p>
        </p:txBody>
      </p:sp>
      <p:sp>
        <p:nvSpPr>
          <p:cNvPr id="4" name="Slide Number Placeholder 3"/>
          <p:cNvSpPr>
            <a:spLocks noGrp="1"/>
          </p:cNvSpPr>
          <p:nvPr>
            <p:ph type="sldNum" sz="quarter" idx="10"/>
          </p:nvPr>
        </p:nvSpPr>
        <p:spPr>
          <a:xfrm>
            <a:off x="11386393" y="6528052"/>
            <a:ext cx="478367" cy="228600"/>
          </a:xfrm>
          <a:prstGeom prst="rect">
            <a:avLst/>
          </a:prstGeom>
        </p:spPr>
        <p:txBody>
          <a:bodyPr/>
          <a:lstStyle>
            <a:defPPr>
              <a:defRPr lang="en-US"/>
            </a:defPPr>
            <a:lvl1pPr algn="r" rtl="0" eaLnBrk="0" fontAlgn="base" hangingPunct="0">
              <a:spcBef>
                <a:spcPct val="0"/>
              </a:spcBef>
              <a:spcAft>
                <a:spcPct val="0"/>
              </a:spcAft>
              <a:defRPr sz="900" kern="1200">
                <a:solidFill>
                  <a:srgbClr val="0A233F"/>
                </a:solidFill>
                <a:latin typeface="Lucida Grande" pitchFamily="80" charset="0"/>
                <a:ea typeface="+mn-ea"/>
                <a:cs typeface="+mn-cs"/>
              </a:defRPr>
            </a:lvl1pPr>
            <a:lvl2pPr marL="457200" algn="l" rtl="0" eaLnBrk="0" fontAlgn="base" hangingPunct="0">
              <a:spcBef>
                <a:spcPct val="0"/>
              </a:spcBef>
              <a:spcAft>
                <a:spcPct val="0"/>
              </a:spcAft>
              <a:defRPr sz="900" kern="1200">
                <a:solidFill>
                  <a:schemeClr val="tx1"/>
                </a:solidFill>
                <a:latin typeface="Lucida Grande" pitchFamily="80" charset="0"/>
                <a:ea typeface="+mn-ea"/>
                <a:cs typeface="+mn-cs"/>
              </a:defRPr>
            </a:lvl2pPr>
            <a:lvl3pPr marL="914400" algn="l" rtl="0" eaLnBrk="0" fontAlgn="base" hangingPunct="0">
              <a:spcBef>
                <a:spcPct val="0"/>
              </a:spcBef>
              <a:spcAft>
                <a:spcPct val="0"/>
              </a:spcAft>
              <a:defRPr sz="900" kern="1200">
                <a:solidFill>
                  <a:schemeClr val="tx1"/>
                </a:solidFill>
                <a:latin typeface="Lucida Grande" pitchFamily="80" charset="0"/>
                <a:ea typeface="+mn-ea"/>
                <a:cs typeface="+mn-cs"/>
              </a:defRPr>
            </a:lvl3pPr>
            <a:lvl4pPr marL="1371600" algn="l" rtl="0" eaLnBrk="0" fontAlgn="base" hangingPunct="0">
              <a:spcBef>
                <a:spcPct val="0"/>
              </a:spcBef>
              <a:spcAft>
                <a:spcPct val="0"/>
              </a:spcAft>
              <a:defRPr sz="900" kern="1200">
                <a:solidFill>
                  <a:schemeClr val="tx1"/>
                </a:solidFill>
                <a:latin typeface="Lucida Grande" pitchFamily="80" charset="0"/>
                <a:ea typeface="+mn-ea"/>
                <a:cs typeface="+mn-cs"/>
              </a:defRPr>
            </a:lvl4pPr>
            <a:lvl5pPr marL="1828800" algn="l" rtl="0" eaLnBrk="0" fontAlgn="base" hangingPunct="0">
              <a:spcBef>
                <a:spcPct val="0"/>
              </a:spcBef>
              <a:spcAft>
                <a:spcPct val="0"/>
              </a:spcAft>
              <a:defRPr sz="900" kern="1200">
                <a:solidFill>
                  <a:schemeClr val="tx1"/>
                </a:solidFill>
                <a:latin typeface="Lucida Grande" pitchFamily="80" charset="0"/>
                <a:ea typeface="+mn-ea"/>
                <a:cs typeface="+mn-cs"/>
              </a:defRPr>
            </a:lvl5pPr>
            <a:lvl6pPr marL="2286000" algn="l" defTabSz="914400" rtl="0" eaLnBrk="1" latinLnBrk="0" hangingPunct="1">
              <a:defRPr sz="900" kern="1200">
                <a:solidFill>
                  <a:schemeClr val="tx1"/>
                </a:solidFill>
                <a:latin typeface="Lucida Grande" pitchFamily="80" charset="0"/>
                <a:ea typeface="+mn-ea"/>
                <a:cs typeface="+mn-cs"/>
              </a:defRPr>
            </a:lvl6pPr>
            <a:lvl7pPr marL="2743200" algn="l" defTabSz="914400" rtl="0" eaLnBrk="1" latinLnBrk="0" hangingPunct="1">
              <a:defRPr sz="900" kern="1200">
                <a:solidFill>
                  <a:schemeClr val="tx1"/>
                </a:solidFill>
                <a:latin typeface="Lucida Grande" pitchFamily="80" charset="0"/>
                <a:ea typeface="+mn-ea"/>
                <a:cs typeface="+mn-cs"/>
              </a:defRPr>
            </a:lvl7pPr>
            <a:lvl8pPr marL="3200400" algn="l" defTabSz="914400" rtl="0" eaLnBrk="1" latinLnBrk="0" hangingPunct="1">
              <a:defRPr sz="900" kern="1200">
                <a:solidFill>
                  <a:schemeClr val="tx1"/>
                </a:solidFill>
                <a:latin typeface="Lucida Grande" pitchFamily="80" charset="0"/>
                <a:ea typeface="+mn-ea"/>
                <a:cs typeface="+mn-cs"/>
              </a:defRPr>
            </a:lvl8pPr>
            <a:lvl9pPr marL="3657600" algn="l" defTabSz="914400" rtl="0" eaLnBrk="1" latinLnBrk="0" hangingPunct="1">
              <a:defRPr sz="900" kern="1200">
                <a:solidFill>
                  <a:schemeClr val="tx1"/>
                </a:solidFill>
                <a:latin typeface="Lucida Grande" pitchFamily="80" charset="0"/>
                <a:ea typeface="+mn-ea"/>
                <a:cs typeface="+mn-cs"/>
              </a:defRPr>
            </a:lvl9pPr>
          </a:lstStyle>
          <a:p>
            <a:pPr>
              <a:defRPr/>
            </a:pPr>
            <a:fld id="{DDEC2E54-4663-4D80-BCF6-77C71D900938}" type="slidenum">
              <a:rPr lang="en-US" smtClean="0"/>
              <a:pPr>
                <a:defRPr/>
              </a:pPr>
              <a:t>69</a:t>
            </a:fld>
            <a:endParaRPr lang="en-US"/>
          </a:p>
        </p:txBody>
      </p:sp>
      <p:sp>
        <p:nvSpPr>
          <p:cNvPr id="6" name="TextBox 5"/>
          <p:cNvSpPr txBox="1"/>
          <p:nvPr/>
        </p:nvSpPr>
        <p:spPr>
          <a:xfrm>
            <a:off x="5406390" y="3850443"/>
            <a:ext cx="3582304" cy="1696618"/>
          </a:xfrm>
          <a:prstGeom prst="rect">
            <a:avLst/>
          </a:prstGeom>
          <a:noFill/>
        </p:spPr>
        <p:txBody>
          <a:bodyPr wrap="square" rtlCol="0">
            <a:spAutoFit/>
          </a:bodyPr>
          <a:lstStyle/>
          <a:p>
            <a:r>
              <a:rPr lang="en-US" sz="825" dirty="0"/>
              <a:t>Also to note: We flew many COTS components on some of these projects:</a:t>
            </a:r>
          </a:p>
          <a:p>
            <a:pPr marL="128588" indent="-128588">
              <a:buFontTx/>
              <a:buChar char="-"/>
            </a:pPr>
            <a:r>
              <a:rPr lang="en-US" sz="825" dirty="0"/>
              <a:t>ISE2.0, SMART, and ISEM all flew COTS cameras that were ruggedized. SMART flew COTS SATA drives.</a:t>
            </a:r>
          </a:p>
          <a:p>
            <a:pPr marL="128588" indent="-128588">
              <a:buFontTx/>
              <a:buChar char="-"/>
            </a:pPr>
            <a:r>
              <a:rPr lang="en-US" sz="825" dirty="0"/>
              <a:t>Raven flew a $5 USB interface card to an IR sensor</a:t>
            </a:r>
          </a:p>
          <a:p>
            <a:pPr marL="128588" indent="-128588">
              <a:buFontTx/>
              <a:buChar char="-"/>
            </a:pPr>
            <a:r>
              <a:rPr lang="en-US" sz="825" dirty="0"/>
              <a:t>STP-H5 and -H6 have CHREC Space Processors (CSPs) that were 95% COTS components.  See references for more info on CSP results (no failures to date)</a:t>
            </a:r>
          </a:p>
          <a:p>
            <a:pPr marL="128588" indent="-128588">
              <a:buFontTx/>
              <a:buChar char="-"/>
            </a:pPr>
            <a:r>
              <a:rPr lang="en-US" sz="825" dirty="0"/>
              <a:t>RRM3 suffered a failure (outside of </a:t>
            </a:r>
            <a:r>
              <a:rPr lang="en-US" sz="825" dirty="0" err="1"/>
              <a:t>SpaceCube</a:t>
            </a:r>
            <a:r>
              <a:rPr lang="en-US" sz="825" dirty="0"/>
              <a:t>) that may have involved a specific COTS part, but the part was used in a stressing condition that any part would eventually fail.</a:t>
            </a:r>
          </a:p>
          <a:p>
            <a:pPr marL="128588" indent="-128588">
              <a:buFontTx/>
              <a:buChar char="-"/>
            </a:pPr>
            <a:r>
              <a:rPr lang="en-US" sz="825" dirty="0" err="1"/>
              <a:t>NavCube</a:t>
            </a:r>
            <a:r>
              <a:rPr lang="en-US" sz="825" dirty="0"/>
              <a:t> Commercial vendor populated PWBs</a:t>
            </a:r>
          </a:p>
          <a:p>
            <a:endParaRPr lang="en-US" sz="1350" dirty="0"/>
          </a:p>
        </p:txBody>
      </p:sp>
      <p:graphicFrame>
        <p:nvGraphicFramePr>
          <p:cNvPr id="3" name="Table 2">
            <a:extLst>
              <a:ext uri="{FF2B5EF4-FFF2-40B4-BE49-F238E27FC236}">
                <a16:creationId xmlns:a16="http://schemas.microsoft.com/office/drawing/2014/main" id="{D9B606EF-C1DA-D046-B81B-EDCC376A1E36}"/>
              </a:ext>
            </a:extLst>
          </p:cNvPr>
          <p:cNvGraphicFramePr>
            <a:graphicFrameLocks noGrp="1"/>
          </p:cNvGraphicFramePr>
          <p:nvPr/>
        </p:nvGraphicFramePr>
        <p:xfrm>
          <a:off x="356051" y="2143125"/>
          <a:ext cx="4733839" cy="3561763"/>
        </p:xfrm>
        <a:graphic>
          <a:graphicData uri="http://schemas.openxmlformats.org/drawingml/2006/table">
            <a:tbl>
              <a:tblPr>
                <a:tableStyleId>{5C22544A-7EE6-4342-B048-85BDC9FD1C3A}</a:tableStyleId>
              </a:tblPr>
              <a:tblGrid>
                <a:gridCol w="1073839">
                  <a:extLst>
                    <a:ext uri="{9D8B030D-6E8A-4147-A177-3AD203B41FA5}">
                      <a16:colId xmlns:a16="http://schemas.microsoft.com/office/drawing/2014/main" val="2440464823"/>
                    </a:ext>
                  </a:extLst>
                </a:gridCol>
                <a:gridCol w="579873">
                  <a:extLst>
                    <a:ext uri="{9D8B030D-6E8A-4147-A177-3AD203B41FA5}">
                      <a16:colId xmlns:a16="http://schemas.microsoft.com/office/drawing/2014/main" val="3509116291"/>
                    </a:ext>
                  </a:extLst>
                </a:gridCol>
                <a:gridCol w="307834">
                  <a:extLst>
                    <a:ext uri="{9D8B030D-6E8A-4147-A177-3AD203B41FA5}">
                      <a16:colId xmlns:a16="http://schemas.microsoft.com/office/drawing/2014/main" val="1190210222"/>
                    </a:ext>
                  </a:extLst>
                </a:gridCol>
                <a:gridCol w="467120">
                  <a:extLst>
                    <a:ext uri="{9D8B030D-6E8A-4147-A177-3AD203B41FA5}">
                      <a16:colId xmlns:a16="http://schemas.microsoft.com/office/drawing/2014/main" val="2289914709"/>
                    </a:ext>
                  </a:extLst>
                </a:gridCol>
                <a:gridCol w="665779">
                  <a:extLst>
                    <a:ext uri="{9D8B030D-6E8A-4147-A177-3AD203B41FA5}">
                      <a16:colId xmlns:a16="http://schemas.microsoft.com/office/drawing/2014/main" val="86561523"/>
                    </a:ext>
                  </a:extLst>
                </a:gridCol>
                <a:gridCol w="665779">
                  <a:extLst>
                    <a:ext uri="{9D8B030D-6E8A-4147-A177-3AD203B41FA5}">
                      <a16:colId xmlns:a16="http://schemas.microsoft.com/office/drawing/2014/main" val="2783927596"/>
                    </a:ext>
                  </a:extLst>
                </a:gridCol>
                <a:gridCol w="451013">
                  <a:extLst>
                    <a:ext uri="{9D8B030D-6E8A-4147-A177-3AD203B41FA5}">
                      <a16:colId xmlns:a16="http://schemas.microsoft.com/office/drawing/2014/main" val="1651130291"/>
                    </a:ext>
                  </a:extLst>
                </a:gridCol>
                <a:gridCol w="522602">
                  <a:extLst>
                    <a:ext uri="{9D8B030D-6E8A-4147-A177-3AD203B41FA5}">
                      <a16:colId xmlns:a16="http://schemas.microsoft.com/office/drawing/2014/main" val="1760988085"/>
                    </a:ext>
                  </a:extLst>
                </a:gridCol>
              </a:tblGrid>
              <a:tr h="317806">
                <a:tc>
                  <a:txBody>
                    <a:bodyPr/>
                    <a:lstStyle/>
                    <a:p>
                      <a:pPr algn="l" rtl="0" fontAlgn="ctr"/>
                      <a:r>
                        <a:rPr lang="en-US" sz="900" u="none" strike="noStrike">
                          <a:effectLst/>
                        </a:rPr>
                        <a:t>Project</a:t>
                      </a:r>
                      <a:endParaRPr lang="en-US" sz="900" b="1" i="0" u="none" strike="noStrike">
                        <a:solidFill>
                          <a:srgbClr val="FFFFFF"/>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Version</a:t>
                      </a:r>
                      <a:endParaRPr lang="en-US" sz="900" b="1" i="0" u="none" strike="noStrike">
                        <a:solidFill>
                          <a:srgbClr val="FFFFFF"/>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Part Req</a:t>
                      </a:r>
                      <a:endParaRPr lang="en-US" sz="900" b="1" i="0" u="none" strike="noStrike">
                        <a:solidFill>
                          <a:srgbClr val="FFFFFF"/>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BOM Count</a:t>
                      </a:r>
                      <a:endParaRPr lang="en-US" sz="900" b="1" i="0" u="none" strike="noStrike">
                        <a:solidFill>
                          <a:srgbClr val="FFFFFF"/>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Operation Months</a:t>
                      </a:r>
                      <a:endParaRPr lang="en-US" sz="900" b="1" i="0" u="none" strike="noStrike">
                        <a:solidFill>
                          <a:srgbClr val="FFFFFF"/>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Xilinx Quantity</a:t>
                      </a:r>
                      <a:endParaRPr lang="en-US" sz="900" b="1" i="0" u="none" strike="noStrike">
                        <a:solidFill>
                          <a:srgbClr val="FFFFFF"/>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COTS %</a:t>
                      </a:r>
                      <a:endParaRPr lang="en-US" sz="900" b="1" i="0" u="none" strike="noStrike">
                        <a:solidFill>
                          <a:srgbClr val="FFFFFF"/>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COTS Months</a:t>
                      </a:r>
                      <a:endParaRPr lang="en-US" sz="900" b="1" i="0" u="none" strike="noStrike">
                        <a:solidFill>
                          <a:srgbClr val="FFFFFF"/>
                        </a:solidFill>
                        <a:effectLst/>
                        <a:latin typeface="Arial" panose="020B0604020202020204" pitchFamily="34" charset="0"/>
                      </a:endParaRPr>
                    </a:p>
                  </a:txBody>
                  <a:tcPr marL="7144" marR="7144" marT="7144" marB="0" anchor="ctr"/>
                </a:tc>
                <a:extLst>
                  <a:ext uri="{0D108BD9-81ED-4DB2-BD59-A6C34878D82A}">
                    <a16:rowId xmlns:a16="http://schemas.microsoft.com/office/drawing/2014/main" val="2139616734"/>
                  </a:ext>
                </a:extLst>
              </a:tr>
              <a:tr h="303594">
                <a:tc>
                  <a:txBody>
                    <a:bodyPr/>
                    <a:lstStyle/>
                    <a:p>
                      <a:pPr algn="l" rtl="0" fontAlgn="ctr"/>
                      <a:r>
                        <a:rPr lang="en-US" sz="900" u="none" strike="noStrike">
                          <a:effectLst/>
                        </a:rPr>
                        <a:t>RNS</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v1.0</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2+</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3700</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0.0833333</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4</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1%</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3.08333</a:t>
                      </a:r>
                      <a:endParaRPr lang="en-US" sz="900" b="0" i="0" u="none" strike="noStrike">
                        <a:solidFill>
                          <a:srgbClr val="000000"/>
                        </a:solidFill>
                        <a:effectLst/>
                        <a:latin typeface="Arial" panose="020B0604020202020204" pitchFamily="34" charset="0"/>
                      </a:endParaRPr>
                    </a:p>
                  </a:txBody>
                  <a:tcPr marL="7144" marR="7144" marT="7144" marB="0" anchor="ctr"/>
                </a:tc>
                <a:extLst>
                  <a:ext uri="{0D108BD9-81ED-4DB2-BD59-A6C34878D82A}">
                    <a16:rowId xmlns:a16="http://schemas.microsoft.com/office/drawing/2014/main" val="3218386207"/>
                  </a:ext>
                </a:extLst>
              </a:tr>
              <a:tr h="163111">
                <a:tc>
                  <a:txBody>
                    <a:bodyPr/>
                    <a:lstStyle/>
                    <a:p>
                      <a:pPr algn="l" rtl="0" fontAlgn="ctr"/>
                      <a:r>
                        <a:rPr lang="en-US" sz="900" u="none" strike="noStrike">
                          <a:effectLst/>
                        </a:rPr>
                        <a:t>MISSE-7</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v1.0</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N/A</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3100</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90</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4</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2%</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5580</a:t>
                      </a:r>
                      <a:endParaRPr lang="en-US" sz="900" b="0" i="0" u="none" strike="noStrike">
                        <a:solidFill>
                          <a:srgbClr val="000000"/>
                        </a:solidFill>
                        <a:effectLst/>
                        <a:latin typeface="Arial" panose="020B0604020202020204" pitchFamily="34" charset="0"/>
                      </a:endParaRPr>
                    </a:p>
                  </a:txBody>
                  <a:tcPr marL="7144" marR="7144" marT="7144" marB="0" anchor="ctr"/>
                </a:tc>
                <a:extLst>
                  <a:ext uri="{0D108BD9-81ED-4DB2-BD59-A6C34878D82A}">
                    <a16:rowId xmlns:a16="http://schemas.microsoft.com/office/drawing/2014/main" val="1594099476"/>
                  </a:ext>
                </a:extLst>
              </a:tr>
              <a:tr h="303594">
                <a:tc>
                  <a:txBody>
                    <a:bodyPr/>
                    <a:lstStyle/>
                    <a:p>
                      <a:pPr algn="l" rtl="0" fontAlgn="ctr"/>
                      <a:r>
                        <a:rPr lang="en-US" sz="900" u="none" strike="noStrike">
                          <a:effectLst/>
                        </a:rPr>
                        <a:t>SMART</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v1.5</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N/A</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1000</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0.0333333</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dirty="0">
                          <a:effectLst/>
                        </a:rPr>
                        <a:t>1</a:t>
                      </a:r>
                      <a:endParaRPr lang="en-US" sz="900" b="0" i="0" u="none" strike="noStrike" dirty="0">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95%</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31.6667</a:t>
                      </a:r>
                      <a:endParaRPr lang="en-US" sz="900" b="0" i="0" u="none" strike="noStrike">
                        <a:solidFill>
                          <a:srgbClr val="000000"/>
                        </a:solidFill>
                        <a:effectLst/>
                        <a:latin typeface="Arial" panose="020B0604020202020204" pitchFamily="34" charset="0"/>
                      </a:endParaRPr>
                    </a:p>
                  </a:txBody>
                  <a:tcPr marL="7144" marR="7144" marT="7144" marB="0" anchor="ctr"/>
                </a:tc>
                <a:extLst>
                  <a:ext uri="{0D108BD9-81ED-4DB2-BD59-A6C34878D82A}">
                    <a16:rowId xmlns:a16="http://schemas.microsoft.com/office/drawing/2014/main" val="1611702735"/>
                  </a:ext>
                </a:extLst>
              </a:tr>
              <a:tr h="163111">
                <a:tc>
                  <a:txBody>
                    <a:bodyPr/>
                    <a:lstStyle/>
                    <a:p>
                      <a:pPr algn="l" rtl="0" fontAlgn="ctr"/>
                      <a:r>
                        <a:rPr lang="en-US" sz="900" u="none" strike="noStrike">
                          <a:effectLst/>
                        </a:rPr>
                        <a:t>STP-H4 CIB</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v1.0</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N/A</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1500</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30</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2</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1%</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450</a:t>
                      </a:r>
                      <a:endParaRPr lang="en-US" sz="900" b="0" i="0" u="none" strike="noStrike">
                        <a:solidFill>
                          <a:srgbClr val="000000"/>
                        </a:solidFill>
                        <a:effectLst/>
                        <a:latin typeface="Arial" panose="020B0604020202020204" pitchFamily="34" charset="0"/>
                      </a:endParaRPr>
                    </a:p>
                  </a:txBody>
                  <a:tcPr marL="7144" marR="7144" marT="7144" marB="0" anchor="ctr"/>
                </a:tc>
                <a:extLst>
                  <a:ext uri="{0D108BD9-81ED-4DB2-BD59-A6C34878D82A}">
                    <a16:rowId xmlns:a16="http://schemas.microsoft.com/office/drawing/2014/main" val="1031258250"/>
                  </a:ext>
                </a:extLst>
              </a:tr>
              <a:tr h="163111">
                <a:tc>
                  <a:txBody>
                    <a:bodyPr/>
                    <a:lstStyle/>
                    <a:p>
                      <a:pPr algn="l" rtl="0" fontAlgn="ctr"/>
                      <a:r>
                        <a:rPr lang="en-US" sz="900" u="none" strike="noStrike">
                          <a:effectLst/>
                        </a:rPr>
                        <a:t>STP-H4 ISE2.0</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v2.0-EM</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N/A</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1250</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dirty="0">
                          <a:effectLst/>
                        </a:rPr>
                        <a:t>30</a:t>
                      </a:r>
                      <a:endParaRPr lang="en-US" sz="900" b="0" i="0" u="none" strike="noStrike" dirty="0">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3</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98%</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36750</a:t>
                      </a:r>
                      <a:endParaRPr lang="en-US" sz="900" b="0" i="0" u="none" strike="noStrike">
                        <a:solidFill>
                          <a:srgbClr val="000000"/>
                        </a:solidFill>
                        <a:effectLst/>
                        <a:latin typeface="Arial" panose="020B0604020202020204" pitchFamily="34" charset="0"/>
                      </a:endParaRPr>
                    </a:p>
                  </a:txBody>
                  <a:tcPr marL="7144" marR="7144" marT="7144" marB="0" anchor="ctr"/>
                </a:tc>
                <a:extLst>
                  <a:ext uri="{0D108BD9-81ED-4DB2-BD59-A6C34878D82A}">
                    <a16:rowId xmlns:a16="http://schemas.microsoft.com/office/drawing/2014/main" val="641601701"/>
                  </a:ext>
                </a:extLst>
              </a:tr>
              <a:tr h="303594">
                <a:tc>
                  <a:txBody>
                    <a:bodyPr/>
                    <a:lstStyle/>
                    <a:p>
                      <a:pPr algn="l" rtl="0" fontAlgn="ctr"/>
                      <a:r>
                        <a:rPr lang="en-US" sz="900" u="none" strike="noStrike">
                          <a:effectLst/>
                        </a:rPr>
                        <a:t>STP-H5 CIB</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v1.0</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N/A</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1500</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46.933333</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2</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1%</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704</a:t>
                      </a:r>
                      <a:endParaRPr lang="en-US" sz="900" b="0" i="0" u="none" strike="noStrike">
                        <a:solidFill>
                          <a:srgbClr val="000000"/>
                        </a:solidFill>
                        <a:effectLst/>
                        <a:latin typeface="Arial" panose="020B0604020202020204" pitchFamily="34" charset="0"/>
                      </a:endParaRPr>
                    </a:p>
                  </a:txBody>
                  <a:tcPr marL="7144" marR="7144" marT="7144" marB="0" anchor="ctr"/>
                </a:tc>
                <a:extLst>
                  <a:ext uri="{0D108BD9-81ED-4DB2-BD59-A6C34878D82A}">
                    <a16:rowId xmlns:a16="http://schemas.microsoft.com/office/drawing/2014/main" val="4108095395"/>
                  </a:ext>
                </a:extLst>
              </a:tr>
              <a:tr h="303594">
                <a:tc>
                  <a:txBody>
                    <a:bodyPr/>
                    <a:lstStyle/>
                    <a:p>
                      <a:pPr algn="l" rtl="0" fontAlgn="ctr"/>
                      <a:r>
                        <a:rPr lang="en-US" sz="900" u="none" strike="noStrike">
                          <a:effectLst/>
                        </a:rPr>
                        <a:t>STP-H5 ISEM</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v2.0 Mini</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N/A</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1000</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46.933333</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1</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26%</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12202.7</a:t>
                      </a:r>
                      <a:endParaRPr lang="en-US" sz="900" b="0" i="0" u="none" strike="noStrike">
                        <a:solidFill>
                          <a:srgbClr val="000000"/>
                        </a:solidFill>
                        <a:effectLst/>
                        <a:latin typeface="Arial" panose="020B0604020202020204" pitchFamily="34" charset="0"/>
                      </a:endParaRPr>
                    </a:p>
                  </a:txBody>
                  <a:tcPr marL="7144" marR="7144" marT="7144" marB="0" anchor="ctr"/>
                </a:tc>
                <a:extLst>
                  <a:ext uri="{0D108BD9-81ED-4DB2-BD59-A6C34878D82A}">
                    <a16:rowId xmlns:a16="http://schemas.microsoft.com/office/drawing/2014/main" val="12720891"/>
                  </a:ext>
                </a:extLst>
              </a:tr>
              <a:tr h="303594">
                <a:tc>
                  <a:txBody>
                    <a:bodyPr/>
                    <a:lstStyle/>
                    <a:p>
                      <a:pPr algn="l" rtl="0" fontAlgn="ctr"/>
                      <a:r>
                        <a:rPr lang="en-US" sz="900" u="none" strike="noStrike">
                          <a:effectLst/>
                        </a:rPr>
                        <a:t>STP-H5 Raven</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v2.0-EM</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N/A</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1500</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46.933333</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3</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99%</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69696</a:t>
                      </a:r>
                      <a:endParaRPr lang="en-US" sz="900" b="0" i="0" u="none" strike="noStrike">
                        <a:solidFill>
                          <a:srgbClr val="000000"/>
                        </a:solidFill>
                        <a:effectLst/>
                        <a:latin typeface="Arial" panose="020B0604020202020204" pitchFamily="34" charset="0"/>
                      </a:endParaRPr>
                    </a:p>
                  </a:txBody>
                  <a:tcPr marL="7144" marR="7144" marT="7144" marB="0" anchor="ctr"/>
                </a:tc>
                <a:extLst>
                  <a:ext uri="{0D108BD9-81ED-4DB2-BD59-A6C34878D82A}">
                    <a16:rowId xmlns:a16="http://schemas.microsoft.com/office/drawing/2014/main" val="3896700753"/>
                  </a:ext>
                </a:extLst>
              </a:tr>
              <a:tr h="303594">
                <a:tc>
                  <a:txBody>
                    <a:bodyPr/>
                    <a:lstStyle/>
                    <a:p>
                      <a:pPr algn="l" rtl="0" fontAlgn="ctr"/>
                      <a:r>
                        <a:rPr lang="en-US" sz="900" u="none" strike="noStrike">
                          <a:effectLst/>
                        </a:rPr>
                        <a:t>RRM3</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v2.0</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N/A</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1429</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dirty="0">
                          <a:effectLst/>
                        </a:rPr>
                        <a:t>36.666667</a:t>
                      </a:r>
                      <a:endParaRPr lang="en-US" sz="900" b="0" i="0" u="none" strike="noStrike" dirty="0">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2</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65%</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34057.8</a:t>
                      </a:r>
                      <a:endParaRPr lang="en-US" sz="900" b="0" i="0" u="none" strike="noStrike">
                        <a:solidFill>
                          <a:srgbClr val="000000"/>
                        </a:solidFill>
                        <a:effectLst/>
                        <a:latin typeface="Arial" panose="020B0604020202020204" pitchFamily="34" charset="0"/>
                      </a:endParaRPr>
                    </a:p>
                  </a:txBody>
                  <a:tcPr marL="7144" marR="7144" marT="7144" marB="0" anchor="ctr"/>
                </a:tc>
                <a:extLst>
                  <a:ext uri="{0D108BD9-81ED-4DB2-BD59-A6C34878D82A}">
                    <a16:rowId xmlns:a16="http://schemas.microsoft.com/office/drawing/2014/main" val="4274949593"/>
                  </a:ext>
                </a:extLst>
              </a:tr>
              <a:tr h="303594">
                <a:tc>
                  <a:txBody>
                    <a:bodyPr/>
                    <a:lstStyle/>
                    <a:p>
                      <a:pPr algn="l" rtl="0" fontAlgn="ctr"/>
                      <a:r>
                        <a:rPr lang="en-US" sz="900" u="none" strike="noStrike">
                          <a:effectLst/>
                        </a:rPr>
                        <a:t>STP-H6 CIB</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v1.0</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N/A</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1500</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31.833333</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2</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1%</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477.5</a:t>
                      </a:r>
                      <a:endParaRPr lang="en-US" sz="900" b="0" i="0" u="none" strike="noStrike">
                        <a:solidFill>
                          <a:srgbClr val="000000"/>
                        </a:solidFill>
                        <a:effectLst/>
                        <a:latin typeface="Arial" panose="020B0604020202020204" pitchFamily="34" charset="0"/>
                      </a:endParaRPr>
                    </a:p>
                  </a:txBody>
                  <a:tcPr marL="7144" marR="7144" marT="7144" marB="0" anchor="ctr"/>
                </a:tc>
                <a:extLst>
                  <a:ext uri="{0D108BD9-81ED-4DB2-BD59-A6C34878D82A}">
                    <a16:rowId xmlns:a16="http://schemas.microsoft.com/office/drawing/2014/main" val="3838950546"/>
                  </a:ext>
                </a:extLst>
              </a:tr>
              <a:tr h="303594">
                <a:tc>
                  <a:txBody>
                    <a:bodyPr/>
                    <a:lstStyle/>
                    <a:p>
                      <a:pPr algn="l" rtl="0" fontAlgn="ctr"/>
                      <a:r>
                        <a:rPr lang="en-US" sz="900" u="none" strike="noStrike">
                          <a:effectLst/>
                        </a:rPr>
                        <a:t>STP-H6 GPS</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v2.0</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N/A</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1157</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31.833333</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2</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65%</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23940.3</a:t>
                      </a:r>
                      <a:endParaRPr lang="en-US" sz="900" b="0" i="0" u="none" strike="noStrike">
                        <a:solidFill>
                          <a:srgbClr val="000000"/>
                        </a:solidFill>
                        <a:effectLst/>
                        <a:latin typeface="Arial" panose="020B0604020202020204" pitchFamily="34" charset="0"/>
                      </a:endParaRPr>
                    </a:p>
                  </a:txBody>
                  <a:tcPr marL="7144" marR="7144" marT="7144" marB="0" anchor="ctr"/>
                </a:tc>
                <a:extLst>
                  <a:ext uri="{0D108BD9-81ED-4DB2-BD59-A6C34878D82A}">
                    <a16:rowId xmlns:a16="http://schemas.microsoft.com/office/drawing/2014/main" val="909537970"/>
                  </a:ext>
                </a:extLst>
              </a:tr>
              <a:tr h="162936">
                <a:tc>
                  <a:txBody>
                    <a:bodyPr/>
                    <a:lstStyle/>
                    <a:p>
                      <a:pPr algn="l" rtl="0" fontAlgn="ctr"/>
                      <a:r>
                        <a:rPr lang="en-US" sz="900" u="none" strike="noStrike">
                          <a:effectLst/>
                        </a:rPr>
                        <a:t>Restore-L Lidar</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v2.0</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3</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2000</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 </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2</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0%</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N/A</a:t>
                      </a:r>
                      <a:endParaRPr lang="en-US" sz="900" b="0" i="0" u="none" strike="noStrike">
                        <a:solidFill>
                          <a:srgbClr val="000000"/>
                        </a:solidFill>
                        <a:effectLst/>
                        <a:latin typeface="Arial" panose="020B0604020202020204" pitchFamily="34" charset="0"/>
                      </a:endParaRPr>
                    </a:p>
                  </a:txBody>
                  <a:tcPr marL="7144" marR="7144" marT="7144" marB="0" anchor="ctr"/>
                </a:tc>
                <a:extLst>
                  <a:ext uri="{0D108BD9-81ED-4DB2-BD59-A6C34878D82A}">
                    <a16:rowId xmlns:a16="http://schemas.microsoft.com/office/drawing/2014/main" val="3949858855"/>
                  </a:ext>
                </a:extLst>
              </a:tr>
              <a:tr h="162936">
                <a:tc>
                  <a:txBody>
                    <a:bodyPr/>
                    <a:lstStyle/>
                    <a:p>
                      <a:pPr algn="l" rtl="0" fontAlgn="ctr"/>
                      <a:r>
                        <a:rPr lang="en-US" sz="900" u="none" strike="noStrike">
                          <a:effectLst/>
                        </a:rPr>
                        <a:t>STPSat6</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v2.0 Mini</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N/A</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1500</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 </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1</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98%</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dirty="0">
                          <a:effectLst/>
                        </a:rPr>
                        <a:t>N/A</a:t>
                      </a:r>
                      <a:endParaRPr lang="en-US" sz="900" b="0" i="0" u="none" strike="noStrike" dirty="0">
                        <a:solidFill>
                          <a:srgbClr val="000000"/>
                        </a:solidFill>
                        <a:effectLst/>
                        <a:latin typeface="Arial" panose="020B0604020202020204" pitchFamily="34" charset="0"/>
                      </a:endParaRPr>
                    </a:p>
                  </a:txBody>
                  <a:tcPr marL="7144" marR="7144" marT="7144" marB="0" anchor="ctr"/>
                </a:tc>
                <a:extLst>
                  <a:ext uri="{0D108BD9-81ED-4DB2-BD59-A6C34878D82A}">
                    <a16:rowId xmlns:a16="http://schemas.microsoft.com/office/drawing/2014/main" val="479138229"/>
                  </a:ext>
                </a:extLst>
              </a:tr>
            </a:tbl>
          </a:graphicData>
        </a:graphic>
      </p:graphicFrame>
      <p:graphicFrame>
        <p:nvGraphicFramePr>
          <p:cNvPr id="7" name="Table 6">
            <a:extLst>
              <a:ext uri="{FF2B5EF4-FFF2-40B4-BE49-F238E27FC236}">
                <a16:creationId xmlns:a16="http://schemas.microsoft.com/office/drawing/2014/main" id="{7E176360-B2A4-CC44-9173-69CB1F8EB0FD}"/>
              </a:ext>
            </a:extLst>
          </p:cNvPr>
          <p:cNvGraphicFramePr>
            <a:graphicFrameLocks noGrp="1"/>
          </p:cNvGraphicFramePr>
          <p:nvPr>
            <p:extLst>
              <p:ext uri="{D42A27DB-BD31-4B8C-83A1-F6EECF244321}">
                <p14:modId xmlns:p14="http://schemas.microsoft.com/office/powerpoint/2010/main" val="2872945359"/>
              </p:ext>
            </p:extLst>
          </p:nvPr>
        </p:nvGraphicFramePr>
        <p:xfrm>
          <a:off x="5406389" y="2117929"/>
          <a:ext cx="2556173" cy="1483028"/>
        </p:xfrm>
        <a:graphic>
          <a:graphicData uri="http://schemas.openxmlformats.org/drawingml/2006/table">
            <a:tbl>
              <a:tblPr>
                <a:tableStyleId>{5C22544A-7EE6-4342-B048-85BDC9FD1C3A}</a:tableStyleId>
              </a:tblPr>
              <a:tblGrid>
                <a:gridCol w="750764">
                  <a:extLst>
                    <a:ext uri="{9D8B030D-6E8A-4147-A177-3AD203B41FA5}">
                      <a16:colId xmlns:a16="http://schemas.microsoft.com/office/drawing/2014/main" val="2903585630"/>
                    </a:ext>
                  </a:extLst>
                </a:gridCol>
                <a:gridCol w="1170835">
                  <a:extLst>
                    <a:ext uri="{9D8B030D-6E8A-4147-A177-3AD203B41FA5}">
                      <a16:colId xmlns:a16="http://schemas.microsoft.com/office/drawing/2014/main" val="3357490404"/>
                    </a:ext>
                  </a:extLst>
                </a:gridCol>
                <a:gridCol w="634574">
                  <a:extLst>
                    <a:ext uri="{9D8B030D-6E8A-4147-A177-3AD203B41FA5}">
                      <a16:colId xmlns:a16="http://schemas.microsoft.com/office/drawing/2014/main" val="3040612454"/>
                    </a:ext>
                  </a:extLst>
                </a:gridCol>
              </a:tblGrid>
              <a:tr h="472372">
                <a:tc>
                  <a:txBody>
                    <a:bodyPr/>
                    <a:lstStyle/>
                    <a:p>
                      <a:pPr algn="l" fontAlgn="b"/>
                      <a:r>
                        <a:rPr lang="en-US" sz="800" u="none" strike="noStrike">
                          <a:effectLst/>
                        </a:rPr>
                        <a:t>Totals</a:t>
                      </a:r>
                      <a:endParaRPr lang="en-US" sz="800" b="1" i="0" u="none" strike="noStrike">
                        <a:solidFill>
                          <a:srgbClr val="000000"/>
                        </a:solidFill>
                        <a:effectLst/>
                        <a:latin typeface="Calibri" panose="020F0502020204030204" pitchFamily="34" charset="0"/>
                      </a:endParaRPr>
                    </a:p>
                  </a:txBody>
                  <a:tcPr marL="7144" marR="7144" marT="7144" marB="0" anchor="b"/>
                </a:tc>
                <a:tc>
                  <a:txBody>
                    <a:bodyPr/>
                    <a:lstStyle/>
                    <a:p>
                      <a:pPr algn="l" fontAlgn="b"/>
                      <a:r>
                        <a:rPr lang="en-US" sz="800" u="none" strike="noStrike">
                          <a:effectLst/>
                        </a:rPr>
                        <a:t>Units Flown</a:t>
                      </a:r>
                      <a:endParaRPr lang="en-US" sz="800" b="1" i="0" u="none" strike="noStrike">
                        <a:solidFill>
                          <a:srgbClr val="000000"/>
                        </a:solidFill>
                        <a:effectLst/>
                        <a:latin typeface="Calibri" panose="020F0502020204030204" pitchFamily="34" charset="0"/>
                      </a:endParaRPr>
                    </a:p>
                  </a:txBody>
                  <a:tcPr marL="7144" marR="7144" marT="7144" marB="0" anchor="b"/>
                </a:tc>
                <a:tc>
                  <a:txBody>
                    <a:bodyPr/>
                    <a:lstStyle/>
                    <a:p>
                      <a:pPr algn="r" fontAlgn="b"/>
                      <a:r>
                        <a:rPr lang="en-US" sz="800" u="none" strike="noStrike">
                          <a:effectLst/>
                        </a:rPr>
                        <a:t>11</a:t>
                      </a:r>
                      <a:endParaRPr lang="en-US" sz="800" b="1" i="0" u="none" strike="noStrike">
                        <a:solidFill>
                          <a:srgbClr val="000000"/>
                        </a:solidFill>
                        <a:effectLst/>
                        <a:latin typeface="Calibri" panose="020F0502020204030204" pitchFamily="34" charset="0"/>
                      </a:endParaRPr>
                    </a:p>
                  </a:txBody>
                  <a:tcPr marL="7144" marR="7144" marT="7144" marB="0" anchor="b"/>
                </a:tc>
                <a:extLst>
                  <a:ext uri="{0D108BD9-81ED-4DB2-BD59-A6C34878D82A}">
                    <a16:rowId xmlns:a16="http://schemas.microsoft.com/office/drawing/2014/main" val="2096983968"/>
                  </a:ext>
                </a:extLst>
              </a:tr>
              <a:tr h="252664">
                <a:tc>
                  <a:txBody>
                    <a:bodyPr/>
                    <a:lstStyle/>
                    <a:p>
                      <a:pPr algn="l" fontAlgn="b"/>
                      <a:r>
                        <a:rPr lang="en-US" sz="800" u="none" strike="noStrike">
                          <a:effectLst/>
                        </a:rPr>
                        <a:t> </a:t>
                      </a:r>
                      <a:endParaRPr lang="en-US" sz="800" b="1" i="0" u="none" strike="noStrike">
                        <a:solidFill>
                          <a:srgbClr val="000000"/>
                        </a:solidFill>
                        <a:effectLst/>
                        <a:latin typeface="Calibri" panose="020F0502020204030204" pitchFamily="34" charset="0"/>
                      </a:endParaRPr>
                    </a:p>
                  </a:txBody>
                  <a:tcPr marL="7144" marR="7144" marT="7144" marB="0" anchor="b"/>
                </a:tc>
                <a:tc>
                  <a:txBody>
                    <a:bodyPr/>
                    <a:lstStyle/>
                    <a:p>
                      <a:pPr algn="l" fontAlgn="b"/>
                      <a:r>
                        <a:rPr lang="en-US" sz="800" u="none" strike="noStrike" dirty="0">
                          <a:effectLst/>
                        </a:rPr>
                        <a:t>Specific brand FPGAs</a:t>
                      </a:r>
                      <a:endParaRPr lang="en-US" sz="800" b="1" i="0" u="none" strike="noStrike" dirty="0">
                        <a:solidFill>
                          <a:srgbClr val="000000"/>
                        </a:solidFill>
                        <a:effectLst/>
                        <a:latin typeface="Calibri" panose="020F0502020204030204" pitchFamily="34" charset="0"/>
                      </a:endParaRPr>
                    </a:p>
                  </a:txBody>
                  <a:tcPr marL="7144" marR="7144" marT="7144" marB="0" anchor="b"/>
                </a:tc>
                <a:tc>
                  <a:txBody>
                    <a:bodyPr/>
                    <a:lstStyle/>
                    <a:p>
                      <a:pPr algn="r" fontAlgn="b"/>
                      <a:r>
                        <a:rPr lang="en-US" sz="800" u="none" strike="noStrike">
                          <a:effectLst/>
                        </a:rPr>
                        <a:t>26</a:t>
                      </a:r>
                      <a:endParaRPr lang="en-US" sz="800" b="1" i="0" u="none" strike="noStrike">
                        <a:solidFill>
                          <a:srgbClr val="000000"/>
                        </a:solidFill>
                        <a:effectLst/>
                        <a:latin typeface="Calibri" panose="020F0502020204030204" pitchFamily="34" charset="0"/>
                      </a:endParaRPr>
                    </a:p>
                  </a:txBody>
                  <a:tcPr marL="7144" marR="7144" marT="7144" marB="0" anchor="b"/>
                </a:tc>
                <a:extLst>
                  <a:ext uri="{0D108BD9-81ED-4DB2-BD59-A6C34878D82A}">
                    <a16:rowId xmlns:a16="http://schemas.microsoft.com/office/drawing/2014/main" val="1691687906"/>
                  </a:ext>
                </a:extLst>
              </a:tr>
              <a:tr h="252664">
                <a:tc>
                  <a:txBody>
                    <a:bodyPr/>
                    <a:lstStyle/>
                    <a:p>
                      <a:pPr algn="l" fontAlgn="b"/>
                      <a:r>
                        <a:rPr lang="en-US" sz="800" u="none" strike="noStrike">
                          <a:effectLst/>
                        </a:rPr>
                        <a:t> </a:t>
                      </a:r>
                      <a:endParaRPr lang="en-US" sz="800" b="1" i="0" u="none" strike="noStrike">
                        <a:solidFill>
                          <a:srgbClr val="000000"/>
                        </a:solidFill>
                        <a:effectLst/>
                        <a:latin typeface="Calibri" panose="020F0502020204030204" pitchFamily="34" charset="0"/>
                      </a:endParaRPr>
                    </a:p>
                  </a:txBody>
                  <a:tcPr marL="7144" marR="7144" marT="7144" marB="0" anchor="b"/>
                </a:tc>
                <a:tc>
                  <a:txBody>
                    <a:bodyPr/>
                    <a:lstStyle/>
                    <a:p>
                      <a:pPr algn="l" fontAlgn="b"/>
                      <a:r>
                        <a:rPr lang="en-US" sz="800" u="none" strike="noStrike" dirty="0">
                          <a:effectLst/>
                        </a:rPr>
                        <a:t>Specific-brand FPGA Device-Years</a:t>
                      </a:r>
                      <a:endParaRPr lang="en-US" sz="800" b="1" i="0" u="none" strike="noStrike" dirty="0">
                        <a:solidFill>
                          <a:srgbClr val="000000"/>
                        </a:solidFill>
                        <a:effectLst/>
                        <a:latin typeface="Calibri" panose="020F0502020204030204" pitchFamily="34" charset="0"/>
                      </a:endParaRPr>
                    </a:p>
                  </a:txBody>
                  <a:tcPr marL="7144" marR="7144" marT="7144" marB="0" anchor="b"/>
                </a:tc>
                <a:tc>
                  <a:txBody>
                    <a:bodyPr/>
                    <a:lstStyle/>
                    <a:p>
                      <a:pPr algn="r" fontAlgn="b"/>
                      <a:r>
                        <a:rPr lang="en-US" sz="800" u="none" strike="noStrike">
                          <a:effectLst/>
                        </a:rPr>
                        <a:t>83</a:t>
                      </a:r>
                      <a:endParaRPr lang="en-US" sz="800" b="1" i="0" u="none" strike="noStrike">
                        <a:solidFill>
                          <a:srgbClr val="000000"/>
                        </a:solidFill>
                        <a:effectLst/>
                        <a:latin typeface="Calibri" panose="020F0502020204030204" pitchFamily="34" charset="0"/>
                      </a:endParaRPr>
                    </a:p>
                  </a:txBody>
                  <a:tcPr marL="7144" marR="7144" marT="7144" marB="0" anchor="b"/>
                </a:tc>
                <a:extLst>
                  <a:ext uri="{0D108BD9-81ED-4DB2-BD59-A6C34878D82A}">
                    <a16:rowId xmlns:a16="http://schemas.microsoft.com/office/drawing/2014/main" val="3364951553"/>
                  </a:ext>
                </a:extLst>
              </a:tr>
              <a:tr h="252664">
                <a:tc>
                  <a:txBody>
                    <a:bodyPr/>
                    <a:lstStyle/>
                    <a:p>
                      <a:pPr algn="l" fontAlgn="b"/>
                      <a:r>
                        <a:rPr lang="en-US" sz="800" u="none" strike="noStrike">
                          <a:effectLst/>
                        </a:rPr>
                        <a:t> </a:t>
                      </a:r>
                      <a:endParaRPr lang="en-US" sz="800" b="1" i="0" u="none" strike="noStrike">
                        <a:solidFill>
                          <a:srgbClr val="000000"/>
                        </a:solidFill>
                        <a:effectLst/>
                        <a:latin typeface="Calibri" panose="020F0502020204030204" pitchFamily="34" charset="0"/>
                      </a:endParaRPr>
                    </a:p>
                  </a:txBody>
                  <a:tcPr marL="7144" marR="7144" marT="7144" marB="0" anchor="b"/>
                </a:tc>
                <a:tc>
                  <a:txBody>
                    <a:bodyPr/>
                    <a:lstStyle/>
                    <a:p>
                      <a:pPr algn="l" fontAlgn="b"/>
                      <a:r>
                        <a:rPr lang="en-US" sz="800" u="none" strike="noStrike">
                          <a:effectLst/>
                        </a:rPr>
                        <a:t>Part Years</a:t>
                      </a:r>
                      <a:endParaRPr lang="en-US" sz="800" b="1" i="0" u="none" strike="noStrike">
                        <a:solidFill>
                          <a:srgbClr val="000000"/>
                        </a:solidFill>
                        <a:effectLst/>
                        <a:latin typeface="Calibri" panose="020F0502020204030204" pitchFamily="34" charset="0"/>
                      </a:endParaRPr>
                    </a:p>
                  </a:txBody>
                  <a:tcPr marL="7144" marR="7144" marT="7144" marB="0" anchor="b"/>
                </a:tc>
                <a:tc>
                  <a:txBody>
                    <a:bodyPr/>
                    <a:lstStyle/>
                    <a:p>
                      <a:pPr algn="r" fontAlgn="b"/>
                      <a:r>
                        <a:rPr lang="en-US" sz="800" u="none" strike="noStrike">
                          <a:effectLst/>
                        </a:rPr>
                        <a:t>57213</a:t>
                      </a:r>
                      <a:endParaRPr lang="en-US" sz="800" b="1" i="0" u="none" strike="noStrike">
                        <a:solidFill>
                          <a:srgbClr val="000000"/>
                        </a:solidFill>
                        <a:effectLst/>
                        <a:latin typeface="Calibri" panose="020F0502020204030204" pitchFamily="34" charset="0"/>
                      </a:endParaRPr>
                    </a:p>
                  </a:txBody>
                  <a:tcPr marL="7144" marR="7144" marT="7144" marB="0" anchor="b"/>
                </a:tc>
                <a:extLst>
                  <a:ext uri="{0D108BD9-81ED-4DB2-BD59-A6C34878D82A}">
                    <a16:rowId xmlns:a16="http://schemas.microsoft.com/office/drawing/2014/main" val="2388761900"/>
                  </a:ext>
                </a:extLst>
              </a:tr>
              <a:tr h="252664">
                <a:tc>
                  <a:txBody>
                    <a:bodyPr/>
                    <a:lstStyle/>
                    <a:p>
                      <a:pPr algn="l" fontAlgn="b"/>
                      <a:r>
                        <a:rPr lang="en-US" sz="800" u="none" strike="noStrike">
                          <a:effectLst/>
                        </a:rPr>
                        <a:t> </a:t>
                      </a:r>
                      <a:endParaRPr lang="en-US" sz="800" b="1" i="0" u="none" strike="noStrike">
                        <a:solidFill>
                          <a:srgbClr val="000000"/>
                        </a:solidFill>
                        <a:effectLst/>
                        <a:latin typeface="Calibri" panose="020F0502020204030204" pitchFamily="34" charset="0"/>
                      </a:endParaRPr>
                    </a:p>
                  </a:txBody>
                  <a:tcPr marL="7144" marR="7144" marT="7144" marB="0" anchor="b"/>
                </a:tc>
                <a:tc>
                  <a:txBody>
                    <a:bodyPr/>
                    <a:lstStyle/>
                    <a:p>
                      <a:pPr algn="l" fontAlgn="b"/>
                      <a:r>
                        <a:rPr lang="en-US" sz="800" u="none" strike="noStrike">
                          <a:effectLst/>
                        </a:rPr>
                        <a:t>COTS Parts Years</a:t>
                      </a:r>
                      <a:endParaRPr lang="en-US" sz="800" b="1" i="0" u="none" strike="noStrike">
                        <a:solidFill>
                          <a:srgbClr val="000000"/>
                        </a:solidFill>
                        <a:effectLst/>
                        <a:latin typeface="Calibri" panose="020F0502020204030204" pitchFamily="34" charset="0"/>
                      </a:endParaRPr>
                    </a:p>
                  </a:txBody>
                  <a:tcPr marL="7144" marR="7144" marT="7144" marB="0" anchor="b"/>
                </a:tc>
                <a:tc>
                  <a:txBody>
                    <a:bodyPr/>
                    <a:lstStyle/>
                    <a:p>
                      <a:pPr algn="r" fontAlgn="b"/>
                      <a:r>
                        <a:rPr lang="en-US" sz="800" u="none" strike="noStrike" dirty="0">
                          <a:effectLst/>
                        </a:rPr>
                        <a:t>15324</a:t>
                      </a:r>
                      <a:endParaRPr lang="en-US" sz="800" b="1" i="0" u="none" strike="noStrike" dirty="0">
                        <a:solidFill>
                          <a:srgbClr val="000000"/>
                        </a:solidFill>
                        <a:effectLst/>
                        <a:latin typeface="Calibri" panose="020F0502020204030204" pitchFamily="34" charset="0"/>
                      </a:endParaRPr>
                    </a:p>
                  </a:txBody>
                  <a:tcPr marL="7144" marR="7144" marT="7144" marB="0" anchor="b"/>
                </a:tc>
                <a:extLst>
                  <a:ext uri="{0D108BD9-81ED-4DB2-BD59-A6C34878D82A}">
                    <a16:rowId xmlns:a16="http://schemas.microsoft.com/office/drawing/2014/main" val="3344360217"/>
                  </a:ext>
                </a:extLst>
              </a:tr>
            </a:tbl>
          </a:graphicData>
        </a:graphic>
      </p:graphicFrame>
    </p:spTree>
    <p:extLst>
      <p:ext uri="{BB962C8B-B14F-4D97-AF65-F5344CB8AC3E}">
        <p14:creationId xmlns:p14="http://schemas.microsoft.com/office/powerpoint/2010/main" val="111652883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FC0052-A9DD-49E1-925D-E637ED10E67A}"/>
              </a:ext>
            </a:extLst>
          </p:cNvPr>
          <p:cNvSpPr>
            <a:spLocks noGrp="1"/>
          </p:cNvSpPr>
          <p:nvPr>
            <p:ph type="title"/>
          </p:nvPr>
        </p:nvSpPr>
        <p:spPr/>
        <p:txBody>
          <a:bodyPr>
            <a:normAutofit fontScale="90000"/>
          </a:bodyPr>
          <a:lstStyle/>
          <a:p>
            <a:r>
              <a:rPr lang="en-US" dirty="0"/>
              <a:t>Side-by-Side Comparison – Proper use of COTS</a:t>
            </a:r>
          </a:p>
        </p:txBody>
      </p:sp>
      <p:sp>
        <p:nvSpPr>
          <p:cNvPr id="3" name="Slide Number Placeholder 2">
            <a:extLst>
              <a:ext uri="{FF2B5EF4-FFF2-40B4-BE49-F238E27FC236}">
                <a16:creationId xmlns:a16="http://schemas.microsoft.com/office/drawing/2014/main" id="{03E5F32D-F3FE-44AC-908D-53454DB41A62}"/>
              </a:ext>
            </a:extLst>
          </p:cNvPr>
          <p:cNvSpPr>
            <a:spLocks noGrp="1"/>
          </p:cNvSpPr>
          <p:nvPr>
            <p:ph type="sldNum" sz="quarter" idx="10"/>
          </p:nvPr>
        </p:nvSpPr>
        <p:spPr>
          <a:xfrm>
            <a:off x="11386393" y="6528052"/>
            <a:ext cx="478367" cy="228600"/>
          </a:xfrm>
          <a:prstGeom prst="rect">
            <a:avLst/>
          </a:prstGeom>
        </p:spPr>
        <p:txBody>
          <a:bodyPr/>
          <a:lstStyle>
            <a:defPPr>
              <a:defRPr lang="en-US"/>
            </a:defPPr>
            <a:lvl1pPr algn="r" rtl="0" eaLnBrk="0" fontAlgn="base" hangingPunct="0">
              <a:spcBef>
                <a:spcPct val="0"/>
              </a:spcBef>
              <a:spcAft>
                <a:spcPct val="0"/>
              </a:spcAft>
              <a:defRPr sz="900" kern="1200">
                <a:solidFill>
                  <a:srgbClr val="0A233F"/>
                </a:solidFill>
                <a:latin typeface="Lucida Grande" pitchFamily="80" charset="0"/>
                <a:ea typeface="+mn-ea"/>
                <a:cs typeface="+mn-cs"/>
              </a:defRPr>
            </a:lvl1pPr>
            <a:lvl2pPr marL="457200" algn="l" rtl="0" eaLnBrk="0" fontAlgn="base" hangingPunct="0">
              <a:spcBef>
                <a:spcPct val="0"/>
              </a:spcBef>
              <a:spcAft>
                <a:spcPct val="0"/>
              </a:spcAft>
              <a:defRPr sz="900" kern="1200">
                <a:solidFill>
                  <a:schemeClr val="tx1"/>
                </a:solidFill>
                <a:latin typeface="Lucida Grande" pitchFamily="80" charset="0"/>
                <a:ea typeface="+mn-ea"/>
                <a:cs typeface="+mn-cs"/>
              </a:defRPr>
            </a:lvl2pPr>
            <a:lvl3pPr marL="914400" algn="l" rtl="0" eaLnBrk="0" fontAlgn="base" hangingPunct="0">
              <a:spcBef>
                <a:spcPct val="0"/>
              </a:spcBef>
              <a:spcAft>
                <a:spcPct val="0"/>
              </a:spcAft>
              <a:defRPr sz="900" kern="1200">
                <a:solidFill>
                  <a:schemeClr val="tx1"/>
                </a:solidFill>
                <a:latin typeface="Lucida Grande" pitchFamily="80" charset="0"/>
                <a:ea typeface="+mn-ea"/>
                <a:cs typeface="+mn-cs"/>
              </a:defRPr>
            </a:lvl3pPr>
            <a:lvl4pPr marL="1371600" algn="l" rtl="0" eaLnBrk="0" fontAlgn="base" hangingPunct="0">
              <a:spcBef>
                <a:spcPct val="0"/>
              </a:spcBef>
              <a:spcAft>
                <a:spcPct val="0"/>
              </a:spcAft>
              <a:defRPr sz="900" kern="1200">
                <a:solidFill>
                  <a:schemeClr val="tx1"/>
                </a:solidFill>
                <a:latin typeface="Lucida Grande" pitchFamily="80" charset="0"/>
                <a:ea typeface="+mn-ea"/>
                <a:cs typeface="+mn-cs"/>
              </a:defRPr>
            </a:lvl4pPr>
            <a:lvl5pPr marL="1828800" algn="l" rtl="0" eaLnBrk="0" fontAlgn="base" hangingPunct="0">
              <a:spcBef>
                <a:spcPct val="0"/>
              </a:spcBef>
              <a:spcAft>
                <a:spcPct val="0"/>
              </a:spcAft>
              <a:defRPr sz="900" kern="1200">
                <a:solidFill>
                  <a:schemeClr val="tx1"/>
                </a:solidFill>
                <a:latin typeface="Lucida Grande" pitchFamily="80" charset="0"/>
                <a:ea typeface="+mn-ea"/>
                <a:cs typeface="+mn-cs"/>
              </a:defRPr>
            </a:lvl5pPr>
            <a:lvl6pPr marL="2286000" algn="l" defTabSz="914400" rtl="0" eaLnBrk="1" latinLnBrk="0" hangingPunct="1">
              <a:defRPr sz="900" kern="1200">
                <a:solidFill>
                  <a:schemeClr val="tx1"/>
                </a:solidFill>
                <a:latin typeface="Lucida Grande" pitchFamily="80" charset="0"/>
                <a:ea typeface="+mn-ea"/>
                <a:cs typeface="+mn-cs"/>
              </a:defRPr>
            </a:lvl6pPr>
            <a:lvl7pPr marL="2743200" algn="l" defTabSz="914400" rtl="0" eaLnBrk="1" latinLnBrk="0" hangingPunct="1">
              <a:defRPr sz="900" kern="1200">
                <a:solidFill>
                  <a:schemeClr val="tx1"/>
                </a:solidFill>
                <a:latin typeface="Lucida Grande" pitchFamily="80" charset="0"/>
                <a:ea typeface="+mn-ea"/>
                <a:cs typeface="+mn-cs"/>
              </a:defRPr>
            </a:lvl7pPr>
            <a:lvl8pPr marL="3200400" algn="l" defTabSz="914400" rtl="0" eaLnBrk="1" latinLnBrk="0" hangingPunct="1">
              <a:defRPr sz="900" kern="1200">
                <a:solidFill>
                  <a:schemeClr val="tx1"/>
                </a:solidFill>
                <a:latin typeface="Lucida Grande" pitchFamily="80" charset="0"/>
                <a:ea typeface="+mn-ea"/>
                <a:cs typeface="+mn-cs"/>
              </a:defRPr>
            </a:lvl8pPr>
            <a:lvl9pPr marL="3657600" algn="l" defTabSz="914400" rtl="0" eaLnBrk="1" latinLnBrk="0" hangingPunct="1">
              <a:defRPr sz="900" kern="1200">
                <a:solidFill>
                  <a:schemeClr val="tx1"/>
                </a:solidFill>
                <a:latin typeface="Lucida Grande" pitchFamily="80" charset="0"/>
                <a:ea typeface="+mn-ea"/>
                <a:cs typeface="+mn-cs"/>
              </a:defRPr>
            </a:lvl9pPr>
          </a:lstStyle>
          <a:p>
            <a:pPr>
              <a:defRPr/>
            </a:pPr>
            <a:fld id="{DDEC2E54-4663-4D80-BCF6-77C71D900938}" type="slidenum">
              <a:rPr lang="en-US" smtClean="0"/>
              <a:pPr>
                <a:defRPr/>
              </a:pPr>
              <a:t>70</a:t>
            </a:fld>
            <a:endParaRPr lang="en-US"/>
          </a:p>
        </p:txBody>
      </p:sp>
      <p:pic>
        <p:nvPicPr>
          <p:cNvPr id="4" name="rns1_rend_001">
            <a:hlinkClick r:id="" action="ppaction://media"/>
            <a:extLst>
              <a:ext uri="{FF2B5EF4-FFF2-40B4-BE49-F238E27FC236}">
                <a16:creationId xmlns:a16="http://schemas.microsoft.com/office/drawing/2014/main" id="{01DA5EC1-6A3C-4AB8-8CAC-50DEF0DA96AD}"/>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4326634" y="1362476"/>
            <a:ext cx="2317072" cy="2317072"/>
          </a:xfrm>
          <a:prstGeom prst="rect">
            <a:avLst/>
          </a:prstGeom>
        </p:spPr>
      </p:pic>
      <p:pic>
        <p:nvPicPr>
          <p:cNvPr id="5" name="raven_vis_progress_vistrack_20170405">
            <a:hlinkClick r:id="" action="ppaction://media"/>
            <a:extLst>
              <a:ext uri="{FF2B5EF4-FFF2-40B4-BE49-F238E27FC236}">
                <a16:creationId xmlns:a16="http://schemas.microsoft.com/office/drawing/2014/main" id="{276D3C12-074A-47ED-81F6-DC97F76BE57E}"/>
              </a:ext>
            </a:extLst>
          </p:cNvPr>
          <p:cNvPicPr>
            <a:picLocks noChangeAspect="1"/>
          </p:cNvPicPr>
          <p:nvPr>
            <a:videoFile r:link="rId4"/>
            <p:extLst>
              <p:ext uri="{DAA4B4D4-6D71-4841-9C94-3DE7FCFB9230}">
                <p14:media xmlns:p14="http://schemas.microsoft.com/office/powerpoint/2010/main" r:embed="rId3"/>
              </p:ext>
            </p:extLst>
          </p:nvPr>
        </p:nvPicPr>
        <p:blipFill>
          <a:blip r:embed="rId7"/>
          <a:stretch>
            <a:fillRect/>
          </a:stretch>
        </p:blipFill>
        <p:spPr>
          <a:xfrm>
            <a:off x="4326634" y="3711251"/>
            <a:ext cx="2317072" cy="2337297"/>
          </a:xfrm>
          <a:prstGeom prst="rect">
            <a:avLst/>
          </a:prstGeom>
        </p:spPr>
      </p:pic>
      <p:sp>
        <p:nvSpPr>
          <p:cNvPr id="8" name="TextBox 7">
            <a:extLst>
              <a:ext uri="{FF2B5EF4-FFF2-40B4-BE49-F238E27FC236}">
                <a16:creationId xmlns:a16="http://schemas.microsoft.com/office/drawing/2014/main" id="{624359D8-C3E9-4E1C-BED7-2FA4899D8380}"/>
              </a:ext>
            </a:extLst>
          </p:cNvPr>
          <p:cNvSpPr txBox="1"/>
          <p:nvPr/>
        </p:nvSpPr>
        <p:spPr>
          <a:xfrm>
            <a:off x="1262574" y="1850749"/>
            <a:ext cx="2317072" cy="1477328"/>
          </a:xfrm>
          <a:prstGeom prst="rect">
            <a:avLst/>
          </a:prstGeom>
          <a:noFill/>
          <a:ln>
            <a:solidFill>
              <a:schemeClr val="tx1"/>
            </a:solidFill>
          </a:ln>
        </p:spPr>
        <p:txBody>
          <a:bodyPr wrap="square" rtlCol="0">
            <a:spAutoFit/>
          </a:bodyPr>
          <a:lstStyle/>
          <a:p>
            <a:r>
              <a:rPr lang="en-US" sz="900" b="1" dirty="0"/>
              <a:t>Platform</a:t>
            </a:r>
            <a:r>
              <a:rPr lang="en-US" sz="900" dirty="0"/>
              <a:t>: </a:t>
            </a:r>
          </a:p>
          <a:p>
            <a:pPr marL="128588" indent="-128588">
              <a:buFont typeface="Arial" panose="020B0604020202020204" pitchFamily="34" charset="0"/>
              <a:buChar char="•"/>
            </a:pPr>
            <a:r>
              <a:rPr lang="en-US" sz="900" dirty="0" err="1"/>
              <a:t>SpaceCube</a:t>
            </a:r>
            <a:r>
              <a:rPr lang="en-US" sz="900" dirty="0"/>
              <a:t> v1.0</a:t>
            </a:r>
          </a:p>
          <a:p>
            <a:endParaRPr lang="en-US" sz="900" dirty="0"/>
          </a:p>
          <a:p>
            <a:r>
              <a:rPr lang="en-US" sz="900" b="1" dirty="0"/>
              <a:t>Parts</a:t>
            </a:r>
            <a:r>
              <a:rPr lang="en-US" sz="900" dirty="0"/>
              <a:t>: </a:t>
            </a:r>
          </a:p>
          <a:p>
            <a:pPr marL="128588" indent="-128588">
              <a:buFont typeface="Arial" panose="020B0604020202020204" pitchFamily="34" charset="0"/>
              <a:buChar char="•"/>
            </a:pPr>
            <a:r>
              <a:rPr lang="en-US" sz="900" dirty="0"/>
              <a:t>Level 1 and Level 2 Parts</a:t>
            </a:r>
          </a:p>
          <a:p>
            <a:endParaRPr lang="en-US" sz="900" dirty="0"/>
          </a:p>
          <a:p>
            <a:r>
              <a:rPr lang="en-US" sz="900" b="1" dirty="0"/>
              <a:t>Application</a:t>
            </a:r>
            <a:r>
              <a:rPr lang="en-US" sz="900" dirty="0"/>
              <a:t>:</a:t>
            </a:r>
          </a:p>
          <a:p>
            <a:pPr marL="128588" indent="-128588">
              <a:buFont typeface="Arial" panose="020B0604020202020204" pitchFamily="34" charset="0"/>
              <a:buChar char="•"/>
            </a:pPr>
            <a:r>
              <a:rPr lang="en-US" sz="900" dirty="0"/>
              <a:t>Relative Navigation System</a:t>
            </a:r>
          </a:p>
          <a:p>
            <a:pPr marL="128588" indent="-128588">
              <a:buFont typeface="Arial" panose="020B0604020202020204" pitchFamily="34" charset="0"/>
              <a:buChar char="•"/>
            </a:pPr>
            <a:r>
              <a:rPr lang="en-US" sz="900" dirty="0"/>
              <a:t>Hubble Space Telescope Real-Time Tracking using 3x visual cameras</a:t>
            </a:r>
          </a:p>
        </p:txBody>
      </p:sp>
      <p:sp>
        <p:nvSpPr>
          <p:cNvPr id="9" name="TextBox 8">
            <a:extLst>
              <a:ext uri="{FF2B5EF4-FFF2-40B4-BE49-F238E27FC236}">
                <a16:creationId xmlns:a16="http://schemas.microsoft.com/office/drawing/2014/main" id="{5F48FAD0-7D51-4D29-9671-34A41D4756B4}"/>
              </a:ext>
            </a:extLst>
          </p:cNvPr>
          <p:cNvSpPr txBox="1"/>
          <p:nvPr/>
        </p:nvSpPr>
        <p:spPr>
          <a:xfrm>
            <a:off x="1067313" y="3913221"/>
            <a:ext cx="2558940" cy="1615827"/>
          </a:xfrm>
          <a:prstGeom prst="rect">
            <a:avLst/>
          </a:prstGeom>
          <a:noFill/>
          <a:ln>
            <a:solidFill>
              <a:schemeClr val="tx1"/>
            </a:solidFill>
          </a:ln>
        </p:spPr>
        <p:txBody>
          <a:bodyPr wrap="square" rtlCol="0">
            <a:spAutoFit/>
          </a:bodyPr>
          <a:lstStyle/>
          <a:p>
            <a:r>
              <a:rPr lang="en-US" sz="900" b="1" dirty="0"/>
              <a:t>Platform</a:t>
            </a:r>
            <a:r>
              <a:rPr lang="en-US" sz="900" dirty="0"/>
              <a:t>: </a:t>
            </a:r>
          </a:p>
          <a:p>
            <a:pPr marL="128588" indent="-128588">
              <a:buFont typeface="Arial" panose="020B0604020202020204" pitchFamily="34" charset="0"/>
              <a:buChar char="•"/>
            </a:pPr>
            <a:r>
              <a:rPr lang="en-US" sz="900" dirty="0" err="1"/>
              <a:t>SpaceCube</a:t>
            </a:r>
            <a:r>
              <a:rPr lang="en-US" sz="900" dirty="0"/>
              <a:t> v2.0</a:t>
            </a:r>
          </a:p>
          <a:p>
            <a:endParaRPr lang="en-US" sz="900" dirty="0"/>
          </a:p>
          <a:p>
            <a:r>
              <a:rPr lang="en-US" sz="900" b="1" dirty="0"/>
              <a:t>Parts</a:t>
            </a:r>
            <a:r>
              <a:rPr lang="en-US" sz="900" dirty="0"/>
              <a:t>: </a:t>
            </a:r>
          </a:p>
          <a:p>
            <a:pPr marL="128588" indent="-128588">
              <a:buFont typeface="Arial" panose="020B0604020202020204" pitchFamily="34" charset="0"/>
              <a:buChar char="•"/>
            </a:pPr>
            <a:r>
              <a:rPr lang="en-US" sz="900" dirty="0"/>
              <a:t>Commercially screened Parts (i.e. COTS)</a:t>
            </a:r>
          </a:p>
          <a:p>
            <a:pPr marL="128588" indent="-128588">
              <a:buFont typeface="Arial" panose="020B0604020202020204" pitchFamily="34" charset="0"/>
              <a:buChar char="•"/>
            </a:pPr>
            <a:r>
              <a:rPr lang="en-US" sz="900" dirty="0"/>
              <a:t>Ability to use any level of parts</a:t>
            </a:r>
          </a:p>
          <a:p>
            <a:endParaRPr lang="en-US" sz="900" dirty="0"/>
          </a:p>
          <a:p>
            <a:r>
              <a:rPr lang="en-US" sz="900" b="1" dirty="0"/>
              <a:t>Application</a:t>
            </a:r>
            <a:r>
              <a:rPr lang="en-US" sz="900" dirty="0"/>
              <a:t>:</a:t>
            </a:r>
          </a:p>
          <a:p>
            <a:pPr marL="128588" indent="-128588">
              <a:buFont typeface="Arial" panose="020B0604020202020204" pitchFamily="34" charset="0"/>
              <a:buChar char="•"/>
            </a:pPr>
            <a:r>
              <a:rPr lang="en-US" sz="900" dirty="0"/>
              <a:t>Raven Relative Proximity Ops</a:t>
            </a:r>
          </a:p>
          <a:p>
            <a:pPr marL="128588" indent="-128588">
              <a:buFont typeface="Arial" panose="020B0604020202020204" pitchFamily="34" charset="0"/>
              <a:buChar char="•"/>
            </a:pPr>
            <a:r>
              <a:rPr lang="en-US" sz="900" dirty="0"/>
              <a:t>ISS visiting vehicle real-time tracking using visual, Lidar, and IR instruments</a:t>
            </a:r>
          </a:p>
        </p:txBody>
      </p:sp>
      <p:sp>
        <p:nvSpPr>
          <p:cNvPr id="10" name="TextBox 9">
            <a:extLst>
              <a:ext uri="{FF2B5EF4-FFF2-40B4-BE49-F238E27FC236}">
                <a16:creationId xmlns:a16="http://schemas.microsoft.com/office/drawing/2014/main" id="{AD83C2C4-DC07-4038-A6D6-9EBD22B36296}"/>
              </a:ext>
            </a:extLst>
          </p:cNvPr>
          <p:cNvSpPr txBox="1"/>
          <p:nvPr/>
        </p:nvSpPr>
        <p:spPr>
          <a:xfrm>
            <a:off x="663546" y="3502638"/>
            <a:ext cx="3150290" cy="253916"/>
          </a:xfrm>
          <a:prstGeom prst="rect">
            <a:avLst/>
          </a:prstGeom>
          <a:solidFill>
            <a:srgbClr val="00B050"/>
          </a:solidFill>
          <a:ln>
            <a:solidFill>
              <a:schemeClr val="tx1"/>
            </a:solidFill>
          </a:ln>
        </p:spPr>
        <p:txBody>
          <a:bodyPr wrap="square" rtlCol="0">
            <a:spAutoFit/>
          </a:bodyPr>
          <a:lstStyle/>
          <a:p>
            <a:r>
              <a:rPr lang="en-US" sz="1050" dirty="0"/>
              <a:t>Identical Rigorous Design and Test Philosophy</a:t>
            </a:r>
          </a:p>
        </p:txBody>
      </p:sp>
      <p:cxnSp>
        <p:nvCxnSpPr>
          <p:cNvPr id="12" name="Straight Connector 11">
            <a:extLst>
              <a:ext uri="{FF2B5EF4-FFF2-40B4-BE49-F238E27FC236}">
                <a16:creationId xmlns:a16="http://schemas.microsoft.com/office/drawing/2014/main" id="{9AF9ED8A-E703-4D2F-8E43-02F17F68C5F7}"/>
              </a:ext>
            </a:extLst>
          </p:cNvPr>
          <p:cNvCxnSpPr>
            <a:cxnSpLocks/>
            <a:stCxn id="8" idx="2"/>
          </p:cNvCxnSpPr>
          <p:nvPr/>
        </p:nvCxnSpPr>
        <p:spPr bwMode="auto">
          <a:xfrm>
            <a:off x="2421110" y="3328077"/>
            <a:ext cx="134795" cy="174561"/>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0549FC98-701C-4047-9DCD-258CE2B33958}"/>
              </a:ext>
            </a:extLst>
          </p:cNvPr>
          <p:cNvCxnSpPr>
            <a:cxnSpLocks/>
            <a:stCxn id="9" idx="0"/>
          </p:cNvCxnSpPr>
          <p:nvPr/>
        </p:nvCxnSpPr>
        <p:spPr bwMode="auto">
          <a:xfrm flipV="1">
            <a:off x="2346783" y="3756554"/>
            <a:ext cx="209122" cy="156667"/>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extLst>
      <p:ext uri="{BB962C8B-B14F-4D97-AF65-F5344CB8AC3E}">
        <p14:creationId xmlns:p14="http://schemas.microsoft.com/office/powerpoint/2010/main" val="2737225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9614" fill="hold"/>
                                        <p:tgtEl>
                                          <p:spTgt spid="4"/>
                                        </p:tgtEl>
                                      </p:cBhvr>
                                    </p:cmd>
                                  </p:childTnLst>
                                </p:cTn>
                              </p:par>
                              <p:par>
                                <p:cTn id="7" presetID="1" presetClass="mediacall" presetSubtype="0" fill="hold" nodeType="withEffect">
                                  <p:stCondLst>
                                    <p:cond delay="0"/>
                                  </p:stCondLst>
                                  <p:childTnLst>
                                    <p:cmd type="call" cmd="playFrom(0.0)">
                                      <p:cBhvr>
                                        <p:cTn id="8" dur="5883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4"/>
                </p:tgtEl>
              </p:cMediaNode>
            </p:video>
            <p:video>
              <p:cMediaNode vol="80000">
                <p:cTn id="10" fill="hold" display="0">
                  <p:stCondLst>
                    <p:cond delay="indefinite"/>
                  </p:stCondLst>
                </p:cTn>
                <p:tgtEl>
                  <p:spTgt spid="5"/>
                </p:tgtEl>
              </p:cMediaNode>
            </p:video>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0606" y="1393265"/>
            <a:ext cx="8229600" cy="4650752"/>
          </a:xfrm>
        </p:spPr>
        <p:txBody>
          <a:bodyPr/>
          <a:lstStyle/>
          <a:p>
            <a:r>
              <a:rPr lang="en-US" b="1" dirty="0"/>
              <a:t>Avoid costly requirements that buy down little to no risk at high expense, such as</a:t>
            </a:r>
          </a:p>
          <a:p>
            <a:pPr lvl="1"/>
            <a:r>
              <a:rPr lang="en-US" dirty="0"/>
              <a:t>EEE parts </a:t>
            </a:r>
            <a:r>
              <a:rPr lang="en-US" dirty="0" err="1"/>
              <a:t>upscreening</a:t>
            </a:r>
            <a:r>
              <a:rPr lang="en-US" dirty="0"/>
              <a:t>/MIL-SPEC parts</a:t>
            </a:r>
          </a:p>
          <a:p>
            <a:pPr lvl="1"/>
            <a:r>
              <a:rPr lang="en-US" dirty="0"/>
              <a:t>High-end printed circuit board </a:t>
            </a:r>
            <a:r>
              <a:rPr lang="en-US" dirty="0" err="1"/>
              <a:t>reqmts</a:t>
            </a:r>
            <a:endParaRPr lang="en-US" dirty="0"/>
          </a:p>
          <a:p>
            <a:pPr lvl="1"/>
            <a:r>
              <a:rPr lang="en-US" dirty="0"/>
              <a:t>GMIPs without consideration of risk</a:t>
            </a:r>
          </a:p>
          <a:p>
            <a:pPr lvl="1"/>
            <a:r>
              <a:rPr lang="en-US" dirty="0"/>
              <a:t>Avoidance of commercial practices</a:t>
            </a:r>
          </a:p>
          <a:p>
            <a:pPr lvl="1"/>
            <a:r>
              <a:rPr lang="en-US" dirty="0"/>
              <a:t>Avoidance of new technologies</a:t>
            </a:r>
          </a:p>
          <a:p>
            <a:pPr lvl="1"/>
            <a:r>
              <a:rPr lang="en-US" dirty="0"/>
              <a:t>Strict workmanship requirements</a:t>
            </a:r>
          </a:p>
          <a:p>
            <a:pPr lvl="1"/>
            <a:r>
              <a:rPr lang="en-US" dirty="0"/>
              <a:t>Numerous protective barriers</a:t>
            </a:r>
          </a:p>
          <a:p>
            <a:pPr lvl="1"/>
            <a:r>
              <a:rPr lang="en-US" dirty="0"/>
              <a:t>Highly conservative practices (high cost and programmatic risk)</a:t>
            </a:r>
          </a:p>
          <a:p>
            <a:r>
              <a:rPr lang="en-US" b="1" dirty="0"/>
              <a:t>Freely depart from longstanding practices when they don’t apply</a:t>
            </a:r>
          </a:p>
          <a:p>
            <a:r>
              <a:rPr lang="en-US" b="1" dirty="0"/>
              <a:t>Do not place too much attention to piece parts, especially at the expense of system-level testing</a:t>
            </a:r>
          </a:p>
          <a:p>
            <a:pPr lvl="1"/>
            <a:r>
              <a:rPr lang="en-US" b="1" dirty="0"/>
              <a:t> </a:t>
            </a:r>
            <a:r>
              <a:rPr lang="en-US" dirty="0"/>
              <a:t>Use a “right-to-left” approach</a:t>
            </a:r>
          </a:p>
          <a:p>
            <a:endParaRPr lang="en-US" sz="1800" dirty="0"/>
          </a:p>
        </p:txBody>
      </p:sp>
      <p:sp>
        <p:nvSpPr>
          <p:cNvPr id="2" name="Title 1"/>
          <p:cNvSpPr>
            <a:spLocks noGrp="1"/>
          </p:cNvSpPr>
          <p:nvPr>
            <p:ph type="title"/>
          </p:nvPr>
        </p:nvSpPr>
        <p:spPr/>
        <p:txBody>
          <a:bodyPr/>
          <a:lstStyle/>
          <a:p>
            <a:r>
              <a:rPr lang="en-US" dirty="0"/>
              <a:t>General principles for DNH projects</a:t>
            </a:r>
          </a:p>
        </p:txBody>
      </p:sp>
    </p:spTree>
    <p:extLst>
      <p:ext uri="{BB962C8B-B14F-4D97-AF65-F5344CB8AC3E}">
        <p14:creationId xmlns:p14="http://schemas.microsoft.com/office/powerpoint/2010/main" val="153692008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1"/>
            <a:r>
              <a:rPr lang="en-US" dirty="0"/>
              <a:t>Left-to-right</a:t>
            </a:r>
          </a:p>
          <a:p>
            <a:pPr lvl="2"/>
            <a:r>
              <a:rPr lang="en-US" dirty="0"/>
              <a:t>Piece-parts-centric, broad requirements</a:t>
            </a:r>
          </a:p>
          <a:p>
            <a:pPr lvl="2"/>
            <a:r>
              <a:rPr lang="en-US" dirty="0"/>
              <a:t>System testing as resources remain</a:t>
            </a:r>
          </a:p>
          <a:p>
            <a:pPr lvl="2"/>
            <a:r>
              <a:rPr lang="en-US" dirty="0"/>
              <a:t>Least test-as-you-fly driven</a:t>
            </a:r>
          </a:p>
          <a:p>
            <a:pPr lvl="2"/>
            <a:endParaRPr lang="en-US" dirty="0"/>
          </a:p>
          <a:p>
            <a:pPr lvl="2"/>
            <a:endParaRPr lang="en-US" dirty="0"/>
          </a:p>
          <a:p>
            <a:pPr lvl="2"/>
            <a:endParaRPr lang="en-US" dirty="0"/>
          </a:p>
          <a:p>
            <a:pPr lvl="1"/>
            <a:endParaRPr lang="en-US" dirty="0"/>
          </a:p>
          <a:p>
            <a:pPr lvl="1"/>
            <a:r>
              <a:rPr lang="en-US" dirty="0"/>
              <a:t>Right-to-left</a:t>
            </a:r>
          </a:p>
          <a:p>
            <a:pPr lvl="2"/>
            <a:r>
              <a:rPr lang="en-US" dirty="0"/>
              <a:t>System test dominates</a:t>
            </a:r>
          </a:p>
          <a:p>
            <a:pPr lvl="2"/>
            <a:r>
              <a:rPr lang="en-US" dirty="0"/>
              <a:t>Use proven components as much as possible</a:t>
            </a:r>
          </a:p>
          <a:p>
            <a:pPr lvl="2"/>
            <a:r>
              <a:rPr lang="en-US" dirty="0"/>
              <a:t>Piece-parts focused on criticality and knowledge of parts</a:t>
            </a:r>
          </a:p>
          <a:p>
            <a:pPr lvl="2"/>
            <a:r>
              <a:rPr lang="en-US" dirty="0"/>
              <a:t>Most test-as-you-fly driven</a:t>
            </a:r>
          </a:p>
          <a:p>
            <a:endParaRPr lang="en-US" dirty="0"/>
          </a:p>
        </p:txBody>
      </p:sp>
      <p:sp>
        <p:nvSpPr>
          <p:cNvPr id="3" name="Title 2"/>
          <p:cNvSpPr>
            <a:spLocks noGrp="1"/>
          </p:cNvSpPr>
          <p:nvPr>
            <p:ph type="title"/>
          </p:nvPr>
        </p:nvSpPr>
        <p:spPr>
          <a:xfrm>
            <a:off x="429288" y="168802"/>
            <a:ext cx="8600412" cy="1143000"/>
          </a:xfrm>
        </p:spPr>
        <p:txBody>
          <a:bodyPr>
            <a:normAutofit fontScale="90000"/>
          </a:bodyPr>
          <a:lstStyle/>
          <a:p>
            <a:br>
              <a:rPr lang="en-US" dirty="0"/>
            </a:br>
            <a:r>
              <a:rPr lang="en-US" dirty="0"/>
              <a:t>Left-to-right vs Right-to-Left Development</a:t>
            </a:r>
          </a:p>
        </p:txBody>
      </p:sp>
      <p:cxnSp>
        <p:nvCxnSpPr>
          <p:cNvPr id="5" name="Straight Arrow Connector 4"/>
          <p:cNvCxnSpPr/>
          <p:nvPr/>
        </p:nvCxnSpPr>
        <p:spPr>
          <a:xfrm>
            <a:off x="429288" y="2832100"/>
            <a:ext cx="7952712"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6" name="Straight Arrow Connector 5"/>
          <p:cNvCxnSpPr/>
          <p:nvPr/>
        </p:nvCxnSpPr>
        <p:spPr>
          <a:xfrm flipH="1">
            <a:off x="429288" y="5904317"/>
            <a:ext cx="7825712"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429288" y="2878266"/>
            <a:ext cx="2682212" cy="923330"/>
          </a:xfrm>
          <a:prstGeom prst="rect">
            <a:avLst/>
          </a:prstGeom>
          <a:noFill/>
        </p:spPr>
        <p:txBody>
          <a:bodyPr wrap="square" rtlCol="0">
            <a:spAutoFit/>
          </a:bodyPr>
          <a:lstStyle/>
          <a:p>
            <a:r>
              <a:rPr lang="en-US" dirty="0"/>
              <a:t>Primary focus on resources put into </a:t>
            </a:r>
          </a:p>
          <a:p>
            <a:r>
              <a:rPr lang="en-US" dirty="0"/>
              <a:t>Piece parts and screening</a:t>
            </a:r>
          </a:p>
        </p:txBody>
      </p:sp>
      <p:sp>
        <p:nvSpPr>
          <p:cNvPr id="10" name="TextBox 9"/>
          <p:cNvSpPr txBox="1"/>
          <p:nvPr/>
        </p:nvSpPr>
        <p:spPr>
          <a:xfrm>
            <a:off x="6159500" y="2942681"/>
            <a:ext cx="2870200" cy="665378"/>
          </a:xfrm>
          <a:prstGeom prst="rect">
            <a:avLst/>
          </a:prstGeom>
          <a:noFill/>
        </p:spPr>
        <p:txBody>
          <a:bodyPr wrap="square" rtlCol="0">
            <a:spAutoFit/>
          </a:bodyPr>
          <a:lstStyle/>
          <a:p>
            <a:r>
              <a:rPr lang="en-US"/>
              <a:t>System test is subject to remaining resources</a:t>
            </a:r>
            <a:endParaRPr lang="en-US" dirty="0"/>
          </a:p>
        </p:txBody>
      </p:sp>
      <p:sp>
        <p:nvSpPr>
          <p:cNvPr id="11" name="TextBox 10"/>
          <p:cNvSpPr txBox="1"/>
          <p:nvPr/>
        </p:nvSpPr>
        <p:spPr>
          <a:xfrm>
            <a:off x="5695383" y="5940814"/>
            <a:ext cx="3148911" cy="369332"/>
          </a:xfrm>
          <a:prstGeom prst="rect">
            <a:avLst/>
          </a:prstGeom>
          <a:noFill/>
        </p:spPr>
        <p:txBody>
          <a:bodyPr wrap="square" rtlCol="0">
            <a:spAutoFit/>
          </a:bodyPr>
          <a:lstStyle/>
          <a:p>
            <a:r>
              <a:rPr lang="en-US" dirty="0"/>
              <a:t>System test </a:t>
            </a:r>
            <a:r>
              <a:rPr lang="en-US"/>
              <a:t>is primary focus </a:t>
            </a:r>
            <a:endParaRPr lang="en-US" dirty="0"/>
          </a:p>
        </p:txBody>
      </p:sp>
      <p:sp>
        <p:nvSpPr>
          <p:cNvPr id="12" name="TextBox 11"/>
          <p:cNvSpPr txBox="1"/>
          <p:nvPr/>
        </p:nvSpPr>
        <p:spPr>
          <a:xfrm>
            <a:off x="429288" y="5839214"/>
            <a:ext cx="3698212" cy="646331"/>
          </a:xfrm>
          <a:prstGeom prst="rect">
            <a:avLst/>
          </a:prstGeom>
          <a:noFill/>
        </p:spPr>
        <p:txBody>
          <a:bodyPr wrap="square" rtlCol="0">
            <a:spAutoFit/>
          </a:bodyPr>
          <a:lstStyle/>
          <a:p>
            <a:r>
              <a:rPr lang="en-US" dirty="0"/>
              <a:t>Piece parts and components based on history, secondary to system test</a:t>
            </a:r>
          </a:p>
        </p:txBody>
      </p:sp>
    </p:spTree>
    <p:extLst>
      <p:ext uri="{BB962C8B-B14F-4D97-AF65-F5344CB8AC3E}">
        <p14:creationId xmlns:p14="http://schemas.microsoft.com/office/powerpoint/2010/main" val="159847439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0606" y="1393265"/>
            <a:ext cx="8229600" cy="4650752"/>
          </a:xfrm>
        </p:spPr>
        <p:txBody>
          <a:bodyPr>
            <a:normAutofit/>
          </a:bodyPr>
          <a:lstStyle/>
          <a:p>
            <a:r>
              <a:rPr lang="en-US" b="1" dirty="0"/>
              <a:t>Program-level reliability</a:t>
            </a:r>
          </a:p>
          <a:p>
            <a:pPr lvl="1"/>
            <a:r>
              <a:rPr lang="en-US" dirty="0"/>
              <a:t>More science for less money if some individual projects are allowed to fall short of goals</a:t>
            </a:r>
          </a:p>
          <a:p>
            <a:r>
              <a:rPr lang="en-US" b="1" dirty="0"/>
              <a:t>Requirements commercially-driven and/or based on knowledge-driven assessment of risk</a:t>
            </a:r>
          </a:p>
          <a:p>
            <a:pPr lvl="1"/>
            <a:r>
              <a:rPr lang="en-US" dirty="0"/>
              <a:t>Nothing required solely because we’ve always done</a:t>
            </a:r>
          </a:p>
          <a:p>
            <a:r>
              <a:rPr lang="en-US" b="1" dirty="0"/>
              <a:t>Focus is on system-level testing</a:t>
            </a:r>
          </a:p>
          <a:p>
            <a:pPr lvl="1"/>
            <a:r>
              <a:rPr lang="en-US" dirty="0"/>
              <a:t>Piece part activities based on objective determination of risk</a:t>
            </a:r>
          </a:p>
          <a:p>
            <a:r>
              <a:rPr lang="en-US" b="1" dirty="0"/>
              <a:t>Testing centered on test like you fly </a:t>
            </a:r>
          </a:p>
          <a:p>
            <a:pPr lvl="1"/>
            <a:r>
              <a:rPr lang="en-US" dirty="0"/>
              <a:t>avoid tests that prompt failures that are unlikely to be encountered on-orbit</a:t>
            </a:r>
          </a:p>
          <a:p>
            <a:r>
              <a:rPr lang="en-US" b="1" dirty="0"/>
              <a:t>Maximize system-level testing hours</a:t>
            </a:r>
          </a:p>
          <a:p>
            <a:pPr lvl="1"/>
            <a:r>
              <a:rPr lang="en-US" dirty="0"/>
              <a:t>Intermediate testing and barriers of protection based on risk</a:t>
            </a:r>
          </a:p>
          <a:p>
            <a:endParaRPr lang="en-US" sz="1800" dirty="0"/>
          </a:p>
        </p:txBody>
      </p:sp>
      <p:sp>
        <p:nvSpPr>
          <p:cNvPr id="2" name="Title 1"/>
          <p:cNvSpPr>
            <a:spLocks noGrp="1"/>
          </p:cNvSpPr>
          <p:nvPr>
            <p:ph type="title"/>
          </p:nvPr>
        </p:nvSpPr>
        <p:spPr/>
        <p:txBody>
          <a:bodyPr>
            <a:normAutofit fontScale="90000"/>
          </a:bodyPr>
          <a:lstStyle/>
          <a:p>
            <a:r>
              <a:rPr lang="en-US" dirty="0"/>
              <a:t>Challenge:  Elements of a DNH program</a:t>
            </a:r>
          </a:p>
        </p:txBody>
      </p:sp>
    </p:spTree>
    <p:extLst>
      <p:ext uri="{BB962C8B-B14F-4D97-AF65-F5344CB8AC3E}">
        <p14:creationId xmlns:p14="http://schemas.microsoft.com/office/powerpoint/2010/main" val="298134307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Approach to Implementation</a:t>
            </a:r>
          </a:p>
        </p:txBody>
      </p:sp>
      <p:sp>
        <p:nvSpPr>
          <p:cNvPr id="5" name="Oval 4"/>
          <p:cNvSpPr/>
          <p:nvPr/>
        </p:nvSpPr>
        <p:spPr>
          <a:xfrm>
            <a:off x="657922" y="1795346"/>
            <a:ext cx="4148255" cy="179534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u="sng" dirty="0"/>
              <a:t>Lean Project Management</a:t>
            </a:r>
          </a:p>
          <a:p>
            <a:pPr algn="ctr"/>
            <a:r>
              <a:rPr lang="en-US" dirty="0"/>
              <a:t>Part time PI/PM</a:t>
            </a:r>
          </a:p>
        </p:txBody>
      </p:sp>
      <p:sp>
        <p:nvSpPr>
          <p:cNvPr id="6" name="Oval 5"/>
          <p:cNvSpPr/>
          <p:nvPr/>
        </p:nvSpPr>
        <p:spPr>
          <a:xfrm>
            <a:off x="4806177" y="1795345"/>
            <a:ext cx="3852712" cy="236406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u="sng" dirty="0"/>
              <a:t>Lean Engineering Team</a:t>
            </a:r>
          </a:p>
          <a:p>
            <a:pPr marL="742950" lvl="1" indent="-285750">
              <a:buFont typeface="Arial" charset="0"/>
              <a:buChar char="•"/>
            </a:pPr>
            <a:r>
              <a:rPr lang="en-US" dirty="0"/>
              <a:t>MSE</a:t>
            </a:r>
          </a:p>
          <a:p>
            <a:pPr marL="742950" lvl="1" indent="-285750">
              <a:buFont typeface="Arial" charset="0"/>
              <a:buChar char="•"/>
            </a:pPr>
            <a:r>
              <a:rPr lang="en-US" dirty="0"/>
              <a:t>Electronics</a:t>
            </a:r>
          </a:p>
          <a:p>
            <a:pPr marL="742950" lvl="1" indent="-285750">
              <a:buFont typeface="Arial" charset="0"/>
              <a:buChar char="•"/>
            </a:pPr>
            <a:r>
              <a:rPr lang="en-US" dirty="0"/>
              <a:t>Mechanical </a:t>
            </a:r>
          </a:p>
          <a:p>
            <a:pPr marL="742950" lvl="1" indent="-285750">
              <a:buFont typeface="Arial" charset="0"/>
              <a:buChar char="•"/>
            </a:pPr>
            <a:r>
              <a:rPr lang="en-US" dirty="0"/>
              <a:t>Software</a:t>
            </a:r>
          </a:p>
          <a:p>
            <a:pPr marL="742950" lvl="1" indent="-285750">
              <a:buFont typeface="Arial" charset="0"/>
              <a:buChar char="•"/>
            </a:pPr>
            <a:r>
              <a:rPr lang="en-US" dirty="0"/>
              <a:t>0.1 senior mentor</a:t>
            </a:r>
          </a:p>
        </p:txBody>
      </p:sp>
      <p:sp>
        <p:nvSpPr>
          <p:cNvPr id="7" name="Oval 6"/>
          <p:cNvSpPr/>
          <p:nvPr/>
        </p:nvSpPr>
        <p:spPr>
          <a:xfrm>
            <a:off x="2692985" y="4159405"/>
            <a:ext cx="3702205" cy="179534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u="sng" dirty="0"/>
              <a:t>Risk-based SMA</a:t>
            </a:r>
          </a:p>
          <a:p>
            <a:pPr marL="742950" lvl="1" indent="-285750">
              <a:buFont typeface="Arial" charset="0"/>
              <a:buChar char="•"/>
            </a:pPr>
            <a:r>
              <a:rPr lang="en-US" dirty="0"/>
              <a:t>Part time CSO</a:t>
            </a:r>
          </a:p>
          <a:p>
            <a:pPr marL="742950" lvl="1" indent="-285750">
              <a:buFont typeface="Arial" charset="0"/>
              <a:buChar char="•"/>
            </a:pPr>
            <a:r>
              <a:rPr lang="en-US" dirty="0"/>
              <a:t>Part time QE</a:t>
            </a:r>
          </a:p>
        </p:txBody>
      </p:sp>
    </p:spTree>
    <p:extLst>
      <p:ext uri="{BB962C8B-B14F-4D97-AF65-F5344CB8AC3E}">
        <p14:creationId xmlns:p14="http://schemas.microsoft.com/office/powerpoint/2010/main" val="373792717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34AB23F3-6E02-664E-8CB8-798EC1BB261B}"/>
              </a:ext>
            </a:extLst>
          </p:cNvPr>
          <p:cNvSpPr>
            <a:spLocks noGrp="1"/>
          </p:cNvSpPr>
          <p:nvPr>
            <p:ph idx="1"/>
          </p:nvPr>
        </p:nvSpPr>
        <p:spPr>
          <a:xfrm>
            <a:off x="429288" y="1393265"/>
            <a:ext cx="8229600" cy="4928022"/>
          </a:xfrm>
        </p:spPr>
        <p:txBody>
          <a:bodyPr>
            <a:normAutofit/>
          </a:bodyPr>
          <a:lstStyle/>
          <a:p>
            <a:r>
              <a:rPr lang="en-US" dirty="0"/>
              <a:t>Assessment of tall poles, critical items, and credible faults</a:t>
            </a:r>
          </a:p>
          <a:p>
            <a:r>
              <a:rPr lang="en-US" dirty="0"/>
              <a:t>Design for manufacturability</a:t>
            </a:r>
          </a:p>
          <a:p>
            <a:pPr lvl="1"/>
            <a:r>
              <a:rPr lang="en-US" dirty="0"/>
              <a:t>Not consistently employed</a:t>
            </a:r>
          </a:p>
          <a:p>
            <a:r>
              <a:rPr lang="en-US" dirty="0"/>
              <a:t>Fault and radiation tolerant design</a:t>
            </a:r>
          </a:p>
          <a:p>
            <a:pPr lvl="1"/>
            <a:r>
              <a:rPr lang="en-US" dirty="0"/>
              <a:t>(selective) redundancy</a:t>
            </a:r>
          </a:p>
          <a:p>
            <a:pPr lvl="1"/>
            <a:r>
              <a:rPr lang="en-US" dirty="0"/>
              <a:t>Fault-tolerant design</a:t>
            </a:r>
          </a:p>
          <a:p>
            <a:pPr lvl="1"/>
            <a:r>
              <a:rPr lang="en-US" dirty="0"/>
              <a:t>Design for minimum [acceptable*] risk</a:t>
            </a:r>
          </a:p>
          <a:p>
            <a:pPr lvl="1"/>
            <a:r>
              <a:rPr lang="en-US" dirty="0"/>
              <a:t>Ability to reset</a:t>
            </a:r>
          </a:p>
          <a:p>
            <a:pPr lvl="1"/>
            <a:r>
              <a:rPr lang="en-US" dirty="0"/>
              <a:t>Design for graceful degradation </a:t>
            </a:r>
          </a:p>
        </p:txBody>
      </p:sp>
      <p:sp>
        <p:nvSpPr>
          <p:cNvPr id="4" name="Title 3">
            <a:extLst>
              <a:ext uri="{FF2B5EF4-FFF2-40B4-BE49-F238E27FC236}">
                <a16:creationId xmlns:a16="http://schemas.microsoft.com/office/drawing/2014/main" id="{C205D707-1A63-CE45-A7E5-5D3E18CD5593}"/>
              </a:ext>
            </a:extLst>
          </p:cNvPr>
          <p:cNvSpPr>
            <a:spLocks noGrp="1"/>
          </p:cNvSpPr>
          <p:nvPr>
            <p:ph type="title"/>
          </p:nvPr>
        </p:nvSpPr>
        <p:spPr/>
        <p:txBody>
          <a:bodyPr/>
          <a:lstStyle/>
          <a:p>
            <a:r>
              <a:rPr lang="en-US" dirty="0"/>
              <a:t>Robust Design</a:t>
            </a:r>
          </a:p>
        </p:txBody>
      </p:sp>
      <p:sp>
        <p:nvSpPr>
          <p:cNvPr id="2" name="TextBox 1">
            <a:extLst>
              <a:ext uri="{FF2B5EF4-FFF2-40B4-BE49-F238E27FC236}">
                <a16:creationId xmlns:a16="http://schemas.microsoft.com/office/drawing/2014/main" id="{FF6AF402-5209-924F-87F3-5047F9EE4557}"/>
              </a:ext>
            </a:extLst>
          </p:cNvPr>
          <p:cNvSpPr txBox="1"/>
          <p:nvPr/>
        </p:nvSpPr>
        <p:spPr>
          <a:xfrm>
            <a:off x="141421" y="5756419"/>
            <a:ext cx="8805333" cy="646331"/>
          </a:xfrm>
          <a:prstGeom prst="rect">
            <a:avLst/>
          </a:prstGeom>
          <a:noFill/>
        </p:spPr>
        <p:txBody>
          <a:bodyPr wrap="square" rtlCol="0">
            <a:spAutoFit/>
          </a:bodyPr>
          <a:lstStyle/>
          <a:p>
            <a:r>
              <a:rPr lang="en-US" dirty="0"/>
              <a:t>*A stakeholder may decide that local mission-success-related risks that are unpalatable are acceptable to achieve the long-term greater good</a:t>
            </a:r>
          </a:p>
        </p:txBody>
      </p:sp>
    </p:spTree>
    <p:extLst>
      <p:ext uri="{BB962C8B-B14F-4D97-AF65-F5344CB8AC3E}">
        <p14:creationId xmlns:p14="http://schemas.microsoft.com/office/powerpoint/2010/main" val="45903838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E76F71DF-D01B-A148-AE47-CB727EB1C328}"/>
              </a:ext>
            </a:extLst>
          </p:cNvPr>
          <p:cNvSpPr>
            <a:spLocks noGrp="1"/>
          </p:cNvSpPr>
          <p:nvPr>
            <p:ph idx="1"/>
          </p:nvPr>
        </p:nvSpPr>
        <p:spPr/>
        <p:txBody>
          <a:bodyPr/>
          <a:lstStyle/>
          <a:p>
            <a:r>
              <a:rPr lang="en-US" dirty="0"/>
              <a:t>Capture risks based on existing threats to performance and reliability </a:t>
            </a:r>
          </a:p>
          <a:p>
            <a:r>
              <a:rPr lang="en-US" dirty="0"/>
              <a:t>Consider all possible sides of each risk and trade risks in a balanced way</a:t>
            </a:r>
          </a:p>
          <a:p>
            <a:pPr lvl="1"/>
            <a:r>
              <a:rPr lang="en-US" dirty="0"/>
              <a:t>Avoid over-attention and mitigation to some risks at the expense of others</a:t>
            </a:r>
          </a:p>
          <a:p>
            <a:r>
              <a:rPr lang="en-US" dirty="0"/>
              <a:t>Apply requirements based on the best understanding of risk at the time</a:t>
            </a:r>
          </a:p>
          <a:p>
            <a:r>
              <a:rPr lang="en-US" dirty="0"/>
              <a:t>Characterize risk for nonconforming items to determine suitability for use and avoid scrapping or rebuilding items without understanding risk of use</a:t>
            </a:r>
          </a:p>
          <a:p>
            <a:r>
              <a:rPr lang="en-US" dirty="0"/>
              <a:t>Avoid the common “ugly = risky” determination</a:t>
            </a:r>
          </a:p>
          <a:p>
            <a:endParaRPr lang="en-US" dirty="0"/>
          </a:p>
        </p:txBody>
      </p:sp>
      <p:sp>
        <p:nvSpPr>
          <p:cNvPr id="4" name="Title 3">
            <a:extLst>
              <a:ext uri="{FF2B5EF4-FFF2-40B4-BE49-F238E27FC236}">
                <a16:creationId xmlns:a16="http://schemas.microsoft.com/office/drawing/2014/main" id="{2E8E3847-1338-CD47-8F73-D6EADD7AB3E8}"/>
              </a:ext>
            </a:extLst>
          </p:cNvPr>
          <p:cNvSpPr>
            <a:spLocks noGrp="1"/>
          </p:cNvSpPr>
          <p:nvPr>
            <p:ph type="title"/>
          </p:nvPr>
        </p:nvSpPr>
        <p:spPr/>
        <p:txBody>
          <a:bodyPr>
            <a:normAutofit/>
          </a:bodyPr>
          <a:lstStyle/>
          <a:p>
            <a:r>
              <a:rPr lang="en-US" dirty="0">
                <a:effectLst/>
              </a:rPr>
              <a:t>Sound risk management</a:t>
            </a:r>
            <a:endParaRPr lang="en-US" dirty="0"/>
          </a:p>
        </p:txBody>
      </p:sp>
    </p:spTree>
    <p:extLst>
      <p:ext uri="{BB962C8B-B14F-4D97-AF65-F5344CB8AC3E}">
        <p14:creationId xmlns:p14="http://schemas.microsoft.com/office/powerpoint/2010/main" val="57953129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Prime DNH concept attributes</a:t>
            </a:r>
          </a:p>
        </p:txBody>
      </p:sp>
      <p:sp>
        <p:nvSpPr>
          <p:cNvPr id="3" name="Rectangle 2"/>
          <p:cNvSpPr/>
          <p:nvPr/>
        </p:nvSpPr>
        <p:spPr>
          <a:xfrm>
            <a:off x="535259" y="1851102"/>
            <a:ext cx="2219092" cy="115972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High-risk, high-payoff science proof of concept</a:t>
            </a:r>
          </a:p>
        </p:txBody>
      </p:sp>
      <p:sp>
        <p:nvSpPr>
          <p:cNvPr id="8" name="Rectangle 7"/>
          <p:cNvSpPr/>
          <p:nvPr/>
        </p:nvSpPr>
        <p:spPr>
          <a:xfrm>
            <a:off x="3434541" y="1936595"/>
            <a:ext cx="3780297" cy="115972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Low-cost implementation option (cubesat, ISS payload, </a:t>
            </a:r>
            <a:r>
              <a:rPr lang="en-US" dirty="0" err="1"/>
              <a:t>CAPsat</a:t>
            </a:r>
            <a:r>
              <a:rPr lang="en-US" dirty="0"/>
              <a:t>)</a:t>
            </a:r>
          </a:p>
        </p:txBody>
      </p:sp>
      <p:sp>
        <p:nvSpPr>
          <p:cNvPr id="9" name="Rectangle 8"/>
          <p:cNvSpPr/>
          <p:nvPr/>
        </p:nvSpPr>
        <p:spPr>
          <a:xfrm>
            <a:off x="958871" y="3314906"/>
            <a:ext cx="3780297" cy="115972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a:t>Short-term achievement potential</a:t>
            </a:r>
            <a:endParaRPr lang="en-US" dirty="0"/>
          </a:p>
        </p:txBody>
      </p:sp>
      <p:sp>
        <p:nvSpPr>
          <p:cNvPr id="10" name="Rectangle 9"/>
          <p:cNvSpPr/>
          <p:nvPr/>
        </p:nvSpPr>
        <p:spPr>
          <a:xfrm>
            <a:off x="763791" y="4933205"/>
            <a:ext cx="3780297" cy="115972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Prior experience on A/C, sounding rockets, </a:t>
            </a:r>
            <a:r>
              <a:rPr lang="en-US" dirty="0" err="1"/>
              <a:t>etc</a:t>
            </a:r>
            <a:endParaRPr lang="en-US" dirty="0"/>
          </a:p>
        </p:txBody>
      </p:sp>
      <p:sp>
        <p:nvSpPr>
          <p:cNvPr id="11" name="Rectangle 10"/>
          <p:cNvSpPr/>
          <p:nvPr/>
        </p:nvSpPr>
        <p:spPr>
          <a:xfrm>
            <a:off x="5040285" y="4930461"/>
            <a:ext cx="3780297" cy="115972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Motivated PI who pushes boundaries, challenges conventions</a:t>
            </a:r>
          </a:p>
        </p:txBody>
      </p:sp>
      <p:sp>
        <p:nvSpPr>
          <p:cNvPr id="12" name="Rectangle 11"/>
          <p:cNvSpPr/>
          <p:nvPr/>
        </p:nvSpPr>
        <p:spPr>
          <a:xfrm>
            <a:off x="5229888" y="3401371"/>
            <a:ext cx="3780297" cy="115972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Feed-in or high-risk </a:t>
            </a:r>
            <a:r>
              <a:rPr lang="en-US"/>
              <a:t>rejections from larger missions</a:t>
            </a:r>
            <a:endParaRPr lang="en-US" dirty="0"/>
          </a:p>
        </p:txBody>
      </p:sp>
    </p:spTree>
    <p:extLst>
      <p:ext uri="{BB962C8B-B14F-4D97-AF65-F5344CB8AC3E}">
        <p14:creationId xmlns:p14="http://schemas.microsoft.com/office/powerpoint/2010/main" val="60667432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Inherited items for cubesats</a:t>
            </a:r>
          </a:p>
        </p:txBody>
      </p:sp>
      <p:sp>
        <p:nvSpPr>
          <p:cNvPr id="3" name="Content Placeholder 2"/>
          <p:cNvSpPr>
            <a:spLocks noGrp="1"/>
          </p:cNvSpPr>
          <p:nvPr>
            <p:ph idx="1"/>
          </p:nvPr>
        </p:nvSpPr>
        <p:spPr/>
        <p:txBody>
          <a:bodyPr/>
          <a:lstStyle/>
          <a:p>
            <a:r>
              <a:rPr lang="en-US" dirty="0"/>
              <a:t>Many standard </a:t>
            </a:r>
            <a:r>
              <a:rPr lang="en-US" dirty="0" err="1"/>
              <a:t>CubeSat</a:t>
            </a:r>
            <a:r>
              <a:rPr lang="en-US" dirty="0"/>
              <a:t> components now exist</a:t>
            </a:r>
          </a:p>
          <a:p>
            <a:r>
              <a:rPr lang="en-US" dirty="0"/>
              <a:t>Substantial reliability benefits for using previously qualified items</a:t>
            </a:r>
          </a:p>
          <a:p>
            <a:r>
              <a:rPr lang="en-US" dirty="0"/>
              <a:t>However, these give rise to constraints that may increase the system design challenge</a:t>
            </a:r>
          </a:p>
          <a:p>
            <a:r>
              <a:rPr lang="en-US" b="1" dirty="0"/>
              <a:t>In general, it may be desirable to treat the cubesat itself as an “inherited” or COTS item</a:t>
            </a:r>
          </a:p>
          <a:p>
            <a:pPr lvl="1"/>
            <a:r>
              <a:rPr lang="en-US" b="1" dirty="0"/>
              <a:t>Ensure mission success and reliability through holistic assessment, rather than piece parts approvals (alternate approach)</a:t>
            </a:r>
          </a:p>
          <a:p>
            <a:endParaRPr lang="en-US" dirty="0"/>
          </a:p>
        </p:txBody>
      </p:sp>
      <p:sp>
        <p:nvSpPr>
          <p:cNvPr id="4" name="Slide Number Placeholder 3"/>
          <p:cNvSpPr>
            <a:spLocks noGrp="1"/>
          </p:cNvSpPr>
          <p:nvPr>
            <p:ph type="sldNum" sz="quarter" idx="4294967295"/>
          </p:nvPr>
        </p:nvSpPr>
        <p:spPr>
          <a:xfrm>
            <a:off x="6553200" y="6356350"/>
            <a:ext cx="2133600" cy="365125"/>
          </a:xfrm>
          <a:prstGeom prst="rect">
            <a:avLst/>
          </a:prstGeom>
        </p:spPr>
        <p:txBody>
          <a:bodyPr/>
          <a:lstStyle/>
          <a:p>
            <a:fld id="{641FB1AC-02D1-9846-8E42-69528F42F281}" type="slidenum">
              <a:rPr lang="en-US" smtClean="0"/>
              <a:pPr/>
              <a:t>78</a:t>
            </a:fld>
            <a:endParaRPr lang="en-US"/>
          </a:p>
        </p:txBody>
      </p:sp>
    </p:spTree>
    <p:extLst>
      <p:ext uri="{BB962C8B-B14F-4D97-AF65-F5344CB8AC3E}">
        <p14:creationId xmlns:p14="http://schemas.microsoft.com/office/powerpoint/2010/main" val="48346867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363C627-14DD-B240-8F80-5815D52092C0}"/>
              </a:ext>
            </a:extLst>
          </p:cNvPr>
          <p:cNvSpPr>
            <a:spLocks noGrp="1"/>
          </p:cNvSpPr>
          <p:nvPr>
            <p:ph idx="1"/>
          </p:nvPr>
        </p:nvSpPr>
        <p:spPr/>
        <p:txBody>
          <a:bodyPr>
            <a:normAutofit/>
          </a:bodyPr>
          <a:lstStyle/>
          <a:p>
            <a:r>
              <a:rPr lang="en-US" sz="2800" dirty="0"/>
              <a:t>Unresolved risks carried in the project</a:t>
            </a:r>
          </a:p>
          <a:p>
            <a:r>
              <a:rPr lang="en-US" sz="2800" dirty="0"/>
              <a:t>System-level testing not completed</a:t>
            </a:r>
          </a:p>
          <a:p>
            <a:r>
              <a:rPr lang="en-US" sz="2800" dirty="0"/>
              <a:t>System doesn’t function as expected at launch</a:t>
            </a:r>
          </a:p>
          <a:p>
            <a:r>
              <a:rPr lang="en-US" sz="2800" dirty="0"/>
              <a:t>Few hours of failure-free operation at launch</a:t>
            </a:r>
          </a:p>
          <a:p>
            <a:r>
              <a:rPr lang="en-US" sz="2800" dirty="0"/>
              <a:t>All problems not resolved by the time of launch</a:t>
            </a:r>
          </a:p>
          <a:p>
            <a:r>
              <a:rPr lang="en-US" sz="2800" dirty="0"/>
              <a:t>Known risks at time of launch may be realized</a:t>
            </a:r>
          </a:p>
        </p:txBody>
      </p:sp>
      <p:sp>
        <p:nvSpPr>
          <p:cNvPr id="2" name="Title 1">
            <a:extLst>
              <a:ext uri="{FF2B5EF4-FFF2-40B4-BE49-F238E27FC236}">
                <a16:creationId xmlns:a16="http://schemas.microsoft.com/office/drawing/2014/main" id="{1D0BE86C-6453-044F-AC2A-F0BCFB441116}"/>
              </a:ext>
            </a:extLst>
          </p:cNvPr>
          <p:cNvSpPr>
            <a:spLocks noGrp="1"/>
          </p:cNvSpPr>
          <p:nvPr>
            <p:ph type="title"/>
          </p:nvPr>
        </p:nvSpPr>
        <p:spPr/>
        <p:txBody>
          <a:bodyPr/>
          <a:lstStyle/>
          <a:p>
            <a:r>
              <a:rPr lang="en-US" dirty="0"/>
              <a:t>Where do risks come in at launch?</a:t>
            </a:r>
          </a:p>
        </p:txBody>
      </p:sp>
    </p:spTree>
    <p:extLst>
      <p:ext uri="{BB962C8B-B14F-4D97-AF65-F5344CB8AC3E}">
        <p14:creationId xmlns:p14="http://schemas.microsoft.com/office/powerpoint/2010/main" val="247031815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Current status</a:t>
            </a:r>
          </a:p>
        </p:txBody>
      </p:sp>
      <p:sp>
        <p:nvSpPr>
          <p:cNvPr id="3" name="Content Placeholder 2"/>
          <p:cNvSpPr>
            <a:spLocks noGrp="1"/>
          </p:cNvSpPr>
          <p:nvPr>
            <p:ph idx="1"/>
          </p:nvPr>
        </p:nvSpPr>
        <p:spPr/>
        <p:txBody>
          <a:bodyPr/>
          <a:lstStyle/>
          <a:p>
            <a:r>
              <a:rPr lang="en-US" dirty="0" err="1"/>
              <a:t>Cubesat</a:t>
            </a:r>
            <a:r>
              <a:rPr lang="en-US" dirty="0"/>
              <a:t> version of GEVS complete and incorporated in handbook</a:t>
            </a:r>
          </a:p>
          <a:p>
            <a:r>
              <a:rPr lang="en-US" dirty="0"/>
              <a:t>Handbook is complete and baselined</a:t>
            </a:r>
          </a:p>
          <a:p>
            <a:r>
              <a:rPr lang="en-US" dirty="0"/>
              <a:t>Supplemental file maintained as GSFC-HDBK-8007 Addendum (unofficial)</a:t>
            </a:r>
          </a:p>
          <a:p>
            <a:pPr lvl="1"/>
            <a:r>
              <a:rPr lang="en-US" dirty="0"/>
              <a:t>Contains updates based on </a:t>
            </a:r>
            <a:r>
              <a:rPr lang="en-US" dirty="0" err="1"/>
              <a:t>cubesat</a:t>
            </a:r>
            <a:r>
              <a:rPr lang="en-US" dirty="0"/>
              <a:t> development and operations learning   </a:t>
            </a:r>
          </a:p>
          <a:p>
            <a:endParaRPr lang="en-US" dirty="0"/>
          </a:p>
        </p:txBody>
      </p:sp>
      <p:sp>
        <p:nvSpPr>
          <p:cNvPr id="4" name="Slide Number Placeholder 3"/>
          <p:cNvSpPr>
            <a:spLocks noGrp="1"/>
          </p:cNvSpPr>
          <p:nvPr>
            <p:ph type="sldNum" sz="quarter" idx="4294967295"/>
          </p:nvPr>
        </p:nvSpPr>
        <p:spPr>
          <a:xfrm>
            <a:off x="6553200" y="6356350"/>
            <a:ext cx="2133600" cy="365125"/>
          </a:xfrm>
          <a:prstGeom prst="rect">
            <a:avLst/>
          </a:prstGeom>
        </p:spPr>
        <p:txBody>
          <a:bodyPr/>
          <a:lstStyle/>
          <a:p>
            <a:fld id="{641FB1AC-02D1-9846-8E42-69528F42F281}" type="slidenum">
              <a:rPr lang="en-US" smtClean="0"/>
              <a:pPr/>
              <a:t>80</a:t>
            </a:fld>
            <a:endParaRPr lang="en-US"/>
          </a:p>
        </p:txBody>
      </p:sp>
    </p:spTree>
    <p:extLst>
      <p:ext uri="{BB962C8B-B14F-4D97-AF65-F5344CB8AC3E}">
        <p14:creationId xmlns:p14="http://schemas.microsoft.com/office/powerpoint/2010/main" val="144813893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p>
        </p:txBody>
      </p:sp>
      <p:sp>
        <p:nvSpPr>
          <p:cNvPr id="3" name="Content Placeholder 2"/>
          <p:cNvSpPr>
            <a:spLocks noGrp="1"/>
          </p:cNvSpPr>
          <p:nvPr>
            <p:ph idx="1"/>
          </p:nvPr>
        </p:nvSpPr>
        <p:spPr/>
        <p:txBody>
          <a:bodyPr/>
          <a:lstStyle/>
          <a:p>
            <a:r>
              <a:rPr lang="en-US" dirty="0"/>
              <a:t>Cubesats demand a unique approach due to a unique set of constraints</a:t>
            </a:r>
          </a:p>
          <a:p>
            <a:r>
              <a:rPr lang="en-US" dirty="0"/>
              <a:t>Two approaches are suggested here</a:t>
            </a:r>
          </a:p>
          <a:p>
            <a:pPr lvl="1"/>
            <a:r>
              <a:rPr lang="en-US" dirty="0"/>
              <a:t>Prioritizing mission success activities by ratios of programmatic risk to technical risk and programmatic resources to technical risk</a:t>
            </a:r>
          </a:p>
          <a:p>
            <a:pPr lvl="1"/>
            <a:r>
              <a:rPr lang="en-US" dirty="0"/>
              <a:t>Holistic assessment of the cubesats, where piece parts are secondary contributing elements</a:t>
            </a:r>
          </a:p>
          <a:p>
            <a:r>
              <a:rPr lang="en-US" dirty="0"/>
              <a:t>The </a:t>
            </a:r>
            <a:r>
              <a:rPr lang="en-US" dirty="0" err="1"/>
              <a:t>Cubesat</a:t>
            </a:r>
            <a:r>
              <a:rPr lang="en-US" dirty="0"/>
              <a:t> mission success handbook is baselined and, through an unofficial addendum is maintained as a living and growing reference.</a:t>
            </a:r>
          </a:p>
          <a:p>
            <a:pPr lvl="1"/>
            <a:endParaRPr lang="en-US" dirty="0"/>
          </a:p>
          <a:p>
            <a:endParaRPr lang="en-US" dirty="0"/>
          </a:p>
        </p:txBody>
      </p:sp>
      <p:sp>
        <p:nvSpPr>
          <p:cNvPr id="4" name="Slide Number Placeholder 3"/>
          <p:cNvSpPr>
            <a:spLocks noGrp="1"/>
          </p:cNvSpPr>
          <p:nvPr>
            <p:ph type="sldNum" sz="quarter" idx="4294967295"/>
          </p:nvPr>
        </p:nvSpPr>
        <p:spPr>
          <a:xfrm>
            <a:off x="6553200" y="6356350"/>
            <a:ext cx="2133600" cy="365125"/>
          </a:xfrm>
          <a:prstGeom prst="rect">
            <a:avLst/>
          </a:prstGeom>
        </p:spPr>
        <p:txBody>
          <a:bodyPr/>
          <a:lstStyle/>
          <a:p>
            <a:fld id="{641FB1AC-02D1-9846-8E42-69528F42F281}" type="slidenum">
              <a:rPr lang="en-US" smtClean="0"/>
              <a:pPr/>
              <a:t>81</a:t>
            </a:fld>
            <a:endParaRPr lang="en-US"/>
          </a:p>
        </p:txBody>
      </p:sp>
    </p:spTree>
    <p:extLst>
      <p:ext uri="{BB962C8B-B14F-4D97-AF65-F5344CB8AC3E}">
        <p14:creationId xmlns:p14="http://schemas.microsoft.com/office/powerpoint/2010/main" val="37085586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endParaRPr lang="en-US"/>
          </a:p>
        </p:txBody>
      </p:sp>
      <p:sp>
        <p:nvSpPr>
          <p:cNvPr id="4" name="Title 3"/>
          <p:cNvSpPr>
            <a:spLocks noGrp="1"/>
          </p:cNvSpPr>
          <p:nvPr>
            <p:ph type="title"/>
          </p:nvPr>
        </p:nvSpPr>
        <p:spPr/>
        <p:txBody>
          <a:bodyPr/>
          <a:lstStyle/>
          <a:p>
            <a:r>
              <a:rPr lang="en-US" dirty="0"/>
              <a:t>Backup slides</a:t>
            </a:r>
          </a:p>
        </p:txBody>
      </p:sp>
    </p:spTree>
    <p:extLst>
      <p:ext uri="{BB962C8B-B14F-4D97-AF65-F5344CB8AC3E}">
        <p14:creationId xmlns:p14="http://schemas.microsoft.com/office/powerpoint/2010/main" val="11861842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531F86C-D104-814E-8BA0-8FC4CC0C96F9}"/>
              </a:ext>
            </a:extLst>
          </p:cNvPr>
          <p:cNvSpPr>
            <a:spLocks noGrp="1"/>
          </p:cNvSpPr>
          <p:nvPr>
            <p:ph type="title"/>
          </p:nvPr>
        </p:nvSpPr>
        <p:spPr/>
        <p:txBody>
          <a:bodyPr/>
          <a:lstStyle/>
          <a:p>
            <a:r>
              <a:rPr lang="en-US" dirty="0"/>
              <a:t>RHA in the MIL-SPEC “universe”</a:t>
            </a:r>
          </a:p>
        </p:txBody>
      </p:sp>
      <p:pic>
        <p:nvPicPr>
          <p:cNvPr id="2050" name="Picture 2">
            <a:extLst>
              <a:ext uri="{FF2B5EF4-FFF2-40B4-BE49-F238E27FC236}">
                <a16:creationId xmlns:a16="http://schemas.microsoft.com/office/drawing/2014/main" id="{93D0D2B7-4499-2747-A992-00F9C466AC8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8300" y="1236133"/>
            <a:ext cx="5867400" cy="47244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402A39C2-541E-7542-8754-7D720D71CAA1}"/>
              </a:ext>
            </a:extLst>
          </p:cNvPr>
          <p:cNvSpPr txBox="1"/>
          <p:nvPr/>
        </p:nvSpPr>
        <p:spPr>
          <a:xfrm>
            <a:off x="344054" y="5960533"/>
            <a:ext cx="8608291" cy="584775"/>
          </a:xfrm>
          <a:prstGeom prst="rect">
            <a:avLst/>
          </a:prstGeom>
          <a:noFill/>
        </p:spPr>
        <p:txBody>
          <a:bodyPr wrap="square" rtlCol="0">
            <a:spAutoFit/>
          </a:bodyPr>
          <a:lstStyle/>
          <a:p>
            <a:r>
              <a:rPr lang="en-US" sz="1600" dirty="0"/>
              <a:t>Note that V, Y, K, and JANS parts are not required to have radiation hardness assurance guarantees.</a:t>
            </a:r>
          </a:p>
          <a:p>
            <a:endParaRPr lang="en-US" sz="1600" dirty="0"/>
          </a:p>
        </p:txBody>
      </p:sp>
    </p:spTree>
    <p:extLst>
      <p:ext uri="{BB962C8B-B14F-4D97-AF65-F5344CB8AC3E}">
        <p14:creationId xmlns:p14="http://schemas.microsoft.com/office/powerpoint/2010/main" val="26595886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71470</TotalTime>
  <Words>10359</Words>
  <Application>Microsoft Macintosh PowerPoint</Application>
  <PresentationFormat>On-screen Show (4:3)</PresentationFormat>
  <Paragraphs>1327</Paragraphs>
  <Slides>83</Slides>
  <Notes>9</Notes>
  <HiddenSlides>0</HiddenSlides>
  <MMClips>2</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83</vt:i4>
      </vt:variant>
    </vt:vector>
  </HeadingPairs>
  <TitlesOfParts>
    <vt:vector size="87" baseType="lpstr">
      <vt:lpstr>Arial</vt:lpstr>
      <vt:lpstr>Calibri</vt:lpstr>
      <vt:lpstr>Eurostile</vt:lpstr>
      <vt:lpstr>Office Theme</vt:lpstr>
      <vt:lpstr>SMA for highly constrained projects</vt:lpstr>
      <vt:lpstr>Outline</vt:lpstr>
      <vt:lpstr>Top Priorities for constrained projects</vt:lpstr>
      <vt:lpstr>What is a constrained project?</vt:lpstr>
      <vt:lpstr>What is quality and why do we care?</vt:lpstr>
      <vt:lpstr>Two sides of quality</vt:lpstr>
      <vt:lpstr>Quality and Reliability</vt:lpstr>
      <vt:lpstr>Quality and Reliability (cont’d)</vt:lpstr>
      <vt:lpstr>Is Quality just reliability on Day 1?</vt:lpstr>
      <vt:lpstr>Misguided quality</vt:lpstr>
      <vt:lpstr>Streamlined reliability highlights</vt:lpstr>
      <vt:lpstr>Costly processes with minimal mission risk payoff for 10-year missions</vt:lpstr>
      <vt:lpstr>Cost-effective variants for low-risk mission</vt:lpstr>
      <vt:lpstr>What is Risk?</vt:lpstr>
      <vt:lpstr>Anatomy of a Risk</vt:lpstr>
      <vt:lpstr>What is risk classification?</vt:lpstr>
      <vt:lpstr>Risk Classification (NPR 7120.5 Projects)</vt:lpstr>
      <vt:lpstr>Risk Classification (GSFC) (Non-NPR 7120.5 Projects)</vt:lpstr>
      <vt:lpstr>The left-hand-side vs right-hand-side</vt:lpstr>
      <vt:lpstr>Risk Classification vs Technology state of the art</vt:lpstr>
      <vt:lpstr>Risk Classification vs Assurance Methodology Focus</vt:lpstr>
      <vt:lpstr>Summary of expected assurance practices</vt:lpstr>
      <vt:lpstr>Top level comparison of select practices</vt:lpstr>
      <vt:lpstr>Oversight vs insight</vt:lpstr>
      <vt:lpstr>Note on choosing elevated practices</vt:lpstr>
      <vt:lpstr>Current Risk Classification limitations and shortfalls</vt:lpstr>
      <vt:lpstr>Risk Class vs Design Lifetime vs Lifetime</vt:lpstr>
      <vt:lpstr>New elements in GPR 8705.4A</vt:lpstr>
      <vt:lpstr>Standard component classification in GPR 8705.4A</vt:lpstr>
      <vt:lpstr>Collective classification of multiple identical standard products</vt:lpstr>
      <vt:lpstr>Findings</vt:lpstr>
      <vt:lpstr>GMIPs are a risk trade</vt:lpstr>
      <vt:lpstr>GMIPS: increasing vs decreasing risk</vt:lpstr>
      <vt:lpstr>Class D Principles:  Dos &amp; Don’ts</vt:lpstr>
      <vt:lpstr>SMD Class D MAR</vt:lpstr>
      <vt:lpstr>Significant departures from common practices (1/3)</vt:lpstr>
      <vt:lpstr>Inherited items process principles (apply to products used within their bounds and qualification ranges)</vt:lpstr>
      <vt:lpstr>Significant departures from common practices (2/3)</vt:lpstr>
      <vt:lpstr>Significant departures from common practices (3/3)</vt:lpstr>
      <vt:lpstr>Minor departures from common practices</vt:lpstr>
      <vt:lpstr>Other elements</vt:lpstr>
      <vt:lpstr>What kinds of risks are acceptable?</vt:lpstr>
      <vt:lpstr>EEE/EEEE parts considerations</vt:lpstr>
      <vt:lpstr>NESC COTS study</vt:lpstr>
      <vt:lpstr>ILPM</vt:lpstr>
      <vt:lpstr>Established Part</vt:lpstr>
      <vt:lpstr>COTS parts </vt:lpstr>
      <vt:lpstr>MIL-SPEC parts</vt:lpstr>
      <vt:lpstr>NASA-screened COTS parts</vt:lpstr>
      <vt:lpstr>The Infinite “Space” View of COTS</vt:lpstr>
      <vt:lpstr>Why have COTS been perpetually deemed “unreliable” or “low-grade”</vt:lpstr>
      <vt:lpstr>Why have COTS been perpetually deemed “unreliable” or “low-grade” (cont’d)</vt:lpstr>
      <vt:lpstr>Origin of the space grade part</vt:lpstr>
      <vt:lpstr>Intelligent use of COTS parts</vt:lpstr>
      <vt:lpstr>Radiation </vt:lpstr>
      <vt:lpstr>Radiation:  what do we care about?</vt:lpstr>
      <vt:lpstr>What should be done about radiation? </vt:lpstr>
      <vt:lpstr>Context for Risk in Parts</vt:lpstr>
      <vt:lpstr>Reliable COTS</vt:lpstr>
      <vt:lpstr>What are the key drivers for using COTS? (Not necessarily all at once)</vt:lpstr>
      <vt:lpstr>Risk Mitigation vs Risk Avoidance</vt:lpstr>
      <vt:lpstr>Current Conflicts</vt:lpstr>
      <vt:lpstr>Soon there will be no choice</vt:lpstr>
      <vt:lpstr>Conclusions </vt:lpstr>
      <vt:lpstr>Example COTS space experiences</vt:lpstr>
      <vt:lpstr>Example:  Raven Payload</vt:lpstr>
      <vt:lpstr>Example:  STP-H5 ISS Payload</vt:lpstr>
      <vt:lpstr>Example:  STP-H6 Payload</vt:lpstr>
      <vt:lpstr>SpaceCube Time-on-orbit (Oct 2021)</vt:lpstr>
      <vt:lpstr>Side-by-Side Comparison – Proper use of COTS</vt:lpstr>
      <vt:lpstr>General principles for DNH projects</vt:lpstr>
      <vt:lpstr> Left-to-right vs Right-to-Left Development</vt:lpstr>
      <vt:lpstr>Challenge:  Elements of a DNH program</vt:lpstr>
      <vt:lpstr>Approach to Implementation</vt:lpstr>
      <vt:lpstr>Robust Design</vt:lpstr>
      <vt:lpstr>Sound risk management</vt:lpstr>
      <vt:lpstr>Prime DNH concept attributes</vt:lpstr>
      <vt:lpstr>Inherited items for cubesats</vt:lpstr>
      <vt:lpstr>Where do risks come in at launch?</vt:lpstr>
      <vt:lpstr>Current status</vt:lpstr>
      <vt:lpstr>Summary</vt:lpstr>
      <vt:lpstr>Backup slides</vt:lpstr>
      <vt:lpstr>RHA in the MIL-SPEC “universe”</vt:lpstr>
    </vt:vector>
  </TitlesOfParts>
  <Company>NASA/GSFC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New Employees Since January 2010</dc:title>
  <dc:creator>NASA ODIN</dc:creator>
  <cp:lastModifiedBy>Leitner, Jesse A. (GSFC-3000)</cp:lastModifiedBy>
  <cp:revision>583</cp:revision>
  <cp:lastPrinted>2024-10-16T12:33:25Z</cp:lastPrinted>
  <dcterms:created xsi:type="dcterms:W3CDTF">2013-01-29T13:50:35Z</dcterms:created>
  <dcterms:modified xsi:type="dcterms:W3CDTF">2024-10-24T13:58:46Z</dcterms:modified>
</cp:coreProperties>
</file>