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80" r:id="rId1"/>
  </p:sldMasterIdLst>
  <p:notesMasterIdLst>
    <p:notesMasterId r:id="rId17"/>
  </p:notesMasterIdLst>
  <p:sldIdLst>
    <p:sldId id="265" r:id="rId2"/>
    <p:sldId id="256" r:id="rId3"/>
    <p:sldId id="257" r:id="rId4"/>
    <p:sldId id="258" r:id="rId5"/>
    <p:sldId id="259" r:id="rId6"/>
    <p:sldId id="260" r:id="rId7"/>
    <p:sldId id="381" r:id="rId8"/>
    <p:sldId id="267" r:id="rId9"/>
    <p:sldId id="262" r:id="rId10"/>
    <p:sldId id="377" r:id="rId11"/>
    <p:sldId id="378" r:id="rId12"/>
    <p:sldId id="266" r:id="rId13"/>
    <p:sldId id="380" r:id="rId14"/>
    <p:sldId id="375" r:id="rId15"/>
    <p:sldId id="271"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16A7B26-649E-1128-BF9B-DEE42E228C12}" name="Donald Nickison" initials="DN" userId="S::dnickiso@ndc.nasa.gov::be52f90d-c9d5-42c0-ba19-f300a4b0a6e6" providerId="AD"/>
  <p188:author id="{D7A53BC5-6B0B-9C89-FE3E-416183DB70D2}" name="Sydnor, Ellen B (LARC-LD071)" initials="SEB(L" userId="S::esydnor@ndc.nasa.gov::901eb270-d658-445b-b520-dcbc76f44c02"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A83BA"/>
    <a:srgbClr val="CC66FF"/>
    <a:srgbClr val="3366FF"/>
    <a:srgbClr val="CC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6011" autoAdjust="0"/>
    <p:restoredTop sz="95226" autoAdjust="0"/>
  </p:normalViewPr>
  <p:slideViewPr>
    <p:cSldViewPr snapToGrid="0" snapToObjects="1">
      <p:cViewPr varScale="1">
        <p:scale>
          <a:sx n="82" d="100"/>
          <a:sy n="82" d="100"/>
        </p:scale>
        <p:origin x="1056" y="72"/>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snapToObjects="1">
      <p:cViewPr varScale="1">
        <p:scale>
          <a:sx n="62" d="100"/>
          <a:sy n="62" d="100"/>
        </p:scale>
        <p:origin x="3154" y="77"/>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985E16-924F-4C3D-918A-C2402FAC1536}" type="datetimeFigureOut">
              <a:rPr lang="en-US" smtClean="0"/>
              <a:t>10/30/2024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085B844-E2F1-4136-AFD4-1054BD8A2787}" type="slidenum">
              <a:rPr lang="en-US" smtClean="0"/>
              <a:t>‹#›</a:t>
            </a:fld>
            <a:endParaRPr lang="en-US"/>
          </a:p>
        </p:txBody>
      </p:sp>
    </p:spTree>
    <p:extLst>
      <p:ext uri="{BB962C8B-B14F-4D97-AF65-F5344CB8AC3E}">
        <p14:creationId xmlns:p14="http://schemas.microsoft.com/office/powerpoint/2010/main" val="36641729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0" indent="-342900">
              <a:lnSpc>
                <a:spcPct val="107000"/>
              </a:lnSpc>
              <a:spcBef>
                <a:spcPts val="0"/>
              </a:spcBef>
              <a:spcAft>
                <a:spcPts val="0"/>
              </a:spcAft>
              <a:buFont typeface="Symbol" panose="05050102010706020507" pitchFamily="18"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Good morning, my name is Ellen Sydnor and I am here to present on how NASA’s Space Environments Testing Management Office (aka SETMO), is advancing the technical capabilities’ maintenance practices towards a reliability centered maintenance program.  </a:t>
            </a:r>
          </a:p>
          <a:p>
            <a:pPr marL="342900" marR="0" lvl="0" indent="-342900">
              <a:lnSpc>
                <a:spcPct val="107000"/>
              </a:lnSpc>
              <a:spcBef>
                <a:spcPts val="0"/>
              </a:spcBef>
              <a:spcAft>
                <a:spcPts val="0"/>
              </a:spcAft>
              <a:buFont typeface="Symbol" panose="05050102010706020507" pitchFamily="18" charset="2"/>
              <a:buChar char=""/>
            </a:pPr>
            <a:r>
              <a:rPr lang="en-US" sz="1200" kern="100" dirty="0">
                <a:effectLst/>
                <a:latin typeface="Calibri" panose="020F0502020204030204" pitchFamily="34" charset="0"/>
                <a:ea typeface="Calibri" panose="020F0502020204030204" pitchFamily="34" charset="0"/>
                <a:cs typeface="Times New Roman" panose="02020603050405020304" pitchFamily="18" charset="0"/>
              </a:rPr>
              <a:t>I want to thank the IMC committee for accepting my abstract and for giving me the opportunity to speak to about how SETMO is advancing the Maintenance Program at some of NASA’s critical facilities.</a:t>
            </a:r>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1</a:t>
            </a:fld>
            <a:endParaRPr lang="en-US"/>
          </a:p>
        </p:txBody>
      </p:sp>
    </p:spTree>
    <p:extLst>
      <p:ext uri="{BB962C8B-B14F-4D97-AF65-F5344CB8AC3E}">
        <p14:creationId xmlns:p14="http://schemas.microsoft.com/office/powerpoint/2010/main" val="24213226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presentation will include:</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An OVERVIEW of SETMO</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I’ll describe the maintenance CHALLENGES</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Address the approach to start making CHANGES</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The IMPLEMENTATION strategy, and</a:t>
            </a: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Wrap up with the Results and Summary and have time for questions and answers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2</a:t>
            </a:fld>
            <a:endParaRPr lang="en-US"/>
          </a:p>
        </p:txBody>
      </p:sp>
    </p:spTree>
    <p:extLst>
      <p:ext uri="{BB962C8B-B14F-4D97-AF65-F5344CB8AC3E}">
        <p14:creationId xmlns:p14="http://schemas.microsoft.com/office/powerpoint/2010/main" val="15807480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NASA’s Space Environments Test Management Office (SETMO) is one of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five</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 </a:t>
            </a:r>
            <a:r>
              <a:rPr lang="en-US" sz="1800" b="1" kern="100" dirty="0">
                <a:effectLst/>
                <a:latin typeface="Calibri" panose="020F0502020204030204" pitchFamily="34" charset="0"/>
                <a:ea typeface="Calibri" panose="020F0502020204030204" pitchFamily="34" charset="0"/>
                <a:cs typeface="Times New Roman" panose="02020603050405020304" pitchFamily="18" charset="0"/>
              </a:rPr>
              <a:t>technical capability portfolios </a:t>
            </a: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within the Agency.  Even though it was established in 2020, the program has roots going back to 2005</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kern="100" dirty="0">
                <a:effectLst/>
                <a:latin typeface="Calibri" panose="020F0502020204030204" pitchFamily="34" charset="0"/>
                <a:ea typeface="Calibri" panose="020F0502020204030204" pitchFamily="34" charset="0"/>
                <a:cs typeface="Times New Roman" panose="02020603050405020304" pitchFamily="18" charset="0"/>
              </a:rPr>
              <a:t>SETMO manages over 170 capability components across the Agency responsible for critical space and simulation testing facilities across NASA’s field centers nationwide  </a:t>
            </a:r>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3</a:t>
            </a:fld>
            <a:endParaRPr lang="en-US"/>
          </a:p>
        </p:txBody>
      </p:sp>
    </p:spTree>
    <p:extLst>
      <p:ext uri="{BB962C8B-B14F-4D97-AF65-F5344CB8AC3E}">
        <p14:creationId xmlns:p14="http://schemas.microsoft.com/office/powerpoint/2010/main" val="41681366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SETMO’s portfolio has 3 distinct capabilities categories:  High Enthalpy, Space Environment Testing and Flight Simulation </a:t>
            </a:r>
          </a:p>
          <a:p>
            <a:r>
              <a:rPr lang="en-US" dirty="0"/>
              <a:t>SETMO has categorized the facilities into two groups:  Tier 1 and Tier 2.  The 10 Tier 1 facilities are typically larger, more complex and receive O&amp;M funding from SETMO.  The Tier 2 facilities are smaller, less complex and obtain their funding from the Nasa Centers and/or from test or research programs that use the facility, which encompasses over 43 ground test capability components.</a:t>
            </a:r>
          </a:p>
          <a:p>
            <a:pPr algn="l" rtl="0" fontAlgn="base"/>
            <a:r>
              <a:rPr lang="en-US" b="0" i="0" dirty="0">
                <a:solidFill>
                  <a:srgbClr val="000000"/>
                </a:solidFill>
                <a:effectLst/>
                <a:latin typeface="Calibri" panose="020F0502020204030204" pitchFamily="34" charset="0"/>
              </a:rPr>
              <a:t>​</a:t>
            </a:r>
            <a:endParaRPr lang="en-US" b="0" i="0" dirty="0">
              <a:solidFill>
                <a:srgbClr val="000000"/>
              </a:solidFill>
              <a:effectLst/>
              <a:latin typeface="Segoe UI" panose="020B0502040204020203" pitchFamily="34" charset="0"/>
            </a:endParaRPr>
          </a:p>
          <a:p>
            <a:r>
              <a:rPr lang="en-US" dirty="0"/>
              <a:t>The initial focus for the maintenance improvements started with SETMO’s Tier 1 capabilities, which are:  (briefly describe technical capability – where it is located and what testing the facility performs, </a:t>
            </a:r>
          </a:p>
          <a:p>
            <a:r>
              <a:rPr lang="en-US" dirty="0"/>
              <a:t> </a:t>
            </a:r>
          </a:p>
          <a:p>
            <a:pPr marL="2743200" indent="-2743200"/>
            <a:endParaRPr lang="en-US" sz="1200" dirty="0">
              <a:latin typeface="+mn-lt"/>
            </a:endParaRPr>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4</a:t>
            </a:fld>
            <a:endParaRPr lang="en-US"/>
          </a:p>
        </p:txBody>
      </p:sp>
    </p:spTree>
    <p:extLst>
      <p:ext uri="{BB962C8B-B14F-4D97-AF65-F5344CB8AC3E}">
        <p14:creationId xmlns:p14="http://schemas.microsoft.com/office/powerpoint/2010/main" val="24654115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Some of you may have heard Dr. Joel Carney, OSI’s Assistant Administrator and Erik Weiser, FRED Director, speak about how 83% of NASA’s facilities are beyond their design life, the staggering amount of deferred maintenance costs, and how unplanned maintenance consumes up to 30% of the annual budget.   </a:t>
            </a:r>
            <a:r>
              <a:rPr lang="en-US" sz="1200" b="1" i="0" u="sng" dirty="0"/>
              <a:t>SETMO’s technical capabilities are included in those numbers.</a:t>
            </a:r>
          </a:p>
          <a:p>
            <a:pPr marL="342900" lvl="1" indent="-342900" algn="l">
              <a:buFont typeface="Arial" panose="020B0604020202020204" pitchFamily="34" charset="0"/>
              <a:buChar char="•"/>
            </a:pPr>
            <a:r>
              <a:rPr lang="en-US" sz="1200" i="0" dirty="0"/>
              <a:t>Flat and/or declining maintenance budgets increase risk to test, and the estimated maintenance gap continues to grow due to increased inflation, labor costs, and aging facilities.</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 </a:t>
            </a:r>
            <a:r>
              <a:rPr lang="en-US" sz="1200" i="0" u="sng" dirty="0"/>
              <a:t>One notable difference between the Center’s institutional and SETMO’s technical capabilities' maintenance program is that the Center’s maintenance program has a dedicated maintenance organization that performs maintenance on the Center’s assets</a:t>
            </a:r>
            <a:r>
              <a:rPr lang="en-US" sz="1200" i="0" dirty="0"/>
              <a:t> whereas </a:t>
            </a:r>
            <a:r>
              <a:rPr lang="en-US" sz="1200" b="1" i="0" u="sng" dirty="0"/>
              <a:t>SETMO’s technical capabilities operators are the maintainers.  Their primary focus and priority is on the mission and how the testing operations can successfully accomplish the mission; maintenance typically has had a lower priority.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All the facilities have high and low periods of utilization rates and need to be available to meet testing demands which has led to several challenges:  One, workforce retention, and the second being how to optimize the maintenance strategy based on varying utilization cycles.  </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This has resulted in the maintenance practices being mostly being reactive and ad hoc</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In late 2020, SETMO’s leadership recognized this challenge and created a position within the SETMO team to improve the maintenance practices starting with the Tier 1 capabilities by introducing a more disciplined RCM approach to maintenance.   </a:t>
            </a:r>
          </a:p>
          <a:p>
            <a:pPr marL="0" lvl="1" indent="0" algn="l">
              <a:buFont typeface="Arial" panose="020B0604020202020204" pitchFamily="34" charset="0"/>
              <a:buNone/>
            </a:pPr>
            <a:endParaRPr lang="en-US" sz="1200" i="1" dirty="0"/>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5</a:t>
            </a:fld>
            <a:endParaRPr lang="en-US"/>
          </a:p>
        </p:txBody>
      </p:sp>
    </p:spTree>
    <p:extLst>
      <p:ext uri="{BB962C8B-B14F-4D97-AF65-F5344CB8AC3E}">
        <p14:creationId xmlns:p14="http://schemas.microsoft.com/office/powerpoint/2010/main" val="8733123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1" i="0" u="none" strike="noStrike" baseline="0" dirty="0">
                <a:solidFill>
                  <a:srgbClr val="000000"/>
                </a:solidFill>
                <a:latin typeface="Jacobs Chronos" panose="020B0604020202020204" charset="0"/>
              </a:rPr>
              <a:t>-</a:t>
            </a:r>
            <a:r>
              <a:rPr lang="en-US" sz="1800" b="0" i="0" u="none" strike="noStrike" baseline="0" dirty="0">
                <a:solidFill>
                  <a:srgbClr val="000000"/>
                </a:solidFill>
                <a:latin typeface="Jacobs Chronos" panose="020B0604020202020204" charset="0"/>
              </a:rPr>
              <a:t> Understanding why test facilities are maintained the way they are, and where and what improvements are most beneficial and cost-effective is the first step to obtaining higher maintenance effectiveness. </a:t>
            </a:r>
          </a:p>
          <a:p>
            <a:r>
              <a:rPr lang="en-US" sz="1800" b="1" i="0" u="none" strike="noStrike" baseline="0" dirty="0">
                <a:solidFill>
                  <a:srgbClr val="000000"/>
                </a:solidFill>
                <a:latin typeface="Jacobs Chronos" panose="020B0604020202020204" charset="0"/>
              </a:rPr>
              <a:t>-</a:t>
            </a:r>
            <a:r>
              <a:rPr lang="en-US" sz="1800" b="0" i="0" u="none" strike="noStrike" baseline="0" dirty="0">
                <a:solidFill>
                  <a:srgbClr val="000000"/>
                </a:solidFill>
                <a:latin typeface="Jacobs Chronos" panose="020B0604020202020204" charset="0"/>
              </a:rPr>
              <a:t> SETMO commissioned a maintenance program evaluation to document a critical baseline reference point and to understand, at least for its Tier 1 Capabilities, current maintenance practices, how they compare to NASA standards and industry best practices and gain expert opinions on potential improvement areas. </a:t>
            </a:r>
          </a:p>
          <a:p>
            <a:r>
              <a:rPr lang="en-US" sz="1800" b="1" i="0" u="none" strike="noStrike" baseline="0" dirty="0">
                <a:solidFill>
                  <a:srgbClr val="000000"/>
                </a:solidFill>
                <a:latin typeface="Jacobs Chronos" panose="020B0604020202020204" charset="0"/>
              </a:rPr>
              <a:t>-</a:t>
            </a:r>
            <a:r>
              <a:rPr lang="en-US" sz="1800" b="0" i="0" u="none" strike="noStrike" baseline="0" dirty="0">
                <a:solidFill>
                  <a:srgbClr val="000000"/>
                </a:solidFill>
                <a:latin typeface="Jacobs Chronos" panose="020B0604020202020204" charset="0"/>
              </a:rPr>
              <a:t> The evaluation used the NASA NPR 8831.2f (NPR) standard as a comparison basis for each SETMO Tier 1 facility. The NPR documents current NASA maintenance &amp; operation program standards. Primary areas of evaluation included the NPR Pillars:  of Safety, Management, Execution, Employee Development, Computerized Maintenance Management System (CMMS), Reliability Centered Maintenance (RCM), and Reliability Centered Building and Equipment Acceptance (RCB &amp;EA). </a:t>
            </a:r>
          </a:p>
          <a:p>
            <a:r>
              <a:rPr lang="en-US" sz="1800" b="1" i="0" u="none" strike="noStrike" baseline="0" dirty="0">
                <a:solidFill>
                  <a:srgbClr val="000000"/>
                </a:solidFill>
                <a:latin typeface="Jacobs Chronos" panose="020B0604020202020204" charset="0"/>
              </a:rPr>
              <a:t>-</a:t>
            </a:r>
            <a:r>
              <a:rPr lang="en-US" sz="1800" b="0" i="0" u="none" strike="noStrike" baseline="0" dirty="0">
                <a:solidFill>
                  <a:srgbClr val="000000"/>
                </a:solidFill>
                <a:latin typeface="Jacobs Chronos" panose="020B0604020202020204" charset="0"/>
              </a:rPr>
              <a:t> Other NPR Pillars and subjects that did not apply to the operation and maintenance of test facilities or that were considered in other evaluation methods were excluded from the evaluation. </a:t>
            </a:r>
            <a:endParaRPr lang="en-US" dirty="0"/>
          </a:p>
          <a:p>
            <a:endParaRPr lang="en-US" dirty="0"/>
          </a:p>
          <a:p>
            <a:endParaRPr lang="en-US" dirty="0"/>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6</a:t>
            </a:fld>
            <a:endParaRPr lang="en-US"/>
          </a:p>
        </p:txBody>
      </p:sp>
    </p:spTree>
    <p:extLst>
      <p:ext uri="{BB962C8B-B14F-4D97-AF65-F5344CB8AC3E}">
        <p14:creationId xmlns:p14="http://schemas.microsoft.com/office/powerpoint/2010/main" val="2030425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a:t>
            </a:r>
            <a:r>
              <a:rPr lang="en-US" sz="1200" i="0" dirty="0"/>
              <a:t>evaluation scorecard was developed to provide an accounting against each major category and sub-categories – Ask the audience if they have ever used this type of tool to perform baseline evaluations.</a:t>
            </a:r>
            <a:endParaRPr lang="en-US" i="0" dirty="0"/>
          </a:p>
          <a:p>
            <a:r>
              <a:rPr lang="en-US" dirty="0"/>
              <a:t>- Maturity level names were taken from an existing Agency-wide Condition Based Monitoring Assessment report that was performed in 2020.  The definitions were re-worked to relate to the maintenance management evaluation.  The thought was to use and apply the same terminology so that there is commonality between the two reports.   </a:t>
            </a:r>
          </a:p>
          <a:p>
            <a:r>
              <a:rPr lang="en-US" dirty="0"/>
              <a:t>- The scorecard is a MS Excel based tool</a:t>
            </a:r>
          </a:p>
          <a:p>
            <a:r>
              <a:rPr lang="en-US" dirty="0"/>
              <a:t>-  85 questions w/predetermined weights that were based on the Contractor’s Asset </a:t>
            </a:r>
            <a:r>
              <a:rPr lang="en-US" dirty="0" err="1"/>
              <a:t>Mgmt</a:t>
            </a:r>
            <a:r>
              <a:rPr lang="en-US" dirty="0"/>
              <a:t> experience, industry best practices and relative importance to an RCM program</a:t>
            </a:r>
          </a:p>
          <a:p>
            <a:r>
              <a:rPr lang="en-US" dirty="0"/>
              <a:t>-  The raw scores align with the maturity level</a:t>
            </a:r>
          </a:p>
          <a:p>
            <a:r>
              <a:rPr lang="en-US" dirty="0"/>
              <a:t>-  </a:t>
            </a:r>
            <a:r>
              <a:rPr lang="en-US" sz="1200" i="0" dirty="0"/>
              <a:t>The output score maps to a maturity level for each category and sub-categories</a:t>
            </a:r>
          </a:p>
          <a:p>
            <a:r>
              <a:rPr lang="en-US" sz="1200" i="0" dirty="0"/>
              <a:t>Here is an example of data extracted from one of SETMO’s tier 1 technical capabilities – I selected a question from each major category so that you can see a sampling of them.</a:t>
            </a:r>
          </a:p>
          <a:p>
            <a:r>
              <a:rPr lang="en-US" sz="1200" i="0" dirty="0"/>
              <a:t>Go over some of the questions to demonstrate how the evaluators used the tool.</a:t>
            </a:r>
            <a:endParaRPr lang="en-US" i="0" dirty="0"/>
          </a:p>
        </p:txBody>
      </p:sp>
      <p:sp>
        <p:nvSpPr>
          <p:cNvPr id="4" name="Slide Number Placeholder 3"/>
          <p:cNvSpPr>
            <a:spLocks noGrp="1"/>
          </p:cNvSpPr>
          <p:nvPr>
            <p:ph type="sldNum" sz="quarter" idx="5"/>
          </p:nvPr>
        </p:nvSpPr>
        <p:spPr/>
        <p:txBody>
          <a:bodyPr/>
          <a:lstStyle/>
          <a:p>
            <a:fld id="{5085B844-E2F1-4136-AFD4-1054BD8A2787}" type="slidenum">
              <a:rPr lang="en-US" smtClean="0"/>
              <a:t>7</a:t>
            </a:fld>
            <a:endParaRPr lang="en-US"/>
          </a:p>
        </p:txBody>
      </p:sp>
    </p:spTree>
    <p:extLst>
      <p:ext uri="{BB962C8B-B14F-4D97-AF65-F5344CB8AC3E}">
        <p14:creationId xmlns:p14="http://schemas.microsoft.com/office/powerpoint/2010/main" val="36012026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Here are the overall results from the example shown in the previous chart. The results identified the strengths and weaknesses in each category and subcategory.  </a:t>
            </a:r>
          </a:p>
          <a:p>
            <a:endParaRPr lang="en-US" dirty="0"/>
          </a:p>
          <a:p>
            <a:r>
              <a:rPr lang="en-US" dirty="0"/>
              <a:t>- The output from the evaluation tool provides a high-level summary and shows the composite scores by each group.  You can see on the left how the breakdown for each major category and how they are mapped to a maturity index.  </a:t>
            </a:r>
          </a:p>
          <a:p>
            <a:r>
              <a:rPr lang="en-US" dirty="0"/>
              <a:t>- The radar chart on the right shows a different view of each subcategory and the maturity level.  It provides a visual of the maturity of each element; the goal is to achieve results that are in the outer green rings to get to a standardized or advance maturity level.</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The overall maturity level for the technical capability in this example is Operational.</a:t>
            </a:r>
          </a:p>
          <a:p>
            <a:endParaRPr lang="en-US" dirty="0"/>
          </a:p>
          <a:p>
            <a:r>
              <a:rPr lang="en-US" dirty="0"/>
              <a:t>A preliminary report with the findings and recommendations was developed, discussed and presented to each Tier 1 facility so that they could provide clarification or additional information that may have been missed previously.  Following that discussion, a final report was developed that identified best practices., gaps and areas for improvement.  </a:t>
            </a:r>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8</a:t>
            </a:fld>
            <a:endParaRPr lang="en-US"/>
          </a:p>
        </p:txBody>
      </p:sp>
    </p:spTree>
    <p:extLst>
      <p:ext uri="{BB962C8B-B14F-4D97-AF65-F5344CB8AC3E}">
        <p14:creationId xmlns:p14="http://schemas.microsoft.com/office/powerpoint/2010/main" val="22612596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 maintenance management evaluation for each Tier 1 capability was performed –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Looking across at all of SETMO’s Tier 1 technical capabilities, here is the average composite score in each category.</a:t>
            </a:r>
          </a:p>
          <a:p>
            <a:r>
              <a:rPr lang="en-US" dirty="0"/>
              <a:t>-  There were quite a few findings on best practices and areas for improvement.  </a:t>
            </a:r>
          </a:p>
          <a:p>
            <a:r>
              <a:rPr lang="en-US" dirty="0"/>
              <a:t>Before I elaborate on each category, I want to point out that you will notice that each band of maturity level has a different widths.</a:t>
            </a: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The maturity ranges are different sizes due to the varying complexity and effort required to progress through the maturity levels. For example, moving from Aware to Emerging is generally easier because it involves implementing a few changes to the process and plan, without the necessity for these changes to be fully successful. However, transitioning from Emerging to Operational requires more defined and implemented processes, which is a more demanding step.</a:t>
            </a:r>
            <a:endParaRPr lang="en-US" sz="1800" dirty="0">
              <a:effectLst/>
              <a:latin typeface="Calibri" panose="020F0502020204030204" pitchFamily="34" charset="0"/>
              <a:ea typeface="Calibri" panose="020F0502020204030204" pitchFamily="34" charset="0"/>
            </a:endParaRPr>
          </a:p>
          <a:p>
            <a:pPr marL="0" marR="0">
              <a:spcBef>
                <a:spcPts val="0"/>
              </a:spcBef>
              <a:spcAft>
                <a:spcPts val="0"/>
              </a:spcAft>
            </a:pPr>
            <a:r>
              <a:rPr lang="en-US" sz="1800" dirty="0">
                <a:solidFill>
                  <a:srgbClr val="000000"/>
                </a:solidFill>
                <a:effectLst/>
                <a:latin typeface="Arial" panose="020B0604020202020204" pitchFamily="34" charset="0"/>
                <a:ea typeface="Times New Roman" panose="02020603050405020304" pitchFamily="18" charset="0"/>
              </a:rPr>
              <a:t>When reaching the Standardized level, consistency and formalization become crucial. These stages require more time and a broader range of competencies, reflecting the increased effort and complexity involved in achieving higher maturity.</a:t>
            </a:r>
            <a:endParaRPr lang="en-US" sz="1800" dirty="0">
              <a:effectLst/>
              <a:latin typeface="Calibri" panose="020F0502020204030204" pitchFamily="34" charset="0"/>
              <a:ea typeface="Calibri" panose="020F0502020204030204" pitchFamily="34" charset="0"/>
            </a:endParaRPr>
          </a:p>
          <a:p>
            <a:r>
              <a:rPr lang="en-US" dirty="0"/>
              <a:t>I want to touch on some of the notable observations regarding each category:</a:t>
            </a:r>
          </a:p>
          <a:p>
            <a:r>
              <a:rPr lang="en-US" b="1" dirty="0"/>
              <a:t>SAFETY</a:t>
            </a:r>
            <a:r>
              <a:rPr lang="en-US" dirty="0"/>
              <a:t> as it relates to maintenance– Overall the technical facilities hold a high regard for safety.  One facility received an Advance maturity level score, and another facility was in the higher band of the Operational level – all the others were in the Standardized area, which is great!  There were many instances of Job Hazards Analysis (JHAs) and lock-out/tag-out steps noted in their maintenance plans.</a:t>
            </a:r>
          </a:p>
          <a:p>
            <a:r>
              <a:rPr lang="en-US" b="1" dirty="0"/>
              <a:t>MANAGEMENT</a:t>
            </a:r>
            <a:r>
              <a:rPr lang="en-US" dirty="0"/>
              <a:t> – This category looked at short and long-term maintenance planning, job planning and executing and analysis.  Overall, there was a lack of or inadequate annual and 5-yr. maintenance program planning.  Where planning occurred, it mainly concentrated on upgrade and replacement of risk-to-test equipment.   There were no goals to address maintenance mgmt. and/or execution improvements.  Additionally, some of the lower maturity levels did not have formally documented processes and procedures for maintenance execution workflows.</a:t>
            </a:r>
          </a:p>
          <a:p>
            <a:r>
              <a:rPr lang="en-US" b="1" dirty="0"/>
              <a:t>EXECUTION</a:t>
            </a:r>
            <a:r>
              <a:rPr lang="en-US" dirty="0"/>
              <a:t> – This category was in the mid to upper portion of the Operational maturity level that considered the success of work execution and scheduling, backlog mgmt. and inventory management.  The Operators are the Maintainers, which is positive because they know their equipment best; the negative side is that they must balance testing and maintenance; which in most cases testing and customer focus takes priority.  Another finding was that the facilities performed work scheduling daily or weekly and held regular maintenance meetings.  The maintenance task decisions were typically made based on the perceived potential risk to test impact no with a formally documented priority or classification system based on actual data.  The time to repair, or complete maintenance activities are currently not captured, which makes it difficult for future planning. </a:t>
            </a:r>
          </a:p>
          <a:p>
            <a:r>
              <a:rPr lang="en-US" b="1" dirty="0"/>
              <a:t>EMPLOYEE DEVELOPMENT – </a:t>
            </a:r>
            <a:r>
              <a:rPr lang="en-US" b="0" dirty="0"/>
              <a:t>There was a widespread lack of awareness of modern maintenance practices and the use of modern technologies.  All of the technical capability's personnel participated in the standard NASA and OSHA mandated training with evidence of completion maintained by NASA.  Another finding that was common was that maintenance processes, best practices, and execution training were not consistently applied.  Finally, the O&amp;M folks lacked a general understanding of RCM and NASA’s 8831.2F standard.</a:t>
            </a:r>
          </a:p>
          <a:p>
            <a:r>
              <a:rPr lang="en-US" b="1" dirty="0"/>
              <a:t>CMMS – </a:t>
            </a:r>
            <a:r>
              <a:rPr lang="en-US" b="0" dirty="0"/>
              <a:t>this category considered the use of maintenance management systems to identify assets, document work and provide accurate reports – there were a number of instances where maintenance data is either not collected or noted in logbooks.  A few technical capabilities used on-of-a-kind developed software tools to track maintenance work to a varying degree, which were limited in functionality.   The facilities that use Maximo, used it in limited capacities to track work performed; labor and cost are not tracked, and reports are limited.  </a:t>
            </a:r>
          </a:p>
          <a:p>
            <a:pPr algn="l"/>
            <a:r>
              <a:rPr lang="en-US" b="1" dirty="0"/>
              <a:t>RCM - </a:t>
            </a:r>
            <a:r>
              <a:rPr lang="en-US" sz="1800" b="0" i="0" u="none" strike="noStrike" baseline="0" dirty="0">
                <a:solidFill>
                  <a:srgbClr val="000000"/>
                </a:solidFill>
                <a:latin typeface="Jacobs Chronos"/>
              </a:rPr>
              <a:t>considered the use of RCM principles to develop a systematic approach to evaluate facility equipment and resources to choose maintenance strategies that result in a high degree of facility reliability and cost-effectiveness. Notable findings included:  </a:t>
            </a:r>
          </a:p>
          <a:p>
            <a:r>
              <a:rPr lang="en-US" sz="1800" b="0" i="0" u="none" strike="noStrike" baseline="0" dirty="0">
                <a:solidFill>
                  <a:srgbClr val="000000"/>
                </a:solidFill>
                <a:latin typeface="Jacobs Chronos"/>
              </a:rPr>
              <a:t>•      Preventive maintenance job plans have been created at most facilities. </a:t>
            </a:r>
          </a:p>
          <a:p>
            <a:pPr marL="285750" indent="-285750">
              <a:buFont typeface="Arial" panose="020B0604020202020204" pitchFamily="34" charset="0"/>
              <a:buChar char="•"/>
            </a:pPr>
            <a:r>
              <a:rPr lang="en-US" sz="1800" b="0" i="0" u="none" strike="noStrike" baseline="0" dirty="0">
                <a:solidFill>
                  <a:srgbClr val="000000"/>
                </a:solidFill>
                <a:latin typeface="Jacobs Chronos"/>
              </a:rPr>
              <a:t>Facilities do not perform RCM analysis, root cause analysis, or FMEAs to determine optimum maintenance strategies. </a:t>
            </a:r>
          </a:p>
          <a:p>
            <a:pPr marL="285750" indent="-285750">
              <a:buFont typeface="Arial" panose="020B0604020202020204" pitchFamily="34" charset="0"/>
              <a:buChar char="•"/>
            </a:pPr>
            <a:r>
              <a:rPr lang="en-US" sz="1800" b="0" i="0" u="none" strike="noStrike" baseline="0" dirty="0">
                <a:solidFill>
                  <a:srgbClr val="000000"/>
                </a:solidFill>
                <a:latin typeface="Jacobs Chronos"/>
              </a:rPr>
              <a:t>The only metrics that were tracked were the ones that SETMO requires (Availability, Downtime). </a:t>
            </a:r>
          </a:p>
          <a:p>
            <a:r>
              <a:rPr lang="en-US" sz="1800" b="0" i="0" u="none" strike="noStrike" baseline="0" dirty="0">
                <a:solidFill>
                  <a:srgbClr val="000000"/>
                </a:solidFill>
                <a:latin typeface="Jacobs Chronos"/>
              </a:rPr>
              <a:t>•     Three facilities track additional metrics including Open PM Work orders, Closed PM Work Orders, PM compliance, and Cancelled PM’s. </a:t>
            </a:r>
          </a:p>
          <a:p>
            <a:r>
              <a:rPr lang="en-US" sz="1800" b="1" i="0" u="none" strike="noStrike" baseline="0" dirty="0">
                <a:solidFill>
                  <a:srgbClr val="000000"/>
                </a:solidFill>
                <a:latin typeface="Jacobs Chronos"/>
              </a:rPr>
              <a:t>RCB &amp; EA –Reliability Centered Building and Equipment Acceptance otherwise known as Commissioning, </a:t>
            </a:r>
            <a:r>
              <a:rPr lang="en-US" sz="1800" b="0" i="0" u="none" strike="noStrike" baseline="0" dirty="0">
                <a:solidFill>
                  <a:srgbClr val="000000"/>
                </a:solidFill>
                <a:latin typeface="Jacobs Chronos"/>
              </a:rPr>
              <a:t>considered whether PT&amp;I techniques are integrated into acceptance testing and commissioning processes.  A couple of observations that were common to the Tier 1 technical capabilities were:</a:t>
            </a:r>
          </a:p>
          <a:p>
            <a:r>
              <a:rPr lang="en-US" sz="1800" b="0" i="0" u="none" strike="noStrike" baseline="0" dirty="0">
                <a:solidFill>
                  <a:srgbClr val="000000"/>
                </a:solidFill>
                <a:latin typeface="Symbol" panose="05050102010706020507" pitchFamily="18" charset="2"/>
              </a:rPr>
              <a:t>• </a:t>
            </a:r>
            <a:r>
              <a:rPr lang="en-US" sz="1800" b="0" i="0" u="none" strike="noStrike" baseline="0" dirty="0">
                <a:solidFill>
                  <a:srgbClr val="000000"/>
                </a:solidFill>
                <a:latin typeface="Jacobs Chronos"/>
              </a:rPr>
              <a:t>Facilities use commissioning and acceptance tests to validate operation prior to use of new and upgraded assets. </a:t>
            </a:r>
          </a:p>
          <a:p>
            <a:r>
              <a:rPr lang="en-US" sz="1800" b="0" i="0" u="none" strike="noStrike" baseline="0" dirty="0">
                <a:solidFill>
                  <a:srgbClr val="000000"/>
                </a:solidFill>
                <a:latin typeface="Jacobs Chronos"/>
              </a:rPr>
              <a:t>• PT&amp;I opportunities are rarely considered or included during the design phase or utilized during commissioning/acceptance testing phases. </a:t>
            </a:r>
          </a:p>
          <a:p>
            <a:pPr algn="l"/>
            <a:endParaRPr lang="en-US" sz="1800" b="0" i="0" u="none" strike="noStrike" baseline="0" dirty="0">
              <a:solidFill>
                <a:srgbClr val="000000"/>
              </a:solidFill>
              <a:latin typeface="Jacobs Chronos"/>
            </a:endParaRPr>
          </a:p>
          <a:p>
            <a:r>
              <a:rPr lang="en-US" sz="1800" b="0" i="0" u="none" strike="noStrike" baseline="0" dirty="0">
                <a:solidFill>
                  <a:srgbClr val="000000"/>
                </a:solidFill>
                <a:latin typeface="Jacobs Chronos"/>
              </a:rPr>
              <a:t>So when all the technical capability’s scores were averaged, the maturity level score was </a:t>
            </a:r>
            <a:r>
              <a:rPr lang="en-US" sz="1800" b="1" i="0" u="none" strike="noStrike" baseline="0" dirty="0">
                <a:solidFill>
                  <a:srgbClr val="000000"/>
                </a:solidFill>
                <a:latin typeface="Jacobs Chronos"/>
              </a:rPr>
              <a:t>OPERATIONAL. The technical capability’s maintenance practices and planning were implemented inconsistently and or in limited situations.</a:t>
            </a:r>
          </a:p>
          <a:p>
            <a:endParaRPr lang="en-US" sz="1800" b="1" i="0" u="none" strike="noStrike" baseline="0" dirty="0">
              <a:solidFill>
                <a:srgbClr val="000000"/>
              </a:solidFill>
              <a:latin typeface="Jacobs Chronos"/>
            </a:endParaRPr>
          </a:p>
          <a:p>
            <a:endParaRPr lang="en-US" sz="1800" b="1" i="0" u="none" strike="noStrike" baseline="0" dirty="0">
              <a:solidFill>
                <a:srgbClr val="000000"/>
              </a:solidFill>
              <a:latin typeface="Jacobs Chronos"/>
            </a:endParaRPr>
          </a:p>
          <a:p>
            <a:endParaRPr lang="en-US" sz="1800" b="0" i="0" u="none" strike="noStrike" baseline="0" dirty="0">
              <a:solidFill>
                <a:srgbClr val="000000"/>
              </a:solidFill>
              <a:latin typeface="Jacobs Chronos"/>
            </a:endParaRPr>
          </a:p>
          <a:p>
            <a:r>
              <a:rPr lang="en-US" sz="1800" b="0" i="0" u="none" strike="noStrike" baseline="0" dirty="0">
                <a:solidFill>
                  <a:srgbClr val="000000"/>
                </a:solidFill>
                <a:latin typeface="Jacobs Chronos"/>
              </a:rPr>
              <a:t> </a:t>
            </a:r>
            <a:endParaRPr lang="en-US" b="1" dirty="0"/>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9</a:t>
            </a:fld>
            <a:endParaRPr lang="en-US"/>
          </a:p>
        </p:txBody>
      </p:sp>
    </p:spTree>
    <p:extLst>
      <p:ext uri="{BB962C8B-B14F-4D97-AF65-F5344CB8AC3E}">
        <p14:creationId xmlns:p14="http://schemas.microsoft.com/office/powerpoint/2010/main" val="12936254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800" b="0" i="0" u="none" strike="noStrike" baseline="0" dirty="0">
                <a:solidFill>
                  <a:srgbClr val="000000"/>
                </a:solidFill>
                <a:latin typeface="Jacobs Chronos"/>
              </a:rPr>
              <a:t>The future state goal that SETMO would like to see for all technical capabilities is in the </a:t>
            </a:r>
            <a:r>
              <a:rPr lang="en-US" sz="1800" b="1" i="0" u="none" strike="noStrike" baseline="0" dirty="0">
                <a:solidFill>
                  <a:srgbClr val="000000"/>
                </a:solidFill>
                <a:latin typeface="Jacobs Chronos"/>
              </a:rPr>
              <a:t>“STANDARDIZED” </a:t>
            </a:r>
            <a:r>
              <a:rPr lang="en-US" sz="1800" b="0" i="0" u="none" strike="noStrike" baseline="0" dirty="0">
                <a:solidFill>
                  <a:srgbClr val="000000"/>
                </a:solidFill>
                <a:latin typeface="Jacobs Chronos"/>
              </a:rPr>
              <a:t>level in the next 3-7 years.  Because Safety was already at the Standardized level, achieving the Advance level is a goal to be reached in that timeframe.</a:t>
            </a:r>
          </a:p>
          <a:p>
            <a:endParaRPr lang="en-US" sz="1800" b="0" i="0" u="none" strike="noStrike" baseline="0" dirty="0">
              <a:solidFill>
                <a:srgbClr val="000000"/>
              </a:solidFill>
              <a:latin typeface="Jacobs Chronos"/>
            </a:endParaRPr>
          </a:p>
          <a:p>
            <a:r>
              <a:rPr lang="en-US" sz="1800" b="0" i="0" u="none" strike="noStrike" baseline="0" dirty="0">
                <a:solidFill>
                  <a:srgbClr val="000000"/>
                </a:solidFill>
                <a:latin typeface="Jacobs Chronos"/>
              </a:rPr>
              <a:t>There were some common themes throughout the Tier 1 technical capabilities that resulted in overall recommendations and from a high-level perspective, the top 5 recommendations were:</a:t>
            </a:r>
          </a:p>
          <a:p>
            <a:r>
              <a:rPr lang="en-US" sz="1800" b="0" i="0" u="none" strike="noStrike" baseline="0" dirty="0">
                <a:solidFill>
                  <a:srgbClr val="000000"/>
                </a:solidFill>
                <a:latin typeface="Jacobs Chronos"/>
              </a:rPr>
              <a:t>1.  Set common expectations for Tier 1 Technical Capability’s Maintenance program</a:t>
            </a:r>
          </a:p>
          <a:p>
            <a:r>
              <a:rPr lang="en-US" sz="1800" b="0" i="0" u="none" strike="noStrike" baseline="0" dirty="0">
                <a:solidFill>
                  <a:srgbClr val="000000"/>
                </a:solidFill>
                <a:latin typeface="Jacobs Chronos"/>
              </a:rPr>
              <a:t>      - Each Tier 1 facility evaluated has an independent and unique maintenance program based mostly on local management and engineering knowledge. Many of the programs have been operated in the same              manner since early in each facility’s history relying on tribal knowledge that has been passed down for decades.  The standards and objectives applied to the research assets at the test facilities can be improved to better align with the NPR 8831.2f. </a:t>
            </a:r>
          </a:p>
          <a:p>
            <a:pPr marL="342900" indent="-342900">
              <a:buAutoNum type="arabicPeriod" startAt="2"/>
            </a:pPr>
            <a:r>
              <a:rPr lang="en-US" sz="1800" b="0" i="0" u="none" strike="noStrike" baseline="0" dirty="0">
                <a:solidFill>
                  <a:srgbClr val="000000"/>
                </a:solidFill>
                <a:latin typeface="Jacobs Chronos"/>
              </a:rPr>
              <a:t>Improve annual and 5-year maintenance program planning.</a:t>
            </a:r>
          </a:p>
          <a:p>
            <a:pPr marL="0" indent="0">
              <a:buNone/>
            </a:pPr>
            <a:r>
              <a:rPr lang="en-US" sz="1800" b="0" i="0" u="none" strike="noStrike" baseline="0" dirty="0">
                <a:solidFill>
                  <a:srgbClr val="000000"/>
                </a:solidFill>
                <a:latin typeface="Jacobs Chronos"/>
              </a:rPr>
              <a:t>     - Maintenance planning is essential to identify long-and short-range facility requirements based not only on mission impact but ensuring that SETMO’s maintenance programs continue to progress towards proactive modes of operation versus reactive modes.  As most of you know that not only is reactive maintenance expensive, but it requires correspondingly a lot more maintenance management that could be better spent in program planning, proactive maintenance, and work order evaluation.  It also promotes a way to advance to new maintenance technologies and practices. </a:t>
            </a: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lang="en-US" sz="1800" b="0" i="0" u="none" strike="noStrike" baseline="0" dirty="0">
                <a:solidFill>
                  <a:srgbClr val="000000"/>
                </a:solidFill>
                <a:latin typeface="Jacobs Chronos"/>
              </a:rPr>
              <a:t>By having the Tier 1 technical capabilities apply </a:t>
            </a:r>
            <a:r>
              <a:rPr lang="en-US" sz="2800" dirty="0">
                <a:latin typeface="Tahoma" panose="020B0604030504040204" pitchFamily="34" charset="0"/>
                <a:ea typeface="Tahoma" panose="020B0604030504040204" pitchFamily="34" charset="0"/>
                <a:cs typeface="Tahoma" panose="020B0604030504040204" pitchFamily="34" charset="0"/>
              </a:rPr>
              <a:t>RCM principals will improve maintenance efficiency, reduce risk, maintenance costs and probability of failures.  Other benefits include improved documentation.  When RCM principles are put into practice consistently with standards and monitoring in place, the maintenance tasks will achieve the maximum, efficient use of resources focusing on defined critical systems and testing priorities – this is where SETMO wants the technical capability facilities to achieve!</a:t>
            </a: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lang="en-US" sz="2800" dirty="0">
                <a:latin typeface="Tahoma" panose="020B0604030504040204" pitchFamily="34" charset="0"/>
                <a:ea typeface="Tahoma" panose="020B0604030504040204" pitchFamily="34" charset="0"/>
                <a:cs typeface="Tahoma" panose="020B0604030504040204" pitchFamily="34" charset="0"/>
              </a:rPr>
              <a:t>Increasing the way the technical capabilities use a CMMS was an important recommendation that needs to be implemented across the board.  Having a single repository of all work associated with an asset, that includes accurate information that ranges from manufacture, condition code, criticality, and maintenance on an asset is vital to a successful RCM program.  </a:t>
            </a: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r>
              <a:rPr lang="en-US" sz="2800" dirty="0">
                <a:latin typeface="Tahoma" panose="020B0604030504040204" pitchFamily="34" charset="0"/>
                <a:ea typeface="Tahoma" panose="020B0604030504040204" pitchFamily="34" charset="0"/>
                <a:cs typeface="Tahoma" panose="020B0604030504040204" pitchFamily="34" charset="0"/>
              </a:rPr>
              <a:t>This last recommendation of improving maintenance performance and cost tracking can be a challenge, but once costs are understood, facilities can formulate plans to eliminate unnecessary cost or validate increased spending against performance improvements if they have data to validate that.  When maintenance work is tracked along with the equipment history, it can be used as a means of determining failure patterns and forecasting equipment failures, which can influence spare part inventory levels…   </a:t>
            </a:r>
          </a:p>
          <a:p>
            <a:pPr marL="342900" marR="0" lvl="0" indent="-342900" algn="l" defTabSz="914400" rtl="0" eaLnBrk="1" fontAlgn="auto" latinLnBrk="0" hangingPunct="1">
              <a:lnSpc>
                <a:spcPct val="100000"/>
              </a:lnSpc>
              <a:spcBef>
                <a:spcPts val="0"/>
              </a:spcBef>
              <a:spcAft>
                <a:spcPts val="0"/>
              </a:spcAft>
              <a:buClrTx/>
              <a:buSzTx/>
              <a:buFontTx/>
              <a:buAutoNum type="arabicPeriod" startAt="3"/>
              <a:tabLst/>
              <a:defRPr/>
            </a:pPr>
            <a:endParaRPr lang="en-US" sz="2800" dirty="0">
              <a:latin typeface="Tahoma" panose="020B0604030504040204" pitchFamily="34" charset="0"/>
              <a:ea typeface="Tahoma" panose="020B0604030504040204" pitchFamily="34" charset="0"/>
              <a:cs typeface="Tahoma" panose="020B0604030504040204" pitchFamily="34" charset="0"/>
            </a:endParaRPr>
          </a:p>
          <a:p>
            <a:pPr marL="514350" marR="0" lvl="0" indent="-514350" algn="l" defTabSz="914400" rtl="0" eaLnBrk="1" fontAlgn="auto" latinLnBrk="0" hangingPunct="1">
              <a:lnSpc>
                <a:spcPct val="100000"/>
              </a:lnSpc>
              <a:spcBef>
                <a:spcPts val="0"/>
              </a:spcBef>
              <a:spcAft>
                <a:spcPts val="0"/>
              </a:spcAft>
              <a:buClrTx/>
              <a:buSzTx/>
              <a:buFontTx/>
              <a:buAutoNum type="arabicPeriod" startAt="3"/>
              <a:tabLst/>
              <a:defRPr/>
            </a:pPr>
            <a:endParaRPr lang="en-US" sz="2800" dirty="0">
              <a:latin typeface="Tahoma" panose="020B0604030504040204" pitchFamily="34" charset="0"/>
              <a:ea typeface="Tahoma" panose="020B0604030504040204" pitchFamily="34" charset="0"/>
              <a:cs typeface="Tahoma" panose="020B0604030504040204" pitchFamily="34" charset="0"/>
            </a:endParaRPr>
          </a:p>
          <a:p>
            <a:pPr marL="0" indent="0">
              <a:buNone/>
            </a:pPr>
            <a:endParaRPr lang="en-US" sz="1800" b="0" i="0" u="none" strike="noStrike" baseline="0" dirty="0">
              <a:solidFill>
                <a:srgbClr val="000000"/>
              </a:solidFill>
              <a:latin typeface="Jacobs Chronos"/>
            </a:endParaRPr>
          </a:p>
          <a:p>
            <a:pPr marL="457200" lvl="1" indent="0">
              <a:buNone/>
            </a:pPr>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10</a:t>
            </a:fld>
            <a:endParaRPr lang="en-US"/>
          </a:p>
        </p:txBody>
      </p:sp>
    </p:spTree>
    <p:extLst>
      <p:ext uri="{BB962C8B-B14F-4D97-AF65-F5344CB8AC3E}">
        <p14:creationId xmlns:p14="http://schemas.microsoft.com/office/powerpoint/2010/main" val="590811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results, I wanted to start tackling these categories that had the lowest maturity levels so that we could focus bringing the maturity levels up.</a:t>
            </a:r>
          </a:p>
        </p:txBody>
      </p:sp>
      <p:sp>
        <p:nvSpPr>
          <p:cNvPr id="4" name="Slide Number Placeholder 3"/>
          <p:cNvSpPr>
            <a:spLocks noGrp="1"/>
          </p:cNvSpPr>
          <p:nvPr>
            <p:ph type="sldNum" sz="quarter" idx="5"/>
          </p:nvPr>
        </p:nvSpPr>
        <p:spPr/>
        <p:txBody>
          <a:bodyPr/>
          <a:lstStyle/>
          <a:p>
            <a:fld id="{5085B844-E2F1-4136-AFD4-1054BD8A2787}" type="slidenum">
              <a:rPr lang="en-US" smtClean="0"/>
              <a:t>11</a:t>
            </a:fld>
            <a:endParaRPr lang="en-US"/>
          </a:p>
        </p:txBody>
      </p:sp>
    </p:spTree>
    <p:extLst>
      <p:ext uri="{BB962C8B-B14F-4D97-AF65-F5344CB8AC3E}">
        <p14:creationId xmlns:p14="http://schemas.microsoft.com/office/powerpoint/2010/main" val="32571567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RCM implementation to advance the Tier 1 maintenance programs started with training.  </a:t>
            </a:r>
          </a:p>
          <a:p>
            <a:r>
              <a:rPr lang="en-US" dirty="0"/>
              <a:t>- I began with communicating the NPR requirements, provided guidance on how to apply the NPR to the technical capability facilities.</a:t>
            </a:r>
          </a:p>
          <a:p>
            <a:r>
              <a:rPr lang="en-US" dirty="0"/>
              <a:t>- Then Roadmap planning was introduced so that the facility managers and their team could begin thinking about what they wanted their 5-year maintenance roadmap to look like</a:t>
            </a:r>
          </a:p>
          <a:p>
            <a:r>
              <a:rPr lang="en-US" dirty="0"/>
              <a:t>- Teaching the RCM fundamentals was essential to establishing the basics that will be used to lay the foundation of good RCM principles</a:t>
            </a:r>
          </a:p>
          <a:p>
            <a:r>
              <a:rPr lang="en-US" dirty="0"/>
              <a:t>	-  the sub-elements of the training were broken down into several components</a:t>
            </a:r>
          </a:p>
          <a:p>
            <a:r>
              <a:rPr lang="en-US" dirty="0"/>
              <a:t>-  Training on Maximo was performed so that they can see the benefits of a single repository for all maintenance work, including historical; a means of schedule work and resources, </a:t>
            </a:r>
          </a:p>
          <a:p>
            <a:endParaRPr lang="en-US" dirty="0"/>
          </a:p>
          <a:p>
            <a:r>
              <a:rPr lang="en-US" dirty="0"/>
              <a:t>All these training elements were taken into consideration when we transitioned into </a:t>
            </a:r>
            <a:r>
              <a:rPr lang="en-US" b="1" dirty="0"/>
              <a:t>Strategic Planning</a:t>
            </a:r>
          </a:p>
          <a:p>
            <a:r>
              <a:rPr lang="en-US" b="1" dirty="0"/>
              <a:t>- </a:t>
            </a:r>
            <a:r>
              <a:rPr lang="en-US" b="0" dirty="0"/>
              <a:t>This information was used along with the evaluation results to work with the Tier 1 facility managers and teams to develop a vision, mission and to identify goals, and activities to determine the outcome of where they wanted to advance their maintenance programs.</a:t>
            </a:r>
          </a:p>
          <a:p>
            <a:r>
              <a:rPr lang="en-US" b="1" dirty="0"/>
              <a:t>- </a:t>
            </a:r>
            <a:r>
              <a:rPr lang="en-US" b="0" dirty="0"/>
              <a:t>Their strategic plan included workforce training and succession plans to ensure the necessary expertise for facility O&amp;M that considers attrition, new missions, and technologies.   </a:t>
            </a:r>
          </a:p>
          <a:p>
            <a:endParaRPr lang="en-US" b="0" dirty="0"/>
          </a:p>
          <a:p>
            <a:endParaRPr lang="en-US" b="0" dirty="0"/>
          </a:p>
          <a:p>
            <a:endParaRPr lang="en-US" b="0" dirty="0"/>
          </a:p>
        </p:txBody>
      </p:sp>
      <p:sp>
        <p:nvSpPr>
          <p:cNvPr id="4" name="Slide Number Placeholder 3"/>
          <p:cNvSpPr>
            <a:spLocks noGrp="1"/>
          </p:cNvSpPr>
          <p:nvPr>
            <p:ph type="sldNum" sz="quarter" idx="5"/>
          </p:nvPr>
        </p:nvSpPr>
        <p:spPr/>
        <p:txBody>
          <a:bodyPr/>
          <a:lstStyle/>
          <a:p>
            <a:fld id="{5085B844-E2F1-4136-AFD4-1054BD8A2787}" type="slidenum">
              <a:rPr lang="en-US" smtClean="0"/>
              <a:t>12</a:t>
            </a:fld>
            <a:endParaRPr lang="en-US"/>
          </a:p>
        </p:txBody>
      </p:sp>
    </p:spTree>
    <p:extLst>
      <p:ext uri="{BB962C8B-B14F-4D97-AF65-F5344CB8AC3E}">
        <p14:creationId xmlns:p14="http://schemas.microsoft.com/office/powerpoint/2010/main" val="24669442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evaluation tool that was used to establish a baseline is also being used to measure progress.  The NASA Ames Arc Jet Complex began their RCM journey about a 1-1/2 before the other tier 1 technical capabilities and this chart shows marked improvement in the short amount of time RCM was introduced to the facility.  A rise in maturity level is noted in each category. </a:t>
            </a:r>
          </a:p>
          <a:p>
            <a:r>
              <a:rPr lang="en-US" dirty="0"/>
              <a:t>Major observations: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13</a:t>
            </a:fld>
            <a:endParaRPr lang="en-US"/>
          </a:p>
        </p:txBody>
      </p:sp>
    </p:spTree>
    <p:extLst>
      <p:ext uri="{BB962C8B-B14F-4D97-AF65-F5344CB8AC3E}">
        <p14:creationId xmlns:p14="http://schemas.microsoft.com/office/powerpoint/2010/main" val="1048423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085B844-E2F1-4136-AFD4-1054BD8A2787}" type="slidenum">
              <a:rPr lang="en-US" smtClean="0"/>
              <a:t>14</a:t>
            </a:fld>
            <a:endParaRPr lang="en-US"/>
          </a:p>
        </p:txBody>
      </p:sp>
    </p:spTree>
    <p:extLst>
      <p:ext uri="{BB962C8B-B14F-4D97-AF65-F5344CB8AC3E}">
        <p14:creationId xmlns:p14="http://schemas.microsoft.com/office/powerpoint/2010/main" val="9366738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44D92-14B1-F390-2048-A5E8C07F24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4B86DE3-7139-7994-DA50-2BC965CCF38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17FD68B-E65F-A32F-0083-867A45B03C76}"/>
              </a:ext>
            </a:extLst>
          </p:cNvPr>
          <p:cNvSpPr>
            <a:spLocks noGrp="1"/>
          </p:cNvSpPr>
          <p:nvPr>
            <p:ph type="dt" sz="half" idx="10"/>
          </p:nvPr>
        </p:nvSpPr>
        <p:spPr/>
        <p:txBody>
          <a:bodyPr/>
          <a:lstStyle/>
          <a:p>
            <a:fld id="{D6D2AC72-B8B8-4BD1-808C-B826A90DC5C1}" type="datetime1">
              <a:rPr lang="en-US" smtClean="0"/>
              <a:t>10/30/2024</a:t>
            </a:fld>
            <a:endParaRPr lang="en-US"/>
          </a:p>
        </p:txBody>
      </p:sp>
      <p:sp>
        <p:nvSpPr>
          <p:cNvPr id="5" name="Footer Placeholder 4">
            <a:extLst>
              <a:ext uri="{FF2B5EF4-FFF2-40B4-BE49-F238E27FC236}">
                <a16:creationId xmlns:a16="http://schemas.microsoft.com/office/drawing/2014/main" id="{75B98722-075D-7B05-2CB3-1C9192B63A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7E0255-296F-4805-7F78-96D363D63399}"/>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639320069"/>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975C1F-27FD-F7D6-A27F-7345C7D7231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6A44407-5D51-61E9-0120-EF3AFAE3DCB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E215C92-DDEB-25C1-4938-554A73296668}"/>
              </a:ext>
            </a:extLst>
          </p:cNvPr>
          <p:cNvSpPr>
            <a:spLocks noGrp="1"/>
          </p:cNvSpPr>
          <p:nvPr>
            <p:ph type="dt" sz="half" idx="10"/>
          </p:nvPr>
        </p:nvSpPr>
        <p:spPr/>
        <p:txBody>
          <a:bodyPr/>
          <a:lstStyle/>
          <a:p>
            <a:fld id="{0894FE10-3A32-4578-9DC5-A91510C99B7E}" type="datetime1">
              <a:rPr lang="en-US" smtClean="0"/>
              <a:t>10/30/2024</a:t>
            </a:fld>
            <a:endParaRPr lang="en-US"/>
          </a:p>
        </p:txBody>
      </p:sp>
      <p:sp>
        <p:nvSpPr>
          <p:cNvPr id="5" name="Footer Placeholder 4">
            <a:extLst>
              <a:ext uri="{FF2B5EF4-FFF2-40B4-BE49-F238E27FC236}">
                <a16:creationId xmlns:a16="http://schemas.microsoft.com/office/drawing/2014/main" id="{67674C7E-7414-C4CE-CAE5-14A136A9B0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EECA90-7AF0-E950-025C-2E142748CB6D}"/>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241624172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5767CB-17AB-4182-73D5-E0D8C63322F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8759E73-D795-4DD5-3A9D-0B9312A583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BA694F4-12FF-C0A7-C36C-72510AE661BE}"/>
              </a:ext>
            </a:extLst>
          </p:cNvPr>
          <p:cNvSpPr>
            <a:spLocks noGrp="1"/>
          </p:cNvSpPr>
          <p:nvPr>
            <p:ph type="dt" sz="half" idx="10"/>
          </p:nvPr>
        </p:nvSpPr>
        <p:spPr/>
        <p:txBody>
          <a:bodyPr/>
          <a:lstStyle/>
          <a:p>
            <a:fld id="{C2969DF9-5464-420F-B5CF-AE1D5FC8AAB3}" type="datetime1">
              <a:rPr lang="en-US" smtClean="0"/>
              <a:t>10/30/2024</a:t>
            </a:fld>
            <a:endParaRPr lang="en-US"/>
          </a:p>
        </p:txBody>
      </p:sp>
      <p:sp>
        <p:nvSpPr>
          <p:cNvPr id="5" name="Footer Placeholder 4">
            <a:extLst>
              <a:ext uri="{FF2B5EF4-FFF2-40B4-BE49-F238E27FC236}">
                <a16:creationId xmlns:a16="http://schemas.microsoft.com/office/drawing/2014/main" id="{39FBF5B2-4F8D-40A6-5A85-578B0964C82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6F5D04-9E3F-AD5D-0C87-4160D6AFB9B3}"/>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37513685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1362C-B99B-0780-A0C0-79C2714C9C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98C366-C89C-30CC-8F3D-2898000D73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A2D1DB8-FAA4-0E94-02EF-9169E0A46AA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413F6ED-D433-1249-D22E-29EDEDBDE0B6}"/>
              </a:ext>
            </a:extLst>
          </p:cNvPr>
          <p:cNvSpPr>
            <a:spLocks noGrp="1"/>
          </p:cNvSpPr>
          <p:nvPr>
            <p:ph type="dt" sz="half" idx="10"/>
          </p:nvPr>
        </p:nvSpPr>
        <p:spPr/>
        <p:txBody>
          <a:bodyPr/>
          <a:lstStyle/>
          <a:p>
            <a:fld id="{61E90034-6047-4B3D-9ECB-6BEAECF4B794}" type="datetime1">
              <a:rPr lang="en-US" smtClean="0"/>
              <a:t>10/30/2024</a:t>
            </a:fld>
            <a:endParaRPr lang="en-US"/>
          </a:p>
        </p:txBody>
      </p:sp>
      <p:sp>
        <p:nvSpPr>
          <p:cNvPr id="6" name="Footer Placeholder 5">
            <a:extLst>
              <a:ext uri="{FF2B5EF4-FFF2-40B4-BE49-F238E27FC236}">
                <a16:creationId xmlns:a16="http://schemas.microsoft.com/office/drawing/2014/main" id="{C17E0EC2-7AF7-3BB3-C714-512D608C59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CBBB66-1583-F195-F33C-F01F161D2A63}"/>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35806936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0D40D6-FF95-FC0B-947A-3E8CD835CA1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F3E1C-4593-1C79-B374-079B7BD01E0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8B94E1E-76FF-AD73-2D9F-F6FBDD09CD8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5E91C9C-99FA-E785-5894-F80E9D52B33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9EB71CA-0A96-CA8D-65D1-34D0A5291BE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56017EA-A9DE-0B66-923A-FDA6A8B8A8DC}"/>
              </a:ext>
            </a:extLst>
          </p:cNvPr>
          <p:cNvSpPr>
            <a:spLocks noGrp="1"/>
          </p:cNvSpPr>
          <p:nvPr>
            <p:ph type="dt" sz="half" idx="10"/>
          </p:nvPr>
        </p:nvSpPr>
        <p:spPr/>
        <p:txBody>
          <a:bodyPr/>
          <a:lstStyle/>
          <a:p>
            <a:fld id="{AB64987F-6E69-4F7D-B125-AF841FB38ED3}" type="datetime1">
              <a:rPr lang="en-US" smtClean="0"/>
              <a:t>10/30/2024</a:t>
            </a:fld>
            <a:endParaRPr lang="en-US"/>
          </a:p>
        </p:txBody>
      </p:sp>
      <p:sp>
        <p:nvSpPr>
          <p:cNvPr id="8" name="Footer Placeholder 7">
            <a:extLst>
              <a:ext uri="{FF2B5EF4-FFF2-40B4-BE49-F238E27FC236}">
                <a16:creationId xmlns:a16="http://schemas.microsoft.com/office/drawing/2014/main" id="{C03D42EF-8433-75C8-8ED7-CD6555FE093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24B0EC0-79B9-DC1B-FF02-6DCBA8345249}"/>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37883019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FC8DA-6D63-AEBE-FCE0-F1B8EE39EE8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D5718959-8E68-8010-A71C-6E593EFE03BA}"/>
              </a:ext>
            </a:extLst>
          </p:cNvPr>
          <p:cNvSpPr>
            <a:spLocks noGrp="1"/>
          </p:cNvSpPr>
          <p:nvPr>
            <p:ph type="dt" sz="half" idx="10"/>
          </p:nvPr>
        </p:nvSpPr>
        <p:spPr/>
        <p:txBody>
          <a:bodyPr/>
          <a:lstStyle/>
          <a:p>
            <a:fld id="{FEB26B08-CF9A-4854-B7A2-AB7AC4037CB3}" type="datetime1">
              <a:rPr lang="en-US" smtClean="0"/>
              <a:t>10/30/2024</a:t>
            </a:fld>
            <a:endParaRPr lang="en-US"/>
          </a:p>
        </p:txBody>
      </p:sp>
      <p:sp>
        <p:nvSpPr>
          <p:cNvPr id="4" name="Footer Placeholder 3">
            <a:extLst>
              <a:ext uri="{FF2B5EF4-FFF2-40B4-BE49-F238E27FC236}">
                <a16:creationId xmlns:a16="http://schemas.microsoft.com/office/drawing/2014/main" id="{4FBF6341-1FAF-F739-011B-7E314D1A311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43EF6579-DD64-82BF-679D-9A55A6F2D614}"/>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29702434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3255D79-2581-8AAE-74BC-1BA19579FF76}"/>
              </a:ext>
            </a:extLst>
          </p:cNvPr>
          <p:cNvSpPr>
            <a:spLocks noGrp="1"/>
          </p:cNvSpPr>
          <p:nvPr>
            <p:ph type="dt" sz="half" idx="10"/>
          </p:nvPr>
        </p:nvSpPr>
        <p:spPr/>
        <p:txBody>
          <a:bodyPr/>
          <a:lstStyle/>
          <a:p>
            <a:fld id="{448916B0-442B-4399-8ED7-E4AF1E7FA797}" type="datetime1">
              <a:rPr lang="en-US" smtClean="0"/>
              <a:t>10/30/2024</a:t>
            </a:fld>
            <a:endParaRPr lang="en-US"/>
          </a:p>
        </p:txBody>
      </p:sp>
      <p:sp>
        <p:nvSpPr>
          <p:cNvPr id="3" name="Footer Placeholder 2">
            <a:extLst>
              <a:ext uri="{FF2B5EF4-FFF2-40B4-BE49-F238E27FC236}">
                <a16:creationId xmlns:a16="http://schemas.microsoft.com/office/drawing/2014/main" id="{A4B8E1BD-BD1B-CCC6-9C98-86D79AC346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2F3073F-D240-21CB-0676-BE44BCD31238}"/>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40794789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23794-AD1E-8806-343F-077A4FD201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A12550B-A754-FF8B-D69D-E87BE468F64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5E223C3-3DDC-1D79-8C32-F9047E36E6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BC36E5-F7B6-E231-1530-954B11F077A7}"/>
              </a:ext>
            </a:extLst>
          </p:cNvPr>
          <p:cNvSpPr>
            <a:spLocks noGrp="1"/>
          </p:cNvSpPr>
          <p:nvPr>
            <p:ph type="dt" sz="half" idx="10"/>
          </p:nvPr>
        </p:nvSpPr>
        <p:spPr/>
        <p:txBody>
          <a:bodyPr/>
          <a:lstStyle/>
          <a:p>
            <a:fld id="{C9816996-F59A-4EA7-B422-7A232481DAED}" type="datetime1">
              <a:rPr lang="en-US" smtClean="0"/>
              <a:t>10/30/2024</a:t>
            </a:fld>
            <a:endParaRPr lang="en-US"/>
          </a:p>
        </p:txBody>
      </p:sp>
      <p:sp>
        <p:nvSpPr>
          <p:cNvPr id="6" name="Footer Placeholder 5">
            <a:extLst>
              <a:ext uri="{FF2B5EF4-FFF2-40B4-BE49-F238E27FC236}">
                <a16:creationId xmlns:a16="http://schemas.microsoft.com/office/drawing/2014/main" id="{9A61E0D4-9F77-E752-DE03-1033E33F893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3694846-F80B-DA9A-EC70-A6D5A87316C7}"/>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15020215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679EF7-06B6-B3D7-278B-CAFAF958D88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C92321F-EA87-D75B-C01B-C854A4730C4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AE0B6C56-BFB7-67CE-5EB4-BFA619B640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8DA08F2-3B99-FFE1-CC60-EF1400C22FA3}"/>
              </a:ext>
            </a:extLst>
          </p:cNvPr>
          <p:cNvSpPr>
            <a:spLocks noGrp="1"/>
          </p:cNvSpPr>
          <p:nvPr>
            <p:ph type="dt" sz="half" idx="10"/>
          </p:nvPr>
        </p:nvSpPr>
        <p:spPr/>
        <p:txBody>
          <a:bodyPr/>
          <a:lstStyle/>
          <a:p>
            <a:fld id="{27794758-7BF7-49C4-987A-F9D87DD88435}" type="datetime1">
              <a:rPr lang="en-US" smtClean="0"/>
              <a:t>10/30/2024</a:t>
            </a:fld>
            <a:endParaRPr lang="en-US"/>
          </a:p>
        </p:txBody>
      </p:sp>
      <p:sp>
        <p:nvSpPr>
          <p:cNvPr id="6" name="Footer Placeholder 5">
            <a:extLst>
              <a:ext uri="{FF2B5EF4-FFF2-40B4-BE49-F238E27FC236}">
                <a16:creationId xmlns:a16="http://schemas.microsoft.com/office/drawing/2014/main" id="{039EAE1C-17C8-BA5E-BFDC-7C5CEF41F10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28AA17C-2A20-BFC8-4654-2B9AFC16FAF6}"/>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41044988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F052B-3337-333A-C8EF-E53AEBB05AB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F296FAD-3EF4-6CD9-2041-A49D7E60E81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55840A-A9E9-11FD-47A5-C9645B90771A}"/>
              </a:ext>
            </a:extLst>
          </p:cNvPr>
          <p:cNvSpPr>
            <a:spLocks noGrp="1"/>
          </p:cNvSpPr>
          <p:nvPr>
            <p:ph type="dt" sz="half" idx="10"/>
          </p:nvPr>
        </p:nvSpPr>
        <p:spPr/>
        <p:txBody>
          <a:bodyPr/>
          <a:lstStyle/>
          <a:p>
            <a:fld id="{082CE082-723C-47A6-B774-C212638BDC6F}" type="datetime1">
              <a:rPr lang="en-US" smtClean="0"/>
              <a:t>10/30/2024</a:t>
            </a:fld>
            <a:endParaRPr lang="en-US"/>
          </a:p>
        </p:txBody>
      </p:sp>
      <p:sp>
        <p:nvSpPr>
          <p:cNvPr id="5" name="Footer Placeholder 4">
            <a:extLst>
              <a:ext uri="{FF2B5EF4-FFF2-40B4-BE49-F238E27FC236}">
                <a16:creationId xmlns:a16="http://schemas.microsoft.com/office/drawing/2014/main" id="{12DF19C1-AF88-982E-9396-966CB0CF7FD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7E5EBF-1721-E28C-9FF0-98D1B7595902}"/>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2495286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620F61C-1472-885B-42BD-66954C8C17D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8EBC5A8-F973-1F3B-4C6D-FA9F040AFA8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9B33BE-9C86-1F06-84A3-D21F0F16D29A}"/>
              </a:ext>
            </a:extLst>
          </p:cNvPr>
          <p:cNvSpPr>
            <a:spLocks noGrp="1"/>
          </p:cNvSpPr>
          <p:nvPr>
            <p:ph type="dt" sz="half" idx="10"/>
          </p:nvPr>
        </p:nvSpPr>
        <p:spPr/>
        <p:txBody>
          <a:bodyPr/>
          <a:lstStyle/>
          <a:p>
            <a:fld id="{44C2D22B-3238-4ECA-894B-E4320C71C8EA}" type="datetime1">
              <a:rPr lang="en-US" smtClean="0"/>
              <a:t>10/30/2024</a:t>
            </a:fld>
            <a:endParaRPr lang="en-US"/>
          </a:p>
        </p:txBody>
      </p:sp>
      <p:sp>
        <p:nvSpPr>
          <p:cNvPr id="5" name="Footer Placeholder 4">
            <a:extLst>
              <a:ext uri="{FF2B5EF4-FFF2-40B4-BE49-F238E27FC236}">
                <a16:creationId xmlns:a16="http://schemas.microsoft.com/office/drawing/2014/main" id="{0990E71E-0800-CDE2-7689-D8369D47673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DC5110D-E094-6294-CB1E-176AE4CAE865}"/>
              </a:ext>
            </a:extLst>
          </p:cNvPr>
          <p:cNvSpPr>
            <a:spLocks noGrp="1"/>
          </p:cNvSpPr>
          <p:nvPr>
            <p:ph type="sldNum" sz="quarter" idx="12"/>
          </p:nvPr>
        </p:nvSpPr>
        <p:spPr/>
        <p:txBody>
          <a:bodyPr/>
          <a:lstStyle/>
          <a:p>
            <a:fld id="{863BF9BB-8039-9E4B-BEC2-EF054E81EDFD}" type="slidenum">
              <a:rPr lang="en-US" smtClean="0"/>
              <a:t>‹#›</a:t>
            </a:fld>
            <a:endParaRPr lang="en-US"/>
          </a:p>
        </p:txBody>
      </p:sp>
    </p:spTree>
    <p:extLst>
      <p:ext uri="{BB962C8B-B14F-4D97-AF65-F5344CB8AC3E}">
        <p14:creationId xmlns:p14="http://schemas.microsoft.com/office/powerpoint/2010/main" val="19094557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859EDD6-F285-7057-EFCB-04A0D91D2DE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77E85CF-1C9E-5C8E-A0A4-DB218082531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F5B578-BB6A-1EFA-3AF2-0F7BB2B6395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10/30/2024</a:t>
            </a:fld>
            <a:endParaRPr lang="en-US" dirty="0"/>
          </a:p>
        </p:txBody>
      </p:sp>
      <p:sp>
        <p:nvSpPr>
          <p:cNvPr id="5" name="Footer Placeholder 4">
            <a:extLst>
              <a:ext uri="{FF2B5EF4-FFF2-40B4-BE49-F238E27FC236}">
                <a16:creationId xmlns:a16="http://schemas.microsoft.com/office/drawing/2014/main" id="{1066BFB2-2759-E36E-1720-8ED84CD2A86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D2105D0E-27CB-8ADF-111D-7B33BB6E7F2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dirty="0"/>
          </a:p>
        </p:txBody>
      </p:sp>
      <p:pic>
        <p:nvPicPr>
          <p:cNvPr id="7" name="Picture 6" descr="A blue and white rectangle&#10;&#10;Description automatically generated">
            <a:extLst>
              <a:ext uri="{FF2B5EF4-FFF2-40B4-BE49-F238E27FC236}">
                <a16:creationId xmlns:a16="http://schemas.microsoft.com/office/drawing/2014/main" id="{BB7132A7-151C-3EB0-6ED6-C71D5C36502D}"/>
              </a:ext>
            </a:extLst>
          </p:cNvPr>
          <p:cNvPicPr>
            <a:picLocks noChangeAspect="1"/>
          </p:cNvPicPr>
          <p:nvPr userDrawn="1"/>
        </p:nvPicPr>
        <p:blipFill>
          <a:blip r:embed="rId13"/>
          <a:stretch>
            <a:fillRect/>
          </a:stretch>
        </p:blipFill>
        <p:spPr>
          <a:xfrm>
            <a:off x="0" y="0"/>
            <a:ext cx="12192000" cy="6865150"/>
          </a:xfrm>
          <a:prstGeom prst="rect">
            <a:avLst/>
          </a:prstGeom>
        </p:spPr>
      </p:pic>
    </p:spTree>
    <p:extLst>
      <p:ext uri="{BB962C8B-B14F-4D97-AF65-F5344CB8AC3E}">
        <p14:creationId xmlns:p14="http://schemas.microsoft.com/office/powerpoint/2010/main" val="216729899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jpe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5.emf"/></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9.emf"/><Relationship Id="rId5" Type="http://schemas.openxmlformats.org/officeDocument/2006/relationships/image" Target="../media/image18.emf"/><Relationship Id="rId4" Type="http://schemas.openxmlformats.org/officeDocument/2006/relationships/image" Target="../media/image17.emf"/></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21.emf"/></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package" Target="../embeddings/Microsoft_Excel_Worksheet.xlsx"/><Relationship Id="rId4" Type="http://schemas.openxmlformats.org/officeDocument/2006/relationships/image" Target="../media/image22.gif"/></Relationships>
</file>

<file path=ppt/slides/_rels/slide1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23.emf"/><Relationship Id="rId5" Type="http://schemas.openxmlformats.org/officeDocument/2006/relationships/package" Target="../embeddings/Microsoft_Excel_Worksheet1.xlsx"/><Relationship Id="rId4" Type="http://schemas.openxmlformats.org/officeDocument/2006/relationships/image" Target="../media/image22.gif"/></Relationships>
</file>

<file path=ppt/slides/_rels/slide12.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30.png"/><Relationship Id="rId7" Type="http://schemas.openxmlformats.org/officeDocument/2006/relationships/image" Target="../media/image32.emf"/><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en.wikipedia.org/wiki/File:Checkmark_green.svg" TargetMode="External"/><Relationship Id="rId5" Type="http://schemas.microsoft.com/office/2007/relationships/hdphoto" Target="../media/hdphoto1.wdp"/><Relationship Id="rId4" Type="http://schemas.openxmlformats.org/officeDocument/2006/relationships/image" Target="../media/image31.png"/></Relationships>
</file>

<file path=ppt/slides/_rels/slide15.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5.png"/><Relationship Id="rId2" Type="http://schemas.openxmlformats.org/officeDocument/2006/relationships/image" Target="../media/image34.png"/><Relationship Id="rId1" Type="http://schemas.openxmlformats.org/officeDocument/2006/relationships/slideLayout" Target="../slideLayouts/slideLayout1.xml"/><Relationship Id="rId6" Type="http://schemas.openxmlformats.org/officeDocument/2006/relationships/image" Target="../media/image38.png"/><Relationship Id="rId5" Type="http://schemas.openxmlformats.org/officeDocument/2006/relationships/image" Target="../media/image37.jpeg"/><Relationship Id="rId10" Type="http://schemas.openxmlformats.org/officeDocument/2006/relationships/image" Target="../media/image41.png"/><Relationship Id="rId4" Type="http://schemas.openxmlformats.org/officeDocument/2006/relationships/image" Target="../media/image36.png"/><Relationship Id="rId9" Type="http://schemas.openxmlformats.org/officeDocument/2006/relationships/image" Target="../media/image4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77EB2-E736-5D31-5B44-EBFF8D47E7FF}"/>
              </a:ext>
            </a:extLst>
          </p:cNvPr>
          <p:cNvSpPr>
            <a:spLocks noGrp="1"/>
          </p:cNvSpPr>
          <p:nvPr>
            <p:ph type="ctrTitle"/>
          </p:nvPr>
        </p:nvSpPr>
        <p:spPr>
          <a:xfrm>
            <a:off x="844345" y="1797050"/>
            <a:ext cx="10674760" cy="2387600"/>
          </a:xfrm>
        </p:spPr>
        <p:txBody>
          <a:bodyPr>
            <a:normAutofit fontScale="90000"/>
          </a:bodyPr>
          <a:lstStyle/>
          <a:p>
            <a:r>
              <a:rPr lang="en-US" sz="6000" dirty="0">
                <a:latin typeface="Tahoma" panose="020B0604030504040204" pitchFamily="34" charset="0"/>
                <a:ea typeface="Tahoma" panose="020B0604030504040204" pitchFamily="34" charset="0"/>
                <a:cs typeface="Tahoma" panose="020B0604030504040204" pitchFamily="34" charset="0"/>
              </a:rPr>
              <a:t>IMC 2024</a:t>
            </a:r>
            <a:br>
              <a:rPr lang="en-US" sz="6000" b="1" i="1" dirty="0"/>
            </a:br>
            <a:r>
              <a:rPr lang="en-US" sz="4800" dirty="0">
                <a:latin typeface="Tahoma" panose="020B0604030504040204" pitchFamily="34" charset="0"/>
                <a:ea typeface="Tahoma" panose="020B0604030504040204" pitchFamily="34" charset="0"/>
                <a:cs typeface="Tahoma" panose="020B0604030504040204" pitchFamily="34" charset="0"/>
              </a:rPr>
              <a:t>NASA’s Space Environments Testing Management Office (SETMO) </a:t>
            </a:r>
            <a:br>
              <a:rPr lang="en-US" sz="4800" dirty="0">
                <a:latin typeface="Tahoma" panose="020B0604030504040204" pitchFamily="34" charset="0"/>
                <a:ea typeface="Tahoma" panose="020B0604030504040204" pitchFamily="34" charset="0"/>
                <a:cs typeface="Tahoma" panose="020B0604030504040204" pitchFamily="34" charset="0"/>
              </a:rPr>
            </a:br>
            <a:r>
              <a:rPr lang="en-US" sz="4800" dirty="0">
                <a:latin typeface="Tahoma" panose="020B0604030504040204" pitchFamily="34" charset="0"/>
                <a:ea typeface="Tahoma" panose="020B0604030504040204" pitchFamily="34" charset="0"/>
                <a:cs typeface="Tahoma" panose="020B0604030504040204" pitchFamily="34" charset="0"/>
              </a:rPr>
              <a:t>Reliability Centered Maintenance (RCM) Program Advancement</a:t>
            </a:r>
          </a:p>
        </p:txBody>
      </p:sp>
      <p:sp>
        <p:nvSpPr>
          <p:cNvPr id="3" name="Subtitle 2">
            <a:extLst>
              <a:ext uri="{FF2B5EF4-FFF2-40B4-BE49-F238E27FC236}">
                <a16:creationId xmlns:a16="http://schemas.microsoft.com/office/drawing/2014/main" id="{56F90CD6-A6CB-9903-80CB-CE901F85983D}"/>
              </a:ext>
            </a:extLst>
          </p:cNvPr>
          <p:cNvSpPr>
            <a:spLocks noGrp="1"/>
          </p:cNvSpPr>
          <p:nvPr>
            <p:ph type="subTitle" idx="1"/>
          </p:nvPr>
        </p:nvSpPr>
        <p:spPr>
          <a:xfrm>
            <a:off x="2092427" y="4627058"/>
            <a:ext cx="9144000" cy="557314"/>
          </a:xfrm>
        </p:spPr>
        <p:txBody>
          <a:bodyPr>
            <a:normAutofit fontScale="85000" lnSpcReduction="10000"/>
          </a:bodyPr>
          <a:lstStyle/>
          <a:p>
            <a:pPr marL="0" indent="0" algn="ctr">
              <a:buNone/>
            </a:pPr>
            <a:r>
              <a:rPr lang="en-US" sz="3200" dirty="0">
                <a:latin typeface="Tahoma" panose="020B0604030504040204" pitchFamily="34" charset="0"/>
                <a:ea typeface="Tahoma" panose="020B0604030504040204" pitchFamily="34" charset="0"/>
                <a:cs typeface="Tahoma" panose="020B0604030504040204" pitchFamily="34" charset="0"/>
              </a:rPr>
              <a:t>Ellen Sydnor, SETMO’s Maintenance Program Manager</a:t>
            </a:r>
          </a:p>
        </p:txBody>
      </p:sp>
      <p:pic>
        <p:nvPicPr>
          <p:cNvPr id="4" name="Picture 3">
            <a:extLst>
              <a:ext uri="{FF2B5EF4-FFF2-40B4-BE49-F238E27FC236}">
                <a16:creationId xmlns:a16="http://schemas.microsoft.com/office/drawing/2014/main" id="{0DE667C5-6A20-3383-071F-10236C1B8071}"/>
              </a:ext>
            </a:extLst>
          </p:cNvPr>
          <p:cNvPicPr>
            <a:picLocks noChangeAspect="1"/>
          </p:cNvPicPr>
          <p:nvPr/>
        </p:nvPicPr>
        <p:blipFill>
          <a:blip r:embed="rId3"/>
          <a:stretch>
            <a:fillRect/>
          </a:stretch>
        </p:blipFill>
        <p:spPr>
          <a:xfrm>
            <a:off x="5503786" y="5075515"/>
            <a:ext cx="1551821" cy="1148592"/>
          </a:xfrm>
          <a:prstGeom prst="rect">
            <a:avLst/>
          </a:prstGeom>
        </p:spPr>
      </p:pic>
    </p:spTree>
    <p:extLst>
      <p:ext uri="{BB962C8B-B14F-4D97-AF65-F5344CB8AC3E}">
        <p14:creationId xmlns:p14="http://schemas.microsoft.com/office/powerpoint/2010/main" val="24373601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D2844FE-C9E7-6D1C-0522-1A1E4EB0B618}"/>
              </a:ext>
            </a:extLst>
          </p:cNvPr>
          <p:cNvSpPr txBox="1">
            <a:spLocks/>
          </p:cNvSpPr>
          <p:nvPr/>
        </p:nvSpPr>
        <p:spPr>
          <a:xfrm>
            <a:off x="3250255" y="1769597"/>
            <a:ext cx="5952750" cy="4759627"/>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3200" b="1" dirty="0">
                <a:latin typeface="Tahoma" panose="020B0604030504040204" pitchFamily="34" charset="0"/>
                <a:ea typeface="Tahoma" panose="020B0604030504040204" pitchFamily="34" charset="0"/>
                <a:cs typeface="Tahoma" panose="020B0604030504040204" pitchFamily="34" charset="0"/>
              </a:rPr>
              <a:t>Agenda</a:t>
            </a:r>
            <a:endParaRPr lang="en-US" sz="3200" dirty="0">
              <a:latin typeface="Tahoma" panose="020B0604030504040204" pitchFamily="34" charset="0"/>
              <a:ea typeface="Tahoma" panose="020B0604030504040204" pitchFamily="34" charset="0"/>
              <a:cs typeface="Tahoma" panose="020B0604030504040204" pitchFamily="34" charset="0"/>
            </a:endParaRPr>
          </a:p>
          <a:p>
            <a:pPr marL="857250" indent="-233363"/>
            <a:r>
              <a:rPr lang="en-US" dirty="0">
                <a:latin typeface="Tahoma" panose="020B0604030504040204" pitchFamily="34" charset="0"/>
                <a:ea typeface="Tahoma" panose="020B0604030504040204" pitchFamily="34" charset="0"/>
                <a:cs typeface="Tahoma" panose="020B0604030504040204" pitchFamily="34" charset="0"/>
              </a:rPr>
              <a:t>SETMO’s Portfolio Overview</a:t>
            </a:r>
          </a:p>
          <a:p>
            <a:pPr marL="857250" indent="-233363"/>
            <a:r>
              <a:rPr lang="en-US" dirty="0">
                <a:latin typeface="Tahoma" panose="020B0604030504040204" pitchFamily="34" charset="0"/>
                <a:ea typeface="Tahoma" panose="020B0604030504040204" pitchFamily="34" charset="0"/>
                <a:cs typeface="Tahoma" panose="020B0604030504040204" pitchFamily="34" charset="0"/>
              </a:rPr>
              <a:t>Challenges</a:t>
            </a:r>
          </a:p>
          <a:p>
            <a:pPr marL="857250" indent="-233363"/>
            <a:r>
              <a:rPr lang="en-US" dirty="0">
                <a:latin typeface="Tahoma" panose="020B0604030504040204" pitchFamily="34" charset="0"/>
                <a:ea typeface="Tahoma" panose="020B0604030504040204" pitchFamily="34" charset="0"/>
                <a:cs typeface="Tahoma" panose="020B0604030504040204" pitchFamily="34" charset="0"/>
              </a:rPr>
              <a:t>Change - Where to Start</a:t>
            </a:r>
          </a:p>
          <a:p>
            <a:pPr marL="1423987" lvl="1" indent="-342900">
              <a:buFont typeface="Tahoma" panose="020B060403050404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Evaluate</a:t>
            </a:r>
          </a:p>
          <a:p>
            <a:pPr marL="1423987" lvl="1" indent="-342900">
              <a:buFont typeface="Tahoma" panose="020B060403050404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Identify </a:t>
            </a:r>
          </a:p>
          <a:p>
            <a:pPr marL="1423987" lvl="1" indent="-342900">
              <a:buFont typeface="Tahoma" panose="020B060403050404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Recommend</a:t>
            </a:r>
          </a:p>
          <a:p>
            <a:pPr marL="1423987" lvl="1" indent="-342900">
              <a:buFont typeface="Tahoma" panose="020B0604030504040204" pitchFamily="34" charset="0"/>
              <a:buChar char="-"/>
            </a:pPr>
            <a:r>
              <a:rPr lang="en-US" dirty="0">
                <a:latin typeface="Tahoma" panose="020B0604030504040204" pitchFamily="34" charset="0"/>
                <a:ea typeface="Tahoma" panose="020B0604030504040204" pitchFamily="34" charset="0"/>
                <a:cs typeface="Tahoma" panose="020B0604030504040204" pitchFamily="34" charset="0"/>
              </a:rPr>
              <a:t>Implement</a:t>
            </a:r>
          </a:p>
          <a:p>
            <a:pPr marL="857250" indent="-233363"/>
            <a:r>
              <a:rPr lang="en-US" dirty="0">
                <a:latin typeface="Tahoma" panose="020B0604030504040204" pitchFamily="34" charset="0"/>
                <a:ea typeface="Tahoma" panose="020B0604030504040204" pitchFamily="34" charset="0"/>
                <a:cs typeface="Tahoma" panose="020B0604030504040204" pitchFamily="34" charset="0"/>
              </a:rPr>
              <a:t>Results</a:t>
            </a:r>
          </a:p>
          <a:p>
            <a:pPr marL="857250" indent="-233363"/>
            <a:r>
              <a:rPr lang="en-US" dirty="0">
                <a:latin typeface="Tahoma" panose="020B0604030504040204" pitchFamily="34" charset="0"/>
                <a:ea typeface="Tahoma" panose="020B0604030504040204" pitchFamily="34" charset="0"/>
                <a:cs typeface="Tahoma" panose="020B0604030504040204" pitchFamily="34" charset="0"/>
              </a:rPr>
              <a:t>Summary</a:t>
            </a:r>
          </a:p>
        </p:txBody>
      </p:sp>
      <p:sp>
        <p:nvSpPr>
          <p:cNvPr id="5" name="TextBox 4">
            <a:extLst>
              <a:ext uri="{FF2B5EF4-FFF2-40B4-BE49-F238E27FC236}">
                <a16:creationId xmlns:a16="http://schemas.microsoft.com/office/drawing/2014/main" id="{45EC3436-2198-CCE5-8D16-A7B3181AA7A8}"/>
              </a:ext>
            </a:extLst>
          </p:cNvPr>
          <p:cNvSpPr txBox="1"/>
          <p:nvPr/>
        </p:nvSpPr>
        <p:spPr>
          <a:xfrm>
            <a:off x="887561" y="661459"/>
            <a:ext cx="10678139" cy="1200329"/>
          </a:xfrm>
          <a:prstGeom prst="rect">
            <a:avLst/>
          </a:prstGeom>
          <a:noFill/>
        </p:spPr>
        <p:txBody>
          <a:bodyPr wrap="square">
            <a:spAutoFit/>
          </a:bodyPr>
          <a:lstStyle/>
          <a:p>
            <a:pPr marL="0" indent="0" algn="ctr">
              <a:buNone/>
            </a:pPr>
            <a:r>
              <a:rPr lang="en-US" sz="3600" dirty="0">
                <a:latin typeface="Tahoma" panose="020B0604030504040204" pitchFamily="34" charset="0"/>
                <a:ea typeface="Tahoma" panose="020B0604030504040204" pitchFamily="34" charset="0"/>
                <a:cs typeface="Tahoma" panose="020B0604030504040204" pitchFamily="34" charset="0"/>
              </a:rPr>
              <a:t>SETMO’s Reliability Centered Maintenance </a:t>
            </a:r>
          </a:p>
          <a:p>
            <a:pPr marL="0" indent="0" algn="ctr">
              <a:buNone/>
            </a:pPr>
            <a:r>
              <a:rPr lang="en-US" sz="3600" dirty="0">
                <a:latin typeface="Tahoma" panose="020B0604030504040204" pitchFamily="34" charset="0"/>
                <a:ea typeface="Tahoma" panose="020B0604030504040204" pitchFamily="34" charset="0"/>
                <a:cs typeface="Tahoma" panose="020B0604030504040204" pitchFamily="34" charset="0"/>
              </a:rPr>
              <a:t>Program Advancement</a:t>
            </a:r>
          </a:p>
        </p:txBody>
      </p:sp>
      <p:pic>
        <p:nvPicPr>
          <p:cNvPr id="6" name="Picture 5" descr="A moon and rockets in outer space&#10;&#10;Description automatically generated">
            <a:extLst>
              <a:ext uri="{FF2B5EF4-FFF2-40B4-BE49-F238E27FC236}">
                <a16:creationId xmlns:a16="http://schemas.microsoft.com/office/drawing/2014/main" id="{097A360F-B990-DE2D-7071-C07CA96FFD0A}"/>
              </a:ext>
            </a:extLst>
          </p:cNvPr>
          <p:cNvPicPr>
            <a:picLocks noChangeAspect="1"/>
          </p:cNvPicPr>
          <p:nvPr/>
        </p:nvPicPr>
        <p:blipFill rotWithShape="1">
          <a:blip r:embed="rId3"/>
          <a:srcRect l="11614" r="16960"/>
          <a:stretch/>
        </p:blipFill>
        <p:spPr>
          <a:xfrm rot="16200000">
            <a:off x="-654155" y="2320015"/>
            <a:ext cx="4669367" cy="2878193"/>
          </a:xfrm>
          <a:prstGeom prst="rect">
            <a:avLst/>
          </a:prstGeom>
        </p:spPr>
      </p:pic>
      <p:pic>
        <p:nvPicPr>
          <p:cNvPr id="2" name="Picture 2" descr="NASA’s Orion spacecraft for the Artemis I mission was lifted into a thermal cage on December 2, 2020.">
            <a:extLst>
              <a:ext uri="{FF2B5EF4-FFF2-40B4-BE49-F238E27FC236}">
                <a16:creationId xmlns:a16="http://schemas.microsoft.com/office/drawing/2014/main" id="{D3194C71-C6AB-05FA-4B44-F8511627049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0103" r="27583" b="9463"/>
          <a:stretch/>
        </p:blipFill>
        <p:spPr bwMode="auto">
          <a:xfrm>
            <a:off x="9087676" y="1424428"/>
            <a:ext cx="2882030" cy="4630619"/>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E8361090-97ED-3E0F-22DA-BA0A572FB358}"/>
              </a:ext>
            </a:extLst>
          </p:cNvPr>
          <p:cNvSpPr txBox="1"/>
          <p:nvPr/>
        </p:nvSpPr>
        <p:spPr>
          <a:xfrm>
            <a:off x="9091513" y="5453099"/>
            <a:ext cx="2878193" cy="738664"/>
          </a:xfrm>
          <a:prstGeom prst="rect">
            <a:avLst/>
          </a:prstGeom>
          <a:solidFill>
            <a:schemeClr val="tx1"/>
          </a:solidFill>
        </p:spPr>
        <p:txBody>
          <a:bodyPr wrap="square" rtlCol="0">
            <a:spAutoFit/>
          </a:bodyPr>
          <a:lstStyle/>
          <a:p>
            <a:pPr algn="ctr"/>
            <a:r>
              <a:rPr lang="en-US" sz="1400" dirty="0">
                <a:solidFill>
                  <a:schemeClr val="bg1"/>
                </a:solidFill>
                <a:latin typeface="Tahoma" panose="020B0604030504040204" pitchFamily="34" charset="0"/>
                <a:ea typeface="Tahoma" panose="020B0604030504040204" pitchFamily="34" charset="0"/>
                <a:cs typeface="Tahoma" panose="020B0604030504040204" pitchFamily="34" charset="0"/>
              </a:rPr>
              <a:t>Orion Spacecraft for Artemis I Mission Preparing for Testing at NASA’s SEC</a:t>
            </a:r>
          </a:p>
        </p:txBody>
      </p:sp>
    </p:spTree>
    <p:extLst>
      <p:ext uri="{BB962C8B-B14F-4D97-AF65-F5344CB8AC3E}">
        <p14:creationId xmlns:p14="http://schemas.microsoft.com/office/powerpoint/2010/main" val="15530787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C37B020B-6C7C-8AC0-3CFC-A4396E4D929A}"/>
              </a:ext>
            </a:extLst>
          </p:cNvPr>
          <p:cNvSpPr/>
          <p:nvPr/>
        </p:nvSpPr>
        <p:spPr>
          <a:xfrm>
            <a:off x="-18785" y="717755"/>
            <a:ext cx="2579831" cy="5835615"/>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33C73BA3-5436-C116-46FE-05B3A8C5C227}"/>
              </a:ext>
            </a:extLst>
          </p:cNvPr>
          <p:cNvSpPr txBox="1"/>
          <p:nvPr/>
        </p:nvSpPr>
        <p:spPr>
          <a:xfrm>
            <a:off x="8772" y="1171406"/>
            <a:ext cx="2545909" cy="3924151"/>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Vision</a:t>
            </a:r>
          </a:p>
          <a:p>
            <a:pPr marR="0" lvl="0" algn="ctr" defTabSz="914400" rtl="0" eaLnBrk="1" fontAlgn="auto" latinLnBrk="0" hangingPunct="1">
              <a:lnSpc>
                <a:spcPct val="100000"/>
              </a:lnSpc>
              <a:spcBef>
                <a:spcPts val="0"/>
              </a:spcBef>
              <a:spcAft>
                <a:spcPts val="1200"/>
              </a:spcAft>
              <a:buClrTx/>
              <a:buSzTx/>
              <a:tabLst/>
              <a:defRPr/>
            </a:pPr>
            <a:r>
              <a:rPr lang="en-US" dirty="0">
                <a:solidFill>
                  <a:srgbClr val="ED7D31"/>
                </a:solidFill>
                <a:latin typeface="Tahoma" panose="020B0604030504040204" pitchFamily="34" charset="0"/>
                <a:ea typeface="Tahoma" panose="020B0604030504040204" pitchFamily="34" charset="0"/>
                <a:cs typeface="Tahoma" panose="020B0604030504040204" pitchFamily="34" charset="0"/>
              </a:rPr>
              <a:t>Leading the Way in Space and Flight Simulation Testing for the Agency and Nation</a:t>
            </a:r>
            <a:endParaRPr lang="en-US" b="1" dirty="0">
              <a:solidFill>
                <a:prstClr val="white"/>
              </a:solidFill>
              <a:latin typeface="Tahoma" panose="020B0604030504040204" pitchFamily="34" charset="0"/>
              <a:ea typeface="Tahoma" panose="020B0604030504040204" pitchFamily="34" charset="0"/>
              <a:cs typeface="Tahoma" panose="020B0604030504040204" pitchFamily="34" charset="0"/>
            </a:endParaRP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u="none" strike="noStrike" kern="1200" cap="none" spc="0" normalizeH="0" baseline="0" noProof="0" dirty="0">
                <a:ln>
                  <a:noFill/>
                </a:ln>
                <a:solidFill>
                  <a:prstClr val="white"/>
                </a:solidFill>
                <a:effectLst/>
                <a:uLnTx/>
                <a:uFillTx/>
                <a:latin typeface="Tahoma" panose="020B0604030504040204" pitchFamily="34" charset="0"/>
                <a:ea typeface="Tahoma" panose="020B0604030504040204" pitchFamily="34" charset="0"/>
                <a:cs typeface="Tahoma" panose="020B0604030504040204" pitchFamily="34" charset="0"/>
              </a:rPr>
              <a:t>Mission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u="none" strike="noStrike" kern="1200" cap="none" spc="0" normalizeH="0" baseline="0" noProof="0" dirty="0">
                <a:ln>
                  <a:noFill/>
                </a:ln>
                <a:solidFill>
                  <a:srgbClr val="ED7D31"/>
                </a:solidFill>
                <a:effectLst/>
                <a:uLnTx/>
                <a:uFillTx/>
                <a:latin typeface="Tahoma" panose="020B0604030504040204" pitchFamily="34" charset="0"/>
                <a:ea typeface="Tahoma" panose="020B0604030504040204" pitchFamily="34" charset="0"/>
                <a:cs typeface="Tahoma" panose="020B0604030504040204" pitchFamily="34" charset="0"/>
              </a:rPr>
              <a:t>Actively Managing and Advancing SETMO’s Testing and Simulation Capabilities to Strategically Align and Support NASA’s Evolving Missions and National Aerospace Enterprise</a:t>
            </a:r>
          </a:p>
        </p:txBody>
      </p:sp>
      <p:sp>
        <p:nvSpPr>
          <p:cNvPr id="6" name="Pentagon 7">
            <a:extLst>
              <a:ext uri="{FF2B5EF4-FFF2-40B4-BE49-F238E27FC236}">
                <a16:creationId xmlns:a16="http://schemas.microsoft.com/office/drawing/2014/main" id="{6A4785B0-B608-509B-41E4-EB9401FE8E34}"/>
              </a:ext>
            </a:extLst>
          </p:cNvPr>
          <p:cNvSpPr/>
          <p:nvPr/>
        </p:nvSpPr>
        <p:spPr>
          <a:xfrm>
            <a:off x="353271" y="567474"/>
            <a:ext cx="2311271" cy="692421"/>
          </a:xfrm>
          <a:prstGeom prst="homePlate">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217" rtl="0" eaLnBrk="1" fontAlgn="auto" latinLnBrk="0" hangingPunct="1">
              <a:lnSpc>
                <a:spcPct val="100000"/>
              </a:lnSpc>
              <a:spcBef>
                <a:spcPts val="0"/>
              </a:spcBef>
              <a:spcAft>
                <a:spcPts val="0"/>
              </a:spcAft>
              <a:buClrTx/>
              <a:buSzTx/>
              <a:buFontTx/>
              <a:buNone/>
              <a:tabLst/>
              <a:defRPr/>
            </a:pPr>
            <a:r>
              <a:rPr kumimoji="0" lang="en-US" sz="3200" u="none" strike="noStrike" kern="1200" cap="none" spc="0" normalizeH="0" baseline="0" noProof="0" dirty="0">
                <a:ln>
                  <a:noFill/>
                </a:ln>
                <a:solidFill>
                  <a:srgbClr val="ED7D31"/>
                </a:solidFill>
                <a:effectLst/>
                <a:uLnTx/>
                <a:uFillTx/>
                <a:latin typeface="Tahoma" panose="020B0604030504040204" pitchFamily="34" charset="0"/>
                <a:ea typeface="Tahoma" panose="020B0604030504040204" pitchFamily="34" charset="0"/>
                <a:cs typeface="Tahoma" panose="020B0604030504040204" pitchFamily="34" charset="0"/>
              </a:rPr>
              <a:t>SETMO</a:t>
            </a:r>
            <a:r>
              <a:rPr kumimoji="0" lang="en-US" sz="1600" u="none" strike="noStrike" kern="1200" cap="none" spc="0" normalizeH="0" baseline="-25000" noProof="0" dirty="0">
                <a:ln>
                  <a:noFill/>
                </a:ln>
                <a:solidFill>
                  <a:srgbClr val="ED7D31"/>
                </a:solidFill>
                <a:effectLst/>
                <a:uLnTx/>
                <a:uFillTx/>
                <a:latin typeface="Tahoma" panose="020B0604030504040204" pitchFamily="34" charset="0"/>
                <a:ea typeface="Tahoma" panose="020B0604030504040204" pitchFamily="34" charset="0"/>
                <a:cs typeface="Tahoma" panose="020B0604030504040204" pitchFamily="34" charset="0"/>
              </a:rPr>
              <a:t>Est.2020</a:t>
            </a:r>
            <a:endParaRPr kumimoji="0" lang="en-US" sz="3200" u="none" strike="noStrike" kern="1200" cap="none" spc="0" normalizeH="0" baseline="-25000" noProof="0" dirty="0">
              <a:ln>
                <a:noFill/>
              </a:ln>
              <a:solidFill>
                <a:srgbClr val="ED7D31"/>
              </a:solidFill>
              <a:effectLst/>
              <a:uLnTx/>
              <a:uFillTx/>
              <a:latin typeface="Tahoma" panose="020B0604030504040204" pitchFamily="34" charset="0"/>
              <a:ea typeface="Tahoma" panose="020B0604030504040204" pitchFamily="34" charset="0"/>
              <a:cs typeface="Tahoma" panose="020B0604030504040204" pitchFamily="34" charset="0"/>
            </a:endParaRPr>
          </a:p>
        </p:txBody>
      </p:sp>
      <p:pic>
        <p:nvPicPr>
          <p:cNvPr id="7" name="Picture 6">
            <a:extLst>
              <a:ext uri="{FF2B5EF4-FFF2-40B4-BE49-F238E27FC236}">
                <a16:creationId xmlns:a16="http://schemas.microsoft.com/office/drawing/2014/main" id="{06277A35-006F-CB99-88B3-6F081EE17255}"/>
              </a:ext>
            </a:extLst>
          </p:cNvPr>
          <p:cNvPicPr>
            <a:picLocks noChangeAspect="1"/>
          </p:cNvPicPr>
          <p:nvPr/>
        </p:nvPicPr>
        <p:blipFill>
          <a:blip r:embed="rId3"/>
          <a:stretch>
            <a:fillRect/>
          </a:stretch>
        </p:blipFill>
        <p:spPr>
          <a:xfrm>
            <a:off x="797280" y="5114660"/>
            <a:ext cx="911776" cy="911776"/>
          </a:xfrm>
          <a:prstGeom prst="rect">
            <a:avLst/>
          </a:prstGeom>
        </p:spPr>
      </p:pic>
      <p:sp>
        <p:nvSpPr>
          <p:cNvPr id="8" name="TextBox 7">
            <a:extLst>
              <a:ext uri="{FF2B5EF4-FFF2-40B4-BE49-F238E27FC236}">
                <a16:creationId xmlns:a16="http://schemas.microsoft.com/office/drawing/2014/main" id="{FEF06A55-D9D3-EA56-9443-ADCD0C010CA8}"/>
              </a:ext>
            </a:extLst>
          </p:cNvPr>
          <p:cNvSpPr txBox="1"/>
          <p:nvPr/>
        </p:nvSpPr>
        <p:spPr>
          <a:xfrm>
            <a:off x="88100" y="6045539"/>
            <a:ext cx="2330137" cy="507831"/>
          </a:xfrm>
          <a:prstGeom prst="rect">
            <a:avLst/>
          </a:prstGeom>
          <a:noFill/>
        </p:spPr>
        <p:txBody>
          <a:bodyPr wrap="square" rtlCol="0">
            <a:spAutoFit/>
          </a:bodyPr>
          <a:lstStyle/>
          <a:p>
            <a:pPr algn="ctr"/>
            <a:r>
              <a:rPr lang="en-US" sz="800" dirty="0">
                <a:solidFill>
                  <a:schemeClr val="accent2"/>
                </a:solidFill>
                <a:latin typeface="Tahoma" panose="020B0604030504040204" pitchFamily="34" charset="0"/>
                <a:ea typeface="Tahoma" panose="020B0604030504040204" pitchFamily="34" charset="0"/>
                <a:cs typeface="Tahoma" panose="020B0604030504040204" pitchFamily="34" charset="0"/>
              </a:rPr>
              <a:t>Sustaining the Nation’s </a:t>
            </a:r>
          </a:p>
          <a:p>
            <a:pPr algn="ctr"/>
            <a:r>
              <a:rPr lang="en-US" sz="1100" dirty="0">
                <a:solidFill>
                  <a:schemeClr val="accent2"/>
                </a:solidFill>
                <a:latin typeface="Tahoma" panose="020B0604030504040204" pitchFamily="34" charset="0"/>
                <a:ea typeface="Tahoma" panose="020B0604030504040204" pitchFamily="34" charset="0"/>
                <a:cs typeface="Tahoma" panose="020B0604030504040204" pitchFamily="34" charset="0"/>
              </a:rPr>
              <a:t>KEY</a:t>
            </a:r>
          </a:p>
          <a:p>
            <a:pPr algn="ctr"/>
            <a:r>
              <a:rPr lang="en-US" sz="700" dirty="0">
                <a:solidFill>
                  <a:schemeClr val="accent2"/>
                </a:solidFill>
                <a:latin typeface="Tahoma" panose="020B0604030504040204" pitchFamily="34" charset="0"/>
                <a:ea typeface="Tahoma" panose="020B0604030504040204" pitchFamily="34" charset="0"/>
                <a:cs typeface="Tahoma" panose="020B0604030504040204" pitchFamily="34" charset="0"/>
              </a:rPr>
              <a:t>Space-Testing </a:t>
            </a:r>
            <a:r>
              <a:rPr lang="en-US" sz="800" dirty="0">
                <a:solidFill>
                  <a:schemeClr val="accent2"/>
                </a:solidFill>
                <a:latin typeface="Tahoma" panose="020B0604030504040204" pitchFamily="34" charset="0"/>
                <a:ea typeface="Tahoma" panose="020B0604030504040204" pitchFamily="34" charset="0"/>
                <a:cs typeface="Tahoma" panose="020B0604030504040204" pitchFamily="34" charset="0"/>
              </a:rPr>
              <a:t>Facilities</a:t>
            </a:r>
            <a:endParaRPr lang="en-US" sz="1000" dirty="0">
              <a:solidFill>
                <a:schemeClr val="accent2"/>
              </a:solidFill>
              <a:latin typeface="Tahoma" panose="020B0604030504040204" pitchFamily="34" charset="0"/>
              <a:ea typeface="Tahoma" panose="020B0604030504040204" pitchFamily="34" charset="0"/>
              <a:cs typeface="Tahoma" panose="020B0604030504040204" pitchFamily="34" charset="0"/>
            </a:endParaRPr>
          </a:p>
        </p:txBody>
      </p:sp>
      <p:sp>
        <p:nvSpPr>
          <p:cNvPr id="15" name="TextBox 14">
            <a:extLst>
              <a:ext uri="{FF2B5EF4-FFF2-40B4-BE49-F238E27FC236}">
                <a16:creationId xmlns:a16="http://schemas.microsoft.com/office/drawing/2014/main" id="{4F836252-9A4C-EB58-06B6-89A2BC9012E2}"/>
              </a:ext>
            </a:extLst>
          </p:cNvPr>
          <p:cNvSpPr txBox="1"/>
          <p:nvPr/>
        </p:nvSpPr>
        <p:spPr>
          <a:xfrm>
            <a:off x="3543794" y="29974"/>
            <a:ext cx="6286006" cy="646331"/>
          </a:xfrm>
          <a:prstGeom prst="rect">
            <a:avLst/>
          </a:prstGeom>
          <a:noFill/>
        </p:spPr>
        <p:txBody>
          <a:bodyPr wrap="square">
            <a:spAutoFit/>
          </a:bodyPr>
          <a:lstStyle/>
          <a:p>
            <a:pPr marL="0" indent="0">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Overview – SETMO’s Portfolio </a:t>
            </a:r>
          </a:p>
        </p:txBody>
      </p:sp>
      <p:grpSp>
        <p:nvGrpSpPr>
          <p:cNvPr id="11" name="Group 10">
            <a:extLst>
              <a:ext uri="{FF2B5EF4-FFF2-40B4-BE49-F238E27FC236}">
                <a16:creationId xmlns:a16="http://schemas.microsoft.com/office/drawing/2014/main" id="{73A44233-8664-C10A-1604-D2957A6D8D1A}"/>
              </a:ext>
            </a:extLst>
          </p:cNvPr>
          <p:cNvGrpSpPr/>
          <p:nvPr/>
        </p:nvGrpSpPr>
        <p:grpSpPr>
          <a:xfrm>
            <a:off x="2573771" y="743156"/>
            <a:ext cx="9609762" cy="5761704"/>
            <a:chOff x="2573771" y="743156"/>
            <a:chExt cx="9609762" cy="5761704"/>
          </a:xfrm>
        </p:grpSpPr>
        <p:pic>
          <p:nvPicPr>
            <p:cNvPr id="10" name="Picture 9">
              <a:extLst>
                <a:ext uri="{FF2B5EF4-FFF2-40B4-BE49-F238E27FC236}">
                  <a16:creationId xmlns:a16="http://schemas.microsoft.com/office/drawing/2014/main" id="{6B229078-F7AE-18F1-B4A0-9920F422A739}"/>
                </a:ext>
              </a:extLst>
            </p:cNvPr>
            <p:cNvPicPr>
              <a:picLocks noChangeAspect="1"/>
            </p:cNvPicPr>
            <p:nvPr/>
          </p:nvPicPr>
          <p:blipFill rotWithShape="1">
            <a:blip r:embed="rId4"/>
            <a:srcRect t="17587"/>
            <a:stretch/>
          </p:blipFill>
          <p:spPr>
            <a:xfrm>
              <a:off x="2573771" y="743156"/>
              <a:ext cx="9609762" cy="5761704"/>
            </a:xfrm>
            <a:prstGeom prst="rect">
              <a:avLst/>
            </a:prstGeom>
          </p:spPr>
        </p:pic>
        <p:sp>
          <p:nvSpPr>
            <p:cNvPr id="9" name="Oval 8">
              <a:extLst>
                <a:ext uri="{FF2B5EF4-FFF2-40B4-BE49-F238E27FC236}">
                  <a16:creationId xmlns:a16="http://schemas.microsoft.com/office/drawing/2014/main" id="{227E0CB5-3C1C-BCA1-D770-6A8CB421A18E}"/>
                </a:ext>
              </a:extLst>
            </p:cNvPr>
            <p:cNvSpPr/>
            <p:nvPr/>
          </p:nvSpPr>
          <p:spPr>
            <a:xfrm>
              <a:off x="8993505" y="3356610"/>
              <a:ext cx="72390" cy="72390"/>
            </a:xfrm>
            <a:prstGeom prst="ellipse">
              <a:avLst/>
            </a:prstGeom>
            <a:ln>
              <a:gradFill flip="none" rotWithShape="1">
                <a:gsLst>
                  <a:gs pos="13000">
                    <a:schemeClr val="accent2">
                      <a:lumMod val="5000"/>
                      <a:lumOff val="95000"/>
                    </a:schemeClr>
                  </a:gs>
                  <a:gs pos="40000">
                    <a:schemeClr val="accent2">
                      <a:lumMod val="45000"/>
                      <a:lumOff val="55000"/>
                    </a:schemeClr>
                  </a:gs>
                  <a:gs pos="80000">
                    <a:schemeClr val="accent2">
                      <a:lumMod val="45000"/>
                      <a:lumOff val="55000"/>
                    </a:schemeClr>
                  </a:gs>
                  <a:gs pos="96000">
                    <a:schemeClr val="accent2">
                      <a:lumMod val="30000"/>
                      <a:lumOff val="70000"/>
                    </a:schemeClr>
                  </a:gs>
                </a:gsLst>
                <a:lin ang="5400000" scaled="1"/>
                <a:tileRect/>
              </a:gradFill>
            </a:ln>
          </p:spPr>
          <p:style>
            <a:lnRef idx="2">
              <a:schemeClr val="accent2">
                <a:shade val="15000"/>
              </a:schemeClr>
            </a:lnRef>
            <a:fillRef idx="1">
              <a:schemeClr val="accent2"/>
            </a:fillRef>
            <a:effectRef idx="0">
              <a:schemeClr val="accent2"/>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7240306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person, control panel&#10;&#10;Description automatically generated">
            <a:extLst>
              <a:ext uri="{FF2B5EF4-FFF2-40B4-BE49-F238E27FC236}">
                <a16:creationId xmlns:a16="http://schemas.microsoft.com/office/drawing/2014/main" id="{CFB9FA1B-7F08-92B3-9CE4-D0AD3B609CF6}"/>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6011"/>
          <a:stretch/>
        </p:blipFill>
        <p:spPr>
          <a:xfrm>
            <a:off x="7014898" y="4191000"/>
            <a:ext cx="2577666" cy="2154744"/>
          </a:xfrm>
          <a:prstGeom prst="rect">
            <a:avLst/>
          </a:prstGeom>
        </p:spPr>
      </p:pic>
      <p:sp>
        <p:nvSpPr>
          <p:cNvPr id="5" name="Content Placeholder 2">
            <a:extLst>
              <a:ext uri="{FF2B5EF4-FFF2-40B4-BE49-F238E27FC236}">
                <a16:creationId xmlns:a16="http://schemas.microsoft.com/office/drawing/2014/main" id="{D076F493-430D-9656-6344-2D01359D4200}"/>
              </a:ext>
            </a:extLst>
          </p:cNvPr>
          <p:cNvSpPr txBox="1">
            <a:spLocks/>
          </p:cNvSpPr>
          <p:nvPr/>
        </p:nvSpPr>
        <p:spPr>
          <a:xfrm>
            <a:off x="35093" y="828361"/>
            <a:ext cx="7151130" cy="5485553"/>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High Enthalpy Testing – </a:t>
            </a:r>
            <a:r>
              <a:rPr lang="en-US" dirty="0">
                <a:latin typeface="Tahoma" panose="020B0604030504040204" pitchFamily="34" charset="0"/>
                <a:ea typeface="Tahoma" panose="020B0604030504040204" pitchFamily="34" charset="0"/>
                <a:cs typeface="Tahoma" panose="020B0604030504040204" pitchFamily="34" charset="0"/>
              </a:rPr>
              <a:t>Produces flight entry conditions to test thermal protection systems for validation and qualification for spacecraft</a:t>
            </a:r>
            <a:r>
              <a:rPr lang="en-US" dirty="0">
                <a:solidFill>
                  <a:schemeClr val="dk1"/>
                </a:solidFill>
                <a:latin typeface="Tahoma" panose="020B0604030504040204" pitchFamily="34" charset="0"/>
                <a:ea typeface="Tahoma" panose="020B0604030504040204" pitchFamily="34" charset="0"/>
                <a:cs typeface="Tahoma" panose="020B0604030504040204" pitchFamily="34" charset="0"/>
              </a:rPr>
              <a:t>.</a:t>
            </a:r>
            <a:r>
              <a:rPr lang="en-US" i="1" dirty="0">
                <a:solidFill>
                  <a:schemeClr val="dk1"/>
                </a:solidFill>
              </a:rPr>
              <a:t> </a:t>
            </a:r>
          </a:p>
          <a:p>
            <a:pPr marL="0" lvl="1" algn="l">
              <a:tabLst>
                <a:tab pos="347663" algn="l"/>
              </a:tabLst>
            </a:pPr>
            <a:r>
              <a:rPr lang="en-US" i="1" dirty="0">
                <a:solidFill>
                  <a:schemeClr val="dk1"/>
                </a:solidFill>
              </a:rPr>
              <a:t>	</a:t>
            </a:r>
            <a:r>
              <a:rPr lang="en-US" sz="1800" dirty="0">
                <a:solidFill>
                  <a:schemeClr val="dk1"/>
                </a:solidFill>
                <a:latin typeface="Tahoma" panose="020B0604030504040204" pitchFamily="34" charset="0"/>
                <a:ea typeface="Tahoma" panose="020B0604030504040204" pitchFamily="34" charset="0"/>
                <a:cs typeface="Tahoma" panose="020B0604030504040204" pitchFamily="34" charset="0"/>
              </a:rPr>
              <a:t>Ames Research Center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Arc Jet Complex</a:t>
            </a:r>
            <a:endParaRPr lang="en-US"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0" lvl="1" algn="l"/>
            <a:endParaRPr lang="en-US" sz="100" b="1"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0" lvl="1" algn="l"/>
            <a:r>
              <a:rPr lang="en-US" dirty="0">
                <a:solidFill>
                  <a:srgbClr val="0000FF"/>
                </a:solidFill>
                <a:latin typeface="Tahoma" panose="020B0604030504040204" pitchFamily="34" charset="0"/>
                <a:ea typeface="Tahoma" panose="020B0604030504040204" pitchFamily="34" charset="0"/>
                <a:cs typeface="Tahoma" panose="020B0604030504040204" pitchFamily="34" charset="0"/>
              </a:rPr>
              <a:t>Space Environments Testing – </a:t>
            </a:r>
            <a:r>
              <a:rPr lang="en-US" dirty="0">
                <a:solidFill>
                  <a:schemeClr val="dk1"/>
                </a:solidFill>
                <a:latin typeface="Tahoma" panose="020B0604030504040204" pitchFamily="34" charset="0"/>
                <a:ea typeface="Tahoma" panose="020B0604030504040204" pitchFamily="34" charset="0"/>
                <a:cs typeface="Tahoma" panose="020B0604030504040204" pitchFamily="34" charset="0"/>
              </a:rPr>
              <a:t>Unique large-scale facilities that replicate extreme environments for testing spacecraft, instruments, space technology component development &amp; qualification, and human testing in a vacuum environment. </a:t>
            </a:r>
          </a:p>
          <a:p>
            <a:pPr marL="0" lvl="1" algn="l">
              <a:tabLst>
                <a:tab pos="347663" algn="l"/>
              </a:tabLst>
            </a:pPr>
            <a:r>
              <a:rPr lang="en-US" sz="1800" b="1" i="1" dirty="0"/>
              <a:t> 	</a:t>
            </a:r>
            <a:r>
              <a:rPr lang="en-US" sz="1800" dirty="0">
                <a:latin typeface="Tahoma" panose="020B0604030504040204" pitchFamily="34" charset="0"/>
                <a:ea typeface="Tahoma" panose="020B0604030504040204" pitchFamily="34" charset="0"/>
                <a:cs typeface="Tahoma" panose="020B0604030504040204" pitchFamily="34" charset="0"/>
              </a:rPr>
              <a:t>Glenn Research Center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Thermal Vacuum Facilities VF-5 &amp; VF-6</a:t>
            </a:r>
          </a:p>
          <a:p>
            <a:pPr marL="0" lvl="1" algn="l">
              <a:tabLst>
                <a:tab pos="347663" algn="l"/>
              </a:tabLst>
            </a:pPr>
            <a:r>
              <a:rPr lang="en-US" sz="1800" dirty="0">
                <a:latin typeface="Tahoma" panose="020B0604030504040204" pitchFamily="34" charset="0"/>
                <a:ea typeface="Tahoma" panose="020B0604030504040204" pitchFamily="34" charset="0"/>
                <a:cs typeface="Tahoma" panose="020B0604030504040204" pitchFamily="34" charset="0"/>
              </a:rPr>
              <a:t>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Space Environments Complex (SEC)</a:t>
            </a:r>
          </a:p>
          <a:p>
            <a:pPr marL="2914650" lvl="1" indent="-2914650" algn="l">
              <a:tabLst>
                <a:tab pos="347663" algn="l"/>
              </a:tabLst>
            </a:pPr>
            <a:r>
              <a:rPr lang="en-US" sz="1800" b="1" i="1" dirty="0"/>
              <a:t>	</a:t>
            </a:r>
            <a:r>
              <a:rPr lang="en-US" sz="1800" dirty="0">
                <a:latin typeface="Tahoma" panose="020B0604030504040204" pitchFamily="34" charset="0"/>
                <a:ea typeface="Tahoma" panose="020B0604030504040204" pitchFamily="34" charset="0"/>
                <a:cs typeface="Tahoma" panose="020B0604030504040204" pitchFamily="34" charset="0"/>
              </a:rPr>
              <a:t>Marshall Space Flight Center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Sunspot Thermal Vacuum Facility  </a:t>
            </a:r>
            <a:endParaRPr lang="en-US" sz="16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marL="2914650" lvl="1" indent="-2914650" algn="l">
              <a:tabLst>
                <a:tab pos="347663" algn="l"/>
              </a:tabLst>
            </a:pPr>
            <a:r>
              <a:rPr lang="en-US" sz="1600" dirty="0">
                <a:latin typeface="Tahoma" panose="020B0604030504040204" pitchFamily="34" charset="0"/>
                <a:ea typeface="Tahoma" panose="020B0604030504040204" pitchFamily="34" charset="0"/>
                <a:cs typeface="Tahoma" panose="020B0604030504040204" pitchFamily="34" charset="0"/>
              </a:rPr>
              <a:t>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&amp; Thermal Vacuum Chamber V20</a:t>
            </a:r>
          </a:p>
          <a:p>
            <a:pPr marL="0" lvl="1" algn="l">
              <a:tabLst>
                <a:tab pos="347663" algn="l"/>
              </a:tabLst>
            </a:pPr>
            <a:r>
              <a:rPr lang="en-US" sz="1800" b="1" i="1" dirty="0"/>
              <a:t>	</a:t>
            </a:r>
            <a:r>
              <a:rPr lang="en-US" sz="1800" dirty="0">
                <a:latin typeface="Tahoma" panose="020B0604030504040204" pitchFamily="34" charset="0"/>
                <a:ea typeface="Tahoma" panose="020B0604030504040204" pitchFamily="34" charset="0"/>
                <a:cs typeface="Tahoma" panose="020B0604030504040204" pitchFamily="34" charset="0"/>
              </a:rPr>
              <a:t>Johnson Space Center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Thermal Vacuum Chambers A &amp; B</a:t>
            </a:r>
          </a:p>
          <a:p>
            <a:pPr algn="l">
              <a:spcBef>
                <a:spcPts val="500"/>
              </a:spcBef>
            </a:pPr>
            <a:endParaRPr lang="en-US" sz="100" b="1" i="1"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algn="l">
              <a:spcBef>
                <a:spcPts val="500"/>
              </a:spcBef>
            </a:pPr>
            <a:r>
              <a:rPr lang="en-US" sz="2000" dirty="0">
                <a:solidFill>
                  <a:srgbClr val="0000FF"/>
                </a:solidFill>
                <a:latin typeface="Tahoma" panose="020B0604030504040204" pitchFamily="34" charset="0"/>
                <a:ea typeface="Tahoma" panose="020B0604030504040204" pitchFamily="34" charset="0"/>
                <a:cs typeface="Tahoma" panose="020B0604030504040204" pitchFamily="34" charset="0"/>
              </a:rPr>
              <a:t>Flight Simulation - </a:t>
            </a:r>
            <a:r>
              <a:rPr lang="en-US" sz="2000" dirty="0">
                <a:solidFill>
                  <a:schemeClr val="dk1"/>
                </a:solidFill>
                <a:latin typeface="Tahoma" panose="020B0604030504040204" pitchFamily="34" charset="0"/>
                <a:ea typeface="Tahoma" panose="020B0604030504040204" pitchFamily="34" charset="0"/>
                <a:cs typeface="Tahoma" panose="020B0604030504040204" pitchFamily="34" charset="0"/>
              </a:rPr>
              <a:t>Motion based and stationary flight test capabilities that </a:t>
            </a:r>
            <a:r>
              <a:rPr lang="en-US" sz="2000" dirty="0">
                <a:latin typeface="Tahoma" panose="020B0604030504040204" pitchFamily="34" charset="0"/>
                <a:ea typeface="Tahoma" panose="020B0604030504040204" pitchFamily="34" charset="0"/>
                <a:cs typeface="Tahoma" panose="020B0604030504040204" pitchFamily="34" charset="0"/>
              </a:rPr>
              <a:t>provide high-fidelity simulation research and investigations for air and space vehicles.</a:t>
            </a:r>
          </a:p>
          <a:p>
            <a:pPr algn="l">
              <a:spcBef>
                <a:spcPts val="500"/>
              </a:spcBef>
              <a:tabLst>
                <a:tab pos="347663" algn="l"/>
              </a:tabLst>
            </a:pPr>
            <a:r>
              <a:rPr lang="en-US" sz="1800" b="1" i="1" dirty="0"/>
              <a:t>	</a:t>
            </a:r>
            <a:r>
              <a:rPr lang="en-US" sz="1800" dirty="0">
                <a:latin typeface="Tahoma" panose="020B0604030504040204" pitchFamily="34" charset="0"/>
                <a:ea typeface="Tahoma" panose="020B0604030504040204" pitchFamily="34" charset="0"/>
                <a:cs typeface="Tahoma" panose="020B0604030504040204" pitchFamily="34" charset="0"/>
              </a:rPr>
              <a:t>Ames Research Center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Vertical Motion Simulator</a:t>
            </a:r>
            <a:endParaRPr lang="en-US" sz="1600" dirty="0">
              <a:solidFill>
                <a:srgbClr val="0000FF"/>
              </a:solidFill>
              <a:latin typeface="Tahoma" panose="020B0604030504040204" pitchFamily="34" charset="0"/>
              <a:ea typeface="Tahoma" panose="020B0604030504040204" pitchFamily="34" charset="0"/>
              <a:cs typeface="Tahoma" panose="020B0604030504040204" pitchFamily="34" charset="0"/>
            </a:endParaRPr>
          </a:p>
          <a:p>
            <a:pPr algn="l">
              <a:spcBef>
                <a:spcPts val="500"/>
              </a:spcBef>
              <a:tabLst>
                <a:tab pos="347663" algn="l"/>
              </a:tabLst>
            </a:pPr>
            <a:r>
              <a:rPr lang="en-US" sz="1600" dirty="0">
                <a:latin typeface="Tahoma" panose="020B0604030504040204" pitchFamily="34" charset="0"/>
                <a:ea typeface="Tahoma" panose="020B0604030504040204" pitchFamily="34" charset="0"/>
                <a:cs typeface="Tahoma" panose="020B0604030504040204" pitchFamily="34" charset="0"/>
              </a:rPr>
              <a:t>	</a:t>
            </a:r>
            <a:r>
              <a:rPr lang="en-US" sz="1800" dirty="0">
                <a:latin typeface="Tahoma" panose="020B0604030504040204" pitchFamily="34" charset="0"/>
                <a:ea typeface="Tahoma" panose="020B0604030504040204" pitchFamily="34" charset="0"/>
                <a:cs typeface="Tahoma" panose="020B0604030504040204" pitchFamily="34" charset="0"/>
              </a:rPr>
              <a:t>Langley Research Center – </a:t>
            </a:r>
            <a:r>
              <a:rPr lang="en-US" sz="1800" dirty="0">
                <a:solidFill>
                  <a:srgbClr val="0000FF"/>
                </a:solidFill>
                <a:latin typeface="Tahoma" panose="020B0604030504040204" pitchFamily="34" charset="0"/>
                <a:ea typeface="Tahoma" panose="020B0604030504040204" pitchFamily="34" charset="0"/>
                <a:cs typeface="Tahoma" panose="020B0604030504040204" pitchFamily="34" charset="0"/>
              </a:rPr>
              <a:t>Flight Simulation Facilities</a:t>
            </a:r>
            <a:endParaRPr lang="en-US" sz="1600" dirty="0">
              <a:solidFill>
                <a:srgbClr val="0000FF"/>
              </a:solidFill>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B5C47F21-21EE-7A6C-228B-29428ADA880C}"/>
              </a:ext>
            </a:extLst>
          </p:cNvPr>
          <p:cNvSpPr txBox="1"/>
          <p:nvPr/>
        </p:nvSpPr>
        <p:spPr>
          <a:xfrm>
            <a:off x="960206" y="6006"/>
            <a:ext cx="11611316"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Overview – SETMO’s Tier 1 Technical Capabilities</a:t>
            </a:r>
          </a:p>
        </p:txBody>
      </p:sp>
      <p:pic>
        <p:nvPicPr>
          <p:cNvPr id="8" name="Picture 7">
            <a:extLst>
              <a:ext uri="{FF2B5EF4-FFF2-40B4-BE49-F238E27FC236}">
                <a16:creationId xmlns:a16="http://schemas.microsoft.com/office/drawing/2014/main" id="{818E0B5B-2B8C-FC45-4757-A5E289696B23}"/>
              </a:ext>
            </a:extLst>
          </p:cNvPr>
          <p:cNvPicPr>
            <a:picLocks noChangeAspect="1"/>
          </p:cNvPicPr>
          <p:nvPr/>
        </p:nvPicPr>
        <p:blipFill rotWithShape="1">
          <a:blip r:embed="rId4"/>
          <a:srcRect l="23859" t="8202" r="16669" b="2883"/>
          <a:stretch/>
        </p:blipFill>
        <p:spPr>
          <a:xfrm>
            <a:off x="9666381" y="3598103"/>
            <a:ext cx="2450463" cy="2747641"/>
          </a:xfrm>
          <a:prstGeom prst="rect">
            <a:avLst/>
          </a:prstGeom>
        </p:spPr>
      </p:pic>
      <p:sp>
        <p:nvSpPr>
          <p:cNvPr id="10" name="TextBox 9">
            <a:extLst>
              <a:ext uri="{FF2B5EF4-FFF2-40B4-BE49-F238E27FC236}">
                <a16:creationId xmlns:a16="http://schemas.microsoft.com/office/drawing/2014/main" id="{035C00E7-A144-674F-60D6-C31123FF954E}"/>
              </a:ext>
            </a:extLst>
          </p:cNvPr>
          <p:cNvSpPr txBox="1"/>
          <p:nvPr/>
        </p:nvSpPr>
        <p:spPr>
          <a:xfrm>
            <a:off x="9986109" y="3662803"/>
            <a:ext cx="2098038" cy="646331"/>
          </a:xfrm>
          <a:prstGeom prst="rect">
            <a:avLst/>
          </a:prstGeom>
          <a:noFill/>
        </p:spPr>
        <p:txBody>
          <a:bodyPr wrap="square" rtlCol="0">
            <a:spAutoFit/>
          </a:bodyPr>
          <a:lstStyle/>
          <a:p>
            <a:pPr algn="ct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Space Environments Complex Space Power Facility</a:t>
            </a:r>
          </a:p>
        </p:txBody>
      </p:sp>
      <p:pic>
        <p:nvPicPr>
          <p:cNvPr id="11" name="Picture 2">
            <a:extLst>
              <a:ext uri="{FF2B5EF4-FFF2-40B4-BE49-F238E27FC236}">
                <a16:creationId xmlns:a16="http://schemas.microsoft.com/office/drawing/2014/main" id="{A6AC2012-426B-DD98-1669-E3C1E45F160C}"/>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7790"/>
          <a:stretch/>
        </p:blipFill>
        <p:spPr bwMode="auto">
          <a:xfrm>
            <a:off x="9686608" y="863265"/>
            <a:ext cx="2430236" cy="263861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3F31B36B-6059-9495-AD86-6E831EA2D8C4}"/>
              </a:ext>
            </a:extLst>
          </p:cNvPr>
          <p:cNvSpPr txBox="1"/>
          <p:nvPr/>
        </p:nvSpPr>
        <p:spPr>
          <a:xfrm>
            <a:off x="10284373" y="1148993"/>
            <a:ext cx="1501511" cy="646331"/>
          </a:xfrm>
          <a:prstGeom prst="rect">
            <a:avLst/>
          </a:prstGeom>
          <a:noFill/>
        </p:spPr>
        <p:txBody>
          <a:bodyPr wrap="square" rtlCol="0">
            <a:spAutoFit/>
          </a:bodyPr>
          <a:lstStyle/>
          <a:p>
            <a:pPr algn="ct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Thermal Vacuum Chamber </a:t>
            </a:r>
          </a:p>
          <a:p>
            <a:pPr algn="ct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V 20</a:t>
            </a:r>
          </a:p>
        </p:txBody>
      </p:sp>
      <p:sp>
        <p:nvSpPr>
          <p:cNvPr id="13" name="TextBox 12">
            <a:extLst>
              <a:ext uri="{FF2B5EF4-FFF2-40B4-BE49-F238E27FC236}">
                <a16:creationId xmlns:a16="http://schemas.microsoft.com/office/drawing/2014/main" id="{37589CAB-A4DD-5876-499D-FF062E8C5FF8}"/>
              </a:ext>
            </a:extLst>
          </p:cNvPr>
          <p:cNvSpPr txBox="1"/>
          <p:nvPr/>
        </p:nvSpPr>
        <p:spPr>
          <a:xfrm>
            <a:off x="7140020" y="5841874"/>
            <a:ext cx="2450463" cy="461665"/>
          </a:xfrm>
          <a:prstGeom prst="rect">
            <a:avLst/>
          </a:prstGeom>
          <a:noFill/>
        </p:spPr>
        <p:txBody>
          <a:bodyPr wrap="square" rtlCol="0">
            <a:spAutoFit/>
          </a:bodyPr>
          <a:lstStyle/>
          <a:p>
            <a:pPr algn="ct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Flight Simulation Facility </a:t>
            </a:r>
          </a:p>
          <a:p>
            <a:pPr algn="ct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Cockpit Motion Simulator</a:t>
            </a:r>
          </a:p>
        </p:txBody>
      </p:sp>
      <p:pic>
        <p:nvPicPr>
          <p:cNvPr id="2" name="Picture 1">
            <a:extLst>
              <a:ext uri="{FF2B5EF4-FFF2-40B4-BE49-F238E27FC236}">
                <a16:creationId xmlns:a16="http://schemas.microsoft.com/office/drawing/2014/main" id="{D23A3873-1578-E691-4A1F-B13818DEB526}"/>
              </a:ext>
            </a:extLst>
          </p:cNvPr>
          <p:cNvPicPr>
            <a:picLocks noChangeAspect="1"/>
          </p:cNvPicPr>
          <p:nvPr/>
        </p:nvPicPr>
        <p:blipFill rotWithShape="1">
          <a:blip r:embed="rId6"/>
          <a:srcRect l="23923" r="13349"/>
          <a:stretch/>
        </p:blipFill>
        <p:spPr>
          <a:xfrm>
            <a:off x="7064830" y="828361"/>
            <a:ext cx="2516344" cy="3250319"/>
          </a:xfrm>
          <a:prstGeom prst="rect">
            <a:avLst/>
          </a:prstGeom>
        </p:spPr>
      </p:pic>
      <p:sp>
        <p:nvSpPr>
          <p:cNvPr id="9" name="TextBox 8">
            <a:extLst>
              <a:ext uri="{FF2B5EF4-FFF2-40B4-BE49-F238E27FC236}">
                <a16:creationId xmlns:a16="http://schemas.microsoft.com/office/drawing/2014/main" id="{2FE0809D-48C5-093D-B965-5EE23C485A42}"/>
              </a:ext>
            </a:extLst>
          </p:cNvPr>
          <p:cNvSpPr txBox="1"/>
          <p:nvPr/>
        </p:nvSpPr>
        <p:spPr>
          <a:xfrm>
            <a:off x="7297418" y="872609"/>
            <a:ext cx="2172561" cy="276999"/>
          </a:xfrm>
          <a:prstGeom prst="rect">
            <a:avLst/>
          </a:prstGeom>
          <a:noFill/>
        </p:spPr>
        <p:txBody>
          <a:bodyPr wrap="square" rtlCol="0">
            <a:spAutoFit/>
          </a:bodyPr>
          <a:lstStyle/>
          <a:p>
            <a:pPr algn="ctr"/>
            <a:r>
              <a:rPr lang="en-US" sz="1200" b="1" dirty="0">
                <a:solidFill>
                  <a:schemeClr val="bg1"/>
                </a:solidFill>
                <a:latin typeface="Tahoma" panose="020B0604030504040204" pitchFamily="34" charset="0"/>
                <a:ea typeface="Tahoma" panose="020B0604030504040204" pitchFamily="34" charset="0"/>
                <a:cs typeface="Tahoma" panose="020B0604030504040204" pitchFamily="34" charset="0"/>
              </a:rPr>
              <a:t>Arc-Jet Complex</a:t>
            </a:r>
          </a:p>
        </p:txBody>
      </p:sp>
    </p:spTree>
    <p:extLst>
      <p:ext uri="{BB962C8B-B14F-4D97-AF65-F5344CB8AC3E}">
        <p14:creationId xmlns:p14="http://schemas.microsoft.com/office/powerpoint/2010/main" val="33484218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5FF4865D-BE9E-2163-6C37-A2A148594342}"/>
              </a:ext>
            </a:extLst>
          </p:cNvPr>
          <p:cNvPicPr>
            <a:picLocks noChangeAspect="1"/>
          </p:cNvPicPr>
          <p:nvPr/>
        </p:nvPicPr>
        <p:blipFill>
          <a:blip r:embed="rId3"/>
          <a:stretch>
            <a:fillRect/>
          </a:stretch>
        </p:blipFill>
        <p:spPr>
          <a:xfrm>
            <a:off x="7568644" y="794395"/>
            <a:ext cx="3922043" cy="2315294"/>
          </a:xfrm>
          <a:prstGeom prst="rect">
            <a:avLst/>
          </a:prstGeom>
        </p:spPr>
      </p:pic>
      <p:pic>
        <p:nvPicPr>
          <p:cNvPr id="4" name="Picture 3">
            <a:extLst>
              <a:ext uri="{FF2B5EF4-FFF2-40B4-BE49-F238E27FC236}">
                <a16:creationId xmlns:a16="http://schemas.microsoft.com/office/drawing/2014/main" id="{96497FCA-354A-756B-A21A-2DF6702C25D8}"/>
              </a:ext>
            </a:extLst>
          </p:cNvPr>
          <p:cNvPicPr>
            <a:picLocks noChangeAspect="1"/>
          </p:cNvPicPr>
          <p:nvPr/>
        </p:nvPicPr>
        <p:blipFill>
          <a:blip r:embed="rId4"/>
          <a:stretch>
            <a:fillRect/>
          </a:stretch>
        </p:blipFill>
        <p:spPr>
          <a:xfrm>
            <a:off x="7568644" y="3235393"/>
            <a:ext cx="3626059" cy="2162153"/>
          </a:xfrm>
          <a:prstGeom prst="rect">
            <a:avLst/>
          </a:prstGeom>
        </p:spPr>
      </p:pic>
      <p:sp>
        <p:nvSpPr>
          <p:cNvPr id="6" name="TextBox 5">
            <a:extLst>
              <a:ext uri="{FF2B5EF4-FFF2-40B4-BE49-F238E27FC236}">
                <a16:creationId xmlns:a16="http://schemas.microsoft.com/office/drawing/2014/main" id="{95CC41AA-B42B-56EF-2D49-E9AF4473BFA3}"/>
              </a:ext>
            </a:extLst>
          </p:cNvPr>
          <p:cNvSpPr txBox="1"/>
          <p:nvPr/>
        </p:nvSpPr>
        <p:spPr>
          <a:xfrm>
            <a:off x="2419354" y="50432"/>
            <a:ext cx="8207718"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Challenges – Change Drivers</a:t>
            </a:r>
          </a:p>
        </p:txBody>
      </p:sp>
      <p:sp>
        <p:nvSpPr>
          <p:cNvPr id="7" name="TextBox 6">
            <a:extLst>
              <a:ext uri="{FF2B5EF4-FFF2-40B4-BE49-F238E27FC236}">
                <a16:creationId xmlns:a16="http://schemas.microsoft.com/office/drawing/2014/main" id="{B06D1AA7-69B6-EC0E-29F9-8AD96964623C}"/>
              </a:ext>
            </a:extLst>
          </p:cNvPr>
          <p:cNvSpPr txBox="1"/>
          <p:nvPr/>
        </p:nvSpPr>
        <p:spPr>
          <a:xfrm>
            <a:off x="1456033" y="5523250"/>
            <a:ext cx="9650582" cy="1015663"/>
          </a:xfrm>
          <a:prstGeom prst="rect">
            <a:avLst/>
          </a:prstGeom>
          <a:noFill/>
          <a:ln w="38100">
            <a:solidFill>
              <a:schemeClr val="accent1">
                <a:shade val="15000"/>
              </a:schemeClr>
            </a:solidFill>
          </a:ln>
          <a:effectLst>
            <a:glow rad="63500">
              <a:schemeClr val="accent5">
                <a:satMod val="175000"/>
                <a:alpha val="40000"/>
              </a:schemeClr>
            </a:glow>
          </a:effectLst>
        </p:spPr>
        <p:txBody>
          <a:bodyPr wrap="square" rtlCol="0">
            <a:spAutoFit/>
          </a:bodyPr>
          <a:lstStyle/>
          <a:p>
            <a:pPr algn="ctr"/>
            <a:r>
              <a:rPr lang="en-US" sz="2000" b="1" dirty="0">
                <a:latin typeface="Tahoma" panose="020B0604030504040204" pitchFamily="34" charset="0"/>
                <a:ea typeface="Tahoma" panose="020B0604030504040204" pitchFamily="34" charset="0"/>
                <a:cs typeface="Tahoma" panose="020B0604030504040204" pitchFamily="34" charset="0"/>
              </a:rPr>
              <a:t>In 2020, SETMO began addressing these challenges to improve the maintenance practices at the Tier 1 technical capabilities by introducing a more disciplined RCM approach.   </a:t>
            </a:r>
          </a:p>
        </p:txBody>
      </p:sp>
      <p:sp>
        <p:nvSpPr>
          <p:cNvPr id="10" name="TextBox 9">
            <a:extLst>
              <a:ext uri="{FF2B5EF4-FFF2-40B4-BE49-F238E27FC236}">
                <a16:creationId xmlns:a16="http://schemas.microsoft.com/office/drawing/2014/main" id="{E3126C33-4F71-ECFC-86FF-F4F04EF9505A}"/>
              </a:ext>
            </a:extLst>
          </p:cNvPr>
          <p:cNvSpPr txBox="1"/>
          <p:nvPr/>
        </p:nvSpPr>
        <p:spPr>
          <a:xfrm>
            <a:off x="8441362" y="733304"/>
            <a:ext cx="2528664" cy="553998"/>
          </a:xfrm>
          <a:prstGeom prst="rect">
            <a:avLst/>
          </a:prstGeom>
          <a:noFill/>
        </p:spPr>
        <p:txBody>
          <a:bodyPr wrap="square" rtlCol="0">
            <a:spAutoFit/>
          </a:bodyPr>
          <a:lstStyle/>
          <a:p>
            <a:r>
              <a:rPr lang="en-US" sz="1000" dirty="0">
                <a:solidFill>
                  <a:schemeClr val="tx1">
                    <a:lumMod val="65000"/>
                    <a:lumOff val="35000"/>
                  </a:schemeClr>
                </a:solidFill>
              </a:rPr>
              <a:t>NASA at a Crossroads:  Maintaining Workforce, Infrastructure, and Technology Preeminence in the Coming Decades (2024)</a:t>
            </a:r>
          </a:p>
        </p:txBody>
      </p:sp>
      <p:sp>
        <p:nvSpPr>
          <p:cNvPr id="8" name="Content Placeholder 2">
            <a:extLst>
              <a:ext uri="{FF2B5EF4-FFF2-40B4-BE49-F238E27FC236}">
                <a16:creationId xmlns:a16="http://schemas.microsoft.com/office/drawing/2014/main" id="{EDD322C6-4665-076D-C4E8-0EA7BFEF3043}"/>
              </a:ext>
            </a:extLst>
          </p:cNvPr>
          <p:cNvSpPr txBox="1">
            <a:spLocks/>
          </p:cNvSpPr>
          <p:nvPr/>
        </p:nvSpPr>
        <p:spPr>
          <a:xfrm>
            <a:off x="387927" y="926471"/>
            <a:ext cx="7010400" cy="444230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342900" lvl="1" indent="-342900" algn="l">
              <a:spcBef>
                <a:spcPts val="600"/>
              </a:spcBef>
              <a:spcAft>
                <a:spcPts val="400"/>
              </a:spcAft>
              <a:buFont typeface="Arial" panose="020B0604020202020204"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rPr>
              <a:t>Many of SETMO testing capabilities date back to the Apollo era of space exploration.</a:t>
            </a:r>
          </a:p>
          <a:p>
            <a:pPr marL="342900" lvl="1" indent="-342900" algn="l">
              <a:spcBef>
                <a:spcPts val="600"/>
              </a:spcBef>
              <a:spcAft>
                <a:spcPts val="400"/>
              </a:spcAft>
              <a:buFont typeface="Arial" panose="020B0604020202020204"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rPr>
              <a:t>Flat and/or declining maintenance budgets increase risk to test.</a:t>
            </a:r>
          </a:p>
          <a:p>
            <a:pPr marL="342900" lvl="1" indent="-342900" algn="l">
              <a:spcBef>
                <a:spcPts val="600"/>
              </a:spcBef>
              <a:spcAft>
                <a:spcPts val="400"/>
              </a:spcAft>
              <a:buFont typeface="Arial" panose="020B0604020202020204" pitchFamily="34" charset="0"/>
              <a:buChar char="•"/>
            </a:pPr>
            <a:r>
              <a:rPr lang="en-US" sz="2400" dirty="0">
                <a:latin typeface="Tahoma" panose="020B0604030504040204" pitchFamily="34" charset="0"/>
                <a:ea typeface="Tahoma" panose="020B0604030504040204" pitchFamily="34" charset="0"/>
                <a:cs typeface="Tahoma" panose="020B0604030504040204" pitchFamily="34" charset="0"/>
              </a:rPr>
              <a:t>No dedicated maintenance team for complex research testing equipment.   </a:t>
            </a:r>
          </a:p>
          <a:p>
            <a:pPr marL="742950" lvl="2" indent="-285750" algn="l">
              <a:spcBef>
                <a:spcPts val="600"/>
              </a:spcBef>
              <a:spcAft>
                <a:spcPts val="400"/>
              </a:spcAft>
              <a:buFont typeface="Arial" panose="020B0604020202020204" pitchFamily="34" charset="0"/>
              <a:buChar char="•"/>
            </a:pPr>
            <a:r>
              <a:rPr lang="en-US" sz="2200" dirty="0">
                <a:latin typeface="Tahoma" panose="020B0604030504040204" pitchFamily="34" charset="0"/>
                <a:ea typeface="Tahoma" panose="020B0604030504040204" pitchFamily="34" charset="0"/>
                <a:cs typeface="Tahoma" panose="020B0604030504040204" pitchFamily="34" charset="0"/>
              </a:rPr>
              <a:t>Operators and maintainers have dual roles.</a:t>
            </a:r>
          </a:p>
          <a:p>
            <a:pPr marL="742950" lvl="2" indent="-285750" algn="l">
              <a:spcBef>
                <a:spcPts val="600"/>
              </a:spcBef>
              <a:spcAft>
                <a:spcPts val="400"/>
              </a:spcAft>
              <a:buFont typeface="Arial" panose="020B0604020202020204" pitchFamily="34" charset="0"/>
              <a:buChar char="•"/>
            </a:pPr>
            <a:r>
              <a:rPr lang="en-US" sz="2200" dirty="0">
                <a:latin typeface="Tahoma" panose="020B0604030504040204" pitchFamily="34" charset="0"/>
                <a:ea typeface="Tahoma" panose="020B0604030504040204" pitchFamily="34" charset="0"/>
                <a:cs typeface="Tahoma" panose="020B0604030504040204" pitchFamily="34" charset="0"/>
              </a:rPr>
              <a:t>Testing and mission/customer focus takes priority.</a:t>
            </a:r>
          </a:p>
          <a:p>
            <a:pPr marL="742950" lvl="2" indent="-285750" algn="l">
              <a:spcBef>
                <a:spcPts val="600"/>
              </a:spcBef>
              <a:spcAft>
                <a:spcPts val="400"/>
              </a:spcAft>
              <a:buFont typeface="Arial" panose="020B0604020202020204" pitchFamily="34" charset="0"/>
              <a:buChar char="•"/>
            </a:pPr>
            <a:r>
              <a:rPr lang="en-US" sz="2200" dirty="0">
                <a:latin typeface="Tahoma" panose="020B0604030504040204" pitchFamily="34" charset="0"/>
                <a:ea typeface="Tahoma" panose="020B0604030504040204" pitchFamily="34" charset="0"/>
                <a:cs typeface="Tahoma" panose="020B0604030504040204" pitchFamily="34" charset="0"/>
              </a:rPr>
              <a:t>Periods of high and low utilization.</a:t>
            </a:r>
          </a:p>
          <a:p>
            <a:pPr marL="742950" lvl="2" indent="-285750" algn="l">
              <a:spcBef>
                <a:spcPts val="600"/>
              </a:spcBef>
              <a:spcAft>
                <a:spcPts val="400"/>
              </a:spcAft>
              <a:buFont typeface="Arial" panose="020B0604020202020204" pitchFamily="34" charset="0"/>
              <a:buChar char="•"/>
            </a:pPr>
            <a:r>
              <a:rPr lang="en-US" sz="2200" dirty="0">
                <a:latin typeface="Tahoma" panose="020B0604030504040204" pitchFamily="34" charset="0"/>
                <a:ea typeface="Tahoma" panose="020B0604030504040204" pitchFamily="34" charset="0"/>
                <a:cs typeface="Tahoma" panose="020B0604030504040204" pitchFamily="34" charset="0"/>
              </a:rPr>
              <a:t>Maintenance is mostly reactive and ad hoc.</a:t>
            </a:r>
          </a:p>
        </p:txBody>
      </p:sp>
      <p:sp>
        <p:nvSpPr>
          <p:cNvPr id="5" name="TextBox 4">
            <a:extLst>
              <a:ext uri="{FF2B5EF4-FFF2-40B4-BE49-F238E27FC236}">
                <a16:creationId xmlns:a16="http://schemas.microsoft.com/office/drawing/2014/main" id="{F53899C8-C329-1E96-22A7-87D88DD0805A}"/>
              </a:ext>
            </a:extLst>
          </p:cNvPr>
          <p:cNvSpPr txBox="1"/>
          <p:nvPr/>
        </p:nvSpPr>
        <p:spPr>
          <a:xfrm>
            <a:off x="9705694" y="4077756"/>
            <a:ext cx="1282338" cy="230832"/>
          </a:xfrm>
          <a:prstGeom prst="rect">
            <a:avLst/>
          </a:prstGeom>
          <a:noFill/>
        </p:spPr>
        <p:txBody>
          <a:bodyPr wrap="square" rtlCol="0">
            <a:spAutoFit/>
          </a:bodyPr>
          <a:lstStyle/>
          <a:p>
            <a:r>
              <a:rPr lang="en-US" sz="900" dirty="0">
                <a:solidFill>
                  <a:schemeClr val="bg1">
                    <a:lumMod val="50000"/>
                  </a:schemeClr>
                </a:solidFill>
              </a:rPr>
              <a:t>Projected Budget</a:t>
            </a:r>
          </a:p>
        </p:txBody>
      </p:sp>
      <p:sp>
        <p:nvSpPr>
          <p:cNvPr id="2" name="TextBox 1">
            <a:extLst>
              <a:ext uri="{FF2B5EF4-FFF2-40B4-BE49-F238E27FC236}">
                <a16:creationId xmlns:a16="http://schemas.microsoft.com/office/drawing/2014/main" id="{73958B53-BF3B-083F-373F-3613E2F01D5C}"/>
              </a:ext>
            </a:extLst>
          </p:cNvPr>
          <p:cNvSpPr txBox="1"/>
          <p:nvPr/>
        </p:nvSpPr>
        <p:spPr>
          <a:xfrm>
            <a:off x="7730848" y="2424547"/>
            <a:ext cx="720437" cy="307777"/>
          </a:xfrm>
          <a:prstGeom prst="rect">
            <a:avLst/>
          </a:prstGeom>
          <a:noFill/>
        </p:spPr>
        <p:txBody>
          <a:bodyPr wrap="square" rtlCol="0">
            <a:spAutoFit/>
          </a:bodyPr>
          <a:lstStyle/>
          <a:p>
            <a:r>
              <a:rPr lang="en-US" sz="1400" dirty="0"/>
              <a:t>1959</a:t>
            </a:r>
          </a:p>
        </p:txBody>
      </p:sp>
      <p:sp>
        <p:nvSpPr>
          <p:cNvPr id="3" name="TextBox 2">
            <a:extLst>
              <a:ext uri="{FF2B5EF4-FFF2-40B4-BE49-F238E27FC236}">
                <a16:creationId xmlns:a16="http://schemas.microsoft.com/office/drawing/2014/main" id="{C08D6D62-4B5F-84B0-EDE7-04D79B34E5B9}"/>
              </a:ext>
            </a:extLst>
          </p:cNvPr>
          <p:cNvSpPr txBox="1"/>
          <p:nvPr/>
        </p:nvSpPr>
        <p:spPr>
          <a:xfrm>
            <a:off x="10882969" y="2424547"/>
            <a:ext cx="632349" cy="307777"/>
          </a:xfrm>
          <a:prstGeom prst="rect">
            <a:avLst/>
          </a:prstGeom>
          <a:noFill/>
        </p:spPr>
        <p:txBody>
          <a:bodyPr wrap="square" rtlCol="0">
            <a:spAutoFit/>
          </a:bodyPr>
          <a:lstStyle/>
          <a:p>
            <a:r>
              <a:rPr lang="en-US" sz="1400" dirty="0"/>
              <a:t>2024</a:t>
            </a:r>
          </a:p>
        </p:txBody>
      </p:sp>
      <p:cxnSp>
        <p:nvCxnSpPr>
          <p:cNvPr id="11" name="Straight Arrow Connector 10">
            <a:extLst>
              <a:ext uri="{FF2B5EF4-FFF2-40B4-BE49-F238E27FC236}">
                <a16:creationId xmlns:a16="http://schemas.microsoft.com/office/drawing/2014/main" id="{D7D98777-9835-2A1D-347B-4A92CF6075D4}"/>
              </a:ext>
            </a:extLst>
          </p:cNvPr>
          <p:cNvCxnSpPr>
            <a:cxnSpLocks/>
          </p:cNvCxnSpPr>
          <p:nvPr/>
        </p:nvCxnSpPr>
        <p:spPr>
          <a:xfrm>
            <a:off x="8208818" y="2578436"/>
            <a:ext cx="2761208" cy="0"/>
          </a:xfrm>
          <a:prstGeom prst="straightConnector1">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24438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Picture 37">
            <a:extLst>
              <a:ext uri="{FF2B5EF4-FFF2-40B4-BE49-F238E27FC236}">
                <a16:creationId xmlns:a16="http://schemas.microsoft.com/office/drawing/2014/main" id="{F8AAB79C-4148-24D1-A6CA-7DFC0C25DCE7}"/>
              </a:ext>
            </a:extLst>
          </p:cNvPr>
          <p:cNvPicPr>
            <a:picLocks noChangeAspect="1"/>
          </p:cNvPicPr>
          <p:nvPr/>
        </p:nvPicPr>
        <p:blipFill>
          <a:blip r:embed="rId3"/>
          <a:stretch>
            <a:fillRect/>
          </a:stretch>
        </p:blipFill>
        <p:spPr>
          <a:xfrm>
            <a:off x="4302754" y="933891"/>
            <a:ext cx="3755001" cy="5061857"/>
          </a:xfrm>
          <a:prstGeom prst="rect">
            <a:avLst/>
          </a:prstGeom>
        </p:spPr>
      </p:pic>
      <p:sp>
        <p:nvSpPr>
          <p:cNvPr id="4" name="Content Placeholder 2">
            <a:extLst>
              <a:ext uri="{FF2B5EF4-FFF2-40B4-BE49-F238E27FC236}">
                <a16:creationId xmlns:a16="http://schemas.microsoft.com/office/drawing/2014/main" id="{6B698AF1-AC6C-5AFD-040D-637C7D4B7960}"/>
              </a:ext>
            </a:extLst>
          </p:cNvPr>
          <p:cNvSpPr txBox="1">
            <a:spLocks/>
          </p:cNvSpPr>
          <p:nvPr/>
        </p:nvSpPr>
        <p:spPr>
          <a:xfrm>
            <a:off x="97174" y="1000797"/>
            <a:ext cx="4396768" cy="4875896"/>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a:spcAft>
                <a:spcPts val="600"/>
              </a:spcAft>
            </a:pPr>
            <a:r>
              <a:rPr lang="en-US" sz="2400" b="1" dirty="0">
                <a:latin typeface="Tahoma" panose="020B0604030504040204" pitchFamily="34" charset="0"/>
                <a:ea typeface="Tahoma" panose="020B0604030504040204" pitchFamily="34" charset="0"/>
                <a:cs typeface="Tahoma" panose="020B0604030504040204" pitchFamily="34" charset="0"/>
              </a:rPr>
              <a:t>Establish a Baseline</a:t>
            </a:r>
            <a:endParaRPr lang="en-US" sz="1800" b="1" dirty="0">
              <a:latin typeface="Tahoma" panose="020B0604030504040204" pitchFamily="34" charset="0"/>
              <a:ea typeface="Tahoma" panose="020B0604030504040204" pitchFamily="34" charset="0"/>
              <a:cs typeface="Tahoma" panose="020B0604030504040204" pitchFamily="34" charset="0"/>
            </a:endParaRPr>
          </a:p>
          <a:p>
            <a:pPr marL="228600" lvl="1" indent="-228600" algn="l">
              <a:spcAft>
                <a:spcPts val="500"/>
              </a:spcAft>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Evaluate</a:t>
            </a:r>
            <a:r>
              <a:rPr lang="en-US" dirty="0">
                <a:latin typeface="Tahoma" panose="020B0604030504040204" pitchFamily="34" charset="0"/>
                <a:ea typeface="Tahoma" panose="020B0604030504040204" pitchFamily="34" charset="0"/>
                <a:cs typeface="Tahoma" panose="020B0604030504040204" pitchFamily="34" charset="0"/>
              </a:rPr>
              <a:t> the critical Technical Capabilities against applicable elements in NASA’s Procedural Requirements (NPR) 8831.2F “Facilities Maintenance &amp; Operations Management”.</a:t>
            </a:r>
          </a:p>
          <a:p>
            <a:pPr marL="228600" lvl="1" indent="-228600" algn="l">
              <a:spcAft>
                <a:spcPts val="500"/>
              </a:spcAft>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Identify</a:t>
            </a:r>
            <a:r>
              <a:rPr lang="en-US" dirty="0">
                <a:latin typeface="Tahoma" panose="020B0604030504040204" pitchFamily="34" charset="0"/>
                <a:ea typeface="Tahoma" panose="020B0604030504040204" pitchFamily="34" charset="0"/>
                <a:cs typeface="Tahoma" panose="020B0604030504040204" pitchFamily="34" charset="0"/>
              </a:rPr>
              <a:t> notable best practices, gaps, and deficiencies</a:t>
            </a:r>
          </a:p>
          <a:p>
            <a:pPr marL="228600" lvl="1" indent="-228600" algn="l">
              <a:spcAft>
                <a:spcPts val="500"/>
              </a:spcAft>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Recommend</a:t>
            </a:r>
            <a:r>
              <a:rPr lang="en-US" dirty="0">
                <a:latin typeface="Tahoma" panose="020B0604030504040204" pitchFamily="34" charset="0"/>
                <a:ea typeface="Tahoma" panose="020B0604030504040204" pitchFamily="34" charset="0"/>
                <a:cs typeface="Tahoma" panose="020B0604030504040204" pitchFamily="34" charset="0"/>
              </a:rPr>
              <a:t> how RCM principles can be incorporated into maintenance practices.</a:t>
            </a:r>
          </a:p>
          <a:p>
            <a:pPr marL="228600" lvl="1" indent="-228600" algn="l">
              <a:spcAft>
                <a:spcPts val="500"/>
              </a:spcAft>
              <a:buFont typeface="Arial" panose="020B0604020202020204" pitchFamily="34" charset="0"/>
              <a:buChar char="•"/>
            </a:pPr>
            <a:r>
              <a:rPr lang="en-US" b="1" dirty="0">
                <a:latin typeface="Tahoma" panose="020B0604030504040204" pitchFamily="34" charset="0"/>
                <a:ea typeface="Tahoma" panose="020B0604030504040204" pitchFamily="34" charset="0"/>
                <a:cs typeface="Tahoma" panose="020B0604030504040204" pitchFamily="34" charset="0"/>
              </a:rPr>
              <a:t>Implement </a:t>
            </a:r>
            <a:r>
              <a:rPr lang="en-US" dirty="0">
                <a:latin typeface="Tahoma" panose="020B0604030504040204" pitchFamily="34" charset="0"/>
                <a:ea typeface="Tahoma" panose="020B0604030504040204" pitchFamily="34" charset="0"/>
                <a:cs typeface="Tahoma" panose="020B0604030504040204" pitchFamily="34" charset="0"/>
              </a:rPr>
              <a:t>recommendations based on evaluation findings.</a:t>
            </a:r>
            <a:endParaRPr lang="en-US" b="1" dirty="0">
              <a:latin typeface="Tahoma" panose="020B0604030504040204" pitchFamily="34" charset="0"/>
              <a:ea typeface="Tahoma" panose="020B0604030504040204" pitchFamily="34" charset="0"/>
              <a:cs typeface="Tahoma" panose="020B0604030504040204" pitchFamily="34" charset="0"/>
            </a:endParaRPr>
          </a:p>
        </p:txBody>
      </p:sp>
      <p:sp>
        <p:nvSpPr>
          <p:cNvPr id="5" name="TextBox 4">
            <a:extLst>
              <a:ext uri="{FF2B5EF4-FFF2-40B4-BE49-F238E27FC236}">
                <a16:creationId xmlns:a16="http://schemas.microsoft.com/office/drawing/2014/main" id="{2B73E8AA-8627-0638-F1B8-B4936A318192}"/>
              </a:ext>
            </a:extLst>
          </p:cNvPr>
          <p:cNvSpPr txBox="1"/>
          <p:nvPr/>
        </p:nvSpPr>
        <p:spPr>
          <a:xfrm>
            <a:off x="3722840" y="49866"/>
            <a:ext cx="5370787"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Change – Where to Start</a:t>
            </a:r>
          </a:p>
        </p:txBody>
      </p:sp>
      <p:sp>
        <p:nvSpPr>
          <p:cNvPr id="3" name="TextBox 2">
            <a:extLst>
              <a:ext uri="{FF2B5EF4-FFF2-40B4-BE49-F238E27FC236}">
                <a16:creationId xmlns:a16="http://schemas.microsoft.com/office/drawing/2014/main" id="{AA7404F3-2CFD-69A6-FB5F-DE54B08E9977}"/>
              </a:ext>
            </a:extLst>
          </p:cNvPr>
          <p:cNvSpPr txBox="1"/>
          <p:nvPr/>
        </p:nvSpPr>
        <p:spPr>
          <a:xfrm>
            <a:off x="8215814" y="1389108"/>
            <a:ext cx="3795647" cy="4093428"/>
          </a:xfrm>
          <a:prstGeom prst="rect">
            <a:avLst/>
          </a:prstGeom>
          <a:noFill/>
          <a:ln>
            <a:noFill/>
          </a:ln>
        </p:spPr>
        <p:txBody>
          <a:bodyPr wrap="square" rtlCol="0">
            <a:spAutoFit/>
          </a:bodyPr>
          <a:lstStyle/>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Safety</a:t>
            </a:r>
          </a:p>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Management</a:t>
            </a:r>
          </a:p>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Execution</a:t>
            </a:r>
          </a:p>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Employee Development</a:t>
            </a:r>
          </a:p>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Computerized Maintenance Management System (CMMS)</a:t>
            </a:r>
          </a:p>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Reliability Centered Maintenance (RCM)</a:t>
            </a:r>
          </a:p>
          <a:p>
            <a:pPr marL="225425" indent="-225425">
              <a:spcBef>
                <a:spcPts val="600"/>
              </a:spcBef>
              <a:spcAft>
                <a:spcPts val="600"/>
              </a:spcAft>
              <a:buFont typeface="Arial" panose="020B0604020202020204" pitchFamily="34" charset="0"/>
              <a:buChar char="•"/>
            </a:pPr>
            <a:r>
              <a:rPr lang="en-US" sz="2000" dirty="0">
                <a:latin typeface="Tahoma" panose="020B0604030504040204" pitchFamily="34" charset="0"/>
                <a:ea typeface="Tahoma" panose="020B0604030504040204" pitchFamily="34" charset="0"/>
                <a:cs typeface="Tahoma" panose="020B0604030504040204" pitchFamily="34" charset="0"/>
              </a:rPr>
              <a:t>Reliability Centered Building &amp; Equipment Acceptance</a:t>
            </a:r>
          </a:p>
        </p:txBody>
      </p:sp>
      <p:sp>
        <p:nvSpPr>
          <p:cNvPr id="40" name="Left Brace 39">
            <a:extLst>
              <a:ext uri="{FF2B5EF4-FFF2-40B4-BE49-F238E27FC236}">
                <a16:creationId xmlns:a16="http://schemas.microsoft.com/office/drawing/2014/main" id="{79646169-C2C7-460E-F827-D1976CFE3925}"/>
              </a:ext>
            </a:extLst>
          </p:cNvPr>
          <p:cNvSpPr/>
          <p:nvPr/>
        </p:nvSpPr>
        <p:spPr>
          <a:xfrm>
            <a:off x="7870640" y="1270770"/>
            <a:ext cx="509260" cy="4299857"/>
          </a:xfrm>
          <a:prstGeom prst="leftBrace">
            <a:avLst/>
          </a:prstGeom>
          <a:ln w="25400"/>
        </p:spPr>
        <p:style>
          <a:lnRef idx="2">
            <a:schemeClr val="dk1"/>
          </a:lnRef>
          <a:fillRef idx="0">
            <a:schemeClr val="dk1"/>
          </a:fillRef>
          <a:effectRef idx="1">
            <a:schemeClr val="dk1"/>
          </a:effectRef>
          <a:fontRef idx="minor">
            <a:schemeClr val="tx1"/>
          </a:fontRef>
        </p:style>
        <p:txBody>
          <a:bodyPr rtlCol="0" anchor="ctr"/>
          <a:lstStyle/>
          <a:p>
            <a:pPr algn="ctr"/>
            <a:endParaRPr lang="en-US"/>
          </a:p>
        </p:txBody>
      </p:sp>
      <p:cxnSp>
        <p:nvCxnSpPr>
          <p:cNvPr id="42" name="Straight Connector 41">
            <a:extLst>
              <a:ext uri="{FF2B5EF4-FFF2-40B4-BE49-F238E27FC236}">
                <a16:creationId xmlns:a16="http://schemas.microsoft.com/office/drawing/2014/main" id="{D24C3645-5E91-2DB0-4CC6-D5CC1234A2F7}"/>
              </a:ext>
            </a:extLst>
          </p:cNvPr>
          <p:cNvCxnSpPr>
            <a:cxnSpLocks/>
          </p:cNvCxnSpPr>
          <p:nvPr/>
        </p:nvCxnSpPr>
        <p:spPr>
          <a:xfrm flipV="1">
            <a:off x="5900325" y="3409812"/>
            <a:ext cx="1992086" cy="1399015"/>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93709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45C1255-7231-7B67-D27A-E2C949713976}"/>
              </a:ext>
            </a:extLst>
          </p:cNvPr>
          <p:cNvSpPr txBox="1"/>
          <p:nvPr/>
        </p:nvSpPr>
        <p:spPr>
          <a:xfrm rot="1347573">
            <a:off x="2513470" y="3745929"/>
            <a:ext cx="7109501" cy="1569660"/>
          </a:xfrm>
          <a:prstGeom prst="rect">
            <a:avLst/>
          </a:prstGeom>
          <a:noFill/>
        </p:spPr>
        <p:txBody>
          <a:bodyPr wrap="square" rtlCol="0">
            <a:spAutoFit/>
          </a:bodyPr>
          <a:lstStyle/>
          <a:p>
            <a:pPr algn="ctr"/>
            <a:r>
              <a:rPr lang="en-US" sz="9600" dirty="0">
                <a:solidFill>
                  <a:schemeClr val="bg1">
                    <a:lumMod val="85000"/>
                  </a:schemeClr>
                </a:solidFill>
              </a:rPr>
              <a:t>SAMPLE</a:t>
            </a:r>
          </a:p>
        </p:txBody>
      </p:sp>
      <p:sp>
        <p:nvSpPr>
          <p:cNvPr id="5" name="TextBox 4">
            <a:extLst>
              <a:ext uri="{FF2B5EF4-FFF2-40B4-BE49-F238E27FC236}">
                <a16:creationId xmlns:a16="http://schemas.microsoft.com/office/drawing/2014/main" id="{32CA75C8-BAD3-DE9B-5B56-8FC8635556D1}"/>
              </a:ext>
            </a:extLst>
          </p:cNvPr>
          <p:cNvSpPr txBox="1"/>
          <p:nvPr/>
        </p:nvSpPr>
        <p:spPr>
          <a:xfrm>
            <a:off x="2513470" y="76009"/>
            <a:ext cx="7388086" cy="646331"/>
          </a:xfrm>
          <a:prstGeom prst="rect">
            <a:avLst/>
          </a:prstGeom>
          <a:noFill/>
        </p:spPr>
        <p:txBody>
          <a:bodyPr wrap="square">
            <a:spAutoFit/>
          </a:bodyPr>
          <a:lstStyle/>
          <a:p>
            <a:pPr marL="0" lvl="1"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Evaluation Tool</a:t>
            </a:r>
            <a:endParaRPr lang="en-US" sz="28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2" name="TextBox 1">
            <a:extLst>
              <a:ext uri="{FF2B5EF4-FFF2-40B4-BE49-F238E27FC236}">
                <a16:creationId xmlns:a16="http://schemas.microsoft.com/office/drawing/2014/main" id="{99633E76-6DF6-746B-580E-ACD04A4819BE}"/>
              </a:ext>
            </a:extLst>
          </p:cNvPr>
          <p:cNvSpPr txBox="1"/>
          <p:nvPr/>
        </p:nvSpPr>
        <p:spPr>
          <a:xfrm>
            <a:off x="4516249" y="740711"/>
            <a:ext cx="3203519" cy="400110"/>
          </a:xfrm>
          <a:prstGeom prst="rect">
            <a:avLst/>
          </a:prstGeom>
          <a:noFill/>
        </p:spPr>
        <p:txBody>
          <a:bodyPr wrap="square" rtlCol="0">
            <a:spAutoFit/>
          </a:bodyPr>
          <a:lstStyle/>
          <a:p>
            <a:pPr algn="ctr"/>
            <a:r>
              <a:rPr lang="en-US" sz="2000" dirty="0">
                <a:latin typeface="Tahoma" panose="020B0604030504040204" pitchFamily="34" charset="0"/>
                <a:ea typeface="Tahoma" panose="020B0604030504040204" pitchFamily="34" charset="0"/>
                <a:cs typeface="Tahoma" panose="020B0604030504040204" pitchFamily="34" charset="0"/>
              </a:rPr>
              <a:t>Maturity Index Definition</a:t>
            </a:r>
          </a:p>
        </p:txBody>
      </p:sp>
      <p:pic>
        <p:nvPicPr>
          <p:cNvPr id="15" name="Picture 14">
            <a:extLst>
              <a:ext uri="{FF2B5EF4-FFF2-40B4-BE49-F238E27FC236}">
                <a16:creationId xmlns:a16="http://schemas.microsoft.com/office/drawing/2014/main" id="{E6BCB209-63D7-834A-8D41-66A91BF1094B}"/>
              </a:ext>
            </a:extLst>
          </p:cNvPr>
          <p:cNvPicPr>
            <a:picLocks noChangeAspect="1"/>
          </p:cNvPicPr>
          <p:nvPr/>
        </p:nvPicPr>
        <p:blipFill>
          <a:blip r:embed="rId3"/>
          <a:stretch>
            <a:fillRect/>
          </a:stretch>
        </p:blipFill>
        <p:spPr>
          <a:xfrm>
            <a:off x="3013576" y="1093725"/>
            <a:ext cx="6334586" cy="1439309"/>
          </a:xfrm>
          <a:prstGeom prst="rect">
            <a:avLst/>
          </a:prstGeom>
        </p:spPr>
      </p:pic>
      <p:pic>
        <p:nvPicPr>
          <p:cNvPr id="6" name="Picture 5">
            <a:extLst>
              <a:ext uri="{FF2B5EF4-FFF2-40B4-BE49-F238E27FC236}">
                <a16:creationId xmlns:a16="http://schemas.microsoft.com/office/drawing/2014/main" id="{C2C24ACA-285B-13A9-90EA-E60060F511E5}"/>
              </a:ext>
            </a:extLst>
          </p:cNvPr>
          <p:cNvPicPr>
            <a:picLocks noChangeAspect="1"/>
          </p:cNvPicPr>
          <p:nvPr/>
        </p:nvPicPr>
        <p:blipFill>
          <a:blip r:embed="rId4"/>
          <a:stretch>
            <a:fillRect/>
          </a:stretch>
        </p:blipFill>
        <p:spPr>
          <a:xfrm>
            <a:off x="1036206" y="2533034"/>
            <a:ext cx="10163603" cy="4028778"/>
          </a:xfrm>
          <a:prstGeom prst="rect">
            <a:avLst/>
          </a:prstGeom>
        </p:spPr>
      </p:pic>
    </p:spTree>
    <p:extLst>
      <p:ext uri="{BB962C8B-B14F-4D97-AF65-F5344CB8AC3E}">
        <p14:creationId xmlns:p14="http://schemas.microsoft.com/office/powerpoint/2010/main" val="7841914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Picture 21">
            <a:extLst>
              <a:ext uri="{FF2B5EF4-FFF2-40B4-BE49-F238E27FC236}">
                <a16:creationId xmlns:a16="http://schemas.microsoft.com/office/drawing/2014/main" id="{48A4417F-FEFE-C540-CCC8-D365573AC2D4}"/>
              </a:ext>
            </a:extLst>
          </p:cNvPr>
          <p:cNvPicPr>
            <a:picLocks noChangeAspect="1"/>
          </p:cNvPicPr>
          <p:nvPr/>
        </p:nvPicPr>
        <p:blipFill>
          <a:blip r:embed="rId3"/>
          <a:stretch>
            <a:fillRect/>
          </a:stretch>
        </p:blipFill>
        <p:spPr>
          <a:xfrm>
            <a:off x="5532042" y="1062475"/>
            <a:ext cx="6669185" cy="4131045"/>
          </a:xfrm>
          <a:prstGeom prst="rect">
            <a:avLst/>
          </a:prstGeom>
        </p:spPr>
      </p:pic>
      <p:pic>
        <p:nvPicPr>
          <p:cNvPr id="20" name="Picture 19">
            <a:extLst>
              <a:ext uri="{FF2B5EF4-FFF2-40B4-BE49-F238E27FC236}">
                <a16:creationId xmlns:a16="http://schemas.microsoft.com/office/drawing/2014/main" id="{78B61D13-8688-603B-73DE-7B6C1D4BF9C8}"/>
              </a:ext>
            </a:extLst>
          </p:cNvPr>
          <p:cNvPicPr>
            <a:picLocks noChangeAspect="1"/>
          </p:cNvPicPr>
          <p:nvPr/>
        </p:nvPicPr>
        <p:blipFill rotWithShape="1">
          <a:blip r:embed="rId4"/>
          <a:srcRect t="425" b="1"/>
          <a:stretch/>
        </p:blipFill>
        <p:spPr>
          <a:xfrm>
            <a:off x="2971866" y="2815682"/>
            <a:ext cx="2669895" cy="3755308"/>
          </a:xfrm>
          <a:prstGeom prst="rect">
            <a:avLst/>
          </a:prstGeom>
        </p:spPr>
      </p:pic>
      <p:pic>
        <p:nvPicPr>
          <p:cNvPr id="24" name="Picture 23">
            <a:extLst>
              <a:ext uri="{FF2B5EF4-FFF2-40B4-BE49-F238E27FC236}">
                <a16:creationId xmlns:a16="http://schemas.microsoft.com/office/drawing/2014/main" id="{90CBD0F7-9F36-6A50-C9F5-5306D9843837}"/>
              </a:ext>
            </a:extLst>
          </p:cNvPr>
          <p:cNvPicPr>
            <a:picLocks noChangeAspect="1"/>
          </p:cNvPicPr>
          <p:nvPr/>
        </p:nvPicPr>
        <p:blipFill>
          <a:blip r:embed="rId5"/>
          <a:stretch>
            <a:fillRect/>
          </a:stretch>
        </p:blipFill>
        <p:spPr>
          <a:xfrm>
            <a:off x="216712" y="2621447"/>
            <a:ext cx="2669896" cy="3462935"/>
          </a:xfrm>
          <a:prstGeom prst="rect">
            <a:avLst/>
          </a:prstGeom>
        </p:spPr>
      </p:pic>
      <p:sp>
        <p:nvSpPr>
          <p:cNvPr id="25" name="TextBox 24">
            <a:extLst>
              <a:ext uri="{FF2B5EF4-FFF2-40B4-BE49-F238E27FC236}">
                <a16:creationId xmlns:a16="http://schemas.microsoft.com/office/drawing/2014/main" id="{04F6E684-D693-45F8-87EA-589BDED1BEF8}"/>
              </a:ext>
            </a:extLst>
          </p:cNvPr>
          <p:cNvSpPr txBox="1"/>
          <p:nvPr/>
        </p:nvSpPr>
        <p:spPr>
          <a:xfrm>
            <a:off x="4849130" y="2699716"/>
            <a:ext cx="792164" cy="261610"/>
          </a:xfrm>
          <a:prstGeom prst="rect">
            <a:avLst/>
          </a:prstGeom>
          <a:noFill/>
        </p:spPr>
        <p:txBody>
          <a:bodyPr wrap="square" rtlCol="0">
            <a:spAutoFit/>
          </a:bodyPr>
          <a:lstStyle/>
          <a:p>
            <a:pPr algn="ctr"/>
            <a:r>
              <a:rPr lang="en-US" sz="1050" b="1" dirty="0"/>
              <a:t>Maturity</a:t>
            </a:r>
          </a:p>
        </p:txBody>
      </p:sp>
      <p:sp>
        <p:nvSpPr>
          <p:cNvPr id="32" name="TextBox 31">
            <a:extLst>
              <a:ext uri="{FF2B5EF4-FFF2-40B4-BE49-F238E27FC236}">
                <a16:creationId xmlns:a16="http://schemas.microsoft.com/office/drawing/2014/main" id="{8B966B56-C11E-7A3F-C8FF-D9AEC8709444}"/>
              </a:ext>
            </a:extLst>
          </p:cNvPr>
          <p:cNvSpPr txBox="1"/>
          <p:nvPr/>
        </p:nvSpPr>
        <p:spPr>
          <a:xfrm>
            <a:off x="3303637" y="62203"/>
            <a:ext cx="6096000" cy="646331"/>
          </a:xfrm>
          <a:prstGeom prst="rect">
            <a:avLst/>
          </a:prstGeom>
          <a:noFill/>
        </p:spPr>
        <p:txBody>
          <a:bodyPr wrap="square">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3600" u="none" strike="noStrike" kern="1200" cap="none" spc="0" normalizeH="0" baseline="0" noProof="0" dirty="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Evaluation Results</a:t>
            </a:r>
          </a:p>
        </p:txBody>
      </p:sp>
      <p:sp>
        <p:nvSpPr>
          <p:cNvPr id="3" name="TextBox 2">
            <a:extLst>
              <a:ext uri="{FF2B5EF4-FFF2-40B4-BE49-F238E27FC236}">
                <a16:creationId xmlns:a16="http://schemas.microsoft.com/office/drawing/2014/main" id="{575CE1D5-B9F3-F1FA-8823-B3DE18738A60}"/>
              </a:ext>
            </a:extLst>
          </p:cNvPr>
          <p:cNvSpPr txBox="1"/>
          <p:nvPr/>
        </p:nvSpPr>
        <p:spPr>
          <a:xfrm>
            <a:off x="119468" y="731861"/>
            <a:ext cx="2669896" cy="369332"/>
          </a:xfrm>
          <a:prstGeom prst="rect">
            <a:avLst/>
          </a:prstGeom>
          <a:noFill/>
        </p:spPr>
        <p:txBody>
          <a:bodyPr wrap="square" rtlCol="0">
            <a:spAutoFit/>
          </a:bodyPr>
          <a:lstStyle/>
          <a:p>
            <a:r>
              <a:rPr lang="en-US" b="1" dirty="0">
                <a:latin typeface="Tahoma" panose="020B0604030504040204" pitchFamily="34" charset="0"/>
                <a:ea typeface="Tahoma" panose="020B0604030504040204" pitchFamily="34" charset="0"/>
                <a:cs typeface="Tahoma" panose="020B0604030504040204" pitchFamily="34" charset="0"/>
              </a:rPr>
              <a:t>Score Overview</a:t>
            </a:r>
          </a:p>
        </p:txBody>
      </p:sp>
      <p:pic>
        <p:nvPicPr>
          <p:cNvPr id="5" name="Picture 4">
            <a:extLst>
              <a:ext uri="{FF2B5EF4-FFF2-40B4-BE49-F238E27FC236}">
                <a16:creationId xmlns:a16="http://schemas.microsoft.com/office/drawing/2014/main" id="{5DA0DF7A-8065-5405-A1B4-B56212FF2877}"/>
              </a:ext>
            </a:extLst>
          </p:cNvPr>
          <p:cNvPicPr>
            <a:picLocks noChangeAspect="1"/>
          </p:cNvPicPr>
          <p:nvPr/>
        </p:nvPicPr>
        <p:blipFill>
          <a:blip r:embed="rId6"/>
          <a:stretch>
            <a:fillRect/>
          </a:stretch>
        </p:blipFill>
        <p:spPr>
          <a:xfrm>
            <a:off x="216712" y="1081834"/>
            <a:ext cx="2598420" cy="1394460"/>
          </a:xfrm>
          <a:prstGeom prst="rect">
            <a:avLst/>
          </a:prstGeom>
        </p:spPr>
      </p:pic>
      <p:sp>
        <p:nvSpPr>
          <p:cNvPr id="6" name="TextBox 5">
            <a:extLst>
              <a:ext uri="{FF2B5EF4-FFF2-40B4-BE49-F238E27FC236}">
                <a16:creationId xmlns:a16="http://schemas.microsoft.com/office/drawing/2014/main" id="{75C79CA4-C5FB-79BF-5802-6A17F87FA188}"/>
              </a:ext>
            </a:extLst>
          </p:cNvPr>
          <p:cNvSpPr txBox="1"/>
          <p:nvPr/>
        </p:nvSpPr>
        <p:spPr>
          <a:xfrm>
            <a:off x="0" y="2451891"/>
            <a:ext cx="3474568" cy="369332"/>
          </a:xfrm>
          <a:prstGeom prst="rect">
            <a:avLst/>
          </a:prstGeom>
          <a:noFill/>
        </p:spPr>
        <p:txBody>
          <a:bodyPr wrap="square" rtlCol="0">
            <a:spAutoFit/>
          </a:bodyPr>
          <a:lstStyle/>
          <a:p>
            <a:r>
              <a:rPr lang="en-US" b="1" dirty="0">
                <a:latin typeface="Tahoma" panose="020B0604030504040204" pitchFamily="34" charset="0"/>
                <a:ea typeface="Tahoma" panose="020B0604030504040204" pitchFamily="34" charset="0"/>
                <a:cs typeface="Tahoma" panose="020B0604030504040204" pitchFamily="34" charset="0"/>
              </a:rPr>
              <a:t>Composite Scores by Group</a:t>
            </a:r>
          </a:p>
        </p:txBody>
      </p:sp>
      <p:sp>
        <p:nvSpPr>
          <p:cNvPr id="8" name="TextBox 7">
            <a:extLst>
              <a:ext uri="{FF2B5EF4-FFF2-40B4-BE49-F238E27FC236}">
                <a16:creationId xmlns:a16="http://schemas.microsoft.com/office/drawing/2014/main" id="{B61AB17D-E273-7154-669E-3EB8B5B55334}"/>
              </a:ext>
            </a:extLst>
          </p:cNvPr>
          <p:cNvSpPr txBox="1"/>
          <p:nvPr/>
        </p:nvSpPr>
        <p:spPr>
          <a:xfrm>
            <a:off x="6513428" y="5318471"/>
            <a:ext cx="5261144" cy="954107"/>
          </a:xfrm>
          <a:prstGeom prst="rect">
            <a:avLst/>
          </a:prstGeom>
          <a:noFill/>
          <a:ln w="28575">
            <a:solidFill>
              <a:schemeClr val="bg2">
                <a:lumMod val="75000"/>
              </a:schemeClr>
            </a:solidFill>
          </a:ln>
        </p:spPr>
        <p:txBody>
          <a:bodyPr wrap="square" rtlCol="0">
            <a:spAutoFit/>
          </a:bodyPr>
          <a:lstStyle/>
          <a:p>
            <a:pPr algn="ctr"/>
            <a:r>
              <a:rPr lang="en-US" sz="2000" b="1" dirty="0">
                <a:latin typeface="Tahoma" panose="020B0604030504040204" pitchFamily="34" charset="0"/>
                <a:ea typeface="Tahoma" panose="020B0604030504040204" pitchFamily="34" charset="0"/>
                <a:cs typeface="Tahoma" panose="020B0604030504040204" pitchFamily="34" charset="0"/>
              </a:rPr>
              <a:t>Operational</a:t>
            </a:r>
          </a:p>
          <a:p>
            <a:pPr algn="ctr"/>
            <a:r>
              <a:rPr lang="en-US" dirty="0">
                <a:latin typeface="Tahoma" panose="020B0604030504040204" pitchFamily="34" charset="0"/>
                <a:ea typeface="Tahoma" panose="020B0604030504040204" pitchFamily="34" charset="0"/>
                <a:cs typeface="Tahoma" panose="020B0604030504040204" pitchFamily="34" charset="0"/>
              </a:rPr>
              <a:t>Implemented in limited situations or not well followed.  Some planning established.</a:t>
            </a:r>
          </a:p>
        </p:txBody>
      </p:sp>
    </p:spTree>
    <p:extLst>
      <p:ext uri="{BB962C8B-B14F-4D97-AF65-F5344CB8AC3E}">
        <p14:creationId xmlns:p14="http://schemas.microsoft.com/office/powerpoint/2010/main" val="11272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Group 11">
            <a:extLst>
              <a:ext uri="{FF2B5EF4-FFF2-40B4-BE49-F238E27FC236}">
                <a16:creationId xmlns:a16="http://schemas.microsoft.com/office/drawing/2014/main" id="{D0F98096-3E4D-3570-EAAE-04C33E0E1C2A}"/>
              </a:ext>
            </a:extLst>
          </p:cNvPr>
          <p:cNvGrpSpPr/>
          <p:nvPr/>
        </p:nvGrpSpPr>
        <p:grpSpPr>
          <a:xfrm>
            <a:off x="-895" y="1297869"/>
            <a:ext cx="7811395" cy="3372746"/>
            <a:chOff x="-19945" y="1297869"/>
            <a:chExt cx="7811395" cy="3372746"/>
          </a:xfrm>
        </p:grpSpPr>
        <p:pic>
          <p:nvPicPr>
            <p:cNvPr id="4" name="Picture 3">
              <a:extLst>
                <a:ext uri="{FF2B5EF4-FFF2-40B4-BE49-F238E27FC236}">
                  <a16:creationId xmlns:a16="http://schemas.microsoft.com/office/drawing/2014/main" id="{8370C010-EFF2-7A45-7870-354EACFF2B1D}"/>
                </a:ext>
              </a:extLst>
            </p:cNvPr>
            <p:cNvPicPr>
              <a:picLocks noChangeAspect="1"/>
            </p:cNvPicPr>
            <p:nvPr/>
          </p:nvPicPr>
          <p:blipFill rotWithShape="1">
            <a:blip r:embed="rId3"/>
            <a:srcRect b="7547"/>
            <a:stretch/>
          </p:blipFill>
          <p:spPr>
            <a:xfrm>
              <a:off x="-19945" y="1297869"/>
              <a:ext cx="7811395" cy="3197931"/>
            </a:xfrm>
            <a:prstGeom prst="rect">
              <a:avLst/>
            </a:prstGeom>
          </p:spPr>
        </p:pic>
        <p:sp>
          <p:nvSpPr>
            <p:cNvPr id="11" name="TextBox 10">
              <a:extLst>
                <a:ext uri="{FF2B5EF4-FFF2-40B4-BE49-F238E27FC236}">
                  <a16:creationId xmlns:a16="http://schemas.microsoft.com/office/drawing/2014/main" id="{7CAC1910-9E8D-6BAF-235D-B80EB700A731}"/>
                </a:ext>
              </a:extLst>
            </p:cNvPr>
            <p:cNvSpPr txBox="1"/>
            <p:nvPr/>
          </p:nvSpPr>
          <p:spPr>
            <a:xfrm>
              <a:off x="2563378" y="4332061"/>
              <a:ext cx="2324100" cy="338554"/>
            </a:xfrm>
            <a:prstGeom prst="rect">
              <a:avLst/>
            </a:prstGeom>
            <a:noFill/>
          </p:spPr>
          <p:txBody>
            <a:bodyPr wrap="square" rtlCol="0">
              <a:spAutoFit/>
            </a:bodyPr>
            <a:lstStyle/>
            <a:p>
              <a:pPr algn="ctr"/>
              <a:r>
                <a:rPr lang="en-US" sz="1600" b="1" dirty="0">
                  <a:solidFill>
                    <a:schemeClr val="tx1">
                      <a:lumMod val="75000"/>
                      <a:lumOff val="25000"/>
                    </a:schemeClr>
                  </a:solidFill>
                </a:rPr>
                <a:t>Evaluation Category</a:t>
              </a:r>
            </a:p>
          </p:txBody>
        </p:sp>
      </p:grpSp>
      <p:sp>
        <p:nvSpPr>
          <p:cNvPr id="2" name="Content Placeholder 2">
            <a:extLst>
              <a:ext uri="{FF2B5EF4-FFF2-40B4-BE49-F238E27FC236}">
                <a16:creationId xmlns:a16="http://schemas.microsoft.com/office/drawing/2014/main" id="{16E46C7C-58EF-5DBE-D310-D67940C4373F}"/>
              </a:ext>
            </a:extLst>
          </p:cNvPr>
          <p:cNvSpPr txBox="1">
            <a:spLocks/>
          </p:cNvSpPr>
          <p:nvPr/>
        </p:nvSpPr>
        <p:spPr>
          <a:xfrm>
            <a:off x="7470801" y="745980"/>
            <a:ext cx="4721199" cy="4894509"/>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a:r>
              <a:rPr lang="en-US" sz="2800" dirty="0">
                <a:latin typeface="Tahoma" panose="020B0604030504040204" pitchFamily="34" charset="0"/>
                <a:ea typeface="Tahoma" panose="020B0604030504040204" pitchFamily="34" charset="0"/>
                <a:cs typeface="Tahoma" panose="020B0604030504040204" pitchFamily="34" charset="0"/>
              </a:rPr>
              <a:t>Findings Summary</a:t>
            </a:r>
            <a:endParaRPr lang="en-US" dirty="0">
              <a:latin typeface="Tahoma" panose="020B0604030504040204" pitchFamily="34" charset="0"/>
              <a:ea typeface="Tahoma" panose="020B0604030504040204" pitchFamily="34" charset="0"/>
              <a:cs typeface="Tahoma" panose="020B0604030504040204" pitchFamily="34" charset="0"/>
            </a:endParaRP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Facilities have good safety practices!</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Lack of short and long-term maintenance goals/program planning.</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Operators are the maintainers – they know the equipment well!</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Time required to complete is not estimated/evaluated for use in future scheduling.</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Limited awareness of modern maintenance practices and the use of advanced technologies and methods.</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Maintenance records, processes, and costs are not well documented and/or kept in logbooks. </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RCM principles are not generally understood or followed.</a:t>
            </a:r>
          </a:p>
          <a:p>
            <a:pPr marL="342900" lvl="1" indent="-342900" algn="l">
              <a:buFont typeface="Arial" panose="020B0604020202020204" pitchFamily="34" charset="0"/>
              <a:buChar char="•"/>
            </a:pPr>
            <a:r>
              <a:rPr lang="en-US" sz="1800" dirty="0">
                <a:latin typeface="Tahoma" panose="020B0604030504040204" pitchFamily="34" charset="0"/>
                <a:ea typeface="Tahoma" panose="020B0604030504040204" pitchFamily="34" charset="0"/>
                <a:cs typeface="Tahoma" panose="020B0604030504040204" pitchFamily="34" charset="0"/>
              </a:rPr>
              <a:t>PT&amp;I opportunities are rarely considered or included during the design phase or utilized during acceptance testing. </a:t>
            </a:r>
          </a:p>
        </p:txBody>
      </p:sp>
      <p:sp>
        <p:nvSpPr>
          <p:cNvPr id="3" name="TextBox 2">
            <a:extLst>
              <a:ext uri="{FF2B5EF4-FFF2-40B4-BE49-F238E27FC236}">
                <a16:creationId xmlns:a16="http://schemas.microsoft.com/office/drawing/2014/main" id="{F6991A1A-9639-B178-AAD7-2E13F128BCCE}"/>
              </a:ext>
            </a:extLst>
          </p:cNvPr>
          <p:cNvSpPr txBox="1"/>
          <p:nvPr/>
        </p:nvSpPr>
        <p:spPr>
          <a:xfrm>
            <a:off x="26800" y="1032845"/>
            <a:ext cx="7811395"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Tier 1 Facility Evaluation Outcome – Average Composite Scores</a:t>
            </a:r>
            <a:endParaRPr kumimoji="0" lang="en-US" b="0"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3" name="TextBox 12">
            <a:extLst>
              <a:ext uri="{FF2B5EF4-FFF2-40B4-BE49-F238E27FC236}">
                <a16:creationId xmlns:a16="http://schemas.microsoft.com/office/drawing/2014/main" id="{217EC90A-F6E0-67DA-9115-04713C43B4AA}"/>
              </a:ext>
            </a:extLst>
          </p:cNvPr>
          <p:cNvSpPr txBox="1"/>
          <p:nvPr/>
        </p:nvSpPr>
        <p:spPr>
          <a:xfrm>
            <a:off x="76468" y="41575"/>
            <a:ext cx="12093760"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Overall Results</a:t>
            </a:r>
          </a:p>
        </p:txBody>
      </p:sp>
      <p:sp>
        <p:nvSpPr>
          <p:cNvPr id="15" name="Rectangle 14">
            <a:extLst>
              <a:ext uri="{FF2B5EF4-FFF2-40B4-BE49-F238E27FC236}">
                <a16:creationId xmlns:a16="http://schemas.microsoft.com/office/drawing/2014/main" id="{FE25C9AB-2990-6307-3A5F-ED6CED72EE99}"/>
              </a:ext>
            </a:extLst>
          </p:cNvPr>
          <p:cNvSpPr/>
          <p:nvPr/>
        </p:nvSpPr>
        <p:spPr>
          <a:xfrm>
            <a:off x="1332900" y="4785340"/>
            <a:ext cx="5177680" cy="597660"/>
          </a:xfrm>
          <a:prstGeom prst="rect">
            <a:avLst/>
          </a:prstGeom>
          <a:noFill/>
          <a:ln w="5715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758EC243-19A6-AB98-3759-0B11C4350454}"/>
              </a:ext>
            </a:extLst>
          </p:cNvPr>
          <p:cNvPicPr>
            <a:picLocks noChangeAspect="1"/>
          </p:cNvPicPr>
          <p:nvPr/>
        </p:nvPicPr>
        <p:blipFill>
          <a:blip r:embed="rId4"/>
          <a:stretch>
            <a:fillRect/>
          </a:stretch>
        </p:blipFill>
        <p:spPr>
          <a:xfrm>
            <a:off x="1343657" y="4799155"/>
            <a:ext cx="5177680" cy="570269"/>
          </a:xfrm>
          <a:prstGeom prst="rect">
            <a:avLst/>
          </a:prstGeom>
        </p:spPr>
      </p:pic>
    </p:spTree>
    <p:extLst>
      <p:ext uri="{BB962C8B-B14F-4D97-AF65-F5344CB8AC3E}">
        <p14:creationId xmlns:p14="http://schemas.microsoft.com/office/powerpoint/2010/main" val="15122758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D056D8-3650-2116-A1F3-2A784DAC22FC}"/>
              </a:ext>
            </a:extLst>
          </p:cNvPr>
          <p:cNvGrpSpPr/>
          <p:nvPr/>
        </p:nvGrpSpPr>
        <p:grpSpPr>
          <a:xfrm>
            <a:off x="-895" y="1297869"/>
            <a:ext cx="7811395" cy="3372746"/>
            <a:chOff x="-19945" y="1297869"/>
            <a:chExt cx="7811395" cy="3372746"/>
          </a:xfrm>
        </p:grpSpPr>
        <p:pic>
          <p:nvPicPr>
            <p:cNvPr id="6" name="Picture 5">
              <a:extLst>
                <a:ext uri="{FF2B5EF4-FFF2-40B4-BE49-F238E27FC236}">
                  <a16:creationId xmlns:a16="http://schemas.microsoft.com/office/drawing/2014/main" id="{A926456F-1220-A579-54FE-81B5E0A9D051}"/>
                </a:ext>
              </a:extLst>
            </p:cNvPr>
            <p:cNvPicPr>
              <a:picLocks noChangeAspect="1"/>
            </p:cNvPicPr>
            <p:nvPr/>
          </p:nvPicPr>
          <p:blipFill rotWithShape="1">
            <a:blip r:embed="rId3"/>
            <a:srcRect b="7547"/>
            <a:stretch/>
          </p:blipFill>
          <p:spPr>
            <a:xfrm>
              <a:off x="-19945" y="1297869"/>
              <a:ext cx="7811395" cy="3197931"/>
            </a:xfrm>
            <a:prstGeom prst="rect">
              <a:avLst/>
            </a:prstGeom>
          </p:spPr>
        </p:pic>
        <p:sp>
          <p:nvSpPr>
            <p:cNvPr id="7" name="TextBox 6">
              <a:extLst>
                <a:ext uri="{FF2B5EF4-FFF2-40B4-BE49-F238E27FC236}">
                  <a16:creationId xmlns:a16="http://schemas.microsoft.com/office/drawing/2014/main" id="{D4F53EE4-7886-50A2-A74F-8178BC08F944}"/>
                </a:ext>
              </a:extLst>
            </p:cNvPr>
            <p:cNvSpPr txBox="1"/>
            <p:nvPr/>
          </p:nvSpPr>
          <p:spPr>
            <a:xfrm>
              <a:off x="2563378" y="4332061"/>
              <a:ext cx="2324100" cy="338554"/>
            </a:xfrm>
            <a:prstGeom prst="rect">
              <a:avLst/>
            </a:prstGeom>
            <a:noFill/>
          </p:spPr>
          <p:txBody>
            <a:bodyPr wrap="square" rtlCol="0">
              <a:spAutoFit/>
            </a:bodyPr>
            <a:lstStyle/>
            <a:p>
              <a:pPr algn="ctr"/>
              <a:r>
                <a:rPr lang="en-US" sz="1600" b="1" dirty="0">
                  <a:solidFill>
                    <a:schemeClr val="tx1">
                      <a:lumMod val="75000"/>
                      <a:lumOff val="25000"/>
                    </a:schemeClr>
                  </a:solidFill>
                </a:rPr>
                <a:t>Evaluation Category</a:t>
              </a:r>
            </a:p>
          </p:txBody>
        </p:sp>
      </p:grpSp>
      <p:sp>
        <p:nvSpPr>
          <p:cNvPr id="9" name="Arrow: Up 8">
            <a:extLst>
              <a:ext uri="{FF2B5EF4-FFF2-40B4-BE49-F238E27FC236}">
                <a16:creationId xmlns:a16="http://schemas.microsoft.com/office/drawing/2014/main" id="{A77D0E35-D35E-E63B-7136-7C0AD0FF5E8A}"/>
              </a:ext>
            </a:extLst>
          </p:cNvPr>
          <p:cNvSpPr/>
          <p:nvPr/>
        </p:nvSpPr>
        <p:spPr>
          <a:xfrm>
            <a:off x="3208118" y="1977358"/>
            <a:ext cx="645418" cy="967384"/>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4E293A85-82DC-9C90-DE68-56FB1A0B193E}"/>
              </a:ext>
            </a:extLst>
          </p:cNvPr>
          <p:cNvSpPr/>
          <p:nvPr/>
        </p:nvSpPr>
        <p:spPr>
          <a:xfrm>
            <a:off x="2424347" y="1977358"/>
            <a:ext cx="634540" cy="837607"/>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46321064-9FD1-7C06-5768-35F0CA44BA5B}"/>
              </a:ext>
            </a:extLst>
          </p:cNvPr>
          <p:cNvSpPr/>
          <p:nvPr/>
        </p:nvSpPr>
        <p:spPr>
          <a:xfrm>
            <a:off x="4002777" y="1977358"/>
            <a:ext cx="634540" cy="1451642"/>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Up 12">
            <a:extLst>
              <a:ext uri="{FF2B5EF4-FFF2-40B4-BE49-F238E27FC236}">
                <a16:creationId xmlns:a16="http://schemas.microsoft.com/office/drawing/2014/main" id="{F31DE27A-0C54-8C4E-6CE0-8D0375D6D660}"/>
              </a:ext>
            </a:extLst>
          </p:cNvPr>
          <p:cNvSpPr/>
          <p:nvPr/>
        </p:nvSpPr>
        <p:spPr>
          <a:xfrm>
            <a:off x="4797436" y="1977358"/>
            <a:ext cx="634540" cy="1171432"/>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Up 13">
            <a:extLst>
              <a:ext uri="{FF2B5EF4-FFF2-40B4-BE49-F238E27FC236}">
                <a16:creationId xmlns:a16="http://schemas.microsoft.com/office/drawing/2014/main" id="{F77AEC5F-4EFB-C6EB-897B-A1858CCF3EB5}"/>
              </a:ext>
            </a:extLst>
          </p:cNvPr>
          <p:cNvSpPr/>
          <p:nvPr/>
        </p:nvSpPr>
        <p:spPr>
          <a:xfrm>
            <a:off x="5581217" y="1977358"/>
            <a:ext cx="634540" cy="1443577"/>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Up 14">
            <a:extLst>
              <a:ext uri="{FF2B5EF4-FFF2-40B4-BE49-F238E27FC236}">
                <a16:creationId xmlns:a16="http://schemas.microsoft.com/office/drawing/2014/main" id="{9A0A7E99-B500-8D84-1BB3-4A42CF549CF2}"/>
              </a:ext>
            </a:extLst>
          </p:cNvPr>
          <p:cNvSpPr/>
          <p:nvPr/>
        </p:nvSpPr>
        <p:spPr>
          <a:xfrm>
            <a:off x="6375886" y="1977358"/>
            <a:ext cx="634540" cy="1595977"/>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Content Placeholder 2">
            <a:extLst>
              <a:ext uri="{FF2B5EF4-FFF2-40B4-BE49-F238E27FC236}">
                <a16:creationId xmlns:a16="http://schemas.microsoft.com/office/drawing/2014/main" id="{80967225-9955-9488-77C0-12ED559FDA2D}"/>
              </a:ext>
            </a:extLst>
          </p:cNvPr>
          <p:cNvSpPr txBox="1">
            <a:spLocks/>
          </p:cNvSpPr>
          <p:nvPr/>
        </p:nvSpPr>
        <p:spPr>
          <a:xfrm>
            <a:off x="7470801" y="745980"/>
            <a:ext cx="4721199" cy="5818106"/>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a:r>
              <a:rPr lang="en-US" sz="2800" dirty="0">
                <a:latin typeface="Tahoma" panose="020B0604030504040204" pitchFamily="34" charset="0"/>
                <a:ea typeface="Tahoma" panose="020B0604030504040204" pitchFamily="34" charset="0"/>
                <a:cs typeface="Tahoma" panose="020B0604030504040204" pitchFamily="34" charset="0"/>
              </a:rPr>
              <a:t>Top Five </a:t>
            </a:r>
            <a:endParaRPr lang="en-US" dirty="0">
              <a:latin typeface="Tahoma" panose="020B0604030504040204" pitchFamily="34" charset="0"/>
              <a:ea typeface="Tahoma" panose="020B0604030504040204" pitchFamily="34" charset="0"/>
              <a:cs typeface="Tahoma" panose="020B0604030504040204" pitchFamily="34" charset="0"/>
            </a:endParaRP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Set common expectations for Facility maintenance programs.</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Improve annual and 5-year maintenance program planning.</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Apply RCM principals to improve maintenance efficiency, reduce risk and probability of failures.</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Incorporate Tiered maintenance</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Identify critical equipment</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Perform streamlined RCM analysis </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Determine optimal mix maintenance strategies</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Mature to use Condition Based Maintenance</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Increase utilization of modern CMMS technology.</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Improve maintenance performance and cost tracking.</a:t>
            </a:r>
          </a:p>
        </p:txBody>
      </p:sp>
      <p:sp>
        <p:nvSpPr>
          <p:cNvPr id="5" name="TextBox 4">
            <a:extLst>
              <a:ext uri="{FF2B5EF4-FFF2-40B4-BE49-F238E27FC236}">
                <a16:creationId xmlns:a16="http://schemas.microsoft.com/office/drawing/2014/main" id="{EF61C5EB-2117-CA2E-D3A6-624D0138C5FF}"/>
              </a:ext>
            </a:extLst>
          </p:cNvPr>
          <p:cNvSpPr txBox="1"/>
          <p:nvPr/>
        </p:nvSpPr>
        <p:spPr>
          <a:xfrm>
            <a:off x="76468" y="41575"/>
            <a:ext cx="12093760"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Recommendations</a:t>
            </a:r>
          </a:p>
        </p:txBody>
      </p:sp>
      <p:sp>
        <p:nvSpPr>
          <p:cNvPr id="8" name="TextBox 7">
            <a:extLst>
              <a:ext uri="{FF2B5EF4-FFF2-40B4-BE49-F238E27FC236}">
                <a16:creationId xmlns:a16="http://schemas.microsoft.com/office/drawing/2014/main" id="{E6E439EE-3A54-A913-A18F-EBCA7649A066}"/>
              </a:ext>
            </a:extLst>
          </p:cNvPr>
          <p:cNvSpPr txBox="1"/>
          <p:nvPr/>
        </p:nvSpPr>
        <p:spPr>
          <a:xfrm>
            <a:off x="26800" y="1032845"/>
            <a:ext cx="7811395"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Tier 1 Facility Evaluation Outcome – </a:t>
            </a:r>
            <a:r>
              <a:rPr kumimoji="0" lang="en-US"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FUTURE STATE </a:t>
            </a:r>
            <a:r>
              <a:rPr lang="en-US" b="1" u="sng" dirty="0">
                <a:solidFill>
                  <a:prstClr val="black"/>
                </a:solidFill>
                <a:latin typeface="Tahoma" panose="020B0604030504040204" pitchFamily="34" charset="0"/>
                <a:ea typeface="Tahoma" panose="020B0604030504040204" pitchFamily="34" charset="0"/>
                <a:cs typeface="Tahoma" panose="020B0604030504040204" pitchFamily="34" charset="0"/>
              </a:rPr>
              <a:t>G</a:t>
            </a:r>
            <a:r>
              <a:rPr kumimoji="0" lang="en-US"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OAL</a:t>
            </a:r>
            <a:endParaRPr kumimoji="0" lang="en-US"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9" name="Rectangle 18">
            <a:extLst>
              <a:ext uri="{FF2B5EF4-FFF2-40B4-BE49-F238E27FC236}">
                <a16:creationId xmlns:a16="http://schemas.microsoft.com/office/drawing/2014/main" id="{E38F42F1-745A-C456-B606-21FFCAAFB629}"/>
              </a:ext>
            </a:extLst>
          </p:cNvPr>
          <p:cNvSpPr/>
          <p:nvPr/>
        </p:nvSpPr>
        <p:spPr>
          <a:xfrm>
            <a:off x="1332900" y="4785340"/>
            <a:ext cx="5177680" cy="59766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2741624B-60CC-05A2-A20F-45ECBC5250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612964" y="4883621"/>
            <a:ext cx="187337" cy="1873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7" name="Object 26">
            <a:extLst>
              <a:ext uri="{FF2B5EF4-FFF2-40B4-BE49-F238E27FC236}">
                <a16:creationId xmlns:a16="http://schemas.microsoft.com/office/drawing/2014/main" id="{8DAB60AC-E11F-EE6B-9B99-DEB7D240888F}"/>
              </a:ext>
            </a:extLst>
          </p:cNvPr>
          <p:cNvGraphicFramePr>
            <a:graphicFrameLocks noChangeAspect="1"/>
          </p:cNvGraphicFramePr>
          <p:nvPr>
            <p:extLst>
              <p:ext uri="{D42A27DB-BD31-4B8C-83A1-F6EECF244321}">
                <p14:modId xmlns:p14="http://schemas.microsoft.com/office/powerpoint/2010/main" val="2138425859"/>
              </p:ext>
            </p:extLst>
          </p:nvPr>
        </p:nvGraphicFramePr>
        <p:xfrm>
          <a:off x="1332901" y="4814904"/>
          <a:ext cx="5177680" cy="562914"/>
        </p:xfrm>
        <a:graphic>
          <a:graphicData uri="http://schemas.openxmlformats.org/presentationml/2006/ole">
            <mc:AlternateContent xmlns:mc="http://schemas.openxmlformats.org/markup-compatibility/2006">
              <mc:Choice xmlns:v="urn:schemas-microsoft-com:vml" Requires="v">
                <p:oleObj name="Worksheet" r:id="rId5" imgW="4351135" imgH="472467" progId="Excel.Sheet.12">
                  <p:embed/>
                </p:oleObj>
              </mc:Choice>
              <mc:Fallback>
                <p:oleObj name="Worksheet" r:id="rId5" imgW="4351135" imgH="472467" progId="Excel.Sheet.12">
                  <p:embed/>
                  <p:pic>
                    <p:nvPicPr>
                      <p:cNvPr id="0" name=""/>
                      <p:cNvPicPr/>
                      <p:nvPr/>
                    </p:nvPicPr>
                    <p:blipFill>
                      <a:blip r:embed="rId6"/>
                      <a:stretch>
                        <a:fillRect/>
                      </a:stretch>
                    </p:blipFill>
                    <p:spPr>
                      <a:xfrm>
                        <a:off x="1332901" y="4814904"/>
                        <a:ext cx="5177680" cy="562914"/>
                      </a:xfrm>
                      <a:prstGeom prst="rect">
                        <a:avLst/>
                      </a:prstGeom>
                    </p:spPr>
                  </p:pic>
                </p:oleObj>
              </mc:Fallback>
            </mc:AlternateContent>
          </a:graphicData>
        </a:graphic>
      </p:graphicFrame>
      <p:sp>
        <p:nvSpPr>
          <p:cNvPr id="2" name="Arrow: Up 1">
            <a:extLst>
              <a:ext uri="{FF2B5EF4-FFF2-40B4-BE49-F238E27FC236}">
                <a16:creationId xmlns:a16="http://schemas.microsoft.com/office/drawing/2014/main" id="{142B1213-E32F-4F26-1E56-98496A5F8D4B}"/>
              </a:ext>
            </a:extLst>
          </p:cNvPr>
          <p:cNvSpPr/>
          <p:nvPr/>
        </p:nvSpPr>
        <p:spPr>
          <a:xfrm>
            <a:off x="1640448" y="1628232"/>
            <a:ext cx="634540" cy="613841"/>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67866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a:extLst>
              <a:ext uri="{FF2B5EF4-FFF2-40B4-BE49-F238E27FC236}">
                <a16:creationId xmlns:a16="http://schemas.microsoft.com/office/drawing/2014/main" id="{89D056D8-3650-2116-A1F3-2A784DAC22FC}"/>
              </a:ext>
            </a:extLst>
          </p:cNvPr>
          <p:cNvGrpSpPr/>
          <p:nvPr/>
        </p:nvGrpSpPr>
        <p:grpSpPr>
          <a:xfrm>
            <a:off x="-895" y="1297869"/>
            <a:ext cx="7811395" cy="3372746"/>
            <a:chOff x="-19945" y="1297869"/>
            <a:chExt cx="7811395" cy="3372746"/>
          </a:xfrm>
        </p:grpSpPr>
        <p:pic>
          <p:nvPicPr>
            <p:cNvPr id="6" name="Picture 5">
              <a:extLst>
                <a:ext uri="{FF2B5EF4-FFF2-40B4-BE49-F238E27FC236}">
                  <a16:creationId xmlns:a16="http://schemas.microsoft.com/office/drawing/2014/main" id="{A926456F-1220-A579-54FE-81B5E0A9D051}"/>
                </a:ext>
              </a:extLst>
            </p:cNvPr>
            <p:cNvPicPr>
              <a:picLocks noChangeAspect="1"/>
            </p:cNvPicPr>
            <p:nvPr/>
          </p:nvPicPr>
          <p:blipFill rotWithShape="1">
            <a:blip r:embed="rId3"/>
            <a:srcRect b="7547"/>
            <a:stretch/>
          </p:blipFill>
          <p:spPr>
            <a:xfrm>
              <a:off x="-19945" y="1297869"/>
              <a:ext cx="7811395" cy="3197931"/>
            </a:xfrm>
            <a:prstGeom prst="rect">
              <a:avLst/>
            </a:prstGeom>
          </p:spPr>
        </p:pic>
        <p:sp>
          <p:nvSpPr>
            <p:cNvPr id="7" name="TextBox 6">
              <a:extLst>
                <a:ext uri="{FF2B5EF4-FFF2-40B4-BE49-F238E27FC236}">
                  <a16:creationId xmlns:a16="http://schemas.microsoft.com/office/drawing/2014/main" id="{D4F53EE4-7886-50A2-A74F-8178BC08F944}"/>
                </a:ext>
              </a:extLst>
            </p:cNvPr>
            <p:cNvSpPr txBox="1"/>
            <p:nvPr/>
          </p:nvSpPr>
          <p:spPr>
            <a:xfrm>
              <a:off x="2563378" y="4332061"/>
              <a:ext cx="2324100" cy="338554"/>
            </a:xfrm>
            <a:prstGeom prst="rect">
              <a:avLst/>
            </a:prstGeom>
            <a:noFill/>
          </p:spPr>
          <p:txBody>
            <a:bodyPr wrap="square" rtlCol="0">
              <a:spAutoFit/>
            </a:bodyPr>
            <a:lstStyle/>
            <a:p>
              <a:pPr algn="ctr"/>
              <a:r>
                <a:rPr lang="en-US" sz="1600" b="1" dirty="0">
                  <a:solidFill>
                    <a:schemeClr val="tx1">
                      <a:lumMod val="75000"/>
                      <a:lumOff val="25000"/>
                    </a:schemeClr>
                  </a:solidFill>
                </a:rPr>
                <a:t>Evaluation Category</a:t>
              </a:r>
            </a:p>
          </p:txBody>
        </p:sp>
      </p:grpSp>
      <p:sp>
        <p:nvSpPr>
          <p:cNvPr id="9" name="Arrow: Up 8">
            <a:extLst>
              <a:ext uri="{FF2B5EF4-FFF2-40B4-BE49-F238E27FC236}">
                <a16:creationId xmlns:a16="http://schemas.microsoft.com/office/drawing/2014/main" id="{A77D0E35-D35E-E63B-7136-7C0AD0FF5E8A}"/>
              </a:ext>
            </a:extLst>
          </p:cNvPr>
          <p:cNvSpPr/>
          <p:nvPr/>
        </p:nvSpPr>
        <p:spPr>
          <a:xfrm>
            <a:off x="3208118" y="1977358"/>
            <a:ext cx="645418" cy="967384"/>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Arrow: Up 9">
            <a:extLst>
              <a:ext uri="{FF2B5EF4-FFF2-40B4-BE49-F238E27FC236}">
                <a16:creationId xmlns:a16="http://schemas.microsoft.com/office/drawing/2014/main" id="{4E293A85-82DC-9C90-DE68-56FB1A0B193E}"/>
              </a:ext>
            </a:extLst>
          </p:cNvPr>
          <p:cNvSpPr/>
          <p:nvPr/>
        </p:nvSpPr>
        <p:spPr>
          <a:xfrm>
            <a:off x="2424347" y="1977358"/>
            <a:ext cx="634540" cy="837607"/>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Arrow: Up 10">
            <a:extLst>
              <a:ext uri="{FF2B5EF4-FFF2-40B4-BE49-F238E27FC236}">
                <a16:creationId xmlns:a16="http://schemas.microsoft.com/office/drawing/2014/main" id="{92F6889E-722F-BF4A-5AEB-055148B7BDA9}"/>
              </a:ext>
            </a:extLst>
          </p:cNvPr>
          <p:cNvSpPr/>
          <p:nvPr/>
        </p:nvSpPr>
        <p:spPr>
          <a:xfrm>
            <a:off x="1640448" y="1628232"/>
            <a:ext cx="634540" cy="613841"/>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rrow: Up 11">
            <a:extLst>
              <a:ext uri="{FF2B5EF4-FFF2-40B4-BE49-F238E27FC236}">
                <a16:creationId xmlns:a16="http://schemas.microsoft.com/office/drawing/2014/main" id="{46321064-9FD1-7C06-5768-35F0CA44BA5B}"/>
              </a:ext>
            </a:extLst>
          </p:cNvPr>
          <p:cNvSpPr/>
          <p:nvPr/>
        </p:nvSpPr>
        <p:spPr>
          <a:xfrm>
            <a:off x="4002777" y="1977358"/>
            <a:ext cx="634540" cy="1451642"/>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Arrow: Up 12">
            <a:extLst>
              <a:ext uri="{FF2B5EF4-FFF2-40B4-BE49-F238E27FC236}">
                <a16:creationId xmlns:a16="http://schemas.microsoft.com/office/drawing/2014/main" id="{F31DE27A-0C54-8C4E-6CE0-8D0375D6D660}"/>
              </a:ext>
            </a:extLst>
          </p:cNvPr>
          <p:cNvSpPr/>
          <p:nvPr/>
        </p:nvSpPr>
        <p:spPr>
          <a:xfrm>
            <a:off x="4797436" y="1977358"/>
            <a:ext cx="634540" cy="1171432"/>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Arrow: Up 13">
            <a:extLst>
              <a:ext uri="{FF2B5EF4-FFF2-40B4-BE49-F238E27FC236}">
                <a16:creationId xmlns:a16="http://schemas.microsoft.com/office/drawing/2014/main" id="{F77AEC5F-4EFB-C6EB-897B-A1858CCF3EB5}"/>
              </a:ext>
            </a:extLst>
          </p:cNvPr>
          <p:cNvSpPr/>
          <p:nvPr/>
        </p:nvSpPr>
        <p:spPr>
          <a:xfrm>
            <a:off x="5581217" y="1977358"/>
            <a:ext cx="634540" cy="1496092"/>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Arrow: Up 14">
            <a:extLst>
              <a:ext uri="{FF2B5EF4-FFF2-40B4-BE49-F238E27FC236}">
                <a16:creationId xmlns:a16="http://schemas.microsoft.com/office/drawing/2014/main" id="{9A0A7E99-B500-8D84-1BB3-4A42CF549CF2}"/>
              </a:ext>
            </a:extLst>
          </p:cNvPr>
          <p:cNvSpPr/>
          <p:nvPr/>
        </p:nvSpPr>
        <p:spPr>
          <a:xfrm>
            <a:off x="6375886" y="1977358"/>
            <a:ext cx="634540" cy="1595977"/>
          </a:xfrm>
          <a:prstGeom prst="upArrow">
            <a:avLst>
              <a:gd name="adj1" fmla="val 73091"/>
              <a:gd name="adj2" fmla="val 50000"/>
            </a:avLst>
          </a:prstGeom>
          <a:solidFill>
            <a:schemeClr val="accent1">
              <a:alpha val="62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a:extLst>
              <a:ext uri="{FF2B5EF4-FFF2-40B4-BE49-F238E27FC236}">
                <a16:creationId xmlns:a16="http://schemas.microsoft.com/office/drawing/2014/main" id="{EF61C5EB-2117-CA2E-D3A6-624D0138C5FF}"/>
              </a:ext>
            </a:extLst>
          </p:cNvPr>
          <p:cNvSpPr txBox="1"/>
          <p:nvPr/>
        </p:nvSpPr>
        <p:spPr>
          <a:xfrm>
            <a:off x="76468" y="41575"/>
            <a:ext cx="12093760"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Recommendations</a:t>
            </a:r>
          </a:p>
        </p:txBody>
      </p:sp>
      <p:sp>
        <p:nvSpPr>
          <p:cNvPr id="8" name="TextBox 7">
            <a:extLst>
              <a:ext uri="{FF2B5EF4-FFF2-40B4-BE49-F238E27FC236}">
                <a16:creationId xmlns:a16="http://schemas.microsoft.com/office/drawing/2014/main" id="{E6E439EE-3A54-A913-A18F-EBCA7649A066}"/>
              </a:ext>
            </a:extLst>
          </p:cNvPr>
          <p:cNvSpPr txBox="1"/>
          <p:nvPr/>
        </p:nvSpPr>
        <p:spPr>
          <a:xfrm>
            <a:off x="26800" y="1032845"/>
            <a:ext cx="7811395" cy="369332"/>
          </a:xfrm>
          <a:prstGeom prst="rect">
            <a:avLst/>
          </a:prstGeom>
          <a:noFill/>
        </p:spPr>
        <p:txBody>
          <a:bodyPr wrap="square" rtlCol="0">
            <a:spAutoFit/>
          </a:bodyPr>
          <a:lstStyle/>
          <a:p>
            <a:pPr marL="0" marR="0" lvl="0" indent="0" defTabSz="4572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Tier 1 Facility Evaluation Outcome – </a:t>
            </a:r>
            <a:r>
              <a:rPr kumimoji="0" lang="en-US" b="1"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FUTURE STATE GOAL</a:t>
            </a:r>
            <a:endParaRPr kumimoji="0" lang="en-US" b="0" i="0" u="sng"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endParaRPr>
          </a:p>
        </p:txBody>
      </p:sp>
      <p:sp>
        <p:nvSpPr>
          <p:cNvPr id="17" name="Rectangle 16">
            <a:extLst>
              <a:ext uri="{FF2B5EF4-FFF2-40B4-BE49-F238E27FC236}">
                <a16:creationId xmlns:a16="http://schemas.microsoft.com/office/drawing/2014/main" id="{1CFF3979-220E-44CA-75DD-8A348411F445}"/>
              </a:ext>
            </a:extLst>
          </p:cNvPr>
          <p:cNvSpPr/>
          <p:nvPr/>
        </p:nvSpPr>
        <p:spPr>
          <a:xfrm>
            <a:off x="1332900" y="4785340"/>
            <a:ext cx="5177680" cy="597660"/>
          </a:xfrm>
          <a:prstGeom prst="rect">
            <a:avLst/>
          </a:prstGeom>
          <a:noFill/>
          <a:ln w="5715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 name="Picture 19">
            <a:extLst>
              <a:ext uri="{FF2B5EF4-FFF2-40B4-BE49-F238E27FC236}">
                <a16:creationId xmlns:a16="http://schemas.microsoft.com/office/drawing/2014/main" id="{CAD69124-C13A-5C5B-2DCB-8CCDB115DB9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p:blipFill>
        <p:spPr bwMode="auto">
          <a:xfrm>
            <a:off x="5612964" y="4883621"/>
            <a:ext cx="187337" cy="18736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21" name="Object 20">
            <a:extLst>
              <a:ext uri="{FF2B5EF4-FFF2-40B4-BE49-F238E27FC236}">
                <a16:creationId xmlns:a16="http://schemas.microsoft.com/office/drawing/2014/main" id="{552925E9-9463-89FB-3A80-7845261FC76A}"/>
              </a:ext>
            </a:extLst>
          </p:cNvPr>
          <p:cNvGraphicFramePr>
            <a:graphicFrameLocks noChangeAspect="1"/>
          </p:cNvGraphicFramePr>
          <p:nvPr>
            <p:extLst>
              <p:ext uri="{D42A27DB-BD31-4B8C-83A1-F6EECF244321}">
                <p14:modId xmlns:p14="http://schemas.microsoft.com/office/powerpoint/2010/main" val="3352671030"/>
              </p:ext>
            </p:extLst>
          </p:nvPr>
        </p:nvGraphicFramePr>
        <p:xfrm>
          <a:off x="1332901" y="4814904"/>
          <a:ext cx="5177680" cy="562914"/>
        </p:xfrm>
        <a:graphic>
          <a:graphicData uri="http://schemas.openxmlformats.org/presentationml/2006/ole">
            <mc:AlternateContent xmlns:mc="http://schemas.openxmlformats.org/markup-compatibility/2006">
              <mc:Choice xmlns:v="urn:schemas-microsoft-com:vml" Requires="v">
                <p:oleObj name="Worksheet" r:id="rId5" imgW="4351135" imgH="472467" progId="Excel.Sheet.12">
                  <p:embed/>
                </p:oleObj>
              </mc:Choice>
              <mc:Fallback>
                <p:oleObj name="Worksheet" r:id="rId5" imgW="4351135" imgH="472467" progId="Excel.Sheet.12">
                  <p:embed/>
                  <p:pic>
                    <p:nvPicPr>
                      <p:cNvPr id="27" name="Object 26">
                        <a:extLst>
                          <a:ext uri="{FF2B5EF4-FFF2-40B4-BE49-F238E27FC236}">
                            <a16:creationId xmlns:a16="http://schemas.microsoft.com/office/drawing/2014/main" id="{8DAB60AC-E11F-EE6B-9B99-DEB7D240888F}"/>
                          </a:ext>
                        </a:extLst>
                      </p:cNvPr>
                      <p:cNvPicPr/>
                      <p:nvPr/>
                    </p:nvPicPr>
                    <p:blipFill>
                      <a:blip r:embed="rId6"/>
                      <a:stretch>
                        <a:fillRect/>
                      </a:stretch>
                    </p:blipFill>
                    <p:spPr>
                      <a:xfrm>
                        <a:off x="1332901" y="4814904"/>
                        <a:ext cx="5177680" cy="562914"/>
                      </a:xfrm>
                      <a:prstGeom prst="rect">
                        <a:avLst/>
                      </a:prstGeom>
                    </p:spPr>
                  </p:pic>
                </p:oleObj>
              </mc:Fallback>
            </mc:AlternateContent>
          </a:graphicData>
        </a:graphic>
      </p:graphicFrame>
      <p:sp>
        <p:nvSpPr>
          <p:cNvPr id="22" name="Oval 21">
            <a:extLst>
              <a:ext uri="{FF2B5EF4-FFF2-40B4-BE49-F238E27FC236}">
                <a16:creationId xmlns:a16="http://schemas.microsoft.com/office/drawing/2014/main" id="{F4BFAC00-EDF3-EAA3-4A65-80BD91F31AF0}"/>
              </a:ext>
            </a:extLst>
          </p:cNvPr>
          <p:cNvSpPr/>
          <p:nvPr/>
        </p:nvSpPr>
        <p:spPr>
          <a:xfrm>
            <a:off x="3832017" y="2993210"/>
            <a:ext cx="2551486" cy="1019266"/>
          </a:xfrm>
          <a:prstGeom prst="ellipse">
            <a:avLst/>
          </a:prstGeom>
          <a:noFill/>
          <a:ln w="47625">
            <a:solidFill>
              <a:schemeClr val="tx1">
                <a:lumMod val="95000"/>
                <a:lumOff val="5000"/>
              </a:schemeClr>
            </a:solidFill>
            <a:prstDash val="sysDash"/>
            <a:extLst>
              <a:ext uri="{C807C97D-BFC1-408E-A445-0C87EB9F89A2}">
                <ask:lineSketchStyleProps xmlns:ask="http://schemas.microsoft.com/office/drawing/2018/sketchyshapes" sd="1219033472">
                  <a:custGeom>
                    <a:avLst/>
                    <a:gdLst>
                      <a:gd name="connsiteX0" fmla="*/ 0 w 3424136"/>
                      <a:gd name="connsiteY0" fmla="*/ 778213 h 1556426"/>
                      <a:gd name="connsiteX1" fmla="*/ 1712068 w 3424136"/>
                      <a:gd name="connsiteY1" fmla="*/ 0 h 1556426"/>
                      <a:gd name="connsiteX2" fmla="*/ 3424136 w 3424136"/>
                      <a:gd name="connsiteY2" fmla="*/ 778213 h 1556426"/>
                      <a:gd name="connsiteX3" fmla="*/ 1712068 w 3424136"/>
                      <a:gd name="connsiteY3" fmla="*/ 1556426 h 1556426"/>
                      <a:gd name="connsiteX4" fmla="*/ 0 w 3424136"/>
                      <a:gd name="connsiteY4" fmla="*/ 778213 h 155642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24136" h="1556426" fill="none" extrusionOk="0">
                        <a:moveTo>
                          <a:pt x="0" y="778213"/>
                        </a:moveTo>
                        <a:cubicBezTo>
                          <a:pt x="145947" y="365732"/>
                          <a:pt x="847896" y="-167472"/>
                          <a:pt x="1712068" y="0"/>
                        </a:cubicBezTo>
                        <a:cubicBezTo>
                          <a:pt x="2585558" y="-11035"/>
                          <a:pt x="3345856" y="422118"/>
                          <a:pt x="3424136" y="778213"/>
                        </a:cubicBezTo>
                        <a:cubicBezTo>
                          <a:pt x="3410434" y="1077343"/>
                          <a:pt x="2578370" y="1666557"/>
                          <a:pt x="1712068" y="1556426"/>
                        </a:cubicBezTo>
                        <a:cubicBezTo>
                          <a:pt x="870745" y="1614776"/>
                          <a:pt x="117183" y="1236183"/>
                          <a:pt x="0" y="778213"/>
                        </a:cubicBezTo>
                        <a:close/>
                      </a:path>
                      <a:path w="3424136" h="1556426" stroke="0" extrusionOk="0">
                        <a:moveTo>
                          <a:pt x="0" y="778213"/>
                        </a:moveTo>
                        <a:cubicBezTo>
                          <a:pt x="-191056" y="230570"/>
                          <a:pt x="681812" y="31792"/>
                          <a:pt x="1712068" y="0"/>
                        </a:cubicBezTo>
                        <a:cubicBezTo>
                          <a:pt x="2776002" y="24923"/>
                          <a:pt x="3408903" y="348902"/>
                          <a:pt x="3424136" y="778213"/>
                        </a:cubicBezTo>
                        <a:cubicBezTo>
                          <a:pt x="3383338" y="1247849"/>
                          <a:pt x="2620838" y="1759718"/>
                          <a:pt x="1712068" y="1556426"/>
                        </a:cubicBezTo>
                        <a:cubicBezTo>
                          <a:pt x="692133" y="1515728"/>
                          <a:pt x="55808" y="1234673"/>
                          <a:pt x="0" y="778213"/>
                        </a:cubicBezTo>
                        <a:close/>
                      </a:path>
                    </a:pathLst>
                  </a:custGeom>
                  <ask:type>
                    <ask:lineSketchNone/>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Content Placeholder 2">
            <a:extLst>
              <a:ext uri="{FF2B5EF4-FFF2-40B4-BE49-F238E27FC236}">
                <a16:creationId xmlns:a16="http://schemas.microsoft.com/office/drawing/2014/main" id="{B7C2B7F9-A783-DBBD-67F1-B43091E89E88}"/>
              </a:ext>
            </a:extLst>
          </p:cNvPr>
          <p:cNvSpPr txBox="1">
            <a:spLocks/>
          </p:cNvSpPr>
          <p:nvPr/>
        </p:nvSpPr>
        <p:spPr>
          <a:xfrm>
            <a:off x="7470801" y="745980"/>
            <a:ext cx="4721199" cy="5818106"/>
          </a:xfrm>
          <a:prstGeom prst="rect">
            <a:avLst/>
          </a:prstGeom>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lvl="1" algn="l"/>
            <a:r>
              <a:rPr lang="en-US" sz="2800" dirty="0">
                <a:latin typeface="Tahoma" panose="020B0604030504040204" pitchFamily="34" charset="0"/>
                <a:ea typeface="Tahoma" panose="020B0604030504040204" pitchFamily="34" charset="0"/>
                <a:cs typeface="Tahoma" panose="020B0604030504040204" pitchFamily="34" charset="0"/>
              </a:rPr>
              <a:t>Top Five </a:t>
            </a:r>
            <a:endParaRPr lang="en-US" dirty="0">
              <a:latin typeface="Tahoma" panose="020B0604030504040204" pitchFamily="34" charset="0"/>
              <a:ea typeface="Tahoma" panose="020B0604030504040204" pitchFamily="34" charset="0"/>
              <a:cs typeface="Tahoma" panose="020B0604030504040204" pitchFamily="34" charset="0"/>
            </a:endParaRP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Set common expectations for Facility maintenance programs.</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Improve annual and 5-year maintenance program planning.</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Apply RCM principals to improve maintenance efficiency, reduce risk and probability of failures.</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Incorporate Tiered maintenance</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Identify critical equipment</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Perform streamlined RCM analysis </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Determine optimal mix maintenance strategies</a:t>
            </a:r>
          </a:p>
          <a:p>
            <a:pPr marL="800100" lvl="2" indent="-342900" algn="l">
              <a:buFont typeface="+mj-lt"/>
              <a:buAutoNum type="alphaLcParenR"/>
            </a:pPr>
            <a:r>
              <a:rPr lang="en-US" dirty="0">
                <a:latin typeface="Tahoma" panose="020B0604030504040204" pitchFamily="34" charset="0"/>
                <a:ea typeface="Tahoma" panose="020B0604030504040204" pitchFamily="34" charset="0"/>
                <a:cs typeface="Tahoma" panose="020B0604030504040204" pitchFamily="34" charset="0"/>
              </a:rPr>
              <a:t>Mature to use Condition Based Maintenance</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Increase utilization of modern CMMS technology.</a:t>
            </a:r>
          </a:p>
          <a:p>
            <a:pPr marL="342900" lvl="1" indent="-342900" algn="l">
              <a:buFont typeface="+mj-lt"/>
              <a:buAutoNum type="arabicPeriod"/>
            </a:pPr>
            <a:r>
              <a:rPr lang="en-US" dirty="0">
                <a:latin typeface="Tahoma" panose="020B0604030504040204" pitchFamily="34" charset="0"/>
                <a:ea typeface="Tahoma" panose="020B0604030504040204" pitchFamily="34" charset="0"/>
                <a:cs typeface="Tahoma" panose="020B0604030504040204" pitchFamily="34" charset="0"/>
              </a:rPr>
              <a:t>Improve maintenance performance and cost tracking.</a:t>
            </a:r>
          </a:p>
        </p:txBody>
      </p:sp>
    </p:spTree>
    <p:extLst>
      <p:ext uri="{BB962C8B-B14F-4D97-AF65-F5344CB8AC3E}">
        <p14:creationId xmlns:p14="http://schemas.microsoft.com/office/powerpoint/2010/main" val="34169865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Strategy Vector Icon">
            <a:extLst>
              <a:ext uri="{FF2B5EF4-FFF2-40B4-BE49-F238E27FC236}">
                <a16:creationId xmlns:a16="http://schemas.microsoft.com/office/drawing/2014/main" id="{4EEA1773-9489-3D40-B80E-7D9C5F132E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8127" y="838200"/>
            <a:ext cx="1228729" cy="1228729"/>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1681AD43-E000-CE77-3A71-4444DF87BCAD}"/>
              </a:ext>
            </a:extLst>
          </p:cNvPr>
          <p:cNvSpPr txBox="1">
            <a:spLocks/>
          </p:cNvSpPr>
          <p:nvPr/>
        </p:nvSpPr>
        <p:spPr>
          <a:xfrm>
            <a:off x="564747" y="2870892"/>
            <a:ext cx="2169756" cy="3358159"/>
          </a:xfrm>
          <a:prstGeom prst="rect">
            <a:avLst/>
          </a:prstGeom>
          <a:solidFill>
            <a:schemeClr val="accent1">
              <a:lumMod val="40000"/>
              <a:lumOff val="60000"/>
            </a:schemeClr>
          </a:solidFill>
          <a:ln>
            <a:solidFill>
              <a:schemeClr val="accent1"/>
            </a:solidFill>
          </a:ln>
        </p:spPr>
        <p:txBody>
          <a:bodyPr>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171450" lvl="1" indent="-171450" algn="l">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NPR 8831.2F </a:t>
            </a:r>
          </a:p>
          <a:p>
            <a:pPr marL="171450" lvl="1" indent="-171450" algn="l">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Roadmap Planning</a:t>
            </a:r>
          </a:p>
          <a:p>
            <a:pPr marL="171450" lvl="1" indent="-171450" algn="l">
              <a:spcAft>
                <a:spcPts val="500"/>
              </a:spcAft>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RCM Fundamentals</a:t>
            </a:r>
          </a:p>
          <a:p>
            <a:pPr marL="171450" lvl="2" indent="-171450" algn="l">
              <a:spcBef>
                <a:spcPts val="0"/>
              </a:spcBef>
              <a:buFont typeface="Calibri" panose="020F050202020403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System boundaries &amp; asset definition</a:t>
            </a:r>
          </a:p>
          <a:p>
            <a:pPr marL="171450" lvl="2" indent="-171450" algn="l">
              <a:spcBef>
                <a:spcPts val="0"/>
              </a:spcBef>
              <a:buFont typeface="Calibri" panose="020F050202020403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Asset identification</a:t>
            </a:r>
          </a:p>
          <a:p>
            <a:pPr marL="171450" lvl="2" indent="-171450" algn="l">
              <a:spcBef>
                <a:spcPts val="0"/>
              </a:spcBef>
              <a:buFont typeface="Calibri" panose="020F050202020403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Equipment condition assessment</a:t>
            </a:r>
          </a:p>
          <a:p>
            <a:pPr marL="171450" lvl="2" indent="-171450" algn="l">
              <a:spcBef>
                <a:spcPts val="0"/>
              </a:spcBef>
              <a:buFont typeface="Calibri" panose="020F050202020403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Asset criticality tiering</a:t>
            </a:r>
          </a:p>
          <a:p>
            <a:pPr marL="171450" lvl="2" indent="-171450" algn="l">
              <a:spcBef>
                <a:spcPts val="0"/>
              </a:spcBef>
              <a:buFont typeface="Calibri" panose="020F050202020403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RCM analysis</a:t>
            </a:r>
          </a:p>
          <a:p>
            <a:pPr marL="171450" lvl="2" indent="-171450" algn="l">
              <a:spcBef>
                <a:spcPts val="0"/>
              </a:spcBef>
              <a:buFont typeface="Calibri" panose="020F0502020204030204" pitchFamily="34" charset="0"/>
              <a:buChar char="-"/>
            </a:pPr>
            <a:r>
              <a:rPr lang="en-US" sz="1400" dirty="0">
                <a:latin typeface="Tahoma" panose="020B0604030504040204" pitchFamily="34" charset="0"/>
                <a:ea typeface="Tahoma" panose="020B0604030504040204" pitchFamily="34" charset="0"/>
                <a:cs typeface="Tahoma" panose="020B0604030504040204" pitchFamily="34" charset="0"/>
              </a:rPr>
              <a:t>Job plan development</a:t>
            </a:r>
          </a:p>
          <a:p>
            <a:pPr marL="171450" lvl="1" indent="-171450" algn="l">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CMMS</a:t>
            </a:r>
          </a:p>
          <a:p>
            <a:pPr marL="171450" lvl="1" indent="-171450" algn="l">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PT&amp;I Techniques</a:t>
            </a:r>
          </a:p>
          <a:p>
            <a:pPr marL="171450" lvl="1" indent="-171450" algn="l">
              <a:buFont typeface="Arial" panose="020B0604020202020204" pitchFamily="34" charset="0"/>
              <a:buChar char="•"/>
            </a:pPr>
            <a:r>
              <a:rPr lang="en-US" sz="1600" dirty="0">
                <a:latin typeface="Tahoma" panose="020B0604030504040204" pitchFamily="34" charset="0"/>
                <a:ea typeface="Tahoma" panose="020B0604030504040204" pitchFamily="34" charset="0"/>
                <a:cs typeface="Tahoma" panose="020B0604030504040204" pitchFamily="34" charset="0"/>
              </a:rPr>
              <a:t>Metrics/KPIs</a:t>
            </a:r>
          </a:p>
        </p:txBody>
      </p:sp>
      <p:sp>
        <p:nvSpPr>
          <p:cNvPr id="4" name="TextBox 3">
            <a:extLst>
              <a:ext uri="{FF2B5EF4-FFF2-40B4-BE49-F238E27FC236}">
                <a16:creationId xmlns:a16="http://schemas.microsoft.com/office/drawing/2014/main" id="{4F71993C-BB81-0655-AE37-CBFE777E5D3B}"/>
              </a:ext>
            </a:extLst>
          </p:cNvPr>
          <p:cNvSpPr txBox="1"/>
          <p:nvPr/>
        </p:nvSpPr>
        <p:spPr>
          <a:xfrm>
            <a:off x="2151597" y="85187"/>
            <a:ext cx="7924690"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Implementation</a:t>
            </a:r>
          </a:p>
        </p:txBody>
      </p:sp>
      <p:sp>
        <p:nvSpPr>
          <p:cNvPr id="5" name="Content Placeholder 2">
            <a:extLst>
              <a:ext uri="{FF2B5EF4-FFF2-40B4-BE49-F238E27FC236}">
                <a16:creationId xmlns:a16="http://schemas.microsoft.com/office/drawing/2014/main" id="{837D7084-824C-724B-4228-099FD788D27A}"/>
              </a:ext>
            </a:extLst>
          </p:cNvPr>
          <p:cNvSpPr txBox="1">
            <a:spLocks/>
          </p:cNvSpPr>
          <p:nvPr/>
        </p:nvSpPr>
        <p:spPr>
          <a:xfrm>
            <a:off x="3660914" y="2870892"/>
            <a:ext cx="2169756" cy="3358159"/>
          </a:xfrm>
          <a:prstGeom prst="rect">
            <a:avLst/>
          </a:prstGeom>
          <a:solidFill>
            <a:schemeClr val="accent1">
              <a:lumMod val="40000"/>
              <a:lumOff val="60000"/>
            </a:schemeClr>
          </a:solidFill>
          <a:ln>
            <a:solidFill>
              <a:schemeClr val="accent1">
                <a:shade val="15000"/>
              </a:schemeClr>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Collect &amp; assess information</a:t>
            </a:r>
          </a:p>
          <a:p>
            <a:pPr marL="171450" lvl="1" indent="-171450">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Incorporate     evaluation results</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Develop a vision &amp; mission</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Identify goals, activities, &amp; outcomes</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Formulate workforce training &amp; succession plans</a:t>
            </a:r>
          </a:p>
        </p:txBody>
      </p:sp>
      <p:sp>
        <p:nvSpPr>
          <p:cNvPr id="6" name="TextBox 5">
            <a:extLst>
              <a:ext uri="{FF2B5EF4-FFF2-40B4-BE49-F238E27FC236}">
                <a16:creationId xmlns:a16="http://schemas.microsoft.com/office/drawing/2014/main" id="{8E16A527-AEF6-C851-B8DD-1473FC75C9AA}"/>
              </a:ext>
            </a:extLst>
          </p:cNvPr>
          <p:cNvSpPr txBox="1"/>
          <p:nvPr/>
        </p:nvSpPr>
        <p:spPr>
          <a:xfrm>
            <a:off x="3660914" y="2134204"/>
            <a:ext cx="2162375" cy="707886"/>
          </a:xfrm>
          <a:prstGeom prst="rect">
            <a:avLst/>
          </a:prstGeom>
          <a:solidFill>
            <a:schemeClr val="accent1">
              <a:lumMod val="75000"/>
            </a:schemeClr>
          </a:solidFill>
          <a:ln>
            <a:solidFill>
              <a:schemeClr val="accent1"/>
            </a:solidFill>
          </a:ln>
        </p:spPr>
        <p:txBody>
          <a:bodyPr wrap="square" rtlCol="0">
            <a:spAutoFit/>
          </a:bodyPr>
          <a:lstStyle/>
          <a:p>
            <a:pPr marL="0" lvl="1" indent="0" algn="ctr">
              <a:buFont typeface="Arial" panose="020B0604020202020204" pitchFamily="34" charset="0"/>
              <a:buNone/>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Strategic </a:t>
            </a:r>
          </a:p>
          <a:p>
            <a:pPr marL="0" lvl="1" indent="0" algn="ctr">
              <a:buFont typeface="Arial" panose="020B0604020202020204" pitchFamily="34" charset="0"/>
              <a:buNone/>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Planning</a:t>
            </a:r>
            <a:endParaRPr lang="en-US"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7" name="TextBox 6">
            <a:extLst>
              <a:ext uri="{FF2B5EF4-FFF2-40B4-BE49-F238E27FC236}">
                <a16:creationId xmlns:a16="http://schemas.microsoft.com/office/drawing/2014/main" id="{ADFC05AA-9D11-189D-B79E-AD65311A64E6}"/>
              </a:ext>
            </a:extLst>
          </p:cNvPr>
          <p:cNvSpPr txBox="1"/>
          <p:nvPr/>
        </p:nvSpPr>
        <p:spPr>
          <a:xfrm>
            <a:off x="565971" y="2134204"/>
            <a:ext cx="2174447" cy="707885"/>
          </a:xfrm>
          <a:prstGeom prst="rect">
            <a:avLst/>
          </a:prstGeom>
          <a:solidFill>
            <a:schemeClr val="accent1">
              <a:lumMod val="75000"/>
            </a:schemeClr>
          </a:solidFill>
          <a:ln>
            <a:solidFill>
              <a:schemeClr val="accent1"/>
            </a:solidFill>
          </a:ln>
        </p:spPr>
        <p:txBody>
          <a:bodyPr wrap="square" rtlCol="0" anchor="ctr" anchorCtr="0">
            <a:noAutofit/>
          </a:bodyPr>
          <a:lstStyle/>
          <a:p>
            <a:pPr marL="0" lvl="1" indent="0" algn="ctr">
              <a:spcBef>
                <a:spcPts val="1200"/>
              </a:spcBef>
              <a:buFont typeface="Arial" panose="020B0604020202020204" pitchFamily="34" charset="0"/>
              <a:buNone/>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Training</a:t>
            </a:r>
            <a:r>
              <a:rPr lang="en-US" sz="2000" b="1" i="1" dirty="0">
                <a:solidFill>
                  <a:schemeClr val="bg1"/>
                </a:solidFill>
              </a:rPr>
              <a:t> </a:t>
            </a:r>
          </a:p>
        </p:txBody>
      </p:sp>
      <p:sp>
        <p:nvSpPr>
          <p:cNvPr id="8" name="Content Placeholder 2">
            <a:extLst>
              <a:ext uri="{FF2B5EF4-FFF2-40B4-BE49-F238E27FC236}">
                <a16:creationId xmlns:a16="http://schemas.microsoft.com/office/drawing/2014/main" id="{0BD8536F-20EF-6B58-B677-17EE35A31007}"/>
              </a:ext>
            </a:extLst>
          </p:cNvPr>
          <p:cNvSpPr txBox="1">
            <a:spLocks/>
          </p:cNvSpPr>
          <p:nvPr/>
        </p:nvSpPr>
        <p:spPr>
          <a:xfrm>
            <a:off x="6582701" y="2864026"/>
            <a:ext cx="2174447" cy="3365025"/>
          </a:xfrm>
          <a:prstGeom prst="rect">
            <a:avLst/>
          </a:prstGeom>
          <a:solidFill>
            <a:schemeClr val="accent1">
              <a:lumMod val="40000"/>
              <a:lumOff val="60000"/>
            </a:schemeClr>
          </a:solidFill>
          <a:ln>
            <a:solidFill>
              <a:schemeClr val="accent1"/>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Inventory assets</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Evaluate equipment condition</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Perform criticality ranking/tiering</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Conduct RCM analysis starting with high-critical assets</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Measure &amp; record  performance</a:t>
            </a:r>
          </a:p>
        </p:txBody>
      </p:sp>
      <p:sp>
        <p:nvSpPr>
          <p:cNvPr id="9" name="TextBox 8">
            <a:extLst>
              <a:ext uri="{FF2B5EF4-FFF2-40B4-BE49-F238E27FC236}">
                <a16:creationId xmlns:a16="http://schemas.microsoft.com/office/drawing/2014/main" id="{874AE7F2-D1D3-6062-B8FE-270913AA68BC}"/>
              </a:ext>
            </a:extLst>
          </p:cNvPr>
          <p:cNvSpPr txBox="1"/>
          <p:nvPr/>
        </p:nvSpPr>
        <p:spPr>
          <a:xfrm>
            <a:off x="6582701" y="2134009"/>
            <a:ext cx="2174447" cy="707885"/>
          </a:xfrm>
          <a:prstGeom prst="rect">
            <a:avLst/>
          </a:prstGeom>
          <a:solidFill>
            <a:schemeClr val="accent1">
              <a:lumMod val="75000"/>
            </a:schemeClr>
          </a:solidFill>
          <a:ln>
            <a:solidFill>
              <a:schemeClr val="accent1"/>
            </a:solidFill>
          </a:ln>
        </p:spPr>
        <p:txBody>
          <a:bodyPr wrap="square" rtlCol="0" anchor="ctr" anchorCtr="0">
            <a:noAutofit/>
          </a:bodyPr>
          <a:lstStyle/>
          <a:p>
            <a:pPr marL="0" lvl="1" indent="0" algn="ctr">
              <a:buFont typeface="Arial" panose="020B0604020202020204" pitchFamily="34" charset="0"/>
              <a:buNone/>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Execution</a:t>
            </a:r>
            <a:endParaRPr lang="en-US" sz="16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10" name="Content Placeholder 2">
            <a:extLst>
              <a:ext uri="{FF2B5EF4-FFF2-40B4-BE49-F238E27FC236}">
                <a16:creationId xmlns:a16="http://schemas.microsoft.com/office/drawing/2014/main" id="{3D9744C9-1B72-A7F1-B9C7-926EEFC213EF}"/>
              </a:ext>
            </a:extLst>
          </p:cNvPr>
          <p:cNvSpPr txBox="1">
            <a:spLocks/>
          </p:cNvSpPr>
          <p:nvPr/>
        </p:nvSpPr>
        <p:spPr>
          <a:xfrm>
            <a:off x="9532533" y="2864026"/>
            <a:ext cx="2165249" cy="3365025"/>
          </a:xfrm>
          <a:prstGeom prst="rect">
            <a:avLst/>
          </a:prstGeom>
          <a:solidFill>
            <a:schemeClr val="accent1">
              <a:lumMod val="40000"/>
              <a:lumOff val="60000"/>
            </a:schemeClr>
          </a:solidFill>
          <a:ln>
            <a:solidFill>
              <a:schemeClr val="accent1"/>
            </a:solidFill>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Periodically evaluate the effectiveness of implementation </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Annual plan review &amp; update</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Participate in Community of Practice events</a:t>
            </a:r>
          </a:p>
          <a:p>
            <a:pPr marL="168275" lvl="1" indent="-168275">
              <a:spcAft>
                <a:spcPts val="500"/>
              </a:spcAft>
            </a:pPr>
            <a:r>
              <a:rPr lang="en-US" sz="1600" dirty="0">
                <a:latin typeface="Tahoma" panose="020B0604030504040204" pitchFamily="34" charset="0"/>
                <a:ea typeface="Tahoma" panose="020B0604030504040204" pitchFamily="34" charset="0"/>
                <a:cs typeface="Tahoma" panose="020B0604030504040204" pitchFamily="34" charset="0"/>
              </a:rPr>
              <a:t>Perform periodic evaluations to measure progress</a:t>
            </a:r>
          </a:p>
        </p:txBody>
      </p:sp>
      <p:sp>
        <p:nvSpPr>
          <p:cNvPr id="11" name="TextBox 10">
            <a:extLst>
              <a:ext uri="{FF2B5EF4-FFF2-40B4-BE49-F238E27FC236}">
                <a16:creationId xmlns:a16="http://schemas.microsoft.com/office/drawing/2014/main" id="{30C6C7F4-0B9F-8CDD-D933-DA8F45FA38D5}"/>
              </a:ext>
            </a:extLst>
          </p:cNvPr>
          <p:cNvSpPr txBox="1"/>
          <p:nvPr/>
        </p:nvSpPr>
        <p:spPr>
          <a:xfrm>
            <a:off x="9532533" y="2134203"/>
            <a:ext cx="2174447" cy="707885"/>
          </a:xfrm>
          <a:prstGeom prst="rect">
            <a:avLst/>
          </a:prstGeom>
          <a:solidFill>
            <a:schemeClr val="accent1">
              <a:lumMod val="75000"/>
            </a:schemeClr>
          </a:solidFill>
          <a:ln>
            <a:solidFill>
              <a:schemeClr val="accent1"/>
            </a:solidFill>
          </a:ln>
        </p:spPr>
        <p:txBody>
          <a:bodyPr wrap="square" rtlCol="0">
            <a:noAutofit/>
          </a:bodyPr>
          <a:lstStyle/>
          <a:p>
            <a:pPr marL="0" lvl="1" indent="0" algn="ctr">
              <a:buFont typeface="Arial" panose="020B0604020202020204" pitchFamily="34" charset="0"/>
              <a:buNone/>
            </a:pPr>
            <a:r>
              <a:rPr lang="en-US" sz="2000" dirty="0">
                <a:solidFill>
                  <a:schemeClr val="bg1"/>
                </a:solidFill>
                <a:latin typeface="Tahoma" panose="020B0604030504040204" pitchFamily="34" charset="0"/>
                <a:ea typeface="Tahoma" panose="020B0604030504040204" pitchFamily="34" charset="0"/>
                <a:cs typeface="Tahoma" panose="020B0604030504040204" pitchFamily="34" charset="0"/>
              </a:rPr>
              <a:t>Continuous Improvement</a:t>
            </a:r>
          </a:p>
        </p:txBody>
      </p:sp>
      <p:pic>
        <p:nvPicPr>
          <p:cNvPr id="12" name="Picture 11" descr="A picture containing qr code&#10;&#10;Description automatically generated">
            <a:extLst>
              <a:ext uri="{FF2B5EF4-FFF2-40B4-BE49-F238E27FC236}">
                <a16:creationId xmlns:a16="http://schemas.microsoft.com/office/drawing/2014/main" id="{EAB48BF2-3007-5D00-A107-1258AF40418B}"/>
              </a:ext>
            </a:extLst>
          </p:cNvPr>
          <p:cNvPicPr>
            <a:picLocks noChangeAspect="1"/>
          </p:cNvPicPr>
          <p:nvPr/>
        </p:nvPicPr>
        <p:blipFill>
          <a:blip r:embed="rId4"/>
          <a:stretch>
            <a:fillRect/>
          </a:stretch>
        </p:blipFill>
        <p:spPr>
          <a:xfrm>
            <a:off x="893794" y="965538"/>
            <a:ext cx="1363932" cy="1062431"/>
          </a:xfrm>
          <a:prstGeom prst="rect">
            <a:avLst/>
          </a:prstGeom>
        </p:spPr>
      </p:pic>
      <p:pic>
        <p:nvPicPr>
          <p:cNvPr id="13" name="Picture 12" descr="Shape&#10;&#10;Description automatically generated with low confidence">
            <a:extLst>
              <a:ext uri="{FF2B5EF4-FFF2-40B4-BE49-F238E27FC236}">
                <a16:creationId xmlns:a16="http://schemas.microsoft.com/office/drawing/2014/main" id="{00CE119B-598D-AFA8-B5E8-6D45738B753A}"/>
              </a:ext>
            </a:extLst>
          </p:cNvPr>
          <p:cNvPicPr>
            <a:picLocks noChangeAspect="1"/>
          </p:cNvPicPr>
          <p:nvPr/>
        </p:nvPicPr>
        <p:blipFill>
          <a:blip r:embed="rId5"/>
          <a:stretch>
            <a:fillRect/>
          </a:stretch>
        </p:blipFill>
        <p:spPr>
          <a:xfrm>
            <a:off x="7212377" y="1019175"/>
            <a:ext cx="963508" cy="963508"/>
          </a:xfrm>
          <a:prstGeom prst="rect">
            <a:avLst/>
          </a:prstGeom>
        </p:spPr>
      </p:pic>
      <p:pic>
        <p:nvPicPr>
          <p:cNvPr id="14" name="Picture 13">
            <a:extLst>
              <a:ext uri="{FF2B5EF4-FFF2-40B4-BE49-F238E27FC236}">
                <a16:creationId xmlns:a16="http://schemas.microsoft.com/office/drawing/2014/main" id="{93912989-CF38-B237-E68C-7C4638D43E00}"/>
              </a:ext>
            </a:extLst>
          </p:cNvPr>
          <p:cNvPicPr>
            <a:picLocks noChangeAspect="1"/>
          </p:cNvPicPr>
          <p:nvPr/>
        </p:nvPicPr>
        <p:blipFill>
          <a:blip r:embed="rId6"/>
          <a:stretch>
            <a:fillRect/>
          </a:stretch>
        </p:blipFill>
        <p:spPr>
          <a:xfrm>
            <a:off x="10076287" y="1000125"/>
            <a:ext cx="976485" cy="963508"/>
          </a:xfrm>
          <a:prstGeom prst="rect">
            <a:avLst/>
          </a:prstGeom>
        </p:spPr>
      </p:pic>
    </p:spTree>
    <p:extLst>
      <p:ext uri="{BB962C8B-B14F-4D97-AF65-F5344CB8AC3E}">
        <p14:creationId xmlns:p14="http://schemas.microsoft.com/office/powerpoint/2010/main" val="413390937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F71993C-BB81-0655-AE37-CBFE777E5D3B}"/>
              </a:ext>
            </a:extLst>
          </p:cNvPr>
          <p:cNvSpPr txBox="1"/>
          <p:nvPr/>
        </p:nvSpPr>
        <p:spPr>
          <a:xfrm>
            <a:off x="2151597" y="85187"/>
            <a:ext cx="7924690" cy="646331"/>
          </a:xfrm>
          <a:prstGeom prst="rect">
            <a:avLst/>
          </a:prstGeom>
          <a:noFill/>
        </p:spPr>
        <p:txBody>
          <a:bodyPr wrap="square">
            <a:spAutoFit/>
          </a:bodyPr>
          <a:lstStyle/>
          <a:p>
            <a:pPr marL="0" indent="0" algn="ctr">
              <a:buNone/>
            </a:pPr>
            <a:r>
              <a:rPr lang="en-US" sz="3600" dirty="0">
                <a:solidFill>
                  <a:schemeClr val="bg1"/>
                </a:solidFill>
                <a:latin typeface="Tahoma" panose="020B0604030504040204" pitchFamily="34" charset="0"/>
                <a:ea typeface="Tahoma" panose="020B0604030504040204" pitchFamily="34" charset="0"/>
                <a:cs typeface="Tahoma" panose="020B0604030504040204" pitchFamily="34" charset="0"/>
              </a:rPr>
              <a:t>Results</a:t>
            </a:r>
          </a:p>
        </p:txBody>
      </p:sp>
      <p:pic>
        <p:nvPicPr>
          <p:cNvPr id="16" name="Picture 15">
            <a:extLst>
              <a:ext uri="{FF2B5EF4-FFF2-40B4-BE49-F238E27FC236}">
                <a16:creationId xmlns:a16="http://schemas.microsoft.com/office/drawing/2014/main" id="{556312D4-7603-8C5A-113B-48199012569D}"/>
              </a:ext>
            </a:extLst>
          </p:cNvPr>
          <p:cNvPicPr>
            <a:picLocks noChangeAspect="1"/>
          </p:cNvPicPr>
          <p:nvPr/>
        </p:nvPicPr>
        <p:blipFill>
          <a:blip r:embed="rId3"/>
          <a:stretch>
            <a:fillRect/>
          </a:stretch>
        </p:blipFill>
        <p:spPr>
          <a:xfrm>
            <a:off x="178660" y="1622191"/>
            <a:ext cx="5878262" cy="3865732"/>
          </a:xfrm>
          <a:prstGeom prst="rect">
            <a:avLst/>
          </a:prstGeom>
        </p:spPr>
      </p:pic>
      <p:sp>
        <p:nvSpPr>
          <p:cNvPr id="2" name="TextBox 1">
            <a:extLst>
              <a:ext uri="{FF2B5EF4-FFF2-40B4-BE49-F238E27FC236}">
                <a16:creationId xmlns:a16="http://schemas.microsoft.com/office/drawing/2014/main" id="{B60D54E1-28A1-F291-22A1-F1A31E7A7D01}"/>
              </a:ext>
            </a:extLst>
          </p:cNvPr>
          <p:cNvSpPr txBox="1"/>
          <p:nvPr/>
        </p:nvSpPr>
        <p:spPr>
          <a:xfrm>
            <a:off x="1525075" y="1163545"/>
            <a:ext cx="4359900" cy="646331"/>
          </a:xfrm>
          <a:prstGeom prst="rect">
            <a:avLst/>
          </a:prstGeom>
          <a:noFill/>
        </p:spPr>
        <p:txBody>
          <a:bodyPr wrap="square" rtlCol="0">
            <a:spAutoFit/>
          </a:bodyPr>
          <a:lstStyle/>
          <a:p>
            <a:pPr algn="ctr"/>
            <a:r>
              <a:rPr lang="en-US" dirty="0">
                <a:latin typeface="Tahoma" panose="020B0604030504040204" pitchFamily="34" charset="0"/>
                <a:ea typeface="Tahoma" panose="020B0604030504040204" pitchFamily="34" charset="0"/>
                <a:cs typeface="Tahoma" panose="020B0604030504040204" pitchFamily="34" charset="0"/>
              </a:rPr>
              <a:t>NASA Ames Research Center’s </a:t>
            </a:r>
          </a:p>
          <a:p>
            <a:pPr algn="ctr"/>
            <a:r>
              <a:rPr lang="en-US" dirty="0">
                <a:latin typeface="Tahoma" panose="020B0604030504040204" pitchFamily="34" charset="0"/>
                <a:ea typeface="Tahoma" panose="020B0604030504040204" pitchFamily="34" charset="0"/>
                <a:cs typeface="Tahoma" panose="020B0604030504040204" pitchFamily="34" charset="0"/>
              </a:rPr>
              <a:t>Arc Jet Complex </a:t>
            </a:r>
            <a:endParaRPr lang="en-US" dirty="0"/>
          </a:p>
        </p:txBody>
      </p:sp>
      <p:cxnSp>
        <p:nvCxnSpPr>
          <p:cNvPr id="6" name="Straight Connector 5">
            <a:extLst>
              <a:ext uri="{FF2B5EF4-FFF2-40B4-BE49-F238E27FC236}">
                <a16:creationId xmlns:a16="http://schemas.microsoft.com/office/drawing/2014/main" id="{BA8657C7-5B0C-7466-8A73-167D0B55692C}"/>
              </a:ext>
            </a:extLst>
          </p:cNvPr>
          <p:cNvCxnSpPr>
            <a:cxnSpLocks/>
          </p:cNvCxnSpPr>
          <p:nvPr/>
        </p:nvCxnSpPr>
        <p:spPr>
          <a:xfrm>
            <a:off x="3251200" y="2607733"/>
            <a:ext cx="304800" cy="0"/>
          </a:xfrm>
          <a:prstGeom prst="line">
            <a:avLst/>
          </a:prstGeom>
          <a:ln w="2540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594550A-8F7E-B938-7D82-3886684DDC03}"/>
              </a:ext>
            </a:extLst>
          </p:cNvPr>
          <p:cNvCxnSpPr>
            <a:cxnSpLocks/>
          </p:cNvCxnSpPr>
          <p:nvPr/>
        </p:nvCxnSpPr>
        <p:spPr>
          <a:xfrm>
            <a:off x="2582334" y="3581401"/>
            <a:ext cx="304800" cy="0"/>
          </a:xfrm>
          <a:prstGeom prst="line">
            <a:avLst/>
          </a:prstGeom>
          <a:ln w="25400">
            <a:solidFill>
              <a:schemeClr val="accent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nvGrpSpPr>
          <p:cNvPr id="10" name="Group 9">
            <a:extLst>
              <a:ext uri="{FF2B5EF4-FFF2-40B4-BE49-F238E27FC236}">
                <a16:creationId xmlns:a16="http://schemas.microsoft.com/office/drawing/2014/main" id="{0657476B-6305-EA46-4A73-58DCC03E569E}"/>
              </a:ext>
            </a:extLst>
          </p:cNvPr>
          <p:cNvGrpSpPr/>
          <p:nvPr/>
        </p:nvGrpSpPr>
        <p:grpSpPr>
          <a:xfrm>
            <a:off x="6135079" y="1542144"/>
            <a:ext cx="5772994" cy="2386998"/>
            <a:chOff x="6135079" y="1542144"/>
            <a:chExt cx="5772994" cy="2386998"/>
          </a:xfrm>
        </p:grpSpPr>
        <p:pic>
          <p:nvPicPr>
            <p:cNvPr id="5" name="Picture 4">
              <a:extLst>
                <a:ext uri="{FF2B5EF4-FFF2-40B4-BE49-F238E27FC236}">
                  <a16:creationId xmlns:a16="http://schemas.microsoft.com/office/drawing/2014/main" id="{9D758C0C-110C-D160-8DC4-A2C549C8ACCC}"/>
                </a:ext>
              </a:extLst>
            </p:cNvPr>
            <p:cNvPicPr>
              <a:picLocks noChangeAspect="1"/>
            </p:cNvPicPr>
            <p:nvPr/>
          </p:nvPicPr>
          <p:blipFill rotWithShape="1">
            <a:blip r:embed="rId4"/>
            <a:srcRect t="8873"/>
            <a:stretch/>
          </p:blipFill>
          <p:spPr>
            <a:xfrm>
              <a:off x="6135079" y="1809876"/>
              <a:ext cx="5772994" cy="2119266"/>
            </a:xfrm>
            <a:prstGeom prst="rect">
              <a:avLst/>
            </a:prstGeom>
          </p:spPr>
        </p:pic>
        <p:sp>
          <p:nvSpPr>
            <p:cNvPr id="3" name="TextBox 2">
              <a:extLst>
                <a:ext uri="{FF2B5EF4-FFF2-40B4-BE49-F238E27FC236}">
                  <a16:creationId xmlns:a16="http://schemas.microsoft.com/office/drawing/2014/main" id="{8572A8FF-2219-5869-BCC1-EF095E9349D9}"/>
                </a:ext>
              </a:extLst>
            </p:cNvPr>
            <p:cNvSpPr txBox="1"/>
            <p:nvPr/>
          </p:nvSpPr>
          <p:spPr>
            <a:xfrm>
              <a:off x="6186699" y="1542144"/>
              <a:ext cx="1803400" cy="369332"/>
            </a:xfrm>
            <a:prstGeom prst="rect">
              <a:avLst/>
            </a:prstGeom>
            <a:noFill/>
          </p:spPr>
          <p:txBody>
            <a:bodyPr wrap="square" rtlCol="0">
              <a:spAutoFit/>
            </a:bodyPr>
            <a:lstStyle/>
            <a:p>
              <a:pPr algn="ctr"/>
              <a:r>
                <a:rPr lang="en-US" b="1" dirty="0">
                  <a:solidFill>
                    <a:schemeClr val="tx1">
                      <a:lumMod val="65000"/>
                      <a:lumOff val="35000"/>
                    </a:schemeClr>
                  </a:solidFill>
                  <a:latin typeface="Jacobs Chronos"/>
                </a:rPr>
                <a:t>Category</a:t>
              </a:r>
            </a:p>
          </p:txBody>
        </p:sp>
        <p:sp>
          <p:nvSpPr>
            <p:cNvPr id="7" name="TextBox 6">
              <a:extLst>
                <a:ext uri="{FF2B5EF4-FFF2-40B4-BE49-F238E27FC236}">
                  <a16:creationId xmlns:a16="http://schemas.microsoft.com/office/drawing/2014/main" id="{337F45D7-48A8-D1A2-7BDC-7A583911B263}"/>
                </a:ext>
              </a:extLst>
            </p:cNvPr>
            <p:cNvSpPr txBox="1"/>
            <p:nvPr/>
          </p:nvSpPr>
          <p:spPr>
            <a:xfrm>
              <a:off x="8119876" y="1542144"/>
              <a:ext cx="1803400" cy="369332"/>
            </a:xfrm>
            <a:prstGeom prst="rect">
              <a:avLst/>
            </a:prstGeom>
            <a:noFill/>
          </p:spPr>
          <p:txBody>
            <a:bodyPr wrap="square" rtlCol="0">
              <a:spAutoFit/>
            </a:bodyPr>
            <a:lstStyle/>
            <a:p>
              <a:pPr algn="ctr"/>
              <a:r>
                <a:rPr lang="en-US" b="1" dirty="0">
                  <a:solidFill>
                    <a:schemeClr val="tx1">
                      <a:lumMod val="65000"/>
                      <a:lumOff val="35000"/>
                    </a:schemeClr>
                  </a:solidFill>
                  <a:latin typeface="Jacobs Chronos"/>
                </a:rPr>
                <a:t>2020 Results</a:t>
              </a:r>
            </a:p>
          </p:txBody>
        </p:sp>
        <p:sp>
          <p:nvSpPr>
            <p:cNvPr id="9" name="TextBox 8">
              <a:extLst>
                <a:ext uri="{FF2B5EF4-FFF2-40B4-BE49-F238E27FC236}">
                  <a16:creationId xmlns:a16="http://schemas.microsoft.com/office/drawing/2014/main" id="{BBBA6B8F-D6C4-A5CD-B500-CB44FB6518D8}"/>
                </a:ext>
              </a:extLst>
            </p:cNvPr>
            <p:cNvSpPr txBox="1"/>
            <p:nvPr/>
          </p:nvSpPr>
          <p:spPr>
            <a:xfrm>
              <a:off x="10076287" y="1542144"/>
              <a:ext cx="1803400" cy="369332"/>
            </a:xfrm>
            <a:prstGeom prst="rect">
              <a:avLst/>
            </a:prstGeom>
            <a:noFill/>
          </p:spPr>
          <p:txBody>
            <a:bodyPr wrap="square" rtlCol="0">
              <a:spAutoFit/>
            </a:bodyPr>
            <a:lstStyle/>
            <a:p>
              <a:pPr algn="ctr"/>
              <a:r>
                <a:rPr lang="en-US" b="1" dirty="0">
                  <a:solidFill>
                    <a:schemeClr val="tx1">
                      <a:lumMod val="65000"/>
                      <a:lumOff val="35000"/>
                    </a:schemeClr>
                  </a:solidFill>
                  <a:latin typeface="Jacobs Chronos"/>
                </a:rPr>
                <a:t>2023 Results</a:t>
              </a:r>
            </a:p>
          </p:txBody>
        </p:sp>
      </p:grpSp>
    </p:spTree>
    <p:extLst>
      <p:ext uri="{BB962C8B-B14F-4D97-AF65-F5344CB8AC3E}">
        <p14:creationId xmlns:p14="http://schemas.microsoft.com/office/powerpoint/2010/main" val="40138379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2">
            <a:extLst>
              <a:ext uri="{FF2B5EF4-FFF2-40B4-BE49-F238E27FC236}">
                <a16:creationId xmlns:a16="http://schemas.microsoft.com/office/drawing/2014/main" id="{A9382C9A-42E3-5FCE-1287-B634891D2891}"/>
              </a:ext>
            </a:extLst>
          </p:cNvPr>
          <p:cNvSpPr txBox="1">
            <a:spLocks/>
          </p:cNvSpPr>
          <p:nvPr/>
        </p:nvSpPr>
        <p:spPr>
          <a:xfrm>
            <a:off x="2200113" y="1216589"/>
            <a:ext cx="9145367" cy="9233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a:spcBef>
                <a:spcPts val="1200"/>
              </a:spcBef>
              <a:buNone/>
            </a:pPr>
            <a:r>
              <a:rPr lang="en-US" sz="2400" b="1" dirty="0">
                <a:latin typeface="Tahoma" panose="020B0604030504040204" pitchFamily="34" charset="0"/>
                <a:ea typeface="Tahoma" panose="020B0604030504040204" pitchFamily="34" charset="0"/>
                <a:cs typeface="Tahoma" panose="020B0604030504040204" pitchFamily="34" charset="0"/>
              </a:rPr>
              <a:t>Established a SETMO Maintenance Management Strategic Plan </a:t>
            </a:r>
            <a:r>
              <a:rPr lang="en-US" sz="2400" dirty="0">
                <a:latin typeface="Tahoma" panose="020B0604030504040204" pitchFamily="34" charset="0"/>
                <a:ea typeface="Tahoma" panose="020B0604030504040204" pitchFamily="34" charset="0"/>
                <a:cs typeface="Tahoma" panose="020B0604030504040204" pitchFamily="34" charset="0"/>
              </a:rPr>
              <a:t>of action with Management commitment.</a:t>
            </a:r>
          </a:p>
        </p:txBody>
      </p:sp>
      <p:sp>
        <p:nvSpPr>
          <p:cNvPr id="3" name="Title 1">
            <a:extLst>
              <a:ext uri="{FF2B5EF4-FFF2-40B4-BE49-F238E27FC236}">
                <a16:creationId xmlns:a16="http://schemas.microsoft.com/office/drawing/2014/main" id="{C5546A76-20BB-CF9D-A212-BB4B06A82BFC}"/>
              </a:ext>
            </a:extLst>
          </p:cNvPr>
          <p:cNvSpPr txBox="1">
            <a:spLocks/>
          </p:cNvSpPr>
          <p:nvPr/>
        </p:nvSpPr>
        <p:spPr>
          <a:xfrm>
            <a:off x="1060067" y="-23859"/>
            <a:ext cx="10905066" cy="82908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Advancing </a:t>
            </a:r>
            <a:r>
              <a:rPr lang="en-US" sz="3200" dirty="0">
                <a:solidFill>
                  <a:schemeClr val="bg1"/>
                </a:solidFill>
                <a:latin typeface="Tahoma" panose="020B0604030504040204" pitchFamily="34" charset="0"/>
                <a:ea typeface="Tahoma" panose="020B0604030504040204" pitchFamily="34" charset="0"/>
                <a:cs typeface="Tahoma" panose="020B0604030504040204" pitchFamily="34" charset="0"/>
              </a:rPr>
              <a:t>SETMO’s Maintenance </a:t>
            </a:r>
            <a:r>
              <a:rPr lang="en-US" sz="3200" dirty="0">
                <a:solidFill>
                  <a:schemeClr val="bg1"/>
                </a:solidFill>
                <a:effectLst/>
                <a:latin typeface="Tahoma" panose="020B0604030504040204" pitchFamily="34" charset="0"/>
                <a:ea typeface="Tahoma" panose="020B0604030504040204" pitchFamily="34" charset="0"/>
                <a:cs typeface="Tahoma" panose="020B0604030504040204" pitchFamily="34" charset="0"/>
              </a:rPr>
              <a:t>Program</a:t>
            </a:r>
            <a:endParaRPr lang="en-US" sz="3200" dirty="0">
              <a:solidFill>
                <a:schemeClr val="bg1"/>
              </a:solidFill>
              <a:latin typeface="Tahoma" panose="020B0604030504040204" pitchFamily="34" charset="0"/>
              <a:ea typeface="Tahoma" panose="020B0604030504040204" pitchFamily="34" charset="0"/>
              <a:cs typeface="Tahoma" panose="020B0604030504040204" pitchFamily="34" charset="0"/>
            </a:endParaRPr>
          </a:p>
        </p:txBody>
      </p:sp>
      <p:sp>
        <p:nvSpPr>
          <p:cNvPr id="4" name="TextBox 3">
            <a:extLst>
              <a:ext uri="{FF2B5EF4-FFF2-40B4-BE49-F238E27FC236}">
                <a16:creationId xmlns:a16="http://schemas.microsoft.com/office/drawing/2014/main" id="{4F2BA850-5300-C057-4B83-FFBA2116E68C}"/>
              </a:ext>
            </a:extLst>
          </p:cNvPr>
          <p:cNvSpPr txBox="1"/>
          <p:nvPr/>
        </p:nvSpPr>
        <p:spPr>
          <a:xfrm>
            <a:off x="4962196" y="614812"/>
            <a:ext cx="2472740" cy="584775"/>
          </a:xfrm>
          <a:prstGeom prst="rect">
            <a:avLst/>
          </a:prstGeom>
          <a:noFill/>
        </p:spPr>
        <p:txBody>
          <a:bodyPr wrap="square" rtlCol="0">
            <a:spAutoFit/>
          </a:bodyPr>
          <a:lstStyle/>
          <a:p>
            <a:pPr algn="ctr"/>
            <a:r>
              <a:rPr kumimoji="0" lang="en-US" sz="3200" b="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Summary</a:t>
            </a:r>
            <a:endParaRPr lang="en-US" sz="3200" b="1" dirty="0">
              <a:latin typeface="Tahoma" panose="020B0604030504040204" pitchFamily="34" charset="0"/>
              <a:ea typeface="Tahoma" panose="020B0604030504040204" pitchFamily="34" charset="0"/>
              <a:cs typeface="Tahoma" panose="020B0604030504040204" pitchFamily="34" charset="0"/>
            </a:endParaRPr>
          </a:p>
        </p:txBody>
      </p:sp>
      <p:sp>
        <p:nvSpPr>
          <p:cNvPr id="6" name="TextBox 5">
            <a:extLst>
              <a:ext uri="{FF2B5EF4-FFF2-40B4-BE49-F238E27FC236}">
                <a16:creationId xmlns:a16="http://schemas.microsoft.com/office/drawing/2014/main" id="{3A909CE9-B26F-9E28-ADDA-12874B8ECAB3}"/>
              </a:ext>
            </a:extLst>
          </p:cNvPr>
          <p:cNvSpPr txBox="1"/>
          <p:nvPr/>
        </p:nvSpPr>
        <p:spPr>
          <a:xfrm>
            <a:off x="294963" y="5457566"/>
            <a:ext cx="11625943" cy="1107996"/>
          </a:xfrm>
          <a:prstGeom prst="rect">
            <a:avLst/>
          </a:prstGeom>
          <a:noFill/>
          <a:ln w="47625">
            <a:noFill/>
          </a:ln>
          <a:effectLst>
            <a:glow rad="215900">
              <a:schemeClr val="accent1">
                <a:alpha val="40000"/>
              </a:schemeClr>
            </a:glow>
            <a:softEdge rad="0"/>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u="none" strike="noStrike" kern="1200" cap="none" spc="0" normalizeH="0" baseline="0" noProof="0" dirty="0">
                <a:ln>
                  <a:noFill/>
                </a:ln>
                <a:solidFill>
                  <a:prstClr val="black"/>
                </a:solidFill>
                <a:effectLst/>
                <a:uLnTx/>
                <a:uFillTx/>
                <a:latin typeface="Montserrat" panose="00000500000000000000" pitchFamily="2" charset="0"/>
              </a:rPr>
              <a:t>Ensuring that all aspects of SETMO’s technical capabilities are mission ready by advancing the maintenance practices towards a </a:t>
            </a:r>
            <a:r>
              <a:rPr kumimoji="0" lang="en-US" sz="2200" b="1" u="none" strike="noStrike" kern="1200" cap="none" spc="0" normalizeH="0" baseline="0" noProof="0" dirty="0">
                <a:ln>
                  <a:noFill/>
                </a:ln>
                <a:solidFill>
                  <a:prstClr val="black"/>
                </a:solidFill>
                <a:effectLst/>
                <a:uLnTx/>
                <a:uFillTx/>
                <a:latin typeface="Tahoma" panose="020B0604030504040204" pitchFamily="34" charset="0"/>
                <a:ea typeface="Tahoma" panose="020B0604030504040204" pitchFamily="34" charset="0"/>
                <a:cs typeface="Tahoma" panose="020B0604030504040204" pitchFamily="34" charset="0"/>
              </a:rPr>
              <a:t>reliability</a:t>
            </a:r>
            <a:r>
              <a:rPr kumimoji="0" lang="en-US" sz="2200" b="1" u="none" strike="noStrike" kern="1200" cap="none" spc="0" normalizeH="0" baseline="0" noProof="0" dirty="0">
                <a:ln>
                  <a:noFill/>
                </a:ln>
                <a:solidFill>
                  <a:prstClr val="black"/>
                </a:solidFill>
                <a:effectLst/>
                <a:uLnTx/>
                <a:uFillTx/>
                <a:latin typeface="Montserrat" panose="00000500000000000000" pitchFamily="2" charset="0"/>
              </a:rPr>
              <a:t> centered maintenance program!</a:t>
            </a:r>
            <a:endParaRPr lang="en-US" sz="2200" b="1" dirty="0">
              <a:latin typeface="Montserrat" panose="00000500000000000000" pitchFamily="2" charset="0"/>
            </a:endParaRPr>
          </a:p>
        </p:txBody>
      </p:sp>
      <p:pic>
        <p:nvPicPr>
          <p:cNvPr id="5" name="Picture 4">
            <a:extLst>
              <a:ext uri="{FF2B5EF4-FFF2-40B4-BE49-F238E27FC236}">
                <a16:creationId xmlns:a16="http://schemas.microsoft.com/office/drawing/2014/main" id="{FC270F79-0E49-8910-6CBE-7B80FAC59E36}"/>
              </a:ext>
            </a:extLst>
          </p:cNvPr>
          <p:cNvPicPr>
            <a:picLocks noChangeAspect="1"/>
          </p:cNvPicPr>
          <p:nvPr/>
        </p:nvPicPr>
        <p:blipFill>
          <a:blip r:embed="rId3"/>
          <a:stretch>
            <a:fillRect/>
          </a:stretch>
        </p:blipFill>
        <p:spPr>
          <a:xfrm>
            <a:off x="170589" y="1012489"/>
            <a:ext cx="2099793" cy="979473"/>
          </a:xfrm>
          <a:prstGeom prst="rect">
            <a:avLst/>
          </a:prstGeom>
        </p:spPr>
      </p:pic>
      <p:sp>
        <p:nvSpPr>
          <p:cNvPr id="17" name="Content Placeholder 2">
            <a:extLst>
              <a:ext uri="{FF2B5EF4-FFF2-40B4-BE49-F238E27FC236}">
                <a16:creationId xmlns:a16="http://schemas.microsoft.com/office/drawing/2014/main" id="{A6EE6919-606E-C8F7-06E6-755094CE462C}"/>
              </a:ext>
            </a:extLst>
          </p:cNvPr>
          <p:cNvSpPr txBox="1">
            <a:spLocks/>
          </p:cNvSpPr>
          <p:nvPr/>
        </p:nvSpPr>
        <p:spPr>
          <a:xfrm>
            <a:off x="2819766" y="2127904"/>
            <a:ext cx="9145367" cy="9233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17475" indent="0">
              <a:spcBef>
                <a:spcPts val="1200"/>
              </a:spcBef>
              <a:buNone/>
            </a:pPr>
            <a:r>
              <a:rPr lang="en-US" sz="2400" b="1" dirty="0">
                <a:latin typeface="Tahoma" panose="020B0604030504040204" pitchFamily="34" charset="0"/>
                <a:ea typeface="Tahoma" panose="020B0604030504040204" pitchFamily="34" charset="0"/>
                <a:cs typeface="Tahoma" panose="020B0604030504040204" pitchFamily="34" charset="0"/>
              </a:rPr>
              <a:t>Evaluated the critical Technical</a:t>
            </a:r>
            <a:r>
              <a:rPr lang="en-US" sz="2400" dirty="0">
                <a:latin typeface="Tahoma" panose="020B0604030504040204" pitchFamily="34" charset="0"/>
                <a:ea typeface="Tahoma" panose="020B0604030504040204" pitchFamily="34" charset="0"/>
                <a:cs typeface="Tahoma" panose="020B0604030504040204" pitchFamily="34" charset="0"/>
              </a:rPr>
              <a:t> </a:t>
            </a:r>
            <a:r>
              <a:rPr lang="en-US" sz="2400" b="1" dirty="0">
                <a:latin typeface="Tahoma" panose="020B0604030504040204" pitchFamily="34" charset="0"/>
                <a:ea typeface="Tahoma" panose="020B0604030504040204" pitchFamily="34" charset="0"/>
                <a:cs typeface="Tahoma" panose="020B0604030504040204" pitchFamily="34" charset="0"/>
              </a:rPr>
              <a:t>Capabilities</a:t>
            </a:r>
            <a:r>
              <a:rPr lang="en-US" sz="2400" dirty="0">
                <a:latin typeface="Tahoma" panose="020B0604030504040204" pitchFamily="34" charset="0"/>
                <a:ea typeface="Tahoma" panose="020B0604030504040204" pitchFamily="34" charset="0"/>
                <a:cs typeface="Tahoma" panose="020B0604030504040204" pitchFamily="34" charset="0"/>
              </a:rPr>
              <a:t> and achieved baseline with</a:t>
            </a:r>
            <a:r>
              <a:rPr lang="en-US" sz="2400" b="1" dirty="0">
                <a:latin typeface="Tahoma" panose="020B0604030504040204" pitchFamily="34" charset="0"/>
                <a:ea typeface="Tahoma" panose="020B0604030504040204" pitchFamily="34" charset="0"/>
                <a:cs typeface="Tahoma" panose="020B0604030504040204" pitchFamily="34" charset="0"/>
              </a:rPr>
              <a:t> </a:t>
            </a:r>
            <a:r>
              <a:rPr lang="en-US" sz="2400" dirty="0">
                <a:latin typeface="Tahoma" panose="020B0604030504040204" pitchFamily="34" charset="0"/>
                <a:ea typeface="Tahoma" panose="020B0604030504040204" pitchFamily="34" charset="0"/>
                <a:cs typeface="Tahoma" panose="020B0604030504040204" pitchFamily="34" charset="0"/>
              </a:rPr>
              <a:t>actual data - not impressions or perceptions.</a:t>
            </a:r>
          </a:p>
        </p:txBody>
      </p:sp>
      <p:sp>
        <p:nvSpPr>
          <p:cNvPr id="19" name="TextBox 18">
            <a:extLst>
              <a:ext uri="{FF2B5EF4-FFF2-40B4-BE49-F238E27FC236}">
                <a16:creationId xmlns:a16="http://schemas.microsoft.com/office/drawing/2014/main" id="{2F0BB781-8C81-97B5-D1B9-9C71986FEEB6}"/>
              </a:ext>
            </a:extLst>
          </p:cNvPr>
          <p:cNvSpPr txBox="1"/>
          <p:nvPr/>
        </p:nvSpPr>
        <p:spPr>
          <a:xfrm>
            <a:off x="4147443" y="4219300"/>
            <a:ext cx="7794045" cy="1107996"/>
          </a:xfrm>
          <a:prstGeom prst="rect">
            <a:avLst/>
          </a:prstGeom>
          <a:noFill/>
        </p:spPr>
        <p:txBody>
          <a:bodyPr wrap="square">
            <a:spAutoFit/>
          </a:bodyPr>
          <a:lstStyle/>
          <a:p>
            <a:pPr marL="117475" indent="0">
              <a:spcBef>
                <a:spcPts val="1200"/>
              </a:spcBef>
              <a:buNone/>
            </a:pPr>
            <a:r>
              <a:rPr lang="en-US" sz="2200" b="1" dirty="0">
                <a:latin typeface="Tahoma" panose="020B0604030504040204" pitchFamily="34" charset="0"/>
                <a:ea typeface="Tahoma" panose="020B0604030504040204" pitchFamily="34" charset="0"/>
                <a:cs typeface="Tahoma" panose="020B0604030504040204" pitchFamily="34" charset="0"/>
              </a:rPr>
              <a:t>Collaborated with and developed unique 5-Year maintenance roadmaps </a:t>
            </a:r>
            <a:r>
              <a:rPr lang="en-US" sz="2200" dirty="0">
                <a:latin typeface="Tahoma" panose="020B0604030504040204" pitchFamily="34" charset="0"/>
                <a:ea typeface="Tahoma" panose="020B0604030504040204" pitchFamily="34" charset="0"/>
                <a:cs typeface="Tahoma" panose="020B0604030504040204" pitchFamily="34" charset="0"/>
              </a:rPr>
              <a:t>for each facility to advance from current level to long-term goals. </a:t>
            </a:r>
          </a:p>
        </p:txBody>
      </p:sp>
      <p:pic>
        <p:nvPicPr>
          <p:cNvPr id="20" name="Picture 19" descr="Icon&#10;&#10;Description automatically generated">
            <a:extLst>
              <a:ext uri="{FF2B5EF4-FFF2-40B4-BE49-F238E27FC236}">
                <a16:creationId xmlns:a16="http://schemas.microsoft.com/office/drawing/2014/main" id="{C3AB7F78-4B87-13DF-73DF-B78946F1A4AC}"/>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Effect>
                      <a14:brightnessContrast bright="-40000" contrast="40000"/>
                    </a14:imgEffect>
                  </a14:imgLayer>
                </a14:imgProps>
              </a:ext>
              <a:ext uri="{837473B0-CC2E-450A-ABE3-18F120FF3D39}">
                <a1611:picAttrSrcUrl xmlns:a1611="http://schemas.microsoft.com/office/drawing/2016/11/main" r:id="rId6"/>
              </a:ext>
            </a:extLst>
          </a:blip>
          <a:stretch>
            <a:fillRect/>
          </a:stretch>
        </p:blipFill>
        <p:spPr>
          <a:xfrm>
            <a:off x="217038" y="1352350"/>
            <a:ext cx="591112" cy="513282"/>
          </a:xfrm>
          <a:prstGeom prst="rect">
            <a:avLst/>
          </a:prstGeom>
          <a:ln w="28575">
            <a:solidFill>
              <a:schemeClr val="tx1"/>
            </a:solidFill>
          </a:ln>
        </p:spPr>
      </p:pic>
      <p:pic>
        <p:nvPicPr>
          <p:cNvPr id="10" name="Picture 9">
            <a:extLst>
              <a:ext uri="{FF2B5EF4-FFF2-40B4-BE49-F238E27FC236}">
                <a16:creationId xmlns:a16="http://schemas.microsoft.com/office/drawing/2014/main" id="{1560D090-B2ED-8CCF-AB3E-4173086829DD}"/>
              </a:ext>
            </a:extLst>
          </p:cNvPr>
          <p:cNvPicPr>
            <a:picLocks noChangeAspect="1"/>
          </p:cNvPicPr>
          <p:nvPr/>
        </p:nvPicPr>
        <p:blipFill rotWithShape="1">
          <a:blip r:embed="rId7">
            <a:lum bright="7000"/>
            <a:alphaModFix/>
          </a:blip>
          <a:srcRect r="7213"/>
          <a:stretch/>
        </p:blipFill>
        <p:spPr>
          <a:xfrm>
            <a:off x="1637829" y="2163648"/>
            <a:ext cx="1199891" cy="851843"/>
          </a:xfrm>
          <a:prstGeom prst="rect">
            <a:avLst/>
          </a:prstGeom>
          <a:effectLst>
            <a:outerShdw dist="50800" dir="5400000" algn="ctr" rotWithShape="0">
              <a:srgbClr val="000000">
                <a:alpha val="16000"/>
              </a:srgbClr>
            </a:outerShdw>
          </a:effectLst>
        </p:spPr>
      </p:pic>
      <p:pic>
        <p:nvPicPr>
          <p:cNvPr id="7" name="Picture 6" descr="Icon&#10;&#10;Description automatically generated">
            <a:extLst>
              <a:ext uri="{FF2B5EF4-FFF2-40B4-BE49-F238E27FC236}">
                <a16:creationId xmlns:a16="http://schemas.microsoft.com/office/drawing/2014/main" id="{8257D615-9922-4981-8076-C6C0155CE523}"/>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Effect>
                      <a14:brightnessContrast bright="-40000" contrast="40000"/>
                    </a14:imgEffect>
                  </a14:imgLayer>
                </a14:imgProps>
              </a:ext>
              <a:ext uri="{837473B0-CC2E-450A-ABE3-18F120FF3D39}">
                <a1611:picAttrSrcUrl xmlns:a1611="http://schemas.microsoft.com/office/drawing/2016/11/main" r:id="rId6"/>
              </a:ext>
            </a:extLst>
          </a:blip>
          <a:stretch>
            <a:fillRect/>
          </a:stretch>
        </p:blipFill>
        <p:spPr>
          <a:xfrm>
            <a:off x="956163" y="2314722"/>
            <a:ext cx="591112" cy="513282"/>
          </a:xfrm>
          <a:prstGeom prst="rect">
            <a:avLst/>
          </a:prstGeom>
          <a:ln w="28575">
            <a:solidFill>
              <a:schemeClr val="tx1"/>
            </a:solidFill>
          </a:ln>
        </p:spPr>
      </p:pic>
      <p:sp>
        <p:nvSpPr>
          <p:cNvPr id="15" name="TextBox 14">
            <a:extLst>
              <a:ext uri="{FF2B5EF4-FFF2-40B4-BE49-F238E27FC236}">
                <a16:creationId xmlns:a16="http://schemas.microsoft.com/office/drawing/2014/main" id="{EE1A7F61-CBC2-A413-46D3-D6E614627C63}"/>
              </a:ext>
            </a:extLst>
          </p:cNvPr>
          <p:cNvSpPr txBox="1"/>
          <p:nvPr/>
        </p:nvSpPr>
        <p:spPr>
          <a:xfrm>
            <a:off x="3565495" y="3032267"/>
            <a:ext cx="8650629" cy="1107996"/>
          </a:xfrm>
          <a:prstGeom prst="rect">
            <a:avLst/>
          </a:prstGeom>
          <a:noFill/>
        </p:spPr>
        <p:txBody>
          <a:bodyPr wrap="square">
            <a:spAutoFit/>
          </a:bodyPr>
          <a:lstStyle/>
          <a:p>
            <a:r>
              <a:rPr lang="en-US" sz="2200" b="1" dirty="0">
                <a:latin typeface="Tahoma" panose="020B0604030504040204" pitchFamily="34" charset="0"/>
                <a:ea typeface="Tahoma" panose="020B0604030504040204" pitchFamily="34" charset="0"/>
                <a:cs typeface="Tahoma" panose="020B0604030504040204" pitchFamily="34" charset="0"/>
              </a:rPr>
              <a:t>Provided training and facility specific hands-on asset inventory</a:t>
            </a:r>
            <a:r>
              <a:rPr lang="en-US" sz="2200" dirty="0">
                <a:latin typeface="Tahoma" panose="020B0604030504040204" pitchFamily="34" charset="0"/>
                <a:ea typeface="Tahoma" panose="020B0604030504040204" pitchFamily="34" charset="0"/>
                <a:cs typeface="Tahoma" panose="020B0604030504040204" pitchFamily="34" charset="0"/>
              </a:rPr>
              <a:t> guidance to establish RCM fundamentals with </a:t>
            </a:r>
            <a:r>
              <a:rPr lang="en-US" sz="2200" u="sng" dirty="0">
                <a:latin typeface="Tahoma" panose="020B0604030504040204" pitchFamily="34" charset="0"/>
                <a:ea typeface="Tahoma" panose="020B0604030504040204" pitchFamily="34" charset="0"/>
                <a:cs typeface="Tahoma" panose="020B0604030504040204" pitchFamily="34" charset="0"/>
              </a:rPr>
              <a:t>excellent participation!</a:t>
            </a:r>
          </a:p>
        </p:txBody>
      </p:sp>
      <p:pic>
        <p:nvPicPr>
          <p:cNvPr id="16" name="Picture 15" descr="Icon&#10;&#10;Description automatically generated">
            <a:extLst>
              <a:ext uri="{FF2B5EF4-FFF2-40B4-BE49-F238E27FC236}">
                <a16:creationId xmlns:a16="http://schemas.microsoft.com/office/drawing/2014/main" id="{8470C8BC-60F8-D980-D3AC-096876321D28}"/>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Effect>
                      <a14:brightnessContrast bright="-40000" contrast="40000"/>
                    </a14:imgEffect>
                  </a14:imgLayer>
                </a14:imgProps>
              </a:ext>
              <a:ext uri="{837473B0-CC2E-450A-ABE3-18F120FF3D39}">
                <a1611:picAttrSrcUrl xmlns:a1611="http://schemas.microsoft.com/office/drawing/2016/11/main" r:id="rId6"/>
              </a:ext>
            </a:extLst>
          </a:blip>
          <a:stretch>
            <a:fillRect/>
          </a:stretch>
        </p:blipFill>
        <p:spPr>
          <a:xfrm>
            <a:off x="2798289" y="4469388"/>
            <a:ext cx="591112" cy="513282"/>
          </a:xfrm>
          <a:prstGeom prst="rect">
            <a:avLst/>
          </a:prstGeom>
          <a:ln w="28575">
            <a:solidFill>
              <a:schemeClr val="tx1"/>
            </a:solidFill>
          </a:ln>
        </p:spPr>
      </p:pic>
      <p:grpSp>
        <p:nvGrpSpPr>
          <p:cNvPr id="33" name="Group 32">
            <a:extLst>
              <a:ext uri="{FF2B5EF4-FFF2-40B4-BE49-F238E27FC236}">
                <a16:creationId xmlns:a16="http://schemas.microsoft.com/office/drawing/2014/main" id="{D2F248CD-D498-8AA3-24F7-2A0AD09B567D}"/>
              </a:ext>
            </a:extLst>
          </p:cNvPr>
          <p:cNvGrpSpPr/>
          <p:nvPr/>
        </p:nvGrpSpPr>
        <p:grpSpPr>
          <a:xfrm>
            <a:off x="2417799" y="3129781"/>
            <a:ext cx="1055826" cy="923330"/>
            <a:chOff x="2417799" y="3086237"/>
            <a:chExt cx="1055826" cy="923330"/>
          </a:xfrm>
        </p:grpSpPr>
        <p:sp>
          <p:nvSpPr>
            <p:cNvPr id="28" name="Freeform: Shape 27">
              <a:extLst>
                <a:ext uri="{FF2B5EF4-FFF2-40B4-BE49-F238E27FC236}">
                  <a16:creationId xmlns:a16="http://schemas.microsoft.com/office/drawing/2014/main" id="{AD8E2DCF-AB1E-4BFF-7F59-2F284DF345B1}"/>
                </a:ext>
              </a:extLst>
            </p:cNvPr>
            <p:cNvSpPr/>
            <p:nvPr/>
          </p:nvSpPr>
          <p:spPr>
            <a:xfrm>
              <a:off x="2417799" y="3086237"/>
              <a:ext cx="1055826" cy="288541"/>
            </a:xfrm>
            <a:custGeom>
              <a:avLst/>
              <a:gdLst>
                <a:gd name="connsiteX0" fmla="*/ 0 w 888669"/>
                <a:gd name="connsiteY0" fmla="*/ 52761 h 316559"/>
                <a:gd name="connsiteX1" fmla="*/ 52761 w 888669"/>
                <a:gd name="connsiteY1" fmla="*/ 0 h 316559"/>
                <a:gd name="connsiteX2" fmla="*/ 835908 w 888669"/>
                <a:gd name="connsiteY2" fmla="*/ 0 h 316559"/>
                <a:gd name="connsiteX3" fmla="*/ 888669 w 888669"/>
                <a:gd name="connsiteY3" fmla="*/ 52761 h 316559"/>
                <a:gd name="connsiteX4" fmla="*/ 888669 w 888669"/>
                <a:gd name="connsiteY4" fmla="*/ 263798 h 316559"/>
                <a:gd name="connsiteX5" fmla="*/ 835908 w 888669"/>
                <a:gd name="connsiteY5" fmla="*/ 316559 h 316559"/>
                <a:gd name="connsiteX6" fmla="*/ 52761 w 888669"/>
                <a:gd name="connsiteY6" fmla="*/ 316559 h 316559"/>
                <a:gd name="connsiteX7" fmla="*/ 0 w 888669"/>
                <a:gd name="connsiteY7" fmla="*/ 263798 h 316559"/>
                <a:gd name="connsiteX8" fmla="*/ 0 w 888669"/>
                <a:gd name="connsiteY8" fmla="*/ 52761 h 31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8669" h="316559">
                  <a:moveTo>
                    <a:pt x="0" y="52761"/>
                  </a:moveTo>
                  <a:cubicBezTo>
                    <a:pt x="0" y="23622"/>
                    <a:pt x="23622" y="0"/>
                    <a:pt x="52761" y="0"/>
                  </a:cubicBezTo>
                  <a:lnTo>
                    <a:pt x="835908" y="0"/>
                  </a:lnTo>
                  <a:cubicBezTo>
                    <a:pt x="865047" y="0"/>
                    <a:pt x="888669" y="23622"/>
                    <a:pt x="888669" y="52761"/>
                  </a:cubicBezTo>
                  <a:lnTo>
                    <a:pt x="888669" y="263798"/>
                  </a:lnTo>
                  <a:cubicBezTo>
                    <a:pt x="888669" y="292937"/>
                    <a:pt x="865047" y="316559"/>
                    <a:pt x="835908" y="316559"/>
                  </a:cubicBezTo>
                  <a:lnTo>
                    <a:pt x="52761" y="316559"/>
                  </a:lnTo>
                  <a:cubicBezTo>
                    <a:pt x="23622" y="316559"/>
                    <a:pt x="0" y="292937"/>
                    <a:pt x="0" y="263798"/>
                  </a:cubicBezTo>
                  <a:lnTo>
                    <a:pt x="0" y="52761"/>
                  </a:lnTo>
                  <a:close/>
                </a:path>
              </a:pathLst>
            </a:custGeom>
            <a:solidFill>
              <a:srgbClr val="002060"/>
            </a:solidFill>
            <a:ln>
              <a:solidFill>
                <a:schemeClr val="lt1">
                  <a:hueOff val="0"/>
                  <a:satOff val="0"/>
                  <a:lumOff val="0"/>
                </a:schemeClr>
              </a:solidFill>
            </a:ln>
          </p:spPr>
          <p:style>
            <a:lnRef idx="2">
              <a:schemeClr val="lt1">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45933" tIns="30693" rIns="45933" bIns="30693"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Verdana" panose="020B0604030504040204" pitchFamily="34" charset="0"/>
                  <a:ea typeface="Verdana" panose="020B0604030504040204" pitchFamily="34" charset="0"/>
                </a:rPr>
                <a:t>Asset Identification</a:t>
              </a:r>
            </a:p>
          </p:txBody>
        </p:sp>
        <p:sp>
          <p:nvSpPr>
            <p:cNvPr id="29" name="Freeform: Shape 28">
              <a:extLst>
                <a:ext uri="{FF2B5EF4-FFF2-40B4-BE49-F238E27FC236}">
                  <a16:creationId xmlns:a16="http://schemas.microsoft.com/office/drawing/2014/main" id="{A4F902EB-F01A-0C27-B5DB-C50C81CADACB}"/>
                </a:ext>
              </a:extLst>
            </p:cNvPr>
            <p:cNvSpPr/>
            <p:nvPr/>
          </p:nvSpPr>
          <p:spPr>
            <a:xfrm>
              <a:off x="2417799" y="3403632"/>
              <a:ext cx="1055826" cy="288541"/>
            </a:xfrm>
            <a:custGeom>
              <a:avLst/>
              <a:gdLst>
                <a:gd name="connsiteX0" fmla="*/ 0 w 888669"/>
                <a:gd name="connsiteY0" fmla="*/ 52761 h 316559"/>
                <a:gd name="connsiteX1" fmla="*/ 52761 w 888669"/>
                <a:gd name="connsiteY1" fmla="*/ 0 h 316559"/>
                <a:gd name="connsiteX2" fmla="*/ 835908 w 888669"/>
                <a:gd name="connsiteY2" fmla="*/ 0 h 316559"/>
                <a:gd name="connsiteX3" fmla="*/ 888669 w 888669"/>
                <a:gd name="connsiteY3" fmla="*/ 52761 h 316559"/>
                <a:gd name="connsiteX4" fmla="*/ 888669 w 888669"/>
                <a:gd name="connsiteY4" fmla="*/ 263798 h 316559"/>
                <a:gd name="connsiteX5" fmla="*/ 835908 w 888669"/>
                <a:gd name="connsiteY5" fmla="*/ 316559 h 316559"/>
                <a:gd name="connsiteX6" fmla="*/ 52761 w 888669"/>
                <a:gd name="connsiteY6" fmla="*/ 316559 h 316559"/>
                <a:gd name="connsiteX7" fmla="*/ 0 w 888669"/>
                <a:gd name="connsiteY7" fmla="*/ 263798 h 316559"/>
                <a:gd name="connsiteX8" fmla="*/ 0 w 888669"/>
                <a:gd name="connsiteY8" fmla="*/ 52761 h 31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8669" h="316559">
                  <a:moveTo>
                    <a:pt x="0" y="52761"/>
                  </a:moveTo>
                  <a:cubicBezTo>
                    <a:pt x="0" y="23622"/>
                    <a:pt x="23622" y="0"/>
                    <a:pt x="52761" y="0"/>
                  </a:cubicBezTo>
                  <a:lnTo>
                    <a:pt x="835908" y="0"/>
                  </a:lnTo>
                  <a:cubicBezTo>
                    <a:pt x="865047" y="0"/>
                    <a:pt x="888669" y="23622"/>
                    <a:pt x="888669" y="52761"/>
                  </a:cubicBezTo>
                  <a:lnTo>
                    <a:pt x="888669" y="263798"/>
                  </a:lnTo>
                  <a:cubicBezTo>
                    <a:pt x="888669" y="292937"/>
                    <a:pt x="865047" y="316559"/>
                    <a:pt x="835908" y="316559"/>
                  </a:cubicBezTo>
                  <a:lnTo>
                    <a:pt x="52761" y="316559"/>
                  </a:lnTo>
                  <a:cubicBezTo>
                    <a:pt x="23622" y="316559"/>
                    <a:pt x="0" y="292937"/>
                    <a:pt x="0" y="263798"/>
                  </a:cubicBezTo>
                  <a:lnTo>
                    <a:pt x="0" y="52761"/>
                  </a:lnTo>
                  <a:close/>
                </a:path>
              </a:pathLst>
            </a:custGeom>
            <a:solidFill>
              <a:schemeClr val="accent6">
                <a:lumMod val="50000"/>
              </a:schemeClr>
            </a:solidFill>
            <a:ln>
              <a:solidFill>
                <a:schemeClr val="lt1">
                  <a:hueOff val="0"/>
                  <a:satOff val="0"/>
                  <a:lumOff val="0"/>
                </a:schemeClr>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45933" tIns="30693" rIns="45933" bIns="30693"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Verdana" panose="020B0604030504040204" pitchFamily="34" charset="0"/>
                  <a:ea typeface="Verdana" panose="020B0604030504040204" pitchFamily="34" charset="0"/>
                </a:rPr>
                <a:t>Condition Assessment</a:t>
              </a:r>
            </a:p>
          </p:txBody>
        </p:sp>
        <p:sp>
          <p:nvSpPr>
            <p:cNvPr id="30" name="Freeform: Shape 29">
              <a:extLst>
                <a:ext uri="{FF2B5EF4-FFF2-40B4-BE49-F238E27FC236}">
                  <a16:creationId xmlns:a16="http://schemas.microsoft.com/office/drawing/2014/main" id="{993F1A2B-8D58-44E5-11D8-7B1E5FF7BEDD}"/>
                </a:ext>
              </a:extLst>
            </p:cNvPr>
            <p:cNvSpPr/>
            <p:nvPr/>
          </p:nvSpPr>
          <p:spPr>
            <a:xfrm>
              <a:off x="2417799" y="3721026"/>
              <a:ext cx="1055826" cy="288541"/>
            </a:xfrm>
            <a:custGeom>
              <a:avLst/>
              <a:gdLst>
                <a:gd name="connsiteX0" fmla="*/ 0 w 888669"/>
                <a:gd name="connsiteY0" fmla="*/ 52761 h 316559"/>
                <a:gd name="connsiteX1" fmla="*/ 52761 w 888669"/>
                <a:gd name="connsiteY1" fmla="*/ 0 h 316559"/>
                <a:gd name="connsiteX2" fmla="*/ 835908 w 888669"/>
                <a:gd name="connsiteY2" fmla="*/ 0 h 316559"/>
                <a:gd name="connsiteX3" fmla="*/ 888669 w 888669"/>
                <a:gd name="connsiteY3" fmla="*/ 52761 h 316559"/>
                <a:gd name="connsiteX4" fmla="*/ 888669 w 888669"/>
                <a:gd name="connsiteY4" fmla="*/ 263798 h 316559"/>
                <a:gd name="connsiteX5" fmla="*/ 835908 w 888669"/>
                <a:gd name="connsiteY5" fmla="*/ 316559 h 316559"/>
                <a:gd name="connsiteX6" fmla="*/ 52761 w 888669"/>
                <a:gd name="connsiteY6" fmla="*/ 316559 h 316559"/>
                <a:gd name="connsiteX7" fmla="*/ 0 w 888669"/>
                <a:gd name="connsiteY7" fmla="*/ 263798 h 316559"/>
                <a:gd name="connsiteX8" fmla="*/ 0 w 888669"/>
                <a:gd name="connsiteY8" fmla="*/ 52761 h 3165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88669" h="316559">
                  <a:moveTo>
                    <a:pt x="0" y="52761"/>
                  </a:moveTo>
                  <a:cubicBezTo>
                    <a:pt x="0" y="23622"/>
                    <a:pt x="23622" y="0"/>
                    <a:pt x="52761" y="0"/>
                  </a:cubicBezTo>
                  <a:lnTo>
                    <a:pt x="835908" y="0"/>
                  </a:lnTo>
                  <a:cubicBezTo>
                    <a:pt x="865047" y="0"/>
                    <a:pt x="888669" y="23622"/>
                    <a:pt x="888669" y="52761"/>
                  </a:cubicBezTo>
                  <a:lnTo>
                    <a:pt x="888669" y="263798"/>
                  </a:lnTo>
                  <a:cubicBezTo>
                    <a:pt x="888669" y="292937"/>
                    <a:pt x="865047" y="316559"/>
                    <a:pt x="835908" y="316559"/>
                  </a:cubicBezTo>
                  <a:lnTo>
                    <a:pt x="52761" y="316559"/>
                  </a:lnTo>
                  <a:cubicBezTo>
                    <a:pt x="23622" y="316559"/>
                    <a:pt x="0" y="292937"/>
                    <a:pt x="0" y="263798"/>
                  </a:cubicBezTo>
                  <a:lnTo>
                    <a:pt x="0" y="52761"/>
                  </a:lnTo>
                  <a:close/>
                </a:path>
              </a:pathLst>
            </a:custGeom>
            <a:solidFill>
              <a:schemeClr val="accent2">
                <a:lumMod val="75000"/>
              </a:schemeClr>
            </a:solidFill>
            <a:ln>
              <a:solidFill>
                <a:schemeClr val="lt1">
                  <a:hueOff val="0"/>
                  <a:satOff val="0"/>
                  <a:lumOff val="0"/>
                </a:schemeClr>
              </a:solidFill>
            </a:ln>
          </p:spPr>
          <p:style>
            <a:lnRef idx="2">
              <a:schemeClr val="lt1">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spcFirstLastPara="0" vert="horz" wrap="square" lIns="45933" tIns="30693" rIns="45933" bIns="30693" numCol="1" spcCol="1270" anchor="ctr" anchorCtr="0">
              <a:noAutofit/>
            </a:bodyPr>
            <a:lstStyle/>
            <a:p>
              <a:pPr marL="0" lvl="0" indent="0" algn="ctr" defTabSz="355600">
                <a:lnSpc>
                  <a:spcPct val="90000"/>
                </a:lnSpc>
                <a:spcBef>
                  <a:spcPct val="0"/>
                </a:spcBef>
                <a:spcAft>
                  <a:spcPct val="35000"/>
                </a:spcAft>
                <a:buNone/>
              </a:pPr>
              <a:r>
                <a:rPr lang="en-US" sz="800" b="1" kern="1200" dirty="0">
                  <a:latin typeface="Verdana" panose="020B0604030504040204" pitchFamily="34" charset="0"/>
                  <a:ea typeface="Verdana" panose="020B0604030504040204" pitchFamily="34" charset="0"/>
                </a:rPr>
                <a:t>Criticality Analysis</a:t>
              </a:r>
            </a:p>
          </p:txBody>
        </p:sp>
      </p:grpSp>
      <p:pic>
        <p:nvPicPr>
          <p:cNvPr id="26" name="Picture 25" descr="Icon&#10;&#10;Description automatically generated">
            <a:extLst>
              <a:ext uri="{FF2B5EF4-FFF2-40B4-BE49-F238E27FC236}">
                <a16:creationId xmlns:a16="http://schemas.microsoft.com/office/drawing/2014/main" id="{9B7D78B5-050C-FE40-089F-E7B1CB5F93C1}"/>
              </a:ext>
            </a:extLst>
          </p:cNvPr>
          <p:cNvPicPr>
            <a:picLocks noChangeAspect="1"/>
          </p:cNvPicPr>
          <p:nvPr/>
        </p:nvPicPr>
        <p:blipFill>
          <a:blip r:embed="rId4">
            <a:extLst>
              <a:ext uri="{BEBA8EAE-BF5A-486C-A8C5-ECC9F3942E4B}">
                <a14:imgProps xmlns:a14="http://schemas.microsoft.com/office/drawing/2010/main">
                  <a14:imgLayer r:embed="rId5">
                    <a14:imgEffect>
                      <a14:colorTemperature colorTemp="4700"/>
                    </a14:imgEffect>
                    <a14:imgEffect>
                      <a14:brightnessContrast bright="-40000" contrast="40000"/>
                    </a14:imgEffect>
                  </a14:imgLayer>
                </a14:imgProps>
              </a:ext>
              <a:ext uri="{837473B0-CC2E-450A-ABE3-18F120FF3D39}">
                <a1611:picAttrSrcUrl xmlns:a1611="http://schemas.microsoft.com/office/drawing/2016/11/main" r:id="rId6"/>
              </a:ext>
            </a:extLst>
          </a:blip>
          <a:stretch>
            <a:fillRect/>
          </a:stretch>
        </p:blipFill>
        <p:spPr>
          <a:xfrm>
            <a:off x="1703145" y="3334805"/>
            <a:ext cx="591112" cy="513282"/>
          </a:xfrm>
          <a:prstGeom prst="rect">
            <a:avLst/>
          </a:prstGeom>
          <a:ln w="28575">
            <a:solidFill>
              <a:schemeClr val="tx1"/>
            </a:solidFill>
          </a:ln>
        </p:spPr>
      </p:pic>
      <p:grpSp>
        <p:nvGrpSpPr>
          <p:cNvPr id="36" name="Group 35">
            <a:extLst>
              <a:ext uri="{FF2B5EF4-FFF2-40B4-BE49-F238E27FC236}">
                <a16:creationId xmlns:a16="http://schemas.microsoft.com/office/drawing/2014/main" id="{460673E9-70F0-140E-0211-4BF0F06E5D5F}"/>
              </a:ext>
            </a:extLst>
          </p:cNvPr>
          <p:cNvGrpSpPr/>
          <p:nvPr/>
        </p:nvGrpSpPr>
        <p:grpSpPr>
          <a:xfrm>
            <a:off x="3473625" y="4261887"/>
            <a:ext cx="726541" cy="994252"/>
            <a:chOff x="615120" y="4139431"/>
            <a:chExt cx="726541" cy="994252"/>
          </a:xfrm>
        </p:grpSpPr>
        <p:pic>
          <p:nvPicPr>
            <p:cNvPr id="34" name="Picture 33">
              <a:extLst>
                <a:ext uri="{FF2B5EF4-FFF2-40B4-BE49-F238E27FC236}">
                  <a16:creationId xmlns:a16="http://schemas.microsoft.com/office/drawing/2014/main" id="{05ECE4EB-1A32-BECE-4FF5-EC3E2D1D4723}"/>
                </a:ext>
              </a:extLst>
            </p:cNvPr>
            <p:cNvPicPr>
              <a:picLocks noChangeAspect="1"/>
            </p:cNvPicPr>
            <p:nvPr/>
          </p:nvPicPr>
          <p:blipFill>
            <a:blip r:embed="rId8"/>
            <a:stretch>
              <a:fillRect/>
            </a:stretch>
          </p:blipFill>
          <p:spPr>
            <a:xfrm>
              <a:off x="615120" y="4139431"/>
              <a:ext cx="682085" cy="994252"/>
            </a:xfrm>
            <a:prstGeom prst="rect">
              <a:avLst/>
            </a:prstGeom>
          </p:spPr>
        </p:pic>
        <p:sp>
          <p:nvSpPr>
            <p:cNvPr id="35" name="Rectangle 34">
              <a:extLst>
                <a:ext uri="{FF2B5EF4-FFF2-40B4-BE49-F238E27FC236}">
                  <a16:creationId xmlns:a16="http://schemas.microsoft.com/office/drawing/2014/main" id="{2725C78D-408C-7DC4-920C-C6EA9D18758B}"/>
                </a:ext>
              </a:extLst>
            </p:cNvPr>
            <p:cNvSpPr/>
            <p:nvPr/>
          </p:nvSpPr>
          <p:spPr>
            <a:xfrm>
              <a:off x="659577" y="4197528"/>
              <a:ext cx="682084" cy="933166"/>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2444641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Box 13">
            <a:extLst>
              <a:ext uri="{FF2B5EF4-FFF2-40B4-BE49-F238E27FC236}">
                <a16:creationId xmlns:a16="http://schemas.microsoft.com/office/drawing/2014/main" id="{427EF616-8AA7-4CD2-520B-B32C3A75D30A}"/>
              </a:ext>
            </a:extLst>
          </p:cNvPr>
          <p:cNvSpPr txBox="1"/>
          <p:nvPr/>
        </p:nvSpPr>
        <p:spPr>
          <a:xfrm>
            <a:off x="9509618" y="3653375"/>
            <a:ext cx="249728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solidFill>
                  <a:prstClr val="white"/>
                </a:solidFill>
                <a:effectLst/>
                <a:uLnTx/>
                <a:uFillTx/>
                <a:latin typeface="Montserrat" panose="00000500000000000000" pitchFamily="2" charset="0"/>
                <a:ea typeface="+mn-ea"/>
                <a:cs typeface="+mn-cs"/>
              </a:rPr>
              <a:t>*NASA Owned Facilities Only</a:t>
            </a:r>
          </a:p>
        </p:txBody>
      </p:sp>
      <p:pic>
        <p:nvPicPr>
          <p:cNvPr id="16" name="Picture 15">
            <a:extLst>
              <a:ext uri="{FF2B5EF4-FFF2-40B4-BE49-F238E27FC236}">
                <a16:creationId xmlns:a16="http://schemas.microsoft.com/office/drawing/2014/main" id="{173479F2-4564-4D2A-B653-7812D60BBB82}"/>
              </a:ext>
            </a:extLst>
          </p:cNvPr>
          <p:cNvPicPr>
            <a:picLocks noChangeAspect="1"/>
          </p:cNvPicPr>
          <p:nvPr/>
        </p:nvPicPr>
        <p:blipFill rotWithShape="1">
          <a:blip r:embed="rId2"/>
          <a:srcRect l="3466" t="6297" r="4223" b="7003"/>
          <a:stretch/>
        </p:blipFill>
        <p:spPr>
          <a:xfrm>
            <a:off x="4460424" y="791434"/>
            <a:ext cx="3264888" cy="3833059"/>
          </a:xfrm>
          <a:prstGeom prst="rect">
            <a:avLst/>
          </a:prstGeom>
        </p:spPr>
      </p:pic>
      <p:pic>
        <p:nvPicPr>
          <p:cNvPr id="17" name="Picture 16" descr="A blue light in the dark&#10;&#10;Description automatically generated with low confidence">
            <a:extLst>
              <a:ext uri="{FF2B5EF4-FFF2-40B4-BE49-F238E27FC236}">
                <a16:creationId xmlns:a16="http://schemas.microsoft.com/office/drawing/2014/main" id="{67768BF2-94E8-5705-B173-CF94E2314D94}"/>
              </a:ext>
            </a:extLst>
          </p:cNvPr>
          <p:cNvPicPr>
            <a:picLocks noChangeAspect="1"/>
          </p:cNvPicPr>
          <p:nvPr/>
        </p:nvPicPr>
        <p:blipFill rotWithShape="1">
          <a:blip r:embed="rId3"/>
          <a:srcRect t="5130" r="3364" b="17437"/>
          <a:stretch/>
        </p:blipFill>
        <p:spPr>
          <a:xfrm>
            <a:off x="8074961" y="771525"/>
            <a:ext cx="3828731" cy="1856086"/>
          </a:xfrm>
          <a:prstGeom prst="rect">
            <a:avLst/>
          </a:prstGeom>
        </p:spPr>
      </p:pic>
      <p:pic>
        <p:nvPicPr>
          <p:cNvPr id="18" name="Picture 17">
            <a:extLst>
              <a:ext uri="{FF2B5EF4-FFF2-40B4-BE49-F238E27FC236}">
                <a16:creationId xmlns:a16="http://schemas.microsoft.com/office/drawing/2014/main" id="{DDA1CAC2-4C78-1604-49DD-DC778D96C203}"/>
              </a:ext>
            </a:extLst>
          </p:cNvPr>
          <p:cNvPicPr>
            <a:picLocks noChangeAspect="1"/>
          </p:cNvPicPr>
          <p:nvPr/>
        </p:nvPicPr>
        <p:blipFill rotWithShape="1">
          <a:blip r:embed="rId4"/>
          <a:srcRect t="25485" r="-2" b="28145"/>
          <a:stretch/>
        </p:blipFill>
        <p:spPr>
          <a:xfrm>
            <a:off x="307613" y="2678563"/>
            <a:ext cx="3856242" cy="1945929"/>
          </a:xfrm>
          <a:prstGeom prst="rect">
            <a:avLst/>
          </a:prstGeom>
        </p:spPr>
      </p:pic>
      <p:pic>
        <p:nvPicPr>
          <p:cNvPr id="20" name="Picture 4" descr="Image taken from inside Chamber A">
            <a:extLst>
              <a:ext uri="{FF2B5EF4-FFF2-40B4-BE49-F238E27FC236}">
                <a16:creationId xmlns:a16="http://schemas.microsoft.com/office/drawing/2014/main" id="{1FB9004D-D819-23C9-21C7-AEFC2EBBC0E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082" t="13724" r="1" b="15633"/>
          <a:stretch/>
        </p:blipFill>
        <p:spPr bwMode="auto">
          <a:xfrm>
            <a:off x="8079155" y="2678769"/>
            <a:ext cx="3828732" cy="1971387"/>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20">
            <a:extLst>
              <a:ext uri="{FF2B5EF4-FFF2-40B4-BE49-F238E27FC236}">
                <a16:creationId xmlns:a16="http://schemas.microsoft.com/office/drawing/2014/main" id="{770C1BA0-1AFF-FBA6-B266-D6D31E19A003}"/>
              </a:ext>
            </a:extLst>
          </p:cNvPr>
          <p:cNvSpPr/>
          <p:nvPr/>
        </p:nvSpPr>
        <p:spPr>
          <a:xfrm>
            <a:off x="3395712" y="4718875"/>
            <a:ext cx="5419725" cy="1800223"/>
          </a:xfrm>
          <a:prstGeom prst="rect">
            <a:avLst/>
          </a:prstGeom>
          <a:solidFill>
            <a:schemeClr val="bg2">
              <a:lumMod val="25000"/>
            </a:schemeClr>
          </a:solidFill>
          <a:ln w="60325" cmpd="dbl">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sp>
        <p:nvSpPr>
          <p:cNvPr id="22" name="TextBox 21">
            <a:extLst>
              <a:ext uri="{FF2B5EF4-FFF2-40B4-BE49-F238E27FC236}">
                <a16:creationId xmlns:a16="http://schemas.microsoft.com/office/drawing/2014/main" id="{44074FDB-BDBC-73DF-94DC-F8243B758F36}"/>
              </a:ext>
            </a:extLst>
          </p:cNvPr>
          <p:cNvSpPr txBox="1"/>
          <p:nvPr/>
        </p:nvSpPr>
        <p:spPr>
          <a:xfrm>
            <a:off x="4799290" y="5164265"/>
            <a:ext cx="2612571" cy="584775"/>
          </a:xfrm>
          <a:prstGeom prst="rect">
            <a:avLst/>
          </a:prstGeom>
          <a:noFill/>
        </p:spPr>
        <p:txBody>
          <a:bodyPr wrap="square" rtlCol="0">
            <a:spAutoFit/>
          </a:bodyPr>
          <a:lstStyle/>
          <a:p>
            <a:pPr algn="ctr"/>
            <a:r>
              <a:rPr lang="en-US" sz="3200" dirty="0">
                <a:solidFill>
                  <a:schemeClr val="bg1"/>
                </a:solidFill>
                <a:latin typeface="Tahoma" panose="020B0604030504040204" pitchFamily="34" charset="0"/>
                <a:ea typeface="Tahoma" panose="020B0604030504040204" pitchFamily="34" charset="0"/>
                <a:cs typeface="Tahoma" panose="020B0604030504040204" pitchFamily="34" charset="0"/>
              </a:rPr>
              <a:t>QUESTIONS? </a:t>
            </a:r>
          </a:p>
        </p:txBody>
      </p:sp>
      <p:cxnSp>
        <p:nvCxnSpPr>
          <p:cNvPr id="23" name="Straight Connector 22">
            <a:extLst>
              <a:ext uri="{FF2B5EF4-FFF2-40B4-BE49-F238E27FC236}">
                <a16:creationId xmlns:a16="http://schemas.microsoft.com/office/drawing/2014/main" id="{B3767E99-90DF-1FCC-F1A2-CC1C2AEE6E71}"/>
              </a:ext>
            </a:extLst>
          </p:cNvPr>
          <p:cNvCxnSpPr>
            <a:cxnSpLocks/>
          </p:cNvCxnSpPr>
          <p:nvPr/>
        </p:nvCxnSpPr>
        <p:spPr>
          <a:xfrm>
            <a:off x="4907848" y="5709033"/>
            <a:ext cx="2481945" cy="0"/>
          </a:xfrm>
          <a:prstGeom prst="line">
            <a:avLst/>
          </a:prstGeom>
          <a:ln w="22225" cmpd="thinThick">
            <a:gradFill>
              <a:gsLst>
                <a:gs pos="0">
                  <a:schemeClr val="accent1">
                    <a:lumMod val="5000"/>
                    <a:lumOff val="95000"/>
                  </a:schemeClr>
                </a:gs>
                <a:gs pos="33000">
                  <a:schemeClr val="accent1">
                    <a:lumMod val="45000"/>
                    <a:lumOff val="55000"/>
                  </a:schemeClr>
                </a:gs>
                <a:gs pos="100000">
                  <a:schemeClr val="accent1">
                    <a:lumMod val="45000"/>
                    <a:lumOff val="55000"/>
                  </a:schemeClr>
                </a:gs>
                <a:gs pos="100000">
                  <a:schemeClr val="accent1">
                    <a:lumMod val="30000"/>
                    <a:lumOff val="70000"/>
                  </a:schemeClr>
                </a:gs>
              </a:gsLst>
              <a:lin ang="5400000" scaled="1"/>
            </a:gradFill>
          </a:ln>
        </p:spPr>
        <p:style>
          <a:lnRef idx="1">
            <a:schemeClr val="accent1"/>
          </a:lnRef>
          <a:fillRef idx="0">
            <a:schemeClr val="accent1"/>
          </a:fillRef>
          <a:effectRef idx="0">
            <a:schemeClr val="accent1"/>
          </a:effectRef>
          <a:fontRef idx="minor">
            <a:schemeClr val="tx1"/>
          </a:fontRef>
        </p:style>
      </p:cxnSp>
      <p:pic>
        <p:nvPicPr>
          <p:cNvPr id="24" name="Picture 23">
            <a:extLst>
              <a:ext uri="{FF2B5EF4-FFF2-40B4-BE49-F238E27FC236}">
                <a16:creationId xmlns:a16="http://schemas.microsoft.com/office/drawing/2014/main" id="{538D8BE0-051D-8560-2C94-7D4967B78780}"/>
              </a:ext>
            </a:extLst>
          </p:cNvPr>
          <p:cNvPicPr>
            <a:picLocks noChangeAspect="1"/>
          </p:cNvPicPr>
          <p:nvPr/>
        </p:nvPicPr>
        <p:blipFill rotWithShape="1">
          <a:blip r:embed="rId6"/>
          <a:srcRect l="16943" r="15883"/>
          <a:stretch/>
        </p:blipFill>
        <p:spPr>
          <a:xfrm>
            <a:off x="3499667" y="5036664"/>
            <a:ext cx="1334838" cy="1201423"/>
          </a:xfrm>
          <a:prstGeom prst="rect">
            <a:avLst/>
          </a:prstGeom>
        </p:spPr>
      </p:pic>
      <p:pic>
        <p:nvPicPr>
          <p:cNvPr id="25" name="Picture 24">
            <a:extLst>
              <a:ext uri="{FF2B5EF4-FFF2-40B4-BE49-F238E27FC236}">
                <a16:creationId xmlns:a16="http://schemas.microsoft.com/office/drawing/2014/main" id="{2E5DDDE7-7AB3-ABDC-7CCE-D2BD667E46FE}"/>
              </a:ext>
            </a:extLst>
          </p:cNvPr>
          <p:cNvPicPr>
            <a:picLocks noChangeAspect="1"/>
          </p:cNvPicPr>
          <p:nvPr/>
        </p:nvPicPr>
        <p:blipFill>
          <a:blip r:embed="rId7"/>
          <a:stretch>
            <a:fillRect/>
          </a:stretch>
        </p:blipFill>
        <p:spPr>
          <a:xfrm>
            <a:off x="7447011" y="5036012"/>
            <a:ext cx="1201423" cy="1201423"/>
          </a:xfrm>
          <a:prstGeom prst="rect">
            <a:avLst/>
          </a:prstGeom>
        </p:spPr>
      </p:pic>
      <p:pic>
        <p:nvPicPr>
          <p:cNvPr id="30" name="Picture 29">
            <a:extLst>
              <a:ext uri="{FF2B5EF4-FFF2-40B4-BE49-F238E27FC236}">
                <a16:creationId xmlns:a16="http://schemas.microsoft.com/office/drawing/2014/main" id="{F8A9C448-8513-AE7E-FA9C-EEAA9F7319E2}"/>
              </a:ext>
            </a:extLst>
          </p:cNvPr>
          <p:cNvPicPr>
            <a:picLocks noChangeAspect="1"/>
          </p:cNvPicPr>
          <p:nvPr/>
        </p:nvPicPr>
        <p:blipFill rotWithShape="1">
          <a:blip r:embed="rId8">
            <a:extLst>
              <a:ext uri="{28A0092B-C50C-407E-A947-70E740481C1C}">
                <a14:useLocalDpi xmlns:a14="http://schemas.microsoft.com/office/drawing/2010/main" val="0"/>
              </a:ext>
            </a:extLst>
          </a:blip>
          <a:srcRect t="3142" b="3331"/>
          <a:stretch/>
        </p:blipFill>
        <p:spPr bwMode="auto">
          <a:xfrm>
            <a:off x="307614" y="781480"/>
            <a:ext cx="3856241" cy="1836176"/>
          </a:xfrm>
          <a:prstGeom prst="rect">
            <a:avLst/>
          </a:prstGeom>
          <a:noFill/>
          <a:ln>
            <a:noFill/>
          </a:ln>
          <a:effectLst/>
        </p:spPr>
      </p:pic>
      <p:pic>
        <p:nvPicPr>
          <p:cNvPr id="3074" name="Picture 2" descr="Supporting research and development of spacecraft power and electric propulsion systems, Thermal Vacuum Facilities 5 and 6 are part of NASA Glenn Research Center’s Electric Propulsion and Power Laboratory.">
            <a:extLst>
              <a:ext uri="{FF2B5EF4-FFF2-40B4-BE49-F238E27FC236}">
                <a16:creationId xmlns:a16="http://schemas.microsoft.com/office/drawing/2014/main" id="{D679E1E1-FDD9-56E2-2323-AD1A7F366D8F}"/>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9198967" y="4761431"/>
            <a:ext cx="2304086" cy="172806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Thermal Vacuum Chamber B | NASA">
            <a:extLst>
              <a:ext uri="{FF2B5EF4-FFF2-40B4-BE49-F238E27FC236}">
                <a16:creationId xmlns:a16="http://schemas.microsoft.com/office/drawing/2014/main" id="{917F2280-A103-EC45-29E2-232FDA69882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0372" y="4713765"/>
            <a:ext cx="2406361" cy="18002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5191318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36784</TotalTime>
  <Words>3914</Words>
  <Application>Microsoft Office PowerPoint</Application>
  <PresentationFormat>Widescreen</PresentationFormat>
  <Paragraphs>277</Paragraphs>
  <Slides>15</Slides>
  <Notes>14</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6" baseType="lpstr">
      <vt:lpstr>Arial</vt:lpstr>
      <vt:lpstr>Calibri</vt:lpstr>
      <vt:lpstr>Calibri Light</vt:lpstr>
      <vt:lpstr>Jacobs Chronos</vt:lpstr>
      <vt:lpstr>Montserrat</vt:lpstr>
      <vt:lpstr>Segoe UI</vt:lpstr>
      <vt:lpstr>Symbol</vt:lpstr>
      <vt:lpstr>Tahoma</vt:lpstr>
      <vt:lpstr>Verdana</vt:lpstr>
      <vt:lpstr>Office Theme</vt:lpstr>
      <vt:lpstr>Worksheet</vt:lpstr>
      <vt:lpstr>IMC 2024 NASA’s Space Environments Testing Management Office (SETMO)  Reliability Centered Maintenance (RCM) Program Advancement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ellen.b.carpenter@nasa.gov</dc:creator>
  <cp:lastModifiedBy>Sydnor, Ellen B (LARC-LD071)</cp:lastModifiedBy>
  <cp:revision>177</cp:revision>
  <dcterms:created xsi:type="dcterms:W3CDTF">2022-05-09T14:27:05Z</dcterms:created>
  <dcterms:modified xsi:type="dcterms:W3CDTF">2024-10-30T09:57:14Z</dcterms:modified>
</cp:coreProperties>
</file>