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3.jpg" ContentType="image/jpg"/>
  <Override PartName="/ppt/media/image24.jpg" ContentType="image/jpg"/>
  <Override PartName="/ppt/media/image25.jpg" ContentType="image/jpg"/>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5" r:id="rId4"/>
  </p:sldMasterIdLst>
  <p:notesMasterIdLst>
    <p:notesMasterId r:id="rId15"/>
  </p:notesMasterIdLst>
  <p:sldIdLst>
    <p:sldId id="263" r:id="rId5"/>
    <p:sldId id="2098149252" r:id="rId6"/>
    <p:sldId id="2126987652" r:id="rId7"/>
    <p:sldId id="2098149296" r:id="rId8"/>
    <p:sldId id="2098149295" r:id="rId9"/>
    <p:sldId id="36953" r:id="rId10"/>
    <p:sldId id="2126987648" r:id="rId11"/>
    <p:sldId id="273" r:id="rId12"/>
    <p:sldId id="1042653019" r:id="rId13"/>
    <p:sldId id="209814925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BB2B3B-E56C-ACFA-D783-1B939178C878}" name="Dudley, Jordyn-Marie {She, her} (JSC-XI3)[Jacobs Technology, Inc.]" initials="DI" userId="S::jdudley3@ndc.nasa.gov::ed10b6d8-d451-465f-b091-54a932ea0b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5F500"/>
    <a:srgbClr val="FA0000"/>
    <a:srgbClr val="00AF50"/>
    <a:srgbClr val="0032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C12B32-8221-47FB-8EA5-5A1E4D3DB517}" v="25" dt="2024-10-30T23:01:18.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8" d="100"/>
          <a:sy n="108" d="100"/>
        </p:scale>
        <p:origin x="576" y="7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6C78A-E800-4F7F-A310-F0A5BF463308}" type="datetimeFigureOut">
              <a:rPr lang="en-US" smtClean="0"/>
              <a:t>10/30/2024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8232A-7F6C-4199-AF67-81C7D80200FB}" type="slidenum">
              <a:rPr lang="en-US" smtClean="0"/>
              <a:t>‹#›</a:t>
            </a:fld>
            <a:endParaRPr lang="en-US"/>
          </a:p>
        </p:txBody>
      </p:sp>
    </p:spTree>
    <p:extLst>
      <p:ext uri="{BB962C8B-B14F-4D97-AF65-F5344CB8AC3E}">
        <p14:creationId xmlns:p14="http://schemas.microsoft.com/office/powerpoint/2010/main" val="3943015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6350" y="876300"/>
            <a:ext cx="4203700" cy="23653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075F95-418D-4484-A475-78CE5179086F}"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06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highest degree of concern is expressed by the absolute prohibition of destructive impact upon return, the or unsterilized material from the body, and the need for containment of any unsterilized sample collected and returned to Earth. Post-mission, If any sign of the existence of a </a:t>
            </a:r>
            <a:r>
              <a:rPr lang="en-US" sz="1200" dirty="0" err="1"/>
              <a:t>nonterrestrial</a:t>
            </a:r>
            <a:r>
              <a:rPr lang="en-US" sz="1200" dirty="0"/>
              <a:t> replicating entity is found, the returned sample must remain contained unless treated by an effective sterilizing procedure. Category V concerns are reflected in requirements that encompass those of Category IV plus a continuing monitoring of project activities, studies and research (i.e., in sterilization procedures and containment techniques).</a:t>
            </a:r>
          </a:p>
          <a:p>
            <a:endParaRPr lang="en-US" dirty="0"/>
          </a:p>
        </p:txBody>
      </p:sp>
      <p:sp>
        <p:nvSpPr>
          <p:cNvPr id="4" name="Slide Number Placeholder 3"/>
          <p:cNvSpPr>
            <a:spLocks noGrp="1"/>
          </p:cNvSpPr>
          <p:nvPr>
            <p:ph type="sldNum" sz="quarter" idx="5"/>
          </p:nvPr>
        </p:nvSpPr>
        <p:spPr/>
        <p:txBody>
          <a:bodyPr/>
          <a:lstStyle/>
          <a:p>
            <a:fld id="{2DD8232A-7F6C-4199-AF67-81C7D80200FB}" type="slidenum">
              <a:rPr lang="en-US" smtClean="0"/>
              <a:t>3</a:t>
            </a:fld>
            <a:endParaRPr lang="en-US"/>
          </a:p>
        </p:txBody>
      </p:sp>
    </p:spTree>
    <p:extLst>
      <p:ext uri="{BB962C8B-B14F-4D97-AF65-F5344CB8AC3E}">
        <p14:creationId xmlns:p14="http://schemas.microsoft.com/office/powerpoint/2010/main" val="2474214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Arial" panose="020B0604020202020204" pitchFamily="34" charset="0"/>
              </a:rPr>
              <a:t>So our overall project scope for this SRP really hinges on our ability to maximize the return science on these samples. And this is an perspective that is captured across the entire project from:</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ground recovery where we take custody for the flown hardware, and samples and transport them to the facility. </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To building and designing an SRF capable of meeting with the stringent planetary protection containment requirements where some elements the sample safety assessment and initial curation must happen inside containment as identified by the green box. </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When the samples are safe for release either by test or by sterilization they can then leave the facility to be distributed to outside laboratories to principal investigators, through a competitive process and can further study these samples, completing the science objectives in uncontained environments and facilities.</a:t>
            </a:r>
            <a:endParaRPr lang="en-US" dirty="0"/>
          </a:p>
        </p:txBody>
      </p:sp>
      <p:sp>
        <p:nvSpPr>
          <p:cNvPr id="4" name="Slide Number Placeholder 3"/>
          <p:cNvSpPr>
            <a:spLocks noGrp="1"/>
          </p:cNvSpPr>
          <p:nvPr>
            <p:ph type="sldNum" sz="quarter" idx="5"/>
          </p:nvPr>
        </p:nvSpPr>
        <p:spPr/>
        <p:txBody>
          <a:bodyPr/>
          <a:lstStyle/>
          <a:p>
            <a:fld id="{D3776E85-7216-4D2B-89E8-FBC140ABD1CA}" type="slidenum">
              <a:rPr lang="en-US" smtClean="0"/>
              <a:t>4</a:t>
            </a:fld>
            <a:endParaRPr lang="en-US"/>
          </a:p>
        </p:txBody>
      </p:sp>
    </p:spTree>
    <p:extLst>
      <p:ext uri="{BB962C8B-B14F-4D97-AF65-F5344CB8AC3E}">
        <p14:creationId xmlns:p14="http://schemas.microsoft.com/office/powerpoint/2010/main" val="684612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Arial" panose="020B0604020202020204" pitchFamily="34" charset="0"/>
              </a:rPr>
              <a:t>So our overall project scope for this SRP really hinges on our ability to maximize the return science on these samples. And this is an perspective that is captured across the entire project from:</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ground recovery where we take custody for the flown hardware, and samples and transport them to the facility. </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To building and designing an SRF capable of meeting with the stringent planetary protection containment requirements where some elements the sample safety assessment and initial curation must happen inside containment as identified by the green box. </a:t>
            </a:r>
          </a:p>
          <a:p>
            <a:pPr marL="171570" indent="-171570">
              <a:buFont typeface="Arial" panose="020B0604020202020204" pitchFamily="34" charset="0"/>
              <a:buChar char="•"/>
            </a:pPr>
            <a:r>
              <a:rPr lang="en-US" b="0" i="0" dirty="0">
                <a:solidFill>
                  <a:srgbClr val="222222"/>
                </a:solidFill>
                <a:effectLst/>
                <a:latin typeface="Arial" panose="020B0604020202020204" pitchFamily="34" charset="0"/>
              </a:rPr>
              <a:t>When the samples are safe for release either by test or by sterilization they can then leave the facility to be distributed to outside laboratories to principal investigators, through a competitive process and can further study these samples, completing the science objectives in uncontained environments and facilities.</a:t>
            </a:r>
            <a:endParaRPr lang="en-US" dirty="0"/>
          </a:p>
        </p:txBody>
      </p:sp>
      <p:sp>
        <p:nvSpPr>
          <p:cNvPr id="4" name="Slide Number Placeholder 3"/>
          <p:cNvSpPr>
            <a:spLocks noGrp="1"/>
          </p:cNvSpPr>
          <p:nvPr>
            <p:ph type="sldNum" sz="quarter" idx="5"/>
          </p:nvPr>
        </p:nvSpPr>
        <p:spPr/>
        <p:txBody>
          <a:bodyPr/>
          <a:lstStyle/>
          <a:p>
            <a:fld id="{D3776E85-7216-4D2B-89E8-FBC140ABD1CA}" type="slidenum">
              <a:rPr lang="en-US" smtClean="0"/>
              <a:t>5</a:t>
            </a:fld>
            <a:endParaRPr lang="en-US"/>
          </a:p>
        </p:txBody>
      </p:sp>
    </p:spTree>
    <p:extLst>
      <p:ext uri="{BB962C8B-B14F-4D97-AF65-F5344CB8AC3E}">
        <p14:creationId xmlns:p14="http://schemas.microsoft.com/office/powerpoint/2010/main" val="240729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776E85-7216-4D2B-89E8-FBC140ABD1CA}" type="slidenum">
              <a:rPr lang="en-US" smtClean="0"/>
              <a:t>7</a:t>
            </a:fld>
            <a:endParaRPr lang="en-US"/>
          </a:p>
        </p:txBody>
      </p:sp>
    </p:spTree>
    <p:extLst>
      <p:ext uri="{BB962C8B-B14F-4D97-AF65-F5344CB8AC3E}">
        <p14:creationId xmlns:p14="http://schemas.microsoft.com/office/powerpoint/2010/main" val="2573671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Receive the contained </a:t>
            </a:r>
            <a:r>
              <a:rPr lang="en-US" dirty="0" err="1"/>
              <a:t>MSR</a:t>
            </a:r>
            <a:r>
              <a:rPr lang="en-US" dirty="0"/>
              <a:t> samples at a secure BSL4 facility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Extract the samples from the returned flight hardware, complete basic characterization/preliminary examination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Support execution of the Sample Safety Assessment / Conduct initial sample characterization sufficient to support the sample sub-division needed for both sample safety assessment and the scientific sample allocation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Execute the Sample Safety Assessment Protocol.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B5547FDD-51BC-BD4F-8AA2-C3CC139FEA19}" type="slidenum">
              <a:rPr lang="en-US" smtClean="0"/>
              <a:t>9</a:t>
            </a:fld>
            <a:endParaRPr lang="en-US"/>
          </a:p>
        </p:txBody>
      </p:sp>
    </p:spTree>
    <p:extLst>
      <p:ext uri="{BB962C8B-B14F-4D97-AF65-F5344CB8AC3E}">
        <p14:creationId xmlns:p14="http://schemas.microsoft.com/office/powerpoint/2010/main" val="42464953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10DA371-1F17-4008-9458-EAC5792948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72"/>
          <a:stretch/>
        </p:blipFill>
        <p:spPr>
          <a:xfrm>
            <a:off x="-1289411" y="3395211"/>
            <a:ext cx="15267216" cy="6137338"/>
          </a:xfrm>
          <a:prstGeom prst="rect">
            <a:avLst/>
          </a:prstGeom>
        </p:spPr>
      </p:pic>
      <p:sp>
        <p:nvSpPr>
          <p:cNvPr id="2" name="Title 1"/>
          <p:cNvSpPr>
            <a:spLocks noGrp="1"/>
          </p:cNvSpPr>
          <p:nvPr>
            <p:ph type="ctrTitle"/>
          </p:nvPr>
        </p:nvSpPr>
        <p:spPr>
          <a:xfrm>
            <a:off x="640079" y="1554480"/>
            <a:ext cx="10972800" cy="1828800"/>
          </a:xfrm>
        </p:spPr>
        <p:txBody>
          <a:bodyPr anchor="ctr">
            <a:normAutofit/>
          </a:bodyPr>
          <a:lstStyle>
            <a:lvl1pPr algn="ctr">
              <a:lnSpc>
                <a:spcPct val="100000"/>
              </a:lnSpc>
              <a:defRPr sz="3600">
                <a:solidFill>
                  <a:schemeClr val="tx2"/>
                </a:solidFill>
                <a:effectLst>
                  <a:outerShdw blurRad="38100" dist="38100" dir="2700000" algn="tl">
                    <a:srgbClr val="000000">
                      <a:alpha val="43137"/>
                    </a:srgbClr>
                  </a:outerShdw>
                </a:effectLst>
                <a:latin typeface="+mj-lt"/>
                <a:cs typeface="Arial" panose="020B0604020202020204" pitchFamily="34" charset="0"/>
              </a:defRPr>
            </a:lvl1pPr>
          </a:lstStyle>
          <a:p>
            <a:r>
              <a:rPr lang="en-US" dirty="0"/>
              <a:t>Click to edit Master title style</a:t>
            </a:r>
          </a:p>
        </p:txBody>
      </p:sp>
      <p:pic>
        <p:nvPicPr>
          <p:cNvPr id="9" name="Picture 8">
            <a:extLst>
              <a:ext uri="{FF2B5EF4-FFF2-40B4-BE49-F238E27FC236}">
                <a16:creationId xmlns:a16="http://schemas.microsoft.com/office/drawing/2014/main" id="{09758D43-CA66-4BE3-808B-1293ADC99805}"/>
              </a:ext>
            </a:extLst>
          </p:cNvPr>
          <p:cNvPicPr>
            <a:picLocks noChangeAspect="1"/>
          </p:cNvPicPr>
          <p:nvPr userDrawn="1"/>
        </p:nvPicPr>
        <p:blipFill>
          <a:blip r:embed="rId3"/>
          <a:stretch>
            <a:fillRect/>
          </a:stretch>
        </p:blipFill>
        <p:spPr>
          <a:xfrm>
            <a:off x="640079" y="365760"/>
            <a:ext cx="1105232" cy="914400"/>
          </a:xfrm>
          <a:prstGeom prst="rect">
            <a:avLst/>
          </a:prstGeom>
        </p:spPr>
      </p:pic>
      <p:sp>
        <p:nvSpPr>
          <p:cNvPr id="5" name="Content Placeholder 4">
            <a:extLst>
              <a:ext uri="{FF2B5EF4-FFF2-40B4-BE49-F238E27FC236}">
                <a16:creationId xmlns:a16="http://schemas.microsoft.com/office/drawing/2014/main" id="{2111D1E9-946E-427B-9E7B-89BE8F492253}"/>
              </a:ext>
            </a:extLst>
          </p:cNvPr>
          <p:cNvSpPr>
            <a:spLocks noGrp="1"/>
          </p:cNvSpPr>
          <p:nvPr>
            <p:ph sz="quarter" idx="10"/>
          </p:nvPr>
        </p:nvSpPr>
        <p:spPr>
          <a:xfrm>
            <a:off x="640079" y="3383280"/>
            <a:ext cx="10972800" cy="2743200"/>
          </a:xfrm>
        </p:spPr>
        <p:txBody>
          <a:bodyPr/>
          <a:lstStyle>
            <a:lvl1pPr marL="0" indent="0" algn="ctr">
              <a:lnSpc>
                <a:spcPct val="100000"/>
              </a:lnSpc>
              <a:spcBef>
                <a:spcPts val="0"/>
              </a:spcBef>
              <a:buNone/>
              <a:defRPr/>
            </a:lvl1pPr>
            <a:lvl2pPr marL="227006" indent="0" algn="ctr">
              <a:lnSpc>
                <a:spcPct val="100000"/>
              </a:lnSpc>
              <a:spcBef>
                <a:spcPts val="0"/>
              </a:spcBef>
              <a:buNone/>
              <a:defRPr/>
            </a:lvl2pPr>
            <a:lvl3pPr marL="458777" indent="0" algn="ctr">
              <a:lnSpc>
                <a:spcPct val="100000"/>
              </a:lnSpc>
              <a:spcBef>
                <a:spcPts val="0"/>
              </a:spcBef>
              <a:buNone/>
              <a:defRPr/>
            </a:lvl3pPr>
            <a:lvl4pPr marL="685783" indent="0" algn="ctr">
              <a:lnSpc>
                <a:spcPct val="100000"/>
              </a:lnSpc>
              <a:spcBef>
                <a:spcPts val="0"/>
              </a:spcBef>
              <a:buNone/>
              <a:defRPr/>
            </a:lvl4pPr>
            <a:lvl5pPr marL="685783" indent="0" algn="ctr">
              <a:lnSpc>
                <a:spcPct val="100000"/>
              </a:lnSpc>
              <a:spcBef>
                <a:spcPts val="0"/>
              </a:spcBef>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a:extLst>
              <a:ext uri="{FF2B5EF4-FFF2-40B4-BE49-F238E27FC236}">
                <a16:creationId xmlns:a16="http://schemas.microsoft.com/office/drawing/2014/main" id="{1B688D75-D52B-46E2-9C04-CD435B6FDA42}"/>
              </a:ext>
            </a:extLst>
          </p:cNvPr>
          <p:cNvSpPr txBox="1"/>
          <p:nvPr userDrawn="1"/>
        </p:nvSpPr>
        <p:spPr>
          <a:xfrm>
            <a:off x="1745310" y="274320"/>
            <a:ext cx="7494411" cy="1097280"/>
          </a:xfrm>
          <a:prstGeom prst="rect">
            <a:avLst/>
          </a:prstGeom>
          <a:noFill/>
        </p:spPr>
        <p:txBody>
          <a:bodyPr vert="horz" lIns="45720" tIns="45720" rIns="45720" bIns="45720" rtlCol="0" anchor="ctr"/>
          <a:lstStyle>
            <a:defPPr>
              <a:defRPr lang="en-US"/>
            </a:defPPr>
            <a:lvl1pPr>
              <a:defRPr sz="900" i="1">
                <a:solidFill>
                  <a:schemeClr val="bg2">
                    <a:lumMod val="20000"/>
                    <a:lumOff val="80000"/>
                  </a:schemeClr>
                </a:solidFill>
                <a:cs typeface="Arial" panose="020B0604020202020204" pitchFamily="34" charset="0"/>
              </a:defRPr>
            </a:lvl1pPr>
          </a:lstStyle>
          <a:p>
            <a:pPr lvl="0" algn="l"/>
            <a:r>
              <a:rPr lang="en-US" sz="3600" b="1" i="1" dirty="0">
                <a:solidFill>
                  <a:schemeClr val="tx1"/>
                </a:solidFill>
              </a:rPr>
              <a:t>Mars Sample Receiving Project</a:t>
            </a:r>
            <a:endParaRPr lang="en-US" sz="3600" b="1" dirty="0">
              <a:solidFill>
                <a:schemeClr val="tx1"/>
              </a:solidFill>
            </a:endParaRPr>
          </a:p>
        </p:txBody>
      </p:sp>
      <p:pic>
        <p:nvPicPr>
          <p:cNvPr id="12" name="Picture 11" descr="Logo&#10;&#10;Description automatically generated">
            <a:extLst>
              <a:ext uri="{FF2B5EF4-FFF2-40B4-BE49-F238E27FC236}">
                <a16:creationId xmlns:a16="http://schemas.microsoft.com/office/drawing/2014/main" id="{616D6A58-1303-4ECA-A217-85BE298FB07A}"/>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20434" t="31172" r="19776" b="32132"/>
          <a:stretch/>
        </p:blipFill>
        <p:spPr>
          <a:xfrm>
            <a:off x="9477038" y="411480"/>
            <a:ext cx="2135841" cy="822960"/>
          </a:xfrm>
          <a:prstGeom prst="rect">
            <a:avLst/>
          </a:prstGeom>
        </p:spPr>
      </p:pic>
    </p:spTree>
    <p:extLst>
      <p:ext uri="{BB962C8B-B14F-4D97-AF65-F5344CB8AC3E}">
        <p14:creationId xmlns:p14="http://schemas.microsoft.com/office/powerpoint/2010/main" val="417594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p:txBody>
          <a:bodyPr/>
          <a:lstStyle/>
          <a:p>
            <a:r>
              <a:rPr lang="en-US"/>
              <a:t>Click to edit Master title style</a:t>
            </a:r>
          </a:p>
        </p:txBody>
      </p:sp>
      <p:sp>
        <p:nvSpPr>
          <p:cNvPr id="8" name="Footer Placeholder 7"/>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9" name="Slide Number Placeholder 8"/>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276504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11365992" cy="1828800"/>
          </a:xfrm>
        </p:spPr>
        <p:txBody>
          <a:bodyPr anchor="b">
            <a:normAutofit/>
          </a:bodyPr>
          <a:lstStyle>
            <a:lvl1pPr algn="ctr">
              <a:defRPr sz="3600"/>
            </a:lvl1pPr>
          </a:lstStyle>
          <a:p>
            <a:r>
              <a:rPr lang="en-US"/>
              <a:t>Click to edit Master title style</a:t>
            </a:r>
          </a:p>
        </p:txBody>
      </p:sp>
      <p:sp>
        <p:nvSpPr>
          <p:cNvPr id="3" name="Text Placeholder 2"/>
          <p:cNvSpPr>
            <a:spLocks noGrp="1"/>
          </p:cNvSpPr>
          <p:nvPr>
            <p:ph type="body" idx="1"/>
          </p:nvPr>
        </p:nvSpPr>
        <p:spPr>
          <a:xfrm>
            <a:off x="457200" y="4023360"/>
            <a:ext cx="11365992" cy="1828800"/>
          </a:xfrm>
        </p:spPr>
        <p:txBody>
          <a:bodyPr/>
          <a:lstStyle>
            <a:lvl1pPr marL="0" indent="0" algn="ctr">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Footer Placeholder 6"/>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8" name="Slide Number Placeholder 7"/>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314687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53912"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9" name="Slide Number Placeholder 8"/>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240062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199"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53912"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53912"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p:nvPr>
        </p:nvSpPr>
        <p:spPr/>
        <p:txBody>
          <a:bodyPr/>
          <a:lstStyle/>
          <a:p>
            <a:r>
              <a:rPr lang="en-US"/>
              <a:t>Click to edit Master title style</a:t>
            </a:r>
          </a:p>
        </p:txBody>
      </p:sp>
      <p:sp>
        <p:nvSpPr>
          <p:cNvPr id="7" name="Footer Placeholder 6"/>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8" name="Slide Number Placeholder 7"/>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98396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4" name="Slide Number Placeholder 3"/>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25747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4" name="Slide Number Placeholder 3"/>
          <p:cNvSpPr>
            <a:spLocks noGrp="1"/>
          </p:cNvSpPr>
          <p:nvPr>
            <p:ph type="sldNum" sz="quarter" idx="12"/>
          </p:nvPr>
        </p:nvSpPr>
        <p:spPr/>
        <p:txBody>
          <a:bodyPr/>
          <a:lstStyle/>
          <a:p>
            <a:fld id="{C3F5E514-38EB-4262-A95F-03E9BD4E668F}" type="slidenum">
              <a:rPr lang="en-US" smtClean="0"/>
              <a:pPr/>
              <a:t>‹#›</a:t>
            </a:fld>
            <a:endParaRPr lang="en-US"/>
          </a:p>
        </p:txBody>
      </p:sp>
      <p:cxnSp>
        <p:nvCxnSpPr>
          <p:cNvPr id="8" name="Straight Connector 7"/>
          <p:cNvCxnSpPr/>
          <p:nvPr userDrawn="1"/>
        </p:nvCxnSpPr>
        <p:spPr>
          <a:xfrm>
            <a:off x="411480" y="1051560"/>
            <a:ext cx="10424160" cy="0"/>
          </a:xfrm>
          <a:prstGeom prst="line">
            <a:avLst/>
          </a:prstGeom>
          <a:ln w="1270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85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188720"/>
            <a:ext cx="7251192"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188720"/>
            <a:ext cx="4114800" cy="5486400"/>
          </a:xfrm>
        </p:spPr>
        <p:txBody>
          <a:bodyPr>
            <a:normAutofit/>
          </a:bodyPr>
          <a:lstStyle>
            <a:lvl1pPr marL="0" indent="0">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dirty="0"/>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6" name="Slide Number Placeholder 5"/>
          <p:cNvSpPr>
            <a:spLocks noGrp="1"/>
          </p:cNvSpPr>
          <p:nvPr>
            <p:ph type="sldNum" sz="quarter" idx="12"/>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68673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4" name="Title"/>
          <p:cNvSpPr>
            <a:spLocks noGrp="1"/>
          </p:cNvSpPr>
          <p:nvPr>
            <p:ph type="title"/>
          </p:nvPr>
        </p:nvSpPr>
        <p:spPr/>
        <p:txBody>
          <a:bodyPr/>
          <a:lstStyle/>
          <a:p>
            <a:r>
              <a:rPr lang="en-US"/>
              <a:t>Click to edit Master title style</a:t>
            </a:r>
          </a:p>
        </p:txBody>
      </p:sp>
      <p:sp>
        <p:nvSpPr>
          <p:cNvPr id="5" name="Content1Top"/>
          <p:cNvSpPr>
            <a:spLocks noGrp="1"/>
          </p:cNvSpPr>
          <p:nvPr>
            <p:ph sz="quarter" idx="12"/>
          </p:nvPr>
        </p:nvSpPr>
        <p:spPr>
          <a:xfrm>
            <a:off x="457200" y="1188720"/>
            <a:ext cx="11363325" cy="91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2Left"/>
          <p:cNvSpPr>
            <a:spLocks noGrp="1"/>
          </p:cNvSpPr>
          <p:nvPr>
            <p:ph sz="half" idx="2"/>
          </p:nvPr>
        </p:nvSpPr>
        <p:spPr>
          <a:xfrm>
            <a:off x="457200" y="2103120"/>
            <a:ext cx="6373368"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3Right"/>
          <p:cNvSpPr>
            <a:spLocks noGrp="1"/>
          </p:cNvSpPr>
          <p:nvPr>
            <p:ph sz="quarter" idx="4"/>
          </p:nvPr>
        </p:nvSpPr>
        <p:spPr>
          <a:xfrm>
            <a:off x="6858000" y="2103120"/>
            <a:ext cx="4962525"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4"/>
          </p:nvPr>
        </p:nvSpPr>
        <p:spPr>
          <a:xfrm>
            <a:off x="1097280" y="6583680"/>
            <a:ext cx="4114800" cy="182880"/>
          </a:xfrm>
          <a:prstGeom prst="rect">
            <a:avLst/>
          </a:prstGeom>
        </p:spPr>
        <p:txBody>
          <a:bodyPr/>
          <a:lstStyle/>
          <a:p>
            <a:r>
              <a:rPr lang="en-US" i="1"/>
              <a:t>Footer</a:t>
            </a:r>
            <a:endParaRPr lang="en-US" i="1" dirty="0"/>
          </a:p>
        </p:txBody>
      </p:sp>
      <p:sp>
        <p:nvSpPr>
          <p:cNvPr id="7" name="Slide Number Placeholder 6"/>
          <p:cNvSpPr>
            <a:spLocks noGrp="1"/>
          </p:cNvSpPr>
          <p:nvPr>
            <p:ph type="sldNum" sz="quarter" idx="15"/>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67634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1TopLeft"/>
          <p:cNvSpPr>
            <a:spLocks noGrp="1"/>
          </p:cNvSpPr>
          <p:nvPr>
            <p:ph sz="half" idx="1"/>
          </p:nvPr>
        </p:nvSpPr>
        <p:spPr>
          <a:xfrm>
            <a:off x="457200"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2TopRight"/>
          <p:cNvSpPr>
            <a:spLocks noGrp="1"/>
          </p:cNvSpPr>
          <p:nvPr>
            <p:ph sz="half" idx="2"/>
          </p:nvPr>
        </p:nvSpPr>
        <p:spPr>
          <a:xfrm>
            <a:off x="6153912"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3BottomLeft"/>
          <p:cNvSpPr>
            <a:spLocks noGrp="1"/>
          </p:cNvSpPr>
          <p:nvPr>
            <p:ph sz="quarter" idx="13"/>
          </p:nvPr>
        </p:nvSpPr>
        <p:spPr>
          <a:xfrm>
            <a:off x="457200" y="3840480"/>
            <a:ext cx="5669280" cy="2743200"/>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4BottomRight"/>
          <p:cNvSpPr>
            <a:spLocks noGrp="1"/>
          </p:cNvSpPr>
          <p:nvPr>
            <p:ph sz="quarter" idx="14"/>
          </p:nvPr>
        </p:nvSpPr>
        <p:spPr>
          <a:xfrm>
            <a:off x="6153912" y="3840480"/>
            <a:ext cx="5669280" cy="2743200"/>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6"/>
          </p:nvPr>
        </p:nvSpPr>
        <p:spPr>
          <a:xfrm>
            <a:off x="1097280" y="6583680"/>
            <a:ext cx="4114800" cy="182880"/>
          </a:xfrm>
          <a:prstGeom prst="rect">
            <a:avLst/>
          </a:prstGeom>
        </p:spPr>
        <p:txBody>
          <a:bodyPr/>
          <a:lstStyle/>
          <a:p>
            <a:r>
              <a:rPr lang="en-US" i="1"/>
              <a:t>Footer</a:t>
            </a:r>
            <a:endParaRPr lang="en-US" i="1" dirty="0"/>
          </a:p>
        </p:txBody>
      </p:sp>
      <p:sp>
        <p:nvSpPr>
          <p:cNvPr id="7" name="Slide Number Placeholder 6"/>
          <p:cNvSpPr>
            <a:spLocks noGrp="1"/>
          </p:cNvSpPr>
          <p:nvPr>
            <p:ph type="sldNum" sz="quarter" idx="17"/>
          </p:nvPr>
        </p:nvSpPr>
        <p:spPr/>
        <p:txBody>
          <a:bodyPr/>
          <a:lstStyle/>
          <a:p>
            <a:fld id="{C3F5E514-38EB-4262-A95F-03E9BD4E668F}" type="slidenum">
              <a:rPr lang="en-US" smtClean="0"/>
              <a:pPr/>
              <a:t>‹#›</a:t>
            </a:fld>
            <a:endParaRPr lang="en-US"/>
          </a:p>
        </p:txBody>
      </p:sp>
    </p:spTree>
    <p:extLst>
      <p:ext uri="{BB962C8B-B14F-4D97-AF65-F5344CB8AC3E}">
        <p14:creationId xmlns:p14="http://schemas.microsoft.com/office/powerpoint/2010/main" val="153844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sp>
        <p:nvSpPr>
          <p:cNvPr id="4" name="Footer Placeholder 3"/>
          <p:cNvSpPr>
            <a:spLocks noGrp="1"/>
          </p:cNvSpPr>
          <p:nvPr>
            <p:ph type="ftr" sz="quarter" idx="11"/>
          </p:nvPr>
        </p:nvSpPr>
        <p:spPr>
          <a:xfrm>
            <a:off x="1097280" y="6583680"/>
            <a:ext cx="4114800" cy="182880"/>
          </a:xfrm>
          <a:prstGeom prst="rect">
            <a:avLst/>
          </a:prstGeom>
        </p:spPr>
        <p:txBody>
          <a:bodyPr/>
          <a:lstStyle/>
          <a:p>
            <a:r>
              <a:rPr lang="en-US" i="1"/>
              <a:t>Footer</a:t>
            </a:r>
            <a:endParaRPr lang="en-US" i="1" dirty="0"/>
          </a:p>
        </p:txBody>
      </p:sp>
      <p:sp>
        <p:nvSpPr>
          <p:cNvPr id="5" name="Slide Number Placeholder 4"/>
          <p:cNvSpPr>
            <a:spLocks noGrp="1"/>
          </p:cNvSpPr>
          <p:nvPr>
            <p:ph type="sldNum" sz="quarter" idx="12"/>
          </p:nvPr>
        </p:nvSpPr>
        <p:spPr/>
        <p:txBody>
          <a:bodyPr/>
          <a:lstStyle/>
          <a:p>
            <a:fld id="{C3F5E514-38EB-4262-A95F-03E9BD4E668F}" type="slidenum">
              <a:rPr lang="en-US" smtClean="0"/>
              <a:pPr/>
              <a:t>‹#›</a:t>
            </a:fld>
            <a:endParaRPr lang="en-US"/>
          </a:p>
        </p:txBody>
      </p:sp>
      <p:pic>
        <p:nvPicPr>
          <p:cNvPr id="6" name="Picture 5">
            <a:extLst>
              <a:ext uri="{FF2B5EF4-FFF2-40B4-BE49-F238E27FC236}">
                <a16:creationId xmlns:a16="http://schemas.microsoft.com/office/drawing/2014/main" id="{31DB3721-9A7F-4773-BDC5-740A6F5BCDA8}"/>
              </a:ext>
            </a:extLst>
          </p:cNvPr>
          <p:cNvPicPr>
            <a:picLocks noChangeAspect="1"/>
          </p:cNvPicPr>
          <p:nvPr userDrawn="1"/>
        </p:nvPicPr>
        <p:blipFill>
          <a:blip r:embed="rId2"/>
          <a:stretch>
            <a:fillRect/>
          </a:stretch>
        </p:blipFill>
        <p:spPr>
          <a:xfrm>
            <a:off x="3843443" y="1648522"/>
            <a:ext cx="4734433" cy="3916976"/>
          </a:xfrm>
          <a:prstGeom prst="rect">
            <a:avLst/>
          </a:prstGeom>
        </p:spPr>
      </p:pic>
    </p:spTree>
    <p:extLst>
      <p:ext uri="{BB962C8B-B14F-4D97-AF65-F5344CB8AC3E}">
        <p14:creationId xmlns:p14="http://schemas.microsoft.com/office/powerpoint/2010/main" val="3376507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43CFE-D223-747A-B5BD-B3C5AF8CCB7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482E509-D32E-BD21-7FCF-D329D5510D69}"/>
              </a:ext>
            </a:extLst>
          </p:cNvPr>
          <p:cNvSpPr>
            <a:spLocks noGrp="1"/>
          </p:cNvSpPr>
          <p:nvPr>
            <p:ph type="sldNum" sz="quarter" idx="10"/>
          </p:nvPr>
        </p:nvSpPr>
        <p:spPr/>
        <p:txBody>
          <a:bodyPr/>
          <a:lstStyle/>
          <a:p>
            <a:fld id="{2E8C51FE-49D9-314D-9957-ABBF7DDE8782}" type="slidenum">
              <a:rPr lang="en-US" smtClean="0"/>
              <a:pPr/>
              <a:t>‹#›</a:t>
            </a:fld>
            <a:endParaRPr lang="en-US"/>
          </a:p>
        </p:txBody>
      </p:sp>
    </p:spTree>
    <p:extLst>
      <p:ext uri="{BB962C8B-B14F-4D97-AF65-F5344CB8AC3E}">
        <p14:creationId xmlns:p14="http://schemas.microsoft.com/office/powerpoint/2010/main" val="87499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A04A546-A9C4-482C-B2B3-79C507F333EA}"/>
              </a:ext>
            </a:extLst>
          </p:cNvPr>
          <p:cNvSpPr txBox="1"/>
          <p:nvPr userDrawn="1"/>
        </p:nvSpPr>
        <p:spPr>
          <a:xfrm>
            <a:off x="9509760" y="6379938"/>
            <a:ext cx="2286000" cy="230832"/>
          </a:xfrm>
          <a:prstGeom prst="rect">
            <a:avLst/>
          </a:prstGeom>
          <a:solidFill>
            <a:schemeClr val="bg1"/>
          </a:solidFill>
        </p:spPr>
        <p:txBody>
          <a:bodyPr vert="horz" lIns="45720" tIns="45720" rIns="45720" bIns="45720" rtlCol="0" anchor="ctr"/>
          <a:lstStyle>
            <a:defPPr>
              <a:defRPr lang="en-US"/>
            </a:defPPr>
            <a:lvl1pPr>
              <a:defRPr sz="900" i="1">
                <a:solidFill>
                  <a:schemeClr val="bg2">
                    <a:lumMod val="20000"/>
                    <a:lumOff val="80000"/>
                  </a:schemeClr>
                </a:solidFill>
                <a:cs typeface="Arial" panose="020B0604020202020204" pitchFamily="34" charset="0"/>
              </a:defRPr>
            </a:lvl1pPr>
          </a:lstStyle>
          <a:p>
            <a:pPr lvl="0" algn="r"/>
            <a:r>
              <a:rPr lang="en-US" sz="1200" i="1" dirty="0">
                <a:solidFill>
                  <a:schemeClr val="tx1"/>
                </a:solidFill>
              </a:rPr>
              <a:t>Mars Sample Receiving Project</a:t>
            </a:r>
            <a:endParaRPr lang="en-US" sz="1200" dirty="0">
              <a:solidFill>
                <a:schemeClr val="tx1"/>
              </a:solidFill>
            </a:endParaRPr>
          </a:p>
        </p:txBody>
      </p:sp>
      <p:sp>
        <p:nvSpPr>
          <p:cNvPr id="2" name="Title Placeholder 1"/>
          <p:cNvSpPr>
            <a:spLocks noGrp="1"/>
          </p:cNvSpPr>
          <p:nvPr>
            <p:ph type="title"/>
          </p:nvPr>
        </p:nvSpPr>
        <p:spPr>
          <a:xfrm>
            <a:off x="731520" y="182880"/>
            <a:ext cx="9875520" cy="73152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188720"/>
            <a:ext cx="11338560" cy="515965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1097280" y="6583680"/>
            <a:ext cx="4114800" cy="182880"/>
          </a:xfrm>
          <a:prstGeom prst="rect">
            <a:avLst/>
          </a:prstGeom>
        </p:spPr>
        <p:txBody>
          <a:bodyPr vert="horz" lIns="91440" tIns="45720" rIns="91440" bIns="45720" rtlCol="0" anchor="ctr"/>
          <a:lstStyle>
            <a:lvl1pPr algn="l">
              <a:defRPr sz="900">
                <a:solidFill>
                  <a:schemeClr val="tx1"/>
                </a:solidFill>
                <a:latin typeface="+mn-lt"/>
                <a:cs typeface="Arial" panose="020B0604020202020204" pitchFamily="34" charset="0"/>
              </a:defRPr>
            </a:lvl1pPr>
          </a:lstStyle>
          <a:p>
            <a:r>
              <a:rPr lang="en-US" i="1"/>
              <a:t>Footer</a:t>
            </a:r>
            <a:endParaRPr lang="en-US" i="1" dirty="0"/>
          </a:p>
        </p:txBody>
      </p:sp>
      <p:sp>
        <p:nvSpPr>
          <p:cNvPr id="6" name="Slide Number Placeholder 5"/>
          <p:cNvSpPr>
            <a:spLocks noGrp="1"/>
          </p:cNvSpPr>
          <p:nvPr>
            <p:ph type="sldNum" sz="quarter" idx="4"/>
          </p:nvPr>
        </p:nvSpPr>
        <p:spPr>
          <a:xfrm>
            <a:off x="9217152" y="6583680"/>
            <a:ext cx="2743200" cy="182880"/>
          </a:xfrm>
          <a:prstGeom prst="rect">
            <a:avLst/>
          </a:prstGeom>
        </p:spPr>
        <p:txBody>
          <a:bodyPr vert="horz" lIns="91440" tIns="45720" rIns="91440" bIns="45720" rtlCol="0" anchor="ctr"/>
          <a:lstStyle>
            <a:lvl1pPr algn="r">
              <a:defRPr sz="900">
                <a:solidFill>
                  <a:srgbClr val="00328C"/>
                </a:solidFill>
                <a:latin typeface="+mn-lt"/>
                <a:cs typeface="Arial" panose="020B0604020202020204" pitchFamily="34" charset="0"/>
              </a:defRPr>
            </a:lvl1pPr>
          </a:lstStyle>
          <a:p>
            <a:fld id="{C3F5E514-38EB-4262-A95F-03E9BD4E668F}" type="slidenum">
              <a:rPr lang="en-US" smtClean="0"/>
              <a:pPr/>
              <a:t>‹#›</a:t>
            </a:fld>
            <a:endParaRPr lang="en-US"/>
          </a:p>
        </p:txBody>
      </p:sp>
      <p:cxnSp>
        <p:nvCxnSpPr>
          <p:cNvPr id="10" name="Straight Connector 9"/>
          <p:cNvCxnSpPr>
            <a:cxnSpLocks/>
          </p:cNvCxnSpPr>
          <p:nvPr userDrawn="1"/>
        </p:nvCxnSpPr>
        <p:spPr>
          <a:xfrm>
            <a:off x="457200" y="1051560"/>
            <a:ext cx="10332720" cy="0"/>
          </a:xfrm>
          <a:prstGeom prst="line">
            <a:avLst/>
          </a:prstGeom>
          <a:ln>
            <a:solidFill>
              <a:srgbClr val="00328C"/>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userDrawn="1"/>
        </p:nvCxnSpPr>
        <p:spPr>
          <a:xfrm>
            <a:off x="1097280" y="6492240"/>
            <a:ext cx="8686800" cy="0"/>
          </a:xfrm>
          <a:prstGeom prst="line">
            <a:avLst/>
          </a:prstGeom>
          <a:ln cap="rnd">
            <a:solidFill>
              <a:srgbClr val="FA0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0775322-4764-42BA-8B4E-AA626397AA70}"/>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9053" t="7303" r="8728" b="5357"/>
          <a:stretch/>
        </p:blipFill>
        <p:spPr>
          <a:xfrm>
            <a:off x="91440" y="5852160"/>
            <a:ext cx="914400" cy="912742"/>
          </a:xfrm>
          <a:prstGeom prst="ellipse">
            <a:avLst/>
          </a:prstGeom>
        </p:spPr>
      </p:pic>
      <p:pic>
        <p:nvPicPr>
          <p:cNvPr id="8" name="Picture 7" descr="Logo&#10;&#10;Description automatically generated">
            <a:extLst>
              <a:ext uri="{FF2B5EF4-FFF2-40B4-BE49-F238E27FC236}">
                <a16:creationId xmlns:a16="http://schemas.microsoft.com/office/drawing/2014/main" id="{4AE961BF-E816-4398-BB10-75F7E05F8BED}"/>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20434" t="31172" r="19776" b="32132"/>
          <a:stretch/>
        </p:blipFill>
        <p:spPr>
          <a:xfrm>
            <a:off x="10456736" y="228600"/>
            <a:ext cx="1661209" cy="640080"/>
          </a:xfrm>
          <a:prstGeom prst="rect">
            <a:avLst/>
          </a:prstGeom>
        </p:spPr>
      </p:pic>
      <p:pic>
        <p:nvPicPr>
          <p:cNvPr id="13" name="Picture 12">
            <a:extLst>
              <a:ext uri="{FF2B5EF4-FFF2-40B4-BE49-F238E27FC236}">
                <a16:creationId xmlns:a16="http://schemas.microsoft.com/office/drawing/2014/main" id="{F33F5FB7-619F-439F-A5E6-826692FF25D0}"/>
              </a:ext>
            </a:extLst>
          </p:cNvPr>
          <p:cNvPicPr>
            <a:picLocks noChangeAspect="1"/>
          </p:cNvPicPr>
          <p:nvPr userDrawn="1"/>
        </p:nvPicPr>
        <p:blipFill>
          <a:blip r:embed="rId16"/>
          <a:stretch>
            <a:fillRect/>
          </a:stretch>
        </p:blipFill>
        <p:spPr>
          <a:xfrm>
            <a:off x="91440" y="228600"/>
            <a:ext cx="773662" cy="640080"/>
          </a:xfrm>
          <a:prstGeom prst="rect">
            <a:avLst/>
          </a:prstGeom>
        </p:spPr>
      </p:pic>
    </p:spTree>
    <p:extLst>
      <p:ext uri="{BB962C8B-B14F-4D97-AF65-F5344CB8AC3E}">
        <p14:creationId xmlns:p14="http://schemas.microsoft.com/office/powerpoint/2010/main" val="591044297"/>
      </p:ext>
    </p:extLst>
  </p:cSld>
  <p:clrMap bg1="lt1" tx1="dk1" bg2="lt2" tx2="dk2" accent1="accent1" accent2="accent2" accent3="accent3" accent4="accent4" accent5="accent5" accent6="accent6" hlink="hlink" folHlink="folHlink"/>
  <p:sldLayoutIdLst>
    <p:sldLayoutId id="2147483739"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4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cap="small" baseline="0">
          <a:solidFill>
            <a:schemeClr val="tx2"/>
          </a:solidFill>
          <a:effectLst>
            <a:outerShdw blurRad="38100" dist="38100" dir="2700000" algn="tl">
              <a:srgbClr val="000000">
                <a:alpha val="43137"/>
              </a:srgbClr>
            </a:outerShdw>
          </a:effectLst>
          <a:latin typeface="+mj-lt"/>
          <a:ea typeface="+mj-ea"/>
          <a:cs typeface="Arial" panose="020B0604020202020204" pitchFamily="34" charset="0"/>
        </a:defRPr>
      </a:lvl1pPr>
    </p:titleStyle>
    <p:bodyStyle>
      <a:lvl1pPr marL="228594" indent="-228594" algn="l" defTabSz="914377" rtl="0" eaLnBrk="1" latinLnBrk="0" hangingPunct="1">
        <a:lnSpc>
          <a:spcPct val="100000"/>
        </a:lnSpc>
        <a:spcBef>
          <a:spcPts val="600"/>
        </a:spcBef>
        <a:buFont typeface="Arial" panose="020B0604020202020204" pitchFamily="34" charset="0"/>
        <a:buChar char="•"/>
        <a:defRPr sz="2800" kern="1200">
          <a:solidFill>
            <a:schemeClr val="tx1"/>
          </a:solidFill>
          <a:latin typeface="+mn-lt"/>
          <a:ea typeface="+mn-ea"/>
          <a:cs typeface="Arial" panose="020B0604020202020204" pitchFamily="34" charset="0"/>
        </a:defRPr>
      </a:lvl1pPr>
      <a:lvl2pPr marL="457200" indent="-228600" algn="l" defTabSz="914377" rtl="0" eaLnBrk="1" latinLnBrk="0" hangingPunct="1">
        <a:lnSpc>
          <a:spcPct val="100000"/>
        </a:lnSpc>
        <a:spcBef>
          <a:spcPts val="300"/>
        </a:spcBef>
        <a:buFont typeface="Calibri" panose="020F0502020204030204" pitchFamily="34" charset="0"/>
        <a:buChar char="‒"/>
        <a:defRPr sz="2400" kern="1200">
          <a:solidFill>
            <a:schemeClr val="tx1"/>
          </a:solidFill>
          <a:latin typeface="+mn-lt"/>
          <a:ea typeface="+mn-ea"/>
          <a:cs typeface="Arial" panose="020B0604020202020204" pitchFamily="34" charset="0"/>
        </a:defRPr>
      </a:lvl2pPr>
      <a:lvl3pPr marL="687371" indent="-228594" algn="l" defTabSz="914377" rtl="0" eaLnBrk="1" latinLnBrk="0" hangingPunct="1">
        <a:lnSpc>
          <a:spcPct val="100000"/>
        </a:lnSpc>
        <a:spcBef>
          <a:spcPts val="300"/>
        </a:spcBef>
        <a:buFont typeface="Arial" panose="020B0604020202020204" pitchFamily="34" charset="0"/>
        <a:buChar char="•"/>
        <a:defRPr sz="1800" kern="1200">
          <a:solidFill>
            <a:schemeClr val="tx1"/>
          </a:solidFill>
          <a:latin typeface="+mn-lt"/>
          <a:ea typeface="+mn-ea"/>
          <a:cs typeface="Arial" panose="020B0604020202020204" pitchFamily="34" charset="0"/>
        </a:defRPr>
      </a:lvl3pPr>
      <a:lvl4pPr marL="914377" indent="-228594" algn="l" defTabSz="914377" rtl="0" eaLnBrk="1" latinLnBrk="0" hangingPunct="1">
        <a:lnSpc>
          <a:spcPct val="100000"/>
        </a:lnSpc>
        <a:spcBef>
          <a:spcPts val="300"/>
        </a:spcBef>
        <a:buFont typeface="Calibri" panose="020F0502020204030204" pitchFamily="34" charset="0"/>
        <a:buChar char="‒"/>
        <a:defRPr sz="1800" kern="1200">
          <a:solidFill>
            <a:schemeClr val="tx1"/>
          </a:solidFill>
          <a:latin typeface="+mn-lt"/>
          <a:ea typeface="+mn-ea"/>
          <a:cs typeface="Arial" panose="020B0604020202020204" pitchFamily="34" charset="0"/>
        </a:defRPr>
      </a:lvl4pPr>
      <a:lvl5pPr marL="914377" indent="-228594" algn="l" defTabSz="914377" rtl="0" eaLnBrk="1" latinLnBrk="0" hangingPunct="1">
        <a:lnSpc>
          <a:spcPct val="100000"/>
        </a:lnSpc>
        <a:spcBef>
          <a:spcPts val="300"/>
        </a:spcBef>
        <a:buFont typeface="Calibri" panose="020F0502020204030204" pitchFamily="34" charset="0"/>
        <a:buChar char="»"/>
        <a:defRPr sz="16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tiff"/><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3.jp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jp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image" Target="../media/image24.jpg"/><Relationship Id="rId16" Type="http://schemas.openxmlformats.org/officeDocument/2006/relationships/image" Target="../media/image38.emf"/><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hyperlink" Target="https://mars.nasa.gov/internal_resources/1306/" TargetMode="External"/><Relationship Id="rId4" Type="http://schemas.openxmlformats.org/officeDocument/2006/relationships/image" Target="../media/image40.tiff"/><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1E828-82C2-4FA7-BE16-087EAE950C7D}"/>
              </a:ext>
            </a:extLst>
          </p:cNvPr>
          <p:cNvSpPr>
            <a:spLocks noGrp="1"/>
          </p:cNvSpPr>
          <p:nvPr>
            <p:ph type="ctrTitle"/>
          </p:nvPr>
        </p:nvSpPr>
        <p:spPr>
          <a:xfrm>
            <a:off x="609600" y="924162"/>
            <a:ext cx="10972800" cy="1828800"/>
          </a:xfrm>
        </p:spPr>
        <p:txBody>
          <a:bodyPr>
            <a:normAutofit/>
          </a:bodyPr>
          <a:lstStyle/>
          <a:p>
            <a:r>
              <a:rPr lang="en-US" sz="4400">
                <a:cs typeface="Arial"/>
              </a:rPr>
              <a:t>“How We Are Planning a </a:t>
            </a:r>
            <a:br>
              <a:rPr lang="en-US" sz="4400">
                <a:cs typeface="Arial"/>
              </a:rPr>
            </a:br>
            <a:r>
              <a:rPr lang="en-US" sz="4400">
                <a:cs typeface="Arial"/>
              </a:rPr>
              <a:t>Facility To Receive Mars Samples”</a:t>
            </a:r>
            <a:endParaRPr lang="en-US" sz="4400" dirty="0">
              <a:cs typeface="Arial"/>
            </a:endParaRPr>
          </a:p>
        </p:txBody>
      </p:sp>
      <p:sp>
        <p:nvSpPr>
          <p:cNvPr id="3" name="Subtitle 2">
            <a:extLst>
              <a:ext uri="{FF2B5EF4-FFF2-40B4-BE49-F238E27FC236}">
                <a16:creationId xmlns:a16="http://schemas.microsoft.com/office/drawing/2014/main" id="{708D21B3-034C-41AD-A68F-6388F933177F}"/>
              </a:ext>
            </a:extLst>
          </p:cNvPr>
          <p:cNvSpPr>
            <a:spLocks noGrp="1"/>
          </p:cNvSpPr>
          <p:nvPr>
            <p:ph sz="quarter" idx="10"/>
          </p:nvPr>
        </p:nvSpPr>
        <p:spPr>
          <a:xfrm>
            <a:off x="693345" y="2655307"/>
            <a:ext cx="10972800" cy="2743200"/>
          </a:xfrm>
        </p:spPr>
        <p:txBody>
          <a:bodyPr vert="horz" lIns="91440" tIns="45720" rIns="91440" bIns="45720" rtlCol="0" anchor="t">
            <a:normAutofit/>
          </a:bodyPr>
          <a:lstStyle/>
          <a:p>
            <a:r>
              <a:rPr lang="en-US" dirty="0"/>
              <a:t>Alvin L. Smith, Ph.D., PMP</a:t>
            </a:r>
          </a:p>
          <a:p>
            <a:r>
              <a:rPr lang="en-US" sz="2400" dirty="0"/>
              <a:t>SRP Project Manager</a:t>
            </a:r>
          </a:p>
          <a:p>
            <a:endParaRPr lang="en-US" sz="2000" dirty="0"/>
          </a:p>
          <a:p>
            <a:r>
              <a:rPr kumimoji="0" lang="en-US" sz="2000" u="none" strike="noStrike" kern="1200" cap="none" spc="0" normalizeH="0" baseline="0" noProof="0" dirty="0">
                <a:ln>
                  <a:noFill/>
                </a:ln>
                <a:effectLst/>
                <a:uLnTx/>
                <a:uFillTx/>
                <a:ea typeface="+mn-ea"/>
              </a:rPr>
              <a:t>November 14, 2024</a:t>
            </a:r>
          </a:p>
          <a:p>
            <a:endParaRPr lang="en-US" sz="2000" dirty="0"/>
          </a:p>
          <a:p>
            <a:r>
              <a:rPr lang="en-US" sz="2000" dirty="0" err="1"/>
              <a:t>Astromaterials</a:t>
            </a:r>
            <a:r>
              <a:rPr lang="en-US" sz="2000" dirty="0"/>
              <a:t> Research &amp; Exploration Science</a:t>
            </a:r>
          </a:p>
          <a:p>
            <a:r>
              <a:rPr lang="en-US" sz="2000" dirty="0"/>
              <a:t>NASA Johnson Space Center</a:t>
            </a:r>
          </a:p>
          <a:p>
            <a:endParaRPr lang="en-US" sz="2000" dirty="0"/>
          </a:p>
        </p:txBody>
      </p:sp>
      <p:sp>
        <p:nvSpPr>
          <p:cNvPr id="4" name="Footer Placeholder 4">
            <a:extLst>
              <a:ext uri="{FF2B5EF4-FFF2-40B4-BE49-F238E27FC236}">
                <a16:creationId xmlns:a16="http://schemas.microsoft.com/office/drawing/2014/main" id="{7262EFC4-206A-CDC1-163C-30B51B3BD260}"/>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23157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479FC00-2DEA-3014-E6ED-A8D21FA4690C}"/>
              </a:ext>
            </a:extLst>
          </p:cNvPr>
          <p:cNvSpPr/>
          <p:nvPr/>
        </p:nvSpPr>
        <p:spPr>
          <a:xfrm>
            <a:off x="7494766" y="1524524"/>
            <a:ext cx="2285170" cy="430931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prstClr val="white"/>
              </a:solidFill>
              <a:latin typeface="Calibri" panose="020F0502020204030204"/>
            </a:endParaRPr>
          </a:p>
        </p:txBody>
      </p:sp>
      <p:sp>
        <p:nvSpPr>
          <p:cNvPr id="4" name="Rectangle 3">
            <a:extLst>
              <a:ext uri="{FF2B5EF4-FFF2-40B4-BE49-F238E27FC236}">
                <a16:creationId xmlns:a16="http://schemas.microsoft.com/office/drawing/2014/main" id="{E62D84AF-3165-9A53-60BB-11F75D4FB123}"/>
              </a:ext>
            </a:extLst>
          </p:cNvPr>
          <p:cNvSpPr/>
          <p:nvPr/>
        </p:nvSpPr>
        <p:spPr>
          <a:xfrm>
            <a:off x="513987" y="1520613"/>
            <a:ext cx="2285170" cy="430931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19B587-9FBB-7B45-8CBD-F2BCB1451350}"/>
              </a:ext>
            </a:extLst>
          </p:cNvPr>
          <p:cNvSpPr>
            <a:spLocks noGrp="1"/>
          </p:cNvSpPr>
          <p:nvPr>
            <p:ph type="title"/>
          </p:nvPr>
        </p:nvSpPr>
        <p:spPr/>
        <p:txBody>
          <a:bodyPr>
            <a:normAutofit fontScale="90000"/>
          </a:bodyPr>
          <a:lstStyle/>
          <a:p>
            <a:r>
              <a:rPr lang="en-US" dirty="0"/>
              <a:t>Mars Sample Return Campaign—Following the Samples</a:t>
            </a:r>
          </a:p>
        </p:txBody>
      </p:sp>
      <p:sp>
        <p:nvSpPr>
          <p:cNvPr id="7" name="Rectangle 6">
            <a:extLst>
              <a:ext uri="{FF2B5EF4-FFF2-40B4-BE49-F238E27FC236}">
                <a16:creationId xmlns:a16="http://schemas.microsoft.com/office/drawing/2014/main" id="{6AD9BA19-4019-AE86-BCBC-7F59683D81F5}"/>
              </a:ext>
            </a:extLst>
          </p:cNvPr>
          <p:cNvSpPr/>
          <p:nvPr/>
        </p:nvSpPr>
        <p:spPr>
          <a:xfrm>
            <a:off x="2808599" y="1520613"/>
            <a:ext cx="4666941" cy="4309311"/>
          </a:xfrm>
          <a:prstGeom prst="rect">
            <a:avLst/>
          </a:prstGeom>
          <a:solidFill>
            <a:srgbClr val="97B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a:endParaRPr lang="en-US">
              <a:solidFill>
                <a:prstClr val="white"/>
              </a:solidFill>
              <a:latin typeface="Calibri" panose="020F0502020204030204"/>
            </a:endParaRPr>
          </a:p>
        </p:txBody>
      </p:sp>
      <p:sp>
        <p:nvSpPr>
          <p:cNvPr id="8" name="Rectangle 7">
            <a:extLst>
              <a:ext uri="{FF2B5EF4-FFF2-40B4-BE49-F238E27FC236}">
                <a16:creationId xmlns:a16="http://schemas.microsoft.com/office/drawing/2014/main" id="{35040650-39CA-E5B0-8A2E-91C23F01412F}"/>
              </a:ext>
            </a:extLst>
          </p:cNvPr>
          <p:cNvSpPr/>
          <p:nvPr/>
        </p:nvSpPr>
        <p:spPr>
          <a:xfrm>
            <a:off x="539814" y="2440725"/>
            <a:ext cx="2219495" cy="3067431"/>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9" name="TextBox 8">
            <a:extLst>
              <a:ext uri="{FF2B5EF4-FFF2-40B4-BE49-F238E27FC236}">
                <a16:creationId xmlns:a16="http://schemas.microsoft.com/office/drawing/2014/main" id="{F99993BD-7AD4-14C7-9D04-C067D2F4D91E}"/>
              </a:ext>
            </a:extLst>
          </p:cNvPr>
          <p:cNvSpPr txBox="1"/>
          <p:nvPr/>
        </p:nvSpPr>
        <p:spPr>
          <a:xfrm>
            <a:off x="559555" y="3876545"/>
            <a:ext cx="2145083" cy="1092607"/>
          </a:xfrm>
          <a:prstGeom prst="rect">
            <a:avLst/>
          </a:prstGeom>
          <a:noFill/>
        </p:spPr>
        <p:txBody>
          <a:bodyPr wrap="square" rtlCol="0">
            <a:spAutoFit/>
          </a:bodyPr>
          <a:lstStyle/>
          <a:p>
            <a:pPr algn="ctr" defTabSz="457189">
              <a:spcAft>
                <a:spcPts val="600"/>
              </a:spcAft>
            </a:pPr>
            <a:r>
              <a:rPr lang="en-US" sz="1100" b="1">
                <a:solidFill>
                  <a:srgbClr val="323E4F"/>
                </a:solidFill>
                <a:latin typeface="Arial" panose="020B0604020202020204" pitchFamily="34" charset="0"/>
                <a:cs typeface="Arial" panose="020B0604020202020204" pitchFamily="34" charset="0"/>
              </a:rPr>
              <a:t>Mars 2020 Sample Caching</a:t>
            </a:r>
          </a:p>
          <a:p>
            <a:pPr marL="119060" indent="-119060" defTabSz="457189">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Collect </a:t>
            </a:r>
            <a:r>
              <a:rPr lang="en-US" sz="1100" i="1">
                <a:solidFill>
                  <a:schemeClr val="bg1">
                    <a:lumMod val="10000"/>
                  </a:schemeClr>
                </a:solidFill>
                <a:latin typeface="Arial" panose="020B0604020202020204" pitchFamily="34" charset="0"/>
                <a:cs typeface="Arial" panose="020B0604020202020204" pitchFamily="34" charset="0"/>
              </a:rPr>
              <a:t>samples of rock, regolith, and atmosphere</a:t>
            </a:r>
          </a:p>
          <a:p>
            <a:pPr marL="119060" indent="-119060" defTabSz="457189">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Cache samples on the surface for retrieval</a:t>
            </a:r>
          </a:p>
        </p:txBody>
      </p:sp>
      <p:pic>
        <p:nvPicPr>
          <p:cNvPr id="10" name="Picture 9">
            <a:extLst>
              <a:ext uri="{FF2B5EF4-FFF2-40B4-BE49-F238E27FC236}">
                <a16:creationId xmlns:a16="http://schemas.microsoft.com/office/drawing/2014/main" id="{750E206F-0B18-7826-1A37-6D2C925D104B}"/>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49957" y="2544420"/>
            <a:ext cx="2021531" cy="1267649"/>
          </a:xfrm>
          <a:prstGeom prst="rect">
            <a:avLst/>
          </a:prstGeom>
        </p:spPr>
      </p:pic>
      <p:sp>
        <p:nvSpPr>
          <p:cNvPr id="11" name="Rectangle 10">
            <a:extLst>
              <a:ext uri="{FF2B5EF4-FFF2-40B4-BE49-F238E27FC236}">
                <a16:creationId xmlns:a16="http://schemas.microsoft.com/office/drawing/2014/main" id="{5B12B456-5437-4B60-CD21-53FA38D5D8D4}"/>
              </a:ext>
            </a:extLst>
          </p:cNvPr>
          <p:cNvSpPr/>
          <p:nvPr/>
        </p:nvSpPr>
        <p:spPr>
          <a:xfrm>
            <a:off x="7587229" y="2454464"/>
            <a:ext cx="2138505" cy="3053694"/>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2" name="TextBox 11">
            <a:extLst>
              <a:ext uri="{FF2B5EF4-FFF2-40B4-BE49-F238E27FC236}">
                <a16:creationId xmlns:a16="http://schemas.microsoft.com/office/drawing/2014/main" id="{3B6AA32A-9A4C-8C16-C2A9-08C0E05D9E5A}"/>
              </a:ext>
            </a:extLst>
          </p:cNvPr>
          <p:cNvSpPr txBox="1"/>
          <p:nvPr/>
        </p:nvSpPr>
        <p:spPr>
          <a:xfrm>
            <a:off x="7587229" y="3774349"/>
            <a:ext cx="2201416" cy="1677381"/>
          </a:xfrm>
          <a:prstGeom prst="rect">
            <a:avLst/>
          </a:prstGeom>
          <a:noFill/>
        </p:spPr>
        <p:txBody>
          <a:bodyPr wrap="square" rtlCol="0">
            <a:spAutoFit/>
          </a:bodyPr>
          <a:lstStyle/>
          <a:p>
            <a:pPr algn="ctr" defTabSz="457189">
              <a:spcAft>
                <a:spcPts val="600"/>
              </a:spcAft>
            </a:pPr>
            <a:r>
              <a:rPr lang="en-US" sz="1100" b="1" dirty="0">
                <a:solidFill>
                  <a:srgbClr val="323E4F"/>
                </a:solidFill>
                <a:latin typeface="Arial" panose="020B0604020202020204" pitchFamily="34" charset="0"/>
                <a:cs typeface="Arial" panose="020B0604020202020204" pitchFamily="34" charset="0"/>
              </a:rPr>
              <a:t>Sample Receiving Project</a:t>
            </a:r>
          </a:p>
          <a:p>
            <a:pPr marL="119060" indent="-119060" defTabSz="457189">
              <a:spcAft>
                <a:spcPts val="600"/>
              </a:spcAft>
              <a:buFont typeface="Arial" panose="020B0604020202020204" pitchFamily="34" charset="0"/>
              <a:buChar char="•"/>
            </a:pPr>
            <a:r>
              <a:rPr lang="en-US" sz="1100" i="1" dirty="0">
                <a:solidFill>
                  <a:srgbClr val="323E4F"/>
                </a:solidFill>
                <a:latin typeface="Arial" panose="020B0604020202020204" pitchFamily="34" charset="0"/>
                <a:cs typeface="Arial" panose="020B0604020202020204" pitchFamily="34" charset="0"/>
              </a:rPr>
              <a:t>Recover and transport contained samples to </a:t>
            </a:r>
            <a:r>
              <a:rPr lang="en-US" sz="1100" i="1" dirty="0">
                <a:solidFill>
                  <a:srgbClr val="333E4F"/>
                </a:solidFill>
                <a:latin typeface="Arial" panose="020B0604020202020204" pitchFamily="34" charset="0"/>
                <a:cs typeface="Arial" panose="020B0604020202020204" pitchFamily="34" charset="0"/>
              </a:rPr>
              <a:t>receiving facility</a:t>
            </a:r>
          </a:p>
          <a:p>
            <a:pPr marL="119060" indent="-119060" defTabSz="457189">
              <a:spcAft>
                <a:spcPts val="600"/>
              </a:spcAft>
              <a:buFont typeface="Arial" panose="020B0604020202020204" pitchFamily="34" charset="0"/>
              <a:buChar char="•"/>
            </a:pPr>
            <a:r>
              <a:rPr lang="en-US" sz="1100" i="1" dirty="0">
                <a:solidFill>
                  <a:srgbClr val="333E4F"/>
                </a:solidFill>
                <a:latin typeface="Arial" panose="020B0604020202020204" pitchFamily="34" charset="0"/>
                <a:cs typeface="Arial" panose="020B0604020202020204" pitchFamily="34" charset="0"/>
              </a:rPr>
              <a:t>Safety assessment and sample containment</a:t>
            </a:r>
          </a:p>
          <a:p>
            <a:pPr marL="119060" indent="-119060" defTabSz="457189">
              <a:buFont typeface="Arial" panose="020B0604020202020204" pitchFamily="34" charset="0"/>
              <a:buChar char="•"/>
            </a:pPr>
            <a:r>
              <a:rPr lang="en-US" sz="1100" i="1" dirty="0">
                <a:solidFill>
                  <a:srgbClr val="333E4F"/>
                </a:solidFill>
                <a:latin typeface="Arial" panose="020B0604020202020204" pitchFamily="34" charset="0"/>
                <a:cs typeface="Arial" panose="020B0604020202020204" pitchFamily="34" charset="0"/>
              </a:rPr>
              <a:t>Initial sample science and curation</a:t>
            </a:r>
          </a:p>
        </p:txBody>
      </p:sp>
      <p:sp>
        <p:nvSpPr>
          <p:cNvPr id="13" name="Rectangle 12">
            <a:extLst>
              <a:ext uri="{FF2B5EF4-FFF2-40B4-BE49-F238E27FC236}">
                <a16:creationId xmlns:a16="http://schemas.microsoft.com/office/drawing/2014/main" id="{645663BF-7A73-6837-988C-DEE35E027081}"/>
              </a:ext>
            </a:extLst>
          </p:cNvPr>
          <p:cNvSpPr/>
          <p:nvPr/>
        </p:nvSpPr>
        <p:spPr>
          <a:xfrm>
            <a:off x="5231981" y="2444156"/>
            <a:ext cx="2188365" cy="3064002"/>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4" name="TextBox 13">
            <a:extLst>
              <a:ext uri="{FF2B5EF4-FFF2-40B4-BE49-F238E27FC236}">
                <a16:creationId xmlns:a16="http://schemas.microsoft.com/office/drawing/2014/main" id="{BDD836C7-1BAF-6C18-573C-BEFAA69D8AC2}"/>
              </a:ext>
            </a:extLst>
          </p:cNvPr>
          <p:cNvSpPr txBox="1"/>
          <p:nvPr/>
        </p:nvSpPr>
        <p:spPr>
          <a:xfrm>
            <a:off x="5240736" y="3863261"/>
            <a:ext cx="2188365" cy="1338828"/>
          </a:xfrm>
          <a:prstGeom prst="rect">
            <a:avLst/>
          </a:prstGeom>
          <a:noFill/>
        </p:spPr>
        <p:txBody>
          <a:bodyPr wrap="square" rtlCol="0">
            <a:spAutoFit/>
          </a:bodyPr>
          <a:lstStyle/>
          <a:p>
            <a:pPr algn="ctr" defTabSz="457189">
              <a:spcAft>
                <a:spcPts val="600"/>
              </a:spcAft>
            </a:pPr>
            <a:r>
              <a:rPr lang="en-US" sz="1100" b="1">
                <a:solidFill>
                  <a:srgbClr val="323E4F"/>
                </a:solidFill>
                <a:latin typeface="Arial" panose="020B0604020202020204" pitchFamily="34" charset="0"/>
                <a:cs typeface="Arial" panose="020B0604020202020204" pitchFamily="34" charset="0"/>
              </a:rPr>
              <a:t>Earth Return Orbiter (ERO) </a:t>
            </a:r>
          </a:p>
          <a:p>
            <a:pPr marL="119060" indent="-119060" defTabSz="457189">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Capture and contain samples in Mars orbit</a:t>
            </a:r>
          </a:p>
          <a:p>
            <a:pPr marL="119060" indent="-119060" defTabSz="457189">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Safely return samples to Earth for recovery at landing site</a:t>
            </a:r>
          </a:p>
          <a:p>
            <a:pPr marL="64293" indent="-64293" defTabSz="457189">
              <a:buFont typeface="Arial" panose="020B0604020202020204" pitchFamily="34" charset="0"/>
              <a:buChar char="•"/>
            </a:pPr>
            <a:endParaRPr lang="en-US" sz="1100" i="1">
              <a:solidFill>
                <a:srgbClr val="333E4F"/>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33569EB8-1B74-40A4-5661-84F44D056463}"/>
              </a:ext>
            </a:extLst>
          </p:cNvPr>
          <p:cNvSpPr/>
          <p:nvPr/>
        </p:nvSpPr>
        <p:spPr>
          <a:xfrm>
            <a:off x="2866891" y="2454464"/>
            <a:ext cx="2307041" cy="3053694"/>
          </a:xfrm>
          <a:prstGeom prst="rect">
            <a:avLst/>
          </a:prstGeom>
          <a:solidFill>
            <a:srgbClr val="F2F2F2"/>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189"/>
            <a:endParaRPr lang="en-US" sz="1200">
              <a:solidFill>
                <a:prstClr val="white"/>
              </a:solidFill>
              <a:latin typeface="Calibri" panose="020F0502020204030204"/>
            </a:endParaRPr>
          </a:p>
        </p:txBody>
      </p:sp>
      <p:sp>
        <p:nvSpPr>
          <p:cNvPr id="16" name="TextBox 15">
            <a:extLst>
              <a:ext uri="{FF2B5EF4-FFF2-40B4-BE49-F238E27FC236}">
                <a16:creationId xmlns:a16="http://schemas.microsoft.com/office/drawing/2014/main" id="{5969272C-535C-3F30-F9FE-E1578D48D374}"/>
              </a:ext>
            </a:extLst>
          </p:cNvPr>
          <p:cNvSpPr txBox="1"/>
          <p:nvPr/>
        </p:nvSpPr>
        <p:spPr>
          <a:xfrm>
            <a:off x="2892767" y="3876545"/>
            <a:ext cx="2289921" cy="1092607"/>
          </a:xfrm>
          <a:prstGeom prst="rect">
            <a:avLst/>
          </a:prstGeom>
          <a:noFill/>
        </p:spPr>
        <p:txBody>
          <a:bodyPr wrap="square" rtlCol="0">
            <a:spAutoFit/>
          </a:bodyPr>
          <a:lstStyle/>
          <a:p>
            <a:pPr algn="ctr" defTabSz="457189">
              <a:spcAft>
                <a:spcPts val="600"/>
              </a:spcAft>
            </a:pPr>
            <a:r>
              <a:rPr lang="en-US" sz="1100" b="1">
                <a:solidFill>
                  <a:srgbClr val="323E4F"/>
                </a:solidFill>
                <a:latin typeface="Arial" panose="020B0604020202020204" pitchFamily="34" charset="0"/>
                <a:cs typeface="Arial" panose="020B0604020202020204" pitchFamily="34" charset="0"/>
              </a:rPr>
              <a:t>Sample Retrieval Lander (SRL)</a:t>
            </a:r>
          </a:p>
          <a:p>
            <a:pPr marL="119060" indent="-119060" defTabSz="457189">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Retrieve samples cached by Mars 2020 rover</a:t>
            </a:r>
          </a:p>
          <a:p>
            <a:pPr marL="119060" indent="-119060" defTabSz="457189">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Launch samples into orbit around Mars</a:t>
            </a:r>
          </a:p>
        </p:txBody>
      </p:sp>
      <p:pic>
        <p:nvPicPr>
          <p:cNvPr id="17" name="Picture 16">
            <a:extLst>
              <a:ext uri="{FF2B5EF4-FFF2-40B4-BE49-F238E27FC236}">
                <a16:creationId xmlns:a16="http://schemas.microsoft.com/office/drawing/2014/main" id="{3B6490E6-DD5F-0261-3054-DA43290D84E9}"/>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rot="16200000">
            <a:off x="5696491" y="2097212"/>
            <a:ext cx="1239765" cy="2168787"/>
          </a:xfrm>
          <a:prstGeom prst="rect">
            <a:avLst/>
          </a:prstGeom>
          <a:ln>
            <a:noFill/>
          </a:ln>
        </p:spPr>
      </p:pic>
      <p:sp>
        <p:nvSpPr>
          <p:cNvPr id="18" name="TextBox 17">
            <a:extLst>
              <a:ext uri="{FF2B5EF4-FFF2-40B4-BE49-F238E27FC236}">
                <a16:creationId xmlns:a16="http://schemas.microsoft.com/office/drawing/2014/main" id="{800C24B2-CC54-DD0D-E6F9-C67DA482FA95}"/>
              </a:ext>
            </a:extLst>
          </p:cNvPr>
          <p:cNvSpPr txBox="1"/>
          <p:nvPr/>
        </p:nvSpPr>
        <p:spPr>
          <a:xfrm>
            <a:off x="1377259" y="1988441"/>
            <a:ext cx="8328215" cy="415497"/>
          </a:xfrm>
          <a:prstGeom prst="rect">
            <a:avLst/>
          </a:prstGeom>
          <a:noFill/>
          <a:ln w="12700">
            <a:noFill/>
          </a:ln>
        </p:spPr>
        <p:txBody>
          <a:bodyPr wrap="square" rtlCol="0">
            <a:spAutoFit/>
          </a:bodyPr>
          <a:lstStyle/>
          <a:p>
            <a:pPr defTabSz="457189">
              <a:tabLst>
                <a:tab pos="2506071" algn="l"/>
                <a:tab pos="4722166" algn="l"/>
                <a:tab pos="7001758" algn="l"/>
              </a:tabLst>
            </a:pPr>
            <a:r>
              <a:rPr lang="en-US" sz="2100" b="1" dirty="0">
                <a:solidFill>
                  <a:srgbClr val="FFFFFF"/>
                </a:solidFill>
                <a:latin typeface="Arial" panose="020B0604020202020204" pitchFamily="34" charset="0"/>
                <a:cs typeface="Arial" panose="020B0604020202020204" pitchFamily="34" charset="0"/>
              </a:rPr>
              <a:t> 1</a:t>
            </a:r>
            <a:r>
              <a:rPr lang="en-US" sz="2100" b="1" dirty="0">
                <a:solidFill>
                  <a:prstClr val="black"/>
                </a:solidFill>
                <a:latin typeface="Arial" panose="020B0604020202020204" pitchFamily="34" charset="0"/>
                <a:cs typeface="Arial" panose="020B0604020202020204" pitchFamily="34" charset="0"/>
              </a:rPr>
              <a:t>	2</a:t>
            </a:r>
            <a:r>
              <a:rPr lang="en-US" sz="2100" b="1" dirty="0">
                <a:solidFill>
                  <a:prstClr val="white"/>
                </a:solidFill>
                <a:latin typeface="Arial" panose="020B0604020202020204" pitchFamily="34" charset="0"/>
                <a:cs typeface="Arial" panose="020B0604020202020204" pitchFamily="34" charset="0"/>
              </a:rPr>
              <a:t>	</a:t>
            </a:r>
            <a:r>
              <a:rPr lang="en-US" sz="2100" b="1" dirty="0">
                <a:latin typeface="Arial" panose="020B0604020202020204" pitchFamily="34" charset="0"/>
                <a:cs typeface="Arial" panose="020B0604020202020204" pitchFamily="34" charset="0"/>
              </a:rPr>
              <a:t>3</a:t>
            </a:r>
            <a:r>
              <a:rPr lang="en-US" sz="2100" b="1" dirty="0">
                <a:solidFill>
                  <a:srgbClr val="333E4F"/>
                </a:solidFill>
                <a:latin typeface="Arial" panose="020B0604020202020204" pitchFamily="34" charset="0"/>
                <a:cs typeface="Arial" panose="020B0604020202020204" pitchFamily="34" charset="0"/>
              </a:rPr>
              <a:t>	</a:t>
            </a:r>
            <a:r>
              <a:rPr lang="en-US" sz="2100" b="1" dirty="0">
                <a:solidFill>
                  <a:srgbClr val="FFFFFF"/>
                </a:solidFill>
                <a:latin typeface="Arial" panose="020B0604020202020204" pitchFamily="34" charset="0"/>
                <a:cs typeface="Arial" panose="020B0604020202020204" pitchFamily="34" charset="0"/>
              </a:rPr>
              <a:t>4</a:t>
            </a:r>
          </a:p>
        </p:txBody>
      </p:sp>
      <p:sp>
        <p:nvSpPr>
          <p:cNvPr id="20" name="TextBox 19">
            <a:extLst>
              <a:ext uri="{FF2B5EF4-FFF2-40B4-BE49-F238E27FC236}">
                <a16:creationId xmlns:a16="http://schemas.microsoft.com/office/drawing/2014/main" id="{5EB956F0-8206-F2D3-BE0D-174035415ECB}"/>
              </a:ext>
            </a:extLst>
          </p:cNvPr>
          <p:cNvSpPr txBox="1"/>
          <p:nvPr/>
        </p:nvSpPr>
        <p:spPr>
          <a:xfrm>
            <a:off x="3647015" y="1520613"/>
            <a:ext cx="4412507" cy="369332"/>
          </a:xfrm>
          <a:prstGeom prst="rect">
            <a:avLst/>
          </a:prstGeom>
          <a:noFill/>
        </p:spPr>
        <p:txBody>
          <a:bodyPr wrap="square" rtlCol="0">
            <a:spAutoFit/>
          </a:bodyPr>
          <a:lstStyle/>
          <a:p>
            <a:pPr defTabSz="457189"/>
            <a:r>
              <a:rPr lang="en-US">
                <a:solidFill>
                  <a:prstClr val="black"/>
                </a:solidFill>
                <a:latin typeface="Arial" panose="020B0604020202020204" pitchFamily="34" charset="0"/>
                <a:cs typeface="Arial" panose="020B0604020202020204" pitchFamily="34" charset="0"/>
              </a:rPr>
              <a:t>Mars Sample Return Program</a:t>
            </a:r>
          </a:p>
        </p:txBody>
      </p:sp>
      <p:pic>
        <p:nvPicPr>
          <p:cNvPr id="21" name="Picture 20">
            <a:extLst>
              <a:ext uri="{FF2B5EF4-FFF2-40B4-BE49-F238E27FC236}">
                <a16:creationId xmlns:a16="http://schemas.microsoft.com/office/drawing/2014/main" id="{2FA59BAE-BBA1-6A4B-988A-6AF63A412E9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79"/>
          <a:stretch/>
        </p:blipFill>
        <p:spPr>
          <a:xfrm>
            <a:off x="2892767" y="2544420"/>
            <a:ext cx="2272517" cy="1276337"/>
          </a:xfrm>
          <a:prstGeom prst="rect">
            <a:avLst/>
          </a:prstGeom>
        </p:spPr>
      </p:pic>
      <p:grpSp>
        <p:nvGrpSpPr>
          <p:cNvPr id="22" name="Group 21">
            <a:extLst>
              <a:ext uri="{FF2B5EF4-FFF2-40B4-BE49-F238E27FC236}">
                <a16:creationId xmlns:a16="http://schemas.microsoft.com/office/drawing/2014/main" id="{D744325B-AC4F-BDF9-DE1E-290B77095877}"/>
              </a:ext>
            </a:extLst>
          </p:cNvPr>
          <p:cNvGrpSpPr/>
          <p:nvPr/>
        </p:nvGrpSpPr>
        <p:grpSpPr>
          <a:xfrm>
            <a:off x="7637368" y="2561038"/>
            <a:ext cx="2038227" cy="1265611"/>
            <a:chOff x="7466611" y="1553201"/>
            <a:chExt cx="1528670" cy="949208"/>
          </a:xfrm>
        </p:grpSpPr>
        <p:pic>
          <p:nvPicPr>
            <p:cNvPr id="23" name="Picture 2">
              <a:extLst>
                <a:ext uri="{FF2B5EF4-FFF2-40B4-BE49-F238E27FC236}">
                  <a16:creationId xmlns:a16="http://schemas.microsoft.com/office/drawing/2014/main" id="{3D3B64CE-8840-0819-FF61-EBD69BFD01A6}"/>
                </a:ext>
              </a:extLst>
            </p:cNvPr>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7466611" y="2074454"/>
              <a:ext cx="789700" cy="42795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Apollo Sample Team opens Moon rock">
              <a:extLst>
                <a:ext uri="{FF2B5EF4-FFF2-40B4-BE49-F238E27FC236}">
                  <a16:creationId xmlns:a16="http://schemas.microsoft.com/office/drawing/2014/main" id="{9D608854-1FC6-EE46-35A6-80B6FFC1540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920"/>
            <a:stretch/>
          </p:blipFill>
          <p:spPr bwMode="auto">
            <a:xfrm>
              <a:off x="8207374" y="1553201"/>
              <a:ext cx="787907" cy="94737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A0503659-378E-2F4E-A81F-5B25D294321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4620"/>
            <a:stretch/>
          </p:blipFill>
          <p:spPr>
            <a:xfrm>
              <a:off x="7466611" y="1571047"/>
              <a:ext cx="739667" cy="536213"/>
            </a:xfrm>
            <a:prstGeom prst="rect">
              <a:avLst/>
            </a:prstGeom>
          </p:spPr>
        </p:pic>
      </p:grpSp>
      <p:sp>
        <p:nvSpPr>
          <p:cNvPr id="5" name="Rounded Rectangle 18">
            <a:extLst>
              <a:ext uri="{FF2B5EF4-FFF2-40B4-BE49-F238E27FC236}">
                <a16:creationId xmlns:a16="http://schemas.microsoft.com/office/drawing/2014/main" id="{65FD4FC2-3C40-5A40-DBB2-4FF1348856B6}"/>
              </a:ext>
            </a:extLst>
          </p:cNvPr>
          <p:cNvSpPr/>
          <p:nvPr/>
        </p:nvSpPr>
        <p:spPr>
          <a:xfrm>
            <a:off x="7520353" y="2388552"/>
            <a:ext cx="2286000" cy="3244072"/>
          </a:xfrm>
          <a:prstGeom prst="round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Rectangle 27">
            <a:extLst>
              <a:ext uri="{FF2B5EF4-FFF2-40B4-BE49-F238E27FC236}">
                <a16:creationId xmlns:a16="http://schemas.microsoft.com/office/drawing/2014/main" id="{600A076B-6CC8-4DD7-8AFA-995B7741B488}"/>
              </a:ext>
            </a:extLst>
          </p:cNvPr>
          <p:cNvSpPr/>
          <p:nvPr/>
        </p:nvSpPr>
        <p:spPr>
          <a:xfrm>
            <a:off x="9892748" y="2454464"/>
            <a:ext cx="1759439" cy="3067431"/>
          </a:xfrm>
          <a:prstGeom prst="rect">
            <a:avLst/>
          </a:prstGeom>
          <a:solidFill>
            <a:srgbClr val="F2F2F2"/>
          </a:solidFill>
          <a:ln w="63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endParaRPr lang="en-US" sz="1100" b="1" dirty="0">
              <a:solidFill>
                <a:schemeClr val="tx1"/>
              </a:solidFill>
              <a:latin typeface="Arial" panose="020B0604020202020204" pitchFamily="34" charset="0"/>
              <a:cs typeface="Arial" panose="020B0604020202020204" pitchFamily="34" charset="0"/>
            </a:endParaRPr>
          </a:p>
          <a:p>
            <a:pPr algn="ctr"/>
            <a:r>
              <a:rPr lang="en-US" sz="1100" b="1" dirty="0">
                <a:solidFill>
                  <a:schemeClr val="tx1"/>
                </a:solidFill>
                <a:latin typeface="Arial" panose="020B0604020202020204" pitchFamily="34" charset="0"/>
                <a:cs typeface="Arial" panose="020B0604020202020204" pitchFamily="34" charset="0"/>
              </a:rPr>
              <a:t>Long-term Curation and Science</a:t>
            </a:r>
          </a:p>
        </p:txBody>
      </p:sp>
      <p:pic>
        <p:nvPicPr>
          <p:cNvPr id="31" name="Content Placeholder 17">
            <a:extLst>
              <a:ext uri="{FF2B5EF4-FFF2-40B4-BE49-F238E27FC236}">
                <a16:creationId xmlns:a16="http://schemas.microsoft.com/office/drawing/2014/main" id="{E938501C-4A94-4B57-BDF3-E2817B8DB9D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26098" y="3191204"/>
            <a:ext cx="914400" cy="796445"/>
          </a:xfrm>
          <a:prstGeom prst="rect">
            <a:avLst/>
          </a:prstGeom>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F8B8C5B1-9274-468D-AB1D-47866256B53E}"/>
              </a:ext>
            </a:extLst>
          </p:cNvPr>
          <p:cNvPicPr>
            <a:picLocks noChangeAspect="1"/>
          </p:cNvPicPr>
          <p:nvPr/>
        </p:nvPicPr>
        <p:blipFill rotWithShape="1">
          <a:blip r:embed="rId10" cstate="print">
            <a:alphaModFix/>
            <a:extLst>
              <a:ext uri="{28A0092B-C50C-407E-A947-70E740481C1C}">
                <a14:useLocalDpi xmlns:a14="http://schemas.microsoft.com/office/drawing/2010/main" val="0"/>
              </a:ext>
            </a:extLst>
          </a:blip>
          <a:srcRect/>
          <a:stretch/>
        </p:blipFill>
        <p:spPr>
          <a:xfrm>
            <a:off x="9959353" y="3919901"/>
            <a:ext cx="914400" cy="640925"/>
          </a:xfrm>
          <a:prstGeom prst="roundRect">
            <a:avLst>
              <a:gd name="adj" fmla="val 1872"/>
            </a:avLst>
          </a:prstGeom>
          <a:solidFill>
            <a:srgbClr val="FFFFFF">
              <a:shade val="85000"/>
            </a:srgbClr>
          </a:solidFill>
          <a:ln>
            <a:noFill/>
          </a:ln>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B9F2EC3D-35A7-4F1A-9BC0-0981C661D8F1}"/>
              </a:ext>
            </a:extLst>
          </p:cNvPr>
          <p:cNvPicPr>
            <a:picLocks noChangeAspect="1"/>
          </p:cNvPicPr>
          <p:nvPr/>
        </p:nvPicPr>
        <p:blipFill rotWithShape="1">
          <a:blip r:embed="rId11" cstate="print">
            <a:alphaModFix/>
            <a:extLst>
              <a:ext uri="{28A0092B-C50C-407E-A947-70E740481C1C}">
                <a14:useLocalDpi xmlns:a14="http://schemas.microsoft.com/office/drawing/2010/main" val="0"/>
              </a:ext>
            </a:extLst>
          </a:blip>
          <a:srcRect t="-2"/>
          <a:stretch/>
        </p:blipFill>
        <p:spPr>
          <a:xfrm>
            <a:off x="9959353" y="2583012"/>
            <a:ext cx="914400" cy="638655"/>
          </a:xfrm>
          <a:prstGeom prst="roundRect">
            <a:avLst>
              <a:gd name="adj" fmla="val 1872"/>
            </a:avLst>
          </a:prstGeom>
          <a:solidFill>
            <a:srgbClr val="FFFFFF">
              <a:shade val="85000"/>
            </a:srgbClr>
          </a:solidFill>
          <a:ln>
            <a:noFill/>
          </a:ln>
          <a:effectLst>
            <a:outerShdw blurRad="50800" dist="38100" dir="2700000" algn="tl" rotWithShape="0">
              <a:prstClr val="black">
                <a:alpha val="40000"/>
              </a:prstClr>
            </a:outerShdw>
          </a:effectLst>
        </p:spPr>
      </p:pic>
      <p:sp>
        <p:nvSpPr>
          <p:cNvPr id="34" name="TextBox 33">
            <a:extLst>
              <a:ext uri="{FF2B5EF4-FFF2-40B4-BE49-F238E27FC236}">
                <a16:creationId xmlns:a16="http://schemas.microsoft.com/office/drawing/2014/main" id="{305BA0A4-D857-45A4-8752-70A79EC14591}"/>
              </a:ext>
            </a:extLst>
          </p:cNvPr>
          <p:cNvSpPr txBox="1"/>
          <p:nvPr/>
        </p:nvSpPr>
        <p:spPr>
          <a:xfrm>
            <a:off x="2808599" y="6052936"/>
            <a:ext cx="6997754" cy="0"/>
          </a:xfrm>
          <a:prstGeom prst="rect">
            <a:avLst/>
          </a:prstGeom>
          <a:solidFill>
            <a:srgbClr val="FFCCCC"/>
          </a:solidFill>
          <a:ln w="12700">
            <a:solidFill>
              <a:schemeClr val="accent2"/>
            </a:solidFill>
          </a:ln>
        </p:spPr>
        <p:txBody>
          <a:bodyPr wrap="square" bIns="0" rtlCol="0">
            <a:spAutoFit/>
          </a:bodyPr>
          <a:lstStyle>
            <a:defPPr>
              <a:defRPr lang="en-US"/>
            </a:defPPr>
            <a:lvl1pPr defTabSz="685800">
              <a:defRPr sz="1350" b="1" i="1">
                <a:solidFill>
                  <a:prstClr val="black"/>
                </a:solidFill>
                <a:latin typeface="Calibri"/>
              </a:defRPr>
            </a:lvl1pPr>
          </a:lstStyle>
          <a:p>
            <a:pPr algn="ctr" defTabSz="385763" eaLnBrk="1" fontAlgn="auto" hangingPunct="1">
              <a:spcBef>
                <a:spcPts val="0"/>
              </a:spcBef>
              <a:spcAft>
                <a:spcPts val="0"/>
              </a:spcAft>
              <a:defRPr/>
            </a:pPr>
            <a:r>
              <a:rPr lang="en-US" sz="1500" dirty="0">
                <a:solidFill>
                  <a:schemeClr val="accent2"/>
                </a:solidFill>
                <a:ea typeface="+mn-ea"/>
              </a:rPr>
              <a:t>Primary transitions in sample custody</a:t>
            </a:r>
          </a:p>
        </p:txBody>
      </p:sp>
      <p:cxnSp>
        <p:nvCxnSpPr>
          <p:cNvPr id="35" name="Straight Arrow Connector 34">
            <a:extLst>
              <a:ext uri="{FF2B5EF4-FFF2-40B4-BE49-F238E27FC236}">
                <a16:creationId xmlns:a16="http://schemas.microsoft.com/office/drawing/2014/main" id="{43E6AA47-1305-4E97-A152-5D5AFA8411E2}"/>
              </a:ext>
            </a:extLst>
          </p:cNvPr>
          <p:cNvCxnSpPr>
            <a:cxnSpLocks/>
          </p:cNvCxnSpPr>
          <p:nvPr/>
        </p:nvCxnSpPr>
        <p:spPr>
          <a:xfrm flipV="1">
            <a:off x="2818736" y="5675940"/>
            <a:ext cx="0" cy="365760"/>
          </a:xfrm>
          <a:prstGeom prst="straightConnector1">
            <a:avLst/>
          </a:prstGeom>
          <a:ln w="76200">
            <a:solidFill>
              <a:schemeClr val="accent2"/>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771F86AE-F490-49D4-91EA-861CAB761931}"/>
              </a:ext>
            </a:extLst>
          </p:cNvPr>
          <p:cNvCxnSpPr>
            <a:cxnSpLocks/>
          </p:cNvCxnSpPr>
          <p:nvPr/>
        </p:nvCxnSpPr>
        <p:spPr>
          <a:xfrm flipV="1">
            <a:off x="7471200" y="5675939"/>
            <a:ext cx="0" cy="365760"/>
          </a:xfrm>
          <a:prstGeom prst="straightConnector1">
            <a:avLst/>
          </a:prstGeom>
          <a:ln w="76200">
            <a:solidFill>
              <a:schemeClr val="accent2"/>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783BE528-CD99-4699-88EF-4E5C088A906F}"/>
              </a:ext>
            </a:extLst>
          </p:cNvPr>
          <p:cNvCxnSpPr>
            <a:cxnSpLocks/>
          </p:cNvCxnSpPr>
          <p:nvPr/>
        </p:nvCxnSpPr>
        <p:spPr>
          <a:xfrm flipV="1">
            <a:off x="9788645" y="5675939"/>
            <a:ext cx="0" cy="365760"/>
          </a:xfrm>
          <a:prstGeom prst="straightConnector1">
            <a:avLst/>
          </a:prstGeom>
          <a:ln w="76200">
            <a:solidFill>
              <a:schemeClr val="accent2"/>
            </a:solidFill>
            <a:tailEnd type="stealth" w="med" len="lg"/>
          </a:ln>
        </p:spPr>
        <p:style>
          <a:lnRef idx="1">
            <a:schemeClr val="accent1"/>
          </a:lnRef>
          <a:fillRef idx="0">
            <a:schemeClr val="accent1"/>
          </a:fillRef>
          <a:effectRef idx="0">
            <a:schemeClr val="accent1"/>
          </a:effectRef>
          <a:fontRef idx="minor">
            <a:schemeClr val="tx1"/>
          </a:fontRef>
        </p:style>
      </p:cxnSp>
      <p:sp>
        <p:nvSpPr>
          <p:cNvPr id="19" name="Footer Placeholder 4">
            <a:extLst>
              <a:ext uri="{FF2B5EF4-FFF2-40B4-BE49-F238E27FC236}">
                <a16:creationId xmlns:a16="http://schemas.microsoft.com/office/drawing/2014/main" id="{E53127A4-DF3A-898D-6638-D3DA53CD92E3}"/>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115646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E115B7-B2FF-8A8C-0181-ACC077269201}"/>
              </a:ext>
            </a:extLst>
          </p:cNvPr>
          <p:cNvSpPr>
            <a:spLocks noGrp="1"/>
          </p:cNvSpPr>
          <p:nvPr>
            <p:ph idx="1"/>
          </p:nvPr>
        </p:nvSpPr>
        <p:spPr>
          <a:xfrm>
            <a:off x="457200" y="1188720"/>
            <a:ext cx="5754414" cy="5159656"/>
          </a:xfrm>
        </p:spPr>
        <p:txBody>
          <a:bodyPr>
            <a:normAutofit/>
          </a:bodyPr>
          <a:lstStyle/>
          <a:p>
            <a:r>
              <a:rPr lang="en-US" sz="2000" dirty="0"/>
              <a:t>NASA’s </a:t>
            </a:r>
            <a:r>
              <a:rPr lang="en-US" sz="2000" b="1" dirty="0"/>
              <a:t>Planetary Protection (PP) </a:t>
            </a:r>
            <a:r>
              <a:rPr lang="en-US" sz="2000" dirty="0"/>
              <a:t>policy calls for the imposition of controls on biological contamination for certain combinations of mission type and target body. There are five categories.</a:t>
            </a:r>
          </a:p>
          <a:p>
            <a:r>
              <a:rPr lang="en-US" sz="2000" b="1" dirty="0"/>
              <a:t>Category V </a:t>
            </a:r>
            <a:r>
              <a:rPr lang="en-US" sz="2000" dirty="0"/>
              <a:t>missions, sample return missions. </a:t>
            </a:r>
          </a:p>
          <a:p>
            <a:r>
              <a:rPr lang="en-US" sz="2000" dirty="0"/>
              <a:t>“Restricted Earth return,” missions from bodies that have a scientific potential for life. Need </a:t>
            </a:r>
            <a:r>
              <a:rPr lang="en-US" sz="2000" u="sng" dirty="0"/>
              <a:t>containment throughout the return phase </a:t>
            </a:r>
            <a:r>
              <a:rPr lang="en-US" sz="2000" dirty="0"/>
              <a:t>of all returned hardware which directly contacted the target body.</a:t>
            </a:r>
          </a:p>
          <a:p>
            <a:r>
              <a:rPr lang="en-US" sz="2000" dirty="0"/>
              <a:t>Need to conduct timely analyses of any unsterilized sample collected and returned to Earth, </a:t>
            </a:r>
            <a:r>
              <a:rPr lang="en-US" sz="2000" u="sng" dirty="0"/>
              <a:t>under strict containment</a:t>
            </a:r>
            <a:r>
              <a:rPr lang="en-US" sz="2000" dirty="0"/>
              <a:t>, and using the most sensitive techniques.</a:t>
            </a:r>
          </a:p>
        </p:txBody>
      </p:sp>
      <p:sp>
        <p:nvSpPr>
          <p:cNvPr id="3" name="Title 2">
            <a:extLst>
              <a:ext uri="{FF2B5EF4-FFF2-40B4-BE49-F238E27FC236}">
                <a16:creationId xmlns:a16="http://schemas.microsoft.com/office/drawing/2014/main" id="{8A16C6E1-5B4C-F49C-6F58-6FC8A4309EF9}"/>
              </a:ext>
            </a:extLst>
          </p:cNvPr>
          <p:cNvSpPr>
            <a:spLocks noGrp="1"/>
          </p:cNvSpPr>
          <p:nvPr>
            <p:ph type="title"/>
          </p:nvPr>
        </p:nvSpPr>
        <p:spPr/>
        <p:txBody>
          <a:bodyPr>
            <a:normAutofit fontScale="90000"/>
          </a:bodyPr>
          <a:lstStyle/>
          <a:p>
            <a:r>
              <a:rPr lang="en-US" dirty="0"/>
              <a:t>Why Is Mars so Special? - Restricted Earth Return Missions</a:t>
            </a:r>
          </a:p>
        </p:txBody>
      </p:sp>
      <p:sp>
        <p:nvSpPr>
          <p:cNvPr id="5" name="Slide Number Placeholder 4">
            <a:extLst>
              <a:ext uri="{FF2B5EF4-FFF2-40B4-BE49-F238E27FC236}">
                <a16:creationId xmlns:a16="http://schemas.microsoft.com/office/drawing/2014/main" id="{96E57F38-9B89-4707-854F-E45D7621225F}"/>
              </a:ext>
            </a:extLst>
          </p:cNvPr>
          <p:cNvSpPr>
            <a:spLocks noGrp="1"/>
          </p:cNvSpPr>
          <p:nvPr>
            <p:ph type="sldNum" sz="quarter" idx="12"/>
          </p:nvPr>
        </p:nvSpPr>
        <p:spPr/>
        <p:txBody>
          <a:bodyPr/>
          <a:lstStyle/>
          <a:p>
            <a:fld id="{C3F5E514-38EB-4262-A95F-03E9BD4E668F}" type="slidenum">
              <a:rPr lang="en-US" smtClean="0"/>
              <a:pPr/>
              <a:t>3</a:t>
            </a:fld>
            <a:endParaRPr lang="en-US"/>
          </a:p>
        </p:txBody>
      </p:sp>
      <p:pic>
        <p:nvPicPr>
          <p:cNvPr id="9" name="Picture 8">
            <a:extLst>
              <a:ext uri="{FF2B5EF4-FFF2-40B4-BE49-F238E27FC236}">
                <a16:creationId xmlns:a16="http://schemas.microsoft.com/office/drawing/2014/main" id="{B581EC5F-C34E-2F06-0BF9-04F9FC4ABFEF}"/>
              </a:ext>
            </a:extLst>
          </p:cNvPr>
          <p:cNvPicPr>
            <a:picLocks noChangeAspect="1"/>
          </p:cNvPicPr>
          <p:nvPr/>
        </p:nvPicPr>
        <p:blipFill>
          <a:blip r:embed="rId3"/>
          <a:stretch>
            <a:fillRect/>
          </a:stretch>
        </p:blipFill>
        <p:spPr>
          <a:xfrm>
            <a:off x="6822759" y="1471541"/>
            <a:ext cx="4788786" cy="949841"/>
          </a:xfrm>
          <a:prstGeom prst="rect">
            <a:avLst/>
          </a:prstGeom>
        </p:spPr>
      </p:pic>
      <p:pic>
        <p:nvPicPr>
          <p:cNvPr id="2050" name="Picture 2">
            <a:extLst>
              <a:ext uri="{FF2B5EF4-FFF2-40B4-BE49-F238E27FC236}">
                <a16:creationId xmlns:a16="http://schemas.microsoft.com/office/drawing/2014/main" id="{8AD87EAC-B83C-440E-4D96-40A00F4B5F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1614" y="2695702"/>
            <a:ext cx="5923816" cy="3268241"/>
          </a:xfrm>
          <a:prstGeom prst="rect">
            <a:avLst/>
          </a:prstGeom>
          <a:noFill/>
          <a:extLst>
            <a:ext uri="{909E8E84-426E-40DD-AFC4-6F175D3DCCD1}">
              <a14:hiddenFill xmlns:a14="http://schemas.microsoft.com/office/drawing/2010/main">
                <a:solidFill>
                  <a:srgbClr val="FFFFFF"/>
                </a:solidFill>
              </a14:hiddenFill>
            </a:ext>
          </a:extLst>
        </p:spPr>
      </p:pic>
      <p:sp>
        <p:nvSpPr>
          <p:cNvPr id="8" name="Footer Placeholder 4">
            <a:extLst>
              <a:ext uri="{FF2B5EF4-FFF2-40B4-BE49-F238E27FC236}">
                <a16:creationId xmlns:a16="http://schemas.microsoft.com/office/drawing/2014/main" id="{DB5EE75F-CB01-2035-AC28-C52161D8626D}"/>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197388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3DD59B-9774-7043-23E9-56DC76F35E28}"/>
              </a:ext>
            </a:extLst>
          </p:cNvPr>
          <p:cNvPicPr>
            <a:picLocks noChangeAspect="1"/>
          </p:cNvPicPr>
          <p:nvPr/>
        </p:nvPicPr>
        <p:blipFill>
          <a:blip r:embed="rId3"/>
          <a:stretch>
            <a:fillRect/>
          </a:stretch>
        </p:blipFill>
        <p:spPr>
          <a:xfrm>
            <a:off x="2006725" y="1291821"/>
            <a:ext cx="8046150" cy="4997175"/>
          </a:xfrm>
          <a:prstGeom prst="rect">
            <a:avLst/>
          </a:prstGeom>
        </p:spPr>
      </p:pic>
      <p:sp>
        <p:nvSpPr>
          <p:cNvPr id="2" name="Title 1">
            <a:extLst>
              <a:ext uri="{FF2B5EF4-FFF2-40B4-BE49-F238E27FC236}">
                <a16:creationId xmlns:a16="http://schemas.microsoft.com/office/drawing/2014/main" id="{21BF6A8A-3050-2449-AD07-D0DB80A5601A}"/>
              </a:ext>
            </a:extLst>
          </p:cNvPr>
          <p:cNvSpPr>
            <a:spLocks noGrp="1"/>
          </p:cNvSpPr>
          <p:nvPr>
            <p:ph type="title"/>
          </p:nvPr>
        </p:nvSpPr>
        <p:spPr/>
        <p:txBody>
          <a:bodyPr>
            <a:normAutofit/>
          </a:bodyPr>
          <a:lstStyle/>
          <a:p>
            <a:r>
              <a:rPr lang="en-US" dirty="0"/>
              <a:t>Sample Receiving Project Scope</a:t>
            </a:r>
            <a:endParaRPr lang="en-US" strike="sngStrike" dirty="0">
              <a:solidFill>
                <a:srgbClr val="FF0000"/>
              </a:solidFill>
              <a:highlight>
                <a:srgbClr val="FFFF00"/>
              </a:highlight>
            </a:endParaRPr>
          </a:p>
        </p:txBody>
      </p:sp>
      <p:sp>
        <p:nvSpPr>
          <p:cNvPr id="3" name="Slide Number Placeholder 3">
            <a:extLst>
              <a:ext uri="{FF2B5EF4-FFF2-40B4-BE49-F238E27FC236}">
                <a16:creationId xmlns:a16="http://schemas.microsoft.com/office/drawing/2014/main" id="{7BA7B15E-DB63-ACC4-4C33-35853422C643}"/>
              </a:ext>
            </a:extLst>
          </p:cNvPr>
          <p:cNvSpPr>
            <a:spLocks noGrp="1"/>
          </p:cNvSpPr>
          <p:nvPr>
            <p:ph type="sldNum" sz="quarter" idx="12"/>
          </p:nvPr>
        </p:nvSpPr>
        <p:spPr>
          <a:xfrm>
            <a:off x="9217152" y="6583680"/>
            <a:ext cx="2743200" cy="182880"/>
          </a:xfrm>
        </p:spPr>
        <p:txBody>
          <a:bodyPr/>
          <a:lstStyle/>
          <a:p>
            <a:fld id="{C3F5E514-38EB-4262-A95F-03E9BD4E668F}" type="slidenum">
              <a:rPr lang="en-US" smtClean="0"/>
              <a:pPr/>
              <a:t>4</a:t>
            </a:fld>
            <a:endParaRPr lang="en-US" dirty="0"/>
          </a:p>
        </p:txBody>
      </p:sp>
      <p:sp>
        <p:nvSpPr>
          <p:cNvPr id="7" name="Footer Placeholder 4">
            <a:extLst>
              <a:ext uri="{FF2B5EF4-FFF2-40B4-BE49-F238E27FC236}">
                <a16:creationId xmlns:a16="http://schemas.microsoft.com/office/drawing/2014/main" id="{439777D6-5406-95A8-A4FC-192B6BCFBF8B}"/>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384888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3DD59B-9774-7043-23E9-56DC76F35E28}"/>
              </a:ext>
            </a:extLst>
          </p:cNvPr>
          <p:cNvPicPr>
            <a:picLocks noChangeAspect="1"/>
          </p:cNvPicPr>
          <p:nvPr/>
        </p:nvPicPr>
        <p:blipFill>
          <a:blip r:embed="rId3"/>
          <a:stretch>
            <a:fillRect/>
          </a:stretch>
        </p:blipFill>
        <p:spPr>
          <a:xfrm>
            <a:off x="2006725" y="1291821"/>
            <a:ext cx="8046150" cy="4997175"/>
          </a:xfrm>
          <a:prstGeom prst="rect">
            <a:avLst/>
          </a:prstGeom>
        </p:spPr>
      </p:pic>
      <p:sp>
        <p:nvSpPr>
          <p:cNvPr id="10" name="Speech Bubble: Rectangle with Corners Rounded 9">
            <a:extLst>
              <a:ext uri="{FF2B5EF4-FFF2-40B4-BE49-F238E27FC236}">
                <a16:creationId xmlns:a16="http://schemas.microsoft.com/office/drawing/2014/main" id="{4E9F7AAA-11FE-47B9-8995-4902CC09CE44}"/>
              </a:ext>
            </a:extLst>
          </p:cNvPr>
          <p:cNvSpPr/>
          <p:nvPr/>
        </p:nvSpPr>
        <p:spPr>
          <a:xfrm>
            <a:off x="9719774" y="2974893"/>
            <a:ext cx="2299248" cy="1004496"/>
          </a:xfrm>
          <a:prstGeom prst="wedgeRoundRectCallout">
            <a:avLst>
              <a:gd name="adj1" fmla="val -79017"/>
              <a:gd name="adj2" fmla="val 184128"/>
              <a:gd name="adj3" fmla="val 16667"/>
            </a:avLst>
          </a:prstGeom>
          <a:solidFill>
            <a:srgbClr val="1E4B7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endParaRPr lang="en-US" sz="1200" b="1" i="0" u="none" strike="noStrike" dirty="0">
              <a:solidFill>
                <a:schemeClr val="accent5">
                  <a:lumMod val="60000"/>
                  <a:lumOff val="40000"/>
                </a:schemeClr>
              </a:solidFill>
              <a:effectLst/>
              <a:latin typeface="Arial" panose="020B0604020202020204" pitchFamily="34" charset="0"/>
            </a:endParaRPr>
          </a:p>
        </p:txBody>
      </p:sp>
      <p:sp>
        <p:nvSpPr>
          <p:cNvPr id="2" name="Title 1">
            <a:extLst>
              <a:ext uri="{FF2B5EF4-FFF2-40B4-BE49-F238E27FC236}">
                <a16:creationId xmlns:a16="http://schemas.microsoft.com/office/drawing/2014/main" id="{21BF6A8A-3050-2449-AD07-D0DB80A5601A}"/>
              </a:ext>
            </a:extLst>
          </p:cNvPr>
          <p:cNvSpPr>
            <a:spLocks noGrp="1"/>
          </p:cNvSpPr>
          <p:nvPr>
            <p:ph type="title"/>
          </p:nvPr>
        </p:nvSpPr>
        <p:spPr/>
        <p:txBody>
          <a:bodyPr>
            <a:normAutofit/>
          </a:bodyPr>
          <a:lstStyle/>
          <a:p>
            <a:r>
              <a:rPr lang="en-US" dirty="0"/>
              <a:t>Sample Receiving Project Scope</a:t>
            </a:r>
            <a:endParaRPr lang="en-US" strike="sngStrike" dirty="0">
              <a:solidFill>
                <a:srgbClr val="FF0000"/>
              </a:solidFill>
              <a:highlight>
                <a:srgbClr val="FFFF00"/>
              </a:highlight>
            </a:endParaRPr>
          </a:p>
        </p:txBody>
      </p:sp>
      <p:sp>
        <p:nvSpPr>
          <p:cNvPr id="4" name="Speech Bubble: Rectangle with Corners Rounded 3">
            <a:extLst>
              <a:ext uri="{FF2B5EF4-FFF2-40B4-BE49-F238E27FC236}">
                <a16:creationId xmlns:a16="http://schemas.microsoft.com/office/drawing/2014/main" id="{6803CF56-D86A-AB3B-E8E6-48BE3037A18E}"/>
              </a:ext>
            </a:extLst>
          </p:cNvPr>
          <p:cNvSpPr/>
          <p:nvPr/>
        </p:nvSpPr>
        <p:spPr>
          <a:xfrm>
            <a:off x="68898" y="3296470"/>
            <a:ext cx="2299248" cy="1401400"/>
          </a:xfrm>
          <a:prstGeom prst="wedgeRoundRectCallout">
            <a:avLst>
              <a:gd name="adj1" fmla="val 69831"/>
              <a:gd name="adj2" fmla="val 60502"/>
              <a:gd name="adj3" fmla="val 16667"/>
            </a:avLst>
          </a:prstGeom>
          <a:solidFill>
            <a:srgbClr val="1E4B7D"/>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r>
              <a:rPr lang="en-US" sz="1400" b="1" i="0" u="none" strike="noStrike" kern="1200" dirty="0">
                <a:solidFill>
                  <a:schemeClr val="accent3">
                    <a:lumMod val="60000"/>
                    <a:lumOff val="40000"/>
                  </a:schemeClr>
                </a:solidFill>
                <a:effectLst/>
                <a:latin typeface="Calibri" panose="020F0502020204030204" pitchFamily="34" charset="0"/>
              </a:rPr>
              <a:t>Ground Recovery</a:t>
            </a:r>
            <a:endParaRPr lang="en-US" sz="1400" b="0" i="0" u="none" strike="noStrike" dirty="0">
              <a:solidFill>
                <a:schemeClr val="accent3">
                  <a:lumMod val="60000"/>
                  <a:lumOff val="40000"/>
                </a:schemeClr>
              </a:solidFill>
              <a:effectLst/>
              <a:latin typeface="Arial" panose="020B0604020202020204" pitchFamily="34" charset="0"/>
            </a:endParaRPr>
          </a:p>
          <a:p>
            <a:r>
              <a:rPr lang="en-US" sz="1400" b="1" i="1" dirty="0">
                <a:solidFill>
                  <a:schemeClr val="accent5">
                    <a:lumMod val="60000"/>
                    <a:lumOff val="40000"/>
                  </a:schemeClr>
                </a:solidFill>
                <a:latin typeface="Calibri" panose="020F0502020204030204" pitchFamily="34" charset="0"/>
              </a:rPr>
              <a:t>Take </a:t>
            </a:r>
            <a:r>
              <a:rPr lang="en-US" sz="1400" b="1" i="1" u="none" strike="noStrike" kern="1200" dirty="0">
                <a:solidFill>
                  <a:schemeClr val="accent5">
                    <a:lumMod val="60000"/>
                    <a:lumOff val="40000"/>
                  </a:schemeClr>
                </a:solidFill>
                <a:effectLst/>
                <a:latin typeface="Calibri" panose="020F0502020204030204" pitchFamily="34" charset="0"/>
              </a:rPr>
              <a:t>responsibility of the flown hardware, samples, and landing site artifacts and securely transport </a:t>
            </a:r>
            <a:r>
              <a:rPr lang="en-US" sz="1400" b="1" i="1" u="none" kern="1200" dirty="0">
                <a:solidFill>
                  <a:schemeClr val="accent5">
                    <a:lumMod val="60000"/>
                    <a:lumOff val="40000"/>
                  </a:schemeClr>
                </a:solidFill>
                <a:effectLst/>
                <a:latin typeface="Calibri" panose="020F0502020204030204" pitchFamily="34" charset="0"/>
              </a:rPr>
              <a:t>to SRF</a:t>
            </a:r>
            <a:endParaRPr lang="en-US" sz="1400" b="1" i="0" u="none" dirty="0">
              <a:solidFill>
                <a:schemeClr val="accent5">
                  <a:lumMod val="60000"/>
                  <a:lumOff val="40000"/>
                </a:schemeClr>
              </a:solidFill>
              <a:effectLst/>
              <a:latin typeface="Arial" panose="020B0604020202020204" pitchFamily="34" charset="0"/>
            </a:endParaRPr>
          </a:p>
        </p:txBody>
      </p:sp>
      <p:sp>
        <p:nvSpPr>
          <p:cNvPr id="6" name="Speech Bubble: Rectangle with Corners Rounded 5">
            <a:extLst>
              <a:ext uri="{FF2B5EF4-FFF2-40B4-BE49-F238E27FC236}">
                <a16:creationId xmlns:a16="http://schemas.microsoft.com/office/drawing/2014/main" id="{915FC6E4-96F9-1C28-CDEF-40EABBC4FDD6}"/>
              </a:ext>
            </a:extLst>
          </p:cNvPr>
          <p:cNvSpPr/>
          <p:nvPr/>
        </p:nvSpPr>
        <p:spPr>
          <a:xfrm>
            <a:off x="271270" y="1874066"/>
            <a:ext cx="2068555" cy="870599"/>
          </a:xfrm>
          <a:prstGeom prst="wedgeRoundRectCallout">
            <a:avLst>
              <a:gd name="adj1" fmla="val 155136"/>
              <a:gd name="adj2" fmla="val 113138"/>
              <a:gd name="adj3" fmla="val 16667"/>
            </a:avLst>
          </a:prstGeom>
          <a:solidFill>
            <a:srgbClr val="1E4B7D"/>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rtl="0" eaLnBrk="1" fontAlgn="t" latinLnBrk="0" hangingPunct="1">
              <a:spcBef>
                <a:spcPts val="0"/>
              </a:spcBef>
              <a:spcAft>
                <a:spcPts val="0"/>
              </a:spcAft>
            </a:pPr>
            <a:r>
              <a:rPr lang="en-US" sz="1400" b="1" i="0" u="none" strike="noStrike" kern="1200" dirty="0">
                <a:solidFill>
                  <a:schemeClr val="accent3">
                    <a:lumMod val="60000"/>
                    <a:lumOff val="40000"/>
                  </a:schemeClr>
                </a:solidFill>
                <a:effectLst/>
                <a:latin typeface="Calibri" panose="020F0502020204030204" pitchFamily="34" charset="0"/>
              </a:rPr>
              <a:t>Planetary Protection</a:t>
            </a:r>
            <a:endParaRPr lang="en-US" sz="1400" b="1" i="0" u="none" strike="noStrike" dirty="0">
              <a:solidFill>
                <a:schemeClr val="accent3">
                  <a:lumMod val="60000"/>
                  <a:lumOff val="40000"/>
                </a:schemeClr>
              </a:solidFill>
              <a:effectLst/>
              <a:latin typeface="Arial" panose="020B0604020202020204" pitchFamily="34" charset="0"/>
            </a:endParaRPr>
          </a:p>
          <a:p>
            <a:pPr marL="0" marR="0" indent="0" algn="l" rtl="0" eaLnBrk="1" fontAlgn="auto" latinLnBrk="0" hangingPunct="1">
              <a:spcBef>
                <a:spcPts val="0"/>
              </a:spcBef>
              <a:spcAft>
                <a:spcPts val="0"/>
              </a:spcAft>
            </a:pPr>
            <a:r>
              <a:rPr lang="en-US" sz="1400" b="1" i="1" u="none" strike="noStrike" kern="1200" dirty="0">
                <a:solidFill>
                  <a:schemeClr val="accent5">
                    <a:lumMod val="60000"/>
                    <a:lumOff val="40000"/>
                  </a:schemeClr>
                </a:solidFill>
                <a:effectLst/>
                <a:latin typeface="Calibri" panose="020F0502020204030204" pitchFamily="34" charset="0"/>
              </a:rPr>
              <a:t>Category V Restricted Earth Return</a:t>
            </a:r>
            <a:endParaRPr lang="en-US" sz="1400" b="1" i="0" u="none" strike="noStrike" dirty="0">
              <a:solidFill>
                <a:schemeClr val="accent5">
                  <a:lumMod val="60000"/>
                  <a:lumOff val="40000"/>
                </a:schemeClr>
              </a:solidFill>
              <a:effectLst/>
              <a:latin typeface="Arial" panose="020B0604020202020204" pitchFamily="34" charset="0"/>
            </a:endParaRPr>
          </a:p>
        </p:txBody>
      </p:sp>
      <p:sp>
        <p:nvSpPr>
          <p:cNvPr id="7" name="Speech Bubble: Rectangle with Corners Rounded 6">
            <a:extLst>
              <a:ext uri="{FF2B5EF4-FFF2-40B4-BE49-F238E27FC236}">
                <a16:creationId xmlns:a16="http://schemas.microsoft.com/office/drawing/2014/main" id="{886FD617-61FD-8D88-A864-ECD2044BCE0E}"/>
              </a:ext>
            </a:extLst>
          </p:cNvPr>
          <p:cNvSpPr/>
          <p:nvPr/>
        </p:nvSpPr>
        <p:spPr>
          <a:xfrm>
            <a:off x="9719774" y="1490625"/>
            <a:ext cx="2299248" cy="985825"/>
          </a:xfrm>
          <a:prstGeom prst="wedgeRoundRectCallout">
            <a:avLst>
              <a:gd name="adj1" fmla="val -88954"/>
              <a:gd name="adj2" fmla="val -7112"/>
              <a:gd name="adj3" fmla="val 16667"/>
            </a:avLst>
          </a:prstGeom>
          <a:solidFill>
            <a:srgbClr val="1E4B7D"/>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r>
              <a:rPr lang="en-US" sz="1400" b="1" i="0" u="none" strike="noStrike" kern="1200" dirty="0">
                <a:solidFill>
                  <a:schemeClr val="accent3">
                    <a:lumMod val="60000"/>
                    <a:lumOff val="40000"/>
                  </a:schemeClr>
                </a:solidFill>
                <a:effectLst/>
                <a:latin typeface="Calibri" panose="020F0502020204030204" pitchFamily="34" charset="0"/>
              </a:rPr>
              <a:t>Achieve Science Objectives</a:t>
            </a:r>
            <a:endParaRPr lang="en-US" sz="1600" b="1" i="0" u="none" strike="sngStrike" dirty="0">
              <a:solidFill>
                <a:schemeClr val="accent3">
                  <a:lumMod val="60000"/>
                  <a:lumOff val="40000"/>
                </a:schemeClr>
              </a:solidFill>
              <a:effectLst/>
              <a:latin typeface="Arial" panose="020B0604020202020204" pitchFamily="34" charset="0"/>
            </a:endParaRPr>
          </a:p>
          <a:p>
            <a:pPr marL="0" marR="0" indent="0" algn="l" rtl="0" eaLnBrk="1" fontAlgn="auto" latinLnBrk="0" hangingPunct="1">
              <a:spcBef>
                <a:spcPts val="0"/>
              </a:spcBef>
              <a:spcAft>
                <a:spcPts val="0"/>
              </a:spcAft>
            </a:pPr>
            <a:r>
              <a:rPr lang="en-US" sz="1400" b="1" i="1" u="none" strike="noStrike" kern="1200" dirty="0">
                <a:solidFill>
                  <a:schemeClr val="accent5">
                    <a:lumMod val="60000"/>
                    <a:lumOff val="40000"/>
                  </a:schemeClr>
                </a:solidFill>
                <a:effectLst/>
                <a:latin typeface="Calibri" panose="020F0502020204030204" pitchFamily="34" charset="0"/>
              </a:rPr>
              <a:t>Complete its scientific objectives</a:t>
            </a:r>
            <a:r>
              <a:rPr lang="en-US" sz="1400" b="1" i="1" u="none" strike="sngStrike" kern="1200" dirty="0">
                <a:solidFill>
                  <a:schemeClr val="accent5">
                    <a:lumMod val="60000"/>
                    <a:lumOff val="40000"/>
                  </a:schemeClr>
                </a:solidFill>
                <a:effectLst/>
                <a:latin typeface="Calibri" panose="020F0502020204030204" pitchFamily="34" charset="0"/>
              </a:rPr>
              <a:t> </a:t>
            </a:r>
            <a:endParaRPr lang="en-US" sz="1600" b="1" i="0" u="none" strike="sngStrike" dirty="0">
              <a:solidFill>
                <a:schemeClr val="accent5">
                  <a:lumMod val="60000"/>
                  <a:lumOff val="40000"/>
                </a:schemeClr>
              </a:solidFill>
              <a:effectLst/>
              <a:latin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A9E1CF19-21AA-3581-C8CB-E4447D96B5F6}"/>
              </a:ext>
            </a:extLst>
          </p:cNvPr>
          <p:cNvSpPr/>
          <p:nvPr/>
        </p:nvSpPr>
        <p:spPr>
          <a:xfrm>
            <a:off x="9719774" y="2985954"/>
            <a:ext cx="2299248" cy="946962"/>
          </a:xfrm>
          <a:prstGeom prst="wedgeRoundRectCallout">
            <a:avLst>
              <a:gd name="adj1" fmla="val -148799"/>
              <a:gd name="adj2" fmla="val -85394"/>
              <a:gd name="adj3" fmla="val 16667"/>
            </a:avLst>
          </a:prstGeom>
          <a:solidFill>
            <a:srgbClr val="1E4B7D"/>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r>
              <a:rPr lang="en-US" sz="1400" b="1" i="0" u="none" strike="noStrike" kern="1200" dirty="0">
                <a:solidFill>
                  <a:schemeClr val="accent3">
                    <a:lumMod val="60000"/>
                    <a:lumOff val="40000"/>
                  </a:schemeClr>
                </a:solidFill>
                <a:effectLst/>
                <a:latin typeface="Calibri" panose="020F0502020204030204" pitchFamily="34" charset="0"/>
              </a:rPr>
              <a:t>Facilities</a:t>
            </a:r>
            <a:endParaRPr lang="en-US" sz="1600" b="1" i="0" u="none" strike="noStrike" dirty="0">
              <a:solidFill>
                <a:schemeClr val="accent3">
                  <a:lumMod val="60000"/>
                  <a:lumOff val="40000"/>
                </a:schemeClr>
              </a:solidFill>
              <a:effectLst/>
              <a:latin typeface="Arial" panose="020B0604020202020204" pitchFamily="34" charset="0"/>
            </a:endParaRPr>
          </a:p>
          <a:p>
            <a:pPr marL="0" marR="0" indent="0" algn="l" rtl="0" eaLnBrk="1" fontAlgn="auto" latinLnBrk="0" hangingPunct="1">
              <a:spcBef>
                <a:spcPts val="0"/>
              </a:spcBef>
              <a:spcAft>
                <a:spcPts val="0"/>
              </a:spcAft>
            </a:pPr>
            <a:r>
              <a:rPr lang="en-US" sz="1400" b="1" i="1" u="none" strike="noStrike" kern="1200" dirty="0">
                <a:solidFill>
                  <a:schemeClr val="accent5">
                    <a:lumMod val="60000"/>
                    <a:lumOff val="40000"/>
                  </a:schemeClr>
                </a:solidFill>
                <a:effectLst/>
                <a:latin typeface="Calibri" panose="020F0502020204030204" pitchFamily="34" charset="0"/>
              </a:rPr>
              <a:t>Provide facility(s) </a:t>
            </a:r>
            <a:r>
              <a:rPr lang="en-US" sz="1400" b="1" i="1" u="none" kern="1200" dirty="0">
                <a:solidFill>
                  <a:schemeClr val="accent5">
                    <a:lumMod val="60000"/>
                    <a:lumOff val="40000"/>
                  </a:schemeClr>
                </a:solidFill>
                <a:effectLst/>
                <a:latin typeface="Calibri" panose="020F0502020204030204" pitchFamily="34" charset="0"/>
              </a:rPr>
              <a:t>for </a:t>
            </a:r>
            <a:r>
              <a:rPr lang="en-US" sz="1400" b="1" i="1" u="none" strike="noStrike" kern="1200" dirty="0">
                <a:solidFill>
                  <a:schemeClr val="accent5">
                    <a:lumMod val="60000"/>
                    <a:lumOff val="40000"/>
                  </a:schemeClr>
                </a:solidFill>
                <a:effectLst/>
                <a:latin typeface="Calibri" panose="020F0502020204030204" pitchFamily="34" charset="0"/>
              </a:rPr>
              <a:t>science, curation, and planetary protection</a:t>
            </a:r>
            <a:endParaRPr lang="en-US" sz="1600" b="1" i="0" u="none" strike="sngStrike" dirty="0">
              <a:solidFill>
                <a:schemeClr val="accent5">
                  <a:lumMod val="60000"/>
                  <a:lumOff val="40000"/>
                </a:schemeClr>
              </a:solidFill>
              <a:effectLst/>
              <a:latin typeface="Arial" panose="020B0604020202020204" pitchFamily="34" charset="0"/>
            </a:endParaRPr>
          </a:p>
        </p:txBody>
      </p:sp>
      <p:sp>
        <p:nvSpPr>
          <p:cNvPr id="9" name="Speech Bubble: Rectangle with Corners Rounded 8">
            <a:extLst>
              <a:ext uri="{FF2B5EF4-FFF2-40B4-BE49-F238E27FC236}">
                <a16:creationId xmlns:a16="http://schemas.microsoft.com/office/drawing/2014/main" id="{27DE17CF-43E0-3DE1-32D0-EB6BE82AB63B}"/>
              </a:ext>
            </a:extLst>
          </p:cNvPr>
          <p:cNvSpPr/>
          <p:nvPr/>
        </p:nvSpPr>
        <p:spPr>
          <a:xfrm>
            <a:off x="9815691" y="4697870"/>
            <a:ext cx="2299248" cy="1004496"/>
          </a:xfrm>
          <a:prstGeom prst="wedgeRoundRectCallout">
            <a:avLst>
              <a:gd name="adj1" fmla="val -96580"/>
              <a:gd name="adj2" fmla="val 63088"/>
              <a:gd name="adj3" fmla="val 16667"/>
            </a:avLst>
          </a:prstGeom>
          <a:solidFill>
            <a:srgbClr val="1E4B7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endParaRPr lang="en-US" sz="1200" b="1" i="0" u="none" strike="noStrike" dirty="0">
              <a:solidFill>
                <a:schemeClr val="accent5">
                  <a:lumMod val="60000"/>
                  <a:lumOff val="40000"/>
                </a:schemeClr>
              </a:solidFill>
              <a:effectLst/>
              <a:latin typeface="Arial" panose="020B0604020202020204" pitchFamily="34" charset="0"/>
            </a:endParaRPr>
          </a:p>
        </p:txBody>
      </p:sp>
      <p:sp>
        <p:nvSpPr>
          <p:cNvPr id="13" name="Speech Bubble: Rectangle with Corners Rounded 12">
            <a:extLst>
              <a:ext uri="{FF2B5EF4-FFF2-40B4-BE49-F238E27FC236}">
                <a16:creationId xmlns:a16="http://schemas.microsoft.com/office/drawing/2014/main" id="{FCE230C1-1C18-0822-4225-27E66176CC53}"/>
              </a:ext>
            </a:extLst>
          </p:cNvPr>
          <p:cNvSpPr/>
          <p:nvPr/>
        </p:nvSpPr>
        <p:spPr>
          <a:xfrm>
            <a:off x="9815691" y="4697870"/>
            <a:ext cx="2299248" cy="1004496"/>
          </a:xfrm>
          <a:prstGeom prst="wedgeRoundRectCallout">
            <a:avLst>
              <a:gd name="adj1" fmla="val -159303"/>
              <a:gd name="adj2" fmla="val -83743"/>
              <a:gd name="adj3" fmla="val 16667"/>
            </a:avLst>
          </a:prstGeom>
          <a:solidFill>
            <a:srgbClr val="1E4B7D"/>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rtl="0" eaLnBrk="1" fontAlgn="auto" latinLnBrk="0" hangingPunct="1">
              <a:spcBef>
                <a:spcPts val="0"/>
              </a:spcBef>
              <a:spcAft>
                <a:spcPts val="0"/>
              </a:spcAft>
            </a:pPr>
            <a:r>
              <a:rPr lang="en-US" sz="1400" b="1" i="0" u="none" strike="noStrike" kern="1200" dirty="0">
                <a:solidFill>
                  <a:schemeClr val="accent3">
                    <a:lumMod val="60000"/>
                    <a:lumOff val="40000"/>
                  </a:schemeClr>
                </a:solidFill>
                <a:effectLst/>
                <a:latin typeface="Calibri" panose="020F0502020204030204" pitchFamily="34" charset="0"/>
              </a:rPr>
              <a:t>Sample Curation</a:t>
            </a:r>
            <a:endParaRPr lang="en-US" sz="1600" b="0" i="0" u="none" strike="noStrike" dirty="0">
              <a:solidFill>
                <a:schemeClr val="accent3">
                  <a:lumMod val="60000"/>
                  <a:lumOff val="40000"/>
                </a:schemeClr>
              </a:solidFill>
              <a:effectLst/>
              <a:latin typeface="Arial" panose="020B0604020202020204" pitchFamily="34" charset="0"/>
            </a:endParaRPr>
          </a:p>
          <a:p>
            <a:pPr algn="l" rtl="0" eaLnBrk="1" fontAlgn="t" latinLnBrk="0" hangingPunct="1">
              <a:spcBef>
                <a:spcPts val="0"/>
              </a:spcBef>
              <a:spcAft>
                <a:spcPts val="0"/>
              </a:spcAft>
            </a:pPr>
            <a:r>
              <a:rPr lang="en-US" sz="1400" b="1" i="1" u="none" strike="noStrike" kern="1200" dirty="0">
                <a:solidFill>
                  <a:schemeClr val="accent5">
                    <a:lumMod val="60000"/>
                    <a:lumOff val="40000"/>
                  </a:schemeClr>
                </a:solidFill>
                <a:effectLst/>
                <a:latin typeface="Calibri" panose="020F0502020204030204" pitchFamily="34" charset="0"/>
              </a:rPr>
              <a:t>Curation of flown hardware, samples, CK </a:t>
            </a:r>
            <a:r>
              <a:rPr lang="en-US" sz="1400" b="1" i="1" u="none" kern="1200" dirty="0">
                <a:solidFill>
                  <a:schemeClr val="accent5">
                    <a:lumMod val="60000"/>
                    <a:lumOff val="40000"/>
                  </a:schemeClr>
                </a:solidFill>
                <a:effectLst/>
                <a:latin typeface="Calibri" panose="020F0502020204030204" pitchFamily="34" charset="0"/>
              </a:rPr>
              <a:t>artifacts</a:t>
            </a:r>
            <a:endParaRPr lang="en-US" sz="1600" b="1" i="0" u="none" dirty="0">
              <a:solidFill>
                <a:schemeClr val="accent5">
                  <a:lumMod val="60000"/>
                  <a:lumOff val="40000"/>
                </a:schemeClr>
              </a:solidFill>
              <a:effectLst/>
              <a:latin typeface="Arial" panose="020B0604020202020204" pitchFamily="34" charset="0"/>
            </a:endParaRPr>
          </a:p>
        </p:txBody>
      </p:sp>
      <p:sp>
        <p:nvSpPr>
          <p:cNvPr id="3" name="Slide Number Placeholder 3">
            <a:extLst>
              <a:ext uri="{FF2B5EF4-FFF2-40B4-BE49-F238E27FC236}">
                <a16:creationId xmlns:a16="http://schemas.microsoft.com/office/drawing/2014/main" id="{7BA7B15E-DB63-ACC4-4C33-35853422C643}"/>
              </a:ext>
            </a:extLst>
          </p:cNvPr>
          <p:cNvSpPr>
            <a:spLocks noGrp="1"/>
          </p:cNvSpPr>
          <p:nvPr>
            <p:ph type="sldNum" sz="quarter" idx="12"/>
          </p:nvPr>
        </p:nvSpPr>
        <p:spPr>
          <a:xfrm>
            <a:off x="9217152" y="6583680"/>
            <a:ext cx="2743200" cy="182880"/>
          </a:xfrm>
        </p:spPr>
        <p:txBody>
          <a:bodyPr/>
          <a:lstStyle/>
          <a:p>
            <a:fld id="{C3F5E514-38EB-4262-A95F-03E9BD4E668F}" type="slidenum">
              <a:rPr lang="en-US" smtClean="0"/>
              <a:pPr/>
              <a:t>5</a:t>
            </a:fld>
            <a:endParaRPr lang="en-US" dirty="0"/>
          </a:p>
        </p:txBody>
      </p:sp>
      <p:sp>
        <p:nvSpPr>
          <p:cNvPr id="15" name="Footer Placeholder 4">
            <a:extLst>
              <a:ext uri="{FF2B5EF4-FFF2-40B4-BE49-F238E27FC236}">
                <a16:creationId xmlns:a16="http://schemas.microsoft.com/office/drawing/2014/main" id="{E93DF429-8A33-6F44-FEED-E252E267E823}"/>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313210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6" grpId="0" animBg="1"/>
      <p:bldP spid="7" grpId="0" animBg="1"/>
      <p:bldP spid="8" grpId="0" animBg="1"/>
      <p:bldP spid="9"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9E38DA79-DBC3-4077-A8B4-5C4FCB354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001" y="2333373"/>
            <a:ext cx="2700245" cy="1763164"/>
          </a:xfrm>
          <a:prstGeom prst="rect">
            <a:avLst/>
          </a:prstGeom>
        </p:spPr>
      </p:pic>
      <p:sp>
        <p:nvSpPr>
          <p:cNvPr id="2" name="Title 1">
            <a:extLst>
              <a:ext uri="{FF2B5EF4-FFF2-40B4-BE49-F238E27FC236}">
                <a16:creationId xmlns:a16="http://schemas.microsoft.com/office/drawing/2014/main" id="{72B8C699-7927-48A4-821D-0BF5B6FCB8A4}"/>
              </a:ext>
            </a:extLst>
          </p:cNvPr>
          <p:cNvSpPr>
            <a:spLocks noGrp="1"/>
          </p:cNvSpPr>
          <p:nvPr>
            <p:ph type="title"/>
          </p:nvPr>
        </p:nvSpPr>
        <p:spPr/>
        <p:txBody>
          <a:bodyPr>
            <a:normAutofit/>
          </a:bodyPr>
          <a:lstStyle/>
          <a:p>
            <a:r>
              <a:rPr lang="en-US" dirty="0"/>
              <a:t>Key High Containment Concepts for the SRF</a:t>
            </a:r>
          </a:p>
        </p:txBody>
      </p:sp>
      <p:grpSp>
        <p:nvGrpSpPr>
          <p:cNvPr id="4" name="Group 3">
            <a:extLst>
              <a:ext uri="{FF2B5EF4-FFF2-40B4-BE49-F238E27FC236}">
                <a16:creationId xmlns:a16="http://schemas.microsoft.com/office/drawing/2014/main" id="{6E1D3F60-AF9A-4D11-8CB5-46284791DF19}"/>
              </a:ext>
            </a:extLst>
          </p:cNvPr>
          <p:cNvGrpSpPr/>
          <p:nvPr/>
        </p:nvGrpSpPr>
        <p:grpSpPr>
          <a:xfrm>
            <a:off x="91527" y="1021965"/>
            <a:ext cx="3522833" cy="4605341"/>
            <a:chOff x="91527" y="1180090"/>
            <a:chExt cx="3522833" cy="4605341"/>
          </a:xfrm>
        </p:grpSpPr>
        <p:sp>
          <p:nvSpPr>
            <p:cNvPr id="48" name="Rectangle 47">
              <a:extLst>
                <a:ext uri="{FF2B5EF4-FFF2-40B4-BE49-F238E27FC236}">
                  <a16:creationId xmlns:a16="http://schemas.microsoft.com/office/drawing/2014/main" id="{99B39DA5-A019-49C3-BFDD-58DB350C8327}"/>
                </a:ext>
              </a:extLst>
            </p:cNvPr>
            <p:cNvSpPr/>
            <p:nvPr/>
          </p:nvSpPr>
          <p:spPr>
            <a:xfrm>
              <a:off x="698551" y="2824275"/>
              <a:ext cx="1504949" cy="1047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508A8BBF-9EE5-4F30-9883-CBC4205A3438}"/>
                </a:ext>
              </a:extLst>
            </p:cNvPr>
            <p:cNvSpPr/>
            <p:nvPr/>
          </p:nvSpPr>
          <p:spPr>
            <a:xfrm>
              <a:off x="162258" y="3938701"/>
              <a:ext cx="2696989" cy="293830"/>
            </a:xfrm>
            <a:prstGeom prst="rect">
              <a:avLst/>
            </a:prstGeom>
            <a:solidFill>
              <a:schemeClr val="bg1">
                <a:lumMod val="85000"/>
                <a:alpha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975DEA1-0CDA-468F-9E0E-675E1D3162B9}"/>
                </a:ext>
              </a:extLst>
            </p:cNvPr>
            <p:cNvSpPr/>
            <p:nvPr/>
          </p:nvSpPr>
          <p:spPr>
            <a:xfrm>
              <a:off x="162258" y="2824275"/>
              <a:ext cx="460093" cy="1408255"/>
            </a:xfrm>
            <a:prstGeom prst="rect">
              <a:avLst/>
            </a:prstGeom>
            <a:solidFill>
              <a:schemeClr val="bg1">
                <a:lumMod val="85000"/>
                <a:alpha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6FE077E-5A7D-403C-AB02-300A06F68CA9}"/>
                </a:ext>
              </a:extLst>
            </p:cNvPr>
            <p:cNvSpPr/>
            <p:nvPr/>
          </p:nvSpPr>
          <p:spPr>
            <a:xfrm>
              <a:off x="2230660" y="2824275"/>
              <a:ext cx="628587" cy="1319441"/>
            </a:xfrm>
            <a:prstGeom prst="rect">
              <a:avLst/>
            </a:prstGeom>
            <a:solidFill>
              <a:schemeClr val="bg1">
                <a:lumMod val="85000"/>
                <a:alpha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6185C458-2268-449D-84DD-4DD650266B38}"/>
                </a:ext>
              </a:extLst>
            </p:cNvPr>
            <p:cNvSpPr/>
            <p:nvPr/>
          </p:nvSpPr>
          <p:spPr>
            <a:xfrm>
              <a:off x="162258" y="2624249"/>
              <a:ext cx="2696989" cy="2000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D76138F9-D356-4CC5-8BE7-B5DA49157C4A}"/>
                </a:ext>
              </a:extLst>
            </p:cNvPr>
            <p:cNvSpPr txBox="1"/>
            <p:nvPr/>
          </p:nvSpPr>
          <p:spPr>
            <a:xfrm>
              <a:off x="91527" y="2159023"/>
              <a:ext cx="2838450" cy="276999"/>
            </a:xfrm>
            <a:prstGeom prst="rect">
              <a:avLst/>
            </a:prstGeom>
            <a:noFill/>
          </p:spPr>
          <p:txBody>
            <a:bodyPr wrap="square">
              <a:spAutoFit/>
            </a:bodyPr>
            <a:lstStyle/>
            <a:p>
              <a:pPr algn="ctr" defTabSz="342900" eaLnBrk="1" hangingPunct="1">
                <a:defRPr/>
              </a:pPr>
              <a:r>
                <a:rPr lang="en-US" sz="1200" b="1" dirty="0">
                  <a:ln w="0"/>
                  <a:solidFill>
                    <a:srgbClr val="002060"/>
                  </a:solidFill>
                  <a:effectLst>
                    <a:outerShdw dist="19050" sx="1000" sy="1000" algn="tl" rotWithShape="0">
                      <a:prstClr val="black">
                        <a:alpha val="40000"/>
                      </a:prstClr>
                    </a:outerShdw>
                  </a:effectLst>
                  <a:latin typeface="Arial"/>
                  <a:ea typeface="ＭＳ Ｐゴシック" charset="0"/>
                  <a:cs typeface="Arial"/>
                </a:rPr>
                <a:t>SRP Scope</a:t>
              </a:r>
            </a:p>
          </p:txBody>
        </p:sp>
        <p:sp>
          <p:nvSpPr>
            <p:cNvPr id="58" name="Isosceles Triangle 57">
              <a:extLst>
                <a:ext uri="{FF2B5EF4-FFF2-40B4-BE49-F238E27FC236}">
                  <a16:creationId xmlns:a16="http://schemas.microsoft.com/office/drawing/2014/main" id="{3208C90A-F216-475B-BABA-E463E5260FA1}"/>
                </a:ext>
              </a:extLst>
            </p:cNvPr>
            <p:cNvSpPr/>
            <p:nvPr/>
          </p:nvSpPr>
          <p:spPr>
            <a:xfrm rot="16200000">
              <a:off x="619840" y="2790912"/>
              <a:ext cx="4605341" cy="1383698"/>
            </a:xfrm>
            <a:prstGeom prst="triangle">
              <a:avLst/>
            </a:prstGeom>
            <a:gradFill>
              <a:gsLst>
                <a:gs pos="92000">
                  <a:schemeClr val="accent1">
                    <a:lumMod val="5000"/>
                    <a:lumOff val="95000"/>
                    <a:alpha val="0"/>
                  </a:schemeClr>
                </a:gs>
                <a:gs pos="16000">
                  <a:schemeClr val="accent6">
                    <a:lumMod val="60000"/>
                    <a:lumOff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F0611642-C14F-4F51-8BA3-32B803AB5D3B}"/>
                </a:ext>
              </a:extLst>
            </p:cNvPr>
            <p:cNvCxnSpPr>
              <a:cxnSpLocks/>
            </p:cNvCxnSpPr>
            <p:nvPr/>
          </p:nvCxnSpPr>
          <p:spPr>
            <a:xfrm>
              <a:off x="3200400" y="1974538"/>
              <a:ext cx="0" cy="2895600"/>
            </a:xfrm>
            <a:prstGeom prst="line">
              <a:avLst/>
            </a:prstGeom>
            <a:ln w="25400">
              <a:prstDash val="sysDash"/>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35FFA120-5B1A-44C7-89FD-4324870BA5DC}"/>
                </a:ext>
              </a:extLst>
            </p:cNvPr>
            <p:cNvCxnSpPr>
              <a:cxnSpLocks/>
            </p:cNvCxnSpPr>
            <p:nvPr/>
          </p:nvCxnSpPr>
          <p:spPr>
            <a:xfrm>
              <a:off x="361950" y="1974538"/>
              <a:ext cx="2838450" cy="0"/>
            </a:xfrm>
            <a:prstGeom prst="line">
              <a:avLst/>
            </a:prstGeom>
            <a:ln w="25400">
              <a:prstDash val="sysDash"/>
            </a:ln>
          </p:spPr>
          <p:style>
            <a:lnRef idx="1">
              <a:schemeClr val="dk1"/>
            </a:lnRef>
            <a:fillRef idx="0">
              <a:schemeClr val="dk1"/>
            </a:fillRef>
            <a:effectRef idx="0">
              <a:schemeClr val="dk1"/>
            </a:effectRef>
            <a:fontRef idx="minor">
              <a:schemeClr val="tx1"/>
            </a:fontRef>
          </p:style>
        </p:cxnSp>
      </p:grpSp>
      <p:pic>
        <p:nvPicPr>
          <p:cNvPr id="15" name="Picture 14">
            <a:extLst>
              <a:ext uri="{FF2B5EF4-FFF2-40B4-BE49-F238E27FC236}">
                <a16:creationId xmlns:a16="http://schemas.microsoft.com/office/drawing/2014/main" id="{90AF1873-6EF8-444E-961C-7102A38E3E77}"/>
              </a:ext>
            </a:extLst>
          </p:cNvPr>
          <p:cNvPicPr>
            <a:picLocks noChangeAspect="1"/>
          </p:cNvPicPr>
          <p:nvPr/>
        </p:nvPicPr>
        <p:blipFill rotWithShape="1">
          <a:blip r:embed="rId3">
            <a:extLst>
              <a:ext uri="{28A0092B-C50C-407E-A947-70E740481C1C}">
                <a14:useLocalDpi xmlns:a14="http://schemas.microsoft.com/office/drawing/2010/main" val="0"/>
              </a:ext>
            </a:extLst>
          </a:blip>
          <a:srcRect b="8789"/>
          <a:stretch/>
        </p:blipFill>
        <p:spPr>
          <a:xfrm>
            <a:off x="2500478" y="1541480"/>
            <a:ext cx="7587487" cy="3647517"/>
          </a:xfrm>
          <a:prstGeom prst="rect">
            <a:avLst/>
          </a:prstGeom>
          <a:ln w="19050">
            <a:solidFill>
              <a:schemeClr val="tx1"/>
            </a:solidFill>
          </a:ln>
        </p:spPr>
      </p:pic>
      <p:sp>
        <p:nvSpPr>
          <p:cNvPr id="3" name="Rectangle 2">
            <a:extLst>
              <a:ext uri="{FF2B5EF4-FFF2-40B4-BE49-F238E27FC236}">
                <a16:creationId xmlns:a16="http://schemas.microsoft.com/office/drawing/2014/main" id="{326EC04A-5B5B-43D0-B8D0-7054398F725F}"/>
              </a:ext>
            </a:extLst>
          </p:cNvPr>
          <p:cNvSpPr/>
          <p:nvPr/>
        </p:nvSpPr>
        <p:spPr>
          <a:xfrm>
            <a:off x="10076706" y="1916132"/>
            <a:ext cx="1872841" cy="2645730"/>
          </a:xfrm>
          <a:prstGeom prst="rect">
            <a:avLst/>
          </a:prstGeom>
          <a:solidFill>
            <a:schemeClr val="accent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Spacecraft Receiving</a:t>
            </a:r>
          </a:p>
          <a:p>
            <a:pPr algn="ctr"/>
            <a:r>
              <a:rPr lang="en-US" sz="1200" dirty="0">
                <a:solidFill>
                  <a:schemeClr val="tx1"/>
                </a:solidFill>
              </a:rPr>
              <a:t>Hardware Deintegration</a:t>
            </a:r>
          </a:p>
          <a:p>
            <a:pPr algn="ctr"/>
            <a:endParaRPr lang="en-US" sz="1200" dirty="0">
              <a:solidFill>
                <a:schemeClr val="tx1"/>
              </a:solidFill>
            </a:endParaRPr>
          </a:p>
          <a:p>
            <a:pPr algn="ctr"/>
            <a:r>
              <a:rPr lang="en-US" sz="1200" b="1" dirty="0">
                <a:solidFill>
                  <a:schemeClr val="tx1"/>
                </a:solidFill>
              </a:rPr>
              <a:t>Pristine Isolators</a:t>
            </a:r>
          </a:p>
          <a:p>
            <a:pPr algn="ctr"/>
            <a:r>
              <a:rPr lang="en-US" sz="1200" dirty="0">
                <a:solidFill>
                  <a:schemeClr val="tx1"/>
                </a:solidFill>
              </a:rPr>
              <a:t>Open Sample Tubes</a:t>
            </a:r>
          </a:p>
          <a:p>
            <a:pPr algn="ctr"/>
            <a:r>
              <a:rPr lang="en-US" sz="1200" dirty="0">
                <a:solidFill>
                  <a:schemeClr val="tx1"/>
                </a:solidFill>
              </a:rPr>
              <a:t>Basic Characterization</a:t>
            </a:r>
          </a:p>
          <a:p>
            <a:pPr algn="ctr"/>
            <a:r>
              <a:rPr lang="en-US" sz="1200" dirty="0">
                <a:solidFill>
                  <a:schemeClr val="tx1"/>
                </a:solidFill>
              </a:rPr>
              <a:t>————</a:t>
            </a:r>
          </a:p>
          <a:p>
            <a:pPr algn="ctr"/>
            <a:r>
              <a:rPr lang="en-US" sz="1200" dirty="0">
                <a:solidFill>
                  <a:schemeClr val="tx1"/>
                </a:solidFill>
              </a:rPr>
              <a:t>Preliminary Examination</a:t>
            </a:r>
          </a:p>
          <a:p>
            <a:pPr algn="ctr"/>
            <a:r>
              <a:rPr lang="en-US" sz="1200" dirty="0">
                <a:solidFill>
                  <a:schemeClr val="tx1"/>
                </a:solidFill>
              </a:rPr>
              <a:t>Sample Safety Assessment</a:t>
            </a:r>
          </a:p>
          <a:p>
            <a:pPr algn="ctr"/>
            <a:r>
              <a:rPr lang="en-US" sz="1200" dirty="0">
                <a:solidFill>
                  <a:schemeClr val="tx1"/>
                </a:solidFill>
              </a:rPr>
              <a:t>Select Science</a:t>
            </a:r>
          </a:p>
          <a:p>
            <a:pPr algn="ctr"/>
            <a:endParaRPr lang="en-US" sz="1200" dirty="0">
              <a:solidFill>
                <a:schemeClr val="tx1"/>
              </a:solidFill>
            </a:endParaRPr>
          </a:p>
          <a:p>
            <a:pPr algn="ctr"/>
            <a:r>
              <a:rPr lang="en-US" sz="1200" b="1" dirty="0">
                <a:solidFill>
                  <a:schemeClr val="tx1"/>
                </a:solidFill>
              </a:rPr>
              <a:t>Sample Sterilization</a:t>
            </a:r>
          </a:p>
          <a:p>
            <a:pPr algn="ctr"/>
            <a:endParaRPr lang="en-US" sz="1200" dirty="0">
              <a:solidFill>
                <a:schemeClr val="tx1"/>
              </a:solidFill>
            </a:endParaRPr>
          </a:p>
          <a:p>
            <a:pPr algn="ctr"/>
            <a:r>
              <a:rPr lang="en-US" sz="1200" b="1" dirty="0">
                <a:solidFill>
                  <a:schemeClr val="tx1"/>
                </a:solidFill>
              </a:rPr>
              <a:t>Sample Storage</a:t>
            </a:r>
          </a:p>
        </p:txBody>
      </p:sp>
      <p:sp>
        <p:nvSpPr>
          <p:cNvPr id="17" name="Arrow: Down 16">
            <a:extLst>
              <a:ext uri="{FF2B5EF4-FFF2-40B4-BE49-F238E27FC236}">
                <a16:creationId xmlns:a16="http://schemas.microsoft.com/office/drawing/2014/main" id="{D063181A-FC04-475A-805D-96EB5FFF5D3D}"/>
              </a:ext>
            </a:extLst>
          </p:cNvPr>
          <p:cNvSpPr/>
          <p:nvPr/>
        </p:nvSpPr>
        <p:spPr>
          <a:xfrm>
            <a:off x="10906033" y="5188997"/>
            <a:ext cx="214190" cy="274320"/>
          </a:xfrm>
          <a:prstGeom prst="downArrow">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605008E-9DC9-43F8-8B28-0D276B2F537C}"/>
              </a:ext>
            </a:extLst>
          </p:cNvPr>
          <p:cNvSpPr/>
          <p:nvPr/>
        </p:nvSpPr>
        <p:spPr>
          <a:xfrm>
            <a:off x="9625258" y="5540460"/>
            <a:ext cx="2775739" cy="64308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rgbClr val="FF0000"/>
                </a:solidFill>
              </a:rPr>
              <a:t>Sample Catalog</a:t>
            </a:r>
          </a:p>
          <a:p>
            <a:pPr algn="ctr"/>
            <a:r>
              <a:rPr lang="en-US" sz="1600" b="1" i="1" dirty="0">
                <a:solidFill>
                  <a:srgbClr val="FF0000"/>
                </a:solidFill>
              </a:rPr>
              <a:t>Allocation of Safe Samples</a:t>
            </a:r>
          </a:p>
          <a:p>
            <a:pPr algn="ctr"/>
            <a:r>
              <a:rPr lang="en-US" sz="1600" b="1" i="1" dirty="0">
                <a:solidFill>
                  <a:srgbClr val="FF0000"/>
                </a:solidFill>
              </a:rPr>
              <a:t>Scientific Results</a:t>
            </a:r>
          </a:p>
        </p:txBody>
      </p:sp>
      <p:cxnSp>
        <p:nvCxnSpPr>
          <p:cNvPr id="8" name="Straight Connector 7">
            <a:extLst>
              <a:ext uri="{FF2B5EF4-FFF2-40B4-BE49-F238E27FC236}">
                <a16:creationId xmlns:a16="http://schemas.microsoft.com/office/drawing/2014/main" id="{4DD8CC4B-9F4A-41AB-92CA-98FC7408889D}"/>
              </a:ext>
            </a:extLst>
          </p:cNvPr>
          <p:cNvCxnSpPr>
            <a:cxnSpLocks/>
          </p:cNvCxnSpPr>
          <p:nvPr/>
        </p:nvCxnSpPr>
        <p:spPr>
          <a:xfrm flipV="1">
            <a:off x="8351520" y="1916132"/>
            <a:ext cx="1736445" cy="1864444"/>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BE22EB1-0A18-491A-A9F8-F4C8DD9A455E}"/>
              </a:ext>
            </a:extLst>
          </p:cNvPr>
          <p:cNvCxnSpPr>
            <a:cxnSpLocks/>
          </p:cNvCxnSpPr>
          <p:nvPr/>
        </p:nvCxnSpPr>
        <p:spPr>
          <a:xfrm>
            <a:off x="8421189" y="4336876"/>
            <a:ext cx="1655517" cy="224986"/>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36357AD-2E0E-4C7E-7427-2E08D46C872B}"/>
              </a:ext>
            </a:extLst>
          </p:cNvPr>
          <p:cNvSpPr txBox="1"/>
          <p:nvPr/>
        </p:nvSpPr>
        <p:spPr>
          <a:xfrm>
            <a:off x="10217789" y="1615999"/>
            <a:ext cx="1679049" cy="276999"/>
          </a:xfrm>
          <a:prstGeom prst="rect">
            <a:avLst/>
          </a:prstGeom>
          <a:noFill/>
        </p:spPr>
        <p:txBody>
          <a:bodyPr wrap="none" rtlCol="0">
            <a:spAutoFit/>
          </a:bodyPr>
          <a:lstStyle/>
          <a:p>
            <a:pPr algn="ctr"/>
            <a:r>
              <a:rPr lang="en-US" sz="1200" b="1" dirty="0"/>
              <a:t>High Containment Area</a:t>
            </a:r>
          </a:p>
        </p:txBody>
      </p:sp>
      <p:sp>
        <p:nvSpPr>
          <p:cNvPr id="6" name="TextBox 5">
            <a:extLst>
              <a:ext uri="{FF2B5EF4-FFF2-40B4-BE49-F238E27FC236}">
                <a16:creationId xmlns:a16="http://schemas.microsoft.com/office/drawing/2014/main" id="{0E68B8BC-0949-0BBC-5124-C8AF589D3E36}"/>
              </a:ext>
            </a:extLst>
          </p:cNvPr>
          <p:cNvSpPr txBox="1"/>
          <p:nvPr/>
        </p:nvSpPr>
        <p:spPr>
          <a:xfrm>
            <a:off x="4766398" y="5188997"/>
            <a:ext cx="2722220" cy="261610"/>
          </a:xfrm>
          <a:prstGeom prst="rect">
            <a:avLst/>
          </a:prstGeom>
          <a:noFill/>
        </p:spPr>
        <p:txBody>
          <a:bodyPr wrap="none" rtlCol="0">
            <a:spAutoFit/>
          </a:bodyPr>
          <a:lstStyle/>
          <a:p>
            <a:r>
              <a:rPr lang="en-US" sz="1100" dirty="0"/>
              <a:t>Example of Traditional BSL-4 Suit Laboratory</a:t>
            </a:r>
          </a:p>
        </p:txBody>
      </p:sp>
      <p:sp>
        <p:nvSpPr>
          <p:cNvPr id="12" name="Footer Placeholder 4">
            <a:extLst>
              <a:ext uri="{FF2B5EF4-FFF2-40B4-BE49-F238E27FC236}">
                <a16:creationId xmlns:a16="http://schemas.microsoft.com/office/drawing/2014/main" id="{BE27346C-CDAB-AFE7-4BCA-414B35D75FC3}"/>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187715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01701-C18F-4103-AEB8-24DF0C7EEC73}"/>
              </a:ext>
            </a:extLst>
          </p:cNvPr>
          <p:cNvSpPr>
            <a:spLocks noGrp="1"/>
          </p:cNvSpPr>
          <p:nvPr>
            <p:ph type="title"/>
          </p:nvPr>
        </p:nvSpPr>
        <p:spPr>
          <a:xfrm>
            <a:off x="836022" y="182880"/>
            <a:ext cx="9953897" cy="731520"/>
          </a:xfrm>
        </p:spPr>
        <p:txBody>
          <a:bodyPr/>
          <a:lstStyle/>
          <a:p>
            <a:r>
              <a:rPr lang="en-US" dirty="0"/>
              <a:t>TRADE SPACE: SRF Modality Options</a:t>
            </a:r>
            <a:endParaRPr lang="en-US" dirty="0">
              <a:highlight>
                <a:srgbClr val="FFFF00"/>
              </a:highlight>
            </a:endParaRPr>
          </a:p>
        </p:txBody>
      </p:sp>
      <p:sp>
        <p:nvSpPr>
          <p:cNvPr id="4" name="Footer Placeholder 3">
            <a:extLst>
              <a:ext uri="{FF2B5EF4-FFF2-40B4-BE49-F238E27FC236}">
                <a16:creationId xmlns:a16="http://schemas.microsoft.com/office/drawing/2014/main" id="{FD4EDAB7-6CA2-4A0F-83D4-C8D66C6D5001}"/>
              </a:ext>
            </a:extLst>
          </p:cNvPr>
          <p:cNvSpPr>
            <a:spLocks noGrp="1"/>
          </p:cNvSpPr>
          <p:nvPr>
            <p:ph type="ftr" sz="quarter" idx="11"/>
          </p:nvPr>
        </p:nvSpPr>
        <p:spPr>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bg2">
                    <a:lumMod val="20000"/>
                    <a:lumOff val="8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Unify</a:t>
            </a:r>
            <a:r>
              <a:rPr lang="en-US" dirty="0"/>
              <a:t>  |  </a:t>
            </a:r>
            <a:r>
              <a:rPr lang="en-US" i="1" dirty="0"/>
              <a:t>Explore</a:t>
            </a:r>
            <a:r>
              <a:rPr lang="en-US" dirty="0"/>
              <a:t>  |  </a:t>
            </a:r>
            <a:r>
              <a:rPr lang="en-US" i="1" dirty="0"/>
              <a:t>Discover</a:t>
            </a:r>
          </a:p>
        </p:txBody>
      </p:sp>
      <p:sp>
        <p:nvSpPr>
          <p:cNvPr id="5" name="Slide Number Placeholder 4">
            <a:extLst>
              <a:ext uri="{FF2B5EF4-FFF2-40B4-BE49-F238E27FC236}">
                <a16:creationId xmlns:a16="http://schemas.microsoft.com/office/drawing/2014/main" id="{8C519B52-8412-486A-A1ED-A73CCEE6B92F}"/>
              </a:ext>
            </a:extLst>
          </p:cNvPr>
          <p:cNvSpPr>
            <a:spLocks noGrp="1"/>
          </p:cNvSpPr>
          <p:nvPr>
            <p:ph type="sldNum" sz="quarter" idx="12"/>
          </p:nvPr>
        </p:nvSpPr>
        <p:spPr/>
        <p:txBody>
          <a:bodyPr/>
          <a:lstStyle/>
          <a:p>
            <a:fld id="{C3F5E514-38EB-4262-A95F-03E9BD4E668F}" type="slidenum">
              <a:rPr lang="en-US" smtClean="0"/>
              <a:pPr/>
              <a:t>7</a:t>
            </a:fld>
            <a:endParaRPr lang="en-US" dirty="0"/>
          </a:p>
        </p:txBody>
      </p:sp>
      <p:sp>
        <p:nvSpPr>
          <p:cNvPr id="3" name="Content Placeholder 2">
            <a:extLst>
              <a:ext uri="{FF2B5EF4-FFF2-40B4-BE49-F238E27FC236}">
                <a16:creationId xmlns:a16="http://schemas.microsoft.com/office/drawing/2014/main" id="{FFD58723-922D-4C30-A2A6-2C53256F52F1}"/>
              </a:ext>
            </a:extLst>
          </p:cNvPr>
          <p:cNvSpPr>
            <a:spLocks noGrp="1"/>
          </p:cNvSpPr>
          <p:nvPr>
            <p:ph idx="4294967295"/>
          </p:nvPr>
        </p:nvSpPr>
        <p:spPr>
          <a:xfrm>
            <a:off x="457200" y="1189038"/>
            <a:ext cx="6065838" cy="2585345"/>
          </a:xfrm>
        </p:spPr>
        <p:txBody>
          <a:bodyPr>
            <a:normAutofit fontScale="92500" lnSpcReduction="10000"/>
          </a:bodyPr>
          <a:lstStyle/>
          <a:p>
            <a:r>
              <a:rPr lang="en-US" dirty="0"/>
              <a:t>Existing BSL-4 and BSL-3 facilities </a:t>
            </a:r>
          </a:p>
          <a:p>
            <a:r>
              <a:rPr lang="en-US" dirty="0"/>
              <a:t>New Traditional, Fixed High-Containment Facility (Suit and Cabinet Facility)</a:t>
            </a:r>
          </a:p>
          <a:p>
            <a:r>
              <a:rPr lang="en-US" dirty="0"/>
              <a:t>New Modular High-Containment Suit Facility</a:t>
            </a:r>
          </a:p>
          <a:p>
            <a:r>
              <a:rPr lang="en-US" dirty="0"/>
              <a:t>Hybrid (New + Existing facilities)</a:t>
            </a:r>
          </a:p>
          <a:p>
            <a:pPr lvl="1"/>
            <a:endParaRPr lang="en-US" dirty="0"/>
          </a:p>
          <a:p>
            <a:pPr lvl="1"/>
            <a:endParaRPr lang="en-US" dirty="0"/>
          </a:p>
        </p:txBody>
      </p:sp>
      <p:pic>
        <p:nvPicPr>
          <p:cNvPr id="9" name="Picture 8">
            <a:extLst>
              <a:ext uri="{FF2B5EF4-FFF2-40B4-BE49-F238E27FC236}">
                <a16:creationId xmlns:a16="http://schemas.microsoft.com/office/drawing/2014/main" id="{149BF058-A7AA-42B3-983C-F32E6FC1F1C3}"/>
              </a:ext>
            </a:extLst>
          </p:cNvPr>
          <p:cNvPicPr/>
          <p:nvPr/>
        </p:nvPicPr>
        <p:blipFill rotWithShape="1">
          <a:blip r:embed="rId3" cstate="print">
            <a:extLst>
              <a:ext uri="{28A0092B-C50C-407E-A947-70E740481C1C}">
                <a14:useLocalDpi xmlns:a14="http://schemas.microsoft.com/office/drawing/2010/main"/>
              </a:ext>
            </a:extLst>
          </a:blip>
          <a:srcRect t="17022" b="15290"/>
          <a:stretch/>
        </p:blipFill>
        <p:spPr>
          <a:xfrm>
            <a:off x="6847309" y="3897464"/>
            <a:ext cx="4906253" cy="2231374"/>
          </a:xfrm>
          <a:prstGeom prst="rect">
            <a:avLst/>
          </a:prstGeom>
          <a:ln w="38100" cap="sq">
            <a:noFill/>
            <a:prstDash val="solid"/>
            <a:miter lim="800000"/>
          </a:ln>
          <a:effectLst/>
        </p:spPr>
      </p:pic>
      <p:grpSp>
        <p:nvGrpSpPr>
          <p:cNvPr id="8" name="Group 7">
            <a:extLst>
              <a:ext uri="{FF2B5EF4-FFF2-40B4-BE49-F238E27FC236}">
                <a16:creationId xmlns:a16="http://schemas.microsoft.com/office/drawing/2014/main" id="{A88AAB92-CE76-31F3-D5B7-99C514CBEF30}"/>
              </a:ext>
            </a:extLst>
          </p:cNvPr>
          <p:cNvGrpSpPr/>
          <p:nvPr/>
        </p:nvGrpSpPr>
        <p:grpSpPr>
          <a:xfrm>
            <a:off x="746525" y="3774383"/>
            <a:ext cx="5090630" cy="2231373"/>
            <a:chOff x="748855" y="4063345"/>
            <a:chExt cx="5090630" cy="2231373"/>
          </a:xfrm>
        </p:grpSpPr>
        <p:pic>
          <p:nvPicPr>
            <p:cNvPr id="6" name="Picture 5">
              <a:extLst>
                <a:ext uri="{FF2B5EF4-FFF2-40B4-BE49-F238E27FC236}">
                  <a16:creationId xmlns:a16="http://schemas.microsoft.com/office/drawing/2014/main" id="{45AC2232-A338-56CB-5D23-AEBD8D772BE7}"/>
                </a:ext>
              </a:extLst>
            </p:cNvPr>
            <p:cNvPicPr/>
            <p:nvPr/>
          </p:nvPicPr>
          <p:blipFill rotWithShape="1">
            <a:blip r:embed="rId4" cstate="print">
              <a:extLst>
                <a:ext uri="{28A0092B-C50C-407E-A947-70E740481C1C}">
                  <a14:useLocalDpi xmlns:a14="http://schemas.microsoft.com/office/drawing/2010/main"/>
                </a:ext>
              </a:extLst>
            </a:blip>
            <a:srcRect r="34768"/>
            <a:stretch/>
          </p:blipFill>
          <p:spPr bwMode="auto">
            <a:xfrm>
              <a:off x="748855" y="4063345"/>
              <a:ext cx="2777398" cy="2231373"/>
            </a:xfrm>
            <a:prstGeom prst="rect">
              <a:avLst/>
            </a:prstGeom>
            <a:ln>
              <a:noFill/>
            </a:ln>
            <a:extLst>
              <a:ext uri="{53640926-AAD7-44D8-BBD7-CCE9431645EC}">
                <a14:shadowObscured xmlns:a14="http://schemas.microsoft.com/office/drawing/2010/main"/>
              </a:ext>
            </a:extLst>
          </p:spPr>
        </p:pic>
        <p:pic>
          <p:nvPicPr>
            <p:cNvPr id="7" name="Picture 6" descr="img-shope-laboratory">
              <a:extLst>
                <a:ext uri="{FF2B5EF4-FFF2-40B4-BE49-F238E27FC236}">
                  <a16:creationId xmlns:a16="http://schemas.microsoft.com/office/drawing/2014/main" id="{81838D15-9C25-2292-6D01-951DAA41ADAE}"/>
                </a:ext>
              </a:extLst>
            </p:cNvPr>
            <p:cNvPicPr/>
            <p:nvPr/>
          </p:nvPicPr>
          <p:blipFill rotWithShape="1">
            <a:blip r:embed="rId5" cstate="print">
              <a:extLst>
                <a:ext uri="{28A0092B-C50C-407E-A947-70E740481C1C}">
                  <a14:useLocalDpi xmlns:a14="http://schemas.microsoft.com/office/drawing/2010/main"/>
                </a:ext>
              </a:extLst>
            </a:blip>
            <a:srcRect r="45669"/>
            <a:stretch/>
          </p:blipFill>
          <p:spPr bwMode="auto">
            <a:xfrm>
              <a:off x="3526253" y="4070667"/>
              <a:ext cx="2313232" cy="2224051"/>
            </a:xfrm>
            <a:prstGeom prst="rect">
              <a:avLst/>
            </a:prstGeom>
            <a:noFill/>
            <a:ln>
              <a:noFill/>
            </a:ln>
          </p:spPr>
        </p:pic>
      </p:grpSp>
      <p:sp>
        <p:nvSpPr>
          <p:cNvPr id="11" name="TextBox 10">
            <a:extLst>
              <a:ext uri="{FF2B5EF4-FFF2-40B4-BE49-F238E27FC236}">
                <a16:creationId xmlns:a16="http://schemas.microsoft.com/office/drawing/2014/main" id="{AF2E3679-8672-B746-63D6-072F3670B952}"/>
              </a:ext>
            </a:extLst>
          </p:cNvPr>
          <p:cNvSpPr txBox="1"/>
          <p:nvPr/>
        </p:nvSpPr>
        <p:spPr>
          <a:xfrm>
            <a:off x="1476375" y="5990396"/>
            <a:ext cx="1318246" cy="307777"/>
          </a:xfrm>
          <a:prstGeom prst="rect">
            <a:avLst/>
          </a:prstGeom>
          <a:noFill/>
        </p:spPr>
        <p:txBody>
          <a:bodyPr wrap="none" rtlCol="0">
            <a:spAutoFit/>
          </a:bodyPr>
          <a:lstStyle/>
          <a:p>
            <a:r>
              <a:rPr lang="en-US" sz="1400" b="1" dirty="0"/>
              <a:t>Cabinet Facility</a:t>
            </a:r>
          </a:p>
        </p:txBody>
      </p:sp>
      <p:sp>
        <p:nvSpPr>
          <p:cNvPr id="13" name="TextBox 12">
            <a:extLst>
              <a:ext uri="{FF2B5EF4-FFF2-40B4-BE49-F238E27FC236}">
                <a16:creationId xmlns:a16="http://schemas.microsoft.com/office/drawing/2014/main" id="{9F206F3C-3677-2740-B2A2-A185AAB45619}"/>
              </a:ext>
            </a:extLst>
          </p:cNvPr>
          <p:cNvSpPr txBox="1"/>
          <p:nvPr/>
        </p:nvSpPr>
        <p:spPr>
          <a:xfrm>
            <a:off x="3829764" y="6005756"/>
            <a:ext cx="1035733" cy="307777"/>
          </a:xfrm>
          <a:prstGeom prst="rect">
            <a:avLst/>
          </a:prstGeom>
          <a:noFill/>
        </p:spPr>
        <p:txBody>
          <a:bodyPr wrap="none" rtlCol="0">
            <a:spAutoFit/>
          </a:bodyPr>
          <a:lstStyle/>
          <a:p>
            <a:r>
              <a:rPr lang="en-US" sz="1400" b="1" dirty="0"/>
              <a:t>Suit Facility</a:t>
            </a:r>
          </a:p>
        </p:txBody>
      </p:sp>
      <p:sp>
        <p:nvSpPr>
          <p:cNvPr id="14" name="TextBox 13">
            <a:extLst>
              <a:ext uri="{FF2B5EF4-FFF2-40B4-BE49-F238E27FC236}">
                <a16:creationId xmlns:a16="http://schemas.microsoft.com/office/drawing/2014/main" id="{CE2F6A20-F1E7-C527-9B2E-304EB3C26A98}"/>
              </a:ext>
            </a:extLst>
          </p:cNvPr>
          <p:cNvSpPr txBox="1"/>
          <p:nvPr/>
        </p:nvSpPr>
        <p:spPr>
          <a:xfrm>
            <a:off x="8679014" y="6128838"/>
            <a:ext cx="1718612" cy="307777"/>
          </a:xfrm>
          <a:prstGeom prst="rect">
            <a:avLst/>
          </a:prstGeom>
          <a:noFill/>
        </p:spPr>
        <p:txBody>
          <a:bodyPr wrap="none" rtlCol="0">
            <a:spAutoFit/>
          </a:bodyPr>
          <a:lstStyle/>
          <a:p>
            <a:r>
              <a:rPr lang="en-US" sz="1400" b="1" dirty="0"/>
              <a:t>Modular Suit Facility</a:t>
            </a:r>
          </a:p>
        </p:txBody>
      </p:sp>
      <p:sp>
        <p:nvSpPr>
          <p:cNvPr id="15" name="object 6">
            <a:extLst>
              <a:ext uri="{FF2B5EF4-FFF2-40B4-BE49-F238E27FC236}">
                <a16:creationId xmlns:a16="http://schemas.microsoft.com/office/drawing/2014/main" id="{D83DC662-655F-6D67-2854-5DBBD1002387}"/>
              </a:ext>
            </a:extLst>
          </p:cNvPr>
          <p:cNvSpPr/>
          <p:nvPr/>
        </p:nvSpPr>
        <p:spPr>
          <a:xfrm>
            <a:off x="6629400" y="1116072"/>
            <a:ext cx="4340073" cy="2227451"/>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5C07A0F7-9A8E-C638-7D69-0394D3E4C612}"/>
              </a:ext>
            </a:extLst>
          </p:cNvPr>
          <p:cNvSpPr txBox="1"/>
          <p:nvPr/>
        </p:nvSpPr>
        <p:spPr>
          <a:xfrm>
            <a:off x="6286568" y="3349746"/>
            <a:ext cx="5025735" cy="307777"/>
          </a:xfrm>
          <a:prstGeom prst="rect">
            <a:avLst/>
          </a:prstGeom>
          <a:noFill/>
        </p:spPr>
        <p:txBody>
          <a:bodyPr wrap="none" rtlCol="0">
            <a:spAutoFit/>
          </a:bodyPr>
          <a:lstStyle/>
          <a:p>
            <a:r>
              <a:rPr lang="en-US" sz="1400" b="1" dirty="0"/>
              <a:t>Existing/New Traditional High Containment Facility (BSL-3, BSL-4)</a:t>
            </a:r>
          </a:p>
        </p:txBody>
      </p:sp>
      <p:sp>
        <p:nvSpPr>
          <p:cNvPr id="17" name="Footer Placeholder 4">
            <a:extLst>
              <a:ext uri="{FF2B5EF4-FFF2-40B4-BE49-F238E27FC236}">
                <a16:creationId xmlns:a16="http://schemas.microsoft.com/office/drawing/2014/main" id="{63876AB7-DB6E-5202-93F0-054B61C857F3}"/>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384967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208007" y="1417308"/>
            <a:ext cx="2848355" cy="1877567"/>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208776" y="1417308"/>
            <a:ext cx="2915399" cy="1873767"/>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206228" y="4905755"/>
            <a:ext cx="1804415" cy="146608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0206228" y="4892040"/>
            <a:ext cx="1790700" cy="24688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0206228" y="4892040"/>
            <a:ext cx="1790700" cy="247015"/>
          </a:xfrm>
          <a:custGeom>
            <a:avLst/>
            <a:gdLst/>
            <a:ahLst/>
            <a:cxnLst/>
            <a:rect l="l" t="t" r="r" b="b"/>
            <a:pathLst>
              <a:path w="1790700" h="247014">
                <a:moveTo>
                  <a:pt x="0" y="246887"/>
                </a:moveTo>
                <a:lnTo>
                  <a:pt x="1790700" y="246887"/>
                </a:lnTo>
                <a:lnTo>
                  <a:pt x="1790700" y="0"/>
                </a:lnTo>
                <a:lnTo>
                  <a:pt x="0" y="0"/>
                </a:lnTo>
                <a:lnTo>
                  <a:pt x="0" y="246887"/>
                </a:lnTo>
                <a:close/>
              </a:path>
            </a:pathLst>
          </a:custGeom>
          <a:solidFill>
            <a:schemeClr val="tx2"/>
          </a:solidFill>
          <a:ln w="9525">
            <a:solidFill>
              <a:srgbClr val="000000"/>
            </a:solidFill>
          </a:ln>
        </p:spPr>
        <p:txBody>
          <a:bodyPr wrap="square" lIns="0" tIns="0" rIns="0" bIns="0" rtlCol="0"/>
          <a:lstStyle/>
          <a:p>
            <a:endParaRPr/>
          </a:p>
        </p:txBody>
      </p:sp>
      <p:sp>
        <p:nvSpPr>
          <p:cNvPr id="8" name="object 8"/>
          <p:cNvSpPr txBox="1"/>
          <p:nvPr/>
        </p:nvSpPr>
        <p:spPr>
          <a:xfrm>
            <a:off x="10286745" y="4918964"/>
            <a:ext cx="161099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solidFill>
                <a:latin typeface="Calibri"/>
                <a:cs typeface="Calibri"/>
              </a:rPr>
              <a:t>Scanning Electron</a:t>
            </a:r>
            <a:r>
              <a:rPr sz="1000" b="1" spc="-50" dirty="0">
                <a:solidFill>
                  <a:schemeClr val="bg1"/>
                </a:solidFill>
                <a:latin typeface="Calibri"/>
                <a:cs typeface="Calibri"/>
              </a:rPr>
              <a:t> </a:t>
            </a:r>
            <a:r>
              <a:rPr sz="1000" b="1" spc="-5" dirty="0">
                <a:solidFill>
                  <a:schemeClr val="bg1"/>
                </a:solidFill>
                <a:latin typeface="Calibri"/>
                <a:cs typeface="Calibri"/>
              </a:rPr>
              <a:t>Microprobe</a:t>
            </a:r>
            <a:endParaRPr sz="1000" dirty="0">
              <a:solidFill>
                <a:schemeClr val="bg1"/>
              </a:solidFill>
              <a:latin typeface="Calibri"/>
              <a:cs typeface="Calibri"/>
            </a:endParaRPr>
          </a:p>
        </p:txBody>
      </p:sp>
      <p:sp>
        <p:nvSpPr>
          <p:cNvPr id="9" name="object 9"/>
          <p:cNvSpPr/>
          <p:nvPr/>
        </p:nvSpPr>
        <p:spPr>
          <a:xfrm>
            <a:off x="8281416" y="4899672"/>
            <a:ext cx="1871472" cy="1507223"/>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8516111" y="4907279"/>
            <a:ext cx="1418844" cy="245363"/>
          </a:xfrm>
          <a:prstGeom prst="rect">
            <a:avLst/>
          </a:prstGeom>
          <a:blipFill>
            <a:blip r:embed="rId7" cstate="print"/>
            <a:stretch>
              <a:fillRect/>
            </a:stretch>
          </a:blipFill>
        </p:spPr>
        <p:txBody>
          <a:bodyPr wrap="square" lIns="0" tIns="0" rIns="0" bIns="0" rtlCol="0"/>
          <a:lstStyle/>
          <a:p>
            <a:endParaRPr/>
          </a:p>
        </p:txBody>
      </p:sp>
      <p:sp>
        <p:nvSpPr>
          <p:cNvPr id="11" name="object 11"/>
          <p:cNvSpPr txBox="1"/>
          <p:nvPr/>
        </p:nvSpPr>
        <p:spPr>
          <a:xfrm>
            <a:off x="8516111" y="4907279"/>
            <a:ext cx="1419225" cy="192360"/>
          </a:xfrm>
          <a:prstGeom prst="rect">
            <a:avLst/>
          </a:prstGeom>
          <a:solidFill>
            <a:schemeClr val="tx2"/>
          </a:solidFill>
          <a:ln w="9525">
            <a:solidFill>
              <a:srgbClr val="000000"/>
            </a:solidFill>
          </a:ln>
        </p:spPr>
        <p:txBody>
          <a:bodyPr vert="horz" wrap="square" lIns="0" tIns="38100" rIns="0" bIns="0" rtlCol="0">
            <a:spAutoFit/>
          </a:bodyPr>
          <a:lstStyle/>
          <a:p>
            <a:pPr marL="194310">
              <a:lnSpc>
                <a:spcPct val="100000"/>
              </a:lnSpc>
              <a:spcBef>
                <a:spcPts val="300"/>
              </a:spcBef>
            </a:pPr>
            <a:r>
              <a:rPr sz="1000" b="1" spc="-5" dirty="0">
                <a:solidFill>
                  <a:schemeClr val="bg1"/>
                </a:solidFill>
                <a:latin typeface="Calibri"/>
                <a:cs typeface="Calibri"/>
              </a:rPr>
              <a:t>Mass</a:t>
            </a:r>
            <a:r>
              <a:rPr sz="1000" b="1" spc="-15" dirty="0">
                <a:solidFill>
                  <a:schemeClr val="bg1"/>
                </a:solidFill>
                <a:latin typeface="Calibri"/>
                <a:cs typeface="Calibri"/>
              </a:rPr>
              <a:t> </a:t>
            </a:r>
            <a:r>
              <a:rPr sz="1000" b="1" spc="-5" dirty="0">
                <a:solidFill>
                  <a:schemeClr val="bg1"/>
                </a:solidFill>
                <a:latin typeface="Calibri"/>
                <a:cs typeface="Calibri"/>
              </a:rPr>
              <a:t>Spectrometer</a:t>
            </a:r>
            <a:endParaRPr sz="1000" dirty="0">
              <a:solidFill>
                <a:schemeClr val="bg1"/>
              </a:solidFill>
              <a:latin typeface="Calibri"/>
              <a:cs typeface="Calibri"/>
            </a:endParaRPr>
          </a:p>
        </p:txBody>
      </p:sp>
      <p:sp>
        <p:nvSpPr>
          <p:cNvPr id="24" name="object 24"/>
          <p:cNvSpPr/>
          <p:nvPr/>
        </p:nvSpPr>
        <p:spPr>
          <a:xfrm>
            <a:off x="6277355" y="4899660"/>
            <a:ext cx="1959863" cy="1507235"/>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10215371" y="3384804"/>
            <a:ext cx="1840991" cy="1389887"/>
          </a:xfrm>
          <a:prstGeom prst="rect">
            <a:avLst/>
          </a:prstGeom>
          <a:blipFill>
            <a:blip r:embed="rId9" cstate="print"/>
            <a:stretch>
              <a:fillRect/>
            </a:stretch>
          </a:blipFill>
        </p:spPr>
        <p:txBody>
          <a:bodyPr wrap="square" lIns="0" tIns="0" rIns="0" bIns="0" rtlCol="0"/>
          <a:lstStyle/>
          <a:p>
            <a:endParaRPr/>
          </a:p>
        </p:txBody>
      </p:sp>
      <p:sp>
        <p:nvSpPr>
          <p:cNvPr id="26" name="object 26"/>
          <p:cNvSpPr/>
          <p:nvPr/>
        </p:nvSpPr>
        <p:spPr>
          <a:xfrm>
            <a:off x="6556247" y="4899659"/>
            <a:ext cx="1353311" cy="246887"/>
          </a:xfrm>
          <a:prstGeom prst="rect">
            <a:avLst/>
          </a:prstGeom>
          <a:blipFill>
            <a:blip r:embed="rId10" cstate="print"/>
            <a:stretch>
              <a:fillRect/>
            </a:stretch>
          </a:blipFill>
        </p:spPr>
        <p:txBody>
          <a:bodyPr wrap="square" lIns="0" tIns="0" rIns="0" bIns="0" rtlCol="0"/>
          <a:lstStyle/>
          <a:p>
            <a:endParaRPr/>
          </a:p>
        </p:txBody>
      </p:sp>
      <p:sp>
        <p:nvSpPr>
          <p:cNvPr id="27" name="object 27"/>
          <p:cNvSpPr/>
          <p:nvPr/>
        </p:nvSpPr>
        <p:spPr>
          <a:xfrm>
            <a:off x="6556247" y="4899659"/>
            <a:ext cx="1353820" cy="247015"/>
          </a:xfrm>
          <a:custGeom>
            <a:avLst/>
            <a:gdLst/>
            <a:ahLst/>
            <a:cxnLst/>
            <a:rect l="l" t="t" r="r" b="b"/>
            <a:pathLst>
              <a:path w="1353820" h="247014">
                <a:moveTo>
                  <a:pt x="0" y="246887"/>
                </a:moveTo>
                <a:lnTo>
                  <a:pt x="1353312" y="246887"/>
                </a:lnTo>
                <a:lnTo>
                  <a:pt x="1353312" y="0"/>
                </a:lnTo>
                <a:lnTo>
                  <a:pt x="0" y="0"/>
                </a:lnTo>
                <a:lnTo>
                  <a:pt x="0" y="246887"/>
                </a:lnTo>
                <a:close/>
              </a:path>
            </a:pathLst>
          </a:custGeom>
          <a:solidFill>
            <a:schemeClr val="tx2"/>
          </a:solidFill>
          <a:ln w="9525">
            <a:solidFill>
              <a:srgbClr val="000000"/>
            </a:solidFill>
          </a:ln>
        </p:spPr>
        <p:txBody>
          <a:bodyPr wrap="square" lIns="0" tIns="0" rIns="0" bIns="0" rtlCol="0"/>
          <a:lstStyle/>
          <a:p>
            <a:endParaRPr>
              <a:solidFill>
                <a:schemeClr val="bg1"/>
              </a:solidFill>
            </a:endParaRPr>
          </a:p>
        </p:txBody>
      </p:sp>
      <p:sp>
        <p:nvSpPr>
          <p:cNvPr id="28" name="object 28"/>
          <p:cNvSpPr txBox="1"/>
          <p:nvPr/>
        </p:nvSpPr>
        <p:spPr>
          <a:xfrm>
            <a:off x="6677406" y="4926329"/>
            <a:ext cx="1111885"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solidFill>
                <a:latin typeface="Calibri"/>
                <a:cs typeface="Calibri"/>
              </a:rPr>
              <a:t>Electron</a:t>
            </a:r>
            <a:r>
              <a:rPr sz="1000" b="1" spc="-45" dirty="0">
                <a:solidFill>
                  <a:schemeClr val="bg1"/>
                </a:solidFill>
                <a:latin typeface="Calibri"/>
                <a:cs typeface="Calibri"/>
              </a:rPr>
              <a:t> </a:t>
            </a:r>
            <a:r>
              <a:rPr sz="1000" b="1" spc="-5" dirty="0">
                <a:solidFill>
                  <a:schemeClr val="bg1"/>
                </a:solidFill>
                <a:latin typeface="Calibri"/>
                <a:cs typeface="Calibri"/>
              </a:rPr>
              <a:t>Microprobe</a:t>
            </a:r>
            <a:endParaRPr sz="1000" dirty="0">
              <a:solidFill>
                <a:schemeClr val="bg1"/>
              </a:solidFill>
              <a:latin typeface="Calibri"/>
              <a:cs typeface="Calibri"/>
            </a:endParaRPr>
          </a:p>
        </p:txBody>
      </p:sp>
      <p:sp>
        <p:nvSpPr>
          <p:cNvPr id="29" name="object 29"/>
          <p:cNvSpPr/>
          <p:nvPr/>
        </p:nvSpPr>
        <p:spPr>
          <a:xfrm>
            <a:off x="10215371" y="3392423"/>
            <a:ext cx="1805939" cy="246887"/>
          </a:xfrm>
          <a:prstGeom prst="rect">
            <a:avLst/>
          </a:prstGeom>
          <a:blipFill>
            <a:blip r:embed="rId11" cstate="print"/>
            <a:stretch>
              <a:fillRect/>
            </a:stretch>
          </a:blipFill>
        </p:spPr>
        <p:txBody>
          <a:bodyPr wrap="square" lIns="0" tIns="0" rIns="0" bIns="0" rtlCol="0"/>
          <a:lstStyle/>
          <a:p>
            <a:endParaRPr/>
          </a:p>
        </p:txBody>
      </p:sp>
      <p:sp>
        <p:nvSpPr>
          <p:cNvPr id="30" name="object 30"/>
          <p:cNvSpPr txBox="1"/>
          <p:nvPr/>
        </p:nvSpPr>
        <p:spPr>
          <a:xfrm>
            <a:off x="10215371" y="3392423"/>
            <a:ext cx="1805939" cy="192360"/>
          </a:xfrm>
          <a:prstGeom prst="rect">
            <a:avLst/>
          </a:prstGeom>
          <a:solidFill>
            <a:schemeClr val="tx2"/>
          </a:solidFill>
          <a:ln w="9525">
            <a:solidFill>
              <a:srgbClr val="000000"/>
            </a:solidFill>
          </a:ln>
        </p:spPr>
        <p:txBody>
          <a:bodyPr vert="horz" wrap="square" lIns="0" tIns="38100" rIns="0" bIns="0" rtlCol="0">
            <a:spAutoFit/>
          </a:bodyPr>
          <a:lstStyle/>
          <a:p>
            <a:pPr marL="100330">
              <a:lnSpc>
                <a:spcPct val="100000"/>
              </a:lnSpc>
              <a:spcBef>
                <a:spcPts val="300"/>
              </a:spcBef>
            </a:pPr>
            <a:r>
              <a:rPr sz="1000" b="1" spc="-5" dirty="0">
                <a:solidFill>
                  <a:schemeClr val="bg1"/>
                </a:solidFill>
                <a:latin typeface="Calibri"/>
                <a:cs typeface="Calibri"/>
              </a:rPr>
              <a:t>Ion Microprobe Mass</a:t>
            </a:r>
            <a:r>
              <a:rPr sz="1000" b="1" spc="-55" dirty="0">
                <a:solidFill>
                  <a:schemeClr val="bg1"/>
                </a:solidFill>
                <a:latin typeface="Calibri"/>
                <a:cs typeface="Calibri"/>
              </a:rPr>
              <a:t> </a:t>
            </a:r>
            <a:r>
              <a:rPr sz="1000" b="1" spc="-5" dirty="0">
                <a:solidFill>
                  <a:schemeClr val="bg1"/>
                </a:solidFill>
                <a:latin typeface="Calibri"/>
                <a:cs typeface="Calibri"/>
              </a:rPr>
              <a:t>Analyzer</a:t>
            </a:r>
            <a:endParaRPr sz="1000">
              <a:solidFill>
                <a:schemeClr val="bg1"/>
              </a:solidFill>
              <a:latin typeface="Calibri"/>
              <a:cs typeface="Calibri"/>
            </a:endParaRPr>
          </a:p>
        </p:txBody>
      </p:sp>
      <p:sp>
        <p:nvSpPr>
          <p:cNvPr id="31" name="object 31"/>
          <p:cNvSpPr/>
          <p:nvPr/>
        </p:nvSpPr>
        <p:spPr>
          <a:xfrm>
            <a:off x="6248400" y="3378708"/>
            <a:ext cx="1990344" cy="1484375"/>
          </a:xfrm>
          <a:prstGeom prst="rect">
            <a:avLst/>
          </a:prstGeom>
          <a:blipFill>
            <a:blip r:embed="rId12" cstate="print"/>
            <a:stretch>
              <a:fillRect/>
            </a:stretch>
          </a:blipFill>
        </p:spPr>
        <p:txBody>
          <a:bodyPr wrap="square" lIns="0" tIns="0" rIns="0" bIns="0" rtlCol="0"/>
          <a:lstStyle/>
          <a:p>
            <a:endParaRPr/>
          </a:p>
        </p:txBody>
      </p:sp>
      <p:sp>
        <p:nvSpPr>
          <p:cNvPr id="32" name="object 32"/>
          <p:cNvSpPr/>
          <p:nvPr/>
        </p:nvSpPr>
        <p:spPr>
          <a:xfrm>
            <a:off x="8278368" y="3378708"/>
            <a:ext cx="1901951" cy="1437131"/>
          </a:xfrm>
          <a:prstGeom prst="rect">
            <a:avLst/>
          </a:prstGeom>
          <a:blipFill>
            <a:blip r:embed="rId13" cstate="print"/>
            <a:stretch>
              <a:fillRect/>
            </a:stretch>
          </a:blipFill>
        </p:spPr>
        <p:txBody>
          <a:bodyPr wrap="square" lIns="0" tIns="0" rIns="0" bIns="0" rtlCol="0"/>
          <a:lstStyle/>
          <a:p>
            <a:endParaRPr/>
          </a:p>
        </p:txBody>
      </p:sp>
      <p:sp>
        <p:nvSpPr>
          <p:cNvPr id="33" name="object 33"/>
          <p:cNvSpPr/>
          <p:nvPr/>
        </p:nvSpPr>
        <p:spPr>
          <a:xfrm>
            <a:off x="6303264" y="3375659"/>
            <a:ext cx="1869947" cy="246887"/>
          </a:xfrm>
          <a:prstGeom prst="rect">
            <a:avLst/>
          </a:prstGeom>
          <a:blipFill>
            <a:blip r:embed="rId14" cstate="print"/>
            <a:stretch>
              <a:fillRect/>
            </a:stretch>
          </a:blipFill>
        </p:spPr>
        <p:txBody>
          <a:bodyPr wrap="square" lIns="0" tIns="0" rIns="0" bIns="0" rtlCol="0"/>
          <a:lstStyle/>
          <a:p>
            <a:endParaRPr/>
          </a:p>
        </p:txBody>
      </p:sp>
      <p:sp>
        <p:nvSpPr>
          <p:cNvPr id="34" name="object 34"/>
          <p:cNvSpPr/>
          <p:nvPr/>
        </p:nvSpPr>
        <p:spPr>
          <a:xfrm>
            <a:off x="6297864" y="3407370"/>
            <a:ext cx="1870075" cy="197862"/>
          </a:xfrm>
          <a:custGeom>
            <a:avLst/>
            <a:gdLst/>
            <a:ahLst/>
            <a:cxnLst/>
            <a:rect l="l" t="t" r="r" b="b"/>
            <a:pathLst>
              <a:path w="1870075" h="247014">
                <a:moveTo>
                  <a:pt x="0" y="246887"/>
                </a:moveTo>
                <a:lnTo>
                  <a:pt x="1869948" y="246887"/>
                </a:lnTo>
                <a:lnTo>
                  <a:pt x="1869948" y="0"/>
                </a:lnTo>
                <a:lnTo>
                  <a:pt x="0" y="0"/>
                </a:lnTo>
                <a:lnTo>
                  <a:pt x="0" y="246887"/>
                </a:lnTo>
                <a:close/>
              </a:path>
            </a:pathLst>
          </a:custGeom>
          <a:solidFill>
            <a:schemeClr val="tx2"/>
          </a:solidFill>
          <a:ln w="9525">
            <a:solidFill>
              <a:srgbClr val="000000"/>
            </a:solidFill>
          </a:ln>
        </p:spPr>
        <p:txBody>
          <a:bodyPr wrap="square" lIns="0" tIns="0" rIns="0" bIns="0" rtlCol="0"/>
          <a:lstStyle/>
          <a:p>
            <a:endParaRPr/>
          </a:p>
        </p:txBody>
      </p:sp>
      <p:sp>
        <p:nvSpPr>
          <p:cNvPr id="35" name="object 35"/>
          <p:cNvSpPr txBox="1"/>
          <p:nvPr/>
        </p:nvSpPr>
        <p:spPr>
          <a:xfrm>
            <a:off x="6465441" y="3416066"/>
            <a:ext cx="1583690" cy="166071"/>
          </a:xfrm>
          <a:prstGeom prst="rect">
            <a:avLst/>
          </a:prstGeom>
        </p:spPr>
        <p:txBody>
          <a:bodyPr vert="horz" wrap="square" lIns="0" tIns="12065" rIns="0" bIns="0" rtlCol="0">
            <a:spAutoFit/>
          </a:bodyPr>
          <a:lstStyle/>
          <a:p>
            <a:pPr marL="12700">
              <a:lnSpc>
                <a:spcPct val="100000"/>
              </a:lnSpc>
              <a:spcBef>
                <a:spcPts val="95"/>
              </a:spcBef>
            </a:pPr>
            <a:r>
              <a:rPr sz="1000" b="1" spc="-5" dirty="0">
                <a:solidFill>
                  <a:schemeClr val="bg1"/>
                </a:solidFill>
                <a:latin typeface="Calibri"/>
                <a:cs typeface="Calibri"/>
              </a:rPr>
              <a:t>Thermal Analyzer/Mass</a:t>
            </a:r>
            <a:r>
              <a:rPr sz="1000" b="1" spc="-50" dirty="0">
                <a:solidFill>
                  <a:schemeClr val="bg1"/>
                </a:solidFill>
                <a:latin typeface="Calibri"/>
                <a:cs typeface="Calibri"/>
              </a:rPr>
              <a:t> </a:t>
            </a:r>
            <a:r>
              <a:rPr sz="1000" b="1" spc="-5" dirty="0">
                <a:solidFill>
                  <a:schemeClr val="bg1"/>
                </a:solidFill>
                <a:latin typeface="Calibri"/>
                <a:cs typeface="Calibri"/>
              </a:rPr>
              <a:t>Spec.</a:t>
            </a:r>
            <a:endParaRPr sz="1000" dirty="0">
              <a:solidFill>
                <a:schemeClr val="bg1"/>
              </a:solidFill>
              <a:latin typeface="Calibri"/>
              <a:cs typeface="Calibri"/>
            </a:endParaRPr>
          </a:p>
        </p:txBody>
      </p:sp>
      <p:sp>
        <p:nvSpPr>
          <p:cNvPr id="36" name="object 36"/>
          <p:cNvSpPr/>
          <p:nvPr/>
        </p:nvSpPr>
        <p:spPr>
          <a:xfrm>
            <a:off x="8336280" y="3398520"/>
            <a:ext cx="1781555" cy="254888"/>
          </a:xfrm>
          <a:prstGeom prst="rect">
            <a:avLst/>
          </a:prstGeom>
          <a:blipFill>
            <a:blip r:embed="rId15" cstate="print"/>
            <a:stretch>
              <a:fillRect/>
            </a:stretch>
          </a:blipFill>
        </p:spPr>
        <p:txBody>
          <a:bodyPr wrap="square" lIns="0" tIns="0" rIns="0" bIns="0" rtlCol="0"/>
          <a:lstStyle/>
          <a:p>
            <a:endParaRPr/>
          </a:p>
        </p:txBody>
      </p:sp>
      <p:sp>
        <p:nvSpPr>
          <p:cNvPr id="37" name="object 37"/>
          <p:cNvSpPr txBox="1"/>
          <p:nvPr/>
        </p:nvSpPr>
        <p:spPr>
          <a:xfrm>
            <a:off x="8283159" y="3399476"/>
            <a:ext cx="1897159" cy="178253"/>
          </a:xfrm>
          <a:prstGeom prst="rect">
            <a:avLst/>
          </a:prstGeom>
          <a:solidFill>
            <a:schemeClr val="tx2"/>
          </a:solidFill>
          <a:ln w="9525">
            <a:solidFill>
              <a:srgbClr val="000000"/>
            </a:solidFill>
          </a:ln>
        </p:spPr>
        <p:txBody>
          <a:bodyPr vert="horz" wrap="square" lIns="0" tIns="39369" rIns="0" bIns="0" rtlCol="0">
            <a:spAutoFit/>
          </a:bodyPr>
          <a:lstStyle/>
          <a:p>
            <a:pPr marL="145415">
              <a:lnSpc>
                <a:spcPct val="100000"/>
              </a:lnSpc>
              <a:spcBef>
                <a:spcPts val="309"/>
              </a:spcBef>
              <a:spcAft>
                <a:spcPts val="600"/>
              </a:spcAft>
            </a:pPr>
            <a:endParaRPr lang="en-US" sz="900" dirty="0">
              <a:solidFill>
                <a:schemeClr val="bg1"/>
              </a:solidFill>
              <a:latin typeface="Calibri"/>
              <a:cs typeface="Calibri"/>
            </a:endParaRPr>
          </a:p>
        </p:txBody>
      </p:sp>
      <p:sp>
        <p:nvSpPr>
          <p:cNvPr id="38" name="object 38"/>
          <p:cNvSpPr txBox="1">
            <a:spLocks noGrp="1"/>
          </p:cNvSpPr>
          <p:nvPr>
            <p:ph type="sldNum" sz="quarter" idx="7"/>
          </p:nvPr>
        </p:nvSpPr>
        <p:spPr>
          <a:xfrm>
            <a:off x="11702795" y="6603143"/>
            <a:ext cx="204470" cy="153670"/>
          </a:xfrm>
          <a:prstGeom prst="rect">
            <a:avLst/>
          </a:prstGeom>
        </p:spPr>
        <p:txBody>
          <a:bodyPr vert="horz" wrap="square" lIns="0" tIns="0" rIns="0" bIns="0" rtlCol="0">
            <a:spAutoFit/>
          </a:bodyPr>
          <a:lstStyle>
            <a:defPPr>
              <a:defRPr lang="en-US"/>
            </a:defPPr>
            <a:lvl1pPr marL="0" algn="l" defTabSz="914400" rtl="0" eaLnBrk="1" latinLnBrk="0" hangingPunct="1">
              <a:defRPr sz="900" b="0" i="0" kern="1200">
                <a:solidFill>
                  <a:srgbClr val="C5DAF0"/>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1600">
              <a:lnSpc>
                <a:spcPct val="100000"/>
              </a:lnSpc>
              <a:spcBef>
                <a:spcPts val="15"/>
              </a:spcBef>
            </a:pPr>
            <a:fld id="{81D60167-4931-47E6-BA6A-407CBD079E47}" type="slidenum">
              <a:rPr lang="en-US" smtClean="0"/>
              <a:pPr marL="101600">
                <a:lnSpc>
                  <a:spcPct val="100000"/>
                </a:lnSpc>
                <a:spcBef>
                  <a:spcPts val="15"/>
                </a:spcBef>
              </a:pPr>
              <a:t>8</a:t>
            </a:fld>
            <a:endParaRPr dirty="0"/>
          </a:p>
        </p:txBody>
      </p:sp>
      <p:sp>
        <p:nvSpPr>
          <p:cNvPr id="42" name="object 2">
            <a:extLst>
              <a:ext uri="{FF2B5EF4-FFF2-40B4-BE49-F238E27FC236}">
                <a16:creationId xmlns:a16="http://schemas.microsoft.com/office/drawing/2014/main" id="{E07D5D07-A640-D131-FE99-26F576A4E83B}"/>
              </a:ext>
            </a:extLst>
          </p:cNvPr>
          <p:cNvSpPr txBox="1">
            <a:spLocks/>
          </p:cNvSpPr>
          <p:nvPr/>
        </p:nvSpPr>
        <p:spPr>
          <a:xfrm>
            <a:off x="1050946" y="278372"/>
            <a:ext cx="9101941" cy="566822"/>
          </a:xfrm>
          <a:prstGeom prst="rect">
            <a:avLst/>
          </a:prstGeom>
        </p:spPr>
        <p:txBody>
          <a:bodyPr vert="horz" wrap="square" lIns="0" tIns="12700" rIns="0" bIns="0" rtlCol="0" anchor="ctr">
            <a:spAutoFit/>
          </a:bodyPr>
          <a:lstStyle>
            <a:lvl1pPr algn="l" defTabSz="914377" rtl="0" eaLnBrk="1" latinLnBrk="0" hangingPunct="1">
              <a:lnSpc>
                <a:spcPct val="90000"/>
              </a:lnSpc>
              <a:spcBef>
                <a:spcPct val="0"/>
              </a:spcBef>
              <a:buNone/>
              <a:defRPr sz="3600" kern="1200" cap="small" baseline="0">
                <a:solidFill>
                  <a:schemeClr val="tx2"/>
                </a:solidFill>
                <a:effectLst>
                  <a:outerShdw blurRad="38100" dist="38100" dir="2700000" algn="tl">
                    <a:srgbClr val="000000">
                      <a:alpha val="43137"/>
                    </a:srgbClr>
                  </a:outerShdw>
                </a:effectLst>
                <a:latin typeface="+mj-lt"/>
                <a:ea typeface="+mj-ea"/>
                <a:cs typeface="Arial" panose="020B0604020202020204" pitchFamily="34" charset="0"/>
              </a:defRPr>
            </a:lvl1pPr>
          </a:lstStyle>
          <a:p>
            <a:pPr marL="12700">
              <a:lnSpc>
                <a:spcPct val="100000"/>
              </a:lnSpc>
              <a:spcBef>
                <a:spcPts val="100"/>
              </a:spcBef>
            </a:pPr>
            <a:r>
              <a:rPr lang="en-US" dirty="0"/>
              <a:t>Science Measurements in High Containment </a:t>
            </a:r>
            <a:endParaRPr lang="en-US" sz="2850" dirty="0"/>
          </a:p>
        </p:txBody>
      </p:sp>
      <p:sp>
        <p:nvSpPr>
          <p:cNvPr id="44" name="TextBox 43">
            <a:extLst>
              <a:ext uri="{FF2B5EF4-FFF2-40B4-BE49-F238E27FC236}">
                <a16:creationId xmlns:a16="http://schemas.microsoft.com/office/drawing/2014/main" id="{0B046E33-4284-604C-AA7A-C3EAEA0B7FF3}"/>
              </a:ext>
            </a:extLst>
          </p:cNvPr>
          <p:cNvSpPr txBox="1"/>
          <p:nvPr/>
        </p:nvSpPr>
        <p:spPr>
          <a:xfrm>
            <a:off x="8218658" y="3371261"/>
            <a:ext cx="2082333" cy="246221"/>
          </a:xfrm>
          <a:prstGeom prst="rect">
            <a:avLst/>
          </a:prstGeom>
          <a:noFill/>
        </p:spPr>
        <p:txBody>
          <a:bodyPr wrap="square">
            <a:spAutoFit/>
          </a:bodyPr>
          <a:lstStyle/>
          <a:p>
            <a:pPr>
              <a:lnSpc>
                <a:spcPct val="100000"/>
              </a:lnSpc>
              <a:spcBef>
                <a:spcPts val="309"/>
              </a:spcBef>
              <a:spcAft>
                <a:spcPts val="600"/>
              </a:spcAft>
            </a:pPr>
            <a:r>
              <a:rPr lang="en-US" sz="1000" b="1" spc="-5" dirty="0">
                <a:solidFill>
                  <a:schemeClr val="bg1"/>
                </a:solidFill>
                <a:latin typeface="Calibri"/>
                <a:cs typeface="Calibri"/>
              </a:rPr>
              <a:t>Single-Crystal </a:t>
            </a:r>
            <a:r>
              <a:rPr lang="en-US" sz="1000" b="1" dirty="0">
                <a:solidFill>
                  <a:schemeClr val="bg1"/>
                </a:solidFill>
                <a:latin typeface="Calibri"/>
                <a:cs typeface="Calibri"/>
              </a:rPr>
              <a:t>X-Ray</a:t>
            </a:r>
            <a:r>
              <a:rPr lang="en-US" sz="1000" b="1" spc="-35" dirty="0">
                <a:solidFill>
                  <a:schemeClr val="bg1"/>
                </a:solidFill>
                <a:latin typeface="Calibri"/>
                <a:cs typeface="Calibri"/>
              </a:rPr>
              <a:t> </a:t>
            </a:r>
            <a:r>
              <a:rPr lang="en-US" sz="1000" b="1" spc="-5" dirty="0">
                <a:solidFill>
                  <a:schemeClr val="bg1"/>
                </a:solidFill>
                <a:latin typeface="Calibri"/>
                <a:cs typeface="Calibri"/>
              </a:rPr>
              <a:t>Diffractometer</a:t>
            </a:r>
            <a:endParaRPr lang="en-US" sz="1000" dirty="0">
              <a:solidFill>
                <a:schemeClr val="bg1"/>
              </a:solidFill>
              <a:latin typeface="Calibri"/>
              <a:cs typeface="Calibri"/>
            </a:endParaRPr>
          </a:p>
        </p:txBody>
      </p:sp>
      <p:sp>
        <p:nvSpPr>
          <p:cNvPr id="40" name="TextBox 39">
            <a:extLst>
              <a:ext uri="{FF2B5EF4-FFF2-40B4-BE49-F238E27FC236}">
                <a16:creationId xmlns:a16="http://schemas.microsoft.com/office/drawing/2014/main" id="{5B24B2A8-B275-8619-5767-066A2D0F8E30}"/>
              </a:ext>
            </a:extLst>
          </p:cNvPr>
          <p:cNvSpPr txBox="1"/>
          <p:nvPr/>
        </p:nvSpPr>
        <p:spPr>
          <a:xfrm>
            <a:off x="7100533" y="1081076"/>
            <a:ext cx="4214948" cy="307777"/>
          </a:xfrm>
          <a:prstGeom prst="rect">
            <a:avLst/>
          </a:prstGeom>
          <a:noFill/>
        </p:spPr>
        <p:txBody>
          <a:bodyPr wrap="square">
            <a:spAutoFit/>
          </a:bodyPr>
          <a:lstStyle/>
          <a:p>
            <a:pPr marL="12700" algn="ctr">
              <a:lnSpc>
                <a:spcPct val="100000"/>
              </a:lnSpc>
              <a:spcBef>
                <a:spcPts val="100"/>
              </a:spcBef>
            </a:pPr>
            <a:r>
              <a:rPr lang="en-US" sz="1400" b="1" dirty="0"/>
              <a:t>Apollo Lunar Receiving Laboratory</a:t>
            </a:r>
            <a:r>
              <a:rPr lang="en-US" sz="1400" b="1" spc="5" dirty="0"/>
              <a:t>, (~1967)</a:t>
            </a:r>
            <a:endParaRPr lang="en-US" sz="1400" b="1" dirty="0"/>
          </a:p>
        </p:txBody>
      </p:sp>
      <p:pic>
        <p:nvPicPr>
          <p:cNvPr id="43" name="Picture 42">
            <a:extLst>
              <a:ext uri="{FF2B5EF4-FFF2-40B4-BE49-F238E27FC236}">
                <a16:creationId xmlns:a16="http://schemas.microsoft.com/office/drawing/2014/main" id="{C8CFD7BD-F15E-F966-3887-EDACA1054150}"/>
              </a:ext>
            </a:extLst>
          </p:cNvPr>
          <p:cNvPicPr>
            <a:picLocks noChangeAspect="1"/>
          </p:cNvPicPr>
          <p:nvPr/>
        </p:nvPicPr>
        <p:blipFill>
          <a:blip r:embed="rId16"/>
          <a:stretch>
            <a:fillRect/>
          </a:stretch>
        </p:blipFill>
        <p:spPr>
          <a:xfrm>
            <a:off x="1604832" y="1504840"/>
            <a:ext cx="3041352" cy="2237346"/>
          </a:xfrm>
          <a:prstGeom prst="rect">
            <a:avLst/>
          </a:prstGeom>
          <a:ln>
            <a:solidFill>
              <a:schemeClr val="tx1"/>
            </a:solidFill>
          </a:ln>
        </p:spPr>
      </p:pic>
      <p:sp>
        <p:nvSpPr>
          <p:cNvPr id="45" name="TextBox 44">
            <a:extLst>
              <a:ext uri="{FF2B5EF4-FFF2-40B4-BE49-F238E27FC236}">
                <a16:creationId xmlns:a16="http://schemas.microsoft.com/office/drawing/2014/main" id="{93BB2A7B-6DC3-EC7B-F0EA-2A9B0A904DC1}"/>
              </a:ext>
            </a:extLst>
          </p:cNvPr>
          <p:cNvSpPr txBox="1"/>
          <p:nvPr/>
        </p:nvSpPr>
        <p:spPr>
          <a:xfrm>
            <a:off x="960013" y="3984765"/>
            <a:ext cx="4754991" cy="2062103"/>
          </a:xfrm>
          <a:prstGeom prst="rect">
            <a:avLst/>
          </a:prstGeom>
          <a:noFill/>
        </p:spPr>
        <p:txBody>
          <a:bodyPr wrap="square" rtlCol="0">
            <a:spAutoFit/>
          </a:bodyPr>
          <a:lstStyle/>
          <a:p>
            <a:pPr algn="l"/>
            <a:r>
              <a:rPr lang="en-US" sz="1600" b="1" i="0" u="none" strike="noStrike" baseline="0" dirty="0">
                <a:latin typeface="CIDFont+F3"/>
              </a:rPr>
              <a:t>Tasks</a:t>
            </a:r>
          </a:p>
          <a:p>
            <a:pPr marL="342900" indent="-342900" algn="l">
              <a:buFont typeface="+mj-lt"/>
              <a:buAutoNum type="arabicPeriod"/>
            </a:pPr>
            <a:r>
              <a:rPr lang="en-US" sz="1600" b="0" i="0" u="none" strike="noStrike" baseline="0" dirty="0">
                <a:latin typeface="CIDFont+F3"/>
              </a:rPr>
              <a:t>Describe an Overarching Investigation Strategy for Activities Inside and Outside the SRF</a:t>
            </a:r>
          </a:p>
          <a:p>
            <a:pPr marL="342900" indent="-342900" algn="l">
              <a:buFont typeface="+mj-lt"/>
              <a:buAutoNum type="arabicPeriod"/>
            </a:pPr>
            <a:r>
              <a:rPr lang="en-US" sz="1600" b="0" i="0" u="none" strike="noStrike" baseline="0" dirty="0">
                <a:latin typeface="CIDFont+F3"/>
              </a:rPr>
              <a:t>Define Measurement Traceability Matrices</a:t>
            </a:r>
            <a:endParaRPr lang="en-US" sz="1600" dirty="0">
              <a:latin typeface="CIDFont+F3"/>
            </a:endParaRPr>
          </a:p>
          <a:p>
            <a:pPr marL="342900" indent="-342900" algn="l">
              <a:buFont typeface="+mj-lt"/>
              <a:buAutoNum type="arabicPeriod"/>
            </a:pPr>
            <a:r>
              <a:rPr lang="en-US" sz="1600" b="0" i="0" u="none" strike="noStrike" baseline="0" dirty="0">
                <a:latin typeface="CIDFont+F3"/>
              </a:rPr>
              <a:t>Provide a Reference SRF Instrument Set and Interface Requirements</a:t>
            </a:r>
          </a:p>
          <a:p>
            <a:pPr marL="342900" indent="-342900" algn="l">
              <a:buFont typeface="+mj-lt"/>
              <a:buAutoNum type="arabicPeriod"/>
            </a:pPr>
            <a:r>
              <a:rPr lang="en-US" sz="1600" b="0" i="0" u="none" strike="noStrike" baseline="0" dirty="0">
                <a:latin typeface="CIDFont+F3"/>
              </a:rPr>
              <a:t>Propose a Concept of Operations for Activities inside the SRF</a:t>
            </a:r>
          </a:p>
        </p:txBody>
      </p:sp>
      <p:sp>
        <p:nvSpPr>
          <p:cNvPr id="46" name="TextBox 45">
            <a:extLst>
              <a:ext uri="{FF2B5EF4-FFF2-40B4-BE49-F238E27FC236}">
                <a16:creationId xmlns:a16="http://schemas.microsoft.com/office/drawing/2014/main" id="{31CC9CB0-7A11-E8F7-0EF3-0D4EF1413E46}"/>
              </a:ext>
            </a:extLst>
          </p:cNvPr>
          <p:cNvSpPr txBox="1"/>
          <p:nvPr/>
        </p:nvSpPr>
        <p:spPr>
          <a:xfrm>
            <a:off x="1018034" y="1075773"/>
            <a:ext cx="4214948" cy="307777"/>
          </a:xfrm>
          <a:prstGeom prst="rect">
            <a:avLst/>
          </a:prstGeom>
          <a:noFill/>
        </p:spPr>
        <p:txBody>
          <a:bodyPr wrap="square">
            <a:spAutoFit/>
          </a:bodyPr>
          <a:lstStyle/>
          <a:p>
            <a:pPr marL="12700" algn="ctr">
              <a:lnSpc>
                <a:spcPct val="100000"/>
              </a:lnSpc>
              <a:spcBef>
                <a:spcPts val="100"/>
              </a:spcBef>
            </a:pPr>
            <a:r>
              <a:rPr lang="en-US" sz="1400" b="1" dirty="0"/>
              <a:t>Measurement Definition Team (2024)</a:t>
            </a:r>
          </a:p>
        </p:txBody>
      </p:sp>
      <p:cxnSp>
        <p:nvCxnSpPr>
          <p:cNvPr id="48" name="Straight Connector 47">
            <a:extLst>
              <a:ext uri="{FF2B5EF4-FFF2-40B4-BE49-F238E27FC236}">
                <a16:creationId xmlns:a16="http://schemas.microsoft.com/office/drawing/2014/main" id="{CFBB918B-FC58-4FF7-C4C1-741151B2761F}"/>
              </a:ext>
            </a:extLst>
          </p:cNvPr>
          <p:cNvCxnSpPr/>
          <p:nvPr/>
        </p:nvCxnSpPr>
        <p:spPr>
          <a:xfrm>
            <a:off x="5852160" y="1619794"/>
            <a:ext cx="0" cy="4476206"/>
          </a:xfrm>
          <a:prstGeom prst="line">
            <a:avLst/>
          </a:prstGeom>
          <a:ln w="19050"/>
        </p:spPr>
        <p:style>
          <a:lnRef idx="1">
            <a:schemeClr val="dk1"/>
          </a:lnRef>
          <a:fillRef idx="0">
            <a:schemeClr val="dk1"/>
          </a:fillRef>
          <a:effectRef idx="0">
            <a:schemeClr val="dk1"/>
          </a:effectRef>
          <a:fontRef idx="minor">
            <a:schemeClr val="tx1"/>
          </a:fontRef>
        </p:style>
      </p:cxnSp>
      <p:sp>
        <p:nvSpPr>
          <p:cNvPr id="49" name="Rectangle 48">
            <a:extLst>
              <a:ext uri="{FF2B5EF4-FFF2-40B4-BE49-F238E27FC236}">
                <a16:creationId xmlns:a16="http://schemas.microsoft.com/office/drawing/2014/main" id="{9366780B-D0BC-2C0D-596E-6B7E127F519C}"/>
              </a:ext>
            </a:extLst>
          </p:cNvPr>
          <p:cNvSpPr/>
          <p:nvPr/>
        </p:nvSpPr>
        <p:spPr>
          <a:xfrm>
            <a:off x="2795451" y="2699657"/>
            <a:ext cx="690212" cy="696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ooter Placeholder 4">
            <a:extLst>
              <a:ext uri="{FF2B5EF4-FFF2-40B4-BE49-F238E27FC236}">
                <a16:creationId xmlns:a16="http://schemas.microsoft.com/office/drawing/2014/main" id="{F8CC0061-C56C-3CB4-0AE8-215CD23F333E}"/>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FF204A-40C7-2BFC-D5D4-A04D83433C79}"/>
              </a:ext>
            </a:extLst>
          </p:cNvPr>
          <p:cNvSpPr/>
          <p:nvPr/>
        </p:nvSpPr>
        <p:spPr>
          <a:xfrm>
            <a:off x="0" y="0"/>
            <a:ext cx="12192000" cy="685578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A05B9575-653C-403D-AA7F-A9CFADDB2421}"/>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l="4538" t="1041" r="13476" b="1330"/>
          <a:stretch/>
        </p:blipFill>
        <p:spPr bwMode="auto">
          <a:xfrm>
            <a:off x="0" y="1506327"/>
            <a:ext cx="12192000" cy="534946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0DE8162-9814-4752-8499-DC967AEBF0FA}"/>
              </a:ext>
            </a:extLst>
          </p:cNvPr>
          <p:cNvSpPr/>
          <p:nvPr/>
        </p:nvSpPr>
        <p:spPr>
          <a:xfrm>
            <a:off x="0" y="1506327"/>
            <a:ext cx="12192000" cy="5393638"/>
          </a:xfrm>
          <a:prstGeom prst="rect">
            <a:avLst/>
          </a:prstGeom>
          <a:gradFill flip="none" rotWithShape="1">
            <a:gsLst>
              <a:gs pos="0">
                <a:schemeClr val="bg1">
                  <a:alpha val="60000"/>
                </a:schemeClr>
              </a:gs>
              <a:gs pos="100000">
                <a:schemeClr val="bg1">
                  <a:alpha val="0"/>
                </a:schemeClr>
              </a:gs>
            </a:gsLst>
            <a:lin ang="0" scaled="0"/>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8367118-7A02-4D68-C6CC-284625024DCE}"/>
              </a:ext>
            </a:extLst>
          </p:cNvPr>
          <p:cNvSpPr/>
          <p:nvPr/>
        </p:nvSpPr>
        <p:spPr>
          <a:xfrm>
            <a:off x="2683616" y="0"/>
            <a:ext cx="4755275" cy="6899965"/>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05840" rtlCol="0" anchor="t"/>
          <a:lstStyle/>
          <a:p>
            <a:r>
              <a:rPr lang="en-US" sz="3600" b="1" dirty="0">
                <a:solidFill>
                  <a:schemeClr val="bg2"/>
                </a:solidFill>
              </a:rPr>
              <a:t>SRP Primary Goal</a:t>
            </a:r>
          </a:p>
          <a:p>
            <a:r>
              <a:rPr lang="en-US" sz="3200" dirty="0">
                <a:solidFill>
                  <a:schemeClr val="bg2"/>
                </a:solidFill>
              </a:rPr>
              <a:t>Enable safe and rapid release of returned samples to world-wide labs for scientific investigations</a:t>
            </a:r>
          </a:p>
          <a:p>
            <a:endParaRPr lang="en-US" sz="3200" dirty="0">
              <a:solidFill>
                <a:schemeClr val="bg2"/>
              </a:solidFill>
            </a:endParaRPr>
          </a:p>
        </p:txBody>
      </p:sp>
      <p:pic>
        <p:nvPicPr>
          <p:cNvPr id="6" name="Picture 5" descr="A picture containing indoor&#10;&#10;Description automatically generated">
            <a:extLst>
              <a:ext uri="{FF2B5EF4-FFF2-40B4-BE49-F238E27FC236}">
                <a16:creationId xmlns:a16="http://schemas.microsoft.com/office/drawing/2014/main" id="{6D6AEC3D-CD06-6CAF-2BBF-7DFA6A5B512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17542092">
            <a:off x="-159251" y="3299202"/>
            <a:ext cx="3437054" cy="968546"/>
          </a:xfrm>
          <a:prstGeom prst="rect">
            <a:avLst/>
          </a:prstGeom>
          <a:effectLst>
            <a:outerShdw blurRad="151739" dist="65771" dir="920799" sx="97247" sy="97247" algn="ctr" rotWithShape="0">
              <a:srgbClr val="000000">
                <a:alpha val="43137"/>
              </a:srgbClr>
            </a:outerShdw>
          </a:effectLst>
        </p:spPr>
      </p:pic>
      <p:sp>
        <p:nvSpPr>
          <p:cNvPr id="15" name="TextBox 14">
            <a:extLst>
              <a:ext uri="{FF2B5EF4-FFF2-40B4-BE49-F238E27FC236}">
                <a16:creationId xmlns:a16="http://schemas.microsoft.com/office/drawing/2014/main" id="{F5AA17BF-FD97-4EEB-8443-99B06BB87405}"/>
              </a:ext>
            </a:extLst>
          </p:cNvPr>
          <p:cNvSpPr txBox="1"/>
          <p:nvPr/>
        </p:nvSpPr>
        <p:spPr>
          <a:xfrm>
            <a:off x="194365" y="5855555"/>
            <a:ext cx="2305881" cy="369332"/>
          </a:xfrm>
          <a:prstGeom prst="rect">
            <a:avLst/>
          </a:prstGeom>
          <a:noFill/>
        </p:spPr>
        <p:txBody>
          <a:bodyPr wrap="square" rtlCol="0">
            <a:spAutoFit/>
          </a:bodyPr>
          <a:lstStyle/>
          <a:p>
            <a:pPr algn="ctr"/>
            <a:r>
              <a:rPr lang="en-US" b="1" dirty="0">
                <a:latin typeface="Helvetica" panose="020B0604020202020204" pitchFamily="34" charset="0"/>
                <a:cs typeface="Helvetica" panose="020B0604020202020204" pitchFamily="34" charset="0"/>
              </a:rPr>
              <a:t>Mars Sample Tube</a:t>
            </a:r>
          </a:p>
        </p:txBody>
      </p:sp>
      <p:sp>
        <p:nvSpPr>
          <p:cNvPr id="8" name="TextBox 7">
            <a:extLst>
              <a:ext uri="{FF2B5EF4-FFF2-40B4-BE49-F238E27FC236}">
                <a16:creationId xmlns:a16="http://schemas.microsoft.com/office/drawing/2014/main" id="{9CFB4430-85E1-41B3-8E2A-8CF7DE79BE73}"/>
              </a:ext>
            </a:extLst>
          </p:cNvPr>
          <p:cNvSpPr txBox="1"/>
          <p:nvPr/>
        </p:nvSpPr>
        <p:spPr>
          <a:xfrm>
            <a:off x="2661109" y="6159140"/>
            <a:ext cx="4753109" cy="246221"/>
          </a:xfrm>
          <a:prstGeom prst="rect">
            <a:avLst/>
          </a:prstGeom>
          <a:noFill/>
        </p:spPr>
        <p:txBody>
          <a:bodyPr wrap="square">
            <a:spAutoFit/>
          </a:bodyPr>
          <a:lstStyle/>
          <a:p>
            <a:pPr algn="r"/>
            <a:r>
              <a:rPr lang="en-US" sz="1000" dirty="0">
                <a:latin typeface="Helvetica" panose="020B0604020202020204" pitchFamily="34" charset="0"/>
                <a:cs typeface="Helvetica" panose="020B0604020202020204" pitchFamily="34" charset="0"/>
                <a:hlinkClick r:id="rId5"/>
              </a:rPr>
              <a:t>Safety of Mars Sample Return Fact Sheet</a:t>
            </a:r>
            <a:endParaRPr lang="en-US" sz="1000" dirty="0">
              <a:latin typeface="Helvetica" panose="020B0604020202020204" pitchFamily="34" charset="0"/>
              <a:cs typeface="Helvetica" panose="020B0604020202020204" pitchFamily="34" charset="0"/>
            </a:endParaRPr>
          </a:p>
        </p:txBody>
      </p:sp>
      <p:pic>
        <p:nvPicPr>
          <p:cNvPr id="11" name="Picture 10" descr="A picture containing indoor&#10;&#10;Description automatically generated">
            <a:extLst>
              <a:ext uri="{FF2B5EF4-FFF2-40B4-BE49-F238E27FC236}">
                <a16:creationId xmlns:a16="http://schemas.microsoft.com/office/drawing/2014/main" id="{A51FFC3D-6D6B-4CC0-BAD2-10E8F7D0249C}"/>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2961240" y="4942155"/>
            <a:ext cx="1547813" cy="1563688"/>
          </a:xfrm>
          <a:prstGeom prst="ellipse">
            <a:avLst/>
          </a:prstGeom>
          <a:effectLst>
            <a:outerShdw blurRad="50800" dist="38100" dir="2700000" algn="tl" rotWithShape="0">
              <a:prstClr val="black">
                <a:alpha val="40000"/>
              </a:prstClr>
            </a:outerShdw>
          </a:effectLst>
        </p:spPr>
      </p:pic>
      <p:pic>
        <p:nvPicPr>
          <p:cNvPr id="1026" name="Picture 2" descr="The Center for Isotope Cosmochemistry and Geochronology team is preparing for samples like Swift Run (left) and Skyland (right) collected from sedimentary rocks within Jezero Crater by the Perseverance rover and Mars 2020 team. Credits: NASA">
            <a:extLst>
              <a:ext uri="{FF2B5EF4-FFF2-40B4-BE49-F238E27FC236}">
                <a16:creationId xmlns:a16="http://schemas.microsoft.com/office/drawing/2014/main" id="{EC2A93A4-B6C3-4C8D-A2E9-197A5EEB243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1981"/>
          <a:stretch/>
        </p:blipFill>
        <p:spPr bwMode="auto">
          <a:xfrm>
            <a:off x="2841307" y="3618082"/>
            <a:ext cx="1463040" cy="112122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5098697-6180-4167-9689-C288F0F977D9}"/>
              </a:ext>
            </a:extLst>
          </p:cNvPr>
          <p:cNvPicPr>
            <a:picLocks noChangeAspect="1"/>
          </p:cNvPicPr>
          <p:nvPr/>
        </p:nvPicPr>
        <p:blipFill rotWithShape="1">
          <a:blip r:embed="rId8" cstate="print">
            <a:alphaModFix/>
            <a:extLst>
              <a:ext uri="{28A0092B-C50C-407E-A947-70E740481C1C}">
                <a14:useLocalDpi xmlns:a14="http://schemas.microsoft.com/office/drawing/2010/main" val="0"/>
              </a:ext>
            </a:extLst>
          </a:blip>
          <a:srcRect t="-2"/>
          <a:stretch/>
        </p:blipFill>
        <p:spPr>
          <a:xfrm>
            <a:off x="4664954" y="4224706"/>
            <a:ext cx="2635935" cy="1841265"/>
          </a:xfrm>
          <a:prstGeom prst="roundRect">
            <a:avLst>
              <a:gd name="adj" fmla="val 1872"/>
            </a:avLst>
          </a:prstGeom>
          <a:solidFill>
            <a:srgbClr val="FFFFFF">
              <a:shade val="85000"/>
            </a:srgbClr>
          </a:solidFill>
          <a:ln>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5674229A-0815-3FE0-A0FF-756181CE00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1496" y="4009312"/>
            <a:ext cx="2206781" cy="2846476"/>
          </a:xfrm>
          <a:prstGeom prst="rect">
            <a:avLst/>
          </a:prstGeom>
        </p:spPr>
      </p:pic>
      <p:sp>
        <p:nvSpPr>
          <p:cNvPr id="12" name="Footer Placeholder 4">
            <a:extLst>
              <a:ext uri="{FF2B5EF4-FFF2-40B4-BE49-F238E27FC236}">
                <a16:creationId xmlns:a16="http://schemas.microsoft.com/office/drawing/2014/main" id="{89A56060-B6DF-8339-9E8F-ADC771B6C3F7}"/>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3963085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6B72EF-9800-C0C6-1332-DE42C0BC0045}"/>
              </a:ext>
            </a:extLst>
          </p:cNvPr>
          <p:cNvSpPr>
            <a:spLocks noGrp="1"/>
          </p:cNvSpPr>
          <p:nvPr>
            <p:ph type="title"/>
          </p:nvPr>
        </p:nvSpPr>
        <p:spPr/>
        <p:txBody>
          <a:bodyPr/>
          <a:lstStyle/>
          <a:p>
            <a:endParaRPr lang="en-US"/>
          </a:p>
        </p:txBody>
      </p:sp>
      <p:sp>
        <p:nvSpPr>
          <p:cNvPr id="4" name="Footer Placeholder 4">
            <a:extLst>
              <a:ext uri="{FF2B5EF4-FFF2-40B4-BE49-F238E27FC236}">
                <a16:creationId xmlns:a16="http://schemas.microsoft.com/office/drawing/2014/main" id="{0D0B62AA-2FDD-5F33-76B1-D63B2102B230}"/>
              </a:ext>
            </a:extLst>
          </p:cNvPr>
          <p:cNvSpPr txBox="1">
            <a:spLocks/>
          </p:cNvSpPr>
          <p:nvPr/>
        </p:nvSpPr>
        <p:spPr>
          <a:xfrm>
            <a:off x="3885659" y="6534348"/>
            <a:ext cx="4417633" cy="281544"/>
          </a:xfrm>
          <a:prstGeom prst="rect">
            <a:avLst/>
          </a:prstGeom>
        </p:spPr>
        <p:txBody>
          <a:bodyPr/>
          <a:lstStyle>
            <a:defPPr>
              <a:defRPr lang="en-US"/>
            </a:defPPr>
            <a:lvl1pPr marL="0" algn="ctr" defTabSz="914400" rtl="0" eaLnBrk="1" latinLnBrk="0" hangingPunct="1">
              <a:defRPr sz="78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2" algn="ctr"/>
            <a:r>
              <a:rPr lang="en-US" sz="800" i="1" dirty="0"/>
              <a:t>This document has been reviewed and determined not to contain export controlled technical data. </a:t>
            </a:r>
          </a:p>
        </p:txBody>
      </p:sp>
    </p:spTree>
    <p:extLst>
      <p:ext uri="{BB962C8B-B14F-4D97-AF65-F5344CB8AC3E}">
        <p14:creationId xmlns:p14="http://schemas.microsoft.com/office/powerpoint/2010/main" val="4184247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Light_noWatermark_Theme">
  <a:themeElements>
    <a:clrScheme name="EISDcolors">
      <a:dk1>
        <a:sysClr val="windowText" lastClr="000000"/>
      </a:dk1>
      <a:lt1>
        <a:sysClr val="window" lastClr="FFFFFF"/>
      </a:lt1>
      <a:dk2>
        <a:srgbClr val="1E4B7D"/>
      </a:dk2>
      <a:lt2>
        <a:srgbClr val="C0C0C0"/>
      </a:lt2>
      <a:accent1>
        <a:srgbClr val="5082BE"/>
      </a:accent1>
      <a:accent2>
        <a:srgbClr val="BE0000"/>
      </a:accent2>
      <a:accent3>
        <a:srgbClr val="00AF50"/>
      </a:accent3>
      <a:accent4>
        <a:srgbClr val="8264A0"/>
      </a:accent4>
      <a:accent5>
        <a:srgbClr val="FFFF00"/>
      </a:accent5>
      <a:accent6>
        <a:srgbClr val="FA9646"/>
      </a:accent6>
      <a:hlink>
        <a:srgbClr val="0000FF"/>
      </a:hlink>
      <a:folHlink>
        <a:srgbClr val="8200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XA-XI_Widescreen_INTERNAL_2022Template.potx" id="{1D95EF7A-4654-4D70-90DD-6E699970EE9C}" vid="{DCC63A06-349E-41C7-AF13-E68E7CA4E8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198527F099C543B8365BD5DB53DBF9" ma:contentTypeVersion="8" ma:contentTypeDescription="Create a new document." ma:contentTypeScope="" ma:versionID="7f35355c8406be6108b1e131897ffd3c">
  <xsd:schema xmlns:xsd="http://www.w3.org/2001/XMLSchema" xmlns:xs="http://www.w3.org/2001/XMLSchema" xmlns:p="http://schemas.microsoft.com/office/2006/metadata/properties" xmlns:ns3="dfe1ac97-793b-4b9c-ad8b-26051246cce8" targetNamespace="http://schemas.microsoft.com/office/2006/metadata/properties" ma:root="true" ma:fieldsID="70b73ee2341610230b66b95bd4293440" ns3:_="">
    <xsd:import namespace="dfe1ac97-793b-4b9c-ad8b-26051246cce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e1ac97-793b-4b9c-ad8b-26051246cc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569E3C1-AFD4-4641-A8BF-C6F99EAEB5F4}">
  <ds:schemaRefs>
    <ds:schemaRef ds:uri="http://schemas.microsoft.com/office/2006/documentManagement/types"/>
    <ds:schemaRef ds:uri="http://purl.org/dc/elements/1.1/"/>
    <ds:schemaRef ds:uri="dfe1ac97-793b-4b9c-ad8b-26051246cce8"/>
    <ds:schemaRef ds:uri="http://www.w3.org/XML/1998/namespace"/>
    <ds:schemaRef ds:uri="http://purl.org/dc/dcmitype/"/>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5265302-1ED0-47A6-8F6D-182C7361B1BD}">
  <ds:schemaRefs>
    <ds:schemaRef ds:uri="http://schemas.microsoft.com/sharepoint/v3/contenttype/forms"/>
  </ds:schemaRefs>
</ds:datastoreItem>
</file>

<file path=customXml/itemProps3.xml><?xml version="1.0" encoding="utf-8"?>
<ds:datastoreItem xmlns:ds="http://schemas.openxmlformats.org/officeDocument/2006/customXml" ds:itemID="{BB3481BF-F6A0-44FB-A601-28D9EEA2CB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e1ac97-793b-4b9c-ad8b-26051246cc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XA-XI_Widescreen_INTERNAL_2022Template</Template>
  <TotalTime>15913</TotalTime>
  <Words>1153</Words>
  <Application>Microsoft Office PowerPoint</Application>
  <PresentationFormat>Widescreen</PresentationFormat>
  <Paragraphs>138</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CIDFont+F3</vt:lpstr>
      <vt:lpstr>Helvetica</vt:lpstr>
      <vt:lpstr>1_Light_noWatermark_Theme</vt:lpstr>
      <vt:lpstr>“How We Are Planning a  Facility To Receive Mars Samples”</vt:lpstr>
      <vt:lpstr>Mars Sample Return Campaign—Following the Samples</vt:lpstr>
      <vt:lpstr>Why Is Mars so Special? - Restricted Earth Return Missions</vt:lpstr>
      <vt:lpstr>Sample Receiving Project Scope</vt:lpstr>
      <vt:lpstr>Sample Receiving Project Scope</vt:lpstr>
      <vt:lpstr>Key High Containment Concepts for the SRF</vt:lpstr>
      <vt:lpstr>TRADE SPACE: SRF Modality Options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Stansbery, Eileen K. (JSC-XA111)</dc:creator>
  <cp:lastModifiedBy>Smith, Alvin L. (JSC-XI111)</cp:lastModifiedBy>
  <cp:revision>236</cp:revision>
  <dcterms:created xsi:type="dcterms:W3CDTF">2022-08-16T20:56:23Z</dcterms:created>
  <dcterms:modified xsi:type="dcterms:W3CDTF">2024-10-31T00:10:25Z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Purpose">
    <vt:lpwstr>188;#Informational|60d934ef-6393-47a7-b9be-d97426c0767a</vt:lpwstr>
  </property>
  <property fmtid="{D5CDD505-2E9C-101B-9397-08002B2CF9AE}" pid="3" name="TaxKeyword">
    <vt:lpwstr/>
  </property>
  <property fmtid="{D5CDD505-2E9C-101B-9397-08002B2CF9AE}" pid="4" name="Functional">
    <vt:lpwstr>171;#Activity Reports|2365c403-7907-4a53-82d2-f48d0525b361;#63;#Training|1d62b121-6f24-4d45-9c1e-9b167a50b695;#55;#Travel|2f698c51-71f8-4949-a0dc-a58c29b6241f</vt:lpwstr>
  </property>
  <property fmtid="{D5CDD505-2E9C-101B-9397-08002B2CF9AE}" pid="5" name="ContentTypeId">
    <vt:lpwstr>0x010100A0198527F099C543B8365BD5DB53DBF9</vt:lpwstr>
  </property>
  <property fmtid="{D5CDD505-2E9C-101B-9397-08002B2CF9AE}" pid="6" name="Location">
    <vt:lpwstr/>
  </property>
  <property fmtid="{D5CDD505-2E9C-101B-9397-08002B2CF9AE}" pid="7" name="Boards &amp; Meetings">
    <vt:lpwstr/>
  </property>
  <property fmtid="{D5CDD505-2E9C-101B-9397-08002B2CF9AE}" pid="8" name="TCSR">
    <vt:lpwstr/>
  </property>
  <property fmtid="{D5CDD505-2E9C-101B-9397-08002B2CF9AE}" pid="9" name="Job Title">
    <vt:lpwstr/>
  </property>
  <property fmtid="{D5CDD505-2E9C-101B-9397-08002B2CF9AE}" pid="10" name="_dlc_DocIdItemGuid">
    <vt:lpwstr>be01a80d-df25-4c98-847f-ee5e427d1132</vt:lpwstr>
  </property>
  <property fmtid="{D5CDD505-2E9C-101B-9397-08002B2CF9AE}" pid="11" name="FunctionalRole">
    <vt:lpwstr/>
  </property>
  <property fmtid="{D5CDD505-2E9C-101B-9397-08002B2CF9AE}" pid="12" name="Division">
    <vt:lpwstr/>
  </property>
</Properties>
</file>