
<file path=[Content_Types].xml><?xml version="1.0" encoding="utf-8"?>
<Types xmlns="http://schemas.openxmlformats.org/package/2006/content-types">
  <Default Extension="jpeg" ContentType="image/jpeg"/>
  <Default Extension="mov" ContentType="video/quicktime"/>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8" r:id="rId2"/>
    <p:sldId id="260" r:id="rId3"/>
    <p:sldId id="261" r:id="rId4"/>
    <p:sldId id="262" r:id="rId5"/>
    <p:sldId id="263" r:id="rId6"/>
    <p:sldId id="264" r:id="rId7"/>
    <p:sldId id="265" r:id="rId8"/>
  </p:sldIdLst>
  <p:sldSz cx="18288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467" autoAdjust="0"/>
    <p:restoredTop sz="95918" autoAdjust="0"/>
  </p:normalViewPr>
  <p:slideViewPr>
    <p:cSldViewPr snapToGrid="0">
      <p:cViewPr varScale="1">
        <p:scale>
          <a:sx n="84" d="100"/>
          <a:sy n="84" d="100"/>
        </p:scale>
        <p:origin x="240" y="18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CF9438-B60C-485C-BC38-2C333C181079}" type="datetimeFigureOut">
              <a:rPr lang="en-US" smtClean="0"/>
              <a:t>10/3/24</a:t>
            </a:fld>
            <a:endParaRPr lang="en-US"/>
          </a:p>
        </p:txBody>
      </p:sp>
      <p:sp>
        <p:nvSpPr>
          <p:cNvPr id="4" name="Slide Image Placeholder 3"/>
          <p:cNvSpPr>
            <a:spLocks noGrp="1" noRot="1" noChangeAspect="1"/>
          </p:cNvSpPr>
          <p:nvPr>
            <p:ph type="sldImg" idx="2"/>
          </p:nvPr>
        </p:nvSpPr>
        <p:spPr>
          <a:xfrm>
            <a:off x="-685800" y="1143000"/>
            <a:ext cx="82296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A8090B-A506-4687-858B-453FDD990B5E}" type="slidenum">
              <a:rPr lang="en-US" smtClean="0"/>
              <a:t>‹#›</a:t>
            </a:fld>
            <a:endParaRPr lang="en-US"/>
          </a:p>
        </p:txBody>
      </p:sp>
    </p:spTree>
    <p:extLst>
      <p:ext uri="{BB962C8B-B14F-4D97-AF65-F5344CB8AC3E}">
        <p14:creationId xmlns:p14="http://schemas.microsoft.com/office/powerpoint/2010/main" val="2917539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A8090B-A506-4687-858B-453FDD990B5E}" type="slidenum">
              <a:rPr lang="en-US" smtClean="0"/>
              <a:t>1</a:t>
            </a:fld>
            <a:endParaRPr lang="en-US"/>
          </a:p>
        </p:txBody>
      </p:sp>
    </p:spTree>
    <p:extLst>
      <p:ext uri="{BB962C8B-B14F-4D97-AF65-F5344CB8AC3E}">
        <p14:creationId xmlns:p14="http://schemas.microsoft.com/office/powerpoint/2010/main" val="2917327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5E816-9C1E-C33B-D9C6-77673057A3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EC4A34-3BCB-0AD9-37C9-E052EE5136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348E23-0B80-43EB-ABEE-C4EFE0C93A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60CD83-0741-2522-8143-B733EC5EA5FA}"/>
              </a:ext>
            </a:extLst>
          </p:cNvPr>
          <p:cNvSpPr>
            <a:spLocks noGrp="1"/>
          </p:cNvSpPr>
          <p:nvPr>
            <p:ph type="sldNum" sz="quarter" idx="5"/>
          </p:nvPr>
        </p:nvSpPr>
        <p:spPr/>
        <p:txBody>
          <a:bodyPr/>
          <a:lstStyle/>
          <a:p>
            <a:fld id="{84A8090B-A506-4687-858B-453FDD990B5E}" type="slidenum">
              <a:rPr lang="en-US" smtClean="0"/>
              <a:t>7</a:t>
            </a:fld>
            <a:endParaRPr lang="en-US"/>
          </a:p>
        </p:txBody>
      </p:sp>
    </p:spTree>
    <p:extLst>
      <p:ext uri="{BB962C8B-B14F-4D97-AF65-F5344CB8AC3E}">
        <p14:creationId xmlns:p14="http://schemas.microsoft.com/office/powerpoint/2010/main" val="2306096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122363"/>
            <a:ext cx="13716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2286000" y="3602038"/>
            <a:ext cx="13716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406D94-ACA3-41D1-AF58-7D7F43F4C080}" type="datetimeFigureOut">
              <a:rPr lang="en-US" smtClean="0"/>
              <a:t>10/3/24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F86162-E4BF-4253-98E7-793E4954ADAC}" type="slidenum">
              <a:rPr lang="en-US" smtClean="0"/>
              <a:t>‹#›</a:t>
            </a:fld>
            <a:endParaRPr lang="en-US"/>
          </a:p>
        </p:txBody>
      </p:sp>
    </p:spTree>
    <p:extLst>
      <p:ext uri="{BB962C8B-B14F-4D97-AF65-F5344CB8AC3E}">
        <p14:creationId xmlns:p14="http://schemas.microsoft.com/office/powerpoint/2010/main" val="1575856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406D94-ACA3-41D1-AF58-7D7F43F4C080}" type="datetimeFigureOut">
              <a:rPr lang="en-US" smtClean="0"/>
              <a:t>10/3/24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F86162-E4BF-4253-98E7-793E4954ADAC}" type="slidenum">
              <a:rPr lang="en-US" smtClean="0"/>
              <a:t>‹#›</a:t>
            </a:fld>
            <a:endParaRPr lang="en-US"/>
          </a:p>
        </p:txBody>
      </p:sp>
    </p:spTree>
    <p:extLst>
      <p:ext uri="{BB962C8B-B14F-4D97-AF65-F5344CB8AC3E}">
        <p14:creationId xmlns:p14="http://schemas.microsoft.com/office/powerpoint/2010/main" val="7173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1709739"/>
            <a:ext cx="157734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1247775" y="4589464"/>
            <a:ext cx="157734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8406D94-ACA3-41D1-AF58-7D7F43F4C080}" type="datetimeFigureOut">
              <a:rPr lang="en-US" smtClean="0"/>
              <a:t>10/3/24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F86162-E4BF-4253-98E7-793E4954ADAC}" type="slidenum">
              <a:rPr lang="en-US" smtClean="0"/>
              <a:t>‹#›</a:t>
            </a:fld>
            <a:endParaRPr lang="en-US"/>
          </a:p>
        </p:txBody>
      </p:sp>
    </p:spTree>
    <p:extLst>
      <p:ext uri="{BB962C8B-B14F-4D97-AF65-F5344CB8AC3E}">
        <p14:creationId xmlns:p14="http://schemas.microsoft.com/office/powerpoint/2010/main" val="3802090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1825625"/>
            <a:ext cx="77724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258300" y="1825625"/>
            <a:ext cx="77724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8406D94-ACA3-41D1-AF58-7D7F43F4C080}" type="datetimeFigureOut">
              <a:rPr lang="en-US" smtClean="0"/>
              <a:t>10/3/24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F86162-E4BF-4253-98E7-793E4954ADAC}" type="slidenum">
              <a:rPr lang="en-US" smtClean="0"/>
              <a:t>‹#›</a:t>
            </a:fld>
            <a:endParaRPr lang="en-US"/>
          </a:p>
        </p:txBody>
      </p:sp>
    </p:spTree>
    <p:extLst>
      <p:ext uri="{BB962C8B-B14F-4D97-AF65-F5344CB8AC3E}">
        <p14:creationId xmlns:p14="http://schemas.microsoft.com/office/powerpoint/2010/main" val="603404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365126"/>
            <a:ext cx="157734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9683" y="1681163"/>
            <a:ext cx="773668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59683" y="2505075"/>
            <a:ext cx="773668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258300" y="1681163"/>
            <a:ext cx="777478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9258300" y="2505075"/>
            <a:ext cx="7774782"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8406D94-ACA3-41D1-AF58-7D7F43F4C080}" type="datetimeFigureOut">
              <a:rPr lang="en-US" smtClean="0"/>
              <a:t>10/3/24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F86162-E4BF-4253-98E7-793E4954ADAC}" type="slidenum">
              <a:rPr lang="en-US" smtClean="0"/>
              <a:t>‹#›</a:t>
            </a:fld>
            <a:endParaRPr lang="en-US"/>
          </a:p>
        </p:txBody>
      </p:sp>
    </p:spTree>
    <p:extLst>
      <p:ext uri="{BB962C8B-B14F-4D97-AF65-F5344CB8AC3E}">
        <p14:creationId xmlns:p14="http://schemas.microsoft.com/office/powerpoint/2010/main" val="3671445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8406D94-ACA3-41D1-AF58-7D7F43F4C080}" type="datetimeFigureOut">
              <a:rPr lang="en-US" smtClean="0"/>
              <a:t>10/3/24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F86162-E4BF-4253-98E7-793E4954ADAC}" type="slidenum">
              <a:rPr lang="en-US" smtClean="0"/>
              <a:t>‹#›</a:t>
            </a:fld>
            <a:endParaRPr lang="en-US"/>
          </a:p>
        </p:txBody>
      </p:sp>
    </p:spTree>
    <p:extLst>
      <p:ext uri="{BB962C8B-B14F-4D97-AF65-F5344CB8AC3E}">
        <p14:creationId xmlns:p14="http://schemas.microsoft.com/office/powerpoint/2010/main" val="499495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406D94-ACA3-41D1-AF58-7D7F43F4C080}" type="datetimeFigureOut">
              <a:rPr lang="en-US" smtClean="0"/>
              <a:t>10/3/24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F86162-E4BF-4253-98E7-793E4954ADAC}" type="slidenum">
              <a:rPr lang="en-US" smtClean="0"/>
              <a:t>‹#›</a:t>
            </a:fld>
            <a:endParaRPr lang="en-US"/>
          </a:p>
        </p:txBody>
      </p:sp>
    </p:spTree>
    <p:extLst>
      <p:ext uri="{BB962C8B-B14F-4D97-AF65-F5344CB8AC3E}">
        <p14:creationId xmlns:p14="http://schemas.microsoft.com/office/powerpoint/2010/main" val="4138309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457200"/>
            <a:ext cx="5898356"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7774782" y="987426"/>
            <a:ext cx="92583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59683" y="2057400"/>
            <a:ext cx="589835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8406D94-ACA3-41D1-AF58-7D7F43F4C080}" type="datetimeFigureOut">
              <a:rPr lang="en-US" smtClean="0"/>
              <a:t>10/3/24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F86162-E4BF-4253-98E7-793E4954ADAC}" type="slidenum">
              <a:rPr lang="en-US" smtClean="0"/>
              <a:t>‹#›</a:t>
            </a:fld>
            <a:endParaRPr lang="en-US"/>
          </a:p>
        </p:txBody>
      </p:sp>
    </p:spTree>
    <p:extLst>
      <p:ext uri="{BB962C8B-B14F-4D97-AF65-F5344CB8AC3E}">
        <p14:creationId xmlns:p14="http://schemas.microsoft.com/office/powerpoint/2010/main" val="421437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457200"/>
            <a:ext cx="5898356"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774782" y="987426"/>
            <a:ext cx="92583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259683" y="2057400"/>
            <a:ext cx="589835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8406D94-ACA3-41D1-AF58-7D7F43F4C080}" type="datetimeFigureOut">
              <a:rPr lang="en-US" smtClean="0"/>
              <a:t>10/3/24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F86162-E4BF-4253-98E7-793E4954ADAC}" type="slidenum">
              <a:rPr lang="en-US" smtClean="0"/>
              <a:t>‹#›</a:t>
            </a:fld>
            <a:endParaRPr lang="en-US"/>
          </a:p>
        </p:txBody>
      </p:sp>
    </p:spTree>
    <p:extLst>
      <p:ext uri="{BB962C8B-B14F-4D97-AF65-F5344CB8AC3E}">
        <p14:creationId xmlns:p14="http://schemas.microsoft.com/office/powerpoint/2010/main" val="850668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406D94-ACA3-41D1-AF58-7D7F43F4C080}" type="datetimeFigureOut">
              <a:rPr lang="en-US" smtClean="0"/>
              <a:t>10/3/24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F86162-E4BF-4253-98E7-793E4954ADAC}" type="slidenum">
              <a:rPr lang="en-US" smtClean="0"/>
              <a:t>‹#›</a:t>
            </a:fld>
            <a:endParaRPr lang="en-US"/>
          </a:p>
        </p:txBody>
      </p:sp>
    </p:spTree>
    <p:extLst>
      <p:ext uri="{BB962C8B-B14F-4D97-AF65-F5344CB8AC3E}">
        <p14:creationId xmlns:p14="http://schemas.microsoft.com/office/powerpoint/2010/main" val="3272977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365125"/>
            <a:ext cx="394335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65125"/>
            <a:ext cx="1160145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406D94-ACA3-41D1-AF58-7D7F43F4C080}" type="datetimeFigureOut">
              <a:rPr lang="en-US" smtClean="0"/>
              <a:t>10/3/24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F86162-E4BF-4253-98E7-793E4954ADAC}" type="slidenum">
              <a:rPr lang="en-US" smtClean="0"/>
              <a:t>‹#›</a:t>
            </a:fld>
            <a:endParaRPr lang="en-US"/>
          </a:p>
        </p:txBody>
      </p:sp>
    </p:spTree>
    <p:extLst>
      <p:ext uri="{BB962C8B-B14F-4D97-AF65-F5344CB8AC3E}">
        <p14:creationId xmlns:p14="http://schemas.microsoft.com/office/powerpoint/2010/main" val="1852645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8BC43B3-EC66-8CB2-7707-DEA727F0BC34}"/>
              </a:ext>
            </a:extLst>
          </p:cNvPr>
          <p:cNvSpPr/>
          <p:nvPr userDrawn="1"/>
        </p:nvSpPr>
        <p:spPr>
          <a:xfrm>
            <a:off x="-232229" y="-217714"/>
            <a:ext cx="18737943" cy="7329714"/>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2" name="Title Placeholder 1"/>
          <p:cNvSpPr>
            <a:spLocks noGrp="1"/>
          </p:cNvSpPr>
          <p:nvPr>
            <p:ph type="title"/>
          </p:nvPr>
        </p:nvSpPr>
        <p:spPr>
          <a:xfrm>
            <a:off x="1257300" y="365126"/>
            <a:ext cx="157734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57300" y="1825625"/>
            <a:ext cx="157734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7300" y="6356351"/>
            <a:ext cx="411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406D94-ACA3-41D1-AF58-7D7F43F4C080}" type="datetimeFigureOut">
              <a:rPr lang="en-US" smtClean="0"/>
              <a:t>10/3/24</a:t>
            </a:fld>
            <a:endParaRPr lang="en-US"/>
          </a:p>
        </p:txBody>
      </p:sp>
      <p:sp>
        <p:nvSpPr>
          <p:cNvPr id="5" name="Footer Placeholder 4"/>
          <p:cNvSpPr>
            <a:spLocks noGrp="1"/>
          </p:cNvSpPr>
          <p:nvPr>
            <p:ph type="ftr" sz="quarter" idx="3"/>
          </p:nvPr>
        </p:nvSpPr>
        <p:spPr>
          <a:xfrm>
            <a:off x="6057900" y="6356351"/>
            <a:ext cx="61722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2915900" y="6356351"/>
            <a:ext cx="411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F86162-E4BF-4253-98E7-793E4954ADAC}" type="slidenum">
              <a:rPr lang="en-US" smtClean="0"/>
              <a:t>‹#›</a:t>
            </a:fld>
            <a:endParaRPr lang="en-US"/>
          </a:p>
        </p:txBody>
      </p:sp>
    </p:spTree>
    <p:extLst>
      <p:ext uri="{BB962C8B-B14F-4D97-AF65-F5344CB8AC3E}">
        <p14:creationId xmlns:p14="http://schemas.microsoft.com/office/powerpoint/2010/main" val="11493847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7.png"/><Relationship Id="rId7" Type="http://schemas.openxmlformats.org/officeDocument/2006/relationships/image" Target="../media/image4.jpe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3.jpeg"/><Relationship Id="rId11" Type="http://schemas.openxmlformats.org/officeDocument/2006/relationships/image" Target="../media/image10.svg"/><Relationship Id="rId5" Type="http://schemas.openxmlformats.org/officeDocument/2006/relationships/image" Target="../media/image2.jpeg"/><Relationship Id="rId10" Type="http://schemas.openxmlformats.org/officeDocument/2006/relationships/image" Target="../media/image9.png"/><Relationship Id="rId4" Type="http://schemas.openxmlformats.org/officeDocument/2006/relationships/image" Target="../media/image1.jpe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2.jpe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12.png"/><Relationship Id="rId5" Type="http://schemas.openxmlformats.org/officeDocument/2006/relationships/image" Target="../media/image4.jpeg"/><Relationship Id="rId10" Type="http://schemas.openxmlformats.org/officeDocument/2006/relationships/image" Target="../media/image11.png"/><Relationship Id="rId4" Type="http://schemas.openxmlformats.org/officeDocument/2006/relationships/image" Target="../media/image3.jpeg"/><Relationship Id="rId9" Type="http://schemas.openxmlformats.org/officeDocument/2006/relationships/image" Target="../media/image10.sv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7.png"/><Relationship Id="rId3" Type="http://schemas.openxmlformats.org/officeDocument/2006/relationships/image" Target="../media/image2.jpeg"/><Relationship Id="rId7" Type="http://schemas.openxmlformats.org/officeDocument/2006/relationships/image" Target="../media/image12.png"/><Relationship Id="rId12"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15.png"/><Relationship Id="rId5" Type="http://schemas.openxmlformats.org/officeDocument/2006/relationships/image" Target="../media/image4.jpeg"/><Relationship Id="rId10" Type="http://schemas.openxmlformats.org/officeDocument/2006/relationships/image" Target="../media/image11.png"/><Relationship Id="rId4" Type="http://schemas.openxmlformats.org/officeDocument/2006/relationships/image" Target="../media/image3.jpe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5.jpeg"/><Relationship Id="rId13" Type="http://schemas.openxmlformats.org/officeDocument/2006/relationships/image" Target="../media/image19.png"/><Relationship Id="rId3" Type="http://schemas.openxmlformats.org/officeDocument/2006/relationships/slideLayout" Target="../slideLayouts/slideLayout7.xml"/><Relationship Id="rId7" Type="http://schemas.openxmlformats.org/officeDocument/2006/relationships/image" Target="../media/image4.jpeg"/><Relationship Id="rId12" Type="http://schemas.openxmlformats.org/officeDocument/2006/relationships/image" Target="../media/image18.pn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3.jpeg"/><Relationship Id="rId11" Type="http://schemas.openxmlformats.org/officeDocument/2006/relationships/image" Target="../media/image17.png"/><Relationship Id="rId5" Type="http://schemas.openxmlformats.org/officeDocument/2006/relationships/image" Target="../media/image2.jpeg"/><Relationship Id="rId10" Type="http://schemas.openxmlformats.org/officeDocument/2006/relationships/image" Target="../media/image16.png"/><Relationship Id="rId4" Type="http://schemas.openxmlformats.org/officeDocument/2006/relationships/image" Target="../media/image1.jpe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slideLayout" Target="../slideLayouts/slideLayout7.xml"/><Relationship Id="rId7" Type="http://schemas.openxmlformats.org/officeDocument/2006/relationships/image" Target="../media/image4.jpe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3.jpeg"/><Relationship Id="rId5" Type="http://schemas.openxmlformats.org/officeDocument/2006/relationships/image" Target="../media/image2.jpeg"/><Relationship Id="rId10" Type="http://schemas.openxmlformats.org/officeDocument/2006/relationships/image" Target="../media/image19.png"/><Relationship Id="rId4" Type="http://schemas.openxmlformats.org/officeDocument/2006/relationships/image" Target="../media/image1.jpe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A002785B-5571-6A8D-44AB-2779320545E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127" t="34351" r="41734"/>
          <a:stretch/>
        </p:blipFill>
        <p:spPr bwMode="auto">
          <a:xfrm rot="9701090">
            <a:off x="5695037" y="1609678"/>
            <a:ext cx="1872088" cy="3540987"/>
          </a:xfrm>
          <a:custGeom>
            <a:avLst/>
            <a:gdLst>
              <a:gd name="connsiteX0" fmla="*/ 667700 w 728068"/>
              <a:gd name="connsiteY0" fmla="*/ 0 h 1377114"/>
              <a:gd name="connsiteX1" fmla="*/ 220249 w 728068"/>
              <a:gd name="connsiteY1" fmla="*/ 1377114 h 1377114"/>
              <a:gd name="connsiteX2" fmla="*/ 0 w 728068"/>
              <a:gd name="connsiteY2" fmla="*/ 1073967 h 1377114"/>
              <a:gd name="connsiteX3" fmla="*/ 103885 w 728068"/>
              <a:gd name="connsiteY3" fmla="*/ 988254 h 1377114"/>
              <a:gd name="connsiteX4" fmla="*/ 355573 w 728068"/>
              <a:gd name="connsiteY4" fmla="*/ 380625 h 1377114"/>
              <a:gd name="connsiteX5" fmla="*/ 316940 w 728068"/>
              <a:gd name="connsiteY5" fmla="*/ 125091 h 1377114"/>
              <a:gd name="connsiteX6" fmla="*/ 313302 w 728068"/>
              <a:gd name="connsiteY6" fmla="*/ 115151 h 137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8068" h="1377114">
                <a:moveTo>
                  <a:pt x="667700" y="0"/>
                </a:moveTo>
                <a:cubicBezTo>
                  <a:pt x="832596" y="507500"/>
                  <a:pt x="651954" y="1063462"/>
                  <a:pt x="220249" y="1377114"/>
                </a:cubicBezTo>
                <a:lnTo>
                  <a:pt x="0" y="1073967"/>
                </a:lnTo>
                <a:lnTo>
                  <a:pt x="103885" y="988254"/>
                </a:lnTo>
                <a:cubicBezTo>
                  <a:pt x="259391" y="832748"/>
                  <a:pt x="355573" y="617919"/>
                  <a:pt x="355573" y="380625"/>
                </a:cubicBezTo>
                <a:cubicBezTo>
                  <a:pt x="355573" y="291640"/>
                  <a:pt x="342048" y="205814"/>
                  <a:pt x="316940" y="125091"/>
                </a:cubicBezTo>
                <a:lnTo>
                  <a:pt x="313302" y="115151"/>
                </a:lnTo>
                <a:close/>
              </a:path>
            </a:pathLst>
          </a:cu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F0D9F3BB-A651-9D69-3B3D-C4307E12D40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78" t="458" r="62763" b="36222"/>
          <a:stretch/>
        </p:blipFill>
        <p:spPr bwMode="auto">
          <a:xfrm rot="6101090">
            <a:off x="7546792" y="3972035"/>
            <a:ext cx="1525594" cy="3702815"/>
          </a:xfrm>
          <a:custGeom>
            <a:avLst/>
            <a:gdLst>
              <a:gd name="connsiteX0" fmla="*/ 428279 w 593314"/>
              <a:gd name="connsiteY0" fmla="*/ 0 h 1440050"/>
              <a:gd name="connsiteX1" fmla="*/ 276923 w 593314"/>
              <a:gd name="connsiteY1" fmla="*/ 1440050 h 1440050"/>
              <a:gd name="connsiteX2" fmla="*/ 0 w 593314"/>
              <a:gd name="connsiteY2" fmla="*/ 1190709 h 1440050"/>
              <a:gd name="connsiteX3" fmla="*/ 47137 w 593314"/>
              <a:gd name="connsiteY3" fmla="*/ 1134328 h 1440050"/>
              <a:gd name="connsiteX4" fmla="*/ 105761 w 593314"/>
              <a:gd name="connsiteY4" fmla="*/ 186206 h 144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314" h="1440050">
                <a:moveTo>
                  <a:pt x="428279" y="0"/>
                </a:moveTo>
                <a:cubicBezTo>
                  <a:pt x="695087" y="462126"/>
                  <a:pt x="633982" y="1043496"/>
                  <a:pt x="276923" y="1440050"/>
                </a:cubicBezTo>
                <a:lnTo>
                  <a:pt x="0" y="1190709"/>
                </a:lnTo>
                <a:lnTo>
                  <a:pt x="47137" y="1134328"/>
                </a:lnTo>
                <a:cubicBezTo>
                  <a:pt x="249012" y="867144"/>
                  <a:pt x="283731" y="494459"/>
                  <a:pt x="105761" y="186206"/>
                </a:cubicBezTo>
                <a:close/>
              </a:path>
            </a:pathLst>
          </a:custGeom>
          <a:noFill/>
          <a:extLst>
            <a:ext uri="{909E8E84-426E-40DD-AFC4-6F175D3DCCD1}">
              <a14:hiddenFill xmlns:a14="http://schemas.microsoft.com/office/drawing/2010/main">
                <a:solidFill>
                  <a:srgbClr val="FFFFFF"/>
                </a:solidFill>
              </a14:hiddenFill>
            </a:ext>
          </a:extLst>
        </p:spPr>
      </p:pic>
      <p:pic>
        <p:nvPicPr>
          <p:cNvPr id="36" name="Picture 35">
            <a:extLst>
              <a:ext uri="{FF2B5EF4-FFF2-40B4-BE49-F238E27FC236}">
                <a16:creationId xmlns:a16="http://schemas.microsoft.com/office/drawing/2014/main" id="{DC8A7D30-D3E7-FD5A-38F6-B60FCDC5BE9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1270" t="2325" r="44409" b="-440"/>
          <a:stretch/>
        </p:blipFill>
        <p:spPr bwMode="auto">
          <a:xfrm rot="4301090" flipH="1" flipV="1">
            <a:off x="7590761" y="-870934"/>
            <a:ext cx="1384354" cy="3723212"/>
          </a:xfrm>
          <a:custGeom>
            <a:avLst/>
            <a:gdLst>
              <a:gd name="connsiteX0" fmla="*/ 564843 w 1003155"/>
              <a:gd name="connsiteY0" fmla="*/ 0 h 2697980"/>
              <a:gd name="connsiteX1" fmla="*/ 564842 w 1003155"/>
              <a:gd name="connsiteY1" fmla="*/ 2697980 h 2697980"/>
              <a:gd name="connsiteX2" fmla="*/ 0 w 1003155"/>
              <a:gd name="connsiteY2" fmla="*/ 2287597 h 2697980"/>
              <a:gd name="connsiteX3" fmla="*/ 35806 w 1003155"/>
              <a:gd name="connsiteY3" fmla="*/ 2244200 h 2697980"/>
              <a:gd name="connsiteX4" fmla="*/ 309254 w 1003155"/>
              <a:gd name="connsiteY4" fmla="*/ 1348990 h 2697980"/>
              <a:gd name="connsiteX5" fmla="*/ 35806 w 1003155"/>
              <a:gd name="connsiteY5" fmla="*/ 453780 h 2697980"/>
              <a:gd name="connsiteX6" fmla="*/ 1 w 1003155"/>
              <a:gd name="connsiteY6" fmla="*/ 410383 h 2697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3155" h="2697980">
                <a:moveTo>
                  <a:pt x="564843" y="0"/>
                </a:moveTo>
                <a:cubicBezTo>
                  <a:pt x="1149260" y="804382"/>
                  <a:pt x="1149260" y="1893597"/>
                  <a:pt x="564842" y="2697980"/>
                </a:cubicBezTo>
                <a:lnTo>
                  <a:pt x="0" y="2287597"/>
                </a:lnTo>
                <a:lnTo>
                  <a:pt x="35806" y="2244200"/>
                </a:lnTo>
                <a:cubicBezTo>
                  <a:pt x="208446" y="1988658"/>
                  <a:pt x="309254" y="1680596"/>
                  <a:pt x="309254" y="1348990"/>
                </a:cubicBezTo>
                <a:cubicBezTo>
                  <a:pt x="309254" y="1017384"/>
                  <a:pt x="208447" y="709322"/>
                  <a:pt x="35806" y="453780"/>
                </a:cubicBezTo>
                <a:lnTo>
                  <a:pt x="1" y="410383"/>
                </a:lnTo>
                <a:close/>
              </a:path>
            </a:pathLst>
          </a:custGeom>
          <a:noFill/>
          <a:extLst>
            <a:ext uri="{909E8E84-426E-40DD-AFC4-6F175D3DCCD1}">
              <a14:hiddenFill xmlns:a14="http://schemas.microsoft.com/office/drawing/2010/main">
                <a:solidFill>
                  <a:srgbClr val="FFFFFF"/>
                </a:solidFill>
              </a14:hiddenFill>
            </a:ext>
          </a:extLst>
        </p:spPr>
      </p:pic>
      <p:pic>
        <p:nvPicPr>
          <p:cNvPr id="38" name="Picture 37">
            <a:extLst>
              <a:ext uri="{FF2B5EF4-FFF2-40B4-BE49-F238E27FC236}">
                <a16:creationId xmlns:a16="http://schemas.microsoft.com/office/drawing/2014/main" id="{CF6E97E0-EC53-C110-0ACF-983FB91CC92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4850" t="24837" r="69780" b="35876"/>
          <a:stretch/>
        </p:blipFill>
        <p:spPr bwMode="auto">
          <a:xfrm rot="19601090">
            <a:off x="10402725" y="64331"/>
            <a:ext cx="1454596" cy="3718110"/>
          </a:xfrm>
          <a:custGeom>
            <a:avLst/>
            <a:gdLst>
              <a:gd name="connsiteX0" fmla="*/ 542590 w 1054055"/>
              <a:gd name="connsiteY0" fmla="*/ 0 h 2694283"/>
              <a:gd name="connsiteX1" fmla="*/ 683790 w 1054055"/>
              <a:gd name="connsiteY1" fmla="*/ 2694283 h 2694283"/>
              <a:gd name="connsiteX2" fmla="*/ 101484 w 1054055"/>
              <a:gd name="connsiteY2" fmla="*/ 2316129 h 2694283"/>
              <a:gd name="connsiteX3" fmla="*/ 112825 w 1054055"/>
              <a:gd name="connsiteY3" fmla="*/ 2299995 h 2694283"/>
              <a:gd name="connsiteX4" fmla="*/ 305589 w 1054055"/>
              <a:gd name="connsiteY4" fmla="*/ 1858720 h 2694283"/>
              <a:gd name="connsiteX5" fmla="*/ 145634 w 1054055"/>
              <a:gd name="connsiteY5" fmla="*/ 643746 h 2694283"/>
              <a:gd name="connsiteX6" fmla="*/ 0 w 1054055"/>
              <a:gd name="connsiteY6" fmla="*/ 439381 h 2694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055" h="2694283">
                <a:moveTo>
                  <a:pt x="542590" y="0"/>
                </a:moveTo>
                <a:cubicBezTo>
                  <a:pt x="1168304" y="772694"/>
                  <a:pt x="1225309" y="1860417"/>
                  <a:pt x="683790" y="2694283"/>
                </a:cubicBezTo>
                <a:lnTo>
                  <a:pt x="101484" y="2316129"/>
                </a:lnTo>
                <a:lnTo>
                  <a:pt x="112825" y="2299995"/>
                </a:lnTo>
                <a:cubicBezTo>
                  <a:pt x="196942" y="2166819"/>
                  <a:pt x="262676" y="2018874"/>
                  <a:pt x="305589" y="1858720"/>
                </a:cubicBezTo>
                <a:cubicBezTo>
                  <a:pt x="420023" y="1431644"/>
                  <a:pt x="350516" y="998616"/>
                  <a:pt x="145634" y="643746"/>
                </a:cubicBezTo>
                <a:lnTo>
                  <a:pt x="0" y="439381"/>
                </a:lnTo>
                <a:close/>
              </a:path>
            </a:pathLst>
          </a:custGeom>
          <a:noFill/>
          <a:extLst>
            <a:ext uri="{909E8E84-426E-40DD-AFC4-6F175D3DCCD1}">
              <a14:hiddenFill xmlns:a14="http://schemas.microsoft.com/office/drawing/2010/main">
                <a:solidFill>
                  <a:srgbClr val="FFFFFF"/>
                </a:solidFill>
              </a14:hiddenFill>
            </a:ext>
          </a:extLst>
        </p:spPr>
      </p:pic>
      <p:pic>
        <p:nvPicPr>
          <p:cNvPr id="40" name="Picture 39">
            <a:extLst>
              <a:ext uri="{FF2B5EF4-FFF2-40B4-BE49-F238E27FC236}">
                <a16:creationId xmlns:a16="http://schemas.microsoft.com/office/drawing/2014/main" id="{48ABE451-40FB-86F3-9D84-5D89074E2D8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8202" t="1814" r="45035" b="705"/>
          <a:stretch/>
        </p:blipFill>
        <p:spPr bwMode="auto">
          <a:xfrm rot="2501090">
            <a:off x="10382225" y="3033476"/>
            <a:ext cx="1525594" cy="3702814"/>
          </a:xfrm>
          <a:custGeom>
            <a:avLst/>
            <a:gdLst>
              <a:gd name="connsiteX0" fmla="*/ 515981 w 1105503"/>
              <a:gd name="connsiteY0" fmla="*/ 0 h 2683199"/>
              <a:gd name="connsiteX1" fmla="*/ 797997 w 1105503"/>
              <a:gd name="connsiteY1" fmla="*/ 2683199 h 2683199"/>
              <a:gd name="connsiteX2" fmla="*/ 197060 w 1105503"/>
              <a:gd name="connsiteY2" fmla="*/ 2336248 h 2683199"/>
              <a:gd name="connsiteX3" fmla="*/ 87827 w 1105503"/>
              <a:gd name="connsiteY3" fmla="*/ 569642 h 2683199"/>
              <a:gd name="connsiteX4" fmla="*/ 0 w 1105503"/>
              <a:gd name="connsiteY4" fmla="*/ 464590 h 2683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5503" h="2683199">
                <a:moveTo>
                  <a:pt x="515981" y="0"/>
                </a:moveTo>
                <a:cubicBezTo>
                  <a:pt x="1181279" y="738886"/>
                  <a:pt x="1295132" y="1822136"/>
                  <a:pt x="797997" y="2683199"/>
                </a:cubicBezTo>
                <a:lnTo>
                  <a:pt x="197060" y="2336248"/>
                </a:lnTo>
                <a:cubicBezTo>
                  <a:pt x="528666" y="1761890"/>
                  <a:pt x="463974" y="1067477"/>
                  <a:pt x="87827" y="569642"/>
                </a:cubicBezTo>
                <a:lnTo>
                  <a:pt x="0" y="464590"/>
                </a:lnTo>
                <a:close/>
              </a:path>
            </a:pathLst>
          </a:custGeom>
          <a:noFill/>
          <a:extLst>
            <a:ext uri="{909E8E84-426E-40DD-AFC4-6F175D3DCCD1}">
              <a14:hiddenFill xmlns:a14="http://schemas.microsoft.com/office/drawing/2010/main">
                <a:solidFill>
                  <a:srgbClr val="FFFFFF"/>
                </a:solidFill>
              </a14:hiddenFill>
            </a:ext>
          </a:extLst>
        </p:spPr>
      </p:pic>
      <p:cxnSp>
        <p:nvCxnSpPr>
          <p:cNvPr id="2" name="Straight Connector 1">
            <a:extLst>
              <a:ext uri="{FF2B5EF4-FFF2-40B4-BE49-F238E27FC236}">
                <a16:creationId xmlns:a16="http://schemas.microsoft.com/office/drawing/2014/main" id="{8804C85C-C56B-38E9-D683-29C6D571D028}"/>
              </a:ext>
            </a:extLst>
          </p:cNvPr>
          <p:cNvCxnSpPr>
            <a:cxnSpLocks/>
          </p:cNvCxnSpPr>
          <p:nvPr/>
        </p:nvCxnSpPr>
        <p:spPr>
          <a:xfrm>
            <a:off x="19666974" y="3286596"/>
            <a:ext cx="15766026" cy="0"/>
          </a:xfrm>
          <a:prstGeom prst="line">
            <a:avLst/>
          </a:prstGeom>
          <a:ln w="76200">
            <a:solidFill>
              <a:schemeClr val="bg1"/>
            </a:solidFill>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972A383C-5D75-C83F-1839-AD71EBF29BD1}"/>
              </a:ext>
            </a:extLst>
          </p:cNvPr>
          <p:cNvSpPr txBox="1"/>
          <p:nvPr/>
        </p:nvSpPr>
        <p:spPr>
          <a:xfrm>
            <a:off x="7227009" y="2687843"/>
            <a:ext cx="3841058" cy="707886"/>
          </a:xfrm>
          <a:prstGeom prst="rect">
            <a:avLst/>
          </a:prstGeom>
          <a:noFill/>
        </p:spPr>
        <p:txBody>
          <a:bodyPr wrap="square" rtlCol="0">
            <a:spAutoFit/>
          </a:bodyPr>
          <a:lstStyle/>
          <a:p>
            <a:pPr algn="ctr"/>
            <a:r>
              <a:rPr lang="en-US" sz="4000" b="1" dirty="0">
                <a:solidFill>
                  <a:schemeClr val="bg1"/>
                </a:solidFill>
                <a:latin typeface="Century Gothic" panose="020B0502020202020204" pitchFamily="34" charset="0"/>
              </a:rPr>
              <a:t>WELCOME</a:t>
            </a:r>
          </a:p>
        </p:txBody>
      </p:sp>
      <p:pic>
        <p:nvPicPr>
          <p:cNvPr id="10" name="Picture 9" descr="Chart, scatter chart, bubble chart&#10;&#10;Description automatically generated">
            <a:extLst>
              <a:ext uri="{FF2B5EF4-FFF2-40B4-BE49-F238E27FC236}">
                <a16:creationId xmlns:a16="http://schemas.microsoft.com/office/drawing/2014/main" id="{88E7CE7E-FA6E-774C-D520-7ABE70C75C2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747483" y="-3268855"/>
            <a:ext cx="4993680" cy="2641127"/>
          </a:xfrm>
          <a:prstGeom prst="rect">
            <a:avLst/>
          </a:prstGeom>
          <a:ln w="12700">
            <a:solidFill>
              <a:srgbClr val="FF0000"/>
            </a:solidFill>
          </a:ln>
        </p:spPr>
      </p:pic>
      <p:pic>
        <p:nvPicPr>
          <p:cNvPr id="11" name="Google Shape;73;p12">
            <a:extLst>
              <a:ext uri="{FF2B5EF4-FFF2-40B4-BE49-F238E27FC236}">
                <a16:creationId xmlns:a16="http://schemas.microsoft.com/office/drawing/2014/main" id="{B0C5B5AC-72E6-61B4-AA3A-0F19B11392F3}"/>
              </a:ext>
            </a:extLst>
          </p:cNvPr>
          <p:cNvPicPr preferRelativeResize="0"/>
          <p:nvPr/>
        </p:nvPicPr>
        <p:blipFill>
          <a:blip r:embed="rId9">
            <a:alphaModFix/>
          </a:blip>
          <a:stretch>
            <a:fillRect/>
          </a:stretch>
        </p:blipFill>
        <p:spPr>
          <a:xfrm>
            <a:off x="12610363" y="7933120"/>
            <a:ext cx="10261600" cy="10287000"/>
          </a:xfrm>
          <a:prstGeom prst="rect">
            <a:avLst/>
          </a:prstGeom>
          <a:noFill/>
          <a:ln>
            <a:noFill/>
          </a:ln>
        </p:spPr>
      </p:pic>
      <p:sp>
        <p:nvSpPr>
          <p:cNvPr id="3" name="TextBox 2">
            <a:extLst>
              <a:ext uri="{FF2B5EF4-FFF2-40B4-BE49-F238E27FC236}">
                <a16:creationId xmlns:a16="http://schemas.microsoft.com/office/drawing/2014/main" id="{FF98A52E-0D04-F1D1-8218-9F20421A3A47}"/>
              </a:ext>
            </a:extLst>
          </p:cNvPr>
          <p:cNvSpPr txBox="1"/>
          <p:nvPr/>
        </p:nvSpPr>
        <p:spPr>
          <a:xfrm>
            <a:off x="6156121" y="-1953139"/>
            <a:ext cx="3069399" cy="769441"/>
          </a:xfrm>
          <a:prstGeom prst="rect">
            <a:avLst/>
          </a:prstGeom>
          <a:noFill/>
        </p:spPr>
        <p:txBody>
          <a:bodyPr wrap="square" rtlCol="0">
            <a:spAutoFit/>
          </a:bodyPr>
          <a:lstStyle/>
          <a:p>
            <a:r>
              <a:rPr lang="en-US" sz="4400" b="1" dirty="0" err="1">
                <a:solidFill>
                  <a:schemeClr val="bg1"/>
                </a:solidFill>
                <a:latin typeface="Century Gothic" panose="020B0502020202020204" pitchFamily="34" charset="0"/>
              </a:rPr>
              <a:t>ExCALiBR</a:t>
            </a:r>
            <a:endParaRPr lang="en-US" sz="4400" b="1" dirty="0">
              <a:solidFill>
                <a:schemeClr val="bg1"/>
              </a:solidFill>
              <a:latin typeface="Century Gothic" panose="020B0502020202020204" pitchFamily="34" charset="0"/>
            </a:endParaRPr>
          </a:p>
        </p:txBody>
      </p:sp>
      <p:sp>
        <p:nvSpPr>
          <p:cNvPr id="4" name="TextBox 3">
            <a:extLst>
              <a:ext uri="{FF2B5EF4-FFF2-40B4-BE49-F238E27FC236}">
                <a16:creationId xmlns:a16="http://schemas.microsoft.com/office/drawing/2014/main" id="{1508C020-9009-477D-6B4E-92C85F6BB96B}"/>
              </a:ext>
            </a:extLst>
          </p:cNvPr>
          <p:cNvSpPr txBox="1"/>
          <p:nvPr/>
        </p:nvSpPr>
        <p:spPr>
          <a:xfrm>
            <a:off x="6179097" y="7770493"/>
            <a:ext cx="5965329" cy="3046988"/>
          </a:xfrm>
          <a:prstGeom prst="rect">
            <a:avLst/>
          </a:prstGeom>
          <a:noFill/>
        </p:spPr>
        <p:txBody>
          <a:bodyPr wrap="square" rtlCol="0">
            <a:spAutoFit/>
          </a:bodyPr>
          <a:lstStyle/>
          <a:p>
            <a:r>
              <a:rPr lang="en-US" sz="1600" dirty="0">
                <a:solidFill>
                  <a:schemeClr val="bg1"/>
                </a:solidFill>
                <a:latin typeface="Century Gothic" panose="020B0502020202020204" pitchFamily="34" charset="0"/>
              </a:rPr>
              <a:t>Lipids are important organic molecules for life, and NASA is interested in studying them on missions to the Moon, Mars, and icy worlds. These molecules can form naturally without life and can last a long time, making them useful in the search for extraterrestrial life. However, current lab methods for analyzing lipids are complex and require a lot of materials, making them unsuitable for use directly on missions. To solve this, NASA is developing a small, automated system called </a:t>
            </a:r>
            <a:r>
              <a:rPr lang="en-US" sz="1600" dirty="0" err="1">
                <a:solidFill>
                  <a:schemeClr val="bg1"/>
                </a:solidFill>
                <a:latin typeface="Century Gothic" panose="020B0502020202020204" pitchFamily="34" charset="0"/>
              </a:rPr>
              <a:t>ExCALiBR</a:t>
            </a:r>
            <a:r>
              <a:rPr lang="en-US" sz="1600" dirty="0">
                <a:solidFill>
                  <a:schemeClr val="bg1"/>
                </a:solidFill>
                <a:latin typeface="Century Gothic" panose="020B0502020202020204" pitchFamily="34" charset="0"/>
              </a:rPr>
              <a:t>. It will extract and analyze lipids from soil samples, using fewer materials and boosting accuracy, for potential deployment on landers or crewed missions.</a:t>
            </a:r>
          </a:p>
        </p:txBody>
      </p:sp>
      <p:sp>
        <p:nvSpPr>
          <p:cNvPr id="5" name="TextBox 4">
            <a:extLst>
              <a:ext uri="{FF2B5EF4-FFF2-40B4-BE49-F238E27FC236}">
                <a16:creationId xmlns:a16="http://schemas.microsoft.com/office/drawing/2014/main" id="{C9397A30-BF32-3D88-1A74-ABD7FB2616E4}"/>
              </a:ext>
            </a:extLst>
          </p:cNvPr>
          <p:cNvSpPr txBox="1"/>
          <p:nvPr/>
        </p:nvSpPr>
        <p:spPr>
          <a:xfrm>
            <a:off x="6179097" y="-1183698"/>
            <a:ext cx="5945221" cy="830997"/>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Extractor for Chemical Analysis of Lipid Biomarkers in Regolith</a:t>
            </a:r>
          </a:p>
        </p:txBody>
      </p:sp>
      <p:sp>
        <p:nvSpPr>
          <p:cNvPr id="12" name="TextBox 11">
            <a:extLst>
              <a:ext uri="{FF2B5EF4-FFF2-40B4-BE49-F238E27FC236}">
                <a16:creationId xmlns:a16="http://schemas.microsoft.com/office/drawing/2014/main" id="{0B3F783E-B6CB-503D-FFEC-D8D05CDB90A0}"/>
              </a:ext>
            </a:extLst>
          </p:cNvPr>
          <p:cNvSpPr txBox="1"/>
          <p:nvPr/>
        </p:nvSpPr>
        <p:spPr>
          <a:xfrm>
            <a:off x="6176229" y="-2328799"/>
            <a:ext cx="3463654" cy="461665"/>
          </a:xfrm>
          <a:prstGeom prst="rect">
            <a:avLst/>
          </a:prstGeom>
          <a:noFill/>
        </p:spPr>
        <p:txBody>
          <a:bodyPr wrap="square" rtlCol="0">
            <a:spAutoFit/>
          </a:bodyPr>
          <a:lstStyle/>
          <a:p>
            <a:r>
              <a:rPr lang="en-US" sz="2400" dirty="0">
                <a:solidFill>
                  <a:schemeClr val="bg1"/>
                </a:solidFill>
                <a:latin typeface="Century Gothic" panose="020B0502020202020204" pitchFamily="34" charset="0"/>
              </a:rPr>
              <a:t>Dr. Mary Beth Wilhem</a:t>
            </a:r>
          </a:p>
        </p:txBody>
      </p:sp>
      <p:cxnSp>
        <p:nvCxnSpPr>
          <p:cNvPr id="13" name="Straight Connector 12">
            <a:extLst>
              <a:ext uri="{FF2B5EF4-FFF2-40B4-BE49-F238E27FC236}">
                <a16:creationId xmlns:a16="http://schemas.microsoft.com/office/drawing/2014/main" id="{3F14D9F3-0538-41CF-3F14-1FCFB5E0BE1D}"/>
              </a:ext>
            </a:extLst>
          </p:cNvPr>
          <p:cNvCxnSpPr/>
          <p:nvPr/>
        </p:nvCxnSpPr>
        <p:spPr>
          <a:xfrm flipV="1">
            <a:off x="-130627" y="3429000"/>
            <a:ext cx="19110959" cy="37407"/>
          </a:xfrm>
          <a:prstGeom prst="line">
            <a:avLst/>
          </a:prstGeom>
          <a:ln w="762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4" name="Straight Connector 13">
            <a:extLst>
              <a:ext uri="{FF2B5EF4-FFF2-40B4-BE49-F238E27FC236}">
                <a16:creationId xmlns:a16="http://schemas.microsoft.com/office/drawing/2014/main" id="{74AE0FAF-9C54-2F8F-240B-417D684B6F01}"/>
              </a:ext>
            </a:extLst>
          </p:cNvPr>
          <p:cNvCxnSpPr/>
          <p:nvPr/>
        </p:nvCxnSpPr>
        <p:spPr>
          <a:xfrm>
            <a:off x="6062009" y="-1791978"/>
            <a:ext cx="5027" cy="10309296"/>
          </a:xfrm>
          <a:prstGeom prst="line">
            <a:avLst/>
          </a:prstGeom>
          <a:ln w="762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5" name="Straight Connector 14">
            <a:extLst>
              <a:ext uri="{FF2B5EF4-FFF2-40B4-BE49-F238E27FC236}">
                <a16:creationId xmlns:a16="http://schemas.microsoft.com/office/drawing/2014/main" id="{67C00446-B0B9-6392-3F4A-2B7270D2889B}"/>
              </a:ext>
            </a:extLst>
          </p:cNvPr>
          <p:cNvCxnSpPr/>
          <p:nvPr/>
        </p:nvCxnSpPr>
        <p:spPr>
          <a:xfrm>
            <a:off x="12233511" y="-1791978"/>
            <a:ext cx="2821" cy="10268297"/>
          </a:xfrm>
          <a:prstGeom prst="line">
            <a:avLst/>
          </a:prstGeom>
          <a:ln w="76200">
            <a:solidFill>
              <a:srgbClr val="FF0000"/>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575978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94C23-4344-C9E7-8B19-F451A6573F6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793ECB5-AD79-9195-8106-D9F4691FBE0E}"/>
              </a:ext>
            </a:extLst>
          </p:cNvPr>
          <p:cNvSpPr txBox="1"/>
          <p:nvPr/>
        </p:nvSpPr>
        <p:spPr>
          <a:xfrm>
            <a:off x="6156121" y="1668187"/>
            <a:ext cx="3069399" cy="769441"/>
          </a:xfrm>
          <a:prstGeom prst="rect">
            <a:avLst/>
          </a:prstGeom>
          <a:noFill/>
        </p:spPr>
        <p:txBody>
          <a:bodyPr wrap="square" rtlCol="0">
            <a:spAutoFit/>
          </a:bodyPr>
          <a:lstStyle/>
          <a:p>
            <a:r>
              <a:rPr lang="en-US" sz="4400" b="1" dirty="0" err="1">
                <a:solidFill>
                  <a:schemeClr val="bg1"/>
                </a:solidFill>
                <a:latin typeface="Century Gothic" panose="020B0502020202020204" pitchFamily="34" charset="0"/>
              </a:rPr>
              <a:t>ExCALiBR</a:t>
            </a:r>
            <a:endParaRPr lang="en-US" sz="4400" b="1" dirty="0">
              <a:solidFill>
                <a:schemeClr val="bg1"/>
              </a:solidFill>
              <a:latin typeface="Century Gothic" panose="020B0502020202020204" pitchFamily="34" charset="0"/>
            </a:endParaRPr>
          </a:p>
        </p:txBody>
      </p:sp>
      <p:sp>
        <p:nvSpPr>
          <p:cNvPr id="4" name="TextBox 3">
            <a:extLst>
              <a:ext uri="{FF2B5EF4-FFF2-40B4-BE49-F238E27FC236}">
                <a16:creationId xmlns:a16="http://schemas.microsoft.com/office/drawing/2014/main" id="{24D751CF-1D06-256F-FAD2-381554FE4F6E}"/>
              </a:ext>
            </a:extLst>
          </p:cNvPr>
          <p:cNvSpPr txBox="1"/>
          <p:nvPr/>
        </p:nvSpPr>
        <p:spPr>
          <a:xfrm>
            <a:off x="6179097" y="3756063"/>
            <a:ext cx="5965329" cy="3046988"/>
          </a:xfrm>
          <a:prstGeom prst="rect">
            <a:avLst/>
          </a:prstGeom>
          <a:noFill/>
        </p:spPr>
        <p:txBody>
          <a:bodyPr wrap="square" rtlCol="0">
            <a:spAutoFit/>
          </a:bodyPr>
          <a:lstStyle/>
          <a:p>
            <a:r>
              <a:rPr lang="en-US" sz="1600" dirty="0">
                <a:solidFill>
                  <a:schemeClr val="bg1"/>
                </a:solidFill>
                <a:latin typeface="Century Gothic" panose="020B0502020202020204" pitchFamily="34" charset="0"/>
              </a:rPr>
              <a:t>Lipids are important organic molecules for life, and NASA is interested in studying them on missions to the Moon, Mars, and icy worlds. These molecules can form naturally without life and can last a long time, making them useful in the search for extraterrestrial life. However, current lab methods for analyzing lipids are complex and require a lot of materials, making them unsuitable for use directly on missions. To solve this, NASA is developing a small, automated system called </a:t>
            </a:r>
            <a:r>
              <a:rPr lang="en-US" sz="1600" dirty="0" err="1">
                <a:solidFill>
                  <a:schemeClr val="bg1"/>
                </a:solidFill>
                <a:latin typeface="Century Gothic" panose="020B0502020202020204" pitchFamily="34" charset="0"/>
              </a:rPr>
              <a:t>ExCALiBR</a:t>
            </a:r>
            <a:r>
              <a:rPr lang="en-US" sz="1600" dirty="0">
                <a:solidFill>
                  <a:schemeClr val="bg1"/>
                </a:solidFill>
                <a:latin typeface="Century Gothic" panose="020B0502020202020204" pitchFamily="34" charset="0"/>
              </a:rPr>
              <a:t>. It will extract and analyze lipids from soil samples, using fewer materials and boosting accuracy, for potential deployment on landers or crewed missions.</a:t>
            </a:r>
          </a:p>
        </p:txBody>
      </p:sp>
      <p:pic>
        <p:nvPicPr>
          <p:cNvPr id="5" name="Picture 4" descr="Chart, scatter chart, bubble chart&#10;&#10;Description automatically generated">
            <a:extLst>
              <a:ext uri="{FF2B5EF4-FFF2-40B4-BE49-F238E27FC236}">
                <a16:creationId xmlns:a16="http://schemas.microsoft.com/office/drawing/2014/main" id="{0030DD4D-6D26-D6EC-28DF-42382444787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47483" y="421830"/>
            <a:ext cx="4993680" cy="2641127"/>
          </a:xfrm>
          <a:prstGeom prst="rect">
            <a:avLst/>
          </a:prstGeom>
          <a:ln w="12700">
            <a:solidFill>
              <a:srgbClr val="FF0000"/>
            </a:solidFill>
          </a:ln>
        </p:spPr>
      </p:pic>
      <p:sp>
        <p:nvSpPr>
          <p:cNvPr id="17" name="TextBox 16">
            <a:extLst>
              <a:ext uri="{FF2B5EF4-FFF2-40B4-BE49-F238E27FC236}">
                <a16:creationId xmlns:a16="http://schemas.microsoft.com/office/drawing/2014/main" id="{433F0470-F68A-25FB-2933-6631FD784A71}"/>
              </a:ext>
            </a:extLst>
          </p:cNvPr>
          <p:cNvSpPr txBox="1"/>
          <p:nvPr/>
        </p:nvSpPr>
        <p:spPr>
          <a:xfrm>
            <a:off x="6179097" y="2437628"/>
            <a:ext cx="5945221" cy="830997"/>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Extractor for Chemical Analysis of Lipid Biomarkers in Regolith</a:t>
            </a:r>
          </a:p>
        </p:txBody>
      </p:sp>
      <p:pic>
        <p:nvPicPr>
          <p:cNvPr id="26" name="Google Shape;73;p12">
            <a:extLst>
              <a:ext uri="{FF2B5EF4-FFF2-40B4-BE49-F238E27FC236}">
                <a16:creationId xmlns:a16="http://schemas.microsoft.com/office/drawing/2014/main" id="{B9FA6CEE-361F-724E-8E67-81E406470AA6}"/>
              </a:ext>
            </a:extLst>
          </p:cNvPr>
          <p:cNvPicPr preferRelativeResize="0"/>
          <p:nvPr/>
        </p:nvPicPr>
        <p:blipFill>
          <a:blip r:embed="rId3">
            <a:alphaModFix/>
          </a:blip>
          <a:stretch>
            <a:fillRect/>
          </a:stretch>
        </p:blipFill>
        <p:spPr>
          <a:xfrm>
            <a:off x="12610363" y="3612467"/>
            <a:ext cx="10261600" cy="10287000"/>
          </a:xfrm>
          <a:prstGeom prst="rect">
            <a:avLst/>
          </a:prstGeom>
          <a:noFill/>
          <a:ln>
            <a:noFill/>
          </a:ln>
        </p:spPr>
      </p:pic>
      <p:pic>
        <p:nvPicPr>
          <p:cNvPr id="60" name="Picture 59">
            <a:extLst>
              <a:ext uri="{FF2B5EF4-FFF2-40B4-BE49-F238E27FC236}">
                <a16:creationId xmlns:a16="http://schemas.microsoft.com/office/drawing/2014/main" id="{9949C777-6309-009C-68D4-69F1832701F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5127" t="34351" r="41734"/>
          <a:stretch/>
        </p:blipFill>
        <p:spPr bwMode="auto">
          <a:xfrm rot="3599447">
            <a:off x="-156690" y="3867874"/>
            <a:ext cx="1872088" cy="3540987"/>
          </a:xfrm>
          <a:custGeom>
            <a:avLst/>
            <a:gdLst>
              <a:gd name="connsiteX0" fmla="*/ 667700 w 728068"/>
              <a:gd name="connsiteY0" fmla="*/ 0 h 1377114"/>
              <a:gd name="connsiteX1" fmla="*/ 220249 w 728068"/>
              <a:gd name="connsiteY1" fmla="*/ 1377114 h 1377114"/>
              <a:gd name="connsiteX2" fmla="*/ 0 w 728068"/>
              <a:gd name="connsiteY2" fmla="*/ 1073967 h 1377114"/>
              <a:gd name="connsiteX3" fmla="*/ 103885 w 728068"/>
              <a:gd name="connsiteY3" fmla="*/ 988254 h 1377114"/>
              <a:gd name="connsiteX4" fmla="*/ 355573 w 728068"/>
              <a:gd name="connsiteY4" fmla="*/ 380625 h 1377114"/>
              <a:gd name="connsiteX5" fmla="*/ 316940 w 728068"/>
              <a:gd name="connsiteY5" fmla="*/ 125091 h 1377114"/>
              <a:gd name="connsiteX6" fmla="*/ 313302 w 728068"/>
              <a:gd name="connsiteY6" fmla="*/ 115151 h 137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8068" h="1377114">
                <a:moveTo>
                  <a:pt x="667700" y="0"/>
                </a:moveTo>
                <a:cubicBezTo>
                  <a:pt x="832596" y="507500"/>
                  <a:pt x="651954" y="1063462"/>
                  <a:pt x="220249" y="1377114"/>
                </a:cubicBezTo>
                <a:lnTo>
                  <a:pt x="0" y="1073967"/>
                </a:lnTo>
                <a:lnTo>
                  <a:pt x="103885" y="988254"/>
                </a:lnTo>
                <a:cubicBezTo>
                  <a:pt x="259391" y="832748"/>
                  <a:pt x="355573" y="617919"/>
                  <a:pt x="355573" y="380625"/>
                </a:cubicBezTo>
                <a:cubicBezTo>
                  <a:pt x="355573" y="291640"/>
                  <a:pt x="342048" y="205814"/>
                  <a:pt x="316940" y="125091"/>
                </a:cubicBezTo>
                <a:lnTo>
                  <a:pt x="313302" y="115151"/>
                </a:lnTo>
                <a:close/>
              </a:path>
            </a:pathLst>
          </a:custGeom>
          <a:noFill/>
          <a:extLst>
            <a:ext uri="{909E8E84-426E-40DD-AFC4-6F175D3DCCD1}">
              <a14:hiddenFill xmlns:a14="http://schemas.microsoft.com/office/drawing/2010/main">
                <a:solidFill>
                  <a:srgbClr val="FFFFFF"/>
                </a:solidFill>
              </a14:hiddenFill>
            </a:ext>
          </a:extLst>
        </p:spPr>
      </p:pic>
      <p:pic>
        <p:nvPicPr>
          <p:cNvPr id="61" name="Picture 60">
            <a:extLst>
              <a:ext uri="{FF2B5EF4-FFF2-40B4-BE49-F238E27FC236}">
                <a16:creationId xmlns:a16="http://schemas.microsoft.com/office/drawing/2014/main" id="{456FE7E0-9286-70EA-045A-73DA6FEF2F7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78" t="458" r="62763" b="36222"/>
          <a:stretch/>
        </p:blipFill>
        <p:spPr bwMode="auto">
          <a:xfrm rot="21599447">
            <a:off x="2807722" y="894880"/>
            <a:ext cx="2239342" cy="5435174"/>
          </a:xfrm>
          <a:custGeom>
            <a:avLst/>
            <a:gdLst>
              <a:gd name="connsiteX0" fmla="*/ 428279 w 593314"/>
              <a:gd name="connsiteY0" fmla="*/ 0 h 1440050"/>
              <a:gd name="connsiteX1" fmla="*/ 276923 w 593314"/>
              <a:gd name="connsiteY1" fmla="*/ 1440050 h 1440050"/>
              <a:gd name="connsiteX2" fmla="*/ 0 w 593314"/>
              <a:gd name="connsiteY2" fmla="*/ 1190709 h 1440050"/>
              <a:gd name="connsiteX3" fmla="*/ 47137 w 593314"/>
              <a:gd name="connsiteY3" fmla="*/ 1134328 h 1440050"/>
              <a:gd name="connsiteX4" fmla="*/ 105761 w 593314"/>
              <a:gd name="connsiteY4" fmla="*/ 186206 h 144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314" h="1440050">
                <a:moveTo>
                  <a:pt x="428279" y="0"/>
                </a:moveTo>
                <a:cubicBezTo>
                  <a:pt x="695087" y="462126"/>
                  <a:pt x="633982" y="1043496"/>
                  <a:pt x="276923" y="1440050"/>
                </a:cubicBezTo>
                <a:lnTo>
                  <a:pt x="0" y="1190709"/>
                </a:lnTo>
                <a:lnTo>
                  <a:pt x="47137" y="1134328"/>
                </a:lnTo>
                <a:cubicBezTo>
                  <a:pt x="249012" y="867144"/>
                  <a:pt x="283731" y="494459"/>
                  <a:pt x="105761" y="186206"/>
                </a:cubicBezTo>
                <a:close/>
              </a:path>
            </a:pathLst>
          </a:custGeom>
          <a:noFill/>
          <a:extLst>
            <a:ext uri="{909E8E84-426E-40DD-AFC4-6F175D3DCCD1}">
              <a14:hiddenFill xmlns:a14="http://schemas.microsoft.com/office/drawing/2010/main">
                <a:solidFill>
                  <a:srgbClr val="FFFFFF"/>
                </a:solidFill>
              </a14:hiddenFill>
            </a:ext>
          </a:extLst>
        </p:spPr>
      </p:pic>
      <p:pic>
        <p:nvPicPr>
          <p:cNvPr id="62" name="Picture 61">
            <a:extLst>
              <a:ext uri="{FF2B5EF4-FFF2-40B4-BE49-F238E27FC236}">
                <a16:creationId xmlns:a16="http://schemas.microsoft.com/office/drawing/2014/main" id="{781F9B8C-DE8B-35E4-7F4A-25A17C3FD71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1270" t="2325" r="44409" b="-440"/>
          <a:stretch/>
        </p:blipFill>
        <p:spPr bwMode="auto">
          <a:xfrm rot="19799447" flipH="1" flipV="1">
            <a:off x="-2587533" y="2643508"/>
            <a:ext cx="1384354" cy="3723212"/>
          </a:xfrm>
          <a:custGeom>
            <a:avLst/>
            <a:gdLst>
              <a:gd name="connsiteX0" fmla="*/ 564843 w 1003155"/>
              <a:gd name="connsiteY0" fmla="*/ 0 h 2697980"/>
              <a:gd name="connsiteX1" fmla="*/ 564842 w 1003155"/>
              <a:gd name="connsiteY1" fmla="*/ 2697980 h 2697980"/>
              <a:gd name="connsiteX2" fmla="*/ 0 w 1003155"/>
              <a:gd name="connsiteY2" fmla="*/ 2287597 h 2697980"/>
              <a:gd name="connsiteX3" fmla="*/ 35806 w 1003155"/>
              <a:gd name="connsiteY3" fmla="*/ 2244200 h 2697980"/>
              <a:gd name="connsiteX4" fmla="*/ 309254 w 1003155"/>
              <a:gd name="connsiteY4" fmla="*/ 1348990 h 2697980"/>
              <a:gd name="connsiteX5" fmla="*/ 35806 w 1003155"/>
              <a:gd name="connsiteY5" fmla="*/ 453780 h 2697980"/>
              <a:gd name="connsiteX6" fmla="*/ 1 w 1003155"/>
              <a:gd name="connsiteY6" fmla="*/ 410383 h 2697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3155" h="2697980">
                <a:moveTo>
                  <a:pt x="564843" y="0"/>
                </a:moveTo>
                <a:cubicBezTo>
                  <a:pt x="1149260" y="804382"/>
                  <a:pt x="1149260" y="1893597"/>
                  <a:pt x="564842" y="2697980"/>
                </a:cubicBezTo>
                <a:lnTo>
                  <a:pt x="0" y="2287597"/>
                </a:lnTo>
                <a:lnTo>
                  <a:pt x="35806" y="2244200"/>
                </a:lnTo>
                <a:cubicBezTo>
                  <a:pt x="208446" y="1988658"/>
                  <a:pt x="309254" y="1680596"/>
                  <a:pt x="309254" y="1348990"/>
                </a:cubicBezTo>
                <a:cubicBezTo>
                  <a:pt x="309254" y="1017384"/>
                  <a:pt x="208447" y="709322"/>
                  <a:pt x="35806" y="453780"/>
                </a:cubicBezTo>
                <a:lnTo>
                  <a:pt x="1" y="410383"/>
                </a:lnTo>
                <a:close/>
              </a:path>
            </a:pathLst>
          </a:custGeom>
          <a:noFill/>
          <a:extLst>
            <a:ext uri="{909E8E84-426E-40DD-AFC4-6F175D3DCCD1}">
              <a14:hiddenFill xmlns:a14="http://schemas.microsoft.com/office/drawing/2010/main">
                <a:solidFill>
                  <a:srgbClr val="FFFFFF"/>
                </a:solidFill>
              </a14:hiddenFill>
            </a:ext>
          </a:extLst>
        </p:spPr>
      </p:pic>
      <p:pic>
        <p:nvPicPr>
          <p:cNvPr id="63" name="Picture 62">
            <a:extLst>
              <a:ext uri="{FF2B5EF4-FFF2-40B4-BE49-F238E27FC236}">
                <a16:creationId xmlns:a16="http://schemas.microsoft.com/office/drawing/2014/main" id="{B41B50DA-6F45-3C3C-5CAB-E7ACF629390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4850" t="24837" r="69780" b="35876"/>
          <a:stretch/>
        </p:blipFill>
        <p:spPr bwMode="auto">
          <a:xfrm rot="13499447">
            <a:off x="-2286363" y="-330980"/>
            <a:ext cx="1454596" cy="3718110"/>
          </a:xfrm>
          <a:custGeom>
            <a:avLst/>
            <a:gdLst>
              <a:gd name="connsiteX0" fmla="*/ 542590 w 1054055"/>
              <a:gd name="connsiteY0" fmla="*/ 0 h 2694283"/>
              <a:gd name="connsiteX1" fmla="*/ 683790 w 1054055"/>
              <a:gd name="connsiteY1" fmla="*/ 2694283 h 2694283"/>
              <a:gd name="connsiteX2" fmla="*/ 101484 w 1054055"/>
              <a:gd name="connsiteY2" fmla="*/ 2316129 h 2694283"/>
              <a:gd name="connsiteX3" fmla="*/ 112825 w 1054055"/>
              <a:gd name="connsiteY3" fmla="*/ 2299995 h 2694283"/>
              <a:gd name="connsiteX4" fmla="*/ 305589 w 1054055"/>
              <a:gd name="connsiteY4" fmla="*/ 1858720 h 2694283"/>
              <a:gd name="connsiteX5" fmla="*/ 145634 w 1054055"/>
              <a:gd name="connsiteY5" fmla="*/ 643746 h 2694283"/>
              <a:gd name="connsiteX6" fmla="*/ 0 w 1054055"/>
              <a:gd name="connsiteY6" fmla="*/ 439381 h 2694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055" h="2694283">
                <a:moveTo>
                  <a:pt x="542590" y="0"/>
                </a:moveTo>
                <a:cubicBezTo>
                  <a:pt x="1168304" y="772694"/>
                  <a:pt x="1225309" y="1860417"/>
                  <a:pt x="683790" y="2694283"/>
                </a:cubicBezTo>
                <a:lnTo>
                  <a:pt x="101484" y="2316129"/>
                </a:lnTo>
                <a:lnTo>
                  <a:pt x="112825" y="2299995"/>
                </a:lnTo>
                <a:cubicBezTo>
                  <a:pt x="196942" y="2166819"/>
                  <a:pt x="262676" y="2018874"/>
                  <a:pt x="305589" y="1858720"/>
                </a:cubicBezTo>
                <a:cubicBezTo>
                  <a:pt x="420023" y="1431644"/>
                  <a:pt x="350516" y="998616"/>
                  <a:pt x="145634" y="643746"/>
                </a:cubicBezTo>
                <a:lnTo>
                  <a:pt x="0" y="439381"/>
                </a:lnTo>
                <a:close/>
              </a:path>
            </a:pathLst>
          </a:custGeom>
          <a:noFill/>
          <a:extLst>
            <a:ext uri="{909E8E84-426E-40DD-AFC4-6F175D3DCCD1}">
              <a14:hiddenFill xmlns:a14="http://schemas.microsoft.com/office/drawing/2010/main">
                <a:solidFill>
                  <a:srgbClr val="FFFFFF"/>
                </a:solidFill>
              </a14:hiddenFill>
            </a:ext>
          </a:extLst>
        </p:spPr>
      </p:pic>
      <p:pic>
        <p:nvPicPr>
          <p:cNvPr id="64" name="Picture 63">
            <a:extLst>
              <a:ext uri="{FF2B5EF4-FFF2-40B4-BE49-F238E27FC236}">
                <a16:creationId xmlns:a16="http://schemas.microsoft.com/office/drawing/2014/main" id="{8D7E1961-9D10-7418-65CE-33FBDD55E5E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8202" t="1814" r="45035" b="705"/>
          <a:stretch/>
        </p:blipFill>
        <p:spPr bwMode="auto">
          <a:xfrm rot="17999447">
            <a:off x="575126" y="-938272"/>
            <a:ext cx="1525594" cy="3702814"/>
          </a:xfrm>
          <a:custGeom>
            <a:avLst/>
            <a:gdLst>
              <a:gd name="connsiteX0" fmla="*/ 515981 w 1105503"/>
              <a:gd name="connsiteY0" fmla="*/ 0 h 2683199"/>
              <a:gd name="connsiteX1" fmla="*/ 797997 w 1105503"/>
              <a:gd name="connsiteY1" fmla="*/ 2683199 h 2683199"/>
              <a:gd name="connsiteX2" fmla="*/ 197060 w 1105503"/>
              <a:gd name="connsiteY2" fmla="*/ 2336248 h 2683199"/>
              <a:gd name="connsiteX3" fmla="*/ 87827 w 1105503"/>
              <a:gd name="connsiteY3" fmla="*/ 569642 h 2683199"/>
              <a:gd name="connsiteX4" fmla="*/ 0 w 1105503"/>
              <a:gd name="connsiteY4" fmla="*/ 464590 h 2683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5503" h="2683199">
                <a:moveTo>
                  <a:pt x="515981" y="0"/>
                </a:moveTo>
                <a:cubicBezTo>
                  <a:pt x="1181279" y="738886"/>
                  <a:pt x="1295132" y="1822136"/>
                  <a:pt x="797997" y="2683199"/>
                </a:cubicBezTo>
                <a:lnTo>
                  <a:pt x="197060" y="2336248"/>
                </a:lnTo>
                <a:cubicBezTo>
                  <a:pt x="528666" y="1761890"/>
                  <a:pt x="463974" y="1067477"/>
                  <a:pt x="87827" y="569642"/>
                </a:cubicBezTo>
                <a:lnTo>
                  <a:pt x="0" y="464590"/>
                </a:lnTo>
                <a:close/>
              </a:path>
            </a:pathLst>
          </a:custGeom>
          <a:noFill/>
          <a:extLst>
            <a:ext uri="{909E8E84-426E-40DD-AFC4-6F175D3DCCD1}">
              <a14:hiddenFill xmlns:a14="http://schemas.microsoft.com/office/drawing/2010/main">
                <a:solidFill>
                  <a:srgbClr val="FFFFFF"/>
                </a:solidFill>
              </a14:hiddenFill>
            </a:ext>
          </a:extLst>
        </p:spPr>
      </p:pic>
      <p:cxnSp>
        <p:nvCxnSpPr>
          <p:cNvPr id="2" name="Straight Connector 1">
            <a:extLst>
              <a:ext uri="{FF2B5EF4-FFF2-40B4-BE49-F238E27FC236}">
                <a16:creationId xmlns:a16="http://schemas.microsoft.com/office/drawing/2014/main" id="{4143BCB5-E39C-855D-D035-9030D409F5D0}"/>
              </a:ext>
            </a:extLst>
          </p:cNvPr>
          <p:cNvCxnSpPr>
            <a:cxnSpLocks/>
          </p:cNvCxnSpPr>
          <p:nvPr/>
        </p:nvCxnSpPr>
        <p:spPr>
          <a:xfrm>
            <a:off x="19373060" y="3286596"/>
            <a:ext cx="15766026" cy="0"/>
          </a:xfrm>
          <a:prstGeom prst="line">
            <a:avLst/>
          </a:prstGeom>
          <a:ln w="76200">
            <a:solidFill>
              <a:schemeClr val="bg1"/>
            </a:solidFill>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006CE982-9726-F10F-4225-066E12260916}"/>
              </a:ext>
            </a:extLst>
          </p:cNvPr>
          <p:cNvSpPr txBox="1"/>
          <p:nvPr/>
        </p:nvSpPr>
        <p:spPr>
          <a:xfrm>
            <a:off x="38320" y="2822748"/>
            <a:ext cx="1828800" cy="707886"/>
          </a:xfrm>
          <a:prstGeom prst="rect">
            <a:avLst/>
          </a:prstGeom>
          <a:noFill/>
        </p:spPr>
        <p:txBody>
          <a:bodyPr wrap="square" rtlCol="0">
            <a:spAutoFit/>
          </a:bodyPr>
          <a:lstStyle/>
          <a:p>
            <a:pPr algn="ctr"/>
            <a:r>
              <a:rPr lang="en-US" sz="4000" b="1" dirty="0">
                <a:solidFill>
                  <a:schemeClr val="bg1"/>
                </a:solidFill>
                <a:latin typeface="Century Gothic" panose="020B0502020202020204" pitchFamily="34" charset="0"/>
              </a:rPr>
              <a:t>AI/ML</a:t>
            </a:r>
          </a:p>
        </p:txBody>
      </p:sp>
      <p:grpSp>
        <p:nvGrpSpPr>
          <p:cNvPr id="10" name="Group 9">
            <a:extLst>
              <a:ext uri="{FF2B5EF4-FFF2-40B4-BE49-F238E27FC236}">
                <a16:creationId xmlns:a16="http://schemas.microsoft.com/office/drawing/2014/main" id="{8924A244-AF31-A59F-1C22-111BE502621A}"/>
              </a:ext>
            </a:extLst>
          </p:cNvPr>
          <p:cNvGrpSpPr/>
          <p:nvPr/>
        </p:nvGrpSpPr>
        <p:grpSpPr>
          <a:xfrm>
            <a:off x="12627679" y="8383627"/>
            <a:ext cx="5233288" cy="3042393"/>
            <a:chOff x="12822733" y="3756063"/>
            <a:chExt cx="5233288" cy="3042393"/>
          </a:xfrm>
          <a:solidFill>
            <a:schemeClr val="bg1"/>
          </a:solidFill>
        </p:grpSpPr>
        <p:sp>
          <p:nvSpPr>
            <p:cNvPr id="11" name="Rectangle 10">
              <a:extLst>
                <a:ext uri="{FF2B5EF4-FFF2-40B4-BE49-F238E27FC236}">
                  <a16:creationId xmlns:a16="http://schemas.microsoft.com/office/drawing/2014/main" id="{457640AA-20FC-0938-409D-823541B86085}"/>
                </a:ext>
              </a:extLst>
            </p:cNvPr>
            <p:cNvSpPr/>
            <p:nvPr/>
          </p:nvSpPr>
          <p:spPr>
            <a:xfrm>
              <a:off x="12822733" y="3756063"/>
              <a:ext cx="5233288" cy="304239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4E93FFA7-F0A5-23A8-71F7-B999E62ACA86}"/>
                </a:ext>
              </a:extLst>
            </p:cNvPr>
            <p:cNvPicPr>
              <a:picLocks noChangeAspect="1"/>
            </p:cNvPicPr>
            <p:nvPr/>
          </p:nvPicPr>
          <p:blipFill>
            <a:blip r:embed="rId9"/>
            <a:stretch>
              <a:fillRect/>
            </a:stretch>
          </p:blipFill>
          <p:spPr>
            <a:xfrm>
              <a:off x="12925133" y="3858596"/>
              <a:ext cx="4936105" cy="2838260"/>
            </a:xfrm>
            <a:prstGeom prst="rect">
              <a:avLst/>
            </a:prstGeom>
            <a:grpFill/>
            <a:ln>
              <a:noFill/>
            </a:ln>
          </p:spPr>
        </p:pic>
      </p:grpSp>
      <p:pic>
        <p:nvPicPr>
          <p:cNvPr id="13" name="Graphic 12">
            <a:extLst>
              <a:ext uri="{FF2B5EF4-FFF2-40B4-BE49-F238E27FC236}">
                <a16:creationId xmlns:a16="http://schemas.microsoft.com/office/drawing/2014/main" id="{A7147706-2847-C367-0491-F271DC3DA1C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1769131" y="-7079215"/>
            <a:ext cx="6858000" cy="6858000"/>
          </a:xfrm>
          <a:prstGeom prst="rect">
            <a:avLst/>
          </a:prstGeom>
        </p:spPr>
      </p:pic>
      <p:sp>
        <p:nvSpPr>
          <p:cNvPr id="14" name="TextBox 13">
            <a:extLst>
              <a:ext uri="{FF2B5EF4-FFF2-40B4-BE49-F238E27FC236}">
                <a16:creationId xmlns:a16="http://schemas.microsoft.com/office/drawing/2014/main" id="{16FC98B2-2737-D568-C188-0F753A6FC431}"/>
              </a:ext>
            </a:extLst>
          </p:cNvPr>
          <p:cNvSpPr txBox="1"/>
          <p:nvPr/>
        </p:nvSpPr>
        <p:spPr>
          <a:xfrm>
            <a:off x="6176229" y="1292527"/>
            <a:ext cx="3463654" cy="461665"/>
          </a:xfrm>
          <a:prstGeom prst="rect">
            <a:avLst/>
          </a:prstGeom>
          <a:noFill/>
        </p:spPr>
        <p:txBody>
          <a:bodyPr wrap="square" rtlCol="0">
            <a:spAutoFit/>
          </a:bodyPr>
          <a:lstStyle/>
          <a:p>
            <a:r>
              <a:rPr lang="en-US" sz="2400" dirty="0">
                <a:solidFill>
                  <a:schemeClr val="bg1"/>
                </a:solidFill>
                <a:latin typeface="Century Gothic" panose="020B0502020202020204" pitchFamily="34" charset="0"/>
              </a:rPr>
              <a:t>Dr. Mary Beth Wilhem</a:t>
            </a:r>
          </a:p>
        </p:txBody>
      </p:sp>
      <p:cxnSp>
        <p:nvCxnSpPr>
          <p:cNvPr id="15" name="Straight Connector 14">
            <a:extLst>
              <a:ext uri="{FF2B5EF4-FFF2-40B4-BE49-F238E27FC236}">
                <a16:creationId xmlns:a16="http://schemas.microsoft.com/office/drawing/2014/main" id="{63E0FA50-65FF-C744-3F80-99AD13946B52}"/>
              </a:ext>
            </a:extLst>
          </p:cNvPr>
          <p:cNvCxnSpPr/>
          <p:nvPr/>
        </p:nvCxnSpPr>
        <p:spPr>
          <a:xfrm flipV="1">
            <a:off x="-130627" y="3429000"/>
            <a:ext cx="19110959" cy="37407"/>
          </a:xfrm>
          <a:prstGeom prst="line">
            <a:avLst/>
          </a:prstGeom>
          <a:ln w="762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6" name="Straight Connector 15">
            <a:extLst>
              <a:ext uri="{FF2B5EF4-FFF2-40B4-BE49-F238E27FC236}">
                <a16:creationId xmlns:a16="http://schemas.microsoft.com/office/drawing/2014/main" id="{130A68C0-E270-4F9B-0F4E-1BFE94474B11}"/>
              </a:ext>
            </a:extLst>
          </p:cNvPr>
          <p:cNvCxnSpPr/>
          <p:nvPr/>
        </p:nvCxnSpPr>
        <p:spPr>
          <a:xfrm>
            <a:off x="6062009" y="-1791978"/>
            <a:ext cx="5027" cy="10309296"/>
          </a:xfrm>
          <a:prstGeom prst="line">
            <a:avLst/>
          </a:prstGeom>
          <a:ln w="762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8" name="Straight Connector 17">
            <a:extLst>
              <a:ext uri="{FF2B5EF4-FFF2-40B4-BE49-F238E27FC236}">
                <a16:creationId xmlns:a16="http://schemas.microsoft.com/office/drawing/2014/main" id="{23627594-CF99-46D8-C6E7-F18A1BEB0662}"/>
              </a:ext>
            </a:extLst>
          </p:cNvPr>
          <p:cNvCxnSpPr/>
          <p:nvPr/>
        </p:nvCxnSpPr>
        <p:spPr>
          <a:xfrm>
            <a:off x="12233511" y="-1791978"/>
            <a:ext cx="2821" cy="10268297"/>
          </a:xfrm>
          <a:prstGeom prst="line">
            <a:avLst/>
          </a:prstGeom>
          <a:ln w="76200">
            <a:solidFill>
              <a:srgbClr val="FF0000"/>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9300218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E8D9F-5F38-AA09-DF2A-9794BF92C10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C7C5F2C5-8321-04D2-1828-EB6534720897}"/>
              </a:ext>
            </a:extLst>
          </p:cNvPr>
          <p:cNvCxnSpPr/>
          <p:nvPr/>
        </p:nvCxnSpPr>
        <p:spPr>
          <a:xfrm flipV="1">
            <a:off x="-130627" y="3429000"/>
            <a:ext cx="19110959" cy="37407"/>
          </a:xfrm>
          <a:prstGeom prst="line">
            <a:avLst/>
          </a:prstGeom>
          <a:ln w="762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6E5D7C55-FB15-B7AC-A31D-4E8DC1A2C8F0}"/>
              </a:ext>
            </a:extLst>
          </p:cNvPr>
          <p:cNvCxnSpPr/>
          <p:nvPr/>
        </p:nvCxnSpPr>
        <p:spPr>
          <a:xfrm>
            <a:off x="6062009" y="-1791978"/>
            <a:ext cx="5027" cy="10309296"/>
          </a:xfrm>
          <a:prstGeom prst="line">
            <a:avLst/>
          </a:prstGeom>
          <a:ln w="762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8" name="Straight Connector 7">
            <a:extLst>
              <a:ext uri="{FF2B5EF4-FFF2-40B4-BE49-F238E27FC236}">
                <a16:creationId xmlns:a16="http://schemas.microsoft.com/office/drawing/2014/main" id="{B88DF3B6-B3AD-AEC7-D117-4649197F905E}"/>
              </a:ext>
            </a:extLst>
          </p:cNvPr>
          <p:cNvCxnSpPr/>
          <p:nvPr/>
        </p:nvCxnSpPr>
        <p:spPr>
          <a:xfrm>
            <a:off x="12233511" y="-1791978"/>
            <a:ext cx="2821" cy="10268297"/>
          </a:xfrm>
          <a:prstGeom prst="line">
            <a:avLst/>
          </a:prstGeom>
          <a:ln w="76200">
            <a:solidFill>
              <a:srgbClr val="FF0000"/>
            </a:solidFill>
          </a:ln>
        </p:spPr>
        <p:style>
          <a:lnRef idx="1">
            <a:schemeClr val="accent2"/>
          </a:lnRef>
          <a:fillRef idx="0">
            <a:schemeClr val="accent2"/>
          </a:fillRef>
          <a:effectRef idx="0">
            <a:schemeClr val="accent2"/>
          </a:effectRef>
          <a:fontRef idx="minor">
            <a:schemeClr val="tx1"/>
          </a:fontRef>
        </p:style>
      </p:cxnSp>
      <p:sp>
        <p:nvSpPr>
          <p:cNvPr id="3" name="TextBox 2">
            <a:extLst>
              <a:ext uri="{FF2B5EF4-FFF2-40B4-BE49-F238E27FC236}">
                <a16:creationId xmlns:a16="http://schemas.microsoft.com/office/drawing/2014/main" id="{6AAFFEDB-2191-94C2-D8DD-E6BD1C70A851}"/>
              </a:ext>
            </a:extLst>
          </p:cNvPr>
          <p:cNvSpPr txBox="1"/>
          <p:nvPr/>
        </p:nvSpPr>
        <p:spPr>
          <a:xfrm>
            <a:off x="6156121" y="1668187"/>
            <a:ext cx="3069399" cy="769441"/>
          </a:xfrm>
          <a:prstGeom prst="rect">
            <a:avLst/>
          </a:prstGeom>
          <a:noFill/>
        </p:spPr>
        <p:txBody>
          <a:bodyPr wrap="square" rtlCol="0">
            <a:spAutoFit/>
          </a:bodyPr>
          <a:lstStyle/>
          <a:p>
            <a:r>
              <a:rPr lang="en-US" sz="4400" b="1" dirty="0" err="1">
                <a:solidFill>
                  <a:schemeClr val="bg1"/>
                </a:solidFill>
                <a:latin typeface="Century Gothic" panose="020B0502020202020204" pitchFamily="34" charset="0"/>
              </a:rPr>
              <a:t>ExMC</a:t>
            </a:r>
            <a:endParaRPr lang="en-US" sz="4400" b="1" dirty="0">
              <a:solidFill>
                <a:schemeClr val="bg1"/>
              </a:solidFill>
              <a:latin typeface="Century Gothic" panose="020B0502020202020204" pitchFamily="34" charset="0"/>
            </a:endParaRPr>
          </a:p>
        </p:txBody>
      </p:sp>
      <p:sp>
        <p:nvSpPr>
          <p:cNvPr id="4" name="TextBox 3">
            <a:extLst>
              <a:ext uri="{FF2B5EF4-FFF2-40B4-BE49-F238E27FC236}">
                <a16:creationId xmlns:a16="http://schemas.microsoft.com/office/drawing/2014/main" id="{4B65C6BD-C7BF-9D36-50D1-BEB41B0D14B4}"/>
              </a:ext>
            </a:extLst>
          </p:cNvPr>
          <p:cNvSpPr txBox="1"/>
          <p:nvPr/>
        </p:nvSpPr>
        <p:spPr>
          <a:xfrm>
            <a:off x="6179097" y="3756063"/>
            <a:ext cx="5965329" cy="3539430"/>
          </a:xfrm>
          <a:prstGeom prst="rect">
            <a:avLst/>
          </a:prstGeom>
          <a:noFill/>
        </p:spPr>
        <p:txBody>
          <a:bodyPr wrap="square" rtlCol="0">
            <a:spAutoFit/>
          </a:bodyPr>
          <a:lstStyle/>
          <a:p>
            <a:r>
              <a:rPr lang="en-US" sz="1600" dirty="0">
                <a:solidFill>
                  <a:schemeClr val="bg1"/>
                </a:solidFill>
                <a:latin typeface="Century Gothic" panose="020B0502020202020204" pitchFamily="34" charset="0"/>
              </a:rPr>
              <a:t>The framework utilizes Large Language Models (LLMs) to determine the stage of a medical scenario and take actions such as running tests and prescribing medications.</a:t>
            </a:r>
          </a:p>
          <a:p>
            <a:endParaRPr lang="en-US" sz="1600" dirty="0">
              <a:solidFill>
                <a:schemeClr val="bg1"/>
              </a:solidFill>
              <a:latin typeface="Century Gothic" panose="020B0502020202020204" pitchFamily="34" charset="0"/>
            </a:endParaRPr>
          </a:p>
          <a:p>
            <a:r>
              <a:rPr lang="en-US" sz="1600" dirty="0">
                <a:solidFill>
                  <a:schemeClr val="bg1"/>
                </a:solidFill>
                <a:latin typeface="Century Gothic" panose="020B0502020202020204" pitchFamily="34" charset="0"/>
              </a:rPr>
              <a:t>Contains harmonized diagnostic, treatment, and observation knowledge. Information extracted from ISS </a:t>
            </a:r>
            <a:r>
              <a:rPr lang="en-US" sz="1600" dirty="0" err="1">
                <a:solidFill>
                  <a:schemeClr val="bg1"/>
                </a:solidFill>
                <a:latin typeface="Century Gothic" panose="020B0502020202020204" pitchFamily="34" charset="0"/>
              </a:rPr>
              <a:t>MedKit</a:t>
            </a:r>
            <a:r>
              <a:rPr lang="en-US" sz="1600" dirty="0">
                <a:solidFill>
                  <a:schemeClr val="bg1"/>
                </a:solidFill>
                <a:latin typeface="Century Gothic" panose="020B0502020202020204" pitchFamily="34" charset="0"/>
              </a:rPr>
              <a:t>, HRP Medical Conditions, Evidence Reports, and NASA Spaceflight Human-system Standard Volume 1: Crew Health. Early results suggest the integrated MDM-KG as a potential CDSS solution for </a:t>
            </a:r>
            <a:r>
              <a:rPr lang="en-US" sz="1600" dirty="0" err="1">
                <a:solidFill>
                  <a:schemeClr val="bg1"/>
                </a:solidFill>
                <a:latin typeface="Century Gothic" panose="020B0502020202020204" pitchFamily="34" charset="0"/>
              </a:rPr>
              <a:t>ExMC</a:t>
            </a:r>
            <a:r>
              <a:rPr lang="en-US" sz="1600" dirty="0">
                <a:solidFill>
                  <a:schemeClr val="bg1"/>
                </a:solidFill>
                <a:latin typeface="Century Gothic" panose="020B0502020202020204" pitchFamily="34" charset="0"/>
              </a:rPr>
              <a:t> Earth Independent Medical Operations (EIMO) for deep space missions.</a:t>
            </a:r>
          </a:p>
          <a:p>
            <a:endParaRPr lang="en-US" sz="1600" dirty="0">
              <a:solidFill>
                <a:schemeClr val="bg1"/>
              </a:solidFill>
              <a:latin typeface="Century Gothic" panose="020B0502020202020204" pitchFamily="34" charset="0"/>
            </a:endParaRPr>
          </a:p>
          <a:p>
            <a:endParaRPr lang="en-US" sz="1600" dirty="0">
              <a:solidFill>
                <a:schemeClr val="bg1"/>
              </a:solidFill>
              <a:latin typeface="Century Gothic" panose="020B0502020202020204" pitchFamily="34" charset="0"/>
            </a:endParaRPr>
          </a:p>
          <a:p>
            <a:endParaRPr lang="en-US" sz="1600" dirty="0" err="1">
              <a:solidFill>
                <a:schemeClr val="bg1"/>
              </a:solidFill>
              <a:latin typeface="Century Gothic" panose="020B0502020202020204" pitchFamily="34" charset="0"/>
            </a:endParaRPr>
          </a:p>
        </p:txBody>
      </p:sp>
      <p:sp>
        <p:nvSpPr>
          <p:cNvPr id="17" name="TextBox 16">
            <a:extLst>
              <a:ext uri="{FF2B5EF4-FFF2-40B4-BE49-F238E27FC236}">
                <a16:creationId xmlns:a16="http://schemas.microsoft.com/office/drawing/2014/main" id="{EE94E071-7F59-CA39-1378-6E590E07811A}"/>
              </a:ext>
            </a:extLst>
          </p:cNvPr>
          <p:cNvSpPr txBox="1"/>
          <p:nvPr/>
        </p:nvSpPr>
        <p:spPr>
          <a:xfrm>
            <a:off x="6179097" y="2437628"/>
            <a:ext cx="5945221" cy="830997"/>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AI-Driven Clinical Decision Support System </a:t>
            </a:r>
          </a:p>
        </p:txBody>
      </p:sp>
      <p:sp>
        <p:nvSpPr>
          <p:cNvPr id="9" name="TextBox 8">
            <a:extLst>
              <a:ext uri="{FF2B5EF4-FFF2-40B4-BE49-F238E27FC236}">
                <a16:creationId xmlns:a16="http://schemas.microsoft.com/office/drawing/2014/main" id="{657826EA-6EE4-6335-0D16-33C64619E67B}"/>
              </a:ext>
            </a:extLst>
          </p:cNvPr>
          <p:cNvSpPr txBox="1"/>
          <p:nvPr/>
        </p:nvSpPr>
        <p:spPr>
          <a:xfrm>
            <a:off x="38320" y="2822748"/>
            <a:ext cx="1828800" cy="707886"/>
          </a:xfrm>
          <a:prstGeom prst="rect">
            <a:avLst/>
          </a:prstGeom>
          <a:noFill/>
        </p:spPr>
        <p:txBody>
          <a:bodyPr wrap="square" rtlCol="0">
            <a:spAutoFit/>
          </a:bodyPr>
          <a:lstStyle/>
          <a:p>
            <a:pPr algn="ctr"/>
            <a:r>
              <a:rPr lang="en-US" sz="4000" b="1" dirty="0">
                <a:solidFill>
                  <a:schemeClr val="bg1"/>
                </a:solidFill>
                <a:latin typeface="Century Gothic" panose="020B0502020202020204" pitchFamily="34" charset="0"/>
              </a:rPr>
              <a:t>AI/ML</a:t>
            </a:r>
          </a:p>
        </p:txBody>
      </p:sp>
      <p:pic>
        <p:nvPicPr>
          <p:cNvPr id="10" name="Picture 9">
            <a:extLst>
              <a:ext uri="{FF2B5EF4-FFF2-40B4-BE49-F238E27FC236}">
                <a16:creationId xmlns:a16="http://schemas.microsoft.com/office/drawing/2014/main" id="{72FBE6B2-73A2-A6DA-BBA1-469E10042C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127" t="34351" r="41734"/>
          <a:stretch/>
        </p:blipFill>
        <p:spPr bwMode="auto">
          <a:xfrm rot="20699447">
            <a:off x="2775934" y="947934"/>
            <a:ext cx="2751413" cy="5204199"/>
          </a:xfrm>
          <a:custGeom>
            <a:avLst/>
            <a:gdLst>
              <a:gd name="connsiteX0" fmla="*/ 667700 w 728068"/>
              <a:gd name="connsiteY0" fmla="*/ 0 h 1377114"/>
              <a:gd name="connsiteX1" fmla="*/ 220249 w 728068"/>
              <a:gd name="connsiteY1" fmla="*/ 1377114 h 1377114"/>
              <a:gd name="connsiteX2" fmla="*/ 0 w 728068"/>
              <a:gd name="connsiteY2" fmla="*/ 1073967 h 1377114"/>
              <a:gd name="connsiteX3" fmla="*/ 103885 w 728068"/>
              <a:gd name="connsiteY3" fmla="*/ 988254 h 1377114"/>
              <a:gd name="connsiteX4" fmla="*/ 355573 w 728068"/>
              <a:gd name="connsiteY4" fmla="*/ 380625 h 1377114"/>
              <a:gd name="connsiteX5" fmla="*/ 316940 w 728068"/>
              <a:gd name="connsiteY5" fmla="*/ 125091 h 1377114"/>
              <a:gd name="connsiteX6" fmla="*/ 313302 w 728068"/>
              <a:gd name="connsiteY6" fmla="*/ 115151 h 137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8068" h="1377114">
                <a:moveTo>
                  <a:pt x="667700" y="0"/>
                </a:moveTo>
                <a:cubicBezTo>
                  <a:pt x="832596" y="507500"/>
                  <a:pt x="651954" y="1063462"/>
                  <a:pt x="220249" y="1377114"/>
                </a:cubicBezTo>
                <a:lnTo>
                  <a:pt x="0" y="1073967"/>
                </a:lnTo>
                <a:lnTo>
                  <a:pt x="103885" y="988254"/>
                </a:lnTo>
                <a:cubicBezTo>
                  <a:pt x="259391" y="832748"/>
                  <a:pt x="355573" y="617919"/>
                  <a:pt x="355573" y="380625"/>
                </a:cubicBezTo>
                <a:cubicBezTo>
                  <a:pt x="355573" y="291640"/>
                  <a:pt x="342048" y="205814"/>
                  <a:pt x="316940" y="125091"/>
                </a:cubicBezTo>
                <a:lnTo>
                  <a:pt x="313302" y="115151"/>
                </a:lnTo>
                <a:close/>
              </a:path>
            </a:pathLst>
          </a:cu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83E6F2F2-F6D5-D7CE-C0BA-3430852245C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78" t="458" r="62763" b="36222"/>
          <a:stretch/>
        </p:blipFill>
        <p:spPr bwMode="auto">
          <a:xfrm rot="17099447">
            <a:off x="708168" y="-880806"/>
            <a:ext cx="1525594" cy="3702815"/>
          </a:xfrm>
          <a:custGeom>
            <a:avLst/>
            <a:gdLst>
              <a:gd name="connsiteX0" fmla="*/ 428279 w 593314"/>
              <a:gd name="connsiteY0" fmla="*/ 0 h 1440050"/>
              <a:gd name="connsiteX1" fmla="*/ 276923 w 593314"/>
              <a:gd name="connsiteY1" fmla="*/ 1440050 h 1440050"/>
              <a:gd name="connsiteX2" fmla="*/ 0 w 593314"/>
              <a:gd name="connsiteY2" fmla="*/ 1190709 h 1440050"/>
              <a:gd name="connsiteX3" fmla="*/ 47137 w 593314"/>
              <a:gd name="connsiteY3" fmla="*/ 1134328 h 1440050"/>
              <a:gd name="connsiteX4" fmla="*/ 105761 w 593314"/>
              <a:gd name="connsiteY4" fmla="*/ 186206 h 144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314" h="1440050">
                <a:moveTo>
                  <a:pt x="428279" y="0"/>
                </a:moveTo>
                <a:cubicBezTo>
                  <a:pt x="695087" y="462126"/>
                  <a:pt x="633982" y="1043496"/>
                  <a:pt x="276923" y="1440050"/>
                </a:cubicBezTo>
                <a:lnTo>
                  <a:pt x="0" y="1190709"/>
                </a:lnTo>
                <a:lnTo>
                  <a:pt x="47137" y="1134328"/>
                </a:lnTo>
                <a:cubicBezTo>
                  <a:pt x="249012" y="867144"/>
                  <a:pt x="283731" y="494459"/>
                  <a:pt x="105761" y="186206"/>
                </a:cubicBezTo>
                <a:close/>
              </a:path>
            </a:pathLst>
          </a:cu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CB83C07-0DA0-867B-DBA8-2957D4D721D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270" t="2325" r="44409" b="-440"/>
          <a:stretch/>
        </p:blipFill>
        <p:spPr bwMode="auto">
          <a:xfrm rot="15299447" flipH="1" flipV="1">
            <a:off x="526701" y="3935261"/>
            <a:ext cx="1384354" cy="3723212"/>
          </a:xfrm>
          <a:custGeom>
            <a:avLst/>
            <a:gdLst>
              <a:gd name="connsiteX0" fmla="*/ 564843 w 1003155"/>
              <a:gd name="connsiteY0" fmla="*/ 0 h 2697980"/>
              <a:gd name="connsiteX1" fmla="*/ 564842 w 1003155"/>
              <a:gd name="connsiteY1" fmla="*/ 2697980 h 2697980"/>
              <a:gd name="connsiteX2" fmla="*/ 0 w 1003155"/>
              <a:gd name="connsiteY2" fmla="*/ 2287597 h 2697980"/>
              <a:gd name="connsiteX3" fmla="*/ 35806 w 1003155"/>
              <a:gd name="connsiteY3" fmla="*/ 2244200 h 2697980"/>
              <a:gd name="connsiteX4" fmla="*/ 309254 w 1003155"/>
              <a:gd name="connsiteY4" fmla="*/ 1348990 h 2697980"/>
              <a:gd name="connsiteX5" fmla="*/ 35806 w 1003155"/>
              <a:gd name="connsiteY5" fmla="*/ 453780 h 2697980"/>
              <a:gd name="connsiteX6" fmla="*/ 1 w 1003155"/>
              <a:gd name="connsiteY6" fmla="*/ 410383 h 2697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3155" h="2697980">
                <a:moveTo>
                  <a:pt x="564843" y="0"/>
                </a:moveTo>
                <a:cubicBezTo>
                  <a:pt x="1149260" y="804382"/>
                  <a:pt x="1149260" y="1893597"/>
                  <a:pt x="564842" y="2697980"/>
                </a:cubicBezTo>
                <a:lnTo>
                  <a:pt x="0" y="2287597"/>
                </a:lnTo>
                <a:lnTo>
                  <a:pt x="35806" y="2244200"/>
                </a:lnTo>
                <a:cubicBezTo>
                  <a:pt x="208446" y="1988658"/>
                  <a:pt x="309254" y="1680596"/>
                  <a:pt x="309254" y="1348990"/>
                </a:cubicBezTo>
                <a:cubicBezTo>
                  <a:pt x="309254" y="1017384"/>
                  <a:pt x="208447" y="709322"/>
                  <a:pt x="35806" y="453780"/>
                </a:cubicBezTo>
                <a:lnTo>
                  <a:pt x="1" y="410383"/>
                </a:lnTo>
                <a:close/>
              </a:path>
            </a:pathLst>
          </a:cu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ADE275A5-CB29-BC12-9314-0A487152349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850" t="24837" r="69780" b="35876"/>
          <a:stretch/>
        </p:blipFill>
        <p:spPr bwMode="auto">
          <a:xfrm rot="8999447">
            <a:off x="-2296980" y="2842465"/>
            <a:ext cx="1454596" cy="3718110"/>
          </a:xfrm>
          <a:custGeom>
            <a:avLst/>
            <a:gdLst>
              <a:gd name="connsiteX0" fmla="*/ 542590 w 1054055"/>
              <a:gd name="connsiteY0" fmla="*/ 0 h 2694283"/>
              <a:gd name="connsiteX1" fmla="*/ 683790 w 1054055"/>
              <a:gd name="connsiteY1" fmla="*/ 2694283 h 2694283"/>
              <a:gd name="connsiteX2" fmla="*/ 101484 w 1054055"/>
              <a:gd name="connsiteY2" fmla="*/ 2316129 h 2694283"/>
              <a:gd name="connsiteX3" fmla="*/ 112825 w 1054055"/>
              <a:gd name="connsiteY3" fmla="*/ 2299995 h 2694283"/>
              <a:gd name="connsiteX4" fmla="*/ 305589 w 1054055"/>
              <a:gd name="connsiteY4" fmla="*/ 1858720 h 2694283"/>
              <a:gd name="connsiteX5" fmla="*/ 145634 w 1054055"/>
              <a:gd name="connsiteY5" fmla="*/ 643746 h 2694283"/>
              <a:gd name="connsiteX6" fmla="*/ 0 w 1054055"/>
              <a:gd name="connsiteY6" fmla="*/ 439381 h 2694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055" h="2694283">
                <a:moveTo>
                  <a:pt x="542590" y="0"/>
                </a:moveTo>
                <a:cubicBezTo>
                  <a:pt x="1168304" y="772694"/>
                  <a:pt x="1225309" y="1860417"/>
                  <a:pt x="683790" y="2694283"/>
                </a:cubicBezTo>
                <a:lnTo>
                  <a:pt x="101484" y="2316129"/>
                </a:lnTo>
                <a:lnTo>
                  <a:pt x="112825" y="2299995"/>
                </a:lnTo>
                <a:cubicBezTo>
                  <a:pt x="196942" y="2166819"/>
                  <a:pt x="262676" y="2018874"/>
                  <a:pt x="305589" y="1858720"/>
                </a:cubicBezTo>
                <a:cubicBezTo>
                  <a:pt x="420023" y="1431644"/>
                  <a:pt x="350516" y="998616"/>
                  <a:pt x="145634" y="643746"/>
                </a:cubicBezTo>
                <a:lnTo>
                  <a:pt x="0" y="439381"/>
                </a:lnTo>
                <a:close/>
              </a:path>
            </a:pathLst>
          </a:cu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2C56CD06-A778-57E1-7B95-0A56148ADAF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202" t="1814" r="45035" b="705"/>
          <a:stretch/>
        </p:blipFill>
        <p:spPr bwMode="auto">
          <a:xfrm rot="13499447">
            <a:off x="-2176670" y="-107320"/>
            <a:ext cx="1525594" cy="3702814"/>
          </a:xfrm>
          <a:custGeom>
            <a:avLst/>
            <a:gdLst>
              <a:gd name="connsiteX0" fmla="*/ 515981 w 1105503"/>
              <a:gd name="connsiteY0" fmla="*/ 0 h 2683199"/>
              <a:gd name="connsiteX1" fmla="*/ 797997 w 1105503"/>
              <a:gd name="connsiteY1" fmla="*/ 2683199 h 2683199"/>
              <a:gd name="connsiteX2" fmla="*/ 197060 w 1105503"/>
              <a:gd name="connsiteY2" fmla="*/ 2336248 h 2683199"/>
              <a:gd name="connsiteX3" fmla="*/ 87827 w 1105503"/>
              <a:gd name="connsiteY3" fmla="*/ 569642 h 2683199"/>
              <a:gd name="connsiteX4" fmla="*/ 0 w 1105503"/>
              <a:gd name="connsiteY4" fmla="*/ 464590 h 2683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5503" h="2683199">
                <a:moveTo>
                  <a:pt x="515981" y="0"/>
                </a:moveTo>
                <a:cubicBezTo>
                  <a:pt x="1181279" y="738886"/>
                  <a:pt x="1295132" y="1822136"/>
                  <a:pt x="797997" y="2683199"/>
                </a:cubicBezTo>
                <a:lnTo>
                  <a:pt x="197060" y="2336248"/>
                </a:lnTo>
                <a:cubicBezTo>
                  <a:pt x="528666" y="1761890"/>
                  <a:pt x="463974" y="1067477"/>
                  <a:pt x="87827" y="569642"/>
                </a:cubicBezTo>
                <a:lnTo>
                  <a:pt x="0" y="464590"/>
                </a:lnTo>
                <a:close/>
              </a:path>
            </a:pathLst>
          </a:custGeom>
          <a:noFill/>
          <a:extLst>
            <a:ext uri="{909E8E84-426E-40DD-AFC4-6F175D3DCCD1}">
              <a14:hiddenFill xmlns:a14="http://schemas.microsoft.com/office/drawing/2010/main">
                <a:solidFill>
                  <a:srgbClr val="FFFFFF"/>
                </a:solidFill>
              </a14:hiddenFill>
            </a:ext>
          </a:extLst>
        </p:spPr>
      </p:pic>
      <p:grpSp>
        <p:nvGrpSpPr>
          <p:cNvPr id="22" name="Group 21">
            <a:extLst>
              <a:ext uri="{FF2B5EF4-FFF2-40B4-BE49-F238E27FC236}">
                <a16:creationId xmlns:a16="http://schemas.microsoft.com/office/drawing/2014/main" id="{00E92DC1-CA78-DF70-6DDB-9A72CCA2996D}"/>
              </a:ext>
            </a:extLst>
          </p:cNvPr>
          <p:cNvGrpSpPr/>
          <p:nvPr/>
        </p:nvGrpSpPr>
        <p:grpSpPr>
          <a:xfrm>
            <a:off x="12627679" y="3730894"/>
            <a:ext cx="5233288" cy="3042393"/>
            <a:chOff x="12822733" y="3756063"/>
            <a:chExt cx="5233288" cy="3042393"/>
          </a:xfrm>
          <a:solidFill>
            <a:schemeClr val="bg1"/>
          </a:solidFill>
        </p:grpSpPr>
        <p:sp>
          <p:nvSpPr>
            <p:cNvPr id="21" name="Rectangle 20">
              <a:extLst>
                <a:ext uri="{FF2B5EF4-FFF2-40B4-BE49-F238E27FC236}">
                  <a16:creationId xmlns:a16="http://schemas.microsoft.com/office/drawing/2014/main" id="{D70BC84F-9008-E79F-0C01-EF3878D78031}"/>
                </a:ext>
              </a:extLst>
            </p:cNvPr>
            <p:cNvSpPr/>
            <p:nvPr/>
          </p:nvSpPr>
          <p:spPr>
            <a:xfrm>
              <a:off x="12822733" y="3756063"/>
              <a:ext cx="5233288" cy="304239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AF1B2DCA-D100-72F8-153E-6C4465E4E40B}"/>
                </a:ext>
              </a:extLst>
            </p:cNvPr>
            <p:cNvPicPr>
              <a:picLocks noChangeAspect="1"/>
            </p:cNvPicPr>
            <p:nvPr/>
          </p:nvPicPr>
          <p:blipFill>
            <a:blip r:embed="rId7"/>
            <a:stretch>
              <a:fillRect/>
            </a:stretch>
          </p:blipFill>
          <p:spPr>
            <a:xfrm>
              <a:off x="12925133" y="3858596"/>
              <a:ext cx="4936105" cy="2838260"/>
            </a:xfrm>
            <a:prstGeom prst="rect">
              <a:avLst/>
            </a:prstGeom>
            <a:grpFill/>
            <a:ln>
              <a:noFill/>
            </a:ln>
          </p:spPr>
        </p:pic>
      </p:grpSp>
      <p:pic>
        <p:nvPicPr>
          <p:cNvPr id="28" name="Graphic 27">
            <a:extLst>
              <a:ext uri="{FF2B5EF4-FFF2-40B4-BE49-F238E27FC236}">
                <a16:creationId xmlns:a16="http://schemas.microsoft.com/office/drawing/2014/main" id="{AC8C9742-F3E3-5396-2D16-866D9A73867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769131" y="-2748567"/>
            <a:ext cx="6858000" cy="6858000"/>
          </a:xfrm>
          <a:prstGeom prst="rect">
            <a:avLst/>
          </a:prstGeom>
        </p:spPr>
      </p:pic>
      <p:pic>
        <p:nvPicPr>
          <p:cNvPr id="32" name="Picture 2">
            <a:extLst>
              <a:ext uri="{FF2B5EF4-FFF2-40B4-BE49-F238E27FC236}">
                <a16:creationId xmlns:a16="http://schemas.microsoft.com/office/drawing/2014/main" id="{498713F0-35B8-6742-92B5-1FFCBBD60F8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182889" y="7630232"/>
            <a:ext cx="6858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See the source image">
            <a:extLst>
              <a:ext uri="{FF2B5EF4-FFF2-40B4-BE49-F238E27FC236}">
                <a16:creationId xmlns:a16="http://schemas.microsoft.com/office/drawing/2014/main" id="{88E9B1BE-833A-B05F-18AB-D68CB682199B}"/>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r="552"/>
          <a:stretch/>
        </p:blipFill>
        <p:spPr bwMode="auto">
          <a:xfrm>
            <a:off x="14446160" y="-3530505"/>
            <a:ext cx="1857658" cy="1615692"/>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a:extLst>
              <a:ext uri="{FF2B5EF4-FFF2-40B4-BE49-F238E27FC236}">
                <a16:creationId xmlns:a16="http://schemas.microsoft.com/office/drawing/2014/main" id="{DF2A70D8-DC1B-69AF-C694-8FFFE26F471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523011" y="-4886387"/>
            <a:ext cx="1764989" cy="1709347"/>
          </a:xfrm>
          <a:prstGeom prst="rect">
            <a:avLst/>
          </a:prstGeom>
          <a:noFill/>
          <a:ln>
            <a:noFill/>
          </a:ln>
          <a:effectLst/>
          <a:extLst>
            <a:ext uri="{909E8E84-426E-40DD-AFC4-6F175D3DCCD1}">
              <a14:hiddenFill xmlns:a14="http://schemas.microsoft.com/office/drawing/2010/main">
                <a:solidFill>
                  <a:srgbClr val="FFFFFF"/>
                </a:solidFill>
              </a14:hiddenFill>
            </a:ext>
          </a:extLst>
        </p:spPr>
      </p:pic>
      <p:pic>
        <p:nvPicPr>
          <p:cNvPr id="35" name="Picture 34">
            <a:extLst>
              <a:ext uri="{FF2B5EF4-FFF2-40B4-BE49-F238E27FC236}">
                <a16:creationId xmlns:a16="http://schemas.microsoft.com/office/drawing/2014/main" id="{38F3198B-644D-D05F-003A-22C94477AE3B}"/>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12455252" y="-2288820"/>
            <a:ext cx="2067957" cy="1814963"/>
          </a:xfrm>
          <a:prstGeom prst="rect">
            <a:avLst/>
          </a:prstGeom>
        </p:spPr>
      </p:pic>
      <p:sp>
        <p:nvSpPr>
          <p:cNvPr id="36" name="TextBox 35">
            <a:extLst>
              <a:ext uri="{FF2B5EF4-FFF2-40B4-BE49-F238E27FC236}">
                <a16:creationId xmlns:a16="http://schemas.microsoft.com/office/drawing/2014/main" id="{3696402A-8D73-32FA-85B2-EE9FF17DC8ED}"/>
              </a:ext>
            </a:extLst>
          </p:cNvPr>
          <p:cNvSpPr txBox="1"/>
          <p:nvPr/>
        </p:nvSpPr>
        <p:spPr>
          <a:xfrm>
            <a:off x="6176229" y="1292527"/>
            <a:ext cx="3463654" cy="461665"/>
          </a:xfrm>
          <a:prstGeom prst="rect">
            <a:avLst/>
          </a:prstGeom>
          <a:noFill/>
        </p:spPr>
        <p:txBody>
          <a:bodyPr wrap="square" rtlCol="0">
            <a:spAutoFit/>
          </a:bodyPr>
          <a:lstStyle/>
          <a:p>
            <a:r>
              <a:rPr lang="en-US" sz="2400" dirty="0">
                <a:solidFill>
                  <a:schemeClr val="bg1"/>
                </a:solidFill>
                <a:latin typeface="Century Gothic" panose="020B0502020202020204" pitchFamily="34" charset="0"/>
              </a:rPr>
              <a:t>Dr. Charlotte Nelson</a:t>
            </a:r>
          </a:p>
        </p:txBody>
      </p:sp>
    </p:spTree>
    <p:extLst>
      <p:ext uri="{BB962C8B-B14F-4D97-AF65-F5344CB8AC3E}">
        <p14:creationId xmlns:p14="http://schemas.microsoft.com/office/powerpoint/2010/main" val="14706526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510FF-91A7-D708-46B6-0788870D3EAC}"/>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0514B01B-AFAB-6E6C-E314-6F22E6B3E67D}"/>
              </a:ext>
            </a:extLst>
          </p:cNvPr>
          <p:cNvCxnSpPr/>
          <p:nvPr/>
        </p:nvCxnSpPr>
        <p:spPr>
          <a:xfrm flipV="1">
            <a:off x="-130627" y="3429000"/>
            <a:ext cx="19110959" cy="37407"/>
          </a:xfrm>
          <a:prstGeom prst="line">
            <a:avLst/>
          </a:prstGeom>
          <a:ln w="762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3233CCC1-E77B-3FAB-48AC-C731A0A0B631}"/>
              </a:ext>
            </a:extLst>
          </p:cNvPr>
          <p:cNvCxnSpPr/>
          <p:nvPr/>
        </p:nvCxnSpPr>
        <p:spPr>
          <a:xfrm>
            <a:off x="6062009" y="-1791978"/>
            <a:ext cx="5027" cy="10309296"/>
          </a:xfrm>
          <a:prstGeom prst="line">
            <a:avLst/>
          </a:prstGeom>
          <a:ln w="762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8" name="Straight Connector 7">
            <a:extLst>
              <a:ext uri="{FF2B5EF4-FFF2-40B4-BE49-F238E27FC236}">
                <a16:creationId xmlns:a16="http://schemas.microsoft.com/office/drawing/2014/main" id="{E0758DEE-DB51-52D0-EBFE-10421EE50214}"/>
              </a:ext>
            </a:extLst>
          </p:cNvPr>
          <p:cNvCxnSpPr/>
          <p:nvPr/>
        </p:nvCxnSpPr>
        <p:spPr>
          <a:xfrm>
            <a:off x="12233511" y="-1791978"/>
            <a:ext cx="2821" cy="10268297"/>
          </a:xfrm>
          <a:prstGeom prst="line">
            <a:avLst/>
          </a:prstGeom>
          <a:ln w="76200">
            <a:solidFill>
              <a:srgbClr val="FF0000"/>
            </a:solidFill>
          </a:ln>
        </p:spPr>
        <p:style>
          <a:lnRef idx="1">
            <a:schemeClr val="accent2"/>
          </a:lnRef>
          <a:fillRef idx="0">
            <a:schemeClr val="accent2"/>
          </a:fillRef>
          <a:effectRef idx="0">
            <a:schemeClr val="accent2"/>
          </a:effectRef>
          <a:fontRef idx="minor">
            <a:schemeClr val="tx1"/>
          </a:fontRef>
        </p:style>
      </p:cxnSp>
      <p:sp>
        <p:nvSpPr>
          <p:cNvPr id="3" name="TextBox 2">
            <a:extLst>
              <a:ext uri="{FF2B5EF4-FFF2-40B4-BE49-F238E27FC236}">
                <a16:creationId xmlns:a16="http://schemas.microsoft.com/office/drawing/2014/main" id="{A82C967F-E300-8824-E3B4-FC197C803CAF}"/>
              </a:ext>
            </a:extLst>
          </p:cNvPr>
          <p:cNvSpPr txBox="1"/>
          <p:nvPr/>
        </p:nvSpPr>
        <p:spPr>
          <a:xfrm>
            <a:off x="6156121" y="1668187"/>
            <a:ext cx="3069399" cy="769441"/>
          </a:xfrm>
          <a:prstGeom prst="rect">
            <a:avLst/>
          </a:prstGeom>
          <a:noFill/>
        </p:spPr>
        <p:txBody>
          <a:bodyPr wrap="square" rtlCol="0">
            <a:spAutoFit/>
          </a:bodyPr>
          <a:lstStyle/>
          <a:p>
            <a:r>
              <a:rPr lang="en-US" sz="4400" b="1" dirty="0">
                <a:solidFill>
                  <a:schemeClr val="bg1"/>
                </a:solidFill>
                <a:latin typeface="Century Gothic" panose="020B0502020202020204" pitchFamily="34" charset="0"/>
              </a:rPr>
              <a:t>OSDR</a:t>
            </a:r>
          </a:p>
        </p:txBody>
      </p:sp>
      <p:sp>
        <p:nvSpPr>
          <p:cNvPr id="4" name="TextBox 3">
            <a:extLst>
              <a:ext uri="{FF2B5EF4-FFF2-40B4-BE49-F238E27FC236}">
                <a16:creationId xmlns:a16="http://schemas.microsoft.com/office/drawing/2014/main" id="{BD27BC6B-FE9C-049D-D453-31E472EA593E}"/>
              </a:ext>
            </a:extLst>
          </p:cNvPr>
          <p:cNvSpPr txBox="1"/>
          <p:nvPr/>
        </p:nvSpPr>
        <p:spPr>
          <a:xfrm>
            <a:off x="6179097" y="3756063"/>
            <a:ext cx="5965329" cy="2800767"/>
          </a:xfrm>
          <a:prstGeom prst="rect">
            <a:avLst/>
          </a:prstGeom>
          <a:noFill/>
        </p:spPr>
        <p:txBody>
          <a:bodyPr wrap="square" rtlCol="0">
            <a:spAutoFit/>
          </a:bodyPr>
          <a:lstStyle/>
          <a:p>
            <a:r>
              <a:rPr lang="en-US" sz="1600" dirty="0">
                <a:solidFill>
                  <a:schemeClr val="bg1"/>
                </a:solidFill>
                <a:latin typeface="Century Gothic" panose="020B0502020202020204" pitchFamily="34" charset="0"/>
              </a:rPr>
              <a:t>The NASA Open Science Data Repository (OSDR) enables access to space-related data from experiments and missions that investigate biological and health responses of terrestrial life to spaceflight. The goal of OSDR is to enable multi-modal and multi-hierarchical fundamental space life science data be reused toward basic science, applied science, and operational outcomes for space exploration and knowledge discovery. These data include ‘omics, phenotypic, physiological, behavioral, hardware, environmental telemetry; raw, processed; tabular, text, code, bioimaging, and video.</a:t>
            </a:r>
          </a:p>
        </p:txBody>
      </p:sp>
      <p:sp>
        <p:nvSpPr>
          <p:cNvPr id="17" name="TextBox 16">
            <a:extLst>
              <a:ext uri="{FF2B5EF4-FFF2-40B4-BE49-F238E27FC236}">
                <a16:creationId xmlns:a16="http://schemas.microsoft.com/office/drawing/2014/main" id="{C45F7588-B7ED-4D53-FA86-BDF0300F26D8}"/>
              </a:ext>
            </a:extLst>
          </p:cNvPr>
          <p:cNvSpPr txBox="1"/>
          <p:nvPr/>
        </p:nvSpPr>
        <p:spPr>
          <a:xfrm>
            <a:off x="6179097" y="2437628"/>
            <a:ext cx="5945221" cy="461665"/>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NASA Open Science Data Repository</a:t>
            </a:r>
          </a:p>
        </p:txBody>
      </p:sp>
      <p:sp>
        <p:nvSpPr>
          <p:cNvPr id="9" name="TextBox 8">
            <a:extLst>
              <a:ext uri="{FF2B5EF4-FFF2-40B4-BE49-F238E27FC236}">
                <a16:creationId xmlns:a16="http://schemas.microsoft.com/office/drawing/2014/main" id="{C973A588-CC2A-D807-38DA-93543C5E4BA6}"/>
              </a:ext>
            </a:extLst>
          </p:cNvPr>
          <p:cNvSpPr txBox="1"/>
          <p:nvPr/>
        </p:nvSpPr>
        <p:spPr>
          <a:xfrm>
            <a:off x="38320" y="2822748"/>
            <a:ext cx="1828800" cy="707886"/>
          </a:xfrm>
          <a:prstGeom prst="rect">
            <a:avLst/>
          </a:prstGeom>
          <a:noFill/>
        </p:spPr>
        <p:txBody>
          <a:bodyPr wrap="square" rtlCol="0">
            <a:spAutoFit/>
          </a:bodyPr>
          <a:lstStyle/>
          <a:p>
            <a:pPr algn="ctr"/>
            <a:r>
              <a:rPr lang="en-US" sz="4000" b="1" dirty="0">
                <a:solidFill>
                  <a:schemeClr val="bg1"/>
                </a:solidFill>
                <a:latin typeface="Century Gothic" panose="020B0502020202020204" pitchFamily="34" charset="0"/>
              </a:rPr>
              <a:t>AI/ML</a:t>
            </a:r>
          </a:p>
        </p:txBody>
      </p:sp>
      <p:pic>
        <p:nvPicPr>
          <p:cNvPr id="2" name="Picture 1">
            <a:extLst>
              <a:ext uri="{FF2B5EF4-FFF2-40B4-BE49-F238E27FC236}">
                <a16:creationId xmlns:a16="http://schemas.microsoft.com/office/drawing/2014/main" id="{B6098CA7-7CA5-8231-81EB-A095FEF26B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127" t="34351" r="41734"/>
          <a:stretch/>
        </p:blipFill>
        <p:spPr bwMode="auto">
          <a:xfrm rot="16199447">
            <a:off x="586854" y="-966197"/>
            <a:ext cx="1872088" cy="3540987"/>
          </a:xfrm>
          <a:custGeom>
            <a:avLst/>
            <a:gdLst>
              <a:gd name="connsiteX0" fmla="*/ 667700 w 728068"/>
              <a:gd name="connsiteY0" fmla="*/ 0 h 1377114"/>
              <a:gd name="connsiteX1" fmla="*/ 220249 w 728068"/>
              <a:gd name="connsiteY1" fmla="*/ 1377114 h 1377114"/>
              <a:gd name="connsiteX2" fmla="*/ 0 w 728068"/>
              <a:gd name="connsiteY2" fmla="*/ 1073967 h 1377114"/>
              <a:gd name="connsiteX3" fmla="*/ 103885 w 728068"/>
              <a:gd name="connsiteY3" fmla="*/ 988254 h 1377114"/>
              <a:gd name="connsiteX4" fmla="*/ 355573 w 728068"/>
              <a:gd name="connsiteY4" fmla="*/ 380625 h 1377114"/>
              <a:gd name="connsiteX5" fmla="*/ 316940 w 728068"/>
              <a:gd name="connsiteY5" fmla="*/ 125091 h 1377114"/>
              <a:gd name="connsiteX6" fmla="*/ 313302 w 728068"/>
              <a:gd name="connsiteY6" fmla="*/ 115151 h 137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8068" h="1377114">
                <a:moveTo>
                  <a:pt x="667700" y="0"/>
                </a:moveTo>
                <a:cubicBezTo>
                  <a:pt x="832596" y="507500"/>
                  <a:pt x="651954" y="1063462"/>
                  <a:pt x="220249" y="1377114"/>
                </a:cubicBezTo>
                <a:lnTo>
                  <a:pt x="0" y="1073967"/>
                </a:lnTo>
                <a:lnTo>
                  <a:pt x="103885" y="988254"/>
                </a:lnTo>
                <a:cubicBezTo>
                  <a:pt x="259391" y="832748"/>
                  <a:pt x="355573" y="617919"/>
                  <a:pt x="355573" y="380625"/>
                </a:cubicBezTo>
                <a:cubicBezTo>
                  <a:pt x="355573" y="291640"/>
                  <a:pt x="342048" y="205814"/>
                  <a:pt x="316940" y="125091"/>
                </a:cubicBezTo>
                <a:lnTo>
                  <a:pt x="313302" y="115151"/>
                </a:lnTo>
                <a:close/>
              </a:path>
            </a:pathLst>
          </a:cu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FEA6728-45B4-E318-6F7A-570A715BF87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78" t="458" r="62763" b="36222"/>
          <a:stretch/>
        </p:blipFill>
        <p:spPr bwMode="auto">
          <a:xfrm rot="12599447">
            <a:off x="-2086727" y="-220957"/>
            <a:ext cx="1525594" cy="3702815"/>
          </a:xfrm>
          <a:custGeom>
            <a:avLst/>
            <a:gdLst>
              <a:gd name="connsiteX0" fmla="*/ 428279 w 593314"/>
              <a:gd name="connsiteY0" fmla="*/ 0 h 1440050"/>
              <a:gd name="connsiteX1" fmla="*/ 276923 w 593314"/>
              <a:gd name="connsiteY1" fmla="*/ 1440050 h 1440050"/>
              <a:gd name="connsiteX2" fmla="*/ 0 w 593314"/>
              <a:gd name="connsiteY2" fmla="*/ 1190709 h 1440050"/>
              <a:gd name="connsiteX3" fmla="*/ 47137 w 593314"/>
              <a:gd name="connsiteY3" fmla="*/ 1134328 h 1440050"/>
              <a:gd name="connsiteX4" fmla="*/ 105761 w 593314"/>
              <a:gd name="connsiteY4" fmla="*/ 186206 h 144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314" h="1440050">
                <a:moveTo>
                  <a:pt x="428279" y="0"/>
                </a:moveTo>
                <a:cubicBezTo>
                  <a:pt x="695087" y="462126"/>
                  <a:pt x="633982" y="1043496"/>
                  <a:pt x="276923" y="1440050"/>
                </a:cubicBezTo>
                <a:lnTo>
                  <a:pt x="0" y="1190709"/>
                </a:lnTo>
                <a:lnTo>
                  <a:pt x="47137" y="1134328"/>
                </a:lnTo>
                <a:cubicBezTo>
                  <a:pt x="249012" y="867144"/>
                  <a:pt x="283731" y="494459"/>
                  <a:pt x="105761" y="186206"/>
                </a:cubicBezTo>
                <a:close/>
              </a:path>
            </a:pathLst>
          </a:cu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A2D1E534-E8C2-ACA6-9DBC-BF114C681C9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270" t="2325" r="44409" b="-440"/>
          <a:stretch/>
        </p:blipFill>
        <p:spPr bwMode="auto">
          <a:xfrm rot="10799447" flipH="1" flipV="1">
            <a:off x="3359016" y="472051"/>
            <a:ext cx="2011263" cy="5409281"/>
          </a:xfrm>
          <a:custGeom>
            <a:avLst/>
            <a:gdLst>
              <a:gd name="connsiteX0" fmla="*/ 564843 w 1003155"/>
              <a:gd name="connsiteY0" fmla="*/ 0 h 2697980"/>
              <a:gd name="connsiteX1" fmla="*/ 564842 w 1003155"/>
              <a:gd name="connsiteY1" fmla="*/ 2697980 h 2697980"/>
              <a:gd name="connsiteX2" fmla="*/ 0 w 1003155"/>
              <a:gd name="connsiteY2" fmla="*/ 2287597 h 2697980"/>
              <a:gd name="connsiteX3" fmla="*/ 35806 w 1003155"/>
              <a:gd name="connsiteY3" fmla="*/ 2244200 h 2697980"/>
              <a:gd name="connsiteX4" fmla="*/ 309254 w 1003155"/>
              <a:gd name="connsiteY4" fmla="*/ 1348990 h 2697980"/>
              <a:gd name="connsiteX5" fmla="*/ 35806 w 1003155"/>
              <a:gd name="connsiteY5" fmla="*/ 453780 h 2697980"/>
              <a:gd name="connsiteX6" fmla="*/ 1 w 1003155"/>
              <a:gd name="connsiteY6" fmla="*/ 410383 h 2697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3155" h="2697980">
                <a:moveTo>
                  <a:pt x="564843" y="0"/>
                </a:moveTo>
                <a:cubicBezTo>
                  <a:pt x="1149260" y="804382"/>
                  <a:pt x="1149260" y="1893597"/>
                  <a:pt x="564842" y="2697980"/>
                </a:cubicBezTo>
                <a:lnTo>
                  <a:pt x="0" y="2287597"/>
                </a:lnTo>
                <a:lnTo>
                  <a:pt x="35806" y="2244200"/>
                </a:lnTo>
                <a:cubicBezTo>
                  <a:pt x="208446" y="1988658"/>
                  <a:pt x="309254" y="1680596"/>
                  <a:pt x="309254" y="1348990"/>
                </a:cubicBezTo>
                <a:cubicBezTo>
                  <a:pt x="309254" y="1017384"/>
                  <a:pt x="208447" y="709322"/>
                  <a:pt x="35806" y="453780"/>
                </a:cubicBezTo>
                <a:lnTo>
                  <a:pt x="1" y="410383"/>
                </a:lnTo>
                <a:close/>
              </a:path>
            </a:pathLst>
          </a:cu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27E6572F-E942-0871-A037-ED128EF5185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4850" t="24837" r="69780" b="35876"/>
          <a:stretch/>
        </p:blipFill>
        <p:spPr bwMode="auto">
          <a:xfrm rot="4499447">
            <a:off x="765584" y="3674069"/>
            <a:ext cx="1454596" cy="3718110"/>
          </a:xfrm>
          <a:custGeom>
            <a:avLst/>
            <a:gdLst>
              <a:gd name="connsiteX0" fmla="*/ 542590 w 1054055"/>
              <a:gd name="connsiteY0" fmla="*/ 0 h 2694283"/>
              <a:gd name="connsiteX1" fmla="*/ 683790 w 1054055"/>
              <a:gd name="connsiteY1" fmla="*/ 2694283 h 2694283"/>
              <a:gd name="connsiteX2" fmla="*/ 101484 w 1054055"/>
              <a:gd name="connsiteY2" fmla="*/ 2316129 h 2694283"/>
              <a:gd name="connsiteX3" fmla="*/ 112825 w 1054055"/>
              <a:gd name="connsiteY3" fmla="*/ 2299995 h 2694283"/>
              <a:gd name="connsiteX4" fmla="*/ 305589 w 1054055"/>
              <a:gd name="connsiteY4" fmla="*/ 1858720 h 2694283"/>
              <a:gd name="connsiteX5" fmla="*/ 145634 w 1054055"/>
              <a:gd name="connsiteY5" fmla="*/ 643746 h 2694283"/>
              <a:gd name="connsiteX6" fmla="*/ 0 w 1054055"/>
              <a:gd name="connsiteY6" fmla="*/ 439381 h 2694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055" h="2694283">
                <a:moveTo>
                  <a:pt x="542590" y="0"/>
                </a:moveTo>
                <a:cubicBezTo>
                  <a:pt x="1168304" y="772694"/>
                  <a:pt x="1225309" y="1860417"/>
                  <a:pt x="683790" y="2694283"/>
                </a:cubicBezTo>
                <a:lnTo>
                  <a:pt x="101484" y="2316129"/>
                </a:lnTo>
                <a:lnTo>
                  <a:pt x="112825" y="2299995"/>
                </a:lnTo>
                <a:cubicBezTo>
                  <a:pt x="196942" y="2166819"/>
                  <a:pt x="262676" y="2018874"/>
                  <a:pt x="305589" y="1858720"/>
                </a:cubicBezTo>
                <a:cubicBezTo>
                  <a:pt x="420023" y="1431644"/>
                  <a:pt x="350516" y="998616"/>
                  <a:pt x="145634" y="643746"/>
                </a:cubicBezTo>
                <a:lnTo>
                  <a:pt x="0" y="439381"/>
                </a:lnTo>
                <a:close/>
              </a:path>
            </a:pathLst>
          </a:cu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54992D0F-FC7D-036E-451E-8BE229635D2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202" t="1814" r="45035" b="705"/>
          <a:stretch/>
        </p:blipFill>
        <p:spPr bwMode="auto">
          <a:xfrm rot="8999447">
            <a:off x="-2086250" y="2765777"/>
            <a:ext cx="1525594" cy="3702814"/>
          </a:xfrm>
          <a:custGeom>
            <a:avLst/>
            <a:gdLst>
              <a:gd name="connsiteX0" fmla="*/ 515981 w 1105503"/>
              <a:gd name="connsiteY0" fmla="*/ 0 h 2683199"/>
              <a:gd name="connsiteX1" fmla="*/ 797997 w 1105503"/>
              <a:gd name="connsiteY1" fmla="*/ 2683199 h 2683199"/>
              <a:gd name="connsiteX2" fmla="*/ 197060 w 1105503"/>
              <a:gd name="connsiteY2" fmla="*/ 2336248 h 2683199"/>
              <a:gd name="connsiteX3" fmla="*/ 87827 w 1105503"/>
              <a:gd name="connsiteY3" fmla="*/ 569642 h 2683199"/>
              <a:gd name="connsiteX4" fmla="*/ 0 w 1105503"/>
              <a:gd name="connsiteY4" fmla="*/ 464590 h 2683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5503" h="2683199">
                <a:moveTo>
                  <a:pt x="515981" y="0"/>
                </a:moveTo>
                <a:cubicBezTo>
                  <a:pt x="1181279" y="738886"/>
                  <a:pt x="1295132" y="1822136"/>
                  <a:pt x="797997" y="2683199"/>
                </a:cubicBezTo>
                <a:lnTo>
                  <a:pt x="197060" y="2336248"/>
                </a:lnTo>
                <a:cubicBezTo>
                  <a:pt x="528666" y="1761890"/>
                  <a:pt x="463974" y="1067477"/>
                  <a:pt x="87827" y="569642"/>
                </a:cubicBezTo>
                <a:lnTo>
                  <a:pt x="0" y="464590"/>
                </a:lnTo>
                <a:close/>
              </a:path>
            </a:pathLst>
          </a:custGeom>
          <a:noFill/>
          <a:extLst>
            <a:ext uri="{909E8E84-426E-40DD-AFC4-6F175D3DCCD1}">
              <a14:hiddenFill xmlns:a14="http://schemas.microsoft.com/office/drawing/2010/main">
                <a:solidFill>
                  <a:srgbClr val="FFFFFF"/>
                </a:solidFill>
              </a14:hiddenFill>
            </a:ext>
          </a:extLst>
        </p:spPr>
      </p:pic>
      <p:pic>
        <p:nvPicPr>
          <p:cNvPr id="23" name="Picture 2" descr="See the source image">
            <a:extLst>
              <a:ext uri="{FF2B5EF4-FFF2-40B4-BE49-F238E27FC236}">
                <a16:creationId xmlns:a16="http://schemas.microsoft.com/office/drawing/2014/main" id="{0BA3A055-9FB3-B5BA-9D3B-A2C5922F8E4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552"/>
          <a:stretch/>
        </p:blipFill>
        <p:spPr bwMode="auto">
          <a:xfrm>
            <a:off x="14446160" y="862896"/>
            <a:ext cx="1857658" cy="161569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a:extLst>
              <a:ext uri="{FF2B5EF4-FFF2-40B4-BE49-F238E27FC236}">
                <a16:creationId xmlns:a16="http://schemas.microsoft.com/office/drawing/2014/main" id="{0B132D1C-8BD2-CA93-2EA0-CB97BA172A2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523011" y="822090"/>
            <a:ext cx="1764989" cy="1709347"/>
          </a:xfrm>
          <a:prstGeom prst="rect">
            <a:avLst/>
          </a:prstGeom>
          <a:noFill/>
          <a:ln>
            <a:noFill/>
          </a:ln>
          <a:effectLst/>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CE77D883-7883-1E5B-4D9C-0D3F871A515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2455252" y="776076"/>
            <a:ext cx="2067957" cy="1814963"/>
          </a:xfrm>
          <a:prstGeom prst="rect">
            <a:avLst/>
          </a:prstGeom>
        </p:spPr>
      </p:pic>
      <p:pic>
        <p:nvPicPr>
          <p:cNvPr id="3074" name="Picture 2">
            <a:extLst>
              <a:ext uri="{FF2B5EF4-FFF2-40B4-BE49-F238E27FC236}">
                <a16:creationId xmlns:a16="http://schemas.microsoft.com/office/drawing/2014/main" id="{B18E81AD-61C8-9F06-C8FE-5A3AFF27F81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182889" y="3756063"/>
            <a:ext cx="6858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2">
            <a:extLst>
              <a:ext uri="{FF2B5EF4-FFF2-40B4-BE49-F238E27FC236}">
                <a16:creationId xmlns:a16="http://schemas.microsoft.com/office/drawing/2014/main" id="{3566BCEC-82A4-F7A8-74BC-67AAD85FCD32}"/>
              </a:ext>
            </a:extLst>
          </p:cNvPr>
          <p:cNvPicPr>
            <a:picLocks noChangeAspect="1"/>
          </p:cNvPicPr>
          <p:nvPr/>
        </p:nvPicPr>
        <p:blipFill>
          <a:blip r:embed="rId11"/>
          <a:stretch>
            <a:fillRect/>
          </a:stretch>
        </p:blipFill>
        <p:spPr>
          <a:xfrm>
            <a:off x="13076933" y="7699566"/>
            <a:ext cx="4294412" cy="2457713"/>
          </a:xfrm>
          <a:prstGeom prst="rect">
            <a:avLst/>
          </a:prstGeom>
        </p:spPr>
      </p:pic>
      <p:pic>
        <p:nvPicPr>
          <p:cNvPr id="34" name="Content Placeholder 4">
            <a:extLst>
              <a:ext uri="{FF2B5EF4-FFF2-40B4-BE49-F238E27FC236}">
                <a16:creationId xmlns:a16="http://schemas.microsoft.com/office/drawing/2014/main" id="{1087E034-A49B-BA53-15F6-4E727FC39B5D}"/>
              </a:ext>
            </a:extLst>
          </p:cNvPr>
          <p:cNvPicPr>
            <a:picLocks noChangeAspect="1"/>
          </p:cNvPicPr>
          <p:nvPr/>
        </p:nvPicPr>
        <p:blipFill>
          <a:blip r:embed="rId12"/>
          <a:stretch>
            <a:fillRect/>
          </a:stretch>
        </p:blipFill>
        <p:spPr>
          <a:xfrm>
            <a:off x="12608552" y="-3844015"/>
            <a:ext cx="2999779" cy="3148442"/>
          </a:xfrm>
          <a:prstGeom prst="rect">
            <a:avLst/>
          </a:prstGeom>
          <a:ln>
            <a:solidFill>
              <a:schemeClr val="bg1"/>
            </a:solidFill>
          </a:ln>
        </p:spPr>
      </p:pic>
      <p:pic>
        <p:nvPicPr>
          <p:cNvPr id="35" name="Picture 34">
            <a:extLst>
              <a:ext uri="{FF2B5EF4-FFF2-40B4-BE49-F238E27FC236}">
                <a16:creationId xmlns:a16="http://schemas.microsoft.com/office/drawing/2014/main" id="{31CC6885-97C4-340F-5F2D-3CA9ABB761FB}"/>
              </a:ext>
            </a:extLst>
          </p:cNvPr>
          <p:cNvPicPr>
            <a:picLocks noChangeAspect="1"/>
          </p:cNvPicPr>
          <p:nvPr/>
        </p:nvPicPr>
        <p:blipFill>
          <a:blip r:embed="rId13"/>
          <a:srcRect l="49489"/>
          <a:stretch/>
        </p:blipFill>
        <p:spPr>
          <a:xfrm>
            <a:off x="16034011" y="-2423233"/>
            <a:ext cx="2042319" cy="1108125"/>
          </a:xfrm>
          <a:prstGeom prst="rect">
            <a:avLst/>
          </a:prstGeom>
        </p:spPr>
      </p:pic>
      <p:pic>
        <p:nvPicPr>
          <p:cNvPr id="36" name="Picture 35">
            <a:extLst>
              <a:ext uri="{FF2B5EF4-FFF2-40B4-BE49-F238E27FC236}">
                <a16:creationId xmlns:a16="http://schemas.microsoft.com/office/drawing/2014/main" id="{1B83524B-CFB5-C5EF-4909-F122A311A13F}"/>
              </a:ext>
            </a:extLst>
          </p:cNvPr>
          <p:cNvPicPr>
            <a:picLocks noChangeAspect="1"/>
          </p:cNvPicPr>
          <p:nvPr/>
        </p:nvPicPr>
        <p:blipFill>
          <a:blip r:embed="rId13"/>
          <a:srcRect l="15283" r="50511"/>
          <a:stretch/>
        </p:blipFill>
        <p:spPr>
          <a:xfrm>
            <a:off x="16363644" y="-3839372"/>
            <a:ext cx="1383052" cy="1108125"/>
          </a:xfrm>
          <a:prstGeom prst="rect">
            <a:avLst/>
          </a:prstGeom>
        </p:spPr>
      </p:pic>
      <p:sp>
        <p:nvSpPr>
          <p:cNvPr id="37" name="TextBox 36">
            <a:extLst>
              <a:ext uri="{FF2B5EF4-FFF2-40B4-BE49-F238E27FC236}">
                <a16:creationId xmlns:a16="http://schemas.microsoft.com/office/drawing/2014/main" id="{27B1E34D-41D1-BF1C-A4F7-B71EA19FED5C}"/>
              </a:ext>
            </a:extLst>
          </p:cNvPr>
          <p:cNvSpPr txBox="1"/>
          <p:nvPr/>
        </p:nvSpPr>
        <p:spPr>
          <a:xfrm>
            <a:off x="12608552" y="10455278"/>
            <a:ext cx="5231174" cy="369332"/>
          </a:xfrm>
          <a:prstGeom prst="rect">
            <a:avLst/>
          </a:prstGeom>
          <a:noFill/>
        </p:spPr>
        <p:txBody>
          <a:bodyPr wrap="square">
            <a:spAutoFit/>
          </a:bodyPr>
          <a:lstStyle/>
          <a:p>
            <a:pPr algn="ctr"/>
            <a:r>
              <a:rPr lang="en-US" sz="1800" dirty="0">
                <a:solidFill>
                  <a:schemeClr val="bg1"/>
                </a:solidFill>
                <a:latin typeface="Century Gothic" panose="020B0502020202020204" pitchFamily="34" charset="0"/>
              </a:rPr>
              <a:t>AI-Generated Graphica</a:t>
            </a:r>
            <a:r>
              <a:rPr lang="en-US" dirty="0">
                <a:solidFill>
                  <a:schemeClr val="bg1"/>
                </a:solidFill>
                <a:latin typeface="Century Gothic" panose="020B0502020202020204" pitchFamily="34" charset="0"/>
              </a:rPr>
              <a:t>l Abstracts</a:t>
            </a:r>
            <a:endParaRPr lang="en-US" dirty="0"/>
          </a:p>
        </p:txBody>
      </p:sp>
      <p:sp>
        <p:nvSpPr>
          <p:cNvPr id="38" name="TextBox 37">
            <a:extLst>
              <a:ext uri="{FF2B5EF4-FFF2-40B4-BE49-F238E27FC236}">
                <a16:creationId xmlns:a16="http://schemas.microsoft.com/office/drawing/2014/main" id="{0DE1D433-DCE5-784E-8156-509F67B44E40}"/>
              </a:ext>
            </a:extLst>
          </p:cNvPr>
          <p:cNvSpPr txBox="1"/>
          <p:nvPr/>
        </p:nvSpPr>
        <p:spPr>
          <a:xfrm>
            <a:off x="15822340" y="-1183191"/>
            <a:ext cx="2465660" cy="646331"/>
          </a:xfrm>
          <a:prstGeom prst="rect">
            <a:avLst/>
          </a:prstGeom>
          <a:noFill/>
        </p:spPr>
        <p:txBody>
          <a:bodyPr wrap="square">
            <a:spAutoFit/>
          </a:bodyPr>
          <a:lstStyle/>
          <a:p>
            <a:pPr algn="ctr"/>
            <a:r>
              <a:rPr lang="en-US" dirty="0">
                <a:solidFill>
                  <a:schemeClr val="bg1"/>
                </a:solidFill>
                <a:latin typeface="Century Gothic" panose="020B0502020202020204" pitchFamily="34" charset="0"/>
              </a:rPr>
              <a:t>Automated Image Analysis</a:t>
            </a:r>
            <a:endParaRPr lang="en-US" dirty="0"/>
          </a:p>
        </p:txBody>
      </p:sp>
    </p:spTree>
    <p:extLst>
      <p:ext uri="{BB962C8B-B14F-4D97-AF65-F5344CB8AC3E}">
        <p14:creationId xmlns:p14="http://schemas.microsoft.com/office/powerpoint/2010/main" val="10413983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347D3-BC67-4A64-75A2-1AF3F694E228}"/>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D3A6828-2485-4C40-7A48-144BA0B00680}"/>
              </a:ext>
            </a:extLst>
          </p:cNvPr>
          <p:cNvCxnSpPr/>
          <p:nvPr/>
        </p:nvCxnSpPr>
        <p:spPr>
          <a:xfrm flipV="1">
            <a:off x="-130627" y="3429000"/>
            <a:ext cx="19110959" cy="37407"/>
          </a:xfrm>
          <a:prstGeom prst="line">
            <a:avLst/>
          </a:prstGeom>
          <a:ln w="762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2AC1E51E-04F5-02E7-2746-5873B5AA9A74}"/>
              </a:ext>
            </a:extLst>
          </p:cNvPr>
          <p:cNvCxnSpPr/>
          <p:nvPr/>
        </p:nvCxnSpPr>
        <p:spPr>
          <a:xfrm>
            <a:off x="6062009" y="-1791978"/>
            <a:ext cx="5027" cy="10309296"/>
          </a:xfrm>
          <a:prstGeom prst="line">
            <a:avLst/>
          </a:prstGeom>
          <a:ln w="762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8" name="Straight Connector 7">
            <a:extLst>
              <a:ext uri="{FF2B5EF4-FFF2-40B4-BE49-F238E27FC236}">
                <a16:creationId xmlns:a16="http://schemas.microsoft.com/office/drawing/2014/main" id="{16D2BCCA-315E-685E-9E50-5DFB998CB309}"/>
              </a:ext>
            </a:extLst>
          </p:cNvPr>
          <p:cNvCxnSpPr/>
          <p:nvPr/>
        </p:nvCxnSpPr>
        <p:spPr>
          <a:xfrm>
            <a:off x="12233511" y="-1791978"/>
            <a:ext cx="2821" cy="10268297"/>
          </a:xfrm>
          <a:prstGeom prst="line">
            <a:avLst/>
          </a:prstGeom>
          <a:ln w="76200">
            <a:solidFill>
              <a:srgbClr val="FF0000"/>
            </a:solidFill>
          </a:ln>
        </p:spPr>
        <p:style>
          <a:lnRef idx="1">
            <a:schemeClr val="accent2"/>
          </a:lnRef>
          <a:fillRef idx="0">
            <a:schemeClr val="accent2"/>
          </a:fillRef>
          <a:effectRef idx="0">
            <a:schemeClr val="accent2"/>
          </a:effectRef>
          <a:fontRef idx="minor">
            <a:schemeClr val="tx1"/>
          </a:fontRef>
        </p:style>
      </p:cxnSp>
      <p:sp>
        <p:nvSpPr>
          <p:cNvPr id="3" name="TextBox 2">
            <a:extLst>
              <a:ext uri="{FF2B5EF4-FFF2-40B4-BE49-F238E27FC236}">
                <a16:creationId xmlns:a16="http://schemas.microsoft.com/office/drawing/2014/main" id="{1E2C7384-B2EB-7075-6B79-A89A9F61EAB6}"/>
              </a:ext>
            </a:extLst>
          </p:cNvPr>
          <p:cNvSpPr txBox="1"/>
          <p:nvPr/>
        </p:nvSpPr>
        <p:spPr>
          <a:xfrm>
            <a:off x="6156121" y="1668187"/>
            <a:ext cx="5322077" cy="769441"/>
          </a:xfrm>
          <a:prstGeom prst="rect">
            <a:avLst/>
          </a:prstGeom>
          <a:noFill/>
        </p:spPr>
        <p:txBody>
          <a:bodyPr wrap="square" rtlCol="0">
            <a:spAutoFit/>
          </a:bodyPr>
          <a:lstStyle/>
          <a:p>
            <a:r>
              <a:rPr lang="en-US" sz="4400" b="1" dirty="0">
                <a:solidFill>
                  <a:schemeClr val="bg1"/>
                </a:solidFill>
                <a:latin typeface="Century Gothic" panose="020B0502020202020204" pitchFamily="34" charset="0"/>
              </a:rPr>
              <a:t>AI for Life Science</a:t>
            </a:r>
          </a:p>
        </p:txBody>
      </p:sp>
      <p:sp>
        <p:nvSpPr>
          <p:cNvPr id="4" name="TextBox 3">
            <a:extLst>
              <a:ext uri="{FF2B5EF4-FFF2-40B4-BE49-F238E27FC236}">
                <a16:creationId xmlns:a16="http://schemas.microsoft.com/office/drawing/2014/main" id="{4D62A25D-2C38-68E9-E31A-DC84B9224A13}"/>
              </a:ext>
            </a:extLst>
          </p:cNvPr>
          <p:cNvSpPr txBox="1"/>
          <p:nvPr/>
        </p:nvSpPr>
        <p:spPr>
          <a:xfrm>
            <a:off x="6179097" y="3756063"/>
            <a:ext cx="5965329" cy="2800767"/>
          </a:xfrm>
          <a:prstGeom prst="rect">
            <a:avLst/>
          </a:prstGeom>
          <a:noFill/>
        </p:spPr>
        <p:txBody>
          <a:bodyPr wrap="square" rtlCol="0">
            <a:spAutoFit/>
          </a:bodyPr>
          <a:lstStyle/>
          <a:p>
            <a:r>
              <a:rPr lang="en-US" sz="1600" dirty="0">
                <a:solidFill>
                  <a:schemeClr val="bg1"/>
                </a:solidFill>
                <a:latin typeface="Century Gothic" panose="020B0502020202020204" pitchFamily="34" charset="0"/>
              </a:rPr>
              <a:t>Computational analysis of biological data spans a variety of approaches including statistical methods, bioinformatics approaches, mathematical modeling, and artificial intelligence (AI) and machine learning (ML) methods. Each of these approaches has strengths and weaknesses and must be evaluated according to the biological question and data type(s). ML approaches have shown promise for deriving meaningful patterns from complex, heterogeneous, multi-modal biological datasets. Broadly, ML methods are designed to create a mathematical model to fit patterns in a dataset.</a:t>
            </a:r>
          </a:p>
        </p:txBody>
      </p:sp>
      <p:sp>
        <p:nvSpPr>
          <p:cNvPr id="17" name="TextBox 16">
            <a:extLst>
              <a:ext uri="{FF2B5EF4-FFF2-40B4-BE49-F238E27FC236}">
                <a16:creationId xmlns:a16="http://schemas.microsoft.com/office/drawing/2014/main" id="{82693175-7D25-4D6D-997F-86F476C11A48}"/>
              </a:ext>
            </a:extLst>
          </p:cNvPr>
          <p:cNvSpPr txBox="1"/>
          <p:nvPr/>
        </p:nvSpPr>
        <p:spPr>
          <a:xfrm>
            <a:off x="6179097" y="2437628"/>
            <a:ext cx="5945221" cy="461665"/>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Artificial Intelligence for Life in Space</a:t>
            </a:r>
          </a:p>
        </p:txBody>
      </p:sp>
      <p:sp>
        <p:nvSpPr>
          <p:cNvPr id="9" name="TextBox 8">
            <a:extLst>
              <a:ext uri="{FF2B5EF4-FFF2-40B4-BE49-F238E27FC236}">
                <a16:creationId xmlns:a16="http://schemas.microsoft.com/office/drawing/2014/main" id="{17673E05-A9B6-1E0D-4AE4-0293F8387671}"/>
              </a:ext>
            </a:extLst>
          </p:cNvPr>
          <p:cNvSpPr txBox="1"/>
          <p:nvPr/>
        </p:nvSpPr>
        <p:spPr>
          <a:xfrm>
            <a:off x="38320" y="2822748"/>
            <a:ext cx="1828800" cy="707886"/>
          </a:xfrm>
          <a:prstGeom prst="rect">
            <a:avLst/>
          </a:prstGeom>
          <a:noFill/>
        </p:spPr>
        <p:txBody>
          <a:bodyPr wrap="square" rtlCol="0">
            <a:spAutoFit/>
          </a:bodyPr>
          <a:lstStyle/>
          <a:p>
            <a:pPr algn="ctr"/>
            <a:r>
              <a:rPr lang="en-US" sz="4000" b="1" dirty="0">
                <a:solidFill>
                  <a:schemeClr val="bg1"/>
                </a:solidFill>
                <a:latin typeface="Century Gothic" panose="020B0502020202020204" pitchFamily="34" charset="0"/>
              </a:rPr>
              <a:t>AI/ML</a:t>
            </a:r>
          </a:p>
        </p:txBody>
      </p:sp>
      <p:pic>
        <p:nvPicPr>
          <p:cNvPr id="10" name="Picture 9">
            <a:extLst>
              <a:ext uri="{FF2B5EF4-FFF2-40B4-BE49-F238E27FC236}">
                <a16:creationId xmlns:a16="http://schemas.microsoft.com/office/drawing/2014/main" id="{8D1087DA-46DD-9B15-40B3-2B69FEFF847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5127" t="34351" r="41734"/>
          <a:stretch/>
        </p:blipFill>
        <p:spPr bwMode="auto">
          <a:xfrm rot="12281243">
            <a:off x="-2112087" y="-543198"/>
            <a:ext cx="1872088" cy="3540987"/>
          </a:xfrm>
          <a:custGeom>
            <a:avLst/>
            <a:gdLst>
              <a:gd name="connsiteX0" fmla="*/ 667700 w 728068"/>
              <a:gd name="connsiteY0" fmla="*/ 0 h 1377114"/>
              <a:gd name="connsiteX1" fmla="*/ 220249 w 728068"/>
              <a:gd name="connsiteY1" fmla="*/ 1377114 h 1377114"/>
              <a:gd name="connsiteX2" fmla="*/ 0 w 728068"/>
              <a:gd name="connsiteY2" fmla="*/ 1073967 h 1377114"/>
              <a:gd name="connsiteX3" fmla="*/ 103885 w 728068"/>
              <a:gd name="connsiteY3" fmla="*/ 988254 h 1377114"/>
              <a:gd name="connsiteX4" fmla="*/ 355573 w 728068"/>
              <a:gd name="connsiteY4" fmla="*/ 380625 h 1377114"/>
              <a:gd name="connsiteX5" fmla="*/ 316940 w 728068"/>
              <a:gd name="connsiteY5" fmla="*/ 125091 h 1377114"/>
              <a:gd name="connsiteX6" fmla="*/ 313302 w 728068"/>
              <a:gd name="connsiteY6" fmla="*/ 115151 h 137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8068" h="1377114">
                <a:moveTo>
                  <a:pt x="667700" y="0"/>
                </a:moveTo>
                <a:cubicBezTo>
                  <a:pt x="832596" y="507500"/>
                  <a:pt x="651954" y="1063462"/>
                  <a:pt x="220249" y="1377114"/>
                </a:cubicBezTo>
                <a:lnTo>
                  <a:pt x="0" y="1073967"/>
                </a:lnTo>
                <a:lnTo>
                  <a:pt x="103885" y="988254"/>
                </a:lnTo>
                <a:cubicBezTo>
                  <a:pt x="259391" y="832748"/>
                  <a:pt x="355573" y="617919"/>
                  <a:pt x="355573" y="380625"/>
                </a:cubicBezTo>
                <a:cubicBezTo>
                  <a:pt x="355573" y="291640"/>
                  <a:pt x="342048" y="205814"/>
                  <a:pt x="316940" y="125091"/>
                </a:cubicBezTo>
                <a:lnTo>
                  <a:pt x="313302" y="115151"/>
                </a:lnTo>
                <a:close/>
              </a:path>
            </a:pathLst>
          </a:cu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DB116651-CAEF-14E5-654D-35A973B0495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78" t="458" r="62763" b="36222"/>
          <a:stretch/>
        </p:blipFill>
        <p:spPr bwMode="auto">
          <a:xfrm rot="8681243">
            <a:off x="-2377695" y="2307504"/>
            <a:ext cx="1525594" cy="3702815"/>
          </a:xfrm>
          <a:custGeom>
            <a:avLst/>
            <a:gdLst>
              <a:gd name="connsiteX0" fmla="*/ 428279 w 593314"/>
              <a:gd name="connsiteY0" fmla="*/ 0 h 1440050"/>
              <a:gd name="connsiteX1" fmla="*/ 276923 w 593314"/>
              <a:gd name="connsiteY1" fmla="*/ 1440050 h 1440050"/>
              <a:gd name="connsiteX2" fmla="*/ 0 w 593314"/>
              <a:gd name="connsiteY2" fmla="*/ 1190709 h 1440050"/>
              <a:gd name="connsiteX3" fmla="*/ 47137 w 593314"/>
              <a:gd name="connsiteY3" fmla="*/ 1134328 h 1440050"/>
              <a:gd name="connsiteX4" fmla="*/ 105761 w 593314"/>
              <a:gd name="connsiteY4" fmla="*/ 186206 h 144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314" h="1440050">
                <a:moveTo>
                  <a:pt x="428279" y="0"/>
                </a:moveTo>
                <a:cubicBezTo>
                  <a:pt x="695087" y="462126"/>
                  <a:pt x="633982" y="1043496"/>
                  <a:pt x="276923" y="1440050"/>
                </a:cubicBezTo>
                <a:lnTo>
                  <a:pt x="0" y="1190709"/>
                </a:lnTo>
                <a:lnTo>
                  <a:pt x="47137" y="1134328"/>
                </a:lnTo>
                <a:cubicBezTo>
                  <a:pt x="249012" y="867144"/>
                  <a:pt x="283731" y="494459"/>
                  <a:pt x="105761" y="186206"/>
                </a:cubicBezTo>
                <a:close/>
              </a:path>
            </a:pathLst>
          </a:cu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8316EDF-E64F-1196-18C7-FC095079251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1270" t="2325" r="44409" b="-440"/>
          <a:stretch/>
        </p:blipFill>
        <p:spPr bwMode="auto">
          <a:xfrm rot="6881243" flipH="1" flipV="1">
            <a:off x="969533" y="-1255189"/>
            <a:ext cx="1384354" cy="3723212"/>
          </a:xfrm>
          <a:custGeom>
            <a:avLst/>
            <a:gdLst>
              <a:gd name="connsiteX0" fmla="*/ 564843 w 1003155"/>
              <a:gd name="connsiteY0" fmla="*/ 0 h 2697980"/>
              <a:gd name="connsiteX1" fmla="*/ 564842 w 1003155"/>
              <a:gd name="connsiteY1" fmla="*/ 2697980 h 2697980"/>
              <a:gd name="connsiteX2" fmla="*/ 0 w 1003155"/>
              <a:gd name="connsiteY2" fmla="*/ 2287597 h 2697980"/>
              <a:gd name="connsiteX3" fmla="*/ 35806 w 1003155"/>
              <a:gd name="connsiteY3" fmla="*/ 2244200 h 2697980"/>
              <a:gd name="connsiteX4" fmla="*/ 309254 w 1003155"/>
              <a:gd name="connsiteY4" fmla="*/ 1348990 h 2697980"/>
              <a:gd name="connsiteX5" fmla="*/ 35806 w 1003155"/>
              <a:gd name="connsiteY5" fmla="*/ 453780 h 2697980"/>
              <a:gd name="connsiteX6" fmla="*/ 1 w 1003155"/>
              <a:gd name="connsiteY6" fmla="*/ 410383 h 2697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3155" h="2697980">
                <a:moveTo>
                  <a:pt x="564843" y="0"/>
                </a:moveTo>
                <a:cubicBezTo>
                  <a:pt x="1149260" y="804382"/>
                  <a:pt x="1149260" y="1893597"/>
                  <a:pt x="564842" y="2697980"/>
                </a:cubicBezTo>
                <a:lnTo>
                  <a:pt x="0" y="2287597"/>
                </a:lnTo>
                <a:lnTo>
                  <a:pt x="35806" y="2244200"/>
                </a:lnTo>
                <a:cubicBezTo>
                  <a:pt x="208446" y="1988658"/>
                  <a:pt x="309254" y="1680596"/>
                  <a:pt x="309254" y="1348990"/>
                </a:cubicBezTo>
                <a:cubicBezTo>
                  <a:pt x="309254" y="1017384"/>
                  <a:pt x="208447" y="709322"/>
                  <a:pt x="35806" y="453780"/>
                </a:cubicBezTo>
                <a:lnTo>
                  <a:pt x="1" y="410383"/>
                </a:lnTo>
                <a:close/>
              </a:path>
            </a:pathLst>
          </a:cu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A78AA00-7FAB-CA45-FECC-CC29A114FBF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4850" t="24837" r="69780" b="35876"/>
          <a:stretch/>
        </p:blipFill>
        <p:spPr bwMode="auto">
          <a:xfrm rot="581243">
            <a:off x="3205379" y="409091"/>
            <a:ext cx="2207448" cy="5642484"/>
          </a:xfrm>
          <a:custGeom>
            <a:avLst/>
            <a:gdLst>
              <a:gd name="connsiteX0" fmla="*/ 542590 w 1054055"/>
              <a:gd name="connsiteY0" fmla="*/ 0 h 2694283"/>
              <a:gd name="connsiteX1" fmla="*/ 683790 w 1054055"/>
              <a:gd name="connsiteY1" fmla="*/ 2694283 h 2694283"/>
              <a:gd name="connsiteX2" fmla="*/ 101484 w 1054055"/>
              <a:gd name="connsiteY2" fmla="*/ 2316129 h 2694283"/>
              <a:gd name="connsiteX3" fmla="*/ 112825 w 1054055"/>
              <a:gd name="connsiteY3" fmla="*/ 2299995 h 2694283"/>
              <a:gd name="connsiteX4" fmla="*/ 305589 w 1054055"/>
              <a:gd name="connsiteY4" fmla="*/ 1858720 h 2694283"/>
              <a:gd name="connsiteX5" fmla="*/ 145634 w 1054055"/>
              <a:gd name="connsiteY5" fmla="*/ 643746 h 2694283"/>
              <a:gd name="connsiteX6" fmla="*/ 0 w 1054055"/>
              <a:gd name="connsiteY6" fmla="*/ 439381 h 2694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055" h="2694283">
                <a:moveTo>
                  <a:pt x="542590" y="0"/>
                </a:moveTo>
                <a:cubicBezTo>
                  <a:pt x="1168304" y="772694"/>
                  <a:pt x="1225309" y="1860417"/>
                  <a:pt x="683790" y="2694283"/>
                </a:cubicBezTo>
                <a:lnTo>
                  <a:pt x="101484" y="2316129"/>
                </a:lnTo>
                <a:lnTo>
                  <a:pt x="112825" y="2299995"/>
                </a:lnTo>
                <a:cubicBezTo>
                  <a:pt x="196942" y="2166819"/>
                  <a:pt x="262676" y="2018874"/>
                  <a:pt x="305589" y="1858720"/>
                </a:cubicBezTo>
                <a:cubicBezTo>
                  <a:pt x="420023" y="1431644"/>
                  <a:pt x="350516" y="998616"/>
                  <a:pt x="145634" y="643746"/>
                </a:cubicBezTo>
                <a:lnTo>
                  <a:pt x="0" y="439381"/>
                </a:lnTo>
                <a:close/>
              </a:path>
            </a:pathLst>
          </a:cu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4B07ABBD-47C3-07C1-9CD1-C5E03DA8CC15}"/>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8202" t="1814" r="45035" b="705"/>
          <a:stretch/>
        </p:blipFill>
        <p:spPr bwMode="auto">
          <a:xfrm rot="5081243">
            <a:off x="336050" y="3554967"/>
            <a:ext cx="1525594" cy="3702814"/>
          </a:xfrm>
          <a:custGeom>
            <a:avLst/>
            <a:gdLst>
              <a:gd name="connsiteX0" fmla="*/ 515981 w 1105503"/>
              <a:gd name="connsiteY0" fmla="*/ 0 h 2683199"/>
              <a:gd name="connsiteX1" fmla="*/ 797997 w 1105503"/>
              <a:gd name="connsiteY1" fmla="*/ 2683199 h 2683199"/>
              <a:gd name="connsiteX2" fmla="*/ 197060 w 1105503"/>
              <a:gd name="connsiteY2" fmla="*/ 2336248 h 2683199"/>
              <a:gd name="connsiteX3" fmla="*/ 87827 w 1105503"/>
              <a:gd name="connsiteY3" fmla="*/ 569642 h 2683199"/>
              <a:gd name="connsiteX4" fmla="*/ 0 w 1105503"/>
              <a:gd name="connsiteY4" fmla="*/ 464590 h 2683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5503" h="2683199">
                <a:moveTo>
                  <a:pt x="515981" y="0"/>
                </a:moveTo>
                <a:cubicBezTo>
                  <a:pt x="1181279" y="738886"/>
                  <a:pt x="1295132" y="1822136"/>
                  <a:pt x="797997" y="2683199"/>
                </a:cubicBezTo>
                <a:lnTo>
                  <a:pt x="197060" y="2336248"/>
                </a:lnTo>
                <a:cubicBezTo>
                  <a:pt x="528666" y="1761890"/>
                  <a:pt x="463974" y="1067477"/>
                  <a:pt x="87827" y="569642"/>
                </a:cubicBezTo>
                <a:lnTo>
                  <a:pt x="0" y="464590"/>
                </a:lnTo>
                <a:close/>
              </a:path>
            </a:pathLst>
          </a:cu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F8EDD6F5-72CA-C5EF-EF26-C3EC93B1F461}"/>
              </a:ext>
            </a:extLst>
          </p:cNvPr>
          <p:cNvPicPr>
            <a:picLocks noChangeAspect="1"/>
          </p:cNvPicPr>
          <p:nvPr/>
        </p:nvPicPr>
        <p:blipFill>
          <a:blip r:embed="rId9"/>
          <a:stretch>
            <a:fillRect/>
          </a:stretch>
        </p:blipFill>
        <p:spPr>
          <a:xfrm>
            <a:off x="13076933" y="3802579"/>
            <a:ext cx="4294412" cy="2457713"/>
          </a:xfrm>
          <a:prstGeom prst="rect">
            <a:avLst/>
          </a:prstGeom>
        </p:spPr>
      </p:pic>
      <p:pic>
        <p:nvPicPr>
          <p:cNvPr id="26" name="Content Placeholder 4">
            <a:extLst>
              <a:ext uri="{FF2B5EF4-FFF2-40B4-BE49-F238E27FC236}">
                <a16:creationId xmlns:a16="http://schemas.microsoft.com/office/drawing/2014/main" id="{CEC70D88-85C0-D52B-58D0-53804385DC0F}"/>
              </a:ext>
            </a:extLst>
          </p:cNvPr>
          <p:cNvPicPr>
            <a:picLocks noChangeAspect="1"/>
          </p:cNvPicPr>
          <p:nvPr/>
        </p:nvPicPr>
        <p:blipFill>
          <a:blip r:embed="rId10"/>
          <a:stretch>
            <a:fillRect/>
          </a:stretch>
        </p:blipFill>
        <p:spPr>
          <a:xfrm>
            <a:off x="12608552" y="48772"/>
            <a:ext cx="2999779" cy="3148442"/>
          </a:xfrm>
          <a:prstGeom prst="rect">
            <a:avLst/>
          </a:prstGeom>
          <a:ln>
            <a:solidFill>
              <a:schemeClr val="bg1"/>
            </a:solidFill>
          </a:ln>
        </p:spPr>
      </p:pic>
      <p:pic>
        <p:nvPicPr>
          <p:cNvPr id="27" name="Picture 26">
            <a:extLst>
              <a:ext uri="{FF2B5EF4-FFF2-40B4-BE49-F238E27FC236}">
                <a16:creationId xmlns:a16="http://schemas.microsoft.com/office/drawing/2014/main" id="{B49D7108-F3EB-FC86-2723-1EAC32EEA5AE}"/>
              </a:ext>
            </a:extLst>
          </p:cNvPr>
          <p:cNvPicPr>
            <a:picLocks noChangeAspect="1"/>
          </p:cNvPicPr>
          <p:nvPr/>
        </p:nvPicPr>
        <p:blipFill>
          <a:blip r:embed="rId11"/>
          <a:srcRect l="49489"/>
          <a:stretch/>
        </p:blipFill>
        <p:spPr>
          <a:xfrm>
            <a:off x="16034011" y="1469554"/>
            <a:ext cx="2042319" cy="1108125"/>
          </a:xfrm>
          <a:prstGeom prst="rect">
            <a:avLst/>
          </a:prstGeom>
        </p:spPr>
      </p:pic>
      <p:pic>
        <p:nvPicPr>
          <p:cNvPr id="31" name="Picture 30">
            <a:extLst>
              <a:ext uri="{FF2B5EF4-FFF2-40B4-BE49-F238E27FC236}">
                <a16:creationId xmlns:a16="http://schemas.microsoft.com/office/drawing/2014/main" id="{5214B009-262E-E85D-5D0B-130AAB864E3C}"/>
              </a:ext>
            </a:extLst>
          </p:cNvPr>
          <p:cNvPicPr>
            <a:picLocks noChangeAspect="1"/>
          </p:cNvPicPr>
          <p:nvPr/>
        </p:nvPicPr>
        <p:blipFill>
          <a:blip r:embed="rId11"/>
          <a:srcRect l="15283" r="50511"/>
          <a:stretch/>
        </p:blipFill>
        <p:spPr>
          <a:xfrm>
            <a:off x="16363644" y="53415"/>
            <a:ext cx="1383052" cy="1108125"/>
          </a:xfrm>
          <a:prstGeom prst="rect">
            <a:avLst/>
          </a:prstGeom>
        </p:spPr>
      </p:pic>
      <p:sp>
        <p:nvSpPr>
          <p:cNvPr id="33" name="TextBox 32">
            <a:extLst>
              <a:ext uri="{FF2B5EF4-FFF2-40B4-BE49-F238E27FC236}">
                <a16:creationId xmlns:a16="http://schemas.microsoft.com/office/drawing/2014/main" id="{51AC6D17-A3C5-9219-E30E-631B1CD8D790}"/>
              </a:ext>
            </a:extLst>
          </p:cNvPr>
          <p:cNvSpPr txBox="1"/>
          <p:nvPr/>
        </p:nvSpPr>
        <p:spPr>
          <a:xfrm>
            <a:off x="12608552" y="6558291"/>
            <a:ext cx="5231174" cy="369332"/>
          </a:xfrm>
          <a:prstGeom prst="rect">
            <a:avLst/>
          </a:prstGeom>
          <a:noFill/>
        </p:spPr>
        <p:txBody>
          <a:bodyPr wrap="square">
            <a:spAutoFit/>
          </a:bodyPr>
          <a:lstStyle/>
          <a:p>
            <a:pPr algn="ctr"/>
            <a:r>
              <a:rPr lang="en-US" sz="1800" dirty="0">
                <a:solidFill>
                  <a:schemeClr val="bg1"/>
                </a:solidFill>
                <a:latin typeface="Century Gothic" panose="020B0502020202020204" pitchFamily="34" charset="0"/>
              </a:rPr>
              <a:t>AI-Generated Graphica</a:t>
            </a:r>
            <a:r>
              <a:rPr lang="en-US" dirty="0">
                <a:solidFill>
                  <a:schemeClr val="bg1"/>
                </a:solidFill>
                <a:latin typeface="Century Gothic" panose="020B0502020202020204" pitchFamily="34" charset="0"/>
              </a:rPr>
              <a:t>l Abstracts</a:t>
            </a:r>
            <a:endParaRPr lang="en-US" dirty="0"/>
          </a:p>
        </p:txBody>
      </p:sp>
      <p:sp>
        <p:nvSpPr>
          <p:cNvPr id="34" name="TextBox 33">
            <a:extLst>
              <a:ext uri="{FF2B5EF4-FFF2-40B4-BE49-F238E27FC236}">
                <a16:creationId xmlns:a16="http://schemas.microsoft.com/office/drawing/2014/main" id="{96376ACF-9C84-93F2-D275-3A4BBB5B676C}"/>
              </a:ext>
            </a:extLst>
          </p:cNvPr>
          <p:cNvSpPr txBox="1"/>
          <p:nvPr/>
        </p:nvSpPr>
        <p:spPr>
          <a:xfrm>
            <a:off x="15822340" y="2709596"/>
            <a:ext cx="2465660" cy="646331"/>
          </a:xfrm>
          <a:prstGeom prst="rect">
            <a:avLst/>
          </a:prstGeom>
          <a:noFill/>
        </p:spPr>
        <p:txBody>
          <a:bodyPr wrap="square">
            <a:spAutoFit/>
          </a:bodyPr>
          <a:lstStyle/>
          <a:p>
            <a:pPr algn="ctr"/>
            <a:r>
              <a:rPr lang="en-US" dirty="0">
                <a:solidFill>
                  <a:schemeClr val="bg1"/>
                </a:solidFill>
                <a:latin typeface="Century Gothic" panose="020B0502020202020204" pitchFamily="34" charset="0"/>
              </a:rPr>
              <a:t>Automated Image Analysis</a:t>
            </a:r>
            <a:endParaRPr lang="en-US" dirty="0"/>
          </a:p>
        </p:txBody>
      </p:sp>
      <p:pic>
        <p:nvPicPr>
          <p:cNvPr id="35" name="chatbot_osdr_demo">
            <a:hlinkClick r:id="" action="ppaction://media"/>
            <a:extLst>
              <a:ext uri="{FF2B5EF4-FFF2-40B4-BE49-F238E27FC236}">
                <a16:creationId xmlns:a16="http://schemas.microsoft.com/office/drawing/2014/main" id="{DC8BCDA9-C7B8-D8E0-C3E8-20990A8CC7AD}"/>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14549473" y="-3627440"/>
            <a:ext cx="1650022" cy="2432797"/>
          </a:xfrm>
          <a:prstGeom prst="rect">
            <a:avLst/>
          </a:prstGeom>
        </p:spPr>
      </p:pic>
      <p:pic>
        <p:nvPicPr>
          <p:cNvPr id="36" name="Picture 35">
            <a:extLst>
              <a:ext uri="{FF2B5EF4-FFF2-40B4-BE49-F238E27FC236}">
                <a16:creationId xmlns:a16="http://schemas.microsoft.com/office/drawing/2014/main" id="{E2F1CBE1-D35C-8755-A728-0A9D183AEEFD}"/>
              </a:ext>
            </a:extLst>
          </p:cNvPr>
          <p:cNvPicPr>
            <a:picLocks noChangeAspect="1"/>
          </p:cNvPicPr>
          <p:nvPr/>
        </p:nvPicPr>
        <p:blipFill>
          <a:blip r:embed="rId13"/>
          <a:stretch>
            <a:fillRect/>
          </a:stretch>
        </p:blipFill>
        <p:spPr>
          <a:xfrm>
            <a:off x="12546123" y="7727389"/>
            <a:ext cx="5741877" cy="1857666"/>
          </a:xfrm>
          <a:prstGeom prst="rect">
            <a:avLst/>
          </a:prstGeom>
        </p:spPr>
      </p:pic>
      <p:sp>
        <p:nvSpPr>
          <p:cNvPr id="37" name="TextBox 36">
            <a:extLst>
              <a:ext uri="{FF2B5EF4-FFF2-40B4-BE49-F238E27FC236}">
                <a16:creationId xmlns:a16="http://schemas.microsoft.com/office/drawing/2014/main" id="{F65B025D-E65E-2BE2-0F52-FF40132E5CBE}"/>
              </a:ext>
            </a:extLst>
          </p:cNvPr>
          <p:cNvSpPr txBox="1"/>
          <p:nvPr/>
        </p:nvSpPr>
        <p:spPr>
          <a:xfrm>
            <a:off x="12546123" y="10136799"/>
            <a:ext cx="5231174" cy="369332"/>
          </a:xfrm>
          <a:prstGeom prst="rect">
            <a:avLst/>
          </a:prstGeom>
          <a:noFill/>
        </p:spPr>
        <p:txBody>
          <a:bodyPr wrap="square">
            <a:spAutoFit/>
          </a:bodyPr>
          <a:lstStyle/>
          <a:p>
            <a:pPr algn="ctr"/>
            <a:r>
              <a:rPr lang="en-US" dirty="0">
                <a:solidFill>
                  <a:schemeClr val="bg1"/>
                </a:solidFill>
                <a:latin typeface="Century Gothic" panose="020B0502020202020204" pitchFamily="34" charset="0"/>
              </a:rPr>
              <a:t>Data Standardization Toolkits</a:t>
            </a:r>
            <a:endParaRPr lang="en-US" dirty="0"/>
          </a:p>
        </p:txBody>
      </p:sp>
      <p:sp>
        <p:nvSpPr>
          <p:cNvPr id="38" name="TextBox 37">
            <a:extLst>
              <a:ext uri="{FF2B5EF4-FFF2-40B4-BE49-F238E27FC236}">
                <a16:creationId xmlns:a16="http://schemas.microsoft.com/office/drawing/2014/main" id="{16D283B4-2E37-3219-2988-474A34C77E1D}"/>
              </a:ext>
            </a:extLst>
          </p:cNvPr>
          <p:cNvSpPr txBox="1"/>
          <p:nvPr/>
        </p:nvSpPr>
        <p:spPr>
          <a:xfrm>
            <a:off x="13913680" y="-1058123"/>
            <a:ext cx="2921609" cy="646331"/>
          </a:xfrm>
          <a:prstGeom prst="rect">
            <a:avLst/>
          </a:prstGeom>
          <a:noFill/>
        </p:spPr>
        <p:txBody>
          <a:bodyPr wrap="square">
            <a:spAutoFit/>
          </a:bodyPr>
          <a:lstStyle/>
          <a:p>
            <a:pPr algn="ctr"/>
            <a:r>
              <a:rPr lang="en-US" dirty="0">
                <a:solidFill>
                  <a:schemeClr val="bg1"/>
                </a:solidFill>
                <a:latin typeface="Century Gothic" panose="020B0502020202020204" pitchFamily="34" charset="0"/>
              </a:rPr>
              <a:t>Data Standardization Toolkits</a:t>
            </a:r>
            <a:endParaRPr lang="en-US" dirty="0"/>
          </a:p>
        </p:txBody>
      </p:sp>
    </p:spTree>
    <p:extLst>
      <p:ext uri="{BB962C8B-B14F-4D97-AF65-F5344CB8AC3E}">
        <p14:creationId xmlns:p14="http://schemas.microsoft.com/office/powerpoint/2010/main" val="7633773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366" fill="hold"/>
                                        <p:tgtEl>
                                          <p:spTgt spid="3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5"/>
                                        </p:tgtEl>
                                      </p:cBhvr>
                                    </p:cmd>
                                  </p:childTnLst>
                                </p:cTn>
                              </p:par>
                            </p:childTnLst>
                          </p:cTn>
                        </p:par>
                      </p:childTnLst>
                    </p:cTn>
                  </p:par>
                </p:childTnLst>
              </p:cTn>
              <p:nextCondLst>
                <p:cond evt="onClick" delay="0">
                  <p:tgtEl>
                    <p:spTgt spid="35"/>
                  </p:tgtEl>
                </p:cond>
              </p:nextCondLst>
            </p:seq>
            <p:video>
              <p:cMediaNode vol="80000">
                <p:cTn id="12" fill="hold" display="0">
                  <p:stCondLst>
                    <p:cond delay="indefinite"/>
                  </p:stCondLst>
                </p:cTn>
                <p:tgtEl>
                  <p:spTgt spid="35"/>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CC479-3E01-B2F4-D08C-4107EE7824C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C6CBBADE-DA6A-90E4-D337-0B097ECB5FA0}"/>
              </a:ext>
            </a:extLst>
          </p:cNvPr>
          <p:cNvCxnSpPr/>
          <p:nvPr/>
        </p:nvCxnSpPr>
        <p:spPr>
          <a:xfrm flipV="1">
            <a:off x="-130627" y="3429000"/>
            <a:ext cx="19110959" cy="37407"/>
          </a:xfrm>
          <a:prstGeom prst="line">
            <a:avLst/>
          </a:prstGeom>
          <a:ln w="762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BE479C91-7692-6B9D-FE4C-6BBFD10A52B6}"/>
              </a:ext>
            </a:extLst>
          </p:cNvPr>
          <p:cNvCxnSpPr/>
          <p:nvPr/>
        </p:nvCxnSpPr>
        <p:spPr>
          <a:xfrm>
            <a:off x="6062009" y="-1791978"/>
            <a:ext cx="5027" cy="10309296"/>
          </a:xfrm>
          <a:prstGeom prst="line">
            <a:avLst/>
          </a:prstGeom>
          <a:ln w="762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8" name="Straight Connector 7">
            <a:extLst>
              <a:ext uri="{FF2B5EF4-FFF2-40B4-BE49-F238E27FC236}">
                <a16:creationId xmlns:a16="http://schemas.microsoft.com/office/drawing/2014/main" id="{CBF1C5E3-5AD0-EA99-27F7-372E7FF702E9}"/>
              </a:ext>
            </a:extLst>
          </p:cNvPr>
          <p:cNvCxnSpPr/>
          <p:nvPr/>
        </p:nvCxnSpPr>
        <p:spPr>
          <a:xfrm>
            <a:off x="12233511" y="-1791978"/>
            <a:ext cx="2821" cy="10268297"/>
          </a:xfrm>
          <a:prstGeom prst="line">
            <a:avLst/>
          </a:prstGeom>
          <a:ln w="76200">
            <a:solidFill>
              <a:srgbClr val="FF0000"/>
            </a:solidFill>
          </a:ln>
        </p:spPr>
        <p:style>
          <a:lnRef idx="1">
            <a:schemeClr val="accent2"/>
          </a:lnRef>
          <a:fillRef idx="0">
            <a:schemeClr val="accent2"/>
          </a:fillRef>
          <a:effectRef idx="0">
            <a:schemeClr val="accent2"/>
          </a:effectRef>
          <a:fontRef idx="minor">
            <a:schemeClr val="tx1"/>
          </a:fontRef>
        </p:style>
      </p:cxnSp>
      <p:sp>
        <p:nvSpPr>
          <p:cNvPr id="3" name="TextBox 2">
            <a:extLst>
              <a:ext uri="{FF2B5EF4-FFF2-40B4-BE49-F238E27FC236}">
                <a16:creationId xmlns:a16="http://schemas.microsoft.com/office/drawing/2014/main" id="{9DAC3E59-8E25-B152-767C-2DDC35FCE653}"/>
              </a:ext>
            </a:extLst>
          </p:cNvPr>
          <p:cNvSpPr txBox="1"/>
          <p:nvPr/>
        </p:nvSpPr>
        <p:spPr>
          <a:xfrm>
            <a:off x="6156120" y="1668187"/>
            <a:ext cx="5940193" cy="769441"/>
          </a:xfrm>
          <a:prstGeom prst="rect">
            <a:avLst/>
          </a:prstGeom>
          <a:noFill/>
        </p:spPr>
        <p:txBody>
          <a:bodyPr wrap="square" rtlCol="0">
            <a:spAutoFit/>
          </a:bodyPr>
          <a:lstStyle/>
          <a:p>
            <a:r>
              <a:rPr lang="en-US" sz="4400" b="1" dirty="0">
                <a:solidFill>
                  <a:schemeClr val="bg1"/>
                </a:solidFill>
                <a:latin typeface="Century Gothic" panose="020B0502020202020204" pitchFamily="34" charset="0"/>
              </a:rPr>
              <a:t>AI for Data Curation</a:t>
            </a:r>
          </a:p>
        </p:txBody>
      </p:sp>
      <p:sp>
        <p:nvSpPr>
          <p:cNvPr id="4" name="TextBox 3">
            <a:extLst>
              <a:ext uri="{FF2B5EF4-FFF2-40B4-BE49-F238E27FC236}">
                <a16:creationId xmlns:a16="http://schemas.microsoft.com/office/drawing/2014/main" id="{58B987E5-B4EF-5142-06C5-047BE4354B51}"/>
              </a:ext>
            </a:extLst>
          </p:cNvPr>
          <p:cNvSpPr txBox="1"/>
          <p:nvPr/>
        </p:nvSpPr>
        <p:spPr>
          <a:xfrm>
            <a:off x="6179097" y="3756063"/>
            <a:ext cx="5965329" cy="3046988"/>
          </a:xfrm>
          <a:prstGeom prst="rect">
            <a:avLst/>
          </a:prstGeom>
          <a:noFill/>
        </p:spPr>
        <p:txBody>
          <a:bodyPr wrap="square" rtlCol="0">
            <a:spAutoFit/>
          </a:bodyPr>
          <a:lstStyle/>
          <a:p>
            <a:r>
              <a:rPr lang="en-US" sz="1600" dirty="0">
                <a:solidFill>
                  <a:schemeClr val="bg1"/>
                </a:solidFill>
                <a:latin typeface="Century Gothic" panose="020B0502020202020204" pitchFamily="34" charset="0"/>
              </a:rPr>
              <a:t>We are developing a suite of AI-powered tools to streamline data curation and enhance the accessibility of scientific information and </a:t>
            </a:r>
            <a:r>
              <a:rPr lang="en-US" sz="1600" dirty="0" err="1">
                <a:solidFill>
                  <a:schemeClr val="bg1"/>
                </a:solidFill>
                <a:latin typeface="Century Gothic" panose="020B0502020202020204" pitchFamily="34" charset="0"/>
              </a:rPr>
              <a:t>biosamples</a:t>
            </a:r>
            <a:r>
              <a:rPr lang="en-US" sz="1600" dirty="0">
                <a:solidFill>
                  <a:schemeClr val="bg1"/>
                </a:solidFill>
                <a:latin typeface="Century Gothic" panose="020B0502020202020204" pitchFamily="34" charset="0"/>
              </a:rPr>
              <a:t>. These tools offer key capabilities such as automated data alignment, which auto-populates relevant metadata from incoming datasets using a standardized template. Additionally, the suite includes metadata tagging that generates context-specific metadata for each study and automated graphical abstracts that create visual summaries of research. A conversational agent powered by a large language model (LLM) is also integrated, enabling efficient data retrieval and user assistance.</a:t>
            </a:r>
          </a:p>
        </p:txBody>
      </p:sp>
      <p:sp>
        <p:nvSpPr>
          <p:cNvPr id="17" name="TextBox 16">
            <a:extLst>
              <a:ext uri="{FF2B5EF4-FFF2-40B4-BE49-F238E27FC236}">
                <a16:creationId xmlns:a16="http://schemas.microsoft.com/office/drawing/2014/main" id="{27F1DD65-18E8-436D-D2CF-5D5514118EB4}"/>
              </a:ext>
            </a:extLst>
          </p:cNvPr>
          <p:cNvSpPr txBox="1"/>
          <p:nvPr/>
        </p:nvSpPr>
        <p:spPr>
          <a:xfrm>
            <a:off x="6179097" y="2437628"/>
            <a:ext cx="5945221" cy="830997"/>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Scientific Data Alignment &amp; Verification</a:t>
            </a:r>
          </a:p>
        </p:txBody>
      </p:sp>
      <p:sp>
        <p:nvSpPr>
          <p:cNvPr id="9" name="TextBox 8">
            <a:extLst>
              <a:ext uri="{FF2B5EF4-FFF2-40B4-BE49-F238E27FC236}">
                <a16:creationId xmlns:a16="http://schemas.microsoft.com/office/drawing/2014/main" id="{BD197A0B-0F27-AD15-8266-40CC5C1F2AF1}"/>
              </a:ext>
            </a:extLst>
          </p:cNvPr>
          <p:cNvSpPr txBox="1"/>
          <p:nvPr/>
        </p:nvSpPr>
        <p:spPr>
          <a:xfrm>
            <a:off x="38320" y="2822748"/>
            <a:ext cx="1828800" cy="707886"/>
          </a:xfrm>
          <a:prstGeom prst="rect">
            <a:avLst/>
          </a:prstGeom>
          <a:noFill/>
        </p:spPr>
        <p:txBody>
          <a:bodyPr wrap="square" rtlCol="0">
            <a:spAutoFit/>
          </a:bodyPr>
          <a:lstStyle/>
          <a:p>
            <a:pPr algn="ctr"/>
            <a:r>
              <a:rPr lang="en-US" sz="4000" b="1" dirty="0">
                <a:solidFill>
                  <a:schemeClr val="bg1"/>
                </a:solidFill>
                <a:latin typeface="Century Gothic" panose="020B0502020202020204" pitchFamily="34" charset="0"/>
              </a:rPr>
              <a:t>AI/ML</a:t>
            </a:r>
          </a:p>
        </p:txBody>
      </p:sp>
      <p:pic>
        <p:nvPicPr>
          <p:cNvPr id="2" name="Picture 1">
            <a:extLst>
              <a:ext uri="{FF2B5EF4-FFF2-40B4-BE49-F238E27FC236}">
                <a16:creationId xmlns:a16="http://schemas.microsoft.com/office/drawing/2014/main" id="{9E52A7FC-B2E2-C7B5-FD64-E3FD4660B68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5127" t="34351" r="41734"/>
          <a:stretch/>
        </p:blipFill>
        <p:spPr bwMode="auto">
          <a:xfrm rot="7504373">
            <a:off x="-2598714" y="2661726"/>
            <a:ext cx="1872088" cy="3540987"/>
          </a:xfrm>
          <a:custGeom>
            <a:avLst/>
            <a:gdLst>
              <a:gd name="connsiteX0" fmla="*/ 667700 w 728068"/>
              <a:gd name="connsiteY0" fmla="*/ 0 h 1377114"/>
              <a:gd name="connsiteX1" fmla="*/ 220249 w 728068"/>
              <a:gd name="connsiteY1" fmla="*/ 1377114 h 1377114"/>
              <a:gd name="connsiteX2" fmla="*/ 0 w 728068"/>
              <a:gd name="connsiteY2" fmla="*/ 1073967 h 1377114"/>
              <a:gd name="connsiteX3" fmla="*/ 103885 w 728068"/>
              <a:gd name="connsiteY3" fmla="*/ 988254 h 1377114"/>
              <a:gd name="connsiteX4" fmla="*/ 355573 w 728068"/>
              <a:gd name="connsiteY4" fmla="*/ 380625 h 1377114"/>
              <a:gd name="connsiteX5" fmla="*/ 316940 w 728068"/>
              <a:gd name="connsiteY5" fmla="*/ 125091 h 1377114"/>
              <a:gd name="connsiteX6" fmla="*/ 313302 w 728068"/>
              <a:gd name="connsiteY6" fmla="*/ 115151 h 137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8068" h="1377114">
                <a:moveTo>
                  <a:pt x="667700" y="0"/>
                </a:moveTo>
                <a:cubicBezTo>
                  <a:pt x="832596" y="507500"/>
                  <a:pt x="651954" y="1063462"/>
                  <a:pt x="220249" y="1377114"/>
                </a:cubicBezTo>
                <a:lnTo>
                  <a:pt x="0" y="1073967"/>
                </a:lnTo>
                <a:lnTo>
                  <a:pt x="103885" y="988254"/>
                </a:lnTo>
                <a:cubicBezTo>
                  <a:pt x="259391" y="832748"/>
                  <a:pt x="355573" y="617919"/>
                  <a:pt x="355573" y="380625"/>
                </a:cubicBezTo>
                <a:cubicBezTo>
                  <a:pt x="355573" y="291640"/>
                  <a:pt x="342048" y="205814"/>
                  <a:pt x="316940" y="125091"/>
                </a:cubicBezTo>
                <a:lnTo>
                  <a:pt x="313302" y="115151"/>
                </a:lnTo>
                <a:close/>
              </a:path>
            </a:pathLst>
          </a:cu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C101E74-F5BC-4FB8-2924-28F03645010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78" t="458" r="62763" b="36222"/>
          <a:stretch/>
        </p:blipFill>
        <p:spPr bwMode="auto">
          <a:xfrm rot="3904373">
            <a:off x="379009" y="3540960"/>
            <a:ext cx="1525594" cy="3702815"/>
          </a:xfrm>
          <a:custGeom>
            <a:avLst/>
            <a:gdLst>
              <a:gd name="connsiteX0" fmla="*/ 428279 w 593314"/>
              <a:gd name="connsiteY0" fmla="*/ 0 h 1440050"/>
              <a:gd name="connsiteX1" fmla="*/ 276923 w 593314"/>
              <a:gd name="connsiteY1" fmla="*/ 1440050 h 1440050"/>
              <a:gd name="connsiteX2" fmla="*/ 0 w 593314"/>
              <a:gd name="connsiteY2" fmla="*/ 1190709 h 1440050"/>
              <a:gd name="connsiteX3" fmla="*/ 47137 w 593314"/>
              <a:gd name="connsiteY3" fmla="*/ 1134328 h 1440050"/>
              <a:gd name="connsiteX4" fmla="*/ 105761 w 593314"/>
              <a:gd name="connsiteY4" fmla="*/ 186206 h 144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314" h="1440050">
                <a:moveTo>
                  <a:pt x="428279" y="0"/>
                </a:moveTo>
                <a:cubicBezTo>
                  <a:pt x="695087" y="462126"/>
                  <a:pt x="633982" y="1043496"/>
                  <a:pt x="276923" y="1440050"/>
                </a:cubicBezTo>
                <a:lnTo>
                  <a:pt x="0" y="1190709"/>
                </a:lnTo>
                <a:lnTo>
                  <a:pt x="47137" y="1134328"/>
                </a:lnTo>
                <a:cubicBezTo>
                  <a:pt x="249012" y="867144"/>
                  <a:pt x="283731" y="494459"/>
                  <a:pt x="105761" y="186206"/>
                </a:cubicBezTo>
                <a:close/>
              </a:path>
            </a:pathLst>
          </a:cu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4CC6AE32-83DF-5676-1859-37694A1D789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1270" t="2325" r="44409" b="-440"/>
          <a:stretch/>
        </p:blipFill>
        <p:spPr bwMode="auto">
          <a:xfrm rot="2104373" flipH="1" flipV="1">
            <a:off x="-2453991" y="-332575"/>
            <a:ext cx="1384354" cy="3723212"/>
          </a:xfrm>
          <a:custGeom>
            <a:avLst/>
            <a:gdLst>
              <a:gd name="connsiteX0" fmla="*/ 564843 w 1003155"/>
              <a:gd name="connsiteY0" fmla="*/ 0 h 2697980"/>
              <a:gd name="connsiteX1" fmla="*/ 564842 w 1003155"/>
              <a:gd name="connsiteY1" fmla="*/ 2697980 h 2697980"/>
              <a:gd name="connsiteX2" fmla="*/ 0 w 1003155"/>
              <a:gd name="connsiteY2" fmla="*/ 2287597 h 2697980"/>
              <a:gd name="connsiteX3" fmla="*/ 35806 w 1003155"/>
              <a:gd name="connsiteY3" fmla="*/ 2244200 h 2697980"/>
              <a:gd name="connsiteX4" fmla="*/ 309254 w 1003155"/>
              <a:gd name="connsiteY4" fmla="*/ 1348990 h 2697980"/>
              <a:gd name="connsiteX5" fmla="*/ 35806 w 1003155"/>
              <a:gd name="connsiteY5" fmla="*/ 453780 h 2697980"/>
              <a:gd name="connsiteX6" fmla="*/ 1 w 1003155"/>
              <a:gd name="connsiteY6" fmla="*/ 410383 h 2697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3155" h="2697980">
                <a:moveTo>
                  <a:pt x="564843" y="0"/>
                </a:moveTo>
                <a:cubicBezTo>
                  <a:pt x="1149260" y="804382"/>
                  <a:pt x="1149260" y="1893597"/>
                  <a:pt x="564842" y="2697980"/>
                </a:cubicBezTo>
                <a:lnTo>
                  <a:pt x="0" y="2287597"/>
                </a:lnTo>
                <a:lnTo>
                  <a:pt x="35806" y="2244200"/>
                </a:lnTo>
                <a:cubicBezTo>
                  <a:pt x="208446" y="1988658"/>
                  <a:pt x="309254" y="1680596"/>
                  <a:pt x="309254" y="1348990"/>
                </a:cubicBezTo>
                <a:cubicBezTo>
                  <a:pt x="309254" y="1017384"/>
                  <a:pt x="208447" y="709322"/>
                  <a:pt x="35806" y="453780"/>
                </a:cubicBezTo>
                <a:lnTo>
                  <a:pt x="1" y="410383"/>
                </a:lnTo>
                <a:close/>
              </a:path>
            </a:pathLst>
          </a:cu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CDD6E845-7898-A8D1-1496-64835862076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4850" t="24837" r="69780" b="35876"/>
          <a:stretch/>
        </p:blipFill>
        <p:spPr bwMode="auto">
          <a:xfrm rot="17404373">
            <a:off x="352487" y="-1279321"/>
            <a:ext cx="1454596" cy="3718110"/>
          </a:xfrm>
          <a:custGeom>
            <a:avLst/>
            <a:gdLst>
              <a:gd name="connsiteX0" fmla="*/ 542590 w 1054055"/>
              <a:gd name="connsiteY0" fmla="*/ 0 h 2694283"/>
              <a:gd name="connsiteX1" fmla="*/ 683790 w 1054055"/>
              <a:gd name="connsiteY1" fmla="*/ 2694283 h 2694283"/>
              <a:gd name="connsiteX2" fmla="*/ 101484 w 1054055"/>
              <a:gd name="connsiteY2" fmla="*/ 2316129 h 2694283"/>
              <a:gd name="connsiteX3" fmla="*/ 112825 w 1054055"/>
              <a:gd name="connsiteY3" fmla="*/ 2299995 h 2694283"/>
              <a:gd name="connsiteX4" fmla="*/ 305589 w 1054055"/>
              <a:gd name="connsiteY4" fmla="*/ 1858720 h 2694283"/>
              <a:gd name="connsiteX5" fmla="*/ 145634 w 1054055"/>
              <a:gd name="connsiteY5" fmla="*/ 643746 h 2694283"/>
              <a:gd name="connsiteX6" fmla="*/ 0 w 1054055"/>
              <a:gd name="connsiteY6" fmla="*/ 439381 h 2694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055" h="2694283">
                <a:moveTo>
                  <a:pt x="542590" y="0"/>
                </a:moveTo>
                <a:cubicBezTo>
                  <a:pt x="1168304" y="772694"/>
                  <a:pt x="1225309" y="1860417"/>
                  <a:pt x="683790" y="2694283"/>
                </a:cubicBezTo>
                <a:lnTo>
                  <a:pt x="101484" y="2316129"/>
                </a:lnTo>
                <a:lnTo>
                  <a:pt x="112825" y="2299995"/>
                </a:lnTo>
                <a:cubicBezTo>
                  <a:pt x="196942" y="2166819"/>
                  <a:pt x="262676" y="2018874"/>
                  <a:pt x="305589" y="1858720"/>
                </a:cubicBezTo>
                <a:cubicBezTo>
                  <a:pt x="420023" y="1431644"/>
                  <a:pt x="350516" y="998616"/>
                  <a:pt x="145634" y="643746"/>
                </a:cubicBezTo>
                <a:lnTo>
                  <a:pt x="0" y="439381"/>
                </a:lnTo>
                <a:close/>
              </a:path>
            </a:pathLst>
          </a:cu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F5A8053C-2C9E-53A6-964A-DBF6962B78A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8202" t="1814" r="45035" b="705"/>
          <a:stretch/>
        </p:blipFill>
        <p:spPr bwMode="auto">
          <a:xfrm rot="304373">
            <a:off x="2930055" y="127642"/>
            <a:ext cx="2315520" cy="5620066"/>
          </a:xfrm>
          <a:custGeom>
            <a:avLst/>
            <a:gdLst>
              <a:gd name="connsiteX0" fmla="*/ 515981 w 1105503"/>
              <a:gd name="connsiteY0" fmla="*/ 0 h 2683199"/>
              <a:gd name="connsiteX1" fmla="*/ 797997 w 1105503"/>
              <a:gd name="connsiteY1" fmla="*/ 2683199 h 2683199"/>
              <a:gd name="connsiteX2" fmla="*/ 197060 w 1105503"/>
              <a:gd name="connsiteY2" fmla="*/ 2336248 h 2683199"/>
              <a:gd name="connsiteX3" fmla="*/ 87827 w 1105503"/>
              <a:gd name="connsiteY3" fmla="*/ 569642 h 2683199"/>
              <a:gd name="connsiteX4" fmla="*/ 0 w 1105503"/>
              <a:gd name="connsiteY4" fmla="*/ 464590 h 2683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5503" h="2683199">
                <a:moveTo>
                  <a:pt x="515981" y="0"/>
                </a:moveTo>
                <a:cubicBezTo>
                  <a:pt x="1181279" y="738886"/>
                  <a:pt x="1295132" y="1822136"/>
                  <a:pt x="797997" y="2683199"/>
                </a:cubicBezTo>
                <a:lnTo>
                  <a:pt x="197060" y="2336248"/>
                </a:lnTo>
                <a:cubicBezTo>
                  <a:pt x="528666" y="1761890"/>
                  <a:pt x="463974" y="1067477"/>
                  <a:pt x="87827" y="569642"/>
                </a:cubicBezTo>
                <a:lnTo>
                  <a:pt x="0" y="464590"/>
                </a:lnTo>
                <a:close/>
              </a:path>
            </a:pathLst>
          </a:custGeom>
          <a:noFill/>
          <a:extLst>
            <a:ext uri="{909E8E84-426E-40DD-AFC4-6F175D3DCCD1}">
              <a14:hiddenFill xmlns:a14="http://schemas.microsoft.com/office/drawing/2010/main">
                <a:solidFill>
                  <a:srgbClr val="FFFFFF"/>
                </a:solidFill>
              </a14:hiddenFill>
            </a:ext>
          </a:extLst>
        </p:spPr>
      </p:pic>
      <p:pic>
        <p:nvPicPr>
          <p:cNvPr id="23" name="chatbot_osdr_demo">
            <a:hlinkClick r:id="" action="ppaction://media"/>
            <a:extLst>
              <a:ext uri="{FF2B5EF4-FFF2-40B4-BE49-F238E27FC236}">
                <a16:creationId xmlns:a16="http://schemas.microsoft.com/office/drawing/2014/main" id="{A281F58B-808D-33D9-D482-AD8D320473DF}"/>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4549473" y="73614"/>
            <a:ext cx="1650022" cy="2432797"/>
          </a:xfrm>
          <a:prstGeom prst="rect">
            <a:avLst/>
          </a:prstGeom>
        </p:spPr>
      </p:pic>
      <p:pic>
        <p:nvPicPr>
          <p:cNvPr id="24" name="Picture 23">
            <a:extLst>
              <a:ext uri="{FF2B5EF4-FFF2-40B4-BE49-F238E27FC236}">
                <a16:creationId xmlns:a16="http://schemas.microsoft.com/office/drawing/2014/main" id="{CB1E58A9-BAED-500D-7002-0118B6079E15}"/>
              </a:ext>
            </a:extLst>
          </p:cNvPr>
          <p:cNvPicPr>
            <a:picLocks noChangeAspect="1"/>
          </p:cNvPicPr>
          <p:nvPr/>
        </p:nvPicPr>
        <p:blipFill>
          <a:blip r:embed="rId10"/>
          <a:stretch>
            <a:fillRect/>
          </a:stretch>
        </p:blipFill>
        <p:spPr>
          <a:xfrm>
            <a:off x="12546123" y="3940498"/>
            <a:ext cx="5741877" cy="1857666"/>
          </a:xfrm>
          <a:prstGeom prst="rect">
            <a:avLst/>
          </a:prstGeom>
        </p:spPr>
      </p:pic>
      <p:sp>
        <p:nvSpPr>
          <p:cNvPr id="25" name="TextBox 24">
            <a:extLst>
              <a:ext uri="{FF2B5EF4-FFF2-40B4-BE49-F238E27FC236}">
                <a16:creationId xmlns:a16="http://schemas.microsoft.com/office/drawing/2014/main" id="{65F1574C-6A6C-563C-EF6C-12FCE4D96762}"/>
              </a:ext>
            </a:extLst>
          </p:cNvPr>
          <p:cNvSpPr txBox="1"/>
          <p:nvPr/>
        </p:nvSpPr>
        <p:spPr>
          <a:xfrm>
            <a:off x="12546123" y="6349908"/>
            <a:ext cx="5231174" cy="369332"/>
          </a:xfrm>
          <a:prstGeom prst="rect">
            <a:avLst/>
          </a:prstGeom>
          <a:noFill/>
        </p:spPr>
        <p:txBody>
          <a:bodyPr wrap="square">
            <a:spAutoFit/>
          </a:bodyPr>
          <a:lstStyle/>
          <a:p>
            <a:pPr algn="ctr"/>
            <a:r>
              <a:rPr lang="en-US" dirty="0">
                <a:solidFill>
                  <a:schemeClr val="bg1"/>
                </a:solidFill>
                <a:latin typeface="Century Gothic" panose="020B0502020202020204" pitchFamily="34" charset="0"/>
              </a:rPr>
              <a:t>Data Standardization Toolkits</a:t>
            </a:r>
            <a:endParaRPr lang="en-US" dirty="0"/>
          </a:p>
        </p:txBody>
      </p:sp>
      <p:sp>
        <p:nvSpPr>
          <p:cNvPr id="28" name="TextBox 27">
            <a:extLst>
              <a:ext uri="{FF2B5EF4-FFF2-40B4-BE49-F238E27FC236}">
                <a16:creationId xmlns:a16="http://schemas.microsoft.com/office/drawing/2014/main" id="{B9A7E854-4961-4137-5095-F55C354E17D7}"/>
              </a:ext>
            </a:extLst>
          </p:cNvPr>
          <p:cNvSpPr txBox="1"/>
          <p:nvPr/>
        </p:nvSpPr>
        <p:spPr>
          <a:xfrm>
            <a:off x="13913680" y="2642931"/>
            <a:ext cx="2921609" cy="646331"/>
          </a:xfrm>
          <a:prstGeom prst="rect">
            <a:avLst/>
          </a:prstGeom>
          <a:noFill/>
        </p:spPr>
        <p:txBody>
          <a:bodyPr wrap="square">
            <a:spAutoFit/>
          </a:bodyPr>
          <a:lstStyle/>
          <a:p>
            <a:pPr algn="ctr"/>
            <a:r>
              <a:rPr lang="en-US" dirty="0">
                <a:solidFill>
                  <a:schemeClr val="bg1"/>
                </a:solidFill>
                <a:latin typeface="Century Gothic" panose="020B0502020202020204" pitchFamily="34" charset="0"/>
              </a:rPr>
              <a:t>Data Standardization Toolkits</a:t>
            </a:r>
            <a:endParaRPr lang="en-US" dirty="0"/>
          </a:p>
        </p:txBody>
      </p:sp>
    </p:spTree>
    <p:extLst>
      <p:ext uri="{BB962C8B-B14F-4D97-AF65-F5344CB8AC3E}">
        <p14:creationId xmlns:p14="http://schemas.microsoft.com/office/powerpoint/2010/main" val="27188708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366"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3"/>
                </p:tgtEl>
              </p:cMediaNode>
            </p:video>
            <p:seq concurrent="1" nextAc="seek">
              <p:cTn id="8" restart="whenNotActive" fill="hold" evtFilter="cancelBubble" nodeType="interactiveSeq">
                <p:stCondLst>
                  <p:cond evt="onClick" delay="0">
                    <p:tgtEl>
                      <p:spTgt spid="2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3"/>
                                        </p:tgtEl>
                                      </p:cBhvr>
                                    </p:cmd>
                                  </p:childTnLst>
                                </p:cTn>
                              </p:par>
                            </p:childTnLst>
                          </p:cTn>
                        </p:par>
                      </p:childTnLst>
                    </p:cTn>
                  </p:par>
                </p:childTnLst>
              </p:cTn>
              <p:nextCondLst>
                <p:cond evt="onClick" delay="0">
                  <p:tgtEl>
                    <p:spTgt spid="2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E001C-1B8C-B506-DFB7-723ABF788F20}"/>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ED169742-1EC5-97C8-D7E5-51485424330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127" t="34351" r="41734"/>
          <a:stretch/>
        </p:blipFill>
        <p:spPr bwMode="auto">
          <a:xfrm rot="9701090">
            <a:off x="5695037" y="1609678"/>
            <a:ext cx="1872088" cy="3540987"/>
          </a:xfrm>
          <a:custGeom>
            <a:avLst/>
            <a:gdLst>
              <a:gd name="connsiteX0" fmla="*/ 667700 w 728068"/>
              <a:gd name="connsiteY0" fmla="*/ 0 h 1377114"/>
              <a:gd name="connsiteX1" fmla="*/ 220249 w 728068"/>
              <a:gd name="connsiteY1" fmla="*/ 1377114 h 1377114"/>
              <a:gd name="connsiteX2" fmla="*/ 0 w 728068"/>
              <a:gd name="connsiteY2" fmla="*/ 1073967 h 1377114"/>
              <a:gd name="connsiteX3" fmla="*/ 103885 w 728068"/>
              <a:gd name="connsiteY3" fmla="*/ 988254 h 1377114"/>
              <a:gd name="connsiteX4" fmla="*/ 355573 w 728068"/>
              <a:gd name="connsiteY4" fmla="*/ 380625 h 1377114"/>
              <a:gd name="connsiteX5" fmla="*/ 316940 w 728068"/>
              <a:gd name="connsiteY5" fmla="*/ 125091 h 1377114"/>
              <a:gd name="connsiteX6" fmla="*/ 313302 w 728068"/>
              <a:gd name="connsiteY6" fmla="*/ 115151 h 137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8068" h="1377114">
                <a:moveTo>
                  <a:pt x="667700" y="0"/>
                </a:moveTo>
                <a:cubicBezTo>
                  <a:pt x="832596" y="507500"/>
                  <a:pt x="651954" y="1063462"/>
                  <a:pt x="220249" y="1377114"/>
                </a:cubicBezTo>
                <a:lnTo>
                  <a:pt x="0" y="1073967"/>
                </a:lnTo>
                <a:lnTo>
                  <a:pt x="103885" y="988254"/>
                </a:lnTo>
                <a:cubicBezTo>
                  <a:pt x="259391" y="832748"/>
                  <a:pt x="355573" y="617919"/>
                  <a:pt x="355573" y="380625"/>
                </a:cubicBezTo>
                <a:cubicBezTo>
                  <a:pt x="355573" y="291640"/>
                  <a:pt x="342048" y="205814"/>
                  <a:pt x="316940" y="125091"/>
                </a:cubicBezTo>
                <a:lnTo>
                  <a:pt x="313302" y="115151"/>
                </a:lnTo>
                <a:close/>
              </a:path>
            </a:pathLst>
          </a:cu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B0DF4E4D-060F-7DEC-80A3-CAC5007C73A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78" t="458" r="62763" b="36222"/>
          <a:stretch/>
        </p:blipFill>
        <p:spPr bwMode="auto">
          <a:xfrm rot="6101090">
            <a:off x="7546792" y="3972035"/>
            <a:ext cx="1525594" cy="3702815"/>
          </a:xfrm>
          <a:custGeom>
            <a:avLst/>
            <a:gdLst>
              <a:gd name="connsiteX0" fmla="*/ 428279 w 593314"/>
              <a:gd name="connsiteY0" fmla="*/ 0 h 1440050"/>
              <a:gd name="connsiteX1" fmla="*/ 276923 w 593314"/>
              <a:gd name="connsiteY1" fmla="*/ 1440050 h 1440050"/>
              <a:gd name="connsiteX2" fmla="*/ 0 w 593314"/>
              <a:gd name="connsiteY2" fmla="*/ 1190709 h 1440050"/>
              <a:gd name="connsiteX3" fmla="*/ 47137 w 593314"/>
              <a:gd name="connsiteY3" fmla="*/ 1134328 h 1440050"/>
              <a:gd name="connsiteX4" fmla="*/ 105761 w 593314"/>
              <a:gd name="connsiteY4" fmla="*/ 186206 h 144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314" h="1440050">
                <a:moveTo>
                  <a:pt x="428279" y="0"/>
                </a:moveTo>
                <a:cubicBezTo>
                  <a:pt x="695087" y="462126"/>
                  <a:pt x="633982" y="1043496"/>
                  <a:pt x="276923" y="1440050"/>
                </a:cubicBezTo>
                <a:lnTo>
                  <a:pt x="0" y="1190709"/>
                </a:lnTo>
                <a:lnTo>
                  <a:pt x="47137" y="1134328"/>
                </a:lnTo>
                <a:cubicBezTo>
                  <a:pt x="249012" y="867144"/>
                  <a:pt x="283731" y="494459"/>
                  <a:pt x="105761" y="186206"/>
                </a:cubicBezTo>
                <a:close/>
              </a:path>
            </a:pathLst>
          </a:custGeom>
          <a:noFill/>
          <a:extLst>
            <a:ext uri="{909E8E84-426E-40DD-AFC4-6F175D3DCCD1}">
              <a14:hiddenFill xmlns:a14="http://schemas.microsoft.com/office/drawing/2010/main">
                <a:solidFill>
                  <a:srgbClr val="FFFFFF"/>
                </a:solidFill>
              </a14:hiddenFill>
            </a:ext>
          </a:extLst>
        </p:spPr>
      </p:pic>
      <p:pic>
        <p:nvPicPr>
          <p:cNvPr id="36" name="Picture 35">
            <a:extLst>
              <a:ext uri="{FF2B5EF4-FFF2-40B4-BE49-F238E27FC236}">
                <a16:creationId xmlns:a16="http://schemas.microsoft.com/office/drawing/2014/main" id="{F9A82CD4-4559-4F96-E3C3-CBC769F1047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1270" t="2325" r="44409" b="-440"/>
          <a:stretch/>
        </p:blipFill>
        <p:spPr bwMode="auto">
          <a:xfrm rot="4301090" flipH="1" flipV="1">
            <a:off x="7590761" y="-870934"/>
            <a:ext cx="1384354" cy="3723212"/>
          </a:xfrm>
          <a:custGeom>
            <a:avLst/>
            <a:gdLst>
              <a:gd name="connsiteX0" fmla="*/ 564843 w 1003155"/>
              <a:gd name="connsiteY0" fmla="*/ 0 h 2697980"/>
              <a:gd name="connsiteX1" fmla="*/ 564842 w 1003155"/>
              <a:gd name="connsiteY1" fmla="*/ 2697980 h 2697980"/>
              <a:gd name="connsiteX2" fmla="*/ 0 w 1003155"/>
              <a:gd name="connsiteY2" fmla="*/ 2287597 h 2697980"/>
              <a:gd name="connsiteX3" fmla="*/ 35806 w 1003155"/>
              <a:gd name="connsiteY3" fmla="*/ 2244200 h 2697980"/>
              <a:gd name="connsiteX4" fmla="*/ 309254 w 1003155"/>
              <a:gd name="connsiteY4" fmla="*/ 1348990 h 2697980"/>
              <a:gd name="connsiteX5" fmla="*/ 35806 w 1003155"/>
              <a:gd name="connsiteY5" fmla="*/ 453780 h 2697980"/>
              <a:gd name="connsiteX6" fmla="*/ 1 w 1003155"/>
              <a:gd name="connsiteY6" fmla="*/ 410383 h 2697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3155" h="2697980">
                <a:moveTo>
                  <a:pt x="564843" y="0"/>
                </a:moveTo>
                <a:cubicBezTo>
                  <a:pt x="1149260" y="804382"/>
                  <a:pt x="1149260" y="1893597"/>
                  <a:pt x="564842" y="2697980"/>
                </a:cubicBezTo>
                <a:lnTo>
                  <a:pt x="0" y="2287597"/>
                </a:lnTo>
                <a:lnTo>
                  <a:pt x="35806" y="2244200"/>
                </a:lnTo>
                <a:cubicBezTo>
                  <a:pt x="208446" y="1988658"/>
                  <a:pt x="309254" y="1680596"/>
                  <a:pt x="309254" y="1348990"/>
                </a:cubicBezTo>
                <a:cubicBezTo>
                  <a:pt x="309254" y="1017384"/>
                  <a:pt x="208447" y="709322"/>
                  <a:pt x="35806" y="453780"/>
                </a:cubicBezTo>
                <a:lnTo>
                  <a:pt x="1" y="410383"/>
                </a:lnTo>
                <a:close/>
              </a:path>
            </a:pathLst>
          </a:custGeom>
          <a:noFill/>
          <a:extLst>
            <a:ext uri="{909E8E84-426E-40DD-AFC4-6F175D3DCCD1}">
              <a14:hiddenFill xmlns:a14="http://schemas.microsoft.com/office/drawing/2010/main">
                <a:solidFill>
                  <a:srgbClr val="FFFFFF"/>
                </a:solidFill>
              </a14:hiddenFill>
            </a:ext>
          </a:extLst>
        </p:spPr>
      </p:pic>
      <p:pic>
        <p:nvPicPr>
          <p:cNvPr id="38" name="Picture 37">
            <a:extLst>
              <a:ext uri="{FF2B5EF4-FFF2-40B4-BE49-F238E27FC236}">
                <a16:creationId xmlns:a16="http://schemas.microsoft.com/office/drawing/2014/main" id="{A97B8E61-0597-5B62-7A3C-0AEBC003DD5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4850" t="24837" r="69780" b="35876"/>
          <a:stretch/>
        </p:blipFill>
        <p:spPr bwMode="auto">
          <a:xfrm rot="19601090">
            <a:off x="10402725" y="64331"/>
            <a:ext cx="1454596" cy="3718110"/>
          </a:xfrm>
          <a:custGeom>
            <a:avLst/>
            <a:gdLst>
              <a:gd name="connsiteX0" fmla="*/ 542590 w 1054055"/>
              <a:gd name="connsiteY0" fmla="*/ 0 h 2694283"/>
              <a:gd name="connsiteX1" fmla="*/ 683790 w 1054055"/>
              <a:gd name="connsiteY1" fmla="*/ 2694283 h 2694283"/>
              <a:gd name="connsiteX2" fmla="*/ 101484 w 1054055"/>
              <a:gd name="connsiteY2" fmla="*/ 2316129 h 2694283"/>
              <a:gd name="connsiteX3" fmla="*/ 112825 w 1054055"/>
              <a:gd name="connsiteY3" fmla="*/ 2299995 h 2694283"/>
              <a:gd name="connsiteX4" fmla="*/ 305589 w 1054055"/>
              <a:gd name="connsiteY4" fmla="*/ 1858720 h 2694283"/>
              <a:gd name="connsiteX5" fmla="*/ 145634 w 1054055"/>
              <a:gd name="connsiteY5" fmla="*/ 643746 h 2694283"/>
              <a:gd name="connsiteX6" fmla="*/ 0 w 1054055"/>
              <a:gd name="connsiteY6" fmla="*/ 439381 h 2694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055" h="2694283">
                <a:moveTo>
                  <a:pt x="542590" y="0"/>
                </a:moveTo>
                <a:cubicBezTo>
                  <a:pt x="1168304" y="772694"/>
                  <a:pt x="1225309" y="1860417"/>
                  <a:pt x="683790" y="2694283"/>
                </a:cubicBezTo>
                <a:lnTo>
                  <a:pt x="101484" y="2316129"/>
                </a:lnTo>
                <a:lnTo>
                  <a:pt x="112825" y="2299995"/>
                </a:lnTo>
                <a:cubicBezTo>
                  <a:pt x="196942" y="2166819"/>
                  <a:pt x="262676" y="2018874"/>
                  <a:pt x="305589" y="1858720"/>
                </a:cubicBezTo>
                <a:cubicBezTo>
                  <a:pt x="420023" y="1431644"/>
                  <a:pt x="350516" y="998616"/>
                  <a:pt x="145634" y="643746"/>
                </a:cubicBezTo>
                <a:lnTo>
                  <a:pt x="0" y="439381"/>
                </a:lnTo>
                <a:close/>
              </a:path>
            </a:pathLst>
          </a:custGeom>
          <a:noFill/>
          <a:extLst>
            <a:ext uri="{909E8E84-426E-40DD-AFC4-6F175D3DCCD1}">
              <a14:hiddenFill xmlns:a14="http://schemas.microsoft.com/office/drawing/2010/main">
                <a:solidFill>
                  <a:srgbClr val="FFFFFF"/>
                </a:solidFill>
              </a14:hiddenFill>
            </a:ext>
          </a:extLst>
        </p:spPr>
      </p:pic>
      <p:pic>
        <p:nvPicPr>
          <p:cNvPr id="40" name="Picture 39">
            <a:extLst>
              <a:ext uri="{FF2B5EF4-FFF2-40B4-BE49-F238E27FC236}">
                <a16:creationId xmlns:a16="http://schemas.microsoft.com/office/drawing/2014/main" id="{84074298-15EA-4256-C7D2-8FF3855E5DE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8202" t="1814" r="45035" b="705"/>
          <a:stretch/>
        </p:blipFill>
        <p:spPr bwMode="auto">
          <a:xfrm rot="2501090">
            <a:off x="10382225" y="3033476"/>
            <a:ext cx="1525594" cy="3702814"/>
          </a:xfrm>
          <a:custGeom>
            <a:avLst/>
            <a:gdLst>
              <a:gd name="connsiteX0" fmla="*/ 515981 w 1105503"/>
              <a:gd name="connsiteY0" fmla="*/ 0 h 2683199"/>
              <a:gd name="connsiteX1" fmla="*/ 797997 w 1105503"/>
              <a:gd name="connsiteY1" fmla="*/ 2683199 h 2683199"/>
              <a:gd name="connsiteX2" fmla="*/ 197060 w 1105503"/>
              <a:gd name="connsiteY2" fmla="*/ 2336248 h 2683199"/>
              <a:gd name="connsiteX3" fmla="*/ 87827 w 1105503"/>
              <a:gd name="connsiteY3" fmla="*/ 569642 h 2683199"/>
              <a:gd name="connsiteX4" fmla="*/ 0 w 1105503"/>
              <a:gd name="connsiteY4" fmla="*/ 464590 h 2683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5503" h="2683199">
                <a:moveTo>
                  <a:pt x="515981" y="0"/>
                </a:moveTo>
                <a:cubicBezTo>
                  <a:pt x="1181279" y="738886"/>
                  <a:pt x="1295132" y="1822136"/>
                  <a:pt x="797997" y="2683199"/>
                </a:cubicBezTo>
                <a:lnTo>
                  <a:pt x="197060" y="2336248"/>
                </a:lnTo>
                <a:cubicBezTo>
                  <a:pt x="528666" y="1761890"/>
                  <a:pt x="463974" y="1067477"/>
                  <a:pt x="87827" y="569642"/>
                </a:cubicBezTo>
                <a:lnTo>
                  <a:pt x="0" y="464590"/>
                </a:lnTo>
                <a:close/>
              </a:path>
            </a:pathLst>
          </a:custGeom>
          <a:noFill/>
          <a:extLst>
            <a:ext uri="{909E8E84-426E-40DD-AFC4-6F175D3DCCD1}">
              <a14:hiddenFill xmlns:a14="http://schemas.microsoft.com/office/drawing/2010/main">
                <a:solidFill>
                  <a:srgbClr val="FFFFFF"/>
                </a:solidFill>
              </a14:hiddenFill>
            </a:ext>
          </a:extLst>
        </p:spPr>
      </p:pic>
      <p:sp>
        <p:nvSpPr>
          <p:cNvPr id="41" name="TextBox 40">
            <a:extLst>
              <a:ext uri="{FF2B5EF4-FFF2-40B4-BE49-F238E27FC236}">
                <a16:creationId xmlns:a16="http://schemas.microsoft.com/office/drawing/2014/main" id="{96490B92-BEEE-ED10-84F0-F8835626BAAD}"/>
              </a:ext>
            </a:extLst>
          </p:cNvPr>
          <p:cNvSpPr txBox="1"/>
          <p:nvPr/>
        </p:nvSpPr>
        <p:spPr>
          <a:xfrm>
            <a:off x="7008878" y="2610240"/>
            <a:ext cx="4270244" cy="769441"/>
          </a:xfrm>
          <a:prstGeom prst="rect">
            <a:avLst/>
          </a:prstGeom>
          <a:noFill/>
        </p:spPr>
        <p:txBody>
          <a:bodyPr wrap="square" rtlCol="0">
            <a:spAutoFit/>
          </a:bodyPr>
          <a:lstStyle/>
          <a:p>
            <a:pPr algn="ctr"/>
            <a:r>
              <a:rPr lang="en-US" sz="4400" b="1" dirty="0">
                <a:solidFill>
                  <a:schemeClr val="bg1"/>
                </a:solidFill>
                <a:latin typeface="Century Gothic" panose="020B0502020202020204" pitchFamily="34" charset="0"/>
              </a:rPr>
              <a:t>THANK YOU</a:t>
            </a:r>
          </a:p>
        </p:txBody>
      </p:sp>
      <p:cxnSp>
        <p:nvCxnSpPr>
          <p:cNvPr id="2" name="Straight Connector 1">
            <a:extLst>
              <a:ext uri="{FF2B5EF4-FFF2-40B4-BE49-F238E27FC236}">
                <a16:creationId xmlns:a16="http://schemas.microsoft.com/office/drawing/2014/main" id="{C40BFEE1-7113-A43F-6EC5-A6FC6099F358}"/>
              </a:ext>
            </a:extLst>
          </p:cNvPr>
          <p:cNvCxnSpPr>
            <a:cxnSpLocks/>
          </p:cNvCxnSpPr>
          <p:nvPr/>
        </p:nvCxnSpPr>
        <p:spPr>
          <a:xfrm>
            <a:off x="19666974" y="3286596"/>
            <a:ext cx="15766026" cy="0"/>
          </a:xfrm>
          <a:prstGeom prst="line">
            <a:avLst/>
          </a:prstGeom>
          <a:ln w="76200">
            <a:solidFill>
              <a:schemeClr val="bg1"/>
            </a:solidFill>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F71DA1BB-03B0-97FC-4B52-DD28260B207C}"/>
              </a:ext>
            </a:extLst>
          </p:cNvPr>
          <p:cNvCxnSpPr/>
          <p:nvPr/>
        </p:nvCxnSpPr>
        <p:spPr>
          <a:xfrm flipV="1">
            <a:off x="-130627" y="3429000"/>
            <a:ext cx="19110959" cy="37407"/>
          </a:xfrm>
          <a:prstGeom prst="line">
            <a:avLst/>
          </a:prstGeom>
          <a:ln w="762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5638500A-02AD-7676-F2EE-A082352268C4}"/>
              </a:ext>
            </a:extLst>
          </p:cNvPr>
          <p:cNvCxnSpPr/>
          <p:nvPr/>
        </p:nvCxnSpPr>
        <p:spPr>
          <a:xfrm>
            <a:off x="6062009" y="-1791978"/>
            <a:ext cx="5027" cy="10309296"/>
          </a:xfrm>
          <a:prstGeom prst="line">
            <a:avLst/>
          </a:prstGeom>
          <a:ln w="762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8" name="Straight Connector 7">
            <a:extLst>
              <a:ext uri="{FF2B5EF4-FFF2-40B4-BE49-F238E27FC236}">
                <a16:creationId xmlns:a16="http://schemas.microsoft.com/office/drawing/2014/main" id="{A6FB10E3-1916-B4F2-406E-1B3AADB45978}"/>
              </a:ext>
            </a:extLst>
          </p:cNvPr>
          <p:cNvCxnSpPr/>
          <p:nvPr/>
        </p:nvCxnSpPr>
        <p:spPr>
          <a:xfrm>
            <a:off x="12233511" y="-1791978"/>
            <a:ext cx="2821" cy="10268297"/>
          </a:xfrm>
          <a:prstGeom prst="line">
            <a:avLst/>
          </a:prstGeom>
          <a:ln w="76200">
            <a:solidFill>
              <a:srgbClr val="FF0000"/>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940348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1215</TotalTime>
  <Words>715</Words>
  <Application>Microsoft Macintosh PowerPoint</Application>
  <PresentationFormat>Custom</PresentationFormat>
  <Paragraphs>41</Paragraphs>
  <Slides>7</Slides>
  <Notes>2</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Display Wall</dc:creator>
  <cp:lastModifiedBy>Alvarado, Walter (ARC-SCR)</cp:lastModifiedBy>
  <cp:revision>26</cp:revision>
  <dcterms:created xsi:type="dcterms:W3CDTF">2024-08-28T15:46:54Z</dcterms:created>
  <dcterms:modified xsi:type="dcterms:W3CDTF">2024-10-03T19:22:34Z</dcterms:modified>
</cp:coreProperties>
</file>