
<file path=[Content_Types].xml><?xml version="1.0" encoding="utf-8"?>
<Types xmlns="http://schemas.openxmlformats.org/package/2006/content-types">
  <Default Extension="avi" ContentType="video/x-msvideo"/>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5"/>
  </p:notesMasterIdLst>
  <p:sldIdLst>
    <p:sldId id="269" r:id="rId5"/>
    <p:sldId id="282" r:id="rId6"/>
    <p:sldId id="283" r:id="rId7"/>
    <p:sldId id="284" r:id="rId8"/>
    <p:sldId id="286" r:id="rId9"/>
    <p:sldId id="288" r:id="rId10"/>
    <p:sldId id="295" r:id="rId11"/>
    <p:sldId id="285" r:id="rId12"/>
    <p:sldId id="306" r:id="rId13"/>
    <p:sldId id="292" r:id="rId14"/>
    <p:sldId id="293" r:id="rId15"/>
    <p:sldId id="300" r:id="rId16"/>
    <p:sldId id="290" r:id="rId17"/>
    <p:sldId id="297" r:id="rId18"/>
    <p:sldId id="298" r:id="rId19"/>
    <p:sldId id="301" r:id="rId20"/>
    <p:sldId id="307" r:id="rId21"/>
    <p:sldId id="289" r:id="rId22"/>
    <p:sldId id="291" r:id="rId23"/>
    <p:sldId id="30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0BA001-98D4-C0F8-0902-698ED17063E3}" name="Schroeder, Olivia M. (ARC-TSA)[Analytical Mechanics Associates, INC.]" initials="OS" userId="S::oschroed@ndc.nasa.gov::26791512-9d6f-41c6-9393-47adcbd2d91e" providerId="AD"/>
  <p188:author id="{4388135E-E7B8-BE96-4187-012901AEAC1F}" name="Bellas Chatzigeorgis, Georgios (ARC-TSM)[Analytical Mechanics Associates, INC.]" initials="" userId="S::gbellasc@ndc.nasa.gov::d888231b-c413-4c64-b88d-a82d6c088c2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1C24"/>
    <a:srgbClr val="FC3D21"/>
    <a:srgbClr val="07C0C1"/>
    <a:srgbClr val="C617C6"/>
    <a:srgbClr val="FDE827"/>
    <a:srgbClr val="5DCA62"/>
    <a:srgbClr val="2B9691"/>
    <a:srgbClr val="3A518A"/>
    <a:srgbClr val="330044"/>
    <a:srgbClr val="0066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875"/>
    <p:restoredTop sz="86413"/>
  </p:normalViewPr>
  <p:slideViewPr>
    <p:cSldViewPr snapToGrid="0">
      <p:cViewPr>
        <p:scale>
          <a:sx n="170" d="100"/>
          <a:sy n="170" d="100"/>
        </p:scale>
        <p:origin x="4904" y="144"/>
      </p:cViewPr>
      <p:guideLst>
        <p:guide orient="horz" pos="2160"/>
        <p:guide pos="2880"/>
      </p:guideLst>
    </p:cSldViewPr>
  </p:slideViewPr>
  <p:outlineViewPr>
    <p:cViewPr>
      <p:scale>
        <a:sx n="33" d="100"/>
        <a:sy n="33" d="100"/>
      </p:scale>
      <p:origin x="0" y="-450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113625-F780-4664-B539-945AD998D560}" type="datetimeFigureOut">
              <a:rPr lang="en-US" smtClean="0"/>
              <a:t>11/3/24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DA5A9-6D35-4B84-95DD-DFA9AFE7DAD0}" type="slidenum">
              <a:rPr lang="en-US" smtClean="0"/>
              <a:t>‹#›</a:t>
            </a:fld>
            <a:endParaRPr lang="en-US"/>
          </a:p>
        </p:txBody>
      </p:sp>
    </p:spTree>
    <p:extLst>
      <p:ext uri="{BB962C8B-B14F-4D97-AF65-F5344CB8AC3E}">
        <p14:creationId xmlns:p14="http://schemas.microsoft.com/office/powerpoint/2010/main" val="4234750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1</a:t>
            </a:fld>
            <a:endParaRPr lang="en-US" dirty="0"/>
          </a:p>
        </p:txBody>
      </p:sp>
    </p:spTree>
    <p:extLst>
      <p:ext uri="{BB962C8B-B14F-4D97-AF65-F5344CB8AC3E}">
        <p14:creationId xmlns:p14="http://schemas.microsoft.com/office/powerpoint/2010/main" val="4041001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34F4B"/>
                </a:solidFill>
                <a:effectLst/>
                <a:latin typeface="UniversLTStd-Light"/>
              </a:rPr>
              <a:t>Dragonfly may be the most ambitious science mission NASA has ever attempted: sending a car-sized, nuclear-powered octocopter to explore the surface of a distant ocean world.</a:t>
            </a:r>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3</a:t>
            </a:fld>
            <a:endParaRPr lang="en-US"/>
          </a:p>
        </p:txBody>
      </p:sp>
    </p:spTree>
    <p:extLst>
      <p:ext uri="{BB962C8B-B14F-4D97-AF65-F5344CB8AC3E}">
        <p14:creationId xmlns:p14="http://schemas.microsoft.com/office/powerpoint/2010/main" val="3796732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5DA5A9-6D35-4B84-95DD-DFA9AFE7DAD0}" type="slidenum">
              <a:rPr lang="en-US" smtClean="0"/>
              <a:t>7</a:t>
            </a:fld>
            <a:endParaRPr lang="en-US"/>
          </a:p>
        </p:txBody>
      </p:sp>
    </p:spTree>
    <p:extLst>
      <p:ext uri="{BB962C8B-B14F-4D97-AF65-F5344CB8AC3E}">
        <p14:creationId xmlns:p14="http://schemas.microsoft.com/office/powerpoint/2010/main" val="3745058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ECB1E-6B58-DBDE-2DA4-CEB03A07F8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CB9C21-02E1-4A41-0E86-11A8EF7B52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B2466-8BAE-A296-5426-CD4C882167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F8F257-E3E9-7AE2-C244-CBAC436B59AC}"/>
              </a:ext>
            </a:extLst>
          </p:cNvPr>
          <p:cNvSpPr>
            <a:spLocks noGrp="1"/>
          </p:cNvSpPr>
          <p:nvPr>
            <p:ph type="sldNum" sz="quarter" idx="5"/>
          </p:nvPr>
        </p:nvSpPr>
        <p:spPr/>
        <p:txBody>
          <a:bodyPr/>
          <a:lstStyle/>
          <a:p>
            <a:fld id="{985DA5A9-6D35-4B84-95DD-DFA9AFE7DAD0}" type="slidenum">
              <a:rPr lang="en-US" smtClean="0"/>
              <a:t>9</a:t>
            </a:fld>
            <a:endParaRPr lang="en-US"/>
          </a:p>
        </p:txBody>
      </p:sp>
    </p:spTree>
    <p:extLst>
      <p:ext uri="{BB962C8B-B14F-4D97-AF65-F5344CB8AC3E}">
        <p14:creationId xmlns:p14="http://schemas.microsoft.com/office/powerpoint/2010/main" val="1986593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5DA5A9-6D35-4B84-95DD-DFA9AFE7DAD0}" type="slidenum">
              <a:rPr lang="en-US" smtClean="0"/>
              <a:t>10</a:t>
            </a:fld>
            <a:endParaRPr lang="en-US"/>
          </a:p>
        </p:txBody>
      </p:sp>
    </p:spTree>
    <p:extLst>
      <p:ext uri="{BB962C8B-B14F-4D97-AF65-F5344CB8AC3E}">
        <p14:creationId xmlns:p14="http://schemas.microsoft.com/office/powerpoint/2010/main" val="409490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85DA5A9-6D35-4B84-95DD-DFA9AFE7DAD0}" type="slidenum">
              <a:rPr lang="en-US" smtClean="0"/>
              <a:t>11</a:t>
            </a:fld>
            <a:endParaRPr lang="en-US"/>
          </a:p>
        </p:txBody>
      </p:sp>
    </p:spTree>
    <p:extLst>
      <p:ext uri="{BB962C8B-B14F-4D97-AF65-F5344CB8AC3E}">
        <p14:creationId xmlns:p14="http://schemas.microsoft.com/office/powerpoint/2010/main" val="725302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CBE: Current Best Estimate</a:t>
            </a:r>
          </a:p>
        </p:txBody>
      </p:sp>
      <p:sp>
        <p:nvSpPr>
          <p:cNvPr id="4" name="Slide Number Placeholder 3"/>
          <p:cNvSpPr>
            <a:spLocks noGrp="1"/>
          </p:cNvSpPr>
          <p:nvPr>
            <p:ph type="sldNum" sz="quarter" idx="5"/>
          </p:nvPr>
        </p:nvSpPr>
        <p:spPr/>
        <p:txBody>
          <a:bodyPr/>
          <a:lstStyle/>
          <a:p>
            <a:fld id="{985DA5A9-6D35-4B84-95DD-DFA9AFE7DAD0}" type="slidenum">
              <a:rPr lang="en-US" smtClean="0"/>
              <a:t>17</a:t>
            </a:fld>
            <a:endParaRPr lang="en-US"/>
          </a:p>
        </p:txBody>
      </p:sp>
    </p:spTree>
    <p:extLst>
      <p:ext uri="{BB962C8B-B14F-4D97-AF65-F5344CB8AC3E}">
        <p14:creationId xmlns:p14="http://schemas.microsoft.com/office/powerpoint/2010/main" val="33722027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14421"/>
            <a:ext cx="7772400" cy="3300383"/>
          </a:xfrm>
        </p:spPr>
        <p:txBody>
          <a:bodyPr anchor="ctr"/>
          <a:lstStyle>
            <a:lvl1pPr algn="ctr">
              <a:defRPr sz="3000" b="0" i="0">
                <a:solidFill>
                  <a:schemeClr val="tx1"/>
                </a:solidFill>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7" name="TextBox 6"/>
          <p:cNvSpPr txBox="1"/>
          <p:nvPr userDrawn="1"/>
        </p:nvSpPr>
        <p:spPr>
          <a:xfrm>
            <a:off x="6485956" y="135152"/>
            <a:ext cx="1746422" cy="323165"/>
          </a:xfrm>
          <a:prstGeom prst="rect">
            <a:avLst/>
          </a:prstGeom>
          <a:noFill/>
        </p:spPr>
        <p:txBody>
          <a:bodyPr wrap="square" rtlCol="0">
            <a:spAutoFit/>
          </a:bodyPr>
          <a:lstStyle/>
          <a:p>
            <a:pPr algn="r">
              <a:lnSpc>
                <a:spcPts val="938"/>
              </a:lnSpc>
            </a:pPr>
            <a:r>
              <a:rPr lang="en-US" sz="788">
                <a:solidFill>
                  <a:schemeClr val="bg1"/>
                </a:solidFill>
                <a:latin typeface="+mn-lt"/>
                <a:cs typeface="Arial" panose="020B0604020202020204" pitchFamily="34" charset="0"/>
              </a:rPr>
              <a:t>National</a:t>
            </a:r>
            <a:r>
              <a:rPr lang="en-US" sz="788" baseline="0">
                <a:solidFill>
                  <a:schemeClr val="bg1"/>
                </a:solidFill>
                <a:latin typeface="+mn-lt"/>
                <a:cs typeface="Arial" panose="020B0604020202020204" pitchFamily="34" charset="0"/>
              </a:rPr>
              <a:t> Aeronautics and Space Administration</a:t>
            </a:r>
            <a:endParaRPr lang="en-US" sz="788">
              <a:solidFill>
                <a:schemeClr val="bg1"/>
              </a:solidFill>
              <a:latin typeface="+mn-lt"/>
              <a:cs typeface="Arial" panose="020B0604020202020204" pitchFamily="34" charset="0"/>
            </a:endParaRPr>
          </a:p>
        </p:txBody>
      </p:sp>
      <p:cxnSp>
        <p:nvCxnSpPr>
          <p:cNvPr id="9" name="Straight Connector 8"/>
          <p:cNvCxnSpPr/>
          <p:nvPr userDrawn="1"/>
        </p:nvCxnSpPr>
        <p:spPr>
          <a:xfrm>
            <a:off x="8262941"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685802" y="4332094"/>
            <a:ext cx="7772399" cy="1655762"/>
          </a:xfrm>
        </p:spPr>
        <p:txBody>
          <a:bodyPr anchor="ctr">
            <a:normAutofit/>
          </a:bodyPr>
          <a:lstStyle>
            <a:lvl1pPr marL="0" indent="0" algn="ctr">
              <a:buNone/>
              <a:defRPr sz="1800" b="0" i="0">
                <a:solidFill>
                  <a:srgbClr val="0066B3"/>
                </a:solidFill>
                <a:latin typeface="+mj-lt"/>
                <a:ea typeface="Helvetica Neue" panose="02000503000000020004" pitchFamily="2" charset="0"/>
                <a:cs typeface="Helvetica Neue" panose="02000503000000020004"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5"/>
          <p:cNvPicPr>
            <a:picLocks noChangeAspect="1"/>
          </p:cNvPicPr>
          <p:nvPr userDrawn="1"/>
        </p:nvPicPr>
        <p:blipFill>
          <a:blip r:embed="rId2"/>
          <a:stretch>
            <a:fillRect/>
          </a:stretch>
        </p:blipFill>
        <p:spPr>
          <a:xfrm>
            <a:off x="39723" y="28240"/>
            <a:ext cx="640080" cy="639891"/>
          </a:xfrm>
          <a:prstGeom prst="rect">
            <a:avLst/>
          </a:prstGeom>
        </p:spPr>
      </p:pic>
      <p:sp>
        <p:nvSpPr>
          <p:cNvPr id="5" name="Text Placeholder 4"/>
          <p:cNvSpPr>
            <a:spLocks noGrp="1"/>
          </p:cNvSpPr>
          <p:nvPr>
            <p:ph type="body" sz="quarter" idx="10"/>
          </p:nvPr>
        </p:nvSpPr>
        <p:spPr>
          <a:xfrm>
            <a:off x="685800" y="6096000"/>
            <a:ext cx="7772400" cy="348050"/>
          </a:xfrm>
        </p:spPr>
        <p:txBody>
          <a:bodyPr anchor="ctr">
            <a:normAutofit/>
          </a:bodyPr>
          <a:lstStyle>
            <a:lvl1pPr marL="0" indent="0" algn="ctr">
              <a:buNone/>
              <a:defRPr sz="1200">
                <a:latin typeface="+mj-lt"/>
              </a:defRPr>
            </a:lvl1pPr>
            <a:lvl2pPr marL="175022" indent="0">
              <a:buNone/>
              <a:defRPr/>
            </a:lvl2pPr>
            <a:lvl3pPr marL="341710" indent="0">
              <a:buNone/>
              <a:defRPr/>
            </a:lvl3pPr>
            <a:lvl4pPr marL="514350" indent="0">
              <a:buNone/>
              <a:defRPr/>
            </a:lvl4pPr>
            <a:lvl5pPr marL="686991" indent="0">
              <a:buNone/>
              <a:defRPr/>
            </a:lvl5pPr>
          </a:lstStyle>
          <a:p>
            <a:pPr lvl="0"/>
            <a:r>
              <a:rPr lang="en-US"/>
              <a:t>Click to edit Master text styles</a:t>
            </a:r>
          </a:p>
        </p:txBody>
      </p:sp>
      <p:sp>
        <p:nvSpPr>
          <p:cNvPr id="14" name="TextBox 13"/>
          <p:cNvSpPr txBox="1"/>
          <p:nvPr userDrawn="1"/>
        </p:nvSpPr>
        <p:spPr>
          <a:xfrm>
            <a:off x="708719" y="139783"/>
            <a:ext cx="2767913" cy="323165"/>
          </a:xfrm>
          <a:prstGeom prst="rect">
            <a:avLst/>
          </a:prstGeom>
          <a:noFill/>
        </p:spPr>
        <p:txBody>
          <a:bodyPr wrap="square" rtlCol="0">
            <a:spAutoFit/>
          </a:bodyPr>
          <a:lstStyle/>
          <a:p>
            <a:pPr algn="l">
              <a:lnSpc>
                <a:spcPts val="938"/>
              </a:lnSpc>
            </a:pPr>
            <a:r>
              <a:rPr lang="en-US" sz="788">
                <a:solidFill>
                  <a:schemeClr val="bg1"/>
                </a:solidFill>
                <a:latin typeface="+mn-lt"/>
                <a:cs typeface="Arial" panose="020B0604020202020204" pitchFamily="34" charset="0"/>
              </a:rPr>
              <a:t>Entry Systems and Technology Division</a:t>
            </a:r>
            <a:br>
              <a:rPr lang="en-US" sz="788">
                <a:solidFill>
                  <a:schemeClr val="bg1"/>
                </a:solidFill>
                <a:latin typeface="+mn-lt"/>
                <a:cs typeface="Arial" panose="020B0604020202020204" pitchFamily="34" charset="0"/>
              </a:rPr>
            </a:br>
            <a:r>
              <a:rPr lang="en-US" sz="788">
                <a:solidFill>
                  <a:schemeClr val="bg1"/>
                </a:solidFill>
                <a:latin typeface="+mn-lt"/>
                <a:cs typeface="Arial" panose="020B0604020202020204" pitchFamily="34" charset="0"/>
              </a:rPr>
              <a:t>Ames Research Center</a:t>
            </a:r>
          </a:p>
        </p:txBody>
      </p:sp>
      <p:cxnSp>
        <p:nvCxnSpPr>
          <p:cNvPr id="13" name="Straight Connector 12"/>
          <p:cNvCxnSpPr/>
          <p:nvPr userDrawn="1"/>
        </p:nvCxnSpPr>
        <p:spPr>
          <a:xfrm>
            <a:off x="685800"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ate Placeholder 4"/>
          <p:cNvSpPr>
            <a:spLocks noGrp="1"/>
          </p:cNvSpPr>
          <p:nvPr>
            <p:ph type="dt" sz="half" idx="2"/>
          </p:nvPr>
        </p:nvSpPr>
        <p:spPr>
          <a:xfrm>
            <a:off x="171451" y="6629401"/>
            <a:ext cx="1602260" cy="158861"/>
          </a:xfrm>
          <a:prstGeom prst="rect">
            <a:avLst/>
          </a:prstGeom>
        </p:spPr>
        <p:txBody>
          <a:bodyPr vert="horz" lIns="91440" tIns="45720" rIns="91440" bIns="45720" rtlCol="0" anchor="ctr"/>
          <a:lstStyle>
            <a:lvl1pPr algn="l">
              <a:defRPr sz="900">
                <a:solidFill>
                  <a:schemeClr val="accent5"/>
                </a:solidFill>
                <a:latin typeface="+mn-lt"/>
                <a:cs typeface="Arial" panose="020B0604020202020204" pitchFamily="34" charset="0"/>
              </a:defRPr>
            </a:lvl1pPr>
          </a:lstStyle>
          <a:p>
            <a:r>
              <a:rPr lang="en-US"/>
              <a:t>April 29, 2015</a:t>
            </a:r>
          </a:p>
        </p:txBody>
      </p:sp>
      <p:sp>
        <p:nvSpPr>
          <p:cNvPr id="19" name="Footer Placeholder 5"/>
          <p:cNvSpPr>
            <a:spLocks noGrp="1"/>
          </p:cNvSpPr>
          <p:nvPr>
            <p:ph type="ftr" sz="quarter" idx="3"/>
          </p:nvPr>
        </p:nvSpPr>
        <p:spPr>
          <a:xfrm>
            <a:off x="2286000" y="6629401"/>
            <a:ext cx="4572000" cy="158861"/>
          </a:xfrm>
          <a:prstGeom prst="rect">
            <a:avLst/>
          </a:prstGeom>
        </p:spPr>
        <p:txBody>
          <a:bodyPr vert="horz" lIns="91440" tIns="45720" rIns="91440" bIns="45720" rtlCol="0" anchor="ctr"/>
          <a:lstStyle>
            <a:lvl1pPr algn="ctr">
              <a:defRPr sz="900">
                <a:solidFill>
                  <a:schemeClr val="accent5"/>
                </a:solidFill>
                <a:latin typeface="+mn-lt"/>
                <a:cs typeface="Arial" panose="020B0604020202020204" pitchFamily="34" charset="0"/>
              </a:defRPr>
            </a:lvl1pPr>
          </a:lstStyle>
          <a:p>
            <a:endParaRPr lang="en-US"/>
          </a:p>
        </p:txBody>
      </p:sp>
      <p:sp>
        <p:nvSpPr>
          <p:cNvPr id="20" name="Slide Number Placeholder 6"/>
          <p:cNvSpPr>
            <a:spLocks noGrp="1"/>
          </p:cNvSpPr>
          <p:nvPr>
            <p:ph type="sldNum" sz="quarter" idx="4"/>
          </p:nvPr>
        </p:nvSpPr>
        <p:spPr>
          <a:xfrm>
            <a:off x="8003287" y="6629401"/>
            <a:ext cx="914399" cy="156373"/>
          </a:xfrm>
          <a:prstGeom prst="rect">
            <a:avLst/>
          </a:prstGeom>
        </p:spPr>
        <p:txBody>
          <a:bodyPr vert="horz" lIns="91440" tIns="45720" rIns="91440" bIns="45720" rtlCol="0" anchor="ctr"/>
          <a:lstStyle>
            <a:lvl1pPr algn="r">
              <a:defRPr sz="900">
                <a:solidFill>
                  <a:schemeClr val="accent5"/>
                </a:solidFill>
                <a:latin typeface="+mn-lt"/>
                <a:cs typeface="Arial" panose="020B0604020202020204" pitchFamily="34" charset="0"/>
              </a:defRPr>
            </a:lvl1pPr>
          </a:lstStyle>
          <a:p>
            <a:fld id="{73FCCCAE-C0A6-4BB7-B82B-AC74E56A11C4}" type="slidenum">
              <a:rPr lang="en-US" smtClean="0"/>
              <a:pPr/>
              <a:t>‹#›</a:t>
            </a:fld>
            <a:endParaRPr lang="en-US"/>
          </a:p>
        </p:txBody>
      </p:sp>
    </p:spTree>
    <p:extLst>
      <p:ext uri="{BB962C8B-B14F-4D97-AF65-F5344CB8AC3E}">
        <p14:creationId xmlns:p14="http://schemas.microsoft.com/office/powerpoint/2010/main" val="381848583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1450" y="54864"/>
            <a:ext cx="8058150" cy="594360"/>
          </a:xfrm>
        </p:spPr>
        <p:txBody>
          <a:bodyPr/>
          <a:lstStyle>
            <a:lvl1pPr>
              <a:defRPr>
                <a:latin typeface="+mj-lt"/>
              </a:defRPr>
            </a:lvl1pPr>
          </a:lstStyle>
          <a:p>
            <a:r>
              <a:rPr lang="en-US"/>
              <a:t>Click to edit Master title style</a:t>
            </a:r>
          </a:p>
        </p:txBody>
      </p:sp>
      <p:sp>
        <p:nvSpPr>
          <p:cNvPr id="3" name="Content Placeholder 2"/>
          <p:cNvSpPr>
            <a:spLocks noGrp="1"/>
          </p:cNvSpPr>
          <p:nvPr>
            <p:ph idx="1"/>
          </p:nvPr>
        </p:nvSpPr>
        <p:spPr>
          <a:xfrm>
            <a:off x="171450" y="914401"/>
            <a:ext cx="8743950" cy="54864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2"/>
          </p:nvPr>
        </p:nvSpPr>
        <p:spPr>
          <a:xfrm>
            <a:off x="171451" y="6629401"/>
            <a:ext cx="1602260" cy="158861"/>
          </a:xfrm>
          <a:prstGeom prst="rect">
            <a:avLst/>
          </a:prstGeom>
        </p:spPr>
        <p:txBody>
          <a:bodyPr vert="horz" lIns="91440" tIns="45720" rIns="91440" bIns="45720" rtlCol="0" anchor="ctr"/>
          <a:lstStyle>
            <a:lvl1pPr algn="l">
              <a:defRPr sz="900">
                <a:solidFill>
                  <a:schemeClr val="accent5"/>
                </a:solidFill>
                <a:latin typeface="+mn-lt"/>
                <a:cs typeface="Arial" panose="020B0604020202020204" pitchFamily="34" charset="0"/>
              </a:defRPr>
            </a:lvl1pPr>
          </a:lstStyle>
          <a:p>
            <a:r>
              <a:rPr lang="en-US"/>
              <a:t>April 29, 2015</a:t>
            </a:r>
          </a:p>
        </p:txBody>
      </p:sp>
      <p:sp>
        <p:nvSpPr>
          <p:cNvPr id="8" name="Footer Placeholder 5"/>
          <p:cNvSpPr>
            <a:spLocks noGrp="1"/>
          </p:cNvSpPr>
          <p:nvPr>
            <p:ph type="ftr" sz="quarter" idx="3"/>
          </p:nvPr>
        </p:nvSpPr>
        <p:spPr>
          <a:xfrm>
            <a:off x="2257425" y="6629401"/>
            <a:ext cx="4572000" cy="158861"/>
          </a:xfrm>
          <a:prstGeom prst="rect">
            <a:avLst/>
          </a:prstGeom>
        </p:spPr>
        <p:txBody>
          <a:bodyPr vert="horz" lIns="91440" tIns="45720" rIns="91440" bIns="45720" rtlCol="0" anchor="ctr"/>
          <a:lstStyle>
            <a:lvl1pPr algn="ctr">
              <a:defRPr sz="900">
                <a:solidFill>
                  <a:schemeClr val="accent5"/>
                </a:solidFill>
                <a:latin typeface="+mn-lt"/>
                <a:cs typeface="Arial" panose="020B0604020202020204" pitchFamily="34" charset="0"/>
              </a:defRPr>
            </a:lvl1pPr>
          </a:lstStyle>
          <a:p>
            <a:endParaRPr lang="en-US"/>
          </a:p>
        </p:txBody>
      </p:sp>
      <p:sp>
        <p:nvSpPr>
          <p:cNvPr id="9" name="Slide Number Placeholder 6"/>
          <p:cNvSpPr>
            <a:spLocks noGrp="1"/>
          </p:cNvSpPr>
          <p:nvPr>
            <p:ph type="sldNum" sz="quarter" idx="4"/>
          </p:nvPr>
        </p:nvSpPr>
        <p:spPr>
          <a:xfrm>
            <a:off x="8001001" y="6629401"/>
            <a:ext cx="914399" cy="156373"/>
          </a:xfrm>
          <a:prstGeom prst="rect">
            <a:avLst/>
          </a:prstGeom>
        </p:spPr>
        <p:txBody>
          <a:bodyPr vert="horz" lIns="91440" tIns="45720" rIns="91440" bIns="45720" rtlCol="0" anchor="ctr"/>
          <a:lstStyle>
            <a:lvl1pPr algn="r">
              <a:defRPr sz="900">
                <a:solidFill>
                  <a:schemeClr val="accent5"/>
                </a:solidFill>
                <a:latin typeface="+mn-lt"/>
                <a:cs typeface="Arial" panose="020B0604020202020204" pitchFamily="34" charset="0"/>
              </a:defRPr>
            </a:lvl1pPr>
          </a:lstStyle>
          <a:p>
            <a:fld id="{73FCCCAE-C0A6-4BB7-B82B-AC74E56A11C4}" type="slidenum">
              <a:rPr lang="en-US" smtClean="0"/>
              <a:pPr/>
              <a:t>‹#›</a:t>
            </a:fld>
            <a:endParaRPr lang="en-US"/>
          </a:p>
        </p:txBody>
      </p:sp>
    </p:spTree>
    <p:extLst>
      <p:ext uri="{BB962C8B-B14F-4D97-AF65-F5344CB8AC3E}">
        <p14:creationId xmlns:p14="http://schemas.microsoft.com/office/powerpoint/2010/main" val="344136050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3" name="Content Placeholder 2"/>
          <p:cNvSpPr>
            <a:spLocks noGrp="1"/>
          </p:cNvSpPr>
          <p:nvPr>
            <p:ph idx="1"/>
          </p:nvPr>
        </p:nvSpPr>
        <p:spPr>
          <a:xfrm>
            <a:off x="171450" y="1600199"/>
            <a:ext cx="8743950" cy="48006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ubtitle 2"/>
          <p:cNvSpPr>
            <a:spLocks noGrp="1"/>
          </p:cNvSpPr>
          <p:nvPr>
            <p:ph type="subTitle" idx="11"/>
          </p:nvPr>
        </p:nvSpPr>
        <p:spPr>
          <a:xfrm>
            <a:off x="171450" y="822960"/>
            <a:ext cx="8743950" cy="594360"/>
          </a:xfrm>
        </p:spPr>
        <p:txBody>
          <a:bodyPr anchor="ctr">
            <a:normAutofit/>
          </a:bodyPr>
          <a:lstStyle>
            <a:lvl1pPr marL="0" indent="0" algn="ctr">
              <a:buNone/>
              <a:defRPr sz="1800" b="1">
                <a:solidFill>
                  <a:schemeClr val="tx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0" name="Date Placeholder 4"/>
          <p:cNvSpPr>
            <a:spLocks noGrp="1"/>
          </p:cNvSpPr>
          <p:nvPr>
            <p:ph type="dt" sz="half" idx="2"/>
          </p:nvPr>
        </p:nvSpPr>
        <p:spPr>
          <a:xfrm>
            <a:off x="171451" y="6629401"/>
            <a:ext cx="1602260" cy="158861"/>
          </a:xfrm>
          <a:prstGeom prst="rect">
            <a:avLst/>
          </a:prstGeom>
        </p:spPr>
        <p:txBody>
          <a:bodyPr vert="horz" lIns="91440" tIns="45720" rIns="91440" bIns="45720" rtlCol="0" anchor="ctr"/>
          <a:lstStyle>
            <a:lvl1pPr algn="l">
              <a:defRPr sz="900">
                <a:solidFill>
                  <a:schemeClr val="accent5"/>
                </a:solidFill>
                <a:latin typeface="+mn-lt"/>
                <a:cs typeface="Arial" panose="020B0604020202020204" pitchFamily="34" charset="0"/>
              </a:defRPr>
            </a:lvl1pPr>
          </a:lstStyle>
          <a:p>
            <a:r>
              <a:rPr lang="en-US"/>
              <a:t>April 29, 2015</a:t>
            </a:r>
          </a:p>
        </p:txBody>
      </p:sp>
      <p:sp>
        <p:nvSpPr>
          <p:cNvPr id="11" name="Footer Placeholder 5"/>
          <p:cNvSpPr>
            <a:spLocks noGrp="1"/>
          </p:cNvSpPr>
          <p:nvPr>
            <p:ph type="ftr" sz="quarter" idx="3"/>
          </p:nvPr>
        </p:nvSpPr>
        <p:spPr>
          <a:xfrm>
            <a:off x="2286000" y="6629401"/>
            <a:ext cx="4572000" cy="158861"/>
          </a:xfrm>
          <a:prstGeom prst="rect">
            <a:avLst/>
          </a:prstGeom>
        </p:spPr>
        <p:txBody>
          <a:bodyPr vert="horz" lIns="91440" tIns="45720" rIns="91440" bIns="45720" rtlCol="0" anchor="ctr"/>
          <a:lstStyle>
            <a:lvl1pPr algn="ctr">
              <a:defRPr sz="900">
                <a:solidFill>
                  <a:schemeClr val="accent5"/>
                </a:solidFill>
                <a:latin typeface="+mn-lt"/>
                <a:cs typeface="Arial" panose="020B0604020202020204" pitchFamily="34" charset="0"/>
              </a:defRPr>
            </a:lvl1pPr>
          </a:lstStyle>
          <a:p>
            <a:endParaRPr lang="en-US"/>
          </a:p>
        </p:txBody>
      </p:sp>
      <p:sp>
        <p:nvSpPr>
          <p:cNvPr id="12" name="Slide Number Placeholder 6"/>
          <p:cNvSpPr>
            <a:spLocks noGrp="1"/>
          </p:cNvSpPr>
          <p:nvPr>
            <p:ph type="sldNum" sz="quarter" idx="4"/>
          </p:nvPr>
        </p:nvSpPr>
        <p:spPr>
          <a:xfrm>
            <a:off x="8003287" y="6629401"/>
            <a:ext cx="914399" cy="156373"/>
          </a:xfrm>
          <a:prstGeom prst="rect">
            <a:avLst/>
          </a:prstGeom>
        </p:spPr>
        <p:txBody>
          <a:bodyPr vert="horz" lIns="91440" tIns="45720" rIns="91440" bIns="45720" rtlCol="0" anchor="ctr"/>
          <a:lstStyle>
            <a:lvl1pPr algn="r">
              <a:defRPr sz="900">
                <a:solidFill>
                  <a:schemeClr val="accent5"/>
                </a:solidFill>
                <a:latin typeface="+mn-lt"/>
                <a:cs typeface="Arial" panose="020B0604020202020204" pitchFamily="34" charset="0"/>
              </a:defRPr>
            </a:lvl1pPr>
          </a:lstStyle>
          <a:p>
            <a:fld id="{73FCCCAE-C0A6-4BB7-B82B-AC74E56A11C4}" type="slidenum">
              <a:rPr lang="en-US" smtClean="0"/>
              <a:pPr/>
              <a:t>‹#›</a:t>
            </a:fld>
            <a:endParaRPr lang="en-US"/>
          </a:p>
        </p:txBody>
      </p:sp>
    </p:spTree>
    <p:extLst>
      <p:ext uri="{BB962C8B-B14F-4D97-AF65-F5344CB8AC3E}">
        <p14:creationId xmlns:p14="http://schemas.microsoft.com/office/powerpoint/2010/main" val="336504356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1450" y="45720"/>
            <a:ext cx="8058150" cy="594360"/>
          </a:xfrm>
        </p:spPr>
        <p:txBody>
          <a:bodyPr/>
          <a:lstStyle>
            <a:lvl1pPr>
              <a:defRPr>
                <a:latin typeface="+mj-lt"/>
              </a:defRPr>
            </a:lvl1pPr>
          </a:lstStyle>
          <a:p>
            <a:r>
              <a:rPr lang="en-US"/>
              <a:t>Click to edit Master title style</a:t>
            </a:r>
          </a:p>
        </p:txBody>
      </p:sp>
      <p:sp>
        <p:nvSpPr>
          <p:cNvPr id="3" name="Content Placeholder 2"/>
          <p:cNvSpPr>
            <a:spLocks noGrp="1"/>
          </p:cNvSpPr>
          <p:nvPr>
            <p:ph sz="half" idx="1"/>
          </p:nvPr>
        </p:nvSpPr>
        <p:spPr>
          <a:xfrm>
            <a:off x="171450" y="914400"/>
            <a:ext cx="4286250" cy="5486400"/>
          </a:xfrm>
        </p:spPr>
        <p:txBody>
          <a:bodyPr>
            <a:normAutofit/>
          </a:bodyPr>
          <a:lstStyle>
            <a:lvl1pPr>
              <a:defRPr sz="1500">
                <a:latin typeface="+mn-lt"/>
              </a:defRPr>
            </a:lvl1pPr>
            <a:lvl2pPr>
              <a:defRPr sz="1350">
                <a:latin typeface="+mn-lt"/>
              </a:defRPr>
            </a:lvl2pPr>
            <a:lvl3pPr>
              <a:defRPr sz="12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914400"/>
            <a:ext cx="4286250" cy="5486400"/>
          </a:xfrm>
        </p:spPr>
        <p:txBody>
          <a:bodyPr>
            <a:normAutofit/>
          </a:bodyPr>
          <a:lstStyle>
            <a:lvl1pPr>
              <a:defRPr sz="1500">
                <a:latin typeface="+mn-lt"/>
              </a:defRPr>
            </a:lvl1pPr>
            <a:lvl2pPr>
              <a:defRPr sz="1350">
                <a:latin typeface="+mn-lt"/>
              </a:defRPr>
            </a:lvl2pPr>
            <a:lvl3pPr>
              <a:defRPr sz="12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71451" y="6629401"/>
            <a:ext cx="1602260" cy="158861"/>
          </a:xfrm>
          <a:prstGeom prst="rect">
            <a:avLst/>
          </a:prstGeom>
        </p:spPr>
        <p:txBody>
          <a:bodyPr vert="horz" lIns="91440" tIns="45720" rIns="91440" bIns="45720" rtlCol="0" anchor="ctr"/>
          <a:lstStyle>
            <a:lvl1pPr algn="l">
              <a:defRPr sz="900">
                <a:solidFill>
                  <a:schemeClr val="accent5"/>
                </a:solidFill>
                <a:latin typeface="+mn-lt"/>
                <a:cs typeface="Arial" panose="020B0604020202020204" pitchFamily="34" charset="0"/>
              </a:defRPr>
            </a:lvl1pPr>
          </a:lstStyle>
          <a:p>
            <a:r>
              <a:rPr lang="en-US"/>
              <a:t>April 29, 2015</a:t>
            </a:r>
          </a:p>
        </p:txBody>
      </p:sp>
      <p:sp>
        <p:nvSpPr>
          <p:cNvPr id="6" name="Footer Placeholder 5"/>
          <p:cNvSpPr>
            <a:spLocks noGrp="1"/>
          </p:cNvSpPr>
          <p:nvPr>
            <p:ph type="ftr" sz="quarter" idx="3"/>
          </p:nvPr>
        </p:nvSpPr>
        <p:spPr>
          <a:xfrm>
            <a:off x="2286000" y="6629401"/>
            <a:ext cx="4572000" cy="158861"/>
          </a:xfrm>
          <a:prstGeom prst="rect">
            <a:avLst/>
          </a:prstGeom>
        </p:spPr>
        <p:txBody>
          <a:bodyPr vert="horz" lIns="91440" tIns="45720" rIns="91440" bIns="45720" rtlCol="0" anchor="ctr"/>
          <a:lstStyle>
            <a:lvl1pPr algn="ctr">
              <a:defRPr sz="900">
                <a:solidFill>
                  <a:schemeClr val="accent5"/>
                </a:solidFill>
                <a:latin typeface="+mn-lt"/>
                <a:cs typeface="Arial" panose="020B0604020202020204" pitchFamily="34" charset="0"/>
              </a:defRPr>
            </a:lvl1pPr>
          </a:lstStyle>
          <a:p>
            <a:endParaRPr lang="en-US"/>
          </a:p>
        </p:txBody>
      </p:sp>
      <p:sp>
        <p:nvSpPr>
          <p:cNvPr id="7" name="Slide Number Placeholder 6"/>
          <p:cNvSpPr>
            <a:spLocks noGrp="1"/>
          </p:cNvSpPr>
          <p:nvPr>
            <p:ph type="sldNum" sz="quarter" idx="4"/>
          </p:nvPr>
        </p:nvSpPr>
        <p:spPr>
          <a:xfrm>
            <a:off x="8003287" y="6629401"/>
            <a:ext cx="914399" cy="156373"/>
          </a:xfrm>
          <a:prstGeom prst="rect">
            <a:avLst/>
          </a:prstGeom>
        </p:spPr>
        <p:txBody>
          <a:bodyPr vert="horz" lIns="91440" tIns="45720" rIns="91440" bIns="45720" rtlCol="0" anchor="ctr"/>
          <a:lstStyle>
            <a:lvl1pPr algn="r">
              <a:defRPr sz="900">
                <a:solidFill>
                  <a:schemeClr val="accent5"/>
                </a:solidFill>
                <a:latin typeface="+mn-lt"/>
                <a:cs typeface="Arial" panose="020B0604020202020204" pitchFamily="34" charset="0"/>
              </a:defRPr>
            </a:lvl1pPr>
          </a:lstStyle>
          <a:p>
            <a:fld id="{73FCCCAE-C0A6-4BB7-B82B-AC74E56A11C4}" type="slidenum">
              <a:rPr lang="en-US" smtClean="0"/>
              <a:pPr/>
              <a:t>‹#›</a:t>
            </a:fld>
            <a:endParaRPr lang="en-US"/>
          </a:p>
        </p:txBody>
      </p:sp>
    </p:spTree>
    <p:extLst>
      <p:ext uri="{BB962C8B-B14F-4D97-AF65-F5344CB8AC3E}">
        <p14:creationId xmlns:p14="http://schemas.microsoft.com/office/powerpoint/2010/main" val="375267182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p>
        </p:txBody>
      </p:sp>
      <p:sp>
        <p:nvSpPr>
          <p:cNvPr id="3" name="Date Placeholder 4"/>
          <p:cNvSpPr>
            <a:spLocks noGrp="1"/>
          </p:cNvSpPr>
          <p:nvPr>
            <p:ph type="dt" sz="half" idx="2"/>
          </p:nvPr>
        </p:nvSpPr>
        <p:spPr>
          <a:xfrm>
            <a:off x="171451" y="6629401"/>
            <a:ext cx="1602260" cy="158861"/>
          </a:xfrm>
          <a:prstGeom prst="rect">
            <a:avLst/>
          </a:prstGeom>
        </p:spPr>
        <p:txBody>
          <a:bodyPr vert="horz" lIns="91440" tIns="45720" rIns="91440" bIns="45720" rtlCol="0" anchor="ctr"/>
          <a:lstStyle>
            <a:lvl1pPr algn="l">
              <a:defRPr sz="900">
                <a:solidFill>
                  <a:schemeClr val="accent5"/>
                </a:solidFill>
                <a:latin typeface="+mn-lt"/>
                <a:cs typeface="Arial" panose="020B0604020202020204" pitchFamily="34" charset="0"/>
              </a:defRPr>
            </a:lvl1pPr>
          </a:lstStyle>
          <a:p>
            <a:r>
              <a:rPr lang="en-US"/>
              <a:t>April 29, 2015</a:t>
            </a:r>
          </a:p>
        </p:txBody>
      </p:sp>
      <p:sp>
        <p:nvSpPr>
          <p:cNvPr id="4" name="Footer Placeholder 5"/>
          <p:cNvSpPr>
            <a:spLocks noGrp="1"/>
          </p:cNvSpPr>
          <p:nvPr>
            <p:ph type="ftr" sz="quarter" idx="3"/>
          </p:nvPr>
        </p:nvSpPr>
        <p:spPr>
          <a:xfrm>
            <a:off x="2286000" y="6629401"/>
            <a:ext cx="4572000" cy="158861"/>
          </a:xfrm>
          <a:prstGeom prst="rect">
            <a:avLst/>
          </a:prstGeom>
        </p:spPr>
        <p:txBody>
          <a:bodyPr vert="horz" lIns="91440" tIns="45720" rIns="91440" bIns="45720" rtlCol="0" anchor="ctr"/>
          <a:lstStyle>
            <a:lvl1pPr algn="ctr">
              <a:defRPr sz="900">
                <a:solidFill>
                  <a:schemeClr val="accent5"/>
                </a:solidFill>
                <a:latin typeface="+mn-lt"/>
                <a:cs typeface="Arial" panose="020B0604020202020204" pitchFamily="34" charset="0"/>
              </a:defRPr>
            </a:lvl1pPr>
          </a:lstStyle>
          <a:p>
            <a:endParaRPr lang="en-US"/>
          </a:p>
        </p:txBody>
      </p:sp>
      <p:sp>
        <p:nvSpPr>
          <p:cNvPr id="5" name="Slide Number Placeholder 6"/>
          <p:cNvSpPr>
            <a:spLocks noGrp="1"/>
          </p:cNvSpPr>
          <p:nvPr>
            <p:ph type="sldNum" sz="quarter" idx="4"/>
          </p:nvPr>
        </p:nvSpPr>
        <p:spPr>
          <a:xfrm>
            <a:off x="8003287" y="6629401"/>
            <a:ext cx="914399" cy="156373"/>
          </a:xfrm>
          <a:prstGeom prst="rect">
            <a:avLst/>
          </a:prstGeom>
        </p:spPr>
        <p:txBody>
          <a:bodyPr vert="horz" lIns="91440" tIns="45720" rIns="91440" bIns="45720" rtlCol="0" anchor="ctr"/>
          <a:lstStyle>
            <a:lvl1pPr algn="r">
              <a:defRPr sz="900">
                <a:solidFill>
                  <a:schemeClr val="accent5"/>
                </a:solidFill>
                <a:latin typeface="+mn-lt"/>
                <a:cs typeface="Arial" panose="020B0604020202020204" pitchFamily="34" charset="0"/>
              </a:defRPr>
            </a:lvl1pPr>
          </a:lstStyle>
          <a:p>
            <a:fld id="{73FCCCAE-C0A6-4BB7-B82B-AC74E56A11C4}" type="slidenum">
              <a:rPr lang="en-US" smtClean="0"/>
              <a:pPr/>
              <a:t>‹#›</a:t>
            </a:fld>
            <a:endParaRPr lang="en-US"/>
          </a:p>
        </p:txBody>
      </p:sp>
    </p:spTree>
    <p:extLst>
      <p:ext uri="{BB962C8B-B14F-4D97-AF65-F5344CB8AC3E}">
        <p14:creationId xmlns:p14="http://schemas.microsoft.com/office/powerpoint/2010/main" val="78326069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10"/>
          <p:cNvSpPr/>
          <p:nvPr userDrawn="1"/>
        </p:nvSpPr>
        <p:spPr>
          <a:xfrm>
            <a:off x="0" y="4"/>
            <a:ext cx="9144000" cy="6857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a:latin typeface="+mj-lt"/>
            </a:endParaRPr>
          </a:p>
        </p:txBody>
      </p:sp>
      <p:sp>
        <p:nvSpPr>
          <p:cNvPr id="2" name="Title Placeholder 1"/>
          <p:cNvSpPr>
            <a:spLocks noGrp="1"/>
          </p:cNvSpPr>
          <p:nvPr>
            <p:ph type="title"/>
          </p:nvPr>
        </p:nvSpPr>
        <p:spPr>
          <a:xfrm>
            <a:off x="171450" y="50295"/>
            <a:ext cx="8058150" cy="59436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71450" y="914401"/>
            <a:ext cx="8743950" cy="5486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373762" y="52088"/>
            <a:ext cx="731520" cy="585216"/>
          </a:xfrm>
          <a:prstGeom prst="rect">
            <a:avLst/>
          </a:prstGeom>
        </p:spPr>
      </p:pic>
      <p:sp>
        <p:nvSpPr>
          <p:cNvPr id="5" name="Date Placeholder 4"/>
          <p:cNvSpPr>
            <a:spLocks noGrp="1"/>
          </p:cNvSpPr>
          <p:nvPr>
            <p:ph type="dt" sz="half" idx="2"/>
          </p:nvPr>
        </p:nvSpPr>
        <p:spPr>
          <a:xfrm>
            <a:off x="171451" y="6629401"/>
            <a:ext cx="1602260" cy="158861"/>
          </a:xfrm>
          <a:prstGeom prst="rect">
            <a:avLst/>
          </a:prstGeom>
        </p:spPr>
        <p:txBody>
          <a:bodyPr vert="horz" lIns="91440" tIns="45720" rIns="91440" bIns="45720" rtlCol="0" anchor="ctr"/>
          <a:lstStyle>
            <a:lvl1pPr algn="l">
              <a:defRPr sz="900">
                <a:solidFill>
                  <a:schemeClr val="accent5"/>
                </a:solidFill>
                <a:latin typeface="+mn-lt"/>
                <a:cs typeface="Arial" panose="020B0604020202020204" pitchFamily="34" charset="0"/>
              </a:defRPr>
            </a:lvl1pPr>
          </a:lstStyle>
          <a:p>
            <a:r>
              <a:rPr lang="en-US"/>
              <a:t>April 29, 2015</a:t>
            </a:r>
          </a:p>
        </p:txBody>
      </p:sp>
      <p:sp>
        <p:nvSpPr>
          <p:cNvPr id="6" name="Footer Placeholder 5"/>
          <p:cNvSpPr>
            <a:spLocks noGrp="1"/>
          </p:cNvSpPr>
          <p:nvPr>
            <p:ph type="ftr" sz="quarter" idx="3"/>
          </p:nvPr>
        </p:nvSpPr>
        <p:spPr>
          <a:xfrm>
            <a:off x="2286000" y="6629401"/>
            <a:ext cx="4572000" cy="158861"/>
          </a:xfrm>
          <a:prstGeom prst="rect">
            <a:avLst/>
          </a:prstGeom>
        </p:spPr>
        <p:txBody>
          <a:bodyPr vert="horz" lIns="91440" tIns="45720" rIns="91440" bIns="45720" rtlCol="0" anchor="ctr"/>
          <a:lstStyle>
            <a:lvl1pPr algn="ctr">
              <a:defRPr sz="900">
                <a:solidFill>
                  <a:schemeClr val="accent5"/>
                </a:solidFill>
                <a:latin typeface="+mn-lt"/>
                <a:cs typeface="Arial" panose="020B0604020202020204" pitchFamily="34" charset="0"/>
              </a:defRPr>
            </a:lvl1pPr>
          </a:lstStyle>
          <a:p>
            <a:endParaRPr lang="en-US"/>
          </a:p>
        </p:txBody>
      </p:sp>
      <p:sp>
        <p:nvSpPr>
          <p:cNvPr id="7" name="Slide Number Placeholder 6"/>
          <p:cNvSpPr>
            <a:spLocks noGrp="1"/>
          </p:cNvSpPr>
          <p:nvPr>
            <p:ph type="sldNum" sz="quarter" idx="4"/>
          </p:nvPr>
        </p:nvSpPr>
        <p:spPr>
          <a:xfrm>
            <a:off x="8001001" y="6629401"/>
            <a:ext cx="914399" cy="156373"/>
          </a:xfrm>
          <a:prstGeom prst="rect">
            <a:avLst/>
          </a:prstGeom>
        </p:spPr>
        <p:txBody>
          <a:bodyPr vert="horz" lIns="91440" tIns="45720" rIns="91440" bIns="45720" rtlCol="0" anchor="ctr"/>
          <a:lstStyle>
            <a:lvl1pPr algn="r">
              <a:defRPr sz="900">
                <a:solidFill>
                  <a:schemeClr val="accent5"/>
                </a:solidFill>
                <a:latin typeface="+mn-lt"/>
                <a:cs typeface="Arial" panose="020B0604020202020204" pitchFamily="34" charset="0"/>
              </a:defRPr>
            </a:lvl1pPr>
          </a:lstStyle>
          <a:p>
            <a:fld id="{73FCCCAE-C0A6-4BB7-B82B-AC74E56A11C4}" type="slidenum">
              <a:rPr lang="en-US" smtClean="0"/>
              <a:pPr/>
              <a:t>‹#›</a:t>
            </a:fld>
            <a:endParaRPr lang="en-US"/>
          </a:p>
        </p:txBody>
      </p:sp>
    </p:spTree>
    <p:extLst>
      <p:ext uri="{BB962C8B-B14F-4D97-AF65-F5344CB8AC3E}">
        <p14:creationId xmlns:p14="http://schemas.microsoft.com/office/powerpoint/2010/main" val="31254740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3" r:id="rId3"/>
    <p:sldLayoutId id="2147483664" r:id="rId4"/>
    <p:sldLayoutId id="2147483666" r:id="rId5"/>
  </p:sldLayoutIdLst>
  <p:transition>
    <p:fade/>
  </p:transition>
  <p:hf hdr="0"/>
  <p:txStyles>
    <p:titleStyle>
      <a:lvl1pPr algn="l" defTabSz="685800" rtl="0" eaLnBrk="1" latinLnBrk="0" hangingPunct="1">
        <a:lnSpc>
          <a:spcPct val="90000"/>
        </a:lnSpc>
        <a:spcBef>
          <a:spcPct val="0"/>
        </a:spcBef>
        <a:buNone/>
        <a:defRPr sz="2100" b="1" kern="1200">
          <a:solidFill>
            <a:schemeClr val="bg1"/>
          </a:solidFill>
          <a:latin typeface="+mj-lt"/>
          <a:ea typeface="+mj-ea"/>
          <a:cs typeface="Arial" panose="020B0604020202020204" pitchFamily="34" charset="0"/>
        </a:defRPr>
      </a:lvl1pPr>
    </p:titleStyle>
    <p:bodyStyle>
      <a:lvl1pPr marL="171450" indent="-171450" algn="l" defTabSz="685800" rtl="0" eaLnBrk="1" latinLnBrk="0" hangingPunct="1">
        <a:lnSpc>
          <a:spcPct val="100000"/>
        </a:lnSpc>
        <a:spcBef>
          <a:spcPts val="750"/>
        </a:spcBef>
        <a:buClr>
          <a:srgbClr val="0066B3"/>
        </a:buClr>
        <a:buSzPct val="120000"/>
        <a:buFont typeface="Arial" panose="020B0604020202020204" pitchFamily="34" charset="0"/>
        <a:buChar char="•"/>
        <a:defRPr sz="1800" kern="1200">
          <a:solidFill>
            <a:schemeClr val="tx1"/>
          </a:solidFill>
          <a:latin typeface="+mn-lt"/>
          <a:ea typeface="+mn-ea"/>
          <a:cs typeface="Arial" panose="020B0604020202020204" pitchFamily="34" charset="0"/>
        </a:defRPr>
      </a:lvl1pPr>
      <a:lvl2pPr marL="346472" indent="-171450" algn="l" defTabSz="685800" rtl="0" eaLnBrk="1" latinLnBrk="0" hangingPunct="1">
        <a:lnSpc>
          <a:spcPct val="100000"/>
        </a:lnSpc>
        <a:spcBef>
          <a:spcPts val="375"/>
        </a:spcBef>
        <a:buClr>
          <a:srgbClr val="0066B3"/>
        </a:buClr>
        <a:buSzPct val="120000"/>
        <a:buFont typeface="Arial" panose="020B0604020202020204" pitchFamily="34" charset="0"/>
        <a:buChar char="-"/>
        <a:defRPr sz="1500" kern="1200">
          <a:solidFill>
            <a:schemeClr val="tx1"/>
          </a:solidFill>
          <a:latin typeface="+mn-lt"/>
          <a:ea typeface="+mn-ea"/>
          <a:cs typeface="Arial" panose="020B0604020202020204" pitchFamily="34" charset="0"/>
        </a:defRPr>
      </a:lvl2pPr>
      <a:lvl3pPr marL="513160" indent="-171450" algn="l" defTabSz="685800" rtl="0" eaLnBrk="1" latinLnBrk="0" hangingPunct="1">
        <a:lnSpc>
          <a:spcPct val="100000"/>
        </a:lnSpc>
        <a:spcBef>
          <a:spcPts val="375"/>
        </a:spcBef>
        <a:buClr>
          <a:srgbClr val="0066B3"/>
        </a:buClr>
        <a:buFont typeface="Wingdings" panose="05000000000000000000" pitchFamily="2" charset="2"/>
        <a:buChar char="§"/>
        <a:defRPr sz="1350" kern="1200">
          <a:solidFill>
            <a:schemeClr val="tx1"/>
          </a:solidFill>
          <a:latin typeface="+mn-lt"/>
          <a:ea typeface="+mn-ea"/>
          <a:cs typeface="Arial" panose="020B0604020202020204" pitchFamily="34" charset="0"/>
        </a:defRPr>
      </a:lvl3pPr>
      <a:lvl4pPr marL="685800" indent="-171450" algn="l" defTabSz="685800" rtl="0" eaLnBrk="1" latinLnBrk="0" hangingPunct="1">
        <a:lnSpc>
          <a:spcPct val="100000"/>
        </a:lnSpc>
        <a:spcBef>
          <a:spcPts val="375"/>
        </a:spcBef>
        <a:buClr>
          <a:srgbClr val="0066B3"/>
        </a:buClr>
        <a:buFont typeface="Arial" panose="020B0604020202020204" pitchFamily="34" charset="0"/>
        <a:buChar char="•"/>
        <a:defRPr sz="1200" kern="1200">
          <a:solidFill>
            <a:schemeClr val="tx1"/>
          </a:solidFill>
          <a:latin typeface="+mn-lt"/>
          <a:ea typeface="+mn-ea"/>
          <a:cs typeface="Arial" panose="020B0604020202020204" pitchFamily="34" charset="0"/>
        </a:defRPr>
      </a:lvl4pPr>
      <a:lvl5pPr marL="858441" indent="-171450" algn="l" defTabSz="685800" rtl="0" eaLnBrk="1" latinLnBrk="0" hangingPunct="1">
        <a:lnSpc>
          <a:spcPct val="100000"/>
        </a:lnSpc>
        <a:spcBef>
          <a:spcPts val="375"/>
        </a:spcBef>
        <a:buClr>
          <a:srgbClr val="0066B3"/>
        </a:buClr>
        <a:buFont typeface="Arial" panose="020B0604020202020204" pitchFamily="34" charset="0"/>
        <a:buChar char="•"/>
        <a:defRPr sz="1200" kern="1200">
          <a:solidFill>
            <a:schemeClr val="tx1"/>
          </a:solidFill>
          <a:latin typeface="+mn-lt"/>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4.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2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0.png"/><Relationship Id="rId5" Type="http://schemas.openxmlformats.org/officeDocument/2006/relationships/image" Target="../media/image250.png"/><Relationship Id="rId4" Type="http://schemas.openxmlformats.org/officeDocument/2006/relationships/notesSlide" Target="../notesSlides/notesSlide7.xml"/><Relationship Id="rId9" Type="http://schemas.openxmlformats.org/officeDocument/2006/relationships/image" Target="../media/image2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avi"/><Relationship Id="rId1" Type="http://schemas.microsoft.com/office/2007/relationships/media" Target="../media/media2.avi"/><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A5CE9E33-CE25-4535-2ED8-E5A7049E4A8C}"/>
              </a:ext>
            </a:extLst>
          </p:cNvPr>
          <p:cNvPicPr>
            <a:picLocks noChangeAspect="1" noChangeArrowheads="1"/>
          </p:cNvPicPr>
          <p:nvPr/>
        </p:nvPicPr>
        <p:blipFill rotWithShape="1">
          <a:blip r:embed="rId3">
            <a:alphaModFix amt="32000"/>
            <a:extLst>
              <a:ext uri="{28A0092B-C50C-407E-A947-70E740481C1C}">
                <a14:useLocalDpi xmlns:a14="http://schemas.microsoft.com/office/drawing/2010/main" val="0"/>
              </a:ext>
            </a:extLst>
          </a:blip>
          <a:srcRect l="8285" r="7610"/>
          <a:stretch/>
        </p:blipFill>
        <p:spPr bwMode="auto">
          <a:xfrm>
            <a:off x="-66101" y="686769"/>
            <a:ext cx="9287218" cy="6211418"/>
          </a:xfrm>
          <a:prstGeom prst="rect">
            <a:avLst/>
          </a:prstGeom>
          <a:noFill/>
          <a:effectLst>
            <a:glow rad="127000">
              <a:schemeClr val="accent1">
                <a:alpha val="0"/>
              </a:schemeClr>
            </a:glow>
            <a:outerShdw blurRad="50800" dist="50800" dir="5400000" algn="ctr" rotWithShape="0">
              <a:srgbClr val="000000">
                <a:alpha val="0"/>
              </a:srgbClr>
            </a:outerShdw>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5" name="Title 4"/>
          <p:cNvSpPr>
            <a:spLocks noGrp="1"/>
          </p:cNvSpPr>
          <p:nvPr>
            <p:ph type="ctrTitle"/>
          </p:nvPr>
        </p:nvSpPr>
        <p:spPr>
          <a:xfrm>
            <a:off x="685800" y="2341422"/>
            <a:ext cx="7772400" cy="2672596"/>
          </a:xfrm>
        </p:spPr>
        <p:txBody>
          <a:bodyPr/>
          <a:lstStyle/>
          <a:p>
            <a:r>
              <a:rPr lang="en-US" sz="4000" baseline="30000" dirty="0">
                <a:solidFill>
                  <a:srgbClr val="0066B3"/>
                </a:solidFill>
                <a:latin typeface="Times New Roman" panose="02020603050405020304" pitchFamily="18" charset="0"/>
                <a:ea typeface="+mn-ea"/>
                <a:cs typeface="Times New Roman" panose="02020603050405020304" pitchFamily="18" charset="0"/>
              </a:rPr>
              <a:t>Icarus Application to Dragonfly Heatshield</a:t>
            </a:r>
            <a:br>
              <a:rPr lang="en-US" sz="3200" baseline="30000" dirty="0">
                <a:solidFill>
                  <a:srgbClr val="0066B3"/>
                </a:solidFill>
                <a:latin typeface="Times New Roman" panose="02020603050405020304" pitchFamily="18" charset="0"/>
                <a:ea typeface="+mn-ea"/>
                <a:cs typeface="Times New Roman" panose="02020603050405020304" pitchFamily="18" charset="0"/>
              </a:rPr>
            </a:br>
            <a:br>
              <a:rPr lang="en-US" sz="3200" baseline="30000" dirty="0">
                <a:latin typeface="Times New Roman" panose="02020603050405020304" pitchFamily="18" charset="0"/>
                <a:ea typeface="+mn-ea"/>
                <a:cs typeface="Times New Roman" panose="02020603050405020304" pitchFamily="18" charset="0"/>
              </a:rPr>
            </a:br>
            <a:r>
              <a:rPr lang="en-US" sz="3200" baseline="30000" dirty="0">
                <a:latin typeface="Times New Roman" panose="02020603050405020304" pitchFamily="18" charset="0"/>
                <a:ea typeface="+mn-ea"/>
                <a:cs typeface="Times New Roman" panose="02020603050405020304" pitchFamily="18" charset="0"/>
              </a:rPr>
              <a:t>Prakash Shrestha</a:t>
            </a:r>
            <a:br>
              <a:rPr lang="en-US" sz="3200" baseline="30000" dirty="0">
                <a:latin typeface="Times New Roman" panose="02020603050405020304" pitchFamily="18" charset="0"/>
                <a:ea typeface="+mn-ea"/>
                <a:cs typeface="Times New Roman" panose="02020603050405020304" pitchFamily="18" charset="0"/>
              </a:rPr>
            </a:br>
            <a:r>
              <a:rPr lang="en-US" sz="3200" baseline="30000" dirty="0">
                <a:latin typeface="Times New Roman" panose="02020603050405020304" pitchFamily="18" charset="0"/>
                <a:ea typeface="+mn-ea"/>
                <a:cs typeface="Times New Roman" panose="02020603050405020304" pitchFamily="18" charset="0"/>
              </a:rPr>
              <a:t>AMA, Inc. at NASA Ames Research Center</a:t>
            </a:r>
            <a:br>
              <a:rPr lang="en-US" sz="3200" baseline="30000" dirty="0">
                <a:latin typeface="Times New Roman" panose="02020603050405020304" pitchFamily="18" charset="0"/>
                <a:ea typeface="+mn-ea"/>
                <a:cs typeface="Times New Roman" panose="02020603050405020304" pitchFamily="18" charset="0"/>
              </a:rPr>
            </a:br>
            <a:br>
              <a:rPr lang="en-US" sz="3200" baseline="30000" dirty="0">
                <a:latin typeface="Times New Roman" panose="02020603050405020304" pitchFamily="18" charset="0"/>
                <a:ea typeface="+mn-ea"/>
                <a:cs typeface="Times New Roman" panose="02020603050405020304" pitchFamily="18" charset="0"/>
              </a:rPr>
            </a:br>
            <a:r>
              <a:rPr lang="en-US" sz="3200" baseline="30000" dirty="0">
                <a:latin typeface="Times New Roman" panose="02020603050405020304" pitchFamily="18" charset="0"/>
                <a:ea typeface="+mn-ea"/>
                <a:cs typeface="Times New Roman" panose="02020603050405020304" pitchFamily="18" charset="0"/>
              </a:rPr>
              <a:t>Joseph C. Schulz and Eric C. Stern</a:t>
            </a:r>
            <a:br>
              <a:rPr lang="en-US" sz="3200" baseline="30000" dirty="0">
                <a:latin typeface="Times New Roman" panose="02020603050405020304" pitchFamily="18" charset="0"/>
                <a:ea typeface="+mn-ea"/>
                <a:cs typeface="Times New Roman" panose="02020603050405020304" pitchFamily="18" charset="0"/>
              </a:rPr>
            </a:br>
            <a:r>
              <a:rPr lang="en-US" sz="3200" baseline="30000" dirty="0">
                <a:latin typeface="Times New Roman" panose="02020603050405020304" pitchFamily="18" charset="0"/>
                <a:ea typeface="+mn-ea"/>
                <a:cs typeface="Times New Roman" panose="02020603050405020304" pitchFamily="18" charset="0"/>
              </a:rPr>
              <a:t>NASA Ames Research Center</a:t>
            </a:r>
            <a:br>
              <a:rPr lang="en-US" sz="3200" baseline="30000" dirty="0">
                <a:latin typeface="Times New Roman" panose="02020603050405020304" pitchFamily="18" charset="0"/>
                <a:ea typeface="+mn-ea"/>
                <a:cs typeface="Times New Roman" panose="02020603050405020304" pitchFamily="18" charset="0"/>
              </a:rPr>
            </a:br>
            <a:br>
              <a:rPr lang="en-US" sz="3200" baseline="30000" dirty="0">
                <a:latin typeface="Times New Roman" panose="02020603050405020304" pitchFamily="18" charset="0"/>
                <a:ea typeface="+mn-ea"/>
                <a:cs typeface="Times New Roman" panose="02020603050405020304" pitchFamily="18" charset="0"/>
              </a:rPr>
            </a:br>
            <a:endParaRPr lang="en-US" sz="3200" b="0" baseline="30000" dirty="0">
              <a:latin typeface="Times New Roman" panose="02020603050405020304" pitchFamily="18" charset="0"/>
              <a:ea typeface="+mn-ea"/>
              <a:cs typeface="Times New Roman" panose="02020603050405020304" pitchFamily="18" charset="0"/>
            </a:endParaRPr>
          </a:p>
        </p:txBody>
      </p:sp>
      <p:sp>
        <p:nvSpPr>
          <p:cNvPr id="7" name="Text Placeholder 6"/>
          <p:cNvSpPr>
            <a:spLocks noGrp="1"/>
          </p:cNvSpPr>
          <p:nvPr>
            <p:ph type="body" sz="quarter" idx="10"/>
          </p:nvPr>
        </p:nvSpPr>
        <p:spPr>
          <a:xfrm>
            <a:off x="685800" y="5647684"/>
            <a:ext cx="7772400" cy="348050"/>
          </a:xfrm>
        </p:spPr>
        <p:txBody>
          <a:bodyPr>
            <a:noAutofit/>
          </a:bodyPr>
          <a:lstStyle/>
          <a:p>
            <a:r>
              <a:rPr lang="en-US" sz="1600" dirty="0">
                <a:latin typeface="Times New Roman" panose="02020603050405020304" pitchFamily="18" charset="0"/>
                <a:cs typeface="Times New Roman" panose="02020603050405020304" pitchFamily="18" charset="0"/>
              </a:rPr>
              <a:t>Ablation Workshop</a:t>
            </a:r>
          </a:p>
          <a:p>
            <a:r>
              <a:rPr lang="en-US" sz="1600" dirty="0">
                <a:latin typeface="Times New Roman" panose="02020603050405020304" pitchFamily="18" charset="0"/>
                <a:cs typeface="Times New Roman" panose="02020603050405020304" pitchFamily="18" charset="0"/>
              </a:rPr>
              <a:t>JHU-Applied Physics Laboratory, Laurel, MD</a:t>
            </a:r>
          </a:p>
        </p:txBody>
      </p:sp>
      <p:sp>
        <p:nvSpPr>
          <p:cNvPr id="2" name="Slide Number Placeholder 1">
            <a:extLst>
              <a:ext uri="{FF2B5EF4-FFF2-40B4-BE49-F238E27FC236}">
                <a16:creationId xmlns:a16="http://schemas.microsoft.com/office/drawing/2014/main" id="{8897F5BA-4515-5440-9070-31A36BC72224}"/>
              </a:ext>
            </a:extLst>
          </p:cNvPr>
          <p:cNvSpPr>
            <a:spLocks noGrp="1"/>
          </p:cNvSpPr>
          <p:nvPr>
            <p:ph type="sldNum" sz="quarter" idx="4"/>
          </p:nvPr>
        </p:nvSpPr>
        <p:spPr/>
        <p:txBody>
          <a:bodyPr/>
          <a:lstStyle/>
          <a:p>
            <a:fld id="{73FCCCAE-C0A6-4BB7-B82B-AC74E56A11C4}" type="slidenum">
              <a:rPr lang="en-US" smtClean="0"/>
              <a:pPr/>
              <a:t>1</a:t>
            </a:fld>
            <a:endParaRPr lang="en-US" dirty="0"/>
          </a:p>
        </p:txBody>
      </p:sp>
    </p:spTree>
    <p:extLst>
      <p:ext uri="{BB962C8B-B14F-4D97-AF65-F5344CB8AC3E}">
        <p14:creationId xmlns:p14="http://schemas.microsoft.com/office/powerpoint/2010/main" val="1404532536"/>
      </p:ext>
    </p:extLst>
  </p:cSld>
  <p:clrMapOvr>
    <a:masterClrMapping/>
  </p:clrMapOvr>
  <mc:AlternateContent xmlns:mc="http://schemas.openxmlformats.org/markup-compatibility/2006" xmlns:p14="http://schemas.microsoft.com/office/powerpoint/2010/main">
    <mc:Choice Requires="p14">
      <p:transition p14:dur="10" advClick="0" advTm="1444000">
        <p:fade/>
      </p:transition>
    </mc:Choice>
    <mc:Fallback xmlns="">
      <p:transition advClick="0" advTm="1444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Layout</a:t>
            </a:r>
          </a:p>
        </p:txBody>
      </p:sp>
      <p:sp>
        <p:nvSpPr>
          <p:cNvPr id="4" name="Date Placeholder 3">
            <a:extLst>
              <a:ext uri="{FF2B5EF4-FFF2-40B4-BE49-F238E27FC236}">
                <a16:creationId xmlns:a16="http://schemas.microsoft.com/office/drawing/2014/main" id="{E19B6F0D-D466-4F9B-08D0-CDE18AAC2561}"/>
              </a:ext>
            </a:extLst>
          </p:cNvPr>
          <p:cNvSpPr>
            <a:spLocks noGrp="1"/>
          </p:cNvSpPr>
          <p:nvPr>
            <p:ph type="dt" sz="half" idx="2"/>
          </p:nvPr>
        </p:nvSpPr>
        <p:spPr/>
        <p:txBody>
          <a:bodyPr/>
          <a:lstStyle/>
          <a:p>
            <a:r>
              <a:rPr lang="en-US" dirty="0"/>
              <a:t>Nov 5-7, 2024</a:t>
            </a:r>
          </a:p>
        </p:txBody>
      </p:sp>
      <p:sp>
        <p:nvSpPr>
          <p:cNvPr id="5" name="Footer Placeholder 4">
            <a:extLst>
              <a:ext uri="{FF2B5EF4-FFF2-40B4-BE49-F238E27FC236}">
                <a16:creationId xmlns:a16="http://schemas.microsoft.com/office/drawing/2014/main" id="{798A1296-955A-2CC2-37D9-6E7BEABC0223}"/>
              </a:ext>
            </a:extLst>
          </p:cNvPr>
          <p:cNvSpPr>
            <a:spLocks noGrp="1"/>
          </p:cNvSpPr>
          <p:nvPr>
            <p:ph type="ftr" sz="quarter" idx="3"/>
          </p:nvPr>
        </p:nvSpPr>
        <p:spPr/>
        <p:txBody>
          <a:bodyPr/>
          <a:lstStyle/>
          <a:p>
            <a:r>
              <a:rPr lang="en-US" dirty="0"/>
              <a:t>Ablation Workshop</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2</a:t>
            </a:fld>
            <a:endParaRPr lang="en-US"/>
          </a:p>
        </p:txBody>
      </p:sp>
      <p:sp>
        <p:nvSpPr>
          <p:cNvPr id="12" name="TextBox 11">
            <a:extLst>
              <a:ext uri="{FF2B5EF4-FFF2-40B4-BE49-F238E27FC236}">
                <a16:creationId xmlns:a16="http://schemas.microsoft.com/office/drawing/2014/main" id="{47255D51-A975-E773-1332-704280EDF33B}"/>
              </a:ext>
            </a:extLst>
          </p:cNvPr>
          <p:cNvSpPr txBox="1"/>
          <p:nvPr/>
        </p:nvSpPr>
        <p:spPr>
          <a:xfrm>
            <a:off x="386563" y="803123"/>
            <a:ext cx="7949295" cy="480131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Introduction: Dragonfly system and Icarus</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Computational Setup</a:t>
            </a:r>
          </a:p>
          <a:p>
            <a:pPr marL="742950" lvl="1"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Grid generation</a:t>
            </a:r>
          </a:p>
          <a:p>
            <a:pPr marL="742950" lvl="1"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Boundary condition</a:t>
            </a:r>
          </a:p>
          <a:p>
            <a:pPr marL="742950" lvl="1"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Aerothermal environment</a:t>
            </a:r>
          </a:p>
          <a:p>
            <a:pPr lvl="1"/>
            <a:endParaRPr lang="en-US" dirty="0">
              <a:latin typeface="Times New Roman" panose="02020603050405020304" pitchFamily="18" charset="0"/>
              <a:cs typeface="Times New Roman" panose="02020603050405020304" pitchFamily="18" charset="0"/>
            </a:endParaRPr>
          </a:p>
          <a:p>
            <a:pPr marL="292100" lvl="1" indent="-282575">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Verification</a:t>
            </a:r>
          </a:p>
          <a:p>
            <a:pPr marL="9525" lvl="1"/>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Results</a:t>
            </a:r>
          </a:p>
          <a:p>
            <a:pPr marL="742950" lvl="1"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Bondline Temperature Analysis</a:t>
            </a:r>
          </a:p>
          <a:p>
            <a:pPr marL="742950" lvl="1"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MPI Performance</a:t>
            </a:r>
          </a:p>
          <a:p>
            <a:pPr marL="742950" lvl="1" indent="-285750">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TPS Mass loss analysis</a:t>
            </a:r>
          </a:p>
          <a:p>
            <a:pPr marL="742950" lvl="1" indent="-285750">
              <a:buFont typeface="Courier New" panose="02070309020205020404" pitchFamily="49" charset="0"/>
              <a:buChar char="o"/>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Summary</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Current and Future Work</a:t>
            </a:r>
          </a:p>
        </p:txBody>
      </p:sp>
    </p:spTree>
    <p:extLst>
      <p:ext uri="{BB962C8B-B14F-4D97-AF65-F5344CB8AC3E}">
        <p14:creationId xmlns:p14="http://schemas.microsoft.com/office/powerpoint/2010/main" val="203453635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2EA15AD-0B66-95ED-B992-499A210963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15" b="1548"/>
          <a:stretch/>
        </p:blipFill>
        <p:spPr bwMode="auto">
          <a:xfrm>
            <a:off x="1094311" y="4450898"/>
            <a:ext cx="3701204" cy="1694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 Dragonfly System and Icarus Solver</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3</a:t>
            </a:fld>
            <a:endParaRPr lang="en-US"/>
          </a:p>
        </p:txBody>
      </p:sp>
      <p:sp>
        <p:nvSpPr>
          <p:cNvPr id="12" name="TextBox 11">
            <a:extLst>
              <a:ext uri="{FF2B5EF4-FFF2-40B4-BE49-F238E27FC236}">
                <a16:creationId xmlns:a16="http://schemas.microsoft.com/office/drawing/2014/main" id="{47255D51-A975-E773-1332-704280EDF33B}"/>
              </a:ext>
            </a:extLst>
          </p:cNvPr>
          <p:cNvSpPr txBox="1"/>
          <p:nvPr/>
        </p:nvSpPr>
        <p:spPr>
          <a:xfrm>
            <a:off x="402226" y="816313"/>
            <a:ext cx="8460263" cy="4247317"/>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Dragonfly is one of the most ambitious science missions NASA has ever attempted: sending a car-sized, nuclear-powered octocopter to explore the surface of a distant ocean world.</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main focus is on demonstrating Icarus capability to conduct material-response modeling of its heatshield design.</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Icarus: Finite-volume, three-dimensional multi-material response tool for thermal modeling of thermal protection system (TPS) materials. More info on Schulz 2023</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Icarus Applications: Heatshield sizing, material physics, material model validation with experiment, and uncertainty quantification</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cxnSp>
        <p:nvCxnSpPr>
          <p:cNvPr id="15" name="Straight Arrow Connector 14">
            <a:extLst>
              <a:ext uri="{FF2B5EF4-FFF2-40B4-BE49-F238E27FC236}">
                <a16:creationId xmlns:a16="http://schemas.microsoft.com/office/drawing/2014/main" id="{FB2E019E-2FBE-A4B5-E9D8-8D5B3DA01CC7}"/>
              </a:ext>
            </a:extLst>
          </p:cNvPr>
          <p:cNvCxnSpPr>
            <a:cxnSpLocks/>
          </p:cNvCxnSpPr>
          <p:nvPr/>
        </p:nvCxnSpPr>
        <p:spPr>
          <a:xfrm flipV="1">
            <a:off x="3840257" y="6273778"/>
            <a:ext cx="0" cy="35504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9C2901E-11D6-0C43-3B52-4E8324382247}"/>
              </a:ext>
            </a:extLst>
          </p:cNvPr>
          <p:cNvCxnSpPr>
            <a:cxnSpLocks/>
          </p:cNvCxnSpPr>
          <p:nvPr/>
        </p:nvCxnSpPr>
        <p:spPr>
          <a:xfrm flipV="1">
            <a:off x="4033278" y="6273778"/>
            <a:ext cx="0" cy="35504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4920E60-AB89-C184-F732-75324339AAFA}"/>
              </a:ext>
            </a:extLst>
          </p:cNvPr>
          <p:cNvCxnSpPr>
            <a:cxnSpLocks/>
          </p:cNvCxnSpPr>
          <p:nvPr/>
        </p:nvCxnSpPr>
        <p:spPr>
          <a:xfrm flipV="1">
            <a:off x="3630507" y="6273778"/>
            <a:ext cx="0" cy="35504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B6AE064-59CD-110E-BA69-AF2125830E49}"/>
              </a:ext>
            </a:extLst>
          </p:cNvPr>
          <p:cNvSpPr txBox="1"/>
          <p:nvPr/>
        </p:nvSpPr>
        <p:spPr>
          <a:xfrm>
            <a:off x="3491106" y="5904446"/>
            <a:ext cx="65915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Flow</a:t>
            </a:r>
          </a:p>
        </p:txBody>
      </p:sp>
      <p:pic>
        <p:nvPicPr>
          <p:cNvPr id="1028" name="Picture 4">
            <a:extLst>
              <a:ext uri="{FF2B5EF4-FFF2-40B4-BE49-F238E27FC236}">
                <a16:creationId xmlns:a16="http://schemas.microsoft.com/office/drawing/2014/main" id="{39EF35CF-36EF-AC6B-45C7-B894052318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1245" y="4450898"/>
            <a:ext cx="3611244" cy="20313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32E504E-4B90-E7CA-46FC-71F15A4157EA}"/>
              </a:ext>
            </a:extLst>
          </p:cNvPr>
          <p:cNvSpPr txBox="1"/>
          <p:nvPr/>
        </p:nvSpPr>
        <p:spPr>
          <a:xfrm>
            <a:off x="450643" y="6185047"/>
            <a:ext cx="1043876"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JHUAPL</a:t>
            </a:r>
          </a:p>
        </p:txBody>
      </p:sp>
      <p:sp>
        <p:nvSpPr>
          <p:cNvPr id="7" name="TextBox 6">
            <a:extLst>
              <a:ext uri="{FF2B5EF4-FFF2-40B4-BE49-F238E27FC236}">
                <a16:creationId xmlns:a16="http://schemas.microsoft.com/office/drawing/2014/main" id="{950776B6-E83F-40CF-5FB7-AB4407FC5786}"/>
              </a:ext>
            </a:extLst>
          </p:cNvPr>
          <p:cNvSpPr txBox="1"/>
          <p:nvPr/>
        </p:nvSpPr>
        <p:spPr>
          <a:xfrm>
            <a:off x="7871524" y="6110026"/>
            <a:ext cx="1043876"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JHUAPL</a:t>
            </a:r>
          </a:p>
        </p:txBody>
      </p:sp>
      <p:sp>
        <p:nvSpPr>
          <p:cNvPr id="8" name="Date Placeholder 3">
            <a:extLst>
              <a:ext uri="{FF2B5EF4-FFF2-40B4-BE49-F238E27FC236}">
                <a16:creationId xmlns:a16="http://schemas.microsoft.com/office/drawing/2014/main" id="{4CBB5C89-069E-A815-9861-4D94CE91526F}"/>
              </a:ext>
            </a:extLst>
          </p:cNvPr>
          <p:cNvSpPr>
            <a:spLocks noGrp="1"/>
          </p:cNvSpPr>
          <p:nvPr>
            <p:ph type="dt" sz="half" idx="2"/>
          </p:nvPr>
        </p:nvSpPr>
        <p:spPr>
          <a:xfrm>
            <a:off x="171451" y="6629401"/>
            <a:ext cx="1602260" cy="158861"/>
          </a:xfrm>
        </p:spPr>
        <p:txBody>
          <a:bodyPr/>
          <a:lstStyle/>
          <a:p>
            <a:r>
              <a:rPr lang="en-US" dirty="0"/>
              <a:t>Nov 5-7, 2024</a:t>
            </a:r>
          </a:p>
        </p:txBody>
      </p:sp>
      <p:sp>
        <p:nvSpPr>
          <p:cNvPr id="9" name="Footer Placeholder 4">
            <a:extLst>
              <a:ext uri="{FF2B5EF4-FFF2-40B4-BE49-F238E27FC236}">
                <a16:creationId xmlns:a16="http://schemas.microsoft.com/office/drawing/2014/main" id="{72FF0891-F0D7-2C27-2E0A-469986658B73}"/>
              </a:ext>
            </a:extLst>
          </p:cNvPr>
          <p:cNvSpPr>
            <a:spLocks noGrp="1"/>
          </p:cNvSpPr>
          <p:nvPr>
            <p:ph type="ftr" sz="quarter" idx="3"/>
          </p:nvPr>
        </p:nvSpPr>
        <p:spPr>
          <a:xfrm>
            <a:off x="2257425" y="6629401"/>
            <a:ext cx="4572000" cy="158861"/>
          </a:xfrm>
        </p:spPr>
        <p:txBody>
          <a:bodyPr/>
          <a:lstStyle/>
          <a:p>
            <a:r>
              <a:rPr lang="en-US" dirty="0"/>
              <a:t>Ablation Workshop</a:t>
            </a:r>
          </a:p>
        </p:txBody>
      </p:sp>
    </p:spTree>
    <p:extLst>
      <p:ext uri="{BB962C8B-B14F-4D97-AF65-F5344CB8AC3E}">
        <p14:creationId xmlns:p14="http://schemas.microsoft.com/office/powerpoint/2010/main" val="310667729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EDAF8E-2126-3E0B-2209-54C18AF24E76}"/>
              </a:ext>
            </a:extLst>
          </p:cNvPr>
          <p:cNvPicPr>
            <a:picLocks noChangeAspect="1"/>
          </p:cNvPicPr>
          <p:nvPr/>
        </p:nvPicPr>
        <p:blipFill>
          <a:blip r:embed="rId2"/>
          <a:srcRect l="2799" t="2600" r="603" b="9974"/>
          <a:stretch/>
        </p:blipFill>
        <p:spPr>
          <a:xfrm>
            <a:off x="4203713" y="2558882"/>
            <a:ext cx="4771178" cy="3836334"/>
          </a:xfrm>
          <a:prstGeom prst="rect">
            <a:avLst/>
          </a:prstGeom>
          <a:effectLst>
            <a:glow rad="210409">
              <a:schemeClr val="accent1">
                <a:alpha val="40000"/>
              </a:schemeClr>
            </a:glow>
          </a:effectLst>
        </p:spPr>
      </p:pic>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Material Setup: TPS and sub-structure designs</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4</a:t>
            </a:fld>
            <a:endParaRPr lang="en-US"/>
          </a:p>
        </p:txBody>
      </p:sp>
      <p:sp>
        <p:nvSpPr>
          <p:cNvPr id="12" name="TextBox 11">
            <a:extLst>
              <a:ext uri="{FF2B5EF4-FFF2-40B4-BE49-F238E27FC236}">
                <a16:creationId xmlns:a16="http://schemas.microsoft.com/office/drawing/2014/main" id="{47255D51-A975-E773-1332-704280EDF33B}"/>
              </a:ext>
            </a:extLst>
          </p:cNvPr>
          <p:cNvSpPr txBox="1"/>
          <p:nvPr/>
        </p:nvSpPr>
        <p:spPr>
          <a:xfrm>
            <a:off x="396721" y="816895"/>
            <a:ext cx="7949295" cy="1754326"/>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Heatshield: PICA acts as the TPS material for Aluminum (AL HC) substructure wrapped by carbon composite wrap (let us denote it as CCW). Silica-based sealant is used between heatshield and backshell</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Backshell: SLA-561V protects the AL HC substructure, which is also wrapped by carbon composite. PICA is used for now while SLA material database is being worked on</a:t>
            </a:r>
          </a:p>
        </p:txBody>
      </p:sp>
      <p:pic>
        <p:nvPicPr>
          <p:cNvPr id="10" name="Picture 9">
            <a:extLst>
              <a:ext uri="{FF2B5EF4-FFF2-40B4-BE49-F238E27FC236}">
                <a16:creationId xmlns:a16="http://schemas.microsoft.com/office/drawing/2014/main" id="{696394DB-EEF9-5D8C-81EE-8BE1125B8690}"/>
              </a:ext>
            </a:extLst>
          </p:cNvPr>
          <p:cNvPicPr>
            <a:picLocks noChangeAspect="1"/>
          </p:cNvPicPr>
          <p:nvPr/>
        </p:nvPicPr>
        <p:blipFill rotWithShape="1">
          <a:blip r:embed="rId3"/>
          <a:srcRect l="2605" t="9468" r="39139" b="3332"/>
          <a:stretch/>
        </p:blipFill>
        <p:spPr>
          <a:xfrm>
            <a:off x="519813" y="2659186"/>
            <a:ext cx="2984743" cy="3970215"/>
          </a:xfrm>
          <a:prstGeom prst="rect">
            <a:avLst/>
          </a:prstGeom>
        </p:spPr>
      </p:pic>
      <p:sp>
        <p:nvSpPr>
          <p:cNvPr id="11" name="Rounded Rectangle 10">
            <a:extLst>
              <a:ext uri="{FF2B5EF4-FFF2-40B4-BE49-F238E27FC236}">
                <a16:creationId xmlns:a16="http://schemas.microsoft.com/office/drawing/2014/main" id="{3E888698-7FB2-E3FD-7A50-789E245347AA}"/>
              </a:ext>
            </a:extLst>
          </p:cNvPr>
          <p:cNvSpPr/>
          <p:nvPr/>
        </p:nvSpPr>
        <p:spPr>
          <a:xfrm>
            <a:off x="2629312" y="2908893"/>
            <a:ext cx="525666" cy="520107"/>
          </a:xfrm>
          <a:prstGeom prst="roundRect">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a:extLst>
              <a:ext uri="{FF2B5EF4-FFF2-40B4-BE49-F238E27FC236}">
                <a16:creationId xmlns:a16="http://schemas.microsoft.com/office/drawing/2014/main" id="{4AE16BC8-36A9-2346-C5F4-8DCE9B9B013E}"/>
              </a:ext>
            </a:extLst>
          </p:cNvPr>
          <p:cNvCxnSpPr>
            <a:cxnSpLocks/>
          </p:cNvCxnSpPr>
          <p:nvPr/>
        </p:nvCxnSpPr>
        <p:spPr>
          <a:xfrm flipV="1">
            <a:off x="3154978" y="2908893"/>
            <a:ext cx="1045547" cy="26005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82E6E48-49E8-4C4B-C277-42F9CCA2B928}"/>
              </a:ext>
            </a:extLst>
          </p:cNvPr>
          <p:cNvSpPr txBox="1"/>
          <p:nvPr/>
        </p:nvSpPr>
        <p:spPr>
          <a:xfrm>
            <a:off x="1700906" y="5776191"/>
            <a:ext cx="1497526" cy="369332"/>
          </a:xfrm>
          <a:prstGeom prst="rect">
            <a:avLst/>
          </a:prstGeom>
          <a:noFill/>
        </p:spPr>
        <p:txBody>
          <a:bodyPr wrap="none" rtlCol="0">
            <a:spAutoFit/>
          </a:bodyPr>
          <a:lstStyle/>
          <a:p>
            <a:r>
              <a:rPr lang="en-US" dirty="0"/>
              <a:t>Nose PICA tile</a:t>
            </a:r>
          </a:p>
        </p:txBody>
      </p:sp>
      <p:sp>
        <p:nvSpPr>
          <p:cNvPr id="21" name="TextBox 20">
            <a:extLst>
              <a:ext uri="{FF2B5EF4-FFF2-40B4-BE49-F238E27FC236}">
                <a16:creationId xmlns:a16="http://schemas.microsoft.com/office/drawing/2014/main" id="{CC1798CA-EA7C-FBCF-8426-D3A2FEC504F7}"/>
              </a:ext>
            </a:extLst>
          </p:cNvPr>
          <p:cNvSpPr txBox="1"/>
          <p:nvPr/>
        </p:nvSpPr>
        <p:spPr>
          <a:xfrm>
            <a:off x="1700906" y="5434591"/>
            <a:ext cx="1678858" cy="369332"/>
          </a:xfrm>
          <a:prstGeom prst="rect">
            <a:avLst/>
          </a:prstGeom>
          <a:noFill/>
        </p:spPr>
        <p:txBody>
          <a:bodyPr wrap="none" rtlCol="0">
            <a:spAutoFit/>
          </a:bodyPr>
          <a:lstStyle/>
          <a:p>
            <a:r>
              <a:rPr lang="en-US" dirty="0"/>
              <a:t>Sphere PICA tile</a:t>
            </a:r>
          </a:p>
        </p:txBody>
      </p:sp>
      <p:sp>
        <p:nvSpPr>
          <p:cNvPr id="22" name="TextBox 21">
            <a:extLst>
              <a:ext uri="{FF2B5EF4-FFF2-40B4-BE49-F238E27FC236}">
                <a16:creationId xmlns:a16="http://schemas.microsoft.com/office/drawing/2014/main" id="{37697CF8-5889-3B34-57FF-D91CDC0D1B50}"/>
              </a:ext>
            </a:extLst>
          </p:cNvPr>
          <p:cNvSpPr txBox="1"/>
          <p:nvPr/>
        </p:nvSpPr>
        <p:spPr>
          <a:xfrm>
            <a:off x="2012184" y="4403722"/>
            <a:ext cx="1863011" cy="369332"/>
          </a:xfrm>
          <a:prstGeom prst="rect">
            <a:avLst/>
          </a:prstGeom>
          <a:noFill/>
        </p:spPr>
        <p:txBody>
          <a:bodyPr wrap="none" rtlCol="0">
            <a:spAutoFit/>
          </a:bodyPr>
          <a:lstStyle/>
          <a:p>
            <a:r>
              <a:rPr lang="en-US" dirty="0"/>
              <a:t>Shoulder PICA tile</a:t>
            </a:r>
          </a:p>
        </p:txBody>
      </p:sp>
      <p:cxnSp>
        <p:nvCxnSpPr>
          <p:cNvPr id="9" name="Straight Arrow Connector 8">
            <a:extLst>
              <a:ext uri="{FF2B5EF4-FFF2-40B4-BE49-F238E27FC236}">
                <a16:creationId xmlns:a16="http://schemas.microsoft.com/office/drawing/2014/main" id="{5D20984E-4164-67C5-691A-AAC772A0084D}"/>
              </a:ext>
            </a:extLst>
          </p:cNvPr>
          <p:cNvCxnSpPr/>
          <p:nvPr/>
        </p:nvCxnSpPr>
        <p:spPr>
          <a:xfrm flipH="1">
            <a:off x="1076960" y="5960533"/>
            <a:ext cx="696751"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47EB9854-AAE1-337D-4434-D7C075F4339B}"/>
              </a:ext>
            </a:extLst>
          </p:cNvPr>
          <p:cNvCxnSpPr>
            <a:cxnSpLocks/>
          </p:cNvCxnSpPr>
          <p:nvPr/>
        </p:nvCxnSpPr>
        <p:spPr>
          <a:xfrm flipH="1">
            <a:off x="1195493" y="5619257"/>
            <a:ext cx="578218"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B92C2C89-3E67-B271-303C-A8B868A82330}"/>
              </a:ext>
            </a:extLst>
          </p:cNvPr>
          <p:cNvCxnSpPr>
            <a:cxnSpLocks/>
          </p:cNvCxnSpPr>
          <p:nvPr/>
        </p:nvCxnSpPr>
        <p:spPr>
          <a:xfrm flipH="1" flipV="1">
            <a:off x="2140373" y="4077547"/>
            <a:ext cx="598405" cy="39950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89D1015-1D65-601C-9E1C-379516094880}"/>
              </a:ext>
            </a:extLst>
          </p:cNvPr>
          <p:cNvCxnSpPr>
            <a:cxnSpLocks/>
          </p:cNvCxnSpPr>
          <p:nvPr/>
        </p:nvCxnSpPr>
        <p:spPr>
          <a:xfrm flipH="1" flipV="1">
            <a:off x="1814412" y="4739084"/>
            <a:ext cx="598405" cy="39950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7768B447-81C0-4299-56CF-9E615EEC594C}"/>
              </a:ext>
            </a:extLst>
          </p:cNvPr>
          <p:cNvSpPr txBox="1"/>
          <p:nvPr/>
        </p:nvSpPr>
        <p:spPr>
          <a:xfrm>
            <a:off x="2337514" y="4997327"/>
            <a:ext cx="691215" cy="369332"/>
          </a:xfrm>
          <a:prstGeom prst="rect">
            <a:avLst/>
          </a:prstGeom>
          <a:noFill/>
        </p:spPr>
        <p:txBody>
          <a:bodyPr wrap="none" rtlCol="0">
            <a:spAutoFit/>
          </a:bodyPr>
          <a:lstStyle/>
          <a:p>
            <a:r>
              <a:rPr lang="en-US" dirty="0"/>
              <a:t>Al HC</a:t>
            </a:r>
          </a:p>
        </p:txBody>
      </p:sp>
      <p:sp>
        <p:nvSpPr>
          <p:cNvPr id="4" name="TextBox 3">
            <a:extLst>
              <a:ext uri="{FF2B5EF4-FFF2-40B4-BE49-F238E27FC236}">
                <a16:creationId xmlns:a16="http://schemas.microsoft.com/office/drawing/2014/main" id="{3CE1B18C-5BEC-F6E9-9EEF-C3B23A3C7BFD}"/>
              </a:ext>
            </a:extLst>
          </p:cNvPr>
          <p:cNvSpPr txBox="1"/>
          <p:nvPr/>
        </p:nvSpPr>
        <p:spPr>
          <a:xfrm>
            <a:off x="1374471" y="5292313"/>
            <a:ext cx="1823961" cy="276999"/>
          </a:xfrm>
          <a:prstGeom prst="rect">
            <a:avLst/>
          </a:prstGeom>
          <a:noFill/>
        </p:spPr>
        <p:txBody>
          <a:bodyPr wrap="none" rtlCol="0">
            <a:spAutoFit/>
          </a:bodyPr>
          <a:lstStyle/>
          <a:p>
            <a:r>
              <a:rPr lang="en-US" sz="1200" dirty="0"/>
              <a:t>No Gap filler used for now</a:t>
            </a:r>
          </a:p>
        </p:txBody>
      </p:sp>
      <p:sp>
        <p:nvSpPr>
          <p:cNvPr id="7" name="Date Placeholder 3">
            <a:extLst>
              <a:ext uri="{FF2B5EF4-FFF2-40B4-BE49-F238E27FC236}">
                <a16:creationId xmlns:a16="http://schemas.microsoft.com/office/drawing/2014/main" id="{B27A29F1-6834-0C98-71CB-2254C24FD520}"/>
              </a:ext>
            </a:extLst>
          </p:cNvPr>
          <p:cNvSpPr>
            <a:spLocks noGrp="1"/>
          </p:cNvSpPr>
          <p:nvPr>
            <p:ph type="dt" sz="half" idx="2"/>
          </p:nvPr>
        </p:nvSpPr>
        <p:spPr>
          <a:xfrm>
            <a:off x="171451" y="6629401"/>
            <a:ext cx="1602260" cy="158861"/>
          </a:xfrm>
        </p:spPr>
        <p:txBody>
          <a:bodyPr/>
          <a:lstStyle/>
          <a:p>
            <a:r>
              <a:rPr lang="en-US" dirty="0"/>
              <a:t>Nov 5-7, 2024</a:t>
            </a:r>
          </a:p>
        </p:txBody>
      </p:sp>
      <p:sp>
        <p:nvSpPr>
          <p:cNvPr id="15" name="Footer Placeholder 4">
            <a:extLst>
              <a:ext uri="{FF2B5EF4-FFF2-40B4-BE49-F238E27FC236}">
                <a16:creationId xmlns:a16="http://schemas.microsoft.com/office/drawing/2014/main" id="{8717AD90-3D76-B83E-9117-59301966D17E}"/>
              </a:ext>
            </a:extLst>
          </p:cNvPr>
          <p:cNvSpPr>
            <a:spLocks noGrp="1"/>
          </p:cNvSpPr>
          <p:nvPr>
            <p:ph type="ftr" sz="quarter" idx="3"/>
          </p:nvPr>
        </p:nvSpPr>
        <p:spPr>
          <a:xfrm>
            <a:off x="2257425" y="6629401"/>
            <a:ext cx="4572000" cy="158861"/>
          </a:xfrm>
        </p:spPr>
        <p:txBody>
          <a:bodyPr/>
          <a:lstStyle/>
          <a:p>
            <a:r>
              <a:rPr lang="en-US" dirty="0"/>
              <a:t>Ablation Workshop</a:t>
            </a:r>
          </a:p>
        </p:txBody>
      </p:sp>
    </p:spTree>
    <p:extLst>
      <p:ext uri="{BB962C8B-B14F-4D97-AF65-F5344CB8AC3E}">
        <p14:creationId xmlns:p14="http://schemas.microsoft.com/office/powerpoint/2010/main" val="19518971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A4318EC-FA25-037A-DEA0-401B5975F6FB}"/>
              </a:ext>
            </a:extLst>
          </p:cNvPr>
          <p:cNvPicPr>
            <a:picLocks noChangeAspect="1"/>
          </p:cNvPicPr>
          <p:nvPr/>
        </p:nvPicPr>
        <p:blipFill>
          <a:blip r:embed="rId2"/>
          <a:srcRect l="2346" t="4698" r="8671" b="16150"/>
          <a:stretch/>
        </p:blipFill>
        <p:spPr>
          <a:xfrm>
            <a:off x="4739531" y="2932379"/>
            <a:ext cx="3778541" cy="2988503"/>
          </a:xfrm>
          <a:prstGeom prst="rect">
            <a:avLst/>
          </a:prstGeom>
        </p:spPr>
      </p:pic>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Computational Setup: Grid and Boundary Conditions</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5</a:t>
            </a:fld>
            <a:endParaRPr lang="en-US"/>
          </a:p>
        </p:txBody>
      </p:sp>
      <p:sp>
        <p:nvSpPr>
          <p:cNvPr id="12" name="TextBox 11">
            <a:extLst>
              <a:ext uri="{FF2B5EF4-FFF2-40B4-BE49-F238E27FC236}">
                <a16:creationId xmlns:a16="http://schemas.microsoft.com/office/drawing/2014/main" id="{47255D51-A975-E773-1332-704280EDF33B}"/>
              </a:ext>
            </a:extLst>
          </p:cNvPr>
          <p:cNvSpPr txBox="1"/>
          <p:nvPr/>
        </p:nvSpPr>
        <p:spPr>
          <a:xfrm>
            <a:off x="508905" y="781739"/>
            <a:ext cx="7949295" cy="1754326"/>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Grid generation:</a:t>
            </a:r>
          </a:p>
          <a:p>
            <a:pPr marL="285750" indent="-285750">
              <a:buFont typeface="Wingdings" pitchFamily="2" charset="2"/>
              <a:buChar char="Ø"/>
            </a:pPr>
            <a:r>
              <a:rPr lang="en-US" dirty="0">
                <a:latin typeface="Times New Roman" panose="02020603050405020304" pitchFamily="18" charset="0"/>
                <a:cs typeface="Times New Roman" panose="02020603050405020304" pitchFamily="18" charset="0"/>
              </a:rPr>
              <a:t>The total number of cells: 65,000</a:t>
            </a:r>
          </a:p>
          <a:p>
            <a:pPr marL="285750" indent="-285750">
              <a:buFont typeface="Wingdings" pitchFamily="2" charset="2"/>
              <a:buChar char="Ø"/>
            </a:pPr>
            <a:r>
              <a:rPr lang="en-US" dirty="0">
                <a:latin typeface="Times New Roman" panose="02020603050405020304" pitchFamily="18" charset="0"/>
                <a:cs typeface="Times New Roman" panose="02020603050405020304" pitchFamily="18" charset="0"/>
              </a:rPr>
              <a:t>Mesh refinement near the inter-material </a:t>
            </a:r>
          </a:p>
          <a:p>
            <a:r>
              <a:rPr lang="en-US" dirty="0">
                <a:latin typeface="Times New Roman" panose="02020603050405020304" pitchFamily="18" charset="0"/>
                <a:cs typeface="Times New Roman" panose="02020603050405020304" pitchFamily="18" charset="0"/>
              </a:rPr>
              <a:t>     region</a:t>
            </a:r>
          </a:p>
          <a:p>
            <a:pPr marL="285750" indent="-285750">
              <a:buFont typeface="Wingdings" pitchFamily="2" charset="2"/>
              <a:buChar char="Ø"/>
            </a:pPr>
            <a:r>
              <a:rPr lang="en-US" dirty="0">
                <a:latin typeface="Times New Roman" panose="02020603050405020304" pitchFamily="18" charset="0"/>
                <a:cs typeface="Times New Roman" panose="02020603050405020304" pitchFamily="18" charset="0"/>
              </a:rPr>
              <a:t>Near-wall spacing: 10 microns</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E1642F88-8CB7-9B1B-4B21-67317ED72F29}"/>
              </a:ext>
            </a:extLst>
          </p:cNvPr>
          <p:cNvPicPr>
            <a:picLocks noChangeAspect="1"/>
          </p:cNvPicPr>
          <p:nvPr/>
        </p:nvPicPr>
        <p:blipFill rotWithShape="1">
          <a:blip r:embed="rId3"/>
          <a:srcRect l="15723" t="35397" r="23763" b="14444"/>
          <a:stretch/>
        </p:blipFill>
        <p:spPr>
          <a:xfrm>
            <a:off x="5006765" y="718381"/>
            <a:ext cx="3451433" cy="2542314"/>
          </a:xfrm>
          <a:prstGeom prst="rect">
            <a:avLst/>
          </a:prstGeom>
        </p:spPr>
      </p:pic>
      <p:sp>
        <p:nvSpPr>
          <p:cNvPr id="8" name="TextBox 7">
            <a:extLst>
              <a:ext uri="{FF2B5EF4-FFF2-40B4-BE49-F238E27FC236}">
                <a16:creationId xmlns:a16="http://schemas.microsoft.com/office/drawing/2014/main" id="{ED79820C-97A0-F55F-076C-26ACE62187A3}"/>
              </a:ext>
            </a:extLst>
          </p:cNvPr>
          <p:cNvSpPr txBox="1"/>
          <p:nvPr/>
        </p:nvSpPr>
        <p:spPr>
          <a:xfrm>
            <a:off x="568777" y="3549468"/>
            <a:ext cx="3778541" cy="203132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Boundary conditions</a:t>
            </a:r>
          </a:p>
          <a:p>
            <a:pPr marL="285750" indent="-285750">
              <a:buFont typeface="Wingdings" pitchFamily="2" charset="2"/>
              <a:buChar char="Ø"/>
            </a:pPr>
            <a:r>
              <a:rPr lang="en-US" dirty="0">
                <a:latin typeface="Times New Roman" panose="02020603050405020304" pitchFamily="18" charset="0"/>
                <a:cs typeface="Times New Roman" panose="02020603050405020304" pitchFamily="18" charset="0"/>
              </a:rPr>
              <a:t>Heat-flux boundary condition on </a:t>
            </a:r>
          </a:p>
          <a:p>
            <a:r>
              <a:rPr lang="en-US" dirty="0">
                <a:latin typeface="Times New Roman" panose="02020603050405020304" pitchFamily="18" charset="0"/>
                <a:cs typeface="Times New Roman" panose="02020603050405020304" pitchFamily="18" charset="0"/>
              </a:rPr>
              <a:t>     heat-shield surfaces including tooth</a:t>
            </a:r>
          </a:p>
          <a:p>
            <a:pPr marL="285750" indent="-285750">
              <a:buFont typeface="Wingdings" pitchFamily="2" charset="2"/>
              <a:buChar char="Ø"/>
            </a:pPr>
            <a:r>
              <a:rPr lang="en-US" dirty="0">
                <a:latin typeface="Times New Roman" panose="02020603050405020304" pitchFamily="18" charset="0"/>
                <a:cs typeface="Times New Roman" panose="02020603050405020304" pitchFamily="18" charset="0"/>
              </a:rPr>
              <a:t>Wall convective and radiative fluxes with wall pressure as inputs to Icarus</a:t>
            </a:r>
          </a:p>
          <a:p>
            <a:pPr marL="285750" indent="-285750">
              <a:buFont typeface="Wingdings" pitchFamily="2" charset="2"/>
              <a:buChar char="Ø"/>
            </a:pPr>
            <a:r>
              <a:rPr lang="en-US" dirty="0">
                <a:latin typeface="Times New Roman" panose="02020603050405020304" pitchFamily="18" charset="0"/>
                <a:cs typeface="Times New Roman" panose="02020603050405020304" pitchFamily="18" charset="0"/>
              </a:rPr>
              <a:t>1000 trajectory points</a:t>
            </a:r>
          </a:p>
        </p:txBody>
      </p:sp>
      <p:sp>
        <p:nvSpPr>
          <p:cNvPr id="4" name="Date Placeholder 3">
            <a:extLst>
              <a:ext uri="{FF2B5EF4-FFF2-40B4-BE49-F238E27FC236}">
                <a16:creationId xmlns:a16="http://schemas.microsoft.com/office/drawing/2014/main" id="{59CF0BFE-64D2-8B8B-52C2-0542D1C103B1}"/>
              </a:ext>
            </a:extLst>
          </p:cNvPr>
          <p:cNvSpPr>
            <a:spLocks noGrp="1"/>
          </p:cNvSpPr>
          <p:nvPr>
            <p:ph type="dt" sz="half" idx="2"/>
          </p:nvPr>
        </p:nvSpPr>
        <p:spPr>
          <a:xfrm>
            <a:off x="171451" y="6629401"/>
            <a:ext cx="1602260" cy="158861"/>
          </a:xfrm>
        </p:spPr>
        <p:txBody>
          <a:bodyPr/>
          <a:lstStyle/>
          <a:p>
            <a:r>
              <a:rPr lang="en-US" dirty="0"/>
              <a:t>Nov 5-7, 2024</a:t>
            </a:r>
          </a:p>
        </p:txBody>
      </p:sp>
      <p:sp>
        <p:nvSpPr>
          <p:cNvPr id="11" name="Footer Placeholder 4">
            <a:extLst>
              <a:ext uri="{FF2B5EF4-FFF2-40B4-BE49-F238E27FC236}">
                <a16:creationId xmlns:a16="http://schemas.microsoft.com/office/drawing/2014/main" id="{9A6B9562-1C8D-1C5E-D22D-D04DD2DA2F2C}"/>
              </a:ext>
            </a:extLst>
          </p:cNvPr>
          <p:cNvSpPr>
            <a:spLocks noGrp="1"/>
          </p:cNvSpPr>
          <p:nvPr>
            <p:ph type="ftr" sz="quarter" idx="3"/>
          </p:nvPr>
        </p:nvSpPr>
        <p:spPr>
          <a:xfrm>
            <a:off x="2257425" y="6629401"/>
            <a:ext cx="4572000" cy="158861"/>
          </a:xfrm>
        </p:spPr>
        <p:txBody>
          <a:bodyPr/>
          <a:lstStyle/>
          <a:p>
            <a:r>
              <a:rPr lang="en-US" dirty="0"/>
              <a:t>Ablation Workshop</a:t>
            </a:r>
          </a:p>
        </p:txBody>
      </p:sp>
    </p:spTree>
    <p:extLst>
      <p:ext uri="{BB962C8B-B14F-4D97-AF65-F5344CB8AC3E}">
        <p14:creationId xmlns:p14="http://schemas.microsoft.com/office/powerpoint/2010/main" val="421269028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AC11A8-5D6C-B0FA-8C74-ADD70A2A1157}"/>
              </a:ext>
            </a:extLst>
          </p:cNvPr>
          <p:cNvPicPr>
            <a:picLocks noChangeAspect="1"/>
          </p:cNvPicPr>
          <p:nvPr/>
        </p:nvPicPr>
        <p:blipFill>
          <a:blip r:embed="rId2"/>
          <a:srcRect l="4252" t="9468" r="8378" b="3332"/>
          <a:stretch/>
        </p:blipFill>
        <p:spPr>
          <a:xfrm>
            <a:off x="4573643" y="3350914"/>
            <a:ext cx="3544130" cy="3144837"/>
          </a:xfrm>
          <a:prstGeom prst="rect">
            <a:avLst/>
          </a:prstGeom>
        </p:spPr>
      </p:pic>
      <p:pic>
        <p:nvPicPr>
          <p:cNvPr id="7" name="Picture 6">
            <a:extLst>
              <a:ext uri="{FF2B5EF4-FFF2-40B4-BE49-F238E27FC236}">
                <a16:creationId xmlns:a16="http://schemas.microsoft.com/office/drawing/2014/main" id="{6C6C53C5-846E-6FCF-8B04-67311464F25A}"/>
              </a:ext>
            </a:extLst>
          </p:cNvPr>
          <p:cNvPicPr>
            <a:picLocks noChangeAspect="1"/>
          </p:cNvPicPr>
          <p:nvPr/>
        </p:nvPicPr>
        <p:blipFill rotWithShape="1">
          <a:blip r:embed="rId3"/>
          <a:srcRect l="12618" t="21498" r="10502" b="9871"/>
          <a:stretch/>
        </p:blipFill>
        <p:spPr>
          <a:xfrm>
            <a:off x="5367154" y="832242"/>
            <a:ext cx="3353101" cy="2660047"/>
          </a:xfrm>
          <a:prstGeom prst="rect">
            <a:avLst/>
          </a:prstGeom>
        </p:spPr>
      </p:pic>
      <p:sp>
        <p:nvSpPr>
          <p:cNvPr id="12" name="TextBox 11">
            <a:extLst>
              <a:ext uri="{FF2B5EF4-FFF2-40B4-BE49-F238E27FC236}">
                <a16:creationId xmlns:a16="http://schemas.microsoft.com/office/drawing/2014/main" id="{47255D51-A975-E773-1332-704280EDF33B}"/>
              </a:ext>
            </a:extLst>
          </p:cNvPr>
          <p:cNvSpPr txBox="1"/>
          <p:nvPr/>
        </p:nvSpPr>
        <p:spPr>
          <a:xfrm>
            <a:off x="449521" y="866173"/>
            <a:ext cx="7949295" cy="480131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FIAT, Icarus-1D and Icarus-2D simulations are carried</a:t>
            </a:r>
          </a:p>
          <a:p>
            <a:r>
              <a:rPr lang="en-US" dirty="0">
                <a:latin typeface="Times New Roman" panose="02020603050405020304" pitchFamily="18" charset="0"/>
                <a:cs typeface="Times New Roman" panose="02020603050405020304" pitchFamily="18" charset="0"/>
              </a:rPr>
              <a:t>     out using isotropic thermal conductivity properties of CCW</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Icarus-2D simulations are carried out using a domain</a:t>
            </a:r>
          </a:p>
          <a:p>
            <a:r>
              <a:rPr lang="en-US" dirty="0">
                <a:latin typeface="Times New Roman" panose="02020603050405020304" pitchFamily="18" charset="0"/>
                <a:cs typeface="Times New Roman" panose="02020603050405020304" pitchFamily="18" charset="0"/>
              </a:rPr>
              <a:t>     truncated ahead of shoulder for computational </a:t>
            </a:r>
          </a:p>
          <a:p>
            <a:r>
              <a:rPr lang="en-US" dirty="0">
                <a:latin typeface="Times New Roman" panose="02020603050405020304" pitchFamily="18" charset="0"/>
                <a:cs typeface="Times New Roman" panose="02020603050405020304" pitchFamily="18" charset="0"/>
              </a:rPr>
              <a:t>     efficiency as well as the full heatshield</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 both axisymmetric domains:</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FIAT planar, Icarus-1D and</a:t>
            </a:r>
          </a:p>
          <a:p>
            <a:pPr lvl="1"/>
            <a:r>
              <a:rPr lang="en-US" dirty="0">
                <a:latin typeface="Times New Roman" panose="02020603050405020304" pitchFamily="18" charset="0"/>
                <a:cs typeface="Times New Roman" panose="02020603050405020304" pitchFamily="18" charset="0"/>
              </a:rPr>
              <a:t>     Icarus-2D agree well at the</a:t>
            </a:r>
          </a:p>
          <a:p>
            <a:pPr lvl="1"/>
            <a:r>
              <a:rPr lang="en-US" dirty="0">
                <a:latin typeface="Times New Roman" panose="02020603050405020304" pitchFamily="18" charset="0"/>
                <a:cs typeface="Times New Roman" panose="02020603050405020304" pitchFamily="18" charset="0"/>
              </a:rPr>
              <a:t>     selected bondline point</a:t>
            </a:r>
          </a:p>
          <a:p>
            <a:pPr marL="742950" lvl="1"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Heat conduction as expected</a:t>
            </a:r>
          </a:p>
          <a:p>
            <a:pPr lvl="1"/>
            <a:r>
              <a:rPr lang="en-US" dirty="0">
                <a:latin typeface="Times New Roman" panose="02020603050405020304" pitchFamily="18" charset="0"/>
                <a:cs typeface="Times New Roman" panose="02020603050405020304" pitchFamily="18" charset="0"/>
              </a:rPr>
              <a:t>     is 1-D normal to the surface</a:t>
            </a:r>
          </a:p>
          <a:p>
            <a:pPr lvl="1"/>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comparison shows that Icarus</a:t>
            </a:r>
          </a:p>
          <a:p>
            <a:r>
              <a:rPr lang="en-US" dirty="0">
                <a:latin typeface="Times New Roman" panose="02020603050405020304" pitchFamily="18" charset="0"/>
                <a:cs typeface="Times New Roman" panose="02020603050405020304" pitchFamily="18" charset="0"/>
              </a:rPr>
              <a:t>      and FIAT is consistent in terms of </a:t>
            </a:r>
          </a:p>
          <a:p>
            <a:r>
              <a:rPr lang="en-US" dirty="0">
                <a:latin typeface="Times New Roman" panose="02020603050405020304" pitchFamily="18" charset="0"/>
                <a:cs typeface="Times New Roman" panose="02020603050405020304" pitchFamily="18" charset="0"/>
              </a:rPr>
              <a:t>      their respective setup         </a:t>
            </a:r>
          </a:p>
        </p:txBody>
      </p:sp>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 Truncated Domain (Verification)</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6</a:t>
            </a:fld>
            <a:endParaRPr lang="en-US"/>
          </a:p>
        </p:txBody>
      </p:sp>
      <p:sp>
        <p:nvSpPr>
          <p:cNvPr id="16" name="TextBox 15">
            <a:extLst>
              <a:ext uri="{FF2B5EF4-FFF2-40B4-BE49-F238E27FC236}">
                <a16:creationId xmlns:a16="http://schemas.microsoft.com/office/drawing/2014/main" id="{CA650567-043E-F344-1748-3263E297E91B}"/>
              </a:ext>
            </a:extLst>
          </p:cNvPr>
          <p:cNvSpPr txBox="1"/>
          <p:nvPr/>
        </p:nvSpPr>
        <p:spPr>
          <a:xfrm>
            <a:off x="5835672" y="2902165"/>
            <a:ext cx="1653017" cy="369332"/>
          </a:xfrm>
          <a:prstGeom prst="rect">
            <a:avLst/>
          </a:prstGeom>
          <a:noFill/>
        </p:spPr>
        <p:txBody>
          <a:bodyPr wrap="none" rtlCol="0">
            <a:spAutoFit/>
          </a:bodyPr>
          <a:lstStyle/>
          <a:p>
            <a:r>
              <a:rPr lang="en-US" b="1" dirty="0">
                <a:solidFill>
                  <a:schemeClr val="accent2"/>
                </a:solidFill>
                <a:latin typeface="Times New Roman" panose="02020603050405020304" pitchFamily="18" charset="0"/>
                <a:cs typeface="Times New Roman" panose="02020603050405020304" pitchFamily="18" charset="0"/>
              </a:rPr>
              <a:t>Bondline Point</a:t>
            </a:r>
          </a:p>
        </p:txBody>
      </p:sp>
      <p:sp>
        <p:nvSpPr>
          <p:cNvPr id="8" name="Date Placeholder 3">
            <a:extLst>
              <a:ext uri="{FF2B5EF4-FFF2-40B4-BE49-F238E27FC236}">
                <a16:creationId xmlns:a16="http://schemas.microsoft.com/office/drawing/2014/main" id="{82EDB3E8-7D35-EDBD-4FA5-4F0F67FBBD57}"/>
              </a:ext>
            </a:extLst>
          </p:cNvPr>
          <p:cNvSpPr>
            <a:spLocks noGrp="1"/>
          </p:cNvSpPr>
          <p:nvPr>
            <p:ph type="dt" sz="half" idx="2"/>
          </p:nvPr>
        </p:nvSpPr>
        <p:spPr>
          <a:xfrm>
            <a:off x="171451" y="6629401"/>
            <a:ext cx="1602260" cy="158861"/>
          </a:xfrm>
        </p:spPr>
        <p:txBody>
          <a:bodyPr/>
          <a:lstStyle/>
          <a:p>
            <a:r>
              <a:rPr lang="en-US" dirty="0"/>
              <a:t>Nov 5-7, 2024</a:t>
            </a:r>
          </a:p>
        </p:txBody>
      </p:sp>
      <p:sp>
        <p:nvSpPr>
          <p:cNvPr id="9" name="Footer Placeholder 4">
            <a:extLst>
              <a:ext uri="{FF2B5EF4-FFF2-40B4-BE49-F238E27FC236}">
                <a16:creationId xmlns:a16="http://schemas.microsoft.com/office/drawing/2014/main" id="{7052E601-9CEE-3446-1D23-EE6EF6B8D9FF}"/>
              </a:ext>
            </a:extLst>
          </p:cNvPr>
          <p:cNvSpPr>
            <a:spLocks noGrp="1"/>
          </p:cNvSpPr>
          <p:nvPr>
            <p:ph type="ftr" sz="quarter" idx="3"/>
          </p:nvPr>
        </p:nvSpPr>
        <p:spPr>
          <a:xfrm>
            <a:off x="2257425" y="6629401"/>
            <a:ext cx="4572000" cy="158861"/>
          </a:xfrm>
        </p:spPr>
        <p:txBody>
          <a:bodyPr/>
          <a:lstStyle/>
          <a:p>
            <a:r>
              <a:rPr lang="en-US" dirty="0"/>
              <a:t>Ablation Workshop</a:t>
            </a:r>
          </a:p>
        </p:txBody>
      </p:sp>
      <p:sp>
        <p:nvSpPr>
          <p:cNvPr id="18" name="Oval 17">
            <a:extLst>
              <a:ext uri="{FF2B5EF4-FFF2-40B4-BE49-F238E27FC236}">
                <a16:creationId xmlns:a16="http://schemas.microsoft.com/office/drawing/2014/main" id="{36F424B2-97AC-2FC4-9885-229147EFD6C5}"/>
              </a:ext>
            </a:extLst>
          </p:cNvPr>
          <p:cNvSpPr/>
          <p:nvPr/>
        </p:nvSpPr>
        <p:spPr>
          <a:xfrm>
            <a:off x="5689275" y="3025904"/>
            <a:ext cx="86869" cy="77118"/>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303528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35A0118-B649-ED93-7795-AD6E677840FB}"/>
              </a:ext>
            </a:extLst>
          </p:cNvPr>
          <p:cNvPicPr>
            <a:picLocks noChangeAspect="1"/>
          </p:cNvPicPr>
          <p:nvPr/>
        </p:nvPicPr>
        <p:blipFill rotWithShape="1">
          <a:blip r:embed="rId3"/>
          <a:srcRect l="12618" t="21498" r="10502" b="9871"/>
          <a:stretch/>
        </p:blipFill>
        <p:spPr>
          <a:xfrm>
            <a:off x="5367154" y="832242"/>
            <a:ext cx="3353101" cy="2660047"/>
          </a:xfrm>
          <a:prstGeom prst="rect">
            <a:avLst/>
          </a:prstGeom>
        </p:spPr>
      </p:pic>
      <p:sp>
        <p:nvSpPr>
          <p:cNvPr id="14" name="Oval 13">
            <a:extLst>
              <a:ext uri="{FF2B5EF4-FFF2-40B4-BE49-F238E27FC236}">
                <a16:creationId xmlns:a16="http://schemas.microsoft.com/office/drawing/2014/main" id="{3B0CF0D7-96B0-272E-F227-22FFDDBD3F14}"/>
              </a:ext>
            </a:extLst>
          </p:cNvPr>
          <p:cNvSpPr/>
          <p:nvPr/>
        </p:nvSpPr>
        <p:spPr>
          <a:xfrm>
            <a:off x="5689275" y="3025904"/>
            <a:ext cx="86869" cy="77118"/>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675B541-7399-0490-4598-0B2843760753}"/>
              </a:ext>
            </a:extLst>
          </p:cNvPr>
          <p:cNvPicPr>
            <a:picLocks noChangeAspect="1"/>
          </p:cNvPicPr>
          <p:nvPr/>
        </p:nvPicPr>
        <p:blipFill>
          <a:blip r:embed="rId4"/>
          <a:srcRect l="4230" t="9468" r="8079" b="3332"/>
          <a:stretch/>
        </p:blipFill>
        <p:spPr>
          <a:xfrm>
            <a:off x="4572000" y="3361691"/>
            <a:ext cx="3576320" cy="3160694"/>
          </a:xfrm>
          <a:prstGeom prst="rect">
            <a:avLst/>
          </a:prstGeom>
        </p:spPr>
      </p:pic>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 Truncated Domain (Near-Shoulder TC Behavior)</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7</a:t>
            </a:fld>
            <a:endParaRPr lang="en-US"/>
          </a:p>
        </p:txBody>
      </p:sp>
      <p:sp>
        <p:nvSpPr>
          <p:cNvPr id="12" name="TextBox 11">
            <a:extLst>
              <a:ext uri="{FF2B5EF4-FFF2-40B4-BE49-F238E27FC236}">
                <a16:creationId xmlns:a16="http://schemas.microsoft.com/office/drawing/2014/main" id="{47255D51-A975-E773-1332-704280EDF33B}"/>
              </a:ext>
            </a:extLst>
          </p:cNvPr>
          <p:cNvSpPr txBox="1"/>
          <p:nvPr/>
        </p:nvSpPr>
        <p:spPr>
          <a:xfrm>
            <a:off x="441049" y="861158"/>
            <a:ext cx="4926105" cy="563231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Similar bondline point analysis is carried out</a:t>
            </a:r>
          </a:p>
          <a:p>
            <a:r>
              <a:rPr lang="en-US" dirty="0">
                <a:latin typeface="Times New Roman" panose="02020603050405020304" pitchFamily="18" charset="0"/>
                <a:cs typeface="Times New Roman" panose="02020603050405020304" pitchFamily="18" charset="0"/>
              </a:rPr>
              <a:t>     at Points 2 and 3 (near shoulder). Icarus-2D and         </a:t>
            </a:r>
          </a:p>
          <a:p>
            <a:r>
              <a:rPr lang="en-US" dirty="0">
                <a:latin typeface="Times New Roman" panose="02020603050405020304" pitchFamily="18" charset="0"/>
                <a:cs typeface="Times New Roman" panose="02020603050405020304" pitchFamily="18" charset="0"/>
              </a:rPr>
              <a:t>     FIAT computations are performed</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Except for Point 1 (studied before), </a:t>
            </a:r>
          </a:p>
          <a:p>
            <a:r>
              <a:rPr lang="en-US" dirty="0">
                <a:latin typeface="Times New Roman" panose="02020603050405020304" pitchFamily="18" charset="0"/>
                <a:cs typeface="Times New Roman" panose="02020603050405020304" pitchFamily="18" charset="0"/>
              </a:rPr>
              <a:t>     Points 2 and 3 have their temperature </a:t>
            </a:r>
          </a:p>
          <a:p>
            <a:r>
              <a:rPr lang="en-US" dirty="0">
                <a:latin typeface="Times New Roman" panose="02020603050405020304" pitchFamily="18" charset="0"/>
                <a:cs typeface="Times New Roman" panose="02020603050405020304" pitchFamily="18" charset="0"/>
              </a:rPr>
              <a:t>     traces close to the cylindrical FIAT </a:t>
            </a:r>
          </a:p>
          <a:p>
            <a:r>
              <a:rPr lang="en-US" dirty="0">
                <a:latin typeface="Times New Roman" panose="02020603050405020304" pitchFamily="18" charset="0"/>
                <a:cs typeface="Times New Roman" panose="02020603050405020304" pitchFamily="18" charset="0"/>
              </a:rPr>
              <a:t>     assumption up to 400 seconds </a:t>
            </a:r>
          </a:p>
          <a:p>
            <a:r>
              <a:rPr lang="en-US" dirty="0">
                <a:latin typeface="Times New Roman" panose="02020603050405020304" pitchFamily="18" charset="0"/>
                <a:cs typeface="Times New Roman" panose="02020603050405020304" pitchFamily="18" charset="0"/>
              </a:rPr>
              <a:t>     (shoulder area is cylindrical)</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Later, their temperature traces get </a:t>
            </a:r>
          </a:p>
          <a:p>
            <a:r>
              <a:rPr lang="en-US" dirty="0">
                <a:latin typeface="Times New Roman" panose="02020603050405020304" pitchFamily="18" charset="0"/>
                <a:cs typeface="Times New Roman" panose="02020603050405020304" pitchFamily="18" charset="0"/>
              </a:rPr>
              <a:t>     closer to the planar FIAT assumption</a:t>
            </a:r>
          </a:p>
          <a:p>
            <a:r>
              <a:rPr lang="en-US"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finding could be important from</a:t>
            </a:r>
          </a:p>
          <a:p>
            <a:r>
              <a:rPr lang="en-US" dirty="0">
                <a:latin typeface="Times New Roman" panose="02020603050405020304" pitchFamily="18" charset="0"/>
                <a:cs typeface="Times New Roman" panose="02020603050405020304" pitchFamily="18" charset="0"/>
              </a:rPr>
              <a:t>      FIAT PLANAR based TPS sizing </a:t>
            </a:r>
          </a:p>
          <a:p>
            <a:r>
              <a:rPr lang="en-US" dirty="0">
                <a:latin typeface="Times New Roman" panose="02020603050405020304" pitchFamily="18" charset="0"/>
                <a:cs typeface="Times New Roman" panose="02020603050405020304" pitchFamily="18" charset="0"/>
              </a:rPr>
              <a:t>      analysis around the shoulder</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However, cooling is due to heat </a:t>
            </a:r>
          </a:p>
          <a:p>
            <a:r>
              <a:rPr lang="en-US" dirty="0">
                <a:latin typeface="Times New Roman" panose="02020603050405020304" pitchFamily="18" charset="0"/>
                <a:cs typeface="Times New Roman" panose="02020603050405020304" pitchFamily="18" charset="0"/>
              </a:rPr>
              <a:t>     diffusion from these points</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22" name="Oval 21">
            <a:extLst>
              <a:ext uri="{FF2B5EF4-FFF2-40B4-BE49-F238E27FC236}">
                <a16:creationId xmlns:a16="http://schemas.microsoft.com/office/drawing/2014/main" id="{432E988E-ED84-34DE-5E77-DF7634D9058C}"/>
              </a:ext>
            </a:extLst>
          </p:cNvPr>
          <p:cNvSpPr/>
          <p:nvPr/>
        </p:nvSpPr>
        <p:spPr>
          <a:xfrm>
            <a:off x="6511338" y="1632010"/>
            <a:ext cx="86869" cy="77118"/>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8208DDE-BB55-360E-4B13-4899DEDCB2CA}"/>
              </a:ext>
            </a:extLst>
          </p:cNvPr>
          <p:cNvSpPr/>
          <p:nvPr/>
        </p:nvSpPr>
        <p:spPr>
          <a:xfrm>
            <a:off x="6609308" y="1523153"/>
            <a:ext cx="86869" cy="77118"/>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0030786-1D2D-5E26-B2B4-D70B72D73C4A}"/>
              </a:ext>
            </a:extLst>
          </p:cNvPr>
          <p:cNvSpPr txBox="1"/>
          <p:nvPr/>
        </p:nvSpPr>
        <p:spPr>
          <a:xfrm>
            <a:off x="5754947" y="2876948"/>
            <a:ext cx="301686" cy="369332"/>
          </a:xfrm>
          <a:prstGeom prst="rect">
            <a:avLst/>
          </a:prstGeom>
          <a:noFill/>
        </p:spPr>
        <p:txBody>
          <a:bodyPr wrap="none" rtlCol="0">
            <a:spAutoFit/>
          </a:bodyPr>
          <a:lstStyle/>
          <a:p>
            <a:r>
              <a:rPr lang="en-US" b="1" dirty="0">
                <a:solidFill>
                  <a:schemeClr val="accent2"/>
                </a:solidFill>
                <a:latin typeface="Times New Roman" panose="02020603050405020304" pitchFamily="18" charset="0"/>
                <a:cs typeface="Times New Roman" panose="02020603050405020304" pitchFamily="18" charset="0"/>
              </a:rPr>
              <a:t>1</a:t>
            </a:r>
          </a:p>
        </p:txBody>
      </p:sp>
      <p:sp>
        <p:nvSpPr>
          <p:cNvPr id="20" name="TextBox 19">
            <a:extLst>
              <a:ext uri="{FF2B5EF4-FFF2-40B4-BE49-F238E27FC236}">
                <a16:creationId xmlns:a16="http://schemas.microsoft.com/office/drawing/2014/main" id="{E1546A39-A8F4-4E9B-4A5F-53BEA53E96BB}"/>
              </a:ext>
            </a:extLst>
          </p:cNvPr>
          <p:cNvSpPr txBox="1"/>
          <p:nvPr/>
        </p:nvSpPr>
        <p:spPr>
          <a:xfrm>
            <a:off x="6511338" y="1632509"/>
            <a:ext cx="301686" cy="369332"/>
          </a:xfrm>
          <a:prstGeom prst="rect">
            <a:avLst/>
          </a:prstGeom>
          <a:noFill/>
        </p:spPr>
        <p:txBody>
          <a:bodyPr wrap="none" rtlCol="0">
            <a:spAutoFit/>
          </a:bodyPr>
          <a:lstStyle/>
          <a:p>
            <a:r>
              <a:rPr lang="en-US" b="1" dirty="0">
                <a:solidFill>
                  <a:schemeClr val="accent5"/>
                </a:solidFill>
                <a:latin typeface="Times New Roman" panose="02020603050405020304" pitchFamily="18" charset="0"/>
                <a:cs typeface="Times New Roman" panose="02020603050405020304" pitchFamily="18" charset="0"/>
              </a:rPr>
              <a:t>2</a:t>
            </a:r>
          </a:p>
        </p:txBody>
      </p:sp>
      <p:sp>
        <p:nvSpPr>
          <p:cNvPr id="23" name="TextBox 22">
            <a:extLst>
              <a:ext uri="{FF2B5EF4-FFF2-40B4-BE49-F238E27FC236}">
                <a16:creationId xmlns:a16="http://schemas.microsoft.com/office/drawing/2014/main" id="{FA3953F0-B9C4-6BF1-7C5C-61FC91DABFB9}"/>
              </a:ext>
            </a:extLst>
          </p:cNvPr>
          <p:cNvSpPr txBox="1"/>
          <p:nvPr/>
        </p:nvSpPr>
        <p:spPr>
          <a:xfrm>
            <a:off x="6501899" y="1192807"/>
            <a:ext cx="301686" cy="369332"/>
          </a:xfrm>
          <a:prstGeom prst="rect">
            <a:avLst/>
          </a:prstGeom>
          <a:noFill/>
        </p:spPr>
        <p:txBody>
          <a:bodyPr wrap="none" rtlCol="0">
            <a:spAutoFit/>
          </a:bodyPr>
          <a:lstStyle/>
          <a:p>
            <a:r>
              <a:rPr lang="en-US" b="1" dirty="0">
                <a:latin typeface="Times New Roman" panose="02020603050405020304" pitchFamily="18" charset="0"/>
                <a:cs typeface="Times New Roman" panose="02020603050405020304" pitchFamily="18" charset="0"/>
              </a:rPr>
              <a:t>3</a:t>
            </a:r>
          </a:p>
        </p:txBody>
      </p:sp>
      <p:sp>
        <p:nvSpPr>
          <p:cNvPr id="10" name="TextBox 9">
            <a:extLst>
              <a:ext uri="{FF2B5EF4-FFF2-40B4-BE49-F238E27FC236}">
                <a16:creationId xmlns:a16="http://schemas.microsoft.com/office/drawing/2014/main" id="{0CF1DC83-CE93-7E5A-2A94-B9AF4C04BAEE}"/>
              </a:ext>
            </a:extLst>
          </p:cNvPr>
          <p:cNvSpPr txBox="1"/>
          <p:nvPr/>
        </p:nvSpPr>
        <p:spPr>
          <a:xfrm>
            <a:off x="9787467" y="2113280"/>
            <a:ext cx="184731" cy="369332"/>
          </a:xfrm>
          <a:prstGeom prst="rect">
            <a:avLst/>
          </a:prstGeom>
          <a:noFill/>
        </p:spPr>
        <p:txBody>
          <a:bodyPr wrap="none" rtlCol="0">
            <a:spAutoFit/>
          </a:bodyPr>
          <a:lstStyle/>
          <a:p>
            <a:endParaRPr lang="en-US" dirty="0"/>
          </a:p>
        </p:txBody>
      </p:sp>
      <p:sp>
        <p:nvSpPr>
          <p:cNvPr id="11" name="Date Placeholder 3">
            <a:extLst>
              <a:ext uri="{FF2B5EF4-FFF2-40B4-BE49-F238E27FC236}">
                <a16:creationId xmlns:a16="http://schemas.microsoft.com/office/drawing/2014/main" id="{AED4DFEA-D008-4B40-7446-0956BA4FA154}"/>
              </a:ext>
            </a:extLst>
          </p:cNvPr>
          <p:cNvSpPr>
            <a:spLocks noGrp="1"/>
          </p:cNvSpPr>
          <p:nvPr>
            <p:ph type="dt" sz="half" idx="2"/>
          </p:nvPr>
        </p:nvSpPr>
        <p:spPr>
          <a:xfrm>
            <a:off x="171451" y="6629401"/>
            <a:ext cx="1602260" cy="158861"/>
          </a:xfrm>
        </p:spPr>
        <p:txBody>
          <a:bodyPr/>
          <a:lstStyle/>
          <a:p>
            <a:r>
              <a:rPr lang="en-US" dirty="0"/>
              <a:t>Nov 5-7, 2024</a:t>
            </a:r>
          </a:p>
        </p:txBody>
      </p:sp>
      <p:sp>
        <p:nvSpPr>
          <p:cNvPr id="15" name="Footer Placeholder 4">
            <a:extLst>
              <a:ext uri="{FF2B5EF4-FFF2-40B4-BE49-F238E27FC236}">
                <a16:creationId xmlns:a16="http://schemas.microsoft.com/office/drawing/2014/main" id="{E1FB1520-DF87-3FCB-ADF2-A86832E43A5E}"/>
              </a:ext>
            </a:extLst>
          </p:cNvPr>
          <p:cNvSpPr>
            <a:spLocks noGrp="1"/>
          </p:cNvSpPr>
          <p:nvPr>
            <p:ph type="ftr" sz="quarter" idx="3"/>
          </p:nvPr>
        </p:nvSpPr>
        <p:spPr>
          <a:xfrm>
            <a:off x="2257425" y="6629401"/>
            <a:ext cx="4572000" cy="158861"/>
          </a:xfrm>
        </p:spPr>
        <p:txBody>
          <a:bodyPr/>
          <a:lstStyle/>
          <a:p>
            <a:r>
              <a:rPr lang="en-US" dirty="0"/>
              <a:t>Ablation Workshop</a:t>
            </a:r>
          </a:p>
        </p:txBody>
      </p:sp>
    </p:spTree>
    <p:extLst>
      <p:ext uri="{BB962C8B-B14F-4D97-AF65-F5344CB8AC3E}">
        <p14:creationId xmlns:p14="http://schemas.microsoft.com/office/powerpoint/2010/main" val="115337557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Aerothermal Environments Obtained from DPLR</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8</a:t>
            </a:fld>
            <a:endParaRPr lang="en-US"/>
          </a:p>
        </p:txBody>
      </p:sp>
      <p:sp>
        <p:nvSpPr>
          <p:cNvPr id="19" name="TextBox 18">
            <a:extLst>
              <a:ext uri="{FF2B5EF4-FFF2-40B4-BE49-F238E27FC236}">
                <a16:creationId xmlns:a16="http://schemas.microsoft.com/office/drawing/2014/main" id="{5A9FBB76-4708-D4EB-2A86-373AD94B2CEA}"/>
              </a:ext>
            </a:extLst>
          </p:cNvPr>
          <p:cNvSpPr txBox="1"/>
          <p:nvPr/>
        </p:nvSpPr>
        <p:spPr>
          <a:xfrm>
            <a:off x="399580" y="847612"/>
            <a:ext cx="7728420" cy="1200329"/>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Spatio-temporal aerothermal environment was obtained from DPLR</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Peak heating is observed around the shoulder. Thus, the actual proposed design has thicker CCW around the shoulder</a:t>
            </a:r>
          </a:p>
        </p:txBody>
      </p:sp>
      <p:pic>
        <p:nvPicPr>
          <p:cNvPr id="12" name="Picture 11">
            <a:extLst>
              <a:ext uri="{FF2B5EF4-FFF2-40B4-BE49-F238E27FC236}">
                <a16:creationId xmlns:a16="http://schemas.microsoft.com/office/drawing/2014/main" id="{2A5BCA2E-2471-2A52-9ABD-43371337F49E}"/>
              </a:ext>
            </a:extLst>
          </p:cNvPr>
          <p:cNvPicPr>
            <a:picLocks noChangeAspect="1"/>
          </p:cNvPicPr>
          <p:nvPr/>
        </p:nvPicPr>
        <p:blipFill rotWithShape="1">
          <a:blip r:embed="rId2"/>
          <a:srcRect l="5309" t="20045" r="14419" b="22871"/>
          <a:stretch/>
        </p:blipFill>
        <p:spPr>
          <a:xfrm>
            <a:off x="386034" y="2492587"/>
            <a:ext cx="5394943" cy="3409341"/>
          </a:xfrm>
          <a:prstGeom prst="rect">
            <a:avLst/>
          </a:prstGeom>
        </p:spPr>
      </p:pic>
      <p:pic>
        <p:nvPicPr>
          <p:cNvPr id="4" name="Picture 3">
            <a:extLst>
              <a:ext uri="{FF2B5EF4-FFF2-40B4-BE49-F238E27FC236}">
                <a16:creationId xmlns:a16="http://schemas.microsoft.com/office/drawing/2014/main" id="{17918EFB-D42C-ABAF-87E8-59D8AB8BBFD5}"/>
              </a:ext>
            </a:extLst>
          </p:cNvPr>
          <p:cNvPicPr>
            <a:picLocks noChangeAspect="1"/>
          </p:cNvPicPr>
          <p:nvPr/>
        </p:nvPicPr>
        <p:blipFill rotWithShape="1">
          <a:blip r:embed="rId3"/>
          <a:srcRect l="8269" t="9468" r="39139" b="3332"/>
          <a:stretch/>
        </p:blipFill>
        <p:spPr>
          <a:xfrm>
            <a:off x="6238240" y="2984750"/>
            <a:ext cx="1762761" cy="2597265"/>
          </a:xfrm>
          <a:prstGeom prst="rect">
            <a:avLst/>
          </a:prstGeom>
        </p:spPr>
      </p:pic>
      <p:sp>
        <p:nvSpPr>
          <p:cNvPr id="7" name="Date Placeholder 3">
            <a:extLst>
              <a:ext uri="{FF2B5EF4-FFF2-40B4-BE49-F238E27FC236}">
                <a16:creationId xmlns:a16="http://schemas.microsoft.com/office/drawing/2014/main" id="{99FFB0BB-7720-2932-22B2-2AD7CED0649E}"/>
              </a:ext>
            </a:extLst>
          </p:cNvPr>
          <p:cNvSpPr>
            <a:spLocks noGrp="1"/>
          </p:cNvSpPr>
          <p:nvPr>
            <p:ph type="dt" sz="half" idx="2"/>
          </p:nvPr>
        </p:nvSpPr>
        <p:spPr>
          <a:xfrm>
            <a:off x="171451" y="6629401"/>
            <a:ext cx="1602260" cy="158861"/>
          </a:xfrm>
        </p:spPr>
        <p:txBody>
          <a:bodyPr/>
          <a:lstStyle/>
          <a:p>
            <a:r>
              <a:rPr lang="en-US" dirty="0"/>
              <a:t>Nov 5-7, 2024</a:t>
            </a:r>
          </a:p>
        </p:txBody>
      </p:sp>
      <p:sp>
        <p:nvSpPr>
          <p:cNvPr id="8" name="Footer Placeholder 4">
            <a:extLst>
              <a:ext uri="{FF2B5EF4-FFF2-40B4-BE49-F238E27FC236}">
                <a16:creationId xmlns:a16="http://schemas.microsoft.com/office/drawing/2014/main" id="{67CC82DE-7D58-E8BF-6931-F7531849F621}"/>
              </a:ext>
            </a:extLst>
          </p:cNvPr>
          <p:cNvSpPr>
            <a:spLocks noGrp="1"/>
          </p:cNvSpPr>
          <p:nvPr>
            <p:ph type="ftr" sz="quarter" idx="3"/>
          </p:nvPr>
        </p:nvSpPr>
        <p:spPr>
          <a:xfrm>
            <a:off x="2257425" y="6629401"/>
            <a:ext cx="4572000" cy="158861"/>
          </a:xfrm>
        </p:spPr>
        <p:txBody>
          <a:bodyPr/>
          <a:lstStyle/>
          <a:p>
            <a:r>
              <a:rPr lang="en-US" dirty="0"/>
              <a:t>Ablation Workshop</a:t>
            </a:r>
          </a:p>
        </p:txBody>
      </p:sp>
    </p:spTree>
    <p:extLst>
      <p:ext uri="{BB962C8B-B14F-4D97-AF65-F5344CB8AC3E}">
        <p14:creationId xmlns:p14="http://schemas.microsoft.com/office/powerpoint/2010/main" val="225778640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D79E1-35B1-2EF0-F756-191FEE7C74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A2C16-F623-FD61-A7E6-0667DD8196E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 Temperature and Density near Shoulder and Stagnation PT.</a:t>
            </a:r>
          </a:p>
        </p:txBody>
      </p:sp>
      <p:sp>
        <p:nvSpPr>
          <p:cNvPr id="9" name="TextBox 8">
            <a:extLst>
              <a:ext uri="{FF2B5EF4-FFF2-40B4-BE49-F238E27FC236}">
                <a16:creationId xmlns:a16="http://schemas.microsoft.com/office/drawing/2014/main" id="{71BCFB42-63EB-3049-91CE-4FE7B502B662}"/>
              </a:ext>
            </a:extLst>
          </p:cNvPr>
          <p:cNvSpPr txBox="1"/>
          <p:nvPr/>
        </p:nvSpPr>
        <p:spPr>
          <a:xfrm>
            <a:off x="413232" y="841561"/>
            <a:ext cx="8238853" cy="230832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Spatio-temporal evolution of temperature and density near the shoulder location is shown. An isotherm of 450 K shows its movement with time inside PICA</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cure temperature of the carbon composite wrap facesheet ~ 450 K</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D4CF79EA-C386-BCB2-72F4-BFA00CB73087}"/>
              </a:ext>
            </a:extLst>
          </p:cNvPr>
          <p:cNvSpPr txBox="1"/>
          <p:nvPr/>
        </p:nvSpPr>
        <p:spPr>
          <a:xfrm>
            <a:off x="3901999" y="755388"/>
            <a:ext cx="1101584" cy="369332"/>
          </a:xfrm>
          <a:prstGeom prst="rect">
            <a:avLst/>
          </a:prstGeom>
          <a:noFill/>
        </p:spPr>
        <p:txBody>
          <a:bodyPr wrap="none" rtlCol="0">
            <a:spAutoFit/>
          </a:bodyPr>
          <a:lstStyle/>
          <a:p>
            <a:r>
              <a:rPr lang="en-US" dirty="0">
                <a:solidFill>
                  <a:schemeClr val="bg1"/>
                </a:solidFill>
                <a:latin typeface="Times New Roman" panose="02020603050405020304" pitchFamily="18" charset="0"/>
                <a:cs typeface="Times New Roman" panose="02020603050405020304" pitchFamily="18" charset="0"/>
              </a:rPr>
              <a:t>Side view</a:t>
            </a:r>
          </a:p>
        </p:txBody>
      </p:sp>
      <p:sp>
        <p:nvSpPr>
          <p:cNvPr id="3" name="Date Placeholder 3">
            <a:extLst>
              <a:ext uri="{FF2B5EF4-FFF2-40B4-BE49-F238E27FC236}">
                <a16:creationId xmlns:a16="http://schemas.microsoft.com/office/drawing/2014/main" id="{B9D00020-32CF-9825-19C8-CE1194AFFE28}"/>
              </a:ext>
            </a:extLst>
          </p:cNvPr>
          <p:cNvSpPr>
            <a:spLocks noGrp="1"/>
          </p:cNvSpPr>
          <p:nvPr>
            <p:ph type="dt" sz="half" idx="2"/>
          </p:nvPr>
        </p:nvSpPr>
        <p:spPr>
          <a:xfrm>
            <a:off x="171451" y="6629401"/>
            <a:ext cx="1602260" cy="158861"/>
          </a:xfrm>
        </p:spPr>
        <p:txBody>
          <a:bodyPr/>
          <a:lstStyle/>
          <a:p>
            <a:r>
              <a:rPr lang="en-US" dirty="0"/>
              <a:t>Nov 5-7, 2024</a:t>
            </a:r>
          </a:p>
        </p:txBody>
      </p:sp>
      <p:sp>
        <p:nvSpPr>
          <p:cNvPr id="4" name="Footer Placeholder 4">
            <a:extLst>
              <a:ext uri="{FF2B5EF4-FFF2-40B4-BE49-F238E27FC236}">
                <a16:creationId xmlns:a16="http://schemas.microsoft.com/office/drawing/2014/main" id="{F5306E24-B0F7-8904-A2BC-21FE4FAA94BE}"/>
              </a:ext>
            </a:extLst>
          </p:cNvPr>
          <p:cNvSpPr>
            <a:spLocks noGrp="1"/>
          </p:cNvSpPr>
          <p:nvPr>
            <p:ph type="ftr" sz="quarter" idx="3"/>
          </p:nvPr>
        </p:nvSpPr>
        <p:spPr>
          <a:xfrm>
            <a:off x="2257425" y="6629401"/>
            <a:ext cx="4572000" cy="158861"/>
          </a:xfrm>
        </p:spPr>
        <p:txBody>
          <a:bodyPr/>
          <a:lstStyle/>
          <a:p>
            <a:r>
              <a:rPr lang="en-US" dirty="0"/>
              <a:t>Ablation Workshop</a:t>
            </a:r>
          </a:p>
        </p:txBody>
      </p:sp>
      <p:pic>
        <p:nvPicPr>
          <p:cNvPr id="7" name="shoulder.mp4">
            <a:hlinkClick r:id="" action="ppaction://media"/>
            <a:extLst>
              <a:ext uri="{FF2B5EF4-FFF2-40B4-BE49-F238E27FC236}">
                <a16:creationId xmlns:a16="http://schemas.microsoft.com/office/drawing/2014/main" id="{A0C75A9D-7495-CA8B-289A-EE34AAE0B2C6}"/>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30740" r="54608" b="28801"/>
          <a:stretch/>
        </p:blipFill>
        <p:spPr>
          <a:xfrm>
            <a:off x="1635177" y="2577173"/>
            <a:ext cx="5252122" cy="3980223"/>
          </a:xfrm>
          <a:prstGeom prst="rect">
            <a:avLst/>
          </a:prstGeom>
        </p:spPr>
      </p:pic>
      <p:pic>
        <p:nvPicPr>
          <p:cNvPr id="8" name="Picture 7">
            <a:extLst>
              <a:ext uri="{FF2B5EF4-FFF2-40B4-BE49-F238E27FC236}">
                <a16:creationId xmlns:a16="http://schemas.microsoft.com/office/drawing/2014/main" id="{C99EC4BF-383C-E035-707C-5629BFC823DC}"/>
              </a:ext>
            </a:extLst>
          </p:cNvPr>
          <p:cNvPicPr>
            <a:picLocks noChangeAspect="1"/>
          </p:cNvPicPr>
          <p:nvPr/>
        </p:nvPicPr>
        <p:blipFill>
          <a:blip r:embed="rId6"/>
          <a:stretch>
            <a:fillRect/>
          </a:stretch>
        </p:blipFill>
        <p:spPr>
          <a:xfrm>
            <a:off x="2656092" y="2081161"/>
            <a:ext cx="3378200" cy="584200"/>
          </a:xfrm>
          <a:prstGeom prst="rect">
            <a:avLst/>
          </a:prstGeom>
        </p:spPr>
      </p:pic>
    </p:spTree>
    <p:extLst>
      <p:ext uri="{BB962C8B-B14F-4D97-AF65-F5344CB8AC3E}">
        <p14:creationId xmlns:p14="http://schemas.microsoft.com/office/powerpoint/2010/main" val="11982540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7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2B633A-6F3F-6D9A-97C4-A1708CA284EE}"/>
              </a:ext>
            </a:extLst>
          </p:cNvPr>
          <p:cNvPicPr>
            <a:picLocks noChangeAspect="1"/>
          </p:cNvPicPr>
          <p:nvPr/>
        </p:nvPicPr>
        <p:blipFill>
          <a:blip r:embed="rId3"/>
          <a:srcRect l="3480" t="22278" r="35294" b="32964"/>
          <a:stretch/>
        </p:blipFill>
        <p:spPr>
          <a:xfrm>
            <a:off x="374868" y="3638134"/>
            <a:ext cx="4722471" cy="3069453"/>
          </a:xfrm>
          <a:prstGeom prst="rect">
            <a:avLst/>
          </a:prstGeom>
        </p:spPr>
      </p:pic>
      <p:pic>
        <p:nvPicPr>
          <p:cNvPr id="15" name="Picture 14">
            <a:extLst>
              <a:ext uri="{FF2B5EF4-FFF2-40B4-BE49-F238E27FC236}">
                <a16:creationId xmlns:a16="http://schemas.microsoft.com/office/drawing/2014/main" id="{4B9E1636-6678-DCBE-182D-15B5E580D283}"/>
              </a:ext>
            </a:extLst>
          </p:cNvPr>
          <p:cNvPicPr>
            <a:picLocks noChangeAspect="1"/>
          </p:cNvPicPr>
          <p:nvPr/>
        </p:nvPicPr>
        <p:blipFill rotWithShape="1">
          <a:blip r:embed="rId4"/>
          <a:srcRect l="12618" t="21498" r="10502" b="9871"/>
          <a:stretch/>
        </p:blipFill>
        <p:spPr>
          <a:xfrm>
            <a:off x="5771338" y="4010006"/>
            <a:ext cx="3186323" cy="2527741"/>
          </a:xfrm>
          <a:prstGeom prst="rect">
            <a:avLst/>
          </a:prstGeom>
        </p:spPr>
      </p:pic>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 Bondline Temperature Analysis with Truncated Domain</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10</a:t>
            </a:fld>
            <a:endParaRPr lang="en-US"/>
          </a:p>
        </p:txBody>
      </p:sp>
      <p:sp>
        <p:nvSpPr>
          <p:cNvPr id="12" name="TextBox 11">
            <a:extLst>
              <a:ext uri="{FF2B5EF4-FFF2-40B4-BE49-F238E27FC236}">
                <a16:creationId xmlns:a16="http://schemas.microsoft.com/office/drawing/2014/main" id="{47255D51-A975-E773-1332-704280EDF33B}"/>
              </a:ext>
            </a:extLst>
          </p:cNvPr>
          <p:cNvSpPr txBox="1"/>
          <p:nvPr/>
        </p:nvSpPr>
        <p:spPr>
          <a:xfrm>
            <a:off x="436516" y="893835"/>
            <a:ext cx="4441879" cy="313932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peak heating bondline region is around shoulder at around 2.23m from the stagnation point and within 500-600 seconds</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With time, heat is conducted away from the shoulder. For verification and demonstration, </a:t>
            </a:r>
            <a:r>
              <a:rPr lang="en-US" i="1" dirty="0">
                <a:latin typeface="Times New Roman" panose="02020603050405020304" pitchFamily="18" charset="0"/>
                <a:cs typeface="Times New Roman" panose="02020603050405020304" pitchFamily="18" charset="0"/>
              </a:rPr>
              <a:t>K</a:t>
            </a:r>
            <a:r>
              <a:rPr lang="en-US" dirty="0">
                <a:latin typeface="Times New Roman" panose="02020603050405020304" pitchFamily="18" charset="0"/>
                <a:cs typeface="Times New Roman" panose="02020603050405020304" pitchFamily="18" charset="0"/>
              </a:rPr>
              <a:t> of CCW was isotropic. Practically, its </a:t>
            </a:r>
            <a:r>
              <a:rPr lang="en-US" i="1" dirty="0">
                <a:latin typeface="Times New Roman" panose="02020603050405020304" pitchFamily="18" charset="0"/>
                <a:cs typeface="Times New Roman" panose="02020603050405020304" pitchFamily="18" charset="0"/>
              </a:rPr>
              <a:t>K</a:t>
            </a:r>
            <a:r>
              <a:rPr lang="en-US" dirty="0">
                <a:latin typeface="Times New Roman" panose="02020603050405020304" pitchFamily="18" charset="0"/>
                <a:cs typeface="Times New Roman" panose="02020603050405020304" pitchFamily="18" charset="0"/>
              </a:rPr>
              <a:t> is orthotropic.</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cxnSp>
        <p:nvCxnSpPr>
          <p:cNvPr id="22" name="Straight Connector 21">
            <a:extLst>
              <a:ext uri="{FF2B5EF4-FFF2-40B4-BE49-F238E27FC236}">
                <a16:creationId xmlns:a16="http://schemas.microsoft.com/office/drawing/2014/main" id="{F77A7D75-F039-C853-8293-AB4ABD5E3844}"/>
              </a:ext>
            </a:extLst>
          </p:cNvPr>
          <p:cNvCxnSpPr>
            <a:cxnSpLocks/>
          </p:cNvCxnSpPr>
          <p:nvPr/>
        </p:nvCxnSpPr>
        <p:spPr>
          <a:xfrm flipV="1">
            <a:off x="4653023" y="4460532"/>
            <a:ext cx="2893671" cy="70776"/>
          </a:xfrm>
          <a:prstGeom prst="line">
            <a:avLst/>
          </a:prstGeom>
          <a:ln w="254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DA9F266A-9917-A33F-2230-9AB0A4313F01}"/>
              </a:ext>
            </a:extLst>
          </p:cNvPr>
          <p:cNvSpPr>
            <a:spLocks noGrp="1"/>
          </p:cNvSpPr>
          <p:nvPr>
            <p:ph type="dt" sz="half" idx="2"/>
          </p:nvPr>
        </p:nvSpPr>
        <p:spPr>
          <a:xfrm>
            <a:off x="171451" y="6629401"/>
            <a:ext cx="1602260" cy="158861"/>
          </a:xfrm>
        </p:spPr>
        <p:txBody>
          <a:bodyPr/>
          <a:lstStyle/>
          <a:p>
            <a:r>
              <a:rPr lang="en-US" dirty="0"/>
              <a:t>Nov 5-7, 2024</a:t>
            </a:r>
          </a:p>
        </p:txBody>
      </p:sp>
      <p:sp>
        <p:nvSpPr>
          <p:cNvPr id="7" name="Footer Placeholder 4">
            <a:extLst>
              <a:ext uri="{FF2B5EF4-FFF2-40B4-BE49-F238E27FC236}">
                <a16:creationId xmlns:a16="http://schemas.microsoft.com/office/drawing/2014/main" id="{5DA01CA4-FA5A-90F7-A122-D0C70863E3E2}"/>
              </a:ext>
            </a:extLst>
          </p:cNvPr>
          <p:cNvSpPr>
            <a:spLocks noGrp="1"/>
          </p:cNvSpPr>
          <p:nvPr>
            <p:ph type="ftr" sz="quarter" idx="3"/>
          </p:nvPr>
        </p:nvSpPr>
        <p:spPr>
          <a:xfrm>
            <a:off x="2257425" y="6629401"/>
            <a:ext cx="4572000" cy="158861"/>
          </a:xfrm>
        </p:spPr>
        <p:txBody>
          <a:bodyPr/>
          <a:lstStyle/>
          <a:p>
            <a:r>
              <a:rPr lang="en-US" dirty="0"/>
              <a:t>Ablation Workshop</a:t>
            </a:r>
          </a:p>
        </p:txBody>
      </p:sp>
      <p:sp>
        <p:nvSpPr>
          <p:cNvPr id="9" name="TextBox 8">
            <a:extLst>
              <a:ext uri="{FF2B5EF4-FFF2-40B4-BE49-F238E27FC236}">
                <a16:creationId xmlns:a16="http://schemas.microsoft.com/office/drawing/2014/main" id="{DC4857A7-2394-DE08-645C-2830C8902B7D}"/>
              </a:ext>
            </a:extLst>
          </p:cNvPr>
          <p:cNvSpPr txBox="1"/>
          <p:nvPr/>
        </p:nvSpPr>
        <p:spPr>
          <a:xfrm>
            <a:off x="5840788" y="1417677"/>
            <a:ext cx="4572000" cy="369332"/>
          </a:xfrm>
          <a:prstGeom prst="rect">
            <a:avLst/>
          </a:prstGeom>
          <a:noFill/>
        </p:spPr>
        <p:txBody>
          <a:bodyPr wrap="square">
            <a:spAutoFit/>
          </a:bodyPr>
          <a:lstStyle/>
          <a:p>
            <a:r>
              <a:rPr lang="en-US" i="1" dirty="0">
                <a:latin typeface="Times New Roman" panose="02020603050405020304" pitchFamily="18" charset="0"/>
                <a:cs typeface="Times New Roman" panose="02020603050405020304" pitchFamily="18" charset="0"/>
              </a:rPr>
              <a:t>K = </a:t>
            </a:r>
            <a:r>
              <a:rPr lang="en-US" dirty="0">
                <a:latin typeface="Times New Roman" panose="02020603050405020304" pitchFamily="18" charset="0"/>
                <a:cs typeface="Times New Roman" panose="02020603050405020304" pitchFamily="18" charset="0"/>
              </a:rPr>
              <a:t>thermal conductivity</a:t>
            </a:r>
            <a:endParaRPr lang="en-US" dirty="0"/>
          </a:p>
        </p:txBody>
      </p:sp>
      <p:cxnSp>
        <p:nvCxnSpPr>
          <p:cNvPr id="24" name="Straight Connector 23">
            <a:extLst>
              <a:ext uri="{FF2B5EF4-FFF2-40B4-BE49-F238E27FC236}">
                <a16:creationId xmlns:a16="http://schemas.microsoft.com/office/drawing/2014/main" id="{ED3639A6-716E-8943-374D-E955846BD6EB}"/>
              </a:ext>
            </a:extLst>
          </p:cNvPr>
          <p:cNvCxnSpPr>
            <a:cxnSpLocks/>
          </p:cNvCxnSpPr>
          <p:nvPr/>
        </p:nvCxnSpPr>
        <p:spPr>
          <a:xfrm flipV="1">
            <a:off x="4653023" y="6146519"/>
            <a:ext cx="1456500" cy="70776"/>
          </a:xfrm>
          <a:prstGeom prst="line">
            <a:avLst/>
          </a:prstGeom>
          <a:ln w="254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900061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 Effects of In-plane K properties of CCW</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11</a:t>
            </a:fld>
            <a:endParaRPr lang="en-US"/>
          </a:p>
        </p:txBody>
      </p:sp>
      <p:sp>
        <p:nvSpPr>
          <p:cNvPr id="12" name="TextBox 11">
            <a:extLst>
              <a:ext uri="{FF2B5EF4-FFF2-40B4-BE49-F238E27FC236}">
                <a16:creationId xmlns:a16="http://schemas.microsoft.com/office/drawing/2014/main" id="{47255D51-A975-E773-1332-704280EDF33B}"/>
              </a:ext>
            </a:extLst>
          </p:cNvPr>
          <p:cNvSpPr txBox="1"/>
          <p:nvPr/>
        </p:nvSpPr>
        <p:spPr>
          <a:xfrm>
            <a:off x="395138" y="907324"/>
            <a:ext cx="5150716" cy="341632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In-plane </a:t>
            </a:r>
            <a:r>
              <a:rPr lang="en-US" i="1" dirty="0">
                <a:latin typeface="Times New Roman" panose="02020603050405020304" pitchFamily="18" charset="0"/>
                <a:cs typeface="Times New Roman" panose="02020603050405020304" pitchFamily="18" charset="0"/>
              </a:rPr>
              <a:t>K</a:t>
            </a:r>
            <a:r>
              <a:rPr lang="en-US" dirty="0">
                <a:latin typeface="Times New Roman" panose="02020603050405020304" pitchFamily="18" charset="0"/>
                <a:cs typeface="Times New Roman" panose="02020603050405020304" pitchFamily="18" charset="0"/>
              </a:rPr>
              <a:t> of CCW on the heatshield has significant effects on bondline heating</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So far, isotropic CCW properties have been used. However, the actual ratio of in-plane </a:t>
            </a:r>
            <a:r>
              <a:rPr lang="en-US" i="1" dirty="0">
                <a:latin typeface="Times New Roman" panose="02020603050405020304" pitchFamily="18" charset="0"/>
                <a:cs typeface="Times New Roman" panose="02020603050405020304" pitchFamily="18" charset="0"/>
              </a:rPr>
              <a:t>K</a:t>
            </a:r>
            <a:r>
              <a:rPr lang="en-US" dirty="0">
                <a:latin typeface="Times New Roman" panose="02020603050405020304" pitchFamily="18" charset="0"/>
                <a:cs typeface="Times New Roman" panose="02020603050405020304" pitchFamily="18" charset="0"/>
              </a:rPr>
              <a:t> and through-the-thickness </a:t>
            </a:r>
            <a:r>
              <a:rPr lang="en-US" i="1" dirty="0">
                <a:latin typeface="Times New Roman" panose="02020603050405020304" pitchFamily="18" charset="0"/>
                <a:cs typeface="Times New Roman" panose="02020603050405020304" pitchFamily="18" charset="0"/>
              </a:rPr>
              <a:t>K</a:t>
            </a:r>
            <a:r>
              <a:rPr lang="en-US" dirty="0">
                <a:latin typeface="Times New Roman" panose="02020603050405020304" pitchFamily="18" charset="0"/>
                <a:cs typeface="Times New Roman" panose="02020603050405020304" pitchFamily="18" charset="0"/>
              </a:rPr>
              <a:t> is close to 20.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Therefore, if ⍺ is a multiplier to the actual in-plane </a:t>
            </a:r>
            <a:r>
              <a:rPr lang="en-US" i="1" dirty="0">
                <a:latin typeface="Times New Roman" panose="02020603050405020304" pitchFamily="18" charset="0"/>
                <a:cs typeface="Times New Roman" panose="02020603050405020304" pitchFamily="18" charset="0"/>
              </a:rPr>
              <a:t>K</a:t>
            </a:r>
            <a:r>
              <a:rPr lang="en-US" dirty="0">
                <a:latin typeface="Times New Roman" panose="02020603050405020304" pitchFamily="18" charset="0"/>
                <a:cs typeface="Times New Roman" panose="02020603050405020304" pitchFamily="18" charset="0"/>
              </a:rPr>
              <a:t> value of CCW, the peak heating shift towards the lower end of the heat shield with time</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E36DD9B0-A369-C6E6-8A60-EA4696A34211}"/>
              </a:ext>
            </a:extLst>
          </p:cNvPr>
          <p:cNvSpPr txBox="1"/>
          <p:nvPr/>
        </p:nvSpPr>
        <p:spPr>
          <a:xfrm>
            <a:off x="6829424" y="5998795"/>
            <a:ext cx="840219" cy="369332"/>
          </a:xfrm>
          <a:prstGeom prst="rect">
            <a:avLst/>
          </a:prstGeom>
          <a:noFill/>
        </p:spPr>
        <p:txBody>
          <a:bodyPr wrap="square">
            <a:spAutoFit/>
          </a:bodyPr>
          <a:lstStyle/>
          <a:p>
            <a:r>
              <a:rPr lang="en-US" i="1" dirty="0"/>
              <a:t>⍺ = 1.0</a:t>
            </a:r>
            <a:endParaRPr lang="en-US" dirty="0"/>
          </a:p>
        </p:txBody>
      </p:sp>
      <p:sp>
        <p:nvSpPr>
          <p:cNvPr id="16" name="TextBox 15">
            <a:extLst>
              <a:ext uri="{FF2B5EF4-FFF2-40B4-BE49-F238E27FC236}">
                <a16:creationId xmlns:a16="http://schemas.microsoft.com/office/drawing/2014/main" id="{5C8E714A-825C-6748-C5B8-3D4A98161F91}"/>
              </a:ext>
            </a:extLst>
          </p:cNvPr>
          <p:cNvSpPr txBox="1"/>
          <p:nvPr/>
        </p:nvSpPr>
        <p:spPr>
          <a:xfrm>
            <a:off x="6829425" y="2980054"/>
            <a:ext cx="840219" cy="369332"/>
          </a:xfrm>
          <a:prstGeom prst="rect">
            <a:avLst/>
          </a:prstGeom>
          <a:noFill/>
        </p:spPr>
        <p:txBody>
          <a:bodyPr wrap="square">
            <a:spAutoFit/>
          </a:bodyPr>
          <a:lstStyle/>
          <a:p>
            <a:r>
              <a:rPr lang="en-US" i="1" dirty="0"/>
              <a:t>⍺ = 0.1</a:t>
            </a:r>
            <a:endParaRPr lang="en-US" dirty="0"/>
          </a:p>
        </p:txBody>
      </p:sp>
      <p:sp>
        <p:nvSpPr>
          <p:cNvPr id="4" name="Date Placeholder 3">
            <a:extLst>
              <a:ext uri="{FF2B5EF4-FFF2-40B4-BE49-F238E27FC236}">
                <a16:creationId xmlns:a16="http://schemas.microsoft.com/office/drawing/2014/main" id="{AA15B759-5301-8B0D-7C55-1C9F49E13AD9}"/>
              </a:ext>
            </a:extLst>
          </p:cNvPr>
          <p:cNvSpPr>
            <a:spLocks noGrp="1"/>
          </p:cNvSpPr>
          <p:nvPr>
            <p:ph type="dt" sz="half" idx="2"/>
          </p:nvPr>
        </p:nvSpPr>
        <p:spPr>
          <a:xfrm>
            <a:off x="171451" y="6629401"/>
            <a:ext cx="1602260" cy="158861"/>
          </a:xfrm>
        </p:spPr>
        <p:txBody>
          <a:bodyPr/>
          <a:lstStyle/>
          <a:p>
            <a:r>
              <a:rPr lang="en-US" dirty="0"/>
              <a:t>Nov 5-7, 2024</a:t>
            </a:r>
          </a:p>
        </p:txBody>
      </p:sp>
      <p:sp>
        <p:nvSpPr>
          <p:cNvPr id="18" name="Footer Placeholder 4">
            <a:extLst>
              <a:ext uri="{FF2B5EF4-FFF2-40B4-BE49-F238E27FC236}">
                <a16:creationId xmlns:a16="http://schemas.microsoft.com/office/drawing/2014/main" id="{69E86B77-37C2-EE27-59CE-86CEA0F66711}"/>
              </a:ext>
            </a:extLst>
          </p:cNvPr>
          <p:cNvSpPr>
            <a:spLocks noGrp="1"/>
          </p:cNvSpPr>
          <p:nvPr>
            <p:ph type="ftr" sz="quarter" idx="3"/>
          </p:nvPr>
        </p:nvSpPr>
        <p:spPr>
          <a:xfrm>
            <a:off x="2257425" y="6629401"/>
            <a:ext cx="4572000" cy="158861"/>
          </a:xfrm>
        </p:spPr>
        <p:txBody>
          <a:bodyPr/>
          <a:lstStyle/>
          <a:p>
            <a:r>
              <a:rPr lang="en-US" dirty="0"/>
              <a:t>Ablation Workshop</a:t>
            </a:r>
          </a:p>
        </p:txBody>
      </p:sp>
      <p:sp>
        <p:nvSpPr>
          <p:cNvPr id="31" name="TextBox 30">
            <a:extLst>
              <a:ext uri="{FF2B5EF4-FFF2-40B4-BE49-F238E27FC236}">
                <a16:creationId xmlns:a16="http://schemas.microsoft.com/office/drawing/2014/main" id="{328A4A17-AB28-FF96-BAD8-73816208B377}"/>
              </a:ext>
            </a:extLst>
          </p:cNvPr>
          <p:cNvSpPr txBox="1"/>
          <p:nvPr/>
        </p:nvSpPr>
        <p:spPr>
          <a:xfrm>
            <a:off x="1125697" y="5998795"/>
            <a:ext cx="1296028" cy="369332"/>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Isotropic</a:t>
            </a:r>
          </a:p>
        </p:txBody>
      </p:sp>
      <p:pic>
        <p:nvPicPr>
          <p:cNvPr id="5" name="Picture 4">
            <a:extLst>
              <a:ext uri="{FF2B5EF4-FFF2-40B4-BE49-F238E27FC236}">
                <a16:creationId xmlns:a16="http://schemas.microsoft.com/office/drawing/2014/main" id="{19479C95-A8B3-481B-4E56-A84FFC9698DB}"/>
              </a:ext>
            </a:extLst>
          </p:cNvPr>
          <p:cNvPicPr>
            <a:picLocks noChangeAspect="1"/>
          </p:cNvPicPr>
          <p:nvPr/>
        </p:nvPicPr>
        <p:blipFill>
          <a:blip r:embed="rId3"/>
          <a:srcRect l="3480" t="22278" r="35294" b="32964"/>
          <a:stretch/>
        </p:blipFill>
        <p:spPr>
          <a:xfrm>
            <a:off x="186339" y="4084417"/>
            <a:ext cx="3028399" cy="1968361"/>
          </a:xfrm>
          <a:prstGeom prst="rect">
            <a:avLst/>
          </a:prstGeom>
        </p:spPr>
      </p:pic>
      <p:pic>
        <p:nvPicPr>
          <p:cNvPr id="7" name="Picture 6">
            <a:extLst>
              <a:ext uri="{FF2B5EF4-FFF2-40B4-BE49-F238E27FC236}">
                <a16:creationId xmlns:a16="http://schemas.microsoft.com/office/drawing/2014/main" id="{068981E5-B710-8447-4807-5129E38039D8}"/>
              </a:ext>
            </a:extLst>
          </p:cNvPr>
          <p:cNvPicPr>
            <a:picLocks noChangeAspect="1"/>
          </p:cNvPicPr>
          <p:nvPr/>
        </p:nvPicPr>
        <p:blipFill rotWithShape="1">
          <a:blip r:embed="rId4"/>
          <a:srcRect l="12618" t="21498" r="10502" b="9871"/>
          <a:stretch/>
        </p:blipFill>
        <p:spPr>
          <a:xfrm>
            <a:off x="3484106" y="4363191"/>
            <a:ext cx="2001092" cy="1587486"/>
          </a:xfrm>
          <a:prstGeom prst="rect">
            <a:avLst/>
          </a:prstGeom>
        </p:spPr>
      </p:pic>
      <p:cxnSp>
        <p:nvCxnSpPr>
          <p:cNvPr id="8" name="Straight Connector 7">
            <a:extLst>
              <a:ext uri="{FF2B5EF4-FFF2-40B4-BE49-F238E27FC236}">
                <a16:creationId xmlns:a16="http://schemas.microsoft.com/office/drawing/2014/main" id="{0D46E406-406F-1108-2A6F-E9DEF9C48B03}"/>
              </a:ext>
            </a:extLst>
          </p:cNvPr>
          <p:cNvCxnSpPr>
            <a:cxnSpLocks/>
          </p:cNvCxnSpPr>
          <p:nvPr/>
        </p:nvCxnSpPr>
        <p:spPr>
          <a:xfrm>
            <a:off x="2835797" y="4664974"/>
            <a:ext cx="1736203" cy="0"/>
          </a:xfrm>
          <a:prstGeom prst="line">
            <a:avLst/>
          </a:prstGeom>
          <a:ln w="254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56A3AC-AA80-13E1-049B-132F1ADAE99C}"/>
              </a:ext>
            </a:extLst>
          </p:cNvPr>
          <p:cNvCxnSpPr>
            <a:cxnSpLocks/>
          </p:cNvCxnSpPr>
          <p:nvPr/>
        </p:nvCxnSpPr>
        <p:spPr>
          <a:xfrm flipV="1">
            <a:off x="2835797" y="5729162"/>
            <a:ext cx="878128" cy="1"/>
          </a:xfrm>
          <a:prstGeom prst="line">
            <a:avLst/>
          </a:prstGeom>
          <a:ln w="254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46A21B01-ED8C-F295-CB88-BE0142DC3632}"/>
              </a:ext>
            </a:extLst>
          </p:cNvPr>
          <p:cNvPicPr>
            <a:picLocks noChangeAspect="1"/>
          </p:cNvPicPr>
          <p:nvPr/>
        </p:nvPicPr>
        <p:blipFill>
          <a:blip r:embed="rId5"/>
          <a:stretch>
            <a:fillRect/>
          </a:stretch>
        </p:blipFill>
        <p:spPr>
          <a:xfrm>
            <a:off x="4565650" y="3416300"/>
            <a:ext cx="12700" cy="25400"/>
          </a:xfrm>
          <a:prstGeom prst="rect">
            <a:avLst/>
          </a:prstGeom>
        </p:spPr>
      </p:pic>
      <p:pic>
        <p:nvPicPr>
          <p:cNvPr id="20" name="Picture 19">
            <a:extLst>
              <a:ext uri="{FF2B5EF4-FFF2-40B4-BE49-F238E27FC236}">
                <a16:creationId xmlns:a16="http://schemas.microsoft.com/office/drawing/2014/main" id="{F3D1E57F-F476-522D-40FB-7A7D9D342354}"/>
              </a:ext>
            </a:extLst>
          </p:cNvPr>
          <p:cNvPicPr>
            <a:picLocks noChangeAspect="1"/>
          </p:cNvPicPr>
          <p:nvPr/>
        </p:nvPicPr>
        <p:blipFill>
          <a:blip r:embed="rId5"/>
          <a:stretch>
            <a:fillRect/>
          </a:stretch>
        </p:blipFill>
        <p:spPr>
          <a:xfrm>
            <a:off x="4718050" y="3568700"/>
            <a:ext cx="12700" cy="25400"/>
          </a:xfrm>
          <a:prstGeom prst="rect">
            <a:avLst/>
          </a:prstGeom>
        </p:spPr>
      </p:pic>
      <p:pic>
        <p:nvPicPr>
          <p:cNvPr id="23" name="Picture 22">
            <a:extLst>
              <a:ext uri="{FF2B5EF4-FFF2-40B4-BE49-F238E27FC236}">
                <a16:creationId xmlns:a16="http://schemas.microsoft.com/office/drawing/2014/main" id="{9000F1B8-02BD-58CC-6D96-DDEA6B469120}"/>
              </a:ext>
            </a:extLst>
          </p:cNvPr>
          <p:cNvPicPr>
            <a:picLocks noChangeAspect="1"/>
          </p:cNvPicPr>
          <p:nvPr/>
        </p:nvPicPr>
        <p:blipFill>
          <a:blip r:embed="rId5"/>
          <a:stretch>
            <a:fillRect/>
          </a:stretch>
        </p:blipFill>
        <p:spPr>
          <a:xfrm>
            <a:off x="4870450" y="3721100"/>
            <a:ext cx="12700" cy="25400"/>
          </a:xfrm>
          <a:prstGeom prst="rect">
            <a:avLst/>
          </a:prstGeom>
        </p:spPr>
      </p:pic>
      <p:pic>
        <p:nvPicPr>
          <p:cNvPr id="26" name="Picture 25">
            <a:extLst>
              <a:ext uri="{FF2B5EF4-FFF2-40B4-BE49-F238E27FC236}">
                <a16:creationId xmlns:a16="http://schemas.microsoft.com/office/drawing/2014/main" id="{9581AA2C-3F78-A286-D2F4-44C0E34BD35B}"/>
              </a:ext>
            </a:extLst>
          </p:cNvPr>
          <p:cNvPicPr>
            <a:picLocks noChangeAspect="1"/>
          </p:cNvPicPr>
          <p:nvPr/>
        </p:nvPicPr>
        <p:blipFill>
          <a:blip r:embed="rId5"/>
          <a:stretch>
            <a:fillRect/>
          </a:stretch>
        </p:blipFill>
        <p:spPr>
          <a:xfrm>
            <a:off x="5022850" y="3873500"/>
            <a:ext cx="12700" cy="25400"/>
          </a:xfrm>
          <a:prstGeom prst="rect">
            <a:avLst/>
          </a:prstGeom>
        </p:spPr>
      </p:pic>
      <p:pic>
        <p:nvPicPr>
          <p:cNvPr id="28" name="Picture 27">
            <a:extLst>
              <a:ext uri="{FF2B5EF4-FFF2-40B4-BE49-F238E27FC236}">
                <a16:creationId xmlns:a16="http://schemas.microsoft.com/office/drawing/2014/main" id="{2973D7D4-F623-484E-4A0F-16FF1223E05A}"/>
              </a:ext>
            </a:extLst>
          </p:cNvPr>
          <p:cNvPicPr>
            <a:picLocks noChangeAspect="1"/>
          </p:cNvPicPr>
          <p:nvPr/>
        </p:nvPicPr>
        <p:blipFill>
          <a:blip r:embed="rId6"/>
          <a:srcRect l="3984" t="8254" r="10834" b="10293"/>
          <a:stretch/>
        </p:blipFill>
        <p:spPr>
          <a:xfrm>
            <a:off x="5485198" y="726723"/>
            <a:ext cx="3570228" cy="2318097"/>
          </a:xfrm>
          <a:prstGeom prst="rect">
            <a:avLst/>
          </a:prstGeom>
        </p:spPr>
      </p:pic>
      <p:pic>
        <p:nvPicPr>
          <p:cNvPr id="29" name="Picture 28">
            <a:extLst>
              <a:ext uri="{FF2B5EF4-FFF2-40B4-BE49-F238E27FC236}">
                <a16:creationId xmlns:a16="http://schemas.microsoft.com/office/drawing/2014/main" id="{A24C36E3-F9F7-8900-6AD4-E1EBC7A56F40}"/>
              </a:ext>
            </a:extLst>
          </p:cNvPr>
          <p:cNvPicPr>
            <a:picLocks noChangeAspect="1"/>
          </p:cNvPicPr>
          <p:nvPr/>
        </p:nvPicPr>
        <p:blipFill>
          <a:blip r:embed="rId7"/>
          <a:srcRect l="5660" t="13500" r="10146" b="12649"/>
          <a:stretch/>
        </p:blipFill>
        <p:spPr>
          <a:xfrm>
            <a:off x="5508626" y="3603199"/>
            <a:ext cx="3584029" cy="2441365"/>
          </a:xfrm>
          <a:prstGeom prst="rect">
            <a:avLst/>
          </a:prstGeom>
        </p:spPr>
      </p:pic>
    </p:spTree>
    <p:extLst>
      <p:ext uri="{BB962C8B-B14F-4D97-AF65-F5344CB8AC3E}">
        <p14:creationId xmlns:p14="http://schemas.microsoft.com/office/powerpoint/2010/main" val="190942991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DB8B478-B9F4-03DF-65A6-118C273BE7B4}"/>
              </a:ext>
            </a:extLst>
          </p:cNvPr>
          <p:cNvPicPr>
            <a:picLocks noChangeAspect="1"/>
          </p:cNvPicPr>
          <p:nvPr/>
        </p:nvPicPr>
        <p:blipFill rotWithShape="1">
          <a:blip r:embed="rId2"/>
          <a:srcRect l="18870" t="13641" r="40754" b="15349"/>
          <a:stretch/>
        </p:blipFill>
        <p:spPr>
          <a:xfrm>
            <a:off x="5202423" y="737710"/>
            <a:ext cx="3712977" cy="5691444"/>
          </a:xfrm>
          <a:prstGeom prst="rect">
            <a:avLst/>
          </a:prstGeom>
        </p:spPr>
      </p:pic>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Transition From Truncated to Full Heatshield</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12</a:t>
            </a:fld>
            <a:endParaRPr lang="en-US" dirty="0"/>
          </a:p>
        </p:txBody>
      </p:sp>
      <p:sp>
        <p:nvSpPr>
          <p:cNvPr id="22" name="TextBox 21">
            <a:extLst>
              <a:ext uri="{FF2B5EF4-FFF2-40B4-BE49-F238E27FC236}">
                <a16:creationId xmlns:a16="http://schemas.microsoft.com/office/drawing/2014/main" id="{1293D6D6-1EE5-754D-17A8-B527C60A5289}"/>
              </a:ext>
            </a:extLst>
          </p:cNvPr>
          <p:cNvSpPr txBox="1"/>
          <p:nvPr/>
        </p:nvSpPr>
        <p:spPr>
          <a:xfrm>
            <a:off x="379780" y="915510"/>
            <a:ext cx="5577291" cy="2308324"/>
          </a:xfrm>
          <a:prstGeom prst="rect">
            <a:avLst/>
          </a:prstGeom>
          <a:noFill/>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Due to the significant effects of CCW in-plane </a:t>
            </a:r>
            <a:r>
              <a:rPr lang="en-US" i="1" dirty="0">
                <a:latin typeface="Times New Roman" panose="02020603050405020304" pitchFamily="18" charset="0"/>
                <a:cs typeface="Times New Roman" panose="02020603050405020304" pitchFamily="18" charset="0"/>
              </a:rPr>
              <a:t>K</a:t>
            </a:r>
            <a:r>
              <a:rPr lang="en-US" dirty="0">
                <a:latin typeface="Times New Roman" panose="02020603050405020304" pitchFamily="18" charset="0"/>
                <a:cs typeface="Times New Roman" panose="02020603050405020304" pitchFamily="18" charset="0"/>
              </a:rPr>
              <a:t> properties, the truncated domain may not provide </a:t>
            </a:r>
          </a:p>
          <a:p>
            <a:r>
              <a:rPr lang="en-US" dirty="0">
                <a:latin typeface="Times New Roman" panose="02020603050405020304" pitchFamily="18" charset="0"/>
                <a:cs typeface="Times New Roman" panose="02020603050405020304" pitchFamily="18" charset="0"/>
              </a:rPr>
              <a:t>     accurate bondline temperature evolution with time and</a:t>
            </a:r>
          </a:p>
          <a:p>
            <a:r>
              <a:rPr lang="en-US" dirty="0">
                <a:latin typeface="Times New Roman" panose="02020603050405020304" pitchFamily="18" charset="0"/>
                <a:cs typeface="Times New Roman" panose="02020603050405020304" pitchFamily="18" charset="0"/>
              </a:rPr>
              <a:t>     radial distance </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Furthermore, nose and sphere tiles may likely affect the overall bondline heating</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F3BF833C-CCFF-2190-F31E-1F93397528F4}"/>
              </a:ext>
            </a:extLst>
          </p:cNvPr>
          <p:cNvPicPr>
            <a:picLocks noChangeAspect="1"/>
          </p:cNvPicPr>
          <p:nvPr/>
        </p:nvPicPr>
        <p:blipFill rotWithShape="1">
          <a:blip r:embed="rId3"/>
          <a:srcRect l="12618" t="21498" r="10502" b="9871"/>
          <a:stretch/>
        </p:blipFill>
        <p:spPr>
          <a:xfrm>
            <a:off x="570507" y="3517335"/>
            <a:ext cx="3469087" cy="2752060"/>
          </a:xfrm>
          <a:prstGeom prst="rect">
            <a:avLst/>
          </a:prstGeom>
        </p:spPr>
      </p:pic>
      <p:sp>
        <p:nvSpPr>
          <p:cNvPr id="10" name="Right Arrow 9">
            <a:extLst>
              <a:ext uri="{FF2B5EF4-FFF2-40B4-BE49-F238E27FC236}">
                <a16:creationId xmlns:a16="http://schemas.microsoft.com/office/drawing/2014/main" id="{3631F23C-6DA4-4336-27F8-DCE18E83A374}"/>
              </a:ext>
            </a:extLst>
          </p:cNvPr>
          <p:cNvSpPr/>
          <p:nvPr/>
        </p:nvSpPr>
        <p:spPr>
          <a:xfrm>
            <a:off x="4153714" y="3778102"/>
            <a:ext cx="1098770" cy="521593"/>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E4C77EB3-727E-75C3-39A5-450E23CAD4FE}"/>
              </a:ext>
            </a:extLst>
          </p:cNvPr>
          <p:cNvSpPr>
            <a:spLocks noGrp="1"/>
          </p:cNvSpPr>
          <p:nvPr>
            <p:ph type="dt" sz="half" idx="2"/>
          </p:nvPr>
        </p:nvSpPr>
        <p:spPr>
          <a:xfrm>
            <a:off x="171451" y="6629401"/>
            <a:ext cx="1602260" cy="158861"/>
          </a:xfrm>
        </p:spPr>
        <p:txBody>
          <a:bodyPr/>
          <a:lstStyle/>
          <a:p>
            <a:r>
              <a:rPr lang="en-US" dirty="0"/>
              <a:t>Nov 5-7, 2024</a:t>
            </a:r>
          </a:p>
        </p:txBody>
      </p:sp>
      <p:sp>
        <p:nvSpPr>
          <p:cNvPr id="7" name="Footer Placeholder 4">
            <a:extLst>
              <a:ext uri="{FF2B5EF4-FFF2-40B4-BE49-F238E27FC236}">
                <a16:creationId xmlns:a16="http://schemas.microsoft.com/office/drawing/2014/main" id="{1E7E13E8-ACED-D775-CC83-815BD0FD6EEE}"/>
              </a:ext>
            </a:extLst>
          </p:cNvPr>
          <p:cNvSpPr>
            <a:spLocks noGrp="1"/>
          </p:cNvSpPr>
          <p:nvPr>
            <p:ph type="ftr" sz="quarter" idx="3"/>
          </p:nvPr>
        </p:nvSpPr>
        <p:spPr>
          <a:xfrm>
            <a:off x="2257425" y="6629401"/>
            <a:ext cx="4572000" cy="158861"/>
          </a:xfrm>
        </p:spPr>
        <p:txBody>
          <a:bodyPr/>
          <a:lstStyle/>
          <a:p>
            <a:r>
              <a:rPr lang="en-US" dirty="0"/>
              <a:t>Ablation Workshop</a:t>
            </a:r>
          </a:p>
        </p:txBody>
      </p:sp>
    </p:spTree>
    <p:extLst>
      <p:ext uri="{BB962C8B-B14F-4D97-AF65-F5344CB8AC3E}">
        <p14:creationId xmlns:p14="http://schemas.microsoft.com/office/powerpoint/2010/main" val="350275841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 Bondline heating using the full heatshield</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13</a:t>
            </a:fld>
            <a:endParaRPr lang="en-US"/>
          </a:p>
        </p:txBody>
      </p:sp>
      <p:pic>
        <p:nvPicPr>
          <p:cNvPr id="3" name="Picture 2">
            <a:extLst>
              <a:ext uri="{FF2B5EF4-FFF2-40B4-BE49-F238E27FC236}">
                <a16:creationId xmlns:a16="http://schemas.microsoft.com/office/drawing/2014/main" id="{73FBFDE6-03BE-EB88-3FDF-484090F4F69B}"/>
              </a:ext>
            </a:extLst>
          </p:cNvPr>
          <p:cNvPicPr>
            <a:picLocks noChangeAspect="1"/>
          </p:cNvPicPr>
          <p:nvPr/>
        </p:nvPicPr>
        <p:blipFill rotWithShape="1">
          <a:blip r:embed="rId2"/>
          <a:srcRect l="7239" t="3983" r="63891" b="2682"/>
          <a:stretch/>
        </p:blipFill>
        <p:spPr>
          <a:xfrm>
            <a:off x="568035" y="822306"/>
            <a:ext cx="2021484" cy="5807095"/>
          </a:xfrm>
          <a:prstGeom prst="rect">
            <a:avLst/>
          </a:prstGeom>
        </p:spPr>
      </p:pic>
      <p:pic>
        <p:nvPicPr>
          <p:cNvPr id="7" name="Picture 6">
            <a:extLst>
              <a:ext uri="{FF2B5EF4-FFF2-40B4-BE49-F238E27FC236}">
                <a16:creationId xmlns:a16="http://schemas.microsoft.com/office/drawing/2014/main" id="{D9D0DA85-8337-DDD3-4343-D35B733718F6}"/>
              </a:ext>
            </a:extLst>
          </p:cNvPr>
          <p:cNvPicPr>
            <a:picLocks noChangeAspect="1"/>
          </p:cNvPicPr>
          <p:nvPr/>
        </p:nvPicPr>
        <p:blipFill rotWithShape="1">
          <a:blip r:embed="rId3"/>
          <a:srcRect r="8115"/>
          <a:stretch/>
        </p:blipFill>
        <p:spPr>
          <a:xfrm>
            <a:off x="2937367" y="799854"/>
            <a:ext cx="2001407" cy="5849692"/>
          </a:xfrm>
          <a:prstGeom prst="rect">
            <a:avLst/>
          </a:prstGeom>
        </p:spPr>
      </p:pic>
      <p:sp>
        <p:nvSpPr>
          <p:cNvPr id="8" name="TextBox 7">
            <a:extLst>
              <a:ext uri="{FF2B5EF4-FFF2-40B4-BE49-F238E27FC236}">
                <a16:creationId xmlns:a16="http://schemas.microsoft.com/office/drawing/2014/main" id="{06D48BCB-9C56-14EF-34F0-09EEDC1CD423}"/>
              </a:ext>
            </a:extLst>
          </p:cNvPr>
          <p:cNvSpPr txBox="1"/>
          <p:nvPr/>
        </p:nvSpPr>
        <p:spPr>
          <a:xfrm rot="16200000">
            <a:off x="-1083311" y="3331282"/>
            <a:ext cx="3142079" cy="369332"/>
          </a:xfrm>
          <a:prstGeom prst="rect">
            <a:avLst/>
          </a:prstGeom>
          <a:noFill/>
        </p:spPr>
        <p:txBody>
          <a:bodyPr wrap="none" rtlCol="0">
            <a:spAutoFit/>
          </a:bodyPr>
          <a:lstStyle/>
          <a:p>
            <a:r>
              <a:rPr lang="en-US" dirty="0"/>
              <a:t>Base PICA Setup: Isotropic CCW</a:t>
            </a:r>
          </a:p>
        </p:txBody>
      </p:sp>
      <p:sp>
        <p:nvSpPr>
          <p:cNvPr id="9" name="TextBox 8">
            <a:extLst>
              <a:ext uri="{FF2B5EF4-FFF2-40B4-BE49-F238E27FC236}">
                <a16:creationId xmlns:a16="http://schemas.microsoft.com/office/drawing/2014/main" id="{FD65915F-CD29-D7E3-4F8E-AD7569E62E6F}"/>
              </a:ext>
            </a:extLst>
          </p:cNvPr>
          <p:cNvSpPr txBox="1"/>
          <p:nvPr/>
        </p:nvSpPr>
        <p:spPr>
          <a:xfrm rot="16200000">
            <a:off x="1331149" y="3337182"/>
            <a:ext cx="3425810" cy="369332"/>
          </a:xfrm>
          <a:prstGeom prst="rect">
            <a:avLst/>
          </a:prstGeom>
          <a:noFill/>
        </p:spPr>
        <p:txBody>
          <a:bodyPr wrap="none" rtlCol="0">
            <a:spAutoFit/>
          </a:bodyPr>
          <a:lstStyle/>
          <a:p>
            <a:r>
              <a:rPr lang="en-US" dirty="0"/>
              <a:t>Base PICA Setup: Orthotropic CCW</a:t>
            </a:r>
          </a:p>
        </p:txBody>
      </p:sp>
      <p:pic>
        <p:nvPicPr>
          <p:cNvPr id="10" name="Picture 9">
            <a:extLst>
              <a:ext uri="{FF2B5EF4-FFF2-40B4-BE49-F238E27FC236}">
                <a16:creationId xmlns:a16="http://schemas.microsoft.com/office/drawing/2014/main" id="{EA055EEA-2E61-C6AF-D9B7-CE58DC00304E}"/>
              </a:ext>
            </a:extLst>
          </p:cNvPr>
          <p:cNvPicPr>
            <a:picLocks noChangeAspect="1"/>
          </p:cNvPicPr>
          <p:nvPr/>
        </p:nvPicPr>
        <p:blipFill rotWithShape="1">
          <a:blip r:embed="rId4"/>
          <a:srcRect l="18870" t="13641" r="40754" b="15349"/>
          <a:stretch/>
        </p:blipFill>
        <p:spPr>
          <a:xfrm>
            <a:off x="5202423" y="737710"/>
            <a:ext cx="3712977" cy="5691444"/>
          </a:xfrm>
          <a:prstGeom prst="rect">
            <a:avLst/>
          </a:prstGeom>
        </p:spPr>
      </p:pic>
      <p:sp>
        <p:nvSpPr>
          <p:cNvPr id="12" name="TextBox 11">
            <a:extLst>
              <a:ext uri="{FF2B5EF4-FFF2-40B4-BE49-F238E27FC236}">
                <a16:creationId xmlns:a16="http://schemas.microsoft.com/office/drawing/2014/main" id="{47255D51-A975-E773-1332-704280EDF33B}"/>
              </a:ext>
            </a:extLst>
          </p:cNvPr>
          <p:cNvSpPr txBox="1"/>
          <p:nvPr/>
        </p:nvSpPr>
        <p:spPr>
          <a:xfrm>
            <a:off x="4938774" y="822306"/>
            <a:ext cx="7390642" cy="203132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Orthotropic CCW does not</a:t>
            </a:r>
          </a:p>
          <a:p>
            <a:r>
              <a:rPr lang="en-US" dirty="0">
                <a:latin typeface="Times New Roman" panose="02020603050405020304" pitchFamily="18" charset="0"/>
                <a:cs typeface="Times New Roman" panose="02020603050405020304" pitchFamily="18" charset="0"/>
              </a:rPr>
              <a:t>     have the local maxima of</a:t>
            </a:r>
          </a:p>
          <a:p>
            <a:r>
              <a:rPr lang="en-US" dirty="0">
                <a:latin typeface="Times New Roman" panose="02020603050405020304" pitchFamily="18" charset="0"/>
                <a:cs typeface="Times New Roman" panose="02020603050405020304" pitchFamily="18" charset="0"/>
              </a:rPr>
              <a:t>     bondline heating</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All PICA tiles are</a:t>
            </a:r>
          </a:p>
          <a:p>
            <a:r>
              <a:rPr lang="en-US" dirty="0">
                <a:latin typeface="Times New Roman" panose="02020603050405020304" pitchFamily="18" charset="0"/>
                <a:cs typeface="Times New Roman" panose="02020603050405020304" pitchFamily="18" charset="0"/>
              </a:rPr>
              <a:t>     assumed same</a:t>
            </a:r>
          </a:p>
          <a:p>
            <a:r>
              <a:rPr lang="en-US" dirty="0">
                <a:latin typeface="Times New Roman" panose="02020603050405020304" pitchFamily="18" charset="0"/>
                <a:cs typeface="Times New Roman" panose="02020603050405020304" pitchFamily="18" charset="0"/>
              </a:rPr>
              <a:t>     (Base PICA)</a:t>
            </a:r>
          </a:p>
        </p:txBody>
      </p:sp>
      <p:cxnSp>
        <p:nvCxnSpPr>
          <p:cNvPr id="13" name="Straight Arrow Connector 12">
            <a:extLst>
              <a:ext uri="{FF2B5EF4-FFF2-40B4-BE49-F238E27FC236}">
                <a16:creationId xmlns:a16="http://schemas.microsoft.com/office/drawing/2014/main" id="{C0473979-A80C-B9B2-ABAD-D7C4C6BC0B93}"/>
              </a:ext>
            </a:extLst>
          </p:cNvPr>
          <p:cNvCxnSpPr>
            <a:cxnSpLocks/>
          </p:cNvCxnSpPr>
          <p:nvPr/>
        </p:nvCxnSpPr>
        <p:spPr>
          <a:xfrm flipH="1" flipV="1">
            <a:off x="1499439" y="1125919"/>
            <a:ext cx="841250" cy="57839"/>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1AFFA19-069E-23AA-5CFD-171E6B415968}"/>
              </a:ext>
            </a:extLst>
          </p:cNvPr>
          <p:cNvSpPr txBox="1"/>
          <p:nvPr/>
        </p:nvSpPr>
        <p:spPr>
          <a:xfrm>
            <a:off x="2319979" y="1025755"/>
            <a:ext cx="1147163"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Local maxima</a:t>
            </a:r>
          </a:p>
        </p:txBody>
      </p:sp>
      <p:sp>
        <p:nvSpPr>
          <p:cNvPr id="16" name="TextBox 15">
            <a:extLst>
              <a:ext uri="{FF2B5EF4-FFF2-40B4-BE49-F238E27FC236}">
                <a16:creationId xmlns:a16="http://schemas.microsoft.com/office/drawing/2014/main" id="{F73E5096-D72E-2796-0D97-D5901AEB6F4D}"/>
              </a:ext>
            </a:extLst>
          </p:cNvPr>
          <p:cNvSpPr txBox="1"/>
          <p:nvPr/>
        </p:nvSpPr>
        <p:spPr>
          <a:xfrm>
            <a:off x="5658732" y="5665448"/>
            <a:ext cx="3132732" cy="923330"/>
          </a:xfrm>
          <a:prstGeom prst="rect">
            <a:avLst/>
          </a:prstGeom>
          <a:noFill/>
        </p:spPr>
        <p:txBody>
          <a:bodyPr wrap="square">
            <a:spAutoFit/>
          </a:bodyPr>
          <a:lstStyle/>
          <a:p>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 angle between through-the-thickness (TTT) and flow directions (unit: degrees)</a:t>
            </a:r>
            <a:endParaRPr lang="en-US" dirty="0"/>
          </a:p>
        </p:txBody>
      </p:sp>
      <p:sp>
        <p:nvSpPr>
          <p:cNvPr id="4" name="Date Placeholder 3">
            <a:extLst>
              <a:ext uri="{FF2B5EF4-FFF2-40B4-BE49-F238E27FC236}">
                <a16:creationId xmlns:a16="http://schemas.microsoft.com/office/drawing/2014/main" id="{93E4B277-E762-5E44-49CC-817999237AAB}"/>
              </a:ext>
            </a:extLst>
          </p:cNvPr>
          <p:cNvSpPr>
            <a:spLocks noGrp="1"/>
          </p:cNvSpPr>
          <p:nvPr>
            <p:ph type="dt" sz="half" idx="2"/>
          </p:nvPr>
        </p:nvSpPr>
        <p:spPr>
          <a:xfrm>
            <a:off x="171451" y="6629401"/>
            <a:ext cx="1602260" cy="158861"/>
          </a:xfrm>
        </p:spPr>
        <p:txBody>
          <a:bodyPr/>
          <a:lstStyle/>
          <a:p>
            <a:r>
              <a:rPr lang="en-US" dirty="0"/>
              <a:t>Nov 5-7, 2024</a:t>
            </a:r>
          </a:p>
        </p:txBody>
      </p:sp>
      <p:sp>
        <p:nvSpPr>
          <p:cNvPr id="19" name="Footer Placeholder 4">
            <a:extLst>
              <a:ext uri="{FF2B5EF4-FFF2-40B4-BE49-F238E27FC236}">
                <a16:creationId xmlns:a16="http://schemas.microsoft.com/office/drawing/2014/main" id="{4DAB74D9-3CB3-BA00-5689-8A15353B2723}"/>
              </a:ext>
            </a:extLst>
          </p:cNvPr>
          <p:cNvSpPr>
            <a:spLocks noGrp="1"/>
          </p:cNvSpPr>
          <p:nvPr>
            <p:ph type="ftr" sz="quarter" idx="3"/>
          </p:nvPr>
        </p:nvSpPr>
        <p:spPr>
          <a:xfrm>
            <a:off x="2257425" y="6629401"/>
            <a:ext cx="4572000" cy="158861"/>
          </a:xfrm>
        </p:spPr>
        <p:txBody>
          <a:bodyPr/>
          <a:lstStyle/>
          <a:p>
            <a:r>
              <a:rPr lang="en-US" dirty="0"/>
              <a:t>Ablation Workshop</a:t>
            </a:r>
          </a:p>
        </p:txBody>
      </p:sp>
      <p:sp>
        <p:nvSpPr>
          <p:cNvPr id="5" name="TextBox 4">
            <a:extLst>
              <a:ext uri="{FF2B5EF4-FFF2-40B4-BE49-F238E27FC236}">
                <a16:creationId xmlns:a16="http://schemas.microsoft.com/office/drawing/2014/main" id="{0F55BDFD-C89F-75F3-3875-088C75815137}"/>
              </a:ext>
            </a:extLst>
          </p:cNvPr>
          <p:cNvSpPr txBox="1"/>
          <p:nvPr/>
        </p:nvSpPr>
        <p:spPr>
          <a:xfrm rot="16687791">
            <a:off x="4733019" y="5724341"/>
            <a:ext cx="881973" cy="369332"/>
          </a:xfrm>
          <a:prstGeom prst="rect">
            <a:avLst/>
          </a:prstGeom>
          <a:noFill/>
        </p:spPr>
        <p:txBody>
          <a:bodyPr wrap="none" rtlCol="0">
            <a:spAutoFit/>
          </a:bodyPr>
          <a:lstStyle/>
          <a:p>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 = </a:t>
            </a:r>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1</a:t>
            </a:r>
          </a:p>
        </p:txBody>
      </p:sp>
      <p:sp>
        <p:nvSpPr>
          <p:cNvPr id="18" name="TextBox 17">
            <a:extLst>
              <a:ext uri="{FF2B5EF4-FFF2-40B4-BE49-F238E27FC236}">
                <a16:creationId xmlns:a16="http://schemas.microsoft.com/office/drawing/2014/main" id="{C1ADD8FF-1BC6-9B40-4E61-58E826A4DB67}"/>
              </a:ext>
            </a:extLst>
          </p:cNvPr>
          <p:cNvSpPr txBox="1"/>
          <p:nvPr/>
        </p:nvSpPr>
        <p:spPr>
          <a:xfrm rot="17786456">
            <a:off x="5021320" y="4772736"/>
            <a:ext cx="881973" cy="369332"/>
          </a:xfrm>
          <a:prstGeom prst="rect">
            <a:avLst/>
          </a:prstGeom>
          <a:noFill/>
        </p:spPr>
        <p:txBody>
          <a:bodyPr wrap="none" rtlCol="0">
            <a:spAutoFit/>
          </a:bodyPr>
          <a:lstStyle/>
          <a:p>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 = </a:t>
            </a:r>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2</a:t>
            </a:r>
          </a:p>
        </p:txBody>
      </p:sp>
      <p:sp>
        <p:nvSpPr>
          <p:cNvPr id="20" name="TextBox 19">
            <a:extLst>
              <a:ext uri="{FF2B5EF4-FFF2-40B4-BE49-F238E27FC236}">
                <a16:creationId xmlns:a16="http://schemas.microsoft.com/office/drawing/2014/main" id="{7B52B8D3-043A-7CE2-FEE2-F99816A39FE9}"/>
              </a:ext>
            </a:extLst>
          </p:cNvPr>
          <p:cNvSpPr txBox="1"/>
          <p:nvPr/>
        </p:nvSpPr>
        <p:spPr>
          <a:xfrm rot="18030316">
            <a:off x="5669791" y="3721914"/>
            <a:ext cx="881973" cy="369332"/>
          </a:xfrm>
          <a:prstGeom prst="rect">
            <a:avLst/>
          </a:prstGeom>
          <a:noFill/>
        </p:spPr>
        <p:txBody>
          <a:bodyPr wrap="none" rtlCol="0">
            <a:spAutoFit/>
          </a:bodyPr>
          <a:lstStyle/>
          <a:p>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 = </a:t>
            </a:r>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3</a:t>
            </a:r>
            <a:endParaRPr lang="en-US" baseline="30000"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B9D4638D-061D-43AA-99B1-84E962C51F58}"/>
              </a:ext>
            </a:extLst>
          </p:cNvPr>
          <p:cNvSpPr txBox="1"/>
          <p:nvPr/>
        </p:nvSpPr>
        <p:spPr>
          <a:xfrm>
            <a:off x="6427893" y="4653525"/>
            <a:ext cx="1573108" cy="646331"/>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Base PICA</a:t>
            </a:r>
          </a:p>
          <a:p>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1 = </a:t>
            </a:r>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2 = </a:t>
            </a:r>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3</a:t>
            </a:r>
            <a:endParaRPr lang="en-US" dirty="0"/>
          </a:p>
        </p:txBody>
      </p:sp>
    </p:spTree>
    <p:extLst>
      <p:ext uri="{BB962C8B-B14F-4D97-AF65-F5344CB8AC3E}">
        <p14:creationId xmlns:p14="http://schemas.microsoft.com/office/powerpoint/2010/main" val="209725833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E7D41EE-C2B4-BAFB-1405-AFC339CAF46D}"/>
              </a:ext>
            </a:extLst>
          </p:cNvPr>
          <p:cNvPicPr>
            <a:picLocks noChangeAspect="1"/>
          </p:cNvPicPr>
          <p:nvPr/>
        </p:nvPicPr>
        <p:blipFill rotWithShape="1">
          <a:blip r:embed="rId2"/>
          <a:srcRect l="7217" t="3620" r="65902" b="2503"/>
          <a:stretch/>
        </p:blipFill>
        <p:spPr>
          <a:xfrm>
            <a:off x="538972" y="784528"/>
            <a:ext cx="1883541" cy="5844873"/>
          </a:xfrm>
          <a:prstGeom prst="rect">
            <a:avLst/>
          </a:prstGeom>
        </p:spPr>
      </p:pic>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 Bondline heating using the full heatshield (different PICA tiles)</a:t>
            </a:r>
          </a:p>
        </p:txBody>
      </p:sp>
      <p:pic>
        <p:nvPicPr>
          <p:cNvPr id="13" name="Picture 12">
            <a:extLst>
              <a:ext uri="{FF2B5EF4-FFF2-40B4-BE49-F238E27FC236}">
                <a16:creationId xmlns:a16="http://schemas.microsoft.com/office/drawing/2014/main" id="{16B616D6-0496-2473-1D11-62B575C1CE3D}"/>
              </a:ext>
            </a:extLst>
          </p:cNvPr>
          <p:cNvPicPr>
            <a:picLocks noChangeAspect="1"/>
          </p:cNvPicPr>
          <p:nvPr/>
        </p:nvPicPr>
        <p:blipFill>
          <a:blip r:embed="rId3"/>
          <a:stretch>
            <a:fillRect/>
          </a:stretch>
        </p:blipFill>
        <p:spPr>
          <a:xfrm>
            <a:off x="1670058" y="3213128"/>
            <a:ext cx="25400" cy="12700"/>
          </a:xfrm>
          <a:prstGeom prst="rect">
            <a:avLst/>
          </a:prstGeom>
        </p:spPr>
      </p:pic>
      <p:pic>
        <p:nvPicPr>
          <p:cNvPr id="14" name="Picture 13">
            <a:extLst>
              <a:ext uri="{FF2B5EF4-FFF2-40B4-BE49-F238E27FC236}">
                <a16:creationId xmlns:a16="http://schemas.microsoft.com/office/drawing/2014/main" id="{867FA948-42D1-5EC6-C4E1-4613DFDA7DB6}"/>
              </a:ext>
            </a:extLst>
          </p:cNvPr>
          <p:cNvPicPr>
            <a:picLocks noChangeAspect="1"/>
          </p:cNvPicPr>
          <p:nvPr/>
        </p:nvPicPr>
        <p:blipFill>
          <a:blip r:embed="rId3"/>
          <a:stretch>
            <a:fillRect/>
          </a:stretch>
        </p:blipFill>
        <p:spPr>
          <a:xfrm>
            <a:off x="1822458" y="3365528"/>
            <a:ext cx="25400" cy="12700"/>
          </a:xfrm>
          <a:prstGeom prst="rect">
            <a:avLst/>
          </a:prstGeom>
        </p:spPr>
      </p:pic>
      <p:pic>
        <p:nvPicPr>
          <p:cNvPr id="16" name="Picture 15">
            <a:extLst>
              <a:ext uri="{FF2B5EF4-FFF2-40B4-BE49-F238E27FC236}">
                <a16:creationId xmlns:a16="http://schemas.microsoft.com/office/drawing/2014/main" id="{2809913B-3A62-54CE-475B-DB511DF9B8CA}"/>
              </a:ext>
            </a:extLst>
          </p:cNvPr>
          <p:cNvPicPr>
            <a:picLocks noChangeAspect="1"/>
          </p:cNvPicPr>
          <p:nvPr/>
        </p:nvPicPr>
        <p:blipFill rotWithShape="1">
          <a:blip r:embed="rId4"/>
          <a:srcRect l="7103" t="2912" r="65823" b="2682"/>
          <a:stretch/>
        </p:blipFill>
        <p:spPr>
          <a:xfrm>
            <a:off x="3067622" y="737710"/>
            <a:ext cx="1883541" cy="5875677"/>
          </a:xfrm>
          <a:prstGeom prst="rect">
            <a:avLst/>
          </a:prstGeom>
        </p:spPr>
      </p:pic>
      <p:sp>
        <p:nvSpPr>
          <p:cNvPr id="19" name="TextBox 18">
            <a:extLst>
              <a:ext uri="{FF2B5EF4-FFF2-40B4-BE49-F238E27FC236}">
                <a16:creationId xmlns:a16="http://schemas.microsoft.com/office/drawing/2014/main" id="{497A5965-B769-9ABB-93A4-764FA587D2B9}"/>
              </a:ext>
            </a:extLst>
          </p:cNvPr>
          <p:cNvSpPr txBox="1"/>
          <p:nvPr/>
        </p:nvSpPr>
        <p:spPr>
          <a:xfrm rot="16200000">
            <a:off x="-1704595" y="3398765"/>
            <a:ext cx="4353949" cy="369332"/>
          </a:xfrm>
          <a:prstGeom prst="rect">
            <a:avLst/>
          </a:prstGeom>
          <a:noFill/>
        </p:spPr>
        <p:txBody>
          <a:bodyPr wrap="none" rtlCol="0">
            <a:spAutoFit/>
          </a:bodyPr>
          <a:lstStyle/>
          <a:p>
            <a:r>
              <a:rPr lang="en-US" dirty="0"/>
              <a:t>Nose-Tiles-based PICA Setup: Isotropic CCW</a:t>
            </a:r>
          </a:p>
        </p:txBody>
      </p:sp>
      <p:sp>
        <p:nvSpPr>
          <p:cNvPr id="21" name="TextBox 20">
            <a:extLst>
              <a:ext uri="{FF2B5EF4-FFF2-40B4-BE49-F238E27FC236}">
                <a16:creationId xmlns:a16="http://schemas.microsoft.com/office/drawing/2014/main" id="{2BB9844F-8CD7-1F9E-A9DD-48EDF97D2AFE}"/>
              </a:ext>
            </a:extLst>
          </p:cNvPr>
          <p:cNvSpPr txBox="1"/>
          <p:nvPr/>
        </p:nvSpPr>
        <p:spPr>
          <a:xfrm rot="16200000">
            <a:off x="682190" y="3398766"/>
            <a:ext cx="4637680" cy="369332"/>
          </a:xfrm>
          <a:prstGeom prst="rect">
            <a:avLst/>
          </a:prstGeom>
          <a:noFill/>
        </p:spPr>
        <p:txBody>
          <a:bodyPr wrap="none" rtlCol="0">
            <a:spAutoFit/>
          </a:bodyPr>
          <a:lstStyle/>
          <a:p>
            <a:r>
              <a:rPr lang="en-US" dirty="0"/>
              <a:t>Nose-Tiles-based PICA Setup: Orthotropic CCW</a:t>
            </a:r>
          </a:p>
        </p:txBody>
      </p:sp>
      <p:pic>
        <p:nvPicPr>
          <p:cNvPr id="22" name="Picture 21">
            <a:extLst>
              <a:ext uri="{FF2B5EF4-FFF2-40B4-BE49-F238E27FC236}">
                <a16:creationId xmlns:a16="http://schemas.microsoft.com/office/drawing/2014/main" id="{E568A222-C6AC-6E69-8170-4C23D3C6D810}"/>
              </a:ext>
            </a:extLst>
          </p:cNvPr>
          <p:cNvPicPr>
            <a:picLocks noChangeAspect="1"/>
          </p:cNvPicPr>
          <p:nvPr/>
        </p:nvPicPr>
        <p:blipFill rotWithShape="1">
          <a:blip r:embed="rId5"/>
          <a:srcRect l="18870" t="13641" r="40754" b="15349"/>
          <a:stretch/>
        </p:blipFill>
        <p:spPr>
          <a:xfrm>
            <a:off x="5202423" y="737710"/>
            <a:ext cx="3712977" cy="5691444"/>
          </a:xfrm>
          <a:prstGeom prst="rect">
            <a:avLst/>
          </a:prstGeom>
        </p:spPr>
      </p:pic>
      <p:sp>
        <p:nvSpPr>
          <p:cNvPr id="23" name="TextBox 22">
            <a:extLst>
              <a:ext uri="{FF2B5EF4-FFF2-40B4-BE49-F238E27FC236}">
                <a16:creationId xmlns:a16="http://schemas.microsoft.com/office/drawing/2014/main" id="{2CB84094-0BE7-AF6A-3C52-4CE7F65BAD14}"/>
              </a:ext>
            </a:extLst>
          </p:cNvPr>
          <p:cNvSpPr txBox="1"/>
          <p:nvPr/>
        </p:nvSpPr>
        <p:spPr>
          <a:xfrm>
            <a:off x="4938774" y="822306"/>
            <a:ext cx="7390642" cy="1754326"/>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Orthotropic CCW does not</a:t>
            </a:r>
          </a:p>
          <a:p>
            <a:r>
              <a:rPr lang="en-US" dirty="0">
                <a:latin typeface="Times New Roman" panose="02020603050405020304" pitchFamily="18" charset="0"/>
                <a:cs typeface="Times New Roman" panose="02020603050405020304" pitchFamily="18" charset="0"/>
              </a:rPr>
              <a:t>     have the local maxima of</a:t>
            </a:r>
          </a:p>
          <a:p>
            <a:r>
              <a:rPr lang="en-US" dirty="0">
                <a:latin typeface="Times New Roman" panose="02020603050405020304" pitchFamily="18" charset="0"/>
                <a:cs typeface="Times New Roman" panose="02020603050405020304" pitchFamily="18" charset="0"/>
              </a:rPr>
              <a:t>     bondline heating as before</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All PICA tiles are</a:t>
            </a:r>
          </a:p>
          <a:p>
            <a:r>
              <a:rPr lang="en-US" dirty="0">
                <a:latin typeface="Times New Roman" panose="02020603050405020304" pitchFamily="18" charset="0"/>
                <a:cs typeface="Times New Roman" panose="02020603050405020304" pitchFamily="18" charset="0"/>
              </a:rPr>
              <a:t>     oriented differently</a:t>
            </a:r>
          </a:p>
        </p:txBody>
      </p:sp>
      <p:cxnSp>
        <p:nvCxnSpPr>
          <p:cNvPr id="24" name="Straight Arrow Connector 23">
            <a:extLst>
              <a:ext uri="{FF2B5EF4-FFF2-40B4-BE49-F238E27FC236}">
                <a16:creationId xmlns:a16="http://schemas.microsoft.com/office/drawing/2014/main" id="{1EC4600A-40D4-CBB5-B5B2-2B2D4181454A}"/>
              </a:ext>
            </a:extLst>
          </p:cNvPr>
          <p:cNvCxnSpPr>
            <a:cxnSpLocks/>
          </p:cNvCxnSpPr>
          <p:nvPr/>
        </p:nvCxnSpPr>
        <p:spPr>
          <a:xfrm flipH="1" flipV="1">
            <a:off x="1499439" y="1125919"/>
            <a:ext cx="841250" cy="57839"/>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142E924E-76A8-F6FE-6677-682524A71819}"/>
              </a:ext>
            </a:extLst>
          </p:cNvPr>
          <p:cNvSpPr txBox="1"/>
          <p:nvPr/>
        </p:nvSpPr>
        <p:spPr>
          <a:xfrm>
            <a:off x="2319979" y="1025755"/>
            <a:ext cx="1147163"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Local maxima</a:t>
            </a:r>
          </a:p>
        </p:txBody>
      </p:sp>
      <p:sp>
        <p:nvSpPr>
          <p:cNvPr id="26" name="TextBox 25">
            <a:extLst>
              <a:ext uri="{FF2B5EF4-FFF2-40B4-BE49-F238E27FC236}">
                <a16:creationId xmlns:a16="http://schemas.microsoft.com/office/drawing/2014/main" id="{A6B784B9-A4D9-FA28-DA70-78539769D286}"/>
              </a:ext>
            </a:extLst>
          </p:cNvPr>
          <p:cNvSpPr txBox="1"/>
          <p:nvPr/>
        </p:nvSpPr>
        <p:spPr>
          <a:xfrm>
            <a:off x="6899639" y="3175083"/>
            <a:ext cx="2025902" cy="2585323"/>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Local bondline heating is observed at inter-PICA-tile regions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Thus, these points need to be investigated as well</a:t>
            </a:r>
          </a:p>
        </p:txBody>
      </p:sp>
      <p:sp>
        <p:nvSpPr>
          <p:cNvPr id="7" name="TextBox 6">
            <a:extLst>
              <a:ext uri="{FF2B5EF4-FFF2-40B4-BE49-F238E27FC236}">
                <a16:creationId xmlns:a16="http://schemas.microsoft.com/office/drawing/2014/main" id="{AF4E3276-FB91-0F1E-9DF7-AC5E335350B5}"/>
              </a:ext>
            </a:extLst>
          </p:cNvPr>
          <p:cNvSpPr txBox="1"/>
          <p:nvPr/>
        </p:nvSpPr>
        <p:spPr>
          <a:xfrm rot="16687791">
            <a:off x="4733019" y="5724341"/>
            <a:ext cx="881973" cy="369332"/>
          </a:xfrm>
          <a:prstGeom prst="rect">
            <a:avLst/>
          </a:prstGeom>
          <a:noFill/>
        </p:spPr>
        <p:txBody>
          <a:bodyPr wrap="none" rtlCol="0">
            <a:spAutoFit/>
          </a:bodyPr>
          <a:lstStyle/>
          <a:p>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 = </a:t>
            </a:r>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1</a:t>
            </a:r>
          </a:p>
        </p:txBody>
      </p:sp>
      <p:sp>
        <p:nvSpPr>
          <p:cNvPr id="8" name="TextBox 7">
            <a:extLst>
              <a:ext uri="{FF2B5EF4-FFF2-40B4-BE49-F238E27FC236}">
                <a16:creationId xmlns:a16="http://schemas.microsoft.com/office/drawing/2014/main" id="{26DE7D8A-E07C-3B83-4AB2-20DDD905FFB4}"/>
              </a:ext>
            </a:extLst>
          </p:cNvPr>
          <p:cNvSpPr txBox="1"/>
          <p:nvPr/>
        </p:nvSpPr>
        <p:spPr>
          <a:xfrm rot="17786456">
            <a:off x="5021320" y="4772736"/>
            <a:ext cx="881973" cy="369332"/>
          </a:xfrm>
          <a:prstGeom prst="rect">
            <a:avLst/>
          </a:prstGeom>
          <a:noFill/>
        </p:spPr>
        <p:txBody>
          <a:bodyPr wrap="none" rtlCol="0">
            <a:spAutoFit/>
          </a:bodyPr>
          <a:lstStyle/>
          <a:p>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 = </a:t>
            </a:r>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2</a:t>
            </a:r>
          </a:p>
        </p:txBody>
      </p:sp>
      <p:sp>
        <p:nvSpPr>
          <p:cNvPr id="9" name="TextBox 8">
            <a:extLst>
              <a:ext uri="{FF2B5EF4-FFF2-40B4-BE49-F238E27FC236}">
                <a16:creationId xmlns:a16="http://schemas.microsoft.com/office/drawing/2014/main" id="{34D9827E-2C09-0AA7-C345-793370D85C14}"/>
              </a:ext>
            </a:extLst>
          </p:cNvPr>
          <p:cNvSpPr txBox="1"/>
          <p:nvPr/>
        </p:nvSpPr>
        <p:spPr>
          <a:xfrm rot="18030316">
            <a:off x="5669791" y="3721914"/>
            <a:ext cx="881973" cy="369332"/>
          </a:xfrm>
          <a:prstGeom prst="rect">
            <a:avLst/>
          </a:prstGeom>
          <a:noFill/>
        </p:spPr>
        <p:txBody>
          <a:bodyPr wrap="none" rtlCol="0">
            <a:spAutoFit/>
          </a:bodyPr>
          <a:lstStyle/>
          <a:p>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 = </a:t>
            </a:r>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3</a:t>
            </a:r>
            <a:endParaRPr lang="en-US" baseline="30000" dirty="0">
              <a:latin typeface="Times New Roman" panose="02020603050405020304" pitchFamily="18" charset="0"/>
              <a:cs typeface="Times New Roman" panose="02020603050405020304" pitchFamily="18" charset="0"/>
            </a:endParaRPr>
          </a:p>
        </p:txBody>
      </p:sp>
      <p:sp>
        <p:nvSpPr>
          <p:cNvPr id="3" name="Slide Number Placeholder 5">
            <a:extLst>
              <a:ext uri="{FF2B5EF4-FFF2-40B4-BE49-F238E27FC236}">
                <a16:creationId xmlns:a16="http://schemas.microsoft.com/office/drawing/2014/main" id="{EAAF276A-3AC7-72E3-F601-A0446FE448AE}"/>
              </a:ext>
            </a:extLst>
          </p:cNvPr>
          <p:cNvSpPr>
            <a:spLocks noGrp="1"/>
          </p:cNvSpPr>
          <p:nvPr>
            <p:ph type="sldNum" sz="quarter" idx="4"/>
          </p:nvPr>
        </p:nvSpPr>
        <p:spPr>
          <a:xfrm>
            <a:off x="8001001" y="6629401"/>
            <a:ext cx="914399" cy="156373"/>
          </a:xfrm>
        </p:spPr>
        <p:txBody>
          <a:bodyPr/>
          <a:lstStyle/>
          <a:p>
            <a:r>
              <a:rPr lang="en-US" dirty="0"/>
              <a:t>15</a:t>
            </a:r>
          </a:p>
        </p:txBody>
      </p:sp>
      <p:sp>
        <p:nvSpPr>
          <p:cNvPr id="4" name="Date Placeholder 3">
            <a:extLst>
              <a:ext uri="{FF2B5EF4-FFF2-40B4-BE49-F238E27FC236}">
                <a16:creationId xmlns:a16="http://schemas.microsoft.com/office/drawing/2014/main" id="{1E21CBC9-8607-79C6-49FA-9682D80A9B97}"/>
              </a:ext>
            </a:extLst>
          </p:cNvPr>
          <p:cNvSpPr>
            <a:spLocks noGrp="1"/>
          </p:cNvSpPr>
          <p:nvPr>
            <p:ph type="dt" sz="half" idx="2"/>
          </p:nvPr>
        </p:nvSpPr>
        <p:spPr>
          <a:xfrm>
            <a:off x="171451" y="6629401"/>
            <a:ext cx="1602260" cy="158861"/>
          </a:xfrm>
        </p:spPr>
        <p:txBody>
          <a:bodyPr/>
          <a:lstStyle/>
          <a:p>
            <a:r>
              <a:rPr lang="en-US" dirty="0"/>
              <a:t>Nov 5-7, 2024</a:t>
            </a:r>
          </a:p>
        </p:txBody>
      </p:sp>
      <p:sp>
        <p:nvSpPr>
          <p:cNvPr id="6" name="Footer Placeholder 4">
            <a:extLst>
              <a:ext uri="{FF2B5EF4-FFF2-40B4-BE49-F238E27FC236}">
                <a16:creationId xmlns:a16="http://schemas.microsoft.com/office/drawing/2014/main" id="{3310D182-9542-55BA-9300-D2D6D52D768A}"/>
              </a:ext>
            </a:extLst>
          </p:cNvPr>
          <p:cNvSpPr>
            <a:spLocks noGrp="1"/>
          </p:cNvSpPr>
          <p:nvPr>
            <p:ph type="ftr" sz="quarter" idx="3"/>
          </p:nvPr>
        </p:nvSpPr>
        <p:spPr>
          <a:xfrm>
            <a:off x="2257425" y="6629401"/>
            <a:ext cx="4572000" cy="158861"/>
          </a:xfrm>
        </p:spPr>
        <p:txBody>
          <a:bodyPr/>
          <a:lstStyle/>
          <a:p>
            <a:r>
              <a:rPr lang="en-US" dirty="0"/>
              <a:t>Ablation Workshop</a:t>
            </a:r>
          </a:p>
        </p:txBody>
      </p:sp>
      <p:sp>
        <p:nvSpPr>
          <p:cNvPr id="5" name="TextBox 4">
            <a:extLst>
              <a:ext uri="{FF2B5EF4-FFF2-40B4-BE49-F238E27FC236}">
                <a16:creationId xmlns:a16="http://schemas.microsoft.com/office/drawing/2014/main" id="{5C712BC6-6435-2D10-0B32-084B288FF49B}"/>
              </a:ext>
            </a:extLst>
          </p:cNvPr>
          <p:cNvSpPr txBox="1"/>
          <p:nvPr/>
        </p:nvSpPr>
        <p:spPr>
          <a:xfrm>
            <a:off x="5727820" y="5651898"/>
            <a:ext cx="1573108" cy="369332"/>
          </a:xfrm>
          <a:prstGeom prst="rect">
            <a:avLst/>
          </a:prstGeom>
          <a:noFill/>
        </p:spPr>
        <p:txBody>
          <a:bodyPr wrap="square">
            <a:spAutoFit/>
          </a:bodyPr>
          <a:lstStyle/>
          <a:p>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1 ≠ </a:t>
            </a:r>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2 ≠ </a:t>
            </a:r>
            <a:r>
              <a:rPr lang="el-GR" dirty="0">
                <a:latin typeface="Times New Roman" panose="02020603050405020304" pitchFamily="18" charset="0"/>
                <a:cs typeface="Times New Roman" panose="02020603050405020304" pitchFamily="18" charset="0"/>
              </a:rPr>
              <a:t>Φ</a:t>
            </a:r>
            <a:r>
              <a:rPr lang="en-US" dirty="0">
                <a:latin typeface="Times New Roman" panose="02020603050405020304" pitchFamily="18" charset="0"/>
                <a:cs typeface="Times New Roman" panose="02020603050405020304" pitchFamily="18" charset="0"/>
              </a:rPr>
              <a:t>3</a:t>
            </a:r>
            <a:endParaRPr lang="en-US" dirty="0"/>
          </a:p>
        </p:txBody>
      </p:sp>
    </p:spTree>
    <p:extLst>
      <p:ext uri="{BB962C8B-B14F-4D97-AF65-F5344CB8AC3E}">
        <p14:creationId xmlns:p14="http://schemas.microsoft.com/office/powerpoint/2010/main" val="237155807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 Bondline heating using the full heatshield with different PICA tile setups</a:t>
            </a:r>
          </a:p>
        </p:txBody>
      </p:sp>
      <p:pic>
        <p:nvPicPr>
          <p:cNvPr id="25" name="Picture 24">
            <a:extLst>
              <a:ext uri="{FF2B5EF4-FFF2-40B4-BE49-F238E27FC236}">
                <a16:creationId xmlns:a16="http://schemas.microsoft.com/office/drawing/2014/main" id="{C321D299-5E09-782E-D432-ED6AD596190D}"/>
              </a:ext>
            </a:extLst>
          </p:cNvPr>
          <p:cNvPicPr>
            <a:picLocks noChangeAspect="1"/>
          </p:cNvPicPr>
          <p:nvPr/>
        </p:nvPicPr>
        <p:blipFill rotWithShape="1">
          <a:blip r:embed="rId2"/>
          <a:srcRect l="7239" t="3983" r="63891" b="2682"/>
          <a:stretch/>
        </p:blipFill>
        <p:spPr>
          <a:xfrm>
            <a:off x="386914" y="990420"/>
            <a:ext cx="1938686" cy="5569243"/>
          </a:xfrm>
          <a:prstGeom prst="rect">
            <a:avLst/>
          </a:prstGeom>
        </p:spPr>
      </p:pic>
      <p:pic>
        <p:nvPicPr>
          <p:cNvPr id="26" name="Picture 25">
            <a:extLst>
              <a:ext uri="{FF2B5EF4-FFF2-40B4-BE49-F238E27FC236}">
                <a16:creationId xmlns:a16="http://schemas.microsoft.com/office/drawing/2014/main" id="{516F228A-5F5E-5467-C5CD-479475400BF5}"/>
              </a:ext>
            </a:extLst>
          </p:cNvPr>
          <p:cNvPicPr>
            <a:picLocks noChangeAspect="1"/>
          </p:cNvPicPr>
          <p:nvPr/>
        </p:nvPicPr>
        <p:blipFill>
          <a:blip r:embed="rId3"/>
          <a:stretch>
            <a:fillRect/>
          </a:stretch>
        </p:blipFill>
        <p:spPr>
          <a:xfrm>
            <a:off x="6083300" y="3422650"/>
            <a:ext cx="25400" cy="12700"/>
          </a:xfrm>
          <a:prstGeom prst="rect">
            <a:avLst/>
          </a:prstGeom>
        </p:spPr>
      </p:pic>
      <p:pic>
        <p:nvPicPr>
          <p:cNvPr id="27" name="Picture 26">
            <a:extLst>
              <a:ext uri="{FF2B5EF4-FFF2-40B4-BE49-F238E27FC236}">
                <a16:creationId xmlns:a16="http://schemas.microsoft.com/office/drawing/2014/main" id="{99759627-01C5-62A3-4221-B1D84AEDB7D5}"/>
              </a:ext>
            </a:extLst>
          </p:cNvPr>
          <p:cNvPicPr>
            <a:picLocks noChangeAspect="1"/>
          </p:cNvPicPr>
          <p:nvPr/>
        </p:nvPicPr>
        <p:blipFill>
          <a:blip r:embed="rId3"/>
          <a:stretch>
            <a:fillRect/>
          </a:stretch>
        </p:blipFill>
        <p:spPr>
          <a:xfrm>
            <a:off x="6235700" y="3575050"/>
            <a:ext cx="25400" cy="12700"/>
          </a:xfrm>
          <a:prstGeom prst="rect">
            <a:avLst/>
          </a:prstGeom>
        </p:spPr>
      </p:pic>
      <p:pic>
        <p:nvPicPr>
          <p:cNvPr id="28" name="Picture 27">
            <a:extLst>
              <a:ext uri="{FF2B5EF4-FFF2-40B4-BE49-F238E27FC236}">
                <a16:creationId xmlns:a16="http://schemas.microsoft.com/office/drawing/2014/main" id="{574C20F0-58AD-CBB9-3ED2-DFD723F8E878}"/>
              </a:ext>
            </a:extLst>
          </p:cNvPr>
          <p:cNvPicPr>
            <a:picLocks noChangeAspect="1"/>
          </p:cNvPicPr>
          <p:nvPr/>
        </p:nvPicPr>
        <p:blipFill rotWithShape="1">
          <a:blip r:embed="rId4"/>
          <a:srcRect r="8115"/>
          <a:stretch/>
        </p:blipFill>
        <p:spPr>
          <a:xfrm>
            <a:off x="2542144" y="964912"/>
            <a:ext cx="1914182" cy="5594752"/>
          </a:xfrm>
          <a:prstGeom prst="rect">
            <a:avLst/>
          </a:prstGeom>
        </p:spPr>
      </p:pic>
      <p:pic>
        <p:nvPicPr>
          <p:cNvPr id="29" name="Picture 28">
            <a:extLst>
              <a:ext uri="{FF2B5EF4-FFF2-40B4-BE49-F238E27FC236}">
                <a16:creationId xmlns:a16="http://schemas.microsoft.com/office/drawing/2014/main" id="{2E8E395A-814B-9915-4C9E-E0C57DCD9CBB}"/>
              </a:ext>
            </a:extLst>
          </p:cNvPr>
          <p:cNvPicPr>
            <a:picLocks noChangeAspect="1"/>
          </p:cNvPicPr>
          <p:nvPr/>
        </p:nvPicPr>
        <p:blipFill rotWithShape="1">
          <a:blip r:embed="rId5"/>
          <a:srcRect l="7103" t="2912" r="65823" b="2682"/>
          <a:stretch/>
        </p:blipFill>
        <p:spPr>
          <a:xfrm>
            <a:off x="4886221" y="970334"/>
            <a:ext cx="1770959" cy="5487173"/>
          </a:xfrm>
          <a:prstGeom prst="rect">
            <a:avLst/>
          </a:prstGeom>
        </p:spPr>
      </p:pic>
      <p:sp>
        <p:nvSpPr>
          <p:cNvPr id="30" name="TextBox 29">
            <a:extLst>
              <a:ext uri="{FF2B5EF4-FFF2-40B4-BE49-F238E27FC236}">
                <a16:creationId xmlns:a16="http://schemas.microsoft.com/office/drawing/2014/main" id="{ED2F00D1-E4C1-B3B3-9D7F-EDB5DE7CDA9A}"/>
              </a:ext>
            </a:extLst>
          </p:cNvPr>
          <p:cNvSpPr txBox="1"/>
          <p:nvPr/>
        </p:nvSpPr>
        <p:spPr>
          <a:xfrm rot="16200000">
            <a:off x="-1264432" y="3499396"/>
            <a:ext cx="3142079" cy="369332"/>
          </a:xfrm>
          <a:prstGeom prst="rect">
            <a:avLst/>
          </a:prstGeom>
          <a:noFill/>
        </p:spPr>
        <p:txBody>
          <a:bodyPr wrap="none" rtlCol="0">
            <a:spAutoFit/>
          </a:bodyPr>
          <a:lstStyle/>
          <a:p>
            <a:r>
              <a:rPr lang="en-US" dirty="0"/>
              <a:t>Base PICA Setup: Isotropic CCW</a:t>
            </a:r>
          </a:p>
        </p:txBody>
      </p:sp>
      <p:sp>
        <p:nvSpPr>
          <p:cNvPr id="31" name="TextBox 30">
            <a:extLst>
              <a:ext uri="{FF2B5EF4-FFF2-40B4-BE49-F238E27FC236}">
                <a16:creationId xmlns:a16="http://schemas.microsoft.com/office/drawing/2014/main" id="{1BCA3043-3C02-6C1C-E734-3008B63057E9}"/>
              </a:ext>
            </a:extLst>
          </p:cNvPr>
          <p:cNvSpPr txBox="1"/>
          <p:nvPr/>
        </p:nvSpPr>
        <p:spPr>
          <a:xfrm rot="16200000">
            <a:off x="935925" y="3502240"/>
            <a:ext cx="3425810" cy="369332"/>
          </a:xfrm>
          <a:prstGeom prst="rect">
            <a:avLst/>
          </a:prstGeom>
          <a:noFill/>
        </p:spPr>
        <p:txBody>
          <a:bodyPr wrap="none" rtlCol="0">
            <a:spAutoFit/>
          </a:bodyPr>
          <a:lstStyle/>
          <a:p>
            <a:r>
              <a:rPr lang="en-US" dirty="0"/>
              <a:t>Base PICA Setup: Orthotropic CCW</a:t>
            </a:r>
          </a:p>
        </p:txBody>
      </p:sp>
      <p:sp>
        <p:nvSpPr>
          <p:cNvPr id="32" name="TextBox 31">
            <a:extLst>
              <a:ext uri="{FF2B5EF4-FFF2-40B4-BE49-F238E27FC236}">
                <a16:creationId xmlns:a16="http://schemas.microsoft.com/office/drawing/2014/main" id="{0596ED5B-17B6-6F90-CF5E-8462ACCE1E52}"/>
              </a:ext>
            </a:extLst>
          </p:cNvPr>
          <p:cNvSpPr txBox="1"/>
          <p:nvPr/>
        </p:nvSpPr>
        <p:spPr>
          <a:xfrm rot="16200000">
            <a:off x="2526587" y="3615100"/>
            <a:ext cx="4584781" cy="369332"/>
          </a:xfrm>
          <a:prstGeom prst="rect">
            <a:avLst/>
          </a:prstGeom>
          <a:noFill/>
        </p:spPr>
        <p:txBody>
          <a:bodyPr wrap="none" rtlCol="0">
            <a:spAutoFit/>
          </a:bodyPr>
          <a:lstStyle/>
          <a:p>
            <a:r>
              <a:rPr lang="en-US" dirty="0"/>
              <a:t>Nose-Tiles-based PICA Setup: Orthotropic CCW</a:t>
            </a:r>
          </a:p>
        </p:txBody>
      </p:sp>
      <p:pic>
        <p:nvPicPr>
          <p:cNvPr id="33" name="Picture 32">
            <a:extLst>
              <a:ext uri="{FF2B5EF4-FFF2-40B4-BE49-F238E27FC236}">
                <a16:creationId xmlns:a16="http://schemas.microsoft.com/office/drawing/2014/main" id="{1E90E428-5CF8-A9B7-AA29-2ED10F67199D}"/>
              </a:ext>
            </a:extLst>
          </p:cNvPr>
          <p:cNvPicPr>
            <a:picLocks noChangeAspect="1"/>
          </p:cNvPicPr>
          <p:nvPr/>
        </p:nvPicPr>
        <p:blipFill rotWithShape="1">
          <a:blip r:embed="rId6"/>
          <a:srcRect l="7217" t="3620" r="65902" b="2503"/>
          <a:stretch/>
        </p:blipFill>
        <p:spPr>
          <a:xfrm>
            <a:off x="7030877" y="990420"/>
            <a:ext cx="1761797" cy="5467087"/>
          </a:xfrm>
          <a:prstGeom prst="rect">
            <a:avLst/>
          </a:prstGeom>
        </p:spPr>
      </p:pic>
      <p:sp>
        <p:nvSpPr>
          <p:cNvPr id="34" name="TextBox 33">
            <a:extLst>
              <a:ext uri="{FF2B5EF4-FFF2-40B4-BE49-F238E27FC236}">
                <a16:creationId xmlns:a16="http://schemas.microsoft.com/office/drawing/2014/main" id="{290DEF95-73C0-8219-CF74-D3736F87DA0D}"/>
              </a:ext>
            </a:extLst>
          </p:cNvPr>
          <p:cNvSpPr txBox="1"/>
          <p:nvPr/>
        </p:nvSpPr>
        <p:spPr>
          <a:xfrm rot="16200000">
            <a:off x="4805621" y="3609678"/>
            <a:ext cx="4301049" cy="369332"/>
          </a:xfrm>
          <a:prstGeom prst="rect">
            <a:avLst/>
          </a:prstGeom>
          <a:noFill/>
        </p:spPr>
        <p:txBody>
          <a:bodyPr wrap="none" rtlCol="0">
            <a:spAutoFit/>
          </a:bodyPr>
          <a:lstStyle/>
          <a:p>
            <a:r>
              <a:rPr lang="en-US" dirty="0"/>
              <a:t>Nose-Tiles-based PICA Setup: Isotropic CCW</a:t>
            </a:r>
          </a:p>
        </p:txBody>
      </p:sp>
      <p:sp>
        <p:nvSpPr>
          <p:cNvPr id="4" name="Slide Number Placeholder 5">
            <a:extLst>
              <a:ext uri="{FF2B5EF4-FFF2-40B4-BE49-F238E27FC236}">
                <a16:creationId xmlns:a16="http://schemas.microsoft.com/office/drawing/2014/main" id="{620055DA-1A37-C237-A9F6-7DB1BAB45823}"/>
              </a:ext>
            </a:extLst>
          </p:cNvPr>
          <p:cNvSpPr>
            <a:spLocks noGrp="1"/>
          </p:cNvSpPr>
          <p:nvPr>
            <p:ph type="sldNum" sz="quarter" idx="4"/>
          </p:nvPr>
        </p:nvSpPr>
        <p:spPr>
          <a:xfrm>
            <a:off x="8001001" y="6629401"/>
            <a:ext cx="914399" cy="156373"/>
          </a:xfrm>
        </p:spPr>
        <p:txBody>
          <a:bodyPr/>
          <a:lstStyle/>
          <a:p>
            <a:fld id="{73FCCCAE-C0A6-4BB7-B82B-AC74E56A11C4}" type="slidenum">
              <a:rPr lang="en-US" smtClean="0"/>
              <a:pPr/>
              <a:t>15</a:t>
            </a:fld>
            <a:endParaRPr lang="en-US" dirty="0"/>
          </a:p>
        </p:txBody>
      </p:sp>
      <p:sp>
        <p:nvSpPr>
          <p:cNvPr id="6" name="Date Placeholder 3">
            <a:extLst>
              <a:ext uri="{FF2B5EF4-FFF2-40B4-BE49-F238E27FC236}">
                <a16:creationId xmlns:a16="http://schemas.microsoft.com/office/drawing/2014/main" id="{4988AC6D-32F1-CA92-D4D6-301A0BF01DFD}"/>
              </a:ext>
            </a:extLst>
          </p:cNvPr>
          <p:cNvSpPr>
            <a:spLocks noGrp="1"/>
          </p:cNvSpPr>
          <p:nvPr>
            <p:ph type="dt" sz="half" idx="2"/>
          </p:nvPr>
        </p:nvSpPr>
        <p:spPr>
          <a:xfrm>
            <a:off x="171451" y="6629401"/>
            <a:ext cx="1602260" cy="158861"/>
          </a:xfrm>
        </p:spPr>
        <p:txBody>
          <a:bodyPr/>
          <a:lstStyle/>
          <a:p>
            <a:r>
              <a:rPr lang="en-US" dirty="0"/>
              <a:t>Nov 5-7, 2024</a:t>
            </a:r>
          </a:p>
        </p:txBody>
      </p:sp>
      <p:sp>
        <p:nvSpPr>
          <p:cNvPr id="7" name="Footer Placeholder 4">
            <a:extLst>
              <a:ext uri="{FF2B5EF4-FFF2-40B4-BE49-F238E27FC236}">
                <a16:creationId xmlns:a16="http://schemas.microsoft.com/office/drawing/2014/main" id="{07C1E889-B66C-5BF3-256B-C73D36E9D545}"/>
              </a:ext>
            </a:extLst>
          </p:cNvPr>
          <p:cNvSpPr>
            <a:spLocks noGrp="1"/>
          </p:cNvSpPr>
          <p:nvPr>
            <p:ph type="ftr" sz="quarter" idx="3"/>
          </p:nvPr>
        </p:nvSpPr>
        <p:spPr>
          <a:xfrm>
            <a:off x="2257425" y="6629401"/>
            <a:ext cx="4572000" cy="158861"/>
          </a:xfrm>
        </p:spPr>
        <p:txBody>
          <a:bodyPr/>
          <a:lstStyle/>
          <a:p>
            <a:r>
              <a:rPr lang="en-US" dirty="0"/>
              <a:t>Ablation Workshop</a:t>
            </a:r>
          </a:p>
        </p:txBody>
      </p:sp>
    </p:spTree>
    <p:extLst>
      <p:ext uri="{BB962C8B-B14F-4D97-AF65-F5344CB8AC3E}">
        <p14:creationId xmlns:p14="http://schemas.microsoft.com/office/powerpoint/2010/main" val="103899039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MPI Performance: Nose-Tiles-based PICA Setup: Orthotropic CCW</a:t>
            </a:r>
          </a:p>
        </p:txBody>
      </p:sp>
      <p:pic>
        <p:nvPicPr>
          <p:cNvPr id="13" name="Picture 12">
            <a:extLst>
              <a:ext uri="{FF2B5EF4-FFF2-40B4-BE49-F238E27FC236}">
                <a16:creationId xmlns:a16="http://schemas.microsoft.com/office/drawing/2014/main" id="{16B616D6-0496-2473-1D11-62B575C1CE3D}"/>
              </a:ext>
            </a:extLst>
          </p:cNvPr>
          <p:cNvPicPr>
            <a:picLocks noChangeAspect="1"/>
          </p:cNvPicPr>
          <p:nvPr/>
        </p:nvPicPr>
        <p:blipFill>
          <a:blip r:embed="rId2"/>
          <a:stretch>
            <a:fillRect/>
          </a:stretch>
        </p:blipFill>
        <p:spPr>
          <a:xfrm>
            <a:off x="1670058" y="3213128"/>
            <a:ext cx="25400" cy="12700"/>
          </a:xfrm>
          <a:prstGeom prst="rect">
            <a:avLst/>
          </a:prstGeom>
        </p:spPr>
      </p:pic>
      <p:pic>
        <p:nvPicPr>
          <p:cNvPr id="14" name="Picture 13">
            <a:extLst>
              <a:ext uri="{FF2B5EF4-FFF2-40B4-BE49-F238E27FC236}">
                <a16:creationId xmlns:a16="http://schemas.microsoft.com/office/drawing/2014/main" id="{867FA948-42D1-5EC6-C4E1-4613DFDA7DB6}"/>
              </a:ext>
            </a:extLst>
          </p:cNvPr>
          <p:cNvPicPr>
            <a:picLocks noChangeAspect="1"/>
          </p:cNvPicPr>
          <p:nvPr/>
        </p:nvPicPr>
        <p:blipFill>
          <a:blip r:embed="rId2"/>
          <a:stretch>
            <a:fillRect/>
          </a:stretch>
        </p:blipFill>
        <p:spPr>
          <a:xfrm>
            <a:off x="1822458" y="3365528"/>
            <a:ext cx="25400" cy="12700"/>
          </a:xfrm>
          <a:prstGeom prst="rect">
            <a:avLst/>
          </a:prstGeom>
        </p:spPr>
      </p:pic>
      <p:pic>
        <p:nvPicPr>
          <p:cNvPr id="16" name="Picture 15">
            <a:extLst>
              <a:ext uri="{FF2B5EF4-FFF2-40B4-BE49-F238E27FC236}">
                <a16:creationId xmlns:a16="http://schemas.microsoft.com/office/drawing/2014/main" id="{2809913B-3A62-54CE-475B-DB511DF9B8CA}"/>
              </a:ext>
            </a:extLst>
          </p:cNvPr>
          <p:cNvPicPr>
            <a:picLocks noChangeAspect="1"/>
          </p:cNvPicPr>
          <p:nvPr/>
        </p:nvPicPr>
        <p:blipFill rotWithShape="1">
          <a:blip r:embed="rId3"/>
          <a:srcRect l="7103" t="2912" r="65823" b="2682"/>
          <a:stretch/>
        </p:blipFill>
        <p:spPr>
          <a:xfrm>
            <a:off x="2767385" y="753724"/>
            <a:ext cx="1883541" cy="5875677"/>
          </a:xfrm>
          <a:prstGeom prst="rect">
            <a:avLst/>
          </a:prstGeom>
        </p:spPr>
      </p:pic>
      <p:sp>
        <p:nvSpPr>
          <p:cNvPr id="19" name="TextBox 18">
            <a:extLst>
              <a:ext uri="{FF2B5EF4-FFF2-40B4-BE49-F238E27FC236}">
                <a16:creationId xmlns:a16="http://schemas.microsoft.com/office/drawing/2014/main" id="{497A5965-B769-9ABB-93A4-764FA587D2B9}"/>
              </a:ext>
            </a:extLst>
          </p:cNvPr>
          <p:cNvSpPr txBox="1"/>
          <p:nvPr/>
        </p:nvSpPr>
        <p:spPr>
          <a:xfrm rot="16200000">
            <a:off x="-110470" y="3398765"/>
            <a:ext cx="1165704"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Serial Run</a:t>
            </a:r>
          </a:p>
        </p:txBody>
      </p:sp>
      <p:sp>
        <p:nvSpPr>
          <p:cNvPr id="21" name="TextBox 20">
            <a:extLst>
              <a:ext uri="{FF2B5EF4-FFF2-40B4-BE49-F238E27FC236}">
                <a16:creationId xmlns:a16="http://schemas.microsoft.com/office/drawing/2014/main" id="{2BB9844F-8CD7-1F9E-A9DD-48EDF97D2AFE}"/>
              </a:ext>
            </a:extLst>
          </p:cNvPr>
          <p:cNvSpPr txBox="1"/>
          <p:nvPr/>
        </p:nvSpPr>
        <p:spPr>
          <a:xfrm rot="16200000">
            <a:off x="1800549" y="3414780"/>
            <a:ext cx="1800493"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Parallel Run: 200</a:t>
            </a:r>
          </a:p>
        </p:txBody>
      </p:sp>
      <p:pic>
        <p:nvPicPr>
          <p:cNvPr id="3" name="Picture 2">
            <a:extLst>
              <a:ext uri="{FF2B5EF4-FFF2-40B4-BE49-F238E27FC236}">
                <a16:creationId xmlns:a16="http://schemas.microsoft.com/office/drawing/2014/main" id="{93B9FC98-D7A0-5128-0051-74DACA1B812B}"/>
              </a:ext>
            </a:extLst>
          </p:cNvPr>
          <p:cNvPicPr>
            <a:picLocks noChangeAspect="1"/>
          </p:cNvPicPr>
          <p:nvPr/>
        </p:nvPicPr>
        <p:blipFill rotWithShape="1">
          <a:blip r:embed="rId4"/>
          <a:srcRect l="7186" t="4306" r="65904" b="2827"/>
          <a:stretch/>
        </p:blipFill>
        <p:spPr>
          <a:xfrm>
            <a:off x="612914" y="819742"/>
            <a:ext cx="1903215" cy="5836803"/>
          </a:xfrm>
          <a:prstGeom prst="rect">
            <a:avLst/>
          </a:prstGeom>
        </p:spPr>
      </p:pic>
      <p:pic>
        <p:nvPicPr>
          <p:cNvPr id="15" name="Picture 14">
            <a:extLst>
              <a:ext uri="{FF2B5EF4-FFF2-40B4-BE49-F238E27FC236}">
                <a16:creationId xmlns:a16="http://schemas.microsoft.com/office/drawing/2014/main" id="{467C7BCA-8FA1-864D-8DF0-A46A397C714E}"/>
              </a:ext>
            </a:extLst>
          </p:cNvPr>
          <p:cNvPicPr>
            <a:picLocks noChangeAspect="1"/>
          </p:cNvPicPr>
          <p:nvPr/>
        </p:nvPicPr>
        <p:blipFill>
          <a:blip r:embed="rId5"/>
          <a:srcRect l="3639" t="2252" r="8485" b="3091"/>
          <a:stretch/>
        </p:blipFill>
        <p:spPr>
          <a:xfrm>
            <a:off x="4625430" y="1628412"/>
            <a:ext cx="4407990" cy="4219461"/>
          </a:xfrm>
          <a:prstGeom prst="rect">
            <a:avLst/>
          </a:prstGeom>
        </p:spPr>
      </p:pic>
      <p:sp>
        <p:nvSpPr>
          <p:cNvPr id="4" name="Slide Number Placeholder 5">
            <a:extLst>
              <a:ext uri="{FF2B5EF4-FFF2-40B4-BE49-F238E27FC236}">
                <a16:creationId xmlns:a16="http://schemas.microsoft.com/office/drawing/2014/main" id="{9797DD48-69D4-B5B2-54FA-870BB933DF7E}"/>
              </a:ext>
            </a:extLst>
          </p:cNvPr>
          <p:cNvSpPr>
            <a:spLocks noGrp="1"/>
          </p:cNvSpPr>
          <p:nvPr>
            <p:ph type="sldNum" sz="quarter" idx="4"/>
          </p:nvPr>
        </p:nvSpPr>
        <p:spPr>
          <a:xfrm>
            <a:off x="8001001" y="6629401"/>
            <a:ext cx="914399" cy="156373"/>
          </a:xfrm>
        </p:spPr>
        <p:txBody>
          <a:bodyPr/>
          <a:lstStyle/>
          <a:p>
            <a:fld id="{73FCCCAE-C0A6-4BB7-B82B-AC74E56A11C4}" type="slidenum">
              <a:rPr lang="en-US" smtClean="0"/>
              <a:pPr/>
              <a:t>16</a:t>
            </a:fld>
            <a:endParaRPr lang="en-US" dirty="0"/>
          </a:p>
        </p:txBody>
      </p:sp>
      <p:sp>
        <p:nvSpPr>
          <p:cNvPr id="6" name="TextBox 5">
            <a:extLst>
              <a:ext uri="{FF2B5EF4-FFF2-40B4-BE49-F238E27FC236}">
                <a16:creationId xmlns:a16="http://schemas.microsoft.com/office/drawing/2014/main" id="{E6EE65BC-11C7-FA0C-3BC2-0D1014E0799D}"/>
              </a:ext>
            </a:extLst>
          </p:cNvPr>
          <p:cNvSpPr txBox="1"/>
          <p:nvPr/>
        </p:nvSpPr>
        <p:spPr>
          <a:xfrm>
            <a:off x="5391573" y="1158240"/>
            <a:ext cx="323357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Optimal cells per CPU ~300-600</a:t>
            </a:r>
          </a:p>
        </p:txBody>
      </p:sp>
      <p:sp>
        <p:nvSpPr>
          <p:cNvPr id="7" name="Date Placeholder 3">
            <a:extLst>
              <a:ext uri="{FF2B5EF4-FFF2-40B4-BE49-F238E27FC236}">
                <a16:creationId xmlns:a16="http://schemas.microsoft.com/office/drawing/2014/main" id="{347A0ADE-8314-F464-35C9-DB18772C59B9}"/>
              </a:ext>
            </a:extLst>
          </p:cNvPr>
          <p:cNvSpPr>
            <a:spLocks noGrp="1"/>
          </p:cNvSpPr>
          <p:nvPr>
            <p:ph type="dt" sz="half" idx="2"/>
          </p:nvPr>
        </p:nvSpPr>
        <p:spPr>
          <a:xfrm>
            <a:off x="171451" y="6629401"/>
            <a:ext cx="1602260" cy="158861"/>
          </a:xfrm>
        </p:spPr>
        <p:txBody>
          <a:bodyPr/>
          <a:lstStyle/>
          <a:p>
            <a:r>
              <a:rPr lang="en-US" dirty="0"/>
              <a:t>Nov 5-7, 2024</a:t>
            </a:r>
          </a:p>
        </p:txBody>
      </p:sp>
      <p:sp>
        <p:nvSpPr>
          <p:cNvPr id="8" name="Footer Placeholder 4">
            <a:extLst>
              <a:ext uri="{FF2B5EF4-FFF2-40B4-BE49-F238E27FC236}">
                <a16:creationId xmlns:a16="http://schemas.microsoft.com/office/drawing/2014/main" id="{EC1D067A-B4A0-41B0-5A9E-D5D4DB5F435C}"/>
              </a:ext>
            </a:extLst>
          </p:cNvPr>
          <p:cNvSpPr>
            <a:spLocks noGrp="1"/>
          </p:cNvSpPr>
          <p:nvPr>
            <p:ph type="ftr" sz="quarter" idx="3"/>
          </p:nvPr>
        </p:nvSpPr>
        <p:spPr>
          <a:xfrm>
            <a:off x="2257425" y="6629401"/>
            <a:ext cx="4572000" cy="158861"/>
          </a:xfrm>
        </p:spPr>
        <p:txBody>
          <a:bodyPr/>
          <a:lstStyle/>
          <a:p>
            <a:r>
              <a:rPr lang="en-US" dirty="0"/>
              <a:t>Ablation Workshop</a:t>
            </a:r>
          </a:p>
        </p:txBody>
      </p:sp>
    </p:spTree>
    <p:extLst>
      <p:ext uri="{BB962C8B-B14F-4D97-AF65-F5344CB8AC3E}">
        <p14:creationId xmlns:p14="http://schemas.microsoft.com/office/powerpoint/2010/main" val="245888998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6D4EA-9705-8B04-CFFF-D47DA62E0D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6E4F44-8030-1175-B09A-BE3BE37AD2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TPS Mass Loss Analysis</a:t>
            </a:r>
          </a:p>
        </p:txBody>
      </p:sp>
      <p:sp>
        <p:nvSpPr>
          <p:cNvPr id="9" name="TextBox 8">
            <a:extLst>
              <a:ext uri="{FF2B5EF4-FFF2-40B4-BE49-F238E27FC236}">
                <a16:creationId xmlns:a16="http://schemas.microsoft.com/office/drawing/2014/main" id="{53994B43-3E5A-4314-1FC2-3EA7BD6B730C}"/>
              </a:ext>
            </a:extLst>
          </p:cNvPr>
          <p:cNvSpPr txBox="1"/>
          <p:nvPr/>
        </p:nvSpPr>
        <p:spPr>
          <a:xfrm>
            <a:off x="407183" y="874705"/>
            <a:ext cx="3341856" cy="590931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PICA ablates due to thermal decomposition of phenolic resins under high heating aerothermal environments imposed </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mass loss is critical to understand a spatial shift in the center of gravity for flight stability and performance</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mass loss study is helpful in determining the shifted C.G. location for this type of NASA missions</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D538B84-48C5-9732-A011-594A7393741C}"/>
                  </a:ext>
                </a:extLst>
              </p:cNvPr>
              <p:cNvSpPr txBox="1"/>
              <p:nvPr/>
            </p:nvSpPr>
            <p:spPr>
              <a:xfrm>
                <a:off x="330949" y="3936964"/>
                <a:ext cx="5064014" cy="184666"/>
              </a:xfrm>
              <a:prstGeom prst="rect">
                <a:avLst/>
              </a:prstGeom>
              <a:noFill/>
            </p:spPr>
            <p:txBody>
              <a:bodyPr wrap="square" lIns="0" tIns="0" rIns="0" bIns="0" rtlCol="0">
                <a:spAutoFit/>
              </a:bodyPr>
              <a:lstStyle/>
              <a:p>
                <a:pPr marL="285750" indent="-285750">
                  <a:buFont typeface="Wingdings" pitchFamily="2" charset="2"/>
                  <a:buChar char="q"/>
                </a:pPr>
                <a14:m>
                  <m:oMath xmlns:m="http://schemas.openxmlformats.org/officeDocument/2006/math">
                    <m:r>
                      <a:rPr lang="en-US" sz="1200" b="0" i="1" smtClean="0">
                        <a:latin typeface="Cambria Math" panose="02040503050406030204" pitchFamily="18" charset="0"/>
                      </a:rPr>
                      <m:t>𝑚𝑎𝑠𝑠</m:t>
                    </m:r>
                    <m:r>
                      <a:rPr lang="en-US" sz="1200" b="0" i="1" smtClean="0">
                        <a:latin typeface="Cambria Math" panose="02040503050406030204" pitchFamily="18" charset="0"/>
                      </a:rPr>
                      <m:t> </m:t>
                    </m:r>
                    <m:r>
                      <a:rPr lang="en-US" sz="1200" b="0" i="1" smtClean="0">
                        <a:latin typeface="Cambria Math" panose="02040503050406030204" pitchFamily="18" charset="0"/>
                      </a:rPr>
                      <m:t>𝑙𝑜𝑠𝑠</m:t>
                    </m:r>
                    <m:r>
                      <a:rPr lang="en-US" sz="1200" b="0" i="1" smtClean="0">
                        <a:latin typeface="Cambria Math" panose="02040503050406030204" pitchFamily="18" charset="0"/>
                      </a:rPr>
                      <m:t>=</m:t>
                    </m:r>
                    <m:r>
                      <a:rPr lang="en-US" sz="1200" b="0" i="1" smtClean="0">
                        <a:latin typeface="Cambria Math" panose="02040503050406030204" pitchFamily="18" charset="0"/>
                      </a:rPr>
                      <m:t>𝑐𝑢𝑟𝑟𝑒𝑛𝑡</m:t>
                    </m:r>
                    <m:r>
                      <a:rPr lang="en-US" sz="1200" b="0" i="1" smtClean="0">
                        <a:latin typeface="Cambria Math" panose="02040503050406030204" pitchFamily="18" charset="0"/>
                      </a:rPr>
                      <m:t> </m:t>
                    </m:r>
                    <m:r>
                      <a:rPr lang="en-US" sz="1200" b="0" i="1" smtClean="0">
                        <a:latin typeface="Cambria Math" panose="02040503050406030204" pitchFamily="18" charset="0"/>
                      </a:rPr>
                      <m:t>h𝑒𝑎𝑡𝑠h𝑖𝑒𝑙𝑑</m:t>
                    </m:r>
                    <m:r>
                      <a:rPr lang="en-US" sz="1200" b="0" i="1" smtClean="0">
                        <a:latin typeface="Cambria Math" panose="02040503050406030204" pitchFamily="18" charset="0"/>
                      </a:rPr>
                      <m:t> </m:t>
                    </m:r>
                    <m:r>
                      <a:rPr lang="en-US" sz="1200" b="0" i="1" smtClean="0">
                        <a:latin typeface="Cambria Math" panose="02040503050406030204" pitchFamily="18" charset="0"/>
                      </a:rPr>
                      <m:t>𝑚𝑎𝑠𝑠</m:t>
                    </m:r>
                    <m:r>
                      <a:rPr lang="en-US" sz="1200" b="0" i="1" smtClean="0">
                        <a:latin typeface="Cambria Math" panose="02040503050406030204" pitchFamily="18" charset="0"/>
                      </a:rPr>
                      <m:t> −</m:t>
                    </m:r>
                    <m:r>
                      <a:rPr lang="en-US" sz="1200" b="0" i="1" smtClean="0">
                        <a:latin typeface="Cambria Math" panose="02040503050406030204" pitchFamily="18" charset="0"/>
                      </a:rPr>
                      <m:t>𝑣𝑖𝑟𝑔𝑖𝑛</m:t>
                    </m:r>
                    <m:r>
                      <a:rPr lang="en-US" sz="1200" b="0" i="1" smtClean="0">
                        <a:latin typeface="Cambria Math" panose="02040503050406030204" pitchFamily="18" charset="0"/>
                      </a:rPr>
                      <m:t> </m:t>
                    </m:r>
                    <m:r>
                      <a:rPr lang="en-US" sz="1200" b="0" i="1" smtClean="0">
                        <a:latin typeface="Cambria Math" panose="02040503050406030204" pitchFamily="18" charset="0"/>
                      </a:rPr>
                      <m:t>h𝑒𝑎𝑡𝑠h𝑖𝑒𝑙𝑑</m:t>
                    </m:r>
                    <m:r>
                      <a:rPr lang="en-US" sz="1200" b="0" i="1" smtClean="0">
                        <a:latin typeface="Cambria Math" panose="02040503050406030204" pitchFamily="18" charset="0"/>
                      </a:rPr>
                      <m:t> </m:t>
                    </m:r>
                    <m:r>
                      <a:rPr lang="en-US" sz="1200" b="0" i="1" smtClean="0">
                        <a:latin typeface="Cambria Math" panose="02040503050406030204" pitchFamily="18" charset="0"/>
                      </a:rPr>
                      <m:t>𝑚𝑎𝑠𝑠</m:t>
                    </m:r>
                  </m:oMath>
                </a14:m>
                <a:endParaRPr lang="en-US" sz="1200" dirty="0">
                  <a:latin typeface="Times New Roman" panose="02020603050405020304" pitchFamily="18" charset="0"/>
                  <a:cs typeface="Times New Roman" panose="02020603050405020304" pitchFamily="18" charset="0"/>
                </a:endParaRPr>
              </a:p>
            </p:txBody>
          </p:sp>
        </mc:Choice>
        <mc:Fallback xmlns="">
          <p:sp>
            <p:nvSpPr>
              <p:cNvPr id="17" name="TextBox 16">
                <a:extLst>
                  <a:ext uri="{FF2B5EF4-FFF2-40B4-BE49-F238E27FC236}">
                    <a16:creationId xmlns:a16="http://schemas.microsoft.com/office/drawing/2014/main" id="{6D538B84-48C5-9732-A011-594A7393741C}"/>
                  </a:ext>
                </a:extLst>
              </p:cNvPr>
              <p:cNvSpPr txBox="1">
                <a:spLocks noRot="1" noChangeAspect="1" noMove="1" noResize="1" noEditPoints="1" noAdjustHandles="1" noChangeArrowheads="1" noChangeShapeType="1" noTextEdit="1"/>
              </p:cNvSpPr>
              <p:nvPr/>
            </p:nvSpPr>
            <p:spPr>
              <a:xfrm>
                <a:off x="330949" y="3936964"/>
                <a:ext cx="5064014" cy="184666"/>
              </a:xfrm>
              <a:prstGeom prst="rect">
                <a:avLst/>
              </a:prstGeom>
              <a:blipFill>
                <a:blip r:embed="rId5"/>
                <a:stretch>
                  <a:fillRect l="-1500" t="-20000" b="-4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5BDD152-3A4D-8E2E-6A29-90AAA5F5E5FA}"/>
                  </a:ext>
                </a:extLst>
              </p:cNvPr>
              <p:cNvSpPr txBox="1"/>
              <p:nvPr/>
            </p:nvSpPr>
            <p:spPr>
              <a:xfrm>
                <a:off x="330949" y="4230163"/>
                <a:ext cx="5064014" cy="310983"/>
              </a:xfrm>
              <a:prstGeom prst="rect">
                <a:avLst/>
              </a:prstGeom>
              <a:noFill/>
            </p:spPr>
            <p:txBody>
              <a:bodyPr wrap="square" lIns="0" tIns="0" rIns="0" bIns="0" rtlCol="0">
                <a:spAutoFit/>
              </a:bodyPr>
              <a:lstStyle/>
              <a:p>
                <a:pPr marL="285750" indent="-285750">
                  <a:buFont typeface="Wingdings" pitchFamily="2" charset="2"/>
                  <a:buChar char="q"/>
                </a:pPr>
                <a14:m>
                  <m:oMath xmlns:m="http://schemas.openxmlformats.org/officeDocument/2006/math">
                    <m:r>
                      <a:rPr lang="en-US" sz="1300" b="0" i="1" smtClean="0">
                        <a:latin typeface="Cambria Math" panose="02040503050406030204" pitchFamily="18" charset="0"/>
                      </a:rPr>
                      <m:t>𝑚𝑎𝑠𝑠</m:t>
                    </m:r>
                    <m:r>
                      <a:rPr lang="en-US" sz="1300" b="0" i="1" smtClean="0">
                        <a:latin typeface="Cambria Math" panose="02040503050406030204" pitchFamily="18" charset="0"/>
                      </a:rPr>
                      <m:t> </m:t>
                    </m:r>
                    <m:r>
                      <a:rPr lang="en-US" sz="1300" b="0" i="1" smtClean="0">
                        <a:latin typeface="Cambria Math" panose="02040503050406030204" pitchFamily="18" charset="0"/>
                      </a:rPr>
                      <m:t>𝑙𝑜𝑠𝑠</m:t>
                    </m:r>
                    <m:r>
                      <a:rPr lang="en-US" sz="1300" b="0" i="1" smtClean="0">
                        <a:latin typeface="Cambria Math" panose="02040503050406030204" pitchFamily="18" charset="0"/>
                      </a:rPr>
                      <m:t>% =</m:t>
                    </m:r>
                    <m:f>
                      <m:fPr>
                        <m:ctrlPr>
                          <a:rPr lang="en-US" sz="1300" b="0" i="1" smtClean="0">
                            <a:latin typeface="Cambria Math" panose="02040503050406030204" pitchFamily="18" charset="0"/>
                          </a:rPr>
                        </m:ctrlPr>
                      </m:fPr>
                      <m:num>
                        <m:r>
                          <a:rPr lang="en-US" sz="1300" b="0" i="1" smtClean="0">
                            <a:latin typeface="Cambria Math" panose="02040503050406030204" pitchFamily="18" charset="0"/>
                          </a:rPr>
                          <m:t>𝑚𝑎𝑠𝑠</m:t>
                        </m:r>
                        <m:r>
                          <a:rPr lang="en-US" sz="1300" b="0" i="1" smtClean="0">
                            <a:latin typeface="Cambria Math" panose="02040503050406030204" pitchFamily="18" charset="0"/>
                          </a:rPr>
                          <m:t> </m:t>
                        </m:r>
                        <m:r>
                          <a:rPr lang="en-US" sz="1300" b="0" i="1" smtClean="0">
                            <a:latin typeface="Cambria Math" panose="02040503050406030204" pitchFamily="18" charset="0"/>
                          </a:rPr>
                          <m:t>𝑙𝑜𝑠𝑠</m:t>
                        </m:r>
                      </m:num>
                      <m:den>
                        <m:r>
                          <a:rPr lang="en-US" sz="1300" i="1">
                            <a:latin typeface="Cambria Math" panose="02040503050406030204" pitchFamily="18" charset="0"/>
                          </a:rPr>
                          <m:t>𝑣𝑖𝑟𝑔𝑖𝑛</m:t>
                        </m:r>
                        <m:r>
                          <a:rPr lang="en-US" sz="1300" b="0" i="1" smtClean="0">
                            <a:latin typeface="Cambria Math" panose="02040503050406030204" pitchFamily="18" charset="0"/>
                          </a:rPr>
                          <m:t> </m:t>
                        </m:r>
                        <m:r>
                          <a:rPr lang="en-US" sz="1300" i="1">
                            <a:latin typeface="Cambria Math" panose="02040503050406030204" pitchFamily="18" charset="0"/>
                          </a:rPr>
                          <m:t>h𝑒𝑎𝑡𝑠h𝑖𝑒𝑙𝑑</m:t>
                        </m:r>
                        <m:r>
                          <a:rPr lang="en-US" sz="1300" i="1">
                            <a:latin typeface="Cambria Math" panose="02040503050406030204" pitchFamily="18" charset="0"/>
                          </a:rPr>
                          <m:t> </m:t>
                        </m:r>
                        <m:r>
                          <a:rPr lang="en-US" sz="1300" i="1">
                            <a:latin typeface="Cambria Math" panose="02040503050406030204" pitchFamily="18" charset="0"/>
                          </a:rPr>
                          <m:t>𝑚𝑎𝑠𝑠</m:t>
                        </m:r>
                      </m:den>
                    </m:f>
                  </m:oMath>
                </a14:m>
                <a:r>
                  <a:rPr lang="en-US" sz="1200" dirty="0">
                    <a:latin typeface="Times New Roman" panose="02020603050405020304" pitchFamily="18" charset="0"/>
                    <a:cs typeface="Times New Roman" panose="02020603050405020304" pitchFamily="18" charset="0"/>
                  </a:rPr>
                  <a:t>*100%</a:t>
                </a:r>
              </a:p>
            </p:txBody>
          </p:sp>
        </mc:Choice>
        <mc:Fallback xmlns="">
          <p:sp>
            <p:nvSpPr>
              <p:cNvPr id="23" name="TextBox 22">
                <a:extLst>
                  <a:ext uri="{FF2B5EF4-FFF2-40B4-BE49-F238E27FC236}">
                    <a16:creationId xmlns:a16="http://schemas.microsoft.com/office/drawing/2014/main" id="{C5BDD152-3A4D-8E2E-6A29-90AAA5F5E5FA}"/>
                  </a:ext>
                </a:extLst>
              </p:cNvPr>
              <p:cNvSpPr txBox="1">
                <a:spLocks noRot="1" noChangeAspect="1" noMove="1" noResize="1" noEditPoints="1" noAdjustHandles="1" noChangeArrowheads="1" noChangeShapeType="1" noTextEdit="1"/>
              </p:cNvSpPr>
              <p:nvPr/>
            </p:nvSpPr>
            <p:spPr>
              <a:xfrm>
                <a:off x="330949" y="4230163"/>
                <a:ext cx="5064014" cy="310983"/>
              </a:xfrm>
              <a:prstGeom prst="rect">
                <a:avLst/>
              </a:prstGeom>
              <a:blipFill>
                <a:blip r:embed="rId6"/>
                <a:stretch>
                  <a:fillRect l="-1750" t="-4000" b="-20000"/>
                </a:stretch>
              </a:blipFill>
            </p:spPr>
            <p:txBody>
              <a:bodyPr/>
              <a:lstStyle/>
              <a:p>
                <a:r>
                  <a:rPr lang="en-US">
                    <a:noFill/>
                  </a:rPr>
                  <a:t> </a:t>
                </a:r>
              </a:p>
            </p:txBody>
          </p:sp>
        </mc:Fallback>
      </mc:AlternateContent>
      <p:pic>
        <p:nvPicPr>
          <p:cNvPr id="24" name="Picture 23">
            <a:extLst>
              <a:ext uri="{FF2B5EF4-FFF2-40B4-BE49-F238E27FC236}">
                <a16:creationId xmlns:a16="http://schemas.microsoft.com/office/drawing/2014/main" id="{7D368FD2-AB29-52F7-6005-DBF12D636A7E}"/>
              </a:ext>
            </a:extLst>
          </p:cNvPr>
          <p:cNvPicPr>
            <a:picLocks noChangeAspect="1"/>
          </p:cNvPicPr>
          <p:nvPr/>
        </p:nvPicPr>
        <p:blipFill>
          <a:blip r:embed="rId7"/>
          <a:srcRect l="5329" t="9468" r="6756" b="3332"/>
          <a:stretch/>
        </p:blipFill>
        <p:spPr>
          <a:xfrm>
            <a:off x="4940822" y="3336155"/>
            <a:ext cx="3735526" cy="3291749"/>
          </a:xfrm>
          <a:prstGeom prst="rect">
            <a:avLst/>
          </a:prstGeom>
        </p:spPr>
      </p:pic>
      <p:sp>
        <p:nvSpPr>
          <p:cNvPr id="3" name="Slide Number Placeholder 5">
            <a:extLst>
              <a:ext uri="{FF2B5EF4-FFF2-40B4-BE49-F238E27FC236}">
                <a16:creationId xmlns:a16="http://schemas.microsoft.com/office/drawing/2014/main" id="{ACAF176F-8E56-E9DB-4EC6-233567C786DD}"/>
              </a:ext>
            </a:extLst>
          </p:cNvPr>
          <p:cNvSpPr>
            <a:spLocks noGrp="1"/>
          </p:cNvSpPr>
          <p:nvPr>
            <p:ph type="sldNum" sz="quarter" idx="4"/>
          </p:nvPr>
        </p:nvSpPr>
        <p:spPr>
          <a:xfrm>
            <a:off x="8001001" y="6629401"/>
            <a:ext cx="914399" cy="156373"/>
          </a:xfrm>
        </p:spPr>
        <p:txBody>
          <a:bodyPr/>
          <a:lstStyle/>
          <a:p>
            <a:fld id="{73FCCCAE-C0A6-4BB7-B82B-AC74E56A11C4}" type="slidenum">
              <a:rPr lang="en-US" smtClean="0"/>
              <a:pPr/>
              <a:t>17</a:t>
            </a:fld>
            <a:endParaRPr lang="en-US" dirty="0"/>
          </a:p>
        </p:txBody>
      </p:sp>
      <p:sp>
        <p:nvSpPr>
          <p:cNvPr id="4" name="Date Placeholder 3">
            <a:extLst>
              <a:ext uri="{FF2B5EF4-FFF2-40B4-BE49-F238E27FC236}">
                <a16:creationId xmlns:a16="http://schemas.microsoft.com/office/drawing/2014/main" id="{A19CA8B3-5AAE-8DF7-FBC1-7AEE56EA9F5E}"/>
              </a:ext>
            </a:extLst>
          </p:cNvPr>
          <p:cNvSpPr>
            <a:spLocks noGrp="1"/>
          </p:cNvSpPr>
          <p:nvPr>
            <p:ph type="dt" sz="half" idx="2"/>
          </p:nvPr>
        </p:nvSpPr>
        <p:spPr>
          <a:xfrm>
            <a:off x="171451" y="6629401"/>
            <a:ext cx="1602260" cy="158861"/>
          </a:xfrm>
        </p:spPr>
        <p:txBody>
          <a:bodyPr/>
          <a:lstStyle/>
          <a:p>
            <a:r>
              <a:rPr lang="en-US" dirty="0"/>
              <a:t>Nov 5-7, 2024</a:t>
            </a:r>
          </a:p>
        </p:txBody>
      </p:sp>
      <p:sp>
        <p:nvSpPr>
          <p:cNvPr id="6" name="Footer Placeholder 4">
            <a:extLst>
              <a:ext uri="{FF2B5EF4-FFF2-40B4-BE49-F238E27FC236}">
                <a16:creationId xmlns:a16="http://schemas.microsoft.com/office/drawing/2014/main" id="{97FC99C6-3213-EF68-2622-E41329DDE6A1}"/>
              </a:ext>
            </a:extLst>
          </p:cNvPr>
          <p:cNvSpPr>
            <a:spLocks noGrp="1"/>
          </p:cNvSpPr>
          <p:nvPr>
            <p:ph type="ftr" sz="quarter" idx="3"/>
          </p:nvPr>
        </p:nvSpPr>
        <p:spPr>
          <a:xfrm>
            <a:off x="2257425" y="6629401"/>
            <a:ext cx="4572000" cy="158861"/>
          </a:xfrm>
        </p:spPr>
        <p:txBody>
          <a:bodyPr/>
          <a:lstStyle/>
          <a:p>
            <a:r>
              <a:rPr lang="en-US" dirty="0"/>
              <a:t>Ablation Workshop</a:t>
            </a:r>
          </a:p>
        </p:txBody>
      </p:sp>
      <p:sp>
        <p:nvSpPr>
          <p:cNvPr id="7" name="TextBox 6">
            <a:extLst>
              <a:ext uri="{FF2B5EF4-FFF2-40B4-BE49-F238E27FC236}">
                <a16:creationId xmlns:a16="http://schemas.microsoft.com/office/drawing/2014/main" id="{A555CC71-39F3-3CB7-FCFD-C270570BC83B}"/>
              </a:ext>
            </a:extLst>
          </p:cNvPr>
          <p:cNvSpPr txBox="1"/>
          <p:nvPr/>
        </p:nvSpPr>
        <p:spPr>
          <a:xfrm>
            <a:off x="6378987" y="4703303"/>
            <a:ext cx="1630575" cy="338554"/>
          </a:xfrm>
          <a:prstGeom prst="rect">
            <a:avLst/>
          </a:prstGeom>
          <a:noFill/>
        </p:spPr>
        <p:txBody>
          <a:bodyPr wrap="none" rtlCol="0">
            <a:spAutoFit/>
          </a:bodyPr>
          <a:lstStyle/>
          <a:p>
            <a:r>
              <a:rPr lang="en-US" sz="800" dirty="0">
                <a:latin typeface="Times New Roman" panose="02020603050405020304" pitchFamily="18" charset="0"/>
                <a:cs typeface="Times New Roman" panose="02020603050405020304" pitchFamily="18" charset="0"/>
              </a:rPr>
              <a:t>Initial mass (heatshield) </a:t>
            </a:r>
          </a:p>
          <a:p>
            <a:r>
              <a:rPr lang="en-US" sz="800" dirty="0">
                <a:latin typeface="Times New Roman" panose="02020603050405020304" pitchFamily="18" charset="0"/>
                <a:cs typeface="Times New Roman" panose="02020603050405020304" pitchFamily="18" charset="0"/>
              </a:rPr>
              <a:t>with RTV Gap fillers ~ CBE mass!</a:t>
            </a:r>
          </a:p>
        </p:txBody>
      </p:sp>
      <p:pic>
        <p:nvPicPr>
          <p:cNvPr id="8" name="shoulder.mp4">
            <a:hlinkClick r:id="" action="ppaction://media"/>
            <a:extLst>
              <a:ext uri="{FF2B5EF4-FFF2-40B4-BE49-F238E27FC236}">
                <a16:creationId xmlns:a16="http://schemas.microsoft.com/office/drawing/2014/main" id="{93DDD02C-02FB-F2E7-AE1D-ED332EE59EEC}"/>
              </a:ext>
            </a:extLst>
          </p:cNvPr>
          <p:cNvPicPr>
            <a:picLocks noChangeAspect="1"/>
          </p:cNvPicPr>
          <p:nvPr>
            <a:videoFile r:link="rId2"/>
            <p:extLst>
              <p:ext uri="{DAA4B4D4-6D71-4841-9C94-3DE7FCFB9230}">
                <p14:media xmlns:p14="http://schemas.microsoft.com/office/powerpoint/2010/main" r:embed="rId1"/>
              </p:ext>
            </p:extLst>
          </p:nvPr>
        </p:nvPicPr>
        <p:blipFill>
          <a:blip r:embed="rId8"/>
          <a:srcRect l="55656" t="28938" b="32001"/>
          <a:stretch/>
        </p:blipFill>
        <p:spPr>
          <a:xfrm>
            <a:off x="5321617" y="1172989"/>
            <a:ext cx="2887369" cy="2162418"/>
          </a:xfrm>
          <a:prstGeom prst="rect">
            <a:avLst/>
          </a:prstGeom>
        </p:spPr>
      </p:pic>
      <p:pic>
        <p:nvPicPr>
          <p:cNvPr id="11" name="Picture 10">
            <a:extLst>
              <a:ext uri="{FF2B5EF4-FFF2-40B4-BE49-F238E27FC236}">
                <a16:creationId xmlns:a16="http://schemas.microsoft.com/office/drawing/2014/main" id="{E408F574-FC91-0D7E-D5B4-3AA34E12B65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20079" y="725502"/>
            <a:ext cx="1981200" cy="444500"/>
          </a:xfrm>
          <a:prstGeom prst="rect">
            <a:avLst/>
          </a:prstGeom>
        </p:spPr>
      </p:pic>
    </p:spTree>
    <p:extLst>
      <p:ext uri="{BB962C8B-B14F-4D97-AF65-F5344CB8AC3E}">
        <p14:creationId xmlns:p14="http://schemas.microsoft.com/office/powerpoint/2010/main" val="18696569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7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SUMMARY</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18</a:t>
            </a:fld>
            <a:endParaRPr lang="en-US"/>
          </a:p>
        </p:txBody>
      </p:sp>
      <p:sp>
        <p:nvSpPr>
          <p:cNvPr id="12" name="TextBox 11">
            <a:extLst>
              <a:ext uri="{FF2B5EF4-FFF2-40B4-BE49-F238E27FC236}">
                <a16:creationId xmlns:a16="http://schemas.microsoft.com/office/drawing/2014/main" id="{47255D51-A975-E773-1332-704280EDF33B}"/>
              </a:ext>
            </a:extLst>
          </p:cNvPr>
          <p:cNvSpPr txBox="1"/>
          <p:nvPr/>
        </p:nvSpPr>
        <p:spPr>
          <a:xfrm>
            <a:off x="413656" y="920479"/>
            <a:ext cx="7986065" cy="4278094"/>
          </a:xfrm>
          <a:prstGeom prst="rect">
            <a:avLst/>
          </a:prstGeom>
          <a:noFill/>
        </p:spPr>
        <p:txBody>
          <a:bodyPr wrap="square" rtlCol="0">
            <a:spAutoFit/>
          </a:bodyPr>
          <a:lstStyle/>
          <a:p>
            <a:pPr marL="285750" indent="-285750">
              <a:buFont typeface="Arial" panose="020B0604020202020204" pitchFamily="34" charset="0"/>
              <a:buChar char="•"/>
            </a:pPr>
            <a:r>
              <a:rPr lang="en-US" sz="1700" dirty="0">
                <a:latin typeface="Times New Roman" panose="02020603050405020304" pitchFamily="18" charset="0"/>
                <a:cs typeface="Times New Roman" panose="02020603050405020304" pitchFamily="18" charset="0"/>
              </a:rPr>
              <a:t>1-D and axisymmetric material-response simulations are carried out using FIAT and Icarus based on one of the high heating margined aerothermal environments from DPLR with verification</a:t>
            </a:r>
          </a:p>
          <a:p>
            <a:endParaRPr lang="en-US" sz="17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700" dirty="0">
                <a:latin typeface="Times New Roman" panose="02020603050405020304" pitchFamily="18" charset="0"/>
                <a:cs typeface="Times New Roman" panose="02020603050405020304" pitchFamily="18" charset="0"/>
              </a:rPr>
              <a:t>In-plane K CCW properties are found to have significant effects on bondline heating with radial distance (from the stagnation point) and time</a:t>
            </a:r>
          </a:p>
          <a:p>
            <a:pPr marL="285750" indent="-285750">
              <a:buFont typeface="Arial" panose="020B0604020202020204" pitchFamily="34" charset="0"/>
              <a:buChar char="•"/>
            </a:pPr>
            <a:endParaRPr lang="en-US" sz="17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700" dirty="0">
                <a:latin typeface="Times New Roman" panose="02020603050405020304" pitchFamily="18" charset="0"/>
                <a:cs typeface="Times New Roman" panose="02020603050405020304" pitchFamily="18" charset="0"/>
              </a:rPr>
              <a:t>However, most interestingly, the local maxima of bondline heating is observed around the inter-PICA-tile regions (nose and sphere tiles) of the full heatshield domain.</a:t>
            </a:r>
          </a:p>
          <a:p>
            <a:pPr marL="285750" indent="-285750">
              <a:buFont typeface="Arial" panose="020B0604020202020204" pitchFamily="34" charset="0"/>
              <a:buChar char="•"/>
            </a:pPr>
            <a:endParaRPr lang="en-US" sz="17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700" dirty="0">
                <a:latin typeface="Times New Roman" panose="02020603050405020304" pitchFamily="18" charset="0"/>
                <a:cs typeface="Times New Roman" panose="02020603050405020304" pitchFamily="18" charset="0"/>
              </a:rPr>
              <a:t>Isotropic thermal conductivity property of CCW is found to be most conservative</a:t>
            </a:r>
          </a:p>
          <a:p>
            <a:pPr marL="285750" indent="-285750">
              <a:buFont typeface="Arial" panose="020B0604020202020204" pitchFamily="34" charset="0"/>
              <a:buChar char="•"/>
            </a:pPr>
            <a:endParaRPr lang="en-US" sz="17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700" dirty="0">
                <a:latin typeface="Times New Roman" panose="02020603050405020304" pitchFamily="18" charset="0"/>
                <a:cs typeface="Times New Roman" panose="02020603050405020304" pitchFamily="18" charset="0"/>
              </a:rPr>
              <a:t>Speed-up ratio for this simulation has been up to 50-60 on NAS’s Skylake nodes. </a:t>
            </a:r>
          </a:p>
          <a:p>
            <a:pPr marL="285750" indent="-285750">
              <a:buFont typeface="Arial" panose="020B0604020202020204" pitchFamily="34" charset="0"/>
              <a:buChar char="•"/>
            </a:pPr>
            <a:endParaRPr lang="en-US" sz="17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700" dirty="0">
                <a:latin typeface="Times New Roman" panose="02020603050405020304" pitchFamily="18" charset="0"/>
                <a:cs typeface="Times New Roman" panose="02020603050405020304" pitchFamily="18" charset="0"/>
              </a:rPr>
              <a:t>Mass loss analysis was also shown as demonstration capability of Icarus for this complicated material response simulation</a:t>
            </a:r>
          </a:p>
        </p:txBody>
      </p:sp>
      <p:sp>
        <p:nvSpPr>
          <p:cNvPr id="4" name="Date Placeholder 3">
            <a:extLst>
              <a:ext uri="{FF2B5EF4-FFF2-40B4-BE49-F238E27FC236}">
                <a16:creationId xmlns:a16="http://schemas.microsoft.com/office/drawing/2014/main" id="{9470F648-C8D3-59FD-36A9-01C40C8F9EFE}"/>
              </a:ext>
            </a:extLst>
          </p:cNvPr>
          <p:cNvSpPr>
            <a:spLocks noGrp="1"/>
          </p:cNvSpPr>
          <p:nvPr>
            <p:ph type="dt" sz="half" idx="2"/>
          </p:nvPr>
        </p:nvSpPr>
        <p:spPr>
          <a:xfrm>
            <a:off x="171451" y="6629401"/>
            <a:ext cx="1602260" cy="158861"/>
          </a:xfrm>
        </p:spPr>
        <p:txBody>
          <a:bodyPr/>
          <a:lstStyle/>
          <a:p>
            <a:r>
              <a:rPr lang="en-US" dirty="0"/>
              <a:t>Nov 5-7, 2024</a:t>
            </a:r>
          </a:p>
        </p:txBody>
      </p:sp>
      <p:sp>
        <p:nvSpPr>
          <p:cNvPr id="7" name="Footer Placeholder 4">
            <a:extLst>
              <a:ext uri="{FF2B5EF4-FFF2-40B4-BE49-F238E27FC236}">
                <a16:creationId xmlns:a16="http://schemas.microsoft.com/office/drawing/2014/main" id="{8B8D4CDF-5E0F-2FD2-C0FF-06879CC47C5E}"/>
              </a:ext>
            </a:extLst>
          </p:cNvPr>
          <p:cNvSpPr>
            <a:spLocks noGrp="1"/>
          </p:cNvSpPr>
          <p:nvPr>
            <p:ph type="ftr" sz="quarter" idx="3"/>
          </p:nvPr>
        </p:nvSpPr>
        <p:spPr>
          <a:xfrm>
            <a:off x="2257425" y="6629401"/>
            <a:ext cx="4572000" cy="158861"/>
          </a:xfrm>
        </p:spPr>
        <p:txBody>
          <a:bodyPr/>
          <a:lstStyle/>
          <a:p>
            <a:r>
              <a:rPr lang="en-US" dirty="0"/>
              <a:t>Ablation Workshop</a:t>
            </a:r>
          </a:p>
        </p:txBody>
      </p:sp>
    </p:spTree>
    <p:extLst>
      <p:ext uri="{BB962C8B-B14F-4D97-AF65-F5344CB8AC3E}">
        <p14:creationId xmlns:p14="http://schemas.microsoft.com/office/powerpoint/2010/main" val="55567361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41074-CFB5-02A1-492A-3C05BC2117A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Current and Future Work</a:t>
            </a:r>
          </a:p>
        </p:txBody>
      </p:sp>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19</a:t>
            </a:fld>
            <a:endParaRPr lang="en-US"/>
          </a:p>
        </p:txBody>
      </p:sp>
      <p:sp>
        <p:nvSpPr>
          <p:cNvPr id="3" name="TextBox 2">
            <a:extLst>
              <a:ext uri="{FF2B5EF4-FFF2-40B4-BE49-F238E27FC236}">
                <a16:creationId xmlns:a16="http://schemas.microsoft.com/office/drawing/2014/main" id="{03CD11BD-25FC-08AE-3A07-9CA0BF818EE5}"/>
              </a:ext>
            </a:extLst>
          </p:cNvPr>
          <p:cNvSpPr txBox="1"/>
          <p:nvPr/>
        </p:nvSpPr>
        <p:spPr>
          <a:xfrm>
            <a:off x="413656" y="920479"/>
            <a:ext cx="7986065" cy="590931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 verification of RTV material database, Icarus simulations using 3-D and 2-D domains of PICA-RTV-LI2200 are being worked on</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An actual-CAD-based 3-D Icarus simulation, that is ran using two sphere PICA tiles between which RTV gap filler is present, is being analyzed using structured mesh. This work will then be followed by unstructured mesh-based simulations.</a:t>
            </a:r>
          </a:p>
          <a:p>
            <a:pPr marL="285750"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Fully unstructured-mesh-based Icarus simulations will be carried out to eventually perform similar simulations on to the entire Dragonfly heatshield, i.e. complete 3-D analysis with more surface complexities involved.</a:t>
            </a:r>
          </a:p>
          <a:p>
            <a:endParaRPr lang="en-US"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BDC5032E-2D45-2499-C268-077F081097AD}"/>
              </a:ext>
            </a:extLst>
          </p:cNvPr>
          <p:cNvPicPr>
            <a:picLocks noChangeAspect="1"/>
          </p:cNvPicPr>
          <p:nvPr/>
        </p:nvPicPr>
        <p:blipFill>
          <a:blip r:embed="rId4"/>
          <a:srcRect l="9880" r="13670"/>
          <a:stretch/>
        </p:blipFill>
        <p:spPr>
          <a:xfrm>
            <a:off x="1199884" y="1527284"/>
            <a:ext cx="2115081" cy="2978082"/>
          </a:xfrm>
          <a:prstGeom prst="rect">
            <a:avLst/>
          </a:prstGeom>
        </p:spPr>
      </p:pic>
      <p:pic>
        <p:nvPicPr>
          <p:cNvPr id="10" name="Animation_T_PICA_RTV.avi">
            <a:hlinkClick r:id="" action="ppaction://media"/>
            <a:extLst>
              <a:ext uri="{FF2B5EF4-FFF2-40B4-BE49-F238E27FC236}">
                <a16:creationId xmlns:a16="http://schemas.microsoft.com/office/drawing/2014/main" id="{AE797023-A8B2-B18D-DF83-8919866ACD7C}"/>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41345" t="26271" r="26828" b="21482"/>
          <a:stretch/>
        </p:blipFill>
        <p:spPr>
          <a:xfrm>
            <a:off x="4386368" y="1685328"/>
            <a:ext cx="1987339" cy="2752101"/>
          </a:xfrm>
          <a:prstGeom prst="rect">
            <a:avLst/>
          </a:prstGeom>
        </p:spPr>
      </p:pic>
      <p:sp>
        <p:nvSpPr>
          <p:cNvPr id="11" name="Oval 10">
            <a:extLst>
              <a:ext uri="{FF2B5EF4-FFF2-40B4-BE49-F238E27FC236}">
                <a16:creationId xmlns:a16="http://schemas.microsoft.com/office/drawing/2014/main" id="{46F43810-97F5-04A3-C037-B0BC8B05F07A}"/>
              </a:ext>
            </a:extLst>
          </p:cNvPr>
          <p:cNvSpPr/>
          <p:nvPr/>
        </p:nvSpPr>
        <p:spPr>
          <a:xfrm>
            <a:off x="2479040" y="2221653"/>
            <a:ext cx="121920" cy="1219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A5C987C-FC47-E49F-16D1-4D3E245DA92C}"/>
              </a:ext>
            </a:extLst>
          </p:cNvPr>
          <p:cNvSpPr/>
          <p:nvPr/>
        </p:nvSpPr>
        <p:spPr>
          <a:xfrm>
            <a:off x="2418080" y="3451163"/>
            <a:ext cx="121920" cy="1219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1A36BBC6-A364-BC9E-9BB2-5BBFB407F503}"/>
              </a:ext>
            </a:extLst>
          </p:cNvPr>
          <p:cNvSpPr/>
          <p:nvPr/>
        </p:nvSpPr>
        <p:spPr>
          <a:xfrm>
            <a:off x="2418080" y="2822387"/>
            <a:ext cx="121920" cy="1219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E6D4E3-1A0A-11DF-179C-927215BB4195}"/>
              </a:ext>
            </a:extLst>
          </p:cNvPr>
          <p:cNvSpPr/>
          <p:nvPr/>
        </p:nvSpPr>
        <p:spPr>
          <a:xfrm>
            <a:off x="2420276" y="3125893"/>
            <a:ext cx="121920" cy="1219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A828B81-AA58-E5A2-975E-570EB202E205}"/>
              </a:ext>
            </a:extLst>
          </p:cNvPr>
          <p:cNvSpPr/>
          <p:nvPr/>
        </p:nvSpPr>
        <p:spPr>
          <a:xfrm>
            <a:off x="2418080" y="4030134"/>
            <a:ext cx="121920" cy="1219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D612897-BCA9-037F-5235-9A88B771A274}"/>
              </a:ext>
            </a:extLst>
          </p:cNvPr>
          <p:cNvSpPr txBox="1"/>
          <p:nvPr/>
        </p:nvSpPr>
        <p:spPr>
          <a:xfrm>
            <a:off x="2479040" y="2972648"/>
            <a:ext cx="434734" cy="307777"/>
          </a:xfrm>
          <a:prstGeom prst="rect">
            <a:avLst/>
          </a:prstGeom>
          <a:noFill/>
        </p:spPr>
        <p:txBody>
          <a:bodyPr wrap="none" rtlCol="0">
            <a:spAutoFit/>
          </a:bodyPr>
          <a:lstStyle/>
          <a:p>
            <a:r>
              <a:rPr lang="en-US" sz="1400" b="1" dirty="0">
                <a:solidFill>
                  <a:schemeClr val="accent1"/>
                </a:solidFill>
                <a:latin typeface="Times New Roman" panose="02020603050405020304" pitchFamily="18" charset="0"/>
                <a:cs typeface="Times New Roman" panose="02020603050405020304" pitchFamily="18" charset="0"/>
              </a:rPr>
              <a:t>TC</a:t>
            </a:r>
          </a:p>
        </p:txBody>
      </p:sp>
      <p:sp>
        <p:nvSpPr>
          <p:cNvPr id="7" name="TextBox 6">
            <a:extLst>
              <a:ext uri="{FF2B5EF4-FFF2-40B4-BE49-F238E27FC236}">
                <a16:creationId xmlns:a16="http://schemas.microsoft.com/office/drawing/2014/main" id="{B710E93A-737C-B0D8-27F3-7D1E286A5C1E}"/>
              </a:ext>
            </a:extLst>
          </p:cNvPr>
          <p:cNvSpPr txBox="1"/>
          <p:nvPr/>
        </p:nvSpPr>
        <p:spPr>
          <a:xfrm>
            <a:off x="6441440" y="2847970"/>
            <a:ext cx="1183209" cy="461665"/>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INITIAL TEST:</a:t>
            </a:r>
          </a:p>
          <a:p>
            <a:r>
              <a:rPr lang="en-US" sz="1200" dirty="0">
                <a:latin typeface="Times New Roman" panose="02020603050405020304" pitchFamily="18" charset="0"/>
                <a:cs typeface="Times New Roman" panose="02020603050405020304" pitchFamily="18" charset="0"/>
              </a:rPr>
              <a:t>PICA + RTV</a:t>
            </a:r>
          </a:p>
        </p:txBody>
      </p:sp>
      <p:sp>
        <p:nvSpPr>
          <p:cNvPr id="9" name="Date Placeholder 3">
            <a:extLst>
              <a:ext uri="{FF2B5EF4-FFF2-40B4-BE49-F238E27FC236}">
                <a16:creationId xmlns:a16="http://schemas.microsoft.com/office/drawing/2014/main" id="{EC4164F4-8FE2-28FA-2067-879CE2050864}"/>
              </a:ext>
            </a:extLst>
          </p:cNvPr>
          <p:cNvSpPr>
            <a:spLocks noGrp="1"/>
          </p:cNvSpPr>
          <p:nvPr>
            <p:ph type="dt" sz="half" idx="2"/>
          </p:nvPr>
        </p:nvSpPr>
        <p:spPr>
          <a:xfrm>
            <a:off x="171451" y="6629401"/>
            <a:ext cx="1602260" cy="158861"/>
          </a:xfrm>
        </p:spPr>
        <p:txBody>
          <a:bodyPr/>
          <a:lstStyle/>
          <a:p>
            <a:r>
              <a:rPr lang="en-US" dirty="0"/>
              <a:t>Nov 5-7, 2024</a:t>
            </a:r>
          </a:p>
        </p:txBody>
      </p:sp>
      <p:sp>
        <p:nvSpPr>
          <p:cNvPr id="16" name="Footer Placeholder 4">
            <a:extLst>
              <a:ext uri="{FF2B5EF4-FFF2-40B4-BE49-F238E27FC236}">
                <a16:creationId xmlns:a16="http://schemas.microsoft.com/office/drawing/2014/main" id="{8750FA55-0DE4-D6FD-C4D3-81A8DBD2A72D}"/>
              </a:ext>
            </a:extLst>
          </p:cNvPr>
          <p:cNvSpPr>
            <a:spLocks noGrp="1"/>
          </p:cNvSpPr>
          <p:nvPr>
            <p:ph type="ftr" sz="quarter" idx="3"/>
          </p:nvPr>
        </p:nvSpPr>
        <p:spPr>
          <a:xfrm>
            <a:off x="2257425" y="6629401"/>
            <a:ext cx="4572000" cy="158861"/>
          </a:xfrm>
        </p:spPr>
        <p:txBody>
          <a:bodyPr/>
          <a:lstStyle/>
          <a:p>
            <a:r>
              <a:rPr lang="en-US" dirty="0"/>
              <a:t>Ablation Workshop</a:t>
            </a:r>
          </a:p>
        </p:txBody>
      </p:sp>
      <p:sp>
        <p:nvSpPr>
          <p:cNvPr id="18" name="TextBox 17">
            <a:extLst>
              <a:ext uri="{FF2B5EF4-FFF2-40B4-BE49-F238E27FC236}">
                <a16:creationId xmlns:a16="http://schemas.microsoft.com/office/drawing/2014/main" id="{F4190DEA-3743-B157-DB60-24EA62197312}"/>
              </a:ext>
            </a:extLst>
          </p:cNvPr>
          <p:cNvSpPr txBox="1"/>
          <p:nvPr/>
        </p:nvSpPr>
        <p:spPr>
          <a:xfrm>
            <a:off x="2939052" y="2883347"/>
            <a:ext cx="1236236"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2.6M cells!</a:t>
            </a:r>
          </a:p>
        </p:txBody>
      </p:sp>
    </p:spTree>
    <p:extLst>
      <p:ext uri="{BB962C8B-B14F-4D97-AF65-F5344CB8AC3E}">
        <p14:creationId xmlns:p14="http://schemas.microsoft.com/office/powerpoint/2010/main" val="27238031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9F4876F-A918-196E-3FB7-2FDDCB9DB9ED}"/>
              </a:ext>
            </a:extLst>
          </p:cNvPr>
          <p:cNvSpPr>
            <a:spLocks noGrp="1"/>
          </p:cNvSpPr>
          <p:nvPr>
            <p:ph type="sldNum" sz="quarter" idx="4"/>
          </p:nvPr>
        </p:nvSpPr>
        <p:spPr/>
        <p:txBody>
          <a:bodyPr/>
          <a:lstStyle/>
          <a:p>
            <a:fld id="{73FCCCAE-C0A6-4BB7-B82B-AC74E56A11C4}" type="slidenum">
              <a:rPr lang="en-US" smtClean="0"/>
              <a:pPr/>
              <a:t>20</a:t>
            </a:fld>
            <a:endParaRPr lang="en-US"/>
          </a:p>
        </p:txBody>
      </p:sp>
      <p:sp>
        <p:nvSpPr>
          <p:cNvPr id="12" name="TextBox 11">
            <a:extLst>
              <a:ext uri="{FF2B5EF4-FFF2-40B4-BE49-F238E27FC236}">
                <a16:creationId xmlns:a16="http://schemas.microsoft.com/office/drawing/2014/main" id="{47255D51-A975-E773-1332-704280EDF33B}"/>
              </a:ext>
            </a:extLst>
          </p:cNvPr>
          <p:cNvSpPr txBox="1"/>
          <p:nvPr/>
        </p:nvSpPr>
        <p:spPr>
          <a:xfrm>
            <a:off x="3630582" y="3059668"/>
            <a:ext cx="7986065"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THANK YOU</a:t>
            </a:r>
          </a:p>
        </p:txBody>
      </p:sp>
      <p:sp>
        <p:nvSpPr>
          <p:cNvPr id="7" name="Date Placeholder 3">
            <a:extLst>
              <a:ext uri="{FF2B5EF4-FFF2-40B4-BE49-F238E27FC236}">
                <a16:creationId xmlns:a16="http://schemas.microsoft.com/office/drawing/2014/main" id="{E7034F81-71A2-9CF5-D6DC-8E02312670ED}"/>
              </a:ext>
            </a:extLst>
          </p:cNvPr>
          <p:cNvSpPr>
            <a:spLocks noGrp="1"/>
          </p:cNvSpPr>
          <p:nvPr>
            <p:ph type="dt" sz="half" idx="2"/>
          </p:nvPr>
        </p:nvSpPr>
        <p:spPr>
          <a:xfrm>
            <a:off x="171451" y="6629401"/>
            <a:ext cx="1602260" cy="158861"/>
          </a:xfrm>
        </p:spPr>
        <p:txBody>
          <a:bodyPr/>
          <a:lstStyle/>
          <a:p>
            <a:r>
              <a:rPr lang="en-US" dirty="0"/>
              <a:t>Nov 5-7, 2024</a:t>
            </a:r>
          </a:p>
        </p:txBody>
      </p:sp>
      <p:sp>
        <p:nvSpPr>
          <p:cNvPr id="8" name="Footer Placeholder 4">
            <a:extLst>
              <a:ext uri="{FF2B5EF4-FFF2-40B4-BE49-F238E27FC236}">
                <a16:creationId xmlns:a16="http://schemas.microsoft.com/office/drawing/2014/main" id="{BAF1D012-C83C-933A-BE77-AEEC3315D980}"/>
              </a:ext>
            </a:extLst>
          </p:cNvPr>
          <p:cNvSpPr>
            <a:spLocks noGrp="1"/>
          </p:cNvSpPr>
          <p:nvPr>
            <p:ph type="ftr" sz="quarter" idx="3"/>
          </p:nvPr>
        </p:nvSpPr>
        <p:spPr>
          <a:xfrm>
            <a:off x="2257425" y="6629401"/>
            <a:ext cx="4572000" cy="158861"/>
          </a:xfrm>
        </p:spPr>
        <p:txBody>
          <a:bodyPr/>
          <a:lstStyle/>
          <a:p>
            <a:r>
              <a:rPr lang="en-US" dirty="0"/>
              <a:t>Ablation Workshop</a:t>
            </a:r>
          </a:p>
        </p:txBody>
      </p:sp>
    </p:spTree>
    <p:extLst>
      <p:ext uri="{BB962C8B-B14F-4D97-AF65-F5344CB8AC3E}">
        <p14:creationId xmlns:p14="http://schemas.microsoft.com/office/powerpoint/2010/main" val="691591791"/>
      </p:ext>
    </p:extLst>
  </p:cSld>
  <p:clrMapOvr>
    <a:masterClrMapping/>
  </p:clrMapOvr>
  <p:transition>
    <p:fade/>
  </p:transition>
</p:sld>
</file>

<file path=ppt/theme/theme1.xml><?xml version="1.0" encoding="utf-8"?>
<a:theme xmlns:a="http://schemas.openxmlformats.org/drawingml/2006/main" name="Icarus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37AA5B9-44EE-364B-A915-0FA579252CA3}" vid="{A96F155E-A777-8D4D-AEA3-4D5A5775B1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4b9e2a60-08cc-4b07-bcb6-f76d874a386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1FBC8FB4A68C24E93495359E20C8A99" ma:contentTypeVersion="12" ma:contentTypeDescription="Create a new document." ma:contentTypeScope="" ma:versionID="63ad420a016ae3b2d9c088612fa2b16a">
  <xsd:schema xmlns:xsd="http://www.w3.org/2001/XMLSchema" xmlns:xs="http://www.w3.org/2001/XMLSchema" xmlns:p="http://schemas.microsoft.com/office/2006/metadata/properties" xmlns:ns2="4b9e2a60-08cc-4b07-bcb6-f76d874a386e" xmlns:ns3="fe52e441-688d-47fd-93f6-da5419318f0f" xmlns:ns4="d900e117-17a0-4b24-9e47-511ef1d02c43" targetNamespace="http://schemas.microsoft.com/office/2006/metadata/properties" ma:root="true" ma:fieldsID="eb0a8b92f5693615cd859e9a5034388c" ns2:_="" ns3:_="" ns4:_="">
    <xsd:import namespace="4b9e2a60-08cc-4b07-bcb6-f76d874a386e"/>
    <xsd:import namespace="fe52e441-688d-47fd-93f6-da5419318f0f"/>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lcf76f155ced4ddcb4097134ff3c332f" minOccurs="0"/>
                <xsd:element ref="ns4:TaxCatchAll"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9e2a60-08cc-4b07-bcb6-f76d874a38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52e441-688d-47fd-93f6-da5419318f0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b5091ff3-52d9-4c7c-b36a-f4a29f879b53}" ma:internalName="TaxCatchAll" ma:showField="CatchAllData" ma:web="fe52e441-688d-47fd-93f6-da5419318f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72817A-F89E-4E01-8E88-3BA21E67DC2E}">
  <ds:schemaRefs>
    <ds:schemaRef ds:uri="http://schemas.microsoft.com/office/2006/documentManagement/types"/>
    <ds:schemaRef ds:uri="4b9e2a60-08cc-4b07-bcb6-f76d874a386e"/>
    <ds:schemaRef ds:uri="http://www.w3.org/XML/1998/namespace"/>
    <ds:schemaRef ds:uri="http://schemas.microsoft.com/office/2006/metadata/properties"/>
    <ds:schemaRef ds:uri="d900e117-17a0-4b24-9e47-511ef1d02c43"/>
    <ds:schemaRef ds:uri="http://purl.org/dc/elements/1.1/"/>
    <ds:schemaRef ds:uri="http://purl.org/dc/terms/"/>
    <ds:schemaRef ds:uri="http://purl.org/dc/dcmitype/"/>
    <ds:schemaRef ds:uri="http://schemas.microsoft.com/office/infopath/2007/PartnerControls"/>
    <ds:schemaRef ds:uri="http://schemas.openxmlformats.org/package/2006/metadata/core-properties"/>
    <ds:schemaRef ds:uri="fe52e441-688d-47fd-93f6-da5419318f0f"/>
  </ds:schemaRefs>
</ds:datastoreItem>
</file>

<file path=customXml/itemProps2.xml><?xml version="1.0" encoding="utf-8"?>
<ds:datastoreItem xmlns:ds="http://schemas.openxmlformats.org/officeDocument/2006/customXml" ds:itemID="{46FCEEFF-CABE-43BF-9478-7600BCD51F1E}">
  <ds:schemaRefs>
    <ds:schemaRef ds:uri="http://schemas.microsoft.com/sharepoint/v3/contenttype/forms"/>
  </ds:schemaRefs>
</ds:datastoreItem>
</file>

<file path=customXml/itemProps3.xml><?xml version="1.0" encoding="utf-8"?>
<ds:datastoreItem xmlns:ds="http://schemas.openxmlformats.org/officeDocument/2006/customXml" ds:itemID="{935696F6-DBC6-4EA3-8ED3-CC59DB977099}">
  <ds:schemaRefs>
    <ds:schemaRef ds:uri="4b9e2a60-08cc-4b07-bcb6-f76d874a386e"/>
    <ds:schemaRef ds:uri="d900e117-17a0-4b24-9e47-511ef1d02c43"/>
    <ds:schemaRef ds:uri="fe52e441-688d-47fd-93f6-da5419318f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Icarus Theme</Template>
  <TotalTime>21769</TotalTime>
  <Words>1542</Words>
  <Application>Microsoft Macintosh PowerPoint</Application>
  <PresentationFormat>On-screen Show (4:3)</PresentationFormat>
  <Paragraphs>280</Paragraphs>
  <Slides>20</Slides>
  <Notes>7</Notes>
  <HiddenSlides>0</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Calibri Light</vt:lpstr>
      <vt:lpstr>Cambria Math</vt:lpstr>
      <vt:lpstr>Courier New</vt:lpstr>
      <vt:lpstr>Times New Roman</vt:lpstr>
      <vt:lpstr>UniversLTStd-Light</vt:lpstr>
      <vt:lpstr>Wingdings</vt:lpstr>
      <vt:lpstr>Icarus Theme</vt:lpstr>
      <vt:lpstr>Icarus Application to Dragonfly Heatshield  Prakash Shrestha AMA, Inc. at NASA Ames Research Center  Joseph C. Schulz and Eric C. Stern NASA Ames Research Center  </vt:lpstr>
      <vt:lpstr>Layout</vt:lpstr>
      <vt:lpstr>Introduction: Dragonfly System and Icarus Solver</vt:lpstr>
      <vt:lpstr>Material Setup: TPS and sub-structure designs</vt:lpstr>
      <vt:lpstr>Computational Setup: Grid and Boundary Conditions</vt:lpstr>
      <vt:lpstr>Results: Truncated Domain (Verification)</vt:lpstr>
      <vt:lpstr>Results: Truncated Domain (Near-Shoulder TC Behavior)</vt:lpstr>
      <vt:lpstr>Aerothermal Environments Obtained from DPLR</vt:lpstr>
      <vt:lpstr>Results: Temperature and Density near Shoulder and Stagnation PT.</vt:lpstr>
      <vt:lpstr>Results: Bondline Temperature Analysis with Truncated Domain</vt:lpstr>
      <vt:lpstr>Results: Effects of In-plane K properties of CCW</vt:lpstr>
      <vt:lpstr>Transition From Truncated to Full Heatshield</vt:lpstr>
      <vt:lpstr>Results: Bondline heating using the full heatshield</vt:lpstr>
      <vt:lpstr>Results: Bondline heating using the full heatshield (different PICA tiles)</vt:lpstr>
      <vt:lpstr>Results: Bondline heating using the full heatshield with different PICA tile setups</vt:lpstr>
      <vt:lpstr>MPI Performance: Nose-Tiles-based PICA Setup: Orthotropic CCW</vt:lpstr>
      <vt:lpstr>TPS Mass Loss Analysis</vt:lpstr>
      <vt:lpstr>SUMMARY</vt:lpstr>
      <vt:lpstr>Current and Future Work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Icarus Presentation Template</dc:title>
  <dc:creator>Schulz, Joseph C. (ARC-TSA)[Analytical Mechanics Associates, INC.]</dc:creator>
  <cp:lastModifiedBy>Shrestha, Prakash (ARC-TSA)[Analytical Mechanics Associates, INC.]</cp:lastModifiedBy>
  <cp:revision>469</cp:revision>
  <dcterms:created xsi:type="dcterms:W3CDTF">2023-05-01T20:02:47Z</dcterms:created>
  <dcterms:modified xsi:type="dcterms:W3CDTF">2024-11-04T00:18:13Z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0x010100C1FBC8FB4A68C24E93495359E20C8A99</vt:lpwstr>
  </property>
  <property fmtid="{D5CDD505-2E9C-101B-9397-08002B2CF9AE}" pid="3" name="MediaServiceImageTags">
    <vt:lpwstr/>
  </property>
</Properties>
</file>