
<file path=[Content_Types].xml><?xml version="1.0" encoding="utf-8"?>
<Types xmlns="http://schemas.openxmlformats.org/package/2006/content-types">
  <Default Extension="emf" ContentType="image/x-emf"/>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sldIdLst>
    <p:sldId id="265" r:id="rId5"/>
  </p:sldIdLst>
  <p:sldSz cx="21031200" cy="27432000"/>
  <p:notesSz cx="6858000" cy="9144000"/>
  <p:defaultTextStyle>
    <a:defPPr>
      <a:defRPr lang="en-US"/>
    </a:defPPr>
    <a:lvl1pPr marL="0" algn="l" defTabSz="1383819" rtl="0" eaLnBrk="1" latinLnBrk="0" hangingPunct="1">
      <a:defRPr sz="5500" kern="1200">
        <a:solidFill>
          <a:schemeClr val="tx1"/>
        </a:solidFill>
        <a:latin typeface="+mn-lt"/>
        <a:ea typeface="+mn-ea"/>
        <a:cs typeface="+mn-cs"/>
      </a:defRPr>
    </a:lvl1pPr>
    <a:lvl2pPr marL="1383819" algn="l" defTabSz="1383819" rtl="0" eaLnBrk="1" latinLnBrk="0" hangingPunct="1">
      <a:defRPr sz="5500" kern="1200">
        <a:solidFill>
          <a:schemeClr val="tx1"/>
        </a:solidFill>
        <a:latin typeface="+mn-lt"/>
        <a:ea typeface="+mn-ea"/>
        <a:cs typeface="+mn-cs"/>
      </a:defRPr>
    </a:lvl2pPr>
    <a:lvl3pPr marL="2767643" algn="l" defTabSz="1383819" rtl="0" eaLnBrk="1" latinLnBrk="0" hangingPunct="1">
      <a:defRPr sz="5500" kern="1200">
        <a:solidFill>
          <a:schemeClr val="tx1"/>
        </a:solidFill>
        <a:latin typeface="+mn-lt"/>
        <a:ea typeface="+mn-ea"/>
        <a:cs typeface="+mn-cs"/>
      </a:defRPr>
    </a:lvl3pPr>
    <a:lvl4pPr marL="4151462" algn="l" defTabSz="1383819" rtl="0" eaLnBrk="1" latinLnBrk="0" hangingPunct="1">
      <a:defRPr sz="5500" kern="1200">
        <a:solidFill>
          <a:schemeClr val="tx1"/>
        </a:solidFill>
        <a:latin typeface="+mn-lt"/>
        <a:ea typeface="+mn-ea"/>
        <a:cs typeface="+mn-cs"/>
      </a:defRPr>
    </a:lvl4pPr>
    <a:lvl5pPr marL="5535286" algn="l" defTabSz="1383819" rtl="0" eaLnBrk="1" latinLnBrk="0" hangingPunct="1">
      <a:defRPr sz="5500" kern="1200">
        <a:solidFill>
          <a:schemeClr val="tx1"/>
        </a:solidFill>
        <a:latin typeface="+mn-lt"/>
        <a:ea typeface="+mn-ea"/>
        <a:cs typeface="+mn-cs"/>
      </a:defRPr>
    </a:lvl5pPr>
    <a:lvl6pPr marL="6919105" algn="l" defTabSz="1383819" rtl="0" eaLnBrk="1" latinLnBrk="0" hangingPunct="1">
      <a:defRPr sz="5500" kern="1200">
        <a:solidFill>
          <a:schemeClr val="tx1"/>
        </a:solidFill>
        <a:latin typeface="+mn-lt"/>
        <a:ea typeface="+mn-ea"/>
        <a:cs typeface="+mn-cs"/>
      </a:defRPr>
    </a:lvl6pPr>
    <a:lvl7pPr marL="8302930" algn="l" defTabSz="1383819" rtl="0" eaLnBrk="1" latinLnBrk="0" hangingPunct="1">
      <a:defRPr sz="5500" kern="1200">
        <a:solidFill>
          <a:schemeClr val="tx1"/>
        </a:solidFill>
        <a:latin typeface="+mn-lt"/>
        <a:ea typeface="+mn-ea"/>
        <a:cs typeface="+mn-cs"/>
      </a:defRPr>
    </a:lvl7pPr>
    <a:lvl8pPr marL="9686748" algn="l" defTabSz="1383819" rtl="0" eaLnBrk="1" latinLnBrk="0" hangingPunct="1">
      <a:defRPr sz="5500" kern="1200">
        <a:solidFill>
          <a:schemeClr val="tx1"/>
        </a:solidFill>
        <a:latin typeface="+mn-lt"/>
        <a:ea typeface="+mn-ea"/>
        <a:cs typeface="+mn-cs"/>
      </a:defRPr>
    </a:lvl8pPr>
    <a:lvl9pPr marL="11070573" algn="l" defTabSz="1383819" rtl="0" eaLnBrk="1" latinLnBrk="0" hangingPunct="1">
      <a:defRPr sz="55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640">
          <p15:clr>
            <a:srgbClr val="A4A3A4"/>
          </p15:clr>
        </p15:guide>
        <p15:guide id="2" pos="6624">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4525FA1-EE15-9036-CC2A-F16E87B1F78C}" name="Hammerschmidt, Mark M. (JSC-EG111)" initials="MH" userId="S::mhammers@ndc.nasa.gov::d03f3fe5-0345-431c-b92e-f3597a520828" providerId="AD"/>
</p188: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53123"/>
    <a:srgbClr val="6F6F6F"/>
    <a:srgbClr val="931521"/>
    <a:srgbClr val="B0CAEA"/>
    <a:srgbClr val="08121E"/>
    <a:srgbClr val="004080"/>
    <a:srgbClr val="8D2015"/>
    <a:srgbClr val="A23B2A"/>
    <a:srgbClr val="520F1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9C370F3-E212-4BFB-B0B9-0F37D3722969}" v="159" dt="2024-11-04T20:43:22.04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20" d="100"/>
          <a:sy n="20" d="100"/>
        </p:scale>
        <p:origin x="2501" y="82"/>
      </p:cViewPr>
      <p:guideLst>
        <p:guide orient="horz" pos="8640"/>
        <p:guide pos="662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8/10/relationships/authors" Targe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5/10/relationships/revisionInfo" Target="revisionInfo.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FA8885-0CEC-4380-B4FE-B6355D14626F}" type="datetimeFigureOut">
              <a:rPr lang="en-US" smtClean="0"/>
              <a:t>11/5/2024</a:t>
            </a:fld>
            <a:endParaRPr lang="en-US"/>
          </a:p>
        </p:txBody>
      </p:sp>
      <p:sp>
        <p:nvSpPr>
          <p:cNvPr id="4" name="Slide Image Placeholder 3"/>
          <p:cNvSpPr>
            <a:spLocks noGrp="1" noRot="1" noChangeAspect="1"/>
          </p:cNvSpPr>
          <p:nvPr>
            <p:ph type="sldImg" idx="2"/>
          </p:nvPr>
        </p:nvSpPr>
        <p:spPr>
          <a:xfrm>
            <a:off x="2246313" y="1143000"/>
            <a:ext cx="23653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C5BEC6-3BD0-4526-B1B5-8C96E206FFE8}" type="slidenum">
              <a:rPr lang="en-US" smtClean="0"/>
              <a:t>‹#›</a:t>
            </a:fld>
            <a:endParaRPr lang="en-US"/>
          </a:p>
        </p:txBody>
      </p:sp>
    </p:spTree>
    <p:extLst>
      <p:ext uri="{BB962C8B-B14F-4D97-AF65-F5344CB8AC3E}">
        <p14:creationId xmlns:p14="http://schemas.microsoft.com/office/powerpoint/2010/main" val="1855683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1383819" rtl="0" eaLnBrk="1" fontAlgn="auto" latinLnBrk="0" hangingPunct="1">
              <a:lnSpc>
                <a:spcPct val="100000"/>
              </a:lnSpc>
              <a:spcBef>
                <a:spcPts val="0"/>
              </a:spcBef>
              <a:spcAft>
                <a:spcPts val="0"/>
              </a:spcAft>
              <a:buClrTx/>
              <a:buSzTx/>
              <a:buFontTx/>
              <a:buNone/>
              <a:tabLst/>
              <a:defRPr/>
            </a:pPr>
            <a:fld id="{90E036B1-46F0-41B4-A337-E8819C78B4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383819"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84812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77340" y="8521709"/>
            <a:ext cx="17876520" cy="5880099"/>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3154680" y="15544800"/>
            <a:ext cx="14721840" cy="7010400"/>
          </a:xfrm>
          <a:prstGeom prst="rect">
            <a:avLst/>
          </a:prstGeom>
        </p:spPr>
        <p:txBody>
          <a:bodyPr/>
          <a:lstStyle>
            <a:lvl1pPr marL="0" indent="0" algn="ctr">
              <a:buNone/>
              <a:defRPr>
                <a:solidFill>
                  <a:schemeClr val="tx1">
                    <a:tint val="75000"/>
                  </a:schemeClr>
                </a:solidFill>
              </a:defRPr>
            </a:lvl1pPr>
            <a:lvl2pPr marL="1383819" indent="0" algn="ctr">
              <a:buNone/>
              <a:defRPr>
                <a:solidFill>
                  <a:schemeClr val="tx1">
                    <a:tint val="75000"/>
                  </a:schemeClr>
                </a:solidFill>
              </a:defRPr>
            </a:lvl2pPr>
            <a:lvl3pPr marL="2767643" indent="0" algn="ctr">
              <a:buNone/>
              <a:defRPr>
                <a:solidFill>
                  <a:schemeClr val="tx1">
                    <a:tint val="75000"/>
                  </a:schemeClr>
                </a:solidFill>
              </a:defRPr>
            </a:lvl3pPr>
            <a:lvl4pPr marL="4151462" indent="0" algn="ctr">
              <a:buNone/>
              <a:defRPr>
                <a:solidFill>
                  <a:schemeClr val="tx1">
                    <a:tint val="75000"/>
                  </a:schemeClr>
                </a:solidFill>
              </a:defRPr>
            </a:lvl4pPr>
            <a:lvl5pPr marL="5535286" indent="0" algn="ctr">
              <a:buNone/>
              <a:defRPr>
                <a:solidFill>
                  <a:schemeClr val="tx1">
                    <a:tint val="75000"/>
                  </a:schemeClr>
                </a:solidFill>
              </a:defRPr>
            </a:lvl5pPr>
            <a:lvl6pPr marL="6919105" indent="0" algn="ctr">
              <a:buNone/>
              <a:defRPr>
                <a:solidFill>
                  <a:schemeClr val="tx1">
                    <a:tint val="75000"/>
                  </a:schemeClr>
                </a:solidFill>
              </a:defRPr>
            </a:lvl6pPr>
            <a:lvl7pPr marL="8302930" indent="0" algn="ctr">
              <a:buNone/>
              <a:defRPr>
                <a:solidFill>
                  <a:schemeClr val="tx1">
                    <a:tint val="75000"/>
                  </a:schemeClr>
                </a:solidFill>
              </a:defRPr>
            </a:lvl7pPr>
            <a:lvl8pPr marL="9686748" indent="0" algn="ctr">
              <a:buNone/>
              <a:defRPr>
                <a:solidFill>
                  <a:schemeClr val="tx1">
                    <a:tint val="75000"/>
                  </a:schemeClr>
                </a:solidFill>
              </a:defRPr>
            </a:lvl8pPr>
            <a:lvl9pPr marL="11070573"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1051560" y="25425407"/>
            <a:ext cx="4907280" cy="1460499"/>
          </a:xfrm>
          <a:prstGeom prst="rect">
            <a:avLst/>
          </a:prstGeom>
        </p:spPr>
        <p:txBody>
          <a:bodyPr lIns="91385" tIns="45694" rIns="91385" bIns="45694"/>
          <a:lstStyle/>
          <a:p>
            <a:fld id="{63873D1C-FED8-D14E-A1B2-AE423CA3D382}" type="datetimeFigureOut">
              <a:rPr lang="en-US" smtClean="0"/>
              <a:t>11/5/2024</a:t>
            </a:fld>
            <a:endParaRPr lang="en-US"/>
          </a:p>
        </p:txBody>
      </p:sp>
      <p:sp>
        <p:nvSpPr>
          <p:cNvPr id="5" name="Footer Placeholder 4"/>
          <p:cNvSpPr>
            <a:spLocks noGrp="1"/>
          </p:cNvSpPr>
          <p:nvPr>
            <p:ph type="ftr" sz="quarter" idx="11"/>
          </p:nvPr>
        </p:nvSpPr>
        <p:spPr>
          <a:xfrm>
            <a:off x="1051560" y="26426637"/>
            <a:ext cx="14020800" cy="1005360"/>
          </a:xfrm>
          <a:prstGeom prst="rect">
            <a:avLst/>
          </a:prstGeom>
        </p:spPr>
        <p:txBody>
          <a:bodyPr lIns="91385" tIns="45694" rIns="91385" bIns="45694"/>
          <a:lstStyle/>
          <a:p>
            <a:endParaRPr lang="en-US"/>
          </a:p>
        </p:txBody>
      </p:sp>
      <p:sp>
        <p:nvSpPr>
          <p:cNvPr id="6" name="Slide Number Placeholder 5"/>
          <p:cNvSpPr>
            <a:spLocks noGrp="1"/>
          </p:cNvSpPr>
          <p:nvPr>
            <p:ph type="sldNum" sz="quarter" idx="12"/>
          </p:nvPr>
        </p:nvSpPr>
        <p:spPr/>
        <p:txBody>
          <a:bodyPr/>
          <a:lstStyle/>
          <a:p>
            <a:fld id="{DE534768-B4B7-C84F-B015-AC2290ADC8EF}" type="slidenum">
              <a:rPr lang="en-US" smtClean="0"/>
              <a:t>‹#›</a:t>
            </a:fld>
            <a:endParaRPr lang="en-US"/>
          </a:p>
        </p:txBody>
      </p:sp>
    </p:spTree>
    <p:extLst>
      <p:ext uri="{BB962C8B-B14F-4D97-AF65-F5344CB8AC3E}">
        <p14:creationId xmlns:p14="http://schemas.microsoft.com/office/powerpoint/2010/main" val="9408767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16570954" y="26426640"/>
            <a:ext cx="3408686" cy="1005360"/>
          </a:xfrm>
          <a:prstGeom prst="rect">
            <a:avLst/>
          </a:prstGeom>
        </p:spPr>
        <p:txBody>
          <a:bodyPr vert="horz" lIns="0" tIns="0" rIns="0" bIns="0" rtlCol="0" anchor="t" anchorCtr="0"/>
          <a:lstStyle>
            <a:lvl1pPr algn="r">
              <a:defRPr sz="3600">
                <a:solidFill>
                  <a:schemeClr val="tx1">
                    <a:tint val="75000"/>
                  </a:schemeClr>
                </a:solidFill>
              </a:defRPr>
            </a:lvl1pPr>
          </a:lstStyle>
          <a:p>
            <a:fld id="{DE534768-B4B7-C84F-B015-AC2290ADC8EF}" type="slidenum">
              <a:rPr lang="en-US" smtClean="0"/>
              <a:pPr/>
              <a:t>‹#›</a:t>
            </a:fld>
            <a:endParaRPr lang="en-US"/>
          </a:p>
        </p:txBody>
      </p:sp>
      <p:sp>
        <p:nvSpPr>
          <p:cNvPr id="4" name="TextBox 13">
            <a:extLst>
              <a:ext uri="{FF2B5EF4-FFF2-40B4-BE49-F238E27FC236}">
                <a16:creationId xmlns:a16="http://schemas.microsoft.com/office/drawing/2014/main" id="{9F74606D-A4B1-799E-9E61-6E1C94EBB97B}"/>
              </a:ext>
            </a:extLst>
          </p:cNvPr>
          <p:cNvSpPr txBox="1"/>
          <p:nvPr userDrawn="1"/>
        </p:nvSpPr>
        <p:spPr>
          <a:xfrm>
            <a:off x="621592" y="2007435"/>
            <a:ext cx="2513494" cy="769441"/>
          </a:xfrm>
          <a:prstGeom prst="rect">
            <a:avLst/>
          </a:prstGeom>
          <a:solidFill>
            <a:schemeClr val="tx2"/>
          </a:solidFill>
          <a:ln>
            <a:noFill/>
          </a:ln>
        </p:spPr>
        <p:txBody>
          <a:bodyPr wrap="square" lIns="91440" tIns="45720" rIns="91440" bIns="45720" rtlCol="0" anchor="t">
            <a:spAutoFit/>
          </a:bodyPr>
          <a:lstStyle>
            <a:defPPr>
              <a:defRPr lang="en-US"/>
            </a:defPPr>
            <a:lvl1pPr marL="0" algn="l" defTabSz="1383819" rtl="0" eaLnBrk="1" latinLnBrk="0" hangingPunct="1">
              <a:defRPr sz="5500" kern="1200">
                <a:solidFill>
                  <a:schemeClr val="tx1"/>
                </a:solidFill>
                <a:latin typeface="+mn-lt"/>
                <a:ea typeface="+mn-ea"/>
                <a:cs typeface="+mn-cs"/>
              </a:defRPr>
            </a:lvl1pPr>
            <a:lvl2pPr marL="1383819" algn="l" defTabSz="1383819" rtl="0" eaLnBrk="1" latinLnBrk="0" hangingPunct="1">
              <a:defRPr sz="5500" kern="1200">
                <a:solidFill>
                  <a:schemeClr val="tx1"/>
                </a:solidFill>
                <a:latin typeface="+mn-lt"/>
                <a:ea typeface="+mn-ea"/>
                <a:cs typeface="+mn-cs"/>
              </a:defRPr>
            </a:lvl2pPr>
            <a:lvl3pPr marL="2767643" algn="l" defTabSz="1383819" rtl="0" eaLnBrk="1" latinLnBrk="0" hangingPunct="1">
              <a:defRPr sz="5500" kern="1200">
                <a:solidFill>
                  <a:schemeClr val="tx1"/>
                </a:solidFill>
                <a:latin typeface="+mn-lt"/>
                <a:ea typeface="+mn-ea"/>
                <a:cs typeface="+mn-cs"/>
              </a:defRPr>
            </a:lvl3pPr>
            <a:lvl4pPr marL="4151462" algn="l" defTabSz="1383819" rtl="0" eaLnBrk="1" latinLnBrk="0" hangingPunct="1">
              <a:defRPr sz="5500" kern="1200">
                <a:solidFill>
                  <a:schemeClr val="tx1"/>
                </a:solidFill>
                <a:latin typeface="+mn-lt"/>
                <a:ea typeface="+mn-ea"/>
                <a:cs typeface="+mn-cs"/>
              </a:defRPr>
            </a:lvl4pPr>
            <a:lvl5pPr marL="5535286" algn="l" defTabSz="1383819" rtl="0" eaLnBrk="1" latinLnBrk="0" hangingPunct="1">
              <a:defRPr sz="5500" kern="1200">
                <a:solidFill>
                  <a:schemeClr val="tx1"/>
                </a:solidFill>
                <a:latin typeface="+mn-lt"/>
                <a:ea typeface="+mn-ea"/>
                <a:cs typeface="+mn-cs"/>
              </a:defRPr>
            </a:lvl5pPr>
            <a:lvl6pPr marL="6919105" algn="l" defTabSz="1383819" rtl="0" eaLnBrk="1" latinLnBrk="0" hangingPunct="1">
              <a:defRPr sz="5500" kern="1200">
                <a:solidFill>
                  <a:schemeClr val="tx1"/>
                </a:solidFill>
                <a:latin typeface="+mn-lt"/>
                <a:ea typeface="+mn-ea"/>
                <a:cs typeface="+mn-cs"/>
              </a:defRPr>
            </a:lvl6pPr>
            <a:lvl7pPr marL="8302930" algn="l" defTabSz="1383819" rtl="0" eaLnBrk="1" latinLnBrk="0" hangingPunct="1">
              <a:defRPr sz="5500" kern="1200">
                <a:solidFill>
                  <a:schemeClr val="tx1"/>
                </a:solidFill>
                <a:latin typeface="+mn-lt"/>
                <a:ea typeface="+mn-ea"/>
                <a:cs typeface="+mn-cs"/>
              </a:defRPr>
            </a:lvl7pPr>
            <a:lvl8pPr marL="9686748" algn="l" defTabSz="1383819" rtl="0" eaLnBrk="1" latinLnBrk="0" hangingPunct="1">
              <a:defRPr sz="5500" kern="1200">
                <a:solidFill>
                  <a:schemeClr val="tx1"/>
                </a:solidFill>
                <a:latin typeface="+mn-lt"/>
                <a:ea typeface="+mn-ea"/>
                <a:cs typeface="+mn-cs"/>
              </a:defRPr>
            </a:lvl8pPr>
            <a:lvl9pPr marL="11070573" algn="l" defTabSz="1383819" rtl="0" eaLnBrk="1" latinLnBrk="0" hangingPunct="1">
              <a:defRPr sz="5500" kern="1200">
                <a:solidFill>
                  <a:schemeClr val="tx1"/>
                </a:solidFill>
                <a:latin typeface="+mn-lt"/>
                <a:ea typeface="+mn-ea"/>
                <a:cs typeface="+mn-cs"/>
              </a:defRPr>
            </a:lvl9pPr>
          </a:lstStyle>
          <a:p>
            <a:pPr marL="0" marR="0" lvl="0" indent="0" algn="ctr" defTabSz="1383819" rtl="0" eaLnBrk="1" fontAlgn="auto" latinLnBrk="0" hangingPunct="1">
              <a:lnSpc>
                <a:spcPct val="100000"/>
              </a:lnSpc>
              <a:spcBef>
                <a:spcPts val="0"/>
              </a:spcBef>
              <a:spcAft>
                <a:spcPts val="0"/>
              </a:spcAft>
              <a:buClrTx/>
              <a:buSzTx/>
              <a:buFontTx/>
              <a:buNone/>
              <a:tabLst/>
              <a:defRPr/>
            </a:pPr>
            <a:endParaRPr kumimoji="0" lang="en-US" sz="4400" b="0" i="0" u="none" strike="noStrike" kern="1200" cap="none" spc="0" normalizeH="0" baseline="0" noProof="0">
              <a:ln>
                <a:noFill/>
              </a:ln>
              <a:solidFill>
                <a:prstClr val="black"/>
              </a:solidFill>
              <a:effectLst/>
              <a:highlight>
                <a:srgbClr val="003D92"/>
              </a:highlight>
              <a:uLnTx/>
              <a:uFillTx/>
              <a:latin typeface="Calibri"/>
              <a:ea typeface="+mn-ea"/>
              <a:cs typeface="Calibri"/>
            </a:endParaRPr>
          </a:p>
        </p:txBody>
      </p:sp>
    </p:spTree>
    <p:extLst>
      <p:ext uri="{BB962C8B-B14F-4D97-AF65-F5344CB8AC3E}">
        <p14:creationId xmlns:p14="http://schemas.microsoft.com/office/powerpoint/2010/main" val="1202413076"/>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1383819" rtl="0" eaLnBrk="1" latinLnBrk="0" hangingPunct="1">
        <a:lnSpc>
          <a:spcPct val="100000"/>
        </a:lnSpc>
        <a:spcBef>
          <a:spcPct val="0"/>
        </a:spcBef>
        <a:buNone/>
        <a:defRPr sz="7900" kern="1200" baseline="0">
          <a:solidFill>
            <a:srgbClr val="004080"/>
          </a:solidFill>
          <a:latin typeface="Arial Black"/>
          <a:ea typeface="+mj-ea"/>
          <a:cs typeface="+mj-cs"/>
        </a:defRPr>
      </a:lvl1pPr>
    </p:titleStyle>
    <p:bodyStyle>
      <a:lvl1pPr marL="1037867" indent="-1037867" algn="l" defTabSz="1383819" rtl="0" eaLnBrk="1" latinLnBrk="0" hangingPunct="1">
        <a:spcBef>
          <a:spcPct val="20000"/>
        </a:spcBef>
        <a:buFont typeface="Arial"/>
        <a:buChar char="•"/>
        <a:defRPr sz="9700" kern="1200">
          <a:solidFill>
            <a:schemeClr val="tx1"/>
          </a:solidFill>
          <a:latin typeface="+mn-lt"/>
          <a:ea typeface="+mn-ea"/>
          <a:cs typeface="+mn-cs"/>
        </a:defRPr>
      </a:lvl1pPr>
      <a:lvl2pPr marL="2248710" indent="-864891" algn="l" defTabSz="1383819" rtl="0" eaLnBrk="1" latinLnBrk="0" hangingPunct="1">
        <a:spcBef>
          <a:spcPct val="20000"/>
        </a:spcBef>
        <a:buFont typeface="Arial"/>
        <a:buChar char="–"/>
        <a:defRPr sz="8500" kern="1200">
          <a:solidFill>
            <a:schemeClr val="tx1"/>
          </a:solidFill>
          <a:latin typeface="+mn-lt"/>
          <a:ea typeface="+mn-ea"/>
          <a:cs typeface="+mn-cs"/>
        </a:defRPr>
      </a:lvl2pPr>
      <a:lvl3pPr marL="3459552" indent="-691909" algn="l" defTabSz="1383819" rtl="0" eaLnBrk="1" latinLnBrk="0" hangingPunct="1">
        <a:spcBef>
          <a:spcPct val="20000"/>
        </a:spcBef>
        <a:buFont typeface="Arial"/>
        <a:buChar char="•"/>
        <a:defRPr sz="7300" kern="1200">
          <a:solidFill>
            <a:schemeClr val="tx1"/>
          </a:solidFill>
          <a:latin typeface="+mn-lt"/>
          <a:ea typeface="+mn-ea"/>
          <a:cs typeface="+mn-cs"/>
        </a:defRPr>
      </a:lvl3pPr>
      <a:lvl4pPr marL="4843377" indent="-691909" algn="l" defTabSz="1383819" rtl="0" eaLnBrk="1" latinLnBrk="0" hangingPunct="1">
        <a:spcBef>
          <a:spcPct val="20000"/>
        </a:spcBef>
        <a:buFont typeface="Arial"/>
        <a:buChar char="–"/>
        <a:defRPr sz="6100" kern="1200">
          <a:solidFill>
            <a:schemeClr val="tx1"/>
          </a:solidFill>
          <a:latin typeface="+mn-lt"/>
          <a:ea typeface="+mn-ea"/>
          <a:cs typeface="+mn-cs"/>
        </a:defRPr>
      </a:lvl4pPr>
      <a:lvl5pPr marL="6227196" indent="-691909" algn="l" defTabSz="1383819" rtl="0" eaLnBrk="1" latinLnBrk="0" hangingPunct="1">
        <a:spcBef>
          <a:spcPct val="20000"/>
        </a:spcBef>
        <a:buFont typeface="Arial"/>
        <a:buChar char="»"/>
        <a:defRPr sz="6100" kern="1200">
          <a:solidFill>
            <a:schemeClr val="tx1"/>
          </a:solidFill>
          <a:latin typeface="+mn-lt"/>
          <a:ea typeface="+mn-ea"/>
          <a:cs typeface="+mn-cs"/>
        </a:defRPr>
      </a:lvl5pPr>
      <a:lvl6pPr marL="7611017" indent="-691909" algn="l" defTabSz="1383819" rtl="0" eaLnBrk="1" latinLnBrk="0" hangingPunct="1">
        <a:spcBef>
          <a:spcPct val="20000"/>
        </a:spcBef>
        <a:buFont typeface="Arial"/>
        <a:buChar char="•"/>
        <a:defRPr sz="6100" kern="1200">
          <a:solidFill>
            <a:schemeClr val="tx1"/>
          </a:solidFill>
          <a:latin typeface="+mn-lt"/>
          <a:ea typeface="+mn-ea"/>
          <a:cs typeface="+mn-cs"/>
        </a:defRPr>
      </a:lvl6pPr>
      <a:lvl7pPr marL="8994839" indent="-691909" algn="l" defTabSz="1383819" rtl="0" eaLnBrk="1" latinLnBrk="0" hangingPunct="1">
        <a:spcBef>
          <a:spcPct val="20000"/>
        </a:spcBef>
        <a:buFont typeface="Arial"/>
        <a:buChar char="•"/>
        <a:defRPr sz="6100" kern="1200">
          <a:solidFill>
            <a:schemeClr val="tx1"/>
          </a:solidFill>
          <a:latin typeface="+mn-lt"/>
          <a:ea typeface="+mn-ea"/>
          <a:cs typeface="+mn-cs"/>
        </a:defRPr>
      </a:lvl7pPr>
      <a:lvl8pPr marL="10378660" indent="-691909" algn="l" defTabSz="1383819" rtl="0" eaLnBrk="1" latinLnBrk="0" hangingPunct="1">
        <a:spcBef>
          <a:spcPct val="20000"/>
        </a:spcBef>
        <a:buFont typeface="Arial"/>
        <a:buChar char="•"/>
        <a:defRPr sz="6100" kern="1200">
          <a:solidFill>
            <a:schemeClr val="tx1"/>
          </a:solidFill>
          <a:latin typeface="+mn-lt"/>
          <a:ea typeface="+mn-ea"/>
          <a:cs typeface="+mn-cs"/>
        </a:defRPr>
      </a:lvl8pPr>
      <a:lvl9pPr marL="11762482" indent="-691909" algn="l" defTabSz="1383819" rtl="0" eaLnBrk="1" latinLnBrk="0" hangingPunct="1">
        <a:spcBef>
          <a:spcPct val="20000"/>
        </a:spcBef>
        <a:buFont typeface="Arial"/>
        <a:buChar char="•"/>
        <a:defRPr sz="6100" kern="1200">
          <a:solidFill>
            <a:schemeClr val="tx1"/>
          </a:solidFill>
          <a:latin typeface="+mn-lt"/>
          <a:ea typeface="+mn-ea"/>
          <a:cs typeface="+mn-cs"/>
        </a:defRPr>
      </a:lvl9pPr>
    </p:bodyStyle>
    <p:otherStyle>
      <a:defPPr>
        <a:defRPr lang="en-US"/>
      </a:defPPr>
      <a:lvl1pPr marL="0" algn="l" defTabSz="1383819" rtl="0" eaLnBrk="1" latinLnBrk="0" hangingPunct="1">
        <a:defRPr sz="5500" kern="1200">
          <a:solidFill>
            <a:schemeClr val="tx1"/>
          </a:solidFill>
          <a:latin typeface="+mn-lt"/>
          <a:ea typeface="+mn-ea"/>
          <a:cs typeface="+mn-cs"/>
        </a:defRPr>
      </a:lvl1pPr>
      <a:lvl2pPr marL="1383819" algn="l" defTabSz="1383819" rtl="0" eaLnBrk="1" latinLnBrk="0" hangingPunct="1">
        <a:defRPr sz="5500" kern="1200">
          <a:solidFill>
            <a:schemeClr val="tx1"/>
          </a:solidFill>
          <a:latin typeface="+mn-lt"/>
          <a:ea typeface="+mn-ea"/>
          <a:cs typeface="+mn-cs"/>
        </a:defRPr>
      </a:lvl2pPr>
      <a:lvl3pPr marL="2767643" algn="l" defTabSz="1383819" rtl="0" eaLnBrk="1" latinLnBrk="0" hangingPunct="1">
        <a:defRPr sz="5500" kern="1200">
          <a:solidFill>
            <a:schemeClr val="tx1"/>
          </a:solidFill>
          <a:latin typeface="+mn-lt"/>
          <a:ea typeface="+mn-ea"/>
          <a:cs typeface="+mn-cs"/>
        </a:defRPr>
      </a:lvl3pPr>
      <a:lvl4pPr marL="4151462" algn="l" defTabSz="1383819" rtl="0" eaLnBrk="1" latinLnBrk="0" hangingPunct="1">
        <a:defRPr sz="5500" kern="1200">
          <a:solidFill>
            <a:schemeClr val="tx1"/>
          </a:solidFill>
          <a:latin typeface="+mn-lt"/>
          <a:ea typeface="+mn-ea"/>
          <a:cs typeface="+mn-cs"/>
        </a:defRPr>
      </a:lvl4pPr>
      <a:lvl5pPr marL="5535286" algn="l" defTabSz="1383819" rtl="0" eaLnBrk="1" latinLnBrk="0" hangingPunct="1">
        <a:defRPr sz="5500" kern="1200">
          <a:solidFill>
            <a:schemeClr val="tx1"/>
          </a:solidFill>
          <a:latin typeface="+mn-lt"/>
          <a:ea typeface="+mn-ea"/>
          <a:cs typeface="+mn-cs"/>
        </a:defRPr>
      </a:lvl5pPr>
      <a:lvl6pPr marL="6919105" algn="l" defTabSz="1383819" rtl="0" eaLnBrk="1" latinLnBrk="0" hangingPunct="1">
        <a:defRPr sz="5500" kern="1200">
          <a:solidFill>
            <a:schemeClr val="tx1"/>
          </a:solidFill>
          <a:latin typeface="+mn-lt"/>
          <a:ea typeface="+mn-ea"/>
          <a:cs typeface="+mn-cs"/>
        </a:defRPr>
      </a:lvl6pPr>
      <a:lvl7pPr marL="8302930" algn="l" defTabSz="1383819" rtl="0" eaLnBrk="1" latinLnBrk="0" hangingPunct="1">
        <a:defRPr sz="5500" kern="1200">
          <a:solidFill>
            <a:schemeClr val="tx1"/>
          </a:solidFill>
          <a:latin typeface="+mn-lt"/>
          <a:ea typeface="+mn-ea"/>
          <a:cs typeface="+mn-cs"/>
        </a:defRPr>
      </a:lvl7pPr>
      <a:lvl8pPr marL="9686748" algn="l" defTabSz="1383819" rtl="0" eaLnBrk="1" latinLnBrk="0" hangingPunct="1">
        <a:defRPr sz="5500" kern="1200">
          <a:solidFill>
            <a:schemeClr val="tx1"/>
          </a:solidFill>
          <a:latin typeface="+mn-lt"/>
          <a:ea typeface="+mn-ea"/>
          <a:cs typeface="+mn-cs"/>
        </a:defRPr>
      </a:lvl8pPr>
      <a:lvl9pPr marL="11070573" algn="l" defTabSz="1383819" rtl="0" eaLnBrk="1" latinLnBrk="0" hangingPunct="1">
        <a:defRPr sz="5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emf"/><Relationship Id="rId13" Type="http://schemas.openxmlformats.org/officeDocument/2006/relationships/image" Target="../media/image12.JP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jfif"/><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11" name="Picture 2" descr="See the source image">
            <a:extLst>
              <a:ext uri="{FF2B5EF4-FFF2-40B4-BE49-F238E27FC236}">
                <a16:creationId xmlns:a16="http://schemas.microsoft.com/office/drawing/2014/main" id="{FF95AB2F-61E4-4A8B-9AB5-ABD51629F04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009155" y="29281"/>
            <a:ext cx="3163269" cy="2646778"/>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DED4C041-5FC7-52BE-5033-5E3D02FFEDEF}"/>
              </a:ext>
            </a:extLst>
          </p:cNvPr>
          <p:cNvSpPr/>
          <p:nvPr/>
        </p:nvSpPr>
        <p:spPr>
          <a:xfrm>
            <a:off x="14907323" y="26164523"/>
            <a:ext cx="4171116" cy="518091"/>
          </a:xfrm>
          <a:prstGeom prst="rect">
            <a:avLst/>
          </a:prstGeom>
        </p:spPr>
        <p:txBody>
          <a:bodyPr wrap="square">
            <a:spAutoFit/>
          </a:bodyPr>
          <a:lstStyle>
            <a:defPPr>
              <a:defRPr lang="en-US"/>
            </a:defPPr>
            <a:lvl1pPr marL="0" algn="l" defTabSz="1383819" rtl="0" eaLnBrk="1" latinLnBrk="0" hangingPunct="1">
              <a:defRPr sz="5500" kern="1200">
                <a:solidFill>
                  <a:schemeClr val="tx1"/>
                </a:solidFill>
                <a:latin typeface="+mn-lt"/>
                <a:ea typeface="+mn-ea"/>
                <a:cs typeface="+mn-cs"/>
              </a:defRPr>
            </a:lvl1pPr>
            <a:lvl2pPr marL="1383819" algn="l" defTabSz="1383819" rtl="0" eaLnBrk="1" latinLnBrk="0" hangingPunct="1">
              <a:defRPr sz="5500" kern="1200">
                <a:solidFill>
                  <a:schemeClr val="tx1"/>
                </a:solidFill>
                <a:latin typeface="+mn-lt"/>
                <a:ea typeface="+mn-ea"/>
                <a:cs typeface="+mn-cs"/>
              </a:defRPr>
            </a:lvl2pPr>
            <a:lvl3pPr marL="2767643" algn="l" defTabSz="1383819" rtl="0" eaLnBrk="1" latinLnBrk="0" hangingPunct="1">
              <a:defRPr sz="5500" kern="1200">
                <a:solidFill>
                  <a:schemeClr val="tx1"/>
                </a:solidFill>
                <a:latin typeface="+mn-lt"/>
                <a:ea typeface="+mn-ea"/>
                <a:cs typeface="+mn-cs"/>
              </a:defRPr>
            </a:lvl3pPr>
            <a:lvl4pPr marL="4151462" algn="l" defTabSz="1383819" rtl="0" eaLnBrk="1" latinLnBrk="0" hangingPunct="1">
              <a:defRPr sz="5500" kern="1200">
                <a:solidFill>
                  <a:schemeClr val="tx1"/>
                </a:solidFill>
                <a:latin typeface="+mn-lt"/>
                <a:ea typeface="+mn-ea"/>
                <a:cs typeface="+mn-cs"/>
              </a:defRPr>
            </a:lvl4pPr>
            <a:lvl5pPr marL="5535286" algn="l" defTabSz="1383819" rtl="0" eaLnBrk="1" latinLnBrk="0" hangingPunct="1">
              <a:defRPr sz="5500" kern="1200">
                <a:solidFill>
                  <a:schemeClr val="tx1"/>
                </a:solidFill>
                <a:latin typeface="+mn-lt"/>
                <a:ea typeface="+mn-ea"/>
                <a:cs typeface="+mn-cs"/>
              </a:defRPr>
            </a:lvl5pPr>
            <a:lvl6pPr marL="6919105" algn="l" defTabSz="1383819" rtl="0" eaLnBrk="1" latinLnBrk="0" hangingPunct="1">
              <a:defRPr sz="5500" kern="1200">
                <a:solidFill>
                  <a:schemeClr val="tx1"/>
                </a:solidFill>
                <a:latin typeface="+mn-lt"/>
                <a:ea typeface="+mn-ea"/>
                <a:cs typeface="+mn-cs"/>
              </a:defRPr>
            </a:lvl6pPr>
            <a:lvl7pPr marL="8302930" algn="l" defTabSz="1383819" rtl="0" eaLnBrk="1" latinLnBrk="0" hangingPunct="1">
              <a:defRPr sz="5500" kern="1200">
                <a:solidFill>
                  <a:schemeClr val="tx1"/>
                </a:solidFill>
                <a:latin typeface="+mn-lt"/>
                <a:ea typeface="+mn-ea"/>
                <a:cs typeface="+mn-cs"/>
              </a:defRPr>
            </a:lvl7pPr>
            <a:lvl8pPr marL="9686748" algn="l" defTabSz="1383819" rtl="0" eaLnBrk="1" latinLnBrk="0" hangingPunct="1">
              <a:defRPr sz="5500" kern="1200">
                <a:solidFill>
                  <a:schemeClr val="tx1"/>
                </a:solidFill>
                <a:latin typeface="+mn-lt"/>
                <a:ea typeface="+mn-ea"/>
                <a:cs typeface="+mn-cs"/>
              </a:defRPr>
            </a:lvl8pPr>
            <a:lvl9pPr marL="11070573" algn="l" defTabSz="1383819" rtl="0" eaLnBrk="1" latinLnBrk="0" hangingPunct="1">
              <a:defRPr sz="5500" kern="1200">
                <a:solidFill>
                  <a:schemeClr val="tx1"/>
                </a:solidFill>
                <a:latin typeface="+mn-lt"/>
                <a:ea typeface="+mn-ea"/>
                <a:cs typeface="+mn-cs"/>
              </a:defRPr>
            </a:lvl9pPr>
          </a:lstStyle>
          <a:p>
            <a:pPr marL="0" marR="0" lvl="0" indent="0" algn="l" defTabSz="1383819" rtl="0" eaLnBrk="1" fontAlgn="auto" latinLnBrk="0" hangingPunct="1">
              <a:lnSpc>
                <a:spcPct val="107000"/>
              </a:lnSpc>
              <a:spcBef>
                <a:spcPts val="0"/>
              </a:spcBef>
              <a:spcAft>
                <a:spcPts val="800"/>
              </a:spcAft>
              <a:buClrTx/>
              <a:buSzTx/>
              <a:buFontTx/>
              <a:buNone/>
              <a:tabLst/>
              <a:defRPr/>
            </a:pPr>
            <a:r>
              <a:rPr kumimoji="0" lang="en-US" sz="2800" b="0" i="0" u="none" strike="noStrike" kern="1200" cap="none" spc="0" normalizeH="0" baseline="0" noProof="0">
                <a:ln>
                  <a:noFill/>
                </a:ln>
                <a:solidFill>
                  <a:srgbClr val="00B0F0"/>
                </a:solidFill>
                <a:effectLst/>
                <a:uLnTx/>
                <a:uFillTx/>
                <a:latin typeface="Arial Narrow" panose="020B0606020202030204" pitchFamily="34" charset="0"/>
                <a:ea typeface="Calibri" panose="020F0502020204030204" pitchFamily="34" charset="0"/>
                <a:cs typeface="Times New Roman" panose="02020603050405020304" pitchFamily="18" charset="0"/>
              </a:rPr>
              <a:t>      </a:t>
            </a:r>
            <a:endParaRPr kumimoji="0" lang="en-US" sz="3200" b="0" i="0" u="none" strike="noStrike" kern="1200" cap="none" spc="0" normalizeH="0" baseline="0" noProof="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endParaRPr>
          </a:p>
        </p:txBody>
      </p:sp>
      <p:sp>
        <p:nvSpPr>
          <p:cNvPr id="18" name="Title 1">
            <a:extLst>
              <a:ext uri="{FF2B5EF4-FFF2-40B4-BE49-F238E27FC236}">
                <a16:creationId xmlns:a16="http://schemas.microsoft.com/office/drawing/2014/main" id="{E1E4C060-8888-4293-850F-D67F08E33C1D}"/>
              </a:ext>
            </a:extLst>
          </p:cNvPr>
          <p:cNvSpPr>
            <a:spLocks noGrp="1"/>
          </p:cNvSpPr>
          <p:nvPr>
            <p:ph type="ctrTitle"/>
          </p:nvPr>
        </p:nvSpPr>
        <p:spPr>
          <a:xfrm>
            <a:off x="621592" y="2868181"/>
            <a:ext cx="14285732" cy="1642476"/>
          </a:xfrm>
        </p:spPr>
        <p:txBody>
          <a:bodyPr anchor="ctr"/>
          <a:lstStyle/>
          <a:p>
            <a:pPr defTabSz="913865">
              <a:spcBef>
                <a:spcPts val="1799"/>
              </a:spcBef>
              <a:spcAft>
                <a:spcPts val="1199"/>
              </a:spcAft>
              <a:defRPr/>
            </a:pPr>
            <a:r>
              <a:rPr lang="en-US" sz="4800" b="1" dirty="0">
                <a:solidFill>
                  <a:schemeClr val="tx1"/>
                </a:solidFill>
                <a:latin typeface="Arial Black" panose="020B0A04020102020204" pitchFamily="34" charset="0"/>
              </a:rPr>
              <a:t>Radiation-Tolerant Displays</a:t>
            </a:r>
            <a:endParaRPr lang="en-US" sz="4800" dirty="0">
              <a:solidFill>
                <a:schemeClr val="tx1"/>
              </a:solidFill>
              <a:latin typeface="Arial Black" panose="020B0A04020102020204" pitchFamily="34" charset="0"/>
            </a:endParaRPr>
          </a:p>
        </p:txBody>
      </p:sp>
      <p:sp>
        <p:nvSpPr>
          <p:cNvPr id="23" name="TextBox 22">
            <a:extLst>
              <a:ext uri="{FF2B5EF4-FFF2-40B4-BE49-F238E27FC236}">
                <a16:creationId xmlns:a16="http://schemas.microsoft.com/office/drawing/2014/main" id="{8A89AC7C-4430-42D5-A012-1A45D87B4B7A}"/>
              </a:ext>
            </a:extLst>
          </p:cNvPr>
          <p:cNvSpPr txBox="1"/>
          <p:nvPr/>
        </p:nvSpPr>
        <p:spPr>
          <a:xfrm>
            <a:off x="10944355" y="11159681"/>
            <a:ext cx="9488721" cy="9340966"/>
          </a:xfrm>
          <a:prstGeom prst="rect">
            <a:avLst/>
          </a:prstGeom>
          <a:noFill/>
        </p:spPr>
        <p:txBody>
          <a:bodyPr wrap="square" lIns="91385" tIns="45694" rIns="91385" bIns="45694" rtlCol="0" anchor="t">
            <a:spAutoFit/>
          </a:bodyPr>
          <a:lstStyle/>
          <a:p>
            <a:pPr marL="477520" indent="-477520">
              <a:spcBef>
                <a:spcPts val="1199"/>
              </a:spcBef>
              <a:spcAft>
                <a:spcPts val="599"/>
              </a:spcAft>
            </a:pPr>
            <a:r>
              <a:rPr lang="en-US" sz="3200" cap="all" dirty="0">
                <a:solidFill>
                  <a:srgbClr val="853123"/>
                </a:solidFill>
                <a:latin typeface="Arial Black"/>
                <a:cs typeface="Times New Roman"/>
              </a:rPr>
              <a:t>Outcomes &amp; Infusion</a:t>
            </a:r>
            <a:endParaRPr lang="en-US" sz="3200" cap="all" dirty="0">
              <a:solidFill>
                <a:srgbClr val="00B0F0"/>
              </a:solidFill>
              <a:latin typeface="Arial Black"/>
              <a:cs typeface="Times New Roman"/>
            </a:endParaRPr>
          </a:p>
          <a:p>
            <a:pPr indent="-457200">
              <a:spcBef>
                <a:spcPts val="200"/>
              </a:spcBef>
              <a:buAutoNum type="arabicPeriod"/>
            </a:pPr>
            <a:r>
              <a:rPr lang="en-US" sz="2000" dirty="0">
                <a:solidFill>
                  <a:prstClr val="white">
                    <a:lumMod val="50000"/>
                  </a:prstClr>
                </a:solidFill>
                <a:latin typeface="Arial"/>
                <a:cs typeface="Arial"/>
              </a:rPr>
              <a:t>Radiation-Tolerant Display benchtop prototype</a:t>
            </a:r>
          </a:p>
          <a:p>
            <a:pPr indent="-457200">
              <a:spcBef>
                <a:spcPts val="200"/>
              </a:spcBef>
              <a:buAutoNum type="arabicPeriod"/>
            </a:pPr>
            <a:r>
              <a:rPr lang="en-US" sz="2000" dirty="0">
                <a:solidFill>
                  <a:prstClr val="white">
                    <a:lumMod val="50000"/>
                  </a:prstClr>
                </a:solidFill>
                <a:latin typeface="Arial"/>
                <a:cs typeface="Arial"/>
              </a:rPr>
              <a:t>Vendor developed radiation-tolerant display units</a:t>
            </a:r>
          </a:p>
          <a:p>
            <a:pPr indent="-457200">
              <a:spcBef>
                <a:spcPts val="200"/>
              </a:spcBef>
              <a:buAutoNum type="arabicPeriod"/>
            </a:pPr>
            <a:r>
              <a:rPr lang="en-US" sz="2000" dirty="0">
                <a:solidFill>
                  <a:prstClr val="white">
                    <a:lumMod val="50000"/>
                  </a:prstClr>
                </a:solidFill>
                <a:latin typeface="Arial"/>
                <a:cs typeface="Arial"/>
              </a:rPr>
              <a:t>Radiation testing of vendor provided display units</a:t>
            </a:r>
          </a:p>
          <a:p>
            <a:pPr indent="-457200">
              <a:spcBef>
                <a:spcPts val="200"/>
              </a:spcBef>
              <a:buAutoNum type="arabicPeriod"/>
            </a:pPr>
            <a:r>
              <a:rPr lang="en-US" sz="2000" dirty="0">
                <a:solidFill>
                  <a:prstClr val="white">
                    <a:lumMod val="50000"/>
                  </a:prstClr>
                </a:solidFill>
                <a:latin typeface="Arial"/>
                <a:cs typeface="Arial"/>
              </a:rPr>
              <a:t>Radiation Test results and reports</a:t>
            </a:r>
          </a:p>
          <a:p>
            <a:pPr indent="-457200">
              <a:spcBef>
                <a:spcPts val="200"/>
              </a:spcBef>
              <a:buAutoNum type="arabicPeriod"/>
            </a:pPr>
            <a:r>
              <a:rPr lang="en-US" sz="2000" dirty="0">
                <a:solidFill>
                  <a:prstClr val="white">
                    <a:lumMod val="50000"/>
                  </a:prstClr>
                </a:solidFill>
                <a:latin typeface="Arial"/>
                <a:cs typeface="Arial"/>
              </a:rPr>
              <a:t>Cost-sharing provided by EHP, Gateway, and MCO</a:t>
            </a:r>
          </a:p>
          <a:p>
            <a:pPr indent="-457200">
              <a:spcBef>
                <a:spcPts val="200"/>
              </a:spcBef>
              <a:buAutoNum type="arabicPeriod"/>
            </a:pPr>
            <a:r>
              <a:rPr lang="en-US" sz="2000" dirty="0">
                <a:solidFill>
                  <a:prstClr val="white">
                    <a:lumMod val="50000"/>
                  </a:prstClr>
                </a:solidFill>
                <a:latin typeface="Arial"/>
                <a:cs typeface="Arial"/>
              </a:rPr>
              <a:t>Presented at NASA Electronic Parts and Packaging (NEPP)</a:t>
            </a:r>
          </a:p>
          <a:p>
            <a:pPr indent="-457200">
              <a:spcBef>
                <a:spcPts val="200"/>
              </a:spcBef>
              <a:buAutoNum type="arabicPeriod"/>
            </a:pPr>
            <a:r>
              <a:rPr lang="en-US" sz="2000" dirty="0">
                <a:solidFill>
                  <a:prstClr val="white">
                    <a:lumMod val="50000"/>
                  </a:prstClr>
                </a:solidFill>
                <a:latin typeface="Arial"/>
                <a:cs typeface="Arial"/>
              </a:rPr>
              <a:t>Presented at IEEE Space Computing Conference</a:t>
            </a:r>
          </a:p>
          <a:p>
            <a:pPr indent="-457200">
              <a:spcBef>
                <a:spcPts val="200"/>
              </a:spcBef>
              <a:buAutoNum type="arabicPeriod"/>
            </a:pPr>
            <a:r>
              <a:rPr lang="en-US" sz="2000" dirty="0">
                <a:solidFill>
                  <a:prstClr val="white">
                    <a:lumMod val="50000"/>
                  </a:prstClr>
                </a:solidFill>
                <a:latin typeface="Arial"/>
                <a:cs typeface="Arial"/>
              </a:rPr>
              <a:t>Reference design for a Radiation-Tolerant  Display System </a:t>
            </a:r>
          </a:p>
          <a:p>
            <a:endParaRPr lang="en-US" sz="2200" dirty="0">
              <a:latin typeface="Arial" panose="020B0604020202020204" pitchFamily="34" charset="0"/>
              <a:cs typeface="Arial" pitchFamily="34" charset="0"/>
            </a:endParaRPr>
          </a:p>
          <a:p>
            <a:endParaRPr lang="en-US" sz="2200" dirty="0">
              <a:latin typeface="Arial" panose="020B0604020202020204" pitchFamily="34" charset="0"/>
              <a:cs typeface="Arial" pitchFamily="34" charset="0"/>
            </a:endParaRPr>
          </a:p>
          <a:p>
            <a:endParaRPr lang="en-US" sz="2200" dirty="0">
              <a:latin typeface="Arial" panose="020B0604020202020204" pitchFamily="34" charset="0"/>
              <a:cs typeface="Arial" pitchFamily="34" charset="0"/>
            </a:endParaRPr>
          </a:p>
          <a:p>
            <a:endParaRPr lang="en-US" sz="2200" dirty="0">
              <a:latin typeface="Arial" panose="020B0604020202020204" pitchFamily="34" charset="0"/>
              <a:cs typeface="Arial" pitchFamily="34" charset="0"/>
            </a:endParaRPr>
          </a:p>
          <a:p>
            <a:endParaRPr lang="en-US" sz="2200" dirty="0">
              <a:latin typeface="Arial" panose="020B0604020202020204" pitchFamily="34" charset="0"/>
              <a:cs typeface="Arial" pitchFamily="34" charset="0"/>
            </a:endParaRPr>
          </a:p>
          <a:p>
            <a:endParaRPr lang="en-US" sz="2200" dirty="0">
              <a:latin typeface="Arial" panose="020B0604020202020204" pitchFamily="34" charset="0"/>
              <a:cs typeface="Arial" pitchFamily="34" charset="0"/>
            </a:endParaRPr>
          </a:p>
          <a:p>
            <a:endParaRPr lang="en-US" sz="2200" dirty="0">
              <a:latin typeface="Arial" panose="020B0604020202020204" pitchFamily="34" charset="0"/>
              <a:cs typeface="Arial" pitchFamily="34" charset="0"/>
            </a:endParaRPr>
          </a:p>
          <a:p>
            <a:endParaRPr lang="en-US" sz="2200" dirty="0">
              <a:latin typeface="Arial" panose="020B0604020202020204" pitchFamily="34" charset="0"/>
              <a:cs typeface="Arial" pitchFamily="34" charset="0"/>
            </a:endParaRPr>
          </a:p>
          <a:p>
            <a:endParaRPr lang="en-US" sz="2200" dirty="0">
              <a:latin typeface="Arial" panose="020B0604020202020204" pitchFamily="34" charset="0"/>
              <a:cs typeface="Arial" pitchFamily="34" charset="0"/>
            </a:endParaRPr>
          </a:p>
          <a:p>
            <a:endParaRPr lang="en-US" sz="2200" dirty="0">
              <a:latin typeface="Arial" panose="020B0604020202020204" pitchFamily="34" charset="0"/>
              <a:cs typeface="Arial" pitchFamily="34" charset="0"/>
            </a:endParaRPr>
          </a:p>
          <a:p>
            <a:endParaRPr lang="en-US" sz="2200" dirty="0">
              <a:latin typeface="Arial" panose="020B0604020202020204" pitchFamily="34" charset="0"/>
              <a:cs typeface="Arial" pitchFamily="34" charset="0"/>
            </a:endParaRPr>
          </a:p>
          <a:p>
            <a:pPr>
              <a:spcAft>
                <a:spcPts val="1199"/>
              </a:spcAft>
            </a:pPr>
            <a:r>
              <a:rPr lang="en-US" sz="3200" cap="all" dirty="0">
                <a:solidFill>
                  <a:srgbClr val="853123"/>
                </a:solidFill>
                <a:latin typeface="Arial Black"/>
                <a:cs typeface="Times New Roman"/>
              </a:rPr>
              <a:t>NEXT STEPS</a:t>
            </a:r>
          </a:p>
          <a:p>
            <a:pPr indent="-457200">
              <a:spcBef>
                <a:spcPts val="200"/>
              </a:spcBef>
              <a:buFont typeface="+mj-lt"/>
              <a:buAutoNum type="arabicPeriod"/>
            </a:pPr>
            <a:r>
              <a:rPr lang="en-US" sz="2000" dirty="0">
                <a:solidFill>
                  <a:prstClr val="white">
                    <a:lumMod val="50000"/>
                  </a:prstClr>
                </a:solidFill>
                <a:latin typeface="Arial"/>
                <a:cs typeface="Arial"/>
              </a:rPr>
              <a:t>Continue maturing benchtop prototype with engineering and flight like models</a:t>
            </a:r>
          </a:p>
          <a:p>
            <a:pPr indent="-457200">
              <a:spcBef>
                <a:spcPts val="200"/>
              </a:spcBef>
              <a:buFont typeface="+mj-lt"/>
              <a:buAutoNum type="arabicPeriod"/>
            </a:pPr>
            <a:r>
              <a:rPr lang="en-US" sz="2000" dirty="0">
                <a:solidFill>
                  <a:prstClr val="white">
                    <a:lumMod val="50000"/>
                  </a:prstClr>
                </a:solidFill>
                <a:latin typeface="Arial"/>
                <a:cs typeface="Arial"/>
              </a:rPr>
              <a:t>Pursue cost-sharing and infusion </a:t>
            </a:r>
          </a:p>
          <a:p>
            <a:pPr indent="-457200">
              <a:spcBef>
                <a:spcPts val="200"/>
              </a:spcBef>
              <a:buFont typeface="+mj-lt"/>
              <a:buAutoNum type="arabicPeriod"/>
            </a:pPr>
            <a:r>
              <a:rPr lang="en-US" sz="2000" dirty="0">
                <a:solidFill>
                  <a:prstClr val="white">
                    <a:lumMod val="50000"/>
                  </a:prstClr>
                </a:solidFill>
                <a:latin typeface="Arial"/>
                <a:cs typeface="Arial"/>
              </a:rPr>
              <a:t>Partner with industry for the development of a radiation-tolerant display panel</a:t>
            </a:r>
          </a:p>
          <a:p>
            <a:pPr indent="-457200">
              <a:spcBef>
                <a:spcPts val="200"/>
              </a:spcBef>
              <a:buFont typeface="+mj-lt"/>
              <a:buAutoNum type="arabicPeriod"/>
            </a:pPr>
            <a:r>
              <a:rPr lang="en-US" sz="2000" dirty="0">
                <a:solidFill>
                  <a:prstClr val="white">
                    <a:lumMod val="50000"/>
                  </a:prstClr>
                </a:solidFill>
                <a:latin typeface="Arial"/>
                <a:cs typeface="Arial"/>
              </a:rPr>
              <a:t>Hold system capability demonstrations</a:t>
            </a:r>
          </a:p>
        </p:txBody>
      </p:sp>
      <p:cxnSp>
        <p:nvCxnSpPr>
          <p:cNvPr id="24" name="Straight Connector 23">
            <a:extLst>
              <a:ext uri="{FF2B5EF4-FFF2-40B4-BE49-F238E27FC236}">
                <a16:creationId xmlns:a16="http://schemas.microsoft.com/office/drawing/2014/main" id="{958D49D5-9EA1-4E11-B4A9-0B1621E3A502}"/>
              </a:ext>
            </a:extLst>
          </p:cNvPr>
          <p:cNvCxnSpPr>
            <a:cxnSpLocks/>
          </p:cNvCxnSpPr>
          <p:nvPr/>
        </p:nvCxnSpPr>
        <p:spPr>
          <a:xfrm>
            <a:off x="10504991" y="5236082"/>
            <a:ext cx="46941" cy="21778823"/>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25" name="TextBox 24">
            <a:extLst>
              <a:ext uri="{FF2B5EF4-FFF2-40B4-BE49-F238E27FC236}">
                <a16:creationId xmlns:a16="http://schemas.microsoft.com/office/drawing/2014/main" id="{4A5E56A3-368D-444B-91E6-B6C995AAFB5B}"/>
              </a:ext>
            </a:extLst>
          </p:cNvPr>
          <p:cNvSpPr txBox="1"/>
          <p:nvPr/>
        </p:nvSpPr>
        <p:spPr>
          <a:xfrm>
            <a:off x="514052" y="5413321"/>
            <a:ext cx="9566928" cy="9741128"/>
          </a:xfrm>
          <a:prstGeom prst="rect">
            <a:avLst/>
          </a:prstGeom>
          <a:noFill/>
        </p:spPr>
        <p:txBody>
          <a:bodyPr wrap="square" lIns="91440" tIns="45720" rIns="91440" bIns="45720" rtlCol="0" anchor="t">
            <a:spAutoFit/>
          </a:bodyPr>
          <a:lstStyle/>
          <a:p>
            <a:pPr marL="227965" indent="-227965">
              <a:spcAft>
                <a:spcPts val="599"/>
              </a:spcAft>
            </a:pPr>
            <a:r>
              <a:rPr lang="en-US" sz="3200" cap="all" dirty="0">
                <a:solidFill>
                  <a:srgbClr val="853123"/>
                </a:solidFill>
                <a:latin typeface="Arial Black"/>
                <a:cs typeface="Times New Roman"/>
              </a:rPr>
              <a:t>EXECUTIVE SUMMARY</a:t>
            </a:r>
            <a:endParaRPr lang="en-US" sz="6000" dirty="0">
              <a:latin typeface="Arial Black"/>
              <a:cs typeface="Times New Roman"/>
            </a:endParaRPr>
          </a:p>
          <a:p>
            <a:r>
              <a:rPr lang="en-US" sz="2000" dirty="0">
                <a:solidFill>
                  <a:prstClr val="white">
                    <a:lumMod val="50000"/>
                  </a:prstClr>
                </a:solidFill>
                <a:latin typeface="Arial"/>
                <a:cs typeface="Arial"/>
              </a:rPr>
              <a:t>The Radiation Tolerant Displays project aims to develop a reference design for a display system that can withstand and mitigate the effects of radiation in deep space. Radiation Tolerant Displays seeks to deliver on this goal through a collaboration across industry and agency and by building upon the Mars </a:t>
            </a:r>
            <a:r>
              <a:rPr lang="en-US" sz="2000">
                <a:solidFill>
                  <a:prstClr val="white">
                    <a:lumMod val="50000"/>
                  </a:prstClr>
                </a:solidFill>
                <a:latin typeface="Arial"/>
                <a:cs typeface="Arial"/>
              </a:rPr>
              <a:t>Campaign Office’s (MCO) </a:t>
            </a:r>
            <a:r>
              <a:rPr lang="en-US" sz="2000" dirty="0">
                <a:solidFill>
                  <a:prstClr val="white">
                    <a:lumMod val="50000"/>
                  </a:prstClr>
                </a:solidFill>
                <a:latin typeface="Arial"/>
                <a:cs typeface="Arial"/>
              </a:rPr>
              <a:t>Project Polaris Radiation Tolerant Displays effort.</a:t>
            </a:r>
          </a:p>
          <a:p>
            <a:endParaRPr lang="en-US" sz="2200" dirty="0">
              <a:latin typeface="Arial" pitchFamily="34" charset="0"/>
              <a:cs typeface="Arial" pitchFamily="34" charset="0"/>
            </a:endParaRPr>
          </a:p>
          <a:p>
            <a:endParaRPr lang="en-US" sz="2200" dirty="0">
              <a:latin typeface="Arial" pitchFamily="34" charset="0"/>
              <a:cs typeface="Arial" pitchFamily="34" charset="0"/>
            </a:endParaRPr>
          </a:p>
          <a:p>
            <a:endParaRPr lang="en-US" sz="2200" dirty="0">
              <a:solidFill>
                <a:srgbClr val="000000"/>
              </a:solidFill>
              <a:latin typeface="Arial"/>
              <a:cs typeface="Arial"/>
            </a:endParaRPr>
          </a:p>
          <a:p>
            <a:pPr marL="227965" indent="-227965">
              <a:spcAft>
                <a:spcPts val="599"/>
              </a:spcAft>
            </a:pPr>
            <a:r>
              <a:rPr lang="en-US" sz="3200" cap="all" dirty="0">
                <a:solidFill>
                  <a:srgbClr val="853123"/>
                </a:solidFill>
                <a:latin typeface="Arial Black"/>
                <a:cs typeface="Times New Roman"/>
              </a:rPr>
              <a:t>Innovation</a:t>
            </a:r>
            <a:r>
              <a:rPr lang="en-US" sz="2200" dirty="0">
                <a:latin typeface="Arial"/>
                <a:cs typeface="Arial"/>
              </a:rPr>
              <a:t> </a:t>
            </a:r>
            <a:r>
              <a:rPr lang="en-US" sz="3200" cap="all" dirty="0">
                <a:solidFill>
                  <a:srgbClr val="853123"/>
                </a:solidFill>
                <a:latin typeface="Arial Black"/>
                <a:cs typeface="Times New Roman"/>
              </a:rPr>
              <a:t>&amp; BENEFITS</a:t>
            </a:r>
            <a:endParaRPr lang="en-US" sz="2200" dirty="0">
              <a:latin typeface="Arial" pitchFamily="34" charset="0"/>
              <a:cs typeface="Arial" pitchFamily="34" charset="0"/>
            </a:endParaRPr>
          </a:p>
          <a:p>
            <a:r>
              <a:rPr lang="en-US" sz="2000" dirty="0">
                <a:solidFill>
                  <a:prstClr val="white">
                    <a:lumMod val="50000"/>
                  </a:prstClr>
                </a:solidFill>
                <a:latin typeface="Arial"/>
                <a:cs typeface="Arial"/>
              </a:rPr>
              <a:t>The display system architecture is being developed to support all deep-space missions from the Moon to Mars. Currently, no radiation-tolerant display system exists. This project will leverage advancements from NASA-funded and SBIR projects, to provide a system that will reliably deliver critical information and data to crew members exactly when they need it, enhancing both crew safety and operational efficiency. With a scalable, modular design and a combination of COTS and rad-hardened components, this system will be highly available, performant, and easy to maintain, reducing the need for resupply missions. This results in lower mission costs by minimizing resupply mass and, ultimately, a more sustainable approach for deep-space exploration.</a:t>
            </a:r>
          </a:p>
          <a:p>
            <a:endParaRPr lang="en-US" sz="2200" dirty="0">
              <a:latin typeface="Arial" pitchFamily="34" charset="0"/>
              <a:cs typeface="Arial" pitchFamily="34" charset="0"/>
            </a:endParaRPr>
          </a:p>
          <a:p>
            <a:endParaRPr lang="en-US" sz="2200" dirty="0">
              <a:solidFill>
                <a:srgbClr val="000000"/>
              </a:solidFill>
              <a:latin typeface="Arial" pitchFamily="34" charset="0"/>
              <a:cs typeface="Arial" pitchFamily="34" charset="0"/>
            </a:endParaRPr>
          </a:p>
          <a:p>
            <a:endParaRPr lang="en-US" sz="2200" dirty="0">
              <a:solidFill>
                <a:srgbClr val="000000"/>
              </a:solidFill>
              <a:latin typeface="Arial" pitchFamily="34" charset="0"/>
              <a:cs typeface="Arial" pitchFamily="34" charset="0"/>
            </a:endParaRPr>
          </a:p>
          <a:p>
            <a:pPr marL="227965" indent="-227965">
              <a:spcAft>
                <a:spcPts val="599"/>
              </a:spcAft>
            </a:pPr>
            <a:r>
              <a:rPr lang="en-US" sz="3200" cap="all" dirty="0">
                <a:solidFill>
                  <a:srgbClr val="853123"/>
                </a:solidFill>
                <a:latin typeface="Arial Black"/>
                <a:cs typeface="Times New Roman"/>
              </a:rPr>
              <a:t>Collaboration </a:t>
            </a:r>
            <a:endParaRPr lang="en-US" sz="1800" dirty="0">
              <a:latin typeface="Arial"/>
              <a:cs typeface="Arial"/>
            </a:endParaRPr>
          </a:p>
          <a:p>
            <a:pPr indent="-457200">
              <a:buFont typeface="+mj-lt"/>
              <a:buAutoNum type="arabicPeriod"/>
            </a:pPr>
            <a:r>
              <a:rPr lang="en-US" sz="2000" dirty="0">
                <a:solidFill>
                  <a:prstClr val="white">
                    <a:lumMod val="50000"/>
                  </a:prstClr>
                </a:solidFill>
                <a:latin typeface="Arial"/>
                <a:cs typeface="Arial"/>
              </a:rPr>
              <a:t>NASA Goddard Spaceflight Center</a:t>
            </a:r>
          </a:p>
          <a:p>
            <a:pPr indent="-457200">
              <a:buFont typeface="+mj-lt"/>
              <a:buAutoNum type="arabicPeriod"/>
            </a:pPr>
            <a:r>
              <a:rPr lang="en-US" sz="2000" dirty="0">
                <a:solidFill>
                  <a:prstClr val="white">
                    <a:lumMod val="50000"/>
                  </a:prstClr>
                </a:solidFill>
                <a:latin typeface="Arial"/>
                <a:cs typeface="Arial"/>
              </a:rPr>
              <a:t>Spectrum Displays</a:t>
            </a:r>
          </a:p>
          <a:p>
            <a:pPr indent="-457200">
              <a:buFont typeface="+mj-lt"/>
              <a:buAutoNum type="arabicPeriod"/>
            </a:pPr>
            <a:r>
              <a:rPr lang="en-US" sz="2000" dirty="0" err="1">
                <a:solidFill>
                  <a:prstClr val="white">
                    <a:lumMod val="50000"/>
                  </a:prstClr>
                </a:solidFill>
                <a:latin typeface="Arial"/>
                <a:cs typeface="Arial"/>
              </a:rPr>
              <a:t>Arquimea</a:t>
            </a:r>
            <a:r>
              <a:rPr lang="en-US" sz="2000" dirty="0">
                <a:solidFill>
                  <a:prstClr val="white">
                    <a:lumMod val="50000"/>
                  </a:prstClr>
                </a:solidFill>
                <a:latin typeface="Arial"/>
                <a:cs typeface="Arial"/>
              </a:rPr>
              <a:t> </a:t>
            </a:r>
          </a:p>
          <a:p>
            <a:pPr indent="-457200">
              <a:buFont typeface="+mj-lt"/>
              <a:buAutoNum type="arabicPeriod"/>
            </a:pPr>
            <a:r>
              <a:rPr lang="en-US" sz="2000" dirty="0">
                <a:solidFill>
                  <a:prstClr val="white">
                    <a:lumMod val="50000"/>
                  </a:prstClr>
                </a:solidFill>
                <a:latin typeface="Arial"/>
                <a:cs typeface="Arial"/>
              </a:rPr>
              <a:t>Troxel Aerospace (SBIR)</a:t>
            </a:r>
          </a:p>
        </p:txBody>
      </p:sp>
      <p:sp>
        <p:nvSpPr>
          <p:cNvPr id="29" name="TextBox 28">
            <a:extLst>
              <a:ext uri="{FF2B5EF4-FFF2-40B4-BE49-F238E27FC236}">
                <a16:creationId xmlns:a16="http://schemas.microsoft.com/office/drawing/2014/main" id="{B88ADC10-7404-4F79-9343-33FE4038EA9C}"/>
              </a:ext>
            </a:extLst>
          </p:cNvPr>
          <p:cNvSpPr txBox="1"/>
          <p:nvPr/>
        </p:nvSpPr>
        <p:spPr>
          <a:xfrm>
            <a:off x="11474957" y="10495496"/>
            <a:ext cx="8530701" cy="400110"/>
          </a:xfrm>
          <a:prstGeom prst="rect">
            <a:avLst/>
          </a:prstGeom>
          <a:noFill/>
        </p:spPr>
        <p:txBody>
          <a:bodyPr wrap="square" rtlCol="0">
            <a:spAutoFit/>
          </a:bodyPr>
          <a:lstStyle/>
          <a:p>
            <a:pPr algn="ctr"/>
            <a:r>
              <a:rPr lang="en-US" sz="2000" i="1" dirty="0"/>
              <a:t>Radiation-Tolerant Display System Architecture Block Diagram</a:t>
            </a:r>
          </a:p>
        </p:txBody>
      </p:sp>
      <p:sp>
        <p:nvSpPr>
          <p:cNvPr id="3" name="TextBox 2">
            <a:extLst>
              <a:ext uri="{FF2B5EF4-FFF2-40B4-BE49-F238E27FC236}">
                <a16:creationId xmlns:a16="http://schemas.microsoft.com/office/drawing/2014/main" id="{7032A80C-3E07-F3E9-0EDE-685CADD19A9E}"/>
              </a:ext>
            </a:extLst>
          </p:cNvPr>
          <p:cNvSpPr txBox="1"/>
          <p:nvPr/>
        </p:nvSpPr>
        <p:spPr>
          <a:xfrm>
            <a:off x="751115" y="2078286"/>
            <a:ext cx="2253342" cy="646331"/>
          </a:xfrm>
          <a:prstGeom prst="rect">
            <a:avLst/>
          </a:prstGeom>
          <a:noFill/>
        </p:spPr>
        <p:txBody>
          <a:bodyPr wrap="square" lIns="91440" tIns="45720" rIns="91440" bIns="45720" anchor="t">
            <a:spAutoFit/>
          </a:bodyPr>
          <a:lstStyle/>
          <a:p>
            <a:pPr algn="ctr"/>
            <a:r>
              <a:rPr lang="en-US" sz="3600" b="1" dirty="0">
                <a:solidFill>
                  <a:schemeClr val="bg1"/>
                </a:solidFill>
                <a:latin typeface="Arial" pitchFamily="34" charset="0"/>
                <a:ea typeface="+mj-ea"/>
                <a:cs typeface="Arial" pitchFamily="34" charset="0"/>
              </a:rPr>
              <a:t>TBD</a:t>
            </a:r>
            <a:endParaRPr lang="en-US" sz="3600" dirty="0">
              <a:solidFill>
                <a:schemeClr val="bg1"/>
              </a:solidFill>
              <a:cs typeface="Calibri"/>
            </a:endParaRPr>
          </a:p>
        </p:txBody>
      </p:sp>
      <p:graphicFrame>
        <p:nvGraphicFramePr>
          <p:cNvPr id="7" name="Table 8">
            <a:extLst>
              <a:ext uri="{FF2B5EF4-FFF2-40B4-BE49-F238E27FC236}">
                <a16:creationId xmlns:a16="http://schemas.microsoft.com/office/drawing/2014/main" id="{C93CE800-A5BC-0D85-0F7C-1FD1796760E8}"/>
              </a:ext>
            </a:extLst>
          </p:cNvPr>
          <p:cNvGraphicFramePr>
            <a:graphicFrameLocks noGrp="1"/>
          </p:cNvGraphicFramePr>
          <p:nvPr>
            <p:extLst>
              <p:ext uri="{D42A27DB-BD31-4B8C-83A1-F6EECF244321}">
                <p14:modId xmlns:p14="http://schemas.microsoft.com/office/powerpoint/2010/main" val="229108955"/>
              </p:ext>
            </p:extLst>
          </p:nvPr>
        </p:nvGraphicFramePr>
        <p:xfrm>
          <a:off x="754057" y="4502689"/>
          <a:ext cx="9927563" cy="483596"/>
        </p:xfrm>
        <a:graphic>
          <a:graphicData uri="http://schemas.openxmlformats.org/drawingml/2006/table">
            <a:tbl>
              <a:tblPr firstRow="1" bandRow="1">
                <a:tableStyleId>{5940675A-B579-460E-94D1-54222C63F5DA}</a:tableStyleId>
              </a:tblPr>
              <a:tblGrid>
                <a:gridCol w="9927563">
                  <a:extLst>
                    <a:ext uri="{9D8B030D-6E8A-4147-A177-3AD203B41FA5}">
                      <a16:colId xmlns:a16="http://schemas.microsoft.com/office/drawing/2014/main" val="3842304246"/>
                    </a:ext>
                  </a:extLst>
                </a:gridCol>
              </a:tblGrid>
              <a:tr h="483596">
                <a:tc>
                  <a:txBody>
                    <a:bodyPr/>
                    <a:lstStyle/>
                    <a:p>
                      <a:r>
                        <a:rPr kumimoji="0" lang="en-US" sz="2000" b="1" i="0" u="none" strike="noStrike" kern="1200" cap="none" spc="0" normalizeH="0" baseline="0" noProof="0" dirty="0">
                          <a:ln>
                            <a:noFill/>
                          </a:ln>
                          <a:solidFill>
                            <a:srgbClr val="004080"/>
                          </a:solidFill>
                          <a:effectLst/>
                          <a:uLnTx/>
                          <a:uFillTx/>
                          <a:latin typeface="Arial"/>
                          <a:ea typeface="+mn-ea"/>
                          <a:cs typeface="Arial"/>
                        </a:rPr>
                        <a:t>PM / PI Info</a:t>
                      </a:r>
                      <a:r>
                        <a:rPr lang="en-US" sz="2000" b="1" i="0" u="none" strike="noStrike" kern="1200" cap="none" spc="0" normalizeH="0" baseline="0" noProof="0" dirty="0">
                          <a:ln>
                            <a:noFill/>
                          </a:ln>
                          <a:solidFill>
                            <a:srgbClr val="004080"/>
                          </a:solidFill>
                          <a:effectLst/>
                          <a:uLnTx/>
                          <a:uFillTx/>
                          <a:latin typeface="Arial"/>
                          <a:ea typeface="+mn-ea"/>
                          <a:cs typeface="Arial"/>
                        </a:rPr>
                        <a:t> </a:t>
                      </a:r>
                      <a:r>
                        <a:rPr lang="en-US" sz="2000" b="0" i="0" u="none" strike="noStrike" kern="1200" cap="none" spc="0" normalizeH="0" baseline="0" noProof="0" dirty="0">
                          <a:ln>
                            <a:noFill/>
                          </a:ln>
                          <a:solidFill>
                            <a:prstClr val="white">
                              <a:lumMod val="50000"/>
                            </a:prstClr>
                          </a:solidFill>
                          <a:effectLst/>
                          <a:uLnTx/>
                          <a:uFillTx/>
                          <a:latin typeface="Arial"/>
                          <a:ea typeface="+mn-ea"/>
                          <a:cs typeface="Arial"/>
                        </a:rPr>
                        <a:t> EV3 | </a:t>
                      </a:r>
                      <a:r>
                        <a:rPr lang="en-US" sz="2000" b="0" i="0" u="none" strike="noStrike" kern="1200" cap="none" spc="0" normalizeH="0" baseline="0" noProof="0" dirty="0">
                          <a:ln>
                            <a:noFill/>
                          </a:ln>
                          <a:solidFill>
                            <a:schemeClr val="tx1">
                              <a:lumMod val="50000"/>
                              <a:lumOff val="50000"/>
                            </a:schemeClr>
                          </a:solidFill>
                          <a:effectLst/>
                          <a:uLnTx/>
                          <a:uFillTx/>
                          <a:latin typeface="Arial"/>
                          <a:ea typeface="+mn-ea"/>
                          <a:cs typeface="Arial"/>
                        </a:rPr>
                        <a:t>Geraldo Cisneros</a:t>
                      </a:r>
                      <a:r>
                        <a:rPr kumimoji="0" lang="en-US" sz="2000" b="0" i="0" u="none" strike="noStrike" kern="1200" cap="none" spc="0" normalizeH="0" baseline="0" noProof="0" dirty="0">
                          <a:ln>
                            <a:noFill/>
                          </a:ln>
                          <a:solidFill>
                            <a:schemeClr val="tx1">
                              <a:lumMod val="50000"/>
                              <a:lumOff val="50000"/>
                            </a:schemeClr>
                          </a:solidFill>
                          <a:effectLst/>
                          <a:uLnTx/>
                          <a:uFillTx/>
                          <a:latin typeface="Arial"/>
                          <a:ea typeface="+mn-ea"/>
                          <a:cs typeface="Arial"/>
                        </a:rPr>
                        <a:t> | geraldo.a.Cisneros@nasa.gov</a:t>
                      </a:r>
                      <a:endParaRPr kumimoji="0" lang="en-US" sz="2000" b="0" i="0" u="none" strike="noStrike" kern="1200" cap="none" spc="0" normalizeH="0" baseline="0" noProof="0" dirty="0">
                        <a:ln>
                          <a:noFill/>
                        </a:ln>
                        <a:solidFill>
                          <a:prstClr val="white">
                            <a:lumMod val="50000"/>
                          </a:prstClr>
                        </a:solidFill>
                        <a:effectLst/>
                        <a:uLnTx/>
                        <a:uFillTx/>
                        <a:latin typeface="Arial"/>
                        <a:ea typeface="+mn-ea"/>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65972166"/>
                  </a:ext>
                </a:extLst>
              </a:tr>
            </a:tbl>
          </a:graphicData>
        </a:graphic>
      </p:graphicFrame>
      <p:graphicFrame>
        <p:nvGraphicFramePr>
          <p:cNvPr id="12" name="Table 8">
            <a:extLst>
              <a:ext uri="{FF2B5EF4-FFF2-40B4-BE49-F238E27FC236}">
                <a16:creationId xmlns:a16="http://schemas.microsoft.com/office/drawing/2014/main" id="{51234495-0199-6927-F541-F9A047822B7F}"/>
              </a:ext>
            </a:extLst>
          </p:cNvPr>
          <p:cNvGraphicFramePr>
            <a:graphicFrameLocks noGrp="1"/>
          </p:cNvGraphicFramePr>
          <p:nvPr>
            <p:extLst>
              <p:ext uri="{D42A27DB-BD31-4B8C-83A1-F6EECF244321}">
                <p14:modId xmlns:p14="http://schemas.microsoft.com/office/powerpoint/2010/main" val="3628631006"/>
              </p:ext>
            </p:extLst>
          </p:nvPr>
        </p:nvGraphicFramePr>
        <p:xfrm>
          <a:off x="10920885" y="26164522"/>
          <a:ext cx="9488723" cy="1084878"/>
        </p:xfrm>
        <a:graphic>
          <a:graphicData uri="http://schemas.openxmlformats.org/drawingml/2006/table">
            <a:tbl>
              <a:tblPr firstRow="1" bandRow="1">
                <a:tableStyleId>{5940675A-B579-460E-94D1-54222C63F5DA}</a:tableStyleId>
              </a:tblPr>
              <a:tblGrid>
                <a:gridCol w="1411877">
                  <a:extLst>
                    <a:ext uri="{9D8B030D-6E8A-4147-A177-3AD203B41FA5}">
                      <a16:colId xmlns:a16="http://schemas.microsoft.com/office/drawing/2014/main" val="3842304246"/>
                    </a:ext>
                  </a:extLst>
                </a:gridCol>
                <a:gridCol w="8076846">
                  <a:extLst>
                    <a:ext uri="{9D8B030D-6E8A-4147-A177-3AD203B41FA5}">
                      <a16:colId xmlns:a16="http://schemas.microsoft.com/office/drawing/2014/main" val="2282248312"/>
                    </a:ext>
                  </a:extLst>
                </a:gridCol>
              </a:tblGrid>
              <a:tr h="542439">
                <a:tc>
                  <a:txBody>
                    <a:bodyPr/>
                    <a:lstStyle/>
                    <a:p>
                      <a:r>
                        <a:rPr kumimoji="0" lang="en-US" sz="2200" b="1" i="0" u="none" strike="noStrike" kern="1200" cap="none" spc="0" normalizeH="0" baseline="0" noProof="0">
                          <a:ln>
                            <a:noFill/>
                          </a:ln>
                          <a:solidFill>
                            <a:srgbClr val="004080"/>
                          </a:solidFill>
                          <a:effectLst/>
                          <a:uLnTx/>
                          <a:uFillTx/>
                          <a:latin typeface="Arial"/>
                          <a:ea typeface="+mn-ea"/>
                          <a:cs typeface="Arial"/>
                        </a:rPr>
                        <a:t>DAA#</a:t>
                      </a:r>
                      <a:r>
                        <a:rPr lang="en-US" sz="2200" b="1" i="0" u="none" strike="noStrike" kern="1200" cap="none" spc="0" normalizeH="0" baseline="0" noProof="0">
                          <a:ln>
                            <a:noFill/>
                          </a:ln>
                          <a:solidFill>
                            <a:srgbClr val="004080"/>
                          </a:solidFill>
                          <a:effectLst/>
                          <a:uLnTx/>
                          <a:uFillTx/>
                          <a:latin typeface="Arial"/>
                          <a:ea typeface="+mn-ea"/>
                          <a:cs typeface="Arial"/>
                        </a:rPr>
                        <a:t> </a:t>
                      </a:r>
                      <a:endParaRPr lang="en-US" sz="2200">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1383819"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a:ln>
                            <a:noFill/>
                          </a:ln>
                          <a:solidFill>
                            <a:schemeClr val="tx1">
                              <a:lumMod val="50000"/>
                              <a:lumOff val="50000"/>
                            </a:schemeClr>
                          </a:solidFill>
                          <a:effectLst/>
                          <a:uLnTx/>
                          <a:uFillTx/>
                          <a:latin typeface="Arial"/>
                          <a:ea typeface="+mn-ea"/>
                          <a:cs typeface="Arial"/>
                        </a:rPr>
                        <a:t>#############</a:t>
                      </a:r>
                      <a:endParaRPr lang="en-US" sz="2200">
                        <a:solidFill>
                          <a:schemeClr val="tx1">
                            <a:lumMod val="50000"/>
                            <a:lumOff val="50000"/>
                          </a:schemeClr>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25998489"/>
                  </a:ext>
                </a:extLst>
              </a:tr>
              <a:tr h="542439">
                <a:tc>
                  <a:txBody>
                    <a:bodyPr/>
                    <a:lstStyle/>
                    <a:p>
                      <a:r>
                        <a:rPr kumimoji="0" lang="en-US" sz="2200" b="1" i="0" u="none" strike="noStrike" kern="1200" cap="none" spc="0" normalizeH="0" baseline="0" noProof="0">
                          <a:ln>
                            <a:noFill/>
                          </a:ln>
                          <a:solidFill>
                            <a:srgbClr val="004080"/>
                          </a:solidFill>
                          <a:effectLst/>
                          <a:uLnTx/>
                          <a:uFillTx/>
                          <a:latin typeface="Arial"/>
                          <a:ea typeface="+mn-ea"/>
                          <a:cs typeface="Arial"/>
                        </a:rPr>
                        <a:t>NTR</a:t>
                      </a:r>
                      <a:r>
                        <a:rPr lang="en-US" sz="2200" b="1" i="0" u="none" strike="noStrike" kern="1200" cap="none" spc="0" normalizeH="0" baseline="0" noProof="0">
                          <a:ln>
                            <a:noFill/>
                          </a:ln>
                          <a:solidFill>
                            <a:srgbClr val="004080"/>
                          </a:solidFill>
                          <a:effectLst/>
                          <a:uLnTx/>
                          <a:uFillTx/>
                          <a:latin typeface="Arial"/>
                          <a:ea typeface="+mn-ea"/>
                          <a:cs typeface="Arial"/>
                        </a:rPr>
                        <a:t>#</a:t>
                      </a:r>
                      <a:endParaRPr lang="en-US" sz="2200">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1383819"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a:ln>
                            <a:noFill/>
                          </a:ln>
                          <a:solidFill>
                            <a:schemeClr val="tx1">
                              <a:lumMod val="50000"/>
                              <a:lumOff val="50000"/>
                            </a:schemeClr>
                          </a:solidFill>
                          <a:effectLst/>
                          <a:uLnTx/>
                          <a:uFillTx/>
                          <a:latin typeface="Arial"/>
                          <a:ea typeface="+mn-ea"/>
                          <a:cs typeface="Arial"/>
                        </a:rPr>
                        <a:t>############, </a:t>
                      </a:r>
                      <a:r>
                        <a:rPr lang="en-US" sz="2200" b="0" i="0" u="none" strike="noStrike" kern="1200" cap="none" spc="0" normalizeH="0" baseline="0" noProof="0">
                          <a:ln>
                            <a:noFill/>
                          </a:ln>
                          <a:solidFill>
                            <a:schemeClr val="tx1">
                              <a:lumMod val="50000"/>
                              <a:lumOff val="50000"/>
                            </a:schemeClr>
                          </a:solidFill>
                          <a:effectLst/>
                          <a:uLnTx/>
                          <a:uFillTx/>
                          <a:latin typeface="Arial"/>
                          <a:ea typeface="+mn-ea"/>
                          <a:cs typeface="Arial"/>
                        </a:rPr>
                        <a:t>############</a:t>
                      </a:r>
                      <a:endParaRPr lang="en-US" sz="2200">
                        <a:solidFill>
                          <a:schemeClr val="tx1">
                            <a:lumMod val="50000"/>
                            <a:lumOff val="50000"/>
                          </a:schemeClr>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65972166"/>
                  </a:ext>
                </a:extLst>
              </a:tr>
            </a:tbl>
          </a:graphicData>
        </a:graphic>
      </p:graphicFrame>
      <p:sp>
        <p:nvSpPr>
          <p:cNvPr id="15" name="TextBox 14">
            <a:extLst>
              <a:ext uri="{FF2B5EF4-FFF2-40B4-BE49-F238E27FC236}">
                <a16:creationId xmlns:a16="http://schemas.microsoft.com/office/drawing/2014/main" id="{3B84E92A-CDC2-2861-612E-801D0382B221}"/>
              </a:ext>
            </a:extLst>
          </p:cNvPr>
          <p:cNvSpPr txBox="1"/>
          <p:nvPr/>
        </p:nvSpPr>
        <p:spPr>
          <a:xfrm>
            <a:off x="737325" y="25046795"/>
            <a:ext cx="9488722" cy="400110"/>
          </a:xfrm>
          <a:prstGeom prst="rect">
            <a:avLst/>
          </a:prstGeom>
          <a:noFill/>
        </p:spPr>
        <p:txBody>
          <a:bodyPr wrap="square" rtlCol="0">
            <a:spAutoFit/>
          </a:bodyPr>
          <a:lstStyle/>
          <a:p>
            <a:pPr algn="ctr"/>
            <a:r>
              <a:rPr lang="en-US" sz="2000" i="1" dirty="0"/>
              <a:t>Radiation-Tolerant Displays Benchtop Prototype (Processing Elements)</a:t>
            </a:r>
          </a:p>
        </p:txBody>
      </p:sp>
      <p:pic>
        <p:nvPicPr>
          <p:cNvPr id="2" name="Picture 1">
            <a:extLst>
              <a:ext uri="{FF2B5EF4-FFF2-40B4-BE49-F238E27FC236}">
                <a16:creationId xmlns:a16="http://schemas.microsoft.com/office/drawing/2014/main" id="{FA2E30CD-091B-5DC7-3FDA-5E1F87F5F1A0}"/>
              </a:ext>
            </a:extLst>
          </p:cNvPr>
          <p:cNvPicPr>
            <a:picLocks noChangeAspect="1"/>
          </p:cNvPicPr>
          <p:nvPr/>
        </p:nvPicPr>
        <p:blipFill>
          <a:blip r:embed="rId5"/>
          <a:stretch>
            <a:fillRect/>
          </a:stretch>
        </p:blipFill>
        <p:spPr>
          <a:xfrm>
            <a:off x="11082861" y="5413321"/>
            <a:ext cx="9677353" cy="4843824"/>
          </a:xfrm>
          <a:prstGeom prst="rect">
            <a:avLst/>
          </a:prstGeom>
        </p:spPr>
      </p:pic>
      <p:pic>
        <p:nvPicPr>
          <p:cNvPr id="30" name="Picture 29">
            <a:extLst>
              <a:ext uri="{FF2B5EF4-FFF2-40B4-BE49-F238E27FC236}">
                <a16:creationId xmlns:a16="http://schemas.microsoft.com/office/drawing/2014/main" id="{64E12636-9787-A804-3B9B-E3E57BF5174B}"/>
              </a:ext>
            </a:extLst>
          </p:cNvPr>
          <p:cNvPicPr>
            <a:picLocks noChangeAspect="1"/>
          </p:cNvPicPr>
          <p:nvPr/>
        </p:nvPicPr>
        <p:blipFill>
          <a:blip r:embed="rId6"/>
          <a:stretch>
            <a:fillRect/>
          </a:stretch>
        </p:blipFill>
        <p:spPr>
          <a:xfrm>
            <a:off x="10976457" y="20681252"/>
            <a:ext cx="7114784" cy="3460408"/>
          </a:xfrm>
          <a:prstGeom prst="rect">
            <a:avLst/>
          </a:prstGeom>
        </p:spPr>
      </p:pic>
      <p:pic>
        <p:nvPicPr>
          <p:cNvPr id="43" name="Picture 42">
            <a:extLst>
              <a:ext uri="{FF2B5EF4-FFF2-40B4-BE49-F238E27FC236}">
                <a16:creationId xmlns:a16="http://schemas.microsoft.com/office/drawing/2014/main" id="{00337FF1-E4E7-67F1-3F62-120F93210C1C}"/>
              </a:ext>
            </a:extLst>
          </p:cNvPr>
          <p:cNvPicPr>
            <a:picLocks noChangeAspect="1"/>
          </p:cNvPicPr>
          <p:nvPr/>
        </p:nvPicPr>
        <p:blipFill>
          <a:blip r:embed="rId7"/>
          <a:stretch>
            <a:fillRect/>
          </a:stretch>
        </p:blipFill>
        <p:spPr>
          <a:xfrm>
            <a:off x="5096716" y="15596999"/>
            <a:ext cx="5274936" cy="1113303"/>
          </a:xfrm>
          <a:prstGeom prst="rect">
            <a:avLst/>
          </a:prstGeom>
        </p:spPr>
      </p:pic>
      <p:pic>
        <p:nvPicPr>
          <p:cNvPr id="45" name="Picture 44">
            <a:extLst>
              <a:ext uri="{FF2B5EF4-FFF2-40B4-BE49-F238E27FC236}">
                <a16:creationId xmlns:a16="http://schemas.microsoft.com/office/drawing/2014/main" id="{22AE96AC-BF11-F3BD-DF69-FB2AA98BE6A9}"/>
              </a:ext>
            </a:extLst>
          </p:cNvPr>
          <p:cNvPicPr>
            <a:picLocks noChangeAspect="1"/>
          </p:cNvPicPr>
          <p:nvPr/>
        </p:nvPicPr>
        <p:blipFill>
          <a:blip r:embed="rId8"/>
          <a:stretch>
            <a:fillRect/>
          </a:stretch>
        </p:blipFill>
        <p:spPr>
          <a:xfrm>
            <a:off x="5438216" y="13727545"/>
            <a:ext cx="4459540" cy="1233950"/>
          </a:xfrm>
          <a:prstGeom prst="rect">
            <a:avLst/>
          </a:prstGeom>
        </p:spPr>
      </p:pic>
      <p:pic>
        <p:nvPicPr>
          <p:cNvPr id="1042" name="Picture 18" descr="Troxel Aerospace">
            <a:extLst>
              <a:ext uri="{FF2B5EF4-FFF2-40B4-BE49-F238E27FC236}">
                <a16:creationId xmlns:a16="http://schemas.microsoft.com/office/drawing/2014/main" id="{B8FC3022-A73A-473E-7B64-63280AF5A70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48813" y="15739020"/>
            <a:ext cx="3744712" cy="1373061"/>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A picture containing text, wall, indoor, mounted&#10;&#10;Description automatically generated">
            <a:extLst>
              <a:ext uri="{FF2B5EF4-FFF2-40B4-BE49-F238E27FC236}">
                <a16:creationId xmlns:a16="http://schemas.microsoft.com/office/drawing/2014/main" id="{A08D1B48-C30D-44B7-E252-EEAB998489C2}"/>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t="16772" b="14973"/>
          <a:stretch/>
        </p:blipFill>
        <p:spPr bwMode="auto">
          <a:xfrm>
            <a:off x="18068359" y="22678646"/>
            <a:ext cx="2668973" cy="2416770"/>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52" descr="A person standing in front of a large screen&#10;&#10;Description automatically generated">
            <a:extLst>
              <a:ext uri="{FF2B5EF4-FFF2-40B4-BE49-F238E27FC236}">
                <a16:creationId xmlns:a16="http://schemas.microsoft.com/office/drawing/2014/main" id="{7B8B6C60-DCBB-E1C8-B543-09CEEBF679DD}"/>
              </a:ext>
            </a:extLst>
          </p:cNvPr>
          <p:cNvPicPr>
            <a:picLocks noChangeAspect="1"/>
          </p:cNvPicPr>
          <p:nvPr/>
        </p:nvPicPr>
        <p:blipFill>
          <a:blip r:embed="rId11"/>
          <a:stretch>
            <a:fillRect/>
          </a:stretch>
        </p:blipFill>
        <p:spPr>
          <a:xfrm>
            <a:off x="15758724" y="14640495"/>
            <a:ext cx="4265351" cy="3199014"/>
          </a:xfrm>
          <a:prstGeom prst="rect">
            <a:avLst/>
          </a:prstGeom>
        </p:spPr>
      </p:pic>
      <p:pic>
        <p:nvPicPr>
          <p:cNvPr id="55" name="Picture 54" descr="A group of men standing in front of a screen&#10;&#10;Description automatically generated">
            <a:extLst>
              <a:ext uri="{FF2B5EF4-FFF2-40B4-BE49-F238E27FC236}">
                <a16:creationId xmlns:a16="http://schemas.microsoft.com/office/drawing/2014/main" id="{6B5649CB-D51B-94E8-71DF-DA612DF37F24}"/>
              </a:ext>
            </a:extLst>
          </p:cNvPr>
          <p:cNvPicPr>
            <a:picLocks noChangeAspect="1"/>
          </p:cNvPicPr>
          <p:nvPr/>
        </p:nvPicPr>
        <p:blipFill>
          <a:blip r:embed="rId12"/>
          <a:stretch>
            <a:fillRect/>
          </a:stretch>
        </p:blipFill>
        <p:spPr>
          <a:xfrm>
            <a:off x="11082861" y="14667988"/>
            <a:ext cx="4283440" cy="3212580"/>
          </a:xfrm>
          <a:prstGeom prst="rect">
            <a:avLst/>
          </a:prstGeom>
        </p:spPr>
      </p:pic>
      <p:pic>
        <p:nvPicPr>
          <p:cNvPr id="58" name="Picture 57" descr="A machine with wires and cables&#10;&#10;Description automatically generated">
            <a:extLst>
              <a:ext uri="{FF2B5EF4-FFF2-40B4-BE49-F238E27FC236}">
                <a16:creationId xmlns:a16="http://schemas.microsoft.com/office/drawing/2014/main" id="{4380E515-5180-B836-2526-275823B6F5FD}"/>
              </a:ext>
            </a:extLst>
          </p:cNvPr>
          <p:cNvPicPr>
            <a:picLocks noChangeAspect="1"/>
          </p:cNvPicPr>
          <p:nvPr/>
        </p:nvPicPr>
        <p:blipFill>
          <a:blip r:embed="rId13"/>
          <a:stretch>
            <a:fillRect/>
          </a:stretch>
        </p:blipFill>
        <p:spPr>
          <a:xfrm rot="5400000">
            <a:off x="18105410" y="11589815"/>
            <a:ext cx="2970757" cy="2228068"/>
          </a:xfrm>
          <a:prstGeom prst="rect">
            <a:avLst/>
          </a:prstGeom>
        </p:spPr>
      </p:pic>
      <p:sp>
        <p:nvSpPr>
          <p:cNvPr id="59" name="TextBox 58">
            <a:extLst>
              <a:ext uri="{FF2B5EF4-FFF2-40B4-BE49-F238E27FC236}">
                <a16:creationId xmlns:a16="http://schemas.microsoft.com/office/drawing/2014/main" id="{16A61F44-3114-09A7-8F98-5E675F0FD001}"/>
              </a:ext>
            </a:extLst>
          </p:cNvPr>
          <p:cNvSpPr txBox="1"/>
          <p:nvPr/>
        </p:nvSpPr>
        <p:spPr>
          <a:xfrm>
            <a:off x="10901352" y="25081000"/>
            <a:ext cx="9488722" cy="400110"/>
          </a:xfrm>
          <a:prstGeom prst="rect">
            <a:avLst/>
          </a:prstGeom>
          <a:noFill/>
        </p:spPr>
        <p:txBody>
          <a:bodyPr wrap="square" rtlCol="0">
            <a:spAutoFit/>
          </a:bodyPr>
          <a:lstStyle/>
          <a:p>
            <a:pPr algn="ctr"/>
            <a:r>
              <a:rPr lang="en-US" sz="2000" i="1" dirty="0"/>
              <a:t>Radiation-Tolerant Display Configurations</a:t>
            </a:r>
          </a:p>
        </p:txBody>
      </p:sp>
      <p:pic>
        <p:nvPicPr>
          <p:cNvPr id="1024" name="Picture 1023">
            <a:extLst>
              <a:ext uri="{FF2B5EF4-FFF2-40B4-BE49-F238E27FC236}">
                <a16:creationId xmlns:a16="http://schemas.microsoft.com/office/drawing/2014/main" id="{FAC2D85C-2471-AA85-DE6B-C454251F1C06}"/>
              </a:ext>
            </a:extLst>
          </p:cNvPr>
          <p:cNvPicPr>
            <a:picLocks noChangeAspect="1"/>
          </p:cNvPicPr>
          <p:nvPr/>
        </p:nvPicPr>
        <p:blipFill rotWithShape="1">
          <a:blip r:embed="rId14"/>
          <a:srcRect l="1958" t="2823" r="1853"/>
          <a:stretch/>
        </p:blipFill>
        <p:spPr>
          <a:xfrm rot="5400000">
            <a:off x="2140983" y="16970308"/>
            <a:ext cx="6436684" cy="8445281"/>
          </a:xfrm>
          <a:prstGeom prst="rect">
            <a:avLst/>
          </a:prstGeom>
        </p:spPr>
      </p:pic>
    </p:spTree>
    <p:extLst>
      <p:ext uri="{BB962C8B-B14F-4D97-AF65-F5344CB8AC3E}">
        <p14:creationId xmlns:p14="http://schemas.microsoft.com/office/powerpoint/2010/main" val="3737786292"/>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3CDE3C361695A4AA84A7BCACD4EAE2D" ma:contentTypeVersion="14" ma:contentTypeDescription="Create a new document." ma:contentTypeScope="" ma:versionID="456b704ad3459e65d27659620623e0b3">
  <xsd:schema xmlns:xsd="http://www.w3.org/2001/XMLSchema" xmlns:xs="http://www.w3.org/2001/XMLSchema" xmlns:p="http://schemas.microsoft.com/office/2006/metadata/properties" xmlns:ns2="4ddf21d6-1af4-425f-ba3f-452218b853b2" xmlns:ns3="df9a858f-78ee-43ad-8d8e-65469a50c4f7" targetNamespace="http://schemas.microsoft.com/office/2006/metadata/properties" ma:root="true" ma:fieldsID="5b41dd65eb4bd90405eb31995a453b6c" ns2:_="" ns3:_="">
    <xsd:import namespace="4ddf21d6-1af4-425f-ba3f-452218b853b2"/>
    <xsd:import namespace="df9a858f-78ee-43ad-8d8e-65469a50c4f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ddf21d6-1af4-425f-ba3f-452218b853b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f9a858f-78ee-43ad-8d8e-65469a50c4f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6a3f0614-5b9c-45bd-b0a4-61048d82376e}" ma:internalName="TaxCatchAll" ma:showField="CatchAllData" ma:web="df9a858f-78ee-43ad-8d8e-65469a50c4f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df9a858f-78ee-43ad-8d8e-65469a50c4f7" xsi:nil="true"/>
    <lcf76f155ced4ddcb4097134ff3c332f xmlns="4ddf21d6-1af4-425f-ba3f-452218b853b2">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1F911C5-20C5-4CBA-AF01-390B2A8A997D}">
  <ds:schemaRefs>
    <ds:schemaRef ds:uri="http://schemas.microsoft.com/sharepoint/v3/contenttype/forms"/>
  </ds:schemaRefs>
</ds:datastoreItem>
</file>

<file path=customXml/itemProps2.xml><?xml version="1.0" encoding="utf-8"?>
<ds:datastoreItem xmlns:ds="http://schemas.openxmlformats.org/officeDocument/2006/customXml" ds:itemID="{0183F738-DBD9-4193-9185-745A656675A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ddf21d6-1af4-425f-ba3f-452218b853b2"/>
    <ds:schemaRef ds:uri="df9a858f-78ee-43ad-8d8e-65469a50c4f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7B0B382-9A4A-4C53-BB6E-245A4D922F4F}">
  <ds:schemaRefs>
    <ds:schemaRef ds:uri="d900e117-17a0-4b24-9e47-511ef1d02c43"/>
    <ds:schemaRef ds:uri="http://purl.org/dc/dcmitype/"/>
    <ds:schemaRef ds:uri="http://purl.org/dc/elements/1.1/"/>
    <ds:schemaRef ds:uri="http://purl.org/dc/terms/"/>
    <ds:schemaRef ds:uri="http://schemas.microsoft.com/office/infopath/2007/PartnerControls"/>
    <ds:schemaRef ds:uri="http://schemas.microsoft.com/office/2006/documentManagement/types"/>
    <ds:schemaRef ds:uri="http://schemas.openxmlformats.org/package/2006/metadata/core-properties"/>
    <ds:schemaRef ds:uri="http://www.w3.org/XML/1998/namespace"/>
    <ds:schemaRef ds:uri="42799d9c-1a12-4ba6-b108-3fc0c6c1422f"/>
    <ds:schemaRef ds:uri="d193be98-e1a0-4f01-b63e-81dae530022c"/>
    <ds:schemaRef ds:uri="http://schemas.microsoft.com/office/2006/metadata/properties"/>
    <ds:schemaRef ds:uri="df9a858f-78ee-43ad-8d8e-65469a50c4f7"/>
    <ds:schemaRef ds:uri="4ddf21d6-1af4-425f-ba3f-452218b853b2"/>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18</TotalTime>
  <Words>338</Words>
  <Application>Microsoft Office PowerPoint</Application>
  <PresentationFormat>Custom</PresentationFormat>
  <Paragraphs>52</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Arial Black</vt:lpstr>
      <vt:lpstr>Arial Narrow</vt:lpstr>
      <vt:lpstr>Calibri</vt:lpstr>
      <vt:lpstr>1_Office Theme</vt:lpstr>
      <vt:lpstr>Radiation-Tolerant Displays</vt:lpstr>
    </vt:vector>
  </TitlesOfParts>
  <Manager/>
  <Company>LMIT IS&amp;GS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ODIN</dc:creator>
  <cp:keywords/>
  <dc:description/>
  <cp:lastModifiedBy>Cisneros, Geraldo A. (JSC-EV311)</cp:lastModifiedBy>
  <cp:revision>5</cp:revision>
  <dcterms:created xsi:type="dcterms:W3CDTF">2014-09-29T15:33:51Z</dcterms:created>
  <dcterms:modified xsi:type="dcterms:W3CDTF">2024-11-05T14:49:46Z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0x01010083CDE3C361695A4AA84A7BCACD4EAE2D</vt:lpwstr>
  </property>
</Properties>
</file>