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1" r:id="rId3"/>
    <p:sldId id="260" r:id="rId4"/>
    <p:sldId id="262" r:id="rId5"/>
    <p:sldId id="263" r:id="rId6"/>
    <p:sldId id="268" r:id="rId7"/>
    <p:sldId id="266" r:id="rId8"/>
    <p:sldId id="270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2514-681C-F8E2-88A9-3DAC84B0E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8E7F3-95D7-FCF4-84BB-1C93FB3179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BE03C-22B3-FE23-A6D9-5F04EE24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751FE-CD3B-4633-72F5-28577C41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EC68C-7D61-D936-9520-A0FA308B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7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0205-AC36-C25D-0E3D-BDFC683B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CE1D2-F860-546E-00BD-8F43660C3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A9C37-E8A8-F791-7239-F71FD70B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A7CE2-F386-B722-077B-92D06A3A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0964-55C0-2AAA-6140-BE466E44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9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72C0-5CE9-CC14-A806-59468831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CF9CB-B02D-CA4E-6A4F-806919BE8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87B61-A992-BBA0-66A8-7EFA8FED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883C6-1293-ED4E-1E67-C302DAEC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1D5DE-C3E1-BD2C-5BDB-8731343B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0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9AD7-40F8-FC52-E0A0-D7CB3E95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2DE7B-1923-001E-BCD8-AB8CA3099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4967E-4239-07AF-6DDD-30AD5F3B0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BC0FE-4594-A5C4-D504-69CF2A15A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32BBF-0C7B-A7C6-CA25-407E06E29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79449-F229-F46E-DAF7-75684DE7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5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1A78-BF65-0705-EF67-7A33EAA50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5D068-57D1-0B6C-9AC0-ED0404B54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A2CD0-3FCA-F718-7A64-5A5407B46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E5AE2-1EFA-44DE-CFDC-15D49A293E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701A1C-9E6F-3B31-395B-401C93822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38E007-113C-9FBE-7962-FCB45F0D8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24392D-FFF8-2392-1D3A-735334BD4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B2DFE3-036B-CB6E-7389-DCC5938E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71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22AE-DC52-0FA9-F825-ED52621D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32EA6-F6AD-836E-602D-29D3C623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ED5C6-EA6A-55E0-64F2-34E960B6A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2F826-9FD8-C9BC-221B-D67AE1042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32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70C626-05D2-3A80-FD6A-A9067F018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49486E-9A95-6C46-45E5-4629903D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3C78F-E097-FF8C-1224-B802FE4C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0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7F427-EA5B-3D3F-5F06-6D797F6D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7EF40-9279-C418-5F70-3E9C2D7BF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07456-20C3-F727-4D15-3B07CF9ED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C2A26-FA3B-B71B-0776-900E253F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E7507-E4E3-8CAB-1DCF-88DF1DF9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1C4E2-2379-9FC2-E815-123EBD92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40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5DA74-77FB-ACCF-8DF6-94E6E69E1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15B17D-8845-A219-F662-54E7B0F57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B82A4-1B1A-D945-7BC9-ED3929591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52FCE-5445-B6FB-6ED2-8B3CA40A0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A72B9-0528-D6E0-6BBF-95901A60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589FB-FB63-2CAA-1747-F14D0412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C1D7-2163-8A00-2A8B-748201BC1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7C047-D96B-F0C1-5941-F3D8F3CE7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46400-64C0-A475-8E28-CD821970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5E469-6116-DBF2-BC10-55572CAD7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8089E-4541-CB7B-7448-EF4C04332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4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0C6270-61EE-C168-C08B-D0AD59ACB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74842-13AD-8DB5-A420-477A2849B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48852-C86F-D72B-2716-88591FE6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199FE-CC24-B1A2-5B7F-77F32201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975E8-2ECC-2898-A678-DCB57CE0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4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5000">
              <a:srgbClr val="1414C8"/>
            </a:gs>
            <a:gs pos="16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0D3A5B-231C-F64C-8346-53B4B3FD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A54ED-1A4F-89BF-5594-E76CD094D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7AFBA-6EE5-2A9E-9542-9CD45F949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0DBC-40BD-44CB-A8CD-495BB2416AFA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FBF01-F61F-79BC-2EC3-ED163DCFC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32026-63AD-A3C2-1790-5435B0874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0521E-98D4-4B30-A166-A36EAA30D4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5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8AFA5-2810-2022-0580-120491287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5468" y="0"/>
            <a:ext cx="9741059" cy="2487967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Airborne Passive Microwave Observations for Cloud and Precipitation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01EAF-1A4A-C2DB-7C9C-045621E99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7381" y="2712455"/>
            <a:ext cx="11337235" cy="19038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Corey G. Amiot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Timothy J. Lang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Clay B. Blankenship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 Brent Roberts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     Rachael A. Kroodsma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Benjamin T. Johnson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Mircea Grecu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Ian S. Adams</a:t>
            </a:r>
            <a:r>
              <a:rPr lang="en-US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AF8DF6B-CE77-48C9-D827-23790D416F09}"/>
              </a:ext>
            </a:extLst>
          </p:cNvPr>
          <p:cNvSpPr txBox="1">
            <a:spLocks/>
          </p:cNvSpPr>
          <p:nvPr/>
        </p:nvSpPr>
        <p:spPr>
          <a:xfrm>
            <a:off x="1523997" y="4507663"/>
            <a:ext cx="9144000" cy="1361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Postdoctoral Program, NASA Marshall Space Flight Center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Marshall Space Flight Center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Goddard Space Flight Center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aseline="3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UCAR Joint Center for Satellite Data Assimilation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40184A9-9600-CDA7-3F3D-B7EB4F7DA259}"/>
              </a:ext>
            </a:extLst>
          </p:cNvPr>
          <p:cNvSpPr txBox="1">
            <a:spLocks/>
          </p:cNvSpPr>
          <p:nvPr/>
        </p:nvSpPr>
        <p:spPr>
          <a:xfrm>
            <a:off x="1523999" y="6087202"/>
            <a:ext cx="9144000" cy="7987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NPP Symposium Presentation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2024</a:t>
            </a:r>
          </a:p>
        </p:txBody>
      </p:sp>
    </p:spTree>
    <p:extLst>
      <p:ext uri="{BB962C8B-B14F-4D97-AF65-F5344CB8AC3E}">
        <p14:creationId xmlns:p14="http://schemas.microsoft.com/office/powerpoint/2010/main" val="124175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EADD9-23B7-7CA2-B432-D80C05A0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6" y="1099931"/>
            <a:ext cx="6047759" cy="562554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Clouds and precipitation affect global water cycle and energy budget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Reid et al. 2023)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with spaceborne sensors, airborne sensors can provide finer-scale data and dedicated sampling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Resolve finer-scale atmospheric features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drawbacks, including limited horizontal and vertical coverage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from airborne campaigns may be applicable to spaceborne platforms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E.g., frequency overlaps between airborne and spaceborne radiometers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F5CD4C-DD22-E5A2-2956-0FD1F25AC2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8" t="13892" r="188" b="14720"/>
          <a:stretch/>
        </p:blipFill>
        <p:spPr>
          <a:xfrm>
            <a:off x="6153777" y="1099931"/>
            <a:ext cx="5984080" cy="53399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F7EDAA-0A23-B2B5-90B9-B3944CA5964C}"/>
              </a:ext>
            </a:extLst>
          </p:cNvPr>
          <p:cNvSpPr txBox="1"/>
          <p:nvPr/>
        </p:nvSpPr>
        <p:spPr>
          <a:xfrm>
            <a:off x="6153775" y="6439892"/>
            <a:ext cx="5984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Lang et al. (2021)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B0CA27-FAB2-8498-5A0E-57C5F9770AF2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C873FC-D0C8-02F4-DBDA-30CA2AF28D88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7197DC-2DF9-352E-E6C7-683468BC80CC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3612046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DF9DB86-EEC8-FD42-27CF-7A9CBFBC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E5E77A-8CE3-4E4B-B27C-9B085B23603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E6ACB032-B022-A6D3-647B-88271D055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Microwave Observations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96D767-E810-8D4D-C03B-1B94F423C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6" y="1099931"/>
            <a:ext cx="6341079" cy="568342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surfaces with temperature &gt; 0 K emit radiation; however, exact emission efficiency (emissivity) might not be known in advance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 surface is a perfect emitter of radiation (i.e., a blackbody); observations can be reported as a brightness temperature (T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value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Surfaces that have a lower emissivity will yield a lower 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due to these assumptions, all else being equal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reflected + scattered radiation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of oceanic scene on right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CDE025-8D20-71C6-A3B1-35A55A243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094" y="1099931"/>
            <a:ext cx="4497870" cy="57597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CDE8DC-B07C-6E02-3ACC-EC70977C23CD}"/>
              </a:ext>
            </a:extLst>
          </p:cNvPr>
          <p:cNvSpPr txBox="1"/>
          <p:nvPr/>
        </p:nvSpPr>
        <p:spPr>
          <a:xfrm rot="16200000">
            <a:off x="8481429" y="3838738"/>
            <a:ext cx="5758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NASA GPM (2024)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7E2009-4CEE-7DE2-FD0D-BE6B2CF5829D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943D9E-A727-8FFD-9466-ADABD77CD374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00EBDE-8316-EAE8-E6C2-02AF1FC835B9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320786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EADD9-23B7-7CA2-B432-D80C05A0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6" y="1099931"/>
            <a:ext cx="4345668" cy="562554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and near-surface atmospheric properties may be retrieved using brightness temperature (T</a:t>
            </a:r>
            <a:r>
              <a:rPr lang="en-US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combinations from microwave frequencies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Wilheit and Chang 1980; Wentz and Spencer 1998; Wentz and Meissner 2007; Hong and Shin 2013)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frequencies become attenuated less quickly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frequencies increasingly sensitive to precipitation, clouds, and water vapor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Retrievals include: columnar cloud liquid water path (CLW), total precipitable water vapor (WV), and 10-m wind speed over water (WS)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Wentz and Meissner 2000, 2007; Biswas et al. 2017; Amiot et al. 2021)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Microwave Retrievals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2BED88-E613-8B5A-846A-AA89E056F7B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4" y="1099931"/>
            <a:ext cx="7740315" cy="511521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83BD66-23F1-EF07-810B-DDF6AF20CFE0}"/>
              </a:ext>
            </a:extLst>
          </p:cNvPr>
          <p:cNvSpPr txBox="1">
            <a:spLocks/>
          </p:cNvSpPr>
          <p:nvPr/>
        </p:nvSpPr>
        <p:spPr>
          <a:xfrm>
            <a:off x="4451683" y="6215147"/>
            <a:ext cx="7740315" cy="550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Example of AMPR retrievals during OLYMPEX/RADEX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511BC-7BF0-67B1-B2F6-4F6997EDA2DB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1902B4-FB74-7BC7-4361-34CFFCAA70C5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22DEC3-B3E4-667E-1D70-0DC2DB606CDB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104924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EADD9-23B7-7CA2-B432-D80C05A0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4474019"/>
            <a:ext cx="4638646" cy="2374698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Microwave Precipitation Radiometer (</a:t>
            </a:r>
            <a:r>
              <a:rPr lang="en-US" sz="18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NASA MSFC</a:t>
            </a: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 10.7–85.5 GHz</a:t>
            </a:r>
          </a:p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90° </a:t>
            </a:r>
            <a:r>
              <a:rPr lang="en-US" sz="18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cross-track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scans beneath aircraft</a:t>
            </a:r>
          </a:p>
          <a:p>
            <a:r>
              <a:rPr lang="en-US" sz="1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Retrieves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cloud water and ice contents, precipitation, atmospheric water vapor, and near-surface ocean winds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Radiometers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A15D2C-6F89-A11F-F49D-648E249C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6" y="1087192"/>
            <a:ext cx="4532630" cy="3388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6CE06B-7F88-E322-70EB-32AD21E79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749" y="1087192"/>
            <a:ext cx="3238550" cy="338682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9D8C1C9-405B-0B75-35CA-C14453C7D3EA}"/>
              </a:ext>
            </a:extLst>
          </p:cNvPr>
          <p:cNvSpPr txBox="1">
            <a:spLocks/>
          </p:cNvSpPr>
          <p:nvPr/>
        </p:nvSpPr>
        <p:spPr>
          <a:xfrm>
            <a:off x="5102078" y="4474014"/>
            <a:ext cx="3491528" cy="2317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Conical Scanning Millimeter-wave Imaging Radiometer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8C8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CoSMIR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NASA GSFC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 </a:t>
            </a:r>
            <a:r>
              <a:rPr kumimoji="0" lang="en-US" sz="18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50.3</a:t>
            </a:r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kumimoji="0" lang="en-US" sz="18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183.31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GHz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Conical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8C8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cross-track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scans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Retrieves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info about clouds and precip, both liquid and ice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4CFA9-D5B4-57D3-89A9-3737B02D4950}"/>
              </a:ext>
            </a:extLst>
          </p:cNvPr>
          <p:cNvSpPr txBox="1"/>
          <p:nvPr/>
        </p:nvSpPr>
        <p:spPr>
          <a:xfrm rot="16200000">
            <a:off x="3092176" y="2647178"/>
            <a:ext cx="3376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GHRC (2023)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654DD1-A983-0EF1-FB8F-C7C9B78A7029}"/>
              </a:ext>
            </a:extLst>
          </p:cNvPr>
          <p:cNvSpPr txBox="1"/>
          <p:nvPr/>
        </p:nvSpPr>
        <p:spPr>
          <a:xfrm rot="16200000">
            <a:off x="6916091" y="2647177"/>
            <a:ext cx="3376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Kroodsma et al. (2023)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5528FC-9107-C218-9380-B7030F99F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629" y="1088921"/>
            <a:ext cx="2557790" cy="33868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CDA76A3-7286-0A41-9E7F-A2E49833B196}"/>
              </a:ext>
            </a:extLst>
          </p:cNvPr>
          <p:cNvSpPr txBox="1"/>
          <p:nvPr/>
        </p:nvSpPr>
        <p:spPr>
          <a:xfrm rot="16200000">
            <a:off x="10190789" y="2647173"/>
            <a:ext cx="3376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ASP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(2024)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B0B5F38-21B8-25B6-6293-D1B2B5B2E24D}"/>
              </a:ext>
            </a:extLst>
          </p:cNvPr>
          <p:cNvSpPr txBox="1">
            <a:spLocks/>
          </p:cNvSpPr>
          <p:nvPr/>
        </p:nvSpPr>
        <p:spPr>
          <a:xfrm>
            <a:off x="8729163" y="4474014"/>
            <a:ext cx="3462837" cy="2346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Scanning </a:t>
            </a:r>
            <a:r>
              <a:rPr lang="en-US" sz="1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millimeter-wave Imaging Radiometer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8C8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CoSSIR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GSFC 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Covers </a:t>
            </a:r>
            <a:r>
              <a:rPr kumimoji="0" lang="en-US" sz="18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170.5</a:t>
            </a:r>
            <a:r>
              <a: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–684.0</a:t>
            </a:r>
            <a:r>
              <a:rPr kumimoji="0" lang="en-US" sz="18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GHz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Conical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8C8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cross-track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scans</a:t>
            </a:r>
          </a:p>
          <a:p>
            <a:pPr marL="228600" marR="0" lvl="0" indent="-22860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Retrieves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info about clouds, especially sensitive to ice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55FF30-A72A-9F36-C5DC-B2A3D07C2E38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EC18B4-055D-CE2C-E33C-65CE2F685008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0B00C1-41EC-935C-6A42-C4983F0D2426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367032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EADD9-23B7-7CA2-B432-D80C05A0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6" y="1099931"/>
            <a:ext cx="5989983" cy="56931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CoSMIR/CoSSIR for background lattice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Narrower swath during OLYMPEX/RADEX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Applies for cross-track and conical mergers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flight segments of interest and use </a:t>
            </a:r>
            <a:r>
              <a:rPr lang="en-US" sz="24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nearest-neighbor method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match AMPR pixel with CoSMIR/CoSSIR pixel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tandem flights when on separate aircraft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track of properties for all pixels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E.g., resolution, EIA, beamwidth, etc.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>
                <a:solidFill>
                  <a:srgbClr val="C8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conical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CoSMIR (top) and original AMPR (bottom) T</a:t>
            </a:r>
            <a:r>
              <a:rPr lang="en-US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along with the remapped AMPR T</a:t>
            </a:r>
            <a:r>
              <a:rPr lang="en-US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(middle)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two panels would go into merged product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Merging Radiometer Data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9D6D05-075B-F9B4-B7EA-BAB46B654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4207" y="1099930"/>
            <a:ext cx="5819704" cy="56931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165560-8C58-B24F-7483-E2B00C7E1FC9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367C0E-D78D-F716-2E45-8E7450B81824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29B413-EB45-5172-89A5-3D859C50F7BE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4269603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Merging Radiometer Data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E74082E5-0689-F420-3F0A-186AFA14D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14231"/>
            <a:ext cx="8608596" cy="4842335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3740CB5-BC91-35CC-E18C-F2A60EC0F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" y="6081904"/>
            <a:ext cx="8608597" cy="57751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AMPR-CoSSIR merger during ~90-min flight segment from IMPACTS 2023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EE4D20-1B05-9F3D-C5AA-39FA733DE385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5296FF-E8E1-9E99-BBD0-713E16B1D0BA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170BDD-42AF-E4F7-102A-B5AE3A74EA3E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197BF37C-C86E-040F-F168-2DF917842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42" y="1212502"/>
            <a:ext cx="3538356" cy="1711172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4AD01ED0-DC83-E576-E6A6-021093F51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6" y="4637602"/>
            <a:ext cx="3538361" cy="173305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555D31-FFBD-8AD5-728E-984346C1F104}"/>
              </a:ext>
            </a:extLst>
          </p:cNvPr>
          <p:cNvSpPr txBox="1">
            <a:spLocks/>
          </p:cNvSpPr>
          <p:nvPr/>
        </p:nvSpPr>
        <p:spPr>
          <a:xfrm>
            <a:off x="8653637" y="2923674"/>
            <a:ext cx="3538361" cy="17111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 clear-air T</a:t>
            </a:r>
            <a:r>
              <a:rPr lang="en-US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differences between 85-GHz AMPR and 89-GHz CoSMIR generally   &lt; 2 K (&lt;3 K) for cross-track (conical) data mergers</a:t>
            </a:r>
          </a:p>
        </p:txBody>
      </p:sp>
    </p:spTree>
    <p:extLst>
      <p:ext uri="{BB962C8B-B14F-4D97-AF65-F5344CB8AC3E}">
        <p14:creationId xmlns:p14="http://schemas.microsoft.com/office/powerpoint/2010/main" val="210731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EADD9-23B7-7CA2-B432-D80C05A0F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6" y="1099931"/>
            <a:ext cx="5957876" cy="571035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understanding of processes often unresolved with spaceborne radiometers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results may be applicable to spaceborne platforms</a:t>
            </a:r>
          </a:p>
          <a:p>
            <a:pPr lvl="1">
              <a:lnSpc>
                <a:spcPct val="110000"/>
              </a:lnSpc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combine retrievals and 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with radar reflectivity to gain more in-depth perspective on given cloud and/or precipitation region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Powerful when examined in environmental context (e.g., from atmospheric soundings)</a:t>
            </a:r>
          </a:p>
          <a:p>
            <a:pPr lvl="1">
              <a:lnSpc>
                <a:spcPct val="110000"/>
              </a:lnSpc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 to Earth Science Decadal Survey and NASA’s 2022 Strategic Plan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GPM, INCUS, and AOS missions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of Merged Dataset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8CCF65-BF1D-2BC3-0AAE-F7FCB40B5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" b="60467"/>
          <a:stretch/>
        </p:blipFill>
        <p:spPr bwMode="auto">
          <a:xfrm>
            <a:off x="6065897" y="1098202"/>
            <a:ext cx="6020085" cy="283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89F2A9-8388-CF91-0D84-937298E6D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00" b="-67"/>
          <a:stretch/>
        </p:blipFill>
        <p:spPr bwMode="auto">
          <a:xfrm>
            <a:off x="6065897" y="3902346"/>
            <a:ext cx="6022090" cy="290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9F19D3-BB02-E218-3808-A9E4B3D85356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71259F-636A-DF26-FC70-311DCEC3B003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8785C-FE66-9A0D-5905-BE1AD1001A54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</p:spTree>
    <p:extLst>
      <p:ext uri="{BB962C8B-B14F-4D97-AF65-F5344CB8AC3E}">
        <p14:creationId xmlns:p14="http://schemas.microsoft.com/office/powerpoint/2010/main" val="1462441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FFEC0B-7884-E7E1-8F5B-98B5F4F0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6" y="367603"/>
            <a:ext cx="11979966" cy="7323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 Analyses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1C14F8-6CA5-3AA4-DE37-F9043CAF789D}"/>
              </a:ext>
            </a:extLst>
          </p:cNvPr>
          <p:cNvCxnSpPr/>
          <p:nvPr/>
        </p:nvCxnSpPr>
        <p:spPr>
          <a:xfrm>
            <a:off x="0" y="36760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E1144521-E4DC-2DDF-3C41-095C0C18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20940" y="-1729"/>
            <a:ext cx="371058" cy="369332"/>
          </a:xfrm>
        </p:spPr>
        <p:txBody>
          <a:bodyPr lIns="45720" rIns="4572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5AC493-B8B6-45D4-824C-9FAC69FD0E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E809E4-E8DD-D648-C049-A3C927504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4" y="1099931"/>
            <a:ext cx="4351299" cy="56931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Geophysical retrievals (e.g., cloud liquid water and near-surface winds) using adapted radiative transfer model + 1DVAR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and quantify trends in these retrievals and T</a:t>
            </a:r>
            <a:r>
              <a:rPr lang="en-US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around edges of precipitation regions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Finalize applications across four NASA airborne campaigns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D1C1D30-35FB-CD9A-FA03-582C57B59A4D}"/>
              </a:ext>
            </a:extLst>
          </p:cNvPr>
          <p:cNvSpPr txBox="1">
            <a:spLocks/>
          </p:cNvSpPr>
          <p:nvPr/>
        </p:nvSpPr>
        <p:spPr>
          <a:xfrm>
            <a:off x="5636528" y="5233218"/>
            <a:ext cx="5499705" cy="15281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work has been supported by an appointment to the NASA Postdoctoral Program at NASA Marshall Space Flight Center, administered by Oak Ridge Associated Universities under contract with NASA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Contact email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corey.g.amiot@nasa.gov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0B92D0-DDC6-2614-7E29-080F987706CA}"/>
              </a:ext>
            </a:extLst>
          </p:cNvPr>
          <p:cNvSpPr txBox="1"/>
          <p:nvPr/>
        </p:nvSpPr>
        <p:spPr>
          <a:xfrm>
            <a:off x="274459" y="-3457"/>
            <a:ext cx="288911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 &amp; Radiometers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52DF34-445B-9517-E8D7-6E3E66A17653}"/>
              </a:ext>
            </a:extLst>
          </p:cNvPr>
          <p:cNvSpPr txBox="1"/>
          <p:nvPr/>
        </p:nvSpPr>
        <p:spPr>
          <a:xfrm>
            <a:off x="3742723" y="-3457"/>
            <a:ext cx="3749531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Radiometer Data Mergers &amp; Testing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8E19-0149-2894-D771-8A81B7C73412}"/>
              </a:ext>
            </a:extLst>
          </p:cNvPr>
          <p:cNvSpPr txBox="1"/>
          <p:nvPr/>
        </p:nvSpPr>
        <p:spPr>
          <a:xfrm>
            <a:off x="8071408" y="-3457"/>
            <a:ext cx="3476660" cy="369332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&amp; Ongoing Analyses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4E7CBFE-03CA-2A86-1455-CD0BF5B9E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552" y="1229846"/>
            <a:ext cx="7575659" cy="39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47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897</Words>
  <Application>Microsoft Office PowerPoint</Application>
  <PresentationFormat>Widescreen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1_Office Theme</vt:lpstr>
      <vt:lpstr>Using Airborne Passive Microwave Observations for Cloud and Precipitation Science</vt:lpstr>
      <vt:lpstr>Purpose</vt:lpstr>
      <vt:lpstr>Passive Microwave Observations</vt:lpstr>
      <vt:lpstr>Passive Microwave Retrievals</vt:lpstr>
      <vt:lpstr>Overview of Radiometers</vt:lpstr>
      <vt:lpstr>Merging Radiometer Data</vt:lpstr>
      <vt:lpstr>Merging Radiometer Data</vt:lpstr>
      <vt:lpstr>Applications of Merged Dataset</vt:lpstr>
      <vt:lpstr>Ongoing Analyses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Airborne Passive Microwave Observations for Cloud and Precipitation Science</dc:title>
  <dc:creator>Corey Amiot</dc:creator>
  <cp:lastModifiedBy>Amiot, Corey G. (MSFC-ST11)[NPP POST-DOC CONTRACT]</cp:lastModifiedBy>
  <cp:revision>26</cp:revision>
  <dcterms:created xsi:type="dcterms:W3CDTF">2024-09-18T17:07:58Z</dcterms:created>
  <dcterms:modified xsi:type="dcterms:W3CDTF">2024-11-04T21:28:25Z</dcterms:modified>
</cp:coreProperties>
</file>