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65" r:id="rId5"/>
  </p:sldIdLst>
  <p:sldSz cx="21031200" cy="27432000"/>
  <p:notesSz cx="6858000" cy="9144000"/>
  <p:defaultTex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66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525FA1-EE15-9036-CC2A-F16E87B1F78C}" name="Hammerschmidt, Mark M. (JSC-EG111)" initials="MH" userId="S::mhammers@ndc.nasa.gov::d03f3fe5-0345-431c-b92e-f3597a52082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123"/>
    <a:srgbClr val="6F6F6F"/>
    <a:srgbClr val="931521"/>
    <a:srgbClr val="B0CAEA"/>
    <a:srgbClr val="08121E"/>
    <a:srgbClr val="004080"/>
    <a:srgbClr val="8D2015"/>
    <a:srgbClr val="A23B2A"/>
    <a:srgbClr val="520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60" d="100"/>
          <a:sy n="60" d="100"/>
        </p:scale>
        <p:origin x="34" y="34"/>
      </p:cViewPr>
      <p:guideLst>
        <p:guide orient="horz" pos="8640"/>
        <p:guide pos="6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8/10/relationships/authors" Target="authors.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A8885-0CEC-4380-B4FE-B6355D14626F}" type="datetimeFigureOut">
              <a:rPr lang="en-US" smtClean="0"/>
              <a:t>11/5/2024</a:t>
            </a:fld>
            <a:endParaRPr lang="en-US"/>
          </a:p>
        </p:txBody>
      </p:sp>
      <p:sp>
        <p:nvSpPr>
          <p:cNvPr id="4" name="Slide Image Placeholder 3"/>
          <p:cNvSpPr>
            <a:spLocks noGrp="1" noRot="1" noChangeAspect="1"/>
          </p:cNvSpPr>
          <p:nvPr>
            <p:ph type="sldImg" idx="2"/>
          </p:nvPr>
        </p:nvSpPr>
        <p:spPr>
          <a:xfrm>
            <a:off x="2246313" y="1143000"/>
            <a:ext cx="23653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5BEC6-3BD0-4526-B1B5-8C96E206FFE8}" type="slidenum">
              <a:rPr lang="en-US" smtClean="0"/>
              <a:t>‹#›</a:t>
            </a:fld>
            <a:endParaRPr lang="en-US"/>
          </a:p>
        </p:txBody>
      </p:sp>
    </p:spTree>
    <p:extLst>
      <p:ext uri="{BB962C8B-B14F-4D97-AF65-F5344CB8AC3E}">
        <p14:creationId xmlns:p14="http://schemas.microsoft.com/office/powerpoint/2010/main" val="185568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383819" rtl="0" eaLnBrk="1" fontAlgn="auto" latinLnBrk="0" hangingPunct="1">
              <a:lnSpc>
                <a:spcPct val="100000"/>
              </a:lnSpc>
              <a:spcBef>
                <a:spcPts val="0"/>
              </a:spcBef>
              <a:spcAft>
                <a:spcPts val="0"/>
              </a:spcAft>
              <a:buClrTx/>
              <a:buSzTx/>
              <a:buFontTx/>
              <a:buNone/>
              <a:tabLst/>
              <a:defRPr/>
            </a:pPr>
            <a:fld id="{90E036B1-46F0-41B4-A337-E8819C78B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8381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8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340" y="8521709"/>
            <a:ext cx="17876520" cy="588009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54680" y="15544800"/>
            <a:ext cx="14721840" cy="7010400"/>
          </a:xfrm>
          <a:prstGeom prst="rect">
            <a:avLst/>
          </a:prstGeom>
        </p:spPr>
        <p:txBody>
          <a:bodyPr/>
          <a:lstStyle>
            <a:lvl1pPr marL="0" indent="0" algn="ctr">
              <a:buNone/>
              <a:defRPr>
                <a:solidFill>
                  <a:schemeClr val="tx1">
                    <a:tint val="75000"/>
                  </a:schemeClr>
                </a:solidFill>
              </a:defRPr>
            </a:lvl1pPr>
            <a:lvl2pPr marL="1383819" indent="0" algn="ctr">
              <a:buNone/>
              <a:defRPr>
                <a:solidFill>
                  <a:schemeClr val="tx1">
                    <a:tint val="75000"/>
                  </a:schemeClr>
                </a:solidFill>
              </a:defRPr>
            </a:lvl2pPr>
            <a:lvl3pPr marL="2767643" indent="0" algn="ctr">
              <a:buNone/>
              <a:defRPr>
                <a:solidFill>
                  <a:schemeClr val="tx1">
                    <a:tint val="75000"/>
                  </a:schemeClr>
                </a:solidFill>
              </a:defRPr>
            </a:lvl3pPr>
            <a:lvl4pPr marL="4151462" indent="0" algn="ctr">
              <a:buNone/>
              <a:defRPr>
                <a:solidFill>
                  <a:schemeClr val="tx1">
                    <a:tint val="75000"/>
                  </a:schemeClr>
                </a:solidFill>
              </a:defRPr>
            </a:lvl4pPr>
            <a:lvl5pPr marL="5535286" indent="0" algn="ctr">
              <a:buNone/>
              <a:defRPr>
                <a:solidFill>
                  <a:schemeClr val="tx1">
                    <a:tint val="75000"/>
                  </a:schemeClr>
                </a:solidFill>
              </a:defRPr>
            </a:lvl5pPr>
            <a:lvl6pPr marL="6919105" indent="0" algn="ctr">
              <a:buNone/>
              <a:defRPr>
                <a:solidFill>
                  <a:schemeClr val="tx1">
                    <a:tint val="75000"/>
                  </a:schemeClr>
                </a:solidFill>
              </a:defRPr>
            </a:lvl6pPr>
            <a:lvl7pPr marL="8302930" indent="0" algn="ctr">
              <a:buNone/>
              <a:defRPr>
                <a:solidFill>
                  <a:schemeClr val="tx1">
                    <a:tint val="75000"/>
                  </a:schemeClr>
                </a:solidFill>
              </a:defRPr>
            </a:lvl7pPr>
            <a:lvl8pPr marL="9686748" indent="0" algn="ctr">
              <a:buNone/>
              <a:defRPr>
                <a:solidFill>
                  <a:schemeClr val="tx1">
                    <a:tint val="75000"/>
                  </a:schemeClr>
                </a:solidFill>
              </a:defRPr>
            </a:lvl8pPr>
            <a:lvl9pPr marL="11070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11/5/2024</a:t>
            </a:fld>
            <a:endParaRPr lang="en-US"/>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a:p>
        </p:txBody>
      </p:sp>
    </p:spTree>
    <p:extLst>
      <p:ext uri="{BB962C8B-B14F-4D97-AF65-F5344CB8AC3E}">
        <p14:creationId xmlns:p14="http://schemas.microsoft.com/office/powerpoint/2010/main" val="94087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570954" y="26426640"/>
            <a:ext cx="3408686" cy="1005360"/>
          </a:xfrm>
          <a:prstGeom prst="rect">
            <a:avLst/>
          </a:prstGeom>
        </p:spPr>
        <p:txBody>
          <a:bodyPr vert="horz" lIns="0" tIns="0" rIns="0" bIns="0" rtlCol="0" anchor="t" anchorCtr="0"/>
          <a:lstStyle>
            <a:lvl1pPr algn="r">
              <a:defRPr sz="3600">
                <a:solidFill>
                  <a:schemeClr val="tx1">
                    <a:tint val="75000"/>
                  </a:schemeClr>
                </a:solidFill>
              </a:defRPr>
            </a:lvl1pPr>
          </a:lstStyle>
          <a:p>
            <a:fld id="{DE534768-B4B7-C84F-B015-AC2290ADC8EF}" type="slidenum">
              <a:rPr lang="en-US" smtClean="0"/>
              <a:pPr/>
              <a:t>‹#›</a:t>
            </a:fld>
            <a:endParaRPr lang="en-US"/>
          </a:p>
        </p:txBody>
      </p:sp>
      <p:sp>
        <p:nvSpPr>
          <p:cNvPr id="4" name="TextBox 13">
            <a:extLst>
              <a:ext uri="{FF2B5EF4-FFF2-40B4-BE49-F238E27FC236}">
                <a16:creationId xmlns:a16="http://schemas.microsoft.com/office/drawing/2014/main" id="{9F74606D-A4B1-799E-9E61-6E1C94EBB97B}"/>
              </a:ext>
            </a:extLst>
          </p:cNvPr>
          <p:cNvSpPr txBox="1"/>
          <p:nvPr userDrawn="1"/>
        </p:nvSpPr>
        <p:spPr>
          <a:xfrm>
            <a:off x="621592" y="2007435"/>
            <a:ext cx="2513494" cy="769441"/>
          </a:xfrm>
          <a:prstGeom prst="rect">
            <a:avLst/>
          </a:prstGeom>
          <a:solidFill>
            <a:schemeClr val="tx2"/>
          </a:solidFill>
          <a:ln>
            <a:noFill/>
          </a:ln>
        </p:spPr>
        <p:txBody>
          <a:bodyPr wrap="square" lIns="91440" tIns="45720" rIns="91440" bIns="45720" rtlCol="0" anchor="t">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ctr" defTabSz="1383819"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highlight>
                <a:srgbClr val="003D92"/>
              </a:highlight>
              <a:uLnTx/>
              <a:uFillTx/>
              <a:latin typeface="Calibri"/>
              <a:ea typeface="+mn-ea"/>
              <a:cs typeface="Calibri"/>
            </a:endParaRPr>
          </a:p>
        </p:txBody>
      </p:sp>
    </p:spTree>
    <p:extLst>
      <p:ext uri="{BB962C8B-B14F-4D97-AF65-F5344CB8AC3E}">
        <p14:creationId xmlns:p14="http://schemas.microsoft.com/office/powerpoint/2010/main" val="120241307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83819" rtl="0" eaLnBrk="1" latinLnBrk="0" hangingPunct="1">
        <a:lnSpc>
          <a:spcPct val="100000"/>
        </a:lnSpc>
        <a:spcBef>
          <a:spcPct val="0"/>
        </a:spcBef>
        <a:buNone/>
        <a:defRPr sz="7900" kern="1200" baseline="0">
          <a:solidFill>
            <a:srgbClr val="004080"/>
          </a:solidFill>
          <a:latin typeface="Arial Black"/>
          <a:ea typeface="+mj-ea"/>
          <a:cs typeface="+mj-cs"/>
        </a:defRPr>
      </a:lvl1pPr>
    </p:titleStyle>
    <p:bodyStyle>
      <a:lvl1pPr marL="1037867" indent="-1037867" algn="l" defTabSz="1383819" rtl="0" eaLnBrk="1" latinLnBrk="0" hangingPunct="1">
        <a:spcBef>
          <a:spcPct val="20000"/>
        </a:spcBef>
        <a:buFont typeface="Arial"/>
        <a:buChar char="•"/>
        <a:defRPr sz="9700" kern="1200">
          <a:solidFill>
            <a:schemeClr val="tx1"/>
          </a:solidFill>
          <a:latin typeface="+mn-lt"/>
          <a:ea typeface="+mn-ea"/>
          <a:cs typeface="+mn-cs"/>
        </a:defRPr>
      </a:lvl1pPr>
      <a:lvl2pPr marL="2248710" indent="-864891" algn="l" defTabSz="1383819" rtl="0" eaLnBrk="1" latinLnBrk="0" hangingPunct="1">
        <a:spcBef>
          <a:spcPct val="20000"/>
        </a:spcBef>
        <a:buFont typeface="Arial"/>
        <a:buChar char="–"/>
        <a:defRPr sz="8500" kern="1200">
          <a:solidFill>
            <a:schemeClr val="tx1"/>
          </a:solidFill>
          <a:latin typeface="+mn-lt"/>
          <a:ea typeface="+mn-ea"/>
          <a:cs typeface="+mn-cs"/>
        </a:defRPr>
      </a:lvl2pPr>
      <a:lvl3pPr marL="3459552" indent="-691909" algn="l" defTabSz="1383819" rtl="0" eaLnBrk="1" latinLnBrk="0" hangingPunct="1">
        <a:spcBef>
          <a:spcPct val="20000"/>
        </a:spcBef>
        <a:buFont typeface="Arial"/>
        <a:buChar char="•"/>
        <a:defRPr sz="7300" kern="1200">
          <a:solidFill>
            <a:schemeClr val="tx1"/>
          </a:solidFill>
          <a:latin typeface="+mn-lt"/>
          <a:ea typeface="+mn-ea"/>
          <a:cs typeface="+mn-cs"/>
        </a:defRPr>
      </a:lvl3pPr>
      <a:lvl4pPr marL="4843377" indent="-691909" algn="l" defTabSz="1383819" rtl="0" eaLnBrk="1" latinLnBrk="0" hangingPunct="1">
        <a:spcBef>
          <a:spcPct val="20000"/>
        </a:spcBef>
        <a:buFont typeface="Arial"/>
        <a:buChar char="–"/>
        <a:defRPr sz="6100" kern="1200">
          <a:solidFill>
            <a:schemeClr val="tx1"/>
          </a:solidFill>
          <a:latin typeface="+mn-lt"/>
          <a:ea typeface="+mn-ea"/>
          <a:cs typeface="+mn-cs"/>
        </a:defRPr>
      </a:lvl4pPr>
      <a:lvl5pPr marL="6227196" indent="-691909" algn="l" defTabSz="1383819" rtl="0" eaLnBrk="1" latinLnBrk="0" hangingPunct="1">
        <a:spcBef>
          <a:spcPct val="20000"/>
        </a:spcBef>
        <a:buFont typeface="Arial"/>
        <a:buChar char="»"/>
        <a:defRPr sz="6100" kern="1200">
          <a:solidFill>
            <a:schemeClr val="tx1"/>
          </a:solidFill>
          <a:latin typeface="+mn-lt"/>
          <a:ea typeface="+mn-ea"/>
          <a:cs typeface="+mn-cs"/>
        </a:defRPr>
      </a:lvl5pPr>
      <a:lvl6pPr marL="7611017" indent="-691909" algn="l" defTabSz="1383819" rtl="0" eaLnBrk="1" latinLnBrk="0" hangingPunct="1">
        <a:spcBef>
          <a:spcPct val="20000"/>
        </a:spcBef>
        <a:buFont typeface="Arial"/>
        <a:buChar char="•"/>
        <a:defRPr sz="6100" kern="1200">
          <a:solidFill>
            <a:schemeClr val="tx1"/>
          </a:solidFill>
          <a:latin typeface="+mn-lt"/>
          <a:ea typeface="+mn-ea"/>
          <a:cs typeface="+mn-cs"/>
        </a:defRPr>
      </a:lvl6pPr>
      <a:lvl7pPr marL="8994839" indent="-691909" algn="l" defTabSz="1383819" rtl="0" eaLnBrk="1" latinLnBrk="0" hangingPunct="1">
        <a:spcBef>
          <a:spcPct val="20000"/>
        </a:spcBef>
        <a:buFont typeface="Arial"/>
        <a:buChar char="•"/>
        <a:defRPr sz="6100" kern="1200">
          <a:solidFill>
            <a:schemeClr val="tx1"/>
          </a:solidFill>
          <a:latin typeface="+mn-lt"/>
          <a:ea typeface="+mn-ea"/>
          <a:cs typeface="+mn-cs"/>
        </a:defRPr>
      </a:lvl7pPr>
      <a:lvl8pPr marL="10378660" indent="-691909" algn="l" defTabSz="1383819" rtl="0" eaLnBrk="1" latinLnBrk="0" hangingPunct="1">
        <a:spcBef>
          <a:spcPct val="20000"/>
        </a:spcBef>
        <a:buFont typeface="Arial"/>
        <a:buChar char="•"/>
        <a:defRPr sz="6100" kern="1200">
          <a:solidFill>
            <a:schemeClr val="tx1"/>
          </a:solidFill>
          <a:latin typeface="+mn-lt"/>
          <a:ea typeface="+mn-ea"/>
          <a:cs typeface="+mn-cs"/>
        </a:defRPr>
      </a:lvl8pPr>
      <a:lvl9pPr marL="11762482" indent="-691909" algn="l" defTabSz="1383819" rtl="0" eaLnBrk="1" latinLnBrk="0" hangingPunct="1">
        <a:spcBef>
          <a:spcPct val="20000"/>
        </a:spcBef>
        <a:buFont typeface="Arial"/>
        <a:buChar char="•"/>
        <a:defRPr sz="6100" kern="1200">
          <a:solidFill>
            <a:schemeClr val="tx1"/>
          </a:solidFill>
          <a:latin typeface="+mn-lt"/>
          <a:ea typeface="+mn-ea"/>
          <a:cs typeface="+mn-cs"/>
        </a:defRPr>
      </a:lvl9pPr>
    </p:bodyStyle>
    <p:other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2.png"/><Relationship Id="rId7" Type="http://schemas.openxmlformats.org/officeDocument/2006/relationships/hyperlink" Target="mailto:ashton.r.archer@nas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katy.m.hurlbert@nasa.gov" TargetMode="External"/><Relationship Id="rId5" Type="http://schemas.openxmlformats.org/officeDocument/2006/relationships/hyperlink" Target="mailto:emma.j.goodman@nasa.gov"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2" descr="See the source image">
            <a:extLst>
              <a:ext uri="{FF2B5EF4-FFF2-40B4-BE49-F238E27FC236}">
                <a16:creationId xmlns:a16="http://schemas.microsoft.com/office/drawing/2014/main" id="{FF95AB2F-61E4-4A8B-9AB5-ABD51629F0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09155" y="29281"/>
            <a:ext cx="3163269" cy="26467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D4C041-5FC7-52BE-5033-5E3D02FFEDEF}"/>
              </a:ext>
            </a:extLst>
          </p:cNvPr>
          <p:cNvSpPr/>
          <p:nvPr/>
        </p:nvSpPr>
        <p:spPr>
          <a:xfrm>
            <a:off x="14907323" y="26164523"/>
            <a:ext cx="4171116" cy="518091"/>
          </a:xfrm>
          <a:prstGeom prst="rect">
            <a:avLst/>
          </a:prstGeom>
        </p:spPr>
        <p:txBody>
          <a:bodyPr wrap="square">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l" defTabSz="1383819"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B0F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E1E4C060-8888-4293-850F-D67F08E33C1D}"/>
              </a:ext>
            </a:extLst>
          </p:cNvPr>
          <p:cNvSpPr>
            <a:spLocks noGrp="1"/>
          </p:cNvSpPr>
          <p:nvPr>
            <p:ph type="ctrTitle"/>
          </p:nvPr>
        </p:nvSpPr>
        <p:spPr>
          <a:xfrm>
            <a:off x="621592" y="2868181"/>
            <a:ext cx="19038008" cy="1642476"/>
          </a:xfrm>
        </p:spPr>
        <p:txBody>
          <a:bodyPr anchor="ctr"/>
          <a:lstStyle/>
          <a:p>
            <a:pPr defTabSz="913865">
              <a:spcBef>
                <a:spcPts val="1799"/>
              </a:spcBef>
              <a:spcAft>
                <a:spcPts val="1199"/>
              </a:spcAft>
              <a:defRPr/>
            </a:pPr>
            <a:r>
              <a:rPr lang="en-US" sz="4000" dirty="0">
                <a:solidFill>
                  <a:schemeClr val="tx1"/>
                </a:solidFill>
                <a:latin typeface="Arial Black" panose="020B0A04020102020204" pitchFamily="34" charset="0"/>
              </a:rPr>
              <a:t>Lunar Dust level sensor &amp; Effects on Surfaces (LDES)</a:t>
            </a:r>
            <a:br>
              <a:rPr lang="en-US" sz="3200" i="1" dirty="0">
                <a:solidFill>
                  <a:schemeClr val="tx1"/>
                </a:solidFill>
                <a:latin typeface="Arial Black" panose="020B0A04020102020204" pitchFamily="34" charset="0"/>
              </a:rPr>
            </a:br>
            <a:r>
              <a:rPr lang="en-US" sz="3200" b="1" dirty="0">
                <a:solidFill>
                  <a:schemeClr val="tx1"/>
                </a:solidFill>
                <a:latin typeface="Arial Black" panose="020B0A04020102020204" pitchFamily="34" charset="0"/>
              </a:rPr>
              <a:t>Percent Area Coverage of Lunar Simulant on a Surface and Fairy Castle Structures</a:t>
            </a:r>
            <a:endParaRPr lang="en-US" sz="3200"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8A89AC7C-4430-42D5-A012-1A45D87B4B7A}"/>
              </a:ext>
            </a:extLst>
          </p:cNvPr>
          <p:cNvSpPr txBox="1"/>
          <p:nvPr/>
        </p:nvSpPr>
        <p:spPr>
          <a:xfrm>
            <a:off x="10944356" y="10612506"/>
            <a:ext cx="9441780" cy="15717071"/>
          </a:xfrm>
          <a:prstGeom prst="rect">
            <a:avLst/>
          </a:prstGeom>
          <a:noFill/>
        </p:spPr>
        <p:txBody>
          <a:bodyPr wrap="square" lIns="91385" tIns="45694" rIns="91385" bIns="45694" rtlCol="0" anchor="t">
            <a:spAutoFit/>
          </a:bodyPr>
          <a:lstStyle/>
          <a:p>
            <a:pPr marL="477520" indent="-477520">
              <a:spcBef>
                <a:spcPts val="1199"/>
              </a:spcBef>
              <a:spcAft>
                <a:spcPts val="599"/>
              </a:spcAft>
            </a:pPr>
            <a:r>
              <a:rPr lang="en-US" sz="3200" cap="all" dirty="0">
                <a:solidFill>
                  <a:srgbClr val="853123"/>
                </a:solidFill>
                <a:latin typeface="Arial Black"/>
                <a:cs typeface="Times New Roman"/>
              </a:rPr>
              <a:t>Outcomes &amp; Infusion</a:t>
            </a:r>
            <a:endParaRPr lang="en-US" sz="3200" cap="all" dirty="0">
              <a:solidFill>
                <a:srgbClr val="00B0F0"/>
              </a:solidFill>
              <a:latin typeface="Arial Black"/>
              <a:cs typeface="Times New Roman"/>
            </a:endParaRPr>
          </a:p>
          <a:p>
            <a:pPr marL="539750" indent="-457200">
              <a:spcBef>
                <a:spcPts val="200"/>
              </a:spcBef>
              <a:buFont typeface="+mj-lt"/>
              <a:buAutoNum type="arabicPeriod"/>
            </a:pPr>
            <a:r>
              <a:rPr lang="en-US" sz="2000" dirty="0">
                <a:latin typeface="Arial"/>
                <a:cs typeface="Arial"/>
              </a:rPr>
              <a:t>Results show there is a sharp increase in PAC as a function of dust loading such that even at small dust loadings samples read as nearly 100% covered.</a:t>
            </a:r>
          </a:p>
          <a:p>
            <a:pPr marL="539750" indent="-457200">
              <a:spcBef>
                <a:spcPts val="200"/>
              </a:spcBef>
              <a:buFont typeface="+mj-lt"/>
              <a:buAutoNum type="arabicPeriod"/>
            </a:pPr>
            <a:r>
              <a:rPr lang="en-US" sz="2000" dirty="0">
                <a:latin typeface="Arial"/>
                <a:cs typeface="Arial"/>
              </a:rPr>
              <a:t>The calculated PAC values from the two different analysis groups (on-site and TAMU) do not line up perfectly. There is a discrepancy based on dust type. There is not currently enough data to determine if one analyst is more “correct” than the other.</a:t>
            </a:r>
          </a:p>
          <a:p>
            <a:pPr marL="539750" indent="-457200">
              <a:spcBef>
                <a:spcPts val="200"/>
              </a:spcBef>
              <a:buFont typeface="+mj-lt"/>
              <a:buAutoNum type="arabicPeriod"/>
            </a:pPr>
            <a:r>
              <a:rPr lang="en-US" sz="2000" dirty="0">
                <a:latin typeface="Arial"/>
                <a:cs typeface="Arial"/>
              </a:rPr>
              <a:t>Implication is that even surfaces that may not appear covered to the naked eye might be dusty, and they might be forming fairy castle structures.</a:t>
            </a:r>
          </a:p>
          <a:p>
            <a:pPr marL="539750" indent="-457200">
              <a:spcBef>
                <a:spcPts val="200"/>
              </a:spcBef>
              <a:buFont typeface="+mj-lt"/>
              <a:buAutoNum type="arabicPeriod"/>
            </a:pPr>
            <a:r>
              <a:rPr lang="en-US" sz="2000" dirty="0">
                <a:latin typeface="Arial"/>
                <a:cs typeface="Arial"/>
              </a:rPr>
              <a:t>Formation of fairy castle structures results in modifications to the surface’s characteristics such as its optical properties and its ability to transfer heat.</a:t>
            </a:r>
          </a:p>
          <a:p>
            <a:pPr marL="539750" indent="-457200">
              <a:spcBef>
                <a:spcPts val="200"/>
              </a:spcBef>
              <a:buFont typeface="+mj-lt"/>
              <a:buAutoNum type="arabicPeriod"/>
            </a:pPr>
            <a:r>
              <a:rPr lang="en-US" sz="2000" dirty="0">
                <a:latin typeface="Arial"/>
                <a:cs typeface="Arial"/>
              </a:rPr>
              <a:t>Fairy castle formation likely also impacts the percent area calculation because they introduce larger gaps and channels in dust buildup that would not be experienced in “gravel-packing” (three or more points of contact between particles). </a:t>
            </a:r>
          </a:p>
          <a:p>
            <a:pPr marL="539750" indent="-457200">
              <a:spcBef>
                <a:spcPts val="200"/>
              </a:spcBef>
              <a:buFont typeface="+mj-lt"/>
              <a:buAutoNum type="arabicPeriod"/>
            </a:pPr>
            <a:r>
              <a:rPr lang="en-US" sz="2000" dirty="0">
                <a:latin typeface="Arial"/>
                <a:cs typeface="Arial"/>
              </a:rPr>
              <a:t>Percent area coverage may not be the best way to characterize the amount of dust on a surface because it is a 2-dimensional parameter describing a 3-dimensional phenomenon.</a:t>
            </a:r>
          </a:p>
          <a:p>
            <a:pPr marL="539750" indent="-457200">
              <a:spcBef>
                <a:spcPts val="200"/>
              </a:spcBef>
              <a:buFont typeface="+mj-lt"/>
              <a:buAutoNum type="arabicPeriod"/>
            </a:pPr>
            <a:r>
              <a:rPr lang="en-US" sz="2000" dirty="0">
                <a:latin typeface="Arial"/>
                <a:cs typeface="Arial"/>
              </a:rPr>
              <a:t>Project was documented in a paper published via the ASCEND conference in Las Vegas, Nevada, in 2024.</a:t>
            </a:r>
          </a:p>
          <a:p>
            <a:pPr marL="539750" indent="-457200">
              <a:spcBef>
                <a:spcPts val="200"/>
              </a:spcBef>
              <a:buFont typeface="+mj-lt"/>
              <a:buAutoNum type="arabicPeriod"/>
            </a:pPr>
            <a:r>
              <a:rPr lang="en-US" sz="2000" dirty="0">
                <a:latin typeface="Arial"/>
                <a:cs typeface="Arial"/>
              </a:rPr>
              <a:t>The work was presented by Emma Quick at this conference.</a:t>
            </a: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pPr>
              <a:spcAft>
                <a:spcPts val="1199"/>
              </a:spcAft>
            </a:pPr>
            <a:r>
              <a:rPr lang="en-US" sz="3200" cap="all" dirty="0">
                <a:solidFill>
                  <a:srgbClr val="853123"/>
                </a:solidFill>
                <a:latin typeface="Arial Black"/>
                <a:cs typeface="Times New Roman"/>
              </a:rPr>
              <a:t>NEXT STEPS</a:t>
            </a:r>
          </a:p>
          <a:p>
            <a:pPr marL="457200" indent="-457200">
              <a:buFont typeface="+mj-lt"/>
              <a:buAutoNum type="arabicPeriod"/>
            </a:pPr>
            <a:r>
              <a:rPr lang="en-US" sz="2000" dirty="0">
                <a:latin typeface="Arial"/>
                <a:cs typeface="Arial"/>
              </a:rPr>
              <a:t>Recalibration of the lab’s balance and modification of the dust loading measurement to reduce human error followed by another experiment.</a:t>
            </a:r>
          </a:p>
          <a:p>
            <a:pPr marL="457200" indent="-457200">
              <a:buAutoNum type="arabicPeriod"/>
            </a:pPr>
            <a:r>
              <a:rPr lang="en-US" sz="2000" dirty="0">
                <a:latin typeface="Arial"/>
                <a:cs typeface="Arial"/>
              </a:rPr>
              <a:t>Explore way to quantify the presence of fairy castle structures rather than relying on SEM images.</a:t>
            </a:r>
          </a:p>
          <a:p>
            <a:pPr marL="457200" indent="-457200">
              <a:buAutoNum type="arabicPeriod"/>
            </a:pPr>
            <a:r>
              <a:rPr lang="en-US" sz="2000" dirty="0">
                <a:latin typeface="Arial"/>
                <a:cs typeface="Arial"/>
              </a:rPr>
              <a:t>Use property data of the two dust types to determine if one of the two analysts produces results that align with what might be expected for a dust type.</a:t>
            </a:r>
          </a:p>
          <a:p>
            <a:pPr marL="457200" indent="-457200">
              <a:buAutoNum type="arabicPeriod"/>
            </a:pPr>
            <a:r>
              <a:rPr lang="en-US" sz="2000" dirty="0">
                <a:latin typeface="Arial"/>
                <a:cs typeface="Arial"/>
              </a:rPr>
              <a:t>Explore other SEM techniques that would allow for imaging a sample at an angle rather than with just a top-down view.</a:t>
            </a:r>
          </a:p>
          <a:p>
            <a:pPr marL="457200" indent="-457200">
              <a:buAutoNum type="arabicPeriod"/>
            </a:pPr>
            <a:r>
              <a:rPr lang="en-US" sz="2000" dirty="0">
                <a:latin typeface="Arial"/>
                <a:cs typeface="Arial"/>
              </a:rPr>
              <a:t>Explore other methods to characterize the amount of dust on a surface that incorporate 3-dimensional effects.</a:t>
            </a:r>
            <a:endParaRPr lang="en-US" dirty="0"/>
          </a:p>
        </p:txBody>
      </p:sp>
      <p:cxnSp>
        <p:nvCxnSpPr>
          <p:cNvPr id="24" name="Straight Connector 23">
            <a:extLst>
              <a:ext uri="{FF2B5EF4-FFF2-40B4-BE49-F238E27FC236}">
                <a16:creationId xmlns:a16="http://schemas.microsoft.com/office/drawing/2014/main" id="{958D49D5-9EA1-4E11-B4A9-0B1621E3A502}"/>
              </a:ext>
            </a:extLst>
          </p:cNvPr>
          <p:cNvCxnSpPr>
            <a:cxnSpLocks/>
          </p:cNvCxnSpPr>
          <p:nvPr/>
        </p:nvCxnSpPr>
        <p:spPr>
          <a:xfrm>
            <a:off x="10504991" y="5236082"/>
            <a:ext cx="46941" cy="2177882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A5E56A3-368D-444B-91E6-B6C995AAFB5B}"/>
              </a:ext>
            </a:extLst>
          </p:cNvPr>
          <p:cNvSpPr txBox="1"/>
          <p:nvPr/>
        </p:nvSpPr>
        <p:spPr>
          <a:xfrm>
            <a:off x="645064" y="5508528"/>
            <a:ext cx="9566928" cy="14480887"/>
          </a:xfrm>
          <a:prstGeom prst="rect">
            <a:avLst/>
          </a:prstGeom>
          <a:noFill/>
        </p:spPr>
        <p:txBody>
          <a:bodyPr wrap="square" lIns="91440" tIns="45720" rIns="91440" bIns="45720" rtlCol="0" anchor="t">
            <a:spAutoFit/>
          </a:bodyPr>
          <a:lstStyle/>
          <a:p>
            <a:pPr marL="227965" indent="-227965">
              <a:spcAft>
                <a:spcPts val="599"/>
              </a:spcAft>
            </a:pPr>
            <a:r>
              <a:rPr lang="en-US" sz="3200" cap="all" dirty="0">
                <a:latin typeface="Arial Black"/>
                <a:cs typeface="Times New Roman"/>
              </a:rPr>
              <a:t>EXECUTIVE SUMMARY</a:t>
            </a:r>
            <a:endParaRPr lang="en-US" dirty="0">
              <a:latin typeface="Arial Black"/>
              <a:cs typeface="Times New Roman"/>
            </a:endParaRPr>
          </a:p>
          <a:p>
            <a:r>
              <a:rPr lang="en-US" sz="2000" dirty="0">
                <a:latin typeface="Arial"/>
                <a:cs typeface="Arial"/>
              </a:rPr>
              <a:t>With NASA’s goal of returning humans to the Moon, it has become increasingly important to understand the impact of lunar regolith on spacecraft systems. The ability to measure the level of dust coverage on a surface is essential. Developing an accurate technique to determine percent area coverage (PAC) is challenging due to the unique and complex layering of the dust particles on the surface, creating fairy castle structures that form complex towers, bridges, and buttresses using the smallest of dust particles as building blocks. For this study, these structures have been simulated using a unique dust distributor device and imaged with a scanning electron microscope (SEM). The results show the dusted surface’s complex topology, thus demonstrating the difficulty with determining the percent area of dust coverage. Implications for dust buildup on spacecraft, even at the microscopic level, can include degraded heat transfer and altered optical properties, making continuation of this research critical to support future human exploration of the Moon.</a:t>
            </a:r>
          </a:p>
          <a:p>
            <a:endParaRPr lang="en-US" sz="2000" dirty="0">
              <a:latin typeface="Arial" pitchFamily="34" charset="0"/>
              <a:cs typeface="Arial" pitchFamily="34" charset="0"/>
            </a:endParaRPr>
          </a:p>
          <a:p>
            <a:pPr marL="227965" indent="-227965">
              <a:spcAft>
                <a:spcPts val="599"/>
              </a:spcAft>
            </a:pPr>
            <a:r>
              <a:rPr lang="en-US" sz="3200" cap="all" dirty="0">
                <a:solidFill>
                  <a:srgbClr val="853123"/>
                </a:solidFill>
                <a:latin typeface="Arial Black"/>
                <a:cs typeface="Times New Roman"/>
              </a:rPr>
              <a:t>Innovation</a:t>
            </a:r>
            <a:r>
              <a:rPr lang="en-US" sz="2200" dirty="0">
                <a:latin typeface="Arial"/>
                <a:cs typeface="Arial"/>
              </a:rPr>
              <a:t> </a:t>
            </a:r>
            <a:r>
              <a:rPr lang="en-US" sz="3200" cap="all" dirty="0">
                <a:solidFill>
                  <a:srgbClr val="853123"/>
                </a:solidFill>
                <a:latin typeface="Arial Black"/>
                <a:cs typeface="Times New Roman"/>
              </a:rPr>
              <a:t>&amp; BENEFITS</a:t>
            </a:r>
          </a:p>
          <a:p>
            <a:r>
              <a:rPr lang="en-US" sz="2000" dirty="0">
                <a:latin typeface="Arial"/>
                <a:cs typeface="Arial"/>
              </a:rPr>
              <a:t>This lunar dust simulant deposition study was performed with two different simulants, with the goal being to determine the percent area coverage of a dusted surface using imagery techniques. Additionally, a scanning electron microscope (SEM) was used to image dust deposited on SEM sample stubs. The point of SEM imagery was to visually detect the fairy castle structures that form on dusted surfaces even on a microscopic level. </a:t>
            </a:r>
          </a:p>
          <a:p>
            <a:r>
              <a:rPr lang="en-US" sz="2000" dirty="0">
                <a:latin typeface="Arial"/>
                <a:cs typeface="Arial"/>
              </a:rPr>
              <a:t>The innovation with this study is the philosophy of determining a percent area coverage of a dusted surface using image analysis. The goal was to develop calibration curves for each dust type that could be used to convert from an areal dust density (dust loading, mg/cm</a:t>
            </a:r>
            <a:r>
              <a:rPr lang="en-US" sz="2000" baseline="30000" dirty="0">
                <a:latin typeface="Arial"/>
                <a:cs typeface="Arial"/>
              </a:rPr>
              <a:t>2</a:t>
            </a:r>
            <a:r>
              <a:rPr lang="en-US" sz="2000" dirty="0">
                <a:latin typeface="Arial"/>
                <a:cs typeface="Arial"/>
              </a:rPr>
              <a:t>) to a percent coverage. Image analysis of dusted microscope slides was performed on-site as well as by Texas A&amp;M University. Broadly, images were studied on a pixel-by-pixel basis where a threshold value determined if a pixel was light enough to be considered “dust.” Pixels that were dark were considered background, and thus the percent coverage is defined as the light pixel area divided by the total pixel area. With this information, calibration curves showed the relationship between dust loading and dust percent area coverage.</a:t>
            </a:r>
          </a:p>
          <a:p>
            <a:r>
              <a:rPr lang="en-US" sz="2000" dirty="0">
                <a:latin typeface="Arial"/>
                <a:cs typeface="Arial"/>
              </a:rPr>
              <a:t>The other area of great benefit and innovation with this project is the capturing of fairy castle structures with a scanning electron microscope. Fairy castle structures have never before been imaged at the microscopic level. The images obtained from this study are unique and show the ability of tiny dust particles to stick to one another with just one or two points of contact.</a:t>
            </a:r>
          </a:p>
          <a:p>
            <a:endParaRPr lang="en-US" sz="2000" dirty="0">
              <a:latin typeface="Arial" pitchFamily="34" charset="0"/>
              <a:cs typeface="Arial" pitchFamily="34" charset="0"/>
            </a:endParaRPr>
          </a:p>
          <a:p>
            <a:pPr marL="227965" indent="-227965">
              <a:spcAft>
                <a:spcPts val="599"/>
              </a:spcAft>
            </a:pPr>
            <a:r>
              <a:rPr lang="en-US" sz="3200" cap="all" dirty="0">
                <a:solidFill>
                  <a:srgbClr val="853123"/>
                </a:solidFill>
                <a:latin typeface="Arial Black"/>
                <a:cs typeface="Times New Roman"/>
              </a:rPr>
              <a:t>Collaboration </a:t>
            </a:r>
            <a:endParaRPr lang="en-US" sz="3200" cap="all" dirty="0">
              <a:solidFill>
                <a:srgbClr val="853123"/>
              </a:solidFill>
              <a:latin typeface="Arial Black" pitchFamily="34" charset="0"/>
              <a:cs typeface="Times New Roman" pitchFamily="18" charset="0"/>
            </a:endParaRPr>
          </a:p>
          <a:p>
            <a:r>
              <a:rPr lang="en-US" sz="2000" dirty="0">
                <a:latin typeface="Arial"/>
                <a:cs typeface="Arial"/>
              </a:rPr>
              <a:t>Collaboration Partners</a:t>
            </a:r>
            <a:endParaRPr lang="en-US" sz="1500" dirty="0">
              <a:latin typeface="Arial"/>
              <a:cs typeface="Arial"/>
            </a:endParaRPr>
          </a:p>
          <a:p>
            <a:pPr marL="457200" indent="-457200">
              <a:buFont typeface="+mj-lt"/>
              <a:buAutoNum type="arabicPeriod"/>
            </a:pPr>
            <a:r>
              <a:rPr lang="en-US" sz="2000" dirty="0">
                <a:latin typeface="Arial"/>
                <a:cs typeface="Arial"/>
              </a:rPr>
              <a:t>Texas A&amp;M University (TAMU), Digital Image Processing</a:t>
            </a:r>
          </a:p>
        </p:txBody>
      </p:sp>
      <p:sp>
        <p:nvSpPr>
          <p:cNvPr id="29" name="TextBox 28">
            <a:extLst>
              <a:ext uri="{FF2B5EF4-FFF2-40B4-BE49-F238E27FC236}">
                <a16:creationId xmlns:a16="http://schemas.microsoft.com/office/drawing/2014/main" id="{B88ADC10-7404-4F79-9343-33FE4038EA9C}"/>
              </a:ext>
            </a:extLst>
          </p:cNvPr>
          <p:cNvSpPr txBox="1"/>
          <p:nvPr/>
        </p:nvSpPr>
        <p:spPr>
          <a:xfrm>
            <a:off x="11450526" y="9904620"/>
            <a:ext cx="8530701" cy="707886"/>
          </a:xfrm>
          <a:prstGeom prst="rect">
            <a:avLst/>
          </a:prstGeom>
          <a:noFill/>
        </p:spPr>
        <p:txBody>
          <a:bodyPr wrap="square" rtlCol="0">
            <a:spAutoFit/>
          </a:bodyPr>
          <a:lstStyle/>
          <a:p>
            <a:pPr algn="ctr"/>
            <a:r>
              <a:rPr lang="en-US" sz="2000" i="1" dirty="0"/>
              <a:t>Calibration curve showing relationship between PAC and dust loading for LHS-1D and NU-LHT-4M simulants determined on-site and by TAMU.</a:t>
            </a:r>
          </a:p>
        </p:txBody>
      </p:sp>
      <p:sp>
        <p:nvSpPr>
          <p:cNvPr id="3" name="TextBox 2">
            <a:extLst>
              <a:ext uri="{FF2B5EF4-FFF2-40B4-BE49-F238E27FC236}">
                <a16:creationId xmlns:a16="http://schemas.microsoft.com/office/drawing/2014/main" id="{7032A80C-3E07-F3E9-0EDE-685CADD19A9E}"/>
              </a:ext>
            </a:extLst>
          </p:cNvPr>
          <p:cNvSpPr txBox="1"/>
          <p:nvPr/>
        </p:nvSpPr>
        <p:spPr>
          <a:xfrm>
            <a:off x="751115" y="2078286"/>
            <a:ext cx="2253342" cy="646331"/>
          </a:xfrm>
          <a:prstGeom prst="rect">
            <a:avLst/>
          </a:prstGeom>
          <a:noFill/>
        </p:spPr>
        <p:txBody>
          <a:bodyPr wrap="square" lIns="91440" tIns="45720" rIns="91440" bIns="45720" anchor="t">
            <a:spAutoFit/>
          </a:bodyPr>
          <a:lstStyle/>
          <a:p>
            <a:pPr algn="ctr"/>
            <a:r>
              <a:rPr lang="en-US" sz="3600" b="1" dirty="0">
                <a:solidFill>
                  <a:schemeClr val="bg1"/>
                </a:solidFill>
                <a:latin typeface="Arial" pitchFamily="34" charset="0"/>
                <a:ea typeface="+mj-ea"/>
                <a:cs typeface="Arial" pitchFamily="34" charset="0"/>
              </a:rPr>
              <a:t>12/10/24</a:t>
            </a:r>
            <a:endParaRPr lang="en-US" sz="3600" dirty="0">
              <a:solidFill>
                <a:schemeClr val="bg1"/>
              </a:solidFill>
              <a:cs typeface="Calibri"/>
            </a:endParaRPr>
          </a:p>
        </p:txBody>
      </p:sp>
      <p:graphicFrame>
        <p:nvGraphicFramePr>
          <p:cNvPr id="12" name="Table 8">
            <a:extLst>
              <a:ext uri="{FF2B5EF4-FFF2-40B4-BE49-F238E27FC236}">
                <a16:creationId xmlns:a16="http://schemas.microsoft.com/office/drawing/2014/main" id="{51234495-0199-6927-F541-F9A047822B7F}"/>
              </a:ext>
            </a:extLst>
          </p:cNvPr>
          <p:cNvGraphicFramePr>
            <a:graphicFrameLocks noGrp="1"/>
          </p:cNvGraphicFramePr>
          <p:nvPr>
            <p:extLst>
              <p:ext uri="{D42A27DB-BD31-4B8C-83A1-F6EECF244321}">
                <p14:modId xmlns:p14="http://schemas.microsoft.com/office/powerpoint/2010/main" val="3107267196"/>
              </p:ext>
            </p:extLst>
          </p:nvPr>
        </p:nvGraphicFramePr>
        <p:xfrm>
          <a:off x="10920885" y="26164522"/>
          <a:ext cx="9488723" cy="1084878"/>
        </p:xfrm>
        <a:graphic>
          <a:graphicData uri="http://schemas.openxmlformats.org/drawingml/2006/table">
            <a:tbl>
              <a:tblPr firstRow="1" bandRow="1">
                <a:tableStyleId>{5940675A-B579-460E-94D1-54222C63F5DA}</a:tableStyleId>
              </a:tblPr>
              <a:tblGrid>
                <a:gridCol w="1411877">
                  <a:extLst>
                    <a:ext uri="{9D8B030D-6E8A-4147-A177-3AD203B41FA5}">
                      <a16:colId xmlns:a16="http://schemas.microsoft.com/office/drawing/2014/main" val="3842304246"/>
                    </a:ext>
                  </a:extLst>
                </a:gridCol>
                <a:gridCol w="8076846">
                  <a:extLst>
                    <a:ext uri="{9D8B030D-6E8A-4147-A177-3AD203B41FA5}">
                      <a16:colId xmlns:a16="http://schemas.microsoft.com/office/drawing/2014/main" val="2282248312"/>
                    </a:ext>
                  </a:extLst>
                </a:gridCol>
              </a:tblGrid>
              <a:tr h="542439">
                <a:tc>
                  <a:txBody>
                    <a:bodyPr/>
                    <a:lstStyle/>
                    <a:p>
                      <a:r>
                        <a:rPr kumimoji="0" lang="en-US" sz="2200" b="1" i="0" u="none" strike="noStrike" kern="1200" cap="none" spc="0" normalizeH="0" baseline="0" noProof="0">
                          <a:ln>
                            <a:noFill/>
                          </a:ln>
                          <a:solidFill>
                            <a:srgbClr val="004080"/>
                          </a:solidFill>
                          <a:effectLst/>
                          <a:uLnTx/>
                          <a:uFillTx/>
                          <a:latin typeface="Arial"/>
                          <a:ea typeface="+mn-ea"/>
                          <a:cs typeface="Arial"/>
                        </a:rPr>
                        <a:t>DAA#</a:t>
                      </a:r>
                      <a:r>
                        <a:rPr lang="en-US" sz="2200" b="1" i="0" u="none" strike="noStrike" kern="1200" cap="none" spc="0" normalizeH="0" baseline="0" noProof="0">
                          <a:ln>
                            <a:noFill/>
                          </a:ln>
                          <a:solidFill>
                            <a:srgbClr val="004080"/>
                          </a:solidFill>
                          <a:effectLst/>
                          <a:uLnTx/>
                          <a:uFillTx/>
                          <a:latin typeface="Arial"/>
                          <a:ea typeface="+mn-ea"/>
                          <a:cs typeface="Arial"/>
                        </a:rPr>
                        <a:t> </a:t>
                      </a:r>
                      <a:endParaRPr lang="en-US" sz="2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Arial"/>
                          <a:ea typeface="+mn-ea"/>
                          <a:cs typeface="Arial"/>
                        </a:rPr>
                        <a:t>20240007706</a:t>
                      </a:r>
                      <a:endParaRPr lang="en-US" sz="22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5998489"/>
                  </a:ext>
                </a:extLst>
              </a:tr>
              <a:tr h="542439">
                <a:tc>
                  <a:txBody>
                    <a:bodyPr/>
                    <a:lstStyle/>
                    <a:p>
                      <a:r>
                        <a:rPr kumimoji="0" lang="en-US" sz="2200" b="1" i="0" u="none" strike="noStrike" kern="1200" cap="none" spc="0" normalizeH="0" baseline="0" noProof="0">
                          <a:ln>
                            <a:noFill/>
                          </a:ln>
                          <a:solidFill>
                            <a:srgbClr val="004080"/>
                          </a:solidFill>
                          <a:effectLst/>
                          <a:uLnTx/>
                          <a:uFillTx/>
                          <a:latin typeface="Arial"/>
                          <a:ea typeface="+mn-ea"/>
                          <a:cs typeface="Arial"/>
                        </a:rPr>
                        <a:t>NTR</a:t>
                      </a:r>
                      <a:r>
                        <a:rPr lang="en-US" sz="2200" b="1" i="0" u="none" strike="noStrike" kern="1200" cap="none" spc="0" normalizeH="0" baseline="0" noProof="0">
                          <a:ln>
                            <a:noFill/>
                          </a:ln>
                          <a:solidFill>
                            <a:srgbClr val="004080"/>
                          </a:solidFill>
                          <a:effectLst/>
                          <a:uLnTx/>
                          <a:uFillTx/>
                          <a:latin typeface="Arial"/>
                          <a:ea typeface="+mn-ea"/>
                          <a:cs typeface="Arial"/>
                        </a:rPr>
                        <a:t>#</a:t>
                      </a:r>
                      <a:endParaRPr lang="en-US" sz="2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NA</a:t>
                      </a:r>
                      <a:endParaRPr lang="en-US" sz="2200" dirty="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5972166"/>
                  </a:ext>
                </a:extLst>
              </a:tr>
            </a:tbl>
          </a:graphicData>
        </a:graphic>
      </p:graphicFrame>
      <p:sp>
        <p:nvSpPr>
          <p:cNvPr id="15" name="TextBox 14">
            <a:extLst>
              <a:ext uri="{FF2B5EF4-FFF2-40B4-BE49-F238E27FC236}">
                <a16:creationId xmlns:a16="http://schemas.microsoft.com/office/drawing/2014/main" id="{3B84E92A-CDC2-2861-612E-801D0382B221}"/>
              </a:ext>
            </a:extLst>
          </p:cNvPr>
          <p:cNvSpPr txBox="1"/>
          <p:nvPr/>
        </p:nvSpPr>
        <p:spPr>
          <a:xfrm>
            <a:off x="621591" y="26553594"/>
            <a:ext cx="9488722" cy="707886"/>
          </a:xfrm>
          <a:prstGeom prst="rect">
            <a:avLst/>
          </a:prstGeom>
          <a:noFill/>
        </p:spPr>
        <p:txBody>
          <a:bodyPr wrap="square" rtlCol="0">
            <a:spAutoFit/>
          </a:bodyPr>
          <a:lstStyle/>
          <a:p>
            <a:pPr algn="ctr"/>
            <a:r>
              <a:rPr lang="en-US" sz="2000" i="1" dirty="0"/>
              <a:t>Scanning electron microscope image of fairy castle structures forming with LHS-1D lunar dust simulant. Image by Leonard Suess.</a:t>
            </a:r>
          </a:p>
        </p:txBody>
      </p:sp>
      <p:graphicFrame>
        <p:nvGraphicFramePr>
          <p:cNvPr id="2" name="Table 8">
            <a:extLst>
              <a:ext uri="{FF2B5EF4-FFF2-40B4-BE49-F238E27FC236}">
                <a16:creationId xmlns:a16="http://schemas.microsoft.com/office/drawing/2014/main" id="{63DF33CD-9E94-19F2-B1C8-87CCFD492369}"/>
              </a:ext>
            </a:extLst>
          </p:cNvPr>
          <p:cNvGraphicFramePr>
            <a:graphicFrameLocks noGrp="1"/>
          </p:cNvGraphicFramePr>
          <p:nvPr>
            <p:extLst>
              <p:ext uri="{D42A27DB-BD31-4B8C-83A1-F6EECF244321}">
                <p14:modId xmlns:p14="http://schemas.microsoft.com/office/powerpoint/2010/main" val="1772455011"/>
              </p:ext>
            </p:extLst>
          </p:nvPr>
        </p:nvGraphicFramePr>
        <p:xfrm>
          <a:off x="645064" y="4502688"/>
          <a:ext cx="9930505" cy="1005840"/>
        </p:xfrm>
        <a:graphic>
          <a:graphicData uri="http://schemas.openxmlformats.org/drawingml/2006/table">
            <a:tbl>
              <a:tblPr firstRow="1" bandRow="1">
                <a:tableStyleId>{5940675A-B579-460E-94D1-54222C63F5DA}</a:tableStyleId>
              </a:tblPr>
              <a:tblGrid>
                <a:gridCol w="9930505">
                  <a:extLst>
                    <a:ext uri="{9D8B030D-6E8A-4147-A177-3AD203B41FA5}">
                      <a16:colId xmlns:a16="http://schemas.microsoft.com/office/drawing/2014/main" val="3842304246"/>
                    </a:ext>
                  </a:extLst>
                </a:gridCol>
              </a:tblGrid>
              <a:tr h="899499">
                <a:tc>
                  <a:txBody>
                    <a:bodyPr/>
                    <a:lstStyle/>
                    <a:p>
                      <a:r>
                        <a:rPr kumimoji="0" lang="en-US" sz="2000" b="1" i="0" u="none" strike="noStrike" kern="1200" cap="none" spc="0" normalizeH="0" baseline="0" noProof="0" dirty="0">
                          <a:ln>
                            <a:noFill/>
                          </a:ln>
                          <a:solidFill>
                            <a:srgbClr val="004080"/>
                          </a:solidFill>
                          <a:effectLst/>
                          <a:uLnTx/>
                          <a:uFillTx/>
                          <a:latin typeface="Arial"/>
                          <a:ea typeface="+mn-ea"/>
                          <a:cs typeface="Arial"/>
                        </a:rPr>
                        <a:t>Task owner: </a:t>
                      </a:r>
                      <a:r>
                        <a:rPr kumimoji="0" lang="en-US" sz="2000" b="0" i="0" u="none" strike="noStrike" kern="1200" cap="none" spc="0" normalizeH="0" baseline="0" noProof="0" dirty="0">
                          <a:ln>
                            <a:noFill/>
                          </a:ln>
                          <a:solidFill>
                            <a:srgbClr val="6F6F6F"/>
                          </a:solidFill>
                          <a:effectLst/>
                          <a:uLnTx/>
                          <a:uFillTx/>
                          <a:latin typeface="Arial" panose="020B0604020202020204" pitchFamily="34" charset="0"/>
                          <a:ea typeface="+mn-ea"/>
                          <a:cs typeface="Arial" panose="020B0604020202020204" pitchFamily="34" charset="0"/>
                        </a:rPr>
                        <a:t>Emma Quick </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 </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hlinkClick r:id="rId5"/>
                        </a:rPr>
                        <a:t>emma.j.goodman@nasa.gov</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 </a:t>
                      </a:r>
                      <a:endParaRPr kumimoji="0" lang="en-US" sz="2000" b="1" i="0" u="none" strike="noStrike" kern="1200" cap="none" spc="0" normalizeH="0" baseline="0" noProof="0" dirty="0">
                        <a:ln>
                          <a:noFill/>
                        </a:ln>
                        <a:solidFill>
                          <a:srgbClr val="004080"/>
                        </a:solidFill>
                        <a:effectLst/>
                        <a:uLnTx/>
                        <a:uFillTx/>
                        <a:latin typeface="Arial"/>
                        <a:ea typeface="+mn-ea"/>
                        <a:cs typeface="Arial"/>
                      </a:endParaRPr>
                    </a:p>
                    <a:p>
                      <a:r>
                        <a:rPr kumimoji="0" lang="en-US" sz="2000" b="1" i="0" u="none" strike="noStrike" kern="1200" cap="none" spc="0" normalizeH="0" baseline="0" noProof="0" dirty="0">
                          <a:ln>
                            <a:noFill/>
                          </a:ln>
                          <a:solidFill>
                            <a:srgbClr val="004080"/>
                          </a:solidFill>
                          <a:effectLst/>
                          <a:uLnTx/>
                          <a:uFillTx/>
                          <a:latin typeface="Arial"/>
                          <a:ea typeface="+mn-ea"/>
                          <a:cs typeface="Arial"/>
                        </a:rPr>
                        <a:t>PI: </a:t>
                      </a:r>
                      <a:r>
                        <a:rPr kumimoji="0" lang="en-US" sz="2000" b="0" i="0" u="none" strike="noStrike" kern="1200" cap="none" spc="0" normalizeH="0" baseline="0" noProof="0" dirty="0">
                          <a:ln>
                            <a:noFill/>
                          </a:ln>
                          <a:solidFill>
                            <a:srgbClr val="6F6F6F"/>
                          </a:solidFill>
                          <a:effectLst/>
                          <a:uLnTx/>
                          <a:uFillTx/>
                          <a:latin typeface="Arial"/>
                          <a:ea typeface="+mn-ea"/>
                          <a:cs typeface="Arial"/>
                        </a:rPr>
                        <a:t>Dr. Katy Hurlbert  </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 </a:t>
                      </a:r>
                      <a:r>
                        <a:rPr kumimoji="0" lang="en-US" sz="2000" b="0" i="0" u="none" strike="noStrike" kern="1200" cap="none" spc="0" normalizeH="0" baseline="0" noProof="0" dirty="0">
                          <a:ln>
                            <a:noFill/>
                          </a:ln>
                          <a:solidFill>
                            <a:prstClr val="white">
                              <a:lumMod val="50000"/>
                            </a:prstClr>
                          </a:solidFill>
                          <a:effectLst/>
                          <a:uLnTx/>
                          <a:uFillTx/>
                          <a:latin typeface="Arial"/>
                          <a:ea typeface="+mn-ea"/>
                          <a:cs typeface="Arial"/>
                          <a:hlinkClick r:id="rId6"/>
                        </a:rPr>
                        <a:t>katy.m.hurlbert@nasa.gov</a:t>
                      </a: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r>
                        <a:rPr kumimoji="0" lang="en-US" sz="2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PM: </a:t>
                      </a:r>
                      <a:r>
                        <a:rPr kumimoji="0" lang="en-US" sz="2000" b="0" i="0" u="none" strike="noStrike" kern="1200" cap="none" spc="0" normalizeH="0" baseline="0" noProof="0" dirty="0">
                          <a:ln>
                            <a:noFill/>
                          </a:ln>
                          <a:solidFill>
                            <a:srgbClr val="6F6F6F"/>
                          </a:solidFill>
                          <a:effectLst/>
                          <a:uLnTx/>
                          <a:uFillTx/>
                          <a:latin typeface="Arial" panose="020B0604020202020204" pitchFamily="34" charset="0"/>
                          <a:ea typeface="+mn-ea"/>
                          <a:cs typeface="Arial" panose="020B0604020202020204" pitchFamily="34" charset="0"/>
                        </a:rPr>
                        <a:t>Ashton Archer </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 </a:t>
                      </a:r>
                      <a:r>
                        <a:rPr kumimoji="0" lang="en-US" sz="2000" b="0" i="0" u="none" strike="noStrike" kern="1200" cap="none" spc="0" normalizeH="0" baseline="0" noProof="0" dirty="0">
                          <a:ln>
                            <a:noFill/>
                          </a:ln>
                          <a:solidFill>
                            <a:schemeClr val="tx1">
                              <a:lumMod val="50000"/>
                              <a:lumOff val="50000"/>
                            </a:schemeClr>
                          </a:solidFill>
                          <a:effectLst/>
                          <a:uLnTx/>
                          <a:uFillTx/>
                          <a:latin typeface="Arial"/>
                          <a:ea typeface="+mn-ea"/>
                          <a:cs typeface="Arial"/>
                          <a:hlinkClick r:id="rId7"/>
                        </a:rPr>
                        <a:t>ashton.r.archer@nasa.gov</a:t>
                      </a:r>
                      <a:endParaRPr kumimoji="0" lang="en-US" sz="2000" b="0" i="0" u="none" strike="noStrike" kern="1200" cap="none" spc="0" normalizeH="0" baseline="0" noProof="0" dirty="0">
                        <a:ln>
                          <a:noFill/>
                        </a:ln>
                        <a:solidFill>
                          <a:srgbClr val="6F6F6F"/>
                        </a:solidFill>
                        <a:effectLst/>
                        <a:uLnTx/>
                        <a:uFillTx/>
                        <a:latin typeface="Arial"/>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5972166"/>
                  </a:ext>
                </a:extLst>
              </a:tr>
            </a:tbl>
          </a:graphicData>
        </a:graphic>
      </p:graphicFrame>
      <p:pic>
        <p:nvPicPr>
          <p:cNvPr id="4" name="Picture 3" descr="LHS_Sample6_16.tif">
            <a:extLst>
              <a:ext uri="{FF2B5EF4-FFF2-40B4-BE49-F238E27FC236}">
                <a16:creationId xmlns:a16="http://schemas.microsoft.com/office/drawing/2014/main" id="{1823EB9D-BED0-20DE-89A1-3871ACDC77D6}"/>
              </a:ext>
            </a:extLst>
          </p:cNvPr>
          <p:cNvPicPr>
            <a:picLocks noChangeAspect="1"/>
          </p:cNvPicPr>
          <p:nvPr/>
        </p:nvPicPr>
        <p:blipFill>
          <a:blip r:embed="rId8"/>
          <a:stretch>
            <a:fillRect/>
          </a:stretch>
        </p:blipFill>
        <p:spPr>
          <a:xfrm>
            <a:off x="645064" y="19475116"/>
            <a:ext cx="9437970" cy="7078478"/>
          </a:xfrm>
          <a:prstGeom prst="rect">
            <a:avLst/>
          </a:prstGeom>
        </p:spPr>
      </p:pic>
      <p:pic>
        <p:nvPicPr>
          <p:cNvPr id="8" name="Picture 7">
            <a:extLst>
              <a:ext uri="{FF2B5EF4-FFF2-40B4-BE49-F238E27FC236}">
                <a16:creationId xmlns:a16="http://schemas.microsoft.com/office/drawing/2014/main" id="{21D23A85-289C-1C72-A1B7-03C928BD6900}"/>
              </a:ext>
            </a:extLst>
          </p:cNvPr>
          <p:cNvPicPr>
            <a:picLocks noChangeAspect="1"/>
          </p:cNvPicPr>
          <p:nvPr/>
        </p:nvPicPr>
        <p:blipFill>
          <a:blip r:embed="rId9"/>
          <a:stretch>
            <a:fillRect/>
          </a:stretch>
        </p:blipFill>
        <p:spPr>
          <a:xfrm>
            <a:off x="11220455" y="4510657"/>
            <a:ext cx="8163093" cy="5439392"/>
          </a:xfrm>
          <a:prstGeom prst="rect">
            <a:avLst/>
          </a:prstGeom>
        </p:spPr>
      </p:pic>
      <p:pic>
        <p:nvPicPr>
          <p:cNvPr id="13" name="Picture 12">
            <a:extLst>
              <a:ext uri="{FF2B5EF4-FFF2-40B4-BE49-F238E27FC236}">
                <a16:creationId xmlns:a16="http://schemas.microsoft.com/office/drawing/2014/main" id="{F6F224FA-DB11-BB32-03C9-D61FB7DE7C1E}"/>
              </a:ext>
            </a:extLst>
          </p:cNvPr>
          <p:cNvPicPr>
            <a:picLocks noChangeAspect="1"/>
          </p:cNvPicPr>
          <p:nvPr/>
        </p:nvPicPr>
        <p:blipFill>
          <a:blip r:embed="rId10"/>
          <a:stretch>
            <a:fillRect/>
          </a:stretch>
        </p:blipFill>
        <p:spPr>
          <a:xfrm>
            <a:off x="10944356" y="17729724"/>
            <a:ext cx="9437970" cy="4106792"/>
          </a:xfrm>
          <a:prstGeom prst="rect">
            <a:avLst/>
          </a:prstGeom>
        </p:spPr>
      </p:pic>
    </p:spTree>
    <p:extLst>
      <p:ext uri="{BB962C8B-B14F-4D97-AF65-F5344CB8AC3E}">
        <p14:creationId xmlns:p14="http://schemas.microsoft.com/office/powerpoint/2010/main" val="37377862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d193be98-e1a0-4f01-b63e-81dae530022c">
      <Terms xmlns="http://schemas.microsoft.com/office/infopath/2007/PartnerControls"/>
    </lcf76f155ced4ddcb4097134ff3c332f>
    <ImageMetadataListItemId xmlns="d193be98-e1a0-4f01-b63e-81dae530022c" xsi:nil="true"/>
    <ImageMetadataListFieldId xmlns="d193be98-e1a0-4f01-b63e-81dae53002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9FEC7CAA5BA443BB5DE1FAD000DCD9" ma:contentTypeVersion="16" ma:contentTypeDescription="Create a new document." ma:contentTypeScope="" ma:versionID="e107ff85c7d9213605ee7942131ae53c">
  <xsd:schema xmlns:xsd="http://www.w3.org/2001/XMLSchema" xmlns:xs="http://www.w3.org/2001/XMLSchema" xmlns:p="http://schemas.microsoft.com/office/2006/metadata/properties" xmlns:ns2="d193be98-e1a0-4f01-b63e-81dae530022c" xmlns:ns3="d900e117-17a0-4b24-9e47-511ef1d02c43" xmlns:ns4="42799d9c-1a12-4ba6-b108-3fc0c6c1422f" targetNamespace="http://schemas.microsoft.com/office/2006/metadata/properties" ma:root="true" ma:fieldsID="17248979b583e3e0f4fca5be7a859764" ns2:_="" ns3:_="" ns4:_="">
    <xsd:import namespace="d193be98-e1a0-4f01-b63e-81dae530022c"/>
    <xsd:import namespace="d900e117-17a0-4b24-9e47-511ef1d02c43"/>
    <xsd:import namespace="42799d9c-1a12-4ba6-b108-3fc0c6c1422f"/>
    <xsd:element name="properties">
      <xsd:complexType>
        <xsd:sequence>
          <xsd:element name="documentManagement">
            <xsd:complexType>
              <xsd:all>
                <xsd:element ref="ns2:MediaServiceAutoTags" minOccurs="0"/>
                <xsd:element ref="ns2:MediaServiceMetadata" minOccurs="0"/>
                <xsd:element ref="ns2:MediaServiceFastMetadata" minOccurs="0"/>
                <xsd:element ref="ns2:MediaServiceGenerationTime" minOccurs="0"/>
                <xsd:element ref="ns2:MediaServiceEventHashCode" minOccurs="0"/>
                <xsd:element ref="ns2:ImageMetadataListItemId" minOccurs="0"/>
                <xsd:element ref="ns2:ImageMetadataListFieldId" minOccurs="0"/>
                <xsd:element ref="ns2:MediaServiceDateTaken" minOccurs="0"/>
                <xsd:element ref="ns2:MediaServiceOCR"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3be98-e1a0-4f01-b63e-81dae530022c" elementFormDefault="qualified">
    <xsd:import namespace="http://schemas.microsoft.com/office/2006/documentManagement/types"/>
    <xsd:import namespace="http://schemas.microsoft.com/office/infopath/2007/PartnerControls"/>
    <xsd:element name="MediaServiceAutoTags" ma:index="8" nillable="true" ma:displayName="Tags" ma:internalName="MediaServiceAutoTags"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ImageMetadataListItemId" ma:index="13" nillable="true" ma:displayName="ImageMetadataListItemId" ma:hidden="true" ma:indexed="true" ma:internalName="ImageMetadataListItemId">
      <xsd:simpleType>
        <xsd:restriction base="dms:Unknown"/>
      </xsd:simpleType>
    </xsd:element>
    <xsd:element name="ImageMetadataListFieldId" ma:index="14" nillable="true" ma:displayName="ImageMetadataListFieldId" ma:hidden="true" ma:indexed="true" ma:internalName="ImageMetadataListFieldId">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b4400c-9e37-458e-bf3a-f1bde57c4371}" ma:internalName="TaxCatchAll" ma:showField="CatchAllData" ma:web="42799d9c-1a12-4ba6-b108-3fc0c6c142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799d9c-1a12-4ba6-b108-3fc0c6c142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0B382-9A4A-4C53-BB6E-245A4D922F4F}">
  <ds:schemaRefs>
    <ds:schemaRef ds:uri="d900e117-17a0-4b24-9e47-511ef1d02c4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2799d9c-1a12-4ba6-b108-3fc0c6c1422f"/>
    <ds:schemaRef ds:uri="d193be98-e1a0-4f01-b63e-81dae530022c"/>
    <ds:schemaRef ds:uri="http://www.w3.org/XML/1998/namespace"/>
    <ds:schemaRef ds:uri="http://purl.org/dc/dcmitype/"/>
  </ds:schemaRefs>
</ds:datastoreItem>
</file>

<file path=customXml/itemProps2.xml><?xml version="1.0" encoding="utf-8"?>
<ds:datastoreItem xmlns:ds="http://schemas.openxmlformats.org/officeDocument/2006/customXml" ds:itemID="{51F911C5-20C5-4CBA-AF01-390B2A8A997D}">
  <ds:schemaRefs>
    <ds:schemaRef ds:uri="http://schemas.microsoft.com/sharepoint/v3/contenttype/forms"/>
  </ds:schemaRefs>
</ds:datastoreItem>
</file>

<file path=customXml/itemProps3.xml><?xml version="1.0" encoding="utf-8"?>
<ds:datastoreItem xmlns:ds="http://schemas.openxmlformats.org/officeDocument/2006/customXml" ds:itemID="{690B0BFF-6AA3-4343-A4EE-D9F24B4C84D1}">
  <ds:schemaRefs>
    <ds:schemaRef ds:uri="42799d9c-1a12-4ba6-b108-3fc0c6c1422f"/>
    <ds:schemaRef ds:uri="d193be98-e1a0-4f01-b63e-81dae530022c"/>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244</TotalTime>
  <Words>947</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Arial Narrow</vt:lpstr>
      <vt:lpstr>Calibri</vt:lpstr>
      <vt:lpstr>1_Office Theme</vt:lpstr>
      <vt:lpstr>Lunar Dust level sensor &amp; Effects on Surfaces (LDES) Percent Area Coverage of Lunar Simulant on a Surface and Fairy Castle Structures</vt:lpstr>
    </vt:vector>
  </TitlesOfParts>
  <Manager/>
  <Company>LMIT IS&amp;GS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ODIN</dc:creator>
  <cp:keywords/>
  <dc:description/>
  <cp:lastModifiedBy>Archer, Ashton (JSC-ES3)[Jacobs Technology, Inc.]</cp:lastModifiedBy>
  <cp:revision>8</cp:revision>
  <dcterms:created xsi:type="dcterms:W3CDTF">2014-09-29T15:33:51Z</dcterms:created>
  <dcterms:modified xsi:type="dcterms:W3CDTF">2024-11-05T15:28:31Z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0x0101001C9FEC7CAA5BA443BB5DE1FAD000DCD9</vt:lpwstr>
  </property>
  <property fmtid="{D5CDD505-2E9C-101B-9397-08002B2CF9AE}" pid="3" name="MediaServiceImageTags">
    <vt:lpwstr/>
  </property>
</Properties>
</file>