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5"/>
  </p:notesMasterIdLst>
  <p:sldIdLst>
    <p:sldId id="923" r:id="rId2"/>
    <p:sldId id="280" r:id="rId3"/>
    <p:sldId id="2147471700" r:id="rId4"/>
    <p:sldId id="2147471709" r:id="rId5"/>
    <p:sldId id="257" r:id="rId6"/>
    <p:sldId id="2147471701" r:id="rId7"/>
    <p:sldId id="2147471703" r:id="rId8"/>
    <p:sldId id="258" r:id="rId9"/>
    <p:sldId id="2147471708" r:id="rId10"/>
    <p:sldId id="2147471704" r:id="rId11"/>
    <p:sldId id="2147471702" r:id="rId12"/>
    <p:sldId id="2147471705" r:id="rId13"/>
    <p:sldId id="21474717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9C"/>
    <a:srgbClr val="DAE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151" autoAdjust="0"/>
  </p:normalViewPr>
  <p:slideViewPr>
    <p:cSldViewPr snapToGrid="0">
      <p:cViewPr varScale="1">
        <p:scale>
          <a:sx n="65" d="100"/>
          <a:sy n="65" d="100"/>
        </p:scale>
        <p:origin x="128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2146C-1DF6-4321-9E26-05EAD984E355}"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6C821-B8F3-4653-95F4-6FE31F063447}" type="slidenum">
              <a:rPr lang="en-US" smtClean="0"/>
              <a:t>‹#›</a:t>
            </a:fld>
            <a:endParaRPr lang="en-US"/>
          </a:p>
        </p:txBody>
      </p:sp>
    </p:spTree>
    <p:extLst>
      <p:ext uri="{BB962C8B-B14F-4D97-AF65-F5344CB8AC3E}">
        <p14:creationId xmlns:p14="http://schemas.microsoft.com/office/powerpoint/2010/main" val="146017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71B99A39-D27C-4912-AC40-F7C700AADDD7}" type="slidenum">
              <a:rPr lang="en-US" smtClean="0"/>
              <a:t>2</a:t>
            </a:fld>
            <a:endParaRPr lang="en-US"/>
          </a:p>
        </p:txBody>
      </p:sp>
    </p:spTree>
    <p:extLst>
      <p:ext uri="{BB962C8B-B14F-4D97-AF65-F5344CB8AC3E}">
        <p14:creationId xmlns:p14="http://schemas.microsoft.com/office/powerpoint/2010/main" val="320119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50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706C821-B8F3-4653-95F4-6FE31F063447}" type="slidenum">
              <a:rPr lang="en-US" smtClean="0"/>
              <a:t>4</a:t>
            </a:fld>
            <a:endParaRPr lang="en-US"/>
          </a:p>
        </p:txBody>
      </p:sp>
    </p:spTree>
    <p:extLst>
      <p:ext uri="{BB962C8B-B14F-4D97-AF65-F5344CB8AC3E}">
        <p14:creationId xmlns:p14="http://schemas.microsoft.com/office/powerpoint/2010/main" val="407663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i="1" dirty="0">
                <a:latin typeface="Bierstadt" panose="020B0004020202020204" pitchFamily="34" charset="0"/>
              </a:rPr>
              <a:t>The FAR asks a leading question: Does the product conform?  This biases Government QA towards product assessments and thereby to a reactive approach that depends on lagging indicators.</a:t>
            </a:r>
          </a:p>
          <a:p>
            <a:pPr marL="285750" indent="-285750">
              <a:buFont typeface="Arial" panose="020B0604020202020204" pitchFamily="34" charset="0"/>
              <a:buChar char="•"/>
            </a:pPr>
            <a:r>
              <a:rPr lang="en-US" i="1" dirty="0">
                <a:latin typeface="Bierstadt" panose="020B0004020202020204" pitchFamily="34" charset="0"/>
              </a:rPr>
              <a:t>Aligns with basic COs’ interests: Did we get what we asked for? Do we pay the bill?</a:t>
            </a:r>
          </a:p>
          <a:p>
            <a:pPr marL="285750" indent="-285750">
              <a:buFont typeface="Arial" panose="020B0604020202020204" pitchFamily="34" charset="0"/>
              <a:buChar char="•"/>
            </a:pPr>
            <a:r>
              <a:rPr lang="en-US" i="1" dirty="0">
                <a:latin typeface="Bierstadt" panose="020B0004020202020204" pitchFamily="34" charset="0"/>
              </a:rPr>
              <a:t>Less alignment with PMs’ interests: Can we meet our risk targets? Safety, Technical, Cost, Schedule, Regulatory</a:t>
            </a:r>
          </a:p>
          <a:p>
            <a:endParaRPr lang="en-US" dirty="0"/>
          </a:p>
        </p:txBody>
      </p:sp>
      <p:sp>
        <p:nvSpPr>
          <p:cNvPr id="4" name="Slide Number Placeholder 3"/>
          <p:cNvSpPr>
            <a:spLocks noGrp="1"/>
          </p:cNvSpPr>
          <p:nvPr>
            <p:ph type="sldNum" sz="quarter" idx="5"/>
          </p:nvPr>
        </p:nvSpPr>
        <p:spPr/>
        <p:txBody>
          <a:bodyPr/>
          <a:lstStyle/>
          <a:p>
            <a:fld id="{F706C821-B8F3-4653-95F4-6FE31F063447}" type="slidenum">
              <a:rPr lang="en-US" smtClean="0"/>
              <a:t>5</a:t>
            </a:fld>
            <a:endParaRPr lang="en-US"/>
          </a:p>
        </p:txBody>
      </p:sp>
    </p:spTree>
    <p:extLst>
      <p:ext uri="{BB962C8B-B14F-4D97-AF65-F5344CB8AC3E}">
        <p14:creationId xmlns:p14="http://schemas.microsoft.com/office/powerpoint/2010/main" val="3840508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pPr>
            <a:r>
              <a:rPr lang="en-US" sz="1200" i="1" dirty="0">
                <a:latin typeface="Bierstadt" panose="020B0004020202020204" pitchFamily="34" charset="0"/>
              </a:rPr>
              <a:t>Industry trend is to perceive requirements as cost drivers rather than a cost-savers (LL, standardization).</a:t>
            </a:r>
          </a:p>
          <a:p>
            <a:pPr marL="285750" indent="-285750">
              <a:spcAft>
                <a:spcPts val="600"/>
              </a:spcAft>
              <a:buFont typeface="Arial" panose="020B0604020202020204" pitchFamily="34" charset="0"/>
              <a:buChar char="•"/>
            </a:pPr>
            <a:r>
              <a:rPr lang="en-US" sz="1200" i="1" dirty="0">
                <a:latin typeface="Bierstadt" panose="020B0004020202020204" pitchFamily="34" charset="0"/>
              </a:rPr>
              <a:t>Contracts developers are looking to trim costs. New Standards look like cost adders.</a:t>
            </a:r>
          </a:p>
          <a:p>
            <a:pPr marL="0" indent="0">
              <a:spcAft>
                <a:spcPts val="600"/>
              </a:spcAft>
              <a:buFont typeface="Arial" panose="020B0604020202020204" pitchFamily="34" charset="0"/>
              <a:buNone/>
            </a:pPr>
            <a:endParaRPr lang="en-US" sz="1200" i="1" dirty="0">
              <a:latin typeface="Bierstadt" panose="020B0004020202020204" pitchFamily="34" charset="0"/>
            </a:endParaRPr>
          </a:p>
          <a:p>
            <a:pPr marL="285750" indent="-285750">
              <a:spcAft>
                <a:spcPts val="600"/>
              </a:spcAft>
              <a:buFont typeface="Arial" panose="020B0604020202020204" pitchFamily="34" charset="0"/>
              <a:buChar char="•"/>
            </a:pPr>
            <a:r>
              <a:rPr lang="en-US" sz="1200" i="1" dirty="0">
                <a:latin typeface="Bierstadt" panose="020B0004020202020204" pitchFamily="34" charset="0"/>
              </a:rPr>
              <a:t>Color of Money: Cost model for late-cycle QA is known, not well known for APQP.</a:t>
            </a:r>
          </a:p>
          <a:p>
            <a:pPr marL="285750" indent="-285750">
              <a:buFont typeface="Arial" panose="020B0604020202020204" pitchFamily="34" charset="0"/>
              <a:buChar char="•"/>
            </a:pPr>
            <a:r>
              <a:rPr lang="en-US" sz="1200" i="1" dirty="0">
                <a:latin typeface="Bierstadt" panose="020B0004020202020204" pitchFamily="34" charset="0"/>
              </a:rPr>
              <a:t>AS&amp;D sector can’t easily propose a requirements swap of this type within an acquisition competition.  Not an “alternate standard”.</a:t>
            </a:r>
          </a:p>
          <a:p>
            <a:endParaRPr lang="en-US" dirty="0"/>
          </a:p>
        </p:txBody>
      </p:sp>
      <p:sp>
        <p:nvSpPr>
          <p:cNvPr id="4" name="Slide Number Placeholder 3"/>
          <p:cNvSpPr>
            <a:spLocks noGrp="1"/>
          </p:cNvSpPr>
          <p:nvPr>
            <p:ph type="sldNum" sz="quarter" idx="5"/>
          </p:nvPr>
        </p:nvSpPr>
        <p:spPr/>
        <p:txBody>
          <a:bodyPr/>
          <a:lstStyle/>
          <a:p>
            <a:fld id="{F706C821-B8F3-4653-95F4-6FE31F063447}" type="slidenum">
              <a:rPr lang="en-US" smtClean="0"/>
              <a:t>7</a:t>
            </a:fld>
            <a:endParaRPr lang="en-US"/>
          </a:p>
        </p:txBody>
      </p:sp>
    </p:spTree>
    <p:extLst>
      <p:ext uri="{BB962C8B-B14F-4D97-AF65-F5344CB8AC3E}">
        <p14:creationId xmlns:p14="http://schemas.microsoft.com/office/powerpoint/2010/main" val="210645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400" i="1" dirty="0">
                <a:latin typeface="Bierstadt" panose="020B0004020202020204" pitchFamily="34" charset="0"/>
              </a:rPr>
              <a:t>Cost of quality assurance function vs Cost of poor quality:  </a:t>
            </a:r>
          </a:p>
          <a:p>
            <a:pPr marL="285750" indent="-285750">
              <a:spcAft>
                <a:spcPts val="600"/>
              </a:spcAft>
              <a:buFont typeface="Arial" panose="020B0604020202020204" pitchFamily="34" charset="0"/>
              <a:buChar char="•"/>
            </a:pPr>
            <a:r>
              <a:rPr lang="en-US" sz="1200" i="1" dirty="0">
                <a:latin typeface="Bierstadt" panose="020B0004020202020204" pitchFamily="34" charset="0"/>
              </a:rPr>
              <a:t>It is likely that highly complex system developments will have unplanned quality costs due to weak early lifecycle Quality involvement, especially for new, low-volume builds where Qualification replaces First Article Inspection.</a:t>
            </a:r>
          </a:p>
          <a:p>
            <a:pPr marL="285750" indent="-285750">
              <a:spcAft>
                <a:spcPts val="600"/>
              </a:spcAft>
              <a:buFont typeface="Arial" panose="020B0604020202020204" pitchFamily="34" charset="0"/>
              <a:buChar char="•"/>
              <a:tabLst>
                <a:tab pos="8005763" algn="l"/>
              </a:tabLst>
            </a:pPr>
            <a:r>
              <a:rPr lang="en-US" sz="1200" i="1" dirty="0">
                <a:latin typeface="Bierstadt" panose="020B0004020202020204" pitchFamily="34" charset="0"/>
              </a:rPr>
              <a:t>Cost of poor quality is not a budget line item. Acquirers’ budget curves and review agenda don’t accommodate early lifecycle QA.  (Due to FAR Part 46?)</a:t>
            </a:r>
          </a:p>
          <a:p>
            <a:pPr marL="285750" indent="-285750">
              <a:spcAft>
                <a:spcPts val="600"/>
              </a:spcAft>
              <a:buFont typeface="Arial" panose="020B0604020202020204" pitchFamily="34" charset="0"/>
              <a:buChar char="•"/>
              <a:tabLst>
                <a:tab pos="8005763" algn="l"/>
              </a:tabLst>
            </a:pPr>
            <a:r>
              <a:rPr lang="en-US" sz="1200" i="1" dirty="0">
                <a:latin typeface="Bierstadt" panose="020B0004020202020204" pitchFamily="34" charset="0"/>
              </a:rPr>
              <a:t>Growth in adoption of AS9145 by industry indicates the late vs early QA swap has a net cost advantage.</a:t>
            </a:r>
          </a:p>
          <a:p>
            <a:endParaRPr lang="en-US" dirty="0"/>
          </a:p>
        </p:txBody>
      </p:sp>
      <p:sp>
        <p:nvSpPr>
          <p:cNvPr id="4" name="Slide Number Placeholder 3"/>
          <p:cNvSpPr>
            <a:spLocks noGrp="1"/>
          </p:cNvSpPr>
          <p:nvPr>
            <p:ph type="sldNum" sz="quarter" idx="5"/>
          </p:nvPr>
        </p:nvSpPr>
        <p:spPr/>
        <p:txBody>
          <a:bodyPr/>
          <a:lstStyle/>
          <a:p>
            <a:fld id="{F706C821-B8F3-4653-95F4-6FE31F063447}" type="slidenum">
              <a:rPr lang="en-US" smtClean="0"/>
              <a:t>8</a:t>
            </a:fld>
            <a:endParaRPr lang="en-US"/>
          </a:p>
        </p:txBody>
      </p:sp>
    </p:spTree>
    <p:extLst>
      <p:ext uri="{BB962C8B-B14F-4D97-AF65-F5344CB8AC3E}">
        <p14:creationId xmlns:p14="http://schemas.microsoft.com/office/powerpoint/2010/main" val="351674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Bierstadt" panose="020B0004020202020204" pitchFamily="34" charset="0"/>
              </a:rPr>
              <a:t>NASA uses a standardized model for lifecycle reviews (LCR) and milestone gates within its Project Management approach (NPR 7120.5).</a:t>
            </a:r>
          </a:p>
          <a:p>
            <a:pPr marL="171450" indent="-171450">
              <a:buFont typeface="Arial" panose="020B0604020202020204" pitchFamily="34" charset="0"/>
              <a:buChar char="•"/>
            </a:pPr>
            <a:r>
              <a:rPr lang="en-US" dirty="0">
                <a:latin typeface="Bierstadt" panose="020B0004020202020204" pitchFamily="34" charset="0"/>
              </a:rPr>
              <a:t>Standardized deliverables are used to monitor development progress and risk growth.</a:t>
            </a:r>
          </a:p>
          <a:p>
            <a:pPr marL="171450" indent="-171450">
              <a:buFont typeface="Arial" panose="020B0604020202020204" pitchFamily="34" charset="0"/>
              <a:buChar char="•"/>
            </a:pPr>
            <a:r>
              <a:rPr lang="en-US" dirty="0">
                <a:latin typeface="Bierstadt" panose="020B0004020202020204" pitchFamily="34" charset="0"/>
              </a:rPr>
              <a:t>Lifecycle deliverables are used by PMs to “make the case” that success targets are being met.</a:t>
            </a:r>
          </a:p>
          <a:p>
            <a:pPr marL="171450" indent="-171450">
              <a:buFont typeface="Arial" panose="020B0604020202020204" pitchFamily="34" charset="0"/>
              <a:buChar char="•"/>
            </a:pPr>
            <a:r>
              <a:rPr lang="en-US" dirty="0">
                <a:latin typeface="Bierstadt" panose="020B0004020202020204" pitchFamily="34" charset="0"/>
              </a:rPr>
              <a:t>The deliverable content is pulled in from internal (NASA analyses and QA) and external activities (supply chain).</a:t>
            </a:r>
          </a:p>
          <a:p>
            <a:endParaRPr lang="en-US" dirty="0"/>
          </a:p>
        </p:txBody>
      </p:sp>
      <p:sp>
        <p:nvSpPr>
          <p:cNvPr id="4" name="Slide Number Placeholder 3"/>
          <p:cNvSpPr>
            <a:spLocks noGrp="1"/>
          </p:cNvSpPr>
          <p:nvPr>
            <p:ph type="sldNum" sz="quarter" idx="5"/>
          </p:nvPr>
        </p:nvSpPr>
        <p:spPr/>
        <p:txBody>
          <a:bodyPr/>
          <a:lstStyle/>
          <a:p>
            <a:fld id="{F706C821-B8F3-4653-95F4-6FE31F063447}" type="slidenum">
              <a:rPr lang="en-US" smtClean="0"/>
              <a:t>10</a:t>
            </a:fld>
            <a:endParaRPr lang="en-US"/>
          </a:p>
        </p:txBody>
      </p:sp>
    </p:spTree>
    <p:extLst>
      <p:ext uri="{BB962C8B-B14F-4D97-AF65-F5344CB8AC3E}">
        <p14:creationId xmlns:p14="http://schemas.microsoft.com/office/powerpoint/2010/main" val="222602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Bierstadt" panose="020B0004020202020204" pitchFamily="34" charset="0"/>
              </a:rPr>
              <a:t>Deliverable Requirement Descriptions (DRDs) are prescriptive types of requirements used in government contracts that drive delivery of data from the supply chain to the Project Office, at specific times.</a:t>
            </a:r>
          </a:p>
          <a:p>
            <a:pPr marL="171450" indent="-171450">
              <a:buFont typeface="Arial" panose="020B0604020202020204" pitchFamily="34" charset="0"/>
              <a:buChar char="•"/>
            </a:pPr>
            <a:r>
              <a:rPr lang="en-US" sz="1200" dirty="0">
                <a:latin typeface="Bierstadt" panose="020B0004020202020204" pitchFamily="34" charset="0"/>
              </a:rPr>
              <a:t>DRD content will be used by the Project Office as part of their contract oversight.</a:t>
            </a:r>
          </a:p>
          <a:p>
            <a:pPr marL="171450" indent="-171450">
              <a:buFont typeface="Arial" panose="020B0604020202020204" pitchFamily="34" charset="0"/>
              <a:buChar char="•"/>
            </a:pPr>
            <a:r>
              <a:rPr lang="en-US" sz="1200" dirty="0">
                <a:latin typeface="Bierstadt" panose="020B0004020202020204" pitchFamily="34" charset="0"/>
              </a:rPr>
              <a:t>DRD content will be used by the Program Offices to monitor the Project’s health, maturity, and risk.</a:t>
            </a:r>
          </a:p>
          <a:p>
            <a:pPr marL="171450" indent="-171450">
              <a:buFont typeface="Arial" panose="020B0604020202020204" pitchFamily="34" charset="0"/>
              <a:buChar char="•"/>
            </a:pPr>
            <a:r>
              <a:rPr lang="en-US" sz="1200" dirty="0">
                <a:latin typeface="Bierstadt" panose="020B0004020202020204" pitchFamily="34" charset="0"/>
              </a:rPr>
              <a:t>DRD content is the output, or evidence of use, of specific development and product realization techniques.</a:t>
            </a:r>
          </a:p>
          <a:p>
            <a:pPr marL="171450" indent="-171450">
              <a:buFont typeface="Arial" panose="020B0604020202020204" pitchFamily="34" charset="0"/>
              <a:buChar char="•"/>
            </a:pPr>
            <a:r>
              <a:rPr lang="en-US" sz="1200" dirty="0">
                <a:latin typeface="Bierstadt" panose="020B0004020202020204" pitchFamily="34" charset="0"/>
              </a:rPr>
              <a:t>Introducing DRDs that align with AS9145 will provide benefits and insights without the burden of demonstrating full conformity with the standard. </a:t>
            </a:r>
          </a:p>
          <a:p>
            <a:endParaRPr lang="en-US" dirty="0"/>
          </a:p>
        </p:txBody>
      </p:sp>
      <p:sp>
        <p:nvSpPr>
          <p:cNvPr id="4" name="Slide Number Placeholder 3"/>
          <p:cNvSpPr>
            <a:spLocks noGrp="1"/>
          </p:cNvSpPr>
          <p:nvPr>
            <p:ph type="sldNum" sz="quarter" idx="5"/>
          </p:nvPr>
        </p:nvSpPr>
        <p:spPr/>
        <p:txBody>
          <a:bodyPr/>
          <a:lstStyle/>
          <a:p>
            <a:fld id="{F706C821-B8F3-4653-95F4-6FE31F063447}" type="slidenum">
              <a:rPr lang="en-US" smtClean="0"/>
              <a:t>11</a:t>
            </a:fld>
            <a:endParaRPr lang="en-US"/>
          </a:p>
        </p:txBody>
      </p:sp>
    </p:spTree>
    <p:extLst>
      <p:ext uri="{BB962C8B-B14F-4D97-AF65-F5344CB8AC3E}">
        <p14:creationId xmlns:p14="http://schemas.microsoft.com/office/powerpoint/2010/main" val="394742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DRD has a standard format</a:t>
            </a:r>
          </a:p>
          <a:p>
            <a:r>
              <a:rPr lang="en-US" dirty="0"/>
              <a:t>DoD already has extensive guidance for employing AS9145 techniques, but how to get RFP teams to use them? (guidance is relatively new; May 2024).</a:t>
            </a:r>
          </a:p>
        </p:txBody>
      </p:sp>
      <p:sp>
        <p:nvSpPr>
          <p:cNvPr id="4" name="Slide Number Placeholder 3"/>
          <p:cNvSpPr>
            <a:spLocks noGrp="1"/>
          </p:cNvSpPr>
          <p:nvPr>
            <p:ph type="sldNum" sz="quarter" idx="5"/>
          </p:nvPr>
        </p:nvSpPr>
        <p:spPr/>
        <p:txBody>
          <a:bodyPr/>
          <a:lstStyle/>
          <a:p>
            <a:fld id="{F706C821-B8F3-4653-95F4-6FE31F063447}" type="slidenum">
              <a:rPr lang="en-US" smtClean="0"/>
              <a:t>12</a:t>
            </a:fld>
            <a:endParaRPr lang="en-US"/>
          </a:p>
        </p:txBody>
      </p:sp>
    </p:spTree>
    <p:extLst>
      <p:ext uri="{BB962C8B-B14F-4D97-AF65-F5344CB8AC3E}">
        <p14:creationId xmlns:p14="http://schemas.microsoft.com/office/powerpoint/2010/main" val="157319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CA1F-FBE6-E94D-EC2F-D5A53E976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6602C9-16F7-A2CD-B2DD-7BC7C0DD3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3B340E-499E-F626-7986-50AD649A4F4C}"/>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5" name="Footer Placeholder 4">
            <a:extLst>
              <a:ext uri="{FF2B5EF4-FFF2-40B4-BE49-F238E27FC236}">
                <a16:creationId xmlns:a16="http://schemas.microsoft.com/office/drawing/2014/main" id="{EA1F9088-9CA2-DD38-90CC-E069E563C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5F1B0-9D93-E646-35F2-1C09480E62A1}"/>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62357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2B31-BEB7-2953-1481-5819BB305D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5BBE6B-38E4-C4A3-1EE5-BA8465A8AE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42963-2B22-6A79-7408-DF6D00487106}"/>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5" name="Footer Placeholder 4">
            <a:extLst>
              <a:ext uri="{FF2B5EF4-FFF2-40B4-BE49-F238E27FC236}">
                <a16:creationId xmlns:a16="http://schemas.microsoft.com/office/drawing/2014/main" id="{7BD7064E-F251-6F22-A28F-5212A0D44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0B24A-394B-221B-1B0B-CFEE046D6F2E}"/>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40149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DC92B5-1740-E406-A10C-2CE6055D5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1A3804-DF79-9EB6-AF0B-232C9DB012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187A-5171-D70B-2760-4589E741E99E}"/>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5" name="Footer Placeholder 4">
            <a:extLst>
              <a:ext uri="{FF2B5EF4-FFF2-40B4-BE49-F238E27FC236}">
                <a16:creationId xmlns:a16="http://schemas.microsoft.com/office/drawing/2014/main" id="{CC35F594-4C05-B242-A308-3D40B6A7F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3A6A4-6FB8-1A50-2139-F71BF1773407}"/>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126182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83" y="1026866"/>
            <a:ext cx="11765879" cy="5472546"/>
          </a:xfrm>
        </p:spPr>
        <p:txBody>
          <a:bodyPr/>
          <a:lstStyle>
            <a:lvl1pPr>
              <a:lnSpc>
                <a:spcPct val="100000"/>
              </a:lnSpc>
              <a:spcBef>
                <a:spcPts val="0"/>
              </a:spcBef>
              <a:spcAft>
                <a:spcPts val="600"/>
              </a:spcAft>
              <a:defRPr>
                <a:solidFill>
                  <a:srgbClr val="101129"/>
                </a:solidFill>
              </a:defRPr>
            </a:lvl1pPr>
            <a:lvl2pPr marL="685800" indent="-228600">
              <a:lnSpc>
                <a:spcPct val="100000"/>
              </a:lnSpc>
              <a:spcBef>
                <a:spcPts val="0"/>
              </a:spcBef>
              <a:spcAft>
                <a:spcPts val="600"/>
              </a:spcAft>
              <a:buFont typeface="Calibri" panose="020F0502020204030204" pitchFamily="34" charset="0"/>
              <a:buChar char="‐"/>
              <a:defRPr>
                <a:solidFill>
                  <a:srgbClr val="101129"/>
                </a:solidFill>
              </a:defRPr>
            </a:lvl2pPr>
            <a:lvl3pPr>
              <a:lnSpc>
                <a:spcPct val="100000"/>
              </a:lnSpc>
              <a:spcBef>
                <a:spcPts val="0"/>
              </a:spcBef>
              <a:spcAft>
                <a:spcPts val="600"/>
              </a:spcAft>
              <a:defRPr>
                <a:solidFill>
                  <a:srgbClr val="101129"/>
                </a:solidFill>
              </a:defRPr>
            </a:lvl3pPr>
            <a:lvl4pPr marL="1600200" indent="-228600">
              <a:lnSpc>
                <a:spcPct val="100000"/>
              </a:lnSpc>
              <a:spcBef>
                <a:spcPts val="0"/>
              </a:spcBef>
              <a:spcAft>
                <a:spcPts val="600"/>
              </a:spcAft>
              <a:buFont typeface="Calibri" panose="020F0502020204030204" pitchFamily="34" charset="0"/>
              <a:buChar char="‐"/>
              <a:defRPr>
                <a:solidFill>
                  <a:srgbClr val="101129"/>
                </a:solidFill>
              </a:defRPr>
            </a:lvl4pPr>
            <a:lvl5pPr>
              <a:lnSpc>
                <a:spcPct val="100000"/>
              </a:lnSpc>
              <a:spcBef>
                <a:spcPts val="0"/>
              </a:spcBef>
              <a:spcAft>
                <a:spcPts val="600"/>
              </a:spcAft>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p:cNvSpPr txBox="1">
            <a:spLocks/>
          </p:cNvSpPr>
          <p:nvPr userDrawn="1"/>
        </p:nvSpPr>
        <p:spPr>
          <a:xfrm>
            <a:off x="4449304" y="-97974"/>
            <a:ext cx="7627939" cy="846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3000" b="1" dirty="0">
              <a:latin typeface="+mn-lt"/>
              <a:cs typeface="Calibri Light" panose="020F0302020204030204" pitchFamily="34" charset="0"/>
            </a:endParaRPr>
          </a:p>
        </p:txBody>
      </p:sp>
      <p:sp>
        <p:nvSpPr>
          <p:cNvPr id="13"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Tree>
    <p:extLst>
      <p:ext uri="{BB962C8B-B14F-4D97-AF65-F5344CB8AC3E}">
        <p14:creationId xmlns:p14="http://schemas.microsoft.com/office/powerpoint/2010/main" val="249871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27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5E02-37AB-F926-5F88-98C6B07B9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FD2B8-9A3A-E459-803A-6522133010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15340-D532-C1B1-012E-11E5E18FAAEE}"/>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5" name="Footer Placeholder 4">
            <a:extLst>
              <a:ext uri="{FF2B5EF4-FFF2-40B4-BE49-F238E27FC236}">
                <a16:creationId xmlns:a16="http://schemas.microsoft.com/office/drawing/2014/main" id="{0EA4134E-781C-6106-056F-309806C4A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6A00A-CDFB-7272-9687-C28D494CE816}"/>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147362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A2AF-9D91-D20F-801E-4D2A98B8BC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C9BDE-8B1B-C5C1-E252-7B88F55F3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161141-C1CB-0EDC-7786-81C8B658E16B}"/>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5" name="Footer Placeholder 4">
            <a:extLst>
              <a:ext uri="{FF2B5EF4-FFF2-40B4-BE49-F238E27FC236}">
                <a16:creationId xmlns:a16="http://schemas.microsoft.com/office/drawing/2014/main" id="{95DA6593-11F9-D186-E4D9-EDDA8E8FC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ED71B-30B7-1B6A-636D-7E01B3722901}"/>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391723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F4E1-179C-CBE0-9D01-D574A26A9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B26BE-0BB5-5E33-DE76-260467C46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1B6B4-B064-9B86-CE26-EAA9D3E27C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0C894D-DFFE-EF93-2E02-FA166638664C}"/>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6" name="Footer Placeholder 5">
            <a:extLst>
              <a:ext uri="{FF2B5EF4-FFF2-40B4-BE49-F238E27FC236}">
                <a16:creationId xmlns:a16="http://schemas.microsoft.com/office/drawing/2014/main" id="{4AFC49D2-2A0E-CCD0-D5B7-67A8261ED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8C938-C6AF-B833-2255-CE1CA7CFCADD}"/>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136800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8F77-CAC2-C253-4EA0-16EFB3D96B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55827-07C6-0B08-BB38-959C48FB8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4C996-D0C8-D9DF-33AC-B7E6C59186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CB339-C61C-6154-7959-3F2E880AF4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BE010-0D2A-C9CF-7694-B707CED849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1A6229-9ED7-DD40-A783-EC8D03C56794}"/>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8" name="Footer Placeholder 7">
            <a:extLst>
              <a:ext uri="{FF2B5EF4-FFF2-40B4-BE49-F238E27FC236}">
                <a16:creationId xmlns:a16="http://schemas.microsoft.com/office/drawing/2014/main" id="{703B6E9D-D0CD-4B1A-7A85-E49E704EC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E061F4-C596-65BA-9E48-6322C8113F55}"/>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390475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4E81-640F-BB06-14B9-0DD0A0C86B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0119C9-5CC1-3154-9D04-EC260BC1429D}"/>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4" name="Footer Placeholder 3">
            <a:extLst>
              <a:ext uri="{FF2B5EF4-FFF2-40B4-BE49-F238E27FC236}">
                <a16:creationId xmlns:a16="http://schemas.microsoft.com/office/drawing/2014/main" id="{125FC25A-A4EF-3B6D-32EF-E63088A8F4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519BE-9A1A-FDA9-53EF-B696213D5084}"/>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30877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B0FC5-24BA-8450-DADB-2D05B3F5ECEB}"/>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3" name="Footer Placeholder 2">
            <a:extLst>
              <a:ext uri="{FF2B5EF4-FFF2-40B4-BE49-F238E27FC236}">
                <a16:creationId xmlns:a16="http://schemas.microsoft.com/office/drawing/2014/main" id="{38AD4FF8-A1C9-6ED1-5DDB-1BDDF66E02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88813D-4202-2E67-676D-3BF08DF5193B}"/>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210624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9F06-9170-A28A-6D04-35178C837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E8B4E6-F838-4748-2B6C-C2FAC0713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FDBC6B-F663-5307-7953-DE4F81B8D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48BE8-0FD5-EF52-0FC6-308D99CEE632}"/>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6" name="Footer Placeholder 5">
            <a:extLst>
              <a:ext uri="{FF2B5EF4-FFF2-40B4-BE49-F238E27FC236}">
                <a16:creationId xmlns:a16="http://schemas.microsoft.com/office/drawing/2014/main" id="{1A54ED20-4C11-9354-659F-742F84924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DFDB2-40DD-6C06-6EB1-BEEB1AF666B2}"/>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205848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7BBE-7DC0-451E-CA10-672F26788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A1FFBE-1645-EBAC-12CE-599C09BAC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701B0C-3E4D-0520-602A-4AD714988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717022-085E-2FC2-311C-348CBCB7C109}"/>
              </a:ext>
            </a:extLst>
          </p:cNvPr>
          <p:cNvSpPr>
            <a:spLocks noGrp="1"/>
          </p:cNvSpPr>
          <p:nvPr>
            <p:ph type="dt" sz="half" idx="10"/>
          </p:nvPr>
        </p:nvSpPr>
        <p:spPr/>
        <p:txBody>
          <a:bodyPr/>
          <a:lstStyle/>
          <a:p>
            <a:fld id="{CC079584-B4B0-4277-8749-EB215EB09848}" type="datetimeFigureOut">
              <a:rPr lang="en-US" smtClean="0"/>
              <a:t>11/5/2024</a:t>
            </a:fld>
            <a:endParaRPr lang="en-US"/>
          </a:p>
        </p:txBody>
      </p:sp>
      <p:sp>
        <p:nvSpPr>
          <p:cNvPr id="6" name="Footer Placeholder 5">
            <a:extLst>
              <a:ext uri="{FF2B5EF4-FFF2-40B4-BE49-F238E27FC236}">
                <a16:creationId xmlns:a16="http://schemas.microsoft.com/office/drawing/2014/main" id="{A359EE43-F1AB-372F-B342-D600710D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4F95B-F954-0023-8F6E-451348AFB13C}"/>
              </a:ext>
            </a:extLst>
          </p:cNvPr>
          <p:cNvSpPr>
            <a:spLocks noGrp="1"/>
          </p:cNvSpPr>
          <p:nvPr>
            <p:ph type="sldNum" sz="quarter" idx="12"/>
          </p:nvPr>
        </p:nvSpPr>
        <p:spPr/>
        <p:txBody>
          <a:bodyPr/>
          <a:lstStyle/>
          <a:p>
            <a:fld id="{08F361E8-3636-4ED9-A0BA-3C00B3BB98D3}" type="slidenum">
              <a:rPr lang="en-US" smtClean="0"/>
              <a:t>‹#›</a:t>
            </a:fld>
            <a:endParaRPr lang="en-US"/>
          </a:p>
        </p:txBody>
      </p:sp>
    </p:spTree>
    <p:extLst>
      <p:ext uri="{BB962C8B-B14F-4D97-AF65-F5344CB8AC3E}">
        <p14:creationId xmlns:p14="http://schemas.microsoft.com/office/powerpoint/2010/main" val="32291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E84A1B-B680-98B1-2FE4-D49D3BFC6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E9854-9D8B-B6F2-42E5-FAC259461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44C41-FA8E-04DC-060C-7A30DA5B6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79584-B4B0-4277-8749-EB215EB09848}" type="datetimeFigureOut">
              <a:rPr lang="en-US" smtClean="0"/>
              <a:t>11/5/2024</a:t>
            </a:fld>
            <a:endParaRPr lang="en-US"/>
          </a:p>
        </p:txBody>
      </p:sp>
      <p:sp>
        <p:nvSpPr>
          <p:cNvPr id="5" name="Footer Placeholder 4">
            <a:extLst>
              <a:ext uri="{FF2B5EF4-FFF2-40B4-BE49-F238E27FC236}">
                <a16:creationId xmlns:a16="http://schemas.microsoft.com/office/drawing/2014/main" id="{7239C23D-E60F-CDB8-892D-24C6DD614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7F78CD-ABEC-8902-04FC-5CE67EDFF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361E8-3636-4ED9-A0BA-3C00B3BB98D3}" type="slidenum">
              <a:rPr lang="en-US" smtClean="0"/>
              <a:t>‹#›</a:t>
            </a:fld>
            <a:endParaRPr lang="en-US"/>
          </a:p>
        </p:txBody>
      </p:sp>
    </p:spTree>
    <p:extLst>
      <p:ext uri="{BB962C8B-B14F-4D97-AF65-F5344CB8AC3E}">
        <p14:creationId xmlns:p14="http://schemas.microsoft.com/office/powerpoint/2010/main" val="3663574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72C3-4E9A-3FC1-4742-7B39231CC8D2}"/>
              </a:ext>
            </a:extLst>
          </p:cNvPr>
          <p:cNvSpPr>
            <a:spLocks noGrp="1"/>
          </p:cNvSpPr>
          <p:nvPr>
            <p:ph type="ctrTitle"/>
          </p:nvPr>
        </p:nvSpPr>
        <p:spPr>
          <a:xfrm>
            <a:off x="441649" y="755778"/>
            <a:ext cx="8599714" cy="1130657"/>
          </a:xfrm>
        </p:spPr>
        <p:txBody>
          <a:bodyPr>
            <a:normAutofit fontScale="90000"/>
          </a:bodyPr>
          <a:lstStyle/>
          <a:p>
            <a:pPr algn="l"/>
            <a:r>
              <a:rPr lang="en-US" sz="4000" dirty="0">
                <a:effectLst/>
                <a:latin typeface="Bierstadt" panose="020B0004020202020204" pitchFamily="34" charset="0"/>
                <a:ea typeface="Calibri" panose="020F0502020204030204" pitchFamily="34" charset="0"/>
              </a:rPr>
              <a:t>Contracting Quality Early in the Lifecycle Using AS9145 Data Deliverables</a:t>
            </a:r>
            <a:endParaRPr lang="en-US" sz="11500" dirty="0">
              <a:latin typeface="Bierstadt" panose="020B0004020202020204" pitchFamily="34" charset="0"/>
            </a:endParaRPr>
          </a:p>
        </p:txBody>
      </p:sp>
      <p:sp>
        <p:nvSpPr>
          <p:cNvPr id="3" name="Subtitle 2">
            <a:extLst>
              <a:ext uri="{FF2B5EF4-FFF2-40B4-BE49-F238E27FC236}">
                <a16:creationId xmlns:a16="http://schemas.microsoft.com/office/drawing/2014/main" id="{DC81C346-E7B5-D431-9570-B8ED62B64CBD}"/>
              </a:ext>
            </a:extLst>
          </p:cNvPr>
          <p:cNvSpPr>
            <a:spLocks noGrp="1"/>
          </p:cNvSpPr>
          <p:nvPr>
            <p:ph type="subTitle" idx="1"/>
          </p:nvPr>
        </p:nvSpPr>
        <p:spPr>
          <a:xfrm>
            <a:off x="572278" y="3648269"/>
            <a:ext cx="9144000" cy="2453953"/>
          </a:xfrm>
        </p:spPr>
        <p:txBody>
          <a:bodyPr>
            <a:normAutofit lnSpcReduction="10000"/>
          </a:bodyPr>
          <a:lstStyle/>
          <a:p>
            <a:pPr algn="l">
              <a:lnSpc>
                <a:spcPct val="100000"/>
              </a:lnSpc>
              <a:spcBef>
                <a:spcPts val="0"/>
              </a:spcBef>
            </a:pPr>
            <a:endParaRPr lang="en-US" dirty="0">
              <a:latin typeface="Bierstadt" panose="020B0004020202020204" pitchFamily="34" charset="0"/>
            </a:endParaRPr>
          </a:p>
          <a:p>
            <a:pPr algn="l">
              <a:lnSpc>
                <a:spcPct val="100000"/>
              </a:lnSpc>
              <a:spcBef>
                <a:spcPts val="0"/>
              </a:spcBef>
            </a:pPr>
            <a:endParaRPr lang="en-US" dirty="0">
              <a:latin typeface="Bierstadt" panose="020B0004020202020204" pitchFamily="34" charset="0"/>
            </a:endParaRPr>
          </a:p>
          <a:p>
            <a:pPr algn="l">
              <a:lnSpc>
                <a:spcPct val="100000"/>
              </a:lnSpc>
              <a:spcBef>
                <a:spcPts val="0"/>
              </a:spcBef>
            </a:pPr>
            <a:r>
              <a:rPr lang="en-US" dirty="0">
                <a:latin typeface="Bierstadt" panose="020B0004020202020204" pitchFamily="34" charset="0"/>
              </a:rPr>
              <a:t>November 13, 2024</a:t>
            </a:r>
          </a:p>
          <a:p>
            <a:pPr algn="l">
              <a:lnSpc>
                <a:spcPct val="100000"/>
              </a:lnSpc>
              <a:spcBef>
                <a:spcPts val="0"/>
              </a:spcBef>
            </a:pPr>
            <a:endParaRPr lang="en-US" dirty="0">
              <a:latin typeface="Bierstadt" panose="020B0004020202020204" pitchFamily="34" charset="0"/>
            </a:endParaRPr>
          </a:p>
          <a:p>
            <a:pPr algn="l">
              <a:lnSpc>
                <a:spcPct val="100000"/>
              </a:lnSpc>
              <a:spcBef>
                <a:spcPts val="0"/>
              </a:spcBef>
            </a:pPr>
            <a:r>
              <a:rPr lang="en-US" sz="2000" dirty="0">
                <a:latin typeface="Bierstadt" panose="020B0004020202020204" pitchFamily="34" charset="0"/>
              </a:rPr>
              <a:t>Jeannette Plante</a:t>
            </a:r>
          </a:p>
          <a:p>
            <a:pPr algn="l">
              <a:lnSpc>
                <a:spcPct val="100000"/>
              </a:lnSpc>
              <a:spcBef>
                <a:spcPts val="0"/>
              </a:spcBef>
            </a:pPr>
            <a:r>
              <a:rPr lang="en-US" sz="2000" dirty="0">
                <a:latin typeface="Bierstadt" panose="020B0004020202020204" pitchFamily="34" charset="0"/>
              </a:rPr>
              <a:t>NASA Headquarters, Office of Safety and Mission Assurance</a:t>
            </a:r>
          </a:p>
          <a:p>
            <a:pPr algn="l">
              <a:lnSpc>
                <a:spcPct val="100000"/>
              </a:lnSpc>
              <a:spcBef>
                <a:spcPts val="0"/>
              </a:spcBef>
            </a:pPr>
            <a:r>
              <a:rPr lang="en-US" sz="2000" dirty="0">
                <a:latin typeface="Bierstadt" panose="020B0004020202020204" pitchFamily="34" charset="0"/>
              </a:rPr>
              <a:t>Mission Assurance Standards and Capabilities Division</a:t>
            </a:r>
          </a:p>
        </p:txBody>
      </p:sp>
      <p:sp>
        <p:nvSpPr>
          <p:cNvPr id="4" name="Subtitle 2">
            <a:extLst>
              <a:ext uri="{FF2B5EF4-FFF2-40B4-BE49-F238E27FC236}">
                <a16:creationId xmlns:a16="http://schemas.microsoft.com/office/drawing/2014/main" id="{D216D421-AFE3-E15D-E7B7-F2A6395F9A48}"/>
              </a:ext>
            </a:extLst>
          </p:cNvPr>
          <p:cNvSpPr txBox="1">
            <a:spLocks/>
          </p:cNvSpPr>
          <p:nvPr/>
        </p:nvSpPr>
        <p:spPr>
          <a:xfrm>
            <a:off x="441649" y="2059520"/>
            <a:ext cx="9532775" cy="12710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000" i="1" dirty="0">
                <a:latin typeface="Bierstadt" panose="020B0004020202020204" pitchFamily="34" charset="0"/>
              </a:rPr>
              <a:t>A recommended practice developed by the Aerospace Industries Association’s (AIA) Joint Strategic Quality Council (JSQC)</a:t>
            </a:r>
          </a:p>
        </p:txBody>
      </p:sp>
      <p:pic>
        <p:nvPicPr>
          <p:cNvPr id="6" name="Picture 5" descr="A picture containing text, clipart&#10;&#10;Description automatically generated">
            <a:extLst>
              <a:ext uri="{FF2B5EF4-FFF2-40B4-BE49-F238E27FC236}">
                <a16:creationId xmlns:a16="http://schemas.microsoft.com/office/drawing/2014/main" id="{D9924CFC-33B8-41BE-E809-CE2340091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608" y="4721289"/>
            <a:ext cx="3122144" cy="1958845"/>
          </a:xfrm>
          <a:prstGeom prst="rect">
            <a:avLst/>
          </a:prstGeom>
        </p:spPr>
      </p:pic>
    </p:spTree>
    <p:extLst>
      <p:ext uri="{BB962C8B-B14F-4D97-AF65-F5344CB8AC3E}">
        <p14:creationId xmlns:p14="http://schemas.microsoft.com/office/powerpoint/2010/main" val="169012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C4C737-23DE-D2E0-18CD-3960D49BC3FD}"/>
              </a:ext>
            </a:extLst>
          </p:cNvPr>
          <p:cNvPicPr>
            <a:picLocks noChangeAspect="1"/>
          </p:cNvPicPr>
          <p:nvPr/>
        </p:nvPicPr>
        <p:blipFill>
          <a:blip r:embed="rId3"/>
          <a:stretch>
            <a:fillRect/>
          </a:stretch>
        </p:blipFill>
        <p:spPr>
          <a:xfrm>
            <a:off x="3369100" y="0"/>
            <a:ext cx="8678779" cy="6858000"/>
          </a:xfrm>
          <a:prstGeom prst="rect">
            <a:avLst/>
          </a:prstGeom>
        </p:spPr>
      </p:pic>
      <p:sp>
        <p:nvSpPr>
          <p:cNvPr id="4" name="TextBox 3">
            <a:extLst>
              <a:ext uri="{FF2B5EF4-FFF2-40B4-BE49-F238E27FC236}">
                <a16:creationId xmlns:a16="http://schemas.microsoft.com/office/drawing/2014/main" id="{38213FBD-7F4D-8BD6-9746-15EE47B34502}"/>
              </a:ext>
            </a:extLst>
          </p:cNvPr>
          <p:cNvSpPr txBox="1"/>
          <p:nvPr/>
        </p:nvSpPr>
        <p:spPr>
          <a:xfrm>
            <a:off x="373626" y="1370844"/>
            <a:ext cx="2821858" cy="3416320"/>
          </a:xfrm>
          <a:prstGeom prst="rect">
            <a:avLst/>
          </a:prstGeom>
          <a:noFill/>
        </p:spPr>
        <p:txBody>
          <a:bodyPr wrap="square" rtlCol="0">
            <a:spAutoFit/>
          </a:bodyPr>
          <a:lstStyle/>
          <a:p>
            <a:pPr marL="107950" indent="-107950">
              <a:buFont typeface="Arial" panose="020B0604020202020204" pitchFamily="34" charset="0"/>
              <a:buChar char="•"/>
            </a:pPr>
            <a:r>
              <a:rPr lang="en-US" sz="2400" dirty="0">
                <a:latin typeface="Bierstadt" panose="020B0004020202020204" pitchFamily="34" charset="0"/>
              </a:rPr>
              <a:t>Compel Programs to report AS9145 results during Dev phases.</a:t>
            </a:r>
          </a:p>
          <a:p>
            <a:pPr marL="107950" indent="-107950">
              <a:buFont typeface="Arial" panose="020B0604020202020204" pitchFamily="34" charset="0"/>
              <a:buChar char="•"/>
            </a:pPr>
            <a:endParaRPr lang="en-US" sz="2400" dirty="0">
              <a:latin typeface="Bierstadt" panose="020B0004020202020204" pitchFamily="34" charset="0"/>
            </a:endParaRPr>
          </a:p>
          <a:p>
            <a:pPr marL="107950" indent="-107950">
              <a:buFont typeface="Arial" panose="020B0604020202020204" pitchFamily="34" charset="0"/>
              <a:buChar char="•"/>
            </a:pPr>
            <a:r>
              <a:rPr lang="en-US" sz="2400" dirty="0">
                <a:latin typeface="Bierstadt" panose="020B0004020202020204" pitchFamily="34" charset="0"/>
              </a:rPr>
              <a:t>Programs use DRDs to pull data in from supply chain.</a:t>
            </a:r>
          </a:p>
        </p:txBody>
      </p:sp>
    </p:spTree>
    <p:extLst>
      <p:ext uri="{BB962C8B-B14F-4D97-AF65-F5344CB8AC3E}">
        <p14:creationId xmlns:p14="http://schemas.microsoft.com/office/powerpoint/2010/main" val="35162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9518A6-3ED2-EEBE-C6BC-A2CAF8502D8A}"/>
              </a:ext>
            </a:extLst>
          </p:cNvPr>
          <p:cNvGraphicFramePr>
            <a:graphicFrameLocks noGrp="1"/>
          </p:cNvGraphicFramePr>
          <p:nvPr>
            <p:extLst>
              <p:ext uri="{D42A27DB-BD31-4B8C-83A1-F6EECF244321}">
                <p14:modId xmlns:p14="http://schemas.microsoft.com/office/powerpoint/2010/main" val="916582078"/>
              </p:ext>
            </p:extLst>
          </p:nvPr>
        </p:nvGraphicFramePr>
        <p:xfrm>
          <a:off x="634179" y="3248457"/>
          <a:ext cx="10894142" cy="3317798"/>
        </p:xfrm>
        <a:graphic>
          <a:graphicData uri="http://schemas.openxmlformats.org/drawingml/2006/table">
            <a:tbl>
              <a:tblPr firstRow="1" firstCol="1" bandRow="1">
                <a:tableStyleId>{5C22544A-7EE6-4342-B048-85BDC9FD1C3A}</a:tableStyleId>
              </a:tblPr>
              <a:tblGrid>
                <a:gridCol w="937944">
                  <a:extLst>
                    <a:ext uri="{9D8B030D-6E8A-4147-A177-3AD203B41FA5}">
                      <a16:colId xmlns:a16="http://schemas.microsoft.com/office/drawing/2014/main" val="1476613501"/>
                    </a:ext>
                  </a:extLst>
                </a:gridCol>
                <a:gridCol w="5089230">
                  <a:extLst>
                    <a:ext uri="{9D8B030D-6E8A-4147-A177-3AD203B41FA5}">
                      <a16:colId xmlns:a16="http://schemas.microsoft.com/office/drawing/2014/main" val="2649204995"/>
                    </a:ext>
                  </a:extLst>
                </a:gridCol>
                <a:gridCol w="4866968">
                  <a:extLst>
                    <a:ext uri="{9D8B030D-6E8A-4147-A177-3AD203B41FA5}">
                      <a16:colId xmlns:a16="http://schemas.microsoft.com/office/drawing/2014/main" val="2911404348"/>
                    </a:ext>
                  </a:extLst>
                </a:gridCol>
              </a:tblGrid>
              <a:tr h="521110">
                <a:tc>
                  <a:txBody>
                    <a:bodyPr/>
                    <a:lstStyle/>
                    <a:p>
                      <a:pPr marL="0" marR="0">
                        <a:lnSpc>
                          <a:spcPct val="150000"/>
                        </a:lnSpc>
                        <a:spcBef>
                          <a:spcPts val="0"/>
                        </a:spcBef>
                        <a:spcAft>
                          <a:spcPts val="0"/>
                        </a:spcAft>
                      </a:pPr>
                      <a:r>
                        <a:rPr lang="en-US" sz="1800">
                          <a:effectLst/>
                          <a:latin typeface="Bierstadt" panose="020B0004020202020204" pitchFamily="34" charset="0"/>
                        </a:rPr>
                        <a:t>No.</a:t>
                      </a:r>
                      <a:endParaRPr lang="en-US" sz="180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latin typeface="Bierstadt" panose="020B0004020202020204" pitchFamily="34" charset="0"/>
                        </a:rPr>
                        <a:t>Title</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a:effectLst/>
                          <a:latin typeface="Bierstadt" panose="020B0004020202020204" pitchFamily="34" charset="0"/>
                        </a:rPr>
                        <a:t>Relevant Requirements in AS9145</a:t>
                      </a:r>
                      <a:endParaRPr lang="en-US" sz="180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792686"/>
                  </a:ext>
                </a:extLst>
              </a:tr>
              <a:tr h="519728">
                <a:tc>
                  <a:txBody>
                    <a:bodyPr/>
                    <a:lstStyle/>
                    <a:p>
                      <a:pPr marL="0" marR="0" algn="ctr">
                        <a:lnSpc>
                          <a:spcPct val="150000"/>
                        </a:lnSpc>
                        <a:spcBef>
                          <a:spcPts val="0"/>
                        </a:spcBef>
                        <a:spcAft>
                          <a:spcPts val="0"/>
                        </a:spcAft>
                      </a:pPr>
                      <a:r>
                        <a:rPr lang="en-US" sz="1800" dirty="0">
                          <a:effectLst/>
                          <a:latin typeface="Bierstadt" panose="020B0004020202020204" pitchFamily="34" charset="0"/>
                        </a:rPr>
                        <a:t>1</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200" dirty="0">
                          <a:effectLst/>
                          <a:latin typeface="Bierstadt" panose="020B0004020202020204" pitchFamily="34" charset="0"/>
                        </a:rPr>
                        <a:t>Industrial Base and Supply Chain Risk Inventory</a:t>
                      </a:r>
                      <a:endParaRPr lang="en-US" sz="1800" dirty="0">
                        <a:effectLst/>
                        <a:latin typeface="Bierstadt"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US" sz="1800">
                          <a:effectLst/>
                          <a:latin typeface="Bierstadt" panose="020B0004020202020204" pitchFamily="34" charset="0"/>
                        </a:rPr>
                        <a:t>4.1.5</a:t>
                      </a:r>
                      <a:endParaRPr lang="en-US" sz="180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9680274"/>
                  </a:ext>
                </a:extLst>
              </a:tr>
              <a:tr h="519728">
                <a:tc>
                  <a:txBody>
                    <a:bodyPr/>
                    <a:lstStyle/>
                    <a:p>
                      <a:pPr marL="0" marR="0" algn="ctr">
                        <a:lnSpc>
                          <a:spcPct val="150000"/>
                        </a:lnSpc>
                        <a:spcBef>
                          <a:spcPts val="0"/>
                        </a:spcBef>
                        <a:spcAft>
                          <a:spcPts val="0"/>
                        </a:spcAft>
                      </a:pPr>
                      <a:r>
                        <a:rPr lang="en-US" sz="1800" dirty="0">
                          <a:effectLst/>
                          <a:latin typeface="Bierstadt" panose="020B0004020202020204" pitchFamily="34" charset="0"/>
                        </a:rPr>
                        <a:t>2</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a:effectLst/>
                          <a:latin typeface="Bierstadt" panose="020B0004020202020204" pitchFamily="34" charset="0"/>
                        </a:rPr>
                        <a:t>Manufacturability Risk Inventory</a:t>
                      </a:r>
                      <a:endParaRPr lang="en-US" sz="180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a:effectLst/>
                          <a:latin typeface="Bierstadt" panose="020B0004020202020204" pitchFamily="34" charset="0"/>
                        </a:rPr>
                        <a:t>4.3.2.2, 4.4.6, 4.5.4 (PFMEA)</a:t>
                      </a:r>
                      <a:endParaRPr lang="en-US" sz="180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3398416"/>
                  </a:ext>
                </a:extLst>
              </a:tr>
              <a:tr h="659006">
                <a:tc>
                  <a:txBody>
                    <a:bodyPr/>
                    <a:lstStyle/>
                    <a:p>
                      <a:pPr marL="0" marR="0" algn="ctr">
                        <a:lnSpc>
                          <a:spcPct val="150000"/>
                        </a:lnSpc>
                        <a:spcBef>
                          <a:spcPts val="0"/>
                        </a:spcBef>
                        <a:spcAft>
                          <a:spcPts val="0"/>
                        </a:spcAft>
                      </a:pPr>
                      <a:r>
                        <a:rPr lang="en-US" sz="1800" dirty="0">
                          <a:effectLst/>
                          <a:latin typeface="Bierstadt" panose="020B0004020202020204" pitchFamily="34" charset="0"/>
                        </a:rPr>
                        <a:t>3</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800" dirty="0">
                          <a:effectLst/>
                          <a:latin typeface="Bierstadt" panose="020B0004020202020204" pitchFamily="34" charset="0"/>
                        </a:rPr>
                        <a:t>Engineering/Design Adequacy</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a:effectLst/>
                          <a:latin typeface="Bierstadt" panose="020B0004020202020204" pitchFamily="34" charset="0"/>
                        </a:rPr>
                        <a:t>4.4.4.1(DFMEA), 4.4.3 (Design V&amp;V Plan)</a:t>
                      </a:r>
                      <a:endParaRPr lang="en-US" sz="180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396041"/>
                  </a:ext>
                </a:extLst>
              </a:tr>
              <a:tr h="578498">
                <a:tc>
                  <a:txBody>
                    <a:bodyPr/>
                    <a:lstStyle/>
                    <a:p>
                      <a:pPr marL="0" marR="0" algn="ctr">
                        <a:lnSpc>
                          <a:spcPct val="150000"/>
                        </a:lnSpc>
                        <a:spcBef>
                          <a:spcPts val="0"/>
                        </a:spcBef>
                        <a:spcAft>
                          <a:spcPts val="0"/>
                        </a:spcAft>
                      </a:pPr>
                      <a:r>
                        <a:rPr lang="en-US" sz="1800" dirty="0">
                          <a:effectLst/>
                          <a:latin typeface="Bierstadt" panose="020B0004020202020204" pitchFamily="34" charset="0"/>
                        </a:rPr>
                        <a:t>4</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a:effectLst/>
                          <a:latin typeface="Bierstadt" panose="020B0004020202020204" pitchFamily="34" charset="0"/>
                        </a:rPr>
                        <a:t>Design-to-Manufacturing Plan</a:t>
                      </a:r>
                      <a:endParaRPr lang="en-US" sz="180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latin typeface="Bierstadt" panose="020B0004020202020204" pitchFamily="34" charset="0"/>
                        </a:rPr>
                        <a:t>4.5.5(Process KC identification), 4.6.3(MSA)</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0007218"/>
                  </a:ext>
                </a:extLst>
              </a:tr>
              <a:tr h="519728">
                <a:tc>
                  <a:txBody>
                    <a:bodyPr/>
                    <a:lstStyle/>
                    <a:p>
                      <a:pPr marL="0" marR="0" algn="ctr">
                        <a:lnSpc>
                          <a:spcPct val="150000"/>
                        </a:lnSpc>
                        <a:spcBef>
                          <a:spcPts val="0"/>
                        </a:spcBef>
                        <a:spcAft>
                          <a:spcPts val="0"/>
                        </a:spcAft>
                      </a:pPr>
                      <a:r>
                        <a:rPr lang="en-US" sz="1800" dirty="0">
                          <a:effectLst/>
                          <a:latin typeface="Bierstadt" panose="020B0004020202020204" pitchFamily="34" charset="0"/>
                        </a:rPr>
                        <a:t>5</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a:effectLst/>
                          <a:latin typeface="Bierstadt" panose="020B0004020202020204" pitchFamily="34" charset="0"/>
                        </a:rPr>
                        <a:t>Statistical Process Control</a:t>
                      </a:r>
                      <a:endParaRPr lang="en-US" sz="180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latin typeface="Bierstadt" panose="020B0004020202020204" pitchFamily="34" charset="0"/>
                        </a:rPr>
                        <a:t>4.6.5 (SPC)</a:t>
                      </a:r>
                      <a:endParaRPr lang="en-US" sz="1800" dirty="0">
                        <a:effectLst/>
                        <a:latin typeface="Bierstadt" panose="020B00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6642739"/>
                  </a:ext>
                </a:extLst>
              </a:tr>
            </a:tbl>
          </a:graphicData>
        </a:graphic>
      </p:graphicFrame>
      <p:sp>
        <p:nvSpPr>
          <p:cNvPr id="4" name="TextBox 3">
            <a:extLst>
              <a:ext uri="{FF2B5EF4-FFF2-40B4-BE49-F238E27FC236}">
                <a16:creationId xmlns:a16="http://schemas.microsoft.com/office/drawing/2014/main" id="{370B5F72-4B12-5F7A-6701-A90C4983113D}"/>
              </a:ext>
            </a:extLst>
          </p:cNvPr>
          <p:cNvSpPr txBox="1"/>
          <p:nvPr/>
        </p:nvSpPr>
        <p:spPr>
          <a:xfrm>
            <a:off x="373625" y="491613"/>
            <a:ext cx="11415251" cy="1938992"/>
          </a:xfrm>
          <a:prstGeom prst="rect">
            <a:avLst/>
          </a:prstGeom>
          <a:noFill/>
        </p:spPr>
        <p:txBody>
          <a:bodyPr wrap="square" rtlCol="0">
            <a:spAutoFit/>
          </a:bodyPr>
          <a:lstStyle/>
          <a:p>
            <a:r>
              <a:rPr lang="en-US" sz="2000" dirty="0">
                <a:latin typeface="Bierstadt" panose="020B0004020202020204" pitchFamily="34" charset="0"/>
              </a:rPr>
              <a:t>Deliverable Requirement Descriptions (DRDs) are directive and prescriptive means for acquiring data.</a:t>
            </a:r>
          </a:p>
          <a:p>
            <a:endParaRPr lang="en-US" sz="2000" dirty="0">
              <a:latin typeface="Bierstadt" panose="020B0004020202020204" pitchFamily="34" charset="0"/>
            </a:endParaRPr>
          </a:p>
          <a:p>
            <a:r>
              <a:rPr lang="en-US" sz="2000" dirty="0">
                <a:latin typeface="Bierstadt" panose="020B0004020202020204" pitchFamily="34" charset="0"/>
              </a:rPr>
              <a:t>AS9145 DRDs introduce acquirers and suppliers to better planning techniques.</a:t>
            </a:r>
          </a:p>
          <a:p>
            <a:endParaRPr lang="en-US" sz="2000" dirty="0">
              <a:latin typeface="Bierstadt" panose="020B0004020202020204" pitchFamily="34" charset="0"/>
            </a:endParaRPr>
          </a:p>
          <a:p>
            <a:r>
              <a:rPr lang="en-US" sz="2000" dirty="0">
                <a:latin typeface="Bierstadt" panose="020B0004020202020204" pitchFamily="34" charset="0"/>
              </a:rPr>
              <a:t>Phase-in approach:  full conformity to AS9145 will not be required (though can distinguish a more mature supplier!)</a:t>
            </a:r>
          </a:p>
        </p:txBody>
      </p:sp>
      <p:sp>
        <p:nvSpPr>
          <p:cNvPr id="5" name="TextBox 4">
            <a:extLst>
              <a:ext uri="{FF2B5EF4-FFF2-40B4-BE49-F238E27FC236}">
                <a16:creationId xmlns:a16="http://schemas.microsoft.com/office/drawing/2014/main" id="{60464889-AE96-6C7F-54E4-46C06E97D373}"/>
              </a:ext>
            </a:extLst>
          </p:cNvPr>
          <p:cNvSpPr txBox="1"/>
          <p:nvPr/>
        </p:nvSpPr>
        <p:spPr>
          <a:xfrm>
            <a:off x="4040157" y="2762587"/>
            <a:ext cx="4747726" cy="523220"/>
          </a:xfrm>
          <a:prstGeom prst="rect">
            <a:avLst/>
          </a:prstGeom>
          <a:noFill/>
        </p:spPr>
        <p:txBody>
          <a:bodyPr wrap="square" rtlCol="0">
            <a:spAutoFit/>
          </a:bodyPr>
          <a:lstStyle/>
          <a:p>
            <a:r>
              <a:rPr lang="en-US" sz="2800" dirty="0">
                <a:latin typeface="Amasis MT Pro" panose="02040504050005020304" pitchFamily="18" charset="0"/>
              </a:rPr>
              <a:t>AS9145 DRD Starter Pack</a:t>
            </a:r>
          </a:p>
        </p:txBody>
      </p:sp>
    </p:spTree>
    <p:extLst>
      <p:ext uri="{BB962C8B-B14F-4D97-AF65-F5344CB8AC3E}">
        <p14:creationId xmlns:p14="http://schemas.microsoft.com/office/powerpoint/2010/main" val="75647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9F2518-49B7-CB9B-CC9A-B631A6C0E842}"/>
              </a:ext>
            </a:extLst>
          </p:cNvPr>
          <p:cNvGraphicFramePr>
            <a:graphicFrameLocks noGrp="1"/>
          </p:cNvGraphicFramePr>
          <p:nvPr>
            <p:extLst>
              <p:ext uri="{D42A27DB-BD31-4B8C-83A1-F6EECF244321}">
                <p14:modId xmlns:p14="http://schemas.microsoft.com/office/powerpoint/2010/main" val="609697096"/>
              </p:ext>
            </p:extLst>
          </p:nvPr>
        </p:nvGraphicFramePr>
        <p:xfrm>
          <a:off x="422785" y="5453749"/>
          <a:ext cx="4318000" cy="736600"/>
        </p:xfrm>
        <a:graphic>
          <a:graphicData uri="http://schemas.openxmlformats.org/drawingml/2006/table">
            <a:tbl>
              <a:tblPr firstRow="1" firstCol="1" bandRow="1">
                <a:tableStyleId>{5C22544A-7EE6-4342-B048-85BDC9FD1C3A}</a:tableStyleId>
              </a:tblPr>
              <a:tblGrid>
                <a:gridCol w="1997075">
                  <a:extLst>
                    <a:ext uri="{9D8B030D-6E8A-4147-A177-3AD203B41FA5}">
                      <a16:colId xmlns:a16="http://schemas.microsoft.com/office/drawing/2014/main" val="393574796"/>
                    </a:ext>
                  </a:extLst>
                </a:gridCol>
                <a:gridCol w="2320925">
                  <a:extLst>
                    <a:ext uri="{9D8B030D-6E8A-4147-A177-3AD203B41FA5}">
                      <a16:colId xmlns:a16="http://schemas.microsoft.com/office/drawing/2014/main" val="1833692351"/>
                    </a:ext>
                  </a:extLst>
                </a:gridCol>
              </a:tblGrid>
              <a:tr h="184150">
                <a:tc>
                  <a:txBody>
                    <a:bodyPr/>
                    <a:lstStyle/>
                    <a:p>
                      <a:pPr marL="0" marR="0" algn="ctr">
                        <a:lnSpc>
                          <a:spcPct val="107000"/>
                        </a:lnSpc>
                        <a:spcBef>
                          <a:spcPts val="0"/>
                        </a:spcBef>
                        <a:spcAft>
                          <a:spcPts val="0"/>
                        </a:spcAft>
                      </a:pPr>
                      <a:r>
                        <a:rPr lang="en-US" sz="1100">
                          <a:effectLst/>
                        </a:rPr>
                        <a:t>Deliverable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Milestone Review Presentation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0728527"/>
                  </a:ext>
                </a:extLst>
              </a:tr>
              <a:tr h="184150">
                <a:tc>
                  <a:txBody>
                    <a:bodyPr/>
                    <a:lstStyle/>
                    <a:p>
                      <a:pPr marL="0" marR="0" algn="ctr">
                        <a:lnSpc>
                          <a:spcPct val="107000"/>
                        </a:lnSpc>
                        <a:spcBef>
                          <a:spcPts val="0"/>
                        </a:spcBef>
                        <a:spcAft>
                          <a:spcPts val="0"/>
                        </a:spcAft>
                      </a:pPr>
                      <a:r>
                        <a:rPr lang="en-US" sz="1100">
                          <a:effectLst/>
                        </a:rPr>
                        <a:t>Specification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Contractor format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28208599"/>
                  </a:ext>
                </a:extLst>
              </a:tr>
              <a:tr h="184150">
                <a:tc>
                  <a:txBody>
                    <a:bodyPr/>
                    <a:lstStyle/>
                    <a:p>
                      <a:pPr marL="0" marR="0" algn="ctr">
                        <a:lnSpc>
                          <a:spcPct val="107000"/>
                        </a:lnSpc>
                        <a:spcBef>
                          <a:spcPts val="0"/>
                        </a:spcBef>
                        <a:spcAft>
                          <a:spcPts val="0"/>
                        </a:spcAft>
                      </a:pPr>
                      <a:r>
                        <a:rPr lang="en-US" sz="1100" dirty="0">
                          <a:effectLst/>
                        </a:rPr>
                        <a:t>Date of First Submittal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At Systems Requirements Review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1115837"/>
                  </a:ext>
                </a:extLst>
              </a:tr>
              <a:tr h="184150">
                <a:tc>
                  <a:txBody>
                    <a:bodyPr/>
                    <a:lstStyle/>
                    <a:p>
                      <a:pPr marL="0" marR="0" algn="ctr">
                        <a:lnSpc>
                          <a:spcPct val="107000"/>
                        </a:lnSpc>
                        <a:spcBef>
                          <a:spcPts val="0"/>
                        </a:spcBef>
                        <a:spcAft>
                          <a:spcPts val="0"/>
                        </a:spcAft>
                      </a:pPr>
                      <a:r>
                        <a:rPr lang="en-US" sz="1100">
                          <a:effectLst/>
                        </a:rPr>
                        <a:t>Date of Subsequent Submittal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At each Milestone Review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7681284"/>
                  </a:ext>
                </a:extLst>
              </a:tr>
            </a:tbl>
          </a:graphicData>
        </a:graphic>
      </p:graphicFrame>
      <p:sp>
        <p:nvSpPr>
          <p:cNvPr id="3" name="Rectangle 1">
            <a:extLst>
              <a:ext uri="{FF2B5EF4-FFF2-40B4-BE49-F238E27FC236}">
                <a16:creationId xmlns:a16="http://schemas.microsoft.com/office/drawing/2014/main" id="{A0BB3D17-5A80-B1BF-3F0E-8092C7D16992}"/>
              </a:ext>
            </a:extLst>
          </p:cNvPr>
          <p:cNvSpPr>
            <a:spLocks noChangeArrowheads="1"/>
          </p:cNvSpPr>
          <p:nvPr/>
        </p:nvSpPr>
        <p:spPr bwMode="auto">
          <a:xfrm>
            <a:off x="353959" y="1152985"/>
            <a:ext cx="7802715"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Manufacturability Risk Inventory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contractor shall submit </a:t>
            </a: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evidence of a manufacturing risk assessment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form of a documented Manufacturing Risk Assessment. The assessment shall include an assessment for each assembly or raw material; COTS parts do no need to be assessed.  </a:t>
            </a: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Each part that is identified </a:t>
            </a: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high risk (e.g., immature verification and validation methods for raw or processed materials, unknown reliability for novel constructions, immature or lack of verification methods or metrology, immature or low availability of capital equipment or fixturing, or a new assembly that is more than 50% different from something already produced) must have risk assessment</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Include parts where production capacity cannot be verified to meet requirements.  The sourcing risk assessment shall include likelihood and consequence severity ratings (e.g. 1 to 5), and a summary of planned risk mitigations for each risk.  Industrial base risks that are of particular relevance should be considered for inclusion. The assessment shall identify the methods used for internally identifying / eliciting risks, the associated criteria for assessment, and any requirements detailing when risks require associated handling / mitigation actions. The supplier shall </a:t>
            </a: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 the Manufacturing Risk Assessment at each Milestone Review</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Products deemed high risk must have an associated risk analysis/assessment (e.g. PFMEA).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manufacturing risk baseline shall be </a:t>
            </a: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updated and reported at quarterly technical reviews and at each major program review as long as high-risk items remain</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addition, the supplier shall provide detailed status to the customer of any mitigation steps that are not meeting plan. The supplier shall flow down this manufacturing risk management requirement to their sub-tier suppliers who are producing raw materials or assemblies.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Reference: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r>
              <a:rPr kumimoji="0" lang="en-US" altLang="en-US" sz="1100" b="0" i="1"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epartment of Defense Manufacturing and Quality Body Of Knowledge</a:t>
            </a:r>
            <a:r>
              <a:rPr kumimoji="0" lang="en-US" altLang="en-US" sz="1100" b="1"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kumimoji="0" lang="en-US" altLang="en-US" sz="11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Section L.1 Manufacturing Management Requirements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bmk="_Hlk176347735">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Defense Early Manufacturing and Quality Engineering Guide – </a:t>
            </a:r>
            <a:r>
              <a:rPr kumimoji="0" lang="en-US" altLang="en-US" sz="1100" b="0" i="0" u="none" strike="noStrike" cap="none" normalizeH="0" baseline="0" dirty="0" bmk="_Hlk176347735">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Section 1.2 Early Manufacturing Overview</a:t>
            </a:r>
            <a:endParaRPr kumimoji="0" lang="en-US" altLang="en-US" sz="800" b="0" i="0" u="none" strike="noStrike" cap="none" normalizeH="0" baseline="0" dirty="0" bmk="_Hlk176347735">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bmk="_Hlk176347735">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Defense Early Manufacturing and Quality Engineering Guide – </a:t>
            </a:r>
            <a:r>
              <a:rPr kumimoji="0" lang="en-US" altLang="en-US" sz="1100" b="0" i="0" u="none" strike="noStrike" cap="none" normalizeH="0" baseline="0" dirty="0" bmk="_Hlk176347735">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Section 3.7 Manufacturing Feasibility Assessments</a:t>
            </a:r>
            <a:endParaRPr kumimoji="0" lang="en-US" altLang="en-US" sz="800" b="0" i="0" u="none" strike="noStrike" cap="none" normalizeH="0" baseline="0" dirty="0" bmk="_Hlk176347735">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bmk="_Hlk176347735">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Defense Producibility and Manufacturability Engineering Guide </a:t>
            </a:r>
            <a:r>
              <a:rPr kumimoji="0" lang="en-US" altLang="en-US" sz="1100" b="0" i="0" u="none" strike="noStrike" cap="none" normalizeH="0" baseline="0" dirty="0" bmk="_Hlk176347735">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Section 6.1.1 Manufacturing Feasibility Assessments</a:t>
            </a:r>
            <a:endParaRPr kumimoji="0" lang="en-US" altLang="en-US" sz="800" b="0" i="0" u="none" strike="noStrike" cap="none" normalizeH="0" baseline="0" dirty="0" bmk="_Hlk176347735">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bmk="_Hlk176347735">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AESQ RM13145 APQP and PPAP within Aerospace – </a:t>
            </a:r>
            <a:r>
              <a:rPr kumimoji="0" lang="en-US" altLang="en-US" sz="1100" b="0" i="0" u="none" strike="noStrike" cap="none" normalizeH="0" baseline="0" dirty="0" bmk="_Hlk176347735">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Section 5.10 Assess Feasibility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6463BFA7-6561-8AE9-5E04-2F67E12CBA7B}"/>
              </a:ext>
            </a:extLst>
          </p:cNvPr>
          <p:cNvSpPr txBox="1"/>
          <p:nvPr/>
        </p:nvSpPr>
        <p:spPr>
          <a:xfrm>
            <a:off x="8436079" y="2115430"/>
            <a:ext cx="3333136" cy="3139321"/>
          </a:xfrm>
          <a:prstGeom prst="rect">
            <a:avLst/>
          </a:prstGeom>
          <a:solidFill>
            <a:srgbClr val="C2E49C"/>
          </a:solidFill>
        </p:spPr>
        <p:txBody>
          <a:bodyPr wrap="square" rtlCol="0">
            <a:spAutoFit/>
          </a:bodyPr>
          <a:lstStyle/>
          <a:p>
            <a:r>
              <a:rPr lang="en-US" dirty="0">
                <a:latin typeface="Bierstadt" panose="020B0004020202020204" pitchFamily="34" charset="0"/>
              </a:rPr>
              <a:t>Does not bias RFPs only to current industry users of AS9145</a:t>
            </a:r>
          </a:p>
          <a:p>
            <a:endParaRPr lang="en-US" dirty="0">
              <a:latin typeface="Bierstadt" panose="020B0004020202020204" pitchFamily="34" charset="0"/>
            </a:endParaRPr>
          </a:p>
          <a:p>
            <a:r>
              <a:rPr lang="en-US" dirty="0">
                <a:latin typeface="Bierstadt" panose="020B0004020202020204" pitchFamily="34" charset="0"/>
              </a:rPr>
              <a:t>Acquirers will have to blend this content into their preferred format.</a:t>
            </a:r>
          </a:p>
          <a:p>
            <a:endParaRPr lang="en-US" dirty="0">
              <a:latin typeface="Bierstadt" panose="020B0004020202020204" pitchFamily="34" charset="0"/>
            </a:endParaRPr>
          </a:p>
          <a:p>
            <a:r>
              <a:rPr lang="en-US" dirty="0">
                <a:latin typeface="Bierstadt" panose="020B0004020202020204" pitchFamily="34" charset="0"/>
              </a:rPr>
              <a:t>JSQC is exploring how DoD and NASA Handbooks can push this content to RFP teams.</a:t>
            </a:r>
          </a:p>
        </p:txBody>
      </p:sp>
      <p:sp>
        <p:nvSpPr>
          <p:cNvPr id="5" name="TextBox 4">
            <a:extLst>
              <a:ext uri="{FF2B5EF4-FFF2-40B4-BE49-F238E27FC236}">
                <a16:creationId xmlns:a16="http://schemas.microsoft.com/office/drawing/2014/main" id="{DEE1047D-4187-BB9A-626A-2E84A659A8BF}"/>
              </a:ext>
            </a:extLst>
          </p:cNvPr>
          <p:cNvSpPr txBox="1"/>
          <p:nvPr/>
        </p:nvSpPr>
        <p:spPr>
          <a:xfrm>
            <a:off x="522514" y="401216"/>
            <a:ext cx="6475445" cy="461665"/>
          </a:xfrm>
          <a:prstGeom prst="rect">
            <a:avLst/>
          </a:prstGeom>
          <a:noFill/>
        </p:spPr>
        <p:txBody>
          <a:bodyPr wrap="square" rtlCol="0">
            <a:spAutoFit/>
          </a:bodyPr>
          <a:lstStyle/>
          <a:p>
            <a:r>
              <a:rPr lang="en-US" sz="2400" dirty="0">
                <a:latin typeface="Bierstadt" panose="020B0004020202020204" pitchFamily="34" charset="0"/>
              </a:rPr>
              <a:t>DRD Content Example</a:t>
            </a:r>
          </a:p>
        </p:txBody>
      </p:sp>
    </p:spTree>
    <p:extLst>
      <p:ext uri="{BB962C8B-B14F-4D97-AF65-F5344CB8AC3E}">
        <p14:creationId xmlns:p14="http://schemas.microsoft.com/office/powerpoint/2010/main" val="286993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72A555-D7BA-F06F-E26B-E19044BD6393}"/>
              </a:ext>
            </a:extLst>
          </p:cNvPr>
          <p:cNvSpPr txBox="1"/>
          <p:nvPr/>
        </p:nvSpPr>
        <p:spPr>
          <a:xfrm>
            <a:off x="522514" y="401216"/>
            <a:ext cx="6475445" cy="584775"/>
          </a:xfrm>
          <a:prstGeom prst="rect">
            <a:avLst/>
          </a:prstGeom>
          <a:noFill/>
        </p:spPr>
        <p:txBody>
          <a:bodyPr wrap="square" rtlCol="0">
            <a:spAutoFit/>
          </a:bodyPr>
          <a:lstStyle/>
          <a:p>
            <a:r>
              <a:rPr lang="en-US" sz="3200" dirty="0">
                <a:latin typeface="Bierstadt" panose="020B0004020202020204" pitchFamily="34" charset="0"/>
              </a:rPr>
              <a:t>Take Aways</a:t>
            </a:r>
          </a:p>
        </p:txBody>
      </p:sp>
      <p:sp>
        <p:nvSpPr>
          <p:cNvPr id="3" name="TextBox 2">
            <a:extLst>
              <a:ext uri="{FF2B5EF4-FFF2-40B4-BE49-F238E27FC236}">
                <a16:creationId xmlns:a16="http://schemas.microsoft.com/office/drawing/2014/main" id="{DD5E355B-5FFB-7335-BFF3-592942BC0741}"/>
              </a:ext>
            </a:extLst>
          </p:cNvPr>
          <p:cNvSpPr txBox="1"/>
          <p:nvPr/>
        </p:nvSpPr>
        <p:spPr>
          <a:xfrm>
            <a:off x="388374" y="1447247"/>
            <a:ext cx="11415251"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ierstadt" panose="020B0004020202020204" pitchFamily="34" charset="0"/>
              </a:rPr>
              <a:t>Poor early lifecycle QA is a likely risk to late-cycle cost </a:t>
            </a:r>
            <a:r>
              <a:rPr lang="en-US">
                <a:latin typeface="Bierstadt" panose="020B0004020202020204" pitchFamily="34" charset="0"/>
              </a:rPr>
              <a:t>and schedule stability </a:t>
            </a:r>
            <a:r>
              <a:rPr lang="en-US" dirty="0">
                <a:latin typeface="Bierstadt" panose="020B0004020202020204" pitchFamily="34" charset="0"/>
              </a:rPr>
              <a:t>for low volume, highly complex hardware developments.</a:t>
            </a:r>
          </a:p>
          <a:p>
            <a:pPr marL="285750" indent="-285750">
              <a:buFont typeface="Arial" panose="020B0604020202020204" pitchFamily="34" charset="0"/>
              <a:buChar char="•"/>
            </a:pPr>
            <a:endParaRPr lang="en-US" dirty="0">
              <a:latin typeface="Bierstadt" panose="020B0004020202020204" pitchFamily="34" charset="0"/>
            </a:endParaRPr>
          </a:p>
          <a:p>
            <a:pPr marL="285750" indent="-285750">
              <a:buFont typeface="Arial" panose="020B0604020202020204" pitchFamily="34" charset="0"/>
              <a:buChar char="•"/>
            </a:pPr>
            <a:r>
              <a:rPr lang="en-US" dirty="0">
                <a:latin typeface="Bierstadt" panose="020B0004020202020204" pitchFamily="34" charset="0"/>
              </a:rPr>
              <a:t>AS9145 organizes early lifecycle best QA practices into a standard approach and is attuned to safety performance targets.</a:t>
            </a:r>
          </a:p>
          <a:p>
            <a:pPr marL="285750" indent="-285750">
              <a:buFont typeface="Arial" panose="020B0604020202020204" pitchFamily="34" charset="0"/>
              <a:buChar char="•"/>
            </a:pPr>
            <a:endParaRPr lang="en-US" dirty="0">
              <a:latin typeface="Bierstadt" panose="020B0004020202020204" pitchFamily="34" charset="0"/>
            </a:endParaRPr>
          </a:p>
          <a:p>
            <a:pPr marL="285750" indent="-285750">
              <a:buFont typeface="Arial" panose="020B0604020202020204" pitchFamily="34" charset="0"/>
              <a:buChar char="•"/>
            </a:pPr>
            <a:r>
              <a:rPr lang="en-US" dirty="0">
                <a:latin typeface="Bierstadt" panose="020B0004020202020204" pitchFamily="34" charset="0"/>
              </a:rPr>
              <a:t>Chicken or the egg?  Acquirers and suppliers will have difficulty introducing AS9145 into an RFP/Proposal if both “sides” aren’t positioned to do so simultaneously.</a:t>
            </a:r>
          </a:p>
          <a:p>
            <a:pPr marL="285750" indent="-285750">
              <a:buFont typeface="Arial" panose="020B0604020202020204" pitchFamily="34" charset="0"/>
              <a:buChar char="•"/>
            </a:pPr>
            <a:endParaRPr lang="en-US" dirty="0">
              <a:latin typeface="Bierstadt" panose="020B0004020202020204" pitchFamily="34" charset="0"/>
            </a:endParaRPr>
          </a:p>
          <a:p>
            <a:pPr marL="285750" indent="-285750">
              <a:buFont typeface="Arial" panose="020B0604020202020204" pitchFamily="34" charset="0"/>
              <a:buChar char="•"/>
            </a:pPr>
            <a:r>
              <a:rPr lang="en-US" dirty="0">
                <a:latin typeface="Bierstadt" panose="020B0004020202020204" pitchFamily="34" charset="0"/>
              </a:rPr>
              <a:t>A small group of DRDs can be used to phase in a more common usage of early lifecycle QA.</a:t>
            </a:r>
          </a:p>
          <a:p>
            <a:pPr marL="285750" indent="-285750">
              <a:buFont typeface="Arial" panose="020B0604020202020204" pitchFamily="34" charset="0"/>
              <a:buChar char="•"/>
            </a:pPr>
            <a:endParaRPr lang="en-US" dirty="0">
              <a:latin typeface="Bierstadt" panose="020B0004020202020204" pitchFamily="34" charset="0"/>
            </a:endParaRPr>
          </a:p>
          <a:p>
            <a:pPr marL="285750" indent="-285750">
              <a:buFont typeface="Arial" panose="020B0604020202020204" pitchFamily="34" charset="0"/>
              <a:buChar char="•"/>
            </a:pPr>
            <a:r>
              <a:rPr lang="en-US" dirty="0">
                <a:latin typeface="Bierstadt" panose="020B0004020202020204" pitchFamily="34" charset="0"/>
              </a:rPr>
              <a:t>DoD handbooks are promoting AS9145 techniques and can be used for increasing knowledge about how and when to use them.</a:t>
            </a:r>
          </a:p>
          <a:p>
            <a:pPr marL="285750" indent="-285750">
              <a:buFont typeface="Arial" panose="020B0604020202020204" pitchFamily="34" charset="0"/>
              <a:buChar char="•"/>
            </a:pPr>
            <a:endParaRPr lang="en-US" dirty="0">
              <a:latin typeface="Bierstadt" panose="020B0004020202020204" pitchFamily="34" charset="0"/>
            </a:endParaRPr>
          </a:p>
          <a:p>
            <a:pPr marL="285750" indent="-285750">
              <a:buFont typeface="Arial" panose="020B0604020202020204" pitchFamily="34" charset="0"/>
              <a:buChar char="•"/>
            </a:pPr>
            <a:r>
              <a:rPr lang="en-US" dirty="0">
                <a:latin typeface="Bierstadt" panose="020B0004020202020204" pitchFamily="34" charset="0"/>
              </a:rPr>
              <a:t>JSCQ Task Group is pursuing opportunities for inserting the recommended DRD language into RFP tools used by the DoD and NASA. </a:t>
            </a:r>
          </a:p>
        </p:txBody>
      </p:sp>
    </p:spTree>
    <p:extLst>
      <p:ext uri="{BB962C8B-B14F-4D97-AF65-F5344CB8AC3E}">
        <p14:creationId xmlns:p14="http://schemas.microsoft.com/office/powerpoint/2010/main" val="368911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01A35A2-62CE-A34F-D81F-250A612D43F8}"/>
              </a:ext>
            </a:extLst>
          </p:cNvPr>
          <p:cNvSpPr>
            <a:spLocks noGrp="1"/>
          </p:cNvSpPr>
          <p:nvPr>
            <p:ph idx="1"/>
          </p:nvPr>
        </p:nvSpPr>
        <p:spPr>
          <a:xfrm>
            <a:off x="200483" y="818088"/>
            <a:ext cx="11765879" cy="5472546"/>
          </a:xfrm>
        </p:spPr>
        <p:txBody>
          <a:bodyPr/>
          <a:lstStyle/>
          <a:p>
            <a:pPr marL="0" indent="0">
              <a:buNone/>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Joint Strategic Quality Council (JSQC)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400" dirty="0">
                <a:ea typeface="Calibri" panose="020F0502020204030204" pitchFamily="34" charset="0"/>
                <a:cs typeface="Times New Roman" panose="02020603050405020304" pitchFamily="18" charset="0"/>
              </a:rPr>
              <a:t>The Joint Strategic Quality Council is a collaborative, </a:t>
            </a:r>
            <a:r>
              <a:rPr lang="en-US" altLang="en-US" sz="2400" dirty="0">
                <a:cs typeface="Arial" panose="020B0604020202020204" pitchFamily="34" charset="0"/>
              </a:rPr>
              <a:t>non-competitive</a:t>
            </a:r>
            <a:r>
              <a:rPr lang="en-US" sz="2400" dirty="0">
                <a:ea typeface="Calibri" panose="020F0502020204030204" pitchFamily="34" charset="0"/>
                <a:cs typeface="Times New Roman" panose="02020603050405020304" pitchFamily="18" charset="0"/>
              </a:rPr>
              <a:t> partnership, improving performance through mutually beneficial quality assurance initiatives. </a:t>
            </a:r>
            <a:endParaRPr lang="en-US" sz="2400" b="1" dirty="0">
              <a:ea typeface="Calibri" panose="020F0502020204030204" pitchFamily="34" charset="0"/>
              <a:cs typeface="Times New Roman" panose="02020603050405020304" pitchFamily="18" charset="0"/>
            </a:endParaRPr>
          </a:p>
          <a:p>
            <a:endParaRPr lang="en-US" dirty="0"/>
          </a:p>
        </p:txBody>
      </p:sp>
      <p:sp>
        <p:nvSpPr>
          <p:cNvPr id="3" name="Slide Number Placeholder 2"/>
          <p:cNvSpPr>
            <a:spLocks noGrp="1"/>
          </p:cNvSpPr>
          <p:nvPr>
            <p:ph type="sldNum" sz="quarter" idx="4294967295"/>
          </p:nvPr>
        </p:nvSpPr>
        <p:spPr>
          <a:xfrm>
            <a:off x="9134639" y="62499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E7389-DF79-4E18-9900-785D4C296F30}" type="slidenum">
              <a:rPr kumimoji="0" lang="en-US" sz="1000" b="0" i="0" u="none" strike="noStrike" kern="1200" cap="none" spc="0" normalizeH="0" baseline="0" noProof="0" smtClean="0">
                <a:ln>
                  <a:noFill/>
                </a:ln>
                <a:solidFill>
                  <a:srgbClr val="44546A">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ECA158C7-7F10-4821-31BB-F1FC0FA4A789}"/>
              </a:ext>
            </a:extLst>
          </p:cNvPr>
          <p:cNvSpPr>
            <a:spLocks noGrp="1"/>
          </p:cNvSpPr>
          <p:nvPr>
            <p:ph type="body" sz="quarter" idx="10"/>
          </p:nvPr>
        </p:nvSpPr>
        <p:spPr/>
        <p:txBody>
          <a:bodyPr/>
          <a:lstStyle/>
          <a:p>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JSQC  Charter 2024 </a:t>
            </a:r>
          </a:p>
        </p:txBody>
      </p:sp>
      <p:pic>
        <p:nvPicPr>
          <p:cNvPr id="19" name="Picture 18"/>
          <p:cNvPicPr>
            <a:picLocks noChangeAspect="1"/>
          </p:cNvPicPr>
          <p:nvPr/>
        </p:nvPicPr>
        <p:blipFill>
          <a:blip r:embed="rId3"/>
          <a:stretch>
            <a:fillRect/>
          </a:stretch>
        </p:blipFill>
        <p:spPr>
          <a:xfrm>
            <a:off x="4339682" y="3351921"/>
            <a:ext cx="3487480" cy="2372521"/>
          </a:xfrm>
          <a:prstGeom prst="rect">
            <a:avLst/>
          </a:prstGeom>
        </p:spPr>
      </p:pic>
      <p:pic>
        <p:nvPicPr>
          <p:cNvPr id="20" name="Picture 19"/>
          <p:cNvPicPr>
            <a:picLocks noChangeAspect="1"/>
          </p:cNvPicPr>
          <p:nvPr/>
        </p:nvPicPr>
        <p:blipFill>
          <a:blip r:embed="rId4"/>
          <a:stretch>
            <a:fillRect/>
          </a:stretch>
        </p:blipFill>
        <p:spPr>
          <a:xfrm>
            <a:off x="5152844" y="1781929"/>
            <a:ext cx="1643785" cy="1510823"/>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7076" y="2108874"/>
            <a:ext cx="1518651" cy="151865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0503" y="2106892"/>
            <a:ext cx="1563578" cy="1614148"/>
          </a:xfrm>
          <a:prstGeom prst="rect">
            <a:avLst/>
          </a:prstGeom>
        </p:spPr>
      </p:pic>
      <p:pic>
        <p:nvPicPr>
          <p:cNvPr id="23" name="Picture 22"/>
          <p:cNvPicPr>
            <a:picLocks noChangeAspect="1"/>
          </p:cNvPicPr>
          <p:nvPr/>
        </p:nvPicPr>
        <p:blipFill>
          <a:blip r:embed="rId7"/>
          <a:stretch>
            <a:fillRect/>
          </a:stretch>
        </p:blipFill>
        <p:spPr>
          <a:xfrm>
            <a:off x="1982923" y="3757562"/>
            <a:ext cx="1796310" cy="1060814"/>
          </a:xfrm>
          <a:prstGeom prst="rect">
            <a:avLst/>
          </a:prstGeom>
        </p:spPr>
      </p:pic>
      <p:pic>
        <p:nvPicPr>
          <p:cNvPr id="8" name="Picture 7"/>
          <p:cNvPicPr>
            <a:picLocks noChangeAspect="1"/>
          </p:cNvPicPr>
          <p:nvPr/>
        </p:nvPicPr>
        <p:blipFill>
          <a:blip r:embed="rId8"/>
          <a:stretch>
            <a:fillRect/>
          </a:stretch>
        </p:blipFill>
        <p:spPr>
          <a:xfrm>
            <a:off x="10122494" y="4999635"/>
            <a:ext cx="1755345" cy="54756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7638" y="3994854"/>
            <a:ext cx="2018601" cy="596339"/>
          </a:xfrm>
          <a:prstGeom prst="rect">
            <a:avLst/>
          </a:prstGeom>
        </p:spPr>
      </p:pic>
      <p:sp>
        <p:nvSpPr>
          <p:cNvPr id="5" name="TextBox 4">
            <a:extLst>
              <a:ext uri="{FF2B5EF4-FFF2-40B4-BE49-F238E27FC236}">
                <a16:creationId xmlns:a16="http://schemas.microsoft.com/office/drawing/2014/main" id="{89406B0F-8424-48D5-B046-4043BB322DB3}"/>
              </a:ext>
            </a:extLst>
          </p:cNvPr>
          <p:cNvSpPr txBox="1"/>
          <p:nvPr/>
        </p:nvSpPr>
        <p:spPr>
          <a:xfrm>
            <a:off x="8235211" y="3994829"/>
            <a:ext cx="304800" cy="369332"/>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id="{F4357EE5-68C3-3D5D-9DC9-900712CD3D15}"/>
              </a:ext>
            </a:extLst>
          </p:cNvPr>
          <p:cNvSpPr txBox="1"/>
          <p:nvPr/>
        </p:nvSpPr>
        <p:spPr>
          <a:xfrm>
            <a:off x="9801634" y="4948414"/>
            <a:ext cx="304800"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871C3050-268F-1FBD-2A7D-63D0AB90D83F}"/>
              </a:ext>
            </a:extLst>
          </p:cNvPr>
          <p:cNvSpPr txBox="1"/>
          <p:nvPr/>
        </p:nvSpPr>
        <p:spPr>
          <a:xfrm>
            <a:off x="1590848" y="3810163"/>
            <a:ext cx="304800"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9FD1203C-E599-6844-E6A4-EE49246B5BA3}"/>
              </a:ext>
            </a:extLst>
          </p:cNvPr>
          <p:cNvSpPr txBox="1"/>
          <p:nvPr/>
        </p:nvSpPr>
        <p:spPr>
          <a:xfrm>
            <a:off x="645467" y="5194469"/>
            <a:ext cx="3858936" cy="307777"/>
          </a:xfrm>
          <a:prstGeom prst="rect">
            <a:avLst/>
          </a:prstGeom>
          <a:noFill/>
        </p:spPr>
        <p:txBody>
          <a:bodyPr wrap="square" rtlCol="0">
            <a:spAutoFit/>
          </a:bodyPr>
          <a:lstStyle/>
          <a:p>
            <a:r>
              <a:rPr lang="en-US" sz="1400" b="1" i="0" dirty="0">
                <a:solidFill>
                  <a:srgbClr val="000000"/>
                </a:solidFill>
                <a:effectLst/>
                <a:latin typeface="Poppins"/>
              </a:rPr>
              <a:t>*Major Defense Acquisition Program Contractors</a:t>
            </a:r>
            <a:endParaRPr lang="en-US" sz="1400" b="1" dirty="0"/>
          </a:p>
        </p:txBody>
      </p:sp>
    </p:spTree>
    <p:extLst>
      <p:ext uri="{BB962C8B-B14F-4D97-AF65-F5344CB8AC3E}">
        <p14:creationId xmlns:p14="http://schemas.microsoft.com/office/powerpoint/2010/main" val="269066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6000" contrast="1000"/>
                    </a14:imgEffect>
                  </a14:imgLayer>
                </a14:imgProps>
              </a:ext>
              <a:ext uri="{28A0092B-C50C-407E-A947-70E740481C1C}">
                <a14:useLocalDpi xmlns:a14="http://schemas.microsoft.com/office/drawing/2010/main" val="0"/>
              </a:ext>
            </a:extLst>
          </a:blip>
          <a:srcRect l="22959" r="25963"/>
          <a:stretch/>
        </p:blipFill>
        <p:spPr>
          <a:xfrm>
            <a:off x="415523" y="1763403"/>
            <a:ext cx="11418570" cy="4375543"/>
          </a:xfrm>
          <a:prstGeom prst="rect">
            <a:avLst/>
          </a:prstGeom>
          <a:effectLst>
            <a:outerShdw blurRad="50800" dist="50800" dir="5400000" algn="ctr" rotWithShape="0">
              <a:srgbClr val="000000">
                <a:alpha val="35000"/>
              </a:srgbClr>
            </a:outerShdw>
          </a:effectLst>
        </p:spPr>
      </p:pic>
      <p:sp>
        <p:nvSpPr>
          <p:cNvPr id="11" name="TextBox 10"/>
          <p:cNvSpPr txBox="1"/>
          <p:nvPr/>
        </p:nvSpPr>
        <p:spPr>
          <a:xfrm>
            <a:off x="2824085" y="6262488"/>
            <a:ext cx="441146" cy="2308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2017</a:t>
            </a:r>
          </a:p>
        </p:txBody>
      </p:sp>
      <p:sp>
        <p:nvSpPr>
          <p:cNvPr id="26" name="TextBox 25"/>
          <p:cNvSpPr txBox="1"/>
          <p:nvPr/>
        </p:nvSpPr>
        <p:spPr>
          <a:xfrm>
            <a:off x="8626395" y="6262488"/>
            <a:ext cx="441147" cy="230832"/>
          </a:xfrm>
          <a:prstGeom prst="rect">
            <a:avLst/>
          </a:prstGeom>
          <a:noFill/>
        </p:spPr>
        <p:txBody>
          <a:bodyPr wrap="non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2022</a:t>
            </a:r>
          </a:p>
        </p:txBody>
      </p:sp>
      <p:sp>
        <p:nvSpPr>
          <p:cNvPr id="27" name="TextBox 26"/>
          <p:cNvSpPr txBox="1"/>
          <p:nvPr/>
        </p:nvSpPr>
        <p:spPr>
          <a:xfrm>
            <a:off x="6356521" y="6262488"/>
            <a:ext cx="441147" cy="230832"/>
          </a:xfrm>
          <a:prstGeom prst="rect">
            <a:avLst/>
          </a:prstGeom>
          <a:noFill/>
        </p:spPr>
        <p:txBody>
          <a:bodyPr wrap="non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2020</a:t>
            </a:r>
          </a:p>
        </p:txBody>
      </p:sp>
      <p:sp>
        <p:nvSpPr>
          <p:cNvPr id="28" name="TextBox 27"/>
          <p:cNvSpPr txBox="1"/>
          <p:nvPr/>
        </p:nvSpPr>
        <p:spPr>
          <a:xfrm>
            <a:off x="5093957" y="6262488"/>
            <a:ext cx="568774" cy="2308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2019</a:t>
            </a:r>
          </a:p>
        </p:txBody>
      </p:sp>
      <p:sp>
        <p:nvSpPr>
          <p:cNvPr id="23" name="TextBox 22"/>
          <p:cNvSpPr txBox="1"/>
          <p:nvPr/>
        </p:nvSpPr>
        <p:spPr>
          <a:xfrm>
            <a:off x="3343339" y="4286145"/>
            <a:ext cx="1417027" cy="3693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OCT 2017 Introduction to AIA (Mr. Shields brief)</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6921" y="4334706"/>
            <a:ext cx="353486" cy="265115"/>
          </a:xfrm>
          <a:prstGeom prst="rect">
            <a:avLst/>
          </a:prstGeom>
        </p:spPr>
      </p:pic>
      <p:sp>
        <p:nvSpPr>
          <p:cNvPr id="40" name="TextBox 39"/>
          <p:cNvSpPr txBox="1"/>
          <p:nvPr/>
        </p:nvSpPr>
        <p:spPr>
          <a:xfrm>
            <a:off x="3474440" y="4891426"/>
            <a:ext cx="981161" cy="2308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EQC Initiated</a:t>
            </a:r>
          </a:p>
        </p:txBody>
      </p:sp>
      <p:sp>
        <p:nvSpPr>
          <p:cNvPr id="43" name="TextBox 42"/>
          <p:cNvSpPr txBox="1"/>
          <p:nvPr/>
        </p:nvSpPr>
        <p:spPr>
          <a:xfrm>
            <a:off x="3586341" y="3754698"/>
            <a:ext cx="1364088" cy="3693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NOV 2017 first AIA white paper published (OASIS)</a:t>
            </a:r>
          </a:p>
        </p:txBody>
      </p:sp>
      <p:sp>
        <p:nvSpPr>
          <p:cNvPr id="44" name="TextBox 43"/>
          <p:cNvSpPr txBox="1"/>
          <p:nvPr/>
        </p:nvSpPr>
        <p:spPr>
          <a:xfrm>
            <a:off x="9761332" y="6262488"/>
            <a:ext cx="441147" cy="230832"/>
          </a:xfrm>
          <a:prstGeom prst="rect">
            <a:avLst/>
          </a:prstGeom>
          <a:noFill/>
        </p:spPr>
        <p:txBody>
          <a:bodyPr wrap="non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2023</a:t>
            </a:r>
          </a:p>
        </p:txBody>
      </p:sp>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6783" y="4827835"/>
            <a:ext cx="353486" cy="265115"/>
          </a:xfrm>
          <a:prstGeom prst="rect">
            <a:avLst/>
          </a:prstGeom>
        </p:spPr>
      </p:pic>
      <p:pic>
        <p:nvPicPr>
          <p:cNvPr id="33" name="Picture 32" descr="DCMA_LOGO_Main or Light color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938" y="228949"/>
            <a:ext cx="1050131" cy="471488"/>
          </a:xfrm>
          <a:prstGeom prst="rect">
            <a:avLst/>
          </a:prstGeom>
          <a:noFill/>
          <a:ln>
            <a:noFill/>
          </a:ln>
        </p:spPr>
      </p:pic>
      <p:sp>
        <p:nvSpPr>
          <p:cNvPr id="35" name="TextBox 34"/>
          <p:cNvSpPr txBox="1"/>
          <p:nvPr/>
        </p:nvSpPr>
        <p:spPr>
          <a:xfrm>
            <a:off x="0" y="6262488"/>
            <a:ext cx="422911" cy="2308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CY</a:t>
            </a:r>
          </a:p>
        </p:txBody>
      </p:sp>
      <p:sp>
        <p:nvSpPr>
          <p:cNvPr id="4" name="TextBox 3">
            <a:extLst>
              <a:ext uri="{FF2B5EF4-FFF2-40B4-BE49-F238E27FC236}">
                <a16:creationId xmlns:a16="http://schemas.microsoft.com/office/drawing/2014/main" id="{EFA9D0F4-E0DD-7485-48B0-42E5E5C72957}"/>
              </a:ext>
            </a:extLst>
          </p:cNvPr>
          <p:cNvSpPr txBox="1"/>
          <p:nvPr/>
        </p:nvSpPr>
        <p:spPr>
          <a:xfrm>
            <a:off x="3959021" y="6262488"/>
            <a:ext cx="441146" cy="230832"/>
          </a:xfrm>
          <a:prstGeom prst="rect">
            <a:avLst/>
          </a:prstGeom>
          <a:noFill/>
        </p:spPr>
        <p:txBody>
          <a:bodyPr wrap="non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2018</a:t>
            </a:r>
          </a:p>
        </p:txBody>
      </p:sp>
      <p:sp>
        <p:nvSpPr>
          <p:cNvPr id="5" name="TextBox 4">
            <a:extLst>
              <a:ext uri="{FF2B5EF4-FFF2-40B4-BE49-F238E27FC236}">
                <a16:creationId xmlns:a16="http://schemas.microsoft.com/office/drawing/2014/main" id="{864DBF6E-C8C2-254D-6763-A961C984C8F1}"/>
              </a:ext>
            </a:extLst>
          </p:cNvPr>
          <p:cNvSpPr txBox="1"/>
          <p:nvPr/>
        </p:nvSpPr>
        <p:spPr>
          <a:xfrm>
            <a:off x="7491458" y="6262488"/>
            <a:ext cx="441147" cy="230832"/>
          </a:xfrm>
          <a:prstGeom prst="rect">
            <a:avLst/>
          </a:prstGeom>
          <a:noFill/>
        </p:spPr>
        <p:txBody>
          <a:bodyPr wrap="non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2021</a:t>
            </a:r>
          </a:p>
        </p:txBody>
      </p:sp>
      <p:sp>
        <p:nvSpPr>
          <p:cNvPr id="7" name="TextBox 6">
            <a:extLst>
              <a:ext uri="{FF2B5EF4-FFF2-40B4-BE49-F238E27FC236}">
                <a16:creationId xmlns:a16="http://schemas.microsoft.com/office/drawing/2014/main" id="{4585C2E7-E697-760E-1C01-21F3BE03167A}"/>
              </a:ext>
            </a:extLst>
          </p:cNvPr>
          <p:cNvSpPr txBox="1"/>
          <p:nvPr/>
        </p:nvSpPr>
        <p:spPr>
          <a:xfrm>
            <a:off x="3708744" y="2566189"/>
            <a:ext cx="1637709" cy="2308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NASA engagement</a:t>
            </a:r>
          </a:p>
        </p:txBody>
      </p:sp>
      <p:pic>
        <p:nvPicPr>
          <p:cNvPr id="8" name="Picture 7">
            <a:extLst>
              <a:ext uri="{FF2B5EF4-FFF2-40B4-BE49-F238E27FC236}">
                <a16:creationId xmlns:a16="http://schemas.microsoft.com/office/drawing/2014/main" id="{A5DABE02-60A1-C874-F0F0-1C02FB1404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6744" y="5343852"/>
            <a:ext cx="353486" cy="265115"/>
          </a:xfrm>
          <a:prstGeom prst="rect">
            <a:avLst/>
          </a:prstGeom>
        </p:spPr>
      </p:pic>
      <p:sp>
        <p:nvSpPr>
          <p:cNvPr id="9" name="TextBox 8">
            <a:extLst>
              <a:ext uri="{FF2B5EF4-FFF2-40B4-BE49-F238E27FC236}">
                <a16:creationId xmlns:a16="http://schemas.microsoft.com/office/drawing/2014/main" id="{CD00EA7E-BA0A-534D-86CE-AF4F291EBFEE}"/>
              </a:ext>
            </a:extLst>
          </p:cNvPr>
          <p:cNvSpPr txBox="1"/>
          <p:nvPr/>
        </p:nvSpPr>
        <p:spPr>
          <a:xfrm>
            <a:off x="5587114" y="5389251"/>
            <a:ext cx="1771918" cy="2308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DCMA publishes article on JSQC</a:t>
            </a:r>
          </a:p>
        </p:txBody>
      </p:sp>
      <p:pic>
        <p:nvPicPr>
          <p:cNvPr id="10" name="Picture 9">
            <a:extLst>
              <a:ext uri="{FF2B5EF4-FFF2-40B4-BE49-F238E27FC236}">
                <a16:creationId xmlns:a16="http://schemas.microsoft.com/office/drawing/2014/main" id="{F88EFECC-9B68-F87E-FED0-6C7692C3CB5C}"/>
              </a:ext>
            </a:extLst>
          </p:cNvPr>
          <p:cNvPicPr>
            <a:picLocks noChangeAspect="1"/>
          </p:cNvPicPr>
          <p:nvPr/>
        </p:nvPicPr>
        <p:blipFill>
          <a:blip r:embed="rId7"/>
          <a:stretch>
            <a:fillRect/>
          </a:stretch>
        </p:blipFill>
        <p:spPr>
          <a:xfrm>
            <a:off x="941232" y="1595590"/>
            <a:ext cx="2426399" cy="1622303"/>
          </a:xfrm>
          <a:prstGeom prst="rect">
            <a:avLst/>
          </a:prstGeom>
        </p:spPr>
      </p:pic>
      <p:sp>
        <p:nvSpPr>
          <p:cNvPr id="12" name="TextBox 11">
            <a:extLst>
              <a:ext uri="{FF2B5EF4-FFF2-40B4-BE49-F238E27FC236}">
                <a16:creationId xmlns:a16="http://schemas.microsoft.com/office/drawing/2014/main" id="{61840050-480E-E9DD-BCF8-175710ADB57C}"/>
              </a:ext>
            </a:extLst>
          </p:cNvPr>
          <p:cNvSpPr txBox="1"/>
          <p:nvPr/>
        </p:nvSpPr>
        <p:spPr>
          <a:xfrm>
            <a:off x="5566431" y="1489490"/>
            <a:ext cx="1474228" cy="415498"/>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March 2019 F2F</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Kennedy Space Center</a:t>
            </a:r>
          </a:p>
        </p:txBody>
      </p:sp>
      <p:sp>
        <p:nvSpPr>
          <p:cNvPr id="13" name="TextBox 12">
            <a:extLst>
              <a:ext uri="{FF2B5EF4-FFF2-40B4-BE49-F238E27FC236}">
                <a16:creationId xmlns:a16="http://schemas.microsoft.com/office/drawing/2014/main" id="{2D0FCDC3-22E3-8A2F-0018-67040C1FA192}"/>
              </a:ext>
            </a:extLst>
          </p:cNvPr>
          <p:cNvSpPr txBox="1"/>
          <p:nvPr/>
        </p:nvSpPr>
        <p:spPr>
          <a:xfrm>
            <a:off x="3877303" y="3266601"/>
            <a:ext cx="1411152" cy="2308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JSQC Standard tempo</a:t>
            </a:r>
          </a:p>
        </p:txBody>
      </p:sp>
      <p:pic>
        <p:nvPicPr>
          <p:cNvPr id="14" name="Picture 13">
            <a:extLst>
              <a:ext uri="{FF2B5EF4-FFF2-40B4-BE49-F238E27FC236}">
                <a16:creationId xmlns:a16="http://schemas.microsoft.com/office/drawing/2014/main" id="{5D744DAF-4D5B-9FC6-AAD6-3174E6559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2423" y="3227547"/>
            <a:ext cx="353486" cy="265115"/>
          </a:xfrm>
          <a:prstGeom prst="rect">
            <a:avLst/>
          </a:prstGeom>
        </p:spPr>
      </p:pic>
      <p:pic>
        <p:nvPicPr>
          <p:cNvPr id="16" name="Picture 15">
            <a:extLst>
              <a:ext uri="{FF2B5EF4-FFF2-40B4-BE49-F238E27FC236}">
                <a16:creationId xmlns:a16="http://schemas.microsoft.com/office/drawing/2014/main" id="{E1859D45-71AB-6B82-EB5C-DBED06D7BE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3385" y="2340977"/>
            <a:ext cx="353486" cy="265115"/>
          </a:xfrm>
          <a:prstGeom prst="rect">
            <a:avLst/>
          </a:prstGeom>
        </p:spPr>
      </p:pic>
      <p:sp>
        <p:nvSpPr>
          <p:cNvPr id="2" name="TextBox 1">
            <a:extLst>
              <a:ext uri="{FF2B5EF4-FFF2-40B4-BE49-F238E27FC236}">
                <a16:creationId xmlns:a16="http://schemas.microsoft.com/office/drawing/2014/main" id="{56A2A1B4-6DBD-1A44-0F43-54DA211A3047}"/>
              </a:ext>
            </a:extLst>
          </p:cNvPr>
          <p:cNvSpPr txBox="1"/>
          <p:nvPr/>
        </p:nvSpPr>
        <p:spPr>
          <a:xfrm>
            <a:off x="547044" y="6193238"/>
            <a:ext cx="441147" cy="369332"/>
          </a:xfrm>
          <a:prstGeom prst="rect">
            <a:avLst/>
          </a:prstGeom>
          <a:noFill/>
        </p:spPr>
        <p:txBody>
          <a:bodyPr wrap="non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3-4Q</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2015</a:t>
            </a:r>
          </a:p>
        </p:txBody>
      </p:sp>
      <p:sp>
        <p:nvSpPr>
          <p:cNvPr id="17" name="TextBox 16">
            <a:extLst>
              <a:ext uri="{FF2B5EF4-FFF2-40B4-BE49-F238E27FC236}">
                <a16:creationId xmlns:a16="http://schemas.microsoft.com/office/drawing/2014/main" id="{1D960C60-0307-F552-6382-9B0266FF3EF2}"/>
              </a:ext>
            </a:extLst>
          </p:cNvPr>
          <p:cNvSpPr txBox="1"/>
          <p:nvPr/>
        </p:nvSpPr>
        <p:spPr>
          <a:xfrm>
            <a:off x="965362" y="5010325"/>
            <a:ext cx="1417027" cy="3693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Initial discussions on</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potential opportunities</a:t>
            </a:r>
          </a:p>
        </p:txBody>
      </p:sp>
      <p:pic>
        <p:nvPicPr>
          <p:cNvPr id="18" name="Picture 17">
            <a:extLst>
              <a:ext uri="{FF2B5EF4-FFF2-40B4-BE49-F238E27FC236}">
                <a16:creationId xmlns:a16="http://schemas.microsoft.com/office/drawing/2014/main" id="{4AC52A2A-76D0-C4C1-19FC-96C9A8CAA4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322" y="4990010"/>
            <a:ext cx="353486" cy="265115"/>
          </a:xfrm>
          <a:prstGeom prst="rect">
            <a:avLst/>
          </a:prstGeom>
        </p:spPr>
      </p:pic>
      <p:sp>
        <p:nvSpPr>
          <p:cNvPr id="19" name="TextBox 18">
            <a:extLst>
              <a:ext uri="{FF2B5EF4-FFF2-40B4-BE49-F238E27FC236}">
                <a16:creationId xmlns:a16="http://schemas.microsoft.com/office/drawing/2014/main" id="{C72D838E-A5F1-B1DA-6AE6-6392720CDDCD}"/>
              </a:ext>
            </a:extLst>
          </p:cNvPr>
          <p:cNvSpPr txBox="1"/>
          <p:nvPr/>
        </p:nvSpPr>
        <p:spPr>
          <a:xfrm>
            <a:off x="1681981" y="6262488"/>
            <a:ext cx="448314" cy="2308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2016</a:t>
            </a:r>
          </a:p>
        </p:txBody>
      </p:sp>
      <p:sp>
        <p:nvSpPr>
          <p:cNvPr id="20" name="TextBox 19">
            <a:extLst>
              <a:ext uri="{FF2B5EF4-FFF2-40B4-BE49-F238E27FC236}">
                <a16:creationId xmlns:a16="http://schemas.microsoft.com/office/drawing/2014/main" id="{1F50BB7D-9990-4A4F-7E42-AAB3FEC011DC}"/>
              </a:ext>
            </a:extLst>
          </p:cNvPr>
          <p:cNvSpPr txBox="1"/>
          <p:nvPr/>
        </p:nvSpPr>
        <p:spPr>
          <a:xfrm>
            <a:off x="10896270" y="6262488"/>
            <a:ext cx="441147" cy="230832"/>
          </a:xfrm>
          <a:prstGeom prst="rect">
            <a:avLst/>
          </a:prstGeom>
          <a:noFill/>
        </p:spPr>
        <p:txBody>
          <a:bodyPr wrap="non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ＭＳ Ｐゴシック" pitchFamily="-112" charset="-128"/>
                <a:cs typeface="+mn-cs"/>
              </a:rPr>
              <a:t>2024</a:t>
            </a:r>
          </a:p>
        </p:txBody>
      </p:sp>
      <p:pic>
        <p:nvPicPr>
          <p:cNvPr id="22" name="Picture 21">
            <a:extLst>
              <a:ext uri="{FF2B5EF4-FFF2-40B4-BE49-F238E27FC236}">
                <a16:creationId xmlns:a16="http://schemas.microsoft.com/office/drawing/2014/main" id="{41EEFFD4-BB5E-18E0-13F9-7B9ED9BB2E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625" y="1542648"/>
            <a:ext cx="353486" cy="265115"/>
          </a:xfrm>
          <a:prstGeom prst="rect">
            <a:avLst/>
          </a:prstGeom>
        </p:spPr>
      </p:pic>
      <p:pic>
        <p:nvPicPr>
          <p:cNvPr id="24" name="Picture 23">
            <a:extLst>
              <a:ext uri="{FF2B5EF4-FFF2-40B4-BE49-F238E27FC236}">
                <a16:creationId xmlns:a16="http://schemas.microsoft.com/office/drawing/2014/main" id="{04BD4BCF-A29C-9E42-BEB7-BC3F9D411547}"/>
              </a:ext>
            </a:extLst>
          </p:cNvPr>
          <p:cNvPicPr>
            <a:picLocks noChangeAspect="1"/>
          </p:cNvPicPr>
          <p:nvPr/>
        </p:nvPicPr>
        <p:blipFill>
          <a:blip r:embed="rId8"/>
          <a:stretch>
            <a:fillRect/>
          </a:stretch>
        </p:blipFill>
        <p:spPr>
          <a:xfrm>
            <a:off x="3669029" y="5516851"/>
            <a:ext cx="857251" cy="639740"/>
          </a:xfrm>
          <a:prstGeom prst="rect">
            <a:avLst/>
          </a:prstGeom>
        </p:spPr>
      </p:pic>
      <p:pic>
        <p:nvPicPr>
          <p:cNvPr id="25" name="Picture 24">
            <a:extLst>
              <a:ext uri="{FF2B5EF4-FFF2-40B4-BE49-F238E27FC236}">
                <a16:creationId xmlns:a16="http://schemas.microsoft.com/office/drawing/2014/main" id="{364F8132-CC0C-A2A1-195E-A57F695312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3111" y="5667643"/>
            <a:ext cx="353486" cy="265115"/>
          </a:xfrm>
          <a:prstGeom prst="rect">
            <a:avLst/>
          </a:prstGeom>
        </p:spPr>
      </p:pic>
      <p:sp>
        <p:nvSpPr>
          <p:cNvPr id="34" name="TextBox 14">
            <a:extLst>
              <a:ext uri="{FF2B5EF4-FFF2-40B4-BE49-F238E27FC236}">
                <a16:creationId xmlns:a16="http://schemas.microsoft.com/office/drawing/2014/main" id="{90306A69-F9CC-81FE-B218-E378B0CD29FD}"/>
              </a:ext>
            </a:extLst>
          </p:cNvPr>
          <p:cNvSpPr txBox="1"/>
          <p:nvPr/>
        </p:nvSpPr>
        <p:spPr>
          <a:xfrm>
            <a:off x="8822563" y="1939672"/>
            <a:ext cx="1771918" cy="2308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AIA/JSQC presentation to CQSDI</a:t>
            </a:r>
          </a:p>
        </p:txBody>
      </p:sp>
      <p:pic>
        <p:nvPicPr>
          <p:cNvPr id="36" name="Picture 35">
            <a:extLst>
              <a:ext uri="{FF2B5EF4-FFF2-40B4-BE49-F238E27FC236}">
                <a16:creationId xmlns:a16="http://schemas.microsoft.com/office/drawing/2014/main" id="{892A2963-14C4-7832-BFEA-AED338A137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2476" y="1914006"/>
            <a:ext cx="353486" cy="265115"/>
          </a:xfrm>
          <a:prstGeom prst="rect">
            <a:avLst/>
          </a:prstGeom>
        </p:spPr>
      </p:pic>
      <p:sp>
        <p:nvSpPr>
          <p:cNvPr id="38" name="Title 37">
            <a:extLst>
              <a:ext uri="{FF2B5EF4-FFF2-40B4-BE49-F238E27FC236}">
                <a16:creationId xmlns:a16="http://schemas.microsoft.com/office/drawing/2014/main" id="{0457E9B2-EA84-DF91-DF1B-B85BFBD6B276}"/>
              </a:ext>
            </a:extLst>
          </p:cNvPr>
          <p:cNvSpPr>
            <a:spLocks noGrp="1"/>
          </p:cNvSpPr>
          <p:nvPr>
            <p:ph type="title" idx="4294967295"/>
          </p:nvPr>
        </p:nvSpPr>
        <p:spPr>
          <a:xfrm>
            <a:off x="2443163" y="233363"/>
            <a:ext cx="9748837" cy="531812"/>
          </a:xfrm>
          <a:prstGeom prst="rect">
            <a:avLst/>
          </a:prstGeom>
        </p:spPr>
        <p:txBody>
          <a:bodyPr>
            <a:normAutofit fontScale="90000"/>
          </a:bodyPr>
          <a:lstStyle/>
          <a:p>
            <a:r>
              <a:rPr lang="en-US" dirty="0"/>
              <a:t>Joint Strategic Quality Council Journey </a:t>
            </a:r>
          </a:p>
        </p:txBody>
      </p:sp>
      <p:sp>
        <p:nvSpPr>
          <p:cNvPr id="39" name="TextBox 38">
            <a:extLst>
              <a:ext uri="{FF2B5EF4-FFF2-40B4-BE49-F238E27FC236}">
                <a16:creationId xmlns:a16="http://schemas.microsoft.com/office/drawing/2014/main" id="{0DDCB8DD-DBB9-8A01-2F5E-FF5B09EE9E95}"/>
              </a:ext>
            </a:extLst>
          </p:cNvPr>
          <p:cNvSpPr txBox="1"/>
          <p:nvPr/>
        </p:nvSpPr>
        <p:spPr>
          <a:xfrm>
            <a:off x="5728690" y="2906143"/>
            <a:ext cx="1117210"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AIA V/R Standard</a:t>
            </a:r>
          </a:p>
        </p:txBody>
      </p:sp>
      <p:pic>
        <p:nvPicPr>
          <p:cNvPr id="41" name="Picture 40">
            <a:extLst>
              <a:ext uri="{FF2B5EF4-FFF2-40B4-BE49-F238E27FC236}">
                <a16:creationId xmlns:a16="http://schemas.microsoft.com/office/drawing/2014/main" id="{EBE0FDC9-1EDE-E73F-6124-A80776D9C3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761" y="2850610"/>
            <a:ext cx="353486" cy="265115"/>
          </a:xfrm>
          <a:prstGeom prst="rect">
            <a:avLst/>
          </a:prstGeom>
        </p:spPr>
      </p:pic>
      <p:sp>
        <p:nvSpPr>
          <p:cNvPr id="42" name="TextBox 41">
            <a:extLst>
              <a:ext uri="{FF2B5EF4-FFF2-40B4-BE49-F238E27FC236}">
                <a16:creationId xmlns:a16="http://schemas.microsoft.com/office/drawing/2014/main" id="{A45A23E4-417A-5888-1FFB-C89CE0CD8C89}"/>
              </a:ext>
            </a:extLst>
          </p:cNvPr>
          <p:cNvSpPr txBox="1"/>
          <p:nvPr/>
        </p:nvSpPr>
        <p:spPr>
          <a:xfrm>
            <a:off x="6885771" y="3727507"/>
            <a:ext cx="2495572"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AAQG Customer Major Noncompliance Standard</a:t>
            </a:r>
          </a:p>
        </p:txBody>
      </p:sp>
      <p:pic>
        <p:nvPicPr>
          <p:cNvPr id="45" name="Picture 44">
            <a:extLst>
              <a:ext uri="{FF2B5EF4-FFF2-40B4-BE49-F238E27FC236}">
                <a16:creationId xmlns:a16="http://schemas.microsoft.com/office/drawing/2014/main" id="{36F5D9CB-9974-06B3-278E-0EFA55B95E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6331" y="3693895"/>
            <a:ext cx="353486" cy="265115"/>
          </a:xfrm>
          <a:prstGeom prst="rect">
            <a:avLst/>
          </a:prstGeom>
        </p:spPr>
      </p:pic>
      <p:pic>
        <p:nvPicPr>
          <p:cNvPr id="47" name="Picture 46">
            <a:extLst>
              <a:ext uri="{FF2B5EF4-FFF2-40B4-BE49-F238E27FC236}">
                <a16:creationId xmlns:a16="http://schemas.microsoft.com/office/drawing/2014/main" id="{498676F3-A79B-786E-264E-D1EBA94A79BE}"/>
              </a:ext>
            </a:extLst>
          </p:cNvPr>
          <p:cNvPicPr>
            <a:picLocks noChangeAspect="1"/>
          </p:cNvPicPr>
          <p:nvPr/>
        </p:nvPicPr>
        <p:blipFill>
          <a:blip r:embed="rId9"/>
          <a:stretch>
            <a:fillRect/>
          </a:stretch>
        </p:blipFill>
        <p:spPr>
          <a:xfrm>
            <a:off x="9137313" y="2954392"/>
            <a:ext cx="2796945" cy="286516"/>
          </a:xfrm>
          <a:prstGeom prst="rect">
            <a:avLst/>
          </a:prstGeom>
          <a:noFill/>
        </p:spPr>
      </p:pic>
      <p:pic>
        <p:nvPicPr>
          <p:cNvPr id="50" name="Picture 49">
            <a:extLst>
              <a:ext uri="{FF2B5EF4-FFF2-40B4-BE49-F238E27FC236}">
                <a16:creationId xmlns:a16="http://schemas.microsoft.com/office/drawing/2014/main" id="{BBEA391B-7E44-BC54-01E1-E68B203C44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2681" y="2941492"/>
            <a:ext cx="353486" cy="265115"/>
          </a:xfrm>
          <a:prstGeom prst="rect">
            <a:avLst/>
          </a:prstGeom>
        </p:spPr>
      </p:pic>
      <p:sp>
        <p:nvSpPr>
          <p:cNvPr id="3" name="Isosceles Triangle 2">
            <a:extLst>
              <a:ext uri="{FF2B5EF4-FFF2-40B4-BE49-F238E27FC236}">
                <a16:creationId xmlns:a16="http://schemas.microsoft.com/office/drawing/2014/main" id="{0F2E07A7-255D-5987-80D2-CC1D228CAD1F}"/>
              </a:ext>
            </a:extLst>
          </p:cNvPr>
          <p:cNvSpPr/>
          <p:nvPr/>
        </p:nvSpPr>
        <p:spPr bwMode="auto">
          <a:xfrm>
            <a:off x="5235330" y="5802056"/>
            <a:ext cx="284387" cy="230832"/>
          </a:xfrm>
          <a:prstGeom prst="triangle">
            <a:avLst/>
          </a:prstGeom>
          <a:solidFill>
            <a:schemeClr val="bg1">
              <a:lumMod val="60000"/>
              <a:lumOff val="40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Arial" pitchFamily="-112" charset="0"/>
              <a:ea typeface="+mn-ea"/>
              <a:cs typeface="+mn-cs"/>
            </a:endParaRPr>
          </a:p>
        </p:txBody>
      </p:sp>
      <p:sp>
        <p:nvSpPr>
          <p:cNvPr id="29" name="TextBox 28">
            <a:extLst>
              <a:ext uri="{FF2B5EF4-FFF2-40B4-BE49-F238E27FC236}">
                <a16:creationId xmlns:a16="http://schemas.microsoft.com/office/drawing/2014/main" id="{FD2B3FBB-E363-09FE-45EE-A8158B4A6326}"/>
              </a:ext>
            </a:extLst>
          </p:cNvPr>
          <p:cNvSpPr txBox="1"/>
          <p:nvPr/>
        </p:nvSpPr>
        <p:spPr>
          <a:xfrm>
            <a:off x="5421386" y="5697876"/>
            <a:ext cx="1637709" cy="36933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60000"/>
                    <a:lumOff val="40000"/>
                  </a:srgbClr>
                </a:solidFill>
                <a:effectLst/>
                <a:uLnTx/>
                <a:uFillTx/>
                <a:latin typeface="Arial Narrow" panose="020B0606020202030204" pitchFamily="34" charset="0"/>
                <a:ea typeface="ＭＳ Ｐゴシック" pitchFamily="-112" charset="-128"/>
                <a:cs typeface="+mn-cs"/>
              </a:rPr>
              <a:t>DCMA Launch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60000"/>
                    <a:lumOff val="40000"/>
                  </a:srgbClr>
                </a:solidFill>
                <a:effectLst/>
                <a:uLnTx/>
                <a:uFillTx/>
                <a:latin typeface="Arial Narrow" panose="020B0606020202030204" pitchFamily="34" charset="0"/>
                <a:ea typeface="ＭＳ Ｐゴシック" pitchFamily="-112" charset="-128"/>
                <a:cs typeface="+mn-cs"/>
              </a:rPr>
              <a:t>Joint Strategic Quality Council</a:t>
            </a:r>
          </a:p>
        </p:txBody>
      </p:sp>
      <p:cxnSp>
        <p:nvCxnSpPr>
          <p:cNvPr id="51" name="Straight Connector 50">
            <a:extLst>
              <a:ext uri="{FF2B5EF4-FFF2-40B4-BE49-F238E27FC236}">
                <a16:creationId xmlns:a16="http://schemas.microsoft.com/office/drawing/2014/main" id="{66D60216-4E39-379C-7605-F91092609D86}"/>
              </a:ext>
            </a:extLst>
          </p:cNvPr>
          <p:cNvCxnSpPr>
            <a:cxnSpLocks/>
          </p:cNvCxnSpPr>
          <p:nvPr/>
        </p:nvCxnSpPr>
        <p:spPr bwMode="auto">
          <a:xfrm flipH="1">
            <a:off x="5378644" y="1307047"/>
            <a:ext cx="50883" cy="4493153"/>
          </a:xfrm>
          <a:prstGeom prst="line">
            <a:avLst/>
          </a:prstGeom>
          <a:gradFill rotWithShape="0">
            <a:gsLst>
              <a:gs pos="0">
                <a:schemeClr val="accent1">
                  <a:gamma/>
                  <a:shade val="46275"/>
                  <a:invGamma/>
                </a:schemeClr>
              </a:gs>
              <a:gs pos="100000">
                <a:schemeClr val="accent1"/>
              </a:gs>
            </a:gsLst>
            <a:lin ang="5400000" scaled="1"/>
          </a:gradFill>
          <a:ln w="28575" cap="flat" cmpd="sng" algn="ctr">
            <a:solidFill>
              <a:schemeClr val="bg1">
                <a:lumMod val="60000"/>
                <a:lumOff val="40000"/>
              </a:schemeClr>
            </a:solidFill>
            <a:prstDash val="dash"/>
            <a:round/>
            <a:headEnd type="none" w="med" len="med"/>
            <a:tailEnd type="none" w="med" len="med"/>
          </a:ln>
          <a:effectLst/>
        </p:spPr>
      </p:cxnSp>
      <p:pic>
        <p:nvPicPr>
          <p:cNvPr id="54" name="Picture 53">
            <a:extLst>
              <a:ext uri="{FF2B5EF4-FFF2-40B4-BE49-F238E27FC236}">
                <a16:creationId xmlns:a16="http://schemas.microsoft.com/office/drawing/2014/main" id="{ED853B47-3CBE-0F97-4100-B1027081D5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5207" y="4941937"/>
            <a:ext cx="353486" cy="265115"/>
          </a:xfrm>
          <a:prstGeom prst="rect">
            <a:avLst/>
          </a:prstGeom>
        </p:spPr>
      </p:pic>
      <p:pic>
        <p:nvPicPr>
          <p:cNvPr id="56" name="Picture 55">
            <a:extLst>
              <a:ext uri="{FF2B5EF4-FFF2-40B4-BE49-F238E27FC236}">
                <a16:creationId xmlns:a16="http://schemas.microsoft.com/office/drawing/2014/main" id="{2A75CAE9-7D88-45DC-44BB-4103A47B6E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1493" y="4029185"/>
            <a:ext cx="353486" cy="265115"/>
          </a:xfrm>
          <a:prstGeom prst="rect">
            <a:avLst/>
          </a:prstGeom>
        </p:spPr>
      </p:pic>
      <p:pic>
        <p:nvPicPr>
          <p:cNvPr id="58" name="Picture 57">
            <a:extLst>
              <a:ext uri="{FF2B5EF4-FFF2-40B4-BE49-F238E27FC236}">
                <a16:creationId xmlns:a16="http://schemas.microsoft.com/office/drawing/2014/main" id="{0AAD6E06-0140-ADDB-F942-9E6B3F214A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917" y="4318123"/>
            <a:ext cx="353486" cy="265115"/>
          </a:xfrm>
          <a:prstGeom prst="rect">
            <a:avLst/>
          </a:prstGeom>
        </p:spPr>
      </p:pic>
      <p:sp>
        <p:nvSpPr>
          <p:cNvPr id="59" name="TextBox 58">
            <a:extLst>
              <a:ext uri="{FF2B5EF4-FFF2-40B4-BE49-F238E27FC236}">
                <a16:creationId xmlns:a16="http://schemas.microsoft.com/office/drawing/2014/main" id="{70B0BAC7-B13B-7B76-440F-243DCD1F883F}"/>
              </a:ext>
            </a:extLst>
          </p:cNvPr>
          <p:cNvSpPr txBox="1"/>
          <p:nvPr/>
        </p:nvSpPr>
        <p:spPr>
          <a:xfrm>
            <a:off x="10188795" y="4055313"/>
            <a:ext cx="1534357"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DCMA Inst. 8210.1 Rev. D</a:t>
            </a:r>
          </a:p>
        </p:txBody>
      </p:sp>
      <p:pic>
        <p:nvPicPr>
          <p:cNvPr id="60" name="Picture 59">
            <a:extLst>
              <a:ext uri="{FF2B5EF4-FFF2-40B4-BE49-F238E27FC236}">
                <a16:creationId xmlns:a16="http://schemas.microsoft.com/office/drawing/2014/main" id="{D6BD1E6F-6483-D62F-69AB-4FBC9514B3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2265" y="3407149"/>
            <a:ext cx="353486" cy="265115"/>
          </a:xfrm>
          <a:prstGeom prst="rect">
            <a:avLst/>
          </a:prstGeom>
        </p:spPr>
      </p:pic>
      <p:sp>
        <p:nvSpPr>
          <p:cNvPr id="61" name="TextBox 60">
            <a:extLst>
              <a:ext uri="{FF2B5EF4-FFF2-40B4-BE49-F238E27FC236}">
                <a16:creationId xmlns:a16="http://schemas.microsoft.com/office/drawing/2014/main" id="{6BD4F979-19F9-05B1-3920-B4811C9B79E1}"/>
              </a:ext>
            </a:extLst>
          </p:cNvPr>
          <p:cNvSpPr txBox="1"/>
          <p:nvPr/>
        </p:nvSpPr>
        <p:spPr>
          <a:xfrm>
            <a:off x="9107128" y="5002390"/>
            <a:ext cx="1771918"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DCMA Man. 2303-01 Revision</a:t>
            </a:r>
          </a:p>
        </p:txBody>
      </p:sp>
      <p:sp>
        <p:nvSpPr>
          <p:cNvPr id="62" name="TextBox 61">
            <a:extLst>
              <a:ext uri="{FF2B5EF4-FFF2-40B4-BE49-F238E27FC236}">
                <a16:creationId xmlns:a16="http://schemas.microsoft.com/office/drawing/2014/main" id="{C2E2F8EF-4F1C-1751-777A-45882C4A6E3E}"/>
              </a:ext>
            </a:extLst>
          </p:cNvPr>
          <p:cNvSpPr txBox="1"/>
          <p:nvPr/>
        </p:nvSpPr>
        <p:spPr>
          <a:xfrm>
            <a:off x="10094770" y="3433017"/>
            <a:ext cx="1771918"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NAS 412 Revision (R3)</a:t>
            </a:r>
          </a:p>
        </p:txBody>
      </p:sp>
      <p:sp>
        <p:nvSpPr>
          <p:cNvPr id="63" name="TextBox 62">
            <a:extLst>
              <a:ext uri="{FF2B5EF4-FFF2-40B4-BE49-F238E27FC236}">
                <a16:creationId xmlns:a16="http://schemas.microsoft.com/office/drawing/2014/main" id="{A110B1B2-35EE-5CB7-B0C4-E9CF17BE8CF2}"/>
              </a:ext>
            </a:extLst>
          </p:cNvPr>
          <p:cNvSpPr txBox="1"/>
          <p:nvPr/>
        </p:nvSpPr>
        <p:spPr>
          <a:xfrm>
            <a:off x="7067407" y="4358303"/>
            <a:ext cx="1106218"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NAS 413 Released</a:t>
            </a:r>
          </a:p>
        </p:txBody>
      </p:sp>
      <p:sp>
        <p:nvSpPr>
          <p:cNvPr id="37" name="TextBox 36">
            <a:extLst>
              <a:ext uri="{FF2B5EF4-FFF2-40B4-BE49-F238E27FC236}">
                <a16:creationId xmlns:a16="http://schemas.microsoft.com/office/drawing/2014/main" id="{FAF36176-E1EB-D5E4-543E-51AE92405C8A}"/>
              </a:ext>
            </a:extLst>
          </p:cNvPr>
          <p:cNvSpPr txBox="1"/>
          <p:nvPr/>
        </p:nvSpPr>
        <p:spPr>
          <a:xfrm>
            <a:off x="6238942" y="5037515"/>
            <a:ext cx="1771918"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DCMA Man. 2301-06 Revision </a:t>
            </a:r>
          </a:p>
        </p:txBody>
      </p:sp>
      <p:pic>
        <p:nvPicPr>
          <p:cNvPr id="52" name="Picture 51">
            <a:extLst>
              <a:ext uri="{FF2B5EF4-FFF2-40B4-BE49-F238E27FC236}">
                <a16:creationId xmlns:a16="http://schemas.microsoft.com/office/drawing/2014/main" id="{04A7C054-B5F2-9AE1-F741-9C29343CE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9266" y="4983163"/>
            <a:ext cx="353486" cy="265115"/>
          </a:xfrm>
          <a:prstGeom prst="rect">
            <a:avLst/>
          </a:prstGeom>
        </p:spPr>
      </p:pic>
      <p:pic>
        <p:nvPicPr>
          <p:cNvPr id="53" name="Picture 52">
            <a:extLst>
              <a:ext uri="{FF2B5EF4-FFF2-40B4-BE49-F238E27FC236}">
                <a16:creationId xmlns:a16="http://schemas.microsoft.com/office/drawing/2014/main" id="{A2F2579F-4418-66BB-3F2F-C32009F5B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9425" y="5370001"/>
            <a:ext cx="353486" cy="265115"/>
          </a:xfrm>
          <a:prstGeom prst="rect">
            <a:avLst/>
          </a:prstGeom>
        </p:spPr>
      </p:pic>
      <p:sp>
        <p:nvSpPr>
          <p:cNvPr id="55" name="TextBox 54">
            <a:extLst>
              <a:ext uri="{FF2B5EF4-FFF2-40B4-BE49-F238E27FC236}">
                <a16:creationId xmlns:a16="http://schemas.microsoft.com/office/drawing/2014/main" id="{C94E4D26-E0DE-5A43-21D7-B86CE27C22B3}"/>
              </a:ext>
            </a:extLst>
          </p:cNvPr>
          <p:cNvSpPr txBox="1"/>
          <p:nvPr/>
        </p:nvSpPr>
        <p:spPr>
          <a:xfrm>
            <a:off x="4631971" y="5424293"/>
            <a:ext cx="787986" cy="3693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NAS 412 </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Revision (R2)</a:t>
            </a:r>
          </a:p>
        </p:txBody>
      </p:sp>
      <p:pic>
        <p:nvPicPr>
          <p:cNvPr id="57" name="Picture 56">
            <a:extLst>
              <a:ext uri="{FF2B5EF4-FFF2-40B4-BE49-F238E27FC236}">
                <a16:creationId xmlns:a16="http://schemas.microsoft.com/office/drawing/2014/main" id="{49176A82-38A4-CB20-9F1B-38237CB9E0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5962" y="5480596"/>
            <a:ext cx="353486" cy="265115"/>
          </a:xfrm>
          <a:prstGeom prst="rect">
            <a:avLst/>
          </a:prstGeom>
        </p:spPr>
      </p:pic>
      <p:sp>
        <p:nvSpPr>
          <p:cNvPr id="64" name="TextBox 63">
            <a:extLst>
              <a:ext uri="{FF2B5EF4-FFF2-40B4-BE49-F238E27FC236}">
                <a16:creationId xmlns:a16="http://schemas.microsoft.com/office/drawing/2014/main" id="{C17404AA-837B-6955-9B70-6C869B5DBDEE}"/>
              </a:ext>
            </a:extLst>
          </p:cNvPr>
          <p:cNvSpPr txBox="1"/>
          <p:nvPr/>
        </p:nvSpPr>
        <p:spPr>
          <a:xfrm>
            <a:off x="9280775" y="5520776"/>
            <a:ext cx="1274663"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NAS 413 Revision (R1)</a:t>
            </a:r>
          </a:p>
        </p:txBody>
      </p:sp>
      <p:pic>
        <p:nvPicPr>
          <p:cNvPr id="65" name="Picture 64">
            <a:extLst>
              <a:ext uri="{FF2B5EF4-FFF2-40B4-BE49-F238E27FC236}">
                <a16:creationId xmlns:a16="http://schemas.microsoft.com/office/drawing/2014/main" id="{E526B54B-FC34-1A9C-0BB5-967F86680C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7676" y="4585183"/>
            <a:ext cx="353486" cy="265115"/>
          </a:xfrm>
          <a:prstGeom prst="rect">
            <a:avLst/>
          </a:prstGeom>
        </p:spPr>
      </p:pic>
      <p:sp>
        <p:nvSpPr>
          <p:cNvPr id="66" name="TextBox 65">
            <a:extLst>
              <a:ext uri="{FF2B5EF4-FFF2-40B4-BE49-F238E27FC236}">
                <a16:creationId xmlns:a16="http://schemas.microsoft.com/office/drawing/2014/main" id="{21F94D8D-C87A-F283-5607-FC1974C0516E}"/>
              </a:ext>
            </a:extLst>
          </p:cNvPr>
          <p:cNvSpPr txBox="1"/>
          <p:nvPr/>
        </p:nvSpPr>
        <p:spPr>
          <a:xfrm>
            <a:off x="8007126" y="4619484"/>
            <a:ext cx="2424501"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AAQG/ AS9018 – OASIS Standard Released</a:t>
            </a:r>
          </a:p>
        </p:txBody>
      </p:sp>
      <p:pic>
        <p:nvPicPr>
          <p:cNvPr id="70" name="Picture 69">
            <a:extLst>
              <a:ext uri="{FF2B5EF4-FFF2-40B4-BE49-F238E27FC236}">
                <a16:creationId xmlns:a16="http://schemas.microsoft.com/office/drawing/2014/main" id="{FE24DC05-B578-B00F-544D-1C5EC36030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7299" y="3984230"/>
            <a:ext cx="353486" cy="265115"/>
          </a:xfrm>
          <a:prstGeom prst="rect">
            <a:avLst/>
          </a:prstGeom>
        </p:spPr>
      </p:pic>
      <p:sp>
        <p:nvSpPr>
          <p:cNvPr id="71" name="TextBox 70">
            <a:extLst>
              <a:ext uri="{FF2B5EF4-FFF2-40B4-BE49-F238E27FC236}">
                <a16:creationId xmlns:a16="http://schemas.microsoft.com/office/drawing/2014/main" id="{987CE1FD-6A45-331C-A646-22963C17A7C8}"/>
              </a:ext>
            </a:extLst>
          </p:cNvPr>
          <p:cNvSpPr txBox="1"/>
          <p:nvPr/>
        </p:nvSpPr>
        <p:spPr>
          <a:xfrm>
            <a:off x="7158134" y="4024410"/>
            <a:ext cx="1106218"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NAS 3306 Released</a:t>
            </a:r>
          </a:p>
        </p:txBody>
      </p:sp>
      <p:sp>
        <p:nvSpPr>
          <p:cNvPr id="72" name="TextBox 71">
            <a:extLst>
              <a:ext uri="{FF2B5EF4-FFF2-40B4-BE49-F238E27FC236}">
                <a16:creationId xmlns:a16="http://schemas.microsoft.com/office/drawing/2014/main" id="{7057BED1-A197-47CE-78FC-CD5E6E96F6C8}"/>
              </a:ext>
            </a:extLst>
          </p:cNvPr>
          <p:cNvSpPr txBox="1"/>
          <p:nvPr/>
        </p:nvSpPr>
        <p:spPr>
          <a:xfrm>
            <a:off x="6391427" y="2023800"/>
            <a:ext cx="2495572" cy="2308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AAQG/IAQG engagement</a:t>
            </a:r>
          </a:p>
        </p:txBody>
      </p:sp>
      <p:pic>
        <p:nvPicPr>
          <p:cNvPr id="73" name="Picture 72">
            <a:extLst>
              <a:ext uri="{FF2B5EF4-FFF2-40B4-BE49-F238E27FC236}">
                <a16:creationId xmlns:a16="http://schemas.microsoft.com/office/drawing/2014/main" id="{AEE6A726-69BF-AFFE-11D9-6270908EEC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3498" y="1968267"/>
            <a:ext cx="353486" cy="265115"/>
          </a:xfrm>
          <a:prstGeom prst="rect">
            <a:avLst/>
          </a:prstGeom>
        </p:spPr>
      </p:pic>
      <p:sp>
        <p:nvSpPr>
          <p:cNvPr id="69" name="TextBox 14">
            <a:extLst>
              <a:ext uri="{FF2B5EF4-FFF2-40B4-BE49-F238E27FC236}">
                <a16:creationId xmlns:a16="http://schemas.microsoft.com/office/drawing/2014/main" id="{3239BE47-0FFF-FBC7-699E-252B6760C4EC}"/>
              </a:ext>
            </a:extLst>
          </p:cNvPr>
          <p:cNvSpPr txBox="1"/>
          <p:nvPr/>
        </p:nvSpPr>
        <p:spPr>
          <a:xfrm>
            <a:off x="5766870" y="2372100"/>
            <a:ext cx="3396904" cy="24622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1pPr>
            <a:lvl2pPr marL="4572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2pPr>
            <a:lvl3pPr marL="9144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3pPr>
            <a:lvl4pPr marL="13716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4pPr>
            <a:lvl5pPr marL="1828800" algn="l" rtl="0" eaLnBrk="0" fontAlgn="base" hangingPunct="0">
              <a:spcBef>
                <a:spcPct val="0"/>
              </a:spcBef>
              <a:spcAft>
                <a:spcPct val="0"/>
              </a:spcAft>
              <a:defRPr sz="2000" b="1" kern="1200">
                <a:solidFill>
                  <a:srgbClr val="FAFD00"/>
                </a:solidFill>
                <a:latin typeface="Arial" charset="0"/>
                <a:ea typeface="ＭＳ Ｐゴシック" pitchFamily="-112" charset="-128"/>
                <a:cs typeface="+mn-cs"/>
              </a:defRPr>
            </a:lvl5pPr>
            <a:lvl6pPr marL="2286000" algn="l" defTabSz="914400" rtl="0" eaLnBrk="1" latinLnBrk="0" hangingPunct="1">
              <a:defRPr sz="2000" b="1" kern="1200">
                <a:solidFill>
                  <a:srgbClr val="FAFD00"/>
                </a:solidFill>
                <a:latin typeface="Arial" charset="0"/>
                <a:ea typeface="ＭＳ Ｐゴシック" pitchFamily="-112" charset="-128"/>
                <a:cs typeface="+mn-cs"/>
              </a:defRPr>
            </a:lvl6pPr>
            <a:lvl7pPr marL="2743200" algn="l" defTabSz="914400" rtl="0" eaLnBrk="1" latinLnBrk="0" hangingPunct="1">
              <a:defRPr sz="2000" b="1" kern="1200">
                <a:solidFill>
                  <a:srgbClr val="FAFD00"/>
                </a:solidFill>
                <a:latin typeface="Arial" charset="0"/>
                <a:ea typeface="ＭＳ Ｐゴシック" pitchFamily="-112" charset="-128"/>
                <a:cs typeface="+mn-cs"/>
              </a:defRPr>
            </a:lvl7pPr>
            <a:lvl8pPr marL="3200400" algn="l" defTabSz="914400" rtl="0" eaLnBrk="1" latinLnBrk="0" hangingPunct="1">
              <a:defRPr sz="2000" b="1" kern="1200">
                <a:solidFill>
                  <a:srgbClr val="FAFD00"/>
                </a:solidFill>
                <a:latin typeface="Arial" charset="0"/>
                <a:ea typeface="ＭＳ Ｐゴシック" pitchFamily="-112" charset="-128"/>
                <a:cs typeface="+mn-cs"/>
              </a:defRPr>
            </a:lvl8pPr>
            <a:lvl9pPr marL="3657600" algn="l" defTabSz="914400" rtl="0" eaLnBrk="1" latinLnBrk="0" hangingPunct="1">
              <a:defRPr sz="2000" b="1" kern="1200">
                <a:solidFill>
                  <a:srgbClr val="FAFD00"/>
                </a:solidFill>
                <a:latin typeface="Arial" charset="0"/>
                <a:ea typeface="ＭＳ Ｐゴシック" pitchFamily="-112" charset="-128"/>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JSQC partnership and tempo remains strong through COVID</a:t>
            </a:r>
          </a:p>
        </p:txBody>
      </p:sp>
      <p:sp>
        <p:nvSpPr>
          <p:cNvPr id="6" name="TextBox 5">
            <a:extLst>
              <a:ext uri="{FF2B5EF4-FFF2-40B4-BE49-F238E27FC236}">
                <a16:creationId xmlns:a16="http://schemas.microsoft.com/office/drawing/2014/main" id="{31F9C2D6-F606-7517-6E80-0D342FB17327}"/>
              </a:ext>
            </a:extLst>
          </p:cNvPr>
          <p:cNvSpPr txBox="1"/>
          <p:nvPr/>
        </p:nvSpPr>
        <p:spPr>
          <a:xfrm>
            <a:off x="2537921" y="836001"/>
            <a:ext cx="7470202" cy="369332"/>
          </a:xfrm>
          <a:prstGeom prst="rect">
            <a:avLst/>
          </a:prstGeom>
          <a:solidFill>
            <a:schemeClr val="accent1">
              <a:lumMod val="40000"/>
              <a:lumOff val="60000"/>
            </a:schemeClr>
          </a:solidFill>
          <a:scene3d>
            <a:camera prst="orthographicFront"/>
            <a:lightRig rig="threePt" dir="t"/>
          </a:scene3d>
          <a:sp3d>
            <a:bevelT w="165100" prst="coolSlant"/>
          </a:sp3d>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pitchFamily="-112" charset="-128"/>
                <a:cs typeface="+mn-cs"/>
              </a:rPr>
              <a:t>Purpose:  JSQC Collective Strategic Plan / Provide better value to the Warfighter</a:t>
            </a:r>
          </a:p>
        </p:txBody>
      </p:sp>
      <p:sp>
        <p:nvSpPr>
          <p:cNvPr id="32" name="TextBox 31">
            <a:extLst>
              <a:ext uri="{FF2B5EF4-FFF2-40B4-BE49-F238E27FC236}">
                <a16:creationId xmlns:a16="http://schemas.microsoft.com/office/drawing/2014/main" id="{4597E91C-380D-2120-7DE5-4452F939D531}"/>
              </a:ext>
            </a:extLst>
          </p:cNvPr>
          <p:cNvSpPr txBox="1"/>
          <p:nvPr/>
        </p:nvSpPr>
        <p:spPr>
          <a:xfrm>
            <a:off x="313179" y="4257035"/>
            <a:ext cx="1417027" cy="3693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F6C">
                    <a:lumMod val="50000"/>
                  </a:srgbClr>
                </a:solidFill>
                <a:effectLst/>
                <a:uLnTx/>
                <a:uFillTx/>
                <a:latin typeface="Arial Narrow" panose="020B0606020202030204" pitchFamily="34" charset="0"/>
                <a:ea typeface="ＭＳ Ｐゴシック" pitchFamily="-112" charset="-128"/>
                <a:cs typeface="+mn-cs"/>
              </a:rPr>
              <a:t>IAQG and DCMA initiated partnership (2012)</a:t>
            </a:r>
          </a:p>
        </p:txBody>
      </p:sp>
      <p:pic>
        <p:nvPicPr>
          <p:cNvPr id="67" name="Picture 66">
            <a:extLst>
              <a:ext uri="{FF2B5EF4-FFF2-40B4-BE49-F238E27FC236}">
                <a16:creationId xmlns:a16="http://schemas.microsoft.com/office/drawing/2014/main" id="{C324D2AF-3B49-9866-79DF-66BDA664B9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42" y="4361632"/>
            <a:ext cx="353486" cy="265115"/>
          </a:xfrm>
          <a:prstGeom prst="rect">
            <a:avLst/>
          </a:prstGeom>
        </p:spPr>
      </p:pic>
      <p:sp>
        <p:nvSpPr>
          <p:cNvPr id="74" name="TextBox 73">
            <a:extLst>
              <a:ext uri="{FF2B5EF4-FFF2-40B4-BE49-F238E27FC236}">
                <a16:creationId xmlns:a16="http://schemas.microsoft.com/office/drawing/2014/main" id="{3D0B8CD0-B9FD-3C35-1E9C-049821ABEB78}"/>
              </a:ext>
            </a:extLst>
          </p:cNvPr>
          <p:cNvSpPr txBox="1"/>
          <p:nvPr/>
        </p:nvSpPr>
        <p:spPr>
          <a:xfrm>
            <a:off x="2925496" y="6509239"/>
            <a:ext cx="571319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Arial"/>
                <a:ea typeface="+mn-ea"/>
                <a:cs typeface="+mn-cs"/>
              </a:rPr>
              <a:t>All parties have been collaborating for over a decade</a:t>
            </a:r>
          </a:p>
        </p:txBody>
      </p:sp>
      <p:pic>
        <p:nvPicPr>
          <p:cNvPr id="15" name="Picture 14">
            <a:extLst>
              <a:ext uri="{FF2B5EF4-FFF2-40B4-BE49-F238E27FC236}">
                <a16:creationId xmlns:a16="http://schemas.microsoft.com/office/drawing/2014/main" id="{22271FB9-167F-E8A0-36B6-C351E8739F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8279" y="3796523"/>
            <a:ext cx="353486" cy="265115"/>
          </a:xfrm>
          <a:prstGeom prst="rect">
            <a:avLst/>
          </a:prstGeom>
        </p:spPr>
      </p:pic>
      <p:pic>
        <p:nvPicPr>
          <p:cNvPr id="48" name="Picture 47">
            <a:extLst>
              <a:ext uri="{FF2B5EF4-FFF2-40B4-BE49-F238E27FC236}">
                <a16:creationId xmlns:a16="http://schemas.microsoft.com/office/drawing/2014/main" id="{B9759F7C-78CF-C068-9BB7-B768875B00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9775" y="2522647"/>
            <a:ext cx="353486" cy="265115"/>
          </a:xfrm>
          <a:prstGeom prst="rect">
            <a:avLst/>
          </a:prstGeom>
        </p:spPr>
      </p:pic>
    </p:spTree>
    <p:extLst>
      <p:ext uri="{BB962C8B-B14F-4D97-AF65-F5344CB8AC3E}">
        <p14:creationId xmlns:p14="http://schemas.microsoft.com/office/powerpoint/2010/main" val="53015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EE112-C99D-21A5-CEAB-3A726DF54737}"/>
              </a:ext>
            </a:extLst>
          </p:cNvPr>
          <p:cNvSpPr txBox="1"/>
          <p:nvPr/>
        </p:nvSpPr>
        <p:spPr>
          <a:xfrm>
            <a:off x="704463" y="1058083"/>
            <a:ext cx="10744198" cy="830356"/>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en-US" sz="1996" b="1" dirty="0">
                <a:solidFill>
                  <a:srgbClr val="1F497D">
                    <a:lumMod val="75000"/>
                  </a:srgbClr>
                </a:solidFill>
                <a:latin typeface="Calibri"/>
              </a:rPr>
              <a:t>Project Objective:  </a:t>
            </a:r>
          </a:p>
          <a:p>
            <a:pPr>
              <a:defRPr/>
            </a:pPr>
            <a:r>
              <a:rPr lang="en-US" sz="1400" dirty="0">
                <a:solidFill>
                  <a:prstClr val="black"/>
                </a:solidFill>
                <a:latin typeface="Arial" panose="020B0604020202020204" pitchFamily="34" charset="0"/>
                <a:ea typeface="Calibri" panose="020F0502020204030204" pitchFamily="34" charset="0"/>
                <a:cs typeface="Arial" panose="020B0604020202020204" pitchFamily="34" charset="0"/>
              </a:rPr>
              <a:t>Ensuring quality early in a program results in fewer defects, less schedule risk, and ultimately lower total cost of execution. </a:t>
            </a:r>
            <a:r>
              <a:rPr lang="en-US" sz="1400" kern="0" dirty="0">
                <a:solidFill>
                  <a:prstClr val="black"/>
                </a:solidFill>
                <a:latin typeface="Arial" charset="0"/>
                <a:ea typeface="ＭＳ Ｐゴシック" pitchFamily="-112" charset="-128"/>
              </a:rPr>
              <a:t>Establish and publish industry best practice. </a:t>
            </a:r>
            <a:r>
              <a:rPr lang="en-US" sz="1400" kern="0" dirty="0">
                <a:solidFill>
                  <a:srgbClr val="000000"/>
                </a:solidFill>
                <a:latin typeface="Arial" charset="0"/>
                <a:ea typeface="ＭＳ Ｐゴシック" pitchFamily="-112" charset="-128"/>
              </a:rPr>
              <a:t>Obtain DoD/NASA concurrence to implement on future programs.</a:t>
            </a:r>
            <a:endParaRPr lang="en-US" sz="1400" dirty="0">
              <a:solidFill>
                <a:prstClr val="black"/>
              </a:solidFill>
              <a:latin typeface="Calibri" panose="020F0502020204030204"/>
            </a:endParaRPr>
          </a:p>
        </p:txBody>
      </p:sp>
      <p:sp>
        <p:nvSpPr>
          <p:cNvPr id="3" name="Text Placeholder 3">
            <a:extLst>
              <a:ext uri="{FF2B5EF4-FFF2-40B4-BE49-F238E27FC236}">
                <a16:creationId xmlns:a16="http://schemas.microsoft.com/office/drawing/2014/main" id="{11939A00-1C27-C88C-FC53-071431DEB78C}"/>
              </a:ext>
            </a:extLst>
          </p:cNvPr>
          <p:cNvSpPr txBox="1">
            <a:spLocks/>
          </p:cNvSpPr>
          <p:nvPr/>
        </p:nvSpPr>
        <p:spPr>
          <a:xfrm>
            <a:off x="562368" y="308807"/>
            <a:ext cx="5157298" cy="61306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399" dirty="0">
                <a:solidFill>
                  <a:schemeClr val="tx1"/>
                </a:solidFill>
                <a:latin typeface="Arial" panose="020B0604020202020204" pitchFamily="34" charset="0"/>
                <a:cs typeface="Arial" panose="020B0604020202020204" pitchFamily="34" charset="0"/>
              </a:rPr>
              <a:t>Contracting Quality Early/Handbook</a:t>
            </a:r>
            <a:endParaRPr lang="en-US" sz="2399" dirty="0">
              <a:solidFill>
                <a:schemeClr val="tx1"/>
              </a:solidFill>
              <a:latin typeface="Calibri Light" panose="020F0302020204030204"/>
            </a:endParaRPr>
          </a:p>
        </p:txBody>
      </p:sp>
      <p:sp>
        <p:nvSpPr>
          <p:cNvPr id="4" name="Rectangle 11">
            <a:extLst>
              <a:ext uri="{FF2B5EF4-FFF2-40B4-BE49-F238E27FC236}">
                <a16:creationId xmlns:a16="http://schemas.microsoft.com/office/drawing/2014/main" id="{41A0375A-903E-3F2C-D572-2B990BCA26A7}"/>
              </a:ext>
            </a:extLst>
          </p:cNvPr>
          <p:cNvSpPr>
            <a:spLocks noChangeArrowheads="1"/>
          </p:cNvSpPr>
          <p:nvPr/>
        </p:nvSpPr>
        <p:spPr bwMode="auto">
          <a:xfrm>
            <a:off x="704463" y="2024648"/>
            <a:ext cx="5961258" cy="3922606"/>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a:lstStyle>
            <a:lvl1pPr eaLnBrk="0" hangingPunct="0">
              <a:spcBef>
                <a:spcPct val="20000"/>
              </a:spcBef>
              <a:buSzPct val="100000"/>
              <a:buChar char="•"/>
              <a:defRPr sz="2400" b="1">
                <a:solidFill>
                  <a:schemeClr val="bg2"/>
                </a:solidFill>
                <a:latin typeface="Arial" charset="0"/>
              </a:defRPr>
            </a:lvl1pPr>
            <a:lvl2pPr marL="742950" indent="-285750" eaLnBrk="0" hangingPunct="0">
              <a:spcBef>
                <a:spcPct val="20000"/>
              </a:spcBef>
              <a:buSzPct val="100000"/>
              <a:buChar char="–"/>
              <a:defRPr sz="2400" i="1">
                <a:solidFill>
                  <a:schemeClr val="bg2"/>
                </a:solidFill>
                <a:latin typeface="Arial" charset="0"/>
              </a:defRPr>
            </a:lvl2pPr>
            <a:lvl3pPr marL="1143000" indent="-228600" eaLnBrk="0" hangingPunct="0">
              <a:spcBef>
                <a:spcPct val="20000"/>
              </a:spcBef>
              <a:buSzPct val="100000"/>
              <a:buChar char="•"/>
              <a:defRPr sz="2400">
                <a:solidFill>
                  <a:schemeClr val="bg2"/>
                </a:solidFill>
                <a:latin typeface="Arial" charset="0"/>
              </a:defRPr>
            </a:lvl3pPr>
            <a:lvl4pPr marL="1600200" indent="-228600" eaLnBrk="0" hangingPunct="0">
              <a:spcBef>
                <a:spcPct val="20000"/>
              </a:spcBef>
              <a:buChar char="–"/>
              <a:defRPr sz="2000">
                <a:solidFill>
                  <a:schemeClr val="bg2"/>
                </a:solidFill>
                <a:latin typeface="Arial" charset="0"/>
              </a:defRPr>
            </a:lvl4pPr>
            <a:lvl5pPr marL="2057400" indent="-228600" eaLnBrk="0" hangingPunct="0">
              <a:spcBef>
                <a:spcPct val="20000"/>
              </a:spcBef>
              <a:buChar char="»"/>
              <a:defRPr sz="2000">
                <a:solidFill>
                  <a:schemeClr val="bg2"/>
                </a:solidFill>
                <a:latin typeface="Arial" charset="0"/>
              </a:defRPr>
            </a:lvl5pPr>
            <a:lvl6pPr marL="2514600" indent="-228600" eaLnBrk="0" fontAlgn="base" hangingPunct="0">
              <a:spcBef>
                <a:spcPct val="20000"/>
              </a:spcBef>
              <a:spcAft>
                <a:spcPct val="0"/>
              </a:spcAft>
              <a:buChar char="»"/>
              <a:defRPr sz="2000">
                <a:solidFill>
                  <a:schemeClr val="bg2"/>
                </a:solidFill>
                <a:latin typeface="Arial" charset="0"/>
              </a:defRPr>
            </a:lvl6pPr>
            <a:lvl7pPr marL="2971800" indent="-228600" eaLnBrk="0" fontAlgn="base" hangingPunct="0">
              <a:spcBef>
                <a:spcPct val="20000"/>
              </a:spcBef>
              <a:spcAft>
                <a:spcPct val="0"/>
              </a:spcAft>
              <a:buChar char="»"/>
              <a:defRPr sz="2000">
                <a:solidFill>
                  <a:schemeClr val="bg2"/>
                </a:solidFill>
                <a:latin typeface="Arial" charset="0"/>
              </a:defRPr>
            </a:lvl7pPr>
            <a:lvl8pPr marL="3429000" indent="-228600" eaLnBrk="0" fontAlgn="base" hangingPunct="0">
              <a:spcBef>
                <a:spcPct val="20000"/>
              </a:spcBef>
              <a:spcAft>
                <a:spcPct val="0"/>
              </a:spcAft>
              <a:buChar char="»"/>
              <a:defRPr sz="2000">
                <a:solidFill>
                  <a:schemeClr val="bg2"/>
                </a:solidFill>
                <a:latin typeface="Arial" charset="0"/>
              </a:defRPr>
            </a:lvl8pPr>
            <a:lvl9pPr marL="3886200" indent="-228600" eaLnBrk="0" fontAlgn="base" hangingPunct="0">
              <a:spcBef>
                <a:spcPct val="20000"/>
              </a:spcBef>
              <a:spcAft>
                <a:spcPct val="0"/>
              </a:spcAft>
              <a:buChar char="»"/>
              <a:defRPr sz="2000">
                <a:solidFill>
                  <a:schemeClr val="bg2"/>
                </a:solidFill>
                <a:latin typeface="Arial" charset="0"/>
              </a:defRPr>
            </a:lvl9pPr>
          </a:lstStyle>
          <a:p>
            <a:pPr defTabSz="913030">
              <a:spcBef>
                <a:spcPct val="0"/>
              </a:spcBef>
              <a:buSzTx/>
              <a:buNone/>
              <a:defRPr/>
            </a:pPr>
            <a:r>
              <a:rPr lang="en-US" altLang="en-US" sz="1400" u="sng" kern="0" dirty="0">
                <a:solidFill>
                  <a:prstClr val="black"/>
                </a:solidFill>
                <a:ea typeface="ＭＳ Ｐゴシック" panose="020B0600070205080204" pitchFamily="34" charset="-128"/>
                <a:cs typeface="Arial" charset="0"/>
                <a:sym typeface="Calibri"/>
              </a:rPr>
              <a:t>Lead</a:t>
            </a:r>
          </a:p>
          <a:p>
            <a:pPr defTabSz="913030">
              <a:spcBef>
                <a:spcPct val="0"/>
              </a:spcBef>
              <a:buSzTx/>
              <a:buNone/>
              <a:defRPr/>
            </a:pPr>
            <a:r>
              <a:rPr lang="en-US" altLang="en-US" sz="1400" b="0" kern="0" dirty="0">
                <a:solidFill>
                  <a:prstClr val="black"/>
                </a:solidFill>
                <a:ea typeface="ＭＳ Ｐゴシック" panose="020B0600070205080204" pitchFamily="34" charset="-128"/>
                <a:cs typeface="Arial" charset="0"/>
                <a:sym typeface="Calibri"/>
              </a:rPr>
              <a:t>Brian Tenney, Lockheed Martin</a:t>
            </a:r>
          </a:p>
          <a:p>
            <a:pPr defTabSz="913030">
              <a:spcBef>
                <a:spcPct val="0"/>
              </a:spcBef>
              <a:buSzTx/>
              <a:buNone/>
              <a:defRPr/>
            </a:pPr>
            <a:endParaRPr lang="en-US" altLang="en-US" sz="1400" b="0" kern="0" dirty="0">
              <a:solidFill>
                <a:prstClr val="black"/>
              </a:solidFill>
              <a:ea typeface="ＭＳ Ｐゴシック" panose="020B0600070205080204" pitchFamily="34" charset="-128"/>
              <a:cs typeface="Arial" charset="0"/>
              <a:sym typeface="Calibri"/>
            </a:endParaRPr>
          </a:p>
          <a:p>
            <a:pPr defTabSz="913030">
              <a:spcBef>
                <a:spcPct val="0"/>
              </a:spcBef>
              <a:buSzTx/>
              <a:buNone/>
              <a:defRPr/>
            </a:pPr>
            <a:r>
              <a:rPr lang="en-US" altLang="en-US" sz="1400" b="0" kern="0" dirty="0">
                <a:solidFill>
                  <a:prstClr val="black"/>
                </a:solidFill>
                <a:ea typeface="ＭＳ Ｐゴシック" panose="020B0600070205080204" pitchFamily="34" charset="-128"/>
                <a:cs typeface="Arial" charset="0"/>
                <a:sym typeface="Calibri"/>
              </a:rPr>
              <a:t>Team Members:</a:t>
            </a:r>
          </a:p>
          <a:p>
            <a:pPr defTabSz="1218774" fontAlgn="base">
              <a:spcBef>
                <a:spcPct val="0"/>
              </a:spcBef>
              <a:spcAft>
                <a:spcPct val="0"/>
              </a:spcAft>
              <a:buNone/>
              <a:defRPr/>
            </a:pPr>
            <a:r>
              <a:rPr lang="en-US" sz="1400" u="sng" kern="0" dirty="0">
                <a:solidFill>
                  <a:prstClr val="black"/>
                </a:solidFill>
                <a:ea typeface="ＭＳ Ｐゴシック" pitchFamily="-112" charset="-128"/>
              </a:rPr>
              <a:t>Government</a:t>
            </a:r>
          </a:p>
          <a:p>
            <a:pPr marL="171399" indent="-171399" defTabSz="1218774" fontAlgn="base">
              <a:spcBef>
                <a:spcPct val="0"/>
              </a:spcBef>
              <a:spcAft>
                <a:spcPct val="0"/>
              </a:spcAft>
              <a:buFont typeface="Arial" panose="020B0604020202020204" pitchFamily="34" charset="0"/>
              <a:buChar char="•"/>
              <a:tabLst>
                <a:tab pos="1545761" algn="l"/>
              </a:tabLst>
              <a:defRPr/>
            </a:pPr>
            <a:r>
              <a:rPr lang="en-US" sz="1400" b="0" kern="0" dirty="0">
                <a:solidFill>
                  <a:prstClr val="black"/>
                </a:solidFill>
                <a:ea typeface="ＭＳ Ｐゴシック" pitchFamily="-112" charset="-128"/>
              </a:rPr>
              <a:t>Craig Bennett, DCMA</a:t>
            </a:r>
          </a:p>
          <a:p>
            <a:pPr marL="171399" indent="-171399" defTabSz="1218774" fontAlgn="base">
              <a:spcBef>
                <a:spcPct val="0"/>
              </a:spcBef>
              <a:spcAft>
                <a:spcPct val="0"/>
              </a:spcAft>
              <a:buFont typeface="Arial" panose="020B0604020202020204" pitchFamily="34" charset="0"/>
              <a:buChar char="•"/>
              <a:tabLst>
                <a:tab pos="1545761" algn="l"/>
              </a:tabLst>
              <a:defRPr/>
            </a:pPr>
            <a:r>
              <a:rPr lang="en-US" sz="1400" b="0" kern="0" dirty="0">
                <a:solidFill>
                  <a:prstClr val="black"/>
                </a:solidFill>
                <a:ea typeface="ＭＳ Ｐゴシック" pitchFamily="-112" charset="-128"/>
              </a:rPr>
              <a:t>Jeannette Plante  NASA</a:t>
            </a:r>
          </a:p>
          <a:p>
            <a:pPr marL="171399" indent="-171399" defTabSz="1218774" fontAlgn="base">
              <a:spcBef>
                <a:spcPct val="0"/>
              </a:spcBef>
              <a:spcAft>
                <a:spcPct val="0"/>
              </a:spcAft>
              <a:buFont typeface="Arial" panose="020B0604020202020204" pitchFamily="34" charset="0"/>
              <a:buChar char="•"/>
              <a:tabLst>
                <a:tab pos="1545761" algn="l"/>
              </a:tabLst>
              <a:defRPr/>
            </a:pPr>
            <a:r>
              <a:rPr lang="en-US" sz="1400" b="0" kern="0" dirty="0">
                <a:solidFill>
                  <a:prstClr val="black"/>
                </a:solidFill>
                <a:ea typeface="ＭＳ Ｐゴシック" pitchFamily="-112" charset="-128"/>
              </a:rPr>
              <a:t>Antonio Petito DoD</a:t>
            </a:r>
          </a:p>
          <a:p>
            <a:pPr marL="171399" indent="-171399" defTabSz="1218774" fontAlgn="base">
              <a:spcBef>
                <a:spcPct val="0"/>
              </a:spcBef>
              <a:spcAft>
                <a:spcPct val="0"/>
              </a:spcAft>
              <a:buFont typeface="Arial" panose="020B0604020202020204" pitchFamily="34" charset="0"/>
              <a:buChar char="•"/>
              <a:tabLst>
                <a:tab pos="1545761" algn="l"/>
              </a:tabLst>
              <a:defRPr/>
            </a:pPr>
            <a:r>
              <a:rPr lang="en-US" sz="1400" b="0" kern="0" dirty="0">
                <a:solidFill>
                  <a:prstClr val="black"/>
                </a:solidFill>
                <a:ea typeface="ＭＳ Ｐゴシック" pitchFamily="-112" charset="-128"/>
              </a:rPr>
              <a:t>Albert Ismalov DoD</a:t>
            </a:r>
          </a:p>
          <a:p>
            <a:pPr marL="171399" indent="-171399" defTabSz="1218774" fontAlgn="base">
              <a:spcBef>
                <a:spcPct val="0"/>
              </a:spcBef>
              <a:spcAft>
                <a:spcPct val="0"/>
              </a:spcAft>
              <a:buFont typeface="Arial" panose="020B0604020202020204" pitchFamily="34" charset="0"/>
              <a:buChar char="•"/>
              <a:tabLst>
                <a:tab pos="1545761" algn="l"/>
              </a:tabLst>
              <a:defRPr/>
            </a:pPr>
            <a:r>
              <a:rPr lang="en-US" sz="1400" b="0" kern="0" dirty="0">
                <a:solidFill>
                  <a:prstClr val="black"/>
                </a:solidFill>
                <a:ea typeface="ＭＳ Ｐゴシック" pitchFamily="-112" charset="-128"/>
              </a:rPr>
              <a:t>David Karr AFMC</a:t>
            </a:r>
          </a:p>
          <a:p>
            <a:pPr defTabSz="1218774" fontAlgn="base">
              <a:spcBef>
                <a:spcPct val="0"/>
              </a:spcBef>
              <a:spcAft>
                <a:spcPct val="0"/>
              </a:spcAft>
              <a:buNone/>
              <a:defRPr/>
            </a:pPr>
            <a:r>
              <a:rPr lang="en-US" sz="1400" u="sng" kern="0" dirty="0">
                <a:solidFill>
                  <a:prstClr val="black"/>
                </a:solidFill>
                <a:ea typeface="ＭＳ Ｐゴシック" pitchFamily="-112" charset="-128"/>
              </a:rPr>
              <a:t>Industry</a:t>
            </a:r>
          </a:p>
          <a:p>
            <a:pPr marL="171399" indent="-171399" defTabSz="1218774" fontAlgn="base">
              <a:spcBef>
                <a:spcPct val="0"/>
              </a:spcBef>
              <a:spcAft>
                <a:spcPct val="0"/>
              </a:spcAft>
              <a:buFont typeface="Arial" panose="020B0604020202020204" pitchFamily="34" charset="0"/>
              <a:buChar char="•"/>
              <a:defRPr/>
            </a:pPr>
            <a:r>
              <a:rPr lang="en-US" sz="1400" b="0" kern="0" dirty="0">
                <a:solidFill>
                  <a:prstClr val="black"/>
                </a:solidFill>
                <a:ea typeface="ＭＳ Ｐゴシック" pitchFamily="-112" charset="-128"/>
              </a:rPr>
              <a:t>Lockheed Martin (Jose Lafon/ Heather Rennerfeldt/ Barry Benczowski)</a:t>
            </a:r>
          </a:p>
          <a:p>
            <a:pPr marL="171399" indent="-171399" defTabSz="1218774" fontAlgn="base">
              <a:spcBef>
                <a:spcPct val="0"/>
              </a:spcBef>
              <a:spcAft>
                <a:spcPct val="0"/>
              </a:spcAft>
              <a:buFont typeface="Arial" panose="020B0604020202020204" pitchFamily="34" charset="0"/>
              <a:buChar char="•"/>
              <a:defRPr/>
            </a:pPr>
            <a:r>
              <a:rPr lang="en-US" sz="1400" b="0" kern="0" dirty="0">
                <a:solidFill>
                  <a:prstClr val="black"/>
                </a:solidFill>
                <a:ea typeface="ＭＳ Ｐゴシック" pitchFamily="-112" charset="-128"/>
              </a:rPr>
              <a:t>RTX (Don Desfosse)</a:t>
            </a:r>
          </a:p>
          <a:p>
            <a:pPr marL="171399" indent="-171399" defTabSz="1218774" fontAlgn="base">
              <a:spcBef>
                <a:spcPct val="0"/>
              </a:spcBef>
              <a:spcAft>
                <a:spcPct val="0"/>
              </a:spcAft>
              <a:buFont typeface="Arial" panose="020B0604020202020204" pitchFamily="34" charset="0"/>
              <a:buChar char="•"/>
              <a:defRPr/>
            </a:pPr>
            <a:r>
              <a:rPr lang="en-US" sz="1400" b="0" kern="0" dirty="0">
                <a:solidFill>
                  <a:prstClr val="black"/>
                </a:solidFill>
                <a:ea typeface="ＭＳ Ｐゴシック" pitchFamily="-112" charset="-128"/>
              </a:rPr>
              <a:t>Rolls Royce (Kyle Hummel)</a:t>
            </a:r>
            <a:endParaRPr lang="en-US" altLang="en-US" sz="1400" b="0" kern="0" dirty="0">
              <a:solidFill>
                <a:srgbClr val="0000FF"/>
              </a:solidFill>
              <a:ea typeface="ＭＳ Ｐゴシック" panose="020B0600070205080204" pitchFamily="34" charset="-128"/>
              <a:cs typeface="Arial" charset="0"/>
              <a:sym typeface="Calibri"/>
            </a:endParaRPr>
          </a:p>
        </p:txBody>
      </p:sp>
      <p:sp>
        <p:nvSpPr>
          <p:cNvPr id="5" name="TextBox 4">
            <a:extLst>
              <a:ext uri="{FF2B5EF4-FFF2-40B4-BE49-F238E27FC236}">
                <a16:creationId xmlns:a16="http://schemas.microsoft.com/office/drawing/2014/main" id="{92BC85B2-55A8-3E3B-2204-07C8859E807A}"/>
              </a:ext>
            </a:extLst>
          </p:cNvPr>
          <p:cNvSpPr txBox="1"/>
          <p:nvPr/>
        </p:nvSpPr>
        <p:spPr>
          <a:xfrm>
            <a:off x="7128028" y="2445817"/>
            <a:ext cx="3411575" cy="399468"/>
          </a:xfrm>
          <a:prstGeom prst="rect">
            <a:avLst/>
          </a:prstGeom>
          <a:noFill/>
        </p:spPr>
        <p:txBody>
          <a:bodyPr wrap="none" rtlCol="0">
            <a:spAutoFit/>
          </a:bodyPr>
          <a:lstStyle/>
          <a:p>
            <a:pPr>
              <a:defRPr/>
            </a:pPr>
            <a:r>
              <a:rPr lang="en-US" sz="1996" b="1" dirty="0">
                <a:solidFill>
                  <a:srgbClr val="1F497D">
                    <a:lumMod val="75000"/>
                  </a:srgbClr>
                </a:solidFill>
                <a:latin typeface="Calibri"/>
              </a:rPr>
              <a:t>Project Goals and Deliverables</a:t>
            </a:r>
          </a:p>
        </p:txBody>
      </p:sp>
      <p:sp>
        <p:nvSpPr>
          <p:cNvPr id="6" name="TextBox 5">
            <a:extLst>
              <a:ext uri="{FF2B5EF4-FFF2-40B4-BE49-F238E27FC236}">
                <a16:creationId xmlns:a16="http://schemas.microsoft.com/office/drawing/2014/main" id="{2A7313E1-291E-5E7C-95D4-49F49A7FD14D}"/>
              </a:ext>
            </a:extLst>
          </p:cNvPr>
          <p:cNvSpPr txBox="1"/>
          <p:nvPr/>
        </p:nvSpPr>
        <p:spPr>
          <a:xfrm>
            <a:off x="7103144" y="2845285"/>
            <a:ext cx="4290231" cy="923330"/>
          </a:xfrm>
          <a:prstGeom prst="rect">
            <a:avLst/>
          </a:prstGeom>
          <a:noFill/>
        </p:spPr>
        <p:txBody>
          <a:bodyPr wrap="square">
            <a:spAutoFit/>
          </a:bodyPr>
          <a:lstStyle/>
          <a:p>
            <a:pPr>
              <a:defRPr/>
            </a:pPr>
            <a:r>
              <a:rPr lang="en-US" kern="0" dirty="0">
                <a:solidFill>
                  <a:prstClr val="black"/>
                </a:solidFill>
                <a:latin typeface="Calibri" panose="020F0502020204030204"/>
                <a:ea typeface="ＭＳ Ｐゴシック" pitchFamily="-112" charset="-128"/>
              </a:rPr>
              <a:t>- White paper: Benefits/CDRL</a:t>
            </a:r>
          </a:p>
          <a:p>
            <a:pPr>
              <a:defRPr/>
            </a:pPr>
            <a:r>
              <a:rPr lang="en-US" kern="0" dirty="0">
                <a:solidFill>
                  <a:prstClr val="black"/>
                </a:solidFill>
                <a:latin typeface="Calibri" panose="020F0502020204030204"/>
                <a:ea typeface="ＭＳ Ｐゴシック" pitchFamily="-112" charset="-128"/>
              </a:rPr>
              <a:t>- DoD/NASA adoption of guidance</a:t>
            </a:r>
          </a:p>
          <a:p>
            <a:pPr>
              <a:defRPr/>
            </a:pPr>
            <a:r>
              <a:rPr lang="en-US" kern="0" dirty="0">
                <a:solidFill>
                  <a:prstClr val="black"/>
                </a:solidFill>
                <a:latin typeface="Calibri" panose="020F0502020204030204"/>
                <a:ea typeface="ＭＳ Ｐゴシック" pitchFamily="-112" charset="-128"/>
              </a:rPr>
              <a:t>- Standard incorporated in a contract</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35367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5BB52-F0AF-2A37-7C0B-0EE0AEFFB0DD}"/>
              </a:ext>
            </a:extLst>
          </p:cNvPr>
          <p:cNvSpPr txBox="1"/>
          <p:nvPr/>
        </p:nvSpPr>
        <p:spPr>
          <a:xfrm>
            <a:off x="586543" y="3467072"/>
            <a:ext cx="2509937" cy="369332"/>
          </a:xfrm>
          <a:prstGeom prst="rect">
            <a:avLst/>
          </a:prstGeom>
          <a:noFill/>
          <a:ln w="25400">
            <a:solidFill>
              <a:srgbClr val="FFC000"/>
            </a:solidFill>
          </a:ln>
        </p:spPr>
        <p:txBody>
          <a:bodyPr wrap="square" rtlCol="0">
            <a:spAutoFit/>
          </a:bodyPr>
          <a:lstStyle/>
          <a:p>
            <a:pPr algn="r"/>
            <a:r>
              <a:rPr lang="en-US" dirty="0">
                <a:latin typeface="Bierstadt" panose="020B0004020202020204" pitchFamily="34" charset="0"/>
                <a:ea typeface="Batang" panose="02030600000101010101" pitchFamily="18" charset="-127"/>
              </a:rPr>
              <a:t>Product Nonconformity</a:t>
            </a:r>
          </a:p>
        </p:txBody>
      </p:sp>
      <p:sp>
        <p:nvSpPr>
          <p:cNvPr id="5" name="TextBox 4">
            <a:extLst>
              <a:ext uri="{FF2B5EF4-FFF2-40B4-BE49-F238E27FC236}">
                <a16:creationId xmlns:a16="http://schemas.microsoft.com/office/drawing/2014/main" id="{89B1250C-2B26-EE9B-C657-719CF4D77AA8}"/>
              </a:ext>
            </a:extLst>
          </p:cNvPr>
          <p:cNvSpPr txBox="1"/>
          <p:nvPr/>
        </p:nvSpPr>
        <p:spPr>
          <a:xfrm rot="20204144">
            <a:off x="3256509" y="3916961"/>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Process Issue</a:t>
            </a:r>
          </a:p>
        </p:txBody>
      </p:sp>
      <p:cxnSp>
        <p:nvCxnSpPr>
          <p:cNvPr id="7" name="Straight Connector 6">
            <a:extLst>
              <a:ext uri="{FF2B5EF4-FFF2-40B4-BE49-F238E27FC236}">
                <a16:creationId xmlns:a16="http://schemas.microsoft.com/office/drawing/2014/main" id="{A073779D-7BB5-25E4-F3DE-A3B7BE999E54}"/>
              </a:ext>
            </a:extLst>
          </p:cNvPr>
          <p:cNvCxnSpPr>
            <a:cxnSpLocks/>
            <a:stCxn id="2" idx="3"/>
          </p:cNvCxnSpPr>
          <p:nvPr/>
        </p:nvCxnSpPr>
        <p:spPr>
          <a:xfrm>
            <a:off x="3096480" y="3651738"/>
            <a:ext cx="7100595" cy="32037"/>
          </a:xfrm>
          <a:prstGeom prst="line">
            <a:avLst/>
          </a:prstGeom>
          <a:ln w="22225">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316C7E-1993-777E-317D-4DB315610D79}"/>
              </a:ext>
            </a:extLst>
          </p:cNvPr>
          <p:cNvSpPr txBox="1"/>
          <p:nvPr/>
        </p:nvSpPr>
        <p:spPr>
          <a:xfrm>
            <a:off x="4054981" y="4179749"/>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Immature</a:t>
            </a:r>
          </a:p>
        </p:txBody>
      </p:sp>
      <p:sp>
        <p:nvSpPr>
          <p:cNvPr id="9" name="TextBox 8">
            <a:extLst>
              <a:ext uri="{FF2B5EF4-FFF2-40B4-BE49-F238E27FC236}">
                <a16:creationId xmlns:a16="http://schemas.microsoft.com/office/drawing/2014/main" id="{3EA1D574-7D72-BE1B-8C49-005F5B38FF37}"/>
              </a:ext>
            </a:extLst>
          </p:cNvPr>
          <p:cNvSpPr txBox="1"/>
          <p:nvPr/>
        </p:nvSpPr>
        <p:spPr>
          <a:xfrm>
            <a:off x="4054981" y="4498740"/>
            <a:ext cx="3310957"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Repurposed/Unfit for Purpose</a:t>
            </a:r>
          </a:p>
        </p:txBody>
      </p:sp>
      <p:sp>
        <p:nvSpPr>
          <p:cNvPr id="10" name="TextBox 9">
            <a:extLst>
              <a:ext uri="{FF2B5EF4-FFF2-40B4-BE49-F238E27FC236}">
                <a16:creationId xmlns:a16="http://schemas.microsoft.com/office/drawing/2014/main" id="{93C269A6-73D2-CD61-A835-CE624601E432}"/>
              </a:ext>
            </a:extLst>
          </p:cNvPr>
          <p:cNvSpPr txBox="1"/>
          <p:nvPr/>
        </p:nvSpPr>
        <p:spPr>
          <a:xfrm>
            <a:off x="4054982" y="4797414"/>
            <a:ext cx="3087022"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Unreliable</a:t>
            </a:r>
          </a:p>
        </p:txBody>
      </p:sp>
      <p:sp>
        <p:nvSpPr>
          <p:cNvPr id="11" name="TextBox 10">
            <a:extLst>
              <a:ext uri="{FF2B5EF4-FFF2-40B4-BE49-F238E27FC236}">
                <a16:creationId xmlns:a16="http://schemas.microsoft.com/office/drawing/2014/main" id="{C12474F3-4C74-B2A8-744F-F35846210422}"/>
              </a:ext>
            </a:extLst>
          </p:cNvPr>
          <p:cNvSpPr txBox="1"/>
          <p:nvPr/>
        </p:nvSpPr>
        <p:spPr>
          <a:xfrm>
            <a:off x="4054981" y="5103702"/>
            <a:ext cx="345718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Key Characteristics Incomplete</a:t>
            </a:r>
          </a:p>
        </p:txBody>
      </p:sp>
      <p:sp>
        <p:nvSpPr>
          <p:cNvPr id="12" name="TextBox 11">
            <a:extLst>
              <a:ext uri="{FF2B5EF4-FFF2-40B4-BE49-F238E27FC236}">
                <a16:creationId xmlns:a16="http://schemas.microsoft.com/office/drawing/2014/main" id="{49B34A83-E064-EEFB-BE99-1BEFFE55BD11}"/>
              </a:ext>
            </a:extLst>
          </p:cNvPr>
          <p:cNvSpPr txBox="1"/>
          <p:nvPr/>
        </p:nvSpPr>
        <p:spPr>
          <a:xfrm rot="762304">
            <a:off x="4248974" y="3180539"/>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Supply Chain</a:t>
            </a:r>
          </a:p>
        </p:txBody>
      </p:sp>
      <p:sp>
        <p:nvSpPr>
          <p:cNvPr id="13" name="TextBox 12">
            <a:extLst>
              <a:ext uri="{FF2B5EF4-FFF2-40B4-BE49-F238E27FC236}">
                <a16:creationId xmlns:a16="http://schemas.microsoft.com/office/drawing/2014/main" id="{0311E600-198C-0D0F-66C8-1AEF74D8E1C5}"/>
              </a:ext>
            </a:extLst>
          </p:cNvPr>
          <p:cNvSpPr txBox="1"/>
          <p:nvPr/>
        </p:nvSpPr>
        <p:spPr>
          <a:xfrm>
            <a:off x="4983329" y="1831967"/>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PM&amp;P Unavailable</a:t>
            </a:r>
          </a:p>
        </p:txBody>
      </p:sp>
      <p:sp>
        <p:nvSpPr>
          <p:cNvPr id="14" name="TextBox 13">
            <a:extLst>
              <a:ext uri="{FF2B5EF4-FFF2-40B4-BE49-F238E27FC236}">
                <a16:creationId xmlns:a16="http://schemas.microsoft.com/office/drawing/2014/main" id="{DB390DFF-DEFF-E694-93E8-67247C52B5C6}"/>
              </a:ext>
            </a:extLst>
          </p:cNvPr>
          <p:cNvSpPr txBox="1"/>
          <p:nvPr/>
        </p:nvSpPr>
        <p:spPr>
          <a:xfrm>
            <a:off x="4983330" y="2116236"/>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Unreliable sources</a:t>
            </a:r>
          </a:p>
        </p:txBody>
      </p:sp>
      <p:sp>
        <p:nvSpPr>
          <p:cNvPr id="15" name="TextBox 14">
            <a:extLst>
              <a:ext uri="{FF2B5EF4-FFF2-40B4-BE49-F238E27FC236}">
                <a16:creationId xmlns:a16="http://schemas.microsoft.com/office/drawing/2014/main" id="{1B0118B6-DB2F-33A7-9696-C9E4C89904DD}"/>
              </a:ext>
            </a:extLst>
          </p:cNvPr>
          <p:cNvSpPr txBox="1"/>
          <p:nvPr/>
        </p:nvSpPr>
        <p:spPr>
          <a:xfrm>
            <a:off x="4999926" y="2393235"/>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Long Lead Times </a:t>
            </a:r>
          </a:p>
        </p:txBody>
      </p:sp>
      <p:sp>
        <p:nvSpPr>
          <p:cNvPr id="6" name="TextBox 5">
            <a:extLst>
              <a:ext uri="{FF2B5EF4-FFF2-40B4-BE49-F238E27FC236}">
                <a16:creationId xmlns:a16="http://schemas.microsoft.com/office/drawing/2014/main" id="{742A377D-E0CE-A0FA-DB48-6703ED0402B7}"/>
              </a:ext>
            </a:extLst>
          </p:cNvPr>
          <p:cNvSpPr txBox="1"/>
          <p:nvPr/>
        </p:nvSpPr>
        <p:spPr>
          <a:xfrm rot="20204144">
            <a:off x="7371962" y="3941441"/>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Product Design</a:t>
            </a:r>
          </a:p>
        </p:txBody>
      </p:sp>
      <p:sp>
        <p:nvSpPr>
          <p:cNvPr id="16" name="TextBox 15">
            <a:extLst>
              <a:ext uri="{FF2B5EF4-FFF2-40B4-BE49-F238E27FC236}">
                <a16:creationId xmlns:a16="http://schemas.microsoft.com/office/drawing/2014/main" id="{4F9EBFCF-AC73-0452-15EB-48E497D90473}"/>
              </a:ext>
            </a:extLst>
          </p:cNvPr>
          <p:cNvSpPr txBox="1"/>
          <p:nvPr/>
        </p:nvSpPr>
        <p:spPr>
          <a:xfrm>
            <a:off x="8170434" y="4204229"/>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Underdefined</a:t>
            </a:r>
          </a:p>
        </p:txBody>
      </p:sp>
      <p:sp>
        <p:nvSpPr>
          <p:cNvPr id="17" name="TextBox 16">
            <a:extLst>
              <a:ext uri="{FF2B5EF4-FFF2-40B4-BE49-F238E27FC236}">
                <a16:creationId xmlns:a16="http://schemas.microsoft.com/office/drawing/2014/main" id="{8759FD8B-A376-C59F-4DDE-23C37DB363DD}"/>
              </a:ext>
            </a:extLst>
          </p:cNvPr>
          <p:cNvSpPr txBox="1"/>
          <p:nvPr/>
        </p:nvSpPr>
        <p:spPr>
          <a:xfrm>
            <a:off x="8173252" y="4488498"/>
            <a:ext cx="3566083"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Contains errors</a:t>
            </a:r>
          </a:p>
        </p:txBody>
      </p:sp>
      <p:sp>
        <p:nvSpPr>
          <p:cNvPr id="18" name="TextBox 17">
            <a:extLst>
              <a:ext uri="{FF2B5EF4-FFF2-40B4-BE49-F238E27FC236}">
                <a16:creationId xmlns:a16="http://schemas.microsoft.com/office/drawing/2014/main" id="{3262D4C7-50E1-1071-C2FE-ABA8734C7527}"/>
              </a:ext>
            </a:extLst>
          </p:cNvPr>
          <p:cNvSpPr txBox="1"/>
          <p:nvPr/>
        </p:nvSpPr>
        <p:spPr>
          <a:xfrm>
            <a:off x="8170434" y="4769786"/>
            <a:ext cx="3087022"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Unreliable/Unqualified</a:t>
            </a:r>
          </a:p>
        </p:txBody>
      </p:sp>
      <p:sp>
        <p:nvSpPr>
          <p:cNvPr id="19" name="TextBox 18">
            <a:extLst>
              <a:ext uri="{FF2B5EF4-FFF2-40B4-BE49-F238E27FC236}">
                <a16:creationId xmlns:a16="http://schemas.microsoft.com/office/drawing/2014/main" id="{AD922749-C2F5-A34C-0E7D-9243BF727ECC}"/>
              </a:ext>
            </a:extLst>
          </p:cNvPr>
          <p:cNvSpPr txBox="1"/>
          <p:nvPr/>
        </p:nvSpPr>
        <p:spPr>
          <a:xfrm>
            <a:off x="8170434" y="5043461"/>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Poor Path to Production</a:t>
            </a:r>
          </a:p>
        </p:txBody>
      </p:sp>
      <p:sp>
        <p:nvSpPr>
          <p:cNvPr id="22" name="TextBox 21">
            <a:extLst>
              <a:ext uri="{FF2B5EF4-FFF2-40B4-BE49-F238E27FC236}">
                <a16:creationId xmlns:a16="http://schemas.microsoft.com/office/drawing/2014/main" id="{287B9336-AB08-C098-9CB6-D0FA5A82DB16}"/>
              </a:ext>
            </a:extLst>
          </p:cNvPr>
          <p:cNvSpPr txBox="1"/>
          <p:nvPr/>
        </p:nvSpPr>
        <p:spPr>
          <a:xfrm>
            <a:off x="4054980" y="5412793"/>
            <a:ext cx="3587814" cy="646331"/>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Systemic Weakness(es) (e.g., No LL feedback, QMS element)</a:t>
            </a:r>
          </a:p>
        </p:txBody>
      </p:sp>
      <p:sp>
        <p:nvSpPr>
          <p:cNvPr id="23" name="TextBox 22">
            <a:extLst>
              <a:ext uri="{FF2B5EF4-FFF2-40B4-BE49-F238E27FC236}">
                <a16:creationId xmlns:a16="http://schemas.microsoft.com/office/drawing/2014/main" id="{9987D6FA-E362-F397-1458-BC11A045B9C1}"/>
              </a:ext>
            </a:extLst>
          </p:cNvPr>
          <p:cNvSpPr txBox="1"/>
          <p:nvPr/>
        </p:nvSpPr>
        <p:spPr>
          <a:xfrm>
            <a:off x="4999926" y="2676182"/>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Undeclared Changes </a:t>
            </a:r>
          </a:p>
        </p:txBody>
      </p:sp>
      <p:sp>
        <p:nvSpPr>
          <p:cNvPr id="24" name="TextBox 23">
            <a:extLst>
              <a:ext uri="{FF2B5EF4-FFF2-40B4-BE49-F238E27FC236}">
                <a16:creationId xmlns:a16="http://schemas.microsoft.com/office/drawing/2014/main" id="{97393E0C-59B4-952E-B781-E7C88D8C270A}"/>
              </a:ext>
            </a:extLst>
          </p:cNvPr>
          <p:cNvSpPr txBox="1"/>
          <p:nvPr/>
        </p:nvSpPr>
        <p:spPr>
          <a:xfrm>
            <a:off x="4999926" y="2959129"/>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Poor Product Substitution </a:t>
            </a:r>
          </a:p>
        </p:txBody>
      </p:sp>
      <p:sp>
        <p:nvSpPr>
          <p:cNvPr id="25" name="TextBox 24">
            <a:extLst>
              <a:ext uri="{FF2B5EF4-FFF2-40B4-BE49-F238E27FC236}">
                <a16:creationId xmlns:a16="http://schemas.microsoft.com/office/drawing/2014/main" id="{3F3B970D-3E9A-0384-C511-F90E381F6DE3}"/>
              </a:ext>
            </a:extLst>
          </p:cNvPr>
          <p:cNvSpPr txBox="1"/>
          <p:nvPr/>
        </p:nvSpPr>
        <p:spPr>
          <a:xfrm rot="762304">
            <a:off x="8205257" y="3173094"/>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Success Target</a:t>
            </a:r>
          </a:p>
        </p:txBody>
      </p:sp>
      <p:sp>
        <p:nvSpPr>
          <p:cNvPr id="26" name="TextBox 25">
            <a:extLst>
              <a:ext uri="{FF2B5EF4-FFF2-40B4-BE49-F238E27FC236}">
                <a16:creationId xmlns:a16="http://schemas.microsoft.com/office/drawing/2014/main" id="{D8D01567-26DD-2821-EFF5-6CAF341A5C69}"/>
              </a:ext>
            </a:extLst>
          </p:cNvPr>
          <p:cNvSpPr txBox="1"/>
          <p:nvPr/>
        </p:nvSpPr>
        <p:spPr>
          <a:xfrm>
            <a:off x="8729942" y="2571084"/>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Risk Tolerance Unknown</a:t>
            </a:r>
          </a:p>
        </p:txBody>
      </p:sp>
      <p:sp>
        <p:nvSpPr>
          <p:cNvPr id="28" name="TextBox 27">
            <a:extLst>
              <a:ext uri="{FF2B5EF4-FFF2-40B4-BE49-F238E27FC236}">
                <a16:creationId xmlns:a16="http://schemas.microsoft.com/office/drawing/2014/main" id="{DF427D97-F20F-4C69-91CF-7A3F5FAB1DA1}"/>
              </a:ext>
            </a:extLst>
          </p:cNvPr>
          <p:cNvSpPr txBox="1"/>
          <p:nvPr/>
        </p:nvSpPr>
        <p:spPr>
          <a:xfrm>
            <a:off x="8760922" y="1743121"/>
            <a:ext cx="3187105" cy="923330"/>
          </a:xfrm>
          <a:prstGeom prst="rect">
            <a:avLst/>
          </a:prstGeom>
          <a:noFill/>
        </p:spPr>
        <p:txBody>
          <a:bodyPr wrap="square" rtlCol="0">
            <a:spAutoFit/>
          </a:bodyPr>
          <a:lstStyle/>
          <a:p>
            <a:pPr marL="112713" indent="-112713"/>
            <a:r>
              <a:rPr lang="en-US" dirty="0">
                <a:latin typeface="Bierstadt" panose="020B0004020202020204" pitchFamily="34" charset="0"/>
                <a:ea typeface="Batang" panose="02030600000101010101" pitchFamily="18" charset="-127"/>
              </a:rPr>
              <a:t>- Constraints Not Addressed: Regulatory, Customer Requirements, QMS</a:t>
            </a:r>
          </a:p>
        </p:txBody>
      </p:sp>
      <p:sp>
        <p:nvSpPr>
          <p:cNvPr id="29" name="TextBox 28">
            <a:extLst>
              <a:ext uri="{FF2B5EF4-FFF2-40B4-BE49-F238E27FC236}">
                <a16:creationId xmlns:a16="http://schemas.microsoft.com/office/drawing/2014/main" id="{42CEBD8E-D116-9277-7B18-8F0B4E0A5F3B}"/>
              </a:ext>
            </a:extLst>
          </p:cNvPr>
          <p:cNvSpPr txBox="1"/>
          <p:nvPr/>
        </p:nvSpPr>
        <p:spPr>
          <a:xfrm>
            <a:off x="8729942" y="2861829"/>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Critical Item(s) Unknown</a:t>
            </a:r>
          </a:p>
        </p:txBody>
      </p:sp>
      <p:sp>
        <p:nvSpPr>
          <p:cNvPr id="32" name="TextBox 31">
            <a:extLst>
              <a:ext uri="{FF2B5EF4-FFF2-40B4-BE49-F238E27FC236}">
                <a16:creationId xmlns:a16="http://schemas.microsoft.com/office/drawing/2014/main" id="{408385CB-36EF-39D2-0852-AB8ED12EC7DA}"/>
              </a:ext>
            </a:extLst>
          </p:cNvPr>
          <p:cNvSpPr txBox="1"/>
          <p:nvPr/>
        </p:nvSpPr>
        <p:spPr>
          <a:xfrm>
            <a:off x="1588518" y="6143373"/>
            <a:ext cx="10009919" cy="646331"/>
          </a:xfrm>
          <a:prstGeom prst="rect">
            <a:avLst/>
          </a:prstGeom>
          <a:solidFill>
            <a:srgbClr val="C2E49C"/>
          </a:solidFill>
        </p:spPr>
        <p:txBody>
          <a:bodyPr wrap="square" rtlCol="0">
            <a:spAutoFit/>
          </a:bodyPr>
          <a:lstStyle/>
          <a:p>
            <a:pPr marL="285750" indent="-285750">
              <a:buFont typeface="Arial" panose="020B0604020202020204" pitchFamily="34" charset="0"/>
              <a:buChar char="•"/>
            </a:pPr>
            <a:r>
              <a:rPr lang="en-US" i="1" dirty="0">
                <a:latin typeface="Bierstadt" panose="020B0004020202020204" pitchFamily="34" charset="0"/>
              </a:rPr>
              <a:t>RCCA costs and delays are perceived as a Quality problem regardless of the root cause.</a:t>
            </a:r>
          </a:p>
          <a:p>
            <a:pPr marL="285750" indent="-285750">
              <a:buFont typeface="Arial" panose="020B0604020202020204" pitchFamily="34" charset="0"/>
              <a:buChar char="•"/>
            </a:pPr>
            <a:r>
              <a:rPr lang="en-US" i="1" dirty="0">
                <a:latin typeface="Bierstadt" panose="020B0004020202020204" pitchFamily="34" charset="0"/>
              </a:rPr>
              <a:t>RCCAs often stop at proximate cause and don’t perceive early lifecycle activities.</a:t>
            </a:r>
          </a:p>
        </p:txBody>
      </p:sp>
      <p:sp>
        <p:nvSpPr>
          <p:cNvPr id="33" name="TextBox 32">
            <a:extLst>
              <a:ext uri="{FF2B5EF4-FFF2-40B4-BE49-F238E27FC236}">
                <a16:creationId xmlns:a16="http://schemas.microsoft.com/office/drawing/2014/main" id="{919563B6-B515-5EB1-044F-3B4B40A2BE59}"/>
              </a:ext>
            </a:extLst>
          </p:cNvPr>
          <p:cNvSpPr txBox="1"/>
          <p:nvPr/>
        </p:nvSpPr>
        <p:spPr>
          <a:xfrm>
            <a:off x="344555" y="273627"/>
            <a:ext cx="11502889" cy="1323439"/>
          </a:xfrm>
          <a:prstGeom prst="rect">
            <a:avLst/>
          </a:prstGeom>
          <a:noFill/>
          <a:ln w="38100">
            <a:solidFill>
              <a:srgbClr val="0070C0"/>
            </a:solidFill>
          </a:ln>
        </p:spPr>
        <p:txBody>
          <a:bodyPr wrap="square" rtlCol="0">
            <a:spAutoFit/>
          </a:bodyPr>
          <a:lstStyle/>
          <a:p>
            <a:pPr marL="285750" indent="-285750">
              <a:buFont typeface="Arial" panose="020B0604020202020204" pitchFamily="34" charset="0"/>
              <a:buChar char="•"/>
            </a:pPr>
            <a:r>
              <a:rPr lang="en-US" sz="2000" i="1" dirty="0">
                <a:latin typeface="Bierstadt" panose="020B0004020202020204" pitchFamily="34" charset="0"/>
              </a:rPr>
              <a:t>Late-cycle QA finds and </a:t>
            </a:r>
            <a:r>
              <a:rPr lang="en-US" sz="2000" b="1" i="1" dirty="0">
                <a:latin typeface="Bierstadt" panose="020B0004020202020204" pitchFamily="34" charset="0"/>
              </a:rPr>
              <a:t>reacts</a:t>
            </a:r>
            <a:r>
              <a:rPr lang="en-US" sz="2000" i="1" dirty="0">
                <a:latin typeface="Bierstadt" panose="020B0004020202020204" pitchFamily="34" charset="0"/>
              </a:rPr>
              <a:t> to nonconformities.  Late-cycle problems are </a:t>
            </a:r>
            <a:r>
              <a:rPr lang="en-US" sz="2000" b="1" i="1" dirty="0">
                <a:latin typeface="Bierstadt" panose="020B0004020202020204" pitchFamily="34" charset="0"/>
              </a:rPr>
              <a:t>more costly</a:t>
            </a:r>
            <a:r>
              <a:rPr lang="en-US" sz="2000" i="1" dirty="0">
                <a:latin typeface="Bierstadt" panose="020B0004020202020204" pitchFamily="34" charset="0"/>
              </a:rPr>
              <a:t> to resolve.</a:t>
            </a:r>
          </a:p>
          <a:p>
            <a:pPr marL="285750" indent="-285750">
              <a:buFont typeface="Arial" panose="020B0604020202020204" pitchFamily="34" charset="0"/>
              <a:buChar char="•"/>
            </a:pPr>
            <a:r>
              <a:rPr lang="en-US" sz="2000" i="1" dirty="0">
                <a:latin typeface="Bierstadt" panose="020B0004020202020204" pitchFamily="34" charset="0"/>
              </a:rPr>
              <a:t>Reactive remedies risk latent defect escapes that affect Safety.</a:t>
            </a:r>
          </a:p>
          <a:p>
            <a:pPr marL="285750" indent="-285750">
              <a:buFont typeface="Arial" panose="020B0604020202020204" pitchFamily="34" charset="0"/>
              <a:buChar char="•"/>
            </a:pPr>
            <a:r>
              <a:rPr lang="en-US" sz="2000" i="1" dirty="0">
                <a:latin typeface="Bierstadt" panose="020B0004020202020204" pitchFamily="34" charset="0"/>
              </a:rPr>
              <a:t>Why do we do it?  The FAR biases Government QA towards late-cycle QA.</a:t>
            </a:r>
          </a:p>
          <a:p>
            <a:pPr marL="285750" indent="-285750">
              <a:buFont typeface="Arial" panose="020B0604020202020204" pitchFamily="34" charset="0"/>
              <a:buChar char="•"/>
            </a:pPr>
            <a:r>
              <a:rPr lang="en-US" sz="2000" i="1" dirty="0">
                <a:latin typeface="Bierstadt" panose="020B0004020202020204" pitchFamily="34" charset="0"/>
              </a:rPr>
              <a:t>Great for COs but less effective for Cost, Schedule, and Regulatory targets</a:t>
            </a:r>
          </a:p>
        </p:txBody>
      </p:sp>
      <p:sp>
        <p:nvSpPr>
          <p:cNvPr id="40" name="TextBox 39">
            <a:extLst>
              <a:ext uri="{FF2B5EF4-FFF2-40B4-BE49-F238E27FC236}">
                <a16:creationId xmlns:a16="http://schemas.microsoft.com/office/drawing/2014/main" id="{F5CCDCC8-83B2-BA25-1159-053324433583}"/>
              </a:ext>
            </a:extLst>
          </p:cNvPr>
          <p:cNvSpPr txBox="1"/>
          <p:nvPr/>
        </p:nvSpPr>
        <p:spPr>
          <a:xfrm>
            <a:off x="586543" y="3996146"/>
            <a:ext cx="2397969" cy="338554"/>
          </a:xfrm>
          <a:prstGeom prst="rect">
            <a:avLst/>
          </a:prstGeom>
          <a:solidFill>
            <a:srgbClr val="DAE49C"/>
          </a:solidFill>
        </p:spPr>
        <p:txBody>
          <a:bodyPr wrap="square" rtlCol="0">
            <a:spAutoFit/>
          </a:bodyPr>
          <a:lstStyle/>
          <a:p>
            <a:r>
              <a:rPr lang="en-US" sz="1600" i="1" dirty="0">
                <a:latin typeface="Bierstadt" panose="020B0004020202020204" pitchFamily="34" charset="0"/>
              </a:rPr>
              <a:t>RCCA looks into the past</a:t>
            </a:r>
          </a:p>
        </p:txBody>
      </p:sp>
    </p:spTree>
    <p:extLst>
      <p:ext uri="{BB962C8B-B14F-4D97-AF65-F5344CB8AC3E}">
        <p14:creationId xmlns:p14="http://schemas.microsoft.com/office/powerpoint/2010/main" val="235689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35BB52-F0AF-2A37-7C0B-0EE0AEFFB0DD}"/>
              </a:ext>
            </a:extLst>
          </p:cNvPr>
          <p:cNvSpPr txBox="1"/>
          <p:nvPr/>
        </p:nvSpPr>
        <p:spPr>
          <a:xfrm>
            <a:off x="630100" y="3903095"/>
            <a:ext cx="2509937" cy="369332"/>
          </a:xfrm>
          <a:prstGeom prst="rect">
            <a:avLst/>
          </a:prstGeom>
          <a:noFill/>
          <a:ln w="25400">
            <a:solidFill>
              <a:srgbClr val="FFC000"/>
            </a:solidFill>
          </a:ln>
        </p:spPr>
        <p:txBody>
          <a:bodyPr wrap="square" rtlCol="0">
            <a:spAutoFit/>
          </a:bodyPr>
          <a:lstStyle/>
          <a:p>
            <a:pPr algn="r"/>
            <a:r>
              <a:rPr lang="en-US" dirty="0">
                <a:latin typeface="Bierstadt" panose="020B0004020202020204" pitchFamily="34" charset="0"/>
                <a:ea typeface="Batang" panose="02030600000101010101" pitchFamily="18" charset="-127"/>
              </a:rPr>
              <a:t>Product Nonconformity</a:t>
            </a:r>
          </a:p>
        </p:txBody>
      </p:sp>
      <p:sp>
        <p:nvSpPr>
          <p:cNvPr id="5" name="TextBox 4">
            <a:extLst>
              <a:ext uri="{FF2B5EF4-FFF2-40B4-BE49-F238E27FC236}">
                <a16:creationId xmlns:a16="http://schemas.microsoft.com/office/drawing/2014/main" id="{89B1250C-2B26-EE9B-C657-719CF4D77AA8}"/>
              </a:ext>
            </a:extLst>
          </p:cNvPr>
          <p:cNvSpPr txBox="1"/>
          <p:nvPr/>
        </p:nvSpPr>
        <p:spPr>
          <a:xfrm rot="20204144">
            <a:off x="3300066" y="4352984"/>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Process Issue</a:t>
            </a:r>
          </a:p>
        </p:txBody>
      </p:sp>
      <p:cxnSp>
        <p:nvCxnSpPr>
          <p:cNvPr id="7" name="Straight Connector 6">
            <a:extLst>
              <a:ext uri="{FF2B5EF4-FFF2-40B4-BE49-F238E27FC236}">
                <a16:creationId xmlns:a16="http://schemas.microsoft.com/office/drawing/2014/main" id="{A073779D-7BB5-25E4-F3DE-A3B7BE999E54}"/>
              </a:ext>
            </a:extLst>
          </p:cNvPr>
          <p:cNvCxnSpPr>
            <a:cxnSpLocks/>
            <a:stCxn id="2" idx="3"/>
          </p:cNvCxnSpPr>
          <p:nvPr/>
        </p:nvCxnSpPr>
        <p:spPr>
          <a:xfrm>
            <a:off x="3140037" y="4087761"/>
            <a:ext cx="7100595" cy="32037"/>
          </a:xfrm>
          <a:prstGeom prst="line">
            <a:avLst/>
          </a:prstGeom>
          <a:ln w="22225">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316C7E-1993-777E-317D-4DB315610D79}"/>
              </a:ext>
            </a:extLst>
          </p:cNvPr>
          <p:cNvSpPr txBox="1"/>
          <p:nvPr/>
        </p:nvSpPr>
        <p:spPr>
          <a:xfrm>
            <a:off x="4098538" y="4615772"/>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Immature</a:t>
            </a:r>
          </a:p>
        </p:txBody>
      </p:sp>
      <p:sp>
        <p:nvSpPr>
          <p:cNvPr id="9" name="TextBox 8">
            <a:extLst>
              <a:ext uri="{FF2B5EF4-FFF2-40B4-BE49-F238E27FC236}">
                <a16:creationId xmlns:a16="http://schemas.microsoft.com/office/drawing/2014/main" id="{3EA1D574-7D72-BE1B-8C49-005F5B38FF37}"/>
              </a:ext>
            </a:extLst>
          </p:cNvPr>
          <p:cNvSpPr txBox="1"/>
          <p:nvPr/>
        </p:nvSpPr>
        <p:spPr>
          <a:xfrm>
            <a:off x="4098538" y="4934763"/>
            <a:ext cx="3310957"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Repurposed/Unfit for Purpose</a:t>
            </a:r>
          </a:p>
        </p:txBody>
      </p:sp>
      <p:sp>
        <p:nvSpPr>
          <p:cNvPr id="10" name="TextBox 9">
            <a:extLst>
              <a:ext uri="{FF2B5EF4-FFF2-40B4-BE49-F238E27FC236}">
                <a16:creationId xmlns:a16="http://schemas.microsoft.com/office/drawing/2014/main" id="{93C269A6-73D2-CD61-A835-CE624601E432}"/>
              </a:ext>
            </a:extLst>
          </p:cNvPr>
          <p:cNvSpPr txBox="1"/>
          <p:nvPr/>
        </p:nvSpPr>
        <p:spPr>
          <a:xfrm>
            <a:off x="4098539" y="5233437"/>
            <a:ext cx="3087022"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Unreliable</a:t>
            </a:r>
          </a:p>
        </p:txBody>
      </p:sp>
      <p:sp>
        <p:nvSpPr>
          <p:cNvPr id="11" name="TextBox 10">
            <a:extLst>
              <a:ext uri="{FF2B5EF4-FFF2-40B4-BE49-F238E27FC236}">
                <a16:creationId xmlns:a16="http://schemas.microsoft.com/office/drawing/2014/main" id="{C12474F3-4C74-B2A8-744F-F35846210422}"/>
              </a:ext>
            </a:extLst>
          </p:cNvPr>
          <p:cNvSpPr txBox="1"/>
          <p:nvPr/>
        </p:nvSpPr>
        <p:spPr>
          <a:xfrm>
            <a:off x="4098538" y="5539725"/>
            <a:ext cx="345718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Key Characteristics Incomplete</a:t>
            </a:r>
          </a:p>
        </p:txBody>
      </p:sp>
      <p:sp>
        <p:nvSpPr>
          <p:cNvPr id="12" name="TextBox 11">
            <a:extLst>
              <a:ext uri="{FF2B5EF4-FFF2-40B4-BE49-F238E27FC236}">
                <a16:creationId xmlns:a16="http://schemas.microsoft.com/office/drawing/2014/main" id="{49B34A83-E064-EEFB-BE99-1BEFFE55BD11}"/>
              </a:ext>
            </a:extLst>
          </p:cNvPr>
          <p:cNvSpPr txBox="1"/>
          <p:nvPr/>
        </p:nvSpPr>
        <p:spPr>
          <a:xfrm rot="762304">
            <a:off x="4292531" y="3616562"/>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Supply Chain</a:t>
            </a:r>
          </a:p>
        </p:txBody>
      </p:sp>
      <p:sp>
        <p:nvSpPr>
          <p:cNvPr id="13" name="TextBox 12">
            <a:extLst>
              <a:ext uri="{FF2B5EF4-FFF2-40B4-BE49-F238E27FC236}">
                <a16:creationId xmlns:a16="http://schemas.microsoft.com/office/drawing/2014/main" id="{0311E600-198C-0D0F-66C8-1AEF74D8E1C5}"/>
              </a:ext>
            </a:extLst>
          </p:cNvPr>
          <p:cNvSpPr txBox="1"/>
          <p:nvPr/>
        </p:nvSpPr>
        <p:spPr>
          <a:xfrm>
            <a:off x="5026886" y="2267990"/>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PM&amp;P Unavailable</a:t>
            </a:r>
          </a:p>
        </p:txBody>
      </p:sp>
      <p:sp>
        <p:nvSpPr>
          <p:cNvPr id="14" name="TextBox 13">
            <a:extLst>
              <a:ext uri="{FF2B5EF4-FFF2-40B4-BE49-F238E27FC236}">
                <a16:creationId xmlns:a16="http://schemas.microsoft.com/office/drawing/2014/main" id="{DB390DFF-DEFF-E694-93E8-67247C52B5C6}"/>
              </a:ext>
            </a:extLst>
          </p:cNvPr>
          <p:cNvSpPr txBox="1"/>
          <p:nvPr/>
        </p:nvSpPr>
        <p:spPr>
          <a:xfrm>
            <a:off x="5026887" y="2552259"/>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Unreliable sources</a:t>
            </a:r>
          </a:p>
        </p:txBody>
      </p:sp>
      <p:sp>
        <p:nvSpPr>
          <p:cNvPr id="15" name="TextBox 14">
            <a:extLst>
              <a:ext uri="{FF2B5EF4-FFF2-40B4-BE49-F238E27FC236}">
                <a16:creationId xmlns:a16="http://schemas.microsoft.com/office/drawing/2014/main" id="{1B0118B6-DB2F-33A7-9696-C9E4C89904DD}"/>
              </a:ext>
            </a:extLst>
          </p:cNvPr>
          <p:cNvSpPr txBox="1"/>
          <p:nvPr/>
        </p:nvSpPr>
        <p:spPr>
          <a:xfrm>
            <a:off x="5043483" y="2829258"/>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Long Lead Times </a:t>
            </a:r>
          </a:p>
        </p:txBody>
      </p:sp>
      <p:sp>
        <p:nvSpPr>
          <p:cNvPr id="6" name="TextBox 5">
            <a:extLst>
              <a:ext uri="{FF2B5EF4-FFF2-40B4-BE49-F238E27FC236}">
                <a16:creationId xmlns:a16="http://schemas.microsoft.com/office/drawing/2014/main" id="{742A377D-E0CE-A0FA-DB48-6703ED0402B7}"/>
              </a:ext>
            </a:extLst>
          </p:cNvPr>
          <p:cNvSpPr txBox="1"/>
          <p:nvPr/>
        </p:nvSpPr>
        <p:spPr>
          <a:xfrm rot="20204144">
            <a:off x="7415519" y="4377464"/>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Product Design</a:t>
            </a:r>
          </a:p>
        </p:txBody>
      </p:sp>
      <p:sp>
        <p:nvSpPr>
          <p:cNvPr id="16" name="TextBox 15">
            <a:extLst>
              <a:ext uri="{FF2B5EF4-FFF2-40B4-BE49-F238E27FC236}">
                <a16:creationId xmlns:a16="http://schemas.microsoft.com/office/drawing/2014/main" id="{4F9EBFCF-AC73-0452-15EB-48E497D90473}"/>
              </a:ext>
            </a:extLst>
          </p:cNvPr>
          <p:cNvSpPr txBox="1"/>
          <p:nvPr/>
        </p:nvSpPr>
        <p:spPr>
          <a:xfrm>
            <a:off x="8213991" y="4640252"/>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Underdefined</a:t>
            </a:r>
          </a:p>
        </p:txBody>
      </p:sp>
      <p:sp>
        <p:nvSpPr>
          <p:cNvPr id="17" name="TextBox 16">
            <a:extLst>
              <a:ext uri="{FF2B5EF4-FFF2-40B4-BE49-F238E27FC236}">
                <a16:creationId xmlns:a16="http://schemas.microsoft.com/office/drawing/2014/main" id="{8759FD8B-A376-C59F-4DDE-23C37DB363DD}"/>
              </a:ext>
            </a:extLst>
          </p:cNvPr>
          <p:cNvSpPr txBox="1"/>
          <p:nvPr/>
        </p:nvSpPr>
        <p:spPr>
          <a:xfrm>
            <a:off x="8216809" y="4924521"/>
            <a:ext cx="3566083"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Contains errors</a:t>
            </a:r>
          </a:p>
        </p:txBody>
      </p:sp>
      <p:sp>
        <p:nvSpPr>
          <p:cNvPr id="18" name="TextBox 17">
            <a:extLst>
              <a:ext uri="{FF2B5EF4-FFF2-40B4-BE49-F238E27FC236}">
                <a16:creationId xmlns:a16="http://schemas.microsoft.com/office/drawing/2014/main" id="{3262D4C7-50E1-1071-C2FE-ABA8734C7527}"/>
              </a:ext>
            </a:extLst>
          </p:cNvPr>
          <p:cNvSpPr txBox="1"/>
          <p:nvPr/>
        </p:nvSpPr>
        <p:spPr>
          <a:xfrm>
            <a:off x="8213991" y="5205809"/>
            <a:ext cx="3087022"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Unreliable/Unqualified</a:t>
            </a:r>
          </a:p>
        </p:txBody>
      </p:sp>
      <p:sp>
        <p:nvSpPr>
          <p:cNvPr id="19" name="TextBox 18">
            <a:extLst>
              <a:ext uri="{FF2B5EF4-FFF2-40B4-BE49-F238E27FC236}">
                <a16:creationId xmlns:a16="http://schemas.microsoft.com/office/drawing/2014/main" id="{AD922749-C2F5-A34C-0E7D-9243BF727ECC}"/>
              </a:ext>
            </a:extLst>
          </p:cNvPr>
          <p:cNvSpPr txBox="1"/>
          <p:nvPr/>
        </p:nvSpPr>
        <p:spPr>
          <a:xfrm>
            <a:off x="8213991" y="5479484"/>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Poor Path to Production</a:t>
            </a:r>
          </a:p>
        </p:txBody>
      </p:sp>
      <p:sp>
        <p:nvSpPr>
          <p:cNvPr id="22" name="TextBox 21">
            <a:extLst>
              <a:ext uri="{FF2B5EF4-FFF2-40B4-BE49-F238E27FC236}">
                <a16:creationId xmlns:a16="http://schemas.microsoft.com/office/drawing/2014/main" id="{287B9336-AB08-C098-9CB6-D0FA5A82DB16}"/>
              </a:ext>
            </a:extLst>
          </p:cNvPr>
          <p:cNvSpPr txBox="1"/>
          <p:nvPr/>
        </p:nvSpPr>
        <p:spPr>
          <a:xfrm>
            <a:off x="4098537" y="5848816"/>
            <a:ext cx="3587814" cy="646331"/>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Systemic Weakness(es) (e.g., No LL feedback, QMS element)</a:t>
            </a:r>
          </a:p>
        </p:txBody>
      </p:sp>
      <p:sp>
        <p:nvSpPr>
          <p:cNvPr id="23" name="TextBox 22">
            <a:extLst>
              <a:ext uri="{FF2B5EF4-FFF2-40B4-BE49-F238E27FC236}">
                <a16:creationId xmlns:a16="http://schemas.microsoft.com/office/drawing/2014/main" id="{9987D6FA-E362-F397-1458-BC11A045B9C1}"/>
              </a:ext>
            </a:extLst>
          </p:cNvPr>
          <p:cNvSpPr txBox="1"/>
          <p:nvPr/>
        </p:nvSpPr>
        <p:spPr>
          <a:xfrm>
            <a:off x="5043483" y="3112205"/>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Undeclared Changes </a:t>
            </a:r>
          </a:p>
        </p:txBody>
      </p:sp>
      <p:sp>
        <p:nvSpPr>
          <p:cNvPr id="24" name="TextBox 23">
            <a:extLst>
              <a:ext uri="{FF2B5EF4-FFF2-40B4-BE49-F238E27FC236}">
                <a16:creationId xmlns:a16="http://schemas.microsoft.com/office/drawing/2014/main" id="{97393E0C-59B4-952E-B781-E7C88D8C270A}"/>
              </a:ext>
            </a:extLst>
          </p:cNvPr>
          <p:cNvSpPr txBox="1"/>
          <p:nvPr/>
        </p:nvSpPr>
        <p:spPr>
          <a:xfrm>
            <a:off x="5043483" y="3395152"/>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Poor Product Substitution </a:t>
            </a:r>
          </a:p>
        </p:txBody>
      </p:sp>
      <p:sp>
        <p:nvSpPr>
          <p:cNvPr id="25" name="TextBox 24">
            <a:extLst>
              <a:ext uri="{FF2B5EF4-FFF2-40B4-BE49-F238E27FC236}">
                <a16:creationId xmlns:a16="http://schemas.microsoft.com/office/drawing/2014/main" id="{3F3B970D-3E9A-0384-C511-F90E381F6DE3}"/>
              </a:ext>
            </a:extLst>
          </p:cNvPr>
          <p:cNvSpPr txBox="1"/>
          <p:nvPr/>
        </p:nvSpPr>
        <p:spPr>
          <a:xfrm rot="762304">
            <a:off x="8248814" y="3609117"/>
            <a:ext cx="1828800"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Success Target</a:t>
            </a:r>
          </a:p>
        </p:txBody>
      </p:sp>
      <p:sp>
        <p:nvSpPr>
          <p:cNvPr id="26" name="TextBox 25">
            <a:extLst>
              <a:ext uri="{FF2B5EF4-FFF2-40B4-BE49-F238E27FC236}">
                <a16:creationId xmlns:a16="http://schemas.microsoft.com/office/drawing/2014/main" id="{D8D01567-26DD-2821-EFF5-6CAF341A5C69}"/>
              </a:ext>
            </a:extLst>
          </p:cNvPr>
          <p:cNvSpPr txBox="1"/>
          <p:nvPr/>
        </p:nvSpPr>
        <p:spPr>
          <a:xfrm>
            <a:off x="8773499" y="3007107"/>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Risk Tolerance Unknown</a:t>
            </a:r>
          </a:p>
        </p:txBody>
      </p:sp>
      <p:sp>
        <p:nvSpPr>
          <p:cNvPr id="28" name="TextBox 27">
            <a:extLst>
              <a:ext uri="{FF2B5EF4-FFF2-40B4-BE49-F238E27FC236}">
                <a16:creationId xmlns:a16="http://schemas.microsoft.com/office/drawing/2014/main" id="{DF427D97-F20F-4C69-91CF-7A3F5FAB1DA1}"/>
              </a:ext>
            </a:extLst>
          </p:cNvPr>
          <p:cNvSpPr txBox="1"/>
          <p:nvPr/>
        </p:nvSpPr>
        <p:spPr>
          <a:xfrm>
            <a:off x="8804479" y="2179144"/>
            <a:ext cx="3187105" cy="923330"/>
          </a:xfrm>
          <a:prstGeom prst="rect">
            <a:avLst/>
          </a:prstGeom>
          <a:noFill/>
        </p:spPr>
        <p:txBody>
          <a:bodyPr wrap="square" rtlCol="0">
            <a:spAutoFit/>
          </a:bodyPr>
          <a:lstStyle/>
          <a:p>
            <a:pPr marL="112713" indent="-112713"/>
            <a:r>
              <a:rPr lang="en-US" dirty="0">
                <a:latin typeface="Bierstadt" panose="020B0004020202020204" pitchFamily="34" charset="0"/>
                <a:ea typeface="Batang" panose="02030600000101010101" pitchFamily="18" charset="-127"/>
              </a:rPr>
              <a:t>- Constraints Not Addressed: Regulatory, Customer Requirements, QMS</a:t>
            </a:r>
          </a:p>
        </p:txBody>
      </p:sp>
      <p:sp>
        <p:nvSpPr>
          <p:cNvPr id="29" name="TextBox 28">
            <a:extLst>
              <a:ext uri="{FF2B5EF4-FFF2-40B4-BE49-F238E27FC236}">
                <a16:creationId xmlns:a16="http://schemas.microsoft.com/office/drawing/2014/main" id="{42CEBD8E-D116-9277-7B18-8F0B4E0A5F3B}"/>
              </a:ext>
            </a:extLst>
          </p:cNvPr>
          <p:cNvSpPr txBox="1"/>
          <p:nvPr/>
        </p:nvSpPr>
        <p:spPr>
          <a:xfrm>
            <a:off x="8773499" y="3297852"/>
            <a:ext cx="3187105" cy="369332"/>
          </a:xfrm>
          <a:prstGeom prst="rect">
            <a:avLst/>
          </a:prstGeom>
          <a:noFill/>
        </p:spPr>
        <p:txBody>
          <a:bodyPr wrap="square" rtlCol="0">
            <a:spAutoFit/>
          </a:bodyPr>
          <a:lstStyle/>
          <a:p>
            <a:r>
              <a:rPr lang="en-US" dirty="0">
                <a:latin typeface="Bierstadt" panose="020B0004020202020204" pitchFamily="34" charset="0"/>
                <a:ea typeface="Batang" panose="02030600000101010101" pitchFamily="18" charset="-127"/>
              </a:rPr>
              <a:t>- Critical Item(s) Unknown</a:t>
            </a:r>
          </a:p>
        </p:txBody>
      </p:sp>
      <p:sp>
        <p:nvSpPr>
          <p:cNvPr id="33" name="TextBox 32">
            <a:extLst>
              <a:ext uri="{FF2B5EF4-FFF2-40B4-BE49-F238E27FC236}">
                <a16:creationId xmlns:a16="http://schemas.microsoft.com/office/drawing/2014/main" id="{919563B6-B515-5EB1-044F-3B4B40A2BE59}"/>
              </a:ext>
            </a:extLst>
          </p:cNvPr>
          <p:cNvSpPr txBox="1"/>
          <p:nvPr/>
        </p:nvSpPr>
        <p:spPr>
          <a:xfrm>
            <a:off x="388112" y="388498"/>
            <a:ext cx="11502889" cy="1708160"/>
          </a:xfrm>
          <a:prstGeom prst="rect">
            <a:avLst/>
          </a:prstGeom>
          <a:solidFill>
            <a:srgbClr val="C2E49C"/>
          </a:solidFill>
        </p:spPr>
        <p:txBody>
          <a:bodyPr wrap="square" rtlCol="0">
            <a:spAutoFit/>
          </a:bodyPr>
          <a:lstStyle/>
          <a:p>
            <a:pPr marL="285750" indent="-285750">
              <a:spcAft>
                <a:spcPts val="600"/>
              </a:spcAft>
              <a:buFont typeface="Arial" panose="020B0604020202020204" pitchFamily="34" charset="0"/>
              <a:buChar char="•"/>
            </a:pPr>
            <a:r>
              <a:rPr lang="en-US" sz="1900" dirty="0">
                <a:latin typeface="Bierstadt" panose="020B0004020202020204" pitchFamily="34" charset="0"/>
                <a:ea typeface="Batang" panose="02030600000101010101" pitchFamily="18" charset="-127"/>
              </a:rPr>
              <a:t>Root Cause can be created very early in the lifecycle.  “If QA had only been involved early in the development….” </a:t>
            </a:r>
          </a:p>
          <a:p>
            <a:pPr marL="285750" indent="-285750">
              <a:spcAft>
                <a:spcPts val="600"/>
              </a:spcAft>
              <a:buFont typeface="Arial" panose="020B0604020202020204" pitchFamily="34" charset="0"/>
              <a:buChar char="•"/>
            </a:pPr>
            <a:r>
              <a:rPr lang="en-US" sz="1900" dirty="0">
                <a:latin typeface="Bierstadt" panose="020B0004020202020204" pitchFamily="34" charset="0"/>
                <a:ea typeface="Batang" panose="02030600000101010101" pitchFamily="18" charset="-127"/>
              </a:rPr>
              <a:t>What does that really mean?  What work is that?</a:t>
            </a:r>
          </a:p>
          <a:p>
            <a:pPr marL="285750" indent="-285750">
              <a:buFont typeface="Arial" panose="020B0604020202020204" pitchFamily="34" charset="0"/>
              <a:buChar char="•"/>
            </a:pPr>
            <a:r>
              <a:rPr lang="en-US" sz="1900" dirty="0">
                <a:latin typeface="Bierstadt" panose="020B0004020202020204" pitchFamily="34" charset="0"/>
                <a:ea typeface="Batang" panose="02030600000101010101" pitchFamily="18" charset="-127"/>
              </a:rPr>
              <a:t>AS9145, </a:t>
            </a:r>
            <a:r>
              <a:rPr lang="en-US" sz="1900" i="1" kern="0" dirty="0">
                <a:effectLst/>
                <a:latin typeface="Bierstadt" panose="020B0004020202020204" pitchFamily="34" charset="0"/>
                <a:ea typeface="Batang" panose="02030600000101010101" pitchFamily="18" charset="-127"/>
              </a:rPr>
              <a:t>Requirements for Advanced Product Quality Planning and Production Part Approval Process, first published in 2016</a:t>
            </a:r>
            <a:endParaRPr lang="en-US" sz="1900" i="1" dirty="0">
              <a:latin typeface="Bierstadt" panose="020B0004020202020204" pitchFamily="34" charset="0"/>
              <a:ea typeface="Batang" panose="02030600000101010101" pitchFamily="18" charset="-127"/>
            </a:endParaRPr>
          </a:p>
        </p:txBody>
      </p:sp>
    </p:spTree>
    <p:extLst>
      <p:ext uri="{BB962C8B-B14F-4D97-AF65-F5344CB8AC3E}">
        <p14:creationId xmlns:p14="http://schemas.microsoft.com/office/powerpoint/2010/main" val="185070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456D01-9ABC-37EB-FC1B-9DE077FA98C4}"/>
              </a:ext>
            </a:extLst>
          </p:cNvPr>
          <p:cNvGraphicFramePr>
            <a:graphicFrameLocks noGrp="1"/>
          </p:cNvGraphicFramePr>
          <p:nvPr>
            <p:extLst>
              <p:ext uri="{D42A27DB-BD31-4B8C-83A1-F6EECF244321}">
                <p14:modId xmlns:p14="http://schemas.microsoft.com/office/powerpoint/2010/main" val="3906040272"/>
              </p:ext>
            </p:extLst>
          </p:nvPr>
        </p:nvGraphicFramePr>
        <p:xfrm>
          <a:off x="1307123" y="1500554"/>
          <a:ext cx="9577754" cy="4045903"/>
        </p:xfrm>
        <a:graphic>
          <a:graphicData uri="http://schemas.openxmlformats.org/drawingml/2006/table">
            <a:tbl>
              <a:tblPr>
                <a:tableStyleId>{5C22544A-7EE6-4342-B048-85BDC9FD1C3A}</a:tableStyleId>
              </a:tblPr>
              <a:tblGrid>
                <a:gridCol w="9577754">
                  <a:extLst>
                    <a:ext uri="{9D8B030D-6E8A-4147-A177-3AD203B41FA5}">
                      <a16:colId xmlns:a16="http://schemas.microsoft.com/office/drawing/2014/main" val="4105886945"/>
                    </a:ext>
                  </a:extLst>
                </a:gridCol>
              </a:tblGrid>
              <a:tr h="316308">
                <a:tc>
                  <a:txBody>
                    <a:bodyPr/>
                    <a:lstStyle/>
                    <a:p>
                      <a:pPr algn="ctr" fontAlgn="b"/>
                      <a:r>
                        <a:rPr lang="en-US" sz="1600" b="1" u="none" strike="noStrike" dirty="0">
                          <a:effectLst/>
                        </a:rPr>
                        <a:t>APQP/PPAP Elements</a:t>
                      </a:r>
                      <a:endParaRPr lang="en-US" sz="1600" b="1" i="0" u="none" strike="noStrike" dirty="0">
                        <a:solidFill>
                          <a:srgbClr val="000000"/>
                        </a:solidFill>
                        <a:effectLst/>
                        <a:latin typeface="Calibri" panose="020F0502020204030204" pitchFamily="34" charset="0"/>
                      </a:endParaRPr>
                    </a:p>
                  </a:txBody>
                  <a:tcPr marL="8619" marR="8619" marT="8619" marB="0" anchor="b"/>
                </a:tc>
                <a:extLst>
                  <a:ext uri="{0D108BD9-81ED-4DB2-BD59-A6C34878D82A}">
                    <a16:rowId xmlns:a16="http://schemas.microsoft.com/office/drawing/2014/main" val="2309563095"/>
                  </a:ext>
                </a:extLst>
              </a:tr>
              <a:tr h="316308">
                <a:tc>
                  <a:txBody>
                    <a:bodyPr/>
                    <a:lstStyle/>
                    <a:p>
                      <a:pPr marL="117475" indent="0" algn="l" fontAlgn="b"/>
                      <a:r>
                        <a:rPr lang="en-US" sz="1600" b="0" i="0" u="none" strike="noStrike" dirty="0">
                          <a:solidFill>
                            <a:srgbClr val="000000"/>
                          </a:solidFill>
                          <a:effectLst/>
                          <a:latin typeface="Calibri" panose="020F0502020204030204" pitchFamily="34" charset="0"/>
                        </a:rPr>
                        <a:t>Plans: Project Management, Supply Chain Management, Production (PPAP)</a:t>
                      </a:r>
                    </a:p>
                  </a:txBody>
                  <a:tcPr marL="8619" marR="8619" marT="8619" marB="0" anchor="b"/>
                </a:tc>
                <a:extLst>
                  <a:ext uri="{0D108BD9-81ED-4DB2-BD59-A6C34878D82A}">
                    <a16:rowId xmlns:a16="http://schemas.microsoft.com/office/drawing/2014/main" val="3882698554"/>
                  </a:ext>
                </a:extLst>
              </a:tr>
              <a:tr h="303266">
                <a:tc>
                  <a:txBody>
                    <a:bodyPr/>
                    <a:lstStyle/>
                    <a:p>
                      <a:pPr marL="117475" indent="0" algn="l" fontAlgn="b"/>
                      <a:r>
                        <a:rPr lang="en-US" sz="1600" b="0" i="0" u="none" strike="noStrike" dirty="0">
                          <a:solidFill>
                            <a:srgbClr val="000000"/>
                          </a:solidFill>
                          <a:effectLst/>
                          <a:latin typeface="Calibri" panose="020F0502020204030204" pitchFamily="34" charset="0"/>
                        </a:rPr>
                        <a:t>APQP Applicability and Scope, Performance Targets </a:t>
                      </a:r>
                      <a:r>
                        <a:rPr lang="en-US" sz="1600" b="0" i="0" u="none" strike="noStrike" dirty="0">
                          <a:solidFill>
                            <a:srgbClr val="FF0000"/>
                          </a:solidFill>
                          <a:effectLst/>
                          <a:latin typeface="Calibri" panose="020F0502020204030204" pitchFamily="34" charset="0"/>
                        </a:rPr>
                        <a:t>*</a:t>
                      </a:r>
                    </a:p>
                  </a:txBody>
                  <a:tcPr marL="8619" marR="8619" marT="8619" marB="0" anchor="b"/>
                </a:tc>
                <a:extLst>
                  <a:ext uri="{0D108BD9-81ED-4DB2-BD59-A6C34878D82A}">
                    <a16:rowId xmlns:a16="http://schemas.microsoft.com/office/drawing/2014/main" val="3781342216"/>
                  </a:ext>
                </a:extLst>
              </a:tr>
              <a:tr h="320648">
                <a:tc>
                  <a:txBody>
                    <a:bodyPr/>
                    <a:lstStyle/>
                    <a:p>
                      <a:pPr marL="117475" indent="0" algn="l" fontAlgn="b"/>
                      <a:r>
                        <a:rPr lang="en-US" sz="1600" b="0" i="0" u="none" strike="noStrike" dirty="0">
                          <a:solidFill>
                            <a:srgbClr val="000000"/>
                          </a:solidFill>
                          <a:effectLst/>
                          <a:latin typeface="Calibri" panose="020F0502020204030204" pitchFamily="34" charset="0"/>
                        </a:rPr>
                        <a:t>Requirement Constraints: Customer, Regulatory, QMS</a:t>
                      </a:r>
                    </a:p>
                  </a:txBody>
                  <a:tcPr marL="8619" marR="8619" marT="8619" marB="0" anchor="b"/>
                </a:tc>
                <a:extLst>
                  <a:ext uri="{0D108BD9-81ED-4DB2-BD59-A6C34878D82A}">
                    <a16:rowId xmlns:a16="http://schemas.microsoft.com/office/drawing/2014/main" val="422350405"/>
                  </a:ext>
                </a:extLst>
              </a:tr>
              <a:tr h="283603">
                <a:tc>
                  <a:txBody>
                    <a:bodyPr/>
                    <a:lstStyle/>
                    <a:p>
                      <a:pPr marL="117475" indent="0" algn="l" fontAlgn="b"/>
                      <a:r>
                        <a:rPr lang="en-US" sz="1600" u="none" strike="noStrike" dirty="0">
                          <a:effectLst/>
                        </a:rPr>
                        <a:t>Process Flow Diagram, BOM</a:t>
                      </a:r>
                      <a:endParaRPr lang="en-US" sz="1600" b="0" i="0" u="none" strike="noStrike" dirty="0">
                        <a:solidFill>
                          <a:srgbClr val="000000"/>
                        </a:solidFill>
                        <a:effectLst/>
                        <a:latin typeface="Calibri" panose="020F0502020204030204" pitchFamily="34" charset="0"/>
                      </a:endParaRPr>
                    </a:p>
                  </a:txBody>
                  <a:tcPr marL="8619" marR="8619" marT="8619" marB="0" anchor="b"/>
                </a:tc>
                <a:extLst>
                  <a:ext uri="{0D108BD9-81ED-4DB2-BD59-A6C34878D82A}">
                    <a16:rowId xmlns:a16="http://schemas.microsoft.com/office/drawing/2014/main" val="3086361677"/>
                  </a:ext>
                </a:extLst>
              </a:tr>
              <a:tr h="291176">
                <a:tc>
                  <a:txBody>
                    <a:bodyPr/>
                    <a:lstStyle/>
                    <a:p>
                      <a:pPr marL="117475"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Analyses: Feasibility, Capability, Capacity, PFMEA, Tolerance, Measurement Systems (MSA), Resources</a:t>
                      </a:r>
                      <a:endParaRPr lang="en-US" sz="1600" b="0" i="0" u="none" strike="noStrike" dirty="0">
                        <a:solidFill>
                          <a:srgbClr val="000000"/>
                        </a:solidFill>
                        <a:effectLst/>
                        <a:latin typeface="Calibri" panose="020F0502020204030204" pitchFamily="34" charset="0"/>
                      </a:endParaRPr>
                    </a:p>
                  </a:txBody>
                  <a:tcPr marL="8619" marR="8619" marT="8619" marB="0" anchor="b"/>
                </a:tc>
                <a:extLst>
                  <a:ext uri="{0D108BD9-81ED-4DB2-BD59-A6C34878D82A}">
                    <a16:rowId xmlns:a16="http://schemas.microsoft.com/office/drawing/2014/main" val="1008257259"/>
                  </a:ext>
                </a:extLst>
              </a:tr>
              <a:tr h="316746">
                <a:tc>
                  <a:txBody>
                    <a:bodyPr/>
                    <a:lstStyle/>
                    <a:p>
                      <a:pPr marL="117475"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Specifications &amp; Documentation: Design, Requirements, Packaging &amp; Labeling, </a:t>
                      </a:r>
                    </a:p>
                  </a:txBody>
                  <a:tcPr marL="8619" marR="8619" marT="8619" marB="0" anchor="b"/>
                </a:tc>
                <a:extLst>
                  <a:ext uri="{0D108BD9-81ED-4DB2-BD59-A6C34878D82A}">
                    <a16:rowId xmlns:a16="http://schemas.microsoft.com/office/drawing/2014/main" val="2891920324"/>
                  </a:ext>
                </a:extLst>
              </a:tr>
              <a:tr h="316308">
                <a:tc>
                  <a:txBody>
                    <a:bodyPr/>
                    <a:lstStyle/>
                    <a:p>
                      <a:pPr marL="117475" indent="0" algn="l" fontAlgn="b"/>
                      <a:r>
                        <a:rPr lang="en-US" sz="1600" u="none" strike="noStrike" dirty="0">
                          <a:effectLst/>
                        </a:rPr>
                        <a:t>Control Plan: Critical Items</a:t>
                      </a:r>
                      <a:r>
                        <a:rPr lang="en-US" sz="1600" u="none" strike="noStrike" dirty="0">
                          <a:solidFill>
                            <a:srgbClr val="FF0000"/>
                          </a:solidFill>
                          <a:effectLst/>
                        </a:rPr>
                        <a:t>*</a:t>
                      </a:r>
                      <a:r>
                        <a:rPr lang="en-US" sz="1600" u="none" strike="noStrike" dirty="0">
                          <a:effectLst/>
                        </a:rPr>
                        <a:t>, Key Characteristics</a:t>
                      </a:r>
                      <a:r>
                        <a:rPr lang="en-US" sz="1600" u="none" strike="noStrike" dirty="0">
                          <a:solidFill>
                            <a:srgbClr val="FF0000"/>
                          </a:solidFill>
                          <a:effectLst/>
                        </a:rPr>
                        <a:t>*</a:t>
                      </a:r>
                      <a:r>
                        <a:rPr lang="en-US" sz="1600" u="none" strike="noStrike" dirty="0">
                          <a:effectLst/>
                        </a:rPr>
                        <a:t>, Flow Diagram, MSA, Packaging, Resources</a:t>
                      </a:r>
                      <a:endParaRPr lang="en-US" sz="1600" b="0" i="0" u="none" strike="noStrike" dirty="0">
                        <a:solidFill>
                          <a:srgbClr val="000000"/>
                        </a:solidFill>
                        <a:effectLst/>
                        <a:latin typeface="Calibri" panose="020F0502020204030204" pitchFamily="34" charset="0"/>
                      </a:endParaRPr>
                    </a:p>
                  </a:txBody>
                  <a:tcPr marL="8619" marR="8619" marT="8619" marB="0" anchor="b"/>
                </a:tc>
                <a:extLst>
                  <a:ext uri="{0D108BD9-81ED-4DB2-BD59-A6C34878D82A}">
                    <a16:rowId xmlns:a16="http://schemas.microsoft.com/office/drawing/2014/main" val="784868210"/>
                  </a:ext>
                </a:extLst>
              </a:tr>
              <a:tr h="316308">
                <a:tc>
                  <a:txBody>
                    <a:bodyPr/>
                    <a:lstStyle/>
                    <a:p>
                      <a:pPr marL="117475" indent="0" algn="l" fontAlgn="b"/>
                      <a:r>
                        <a:rPr lang="en-US" sz="1600" b="0" i="0" u="none" strike="noStrike" dirty="0">
                          <a:solidFill>
                            <a:srgbClr val="000000"/>
                          </a:solidFill>
                          <a:effectLst/>
                          <a:latin typeface="Calibri" panose="020F0502020204030204" pitchFamily="34" charset="0"/>
                        </a:rPr>
                        <a:t>Design Verification and Validation</a:t>
                      </a:r>
                      <a:r>
                        <a:rPr lang="en-US" sz="1600" b="0" i="0" u="none" strike="noStrike" dirty="0">
                          <a:solidFill>
                            <a:srgbClr val="FF0000"/>
                          </a:solidFill>
                          <a:effectLst/>
                          <a:latin typeface="Calibri" panose="020F0502020204030204" pitchFamily="34" charset="0"/>
                        </a:rPr>
                        <a:t>*</a:t>
                      </a:r>
                    </a:p>
                  </a:txBody>
                  <a:tcPr marL="8619" marR="8619" marT="8619" marB="0" anchor="b"/>
                </a:tc>
                <a:extLst>
                  <a:ext uri="{0D108BD9-81ED-4DB2-BD59-A6C34878D82A}">
                    <a16:rowId xmlns:a16="http://schemas.microsoft.com/office/drawing/2014/main" val="485620300"/>
                  </a:ext>
                </a:extLst>
              </a:tr>
              <a:tr h="316308">
                <a:tc>
                  <a:txBody>
                    <a:bodyPr/>
                    <a:lstStyle/>
                    <a:p>
                      <a:pPr marL="117475" indent="0" algn="l" fontAlgn="b"/>
                      <a:r>
                        <a:rPr lang="en-US" sz="1600" b="0" i="0" u="none" strike="noStrike" dirty="0">
                          <a:solidFill>
                            <a:srgbClr val="000000"/>
                          </a:solidFill>
                          <a:effectLst/>
                          <a:latin typeface="Calibri" panose="020F0502020204030204" pitchFamily="34" charset="0"/>
                        </a:rPr>
                        <a:t>Risk Identification and Elevation</a:t>
                      </a:r>
                      <a:r>
                        <a:rPr lang="en-US" sz="1600" b="0" i="0" u="none" strike="noStrike" dirty="0">
                          <a:solidFill>
                            <a:srgbClr val="FF0000"/>
                          </a:solidFill>
                          <a:effectLst/>
                          <a:latin typeface="Calibri" panose="020F0502020204030204" pitchFamily="34" charset="0"/>
                        </a:rPr>
                        <a:t>*</a:t>
                      </a:r>
                    </a:p>
                  </a:txBody>
                  <a:tcPr marL="8619" marR="8619" marT="8619" marB="0" anchor="b"/>
                </a:tc>
                <a:extLst>
                  <a:ext uri="{0D108BD9-81ED-4DB2-BD59-A6C34878D82A}">
                    <a16:rowId xmlns:a16="http://schemas.microsoft.com/office/drawing/2014/main" val="3975792412"/>
                  </a:ext>
                </a:extLst>
              </a:tr>
              <a:tr h="316308">
                <a:tc>
                  <a:txBody>
                    <a:bodyPr/>
                    <a:lstStyle/>
                    <a:p>
                      <a:pPr marL="117475"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First Article Inspection Report (FAIR)</a:t>
                      </a:r>
                      <a:endParaRPr lang="en-US" sz="1600" b="0" i="0" u="none" strike="noStrike" dirty="0">
                        <a:solidFill>
                          <a:srgbClr val="000000"/>
                        </a:solidFill>
                        <a:effectLst/>
                        <a:latin typeface="Calibri" panose="020F0502020204030204" pitchFamily="34" charset="0"/>
                      </a:endParaRPr>
                    </a:p>
                  </a:txBody>
                  <a:tcPr marL="8619" marR="8619" marT="8619" marB="0" anchor="b"/>
                </a:tc>
                <a:extLst>
                  <a:ext uri="{0D108BD9-81ED-4DB2-BD59-A6C34878D82A}">
                    <a16:rowId xmlns:a16="http://schemas.microsoft.com/office/drawing/2014/main" val="251975175"/>
                  </a:ext>
                </a:extLst>
              </a:tr>
              <a:tr h="316308">
                <a:tc>
                  <a:txBody>
                    <a:bodyPr/>
                    <a:lstStyle/>
                    <a:p>
                      <a:pPr marL="117475" indent="0" algn="l" fontAlgn="b"/>
                      <a:r>
                        <a:rPr lang="en-US" sz="1600" b="0" i="0" u="none" strike="noStrike" dirty="0">
                          <a:solidFill>
                            <a:srgbClr val="000000"/>
                          </a:solidFill>
                          <a:effectLst/>
                          <a:latin typeface="Calibri" panose="020F0502020204030204" pitchFamily="34" charset="0"/>
                        </a:rPr>
                        <a:t>First-party QA, Response to NCs</a:t>
                      </a:r>
                    </a:p>
                  </a:txBody>
                  <a:tcPr marL="8619" marR="8619" marT="8619" marB="0" anchor="b"/>
                </a:tc>
                <a:extLst>
                  <a:ext uri="{0D108BD9-81ED-4DB2-BD59-A6C34878D82A}">
                    <a16:rowId xmlns:a16="http://schemas.microsoft.com/office/drawing/2014/main" val="1079995937"/>
                  </a:ext>
                </a:extLst>
              </a:tr>
              <a:tr h="316308">
                <a:tc>
                  <a:txBody>
                    <a:bodyPr/>
                    <a:lstStyle/>
                    <a:p>
                      <a:pPr marL="117475" indent="0" algn="l" fontAlgn="b"/>
                      <a:r>
                        <a:rPr lang="en-US" sz="1600" u="none" strike="noStrike" dirty="0">
                          <a:effectLst/>
                        </a:rPr>
                        <a:t>Reviews and Milestones, Deliverables and Approvals</a:t>
                      </a:r>
                      <a:endParaRPr lang="en-US" sz="1600" b="0" i="0" u="none" strike="noStrike" dirty="0">
                        <a:solidFill>
                          <a:srgbClr val="000000"/>
                        </a:solidFill>
                        <a:effectLst/>
                        <a:latin typeface="Calibri" panose="020F0502020204030204" pitchFamily="34" charset="0"/>
                      </a:endParaRPr>
                    </a:p>
                  </a:txBody>
                  <a:tcPr marL="8619" marR="8619" marT="8619" marB="0" anchor="b"/>
                </a:tc>
                <a:extLst>
                  <a:ext uri="{0D108BD9-81ED-4DB2-BD59-A6C34878D82A}">
                    <a16:rowId xmlns:a16="http://schemas.microsoft.com/office/drawing/2014/main" val="19895453"/>
                  </a:ext>
                </a:extLst>
              </a:tr>
            </a:tbl>
          </a:graphicData>
        </a:graphic>
      </p:graphicFrame>
      <p:sp>
        <p:nvSpPr>
          <p:cNvPr id="3" name="TextBox 2">
            <a:extLst>
              <a:ext uri="{FF2B5EF4-FFF2-40B4-BE49-F238E27FC236}">
                <a16:creationId xmlns:a16="http://schemas.microsoft.com/office/drawing/2014/main" id="{A7F47C7F-B4BD-77A3-A2D8-F00802DD4E59}"/>
              </a:ext>
            </a:extLst>
          </p:cNvPr>
          <p:cNvSpPr txBox="1"/>
          <p:nvPr/>
        </p:nvSpPr>
        <p:spPr>
          <a:xfrm>
            <a:off x="273358" y="5770331"/>
            <a:ext cx="11645282" cy="954107"/>
          </a:xfrm>
          <a:prstGeom prst="rect">
            <a:avLst/>
          </a:prstGeom>
          <a:noFill/>
        </p:spPr>
        <p:txBody>
          <a:bodyPr wrap="square" rtlCol="0">
            <a:spAutoFit/>
          </a:bodyPr>
          <a:lstStyle/>
          <a:p>
            <a:r>
              <a:rPr lang="en-US" sz="1400" dirty="0"/>
              <a:t>Product Production Approval Process (PPAP) record is a collection of documentation, specifications, and analyses that provides evidence of the suitability and control of a production process for a given design, set of requirement constraints, and set of Target criteria (e.g., FFF, cost, schedule, risk tolerance).</a:t>
            </a:r>
          </a:p>
          <a:p>
            <a:endParaRPr lang="en-US" sz="1400" dirty="0"/>
          </a:p>
          <a:p>
            <a:r>
              <a:rPr lang="en-US" sz="1400" dirty="0"/>
              <a:t>The above elements correlate to the existing AS9100 model and are not new or emerging techniques. </a:t>
            </a:r>
          </a:p>
        </p:txBody>
      </p:sp>
      <p:sp>
        <p:nvSpPr>
          <p:cNvPr id="4" name="TextBox 3">
            <a:extLst>
              <a:ext uri="{FF2B5EF4-FFF2-40B4-BE49-F238E27FC236}">
                <a16:creationId xmlns:a16="http://schemas.microsoft.com/office/drawing/2014/main" id="{75026B89-B321-BD8F-F116-DE84E311AF31}"/>
              </a:ext>
            </a:extLst>
          </p:cNvPr>
          <p:cNvSpPr txBox="1"/>
          <p:nvPr/>
        </p:nvSpPr>
        <p:spPr>
          <a:xfrm>
            <a:off x="2074145" y="480676"/>
            <a:ext cx="8043708" cy="907941"/>
          </a:xfrm>
          <a:prstGeom prst="rect">
            <a:avLst/>
          </a:prstGeom>
          <a:solidFill>
            <a:srgbClr val="C2E49C"/>
          </a:solidFill>
        </p:spPr>
        <p:txBody>
          <a:bodyPr wrap="square" rtlCol="0">
            <a:spAutoFit/>
          </a:bodyPr>
          <a:lstStyle/>
          <a:p>
            <a:pPr marL="285750" indent="-285750">
              <a:spcAft>
                <a:spcPts val="600"/>
              </a:spcAft>
              <a:buFont typeface="Arial" panose="020B0604020202020204" pitchFamily="34" charset="0"/>
              <a:buChar char="•"/>
            </a:pPr>
            <a:r>
              <a:rPr lang="en-US" sz="2400" dirty="0">
                <a:latin typeface="Bierstadt" panose="020B0004020202020204" pitchFamily="34" charset="0"/>
              </a:rPr>
              <a:t>Perception is new/more requirements = more cost</a:t>
            </a:r>
          </a:p>
          <a:p>
            <a:pPr marL="285750" indent="-285750">
              <a:spcAft>
                <a:spcPts val="600"/>
              </a:spcAft>
              <a:buFont typeface="Arial" panose="020B0604020202020204" pitchFamily="34" charset="0"/>
              <a:buChar char="•"/>
            </a:pPr>
            <a:r>
              <a:rPr lang="en-US" sz="2400" dirty="0">
                <a:latin typeface="Bierstadt" panose="020B0004020202020204" pitchFamily="34" charset="0"/>
              </a:rPr>
              <a:t>New paradigms not easily embraced in AS&amp;D contracting</a:t>
            </a:r>
          </a:p>
        </p:txBody>
      </p:sp>
      <p:sp>
        <p:nvSpPr>
          <p:cNvPr id="5" name="TextBox 4">
            <a:extLst>
              <a:ext uri="{FF2B5EF4-FFF2-40B4-BE49-F238E27FC236}">
                <a16:creationId xmlns:a16="http://schemas.microsoft.com/office/drawing/2014/main" id="{A3E2F6E1-60A2-84CF-1F95-48DFDEDEA45A}"/>
              </a:ext>
            </a:extLst>
          </p:cNvPr>
          <p:cNvSpPr txBox="1"/>
          <p:nvPr/>
        </p:nvSpPr>
        <p:spPr>
          <a:xfrm>
            <a:off x="8866415" y="4396154"/>
            <a:ext cx="2340848" cy="646331"/>
          </a:xfrm>
          <a:prstGeom prst="rect">
            <a:avLst/>
          </a:prstGeom>
          <a:solidFill>
            <a:srgbClr val="C2E49C"/>
          </a:solidFill>
        </p:spPr>
        <p:txBody>
          <a:bodyPr wrap="square" rtlCol="0">
            <a:spAutoFit/>
          </a:bodyPr>
          <a:lstStyle/>
          <a:p>
            <a:r>
              <a:rPr lang="en-US" dirty="0">
                <a:solidFill>
                  <a:srgbClr val="FF0000"/>
                </a:solidFill>
              </a:rPr>
              <a:t>*</a:t>
            </a:r>
            <a:r>
              <a:rPr lang="en-US" dirty="0"/>
              <a:t> Attuned to safety as a performance target</a:t>
            </a:r>
          </a:p>
        </p:txBody>
      </p:sp>
    </p:spTree>
    <p:extLst>
      <p:ext uri="{BB962C8B-B14F-4D97-AF65-F5344CB8AC3E}">
        <p14:creationId xmlns:p14="http://schemas.microsoft.com/office/powerpoint/2010/main" val="12092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B3F5BC-5C64-0C96-71BA-CF9E0CE2D238}"/>
              </a:ext>
            </a:extLst>
          </p:cNvPr>
          <p:cNvPicPr>
            <a:picLocks noChangeAspect="1"/>
          </p:cNvPicPr>
          <p:nvPr/>
        </p:nvPicPr>
        <p:blipFill>
          <a:blip r:embed="rId3"/>
          <a:stretch>
            <a:fillRect/>
          </a:stretch>
        </p:blipFill>
        <p:spPr>
          <a:xfrm>
            <a:off x="1056212" y="663148"/>
            <a:ext cx="10257063" cy="5956987"/>
          </a:xfrm>
          <a:prstGeom prst="rect">
            <a:avLst/>
          </a:prstGeom>
          <a:ln w="22225">
            <a:solidFill>
              <a:srgbClr val="0070C0"/>
            </a:solidFill>
          </a:ln>
        </p:spPr>
      </p:pic>
      <p:sp>
        <p:nvSpPr>
          <p:cNvPr id="3" name="TextBox 2">
            <a:extLst>
              <a:ext uri="{FF2B5EF4-FFF2-40B4-BE49-F238E27FC236}">
                <a16:creationId xmlns:a16="http://schemas.microsoft.com/office/drawing/2014/main" id="{81FF911B-1AFC-9AD7-70ED-DD28EC9B12E3}"/>
              </a:ext>
            </a:extLst>
          </p:cNvPr>
          <p:cNvSpPr txBox="1"/>
          <p:nvPr/>
        </p:nvSpPr>
        <p:spPr>
          <a:xfrm>
            <a:off x="9710058" y="3965511"/>
            <a:ext cx="1906554" cy="738664"/>
          </a:xfrm>
          <a:prstGeom prst="rect">
            <a:avLst/>
          </a:prstGeom>
          <a:solidFill>
            <a:srgbClr val="FFFF00"/>
          </a:solidFill>
        </p:spPr>
        <p:txBody>
          <a:bodyPr wrap="square" rtlCol="0">
            <a:spAutoFit/>
          </a:bodyPr>
          <a:lstStyle/>
          <a:p>
            <a:r>
              <a:rPr lang="en-US" sz="1400" i="1" dirty="0">
                <a:latin typeface="Bierstadt" panose="020B0004020202020204" pitchFamily="34" charset="0"/>
              </a:rPr>
              <a:t>Cost of quality assurance function vs Cost of poor quality</a:t>
            </a:r>
          </a:p>
        </p:txBody>
      </p:sp>
      <p:cxnSp>
        <p:nvCxnSpPr>
          <p:cNvPr id="5" name="Straight Arrow Connector 4">
            <a:extLst>
              <a:ext uri="{FF2B5EF4-FFF2-40B4-BE49-F238E27FC236}">
                <a16:creationId xmlns:a16="http://schemas.microsoft.com/office/drawing/2014/main" id="{9FBEF6E3-266B-19B0-1C9A-B2CB86473EBC}"/>
              </a:ext>
            </a:extLst>
          </p:cNvPr>
          <p:cNvCxnSpPr>
            <a:cxnSpLocks/>
          </p:cNvCxnSpPr>
          <p:nvPr/>
        </p:nvCxnSpPr>
        <p:spPr>
          <a:xfrm flipH="1">
            <a:off x="7479323" y="4105469"/>
            <a:ext cx="2196522" cy="419639"/>
          </a:xfrm>
          <a:prstGeom prst="straightConnector1">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58EB75D-AA50-B266-93E7-73C1DF0B33D0}"/>
              </a:ext>
            </a:extLst>
          </p:cNvPr>
          <p:cNvCxnSpPr>
            <a:cxnSpLocks/>
          </p:cNvCxnSpPr>
          <p:nvPr/>
        </p:nvCxnSpPr>
        <p:spPr>
          <a:xfrm flipH="1">
            <a:off x="9293290" y="4618653"/>
            <a:ext cx="416768" cy="345233"/>
          </a:xfrm>
          <a:prstGeom prst="straightConnector1">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B8D8D0-B925-D4D3-8186-F1DFE1343E2E}"/>
              </a:ext>
            </a:extLst>
          </p:cNvPr>
          <p:cNvSpPr txBox="1"/>
          <p:nvPr/>
        </p:nvSpPr>
        <p:spPr>
          <a:xfrm>
            <a:off x="307551" y="78661"/>
            <a:ext cx="11576897" cy="1708160"/>
          </a:xfrm>
          <a:prstGeom prst="rect">
            <a:avLst/>
          </a:prstGeom>
          <a:solidFill>
            <a:srgbClr val="C2E49C"/>
          </a:solidFill>
        </p:spPr>
        <p:txBody>
          <a:bodyPr wrap="square" rtlCol="0">
            <a:spAutoFit/>
          </a:bodyPr>
          <a:lstStyle/>
          <a:p>
            <a:pPr>
              <a:spcAft>
                <a:spcPts val="600"/>
              </a:spcAft>
            </a:pPr>
            <a:r>
              <a:rPr lang="en-US" b="1" i="1" dirty="0">
                <a:latin typeface="Bierstadt" panose="020B0004020202020204" pitchFamily="34" charset="0"/>
              </a:rPr>
              <a:t>Cost of quality assurance function vs Cost of poor quality:  </a:t>
            </a:r>
          </a:p>
          <a:p>
            <a:pPr marL="285750" indent="-285750">
              <a:spcAft>
                <a:spcPts val="600"/>
              </a:spcAft>
              <a:buFont typeface="Arial" panose="020B0604020202020204" pitchFamily="34" charset="0"/>
              <a:buChar char="•"/>
            </a:pPr>
            <a:r>
              <a:rPr lang="en-US" i="1" dirty="0">
                <a:effectLst/>
                <a:latin typeface="Bierstadt" panose="020B0004020202020204" pitchFamily="34" charset="0"/>
                <a:ea typeface="Times New Roman" panose="02020603050405020304" pitchFamily="18" charset="0"/>
              </a:rPr>
              <a:t>Expect highly complex system developments to have </a:t>
            </a:r>
            <a:r>
              <a:rPr lang="en-US" i="1" dirty="0">
                <a:latin typeface="Bierstadt" panose="020B0004020202020204" pitchFamily="34" charset="0"/>
              </a:rPr>
              <a:t>unplanned quality costs due to weak early lifecycle Quality involvement, especially for new, low-volume builds where Qualification replaces First Article Inspection.</a:t>
            </a:r>
          </a:p>
          <a:p>
            <a:pPr marL="285750" indent="-285750">
              <a:spcAft>
                <a:spcPts val="600"/>
              </a:spcAft>
              <a:buFont typeface="Arial" panose="020B0604020202020204" pitchFamily="34" charset="0"/>
              <a:buChar char="•"/>
              <a:tabLst>
                <a:tab pos="8005763" algn="l"/>
              </a:tabLst>
            </a:pPr>
            <a:r>
              <a:rPr lang="en-US" i="1" dirty="0">
                <a:latin typeface="Bierstadt" panose="020B0004020202020204" pitchFamily="34" charset="0"/>
              </a:rPr>
              <a:t>Cost of poor quality is not a budget line item, difficult to show “savings” when using AS9145.</a:t>
            </a:r>
          </a:p>
          <a:p>
            <a:pPr marL="285750" indent="-285750">
              <a:spcAft>
                <a:spcPts val="600"/>
              </a:spcAft>
              <a:buFont typeface="Arial" panose="020B0604020202020204" pitchFamily="34" charset="0"/>
              <a:buChar char="•"/>
              <a:tabLst>
                <a:tab pos="8005763" algn="l"/>
              </a:tabLst>
            </a:pPr>
            <a:r>
              <a:rPr lang="en-US" i="1" dirty="0">
                <a:latin typeface="Bierstadt" panose="020B0004020202020204" pitchFamily="34" charset="0"/>
              </a:rPr>
              <a:t>Growth in adoption of AS9145 by industry indicates the late vs early QA swap has a net cost advantage.</a:t>
            </a:r>
          </a:p>
        </p:txBody>
      </p:sp>
      <p:sp>
        <p:nvSpPr>
          <p:cNvPr id="12" name="TextBox 11">
            <a:extLst>
              <a:ext uri="{FF2B5EF4-FFF2-40B4-BE49-F238E27FC236}">
                <a16:creationId xmlns:a16="http://schemas.microsoft.com/office/drawing/2014/main" id="{99D897D2-8707-8EA0-4765-410E2871E837}"/>
              </a:ext>
            </a:extLst>
          </p:cNvPr>
          <p:cNvSpPr txBox="1"/>
          <p:nvPr/>
        </p:nvSpPr>
        <p:spPr>
          <a:xfrm>
            <a:off x="10126825" y="4773199"/>
            <a:ext cx="2065175" cy="1015663"/>
          </a:xfrm>
          <a:prstGeom prst="rect">
            <a:avLst/>
          </a:prstGeom>
          <a:solidFill>
            <a:schemeClr val="accent4">
              <a:lumMod val="40000"/>
              <a:lumOff val="60000"/>
            </a:schemeClr>
          </a:solidFill>
        </p:spPr>
        <p:txBody>
          <a:bodyPr wrap="square" rtlCol="0">
            <a:spAutoFit/>
          </a:bodyPr>
          <a:lstStyle/>
          <a:p>
            <a:r>
              <a:rPr lang="en-US" sz="1200" i="1" dirty="0">
                <a:latin typeface="Bierstadt" panose="020B0004020202020204" pitchFamily="34" charset="0"/>
              </a:rPr>
              <a:t>Trends in late-cycle QA cost reduction:</a:t>
            </a:r>
          </a:p>
          <a:p>
            <a:pPr marL="117475" indent="-117475">
              <a:buFont typeface="Arial" panose="020B0604020202020204" pitchFamily="34" charset="0"/>
              <a:buChar char="•"/>
            </a:pPr>
            <a:r>
              <a:rPr lang="en-US" sz="1200" i="1" dirty="0">
                <a:latin typeface="Bierstadt" panose="020B0004020202020204" pitchFamily="34" charset="0"/>
              </a:rPr>
              <a:t>Risk-based surveillance</a:t>
            </a:r>
          </a:p>
          <a:p>
            <a:pPr marL="117475" indent="-117475">
              <a:buFont typeface="Arial" panose="020B0604020202020204" pitchFamily="34" charset="0"/>
              <a:buChar char="•"/>
            </a:pPr>
            <a:r>
              <a:rPr lang="en-US" sz="1200" i="1" dirty="0">
                <a:latin typeface="Bierstadt" panose="020B0004020202020204" pitchFamily="34" charset="0"/>
              </a:rPr>
              <a:t>Supplier-managed MRBs</a:t>
            </a:r>
          </a:p>
          <a:p>
            <a:pPr marL="117475" indent="-117475">
              <a:buFont typeface="Arial" panose="020B0604020202020204" pitchFamily="34" charset="0"/>
              <a:buChar char="•"/>
            </a:pPr>
            <a:r>
              <a:rPr lang="en-US" sz="1200" i="1" dirty="0">
                <a:latin typeface="Bierstadt" panose="020B0004020202020204" pitchFamily="34" charset="0"/>
              </a:rPr>
              <a:t>Delegated 2</a:t>
            </a:r>
            <a:r>
              <a:rPr lang="en-US" sz="1200" i="1" baseline="30000" dirty="0">
                <a:latin typeface="Bierstadt" panose="020B0004020202020204" pitchFamily="34" charset="0"/>
              </a:rPr>
              <a:t>nd</a:t>
            </a:r>
            <a:r>
              <a:rPr lang="en-US" sz="1200" i="1" dirty="0">
                <a:latin typeface="Bierstadt" panose="020B0004020202020204" pitchFamily="34" charset="0"/>
              </a:rPr>
              <a:t> Party QA</a:t>
            </a:r>
          </a:p>
        </p:txBody>
      </p:sp>
      <p:sp>
        <p:nvSpPr>
          <p:cNvPr id="7" name="TextBox 6">
            <a:extLst>
              <a:ext uri="{FF2B5EF4-FFF2-40B4-BE49-F238E27FC236}">
                <a16:creationId xmlns:a16="http://schemas.microsoft.com/office/drawing/2014/main" id="{81F38451-E1DB-A70D-A036-D803C1F9720C}"/>
              </a:ext>
            </a:extLst>
          </p:cNvPr>
          <p:cNvSpPr txBox="1"/>
          <p:nvPr/>
        </p:nvSpPr>
        <p:spPr>
          <a:xfrm>
            <a:off x="9710058" y="6550659"/>
            <a:ext cx="2648458" cy="276999"/>
          </a:xfrm>
          <a:prstGeom prst="rect">
            <a:avLst/>
          </a:prstGeom>
          <a:noFill/>
          <a:ln>
            <a:noFill/>
          </a:ln>
        </p:spPr>
        <p:txBody>
          <a:bodyPr wrap="square" rtlCol="0">
            <a:spAutoFit/>
          </a:bodyPr>
          <a:lstStyle/>
          <a:p>
            <a:r>
              <a:rPr lang="en-US" sz="1200" i="1" dirty="0"/>
              <a:t>Source: Boeing/Kohring</a:t>
            </a:r>
            <a:endParaRPr lang="en-US" i="1" dirty="0"/>
          </a:p>
        </p:txBody>
      </p:sp>
    </p:spTree>
    <p:extLst>
      <p:ext uri="{BB962C8B-B14F-4D97-AF65-F5344CB8AC3E}">
        <p14:creationId xmlns:p14="http://schemas.microsoft.com/office/powerpoint/2010/main" val="11101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B3F5BC-5C64-0C96-71BA-CF9E0CE2D238}"/>
              </a:ext>
            </a:extLst>
          </p:cNvPr>
          <p:cNvPicPr>
            <a:picLocks noChangeAspect="1"/>
          </p:cNvPicPr>
          <p:nvPr/>
        </p:nvPicPr>
        <p:blipFill>
          <a:blip r:embed="rId2"/>
          <a:stretch>
            <a:fillRect/>
          </a:stretch>
        </p:blipFill>
        <p:spPr>
          <a:xfrm>
            <a:off x="1091381" y="522471"/>
            <a:ext cx="10257063" cy="5956987"/>
          </a:xfrm>
          <a:prstGeom prst="rect">
            <a:avLst/>
          </a:prstGeom>
          <a:ln w="22225">
            <a:solidFill>
              <a:srgbClr val="0070C0"/>
            </a:solidFill>
          </a:ln>
        </p:spPr>
      </p:pic>
      <p:sp>
        <p:nvSpPr>
          <p:cNvPr id="4" name="TextBox 3">
            <a:extLst>
              <a:ext uri="{FF2B5EF4-FFF2-40B4-BE49-F238E27FC236}">
                <a16:creationId xmlns:a16="http://schemas.microsoft.com/office/drawing/2014/main" id="{C237F91A-CFD3-5EE2-2A24-5B2EE3543D5F}"/>
              </a:ext>
            </a:extLst>
          </p:cNvPr>
          <p:cNvSpPr txBox="1"/>
          <p:nvPr/>
        </p:nvSpPr>
        <p:spPr>
          <a:xfrm>
            <a:off x="843556" y="2473985"/>
            <a:ext cx="11055716" cy="1723549"/>
          </a:xfrm>
          <a:prstGeom prst="rect">
            <a:avLst/>
          </a:prstGeom>
          <a:solidFill>
            <a:srgbClr val="C2E49C"/>
          </a:solidFill>
        </p:spPr>
        <p:txBody>
          <a:bodyPr wrap="square" rtlCol="0">
            <a:spAutoFit/>
          </a:bodyPr>
          <a:lstStyle/>
          <a:p>
            <a:pPr algn="ctr">
              <a:spcAft>
                <a:spcPts val="600"/>
              </a:spcAft>
            </a:pPr>
            <a:endParaRPr lang="en-US" sz="2400" b="1" dirty="0">
              <a:latin typeface="Bierstadt" panose="020B0004020202020204" pitchFamily="34" charset="0"/>
            </a:endParaRPr>
          </a:p>
          <a:p>
            <a:pPr algn="ctr">
              <a:spcAft>
                <a:spcPts val="600"/>
              </a:spcAft>
            </a:pPr>
            <a:r>
              <a:rPr lang="en-US" sz="2400" b="1" dirty="0">
                <a:latin typeface="Bierstadt" panose="020B0004020202020204" pitchFamily="34" charset="0"/>
              </a:rPr>
              <a:t>JSQC Team’s Approach:  </a:t>
            </a:r>
            <a:r>
              <a:rPr lang="en-US" sz="2400" b="1" u="dbl" dirty="0">
                <a:latin typeface="Bierstadt" panose="020B0004020202020204" pitchFamily="34" charset="0"/>
              </a:rPr>
              <a:t>Transition</a:t>
            </a:r>
            <a:r>
              <a:rPr lang="en-US" sz="2400" b="1" dirty="0">
                <a:latin typeface="Bierstadt" panose="020B0004020202020204" pitchFamily="34" charset="0"/>
              </a:rPr>
              <a:t> both the Acquirer and the Supplier simultaneously into adopting AS9145. </a:t>
            </a:r>
          </a:p>
          <a:p>
            <a:pPr algn="ctr">
              <a:spcAft>
                <a:spcPts val="600"/>
              </a:spcAft>
            </a:pPr>
            <a:r>
              <a:rPr lang="en-US" sz="2400" b="1" dirty="0">
                <a:latin typeface="Bierstadt" panose="020B0004020202020204" pitchFamily="34" charset="0"/>
              </a:rPr>
              <a:t> </a:t>
            </a:r>
          </a:p>
        </p:txBody>
      </p:sp>
    </p:spTree>
    <p:extLst>
      <p:ext uri="{BB962C8B-B14F-4D97-AF65-F5344CB8AC3E}">
        <p14:creationId xmlns:p14="http://schemas.microsoft.com/office/powerpoint/2010/main" val="504045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2268</Words>
  <Application>Microsoft Office PowerPoint</Application>
  <PresentationFormat>Widescreen</PresentationFormat>
  <Paragraphs>260</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Amasis MT Pro</vt:lpstr>
      <vt:lpstr>Arial</vt:lpstr>
      <vt:lpstr>Arial Narrow</vt:lpstr>
      <vt:lpstr>Bierstadt</vt:lpstr>
      <vt:lpstr>Calibri</vt:lpstr>
      <vt:lpstr>Calibri Light</vt:lpstr>
      <vt:lpstr>Poppins</vt:lpstr>
      <vt:lpstr>Office Theme</vt:lpstr>
      <vt:lpstr>Contracting Quality Early in the Lifecycle Using AS9145 Data Deliverables</vt:lpstr>
      <vt:lpstr>PowerPoint Presentation</vt:lpstr>
      <vt:lpstr>Joint Strategic Quality Council Journey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Contracting Quality Early in the Lifecycle Using AS9145 Data Deliverables</dc:title>
  <dc:creator>Plante, Jeannette F. (HQ-GD000)</dc:creator>
  <cp:lastModifiedBy>Jeannette Plante</cp:lastModifiedBy>
  <cp:revision>9</cp:revision>
  <dcterms:created xsi:type="dcterms:W3CDTF">2024-10-29T14:05:23Z</dcterms:created>
  <dcterms:modified xsi:type="dcterms:W3CDTF">2024-11-05T15:34:57Z</dcterms:modified>
</cp:coreProperties>
</file>