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63" r:id="rId3"/>
    <p:sldId id="264" r:id="rId4"/>
    <p:sldId id="265" r:id="rId5"/>
    <p:sldId id="26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1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9F5AB0-E450-7BA2-77EE-4EB8A166DF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5FDE9A-F83D-8AB5-CEB5-AF5C8D8795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819AE0-07EA-4895-FC7F-AEFBFC955F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CD5B3-13F2-49A9-9542-C859CBD26DC2}" type="datetimeFigureOut">
              <a:rPr lang="en-US" smtClean="0"/>
              <a:t>11/7/2024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CBC401-D3FD-6222-9B06-2C70C14BC9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670024-A929-2659-3474-808C93D0A7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9CA0B-B853-4270-9FD7-2324F338DC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1806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856612-AA6A-EE6F-576A-C23DCB3B2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809DB7-EE86-590D-0CCB-7124CEE514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CEEAC5-3685-833C-06B5-34948B6698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CD5B3-13F2-49A9-9542-C859CBD26DC2}" type="datetimeFigureOut">
              <a:rPr lang="en-US" smtClean="0"/>
              <a:t>11/7/2024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9F6CA2-4950-3C04-B73D-CDEEE2AFBF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55ADAC-1EF8-5D44-439A-2C23C5B5BE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9CA0B-B853-4270-9FD7-2324F338DC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1895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D5CD1A-9EBC-1A82-53A0-1FF941D286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8B44C6-46F3-8DE9-5D92-7763388B27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1E084B-A5E0-FD03-87A2-9381563D56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CD5B3-13F2-49A9-9542-C859CBD26DC2}" type="datetimeFigureOut">
              <a:rPr lang="en-US" smtClean="0"/>
              <a:t>11/7/2024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B5B138-6C58-56C3-D120-603C5680D4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1D5985-9CEE-F0B2-616C-79F45216EA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9CA0B-B853-4270-9FD7-2324F338DC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667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E333D6-13D4-E31C-A32B-6EE776C6BF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46823E-FD7D-DEAA-35D6-1C1B062E38A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FDD794-C601-E0E5-B207-94EF9B0581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8C3627-1C39-3644-C9D2-FB18AE667D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CD5B3-13F2-49A9-9542-C859CBD26DC2}" type="datetimeFigureOut">
              <a:rPr lang="en-US" smtClean="0"/>
              <a:t>11/7/2024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C6110E-2446-55BD-FEDF-36D393632D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7CC416-7910-2680-6E21-9F3570CB6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9CA0B-B853-4270-9FD7-2324F338DC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9174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8A70F2-5967-D1B7-C96E-FEC50CD27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04D0D6-E997-43A5-7155-A951A934D4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FE86F6-4FC2-16DE-EA9F-525E60B1C2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DF2E2A2-BC30-3CF4-E45F-7C52727803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91156B6-A03F-9E21-6403-B80568C5E8D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459038F-1D8E-0CC3-5185-70185F0D30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CD5B3-13F2-49A9-9542-C859CBD26DC2}" type="datetimeFigureOut">
              <a:rPr lang="en-US" smtClean="0"/>
              <a:t>11/7/2024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9D8B9BF-96F0-DE6A-5FC9-F896E0F65A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A89D6F3-58C7-4BA1-F2B5-3C9C958776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9CA0B-B853-4270-9FD7-2324F338DC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61811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E97E23-6D9B-BE12-0800-A6FE927B39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56F1142-FF78-E2D2-38CA-299827FEAE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CD5B3-13F2-49A9-9542-C859CBD26DC2}" type="datetimeFigureOut">
              <a:rPr lang="en-US" smtClean="0"/>
              <a:t>11/7/2024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C06DA7D-3EE2-7941-CE38-43220AFEA8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1B35B12-46D7-3F25-7F84-FE19A15DC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9CA0B-B853-4270-9FD7-2324F338DC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2391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76D7252-C8CA-F80F-C11A-0AE1306851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CD5B3-13F2-49A9-9542-C859CBD26DC2}" type="datetimeFigureOut">
              <a:rPr lang="en-US" smtClean="0"/>
              <a:t>11/7/2024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BFAD922-55D9-211B-F9A2-E51C875BEA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37DB07-AB18-6FD4-4DE6-FECBD4345F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9CA0B-B853-4270-9FD7-2324F338DC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9532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950D59-88A3-061F-E8A1-737A62FCEB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6634F7-5A70-1499-EFB2-A63F34DA1A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6B51C0-72FE-D38F-92E7-F2B59F47C5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BF76B4-40CE-6253-5009-139642948A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CD5B3-13F2-49A9-9542-C859CBD26DC2}" type="datetimeFigureOut">
              <a:rPr lang="en-US" smtClean="0"/>
              <a:t>11/7/2024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16443B-EE9E-7FF8-2BE5-509F022A51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B83F67-82E6-F147-7914-B633B6EF51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9CA0B-B853-4270-9FD7-2324F338DC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30118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C3BD71-2C18-F65F-ECB5-4A19CE7528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80D67C6-34A4-6E64-E7AC-AE8DD7A53B9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828A55-3B83-ABAF-FBA0-946C23A8C7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306C2D-6BA9-334C-A265-ADF9B0F1CE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CD5B3-13F2-49A9-9542-C859CBD26DC2}" type="datetimeFigureOut">
              <a:rPr lang="en-US" smtClean="0"/>
              <a:t>11/7/2024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F733F5-86A6-775D-7E78-B64291481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90DEC52-1CEA-577C-7606-BFAF0C77D5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9CA0B-B853-4270-9FD7-2324F338DC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9723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15D2E7-5036-A20C-6A18-A4CDB15CD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951A2-D190-7A0E-8973-365ED21C49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C280B1-23AE-047D-A394-D5726820F4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CD5B3-13F2-49A9-9542-C859CBD26DC2}" type="datetimeFigureOut">
              <a:rPr lang="en-US" smtClean="0"/>
              <a:t>11/7/2024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4CBDA3-8469-9C17-39FC-609A27EF7B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3F0059-CDBA-C5D5-19A9-4DD7FD4FC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9CA0B-B853-4270-9FD7-2324F338DC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395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C6FBA0C-777A-C32D-602F-D3DCA2FF3A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D2C84EF-1EFA-8A29-410D-3066C3615F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7BD2A9-23BF-9C67-82E4-9501EA0EF8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CD5B3-13F2-49A9-9542-C859CBD26DC2}" type="datetimeFigureOut">
              <a:rPr lang="en-US" smtClean="0"/>
              <a:t>11/7/2024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D9759E-A513-8164-588B-8C9F194913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9180AC-DF2E-8009-971B-A911BE38E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9CA0B-B853-4270-9FD7-2324F338DC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31489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4B60E92-CF7F-F60A-225F-F407DFAF3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7A28C1-656D-F7F8-73BD-52F4622005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EB4855-FF22-EDE6-F10C-FC5EAB200F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3CD5B3-13F2-49A9-9542-C859CBD26DC2}" type="datetimeFigureOut">
              <a:rPr lang="en-US" smtClean="0"/>
              <a:t>11/7/2024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64AE0C-1FC6-E535-E36D-E38E6070B20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AC8722-891D-B7FF-C8FB-F5A53F8427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F9CA0B-B853-4270-9FD7-2324F338DC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1215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gcc02.safelinks.protection.outlook.com/?url=https%3A%2F%2Fwww.spiedigitallibrary.org%2Fjournals%2FJournal-of-Astronomical-Telescopes-Instruments-and-Systems%2Fvolume-10%2Fissue-01%2F011208%2FLessons-learned-from-systems-engineering-on-the-James-Webb-Space%2F10.1117%2F1.JATIS.10.1.011208.full%23_%3D_&amp;data=05%7C02%7Clee.d.feinberg%40nasa.gov%7C53f721108d884910c94708dcfe9ab9ea%7C7005d45845be48ae8140d43da96dd17b%7C0%7C0%7C638665187741700589%7CUnknown%7CTWFpbGZsb3d8eyJFbXB0eU1hcGkiOnRydWUsIlYiOiIwLjAuMDAwMCIsIlAiOiJXaW4zMiIsIkFOIjoiTWFpbCIsIldUIjoyfQ%3D%3D%7C0%7C%7C%7C&amp;sdata=FWqRkPrBuuYnQJGuKx95UhBlD68kddnpaX0P0Z%2Boha4%3D&amp;reserved=0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drive.google.com/drive/folders/1OHzRJKcK6ojCg4FNbqcR6ja9eDbWLSop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1111111111111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6088"/>
            <a:ext cx="12192000" cy="6858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435" name="Title 1"/>
          <p:cNvSpPr>
            <a:spLocks noGrp="1"/>
          </p:cNvSpPr>
          <p:nvPr>
            <p:ph type="title"/>
          </p:nvPr>
        </p:nvSpPr>
        <p:spPr>
          <a:xfrm>
            <a:off x="842357" y="2386609"/>
            <a:ext cx="10020300" cy="1345886"/>
          </a:xfrm>
        </p:spPr>
        <p:txBody>
          <a:bodyPr/>
          <a:lstStyle/>
          <a:p>
            <a:pPr algn="ctr"/>
            <a:r>
              <a:rPr lang="en-US" altLang="en-US" sz="2400" dirty="0">
                <a:solidFill>
                  <a:schemeClr val="bg1"/>
                </a:solidFill>
              </a:rPr>
              <a:t>JWST Optics Lessons Learned for Probe Missions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ADC303C-CEA4-110F-2D3F-D888D39636FA}"/>
              </a:ext>
            </a:extLst>
          </p:cNvPr>
          <p:cNvSpPr txBox="1">
            <a:spLocks/>
          </p:cNvSpPr>
          <p:nvPr/>
        </p:nvSpPr>
        <p:spPr>
          <a:xfrm>
            <a:off x="820098" y="3494504"/>
            <a:ext cx="10020300" cy="13458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en-US" sz="2400" dirty="0">
                <a:solidFill>
                  <a:schemeClr val="bg1"/>
                </a:solidFill>
              </a:rPr>
              <a:t>Lee Feinberg</a:t>
            </a:r>
          </a:p>
          <a:p>
            <a:pPr algn="ctr"/>
            <a:r>
              <a:rPr lang="en-US" altLang="en-US" sz="2400" dirty="0">
                <a:solidFill>
                  <a:schemeClr val="bg1"/>
                </a:solidFill>
              </a:rPr>
              <a:t>JWST Telescope Manager</a:t>
            </a:r>
          </a:p>
          <a:p>
            <a:pPr algn="ctr"/>
            <a:r>
              <a:rPr lang="en-US" altLang="en-US" sz="2400" dirty="0">
                <a:solidFill>
                  <a:schemeClr val="bg1"/>
                </a:solidFill>
              </a:rPr>
              <a:t>HWO Principal Architect</a:t>
            </a:r>
          </a:p>
        </p:txBody>
      </p:sp>
    </p:spTree>
    <p:extLst>
      <p:ext uri="{BB962C8B-B14F-4D97-AF65-F5344CB8AC3E}">
        <p14:creationId xmlns:p14="http://schemas.microsoft.com/office/powerpoint/2010/main" val="28861023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1111111111111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06362"/>
            <a:ext cx="12192000" cy="6858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435" name="Title 1"/>
          <p:cNvSpPr>
            <a:spLocks noGrp="1"/>
          </p:cNvSpPr>
          <p:nvPr>
            <p:ph type="title"/>
          </p:nvPr>
        </p:nvSpPr>
        <p:spPr>
          <a:xfrm>
            <a:off x="934824" y="-359567"/>
            <a:ext cx="10020300" cy="1125539"/>
          </a:xfrm>
        </p:spPr>
        <p:txBody>
          <a:bodyPr/>
          <a:lstStyle/>
          <a:p>
            <a:pPr algn="ctr"/>
            <a:r>
              <a:rPr lang="en-US" altLang="en-US" sz="2400" dirty="0">
                <a:solidFill>
                  <a:schemeClr val="bg1"/>
                </a:solidFill>
              </a:rPr>
              <a:t>JWST Mirror Technology Flow</a:t>
            </a:r>
          </a:p>
        </p:txBody>
      </p:sp>
      <p:cxnSp>
        <p:nvCxnSpPr>
          <p:cNvPr id="18436" name="Straight Connector 13"/>
          <p:cNvCxnSpPr>
            <a:cxnSpLocks noChangeShapeType="1"/>
          </p:cNvCxnSpPr>
          <p:nvPr/>
        </p:nvCxnSpPr>
        <p:spPr bwMode="auto">
          <a:xfrm rot="5400000">
            <a:off x="1493748" y="2823103"/>
            <a:ext cx="2932113" cy="0"/>
          </a:xfrm>
          <a:prstGeom prst="line">
            <a:avLst/>
          </a:prstGeom>
          <a:noFill/>
          <a:ln w="9525" algn="ctr">
            <a:solidFill>
              <a:schemeClr val="bg1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8437" name="TextBox 14"/>
          <p:cNvSpPr txBox="1">
            <a:spLocks noChangeArrowheads="1"/>
          </p:cNvSpPr>
          <p:nvPr/>
        </p:nvSpPr>
        <p:spPr bwMode="auto">
          <a:xfrm>
            <a:off x="2778830" y="483986"/>
            <a:ext cx="41592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r>
              <a:rPr lang="en-US" altLang="en-US" sz="80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2000</a:t>
            </a:r>
          </a:p>
        </p:txBody>
      </p:sp>
      <p:cxnSp>
        <p:nvCxnSpPr>
          <p:cNvPr id="18438" name="Straight Connector 15"/>
          <p:cNvCxnSpPr>
            <a:cxnSpLocks noChangeShapeType="1"/>
          </p:cNvCxnSpPr>
          <p:nvPr/>
        </p:nvCxnSpPr>
        <p:spPr bwMode="auto">
          <a:xfrm rot="5400000">
            <a:off x="541248" y="2811990"/>
            <a:ext cx="3446462" cy="0"/>
          </a:xfrm>
          <a:prstGeom prst="line">
            <a:avLst/>
          </a:prstGeom>
          <a:noFill/>
          <a:ln w="9525" algn="ctr">
            <a:solidFill>
              <a:schemeClr val="bg1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8439" name="TextBox 16"/>
          <p:cNvSpPr txBox="1">
            <a:spLocks noChangeArrowheads="1"/>
          </p:cNvSpPr>
          <p:nvPr/>
        </p:nvSpPr>
        <p:spPr bwMode="auto">
          <a:xfrm>
            <a:off x="2046992" y="493511"/>
            <a:ext cx="41592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r>
              <a:rPr lang="en-US" altLang="en-US" sz="80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1998</a:t>
            </a:r>
          </a:p>
        </p:txBody>
      </p:sp>
      <p:cxnSp>
        <p:nvCxnSpPr>
          <p:cNvPr id="18440" name="Straight Connector 17"/>
          <p:cNvCxnSpPr>
            <a:cxnSpLocks noChangeShapeType="1"/>
          </p:cNvCxnSpPr>
          <p:nvPr/>
        </p:nvCxnSpPr>
        <p:spPr bwMode="auto">
          <a:xfrm rot="5400000">
            <a:off x="-53271" y="2641334"/>
            <a:ext cx="3105150" cy="0"/>
          </a:xfrm>
          <a:prstGeom prst="line">
            <a:avLst/>
          </a:prstGeom>
          <a:noFill/>
          <a:ln w="9525" algn="ctr">
            <a:solidFill>
              <a:schemeClr val="bg1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8441" name="TextBox 18"/>
          <p:cNvSpPr txBox="1">
            <a:spLocks noChangeArrowheads="1"/>
          </p:cNvSpPr>
          <p:nvPr/>
        </p:nvSpPr>
        <p:spPr bwMode="auto">
          <a:xfrm>
            <a:off x="1281817" y="493511"/>
            <a:ext cx="41592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r>
              <a:rPr lang="en-US" altLang="en-US" sz="80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1996</a:t>
            </a:r>
          </a:p>
        </p:txBody>
      </p:sp>
      <p:cxnSp>
        <p:nvCxnSpPr>
          <p:cNvPr id="18442" name="Straight Connector 19"/>
          <p:cNvCxnSpPr>
            <a:cxnSpLocks noChangeShapeType="1"/>
          </p:cNvCxnSpPr>
          <p:nvPr/>
        </p:nvCxnSpPr>
        <p:spPr bwMode="auto">
          <a:xfrm rot="5400000">
            <a:off x="3730535" y="2946928"/>
            <a:ext cx="3179763" cy="0"/>
          </a:xfrm>
          <a:prstGeom prst="line">
            <a:avLst/>
          </a:prstGeom>
          <a:noFill/>
          <a:ln w="9525" algn="ctr">
            <a:solidFill>
              <a:schemeClr val="bg1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8443" name="TextBox 20"/>
          <p:cNvSpPr txBox="1">
            <a:spLocks noChangeArrowheads="1"/>
          </p:cNvSpPr>
          <p:nvPr/>
        </p:nvSpPr>
        <p:spPr bwMode="auto">
          <a:xfrm>
            <a:off x="5112455" y="496687"/>
            <a:ext cx="414337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r>
              <a:rPr lang="en-US" altLang="en-US" sz="80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2006</a:t>
            </a:r>
          </a:p>
        </p:txBody>
      </p:sp>
      <p:cxnSp>
        <p:nvCxnSpPr>
          <p:cNvPr id="18444" name="Straight Connector 21"/>
          <p:cNvCxnSpPr>
            <a:cxnSpLocks noChangeShapeType="1"/>
          </p:cNvCxnSpPr>
          <p:nvPr/>
        </p:nvCxnSpPr>
        <p:spPr bwMode="auto">
          <a:xfrm rot="5400000">
            <a:off x="3041560" y="3050115"/>
            <a:ext cx="2971800" cy="1588"/>
          </a:xfrm>
          <a:prstGeom prst="line">
            <a:avLst/>
          </a:prstGeom>
          <a:noFill/>
          <a:ln w="9525" algn="ctr">
            <a:solidFill>
              <a:schemeClr val="bg1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8445" name="TextBox 22"/>
          <p:cNvSpPr txBox="1">
            <a:spLocks noChangeArrowheads="1"/>
          </p:cNvSpPr>
          <p:nvPr/>
        </p:nvSpPr>
        <p:spPr bwMode="auto">
          <a:xfrm>
            <a:off x="4307592" y="496687"/>
            <a:ext cx="415925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r>
              <a:rPr lang="en-US" altLang="en-US" sz="80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2004</a:t>
            </a:r>
          </a:p>
        </p:txBody>
      </p:sp>
      <p:cxnSp>
        <p:nvCxnSpPr>
          <p:cNvPr id="18446" name="Straight Connector 23"/>
          <p:cNvCxnSpPr>
            <a:cxnSpLocks noChangeShapeType="1"/>
          </p:cNvCxnSpPr>
          <p:nvPr/>
        </p:nvCxnSpPr>
        <p:spPr bwMode="auto">
          <a:xfrm rot="16200000" flipH="1">
            <a:off x="2270035" y="3046940"/>
            <a:ext cx="2963862" cy="0"/>
          </a:xfrm>
          <a:prstGeom prst="line">
            <a:avLst/>
          </a:prstGeom>
          <a:noFill/>
          <a:ln w="9525" algn="ctr">
            <a:solidFill>
              <a:schemeClr val="bg1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8447" name="TextBox 24"/>
          <p:cNvSpPr txBox="1">
            <a:spLocks noChangeArrowheads="1"/>
          </p:cNvSpPr>
          <p:nvPr/>
        </p:nvSpPr>
        <p:spPr bwMode="auto">
          <a:xfrm>
            <a:off x="3534480" y="487161"/>
            <a:ext cx="414337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r>
              <a:rPr lang="en-US" altLang="en-US" sz="80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2002</a:t>
            </a:r>
          </a:p>
        </p:txBody>
      </p:sp>
      <p:cxnSp>
        <p:nvCxnSpPr>
          <p:cNvPr id="18448" name="Straight Connector 25"/>
          <p:cNvCxnSpPr>
            <a:cxnSpLocks noChangeShapeType="1"/>
          </p:cNvCxnSpPr>
          <p:nvPr/>
        </p:nvCxnSpPr>
        <p:spPr bwMode="auto">
          <a:xfrm rot="5400000">
            <a:off x="5808573" y="3467628"/>
            <a:ext cx="2179637" cy="0"/>
          </a:xfrm>
          <a:prstGeom prst="line">
            <a:avLst/>
          </a:prstGeom>
          <a:noFill/>
          <a:ln w="9525" algn="ctr">
            <a:solidFill>
              <a:schemeClr val="bg1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8449" name="TextBox 26"/>
          <p:cNvSpPr txBox="1">
            <a:spLocks noChangeArrowheads="1"/>
          </p:cNvSpPr>
          <p:nvPr/>
        </p:nvSpPr>
        <p:spPr bwMode="auto">
          <a:xfrm>
            <a:off x="6688842" y="498274"/>
            <a:ext cx="41592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r>
              <a:rPr lang="en-US" altLang="en-US" sz="80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2010</a:t>
            </a:r>
          </a:p>
        </p:txBody>
      </p:sp>
      <p:cxnSp>
        <p:nvCxnSpPr>
          <p:cNvPr id="18450" name="Straight Connector 27"/>
          <p:cNvCxnSpPr>
            <a:cxnSpLocks noChangeShapeType="1"/>
          </p:cNvCxnSpPr>
          <p:nvPr/>
        </p:nvCxnSpPr>
        <p:spPr bwMode="auto">
          <a:xfrm rot="5400000">
            <a:off x="4370298" y="2823103"/>
            <a:ext cx="3468687" cy="0"/>
          </a:xfrm>
          <a:prstGeom prst="line">
            <a:avLst/>
          </a:prstGeom>
          <a:noFill/>
          <a:ln w="9525" algn="ctr">
            <a:solidFill>
              <a:schemeClr val="bg1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8451" name="TextBox 28"/>
          <p:cNvSpPr txBox="1">
            <a:spLocks noChangeArrowheads="1"/>
          </p:cNvSpPr>
          <p:nvPr/>
        </p:nvSpPr>
        <p:spPr bwMode="auto">
          <a:xfrm>
            <a:off x="5885567" y="498274"/>
            <a:ext cx="41592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r>
              <a:rPr lang="en-US" altLang="en-US" sz="80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2008</a:t>
            </a:r>
          </a:p>
        </p:txBody>
      </p:sp>
      <p:cxnSp>
        <p:nvCxnSpPr>
          <p:cNvPr id="18452" name="Straight Connector 29"/>
          <p:cNvCxnSpPr>
            <a:cxnSpLocks noChangeShapeType="1"/>
          </p:cNvCxnSpPr>
          <p:nvPr/>
        </p:nvCxnSpPr>
        <p:spPr bwMode="auto">
          <a:xfrm rot="5400000">
            <a:off x="6099879" y="2966771"/>
            <a:ext cx="32004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8453" name="TextBox 30"/>
          <p:cNvSpPr txBox="1">
            <a:spLocks noChangeArrowheads="1"/>
          </p:cNvSpPr>
          <p:nvPr/>
        </p:nvSpPr>
        <p:spPr bwMode="auto">
          <a:xfrm>
            <a:off x="7490530" y="507799"/>
            <a:ext cx="41592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r>
              <a:rPr lang="en-US" altLang="en-US" sz="80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2012</a:t>
            </a:r>
          </a:p>
        </p:txBody>
      </p:sp>
      <p:cxnSp>
        <p:nvCxnSpPr>
          <p:cNvPr id="18454" name="Straight Connector 35"/>
          <p:cNvCxnSpPr>
            <a:cxnSpLocks noChangeShapeType="1"/>
          </p:cNvCxnSpPr>
          <p:nvPr/>
        </p:nvCxnSpPr>
        <p:spPr bwMode="auto">
          <a:xfrm rot="5400000">
            <a:off x="6751548" y="2831040"/>
            <a:ext cx="3484562" cy="0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8455" name="TextBox 36"/>
          <p:cNvSpPr txBox="1">
            <a:spLocks noChangeArrowheads="1"/>
          </p:cNvSpPr>
          <p:nvPr/>
        </p:nvSpPr>
        <p:spPr bwMode="auto">
          <a:xfrm>
            <a:off x="8285866" y="514149"/>
            <a:ext cx="414338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r>
              <a:rPr lang="en-US" altLang="en-US" sz="80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2014</a:t>
            </a:r>
          </a:p>
        </p:txBody>
      </p:sp>
      <p:sp>
        <p:nvSpPr>
          <p:cNvPr id="18456" name="Diamond 37"/>
          <p:cNvSpPr>
            <a:spLocks noChangeArrowheads="1"/>
          </p:cNvSpPr>
          <p:nvPr/>
        </p:nvSpPr>
        <p:spPr bwMode="auto">
          <a:xfrm>
            <a:off x="1424691" y="2852471"/>
            <a:ext cx="152400" cy="152400"/>
          </a:xfrm>
          <a:prstGeom prst="diamond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endParaRPr lang="en-US" altLang="en-US">
              <a:solidFill>
                <a:schemeClr val="bg1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850017" y="2212709"/>
            <a:ext cx="1298575" cy="577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050" dirty="0">
                <a:solidFill>
                  <a:schemeClr val="bg1"/>
                </a:solidFill>
                <a:latin typeface="Helvetica" pitchFamily="34" charset="0"/>
                <a:cs typeface="Helvetica" pitchFamily="34" charset="0"/>
              </a:rPr>
              <a:t>Onset of </a:t>
            </a:r>
          </a:p>
          <a:p>
            <a:pPr>
              <a:defRPr/>
            </a:pPr>
            <a:r>
              <a:rPr lang="en-US" sz="1050" b="1" dirty="0">
                <a:solidFill>
                  <a:schemeClr val="bg1"/>
                </a:solidFill>
                <a:latin typeface="Helvetica" pitchFamily="34" charset="0"/>
                <a:cs typeface="Helvetica" pitchFamily="34" charset="0"/>
              </a:rPr>
              <a:t>James Webb Space Telescope</a:t>
            </a:r>
          </a:p>
        </p:txBody>
      </p:sp>
      <p:pic>
        <p:nvPicPr>
          <p:cNvPr id="1845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810" y="4843197"/>
            <a:ext cx="2178014" cy="150495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459" name="TextBox 41"/>
          <p:cNvSpPr txBox="1">
            <a:spLocks noChangeArrowheads="1"/>
          </p:cNvSpPr>
          <p:nvPr/>
        </p:nvSpPr>
        <p:spPr bwMode="auto">
          <a:xfrm>
            <a:off x="589667" y="4278047"/>
            <a:ext cx="18843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r>
              <a:rPr lang="en-US" altLang="en-US" sz="80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Low Areal Density Mirrors Identified as Key Enabling Technology for </a:t>
            </a:r>
          </a:p>
          <a:p>
            <a:r>
              <a:rPr lang="en-US" altLang="en-US" sz="80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25 Square Meter Space Telescope</a:t>
            </a:r>
            <a:endParaRPr lang="en-US" altLang="en-US" sz="800" b="1">
              <a:solidFill>
                <a:schemeClr val="bg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cxnSp>
        <p:nvCxnSpPr>
          <p:cNvPr id="18460" name="Straight Connector 43"/>
          <p:cNvCxnSpPr>
            <a:cxnSpLocks noChangeShapeType="1"/>
          </p:cNvCxnSpPr>
          <p:nvPr/>
        </p:nvCxnSpPr>
        <p:spPr bwMode="auto">
          <a:xfrm>
            <a:off x="2254954" y="3349359"/>
            <a:ext cx="722312" cy="0"/>
          </a:xfrm>
          <a:prstGeom prst="line">
            <a:avLst/>
          </a:prstGeom>
          <a:noFill/>
          <a:ln w="57150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5" name="TextBox 44"/>
          <p:cNvSpPr txBox="1"/>
          <p:nvPr/>
        </p:nvSpPr>
        <p:spPr>
          <a:xfrm>
            <a:off x="2189866" y="3335072"/>
            <a:ext cx="2070100" cy="8921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050" dirty="0">
                <a:solidFill>
                  <a:schemeClr val="bg1"/>
                </a:solidFill>
                <a:latin typeface="Helvetica" pitchFamily="34" charset="0"/>
                <a:cs typeface="Helvetica" pitchFamily="34" charset="0"/>
              </a:rPr>
              <a:t>Subscale </a:t>
            </a:r>
          </a:p>
          <a:p>
            <a:pPr>
              <a:defRPr/>
            </a:pPr>
            <a:r>
              <a:rPr lang="en-US" sz="1050" dirty="0">
                <a:solidFill>
                  <a:schemeClr val="bg1"/>
                </a:solidFill>
                <a:latin typeface="Helvetica" pitchFamily="34" charset="0"/>
                <a:cs typeface="Helvetica" pitchFamily="34" charset="0"/>
              </a:rPr>
              <a:t>Beryllium </a:t>
            </a:r>
          </a:p>
          <a:p>
            <a:pPr>
              <a:defRPr/>
            </a:pPr>
            <a:r>
              <a:rPr lang="en-US" sz="1050" dirty="0">
                <a:solidFill>
                  <a:schemeClr val="bg1"/>
                </a:solidFill>
                <a:latin typeface="Helvetica" pitchFamily="34" charset="0"/>
                <a:cs typeface="Helvetica" pitchFamily="34" charset="0"/>
              </a:rPr>
              <a:t>Mirror Demonstrator </a:t>
            </a:r>
          </a:p>
          <a:p>
            <a:pPr>
              <a:defRPr/>
            </a:pPr>
            <a:r>
              <a:rPr lang="en-US" sz="1050" dirty="0">
                <a:solidFill>
                  <a:schemeClr val="bg1"/>
                </a:solidFill>
                <a:latin typeface="Helvetica" pitchFamily="34" charset="0"/>
                <a:cs typeface="Helvetica" pitchFamily="34" charset="0"/>
              </a:rPr>
              <a:t>(SBMD):</a:t>
            </a:r>
          </a:p>
          <a:p>
            <a:pPr>
              <a:defRPr/>
            </a:pPr>
            <a:r>
              <a:rPr lang="en-US" sz="1000" dirty="0">
                <a:solidFill>
                  <a:schemeClr val="bg1"/>
                </a:solidFill>
                <a:latin typeface="Helvetica" pitchFamily="34" charset="0"/>
                <a:cs typeface="Helvetica" pitchFamily="34" charset="0"/>
              </a:rPr>
              <a:t>.</a:t>
            </a:r>
            <a:r>
              <a:rPr lang="en-US" sz="900" dirty="0">
                <a:solidFill>
                  <a:schemeClr val="bg1"/>
                </a:solidFill>
                <a:latin typeface="Helvetica" pitchFamily="34" charset="0"/>
                <a:cs typeface="Helvetica" pitchFamily="34" charset="0"/>
              </a:rPr>
              <a:t>5 meter diameter, </a:t>
            </a:r>
          </a:p>
        </p:txBody>
      </p:sp>
      <p:pic>
        <p:nvPicPr>
          <p:cNvPr id="18462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1354" y="3144571"/>
            <a:ext cx="7239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8463" name="Straight Connector 46"/>
          <p:cNvCxnSpPr>
            <a:cxnSpLocks noChangeShapeType="1"/>
          </p:cNvCxnSpPr>
          <p:nvPr/>
        </p:nvCxnSpPr>
        <p:spPr bwMode="auto">
          <a:xfrm>
            <a:off x="2581979" y="2909622"/>
            <a:ext cx="3524250" cy="30163"/>
          </a:xfrm>
          <a:prstGeom prst="line">
            <a:avLst/>
          </a:prstGeom>
          <a:noFill/>
          <a:ln w="57150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18464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8192" y="1088759"/>
            <a:ext cx="1300163" cy="8255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465" name="Diamond 33"/>
          <p:cNvSpPr>
            <a:spLocks noChangeArrowheads="1"/>
          </p:cNvSpPr>
          <p:nvPr/>
        </p:nvSpPr>
        <p:spPr bwMode="auto">
          <a:xfrm>
            <a:off x="2515304" y="2823896"/>
            <a:ext cx="152400" cy="152400"/>
          </a:xfrm>
          <a:prstGeom prst="diamond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endParaRPr lang="en-US" altLang="en-US">
              <a:solidFill>
                <a:schemeClr val="bg1"/>
              </a:solidFill>
            </a:endParaRPr>
          </a:p>
        </p:txBody>
      </p:sp>
      <p:sp>
        <p:nvSpPr>
          <p:cNvPr id="18466" name="Diamond 47"/>
          <p:cNvSpPr>
            <a:spLocks noChangeArrowheads="1"/>
          </p:cNvSpPr>
          <p:nvPr/>
        </p:nvSpPr>
        <p:spPr bwMode="auto">
          <a:xfrm>
            <a:off x="2897891" y="3273159"/>
            <a:ext cx="152400" cy="152400"/>
          </a:xfrm>
          <a:prstGeom prst="diamond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endParaRPr lang="en-US" altLang="en-US">
              <a:solidFill>
                <a:schemeClr val="bg1"/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2148592" y="795137"/>
            <a:ext cx="3897312" cy="73866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schemeClr val="bg1"/>
                </a:solidFill>
                <a:latin typeface="Helvetica" pitchFamily="34" charset="0"/>
                <a:cs typeface="Helvetica" pitchFamily="34" charset="0"/>
              </a:rPr>
              <a:t>Advanced Mirror System Demonstrator (AMSD)</a:t>
            </a:r>
          </a:p>
          <a:p>
            <a:pPr>
              <a:defRPr/>
            </a:pPr>
            <a:r>
              <a:rPr lang="en-US" sz="1000" dirty="0">
                <a:solidFill>
                  <a:schemeClr val="bg1"/>
                </a:solidFill>
                <a:latin typeface="Helvetica" pitchFamily="34" charset="0"/>
                <a:cs typeface="Helvetica" pitchFamily="34" charset="0"/>
              </a:rPr>
              <a:t>Collaboration among 3 government agencies</a:t>
            </a:r>
          </a:p>
          <a:p>
            <a:pPr>
              <a:defRPr/>
            </a:pPr>
            <a:r>
              <a:rPr lang="en-US" sz="1000" dirty="0">
                <a:solidFill>
                  <a:schemeClr val="bg1"/>
                </a:solidFill>
                <a:latin typeface="Helvetica" pitchFamily="34" charset="0"/>
                <a:cs typeface="Helvetica" pitchFamily="34" charset="0"/>
              </a:rPr>
              <a:t>15Kg/m2, 1.2M diameter segments</a:t>
            </a:r>
          </a:p>
          <a:p>
            <a:pPr>
              <a:defRPr/>
            </a:pPr>
            <a:endParaRPr lang="en-US" sz="1000" dirty="0">
              <a:solidFill>
                <a:schemeClr val="bg1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18468" name="Right Brace 53"/>
          <p:cNvSpPr>
            <a:spLocks/>
          </p:cNvSpPr>
          <p:nvPr/>
        </p:nvSpPr>
        <p:spPr bwMode="auto">
          <a:xfrm rot="16200000">
            <a:off x="2686754" y="2571484"/>
            <a:ext cx="246062" cy="411162"/>
          </a:xfrm>
          <a:prstGeom prst="rightBrace">
            <a:avLst>
              <a:gd name="adj1" fmla="val 8347"/>
              <a:gd name="adj2" fmla="val 50000"/>
            </a:avLst>
          </a:prstGeom>
          <a:noFill/>
          <a:ln w="28575" algn="ctr">
            <a:solidFill>
              <a:schemeClr val="bg1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/>
            <a:endParaRPr lang="en-US" altLang="en-US" sz="1800" b="1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18469" name="TextBox 59"/>
          <p:cNvSpPr txBox="1">
            <a:spLocks noChangeArrowheads="1"/>
          </p:cNvSpPr>
          <p:nvPr/>
        </p:nvSpPr>
        <p:spPr bwMode="auto">
          <a:xfrm>
            <a:off x="2132716" y="2319072"/>
            <a:ext cx="1682750" cy="354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r>
              <a:rPr lang="en-US" altLang="en-US" sz="90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AMSD Phase 1:</a:t>
            </a:r>
          </a:p>
          <a:p>
            <a:r>
              <a:rPr lang="en-US" altLang="en-US" sz="80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8 Mirror Designs</a:t>
            </a:r>
          </a:p>
        </p:txBody>
      </p:sp>
      <p:sp>
        <p:nvSpPr>
          <p:cNvPr id="18470" name="Right Brace 62"/>
          <p:cNvSpPr>
            <a:spLocks/>
          </p:cNvSpPr>
          <p:nvPr/>
        </p:nvSpPr>
        <p:spPr bwMode="auto">
          <a:xfrm rot="16200000">
            <a:off x="3659098" y="2045228"/>
            <a:ext cx="246062" cy="1463675"/>
          </a:xfrm>
          <a:prstGeom prst="rightBrace">
            <a:avLst>
              <a:gd name="adj1" fmla="val 8344"/>
              <a:gd name="adj2" fmla="val 50000"/>
            </a:avLst>
          </a:prstGeom>
          <a:noFill/>
          <a:ln w="28575" algn="ctr">
            <a:solidFill>
              <a:schemeClr val="bg1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/>
            <a:endParaRPr lang="en-US" altLang="en-US" sz="1800" b="1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18471" name="TextBox 63"/>
          <p:cNvSpPr txBox="1">
            <a:spLocks noChangeArrowheads="1"/>
          </p:cNvSpPr>
          <p:nvPr/>
        </p:nvSpPr>
        <p:spPr bwMode="auto">
          <a:xfrm>
            <a:off x="3040767" y="2312721"/>
            <a:ext cx="20986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r>
              <a:rPr lang="en-US" altLang="en-US" sz="90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AMSD Phase 2:</a:t>
            </a:r>
          </a:p>
          <a:p>
            <a:r>
              <a:rPr lang="en-US" altLang="en-US" sz="90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3 mirrors developed</a:t>
            </a:r>
          </a:p>
        </p:txBody>
      </p:sp>
      <p:pic>
        <p:nvPicPr>
          <p:cNvPr id="18472" name="Picture 4" descr="1 AMSD monthly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1130" y="1628510"/>
            <a:ext cx="757237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73" name="Picture 11" descr="AMSD &amp; Tech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31"/>
          <a:stretch>
            <a:fillRect/>
          </a:stretch>
        </p:blipFill>
        <p:spPr bwMode="auto">
          <a:xfrm>
            <a:off x="4182180" y="1633272"/>
            <a:ext cx="593725" cy="7223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74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2963" y="1519466"/>
            <a:ext cx="700088" cy="8298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75" name="TextBox 67"/>
          <p:cNvSpPr txBox="1">
            <a:spLocks noChangeArrowheads="1"/>
          </p:cNvSpPr>
          <p:nvPr/>
        </p:nvSpPr>
        <p:spPr bwMode="auto">
          <a:xfrm>
            <a:off x="2834392" y="1628510"/>
            <a:ext cx="6064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r"/>
            <a:r>
              <a:rPr lang="en-US" altLang="en-US" sz="70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Medium</a:t>
            </a:r>
          </a:p>
          <a:p>
            <a:pPr algn="r"/>
            <a:r>
              <a:rPr lang="en-US" altLang="en-US" sz="700" b="1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Authority</a:t>
            </a:r>
          </a:p>
          <a:p>
            <a:pPr algn="r"/>
            <a:r>
              <a:rPr lang="en-US" altLang="en-US" sz="70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Glass (ULE)</a:t>
            </a:r>
            <a:endParaRPr lang="en-US" altLang="en-US" sz="700" b="1">
              <a:solidFill>
                <a:schemeClr val="bg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8476" name="TextBox 68"/>
          <p:cNvSpPr txBox="1">
            <a:spLocks noChangeArrowheads="1"/>
          </p:cNvSpPr>
          <p:nvPr/>
        </p:nvSpPr>
        <p:spPr bwMode="auto">
          <a:xfrm>
            <a:off x="4734630" y="1684071"/>
            <a:ext cx="1576387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r>
              <a:rPr lang="en-US" altLang="en-US" sz="9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Low </a:t>
            </a:r>
          </a:p>
          <a:p>
            <a:r>
              <a:rPr lang="en-US" altLang="en-US" sz="9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Authority </a:t>
            </a:r>
          </a:p>
          <a:p>
            <a:r>
              <a:rPr lang="en-US" altLang="en-US" sz="900" b="1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Beryllium</a:t>
            </a:r>
          </a:p>
        </p:txBody>
      </p:sp>
      <p:sp>
        <p:nvSpPr>
          <p:cNvPr id="18477" name="Right Brace 69"/>
          <p:cNvSpPr>
            <a:spLocks/>
          </p:cNvSpPr>
          <p:nvPr/>
        </p:nvSpPr>
        <p:spPr bwMode="auto">
          <a:xfrm rot="16200000">
            <a:off x="5156111" y="2016653"/>
            <a:ext cx="246062" cy="1558925"/>
          </a:xfrm>
          <a:prstGeom prst="rightBrace">
            <a:avLst>
              <a:gd name="adj1" fmla="val 8330"/>
              <a:gd name="adj2" fmla="val 50000"/>
            </a:avLst>
          </a:prstGeom>
          <a:noFill/>
          <a:ln w="28575" algn="ctr">
            <a:solidFill>
              <a:schemeClr val="bg1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/>
            <a:endParaRPr lang="en-US" altLang="en-US" sz="1800" b="1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18478" name="TextBox 70"/>
          <p:cNvSpPr txBox="1">
            <a:spLocks noChangeArrowheads="1"/>
          </p:cNvSpPr>
          <p:nvPr/>
        </p:nvSpPr>
        <p:spPr bwMode="auto">
          <a:xfrm>
            <a:off x="4150429" y="2334946"/>
            <a:ext cx="262731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r>
              <a:rPr lang="en-US" altLang="en-US" sz="90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AMSD Phase 3/Six Sigma Study</a:t>
            </a:r>
          </a:p>
          <a:p>
            <a:r>
              <a:rPr lang="en-US" altLang="en-US" sz="90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Be manuf. and process improvements</a:t>
            </a:r>
          </a:p>
        </p:txBody>
      </p:sp>
      <p:sp>
        <p:nvSpPr>
          <p:cNvPr id="18479" name="Diamond 75"/>
          <p:cNvSpPr>
            <a:spLocks noChangeArrowheads="1"/>
          </p:cNvSpPr>
          <p:nvPr/>
        </p:nvSpPr>
        <p:spPr bwMode="auto">
          <a:xfrm>
            <a:off x="4315529" y="2823896"/>
            <a:ext cx="152400" cy="152400"/>
          </a:xfrm>
          <a:prstGeom prst="diamond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endParaRPr lang="en-US" altLang="en-US">
              <a:solidFill>
                <a:schemeClr val="bg1"/>
              </a:solidFill>
            </a:endParaRPr>
          </a:p>
        </p:txBody>
      </p:sp>
      <p:sp>
        <p:nvSpPr>
          <p:cNvPr id="18480" name="TextBox 77"/>
          <p:cNvSpPr txBox="1">
            <a:spLocks noChangeArrowheads="1"/>
          </p:cNvSpPr>
          <p:nvPr/>
        </p:nvSpPr>
        <p:spPr bwMode="auto">
          <a:xfrm>
            <a:off x="3536066" y="2928672"/>
            <a:ext cx="168275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r>
              <a:rPr lang="en-US" altLang="en-US" sz="90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OTE Optics </a:t>
            </a:r>
          </a:p>
          <a:p>
            <a:r>
              <a:rPr lang="en-US" altLang="en-US" sz="90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Review </a:t>
            </a:r>
          </a:p>
          <a:p>
            <a:r>
              <a:rPr lang="en-US" altLang="en-US" sz="90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(OOR):</a:t>
            </a:r>
          </a:p>
          <a:p>
            <a:r>
              <a:rPr lang="en-US" altLang="en-US" sz="90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Beryllium </a:t>
            </a:r>
          </a:p>
          <a:p>
            <a:r>
              <a:rPr lang="en-US" altLang="en-US" sz="90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Selected</a:t>
            </a:r>
          </a:p>
        </p:txBody>
      </p:sp>
      <p:sp>
        <p:nvSpPr>
          <p:cNvPr id="18481" name="Diamond 78"/>
          <p:cNvSpPr>
            <a:spLocks noChangeArrowheads="1"/>
          </p:cNvSpPr>
          <p:nvPr/>
        </p:nvSpPr>
        <p:spPr bwMode="auto">
          <a:xfrm>
            <a:off x="5510916" y="1907909"/>
            <a:ext cx="152400" cy="152400"/>
          </a:xfrm>
          <a:prstGeom prst="diamond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endParaRPr lang="en-US" altLang="en-US">
              <a:solidFill>
                <a:schemeClr val="bg1"/>
              </a:solidFill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5591880" y="1565010"/>
            <a:ext cx="2001837" cy="8540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050" dirty="0">
                <a:solidFill>
                  <a:schemeClr val="bg1"/>
                </a:solidFill>
                <a:latin typeface="Helvetica" pitchFamily="34" charset="0"/>
                <a:cs typeface="Helvetica" pitchFamily="34" charset="0"/>
              </a:rPr>
              <a:t>Technology </a:t>
            </a:r>
          </a:p>
          <a:p>
            <a:pPr>
              <a:defRPr/>
            </a:pPr>
            <a:r>
              <a:rPr lang="en-US" sz="1050" dirty="0">
                <a:solidFill>
                  <a:schemeClr val="bg1"/>
                </a:solidFill>
                <a:latin typeface="Helvetica" pitchFamily="34" charset="0"/>
                <a:cs typeface="Helvetica" pitchFamily="34" charset="0"/>
              </a:rPr>
              <a:t>Readiness </a:t>
            </a:r>
          </a:p>
          <a:p>
            <a:pPr>
              <a:defRPr/>
            </a:pPr>
            <a:r>
              <a:rPr lang="en-US" sz="1050" dirty="0">
                <a:solidFill>
                  <a:schemeClr val="bg1"/>
                </a:solidFill>
                <a:latin typeface="Helvetica" pitchFamily="34" charset="0"/>
                <a:cs typeface="Helvetica" pitchFamily="34" charset="0"/>
              </a:rPr>
              <a:t>Level-6 Demonstrated:</a:t>
            </a:r>
          </a:p>
          <a:p>
            <a:pPr>
              <a:defRPr/>
            </a:pPr>
            <a:r>
              <a:rPr lang="en-US" sz="900" dirty="0">
                <a:solidFill>
                  <a:schemeClr val="bg1"/>
                </a:solidFill>
                <a:latin typeface="Helvetica" pitchFamily="34" charset="0"/>
                <a:cs typeface="Helvetica" pitchFamily="34" charset="0"/>
              </a:rPr>
              <a:t>All key requirements and environments demonstrated</a:t>
            </a:r>
          </a:p>
        </p:txBody>
      </p:sp>
      <p:sp>
        <p:nvSpPr>
          <p:cNvPr id="18483" name="Diamond 80"/>
          <p:cNvSpPr>
            <a:spLocks noChangeArrowheads="1"/>
          </p:cNvSpPr>
          <p:nvPr/>
        </p:nvSpPr>
        <p:spPr bwMode="auto">
          <a:xfrm>
            <a:off x="5052129" y="4287571"/>
            <a:ext cx="152400" cy="152400"/>
          </a:xfrm>
          <a:prstGeom prst="diamond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endParaRPr lang="en-US" altLang="en-US">
              <a:solidFill>
                <a:schemeClr val="bg1"/>
              </a:solidFill>
            </a:endParaRPr>
          </a:p>
        </p:txBody>
      </p:sp>
      <p:sp>
        <p:nvSpPr>
          <p:cNvPr id="18484" name="TextBox 82"/>
          <p:cNvSpPr txBox="1">
            <a:spLocks noChangeArrowheads="1"/>
          </p:cNvSpPr>
          <p:nvPr/>
        </p:nvSpPr>
        <p:spPr bwMode="auto">
          <a:xfrm>
            <a:off x="4548891" y="3681147"/>
            <a:ext cx="16827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r>
              <a:rPr lang="en-US" altLang="en-US" sz="90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</a:p>
          <a:p>
            <a:r>
              <a:rPr lang="en-US" altLang="en-US" sz="90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Machining </a:t>
            </a:r>
          </a:p>
          <a:p>
            <a:r>
              <a:rPr lang="en-US" altLang="en-US" sz="90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Facility </a:t>
            </a:r>
          </a:p>
          <a:p>
            <a:r>
              <a:rPr lang="en-US" altLang="en-US" sz="90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Complete</a:t>
            </a:r>
          </a:p>
        </p:txBody>
      </p:sp>
      <p:cxnSp>
        <p:nvCxnSpPr>
          <p:cNvPr id="18485" name="Straight Connector 83"/>
          <p:cNvCxnSpPr>
            <a:cxnSpLocks noChangeShapeType="1"/>
          </p:cNvCxnSpPr>
          <p:nvPr/>
        </p:nvCxnSpPr>
        <p:spPr bwMode="auto">
          <a:xfrm>
            <a:off x="4777491" y="3135046"/>
            <a:ext cx="2649538" cy="0"/>
          </a:xfrm>
          <a:prstGeom prst="line">
            <a:avLst/>
          </a:prstGeom>
          <a:noFill/>
          <a:ln w="57150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7" name="TextBox 86"/>
          <p:cNvSpPr txBox="1"/>
          <p:nvPr/>
        </p:nvSpPr>
        <p:spPr>
          <a:xfrm>
            <a:off x="4128204" y="3127109"/>
            <a:ext cx="3897312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050" dirty="0">
                <a:solidFill>
                  <a:schemeClr val="bg1"/>
                </a:solidFill>
                <a:latin typeface="Helvetica" pitchFamily="34" charset="0"/>
                <a:cs typeface="Helvetica" pitchFamily="34" charset="0"/>
              </a:rPr>
              <a:t>Engineering Design Unit</a:t>
            </a:r>
            <a:r>
              <a:rPr lang="en-US" sz="800" dirty="0">
                <a:solidFill>
                  <a:schemeClr val="bg1"/>
                </a:solidFill>
                <a:latin typeface="Helvetica" pitchFamily="34" charset="0"/>
                <a:cs typeface="Helvetica" pitchFamily="34" charset="0"/>
              </a:rPr>
              <a:t>.</a:t>
            </a:r>
          </a:p>
        </p:txBody>
      </p:sp>
      <p:cxnSp>
        <p:nvCxnSpPr>
          <p:cNvPr id="18487" name="Straight Connector 87"/>
          <p:cNvCxnSpPr>
            <a:cxnSpLocks noChangeShapeType="1"/>
          </p:cNvCxnSpPr>
          <p:nvPr/>
        </p:nvCxnSpPr>
        <p:spPr bwMode="auto">
          <a:xfrm>
            <a:off x="5390267" y="3514459"/>
            <a:ext cx="2206625" cy="0"/>
          </a:xfrm>
          <a:prstGeom prst="line">
            <a:avLst/>
          </a:prstGeom>
          <a:noFill/>
          <a:ln w="57150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9" name="TextBox 88"/>
          <p:cNvSpPr txBox="1"/>
          <p:nvPr/>
        </p:nvSpPr>
        <p:spPr>
          <a:xfrm>
            <a:off x="4548892" y="3538271"/>
            <a:ext cx="3897313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050" dirty="0">
                <a:solidFill>
                  <a:schemeClr val="bg1"/>
                </a:solidFill>
                <a:latin typeface="Helvetica" pitchFamily="34" charset="0"/>
                <a:cs typeface="Helvetica" pitchFamily="34" charset="0"/>
              </a:rPr>
              <a:t>PM Manufacturing of 18 segments</a:t>
            </a:r>
            <a:endParaRPr lang="en-US" sz="800" dirty="0">
              <a:solidFill>
                <a:schemeClr val="bg1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18489" name="Diamond 90"/>
          <p:cNvSpPr>
            <a:spLocks noChangeArrowheads="1"/>
          </p:cNvSpPr>
          <p:nvPr/>
        </p:nvSpPr>
        <p:spPr bwMode="auto">
          <a:xfrm>
            <a:off x="7339716" y="3039796"/>
            <a:ext cx="152400" cy="152400"/>
          </a:xfrm>
          <a:prstGeom prst="diamond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endParaRPr lang="en-US" altLang="en-US">
              <a:solidFill>
                <a:schemeClr val="bg1"/>
              </a:solidFill>
            </a:endParaRPr>
          </a:p>
        </p:txBody>
      </p:sp>
      <p:pic>
        <p:nvPicPr>
          <p:cNvPr id="18490" name="Picture 5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8840" y="4173271"/>
            <a:ext cx="3722975" cy="2474670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rgbClr val="999999"/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8491" name="Straight Connector 93"/>
          <p:cNvCxnSpPr>
            <a:cxnSpLocks noChangeShapeType="1"/>
          </p:cNvCxnSpPr>
          <p:nvPr/>
        </p:nvCxnSpPr>
        <p:spPr bwMode="auto">
          <a:xfrm>
            <a:off x="5663317" y="3946259"/>
            <a:ext cx="2227263" cy="0"/>
          </a:xfrm>
          <a:prstGeom prst="line">
            <a:avLst/>
          </a:prstGeom>
          <a:noFill/>
          <a:ln w="57150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7" name="TextBox 96"/>
          <p:cNvSpPr txBox="1"/>
          <p:nvPr/>
        </p:nvSpPr>
        <p:spPr>
          <a:xfrm>
            <a:off x="5845879" y="3951022"/>
            <a:ext cx="3897312" cy="2524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050" dirty="0" err="1">
                <a:solidFill>
                  <a:schemeClr val="bg1"/>
                </a:solidFill>
                <a:latin typeface="Helvetica" pitchFamily="34" charset="0"/>
                <a:cs typeface="Helvetica" pitchFamily="34" charset="0"/>
              </a:rPr>
              <a:t>Cryo</a:t>
            </a:r>
            <a:r>
              <a:rPr lang="en-US" sz="1050" dirty="0">
                <a:solidFill>
                  <a:schemeClr val="bg1"/>
                </a:solidFill>
                <a:latin typeface="Helvetica" pitchFamily="34" charset="0"/>
                <a:cs typeface="Helvetica" pitchFamily="34" charset="0"/>
              </a:rPr>
              <a:t> Testing</a:t>
            </a:r>
            <a:endParaRPr lang="en-US" sz="800" dirty="0">
              <a:solidFill>
                <a:schemeClr val="bg1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18493" name="Diamond 97"/>
          <p:cNvSpPr>
            <a:spLocks noChangeArrowheads="1"/>
          </p:cNvSpPr>
          <p:nvPr/>
        </p:nvSpPr>
        <p:spPr bwMode="auto">
          <a:xfrm>
            <a:off x="7481004" y="3431909"/>
            <a:ext cx="152400" cy="152400"/>
          </a:xfrm>
          <a:prstGeom prst="diamond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endParaRPr lang="en-US" altLang="en-US">
              <a:solidFill>
                <a:schemeClr val="bg1"/>
              </a:solidFill>
            </a:endParaRPr>
          </a:p>
        </p:txBody>
      </p:sp>
      <p:pic>
        <p:nvPicPr>
          <p:cNvPr id="18494" name="Picture 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8181" y="5031678"/>
            <a:ext cx="2816256" cy="144438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495" name="Diamond 100"/>
          <p:cNvSpPr>
            <a:spLocks noChangeArrowheads="1"/>
          </p:cNvSpPr>
          <p:nvPr/>
        </p:nvSpPr>
        <p:spPr bwMode="auto">
          <a:xfrm>
            <a:off x="5663316" y="4252646"/>
            <a:ext cx="152400" cy="152400"/>
          </a:xfrm>
          <a:prstGeom prst="diamond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endParaRPr lang="en-US" altLang="en-US">
              <a:solidFill>
                <a:schemeClr val="bg1"/>
              </a:solidFill>
            </a:endParaRPr>
          </a:p>
        </p:txBody>
      </p:sp>
      <p:sp>
        <p:nvSpPr>
          <p:cNvPr id="18496" name="TextBox 101"/>
          <p:cNvSpPr txBox="1">
            <a:spLocks noChangeArrowheads="1"/>
          </p:cNvSpPr>
          <p:nvPr/>
        </p:nvSpPr>
        <p:spPr bwMode="auto">
          <a:xfrm>
            <a:off x="5214054" y="4352659"/>
            <a:ext cx="168275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r>
              <a:rPr lang="en-US" altLang="en-US" sz="90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Polishing</a:t>
            </a:r>
          </a:p>
          <a:p>
            <a:r>
              <a:rPr lang="en-US" altLang="en-US" sz="90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Facility </a:t>
            </a:r>
          </a:p>
          <a:p>
            <a:r>
              <a:rPr lang="en-US" altLang="en-US" sz="90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Complete</a:t>
            </a:r>
          </a:p>
        </p:txBody>
      </p:sp>
      <p:sp>
        <p:nvSpPr>
          <p:cNvPr id="104" name="TextBox 103"/>
          <p:cNvSpPr txBox="1"/>
          <p:nvPr/>
        </p:nvSpPr>
        <p:spPr>
          <a:xfrm>
            <a:off x="7515930" y="3530335"/>
            <a:ext cx="2066925" cy="4159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050" dirty="0">
                <a:solidFill>
                  <a:schemeClr val="bg1"/>
                </a:solidFill>
                <a:latin typeface="Helvetica" pitchFamily="34" charset="0"/>
                <a:cs typeface="Helvetica" pitchFamily="34" charset="0"/>
              </a:rPr>
              <a:t>Primary Mirror </a:t>
            </a:r>
          </a:p>
          <a:p>
            <a:pPr>
              <a:defRPr/>
            </a:pPr>
            <a:r>
              <a:rPr lang="en-US" sz="1050" dirty="0">
                <a:solidFill>
                  <a:schemeClr val="bg1"/>
                </a:solidFill>
                <a:latin typeface="Helvetica" pitchFamily="34" charset="0"/>
                <a:cs typeface="Helvetica" pitchFamily="34" charset="0"/>
              </a:rPr>
              <a:t>Segment Assemblies Complete</a:t>
            </a:r>
          </a:p>
        </p:txBody>
      </p:sp>
      <p:pic>
        <p:nvPicPr>
          <p:cNvPr id="106" name="Picture 4" descr="\\aerobus3\Users6$\bbgallag\My Documents\JWST\Coating Specification\Denton\Segments\B6\photos by ken\10-9445-JWST at QCI.JPG"/>
          <p:cNvPicPr>
            <a:picLocks noChangeAspect="1" noChangeArrowheads="1"/>
          </p:cNvPicPr>
          <p:nvPr/>
        </p:nvPicPr>
        <p:blipFill>
          <a:blip r:embed="rId11"/>
          <a:srcRect l="8802" t="15909" r="7046" b="3159"/>
          <a:stretch>
            <a:fillRect/>
          </a:stretch>
        </p:blipFill>
        <p:spPr bwMode="auto">
          <a:xfrm>
            <a:off x="7560380" y="2212709"/>
            <a:ext cx="1787525" cy="1143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8499" name="Diamond 91"/>
          <p:cNvSpPr>
            <a:spLocks noChangeArrowheads="1"/>
          </p:cNvSpPr>
          <p:nvPr/>
        </p:nvSpPr>
        <p:spPr bwMode="auto">
          <a:xfrm>
            <a:off x="7792154" y="3870059"/>
            <a:ext cx="152400" cy="152400"/>
          </a:xfrm>
          <a:prstGeom prst="diamond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endParaRPr lang="en-US" altLang="en-US">
              <a:solidFill>
                <a:schemeClr val="bg1"/>
              </a:solidFill>
            </a:endParaRPr>
          </a:p>
        </p:txBody>
      </p:sp>
      <p:cxnSp>
        <p:nvCxnSpPr>
          <p:cNvPr id="18500" name="Straight Connector 71"/>
          <p:cNvCxnSpPr>
            <a:cxnSpLocks noChangeShapeType="1"/>
          </p:cNvCxnSpPr>
          <p:nvPr/>
        </p:nvCxnSpPr>
        <p:spPr bwMode="auto">
          <a:xfrm>
            <a:off x="2915354" y="4287571"/>
            <a:ext cx="798512" cy="0"/>
          </a:xfrm>
          <a:prstGeom prst="line">
            <a:avLst/>
          </a:prstGeom>
          <a:noFill/>
          <a:ln w="57150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4" name="TextBox 73"/>
          <p:cNvSpPr txBox="1"/>
          <p:nvPr/>
        </p:nvSpPr>
        <p:spPr>
          <a:xfrm>
            <a:off x="2991554" y="4287571"/>
            <a:ext cx="2070100" cy="7381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050" dirty="0">
                <a:solidFill>
                  <a:schemeClr val="bg1"/>
                </a:solidFill>
                <a:latin typeface="Helvetica" pitchFamily="34" charset="0"/>
                <a:cs typeface="Helvetica" pitchFamily="34" charset="0"/>
              </a:rPr>
              <a:t>NGST Mirror</a:t>
            </a:r>
          </a:p>
          <a:p>
            <a:pPr>
              <a:defRPr/>
            </a:pPr>
            <a:r>
              <a:rPr lang="en-US" sz="1050" dirty="0">
                <a:solidFill>
                  <a:schemeClr val="bg1"/>
                </a:solidFill>
                <a:latin typeface="Helvetica" pitchFamily="34" charset="0"/>
                <a:cs typeface="Helvetica" pitchFamily="34" charset="0"/>
              </a:rPr>
              <a:t>System Demonstrator</a:t>
            </a:r>
          </a:p>
          <a:p>
            <a:pPr>
              <a:defRPr/>
            </a:pPr>
            <a:r>
              <a:rPr lang="en-US" sz="1050" dirty="0">
                <a:solidFill>
                  <a:schemeClr val="bg1"/>
                </a:solidFill>
                <a:latin typeface="Helvetica" pitchFamily="34" charset="0"/>
                <a:cs typeface="Helvetica" pitchFamily="34" charset="0"/>
              </a:rPr>
              <a:t>(NMSD): Other architectures</a:t>
            </a:r>
          </a:p>
          <a:p>
            <a:pPr>
              <a:defRPr/>
            </a:pPr>
            <a:r>
              <a:rPr lang="en-US" sz="1050" dirty="0">
                <a:solidFill>
                  <a:schemeClr val="bg1"/>
                </a:solidFill>
                <a:latin typeface="Helvetica" pitchFamily="34" charset="0"/>
                <a:cs typeface="Helvetica" pitchFamily="34" charset="0"/>
              </a:rPr>
              <a:t>that were not successful</a:t>
            </a:r>
            <a:endParaRPr lang="en-US" sz="900" dirty="0">
              <a:solidFill>
                <a:schemeClr val="bg1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72" name="TextBox 36"/>
          <p:cNvSpPr txBox="1">
            <a:spLocks noChangeArrowheads="1"/>
          </p:cNvSpPr>
          <p:nvPr/>
        </p:nvSpPr>
        <p:spPr bwMode="auto">
          <a:xfrm>
            <a:off x="10832216" y="522088"/>
            <a:ext cx="415498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r>
              <a:rPr lang="en-US" altLang="en-US" sz="8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2020</a:t>
            </a:r>
          </a:p>
        </p:txBody>
      </p:sp>
      <p:sp>
        <p:nvSpPr>
          <p:cNvPr id="73" name="Diamond 100"/>
          <p:cNvSpPr>
            <a:spLocks noChangeArrowheads="1"/>
          </p:cNvSpPr>
          <p:nvPr/>
        </p:nvSpPr>
        <p:spPr bwMode="auto">
          <a:xfrm>
            <a:off x="10090855" y="1534849"/>
            <a:ext cx="152400" cy="152400"/>
          </a:xfrm>
          <a:prstGeom prst="diamond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endParaRPr lang="en-US" altLang="en-US">
              <a:solidFill>
                <a:schemeClr val="bg1"/>
              </a:solidFill>
            </a:endParaRPr>
          </a:p>
        </p:txBody>
      </p:sp>
      <p:sp>
        <p:nvSpPr>
          <p:cNvPr id="75" name="Diamond 100"/>
          <p:cNvSpPr>
            <a:spLocks noChangeArrowheads="1"/>
          </p:cNvSpPr>
          <p:nvPr/>
        </p:nvSpPr>
        <p:spPr bwMode="auto">
          <a:xfrm>
            <a:off x="11326722" y="1568185"/>
            <a:ext cx="152400" cy="152400"/>
          </a:xfrm>
          <a:prstGeom prst="diamond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endParaRPr lang="en-US" altLang="en-US">
              <a:solidFill>
                <a:schemeClr val="bg1"/>
              </a:solidFill>
            </a:endParaRPr>
          </a:p>
        </p:txBody>
      </p:sp>
      <p:sp>
        <p:nvSpPr>
          <p:cNvPr id="77" name="TextBox 36"/>
          <p:cNvSpPr txBox="1">
            <a:spLocks noChangeArrowheads="1"/>
          </p:cNvSpPr>
          <p:nvPr/>
        </p:nvSpPr>
        <p:spPr bwMode="auto">
          <a:xfrm>
            <a:off x="9982971" y="527305"/>
            <a:ext cx="415498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r>
              <a:rPr lang="en-US" altLang="en-US" sz="8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2018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9347905" y="1460904"/>
            <a:ext cx="1298575" cy="41549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050" dirty="0">
                <a:solidFill>
                  <a:schemeClr val="bg1"/>
                </a:solidFill>
                <a:latin typeface="Helvetica" pitchFamily="34" charset="0"/>
                <a:cs typeface="Helvetica" pitchFamily="34" charset="0"/>
              </a:rPr>
              <a:t>OTE </a:t>
            </a:r>
          </a:p>
          <a:p>
            <a:pPr>
              <a:defRPr/>
            </a:pPr>
            <a:r>
              <a:rPr lang="en-US" sz="1050" dirty="0">
                <a:solidFill>
                  <a:schemeClr val="bg1"/>
                </a:solidFill>
                <a:latin typeface="Helvetica" pitchFamily="34" charset="0"/>
                <a:cs typeface="Helvetica" pitchFamily="34" charset="0"/>
              </a:rPr>
              <a:t>Complete</a:t>
            </a:r>
            <a:endParaRPr lang="en-US" sz="1050" b="1" dirty="0">
              <a:solidFill>
                <a:schemeClr val="bg1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10729140" y="1541695"/>
            <a:ext cx="660290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050" dirty="0">
                <a:solidFill>
                  <a:schemeClr val="bg1"/>
                </a:solidFill>
                <a:latin typeface="Helvetica" pitchFamily="34" charset="0"/>
                <a:cs typeface="Helvetica" pitchFamily="34" charset="0"/>
              </a:rPr>
              <a:t>Launch</a:t>
            </a:r>
            <a:endParaRPr lang="en-US" sz="1050" b="1" dirty="0">
              <a:solidFill>
                <a:schemeClr val="bg1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82" name="TextBox 36"/>
          <p:cNvSpPr txBox="1">
            <a:spLocks noChangeArrowheads="1"/>
          </p:cNvSpPr>
          <p:nvPr/>
        </p:nvSpPr>
        <p:spPr bwMode="auto">
          <a:xfrm>
            <a:off x="9088626" y="517430"/>
            <a:ext cx="415498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r>
              <a:rPr lang="en-US" altLang="en-US" sz="8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2016</a:t>
            </a:r>
          </a:p>
        </p:txBody>
      </p:sp>
    </p:spTree>
    <p:extLst>
      <p:ext uri="{BB962C8B-B14F-4D97-AF65-F5344CB8AC3E}">
        <p14:creationId xmlns:p14="http://schemas.microsoft.com/office/powerpoint/2010/main" val="38906524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1111111111111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6088"/>
            <a:ext cx="12192000" cy="6858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435" name="Title 1"/>
          <p:cNvSpPr>
            <a:spLocks noGrp="1"/>
          </p:cNvSpPr>
          <p:nvPr>
            <p:ph type="title"/>
          </p:nvPr>
        </p:nvSpPr>
        <p:spPr>
          <a:xfrm>
            <a:off x="904002" y="-356591"/>
            <a:ext cx="10020300" cy="1345886"/>
          </a:xfrm>
        </p:spPr>
        <p:txBody>
          <a:bodyPr/>
          <a:lstStyle/>
          <a:p>
            <a:pPr algn="ctr"/>
            <a:r>
              <a:rPr lang="en-US" altLang="en-US" sz="2400" dirty="0">
                <a:solidFill>
                  <a:schemeClr val="bg1"/>
                </a:solidFill>
              </a:rPr>
              <a:t>Relevant Optics Lessons Along the Way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81C44DB-1016-44D3-F5CD-ACDD397941EC}"/>
              </a:ext>
            </a:extLst>
          </p:cNvPr>
          <p:cNvSpPr txBox="1"/>
          <p:nvPr/>
        </p:nvSpPr>
        <p:spPr>
          <a:xfrm>
            <a:off x="453374" y="678075"/>
            <a:ext cx="10695522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TRL6 testing (or TRL5) should be to the environment and you won’t know this early.  Margin in the design can avoid this risk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After AMSD and team began flight design, loads went up after first couple loads analysis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Required redesigning structure (ribs, mounts)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Necessitated an EDU be built and taken to acoustics for TRL6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Mounts and bonding were extremely challenging, should part of TRL-6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Launch and Ascent temperatures need to be bracketed – this was a major issue right up to launch for JWST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Entire lifecycle thermal stresses need to be understood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Flexures are complicated, balance thermal and launch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Staffing a large manufacturing effort was not easy, we had attrition and challenges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Need a good estimate of </a:t>
            </a:r>
            <a:r>
              <a:rPr lang="en-US" sz="2400" dirty="0" err="1">
                <a:solidFill>
                  <a:schemeClr val="bg1"/>
                </a:solidFill>
              </a:rPr>
              <a:t>facilitization</a:t>
            </a:r>
            <a:r>
              <a:rPr lang="en-US" sz="2400" dirty="0">
                <a:solidFill>
                  <a:schemeClr val="bg1"/>
                </a:solidFill>
              </a:rPr>
              <a:t> up front:  </a:t>
            </a:r>
            <a:r>
              <a:rPr lang="en-US" sz="2400" dirty="0" err="1">
                <a:solidFill>
                  <a:schemeClr val="bg1"/>
                </a:solidFill>
              </a:rPr>
              <a:t>Facilitization</a:t>
            </a:r>
            <a:r>
              <a:rPr lang="en-US" sz="2400" dirty="0">
                <a:solidFill>
                  <a:schemeClr val="bg1"/>
                </a:solidFill>
              </a:rPr>
              <a:t> is the first early cost, occurs while ramping up phasing, if you underestimate it then it will use up significant reserves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98448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1111111111111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6088"/>
            <a:ext cx="12192000" cy="6858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435" name="Title 1"/>
          <p:cNvSpPr>
            <a:spLocks noGrp="1"/>
          </p:cNvSpPr>
          <p:nvPr>
            <p:ph type="title"/>
          </p:nvPr>
        </p:nvSpPr>
        <p:spPr>
          <a:xfrm>
            <a:off x="904002" y="-356591"/>
            <a:ext cx="10020300" cy="1345886"/>
          </a:xfrm>
        </p:spPr>
        <p:txBody>
          <a:bodyPr/>
          <a:lstStyle/>
          <a:p>
            <a:pPr algn="ctr"/>
            <a:r>
              <a:rPr lang="en-US" altLang="en-US" sz="2400" dirty="0">
                <a:solidFill>
                  <a:schemeClr val="bg1"/>
                </a:solidFill>
              </a:rPr>
              <a:t>Relevant Optics Lessons Along the Way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58C26B9-6E98-12F7-8D54-073CF699D130}"/>
              </a:ext>
            </a:extLst>
          </p:cNvPr>
          <p:cNvSpPr txBox="1"/>
          <p:nvPr/>
        </p:nvSpPr>
        <p:spPr>
          <a:xfrm>
            <a:off x="530858" y="685920"/>
            <a:ext cx="10478909" cy="5940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Stress was a key consideration with beryllium. Led us to add a whole early effort on testing coupons with varying polishing parameters and heat treating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Metrology is always hard and time consuming, needs to be included in TRL6 (probably TRL5)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Scaling from .5m to 1.2m to 1.3m didn’t uncover a lot of surprises, the bigger surprise had to do with more refined understanding of loads and environments using CLA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Early studies of bottlenecks in process was helpful in </a:t>
            </a:r>
            <a:r>
              <a:rPr lang="en-US" sz="2000" dirty="0" err="1">
                <a:solidFill>
                  <a:schemeClr val="bg1"/>
                </a:solidFill>
              </a:rPr>
              <a:t>faciltization</a:t>
            </a:r>
            <a:r>
              <a:rPr lang="en-US" sz="2000" dirty="0">
                <a:solidFill>
                  <a:schemeClr val="bg1"/>
                </a:solidFill>
              </a:rPr>
              <a:t>.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Assembling the telescope needs to be thought through early as it can impact the design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Can you get mirrors off once mounted, can you reach shims, </a:t>
            </a:r>
            <a:r>
              <a:rPr lang="en-US" sz="2000" dirty="0" err="1">
                <a:solidFill>
                  <a:schemeClr val="bg1"/>
                </a:solidFill>
              </a:rPr>
              <a:t>etc</a:t>
            </a:r>
            <a:endParaRPr lang="en-US" sz="20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Practice, practice, practice.  Pathfinders, AMSD, EDU were all immensely helpful.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The decision to choose beryllium was primarily for CTE at 50K and thermal conductivity to meet our EE stability requirement 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We wound up descoping the stability requirement later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Important to really understand your ultimate performance specs so you make the right technical decisions early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System margins are incredibly important:  mass, volume, power </a:t>
            </a:r>
            <a:r>
              <a:rPr lang="en-US" sz="2000" dirty="0" err="1">
                <a:solidFill>
                  <a:schemeClr val="bg1"/>
                </a:solidFill>
              </a:rPr>
              <a:t>etc</a:t>
            </a:r>
            <a:endParaRPr lang="en-US" sz="2000" dirty="0">
              <a:solidFill>
                <a:schemeClr val="bg1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In the end, the choice of beryllium wound up being critical to dealing with mass constraints early in the program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This doesn’t just apply to </a:t>
            </a:r>
            <a:r>
              <a:rPr lang="en-US" sz="2000" dirty="0" err="1">
                <a:solidFill>
                  <a:schemeClr val="bg1"/>
                </a:solidFill>
              </a:rPr>
              <a:t>opitcs</a:t>
            </a:r>
            <a:r>
              <a:rPr lang="en-US" sz="2000" dirty="0">
                <a:solidFill>
                  <a:schemeClr val="bg1"/>
                </a:solidFill>
              </a:rPr>
              <a:t>, it applies to thermal margins, </a:t>
            </a:r>
            <a:r>
              <a:rPr lang="en-US" sz="2000" dirty="0" err="1">
                <a:solidFill>
                  <a:schemeClr val="bg1"/>
                </a:solidFill>
              </a:rPr>
              <a:t>etc</a:t>
            </a:r>
            <a:endParaRPr lang="en-US" sz="2000" dirty="0">
              <a:solidFill>
                <a:schemeClr val="bg1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98282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1111111111111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6088"/>
            <a:ext cx="12192000" cy="6858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435" name="Title 1"/>
          <p:cNvSpPr>
            <a:spLocks noGrp="1"/>
          </p:cNvSpPr>
          <p:nvPr>
            <p:ph type="title"/>
          </p:nvPr>
        </p:nvSpPr>
        <p:spPr>
          <a:xfrm>
            <a:off x="287553" y="-49617"/>
            <a:ext cx="10020300" cy="1345886"/>
          </a:xfrm>
        </p:spPr>
        <p:txBody>
          <a:bodyPr>
            <a:normAutofit/>
          </a:bodyPr>
          <a:lstStyle/>
          <a:p>
            <a:pPr algn="ctr"/>
            <a:r>
              <a:rPr lang="en-US" altLang="en-US" sz="3600" dirty="0">
                <a:solidFill>
                  <a:schemeClr val="bg1"/>
                </a:solidFill>
              </a:rPr>
              <a:t>Documented lessons learned from JWST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3EFB38F2-019A-F83B-C671-ABA31CB73479}"/>
              </a:ext>
            </a:extLst>
          </p:cNvPr>
          <p:cNvSpPr txBox="1">
            <a:spLocks/>
          </p:cNvSpPr>
          <p:nvPr/>
        </p:nvSpPr>
        <p:spPr>
          <a:xfrm>
            <a:off x="732551" y="1342739"/>
            <a:ext cx="9757363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chemeClr val="bg1"/>
                </a:solidFill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JWST lessons learned are being published: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solidFill>
                <a:schemeClr val="bg1"/>
              </a:solidFill>
              <a:latin typeface="Aptos" panose="020B0004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>
              <a:spcBef>
                <a:spcPts val="0"/>
              </a:spcBef>
            </a:pPr>
            <a:r>
              <a:rPr lang="en-US" sz="2400" dirty="0">
                <a:solidFill>
                  <a:schemeClr val="bg1"/>
                </a:solidFill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Spotlight eBook, JWST Lessons Learned, in progress, expect in January </a:t>
            </a:r>
          </a:p>
          <a:p>
            <a:pPr marL="0">
              <a:spcBef>
                <a:spcPts val="0"/>
              </a:spcBef>
            </a:pPr>
            <a:r>
              <a:rPr lang="en-US" sz="2400" dirty="0">
                <a:solidFill>
                  <a:schemeClr val="bg1"/>
                </a:solidFill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Selections, JWST Lessons Learned + </a:t>
            </a:r>
            <a:r>
              <a:rPr lang="en-US" sz="2400" u="sng" dirty="0">
                <a:solidFill>
                  <a:schemeClr val="bg1"/>
                </a:solidFill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JATIS Systems Engineering Lessons Learned</a:t>
            </a:r>
            <a:r>
              <a:rPr lang="en-US" sz="2400" dirty="0">
                <a:solidFill>
                  <a:schemeClr val="bg1"/>
                </a:solidFill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(JATIS, Menzel et al) + </a:t>
            </a:r>
            <a:r>
              <a:rPr lang="en-US" sz="2400" u="sng" dirty="0">
                <a:solidFill>
                  <a:schemeClr val="bg1"/>
                </a:solidFill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JATIS </a:t>
            </a:r>
            <a:r>
              <a:rPr lang="en-US" sz="2400" u="sng" dirty="0" err="1">
                <a:solidFill>
                  <a:schemeClr val="bg1"/>
                </a:solidFill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Stabilty</a:t>
            </a:r>
            <a:r>
              <a:rPr lang="en-US" sz="2400" u="sng" dirty="0">
                <a:solidFill>
                  <a:schemeClr val="bg1"/>
                </a:solidFill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Lessons Learned (JATIS, Feinberg et al)</a:t>
            </a:r>
          </a:p>
          <a:p>
            <a:pPr marL="0">
              <a:spcBef>
                <a:spcPts val="0"/>
              </a:spcBef>
            </a:pPr>
            <a:endParaRPr lang="en-US" sz="2400" u="sng" dirty="0">
              <a:solidFill>
                <a:schemeClr val="bg1"/>
              </a:solidFill>
              <a:latin typeface="Aptos" panose="020B0004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>
              <a:spcBef>
                <a:spcPts val="0"/>
              </a:spcBef>
            </a:pPr>
            <a:endParaRPr lang="en-US" sz="2400" dirty="0">
              <a:solidFill>
                <a:schemeClr val="bg1"/>
              </a:solidFill>
              <a:latin typeface="Aptos" panose="020B0004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>
              <a:spcBef>
                <a:spcPts val="0"/>
              </a:spcBef>
            </a:pPr>
            <a:r>
              <a:rPr lang="en-US" sz="2400" dirty="0">
                <a:solidFill>
                  <a:schemeClr val="bg1"/>
                </a:solidFill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Chart </a:t>
            </a:r>
            <a:r>
              <a:rPr lang="en-US" sz="2400">
                <a:solidFill>
                  <a:schemeClr val="bg1"/>
                </a:solidFill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summary of JWST </a:t>
            </a:r>
            <a:r>
              <a:rPr lang="en-US" sz="2400" dirty="0">
                <a:solidFill>
                  <a:schemeClr val="bg1"/>
                </a:solidFill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lessons learned talks are online (video and charts):</a:t>
            </a:r>
          </a:p>
          <a:p>
            <a:pPr marL="457200" lvl="1">
              <a:spcBef>
                <a:spcPts val="0"/>
              </a:spcBef>
            </a:pPr>
            <a:r>
              <a:rPr lang="en-US" sz="2000" dirty="0">
                <a:solidFill>
                  <a:schemeClr val="bg1"/>
                </a:solidFill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HWO Face to Face, Fall 2023 (Feinberg + Rigby talks)</a:t>
            </a:r>
          </a:p>
          <a:p>
            <a:pPr marL="457200" lvl="1">
              <a:spcBef>
                <a:spcPts val="0"/>
              </a:spcBef>
            </a:pPr>
            <a:r>
              <a:rPr lang="en-US" sz="1600" dirty="0">
                <a:hlinkClick r:id="rId4"/>
              </a:rPr>
              <a:t>Day 2 - HWO Working Groups - Google Drive</a:t>
            </a:r>
            <a:endParaRPr lang="en-US" sz="2000" dirty="0">
              <a:solidFill>
                <a:schemeClr val="bg1"/>
              </a:solidFill>
              <a:latin typeface="Aptos" panose="020B0004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 lvl="1">
              <a:spcBef>
                <a:spcPts val="0"/>
              </a:spcBef>
            </a:pPr>
            <a:endParaRPr lang="en-US" sz="2000" dirty="0">
              <a:solidFill>
                <a:schemeClr val="bg1"/>
              </a:solidFill>
              <a:latin typeface="Aptos" panose="020B0004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>
              <a:spcBef>
                <a:spcPts val="0"/>
              </a:spcBef>
            </a:pPr>
            <a:endParaRPr lang="en-US" sz="2400" u="sng" dirty="0">
              <a:solidFill>
                <a:schemeClr val="bg1"/>
              </a:solidFill>
              <a:latin typeface="Aptos" panose="020B0004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>
              <a:spcBef>
                <a:spcPts val="0"/>
              </a:spcBef>
            </a:pPr>
            <a:endParaRPr lang="en-US" sz="2400" dirty="0">
              <a:solidFill>
                <a:schemeClr val="bg1"/>
              </a:solidFill>
              <a:latin typeface="Aptos" panose="020B0004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>
              <a:spcBef>
                <a:spcPts val="0"/>
              </a:spcBef>
            </a:pPr>
            <a:endParaRPr lang="en-US" sz="1800" dirty="0">
              <a:solidFill>
                <a:schemeClr val="bg1"/>
              </a:solidFill>
              <a:latin typeface="Aptos" panose="020B0004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6520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7005d458-45be-48ae-8140-d43da96dd17b}" enabled="0" method="" siteId="{7005d458-45be-48ae-8140-d43da96dd17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658</Words>
  <Application>Microsoft Office PowerPoint</Application>
  <PresentationFormat>Widescreen</PresentationFormat>
  <Paragraphs>108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3" baseType="lpstr">
      <vt:lpstr>Aptos</vt:lpstr>
      <vt:lpstr>Arial</vt:lpstr>
      <vt:lpstr>Arial Narrow</vt:lpstr>
      <vt:lpstr>Calibri</vt:lpstr>
      <vt:lpstr>Calibri Light</vt:lpstr>
      <vt:lpstr>Helvetica</vt:lpstr>
      <vt:lpstr>Times</vt:lpstr>
      <vt:lpstr>Office Theme</vt:lpstr>
      <vt:lpstr>JWST Optics Lessons Learned for Probe Missions</vt:lpstr>
      <vt:lpstr>JWST Mirror Technology Flow</vt:lpstr>
      <vt:lpstr>Relevant Optics Lessons Along the Way</vt:lpstr>
      <vt:lpstr>Relevant Optics Lessons Along the Way</vt:lpstr>
      <vt:lpstr>Documented lessons learned from JWST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JWST Optics Lessons Learned for Probe Missions</dc:title>
  <dc:creator>Feinberg, Lee D. (GSFC-5500)</dc:creator>
  <cp:lastModifiedBy>EILEEN Mitchell</cp:lastModifiedBy>
  <cp:revision>3</cp:revision>
  <dcterms:created xsi:type="dcterms:W3CDTF">2024-11-01T16:25:40Z</dcterms:created>
  <dcterms:modified xsi:type="dcterms:W3CDTF">2024-11-07T17:39:59Z</dcterms:modified>
</cp:coreProperties>
</file>