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1"/>
  </p:notesMasterIdLst>
  <p:handoutMasterIdLst>
    <p:handoutMasterId r:id="rId32"/>
  </p:handoutMasterIdLst>
  <p:sldIdLst>
    <p:sldId id="256" r:id="rId5"/>
    <p:sldId id="257" r:id="rId6"/>
    <p:sldId id="258" r:id="rId7"/>
    <p:sldId id="259" r:id="rId8"/>
    <p:sldId id="275" r:id="rId9"/>
    <p:sldId id="260" r:id="rId10"/>
    <p:sldId id="270" r:id="rId11"/>
    <p:sldId id="271" r:id="rId12"/>
    <p:sldId id="272" r:id="rId13"/>
    <p:sldId id="274" r:id="rId14"/>
    <p:sldId id="273" r:id="rId15"/>
    <p:sldId id="261" r:id="rId16"/>
    <p:sldId id="263" r:id="rId17"/>
    <p:sldId id="264" r:id="rId18"/>
    <p:sldId id="265" r:id="rId19"/>
    <p:sldId id="266" r:id="rId20"/>
    <p:sldId id="262" r:id="rId21"/>
    <p:sldId id="267" r:id="rId22"/>
    <p:sldId id="269" r:id="rId23"/>
    <p:sldId id="268" r:id="rId24"/>
    <p:sldId id="276" r:id="rId25"/>
    <p:sldId id="279" r:id="rId26"/>
    <p:sldId id="280" r:id="rId27"/>
    <p:sldId id="281" r:id="rId28"/>
    <p:sldId id="278" r:id="rId29"/>
    <p:sldId id="277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2E76D6-C294-4090-988A-F0DEFF93147E}" v="841" dt="2024-11-12T19:03:17.523"/>
    <p1510:client id="{6CBF88A9-F33F-40FF-AD1C-EC6CFC139CA1}" v="43" dt="2024-11-12T19:06:48.239"/>
    <p1510:client id="{ED60ADE4-0D29-4B30-BC94-02061E31E610}" v="13" dt="2024-11-12T22:01:00.8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7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A18F93-9EA3-4BC1-9A81-B15AD13BF245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F4D35ACF-E5B1-4E72-8705-210A4E339FDC}">
      <dgm:prSet phldrT="[Text]"/>
      <dgm:spPr/>
      <dgm:t>
        <a:bodyPr/>
        <a:lstStyle/>
        <a:p>
          <a:r>
            <a:rPr lang="en-US" dirty="0"/>
            <a:t>PSH</a:t>
          </a:r>
        </a:p>
      </dgm:t>
    </dgm:pt>
    <dgm:pt modelId="{55177354-2A0A-4451-9478-7913AF94A757}" type="parTrans" cxnId="{63651060-7A57-404A-822C-6613AEEB4C6D}">
      <dgm:prSet/>
      <dgm:spPr/>
      <dgm:t>
        <a:bodyPr/>
        <a:lstStyle/>
        <a:p>
          <a:endParaRPr lang="en-US"/>
        </a:p>
      </dgm:t>
    </dgm:pt>
    <dgm:pt modelId="{B8F5215F-B3B9-459C-8C49-264ECECFA9A5}" type="sibTrans" cxnId="{63651060-7A57-404A-822C-6613AEEB4C6D}">
      <dgm:prSet/>
      <dgm:spPr/>
      <dgm:t>
        <a:bodyPr/>
        <a:lstStyle/>
        <a:p>
          <a:endParaRPr lang="en-US"/>
        </a:p>
      </dgm:t>
    </dgm:pt>
    <dgm:pt modelId="{3F1AAAA9-2F15-4F9B-B825-B831F32A70A9}">
      <dgm:prSet phldrT="[Text]"/>
      <dgm:spPr/>
      <dgm:t>
        <a:bodyPr/>
        <a:lstStyle/>
        <a:p>
          <a:r>
            <a:rPr lang="en-US" dirty="0"/>
            <a:t>VEL</a:t>
          </a:r>
        </a:p>
      </dgm:t>
    </dgm:pt>
    <dgm:pt modelId="{3299E41F-02B1-4043-9321-7662F815BF1F}" type="parTrans" cxnId="{DCE80FF0-8B5D-428A-88E4-DED5454E1A5C}">
      <dgm:prSet/>
      <dgm:spPr/>
      <dgm:t>
        <a:bodyPr/>
        <a:lstStyle/>
        <a:p>
          <a:endParaRPr lang="en-US"/>
        </a:p>
      </dgm:t>
    </dgm:pt>
    <dgm:pt modelId="{5CCB0447-42E4-4C5E-9932-AA83E34CCA3B}" type="sibTrans" cxnId="{DCE80FF0-8B5D-428A-88E4-DED5454E1A5C}">
      <dgm:prSet/>
      <dgm:spPr/>
      <dgm:t>
        <a:bodyPr/>
        <a:lstStyle/>
        <a:p>
          <a:endParaRPr lang="en-US"/>
        </a:p>
      </dgm:t>
    </dgm:pt>
    <dgm:pt modelId="{0DCD30A2-95EC-4843-B13B-3BD08BE4587B}">
      <dgm:prSet phldrT="[Text]"/>
      <dgm:spPr/>
      <dgm:t>
        <a:bodyPr/>
        <a:lstStyle/>
        <a:p>
          <a:r>
            <a:rPr lang="en-US" dirty="0"/>
            <a:t>Mockups</a:t>
          </a:r>
        </a:p>
      </dgm:t>
    </dgm:pt>
    <dgm:pt modelId="{EECE71B1-3326-4DE5-849E-C2598302DFD7}" type="parTrans" cxnId="{2A33FF25-9DC8-42FF-BBEA-BE90FD907CC7}">
      <dgm:prSet/>
      <dgm:spPr/>
      <dgm:t>
        <a:bodyPr/>
        <a:lstStyle/>
        <a:p>
          <a:endParaRPr lang="en-US"/>
        </a:p>
      </dgm:t>
    </dgm:pt>
    <dgm:pt modelId="{3FF36FFD-4BB0-4572-82D7-0E53B71677F9}" type="sibTrans" cxnId="{2A33FF25-9DC8-42FF-BBEA-BE90FD907CC7}">
      <dgm:prSet/>
      <dgm:spPr/>
      <dgm:t>
        <a:bodyPr/>
        <a:lstStyle/>
        <a:p>
          <a:endParaRPr lang="en-US"/>
        </a:p>
      </dgm:t>
    </dgm:pt>
    <dgm:pt modelId="{990CEEF7-60F3-415D-B5E3-3D614932F222}" type="pres">
      <dgm:prSet presAssocID="{1FA18F93-9EA3-4BC1-9A81-B15AD13BF245}" presName="linearFlow" presStyleCnt="0">
        <dgm:presLayoutVars>
          <dgm:resizeHandles val="exact"/>
        </dgm:presLayoutVars>
      </dgm:prSet>
      <dgm:spPr/>
    </dgm:pt>
    <dgm:pt modelId="{193D71C2-9D13-4D06-8BBA-17F367896FA0}" type="pres">
      <dgm:prSet presAssocID="{F4D35ACF-E5B1-4E72-8705-210A4E339FDC}" presName="node" presStyleLbl="node1" presStyleIdx="0" presStyleCnt="3">
        <dgm:presLayoutVars>
          <dgm:bulletEnabled val="1"/>
        </dgm:presLayoutVars>
      </dgm:prSet>
      <dgm:spPr/>
    </dgm:pt>
    <dgm:pt modelId="{95693278-C7F3-4243-818E-D3718E17A259}" type="pres">
      <dgm:prSet presAssocID="{B8F5215F-B3B9-459C-8C49-264ECECFA9A5}" presName="sibTrans" presStyleLbl="sibTrans2D1" presStyleIdx="0" presStyleCnt="2"/>
      <dgm:spPr/>
    </dgm:pt>
    <dgm:pt modelId="{871F1DEA-4523-4FF3-910F-A4FB9FCAB562}" type="pres">
      <dgm:prSet presAssocID="{B8F5215F-B3B9-459C-8C49-264ECECFA9A5}" presName="connectorText" presStyleLbl="sibTrans2D1" presStyleIdx="0" presStyleCnt="2"/>
      <dgm:spPr/>
    </dgm:pt>
    <dgm:pt modelId="{D297DE00-B3B2-410A-8875-0CC04A1445A7}" type="pres">
      <dgm:prSet presAssocID="{3F1AAAA9-2F15-4F9B-B825-B831F32A70A9}" presName="node" presStyleLbl="node1" presStyleIdx="1" presStyleCnt="3">
        <dgm:presLayoutVars>
          <dgm:bulletEnabled val="1"/>
        </dgm:presLayoutVars>
      </dgm:prSet>
      <dgm:spPr/>
    </dgm:pt>
    <dgm:pt modelId="{12C9FC3B-B5CF-4D21-A564-A4498F9A641C}" type="pres">
      <dgm:prSet presAssocID="{5CCB0447-42E4-4C5E-9932-AA83E34CCA3B}" presName="sibTrans" presStyleLbl="sibTrans2D1" presStyleIdx="1" presStyleCnt="2"/>
      <dgm:spPr/>
    </dgm:pt>
    <dgm:pt modelId="{4CBC98AF-F686-4F5C-961A-547982C7E05A}" type="pres">
      <dgm:prSet presAssocID="{5CCB0447-42E4-4C5E-9932-AA83E34CCA3B}" presName="connectorText" presStyleLbl="sibTrans2D1" presStyleIdx="1" presStyleCnt="2"/>
      <dgm:spPr/>
    </dgm:pt>
    <dgm:pt modelId="{96A9B5B9-2DE7-4B03-A45E-FA244C56CD76}" type="pres">
      <dgm:prSet presAssocID="{0DCD30A2-95EC-4843-B13B-3BD08BE4587B}" presName="node" presStyleLbl="node1" presStyleIdx="2" presStyleCnt="3">
        <dgm:presLayoutVars>
          <dgm:bulletEnabled val="1"/>
        </dgm:presLayoutVars>
      </dgm:prSet>
      <dgm:spPr/>
    </dgm:pt>
  </dgm:ptLst>
  <dgm:cxnLst>
    <dgm:cxn modelId="{506E5509-5DC5-4657-8132-76B47DE908EC}" type="presOf" srcId="{0DCD30A2-95EC-4843-B13B-3BD08BE4587B}" destId="{96A9B5B9-2DE7-4B03-A45E-FA244C56CD76}" srcOrd="0" destOrd="0" presId="urn:microsoft.com/office/officeart/2005/8/layout/process2"/>
    <dgm:cxn modelId="{5C72CD22-5462-40D3-911B-575AB3CDF889}" type="presOf" srcId="{5CCB0447-42E4-4C5E-9932-AA83E34CCA3B}" destId="{12C9FC3B-B5CF-4D21-A564-A4498F9A641C}" srcOrd="0" destOrd="0" presId="urn:microsoft.com/office/officeart/2005/8/layout/process2"/>
    <dgm:cxn modelId="{2A33FF25-9DC8-42FF-BBEA-BE90FD907CC7}" srcId="{1FA18F93-9EA3-4BC1-9A81-B15AD13BF245}" destId="{0DCD30A2-95EC-4843-B13B-3BD08BE4587B}" srcOrd="2" destOrd="0" parTransId="{EECE71B1-3326-4DE5-849E-C2598302DFD7}" sibTransId="{3FF36FFD-4BB0-4572-82D7-0E53B71677F9}"/>
    <dgm:cxn modelId="{B3C1E627-0725-4A48-91F9-A204EE5C6279}" type="presOf" srcId="{1FA18F93-9EA3-4BC1-9A81-B15AD13BF245}" destId="{990CEEF7-60F3-415D-B5E3-3D614932F222}" srcOrd="0" destOrd="0" presId="urn:microsoft.com/office/officeart/2005/8/layout/process2"/>
    <dgm:cxn modelId="{F5DE002A-776C-460F-A46B-201510270DBA}" type="presOf" srcId="{B8F5215F-B3B9-459C-8C49-264ECECFA9A5}" destId="{95693278-C7F3-4243-818E-D3718E17A259}" srcOrd="0" destOrd="0" presId="urn:microsoft.com/office/officeart/2005/8/layout/process2"/>
    <dgm:cxn modelId="{63651060-7A57-404A-822C-6613AEEB4C6D}" srcId="{1FA18F93-9EA3-4BC1-9A81-B15AD13BF245}" destId="{F4D35ACF-E5B1-4E72-8705-210A4E339FDC}" srcOrd="0" destOrd="0" parTransId="{55177354-2A0A-4451-9478-7913AF94A757}" sibTransId="{B8F5215F-B3B9-459C-8C49-264ECECFA9A5}"/>
    <dgm:cxn modelId="{0746627B-0E3A-4F5F-9474-04CA1D2E1050}" type="presOf" srcId="{F4D35ACF-E5B1-4E72-8705-210A4E339FDC}" destId="{193D71C2-9D13-4D06-8BBA-17F367896FA0}" srcOrd="0" destOrd="0" presId="urn:microsoft.com/office/officeart/2005/8/layout/process2"/>
    <dgm:cxn modelId="{85D0158D-0F70-400E-928D-2994559D7FD2}" type="presOf" srcId="{B8F5215F-B3B9-459C-8C49-264ECECFA9A5}" destId="{871F1DEA-4523-4FF3-910F-A4FB9FCAB562}" srcOrd="1" destOrd="0" presId="urn:microsoft.com/office/officeart/2005/8/layout/process2"/>
    <dgm:cxn modelId="{ECCA03C2-6281-4A09-BBED-3FC8AB00F46D}" type="presOf" srcId="{3F1AAAA9-2F15-4F9B-B825-B831F32A70A9}" destId="{D297DE00-B3B2-410A-8875-0CC04A1445A7}" srcOrd="0" destOrd="0" presId="urn:microsoft.com/office/officeart/2005/8/layout/process2"/>
    <dgm:cxn modelId="{DF9B0CDC-EC30-4B2D-AA79-9E8E068A04F1}" type="presOf" srcId="{5CCB0447-42E4-4C5E-9932-AA83E34CCA3B}" destId="{4CBC98AF-F686-4F5C-961A-547982C7E05A}" srcOrd="1" destOrd="0" presId="urn:microsoft.com/office/officeart/2005/8/layout/process2"/>
    <dgm:cxn modelId="{DCE80FF0-8B5D-428A-88E4-DED5454E1A5C}" srcId="{1FA18F93-9EA3-4BC1-9A81-B15AD13BF245}" destId="{3F1AAAA9-2F15-4F9B-B825-B831F32A70A9}" srcOrd="1" destOrd="0" parTransId="{3299E41F-02B1-4043-9321-7662F815BF1F}" sibTransId="{5CCB0447-42E4-4C5E-9932-AA83E34CCA3B}"/>
    <dgm:cxn modelId="{FF553F07-A5C4-4AEF-8AFE-FA3A80E31377}" type="presParOf" srcId="{990CEEF7-60F3-415D-B5E3-3D614932F222}" destId="{193D71C2-9D13-4D06-8BBA-17F367896FA0}" srcOrd="0" destOrd="0" presId="urn:microsoft.com/office/officeart/2005/8/layout/process2"/>
    <dgm:cxn modelId="{D404A036-0001-4705-B2FB-B5DE5AEC4F64}" type="presParOf" srcId="{990CEEF7-60F3-415D-B5E3-3D614932F222}" destId="{95693278-C7F3-4243-818E-D3718E17A259}" srcOrd="1" destOrd="0" presId="urn:microsoft.com/office/officeart/2005/8/layout/process2"/>
    <dgm:cxn modelId="{C6482161-5CF9-4E3A-9A7A-2A9D12275E83}" type="presParOf" srcId="{95693278-C7F3-4243-818E-D3718E17A259}" destId="{871F1DEA-4523-4FF3-910F-A4FB9FCAB562}" srcOrd="0" destOrd="0" presId="urn:microsoft.com/office/officeart/2005/8/layout/process2"/>
    <dgm:cxn modelId="{5145FAD0-8673-45B5-86E5-F9C9B2FC5FF3}" type="presParOf" srcId="{990CEEF7-60F3-415D-B5E3-3D614932F222}" destId="{D297DE00-B3B2-410A-8875-0CC04A1445A7}" srcOrd="2" destOrd="0" presId="urn:microsoft.com/office/officeart/2005/8/layout/process2"/>
    <dgm:cxn modelId="{4A77F97B-CEDB-4FB9-A60A-3D961369F76D}" type="presParOf" srcId="{990CEEF7-60F3-415D-B5E3-3D614932F222}" destId="{12C9FC3B-B5CF-4D21-A564-A4498F9A641C}" srcOrd="3" destOrd="0" presId="urn:microsoft.com/office/officeart/2005/8/layout/process2"/>
    <dgm:cxn modelId="{9D19ECD9-981B-47C7-A1FB-55F6AD36AA86}" type="presParOf" srcId="{12C9FC3B-B5CF-4D21-A564-A4498F9A641C}" destId="{4CBC98AF-F686-4F5C-961A-547982C7E05A}" srcOrd="0" destOrd="0" presId="urn:microsoft.com/office/officeart/2005/8/layout/process2"/>
    <dgm:cxn modelId="{4C28511E-0A4D-4613-9611-2EA8D70FCFC0}" type="presParOf" srcId="{990CEEF7-60F3-415D-B5E3-3D614932F222}" destId="{96A9B5B9-2DE7-4B03-A45E-FA244C56CD76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D71C2-9D13-4D06-8BBA-17F367896FA0}">
      <dsp:nvSpPr>
        <dsp:cNvPr id="0" name=""/>
        <dsp:cNvSpPr/>
      </dsp:nvSpPr>
      <dsp:spPr>
        <a:xfrm>
          <a:off x="2133600" y="0"/>
          <a:ext cx="1828800" cy="1016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PSH</a:t>
          </a:r>
        </a:p>
      </dsp:txBody>
      <dsp:txXfrm>
        <a:off x="2163358" y="29758"/>
        <a:ext cx="1769284" cy="956484"/>
      </dsp:txXfrm>
    </dsp:sp>
    <dsp:sp modelId="{95693278-C7F3-4243-818E-D3718E17A259}">
      <dsp:nvSpPr>
        <dsp:cNvPr id="0" name=""/>
        <dsp:cNvSpPr/>
      </dsp:nvSpPr>
      <dsp:spPr>
        <a:xfrm rot="5400000">
          <a:off x="2857500" y="1041399"/>
          <a:ext cx="380999" cy="457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2910840" y="1079499"/>
        <a:ext cx="274320" cy="266699"/>
      </dsp:txXfrm>
    </dsp:sp>
    <dsp:sp modelId="{D297DE00-B3B2-410A-8875-0CC04A1445A7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VEL</a:t>
          </a:r>
        </a:p>
      </dsp:txBody>
      <dsp:txXfrm>
        <a:off x="2163358" y="1553757"/>
        <a:ext cx="1769284" cy="956484"/>
      </dsp:txXfrm>
    </dsp:sp>
    <dsp:sp modelId="{12C9FC3B-B5CF-4D21-A564-A4498F9A641C}">
      <dsp:nvSpPr>
        <dsp:cNvPr id="0" name=""/>
        <dsp:cNvSpPr/>
      </dsp:nvSpPr>
      <dsp:spPr>
        <a:xfrm rot="5400000">
          <a:off x="2857500" y="2565399"/>
          <a:ext cx="381000" cy="457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2910840" y="2603499"/>
        <a:ext cx="274320" cy="266700"/>
      </dsp:txXfrm>
    </dsp:sp>
    <dsp:sp modelId="{96A9B5B9-2DE7-4B03-A45E-FA244C56CD76}">
      <dsp:nvSpPr>
        <dsp:cNvPr id="0" name=""/>
        <dsp:cNvSpPr/>
      </dsp:nvSpPr>
      <dsp:spPr>
        <a:xfrm>
          <a:off x="2133600" y="3047999"/>
          <a:ext cx="1828800" cy="1016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Mockups</a:t>
          </a:r>
        </a:p>
      </dsp:txBody>
      <dsp:txXfrm>
        <a:off x="2163358" y="3077757"/>
        <a:ext cx="1769284" cy="9564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4FBD0B-5C4B-5C27-0CC9-C172F6EF4D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3D3E1A-24F1-28CC-4A54-4D69D5E82B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095CE6-6035-4DB2-8A81-2BB0E06A6D5B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EB97C6-BD59-1D29-3F5D-E03DD82054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9F990-E5AE-BE43-DE89-D66E946F2D7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6BE62-113E-40E2-8C65-349AB8C3DE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78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631E6-F526-4379-AABD-CC5837E9EB60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46C445-5B9A-4707-A278-4FB48816E0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97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70119"/>
            <a:ext cx="7772400" cy="1064029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286155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0664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05098"/>
            <a:ext cx="7886700" cy="4871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8F4128-E230-F7ED-1996-397B68302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2561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611670"/>
            <a:ext cx="7886700" cy="81733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3558961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207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30040"/>
            <a:ext cx="3886200" cy="48469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30040"/>
            <a:ext cx="3886200" cy="48469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DC09360-3186-F402-E8E4-7CB8D7A8B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0382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13">
            <a:extLst>
              <a:ext uri="{FF2B5EF4-FFF2-40B4-BE49-F238E27FC236}">
                <a16:creationId xmlns:a16="http://schemas.microsoft.com/office/drawing/2014/main" id="{0E012038-0256-41C0-8EB3-958D6EDF768A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1106488" y="906009"/>
            <a:ext cx="5562760" cy="5217"/>
          </a:xfrm>
          <a:prstGeom prst="line">
            <a:avLst/>
          </a:prstGeom>
          <a:noFill/>
          <a:ln w="38100">
            <a:solidFill>
              <a:srgbClr val="00279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10" name="Line 22">
            <a:extLst>
              <a:ext uri="{FF2B5EF4-FFF2-40B4-BE49-F238E27FC236}">
                <a16:creationId xmlns:a16="http://schemas.microsoft.com/office/drawing/2014/main" id="{0CD668F3-3ACD-463D-9811-4343FC0CCC8E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6669248" y="906009"/>
            <a:ext cx="1704364" cy="0"/>
          </a:xfrm>
          <a:prstGeom prst="line">
            <a:avLst/>
          </a:prstGeom>
          <a:noFill/>
          <a:ln w="38100">
            <a:solidFill>
              <a:srgbClr val="B9001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94544"/>
            <a:ext cx="7886700" cy="4882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AA5D487D-3180-457E-9974-56AE72832D1E}"/>
              </a:ext>
            </a:extLst>
          </p:cNvPr>
          <p:cNvPicPr>
            <a:picLocks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1" t="4161" r="17554" b="31856"/>
          <a:stretch>
            <a:fillRect/>
          </a:stretch>
        </p:blipFill>
        <p:spPr bwMode="auto">
          <a:xfrm>
            <a:off x="152401" y="152400"/>
            <a:ext cx="901700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AF849EA-B077-4A15-BABD-2B8801857BE5}"/>
              </a:ext>
            </a:extLst>
          </p:cNvPr>
          <p:cNvSpPr txBox="1"/>
          <p:nvPr userDrawn="1"/>
        </p:nvSpPr>
        <p:spPr>
          <a:xfrm>
            <a:off x="6581429" y="536677"/>
            <a:ext cx="181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latin typeface="Helvetica" panose="020B0604020202020204" pitchFamily="34" charset="0"/>
                <a:cs typeface="Helvetica" panose="020B0604020202020204" pitchFamily="34" charset="0"/>
              </a:rPr>
              <a:t>Human Systems Integration</a:t>
            </a:r>
          </a:p>
          <a:p>
            <a:pPr algn="ctr"/>
            <a:r>
              <a:rPr lang="en-US" sz="900" b="1" dirty="0">
                <a:latin typeface="Helvetica" panose="020B0604020202020204" pitchFamily="34" charset="0"/>
                <a:cs typeface="Helvetica" panose="020B0604020202020204" pitchFamily="34" charset="0"/>
              </a:rPr>
              <a:t> &amp; Engineering (HSI&amp;E)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EC9969-FA5A-EDF1-4369-693667CDA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101" y="348979"/>
            <a:ext cx="6201286" cy="389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9854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"/>
        <a:defRPr sz="1800" b="1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"/>
        <a:defRPr sz="1600" b="1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"/>
        <a:defRPr sz="1400" b="1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Helvetica" panose="020B0604020202020204" pitchFamily="34" charset="0"/>
        <a:buChar char="–"/>
        <a:defRPr sz="1200" b="1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1" kern="1200">
          <a:solidFill>
            <a:schemeClr val="tx1"/>
          </a:solidFill>
          <a:latin typeface="Helvetica" panose="020B0604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learning-resources/internship-programs/" TargetMode="External"/><Relationship Id="rId2" Type="http://schemas.openxmlformats.org/officeDocument/2006/relationships/hyperlink" Target="mailto:Joshua.c.Moorhouse@nasa.com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jseg.space/launch-your-career" TargetMode="External"/><Relationship Id="rId4" Type="http://schemas.openxmlformats.org/officeDocument/2006/relationships/hyperlink" Target="mailto:Rebecca.a.maclaren@nas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8189F-9AF1-7D7D-D1EE-D4A982F08F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Human Systems Integration &amp; Engineering (HSI&amp;E)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B785D6-1613-9731-FF67-516EA331F7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0"/>
              <a:t>NASA Marshall Space Flight Center (MSFC)</a:t>
            </a:r>
          </a:p>
          <a:p>
            <a:endParaRPr lang="en-US" b="0"/>
          </a:p>
          <a:p>
            <a:endParaRPr lang="en-US" b="0"/>
          </a:p>
          <a:p>
            <a:endParaRPr lang="en-US" b="0"/>
          </a:p>
          <a:p>
            <a:endParaRPr lang="en-US" b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92C22E9-AE42-42A4-B9CF-A798A3701C77}"/>
              </a:ext>
            </a:extLst>
          </p:cNvPr>
          <p:cNvSpPr txBox="1">
            <a:spLocks/>
          </p:cNvSpPr>
          <p:nvPr/>
        </p:nvSpPr>
        <p:spPr>
          <a:xfrm>
            <a:off x="822959" y="4437652"/>
            <a:ext cx="3886200" cy="122292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400" b="1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/>
              <a:t>Josh Moorhouse</a:t>
            </a:r>
          </a:p>
          <a:p>
            <a:r>
              <a:rPr lang="en-US" b="0"/>
              <a:t>MSFC EV73</a:t>
            </a:r>
          </a:p>
          <a:p>
            <a:r>
              <a:rPr lang="en-US" b="0"/>
              <a:t>Human Factors Engineer, VEL Lead</a:t>
            </a:r>
          </a:p>
          <a:p>
            <a:r>
              <a:rPr lang="en-US" b="0"/>
              <a:t>joshua.c.moorhouse@nasa.gov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F6EFD77-C920-AD58-C554-A09630E78023}"/>
              </a:ext>
            </a:extLst>
          </p:cNvPr>
          <p:cNvSpPr txBox="1">
            <a:spLocks/>
          </p:cNvSpPr>
          <p:nvPr/>
        </p:nvSpPr>
        <p:spPr>
          <a:xfrm>
            <a:off x="4709159" y="4437652"/>
            <a:ext cx="3886200" cy="122292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400" b="1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/>
              <a:t>Becky MacLaren</a:t>
            </a:r>
          </a:p>
          <a:p>
            <a:r>
              <a:rPr lang="en-US" b="0"/>
              <a:t>Amentum | Supporting MSFC EV73</a:t>
            </a:r>
          </a:p>
          <a:p>
            <a:r>
              <a:rPr lang="en-US" b="0"/>
              <a:t>Human Factors System Engineer</a:t>
            </a:r>
          </a:p>
          <a:p>
            <a:r>
              <a:rPr lang="en-US" b="0"/>
              <a:t>rebecca.a.maclaren@nasa.gov</a:t>
            </a:r>
          </a:p>
        </p:txBody>
      </p:sp>
    </p:spTree>
    <p:extLst>
      <p:ext uri="{BB962C8B-B14F-4D97-AF65-F5344CB8AC3E}">
        <p14:creationId xmlns:p14="http://schemas.microsoft.com/office/powerpoint/2010/main" val="907571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ACB9EFF-5869-0C82-B284-90805F789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Systems Analysis &amp; Human Systems Integration Branch (EV73)​</a:t>
            </a:r>
          </a:p>
          <a:p>
            <a:r>
              <a:rPr lang="en-US"/>
              <a:t>The Human Systems Integration &amp; Engineering (HSI&amp;E) Team has 2 sub teams:​</a:t>
            </a:r>
          </a:p>
          <a:p>
            <a:pPr lvl="1"/>
            <a:r>
              <a:rPr lang="en-US" b="0"/>
              <a:t>Human Factors Engineering (HFE)​</a:t>
            </a:r>
          </a:p>
          <a:p>
            <a:pPr lvl="1"/>
            <a:r>
              <a:rPr lang="en-US" b="0"/>
              <a:t>Integrated Logistics, Supportability, and Sustainability Engineering (ILS)</a:t>
            </a:r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825690-30F4-E14C-094F-C4ECB4569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Helvetica"/>
                <a:cs typeface="Helvetica"/>
              </a:rPr>
              <a:t>HSI&amp;E Team​ Structure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C23E699-4679-9FB3-E66B-E457C8494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752" y="3004689"/>
            <a:ext cx="5756496" cy="3504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636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E500AE-C2B3-B8D5-FE89-F09C85623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Human Systems Integration (HSI) is a systems engineering discipline ​</a:t>
            </a:r>
          </a:p>
          <a:p>
            <a:r>
              <a:rPr lang="en-US"/>
              <a:t>HSI applies knowledge of human capabilities and limitations throughout the design, implementation, and operation of hardware and software. ​</a:t>
            </a:r>
          </a:p>
          <a:p>
            <a:r>
              <a:rPr lang="en-US"/>
              <a:t>HSI focuses on:​</a:t>
            </a:r>
          </a:p>
          <a:p>
            <a:pPr lvl="1"/>
            <a:r>
              <a:rPr lang="en-US" b="0"/>
              <a:t>Integration of humans into the system​</a:t>
            </a:r>
          </a:p>
          <a:p>
            <a:pPr lvl="1"/>
            <a:r>
              <a:rPr lang="en-US" b="0"/>
              <a:t>Development processes to enhance human system design​</a:t>
            </a:r>
          </a:p>
          <a:p>
            <a:pPr lvl="1"/>
            <a:r>
              <a:rPr lang="en-US" b="0"/>
              <a:t>Reduce life cycle costs​</a:t>
            </a:r>
          </a:p>
          <a:p>
            <a:pPr lvl="1"/>
            <a:r>
              <a:rPr lang="en-US" b="0"/>
              <a:t>Optimize total system performance</a:t>
            </a:r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E43CCF-E42F-01FC-9AEB-0C1027D97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What is HSI?​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1561B34-905A-C2B2-30B5-1461A4095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226" y="4165015"/>
            <a:ext cx="3860483" cy="250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260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059819-6DDD-602D-8D09-3D5E2CED2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HSI&amp;E at MSFC</a:t>
            </a:r>
          </a:p>
        </p:txBody>
      </p:sp>
      <p:pic>
        <p:nvPicPr>
          <p:cNvPr id="4" name="Content Placeholder 2">
            <a:extLst>
              <a:ext uri="{FF2B5EF4-FFF2-40B4-BE49-F238E27FC236}">
                <a16:creationId xmlns:a16="http://schemas.microsoft.com/office/drawing/2014/main" id="{106762E2-358C-36FC-6942-32361D7B139F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" y="1589193"/>
            <a:ext cx="7985320" cy="4789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Hexagon 4">
            <a:extLst>
              <a:ext uri="{FF2B5EF4-FFF2-40B4-BE49-F238E27FC236}">
                <a16:creationId xmlns:a16="http://schemas.microsoft.com/office/drawing/2014/main" id="{482773C9-BA64-B3AA-1A2A-D8CE9129963C}"/>
              </a:ext>
            </a:extLst>
          </p:cNvPr>
          <p:cNvSpPr/>
          <p:nvPr/>
        </p:nvSpPr>
        <p:spPr>
          <a:xfrm>
            <a:off x="4450782" y="2272420"/>
            <a:ext cx="1255942" cy="1017247"/>
          </a:xfrm>
          <a:prstGeom prst="hexagon">
            <a:avLst>
              <a:gd name="adj" fmla="val 30797"/>
              <a:gd name="vf" fmla="val 115470"/>
            </a:avLst>
          </a:prstGeom>
          <a:noFill/>
          <a:ln w="76200">
            <a:solidFill>
              <a:srgbClr val="C05C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>
              <a:solidFill>
                <a:schemeClr val="tx1"/>
              </a:solidFill>
            </a:endParaRP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1B895EAE-B127-ECA2-A045-7C98C9D4F573}"/>
              </a:ext>
            </a:extLst>
          </p:cNvPr>
          <p:cNvSpPr/>
          <p:nvPr/>
        </p:nvSpPr>
        <p:spPr>
          <a:xfrm>
            <a:off x="3339869" y="4070717"/>
            <a:ext cx="1214583" cy="1018701"/>
          </a:xfrm>
          <a:prstGeom prst="hexagon">
            <a:avLst>
              <a:gd name="adj" fmla="val 30797"/>
              <a:gd name="vf" fmla="val 115470"/>
            </a:avLst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3AA7AE2B-F996-6913-F884-8CCD3B31FC24}"/>
              </a:ext>
            </a:extLst>
          </p:cNvPr>
          <p:cNvSpPr/>
          <p:nvPr/>
        </p:nvSpPr>
        <p:spPr>
          <a:xfrm>
            <a:off x="164870" y="1960007"/>
            <a:ext cx="1182275" cy="971990"/>
          </a:xfrm>
          <a:prstGeom prst="hexagon">
            <a:avLst>
              <a:gd name="adj" fmla="val 30797"/>
              <a:gd name="vf" fmla="val 115470"/>
            </a:avLst>
          </a:prstGeom>
          <a:noFill/>
          <a:ln w="76200">
            <a:solidFill>
              <a:srgbClr val="C05C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tx1"/>
                </a:solidFill>
              </a:rPr>
              <a:t>EV73 Functions</a:t>
            </a: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8B21F468-B3F3-8166-9B39-4FC7791F246C}"/>
              </a:ext>
            </a:extLst>
          </p:cNvPr>
          <p:cNvSpPr/>
          <p:nvPr/>
        </p:nvSpPr>
        <p:spPr>
          <a:xfrm>
            <a:off x="4374011" y="3389325"/>
            <a:ext cx="1380339" cy="1218450"/>
          </a:xfrm>
          <a:prstGeom prst="hexagon">
            <a:avLst>
              <a:gd name="adj" fmla="val 30797"/>
              <a:gd name="vf" fmla="val 115470"/>
            </a:avLst>
          </a:prstGeom>
          <a:noFill/>
          <a:ln w="76200">
            <a:solidFill>
              <a:srgbClr val="C05C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b="1">
              <a:solidFill>
                <a:schemeClr val="tx1"/>
              </a:solidFill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FD3051F-B01B-E296-F24C-49F00EAEE095}"/>
              </a:ext>
            </a:extLst>
          </p:cNvPr>
          <p:cNvSpPr/>
          <p:nvPr/>
        </p:nvSpPr>
        <p:spPr>
          <a:xfrm>
            <a:off x="4498056" y="4695500"/>
            <a:ext cx="1161394" cy="1018701"/>
          </a:xfrm>
          <a:prstGeom prst="hexagon">
            <a:avLst>
              <a:gd name="adj" fmla="val 30797"/>
              <a:gd name="vf" fmla="val 115470"/>
            </a:avLst>
          </a:prstGeom>
          <a:noFill/>
          <a:ln w="76200">
            <a:solidFill>
              <a:srgbClr val="C05C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>
              <a:solidFill>
                <a:schemeClr val="tx1"/>
              </a:solidFill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D28FE53-C513-AF02-7F51-1ED9E5949211}"/>
              </a:ext>
            </a:extLst>
          </p:cNvPr>
          <p:cNvSpPr/>
          <p:nvPr/>
        </p:nvSpPr>
        <p:spPr>
          <a:xfrm>
            <a:off x="3339865" y="2871875"/>
            <a:ext cx="1255942" cy="1022970"/>
          </a:xfrm>
          <a:prstGeom prst="hexagon">
            <a:avLst>
              <a:gd name="adj" fmla="val 30797"/>
              <a:gd name="vf" fmla="val 115470"/>
            </a:avLst>
          </a:prstGeom>
          <a:noFill/>
          <a:ln w="76200">
            <a:solidFill>
              <a:srgbClr val="C05C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>
              <a:solidFill>
                <a:schemeClr val="tx1"/>
              </a:solidFill>
            </a:endParaRPr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D3B0445D-5A32-C00D-0A92-7B359C9457D5}"/>
              </a:ext>
            </a:extLst>
          </p:cNvPr>
          <p:cNvSpPr/>
          <p:nvPr/>
        </p:nvSpPr>
        <p:spPr>
          <a:xfrm>
            <a:off x="5592768" y="2878478"/>
            <a:ext cx="1161394" cy="1018701"/>
          </a:xfrm>
          <a:prstGeom prst="hexagon">
            <a:avLst>
              <a:gd name="adj" fmla="val 30797"/>
              <a:gd name="vf" fmla="val 115470"/>
            </a:avLst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763B38CA-C975-3C48-8ADB-B2302705CDD2}"/>
              </a:ext>
            </a:extLst>
          </p:cNvPr>
          <p:cNvSpPr/>
          <p:nvPr/>
        </p:nvSpPr>
        <p:spPr>
          <a:xfrm>
            <a:off x="5592768" y="4070717"/>
            <a:ext cx="1161394" cy="1018701"/>
          </a:xfrm>
          <a:prstGeom prst="hexagon">
            <a:avLst>
              <a:gd name="adj" fmla="val 30797"/>
              <a:gd name="vf" fmla="val 115470"/>
            </a:avLst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2B3CE960-C9FE-498A-1912-B2FB27C08E5C}"/>
              </a:ext>
            </a:extLst>
          </p:cNvPr>
          <p:cNvSpPr/>
          <p:nvPr/>
        </p:nvSpPr>
        <p:spPr>
          <a:xfrm>
            <a:off x="164867" y="3182042"/>
            <a:ext cx="1182274" cy="971990"/>
          </a:xfrm>
          <a:prstGeom prst="hexagon">
            <a:avLst>
              <a:gd name="adj" fmla="val 30797"/>
              <a:gd name="vf" fmla="val 115470"/>
            </a:avLst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>
                <a:solidFill>
                  <a:schemeClr val="tx1"/>
                </a:solidFill>
              </a:rPr>
              <a:t>EV73</a:t>
            </a:r>
            <a:r>
              <a:rPr lang="en-US" sz="1050">
                <a:solidFill>
                  <a:schemeClr val="tx1"/>
                </a:solidFill>
              </a:rPr>
              <a:t> </a:t>
            </a:r>
            <a:r>
              <a:rPr lang="en-US" sz="1050" b="1">
                <a:solidFill>
                  <a:schemeClr val="tx1"/>
                </a:solidFill>
              </a:rPr>
              <a:t>Partners</a:t>
            </a:r>
          </a:p>
        </p:txBody>
      </p:sp>
    </p:spTree>
    <p:extLst>
      <p:ext uri="{BB962C8B-B14F-4D97-AF65-F5344CB8AC3E}">
        <p14:creationId xmlns:p14="http://schemas.microsoft.com/office/powerpoint/2010/main" val="3386728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EE9E52C-EC5C-893C-B303-F032ACCCA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05098"/>
            <a:ext cx="4439739" cy="4871866"/>
          </a:xfrm>
        </p:spPr>
        <p:txBody>
          <a:bodyPr/>
          <a:lstStyle/>
          <a:p>
            <a:r>
              <a:rPr lang="en-US" dirty="0"/>
              <a:t>Purpose of assessments:</a:t>
            </a:r>
          </a:p>
          <a:p>
            <a:pPr lvl="1"/>
            <a:r>
              <a:rPr lang="en-US" b="0" dirty="0"/>
              <a:t>Design Influence </a:t>
            </a:r>
          </a:p>
          <a:p>
            <a:pPr lvl="1"/>
            <a:r>
              <a:rPr lang="en-US" b="0" dirty="0"/>
              <a:t>Requirement Verification</a:t>
            </a:r>
          </a:p>
          <a:p>
            <a:r>
              <a:rPr lang="en-US" dirty="0"/>
              <a:t>Assessment type is typically based on the functions needed:</a:t>
            </a:r>
          </a:p>
          <a:p>
            <a:pPr lvl="1"/>
            <a:r>
              <a:rPr lang="en-US" b="0" dirty="0"/>
              <a:t>Volumetric?</a:t>
            </a:r>
          </a:p>
          <a:p>
            <a:pPr lvl="1"/>
            <a:r>
              <a:rPr lang="en-US" b="0" dirty="0"/>
              <a:t>Reach?</a:t>
            </a:r>
          </a:p>
          <a:p>
            <a:pPr lvl="1"/>
            <a:r>
              <a:rPr lang="en-US" b="0" dirty="0"/>
              <a:t>Work volume?</a:t>
            </a:r>
          </a:p>
          <a:p>
            <a:pPr lvl="1"/>
            <a:r>
              <a:rPr lang="en-US" b="0" dirty="0"/>
              <a:t>Visual access?</a:t>
            </a:r>
          </a:p>
          <a:p>
            <a:pPr lvl="1"/>
            <a:r>
              <a:rPr lang="en-US" b="0" dirty="0"/>
              <a:t>Weight accuracy?</a:t>
            </a:r>
          </a:p>
          <a:p>
            <a:pPr lvl="1"/>
            <a:r>
              <a:rPr lang="en-US" b="0" dirty="0"/>
              <a:t>Functional?</a:t>
            </a:r>
          </a:p>
          <a:p>
            <a:pPr lvl="1"/>
            <a:endParaRPr lang="en-US" dirty="0"/>
          </a:p>
          <a:p>
            <a:r>
              <a:rPr lang="en-US" dirty="0"/>
              <a:t>Time and cost also plays into the selection of assessment style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9DF702-F7F6-CFAC-CDFA-F4599C18A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HSI&amp;E Assessments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B01D3DB-B64C-FB67-DD47-47954D7F0D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2507912"/>
              </p:ext>
            </p:extLst>
          </p:nvPr>
        </p:nvGraphicFramePr>
        <p:xfrm>
          <a:off x="3614057" y="170903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41512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EF082-0C7D-8EC4-AA68-3DCFC281F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Simulate Human (PSH)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E71890-A0D4-C5DE-6E72-D4246C7D3C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Human Modeling </a:t>
            </a:r>
            <a:r>
              <a:rPr lang="en-US" dirty="0"/>
              <a:t>Tool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979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39C3A73-0787-78AA-ED45-A293617B3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05098"/>
            <a:ext cx="5232219" cy="4871866"/>
          </a:xfrm>
        </p:spPr>
        <p:txBody>
          <a:bodyPr/>
          <a:lstStyle/>
          <a:p>
            <a:r>
              <a:rPr lang="en-US" dirty="0"/>
              <a:t>Process Simulate Human (PSH) is a Siemens product.</a:t>
            </a:r>
          </a:p>
          <a:p>
            <a:r>
              <a:rPr lang="en-US" dirty="0"/>
              <a:t>PSH is a human modeling software that provides the ability to insert manikins into CAD designs and posture them for specific tasks.</a:t>
            </a:r>
          </a:p>
          <a:p>
            <a:r>
              <a:rPr lang="en-US" dirty="0"/>
              <a:t>ANSUR II for anthropometric measurements</a:t>
            </a:r>
          </a:p>
          <a:p>
            <a:pPr lvl="1"/>
            <a:r>
              <a:rPr lang="en-US" b="0" dirty="0"/>
              <a:t>“2012 Anthropometric Survey of U.S. Army Personnel: Methods and Summary Statistics”</a:t>
            </a:r>
          </a:p>
          <a:p>
            <a:r>
              <a:rPr lang="en-US" dirty="0"/>
              <a:t>SLS program:</a:t>
            </a:r>
          </a:p>
          <a:p>
            <a:pPr lvl="1"/>
            <a:r>
              <a:rPr lang="en-US" b="0" dirty="0"/>
              <a:t>5</a:t>
            </a:r>
            <a:r>
              <a:rPr lang="en-US" b="0" baseline="30000" dirty="0"/>
              <a:t>th</a:t>
            </a:r>
            <a:r>
              <a:rPr lang="en-US" b="0" dirty="0"/>
              <a:t> percentile female </a:t>
            </a:r>
            <a:r>
              <a:rPr lang="en-US" b="0" dirty="0">
                <a:sym typeface="Wingdings" panose="05000000000000000000" pitchFamily="2" charset="2"/>
              </a:rPr>
              <a:t> 95</a:t>
            </a:r>
            <a:r>
              <a:rPr lang="en-US" b="0" baseline="30000" dirty="0">
                <a:sym typeface="Wingdings" panose="05000000000000000000" pitchFamily="2" charset="2"/>
              </a:rPr>
              <a:t>th</a:t>
            </a:r>
            <a:r>
              <a:rPr lang="en-US" b="0" dirty="0">
                <a:sym typeface="Wingdings" panose="05000000000000000000" pitchFamily="2" charset="2"/>
              </a:rPr>
              <a:t> percentile male</a:t>
            </a:r>
          </a:p>
          <a:p>
            <a:pPr lvl="1"/>
            <a:r>
              <a:rPr lang="en-US" b="0" dirty="0">
                <a:sym typeface="Wingdings" panose="05000000000000000000" pitchFamily="2" charset="2"/>
              </a:rPr>
              <a:t>5’0”  6’2”</a:t>
            </a:r>
          </a:p>
          <a:p>
            <a:r>
              <a:rPr lang="en-US" dirty="0">
                <a:sym typeface="Wingdings" panose="05000000000000000000" pitchFamily="2" charset="2"/>
              </a:rPr>
              <a:t>Commercial partners:</a:t>
            </a:r>
          </a:p>
          <a:p>
            <a:pPr lvl="1"/>
            <a:r>
              <a:rPr lang="en-US" b="0" dirty="0">
                <a:sym typeface="Wingdings" panose="05000000000000000000" pitchFamily="2" charset="2"/>
              </a:rPr>
              <a:t>1</a:t>
            </a:r>
            <a:r>
              <a:rPr lang="en-US" b="0" baseline="30000" dirty="0">
                <a:sym typeface="Wingdings" panose="05000000000000000000" pitchFamily="2" charset="2"/>
              </a:rPr>
              <a:t>st</a:t>
            </a:r>
            <a:r>
              <a:rPr lang="en-US" b="0" dirty="0">
                <a:sym typeface="Wingdings" panose="05000000000000000000" pitchFamily="2" charset="2"/>
              </a:rPr>
              <a:t> percentile female  99</a:t>
            </a:r>
            <a:r>
              <a:rPr lang="en-US" b="0" baseline="30000" dirty="0">
                <a:sym typeface="Wingdings" panose="05000000000000000000" pitchFamily="2" charset="2"/>
              </a:rPr>
              <a:t>th</a:t>
            </a:r>
            <a:r>
              <a:rPr lang="en-US" b="0" dirty="0">
                <a:sym typeface="Wingdings" panose="05000000000000000000" pitchFamily="2" charset="2"/>
              </a:rPr>
              <a:t> percentile male</a:t>
            </a:r>
          </a:p>
          <a:p>
            <a:pPr lvl="1"/>
            <a:r>
              <a:rPr lang="en-US" b="0" dirty="0">
                <a:sym typeface="Wingdings" panose="05000000000000000000" pitchFamily="2" charset="2"/>
              </a:rPr>
              <a:t>4’10”  6’4”</a:t>
            </a:r>
            <a:r>
              <a:rPr lang="en-US" b="0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3BE96CB-A18E-3866-2F5C-657B0AB0A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782EBC-DB81-1DF3-530F-DC6E8311C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9875" y="1209304"/>
            <a:ext cx="2862256" cy="538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816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68E446A9-D494-4937-BBF9-BEAB572CF3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3" r="13845"/>
          <a:stretch/>
        </p:blipFill>
        <p:spPr>
          <a:xfrm>
            <a:off x="104504" y="1099407"/>
            <a:ext cx="6300136" cy="4822421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940F55C-2117-6EEB-FD5B-B013A819C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PSH Example #1 – 95</a:t>
            </a:r>
            <a:r>
              <a:rPr lang="en-US" baseline="30000" dirty="0"/>
              <a:t>th</a:t>
            </a:r>
            <a:r>
              <a:rPr lang="en-US" dirty="0"/>
              <a:t> percentile male</a:t>
            </a:r>
          </a:p>
        </p:txBody>
      </p:sp>
      <p:pic>
        <p:nvPicPr>
          <p:cNvPr id="7" name="Picture 6" descr="A picture containing person, person, indoor, dark&#10;&#10;Description automatically generated">
            <a:extLst>
              <a:ext uri="{FF2B5EF4-FFF2-40B4-BE49-F238E27FC236}">
                <a16:creationId xmlns:a16="http://schemas.microsoft.com/office/drawing/2014/main" id="{54570C27-F70A-35B9-9BCC-DCC7B0A588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5" r="20576"/>
          <a:stretch/>
        </p:blipFill>
        <p:spPr>
          <a:xfrm>
            <a:off x="4974547" y="3170584"/>
            <a:ext cx="4064949" cy="358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77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F82D3DCC-DDC3-C459-7723-4DF9F5CEC4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2" r="15532" b="3091"/>
          <a:stretch/>
        </p:blipFill>
        <p:spPr>
          <a:xfrm>
            <a:off x="159962" y="1138645"/>
            <a:ext cx="6388884" cy="512716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4FDBAEB-2B99-CB87-7F4E-8C99917F8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PSH Example #1 – 5</a:t>
            </a:r>
            <a:r>
              <a:rPr lang="en-US" baseline="30000" dirty="0"/>
              <a:t>th</a:t>
            </a:r>
            <a:r>
              <a:rPr lang="en-US" dirty="0"/>
              <a:t> percentile female</a:t>
            </a:r>
          </a:p>
        </p:txBody>
      </p:sp>
      <p:pic>
        <p:nvPicPr>
          <p:cNvPr id="7" name="Picture 6" descr="A picture containing person&#10;&#10;Description automatically generated">
            <a:extLst>
              <a:ext uri="{FF2B5EF4-FFF2-40B4-BE49-F238E27FC236}">
                <a16:creationId xmlns:a16="http://schemas.microsoft.com/office/drawing/2014/main" id="{5412DCD7-96E0-D1C5-803E-E997C916BC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8" r="34476"/>
          <a:stretch/>
        </p:blipFill>
        <p:spPr>
          <a:xfrm>
            <a:off x="5605112" y="3429000"/>
            <a:ext cx="3457303" cy="335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14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FF303F-BA71-EA33-C39A-05E152EB67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4"/>
          <a:stretch/>
        </p:blipFill>
        <p:spPr>
          <a:xfrm>
            <a:off x="87086" y="1123610"/>
            <a:ext cx="6582782" cy="4872038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91DB1BE-6C59-37F2-A0D5-8BECB0FAD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PSH Example #2 – 95</a:t>
            </a:r>
            <a:r>
              <a:rPr lang="en-US" baseline="30000" dirty="0"/>
              <a:t>th</a:t>
            </a:r>
            <a:r>
              <a:rPr lang="en-US" dirty="0"/>
              <a:t> percentile male</a:t>
            </a:r>
          </a:p>
        </p:txBody>
      </p:sp>
      <p:pic>
        <p:nvPicPr>
          <p:cNvPr id="7" name="Picture 6" descr="A person looking through a microscope&#10;&#10;Description automatically generated with medium confidence">
            <a:extLst>
              <a:ext uri="{FF2B5EF4-FFF2-40B4-BE49-F238E27FC236}">
                <a16:creationId xmlns:a16="http://schemas.microsoft.com/office/drawing/2014/main" id="{56A9BA9F-A94D-614B-A568-7A7BAEABA8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58"/>
          <a:stretch/>
        </p:blipFill>
        <p:spPr>
          <a:xfrm>
            <a:off x="5190308" y="3429000"/>
            <a:ext cx="3866606" cy="333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661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BEE60F15-CDD7-852B-C52B-62C49721FA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48" y="1139462"/>
            <a:ext cx="6798026" cy="4872038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AF304A2-7FDA-0221-F11D-82F1EB839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PSH Example #2 – 5</a:t>
            </a:r>
            <a:r>
              <a:rPr lang="en-US" baseline="30000" dirty="0"/>
              <a:t>th</a:t>
            </a:r>
            <a:r>
              <a:rPr lang="en-US" dirty="0"/>
              <a:t> percentile female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545E07-8374-4462-AF47-522C713FA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601" y="3872543"/>
            <a:ext cx="4474851" cy="290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223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4D066-9F9F-BCB8-5A63-58619EB3F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Virtual Environments Lab (VEL)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EADBE-D655-5C3A-1086-1124B7A92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Extended Reality (VR/MR/AR) &amp; Motion Capture</a:t>
            </a:r>
          </a:p>
        </p:txBody>
      </p:sp>
    </p:spTree>
    <p:extLst>
      <p:ext uri="{BB962C8B-B14F-4D97-AF65-F5344CB8AC3E}">
        <p14:creationId xmlns:p14="http://schemas.microsoft.com/office/powerpoint/2010/main" val="2062666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35E7387-8A4D-8E2C-2BBC-BB07DAD7A526}"/>
              </a:ext>
            </a:extLst>
          </p:cNvPr>
          <p:cNvSpPr txBox="1">
            <a:spLocks/>
          </p:cNvSpPr>
          <p:nvPr/>
        </p:nvSpPr>
        <p:spPr>
          <a:xfrm>
            <a:off x="1036027" y="0"/>
            <a:ext cx="7886700" cy="8173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r>
              <a:rPr lang="en-US" sz="2800"/>
              <a:t>Virtual Environments Lab (VEL)</a:t>
            </a:r>
          </a:p>
        </p:txBody>
      </p:sp>
      <p:pic>
        <p:nvPicPr>
          <p:cNvPr id="7" name="Picture 6" descr="A picture containing area, furniture, several, cluttered&#10;&#10;Description automatically generated">
            <a:extLst>
              <a:ext uri="{FF2B5EF4-FFF2-40B4-BE49-F238E27FC236}">
                <a16:creationId xmlns:a16="http://schemas.microsoft.com/office/drawing/2014/main" id="{9EEFE5CF-BE5F-B854-4B17-83FB241B5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69" y="1688479"/>
            <a:ext cx="8453062" cy="390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69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90416_141108">
            <a:extLst>
              <a:ext uri="{FF2B5EF4-FFF2-40B4-BE49-F238E27FC236}">
                <a16:creationId xmlns:a16="http://schemas.microsoft.com/office/drawing/2014/main" id="{EBCF65C8-7DD5-F137-1AE3-37C979018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75" b="36502"/>
          <a:stretch>
            <a:fillRect/>
          </a:stretch>
        </p:blipFill>
        <p:spPr bwMode="auto">
          <a:xfrm>
            <a:off x="196376" y="1105774"/>
            <a:ext cx="2808312" cy="2544057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DA22940F-A4FD-6F45-7860-57DA724F4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274" y="3595431"/>
            <a:ext cx="2419216" cy="3144694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39D463-AEE5-4B08-A535-1BC21561E7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r="29175" b="2801"/>
          <a:stretch/>
        </p:blipFill>
        <p:spPr>
          <a:xfrm>
            <a:off x="4214522" y="1138178"/>
            <a:ext cx="2901737" cy="2310965"/>
          </a:xfrm>
          <a:prstGeom prst="rect">
            <a:avLst/>
          </a:prstGeom>
          <a:noFill/>
          <a:ln w="28575">
            <a:noFill/>
          </a:ln>
        </p:spPr>
      </p:pic>
      <p:pic>
        <p:nvPicPr>
          <p:cNvPr id="7" name="Picture 6" descr="A picture containing text, person, indoor&#10;&#10;Description automatically generated">
            <a:extLst>
              <a:ext uri="{FF2B5EF4-FFF2-40B4-BE49-F238E27FC236}">
                <a16:creationId xmlns:a16="http://schemas.microsoft.com/office/drawing/2014/main" id="{301BE2F8-DADC-39EE-0F71-BAE52520726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0" t="31316" b="8747"/>
          <a:stretch/>
        </p:blipFill>
        <p:spPr>
          <a:xfrm>
            <a:off x="6588909" y="3541029"/>
            <a:ext cx="2227667" cy="3128333"/>
          </a:xfrm>
          <a:prstGeom prst="rect">
            <a:avLst/>
          </a:prstGeom>
          <a:noFill/>
          <a:ln w="28575">
            <a:noFill/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745978B-1B13-52F3-6D72-6DDA6F86053A}"/>
              </a:ext>
            </a:extLst>
          </p:cNvPr>
          <p:cNvSpPr txBox="1">
            <a:spLocks/>
          </p:cNvSpPr>
          <p:nvPr/>
        </p:nvSpPr>
        <p:spPr>
          <a:xfrm>
            <a:off x="1036027" y="43491"/>
            <a:ext cx="7886700" cy="8173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r>
              <a:rPr lang="en-US" sz="2800"/>
              <a:t>Virtual Environments Lab (VEL)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64F74E-856E-781C-440F-39D5F578C85C}"/>
              </a:ext>
            </a:extLst>
          </p:cNvPr>
          <p:cNvSpPr txBox="1"/>
          <p:nvPr/>
        </p:nvSpPr>
        <p:spPr>
          <a:xfrm>
            <a:off x="395615" y="3449143"/>
            <a:ext cx="2307344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 algn="ctr"/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Virtual Reality</a:t>
            </a:r>
          </a:p>
          <a:p>
            <a:pPr algn="ctr"/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(HTC </a:t>
            </a:r>
            <a:r>
              <a:rPr lang="en-U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Vive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Varjo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 XR4)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ED39C6-C3BB-BB0C-FD7D-A3941C467494}"/>
              </a:ext>
            </a:extLst>
          </p:cNvPr>
          <p:cNvSpPr txBox="1"/>
          <p:nvPr/>
        </p:nvSpPr>
        <p:spPr>
          <a:xfrm>
            <a:off x="4657277" y="3250382"/>
            <a:ext cx="2227667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Augmented Reality (HoloLens)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A02883-57E9-83DB-3163-9C66D959F20B}"/>
              </a:ext>
            </a:extLst>
          </p:cNvPr>
          <p:cNvSpPr txBox="1"/>
          <p:nvPr/>
        </p:nvSpPr>
        <p:spPr>
          <a:xfrm>
            <a:off x="2062958" y="6300030"/>
            <a:ext cx="2372311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Motion Capture (Vicon)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BFCCB1-BF6B-692A-559F-AC383B615668}"/>
              </a:ext>
            </a:extLst>
          </p:cNvPr>
          <p:cNvSpPr txBox="1"/>
          <p:nvPr/>
        </p:nvSpPr>
        <p:spPr>
          <a:xfrm>
            <a:off x="6397359" y="6039392"/>
            <a:ext cx="2419217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/>
          </a:lstStyle>
          <a:p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Haptic Feedback Gloves (</a:t>
            </a:r>
            <a:r>
              <a:rPr lang="en-US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SenseGloves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82156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4E85670-D3EA-B7B3-3356-DDDA7FE710C2}"/>
              </a:ext>
            </a:extLst>
          </p:cNvPr>
          <p:cNvSpPr txBox="1">
            <a:spLocks/>
          </p:cNvSpPr>
          <p:nvPr/>
        </p:nvSpPr>
        <p:spPr>
          <a:xfrm>
            <a:off x="1060411" y="0"/>
            <a:ext cx="7886700" cy="8173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r>
              <a:rPr lang="en-US" sz="2800"/>
              <a:t>Virtual Environments Lab (VEL)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F234E0C-19F8-6A9F-49BA-DEDF76300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54" y="929367"/>
            <a:ext cx="5819775" cy="472058"/>
          </a:xfrm>
        </p:spPr>
        <p:txBody>
          <a:bodyPr>
            <a:normAutofit/>
          </a:bodyPr>
          <a:lstStyle/>
          <a:p>
            <a:r>
              <a:rPr lang="en-US" sz="2000" b="0" u="sng"/>
              <a:t>XR as an Engineering Design Tool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24237D-1889-638A-FD53-58C2DD841A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135" b="7031"/>
          <a:stretch/>
        </p:blipFill>
        <p:spPr>
          <a:xfrm>
            <a:off x="4584341" y="3944196"/>
            <a:ext cx="4169282" cy="28438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D88D4A-B953-A82B-D172-70D619D983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92"/>
          <a:stretch/>
        </p:blipFill>
        <p:spPr>
          <a:xfrm>
            <a:off x="4257736" y="1491863"/>
            <a:ext cx="4651133" cy="24169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F7EF68-8CC7-F560-7933-98E72DB9D721}"/>
              </a:ext>
            </a:extLst>
          </p:cNvPr>
          <p:cNvSpPr txBox="1"/>
          <p:nvPr/>
        </p:nvSpPr>
        <p:spPr>
          <a:xfrm>
            <a:off x="390376" y="1613204"/>
            <a:ext cx="3606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Virtual reality (VR) is used for early, conceptual designs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9F44CE-2688-0987-E36C-8AA0BA735E97}"/>
              </a:ext>
            </a:extLst>
          </p:cNvPr>
          <p:cNvSpPr txBox="1"/>
          <p:nvPr/>
        </p:nvSpPr>
        <p:spPr>
          <a:xfrm>
            <a:off x="390376" y="4044467"/>
            <a:ext cx="3606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VR and motion capture are used for design reviews</a:t>
            </a:r>
          </a:p>
        </p:txBody>
      </p:sp>
    </p:spTree>
    <p:extLst>
      <p:ext uri="{BB962C8B-B14F-4D97-AF65-F5344CB8AC3E}">
        <p14:creationId xmlns:p14="http://schemas.microsoft.com/office/powerpoint/2010/main" val="2237900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DAE9F0D-608B-5170-0FC4-DE83C38A9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96" y="2013998"/>
            <a:ext cx="3924797" cy="2942066"/>
          </a:xfrm>
          <a:prstGeom prst="rect">
            <a:avLst/>
          </a:prstGeom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0F1E64F-B2DE-4CC0-C19E-627201AAFA87}"/>
              </a:ext>
            </a:extLst>
          </p:cNvPr>
          <p:cNvSpPr txBox="1">
            <a:spLocks/>
          </p:cNvSpPr>
          <p:nvPr/>
        </p:nvSpPr>
        <p:spPr>
          <a:xfrm>
            <a:off x="1060411" y="0"/>
            <a:ext cx="7886700" cy="8173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r>
              <a:rPr lang="en-US" sz="2800"/>
              <a:t>Virtual Environments Lab (VEL)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6BDA88-6C3B-AA83-3DB4-085D7EEFD0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46"/>
          <a:stretch/>
        </p:blipFill>
        <p:spPr>
          <a:xfrm>
            <a:off x="4261405" y="2007062"/>
            <a:ext cx="4685706" cy="2760784"/>
          </a:xfrm>
          <a:prstGeom prst="rect">
            <a:avLst/>
          </a:prstGeom>
          <a:ln w="28575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BC5B7A-BE0C-E17A-246F-3997A6BF6FF3}"/>
              </a:ext>
            </a:extLst>
          </p:cNvPr>
          <p:cNvSpPr txBox="1"/>
          <p:nvPr/>
        </p:nvSpPr>
        <p:spPr>
          <a:xfrm>
            <a:off x="198046" y="1299176"/>
            <a:ext cx="74213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>
                <a:latin typeface="Helvetica" panose="020B0604020202020204" pitchFamily="34" charset="0"/>
                <a:cs typeface="Helvetica" panose="020B0604020202020204" pitchFamily="34" charset="0"/>
              </a:rPr>
              <a:t>XR to support Human Factors Engineering Assessments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C1559F-ABD4-4D16-150F-911E2D3FCACD}"/>
              </a:ext>
            </a:extLst>
          </p:cNvPr>
          <p:cNvSpPr txBox="1"/>
          <p:nvPr/>
        </p:nvSpPr>
        <p:spPr>
          <a:xfrm>
            <a:off x="133396" y="5025698"/>
            <a:ext cx="37753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Combining low-fidelity mockups with high-fidelity CAD in VR to provide a physical boundary where needed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145CDF-9669-28C4-F49D-391382B747A9}"/>
              </a:ext>
            </a:extLst>
          </p:cNvPr>
          <p:cNvSpPr txBox="1"/>
          <p:nvPr/>
        </p:nvSpPr>
        <p:spPr>
          <a:xfrm>
            <a:off x="4261405" y="4850938"/>
            <a:ext cx="4035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VR is commonly used to support HFE Assessments</a:t>
            </a:r>
          </a:p>
        </p:txBody>
      </p:sp>
    </p:spTree>
    <p:extLst>
      <p:ext uri="{BB962C8B-B14F-4D97-AF65-F5344CB8AC3E}">
        <p14:creationId xmlns:p14="http://schemas.microsoft.com/office/powerpoint/2010/main" val="1878902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AF8F0-8F86-9910-3710-B84CC02AD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Fabrication &amp; Mockups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5CDC2F-A380-2E13-AB2E-6FC769ECE4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Part Task Demonstrators</a:t>
            </a:r>
          </a:p>
        </p:txBody>
      </p:sp>
    </p:spTree>
    <p:extLst>
      <p:ext uri="{BB962C8B-B14F-4D97-AF65-F5344CB8AC3E}">
        <p14:creationId xmlns:p14="http://schemas.microsoft.com/office/powerpoint/2010/main" val="4144496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4CEE477-FE5B-984B-386D-33B187816A97}"/>
              </a:ext>
            </a:extLst>
          </p:cNvPr>
          <p:cNvSpPr txBox="1">
            <a:spLocks/>
          </p:cNvSpPr>
          <p:nvPr/>
        </p:nvSpPr>
        <p:spPr>
          <a:xfrm>
            <a:off x="1060411" y="0"/>
            <a:ext cx="7886700" cy="8173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r>
              <a:rPr lang="en-US" sz="2800"/>
              <a:t>Mockup Fabrication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CFB35D-41A1-5B5F-C270-96639B60D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491" y="4026876"/>
            <a:ext cx="6052620" cy="2796310"/>
          </a:xfrm>
          <a:prstGeom prst="rect">
            <a:avLst/>
          </a:prstGeom>
        </p:spPr>
      </p:pic>
      <p:pic>
        <p:nvPicPr>
          <p:cNvPr id="13" name="Picture 12" descr="A picture containing indoor, equipment, cluttered, furniture&#10;&#10;Description automatically generated">
            <a:extLst>
              <a:ext uri="{FF2B5EF4-FFF2-40B4-BE49-F238E27FC236}">
                <a16:creationId xmlns:a16="http://schemas.microsoft.com/office/drawing/2014/main" id="{00D1377B-53B8-F446-200E-484014B38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492" y="1170669"/>
            <a:ext cx="6052620" cy="279631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6B53678-16D2-51EB-9E78-55F0CA3D0097}"/>
              </a:ext>
            </a:extLst>
          </p:cNvPr>
          <p:cNvSpPr txBox="1"/>
          <p:nvPr/>
        </p:nvSpPr>
        <p:spPr>
          <a:xfrm>
            <a:off x="254976" y="1368495"/>
            <a:ext cx="25779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Wood shop: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CNC Router, 4’x8’ bed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Table saw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Compound chop saw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8B2E2B-247C-DD0B-59A9-9C7CE954938A}"/>
              </a:ext>
            </a:extLst>
          </p:cNvPr>
          <p:cNvSpPr txBox="1"/>
          <p:nvPr/>
        </p:nvSpPr>
        <p:spPr>
          <a:xfrm>
            <a:off x="196889" y="4044460"/>
            <a:ext cx="26976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Metal shop: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CNC 3-Axis Mill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3 Axis Knee Mill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Horizontal Metal Lathe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Welding</a:t>
            </a:r>
          </a:p>
        </p:txBody>
      </p:sp>
    </p:spTree>
    <p:extLst>
      <p:ext uri="{BB962C8B-B14F-4D97-AF65-F5344CB8AC3E}">
        <p14:creationId xmlns:p14="http://schemas.microsoft.com/office/powerpoint/2010/main" val="1607337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4CEE477-FE5B-984B-386D-33B187816A97}"/>
              </a:ext>
            </a:extLst>
          </p:cNvPr>
          <p:cNvSpPr txBox="1">
            <a:spLocks/>
          </p:cNvSpPr>
          <p:nvPr/>
        </p:nvSpPr>
        <p:spPr>
          <a:xfrm>
            <a:off x="1060411" y="0"/>
            <a:ext cx="7886700" cy="8173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r>
              <a:rPr lang="en-US" sz="2800"/>
              <a:t>Mockup Fabrication</a:t>
            </a:r>
          </a:p>
        </p:txBody>
      </p:sp>
      <p:pic>
        <p:nvPicPr>
          <p:cNvPr id="11" name="Picture 10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F983B31D-E5F9-E4D6-D258-B34E91D71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107" y="1273893"/>
            <a:ext cx="5470004" cy="25271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0E5C4B-94E4-1508-1C00-FE7C4174F032}"/>
              </a:ext>
            </a:extLst>
          </p:cNvPr>
          <p:cNvSpPr txBox="1"/>
          <p:nvPr/>
        </p:nvSpPr>
        <p:spPr>
          <a:xfrm>
            <a:off x="307731" y="1477108"/>
            <a:ext cx="2488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Helvetica" panose="020B0604020202020204" pitchFamily="34" charset="0"/>
                <a:cs typeface="Helvetica" panose="020B0604020202020204" pitchFamily="34" charset="0"/>
              </a:rPr>
              <a:t>Soft goods: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Helvetica" panose="020B0604020202020204" pitchFamily="34" charset="0"/>
                <a:cs typeface="Helvetica" panose="020B0604020202020204" pitchFamily="34" charset="0"/>
              </a:rPr>
              <a:t>Sailrite Fabricators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5D01B8-700A-32B1-C829-1E2823DAFFF2}"/>
              </a:ext>
            </a:extLst>
          </p:cNvPr>
          <p:cNvSpPr txBox="1"/>
          <p:nvPr/>
        </p:nvSpPr>
        <p:spPr>
          <a:xfrm>
            <a:off x="307731" y="4346330"/>
            <a:ext cx="26613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3D Printing: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LulzBot Taz Workhorse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Raise3D Pro2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Helvetica" panose="020B0604020202020204" pitchFamily="34" charset="0"/>
                <a:cs typeface="Helvetica" panose="020B0604020202020204" pitchFamily="34" charset="0"/>
              </a:rPr>
              <a:t>Formlabs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 Form3</a:t>
            </a:r>
          </a:p>
        </p:txBody>
      </p:sp>
      <p:pic>
        <p:nvPicPr>
          <p:cNvPr id="4" name="Picture 3" descr="A picture containing text, indoor, wall, shelf&#10;&#10;Description automatically generated">
            <a:extLst>
              <a:ext uri="{FF2B5EF4-FFF2-40B4-BE49-F238E27FC236}">
                <a16:creationId xmlns:a16="http://schemas.microsoft.com/office/drawing/2014/main" id="{0F34FB30-2E31-D18E-707C-C3E4159552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7106" y="3864709"/>
            <a:ext cx="5470003" cy="270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87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4CEE477-FE5B-984B-386D-33B187816A97}"/>
              </a:ext>
            </a:extLst>
          </p:cNvPr>
          <p:cNvSpPr txBox="1">
            <a:spLocks/>
          </p:cNvSpPr>
          <p:nvPr/>
        </p:nvSpPr>
        <p:spPr>
          <a:xfrm>
            <a:off x="1060411" y="0"/>
            <a:ext cx="7886700" cy="8173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r>
              <a:rPr lang="en-US" sz="2800"/>
              <a:t>Mockup Fabrication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41EA376-DB6B-C229-803D-5AA4A3463B3B}"/>
              </a:ext>
            </a:extLst>
          </p:cNvPr>
          <p:cNvGrpSpPr>
            <a:grpSpLocks noChangeAspect="1"/>
          </p:cNvGrpSpPr>
          <p:nvPr/>
        </p:nvGrpSpPr>
        <p:grpSpPr>
          <a:xfrm>
            <a:off x="95420" y="3235569"/>
            <a:ext cx="3706257" cy="3517705"/>
            <a:chOff x="6634" y="2065039"/>
            <a:chExt cx="4918982" cy="410445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0445E3D-4174-E5C8-7332-A9AA85610F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16" b="6285"/>
            <a:stretch/>
          </p:blipFill>
          <p:spPr>
            <a:xfrm>
              <a:off x="2639616" y="2065039"/>
              <a:ext cx="2286000" cy="4104457"/>
            </a:xfrm>
            <a:prstGeom prst="rect">
              <a:avLst/>
            </a:prstGeom>
            <a:ln w="28575">
              <a:noFill/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6698C1A-ACEA-321B-B4C4-26D5CEE49C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24" b="12476"/>
            <a:stretch/>
          </p:blipFill>
          <p:spPr>
            <a:xfrm>
              <a:off x="6634" y="2065040"/>
              <a:ext cx="2606040" cy="4104457"/>
            </a:xfrm>
            <a:prstGeom prst="rect">
              <a:avLst/>
            </a:prstGeom>
            <a:ln w="28575">
              <a:noFill/>
            </a:ln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7279479-2BA7-EFB5-DCE9-D7F294307B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708" y="1204545"/>
            <a:ext cx="4995326" cy="2897039"/>
          </a:xfrm>
          <a:prstGeom prst="rect">
            <a:avLst/>
          </a:prstGeom>
          <a:ln w="28575"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A21F21-E837-F0AA-FC25-3441D6D13A2C}"/>
              </a:ext>
            </a:extLst>
          </p:cNvPr>
          <p:cNvSpPr txBox="1"/>
          <p:nvPr/>
        </p:nvSpPr>
        <p:spPr>
          <a:xfrm>
            <a:off x="3801677" y="4176257"/>
            <a:ext cx="4331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8.4m Deep Space Habitat Mockup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EADE40-E655-C5E0-025E-CB203EC102BC}"/>
              </a:ext>
            </a:extLst>
          </p:cNvPr>
          <p:cNvSpPr txBox="1"/>
          <p:nvPr/>
        </p:nvSpPr>
        <p:spPr>
          <a:xfrm>
            <a:off x="835155" y="2791564"/>
            <a:ext cx="2488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SLS Part Task Mockups</a:t>
            </a:r>
          </a:p>
        </p:txBody>
      </p:sp>
    </p:spTree>
    <p:extLst>
      <p:ext uri="{BB962C8B-B14F-4D97-AF65-F5344CB8AC3E}">
        <p14:creationId xmlns:p14="http://schemas.microsoft.com/office/powerpoint/2010/main" val="573118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7CEE50-7686-F7C7-E463-977574428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05098"/>
            <a:ext cx="4753247" cy="4871866"/>
          </a:xfrm>
        </p:spPr>
        <p:txBody>
          <a:bodyPr/>
          <a:lstStyle/>
          <a:p>
            <a:r>
              <a:rPr lang="en-US" dirty="0"/>
              <a:t>Full-scale mockups are used for both design influence and requirement verification</a:t>
            </a:r>
          </a:p>
          <a:p>
            <a:pPr lvl="1"/>
            <a:r>
              <a:rPr lang="en-US" b="0" dirty="0"/>
              <a:t>Design Influence: Mockups are typically used, and modified/updated, several times throughout the design process</a:t>
            </a:r>
          </a:p>
          <a:p>
            <a:pPr lvl="1"/>
            <a:r>
              <a:rPr lang="en-US" b="0" dirty="0"/>
              <a:t>Verification: Mockups are used for requirement verification via demonstration.</a:t>
            </a:r>
          </a:p>
          <a:p>
            <a:r>
              <a:rPr lang="en-US" dirty="0"/>
              <a:t>Mockup fidelity is based on the needs of the task to be assessed:</a:t>
            </a:r>
          </a:p>
          <a:p>
            <a:pPr lvl="1"/>
            <a:r>
              <a:rPr lang="en-US" b="0" dirty="0"/>
              <a:t>Volumetric? (Work volume, reach volume, tool clearance, etc.)</a:t>
            </a:r>
          </a:p>
          <a:p>
            <a:pPr lvl="1"/>
            <a:r>
              <a:rPr lang="en-US" b="0" dirty="0"/>
              <a:t>Weight? (Lifting, pulling, etc.)</a:t>
            </a:r>
          </a:p>
          <a:p>
            <a:pPr lvl="1"/>
            <a:r>
              <a:rPr lang="en-US" b="0" dirty="0"/>
              <a:t>Functional? (Electrical mates, component installation)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F6397A-F0D0-A9F5-39CE-89532F600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Mockup Assessments</a:t>
            </a:r>
          </a:p>
        </p:txBody>
      </p:sp>
      <p:pic>
        <p:nvPicPr>
          <p:cNvPr id="4" name="Picture 3" descr="A group of people wearing hard hats&#10;&#10;Description automatically generated with low confidence">
            <a:extLst>
              <a:ext uri="{FF2B5EF4-FFF2-40B4-BE49-F238E27FC236}">
                <a16:creationId xmlns:a16="http://schemas.microsoft.com/office/drawing/2014/main" id="{9834C8CB-11CC-F6B7-CCA2-B08DCDC7A5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7" t="10744" b="12214"/>
          <a:stretch/>
        </p:blipFill>
        <p:spPr>
          <a:xfrm rot="5400000">
            <a:off x="4762692" y="1985263"/>
            <a:ext cx="4504123" cy="314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9468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663D9BA-D9D7-799A-4AFF-849631673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Tasks assessed:</a:t>
            </a:r>
          </a:p>
          <a:p>
            <a:pPr lvl="1"/>
            <a:r>
              <a:rPr lang="en-US" b="0"/>
              <a:t>Installations</a:t>
            </a:r>
          </a:p>
          <a:p>
            <a:pPr lvl="1"/>
            <a:r>
              <a:rPr lang="en-US" b="0"/>
              <a:t>Physical Mates</a:t>
            </a:r>
          </a:p>
          <a:p>
            <a:pPr lvl="1"/>
            <a:r>
              <a:rPr lang="en-US" b="0"/>
              <a:t>Electrical Mates</a:t>
            </a:r>
          </a:p>
          <a:p>
            <a:pPr lvl="1"/>
            <a:r>
              <a:rPr lang="en-US" b="0"/>
              <a:t>Tool clearance? Work volume? Reach access? Visual access?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3B78B0-A9D5-93EF-7BAD-8908B024D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Mockup Assessments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7335371-D7A5-FF61-ABE9-786CC6BC0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550" y="3119593"/>
            <a:ext cx="3160450" cy="276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68F76A-0ED2-2C33-C784-430D927A37C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137" y="3119593"/>
            <a:ext cx="2552595" cy="33894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45490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63BE78-136E-FF4D-70E9-1B393628C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Ingress/Egress activities</a:t>
            </a:r>
          </a:p>
          <a:p>
            <a:r>
              <a:rPr lang="en-US"/>
              <a:t>Translation activities</a:t>
            </a:r>
          </a:p>
          <a:p>
            <a:pPr lvl="1"/>
            <a:r>
              <a:rPr lang="en-US" b="0"/>
              <a:t>Volume? Visual? Safety? Comfort?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5BFB24-C64C-0300-2E39-896D84203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Mockup Assessments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CC6CF5-3463-7E5E-563F-D7416FA0F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5" y="2521258"/>
            <a:ext cx="9011409" cy="309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2195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293E2D-3BDD-CE0F-98A9-91D8BE794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Translation in a microgravity environment (neutral buoyancy)</a:t>
            </a:r>
          </a:p>
          <a:p>
            <a:r>
              <a:rPr lang="en-US"/>
              <a:t>Assessments using the Underwater Astronaut Trainer (UAT) at the U.S. Space and Rocket Center</a:t>
            </a:r>
          </a:p>
          <a:p>
            <a:r>
              <a:rPr lang="en-US"/>
              <a:t>Hatches in docked and undocked configurations.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0A174B-66D8-22C0-8F09-41020CB6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Microgravity Assessments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87AB66-9180-C345-5B1F-F3D9D6E66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44" y="2948288"/>
            <a:ext cx="3659265" cy="36575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91A731-A0B8-B7C1-5045-938FA915E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744" y="3177750"/>
            <a:ext cx="4758643" cy="277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7579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0930C9-FFBF-3CB8-A493-43745B5BC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174463"/>
            <a:ext cx="7487739" cy="4871866"/>
          </a:xfrm>
        </p:spPr>
        <p:txBody>
          <a:bodyPr/>
          <a:lstStyle/>
          <a:p>
            <a:r>
              <a:rPr lang="en-US"/>
              <a:t>Human Systems Integration (HSI) is vital to all design work:</a:t>
            </a:r>
          </a:p>
          <a:p>
            <a:pPr lvl="1"/>
            <a:r>
              <a:rPr lang="en-US" b="0"/>
              <a:t>Habitation</a:t>
            </a:r>
          </a:p>
          <a:p>
            <a:pPr lvl="1"/>
            <a:r>
              <a:rPr lang="en-US" b="0"/>
              <a:t>Ground operations</a:t>
            </a:r>
          </a:p>
          <a:p>
            <a:pPr lvl="1"/>
            <a:r>
              <a:rPr lang="en-US" b="0"/>
              <a:t>Ground support equipment (GSE)</a:t>
            </a:r>
          </a:p>
          <a:p>
            <a:pPr lvl="1"/>
            <a:r>
              <a:rPr lang="en-US" b="0"/>
              <a:t>Lunar lighting environment</a:t>
            </a:r>
          </a:p>
          <a:p>
            <a:pPr lvl="1"/>
            <a:r>
              <a:rPr lang="en-US" b="0"/>
              <a:t>And more!</a:t>
            </a:r>
          </a:p>
          <a:p>
            <a:r>
              <a:rPr lang="en-US"/>
              <a:t>Bringing in HSI&amp;E team early in the design lifecycle saves time, money, and effort.</a:t>
            </a:r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E0C111-E156-4C55-86EF-1C5B54361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Collaboration at MSFC</a:t>
            </a:r>
          </a:p>
        </p:txBody>
      </p:sp>
      <p:pic>
        <p:nvPicPr>
          <p:cNvPr id="4" name="Picture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D7911A3-C462-F531-CDA0-1C29D122C3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585" y="3675017"/>
            <a:ext cx="4633865" cy="296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240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55AAA-8490-EAB8-C406-C485C0175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EF3926-0BBB-D049-2B6C-2557D2333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3558960"/>
            <a:ext cx="7886700" cy="257187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Please contact Josh at </a:t>
            </a:r>
            <a:r>
              <a:rPr lang="en-US">
                <a:hlinkClick r:id="rId2"/>
              </a:rPr>
              <a:t>Joshua.c.Moorhouse@nasa.com</a:t>
            </a:r>
            <a:r>
              <a:rPr lang="en-US"/>
              <a:t>  to learn more about NASA internships.</a:t>
            </a:r>
          </a:p>
          <a:p>
            <a:pPr>
              <a:lnSpc>
                <a:spcPct val="120000"/>
              </a:lnSpc>
            </a:pPr>
            <a:r>
              <a:rPr lang="en-US">
                <a:hlinkClick r:id="rId3"/>
              </a:rPr>
              <a:t>https://www.nasa.gov/learning-resources/internship-programs/</a:t>
            </a:r>
            <a:r>
              <a:rPr lang="en-US"/>
              <a:t> </a:t>
            </a:r>
          </a:p>
          <a:p>
            <a:pPr>
              <a:lnSpc>
                <a:spcPct val="120000"/>
              </a:lnSpc>
            </a:pPr>
            <a:endParaRPr lang="en-US"/>
          </a:p>
          <a:p>
            <a:pPr>
              <a:lnSpc>
                <a:spcPct val="120000"/>
              </a:lnSpc>
            </a:pPr>
            <a:r>
              <a:rPr lang="en-US" dirty="0"/>
              <a:t>Please contact Becky at </a:t>
            </a:r>
            <a:r>
              <a:rPr lang="en-US" dirty="0">
                <a:hlinkClick r:id="rId4"/>
              </a:rPr>
              <a:t>Rebecca.a.maclaren@nasa.gov</a:t>
            </a:r>
            <a:r>
              <a:rPr lang="en-US" dirty="0"/>
              <a:t> </a:t>
            </a:r>
            <a:r>
              <a:rPr lang="en-US"/>
              <a:t>to learn more about</a:t>
            </a:r>
            <a:r>
              <a:rPr lang="en-US" dirty="0"/>
              <a:t> Amentum (formerly Jacobs) internships.</a:t>
            </a:r>
            <a:endParaRPr lang="en-US"/>
          </a:p>
          <a:p>
            <a:pPr>
              <a:lnSpc>
                <a:spcPct val="120000"/>
              </a:lnSpc>
            </a:pPr>
            <a:r>
              <a:rPr lang="en-US">
                <a:solidFill>
                  <a:schemeClr val="accent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https://jseg.space/launch-your-career</a:t>
            </a:r>
            <a:r>
              <a:rPr lang="en-US">
                <a:solidFill>
                  <a:schemeClr val="accent6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2259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e98754-3ebb-48e9-81db-932c96ae1a2d">
      <Terms xmlns="http://schemas.microsoft.com/office/infopath/2007/PartnerControls"/>
    </lcf76f155ced4ddcb4097134ff3c332f>
    <TaxCatchAll xmlns="d900e117-17a0-4b24-9e47-511ef1d02c4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CD192846927D468FA4DF81B161B511" ma:contentTypeVersion="16" ma:contentTypeDescription="Create a new document." ma:contentTypeScope="" ma:versionID="63351875958bf41cbe3ec933febca0c4">
  <xsd:schema xmlns:xsd="http://www.w3.org/2001/XMLSchema" xmlns:xs="http://www.w3.org/2001/XMLSchema" xmlns:p="http://schemas.microsoft.com/office/2006/metadata/properties" xmlns:ns2="29e98754-3ebb-48e9-81db-932c96ae1a2d" xmlns:ns3="4500c8ad-f562-41e1-87e7-375824d957fa" xmlns:ns4="d900e117-17a0-4b24-9e47-511ef1d02c43" targetNamespace="http://schemas.microsoft.com/office/2006/metadata/properties" ma:root="true" ma:fieldsID="7d6b6653ea7c22fa3662f33a812a829d" ns2:_="" ns3:_="" ns4:_="">
    <xsd:import namespace="29e98754-3ebb-48e9-81db-932c96ae1a2d"/>
    <xsd:import namespace="4500c8ad-f562-41e1-87e7-375824d957fa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e98754-3ebb-48e9-81db-932c96ae1a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00c8ad-f562-41e1-87e7-375824d957f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2e9c8eed-87e7-4436-9113-28d4bb37748b}" ma:internalName="TaxCatchAll" ma:showField="CatchAllData" ma:web="4500c8ad-f562-41e1-87e7-375824d957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6BC7DD-9363-4F28-AD16-A09CD31C477D}">
  <ds:schemaRefs>
    <ds:schemaRef ds:uri="29e98754-3ebb-48e9-81db-932c96ae1a2d"/>
    <ds:schemaRef ds:uri="4500c8ad-f562-41e1-87e7-375824d957fa"/>
    <ds:schemaRef ds:uri="d900e117-17a0-4b24-9e47-511ef1d02c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F3B6412-B03D-43DE-A957-040C8548838A}">
  <ds:schemaRefs>
    <ds:schemaRef ds:uri="29e98754-3ebb-48e9-81db-932c96ae1a2d"/>
    <ds:schemaRef ds:uri="4500c8ad-f562-41e1-87e7-375824d957fa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81DB382-2FC6-44EC-969B-2B559E89BE8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</TotalTime>
  <Words>834</Words>
  <Application>Microsoft Office PowerPoint</Application>
  <PresentationFormat>On-screen Show (4:3)</PresentationFormat>
  <Paragraphs>136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Helvetica</vt:lpstr>
      <vt:lpstr>Wingdings</vt:lpstr>
      <vt:lpstr>Office Theme</vt:lpstr>
      <vt:lpstr>Human Systems Integration &amp; Engineering (HSI&amp;E)</vt:lpstr>
      <vt:lpstr>HSI&amp;E Team​ Structure</vt:lpstr>
      <vt:lpstr>What is HSI?​</vt:lpstr>
      <vt:lpstr>HSI&amp;E at MSFC</vt:lpstr>
      <vt:lpstr>HSI&amp;E Assessments</vt:lpstr>
      <vt:lpstr>Process Simulate Human (PSH)</vt:lpstr>
      <vt:lpstr>PSH</vt:lpstr>
      <vt:lpstr>PSH Example #1 – 95th percentile male</vt:lpstr>
      <vt:lpstr>PSH Example #1 – 5th percentile female</vt:lpstr>
      <vt:lpstr>PSH Example #2 – 95th percentile male</vt:lpstr>
      <vt:lpstr>PSH Example #2 – 5th percentile female</vt:lpstr>
      <vt:lpstr>Virtual Environments Lab (VEL)</vt:lpstr>
      <vt:lpstr>PowerPoint Presentation</vt:lpstr>
      <vt:lpstr>PowerPoint Presentation</vt:lpstr>
      <vt:lpstr>XR as an Engineering Design Tool</vt:lpstr>
      <vt:lpstr>PowerPoint Presentation</vt:lpstr>
      <vt:lpstr>Fabrication &amp; Mockups</vt:lpstr>
      <vt:lpstr>PowerPoint Presentation</vt:lpstr>
      <vt:lpstr>PowerPoint Presentation</vt:lpstr>
      <vt:lpstr>PowerPoint Presentation</vt:lpstr>
      <vt:lpstr>Mockup Assessments</vt:lpstr>
      <vt:lpstr>Mockup Assessments</vt:lpstr>
      <vt:lpstr>Mockup Assessments</vt:lpstr>
      <vt:lpstr>Microgravity Assessments</vt:lpstr>
      <vt:lpstr>Collaboration at MSFC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Zimmerman, Jennafer M. (MSFC-EV74)[Fall Intern Program]</dc:creator>
  <cp:lastModifiedBy>Joshua Moorhouse</cp:lastModifiedBy>
  <cp:revision>2</cp:revision>
  <dcterms:created xsi:type="dcterms:W3CDTF">2020-11-30T14:00:35Z</dcterms:created>
  <dcterms:modified xsi:type="dcterms:W3CDTF">2024-11-12T22:01:16Z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0x010100E4CD192846927D468FA4DF81B161B511</vt:lpwstr>
  </property>
  <property fmtid="{D5CDD505-2E9C-101B-9397-08002B2CF9AE}" pid="3" name="MediaServiceImageTags">
    <vt:lpwstr/>
  </property>
</Properties>
</file>