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1" r:id="rId2"/>
    <p:sldId id="264" r:id="rId3"/>
    <p:sldId id="257" r:id="rId4"/>
    <p:sldId id="262" r:id="rId5"/>
    <p:sldId id="261" r:id="rId6"/>
    <p:sldId id="260" r:id="rId7"/>
    <p:sldId id="265" r:id="rId8"/>
    <p:sldId id="263" r:id="rId9"/>
    <p:sldId id="280" r:id="rId10"/>
    <p:sldId id="270" r:id="rId11"/>
    <p:sldId id="271" r:id="rId12"/>
    <p:sldId id="267" r:id="rId13"/>
    <p:sldId id="266" r:id="rId14"/>
    <p:sldId id="285" r:id="rId15"/>
    <p:sldId id="284" r:id="rId16"/>
    <p:sldId id="283" r:id="rId17"/>
    <p:sldId id="287" r:id="rId18"/>
    <p:sldId id="286" r:id="rId19"/>
    <p:sldId id="288" r:id="rId20"/>
    <p:sldId id="258"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0" autoAdjust="0"/>
    <p:restoredTop sz="94660"/>
  </p:normalViewPr>
  <p:slideViewPr>
    <p:cSldViewPr snapToGrid="0">
      <p:cViewPr varScale="1">
        <p:scale>
          <a:sx n="105" d="100"/>
          <a:sy n="105" d="100"/>
        </p:scale>
        <p:origin x="71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8C573-A0BE-0454-E636-B3DC91D341A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A85988C-B3E4-DDE6-E314-57F3E37D6DD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1C15123-6ABD-1B2F-A6AE-F3833DA82AAD}"/>
              </a:ext>
            </a:extLst>
          </p:cNvPr>
          <p:cNvSpPr>
            <a:spLocks noGrp="1"/>
          </p:cNvSpPr>
          <p:nvPr>
            <p:ph type="dt" sz="half" idx="10"/>
          </p:nvPr>
        </p:nvSpPr>
        <p:spPr/>
        <p:txBody>
          <a:bodyPr/>
          <a:lstStyle/>
          <a:p>
            <a:fld id="{DF2B77E9-5E15-4A1F-B54B-09B6F321C3B6}" type="datetimeFigureOut">
              <a:rPr lang="en-US" smtClean="0"/>
              <a:t>10/25/2024</a:t>
            </a:fld>
            <a:endParaRPr lang="en-US"/>
          </a:p>
        </p:txBody>
      </p:sp>
      <p:sp>
        <p:nvSpPr>
          <p:cNvPr id="5" name="Footer Placeholder 4">
            <a:extLst>
              <a:ext uri="{FF2B5EF4-FFF2-40B4-BE49-F238E27FC236}">
                <a16:creationId xmlns:a16="http://schemas.microsoft.com/office/drawing/2014/main" id="{C3469ACF-6335-98A2-B688-6584A1F2AF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7A56DB-8F66-ECFA-A0B1-74B93F2C2E96}"/>
              </a:ext>
            </a:extLst>
          </p:cNvPr>
          <p:cNvSpPr>
            <a:spLocks noGrp="1"/>
          </p:cNvSpPr>
          <p:nvPr>
            <p:ph type="sldNum" sz="quarter" idx="12"/>
          </p:nvPr>
        </p:nvSpPr>
        <p:spPr/>
        <p:txBody>
          <a:bodyPr/>
          <a:lstStyle/>
          <a:p>
            <a:fld id="{108635CA-556B-4906-8D7E-B6792ED8CEF5}" type="slidenum">
              <a:rPr lang="en-US" smtClean="0"/>
              <a:t>‹#›</a:t>
            </a:fld>
            <a:endParaRPr lang="en-US"/>
          </a:p>
        </p:txBody>
      </p:sp>
    </p:spTree>
    <p:extLst>
      <p:ext uri="{BB962C8B-B14F-4D97-AF65-F5344CB8AC3E}">
        <p14:creationId xmlns:p14="http://schemas.microsoft.com/office/powerpoint/2010/main" val="4170930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4689C8-E29E-E5B1-B1EC-A04AC8BF4E7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B3E1656-3AFB-F5B3-07B1-0A0350349E1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BAAEF2-D213-AE21-FA88-656507607507}"/>
              </a:ext>
            </a:extLst>
          </p:cNvPr>
          <p:cNvSpPr>
            <a:spLocks noGrp="1"/>
          </p:cNvSpPr>
          <p:nvPr>
            <p:ph type="dt" sz="half" idx="10"/>
          </p:nvPr>
        </p:nvSpPr>
        <p:spPr/>
        <p:txBody>
          <a:bodyPr/>
          <a:lstStyle/>
          <a:p>
            <a:fld id="{DF2B77E9-5E15-4A1F-B54B-09B6F321C3B6}" type="datetimeFigureOut">
              <a:rPr lang="en-US" smtClean="0"/>
              <a:t>10/25/2024</a:t>
            </a:fld>
            <a:endParaRPr lang="en-US"/>
          </a:p>
        </p:txBody>
      </p:sp>
      <p:sp>
        <p:nvSpPr>
          <p:cNvPr id="5" name="Footer Placeholder 4">
            <a:extLst>
              <a:ext uri="{FF2B5EF4-FFF2-40B4-BE49-F238E27FC236}">
                <a16:creationId xmlns:a16="http://schemas.microsoft.com/office/drawing/2014/main" id="{AB6EC93A-4D84-3540-DD4F-AAC4D465D6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49C60D-BE19-C61F-ECFC-84161205F4FD}"/>
              </a:ext>
            </a:extLst>
          </p:cNvPr>
          <p:cNvSpPr>
            <a:spLocks noGrp="1"/>
          </p:cNvSpPr>
          <p:nvPr>
            <p:ph type="sldNum" sz="quarter" idx="12"/>
          </p:nvPr>
        </p:nvSpPr>
        <p:spPr/>
        <p:txBody>
          <a:bodyPr/>
          <a:lstStyle/>
          <a:p>
            <a:fld id="{108635CA-556B-4906-8D7E-B6792ED8CEF5}" type="slidenum">
              <a:rPr lang="en-US" smtClean="0"/>
              <a:t>‹#›</a:t>
            </a:fld>
            <a:endParaRPr lang="en-US"/>
          </a:p>
        </p:txBody>
      </p:sp>
    </p:spTree>
    <p:extLst>
      <p:ext uri="{BB962C8B-B14F-4D97-AF65-F5344CB8AC3E}">
        <p14:creationId xmlns:p14="http://schemas.microsoft.com/office/powerpoint/2010/main" val="22017694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951674-BB14-4493-68C9-B76C8A6F9D8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F91D065-4C18-B047-D0B8-EAEB2757022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326DC5-A9C3-480F-E227-519D029A2EE9}"/>
              </a:ext>
            </a:extLst>
          </p:cNvPr>
          <p:cNvSpPr>
            <a:spLocks noGrp="1"/>
          </p:cNvSpPr>
          <p:nvPr>
            <p:ph type="dt" sz="half" idx="10"/>
          </p:nvPr>
        </p:nvSpPr>
        <p:spPr/>
        <p:txBody>
          <a:bodyPr/>
          <a:lstStyle/>
          <a:p>
            <a:fld id="{DF2B77E9-5E15-4A1F-B54B-09B6F321C3B6}" type="datetimeFigureOut">
              <a:rPr lang="en-US" smtClean="0"/>
              <a:t>10/25/2024</a:t>
            </a:fld>
            <a:endParaRPr lang="en-US"/>
          </a:p>
        </p:txBody>
      </p:sp>
      <p:sp>
        <p:nvSpPr>
          <p:cNvPr id="5" name="Footer Placeholder 4">
            <a:extLst>
              <a:ext uri="{FF2B5EF4-FFF2-40B4-BE49-F238E27FC236}">
                <a16:creationId xmlns:a16="http://schemas.microsoft.com/office/drawing/2014/main" id="{12D23FB5-5210-6862-B916-D10481EC82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F4F198-70C2-D963-7714-F69378705479}"/>
              </a:ext>
            </a:extLst>
          </p:cNvPr>
          <p:cNvSpPr>
            <a:spLocks noGrp="1"/>
          </p:cNvSpPr>
          <p:nvPr>
            <p:ph type="sldNum" sz="quarter" idx="12"/>
          </p:nvPr>
        </p:nvSpPr>
        <p:spPr/>
        <p:txBody>
          <a:bodyPr/>
          <a:lstStyle/>
          <a:p>
            <a:fld id="{108635CA-556B-4906-8D7E-B6792ED8CEF5}" type="slidenum">
              <a:rPr lang="en-US" smtClean="0"/>
              <a:t>‹#›</a:t>
            </a:fld>
            <a:endParaRPr lang="en-US"/>
          </a:p>
        </p:txBody>
      </p:sp>
    </p:spTree>
    <p:extLst>
      <p:ext uri="{BB962C8B-B14F-4D97-AF65-F5344CB8AC3E}">
        <p14:creationId xmlns:p14="http://schemas.microsoft.com/office/powerpoint/2010/main" val="6019174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76B68-9FE6-9128-4431-3EC7778C3AE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17510C2-9391-F748-C787-863AEE235BA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9C9ACB-6E2E-9DB9-286A-1C302303F5B0}"/>
              </a:ext>
            </a:extLst>
          </p:cNvPr>
          <p:cNvSpPr>
            <a:spLocks noGrp="1"/>
          </p:cNvSpPr>
          <p:nvPr>
            <p:ph type="dt" sz="half" idx="10"/>
          </p:nvPr>
        </p:nvSpPr>
        <p:spPr/>
        <p:txBody>
          <a:bodyPr/>
          <a:lstStyle/>
          <a:p>
            <a:fld id="{DF2B77E9-5E15-4A1F-B54B-09B6F321C3B6}" type="datetimeFigureOut">
              <a:rPr lang="en-US" smtClean="0"/>
              <a:t>10/25/2024</a:t>
            </a:fld>
            <a:endParaRPr lang="en-US"/>
          </a:p>
        </p:txBody>
      </p:sp>
      <p:sp>
        <p:nvSpPr>
          <p:cNvPr id="5" name="Footer Placeholder 4">
            <a:extLst>
              <a:ext uri="{FF2B5EF4-FFF2-40B4-BE49-F238E27FC236}">
                <a16:creationId xmlns:a16="http://schemas.microsoft.com/office/drawing/2014/main" id="{0FBD70A6-3C14-6970-6463-171DC32499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01EF61-8E0D-0AF7-E171-30CA8014167D}"/>
              </a:ext>
            </a:extLst>
          </p:cNvPr>
          <p:cNvSpPr>
            <a:spLocks noGrp="1"/>
          </p:cNvSpPr>
          <p:nvPr>
            <p:ph type="sldNum" sz="quarter" idx="12"/>
          </p:nvPr>
        </p:nvSpPr>
        <p:spPr/>
        <p:txBody>
          <a:bodyPr/>
          <a:lstStyle/>
          <a:p>
            <a:fld id="{108635CA-556B-4906-8D7E-B6792ED8CEF5}" type="slidenum">
              <a:rPr lang="en-US" smtClean="0"/>
              <a:t>‹#›</a:t>
            </a:fld>
            <a:endParaRPr lang="en-US"/>
          </a:p>
        </p:txBody>
      </p:sp>
    </p:spTree>
    <p:extLst>
      <p:ext uri="{BB962C8B-B14F-4D97-AF65-F5344CB8AC3E}">
        <p14:creationId xmlns:p14="http://schemas.microsoft.com/office/powerpoint/2010/main" val="30922379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86AD47-A374-B95E-802D-C45623B2859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2912C3D-0855-8A1D-E854-C1C08582D23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C094297-6D6D-2FC9-B9DB-FE5C432AA33A}"/>
              </a:ext>
            </a:extLst>
          </p:cNvPr>
          <p:cNvSpPr>
            <a:spLocks noGrp="1"/>
          </p:cNvSpPr>
          <p:nvPr>
            <p:ph type="dt" sz="half" idx="10"/>
          </p:nvPr>
        </p:nvSpPr>
        <p:spPr/>
        <p:txBody>
          <a:bodyPr/>
          <a:lstStyle/>
          <a:p>
            <a:fld id="{DF2B77E9-5E15-4A1F-B54B-09B6F321C3B6}" type="datetimeFigureOut">
              <a:rPr lang="en-US" smtClean="0"/>
              <a:t>10/25/2024</a:t>
            </a:fld>
            <a:endParaRPr lang="en-US"/>
          </a:p>
        </p:txBody>
      </p:sp>
      <p:sp>
        <p:nvSpPr>
          <p:cNvPr id="5" name="Footer Placeholder 4">
            <a:extLst>
              <a:ext uri="{FF2B5EF4-FFF2-40B4-BE49-F238E27FC236}">
                <a16:creationId xmlns:a16="http://schemas.microsoft.com/office/drawing/2014/main" id="{99AFD3B0-E2F0-9EC0-AFB0-94E0A0DD8F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0F123A-07AD-69F5-77B1-98C6DFC63D8D}"/>
              </a:ext>
            </a:extLst>
          </p:cNvPr>
          <p:cNvSpPr>
            <a:spLocks noGrp="1"/>
          </p:cNvSpPr>
          <p:nvPr>
            <p:ph type="sldNum" sz="quarter" idx="12"/>
          </p:nvPr>
        </p:nvSpPr>
        <p:spPr/>
        <p:txBody>
          <a:bodyPr/>
          <a:lstStyle/>
          <a:p>
            <a:fld id="{108635CA-556B-4906-8D7E-B6792ED8CEF5}" type="slidenum">
              <a:rPr lang="en-US" smtClean="0"/>
              <a:t>‹#›</a:t>
            </a:fld>
            <a:endParaRPr lang="en-US"/>
          </a:p>
        </p:txBody>
      </p:sp>
    </p:spTree>
    <p:extLst>
      <p:ext uri="{BB962C8B-B14F-4D97-AF65-F5344CB8AC3E}">
        <p14:creationId xmlns:p14="http://schemas.microsoft.com/office/powerpoint/2010/main" val="20040133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2360F-2285-2D11-8209-31CFC082F96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8AE1182-711E-C7C1-B32F-207D48E9783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B9E81B3-A855-D7CD-E052-67CEAA63DC5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A64E85F-2C85-C722-11AA-3F25A686BCBC}"/>
              </a:ext>
            </a:extLst>
          </p:cNvPr>
          <p:cNvSpPr>
            <a:spLocks noGrp="1"/>
          </p:cNvSpPr>
          <p:nvPr>
            <p:ph type="dt" sz="half" idx="10"/>
          </p:nvPr>
        </p:nvSpPr>
        <p:spPr/>
        <p:txBody>
          <a:bodyPr/>
          <a:lstStyle/>
          <a:p>
            <a:fld id="{DF2B77E9-5E15-4A1F-B54B-09B6F321C3B6}" type="datetimeFigureOut">
              <a:rPr lang="en-US" smtClean="0"/>
              <a:t>10/25/2024</a:t>
            </a:fld>
            <a:endParaRPr lang="en-US"/>
          </a:p>
        </p:txBody>
      </p:sp>
      <p:sp>
        <p:nvSpPr>
          <p:cNvPr id="6" name="Footer Placeholder 5">
            <a:extLst>
              <a:ext uri="{FF2B5EF4-FFF2-40B4-BE49-F238E27FC236}">
                <a16:creationId xmlns:a16="http://schemas.microsoft.com/office/drawing/2014/main" id="{D11D2301-646A-B0E2-4ECF-09E5C9D754B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B2B93FB-D1BD-4F22-EE24-23ED828741C4}"/>
              </a:ext>
            </a:extLst>
          </p:cNvPr>
          <p:cNvSpPr>
            <a:spLocks noGrp="1"/>
          </p:cNvSpPr>
          <p:nvPr>
            <p:ph type="sldNum" sz="quarter" idx="12"/>
          </p:nvPr>
        </p:nvSpPr>
        <p:spPr/>
        <p:txBody>
          <a:bodyPr/>
          <a:lstStyle/>
          <a:p>
            <a:fld id="{108635CA-556B-4906-8D7E-B6792ED8CEF5}" type="slidenum">
              <a:rPr lang="en-US" smtClean="0"/>
              <a:t>‹#›</a:t>
            </a:fld>
            <a:endParaRPr lang="en-US"/>
          </a:p>
        </p:txBody>
      </p:sp>
    </p:spTree>
    <p:extLst>
      <p:ext uri="{BB962C8B-B14F-4D97-AF65-F5344CB8AC3E}">
        <p14:creationId xmlns:p14="http://schemas.microsoft.com/office/powerpoint/2010/main" val="21703194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83794-F7C6-ED3E-628F-1EDB2BF81B9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2136AC6-DBC4-F3B9-8CFA-516DDCC3865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9D08312-7ECC-5399-BD15-24CD7D57917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BCF27FC-DB9C-DF72-1DDE-1259E3073DD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93D1407-D67C-0493-3914-FCB0F957615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8320CD0-5485-0146-F17D-6BA5C9EA7F41}"/>
              </a:ext>
            </a:extLst>
          </p:cNvPr>
          <p:cNvSpPr>
            <a:spLocks noGrp="1"/>
          </p:cNvSpPr>
          <p:nvPr>
            <p:ph type="dt" sz="half" idx="10"/>
          </p:nvPr>
        </p:nvSpPr>
        <p:spPr/>
        <p:txBody>
          <a:bodyPr/>
          <a:lstStyle/>
          <a:p>
            <a:fld id="{DF2B77E9-5E15-4A1F-B54B-09B6F321C3B6}" type="datetimeFigureOut">
              <a:rPr lang="en-US" smtClean="0"/>
              <a:t>10/25/2024</a:t>
            </a:fld>
            <a:endParaRPr lang="en-US"/>
          </a:p>
        </p:txBody>
      </p:sp>
      <p:sp>
        <p:nvSpPr>
          <p:cNvPr id="8" name="Footer Placeholder 7">
            <a:extLst>
              <a:ext uri="{FF2B5EF4-FFF2-40B4-BE49-F238E27FC236}">
                <a16:creationId xmlns:a16="http://schemas.microsoft.com/office/drawing/2014/main" id="{D5715C4F-0439-A10F-333A-1A1B4B9ADC5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AFC801D-0AD2-0162-9C69-B18E1255F11B}"/>
              </a:ext>
            </a:extLst>
          </p:cNvPr>
          <p:cNvSpPr>
            <a:spLocks noGrp="1"/>
          </p:cNvSpPr>
          <p:nvPr>
            <p:ph type="sldNum" sz="quarter" idx="12"/>
          </p:nvPr>
        </p:nvSpPr>
        <p:spPr/>
        <p:txBody>
          <a:bodyPr/>
          <a:lstStyle/>
          <a:p>
            <a:fld id="{108635CA-556B-4906-8D7E-B6792ED8CEF5}" type="slidenum">
              <a:rPr lang="en-US" smtClean="0"/>
              <a:t>‹#›</a:t>
            </a:fld>
            <a:endParaRPr lang="en-US"/>
          </a:p>
        </p:txBody>
      </p:sp>
    </p:spTree>
    <p:extLst>
      <p:ext uri="{BB962C8B-B14F-4D97-AF65-F5344CB8AC3E}">
        <p14:creationId xmlns:p14="http://schemas.microsoft.com/office/powerpoint/2010/main" val="6628235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91CF17-F159-24EC-22B2-559DBA8C361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798818B-8C90-E55F-00E0-666CCC830225}"/>
              </a:ext>
            </a:extLst>
          </p:cNvPr>
          <p:cNvSpPr>
            <a:spLocks noGrp="1"/>
          </p:cNvSpPr>
          <p:nvPr>
            <p:ph type="dt" sz="half" idx="10"/>
          </p:nvPr>
        </p:nvSpPr>
        <p:spPr/>
        <p:txBody>
          <a:bodyPr/>
          <a:lstStyle/>
          <a:p>
            <a:fld id="{DF2B77E9-5E15-4A1F-B54B-09B6F321C3B6}" type="datetimeFigureOut">
              <a:rPr lang="en-US" smtClean="0"/>
              <a:t>10/25/2024</a:t>
            </a:fld>
            <a:endParaRPr lang="en-US"/>
          </a:p>
        </p:txBody>
      </p:sp>
      <p:sp>
        <p:nvSpPr>
          <p:cNvPr id="4" name="Footer Placeholder 3">
            <a:extLst>
              <a:ext uri="{FF2B5EF4-FFF2-40B4-BE49-F238E27FC236}">
                <a16:creationId xmlns:a16="http://schemas.microsoft.com/office/drawing/2014/main" id="{33D85F00-8A7F-19E2-5019-E97DEA356F6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3A9A559-4FC5-15F8-E3B8-5757FD1F8717}"/>
              </a:ext>
            </a:extLst>
          </p:cNvPr>
          <p:cNvSpPr>
            <a:spLocks noGrp="1"/>
          </p:cNvSpPr>
          <p:nvPr>
            <p:ph type="sldNum" sz="quarter" idx="12"/>
          </p:nvPr>
        </p:nvSpPr>
        <p:spPr/>
        <p:txBody>
          <a:bodyPr/>
          <a:lstStyle/>
          <a:p>
            <a:fld id="{108635CA-556B-4906-8D7E-B6792ED8CEF5}" type="slidenum">
              <a:rPr lang="en-US" smtClean="0"/>
              <a:t>‹#›</a:t>
            </a:fld>
            <a:endParaRPr lang="en-US"/>
          </a:p>
        </p:txBody>
      </p:sp>
    </p:spTree>
    <p:extLst>
      <p:ext uri="{BB962C8B-B14F-4D97-AF65-F5344CB8AC3E}">
        <p14:creationId xmlns:p14="http://schemas.microsoft.com/office/powerpoint/2010/main" val="11387648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920AFA4-E326-7F90-7B3A-602EFA1BBBCE}"/>
              </a:ext>
            </a:extLst>
          </p:cNvPr>
          <p:cNvSpPr>
            <a:spLocks noGrp="1"/>
          </p:cNvSpPr>
          <p:nvPr>
            <p:ph type="dt" sz="half" idx="10"/>
          </p:nvPr>
        </p:nvSpPr>
        <p:spPr/>
        <p:txBody>
          <a:bodyPr/>
          <a:lstStyle/>
          <a:p>
            <a:fld id="{DF2B77E9-5E15-4A1F-B54B-09B6F321C3B6}" type="datetimeFigureOut">
              <a:rPr lang="en-US" smtClean="0"/>
              <a:t>10/25/2024</a:t>
            </a:fld>
            <a:endParaRPr lang="en-US"/>
          </a:p>
        </p:txBody>
      </p:sp>
      <p:sp>
        <p:nvSpPr>
          <p:cNvPr id="3" name="Footer Placeholder 2">
            <a:extLst>
              <a:ext uri="{FF2B5EF4-FFF2-40B4-BE49-F238E27FC236}">
                <a16:creationId xmlns:a16="http://schemas.microsoft.com/office/drawing/2014/main" id="{A33D040E-7FB8-D3E4-5878-510D600A525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2DC3451-D05B-A53B-904D-2AA1105C08EB}"/>
              </a:ext>
            </a:extLst>
          </p:cNvPr>
          <p:cNvSpPr>
            <a:spLocks noGrp="1"/>
          </p:cNvSpPr>
          <p:nvPr>
            <p:ph type="sldNum" sz="quarter" idx="12"/>
          </p:nvPr>
        </p:nvSpPr>
        <p:spPr/>
        <p:txBody>
          <a:bodyPr/>
          <a:lstStyle/>
          <a:p>
            <a:fld id="{108635CA-556B-4906-8D7E-B6792ED8CEF5}" type="slidenum">
              <a:rPr lang="en-US" smtClean="0"/>
              <a:t>‹#›</a:t>
            </a:fld>
            <a:endParaRPr lang="en-US"/>
          </a:p>
        </p:txBody>
      </p:sp>
    </p:spTree>
    <p:extLst>
      <p:ext uri="{BB962C8B-B14F-4D97-AF65-F5344CB8AC3E}">
        <p14:creationId xmlns:p14="http://schemas.microsoft.com/office/powerpoint/2010/main" val="10695803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CB1CF-B96D-95C4-3414-9A44C651898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73E735C-1735-5DC5-744B-FB3B937B617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F27885C-97A7-17FF-EFC2-C0B08C4B87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9B1E9C9-255F-6ECD-CF63-FFB9A0BDF25D}"/>
              </a:ext>
            </a:extLst>
          </p:cNvPr>
          <p:cNvSpPr>
            <a:spLocks noGrp="1"/>
          </p:cNvSpPr>
          <p:nvPr>
            <p:ph type="dt" sz="half" idx="10"/>
          </p:nvPr>
        </p:nvSpPr>
        <p:spPr/>
        <p:txBody>
          <a:bodyPr/>
          <a:lstStyle/>
          <a:p>
            <a:fld id="{DF2B77E9-5E15-4A1F-B54B-09B6F321C3B6}" type="datetimeFigureOut">
              <a:rPr lang="en-US" smtClean="0"/>
              <a:t>10/25/2024</a:t>
            </a:fld>
            <a:endParaRPr lang="en-US"/>
          </a:p>
        </p:txBody>
      </p:sp>
      <p:sp>
        <p:nvSpPr>
          <p:cNvPr id="6" name="Footer Placeholder 5">
            <a:extLst>
              <a:ext uri="{FF2B5EF4-FFF2-40B4-BE49-F238E27FC236}">
                <a16:creationId xmlns:a16="http://schemas.microsoft.com/office/drawing/2014/main" id="{DD5CA0EB-A9AE-2FAC-42F6-F3E2103BC7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3E75FC2-FAC0-CBBA-0CC4-9A9D4BAA342C}"/>
              </a:ext>
            </a:extLst>
          </p:cNvPr>
          <p:cNvSpPr>
            <a:spLocks noGrp="1"/>
          </p:cNvSpPr>
          <p:nvPr>
            <p:ph type="sldNum" sz="quarter" idx="12"/>
          </p:nvPr>
        </p:nvSpPr>
        <p:spPr/>
        <p:txBody>
          <a:bodyPr/>
          <a:lstStyle/>
          <a:p>
            <a:fld id="{108635CA-556B-4906-8D7E-B6792ED8CEF5}" type="slidenum">
              <a:rPr lang="en-US" smtClean="0"/>
              <a:t>‹#›</a:t>
            </a:fld>
            <a:endParaRPr lang="en-US"/>
          </a:p>
        </p:txBody>
      </p:sp>
    </p:spTree>
    <p:extLst>
      <p:ext uri="{BB962C8B-B14F-4D97-AF65-F5344CB8AC3E}">
        <p14:creationId xmlns:p14="http://schemas.microsoft.com/office/powerpoint/2010/main" val="3523723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B8911-B034-55F8-5479-A3C7BBA7A55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AD97E9B-52DA-08EE-FD09-4ACD5772B6E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64C9F5F-BBAD-5DDD-7BA9-FD857CD1E2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044D2E3-9A2B-9D06-9253-9A906CC32648}"/>
              </a:ext>
            </a:extLst>
          </p:cNvPr>
          <p:cNvSpPr>
            <a:spLocks noGrp="1"/>
          </p:cNvSpPr>
          <p:nvPr>
            <p:ph type="dt" sz="half" idx="10"/>
          </p:nvPr>
        </p:nvSpPr>
        <p:spPr/>
        <p:txBody>
          <a:bodyPr/>
          <a:lstStyle/>
          <a:p>
            <a:fld id="{DF2B77E9-5E15-4A1F-B54B-09B6F321C3B6}" type="datetimeFigureOut">
              <a:rPr lang="en-US" smtClean="0"/>
              <a:t>10/25/2024</a:t>
            </a:fld>
            <a:endParaRPr lang="en-US"/>
          </a:p>
        </p:txBody>
      </p:sp>
      <p:sp>
        <p:nvSpPr>
          <p:cNvPr id="6" name="Footer Placeholder 5">
            <a:extLst>
              <a:ext uri="{FF2B5EF4-FFF2-40B4-BE49-F238E27FC236}">
                <a16:creationId xmlns:a16="http://schemas.microsoft.com/office/drawing/2014/main" id="{37FA0202-3079-4147-8F55-B0BB762AD35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CB15BC8-77E7-1A09-974C-AE9B3001426A}"/>
              </a:ext>
            </a:extLst>
          </p:cNvPr>
          <p:cNvSpPr>
            <a:spLocks noGrp="1"/>
          </p:cNvSpPr>
          <p:nvPr>
            <p:ph type="sldNum" sz="quarter" idx="12"/>
          </p:nvPr>
        </p:nvSpPr>
        <p:spPr/>
        <p:txBody>
          <a:bodyPr/>
          <a:lstStyle/>
          <a:p>
            <a:fld id="{108635CA-556B-4906-8D7E-B6792ED8CEF5}" type="slidenum">
              <a:rPr lang="en-US" smtClean="0"/>
              <a:t>‹#›</a:t>
            </a:fld>
            <a:endParaRPr lang="en-US"/>
          </a:p>
        </p:txBody>
      </p:sp>
    </p:spTree>
    <p:extLst>
      <p:ext uri="{BB962C8B-B14F-4D97-AF65-F5344CB8AC3E}">
        <p14:creationId xmlns:p14="http://schemas.microsoft.com/office/powerpoint/2010/main" val="20423199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7F5FC32-5E18-8976-9CC2-FD02E06FD8F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5DC357B-FC78-ECC2-E5CE-D277B71D8A7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C63C53-FCDF-1BFE-EF46-69B4ADC43B0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2B77E9-5E15-4A1F-B54B-09B6F321C3B6}" type="datetimeFigureOut">
              <a:rPr lang="en-US" smtClean="0"/>
              <a:t>10/25/2024</a:t>
            </a:fld>
            <a:endParaRPr lang="en-US"/>
          </a:p>
        </p:txBody>
      </p:sp>
      <p:sp>
        <p:nvSpPr>
          <p:cNvPr id="5" name="Footer Placeholder 4">
            <a:extLst>
              <a:ext uri="{FF2B5EF4-FFF2-40B4-BE49-F238E27FC236}">
                <a16:creationId xmlns:a16="http://schemas.microsoft.com/office/drawing/2014/main" id="{040E8930-2CE1-1C8A-33A0-1B924CA52E6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313A01D-58CF-07C6-6C3D-8F181BE4C2A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8635CA-556B-4906-8D7E-B6792ED8CEF5}" type="slidenum">
              <a:rPr lang="en-US" smtClean="0"/>
              <a:t>‹#›</a:t>
            </a:fld>
            <a:endParaRPr lang="en-US"/>
          </a:p>
        </p:txBody>
      </p:sp>
    </p:spTree>
    <p:extLst>
      <p:ext uri="{BB962C8B-B14F-4D97-AF65-F5344CB8AC3E}">
        <p14:creationId xmlns:p14="http://schemas.microsoft.com/office/powerpoint/2010/main" val="23773623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8736678-5693-5AE4-541A-73067E49A248}"/>
              </a:ext>
            </a:extLst>
          </p:cNvPr>
          <p:cNvSpPr txBox="1"/>
          <p:nvPr/>
        </p:nvSpPr>
        <p:spPr>
          <a:xfrm>
            <a:off x="911352" y="1918669"/>
            <a:ext cx="10369296" cy="3308598"/>
          </a:xfrm>
          <a:prstGeom prst="rect">
            <a:avLst/>
          </a:prstGeom>
          <a:noFill/>
        </p:spPr>
        <p:txBody>
          <a:bodyPr wrap="square">
            <a:spAutoFit/>
          </a:bodyPr>
          <a:lstStyle/>
          <a:p>
            <a:pPr marL="0" marR="0" algn="ctr">
              <a:spcBef>
                <a:spcPts val="0"/>
              </a:spcBef>
              <a:spcAft>
                <a:spcPts val="0"/>
              </a:spcAft>
            </a:pPr>
            <a:r>
              <a:rPr lang="en-US" sz="4000" b="1" dirty="0">
                <a:solidFill>
                  <a:srgbClr val="002060"/>
                </a:solidFill>
                <a:effectLst/>
                <a:latin typeface="Times New Roman" panose="02020603050405020304" pitchFamily="18" charset="0"/>
                <a:ea typeface="Times New Roman" panose="02020603050405020304" pitchFamily="18" charset="0"/>
              </a:rPr>
              <a:t>Differential absorption lidar for searching water sources on Mars</a:t>
            </a:r>
            <a:r>
              <a:rPr lang="en-US" sz="4000" b="1" i="1" dirty="0">
                <a:solidFill>
                  <a:srgbClr val="002060"/>
                </a:solidFill>
                <a:effectLst/>
                <a:latin typeface="Times New Roman" panose="02020603050405020304" pitchFamily="18" charset="0"/>
                <a:ea typeface="Times New Roman" panose="02020603050405020304" pitchFamily="18" charset="0"/>
              </a:rPr>
              <a:t> </a:t>
            </a:r>
          </a:p>
          <a:p>
            <a:pPr marL="0" marR="0" algn="ctr">
              <a:spcBef>
                <a:spcPts val="0"/>
              </a:spcBef>
              <a:spcAft>
                <a:spcPts val="0"/>
              </a:spcAft>
            </a:pPr>
            <a:endParaRPr lang="en-US" sz="2400" b="1" dirty="0">
              <a:solidFill>
                <a:srgbClr val="002060"/>
              </a:solidFill>
              <a:effectLst/>
              <a:latin typeface="Times New Roman" panose="02020603050405020304" pitchFamily="18" charset="0"/>
              <a:ea typeface="Times New Roman" panose="02020603050405020304" pitchFamily="18" charset="0"/>
            </a:endParaRPr>
          </a:p>
          <a:p>
            <a:pPr marL="0" marR="0" algn="ctr">
              <a:spcBef>
                <a:spcPts val="0"/>
              </a:spcBef>
              <a:spcAft>
                <a:spcPts val="600"/>
              </a:spcAft>
            </a:pPr>
            <a:r>
              <a:rPr lang="en-US" sz="2400" dirty="0">
                <a:solidFill>
                  <a:srgbClr val="0070C0"/>
                </a:solidFill>
                <a:effectLst/>
                <a:latin typeface="Times New Roman" panose="02020603050405020304" pitchFamily="18" charset="0"/>
                <a:ea typeface="Times New Roman" panose="02020603050405020304" pitchFamily="18" charset="0"/>
              </a:rPr>
              <a:t>Zhaoyan Liu </a:t>
            </a:r>
            <a:r>
              <a:rPr lang="en-US" sz="2400" baseline="30000" dirty="0">
                <a:solidFill>
                  <a:srgbClr val="0070C0"/>
                </a:solidFill>
                <a:effectLst/>
                <a:latin typeface="Times New Roman" panose="02020603050405020304" pitchFamily="18" charset="0"/>
                <a:ea typeface="Times New Roman" panose="02020603050405020304" pitchFamily="18" charset="0"/>
              </a:rPr>
              <a:t>a</a:t>
            </a:r>
            <a:r>
              <a:rPr lang="en-US" sz="2400" dirty="0">
                <a:solidFill>
                  <a:srgbClr val="0070C0"/>
                </a:solidFill>
                <a:effectLst/>
                <a:latin typeface="Times New Roman" panose="02020603050405020304" pitchFamily="18" charset="0"/>
                <a:ea typeface="Times New Roman" panose="02020603050405020304" pitchFamily="18" charset="0"/>
              </a:rPr>
              <a:t>, Joel F. Campbell </a:t>
            </a:r>
            <a:r>
              <a:rPr lang="en-US" sz="2400" baseline="30000" dirty="0">
                <a:solidFill>
                  <a:srgbClr val="0070C0"/>
                </a:solidFill>
                <a:effectLst/>
                <a:latin typeface="Times New Roman" panose="02020603050405020304" pitchFamily="18" charset="0"/>
                <a:ea typeface="Times New Roman" panose="02020603050405020304" pitchFamily="18" charset="0"/>
              </a:rPr>
              <a:t>b</a:t>
            </a:r>
            <a:r>
              <a:rPr lang="en-US" sz="2400" dirty="0">
                <a:solidFill>
                  <a:srgbClr val="0070C0"/>
                </a:solidFill>
                <a:effectLst/>
                <a:latin typeface="Times New Roman" panose="02020603050405020304" pitchFamily="18" charset="0"/>
                <a:ea typeface="Times New Roman" panose="02020603050405020304" pitchFamily="18" charset="0"/>
              </a:rPr>
              <a:t>, Bing Lin </a:t>
            </a:r>
            <a:r>
              <a:rPr lang="en-US" sz="2400" baseline="30000" dirty="0">
                <a:solidFill>
                  <a:srgbClr val="0070C0"/>
                </a:solidFill>
                <a:effectLst/>
                <a:latin typeface="Times New Roman" panose="02020603050405020304" pitchFamily="18" charset="0"/>
                <a:ea typeface="Times New Roman" panose="02020603050405020304" pitchFamily="18" charset="0"/>
              </a:rPr>
              <a:t>b</a:t>
            </a:r>
            <a:r>
              <a:rPr lang="en-US" sz="2400" dirty="0">
                <a:solidFill>
                  <a:srgbClr val="0070C0"/>
                </a:solidFill>
                <a:effectLst/>
                <a:latin typeface="Times New Roman" panose="02020603050405020304" pitchFamily="18" charset="0"/>
                <a:ea typeface="Times New Roman" panose="02020603050405020304" pitchFamily="18" charset="0"/>
              </a:rPr>
              <a:t>, Jirong Yu </a:t>
            </a:r>
            <a:r>
              <a:rPr lang="en-US" sz="2400" baseline="30000" dirty="0">
                <a:solidFill>
                  <a:srgbClr val="0070C0"/>
                </a:solidFill>
                <a:effectLst/>
                <a:latin typeface="Times New Roman" panose="02020603050405020304" pitchFamily="18" charset="0"/>
                <a:ea typeface="Times New Roman" panose="02020603050405020304" pitchFamily="18" charset="0"/>
              </a:rPr>
              <a:t>b</a:t>
            </a:r>
            <a:r>
              <a:rPr lang="en-US" sz="2400" dirty="0">
                <a:solidFill>
                  <a:srgbClr val="0070C0"/>
                </a:solidFill>
                <a:effectLst/>
                <a:latin typeface="Times New Roman" panose="02020603050405020304" pitchFamily="18" charset="0"/>
                <a:ea typeface="Times New Roman" panose="02020603050405020304" pitchFamily="18" charset="0"/>
              </a:rPr>
              <a:t>, Jihong Geng </a:t>
            </a:r>
            <a:r>
              <a:rPr lang="en-US" sz="2400" baseline="30000" dirty="0">
                <a:solidFill>
                  <a:srgbClr val="0070C0"/>
                </a:solidFill>
                <a:effectLst/>
                <a:latin typeface="Times New Roman" panose="02020603050405020304" pitchFamily="18" charset="0"/>
                <a:ea typeface="Times New Roman" panose="02020603050405020304" pitchFamily="18" charset="0"/>
              </a:rPr>
              <a:t>c</a:t>
            </a:r>
          </a:p>
          <a:p>
            <a:pPr marL="0" marR="0" algn="ctr">
              <a:spcBef>
                <a:spcPts val="0"/>
              </a:spcBef>
              <a:spcAft>
                <a:spcPts val="600"/>
              </a:spcAft>
            </a:pPr>
            <a:br>
              <a:rPr lang="en-US" sz="1800" baseline="30000" dirty="0">
                <a:effectLst/>
                <a:latin typeface="Times New Roman" panose="02020603050405020304" pitchFamily="18" charset="0"/>
                <a:ea typeface="Times New Roman" panose="02020603050405020304" pitchFamily="18" charset="0"/>
              </a:rPr>
            </a:br>
            <a:r>
              <a:rPr lang="en-US" sz="1800" baseline="30000" dirty="0" err="1">
                <a:effectLst/>
                <a:latin typeface="Times New Roman" panose="02020603050405020304" pitchFamily="18" charset="0"/>
                <a:ea typeface="Times New Roman" panose="02020603050405020304" pitchFamily="18" charset="0"/>
              </a:rPr>
              <a:t>a</a:t>
            </a:r>
            <a:r>
              <a:rPr lang="en-US" sz="1800" dirty="0" err="1">
                <a:effectLst/>
                <a:latin typeface="Times New Roman" panose="02020603050405020304" pitchFamily="18" charset="0"/>
                <a:ea typeface="Times New Roman" panose="02020603050405020304" pitchFamily="18" charset="0"/>
              </a:rPr>
              <a:t>NASA</a:t>
            </a:r>
            <a:r>
              <a:rPr lang="en-US" sz="1800" dirty="0">
                <a:effectLst/>
                <a:latin typeface="Times New Roman" panose="02020603050405020304" pitchFamily="18" charset="0"/>
                <a:ea typeface="Times New Roman" panose="02020603050405020304" pitchFamily="18" charset="0"/>
              </a:rPr>
              <a:t> Ames Research Center, Moffett Field, CA94035, USA; </a:t>
            </a:r>
          </a:p>
          <a:p>
            <a:pPr marL="0" marR="0" algn="ctr">
              <a:spcBef>
                <a:spcPts val="0"/>
              </a:spcBef>
              <a:spcAft>
                <a:spcPts val="600"/>
              </a:spcAft>
            </a:pPr>
            <a:r>
              <a:rPr lang="en-US" sz="1800" baseline="30000" dirty="0" err="1">
                <a:effectLst/>
                <a:latin typeface="Times New Roman" panose="02020603050405020304" pitchFamily="18" charset="0"/>
                <a:ea typeface="Times New Roman" panose="02020603050405020304" pitchFamily="18" charset="0"/>
              </a:rPr>
              <a:t>b</a:t>
            </a:r>
            <a:r>
              <a:rPr lang="en-US" sz="1800" dirty="0" err="1">
                <a:effectLst/>
                <a:latin typeface="Times New Roman" panose="02020603050405020304" pitchFamily="18" charset="0"/>
                <a:ea typeface="Times New Roman" panose="02020603050405020304" pitchFamily="18" charset="0"/>
              </a:rPr>
              <a:t>NASA</a:t>
            </a:r>
            <a:r>
              <a:rPr lang="en-US" sz="1800" dirty="0">
                <a:effectLst/>
                <a:latin typeface="Times New Roman" panose="02020603050405020304" pitchFamily="18" charset="0"/>
                <a:ea typeface="Times New Roman" panose="02020603050405020304" pitchFamily="18" charset="0"/>
              </a:rPr>
              <a:t> Langley Research Center, Hampton, VA23681, USA; </a:t>
            </a:r>
          </a:p>
          <a:p>
            <a:pPr marL="0" marR="0" algn="ctr">
              <a:spcBef>
                <a:spcPts val="0"/>
              </a:spcBef>
              <a:spcAft>
                <a:spcPts val="600"/>
              </a:spcAft>
            </a:pPr>
            <a:r>
              <a:rPr lang="en-US" sz="1800" baseline="30000" dirty="0" err="1">
                <a:effectLst/>
                <a:latin typeface="Times New Roman" panose="02020603050405020304" pitchFamily="18" charset="0"/>
                <a:ea typeface="Times New Roman" panose="02020603050405020304" pitchFamily="18" charset="0"/>
              </a:rPr>
              <a:t>c</a:t>
            </a:r>
            <a:r>
              <a:rPr lang="en-US" sz="1800" dirty="0" err="1">
                <a:effectLst/>
                <a:latin typeface="Times New Roman" panose="02020603050405020304" pitchFamily="18" charset="0"/>
                <a:ea typeface="Times New Roman" panose="02020603050405020304" pitchFamily="18" charset="0"/>
              </a:rPr>
              <a:t>AdValue</a:t>
            </a:r>
            <a:r>
              <a:rPr lang="en-US" sz="1800" dirty="0">
                <a:effectLst/>
                <a:latin typeface="Times New Roman" panose="02020603050405020304" pitchFamily="18" charset="0"/>
                <a:ea typeface="Times New Roman" panose="02020603050405020304" pitchFamily="18" charset="0"/>
              </a:rPr>
              <a:t> Photonics, Inc., Tucson, AZ85706, USA.</a:t>
            </a:r>
          </a:p>
        </p:txBody>
      </p:sp>
    </p:spTree>
    <p:extLst>
      <p:ext uri="{BB962C8B-B14F-4D97-AF65-F5344CB8AC3E}">
        <p14:creationId xmlns:p14="http://schemas.microsoft.com/office/powerpoint/2010/main" val="16967147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A198ED1-44FC-B4D3-8FB7-1CA52B3955D1}"/>
              </a:ext>
            </a:extLst>
          </p:cNvPr>
          <p:cNvSpPr txBox="1"/>
          <p:nvPr/>
        </p:nvSpPr>
        <p:spPr>
          <a:xfrm>
            <a:off x="0" y="0"/>
            <a:ext cx="12192000" cy="523220"/>
          </a:xfrm>
          <a:prstGeom prst="rect">
            <a:avLst/>
          </a:prstGeom>
          <a:noFill/>
        </p:spPr>
        <p:txBody>
          <a:bodyPr wrap="square" rtlCol="0">
            <a:spAutoFit/>
          </a:bodyPr>
          <a:lstStyle/>
          <a:p>
            <a:pPr algn="ctr"/>
            <a:r>
              <a:rPr lang="en-US" sz="2800" b="1" dirty="0">
                <a:solidFill>
                  <a:schemeClr val="accent1">
                    <a:lumMod val="75000"/>
                  </a:schemeClr>
                </a:solidFill>
              </a:rPr>
              <a:t>Absorption Line in 2.7 </a:t>
            </a:r>
            <a:r>
              <a:rPr lang="en-US" sz="2800" b="1" dirty="0">
                <a:solidFill>
                  <a:schemeClr val="accent1">
                    <a:lumMod val="75000"/>
                  </a:schemeClr>
                </a:solidFill>
                <a:latin typeface="Symbol" panose="05050102010706020507" pitchFamily="18" charset="2"/>
              </a:rPr>
              <a:t>m</a:t>
            </a:r>
            <a:r>
              <a:rPr lang="en-US" sz="2800" b="1" dirty="0">
                <a:solidFill>
                  <a:schemeClr val="accent1">
                    <a:lumMod val="75000"/>
                  </a:schemeClr>
                </a:solidFill>
              </a:rPr>
              <a:t>m Band</a:t>
            </a:r>
          </a:p>
        </p:txBody>
      </p:sp>
      <p:sp>
        <p:nvSpPr>
          <p:cNvPr id="9" name="TextBox 8">
            <a:extLst>
              <a:ext uri="{FF2B5EF4-FFF2-40B4-BE49-F238E27FC236}">
                <a16:creationId xmlns:a16="http://schemas.microsoft.com/office/drawing/2014/main" id="{9BC92716-4350-A0CB-092C-EE60E53AD8BF}"/>
              </a:ext>
            </a:extLst>
          </p:cNvPr>
          <p:cNvSpPr txBox="1"/>
          <p:nvPr/>
        </p:nvSpPr>
        <p:spPr>
          <a:xfrm>
            <a:off x="977517" y="5972158"/>
            <a:ext cx="10236970" cy="369332"/>
          </a:xfrm>
          <a:prstGeom prst="rect">
            <a:avLst/>
          </a:prstGeom>
          <a:noFill/>
        </p:spPr>
        <p:txBody>
          <a:bodyPr wrap="none" rtlCol="0">
            <a:spAutoFit/>
          </a:bodyPr>
          <a:lstStyle/>
          <a:p>
            <a:pPr algn="ctr"/>
            <a:r>
              <a:rPr lang="en-US" dirty="0"/>
              <a:t>Absorption cross sections at ground level for H₂O and CO₂, with the CO₂ values scaled up by a factor of 10⁸.</a:t>
            </a:r>
          </a:p>
        </p:txBody>
      </p:sp>
      <p:grpSp>
        <p:nvGrpSpPr>
          <p:cNvPr id="20" name="Group 19">
            <a:extLst>
              <a:ext uri="{FF2B5EF4-FFF2-40B4-BE49-F238E27FC236}">
                <a16:creationId xmlns:a16="http://schemas.microsoft.com/office/drawing/2014/main" id="{83932E75-826D-0DAF-9912-83DC63B1F109}"/>
              </a:ext>
            </a:extLst>
          </p:cNvPr>
          <p:cNvGrpSpPr/>
          <p:nvPr/>
        </p:nvGrpSpPr>
        <p:grpSpPr>
          <a:xfrm>
            <a:off x="1514026" y="1345233"/>
            <a:ext cx="9163947" cy="4262301"/>
            <a:chOff x="1514026" y="1125777"/>
            <a:chExt cx="9163947" cy="4262301"/>
          </a:xfrm>
        </p:grpSpPr>
        <p:pic>
          <p:nvPicPr>
            <p:cNvPr id="16" name="Picture 15">
              <a:extLst>
                <a:ext uri="{FF2B5EF4-FFF2-40B4-BE49-F238E27FC236}">
                  <a16:creationId xmlns:a16="http://schemas.microsoft.com/office/drawing/2014/main" id="{BBD28590-B912-89A6-8CE8-D676B3BF3842}"/>
                </a:ext>
              </a:extLst>
            </p:cNvPr>
            <p:cNvPicPr>
              <a:picLocks noChangeAspect="1"/>
            </p:cNvPicPr>
            <p:nvPr/>
          </p:nvPicPr>
          <p:blipFill>
            <a:blip r:embed="rId2"/>
            <a:stretch>
              <a:fillRect/>
            </a:stretch>
          </p:blipFill>
          <p:spPr>
            <a:xfrm>
              <a:off x="1514026" y="1125777"/>
              <a:ext cx="9163947" cy="4262301"/>
            </a:xfrm>
            <a:prstGeom prst="rect">
              <a:avLst/>
            </a:prstGeom>
          </p:spPr>
        </p:pic>
        <p:cxnSp>
          <p:nvCxnSpPr>
            <p:cNvPr id="11" name="Straight Arrow Connector 10">
              <a:extLst>
                <a:ext uri="{FF2B5EF4-FFF2-40B4-BE49-F238E27FC236}">
                  <a16:creationId xmlns:a16="http://schemas.microsoft.com/office/drawing/2014/main" id="{AFC5D481-53E3-B01E-D7A4-C9D66889BD3D}"/>
                </a:ext>
              </a:extLst>
            </p:cNvPr>
            <p:cNvCxnSpPr>
              <a:cxnSpLocks/>
            </p:cNvCxnSpPr>
            <p:nvPr/>
          </p:nvCxnSpPr>
          <p:spPr>
            <a:xfrm flipV="1">
              <a:off x="5286105" y="2532409"/>
              <a:ext cx="0" cy="602677"/>
            </a:xfrm>
            <a:prstGeom prst="straightConnector1">
              <a:avLst/>
            </a:prstGeom>
            <a:ln w="1905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C8194607-6159-5C37-0E6A-6BC6F50EEB96}"/>
                </a:ext>
              </a:extLst>
            </p:cNvPr>
            <p:cNvCxnSpPr/>
            <p:nvPr/>
          </p:nvCxnSpPr>
          <p:spPr>
            <a:xfrm>
              <a:off x="9296401" y="3975464"/>
              <a:ext cx="0" cy="618309"/>
            </a:xfrm>
            <a:prstGeom prst="straightConnector1">
              <a:avLst/>
            </a:prstGeom>
            <a:ln w="1905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9A5272ED-BDB4-6ADF-F08C-BE53C2552E6D}"/>
                </a:ext>
              </a:extLst>
            </p:cNvPr>
            <p:cNvSpPr txBox="1"/>
            <p:nvPr/>
          </p:nvSpPr>
          <p:spPr>
            <a:xfrm>
              <a:off x="4885193" y="3135086"/>
              <a:ext cx="801823" cy="369332"/>
            </a:xfrm>
            <a:prstGeom prst="rect">
              <a:avLst/>
            </a:prstGeom>
            <a:noFill/>
          </p:spPr>
          <p:txBody>
            <a:bodyPr wrap="none" rtlCol="0">
              <a:spAutoFit/>
            </a:bodyPr>
            <a:lstStyle/>
            <a:p>
              <a:r>
                <a:rPr lang="en-US" dirty="0"/>
                <a:t>Online</a:t>
              </a:r>
            </a:p>
          </p:txBody>
        </p:sp>
        <p:sp>
          <p:nvSpPr>
            <p:cNvPr id="18" name="TextBox 17">
              <a:extLst>
                <a:ext uri="{FF2B5EF4-FFF2-40B4-BE49-F238E27FC236}">
                  <a16:creationId xmlns:a16="http://schemas.microsoft.com/office/drawing/2014/main" id="{0F151D33-C0C5-D73E-E9E9-1D4F703EC342}"/>
                </a:ext>
              </a:extLst>
            </p:cNvPr>
            <p:cNvSpPr txBox="1"/>
            <p:nvPr/>
          </p:nvSpPr>
          <p:spPr>
            <a:xfrm>
              <a:off x="8860868" y="3606132"/>
              <a:ext cx="818814" cy="369332"/>
            </a:xfrm>
            <a:prstGeom prst="rect">
              <a:avLst/>
            </a:prstGeom>
            <a:noFill/>
          </p:spPr>
          <p:txBody>
            <a:bodyPr wrap="none" rtlCol="0">
              <a:spAutoFit/>
            </a:bodyPr>
            <a:lstStyle/>
            <a:p>
              <a:r>
                <a:rPr lang="en-US" dirty="0"/>
                <a:t>Offline</a:t>
              </a:r>
            </a:p>
          </p:txBody>
        </p:sp>
      </p:grpSp>
    </p:spTree>
    <p:extLst>
      <p:ext uri="{BB962C8B-B14F-4D97-AF65-F5344CB8AC3E}">
        <p14:creationId xmlns:p14="http://schemas.microsoft.com/office/powerpoint/2010/main" val="13298648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35E99A46-1711-8F71-569B-401019F0D979}"/>
              </a:ext>
            </a:extLst>
          </p:cNvPr>
          <p:cNvGrpSpPr/>
          <p:nvPr/>
        </p:nvGrpSpPr>
        <p:grpSpPr>
          <a:xfrm>
            <a:off x="1362075" y="766762"/>
            <a:ext cx="9467850" cy="5324475"/>
            <a:chOff x="1362075" y="766762"/>
            <a:chExt cx="9467850" cy="5324475"/>
          </a:xfrm>
        </p:grpSpPr>
        <p:pic>
          <p:nvPicPr>
            <p:cNvPr id="3" name="Picture 2">
              <a:extLst>
                <a:ext uri="{FF2B5EF4-FFF2-40B4-BE49-F238E27FC236}">
                  <a16:creationId xmlns:a16="http://schemas.microsoft.com/office/drawing/2014/main" id="{D94BA15A-026E-539A-6E01-FA2E9C841418}"/>
                </a:ext>
              </a:extLst>
            </p:cNvPr>
            <p:cNvPicPr>
              <a:picLocks noChangeAspect="1"/>
            </p:cNvPicPr>
            <p:nvPr/>
          </p:nvPicPr>
          <p:blipFill>
            <a:blip r:embed="rId2"/>
            <a:stretch>
              <a:fillRect/>
            </a:stretch>
          </p:blipFill>
          <p:spPr>
            <a:xfrm>
              <a:off x="1362075" y="766762"/>
              <a:ext cx="9467850" cy="5324475"/>
            </a:xfrm>
            <a:prstGeom prst="rect">
              <a:avLst/>
            </a:prstGeom>
          </p:spPr>
        </p:pic>
        <p:cxnSp>
          <p:nvCxnSpPr>
            <p:cNvPr id="4" name="Straight Connector 3">
              <a:extLst>
                <a:ext uri="{FF2B5EF4-FFF2-40B4-BE49-F238E27FC236}">
                  <a16:creationId xmlns:a16="http://schemas.microsoft.com/office/drawing/2014/main" id="{5371415C-ADF6-A0C9-A44C-E258B87CBEF4}"/>
                </a:ext>
              </a:extLst>
            </p:cNvPr>
            <p:cNvCxnSpPr>
              <a:cxnSpLocks/>
            </p:cNvCxnSpPr>
            <p:nvPr/>
          </p:nvCxnSpPr>
          <p:spPr>
            <a:xfrm>
              <a:off x="8877948" y="1168082"/>
              <a:ext cx="0" cy="4354717"/>
            </a:xfrm>
            <a:prstGeom prst="line">
              <a:avLst/>
            </a:prstGeom>
            <a:ln>
              <a:solidFill>
                <a:srgbClr val="002060"/>
              </a:solidFill>
              <a:prstDash val="lgDash"/>
            </a:ln>
          </p:spPr>
          <p:style>
            <a:lnRef idx="1">
              <a:schemeClr val="accent1"/>
            </a:lnRef>
            <a:fillRef idx="0">
              <a:schemeClr val="accent1"/>
            </a:fillRef>
            <a:effectRef idx="0">
              <a:schemeClr val="accent1"/>
            </a:effectRef>
            <a:fontRef idx="minor">
              <a:schemeClr val="tx1"/>
            </a:fontRef>
          </p:style>
        </p:cxnSp>
      </p:grpSp>
      <p:sp>
        <p:nvSpPr>
          <p:cNvPr id="9" name="TextBox 8">
            <a:extLst>
              <a:ext uri="{FF2B5EF4-FFF2-40B4-BE49-F238E27FC236}">
                <a16:creationId xmlns:a16="http://schemas.microsoft.com/office/drawing/2014/main" id="{C752D31E-5557-BD5D-60AB-0F2449D9CF12}"/>
              </a:ext>
            </a:extLst>
          </p:cNvPr>
          <p:cNvSpPr txBox="1"/>
          <p:nvPr/>
        </p:nvSpPr>
        <p:spPr>
          <a:xfrm>
            <a:off x="0" y="0"/>
            <a:ext cx="12192000" cy="523220"/>
          </a:xfrm>
          <a:prstGeom prst="rect">
            <a:avLst/>
          </a:prstGeom>
          <a:noFill/>
        </p:spPr>
        <p:txBody>
          <a:bodyPr wrap="square" rtlCol="0">
            <a:spAutoFit/>
          </a:bodyPr>
          <a:lstStyle/>
          <a:p>
            <a:pPr algn="ctr"/>
            <a:r>
              <a:rPr lang="en-US" sz="2800" b="1" dirty="0">
                <a:solidFill>
                  <a:schemeClr val="accent1">
                    <a:lumMod val="75000"/>
                  </a:schemeClr>
                </a:solidFill>
              </a:rPr>
              <a:t>Online Wavelength Selection</a:t>
            </a:r>
          </a:p>
        </p:txBody>
      </p:sp>
      <p:sp>
        <p:nvSpPr>
          <p:cNvPr id="12" name="TextBox 11">
            <a:extLst>
              <a:ext uri="{FF2B5EF4-FFF2-40B4-BE49-F238E27FC236}">
                <a16:creationId xmlns:a16="http://schemas.microsoft.com/office/drawing/2014/main" id="{FA872798-3B1F-E6FE-A94C-C1260CD18419}"/>
              </a:ext>
            </a:extLst>
          </p:cNvPr>
          <p:cNvSpPr txBox="1"/>
          <p:nvPr/>
        </p:nvSpPr>
        <p:spPr>
          <a:xfrm>
            <a:off x="0" y="6169391"/>
            <a:ext cx="12192000" cy="646331"/>
          </a:xfrm>
          <a:prstGeom prst="rect">
            <a:avLst/>
          </a:prstGeom>
          <a:noFill/>
        </p:spPr>
        <p:txBody>
          <a:bodyPr wrap="square" rtlCol="0">
            <a:spAutoFit/>
          </a:bodyPr>
          <a:lstStyle/>
          <a:p>
            <a:r>
              <a:rPr lang="en-US" dirty="0">
                <a:solidFill>
                  <a:srgbClr val="0070C0"/>
                </a:solidFill>
              </a:rPr>
              <a:t>Absorption remains low at high altitudes and increases as altitude decreases. The AOD is below 0.01 above approximately 27 km and reaches 0.1 below around 14 km. This wavelength selection is advantageous for detecting water sources near the surface.</a:t>
            </a:r>
          </a:p>
        </p:txBody>
      </p:sp>
    </p:spTree>
    <p:extLst>
      <p:ext uri="{BB962C8B-B14F-4D97-AF65-F5344CB8AC3E}">
        <p14:creationId xmlns:p14="http://schemas.microsoft.com/office/powerpoint/2010/main" val="7171249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DB953534-2CA9-8330-E16F-E3F66E580B61}"/>
              </a:ext>
            </a:extLst>
          </p:cNvPr>
          <p:cNvSpPr txBox="1"/>
          <p:nvPr/>
        </p:nvSpPr>
        <p:spPr>
          <a:xfrm>
            <a:off x="0" y="0"/>
            <a:ext cx="12192000" cy="523220"/>
          </a:xfrm>
          <a:prstGeom prst="rect">
            <a:avLst/>
          </a:prstGeom>
          <a:noFill/>
        </p:spPr>
        <p:txBody>
          <a:bodyPr wrap="square" rtlCol="0">
            <a:spAutoFit/>
          </a:bodyPr>
          <a:lstStyle/>
          <a:p>
            <a:pPr algn="ctr"/>
            <a:r>
              <a:rPr lang="en-US" sz="2800" b="1" dirty="0">
                <a:solidFill>
                  <a:schemeClr val="accent1">
                    <a:lumMod val="75000"/>
                  </a:schemeClr>
                </a:solidFill>
              </a:rPr>
              <a:t>Simulation Results</a:t>
            </a:r>
          </a:p>
        </p:txBody>
      </p:sp>
      <p:pic>
        <p:nvPicPr>
          <p:cNvPr id="7" name="Picture 6">
            <a:extLst>
              <a:ext uri="{FF2B5EF4-FFF2-40B4-BE49-F238E27FC236}">
                <a16:creationId xmlns:a16="http://schemas.microsoft.com/office/drawing/2014/main" id="{68500E11-FC63-175C-15DC-2840EC2E8CA0}"/>
              </a:ext>
            </a:extLst>
          </p:cNvPr>
          <p:cNvPicPr>
            <a:picLocks noChangeAspect="1"/>
          </p:cNvPicPr>
          <p:nvPr/>
        </p:nvPicPr>
        <p:blipFill>
          <a:blip r:embed="rId2"/>
          <a:stretch>
            <a:fillRect/>
          </a:stretch>
        </p:blipFill>
        <p:spPr>
          <a:xfrm>
            <a:off x="1323975" y="981075"/>
            <a:ext cx="9544050" cy="4895850"/>
          </a:xfrm>
          <a:prstGeom prst="rect">
            <a:avLst/>
          </a:prstGeom>
        </p:spPr>
      </p:pic>
      <p:sp>
        <p:nvSpPr>
          <p:cNvPr id="8" name="TextBox 7">
            <a:extLst>
              <a:ext uri="{FF2B5EF4-FFF2-40B4-BE49-F238E27FC236}">
                <a16:creationId xmlns:a16="http://schemas.microsoft.com/office/drawing/2014/main" id="{2738DB32-E19C-FA28-27AD-CA60A6A25C5A}"/>
              </a:ext>
            </a:extLst>
          </p:cNvPr>
          <p:cNvSpPr txBox="1"/>
          <p:nvPr/>
        </p:nvSpPr>
        <p:spPr>
          <a:xfrm>
            <a:off x="4608575" y="3913632"/>
            <a:ext cx="1240083" cy="369332"/>
          </a:xfrm>
          <a:prstGeom prst="rect">
            <a:avLst/>
          </a:prstGeom>
          <a:noFill/>
        </p:spPr>
        <p:txBody>
          <a:bodyPr wrap="none" rtlCol="0">
            <a:spAutoFit/>
          </a:bodyPr>
          <a:lstStyle/>
          <a:p>
            <a:r>
              <a:rPr lang="en-US" dirty="0"/>
              <a:t>AOD ~ 1.08</a:t>
            </a:r>
          </a:p>
        </p:txBody>
      </p:sp>
      <p:cxnSp>
        <p:nvCxnSpPr>
          <p:cNvPr id="10" name="Straight Arrow Connector 9">
            <a:extLst>
              <a:ext uri="{FF2B5EF4-FFF2-40B4-BE49-F238E27FC236}">
                <a16:creationId xmlns:a16="http://schemas.microsoft.com/office/drawing/2014/main" id="{663DFDC7-A985-DC9B-C8BD-323C4586C355}"/>
              </a:ext>
            </a:extLst>
          </p:cNvPr>
          <p:cNvCxnSpPr>
            <a:cxnSpLocks/>
          </p:cNvCxnSpPr>
          <p:nvPr/>
        </p:nvCxnSpPr>
        <p:spPr>
          <a:xfrm>
            <a:off x="5228616" y="4282964"/>
            <a:ext cx="1" cy="545068"/>
          </a:xfrm>
          <a:prstGeom prst="straightConnector1">
            <a:avLst/>
          </a:prstGeom>
          <a:ln>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25206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DB9F44C-EDF5-28C7-FD1B-FD09BE7B6200}"/>
              </a:ext>
            </a:extLst>
          </p:cNvPr>
          <p:cNvSpPr txBox="1"/>
          <p:nvPr/>
        </p:nvSpPr>
        <p:spPr>
          <a:xfrm>
            <a:off x="0" y="0"/>
            <a:ext cx="12192000" cy="523220"/>
          </a:xfrm>
          <a:prstGeom prst="rect">
            <a:avLst/>
          </a:prstGeom>
          <a:noFill/>
        </p:spPr>
        <p:txBody>
          <a:bodyPr wrap="square" rtlCol="0">
            <a:spAutoFit/>
          </a:bodyPr>
          <a:lstStyle/>
          <a:p>
            <a:pPr algn="ctr"/>
            <a:r>
              <a:rPr lang="en-US" sz="2800" b="1" dirty="0">
                <a:solidFill>
                  <a:schemeClr val="accent1">
                    <a:lumMod val="75000"/>
                  </a:schemeClr>
                </a:solidFill>
              </a:rPr>
              <a:t>Simulation Results</a:t>
            </a:r>
          </a:p>
        </p:txBody>
      </p:sp>
      <p:pic>
        <p:nvPicPr>
          <p:cNvPr id="12" name="Picture 11">
            <a:extLst>
              <a:ext uri="{FF2B5EF4-FFF2-40B4-BE49-F238E27FC236}">
                <a16:creationId xmlns:a16="http://schemas.microsoft.com/office/drawing/2014/main" id="{EA661395-7DC4-6B41-BA16-CC7AB3AA646A}"/>
              </a:ext>
            </a:extLst>
          </p:cNvPr>
          <p:cNvPicPr>
            <a:picLocks noChangeAspect="1"/>
          </p:cNvPicPr>
          <p:nvPr/>
        </p:nvPicPr>
        <p:blipFill>
          <a:blip r:embed="rId2"/>
          <a:stretch>
            <a:fillRect/>
          </a:stretch>
        </p:blipFill>
        <p:spPr>
          <a:xfrm>
            <a:off x="1319211" y="784479"/>
            <a:ext cx="9553575" cy="4667250"/>
          </a:xfrm>
          <a:prstGeom prst="rect">
            <a:avLst/>
          </a:prstGeom>
        </p:spPr>
      </p:pic>
      <p:sp>
        <p:nvSpPr>
          <p:cNvPr id="14" name="TextBox 13">
            <a:extLst>
              <a:ext uri="{FF2B5EF4-FFF2-40B4-BE49-F238E27FC236}">
                <a16:creationId xmlns:a16="http://schemas.microsoft.com/office/drawing/2014/main" id="{3EF20317-1474-3E27-29B0-CF6D27ED9A63}"/>
              </a:ext>
            </a:extLst>
          </p:cNvPr>
          <p:cNvSpPr txBox="1"/>
          <p:nvPr/>
        </p:nvSpPr>
        <p:spPr>
          <a:xfrm>
            <a:off x="0" y="5641288"/>
            <a:ext cx="12192000" cy="1200329"/>
          </a:xfrm>
          <a:prstGeom prst="rect">
            <a:avLst/>
          </a:prstGeom>
          <a:noFill/>
        </p:spPr>
        <p:txBody>
          <a:bodyPr wrap="square">
            <a:spAutoFit/>
          </a:bodyPr>
          <a:lstStyle/>
          <a:p>
            <a:pPr marL="285750" indent="-285750" algn="just">
              <a:buFont typeface="Arial" panose="020B0604020202020204" pitchFamily="34" charset="0"/>
              <a:buChar char="•"/>
            </a:pPr>
            <a:r>
              <a:rPr lang="en-US" sz="1800" dirty="0">
                <a:effectLst/>
                <a:latin typeface="Times New Roman" panose="02020603050405020304" pitchFamily="18" charset="0"/>
                <a:ea typeface="Times New Roman" panose="02020603050405020304" pitchFamily="18" charset="0"/>
              </a:rPr>
              <a:t>For lower laser pulse energies, daytime measurements yield larger errors than nighttime measurements due to the increased influence of solar background noise relative to signal shot noise. </a:t>
            </a:r>
          </a:p>
          <a:p>
            <a:pPr marL="285750" indent="-285750" algn="just">
              <a:buFont typeface="Arial" panose="020B0604020202020204" pitchFamily="34" charset="0"/>
              <a:buChar char="•"/>
            </a:pPr>
            <a:r>
              <a:rPr lang="en-US" sz="1800" dirty="0">
                <a:effectLst/>
                <a:latin typeface="Times New Roman" panose="02020603050405020304" pitchFamily="18" charset="0"/>
                <a:ea typeface="Times New Roman" panose="02020603050405020304" pitchFamily="18" charset="0"/>
              </a:rPr>
              <a:t>Relative error remains below 0.1 when the laser energy is reduced to approximately 50 µJ. </a:t>
            </a:r>
          </a:p>
          <a:p>
            <a:pPr marL="285750" indent="-285750" algn="just">
              <a:buFont typeface="Arial" panose="020B0604020202020204" pitchFamily="34" charset="0"/>
              <a:buChar char="•"/>
            </a:pPr>
            <a:r>
              <a:rPr lang="en-US" dirty="0">
                <a:latin typeface="Times New Roman" panose="02020603050405020304" pitchFamily="18" charset="0"/>
                <a:ea typeface="Times New Roman" panose="02020603050405020304" pitchFamily="18" charset="0"/>
              </a:rPr>
              <a:t>S</a:t>
            </a:r>
            <a:r>
              <a:rPr lang="en-US" sz="1800" dirty="0">
                <a:effectLst/>
                <a:latin typeface="Times New Roman" panose="02020603050405020304" pitchFamily="18" charset="0"/>
                <a:ea typeface="Times New Roman" panose="02020603050405020304" pitchFamily="18" charset="0"/>
              </a:rPr>
              <a:t>etup is adequate for detecting water sources where X</a:t>
            </a:r>
            <a:r>
              <a:rPr lang="en-US" sz="1800" baseline="-25000" dirty="0">
                <a:effectLst/>
                <a:latin typeface="Times New Roman" panose="02020603050405020304" pitchFamily="18" charset="0"/>
                <a:ea typeface="Times New Roman" panose="02020603050405020304" pitchFamily="18" charset="0"/>
              </a:rPr>
              <a:t>H2O</a:t>
            </a:r>
            <a:r>
              <a:rPr lang="en-US" sz="1800" dirty="0">
                <a:effectLst/>
                <a:latin typeface="Times New Roman" panose="02020603050405020304" pitchFamily="18" charset="0"/>
                <a:ea typeface="Times New Roman" panose="02020603050405020304" pitchFamily="18" charset="0"/>
              </a:rPr>
              <a:t>​ is expected to be higher.</a:t>
            </a:r>
            <a:endParaRPr lang="en-US" dirty="0"/>
          </a:p>
        </p:txBody>
      </p:sp>
    </p:spTree>
    <p:extLst>
      <p:ext uri="{BB962C8B-B14F-4D97-AF65-F5344CB8AC3E}">
        <p14:creationId xmlns:p14="http://schemas.microsoft.com/office/powerpoint/2010/main" val="15102775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2">
            <a:extLst>
              <a:ext uri="{FF2B5EF4-FFF2-40B4-BE49-F238E27FC236}">
                <a16:creationId xmlns:a16="http://schemas.microsoft.com/office/drawing/2014/main" id="{FF12E30B-E87F-6310-5170-02647BD0615C}"/>
              </a:ext>
            </a:extLst>
          </p:cNvPr>
          <p:cNvSpPr txBox="1">
            <a:spLocks noChangeArrowheads="1"/>
          </p:cNvSpPr>
          <p:nvPr/>
        </p:nvSpPr>
        <p:spPr bwMode="auto">
          <a:xfrm>
            <a:off x="1733551" y="2624328"/>
            <a:ext cx="8858249" cy="2147698"/>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marL="0" marR="0" algn="ctr">
              <a:spcBef>
                <a:spcPts val="0"/>
              </a:spcBef>
              <a:spcAft>
                <a:spcPts val="0"/>
              </a:spcAft>
              <a:tabLst>
                <a:tab pos="2743200" algn="l"/>
              </a:tabLst>
            </a:pPr>
            <a:r>
              <a:rPr lang="en-US" sz="2000" b="1" dirty="0">
                <a:effectLst/>
                <a:latin typeface="Times New Roman" panose="02020603050405020304" pitchFamily="18" charset="0"/>
                <a:ea typeface="Times New Roman" panose="02020603050405020304" pitchFamily="18" charset="0"/>
              </a:rPr>
              <a:t>Parameters </a:t>
            </a:r>
            <a:endParaRPr lang="en-US" sz="2000" dirty="0">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1828800" algn="r"/>
                <a:tab pos="2171700" algn="l"/>
                <a:tab pos="4000500" algn="r"/>
                <a:tab pos="4686300" algn="r"/>
              </a:tabLst>
            </a:pPr>
            <a:r>
              <a:rPr lang="en-US" sz="2000" u="sng" dirty="0">
                <a:effectLst/>
                <a:latin typeface="Times New Roman" panose="02020603050405020304" pitchFamily="18" charset="0"/>
                <a:ea typeface="Times New Roman" panose="02020603050405020304" pitchFamily="18" charset="0"/>
              </a:rPr>
              <a:t>Laser	                      </a:t>
            </a:r>
            <a:r>
              <a:rPr lang="en-US" sz="2000" dirty="0">
                <a:latin typeface="Times New Roman" panose="02020603050405020304" pitchFamily="18" charset="0"/>
                <a:ea typeface="Times New Roman" panose="02020603050405020304" pitchFamily="18" charset="0"/>
              </a:rPr>
              <a:t>		</a:t>
            </a:r>
            <a:r>
              <a:rPr lang="en-US" sz="2000" u="sng" dirty="0">
                <a:effectLst/>
                <a:latin typeface="Times New Roman" panose="02020603050405020304" pitchFamily="18" charset="0"/>
                <a:ea typeface="Times New Roman" panose="02020603050405020304" pitchFamily="18" charset="0"/>
              </a:rPr>
              <a:t>Receiver                         	                        </a:t>
            </a:r>
            <a:endParaRPr lang="en-US" sz="2000" dirty="0">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1828800" algn="r"/>
                <a:tab pos="2171700" algn="l"/>
                <a:tab pos="4000500" algn="r"/>
                <a:tab pos="4686300" algn="r"/>
              </a:tabLst>
            </a:pPr>
            <a:r>
              <a:rPr lang="en-US" sz="2000" dirty="0">
                <a:effectLst/>
                <a:latin typeface="Times New Roman" panose="02020603050405020304" pitchFamily="18" charset="0"/>
                <a:ea typeface="Times New Roman" panose="02020603050405020304" pitchFamily="18" charset="0"/>
              </a:rPr>
              <a:t>Pulse energy		1 </a:t>
            </a:r>
            <a:r>
              <a:rPr lang="en-US" sz="2000" dirty="0" err="1">
                <a:effectLst/>
                <a:latin typeface="Times New Roman" panose="02020603050405020304" pitchFamily="18" charset="0"/>
                <a:ea typeface="Times New Roman" panose="02020603050405020304" pitchFamily="18" charset="0"/>
              </a:rPr>
              <a:t>mJ</a:t>
            </a:r>
            <a:r>
              <a:rPr lang="en-US" sz="2000" dirty="0">
                <a:effectLst/>
                <a:latin typeface="Times New Roman" panose="02020603050405020304" pitchFamily="18" charset="0"/>
                <a:ea typeface="Times New Roman" panose="02020603050405020304" pitchFamily="18" charset="0"/>
              </a:rPr>
              <a:t>      </a:t>
            </a:r>
            <a:r>
              <a:rPr lang="en-US" sz="2000" i="1" dirty="0">
                <a:effectLst/>
                <a:latin typeface="Times New Roman" panose="02020603050405020304" pitchFamily="18" charset="0"/>
                <a:ea typeface="Times New Roman" panose="02020603050405020304" pitchFamily="18" charset="0"/>
              </a:rPr>
              <a:t> </a:t>
            </a:r>
            <a:r>
              <a:rPr lang="en-US" sz="2000" dirty="0">
                <a:effectLst/>
                <a:latin typeface="Times New Roman" panose="02020603050405020304" pitchFamily="18" charset="0"/>
                <a:ea typeface="Times New Roman" panose="02020603050405020304" pitchFamily="18" charset="0"/>
              </a:rPr>
              <a:t>		Telescope 			0.3 m</a:t>
            </a:r>
          </a:p>
          <a:p>
            <a:pPr marL="0" marR="0">
              <a:spcBef>
                <a:spcPts val="0"/>
              </a:spcBef>
              <a:spcAft>
                <a:spcPts val="0"/>
              </a:spcAft>
              <a:tabLst>
                <a:tab pos="1828800" algn="r"/>
                <a:tab pos="2171700" algn="l"/>
                <a:tab pos="4000500" algn="r"/>
                <a:tab pos="4686300" algn="r"/>
              </a:tabLst>
            </a:pPr>
            <a:r>
              <a:rPr lang="en-US" sz="2000" dirty="0">
                <a:effectLst/>
                <a:latin typeface="Times New Roman" panose="02020603050405020304" pitchFamily="18" charset="0"/>
                <a:ea typeface="Times New Roman" panose="02020603050405020304" pitchFamily="18" charset="0"/>
              </a:rPr>
              <a:t>Pulse duration		500 ns 		Detector (DRS APD) QE 	0.675 </a:t>
            </a:r>
          </a:p>
          <a:p>
            <a:pPr marL="0" marR="0">
              <a:spcBef>
                <a:spcPts val="0"/>
              </a:spcBef>
              <a:spcAft>
                <a:spcPts val="600"/>
              </a:spcAft>
              <a:tabLst>
                <a:tab pos="1828800" algn="r"/>
                <a:tab pos="2171700" algn="l"/>
                <a:tab pos="4000500" algn="r"/>
                <a:tab pos="4686300" algn="r"/>
              </a:tabLst>
            </a:pPr>
            <a:r>
              <a:rPr lang="en-US" sz="2000" dirty="0">
                <a:effectLst/>
                <a:latin typeface="Times New Roman" panose="02020603050405020304" pitchFamily="18" charset="0"/>
                <a:ea typeface="Times New Roman" panose="02020603050405020304" pitchFamily="18" charset="0"/>
              </a:rPr>
              <a:t>PRF		2000 Hz		Throughput			0.325</a:t>
            </a:r>
          </a:p>
          <a:p>
            <a:pPr marL="0" marR="0">
              <a:spcBef>
                <a:spcPts val="0"/>
              </a:spcBef>
              <a:spcAft>
                <a:spcPts val="0"/>
              </a:spcAft>
              <a:tabLst>
                <a:tab pos="1828800" algn="r"/>
                <a:tab pos="2171700" algn="l"/>
                <a:tab pos="4000500" algn="r"/>
                <a:tab pos="4686300" algn="r"/>
              </a:tabLst>
            </a:pPr>
            <a:r>
              <a:rPr lang="en-US" sz="2000" dirty="0">
                <a:effectLst/>
                <a:latin typeface="Times New Roman" panose="02020603050405020304" pitchFamily="18" charset="0"/>
                <a:ea typeface="Times New Roman" panose="02020603050405020304" pitchFamily="18" charset="0"/>
              </a:rPr>
              <a:t>Satellite height		240 km		Surface reflectivity		0.161 (sr</a:t>
            </a:r>
            <a:r>
              <a:rPr lang="en-US" sz="2000" baseline="30000" dirty="0">
                <a:effectLst/>
                <a:latin typeface="Times New Roman" panose="02020603050405020304" pitchFamily="18" charset="0"/>
                <a:ea typeface="Times New Roman" panose="02020603050405020304" pitchFamily="18" charset="0"/>
              </a:rPr>
              <a:t>-1</a:t>
            </a:r>
            <a:r>
              <a:rPr lang="en-US" sz="2000" dirty="0">
                <a:effectLst/>
                <a:latin typeface="Times New Roman" panose="02020603050405020304" pitchFamily="18" charset="0"/>
                <a:ea typeface="Times New Roman" panose="02020603050405020304" pitchFamily="18" charset="0"/>
              </a:rPr>
              <a:t>)</a:t>
            </a:r>
          </a:p>
          <a:p>
            <a:pPr marL="0" marR="0">
              <a:spcBef>
                <a:spcPts val="0"/>
              </a:spcBef>
              <a:spcAft>
                <a:spcPts val="0"/>
              </a:spcAft>
              <a:tabLst>
                <a:tab pos="1828800" algn="r"/>
                <a:tab pos="2171700" algn="l"/>
                <a:tab pos="4000500" algn="r"/>
                <a:tab pos="4686300" algn="r"/>
              </a:tabLst>
            </a:pPr>
            <a:r>
              <a:rPr lang="en-US" sz="2000" dirty="0">
                <a:effectLst/>
                <a:latin typeface="Times New Roman" panose="02020603050405020304" pitchFamily="18" charset="0"/>
                <a:ea typeface="Times New Roman" panose="02020603050405020304" pitchFamily="18" charset="0"/>
              </a:rPr>
              <a:t> </a:t>
            </a:r>
          </a:p>
          <a:p>
            <a:pPr marL="0" marR="0">
              <a:spcBef>
                <a:spcPts val="0"/>
              </a:spcBef>
              <a:spcAft>
                <a:spcPts val="0"/>
              </a:spcAft>
              <a:tabLst>
                <a:tab pos="1828800" algn="r"/>
                <a:tab pos="2171700" algn="l"/>
                <a:tab pos="4000500" algn="r"/>
                <a:tab pos="4686300" algn="r"/>
              </a:tabLst>
            </a:pPr>
            <a:r>
              <a:rPr lang="en-US" sz="2000" dirty="0">
                <a:effectLst/>
                <a:latin typeface="Times New Roman" panose="02020603050405020304" pitchFamily="18" charset="0"/>
                <a:ea typeface="Times New Roman" panose="02020603050405020304" pitchFamily="18" charset="0"/>
              </a:rPr>
              <a:t>	</a:t>
            </a:r>
          </a:p>
          <a:p>
            <a:pPr marL="0" marR="0">
              <a:spcBef>
                <a:spcPts val="0"/>
              </a:spcBef>
              <a:spcAft>
                <a:spcPts val="0"/>
              </a:spcAft>
              <a:tabLst>
                <a:tab pos="1828800" algn="r"/>
                <a:tab pos="2171700" algn="l"/>
                <a:tab pos="4000500" algn="r"/>
                <a:tab pos="4686300" algn="r"/>
              </a:tabLst>
            </a:pPr>
            <a:r>
              <a:rPr lang="en-US" sz="2000" dirty="0">
                <a:effectLst/>
                <a:latin typeface="Times New Roman" panose="02020603050405020304" pitchFamily="18" charset="0"/>
                <a:ea typeface="Times New Roman" panose="02020603050405020304" pitchFamily="18" charset="0"/>
              </a:rPr>
              <a:t> </a:t>
            </a:r>
          </a:p>
          <a:p>
            <a:pPr marL="0" marR="0">
              <a:spcBef>
                <a:spcPts val="0"/>
              </a:spcBef>
              <a:spcAft>
                <a:spcPts val="0"/>
              </a:spcAft>
              <a:tabLst>
                <a:tab pos="1828800" algn="r"/>
                <a:tab pos="2171700" algn="l"/>
                <a:tab pos="4000500" algn="r"/>
                <a:tab pos="4686300" algn="r"/>
              </a:tabLst>
            </a:pPr>
            <a:r>
              <a:rPr lang="en-US" sz="2000" dirty="0">
                <a:effectLst/>
                <a:latin typeface="Times New Roman" panose="02020603050405020304" pitchFamily="18" charset="0"/>
                <a:ea typeface="Times New Roman" panose="02020603050405020304" pitchFamily="18" charset="0"/>
              </a:rPr>
              <a:t> </a:t>
            </a:r>
          </a:p>
          <a:p>
            <a:pPr marL="0" marR="0">
              <a:spcBef>
                <a:spcPts val="600"/>
              </a:spcBef>
              <a:spcAft>
                <a:spcPts val="0"/>
              </a:spcAft>
              <a:tabLst>
                <a:tab pos="1828800" algn="r"/>
                <a:tab pos="2171700" algn="l"/>
                <a:tab pos="4914900" algn="r"/>
              </a:tabLst>
            </a:pPr>
            <a:r>
              <a:rPr lang="en-US" sz="2000" dirty="0">
                <a:effectLst/>
                <a:latin typeface="Times New Roman" panose="02020603050405020304" pitchFamily="18" charset="0"/>
                <a:ea typeface="Times New Roman" panose="02020603050405020304" pitchFamily="18" charset="0"/>
              </a:rPr>
              <a:t> </a:t>
            </a:r>
          </a:p>
        </p:txBody>
      </p:sp>
      <p:sp>
        <p:nvSpPr>
          <p:cNvPr id="4" name="TextBox 3">
            <a:extLst>
              <a:ext uri="{FF2B5EF4-FFF2-40B4-BE49-F238E27FC236}">
                <a16:creationId xmlns:a16="http://schemas.microsoft.com/office/drawing/2014/main" id="{2EE43A73-5ADE-75CB-59F6-EEC77A5F1841}"/>
              </a:ext>
            </a:extLst>
          </p:cNvPr>
          <p:cNvSpPr txBox="1"/>
          <p:nvPr/>
        </p:nvSpPr>
        <p:spPr>
          <a:xfrm>
            <a:off x="3115437" y="2028182"/>
            <a:ext cx="6094476" cy="461665"/>
          </a:xfrm>
          <a:prstGeom prst="rect">
            <a:avLst/>
          </a:prstGeom>
          <a:noFill/>
        </p:spPr>
        <p:txBody>
          <a:bodyPr wrap="square">
            <a:spAutoFit/>
          </a:bodyPr>
          <a:lstStyle/>
          <a:p>
            <a:pPr algn="ctr"/>
            <a:r>
              <a:rPr lang="en-US" sz="2400" dirty="0">
                <a:solidFill>
                  <a:srgbClr val="0070C0"/>
                </a:solidFill>
                <a:effectLst/>
                <a:latin typeface="Times New Roman" panose="02020603050405020304" pitchFamily="18" charset="0"/>
                <a:ea typeface="Times New Roman" panose="02020603050405020304" pitchFamily="18" charset="0"/>
              </a:rPr>
              <a:t>Table 1. Parameters used in simulations</a:t>
            </a:r>
            <a:endParaRPr lang="en-US" sz="2400" dirty="0">
              <a:solidFill>
                <a:srgbClr val="0070C0"/>
              </a:solidFill>
            </a:endParaRPr>
          </a:p>
        </p:txBody>
      </p:sp>
    </p:spTree>
    <p:extLst>
      <p:ext uri="{BB962C8B-B14F-4D97-AF65-F5344CB8AC3E}">
        <p14:creationId xmlns:p14="http://schemas.microsoft.com/office/powerpoint/2010/main" val="9781877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80275EF-27D3-3C54-8D92-FD91928952C2}"/>
              </a:ext>
            </a:extLst>
          </p:cNvPr>
          <p:cNvPicPr>
            <a:picLocks noChangeAspect="1"/>
          </p:cNvPicPr>
          <p:nvPr/>
        </p:nvPicPr>
        <p:blipFill>
          <a:blip r:embed="rId2"/>
          <a:stretch>
            <a:fillRect/>
          </a:stretch>
        </p:blipFill>
        <p:spPr>
          <a:xfrm>
            <a:off x="1590675" y="1428750"/>
            <a:ext cx="9010650" cy="4000500"/>
          </a:xfrm>
          <a:prstGeom prst="rect">
            <a:avLst/>
          </a:prstGeom>
        </p:spPr>
      </p:pic>
      <p:sp>
        <p:nvSpPr>
          <p:cNvPr id="4" name="TextBox 3">
            <a:extLst>
              <a:ext uri="{FF2B5EF4-FFF2-40B4-BE49-F238E27FC236}">
                <a16:creationId xmlns:a16="http://schemas.microsoft.com/office/drawing/2014/main" id="{D62FB933-C83D-DDDD-C096-7740881F8150}"/>
              </a:ext>
            </a:extLst>
          </p:cNvPr>
          <p:cNvSpPr txBox="1"/>
          <p:nvPr/>
        </p:nvSpPr>
        <p:spPr>
          <a:xfrm>
            <a:off x="0" y="0"/>
            <a:ext cx="12192000" cy="523220"/>
          </a:xfrm>
          <a:prstGeom prst="rect">
            <a:avLst/>
          </a:prstGeom>
          <a:noFill/>
        </p:spPr>
        <p:txBody>
          <a:bodyPr wrap="square" rtlCol="0">
            <a:spAutoFit/>
          </a:bodyPr>
          <a:lstStyle/>
          <a:p>
            <a:pPr algn="ctr"/>
            <a:r>
              <a:rPr lang="en-US" sz="2800" b="1" dirty="0">
                <a:solidFill>
                  <a:schemeClr val="accent1">
                    <a:lumMod val="75000"/>
                  </a:schemeClr>
                </a:solidFill>
              </a:rPr>
              <a:t>Absorption Line Selection in 1.8 </a:t>
            </a:r>
            <a:r>
              <a:rPr lang="en-US" sz="2800" b="1" dirty="0">
                <a:solidFill>
                  <a:schemeClr val="accent1">
                    <a:lumMod val="75000"/>
                  </a:schemeClr>
                </a:solidFill>
                <a:latin typeface="Symbol" panose="05050102010706020507" pitchFamily="18" charset="2"/>
              </a:rPr>
              <a:t>m</a:t>
            </a:r>
            <a:r>
              <a:rPr lang="en-US" sz="2800" b="1" dirty="0">
                <a:solidFill>
                  <a:schemeClr val="accent1">
                    <a:lumMod val="75000"/>
                  </a:schemeClr>
                </a:solidFill>
              </a:rPr>
              <a:t>m Band</a:t>
            </a:r>
          </a:p>
        </p:txBody>
      </p:sp>
      <p:cxnSp>
        <p:nvCxnSpPr>
          <p:cNvPr id="5" name="Straight Arrow Connector 4">
            <a:extLst>
              <a:ext uri="{FF2B5EF4-FFF2-40B4-BE49-F238E27FC236}">
                <a16:creationId xmlns:a16="http://schemas.microsoft.com/office/drawing/2014/main" id="{0E32987D-D032-C8D4-FDFE-F34A5E0EE3C9}"/>
              </a:ext>
            </a:extLst>
          </p:cNvPr>
          <p:cNvCxnSpPr>
            <a:cxnSpLocks/>
          </p:cNvCxnSpPr>
          <p:nvPr/>
        </p:nvCxnSpPr>
        <p:spPr>
          <a:xfrm flipV="1">
            <a:off x="4702630" y="2380009"/>
            <a:ext cx="0" cy="602677"/>
          </a:xfrm>
          <a:prstGeom prst="straightConnector1">
            <a:avLst/>
          </a:prstGeom>
          <a:ln w="1905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6085DD32-7C71-49E4-40A0-62CD5DECB945}"/>
              </a:ext>
            </a:extLst>
          </p:cNvPr>
          <p:cNvCxnSpPr/>
          <p:nvPr/>
        </p:nvCxnSpPr>
        <p:spPr>
          <a:xfrm>
            <a:off x="9096104" y="3509555"/>
            <a:ext cx="0" cy="618309"/>
          </a:xfrm>
          <a:prstGeom prst="straightConnector1">
            <a:avLst/>
          </a:prstGeom>
          <a:ln w="1905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5FBDFBB5-A660-DCAD-7F43-88678CB9E71E}"/>
              </a:ext>
            </a:extLst>
          </p:cNvPr>
          <p:cNvSpPr txBox="1"/>
          <p:nvPr/>
        </p:nvSpPr>
        <p:spPr>
          <a:xfrm>
            <a:off x="4301718" y="3059668"/>
            <a:ext cx="801823" cy="369332"/>
          </a:xfrm>
          <a:prstGeom prst="rect">
            <a:avLst/>
          </a:prstGeom>
          <a:noFill/>
        </p:spPr>
        <p:txBody>
          <a:bodyPr wrap="none" rtlCol="0">
            <a:spAutoFit/>
          </a:bodyPr>
          <a:lstStyle/>
          <a:p>
            <a:r>
              <a:rPr lang="en-US" dirty="0"/>
              <a:t>Online</a:t>
            </a:r>
          </a:p>
        </p:txBody>
      </p:sp>
      <p:sp>
        <p:nvSpPr>
          <p:cNvPr id="8" name="TextBox 7">
            <a:extLst>
              <a:ext uri="{FF2B5EF4-FFF2-40B4-BE49-F238E27FC236}">
                <a16:creationId xmlns:a16="http://schemas.microsoft.com/office/drawing/2014/main" id="{3B37215D-EFF2-45E3-3C35-88FF4BFA1226}"/>
              </a:ext>
            </a:extLst>
          </p:cNvPr>
          <p:cNvSpPr txBox="1"/>
          <p:nvPr/>
        </p:nvSpPr>
        <p:spPr>
          <a:xfrm>
            <a:off x="8660571" y="3140223"/>
            <a:ext cx="818814" cy="369332"/>
          </a:xfrm>
          <a:prstGeom prst="rect">
            <a:avLst/>
          </a:prstGeom>
          <a:noFill/>
        </p:spPr>
        <p:txBody>
          <a:bodyPr wrap="none" rtlCol="0">
            <a:spAutoFit/>
          </a:bodyPr>
          <a:lstStyle/>
          <a:p>
            <a:r>
              <a:rPr lang="en-US" dirty="0"/>
              <a:t>Offline</a:t>
            </a:r>
          </a:p>
        </p:txBody>
      </p:sp>
      <p:sp>
        <p:nvSpPr>
          <p:cNvPr id="10" name="TextBox 9">
            <a:extLst>
              <a:ext uri="{FF2B5EF4-FFF2-40B4-BE49-F238E27FC236}">
                <a16:creationId xmlns:a16="http://schemas.microsoft.com/office/drawing/2014/main" id="{F6DF7F44-6834-F998-B6FF-C836813BF315}"/>
              </a:ext>
            </a:extLst>
          </p:cNvPr>
          <p:cNvSpPr txBox="1"/>
          <p:nvPr/>
        </p:nvSpPr>
        <p:spPr>
          <a:xfrm>
            <a:off x="0" y="5918844"/>
            <a:ext cx="12192000" cy="923330"/>
          </a:xfrm>
          <a:prstGeom prst="rect">
            <a:avLst/>
          </a:prstGeom>
          <a:noFill/>
        </p:spPr>
        <p:txBody>
          <a:bodyPr wrap="square">
            <a:spAutoFit/>
          </a:bodyPr>
          <a:lstStyle/>
          <a:p>
            <a:r>
              <a:rPr lang="en-US" sz="1800" dirty="0">
                <a:effectLst/>
                <a:latin typeface="Times New Roman" panose="02020603050405020304" pitchFamily="18" charset="0"/>
                <a:ea typeface="Times New Roman" panose="02020603050405020304" pitchFamily="18" charset="0"/>
              </a:rPr>
              <a:t>From a practical perspective, a laser operating in the 1.8 μm band may be easier to develop than one in the 2.7 μm range. Master oscillator and power amplifier (MOPA) fiber lasers have been demonstrated to generate greater than 1 </a:t>
            </a:r>
            <a:r>
              <a:rPr lang="en-US" sz="1800" dirty="0" err="1">
                <a:effectLst/>
                <a:latin typeface="Times New Roman" panose="02020603050405020304" pitchFamily="18" charset="0"/>
                <a:ea typeface="Times New Roman" panose="02020603050405020304" pitchFamily="18" charset="0"/>
              </a:rPr>
              <a:t>mJ</a:t>
            </a:r>
            <a:r>
              <a:rPr lang="en-US" sz="1800" dirty="0">
                <a:effectLst/>
                <a:latin typeface="Times New Roman" panose="02020603050405020304" pitchFamily="18" charset="0"/>
                <a:ea typeface="Times New Roman" panose="02020603050405020304" pitchFamily="18" charset="0"/>
              </a:rPr>
              <a:t> pulses at 1.97 </a:t>
            </a:r>
            <a:r>
              <a:rPr lang="en-US" sz="1800" dirty="0">
                <a:effectLst/>
                <a:latin typeface="Symbol" panose="05050102010706020507" pitchFamily="18" charset="2"/>
                <a:ea typeface="Times New Roman" panose="02020603050405020304" pitchFamily="18" charset="0"/>
                <a:cs typeface="Times New Roman" panose="02020603050405020304" pitchFamily="18" charset="0"/>
              </a:rPr>
              <a:t>m</a:t>
            </a:r>
            <a:r>
              <a:rPr lang="en-US" sz="1800" dirty="0">
                <a:effectLst/>
                <a:latin typeface="Times New Roman" panose="02020603050405020304" pitchFamily="18" charset="0"/>
                <a:ea typeface="Times New Roman" panose="02020603050405020304" pitchFamily="18" charset="0"/>
              </a:rPr>
              <a:t>m and 2.05 </a:t>
            </a:r>
            <a:r>
              <a:rPr lang="en-US" sz="1800" dirty="0">
                <a:effectLst/>
                <a:latin typeface="Symbol" panose="05050102010706020507" pitchFamily="18" charset="2"/>
                <a:ea typeface="Times New Roman" panose="02020603050405020304" pitchFamily="18" charset="0"/>
                <a:cs typeface="Times New Roman" panose="02020603050405020304" pitchFamily="18" charset="0"/>
              </a:rPr>
              <a:t>m</a:t>
            </a:r>
            <a:r>
              <a:rPr lang="en-US" sz="1800" dirty="0">
                <a:effectLst/>
                <a:latin typeface="Times New Roman" panose="02020603050405020304" pitchFamily="18" charset="0"/>
                <a:ea typeface="Times New Roman" panose="02020603050405020304" pitchFamily="18" charset="0"/>
              </a:rPr>
              <a:t>m. It is anticipated </a:t>
            </a:r>
            <a:r>
              <a:rPr lang="en-US" sz="1800" dirty="0" err="1">
                <a:effectLst/>
                <a:latin typeface="Times New Roman" panose="02020603050405020304" pitchFamily="18" charset="0"/>
                <a:ea typeface="Times New Roman" panose="02020603050405020304" pitchFamily="18" charset="0"/>
              </a:rPr>
              <a:t>mJ</a:t>
            </a:r>
            <a:r>
              <a:rPr lang="en-US" sz="1800" dirty="0">
                <a:effectLst/>
                <a:latin typeface="Times New Roman" panose="02020603050405020304" pitchFamily="18" charset="0"/>
                <a:ea typeface="Times New Roman" panose="02020603050405020304" pitchFamily="18" charset="0"/>
              </a:rPr>
              <a:t> level MOPA fiber lasers can be developed near 1.8 </a:t>
            </a:r>
            <a:r>
              <a:rPr lang="en-US" sz="1800" dirty="0">
                <a:effectLst/>
                <a:latin typeface="Symbol" panose="05050102010706020507" pitchFamily="18" charset="2"/>
                <a:ea typeface="Times New Roman" panose="02020603050405020304" pitchFamily="18" charset="0"/>
                <a:cs typeface="Times New Roman" panose="02020603050405020304" pitchFamily="18" charset="0"/>
              </a:rPr>
              <a:t>m</a:t>
            </a:r>
            <a:r>
              <a:rPr lang="en-US" sz="1800" dirty="0">
                <a:effectLst/>
                <a:latin typeface="Times New Roman" panose="02020603050405020304" pitchFamily="18" charset="0"/>
                <a:ea typeface="Times New Roman" panose="02020603050405020304" pitchFamily="18" charset="0"/>
              </a:rPr>
              <a:t>m.</a:t>
            </a:r>
            <a:endParaRPr lang="en-US" dirty="0"/>
          </a:p>
        </p:txBody>
      </p:sp>
    </p:spTree>
    <p:extLst>
      <p:ext uri="{BB962C8B-B14F-4D97-AF65-F5344CB8AC3E}">
        <p14:creationId xmlns:p14="http://schemas.microsoft.com/office/powerpoint/2010/main" val="8265535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E3C9C6D-F3CB-35C3-99BC-617E9051F658}"/>
              </a:ext>
            </a:extLst>
          </p:cNvPr>
          <p:cNvPicPr>
            <a:picLocks noChangeAspect="1"/>
          </p:cNvPicPr>
          <p:nvPr/>
        </p:nvPicPr>
        <p:blipFill>
          <a:blip r:embed="rId2"/>
          <a:stretch>
            <a:fillRect/>
          </a:stretch>
        </p:blipFill>
        <p:spPr>
          <a:xfrm>
            <a:off x="1104900" y="1014412"/>
            <a:ext cx="9982200" cy="4829175"/>
          </a:xfrm>
          <a:prstGeom prst="rect">
            <a:avLst/>
          </a:prstGeom>
        </p:spPr>
      </p:pic>
      <p:cxnSp>
        <p:nvCxnSpPr>
          <p:cNvPr id="5" name="Straight Connector 4">
            <a:extLst>
              <a:ext uri="{FF2B5EF4-FFF2-40B4-BE49-F238E27FC236}">
                <a16:creationId xmlns:a16="http://schemas.microsoft.com/office/drawing/2014/main" id="{19549CB4-8E8A-CA54-7C0E-8475C5885DB2}"/>
              </a:ext>
            </a:extLst>
          </p:cNvPr>
          <p:cNvCxnSpPr/>
          <p:nvPr/>
        </p:nvCxnSpPr>
        <p:spPr>
          <a:xfrm>
            <a:off x="8899277" y="1376313"/>
            <a:ext cx="0" cy="3921551"/>
          </a:xfrm>
          <a:prstGeom prst="line">
            <a:avLst/>
          </a:prstGeom>
          <a:ln>
            <a:solidFill>
              <a:srgbClr val="0070C0"/>
            </a:solidFill>
            <a:prstDash val="lgDash"/>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B85D43DB-7A71-1A37-2BF4-2C9A8E85547A}"/>
              </a:ext>
            </a:extLst>
          </p:cNvPr>
          <p:cNvSpPr txBox="1"/>
          <p:nvPr/>
        </p:nvSpPr>
        <p:spPr>
          <a:xfrm>
            <a:off x="0" y="0"/>
            <a:ext cx="12192000" cy="523220"/>
          </a:xfrm>
          <a:prstGeom prst="rect">
            <a:avLst/>
          </a:prstGeom>
          <a:noFill/>
        </p:spPr>
        <p:txBody>
          <a:bodyPr wrap="square" rtlCol="0">
            <a:spAutoFit/>
          </a:bodyPr>
          <a:lstStyle/>
          <a:p>
            <a:pPr algn="ctr"/>
            <a:r>
              <a:rPr lang="en-US" sz="2800" b="1" dirty="0">
                <a:solidFill>
                  <a:schemeClr val="accent1">
                    <a:lumMod val="75000"/>
                  </a:schemeClr>
                </a:solidFill>
              </a:rPr>
              <a:t>Online Wavelength Selection</a:t>
            </a:r>
          </a:p>
        </p:txBody>
      </p:sp>
      <p:sp>
        <p:nvSpPr>
          <p:cNvPr id="8" name="TextBox 7">
            <a:extLst>
              <a:ext uri="{FF2B5EF4-FFF2-40B4-BE49-F238E27FC236}">
                <a16:creationId xmlns:a16="http://schemas.microsoft.com/office/drawing/2014/main" id="{F893237C-67CA-0B6C-A5B8-9485387501F1}"/>
              </a:ext>
            </a:extLst>
          </p:cNvPr>
          <p:cNvSpPr txBox="1"/>
          <p:nvPr/>
        </p:nvSpPr>
        <p:spPr>
          <a:xfrm>
            <a:off x="0" y="5916953"/>
            <a:ext cx="12192000" cy="923330"/>
          </a:xfrm>
          <a:prstGeom prst="rect">
            <a:avLst/>
          </a:prstGeom>
          <a:noFill/>
        </p:spPr>
        <p:txBody>
          <a:bodyPr wrap="square">
            <a:spAutoFit/>
          </a:bodyPr>
          <a:lstStyle/>
          <a:p>
            <a:pPr marL="0" marR="219710" algn="just">
              <a:spcBef>
                <a:spcPts val="0"/>
              </a:spcBef>
              <a:spcAft>
                <a:spcPts val="600"/>
              </a:spcAft>
            </a:pPr>
            <a:r>
              <a:rPr lang="en-US" sz="1800" dirty="0">
                <a:effectLst/>
                <a:latin typeface="Times New Roman" panose="02020603050405020304" pitchFamily="18" charset="0"/>
                <a:ea typeface="Times New Roman" panose="02020603050405020304" pitchFamily="18" charset="0"/>
              </a:rPr>
              <a:t>Due to the lower peak absorption of the selected line in the 1.8 μm band, the online wavelength must be closer to the absorption center to achieve a similar AOD. Consequently, this measurement is slightly more sensitive at higher altitudes compared to </a:t>
            </a:r>
            <a:r>
              <a:rPr lang="el-GR" sz="1800" dirty="0">
                <a:effectLst/>
                <a:latin typeface="Times New Roman" panose="02020603050405020304" pitchFamily="18" charset="0"/>
                <a:ea typeface="Times New Roman" panose="02020603050405020304" pitchFamily="18" charset="0"/>
              </a:rPr>
              <a:t>2.652613 μ</a:t>
            </a:r>
            <a:r>
              <a:rPr lang="en-US" sz="1800" dirty="0">
                <a:effectLst/>
                <a:latin typeface="Times New Roman" panose="02020603050405020304" pitchFamily="18" charset="0"/>
                <a:ea typeface="Times New Roman" panose="02020603050405020304" pitchFamily="18" charset="0"/>
              </a:rPr>
              <a:t>m presented earlier. </a:t>
            </a:r>
          </a:p>
        </p:txBody>
      </p:sp>
    </p:spTree>
    <p:extLst>
      <p:ext uri="{BB962C8B-B14F-4D97-AF65-F5344CB8AC3E}">
        <p14:creationId xmlns:p14="http://schemas.microsoft.com/office/powerpoint/2010/main" val="30672152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CB980A8-A243-37A0-1BEB-C25D0C363CAB}"/>
              </a:ext>
            </a:extLst>
          </p:cNvPr>
          <p:cNvPicPr>
            <a:picLocks noChangeAspect="1"/>
          </p:cNvPicPr>
          <p:nvPr/>
        </p:nvPicPr>
        <p:blipFill>
          <a:blip r:embed="rId2"/>
          <a:stretch>
            <a:fillRect/>
          </a:stretch>
        </p:blipFill>
        <p:spPr>
          <a:xfrm>
            <a:off x="3107917" y="1276350"/>
            <a:ext cx="5976166" cy="4305300"/>
          </a:xfrm>
          <a:prstGeom prst="rect">
            <a:avLst/>
          </a:prstGeom>
        </p:spPr>
      </p:pic>
      <p:sp>
        <p:nvSpPr>
          <p:cNvPr id="5" name="TextBox 4">
            <a:extLst>
              <a:ext uri="{FF2B5EF4-FFF2-40B4-BE49-F238E27FC236}">
                <a16:creationId xmlns:a16="http://schemas.microsoft.com/office/drawing/2014/main" id="{65497F1C-4DC9-5EB0-D487-8E5342A69775}"/>
              </a:ext>
            </a:extLst>
          </p:cNvPr>
          <p:cNvSpPr txBox="1"/>
          <p:nvPr/>
        </p:nvSpPr>
        <p:spPr>
          <a:xfrm>
            <a:off x="0" y="0"/>
            <a:ext cx="12192000" cy="523220"/>
          </a:xfrm>
          <a:prstGeom prst="rect">
            <a:avLst/>
          </a:prstGeom>
          <a:noFill/>
        </p:spPr>
        <p:txBody>
          <a:bodyPr wrap="square" rtlCol="0">
            <a:spAutoFit/>
          </a:bodyPr>
          <a:lstStyle/>
          <a:p>
            <a:pPr algn="ctr"/>
            <a:r>
              <a:rPr lang="en-US" sz="2800" b="1" dirty="0">
                <a:solidFill>
                  <a:schemeClr val="accent1">
                    <a:lumMod val="75000"/>
                  </a:schemeClr>
                </a:solidFill>
              </a:rPr>
              <a:t>Sensitivity Comparison</a:t>
            </a:r>
          </a:p>
        </p:txBody>
      </p:sp>
    </p:spTree>
    <p:extLst>
      <p:ext uri="{BB962C8B-B14F-4D97-AF65-F5344CB8AC3E}">
        <p14:creationId xmlns:p14="http://schemas.microsoft.com/office/powerpoint/2010/main" val="41031668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3276D3C-1B81-0F33-41C9-2C8DF4AD42DE}"/>
              </a:ext>
            </a:extLst>
          </p:cNvPr>
          <p:cNvSpPr txBox="1"/>
          <p:nvPr/>
        </p:nvSpPr>
        <p:spPr>
          <a:xfrm>
            <a:off x="321564" y="1685372"/>
            <a:ext cx="11548872" cy="4401205"/>
          </a:xfrm>
          <a:prstGeom prst="rect">
            <a:avLst/>
          </a:prstGeom>
          <a:noFill/>
        </p:spPr>
        <p:txBody>
          <a:bodyPr wrap="square">
            <a:spAutoFit/>
          </a:bodyPr>
          <a:lstStyle/>
          <a:p>
            <a:pPr marL="285750" indent="-285750" algn="just">
              <a:spcAft>
                <a:spcPts val="1200"/>
              </a:spcAft>
              <a:buFont typeface="Arial" panose="020B0604020202020204" pitchFamily="34" charset="0"/>
              <a:buChar char="•"/>
            </a:pPr>
            <a:r>
              <a:rPr lang="en-US" sz="2400" dirty="0">
                <a:effectLst/>
                <a:latin typeface="Times New Roman" panose="02020603050405020304" pitchFamily="18" charset="0"/>
                <a:ea typeface="Times New Roman" panose="02020603050405020304" pitchFamily="18" charset="0"/>
              </a:rPr>
              <a:t>Observational gap between the surface and 20 km, a critical region for understanding water transport and loss on Mars </a:t>
            </a:r>
          </a:p>
          <a:p>
            <a:pPr marL="285750" indent="-285750" algn="just">
              <a:spcAft>
                <a:spcPts val="1200"/>
              </a:spcAft>
              <a:buFont typeface="Arial" panose="020B0604020202020204" pitchFamily="34" charset="0"/>
              <a:buChar char="•"/>
            </a:pPr>
            <a:r>
              <a:rPr lang="en-US" sz="2400" dirty="0">
                <a:effectLst/>
                <a:latin typeface="Times New Roman" panose="02020603050405020304" pitchFamily="18" charset="0"/>
                <a:ea typeface="Times New Roman" panose="02020603050405020304" pitchFamily="18" charset="0"/>
              </a:rPr>
              <a:t>Explored the feasibility of using differential absorption lidar (DIAL) to fill the gap and locate water sources</a:t>
            </a:r>
          </a:p>
          <a:p>
            <a:pPr marL="285750" indent="-285750" algn="just">
              <a:spcAft>
                <a:spcPts val="1200"/>
              </a:spcAft>
              <a:buFont typeface="Arial" panose="020B0604020202020204" pitchFamily="34" charset="0"/>
              <a:buChar char="•"/>
            </a:pPr>
            <a:r>
              <a:rPr lang="en-US" sz="2400" dirty="0">
                <a:latin typeface="Times New Roman" panose="02020603050405020304" pitchFamily="18" charset="0"/>
                <a:ea typeface="Times New Roman" panose="02020603050405020304" pitchFamily="18" charset="0"/>
              </a:rPr>
              <a:t>Selected two </a:t>
            </a:r>
            <a:r>
              <a:rPr lang="en-US" sz="2400" dirty="0">
                <a:effectLst/>
                <a:latin typeface="Times New Roman" panose="02020603050405020304" pitchFamily="18" charset="0"/>
                <a:ea typeface="Times New Roman" panose="02020603050405020304" pitchFamily="18" charset="0"/>
              </a:rPr>
              <a:t>water vapor absorption lines at 1.839954 </a:t>
            </a:r>
            <a:r>
              <a:rPr lang="en-US" sz="2400" dirty="0">
                <a:effectLst/>
                <a:latin typeface="Symbol" panose="05050102010706020507" pitchFamily="18" charset="2"/>
                <a:ea typeface="Times New Roman" panose="02020603050405020304" pitchFamily="18" charset="0"/>
                <a:cs typeface="Times New Roman" panose="02020603050405020304" pitchFamily="18" charset="0"/>
              </a:rPr>
              <a:t>m</a:t>
            </a:r>
            <a:r>
              <a:rPr lang="en-US" sz="2400" dirty="0">
                <a:effectLst/>
                <a:latin typeface="Times New Roman" panose="02020603050405020304" pitchFamily="18" charset="0"/>
                <a:ea typeface="Times New Roman" panose="02020603050405020304" pitchFamily="18" charset="0"/>
              </a:rPr>
              <a:t>m and 2.652598 μm</a:t>
            </a:r>
          </a:p>
          <a:p>
            <a:pPr marL="285750" indent="-285750" algn="just">
              <a:spcAft>
                <a:spcPts val="1200"/>
              </a:spcAft>
              <a:buFont typeface="Arial" panose="020B0604020202020204" pitchFamily="34" charset="0"/>
              <a:buChar char="•"/>
            </a:pPr>
            <a:r>
              <a:rPr lang="en-US" sz="2400" dirty="0">
                <a:effectLst/>
                <a:latin typeface="Times New Roman" panose="02020603050405020304" pitchFamily="18" charset="0"/>
                <a:ea typeface="Times New Roman" panose="02020603050405020304" pitchFamily="18" charset="0"/>
              </a:rPr>
              <a:t>Simulations indicate that, with a laser pulse energy of 0.05–1 </a:t>
            </a:r>
            <a:r>
              <a:rPr lang="en-US" sz="2400" dirty="0" err="1">
                <a:effectLst/>
                <a:latin typeface="Times New Roman" panose="02020603050405020304" pitchFamily="18" charset="0"/>
                <a:ea typeface="Times New Roman" panose="02020603050405020304" pitchFamily="18" charset="0"/>
              </a:rPr>
              <a:t>mJ</a:t>
            </a:r>
            <a:r>
              <a:rPr lang="en-US" sz="2400" dirty="0">
                <a:effectLst/>
                <a:latin typeface="Times New Roman" panose="02020603050405020304" pitchFamily="18" charset="0"/>
                <a:ea typeface="Times New Roman" panose="02020603050405020304" pitchFamily="18" charset="0"/>
              </a:rPr>
              <a:t> at a 2000 Hz repetition rate, a 0.3 m telescope, and a HgCdTe APD detector, it is feasible to measure water vapor in Mars' lower atmosphere. </a:t>
            </a:r>
          </a:p>
          <a:p>
            <a:pPr marL="285750" indent="-285750" algn="just">
              <a:spcAft>
                <a:spcPts val="1200"/>
              </a:spcAft>
              <a:buFont typeface="Arial" panose="020B0604020202020204" pitchFamily="34" charset="0"/>
              <a:buChar char="•"/>
            </a:pPr>
            <a:r>
              <a:rPr lang="en-US" sz="2400" dirty="0">
                <a:effectLst/>
                <a:latin typeface="Times New Roman" panose="02020603050405020304" pitchFamily="18" charset="0"/>
                <a:ea typeface="Times New Roman" panose="02020603050405020304" pitchFamily="18" charset="0"/>
              </a:rPr>
              <a:t>This method could help identify water sources and reveal mechanisms driving water evaporation and atmospheric injection.</a:t>
            </a:r>
            <a:endParaRPr lang="en-US" sz="2400" dirty="0"/>
          </a:p>
        </p:txBody>
      </p:sp>
      <p:sp>
        <p:nvSpPr>
          <p:cNvPr id="4" name="TextBox 3">
            <a:extLst>
              <a:ext uri="{FF2B5EF4-FFF2-40B4-BE49-F238E27FC236}">
                <a16:creationId xmlns:a16="http://schemas.microsoft.com/office/drawing/2014/main" id="{4D470371-9D1A-9F5B-0F63-6A49D0D03644}"/>
              </a:ext>
            </a:extLst>
          </p:cNvPr>
          <p:cNvSpPr txBox="1"/>
          <p:nvPr/>
        </p:nvSpPr>
        <p:spPr>
          <a:xfrm>
            <a:off x="0" y="192024"/>
            <a:ext cx="12192000" cy="646331"/>
          </a:xfrm>
          <a:prstGeom prst="rect">
            <a:avLst/>
          </a:prstGeom>
          <a:noFill/>
        </p:spPr>
        <p:txBody>
          <a:bodyPr wrap="square" rtlCol="0">
            <a:spAutoFit/>
          </a:bodyPr>
          <a:lstStyle/>
          <a:p>
            <a:pPr algn="ctr"/>
            <a:r>
              <a:rPr lang="en-US" sz="3600" b="1" dirty="0">
                <a:solidFill>
                  <a:srgbClr val="002060"/>
                </a:solidFill>
              </a:rPr>
              <a:t>Summary</a:t>
            </a:r>
          </a:p>
        </p:txBody>
      </p:sp>
    </p:spTree>
    <p:extLst>
      <p:ext uri="{BB962C8B-B14F-4D97-AF65-F5344CB8AC3E}">
        <p14:creationId xmlns:p14="http://schemas.microsoft.com/office/powerpoint/2010/main" val="39622765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35379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B7743FB-2AF5-88ED-D400-ED84B8056E87}"/>
              </a:ext>
            </a:extLst>
          </p:cNvPr>
          <p:cNvSpPr txBox="1"/>
          <p:nvPr/>
        </p:nvSpPr>
        <p:spPr>
          <a:xfrm>
            <a:off x="0" y="0"/>
            <a:ext cx="12192000" cy="523220"/>
          </a:xfrm>
          <a:prstGeom prst="rect">
            <a:avLst/>
          </a:prstGeom>
          <a:noFill/>
        </p:spPr>
        <p:txBody>
          <a:bodyPr wrap="square" rtlCol="0">
            <a:spAutoFit/>
          </a:bodyPr>
          <a:lstStyle/>
          <a:p>
            <a:pPr algn="ctr"/>
            <a:r>
              <a:rPr lang="en-US" sz="2800" b="1" dirty="0">
                <a:solidFill>
                  <a:schemeClr val="accent1">
                    <a:lumMod val="75000"/>
                  </a:schemeClr>
                </a:solidFill>
              </a:rPr>
              <a:t>Water Lost on Mars</a:t>
            </a:r>
          </a:p>
        </p:txBody>
      </p:sp>
      <p:sp>
        <p:nvSpPr>
          <p:cNvPr id="6" name="TextBox 5">
            <a:extLst>
              <a:ext uri="{FF2B5EF4-FFF2-40B4-BE49-F238E27FC236}">
                <a16:creationId xmlns:a16="http://schemas.microsoft.com/office/drawing/2014/main" id="{0B8B0A48-04C7-217E-AA6C-22180EE2E34C}"/>
              </a:ext>
            </a:extLst>
          </p:cNvPr>
          <p:cNvSpPr txBox="1"/>
          <p:nvPr/>
        </p:nvSpPr>
        <p:spPr>
          <a:xfrm>
            <a:off x="6096000" y="6488668"/>
            <a:ext cx="6096000" cy="369332"/>
          </a:xfrm>
          <a:prstGeom prst="rect">
            <a:avLst/>
          </a:prstGeom>
          <a:noFill/>
        </p:spPr>
        <p:txBody>
          <a:bodyPr wrap="square">
            <a:spAutoFit/>
          </a:bodyPr>
          <a:lstStyle/>
          <a:p>
            <a:pPr algn="r"/>
            <a:r>
              <a:rPr lang="fr-FR" b="0" i="0" u="none" strike="noStrike" baseline="0" dirty="0">
                <a:solidFill>
                  <a:srgbClr val="00B050"/>
                </a:solidFill>
                <a:latin typeface="AdvTTd7835f12"/>
              </a:rPr>
              <a:t>Stone </a:t>
            </a:r>
            <a:r>
              <a:rPr lang="fr-FR" b="0" i="0" u="none" strike="noStrike" baseline="0" dirty="0">
                <a:solidFill>
                  <a:srgbClr val="00B050"/>
                </a:solidFill>
                <a:latin typeface="AdvTT0b7bb6fa.I"/>
              </a:rPr>
              <a:t>et al</a:t>
            </a:r>
            <a:r>
              <a:rPr lang="fr-FR" b="0" i="0" u="none" strike="noStrike" baseline="0" dirty="0">
                <a:solidFill>
                  <a:srgbClr val="00B050"/>
                </a:solidFill>
                <a:latin typeface="AdvTTd7835f12"/>
              </a:rPr>
              <a:t>., </a:t>
            </a:r>
            <a:r>
              <a:rPr lang="fr-FR" b="0" i="0" u="none" strike="noStrike" baseline="0" dirty="0">
                <a:solidFill>
                  <a:srgbClr val="00B050"/>
                </a:solidFill>
                <a:latin typeface="AdvTT0b7bb6fa.I"/>
              </a:rPr>
              <a:t>Science </a:t>
            </a:r>
            <a:r>
              <a:rPr lang="fr-FR" b="0" i="0" u="none" strike="noStrike" baseline="0" dirty="0">
                <a:solidFill>
                  <a:srgbClr val="00B050"/>
                </a:solidFill>
                <a:latin typeface="AdvTT82e34213.B"/>
              </a:rPr>
              <a:t>370</a:t>
            </a:r>
            <a:r>
              <a:rPr lang="fr-FR" b="0" i="0" u="none" strike="noStrike" baseline="0" dirty="0">
                <a:solidFill>
                  <a:srgbClr val="00B050"/>
                </a:solidFill>
                <a:latin typeface="AdvTTd7835f12"/>
              </a:rPr>
              <a:t>, 824</a:t>
            </a:r>
            <a:r>
              <a:rPr lang="fr-FR" b="0" i="0" u="none" strike="noStrike" baseline="0" dirty="0">
                <a:solidFill>
                  <a:srgbClr val="00B050"/>
                </a:solidFill>
                <a:latin typeface="AdvTTd7835f12+20"/>
              </a:rPr>
              <a:t>–</a:t>
            </a:r>
            <a:r>
              <a:rPr lang="fr-FR" b="0" i="0" u="none" strike="noStrike" baseline="0" dirty="0">
                <a:solidFill>
                  <a:srgbClr val="00B050"/>
                </a:solidFill>
                <a:latin typeface="AdvTTd7835f12"/>
              </a:rPr>
              <a:t>831 (2020)</a:t>
            </a:r>
            <a:endParaRPr lang="en-US" dirty="0">
              <a:solidFill>
                <a:srgbClr val="00B050"/>
              </a:solidFill>
            </a:endParaRPr>
          </a:p>
        </p:txBody>
      </p:sp>
      <p:pic>
        <p:nvPicPr>
          <p:cNvPr id="5" name="Picture 4">
            <a:extLst>
              <a:ext uri="{FF2B5EF4-FFF2-40B4-BE49-F238E27FC236}">
                <a16:creationId xmlns:a16="http://schemas.microsoft.com/office/drawing/2014/main" id="{15A8627A-B916-C2F4-6265-7ACDA30601FA}"/>
              </a:ext>
            </a:extLst>
          </p:cNvPr>
          <p:cNvPicPr>
            <a:picLocks noChangeAspect="1"/>
          </p:cNvPicPr>
          <p:nvPr/>
        </p:nvPicPr>
        <p:blipFill>
          <a:blip r:embed="rId2"/>
          <a:stretch>
            <a:fillRect/>
          </a:stretch>
        </p:blipFill>
        <p:spPr>
          <a:xfrm>
            <a:off x="1316831" y="652986"/>
            <a:ext cx="9558337" cy="5914501"/>
          </a:xfrm>
          <a:prstGeom prst="rect">
            <a:avLst/>
          </a:prstGeom>
        </p:spPr>
      </p:pic>
    </p:spTree>
    <p:extLst>
      <p:ext uri="{BB962C8B-B14F-4D97-AF65-F5344CB8AC3E}">
        <p14:creationId xmlns:p14="http://schemas.microsoft.com/office/powerpoint/2010/main" val="1660911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645BD4D-0DF6-503C-02D1-2951F5780DED}"/>
              </a:ext>
            </a:extLst>
          </p:cNvPr>
          <p:cNvSpPr txBox="1"/>
          <p:nvPr/>
        </p:nvSpPr>
        <p:spPr>
          <a:xfrm>
            <a:off x="156973" y="5232968"/>
            <a:ext cx="11878054" cy="1338828"/>
          </a:xfrm>
          <a:prstGeom prst="rect">
            <a:avLst/>
          </a:prstGeom>
          <a:noFill/>
          <a:ln>
            <a:solidFill>
              <a:srgbClr val="FFC000"/>
            </a:solidFill>
          </a:ln>
        </p:spPr>
        <p:txBody>
          <a:bodyPr wrap="square">
            <a:spAutoFit/>
          </a:bodyPr>
          <a:lstStyle/>
          <a:p>
            <a:pPr>
              <a:spcAft>
                <a:spcPts val="600"/>
              </a:spcAft>
            </a:pPr>
            <a:r>
              <a:rPr lang="en-US" sz="2000" b="0" i="0" dirty="0">
                <a:solidFill>
                  <a:srgbClr val="58585B"/>
                </a:solidFill>
                <a:effectLst/>
                <a:latin typeface="Public Sans Web"/>
              </a:rPr>
              <a:t>Recently, planetary scientists detected hydrated salts on these slopes at Hale crater, corroborating their original hypothesis that the streaks are indeed formed by liquid water. </a:t>
            </a:r>
          </a:p>
          <a:p>
            <a:r>
              <a:rPr lang="en-US" b="0" i="0" dirty="0">
                <a:solidFill>
                  <a:srgbClr val="58585B"/>
                </a:solidFill>
                <a:effectLst/>
                <a:latin typeface="Public Sans Web"/>
              </a:rPr>
              <a:t>False color image on a Digital Terrain Model (DTM) of the same site produced by High Resolution Imaging Science Experiment (Univ of Arizona). </a:t>
            </a:r>
          </a:p>
        </p:txBody>
      </p:sp>
      <p:pic>
        <p:nvPicPr>
          <p:cNvPr id="8" name="Picture 7">
            <a:extLst>
              <a:ext uri="{FF2B5EF4-FFF2-40B4-BE49-F238E27FC236}">
                <a16:creationId xmlns:a16="http://schemas.microsoft.com/office/drawing/2014/main" id="{817BA5C5-28B7-5422-C9E3-80AC6EF605F6}"/>
              </a:ext>
            </a:extLst>
          </p:cNvPr>
          <p:cNvPicPr>
            <a:picLocks noChangeAspect="1"/>
          </p:cNvPicPr>
          <p:nvPr/>
        </p:nvPicPr>
        <p:blipFill rotWithShape="1">
          <a:blip r:embed="rId2"/>
          <a:srcRect b="28507"/>
          <a:stretch/>
        </p:blipFill>
        <p:spPr>
          <a:xfrm>
            <a:off x="2016631" y="616652"/>
            <a:ext cx="8158738" cy="4377044"/>
          </a:xfrm>
          <a:prstGeom prst="rect">
            <a:avLst/>
          </a:prstGeom>
        </p:spPr>
      </p:pic>
      <p:sp>
        <p:nvSpPr>
          <p:cNvPr id="2" name="TextBox 1">
            <a:extLst>
              <a:ext uri="{FF2B5EF4-FFF2-40B4-BE49-F238E27FC236}">
                <a16:creationId xmlns:a16="http://schemas.microsoft.com/office/drawing/2014/main" id="{FB7667A0-A6C8-B998-9003-04B8E3CD3AC9}"/>
              </a:ext>
            </a:extLst>
          </p:cNvPr>
          <p:cNvSpPr txBox="1"/>
          <p:nvPr/>
        </p:nvSpPr>
        <p:spPr>
          <a:xfrm>
            <a:off x="0" y="0"/>
            <a:ext cx="12192000" cy="523220"/>
          </a:xfrm>
          <a:prstGeom prst="rect">
            <a:avLst/>
          </a:prstGeom>
          <a:noFill/>
        </p:spPr>
        <p:txBody>
          <a:bodyPr wrap="square" rtlCol="0">
            <a:spAutoFit/>
          </a:bodyPr>
          <a:lstStyle/>
          <a:p>
            <a:pPr algn="ctr"/>
            <a:r>
              <a:rPr lang="en-US" sz="2800" b="1" dirty="0">
                <a:solidFill>
                  <a:schemeClr val="accent1">
                    <a:lumMod val="75000"/>
                  </a:schemeClr>
                </a:solidFill>
              </a:rPr>
              <a:t>Water on Mars Surface</a:t>
            </a:r>
          </a:p>
        </p:txBody>
      </p:sp>
    </p:spTree>
    <p:extLst>
      <p:ext uri="{BB962C8B-B14F-4D97-AF65-F5344CB8AC3E}">
        <p14:creationId xmlns:p14="http://schemas.microsoft.com/office/powerpoint/2010/main" val="557166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67CA790-89B9-AA2C-C8DE-FA9DBAC02FE3}"/>
              </a:ext>
            </a:extLst>
          </p:cNvPr>
          <p:cNvPicPr>
            <a:picLocks noChangeAspect="1"/>
          </p:cNvPicPr>
          <p:nvPr/>
        </p:nvPicPr>
        <p:blipFill rotWithShape="1">
          <a:blip r:embed="rId2"/>
          <a:srcRect t="6496" b="22408"/>
          <a:stretch/>
        </p:blipFill>
        <p:spPr>
          <a:xfrm>
            <a:off x="1571550" y="580213"/>
            <a:ext cx="9048893" cy="4440168"/>
          </a:xfrm>
          <a:prstGeom prst="rect">
            <a:avLst/>
          </a:prstGeom>
        </p:spPr>
      </p:pic>
      <p:sp>
        <p:nvSpPr>
          <p:cNvPr id="7" name="TextBox 6">
            <a:extLst>
              <a:ext uri="{FF2B5EF4-FFF2-40B4-BE49-F238E27FC236}">
                <a16:creationId xmlns:a16="http://schemas.microsoft.com/office/drawing/2014/main" id="{3645BD4D-0DF6-503C-02D1-2951F5780DED}"/>
              </a:ext>
            </a:extLst>
          </p:cNvPr>
          <p:cNvSpPr txBox="1"/>
          <p:nvPr/>
        </p:nvSpPr>
        <p:spPr>
          <a:xfrm>
            <a:off x="54864" y="5121970"/>
            <a:ext cx="12035024" cy="1708160"/>
          </a:xfrm>
          <a:prstGeom prst="rect">
            <a:avLst/>
          </a:prstGeom>
          <a:noFill/>
          <a:ln>
            <a:solidFill>
              <a:srgbClr val="FFC000"/>
            </a:solidFill>
          </a:ln>
        </p:spPr>
        <p:txBody>
          <a:bodyPr wrap="square">
            <a:spAutoFit/>
          </a:bodyPr>
          <a:lstStyle/>
          <a:p>
            <a:pPr marL="285750" indent="-285750">
              <a:spcAft>
                <a:spcPts val="600"/>
              </a:spcAft>
              <a:buFont typeface="Arial" panose="020B0604020202020204" pitchFamily="34" charset="0"/>
              <a:buChar char="•"/>
            </a:pPr>
            <a:r>
              <a:rPr lang="en-US" b="0" i="0" dirty="0">
                <a:solidFill>
                  <a:srgbClr val="002060"/>
                </a:solidFill>
                <a:effectLst/>
                <a:latin typeface="Public Sans Web"/>
              </a:rPr>
              <a:t>Mars once had enough water to cover its surface, likely forming rivers, lakes, and possibly even oceans.</a:t>
            </a:r>
          </a:p>
          <a:p>
            <a:pPr marL="285750" indent="-285750">
              <a:spcAft>
                <a:spcPts val="600"/>
              </a:spcAft>
              <a:buFont typeface="Arial" panose="020B0604020202020204" pitchFamily="34" charset="0"/>
              <a:buChar char="•"/>
            </a:pPr>
            <a:r>
              <a:rPr lang="en-US" b="0" i="0" dirty="0">
                <a:solidFill>
                  <a:srgbClr val="002060"/>
                </a:solidFill>
                <a:effectLst/>
                <a:latin typeface="Public Sans Web"/>
              </a:rPr>
              <a:t>Today, observational evidence indicates that while much of this water has been lost to space or locked in ice, traces of water still exist on Mars’ surface, primarily as frozen ice at the poles and possibly as seasonal briny flows in some areas.</a:t>
            </a:r>
          </a:p>
          <a:p>
            <a:pPr marL="284163">
              <a:spcAft>
                <a:spcPts val="600"/>
              </a:spcAft>
            </a:pPr>
            <a:r>
              <a:rPr lang="en-US" b="1" dirty="0">
                <a:solidFill>
                  <a:srgbClr val="002060"/>
                </a:solidFill>
              </a:rPr>
              <a:t>Streak lines – hydrated salt: likely a mixture of magnesium perchlorate, magnesium chlorate and sodium perchlorate</a:t>
            </a:r>
          </a:p>
          <a:p>
            <a:pPr marL="285750" indent="-285750">
              <a:spcAft>
                <a:spcPts val="600"/>
              </a:spcAft>
              <a:buFont typeface="Arial" panose="020B0604020202020204" pitchFamily="34" charset="0"/>
              <a:buChar char="•"/>
            </a:pPr>
            <a:r>
              <a:rPr lang="en-US" dirty="0">
                <a:solidFill>
                  <a:srgbClr val="002060"/>
                </a:solidFill>
                <a:latin typeface="Public Sans Web"/>
              </a:rPr>
              <a:t>The inventory of water on Mars is much greater than scientists had thought</a:t>
            </a:r>
          </a:p>
        </p:txBody>
      </p:sp>
      <p:sp>
        <p:nvSpPr>
          <p:cNvPr id="9" name="TextBox 8">
            <a:extLst>
              <a:ext uri="{FF2B5EF4-FFF2-40B4-BE49-F238E27FC236}">
                <a16:creationId xmlns:a16="http://schemas.microsoft.com/office/drawing/2014/main" id="{F1D1E434-E2C2-368A-CCB6-8C72C312E060}"/>
              </a:ext>
            </a:extLst>
          </p:cNvPr>
          <p:cNvSpPr txBox="1"/>
          <p:nvPr/>
        </p:nvSpPr>
        <p:spPr>
          <a:xfrm>
            <a:off x="0" y="16960"/>
            <a:ext cx="12192000" cy="461665"/>
          </a:xfrm>
          <a:prstGeom prst="rect">
            <a:avLst/>
          </a:prstGeom>
          <a:noFill/>
        </p:spPr>
        <p:txBody>
          <a:bodyPr wrap="square" rtlCol="0">
            <a:spAutoFit/>
          </a:bodyPr>
          <a:lstStyle/>
          <a:p>
            <a:pPr algn="ctr"/>
            <a:r>
              <a:rPr lang="en-US" sz="2400" b="1" dirty="0">
                <a:solidFill>
                  <a:schemeClr val="accent1">
                    <a:lumMod val="75000"/>
                  </a:schemeClr>
                </a:solidFill>
              </a:rPr>
              <a:t>Water on Mars Surface</a:t>
            </a:r>
          </a:p>
        </p:txBody>
      </p:sp>
    </p:spTree>
    <p:extLst>
      <p:ext uri="{BB962C8B-B14F-4D97-AF65-F5344CB8AC3E}">
        <p14:creationId xmlns:p14="http://schemas.microsoft.com/office/powerpoint/2010/main" val="41406309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3F8B94E-CF65-B64E-1CE6-05A5984D6929}"/>
              </a:ext>
            </a:extLst>
          </p:cNvPr>
          <p:cNvPicPr>
            <a:picLocks noChangeAspect="1"/>
          </p:cNvPicPr>
          <p:nvPr/>
        </p:nvPicPr>
        <p:blipFill rotWithShape="1">
          <a:blip r:embed="rId2"/>
          <a:srcRect b="24010"/>
          <a:stretch/>
        </p:blipFill>
        <p:spPr>
          <a:xfrm>
            <a:off x="461481" y="1092574"/>
            <a:ext cx="11269037" cy="3983559"/>
          </a:xfrm>
          <a:prstGeom prst="rect">
            <a:avLst/>
          </a:prstGeom>
        </p:spPr>
      </p:pic>
      <p:sp>
        <p:nvSpPr>
          <p:cNvPr id="5" name="TextBox 4">
            <a:extLst>
              <a:ext uri="{FF2B5EF4-FFF2-40B4-BE49-F238E27FC236}">
                <a16:creationId xmlns:a16="http://schemas.microsoft.com/office/drawing/2014/main" id="{686B4570-45F0-212D-C749-B73437A13D58}"/>
              </a:ext>
            </a:extLst>
          </p:cNvPr>
          <p:cNvSpPr txBox="1"/>
          <p:nvPr/>
        </p:nvSpPr>
        <p:spPr>
          <a:xfrm>
            <a:off x="0" y="6488668"/>
            <a:ext cx="12192000" cy="369332"/>
          </a:xfrm>
          <a:prstGeom prst="rect">
            <a:avLst/>
          </a:prstGeom>
          <a:noFill/>
        </p:spPr>
        <p:txBody>
          <a:bodyPr wrap="square">
            <a:spAutoFit/>
          </a:bodyPr>
          <a:lstStyle/>
          <a:p>
            <a:r>
              <a:rPr lang="en-US" sz="1800" b="0" i="0" u="none" strike="noStrike" baseline="0" dirty="0">
                <a:solidFill>
                  <a:srgbClr val="00B050"/>
                </a:solidFill>
                <a:latin typeface="Whitney-Semibold"/>
              </a:rPr>
              <a:t>Ojha et al., 2015: Spectral evidence for hydrated salts in recurring slope lineae on Mars, Nature </a:t>
            </a:r>
            <a:r>
              <a:rPr lang="en-US" sz="1800" b="0" i="0" u="none" strike="noStrike" baseline="0" dirty="0" err="1">
                <a:solidFill>
                  <a:srgbClr val="00B050"/>
                </a:solidFill>
                <a:latin typeface="Whitney-Semibold"/>
              </a:rPr>
              <a:t>Geosci</a:t>
            </a:r>
            <a:r>
              <a:rPr lang="en-US" sz="1800" b="0" i="0" u="none" strike="noStrike" baseline="0" dirty="0">
                <a:solidFill>
                  <a:srgbClr val="00B050"/>
                </a:solidFill>
                <a:latin typeface="Whitney-Semibold"/>
              </a:rPr>
              <a:t>., DOI: 10.1038/NGEO2546  </a:t>
            </a:r>
            <a:endParaRPr lang="en-US" dirty="0">
              <a:solidFill>
                <a:srgbClr val="00B050"/>
              </a:solidFill>
            </a:endParaRPr>
          </a:p>
        </p:txBody>
      </p:sp>
      <p:sp>
        <p:nvSpPr>
          <p:cNvPr id="6" name="TextBox 5">
            <a:extLst>
              <a:ext uri="{FF2B5EF4-FFF2-40B4-BE49-F238E27FC236}">
                <a16:creationId xmlns:a16="http://schemas.microsoft.com/office/drawing/2014/main" id="{E1B866D9-74E5-CE31-249D-34FDF4B9E1A9}"/>
              </a:ext>
            </a:extLst>
          </p:cNvPr>
          <p:cNvSpPr txBox="1"/>
          <p:nvPr/>
        </p:nvSpPr>
        <p:spPr>
          <a:xfrm>
            <a:off x="0" y="0"/>
            <a:ext cx="12192000" cy="523220"/>
          </a:xfrm>
          <a:prstGeom prst="rect">
            <a:avLst/>
          </a:prstGeom>
          <a:noFill/>
        </p:spPr>
        <p:txBody>
          <a:bodyPr wrap="square" rtlCol="0">
            <a:spAutoFit/>
          </a:bodyPr>
          <a:lstStyle/>
          <a:p>
            <a:pPr algn="ctr"/>
            <a:r>
              <a:rPr lang="en-US" sz="2800" b="1" dirty="0">
                <a:solidFill>
                  <a:schemeClr val="accent1">
                    <a:lumMod val="75000"/>
                  </a:schemeClr>
                </a:solidFill>
              </a:rPr>
              <a:t>Water on Mars Surface</a:t>
            </a:r>
          </a:p>
        </p:txBody>
      </p:sp>
      <p:sp>
        <p:nvSpPr>
          <p:cNvPr id="2" name="TextBox 1">
            <a:extLst>
              <a:ext uri="{FF2B5EF4-FFF2-40B4-BE49-F238E27FC236}">
                <a16:creationId xmlns:a16="http://schemas.microsoft.com/office/drawing/2014/main" id="{949B65AA-20FA-770F-0F43-4F8EA05ACA6E}"/>
              </a:ext>
            </a:extLst>
          </p:cNvPr>
          <p:cNvSpPr txBox="1"/>
          <p:nvPr/>
        </p:nvSpPr>
        <p:spPr>
          <a:xfrm>
            <a:off x="2889504" y="907908"/>
            <a:ext cx="1500411" cy="369332"/>
          </a:xfrm>
          <a:prstGeom prst="rect">
            <a:avLst/>
          </a:prstGeom>
          <a:noFill/>
        </p:spPr>
        <p:txBody>
          <a:bodyPr wrap="none" rtlCol="0">
            <a:spAutoFit/>
          </a:bodyPr>
          <a:lstStyle/>
          <a:p>
            <a:r>
              <a:rPr lang="en-US" dirty="0"/>
              <a:t>HiRISE Images</a:t>
            </a:r>
          </a:p>
        </p:txBody>
      </p:sp>
      <p:sp>
        <p:nvSpPr>
          <p:cNvPr id="4" name="TextBox 3">
            <a:extLst>
              <a:ext uri="{FF2B5EF4-FFF2-40B4-BE49-F238E27FC236}">
                <a16:creationId xmlns:a16="http://schemas.microsoft.com/office/drawing/2014/main" id="{184DABDF-3B12-CC2C-A9AF-0F986889C539}"/>
              </a:ext>
            </a:extLst>
          </p:cNvPr>
          <p:cNvSpPr txBox="1"/>
          <p:nvPr/>
        </p:nvSpPr>
        <p:spPr>
          <a:xfrm>
            <a:off x="8741664" y="948282"/>
            <a:ext cx="1550489" cy="369332"/>
          </a:xfrm>
          <a:prstGeom prst="rect">
            <a:avLst/>
          </a:prstGeom>
          <a:noFill/>
        </p:spPr>
        <p:txBody>
          <a:bodyPr wrap="none" rtlCol="0">
            <a:spAutoFit/>
          </a:bodyPr>
          <a:lstStyle/>
          <a:p>
            <a:r>
              <a:rPr lang="en-US" dirty="0"/>
              <a:t>CRISM Spectra</a:t>
            </a:r>
          </a:p>
        </p:txBody>
      </p:sp>
      <p:sp>
        <p:nvSpPr>
          <p:cNvPr id="7" name="TextBox 6">
            <a:extLst>
              <a:ext uri="{FF2B5EF4-FFF2-40B4-BE49-F238E27FC236}">
                <a16:creationId xmlns:a16="http://schemas.microsoft.com/office/drawing/2014/main" id="{32534BDE-C55B-C9B8-C3A6-F6C0B32CC3EA}"/>
              </a:ext>
            </a:extLst>
          </p:cNvPr>
          <p:cNvSpPr txBox="1"/>
          <p:nvPr/>
        </p:nvSpPr>
        <p:spPr>
          <a:xfrm>
            <a:off x="6803280" y="5054025"/>
            <a:ext cx="5079783" cy="923330"/>
          </a:xfrm>
          <a:prstGeom prst="rect">
            <a:avLst/>
          </a:prstGeom>
          <a:noFill/>
        </p:spPr>
        <p:txBody>
          <a:bodyPr wrap="square" rtlCol="0">
            <a:spAutoFit/>
          </a:bodyPr>
          <a:lstStyle/>
          <a:p>
            <a:pPr marL="285750" indent="-285750">
              <a:buFont typeface="Arial" panose="020B0604020202020204" pitchFamily="34" charset="0"/>
              <a:buChar char="•"/>
            </a:pPr>
            <a:r>
              <a:rPr lang="en-US" dirty="0"/>
              <a:t>Black spectra correspond to the area in a and b. </a:t>
            </a:r>
          </a:p>
          <a:p>
            <a:pPr marL="285750" indent="-285750">
              <a:buFont typeface="Arial" panose="020B0604020202020204" pitchFamily="34" charset="0"/>
              <a:buChar char="•"/>
            </a:pPr>
            <a:r>
              <a:rPr lang="en-US" dirty="0"/>
              <a:t>Colored spectra are results from spectral mixing between the Martian soil and a variety of slats</a:t>
            </a:r>
          </a:p>
        </p:txBody>
      </p:sp>
      <p:sp>
        <p:nvSpPr>
          <p:cNvPr id="9" name="Freeform: Shape 8">
            <a:extLst>
              <a:ext uri="{FF2B5EF4-FFF2-40B4-BE49-F238E27FC236}">
                <a16:creationId xmlns:a16="http://schemas.microsoft.com/office/drawing/2014/main" id="{BFB6AD8F-158E-7EBF-661B-D8A7B046D159}"/>
              </a:ext>
            </a:extLst>
          </p:cNvPr>
          <p:cNvSpPr/>
          <p:nvPr/>
        </p:nvSpPr>
        <p:spPr>
          <a:xfrm>
            <a:off x="5504688" y="2487168"/>
            <a:ext cx="3319272" cy="630936"/>
          </a:xfrm>
          <a:custGeom>
            <a:avLst/>
            <a:gdLst>
              <a:gd name="connsiteX0" fmla="*/ 3319272 w 3319272"/>
              <a:gd name="connsiteY0" fmla="*/ 0 h 630936"/>
              <a:gd name="connsiteX1" fmla="*/ 2478024 w 3319272"/>
              <a:gd name="connsiteY1" fmla="*/ 630936 h 630936"/>
              <a:gd name="connsiteX2" fmla="*/ 0 w 3319272"/>
              <a:gd name="connsiteY2" fmla="*/ 365760 h 630936"/>
            </a:gdLst>
            <a:ahLst/>
            <a:cxnLst>
              <a:cxn ang="0">
                <a:pos x="connsiteX0" y="connsiteY0"/>
              </a:cxn>
              <a:cxn ang="0">
                <a:pos x="connsiteX1" y="connsiteY1"/>
              </a:cxn>
              <a:cxn ang="0">
                <a:pos x="connsiteX2" y="connsiteY2"/>
              </a:cxn>
            </a:cxnLst>
            <a:rect l="l" t="t" r="r" b="b"/>
            <a:pathLst>
              <a:path w="3319272" h="630936">
                <a:moveTo>
                  <a:pt x="3319272" y="0"/>
                </a:moveTo>
                <a:cubicBezTo>
                  <a:pt x="3175254" y="284988"/>
                  <a:pt x="3031236" y="569976"/>
                  <a:pt x="2478024" y="630936"/>
                </a:cubicBezTo>
                <a:lnTo>
                  <a:pt x="0" y="365760"/>
                </a:lnTo>
              </a:path>
            </a:pathLst>
          </a:custGeom>
          <a:noFill/>
          <a:ln>
            <a:solidFill>
              <a:srgbClr val="FF0000"/>
            </a:solidFill>
            <a:headEnd type="none" w="med" len="med"/>
            <a:tailEnd type="arrow"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FCF75D6-1AE7-06A8-E8E3-53C416A9AA2B}"/>
              </a:ext>
            </a:extLst>
          </p:cNvPr>
          <p:cNvSpPr/>
          <p:nvPr/>
        </p:nvSpPr>
        <p:spPr>
          <a:xfrm>
            <a:off x="2313432" y="2935224"/>
            <a:ext cx="6327648" cy="1985324"/>
          </a:xfrm>
          <a:custGeom>
            <a:avLst/>
            <a:gdLst>
              <a:gd name="connsiteX0" fmla="*/ 6309360 w 6309360"/>
              <a:gd name="connsiteY0" fmla="*/ 1261872 h 1948748"/>
              <a:gd name="connsiteX1" fmla="*/ 4498848 w 6309360"/>
              <a:gd name="connsiteY1" fmla="*/ 1892808 h 1948748"/>
              <a:gd name="connsiteX2" fmla="*/ 0 w 6309360"/>
              <a:gd name="connsiteY2" fmla="*/ 0 h 1948748"/>
            </a:gdLst>
            <a:ahLst/>
            <a:cxnLst>
              <a:cxn ang="0">
                <a:pos x="connsiteX0" y="connsiteY0"/>
              </a:cxn>
              <a:cxn ang="0">
                <a:pos x="connsiteX1" y="connsiteY1"/>
              </a:cxn>
              <a:cxn ang="0">
                <a:pos x="connsiteX2" y="connsiteY2"/>
              </a:cxn>
            </a:cxnLst>
            <a:rect l="l" t="t" r="r" b="b"/>
            <a:pathLst>
              <a:path w="6309360" h="1948748">
                <a:moveTo>
                  <a:pt x="6309360" y="1261872"/>
                </a:moveTo>
                <a:cubicBezTo>
                  <a:pt x="5929884" y="1682496"/>
                  <a:pt x="5550408" y="2103120"/>
                  <a:pt x="4498848" y="1892808"/>
                </a:cubicBezTo>
                <a:cubicBezTo>
                  <a:pt x="3447288" y="1682496"/>
                  <a:pt x="1723644" y="841248"/>
                  <a:pt x="0" y="0"/>
                </a:cubicBezTo>
              </a:path>
            </a:pathLst>
          </a:custGeom>
          <a:noFill/>
          <a:ln>
            <a:solidFill>
              <a:srgbClr val="FF0000"/>
            </a:solidFill>
            <a:headEnd type="none" w="med" len="med"/>
            <a:tailEnd type="arrow"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070068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DF8E5A6-4302-8A07-46BC-4D7AB2997A00}"/>
              </a:ext>
            </a:extLst>
          </p:cNvPr>
          <p:cNvPicPr>
            <a:picLocks noChangeAspect="1"/>
          </p:cNvPicPr>
          <p:nvPr/>
        </p:nvPicPr>
        <p:blipFill>
          <a:blip r:embed="rId2"/>
          <a:stretch>
            <a:fillRect/>
          </a:stretch>
        </p:blipFill>
        <p:spPr>
          <a:xfrm>
            <a:off x="804672" y="796175"/>
            <a:ext cx="10451592" cy="4798393"/>
          </a:xfrm>
          <a:prstGeom prst="rect">
            <a:avLst/>
          </a:prstGeom>
        </p:spPr>
      </p:pic>
      <p:sp>
        <p:nvSpPr>
          <p:cNvPr id="5" name="TextBox 4">
            <a:extLst>
              <a:ext uri="{FF2B5EF4-FFF2-40B4-BE49-F238E27FC236}">
                <a16:creationId xmlns:a16="http://schemas.microsoft.com/office/drawing/2014/main" id="{ACAAB077-D6F4-117D-5947-FB3F65DF17E4}"/>
              </a:ext>
            </a:extLst>
          </p:cNvPr>
          <p:cNvSpPr txBox="1"/>
          <p:nvPr/>
        </p:nvSpPr>
        <p:spPr>
          <a:xfrm>
            <a:off x="-2" y="5594568"/>
            <a:ext cx="12192000" cy="584775"/>
          </a:xfrm>
          <a:prstGeom prst="rect">
            <a:avLst/>
          </a:prstGeom>
          <a:noFill/>
        </p:spPr>
        <p:txBody>
          <a:bodyPr wrap="square">
            <a:spAutoFit/>
          </a:bodyPr>
          <a:lstStyle/>
          <a:p>
            <a:pPr algn="ctr"/>
            <a:r>
              <a:rPr lang="en-US" sz="1600" b="1" i="0" u="none" strike="noStrike" baseline="0" dirty="0">
                <a:latin typeface="STIXTwoText-Bold"/>
              </a:rPr>
              <a:t>Figure 2. </a:t>
            </a:r>
            <a:r>
              <a:rPr lang="en-US" sz="1600" b="0" i="0" u="none" strike="noStrike" baseline="0" dirty="0">
                <a:latin typeface="STIXTwoText"/>
              </a:rPr>
              <a:t>Seasonal map of atmospheric temperature and H</a:t>
            </a:r>
            <a:r>
              <a:rPr lang="en-US" sz="1600" b="0" i="0" u="none" strike="noStrike" baseline="-25000" dirty="0">
                <a:latin typeface="STIXTwoText"/>
              </a:rPr>
              <a:t>2</a:t>
            </a:r>
            <a:r>
              <a:rPr lang="en-US" sz="1600" b="0" i="0" u="none" strike="noStrike" baseline="0" dirty="0">
                <a:latin typeface="STIXTwoText"/>
              </a:rPr>
              <a:t>O mixing ratio during the second half of MY34 and MY35. The data are plotted in function of L</a:t>
            </a:r>
            <a:r>
              <a:rPr lang="en-US" sz="1600" b="0" i="0" u="none" strike="noStrike" baseline="-25000" dirty="0">
                <a:latin typeface="STIXTwoText"/>
              </a:rPr>
              <a:t>s</a:t>
            </a:r>
            <a:r>
              <a:rPr lang="en-US" sz="1600" b="0" i="0" u="none" strike="noStrike" baseline="0" dirty="0">
                <a:latin typeface="STIXTwoText"/>
              </a:rPr>
              <a:t> and altitude for the Northern (left) and the Southern (right) hemispheres. </a:t>
            </a:r>
            <a:endParaRPr lang="en-US" sz="1600" dirty="0"/>
          </a:p>
        </p:txBody>
      </p:sp>
      <p:sp>
        <p:nvSpPr>
          <p:cNvPr id="6" name="TextBox 5">
            <a:extLst>
              <a:ext uri="{FF2B5EF4-FFF2-40B4-BE49-F238E27FC236}">
                <a16:creationId xmlns:a16="http://schemas.microsoft.com/office/drawing/2014/main" id="{A1B3E2BD-B3FB-0BF8-1EC5-418FD3F6F6CB}"/>
              </a:ext>
            </a:extLst>
          </p:cNvPr>
          <p:cNvSpPr txBox="1"/>
          <p:nvPr/>
        </p:nvSpPr>
        <p:spPr>
          <a:xfrm>
            <a:off x="64008" y="6550223"/>
            <a:ext cx="12127990" cy="307777"/>
          </a:xfrm>
          <a:prstGeom prst="rect">
            <a:avLst/>
          </a:prstGeom>
          <a:noFill/>
        </p:spPr>
        <p:txBody>
          <a:bodyPr wrap="square">
            <a:spAutoFit/>
          </a:bodyPr>
          <a:lstStyle/>
          <a:p>
            <a:pPr algn="r"/>
            <a:r>
              <a:rPr lang="pt-BR" sz="1400" b="0" i="0" u="none" strike="noStrike" baseline="0" dirty="0">
                <a:solidFill>
                  <a:srgbClr val="00B050"/>
                </a:solidFill>
                <a:latin typeface="STIXTwoText"/>
              </a:rPr>
              <a:t>Belyaev, </a:t>
            </a:r>
            <a:r>
              <a:rPr lang="en-US" sz="1400" b="0" i="0" u="none" strike="noStrike" baseline="0" dirty="0">
                <a:solidFill>
                  <a:srgbClr val="00B050"/>
                </a:solidFill>
                <a:latin typeface="STIXTwoText"/>
              </a:rPr>
              <a:t>et al. (2021). </a:t>
            </a:r>
            <a:r>
              <a:rPr lang="en-US" sz="1400" b="0" i="1" u="none" strike="noStrike" baseline="0" dirty="0">
                <a:solidFill>
                  <a:srgbClr val="00B050"/>
                </a:solidFill>
                <a:latin typeface="STIXTwoText-Italic"/>
              </a:rPr>
              <a:t>Geophysical Research Letters</a:t>
            </a:r>
            <a:r>
              <a:rPr lang="en-US" sz="1400" b="0" i="0" u="none" strike="noStrike" baseline="0" dirty="0">
                <a:solidFill>
                  <a:srgbClr val="00B050"/>
                </a:solidFill>
                <a:latin typeface="STIXTwoText"/>
              </a:rPr>
              <a:t>, </a:t>
            </a:r>
            <a:r>
              <a:rPr lang="en-US" sz="1400" b="0" i="1" u="none" strike="noStrike" baseline="0" dirty="0">
                <a:solidFill>
                  <a:srgbClr val="00B050"/>
                </a:solidFill>
                <a:latin typeface="STIXTwoText-Italic"/>
              </a:rPr>
              <a:t>48</a:t>
            </a:r>
            <a:r>
              <a:rPr lang="en-US" sz="1400" b="0" i="0" u="none" strike="noStrike" baseline="0" dirty="0">
                <a:solidFill>
                  <a:srgbClr val="00B050"/>
                </a:solidFill>
                <a:latin typeface="STIXTwoText"/>
              </a:rPr>
              <a:t>, e2021GL093411. </a:t>
            </a:r>
            <a:endParaRPr lang="en-US" sz="1400" dirty="0">
              <a:solidFill>
                <a:srgbClr val="00B050"/>
              </a:solidFill>
            </a:endParaRPr>
          </a:p>
        </p:txBody>
      </p:sp>
      <p:sp>
        <p:nvSpPr>
          <p:cNvPr id="7" name="TextBox 6">
            <a:extLst>
              <a:ext uri="{FF2B5EF4-FFF2-40B4-BE49-F238E27FC236}">
                <a16:creationId xmlns:a16="http://schemas.microsoft.com/office/drawing/2014/main" id="{A07D8B49-52F6-F20C-B63C-ABBD93BBB131}"/>
              </a:ext>
            </a:extLst>
          </p:cNvPr>
          <p:cNvSpPr txBox="1"/>
          <p:nvPr/>
        </p:nvSpPr>
        <p:spPr>
          <a:xfrm>
            <a:off x="0" y="0"/>
            <a:ext cx="12192000" cy="523220"/>
          </a:xfrm>
          <a:prstGeom prst="rect">
            <a:avLst/>
          </a:prstGeom>
          <a:noFill/>
        </p:spPr>
        <p:txBody>
          <a:bodyPr wrap="square" rtlCol="0">
            <a:spAutoFit/>
          </a:bodyPr>
          <a:lstStyle/>
          <a:p>
            <a:pPr algn="ctr"/>
            <a:r>
              <a:rPr lang="en-US" sz="2800" b="1" dirty="0">
                <a:solidFill>
                  <a:schemeClr val="accent1">
                    <a:lumMod val="75000"/>
                  </a:schemeClr>
                </a:solidFill>
              </a:rPr>
              <a:t>Water Vapor in High Atmosphere</a:t>
            </a:r>
          </a:p>
        </p:txBody>
      </p:sp>
      <p:sp>
        <p:nvSpPr>
          <p:cNvPr id="2" name="TextBox 1">
            <a:extLst>
              <a:ext uri="{FF2B5EF4-FFF2-40B4-BE49-F238E27FC236}">
                <a16:creationId xmlns:a16="http://schemas.microsoft.com/office/drawing/2014/main" id="{74F612CE-5551-3B44-3AC8-4FA5032EFDC4}"/>
              </a:ext>
            </a:extLst>
          </p:cNvPr>
          <p:cNvSpPr txBox="1"/>
          <p:nvPr/>
        </p:nvSpPr>
        <p:spPr>
          <a:xfrm>
            <a:off x="-2" y="6211669"/>
            <a:ext cx="12192000" cy="646331"/>
          </a:xfrm>
          <a:prstGeom prst="rect">
            <a:avLst/>
          </a:prstGeom>
          <a:noFill/>
        </p:spPr>
        <p:txBody>
          <a:bodyPr wrap="square" rtlCol="0">
            <a:spAutoFit/>
          </a:bodyPr>
          <a:lstStyle/>
          <a:p>
            <a:r>
              <a:rPr lang="en-US" dirty="0">
                <a:solidFill>
                  <a:srgbClr val="0070C0"/>
                </a:solidFill>
              </a:rPr>
              <a:t>There is an observational gap between the surface and 20 km. It is unclear what the H₂O level would be near the source on ground, but it is anticipated to be greater than 100 ppm.</a:t>
            </a:r>
          </a:p>
        </p:txBody>
      </p:sp>
    </p:spTree>
    <p:extLst>
      <p:ext uri="{BB962C8B-B14F-4D97-AF65-F5344CB8AC3E}">
        <p14:creationId xmlns:p14="http://schemas.microsoft.com/office/powerpoint/2010/main" val="2926786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2D3AB40-2F90-DFA1-5ADF-0CCC61F9AEDF}"/>
              </a:ext>
            </a:extLst>
          </p:cNvPr>
          <p:cNvPicPr>
            <a:picLocks noChangeAspect="1"/>
          </p:cNvPicPr>
          <p:nvPr/>
        </p:nvPicPr>
        <p:blipFill rotWithShape="1">
          <a:blip r:embed="rId2"/>
          <a:srcRect t="53467"/>
          <a:stretch/>
        </p:blipFill>
        <p:spPr>
          <a:xfrm>
            <a:off x="1585111" y="839223"/>
            <a:ext cx="9085784" cy="4416738"/>
          </a:xfrm>
          <a:prstGeom prst="rect">
            <a:avLst/>
          </a:prstGeom>
        </p:spPr>
      </p:pic>
      <p:sp>
        <p:nvSpPr>
          <p:cNvPr id="5" name="TextBox 4">
            <a:extLst>
              <a:ext uri="{FF2B5EF4-FFF2-40B4-BE49-F238E27FC236}">
                <a16:creationId xmlns:a16="http://schemas.microsoft.com/office/drawing/2014/main" id="{22C79A34-8F85-DBDC-0066-9E9972EDBA7D}"/>
              </a:ext>
            </a:extLst>
          </p:cNvPr>
          <p:cNvSpPr txBox="1"/>
          <p:nvPr/>
        </p:nvSpPr>
        <p:spPr>
          <a:xfrm>
            <a:off x="-1" y="5571965"/>
            <a:ext cx="12191999" cy="584775"/>
          </a:xfrm>
          <a:prstGeom prst="rect">
            <a:avLst/>
          </a:prstGeom>
          <a:noFill/>
        </p:spPr>
        <p:txBody>
          <a:bodyPr wrap="square">
            <a:spAutoFit/>
          </a:bodyPr>
          <a:lstStyle/>
          <a:p>
            <a:pPr algn="l"/>
            <a:r>
              <a:rPr lang="en-US" sz="1600" b="1" i="0" u="none" strike="noStrike" baseline="0" dirty="0">
                <a:latin typeface="STIXTwoText-Bold"/>
              </a:rPr>
              <a:t>Figure 1. </a:t>
            </a:r>
            <a:r>
              <a:rPr lang="en-US" sz="1600" b="0" i="0" u="none" strike="noStrike" baseline="0" dirty="0">
                <a:latin typeface="STIXTwoText"/>
              </a:rPr>
              <a:t>Example ACS MIR spectra and profiles of the retrieved quantities. H</a:t>
            </a:r>
            <a:r>
              <a:rPr lang="en-US" sz="1600" b="0" i="0" u="none" strike="noStrike" baseline="-25000" dirty="0">
                <a:latin typeface="STIXTwoText"/>
              </a:rPr>
              <a:t>2</a:t>
            </a:r>
            <a:r>
              <a:rPr lang="en-US" sz="1600" b="0" i="0" u="none" strike="noStrike" baseline="0" dirty="0">
                <a:latin typeface="STIXTwoText"/>
              </a:rPr>
              <a:t>O volume mixing ratio (VMR) is around 150 ppm below ~50 km, and the measurement is not available below ~20 km. VMR is expected to be larger than 150 ppm near ground over source regions.</a:t>
            </a:r>
            <a:endParaRPr lang="en-US" sz="1600" dirty="0"/>
          </a:p>
        </p:txBody>
      </p:sp>
      <p:sp>
        <p:nvSpPr>
          <p:cNvPr id="7" name="TextBox 6">
            <a:extLst>
              <a:ext uri="{FF2B5EF4-FFF2-40B4-BE49-F238E27FC236}">
                <a16:creationId xmlns:a16="http://schemas.microsoft.com/office/drawing/2014/main" id="{732CEC04-75B3-0650-0D9E-CEB91609AFD3}"/>
              </a:ext>
            </a:extLst>
          </p:cNvPr>
          <p:cNvSpPr txBox="1"/>
          <p:nvPr/>
        </p:nvSpPr>
        <p:spPr>
          <a:xfrm>
            <a:off x="64008" y="6550223"/>
            <a:ext cx="12127990" cy="307777"/>
          </a:xfrm>
          <a:prstGeom prst="rect">
            <a:avLst/>
          </a:prstGeom>
          <a:noFill/>
        </p:spPr>
        <p:txBody>
          <a:bodyPr wrap="square">
            <a:spAutoFit/>
          </a:bodyPr>
          <a:lstStyle/>
          <a:p>
            <a:pPr algn="l"/>
            <a:r>
              <a:rPr lang="pt-BR" sz="1400" b="0" i="0" u="none" strike="noStrike" baseline="0" dirty="0">
                <a:solidFill>
                  <a:srgbClr val="00B050"/>
                </a:solidFill>
                <a:latin typeface="STIXTwoText"/>
              </a:rPr>
              <a:t>Belyaev, </a:t>
            </a:r>
            <a:r>
              <a:rPr lang="en-US" sz="1400" b="0" i="0" u="none" strike="noStrike" baseline="0" dirty="0">
                <a:solidFill>
                  <a:srgbClr val="00B050"/>
                </a:solidFill>
                <a:latin typeface="STIXTwoText"/>
              </a:rPr>
              <a:t>et al. (2021). Revealing a high water abundance in the upper mesosphere of Mars with ACS onboard TGO. </a:t>
            </a:r>
            <a:r>
              <a:rPr lang="en-US" sz="1400" b="0" i="1" u="none" strike="noStrike" baseline="0" dirty="0">
                <a:solidFill>
                  <a:srgbClr val="00B050"/>
                </a:solidFill>
                <a:latin typeface="STIXTwoText-Italic"/>
              </a:rPr>
              <a:t>Geophysical Research Letters</a:t>
            </a:r>
            <a:r>
              <a:rPr lang="en-US" sz="1400" b="0" i="0" u="none" strike="noStrike" baseline="0" dirty="0">
                <a:solidFill>
                  <a:srgbClr val="00B050"/>
                </a:solidFill>
                <a:latin typeface="STIXTwoText"/>
              </a:rPr>
              <a:t>, </a:t>
            </a:r>
            <a:r>
              <a:rPr lang="en-US" sz="1400" b="0" i="1" u="none" strike="noStrike" baseline="0" dirty="0">
                <a:solidFill>
                  <a:srgbClr val="00B050"/>
                </a:solidFill>
                <a:latin typeface="STIXTwoText-Italic"/>
              </a:rPr>
              <a:t>48</a:t>
            </a:r>
            <a:r>
              <a:rPr lang="en-US" sz="1400" b="0" i="0" u="none" strike="noStrike" baseline="0" dirty="0">
                <a:solidFill>
                  <a:srgbClr val="00B050"/>
                </a:solidFill>
                <a:latin typeface="STIXTwoText"/>
              </a:rPr>
              <a:t>, e2021GL093411. </a:t>
            </a:r>
            <a:endParaRPr lang="en-US" sz="1400" dirty="0">
              <a:solidFill>
                <a:srgbClr val="00B050"/>
              </a:solidFill>
            </a:endParaRPr>
          </a:p>
        </p:txBody>
      </p:sp>
      <p:sp>
        <p:nvSpPr>
          <p:cNvPr id="8" name="TextBox 7">
            <a:extLst>
              <a:ext uri="{FF2B5EF4-FFF2-40B4-BE49-F238E27FC236}">
                <a16:creationId xmlns:a16="http://schemas.microsoft.com/office/drawing/2014/main" id="{3010D0C8-ED4D-7CCD-0A8F-B325E5AC4827}"/>
              </a:ext>
            </a:extLst>
          </p:cNvPr>
          <p:cNvSpPr txBox="1"/>
          <p:nvPr/>
        </p:nvSpPr>
        <p:spPr>
          <a:xfrm>
            <a:off x="0" y="0"/>
            <a:ext cx="12192000" cy="523220"/>
          </a:xfrm>
          <a:prstGeom prst="rect">
            <a:avLst/>
          </a:prstGeom>
          <a:noFill/>
        </p:spPr>
        <p:txBody>
          <a:bodyPr wrap="square" rtlCol="0">
            <a:spAutoFit/>
          </a:bodyPr>
          <a:lstStyle/>
          <a:p>
            <a:pPr algn="ctr"/>
            <a:r>
              <a:rPr lang="en-US" sz="2800" b="1" dirty="0">
                <a:solidFill>
                  <a:schemeClr val="accent1">
                    <a:lumMod val="75000"/>
                  </a:schemeClr>
                </a:solidFill>
              </a:rPr>
              <a:t>Water Vapor in High Atmosphere</a:t>
            </a:r>
          </a:p>
        </p:txBody>
      </p:sp>
    </p:spTree>
    <p:extLst>
      <p:ext uri="{BB962C8B-B14F-4D97-AF65-F5344CB8AC3E}">
        <p14:creationId xmlns:p14="http://schemas.microsoft.com/office/powerpoint/2010/main" val="24852433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55765E9-A523-1ADB-B2CE-9137E8516A99}"/>
              </a:ext>
            </a:extLst>
          </p:cNvPr>
          <p:cNvPicPr>
            <a:picLocks noChangeAspect="1"/>
          </p:cNvPicPr>
          <p:nvPr/>
        </p:nvPicPr>
        <p:blipFill>
          <a:blip r:embed="rId2"/>
          <a:stretch>
            <a:fillRect/>
          </a:stretch>
        </p:blipFill>
        <p:spPr>
          <a:xfrm>
            <a:off x="1262061" y="1214669"/>
            <a:ext cx="9667875" cy="3800475"/>
          </a:xfrm>
          <a:prstGeom prst="rect">
            <a:avLst/>
          </a:prstGeom>
        </p:spPr>
      </p:pic>
      <p:sp>
        <p:nvSpPr>
          <p:cNvPr id="4" name="TextBox 3">
            <a:extLst>
              <a:ext uri="{FF2B5EF4-FFF2-40B4-BE49-F238E27FC236}">
                <a16:creationId xmlns:a16="http://schemas.microsoft.com/office/drawing/2014/main" id="{E9CFE731-7217-53F8-9541-224E8BB0ED30}"/>
              </a:ext>
            </a:extLst>
          </p:cNvPr>
          <p:cNvSpPr txBox="1"/>
          <p:nvPr/>
        </p:nvSpPr>
        <p:spPr>
          <a:xfrm>
            <a:off x="0" y="0"/>
            <a:ext cx="12192000" cy="523220"/>
          </a:xfrm>
          <a:prstGeom prst="rect">
            <a:avLst/>
          </a:prstGeom>
          <a:noFill/>
        </p:spPr>
        <p:txBody>
          <a:bodyPr wrap="square" rtlCol="0">
            <a:spAutoFit/>
          </a:bodyPr>
          <a:lstStyle/>
          <a:p>
            <a:pPr algn="ctr"/>
            <a:r>
              <a:rPr lang="en-US" sz="2800" b="1" dirty="0">
                <a:solidFill>
                  <a:schemeClr val="accent1">
                    <a:lumMod val="75000"/>
                  </a:schemeClr>
                </a:solidFill>
              </a:rPr>
              <a:t>Strong Diurnal Variations Highlight Need for Active Remote Sensing – Lidar</a:t>
            </a:r>
          </a:p>
        </p:txBody>
      </p:sp>
      <p:sp>
        <p:nvSpPr>
          <p:cNvPr id="6" name="TextBox 5">
            <a:extLst>
              <a:ext uri="{FF2B5EF4-FFF2-40B4-BE49-F238E27FC236}">
                <a16:creationId xmlns:a16="http://schemas.microsoft.com/office/drawing/2014/main" id="{2D3CF7F6-3B7D-C849-C1DC-60E6D567FBB0}"/>
              </a:ext>
            </a:extLst>
          </p:cNvPr>
          <p:cNvSpPr txBox="1"/>
          <p:nvPr/>
        </p:nvSpPr>
        <p:spPr>
          <a:xfrm>
            <a:off x="596534" y="5166425"/>
            <a:ext cx="10998925" cy="923330"/>
          </a:xfrm>
          <a:prstGeom prst="rect">
            <a:avLst/>
          </a:prstGeom>
          <a:noFill/>
        </p:spPr>
        <p:txBody>
          <a:bodyPr wrap="square">
            <a:spAutoFit/>
          </a:bodyPr>
          <a:lstStyle/>
          <a:p>
            <a:pPr algn="just"/>
            <a:r>
              <a:rPr lang="en-US" sz="1800" b="0" i="0" u="none" strike="noStrike" baseline="0" dirty="0">
                <a:solidFill>
                  <a:srgbClr val="231F20"/>
                </a:solidFill>
                <a:latin typeface="AdvTT1ef22648.B"/>
              </a:rPr>
              <a:t>Variation of H</a:t>
            </a:r>
            <a:r>
              <a:rPr lang="en-US" sz="800" b="0" i="0" u="none" strike="noStrike" baseline="0" dirty="0">
                <a:solidFill>
                  <a:srgbClr val="231F20"/>
                </a:solidFill>
                <a:latin typeface="AdvTT1ef22648.B"/>
              </a:rPr>
              <a:t>2</a:t>
            </a:r>
            <a:r>
              <a:rPr lang="en-US" sz="1800" b="0" i="0" u="none" strike="noStrike" baseline="0" dirty="0">
                <a:solidFill>
                  <a:srgbClr val="231F20"/>
                </a:solidFill>
                <a:latin typeface="AdvTT1ef22648.B"/>
              </a:rPr>
              <a:t>O ions measured using NGIMS. </a:t>
            </a:r>
            <a:r>
              <a:rPr lang="en-US" sz="1800" b="0" i="0" u="none" strike="noStrike" baseline="0" dirty="0">
                <a:solidFill>
                  <a:srgbClr val="231F20"/>
                </a:solidFill>
                <a:latin typeface="AdvTTec37d199"/>
              </a:rPr>
              <a:t>Mean [H</a:t>
            </a:r>
            <a:r>
              <a:rPr lang="en-US" sz="800" b="0" i="0" u="none" strike="noStrike" baseline="0" dirty="0">
                <a:solidFill>
                  <a:srgbClr val="231F20"/>
                </a:solidFill>
                <a:latin typeface="AdvTTec37d199"/>
              </a:rPr>
              <a:t>2</a:t>
            </a:r>
            <a:r>
              <a:rPr lang="en-US" sz="1800" b="0" i="0" u="none" strike="noStrike" baseline="0" dirty="0">
                <a:solidFill>
                  <a:srgbClr val="231F20"/>
                </a:solidFill>
                <a:latin typeface="AdvTTec37d199"/>
              </a:rPr>
              <a:t>O</a:t>
            </a:r>
            <a:r>
              <a:rPr lang="en-US" sz="800" b="0" i="0" u="none" strike="noStrike" baseline="0" dirty="0">
                <a:solidFill>
                  <a:srgbClr val="231F20"/>
                </a:solidFill>
                <a:latin typeface="AdvTTec37d199"/>
              </a:rPr>
              <a:t>+</a:t>
            </a:r>
            <a:r>
              <a:rPr lang="en-US" sz="1800" b="0" i="0" u="none" strike="noStrike" baseline="0" dirty="0">
                <a:solidFill>
                  <a:srgbClr val="231F20"/>
                </a:solidFill>
                <a:latin typeface="AdvTTec37d199"/>
              </a:rPr>
              <a:t>]/[e</a:t>
            </a:r>
            <a:r>
              <a:rPr lang="en-US" sz="800" b="0" i="0" u="none" strike="noStrike" baseline="0" dirty="0">
                <a:solidFill>
                  <a:srgbClr val="231F20"/>
                </a:solidFill>
                <a:latin typeface="AdvTTec37d199+22"/>
              </a:rPr>
              <a:t>−</a:t>
            </a:r>
            <a:r>
              <a:rPr lang="en-US" sz="1800" b="0" i="0" u="none" strike="noStrike" baseline="0" dirty="0">
                <a:solidFill>
                  <a:srgbClr val="231F20"/>
                </a:solidFill>
                <a:latin typeface="AdvTTec37d199"/>
              </a:rPr>
              <a:t>] for each MAVEN orbit (</a:t>
            </a:r>
            <a:r>
              <a:rPr lang="en-US" sz="1800" b="0" i="0" u="none" strike="noStrike" baseline="0" dirty="0">
                <a:solidFill>
                  <a:srgbClr val="231F20"/>
                </a:solidFill>
                <a:latin typeface="AdvTT1ef22648.B"/>
              </a:rPr>
              <a:t>A</a:t>
            </a:r>
            <a:r>
              <a:rPr lang="en-US" sz="1800" b="0" i="0" u="none" strike="noStrike" baseline="0" dirty="0">
                <a:solidFill>
                  <a:srgbClr val="231F20"/>
                </a:solidFill>
                <a:latin typeface="AdvTTec37d199"/>
              </a:rPr>
              <a:t>) between October 2014 and November 2018. The value of the solar zenith angle is indicated by the color of the circle, as indicated in the </a:t>
            </a:r>
            <a:r>
              <a:rPr lang="en-US" sz="1800" b="0" i="0" u="none" strike="noStrike" baseline="0" dirty="0" err="1">
                <a:solidFill>
                  <a:srgbClr val="231F20"/>
                </a:solidFill>
                <a:latin typeface="AdvTTec37d199"/>
              </a:rPr>
              <a:t>colorbar</a:t>
            </a:r>
            <a:r>
              <a:rPr lang="en-US" sz="1800" b="0" i="0" u="none" strike="noStrike" baseline="0" dirty="0">
                <a:solidFill>
                  <a:srgbClr val="231F20"/>
                </a:solidFill>
                <a:latin typeface="AdvTTec37d199"/>
              </a:rPr>
              <a:t>. The transition from red to blue for [H2O+]/[e−] corresponds to the shift from day to night.</a:t>
            </a:r>
            <a:endParaRPr lang="en-US" dirty="0"/>
          </a:p>
        </p:txBody>
      </p:sp>
      <p:sp>
        <p:nvSpPr>
          <p:cNvPr id="2" name="TextBox 1">
            <a:extLst>
              <a:ext uri="{FF2B5EF4-FFF2-40B4-BE49-F238E27FC236}">
                <a16:creationId xmlns:a16="http://schemas.microsoft.com/office/drawing/2014/main" id="{CA3D71B1-F638-F18D-6FC5-F8F3089C1AD9}"/>
              </a:ext>
            </a:extLst>
          </p:cNvPr>
          <p:cNvSpPr txBox="1"/>
          <p:nvPr/>
        </p:nvSpPr>
        <p:spPr>
          <a:xfrm>
            <a:off x="1591867" y="6312693"/>
            <a:ext cx="9338069" cy="461665"/>
          </a:xfrm>
          <a:prstGeom prst="rect">
            <a:avLst/>
          </a:prstGeom>
          <a:noFill/>
        </p:spPr>
        <p:txBody>
          <a:bodyPr wrap="none" rtlCol="0">
            <a:spAutoFit/>
          </a:bodyPr>
          <a:lstStyle/>
          <a:p>
            <a:r>
              <a:rPr lang="en-US" sz="2400" dirty="0">
                <a:solidFill>
                  <a:srgbClr val="0070C0"/>
                </a:solidFill>
              </a:rPr>
              <a:t>Lidar can provide observations both day and night over complex terrains. </a:t>
            </a:r>
          </a:p>
        </p:txBody>
      </p:sp>
    </p:spTree>
    <p:extLst>
      <p:ext uri="{BB962C8B-B14F-4D97-AF65-F5344CB8AC3E}">
        <p14:creationId xmlns:p14="http://schemas.microsoft.com/office/powerpoint/2010/main" val="3467090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B24920-9378-95F4-B936-32B8DD9CD6F5}"/>
              </a:ext>
            </a:extLst>
          </p:cNvPr>
          <p:cNvSpPr txBox="1"/>
          <p:nvPr/>
        </p:nvSpPr>
        <p:spPr>
          <a:xfrm>
            <a:off x="0" y="0"/>
            <a:ext cx="12192000" cy="523220"/>
          </a:xfrm>
          <a:prstGeom prst="rect">
            <a:avLst/>
          </a:prstGeom>
          <a:noFill/>
        </p:spPr>
        <p:txBody>
          <a:bodyPr wrap="square" rtlCol="0">
            <a:spAutoFit/>
          </a:bodyPr>
          <a:lstStyle/>
          <a:p>
            <a:pPr algn="ctr"/>
            <a:r>
              <a:rPr lang="en-US" sz="2800" b="1" dirty="0">
                <a:solidFill>
                  <a:schemeClr val="accent1">
                    <a:lumMod val="75000"/>
                  </a:schemeClr>
                </a:solidFill>
              </a:rPr>
              <a:t>Water Vapor Absorption Spectrum</a:t>
            </a:r>
          </a:p>
        </p:txBody>
      </p:sp>
      <p:sp>
        <p:nvSpPr>
          <p:cNvPr id="7" name="TextBox 6">
            <a:extLst>
              <a:ext uri="{FF2B5EF4-FFF2-40B4-BE49-F238E27FC236}">
                <a16:creationId xmlns:a16="http://schemas.microsoft.com/office/drawing/2014/main" id="{FE5081BA-8D15-6244-17A9-94E18FBC01D8}"/>
              </a:ext>
            </a:extLst>
          </p:cNvPr>
          <p:cNvSpPr txBox="1"/>
          <p:nvPr/>
        </p:nvSpPr>
        <p:spPr>
          <a:xfrm>
            <a:off x="2109331" y="6211669"/>
            <a:ext cx="7973337" cy="369332"/>
          </a:xfrm>
          <a:prstGeom prst="rect">
            <a:avLst/>
          </a:prstGeom>
          <a:noFill/>
        </p:spPr>
        <p:txBody>
          <a:bodyPr wrap="none" rtlCol="0">
            <a:spAutoFit/>
          </a:bodyPr>
          <a:lstStyle/>
          <a:p>
            <a:pPr algn="ctr"/>
            <a:r>
              <a:rPr lang="en-US" dirty="0"/>
              <a:t>Max absorption cross section = 1.89x10</a:t>
            </a:r>
            <a:r>
              <a:rPr lang="en-US" baseline="30000" dirty="0"/>
              <a:t>-17</a:t>
            </a:r>
            <a:r>
              <a:rPr lang="en-US" dirty="0"/>
              <a:t> (cm</a:t>
            </a:r>
            <a:r>
              <a:rPr lang="en-US" baseline="30000" dirty="0"/>
              <a:t>2</a:t>
            </a:r>
            <a:r>
              <a:rPr lang="en-US" dirty="0"/>
              <a:t>/molecule)</a:t>
            </a:r>
            <a:r>
              <a:rPr lang="en-US" dirty="0">
                <a:latin typeface="Symbol" panose="05050102010706020507" pitchFamily="18" charset="2"/>
              </a:rPr>
              <a:t> </a:t>
            </a:r>
            <a:r>
              <a:rPr lang="en-US" dirty="0"/>
              <a:t>at</a:t>
            </a:r>
            <a:r>
              <a:rPr lang="en-US" dirty="0">
                <a:latin typeface="Symbol" panose="05050102010706020507" pitchFamily="18" charset="2"/>
              </a:rPr>
              <a:t> l</a:t>
            </a:r>
            <a:r>
              <a:rPr lang="en-US" baseline="-25000" dirty="0"/>
              <a:t>max</a:t>
            </a:r>
            <a:r>
              <a:rPr lang="en-US" dirty="0"/>
              <a:t> = 2.6305967 </a:t>
            </a:r>
            <a:r>
              <a:rPr lang="en-US" dirty="0">
                <a:latin typeface="Symbol" panose="05050102010706020507" pitchFamily="18" charset="2"/>
              </a:rPr>
              <a:t>m</a:t>
            </a:r>
            <a:r>
              <a:rPr lang="en-US" dirty="0"/>
              <a:t>m  </a:t>
            </a:r>
          </a:p>
        </p:txBody>
      </p:sp>
      <p:pic>
        <p:nvPicPr>
          <p:cNvPr id="11" name="Picture 10">
            <a:extLst>
              <a:ext uri="{FF2B5EF4-FFF2-40B4-BE49-F238E27FC236}">
                <a16:creationId xmlns:a16="http://schemas.microsoft.com/office/drawing/2014/main" id="{EAA36E78-F052-07D0-7530-9A5A1AE87CE1}"/>
              </a:ext>
            </a:extLst>
          </p:cNvPr>
          <p:cNvPicPr>
            <a:picLocks noChangeAspect="1"/>
          </p:cNvPicPr>
          <p:nvPr/>
        </p:nvPicPr>
        <p:blipFill>
          <a:blip r:embed="rId2"/>
          <a:stretch>
            <a:fillRect/>
          </a:stretch>
        </p:blipFill>
        <p:spPr>
          <a:xfrm>
            <a:off x="1771099" y="1189865"/>
            <a:ext cx="8649802" cy="4478270"/>
          </a:xfrm>
          <a:prstGeom prst="rect">
            <a:avLst/>
          </a:prstGeom>
        </p:spPr>
      </p:pic>
    </p:spTree>
    <p:extLst>
      <p:ext uri="{BB962C8B-B14F-4D97-AF65-F5344CB8AC3E}">
        <p14:creationId xmlns:p14="http://schemas.microsoft.com/office/powerpoint/2010/main" val="38535661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F5EDB3B-7270-4F64-DF55-E97540F139E5}"/>
              </a:ext>
            </a:extLst>
          </p:cNvPr>
          <p:cNvPicPr>
            <a:picLocks noChangeAspect="1"/>
          </p:cNvPicPr>
          <p:nvPr/>
        </p:nvPicPr>
        <p:blipFill>
          <a:blip r:embed="rId2"/>
          <a:stretch>
            <a:fillRect/>
          </a:stretch>
        </p:blipFill>
        <p:spPr>
          <a:xfrm>
            <a:off x="1378743" y="1057274"/>
            <a:ext cx="9434513" cy="5163271"/>
          </a:xfrm>
          <a:prstGeom prst="rect">
            <a:avLst/>
          </a:prstGeom>
        </p:spPr>
      </p:pic>
      <p:sp>
        <p:nvSpPr>
          <p:cNvPr id="6" name="TextBox 5">
            <a:extLst>
              <a:ext uri="{FF2B5EF4-FFF2-40B4-BE49-F238E27FC236}">
                <a16:creationId xmlns:a16="http://schemas.microsoft.com/office/drawing/2014/main" id="{010EC8F3-3604-7B3C-2669-C3652982B94A}"/>
              </a:ext>
            </a:extLst>
          </p:cNvPr>
          <p:cNvSpPr txBox="1"/>
          <p:nvPr/>
        </p:nvSpPr>
        <p:spPr>
          <a:xfrm>
            <a:off x="0" y="0"/>
            <a:ext cx="12192000" cy="523220"/>
          </a:xfrm>
          <a:prstGeom prst="rect">
            <a:avLst/>
          </a:prstGeom>
          <a:noFill/>
        </p:spPr>
        <p:txBody>
          <a:bodyPr wrap="square" rtlCol="0">
            <a:spAutoFit/>
          </a:bodyPr>
          <a:lstStyle/>
          <a:p>
            <a:pPr algn="ctr"/>
            <a:r>
              <a:rPr lang="en-US" sz="2800" b="1" dirty="0">
                <a:solidFill>
                  <a:schemeClr val="accent1">
                    <a:lumMod val="75000"/>
                  </a:schemeClr>
                </a:solidFill>
              </a:rPr>
              <a:t>Absorption Line in 2.7 </a:t>
            </a:r>
            <a:r>
              <a:rPr lang="en-US" sz="2800" b="1" dirty="0">
                <a:solidFill>
                  <a:schemeClr val="accent1">
                    <a:lumMod val="75000"/>
                  </a:schemeClr>
                </a:solidFill>
                <a:latin typeface="Symbol" panose="05050102010706020507" pitchFamily="18" charset="2"/>
              </a:rPr>
              <a:t>m</a:t>
            </a:r>
            <a:r>
              <a:rPr lang="en-US" sz="2800" b="1" dirty="0">
                <a:solidFill>
                  <a:schemeClr val="accent1">
                    <a:lumMod val="75000"/>
                  </a:schemeClr>
                </a:solidFill>
              </a:rPr>
              <a:t>m Band</a:t>
            </a:r>
          </a:p>
        </p:txBody>
      </p:sp>
      <p:sp>
        <p:nvSpPr>
          <p:cNvPr id="7" name="TextBox 6">
            <a:extLst>
              <a:ext uri="{FF2B5EF4-FFF2-40B4-BE49-F238E27FC236}">
                <a16:creationId xmlns:a16="http://schemas.microsoft.com/office/drawing/2014/main" id="{4F5862A4-A84C-BC7B-3C92-CAE516D0D34D}"/>
              </a:ext>
            </a:extLst>
          </p:cNvPr>
          <p:cNvSpPr txBox="1"/>
          <p:nvPr/>
        </p:nvSpPr>
        <p:spPr>
          <a:xfrm>
            <a:off x="746449" y="6330074"/>
            <a:ext cx="10699102" cy="369332"/>
          </a:xfrm>
          <a:prstGeom prst="rect">
            <a:avLst/>
          </a:prstGeom>
          <a:noFill/>
        </p:spPr>
        <p:txBody>
          <a:bodyPr wrap="square" rtlCol="0">
            <a:spAutoFit/>
          </a:bodyPr>
          <a:lstStyle/>
          <a:p>
            <a:pPr algn="ctr"/>
            <a:r>
              <a:rPr lang="en-US" dirty="0">
                <a:solidFill>
                  <a:srgbClr val="0070C0"/>
                </a:solidFill>
              </a:rPr>
              <a:t>Selection criteria: prioritize strong absorption for H₂O, while maintaining minimal absorption for CO₂.</a:t>
            </a:r>
          </a:p>
        </p:txBody>
      </p:sp>
      <p:cxnSp>
        <p:nvCxnSpPr>
          <p:cNvPr id="9" name="Straight Arrow Connector 8">
            <a:extLst>
              <a:ext uri="{FF2B5EF4-FFF2-40B4-BE49-F238E27FC236}">
                <a16:creationId xmlns:a16="http://schemas.microsoft.com/office/drawing/2014/main" id="{06C697E8-3F20-E732-68E6-3E1D93596B0B}"/>
              </a:ext>
            </a:extLst>
          </p:cNvPr>
          <p:cNvCxnSpPr/>
          <p:nvPr/>
        </p:nvCxnSpPr>
        <p:spPr>
          <a:xfrm>
            <a:off x="6318504" y="804672"/>
            <a:ext cx="0" cy="576072"/>
          </a:xfrm>
          <a:prstGeom prst="straightConnector1">
            <a:avLst/>
          </a:prstGeom>
          <a:ln w="28575">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41198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43025</TotalTime>
  <Words>1117</Words>
  <Application>Microsoft Office PowerPoint</Application>
  <PresentationFormat>Widescreen</PresentationFormat>
  <Paragraphs>73</Paragraphs>
  <Slides>20</Slides>
  <Notes>0</Notes>
  <HiddenSlides>0</HiddenSlides>
  <MMClips>0</MMClips>
  <ScaleCrop>false</ScaleCrop>
  <HeadingPairs>
    <vt:vector size="6" baseType="variant">
      <vt:variant>
        <vt:lpstr>Fonts Used</vt:lpstr>
      </vt:variant>
      <vt:variant>
        <vt:i4>17</vt:i4>
      </vt:variant>
      <vt:variant>
        <vt:lpstr>Theme</vt:lpstr>
      </vt:variant>
      <vt:variant>
        <vt:i4>1</vt:i4>
      </vt:variant>
      <vt:variant>
        <vt:lpstr>Slide Titles</vt:lpstr>
      </vt:variant>
      <vt:variant>
        <vt:i4>20</vt:i4>
      </vt:variant>
    </vt:vector>
  </HeadingPairs>
  <TitlesOfParts>
    <vt:vector size="38" baseType="lpstr">
      <vt:lpstr>AdvTT0b7bb6fa.I</vt:lpstr>
      <vt:lpstr>AdvTT1ef22648.B</vt:lpstr>
      <vt:lpstr>AdvTT82e34213.B</vt:lpstr>
      <vt:lpstr>AdvTTd7835f12</vt:lpstr>
      <vt:lpstr>AdvTTd7835f12+20</vt:lpstr>
      <vt:lpstr>AdvTTec37d199</vt:lpstr>
      <vt:lpstr>AdvTTec37d199+22</vt:lpstr>
      <vt:lpstr>Public Sans Web</vt:lpstr>
      <vt:lpstr>STIXTwoText</vt:lpstr>
      <vt:lpstr>STIXTwoText-Bold</vt:lpstr>
      <vt:lpstr>STIXTwoText-Italic</vt:lpstr>
      <vt:lpstr>Whitney-Semibold</vt:lpstr>
      <vt:lpstr>Arial</vt:lpstr>
      <vt:lpstr>Calibri</vt:lpstr>
      <vt:lpstr>Calibri Light</vt:lpstr>
      <vt:lpstr>Symbol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Liu, Zhaoyan (ARC-SGG)</dc:creator>
  <cp:lastModifiedBy>Zhaoyan Liu</cp:lastModifiedBy>
  <cp:revision>18</cp:revision>
  <dcterms:created xsi:type="dcterms:W3CDTF">2024-10-12T17:45:14Z</dcterms:created>
  <dcterms:modified xsi:type="dcterms:W3CDTF">2024-11-12T20:51:01Z</dcterms:modified>
</cp:coreProperties>
</file>