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FFD550D_A3D712D9.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7FFD550E_68F4D27.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72"/>
  </p:notesMasterIdLst>
  <p:sldIdLst>
    <p:sldId id="2146848428" r:id="rId5"/>
    <p:sldId id="2147470171" r:id="rId6"/>
    <p:sldId id="2147308837" r:id="rId7"/>
    <p:sldId id="2147308813" r:id="rId8"/>
    <p:sldId id="2146848519" r:id="rId9"/>
    <p:sldId id="2147308836" r:id="rId10"/>
    <p:sldId id="2147470170" r:id="rId11"/>
    <p:sldId id="2147470099" r:id="rId12"/>
    <p:sldId id="2147308787" r:id="rId13"/>
    <p:sldId id="2147308796" r:id="rId14"/>
    <p:sldId id="2147470172" r:id="rId15"/>
    <p:sldId id="2146848542" r:id="rId16"/>
    <p:sldId id="2146848430" r:id="rId17"/>
    <p:sldId id="2146848524" r:id="rId18"/>
    <p:sldId id="2146848525" r:id="rId19"/>
    <p:sldId id="2146848526" r:id="rId20"/>
    <p:sldId id="2146848527" r:id="rId21"/>
    <p:sldId id="2146848528" r:id="rId22"/>
    <p:sldId id="2146848529" r:id="rId23"/>
    <p:sldId id="2146848531" r:id="rId24"/>
    <p:sldId id="2147470179" r:id="rId25"/>
    <p:sldId id="2146848518" r:id="rId26"/>
    <p:sldId id="2146848522" r:id="rId27"/>
    <p:sldId id="2146848536" r:id="rId28"/>
    <p:sldId id="2146848485" r:id="rId29"/>
    <p:sldId id="2146848537" r:id="rId30"/>
    <p:sldId id="2146848541" r:id="rId31"/>
    <p:sldId id="2147470177" r:id="rId32"/>
    <p:sldId id="2147308808" r:id="rId33"/>
    <p:sldId id="2147470175" r:id="rId34"/>
    <p:sldId id="2147308809" r:id="rId35"/>
    <p:sldId id="2147470176" r:id="rId36"/>
    <p:sldId id="2147470173" r:id="rId37"/>
    <p:sldId id="2147470182" r:id="rId38"/>
    <p:sldId id="2146848520" r:id="rId39"/>
    <p:sldId id="260" r:id="rId40"/>
    <p:sldId id="267" r:id="rId41"/>
    <p:sldId id="266" r:id="rId42"/>
    <p:sldId id="263" r:id="rId43"/>
    <p:sldId id="259" r:id="rId44"/>
    <p:sldId id="2147470180" r:id="rId45"/>
    <p:sldId id="2147308819" r:id="rId46"/>
    <p:sldId id="2147308820" r:id="rId47"/>
    <p:sldId id="2147308821" r:id="rId48"/>
    <p:sldId id="2147308822" r:id="rId49"/>
    <p:sldId id="2147308823" r:id="rId50"/>
    <p:sldId id="2147308824" r:id="rId51"/>
    <p:sldId id="2147308825" r:id="rId52"/>
    <p:sldId id="2147308826" r:id="rId53"/>
    <p:sldId id="2147308827" r:id="rId54"/>
    <p:sldId id="2147470181" r:id="rId55"/>
    <p:sldId id="2147308814" r:id="rId56"/>
    <p:sldId id="2147308811" r:id="rId57"/>
    <p:sldId id="2147308812" r:id="rId58"/>
    <p:sldId id="2147470178" r:id="rId59"/>
    <p:sldId id="2147308815" r:id="rId60"/>
    <p:sldId id="2147308816" r:id="rId61"/>
    <p:sldId id="2147308807" r:id="rId62"/>
    <p:sldId id="2147308817" r:id="rId63"/>
    <p:sldId id="2146848544" r:id="rId64"/>
    <p:sldId id="2146848533" r:id="rId65"/>
    <p:sldId id="2146848534" r:id="rId66"/>
    <p:sldId id="2147308805" r:id="rId67"/>
    <p:sldId id="2147308818" r:id="rId68"/>
    <p:sldId id="2147308806" r:id="rId69"/>
    <p:sldId id="264" r:id="rId70"/>
    <p:sldId id="261"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ection" id="{EF60FD4E-9A8D-C547-AD1B-7ADC5D4C0E84}">
          <p14:sldIdLst>
            <p14:sldId id="2146848428"/>
            <p14:sldId id="2147470171"/>
            <p14:sldId id="2147308837"/>
            <p14:sldId id="2147308813"/>
            <p14:sldId id="2146848519"/>
            <p14:sldId id="2147308836"/>
            <p14:sldId id="2147470170"/>
            <p14:sldId id="2147470099"/>
            <p14:sldId id="2147308787"/>
            <p14:sldId id="2147308796"/>
            <p14:sldId id="2147470172"/>
            <p14:sldId id="2146848542"/>
            <p14:sldId id="2146848430"/>
            <p14:sldId id="2146848524"/>
            <p14:sldId id="2146848525"/>
            <p14:sldId id="2146848526"/>
            <p14:sldId id="2146848527"/>
            <p14:sldId id="2146848528"/>
            <p14:sldId id="2146848529"/>
            <p14:sldId id="2146848531"/>
            <p14:sldId id="2147470179"/>
            <p14:sldId id="2146848518"/>
            <p14:sldId id="2146848522"/>
            <p14:sldId id="2146848536"/>
            <p14:sldId id="2146848485"/>
            <p14:sldId id="2146848537"/>
            <p14:sldId id="2146848541"/>
            <p14:sldId id="2147470177"/>
            <p14:sldId id="2147308808"/>
            <p14:sldId id="2147470175"/>
            <p14:sldId id="2147308809"/>
            <p14:sldId id="2147470176"/>
            <p14:sldId id="2147470173"/>
            <p14:sldId id="2147470182"/>
            <p14:sldId id="2146848520"/>
            <p14:sldId id="260"/>
            <p14:sldId id="267"/>
            <p14:sldId id="266"/>
            <p14:sldId id="263"/>
            <p14:sldId id="259"/>
            <p14:sldId id="2147470180"/>
            <p14:sldId id="2147308819"/>
            <p14:sldId id="2147308820"/>
            <p14:sldId id="2147308821"/>
            <p14:sldId id="2147308822"/>
            <p14:sldId id="2147308823"/>
            <p14:sldId id="2147308824"/>
            <p14:sldId id="2147308825"/>
            <p14:sldId id="2147308826"/>
            <p14:sldId id="2147308827"/>
            <p14:sldId id="2147470181"/>
            <p14:sldId id="2147308814"/>
            <p14:sldId id="2147308811"/>
            <p14:sldId id="2147308812"/>
            <p14:sldId id="2147470178"/>
            <p14:sldId id="2147308815"/>
            <p14:sldId id="2147308816"/>
          </p14:sldIdLst>
        </p14:section>
        <p14:section name="Back-Up" id="{771B438C-4CC3-6F4F-B350-66F8684F9653}">
          <p14:sldIdLst>
            <p14:sldId id="2147308807"/>
            <p14:sldId id="2147308817"/>
            <p14:sldId id="2146848544"/>
            <p14:sldId id="2146848533"/>
            <p14:sldId id="2146848534"/>
            <p14:sldId id="2147308805"/>
            <p14:sldId id="2147308818"/>
            <p14:sldId id="2147308806"/>
            <p14:sldId id="264"/>
            <p14:sldId id="26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10B806-55C3-D69C-4861-1B6EE8AA2EEC}" name="Chevalley, Eric (ARC-TH)[San Jose State University Research Foundation Inc]" initials="EC" userId="S::echevall@ndc.nasa.gov::39445cc4-fe0c-4a57-bbd5-ab1755a5a0d2" providerId="AD"/>
  <p188:author id="{BDF345EA-55F5-7BB4-5CB3-08725E6B4CF1}" name="Jung, Yoon C. (ARC-AFH)" initials="J(" userId="S::yjung@ndc.nasa.gov::51acccbe-e8de-4f32-88ef-9ba6313675a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nson, Mirna G. (ARC-TH)" initials="J(" lastIdx="2" clrIdx="0">
    <p:extLst>
      <p:ext uri="{19B8F6BF-5375-455C-9EA6-DF929625EA0E}">
        <p15:presenceInfo xmlns:p15="http://schemas.microsoft.com/office/powerpoint/2012/main" userId="S::mpoa@ndc.nasa.gov::13b4ca22-d1f0-4ceb-ac66-46c74d7cdaa7" providerId="AD"/>
      </p:ext>
    </p:extLst>
  </p:cmAuthor>
  <p:cmAuthor id="2" name="Swieringa, Kurt A. (LARC-D318)" initials="S(" lastIdx="4" clrIdx="1">
    <p:extLst>
      <p:ext uri="{19B8F6BF-5375-455C-9EA6-DF929625EA0E}">
        <p15:presenceInfo xmlns:p15="http://schemas.microsoft.com/office/powerpoint/2012/main" userId="S::kswierin@ndc.nasa.gov::2d4fbc33-402e-4360-9ae1-4942b0912a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ECE7"/>
    <a:srgbClr val="424B5F"/>
    <a:srgbClr val="00184B"/>
    <a:srgbClr val="444D61"/>
    <a:srgbClr val="454E62"/>
    <a:srgbClr val="3C4356"/>
    <a:srgbClr val="00184A"/>
    <a:srgbClr val="0065D4"/>
    <a:srgbClr val="0000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A39527-2962-293D-737F-7C0D81AAC4AF}" v="67" dt="2024-11-20T14:32:57.422"/>
    <p1510:client id="{11CEB3C1-2066-FB01-F260-51203917CAEB}" v="83" dt="2024-11-20T17:21:35.021"/>
    <p1510:client id="{1EDE1F23-7261-4083-2EF9-FE91C187290A}" v="453" dt="2024-11-19T22:55:31.780"/>
    <p1510:client id="{5384E142-0980-1A01-C0C4-68A5B14946B3}" v="283" dt="2024-11-20T05:30:58.801"/>
    <p1510:client id="{5768598D-2333-09DC-3AB4-93D0F3EFDA41}" v="1" dt="2024-11-20T16:36:10.318"/>
    <p1510:client id="{58CCC10B-EB92-E9B6-8ED5-66679FA3C6E8}" v="7" dt="2024-11-19T19:36:44.712"/>
    <p1510:client id="{726B9E8B-A5ED-84AD-2623-4DB4994649DC}" v="46" dt="2024-11-19T18:25:50.524"/>
    <p1510:client id="{7E412321-ADD5-F2F0-5B70-F8A4104E25FB}" v="283" dt="2024-11-19T22:35:31.175"/>
    <p1510:client id="{941B7719-F5B9-9EA0-DA47-2FDDC7B9BD12}" v="344" dt="2024-11-19T12:34:10.742"/>
    <p1510:client id="{A2E2EEF7-FE07-5240-B177-ED64EA33B77A}" v="688" dt="2024-11-19T22:50:21.824"/>
    <p1510:client id="{AC4EA5C5-6EFB-3C18-F011-9188CA2CAEB9}" v="3" dt="2024-11-19T23:22:06.452"/>
    <p1510:client id="{B55D0D4F-BAC4-35B2-3E50-2F587958F233}" v="89" dt="2024-11-20T14:10:53.970"/>
    <p1510:client id="{C8F287A8-4E47-6B09-4948-76B56E7E5BCF}" v="764" dt="2024-11-19T13:31:24.777"/>
    <p1510:client id="{DA476426-4F96-A317-E6A0-55D57D3C58E8}" v="284" dt="2024-11-19T19:42:57.808"/>
    <p1510:client id="{F1741B7C-0AAA-7DF9-9E4F-FE74C1CB0EBA}" v="346" dt="2024-11-20T15:41:09.7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79"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commentAuthors" Target="commentAuthor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omments/modernComment_7FFD550D_A3D712D9.xml><?xml version="1.0" encoding="utf-8"?>
<p188:cmLst xmlns:a="http://schemas.openxmlformats.org/drawingml/2006/main" xmlns:r="http://schemas.openxmlformats.org/officeDocument/2006/relationships" xmlns:p188="http://schemas.microsoft.com/office/powerpoint/2018/8/main">
  <p188:cm id="{1B46B00C-CA2A-4527-B35A-4FFB9610D542}" authorId="{BDF345EA-55F5-7BB4-5CB3-08725E6B4CF1}" created="2024-10-11T16:44:21.620">
    <ac:txMkLst xmlns:ac="http://schemas.microsoft.com/office/drawing/2013/main/command">
      <pc:docMk xmlns:pc="http://schemas.microsoft.com/office/powerpoint/2013/main/command"/>
      <pc:sldMk xmlns:pc="http://schemas.microsoft.com/office/powerpoint/2013/main/command" cId="2748781273" sldId="2147308813"/>
      <ac:spMk id="2" creationId="{5D614223-2323-36A3-B2BC-7B0429B07802}"/>
      <ac:txMk cp="153">
        <ac:context len="416" hash="3522542069"/>
      </ac:txMk>
    </ac:txMkLst>
    <p188:pos x="10414000" y="1304636"/>
    <p188:txBody>
      <a:bodyPr/>
      <a:lstStyle/>
      <a:p>
        <a:r>
          <a:rPr lang="en-US"/>
          <a:t>Add the hyperlink when it is available</a:t>
        </a:r>
      </a:p>
    </p188:txBody>
  </p188:cm>
</p188:cmLst>
</file>

<file path=ppt/comments/modernComment_7FFD550E_68F4D27.xml><?xml version="1.0" encoding="utf-8"?>
<p188:cmLst xmlns:a="http://schemas.openxmlformats.org/drawingml/2006/main" xmlns:r="http://schemas.openxmlformats.org/officeDocument/2006/relationships" xmlns:p188="http://schemas.microsoft.com/office/powerpoint/2018/8/main">
  <p188:cm id="{25DCB010-67C7-4FB7-B954-564A098EFC68}" authorId="{BDF345EA-55F5-7BB4-5CB3-08725E6B4CF1}" status="resolved" created="2024-10-11T16:43:35.978" complete="100000">
    <ac:txMkLst xmlns:ac="http://schemas.microsoft.com/office/drawing/2013/main/command">
      <pc:docMk xmlns:pc="http://schemas.microsoft.com/office/powerpoint/2013/main/command"/>
      <pc:sldMk xmlns:pc="http://schemas.microsoft.com/office/powerpoint/2013/main/command" cId="110054695" sldId="2147308814"/>
      <ac:spMk id="2" creationId="{B720D15E-E169-208A-53F1-75B234B67886}"/>
      <ac:txMk cp="79" len="44">
        <ac:context len="125" hash="3197596386"/>
      </ac:txMk>
    </ac:txMkLst>
    <p188:pos x="5045363" y="577272"/>
    <p188:txBody>
      <a:bodyPr/>
      <a:lstStyle/>
      <a:p>
        <a:r>
          <a:rPr lang="en-US"/>
          <a:t>add the hyperlink</a:t>
        </a:r>
      </a:p>
    </p188:txBody>
  </p188:cm>
  <p188:cm id="{B803044D-3EB4-48F9-AC5A-263F09706370}" authorId="{BDF345EA-55F5-7BB4-5CB3-08725E6B4CF1}" created="2024-11-19T18:25:50.524">
    <ac:deMkLst xmlns:ac="http://schemas.microsoft.com/office/drawing/2013/main/command">
      <pc:docMk xmlns:pc="http://schemas.microsoft.com/office/powerpoint/2013/main/command"/>
      <pc:sldMk xmlns:pc="http://schemas.microsoft.com/office/powerpoint/2013/main/command" cId="110054695" sldId="2147308814"/>
      <ac:spMk id="2" creationId="{B720D15E-E169-208A-53F1-75B234B67886}"/>
    </ac:deMkLst>
    <p188:txBody>
      <a:bodyPr/>
      <a:lstStyle/>
      <a:p>
        <a:r>
          <a:rPr lang="en-US"/>
          <a:t>[@Hegde, Pallavi (ARC-AFO)] are the audience allowed to answer to questions without the moderator privilege?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3C30F-B64F-A846-9F8E-A8CD419561AB}" type="datetimeFigureOut">
              <a:rPr lang="en-US" smtClean="0"/>
              <a:t>11/26/2024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735F7B-37D7-2842-9F00-8E83C6190FBC}" type="slidenum">
              <a:rPr lang="en-US" smtClean="0"/>
              <a:t>‹#›</a:t>
            </a:fld>
            <a:endParaRPr lang="en-US"/>
          </a:p>
        </p:txBody>
      </p:sp>
    </p:spTree>
    <p:extLst>
      <p:ext uri="{BB962C8B-B14F-4D97-AF65-F5344CB8AC3E}">
        <p14:creationId xmlns:p14="http://schemas.microsoft.com/office/powerpoint/2010/main" val="4200800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A735F7B-37D7-2842-9F00-8E83C6190FBC}" type="slidenum">
              <a:rPr lang="en-US" smtClean="0"/>
              <a:t>4</a:t>
            </a:fld>
            <a:endParaRPr lang="en-US"/>
          </a:p>
        </p:txBody>
      </p:sp>
    </p:spTree>
    <p:extLst>
      <p:ext uri="{BB962C8B-B14F-4D97-AF65-F5344CB8AC3E}">
        <p14:creationId xmlns:p14="http://schemas.microsoft.com/office/powerpoint/2010/main" val="1706130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FF-ICE: Flight and Flow Information for a Collaborative Environment</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2DC101-3092-4D15-B965-2730772AEE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808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A735F7B-37D7-2842-9F00-8E83C6190FBC}" type="slidenum">
              <a:rPr lang="en-US" smtClean="0"/>
              <a:t>9</a:t>
            </a:fld>
            <a:endParaRPr lang="en-US"/>
          </a:p>
        </p:txBody>
      </p:sp>
    </p:spTree>
    <p:extLst>
      <p:ext uri="{BB962C8B-B14F-4D97-AF65-F5344CB8AC3E}">
        <p14:creationId xmlns:p14="http://schemas.microsoft.com/office/powerpoint/2010/main" val="3023166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A735F7B-37D7-2842-9F00-8E83C6190FBC}" type="slidenum">
              <a:rPr lang="en-US" smtClean="0"/>
              <a:t>23</a:t>
            </a:fld>
            <a:endParaRPr lang="en-US"/>
          </a:p>
        </p:txBody>
      </p:sp>
    </p:spTree>
    <p:extLst>
      <p:ext uri="{BB962C8B-B14F-4D97-AF65-F5344CB8AC3E}">
        <p14:creationId xmlns:p14="http://schemas.microsoft.com/office/powerpoint/2010/main" val="4032431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Predictive modeling is a statistical method used to predict future events by analyzing past data. </a:t>
            </a:r>
          </a:p>
          <a:p>
            <a:r>
              <a:rPr lang="en-US"/>
              <a:t>It involves creating a mathematical model that processes relevant input variables to produce a predicted outcome. Machine learning algorithms are applied to train and refine these models, enhancing decision-making accuracy.</a:t>
            </a:r>
          </a:p>
        </p:txBody>
      </p:sp>
      <p:sp>
        <p:nvSpPr>
          <p:cNvPr id="4" name="Slide Number Placeholder 3"/>
          <p:cNvSpPr>
            <a:spLocks noGrp="1"/>
          </p:cNvSpPr>
          <p:nvPr>
            <p:ph type="sldNum" sz="quarter" idx="5"/>
          </p:nvPr>
        </p:nvSpPr>
        <p:spPr/>
        <p:txBody>
          <a:bodyPr/>
          <a:lstStyle/>
          <a:p>
            <a:fld id="{5A735F7B-37D7-2842-9F00-8E83C6190FBC}" type="slidenum">
              <a:rPr lang="en-US" smtClean="0"/>
              <a:t>24</a:t>
            </a:fld>
            <a:endParaRPr lang="en-US"/>
          </a:p>
        </p:txBody>
      </p:sp>
    </p:spTree>
    <p:extLst>
      <p:ext uri="{BB962C8B-B14F-4D97-AF65-F5344CB8AC3E}">
        <p14:creationId xmlns:p14="http://schemas.microsoft.com/office/powerpoint/2010/main" val="4026862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example of project boundaries is the separation between DIP Catalog and NASA Services, the latter is treated same as partner providers. This goes back to the logical and physical partitioning mentioned in the zero trust slide.</a:t>
            </a:r>
          </a:p>
        </p:txBody>
      </p:sp>
      <p:sp>
        <p:nvSpPr>
          <p:cNvPr id="4" name="Slide Number Placeholder 3"/>
          <p:cNvSpPr>
            <a:spLocks noGrp="1"/>
          </p:cNvSpPr>
          <p:nvPr>
            <p:ph type="sldNum" sz="quarter" idx="5"/>
          </p:nvPr>
        </p:nvSpPr>
        <p:spPr/>
        <p:txBody>
          <a:bodyPr/>
          <a:lstStyle/>
          <a:p>
            <a:fld id="{5A735F7B-37D7-2842-9F00-8E83C6190FBC}" type="slidenum">
              <a:rPr lang="en-US" smtClean="0"/>
              <a:t>36</a:t>
            </a:fld>
            <a:endParaRPr lang="en-US"/>
          </a:p>
        </p:txBody>
      </p:sp>
    </p:spTree>
    <p:extLst>
      <p:ext uri="{BB962C8B-B14F-4D97-AF65-F5344CB8AC3E}">
        <p14:creationId xmlns:p14="http://schemas.microsoft.com/office/powerpoint/2010/main" val="2642792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A735F7B-37D7-2842-9F00-8E83C6190FBC}" type="slidenum">
              <a:rPr lang="en-US" smtClean="0"/>
              <a:t>59</a:t>
            </a:fld>
            <a:endParaRPr lang="en-US"/>
          </a:p>
        </p:txBody>
      </p:sp>
    </p:spTree>
    <p:extLst>
      <p:ext uri="{BB962C8B-B14F-4D97-AF65-F5344CB8AC3E}">
        <p14:creationId xmlns:p14="http://schemas.microsoft.com/office/powerpoint/2010/main" val="3814133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Maturity of a service depends on the success rate. When we evaluate service maturity and experiment multiple trials for each service, there can be failures. The probability is called the success given availability</a:t>
            </a:r>
          </a:p>
        </p:txBody>
      </p:sp>
      <p:sp>
        <p:nvSpPr>
          <p:cNvPr id="4" name="Slide Number Placeholder 3"/>
          <p:cNvSpPr>
            <a:spLocks noGrp="1"/>
          </p:cNvSpPr>
          <p:nvPr>
            <p:ph type="sldNum" sz="quarter" idx="5"/>
          </p:nvPr>
        </p:nvSpPr>
        <p:spPr/>
        <p:txBody>
          <a:bodyPr/>
          <a:lstStyle/>
          <a:p>
            <a:fld id="{5A735F7B-37D7-2842-9F00-8E83C6190FBC}" type="slidenum">
              <a:rPr lang="en-US" smtClean="0"/>
              <a:t>63</a:t>
            </a:fld>
            <a:endParaRPr lang="en-US"/>
          </a:p>
        </p:txBody>
      </p:sp>
    </p:spTree>
    <p:extLst>
      <p:ext uri="{BB962C8B-B14F-4D97-AF65-F5344CB8AC3E}">
        <p14:creationId xmlns:p14="http://schemas.microsoft.com/office/powerpoint/2010/main" val="2500892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FE145F-43F0-3678-5DCA-E328A84F1436}"/>
              </a:ext>
            </a:extLst>
          </p:cNvPr>
          <p:cNvSpPr/>
          <p:nvPr userDrawn="1"/>
        </p:nvSpPr>
        <p:spPr>
          <a:xfrm>
            <a:off x="0" y="0"/>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pic>
        <p:nvPicPr>
          <p:cNvPr id="8" name="Picture 7" descr="A logo of a globe with a plane flying&#10;&#10;Description automatically generated">
            <a:extLst>
              <a:ext uri="{FF2B5EF4-FFF2-40B4-BE49-F238E27FC236}">
                <a16:creationId xmlns:a16="http://schemas.microsoft.com/office/drawing/2014/main" id="{31F4AF14-0612-D169-C50A-054DD9EBC1C6}"/>
              </a:ext>
            </a:extLst>
          </p:cNvPr>
          <p:cNvPicPr>
            <a:picLocks noChangeAspect="1"/>
          </p:cNvPicPr>
          <p:nvPr userDrawn="1"/>
        </p:nvPicPr>
        <p:blipFill>
          <a:blip r:embed="rId2"/>
          <a:stretch>
            <a:fillRect/>
          </a:stretch>
        </p:blipFill>
        <p:spPr>
          <a:xfrm>
            <a:off x="2089867" y="977567"/>
            <a:ext cx="8012266" cy="2984962"/>
          </a:xfrm>
          <a:prstGeom prst="rect">
            <a:avLst/>
          </a:prstGeom>
        </p:spPr>
      </p:pic>
      <p:sp>
        <p:nvSpPr>
          <p:cNvPr id="2" name="Title 1"/>
          <p:cNvSpPr>
            <a:spLocks noGrp="1"/>
          </p:cNvSpPr>
          <p:nvPr>
            <p:ph type="ctrTitle"/>
          </p:nvPr>
        </p:nvSpPr>
        <p:spPr>
          <a:xfrm>
            <a:off x="609600" y="4256498"/>
            <a:ext cx="11002392" cy="636719"/>
          </a:xfrm>
          <a:prstGeom prst="rect">
            <a:avLst/>
          </a:prstGeom>
        </p:spPr>
        <p:txBody>
          <a:bodyPr anchor="ctr"/>
          <a:lstStyle>
            <a:lvl1pPr>
              <a:defRPr sz="3600">
                <a:latin typeface="Eurostile" panose="020B0504020202050204" pitchFamily="34" charset="77"/>
              </a:defRPr>
            </a:lvl1pPr>
          </a:lstStyle>
          <a:p>
            <a:r>
              <a:rPr lang="en-US"/>
              <a:t>Click to edit Master title style</a:t>
            </a:r>
          </a:p>
        </p:txBody>
      </p:sp>
      <p:sp>
        <p:nvSpPr>
          <p:cNvPr id="3" name="Subtitle 2"/>
          <p:cNvSpPr>
            <a:spLocks noGrp="1"/>
          </p:cNvSpPr>
          <p:nvPr>
            <p:ph type="subTitle" idx="1"/>
          </p:nvPr>
        </p:nvSpPr>
        <p:spPr>
          <a:xfrm>
            <a:off x="1828800" y="5024760"/>
            <a:ext cx="8534400" cy="614039"/>
          </a:xfrm>
        </p:spPr>
        <p:txBody>
          <a:bodyPr/>
          <a:lstStyle>
            <a:lvl1pPr marL="0" indent="0" algn="ctr">
              <a:buNone/>
              <a:defRPr>
                <a:solidFill>
                  <a:schemeClr val="bg1"/>
                </a:solidFill>
                <a:latin typeface="Eurostile" panose="020B050402020205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927397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066800"/>
            <a:ext cx="11277600" cy="5410200"/>
          </a:xfr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marL="1371600" indent="-288925">
              <a:defRPr>
                <a:latin typeface="Arial" panose="020B0604020202020204" pitchFamily="34" charset="0"/>
                <a:cs typeface="Arial" panose="020B0604020202020204" pitchFamily="34" charset="0"/>
              </a:defRPr>
            </a:lvl4pPr>
            <a:lvl5pPr marL="1655763" indent="-288925">
              <a:buFont typeface="Arial" panose="020B0604020202020204" pitchFamily="34" charset="0"/>
              <a:buChar char="»"/>
              <a:tabLs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hasCustomPrompt="1"/>
          </p:nvPr>
        </p:nvSpPr>
        <p:spPr>
          <a:xfrm>
            <a:off x="873956" y="82296"/>
            <a:ext cx="10342487" cy="630936"/>
          </a:xfrm>
          <a:prstGeom prst="rect">
            <a:avLst/>
          </a:prstGeom>
          <a:ln>
            <a:noFill/>
          </a:ln>
        </p:spPr>
        <p:txBody>
          <a:bodyPr anchor="ctr">
            <a:normAutofit/>
          </a:bodyPr>
          <a:lstStyle>
            <a:lvl1pPr algn="ctr">
              <a:defRPr sz="2800" b="1">
                <a:latin typeface="Arial" panose="020B0604020202020204" pitchFamily="34" charset="0"/>
                <a:cs typeface="Arial" panose="020B0604020202020204" pitchFamily="34" charset="0"/>
              </a:defRPr>
            </a:lvl1pPr>
          </a:lstStyle>
          <a:p>
            <a:r>
              <a:rPr lang="en-US"/>
              <a:t>Click to title style</a:t>
            </a:r>
          </a:p>
        </p:txBody>
      </p:sp>
      <p:sp>
        <p:nvSpPr>
          <p:cNvPr id="2" name="Slide Number Placeholder 5">
            <a:extLst>
              <a:ext uri="{FF2B5EF4-FFF2-40B4-BE49-F238E27FC236}">
                <a16:creationId xmlns:a16="http://schemas.microsoft.com/office/drawing/2014/main" id="{D98E88DA-DE75-A053-D8E9-B2867DD0EDEE}"/>
              </a:ext>
            </a:extLst>
          </p:cNvPr>
          <p:cNvSpPr>
            <a:spLocks noGrp="1"/>
          </p:cNvSpPr>
          <p:nvPr>
            <p:ph type="sldNum" sz="quarter" idx="4"/>
          </p:nvPr>
        </p:nvSpPr>
        <p:spPr>
          <a:xfrm>
            <a:off x="8839200" y="6553200"/>
            <a:ext cx="2844800" cy="304800"/>
          </a:xfrm>
          <a:prstGeom prst="rect">
            <a:avLst/>
          </a:prstGeom>
        </p:spPr>
        <p:txBody>
          <a:bodyPr anchor="ctr"/>
          <a:lstStyle>
            <a:lvl1pPr>
              <a:defRPr sz="1000">
                <a:solidFill>
                  <a:schemeClr val="bg1"/>
                </a:solidFill>
                <a:latin typeface="Arial" panose="020B0604020202020204" pitchFamily="34" charset="0"/>
                <a:cs typeface="Arial" panose="020B0604020202020204" pitchFamily="34" charset="0"/>
              </a:defRPr>
            </a:lvl1pPr>
          </a:lstStyle>
          <a:p>
            <a:pPr algn="r"/>
            <a:fld id="{9F0E9893-8FB3-409C-B448-4EC2BA053222}" type="slidenum">
              <a:rPr lang="en-US" smtClean="0"/>
              <a:pPr algn="r"/>
              <a:t>‹#›</a:t>
            </a:fld>
            <a:endParaRPr lang="en-US"/>
          </a:p>
        </p:txBody>
      </p:sp>
    </p:spTree>
    <p:extLst>
      <p:ext uri="{BB962C8B-B14F-4D97-AF65-F5344CB8AC3E}">
        <p14:creationId xmlns:p14="http://schemas.microsoft.com/office/powerpoint/2010/main" val="4137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9DA8CA-2A53-2366-A885-29E3D7CD31CB}"/>
              </a:ext>
            </a:extLst>
          </p:cNvPr>
          <p:cNvSpPr/>
          <p:nvPr userDrawn="1"/>
        </p:nvSpPr>
        <p:spPr>
          <a:xfrm>
            <a:off x="0" y="0"/>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FAE00AA-F505-F3BC-8E01-C992C57474EA}"/>
              </a:ext>
            </a:extLst>
          </p:cNvPr>
          <p:cNvSpPr/>
          <p:nvPr userDrawn="1"/>
        </p:nvSpPr>
        <p:spPr>
          <a:xfrm>
            <a:off x="0" y="2963333"/>
            <a:ext cx="12191999" cy="830997"/>
          </a:xfrm>
          <a:prstGeom prst="rect">
            <a:avLst/>
          </a:prstGeom>
        </p:spPr>
        <p:txBody>
          <a:bodyPr wrap="square">
            <a:spAutoFit/>
          </a:bodyPr>
          <a:lstStyle/>
          <a:p>
            <a:pPr lvl="0" algn="ctr"/>
            <a:r>
              <a:rPr lang="en-US" sz="4800" b="1">
                <a:ln w="9525">
                  <a:solidFill>
                    <a:schemeClr val="bg1"/>
                  </a:solidFill>
                  <a:prstDash val="solid"/>
                </a:ln>
                <a:solidFill>
                  <a:schemeClr val="bg1"/>
                </a:solidFill>
                <a:latin typeface="Eurostile" panose="020B0504020202050204" pitchFamily="34" charset="77"/>
                <a:ea typeface="+mj-ea"/>
              </a:rPr>
              <a:t>Sub-Title</a:t>
            </a:r>
            <a:endParaRPr lang="en-US" sz="4000">
              <a:ln w="12700">
                <a:noFill/>
              </a:ln>
              <a:solidFill>
                <a:schemeClr val="bg1"/>
              </a:solidFill>
              <a:effectLst>
                <a:outerShdw blurRad="50800" dist="38100" dir="2700000" algn="tl" rotWithShape="0">
                  <a:prstClr val="black">
                    <a:alpha val="40000"/>
                  </a:prstClr>
                </a:outerShdw>
              </a:effectLst>
              <a:latin typeface="Eurostile" panose="020B0504020202050204" pitchFamily="34" charset="77"/>
            </a:endParaRPr>
          </a:p>
        </p:txBody>
      </p:sp>
      <p:pic>
        <p:nvPicPr>
          <p:cNvPr id="4" name="Picture 3" descr="A logo of a globe with a plane flying&#10;&#10;Description automatically generated">
            <a:extLst>
              <a:ext uri="{FF2B5EF4-FFF2-40B4-BE49-F238E27FC236}">
                <a16:creationId xmlns:a16="http://schemas.microsoft.com/office/drawing/2014/main" id="{AFBC783B-8AA6-D912-9724-FB9EDE5B1082}"/>
              </a:ext>
            </a:extLst>
          </p:cNvPr>
          <p:cNvPicPr>
            <a:picLocks noChangeAspect="1"/>
          </p:cNvPicPr>
          <p:nvPr userDrawn="1"/>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2592596261"/>
      </p:ext>
    </p:extLst>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70357ED-37E2-EBB8-8199-BE04274010BF}"/>
              </a:ext>
            </a:extLst>
          </p:cNvPr>
          <p:cNvSpPr>
            <a:spLocks noGrp="1"/>
          </p:cNvSpPr>
          <p:nvPr>
            <p:ph type="sldNum" sz="quarter" idx="4"/>
          </p:nvPr>
        </p:nvSpPr>
        <p:spPr>
          <a:xfrm>
            <a:off x="8839200" y="6553200"/>
            <a:ext cx="2844800" cy="304800"/>
          </a:xfrm>
          <a:prstGeom prst="rect">
            <a:avLst/>
          </a:prstGeom>
        </p:spPr>
        <p:txBody>
          <a:bodyPr anchor="ctr"/>
          <a:lstStyle>
            <a:lvl1pPr>
              <a:defRPr sz="1000">
                <a:solidFill>
                  <a:schemeClr val="bg1"/>
                </a:solidFill>
                <a:latin typeface="Arial" panose="020B0604020202020204" pitchFamily="34" charset="0"/>
                <a:cs typeface="Arial" panose="020B0604020202020204" pitchFamily="34" charset="0"/>
              </a:defRPr>
            </a:lvl1pPr>
          </a:lstStyle>
          <a:p>
            <a:pPr algn="r"/>
            <a:fld id="{9F0E9893-8FB3-409C-B448-4EC2BA053222}" type="slidenum">
              <a:rPr lang="en-US" smtClean="0"/>
              <a:pPr algn="r"/>
              <a:t>‹#›</a:t>
            </a:fld>
            <a:endParaRPr lang="en-US"/>
          </a:p>
        </p:txBody>
      </p:sp>
      <p:sp>
        <p:nvSpPr>
          <p:cNvPr id="3" name="Title 1">
            <a:extLst>
              <a:ext uri="{FF2B5EF4-FFF2-40B4-BE49-F238E27FC236}">
                <a16:creationId xmlns:a16="http://schemas.microsoft.com/office/drawing/2014/main" id="{40427BB5-4246-4CC1-53A7-FB6FA3DD4F24}"/>
              </a:ext>
            </a:extLst>
          </p:cNvPr>
          <p:cNvSpPr>
            <a:spLocks noGrp="1"/>
          </p:cNvSpPr>
          <p:nvPr>
            <p:ph type="title" hasCustomPrompt="1"/>
          </p:nvPr>
        </p:nvSpPr>
        <p:spPr>
          <a:xfrm>
            <a:off x="873956" y="82296"/>
            <a:ext cx="10342487" cy="630936"/>
          </a:xfrm>
          <a:prstGeom prst="rect">
            <a:avLst/>
          </a:prstGeom>
          <a:ln>
            <a:noFill/>
          </a:ln>
        </p:spPr>
        <p:txBody>
          <a:bodyPr anchor="ctr">
            <a:normAutofit/>
          </a:bodyPr>
          <a:lstStyle>
            <a:lvl1pPr algn="ctr">
              <a:defRPr sz="2800" b="1">
                <a:latin typeface="Arial" panose="020B0604020202020204" pitchFamily="34" charset="0"/>
                <a:cs typeface="Arial" panose="020B0604020202020204" pitchFamily="34" charset="0"/>
              </a:defRPr>
            </a:lvl1pPr>
          </a:lstStyle>
          <a:p>
            <a:r>
              <a:rPr lang="en-US"/>
              <a:t>Click to title style</a:t>
            </a:r>
          </a:p>
        </p:txBody>
      </p:sp>
    </p:spTree>
    <p:extLst>
      <p:ext uri="{BB962C8B-B14F-4D97-AF65-F5344CB8AC3E}">
        <p14:creationId xmlns:p14="http://schemas.microsoft.com/office/powerpoint/2010/main" val="1512737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4 Contents">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057275"/>
            <a:ext cx="5384800" cy="2338388"/>
          </a:xfrm>
          <a:prstGeom prst="rect">
            <a:avLst/>
          </a:prstGeom>
        </p:spPr>
        <p:txBody>
          <a:bodyPr>
            <a:normAutofit/>
          </a:bodyPr>
          <a:lstStyle>
            <a:lvl1pPr>
              <a:defRPr sz="2400"/>
            </a:lvl1pPr>
            <a:lvl2pPr>
              <a:defRPr sz="2200"/>
            </a:lvl2pPr>
            <a:lvl3pPr>
              <a:defRPr sz="2000"/>
            </a:lvl3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057275"/>
            <a:ext cx="5384800" cy="2338388"/>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548064"/>
            <a:ext cx="5384800" cy="2339975"/>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548064"/>
            <a:ext cx="5384800" cy="2339975"/>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838199" y="71021"/>
            <a:ext cx="10338787" cy="634190"/>
          </a:xfrm>
          <a:prstGeom prst="rect">
            <a:avLst/>
          </a:prstGeom>
        </p:spPr>
        <p:txBody>
          <a:bodyPr anchor="ctr"/>
          <a:lstStyle/>
          <a:p>
            <a:r>
              <a:rPr lang="en-US"/>
              <a:t>Click to edit Master title style</a:t>
            </a:r>
          </a:p>
        </p:txBody>
      </p:sp>
      <p:sp>
        <p:nvSpPr>
          <p:cNvPr id="13" name="Slide Number Placeholder 5">
            <a:extLst>
              <a:ext uri="{FF2B5EF4-FFF2-40B4-BE49-F238E27FC236}">
                <a16:creationId xmlns:a16="http://schemas.microsoft.com/office/drawing/2014/main" id="{9E25D0BB-F33B-6E17-FBB3-FD51C10B10A5}"/>
              </a:ext>
            </a:extLst>
          </p:cNvPr>
          <p:cNvSpPr>
            <a:spLocks noGrp="1"/>
          </p:cNvSpPr>
          <p:nvPr>
            <p:ph type="sldNum" sz="quarter" idx="10"/>
          </p:nvPr>
        </p:nvSpPr>
        <p:spPr>
          <a:xfrm>
            <a:off x="8839200" y="6553200"/>
            <a:ext cx="2844800" cy="304800"/>
          </a:xfrm>
          <a:prstGeom prst="rect">
            <a:avLst/>
          </a:prstGeom>
        </p:spPr>
        <p:txBody>
          <a:bodyPr anchor="ctr"/>
          <a:lstStyle>
            <a:lvl1pPr>
              <a:defRPr sz="1000">
                <a:solidFill>
                  <a:schemeClr val="bg1"/>
                </a:solidFill>
                <a:latin typeface="Arial" panose="020B0604020202020204" pitchFamily="34" charset="0"/>
                <a:cs typeface="Arial" panose="020B0604020202020204" pitchFamily="34" charset="0"/>
              </a:defRPr>
            </a:lvl1pPr>
          </a:lstStyle>
          <a:p>
            <a:pPr algn="r"/>
            <a:fld id="{9F0E9893-8FB3-409C-B448-4EC2BA053222}" type="slidenum">
              <a:rPr lang="en-US" smtClean="0"/>
              <a:pPr algn="r"/>
              <a:t>‹#›</a:t>
            </a:fld>
            <a:endParaRPr lang="en-US"/>
          </a:p>
        </p:txBody>
      </p:sp>
    </p:spTree>
    <p:extLst>
      <p:ext uri="{BB962C8B-B14F-4D97-AF65-F5344CB8AC3E}">
        <p14:creationId xmlns:p14="http://schemas.microsoft.com/office/powerpoint/2010/main" val="187194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itle and Two Contents">
    <p:spTree>
      <p:nvGrpSpPr>
        <p:cNvPr id="1" name=""/>
        <p:cNvGrpSpPr/>
        <p:nvPr/>
      </p:nvGrpSpPr>
      <p:grpSpPr>
        <a:xfrm>
          <a:off x="0" y="0"/>
          <a:ext cx="0" cy="0"/>
          <a:chOff x="0" y="0"/>
          <a:chExt cx="0" cy="0"/>
        </a:xfrm>
      </p:grpSpPr>
      <p:sp>
        <p:nvSpPr>
          <p:cNvPr id="2" name="Title 1"/>
          <p:cNvSpPr>
            <a:spLocks noGrp="1"/>
          </p:cNvSpPr>
          <p:nvPr>
            <p:ph type="title"/>
          </p:nvPr>
        </p:nvSpPr>
        <p:spPr>
          <a:xfrm>
            <a:off x="609600" y="62144"/>
            <a:ext cx="10972800" cy="657509"/>
          </a:xfrm>
          <a:prstGeom prst="rect">
            <a:avLst/>
          </a:prstGeom>
        </p:spPr>
        <p:txBody>
          <a:bodyPr anchor="ctr"/>
          <a:lstStyle/>
          <a:p>
            <a:r>
              <a:rPr lang="en-US"/>
              <a:t>Click to edit Master title style</a:t>
            </a:r>
          </a:p>
        </p:txBody>
      </p:sp>
      <p:sp>
        <p:nvSpPr>
          <p:cNvPr id="3" name="Content Placeholder 2"/>
          <p:cNvSpPr>
            <a:spLocks noGrp="1"/>
          </p:cNvSpPr>
          <p:nvPr>
            <p:ph sz="half" idx="1"/>
          </p:nvPr>
        </p:nvSpPr>
        <p:spPr>
          <a:xfrm>
            <a:off x="914400" y="990600"/>
            <a:ext cx="5080000" cy="5399088"/>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90600"/>
            <a:ext cx="5080000" cy="5399088"/>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5BB818A2-C387-3C2E-316A-6CD2A9E4A162}"/>
              </a:ext>
            </a:extLst>
          </p:cNvPr>
          <p:cNvSpPr>
            <a:spLocks noGrp="1"/>
          </p:cNvSpPr>
          <p:nvPr>
            <p:ph type="sldNum" sz="quarter" idx="4"/>
          </p:nvPr>
        </p:nvSpPr>
        <p:spPr>
          <a:xfrm>
            <a:off x="8839200" y="6553200"/>
            <a:ext cx="2844800" cy="304800"/>
          </a:xfrm>
          <a:prstGeom prst="rect">
            <a:avLst/>
          </a:prstGeom>
        </p:spPr>
        <p:txBody>
          <a:bodyPr anchor="ctr"/>
          <a:lstStyle>
            <a:lvl1pPr>
              <a:defRPr sz="1000">
                <a:solidFill>
                  <a:schemeClr val="bg1"/>
                </a:solidFill>
                <a:latin typeface="Arial" panose="020B0604020202020204" pitchFamily="34" charset="0"/>
                <a:cs typeface="Arial" panose="020B0604020202020204" pitchFamily="34" charset="0"/>
              </a:defRPr>
            </a:lvl1pPr>
          </a:lstStyle>
          <a:p>
            <a:pPr algn="r"/>
            <a:fld id="{9F0E9893-8FB3-409C-B448-4EC2BA053222}" type="slidenum">
              <a:rPr lang="en-US" smtClean="0"/>
              <a:pPr algn="r"/>
              <a:t>‹#›</a:t>
            </a:fld>
            <a:endParaRPr lang="en-US"/>
          </a:p>
        </p:txBody>
      </p:sp>
    </p:spTree>
    <p:extLst>
      <p:ext uri="{BB962C8B-B14F-4D97-AF65-F5344CB8AC3E}">
        <p14:creationId xmlns:p14="http://schemas.microsoft.com/office/powerpoint/2010/main" val="114359658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4 Content">
    <p:spTree>
      <p:nvGrpSpPr>
        <p:cNvPr id="1" name=""/>
        <p:cNvGrpSpPr/>
        <p:nvPr/>
      </p:nvGrpSpPr>
      <p:grpSpPr>
        <a:xfrm>
          <a:off x="0" y="0"/>
          <a:ext cx="0" cy="0"/>
          <a:chOff x="0" y="0"/>
          <a:chExt cx="0" cy="0"/>
        </a:xfrm>
      </p:grpSpPr>
      <p:sp>
        <p:nvSpPr>
          <p:cNvPr id="7" name="Rectangle 4"/>
          <p:cNvSpPr>
            <a:spLocks noGrp="1" noChangeArrowheads="1"/>
          </p:cNvSpPr>
          <p:nvPr>
            <p:ph type="dt" sz="half" idx="10"/>
          </p:nvPr>
        </p:nvSpPr>
        <p:spPr>
          <a:xfrm>
            <a:off x="838200" y="6356350"/>
            <a:ext cx="2743200" cy="365125"/>
          </a:xfrm>
          <a:prstGeom prst="rect">
            <a:avLst/>
          </a:prstGeom>
          <a:ln/>
        </p:spPr>
        <p:txBody>
          <a:bodyPr/>
          <a:lstStyle>
            <a:lvl1pPr>
              <a:defRPr/>
            </a:lvl1pPr>
          </a:lstStyle>
          <a:p>
            <a:fld id="{8C13B452-DEE7-5E44-845E-831542A932BD}" type="datetimeFigureOut">
              <a:rPr lang="en-US" smtClean="0"/>
              <a:t>11/26/2024</a:t>
            </a:fld>
            <a:endParaRPr lang="en-US"/>
          </a:p>
        </p:txBody>
      </p:sp>
      <p:sp>
        <p:nvSpPr>
          <p:cNvPr id="8" name="Rectangle 5"/>
          <p:cNvSpPr>
            <a:spLocks noGrp="1" noChangeArrowheads="1"/>
          </p:cNvSpPr>
          <p:nvPr>
            <p:ph type="ftr" sz="quarter" idx="11"/>
          </p:nvPr>
        </p:nvSpPr>
        <p:spPr>
          <a:xfrm>
            <a:off x="4038600" y="6356350"/>
            <a:ext cx="4114800" cy="365125"/>
          </a:xfrm>
          <a:prstGeom prst="rect">
            <a:avLst/>
          </a:prstGeom>
          <a:ln/>
        </p:spPr>
        <p:txBody>
          <a:bodyPr/>
          <a:lstStyle>
            <a:lvl1pPr>
              <a:defRPr/>
            </a:lvl1pPr>
          </a:lstStyle>
          <a:p>
            <a:endParaRPr lang="en-US"/>
          </a:p>
        </p:txBody>
      </p:sp>
      <p:sp>
        <p:nvSpPr>
          <p:cNvPr id="9" name="Rectangle 15"/>
          <p:cNvSpPr>
            <a:spLocks noGrp="1" noChangeArrowheads="1"/>
          </p:cNvSpPr>
          <p:nvPr>
            <p:ph type="sldNum" sz="quarter" idx="12"/>
          </p:nvPr>
        </p:nvSpPr>
        <p:spPr>
          <a:xfrm>
            <a:off x="8610600" y="6356350"/>
            <a:ext cx="2743200" cy="365125"/>
          </a:xfrm>
          <a:prstGeom prst="rect">
            <a:avLst/>
          </a:prstGeom>
          <a:ln/>
        </p:spPr>
        <p:txBody>
          <a:bodyPr/>
          <a:lstStyle>
            <a:lvl1pPr>
              <a:defRPr/>
            </a:lvl1pPr>
          </a:lstStyle>
          <a:p>
            <a:fld id="{61B7C903-3E9D-3448-8D7D-A0F64BA24B43}" type="slidenum">
              <a:rPr lang="en-US" smtClean="0"/>
              <a:t>‹#›</a:t>
            </a:fld>
            <a:endParaRPr lang="en-US"/>
          </a:p>
        </p:txBody>
      </p:sp>
      <p:sp>
        <p:nvSpPr>
          <p:cNvPr id="2" name="Title 1"/>
          <p:cNvSpPr>
            <a:spLocks noGrp="1"/>
          </p:cNvSpPr>
          <p:nvPr>
            <p:ph type="title"/>
          </p:nvPr>
        </p:nvSpPr>
        <p:spPr>
          <a:xfrm>
            <a:off x="604961" y="100373"/>
            <a:ext cx="10972800" cy="60483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37416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BBB30-A434-5C89-BA61-0876F4FDA8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4D6C61-9D00-36BB-2517-4D432D98EF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8F2D66-3EB8-E6AF-9C19-8E626D419E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DD0514-C8DD-7CFC-ECD6-260C5C0CF1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EDB835-0DBF-67CA-FBA3-892385E422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85C112-9A23-B528-42C6-52E2CC123783}"/>
              </a:ext>
            </a:extLst>
          </p:cNvPr>
          <p:cNvSpPr>
            <a:spLocks noGrp="1"/>
          </p:cNvSpPr>
          <p:nvPr>
            <p:ph type="dt" sz="half" idx="10"/>
          </p:nvPr>
        </p:nvSpPr>
        <p:spPr/>
        <p:txBody>
          <a:bodyPr/>
          <a:lstStyle/>
          <a:p>
            <a:fld id="{1B183EBA-9E60-7D4F-BEE9-2A445FF454A6}" type="datetimeFigureOut">
              <a:rPr lang="en-US" smtClean="0"/>
              <a:t>11/26/2024</a:t>
            </a:fld>
            <a:endParaRPr lang="en-US"/>
          </a:p>
        </p:txBody>
      </p:sp>
      <p:sp>
        <p:nvSpPr>
          <p:cNvPr id="8" name="Footer Placeholder 7">
            <a:extLst>
              <a:ext uri="{FF2B5EF4-FFF2-40B4-BE49-F238E27FC236}">
                <a16:creationId xmlns:a16="http://schemas.microsoft.com/office/drawing/2014/main" id="{94A0EE74-5CDF-B5A6-A7B5-D93A7C6D9F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894CAA-AE23-23B7-C6DF-01A5D77EBA3F}"/>
              </a:ext>
            </a:extLst>
          </p:cNvPr>
          <p:cNvSpPr>
            <a:spLocks noGrp="1"/>
          </p:cNvSpPr>
          <p:nvPr>
            <p:ph type="sldNum" sz="quarter" idx="12"/>
          </p:nvPr>
        </p:nvSpPr>
        <p:spPr/>
        <p:txBody>
          <a:bodyPr/>
          <a:lstStyle/>
          <a:p>
            <a:fld id="{812B04E8-36A4-6C43-8AF8-7731AA1EDF6C}" type="slidenum">
              <a:rPr lang="en-US" smtClean="0"/>
              <a:t>‹#›</a:t>
            </a:fld>
            <a:endParaRPr lang="en-US"/>
          </a:p>
        </p:txBody>
      </p:sp>
    </p:spTree>
    <p:extLst>
      <p:ext uri="{BB962C8B-B14F-4D97-AF65-F5344CB8AC3E}">
        <p14:creationId xmlns:p14="http://schemas.microsoft.com/office/powerpoint/2010/main" val="3833319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nd 4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057275"/>
            <a:ext cx="5384800" cy="2338388"/>
          </a:xfrm>
          <a:prstGeom prst="rect">
            <a:avLst/>
          </a:prstGeom>
        </p:spPr>
        <p:txBody>
          <a:bodyPr>
            <a:normAutofit/>
          </a:bodyPr>
          <a:lstStyle>
            <a:lvl1pPr>
              <a:defRPr sz="2400"/>
            </a:lvl1pPr>
            <a:lvl2pPr>
              <a:defRPr sz="2200"/>
            </a:lvl2pPr>
            <a:lvl3pPr>
              <a:defRPr sz="2000"/>
            </a:lvl3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057275"/>
            <a:ext cx="5384800" cy="2338388"/>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548064"/>
            <a:ext cx="5384800" cy="2339975"/>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548064"/>
            <a:ext cx="5384800" cy="2339975"/>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838200" y="6356350"/>
            <a:ext cx="2743200" cy="365125"/>
          </a:xfrm>
          <a:prstGeom prst="rect">
            <a:avLst/>
          </a:prstGeom>
          <a:ln/>
        </p:spPr>
        <p:txBody>
          <a:bodyPr/>
          <a:lstStyle>
            <a:lvl1pPr>
              <a:defRPr/>
            </a:lvl1pPr>
          </a:lstStyle>
          <a:p>
            <a:fld id="{8C13B452-DEE7-5E44-845E-831542A932BD}" type="datetimeFigureOut">
              <a:rPr lang="en-US" smtClean="0"/>
              <a:t>11/26/2024</a:t>
            </a:fld>
            <a:endParaRPr lang="en-US"/>
          </a:p>
        </p:txBody>
      </p:sp>
      <p:sp>
        <p:nvSpPr>
          <p:cNvPr id="8" name="Rectangle 5"/>
          <p:cNvSpPr>
            <a:spLocks noGrp="1" noChangeArrowheads="1"/>
          </p:cNvSpPr>
          <p:nvPr>
            <p:ph type="ftr" sz="quarter" idx="11"/>
          </p:nvPr>
        </p:nvSpPr>
        <p:spPr>
          <a:xfrm>
            <a:off x="4038600" y="6356350"/>
            <a:ext cx="4114800" cy="365125"/>
          </a:xfrm>
          <a:prstGeom prst="rect">
            <a:avLst/>
          </a:prstGeom>
          <a:ln/>
        </p:spPr>
        <p:txBody>
          <a:bodyPr/>
          <a:lstStyle>
            <a:lvl1pPr>
              <a:defRPr/>
            </a:lvl1pPr>
          </a:lstStyle>
          <a:p>
            <a:endParaRPr lang="en-US"/>
          </a:p>
        </p:txBody>
      </p:sp>
      <p:sp>
        <p:nvSpPr>
          <p:cNvPr id="9" name="Rectangle 15"/>
          <p:cNvSpPr>
            <a:spLocks noGrp="1" noChangeArrowheads="1"/>
          </p:cNvSpPr>
          <p:nvPr>
            <p:ph type="sldNum" sz="quarter" idx="12"/>
          </p:nvPr>
        </p:nvSpPr>
        <p:spPr>
          <a:xfrm>
            <a:off x="8610600" y="6356350"/>
            <a:ext cx="2743200" cy="365125"/>
          </a:xfrm>
          <a:prstGeom prst="rect">
            <a:avLst/>
          </a:prstGeom>
          <a:ln/>
        </p:spPr>
        <p:txBody>
          <a:bodyPr/>
          <a:lstStyle>
            <a:lvl1pPr>
              <a:defRPr/>
            </a:lvl1pPr>
          </a:lstStyle>
          <a:p>
            <a:fld id="{61B7C903-3E9D-3448-8D7D-A0F64BA24B43}" type="slidenum">
              <a:rPr lang="en-US" smtClean="0"/>
              <a:t>‹#›</a:t>
            </a:fld>
            <a:endParaRPr lang="en-US"/>
          </a:p>
        </p:txBody>
      </p:sp>
      <p:sp>
        <p:nvSpPr>
          <p:cNvPr id="2" name="Title 1"/>
          <p:cNvSpPr>
            <a:spLocks noGrp="1"/>
          </p:cNvSpPr>
          <p:nvPr>
            <p:ph type="title"/>
          </p:nvPr>
        </p:nvSpPr>
        <p:spPr>
          <a:xfrm>
            <a:off x="604961" y="100373"/>
            <a:ext cx="10972800" cy="60483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7191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4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057275"/>
            <a:ext cx="5384800" cy="2338388"/>
          </a:xfrm>
          <a:prstGeom prst="rect">
            <a:avLst/>
          </a:prstGeom>
        </p:spPr>
        <p:txBody>
          <a:bodyPr>
            <a:normAutofit/>
          </a:bodyPr>
          <a:lstStyle>
            <a:lvl1pPr>
              <a:defRPr sz="2400"/>
            </a:lvl1pPr>
            <a:lvl2pPr>
              <a:defRPr sz="2200"/>
            </a:lvl2pPr>
            <a:lvl3pPr>
              <a:defRPr sz="2000"/>
            </a:lvl3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057275"/>
            <a:ext cx="5384800" cy="2338388"/>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548064"/>
            <a:ext cx="5384800" cy="2339975"/>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548064"/>
            <a:ext cx="5384800" cy="2339975"/>
          </a:xfrm>
          <a:prstGeom prst="rect">
            <a:avLst/>
          </a:prstGeom>
        </p:spPr>
        <p:txBody>
          <a:bodyPr>
            <a:normAutofit/>
          </a:bodyPr>
          <a:lstStyle>
            <a:lvl1pPr>
              <a:defRPr sz="2400"/>
            </a:lvl1pPr>
            <a:lvl2pPr>
              <a:defRPr sz="22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838200" y="6356350"/>
            <a:ext cx="2743200" cy="365125"/>
          </a:xfrm>
          <a:prstGeom prst="rect">
            <a:avLst/>
          </a:prstGeom>
          <a:ln/>
        </p:spPr>
        <p:txBody>
          <a:bodyPr/>
          <a:lstStyle>
            <a:lvl1pPr>
              <a:defRPr/>
            </a:lvl1pPr>
          </a:lstStyle>
          <a:p>
            <a:fld id="{8C13B452-DEE7-5E44-845E-831542A932BD}" type="datetimeFigureOut">
              <a:rPr lang="en-US" smtClean="0"/>
              <a:t>11/26/2024</a:t>
            </a:fld>
            <a:endParaRPr lang="en-US"/>
          </a:p>
        </p:txBody>
      </p:sp>
      <p:sp>
        <p:nvSpPr>
          <p:cNvPr id="8" name="Rectangle 5"/>
          <p:cNvSpPr>
            <a:spLocks noGrp="1" noChangeArrowheads="1"/>
          </p:cNvSpPr>
          <p:nvPr>
            <p:ph type="ftr" sz="quarter" idx="11"/>
          </p:nvPr>
        </p:nvSpPr>
        <p:spPr>
          <a:xfrm>
            <a:off x="4038600" y="6356350"/>
            <a:ext cx="4114800" cy="365125"/>
          </a:xfrm>
          <a:prstGeom prst="rect">
            <a:avLst/>
          </a:prstGeom>
          <a:ln/>
        </p:spPr>
        <p:txBody>
          <a:bodyPr/>
          <a:lstStyle>
            <a:lvl1pPr>
              <a:defRPr/>
            </a:lvl1pPr>
          </a:lstStyle>
          <a:p>
            <a:endParaRPr lang="en-US"/>
          </a:p>
        </p:txBody>
      </p:sp>
      <p:sp>
        <p:nvSpPr>
          <p:cNvPr id="9" name="Rectangle 15"/>
          <p:cNvSpPr>
            <a:spLocks noGrp="1" noChangeArrowheads="1"/>
          </p:cNvSpPr>
          <p:nvPr>
            <p:ph type="sldNum" sz="quarter" idx="12"/>
          </p:nvPr>
        </p:nvSpPr>
        <p:spPr>
          <a:xfrm>
            <a:off x="8610600" y="6356350"/>
            <a:ext cx="2743200" cy="365125"/>
          </a:xfrm>
          <a:prstGeom prst="rect">
            <a:avLst/>
          </a:prstGeom>
          <a:ln/>
        </p:spPr>
        <p:txBody>
          <a:bodyPr/>
          <a:lstStyle>
            <a:lvl1pPr>
              <a:defRPr/>
            </a:lvl1pPr>
          </a:lstStyle>
          <a:p>
            <a:fld id="{61B7C903-3E9D-3448-8D7D-A0F64BA24B43}" type="slidenum">
              <a:rPr lang="en-US" smtClean="0"/>
              <a:t>‹#›</a:t>
            </a:fld>
            <a:endParaRPr lang="en-US"/>
          </a:p>
        </p:txBody>
      </p:sp>
      <p:sp>
        <p:nvSpPr>
          <p:cNvPr id="2" name="Title 1"/>
          <p:cNvSpPr>
            <a:spLocks noGrp="1"/>
          </p:cNvSpPr>
          <p:nvPr>
            <p:ph type="title"/>
          </p:nvPr>
        </p:nvSpPr>
        <p:spPr>
          <a:xfrm>
            <a:off x="604961" y="100373"/>
            <a:ext cx="10972800" cy="60483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18113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F6C46B-78E6-3316-D269-7922B6E92920}"/>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0478EF5-3081-9BFD-4EC9-992F9EFB19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8D0FBC-A73C-E9E1-D80D-C0DDE096FA58}"/>
              </a:ext>
            </a:extLst>
          </p:cNvPr>
          <p:cNvSpPr>
            <a:spLocks noGrp="1"/>
          </p:cNvSpPr>
          <p:nvPr>
            <p:ph type="sldNum" sz="quarter" idx="12"/>
          </p:nvPr>
        </p:nvSpPr>
        <p:spPr/>
        <p:txBody>
          <a:bodyPr/>
          <a:lstStyle/>
          <a:p>
            <a:fld id="{B8E34F36-116D-2547-94D3-D0F9F081BCB3}" type="slidenum">
              <a:rPr lang="en-US" smtClean="0"/>
              <a:t>‹#›</a:t>
            </a:fld>
            <a:endParaRPr lang="en-US"/>
          </a:p>
        </p:txBody>
      </p:sp>
    </p:spTree>
    <p:extLst>
      <p:ext uri="{BB962C8B-B14F-4D97-AF65-F5344CB8AC3E}">
        <p14:creationId xmlns:p14="http://schemas.microsoft.com/office/powerpoint/2010/main" val="225888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89AE-8AD2-5C86-501D-F3575E6FE4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A024C7-EA42-6754-B138-0F6ECDD5F4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754A2-B009-AC6A-1953-9B9128453D1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9977AF8-9BCD-7CE9-3A8F-9AD9A4ADA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65ADDF-EB9F-7B2C-CC79-1443F2432852}"/>
              </a:ext>
            </a:extLst>
          </p:cNvPr>
          <p:cNvSpPr>
            <a:spLocks noGrp="1"/>
          </p:cNvSpPr>
          <p:nvPr>
            <p:ph type="sldNum" sz="quarter" idx="12"/>
          </p:nvPr>
        </p:nvSpPr>
        <p:spPr/>
        <p:txBody>
          <a:bodyPr/>
          <a:lstStyle/>
          <a:p>
            <a:fld id="{B8E34F36-116D-2547-94D3-D0F9F081BCB3}" type="slidenum">
              <a:rPr lang="en-US" smtClean="0"/>
              <a:t>‹#›</a:t>
            </a:fld>
            <a:endParaRPr lang="en-US"/>
          </a:p>
        </p:txBody>
      </p:sp>
    </p:spTree>
    <p:extLst>
      <p:ext uri="{BB962C8B-B14F-4D97-AF65-F5344CB8AC3E}">
        <p14:creationId xmlns:p14="http://schemas.microsoft.com/office/powerpoint/2010/main" val="4182423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066800"/>
            <a:ext cx="11277600" cy="5410200"/>
          </a:xfr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marL="1371600" indent="-288925">
              <a:defRPr>
                <a:latin typeface="Arial" panose="020B0604020202020204" pitchFamily="34" charset="0"/>
                <a:cs typeface="Arial" panose="020B0604020202020204" pitchFamily="34" charset="0"/>
              </a:defRPr>
            </a:lvl4pPr>
            <a:lvl5pPr marL="1655763" indent="-288925">
              <a:buFont typeface="Arial" panose="020B0604020202020204" pitchFamily="34" charset="0"/>
              <a:buChar char="»"/>
              <a:tabLs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06400" y="6553200"/>
            <a:ext cx="2844800" cy="228600"/>
          </a:xfrm>
          <a:prstGeom prst="rect">
            <a:avLst/>
          </a:prstGeom>
        </p:spPr>
        <p:txBody>
          <a:bodyPr/>
          <a:lstStyle>
            <a:lvl1pPr>
              <a:defRPr sz="1000">
                <a:latin typeface="Arial" panose="020B0604020202020204" pitchFamily="34" charset="0"/>
                <a:cs typeface="Arial" panose="020B0604020202020204" pitchFamily="34" charset="0"/>
              </a:defRPr>
            </a:lvl1pPr>
          </a:lstStyle>
          <a:p>
            <a:endParaRPr lang="en-US"/>
          </a:p>
        </p:txBody>
      </p:sp>
      <p:sp>
        <p:nvSpPr>
          <p:cNvPr id="5" name="Footer Placeholder 4"/>
          <p:cNvSpPr>
            <a:spLocks noGrp="1"/>
          </p:cNvSpPr>
          <p:nvPr>
            <p:ph type="ftr" sz="quarter" idx="11"/>
          </p:nvPr>
        </p:nvSpPr>
        <p:spPr>
          <a:xfrm>
            <a:off x="4114800" y="6553200"/>
            <a:ext cx="3860800" cy="228600"/>
          </a:xfrm>
          <a:prstGeom prst="rect">
            <a:avLst/>
          </a:prstGeom>
        </p:spPr>
        <p:txBody>
          <a:bodyPr/>
          <a:lstStyle>
            <a:lvl1pPr>
              <a:defRPr sz="1000" b="0">
                <a:solidFill>
                  <a:schemeClr val="tx1"/>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a:xfrm>
            <a:off x="8839200" y="6553200"/>
            <a:ext cx="2844800" cy="228600"/>
          </a:xfrm>
          <a:prstGeom prst="rect">
            <a:avLst/>
          </a:prstGeom>
        </p:spPr>
        <p:txBody>
          <a:bodyPr/>
          <a:lstStyle>
            <a:lvl1pPr>
              <a:defRPr sz="1000">
                <a:latin typeface="Arial" panose="020B0604020202020204" pitchFamily="34" charset="0"/>
                <a:cs typeface="Arial" panose="020B0604020202020204" pitchFamily="34" charset="0"/>
              </a:defRPr>
            </a:lvl1pPr>
          </a:lstStyle>
          <a:p>
            <a:pPr algn="r"/>
            <a:fld id="{9F0E9893-8FB3-409C-B448-4EC2BA053222}" type="slidenum">
              <a:rPr lang="en-US" smtClean="0"/>
              <a:pPr algn="r"/>
              <a:t>‹#›</a:t>
            </a:fld>
            <a:endParaRPr lang="en-US"/>
          </a:p>
        </p:txBody>
      </p:sp>
      <p:sp>
        <p:nvSpPr>
          <p:cNvPr id="9" name="Title 1"/>
          <p:cNvSpPr>
            <a:spLocks noGrp="1"/>
          </p:cNvSpPr>
          <p:nvPr>
            <p:ph type="title"/>
          </p:nvPr>
        </p:nvSpPr>
        <p:spPr>
          <a:xfrm>
            <a:off x="406401" y="188913"/>
            <a:ext cx="10515600" cy="630936"/>
          </a:xfrm>
          <a:prstGeom prst="rect">
            <a:avLst/>
          </a:prstGeom>
          <a:ln>
            <a:solidFill>
              <a:schemeClr val="accent1">
                <a:lumMod val="75000"/>
              </a:schemeClr>
            </a:solidFill>
          </a:ln>
        </p:spPr>
        <p:txBody>
          <a:bodyPr>
            <a:normAutofit/>
          </a:bodyPr>
          <a:lstStyle>
            <a:lvl1pPr algn="l">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19829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5A8020-2BBB-7DE0-A71D-941E1F2EC23B}"/>
              </a:ext>
            </a:extLst>
          </p:cNvPr>
          <p:cNvSpPr/>
          <p:nvPr userDrawn="1"/>
        </p:nvSpPr>
        <p:spPr>
          <a:xfrm>
            <a:off x="0" y="0"/>
            <a:ext cx="12191999" cy="787948"/>
          </a:xfrm>
          <a:prstGeom prst="rect">
            <a:avLst/>
          </a:prstGeom>
          <a:solidFill>
            <a:srgbClr val="424B5F"/>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4ED01B5-9E87-C6A6-C275-AD81371E11C3}"/>
              </a:ext>
            </a:extLst>
          </p:cNvPr>
          <p:cNvSpPr/>
          <p:nvPr userDrawn="1"/>
        </p:nvSpPr>
        <p:spPr>
          <a:xfrm>
            <a:off x="0" y="6553198"/>
            <a:ext cx="12191999" cy="304801"/>
          </a:xfrm>
          <a:prstGeom prst="rect">
            <a:avLst/>
          </a:prstGeom>
          <a:solidFill>
            <a:srgbClr val="424B5F"/>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2051" name="Text Placeholder 2"/>
          <p:cNvSpPr>
            <a:spLocks noGrp="1"/>
          </p:cNvSpPr>
          <p:nvPr>
            <p:ph type="body" idx="1"/>
          </p:nvPr>
        </p:nvSpPr>
        <p:spPr bwMode="auto">
          <a:xfrm>
            <a:off x="488272" y="1251751"/>
            <a:ext cx="11195728" cy="4647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Rectangle 2">
            <a:extLst>
              <a:ext uri="{FF2B5EF4-FFF2-40B4-BE49-F238E27FC236}">
                <a16:creationId xmlns:a16="http://schemas.microsoft.com/office/drawing/2014/main" id="{764C5BC7-E0EF-1F86-DF19-50D01632502E}"/>
              </a:ext>
            </a:extLst>
          </p:cNvPr>
          <p:cNvSpPr/>
          <p:nvPr userDrawn="1"/>
        </p:nvSpPr>
        <p:spPr>
          <a:xfrm>
            <a:off x="8832273" y="8965"/>
            <a:ext cx="3359726" cy="766684"/>
          </a:xfrm>
          <a:prstGeom prst="rect">
            <a:avLst/>
          </a:prstGeom>
          <a:gradFill flip="none" rotWithShape="1">
            <a:gsLst>
              <a:gs pos="52000">
                <a:srgbClr val="444D61"/>
              </a:gs>
              <a:gs pos="11000">
                <a:srgbClr val="3C4356"/>
              </a:gs>
              <a:gs pos="100000">
                <a:schemeClr val="bg1">
                  <a:alpha val="0"/>
                </a:schemeClr>
              </a:gs>
            </a:gsLst>
            <a:lin ang="10800000" scaled="1"/>
            <a:tileRect/>
          </a:gra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4" name="Title 2">
            <a:extLst>
              <a:ext uri="{FF2B5EF4-FFF2-40B4-BE49-F238E27FC236}">
                <a16:creationId xmlns:a16="http://schemas.microsoft.com/office/drawing/2014/main" id="{0855FB9B-FD6A-06B1-5E68-5DF4FC9CFDC5}"/>
              </a:ext>
            </a:extLst>
          </p:cNvPr>
          <p:cNvSpPr txBox="1">
            <a:spLocks/>
          </p:cNvSpPr>
          <p:nvPr userDrawn="1"/>
        </p:nvSpPr>
        <p:spPr>
          <a:xfrm>
            <a:off x="795529" y="42528"/>
            <a:ext cx="10396728" cy="724156"/>
          </a:xfrm>
          <a:prstGeom prst="rect">
            <a:avLst/>
          </a:prstGeom>
          <a:ln>
            <a:noFill/>
          </a:ln>
        </p:spPr>
        <p:txBody>
          <a:bodyPr anchor="ctr"/>
          <a:lst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endParaRPr lang="en-US"/>
          </a:p>
        </p:txBody>
      </p:sp>
      <p:pic>
        <p:nvPicPr>
          <p:cNvPr id="5" name="Picture 4" descr="A blue and white logo&#10;&#10;Description automatically generated">
            <a:extLst>
              <a:ext uri="{FF2B5EF4-FFF2-40B4-BE49-F238E27FC236}">
                <a16:creationId xmlns:a16="http://schemas.microsoft.com/office/drawing/2014/main" id="{A49AF07C-A09A-F59A-8376-ECF126D8B247}"/>
              </a:ext>
            </a:extLst>
          </p:cNvPr>
          <p:cNvPicPr>
            <a:picLocks noChangeAspect="1"/>
          </p:cNvPicPr>
          <p:nvPr userDrawn="1"/>
        </p:nvPicPr>
        <p:blipFill rotWithShape="1">
          <a:blip r:embed="rId15"/>
          <a:srcRect t="4139" b="4139"/>
          <a:stretch/>
        </p:blipFill>
        <p:spPr>
          <a:xfrm>
            <a:off x="10973006" y="21264"/>
            <a:ext cx="1218994" cy="766684"/>
          </a:xfrm>
          <a:prstGeom prst="rect">
            <a:avLst/>
          </a:prstGeom>
        </p:spPr>
      </p:pic>
      <p:pic>
        <p:nvPicPr>
          <p:cNvPr id="7" name="Picture 6" descr="A logo with a red swoosh and white text&#10;&#10;Description automatically generated">
            <a:extLst>
              <a:ext uri="{FF2B5EF4-FFF2-40B4-BE49-F238E27FC236}">
                <a16:creationId xmlns:a16="http://schemas.microsoft.com/office/drawing/2014/main" id="{21F589B6-43B7-2FF2-1AC6-D1CC1ED90F71}"/>
              </a:ext>
            </a:extLst>
          </p:cNvPr>
          <p:cNvPicPr>
            <a:picLocks noChangeAspect="1"/>
          </p:cNvPicPr>
          <p:nvPr userDrawn="1"/>
        </p:nvPicPr>
        <p:blipFill>
          <a:blip r:embed="rId16"/>
          <a:stretch>
            <a:fillRect/>
          </a:stretch>
        </p:blipFill>
        <p:spPr>
          <a:xfrm>
            <a:off x="69518" y="30229"/>
            <a:ext cx="851949" cy="724156"/>
          </a:xfrm>
          <a:prstGeom prst="rect">
            <a:avLst/>
          </a:prstGeom>
        </p:spPr>
      </p:pic>
      <p:sp>
        <p:nvSpPr>
          <p:cNvPr id="9" name="Rectangle 8">
            <a:extLst>
              <a:ext uri="{FF2B5EF4-FFF2-40B4-BE49-F238E27FC236}">
                <a16:creationId xmlns:a16="http://schemas.microsoft.com/office/drawing/2014/main" id="{EDEC0E16-B749-D750-27C8-6367FA524018}"/>
              </a:ext>
            </a:extLst>
          </p:cNvPr>
          <p:cNvSpPr/>
          <p:nvPr userDrawn="1"/>
        </p:nvSpPr>
        <p:spPr>
          <a:xfrm>
            <a:off x="0" y="787949"/>
            <a:ext cx="12191999" cy="170643"/>
          </a:xfrm>
          <a:prstGeom prst="rect">
            <a:avLst/>
          </a:prstGeom>
          <a:gradFill flip="none" rotWithShape="1">
            <a:gsLst>
              <a:gs pos="0">
                <a:schemeClr val="bg1">
                  <a:lumMod val="50000"/>
                </a:schemeClr>
              </a:gs>
              <a:gs pos="100000">
                <a:schemeClr val="bg1"/>
              </a:gs>
            </a:gsLst>
            <a:lin ang="5400000" scaled="1"/>
            <a:tileRect/>
          </a:gra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1CBE2EA3-052B-AB68-D39C-808F22955B05}"/>
              </a:ext>
            </a:extLst>
          </p:cNvPr>
          <p:cNvSpPr>
            <a:spLocks noGrp="1"/>
          </p:cNvSpPr>
          <p:nvPr>
            <p:ph type="sldNum" sz="quarter" idx="4"/>
          </p:nvPr>
        </p:nvSpPr>
        <p:spPr>
          <a:xfrm>
            <a:off x="8839200" y="6553200"/>
            <a:ext cx="2844800" cy="304800"/>
          </a:xfrm>
          <a:prstGeom prst="rect">
            <a:avLst/>
          </a:prstGeom>
        </p:spPr>
        <p:txBody>
          <a:bodyPr anchor="ctr"/>
          <a:lstStyle>
            <a:lvl1pPr>
              <a:defRPr sz="1000">
                <a:solidFill>
                  <a:schemeClr val="bg1"/>
                </a:solidFill>
                <a:latin typeface="Arial" panose="020B0604020202020204" pitchFamily="34" charset="0"/>
                <a:cs typeface="Arial" panose="020B0604020202020204" pitchFamily="34" charset="0"/>
              </a:defRPr>
            </a:lvl1pPr>
          </a:lstStyle>
          <a:p>
            <a:pPr algn="r"/>
            <a:fld id="{9F0E9893-8FB3-409C-B448-4EC2BA053222}" type="slidenum">
              <a:rPr lang="en-US" smtClean="0"/>
              <a:pPr algn="r"/>
              <a:t>‹#›</a:t>
            </a:fld>
            <a:endParaRPr lang="en-US"/>
          </a:p>
        </p:txBody>
      </p:sp>
    </p:spTree>
    <p:extLst>
      <p:ext uri="{BB962C8B-B14F-4D97-AF65-F5344CB8AC3E}">
        <p14:creationId xmlns:p14="http://schemas.microsoft.com/office/powerpoint/2010/main" val="25934708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75" r:id="rId4"/>
    <p:sldLayoutId id="2147483677" r:id="rId5"/>
    <p:sldLayoutId id="2147483679" r:id="rId6"/>
    <p:sldLayoutId id="2147483680" r:id="rId7"/>
    <p:sldLayoutId id="2147483681" r:id="rId8"/>
    <p:sldLayoutId id="2147483682" r:id="rId9"/>
    <p:sldLayoutId id="2147483683" r:id="rId10"/>
    <p:sldLayoutId id="2147483684" r:id="rId11"/>
    <p:sldLayoutId id="2147483686" r:id="rId12"/>
    <p:sldLayoutId id="2147483687" r:id="rId13"/>
  </p:sldLayoutIdLst>
  <p:hf hdr="0" ftr="0" dt="0"/>
  <p:txStyles>
    <p:title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7FFD550D_A3D712D9.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arc.cnf.io/sessions/r9pz/#!/dashboar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emf"/><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52.svg"/></Relationships>
</file>

<file path=ppt/slides/_rels/slide46.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svg"/><Relationship Id="rId3" Type="http://schemas.openxmlformats.org/officeDocument/2006/relationships/image" Target="../media/image46.svg"/><Relationship Id="rId7" Type="http://schemas.openxmlformats.org/officeDocument/2006/relationships/image" Target="../media/image50.svg"/><Relationship Id="rId12"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svg"/><Relationship Id="rId5" Type="http://schemas.openxmlformats.org/officeDocument/2006/relationships/image" Target="../media/image48.svg"/><Relationship Id="rId15" Type="http://schemas.openxmlformats.org/officeDocument/2006/relationships/image" Target="../media/image58.sv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svg"/><Relationship Id="rId14" Type="http://schemas.openxmlformats.org/officeDocument/2006/relationships/image" Target="../media/image57.png"/></Relationships>
</file>

<file path=ppt/slides/_rels/slide4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svg"/><Relationship Id="rId3" Type="http://schemas.openxmlformats.org/officeDocument/2006/relationships/image" Target="../media/image46.svg"/><Relationship Id="rId7" Type="http://schemas.openxmlformats.org/officeDocument/2006/relationships/image" Target="../media/image50.svg"/><Relationship Id="rId12"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svg"/><Relationship Id="rId5" Type="http://schemas.openxmlformats.org/officeDocument/2006/relationships/image" Target="../media/image48.svg"/><Relationship Id="rId15" Type="http://schemas.openxmlformats.org/officeDocument/2006/relationships/image" Target="../media/image58.sv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svg"/><Relationship Id="rId14"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nvlpubs.nist.gov/nistpubs/CSWP/NIST.CSWP.29.pdf" TargetMode="Externa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hyperlink" Target="https://www.nccoe.nist.gov/sites/default/files/2023-07/zta-nist-sp-1800-35b-preliminary-draft-3.pdf" TargetMode="External"/><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gcc02.safelinks.protection.outlook.com/?url=https%3A%2F%2Farc.cnf.io%2Fsessions%2Fr9pz%2F%23!%2Fdashboard&amp;data=05%7C02%7Cyoon.c.jung%40nasa.gov%7C31a90b6a6dbc4cd430d708dcfd350d22%7C7005d45845be48ae8140d43da96dd17b%7C0%7C0%7C638663653842686034%7CUnknown%7CTWFpbGZsb3d8eyJWIjoiMC4wLjAwMDAiLCJQIjoiV2luMzIiLCJBTiI6Ik1haWwiLCJXVCI6Mn0%3D%7C0%7C%7C%7C&amp;sdata=HQ%2B8YAAyTuyQ8c1OpmMQBIjWdwjEEdBk8AIL3JErrNw%3D&amp;reserved=0" TargetMode="External"/><Relationship Id="rId2" Type="http://schemas.microsoft.com/office/2018/10/relationships/comments" Target="../comments/modernComment_7FFD550E_68F4D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nari.arc.nasa.gov/events/dip-industry-day" TargetMode="External"/><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https://nari.arc.nasa.gov/atmx-dip" TargetMode="External"/><Relationship Id="rId2" Type="http://schemas.openxmlformats.org/officeDocument/2006/relationships/hyperlink" Target="mailto:ARC-DIP-EXT@mail.nasa.gov"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4" Type="http://schemas.openxmlformats.org/officeDocument/2006/relationships/image" Target="../media/image7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82554E-2182-51E7-2529-B78AC7BA86C0}"/>
              </a:ext>
            </a:extLst>
          </p:cNvPr>
          <p:cNvSpPr/>
          <p:nvPr/>
        </p:nvSpPr>
        <p:spPr>
          <a:xfrm>
            <a:off x="0" y="0"/>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pic>
        <p:nvPicPr>
          <p:cNvPr id="6" name="Picture 5" descr="A logo of a globe with a plane flying&#10;&#10;Description automatically generated">
            <a:extLst>
              <a:ext uri="{FF2B5EF4-FFF2-40B4-BE49-F238E27FC236}">
                <a16:creationId xmlns:a16="http://schemas.microsoft.com/office/drawing/2014/main" id="{57F796A2-D2EE-1229-4C65-E56140055821}"/>
              </a:ext>
            </a:extLst>
          </p:cNvPr>
          <p:cNvPicPr>
            <a:picLocks noChangeAspect="1"/>
          </p:cNvPicPr>
          <p:nvPr/>
        </p:nvPicPr>
        <p:blipFill>
          <a:blip r:embed="rId2"/>
          <a:stretch>
            <a:fillRect/>
          </a:stretch>
        </p:blipFill>
        <p:spPr>
          <a:xfrm>
            <a:off x="2089867" y="977567"/>
            <a:ext cx="8012266" cy="2984962"/>
          </a:xfrm>
          <a:prstGeom prst="rect">
            <a:avLst/>
          </a:prstGeom>
        </p:spPr>
      </p:pic>
      <p:sp>
        <p:nvSpPr>
          <p:cNvPr id="4" name="Title 3">
            <a:extLst>
              <a:ext uri="{FF2B5EF4-FFF2-40B4-BE49-F238E27FC236}">
                <a16:creationId xmlns:a16="http://schemas.microsoft.com/office/drawing/2014/main" id="{E9D6E89B-9EC6-9292-32B9-E14DBEC2AD83}"/>
              </a:ext>
            </a:extLst>
          </p:cNvPr>
          <p:cNvSpPr>
            <a:spLocks noGrp="1"/>
          </p:cNvSpPr>
          <p:nvPr>
            <p:ph type="ctrTitle"/>
          </p:nvPr>
        </p:nvSpPr>
        <p:spPr>
          <a:xfrm>
            <a:off x="609600" y="4200944"/>
            <a:ext cx="11002392" cy="636719"/>
          </a:xfrm>
        </p:spPr>
        <p:txBody>
          <a:bodyPr/>
          <a:lstStyle/>
          <a:p>
            <a:r>
              <a:rPr lang="en-US"/>
              <a:t>Service Provider Technical Interchange</a:t>
            </a:r>
          </a:p>
        </p:txBody>
      </p:sp>
      <p:sp>
        <p:nvSpPr>
          <p:cNvPr id="5" name="Subtitle 4">
            <a:extLst>
              <a:ext uri="{FF2B5EF4-FFF2-40B4-BE49-F238E27FC236}">
                <a16:creationId xmlns:a16="http://schemas.microsoft.com/office/drawing/2014/main" id="{FC461969-B2A1-7891-023F-4D3B8691647D}"/>
              </a:ext>
            </a:extLst>
          </p:cNvPr>
          <p:cNvSpPr>
            <a:spLocks noGrp="1"/>
          </p:cNvSpPr>
          <p:nvPr>
            <p:ph type="subTitle" idx="1"/>
          </p:nvPr>
        </p:nvSpPr>
        <p:spPr/>
        <p:txBody>
          <a:bodyPr/>
          <a:lstStyle/>
          <a:p>
            <a:r>
              <a:rPr lang="en-US">
                <a:latin typeface="Eurostile"/>
              </a:rPr>
              <a:t>Date: 11/20/2024</a:t>
            </a:r>
            <a:endParaRPr lang="en-US"/>
          </a:p>
        </p:txBody>
      </p:sp>
    </p:spTree>
    <p:extLst>
      <p:ext uri="{BB962C8B-B14F-4D97-AF65-F5344CB8AC3E}">
        <p14:creationId xmlns:p14="http://schemas.microsoft.com/office/powerpoint/2010/main" val="3967690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9AF66D-AF1C-D39D-BE4C-0DCA0087AB71}"/>
              </a:ext>
            </a:extLst>
          </p:cNvPr>
          <p:cNvSpPr>
            <a:spLocks noGrp="1"/>
          </p:cNvSpPr>
          <p:nvPr>
            <p:ph idx="1"/>
          </p:nvPr>
        </p:nvSpPr>
        <p:spPr/>
        <p:txBody>
          <a:bodyPr/>
          <a:lstStyle/>
          <a:p>
            <a:r>
              <a:rPr lang="en-US">
                <a:latin typeface="Arial"/>
                <a:cs typeface="Arial"/>
              </a:rPr>
              <a:t>Facilitate two-way interactions between DIP team and the service provider community</a:t>
            </a:r>
          </a:p>
          <a:p>
            <a:r>
              <a:rPr lang="en-US">
                <a:latin typeface="Arial"/>
                <a:cs typeface="Arial"/>
              </a:rPr>
              <a:t>Discuss high-level technical approaches for the platform and services focusing on:</a:t>
            </a:r>
            <a:endParaRPr lang="en-US"/>
          </a:p>
          <a:p>
            <a:pPr lvl="1"/>
            <a:r>
              <a:rPr lang="en-US">
                <a:latin typeface="Arial"/>
                <a:cs typeface="Arial"/>
              </a:rPr>
              <a:t>Data Governance</a:t>
            </a:r>
            <a:endParaRPr lang="en-US"/>
          </a:p>
          <a:p>
            <a:pPr lvl="1"/>
            <a:r>
              <a:rPr lang="en-US">
                <a:latin typeface="Arial"/>
                <a:cs typeface="Arial"/>
              </a:rPr>
              <a:t>Quality of Services </a:t>
            </a:r>
            <a:endParaRPr lang="en-US"/>
          </a:p>
          <a:p>
            <a:pPr lvl="1"/>
            <a:r>
              <a:rPr lang="en-US">
                <a:latin typeface="Arial"/>
                <a:cs typeface="Arial"/>
              </a:rPr>
              <a:t>Cybersecurity</a:t>
            </a:r>
            <a:endParaRPr lang="en-US"/>
          </a:p>
          <a:p>
            <a:pPr lvl="1"/>
            <a:r>
              <a:rPr lang="en-US">
                <a:latin typeface="Arial"/>
                <a:cs typeface="Arial"/>
              </a:rPr>
              <a:t>Interoperability</a:t>
            </a:r>
            <a:endParaRPr lang="en-US"/>
          </a:p>
          <a:p>
            <a:r>
              <a:rPr lang="en-US">
                <a:latin typeface="Arial"/>
                <a:cs typeface="Arial"/>
              </a:rPr>
              <a:t>Share perspectives on these topics and exchange ideas to drive further enhancement</a:t>
            </a:r>
          </a:p>
          <a:p>
            <a:r>
              <a:rPr lang="en-US">
                <a:latin typeface="Arial"/>
                <a:cs typeface="Arial"/>
              </a:rPr>
              <a:t>Each topic will include a 30 min discussion consisting of a presentation by the DIP team and industry/FAA representatives, followed by an open discussion</a:t>
            </a:r>
          </a:p>
          <a:p>
            <a:endParaRPr lang="en-US">
              <a:latin typeface="Arial"/>
              <a:cs typeface="Arial"/>
            </a:endParaRPr>
          </a:p>
        </p:txBody>
      </p:sp>
      <p:sp>
        <p:nvSpPr>
          <p:cNvPr id="3" name="Title 2">
            <a:extLst>
              <a:ext uri="{FF2B5EF4-FFF2-40B4-BE49-F238E27FC236}">
                <a16:creationId xmlns:a16="http://schemas.microsoft.com/office/drawing/2014/main" id="{BFD38565-496D-070F-25FA-B31BE71F319B}"/>
              </a:ext>
            </a:extLst>
          </p:cNvPr>
          <p:cNvSpPr>
            <a:spLocks noGrp="1"/>
          </p:cNvSpPr>
          <p:nvPr>
            <p:ph type="title"/>
          </p:nvPr>
        </p:nvSpPr>
        <p:spPr/>
        <p:txBody>
          <a:bodyPr lIns="91440" tIns="45720" rIns="91440" bIns="45720" anchor="ctr">
            <a:normAutofit/>
          </a:bodyPr>
          <a:lstStyle/>
          <a:p>
            <a:r>
              <a:rPr lang="en-US">
                <a:latin typeface="Arial"/>
                <a:cs typeface="Arial"/>
              </a:rPr>
              <a:t>Workshop Objectives</a:t>
            </a:r>
            <a:endParaRPr lang="en-US"/>
          </a:p>
        </p:txBody>
      </p:sp>
      <p:sp>
        <p:nvSpPr>
          <p:cNvPr id="4" name="Slide Number Placeholder 3">
            <a:extLst>
              <a:ext uri="{FF2B5EF4-FFF2-40B4-BE49-F238E27FC236}">
                <a16:creationId xmlns:a16="http://schemas.microsoft.com/office/drawing/2014/main" id="{3AFF570D-9B49-A81C-01A0-6FD4A0D1FB04}"/>
              </a:ext>
            </a:extLst>
          </p:cNvPr>
          <p:cNvSpPr>
            <a:spLocks noGrp="1"/>
          </p:cNvSpPr>
          <p:nvPr>
            <p:ph type="sldNum" sz="quarter" idx="4"/>
          </p:nvPr>
        </p:nvSpPr>
        <p:spPr/>
        <p:txBody>
          <a:bodyPr/>
          <a:lstStyle/>
          <a:p>
            <a:pPr algn="r"/>
            <a:fld id="{9F0E9893-8FB3-409C-B448-4EC2BA053222}" type="slidenum">
              <a:rPr lang="en-US" smtClean="0"/>
              <a:pPr algn="r"/>
              <a:t>2</a:t>
            </a:fld>
            <a:endParaRPr lang="en-US"/>
          </a:p>
        </p:txBody>
      </p:sp>
    </p:spTree>
    <p:extLst>
      <p:ext uri="{BB962C8B-B14F-4D97-AF65-F5344CB8AC3E}">
        <p14:creationId xmlns:p14="http://schemas.microsoft.com/office/powerpoint/2010/main" val="50792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DEE91-6F28-57D9-379B-35158B00A6E1}"/>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23C280D-E4B8-D826-6B64-FA2AFA6A4A4A}"/>
              </a:ext>
            </a:extLst>
          </p:cNvPr>
          <p:cNvGraphicFramePr>
            <a:graphicFrameLocks noGrp="1"/>
          </p:cNvGraphicFramePr>
          <p:nvPr>
            <p:ph idx="1"/>
            <p:extLst>
              <p:ext uri="{D42A27DB-BD31-4B8C-83A1-F6EECF244321}">
                <p14:modId xmlns:p14="http://schemas.microsoft.com/office/powerpoint/2010/main" val="1427850314"/>
              </p:ext>
            </p:extLst>
          </p:nvPr>
        </p:nvGraphicFramePr>
        <p:xfrm>
          <a:off x="924128" y="891702"/>
          <a:ext cx="10605216" cy="5452266"/>
        </p:xfrm>
        <a:graphic>
          <a:graphicData uri="http://schemas.openxmlformats.org/drawingml/2006/table">
            <a:tbl>
              <a:tblPr firstRow="1" bandRow="1">
                <a:tableStyleId>{5C22544A-7EE6-4342-B048-85BDC9FD1C3A}</a:tableStyleId>
              </a:tblPr>
              <a:tblGrid>
                <a:gridCol w="1703716">
                  <a:extLst>
                    <a:ext uri="{9D8B030D-6E8A-4147-A177-3AD203B41FA5}">
                      <a16:colId xmlns:a16="http://schemas.microsoft.com/office/drawing/2014/main" val="3836394914"/>
                    </a:ext>
                  </a:extLst>
                </a:gridCol>
                <a:gridCol w="1556657">
                  <a:extLst>
                    <a:ext uri="{9D8B030D-6E8A-4147-A177-3AD203B41FA5}">
                      <a16:colId xmlns:a16="http://schemas.microsoft.com/office/drawing/2014/main" val="3545895349"/>
                    </a:ext>
                  </a:extLst>
                </a:gridCol>
                <a:gridCol w="2039591">
                  <a:extLst>
                    <a:ext uri="{9D8B030D-6E8A-4147-A177-3AD203B41FA5}">
                      <a16:colId xmlns:a16="http://schemas.microsoft.com/office/drawing/2014/main" val="4209054551"/>
                    </a:ext>
                  </a:extLst>
                </a:gridCol>
                <a:gridCol w="2236917">
                  <a:extLst>
                    <a:ext uri="{9D8B030D-6E8A-4147-A177-3AD203B41FA5}">
                      <a16:colId xmlns:a16="http://schemas.microsoft.com/office/drawing/2014/main" val="2699747847"/>
                    </a:ext>
                  </a:extLst>
                </a:gridCol>
                <a:gridCol w="3068335">
                  <a:extLst>
                    <a:ext uri="{9D8B030D-6E8A-4147-A177-3AD203B41FA5}">
                      <a16:colId xmlns:a16="http://schemas.microsoft.com/office/drawing/2014/main" val="1990197800"/>
                    </a:ext>
                  </a:extLst>
                </a:gridCol>
              </a:tblGrid>
              <a:tr h="355027">
                <a:tc>
                  <a:txBody>
                    <a:bodyPr/>
                    <a:lstStyle/>
                    <a:p>
                      <a:r>
                        <a:rPr lang="en-US" sz="1400"/>
                        <a:t>Time (PST)</a:t>
                      </a:r>
                    </a:p>
                  </a:txBody>
                  <a:tcPr/>
                </a:tc>
                <a:tc gridSpan="2">
                  <a:txBody>
                    <a:bodyPr/>
                    <a:lstStyle/>
                    <a:p>
                      <a:r>
                        <a:rPr lang="en-US" sz="1400"/>
                        <a:t>Topic</a:t>
                      </a:r>
                    </a:p>
                  </a:txBody>
                  <a:tcPr/>
                </a:tc>
                <a:tc hMerge="1">
                  <a:txBody>
                    <a:bodyPr/>
                    <a:lstStyle/>
                    <a:p>
                      <a:endParaRPr lang="en-US"/>
                    </a:p>
                  </a:txBody>
                  <a:tcPr/>
                </a:tc>
                <a:tc>
                  <a:txBody>
                    <a:bodyPr/>
                    <a:lstStyle/>
                    <a:p>
                      <a:r>
                        <a:rPr lang="en-US" sz="1400"/>
                        <a:t>Presenter</a:t>
                      </a:r>
                    </a:p>
                  </a:txBody>
                  <a:tcPr/>
                </a:tc>
                <a:tc>
                  <a:txBody>
                    <a:bodyPr/>
                    <a:lstStyle/>
                    <a:p>
                      <a:pPr lvl="0">
                        <a:buNone/>
                      </a:pPr>
                      <a:r>
                        <a:rPr lang="en-US" sz="1400"/>
                        <a:t>POC</a:t>
                      </a:r>
                    </a:p>
                  </a:txBody>
                  <a:tcPr/>
                </a:tc>
                <a:extLst>
                  <a:ext uri="{0D108BD9-81ED-4DB2-BD59-A6C34878D82A}">
                    <a16:rowId xmlns:a16="http://schemas.microsoft.com/office/drawing/2014/main" val="2836830816"/>
                  </a:ext>
                </a:extLst>
              </a:tr>
              <a:tr h="291911">
                <a:tc>
                  <a:txBody>
                    <a:bodyPr/>
                    <a:lstStyle/>
                    <a:p>
                      <a:r>
                        <a:rPr lang="en-US" sz="1200" b="1"/>
                        <a:t>10:00 – 10:10</a:t>
                      </a:r>
                    </a:p>
                  </a:txBody>
                  <a:tcPr/>
                </a:tc>
                <a:tc gridSpan="2">
                  <a:txBody>
                    <a:bodyPr/>
                    <a:lstStyle/>
                    <a:p>
                      <a:pPr lvl="0" algn="l">
                        <a:lnSpc>
                          <a:spcPct val="100000"/>
                        </a:lnSpc>
                        <a:spcBef>
                          <a:spcPts val="0"/>
                        </a:spcBef>
                        <a:spcAft>
                          <a:spcPts val="0"/>
                        </a:spcAft>
                        <a:buNone/>
                      </a:pPr>
                      <a:r>
                        <a:rPr lang="en-US" sz="1200" b="1" i="0" u="none" strike="noStrike" noProof="0">
                          <a:latin typeface="Arial"/>
                        </a:rPr>
                        <a:t>Welcome and introduction</a:t>
                      </a:r>
                    </a:p>
                  </a:txBody>
                  <a:tcPr/>
                </a:tc>
                <a:tc hMerge="1">
                  <a:txBody>
                    <a:bodyPr/>
                    <a:lstStyle/>
                    <a:p>
                      <a:endParaRPr lang="en-US"/>
                    </a:p>
                  </a:txBody>
                  <a:tcPr/>
                </a:tc>
                <a:tc>
                  <a:txBody>
                    <a:bodyPr/>
                    <a:lstStyle/>
                    <a:p>
                      <a:r>
                        <a:rPr lang="en-US" sz="1200" b="1"/>
                        <a:t>Yoon Jung</a:t>
                      </a:r>
                    </a:p>
                  </a:txBody>
                  <a:tcPr/>
                </a:tc>
                <a:tc>
                  <a:txBody>
                    <a:bodyPr/>
                    <a:lstStyle/>
                    <a:p>
                      <a:pPr lvl="0">
                        <a:buNone/>
                      </a:pPr>
                      <a:r>
                        <a:rPr lang="en-US" sz="1200" b="1"/>
                        <a:t>NASA</a:t>
                      </a:r>
                    </a:p>
                  </a:txBody>
                  <a:tcPr/>
                </a:tc>
                <a:extLst>
                  <a:ext uri="{0D108BD9-81ED-4DB2-BD59-A6C34878D82A}">
                    <a16:rowId xmlns:a16="http://schemas.microsoft.com/office/drawing/2014/main" val="4042439514"/>
                  </a:ext>
                </a:extLst>
              </a:tr>
              <a:tr h="299801">
                <a:tc>
                  <a:txBody>
                    <a:bodyPr/>
                    <a:lstStyle/>
                    <a:p>
                      <a:r>
                        <a:rPr lang="en-US" sz="1200" b="1"/>
                        <a:t>10:10 – 10:20</a:t>
                      </a:r>
                    </a:p>
                  </a:txBody>
                  <a:tcPr/>
                </a:tc>
                <a:tc gridSpan="2">
                  <a:txBody>
                    <a:bodyPr/>
                    <a:lstStyle/>
                    <a:p>
                      <a:pPr lvl="0" algn="l">
                        <a:lnSpc>
                          <a:spcPct val="100000"/>
                        </a:lnSpc>
                        <a:spcBef>
                          <a:spcPts val="0"/>
                        </a:spcBef>
                        <a:spcAft>
                          <a:spcPts val="0"/>
                        </a:spcAft>
                        <a:buNone/>
                      </a:pPr>
                      <a:r>
                        <a:rPr lang="en-US" sz="1200" b="1" i="0" u="none" strike="noStrike" noProof="0">
                          <a:latin typeface="Arial"/>
                        </a:rPr>
                        <a:t>DIP Strategic Partnership Plan</a:t>
                      </a:r>
                      <a:endParaRPr lang="en-US" sz="1200" b="1"/>
                    </a:p>
                  </a:txBody>
                  <a:tcPr/>
                </a:tc>
                <a:tc hMerge="1">
                  <a:txBody>
                    <a:bodyPr/>
                    <a:lstStyle/>
                    <a:p>
                      <a:endParaRPr lang="en-US"/>
                    </a:p>
                  </a:txBody>
                  <a:tcPr/>
                </a:tc>
                <a:tc>
                  <a:txBody>
                    <a:bodyPr/>
                    <a:lstStyle/>
                    <a:p>
                      <a:r>
                        <a:rPr lang="en-US" sz="1200" b="1"/>
                        <a:t>Swati Saxena</a:t>
                      </a:r>
                    </a:p>
                  </a:txBody>
                  <a:tcPr/>
                </a:tc>
                <a:tc>
                  <a:txBody>
                    <a:bodyPr/>
                    <a:lstStyle/>
                    <a:p>
                      <a:pPr lvl="0">
                        <a:buNone/>
                      </a:pPr>
                      <a:r>
                        <a:rPr lang="en-US" sz="1200" b="1"/>
                        <a:t>NASA</a:t>
                      </a:r>
                    </a:p>
                  </a:txBody>
                  <a:tcPr/>
                </a:tc>
                <a:extLst>
                  <a:ext uri="{0D108BD9-81ED-4DB2-BD59-A6C34878D82A}">
                    <a16:rowId xmlns:a16="http://schemas.microsoft.com/office/drawing/2014/main" val="1550444990"/>
                  </a:ext>
                </a:extLst>
              </a:tr>
              <a:tr h="291911">
                <a:tc>
                  <a:txBody>
                    <a:bodyPr/>
                    <a:lstStyle/>
                    <a:p>
                      <a:r>
                        <a:rPr lang="en-US" sz="1200" b="1"/>
                        <a:t>10:20 – 12:30 </a:t>
                      </a:r>
                    </a:p>
                  </a:txBody>
                  <a:tcPr/>
                </a:tc>
                <a:tc gridSpan="2">
                  <a:txBody>
                    <a:bodyPr/>
                    <a:lstStyle/>
                    <a:p>
                      <a:r>
                        <a:rPr lang="en-US" sz="1200" b="1"/>
                        <a:t>Technical Interchange </a:t>
                      </a:r>
                    </a:p>
                  </a:txBody>
                  <a:tcPr/>
                </a:tc>
                <a:tc hMerge="1">
                  <a:txBody>
                    <a:bodyPr/>
                    <a:lstStyle/>
                    <a:p>
                      <a:endParaRPr lang="en-US"/>
                    </a:p>
                  </a:txBody>
                  <a:tcPr/>
                </a:tc>
                <a:tc>
                  <a:txBody>
                    <a:bodyPr/>
                    <a:lstStyle/>
                    <a:p>
                      <a:endParaRPr lang="en-US" sz="1200" b="1"/>
                    </a:p>
                  </a:txBody>
                  <a:tcPr/>
                </a:tc>
                <a:tc>
                  <a:txBody>
                    <a:bodyPr/>
                    <a:lstStyle/>
                    <a:p>
                      <a:pPr lvl="0">
                        <a:buNone/>
                      </a:pPr>
                      <a:endParaRPr lang="en-US" sz="1200" b="1"/>
                    </a:p>
                  </a:txBody>
                  <a:tcPr/>
                </a:tc>
                <a:extLst>
                  <a:ext uri="{0D108BD9-81ED-4DB2-BD59-A6C34878D82A}">
                    <a16:rowId xmlns:a16="http://schemas.microsoft.com/office/drawing/2014/main" val="3771463973"/>
                  </a:ext>
                </a:extLst>
              </a:tr>
              <a:tr h="291911">
                <a:tc>
                  <a:txBody>
                    <a:bodyPr/>
                    <a:lstStyle/>
                    <a:p>
                      <a:r>
                        <a:rPr lang="en-US" sz="1200" b="1"/>
                        <a:t>10:20 – 10:30</a:t>
                      </a:r>
                    </a:p>
                  </a:txBody>
                  <a:tcPr/>
                </a:tc>
                <a:tc rowSpan="3">
                  <a:txBody>
                    <a:bodyPr/>
                    <a:lstStyle/>
                    <a:p>
                      <a:r>
                        <a:rPr lang="en-US" sz="1200" b="1"/>
                        <a:t>Data Governance</a:t>
                      </a:r>
                    </a:p>
                  </a:txBody>
                  <a:tcPr anchor="ctr"/>
                </a:tc>
                <a:tc>
                  <a:txBody>
                    <a:bodyPr/>
                    <a:lstStyle/>
                    <a:p>
                      <a:r>
                        <a:rPr lang="en-US" sz="1200" b="1"/>
                        <a:t>DIP Presentation</a:t>
                      </a:r>
                    </a:p>
                  </a:txBody>
                  <a:tcPr/>
                </a:tc>
                <a:tc>
                  <a:txBody>
                    <a:bodyPr/>
                    <a:lstStyle/>
                    <a:p>
                      <a:r>
                        <a:rPr lang="en-US" sz="1200" b="1"/>
                        <a:t>Mohana Gurram</a:t>
                      </a:r>
                    </a:p>
                  </a:txBody>
                  <a:tcPr/>
                </a:tc>
                <a:tc>
                  <a:txBody>
                    <a:bodyPr/>
                    <a:lstStyle/>
                    <a:p>
                      <a:pPr lvl="0">
                        <a:buNone/>
                      </a:pPr>
                      <a:r>
                        <a:rPr lang="en-US" sz="1200" b="1"/>
                        <a:t>NASA</a:t>
                      </a:r>
                    </a:p>
                  </a:txBody>
                  <a:tcPr/>
                </a:tc>
                <a:extLst>
                  <a:ext uri="{0D108BD9-81ED-4DB2-BD59-A6C34878D82A}">
                    <a16:rowId xmlns:a16="http://schemas.microsoft.com/office/drawing/2014/main" val="1327937702"/>
                  </a:ext>
                </a:extLst>
              </a:tr>
              <a:tr h="352468">
                <a:tc>
                  <a:txBody>
                    <a:bodyPr/>
                    <a:lstStyle/>
                    <a:p>
                      <a:pPr lvl="0">
                        <a:buNone/>
                      </a:pPr>
                      <a:r>
                        <a:rPr lang="en-US" sz="1200" b="1"/>
                        <a:t>10:30 – 10:40</a:t>
                      </a:r>
                    </a:p>
                  </a:txBody>
                  <a:tcPr/>
                </a:tc>
                <a:tc vMerge="1">
                  <a:txBody>
                    <a:bodyPr/>
                    <a:lstStyle/>
                    <a:p>
                      <a:endParaRPr/>
                    </a:p>
                  </a:txBody>
                  <a:tcPr/>
                </a:tc>
                <a:tc>
                  <a:txBody>
                    <a:bodyPr/>
                    <a:lstStyle/>
                    <a:p>
                      <a:pPr lvl="0">
                        <a:buNone/>
                      </a:pPr>
                      <a:r>
                        <a:rPr lang="en-US" sz="1200" b="1"/>
                        <a:t>Industry Presentation</a:t>
                      </a:r>
                    </a:p>
                  </a:txBody>
                  <a:tcPr/>
                </a:tc>
                <a:tc>
                  <a:txBody>
                    <a:bodyPr/>
                    <a:lstStyle/>
                    <a:p>
                      <a:pPr lvl="0">
                        <a:buNone/>
                      </a:pPr>
                      <a:r>
                        <a:rPr lang="en-US" sz="1200" b="1"/>
                        <a:t>Ed Freeborn</a:t>
                      </a:r>
                    </a:p>
                  </a:txBody>
                  <a:tcPr/>
                </a:tc>
                <a:tc>
                  <a:txBody>
                    <a:bodyPr/>
                    <a:lstStyle/>
                    <a:p>
                      <a:pPr lvl="0" algn="l">
                        <a:lnSpc>
                          <a:spcPct val="100000"/>
                        </a:lnSpc>
                        <a:spcBef>
                          <a:spcPts val="0"/>
                        </a:spcBef>
                        <a:spcAft>
                          <a:spcPts val="0"/>
                        </a:spcAft>
                        <a:buNone/>
                      </a:pPr>
                      <a:r>
                        <a:rPr lang="en-US" sz="1200" b="1" i="0" u="none" strike="noStrike" noProof="0">
                          <a:solidFill>
                            <a:srgbClr val="000000"/>
                          </a:solidFill>
                          <a:latin typeface="Arial"/>
                        </a:rPr>
                        <a:t>Unmanned Experts (UMEX)</a:t>
                      </a:r>
                    </a:p>
                  </a:txBody>
                  <a:tcPr/>
                </a:tc>
                <a:extLst>
                  <a:ext uri="{0D108BD9-81ED-4DB2-BD59-A6C34878D82A}">
                    <a16:rowId xmlns:a16="http://schemas.microsoft.com/office/drawing/2014/main" val="4092532146"/>
                  </a:ext>
                </a:extLst>
              </a:tr>
              <a:tr h="304800">
                <a:tc>
                  <a:txBody>
                    <a:bodyPr/>
                    <a:lstStyle/>
                    <a:p>
                      <a:pPr lvl="0">
                        <a:buNone/>
                      </a:pPr>
                      <a:r>
                        <a:rPr lang="en-US" sz="1200" b="1"/>
                        <a:t>10:40 – 10:50</a:t>
                      </a:r>
                    </a:p>
                  </a:txBody>
                  <a:tcPr/>
                </a:tc>
                <a:tc vMerge="1">
                  <a:txBody>
                    <a:bodyPr/>
                    <a:lstStyle/>
                    <a:p>
                      <a:endParaRPr lang="en-US"/>
                    </a:p>
                  </a:txBody>
                  <a:tcPr/>
                </a:tc>
                <a:tc>
                  <a:txBody>
                    <a:bodyPr/>
                    <a:lstStyle/>
                    <a:p>
                      <a:pPr lvl="0">
                        <a:buNone/>
                      </a:pPr>
                      <a:r>
                        <a:rPr lang="en-US" sz="1200" b="1"/>
                        <a:t>Q/A - Open discussion</a:t>
                      </a:r>
                    </a:p>
                  </a:txBody>
                  <a:tcPr/>
                </a:tc>
                <a:tc>
                  <a:txBody>
                    <a:bodyPr/>
                    <a:lstStyle/>
                    <a:p>
                      <a:pPr lvl="0">
                        <a:buNone/>
                      </a:pPr>
                      <a:endParaRPr lang="en-US" sz="1200" b="1"/>
                    </a:p>
                  </a:txBody>
                  <a:tcPr/>
                </a:tc>
                <a:tc>
                  <a:txBody>
                    <a:bodyPr/>
                    <a:lstStyle/>
                    <a:p>
                      <a:pPr lvl="0" algn="l">
                        <a:lnSpc>
                          <a:spcPct val="100000"/>
                        </a:lnSpc>
                        <a:spcBef>
                          <a:spcPts val="0"/>
                        </a:spcBef>
                        <a:spcAft>
                          <a:spcPts val="0"/>
                        </a:spcAft>
                        <a:buNone/>
                      </a:pPr>
                      <a:endParaRPr lang="en-US" sz="1200" b="1" i="0" u="none" strike="noStrike" noProof="0">
                        <a:solidFill>
                          <a:srgbClr val="000000"/>
                        </a:solidFill>
                        <a:latin typeface="Arial"/>
                      </a:endParaRPr>
                    </a:p>
                  </a:txBody>
                  <a:tcPr/>
                </a:tc>
                <a:extLst>
                  <a:ext uri="{0D108BD9-81ED-4DB2-BD59-A6C34878D82A}">
                    <a16:rowId xmlns:a16="http://schemas.microsoft.com/office/drawing/2014/main" val="2299174265"/>
                  </a:ext>
                </a:extLst>
              </a:tr>
              <a:tr h="291911">
                <a:tc>
                  <a:txBody>
                    <a:bodyPr/>
                    <a:lstStyle/>
                    <a:p>
                      <a:pPr lvl="0">
                        <a:buNone/>
                      </a:pPr>
                      <a:r>
                        <a:rPr lang="en-US" sz="1200" b="1"/>
                        <a:t>10:50 – 11:00</a:t>
                      </a:r>
                    </a:p>
                  </a:txBody>
                  <a:tcPr/>
                </a:tc>
                <a:tc rowSpan="3">
                  <a:txBody>
                    <a:bodyPr/>
                    <a:lstStyle/>
                    <a:p>
                      <a:pPr lvl="0" algn="l">
                        <a:lnSpc>
                          <a:spcPct val="100000"/>
                        </a:lnSpc>
                        <a:spcBef>
                          <a:spcPts val="0"/>
                        </a:spcBef>
                        <a:spcAft>
                          <a:spcPts val="0"/>
                        </a:spcAft>
                        <a:buNone/>
                      </a:pPr>
                      <a:r>
                        <a:rPr lang="en-US" sz="1200" b="1" i="0" u="none" strike="noStrike" noProof="0">
                          <a:latin typeface="Arial"/>
                        </a:rPr>
                        <a:t>Quality of Services</a:t>
                      </a:r>
                      <a:endParaRPr lang="en-US" sz="1200" b="1" i="0" u="none" strike="noStrike" noProof="0">
                        <a:solidFill>
                          <a:srgbClr val="000000"/>
                        </a:solidFill>
                        <a:latin typeface="Arial"/>
                      </a:endParaRPr>
                    </a:p>
                  </a:txBody>
                  <a:tcPr anchor="ctr"/>
                </a:tc>
                <a:tc>
                  <a:txBody>
                    <a:bodyPr/>
                    <a:lstStyle/>
                    <a:p>
                      <a:pPr lvl="0" algn="l">
                        <a:lnSpc>
                          <a:spcPct val="100000"/>
                        </a:lnSpc>
                        <a:spcBef>
                          <a:spcPts val="0"/>
                        </a:spcBef>
                        <a:spcAft>
                          <a:spcPts val="0"/>
                        </a:spcAft>
                        <a:buNone/>
                      </a:pPr>
                      <a:r>
                        <a:rPr lang="en-US" sz="1200" b="1" i="0" u="none" strike="noStrike" noProof="0">
                          <a:latin typeface="Arial"/>
                        </a:rPr>
                        <a:t>DIP Presentation</a:t>
                      </a:r>
                    </a:p>
                  </a:txBody>
                  <a:tcPr/>
                </a:tc>
                <a:tc>
                  <a:txBody>
                    <a:bodyPr/>
                    <a:lstStyle/>
                    <a:p>
                      <a:pPr lvl="0">
                        <a:buNone/>
                      </a:pPr>
                      <a:r>
                        <a:rPr lang="en-US" sz="1200" b="1" i="0" u="none" strike="noStrike" noProof="0">
                          <a:latin typeface="Arial"/>
                        </a:rPr>
                        <a:t>Pallavi Hegde</a:t>
                      </a:r>
                      <a:endParaRPr lang="en-US" sz="1200" b="1"/>
                    </a:p>
                  </a:txBody>
                  <a:tcPr/>
                </a:tc>
                <a:tc>
                  <a:txBody>
                    <a:bodyPr/>
                    <a:lstStyle/>
                    <a:p>
                      <a:pPr lvl="0">
                        <a:buNone/>
                      </a:pPr>
                      <a:r>
                        <a:rPr lang="en-US" sz="1200" b="1" i="0" u="none" strike="noStrike" noProof="0">
                          <a:solidFill>
                            <a:srgbClr val="000000"/>
                          </a:solidFill>
                          <a:latin typeface="Arial"/>
                        </a:rPr>
                        <a:t>NASA</a:t>
                      </a:r>
                      <a:endParaRPr lang="en-US" sz="1200" b="1"/>
                    </a:p>
                  </a:txBody>
                  <a:tcPr/>
                </a:tc>
                <a:extLst>
                  <a:ext uri="{0D108BD9-81ED-4DB2-BD59-A6C34878D82A}">
                    <a16:rowId xmlns:a16="http://schemas.microsoft.com/office/drawing/2014/main" val="1843041239"/>
                  </a:ext>
                </a:extLst>
              </a:tr>
              <a:tr h="291911">
                <a:tc>
                  <a:txBody>
                    <a:bodyPr/>
                    <a:lstStyle/>
                    <a:p>
                      <a:pPr lvl="0">
                        <a:buNone/>
                      </a:pPr>
                      <a:r>
                        <a:rPr lang="en-US" sz="1200" b="1"/>
                        <a:t>11:00 – 11:10</a:t>
                      </a:r>
                    </a:p>
                  </a:txBody>
                  <a:tcPr/>
                </a:tc>
                <a:tc vMerge="1">
                  <a:txBody>
                    <a:bodyPr/>
                    <a:lstStyle/>
                    <a:p>
                      <a:endParaRPr/>
                    </a:p>
                  </a:txBody>
                  <a:tcPr/>
                </a:tc>
                <a:tc>
                  <a:txBody>
                    <a:bodyPr/>
                    <a:lstStyle/>
                    <a:p>
                      <a:pPr lvl="0">
                        <a:buNone/>
                      </a:pPr>
                      <a:r>
                        <a:rPr lang="en-US" sz="1200" b="1"/>
                        <a:t>Industry Presentation</a:t>
                      </a:r>
                    </a:p>
                  </a:txBody>
                  <a:tcPr/>
                </a:tc>
                <a:tc>
                  <a:txBody>
                    <a:bodyPr/>
                    <a:lstStyle/>
                    <a:p>
                      <a:pPr lvl="0">
                        <a:buNone/>
                      </a:pPr>
                      <a:r>
                        <a:rPr lang="en-US" sz="1200" b="1"/>
                        <a:t>Don </a:t>
                      </a:r>
                      <a:r>
                        <a:rPr lang="en-US" sz="1200" b="1" err="1"/>
                        <a:t>Berchoff</a:t>
                      </a:r>
                    </a:p>
                  </a:txBody>
                  <a:tcPr/>
                </a:tc>
                <a:tc>
                  <a:txBody>
                    <a:bodyPr/>
                    <a:lstStyle/>
                    <a:p>
                      <a:pPr lvl="0">
                        <a:buNone/>
                      </a:pPr>
                      <a:r>
                        <a:rPr lang="en-US" sz="1200" b="1" i="0" u="none" strike="noStrike" noProof="0" err="1">
                          <a:solidFill>
                            <a:srgbClr val="000000"/>
                          </a:solidFill>
                          <a:latin typeface="Arial"/>
                        </a:rPr>
                        <a:t>TruWeather</a:t>
                      </a:r>
                      <a:r>
                        <a:rPr lang="en-US" sz="1200" b="1" i="0" u="none" strike="noStrike" noProof="0">
                          <a:solidFill>
                            <a:srgbClr val="000000"/>
                          </a:solidFill>
                          <a:latin typeface="Arial"/>
                        </a:rPr>
                        <a:t> Solutions</a:t>
                      </a:r>
                      <a:endParaRPr lang="en-US" sz="1200" b="1"/>
                    </a:p>
                  </a:txBody>
                  <a:tcPr/>
                </a:tc>
                <a:extLst>
                  <a:ext uri="{0D108BD9-81ED-4DB2-BD59-A6C34878D82A}">
                    <a16:rowId xmlns:a16="http://schemas.microsoft.com/office/drawing/2014/main" val="3326467553"/>
                  </a:ext>
                </a:extLst>
              </a:tr>
              <a:tr h="291911">
                <a:tc>
                  <a:txBody>
                    <a:bodyPr/>
                    <a:lstStyle/>
                    <a:p>
                      <a:pPr lvl="0">
                        <a:buNone/>
                      </a:pPr>
                      <a:r>
                        <a:rPr lang="en-US" sz="1200" b="1"/>
                        <a:t>11:10 – 11:20</a:t>
                      </a:r>
                    </a:p>
                  </a:txBody>
                  <a:tcPr/>
                </a:tc>
                <a:tc vMerge="1">
                  <a:txBody>
                    <a:bodyPr/>
                    <a:lstStyle/>
                    <a:p>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noProof="0">
                          <a:solidFill>
                            <a:srgbClr val="000000"/>
                          </a:solidFill>
                          <a:latin typeface="Arial"/>
                        </a:rPr>
                        <a:t>Q/A - Open discussion</a:t>
                      </a:r>
                    </a:p>
                  </a:txBody>
                  <a:tcPr/>
                </a:tc>
                <a:tc>
                  <a:txBody>
                    <a:bodyPr/>
                    <a:lstStyle/>
                    <a:p>
                      <a:pPr lvl="0">
                        <a:buNone/>
                      </a:pPr>
                      <a:endParaRPr lang="en-US" sz="1200" b="1"/>
                    </a:p>
                  </a:txBody>
                  <a:tcPr/>
                </a:tc>
                <a:tc>
                  <a:txBody>
                    <a:bodyPr/>
                    <a:lstStyle/>
                    <a:p>
                      <a:pPr lvl="0">
                        <a:buNone/>
                      </a:pPr>
                      <a:endParaRPr lang="en-US" sz="1200" b="1"/>
                    </a:p>
                  </a:txBody>
                  <a:tcPr/>
                </a:tc>
                <a:extLst>
                  <a:ext uri="{0D108BD9-81ED-4DB2-BD59-A6C34878D82A}">
                    <a16:rowId xmlns:a16="http://schemas.microsoft.com/office/drawing/2014/main" val="3158828255"/>
                  </a:ext>
                </a:extLst>
              </a:tr>
              <a:tr h="315580">
                <a:tc>
                  <a:txBody>
                    <a:bodyPr/>
                    <a:lstStyle/>
                    <a:p>
                      <a:pPr lvl="0">
                        <a:buNone/>
                      </a:pPr>
                      <a:r>
                        <a:rPr lang="en-US" sz="1200" b="1">
                          <a:solidFill>
                            <a:schemeClr val="bg1"/>
                          </a:solidFill>
                          <a:highlight>
                            <a:srgbClr val="C0C0C0"/>
                          </a:highlight>
                        </a:rPr>
                        <a:t>11:20 - 11:30</a:t>
                      </a:r>
                    </a:p>
                  </a:txBody>
                  <a:tcPr/>
                </a:tc>
                <a:tc gridSpan="2">
                  <a:txBody>
                    <a:bodyPr/>
                    <a:lstStyle/>
                    <a:p>
                      <a:pPr lvl="0">
                        <a:buNone/>
                      </a:pPr>
                      <a:r>
                        <a:rPr lang="en-US" sz="1200" b="1" i="0" u="none" strike="noStrike" noProof="0">
                          <a:solidFill>
                            <a:schemeClr val="bg1"/>
                          </a:solidFill>
                          <a:highlight>
                            <a:srgbClr val="C0C0C0"/>
                          </a:highlight>
                          <a:latin typeface="Arial"/>
                        </a:rPr>
                        <a:t>Break</a:t>
                      </a:r>
                    </a:p>
                  </a:txBody>
                  <a:tcPr/>
                </a:tc>
                <a:tc hMerge="1">
                  <a:txBody>
                    <a:bodyPr/>
                    <a:lstStyle/>
                    <a:p>
                      <a:endParaRPr lang="en-US"/>
                    </a:p>
                  </a:txBody>
                  <a:tcPr/>
                </a:tc>
                <a:tc>
                  <a:txBody>
                    <a:bodyPr/>
                    <a:lstStyle/>
                    <a:p>
                      <a:pPr lvl="0">
                        <a:buNone/>
                      </a:pPr>
                      <a:endParaRPr lang="en-US" sz="1200" b="1">
                        <a:highlight>
                          <a:srgbClr val="C0C0C0"/>
                        </a:highlight>
                      </a:endParaRPr>
                    </a:p>
                  </a:txBody>
                  <a:tcPr/>
                </a:tc>
                <a:tc>
                  <a:txBody>
                    <a:bodyPr/>
                    <a:lstStyle/>
                    <a:p>
                      <a:pPr lvl="0">
                        <a:buNone/>
                      </a:pPr>
                      <a:endParaRPr lang="en-US" sz="1200" b="1">
                        <a:highlight>
                          <a:srgbClr val="C0C0C0"/>
                        </a:highlight>
                      </a:endParaRPr>
                    </a:p>
                  </a:txBody>
                  <a:tcPr/>
                </a:tc>
                <a:extLst>
                  <a:ext uri="{0D108BD9-81ED-4DB2-BD59-A6C34878D82A}">
                    <a16:rowId xmlns:a16="http://schemas.microsoft.com/office/drawing/2014/main" val="4029286539"/>
                  </a:ext>
                </a:extLst>
              </a:tr>
              <a:tr h="315580">
                <a:tc>
                  <a:txBody>
                    <a:bodyPr/>
                    <a:lstStyle/>
                    <a:p>
                      <a:pPr lvl="0">
                        <a:buNone/>
                      </a:pPr>
                      <a:r>
                        <a:rPr lang="en-US" sz="1200" b="1"/>
                        <a:t>11:30 - 11:40</a:t>
                      </a:r>
                    </a:p>
                  </a:txBody>
                  <a:tcPr/>
                </a:tc>
                <a:tc rowSpan="3">
                  <a:txBody>
                    <a:bodyPr/>
                    <a:lstStyle/>
                    <a:p>
                      <a:pPr lvl="0" algn="l">
                        <a:lnSpc>
                          <a:spcPct val="100000"/>
                        </a:lnSpc>
                        <a:spcBef>
                          <a:spcPts val="0"/>
                        </a:spcBef>
                        <a:spcAft>
                          <a:spcPts val="0"/>
                        </a:spcAft>
                        <a:buNone/>
                      </a:pPr>
                      <a:r>
                        <a:rPr lang="en-US" sz="1200" b="1" i="0" u="none" strike="noStrike" noProof="0">
                          <a:solidFill>
                            <a:srgbClr val="000000"/>
                          </a:solidFill>
                          <a:latin typeface="Arial"/>
                        </a:rPr>
                        <a:t>Cybersecurity</a:t>
                      </a:r>
                      <a:endParaRPr lang="en-US" sz="1200" b="1"/>
                    </a:p>
                  </a:txBody>
                  <a:tcPr anchor="ctr"/>
                </a:tc>
                <a:tc>
                  <a:txBody>
                    <a:bodyPr/>
                    <a:lstStyle/>
                    <a:p>
                      <a:pPr lvl="0" algn="l">
                        <a:lnSpc>
                          <a:spcPct val="100000"/>
                        </a:lnSpc>
                        <a:spcBef>
                          <a:spcPts val="0"/>
                        </a:spcBef>
                        <a:spcAft>
                          <a:spcPts val="0"/>
                        </a:spcAft>
                        <a:buNone/>
                      </a:pPr>
                      <a:r>
                        <a:rPr lang="en-US" sz="1200" b="1"/>
                        <a:t>DIP presentation</a:t>
                      </a:r>
                    </a:p>
                  </a:txBody>
                  <a:tcPr/>
                </a:tc>
                <a:tc>
                  <a:txBody>
                    <a:bodyPr/>
                    <a:lstStyle/>
                    <a:p>
                      <a:pPr lvl="0">
                        <a:buNone/>
                      </a:pPr>
                      <a:r>
                        <a:rPr lang="en-US" sz="1200" b="1" i="0" u="none" strike="noStrike" noProof="0">
                          <a:solidFill>
                            <a:srgbClr val="000000"/>
                          </a:solidFill>
                          <a:latin typeface="Arial"/>
                        </a:rPr>
                        <a:t>Mohamad Refai</a:t>
                      </a:r>
                      <a:endParaRPr lang="en-US" sz="1200" b="1"/>
                    </a:p>
                  </a:txBody>
                  <a:tcPr/>
                </a:tc>
                <a:tc>
                  <a:txBody>
                    <a:bodyPr/>
                    <a:lstStyle/>
                    <a:p>
                      <a:pPr lvl="0">
                        <a:buNone/>
                      </a:pPr>
                      <a:r>
                        <a:rPr lang="en-US" sz="1200" b="1" i="0" u="none" strike="noStrike" noProof="0">
                          <a:solidFill>
                            <a:srgbClr val="000000"/>
                          </a:solidFill>
                          <a:latin typeface="Arial"/>
                        </a:rPr>
                        <a:t>NASA</a:t>
                      </a:r>
                      <a:endParaRPr lang="en-US" sz="1200" b="1"/>
                    </a:p>
                  </a:txBody>
                  <a:tcPr/>
                </a:tc>
                <a:extLst>
                  <a:ext uri="{0D108BD9-81ED-4DB2-BD59-A6C34878D82A}">
                    <a16:rowId xmlns:a16="http://schemas.microsoft.com/office/drawing/2014/main" val="1200804858"/>
                  </a:ext>
                </a:extLst>
              </a:tr>
              <a:tr h="315580">
                <a:tc>
                  <a:txBody>
                    <a:bodyPr/>
                    <a:lstStyle/>
                    <a:p>
                      <a:pPr lvl="0">
                        <a:buNone/>
                      </a:pPr>
                      <a:r>
                        <a:rPr lang="en-US" sz="1200" b="1"/>
                        <a:t>11:40 - 11:50</a:t>
                      </a:r>
                    </a:p>
                  </a:txBody>
                  <a:tcPr/>
                </a:tc>
                <a:tc vMerge="1">
                  <a:txBody>
                    <a:bodyPr/>
                    <a:lstStyle/>
                    <a:p>
                      <a:endParaRPr/>
                    </a:p>
                  </a:txBody>
                  <a:tcPr/>
                </a:tc>
                <a:tc>
                  <a:txBody>
                    <a:bodyPr/>
                    <a:lstStyle/>
                    <a:p>
                      <a:pPr lvl="0" algn="l">
                        <a:lnSpc>
                          <a:spcPct val="100000"/>
                        </a:lnSpc>
                        <a:spcBef>
                          <a:spcPts val="0"/>
                        </a:spcBef>
                        <a:spcAft>
                          <a:spcPts val="0"/>
                        </a:spcAft>
                        <a:buNone/>
                      </a:pPr>
                      <a:r>
                        <a:rPr lang="en-US" sz="1200" b="1" i="0" u="none" strike="noStrike" noProof="0">
                          <a:solidFill>
                            <a:srgbClr val="000000"/>
                          </a:solidFill>
                          <a:latin typeface="Arial"/>
                        </a:rPr>
                        <a:t>Industry Presentation</a:t>
                      </a:r>
                    </a:p>
                  </a:txBody>
                  <a:tcPr/>
                </a:tc>
                <a:tc>
                  <a:txBody>
                    <a:bodyPr/>
                    <a:lstStyle/>
                    <a:p>
                      <a:pPr lvl="0">
                        <a:buNone/>
                      </a:pPr>
                      <a:endParaRPr lang="en-US" sz="1200" b="1"/>
                    </a:p>
                  </a:txBody>
                  <a:tcPr/>
                </a:tc>
                <a:tc>
                  <a:txBody>
                    <a:bodyPr/>
                    <a:lstStyle/>
                    <a:p>
                      <a:pPr lvl="0">
                        <a:buNone/>
                      </a:pPr>
                      <a:endParaRPr lang="en-US" sz="1200" b="1" i="0" u="none" strike="noStrike" noProof="0">
                        <a:solidFill>
                          <a:srgbClr val="000000"/>
                        </a:solidFill>
                        <a:latin typeface="Arial"/>
                      </a:endParaRPr>
                    </a:p>
                  </a:txBody>
                  <a:tcPr/>
                </a:tc>
                <a:extLst>
                  <a:ext uri="{0D108BD9-81ED-4DB2-BD59-A6C34878D82A}">
                    <a16:rowId xmlns:a16="http://schemas.microsoft.com/office/drawing/2014/main" val="4001653545"/>
                  </a:ext>
                </a:extLst>
              </a:tr>
              <a:tr h="291911">
                <a:tc>
                  <a:txBody>
                    <a:bodyPr/>
                    <a:lstStyle/>
                    <a:p>
                      <a:pPr lvl="0">
                        <a:buNone/>
                      </a:pPr>
                      <a:r>
                        <a:rPr lang="en-US" sz="1200" b="1"/>
                        <a:t>11:50 - 12:00</a:t>
                      </a:r>
                    </a:p>
                  </a:txBody>
                  <a:tcPr/>
                </a:tc>
                <a:tc vMerge="1">
                  <a:txBody>
                    <a:bodyPr/>
                    <a:lstStyle/>
                    <a:p>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Q/A - Open Discussion</a:t>
                      </a:r>
                    </a:p>
                  </a:txBody>
                  <a:tcPr/>
                </a:tc>
                <a:tc>
                  <a:txBody>
                    <a:bodyPr/>
                    <a:lstStyle/>
                    <a:p>
                      <a:pPr lvl="0">
                        <a:buNone/>
                      </a:pPr>
                      <a:endParaRPr lang="en-US" sz="1200" b="1"/>
                    </a:p>
                  </a:txBody>
                  <a:tcPr/>
                </a:tc>
                <a:tc>
                  <a:txBody>
                    <a:bodyPr/>
                    <a:lstStyle/>
                    <a:p>
                      <a:pPr lvl="0">
                        <a:buNone/>
                      </a:pPr>
                      <a:endParaRPr lang="en-US" sz="1200" b="1"/>
                    </a:p>
                  </a:txBody>
                  <a:tcPr/>
                </a:tc>
                <a:extLst>
                  <a:ext uri="{0D108BD9-81ED-4DB2-BD59-A6C34878D82A}">
                    <a16:rowId xmlns:a16="http://schemas.microsoft.com/office/drawing/2014/main" val="221337771"/>
                  </a:ext>
                </a:extLst>
              </a:tr>
              <a:tr h="291911">
                <a:tc>
                  <a:txBody>
                    <a:bodyPr/>
                    <a:lstStyle/>
                    <a:p>
                      <a:pPr lvl="0">
                        <a:buNone/>
                      </a:pPr>
                      <a:r>
                        <a:rPr lang="en-US" sz="1200" b="1"/>
                        <a:t>12:00 – 12:10</a:t>
                      </a:r>
                    </a:p>
                  </a:txBody>
                  <a:tcPr/>
                </a:tc>
                <a:tc rowSpan="3">
                  <a:txBody>
                    <a:bodyPr/>
                    <a:lstStyle/>
                    <a:p>
                      <a:pPr lvl="0" algn="l">
                        <a:buNone/>
                      </a:pPr>
                      <a:r>
                        <a:rPr lang="en-US" sz="1200" b="1"/>
                        <a:t>Interoperability</a:t>
                      </a:r>
                    </a:p>
                  </a:txBody>
                  <a:tcPr anchor="ctr"/>
                </a:tc>
                <a:tc>
                  <a:txBody>
                    <a:bodyPr/>
                    <a:lstStyle/>
                    <a:p>
                      <a:pPr lvl="0">
                        <a:buNone/>
                      </a:pPr>
                      <a:r>
                        <a:rPr lang="en-US" sz="1200" b="1"/>
                        <a:t>DIP Presentation</a:t>
                      </a:r>
                    </a:p>
                  </a:txBody>
                  <a:tcPr/>
                </a:tc>
                <a:tc>
                  <a:txBody>
                    <a:bodyPr/>
                    <a:lstStyle/>
                    <a:p>
                      <a:pPr lvl="0">
                        <a:buNone/>
                      </a:pPr>
                      <a:r>
                        <a:rPr lang="en-US" sz="1200" b="1"/>
                        <a:t>Mohana Gurram</a:t>
                      </a:r>
                    </a:p>
                  </a:txBody>
                  <a:tcPr/>
                </a:tc>
                <a:tc>
                  <a:txBody>
                    <a:bodyPr/>
                    <a:lstStyle/>
                    <a:p>
                      <a:pPr lvl="0">
                        <a:buNone/>
                      </a:pPr>
                      <a:r>
                        <a:rPr lang="en-US" sz="1200" b="1"/>
                        <a:t>NASA</a:t>
                      </a:r>
                    </a:p>
                  </a:txBody>
                  <a:tcPr/>
                </a:tc>
                <a:extLst>
                  <a:ext uri="{0D108BD9-81ED-4DB2-BD59-A6C34878D82A}">
                    <a16:rowId xmlns:a16="http://schemas.microsoft.com/office/drawing/2014/main" val="188079467"/>
                  </a:ext>
                </a:extLst>
              </a:tr>
              <a:tr h="291911">
                <a:tc>
                  <a:txBody>
                    <a:bodyPr/>
                    <a:lstStyle/>
                    <a:p>
                      <a:pPr lvl="0">
                        <a:buNone/>
                      </a:pPr>
                      <a:r>
                        <a:rPr lang="en-US" sz="1200" b="1"/>
                        <a:t>12:10 – 12-20</a:t>
                      </a:r>
                    </a:p>
                  </a:txBody>
                  <a:tcPr/>
                </a:tc>
                <a:tc vMerge="1">
                  <a:txBody>
                    <a:bodyPr/>
                    <a:lstStyle/>
                    <a:p>
                      <a:endParaRPr/>
                    </a:p>
                  </a:txBody>
                  <a:tcPr/>
                </a:tc>
                <a:tc>
                  <a:txBody>
                    <a:bodyPr/>
                    <a:lstStyle/>
                    <a:p>
                      <a:pPr lvl="0">
                        <a:buNone/>
                      </a:pPr>
                      <a:r>
                        <a:rPr lang="en-US" sz="1200" b="1"/>
                        <a:t>Industry Presentation</a:t>
                      </a:r>
                    </a:p>
                  </a:txBody>
                  <a:tcPr/>
                </a:tc>
                <a:tc>
                  <a:txBody>
                    <a:bodyPr/>
                    <a:lstStyle/>
                    <a:p>
                      <a:pPr lvl="0">
                        <a:buNone/>
                      </a:pPr>
                      <a:endParaRPr lang="en-US" sz="1200" b="1"/>
                    </a:p>
                  </a:txBody>
                  <a:tcPr/>
                </a:tc>
                <a:tc>
                  <a:txBody>
                    <a:bodyPr/>
                    <a:lstStyle/>
                    <a:p>
                      <a:pPr lvl="0">
                        <a:buNone/>
                      </a:pPr>
                      <a:endParaRPr lang="en-US" sz="1200" b="1"/>
                    </a:p>
                  </a:txBody>
                  <a:tcPr/>
                </a:tc>
                <a:extLst>
                  <a:ext uri="{0D108BD9-81ED-4DB2-BD59-A6C34878D82A}">
                    <a16:rowId xmlns:a16="http://schemas.microsoft.com/office/drawing/2014/main" val="1133339699"/>
                  </a:ext>
                </a:extLst>
              </a:tr>
              <a:tr h="255201">
                <a:tc>
                  <a:txBody>
                    <a:bodyPr/>
                    <a:lstStyle/>
                    <a:p>
                      <a:pPr lvl="0">
                        <a:buNone/>
                      </a:pPr>
                      <a:r>
                        <a:rPr lang="en-US" sz="1200" b="1"/>
                        <a:t>12:20 - 12:30</a:t>
                      </a:r>
                    </a:p>
                  </a:txBody>
                  <a:tcPr/>
                </a:tc>
                <a:tc vMerge="1">
                  <a:txBody>
                    <a:bodyPr/>
                    <a:lstStyle/>
                    <a:p>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noProof="0">
                          <a:solidFill>
                            <a:srgbClr val="000000"/>
                          </a:solidFill>
                          <a:latin typeface="Arial"/>
                        </a:rPr>
                        <a:t>Q/A - Open Discussion</a:t>
                      </a:r>
                      <a:endParaRPr lang="en-US" sz="1200" b="1"/>
                    </a:p>
                  </a:txBody>
                  <a:tcPr/>
                </a:tc>
                <a:tc>
                  <a:txBody>
                    <a:bodyPr/>
                    <a:lstStyle/>
                    <a:p>
                      <a:pPr lvl="0">
                        <a:buNone/>
                      </a:pPr>
                      <a:endParaRPr lang="en-US" sz="1200" b="1"/>
                    </a:p>
                  </a:txBody>
                  <a:tcPr/>
                </a:tc>
                <a:tc>
                  <a:txBody>
                    <a:bodyPr/>
                    <a:lstStyle/>
                    <a:p>
                      <a:pPr lvl="0">
                        <a:buNone/>
                      </a:pPr>
                      <a:endParaRPr lang="en-US" sz="1200" b="1"/>
                    </a:p>
                  </a:txBody>
                  <a:tcPr/>
                </a:tc>
                <a:extLst>
                  <a:ext uri="{0D108BD9-81ED-4DB2-BD59-A6C34878D82A}">
                    <a16:rowId xmlns:a16="http://schemas.microsoft.com/office/drawing/2014/main" val="3126804698"/>
                  </a:ext>
                </a:extLst>
              </a:tr>
              <a:tr h="291911">
                <a:tc>
                  <a:txBody>
                    <a:bodyPr/>
                    <a:lstStyle/>
                    <a:p>
                      <a:pPr lvl="0">
                        <a:buNone/>
                      </a:pPr>
                      <a:r>
                        <a:rPr lang="en-US" sz="1200" b="1"/>
                        <a:t>12:30 - 12:40</a:t>
                      </a:r>
                    </a:p>
                  </a:txBody>
                  <a:tcPr/>
                </a:tc>
                <a:tc gridSpan="2">
                  <a:txBody>
                    <a:bodyPr/>
                    <a:lstStyle/>
                    <a:p>
                      <a:pPr lvl="0">
                        <a:buNone/>
                      </a:pPr>
                      <a:r>
                        <a:rPr lang="en-US" sz="1200" b="1"/>
                        <a:t>Summary and Wrap-up</a:t>
                      </a:r>
                    </a:p>
                  </a:txBody>
                  <a:tcPr/>
                </a:tc>
                <a:tc hMerge="1">
                  <a:txBody>
                    <a:bodyPr/>
                    <a:lstStyle/>
                    <a:p>
                      <a:endParaRPr lang="en-US"/>
                    </a:p>
                  </a:txBody>
                  <a:tcPr/>
                </a:tc>
                <a:tc>
                  <a:txBody>
                    <a:bodyPr/>
                    <a:lstStyle/>
                    <a:p>
                      <a:pPr lvl="0">
                        <a:buNone/>
                      </a:pPr>
                      <a:r>
                        <a:rPr lang="en-US" sz="1200" b="1"/>
                        <a:t>Swati Saxena</a:t>
                      </a:r>
                    </a:p>
                  </a:txBody>
                  <a:tcPr/>
                </a:tc>
                <a:tc>
                  <a:txBody>
                    <a:bodyPr/>
                    <a:lstStyle/>
                    <a:p>
                      <a:pPr lvl="0">
                        <a:buNone/>
                      </a:pPr>
                      <a:r>
                        <a:rPr lang="en-US" sz="1200" b="1"/>
                        <a:t>NASA</a:t>
                      </a:r>
                    </a:p>
                  </a:txBody>
                  <a:tcPr/>
                </a:tc>
                <a:extLst>
                  <a:ext uri="{0D108BD9-81ED-4DB2-BD59-A6C34878D82A}">
                    <a16:rowId xmlns:a16="http://schemas.microsoft.com/office/drawing/2014/main" val="4101533149"/>
                  </a:ext>
                </a:extLst>
              </a:tr>
            </a:tbl>
          </a:graphicData>
        </a:graphic>
      </p:graphicFrame>
      <p:sp>
        <p:nvSpPr>
          <p:cNvPr id="3" name="Title 2">
            <a:extLst>
              <a:ext uri="{FF2B5EF4-FFF2-40B4-BE49-F238E27FC236}">
                <a16:creationId xmlns:a16="http://schemas.microsoft.com/office/drawing/2014/main" id="{4D36CF82-63ED-AED3-2245-87A5BCB8D1BC}"/>
              </a:ext>
            </a:extLst>
          </p:cNvPr>
          <p:cNvSpPr>
            <a:spLocks noGrp="1"/>
          </p:cNvSpPr>
          <p:nvPr>
            <p:ph type="title"/>
          </p:nvPr>
        </p:nvSpPr>
        <p:spPr>
          <a:xfrm>
            <a:off x="920848" y="82296"/>
            <a:ext cx="10342487" cy="344511"/>
          </a:xfrm>
        </p:spPr>
        <p:txBody>
          <a:bodyPr lIns="91440" tIns="45720" rIns="91440" bIns="45720" anchor="ctr">
            <a:normAutofit fontScale="90000"/>
          </a:bodyPr>
          <a:lstStyle/>
          <a:p>
            <a:r>
              <a:rPr lang="en-US">
                <a:latin typeface="Arial"/>
                <a:cs typeface="Arial"/>
              </a:rPr>
              <a:t>Agenda</a:t>
            </a:r>
            <a:endParaRPr lang="en-US"/>
          </a:p>
        </p:txBody>
      </p:sp>
    </p:spTree>
    <p:extLst>
      <p:ext uri="{BB962C8B-B14F-4D97-AF65-F5344CB8AC3E}">
        <p14:creationId xmlns:p14="http://schemas.microsoft.com/office/powerpoint/2010/main" val="4162846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614223-2323-36A3-B2BC-7B0429B07802}"/>
              </a:ext>
            </a:extLst>
          </p:cNvPr>
          <p:cNvSpPr>
            <a:spLocks noGrp="1"/>
          </p:cNvSpPr>
          <p:nvPr>
            <p:ph idx="1"/>
          </p:nvPr>
        </p:nvSpPr>
        <p:spPr/>
        <p:txBody>
          <a:bodyPr/>
          <a:lstStyle/>
          <a:p>
            <a:r>
              <a:rPr lang="en-US" sz="2800">
                <a:latin typeface="Arial"/>
                <a:cs typeface="Arial"/>
              </a:rPr>
              <a:t>Please </a:t>
            </a:r>
            <a:r>
              <a:rPr lang="en-US" sz="2800" b="1">
                <a:latin typeface="Arial"/>
                <a:cs typeface="Arial"/>
              </a:rPr>
              <a:t>turn off your mic and camera</a:t>
            </a:r>
            <a:r>
              <a:rPr lang="en-US" sz="2800">
                <a:latin typeface="Arial"/>
                <a:cs typeface="Arial"/>
              </a:rPr>
              <a:t> (for bandwidth issue)</a:t>
            </a:r>
            <a:endParaRPr lang="en-US">
              <a:latin typeface="Arial"/>
              <a:cs typeface="Arial"/>
            </a:endParaRPr>
          </a:p>
          <a:p>
            <a:r>
              <a:rPr lang="en-US" sz="2800">
                <a:latin typeface="Arial"/>
                <a:cs typeface="Arial"/>
              </a:rPr>
              <a:t>There will be Q&amp;A times throughout the session and at the end </a:t>
            </a:r>
            <a:endParaRPr lang="en-US">
              <a:latin typeface="Arial"/>
              <a:cs typeface="Arial"/>
            </a:endParaRPr>
          </a:p>
          <a:p>
            <a:pPr lvl="1"/>
            <a:r>
              <a:rPr lang="en-US">
                <a:latin typeface="Arial"/>
                <a:cs typeface="Arial"/>
              </a:rPr>
              <a:t>Our questions for you posted in </a:t>
            </a:r>
            <a:r>
              <a:rPr lang="en-US" sz="2000" u="sng">
                <a:solidFill>
                  <a:srgbClr val="96607D"/>
                </a:solidFill>
                <a:latin typeface="Aptos"/>
                <a:cs typeface="Arial"/>
                <a:hlinkClick r:id="rId4"/>
              </a:rPr>
              <a:t>https://arc.cnf.io/sessions/r9pz/#!/dashboard</a:t>
            </a:r>
            <a:endParaRPr lang="en-US" sz="2000" u="sng">
              <a:solidFill>
                <a:srgbClr val="96607D"/>
              </a:solidFill>
              <a:latin typeface="Aptos"/>
              <a:cs typeface="Arial"/>
              <a:hlinkClick r:id="" action="ppaction://noaction"/>
            </a:endParaRPr>
          </a:p>
          <a:p>
            <a:pPr lvl="1"/>
            <a:r>
              <a:rPr lang="en-US">
                <a:latin typeface="Arial"/>
                <a:cs typeface="Arial"/>
              </a:rPr>
              <a:t>You can post questions</a:t>
            </a:r>
          </a:p>
          <a:p>
            <a:pPr lvl="2"/>
            <a:r>
              <a:rPr lang="en-US">
                <a:latin typeface="Arial"/>
                <a:cs typeface="Arial"/>
              </a:rPr>
              <a:t>in the same Conferences.io link or </a:t>
            </a:r>
          </a:p>
          <a:p>
            <a:pPr lvl="2"/>
            <a:r>
              <a:rPr lang="en-US" sz="2000">
                <a:latin typeface="Arial"/>
                <a:cs typeface="Arial"/>
              </a:rPr>
              <a:t>in the MS Teams chat box</a:t>
            </a:r>
            <a:endParaRPr lang="en-US"/>
          </a:p>
          <a:p>
            <a:r>
              <a:rPr lang="en-US" sz="2800">
                <a:latin typeface="Arial"/>
                <a:cs typeface="Arial"/>
              </a:rPr>
              <a:t>Video recording, slides, and discussion summary will be available on DIP website after the workshop </a:t>
            </a:r>
            <a:endParaRPr lang="en-US">
              <a:latin typeface="Arial"/>
              <a:cs typeface="Arial"/>
            </a:endParaRPr>
          </a:p>
          <a:p>
            <a:r>
              <a:rPr lang="en-US" sz="2800">
                <a:latin typeface="Arial"/>
                <a:cs typeface="Arial"/>
              </a:rPr>
              <a:t>There will be one 10 min break</a:t>
            </a:r>
            <a:endParaRPr lang="en-US">
              <a:latin typeface="Arial"/>
              <a:cs typeface="Arial"/>
            </a:endParaRPr>
          </a:p>
          <a:p>
            <a:endParaRPr lang="en-US"/>
          </a:p>
        </p:txBody>
      </p:sp>
      <p:sp>
        <p:nvSpPr>
          <p:cNvPr id="3" name="Title 2">
            <a:extLst>
              <a:ext uri="{FF2B5EF4-FFF2-40B4-BE49-F238E27FC236}">
                <a16:creationId xmlns:a16="http://schemas.microsoft.com/office/drawing/2014/main" id="{500C3969-C616-06D3-00F3-20CA6C4969E5}"/>
              </a:ext>
            </a:extLst>
          </p:cNvPr>
          <p:cNvSpPr>
            <a:spLocks noGrp="1"/>
          </p:cNvSpPr>
          <p:nvPr>
            <p:ph type="title"/>
          </p:nvPr>
        </p:nvSpPr>
        <p:spPr/>
        <p:txBody>
          <a:bodyPr lIns="91440" tIns="45720" rIns="91440" bIns="45720" anchor="ctr">
            <a:normAutofit/>
          </a:bodyPr>
          <a:lstStyle/>
          <a:p>
            <a:r>
              <a:rPr lang="en-US">
                <a:latin typeface="Arial"/>
                <a:cs typeface="Arial"/>
              </a:rPr>
              <a:t>Ground Rules</a:t>
            </a:r>
            <a:endParaRPr lang="en-US"/>
          </a:p>
        </p:txBody>
      </p:sp>
      <p:sp>
        <p:nvSpPr>
          <p:cNvPr id="4" name="Slide Number Placeholder 3">
            <a:extLst>
              <a:ext uri="{FF2B5EF4-FFF2-40B4-BE49-F238E27FC236}">
                <a16:creationId xmlns:a16="http://schemas.microsoft.com/office/drawing/2014/main" id="{89AB6E7D-9E29-5EE2-2B51-EFFA5D48F181}"/>
              </a:ext>
            </a:extLst>
          </p:cNvPr>
          <p:cNvSpPr>
            <a:spLocks noGrp="1"/>
          </p:cNvSpPr>
          <p:nvPr>
            <p:ph type="sldNum" sz="quarter" idx="4"/>
          </p:nvPr>
        </p:nvSpPr>
        <p:spPr/>
        <p:txBody>
          <a:bodyPr/>
          <a:lstStyle/>
          <a:p>
            <a:pPr algn="r"/>
            <a:fld id="{9F0E9893-8FB3-409C-B448-4EC2BA053222}" type="slidenum">
              <a:rPr lang="en-US" smtClean="0"/>
              <a:pPr algn="r"/>
              <a:t>4</a:t>
            </a:fld>
            <a:endParaRPr lang="en-US"/>
          </a:p>
        </p:txBody>
      </p:sp>
    </p:spTree>
    <p:extLst>
      <p:ext uri="{BB962C8B-B14F-4D97-AF65-F5344CB8AC3E}">
        <p14:creationId xmlns:p14="http://schemas.microsoft.com/office/powerpoint/2010/main" val="2748781273"/>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A20E8-40F7-FBA3-1849-5E4ED7920A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E4BBE8-8EC3-1630-808B-7120427552C6}"/>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5D2E681-923E-FF5A-54F6-AD2B8CDEC610}"/>
              </a:ext>
            </a:extLst>
          </p:cNvPr>
          <p:cNvSpPr/>
          <p:nvPr/>
        </p:nvSpPr>
        <p:spPr>
          <a:xfrm>
            <a:off x="2256655" y="2240680"/>
            <a:ext cx="9591367" cy="2554545"/>
          </a:xfrm>
          <a:prstGeom prst="rect">
            <a:avLst/>
          </a:prstGeom>
        </p:spPr>
        <p:txBody>
          <a:bodyPr wrap="square" lIns="91440" tIns="45720" rIns="91440" bIns="45720" anchor="t">
            <a:spAutoFit/>
          </a:bodyPr>
          <a:lstStyle/>
          <a:p>
            <a:r>
              <a:rPr lang="en-US" sz="4000">
                <a:solidFill>
                  <a:schemeClr val="bg1"/>
                </a:solidFill>
                <a:latin typeface="Arial"/>
                <a:cs typeface="Arial"/>
              </a:rPr>
              <a:t>DIP Strategic Partnership Plan</a:t>
            </a:r>
          </a:p>
          <a:p>
            <a:pPr algn="ctr"/>
            <a:endParaRPr lang="en-US" sz="3600" b="1">
              <a:solidFill>
                <a:schemeClr val="bg1"/>
              </a:solidFill>
              <a:latin typeface="Arial"/>
              <a:cs typeface="Arial"/>
            </a:endParaRPr>
          </a:p>
          <a:p>
            <a:pPr algn="ctr"/>
            <a:endParaRPr lang="en-US" sz="4400" b="1">
              <a:solidFill>
                <a:schemeClr val="bg1"/>
              </a:solidFill>
              <a:latin typeface="Arial"/>
            </a:endParaRPr>
          </a:p>
          <a:p>
            <a:pPr lvl="0" algn="ctr"/>
            <a:endParaRPr lang="en-US" sz="4000">
              <a:ln w="12700">
                <a:noFill/>
              </a:ln>
              <a:solidFill>
                <a:schemeClr val="bg1"/>
              </a:solidFill>
              <a:effectLst>
                <a:outerShdw blurRad="50800" dist="38100" dir="2700000" algn="tl" rotWithShape="0">
                  <a:prstClr val="black">
                    <a:alpha val="40000"/>
                  </a:prstClr>
                </a:outerShdw>
              </a:effectLst>
            </a:endParaRPr>
          </a:p>
        </p:txBody>
      </p:sp>
      <p:pic>
        <p:nvPicPr>
          <p:cNvPr id="6" name="Picture 5" descr="A logo of a globe with a plane flying&#10;&#10;Description automatically generated">
            <a:extLst>
              <a:ext uri="{FF2B5EF4-FFF2-40B4-BE49-F238E27FC236}">
                <a16:creationId xmlns:a16="http://schemas.microsoft.com/office/drawing/2014/main" id="{4C570867-84C1-97C7-C94C-A2D3DF0A83BE}"/>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48354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A20E8-40F7-FBA3-1849-5E4ED7920A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E4BBE8-8EC3-1630-808B-7120427552C6}"/>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4" name="TextBox 18">
            <a:extLst>
              <a:ext uri="{FF2B5EF4-FFF2-40B4-BE49-F238E27FC236}">
                <a16:creationId xmlns:a16="http://schemas.microsoft.com/office/drawing/2014/main" id="{E93FC8FA-F32A-249E-34C8-A2D4B1E8379B}"/>
              </a:ext>
            </a:extLst>
          </p:cNvPr>
          <p:cNvSpPr txBox="1"/>
          <p:nvPr/>
        </p:nvSpPr>
        <p:spPr>
          <a:xfrm>
            <a:off x="163761" y="63918"/>
            <a:ext cx="11277600" cy="95410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Biome"/>
                <a:ea typeface="+mn-ea"/>
                <a:cs typeface="Biome"/>
              </a:rPr>
              <a:t>Digital Information Platform (DIP) </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Biome"/>
                <a:ea typeface="+mn-ea"/>
                <a:cs typeface="Biome"/>
              </a:rPr>
              <a:t>for NASA’s Sustainable Flight National Partnership (SFNP) Mission</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5" name="Rounded Rectangle 5">
            <a:extLst>
              <a:ext uri="{FF2B5EF4-FFF2-40B4-BE49-F238E27FC236}">
                <a16:creationId xmlns:a16="http://schemas.microsoft.com/office/drawing/2014/main" id="{E2A28BBF-3FE6-935D-8B37-9FCF8CDFCB8E}"/>
              </a:ext>
            </a:extLst>
          </p:cNvPr>
          <p:cNvSpPr/>
          <p:nvPr/>
        </p:nvSpPr>
        <p:spPr>
          <a:xfrm>
            <a:off x="0" y="1111018"/>
            <a:ext cx="12192000" cy="1134332"/>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Calibri"/>
                <a:ea typeface="ＭＳ Ｐゴシック"/>
                <a:cs typeface="Calibri"/>
              </a:rPr>
              <a:t>Development and demonstration of a digital service-oriented framework to enable increasingly safe and sustainable operations for today and the future airspace system  </a:t>
            </a:r>
            <a:endPar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ＭＳ Ｐゴシック"/>
              <a:cs typeface="Calibri" panose="020F0502020204030204" pitchFamily="34" charset="0"/>
            </a:endParaRPr>
          </a:p>
        </p:txBody>
      </p:sp>
      <p:grpSp>
        <p:nvGrpSpPr>
          <p:cNvPr id="7" name="Group 6">
            <a:extLst>
              <a:ext uri="{FF2B5EF4-FFF2-40B4-BE49-F238E27FC236}">
                <a16:creationId xmlns:a16="http://schemas.microsoft.com/office/drawing/2014/main" id="{75E5FC47-4A56-85DB-7D99-D99FCD389D4C}"/>
              </a:ext>
            </a:extLst>
          </p:cNvPr>
          <p:cNvGrpSpPr/>
          <p:nvPr/>
        </p:nvGrpSpPr>
        <p:grpSpPr>
          <a:xfrm>
            <a:off x="7340426" y="2397465"/>
            <a:ext cx="844319" cy="893660"/>
            <a:chOff x="7340425" y="2397465"/>
            <a:chExt cx="1018666" cy="1013938"/>
          </a:xfrm>
        </p:grpSpPr>
        <p:pic>
          <p:nvPicPr>
            <p:cNvPr id="26" name="Picture 25" descr="A picture containing night sky&#10;&#10;Description automatically generated">
              <a:extLst>
                <a:ext uri="{FF2B5EF4-FFF2-40B4-BE49-F238E27FC236}">
                  <a16:creationId xmlns:a16="http://schemas.microsoft.com/office/drawing/2014/main" id="{DE4C0546-BEEB-CAA8-0DA5-08E030CC107F}"/>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7514853" y="2397465"/>
              <a:ext cx="679111" cy="689778"/>
            </a:xfrm>
            <a:prstGeom prst="rect">
              <a:avLst/>
            </a:prstGeom>
          </p:spPr>
        </p:pic>
        <p:pic>
          <p:nvPicPr>
            <p:cNvPr id="27" name="Picture 26" descr="A picture containing night sky&#10;&#10;Description automatically generated">
              <a:extLst>
                <a:ext uri="{FF2B5EF4-FFF2-40B4-BE49-F238E27FC236}">
                  <a16:creationId xmlns:a16="http://schemas.microsoft.com/office/drawing/2014/main" id="{0003BB9A-4F6D-06FF-A3FA-EB459A2C7F59}"/>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7340425" y="2551786"/>
              <a:ext cx="679111" cy="689778"/>
            </a:xfrm>
            <a:prstGeom prst="rect">
              <a:avLst/>
            </a:prstGeom>
          </p:spPr>
        </p:pic>
        <p:pic>
          <p:nvPicPr>
            <p:cNvPr id="28" name="Picture 27" descr="A picture containing night sky&#10;&#10;Description automatically generated">
              <a:extLst>
                <a:ext uri="{FF2B5EF4-FFF2-40B4-BE49-F238E27FC236}">
                  <a16:creationId xmlns:a16="http://schemas.microsoft.com/office/drawing/2014/main" id="{36E76569-08DF-249C-8B9C-E8C64A359D2E}"/>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7679980" y="2567747"/>
              <a:ext cx="679111" cy="689778"/>
            </a:xfrm>
            <a:prstGeom prst="rect">
              <a:avLst/>
            </a:prstGeom>
          </p:spPr>
        </p:pic>
        <p:pic>
          <p:nvPicPr>
            <p:cNvPr id="29" name="Picture 28" descr="A picture containing night sky&#10;&#10;Description automatically generated">
              <a:extLst>
                <a:ext uri="{FF2B5EF4-FFF2-40B4-BE49-F238E27FC236}">
                  <a16:creationId xmlns:a16="http://schemas.microsoft.com/office/drawing/2014/main" id="{373ED5CE-6180-3168-00C7-998448F380B6}"/>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7503567" y="2721625"/>
              <a:ext cx="679111" cy="689778"/>
            </a:xfrm>
            <a:prstGeom prst="rect">
              <a:avLst/>
            </a:prstGeom>
          </p:spPr>
        </p:pic>
      </p:grpSp>
      <p:sp>
        <p:nvSpPr>
          <p:cNvPr id="8" name="TextBox 25">
            <a:extLst>
              <a:ext uri="{FF2B5EF4-FFF2-40B4-BE49-F238E27FC236}">
                <a16:creationId xmlns:a16="http://schemas.microsoft.com/office/drawing/2014/main" id="{1F3C086C-1106-3604-B453-C7304FE7700B}"/>
              </a:ext>
            </a:extLst>
          </p:cNvPr>
          <p:cNvSpPr txBox="1"/>
          <p:nvPr/>
        </p:nvSpPr>
        <p:spPr>
          <a:xfrm>
            <a:off x="8767722" y="2408505"/>
            <a:ext cx="3430935" cy="15081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Predictive Services with ML Capabilities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Building reusable data integration services and AI/ML based predictive services for safe and sustainable operations.</a:t>
            </a:r>
          </a:p>
        </p:txBody>
      </p:sp>
      <p:grpSp>
        <p:nvGrpSpPr>
          <p:cNvPr id="9" name="Group 8">
            <a:extLst>
              <a:ext uri="{FF2B5EF4-FFF2-40B4-BE49-F238E27FC236}">
                <a16:creationId xmlns:a16="http://schemas.microsoft.com/office/drawing/2014/main" id="{D9F8741D-A8B7-DBB2-7D47-97B9B3184B5D}"/>
              </a:ext>
            </a:extLst>
          </p:cNvPr>
          <p:cNvGrpSpPr/>
          <p:nvPr/>
        </p:nvGrpSpPr>
        <p:grpSpPr>
          <a:xfrm>
            <a:off x="7869583" y="2990200"/>
            <a:ext cx="713523" cy="573717"/>
            <a:chOff x="7869583" y="2990200"/>
            <a:chExt cx="1169987" cy="990925"/>
          </a:xfrm>
        </p:grpSpPr>
        <p:pic>
          <p:nvPicPr>
            <p:cNvPr id="23" name="Picture 22">
              <a:extLst>
                <a:ext uri="{FF2B5EF4-FFF2-40B4-BE49-F238E27FC236}">
                  <a16:creationId xmlns:a16="http://schemas.microsoft.com/office/drawing/2014/main" id="{22CD0341-F550-E29D-7618-1E69708BDE2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50648"/>
            <a:stretch/>
          </p:blipFill>
          <p:spPr bwMode="auto">
            <a:xfrm>
              <a:off x="7869583" y="3138394"/>
              <a:ext cx="579755" cy="7080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F9523B09-A660-65DE-3CEE-246ACDBC0D0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99202" y="2990200"/>
              <a:ext cx="614117" cy="99092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52A47ACD-B745-E683-31A4-7CD2957109C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49325" r="202"/>
            <a:stretch/>
          </p:blipFill>
          <p:spPr bwMode="auto">
            <a:xfrm>
              <a:off x="8446638" y="3138394"/>
              <a:ext cx="592932" cy="708025"/>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30">
            <a:extLst>
              <a:ext uri="{FF2B5EF4-FFF2-40B4-BE49-F238E27FC236}">
                <a16:creationId xmlns:a16="http://schemas.microsoft.com/office/drawing/2014/main" id="{BF31960D-3FE3-B801-9EC7-809A72A2F1AF}"/>
              </a:ext>
            </a:extLst>
          </p:cNvPr>
          <p:cNvSpPr txBox="1"/>
          <p:nvPr/>
        </p:nvSpPr>
        <p:spPr>
          <a:xfrm>
            <a:off x="8726315" y="4074042"/>
            <a:ext cx="3430935"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a:ea typeface="ＭＳ Ｐゴシック"/>
                <a:cs typeface="Calibri"/>
              </a:rPr>
              <a:t>Reference Platform </a:t>
            </a:r>
            <a:endParaRPr kumimoji="0" lang="en-US" sz="1600" b="1"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Calibri"/>
                <a:ea typeface="+mn-ea"/>
                <a:cs typeface="Calibri"/>
              </a:rPr>
              <a:t>Informing platform interoperability requirements and best practices to enable innovative ecosystems</a:t>
            </a:r>
            <a:endParaRPr kumimoji="0" lang="en-US" sz="1600" b="0" i="1"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endParaRPr>
          </a:p>
        </p:txBody>
      </p:sp>
      <p:grpSp>
        <p:nvGrpSpPr>
          <p:cNvPr id="11" name="Group 10">
            <a:extLst>
              <a:ext uri="{FF2B5EF4-FFF2-40B4-BE49-F238E27FC236}">
                <a16:creationId xmlns:a16="http://schemas.microsoft.com/office/drawing/2014/main" id="{73F2AD5F-AEDA-4432-6326-CBB4A06591A3}"/>
              </a:ext>
            </a:extLst>
          </p:cNvPr>
          <p:cNvGrpSpPr/>
          <p:nvPr/>
        </p:nvGrpSpPr>
        <p:grpSpPr>
          <a:xfrm>
            <a:off x="7450250" y="5446435"/>
            <a:ext cx="1122819" cy="1046441"/>
            <a:chOff x="7450250" y="5446435"/>
            <a:chExt cx="3143476" cy="3167088"/>
          </a:xfrm>
        </p:grpSpPr>
        <p:pic>
          <p:nvPicPr>
            <p:cNvPr id="19" name="Picture 18">
              <a:extLst>
                <a:ext uri="{FF2B5EF4-FFF2-40B4-BE49-F238E27FC236}">
                  <a16:creationId xmlns:a16="http://schemas.microsoft.com/office/drawing/2014/main" id="{C75F903F-2C62-A969-3A77-22454BF6E377}"/>
                </a:ext>
              </a:extLst>
            </p:cNvPr>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8127749" y="5737846"/>
              <a:ext cx="1923169" cy="1280326"/>
            </a:xfrm>
            <a:prstGeom prst="rect">
              <a:avLst/>
            </a:prstGeom>
          </p:spPr>
        </p:pic>
        <p:pic>
          <p:nvPicPr>
            <p:cNvPr id="20" name="Picture 19" descr="A picture containing building, tower&#10;&#10;Description automatically generated">
              <a:extLst>
                <a:ext uri="{FF2B5EF4-FFF2-40B4-BE49-F238E27FC236}">
                  <a16:creationId xmlns:a16="http://schemas.microsoft.com/office/drawing/2014/main" id="{BFA5E896-24C7-98B3-7C2C-99271338BC6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434011" y="7194508"/>
              <a:ext cx="1189018" cy="1419015"/>
            </a:xfrm>
            <a:prstGeom prst="rect">
              <a:avLst/>
            </a:prstGeom>
          </p:spPr>
        </p:pic>
        <p:sp>
          <p:nvSpPr>
            <p:cNvPr id="21" name="Oval 20">
              <a:extLst>
                <a:ext uri="{FF2B5EF4-FFF2-40B4-BE49-F238E27FC236}">
                  <a16:creationId xmlns:a16="http://schemas.microsoft.com/office/drawing/2014/main" id="{392B52F9-FEAE-F501-CF9F-B22024C19458}"/>
                </a:ext>
              </a:extLst>
            </p:cNvPr>
            <p:cNvSpPr/>
            <p:nvPr/>
          </p:nvSpPr>
          <p:spPr bwMode="auto">
            <a:xfrm>
              <a:off x="7450250" y="5446435"/>
              <a:ext cx="3143476" cy="3143476"/>
            </a:xfrm>
            <a:prstGeom prst="ellipse">
              <a:avLst/>
            </a:prstGeom>
            <a:noFill/>
            <a:ln w="76200" cap="flat" cmpd="sng" algn="ctr">
              <a:solidFill>
                <a:srgbClr val="66B5D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22" name="Picture 21">
              <a:extLst>
                <a:ext uri="{FF2B5EF4-FFF2-40B4-BE49-F238E27FC236}">
                  <a16:creationId xmlns:a16="http://schemas.microsoft.com/office/drawing/2014/main" id="{EBC2B874-7B2A-9784-F815-571A3D72B2E3}"/>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7620643" y="6681030"/>
              <a:ext cx="2698821" cy="941451"/>
            </a:xfrm>
            <a:prstGeom prst="rect">
              <a:avLst/>
            </a:prstGeom>
          </p:spPr>
        </p:pic>
      </p:grpSp>
      <p:sp>
        <p:nvSpPr>
          <p:cNvPr id="12" name="TextBox 36">
            <a:extLst>
              <a:ext uri="{FF2B5EF4-FFF2-40B4-BE49-F238E27FC236}">
                <a16:creationId xmlns:a16="http://schemas.microsoft.com/office/drawing/2014/main" id="{D9B15C83-2E5D-0A58-F021-E2A5E0FFC815}"/>
              </a:ext>
            </a:extLst>
          </p:cNvPr>
          <p:cNvSpPr txBox="1"/>
          <p:nvPr/>
        </p:nvSpPr>
        <p:spPr>
          <a:xfrm>
            <a:off x="8778627" y="5466204"/>
            <a:ext cx="3378623" cy="80021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SFNP Operations Demos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Demonstrating sustainability benefits derived using DIP services in today’s NAS</a:t>
            </a:r>
          </a:p>
        </p:txBody>
      </p:sp>
      <p:grpSp>
        <p:nvGrpSpPr>
          <p:cNvPr id="13" name="Group 12">
            <a:extLst>
              <a:ext uri="{FF2B5EF4-FFF2-40B4-BE49-F238E27FC236}">
                <a16:creationId xmlns:a16="http://schemas.microsoft.com/office/drawing/2014/main" id="{5B904DD9-3BEF-822E-3B13-E61484509014}"/>
              </a:ext>
            </a:extLst>
          </p:cNvPr>
          <p:cNvGrpSpPr>
            <a:grpSpLocks noChangeAspect="1"/>
          </p:cNvGrpSpPr>
          <p:nvPr/>
        </p:nvGrpSpPr>
        <p:grpSpPr>
          <a:xfrm>
            <a:off x="17556" y="2713383"/>
            <a:ext cx="7304644" cy="4095564"/>
            <a:chOff x="17556" y="2713383"/>
            <a:chExt cx="9906000" cy="5577934"/>
          </a:xfrm>
        </p:grpSpPr>
        <p:pic>
          <p:nvPicPr>
            <p:cNvPr id="16" name="Picture 15" descr="A diagram of a system&#10;&#10;Description automatically generated with medium confidence">
              <a:extLst>
                <a:ext uri="{FF2B5EF4-FFF2-40B4-BE49-F238E27FC236}">
                  <a16:creationId xmlns:a16="http://schemas.microsoft.com/office/drawing/2014/main" id="{78CF8488-1C01-347C-97AA-3738AA24E480}"/>
                </a:ext>
              </a:extLst>
            </p:cNvPr>
            <p:cNvPicPr>
              <a:picLocks noChangeAspect="1"/>
            </p:cNvPicPr>
            <p:nvPr/>
          </p:nvPicPr>
          <p:blipFill>
            <a:blip r:embed="rId8"/>
            <a:stretch>
              <a:fillRect/>
            </a:stretch>
          </p:blipFill>
          <p:spPr>
            <a:xfrm>
              <a:off x="17556" y="2713383"/>
              <a:ext cx="9906000" cy="5577934"/>
            </a:xfrm>
            <a:prstGeom prst="rect">
              <a:avLst/>
            </a:prstGeom>
          </p:spPr>
        </p:pic>
        <p:pic>
          <p:nvPicPr>
            <p:cNvPr id="17" name="Picture 16">
              <a:extLst>
                <a:ext uri="{FF2B5EF4-FFF2-40B4-BE49-F238E27FC236}">
                  <a16:creationId xmlns:a16="http://schemas.microsoft.com/office/drawing/2014/main" id="{4BA7DB18-4FB8-EC6E-F095-35C1E39E766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41179" r="41927" b="90886"/>
            <a:stretch/>
          </p:blipFill>
          <p:spPr>
            <a:xfrm>
              <a:off x="36355" y="2772661"/>
              <a:ext cx="5957766" cy="507454"/>
            </a:xfrm>
            <a:prstGeom prst="rect">
              <a:avLst/>
            </a:prstGeom>
            <a:ln>
              <a:noFill/>
            </a:ln>
            <a:effectLst>
              <a:softEdge rad="70549"/>
            </a:effectLst>
          </p:spPr>
        </p:pic>
        <p:pic>
          <p:nvPicPr>
            <p:cNvPr id="18" name="Picture 17" descr="A diagram of a system&#10;&#10;Description automatically generated with medium confidence">
              <a:extLst>
                <a:ext uri="{FF2B5EF4-FFF2-40B4-BE49-F238E27FC236}">
                  <a16:creationId xmlns:a16="http://schemas.microsoft.com/office/drawing/2014/main" id="{35424859-FE40-891C-28D1-D5DDA3DBD4F2}"/>
                </a:ext>
              </a:extLst>
            </p:cNvPr>
            <p:cNvPicPr>
              <a:picLocks noChangeAspect="1"/>
            </p:cNvPicPr>
            <p:nvPr/>
          </p:nvPicPr>
          <p:blipFill rotWithShape="1">
            <a:blip r:embed="rId8"/>
            <a:srcRect l="86668" t="8566" r="-1" b="84478"/>
            <a:stretch/>
          </p:blipFill>
          <p:spPr>
            <a:xfrm flipH="1">
              <a:off x="36354" y="3280115"/>
              <a:ext cx="2559220" cy="405651"/>
            </a:xfrm>
            <a:prstGeom prst="rect">
              <a:avLst/>
            </a:prstGeom>
            <a:gradFill flip="none" rotWithShape="1">
              <a:gsLst>
                <a:gs pos="0">
                  <a:srgbClr val="06153B"/>
                </a:gs>
                <a:gs pos="100000">
                  <a:srgbClr val="071843"/>
                </a:gs>
              </a:gsLst>
              <a:lin ang="2700000" scaled="1"/>
              <a:tileRect/>
            </a:gradFill>
          </p:spPr>
        </p:pic>
      </p:grpSp>
      <p:pic>
        <p:nvPicPr>
          <p:cNvPr id="14" name="Picture 13" descr="Icon&#10;&#10;Description automatically generated">
            <a:extLst>
              <a:ext uri="{FF2B5EF4-FFF2-40B4-BE49-F238E27FC236}">
                <a16:creationId xmlns:a16="http://schemas.microsoft.com/office/drawing/2014/main" id="{9BBCD5A5-2E20-18E9-80BE-102B69130596}"/>
              </a:ext>
            </a:extLst>
          </p:cNvPr>
          <p:cNvPicPr>
            <a:picLocks noChangeAspect="1"/>
          </p:cNvPicPr>
          <p:nvPr/>
        </p:nvPicPr>
        <p:blipFill>
          <a:blip r:embed="rId10"/>
          <a:stretch>
            <a:fillRect/>
          </a:stretch>
        </p:blipFill>
        <p:spPr>
          <a:xfrm>
            <a:off x="7457801" y="4200031"/>
            <a:ext cx="947489" cy="726646"/>
          </a:xfrm>
          <a:prstGeom prst="rect">
            <a:avLst/>
          </a:prstGeom>
        </p:spPr>
      </p:pic>
      <p:sp>
        <p:nvSpPr>
          <p:cNvPr id="15" name="TextBox 13">
            <a:extLst>
              <a:ext uri="{FF2B5EF4-FFF2-40B4-BE49-F238E27FC236}">
                <a16:creationId xmlns:a16="http://schemas.microsoft.com/office/drawing/2014/main" id="{4FF7F2A3-BBEA-9751-9AC1-50B9BBFAB64B}"/>
              </a:ext>
            </a:extLst>
          </p:cNvPr>
          <p:cNvSpPr txBox="1"/>
          <p:nvPr/>
        </p:nvSpPr>
        <p:spPr>
          <a:xfrm>
            <a:off x="-112775" y="2337525"/>
            <a:ext cx="7634556"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Service-Oriented </a:t>
            </a: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Cloud Based Infrastructure </a:t>
            </a: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Supporting FAA’s Info-Centric NAS</a:t>
            </a:r>
            <a:endParaRPr kumimoji="0" lang="en-US" sz="1800" b="1" i="0" u="none" strike="noStrike" kern="1200" cap="none" spc="0" normalizeH="0" baseline="0" noProof="0">
              <a:ln>
                <a:noFill/>
              </a:ln>
              <a:solidFill>
                <a:srgbClr val="FFC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927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CECF60E0-3C52-9300-896A-D5BE1FD80798}"/>
              </a:ext>
            </a:extLst>
          </p:cNvPr>
          <p:cNvPicPr>
            <a:picLocks noChangeAspect="1"/>
          </p:cNvPicPr>
          <p:nvPr/>
        </p:nvPicPr>
        <p:blipFill>
          <a:blip r:embed="rId3"/>
          <a:srcRect/>
          <a:stretch/>
        </p:blipFill>
        <p:spPr>
          <a:xfrm>
            <a:off x="-17751" y="1"/>
            <a:ext cx="12191999" cy="6857999"/>
          </a:xfrm>
          <a:prstGeom prst="rect">
            <a:avLst/>
          </a:prstGeom>
        </p:spPr>
      </p:pic>
      <p:sp>
        <p:nvSpPr>
          <p:cNvPr id="2" name="TextBox 1">
            <a:extLst>
              <a:ext uri="{FF2B5EF4-FFF2-40B4-BE49-F238E27FC236}">
                <a16:creationId xmlns:a16="http://schemas.microsoft.com/office/drawing/2014/main" id="{779C36A1-3A75-267C-DA5F-D3EC1AD8A851}"/>
              </a:ext>
            </a:extLst>
          </p:cNvPr>
          <p:cNvSpPr txBox="1"/>
          <p:nvPr/>
        </p:nvSpPr>
        <p:spPr>
          <a:xfrm>
            <a:off x="67569" y="220794"/>
            <a:ext cx="9955002" cy="9541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Leelawadee UI"/>
                <a:ea typeface="+mn-ea"/>
                <a:cs typeface="Leelawadee UI"/>
              </a:rPr>
              <a:t>Aviation Services for Efficient</a:t>
            </a:r>
            <a:r>
              <a:rPr lang="en-US" sz="2800" b="1">
                <a:solidFill>
                  <a:srgbClr val="002060"/>
                </a:solidFill>
                <a:latin typeface="Leelawadee UI"/>
                <a:cs typeface="Leelawadee UI"/>
              </a:rPr>
              <a:t> Rerouting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solidFill>
                  <a:srgbClr val="002060"/>
                </a:solidFill>
                <a:effectLst/>
                <a:uLnTx/>
                <a:uFillTx/>
                <a:latin typeface="Leelawadee UI"/>
                <a:ea typeface="+mn-ea"/>
                <a:cs typeface="Leelawadee UI"/>
              </a:rPr>
              <a:t>	ATM-X – Digital Information Platform</a:t>
            </a:r>
          </a:p>
        </p:txBody>
      </p:sp>
      <p:pic>
        <p:nvPicPr>
          <p:cNvPr id="4" name="Picture 3" descr="Logo&#10;&#10;Description automatically generated">
            <a:extLst>
              <a:ext uri="{FF2B5EF4-FFF2-40B4-BE49-F238E27FC236}">
                <a16:creationId xmlns:a16="http://schemas.microsoft.com/office/drawing/2014/main" id="{317D151A-EE7E-6246-12BA-FA57933AC21F}"/>
              </a:ext>
            </a:extLst>
          </p:cNvPr>
          <p:cNvPicPr>
            <a:picLocks noChangeAspect="1"/>
          </p:cNvPicPr>
          <p:nvPr/>
        </p:nvPicPr>
        <p:blipFill>
          <a:blip r:embed="rId4"/>
          <a:stretch>
            <a:fillRect/>
          </a:stretch>
        </p:blipFill>
        <p:spPr>
          <a:xfrm>
            <a:off x="11639550" y="0"/>
            <a:ext cx="552450" cy="552450"/>
          </a:xfrm>
          <a:prstGeom prst="rect">
            <a:avLst/>
          </a:prstGeom>
        </p:spPr>
      </p:pic>
      <p:sp>
        <p:nvSpPr>
          <p:cNvPr id="6" name="TextBox 5">
            <a:extLst>
              <a:ext uri="{FF2B5EF4-FFF2-40B4-BE49-F238E27FC236}">
                <a16:creationId xmlns:a16="http://schemas.microsoft.com/office/drawing/2014/main" id="{5F866D7E-8146-A07F-781E-F2524B978FED}"/>
              </a:ext>
            </a:extLst>
          </p:cNvPr>
          <p:cNvSpPr txBox="1"/>
          <p:nvPr/>
        </p:nvSpPr>
        <p:spPr>
          <a:xfrm>
            <a:off x="-88192" y="6159200"/>
            <a:ext cx="12300857" cy="892552"/>
          </a:xfrm>
          <a:prstGeom prst="rect">
            <a:avLst/>
          </a:prstGeom>
          <a:solidFill>
            <a:srgbClr val="002060"/>
          </a:solidFill>
        </p:spPr>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chemeClr val="bg1"/>
              </a:solidFill>
              <a:effectLst/>
              <a:uLnTx/>
              <a:uFillTx/>
              <a:latin typeface="Leelawadee UI Semilight" panose="020B0402040204020203" pitchFamily="34" charset="-34"/>
              <a:ea typeface="+mn-ea"/>
              <a:cs typeface="Leelawadee UI Semilight" panose="020B0402040204020203" pitchFamily="34" charset="-3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Leelawadee UI Semilight" panose="020B0402040204020203" pitchFamily="34" charset="-34"/>
                <a:ea typeface="+mn-ea"/>
                <a:cs typeface="Leelawadee UI Semilight" panose="020B0402040204020203" pitchFamily="34" charset="-34"/>
              </a:rPr>
              <a:t>Utilizing NASA, FAA, and airline operator assets to support increasingly efficient aviation operations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chemeClr val="bg1"/>
              </a:solidFill>
              <a:effectLst/>
              <a:uLnTx/>
              <a:uFillTx/>
              <a:latin typeface="Leelawadee UI Semilight" panose="020B0402040204020203" pitchFamily="34" charset="-34"/>
              <a:ea typeface="+mn-ea"/>
              <a:cs typeface="Leelawadee UI Semilight" panose="020B0402040204020203" pitchFamily="34" charset="-34"/>
            </a:endParaRPr>
          </a:p>
        </p:txBody>
      </p:sp>
      <p:sp>
        <p:nvSpPr>
          <p:cNvPr id="7" name="TextBox 6">
            <a:extLst>
              <a:ext uri="{FF2B5EF4-FFF2-40B4-BE49-F238E27FC236}">
                <a16:creationId xmlns:a16="http://schemas.microsoft.com/office/drawing/2014/main" id="{A7B8175B-F3D1-E34B-3BCA-1A8AFABB1110}"/>
              </a:ext>
            </a:extLst>
          </p:cNvPr>
          <p:cNvSpPr txBox="1"/>
          <p:nvPr/>
        </p:nvSpPr>
        <p:spPr>
          <a:xfrm>
            <a:off x="175709" y="4488175"/>
            <a:ext cx="2802923" cy="954107"/>
          </a:xfrm>
          <a:prstGeom prst="rect">
            <a:avLst/>
          </a:prstGeom>
          <a:solidFill>
            <a:srgbClr val="001C54"/>
          </a:solid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eelawadee UI"/>
                <a:ea typeface="+mn-ea"/>
                <a:cs typeface="Leelawadee UI"/>
              </a:rPr>
              <a:t>FY 22-25</a:t>
            </a:r>
            <a:endParaRPr kumimoji="0" lang="en-US" sz="1800" b="1" i="0" u="none" strike="noStrike" kern="1200" cap="none" spc="0" normalizeH="0" baseline="0" noProof="0">
              <a:ln>
                <a:noFill/>
              </a:ln>
              <a:solidFill>
                <a:prstClr val="black"/>
              </a:solidFill>
              <a:effectLst/>
              <a:uLnTx/>
              <a:uFillTx/>
              <a:latin typeface="Leelawadee UI"/>
              <a:ea typeface="+mn-ea"/>
              <a:cs typeface="Leelawade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Leelawadee UI Semilight"/>
                <a:ea typeface="+mn-ea"/>
                <a:cs typeface="Leelawadee UI Semilight"/>
              </a:rPr>
              <a:t>Operator and ATC digital services in a metroplex and a complex multicenter environment</a:t>
            </a:r>
            <a:endParaRPr kumimoji="0" lang="en-US" sz="1800" b="0" i="0" u="none" strike="noStrike" kern="1200" cap="none" spc="0" normalizeH="0" baseline="0" noProof="0">
              <a:ln>
                <a:noFill/>
              </a:ln>
              <a:solidFill>
                <a:prstClr val="black"/>
              </a:solidFill>
              <a:effectLst/>
              <a:uLnTx/>
              <a:uFillTx/>
              <a:latin typeface="Leelawadee UI Semilight"/>
              <a:ea typeface="+mn-ea"/>
              <a:cs typeface="Leelawadee UI Semilight"/>
            </a:endParaRPr>
          </a:p>
        </p:txBody>
      </p:sp>
      <p:sp>
        <p:nvSpPr>
          <p:cNvPr id="8" name="TextBox 7">
            <a:extLst>
              <a:ext uri="{FF2B5EF4-FFF2-40B4-BE49-F238E27FC236}">
                <a16:creationId xmlns:a16="http://schemas.microsoft.com/office/drawing/2014/main" id="{B42760A4-EBC9-A635-6034-297D28A68AB8}"/>
              </a:ext>
            </a:extLst>
          </p:cNvPr>
          <p:cNvSpPr txBox="1"/>
          <p:nvPr/>
        </p:nvSpPr>
        <p:spPr>
          <a:xfrm>
            <a:off x="3081255" y="4488175"/>
            <a:ext cx="3150162" cy="954107"/>
          </a:xfrm>
          <a:prstGeom prst="rect">
            <a:avLst/>
          </a:prstGeom>
          <a:solidFill>
            <a:srgbClr val="001C54"/>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eelawadee UI"/>
                <a:ea typeface="+mn-ea"/>
                <a:cs typeface="Leelawadee UI"/>
              </a:rPr>
              <a:t>FY 23-27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Leelawadee UI Semilight"/>
                <a:ea typeface="+mn-ea"/>
                <a:cs typeface="Leelawadee UI Semilight"/>
              </a:rPr>
              <a:t>Integrated Pre &amp; Post Departure Rerouting to inform FAA future messaging requirements (FF-ICE)</a:t>
            </a:r>
            <a:endParaRPr kumimoji="0" lang="en-US" sz="1800" b="0" i="0" u="none" strike="noStrike" kern="1200" cap="none" spc="0" normalizeH="0" baseline="0" noProof="0">
              <a:ln>
                <a:noFill/>
              </a:ln>
              <a:solidFill>
                <a:prstClr val="black"/>
              </a:solidFill>
              <a:effectLst/>
              <a:uLnTx/>
              <a:uFillTx/>
              <a:latin typeface="Leelawadee UI Semilight"/>
              <a:ea typeface="+mn-ea"/>
              <a:cs typeface="Leelawadee UI Semilight"/>
            </a:endParaRPr>
          </a:p>
        </p:txBody>
      </p:sp>
      <p:sp>
        <p:nvSpPr>
          <p:cNvPr id="9" name="TextBox 8">
            <a:extLst>
              <a:ext uri="{FF2B5EF4-FFF2-40B4-BE49-F238E27FC236}">
                <a16:creationId xmlns:a16="http://schemas.microsoft.com/office/drawing/2014/main" id="{B8795529-D5CB-27AC-EF9D-E5A6F6AB1472}"/>
              </a:ext>
            </a:extLst>
          </p:cNvPr>
          <p:cNvSpPr txBox="1"/>
          <p:nvPr/>
        </p:nvSpPr>
        <p:spPr>
          <a:xfrm>
            <a:off x="6284410" y="4488175"/>
            <a:ext cx="2976541" cy="954107"/>
          </a:xfrm>
          <a:prstGeom prst="rect">
            <a:avLst/>
          </a:prstGeom>
          <a:solidFill>
            <a:srgbClr val="001C54"/>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Leelawadee UI"/>
                <a:ea typeface="+mn-ea"/>
                <a:cs typeface="Leelawadee UI"/>
              </a:rPr>
              <a:t>FY 24-28</a:t>
            </a:r>
            <a:endParaRPr kumimoji="0" lang="en-US" sz="1800" b="1" i="0" u="none" strike="noStrike" kern="1200" cap="none" spc="0" normalizeH="0" baseline="0" noProof="0">
              <a:ln>
                <a:noFill/>
              </a:ln>
              <a:solidFill>
                <a:prstClr val="white"/>
              </a:solidFill>
              <a:effectLst/>
              <a:uLnTx/>
              <a:uFillTx/>
              <a:latin typeface="Leelawadee UI"/>
              <a:ea typeface="+mn-ea"/>
              <a:cs typeface="Leelawade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Leelawadee UI Semilight"/>
                <a:ea typeface="+mn-ea"/>
                <a:cs typeface="Leelawadee UI Semilight"/>
              </a:rPr>
              <a:t>Fleet-wide rerouting services for intelligent disruption management recover strategies</a:t>
            </a:r>
            <a:endParaRPr kumimoji="0" lang="en-US" sz="1800" b="0" i="0" u="none" strike="noStrike" kern="1200" cap="none" spc="0" normalizeH="0" baseline="0" noProof="0">
              <a:ln>
                <a:noFill/>
              </a:ln>
              <a:solidFill>
                <a:prstClr val="white"/>
              </a:solidFill>
              <a:effectLst/>
              <a:uLnTx/>
              <a:uFillTx/>
              <a:latin typeface="Leelawadee UI Semilight"/>
              <a:ea typeface="+mn-ea"/>
              <a:cs typeface="Leelawadee UI Semilight"/>
            </a:endParaRPr>
          </a:p>
        </p:txBody>
      </p:sp>
      <p:sp>
        <p:nvSpPr>
          <p:cNvPr id="10" name="TextBox 9">
            <a:extLst>
              <a:ext uri="{FF2B5EF4-FFF2-40B4-BE49-F238E27FC236}">
                <a16:creationId xmlns:a16="http://schemas.microsoft.com/office/drawing/2014/main" id="{313CB925-A354-9DD8-1DE4-F26D498FCCE7}"/>
              </a:ext>
            </a:extLst>
          </p:cNvPr>
          <p:cNvSpPr txBox="1"/>
          <p:nvPr/>
        </p:nvSpPr>
        <p:spPr>
          <a:xfrm>
            <a:off x="9338759" y="4488175"/>
            <a:ext cx="2706467" cy="954107"/>
          </a:xfrm>
          <a:prstGeom prst="rect">
            <a:avLst/>
          </a:prstGeom>
          <a:solidFill>
            <a:srgbClr val="001C54"/>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Leelawadee UI"/>
                <a:ea typeface="+mn-ea"/>
                <a:cs typeface="Leelawadee UI"/>
              </a:rPr>
              <a:t>FY 25-30</a:t>
            </a:r>
            <a:endParaRPr kumimoji="0" lang="en-US" sz="1800" b="1" i="0" u="none" strike="noStrike" kern="1200" cap="none" spc="0" normalizeH="0" baseline="0" noProof="0">
              <a:ln>
                <a:noFill/>
              </a:ln>
              <a:solidFill>
                <a:srgbClr val="FFFFFF"/>
              </a:solidFill>
              <a:effectLst/>
              <a:uLnTx/>
              <a:uFillTx/>
              <a:latin typeface="Leelawadee UI"/>
              <a:ea typeface="+mn-ea"/>
              <a:cs typeface="Leelawade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Leelawadee UI Semilight"/>
                <a:ea typeface="+mn-ea"/>
                <a:cs typeface="Leelawadee UI Semilight"/>
              </a:rPr>
              <a:t>4D trajectory optimization through an end-to-end digital workflow across NAS users</a:t>
            </a:r>
            <a:endParaRPr kumimoji="0" lang="en-US" sz="1800" b="0" i="0" u="none" strike="noStrike" kern="1200" cap="none" spc="0" normalizeH="0" baseline="0" noProof="0">
              <a:ln>
                <a:noFill/>
              </a:ln>
              <a:solidFill>
                <a:srgbClr val="FFFFFF"/>
              </a:solidFill>
              <a:effectLst/>
              <a:uLnTx/>
              <a:uFillTx/>
              <a:latin typeface="Leelawadee UI Semilight"/>
              <a:ea typeface="+mn-ea"/>
              <a:cs typeface="Leelawadee UI Semilight"/>
            </a:endParaRPr>
          </a:p>
        </p:txBody>
      </p:sp>
      <p:sp>
        <p:nvSpPr>
          <p:cNvPr id="15" name="TextBox 14">
            <a:extLst>
              <a:ext uri="{FF2B5EF4-FFF2-40B4-BE49-F238E27FC236}">
                <a16:creationId xmlns:a16="http://schemas.microsoft.com/office/drawing/2014/main" id="{9EEFC573-019C-CFAA-3FBE-0E7C41CFA319}"/>
              </a:ext>
            </a:extLst>
          </p:cNvPr>
          <p:cNvSpPr txBox="1"/>
          <p:nvPr/>
        </p:nvSpPr>
        <p:spPr>
          <a:xfrm>
            <a:off x="175707" y="1360018"/>
            <a:ext cx="2802924" cy="307777"/>
          </a:xfrm>
          <a:prstGeom prst="rect">
            <a:avLst/>
          </a:prstGeom>
          <a:solidFill>
            <a:srgbClr val="001C54"/>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Leelawadee UI"/>
                <a:ea typeface="+mn-ea"/>
                <a:cs typeface="Leelawadee UI"/>
              </a:rPr>
              <a:t>Pre-Departure</a:t>
            </a:r>
            <a:r>
              <a:rPr kumimoji="0" lang="en-US" sz="1400" b="1" i="0" u="none" strike="noStrike" kern="1200" cap="none" spc="0" normalizeH="0" baseline="0" noProof="0">
                <a:ln>
                  <a:noFill/>
                </a:ln>
                <a:solidFill>
                  <a:srgbClr val="595959"/>
                </a:solidFill>
                <a:effectLst/>
                <a:uLnTx/>
                <a:uFillTx/>
                <a:latin typeface="Leelawadee UI"/>
                <a:ea typeface="+mn-ea"/>
                <a:cs typeface="Leelawadee UI"/>
              </a:rPr>
              <a:t> </a:t>
            </a:r>
            <a:r>
              <a:rPr kumimoji="0" lang="en-US" sz="1400" b="1" i="0" u="none" strike="noStrike" kern="1200" cap="none" spc="0" normalizeH="0" baseline="0" noProof="0">
                <a:ln>
                  <a:noFill/>
                </a:ln>
                <a:solidFill>
                  <a:prstClr val="white"/>
                </a:solidFill>
                <a:effectLst/>
                <a:uLnTx/>
                <a:uFillTx/>
                <a:latin typeface="Leelawadee UI"/>
                <a:ea typeface="+mn-ea"/>
                <a:cs typeface="Leelawadee UI"/>
              </a:rPr>
              <a:t>Rerouting</a:t>
            </a:r>
          </a:p>
        </p:txBody>
      </p:sp>
      <p:sp>
        <p:nvSpPr>
          <p:cNvPr id="16" name="TextBox 15">
            <a:extLst>
              <a:ext uri="{FF2B5EF4-FFF2-40B4-BE49-F238E27FC236}">
                <a16:creationId xmlns:a16="http://schemas.microsoft.com/office/drawing/2014/main" id="{076ED61B-5556-E864-F5B1-BB16D4A73B3B}"/>
              </a:ext>
            </a:extLst>
          </p:cNvPr>
          <p:cNvSpPr txBox="1"/>
          <p:nvPr/>
        </p:nvSpPr>
        <p:spPr>
          <a:xfrm>
            <a:off x="3081254" y="1352493"/>
            <a:ext cx="3106699" cy="307777"/>
          </a:xfrm>
          <a:prstGeom prst="rect">
            <a:avLst/>
          </a:prstGeom>
          <a:solidFill>
            <a:srgbClr val="001C54"/>
          </a:solidFill>
        </p:spPr>
        <p:txBody>
          <a:bodyPr wrap="square" lIns="91440" tIns="45720" rIns="91440" bIns="45720" rtlCol="0" anchor="t">
            <a:spAutoFit/>
          </a:bodyPr>
          <a:lstStyle>
            <a:defPPr>
              <a:defRPr lang="en-US"/>
            </a:defPPr>
            <a:lvl1pPr>
              <a:defRPr sz="1400">
                <a:solidFill>
                  <a:srgbClr val="002060"/>
                </a:solidFill>
                <a:latin typeface="Bahnschrift Light" panose="020B05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Leelawadee UI"/>
                <a:ea typeface="+mn-ea"/>
                <a:cs typeface="Leelawadee UI"/>
              </a:rPr>
              <a:t>Oceanic Rerouting</a:t>
            </a:r>
          </a:p>
        </p:txBody>
      </p:sp>
      <p:sp>
        <p:nvSpPr>
          <p:cNvPr id="17" name="TextBox 16">
            <a:extLst>
              <a:ext uri="{FF2B5EF4-FFF2-40B4-BE49-F238E27FC236}">
                <a16:creationId xmlns:a16="http://schemas.microsoft.com/office/drawing/2014/main" id="{3DF88937-5338-B0CF-851F-4DFE45AA4E78}"/>
              </a:ext>
            </a:extLst>
          </p:cNvPr>
          <p:cNvSpPr txBox="1"/>
          <p:nvPr/>
        </p:nvSpPr>
        <p:spPr>
          <a:xfrm>
            <a:off x="6293353" y="1360018"/>
            <a:ext cx="2975854" cy="292388"/>
          </a:xfrm>
          <a:prstGeom prst="rect">
            <a:avLst/>
          </a:prstGeom>
          <a:solidFill>
            <a:srgbClr val="001C54"/>
          </a:solidFill>
        </p:spPr>
        <p:txBody>
          <a:bodyPr wrap="square" lIns="91440" tIns="45720" rIns="91440" bIns="45720" rtlCol="0" anchor="t">
            <a:spAutoFit/>
          </a:bodyPr>
          <a:lstStyle>
            <a:defPPr>
              <a:defRPr lang="en-US"/>
            </a:defPPr>
            <a:lvl1pPr>
              <a:defRPr sz="1400">
                <a:solidFill>
                  <a:srgbClr val="002060"/>
                </a:solidFill>
                <a:latin typeface="Bahnschrift Light" panose="020B05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white"/>
                </a:solidFill>
                <a:effectLst/>
                <a:uLnTx/>
                <a:uFillTx/>
                <a:latin typeface="Leelawadee UI"/>
                <a:ea typeface="+mn-ea"/>
                <a:cs typeface="Leelawadee UI"/>
              </a:rPr>
              <a:t>Fleetwide Disruption Management</a:t>
            </a:r>
          </a:p>
        </p:txBody>
      </p:sp>
      <p:sp>
        <p:nvSpPr>
          <p:cNvPr id="18" name="TextBox 17">
            <a:extLst>
              <a:ext uri="{FF2B5EF4-FFF2-40B4-BE49-F238E27FC236}">
                <a16:creationId xmlns:a16="http://schemas.microsoft.com/office/drawing/2014/main" id="{9FA75F1B-F418-17C1-BBE3-0B6CD5C9D288}"/>
              </a:ext>
            </a:extLst>
          </p:cNvPr>
          <p:cNvSpPr txBox="1"/>
          <p:nvPr/>
        </p:nvSpPr>
        <p:spPr>
          <a:xfrm>
            <a:off x="9349368" y="1352941"/>
            <a:ext cx="2658198" cy="307777"/>
          </a:xfrm>
          <a:prstGeom prst="rect">
            <a:avLst/>
          </a:prstGeom>
          <a:solidFill>
            <a:srgbClr val="001C54"/>
          </a:solidFill>
        </p:spPr>
        <p:txBody>
          <a:bodyPr wrap="square" lIns="91440" tIns="45720" rIns="91440" bIns="45720" rtlCol="0" anchor="t">
            <a:spAutoFit/>
          </a:bodyPr>
          <a:lstStyle>
            <a:defPPr>
              <a:defRPr lang="en-US"/>
            </a:defPPr>
            <a:lvl1pPr>
              <a:defRPr sz="1400">
                <a:solidFill>
                  <a:srgbClr val="002060"/>
                </a:solidFill>
                <a:latin typeface="Bahnschrift Light" panose="020B05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Leelawadee UI"/>
                <a:ea typeface="+mn-ea"/>
                <a:cs typeface="Leelawadee UI"/>
              </a:rPr>
              <a:t>Capstone Demo</a:t>
            </a:r>
          </a:p>
        </p:txBody>
      </p:sp>
      <p:pic>
        <p:nvPicPr>
          <p:cNvPr id="32" name="Picture 31" descr="Map&#10;&#10;Description automatically generated">
            <a:extLst>
              <a:ext uri="{FF2B5EF4-FFF2-40B4-BE49-F238E27FC236}">
                <a16:creationId xmlns:a16="http://schemas.microsoft.com/office/drawing/2014/main" id="{90A1357C-F9C9-6F8B-CFE8-1C7775C4C02B}"/>
              </a:ext>
            </a:extLst>
          </p:cNvPr>
          <p:cNvPicPr>
            <a:picLocks noChangeAspect="1"/>
          </p:cNvPicPr>
          <p:nvPr/>
        </p:nvPicPr>
        <p:blipFill>
          <a:blip r:embed="rId5"/>
          <a:stretch>
            <a:fillRect/>
          </a:stretch>
        </p:blipFill>
        <p:spPr>
          <a:xfrm>
            <a:off x="223658" y="1760977"/>
            <a:ext cx="1579742" cy="882436"/>
          </a:xfrm>
          <a:prstGeom prst="rect">
            <a:avLst/>
          </a:prstGeom>
        </p:spPr>
      </p:pic>
      <p:pic>
        <p:nvPicPr>
          <p:cNvPr id="41" name="Picture 40" descr="A picture containing text&#10;&#10;Description automatically generated">
            <a:extLst>
              <a:ext uri="{FF2B5EF4-FFF2-40B4-BE49-F238E27FC236}">
                <a16:creationId xmlns:a16="http://schemas.microsoft.com/office/drawing/2014/main" id="{A353F1AC-B3EA-A2DC-9336-F4A214551D9B}"/>
              </a:ext>
            </a:extLst>
          </p:cNvPr>
          <p:cNvPicPr>
            <a:picLocks noChangeAspect="1"/>
          </p:cNvPicPr>
          <p:nvPr/>
        </p:nvPicPr>
        <p:blipFill>
          <a:blip r:embed="rId6"/>
          <a:stretch>
            <a:fillRect/>
          </a:stretch>
        </p:blipFill>
        <p:spPr>
          <a:xfrm>
            <a:off x="7026830" y="2220844"/>
            <a:ext cx="1024835" cy="509456"/>
          </a:xfrm>
          <a:prstGeom prst="rect">
            <a:avLst/>
          </a:prstGeom>
        </p:spPr>
      </p:pic>
      <p:pic>
        <p:nvPicPr>
          <p:cNvPr id="43" name="Picture 42">
            <a:extLst>
              <a:ext uri="{FF2B5EF4-FFF2-40B4-BE49-F238E27FC236}">
                <a16:creationId xmlns:a16="http://schemas.microsoft.com/office/drawing/2014/main" id="{3D91ED71-BB16-874D-4657-4249E4984858}"/>
              </a:ext>
            </a:extLst>
          </p:cNvPr>
          <p:cNvPicPr>
            <a:picLocks noChangeAspect="1"/>
          </p:cNvPicPr>
          <p:nvPr/>
        </p:nvPicPr>
        <p:blipFill>
          <a:blip r:embed="rId7"/>
          <a:srcRect/>
          <a:stretch/>
        </p:blipFill>
        <p:spPr>
          <a:xfrm>
            <a:off x="6328587" y="1758468"/>
            <a:ext cx="1214400" cy="681249"/>
          </a:xfrm>
          <a:prstGeom prst="rect">
            <a:avLst/>
          </a:prstGeom>
        </p:spPr>
      </p:pic>
      <p:pic>
        <p:nvPicPr>
          <p:cNvPr id="48" name="Picture 47" descr="A person working on a computer&#10;&#10;Description automatically generated with low confidence">
            <a:extLst>
              <a:ext uri="{FF2B5EF4-FFF2-40B4-BE49-F238E27FC236}">
                <a16:creationId xmlns:a16="http://schemas.microsoft.com/office/drawing/2014/main" id="{2B455E96-DEC7-AD94-2CB1-DC748A9BEB5B}"/>
              </a:ext>
            </a:extLst>
          </p:cNvPr>
          <p:cNvPicPr>
            <a:picLocks noChangeAspect="1"/>
          </p:cNvPicPr>
          <p:nvPr/>
        </p:nvPicPr>
        <p:blipFill>
          <a:blip r:embed="rId8"/>
          <a:stretch>
            <a:fillRect/>
          </a:stretch>
        </p:blipFill>
        <p:spPr>
          <a:xfrm>
            <a:off x="9403132" y="1779457"/>
            <a:ext cx="1049123" cy="586466"/>
          </a:xfrm>
          <a:prstGeom prst="rect">
            <a:avLst/>
          </a:prstGeom>
        </p:spPr>
      </p:pic>
      <p:pic>
        <p:nvPicPr>
          <p:cNvPr id="50" name="Picture 49" descr="Two people using computers&#10;&#10;Description automatically generated with low confidence">
            <a:extLst>
              <a:ext uri="{FF2B5EF4-FFF2-40B4-BE49-F238E27FC236}">
                <a16:creationId xmlns:a16="http://schemas.microsoft.com/office/drawing/2014/main" id="{4D5EDB45-02A4-A1C7-6199-6617633481B1}"/>
              </a:ext>
            </a:extLst>
          </p:cNvPr>
          <p:cNvPicPr>
            <a:picLocks noChangeAspect="1"/>
          </p:cNvPicPr>
          <p:nvPr/>
        </p:nvPicPr>
        <p:blipFill>
          <a:blip r:embed="rId9"/>
          <a:stretch>
            <a:fillRect/>
          </a:stretch>
        </p:blipFill>
        <p:spPr>
          <a:xfrm>
            <a:off x="9852578" y="2201794"/>
            <a:ext cx="1304562" cy="731128"/>
          </a:xfrm>
          <a:prstGeom prst="rect">
            <a:avLst/>
          </a:prstGeom>
        </p:spPr>
      </p:pic>
      <p:pic>
        <p:nvPicPr>
          <p:cNvPr id="52" name="Picture 51" descr="A picture containing indoor, display&#10;&#10;Description automatically generated">
            <a:extLst>
              <a:ext uri="{FF2B5EF4-FFF2-40B4-BE49-F238E27FC236}">
                <a16:creationId xmlns:a16="http://schemas.microsoft.com/office/drawing/2014/main" id="{F4FE9EC1-4894-D5E8-B7AC-729ED9C6AA24}"/>
              </a:ext>
            </a:extLst>
          </p:cNvPr>
          <p:cNvPicPr>
            <a:picLocks noChangeAspect="1"/>
          </p:cNvPicPr>
          <p:nvPr/>
        </p:nvPicPr>
        <p:blipFill>
          <a:blip r:embed="rId10"/>
          <a:stretch>
            <a:fillRect/>
          </a:stretch>
        </p:blipFill>
        <p:spPr>
          <a:xfrm>
            <a:off x="10511368" y="2730300"/>
            <a:ext cx="1460129" cy="830867"/>
          </a:xfrm>
          <a:prstGeom prst="rect">
            <a:avLst/>
          </a:prstGeom>
        </p:spPr>
      </p:pic>
      <p:sp>
        <p:nvSpPr>
          <p:cNvPr id="59" name="TextBox 58">
            <a:extLst>
              <a:ext uri="{FF2B5EF4-FFF2-40B4-BE49-F238E27FC236}">
                <a16:creationId xmlns:a16="http://schemas.microsoft.com/office/drawing/2014/main" id="{51740C10-CAD3-8444-03A9-17E40D869C2A}"/>
              </a:ext>
            </a:extLst>
          </p:cNvPr>
          <p:cNvSpPr txBox="1"/>
          <p:nvPr/>
        </p:nvSpPr>
        <p:spPr>
          <a:xfrm>
            <a:off x="3950857" y="3832662"/>
            <a:ext cx="145889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aira Condensed Light" panose="00000406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aira Condensed Light" panose="00000406000000000000" pitchFamily="2" charset="0"/>
                <a:ea typeface="+mn-ea"/>
                <a:cs typeface="+mn-cs"/>
              </a:rPr>
              <a:t>Oceanic FIR</a:t>
            </a:r>
          </a:p>
        </p:txBody>
      </p:sp>
      <p:pic>
        <p:nvPicPr>
          <p:cNvPr id="5" name="Picture 4">
            <a:extLst>
              <a:ext uri="{FF2B5EF4-FFF2-40B4-BE49-F238E27FC236}">
                <a16:creationId xmlns:a16="http://schemas.microsoft.com/office/drawing/2014/main" id="{77275AC7-C302-6F31-CE32-D8116EDABEE2}"/>
              </a:ext>
            </a:extLst>
          </p:cNvPr>
          <p:cNvPicPr>
            <a:picLocks noChangeAspect="1"/>
          </p:cNvPicPr>
          <p:nvPr/>
        </p:nvPicPr>
        <p:blipFill>
          <a:blip r:embed="rId11"/>
          <a:srcRect/>
          <a:stretch/>
        </p:blipFill>
        <p:spPr>
          <a:xfrm>
            <a:off x="3155181" y="1792274"/>
            <a:ext cx="1288144" cy="1117615"/>
          </a:xfrm>
          <a:prstGeom prst="rect">
            <a:avLst/>
          </a:prstGeom>
        </p:spPr>
      </p:pic>
      <p:cxnSp>
        <p:nvCxnSpPr>
          <p:cNvPr id="63" name="Connector: Elbow 62">
            <a:extLst>
              <a:ext uri="{FF2B5EF4-FFF2-40B4-BE49-F238E27FC236}">
                <a16:creationId xmlns:a16="http://schemas.microsoft.com/office/drawing/2014/main" id="{BF373D18-69F1-25C1-9B62-2A4707B4218C}"/>
              </a:ext>
            </a:extLst>
          </p:cNvPr>
          <p:cNvCxnSpPr>
            <a:cxnSpLocks/>
          </p:cNvCxnSpPr>
          <p:nvPr/>
        </p:nvCxnSpPr>
        <p:spPr>
          <a:xfrm rot="5400000" flipH="1" flipV="1">
            <a:off x="2635352" y="2535050"/>
            <a:ext cx="747426" cy="306476"/>
          </a:xfrm>
          <a:prstGeom prst="bentConnector3">
            <a:avLst>
              <a:gd name="adj1" fmla="val 99701"/>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Connector: Elbow 67">
            <a:extLst>
              <a:ext uri="{FF2B5EF4-FFF2-40B4-BE49-F238E27FC236}">
                <a16:creationId xmlns:a16="http://schemas.microsoft.com/office/drawing/2014/main" id="{3810BD48-76CB-CB19-6AA8-0540D80532F7}"/>
              </a:ext>
            </a:extLst>
          </p:cNvPr>
          <p:cNvCxnSpPr>
            <a:cxnSpLocks/>
          </p:cNvCxnSpPr>
          <p:nvPr/>
        </p:nvCxnSpPr>
        <p:spPr>
          <a:xfrm rot="10800000">
            <a:off x="4429126" y="2314576"/>
            <a:ext cx="1890713" cy="676275"/>
          </a:xfrm>
          <a:prstGeom prst="bentConnector3">
            <a:avLst>
              <a:gd name="adj1" fmla="val 12972"/>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E0B3FDBC-A877-D763-3724-E678685EC1D7}"/>
              </a:ext>
            </a:extLst>
          </p:cNvPr>
          <p:cNvCxnSpPr>
            <a:cxnSpLocks/>
          </p:cNvCxnSpPr>
          <p:nvPr/>
        </p:nvCxnSpPr>
        <p:spPr>
          <a:xfrm rot="5400000" flipH="1" flipV="1">
            <a:off x="4911959" y="3296873"/>
            <a:ext cx="394689" cy="68394"/>
          </a:xfrm>
          <a:prstGeom prst="bentConnector3">
            <a:avLst>
              <a:gd name="adj1" fmla="val 99473"/>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BD9FDFC7-E5E7-5150-0C38-F7492F441A34}"/>
              </a:ext>
            </a:extLst>
          </p:cNvPr>
          <p:cNvSpPr txBox="1"/>
          <p:nvPr/>
        </p:nvSpPr>
        <p:spPr>
          <a:xfrm>
            <a:off x="3993619" y="2346976"/>
            <a:ext cx="210290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aira Condensed Light" panose="00000406000000000000" pitchFamily="2" charset="0"/>
                <a:ea typeface="+mn-ea"/>
                <a:cs typeface="+mn-cs"/>
              </a:rPr>
              <a:t>Oceanic Re-Routing</a:t>
            </a:r>
          </a:p>
        </p:txBody>
      </p:sp>
      <p:pic>
        <p:nvPicPr>
          <p:cNvPr id="11" name="Graphic 10" descr="Dollar with solid fill">
            <a:extLst>
              <a:ext uri="{FF2B5EF4-FFF2-40B4-BE49-F238E27FC236}">
                <a16:creationId xmlns:a16="http://schemas.microsoft.com/office/drawing/2014/main" id="{811F10DF-4CEF-4B0A-9B02-3D0D4C8C801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056908" y="2670502"/>
            <a:ext cx="618455" cy="618455"/>
          </a:xfrm>
          <a:prstGeom prst="rect">
            <a:avLst/>
          </a:prstGeom>
        </p:spPr>
      </p:pic>
    </p:spTree>
    <p:extLst>
      <p:ext uri="{BB962C8B-B14F-4D97-AF65-F5344CB8AC3E}">
        <p14:creationId xmlns:p14="http://schemas.microsoft.com/office/powerpoint/2010/main" val="264544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405C2-98AD-F4D3-691B-C28124E753A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379506E-4FD3-83B4-B329-BB27F33E6E76}"/>
              </a:ext>
            </a:extLst>
          </p:cNvPr>
          <p:cNvSpPr/>
          <p:nvPr/>
        </p:nvSpPr>
        <p:spPr>
          <a:xfrm>
            <a:off x="0" y="226893"/>
            <a:ext cx="12191999" cy="766684"/>
          </a:xfrm>
          <a:prstGeom prst="rect">
            <a:avLst/>
          </a:prstGeom>
          <a:solidFill>
            <a:srgbClr val="424B5F"/>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ＭＳ Ｐゴシック"/>
              <a:cs typeface="+mn-cs"/>
            </a:endParaRPr>
          </a:p>
        </p:txBody>
      </p:sp>
      <p:pic>
        <p:nvPicPr>
          <p:cNvPr id="7" name="Picture 6" descr="A blue and white logo&#10;&#10;Description automatically generated">
            <a:extLst>
              <a:ext uri="{FF2B5EF4-FFF2-40B4-BE49-F238E27FC236}">
                <a16:creationId xmlns:a16="http://schemas.microsoft.com/office/drawing/2014/main" id="{C2280563-91FC-AC64-5842-1FF35EB1091A}"/>
              </a:ext>
            </a:extLst>
          </p:cNvPr>
          <p:cNvPicPr>
            <a:picLocks noChangeAspect="1"/>
          </p:cNvPicPr>
          <p:nvPr/>
        </p:nvPicPr>
        <p:blipFill rotWithShape="1">
          <a:blip r:embed="rId2"/>
          <a:srcRect t="4139" b="4139"/>
          <a:stretch/>
        </p:blipFill>
        <p:spPr>
          <a:xfrm>
            <a:off x="10973006" y="21264"/>
            <a:ext cx="1218994" cy="766684"/>
          </a:xfrm>
          <a:prstGeom prst="rect">
            <a:avLst/>
          </a:prstGeom>
        </p:spPr>
      </p:pic>
      <p:pic>
        <p:nvPicPr>
          <p:cNvPr id="8" name="Picture 7" descr="A logo with a red swoosh and white text&#10;&#10;Description automatically generated">
            <a:extLst>
              <a:ext uri="{FF2B5EF4-FFF2-40B4-BE49-F238E27FC236}">
                <a16:creationId xmlns:a16="http://schemas.microsoft.com/office/drawing/2014/main" id="{AC14997D-0BA6-EA4C-7A9B-CCC630D29E6F}"/>
              </a:ext>
            </a:extLst>
          </p:cNvPr>
          <p:cNvPicPr>
            <a:picLocks noChangeAspect="1"/>
          </p:cNvPicPr>
          <p:nvPr/>
        </p:nvPicPr>
        <p:blipFill>
          <a:blip r:embed="rId3"/>
          <a:stretch>
            <a:fillRect/>
          </a:stretch>
        </p:blipFill>
        <p:spPr>
          <a:xfrm>
            <a:off x="69518" y="30229"/>
            <a:ext cx="851949" cy="724156"/>
          </a:xfrm>
          <a:prstGeom prst="rect">
            <a:avLst/>
          </a:prstGeom>
        </p:spPr>
      </p:pic>
      <p:sp>
        <p:nvSpPr>
          <p:cNvPr id="2" name="TextBox 1">
            <a:extLst>
              <a:ext uri="{FF2B5EF4-FFF2-40B4-BE49-F238E27FC236}">
                <a16:creationId xmlns:a16="http://schemas.microsoft.com/office/drawing/2014/main" id="{1AC7DD48-9884-03C9-3D8E-2726720A2B13}"/>
              </a:ext>
            </a:extLst>
          </p:cNvPr>
          <p:cNvSpPr txBox="1"/>
          <p:nvPr/>
        </p:nvSpPr>
        <p:spPr>
          <a:xfrm>
            <a:off x="10063802" y="6550223"/>
            <a:ext cx="18975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ＭＳ Ｐゴシック"/>
                <a:cs typeface="+mn-cs"/>
              </a:rPr>
              <a:t>Last Updated: Oct 2024</a:t>
            </a:r>
          </a:p>
        </p:txBody>
      </p:sp>
      <p:sp>
        <p:nvSpPr>
          <p:cNvPr id="5" name="Content Placeholder 4">
            <a:extLst>
              <a:ext uri="{FF2B5EF4-FFF2-40B4-BE49-F238E27FC236}">
                <a16:creationId xmlns:a16="http://schemas.microsoft.com/office/drawing/2014/main" id="{80BE2335-E581-5023-0A9C-782DF38CDF17}"/>
              </a:ext>
            </a:extLst>
          </p:cNvPr>
          <p:cNvSpPr>
            <a:spLocks noGrp="1"/>
          </p:cNvSpPr>
          <p:nvPr>
            <p:ph idx="1"/>
          </p:nvPr>
        </p:nvSpPr>
        <p:spPr/>
        <p:txBody>
          <a:bodyPr/>
          <a:lstStyle/>
          <a:p>
            <a:r>
              <a:rPr lang="en-US" sz="1800">
                <a:latin typeface="Arial"/>
                <a:cs typeface="Arial"/>
              </a:rPr>
              <a:t>Partners will have access to the DIP and other partner services available on the DIP Reference Platform.</a:t>
            </a:r>
          </a:p>
          <a:p>
            <a:endParaRPr lang="en-US" sz="1800"/>
          </a:p>
          <a:p>
            <a:r>
              <a:rPr lang="en-US" sz="1800">
                <a:latin typeface="Arial"/>
                <a:cs typeface="Arial"/>
              </a:rPr>
              <a:t>DIP partnership needs are tied to the Sustainable Flight National Partnership (SFNP) operational demonstrations series.</a:t>
            </a:r>
          </a:p>
          <a:p>
            <a:endParaRPr lang="en-US" sz="1800"/>
          </a:p>
          <a:p>
            <a:r>
              <a:rPr lang="en-US" sz="1800">
                <a:latin typeface="Arial"/>
                <a:cs typeface="Arial"/>
              </a:rPr>
              <a:t>DIP will continue to seek partnership opportunities with service providers to support the demos and/or support interoperability and cybersecurity use cases via external services and platforms.</a:t>
            </a:r>
          </a:p>
          <a:p>
            <a:endParaRPr lang="en-US" sz="1800"/>
          </a:p>
          <a:p>
            <a:r>
              <a:rPr lang="en-US" sz="1800">
                <a:latin typeface="Arial"/>
                <a:cs typeface="Arial"/>
              </a:rPr>
              <a:t>Possible mechanisms to partner with DIP: </a:t>
            </a:r>
          </a:p>
          <a:p>
            <a:pPr lvl="1"/>
            <a:r>
              <a:rPr lang="en-US" sz="1600">
                <a:latin typeface="Arial"/>
                <a:cs typeface="Arial"/>
              </a:rPr>
              <a:t>Non-reimbursable Space Act Agreement (SAA), </a:t>
            </a:r>
          </a:p>
          <a:p>
            <a:pPr lvl="1"/>
            <a:r>
              <a:rPr lang="en-US" sz="1600">
                <a:latin typeface="Arial"/>
                <a:cs typeface="Arial"/>
              </a:rPr>
              <a:t>SBIR contracts, </a:t>
            </a:r>
          </a:p>
          <a:p>
            <a:pPr lvl="1"/>
            <a:r>
              <a:rPr lang="en-US" sz="1600">
                <a:latin typeface="Arial"/>
                <a:cs typeface="Arial"/>
              </a:rPr>
              <a:t>Other NASA funding mechanisms such as University Leadership Initiative (ULI)</a:t>
            </a:r>
          </a:p>
          <a:p>
            <a:endParaRPr lang="en-US" sz="1800"/>
          </a:p>
          <a:p>
            <a:endParaRPr lang="en-US" sz="1800"/>
          </a:p>
          <a:p>
            <a:endParaRPr lang="en-US" sz="1800"/>
          </a:p>
        </p:txBody>
      </p:sp>
      <p:sp>
        <p:nvSpPr>
          <p:cNvPr id="3" name="Title 2">
            <a:extLst>
              <a:ext uri="{FF2B5EF4-FFF2-40B4-BE49-F238E27FC236}">
                <a16:creationId xmlns:a16="http://schemas.microsoft.com/office/drawing/2014/main" id="{DFE18738-56D0-66A8-2479-11A9F2314C12}"/>
              </a:ext>
            </a:extLst>
          </p:cNvPr>
          <p:cNvSpPr>
            <a:spLocks noGrp="1"/>
          </p:cNvSpPr>
          <p:nvPr>
            <p:ph type="title"/>
          </p:nvPr>
        </p:nvSpPr>
        <p:spPr>
          <a:xfrm>
            <a:off x="689437" y="160806"/>
            <a:ext cx="10515600" cy="630936"/>
          </a:xfrm>
          <a:ln>
            <a:noFill/>
          </a:ln>
        </p:spPr>
        <p:txBody>
          <a:bodyPr/>
          <a:lstStyle/>
          <a:p>
            <a:pPr algn="ctr"/>
            <a:r>
              <a:rPr lang="en-US"/>
              <a:t>DIP Partnership With Service Providers</a:t>
            </a:r>
          </a:p>
        </p:txBody>
      </p:sp>
    </p:spTree>
    <p:extLst>
      <p:ext uri="{BB962C8B-B14F-4D97-AF65-F5344CB8AC3E}">
        <p14:creationId xmlns:p14="http://schemas.microsoft.com/office/powerpoint/2010/main" val="1209341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0075F85-7F16-21F8-391B-D59567CFB460}"/>
              </a:ext>
            </a:extLst>
          </p:cNvPr>
          <p:cNvSpPr txBox="1">
            <a:spLocks/>
          </p:cNvSpPr>
          <p:nvPr/>
        </p:nvSpPr>
        <p:spPr>
          <a:xfrm>
            <a:off x="508000" y="157162"/>
            <a:ext cx="10972800" cy="604838"/>
          </a:xfrm>
          <a:prstGeom prst="rect">
            <a:avLst/>
          </a:prstGeom>
        </p:spPr>
        <p:txBody>
          <a:bodyPr/>
          <a:lst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t>CDDR Use Cases and Benefit Mechanisms</a:t>
            </a:r>
          </a:p>
        </p:txBody>
      </p:sp>
      <p:pic>
        <p:nvPicPr>
          <p:cNvPr id="15" name="Picture 14" descr="A blue and white logo&#10;&#10;Description automatically generated">
            <a:extLst>
              <a:ext uri="{FF2B5EF4-FFF2-40B4-BE49-F238E27FC236}">
                <a16:creationId xmlns:a16="http://schemas.microsoft.com/office/drawing/2014/main" id="{9CD38B15-E2B6-EA64-9A79-7E2794D96552}"/>
              </a:ext>
            </a:extLst>
          </p:cNvPr>
          <p:cNvPicPr>
            <a:picLocks noChangeAspect="1"/>
          </p:cNvPicPr>
          <p:nvPr/>
        </p:nvPicPr>
        <p:blipFill rotWithShape="1">
          <a:blip r:embed="rId3"/>
          <a:srcRect t="4139" b="4139"/>
          <a:stretch/>
        </p:blipFill>
        <p:spPr>
          <a:xfrm>
            <a:off x="10973006" y="21264"/>
            <a:ext cx="1218994" cy="766684"/>
          </a:xfrm>
          <a:prstGeom prst="rect">
            <a:avLst/>
          </a:prstGeom>
        </p:spPr>
      </p:pic>
      <p:sp>
        <p:nvSpPr>
          <p:cNvPr id="16" name="Rectangle 15">
            <a:extLst>
              <a:ext uri="{FF2B5EF4-FFF2-40B4-BE49-F238E27FC236}">
                <a16:creationId xmlns:a16="http://schemas.microsoft.com/office/drawing/2014/main" id="{A68BC742-8AAB-8354-0B76-C6EF1AC2874E}"/>
              </a:ext>
            </a:extLst>
          </p:cNvPr>
          <p:cNvSpPr/>
          <p:nvPr/>
        </p:nvSpPr>
        <p:spPr>
          <a:xfrm>
            <a:off x="1" y="8965"/>
            <a:ext cx="12191999" cy="766684"/>
          </a:xfrm>
          <a:prstGeom prst="rect">
            <a:avLst/>
          </a:prstGeom>
          <a:solidFill>
            <a:srgbClr val="424B5F"/>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pic>
        <p:nvPicPr>
          <p:cNvPr id="17" name="Picture 16" descr="A logo with a red swoosh and white text&#10;&#10;Description automatically generated">
            <a:extLst>
              <a:ext uri="{FF2B5EF4-FFF2-40B4-BE49-F238E27FC236}">
                <a16:creationId xmlns:a16="http://schemas.microsoft.com/office/drawing/2014/main" id="{977C2D53-B9EF-E80C-05DB-039421C21B6C}"/>
              </a:ext>
            </a:extLst>
          </p:cNvPr>
          <p:cNvPicPr>
            <a:picLocks noChangeAspect="1"/>
          </p:cNvPicPr>
          <p:nvPr/>
        </p:nvPicPr>
        <p:blipFill>
          <a:blip r:embed="rId4"/>
          <a:stretch>
            <a:fillRect/>
          </a:stretch>
        </p:blipFill>
        <p:spPr>
          <a:xfrm>
            <a:off x="69518" y="30229"/>
            <a:ext cx="851949" cy="724156"/>
          </a:xfrm>
          <a:prstGeom prst="rect">
            <a:avLst/>
          </a:prstGeom>
        </p:spPr>
      </p:pic>
      <p:pic>
        <p:nvPicPr>
          <p:cNvPr id="18" name="Picture 17" descr="A blue and white logo&#10;&#10;Description automatically generated">
            <a:extLst>
              <a:ext uri="{FF2B5EF4-FFF2-40B4-BE49-F238E27FC236}">
                <a16:creationId xmlns:a16="http://schemas.microsoft.com/office/drawing/2014/main" id="{167801C2-38CD-897D-4126-FCA62EFD247E}"/>
              </a:ext>
            </a:extLst>
          </p:cNvPr>
          <p:cNvPicPr>
            <a:picLocks noChangeAspect="1"/>
          </p:cNvPicPr>
          <p:nvPr/>
        </p:nvPicPr>
        <p:blipFill rotWithShape="1">
          <a:blip r:embed="rId3"/>
          <a:srcRect t="4139" b="4139"/>
          <a:stretch/>
        </p:blipFill>
        <p:spPr>
          <a:xfrm>
            <a:off x="10973006" y="21264"/>
            <a:ext cx="1218994" cy="766684"/>
          </a:xfrm>
          <a:prstGeom prst="rect">
            <a:avLst/>
          </a:prstGeom>
        </p:spPr>
      </p:pic>
      <p:pic>
        <p:nvPicPr>
          <p:cNvPr id="2" name="Picture 1">
            <a:extLst>
              <a:ext uri="{FF2B5EF4-FFF2-40B4-BE49-F238E27FC236}">
                <a16:creationId xmlns:a16="http://schemas.microsoft.com/office/drawing/2014/main" id="{08547182-6923-D3BE-CB7E-5247B58615F6}"/>
              </a:ext>
            </a:extLst>
          </p:cNvPr>
          <p:cNvPicPr>
            <a:picLocks noChangeAspect="1"/>
          </p:cNvPicPr>
          <p:nvPr/>
        </p:nvPicPr>
        <p:blipFill>
          <a:blip r:embed="rId5"/>
          <a:stretch>
            <a:fillRect/>
          </a:stretch>
        </p:blipFill>
        <p:spPr>
          <a:xfrm>
            <a:off x="323362" y="785739"/>
            <a:ext cx="11277600" cy="5356859"/>
          </a:xfrm>
          <a:prstGeom prst="rect">
            <a:avLst/>
          </a:prstGeom>
          <a:noFill/>
        </p:spPr>
      </p:pic>
      <p:sp>
        <p:nvSpPr>
          <p:cNvPr id="3" name="Rectangle: Rounded Corners 2">
            <a:extLst>
              <a:ext uri="{FF2B5EF4-FFF2-40B4-BE49-F238E27FC236}">
                <a16:creationId xmlns:a16="http://schemas.microsoft.com/office/drawing/2014/main" id="{BA69CB10-35A9-BCB9-44F5-81D793C19E70}"/>
              </a:ext>
            </a:extLst>
          </p:cNvPr>
          <p:cNvSpPr/>
          <p:nvPr/>
        </p:nvSpPr>
        <p:spPr>
          <a:xfrm>
            <a:off x="621698" y="5945061"/>
            <a:ext cx="10678745" cy="914400"/>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1200">
              <a:solidFill>
                <a:schemeClr val="bg1"/>
              </a:solidFill>
              <a:latin typeface="Helvetica Neue"/>
              <a:ea typeface="+mn-lt"/>
              <a:cs typeface="+mn-lt"/>
            </a:endParaRPr>
          </a:p>
          <a:p>
            <a:pPr algn="ctr"/>
            <a:r>
              <a:rPr lang="en-US" sz="1800">
                <a:latin typeface="Helvetica Neue"/>
              </a:rPr>
              <a:t>This is a snapshot of the current user interface of the Platform. Service Catalog lists all the services registered with the Platform</a:t>
            </a:r>
          </a:p>
          <a:p>
            <a:pPr algn="ctr"/>
            <a:endParaRPr lang="en-US"/>
          </a:p>
        </p:txBody>
      </p:sp>
      <p:sp>
        <p:nvSpPr>
          <p:cNvPr id="4" name="Title 1">
            <a:extLst>
              <a:ext uri="{FF2B5EF4-FFF2-40B4-BE49-F238E27FC236}">
                <a16:creationId xmlns:a16="http://schemas.microsoft.com/office/drawing/2014/main" id="{8F20FBAC-E08C-DFBF-86FA-D89BDD5CF1B9}"/>
              </a:ext>
            </a:extLst>
          </p:cNvPr>
          <p:cNvSpPr>
            <a:spLocks noGrp="1"/>
          </p:cNvSpPr>
          <p:nvPr/>
        </p:nvSpPr>
        <p:spPr>
          <a:xfrm>
            <a:off x="873956" y="82296"/>
            <a:ext cx="10342487" cy="630936"/>
          </a:xfrm>
          <a:prstGeom prst="rect">
            <a:avLst/>
          </a:prstGeom>
          <a:ln>
            <a:noFill/>
          </a:ln>
        </p:spPr>
        <p:txBody>
          <a:bodyPr anchor="ctr">
            <a:normAutofit/>
          </a:bodyPr>
          <a:lstStyle>
            <a:lvl1pPr algn="ctr" defTabSz="457200" rtl="0" eaLnBrk="1" fontAlgn="base" hangingPunct="1">
              <a:spcBef>
                <a:spcPct val="0"/>
              </a:spcBef>
              <a:spcAft>
                <a:spcPct val="0"/>
              </a:spcAft>
              <a:defRPr lang="en-US" sz="2800" b="1" kern="1200">
                <a:solidFill>
                  <a:srgbClr val="FFFFFF"/>
                </a:solidFill>
                <a:latin typeface="Arial" panose="020B0604020202020204" pitchFamily="34" charset="0"/>
                <a:ea typeface="+mj-ea"/>
                <a:cs typeface="Arial" panose="020B0604020202020204" pitchFamily="34" charset="0"/>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effectLst>
                  <a:outerShdw blurRad="50800" dist="88900" dir="2700000" algn="tl" rotWithShape="0">
                    <a:prstClr val="black">
                      <a:alpha val="40000"/>
                    </a:prstClr>
                  </a:outerShdw>
                </a:effectLst>
              </a:rPr>
              <a:t> Reference Platform</a:t>
            </a:r>
          </a:p>
        </p:txBody>
      </p:sp>
    </p:spTree>
    <p:extLst>
      <p:ext uri="{BB962C8B-B14F-4D97-AF65-F5344CB8AC3E}">
        <p14:creationId xmlns:p14="http://schemas.microsoft.com/office/powerpoint/2010/main" val="4026071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0075F85-7F16-21F8-391B-D59567CFB460}"/>
              </a:ext>
            </a:extLst>
          </p:cNvPr>
          <p:cNvSpPr txBox="1">
            <a:spLocks/>
          </p:cNvSpPr>
          <p:nvPr/>
        </p:nvSpPr>
        <p:spPr>
          <a:xfrm>
            <a:off x="508000" y="157162"/>
            <a:ext cx="10972800" cy="604838"/>
          </a:xfrm>
          <a:prstGeom prst="rect">
            <a:avLst/>
          </a:prstGeom>
        </p:spPr>
        <p:txBody>
          <a:bodyPr/>
          <a:lst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t>CDDR Use Cases and Benefit Mechanisms</a:t>
            </a:r>
          </a:p>
        </p:txBody>
      </p:sp>
      <p:pic>
        <p:nvPicPr>
          <p:cNvPr id="15" name="Picture 14" descr="A blue and white logo&#10;&#10;Description automatically generated">
            <a:extLst>
              <a:ext uri="{FF2B5EF4-FFF2-40B4-BE49-F238E27FC236}">
                <a16:creationId xmlns:a16="http://schemas.microsoft.com/office/drawing/2014/main" id="{9CD38B15-E2B6-EA64-9A79-7E2794D96552}"/>
              </a:ext>
            </a:extLst>
          </p:cNvPr>
          <p:cNvPicPr>
            <a:picLocks noChangeAspect="1"/>
          </p:cNvPicPr>
          <p:nvPr/>
        </p:nvPicPr>
        <p:blipFill rotWithShape="1">
          <a:blip r:embed="rId2"/>
          <a:srcRect t="4139" b="4139"/>
          <a:stretch/>
        </p:blipFill>
        <p:spPr>
          <a:xfrm>
            <a:off x="10973006" y="21264"/>
            <a:ext cx="1218994" cy="766684"/>
          </a:xfrm>
          <a:prstGeom prst="rect">
            <a:avLst/>
          </a:prstGeom>
        </p:spPr>
      </p:pic>
      <p:sp>
        <p:nvSpPr>
          <p:cNvPr id="16" name="Rectangle 15">
            <a:extLst>
              <a:ext uri="{FF2B5EF4-FFF2-40B4-BE49-F238E27FC236}">
                <a16:creationId xmlns:a16="http://schemas.microsoft.com/office/drawing/2014/main" id="{A68BC742-8AAB-8354-0B76-C6EF1AC2874E}"/>
              </a:ext>
            </a:extLst>
          </p:cNvPr>
          <p:cNvSpPr/>
          <p:nvPr/>
        </p:nvSpPr>
        <p:spPr>
          <a:xfrm>
            <a:off x="1" y="8965"/>
            <a:ext cx="12191999" cy="766684"/>
          </a:xfrm>
          <a:prstGeom prst="rect">
            <a:avLst/>
          </a:prstGeom>
          <a:solidFill>
            <a:srgbClr val="424B5F"/>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pic>
        <p:nvPicPr>
          <p:cNvPr id="17" name="Picture 16" descr="A logo with a red swoosh and white text&#10;&#10;Description automatically generated">
            <a:extLst>
              <a:ext uri="{FF2B5EF4-FFF2-40B4-BE49-F238E27FC236}">
                <a16:creationId xmlns:a16="http://schemas.microsoft.com/office/drawing/2014/main" id="{977C2D53-B9EF-E80C-05DB-039421C21B6C}"/>
              </a:ext>
            </a:extLst>
          </p:cNvPr>
          <p:cNvPicPr>
            <a:picLocks noChangeAspect="1"/>
          </p:cNvPicPr>
          <p:nvPr/>
        </p:nvPicPr>
        <p:blipFill>
          <a:blip r:embed="rId3"/>
          <a:stretch>
            <a:fillRect/>
          </a:stretch>
        </p:blipFill>
        <p:spPr>
          <a:xfrm>
            <a:off x="69518" y="30229"/>
            <a:ext cx="851949" cy="724156"/>
          </a:xfrm>
          <a:prstGeom prst="rect">
            <a:avLst/>
          </a:prstGeom>
        </p:spPr>
      </p:pic>
      <p:pic>
        <p:nvPicPr>
          <p:cNvPr id="18" name="Picture 17" descr="A blue and white logo&#10;&#10;Description automatically generated">
            <a:extLst>
              <a:ext uri="{FF2B5EF4-FFF2-40B4-BE49-F238E27FC236}">
                <a16:creationId xmlns:a16="http://schemas.microsoft.com/office/drawing/2014/main" id="{167801C2-38CD-897D-4126-FCA62EFD247E}"/>
              </a:ext>
            </a:extLst>
          </p:cNvPr>
          <p:cNvPicPr>
            <a:picLocks noChangeAspect="1"/>
          </p:cNvPicPr>
          <p:nvPr/>
        </p:nvPicPr>
        <p:blipFill rotWithShape="1">
          <a:blip r:embed="rId2"/>
          <a:srcRect t="4139" b="4139"/>
          <a:stretch/>
        </p:blipFill>
        <p:spPr>
          <a:xfrm>
            <a:off x="10973006" y="21264"/>
            <a:ext cx="1218994" cy="766684"/>
          </a:xfrm>
          <a:prstGeom prst="rect">
            <a:avLst/>
          </a:prstGeom>
        </p:spPr>
      </p:pic>
      <p:sp>
        <p:nvSpPr>
          <p:cNvPr id="2" name="Rectangle 1">
            <a:extLst>
              <a:ext uri="{FF2B5EF4-FFF2-40B4-BE49-F238E27FC236}">
                <a16:creationId xmlns:a16="http://schemas.microsoft.com/office/drawing/2014/main" id="{67FC872B-C806-446D-394C-8A2A12FE1527}"/>
              </a:ext>
            </a:extLst>
          </p:cNvPr>
          <p:cNvSpPr/>
          <p:nvPr/>
        </p:nvSpPr>
        <p:spPr>
          <a:xfrm>
            <a:off x="294432" y="1015012"/>
            <a:ext cx="5062207" cy="851234"/>
          </a:xfrm>
          <a:prstGeom prst="rect">
            <a:avLst/>
          </a:prstGeom>
          <a:solidFill>
            <a:schemeClr val="accent4">
              <a:lumMod val="20000"/>
              <a:lumOff val="80000"/>
            </a:schemeClr>
          </a:solidFill>
          <a:ln w="28575">
            <a:solidFill>
              <a:schemeClr val="accent4">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AFB14CF2-A2A1-D258-2C08-324DA9571A3B}"/>
              </a:ext>
            </a:extLst>
          </p:cNvPr>
          <p:cNvSpPr/>
          <p:nvPr/>
        </p:nvSpPr>
        <p:spPr>
          <a:xfrm>
            <a:off x="5385879" y="1013105"/>
            <a:ext cx="6516382" cy="854325"/>
          </a:xfrm>
          <a:prstGeom prst="rect">
            <a:avLst/>
          </a:prstGeom>
          <a:solidFill>
            <a:schemeClr val="bg1"/>
          </a:solidFill>
          <a:ln w="28575">
            <a:solidFill>
              <a:schemeClr val="accent4">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p>
        </p:txBody>
      </p:sp>
      <p:sp>
        <p:nvSpPr>
          <p:cNvPr id="4" name="Rectangle 3">
            <a:extLst>
              <a:ext uri="{FF2B5EF4-FFF2-40B4-BE49-F238E27FC236}">
                <a16:creationId xmlns:a16="http://schemas.microsoft.com/office/drawing/2014/main" id="{BC849BB1-A0E0-AEE0-7C12-25B3577E6A33}"/>
              </a:ext>
            </a:extLst>
          </p:cNvPr>
          <p:cNvSpPr/>
          <p:nvPr/>
        </p:nvSpPr>
        <p:spPr>
          <a:xfrm>
            <a:off x="300861" y="3533515"/>
            <a:ext cx="5055779" cy="859643"/>
          </a:xfrm>
          <a:prstGeom prst="rect">
            <a:avLst/>
          </a:prstGeom>
          <a:solidFill>
            <a:schemeClr val="bg1">
              <a:lumMod val="95000"/>
            </a:schemeClr>
          </a:solidFill>
          <a:ln w="28575">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Content Placeholder 2">
            <a:extLst>
              <a:ext uri="{FF2B5EF4-FFF2-40B4-BE49-F238E27FC236}">
                <a16:creationId xmlns:a16="http://schemas.microsoft.com/office/drawing/2014/main" id="{FFC69AD2-812C-31A9-3C0B-EFA6F86CD3F3}"/>
              </a:ext>
            </a:extLst>
          </p:cNvPr>
          <p:cNvSpPr txBox="1">
            <a:spLocks/>
          </p:cNvSpPr>
          <p:nvPr/>
        </p:nvSpPr>
        <p:spPr bwMode="auto">
          <a:xfrm>
            <a:off x="326172" y="3566172"/>
            <a:ext cx="4849493" cy="733802"/>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800" b="1">
                <a:latin typeface="Arial"/>
                <a:cs typeface="Calibri"/>
              </a:rPr>
              <a:t>Machine Learning (ML) REST Services</a:t>
            </a:r>
            <a:endParaRPr lang="en-US" sz="1600" b="1">
              <a:latin typeface="Arial"/>
              <a:cs typeface="Calibri"/>
            </a:endParaRPr>
          </a:p>
          <a:p>
            <a:pPr marL="172720" indent="-172720">
              <a:spcBef>
                <a:spcPts val="150"/>
              </a:spcBef>
            </a:pPr>
            <a:r>
              <a:rPr lang="en-US" sz="1600">
                <a:latin typeface="Arial"/>
                <a:cs typeface="Calibri"/>
              </a:rPr>
              <a:t>E.g., airport configuration, runway, and taxi times</a:t>
            </a:r>
          </a:p>
        </p:txBody>
      </p:sp>
      <p:sp>
        <p:nvSpPr>
          <p:cNvPr id="6" name="Content Placeholder 2">
            <a:extLst>
              <a:ext uri="{FF2B5EF4-FFF2-40B4-BE49-F238E27FC236}">
                <a16:creationId xmlns:a16="http://schemas.microsoft.com/office/drawing/2014/main" id="{A3B4192B-2128-AF10-D389-9804BC3B8D95}"/>
              </a:ext>
            </a:extLst>
          </p:cNvPr>
          <p:cNvSpPr txBox="1">
            <a:spLocks/>
          </p:cNvSpPr>
          <p:nvPr/>
        </p:nvSpPr>
        <p:spPr bwMode="auto">
          <a:xfrm>
            <a:off x="316485" y="1046979"/>
            <a:ext cx="4874970" cy="704772"/>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800" b="1">
                <a:latin typeface="Arial"/>
                <a:cs typeface="Calibri"/>
              </a:rPr>
              <a:t>Streaming Services</a:t>
            </a:r>
            <a:endParaRPr lang="en-US" sz="1600" b="1">
              <a:latin typeface="Arial"/>
              <a:cs typeface="Calibri"/>
            </a:endParaRPr>
          </a:p>
          <a:p>
            <a:pPr marL="172720" indent="-172720">
              <a:spcBef>
                <a:spcPts val="150"/>
              </a:spcBef>
            </a:pPr>
            <a:r>
              <a:rPr lang="en-US" sz="1600">
                <a:latin typeface="Arial"/>
                <a:cs typeface="Calibri"/>
              </a:rPr>
              <a:t>E.g., Fuser FIXM public and CDM services</a:t>
            </a:r>
          </a:p>
        </p:txBody>
      </p:sp>
      <p:sp>
        <p:nvSpPr>
          <p:cNvPr id="7" name="Rectangle 6">
            <a:extLst>
              <a:ext uri="{FF2B5EF4-FFF2-40B4-BE49-F238E27FC236}">
                <a16:creationId xmlns:a16="http://schemas.microsoft.com/office/drawing/2014/main" id="{036D1747-5878-7327-EDC1-AAB653A57E91}"/>
              </a:ext>
            </a:extLst>
          </p:cNvPr>
          <p:cNvSpPr/>
          <p:nvPr/>
        </p:nvSpPr>
        <p:spPr>
          <a:xfrm>
            <a:off x="5388641" y="2269165"/>
            <a:ext cx="6507522" cy="853153"/>
          </a:xfrm>
          <a:prstGeom prst="rect">
            <a:avLst/>
          </a:prstGeom>
          <a:solidFill>
            <a:schemeClr val="bg1"/>
          </a:solidFill>
          <a:ln w="28575">
            <a:solidFill>
              <a:schemeClr val="accent6">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2F40D40D-29AE-ECDC-EA01-318219115603}"/>
              </a:ext>
            </a:extLst>
          </p:cNvPr>
          <p:cNvSpPr/>
          <p:nvPr/>
        </p:nvSpPr>
        <p:spPr>
          <a:xfrm>
            <a:off x="5416955" y="2305396"/>
            <a:ext cx="6397472" cy="738664"/>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en-US" sz="1400" i="1">
                <a:latin typeface="Arial"/>
              </a:rPr>
              <a:t>Data Access services that provide near real-time data from Fuser data</a:t>
            </a:r>
          </a:p>
          <a:p>
            <a:pPr marL="171450" indent="-171450">
              <a:buFont typeface="Arial" panose="020B0604020202020204" pitchFamily="34" charset="0"/>
              <a:buChar char="•"/>
            </a:pPr>
            <a:r>
              <a:rPr lang="en-US" sz="1400" i="1">
                <a:latin typeface="Arial"/>
              </a:rPr>
              <a:t>Services return an actual, detected or modeled values of time or runway or fix (except for TMI service)</a:t>
            </a:r>
          </a:p>
        </p:txBody>
      </p:sp>
      <p:sp>
        <p:nvSpPr>
          <p:cNvPr id="9" name="Rectangle 8">
            <a:extLst>
              <a:ext uri="{FF2B5EF4-FFF2-40B4-BE49-F238E27FC236}">
                <a16:creationId xmlns:a16="http://schemas.microsoft.com/office/drawing/2014/main" id="{61D23778-2303-7551-6CB2-A1E2B92C28A4}"/>
              </a:ext>
            </a:extLst>
          </p:cNvPr>
          <p:cNvSpPr/>
          <p:nvPr/>
        </p:nvSpPr>
        <p:spPr>
          <a:xfrm>
            <a:off x="5388641" y="3529974"/>
            <a:ext cx="6498662" cy="859643"/>
          </a:xfrm>
          <a:prstGeom prst="rect">
            <a:avLst/>
          </a:prstGeom>
          <a:solidFill>
            <a:schemeClr val="bg1"/>
          </a:solidFill>
          <a:ln w="28575">
            <a:solidFill>
              <a:schemeClr val="bg1">
                <a:lumMod val="95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8882FD7-7CBF-3F36-E560-F44E58524970}"/>
              </a:ext>
            </a:extLst>
          </p:cNvPr>
          <p:cNvSpPr/>
          <p:nvPr/>
        </p:nvSpPr>
        <p:spPr>
          <a:xfrm>
            <a:off x="5407429" y="3580160"/>
            <a:ext cx="6547713" cy="738664"/>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5895" indent="-175895">
              <a:buFont typeface="Arial" panose="020B0604020202020204" pitchFamily="34" charset="0"/>
              <a:buChar char="•"/>
            </a:pPr>
            <a:r>
              <a:rPr lang="en-US" sz="1400" i="1">
                <a:latin typeface="Arial"/>
              </a:rPr>
              <a:t>ML models available for what-if applications </a:t>
            </a:r>
            <a:br>
              <a:rPr lang="en-US" sz="1400" i="1">
                <a:latin typeface="Arial"/>
              </a:rPr>
            </a:br>
            <a:r>
              <a:rPr lang="en-US" sz="1400" i="1">
                <a:latin typeface="Arial"/>
              </a:rPr>
              <a:t>(input request returns a predicted value)</a:t>
            </a:r>
          </a:p>
          <a:p>
            <a:pPr marL="175895" indent="-175895">
              <a:buFont typeface="Arial" panose="020B0604020202020204" pitchFamily="34" charset="0"/>
              <a:buChar char="•"/>
            </a:pPr>
            <a:r>
              <a:rPr lang="en-US" sz="1400" i="1">
                <a:latin typeface="Arial"/>
              </a:rPr>
              <a:t>ML services are services to build modeled values in the Data Access services</a:t>
            </a:r>
            <a:endParaRPr lang="en-US" sz="1400" i="1">
              <a:solidFill>
                <a:srgbClr val="FF0000"/>
              </a:solidFill>
              <a:latin typeface="Arial"/>
            </a:endParaRPr>
          </a:p>
        </p:txBody>
      </p:sp>
      <p:sp>
        <p:nvSpPr>
          <p:cNvPr id="11" name="Rectangle 10">
            <a:extLst>
              <a:ext uri="{FF2B5EF4-FFF2-40B4-BE49-F238E27FC236}">
                <a16:creationId xmlns:a16="http://schemas.microsoft.com/office/drawing/2014/main" id="{778A3069-1DA5-7E86-F7A9-24E634836135}"/>
              </a:ext>
            </a:extLst>
          </p:cNvPr>
          <p:cNvSpPr/>
          <p:nvPr/>
        </p:nvSpPr>
        <p:spPr>
          <a:xfrm>
            <a:off x="5413529" y="1050541"/>
            <a:ext cx="6130772" cy="738664"/>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5895" indent="-175895">
              <a:buFont typeface="Arial" panose="020B0604020202020204" pitchFamily="34" charset="0"/>
              <a:buChar char="•"/>
            </a:pPr>
            <a:r>
              <a:rPr lang="en-US" sz="1400" i="1">
                <a:latin typeface="Arial"/>
              </a:rPr>
              <a:t>Streaming services are pub/sub connections</a:t>
            </a:r>
          </a:p>
          <a:p>
            <a:pPr marL="175895" indent="-175895">
              <a:buFont typeface="Arial" panose="020B0604020202020204" pitchFamily="34" charset="0"/>
              <a:buChar char="•"/>
            </a:pPr>
            <a:r>
              <a:rPr lang="en-US" sz="1400" i="1">
                <a:latin typeface="Arial"/>
              </a:rPr>
              <a:t>Fuser provides real-time update of processed data from SWIM data sources and integrated with NASA Airport surface orchestrator  </a:t>
            </a:r>
          </a:p>
        </p:txBody>
      </p:sp>
      <p:sp>
        <p:nvSpPr>
          <p:cNvPr id="12" name="Rectangle 11">
            <a:extLst>
              <a:ext uri="{FF2B5EF4-FFF2-40B4-BE49-F238E27FC236}">
                <a16:creationId xmlns:a16="http://schemas.microsoft.com/office/drawing/2014/main" id="{E08D79D5-46B2-8889-277D-3BA93FFB72BE}"/>
              </a:ext>
            </a:extLst>
          </p:cNvPr>
          <p:cNvSpPr/>
          <p:nvPr/>
        </p:nvSpPr>
        <p:spPr>
          <a:xfrm>
            <a:off x="300861" y="4800078"/>
            <a:ext cx="5055778" cy="848574"/>
          </a:xfrm>
          <a:prstGeom prst="rect">
            <a:avLst/>
          </a:prstGeom>
          <a:solidFill>
            <a:schemeClr val="accent3">
              <a:lumMod val="40000"/>
              <a:lumOff val="60000"/>
            </a:schemeClr>
          </a:solidFill>
          <a:ln w="28575">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75DCFD5B-C65D-93AF-EF12-FC3AA1CABBFA}"/>
              </a:ext>
            </a:extLst>
          </p:cNvPr>
          <p:cNvSpPr/>
          <p:nvPr/>
        </p:nvSpPr>
        <p:spPr>
          <a:xfrm>
            <a:off x="5388641" y="4801975"/>
            <a:ext cx="6480941" cy="846677"/>
          </a:xfrm>
          <a:prstGeom prst="rect">
            <a:avLst/>
          </a:prstGeom>
          <a:solidFill>
            <a:schemeClr val="bg1"/>
          </a:solidFill>
          <a:ln w="28575">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Content Placeholder 2">
            <a:extLst>
              <a:ext uri="{FF2B5EF4-FFF2-40B4-BE49-F238E27FC236}">
                <a16:creationId xmlns:a16="http://schemas.microsoft.com/office/drawing/2014/main" id="{3EE71EDD-1673-33EC-7CA2-251135927B39}"/>
              </a:ext>
            </a:extLst>
          </p:cNvPr>
          <p:cNvSpPr txBox="1">
            <a:spLocks/>
          </p:cNvSpPr>
          <p:nvPr/>
        </p:nvSpPr>
        <p:spPr bwMode="auto">
          <a:xfrm>
            <a:off x="316909" y="4826055"/>
            <a:ext cx="5055778" cy="741200"/>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800" b="1">
                <a:latin typeface="Arial"/>
                <a:cs typeface="Calibri"/>
              </a:rPr>
              <a:t>Archival Services</a:t>
            </a:r>
            <a:endParaRPr lang="en-US" sz="1600" b="1">
              <a:latin typeface="Arial"/>
              <a:cs typeface="Calibri"/>
            </a:endParaRPr>
          </a:p>
          <a:p>
            <a:pPr marL="172720" indent="-172720">
              <a:spcBef>
                <a:spcPts val="150"/>
              </a:spcBef>
            </a:pPr>
            <a:r>
              <a:rPr lang="en-US" sz="1600">
                <a:latin typeface="Arial"/>
                <a:cs typeface="Calibri"/>
              </a:rPr>
              <a:t>E.g., SFTP for Flight summary, TMI and Fuser files</a:t>
            </a:r>
          </a:p>
        </p:txBody>
      </p:sp>
      <p:sp>
        <p:nvSpPr>
          <p:cNvPr id="21" name="Rectangle 20">
            <a:extLst>
              <a:ext uri="{FF2B5EF4-FFF2-40B4-BE49-F238E27FC236}">
                <a16:creationId xmlns:a16="http://schemas.microsoft.com/office/drawing/2014/main" id="{03901FD4-726E-82E5-217B-D978F7A8549F}"/>
              </a:ext>
            </a:extLst>
          </p:cNvPr>
          <p:cNvSpPr/>
          <p:nvPr/>
        </p:nvSpPr>
        <p:spPr>
          <a:xfrm>
            <a:off x="5412984" y="4832246"/>
            <a:ext cx="5391793" cy="738664"/>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5895" indent="-175895">
              <a:buFont typeface="Arial" panose="020B0604020202020204" pitchFamily="34" charset="0"/>
              <a:buChar char="•"/>
            </a:pPr>
            <a:r>
              <a:rPr lang="en-US" sz="1400" i="1">
                <a:latin typeface="Arial"/>
              </a:rPr>
              <a:t>Access to archived files of Fuser and TMI services</a:t>
            </a:r>
          </a:p>
          <a:p>
            <a:pPr marL="175895" indent="-175895">
              <a:buFont typeface="Arial" panose="020B0604020202020204" pitchFamily="34" charset="0"/>
              <a:buChar char="•"/>
            </a:pPr>
            <a:r>
              <a:rPr lang="en-US" sz="1400" i="1">
                <a:latin typeface="Arial"/>
              </a:rPr>
              <a:t>Up to 6 months of data</a:t>
            </a:r>
          </a:p>
          <a:p>
            <a:pPr marL="175895" indent="-175895">
              <a:buFont typeface="Arial" panose="020B0604020202020204" pitchFamily="34" charset="0"/>
              <a:buChar char="•"/>
            </a:pPr>
            <a:r>
              <a:rPr lang="en-US" sz="1400" i="1">
                <a:latin typeface="Arial"/>
              </a:rPr>
              <a:t>Transfer amount is capped</a:t>
            </a:r>
          </a:p>
        </p:txBody>
      </p:sp>
      <p:sp>
        <p:nvSpPr>
          <p:cNvPr id="22" name="Rectangle 21">
            <a:extLst>
              <a:ext uri="{FF2B5EF4-FFF2-40B4-BE49-F238E27FC236}">
                <a16:creationId xmlns:a16="http://schemas.microsoft.com/office/drawing/2014/main" id="{56C79E8A-3407-491B-31B0-F3BA4B82ED22}"/>
              </a:ext>
            </a:extLst>
          </p:cNvPr>
          <p:cNvSpPr/>
          <p:nvPr/>
        </p:nvSpPr>
        <p:spPr>
          <a:xfrm>
            <a:off x="294433" y="2267993"/>
            <a:ext cx="5062207" cy="854325"/>
          </a:xfrm>
          <a:prstGeom prst="rect">
            <a:avLst/>
          </a:prstGeom>
          <a:solidFill>
            <a:schemeClr val="accent6">
              <a:lumMod val="20000"/>
              <a:lumOff val="80000"/>
            </a:schemeClr>
          </a:solidFill>
          <a:ln w="28575">
            <a:solidFill>
              <a:schemeClr val="accent6">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Content Placeholder 2">
            <a:extLst>
              <a:ext uri="{FF2B5EF4-FFF2-40B4-BE49-F238E27FC236}">
                <a16:creationId xmlns:a16="http://schemas.microsoft.com/office/drawing/2014/main" id="{4854DD3B-147B-3741-C63C-B68C37A0AF76}"/>
              </a:ext>
            </a:extLst>
          </p:cNvPr>
          <p:cNvSpPr txBox="1">
            <a:spLocks/>
          </p:cNvSpPr>
          <p:nvPr/>
        </p:nvSpPr>
        <p:spPr bwMode="auto">
          <a:xfrm>
            <a:off x="316647" y="2300650"/>
            <a:ext cx="5011418" cy="604838"/>
          </a:xfrm>
          <a:prstGeom prst="rect">
            <a:avLst/>
          </a:prstGeom>
          <a:noFill/>
          <a:ln>
            <a:noFill/>
          </a:ln>
          <a:extLst>
            <a:ext uri="{909E8E84-426E-40dd-AFC4-6F175D3DCCD1}">
              <a14:hiddenFill xmlns:a14="http://schemas.microsoft.com/office/drawing/2010/main" xmlns:lc="http://schemas.openxmlformats.org/drawingml/2006/lockedCanvas" xmlns="">
                <a:solidFill>
                  <a:srgbClr val="FFFFFF"/>
                </a:solidFill>
              </a14:hiddenFill>
            </a:ext>
            <a:ext uri="{91240B29-F687-4f45-9708-019B960494DF}">
              <a14:hiddenLine xmlns:a14="http://schemas.microsoft.com/office/drawing/2010/main" xmlns:lc="http://schemas.openxmlformats.org/drawingml/2006/lockedCanvas"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800" b="1">
                <a:latin typeface="Arial"/>
                <a:cs typeface="Calibri"/>
              </a:rPr>
              <a:t>Data Access REST Services </a:t>
            </a:r>
            <a:endParaRPr lang="en-US" sz="1600" b="1">
              <a:latin typeface="Arial"/>
              <a:cs typeface="Calibri" panose="020F0502020204030204" pitchFamily="34" charset="0"/>
            </a:endParaRPr>
          </a:p>
          <a:p>
            <a:pPr marL="172720" indent="-172720">
              <a:spcBef>
                <a:spcPts val="150"/>
              </a:spcBef>
            </a:pPr>
            <a:r>
              <a:rPr lang="en-US" sz="1600">
                <a:latin typeface="Arial"/>
                <a:cs typeface="Calibri"/>
              </a:rPr>
              <a:t>E.g., TMI, flight data, runway times, taxi times, timeline </a:t>
            </a:r>
            <a:endParaRPr lang="en-US" sz="1600">
              <a:latin typeface="Arial"/>
              <a:cs typeface="Calibri" panose="020F0502020204030204" pitchFamily="34" charset="0"/>
            </a:endParaRPr>
          </a:p>
        </p:txBody>
      </p:sp>
      <p:sp>
        <p:nvSpPr>
          <p:cNvPr id="24" name="TextBox 18">
            <a:extLst>
              <a:ext uri="{FF2B5EF4-FFF2-40B4-BE49-F238E27FC236}">
                <a16:creationId xmlns:a16="http://schemas.microsoft.com/office/drawing/2014/main" id="{C6928C6B-B019-C038-0F70-E1F78EF34225}"/>
              </a:ext>
            </a:extLst>
          </p:cNvPr>
          <p:cNvSpPr txBox="1"/>
          <p:nvPr/>
        </p:nvSpPr>
        <p:spPr>
          <a:xfrm>
            <a:off x="204980" y="5931266"/>
            <a:ext cx="1148343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Non-NASA services will be registered on the platform through partnership</a:t>
            </a:r>
          </a:p>
        </p:txBody>
      </p:sp>
      <p:sp>
        <p:nvSpPr>
          <p:cNvPr id="25" name="Title 1">
            <a:extLst>
              <a:ext uri="{FF2B5EF4-FFF2-40B4-BE49-F238E27FC236}">
                <a16:creationId xmlns:a16="http://schemas.microsoft.com/office/drawing/2014/main" id="{4593E2B6-6D0E-4CC0-4C8B-3B377C504047}"/>
              </a:ext>
            </a:extLst>
          </p:cNvPr>
          <p:cNvSpPr>
            <a:spLocks noGrp="1"/>
          </p:cNvSpPr>
          <p:nvPr/>
        </p:nvSpPr>
        <p:spPr>
          <a:xfrm>
            <a:off x="990983" y="129404"/>
            <a:ext cx="10385041" cy="604838"/>
          </a:xfrm>
          <a:prstGeom prst="rect">
            <a:avLst/>
          </a:prstGeom>
          <a:ln>
            <a:noFill/>
          </a:ln>
        </p:spPr>
        <p:txBody>
          <a:bodyPr anchor="ctr">
            <a:normAutofit/>
          </a:bodyPr>
          <a:lstStyle>
            <a:lvl1pPr algn="ctr" defTabSz="457200" rtl="0" eaLnBrk="1" fontAlgn="base" hangingPunct="1">
              <a:spcBef>
                <a:spcPct val="0"/>
              </a:spcBef>
              <a:spcAft>
                <a:spcPct val="0"/>
              </a:spcAft>
              <a:defRPr lang="en-US" sz="2800" b="1" kern="1200">
                <a:solidFill>
                  <a:srgbClr val="FFFFFF"/>
                </a:solidFill>
                <a:latin typeface="Arial" panose="020B0604020202020204" pitchFamily="34" charset="0"/>
                <a:ea typeface="+mj-ea"/>
                <a:cs typeface="Arial" panose="020B0604020202020204" pitchFamily="34" charset="0"/>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eaLnBrk="1" hangingPunct="1"/>
            <a:r>
              <a:rPr lang="en-US">
                <a:solidFill>
                  <a:schemeClr val="bg1"/>
                </a:solidFill>
                <a:effectLst>
                  <a:outerShdw blurRad="50800" dist="88900" dir="2700000" algn="tl" rotWithShape="0">
                    <a:prstClr val="black">
                      <a:alpha val="40000"/>
                    </a:prstClr>
                  </a:outerShdw>
                </a:effectLst>
              </a:rPr>
              <a:t>NASA Services on the Platform</a:t>
            </a:r>
          </a:p>
        </p:txBody>
      </p:sp>
    </p:spTree>
    <p:extLst>
      <p:ext uri="{BB962C8B-B14F-4D97-AF65-F5344CB8AC3E}">
        <p14:creationId xmlns:p14="http://schemas.microsoft.com/office/powerpoint/2010/main" val="766231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C36CD0-2456-D522-5E91-B737352D69B7}"/>
              </a:ext>
            </a:extLst>
          </p:cNvPr>
          <p:cNvSpPr>
            <a:spLocks noGrp="1"/>
          </p:cNvSpPr>
          <p:nvPr>
            <p:ph idx="1"/>
          </p:nvPr>
        </p:nvSpPr>
        <p:spPr/>
        <p:txBody>
          <a:bodyPr/>
          <a:lstStyle/>
          <a:p>
            <a:endParaRPr lang="en-US"/>
          </a:p>
          <a:p>
            <a:pPr marL="0" indent="0">
              <a:buNone/>
            </a:pPr>
            <a:r>
              <a:rPr lang="en-US">
                <a:latin typeface="Arial"/>
                <a:cs typeface="Arial"/>
              </a:rPr>
              <a:t>Discuss technical approaches</a:t>
            </a:r>
          </a:p>
          <a:p>
            <a:pPr marL="0" indent="0">
              <a:buNone/>
            </a:pPr>
            <a:endParaRPr lang="en-US"/>
          </a:p>
          <a:p>
            <a:pPr lvl="2"/>
            <a:r>
              <a:rPr lang="en-US" sz="2400"/>
              <a:t>Data Governance</a:t>
            </a:r>
          </a:p>
          <a:p>
            <a:pPr lvl="2"/>
            <a:r>
              <a:rPr lang="en-US" sz="2400" b="0" i="0" u="none" strike="noStrike" noProof="0">
                <a:latin typeface="Arial"/>
              </a:rPr>
              <a:t>Quality of Services</a:t>
            </a:r>
            <a:endParaRPr lang="en-US" sz="2400" b="0" i="0" u="none" strike="noStrike" noProof="0">
              <a:solidFill>
                <a:srgbClr val="000000"/>
              </a:solidFill>
              <a:latin typeface="Arial"/>
            </a:endParaRPr>
          </a:p>
          <a:p>
            <a:pPr lvl="2"/>
            <a:r>
              <a:rPr lang="en-US" sz="2400" b="0" i="0" u="none" strike="noStrike" noProof="0">
                <a:solidFill>
                  <a:srgbClr val="000000"/>
                </a:solidFill>
                <a:latin typeface="Arial"/>
              </a:rPr>
              <a:t>Cybersecurity</a:t>
            </a:r>
            <a:endParaRPr lang="en-US" sz="2400"/>
          </a:p>
          <a:p>
            <a:pPr lvl="2"/>
            <a:r>
              <a:rPr lang="en-US" sz="2400"/>
              <a:t>Interoperability</a:t>
            </a:r>
          </a:p>
          <a:p>
            <a:endParaRPr lang="en-US"/>
          </a:p>
        </p:txBody>
      </p:sp>
      <p:sp>
        <p:nvSpPr>
          <p:cNvPr id="4" name="Title 3">
            <a:extLst>
              <a:ext uri="{FF2B5EF4-FFF2-40B4-BE49-F238E27FC236}">
                <a16:creationId xmlns:a16="http://schemas.microsoft.com/office/drawing/2014/main" id="{96C2F929-8B92-F44D-733D-3C23A4A738BC}"/>
              </a:ext>
            </a:extLst>
          </p:cNvPr>
          <p:cNvSpPr>
            <a:spLocks noGrp="1"/>
          </p:cNvSpPr>
          <p:nvPr>
            <p:ph type="title"/>
          </p:nvPr>
        </p:nvSpPr>
        <p:spPr/>
        <p:txBody>
          <a:bodyPr lIns="91440" tIns="45720" rIns="91440" bIns="45720" anchor="ctr">
            <a:normAutofit/>
          </a:bodyPr>
          <a:lstStyle/>
          <a:p>
            <a:r>
              <a:rPr lang="en-US">
                <a:latin typeface="Arial"/>
                <a:cs typeface="Arial"/>
              </a:rPr>
              <a:t>Technical Interchange Topics</a:t>
            </a:r>
            <a:endParaRPr lang="en-US"/>
          </a:p>
        </p:txBody>
      </p:sp>
      <p:sp>
        <p:nvSpPr>
          <p:cNvPr id="3" name="Slide Number Placeholder 2">
            <a:extLst>
              <a:ext uri="{FF2B5EF4-FFF2-40B4-BE49-F238E27FC236}">
                <a16:creationId xmlns:a16="http://schemas.microsoft.com/office/drawing/2014/main" id="{8255CE5F-C60B-BED8-903A-EC84CA211609}"/>
              </a:ext>
            </a:extLst>
          </p:cNvPr>
          <p:cNvSpPr>
            <a:spLocks noGrp="1"/>
          </p:cNvSpPr>
          <p:nvPr>
            <p:ph type="sldNum" sz="quarter" idx="4"/>
          </p:nvPr>
        </p:nvSpPr>
        <p:spPr/>
        <p:txBody>
          <a:bodyPr/>
          <a:lstStyle/>
          <a:p>
            <a:r>
              <a:rPr lang="en-US">
                <a:solidFill>
                  <a:prstClr val="black">
                    <a:tint val="75000"/>
                  </a:prstClr>
                </a:solidFill>
                <a:latin typeface="Calibri"/>
              </a:rPr>
              <a:t> </a:t>
            </a:r>
          </a:p>
        </p:txBody>
      </p:sp>
    </p:spTree>
    <p:extLst>
      <p:ext uri="{BB962C8B-B14F-4D97-AF65-F5344CB8AC3E}">
        <p14:creationId xmlns:p14="http://schemas.microsoft.com/office/powerpoint/2010/main" val="48044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A20E8-40F7-FBA3-1849-5E4ED7920A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E4BBE8-8EC3-1630-808B-7120427552C6}"/>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5D2E681-923E-FF5A-54F6-AD2B8CDEC610}"/>
              </a:ext>
            </a:extLst>
          </p:cNvPr>
          <p:cNvSpPr/>
          <p:nvPr/>
        </p:nvSpPr>
        <p:spPr>
          <a:xfrm>
            <a:off x="0" y="2875002"/>
            <a:ext cx="12191999" cy="1938992"/>
          </a:xfrm>
          <a:prstGeom prst="rect">
            <a:avLst/>
          </a:prstGeom>
        </p:spPr>
        <p:txBody>
          <a:bodyPr wrap="square" lIns="91440" tIns="45720" rIns="91440" bIns="45720" anchor="t">
            <a:spAutoFit/>
          </a:bodyPr>
          <a:lstStyle/>
          <a:p>
            <a:pPr algn="ctr"/>
            <a:r>
              <a:rPr lang="en-US" sz="3600" b="1">
                <a:solidFill>
                  <a:schemeClr val="bg1"/>
                </a:solidFill>
                <a:latin typeface="Arial"/>
                <a:cs typeface="Arial"/>
              </a:rPr>
              <a:t>Data Governance</a:t>
            </a:r>
            <a:endParaRPr lang="en-US" sz="3600">
              <a:solidFill>
                <a:schemeClr val="bg1"/>
              </a:solidFill>
              <a:latin typeface="Arial"/>
              <a:cs typeface="Arial"/>
            </a:endParaRPr>
          </a:p>
          <a:p>
            <a:pPr algn="ctr"/>
            <a:endParaRPr lang="en-US" sz="4400" b="1">
              <a:solidFill>
                <a:schemeClr val="bg1"/>
              </a:solidFill>
              <a:latin typeface="Arial"/>
            </a:endParaRPr>
          </a:p>
          <a:p>
            <a:pPr lvl="0" algn="ctr"/>
            <a:endParaRPr lang="en-US" sz="4000">
              <a:ln w="12700">
                <a:noFill/>
              </a:ln>
              <a:solidFill>
                <a:schemeClr val="bg1"/>
              </a:solidFill>
              <a:effectLst>
                <a:outerShdw blurRad="50800" dist="38100" dir="2700000" algn="tl" rotWithShape="0">
                  <a:prstClr val="black">
                    <a:alpha val="40000"/>
                  </a:prstClr>
                </a:outerShdw>
              </a:effectLst>
            </a:endParaRPr>
          </a:p>
        </p:txBody>
      </p:sp>
      <p:pic>
        <p:nvPicPr>
          <p:cNvPr id="6" name="Picture 5" descr="A logo of a globe with a plane flying&#10;&#10;Description automatically generated">
            <a:extLst>
              <a:ext uri="{FF2B5EF4-FFF2-40B4-BE49-F238E27FC236}">
                <a16:creationId xmlns:a16="http://schemas.microsoft.com/office/drawing/2014/main" id="{4C570867-84C1-97C7-C94C-A2D3DF0A83BE}"/>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340667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FCC56A-917C-7E3A-6556-B30B8CB53ADE}"/>
              </a:ext>
            </a:extLst>
          </p:cNvPr>
          <p:cNvSpPr>
            <a:spLocks noGrp="1"/>
          </p:cNvSpPr>
          <p:nvPr>
            <p:ph type="title"/>
          </p:nvPr>
        </p:nvSpPr>
        <p:spPr/>
        <p:txBody>
          <a:bodyPr lIns="91440" tIns="45720" rIns="91440" bIns="45720" anchor="ctr">
            <a:normAutofit/>
          </a:bodyPr>
          <a:lstStyle/>
          <a:p>
            <a:r>
              <a:rPr lang="en-US">
                <a:latin typeface="Arial"/>
                <a:cs typeface="Arial"/>
              </a:rPr>
              <a:t>Definition and Scope</a:t>
            </a:r>
            <a:endParaRPr lang="en-US"/>
          </a:p>
        </p:txBody>
      </p:sp>
      <p:sp>
        <p:nvSpPr>
          <p:cNvPr id="4" name="Slide Number Placeholder 3">
            <a:extLst>
              <a:ext uri="{FF2B5EF4-FFF2-40B4-BE49-F238E27FC236}">
                <a16:creationId xmlns:a16="http://schemas.microsoft.com/office/drawing/2014/main" id="{7F5FEBA4-B0CF-C9E6-CC7C-E109AEA0AE1B}"/>
              </a:ext>
            </a:extLst>
          </p:cNvPr>
          <p:cNvSpPr>
            <a:spLocks noGrp="1"/>
          </p:cNvSpPr>
          <p:nvPr>
            <p:ph type="sldNum" sz="quarter" idx="4"/>
          </p:nvPr>
        </p:nvSpPr>
        <p:spPr/>
        <p:txBody>
          <a:bodyPr/>
          <a:lstStyle/>
          <a:p>
            <a:pPr algn="r"/>
            <a:fld id="{9F0E9893-8FB3-409C-B448-4EC2BA053222}" type="slidenum">
              <a:rPr lang="en-US" dirty="0" smtClean="0"/>
              <a:pPr algn="r"/>
              <a:t>13</a:t>
            </a:fld>
            <a:endParaRPr lang="en-US"/>
          </a:p>
        </p:txBody>
      </p:sp>
      <p:sp>
        <p:nvSpPr>
          <p:cNvPr id="5" name="TextBox 4">
            <a:extLst>
              <a:ext uri="{FF2B5EF4-FFF2-40B4-BE49-F238E27FC236}">
                <a16:creationId xmlns:a16="http://schemas.microsoft.com/office/drawing/2014/main" id="{F04946F4-7C52-8B02-7FB3-D402E46167EA}"/>
              </a:ext>
            </a:extLst>
          </p:cNvPr>
          <p:cNvSpPr txBox="1"/>
          <p:nvPr/>
        </p:nvSpPr>
        <p:spPr>
          <a:xfrm>
            <a:off x="498764" y="1257300"/>
            <a:ext cx="10879281" cy="707886"/>
          </a:xfrm>
          <a:prstGeom prst="rect">
            <a:avLst/>
          </a:prstGeom>
          <a:noFill/>
        </p:spPr>
        <p:txBody>
          <a:bodyPr wrap="square" rtlCol="0">
            <a:spAutoFit/>
          </a:bodyPr>
          <a:lstStyle/>
          <a:p>
            <a:r>
              <a:rPr lang="en-US" sz="2000" b="1" kern="0">
                <a:effectLst/>
                <a:ea typeface="Times New Roman" panose="02020603050405020304" pitchFamily="18" charset="0"/>
              </a:rPr>
              <a:t>Definition:</a:t>
            </a:r>
            <a:r>
              <a:rPr lang="en-US" sz="2000" kern="0">
                <a:effectLst/>
                <a:ea typeface="Times New Roman" panose="02020603050405020304" pitchFamily="18" charset="0"/>
              </a:rPr>
              <a:t> A set of Guidelines, Policies and Processes to collect, store, protect and use data, also includes defining the roles and responsibilities of those involved in managing data. </a:t>
            </a:r>
            <a:endParaRPr lang="en-US" sz="2000"/>
          </a:p>
        </p:txBody>
      </p:sp>
      <p:sp>
        <p:nvSpPr>
          <p:cNvPr id="6" name="TextBox 5">
            <a:extLst>
              <a:ext uri="{FF2B5EF4-FFF2-40B4-BE49-F238E27FC236}">
                <a16:creationId xmlns:a16="http://schemas.microsoft.com/office/drawing/2014/main" id="{470D09C0-7231-7758-926B-A51B10F27308}"/>
              </a:ext>
            </a:extLst>
          </p:cNvPr>
          <p:cNvSpPr txBox="1"/>
          <p:nvPr/>
        </p:nvSpPr>
        <p:spPr>
          <a:xfrm>
            <a:off x="498762" y="2509254"/>
            <a:ext cx="10879281" cy="2431435"/>
          </a:xfrm>
          <a:prstGeom prst="rect">
            <a:avLst/>
          </a:prstGeom>
          <a:noFill/>
        </p:spPr>
        <p:txBody>
          <a:bodyPr wrap="square" lIns="91440" tIns="45720" rIns="91440" bIns="45720" rtlCol="0" anchor="t">
            <a:spAutoFit/>
          </a:bodyPr>
          <a:lstStyle/>
          <a:p>
            <a:r>
              <a:rPr lang="en-US" sz="2000" b="1" kern="0">
                <a:effectLst/>
                <a:latin typeface="+mj-lt"/>
                <a:ea typeface="Times New Roman" panose="02020603050405020304" pitchFamily="18" charset="0"/>
              </a:rPr>
              <a:t>Scope</a:t>
            </a:r>
          </a:p>
          <a:p>
            <a:endParaRPr lang="en-US" sz="2000" b="1" kern="0">
              <a:latin typeface="+mj-lt"/>
            </a:endParaRPr>
          </a:p>
          <a:p>
            <a:pPr marL="342900" indent="-342900">
              <a:buFont typeface="Arial" panose="020B0604020202020204" pitchFamily="34" charset="0"/>
              <a:buChar char="•"/>
            </a:pPr>
            <a:r>
              <a:rPr lang="en-US" sz="1600" kern="0">
                <a:latin typeface="+mj-lt"/>
              </a:rPr>
              <a:t>Authentication and Authorization Policies</a:t>
            </a:r>
          </a:p>
          <a:p>
            <a:endParaRPr lang="en-US" sz="1600" kern="0">
              <a:latin typeface="+mj-lt"/>
            </a:endParaRPr>
          </a:p>
          <a:p>
            <a:pPr marL="342900" indent="-342900">
              <a:buFont typeface="Arial" panose="020B0604020202020204" pitchFamily="34" charset="0"/>
              <a:buChar char="•"/>
            </a:pPr>
            <a:r>
              <a:rPr lang="en-US" sz="1600">
                <a:latin typeface="+mj-lt"/>
              </a:rPr>
              <a:t>Data Compliance Policies</a:t>
            </a:r>
          </a:p>
          <a:p>
            <a:pPr marL="342900" indent="-342900">
              <a:buFont typeface="Arial" panose="020B0604020202020204" pitchFamily="34" charset="0"/>
              <a:buChar char="•"/>
            </a:pPr>
            <a:endParaRPr lang="en-US" sz="1600">
              <a:latin typeface="+mj-lt"/>
            </a:endParaRPr>
          </a:p>
          <a:p>
            <a:pPr marL="342900" indent="-342900">
              <a:buFont typeface="Arial" panose="020B0604020202020204" pitchFamily="34" charset="0"/>
              <a:buChar char="•"/>
            </a:pPr>
            <a:r>
              <a:rPr lang="en-US" sz="1600">
                <a:latin typeface="+mj-lt"/>
              </a:rPr>
              <a:t>Data Governance Guidelines</a:t>
            </a:r>
          </a:p>
          <a:p>
            <a:pPr marL="342900" indent="-342900">
              <a:buFont typeface="Arial" panose="020B0604020202020204" pitchFamily="34" charset="0"/>
              <a:buChar char="•"/>
            </a:pPr>
            <a:endParaRPr lang="en-US" sz="1600">
              <a:latin typeface="+mj-lt"/>
            </a:endParaRPr>
          </a:p>
          <a:p>
            <a:pPr marL="342900" indent="-342900">
              <a:buFont typeface="Arial" panose="020B0604020202020204" pitchFamily="34" charset="0"/>
              <a:buChar char="•"/>
            </a:pPr>
            <a:r>
              <a:rPr lang="en-US" sz="1600">
                <a:latin typeface="+mj-lt"/>
              </a:rPr>
              <a:t>Non-NASA Partner Entity Service Availability Policies</a:t>
            </a:r>
          </a:p>
        </p:txBody>
      </p:sp>
      <p:sp>
        <p:nvSpPr>
          <p:cNvPr id="7" name="TextBox 6">
            <a:extLst>
              <a:ext uri="{FF2B5EF4-FFF2-40B4-BE49-F238E27FC236}">
                <a16:creationId xmlns:a16="http://schemas.microsoft.com/office/drawing/2014/main" id="{0CF2E174-1003-B25D-5F6F-E9218A77A972}"/>
              </a:ext>
            </a:extLst>
          </p:cNvPr>
          <p:cNvSpPr txBox="1"/>
          <p:nvPr/>
        </p:nvSpPr>
        <p:spPr>
          <a:xfrm>
            <a:off x="498762" y="5392346"/>
            <a:ext cx="10879281" cy="523220"/>
          </a:xfrm>
          <a:prstGeom prst="rect">
            <a:avLst/>
          </a:prstGeom>
          <a:noFill/>
        </p:spPr>
        <p:txBody>
          <a:bodyPr wrap="square" rtlCol="0">
            <a:spAutoFit/>
          </a:bodyPr>
          <a:lstStyle/>
          <a:p>
            <a:r>
              <a:rPr lang="en-US" sz="1400" b="1" kern="0">
                <a:effectLst/>
                <a:ea typeface="Times New Roman" panose="02020603050405020304" pitchFamily="18" charset="0"/>
              </a:rPr>
              <a:t>Note</a:t>
            </a:r>
          </a:p>
          <a:p>
            <a:r>
              <a:rPr lang="en-US" sz="1400" kern="0">
                <a:effectLst/>
                <a:ea typeface="Times New Roman" panose="02020603050405020304" pitchFamily="18" charset="0"/>
              </a:rPr>
              <a:t>DIP relies on AWS Policy Management Tools to Defin</a:t>
            </a:r>
            <a:r>
              <a:rPr lang="en-US" sz="1400" kern="0">
                <a:ea typeface="Times New Roman" panose="02020603050405020304" pitchFamily="18" charset="0"/>
              </a:rPr>
              <a:t>e and Enforce Policies on DIP resources. </a:t>
            </a:r>
            <a:r>
              <a:rPr lang="en-US" sz="1400" kern="0">
                <a:effectLst/>
                <a:ea typeface="Times New Roman" panose="02020603050405020304" pitchFamily="18" charset="0"/>
              </a:rPr>
              <a:t> </a:t>
            </a:r>
            <a:endParaRPr lang="en-US" sz="1400"/>
          </a:p>
        </p:txBody>
      </p:sp>
    </p:spTree>
    <p:extLst>
      <p:ext uri="{BB962C8B-B14F-4D97-AF65-F5344CB8AC3E}">
        <p14:creationId xmlns:p14="http://schemas.microsoft.com/office/powerpoint/2010/main" val="1761021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29BA55-DBA7-EAA4-F52C-B62B1E3B7183}"/>
              </a:ext>
            </a:extLst>
          </p:cNvPr>
          <p:cNvSpPr>
            <a:spLocks noGrp="1"/>
          </p:cNvSpPr>
          <p:nvPr>
            <p:ph type="title"/>
          </p:nvPr>
        </p:nvSpPr>
        <p:spPr/>
        <p:txBody>
          <a:bodyPr/>
          <a:lstStyle/>
          <a:p>
            <a:r>
              <a:rPr lang="en-US"/>
              <a:t>Authentication</a:t>
            </a:r>
          </a:p>
        </p:txBody>
      </p:sp>
      <p:sp>
        <p:nvSpPr>
          <p:cNvPr id="4" name="Slide Number Placeholder 3">
            <a:extLst>
              <a:ext uri="{FF2B5EF4-FFF2-40B4-BE49-F238E27FC236}">
                <a16:creationId xmlns:a16="http://schemas.microsoft.com/office/drawing/2014/main" id="{87542382-B72E-6EE9-30C4-DC6619E6425D}"/>
              </a:ext>
            </a:extLst>
          </p:cNvPr>
          <p:cNvSpPr>
            <a:spLocks noGrp="1"/>
          </p:cNvSpPr>
          <p:nvPr>
            <p:ph type="sldNum" sz="quarter" idx="4"/>
          </p:nvPr>
        </p:nvSpPr>
        <p:spPr/>
        <p:txBody>
          <a:bodyPr/>
          <a:lstStyle/>
          <a:p>
            <a:pPr algn="r"/>
            <a:fld id="{9F0E9893-8FB3-409C-B448-4EC2BA053222}" type="slidenum">
              <a:rPr lang="en-US" dirty="0" smtClean="0"/>
              <a:pPr algn="r"/>
              <a:t>14</a:t>
            </a:fld>
            <a:endParaRPr lang="en-US"/>
          </a:p>
        </p:txBody>
      </p:sp>
      <p:sp>
        <p:nvSpPr>
          <p:cNvPr id="5" name="TextBox 4">
            <a:extLst>
              <a:ext uri="{FF2B5EF4-FFF2-40B4-BE49-F238E27FC236}">
                <a16:creationId xmlns:a16="http://schemas.microsoft.com/office/drawing/2014/main" id="{39A0C346-DA4E-B7BE-1F44-B4E17AFC07A7}"/>
              </a:ext>
            </a:extLst>
          </p:cNvPr>
          <p:cNvSpPr txBox="1"/>
          <p:nvPr/>
        </p:nvSpPr>
        <p:spPr>
          <a:xfrm>
            <a:off x="0" y="1039091"/>
            <a:ext cx="12192000" cy="307777"/>
          </a:xfrm>
          <a:prstGeom prst="rect">
            <a:avLst/>
          </a:prstGeom>
          <a:noFill/>
        </p:spPr>
        <p:txBody>
          <a:bodyPr wrap="square" lIns="91440" tIns="45720" rIns="91440" bIns="45720" rtlCol="0" anchor="t">
            <a:spAutoFit/>
          </a:bodyPr>
          <a:lstStyle/>
          <a:p>
            <a:pPr algn="ctr"/>
            <a:r>
              <a:rPr lang="en-US" sz="1400" kern="0">
                <a:effectLst/>
                <a:ea typeface="Times New Roman" panose="02020603050405020304" pitchFamily="18" charset="0"/>
              </a:rPr>
              <a:t>The following </a:t>
            </a:r>
            <a:r>
              <a:rPr lang="en-US" sz="1400" kern="0">
                <a:ea typeface="Times New Roman" panose="02020603050405020304" pitchFamily="18" charset="0"/>
              </a:rPr>
              <a:t>process</a:t>
            </a:r>
            <a:r>
              <a:rPr lang="en-US" sz="1400" kern="0">
                <a:effectLst/>
                <a:ea typeface="Times New Roman" panose="02020603050405020304" pitchFamily="18" charset="0"/>
              </a:rPr>
              <a:t> defines the steps required to address </a:t>
            </a:r>
            <a:r>
              <a:rPr lang="en-US" sz="1400" kern="0">
                <a:ea typeface="Times New Roman" panose="02020603050405020304" pitchFamily="18" charset="0"/>
              </a:rPr>
              <a:t>User Authentication</a:t>
            </a:r>
            <a:r>
              <a:rPr lang="en-US" sz="1400" kern="0">
                <a:effectLst/>
                <a:ea typeface="Times New Roman" panose="02020603050405020304" pitchFamily="18" charset="0"/>
              </a:rPr>
              <a:t> aspect of </a:t>
            </a:r>
            <a:r>
              <a:rPr lang="en-US" sz="1400" kern="0">
                <a:ea typeface="Times New Roman" panose="02020603050405020304" pitchFamily="18" charset="0"/>
              </a:rPr>
              <a:t>DIP</a:t>
            </a:r>
            <a:r>
              <a:rPr lang="en-US" sz="1400" kern="0">
                <a:effectLst/>
                <a:ea typeface="Times New Roman" panose="02020603050405020304" pitchFamily="18" charset="0"/>
              </a:rPr>
              <a:t> Governance Policies.</a:t>
            </a:r>
          </a:p>
        </p:txBody>
      </p:sp>
      <p:pic>
        <p:nvPicPr>
          <p:cNvPr id="7" name="Picture 6">
            <a:extLst>
              <a:ext uri="{FF2B5EF4-FFF2-40B4-BE49-F238E27FC236}">
                <a16:creationId xmlns:a16="http://schemas.microsoft.com/office/drawing/2014/main" id="{6D346BD7-6FCA-F42B-D80E-336893AA6853}"/>
              </a:ext>
            </a:extLst>
          </p:cNvPr>
          <p:cNvPicPr>
            <a:picLocks noChangeAspect="1"/>
          </p:cNvPicPr>
          <p:nvPr/>
        </p:nvPicPr>
        <p:blipFill>
          <a:blip r:embed="rId2"/>
          <a:stretch>
            <a:fillRect/>
          </a:stretch>
        </p:blipFill>
        <p:spPr>
          <a:xfrm>
            <a:off x="156303" y="1430598"/>
            <a:ext cx="8425577" cy="4859066"/>
          </a:xfrm>
          <a:prstGeom prst="rect">
            <a:avLst/>
          </a:prstGeom>
        </p:spPr>
      </p:pic>
      <p:sp>
        <p:nvSpPr>
          <p:cNvPr id="2" name="TextBox 1">
            <a:extLst>
              <a:ext uri="{FF2B5EF4-FFF2-40B4-BE49-F238E27FC236}">
                <a16:creationId xmlns:a16="http://schemas.microsoft.com/office/drawing/2014/main" id="{4F1422F2-DAB1-307F-8338-98C08D092CC9}"/>
              </a:ext>
            </a:extLst>
          </p:cNvPr>
          <p:cNvSpPr txBox="1"/>
          <p:nvPr/>
        </p:nvSpPr>
        <p:spPr>
          <a:xfrm>
            <a:off x="8427897" y="2453551"/>
            <a:ext cx="3675846" cy="2985433"/>
          </a:xfrm>
          <a:prstGeom prst="rect">
            <a:avLst/>
          </a:prstGeom>
          <a:noFill/>
        </p:spPr>
        <p:txBody>
          <a:bodyPr wrap="square" lIns="91440" tIns="45720" rIns="91440" bIns="45720" rtlCol="0" anchor="t">
            <a:spAutoFit/>
          </a:bodyPr>
          <a:lstStyle/>
          <a:p>
            <a:r>
              <a:rPr lang="en-US" sz="1600" b="1" kern="0">
                <a:ea typeface="+mn-lt"/>
                <a:cs typeface="+mn-lt"/>
              </a:rPr>
              <a:t>Key Takeaways</a:t>
            </a:r>
            <a:endParaRPr lang="en-US" sz="1600" b="1"/>
          </a:p>
          <a:p>
            <a:endParaRPr lang="en-US"/>
          </a:p>
          <a:p>
            <a:pPr marL="285750" indent="-285750">
              <a:buFont typeface="Arial"/>
              <a:buChar char="•"/>
            </a:pPr>
            <a:r>
              <a:rPr lang="en-US" sz="1400" kern="0">
                <a:ea typeface="+mn-lt"/>
                <a:cs typeface="+mn-lt"/>
              </a:rPr>
              <a:t>Users will require NASA Guest Account </a:t>
            </a:r>
            <a:r>
              <a:rPr lang="en-US" sz="1400" kern="0">
                <a:effectLst/>
                <a:ea typeface="+mn-lt"/>
                <a:cs typeface="+mn-lt"/>
              </a:rPr>
              <a:t>to </a:t>
            </a:r>
            <a:r>
              <a:rPr lang="en-US" sz="1400" kern="0">
                <a:ea typeface="+mn-lt"/>
                <a:cs typeface="+mn-lt"/>
              </a:rPr>
              <a:t>access DIP resources.</a:t>
            </a:r>
            <a:endParaRPr lang="en-US"/>
          </a:p>
          <a:p>
            <a:pPr marL="285750" indent="-285750">
              <a:buFont typeface="Arial"/>
              <a:buChar char="•"/>
            </a:pPr>
            <a:endParaRPr lang="en-US" sz="1400" kern="0">
              <a:ea typeface="+mn-lt"/>
              <a:cs typeface="+mn-lt"/>
            </a:endParaRPr>
          </a:p>
          <a:p>
            <a:pPr marL="285750" indent="-285750">
              <a:buFont typeface="Arial"/>
              <a:buChar char="•"/>
            </a:pPr>
            <a:r>
              <a:rPr lang="en-US" sz="1400" kern="0">
                <a:ea typeface="+mn-lt"/>
                <a:cs typeface="+mn-lt"/>
              </a:rPr>
              <a:t>Users associated with Invitation Verification Tokens (IVTs) are grouped as Partner Entity Users.</a:t>
            </a:r>
            <a:endParaRPr lang="en-US"/>
          </a:p>
          <a:p>
            <a:pPr marL="285750" indent="-285750">
              <a:buFont typeface="Arial"/>
              <a:buChar char="•"/>
            </a:pPr>
            <a:endParaRPr lang="en-US" sz="1400" kern="0">
              <a:ea typeface="+mn-lt"/>
              <a:cs typeface="+mn-lt"/>
            </a:endParaRPr>
          </a:p>
          <a:p>
            <a:pPr marL="285750" indent="-285750">
              <a:buFont typeface="Arial"/>
              <a:buChar char="•"/>
            </a:pPr>
            <a:r>
              <a:rPr lang="en-US" sz="1400" kern="0">
                <a:ea typeface="+mn-lt"/>
                <a:cs typeface="+mn-lt"/>
              </a:rPr>
              <a:t>Partner Entities with Interconnection Security Agreements (ISA's) have more privileges than Public Users in terms of resource access.</a:t>
            </a:r>
            <a:endParaRPr lang="en-US"/>
          </a:p>
        </p:txBody>
      </p:sp>
    </p:spTree>
    <p:extLst>
      <p:ext uri="{BB962C8B-B14F-4D97-AF65-F5344CB8AC3E}">
        <p14:creationId xmlns:p14="http://schemas.microsoft.com/office/powerpoint/2010/main" val="2320731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B26521-2A1E-0ACC-BB0C-8F4B9BD0C7E3}"/>
              </a:ext>
            </a:extLst>
          </p:cNvPr>
          <p:cNvSpPr>
            <a:spLocks noGrp="1"/>
          </p:cNvSpPr>
          <p:nvPr>
            <p:ph type="title"/>
          </p:nvPr>
        </p:nvSpPr>
        <p:spPr/>
        <p:txBody>
          <a:bodyPr/>
          <a:lstStyle/>
          <a:p>
            <a:r>
              <a:rPr lang="en-US"/>
              <a:t>Authorization</a:t>
            </a:r>
          </a:p>
        </p:txBody>
      </p:sp>
      <p:sp>
        <p:nvSpPr>
          <p:cNvPr id="4" name="Slide Number Placeholder 3">
            <a:extLst>
              <a:ext uri="{FF2B5EF4-FFF2-40B4-BE49-F238E27FC236}">
                <a16:creationId xmlns:a16="http://schemas.microsoft.com/office/drawing/2014/main" id="{61726721-C493-0C5D-4342-AE92C1A8C842}"/>
              </a:ext>
            </a:extLst>
          </p:cNvPr>
          <p:cNvSpPr>
            <a:spLocks noGrp="1"/>
          </p:cNvSpPr>
          <p:nvPr>
            <p:ph type="sldNum" sz="quarter" idx="4"/>
          </p:nvPr>
        </p:nvSpPr>
        <p:spPr/>
        <p:txBody>
          <a:bodyPr/>
          <a:lstStyle/>
          <a:p>
            <a:pPr algn="r"/>
            <a:fld id="{9F0E9893-8FB3-409C-B448-4EC2BA053222}" type="slidenum">
              <a:rPr lang="en-US" smtClean="0"/>
              <a:pPr algn="r"/>
              <a:t>15</a:t>
            </a:fld>
            <a:endParaRPr lang="en-US"/>
          </a:p>
        </p:txBody>
      </p:sp>
      <p:pic>
        <p:nvPicPr>
          <p:cNvPr id="6" name="Picture 5">
            <a:extLst>
              <a:ext uri="{FF2B5EF4-FFF2-40B4-BE49-F238E27FC236}">
                <a16:creationId xmlns:a16="http://schemas.microsoft.com/office/drawing/2014/main" id="{F971CED2-5B1D-5418-5D67-86DAF619046F}"/>
              </a:ext>
            </a:extLst>
          </p:cNvPr>
          <p:cNvPicPr>
            <a:picLocks noChangeAspect="1"/>
          </p:cNvPicPr>
          <p:nvPr/>
        </p:nvPicPr>
        <p:blipFill>
          <a:blip r:embed="rId2"/>
          <a:stretch>
            <a:fillRect/>
          </a:stretch>
        </p:blipFill>
        <p:spPr>
          <a:xfrm>
            <a:off x="4234492" y="2191537"/>
            <a:ext cx="3374123" cy="2798092"/>
          </a:xfrm>
          <a:prstGeom prst="rect">
            <a:avLst/>
          </a:prstGeom>
        </p:spPr>
      </p:pic>
      <p:pic>
        <p:nvPicPr>
          <p:cNvPr id="8" name="Picture 7">
            <a:extLst>
              <a:ext uri="{FF2B5EF4-FFF2-40B4-BE49-F238E27FC236}">
                <a16:creationId xmlns:a16="http://schemas.microsoft.com/office/drawing/2014/main" id="{AB756FA3-66F7-DAEB-F8E4-22E127DD258E}"/>
              </a:ext>
            </a:extLst>
          </p:cNvPr>
          <p:cNvPicPr>
            <a:picLocks noChangeAspect="1"/>
          </p:cNvPicPr>
          <p:nvPr/>
        </p:nvPicPr>
        <p:blipFill>
          <a:blip r:embed="rId3"/>
          <a:stretch>
            <a:fillRect/>
          </a:stretch>
        </p:blipFill>
        <p:spPr>
          <a:xfrm>
            <a:off x="50978" y="1865698"/>
            <a:ext cx="3976531" cy="3128493"/>
          </a:xfrm>
          <a:prstGeom prst="rect">
            <a:avLst/>
          </a:prstGeom>
        </p:spPr>
      </p:pic>
      <p:cxnSp>
        <p:nvCxnSpPr>
          <p:cNvPr id="10" name="Straight Connector 9">
            <a:extLst>
              <a:ext uri="{FF2B5EF4-FFF2-40B4-BE49-F238E27FC236}">
                <a16:creationId xmlns:a16="http://schemas.microsoft.com/office/drawing/2014/main" id="{99746D46-1483-B742-1F44-FB329F115134}"/>
              </a:ext>
            </a:extLst>
          </p:cNvPr>
          <p:cNvCxnSpPr/>
          <p:nvPr/>
        </p:nvCxnSpPr>
        <p:spPr>
          <a:xfrm flipH="1">
            <a:off x="3911869" y="1587731"/>
            <a:ext cx="21464" cy="3930869"/>
          </a:xfrm>
          <a:prstGeom prst="line">
            <a:avLst/>
          </a:prstGeom>
          <a:ln cmpd="sng">
            <a:solidFill>
              <a:schemeClr val="bg1">
                <a:lumMod val="65000"/>
              </a:schemeClr>
            </a:solidFill>
            <a:prstDash val="lgDash"/>
            <a:headEnd type="none"/>
            <a:tailEnd type="non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E55341D6-697C-E3E7-5F43-A327F2C96A04}"/>
              </a:ext>
            </a:extLst>
          </p:cNvPr>
          <p:cNvSpPr txBox="1"/>
          <p:nvPr/>
        </p:nvSpPr>
        <p:spPr>
          <a:xfrm>
            <a:off x="4760187" y="1866627"/>
            <a:ext cx="2091559" cy="246221"/>
          </a:xfrm>
          <a:prstGeom prst="rect">
            <a:avLst/>
          </a:prstGeom>
          <a:noFill/>
        </p:spPr>
        <p:txBody>
          <a:bodyPr wrap="square" lIns="91440" tIns="45720" rIns="91440" bIns="45720" rtlCol="0" anchor="t">
            <a:spAutoFit/>
          </a:bodyPr>
          <a:lstStyle/>
          <a:p>
            <a:pPr algn="ctr"/>
            <a:r>
              <a:rPr lang="en-US" sz="1000" b="1"/>
              <a:t>User Authorization</a:t>
            </a:r>
          </a:p>
        </p:txBody>
      </p:sp>
      <p:sp>
        <p:nvSpPr>
          <p:cNvPr id="12" name="TextBox 11">
            <a:extLst>
              <a:ext uri="{FF2B5EF4-FFF2-40B4-BE49-F238E27FC236}">
                <a16:creationId xmlns:a16="http://schemas.microsoft.com/office/drawing/2014/main" id="{0591F3D4-E02D-ECFF-508E-598BDE470A0C}"/>
              </a:ext>
            </a:extLst>
          </p:cNvPr>
          <p:cNvSpPr txBox="1"/>
          <p:nvPr/>
        </p:nvSpPr>
        <p:spPr>
          <a:xfrm>
            <a:off x="50803" y="905165"/>
            <a:ext cx="12192000" cy="307777"/>
          </a:xfrm>
          <a:prstGeom prst="rect">
            <a:avLst/>
          </a:prstGeom>
          <a:noFill/>
        </p:spPr>
        <p:txBody>
          <a:bodyPr wrap="square" rtlCol="0">
            <a:spAutoFit/>
          </a:bodyPr>
          <a:lstStyle/>
          <a:p>
            <a:pPr algn="ctr"/>
            <a:r>
              <a:rPr lang="en-US" sz="1400" kern="0">
                <a:effectLst/>
                <a:ea typeface="Times New Roman" panose="02020603050405020304" pitchFamily="18" charset="0"/>
              </a:rPr>
              <a:t>The following Data Flow diagrams provide an overview of the IVT Procurement and Authorization process.</a:t>
            </a:r>
          </a:p>
        </p:txBody>
      </p:sp>
      <p:sp>
        <p:nvSpPr>
          <p:cNvPr id="5" name="TextBox 4">
            <a:extLst>
              <a:ext uri="{FF2B5EF4-FFF2-40B4-BE49-F238E27FC236}">
                <a16:creationId xmlns:a16="http://schemas.microsoft.com/office/drawing/2014/main" id="{546F0472-F0B7-61F3-40B7-5A466D774494}"/>
              </a:ext>
            </a:extLst>
          </p:cNvPr>
          <p:cNvSpPr txBox="1"/>
          <p:nvPr/>
        </p:nvSpPr>
        <p:spPr>
          <a:xfrm>
            <a:off x="8006365" y="1927861"/>
            <a:ext cx="3675846" cy="3323987"/>
          </a:xfrm>
          <a:prstGeom prst="rect">
            <a:avLst/>
          </a:prstGeom>
          <a:noFill/>
        </p:spPr>
        <p:txBody>
          <a:bodyPr wrap="square" lIns="91440" tIns="45720" rIns="91440" bIns="45720" rtlCol="0" anchor="t">
            <a:spAutoFit/>
          </a:bodyPr>
          <a:lstStyle/>
          <a:p>
            <a:r>
              <a:rPr lang="en-US" sz="1400" b="1" kern="0">
                <a:ea typeface="+mn-lt"/>
                <a:cs typeface="+mn-lt"/>
              </a:rPr>
              <a:t>Key Takeaways</a:t>
            </a:r>
            <a:endParaRPr lang="en-US" b="1"/>
          </a:p>
          <a:p>
            <a:endParaRPr lang="en-US" sz="1400" b="1" kern="0">
              <a:ea typeface="+mn-lt"/>
              <a:cs typeface="+mn-lt"/>
            </a:endParaRPr>
          </a:p>
          <a:p>
            <a:pPr marL="285750" indent="-285750">
              <a:buFont typeface="Arial"/>
              <a:buChar char="•"/>
            </a:pPr>
            <a:r>
              <a:rPr lang="en-US" sz="1400">
                <a:ea typeface="+mn-lt"/>
                <a:cs typeface="+mn-lt"/>
              </a:rPr>
              <a:t>IVT is shared by all Users associated with a Partner Entity.</a:t>
            </a:r>
            <a:endParaRPr lang="en-US" sz="1400"/>
          </a:p>
          <a:p>
            <a:pPr marL="285750" indent="-285750">
              <a:buFont typeface="Arial"/>
              <a:buChar char="•"/>
            </a:pPr>
            <a:endParaRPr lang="en-US" sz="1400"/>
          </a:p>
          <a:p>
            <a:pPr marL="285750" indent="-285750">
              <a:buFont typeface="Arial"/>
              <a:buChar char="•"/>
            </a:pPr>
            <a:r>
              <a:rPr lang="en-US" sz="1400">
                <a:ea typeface="+mn-lt"/>
                <a:cs typeface="+mn-lt"/>
              </a:rPr>
              <a:t>Users associated with a Partner Entity are grouped together using AWS Cognito user pool.</a:t>
            </a:r>
            <a:endParaRPr lang="en-US" sz="1400"/>
          </a:p>
          <a:p>
            <a:pPr marL="285750" indent="-285750">
              <a:buFont typeface="Arial"/>
              <a:buChar char="•"/>
            </a:pPr>
            <a:endParaRPr lang="en-US" sz="1400"/>
          </a:p>
          <a:p>
            <a:pPr marL="285750" indent="-285750">
              <a:buFont typeface="Arial"/>
              <a:buChar char="•"/>
            </a:pPr>
            <a:r>
              <a:rPr lang="en-US" sz="1400">
                <a:ea typeface="+mn-lt"/>
                <a:cs typeface="+mn-lt"/>
              </a:rPr>
              <a:t>User Authorizations are managed by AWS Custom Lambda Authorizers.</a:t>
            </a:r>
            <a:endParaRPr lang="en-US" sz="1400"/>
          </a:p>
          <a:p>
            <a:pPr marL="285750" indent="-285750">
              <a:buFont typeface="Arial"/>
              <a:buChar char="•"/>
            </a:pPr>
            <a:endParaRPr lang="en-US" sz="1400"/>
          </a:p>
          <a:p>
            <a:pPr marL="285750" indent="-285750">
              <a:buFont typeface="Arial"/>
              <a:buChar char="•"/>
            </a:pPr>
            <a:r>
              <a:rPr lang="en-US" sz="1400">
                <a:ea typeface="+mn-lt"/>
                <a:cs typeface="+mn-lt"/>
              </a:rPr>
              <a:t>RBAC (Role Based Access Control) model is used to manage authorizations at a granular level.</a:t>
            </a:r>
            <a:endParaRPr lang="en-US" sz="1400"/>
          </a:p>
        </p:txBody>
      </p:sp>
    </p:spTree>
    <p:extLst>
      <p:ext uri="{BB962C8B-B14F-4D97-AF65-F5344CB8AC3E}">
        <p14:creationId xmlns:p14="http://schemas.microsoft.com/office/powerpoint/2010/main" val="2358809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B27E28-EBF6-ADAE-2A9E-B669FA26598F}"/>
              </a:ext>
            </a:extLst>
          </p:cNvPr>
          <p:cNvSpPr>
            <a:spLocks noGrp="1"/>
          </p:cNvSpPr>
          <p:nvPr>
            <p:ph type="title"/>
          </p:nvPr>
        </p:nvSpPr>
        <p:spPr/>
        <p:txBody>
          <a:bodyPr/>
          <a:lstStyle/>
          <a:p>
            <a:r>
              <a:rPr lang="en-US"/>
              <a:t>Data Compliance</a:t>
            </a:r>
          </a:p>
        </p:txBody>
      </p:sp>
      <p:sp>
        <p:nvSpPr>
          <p:cNvPr id="4" name="Slide Number Placeholder 3">
            <a:extLst>
              <a:ext uri="{FF2B5EF4-FFF2-40B4-BE49-F238E27FC236}">
                <a16:creationId xmlns:a16="http://schemas.microsoft.com/office/drawing/2014/main" id="{5A093844-B250-DAF1-2F13-1479ECF2D765}"/>
              </a:ext>
            </a:extLst>
          </p:cNvPr>
          <p:cNvSpPr>
            <a:spLocks noGrp="1"/>
          </p:cNvSpPr>
          <p:nvPr>
            <p:ph type="sldNum" sz="quarter" idx="4"/>
          </p:nvPr>
        </p:nvSpPr>
        <p:spPr/>
        <p:txBody>
          <a:bodyPr/>
          <a:lstStyle/>
          <a:p>
            <a:pPr algn="r"/>
            <a:fld id="{9F0E9893-8FB3-409C-B448-4EC2BA053222}" type="slidenum">
              <a:rPr lang="en-US" smtClean="0"/>
              <a:pPr algn="r"/>
              <a:t>16</a:t>
            </a:fld>
            <a:endParaRPr lang="en-US"/>
          </a:p>
        </p:txBody>
      </p:sp>
      <p:sp>
        <p:nvSpPr>
          <p:cNvPr id="5" name="TextBox 4">
            <a:extLst>
              <a:ext uri="{FF2B5EF4-FFF2-40B4-BE49-F238E27FC236}">
                <a16:creationId xmlns:a16="http://schemas.microsoft.com/office/drawing/2014/main" id="{73BF67B7-DFAB-E420-7877-196E26715B0E}"/>
              </a:ext>
            </a:extLst>
          </p:cNvPr>
          <p:cNvSpPr txBox="1"/>
          <p:nvPr/>
        </p:nvSpPr>
        <p:spPr>
          <a:xfrm>
            <a:off x="50803" y="905165"/>
            <a:ext cx="12192000" cy="307777"/>
          </a:xfrm>
          <a:prstGeom prst="rect">
            <a:avLst/>
          </a:prstGeom>
          <a:noFill/>
        </p:spPr>
        <p:txBody>
          <a:bodyPr wrap="square" rtlCol="0">
            <a:spAutoFit/>
          </a:bodyPr>
          <a:lstStyle/>
          <a:p>
            <a:pPr algn="ctr"/>
            <a:r>
              <a:rPr lang="en-US" sz="1400" kern="0">
                <a:ea typeface="Times New Roman" panose="02020603050405020304" pitchFamily="18" charset="0"/>
              </a:rPr>
              <a:t>F</a:t>
            </a:r>
            <a:r>
              <a:rPr lang="en-US" sz="1400" kern="0">
                <a:effectLst/>
                <a:ea typeface="Times New Roman" panose="02020603050405020304" pitchFamily="18" charset="0"/>
              </a:rPr>
              <a:t>ollowing categorizations provide an overview of the Data Sensitivity Governance aspect.</a:t>
            </a:r>
          </a:p>
        </p:txBody>
      </p:sp>
      <p:sp>
        <p:nvSpPr>
          <p:cNvPr id="9" name="TextBox 8">
            <a:extLst>
              <a:ext uri="{FF2B5EF4-FFF2-40B4-BE49-F238E27FC236}">
                <a16:creationId xmlns:a16="http://schemas.microsoft.com/office/drawing/2014/main" id="{60B37A8B-392C-6F93-FB98-4E6FB49FE1CE}"/>
              </a:ext>
            </a:extLst>
          </p:cNvPr>
          <p:cNvSpPr txBox="1"/>
          <p:nvPr/>
        </p:nvSpPr>
        <p:spPr>
          <a:xfrm>
            <a:off x="354573" y="1395246"/>
            <a:ext cx="5250397" cy="2200411"/>
          </a:xfrm>
          <a:prstGeom prst="rect">
            <a:avLst/>
          </a:prstGeom>
          <a:noFill/>
          <a:ln>
            <a:solidFill>
              <a:schemeClr val="bg1">
                <a:lumMod val="65000"/>
              </a:schemeClr>
            </a:solidFill>
          </a:ln>
        </p:spPr>
        <p:txBody>
          <a:bodyPr wrap="square" lIns="91440" tIns="45720" rIns="91440" bIns="45720" rtlCol="0" anchor="t">
            <a:spAutoFit/>
          </a:bodyPr>
          <a:lstStyle/>
          <a:p>
            <a:r>
              <a:rPr lang="en-US" sz="1400" b="1" kern="0">
                <a:effectLst/>
                <a:latin typeface="Calibri"/>
                <a:ea typeface="Times New Roman" panose="02020603050405020304" pitchFamily="18" charset="0"/>
              </a:rPr>
              <a:t>Data Sensitivity</a:t>
            </a:r>
          </a:p>
          <a:p>
            <a:endParaRPr lang="en-US" sz="1400" b="1" kern="0">
              <a:latin typeface="Calibri"/>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latin typeface="Calibri"/>
                <a:ea typeface="Aptos" panose="020B0004020202020204" pitchFamily="34" charset="0"/>
                <a:cs typeface="Times New Roman"/>
              </a:rPr>
              <a:t>Public Data</a:t>
            </a:r>
            <a:r>
              <a:rPr lang="en-US" sz="1400">
                <a:effectLst/>
                <a:latin typeface="Calibri"/>
                <a:ea typeface="Aptos" panose="020B0004020202020204" pitchFamily="34" charset="0"/>
                <a:cs typeface="Times New Roman"/>
              </a:rPr>
              <a:t>:  Data cleared for Export Control by NASA.</a:t>
            </a:r>
            <a:endParaRPr lang="en-US" sz="14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effectLst/>
                <a:latin typeface="Calibri"/>
                <a:ea typeface="Aptos" panose="020B0004020202020204" pitchFamily="34" charset="0"/>
                <a:cs typeface="Times New Roman"/>
              </a:rPr>
              <a:t>Data with Low Sensitivity: </a:t>
            </a:r>
            <a:r>
              <a:rPr lang="en-US" sz="1400">
                <a:effectLst/>
                <a:latin typeface="Calibri"/>
                <a:ea typeface="Aptos" panose="020B0004020202020204" pitchFamily="34" charset="0"/>
                <a:cs typeface="Times New Roman"/>
              </a:rPr>
              <a:t>Data managed by authorization rules to be accessible to Service Provider managed selective entities.</a:t>
            </a:r>
            <a:endParaRPr lang="en-US" sz="14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latin typeface="Calibri"/>
                <a:ea typeface="Aptos" panose="020B0004020202020204" pitchFamily="34" charset="0"/>
                <a:cs typeface="Times New Roman"/>
              </a:rPr>
              <a:t>Data with Moderate Sensitivity</a:t>
            </a:r>
            <a:r>
              <a:rPr lang="en-US" sz="1400">
                <a:effectLst/>
                <a:latin typeface="Calibri"/>
                <a:ea typeface="Aptos" panose="020B0004020202020204" pitchFamily="34" charset="0"/>
                <a:cs typeface="Times New Roman"/>
              </a:rPr>
              <a:t>: Data managed by authorization rules to be accessible to selective entities managed by Agencies and Consortiums like FAA, NASA etc.</a:t>
            </a:r>
            <a:endParaRPr lang="en-US" sz="1400">
              <a:effectLst/>
              <a:latin typeface="Calibri"/>
              <a:ea typeface="Times New Roman" panose="02020603050405020304" pitchFamily="18" charset="0"/>
              <a:cs typeface="Times New Roman"/>
            </a:endParaRPr>
          </a:p>
        </p:txBody>
      </p:sp>
      <p:sp>
        <p:nvSpPr>
          <p:cNvPr id="10" name="TextBox 9">
            <a:extLst>
              <a:ext uri="{FF2B5EF4-FFF2-40B4-BE49-F238E27FC236}">
                <a16:creationId xmlns:a16="http://schemas.microsoft.com/office/drawing/2014/main" id="{C66ADEF2-10CD-1361-E031-2DACE0592F3E}"/>
              </a:ext>
            </a:extLst>
          </p:cNvPr>
          <p:cNvSpPr txBox="1"/>
          <p:nvPr/>
        </p:nvSpPr>
        <p:spPr>
          <a:xfrm>
            <a:off x="354572" y="4025123"/>
            <a:ext cx="5250397" cy="2210349"/>
          </a:xfrm>
          <a:prstGeom prst="rect">
            <a:avLst/>
          </a:prstGeom>
          <a:noFill/>
          <a:ln>
            <a:solidFill>
              <a:schemeClr val="bg1">
                <a:lumMod val="65000"/>
              </a:schemeClr>
            </a:solidFill>
          </a:ln>
        </p:spPr>
        <p:txBody>
          <a:bodyPr wrap="square" lIns="91440" tIns="45720" rIns="91440" bIns="45720" rtlCol="0" anchor="t">
            <a:spAutoFit/>
          </a:bodyPr>
          <a:lstStyle/>
          <a:p>
            <a:r>
              <a:rPr lang="en-US" sz="1400" b="1" kern="0">
                <a:effectLst/>
                <a:latin typeface="+mj-lt"/>
                <a:ea typeface="Times New Roman" panose="02020603050405020304" pitchFamily="18" charset="0"/>
              </a:rPr>
              <a:t>PII Data</a:t>
            </a:r>
          </a:p>
          <a:p>
            <a:endParaRPr lang="en-US" sz="1400" b="1" kern="0">
              <a:latin typeface="+mj-lt"/>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a:latin typeface="Calibri"/>
                <a:ea typeface="Aptos" panose="020B0004020202020204" pitchFamily="34" charset="0"/>
                <a:cs typeface="Times New Roman"/>
              </a:rPr>
              <a:t>DIP system does not allow any sensitive PII data to be associated with its resources. </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a:latin typeface="Calibri"/>
                <a:ea typeface="Aptos" panose="020B0004020202020204" pitchFamily="34" charset="0"/>
                <a:cs typeface="Times New Roman"/>
              </a:rPr>
              <a:t>DIP only allows and manages following non-sensitive PII data.</a:t>
            </a:r>
          </a:p>
          <a:p>
            <a:pPr marL="742950" lvl="1" indent="-285750">
              <a:buFont typeface="Arial" panose="020B0604020202020204" pitchFamily="34" charset="0"/>
              <a:buChar char="•"/>
            </a:pPr>
            <a:r>
              <a:rPr lang="en-US" sz="1200">
                <a:effectLst/>
                <a:latin typeface="Calibri"/>
                <a:ea typeface="Times New Roman" panose="02020603050405020304" pitchFamily="18" charset="0"/>
              </a:rPr>
              <a:t>Name</a:t>
            </a:r>
          </a:p>
          <a:p>
            <a:pPr marL="742950" lvl="1" indent="-285750">
              <a:buFont typeface="Arial" panose="020B0604020202020204" pitchFamily="34" charset="0"/>
              <a:buChar char="•"/>
            </a:pPr>
            <a:r>
              <a:rPr lang="en-US" sz="1200">
                <a:effectLst/>
                <a:latin typeface="Calibri"/>
                <a:ea typeface="Times New Roman" panose="02020603050405020304" pitchFamily="18" charset="0"/>
              </a:rPr>
              <a:t>Email</a:t>
            </a:r>
          </a:p>
          <a:p>
            <a:pPr marL="742950" lvl="1" indent="-285750">
              <a:buFont typeface="Arial" panose="020B0604020202020204" pitchFamily="34" charset="0"/>
              <a:buChar char="•"/>
            </a:pPr>
            <a:r>
              <a:rPr lang="en-US" sz="1200">
                <a:effectLst/>
                <a:latin typeface="Calibri"/>
                <a:ea typeface="Times New Roman" panose="02020603050405020304" pitchFamily="18" charset="0"/>
              </a:rPr>
              <a:t>Team Name </a:t>
            </a:r>
          </a:p>
          <a:p>
            <a:pPr marL="742950" lvl="1" indent="-285750">
              <a:buFont typeface="Arial" panose="020B0604020202020204" pitchFamily="34" charset="0"/>
              <a:buChar char="•"/>
            </a:pPr>
            <a:r>
              <a:rPr lang="en-US" sz="1200">
                <a:effectLst/>
                <a:latin typeface="Calibri"/>
                <a:ea typeface="Times New Roman" panose="02020603050405020304" pitchFamily="18" charset="0"/>
              </a:rPr>
              <a:t>Company/Organization/Partner Name</a:t>
            </a:r>
          </a:p>
        </p:txBody>
      </p:sp>
      <p:sp>
        <p:nvSpPr>
          <p:cNvPr id="11" name="TextBox 10">
            <a:extLst>
              <a:ext uri="{FF2B5EF4-FFF2-40B4-BE49-F238E27FC236}">
                <a16:creationId xmlns:a16="http://schemas.microsoft.com/office/drawing/2014/main" id="{4F0FC748-568C-CAF1-4F82-B1B48CE40A18}"/>
              </a:ext>
            </a:extLst>
          </p:cNvPr>
          <p:cNvSpPr txBox="1"/>
          <p:nvPr/>
        </p:nvSpPr>
        <p:spPr>
          <a:xfrm>
            <a:off x="6433603" y="1394659"/>
            <a:ext cx="5250397" cy="3323987"/>
          </a:xfrm>
          <a:prstGeom prst="rect">
            <a:avLst/>
          </a:prstGeom>
          <a:noFill/>
          <a:ln>
            <a:solidFill>
              <a:schemeClr val="bg1">
                <a:lumMod val="65000"/>
              </a:schemeClr>
            </a:solidFill>
          </a:ln>
        </p:spPr>
        <p:txBody>
          <a:bodyPr wrap="square" lIns="91440" tIns="45720" rIns="91440" bIns="45720" rtlCol="0" anchor="t">
            <a:spAutoFit/>
          </a:bodyPr>
          <a:lstStyle/>
          <a:p>
            <a:r>
              <a:rPr lang="en-US" sz="1400" b="1" kern="0">
                <a:effectLst/>
                <a:latin typeface="+mj-lt"/>
                <a:ea typeface="Times New Roman" panose="02020603050405020304" pitchFamily="18" charset="0"/>
              </a:rPr>
              <a:t>API and Security Standards</a:t>
            </a:r>
          </a:p>
          <a:p>
            <a:endParaRPr lang="en-US" sz="1400" b="1" kern="0">
              <a:latin typeface="+mj-lt"/>
            </a:endParaRPr>
          </a:p>
          <a:p>
            <a:pPr marL="285750" indent="-285750">
              <a:buFont typeface="Arial"/>
              <a:buChar char="•"/>
            </a:pPr>
            <a:r>
              <a:rPr lang="en-US" sz="1400" kern="0">
                <a:latin typeface="Aptos"/>
              </a:rPr>
              <a:t>A</a:t>
            </a:r>
            <a:r>
              <a:rPr lang="en-US" sz="1400" kern="0">
                <a:latin typeface="Calibri"/>
              </a:rPr>
              <a:t>ll data in transit is encrypted using standard PKI practices.</a:t>
            </a:r>
          </a:p>
          <a:p>
            <a:pPr marL="285750" indent="-285750">
              <a:buFont typeface="Arial"/>
              <a:buChar char="•"/>
            </a:pPr>
            <a:endParaRPr lang="en-US" sz="1400" kern="0">
              <a:latin typeface="Calibri"/>
            </a:endParaRPr>
          </a:p>
          <a:p>
            <a:pPr marL="285750" indent="-285750">
              <a:buFont typeface="Arial"/>
              <a:buChar char="•"/>
            </a:pPr>
            <a:r>
              <a:rPr lang="en-US" sz="1400" kern="0">
                <a:latin typeface="Calibri"/>
              </a:rPr>
              <a:t>All Data in Storage is secured as per the Security Plan Policies defined by NASA and Infrastructure providers like AWS.</a:t>
            </a:r>
          </a:p>
          <a:p>
            <a:endParaRPr lang="en-US" sz="1400" kern="0">
              <a:latin typeface="Calibri"/>
            </a:endParaRPr>
          </a:p>
          <a:p>
            <a:pPr marL="285750" indent="-285750">
              <a:buFont typeface="Arial"/>
              <a:buChar char="•"/>
            </a:pPr>
            <a:r>
              <a:rPr lang="en-US" sz="1400" kern="0">
                <a:latin typeface="Calibri"/>
              </a:rPr>
              <a:t>API's accessible on DIP platform are compliant to Open-API standards.</a:t>
            </a:r>
          </a:p>
          <a:p>
            <a:pPr marL="285750" indent="-285750">
              <a:buFont typeface="Arial"/>
              <a:buChar char="•"/>
            </a:pPr>
            <a:endParaRPr lang="en-US" sz="1400" kern="0">
              <a:latin typeface="Calibri"/>
            </a:endParaRPr>
          </a:p>
          <a:p>
            <a:pPr marL="285750" indent="-285750">
              <a:buFont typeface="Arial"/>
              <a:buChar char="•"/>
            </a:pPr>
            <a:r>
              <a:rPr lang="en-US" sz="1400" kern="0">
                <a:latin typeface="Calibri"/>
              </a:rPr>
              <a:t>API updates follow a standard naming convention for version control management.</a:t>
            </a:r>
          </a:p>
          <a:p>
            <a:pPr marL="285750" indent="-285750">
              <a:buFont typeface="Arial"/>
              <a:buChar char="•"/>
            </a:pPr>
            <a:endParaRPr lang="en-US" sz="1400" kern="0">
              <a:latin typeface="Calibri"/>
            </a:endParaRPr>
          </a:p>
          <a:p>
            <a:pPr marL="285750" indent="-285750">
              <a:buFont typeface="Arial"/>
              <a:buChar char="•"/>
            </a:pPr>
            <a:r>
              <a:rPr lang="en-US" sz="1400" kern="0">
                <a:latin typeface="Calibri"/>
              </a:rPr>
              <a:t>Archive data is accessible via standard protocols like SFTP, and APIs are compliant with REST standards.</a:t>
            </a:r>
          </a:p>
        </p:txBody>
      </p:sp>
      <p:sp>
        <p:nvSpPr>
          <p:cNvPr id="12" name="TextBox 11">
            <a:extLst>
              <a:ext uri="{FF2B5EF4-FFF2-40B4-BE49-F238E27FC236}">
                <a16:creationId xmlns:a16="http://schemas.microsoft.com/office/drawing/2014/main" id="{C6BD572F-EF31-F816-56C1-28A9868FD578}"/>
              </a:ext>
            </a:extLst>
          </p:cNvPr>
          <p:cNvSpPr txBox="1"/>
          <p:nvPr/>
        </p:nvSpPr>
        <p:spPr>
          <a:xfrm>
            <a:off x="6433603" y="5192546"/>
            <a:ext cx="5250397" cy="954107"/>
          </a:xfrm>
          <a:prstGeom prst="rect">
            <a:avLst/>
          </a:prstGeom>
          <a:noFill/>
          <a:ln>
            <a:solidFill>
              <a:schemeClr val="bg1">
                <a:lumMod val="65000"/>
              </a:schemeClr>
            </a:solidFill>
          </a:ln>
        </p:spPr>
        <p:txBody>
          <a:bodyPr wrap="square" lIns="91440" tIns="45720" rIns="91440" bIns="45720" rtlCol="0" anchor="t">
            <a:spAutoFit/>
          </a:bodyPr>
          <a:lstStyle/>
          <a:p>
            <a:r>
              <a:rPr lang="en-US" sz="1400" b="1" kern="0">
                <a:effectLst/>
                <a:latin typeface="+mj-lt"/>
                <a:ea typeface="Times New Roman" panose="02020603050405020304" pitchFamily="18" charset="0"/>
              </a:rPr>
              <a:t>Semantic Data Standards</a:t>
            </a:r>
          </a:p>
          <a:p>
            <a:endParaRPr lang="en-US" sz="1400" b="1" kern="0">
              <a:latin typeface="+mj-lt"/>
            </a:endParaRPr>
          </a:p>
          <a:p>
            <a:pPr marL="285750" indent="-285750">
              <a:buFont typeface="Arial"/>
              <a:buChar char="•"/>
            </a:pPr>
            <a:r>
              <a:rPr lang="en-US" sz="1400" kern="0">
                <a:latin typeface="Calibri"/>
              </a:rPr>
              <a:t>A subset of APIs accessible via DIP are compliant to FAA data standards like FIXM.</a:t>
            </a:r>
          </a:p>
        </p:txBody>
      </p:sp>
    </p:spTree>
    <p:extLst>
      <p:ext uri="{BB962C8B-B14F-4D97-AF65-F5344CB8AC3E}">
        <p14:creationId xmlns:p14="http://schemas.microsoft.com/office/powerpoint/2010/main" val="822829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A9002-C246-929C-57DC-B09A871AD6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D5D8E2-93D4-9D5D-50D6-436BD19C3F8D}"/>
              </a:ext>
            </a:extLst>
          </p:cNvPr>
          <p:cNvSpPr>
            <a:spLocks noGrp="1"/>
          </p:cNvSpPr>
          <p:nvPr>
            <p:ph type="title"/>
          </p:nvPr>
        </p:nvSpPr>
        <p:spPr/>
        <p:txBody>
          <a:bodyPr/>
          <a:lstStyle/>
          <a:p>
            <a:r>
              <a:rPr lang="en-US"/>
              <a:t>Data Quality Governance</a:t>
            </a:r>
          </a:p>
        </p:txBody>
      </p:sp>
      <p:sp>
        <p:nvSpPr>
          <p:cNvPr id="4" name="Slide Number Placeholder 3">
            <a:extLst>
              <a:ext uri="{FF2B5EF4-FFF2-40B4-BE49-F238E27FC236}">
                <a16:creationId xmlns:a16="http://schemas.microsoft.com/office/drawing/2014/main" id="{1EE57E57-971D-37AF-CF8D-8B835CE03AEB}"/>
              </a:ext>
            </a:extLst>
          </p:cNvPr>
          <p:cNvSpPr>
            <a:spLocks noGrp="1"/>
          </p:cNvSpPr>
          <p:nvPr>
            <p:ph type="sldNum" sz="quarter" idx="4"/>
          </p:nvPr>
        </p:nvSpPr>
        <p:spPr/>
        <p:txBody>
          <a:bodyPr/>
          <a:lstStyle/>
          <a:p>
            <a:pPr algn="r"/>
            <a:fld id="{9F0E9893-8FB3-409C-B448-4EC2BA053222}" type="slidenum">
              <a:rPr lang="en-US" smtClean="0"/>
              <a:pPr algn="r"/>
              <a:t>17</a:t>
            </a:fld>
            <a:endParaRPr lang="en-US"/>
          </a:p>
        </p:txBody>
      </p:sp>
      <p:sp>
        <p:nvSpPr>
          <p:cNvPr id="5" name="TextBox 4">
            <a:extLst>
              <a:ext uri="{FF2B5EF4-FFF2-40B4-BE49-F238E27FC236}">
                <a16:creationId xmlns:a16="http://schemas.microsoft.com/office/drawing/2014/main" id="{75620CCF-51D6-AD61-368E-28D11E259349}"/>
              </a:ext>
            </a:extLst>
          </p:cNvPr>
          <p:cNvSpPr txBox="1"/>
          <p:nvPr/>
        </p:nvSpPr>
        <p:spPr>
          <a:xfrm>
            <a:off x="50803" y="905165"/>
            <a:ext cx="12192000" cy="307777"/>
          </a:xfrm>
          <a:prstGeom prst="rect">
            <a:avLst/>
          </a:prstGeom>
          <a:noFill/>
        </p:spPr>
        <p:txBody>
          <a:bodyPr wrap="square" rtlCol="0">
            <a:spAutoFit/>
          </a:bodyPr>
          <a:lstStyle/>
          <a:p>
            <a:pPr algn="ctr"/>
            <a:r>
              <a:rPr lang="en-US" sz="1400" kern="0">
                <a:ea typeface="Times New Roman" panose="02020603050405020304" pitchFamily="18" charset="0"/>
              </a:rPr>
              <a:t>F</a:t>
            </a:r>
            <a:r>
              <a:rPr lang="en-US" sz="1400" kern="0">
                <a:effectLst/>
                <a:ea typeface="Times New Roman" panose="02020603050405020304" pitchFamily="18" charset="0"/>
              </a:rPr>
              <a:t>ollowing Metrics and Guidelines provide an overview of the Data Quality Governance aspect.</a:t>
            </a:r>
          </a:p>
        </p:txBody>
      </p:sp>
      <p:sp>
        <p:nvSpPr>
          <p:cNvPr id="6" name="TextBox 5">
            <a:extLst>
              <a:ext uri="{FF2B5EF4-FFF2-40B4-BE49-F238E27FC236}">
                <a16:creationId xmlns:a16="http://schemas.microsoft.com/office/drawing/2014/main" id="{BECF190F-8B99-0B40-EEDE-7C31C6F8E901}"/>
              </a:ext>
            </a:extLst>
          </p:cNvPr>
          <p:cNvSpPr txBox="1"/>
          <p:nvPr/>
        </p:nvSpPr>
        <p:spPr>
          <a:xfrm>
            <a:off x="404169" y="1773530"/>
            <a:ext cx="5250397" cy="3995325"/>
          </a:xfrm>
          <a:prstGeom prst="rect">
            <a:avLst/>
          </a:prstGeom>
          <a:noFill/>
        </p:spPr>
        <p:txBody>
          <a:bodyPr wrap="square" lIns="91440" tIns="45720" rIns="91440" bIns="45720" rtlCol="0" anchor="t">
            <a:spAutoFit/>
          </a:bodyPr>
          <a:lstStyle/>
          <a:p>
            <a:r>
              <a:rPr lang="en-US" sz="1600" b="1" kern="0">
                <a:effectLst/>
                <a:latin typeface="Calibri"/>
                <a:ea typeface="Times New Roman" panose="02020603050405020304" pitchFamily="18" charset="0"/>
              </a:rPr>
              <a:t>Metrics</a:t>
            </a:r>
          </a:p>
          <a:p>
            <a:endParaRPr lang="en-US" sz="1400" b="1" kern="0">
              <a:latin typeface="Calibri"/>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effectLst/>
                <a:latin typeface="Calibri"/>
                <a:ea typeface="Aptos" panose="020B0004020202020204" pitchFamily="34" charset="0"/>
                <a:cs typeface="Times New Roman"/>
              </a:rPr>
              <a:t>Completeness</a:t>
            </a:r>
            <a:r>
              <a:rPr lang="en-US" sz="1400">
                <a:effectLst/>
                <a:latin typeface="Calibri"/>
                <a:ea typeface="Aptos" panose="020B0004020202020204" pitchFamily="34" charset="0"/>
                <a:cs typeface="Times New Roman"/>
              </a:rPr>
              <a:t>:  Provide metrics on missing intervals of data.</a:t>
            </a:r>
            <a:endParaRPr lang="en-US" sz="14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effectLst/>
                <a:latin typeface="Calibri"/>
                <a:ea typeface="Aptos" panose="020B0004020202020204" pitchFamily="34" charset="0"/>
                <a:cs typeface="Times New Roman"/>
              </a:rPr>
              <a:t>Timeliness</a:t>
            </a:r>
            <a:r>
              <a:rPr lang="en-US" sz="1400">
                <a:effectLst/>
                <a:latin typeface="Calibri"/>
                <a:ea typeface="Aptos" panose="020B0004020202020204" pitchFamily="34" charset="0"/>
                <a:cs typeface="Times New Roman"/>
              </a:rPr>
              <a:t>: Metrics associated with time taken to collect, process and made available to use.</a:t>
            </a:r>
            <a:endParaRPr lang="en-US" sz="14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effectLst/>
                <a:latin typeface="Calibri"/>
                <a:ea typeface="Aptos" panose="020B0004020202020204" pitchFamily="34" charset="0"/>
                <a:cs typeface="Times New Roman"/>
              </a:rPr>
              <a:t>Consistency</a:t>
            </a:r>
            <a:r>
              <a:rPr lang="en-US" sz="1400">
                <a:effectLst/>
                <a:latin typeface="Calibri"/>
                <a:ea typeface="Aptos" panose="020B0004020202020204" pitchFamily="34" charset="0"/>
                <a:cs typeface="Times New Roman"/>
              </a:rPr>
              <a:t>: Metrics to verify if data stored across multiple storage spaces have same data values for same records.</a:t>
            </a:r>
            <a:endParaRPr lang="en-US" sz="14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a:effectLst/>
                <a:latin typeface="Calibri"/>
                <a:ea typeface="Aptos" panose="020B0004020202020204" pitchFamily="34" charset="0"/>
                <a:cs typeface="Times New Roman"/>
              </a:rPr>
              <a:t> </a:t>
            </a:r>
            <a:r>
              <a:rPr lang="en-US" sz="1400" b="1">
                <a:effectLst/>
                <a:latin typeface="Calibri"/>
                <a:ea typeface="Aptos" panose="020B0004020202020204" pitchFamily="34" charset="0"/>
                <a:cs typeface="Times New Roman"/>
              </a:rPr>
              <a:t>Validity</a:t>
            </a:r>
            <a:r>
              <a:rPr lang="en-US" sz="1400">
                <a:effectLst/>
                <a:latin typeface="Calibri"/>
                <a:ea typeface="Aptos" panose="020B0004020202020204" pitchFamily="34" charset="0"/>
                <a:cs typeface="Times New Roman"/>
              </a:rPr>
              <a:t>: Metrics on continuous compliance to data syntax, format and standards.</a:t>
            </a:r>
            <a:endParaRPr lang="en-US" sz="14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effectLst/>
                <a:latin typeface="Calibri"/>
                <a:ea typeface="Aptos" panose="020B0004020202020204" pitchFamily="34" charset="0"/>
                <a:cs typeface="Times New Roman"/>
              </a:rPr>
              <a:t>Reliability</a:t>
            </a:r>
            <a:r>
              <a:rPr lang="en-US" sz="1400">
                <a:effectLst/>
                <a:latin typeface="Calibri"/>
                <a:ea typeface="Aptos" panose="020B0004020202020204" pitchFamily="34" charset="0"/>
                <a:cs typeface="Times New Roman"/>
              </a:rPr>
              <a:t>: Metrics on interruptions to store data as well as access data across data resources.</a:t>
            </a:r>
            <a:endParaRPr lang="en-US" sz="14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400" b="1">
                <a:effectLst/>
                <a:latin typeface="Calibri"/>
                <a:ea typeface="Aptos" panose="020B0004020202020204" pitchFamily="34" charset="0"/>
                <a:cs typeface="Times New Roman"/>
              </a:rPr>
              <a:t>Usability</a:t>
            </a:r>
            <a:r>
              <a:rPr lang="en-US" sz="1400">
                <a:effectLst/>
                <a:latin typeface="Calibri"/>
                <a:ea typeface="Aptos" panose="020B0004020202020204" pitchFamily="34" charset="0"/>
                <a:cs typeface="Times New Roman"/>
              </a:rPr>
              <a:t>: Metrics indicating the consumption of data in different formats, to identify the preferred used formats among customer groups.</a:t>
            </a:r>
            <a:endParaRPr lang="en-US" sz="1400">
              <a:effectLst/>
              <a:latin typeface="Calibri"/>
              <a:ea typeface="Times New Roman" panose="02020603050405020304" pitchFamily="18" charset="0"/>
              <a:cs typeface="Times New Roman"/>
            </a:endParaRPr>
          </a:p>
        </p:txBody>
      </p:sp>
      <p:sp>
        <p:nvSpPr>
          <p:cNvPr id="7" name="TextBox 6">
            <a:extLst>
              <a:ext uri="{FF2B5EF4-FFF2-40B4-BE49-F238E27FC236}">
                <a16:creationId xmlns:a16="http://schemas.microsoft.com/office/drawing/2014/main" id="{1DFB8BFE-E324-545B-2B50-2B1B9C37BB9C}"/>
              </a:ext>
            </a:extLst>
          </p:cNvPr>
          <p:cNvSpPr txBox="1"/>
          <p:nvPr/>
        </p:nvSpPr>
        <p:spPr>
          <a:xfrm>
            <a:off x="7357001" y="1746835"/>
            <a:ext cx="4111099" cy="4832092"/>
          </a:xfrm>
          <a:prstGeom prst="rect">
            <a:avLst/>
          </a:prstGeom>
          <a:noFill/>
        </p:spPr>
        <p:txBody>
          <a:bodyPr wrap="square" lIns="91440" tIns="45720" rIns="91440" bIns="45720" rtlCol="0" anchor="t">
            <a:spAutoFit/>
          </a:bodyPr>
          <a:lstStyle/>
          <a:p>
            <a:r>
              <a:rPr lang="en-US" sz="1600" b="1" kern="0">
                <a:latin typeface="+mj-lt"/>
                <a:ea typeface="Times New Roman" panose="02020603050405020304" pitchFamily="18" charset="0"/>
              </a:rPr>
              <a:t>Sample Guidelines</a:t>
            </a:r>
            <a:endParaRPr lang="en-US" sz="1600" b="1" kern="0">
              <a:effectLst/>
              <a:latin typeface="+mj-lt"/>
              <a:ea typeface="Times New Roman" panose="02020603050405020304" pitchFamily="18" charset="0"/>
            </a:endParaRPr>
          </a:p>
          <a:p>
            <a:endParaRPr lang="en-US" sz="1400" b="1" kern="0">
              <a:solidFill>
                <a:srgbClr val="000000"/>
              </a:solidFill>
            </a:endParaRPr>
          </a:p>
          <a:p>
            <a:pPr marL="285750" indent="-285750" algn="l" rtl="0" fontAlgn="base">
              <a:buFont typeface="Arial" panose="020B0604020202020204" pitchFamily="34" charset="0"/>
              <a:buChar char="•"/>
            </a:pPr>
            <a:r>
              <a:rPr lang="en-US" sz="1400" b="1" i="0">
                <a:solidFill>
                  <a:srgbClr val="000000"/>
                </a:solidFill>
                <a:effectLst/>
                <a:latin typeface="Calibri"/>
              </a:rPr>
              <a:t>Completeness </a:t>
            </a:r>
          </a:p>
          <a:p>
            <a:pPr lvl="2" fontAlgn="base"/>
            <a:r>
              <a:rPr lang="en-US" sz="1400" b="0" i="0">
                <a:solidFill>
                  <a:srgbClr val="000000"/>
                </a:solidFill>
                <a:effectLst/>
                <a:latin typeface="Calibri"/>
              </a:rPr>
              <a:t>  Archive Data: 2-3 Days.  </a:t>
            </a:r>
          </a:p>
          <a:p>
            <a:pPr lvl="2" fontAlgn="base"/>
            <a:r>
              <a:rPr lang="en-US" sz="1400" b="0" i="0">
                <a:solidFill>
                  <a:srgbClr val="000000"/>
                </a:solidFill>
                <a:effectLst/>
                <a:latin typeface="Calibri"/>
              </a:rPr>
              <a:t>  Streaming Data: 60 Seconds.  </a:t>
            </a:r>
          </a:p>
          <a:p>
            <a:pPr algn="l" rtl="0" fontAlgn="base"/>
            <a:r>
              <a:rPr lang="en-US" sz="1400" b="0" i="0">
                <a:solidFill>
                  <a:srgbClr val="000000"/>
                </a:solidFill>
                <a:effectLst/>
                <a:latin typeface="Calibri"/>
              </a:rPr>
              <a:t>  </a:t>
            </a:r>
          </a:p>
          <a:p>
            <a:pPr marL="285750" indent="-285750" algn="l" rtl="0" fontAlgn="base">
              <a:buFont typeface="Arial" panose="020B0604020202020204" pitchFamily="34" charset="0"/>
              <a:buChar char="•"/>
            </a:pPr>
            <a:r>
              <a:rPr lang="en-US" sz="1400" b="1" i="0">
                <a:solidFill>
                  <a:srgbClr val="000000"/>
                </a:solidFill>
                <a:effectLst/>
                <a:latin typeface="Calibri"/>
              </a:rPr>
              <a:t>Timeliness</a:t>
            </a:r>
            <a:r>
              <a:rPr lang="en-US" sz="1400" b="0" i="0">
                <a:solidFill>
                  <a:srgbClr val="000000"/>
                </a:solidFill>
                <a:effectLst/>
                <a:latin typeface="Calibri"/>
              </a:rPr>
              <a:t>  </a:t>
            </a:r>
          </a:p>
          <a:p>
            <a:pPr lvl="2" fontAlgn="base"/>
            <a:r>
              <a:rPr lang="en-US" sz="1400" b="0" i="0">
                <a:solidFill>
                  <a:srgbClr val="000000"/>
                </a:solidFill>
                <a:effectLst/>
                <a:latin typeface="Calibri"/>
              </a:rPr>
              <a:t>  Archive Data: One Week.  </a:t>
            </a:r>
          </a:p>
          <a:p>
            <a:pPr lvl="2" fontAlgn="base"/>
            <a:r>
              <a:rPr lang="en-US" sz="1400" b="0" i="0">
                <a:solidFill>
                  <a:srgbClr val="000000"/>
                </a:solidFill>
                <a:effectLst/>
                <a:latin typeface="Calibri"/>
              </a:rPr>
              <a:t>  Streaming Data: Less than a Second.  </a:t>
            </a:r>
          </a:p>
          <a:p>
            <a:pPr algn="l" rtl="0" fontAlgn="base"/>
            <a:r>
              <a:rPr lang="en-US" sz="1400" b="0" i="0">
                <a:solidFill>
                  <a:srgbClr val="000000"/>
                </a:solidFill>
                <a:effectLst/>
                <a:latin typeface="Calibri"/>
              </a:rPr>
              <a:t>  </a:t>
            </a:r>
          </a:p>
          <a:p>
            <a:pPr marL="285750" indent="-285750" algn="l" rtl="0" fontAlgn="base">
              <a:buFont typeface="Arial" panose="020B0604020202020204" pitchFamily="34" charset="0"/>
              <a:buChar char="•"/>
            </a:pPr>
            <a:r>
              <a:rPr lang="en-US" sz="1400" b="1" i="0">
                <a:solidFill>
                  <a:srgbClr val="000000"/>
                </a:solidFill>
                <a:effectLst/>
                <a:latin typeface="Calibri"/>
              </a:rPr>
              <a:t>Consistency </a:t>
            </a:r>
            <a:r>
              <a:rPr lang="en-US" sz="1400" b="0" i="0">
                <a:solidFill>
                  <a:srgbClr val="000000"/>
                </a:solidFill>
                <a:effectLst/>
                <a:latin typeface="Calibri"/>
              </a:rPr>
              <a:t> </a:t>
            </a:r>
          </a:p>
          <a:p>
            <a:pPr lvl="2" fontAlgn="base"/>
            <a:r>
              <a:rPr lang="en-US" sz="1400" b="0" i="0">
                <a:solidFill>
                  <a:srgbClr val="000000"/>
                </a:solidFill>
                <a:effectLst/>
                <a:latin typeface="Calibri"/>
              </a:rPr>
              <a:t>  Archive Data: 100%  </a:t>
            </a:r>
          </a:p>
          <a:p>
            <a:pPr lvl="2" fontAlgn="base"/>
            <a:r>
              <a:rPr lang="en-US" sz="1400" b="0" i="0">
                <a:solidFill>
                  <a:srgbClr val="000000"/>
                </a:solidFill>
                <a:effectLst/>
                <a:latin typeface="Calibri"/>
              </a:rPr>
              <a:t>  Streaming Data: NA </a:t>
            </a:r>
          </a:p>
          <a:p>
            <a:pPr algn="l" rtl="0" fontAlgn="base"/>
            <a:r>
              <a:rPr lang="en-US" sz="1400" b="0" i="0">
                <a:solidFill>
                  <a:srgbClr val="000000"/>
                </a:solidFill>
                <a:effectLst/>
                <a:latin typeface="Calibri"/>
              </a:rPr>
              <a:t>  </a:t>
            </a:r>
          </a:p>
          <a:p>
            <a:pPr marL="285750" indent="-285750" algn="l" rtl="0" fontAlgn="base">
              <a:buFont typeface="Arial" panose="020B0604020202020204" pitchFamily="34" charset="0"/>
              <a:buChar char="•"/>
            </a:pPr>
            <a:r>
              <a:rPr lang="en-US" sz="1400" b="1" i="0">
                <a:solidFill>
                  <a:srgbClr val="000000"/>
                </a:solidFill>
                <a:effectLst/>
                <a:latin typeface="Calibri"/>
              </a:rPr>
              <a:t>Validity</a:t>
            </a:r>
            <a:r>
              <a:rPr lang="en-US" sz="1400" b="0" i="0">
                <a:solidFill>
                  <a:srgbClr val="000000"/>
                </a:solidFill>
                <a:effectLst/>
                <a:latin typeface="Calibri"/>
              </a:rPr>
              <a:t>  </a:t>
            </a:r>
          </a:p>
          <a:p>
            <a:pPr lvl="2" fontAlgn="base"/>
            <a:r>
              <a:rPr lang="en-US" sz="1400" b="0" i="0">
                <a:solidFill>
                  <a:srgbClr val="000000"/>
                </a:solidFill>
                <a:effectLst/>
                <a:latin typeface="Calibri"/>
              </a:rPr>
              <a:t>  Archive Data: 100%  </a:t>
            </a:r>
          </a:p>
          <a:p>
            <a:pPr lvl="2" fontAlgn="base"/>
            <a:r>
              <a:rPr lang="en-US" sz="1400" b="0" i="0">
                <a:solidFill>
                  <a:srgbClr val="000000"/>
                </a:solidFill>
                <a:effectLst/>
                <a:latin typeface="Calibri"/>
              </a:rPr>
              <a:t>  Streaming Data: 100% </a:t>
            </a:r>
          </a:p>
          <a:p>
            <a:pPr algn="l" rtl="0" fontAlgn="base"/>
            <a:r>
              <a:rPr lang="en-US" sz="1400" b="0" i="0">
                <a:solidFill>
                  <a:srgbClr val="000000"/>
                </a:solidFill>
                <a:effectLst/>
                <a:latin typeface="Calibri"/>
              </a:rPr>
              <a:t>  </a:t>
            </a:r>
          </a:p>
          <a:p>
            <a:pPr marL="285750" indent="-285750" algn="l" rtl="0" fontAlgn="base">
              <a:buFont typeface="Arial" panose="020B0604020202020204" pitchFamily="34" charset="0"/>
              <a:buChar char="•"/>
            </a:pPr>
            <a:r>
              <a:rPr lang="en-US" sz="1400" b="1" i="0">
                <a:solidFill>
                  <a:srgbClr val="000000"/>
                </a:solidFill>
                <a:effectLst/>
                <a:latin typeface="Calibri"/>
              </a:rPr>
              <a:t>Reliability</a:t>
            </a:r>
            <a:r>
              <a:rPr lang="en-US" sz="1400" b="0" i="0">
                <a:solidFill>
                  <a:srgbClr val="000000"/>
                </a:solidFill>
                <a:effectLst/>
                <a:latin typeface="Calibri"/>
              </a:rPr>
              <a:t>  </a:t>
            </a:r>
          </a:p>
          <a:p>
            <a:pPr lvl="2" fontAlgn="base"/>
            <a:r>
              <a:rPr lang="en-US" sz="1400" b="0" i="0">
                <a:solidFill>
                  <a:srgbClr val="000000"/>
                </a:solidFill>
                <a:effectLst/>
                <a:latin typeface="Calibri"/>
              </a:rPr>
              <a:t>  Archive Data: 2-3 Hours.  </a:t>
            </a:r>
          </a:p>
          <a:p>
            <a:pPr lvl="2" fontAlgn="base"/>
            <a:r>
              <a:rPr lang="en-US" sz="1400" b="0" i="0">
                <a:solidFill>
                  <a:srgbClr val="000000"/>
                </a:solidFill>
                <a:effectLst/>
                <a:latin typeface="Calibri"/>
              </a:rPr>
              <a:t>  Streaming Data: NA </a:t>
            </a:r>
          </a:p>
          <a:p>
            <a:endParaRPr lang="en-US" sz="1400" b="1" kern="0">
              <a:latin typeface="+mj-lt"/>
            </a:endParaRPr>
          </a:p>
        </p:txBody>
      </p:sp>
      <p:cxnSp>
        <p:nvCxnSpPr>
          <p:cNvPr id="8" name="Straight Connector 7">
            <a:extLst>
              <a:ext uri="{FF2B5EF4-FFF2-40B4-BE49-F238E27FC236}">
                <a16:creationId xmlns:a16="http://schemas.microsoft.com/office/drawing/2014/main" id="{EF6B6843-60BC-B175-DBEA-796E4C98FAF0}"/>
              </a:ext>
            </a:extLst>
          </p:cNvPr>
          <p:cNvCxnSpPr/>
          <p:nvPr/>
        </p:nvCxnSpPr>
        <p:spPr>
          <a:xfrm>
            <a:off x="6320219" y="1289614"/>
            <a:ext cx="0" cy="5073869"/>
          </a:xfrm>
          <a:prstGeom prst="line">
            <a:avLst/>
          </a:prstGeom>
          <a:ln cmpd="sng">
            <a:solidFill>
              <a:schemeClr val="bg1">
                <a:lumMod val="65000"/>
              </a:schemeClr>
            </a:solidFill>
            <a:prstDash val="lgDash"/>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5273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ea typeface="Calibri"/>
                <a:cs typeface="Arial"/>
              </a:rPr>
              <a:t>Partner Entity Service Availability Policies</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18</a:t>
            </a:fld>
            <a:endParaRPr lang="en-US"/>
          </a:p>
        </p:txBody>
      </p:sp>
      <p:sp>
        <p:nvSpPr>
          <p:cNvPr id="6" name="TextBox 5">
            <a:extLst>
              <a:ext uri="{FF2B5EF4-FFF2-40B4-BE49-F238E27FC236}">
                <a16:creationId xmlns:a16="http://schemas.microsoft.com/office/drawing/2014/main" id="{C63311C3-E0E6-33E6-3BA8-88F58EBAE5A0}"/>
              </a:ext>
            </a:extLst>
          </p:cNvPr>
          <p:cNvSpPr txBox="1"/>
          <p:nvPr/>
        </p:nvSpPr>
        <p:spPr>
          <a:xfrm>
            <a:off x="50803" y="905165"/>
            <a:ext cx="12192000" cy="276999"/>
          </a:xfrm>
          <a:prstGeom prst="rect">
            <a:avLst/>
          </a:prstGeom>
          <a:noFill/>
        </p:spPr>
        <p:txBody>
          <a:bodyPr wrap="square" lIns="91440" tIns="45720" rIns="91440" bIns="45720" rtlCol="0" anchor="t">
            <a:spAutoFit/>
          </a:bodyPr>
          <a:lstStyle/>
          <a:p>
            <a:pPr algn="ctr"/>
            <a:r>
              <a:rPr lang="en-US" sz="1200" kern="0">
                <a:latin typeface="Calibri"/>
                <a:ea typeface="Times New Roman" panose="02020603050405020304" pitchFamily="18" charset="0"/>
                <a:cs typeface="Times New Roman"/>
              </a:rPr>
              <a:t>The following process diagram illustrates the sequence </a:t>
            </a:r>
            <a:r>
              <a:rPr lang="en-US" sz="1200" kern="0">
                <a:effectLst/>
                <a:latin typeface="Calibri"/>
                <a:ea typeface="Times New Roman" panose="02020603050405020304" pitchFamily="18" charset="0"/>
                <a:cs typeface="Times New Roman"/>
              </a:rPr>
              <a:t>of </a:t>
            </a:r>
            <a:r>
              <a:rPr lang="en-US" sz="1200" kern="0">
                <a:latin typeface="Calibri"/>
                <a:ea typeface="Times New Roman" panose="02020603050405020304" pitchFamily="18" charset="0"/>
                <a:cs typeface="Times New Roman"/>
              </a:rPr>
              <a:t>steps involved for a Company entity to be associated with </a:t>
            </a:r>
            <a:r>
              <a:rPr lang="en-US" sz="1200" kern="0">
                <a:effectLst/>
                <a:latin typeface="Calibri"/>
                <a:ea typeface="Times New Roman" panose="02020603050405020304" pitchFamily="18" charset="0"/>
                <a:cs typeface="Times New Roman"/>
              </a:rPr>
              <a:t>the </a:t>
            </a:r>
            <a:r>
              <a:rPr lang="en-US" sz="1200" kern="0">
                <a:latin typeface="Calibri"/>
                <a:ea typeface="Times New Roman" panose="02020603050405020304" pitchFamily="18" charset="0"/>
                <a:cs typeface="Times New Roman"/>
              </a:rPr>
              <a:t>DIP platform.</a:t>
            </a:r>
            <a:endParaRPr lang="en-US">
              <a:latin typeface="Calibri"/>
            </a:endParaRPr>
          </a:p>
        </p:txBody>
      </p:sp>
      <p:pic>
        <p:nvPicPr>
          <p:cNvPr id="7" name="Picture 6">
            <a:extLst>
              <a:ext uri="{FF2B5EF4-FFF2-40B4-BE49-F238E27FC236}">
                <a16:creationId xmlns:a16="http://schemas.microsoft.com/office/drawing/2014/main" id="{6D11D4D7-6CEF-FE30-D591-B253F3D5C414}"/>
              </a:ext>
            </a:extLst>
          </p:cNvPr>
          <p:cNvPicPr>
            <a:picLocks noChangeAspect="1"/>
          </p:cNvPicPr>
          <p:nvPr/>
        </p:nvPicPr>
        <p:blipFill>
          <a:blip r:embed="rId2"/>
          <a:stretch>
            <a:fillRect/>
          </a:stretch>
        </p:blipFill>
        <p:spPr>
          <a:xfrm>
            <a:off x="359955" y="1378836"/>
            <a:ext cx="7263130" cy="4708436"/>
          </a:xfrm>
          <a:prstGeom prst="rect">
            <a:avLst/>
          </a:prstGeom>
        </p:spPr>
      </p:pic>
      <p:sp>
        <p:nvSpPr>
          <p:cNvPr id="5" name="TextBox 4">
            <a:extLst>
              <a:ext uri="{FF2B5EF4-FFF2-40B4-BE49-F238E27FC236}">
                <a16:creationId xmlns:a16="http://schemas.microsoft.com/office/drawing/2014/main" id="{9E5703AF-081C-0D73-2D73-8517B5EB661B}"/>
              </a:ext>
            </a:extLst>
          </p:cNvPr>
          <p:cNvSpPr txBox="1"/>
          <p:nvPr/>
        </p:nvSpPr>
        <p:spPr>
          <a:xfrm>
            <a:off x="8006365" y="2277850"/>
            <a:ext cx="3675846" cy="2585323"/>
          </a:xfrm>
          <a:prstGeom prst="rect">
            <a:avLst/>
          </a:prstGeom>
          <a:noFill/>
        </p:spPr>
        <p:txBody>
          <a:bodyPr wrap="square" lIns="91440" tIns="45720" rIns="91440" bIns="45720" rtlCol="0" anchor="t">
            <a:spAutoFit/>
          </a:bodyPr>
          <a:lstStyle/>
          <a:p>
            <a:r>
              <a:rPr lang="en-US" sz="1400" b="1" kern="0">
                <a:ea typeface="+mn-lt"/>
                <a:cs typeface="+mn-lt"/>
              </a:rPr>
              <a:t>Key Takeaways</a:t>
            </a:r>
            <a:endParaRPr lang="en-US" b="1"/>
          </a:p>
          <a:p>
            <a:endParaRPr lang="en-US"/>
          </a:p>
          <a:p>
            <a:pPr marL="285750" indent="-285750">
              <a:buFont typeface="Arial"/>
              <a:buChar char="•"/>
            </a:pPr>
            <a:r>
              <a:rPr lang="en-US" sz="1400" kern="0">
                <a:ea typeface="+mn-lt"/>
                <a:cs typeface="+mn-lt"/>
              </a:rPr>
              <a:t>DIP Data Custodian manually registers a Company/Partner Entity with DIP.</a:t>
            </a:r>
            <a:endParaRPr lang="en-US" sz="1400">
              <a:ea typeface="+mn-lt"/>
              <a:cs typeface="+mn-lt"/>
            </a:endParaRPr>
          </a:p>
          <a:p>
            <a:pPr marL="285750" indent="-285750">
              <a:buFont typeface="Arial"/>
              <a:buChar char="•"/>
            </a:pPr>
            <a:endParaRPr lang="en-US" sz="1400">
              <a:ea typeface="+mn-lt"/>
              <a:cs typeface="+mn-lt"/>
            </a:endParaRPr>
          </a:p>
          <a:p>
            <a:pPr marL="285750" indent="-285750">
              <a:buFont typeface="Arial"/>
              <a:buChar char="•"/>
            </a:pPr>
            <a:r>
              <a:rPr lang="en-US" sz="1400" kern="0">
                <a:ea typeface="+mn-lt"/>
                <a:cs typeface="+mn-lt"/>
              </a:rPr>
              <a:t>DIP Data Custodian verifies Partner Entities association with CDM (Collaborative Decision Making).</a:t>
            </a:r>
            <a:endParaRPr lang="en-US" sz="1400">
              <a:ea typeface="+mn-lt"/>
              <a:cs typeface="+mn-lt"/>
            </a:endParaRPr>
          </a:p>
          <a:p>
            <a:pPr marL="285750" indent="-285750">
              <a:buFont typeface="Arial"/>
              <a:buChar char="•"/>
            </a:pPr>
            <a:endParaRPr lang="en-US" sz="1400" kern="0">
              <a:ea typeface="+mn-lt"/>
              <a:cs typeface="+mn-lt"/>
            </a:endParaRPr>
          </a:p>
          <a:p>
            <a:pPr marL="285750" indent="-285750">
              <a:buFont typeface="Arial"/>
              <a:buChar char="•"/>
            </a:pPr>
            <a:r>
              <a:rPr lang="en-US" sz="1400" kern="0">
                <a:ea typeface="+mn-lt"/>
                <a:cs typeface="+mn-lt"/>
              </a:rPr>
              <a:t>DIP Data Custodian assigns Partner Entities access control privileges.</a:t>
            </a:r>
            <a:endParaRPr lang="en-US" sz="1400">
              <a:ea typeface="+mn-lt"/>
              <a:cs typeface="+mn-lt"/>
            </a:endParaRPr>
          </a:p>
        </p:txBody>
      </p:sp>
    </p:spTree>
    <p:extLst>
      <p:ext uri="{BB962C8B-B14F-4D97-AF65-F5344CB8AC3E}">
        <p14:creationId xmlns:p14="http://schemas.microsoft.com/office/powerpoint/2010/main" val="3655201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ea typeface="Calibri"/>
                <a:cs typeface="Arial"/>
              </a:rPr>
              <a:t>Partner Entity Service Availability Policies</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19</a:t>
            </a:fld>
            <a:endParaRPr lang="en-US"/>
          </a:p>
        </p:txBody>
      </p:sp>
      <p:sp>
        <p:nvSpPr>
          <p:cNvPr id="6" name="TextBox 5">
            <a:extLst>
              <a:ext uri="{FF2B5EF4-FFF2-40B4-BE49-F238E27FC236}">
                <a16:creationId xmlns:a16="http://schemas.microsoft.com/office/drawing/2014/main" id="{C63311C3-E0E6-33E6-3BA8-88F58EBAE5A0}"/>
              </a:ext>
            </a:extLst>
          </p:cNvPr>
          <p:cNvSpPr txBox="1"/>
          <p:nvPr/>
        </p:nvSpPr>
        <p:spPr>
          <a:xfrm>
            <a:off x="50803" y="905165"/>
            <a:ext cx="12192000" cy="276999"/>
          </a:xfrm>
          <a:prstGeom prst="rect">
            <a:avLst/>
          </a:prstGeom>
          <a:noFill/>
        </p:spPr>
        <p:txBody>
          <a:bodyPr wrap="square" lIns="91440" tIns="45720" rIns="91440" bIns="45720" rtlCol="0" anchor="t">
            <a:spAutoFit/>
          </a:bodyPr>
          <a:lstStyle/>
          <a:p>
            <a:pPr algn="ctr"/>
            <a:r>
              <a:rPr lang="en-US" sz="1200" kern="0">
                <a:latin typeface="Calibri"/>
                <a:cs typeface="Times New Roman"/>
              </a:rPr>
              <a:t>The following process diagram illustrates the sequence of steps involved for a Company entity to provide Services via DIP platform.</a:t>
            </a:r>
            <a:endParaRPr lang="en-US">
              <a:latin typeface="Calibri"/>
            </a:endParaRPr>
          </a:p>
        </p:txBody>
      </p:sp>
      <p:pic>
        <p:nvPicPr>
          <p:cNvPr id="2" name="Picture 1">
            <a:extLst>
              <a:ext uri="{FF2B5EF4-FFF2-40B4-BE49-F238E27FC236}">
                <a16:creationId xmlns:a16="http://schemas.microsoft.com/office/drawing/2014/main" id="{BEB386E2-C5AE-DD48-9141-7AFD98D386AF}"/>
              </a:ext>
            </a:extLst>
          </p:cNvPr>
          <p:cNvPicPr>
            <a:picLocks noChangeAspect="1"/>
          </p:cNvPicPr>
          <p:nvPr/>
        </p:nvPicPr>
        <p:blipFill>
          <a:blip r:embed="rId2"/>
          <a:stretch>
            <a:fillRect/>
          </a:stretch>
        </p:blipFill>
        <p:spPr>
          <a:xfrm>
            <a:off x="426519" y="1450936"/>
            <a:ext cx="6990224" cy="4965136"/>
          </a:xfrm>
          <a:prstGeom prst="rect">
            <a:avLst/>
          </a:prstGeom>
        </p:spPr>
      </p:pic>
      <p:sp>
        <p:nvSpPr>
          <p:cNvPr id="7" name="TextBox 6">
            <a:extLst>
              <a:ext uri="{FF2B5EF4-FFF2-40B4-BE49-F238E27FC236}">
                <a16:creationId xmlns:a16="http://schemas.microsoft.com/office/drawing/2014/main" id="{FA35C6A7-D6EB-CE11-F57F-D1EC9BB5C472}"/>
              </a:ext>
            </a:extLst>
          </p:cNvPr>
          <p:cNvSpPr txBox="1"/>
          <p:nvPr/>
        </p:nvSpPr>
        <p:spPr>
          <a:xfrm>
            <a:off x="8006365" y="2277850"/>
            <a:ext cx="3675846" cy="2954655"/>
          </a:xfrm>
          <a:prstGeom prst="rect">
            <a:avLst/>
          </a:prstGeom>
          <a:noFill/>
        </p:spPr>
        <p:txBody>
          <a:bodyPr wrap="square" lIns="91440" tIns="45720" rIns="91440" bIns="45720" rtlCol="0" anchor="t">
            <a:spAutoFit/>
          </a:bodyPr>
          <a:lstStyle/>
          <a:p>
            <a:r>
              <a:rPr lang="en-US" sz="1400" b="1" kern="0">
                <a:ea typeface="+mn-lt"/>
                <a:cs typeface="+mn-lt"/>
              </a:rPr>
              <a:t>Key Takeaways</a:t>
            </a:r>
            <a:endParaRPr lang="en-US" b="1"/>
          </a:p>
          <a:p>
            <a:endParaRPr lang="en-US"/>
          </a:p>
          <a:p>
            <a:pPr marL="285750" indent="-285750">
              <a:buFont typeface="Arial"/>
              <a:buChar char="•"/>
            </a:pPr>
            <a:r>
              <a:rPr lang="en-US" sz="1400" kern="0">
                <a:ea typeface="+mn-lt"/>
                <a:cs typeface="+mn-lt"/>
              </a:rPr>
              <a:t>Partner Entity Users can register their Services with DIP after the Company registration process is completed.</a:t>
            </a:r>
            <a:endParaRPr lang="en-US" sz="1400">
              <a:ea typeface="+mn-lt"/>
              <a:cs typeface="+mn-lt"/>
            </a:endParaRPr>
          </a:p>
          <a:p>
            <a:pPr marL="285750" indent="-285750">
              <a:buFont typeface="Arial"/>
              <a:buChar char="•"/>
            </a:pPr>
            <a:endParaRPr lang="en-US" sz="1400">
              <a:ea typeface="+mn-lt"/>
              <a:cs typeface="+mn-lt"/>
            </a:endParaRPr>
          </a:p>
          <a:p>
            <a:pPr marL="285750" indent="-285750">
              <a:buFont typeface="Arial"/>
              <a:buChar char="•"/>
            </a:pPr>
            <a:r>
              <a:rPr lang="en-US" sz="1400" kern="0">
                <a:ea typeface="+mn-lt"/>
                <a:cs typeface="+mn-lt"/>
              </a:rPr>
              <a:t>DIP Data Custodian verifies registered Service association with CDM (Collaborative Decision Making) selection. </a:t>
            </a:r>
            <a:endParaRPr lang="en-US" sz="1400">
              <a:ea typeface="+mn-lt"/>
              <a:cs typeface="+mn-lt"/>
            </a:endParaRPr>
          </a:p>
          <a:p>
            <a:pPr marL="285750" indent="-285750">
              <a:buFont typeface="Arial"/>
              <a:buChar char="•"/>
            </a:pPr>
            <a:endParaRPr lang="en-US" sz="1400">
              <a:ea typeface="+mn-lt"/>
              <a:cs typeface="+mn-lt"/>
            </a:endParaRPr>
          </a:p>
          <a:p>
            <a:pPr marL="285750" indent="-285750">
              <a:buFont typeface="Arial"/>
              <a:buChar char="•"/>
            </a:pPr>
            <a:r>
              <a:rPr lang="en-US" sz="1400" kern="0">
                <a:ea typeface="+mn-lt"/>
                <a:cs typeface="+mn-lt"/>
              </a:rPr>
              <a:t>DIP Data Custodian verifies registered Service access control selections. </a:t>
            </a:r>
            <a:endParaRPr lang="en-US">
              <a:ea typeface="+mn-lt"/>
              <a:cs typeface="+mn-lt"/>
            </a:endParaRPr>
          </a:p>
        </p:txBody>
      </p:sp>
    </p:spTree>
    <p:extLst>
      <p:ext uri="{BB962C8B-B14F-4D97-AF65-F5344CB8AC3E}">
        <p14:creationId xmlns:p14="http://schemas.microsoft.com/office/powerpoint/2010/main" val="324313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ea typeface="Calibri"/>
                <a:cs typeface="Arial"/>
              </a:rPr>
              <a:t>Partner Entity Service Availability Policies</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20</a:t>
            </a:fld>
            <a:endParaRPr lang="en-US"/>
          </a:p>
        </p:txBody>
      </p:sp>
      <p:sp>
        <p:nvSpPr>
          <p:cNvPr id="6" name="TextBox 5">
            <a:extLst>
              <a:ext uri="{FF2B5EF4-FFF2-40B4-BE49-F238E27FC236}">
                <a16:creationId xmlns:a16="http://schemas.microsoft.com/office/drawing/2014/main" id="{C63311C3-E0E6-33E6-3BA8-88F58EBAE5A0}"/>
              </a:ext>
            </a:extLst>
          </p:cNvPr>
          <p:cNvSpPr txBox="1"/>
          <p:nvPr/>
        </p:nvSpPr>
        <p:spPr>
          <a:xfrm>
            <a:off x="50803" y="905165"/>
            <a:ext cx="12192000" cy="276999"/>
          </a:xfrm>
          <a:prstGeom prst="rect">
            <a:avLst/>
          </a:prstGeom>
          <a:noFill/>
        </p:spPr>
        <p:txBody>
          <a:bodyPr wrap="square" lIns="91440" tIns="45720" rIns="91440" bIns="45720" rtlCol="0" anchor="t">
            <a:spAutoFit/>
          </a:bodyPr>
          <a:lstStyle/>
          <a:p>
            <a:pPr algn="ctr"/>
            <a:r>
              <a:rPr lang="en-US" sz="1200" kern="0">
                <a:latin typeface="Calibri"/>
                <a:cs typeface="Times New Roman"/>
              </a:rPr>
              <a:t>The following process diagram illustrates the sequence of steps involved for the DIP Data Curator to align Service registration Access Roles with associated Company registration Access Roles.</a:t>
            </a:r>
            <a:endParaRPr lang="en-US">
              <a:latin typeface="Calibri"/>
            </a:endParaRPr>
          </a:p>
        </p:txBody>
      </p:sp>
      <p:pic>
        <p:nvPicPr>
          <p:cNvPr id="2" name="Picture 1">
            <a:extLst>
              <a:ext uri="{FF2B5EF4-FFF2-40B4-BE49-F238E27FC236}">
                <a16:creationId xmlns:a16="http://schemas.microsoft.com/office/drawing/2014/main" id="{48326671-8B89-989A-B385-0D4CCCB00F38}"/>
              </a:ext>
            </a:extLst>
          </p:cNvPr>
          <p:cNvPicPr>
            <a:picLocks noChangeAspect="1"/>
          </p:cNvPicPr>
          <p:nvPr/>
        </p:nvPicPr>
        <p:blipFill>
          <a:blip r:embed="rId2"/>
          <a:stretch>
            <a:fillRect/>
          </a:stretch>
        </p:blipFill>
        <p:spPr>
          <a:xfrm>
            <a:off x="373442" y="1547484"/>
            <a:ext cx="7500050" cy="4485774"/>
          </a:xfrm>
          <a:prstGeom prst="rect">
            <a:avLst/>
          </a:prstGeom>
        </p:spPr>
      </p:pic>
      <p:sp>
        <p:nvSpPr>
          <p:cNvPr id="7" name="TextBox 6">
            <a:extLst>
              <a:ext uri="{FF2B5EF4-FFF2-40B4-BE49-F238E27FC236}">
                <a16:creationId xmlns:a16="http://schemas.microsoft.com/office/drawing/2014/main" id="{00075681-EC70-8F7F-939C-4F305DA4A966}"/>
              </a:ext>
            </a:extLst>
          </p:cNvPr>
          <p:cNvSpPr txBox="1"/>
          <p:nvPr/>
        </p:nvSpPr>
        <p:spPr>
          <a:xfrm>
            <a:off x="8006365" y="2136083"/>
            <a:ext cx="3675846" cy="2585323"/>
          </a:xfrm>
          <a:prstGeom prst="rect">
            <a:avLst/>
          </a:prstGeom>
          <a:noFill/>
        </p:spPr>
        <p:txBody>
          <a:bodyPr wrap="square" lIns="91440" tIns="45720" rIns="91440" bIns="45720" rtlCol="0" anchor="t">
            <a:spAutoFit/>
          </a:bodyPr>
          <a:lstStyle/>
          <a:p>
            <a:r>
              <a:rPr lang="en-US" sz="1400" b="1" kern="0">
                <a:ea typeface="+mn-lt"/>
                <a:cs typeface="+mn-lt"/>
              </a:rPr>
              <a:t>Key Takeaways</a:t>
            </a:r>
            <a:endParaRPr lang="en-US" b="1"/>
          </a:p>
          <a:p>
            <a:endParaRPr lang="en-US"/>
          </a:p>
          <a:p>
            <a:pPr marL="285750" indent="-285750">
              <a:buFont typeface="Arial"/>
              <a:buChar char="•"/>
            </a:pPr>
            <a:r>
              <a:rPr lang="en-US" sz="1400" kern="0">
                <a:ea typeface="+mn-lt"/>
                <a:cs typeface="+mn-lt"/>
              </a:rPr>
              <a:t>DIP Data Custodian manually interacts with the Partner Entity POC (Point of Contact) to address Service Registration discrepancies with the Company Registration privileges.</a:t>
            </a:r>
            <a:endParaRPr lang="en-US" sz="1400">
              <a:ea typeface="+mn-lt"/>
              <a:cs typeface="+mn-lt"/>
            </a:endParaRPr>
          </a:p>
          <a:p>
            <a:pPr marL="285750" indent="-285750">
              <a:buFont typeface="Arial"/>
              <a:buChar char="•"/>
            </a:pPr>
            <a:endParaRPr lang="en-US">
              <a:ea typeface="+mn-lt"/>
              <a:cs typeface="+mn-lt"/>
            </a:endParaRPr>
          </a:p>
          <a:p>
            <a:pPr marL="285750" indent="-285750">
              <a:buFont typeface="Arial"/>
              <a:buChar char="•"/>
            </a:pPr>
            <a:r>
              <a:rPr lang="en-US" sz="1400" kern="0">
                <a:ea typeface="+mn-lt"/>
                <a:cs typeface="+mn-lt"/>
              </a:rPr>
              <a:t>DIP Data Custodian generates Discrepancy Reports and Sign-off documents.</a:t>
            </a:r>
            <a:endParaRPr lang="en-US">
              <a:ea typeface="+mn-lt"/>
              <a:cs typeface="+mn-lt"/>
            </a:endParaRPr>
          </a:p>
        </p:txBody>
      </p:sp>
    </p:spTree>
    <p:extLst>
      <p:ext uri="{BB962C8B-B14F-4D97-AF65-F5344CB8AC3E}">
        <p14:creationId xmlns:p14="http://schemas.microsoft.com/office/powerpoint/2010/main" val="601795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cs typeface="Arial"/>
              </a:rPr>
              <a:t>Discussion Points</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21</a:t>
            </a:fld>
            <a:endParaRPr lang="en-US"/>
          </a:p>
        </p:txBody>
      </p:sp>
      <p:sp>
        <p:nvSpPr>
          <p:cNvPr id="2" name="TextBox 1">
            <a:extLst>
              <a:ext uri="{FF2B5EF4-FFF2-40B4-BE49-F238E27FC236}">
                <a16:creationId xmlns:a16="http://schemas.microsoft.com/office/drawing/2014/main" id="{95CAFCE6-19ED-F648-AB2F-894C1A061BBC}"/>
              </a:ext>
            </a:extLst>
          </p:cNvPr>
          <p:cNvSpPr txBox="1"/>
          <p:nvPr/>
        </p:nvSpPr>
        <p:spPr>
          <a:xfrm>
            <a:off x="1803592" y="1737590"/>
            <a:ext cx="8585200"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200150" lvl="2" indent="-285750">
              <a:buFont typeface="Arial"/>
              <a:buChar char="•"/>
            </a:pPr>
            <a:r>
              <a:rPr lang="en-US" sz="2400">
                <a:ea typeface="+mn-lt"/>
                <a:cs typeface="+mn-lt"/>
              </a:rPr>
              <a:t>Any recommended data principles used by your Organization to define Governance Policies?</a:t>
            </a:r>
            <a:endParaRPr lang="en-US" sz="2400"/>
          </a:p>
          <a:p>
            <a:pPr lvl="2"/>
            <a:endParaRPr lang="en-US" sz="2400"/>
          </a:p>
          <a:p>
            <a:pPr marL="1200150" lvl="2" indent="-285750">
              <a:buFont typeface="Arial"/>
              <a:buChar char="•"/>
            </a:pPr>
            <a:r>
              <a:rPr lang="en-US" sz="2400">
                <a:ea typeface="+mn-lt"/>
                <a:cs typeface="+mn-lt"/>
              </a:rPr>
              <a:t>What Data Governance Policies that are critical to your Organization?</a:t>
            </a:r>
            <a:endParaRPr lang="en-US" sz="1100">
              <a:latin typeface="Calibri"/>
              <a:ea typeface="ＭＳ Ｐゴシック"/>
              <a:cs typeface="Calibri"/>
            </a:endParaRPr>
          </a:p>
          <a:p>
            <a:pPr marL="1200150" lvl="2" indent="-285750">
              <a:buFont typeface="Arial"/>
              <a:buChar char="•"/>
            </a:pPr>
            <a:endParaRPr lang="en-US" sz="2400"/>
          </a:p>
          <a:p>
            <a:pPr marL="1200150" lvl="2" indent="-285750">
              <a:buFont typeface="Arial"/>
              <a:buChar char="•"/>
            </a:pPr>
            <a:r>
              <a:rPr lang="en-US" sz="2400">
                <a:cs typeface="Calibri"/>
              </a:rPr>
              <a:t>What roles and responsibilities are defined as part of Data Governance in your Organization?</a:t>
            </a:r>
          </a:p>
          <a:p>
            <a:pPr marL="1200150" lvl="2" indent="-285750">
              <a:buFont typeface="Arial"/>
              <a:buChar char="•"/>
            </a:pPr>
            <a:endParaRPr lang="en-US" sz="1100">
              <a:latin typeface="Calibri"/>
              <a:cs typeface="Calibri"/>
            </a:endParaRPr>
          </a:p>
          <a:p>
            <a:pPr lvl="2"/>
            <a:br>
              <a:rPr lang="en-US" sz="1100">
                <a:latin typeface="Calibri"/>
                <a:cs typeface="Calibri"/>
              </a:rPr>
            </a:br>
            <a:r>
              <a:rPr lang="en-US" sz="1100">
                <a:latin typeface="Calibri"/>
                <a:cs typeface="Calibri"/>
              </a:rPr>
              <a:t> </a:t>
            </a:r>
            <a:br>
              <a:rPr lang="en-US" sz="1100">
                <a:latin typeface="Calibri"/>
                <a:cs typeface="Calibri"/>
              </a:rPr>
            </a:br>
            <a:endParaRPr lang="en-US" sz="1100">
              <a:latin typeface="Calibri"/>
              <a:cs typeface="Calibri"/>
            </a:endParaRPr>
          </a:p>
        </p:txBody>
      </p:sp>
    </p:spTree>
    <p:extLst>
      <p:ext uri="{BB962C8B-B14F-4D97-AF65-F5344CB8AC3E}">
        <p14:creationId xmlns:p14="http://schemas.microsoft.com/office/powerpoint/2010/main" val="1768242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82554E-2182-51E7-2529-B78AC7BA86C0}"/>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30BE5F4-7F34-A6CB-C8B2-19342A025F64}"/>
              </a:ext>
            </a:extLst>
          </p:cNvPr>
          <p:cNvSpPr/>
          <p:nvPr/>
        </p:nvSpPr>
        <p:spPr>
          <a:xfrm>
            <a:off x="0" y="2875002"/>
            <a:ext cx="12191999" cy="1938992"/>
          </a:xfrm>
          <a:prstGeom prst="rect">
            <a:avLst/>
          </a:prstGeom>
        </p:spPr>
        <p:txBody>
          <a:bodyPr wrap="square" lIns="91440" tIns="45720" rIns="91440" bIns="45720" anchor="t">
            <a:spAutoFit/>
          </a:bodyPr>
          <a:lstStyle/>
          <a:p>
            <a:pPr algn="ctr"/>
            <a:r>
              <a:rPr lang="en-US" sz="3600" b="1">
                <a:solidFill>
                  <a:schemeClr val="bg1"/>
                </a:solidFill>
                <a:latin typeface="Arial"/>
                <a:cs typeface="Arial"/>
              </a:rPr>
              <a:t>Quality of Services</a:t>
            </a:r>
            <a:endParaRPr lang="en-US" sz="3600">
              <a:solidFill>
                <a:schemeClr val="bg1"/>
              </a:solidFill>
              <a:latin typeface="Arial"/>
              <a:cs typeface="Arial"/>
            </a:endParaRPr>
          </a:p>
          <a:p>
            <a:pPr algn="ctr"/>
            <a:endParaRPr lang="en-US" sz="4400" b="1">
              <a:solidFill>
                <a:schemeClr val="bg1"/>
              </a:solidFill>
              <a:latin typeface="Arial"/>
            </a:endParaRPr>
          </a:p>
          <a:p>
            <a:pPr lvl="0" algn="ctr"/>
            <a:endParaRPr lang="en-US" sz="4000">
              <a:ln w="12700">
                <a:noFill/>
              </a:ln>
              <a:solidFill>
                <a:schemeClr val="bg1"/>
              </a:solidFill>
              <a:effectLst>
                <a:outerShdw blurRad="50800" dist="38100" dir="2700000" algn="tl" rotWithShape="0">
                  <a:prstClr val="black">
                    <a:alpha val="40000"/>
                  </a:prstClr>
                </a:outerShdw>
              </a:effectLst>
            </a:endParaRPr>
          </a:p>
        </p:txBody>
      </p:sp>
      <p:pic>
        <p:nvPicPr>
          <p:cNvPr id="6" name="Picture 5" descr="A logo of a globe with a plane flying&#10;&#10;Description automatically generated">
            <a:extLst>
              <a:ext uri="{FF2B5EF4-FFF2-40B4-BE49-F238E27FC236}">
                <a16:creationId xmlns:a16="http://schemas.microsoft.com/office/drawing/2014/main" id="{57F796A2-D2EE-1229-4C65-E56140055821}"/>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4044353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51908-EF8B-C342-48DA-1E0CBD99E1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053E06-A474-060F-35B8-A23748E1DD48}"/>
              </a:ext>
            </a:extLst>
          </p:cNvPr>
          <p:cNvSpPr>
            <a:spLocks noGrp="1"/>
          </p:cNvSpPr>
          <p:nvPr>
            <p:ph type="title"/>
          </p:nvPr>
        </p:nvSpPr>
        <p:spPr/>
        <p:txBody>
          <a:bodyPr lIns="91440" tIns="45720" rIns="91440" bIns="45720" anchor="ctr">
            <a:normAutofit/>
          </a:bodyPr>
          <a:lstStyle/>
          <a:p>
            <a:r>
              <a:rPr lang="en-US">
                <a:latin typeface="Arial"/>
                <a:cs typeface="Arial"/>
              </a:rPr>
              <a:t>Quality of Services</a:t>
            </a:r>
            <a:endParaRPr lang="en-US"/>
          </a:p>
        </p:txBody>
      </p:sp>
      <p:sp>
        <p:nvSpPr>
          <p:cNvPr id="4" name="Slide Number Placeholder 3">
            <a:extLst>
              <a:ext uri="{FF2B5EF4-FFF2-40B4-BE49-F238E27FC236}">
                <a16:creationId xmlns:a16="http://schemas.microsoft.com/office/drawing/2014/main" id="{7B9C9A9A-EB0E-EC7F-C9B4-3D6048A0B05A}"/>
              </a:ext>
            </a:extLst>
          </p:cNvPr>
          <p:cNvSpPr>
            <a:spLocks noGrp="1"/>
          </p:cNvSpPr>
          <p:nvPr>
            <p:ph type="sldNum" sz="quarter" idx="4"/>
          </p:nvPr>
        </p:nvSpPr>
        <p:spPr/>
        <p:txBody>
          <a:bodyPr/>
          <a:lstStyle/>
          <a:p>
            <a:pPr algn="r"/>
            <a:fld id="{9F0E9893-8FB3-409C-B448-4EC2BA053222}" type="slidenum">
              <a:rPr lang="en-US" smtClean="0"/>
              <a:pPr algn="r"/>
              <a:t>23</a:t>
            </a:fld>
            <a:endParaRPr lang="en-US"/>
          </a:p>
        </p:txBody>
      </p:sp>
      <p:sp>
        <p:nvSpPr>
          <p:cNvPr id="9" name="TextBox 8">
            <a:extLst>
              <a:ext uri="{FF2B5EF4-FFF2-40B4-BE49-F238E27FC236}">
                <a16:creationId xmlns:a16="http://schemas.microsoft.com/office/drawing/2014/main" id="{246AC593-C0F6-E05E-075D-19900D26B822}"/>
              </a:ext>
            </a:extLst>
          </p:cNvPr>
          <p:cNvSpPr txBox="1"/>
          <p:nvPr/>
        </p:nvSpPr>
        <p:spPr>
          <a:xfrm>
            <a:off x="289076" y="920889"/>
            <a:ext cx="11318240"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Definition: </a:t>
            </a:r>
            <a:r>
              <a:rPr lang="en-US" sz="2000"/>
              <a:t>Quality of service (QoS) is the description or measurement of the overall performance of a service.</a:t>
            </a:r>
            <a:br>
              <a:rPr lang="en-US" sz="2000"/>
            </a:br>
            <a:endParaRPr lang="en-US" sz="2000" b="1"/>
          </a:p>
          <a:p>
            <a:r>
              <a:rPr lang="en-US" sz="2000" b="1"/>
              <a:t>Scope</a:t>
            </a:r>
            <a:br>
              <a:rPr lang="en-US" sz="2000" b="1"/>
            </a:br>
            <a:endParaRPr lang="en-US" sz="2400"/>
          </a:p>
          <a:p>
            <a:pPr marL="342900" indent="-342900">
              <a:buFont typeface="Arial"/>
              <a:buChar char="•"/>
            </a:pPr>
            <a:r>
              <a:rPr lang="en-US" sz="2000"/>
              <a:t>The DIP Platform follows quality guidelines and processes to ensure that Platform delivers quality services to DIP users. </a:t>
            </a:r>
          </a:p>
          <a:p>
            <a:pPr marL="342900" indent="-342900">
              <a:buFont typeface="Arial"/>
              <a:buChar char="•"/>
            </a:pPr>
            <a:endParaRPr lang="en-US" sz="2000"/>
          </a:p>
          <a:p>
            <a:pPr marL="342900" indent="-342900">
              <a:buFont typeface="Arial"/>
              <a:buChar char="•"/>
            </a:pPr>
            <a:r>
              <a:rPr lang="en-US" sz="2000"/>
              <a:t>These quality guidelines aim to ensure that the services provided align with both the DIP sub-project objectives and the goals of the stakeholders.</a:t>
            </a:r>
          </a:p>
          <a:p>
            <a:pPr marL="342900" indent="-342900">
              <a:buFont typeface="Arial"/>
              <a:buChar char="•"/>
            </a:pPr>
            <a:endParaRPr lang="en-US" sz="2000">
              <a:latin typeface="Aptos"/>
            </a:endParaRPr>
          </a:p>
          <a:p>
            <a:pPr marL="342900" indent="-342900">
              <a:buFont typeface="Arial"/>
              <a:buChar char="•"/>
            </a:pPr>
            <a:r>
              <a:rPr lang="en-US" sz="2000">
                <a:latin typeface="Aptos"/>
              </a:rPr>
              <a:t>The Metrics associated with defining these guidelines depend on the type of Service</a:t>
            </a:r>
            <a:br>
              <a:rPr lang="en-US" sz="2000">
                <a:latin typeface="Aptos"/>
              </a:rPr>
            </a:br>
            <a:endParaRPr lang="en-US" sz="2000">
              <a:latin typeface="Aptos"/>
            </a:endParaRPr>
          </a:p>
          <a:p>
            <a:pPr marL="1257300" lvl="2" indent="-342900">
              <a:buFont typeface="Arial" panose="020B0604020202020204" pitchFamily="34" charset="0"/>
              <a:buChar char="•"/>
            </a:pPr>
            <a:r>
              <a:rPr lang="en-US" sz="2000">
                <a:latin typeface="Aptos"/>
              </a:rPr>
              <a:t>Metrics for </a:t>
            </a:r>
            <a:r>
              <a:rPr lang="en-US" sz="2000" b="1">
                <a:latin typeface="Aptos"/>
              </a:rPr>
              <a:t>Prediction Services </a:t>
            </a:r>
          </a:p>
          <a:p>
            <a:pPr marL="1714500" lvl="3" indent="-342900">
              <a:buFont typeface="Courier New" panose="020B0604020202020204" pitchFamily="34" charset="0"/>
              <a:buChar char="o"/>
            </a:pPr>
            <a:r>
              <a:rPr lang="en-US" sz="2000" b="1">
                <a:latin typeface="Aptos"/>
              </a:rPr>
              <a:t>Machine Learning (ML) Services</a:t>
            </a:r>
          </a:p>
          <a:p>
            <a:pPr marL="1257300" lvl="2" indent="-342900">
              <a:buFont typeface="Arial" panose="020B0604020202020204" pitchFamily="34" charset="0"/>
              <a:buChar char="•"/>
            </a:pPr>
            <a:r>
              <a:rPr lang="en-US" sz="2000">
                <a:latin typeface="Aptos"/>
              </a:rPr>
              <a:t>Metrics for </a:t>
            </a:r>
            <a:r>
              <a:rPr lang="en-US" sz="2000" b="1">
                <a:latin typeface="Aptos"/>
              </a:rPr>
              <a:t>Data Services</a:t>
            </a:r>
          </a:p>
          <a:p>
            <a:pPr marL="1257300" lvl="2" indent="-342900">
              <a:buFont typeface="Arial" panose="020B0604020202020204" pitchFamily="34" charset="0"/>
              <a:buChar char="•"/>
            </a:pPr>
            <a:r>
              <a:rPr lang="en-US" sz="2000">
                <a:latin typeface="Aptos"/>
              </a:rPr>
              <a:t>Generic metrics for all </a:t>
            </a:r>
            <a:r>
              <a:rPr lang="en-US" sz="2000" b="1">
                <a:latin typeface="Aptos"/>
              </a:rPr>
              <a:t>Services</a:t>
            </a:r>
            <a:endParaRPr lang="en-US" sz="2000">
              <a:latin typeface="Aptos"/>
            </a:endParaRPr>
          </a:p>
          <a:p>
            <a:endParaRPr lang="en-US" sz="2000">
              <a:latin typeface="Aptos"/>
            </a:endParaRPr>
          </a:p>
        </p:txBody>
      </p:sp>
    </p:spTree>
    <p:extLst>
      <p:ext uri="{BB962C8B-B14F-4D97-AF65-F5344CB8AC3E}">
        <p14:creationId xmlns:p14="http://schemas.microsoft.com/office/powerpoint/2010/main" val="2778426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51908-EF8B-C342-48DA-1E0CBD99E13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11A7DD-1FFB-9F4B-B709-0396889EF134}"/>
              </a:ext>
            </a:extLst>
          </p:cNvPr>
          <p:cNvSpPr>
            <a:spLocks noGrp="1"/>
          </p:cNvSpPr>
          <p:nvPr>
            <p:ph idx="1"/>
          </p:nvPr>
        </p:nvSpPr>
        <p:spPr/>
        <p:txBody>
          <a:bodyPr/>
          <a:lstStyle/>
          <a:p>
            <a:endParaRPr lang="en-US" sz="1600"/>
          </a:p>
          <a:p>
            <a:pPr lvl="3"/>
            <a:endParaRPr lang="en-US" sz="1600"/>
          </a:p>
        </p:txBody>
      </p:sp>
      <p:sp>
        <p:nvSpPr>
          <p:cNvPr id="3" name="Title 2">
            <a:extLst>
              <a:ext uri="{FF2B5EF4-FFF2-40B4-BE49-F238E27FC236}">
                <a16:creationId xmlns:a16="http://schemas.microsoft.com/office/drawing/2014/main" id="{D0053E06-A474-060F-35B8-A23748E1DD48}"/>
              </a:ext>
            </a:extLst>
          </p:cNvPr>
          <p:cNvSpPr>
            <a:spLocks noGrp="1"/>
          </p:cNvSpPr>
          <p:nvPr>
            <p:ph type="title"/>
          </p:nvPr>
        </p:nvSpPr>
        <p:spPr/>
        <p:txBody>
          <a:bodyPr lIns="91440" tIns="45720" rIns="91440" bIns="45720" anchor="ctr">
            <a:normAutofit/>
          </a:bodyPr>
          <a:lstStyle/>
          <a:p>
            <a:r>
              <a:rPr lang="en-US" sz="3200">
                <a:latin typeface="Arial"/>
                <a:cs typeface="Arial"/>
              </a:rPr>
              <a:t>Model Evaluation Basics</a:t>
            </a:r>
            <a:endParaRPr lang="en-US" sz="3200"/>
          </a:p>
        </p:txBody>
      </p:sp>
      <p:sp>
        <p:nvSpPr>
          <p:cNvPr id="4" name="Slide Number Placeholder 3">
            <a:extLst>
              <a:ext uri="{FF2B5EF4-FFF2-40B4-BE49-F238E27FC236}">
                <a16:creationId xmlns:a16="http://schemas.microsoft.com/office/drawing/2014/main" id="{7B9C9A9A-EB0E-EC7F-C9B4-3D6048A0B05A}"/>
              </a:ext>
            </a:extLst>
          </p:cNvPr>
          <p:cNvSpPr>
            <a:spLocks noGrp="1"/>
          </p:cNvSpPr>
          <p:nvPr>
            <p:ph type="sldNum" sz="quarter" idx="4"/>
          </p:nvPr>
        </p:nvSpPr>
        <p:spPr/>
        <p:txBody>
          <a:bodyPr/>
          <a:lstStyle/>
          <a:p>
            <a:pPr algn="r"/>
            <a:fld id="{9F0E9893-8FB3-409C-B448-4EC2BA053222}" type="slidenum">
              <a:rPr lang="en-US" sz="1600" smtClean="0"/>
              <a:pPr algn="r"/>
              <a:t>24</a:t>
            </a:fld>
            <a:endParaRPr lang="en-US" sz="1600"/>
          </a:p>
        </p:txBody>
      </p:sp>
      <p:sp>
        <p:nvSpPr>
          <p:cNvPr id="8" name="TextBox 7">
            <a:extLst>
              <a:ext uri="{FF2B5EF4-FFF2-40B4-BE49-F238E27FC236}">
                <a16:creationId xmlns:a16="http://schemas.microsoft.com/office/drawing/2014/main" id="{76D69C8F-FD1C-AB87-637E-46136C9A9986}"/>
              </a:ext>
            </a:extLst>
          </p:cNvPr>
          <p:cNvSpPr txBox="1"/>
          <p:nvPr/>
        </p:nvSpPr>
        <p:spPr>
          <a:xfrm>
            <a:off x="306497" y="848764"/>
            <a:ext cx="11806958" cy="5601533"/>
          </a:xfrm>
          <a:prstGeom prst="rect">
            <a:avLst/>
          </a:prstGeom>
          <a:noFill/>
        </p:spPr>
        <p:txBody>
          <a:bodyPr wrap="square" lIns="91440" tIns="45720" rIns="91440" bIns="45720" rtlCol="0" anchor="t">
            <a:spAutoFit/>
          </a:bodyPr>
          <a:lstStyle/>
          <a:p>
            <a:r>
              <a:rPr lang="en-US" kern="0">
                <a:latin typeface="Calibri"/>
                <a:ea typeface="Times New Roman" panose="02020603050405020304" pitchFamily="18" charset="0"/>
                <a:cs typeface="Calibri"/>
              </a:rPr>
              <a:t>Model evaluation is the process that uses quantifiable metrics </a:t>
            </a:r>
            <a:r>
              <a:rPr lang="en-US" kern="0">
                <a:effectLst/>
                <a:latin typeface="Calibri"/>
                <a:ea typeface="Times New Roman" panose="02020603050405020304" pitchFamily="18" charset="0"/>
                <a:cs typeface="Calibri"/>
              </a:rPr>
              <a:t>to </a:t>
            </a:r>
            <a:r>
              <a:rPr lang="en-US" kern="0">
                <a:latin typeface="Calibri"/>
                <a:ea typeface="Times New Roman" panose="02020603050405020304" pitchFamily="18" charset="0"/>
                <a:cs typeface="Calibri"/>
              </a:rPr>
              <a:t>analyze </a:t>
            </a:r>
            <a:r>
              <a:rPr lang="en-US" kern="0">
                <a:effectLst/>
                <a:latin typeface="Calibri"/>
                <a:ea typeface="Times New Roman" panose="02020603050405020304" pitchFamily="18" charset="0"/>
                <a:cs typeface="Calibri"/>
              </a:rPr>
              <a:t>the </a:t>
            </a:r>
            <a:r>
              <a:rPr lang="en-US" kern="0">
                <a:latin typeface="Calibri"/>
                <a:ea typeface="Times New Roman" panose="02020603050405020304" pitchFamily="18" charset="0"/>
                <a:cs typeface="Calibri"/>
              </a:rPr>
              <a:t>performance </a:t>
            </a:r>
            <a:r>
              <a:rPr lang="en-US" kern="0">
                <a:effectLst/>
                <a:latin typeface="Calibri"/>
                <a:ea typeface="Times New Roman" panose="02020603050405020304" pitchFamily="18" charset="0"/>
                <a:cs typeface="Calibri"/>
              </a:rPr>
              <a:t>of</a:t>
            </a:r>
            <a:r>
              <a:rPr lang="en-US" kern="0">
                <a:latin typeface="Calibri"/>
                <a:ea typeface="Times New Roman" panose="02020603050405020304" pitchFamily="18" charset="0"/>
                <a:cs typeface="Calibri"/>
              </a:rPr>
              <a:t> the model. </a:t>
            </a:r>
          </a:p>
          <a:p>
            <a:r>
              <a:rPr lang="en-US" kern="0">
                <a:latin typeface="Calibri"/>
                <a:ea typeface="Times New Roman" panose="02020603050405020304" pitchFamily="18" charset="0"/>
                <a:cs typeface="Calibri"/>
              </a:rPr>
              <a:t>Understanding how the model interprets the</a:t>
            </a:r>
            <a:r>
              <a:rPr lang="en-US" kern="0">
                <a:effectLst/>
                <a:latin typeface="Calibri"/>
                <a:ea typeface="Times New Roman" panose="02020603050405020304" pitchFamily="18" charset="0"/>
                <a:cs typeface="Calibri"/>
              </a:rPr>
              <a:t> data</a:t>
            </a:r>
            <a:r>
              <a:rPr lang="en-US" kern="0">
                <a:latin typeface="Calibri"/>
                <a:ea typeface="Times New Roman" panose="02020603050405020304" pitchFamily="18" charset="0"/>
                <a:cs typeface="Calibri"/>
              </a:rPr>
              <a:t> is very crucial! </a:t>
            </a:r>
            <a:endParaRPr lang="en-US"/>
          </a:p>
          <a:p>
            <a:endParaRPr lang="en-US" kern="0">
              <a:latin typeface="+mj-lt"/>
            </a:endParaRPr>
          </a:p>
          <a:p>
            <a:r>
              <a:rPr lang="en-US" kern="0">
                <a:latin typeface="+mj-lt"/>
              </a:rPr>
              <a:t>Machine Learning models can be categorized into two main types:</a:t>
            </a:r>
            <a:endParaRPr lang="en-US">
              <a:latin typeface="+mj-lt"/>
            </a:endParaRPr>
          </a:p>
          <a:p>
            <a:endParaRPr lang="en-US" sz="1600" b="1" kern="0">
              <a:latin typeface="+mj-lt"/>
            </a:endParaRPr>
          </a:p>
          <a:p>
            <a:r>
              <a:rPr lang="en-US" sz="1600" b="1" kern="0">
                <a:latin typeface="+mj-lt"/>
              </a:rPr>
              <a:t>1: Regression models </a:t>
            </a:r>
            <a:endParaRPr lang="en-US" sz="1600" b="1">
              <a:latin typeface="+mj-lt"/>
            </a:endParaRPr>
          </a:p>
          <a:p>
            <a:r>
              <a:rPr lang="en-US" sz="1400" kern="0">
                <a:latin typeface="+mj-lt"/>
              </a:rPr>
              <a:t>Continuous output; use a metric based on calculating some sort of distance between predicted and ground truth.</a:t>
            </a:r>
            <a:endParaRPr lang="en-US" sz="1400">
              <a:latin typeface="+mj-lt"/>
            </a:endParaRPr>
          </a:p>
          <a:p>
            <a:endParaRPr lang="en-US" sz="1400" kern="0">
              <a:latin typeface="+mj-lt"/>
            </a:endParaRPr>
          </a:p>
          <a:p>
            <a:r>
              <a:rPr lang="en-US" sz="1400" kern="0">
                <a:latin typeface="+mj-lt"/>
              </a:rPr>
              <a:t>Common Metrics for evaluating Regression models are:</a:t>
            </a:r>
            <a:endParaRPr lang="en-US" sz="1400">
              <a:latin typeface="+mj-lt"/>
            </a:endParaRPr>
          </a:p>
          <a:p>
            <a:pPr marL="800100" lvl="1" indent="-342900">
              <a:buFont typeface="Arial"/>
              <a:buChar char="•"/>
            </a:pPr>
            <a:r>
              <a:rPr lang="en-US" sz="1400" kern="0">
                <a:latin typeface="+mj-lt"/>
              </a:rPr>
              <a:t>Mean Absolute Error (MAE)</a:t>
            </a:r>
            <a:endParaRPr lang="en-US" sz="1400">
              <a:latin typeface="+mj-lt"/>
            </a:endParaRPr>
          </a:p>
          <a:p>
            <a:pPr marL="800100" lvl="1" indent="-342900">
              <a:buFont typeface="Arial"/>
              <a:buChar char="•"/>
            </a:pPr>
            <a:r>
              <a:rPr lang="en-US" sz="1400" kern="0">
                <a:latin typeface="+mj-lt"/>
              </a:rPr>
              <a:t>Mean Squared Error (MSE)</a:t>
            </a:r>
            <a:endParaRPr lang="en-US" sz="1400">
              <a:latin typeface="+mj-lt"/>
            </a:endParaRPr>
          </a:p>
          <a:p>
            <a:pPr marL="800100" lvl="1" indent="-342900">
              <a:buFont typeface="Arial"/>
              <a:buChar char="•"/>
            </a:pPr>
            <a:r>
              <a:rPr lang="en-US" sz="1400" kern="0">
                <a:latin typeface="+mj-lt"/>
              </a:rPr>
              <a:t>Root Mean Squared Error (RMSE)</a:t>
            </a:r>
            <a:endParaRPr lang="en-US" sz="1400">
              <a:latin typeface="+mj-lt"/>
            </a:endParaRPr>
          </a:p>
          <a:p>
            <a:pPr marL="800100" lvl="1" indent="-342900">
              <a:buFont typeface="Arial"/>
              <a:buChar char="•"/>
            </a:pPr>
            <a:r>
              <a:rPr lang="en-US" sz="1400" kern="0">
                <a:latin typeface="+mj-lt"/>
              </a:rPr>
              <a:t>R² (R-Squared)</a:t>
            </a:r>
            <a:endParaRPr lang="en-US" sz="1400">
              <a:latin typeface="+mj-lt"/>
            </a:endParaRPr>
          </a:p>
          <a:p>
            <a:endParaRPr lang="en-US" sz="1400">
              <a:latin typeface="+mj-lt"/>
            </a:endParaRPr>
          </a:p>
          <a:p>
            <a:r>
              <a:rPr lang="en-US" sz="1600" b="1" kern="0">
                <a:latin typeface="+mj-lt"/>
              </a:rPr>
              <a:t>2: Classification models </a:t>
            </a:r>
            <a:endParaRPr lang="en-US" sz="1600" b="1">
              <a:latin typeface="+mj-lt"/>
            </a:endParaRPr>
          </a:p>
          <a:p>
            <a:r>
              <a:rPr lang="en-US" sz="1400" kern="0">
                <a:latin typeface="+mj-lt"/>
              </a:rPr>
              <a:t>Discrete output; use a metric that compares discrete classes in some form. Classification Metrics evaluate a model’s performance and tell you how good or bad the classification is, but each of them evaluates it in a different way.</a:t>
            </a:r>
            <a:endParaRPr lang="en-US" sz="1400">
              <a:latin typeface="+mj-lt"/>
            </a:endParaRPr>
          </a:p>
          <a:p>
            <a:endParaRPr lang="en-US" sz="1400" kern="0">
              <a:latin typeface="+mj-lt"/>
            </a:endParaRPr>
          </a:p>
          <a:p>
            <a:r>
              <a:rPr lang="en-US" sz="1400" kern="0">
                <a:latin typeface="+mj-lt"/>
              </a:rPr>
              <a:t>Common Metrics for evaluating Classification models are:</a:t>
            </a:r>
            <a:endParaRPr lang="en-US" sz="1400">
              <a:latin typeface="+mj-lt"/>
            </a:endParaRPr>
          </a:p>
          <a:p>
            <a:pPr marL="800100" lvl="1" indent="-342900">
              <a:buFont typeface="Arial"/>
              <a:buChar char="•"/>
            </a:pPr>
            <a:r>
              <a:rPr lang="en-US" sz="1400" kern="0">
                <a:latin typeface="+mj-lt"/>
              </a:rPr>
              <a:t>Accuracy</a:t>
            </a:r>
            <a:endParaRPr lang="en-US" sz="1400">
              <a:latin typeface="+mj-lt"/>
            </a:endParaRPr>
          </a:p>
          <a:p>
            <a:pPr marL="800100" lvl="1" indent="-342900">
              <a:buFont typeface="Arial"/>
              <a:buChar char="•"/>
            </a:pPr>
            <a:r>
              <a:rPr lang="en-US" sz="1400" kern="0">
                <a:latin typeface="+mj-lt"/>
              </a:rPr>
              <a:t>Confusion Matrix (not a metric but fundamental to others)</a:t>
            </a:r>
            <a:endParaRPr lang="en-US" sz="1400">
              <a:latin typeface="+mj-lt"/>
            </a:endParaRPr>
          </a:p>
          <a:p>
            <a:pPr marL="800100" lvl="1" indent="-342900">
              <a:buFont typeface="Arial"/>
              <a:buChar char="•"/>
            </a:pPr>
            <a:r>
              <a:rPr lang="en-US" sz="1400" kern="0">
                <a:latin typeface="+mj-lt"/>
              </a:rPr>
              <a:t>Precision and Recall</a:t>
            </a:r>
            <a:endParaRPr lang="en-US" sz="1400">
              <a:latin typeface="+mj-lt"/>
            </a:endParaRPr>
          </a:p>
          <a:p>
            <a:pPr marL="800100" lvl="1" indent="-342900">
              <a:buFont typeface="Arial"/>
              <a:buChar char="•"/>
            </a:pPr>
            <a:r>
              <a:rPr lang="en-US" sz="1400" kern="0">
                <a:latin typeface="+mj-lt"/>
              </a:rPr>
              <a:t>F1-score</a:t>
            </a:r>
            <a:endParaRPr lang="en-US" sz="1400">
              <a:latin typeface="+mj-lt"/>
            </a:endParaRPr>
          </a:p>
          <a:p>
            <a:pPr marL="800100" lvl="1" indent="-342900">
              <a:buFont typeface="Arial"/>
              <a:buChar char="•"/>
            </a:pPr>
            <a:r>
              <a:rPr lang="en-US" sz="1400" kern="0">
                <a:latin typeface="+mj-lt"/>
              </a:rPr>
              <a:t>AU-ROC</a:t>
            </a:r>
            <a:endParaRPr lang="en-US" sz="1400">
              <a:latin typeface="+mj-lt"/>
            </a:endParaRPr>
          </a:p>
        </p:txBody>
      </p:sp>
    </p:spTree>
    <p:extLst>
      <p:ext uri="{BB962C8B-B14F-4D97-AF65-F5344CB8AC3E}">
        <p14:creationId xmlns:p14="http://schemas.microsoft.com/office/powerpoint/2010/main" val="2068259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D8CE01-C798-FC00-594F-D8EF317D2E8E}"/>
              </a:ext>
            </a:extLst>
          </p:cNvPr>
          <p:cNvSpPr>
            <a:spLocks noGrp="1"/>
          </p:cNvSpPr>
          <p:nvPr>
            <p:ph type="title"/>
          </p:nvPr>
        </p:nvSpPr>
        <p:spPr>
          <a:xfrm>
            <a:off x="1148575" y="100373"/>
            <a:ext cx="9969191" cy="604838"/>
          </a:xfrm>
        </p:spPr>
        <p:txBody>
          <a:bodyPr/>
          <a:lstStyle/>
          <a:p>
            <a:r>
              <a:rPr lang="en-US"/>
              <a:t>DIP Metrics for ML Models</a:t>
            </a:r>
          </a:p>
        </p:txBody>
      </p:sp>
      <p:graphicFrame>
        <p:nvGraphicFramePr>
          <p:cNvPr id="7" name="Table 7">
            <a:extLst>
              <a:ext uri="{FF2B5EF4-FFF2-40B4-BE49-F238E27FC236}">
                <a16:creationId xmlns:a16="http://schemas.microsoft.com/office/drawing/2014/main" id="{319DA483-8420-2780-8155-8C7054F4E020}"/>
              </a:ext>
            </a:extLst>
          </p:cNvPr>
          <p:cNvGraphicFramePr>
            <a:graphicFrameLocks noGrp="1"/>
          </p:cNvGraphicFramePr>
          <p:nvPr>
            <p:extLst>
              <p:ext uri="{D42A27DB-BD31-4B8C-83A1-F6EECF244321}">
                <p14:modId xmlns:p14="http://schemas.microsoft.com/office/powerpoint/2010/main" val="3946868262"/>
              </p:ext>
            </p:extLst>
          </p:nvPr>
        </p:nvGraphicFramePr>
        <p:xfrm>
          <a:off x="1748995" y="2388124"/>
          <a:ext cx="6850523" cy="3297555"/>
        </p:xfrm>
        <a:graphic>
          <a:graphicData uri="http://schemas.openxmlformats.org/drawingml/2006/table">
            <a:tbl>
              <a:tblPr firstRow="1" bandRow="1">
                <a:tableStyleId>{5C22544A-7EE6-4342-B048-85BDC9FD1C3A}</a:tableStyleId>
              </a:tblPr>
              <a:tblGrid>
                <a:gridCol w="938644">
                  <a:extLst>
                    <a:ext uri="{9D8B030D-6E8A-4147-A177-3AD203B41FA5}">
                      <a16:colId xmlns:a16="http://schemas.microsoft.com/office/drawing/2014/main" val="3123087212"/>
                    </a:ext>
                  </a:extLst>
                </a:gridCol>
                <a:gridCol w="3163613">
                  <a:extLst>
                    <a:ext uri="{9D8B030D-6E8A-4147-A177-3AD203B41FA5}">
                      <a16:colId xmlns:a16="http://schemas.microsoft.com/office/drawing/2014/main" val="1200853303"/>
                    </a:ext>
                  </a:extLst>
                </a:gridCol>
                <a:gridCol w="2748266">
                  <a:extLst>
                    <a:ext uri="{9D8B030D-6E8A-4147-A177-3AD203B41FA5}">
                      <a16:colId xmlns:a16="http://schemas.microsoft.com/office/drawing/2014/main" val="1583618066"/>
                    </a:ext>
                  </a:extLst>
                </a:gridCol>
              </a:tblGrid>
              <a:tr h="371475">
                <a:tc>
                  <a:txBody>
                    <a:bodyPr/>
                    <a:lstStyle/>
                    <a:p>
                      <a:pPr algn="ctr"/>
                      <a:endParaRPr lang="en-US" sz="1800"/>
                    </a:p>
                  </a:txBody>
                  <a:tcPr/>
                </a:tc>
                <a:tc>
                  <a:txBody>
                    <a:bodyPr/>
                    <a:lstStyle/>
                    <a:p>
                      <a:pPr algn="ctr"/>
                      <a:r>
                        <a:rPr lang="en-US" sz="1800"/>
                        <a:t>Regression</a:t>
                      </a:r>
                    </a:p>
                  </a:txBody>
                  <a:tcPr anchor="ctr"/>
                </a:tc>
                <a:tc>
                  <a:txBody>
                    <a:bodyPr/>
                    <a:lstStyle/>
                    <a:p>
                      <a:pPr algn="ctr"/>
                      <a:r>
                        <a:rPr lang="en-US" sz="1800"/>
                        <a:t>Classification</a:t>
                      </a:r>
                    </a:p>
                  </a:txBody>
                  <a:tcPr anchor="ctr"/>
                </a:tc>
                <a:extLst>
                  <a:ext uri="{0D108BD9-81ED-4DB2-BD59-A6C34878D82A}">
                    <a16:rowId xmlns:a16="http://schemas.microsoft.com/office/drawing/2014/main" val="683797808"/>
                  </a:ext>
                </a:extLst>
              </a:tr>
              <a:tr h="686064">
                <a:tc>
                  <a:txBody>
                    <a:bodyPr/>
                    <a:lstStyle/>
                    <a:p>
                      <a:pPr algn="ctr"/>
                      <a:r>
                        <a:rPr lang="en-US" sz="1800"/>
                        <a:t>Models</a:t>
                      </a:r>
                    </a:p>
                  </a:txBody>
                  <a:tcPr anchor="ctr"/>
                </a:tc>
                <a:tc>
                  <a:txBody>
                    <a:bodyPr/>
                    <a:lstStyle/>
                    <a:p>
                      <a:pPr marL="285750" indent="-285750">
                        <a:buFont typeface="Wingdings" pitchFamily="2" charset="2"/>
                        <a:buChar char="§"/>
                      </a:pPr>
                      <a:r>
                        <a:rPr lang="en-US" sz="1800"/>
                        <a:t>Estimated On</a:t>
                      </a:r>
                    </a:p>
                    <a:p>
                      <a:pPr marL="285750" indent="-285750">
                        <a:buFont typeface="Wingdings" pitchFamily="2" charset="2"/>
                        <a:buChar char="§"/>
                      </a:pPr>
                      <a:r>
                        <a:rPr lang="en-US" sz="1800"/>
                        <a:t>Taxi In</a:t>
                      </a:r>
                    </a:p>
                    <a:p>
                      <a:pPr marL="285750" indent="-285750">
                        <a:buFont typeface="Wingdings" pitchFamily="2" charset="2"/>
                        <a:buChar char="§"/>
                      </a:pPr>
                      <a:r>
                        <a:rPr lang="en-US" sz="1800"/>
                        <a:t>Taxi Out</a:t>
                      </a:r>
                    </a:p>
                  </a:txBody>
                  <a:tcPr anchor="ctr"/>
                </a:tc>
                <a:tc>
                  <a:txBody>
                    <a:bodyPr/>
                    <a:lstStyle/>
                    <a:p>
                      <a:pPr marL="285750" indent="-285750">
                        <a:buFont typeface="Wingdings" pitchFamily="2" charset="2"/>
                        <a:buChar char="§"/>
                      </a:pPr>
                      <a:r>
                        <a:rPr lang="en-US" sz="1800"/>
                        <a:t>Airport Configuration</a:t>
                      </a:r>
                    </a:p>
                    <a:p>
                      <a:pPr marL="285750" indent="-285750">
                        <a:buFont typeface="Wingdings" pitchFamily="2" charset="2"/>
                        <a:buChar char="§"/>
                      </a:pPr>
                      <a:r>
                        <a:rPr lang="en-US" sz="1800"/>
                        <a:t>Arrival Runway</a:t>
                      </a:r>
                    </a:p>
                    <a:p>
                      <a:pPr marL="285750" indent="-285750">
                        <a:buFont typeface="Wingdings" pitchFamily="2" charset="2"/>
                        <a:buChar char="§"/>
                      </a:pPr>
                      <a:r>
                        <a:rPr lang="en-US" sz="1800"/>
                        <a:t>Departure Runway</a:t>
                      </a:r>
                    </a:p>
                  </a:txBody>
                  <a:tcPr anchor="ctr"/>
                </a:tc>
                <a:extLst>
                  <a:ext uri="{0D108BD9-81ED-4DB2-BD59-A6C34878D82A}">
                    <a16:rowId xmlns:a16="http://schemas.microsoft.com/office/drawing/2014/main" val="957594921"/>
                  </a:ext>
                </a:extLst>
              </a:tr>
              <a:tr h="891883">
                <a:tc>
                  <a:txBody>
                    <a:bodyPr/>
                    <a:lstStyle/>
                    <a:p>
                      <a:pPr algn="ctr"/>
                      <a:r>
                        <a:rPr lang="en-US" sz="1800"/>
                        <a:t>Metrics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800" b="1"/>
                        <a:t>MAD residual</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800" b="1"/>
                        <a:t>Median Absolute Error</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800"/>
                        <a:t>Mean Absolute Error</a:t>
                      </a:r>
                    </a:p>
                    <a:p>
                      <a:pPr marL="285750" indent="-285750">
                        <a:buFont typeface="Wingdings" pitchFamily="2" charset="2"/>
                        <a:buChar char="§"/>
                      </a:pPr>
                      <a:r>
                        <a:rPr lang="en-US" sz="1800"/>
                        <a:t>Percent within +/- X minutes</a:t>
                      </a:r>
                    </a:p>
                    <a:p>
                      <a:pPr marL="285750" indent="-285750">
                        <a:buFont typeface="Wingdings" pitchFamily="2" charset="2"/>
                        <a:buChar char="§"/>
                      </a:pPr>
                      <a:r>
                        <a:rPr lang="en-US" sz="1800"/>
                        <a:t>Mean Squared Error</a:t>
                      </a:r>
                    </a:p>
                    <a:p>
                      <a:pPr marL="285750" indent="-285750">
                        <a:buFont typeface="Wingdings" pitchFamily="2" charset="2"/>
                        <a:buChar char="§"/>
                      </a:pPr>
                      <a:r>
                        <a:rPr lang="en-US" sz="1800"/>
                        <a:t>Root Mean Squared Error</a:t>
                      </a:r>
                    </a:p>
                  </a:txBody>
                  <a:tcPr anchor="ctr"/>
                </a:tc>
                <a:tc>
                  <a:txBody>
                    <a:bodyPr/>
                    <a:lstStyle/>
                    <a:p>
                      <a:pPr marL="285750" indent="-285750">
                        <a:buFont typeface="Wingdings" pitchFamily="2" charset="2"/>
                        <a:buChar char="§"/>
                      </a:pPr>
                      <a:r>
                        <a:rPr lang="en-US" sz="1800" b="1"/>
                        <a:t>Accuracy</a:t>
                      </a:r>
                    </a:p>
                    <a:p>
                      <a:pPr marL="285750" indent="-285750">
                        <a:buFont typeface="Wingdings" pitchFamily="2" charset="2"/>
                        <a:buChar char="§"/>
                      </a:pPr>
                      <a:r>
                        <a:rPr lang="en-US" sz="1800"/>
                        <a:t>Precision</a:t>
                      </a:r>
                    </a:p>
                    <a:p>
                      <a:pPr marL="285750" indent="-285750">
                        <a:buFont typeface="Wingdings" pitchFamily="2" charset="2"/>
                        <a:buChar char="§"/>
                      </a:pPr>
                      <a:r>
                        <a:rPr lang="en-US" sz="1800"/>
                        <a:t>Recall</a:t>
                      </a:r>
                    </a:p>
                    <a:p>
                      <a:pPr marL="285750" indent="-285750">
                        <a:buFont typeface="Wingdings" pitchFamily="2" charset="2"/>
                        <a:buChar char="§"/>
                      </a:pPr>
                      <a:r>
                        <a:rPr lang="en-US" sz="1800"/>
                        <a:t>F1-score</a:t>
                      </a:r>
                    </a:p>
                    <a:p>
                      <a:pPr marL="285750" indent="-285750">
                        <a:buFont typeface="Wingdings" pitchFamily="2" charset="2"/>
                        <a:buChar char="§"/>
                      </a:pPr>
                      <a:r>
                        <a:rPr lang="en-US" sz="1800"/>
                        <a:t>Fraction in configuration</a:t>
                      </a:r>
                    </a:p>
                  </a:txBody>
                  <a:tcPr anchor="ctr"/>
                </a:tc>
                <a:extLst>
                  <a:ext uri="{0D108BD9-81ED-4DB2-BD59-A6C34878D82A}">
                    <a16:rowId xmlns:a16="http://schemas.microsoft.com/office/drawing/2014/main" val="2353937711"/>
                  </a:ext>
                </a:extLst>
              </a:tr>
            </a:tbl>
          </a:graphicData>
        </a:graphic>
      </p:graphicFrame>
      <p:sp>
        <p:nvSpPr>
          <p:cNvPr id="2" name="TextBox 1">
            <a:extLst>
              <a:ext uri="{FF2B5EF4-FFF2-40B4-BE49-F238E27FC236}">
                <a16:creationId xmlns:a16="http://schemas.microsoft.com/office/drawing/2014/main" id="{CD974741-91B5-022A-12D5-1C1EAD6F6A13}"/>
              </a:ext>
            </a:extLst>
          </p:cNvPr>
          <p:cNvSpPr txBox="1"/>
          <p:nvPr/>
        </p:nvSpPr>
        <p:spPr>
          <a:xfrm>
            <a:off x="397933" y="893689"/>
            <a:ext cx="11419597" cy="1287468"/>
          </a:xfrm>
          <a:prstGeom prst="rect">
            <a:avLst/>
          </a:prstGeom>
          <a:noFill/>
        </p:spPr>
        <p:txBody>
          <a:bodyPr wrap="square" lIns="91440" tIns="45720" rIns="91440" bIns="45720" rtlCol="0" anchor="t">
            <a:spAutoFit/>
          </a:bodyPr>
          <a:lstStyle/>
          <a:p>
            <a:pPr marR="0" lvl="0" algn="l" defTabSz="914400" rtl="0" eaLnBrk="1" fontAlgn="auto" latinLnBrk="0" hangingPunct="1">
              <a:lnSpc>
                <a:spcPct val="150000"/>
              </a:lnSpc>
              <a:spcBef>
                <a:spcPts val="0"/>
              </a:spcBef>
              <a:spcAft>
                <a:spcPts val="0"/>
              </a:spcAft>
              <a:buClrTx/>
              <a:buSzTx/>
              <a:tabLst/>
              <a:defRPr/>
            </a:pPr>
            <a:r>
              <a:rPr kumimoji="0" lang="en-US" b="0" i="0" u="none" strike="noStrike" kern="1200" cap="none" spc="0" normalizeH="0" baseline="0" noProof="0">
                <a:ln>
                  <a:noFill/>
                </a:ln>
                <a:solidFill>
                  <a:prstClr val="black"/>
                </a:solidFill>
                <a:effectLst/>
                <a:uLnTx/>
                <a:uFillTx/>
                <a:latin typeface="+mn-lt"/>
                <a:ea typeface="ＭＳ Ｐゴシック"/>
              </a:rPr>
              <a:t>DIP focused on the following metrics for the Prediction Services registered on the Platform</a:t>
            </a:r>
            <a:endParaRPr lang="en-US" b="0" i="0" u="none" strike="noStrike" kern="1200" cap="none" spc="0" normalizeH="0" baseline="0" noProof="0">
              <a:ln>
                <a:noFill/>
              </a:ln>
              <a:solidFill>
                <a:prstClr val="black"/>
              </a:solidFill>
              <a:effectLst/>
              <a:uLnTx/>
              <a:uFillTx/>
              <a:latin typeface="+mn-lt"/>
              <a:ea typeface="ＭＳ Ｐゴシック"/>
            </a:endParaRPr>
          </a:p>
          <a:p>
            <a:pPr marL="800100" lvl="1" indent="-342900">
              <a:lnSpc>
                <a:spcPct val="150000"/>
              </a:lnSpc>
              <a:buFont typeface="Arial" panose="020B0604020202020204" pitchFamily="34" charset="0"/>
              <a:buChar char="•"/>
              <a:defRPr/>
            </a:pPr>
            <a:r>
              <a:rPr lang="en-US">
                <a:solidFill>
                  <a:prstClr val="black"/>
                </a:solidFill>
                <a:ea typeface="ＭＳ Ｐゴシック"/>
              </a:rPr>
              <a:t>Regression Models - M</a:t>
            </a:r>
            <a:r>
              <a:rPr kumimoji="0" lang="en-US" b="0" i="0" u="none" strike="noStrike" kern="1200" cap="none" spc="0" normalizeH="0" baseline="0" noProof="0" err="1">
                <a:ln>
                  <a:noFill/>
                </a:ln>
                <a:solidFill>
                  <a:prstClr val="black"/>
                </a:solidFill>
                <a:effectLst/>
                <a:uLnTx/>
                <a:uFillTx/>
                <a:latin typeface="+mn-lt"/>
                <a:ea typeface="ＭＳ Ｐゴシック"/>
              </a:rPr>
              <a:t>edian</a:t>
            </a:r>
            <a:r>
              <a:rPr lang="en-US">
                <a:solidFill>
                  <a:prstClr val="black"/>
                </a:solidFill>
                <a:ea typeface="ＭＳ Ｐゴシック"/>
              </a:rPr>
              <a:t> Absolute</a:t>
            </a:r>
            <a:r>
              <a:rPr kumimoji="0" lang="en-US" b="0" i="0" u="none" strike="noStrike" kern="1200" cap="none" spc="0" normalizeH="0" baseline="0" noProof="0">
                <a:ln>
                  <a:noFill/>
                </a:ln>
                <a:solidFill>
                  <a:prstClr val="black"/>
                </a:solidFill>
                <a:effectLst/>
                <a:uLnTx/>
                <a:uFillTx/>
                <a:latin typeface="+mn-lt"/>
                <a:ea typeface="ＭＳ Ｐゴシック"/>
              </a:rPr>
              <a:t> </a:t>
            </a:r>
            <a:r>
              <a:rPr lang="en-US">
                <a:solidFill>
                  <a:prstClr val="black"/>
                </a:solidFill>
                <a:ea typeface="ＭＳ Ｐゴシック"/>
              </a:rPr>
              <a:t>Deviation</a:t>
            </a:r>
            <a:r>
              <a:rPr kumimoji="0" lang="en-US" b="0" i="0" u="none" strike="noStrike" kern="1200" cap="none" spc="0" normalizeH="0" baseline="0" noProof="0">
                <a:ln>
                  <a:noFill/>
                </a:ln>
                <a:solidFill>
                  <a:prstClr val="black"/>
                </a:solidFill>
                <a:effectLst/>
                <a:uLnTx/>
                <a:uFillTx/>
                <a:latin typeface="+mn-lt"/>
                <a:ea typeface="ＭＳ Ｐゴシック"/>
              </a:rPr>
              <a:t> (MAD) residual and Median </a:t>
            </a:r>
            <a:r>
              <a:rPr lang="en-US">
                <a:solidFill>
                  <a:prstClr val="black"/>
                </a:solidFill>
                <a:ea typeface="ＭＳ Ｐゴシック"/>
              </a:rPr>
              <a:t>Absolute</a:t>
            </a:r>
            <a:r>
              <a:rPr kumimoji="0" lang="en-US" b="0" i="0" u="none" strike="noStrike" kern="1200" cap="none" spc="0" normalizeH="0" baseline="0" noProof="0">
                <a:ln>
                  <a:noFill/>
                </a:ln>
                <a:solidFill>
                  <a:prstClr val="black"/>
                </a:solidFill>
                <a:effectLst/>
                <a:uLnTx/>
                <a:uFillTx/>
                <a:latin typeface="+mn-lt"/>
                <a:ea typeface="ＭＳ Ｐゴシック"/>
              </a:rPr>
              <a:t> </a:t>
            </a:r>
            <a:r>
              <a:rPr lang="en-US">
                <a:solidFill>
                  <a:prstClr val="black"/>
                </a:solidFill>
                <a:ea typeface="ＭＳ Ｐゴシック"/>
              </a:rPr>
              <a:t>Error </a:t>
            </a:r>
            <a:r>
              <a:rPr kumimoji="0" lang="en-US" b="0" i="0" u="none" strike="noStrike" kern="1200" cap="none" spc="0" normalizeH="0" baseline="0" noProof="0">
                <a:ln>
                  <a:noFill/>
                </a:ln>
                <a:solidFill>
                  <a:prstClr val="black"/>
                </a:solidFill>
                <a:effectLst/>
                <a:uLnTx/>
                <a:uFillTx/>
                <a:latin typeface="+mn-lt"/>
                <a:ea typeface="ＭＳ Ｐゴシック"/>
              </a:rPr>
              <a:t>(MAE)</a:t>
            </a:r>
            <a:endParaRPr lang="en-US" b="0" i="0" u="none" strike="noStrike" kern="1200" cap="none" spc="0" normalizeH="0" baseline="0" noProof="0">
              <a:ln>
                <a:noFill/>
              </a:ln>
              <a:solidFill>
                <a:prstClr val="black"/>
              </a:solidFill>
              <a:effectLst/>
              <a:uLnTx/>
              <a:uFillTx/>
              <a:latin typeface="+mn-lt"/>
              <a:ea typeface="ＭＳ Ｐゴシック"/>
            </a:endParaRPr>
          </a:p>
          <a:p>
            <a:pPr marL="800100" lvl="1" indent="-342900">
              <a:lnSpc>
                <a:spcPct val="150000"/>
              </a:lnSpc>
              <a:buFont typeface="Arial" panose="020B0604020202020204" pitchFamily="34" charset="0"/>
              <a:buChar char="•"/>
              <a:defRPr/>
            </a:pPr>
            <a:r>
              <a:rPr lang="en-US" sz="1800"/>
              <a:t>Classification</a:t>
            </a:r>
            <a:r>
              <a:rPr kumimoji="0" lang="en-US" b="0" i="0" u="none" strike="noStrike" kern="1200" cap="none" spc="0" normalizeH="0" baseline="0" noProof="0">
                <a:ln>
                  <a:noFill/>
                </a:ln>
                <a:solidFill>
                  <a:prstClr val="black"/>
                </a:solidFill>
                <a:effectLst/>
                <a:uLnTx/>
                <a:uFillTx/>
                <a:latin typeface="+mn-lt"/>
                <a:ea typeface="ＭＳ Ｐゴシック"/>
              </a:rPr>
              <a:t> </a:t>
            </a:r>
            <a:r>
              <a:rPr lang="en-US">
                <a:solidFill>
                  <a:prstClr val="black"/>
                </a:solidFill>
                <a:ea typeface="ＭＳ Ｐゴシック"/>
              </a:rPr>
              <a:t>M</a:t>
            </a:r>
            <a:r>
              <a:rPr kumimoji="0" lang="en-US" b="0" i="0" u="none" strike="noStrike" kern="1200" cap="none" spc="0" normalizeH="0" baseline="0" noProof="0">
                <a:ln>
                  <a:noFill/>
                </a:ln>
                <a:solidFill>
                  <a:prstClr val="black"/>
                </a:solidFill>
                <a:effectLst/>
                <a:uLnTx/>
                <a:uFillTx/>
                <a:latin typeface="+mn-lt"/>
                <a:ea typeface="ＭＳ Ｐゴシック"/>
              </a:rPr>
              <a:t>odels - Accuracy</a:t>
            </a:r>
            <a:endParaRPr lang="en-US" b="0" i="0" u="none" strike="noStrike" kern="1200" cap="none" spc="0" normalizeH="0" baseline="0" noProof="0">
              <a:ln>
                <a:noFill/>
              </a:ln>
              <a:solidFill>
                <a:prstClr val="black"/>
              </a:solidFill>
              <a:effectLst/>
              <a:uLnTx/>
              <a:uFillTx/>
              <a:latin typeface="+mn-lt"/>
              <a:ea typeface="ＭＳ Ｐゴシック"/>
            </a:endParaRPr>
          </a:p>
        </p:txBody>
      </p:sp>
    </p:spTree>
    <p:extLst>
      <p:ext uri="{BB962C8B-B14F-4D97-AF65-F5344CB8AC3E}">
        <p14:creationId xmlns:p14="http://schemas.microsoft.com/office/powerpoint/2010/main" val="2331876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51908-EF8B-C342-48DA-1E0CBD99E13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11A7DD-1FFB-9F4B-B709-0396889EF134}"/>
              </a:ext>
            </a:extLst>
          </p:cNvPr>
          <p:cNvSpPr>
            <a:spLocks noGrp="1"/>
          </p:cNvSpPr>
          <p:nvPr>
            <p:ph idx="1"/>
          </p:nvPr>
        </p:nvSpPr>
        <p:spPr/>
        <p:txBody>
          <a:bodyPr/>
          <a:lstStyle/>
          <a:p>
            <a:endParaRPr lang="en-US" sz="1600"/>
          </a:p>
          <a:p>
            <a:pPr lvl="3"/>
            <a:endParaRPr lang="en-US" sz="1600"/>
          </a:p>
        </p:txBody>
      </p:sp>
      <p:sp>
        <p:nvSpPr>
          <p:cNvPr id="3" name="Title 2">
            <a:extLst>
              <a:ext uri="{FF2B5EF4-FFF2-40B4-BE49-F238E27FC236}">
                <a16:creationId xmlns:a16="http://schemas.microsoft.com/office/drawing/2014/main" id="{D0053E06-A474-060F-35B8-A23748E1DD48}"/>
              </a:ext>
            </a:extLst>
          </p:cNvPr>
          <p:cNvSpPr>
            <a:spLocks noGrp="1"/>
          </p:cNvSpPr>
          <p:nvPr>
            <p:ph type="title"/>
          </p:nvPr>
        </p:nvSpPr>
        <p:spPr/>
        <p:txBody>
          <a:bodyPr lIns="91440" tIns="45720" rIns="91440" bIns="45720" anchor="ctr">
            <a:normAutofit/>
          </a:bodyPr>
          <a:lstStyle/>
          <a:p>
            <a:r>
              <a:rPr lang="en-US" sz="3200">
                <a:latin typeface="Arial"/>
                <a:cs typeface="Arial"/>
              </a:rPr>
              <a:t> Classification Models and Metrics</a:t>
            </a:r>
            <a:endParaRPr lang="en-US"/>
          </a:p>
        </p:txBody>
      </p:sp>
      <p:sp>
        <p:nvSpPr>
          <p:cNvPr id="4" name="Slide Number Placeholder 3">
            <a:extLst>
              <a:ext uri="{FF2B5EF4-FFF2-40B4-BE49-F238E27FC236}">
                <a16:creationId xmlns:a16="http://schemas.microsoft.com/office/drawing/2014/main" id="{7B9C9A9A-EB0E-EC7F-C9B4-3D6048A0B05A}"/>
              </a:ext>
            </a:extLst>
          </p:cNvPr>
          <p:cNvSpPr>
            <a:spLocks noGrp="1"/>
          </p:cNvSpPr>
          <p:nvPr>
            <p:ph type="sldNum" sz="quarter" idx="4"/>
          </p:nvPr>
        </p:nvSpPr>
        <p:spPr/>
        <p:txBody>
          <a:bodyPr/>
          <a:lstStyle/>
          <a:p>
            <a:pPr algn="r"/>
            <a:fld id="{9F0E9893-8FB3-409C-B448-4EC2BA053222}" type="slidenum">
              <a:rPr lang="en-US" sz="1600" smtClean="0"/>
              <a:pPr algn="r"/>
              <a:t>26</a:t>
            </a:fld>
            <a:endParaRPr lang="en-US" sz="1600"/>
          </a:p>
        </p:txBody>
      </p:sp>
      <p:sp>
        <p:nvSpPr>
          <p:cNvPr id="6" name="TextBox 5">
            <a:extLst>
              <a:ext uri="{FF2B5EF4-FFF2-40B4-BE49-F238E27FC236}">
                <a16:creationId xmlns:a16="http://schemas.microsoft.com/office/drawing/2014/main" id="{FBE4D737-25AC-638E-D1D8-FF192E0B6721}"/>
              </a:ext>
            </a:extLst>
          </p:cNvPr>
          <p:cNvSpPr txBox="1"/>
          <p:nvPr/>
        </p:nvSpPr>
        <p:spPr>
          <a:xfrm>
            <a:off x="670560" y="1266809"/>
            <a:ext cx="1109472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000">
                <a:latin typeface="Calibri"/>
                <a:cs typeface="Calibri"/>
              </a:rPr>
              <a:t>Digital Information Platform hosts many ML Models/services developed by NASA and DIP. </a:t>
            </a:r>
          </a:p>
          <a:p>
            <a:pPr marL="285750" indent="-285750">
              <a:buFont typeface="Arial"/>
              <a:buChar char="•"/>
            </a:pPr>
            <a:r>
              <a:rPr lang="en-US" sz="2000"/>
              <a:t>DIP continuously evaluates models and tracks their performances.</a:t>
            </a:r>
            <a:endParaRPr lang="en-US"/>
          </a:p>
          <a:p>
            <a:pPr marL="285750" indent="-285750">
              <a:buFont typeface="Arial"/>
              <a:buChar char="•"/>
            </a:pPr>
            <a:r>
              <a:rPr lang="en-US" sz="2000">
                <a:ea typeface="+mn-lt"/>
                <a:cs typeface="+mn-lt"/>
              </a:rPr>
              <a:t>There are numerous metrics available for </a:t>
            </a:r>
            <a:r>
              <a:rPr lang="en-US" sz="2000" b="1">
                <a:ea typeface="+mn-lt"/>
                <a:cs typeface="+mn-lt"/>
              </a:rPr>
              <a:t>Classification models in DIP</a:t>
            </a:r>
            <a:r>
              <a:rPr lang="en-US" sz="2000">
                <a:ea typeface="+mn-lt"/>
                <a:cs typeface="+mn-lt"/>
              </a:rPr>
              <a:t>, some of evaluated metrics are listed below </a:t>
            </a:r>
            <a:r>
              <a:rPr lang="en-US" sz="2000"/>
              <a:t>for</a:t>
            </a:r>
            <a:r>
              <a:rPr lang="en-US" sz="2000" b="1"/>
              <a:t> KDFW Airport.</a:t>
            </a:r>
            <a:endParaRPr lang="en-US" sz="2000" b="1">
              <a:ea typeface="ＭＳ Ｐゴシック"/>
              <a:cs typeface="+mn-lt"/>
            </a:endParaRPr>
          </a:p>
        </p:txBody>
      </p:sp>
      <p:graphicFrame>
        <p:nvGraphicFramePr>
          <p:cNvPr id="15" name="Table 14">
            <a:extLst>
              <a:ext uri="{FF2B5EF4-FFF2-40B4-BE49-F238E27FC236}">
                <a16:creationId xmlns:a16="http://schemas.microsoft.com/office/drawing/2014/main" id="{F94ABE4D-46F3-2E33-6E04-ACF0C51631A5}"/>
              </a:ext>
            </a:extLst>
          </p:cNvPr>
          <p:cNvGraphicFramePr>
            <a:graphicFrameLocks noGrp="1"/>
          </p:cNvGraphicFramePr>
          <p:nvPr>
            <p:extLst>
              <p:ext uri="{D42A27DB-BD31-4B8C-83A1-F6EECF244321}">
                <p14:modId xmlns:p14="http://schemas.microsoft.com/office/powerpoint/2010/main" val="2505974270"/>
              </p:ext>
            </p:extLst>
          </p:nvPr>
        </p:nvGraphicFramePr>
        <p:xfrm>
          <a:off x="2123056" y="2948481"/>
          <a:ext cx="6507530" cy="2925835"/>
        </p:xfrm>
        <a:graphic>
          <a:graphicData uri="http://schemas.openxmlformats.org/drawingml/2006/table">
            <a:tbl>
              <a:tblPr firstRow="1" firstCol="1" bandRow="1">
                <a:tableStyleId>{5C22544A-7EE6-4342-B048-85BDC9FD1C3A}</a:tableStyleId>
              </a:tblPr>
              <a:tblGrid>
                <a:gridCol w="2651760">
                  <a:extLst>
                    <a:ext uri="{9D8B030D-6E8A-4147-A177-3AD203B41FA5}">
                      <a16:colId xmlns:a16="http://schemas.microsoft.com/office/drawing/2014/main" val="556044798"/>
                    </a:ext>
                  </a:extLst>
                </a:gridCol>
                <a:gridCol w="1914603">
                  <a:extLst>
                    <a:ext uri="{9D8B030D-6E8A-4147-A177-3AD203B41FA5}">
                      <a16:colId xmlns:a16="http://schemas.microsoft.com/office/drawing/2014/main" val="2758673138"/>
                    </a:ext>
                  </a:extLst>
                </a:gridCol>
                <a:gridCol w="1941167">
                  <a:extLst>
                    <a:ext uri="{9D8B030D-6E8A-4147-A177-3AD203B41FA5}">
                      <a16:colId xmlns:a16="http://schemas.microsoft.com/office/drawing/2014/main" val="3467798593"/>
                    </a:ext>
                  </a:extLst>
                </a:gridCol>
              </a:tblGrid>
              <a:tr h="315532">
                <a:tc>
                  <a:txBody>
                    <a:bodyPr/>
                    <a:lstStyle/>
                    <a:p>
                      <a:pPr marL="457200" marR="0" lvl="1" algn="just">
                        <a:lnSpc>
                          <a:spcPct val="107000"/>
                        </a:lnSpc>
                      </a:pPr>
                      <a:r>
                        <a:rPr lang="en-US" sz="1800" b="1">
                          <a:solidFill>
                            <a:srgbClr val="FFFFFF"/>
                          </a:solidFill>
                          <a:effectLst/>
                          <a:latin typeface="Calibri"/>
                          <a:ea typeface="Calibri"/>
                          <a:cs typeface="Arial"/>
                        </a:rPr>
                        <a:t>Classification Models </a:t>
                      </a:r>
                      <a:endParaRPr lang="en-US" sz="1800">
                        <a:effectLst/>
                        <a:latin typeface="Calibri"/>
                        <a:ea typeface="Calibri"/>
                        <a:cs typeface="Arial"/>
                      </a:endParaRPr>
                    </a:p>
                  </a:txBody>
                  <a:tcPr marL="68580" marR="68580"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457200" marR="0" lvl="1" algn="just">
                        <a:lnSpc>
                          <a:spcPct val="107000"/>
                        </a:lnSpc>
                      </a:pPr>
                      <a:r>
                        <a:rPr lang="en-US" sz="1800" b="1">
                          <a:solidFill>
                            <a:srgbClr val="FFFFFF"/>
                          </a:solidFill>
                          <a:effectLst/>
                          <a:latin typeface="Calibri"/>
                          <a:ea typeface="Calibri"/>
                          <a:cs typeface="Arial"/>
                        </a:rPr>
                        <a:t>        Metrics</a:t>
                      </a:r>
                      <a:endParaRPr lang="en-US" sz="1800">
                        <a:effectLst/>
                        <a:latin typeface="Calibri"/>
                        <a:ea typeface="Calibri"/>
                        <a:cs typeface="Arial"/>
                      </a:endParaRPr>
                    </a:p>
                  </a:txBody>
                  <a:tcPr marL="68580" marR="68580"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457200" marR="0" lvl="1" algn="just">
                        <a:lnSpc>
                          <a:spcPct val="107000"/>
                        </a:lnSpc>
                      </a:pPr>
                      <a:r>
                        <a:rPr lang="en-US" sz="2000">
                          <a:effectLst/>
                          <a:latin typeface="Calibri"/>
                          <a:ea typeface="Calibri"/>
                          <a:cs typeface="Arial"/>
                        </a:rPr>
                        <a:t>Values</a:t>
                      </a:r>
                    </a:p>
                  </a:txBody>
                  <a:tcPr marL="68580" marR="68580"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extLst>
                  <a:ext uri="{0D108BD9-81ED-4DB2-BD59-A6C34878D82A}">
                    <a16:rowId xmlns:a16="http://schemas.microsoft.com/office/drawing/2014/main" val="2032715135"/>
                  </a:ext>
                </a:extLst>
              </a:tr>
              <a:tr h="1290809">
                <a:tc>
                  <a:txBody>
                    <a:bodyPr/>
                    <a:lstStyle/>
                    <a:p>
                      <a:pPr marL="0" marR="0"/>
                      <a:endParaRPr lang="en-US" sz="1800" b="1">
                        <a:solidFill>
                          <a:srgbClr val="FFFFFF"/>
                        </a:solidFill>
                        <a:effectLst/>
                        <a:latin typeface="Times New Roman"/>
                        <a:ea typeface="Times New Roman" panose="02020603050405020304" pitchFamily="18" charset="0"/>
                        <a:cs typeface="Arial"/>
                      </a:endParaRPr>
                    </a:p>
                    <a:p>
                      <a:pPr marL="0" marR="0" lvl="0">
                        <a:buNone/>
                      </a:pPr>
                      <a:r>
                        <a:rPr lang="en-US" sz="1800" b="1">
                          <a:solidFill>
                            <a:srgbClr val="FFFFFF"/>
                          </a:solidFill>
                          <a:effectLst/>
                          <a:latin typeface="Times New Roman"/>
                          <a:ea typeface="Times New Roman" panose="02020603050405020304" pitchFamily="18" charset="0"/>
                          <a:cs typeface="Arial"/>
                        </a:rPr>
                        <a:t>Arrival Runway</a:t>
                      </a:r>
                      <a:endParaRPr lang="en-US" sz="1800">
                        <a:effectLst/>
                        <a:latin typeface="Times New Roman"/>
                        <a:ea typeface="Calibri"/>
                        <a:cs typeface="Arial"/>
                      </a:endParaRPr>
                    </a:p>
                    <a:p>
                      <a:pPr marL="0" marR="0">
                        <a:lnSpc>
                          <a:spcPct val="107000"/>
                        </a:lnSpc>
                      </a:pPr>
                      <a:endParaRPr lang="en-US" sz="2000">
                        <a:effectLst/>
                        <a:latin typeface="Calibri"/>
                        <a:ea typeface="Calibri"/>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171450" marR="0" lvl="0" indent="-171450">
                        <a:buFont typeface="Arial"/>
                        <a:buChar char="•"/>
                      </a:pPr>
                      <a:r>
                        <a:rPr lang="en-US" sz="1800">
                          <a:solidFill>
                            <a:srgbClr val="000000"/>
                          </a:solidFill>
                          <a:effectLst/>
                          <a:latin typeface="Times New Roman"/>
                          <a:ea typeface="Times New Roman" panose="02020603050405020304" pitchFamily="18" charset="0"/>
                          <a:cs typeface="Arial"/>
                        </a:rPr>
                        <a:t>Accuracy </a:t>
                      </a:r>
                      <a:endParaRPr lang="en-US" sz="1800">
                        <a:effectLst/>
                        <a:latin typeface="Times New Roman"/>
                        <a:ea typeface="Calibri"/>
                        <a:cs typeface="Arial"/>
                      </a:endParaRPr>
                    </a:p>
                    <a:p>
                      <a:pPr marL="171450" marR="0" lvl="0" indent="-171450">
                        <a:buFont typeface="Arial"/>
                        <a:buChar char="•"/>
                      </a:pPr>
                      <a:r>
                        <a:rPr lang="en-US" sz="1800">
                          <a:solidFill>
                            <a:srgbClr val="000000"/>
                          </a:solidFill>
                          <a:effectLst/>
                          <a:latin typeface="Times New Roman"/>
                          <a:ea typeface="Times New Roman" panose="02020603050405020304" pitchFamily="18" charset="0"/>
                          <a:cs typeface="Arial"/>
                        </a:rPr>
                        <a:t>Precision</a:t>
                      </a:r>
                      <a:endParaRPr lang="en-US" sz="1800">
                        <a:effectLst/>
                        <a:latin typeface="Times New Roman"/>
                        <a:ea typeface="Calibri"/>
                        <a:cs typeface="Arial"/>
                      </a:endParaRPr>
                    </a:p>
                    <a:p>
                      <a:pPr marL="171450" marR="0" lvl="0" indent="-171450">
                        <a:buFont typeface="Arial"/>
                        <a:buChar char="•"/>
                      </a:pPr>
                      <a:r>
                        <a:rPr lang="en-US" sz="1800">
                          <a:solidFill>
                            <a:srgbClr val="000000"/>
                          </a:solidFill>
                          <a:effectLst/>
                          <a:latin typeface="Times New Roman"/>
                          <a:ea typeface="Times New Roman" panose="02020603050405020304" pitchFamily="18" charset="0"/>
                          <a:cs typeface="Arial"/>
                        </a:rPr>
                        <a:t>Recall</a:t>
                      </a:r>
                      <a:endParaRPr lang="en-US" sz="1800">
                        <a:effectLst/>
                        <a:latin typeface="Times New Roman"/>
                        <a:ea typeface="Calibri"/>
                        <a:cs typeface="Arial"/>
                      </a:endParaRPr>
                    </a:p>
                    <a:p>
                      <a:pPr marL="457200" marR="0"/>
                      <a:r>
                        <a:rPr lang="en-US" sz="1800">
                          <a:solidFill>
                            <a:srgbClr val="000000"/>
                          </a:solidFill>
                          <a:effectLst/>
                          <a:latin typeface="Calibri"/>
                          <a:ea typeface="Calibri"/>
                          <a:cs typeface="Arial"/>
                        </a:rPr>
                        <a:t> </a:t>
                      </a:r>
                      <a:endParaRPr lang="en-US" sz="1800">
                        <a:effectLst/>
                        <a:latin typeface="Calibri"/>
                        <a:ea typeface="Calibri"/>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r>
                        <a:rPr lang="en-US" sz="1800">
                          <a:solidFill>
                            <a:srgbClr val="000000"/>
                          </a:solidFill>
                          <a:effectLst/>
                          <a:latin typeface="Times New Roman"/>
                          <a:ea typeface="Times New Roman" panose="02020603050405020304" pitchFamily="18" charset="0"/>
                          <a:cs typeface="Arial"/>
                        </a:rPr>
                        <a:t>73%</a:t>
                      </a:r>
                      <a:endParaRPr lang="en-US" sz="1800">
                        <a:effectLst/>
                        <a:latin typeface="Times New Roman"/>
                        <a:ea typeface="Calibri"/>
                        <a:cs typeface="Arial"/>
                      </a:endParaRPr>
                    </a:p>
                    <a:p>
                      <a:pPr marL="0" marR="0" algn="ctr"/>
                      <a:r>
                        <a:rPr lang="en-US" sz="1800">
                          <a:solidFill>
                            <a:srgbClr val="000000"/>
                          </a:solidFill>
                          <a:effectLst/>
                          <a:latin typeface="Times New Roman"/>
                          <a:ea typeface="Times New Roman" panose="02020603050405020304" pitchFamily="18" charset="0"/>
                          <a:cs typeface="Arial"/>
                        </a:rPr>
                        <a:t>72%</a:t>
                      </a:r>
                      <a:endParaRPr lang="en-US" sz="1800">
                        <a:effectLst/>
                        <a:latin typeface="Times New Roman"/>
                        <a:ea typeface="Calibri"/>
                        <a:cs typeface="Arial"/>
                      </a:endParaRPr>
                    </a:p>
                    <a:p>
                      <a:pPr marL="0" marR="0" algn="ctr"/>
                      <a:r>
                        <a:rPr lang="en-US" sz="1800">
                          <a:solidFill>
                            <a:srgbClr val="000000"/>
                          </a:solidFill>
                          <a:effectLst/>
                          <a:latin typeface="Times New Roman"/>
                          <a:ea typeface="Times New Roman" panose="02020603050405020304" pitchFamily="18" charset="0"/>
                          <a:cs typeface="Arial"/>
                        </a:rPr>
                        <a:t>73%</a:t>
                      </a:r>
                      <a:endParaRPr lang="en-US" sz="1800">
                        <a:effectLst/>
                        <a:latin typeface="Times New Roman"/>
                        <a:ea typeface="Calibri"/>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extLst>
                  <a:ext uri="{0D108BD9-81ED-4DB2-BD59-A6C34878D82A}">
                    <a16:rowId xmlns:a16="http://schemas.microsoft.com/office/drawing/2014/main" val="2347679796"/>
                  </a:ext>
                </a:extLst>
              </a:tr>
              <a:tr h="1319494">
                <a:tc>
                  <a:txBody>
                    <a:bodyPr/>
                    <a:lstStyle/>
                    <a:p>
                      <a:pPr marL="0" marR="0">
                        <a:lnSpc>
                          <a:spcPct val="107000"/>
                        </a:lnSpc>
                      </a:pPr>
                      <a:br>
                        <a:rPr lang="en-US" sz="1800" b="1">
                          <a:solidFill>
                            <a:srgbClr val="FFFFFF"/>
                          </a:solidFill>
                          <a:effectLst/>
                          <a:latin typeface="Times New Roman"/>
                          <a:ea typeface="Times New Roman" panose="02020603050405020304" pitchFamily="18" charset="0"/>
                          <a:cs typeface="Arial"/>
                        </a:rPr>
                      </a:br>
                      <a:r>
                        <a:rPr lang="en-US" sz="1800" b="1">
                          <a:solidFill>
                            <a:srgbClr val="FFFFFF"/>
                          </a:solidFill>
                          <a:effectLst/>
                          <a:latin typeface="Times New Roman"/>
                          <a:ea typeface="Times New Roman" panose="02020603050405020304" pitchFamily="18" charset="0"/>
                          <a:cs typeface="Arial"/>
                        </a:rPr>
                        <a:t>Departure Runway</a:t>
                      </a:r>
                      <a:endParaRPr lang="en-US" sz="1800">
                        <a:effectLst/>
                        <a:latin typeface="Times New Roman"/>
                        <a:ea typeface="Calibri"/>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171450" marR="0" lvl="0" indent="-171450">
                        <a:buFont typeface="Arial"/>
                        <a:buChar char="•"/>
                      </a:pPr>
                      <a:r>
                        <a:rPr lang="en-US" sz="1800">
                          <a:solidFill>
                            <a:srgbClr val="000000"/>
                          </a:solidFill>
                          <a:effectLst/>
                          <a:latin typeface="Times New Roman"/>
                          <a:ea typeface="Times New Roman" panose="02020603050405020304" pitchFamily="18" charset="0"/>
                          <a:cs typeface="Arial"/>
                        </a:rPr>
                        <a:t>Accuracy </a:t>
                      </a:r>
                      <a:endParaRPr lang="en-US" sz="1800">
                        <a:effectLst/>
                        <a:latin typeface="Times New Roman"/>
                        <a:ea typeface="Calibri"/>
                        <a:cs typeface="Arial"/>
                      </a:endParaRPr>
                    </a:p>
                    <a:p>
                      <a:pPr marL="171450" marR="0" lvl="0" indent="-171450">
                        <a:buFont typeface="Arial"/>
                        <a:buChar char="•"/>
                      </a:pPr>
                      <a:r>
                        <a:rPr lang="en-US" sz="1800">
                          <a:solidFill>
                            <a:srgbClr val="000000"/>
                          </a:solidFill>
                          <a:effectLst/>
                          <a:latin typeface="Times New Roman"/>
                          <a:ea typeface="Times New Roman" panose="02020603050405020304" pitchFamily="18" charset="0"/>
                          <a:cs typeface="Arial"/>
                        </a:rPr>
                        <a:t>Precision</a:t>
                      </a:r>
                      <a:endParaRPr lang="en-US" sz="1800">
                        <a:effectLst/>
                        <a:latin typeface="Times New Roman"/>
                        <a:ea typeface="Calibri"/>
                        <a:cs typeface="Arial"/>
                      </a:endParaRPr>
                    </a:p>
                    <a:p>
                      <a:pPr marL="171450" marR="0" lvl="0" indent="-171450">
                        <a:buFont typeface="Arial"/>
                        <a:buChar char="•"/>
                      </a:pPr>
                      <a:r>
                        <a:rPr lang="en-US" sz="1800">
                          <a:solidFill>
                            <a:srgbClr val="000000"/>
                          </a:solidFill>
                          <a:effectLst/>
                          <a:latin typeface="Times New Roman"/>
                          <a:ea typeface="Times New Roman" panose="02020603050405020304" pitchFamily="18" charset="0"/>
                          <a:cs typeface="Arial"/>
                        </a:rPr>
                        <a:t>Recall</a:t>
                      </a:r>
                      <a:endParaRPr lang="en-US" sz="1800">
                        <a:effectLst/>
                        <a:latin typeface="Times New Roman"/>
                        <a:ea typeface="Calibri"/>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800">
                          <a:solidFill>
                            <a:srgbClr val="000000"/>
                          </a:solidFill>
                          <a:effectLst/>
                          <a:latin typeface="Calibri"/>
                          <a:ea typeface="Calibri"/>
                          <a:cs typeface="Arial"/>
                        </a:rPr>
                        <a:t>91%</a:t>
                      </a:r>
                      <a:endParaRPr lang="en-US" sz="1800">
                        <a:effectLst/>
                        <a:latin typeface="Calibri"/>
                        <a:ea typeface="Calibri"/>
                        <a:cs typeface="Arial"/>
                      </a:endParaRPr>
                    </a:p>
                    <a:p>
                      <a:pPr marL="0" marR="0" algn="ctr">
                        <a:lnSpc>
                          <a:spcPct val="107000"/>
                        </a:lnSpc>
                      </a:pPr>
                      <a:r>
                        <a:rPr lang="en-US" sz="1800">
                          <a:solidFill>
                            <a:srgbClr val="000000"/>
                          </a:solidFill>
                          <a:effectLst/>
                          <a:latin typeface="Calibri"/>
                          <a:ea typeface="Calibri"/>
                          <a:cs typeface="Arial"/>
                        </a:rPr>
                        <a:t>91%</a:t>
                      </a:r>
                      <a:endParaRPr lang="en-US" sz="1800">
                        <a:effectLst/>
                        <a:latin typeface="Calibri"/>
                        <a:ea typeface="Calibri"/>
                        <a:cs typeface="Arial"/>
                      </a:endParaRPr>
                    </a:p>
                    <a:p>
                      <a:pPr marL="0" marR="0" algn="ctr">
                        <a:lnSpc>
                          <a:spcPct val="107000"/>
                        </a:lnSpc>
                      </a:pPr>
                      <a:r>
                        <a:rPr lang="en-US" sz="1800">
                          <a:solidFill>
                            <a:srgbClr val="000000"/>
                          </a:solidFill>
                          <a:effectLst/>
                          <a:latin typeface="Calibri"/>
                          <a:ea typeface="Calibri"/>
                          <a:cs typeface="Arial"/>
                        </a:rPr>
                        <a:t>91%</a:t>
                      </a:r>
                      <a:endParaRPr lang="en-US" sz="1800">
                        <a:effectLst/>
                        <a:latin typeface="Calibri"/>
                        <a:ea typeface="Calibri"/>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899198843"/>
                  </a:ext>
                </a:extLst>
              </a:tr>
            </a:tbl>
          </a:graphicData>
        </a:graphic>
      </p:graphicFrame>
    </p:spTree>
    <p:extLst>
      <p:ext uri="{BB962C8B-B14F-4D97-AF65-F5344CB8AC3E}">
        <p14:creationId xmlns:p14="http://schemas.microsoft.com/office/powerpoint/2010/main" val="2155709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51908-EF8B-C342-48DA-1E0CBD99E13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11A7DD-1FFB-9F4B-B709-0396889EF134}"/>
              </a:ext>
            </a:extLst>
          </p:cNvPr>
          <p:cNvSpPr>
            <a:spLocks noGrp="1"/>
          </p:cNvSpPr>
          <p:nvPr>
            <p:ph idx="1"/>
          </p:nvPr>
        </p:nvSpPr>
        <p:spPr/>
        <p:txBody>
          <a:bodyPr/>
          <a:lstStyle/>
          <a:p>
            <a:endParaRPr lang="en-US" sz="1600"/>
          </a:p>
          <a:p>
            <a:pPr lvl="3"/>
            <a:endParaRPr lang="en-US" sz="1600"/>
          </a:p>
        </p:txBody>
      </p:sp>
      <p:sp>
        <p:nvSpPr>
          <p:cNvPr id="3" name="Title 2">
            <a:extLst>
              <a:ext uri="{FF2B5EF4-FFF2-40B4-BE49-F238E27FC236}">
                <a16:creationId xmlns:a16="http://schemas.microsoft.com/office/drawing/2014/main" id="{D0053E06-A474-060F-35B8-A23748E1DD48}"/>
              </a:ext>
            </a:extLst>
          </p:cNvPr>
          <p:cNvSpPr>
            <a:spLocks noGrp="1"/>
          </p:cNvSpPr>
          <p:nvPr>
            <p:ph type="title"/>
          </p:nvPr>
        </p:nvSpPr>
        <p:spPr/>
        <p:txBody>
          <a:bodyPr lIns="91440" tIns="45720" rIns="91440" bIns="45720" anchor="ctr">
            <a:normAutofit/>
          </a:bodyPr>
          <a:lstStyle/>
          <a:p>
            <a:r>
              <a:rPr lang="en-US" sz="3200">
                <a:latin typeface="Arial"/>
                <a:cs typeface="Arial"/>
              </a:rPr>
              <a:t> Regression Models and Metrics</a:t>
            </a:r>
            <a:endParaRPr lang="en-US"/>
          </a:p>
        </p:txBody>
      </p:sp>
      <p:sp>
        <p:nvSpPr>
          <p:cNvPr id="4" name="Slide Number Placeholder 3">
            <a:extLst>
              <a:ext uri="{FF2B5EF4-FFF2-40B4-BE49-F238E27FC236}">
                <a16:creationId xmlns:a16="http://schemas.microsoft.com/office/drawing/2014/main" id="{7B9C9A9A-EB0E-EC7F-C9B4-3D6048A0B05A}"/>
              </a:ext>
            </a:extLst>
          </p:cNvPr>
          <p:cNvSpPr>
            <a:spLocks noGrp="1"/>
          </p:cNvSpPr>
          <p:nvPr>
            <p:ph type="sldNum" sz="quarter" idx="4"/>
          </p:nvPr>
        </p:nvSpPr>
        <p:spPr/>
        <p:txBody>
          <a:bodyPr/>
          <a:lstStyle/>
          <a:p>
            <a:pPr algn="r"/>
            <a:fld id="{9F0E9893-8FB3-409C-B448-4EC2BA053222}" type="slidenum">
              <a:rPr lang="en-US" sz="1600" smtClean="0"/>
              <a:pPr algn="r"/>
              <a:t>27</a:t>
            </a:fld>
            <a:endParaRPr lang="en-US" sz="1600"/>
          </a:p>
        </p:txBody>
      </p:sp>
      <p:sp>
        <p:nvSpPr>
          <p:cNvPr id="10" name="TextBox 9">
            <a:extLst>
              <a:ext uri="{FF2B5EF4-FFF2-40B4-BE49-F238E27FC236}">
                <a16:creationId xmlns:a16="http://schemas.microsoft.com/office/drawing/2014/main" id="{54D3D0E6-CD07-0A21-000C-CC780CABF67E}"/>
              </a:ext>
            </a:extLst>
          </p:cNvPr>
          <p:cNvSpPr txBox="1"/>
          <p:nvPr/>
        </p:nvSpPr>
        <p:spPr>
          <a:xfrm>
            <a:off x="473915" y="1067783"/>
            <a:ext cx="1124712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There are numerous metrics available for </a:t>
            </a:r>
            <a:r>
              <a:rPr lang="en-US" b="1"/>
              <a:t>Regression models in DIP</a:t>
            </a:r>
            <a:r>
              <a:rPr lang="en-US"/>
              <a:t>, some of evaluated metrics are listed below for</a:t>
            </a:r>
            <a:r>
              <a:rPr lang="en-US" b="1"/>
              <a:t> KDFW Airport.</a:t>
            </a:r>
            <a:endParaRPr lang="en-US"/>
          </a:p>
        </p:txBody>
      </p:sp>
      <p:graphicFrame>
        <p:nvGraphicFramePr>
          <p:cNvPr id="7" name="Table 6">
            <a:extLst>
              <a:ext uri="{FF2B5EF4-FFF2-40B4-BE49-F238E27FC236}">
                <a16:creationId xmlns:a16="http://schemas.microsoft.com/office/drawing/2014/main" id="{7A813C5E-A2AF-693E-9F08-27461A3C5756}"/>
              </a:ext>
            </a:extLst>
          </p:cNvPr>
          <p:cNvGraphicFramePr>
            <a:graphicFrameLocks noGrp="1"/>
          </p:cNvGraphicFramePr>
          <p:nvPr>
            <p:extLst>
              <p:ext uri="{D42A27DB-BD31-4B8C-83A1-F6EECF244321}">
                <p14:modId xmlns:p14="http://schemas.microsoft.com/office/powerpoint/2010/main" val="256633878"/>
              </p:ext>
            </p:extLst>
          </p:nvPr>
        </p:nvGraphicFramePr>
        <p:xfrm>
          <a:off x="1119673" y="1975134"/>
          <a:ext cx="9372191" cy="4019040"/>
        </p:xfrm>
        <a:graphic>
          <a:graphicData uri="http://schemas.openxmlformats.org/drawingml/2006/table">
            <a:tbl>
              <a:tblPr firstRow="1" firstCol="1" bandRow="1">
                <a:tableStyleId>{5C22544A-7EE6-4342-B048-85BDC9FD1C3A}</a:tableStyleId>
              </a:tblPr>
              <a:tblGrid>
                <a:gridCol w="1719480">
                  <a:extLst>
                    <a:ext uri="{9D8B030D-6E8A-4147-A177-3AD203B41FA5}">
                      <a16:colId xmlns:a16="http://schemas.microsoft.com/office/drawing/2014/main" val="1297379608"/>
                    </a:ext>
                  </a:extLst>
                </a:gridCol>
                <a:gridCol w="1012086">
                  <a:extLst>
                    <a:ext uri="{9D8B030D-6E8A-4147-A177-3AD203B41FA5}">
                      <a16:colId xmlns:a16="http://schemas.microsoft.com/office/drawing/2014/main" val="849538058"/>
                    </a:ext>
                  </a:extLst>
                </a:gridCol>
                <a:gridCol w="1304393">
                  <a:extLst>
                    <a:ext uri="{9D8B030D-6E8A-4147-A177-3AD203B41FA5}">
                      <a16:colId xmlns:a16="http://schemas.microsoft.com/office/drawing/2014/main" val="2025137314"/>
                    </a:ext>
                  </a:extLst>
                </a:gridCol>
                <a:gridCol w="975432">
                  <a:extLst>
                    <a:ext uri="{9D8B030D-6E8A-4147-A177-3AD203B41FA5}">
                      <a16:colId xmlns:a16="http://schemas.microsoft.com/office/drawing/2014/main" val="4261278535"/>
                    </a:ext>
                  </a:extLst>
                </a:gridCol>
                <a:gridCol w="1453600">
                  <a:extLst>
                    <a:ext uri="{9D8B030D-6E8A-4147-A177-3AD203B41FA5}">
                      <a16:colId xmlns:a16="http://schemas.microsoft.com/office/drawing/2014/main" val="2564015227"/>
                    </a:ext>
                  </a:extLst>
                </a:gridCol>
                <a:gridCol w="1453600">
                  <a:extLst>
                    <a:ext uri="{9D8B030D-6E8A-4147-A177-3AD203B41FA5}">
                      <a16:colId xmlns:a16="http://schemas.microsoft.com/office/drawing/2014/main" val="3356445735"/>
                    </a:ext>
                  </a:extLst>
                </a:gridCol>
                <a:gridCol w="1453600">
                  <a:extLst>
                    <a:ext uri="{9D8B030D-6E8A-4147-A177-3AD203B41FA5}">
                      <a16:colId xmlns:a16="http://schemas.microsoft.com/office/drawing/2014/main" val="4133755944"/>
                    </a:ext>
                  </a:extLst>
                </a:gridCol>
              </a:tblGrid>
              <a:tr h="540773">
                <a:tc>
                  <a:txBody>
                    <a:bodyPr/>
                    <a:lstStyle/>
                    <a:p>
                      <a:pPr marL="0" marR="0">
                        <a:lnSpc>
                          <a:spcPct val="107000"/>
                        </a:lnSpc>
                      </a:pPr>
                      <a:r>
                        <a:rPr lang="en-US" sz="1400" b="1">
                          <a:solidFill>
                            <a:schemeClr val="tx1"/>
                          </a:solidFill>
                          <a:effectLst/>
                          <a:latin typeface="Calibri"/>
                          <a:ea typeface="Calibri" panose="020F0502020204030204" pitchFamily="34" charset="0"/>
                          <a:cs typeface="Times New Roman"/>
                        </a:rPr>
                        <a:t>Regression Models</a:t>
                      </a:r>
                      <a:endParaRPr lang="en-US" sz="1600" b="1">
                        <a:solidFill>
                          <a:schemeClr val="tx1"/>
                        </a:solidFill>
                        <a:effectLst/>
                        <a:latin typeface="Calibri"/>
                        <a:ea typeface="Calibri" panose="020F0502020204030204" pitchFamily="34" charset="0"/>
                        <a:cs typeface="Times New Roman"/>
                      </a:endParaRPr>
                    </a:p>
                    <a:p>
                      <a:pPr marL="0" marR="0">
                        <a:lnSpc>
                          <a:spcPct val="107000"/>
                        </a:lnSpc>
                      </a:pPr>
                      <a:endParaRPr lang="en-US" sz="1600" b="1">
                        <a:solidFill>
                          <a:schemeClr val="tx1"/>
                        </a:solidFill>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r>
                        <a:rPr lang="en-US" sz="1400" b="1">
                          <a:solidFill>
                            <a:schemeClr val="tx1"/>
                          </a:solidFill>
                          <a:effectLst/>
                          <a:latin typeface="Calibri"/>
                          <a:ea typeface="Times New Roman" panose="02020603050405020304" pitchFamily="18" charset="0"/>
                          <a:cs typeface="Times New Roman"/>
                        </a:rPr>
                        <a:t>Baseline MAE</a:t>
                      </a:r>
                      <a:endParaRPr lang="en-US" sz="1600" b="1">
                        <a:solidFill>
                          <a:schemeClr val="tx1"/>
                        </a:solidFill>
                        <a:effectLst/>
                        <a:latin typeface="Times New Roman"/>
                        <a:ea typeface="Calibri" panose="020F0502020204030204" pitchFamily="34" charset="0"/>
                        <a:cs typeface="Times New Roman"/>
                      </a:endParaRPr>
                    </a:p>
                    <a:p>
                      <a:pPr marL="0" marR="0">
                        <a:lnSpc>
                          <a:spcPct val="107000"/>
                        </a:lnSpc>
                      </a:pPr>
                      <a:endParaRPr lang="en-US" sz="1600" b="1">
                        <a:solidFill>
                          <a:schemeClr val="tx1"/>
                        </a:solidFill>
                        <a:effectLst/>
                        <a:latin typeface="Calibri"/>
                        <a:ea typeface="Calibri" panose="020F0502020204030204" pitchFamily="34" charset="0"/>
                        <a:cs typeface="Times New Roman"/>
                      </a:endParaRPr>
                    </a:p>
                  </a:txBody>
                  <a:tcPr marL="68580" marR="68580"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r>
                        <a:rPr lang="en-US" sz="1400" b="1">
                          <a:solidFill>
                            <a:schemeClr val="tx1"/>
                          </a:solidFill>
                          <a:effectLst/>
                          <a:latin typeface="Calibri"/>
                          <a:ea typeface="Times New Roman" panose="02020603050405020304" pitchFamily="18" charset="0"/>
                          <a:cs typeface="Times New Roman"/>
                        </a:rPr>
                        <a:t>Mean Absolute Error (MAE)</a:t>
                      </a:r>
                      <a:endParaRPr lang="en-US" sz="1600" b="1">
                        <a:solidFill>
                          <a:schemeClr val="tx1"/>
                        </a:solidFill>
                        <a:effectLst/>
                        <a:latin typeface="Times New Roman"/>
                        <a:ea typeface="Calibri" panose="020F0502020204030204" pitchFamily="34" charset="0"/>
                        <a:cs typeface="Times New Roman"/>
                      </a:endParaRPr>
                    </a:p>
                  </a:txBody>
                  <a:tcPr marL="68580" marR="68580"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r>
                        <a:rPr lang="en-US" sz="1400" b="1">
                          <a:solidFill>
                            <a:schemeClr val="tx1"/>
                          </a:solidFill>
                          <a:effectLst/>
                          <a:latin typeface="Calibri"/>
                          <a:ea typeface="Times New Roman" panose="02020603050405020304" pitchFamily="18" charset="0"/>
                          <a:cs typeface="Times New Roman"/>
                        </a:rPr>
                        <a:t>Baseline RMSE</a:t>
                      </a:r>
                      <a:endParaRPr lang="en-US" sz="1600" b="1">
                        <a:solidFill>
                          <a:schemeClr val="tx1"/>
                        </a:solidFill>
                        <a:effectLst/>
                        <a:latin typeface="Times New Roman"/>
                        <a:ea typeface="Calibri" panose="020F0502020204030204" pitchFamily="34" charset="0"/>
                        <a:cs typeface="Times New Roman"/>
                      </a:endParaRPr>
                    </a:p>
                    <a:p>
                      <a:pPr marL="0" marR="0">
                        <a:lnSpc>
                          <a:spcPct val="107000"/>
                        </a:lnSpc>
                      </a:pPr>
                      <a:endParaRPr lang="en-US" sz="1600" b="1">
                        <a:solidFill>
                          <a:schemeClr val="tx1"/>
                        </a:solidFill>
                        <a:effectLst/>
                        <a:latin typeface="Calibri"/>
                        <a:ea typeface="Calibri" panose="020F0502020204030204" pitchFamily="34" charset="0"/>
                        <a:cs typeface="Times New Roman"/>
                      </a:endParaRPr>
                    </a:p>
                  </a:txBody>
                  <a:tcPr marL="68580" marR="68580"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nSpc>
                          <a:spcPct val="107000"/>
                        </a:lnSpc>
                      </a:pPr>
                      <a:r>
                        <a:rPr lang="en-US" sz="1400" b="1">
                          <a:solidFill>
                            <a:schemeClr val="tx1"/>
                          </a:solidFill>
                          <a:effectLst/>
                          <a:latin typeface="Calibri"/>
                          <a:ea typeface="Times New Roman" panose="02020603050405020304" pitchFamily="18" charset="0"/>
                          <a:cs typeface="Times New Roman"/>
                        </a:rPr>
                        <a:t>Root Mean Square Error (RMSE)</a:t>
                      </a:r>
                      <a:endParaRPr lang="en-US" sz="1600" b="1">
                        <a:solidFill>
                          <a:schemeClr val="tx1"/>
                        </a:solidFill>
                        <a:effectLst/>
                        <a:latin typeface="Times New Roman"/>
                        <a:ea typeface="Calibri" panose="020F0502020204030204" pitchFamily="34" charset="0"/>
                        <a:cs typeface="Times New Roman"/>
                      </a:endParaRPr>
                    </a:p>
                  </a:txBody>
                  <a:tcPr marL="68580" marR="68580"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nSpc>
                          <a:spcPct val="107000"/>
                        </a:lnSpc>
                      </a:pPr>
                      <a:r>
                        <a:rPr lang="en-US" sz="1400" b="1">
                          <a:solidFill>
                            <a:schemeClr val="tx1"/>
                          </a:solidFill>
                          <a:effectLst/>
                          <a:latin typeface="Calibri"/>
                          <a:ea typeface="Times New Roman" panose="02020603050405020304" pitchFamily="18" charset="0"/>
                          <a:cs typeface="Times New Roman"/>
                        </a:rPr>
                        <a:t>Baseline MAD</a:t>
                      </a:r>
                      <a:endParaRPr lang="en-US" sz="1600" b="1">
                        <a:solidFill>
                          <a:schemeClr val="tx1"/>
                        </a:solidFill>
                        <a:effectLst/>
                        <a:latin typeface="Times New Roman"/>
                        <a:ea typeface="Calibri" panose="020F0502020204030204" pitchFamily="34" charset="0"/>
                        <a:cs typeface="Times New Roman"/>
                      </a:endParaRPr>
                    </a:p>
                  </a:txBody>
                  <a:tcPr marL="68580" marR="68580"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nSpc>
                          <a:spcPct val="107000"/>
                        </a:lnSpc>
                      </a:pPr>
                      <a:r>
                        <a:rPr lang="en-US" sz="1400" b="1">
                          <a:solidFill>
                            <a:schemeClr val="tx1"/>
                          </a:solidFill>
                          <a:effectLst/>
                          <a:latin typeface="Calibri"/>
                          <a:ea typeface="Times New Roman" panose="02020603050405020304" pitchFamily="18" charset="0"/>
                          <a:cs typeface="Times New Roman"/>
                        </a:rPr>
                        <a:t>Median Absolute Deviation (MAD)</a:t>
                      </a:r>
                      <a:endParaRPr lang="en-US" sz="1600" b="1">
                        <a:solidFill>
                          <a:schemeClr val="tx1"/>
                        </a:solidFill>
                        <a:effectLst/>
                        <a:latin typeface="Times New Roman"/>
                        <a:ea typeface="Calibri" panose="020F0502020204030204" pitchFamily="34" charset="0"/>
                        <a:cs typeface="Times New Roman"/>
                      </a:endParaRPr>
                    </a:p>
                  </a:txBody>
                  <a:tcPr marL="68580" marR="68580"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extLst>
                  <a:ext uri="{0D108BD9-81ED-4DB2-BD59-A6C34878D82A}">
                    <a16:rowId xmlns:a16="http://schemas.microsoft.com/office/drawing/2014/main" val="43820503"/>
                  </a:ext>
                </a:extLst>
              </a:tr>
              <a:tr h="463527">
                <a:tc>
                  <a:txBody>
                    <a:bodyPr/>
                    <a:lstStyle/>
                    <a:p>
                      <a:pPr marL="0" marR="0"/>
                      <a:r>
                        <a:rPr lang="en-US" sz="1400" b="1">
                          <a:solidFill>
                            <a:srgbClr val="FFFFFF"/>
                          </a:solidFill>
                          <a:effectLst/>
                          <a:latin typeface="Calibri"/>
                          <a:ea typeface="Times New Roman" panose="02020603050405020304" pitchFamily="18" charset="0"/>
                          <a:cs typeface="Times New Roman"/>
                        </a:rPr>
                        <a:t>Estimated On</a:t>
                      </a:r>
                      <a:endParaRPr lang="en-US" sz="1600">
                        <a:effectLst/>
                        <a:latin typeface="Times New Roman"/>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r>
                        <a:rPr lang="en-US" sz="1400" b="1">
                          <a:solidFill>
                            <a:srgbClr val="000000"/>
                          </a:solidFill>
                          <a:effectLst/>
                          <a:latin typeface="Calibri"/>
                          <a:ea typeface="Times New Roman" panose="02020603050405020304" pitchFamily="18" charset="0"/>
                          <a:cs typeface="Times New Roman"/>
                        </a:rPr>
                        <a:t>61s</a:t>
                      </a:r>
                      <a:endParaRPr lang="en-US" sz="1600" b="1">
                        <a:effectLst/>
                        <a:latin typeface="Times New Roman"/>
                        <a:ea typeface="Calibri" panose="020F0502020204030204" pitchFamily="34" charset="0"/>
                        <a:cs typeface="Times New Roman"/>
                      </a:endParaRPr>
                    </a:p>
                    <a:p>
                      <a:pPr marL="0" marR="0" algn="ct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r>
                        <a:rPr lang="en-US" sz="1400" b="1">
                          <a:solidFill>
                            <a:srgbClr val="000000"/>
                          </a:solidFill>
                          <a:effectLst/>
                          <a:latin typeface="Calibri"/>
                          <a:ea typeface="Times New Roman" panose="02020603050405020304" pitchFamily="18" charset="0"/>
                          <a:cs typeface="Times New Roman"/>
                        </a:rPr>
                        <a:t>          137s</a:t>
                      </a:r>
                      <a:endParaRPr lang="en-US" sz="1600" b="1">
                        <a:effectLst/>
                        <a:latin typeface="Times New Roman"/>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extLst>
                  <a:ext uri="{0D108BD9-81ED-4DB2-BD59-A6C34878D82A}">
                    <a16:rowId xmlns:a16="http://schemas.microsoft.com/office/drawing/2014/main" val="103282002"/>
                  </a:ext>
                </a:extLst>
              </a:tr>
              <a:tr h="688268">
                <a:tc>
                  <a:txBody>
                    <a:bodyPr/>
                    <a:lstStyle/>
                    <a:p>
                      <a:pPr marL="0" marR="0"/>
                      <a:r>
                        <a:rPr lang="en-US" sz="1400" b="1">
                          <a:solidFill>
                            <a:srgbClr val="FFFFFF"/>
                          </a:solidFill>
                          <a:effectLst/>
                          <a:latin typeface="Calibri"/>
                          <a:ea typeface="Times New Roman" panose="02020603050405020304" pitchFamily="18" charset="0"/>
                          <a:cs typeface="Times New Roman"/>
                        </a:rPr>
                        <a:t>Taxi In</a:t>
                      </a:r>
                      <a:endParaRPr lang="en-US" sz="1600">
                        <a:effectLst/>
                        <a:latin typeface="Times New Roman"/>
                        <a:ea typeface="Calibri" panose="020F0502020204030204" pitchFamily="34" charset="0"/>
                        <a:cs typeface="Times New Roman"/>
                      </a:endParaRPr>
                    </a:p>
                    <a:p>
                      <a:pPr marL="0" marR="0"/>
                      <a:r>
                        <a:rPr lang="en-US" sz="1400" b="1">
                          <a:solidFill>
                            <a:srgbClr val="FFFFFF"/>
                          </a:solidFill>
                          <a:effectLst/>
                          <a:latin typeface="Calibri"/>
                          <a:ea typeface="Times New Roman" panose="02020603050405020304" pitchFamily="18" charset="0"/>
                          <a:cs typeface="Times New Roman"/>
                        </a:rPr>
                        <a:t>(unimpeded AMA*)</a:t>
                      </a:r>
                      <a:endParaRPr lang="en-US" sz="1600">
                        <a:effectLst/>
                        <a:latin typeface="Times New Roman"/>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187s</a:t>
                      </a:r>
                      <a:endParaRPr lang="en-US" sz="1600">
                        <a:effectLst/>
                        <a:latin typeface="Calibri"/>
                        <a:ea typeface="Calibri" panose="020F0502020204030204" pitchFamily="34" charset="0"/>
                        <a:cs typeface="Times New Roman"/>
                      </a:endParaRPr>
                    </a:p>
                    <a:p>
                      <a:pPr marL="0" marR="0" algn="ctr">
                        <a:lnSpc>
                          <a:spcPct val="107000"/>
                        </a:lnSpc>
                      </a:pP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168s</a:t>
                      </a:r>
                      <a:endParaRPr lang="en-US" sz="1600" b="1">
                        <a:effectLst/>
                        <a:latin typeface="Calibri"/>
                        <a:ea typeface="Calibri" panose="020F0502020204030204" pitchFamily="34" charset="0"/>
                        <a:cs typeface="Times New Roman"/>
                      </a:endParaRPr>
                    </a:p>
                    <a:p>
                      <a:pPr marL="0" marR="0" algn="ctr">
                        <a:lnSpc>
                          <a:spcPct val="107000"/>
                        </a:lnSpc>
                      </a:pP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254s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219s</a:t>
                      </a:r>
                      <a:endParaRPr lang="en-US" sz="1600" b="1">
                        <a:effectLst/>
                        <a:latin typeface="Calibri"/>
                        <a:ea typeface="Calibri" panose="020F0502020204030204" pitchFamily="34" charset="0"/>
                        <a:cs typeface="Times New Roman"/>
                      </a:endParaRPr>
                    </a:p>
                    <a:p>
                      <a:pPr marL="0" marR="0" algn="ctr">
                        <a:lnSpc>
                          <a:spcPct val="107000"/>
                        </a:lnSpc>
                      </a:pP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211s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194s</a:t>
                      </a: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2877875014"/>
                  </a:ext>
                </a:extLst>
              </a:tr>
              <a:tr h="730408">
                <a:tc>
                  <a:txBody>
                    <a:bodyPr/>
                    <a:lstStyle/>
                    <a:p>
                      <a:pPr marL="0" marR="0">
                        <a:lnSpc>
                          <a:spcPct val="107000"/>
                        </a:lnSpc>
                      </a:pPr>
                      <a:r>
                        <a:rPr lang="en-US" sz="1400" b="1">
                          <a:solidFill>
                            <a:srgbClr val="FFFFFF"/>
                          </a:solidFill>
                          <a:effectLst/>
                          <a:latin typeface="Calibri"/>
                          <a:ea typeface="Calibri" panose="020F0502020204030204" pitchFamily="34" charset="0"/>
                          <a:cs typeface="Times New Roman"/>
                        </a:rPr>
                        <a:t>Taxi In </a:t>
                      </a:r>
                      <a:endParaRPr lang="en-US" sz="1600">
                        <a:effectLst/>
                        <a:latin typeface="Calibri"/>
                        <a:ea typeface="Calibri" panose="020F0502020204030204" pitchFamily="34" charset="0"/>
                        <a:cs typeface="Times New Roman"/>
                      </a:endParaRPr>
                    </a:p>
                    <a:p>
                      <a:pPr marL="0" marR="0">
                        <a:lnSpc>
                          <a:spcPct val="107000"/>
                        </a:lnSpc>
                      </a:pPr>
                      <a:r>
                        <a:rPr lang="en-US" sz="1400" b="1">
                          <a:solidFill>
                            <a:srgbClr val="FFFFFF"/>
                          </a:solidFill>
                          <a:effectLst/>
                          <a:latin typeface="Calibri"/>
                          <a:ea typeface="Calibri" panose="020F0502020204030204" pitchFamily="34" charset="0"/>
                          <a:cs typeface="Times New Roman"/>
                        </a:rPr>
                        <a:t>(unimpeded Ramp)</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124s</a:t>
                      </a:r>
                      <a:endParaRPr lang="en-US" sz="1600">
                        <a:effectLst/>
                        <a:latin typeface="Calibri"/>
                        <a:ea typeface="Calibri" panose="020F0502020204030204" pitchFamily="34" charset="0"/>
                        <a:cs typeface="Times New Roman"/>
                      </a:endParaRPr>
                    </a:p>
                    <a:p>
                      <a:pPr marL="0" marR="0" algn="ctr">
                        <a:lnSpc>
                          <a:spcPct val="107000"/>
                        </a:lnSpc>
                      </a:pP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40s</a:t>
                      </a:r>
                      <a:endParaRPr lang="en-US" sz="1600" b="1">
                        <a:effectLst/>
                        <a:latin typeface="Calibri"/>
                        <a:ea typeface="Calibri" panose="020F0502020204030204" pitchFamily="34" charset="0"/>
                        <a:cs typeface="Times New Roman"/>
                      </a:endParaRPr>
                    </a:p>
                    <a:p>
                      <a:pPr marL="0" marR="0" algn="ctr">
                        <a:lnSpc>
                          <a:spcPct val="107000"/>
                        </a:lnSpc>
                      </a:pP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489s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50s</a:t>
                      </a: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74s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31s</a:t>
                      </a: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extLst>
                  <a:ext uri="{0D108BD9-81ED-4DB2-BD59-A6C34878D82A}">
                    <a16:rowId xmlns:a16="http://schemas.microsoft.com/office/drawing/2014/main" val="2616545710"/>
                  </a:ext>
                </a:extLst>
              </a:tr>
              <a:tr h="730408">
                <a:tc>
                  <a:txBody>
                    <a:bodyPr/>
                    <a:lstStyle/>
                    <a:p>
                      <a:pPr marL="0" marR="0">
                        <a:lnSpc>
                          <a:spcPct val="107000"/>
                        </a:lnSpc>
                      </a:pPr>
                      <a:r>
                        <a:rPr lang="en-US" sz="1400" b="1">
                          <a:solidFill>
                            <a:srgbClr val="FFFFFF"/>
                          </a:solidFill>
                          <a:effectLst/>
                          <a:latin typeface="Calibri"/>
                          <a:ea typeface="Calibri" panose="020F0502020204030204" pitchFamily="34" charset="0"/>
                          <a:cs typeface="Times New Roman"/>
                        </a:rPr>
                        <a:t>Taxi Out (unimpeded AMA)</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79s</a:t>
                      </a:r>
                      <a:endParaRPr lang="en-US" sz="1600">
                        <a:effectLst/>
                        <a:latin typeface="Calibri"/>
                        <a:ea typeface="Calibri" panose="020F0502020204030204" pitchFamily="34" charset="0"/>
                        <a:cs typeface="Times New Roman"/>
                      </a:endParaRPr>
                    </a:p>
                    <a:p>
                      <a:pPr marL="0" marR="0" algn="ctr">
                        <a:lnSpc>
                          <a:spcPct val="107000"/>
                        </a:lnSpc>
                      </a:pP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81s</a:t>
                      </a:r>
                      <a:endParaRPr lang="en-US" sz="1600" b="1">
                        <a:effectLst/>
                        <a:latin typeface="Calibri"/>
                        <a:ea typeface="Calibri" panose="020F0502020204030204" pitchFamily="34" charset="0"/>
                        <a:cs typeface="Times New Roman"/>
                      </a:endParaRPr>
                    </a:p>
                    <a:p>
                      <a:pPr marL="0" marR="0" algn="ctr">
                        <a:lnSpc>
                          <a:spcPct val="107000"/>
                        </a:lnSpc>
                      </a:pP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99s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98s</a:t>
                      </a:r>
                      <a:endParaRPr lang="en-US" sz="1600" b="1">
                        <a:effectLst/>
                        <a:latin typeface="Calibri"/>
                        <a:ea typeface="Calibri" panose="020F0502020204030204" pitchFamily="34" charset="0"/>
                        <a:cs typeface="Times New Roman"/>
                      </a:endParaRPr>
                    </a:p>
                    <a:p>
                      <a:pPr marL="0" marR="0" algn="ctr">
                        <a:lnSpc>
                          <a:spcPct val="107000"/>
                        </a:lnSpc>
                      </a:pP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71s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31s</a:t>
                      </a: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2351006068"/>
                  </a:ext>
                </a:extLst>
              </a:tr>
              <a:tr h="730408">
                <a:tc>
                  <a:txBody>
                    <a:bodyPr/>
                    <a:lstStyle/>
                    <a:p>
                      <a:pPr marL="0" marR="0">
                        <a:lnSpc>
                          <a:spcPct val="107000"/>
                        </a:lnSpc>
                      </a:pPr>
                      <a:r>
                        <a:rPr lang="en-US" sz="1400" b="1">
                          <a:solidFill>
                            <a:srgbClr val="FFFFFF"/>
                          </a:solidFill>
                          <a:effectLst/>
                          <a:latin typeface="Calibri"/>
                          <a:ea typeface="Calibri" panose="020F0502020204030204" pitchFamily="34" charset="0"/>
                          <a:cs typeface="Times New Roman"/>
                        </a:rPr>
                        <a:t>Taxi Out </a:t>
                      </a:r>
                      <a:endParaRPr lang="en-US" sz="1600">
                        <a:effectLst/>
                        <a:latin typeface="Calibri"/>
                        <a:ea typeface="Calibri" panose="020F0502020204030204" pitchFamily="34" charset="0"/>
                        <a:cs typeface="Times New Roman"/>
                      </a:endParaRPr>
                    </a:p>
                    <a:p>
                      <a:pPr marL="0" marR="0">
                        <a:lnSpc>
                          <a:spcPct val="107000"/>
                        </a:lnSpc>
                      </a:pPr>
                      <a:r>
                        <a:rPr lang="en-US" sz="1400" b="1">
                          <a:solidFill>
                            <a:srgbClr val="FFFFFF"/>
                          </a:solidFill>
                          <a:effectLst/>
                          <a:latin typeface="Calibri"/>
                          <a:ea typeface="Calibri" panose="020F0502020204030204" pitchFamily="34" charset="0"/>
                          <a:cs typeface="Times New Roman"/>
                        </a:rPr>
                        <a:t>(unimpeded Ramp)</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68s</a:t>
                      </a:r>
                      <a:endParaRPr lang="en-US" sz="1600">
                        <a:effectLst/>
                        <a:latin typeface="Calibri"/>
                        <a:ea typeface="Calibri" panose="020F0502020204030204" pitchFamily="34" charset="0"/>
                        <a:cs typeface="Times New Roman"/>
                      </a:endParaRPr>
                    </a:p>
                    <a:p>
                      <a:pPr marL="0" marR="0" algn="ctr">
                        <a:lnSpc>
                          <a:spcPct val="107000"/>
                        </a:lnSpc>
                      </a:pP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60s</a:t>
                      </a:r>
                      <a:endParaRPr lang="en-US" sz="1600" b="1">
                        <a:effectLst/>
                        <a:latin typeface="Calibri"/>
                        <a:ea typeface="Calibri" panose="020F0502020204030204" pitchFamily="34" charset="0"/>
                        <a:cs typeface="Times New Roman"/>
                      </a:endParaRPr>
                    </a:p>
                    <a:p>
                      <a:pPr marL="0" marR="0" algn="ctr">
                        <a:lnSpc>
                          <a:spcPct val="107000"/>
                        </a:lnSpc>
                      </a:pP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82s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82s</a:t>
                      </a:r>
                      <a:endParaRPr lang="en-US" sz="1600" b="1">
                        <a:effectLst/>
                        <a:latin typeface="Calibri"/>
                        <a:ea typeface="Calibri" panose="020F0502020204030204" pitchFamily="34" charset="0"/>
                        <a:cs typeface="Times New Roman"/>
                      </a:endParaRPr>
                    </a:p>
                    <a:p>
                      <a:pPr marL="0" marR="0" algn="ctr">
                        <a:lnSpc>
                          <a:spcPct val="107000"/>
                        </a:lnSpc>
                      </a:pP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a:solidFill>
                            <a:srgbClr val="000000"/>
                          </a:solidFill>
                          <a:effectLst/>
                          <a:latin typeface="Calibri"/>
                          <a:ea typeface="Calibri" panose="020F0502020204030204" pitchFamily="34" charset="0"/>
                          <a:cs typeface="Times New Roman"/>
                        </a:rPr>
                        <a:t>104s</a:t>
                      </a:r>
                      <a:endParaRPr lang="en-US" sz="1600">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tc>
                  <a:txBody>
                    <a:bodyPr/>
                    <a:lstStyle/>
                    <a:p>
                      <a:pPr marL="0" marR="0" algn="ctr">
                        <a:lnSpc>
                          <a:spcPct val="107000"/>
                        </a:lnSpc>
                      </a:pPr>
                      <a:r>
                        <a:rPr lang="en-US" sz="1400" b="1">
                          <a:solidFill>
                            <a:srgbClr val="000000"/>
                          </a:solidFill>
                          <a:effectLst/>
                          <a:latin typeface="Calibri"/>
                          <a:ea typeface="Calibri" panose="020F0502020204030204" pitchFamily="34" charset="0"/>
                          <a:cs typeface="Times New Roman"/>
                        </a:rPr>
                        <a:t>67s</a:t>
                      </a:r>
                      <a:endParaRPr lang="en-US" sz="1600" b="1">
                        <a:effectLst/>
                        <a:latin typeface="Calibri"/>
                        <a:ea typeface="Calibri" panose="020F0502020204030204" pitchFamily="34" charset="0"/>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DBDB"/>
                    </a:solidFill>
                  </a:tcPr>
                </a:tc>
                <a:extLst>
                  <a:ext uri="{0D108BD9-81ED-4DB2-BD59-A6C34878D82A}">
                    <a16:rowId xmlns:a16="http://schemas.microsoft.com/office/drawing/2014/main" val="1773382822"/>
                  </a:ext>
                </a:extLst>
              </a:tr>
            </a:tbl>
          </a:graphicData>
        </a:graphic>
      </p:graphicFrame>
      <p:sp>
        <p:nvSpPr>
          <p:cNvPr id="5" name="TextBox 4">
            <a:extLst>
              <a:ext uri="{FF2B5EF4-FFF2-40B4-BE49-F238E27FC236}">
                <a16:creationId xmlns:a16="http://schemas.microsoft.com/office/drawing/2014/main" id="{1497EB22-020A-67F4-C741-E7B6C778BF51}"/>
              </a:ext>
            </a:extLst>
          </p:cNvPr>
          <p:cNvSpPr txBox="1"/>
          <p:nvPr/>
        </p:nvSpPr>
        <p:spPr>
          <a:xfrm>
            <a:off x="1480457" y="6059714"/>
            <a:ext cx="287382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AMA: Airport Movement Area</a:t>
            </a:r>
          </a:p>
        </p:txBody>
      </p:sp>
    </p:spTree>
    <p:extLst>
      <p:ext uri="{BB962C8B-B14F-4D97-AF65-F5344CB8AC3E}">
        <p14:creationId xmlns:p14="http://schemas.microsoft.com/office/powerpoint/2010/main" val="723789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375F1C-CE59-0EB9-7161-E078759D413E}"/>
              </a:ext>
            </a:extLst>
          </p:cNvPr>
          <p:cNvSpPr>
            <a:spLocks noGrp="1"/>
          </p:cNvSpPr>
          <p:nvPr>
            <p:ph type="title"/>
          </p:nvPr>
        </p:nvSpPr>
        <p:spPr/>
        <p:txBody>
          <a:bodyPr/>
          <a:lstStyle/>
          <a:p>
            <a:r>
              <a:rPr lang="en-US"/>
              <a:t>Service Provider Metrics Ingestion</a:t>
            </a:r>
          </a:p>
        </p:txBody>
      </p:sp>
      <p:sp>
        <p:nvSpPr>
          <p:cNvPr id="4" name="Slide Number Placeholder 3">
            <a:extLst>
              <a:ext uri="{FF2B5EF4-FFF2-40B4-BE49-F238E27FC236}">
                <a16:creationId xmlns:a16="http://schemas.microsoft.com/office/drawing/2014/main" id="{93C200DB-335F-C069-6291-6F6AD4F96B86}"/>
              </a:ext>
            </a:extLst>
          </p:cNvPr>
          <p:cNvSpPr>
            <a:spLocks noGrp="1"/>
          </p:cNvSpPr>
          <p:nvPr>
            <p:ph type="sldNum" sz="quarter" idx="4"/>
          </p:nvPr>
        </p:nvSpPr>
        <p:spPr/>
        <p:txBody>
          <a:bodyPr/>
          <a:lstStyle/>
          <a:p>
            <a:pPr algn="r"/>
            <a:fld id="{9F0E9893-8FB3-409C-B448-4EC2BA053222}" type="slidenum">
              <a:rPr lang="en-US" smtClean="0"/>
              <a:pPr algn="r"/>
              <a:t>28</a:t>
            </a:fld>
            <a:endParaRPr lang="en-US"/>
          </a:p>
        </p:txBody>
      </p:sp>
      <p:sp>
        <p:nvSpPr>
          <p:cNvPr id="7" name="TextBox 6">
            <a:extLst>
              <a:ext uri="{FF2B5EF4-FFF2-40B4-BE49-F238E27FC236}">
                <a16:creationId xmlns:a16="http://schemas.microsoft.com/office/drawing/2014/main" id="{98771655-AE48-3FF8-2422-A7379DE6BEC8}"/>
              </a:ext>
            </a:extLst>
          </p:cNvPr>
          <p:cNvSpPr txBox="1"/>
          <p:nvPr/>
        </p:nvSpPr>
        <p:spPr>
          <a:xfrm>
            <a:off x="6994689" y="2073977"/>
            <a:ext cx="5029935" cy="2438937"/>
          </a:xfrm>
          <a:prstGeom prst="rect">
            <a:avLst/>
          </a:prstGeom>
          <a:noFill/>
          <a:ln>
            <a:solidFill>
              <a:schemeClr val="bg1">
                <a:lumMod val="65000"/>
              </a:schemeClr>
            </a:solidFill>
          </a:ln>
        </p:spPr>
        <p:txBody>
          <a:bodyPr wrap="square" lIns="91440" tIns="45720" rIns="91440" bIns="45720" rtlCol="0" anchor="t">
            <a:spAutoFit/>
          </a:bodyPr>
          <a:lstStyle/>
          <a:p>
            <a:r>
              <a:rPr lang="en-US" sz="1600" b="1" kern="0">
                <a:effectLst/>
                <a:latin typeface="Calibri"/>
                <a:ea typeface="Times New Roman" panose="02020603050405020304" pitchFamily="18" charset="0"/>
              </a:rPr>
              <a:t>Service Provider Metrics API</a:t>
            </a:r>
          </a:p>
          <a:p>
            <a:endParaRPr lang="en-US" sz="1600" kern="0">
              <a:latin typeface="Calibri"/>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1600">
                <a:latin typeface="Calibri"/>
                <a:ea typeface="Aptos" panose="020B0004020202020204" pitchFamily="34" charset="0"/>
                <a:cs typeface="Times New Roman"/>
              </a:rPr>
              <a:t>Service Providers can report Metrics associated with the service using Metrics API </a:t>
            </a:r>
          </a:p>
          <a:p>
            <a:pPr marL="342900" indent="-342900">
              <a:lnSpc>
                <a:spcPct val="115000"/>
              </a:lnSpc>
              <a:spcAft>
                <a:spcPts val="800"/>
              </a:spcAft>
              <a:buFont typeface="Arial" panose="020B0604020202020204" pitchFamily="34" charset="0"/>
              <a:buChar char="•"/>
              <a:tabLst>
                <a:tab pos="457200" algn="l"/>
              </a:tabLst>
            </a:pPr>
            <a:r>
              <a:rPr lang="en-US" sz="1600">
                <a:latin typeface="Calibri"/>
                <a:ea typeface="Aptos" panose="020B0004020202020204" pitchFamily="34" charset="0"/>
                <a:cs typeface="Times New Roman"/>
              </a:rPr>
              <a:t>Metrics submitted for services are reported on the Monitoring (QoS) Dashboard and visible to all the users registered on the Platform</a:t>
            </a:r>
            <a:endParaRPr lang="en-US" sz="1600">
              <a:effectLst/>
              <a:latin typeface="Calibri"/>
              <a:ea typeface="Times New Roman" panose="02020603050405020304" pitchFamily="18" charset="0"/>
              <a:cs typeface="Times New Roman"/>
            </a:endParaRPr>
          </a:p>
          <a:p>
            <a:pPr marL="342900" marR="0" lvl="0" indent="-342900">
              <a:lnSpc>
                <a:spcPct val="115000"/>
              </a:lnSpc>
              <a:spcBef>
                <a:spcPts val="0"/>
              </a:spcBef>
              <a:spcAft>
                <a:spcPts val="800"/>
              </a:spcAft>
              <a:buFont typeface="Arial" panose="020B0604020202020204" pitchFamily="34" charset="0"/>
              <a:buChar char="•"/>
              <a:tabLst>
                <a:tab pos="457200" algn="l"/>
              </a:tabLst>
            </a:pPr>
            <a:endParaRPr lang="en-US" sz="1400">
              <a:effectLst/>
              <a:latin typeface="Calibri"/>
              <a:ea typeface="Times New Roman" panose="02020603050405020304" pitchFamily="18" charset="0"/>
              <a:cs typeface="Times New Roman"/>
            </a:endParaRPr>
          </a:p>
        </p:txBody>
      </p:sp>
      <p:pic>
        <p:nvPicPr>
          <p:cNvPr id="8" name="Picture 7">
            <a:extLst>
              <a:ext uri="{FF2B5EF4-FFF2-40B4-BE49-F238E27FC236}">
                <a16:creationId xmlns:a16="http://schemas.microsoft.com/office/drawing/2014/main" id="{D09A772A-A809-FF55-BEFE-5BE0115ADF25}"/>
              </a:ext>
            </a:extLst>
          </p:cNvPr>
          <p:cNvPicPr>
            <a:picLocks noChangeAspect="1"/>
          </p:cNvPicPr>
          <p:nvPr/>
        </p:nvPicPr>
        <p:blipFill>
          <a:blip r:embed="rId2"/>
          <a:stretch>
            <a:fillRect/>
          </a:stretch>
        </p:blipFill>
        <p:spPr>
          <a:xfrm>
            <a:off x="96045" y="980467"/>
            <a:ext cx="6763023" cy="5534744"/>
          </a:xfrm>
          <a:prstGeom prst="rect">
            <a:avLst/>
          </a:prstGeom>
        </p:spPr>
      </p:pic>
    </p:spTree>
    <p:extLst>
      <p:ext uri="{BB962C8B-B14F-4D97-AF65-F5344CB8AC3E}">
        <p14:creationId xmlns:p14="http://schemas.microsoft.com/office/powerpoint/2010/main" val="4006079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C66FEC-E0DC-AA30-9812-83BBA46537D8}"/>
              </a:ext>
            </a:extLst>
          </p:cNvPr>
          <p:cNvSpPr>
            <a:spLocks noGrp="1"/>
          </p:cNvSpPr>
          <p:nvPr>
            <p:ph type="sldNum" sz="quarter" idx="12"/>
          </p:nvPr>
        </p:nvSpPr>
        <p:spPr/>
        <p:txBody>
          <a:bodyPr/>
          <a:lstStyle/>
          <a:p>
            <a:fld id="{61B7C903-3E9D-3448-8D7D-A0F64BA24B43}" type="slidenum">
              <a:rPr lang="en-US" smtClean="0"/>
              <a:t>29</a:t>
            </a:fld>
            <a:endParaRPr lang="en-US"/>
          </a:p>
        </p:txBody>
      </p:sp>
      <p:sp>
        <p:nvSpPr>
          <p:cNvPr id="3" name="Title 2">
            <a:extLst>
              <a:ext uri="{FF2B5EF4-FFF2-40B4-BE49-F238E27FC236}">
                <a16:creationId xmlns:a16="http://schemas.microsoft.com/office/drawing/2014/main" id="{02482F1A-7F5E-3BB1-5F5B-BEF7FB5F6236}"/>
              </a:ext>
            </a:extLst>
          </p:cNvPr>
          <p:cNvSpPr>
            <a:spLocks noGrp="1"/>
          </p:cNvSpPr>
          <p:nvPr>
            <p:ph type="title"/>
          </p:nvPr>
        </p:nvSpPr>
        <p:spPr/>
        <p:txBody>
          <a:bodyPr lIns="91440" tIns="45720" rIns="91440" bIns="45720" anchor="t"/>
          <a:lstStyle/>
          <a:p>
            <a:r>
              <a:rPr lang="en-US" sz="2700">
                <a:latin typeface="Arial"/>
                <a:cs typeface="Arial"/>
              </a:rPr>
              <a:t>Metrics for ML Services Reported on the Platform</a:t>
            </a:r>
            <a:endParaRPr lang="en-US" sz="2700" b="0">
              <a:solidFill>
                <a:srgbClr val="000000"/>
              </a:solidFill>
              <a:latin typeface="Arial"/>
              <a:cs typeface="Arial"/>
            </a:endParaRPr>
          </a:p>
          <a:p>
            <a:endParaRPr lang="en-US"/>
          </a:p>
        </p:txBody>
      </p:sp>
      <p:pic>
        <p:nvPicPr>
          <p:cNvPr id="4" name="Picture 3">
            <a:extLst>
              <a:ext uri="{FF2B5EF4-FFF2-40B4-BE49-F238E27FC236}">
                <a16:creationId xmlns:a16="http://schemas.microsoft.com/office/drawing/2014/main" id="{82978B09-D41D-C5C1-11B6-4D3FFD69FE68}"/>
              </a:ext>
            </a:extLst>
          </p:cNvPr>
          <p:cNvPicPr>
            <a:picLocks noChangeAspect="1"/>
          </p:cNvPicPr>
          <p:nvPr/>
        </p:nvPicPr>
        <p:blipFill>
          <a:blip r:embed="rId2"/>
          <a:stretch>
            <a:fillRect/>
          </a:stretch>
        </p:blipFill>
        <p:spPr>
          <a:xfrm>
            <a:off x="113122" y="850785"/>
            <a:ext cx="11642103" cy="5723418"/>
          </a:xfrm>
          <a:prstGeom prst="rect">
            <a:avLst/>
          </a:prstGeom>
        </p:spPr>
      </p:pic>
      <p:sp>
        <p:nvSpPr>
          <p:cNvPr id="7" name="Rectangle 6">
            <a:extLst>
              <a:ext uri="{FF2B5EF4-FFF2-40B4-BE49-F238E27FC236}">
                <a16:creationId xmlns:a16="http://schemas.microsoft.com/office/drawing/2014/main" id="{BE9DB64C-4695-B106-9EF4-091A7D5F100C}"/>
              </a:ext>
            </a:extLst>
          </p:cNvPr>
          <p:cNvSpPr/>
          <p:nvPr/>
        </p:nvSpPr>
        <p:spPr>
          <a:xfrm>
            <a:off x="6193411" y="4177854"/>
            <a:ext cx="5561814" cy="2469985"/>
          </a:xfrm>
          <a:prstGeom prst="rect">
            <a:avLst/>
          </a:prstGeom>
          <a:noFill/>
          <a:ln w="57150">
            <a:solidFill>
              <a:srgbClr val="C00000"/>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8072C5F-9F06-307E-38C3-1A3F32FC9FA3}"/>
              </a:ext>
            </a:extLst>
          </p:cNvPr>
          <p:cNvSpPr/>
          <p:nvPr/>
        </p:nvSpPr>
        <p:spPr>
          <a:xfrm>
            <a:off x="9294041" y="6295714"/>
            <a:ext cx="2394409" cy="461913"/>
          </a:xfrm>
          <a:prstGeom prst="rect">
            <a:avLst/>
          </a:prstGeom>
          <a:ln>
            <a:solidFill>
              <a:schemeClr val="accent4">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a:t>Classification Model </a:t>
            </a:r>
          </a:p>
        </p:txBody>
      </p:sp>
    </p:spTree>
    <p:extLst>
      <p:ext uri="{BB962C8B-B14F-4D97-AF65-F5344CB8AC3E}">
        <p14:creationId xmlns:p14="http://schemas.microsoft.com/office/powerpoint/2010/main" val="2993805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8CCEC-3D4E-BF73-CFD7-968DB1EA590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52885A-6900-EB3A-41DD-E988593C6C5F}"/>
              </a:ext>
            </a:extLst>
          </p:cNvPr>
          <p:cNvSpPr>
            <a:spLocks noGrp="1"/>
          </p:cNvSpPr>
          <p:nvPr>
            <p:ph type="sldNum" sz="quarter" idx="12"/>
          </p:nvPr>
        </p:nvSpPr>
        <p:spPr/>
        <p:txBody>
          <a:bodyPr/>
          <a:lstStyle/>
          <a:p>
            <a:fld id="{61B7C903-3E9D-3448-8D7D-A0F64BA24B43}" type="slidenum">
              <a:rPr lang="en-US" smtClean="0"/>
              <a:t>30</a:t>
            </a:fld>
            <a:endParaRPr lang="en-US"/>
          </a:p>
        </p:txBody>
      </p:sp>
      <p:sp>
        <p:nvSpPr>
          <p:cNvPr id="3" name="Title 2">
            <a:extLst>
              <a:ext uri="{FF2B5EF4-FFF2-40B4-BE49-F238E27FC236}">
                <a16:creationId xmlns:a16="http://schemas.microsoft.com/office/drawing/2014/main" id="{79A45348-5BB7-78F2-8FE8-AC4D3CC83EE3}"/>
              </a:ext>
            </a:extLst>
          </p:cNvPr>
          <p:cNvSpPr>
            <a:spLocks noGrp="1"/>
          </p:cNvSpPr>
          <p:nvPr>
            <p:ph type="title"/>
          </p:nvPr>
        </p:nvSpPr>
        <p:spPr/>
        <p:txBody>
          <a:bodyPr lIns="91440" tIns="45720" rIns="91440" bIns="45720" anchor="t"/>
          <a:lstStyle/>
          <a:p>
            <a:r>
              <a:rPr lang="en-US" sz="2700">
                <a:latin typeface="Arial"/>
                <a:cs typeface="Arial"/>
              </a:rPr>
              <a:t>Metrics for ML Services Reported on the Platform</a:t>
            </a:r>
            <a:endParaRPr lang="en-US" sz="2700" b="0">
              <a:solidFill>
                <a:srgbClr val="000000"/>
              </a:solidFill>
              <a:latin typeface="Arial"/>
              <a:cs typeface="Arial"/>
            </a:endParaRPr>
          </a:p>
          <a:p>
            <a:endParaRPr lang="en-US"/>
          </a:p>
        </p:txBody>
      </p:sp>
      <p:pic>
        <p:nvPicPr>
          <p:cNvPr id="5" name="Picture 4">
            <a:extLst>
              <a:ext uri="{FF2B5EF4-FFF2-40B4-BE49-F238E27FC236}">
                <a16:creationId xmlns:a16="http://schemas.microsoft.com/office/drawing/2014/main" id="{AD7925A6-62BA-04CB-3898-6010AB231014}"/>
              </a:ext>
            </a:extLst>
          </p:cNvPr>
          <p:cNvPicPr>
            <a:picLocks noChangeAspect="1"/>
          </p:cNvPicPr>
          <p:nvPr/>
        </p:nvPicPr>
        <p:blipFill>
          <a:blip r:embed="rId2"/>
          <a:stretch>
            <a:fillRect/>
          </a:stretch>
        </p:blipFill>
        <p:spPr>
          <a:xfrm>
            <a:off x="74663" y="876693"/>
            <a:ext cx="11939013" cy="5479657"/>
          </a:xfrm>
          <a:prstGeom prst="rect">
            <a:avLst/>
          </a:prstGeom>
        </p:spPr>
      </p:pic>
      <p:sp>
        <p:nvSpPr>
          <p:cNvPr id="7" name="Rectangle 6">
            <a:extLst>
              <a:ext uri="{FF2B5EF4-FFF2-40B4-BE49-F238E27FC236}">
                <a16:creationId xmlns:a16="http://schemas.microsoft.com/office/drawing/2014/main" id="{AF1D7931-A721-D4CC-A204-0327174339EF}"/>
              </a:ext>
            </a:extLst>
          </p:cNvPr>
          <p:cNvSpPr/>
          <p:nvPr/>
        </p:nvSpPr>
        <p:spPr>
          <a:xfrm>
            <a:off x="6253899" y="3886365"/>
            <a:ext cx="5561814" cy="2469985"/>
          </a:xfrm>
          <a:prstGeom prst="rect">
            <a:avLst/>
          </a:prstGeom>
          <a:noFill/>
          <a:ln w="57150">
            <a:solidFill>
              <a:srgbClr val="C00000"/>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AD3D4AF-A9EC-056E-ED70-BA3698B33430}"/>
              </a:ext>
            </a:extLst>
          </p:cNvPr>
          <p:cNvSpPr/>
          <p:nvPr/>
        </p:nvSpPr>
        <p:spPr>
          <a:xfrm>
            <a:off x="9520285" y="6259562"/>
            <a:ext cx="2394409" cy="461913"/>
          </a:xfrm>
          <a:prstGeom prst="rect">
            <a:avLst/>
          </a:prstGeom>
          <a:ln>
            <a:solidFill>
              <a:schemeClr val="accent4">
                <a:lumMod val="50000"/>
              </a:schemeClr>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a:t>Regression Model </a:t>
            </a:r>
          </a:p>
        </p:txBody>
      </p:sp>
    </p:spTree>
    <p:extLst>
      <p:ext uri="{BB962C8B-B14F-4D97-AF65-F5344CB8AC3E}">
        <p14:creationId xmlns:p14="http://schemas.microsoft.com/office/powerpoint/2010/main" val="1631783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6D11F5-6DAF-D81F-ACE2-36E7397BCA5C}"/>
              </a:ext>
            </a:extLst>
          </p:cNvPr>
          <p:cNvSpPr>
            <a:spLocks noGrp="1"/>
          </p:cNvSpPr>
          <p:nvPr>
            <p:ph type="sldNum" sz="quarter" idx="12"/>
          </p:nvPr>
        </p:nvSpPr>
        <p:spPr/>
        <p:txBody>
          <a:bodyPr/>
          <a:lstStyle/>
          <a:p>
            <a:fld id="{61B7C903-3E9D-3448-8D7D-A0F64BA24B43}" type="slidenum">
              <a:rPr lang="en-US" smtClean="0"/>
              <a:t>31</a:t>
            </a:fld>
            <a:endParaRPr lang="en-US"/>
          </a:p>
        </p:txBody>
      </p:sp>
      <p:sp>
        <p:nvSpPr>
          <p:cNvPr id="3" name="Title 2">
            <a:extLst>
              <a:ext uri="{FF2B5EF4-FFF2-40B4-BE49-F238E27FC236}">
                <a16:creationId xmlns:a16="http://schemas.microsoft.com/office/drawing/2014/main" id="{6C6F118E-D868-2A33-9A20-E7AB36B3922F}"/>
              </a:ext>
            </a:extLst>
          </p:cNvPr>
          <p:cNvSpPr>
            <a:spLocks noGrp="1"/>
          </p:cNvSpPr>
          <p:nvPr>
            <p:ph type="title"/>
          </p:nvPr>
        </p:nvSpPr>
        <p:spPr/>
        <p:txBody>
          <a:bodyPr lIns="91440" tIns="45720" rIns="91440" bIns="45720" anchor="t"/>
          <a:lstStyle/>
          <a:p>
            <a:r>
              <a:rPr lang="en-US">
                <a:latin typeface="Arial"/>
              </a:rPr>
              <a:t>Quality of Service (QoS) Metrics on the Platform</a:t>
            </a:r>
            <a:endParaRPr lang="en-US"/>
          </a:p>
        </p:txBody>
      </p:sp>
      <p:graphicFrame>
        <p:nvGraphicFramePr>
          <p:cNvPr id="5" name="Table 4">
            <a:extLst>
              <a:ext uri="{FF2B5EF4-FFF2-40B4-BE49-F238E27FC236}">
                <a16:creationId xmlns:a16="http://schemas.microsoft.com/office/drawing/2014/main" id="{20FC658B-139F-9BA1-1951-DB500DB6DD12}"/>
              </a:ext>
            </a:extLst>
          </p:cNvPr>
          <p:cNvGraphicFramePr>
            <a:graphicFrameLocks noGrp="1"/>
          </p:cNvGraphicFramePr>
          <p:nvPr>
            <p:extLst>
              <p:ext uri="{D42A27DB-BD31-4B8C-83A1-F6EECF244321}">
                <p14:modId xmlns:p14="http://schemas.microsoft.com/office/powerpoint/2010/main" val="2644031760"/>
              </p:ext>
            </p:extLst>
          </p:nvPr>
        </p:nvGraphicFramePr>
        <p:xfrm>
          <a:off x="1029689" y="870391"/>
          <a:ext cx="10128268" cy="2502547"/>
        </p:xfrm>
        <a:graphic>
          <a:graphicData uri="http://schemas.openxmlformats.org/drawingml/2006/table">
            <a:tbl>
              <a:tblPr firstRow="1" bandRow="1">
                <a:tableStyleId>{5C22544A-7EE6-4342-B048-85BDC9FD1C3A}</a:tableStyleId>
              </a:tblPr>
              <a:tblGrid>
                <a:gridCol w="2232268">
                  <a:extLst>
                    <a:ext uri="{9D8B030D-6E8A-4147-A177-3AD203B41FA5}">
                      <a16:colId xmlns:a16="http://schemas.microsoft.com/office/drawing/2014/main" val="1922641080"/>
                    </a:ext>
                  </a:extLst>
                </a:gridCol>
                <a:gridCol w="7896000">
                  <a:extLst>
                    <a:ext uri="{9D8B030D-6E8A-4147-A177-3AD203B41FA5}">
                      <a16:colId xmlns:a16="http://schemas.microsoft.com/office/drawing/2014/main" val="2080243952"/>
                    </a:ext>
                  </a:extLst>
                </a:gridCol>
              </a:tblGrid>
              <a:tr h="429128">
                <a:tc>
                  <a:txBody>
                    <a:bodyPr/>
                    <a:lstStyle/>
                    <a:p>
                      <a:pPr marL="0" marR="0">
                        <a:lnSpc>
                          <a:spcPct val="115000"/>
                        </a:lnSpc>
                        <a:spcAft>
                          <a:spcPts val="800"/>
                        </a:spcAft>
                      </a:pPr>
                      <a:r>
                        <a:rPr lang="en-US" sz="1200" b="1">
                          <a:solidFill>
                            <a:srgbClr val="000000"/>
                          </a:solidFill>
                          <a:effectLst/>
                          <a:latin typeface="Aptos"/>
                          <a:ea typeface="Aptos" panose="020B0004020202020204" pitchFamily="34" charset="0"/>
                          <a:cs typeface="Aptos" panose="020B0004020202020204" pitchFamily="34" charset="0"/>
                        </a:rPr>
                        <a:t>Metrics </a:t>
                      </a:r>
                      <a:endParaRPr lang="en-US" sz="1200">
                        <a:effectLst/>
                        <a:latin typeface="Aptos"/>
                        <a:ea typeface="Calibri" panose="020F0502020204030204" pitchFamily="34"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marL="0" marR="0">
                        <a:lnSpc>
                          <a:spcPct val="115000"/>
                        </a:lnSpc>
                        <a:spcAft>
                          <a:spcPts val="800"/>
                        </a:spcAft>
                      </a:pPr>
                      <a:r>
                        <a:rPr lang="en-US" sz="1200" b="1">
                          <a:solidFill>
                            <a:srgbClr val="000000"/>
                          </a:solidFill>
                          <a:effectLst/>
                          <a:latin typeface="Aptos"/>
                          <a:ea typeface="Aptos" panose="020B0004020202020204" pitchFamily="34" charset="0"/>
                          <a:cs typeface="Aptos" panose="020B0004020202020204" pitchFamily="34" charset="0"/>
                        </a:rPr>
                        <a:t>Description</a:t>
                      </a:r>
                      <a:endParaRPr lang="en-US" sz="1200">
                        <a:effectLst/>
                        <a:latin typeface="Aptos"/>
                        <a:ea typeface="Calibri" panose="020F0502020204030204" pitchFamily="34"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2746331"/>
                  </a:ext>
                </a:extLst>
              </a:tr>
              <a:tr h="368570">
                <a:tc>
                  <a:txBody>
                    <a:bodyPr/>
                    <a:lstStyle/>
                    <a:p>
                      <a:pPr marL="0" marR="0">
                        <a:lnSpc>
                          <a:spcPct val="115000"/>
                        </a:lnSpc>
                        <a:spcAft>
                          <a:spcPts val="800"/>
                        </a:spcAft>
                      </a:pPr>
                      <a:r>
                        <a:rPr lang="en-US" sz="1400">
                          <a:solidFill>
                            <a:srgbClr val="000000"/>
                          </a:solidFill>
                          <a:effectLst/>
                          <a:latin typeface="Aptos"/>
                          <a:ea typeface="Aptos" panose="020B0004020202020204" pitchFamily="34" charset="0"/>
                          <a:cs typeface="Aptos" panose="020B0004020202020204" pitchFamily="34" charset="0"/>
                        </a:rPr>
                        <a:t>API Availability</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marL="0" marR="0">
                        <a:lnSpc>
                          <a:spcPct val="115000"/>
                        </a:lnSpc>
                        <a:spcAft>
                          <a:spcPts val="800"/>
                        </a:spcAft>
                      </a:pPr>
                      <a:r>
                        <a:rPr lang="en-US" sz="1400">
                          <a:solidFill>
                            <a:srgbClr val="000000"/>
                          </a:solidFill>
                          <a:effectLst/>
                          <a:latin typeface="Aptos"/>
                          <a:ea typeface="Aptos" panose="020B0004020202020204" pitchFamily="34" charset="0"/>
                          <a:cs typeface="Aptos" panose="020B0004020202020204" pitchFamily="34" charset="0"/>
                        </a:rPr>
                        <a:t>The percentage of the times an API is operational and accessible to users</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1738253497"/>
                  </a:ext>
                </a:extLst>
              </a:tr>
              <a:tr h="338787">
                <a:tc>
                  <a:txBody>
                    <a:bodyPr/>
                    <a:lstStyle/>
                    <a:p>
                      <a:pPr marL="0" marR="0">
                        <a:lnSpc>
                          <a:spcPct val="115000"/>
                        </a:lnSpc>
                        <a:spcAft>
                          <a:spcPts val="800"/>
                        </a:spcAft>
                      </a:pPr>
                      <a:r>
                        <a:rPr lang="en-US" sz="1400">
                          <a:solidFill>
                            <a:srgbClr val="000000"/>
                          </a:solidFill>
                          <a:effectLst/>
                          <a:latin typeface="Aptos"/>
                          <a:ea typeface="Aptos" panose="020B0004020202020204" pitchFamily="34" charset="0"/>
                          <a:cs typeface="Aptos" panose="020B0004020202020204" pitchFamily="34" charset="0"/>
                        </a:rPr>
                        <a:t>Total Response Time</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marR="0">
                        <a:lnSpc>
                          <a:spcPct val="115000"/>
                        </a:lnSpc>
                        <a:spcAft>
                          <a:spcPts val="800"/>
                        </a:spcAft>
                      </a:pPr>
                      <a:r>
                        <a:rPr lang="en-US" sz="1400">
                          <a:solidFill>
                            <a:srgbClr val="000000"/>
                          </a:solidFill>
                          <a:effectLst/>
                          <a:latin typeface="Aptos"/>
                          <a:ea typeface="Aptos" panose="020B0004020202020204" pitchFamily="34" charset="0"/>
                          <a:cs typeface="Aptos" panose="020B0004020202020204" pitchFamily="34" charset="0"/>
                        </a:rPr>
                        <a:t>The total time it takes for the Service to respond to a request (i.e., time response received – time request submitted)</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997668016"/>
                  </a:ext>
                </a:extLst>
              </a:tr>
              <a:tr h="542059">
                <a:tc>
                  <a:txBody>
                    <a:bodyPr/>
                    <a:lstStyle/>
                    <a:p>
                      <a:pPr marL="0" marR="0">
                        <a:lnSpc>
                          <a:spcPct val="115000"/>
                        </a:lnSpc>
                        <a:spcAft>
                          <a:spcPts val="800"/>
                        </a:spcAft>
                      </a:pPr>
                      <a:r>
                        <a:rPr lang="en-US" sz="1400">
                          <a:solidFill>
                            <a:srgbClr val="000000"/>
                          </a:solidFill>
                          <a:effectLst/>
                          <a:latin typeface="Aptos"/>
                          <a:ea typeface="Calibri" panose="020F0502020204030204" pitchFamily="34" charset="0"/>
                          <a:cs typeface="Arial"/>
                        </a:rPr>
                        <a:t>Platform Latency</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marL="0" marR="0">
                        <a:lnSpc>
                          <a:spcPct val="115000"/>
                        </a:lnSpc>
                        <a:spcAft>
                          <a:spcPts val="800"/>
                        </a:spcAft>
                      </a:pPr>
                      <a:r>
                        <a:rPr lang="en-US" sz="1400">
                          <a:solidFill>
                            <a:srgbClr val="000000"/>
                          </a:solidFill>
                          <a:effectLst/>
                          <a:latin typeface="Aptos"/>
                          <a:ea typeface="Aptos" panose="020B0004020202020204" pitchFamily="34" charset="0"/>
                          <a:cs typeface="Aptos" panose="020B0004020202020204" pitchFamily="34" charset="0"/>
                        </a:rPr>
                        <a:t>The delay between sending the request and start of processing; similarly, for response handling, it is the delay between when service sends response and DIP forwarding to consumer</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987963948"/>
                  </a:ext>
                </a:extLst>
              </a:tr>
              <a:tr h="564643">
                <a:tc>
                  <a:txBody>
                    <a:bodyPr/>
                    <a:lstStyle/>
                    <a:p>
                      <a:pPr marL="0" marR="0">
                        <a:lnSpc>
                          <a:spcPct val="115000"/>
                        </a:lnSpc>
                        <a:spcAft>
                          <a:spcPts val="800"/>
                        </a:spcAft>
                      </a:pPr>
                      <a:r>
                        <a:rPr lang="en-US" sz="1400">
                          <a:solidFill>
                            <a:srgbClr val="000000"/>
                          </a:solidFill>
                          <a:effectLst/>
                          <a:latin typeface="Aptos"/>
                          <a:ea typeface="Aptos" panose="020B0004020202020204" pitchFamily="34" charset="0"/>
                          <a:cs typeface="Aptos" panose="020B0004020202020204" pitchFamily="34" charset="0"/>
                        </a:rPr>
                        <a:t>Service Processing Time</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marL="0" marR="0">
                        <a:lnSpc>
                          <a:spcPct val="115000"/>
                        </a:lnSpc>
                        <a:spcAft>
                          <a:spcPts val="800"/>
                        </a:spcAft>
                      </a:pPr>
                      <a:r>
                        <a:rPr lang="en-US" sz="1400">
                          <a:solidFill>
                            <a:srgbClr val="000000"/>
                          </a:solidFill>
                          <a:effectLst/>
                          <a:latin typeface="Aptos"/>
                          <a:ea typeface="Aptos" panose="020B0004020202020204" pitchFamily="34" charset="0"/>
                          <a:cs typeface="Aptos" panose="020B0004020202020204" pitchFamily="34" charset="0"/>
                        </a:rPr>
                        <a:t>The time the service takes to process the request</a:t>
                      </a:r>
                      <a:endParaRPr lang="en-US" sz="14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852229231"/>
                  </a:ext>
                </a:extLst>
              </a:tr>
            </a:tbl>
          </a:graphicData>
        </a:graphic>
      </p:graphicFrame>
      <p:pic>
        <p:nvPicPr>
          <p:cNvPr id="8" name="Picture 7">
            <a:extLst>
              <a:ext uri="{FF2B5EF4-FFF2-40B4-BE49-F238E27FC236}">
                <a16:creationId xmlns:a16="http://schemas.microsoft.com/office/drawing/2014/main" id="{EB564D1D-F9B3-6E59-E6C4-77DA997686F8}"/>
              </a:ext>
            </a:extLst>
          </p:cNvPr>
          <p:cNvPicPr>
            <a:picLocks noChangeAspect="1"/>
          </p:cNvPicPr>
          <p:nvPr/>
        </p:nvPicPr>
        <p:blipFill>
          <a:blip r:embed="rId2"/>
          <a:stretch>
            <a:fillRect/>
          </a:stretch>
        </p:blipFill>
        <p:spPr>
          <a:xfrm>
            <a:off x="1650410" y="3630393"/>
            <a:ext cx="8711910" cy="2212314"/>
          </a:xfrm>
          <a:prstGeom prst="rect">
            <a:avLst/>
          </a:prstGeom>
        </p:spPr>
      </p:pic>
    </p:spTree>
    <p:extLst>
      <p:ext uri="{BB962C8B-B14F-4D97-AF65-F5344CB8AC3E}">
        <p14:creationId xmlns:p14="http://schemas.microsoft.com/office/powerpoint/2010/main" val="4162647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AE4DB-2ED4-16BC-FF76-C8FDF3EEFEB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E03FD8-490F-BD6B-BB82-4F73D3F9042B}"/>
              </a:ext>
            </a:extLst>
          </p:cNvPr>
          <p:cNvSpPr>
            <a:spLocks noGrp="1"/>
          </p:cNvSpPr>
          <p:nvPr>
            <p:ph type="sldNum" sz="quarter" idx="12"/>
          </p:nvPr>
        </p:nvSpPr>
        <p:spPr/>
        <p:txBody>
          <a:bodyPr/>
          <a:lstStyle/>
          <a:p>
            <a:fld id="{61B7C903-3E9D-3448-8D7D-A0F64BA24B43}" type="slidenum">
              <a:rPr lang="en-US" smtClean="0"/>
              <a:t>32</a:t>
            </a:fld>
            <a:endParaRPr lang="en-US"/>
          </a:p>
        </p:txBody>
      </p:sp>
      <p:sp>
        <p:nvSpPr>
          <p:cNvPr id="3" name="Title 2">
            <a:extLst>
              <a:ext uri="{FF2B5EF4-FFF2-40B4-BE49-F238E27FC236}">
                <a16:creationId xmlns:a16="http://schemas.microsoft.com/office/drawing/2014/main" id="{8C304DAE-12CC-43C6-F403-542906A334AB}"/>
              </a:ext>
            </a:extLst>
          </p:cNvPr>
          <p:cNvSpPr>
            <a:spLocks noGrp="1"/>
          </p:cNvSpPr>
          <p:nvPr>
            <p:ph type="title"/>
          </p:nvPr>
        </p:nvSpPr>
        <p:spPr/>
        <p:txBody>
          <a:bodyPr lIns="91440" tIns="45720" rIns="91440" bIns="45720" anchor="t"/>
          <a:lstStyle/>
          <a:p>
            <a:r>
              <a:rPr lang="en-US" sz="2700">
                <a:latin typeface="Arial"/>
                <a:cs typeface="Arial"/>
              </a:rPr>
              <a:t>Quality of Service (QoS) Dashboard on the Platform</a:t>
            </a:r>
            <a:endParaRPr lang="en-US" sz="2700" b="0">
              <a:solidFill>
                <a:srgbClr val="000000"/>
              </a:solidFill>
              <a:latin typeface="Arial"/>
              <a:cs typeface="Arial"/>
            </a:endParaRPr>
          </a:p>
          <a:p>
            <a:endParaRPr lang="en-US"/>
          </a:p>
        </p:txBody>
      </p:sp>
      <p:pic>
        <p:nvPicPr>
          <p:cNvPr id="4" name="Picture 3">
            <a:extLst>
              <a:ext uri="{FF2B5EF4-FFF2-40B4-BE49-F238E27FC236}">
                <a16:creationId xmlns:a16="http://schemas.microsoft.com/office/drawing/2014/main" id="{4D79C91B-14E9-424C-E8EB-886DD05B0B7D}"/>
              </a:ext>
            </a:extLst>
          </p:cNvPr>
          <p:cNvPicPr>
            <a:picLocks noChangeAspect="1"/>
          </p:cNvPicPr>
          <p:nvPr/>
        </p:nvPicPr>
        <p:blipFill>
          <a:blip r:embed="rId2"/>
          <a:stretch>
            <a:fillRect/>
          </a:stretch>
        </p:blipFill>
        <p:spPr>
          <a:xfrm>
            <a:off x="0" y="1128659"/>
            <a:ext cx="12141441" cy="4804242"/>
          </a:xfrm>
          <a:prstGeom prst="rect">
            <a:avLst/>
          </a:prstGeom>
        </p:spPr>
      </p:pic>
      <p:sp>
        <p:nvSpPr>
          <p:cNvPr id="7" name="Rectangle: Rounded Corners 2">
            <a:extLst>
              <a:ext uri="{FF2B5EF4-FFF2-40B4-BE49-F238E27FC236}">
                <a16:creationId xmlns:a16="http://schemas.microsoft.com/office/drawing/2014/main" id="{0D251D9A-AC1C-1200-A396-4EA3802B520F}"/>
              </a:ext>
            </a:extLst>
          </p:cNvPr>
          <p:cNvSpPr/>
          <p:nvPr/>
        </p:nvSpPr>
        <p:spPr>
          <a:xfrm>
            <a:off x="604961" y="6112699"/>
            <a:ext cx="10678745" cy="644928"/>
          </a:xfrm>
          <a:prstGeom prst="roundRect">
            <a:avLst/>
          </a:prstGeom>
          <a:ln/>
        </p:spPr>
        <p:style>
          <a:lnRef idx="3">
            <a:schemeClr val="lt1"/>
          </a:lnRef>
          <a:fillRef idx="1">
            <a:schemeClr val="accent1"/>
          </a:fillRef>
          <a:effectRef idx="1">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1200">
              <a:solidFill>
                <a:schemeClr val="bg1"/>
              </a:solidFill>
              <a:latin typeface="Helvetica Neue"/>
              <a:ea typeface="+mn-lt"/>
              <a:cs typeface="+mn-lt"/>
            </a:endParaRPr>
          </a:p>
          <a:p>
            <a:r>
              <a:rPr lang="en-US" sz="1800">
                <a:solidFill>
                  <a:schemeClr val="bg1"/>
                </a:solidFill>
                <a:latin typeface="Aptos"/>
              </a:rPr>
              <a:t>Monitoring dashboard reports </a:t>
            </a:r>
            <a:r>
              <a:rPr lang="en-US">
                <a:solidFill>
                  <a:schemeClr val="bg1"/>
                </a:solidFill>
                <a:latin typeface="Aptos"/>
              </a:rPr>
              <a:t>QoS</a:t>
            </a:r>
            <a:r>
              <a:rPr lang="en-US" sz="1800">
                <a:solidFill>
                  <a:schemeClr val="bg1"/>
                </a:solidFill>
                <a:latin typeface="Aptos"/>
              </a:rPr>
              <a:t> metrics collected for all services registered on the Platform</a:t>
            </a:r>
            <a:r>
              <a:rPr lang="en-US" sz="2800">
                <a:solidFill>
                  <a:schemeClr val="bg1"/>
                </a:solidFill>
              </a:rPr>
              <a:t> </a:t>
            </a:r>
          </a:p>
          <a:p>
            <a:pPr algn="ctr"/>
            <a:endParaRPr lang="en-US"/>
          </a:p>
        </p:txBody>
      </p:sp>
    </p:spTree>
    <p:extLst>
      <p:ext uri="{BB962C8B-B14F-4D97-AF65-F5344CB8AC3E}">
        <p14:creationId xmlns:p14="http://schemas.microsoft.com/office/powerpoint/2010/main" val="3701177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EDF0D-EBAD-550A-3210-87F641DD4C3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5E2F81-1F94-3FCD-1C09-94C154EFB4EC}"/>
              </a:ext>
            </a:extLst>
          </p:cNvPr>
          <p:cNvSpPr>
            <a:spLocks noGrp="1"/>
          </p:cNvSpPr>
          <p:nvPr>
            <p:ph type="sldNum" sz="quarter" idx="12"/>
          </p:nvPr>
        </p:nvSpPr>
        <p:spPr/>
        <p:txBody>
          <a:bodyPr/>
          <a:lstStyle/>
          <a:p>
            <a:fld id="{61B7C903-3E9D-3448-8D7D-A0F64BA24B43}" type="slidenum">
              <a:rPr lang="en-US" smtClean="0"/>
              <a:t>33</a:t>
            </a:fld>
            <a:endParaRPr lang="en-US"/>
          </a:p>
        </p:txBody>
      </p:sp>
      <p:sp>
        <p:nvSpPr>
          <p:cNvPr id="3" name="Title 2">
            <a:extLst>
              <a:ext uri="{FF2B5EF4-FFF2-40B4-BE49-F238E27FC236}">
                <a16:creationId xmlns:a16="http://schemas.microsoft.com/office/drawing/2014/main" id="{CC4F16CC-F5A5-3072-58AD-A3DF161A4C10}"/>
              </a:ext>
            </a:extLst>
          </p:cNvPr>
          <p:cNvSpPr>
            <a:spLocks noGrp="1"/>
          </p:cNvSpPr>
          <p:nvPr>
            <p:ph type="title"/>
          </p:nvPr>
        </p:nvSpPr>
        <p:spPr/>
        <p:txBody>
          <a:bodyPr lIns="91440" tIns="45720" rIns="91440" bIns="45720" anchor="t"/>
          <a:lstStyle/>
          <a:p>
            <a:r>
              <a:rPr lang="en-US" sz="2700">
                <a:latin typeface="Arial"/>
                <a:cs typeface="Arial"/>
              </a:rPr>
              <a:t>Quality of Service (QoS) Metrics on the Platform</a:t>
            </a:r>
            <a:endParaRPr lang="en-US" sz="2700" b="0">
              <a:solidFill>
                <a:srgbClr val="000000"/>
              </a:solidFill>
              <a:latin typeface="Arial"/>
              <a:cs typeface="Arial"/>
            </a:endParaRPr>
          </a:p>
          <a:p>
            <a:endParaRPr lang="en-US"/>
          </a:p>
        </p:txBody>
      </p:sp>
      <p:pic>
        <p:nvPicPr>
          <p:cNvPr id="4" name="Picture 3">
            <a:extLst>
              <a:ext uri="{FF2B5EF4-FFF2-40B4-BE49-F238E27FC236}">
                <a16:creationId xmlns:a16="http://schemas.microsoft.com/office/drawing/2014/main" id="{ADC5BBCD-24D0-11F5-B353-DC74ACD823D0}"/>
              </a:ext>
            </a:extLst>
          </p:cNvPr>
          <p:cNvPicPr>
            <a:picLocks noChangeAspect="1"/>
          </p:cNvPicPr>
          <p:nvPr/>
        </p:nvPicPr>
        <p:blipFill>
          <a:blip r:embed="rId2"/>
          <a:stretch>
            <a:fillRect/>
          </a:stretch>
        </p:blipFill>
        <p:spPr>
          <a:xfrm>
            <a:off x="409278" y="837293"/>
            <a:ext cx="8568180" cy="5701619"/>
          </a:xfrm>
          <a:prstGeom prst="rect">
            <a:avLst/>
          </a:prstGeom>
        </p:spPr>
      </p:pic>
      <p:graphicFrame>
        <p:nvGraphicFramePr>
          <p:cNvPr id="7" name="Table 6">
            <a:extLst>
              <a:ext uri="{FF2B5EF4-FFF2-40B4-BE49-F238E27FC236}">
                <a16:creationId xmlns:a16="http://schemas.microsoft.com/office/drawing/2014/main" id="{58B2A0E9-CF65-E37B-97B9-02CB1294C38F}"/>
              </a:ext>
            </a:extLst>
          </p:cNvPr>
          <p:cNvGraphicFramePr>
            <a:graphicFrameLocks noGrp="1"/>
          </p:cNvGraphicFramePr>
          <p:nvPr>
            <p:extLst>
              <p:ext uri="{D42A27DB-BD31-4B8C-83A1-F6EECF244321}">
                <p14:modId xmlns:p14="http://schemas.microsoft.com/office/powerpoint/2010/main" val="208381002"/>
              </p:ext>
            </p:extLst>
          </p:nvPr>
        </p:nvGraphicFramePr>
        <p:xfrm>
          <a:off x="9299388" y="2656012"/>
          <a:ext cx="2404533" cy="2243700"/>
        </p:xfrm>
        <a:graphic>
          <a:graphicData uri="http://schemas.openxmlformats.org/drawingml/2006/table">
            <a:tbl>
              <a:tblPr firstRow="1" bandRow="1">
                <a:tableStyleId>{5C22544A-7EE6-4342-B048-85BDC9FD1C3A}</a:tableStyleId>
              </a:tblPr>
              <a:tblGrid>
                <a:gridCol w="2404533">
                  <a:extLst>
                    <a:ext uri="{9D8B030D-6E8A-4147-A177-3AD203B41FA5}">
                      <a16:colId xmlns:a16="http://schemas.microsoft.com/office/drawing/2014/main" val="2968782756"/>
                    </a:ext>
                  </a:extLst>
                </a:gridCol>
              </a:tblGrid>
              <a:tr h="410297">
                <a:tc>
                  <a:txBody>
                    <a:bodyPr/>
                    <a:lstStyle/>
                    <a:p>
                      <a:pPr marL="0" marR="0" algn="ctr">
                        <a:lnSpc>
                          <a:spcPct val="115000"/>
                        </a:lnSpc>
                        <a:spcAft>
                          <a:spcPts val="800"/>
                        </a:spcAft>
                      </a:pPr>
                      <a:r>
                        <a:rPr lang="en-US" sz="1400" b="1">
                          <a:solidFill>
                            <a:srgbClr val="000000"/>
                          </a:solidFill>
                          <a:effectLst/>
                          <a:latin typeface="Aptos"/>
                          <a:ea typeface="Aptos" panose="020B0004020202020204" pitchFamily="34" charset="0"/>
                          <a:cs typeface="Aptos" panose="020B0004020202020204" pitchFamily="34" charset="0"/>
                        </a:rPr>
                        <a:t>Metrics </a:t>
                      </a:r>
                      <a:endParaRPr lang="en-US" sz="1400">
                        <a:effectLst/>
                        <a:latin typeface="Aptos"/>
                        <a:ea typeface="Calibri" panose="020F0502020204030204" pitchFamily="34"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3012747713"/>
                  </a:ext>
                </a:extLst>
              </a:tr>
              <a:tr h="352396">
                <a:tc>
                  <a:txBody>
                    <a:bodyPr/>
                    <a:lstStyle/>
                    <a:p>
                      <a:pPr marL="0" marR="0" algn="ctr">
                        <a:lnSpc>
                          <a:spcPct val="115000"/>
                        </a:lnSpc>
                        <a:spcAft>
                          <a:spcPts val="800"/>
                        </a:spcAft>
                      </a:pPr>
                      <a:r>
                        <a:rPr lang="en-US" sz="1600">
                          <a:solidFill>
                            <a:srgbClr val="000000"/>
                          </a:solidFill>
                          <a:effectLst/>
                          <a:latin typeface="Aptos"/>
                          <a:ea typeface="Aptos" panose="020B0004020202020204" pitchFamily="34" charset="0"/>
                          <a:cs typeface="Aptos" panose="020B0004020202020204" pitchFamily="34" charset="0"/>
                        </a:rPr>
                        <a:t>Availability</a:t>
                      </a:r>
                      <a:endParaRPr lang="en-US" sz="16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3071278739"/>
                  </a:ext>
                </a:extLst>
              </a:tr>
              <a:tr h="475083">
                <a:tc>
                  <a:txBody>
                    <a:bodyPr/>
                    <a:lstStyle/>
                    <a:p>
                      <a:pPr marL="0" marR="0" algn="ctr">
                        <a:lnSpc>
                          <a:spcPct val="115000"/>
                        </a:lnSpc>
                        <a:spcAft>
                          <a:spcPts val="800"/>
                        </a:spcAft>
                      </a:pPr>
                      <a:r>
                        <a:rPr lang="en-US" sz="1600">
                          <a:solidFill>
                            <a:srgbClr val="000000"/>
                          </a:solidFill>
                          <a:effectLst/>
                          <a:latin typeface="Aptos"/>
                          <a:ea typeface="Aptos" panose="020B0004020202020204" pitchFamily="34" charset="0"/>
                          <a:cs typeface="Aptos" panose="020B0004020202020204" pitchFamily="34" charset="0"/>
                        </a:rPr>
                        <a:t>Total Response Time</a:t>
                      </a:r>
                      <a:endParaRPr lang="en-US" sz="16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766892714"/>
                  </a:ext>
                </a:extLst>
              </a:tr>
              <a:tr h="323920">
                <a:tc>
                  <a:txBody>
                    <a:bodyPr/>
                    <a:lstStyle/>
                    <a:p>
                      <a:pPr marL="0" marR="0" algn="ctr">
                        <a:lnSpc>
                          <a:spcPct val="115000"/>
                        </a:lnSpc>
                        <a:spcAft>
                          <a:spcPts val="800"/>
                        </a:spcAft>
                      </a:pPr>
                      <a:r>
                        <a:rPr lang="en-US" sz="1600">
                          <a:solidFill>
                            <a:srgbClr val="000000"/>
                          </a:solidFill>
                          <a:effectLst/>
                          <a:latin typeface="Aptos"/>
                          <a:ea typeface="Aptos" panose="020B0004020202020204" pitchFamily="34" charset="0"/>
                          <a:cs typeface="Aptos" panose="020B0004020202020204" pitchFamily="34" charset="0"/>
                        </a:rPr>
                        <a:t>Platform Latency</a:t>
                      </a:r>
                      <a:endParaRPr lang="en-US" sz="16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576536242"/>
                  </a:ext>
                </a:extLst>
              </a:tr>
              <a:tr h="642166">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1600">
                          <a:effectLst/>
                          <a:latin typeface="Aptos"/>
                          <a:ea typeface="Calibri" panose="020F0502020204030204" pitchFamily="34" charset="0"/>
                          <a:cs typeface="Arial"/>
                        </a:rPr>
                        <a:t>Service </a:t>
                      </a:r>
                      <a:r>
                        <a:rPr lang="en-US" sz="1600">
                          <a:solidFill>
                            <a:srgbClr val="000000"/>
                          </a:solidFill>
                          <a:effectLst/>
                          <a:latin typeface="Aptos"/>
                          <a:ea typeface="Aptos" panose="020B0004020202020204" pitchFamily="34" charset="0"/>
                          <a:cs typeface="Aptos" panose="020B0004020202020204" pitchFamily="34" charset="0"/>
                        </a:rPr>
                        <a:t>Processing Time</a:t>
                      </a:r>
                      <a:endParaRPr lang="en-US" sz="1600">
                        <a:effectLst/>
                        <a:latin typeface="Aptos"/>
                        <a:ea typeface="Calibri" panose="020F0502020204030204" pitchFamily="34" charset="0"/>
                        <a:cs typeface="Aria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2061299119"/>
                  </a:ext>
                </a:extLst>
              </a:tr>
            </a:tbl>
          </a:graphicData>
        </a:graphic>
      </p:graphicFrame>
    </p:spTree>
    <p:extLst>
      <p:ext uri="{BB962C8B-B14F-4D97-AF65-F5344CB8AC3E}">
        <p14:creationId xmlns:p14="http://schemas.microsoft.com/office/powerpoint/2010/main" val="1102596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cs typeface="Arial"/>
              </a:rPr>
              <a:t>Discussion Points</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34</a:t>
            </a:fld>
            <a:endParaRPr lang="en-US"/>
          </a:p>
        </p:txBody>
      </p:sp>
      <p:sp>
        <p:nvSpPr>
          <p:cNvPr id="5" name="TextBox 4">
            <a:extLst>
              <a:ext uri="{FF2B5EF4-FFF2-40B4-BE49-F238E27FC236}">
                <a16:creationId xmlns:a16="http://schemas.microsoft.com/office/drawing/2014/main" id="{5678486C-4C45-294A-8AE4-884734E63CCE}"/>
              </a:ext>
            </a:extLst>
          </p:cNvPr>
          <p:cNvSpPr txBox="1"/>
          <p:nvPr/>
        </p:nvSpPr>
        <p:spPr>
          <a:xfrm>
            <a:off x="1000312" y="1210235"/>
            <a:ext cx="979543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What are your approaches to ensure service quality?</a:t>
            </a:r>
          </a:p>
          <a:p>
            <a:endParaRPr lang="en-US">
              <a:ea typeface="+mn-lt"/>
              <a:cs typeface="+mn-lt"/>
            </a:endParaRPr>
          </a:p>
          <a:p>
            <a:pPr marL="285750" indent="-285750">
              <a:buFont typeface="Arial"/>
              <a:buChar char="•"/>
            </a:pPr>
            <a:r>
              <a:rPr lang="en-US">
                <a:ea typeface="+mn-lt"/>
                <a:cs typeface="+mn-lt"/>
              </a:rPr>
              <a:t>What set of metrics is your entity capturing to assess the quality of an ML Model as a Service?</a:t>
            </a:r>
            <a:endParaRPr lang="en-US"/>
          </a:p>
          <a:p>
            <a:pPr marL="742950" lvl="1" indent="-285750">
              <a:buFont typeface="Arial"/>
              <a:buChar char="•"/>
            </a:pPr>
            <a:r>
              <a:rPr lang="en-US" i="1">
                <a:ea typeface="+mn-lt"/>
                <a:cs typeface="+mn-lt"/>
              </a:rPr>
              <a:t>What KPIs do you consider in your evaluation?</a:t>
            </a:r>
            <a:endParaRPr lang="en-US"/>
          </a:p>
          <a:p>
            <a:pPr marL="742950" lvl="1" indent="-285750">
              <a:buFont typeface="Arial"/>
              <a:buChar char="•"/>
            </a:pPr>
            <a:r>
              <a:rPr lang="en-US" i="1">
                <a:ea typeface="+mn-lt"/>
                <a:cs typeface="+mn-lt"/>
              </a:rPr>
              <a:t>Do you perform risk-based analysis?  Key Risk Indicators (KRIs)</a:t>
            </a:r>
            <a:br>
              <a:rPr lang="en-US" i="1">
                <a:ea typeface="+mn-lt"/>
                <a:cs typeface="+mn-lt"/>
              </a:rPr>
            </a:br>
            <a:endParaRPr lang="en-US"/>
          </a:p>
          <a:p>
            <a:pPr marL="285750" indent="-285750">
              <a:buFont typeface="Arial"/>
              <a:buChar char="•"/>
            </a:pPr>
            <a:r>
              <a:rPr lang="en-US">
                <a:ea typeface="+mn-lt"/>
                <a:cs typeface="+mn-lt"/>
              </a:rPr>
              <a:t>What set of metrics is your entity capturing to assess the quality of Data Service?</a:t>
            </a:r>
            <a:endParaRPr lang="en-US"/>
          </a:p>
          <a:p>
            <a:pPr marL="285750" indent="-285750" algn="l">
              <a:buFont typeface="Arial"/>
              <a:buChar char="•"/>
            </a:pPr>
            <a:endParaRPr lang="en-US"/>
          </a:p>
          <a:p>
            <a:pPr marL="285750" indent="-285750">
              <a:buFont typeface="Arial"/>
              <a:buChar char="•"/>
            </a:pPr>
            <a:r>
              <a:rPr lang="en-US">
                <a:ea typeface="+mn-lt"/>
                <a:cs typeface="+mn-lt"/>
              </a:rPr>
              <a:t>What set of generic metrics is your entity capturing to assess the quality of a Service?</a:t>
            </a:r>
            <a:endParaRPr lang="en-US"/>
          </a:p>
          <a:p>
            <a:endParaRPr lang="en-US"/>
          </a:p>
          <a:p>
            <a:endParaRPr lang="en-US"/>
          </a:p>
        </p:txBody>
      </p:sp>
    </p:spTree>
    <p:extLst>
      <p:ext uri="{BB962C8B-B14F-4D97-AF65-F5344CB8AC3E}">
        <p14:creationId xmlns:p14="http://schemas.microsoft.com/office/powerpoint/2010/main" val="567707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3A40-EE04-8483-42BE-A2B9112CDD3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1316AA-FD5C-AB31-4985-DB0E8E7A9834}"/>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23652A5-D540-6000-7AF4-69BC71A89488}"/>
              </a:ext>
            </a:extLst>
          </p:cNvPr>
          <p:cNvSpPr/>
          <p:nvPr/>
        </p:nvSpPr>
        <p:spPr>
          <a:xfrm>
            <a:off x="0" y="2875002"/>
            <a:ext cx="12191999" cy="1938992"/>
          </a:xfrm>
          <a:prstGeom prst="rect">
            <a:avLst/>
          </a:prstGeom>
        </p:spPr>
        <p:txBody>
          <a:bodyPr wrap="square" lIns="91440" tIns="45720" rIns="91440" bIns="45720" anchor="t">
            <a:spAutoFit/>
          </a:bodyPr>
          <a:lstStyle/>
          <a:p>
            <a:pPr algn="ctr"/>
            <a:r>
              <a:rPr lang="en-US" sz="3600" b="1">
                <a:solidFill>
                  <a:schemeClr val="bg1"/>
                </a:solidFill>
                <a:latin typeface="Arial"/>
                <a:cs typeface="Arial"/>
              </a:rPr>
              <a:t>Cybersecurity</a:t>
            </a:r>
            <a:endParaRPr lang="en-US" sz="3600">
              <a:solidFill>
                <a:schemeClr val="bg1"/>
              </a:solidFill>
              <a:latin typeface="Arial"/>
              <a:cs typeface="Arial"/>
            </a:endParaRPr>
          </a:p>
          <a:p>
            <a:pPr algn="ctr"/>
            <a:endParaRPr lang="en-US" sz="4400" b="1">
              <a:solidFill>
                <a:schemeClr val="bg1"/>
              </a:solidFill>
              <a:latin typeface="Arial"/>
            </a:endParaRPr>
          </a:p>
          <a:p>
            <a:pPr lvl="0" algn="ctr"/>
            <a:endParaRPr lang="en-US" sz="4000">
              <a:ln w="12700">
                <a:noFill/>
              </a:ln>
              <a:solidFill>
                <a:schemeClr val="bg1"/>
              </a:solidFill>
              <a:effectLst>
                <a:outerShdw blurRad="50800" dist="38100" dir="2700000" algn="tl" rotWithShape="0">
                  <a:prstClr val="black">
                    <a:alpha val="40000"/>
                  </a:prstClr>
                </a:outerShdw>
              </a:effectLst>
            </a:endParaRPr>
          </a:p>
        </p:txBody>
      </p:sp>
      <p:pic>
        <p:nvPicPr>
          <p:cNvPr id="6" name="Picture 5" descr="A logo of a globe with a plane flying&#10;&#10;Description automatically generated">
            <a:extLst>
              <a:ext uri="{FF2B5EF4-FFF2-40B4-BE49-F238E27FC236}">
                <a16:creationId xmlns:a16="http://schemas.microsoft.com/office/drawing/2014/main" id="{4919DF15-09FC-02AE-B3D3-39F6A2E8C0D1}"/>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926338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89415-2996-7EAC-6EDB-03F3158E7536}"/>
              </a:ext>
            </a:extLst>
          </p:cNvPr>
          <p:cNvSpPr>
            <a:spLocks noGrp="1"/>
          </p:cNvSpPr>
          <p:nvPr>
            <p:ph type="title"/>
          </p:nvPr>
        </p:nvSpPr>
        <p:spPr/>
        <p:txBody>
          <a:bodyPr/>
          <a:lstStyle/>
          <a:p>
            <a:r>
              <a:rPr lang="en-US"/>
              <a:t>Cybersecurity Throughout the Lifecycle</a:t>
            </a:r>
          </a:p>
        </p:txBody>
      </p:sp>
      <p:pic>
        <p:nvPicPr>
          <p:cNvPr id="6" name="Content Placeholder 5">
            <a:extLst>
              <a:ext uri="{FF2B5EF4-FFF2-40B4-BE49-F238E27FC236}">
                <a16:creationId xmlns:a16="http://schemas.microsoft.com/office/drawing/2014/main" id="{0CBF30ED-9CAE-172B-50F1-90D7EED16BA5}"/>
              </a:ext>
            </a:extLst>
          </p:cNvPr>
          <p:cNvPicPr>
            <a:picLocks noGrp="1" noChangeAspect="1"/>
          </p:cNvPicPr>
          <p:nvPr>
            <p:ph sz="half" idx="1"/>
          </p:nvPr>
        </p:nvPicPr>
        <p:blipFill>
          <a:blip r:embed="rId3"/>
          <a:stretch>
            <a:fillRect/>
          </a:stretch>
        </p:blipFill>
        <p:spPr>
          <a:xfrm>
            <a:off x="912129" y="1480451"/>
            <a:ext cx="4416068" cy="4351338"/>
          </a:xfrm>
        </p:spPr>
      </p:pic>
      <p:sp>
        <p:nvSpPr>
          <p:cNvPr id="4" name="Content Placeholder 3">
            <a:extLst>
              <a:ext uri="{FF2B5EF4-FFF2-40B4-BE49-F238E27FC236}">
                <a16:creationId xmlns:a16="http://schemas.microsoft.com/office/drawing/2014/main" id="{6F065F41-A02C-C305-B60C-678A93AF445D}"/>
              </a:ext>
            </a:extLst>
          </p:cNvPr>
          <p:cNvSpPr>
            <a:spLocks noGrp="1"/>
          </p:cNvSpPr>
          <p:nvPr>
            <p:ph sz="half" idx="2"/>
          </p:nvPr>
        </p:nvSpPr>
        <p:spPr>
          <a:xfrm>
            <a:off x="5863363" y="2077937"/>
            <a:ext cx="5291106" cy="3868912"/>
          </a:xfrm>
        </p:spPr>
        <p:txBody>
          <a:bodyPr>
            <a:normAutofit fontScale="85000" lnSpcReduction="10000"/>
          </a:bodyPr>
          <a:lstStyle/>
          <a:p>
            <a:r>
              <a:rPr lang="en-US"/>
              <a:t>Project Boundaries</a:t>
            </a:r>
          </a:p>
          <a:p>
            <a:pPr lvl="1"/>
            <a:r>
              <a:rPr lang="en-US"/>
              <a:t>Classify data assets, assess impact of loss</a:t>
            </a:r>
          </a:p>
          <a:p>
            <a:pPr lvl="1"/>
            <a:r>
              <a:rPr lang="en-US"/>
              <a:t>Assess partnerships &amp; data sharing</a:t>
            </a:r>
          </a:p>
          <a:p>
            <a:r>
              <a:rPr lang="en-US"/>
              <a:t>Systems Security Engineering</a:t>
            </a:r>
          </a:p>
          <a:p>
            <a:pPr lvl="1"/>
            <a:r>
              <a:rPr lang="en-US"/>
              <a:t>Create cybersecurity requirements</a:t>
            </a:r>
          </a:p>
          <a:p>
            <a:pPr lvl="1"/>
            <a:r>
              <a:rPr lang="en-US"/>
              <a:t>Develop processes for operations</a:t>
            </a:r>
          </a:p>
          <a:p>
            <a:pPr lvl="1"/>
            <a:r>
              <a:rPr lang="en-US"/>
              <a:t>Implement security tests &amp; automation</a:t>
            </a:r>
          </a:p>
          <a:p>
            <a:r>
              <a:rPr lang="en-US"/>
              <a:t>Cybersecurity Research &amp; Development</a:t>
            </a:r>
          </a:p>
          <a:p>
            <a:pPr lvl="1"/>
            <a:r>
              <a:rPr lang="en-US"/>
              <a:t>Support novel cybersecurity research</a:t>
            </a:r>
          </a:p>
          <a:p>
            <a:r>
              <a:rPr lang="en-US"/>
              <a:t>Cybersecurity at the Organization Level</a:t>
            </a:r>
          </a:p>
          <a:p>
            <a:pPr lvl="1"/>
            <a:r>
              <a:rPr lang="en-US"/>
              <a:t>Security is as strong as the weakest link</a:t>
            </a:r>
          </a:p>
        </p:txBody>
      </p:sp>
      <p:sp>
        <p:nvSpPr>
          <p:cNvPr id="3" name="Content Placeholder 9">
            <a:extLst>
              <a:ext uri="{FF2B5EF4-FFF2-40B4-BE49-F238E27FC236}">
                <a16:creationId xmlns:a16="http://schemas.microsoft.com/office/drawing/2014/main" id="{5F33F586-A7B1-8910-083D-3A29D7531ACC}"/>
              </a:ext>
            </a:extLst>
          </p:cNvPr>
          <p:cNvSpPr txBox="1">
            <a:spLocks/>
          </p:cNvSpPr>
          <p:nvPr/>
        </p:nvSpPr>
        <p:spPr>
          <a:xfrm>
            <a:off x="5863363" y="1595511"/>
            <a:ext cx="5291106" cy="42389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t>CYBERSECURITY AREAS</a:t>
            </a:r>
          </a:p>
        </p:txBody>
      </p:sp>
    </p:spTree>
    <p:extLst>
      <p:ext uri="{BB962C8B-B14F-4D97-AF65-F5344CB8AC3E}">
        <p14:creationId xmlns:p14="http://schemas.microsoft.com/office/powerpoint/2010/main" val="427400310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4F58E-97E4-5761-1594-18B6824A491E}"/>
              </a:ext>
            </a:extLst>
          </p:cNvPr>
          <p:cNvSpPr>
            <a:spLocks noGrp="1"/>
          </p:cNvSpPr>
          <p:nvPr>
            <p:ph type="title"/>
          </p:nvPr>
        </p:nvSpPr>
        <p:spPr>
          <a:xfrm>
            <a:off x="687210" y="175603"/>
            <a:ext cx="10515600" cy="675236"/>
          </a:xfrm>
        </p:spPr>
        <p:txBody>
          <a:bodyPr/>
          <a:lstStyle/>
          <a:p>
            <a:r>
              <a:rPr lang="en-US"/>
              <a:t>Authentication &amp; Authorization</a:t>
            </a:r>
          </a:p>
        </p:txBody>
      </p:sp>
      <p:sp>
        <p:nvSpPr>
          <p:cNvPr id="5" name="Text Placeholder 4">
            <a:extLst>
              <a:ext uri="{FF2B5EF4-FFF2-40B4-BE49-F238E27FC236}">
                <a16:creationId xmlns:a16="http://schemas.microsoft.com/office/drawing/2014/main" id="{1167F1FA-8509-7997-B575-0F069F746F5B}"/>
              </a:ext>
            </a:extLst>
          </p:cNvPr>
          <p:cNvSpPr>
            <a:spLocks noGrp="1"/>
          </p:cNvSpPr>
          <p:nvPr>
            <p:ph type="body" idx="1"/>
          </p:nvPr>
        </p:nvSpPr>
        <p:spPr>
          <a:xfrm>
            <a:off x="523969" y="851058"/>
            <a:ext cx="5201020" cy="537487"/>
          </a:xfrm>
        </p:spPr>
        <p:txBody>
          <a:bodyPr/>
          <a:lstStyle/>
          <a:p>
            <a:pPr algn="ctr"/>
            <a:r>
              <a:rPr lang="en-US"/>
              <a:t>CATALOG</a:t>
            </a:r>
          </a:p>
        </p:txBody>
      </p:sp>
      <p:sp>
        <p:nvSpPr>
          <p:cNvPr id="6" name="Text Placeholder 5">
            <a:extLst>
              <a:ext uri="{FF2B5EF4-FFF2-40B4-BE49-F238E27FC236}">
                <a16:creationId xmlns:a16="http://schemas.microsoft.com/office/drawing/2014/main" id="{6CA1620B-EEBE-3CBB-5468-253CE5A4F64F}"/>
              </a:ext>
            </a:extLst>
          </p:cNvPr>
          <p:cNvSpPr>
            <a:spLocks noGrp="1"/>
          </p:cNvSpPr>
          <p:nvPr>
            <p:ph type="body" sz="quarter" idx="3"/>
          </p:nvPr>
        </p:nvSpPr>
        <p:spPr>
          <a:xfrm>
            <a:off x="6096000" y="853761"/>
            <a:ext cx="5172380" cy="532083"/>
          </a:xfrm>
        </p:spPr>
        <p:txBody>
          <a:bodyPr/>
          <a:lstStyle/>
          <a:p>
            <a:pPr algn="ctr"/>
            <a:r>
              <a:rPr lang="en-US"/>
              <a:t>SERVICES</a:t>
            </a:r>
          </a:p>
        </p:txBody>
      </p:sp>
      <p:pic>
        <p:nvPicPr>
          <p:cNvPr id="8" name="Picture 7">
            <a:extLst>
              <a:ext uri="{FF2B5EF4-FFF2-40B4-BE49-F238E27FC236}">
                <a16:creationId xmlns:a16="http://schemas.microsoft.com/office/drawing/2014/main" id="{7F6024D8-5047-1992-3AE7-5FF7634BF5B1}"/>
              </a:ext>
            </a:extLst>
          </p:cNvPr>
          <p:cNvPicPr>
            <a:picLocks noChangeAspect="1"/>
          </p:cNvPicPr>
          <p:nvPr/>
        </p:nvPicPr>
        <p:blipFill>
          <a:blip r:embed="rId2"/>
          <a:srcRect/>
          <a:stretch/>
        </p:blipFill>
        <p:spPr>
          <a:xfrm>
            <a:off x="402157" y="2115590"/>
            <a:ext cx="5149173" cy="2934582"/>
          </a:xfrm>
          <a:prstGeom prst="rect">
            <a:avLst/>
          </a:prstGeom>
        </p:spPr>
      </p:pic>
      <p:pic>
        <p:nvPicPr>
          <p:cNvPr id="10" name="Picture 9">
            <a:extLst>
              <a:ext uri="{FF2B5EF4-FFF2-40B4-BE49-F238E27FC236}">
                <a16:creationId xmlns:a16="http://schemas.microsoft.com/office/drawing/2014/main" id="{6B2D5DB1-42D0-AD31-5A1C-339B91FCB094}"/>
              </a:ext>
            </a:extLst>
          </p:cNvPr>
          <p:cNvPicPr>
            <a:picLocks noChangeAspect="1"/>
          </p:cNvPicPr>
          <p:nvPr/>
        </p:nvPicPr>
        <p:blipFill>
          <a:blip r:embed="rId3"/>
          <a:srcRect/>
          <a:stretch/>
        </p:blipFill>
        <p:spPr>
          <a:xfrm>
            <a:off x="6206165" y="2009220"/>
            <a:ext cx="5747745" cy="3147321"/>
          </a:xfrm>
          <a:prstGeom prst="rect">
            <a:avLst/>
          </a:prstGeom>
        </p:spPr>
      </p:pic>
      <p:sp>
        <p:nvSpPr>
          <p:cNvPr id="14" name="TextBox 13">
            <a:extLst>
              <a:ext uri="{FF2B5EF4-FFF2-40B4-BE49-F238E27FC236}">
                <a16:creationId xmlns:a16="http://schemas.microsoft.com/office/drawing/2014/main" id="{29029FF9-960C-A348-B00F-B31F57A8E4E6}"/>
              </a:ext>
            </a:extLst>
          </p:cNvPr>
          <p:cNvSpPr txBox="1"/>
          <p:nvPr/>
        </p:nvSpPr>
        <p:spPr>
          <a:xfrm>
            <a:off x="7410351" y="5485050"/>
            <a:ext cx="3339376" cy="369332"/>
          </a:xfrm>
          <a:prstGeom prst="rect">
            <a:avLst/>
          </a:prstGeom>
          <a:noFill/>
        </p:spPr>
        <p:txBody>
          <a:bodyPr wrap="none" rtlCol="0">
            <a:spAutoFit/>
          </a:bodyPr>
          <a:lstStyle/>
          <a:p>
            <a:pPr algn="ctr"/>
            <a:r>
              <a:rPr lang="en-US"/>
              <a:t>Scope determines accessibility</a:t>
            </a:r>
          </a:p>
        </p:txBody>
      </p:sp>
    </p:spTree>
    <p:extLst>
      <p:ext uri="{BB962C8B-B14F-4D97-AF65-F5344CB8AC3E}">
        <p14:creationId xmlns:p14="http://schemas.microsoft.com/office/powerpoint/2010/main" val="4115625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F8552-85E9-7385-341D-F34C4D333E5A}"/>
              </a:ext>
            </a:extLst>
          </p:cNvPr>
          <p:cNvSpPr>
            <a:spLocks noGrp="1"/>
          </p:cNvSpPr>
          <p:nvPr>
            <p:ph type="title"/>
          </p:nvPr>
        </p:nvSpPr>
        <p:spPr/>
        <p:txBody>
          <a:bodyPr/>
          <a:lstStyle/>
          <a:p>
            <a:r>
              <a:rPr lang="en-US"/>
              <a:t>Cybersecurity Testing</a:t>
            </a:r>
          </a:p>
        </p:txBody>
      </p:sp>
      <p:pic>
        <p:nvPicPr>
          <p:cNvPr id="6" name="Picture 5">
            <a:extLst>
              <a:ext uri="{FF2B5EF4-FFF2-40B4-BE49-F238E27FC236}">
                <a16:creationId xmlns:a16="http://schemas.microsoft.com/office/drawing/2014/main" id="{600B28FB-4B23-6D36-D0EC-6008B299F928}"/>
              </a:ext>
            </a:extLst>
          </p:cNvPr>
          <p:cNvPicPr>
            <a:picLocks noChangeAspect="1"/>
          </p:cNvPicPr>
          <p:nvPr/>
        </p:nvPicPr>
        <p:blipFill>
          <a:blip r:embed="rId2"/>
          <a:stretch>
            <a:fillRect/>
          </a:stretch>
        </p:blipFill>
        <p:spPr>
          <a:xfrm>
            <a:off x="1109594" y="1270050"/>
            <a:ext cx="9599038" cy="3530668"/>
          </a:xfrm>
          <a:prstGeom prst="rect">
            <a:avLst/>
          </a:prstGeom>
        </p:spPr>
      </p:pic>
      <p:sp>
        <p:nvSpPr>
          <p:cNvPr id="11" name="TextBox 10">
            <a:extLst>
              <a:ext uri="{FF2B5EF4-FFF2-40B4-BE49-F238E27FC236}">
                <a16:creationId xmlns:a16="http://schemas.microsoft.com/office/drawing/2014/main" id="{CCB54B51-DE00-2A79-549D-3F2E28467F95}"/>
              </a:ext>
            </a:extLst>
          </p:cNvPr>
          <p:cNvSpPr txBox="1"/>
          <p:nvPr/>
        </p:nvSpPr>
        <p:spPr>
          <a:xfrm>
            <a:off x="1901069" y="5044338"/>
            <a:ext cx="8389861" cy="1200329"/>
          </a:xfrm>
          <a:prstGeom prst="rect">
            <a:avLst/>
          </a:prstGeom>
          <a:noFill/>
        </p:spPr>
        <p:txBody>
          <a:bodyPr wrap="none" rtlCol="0">
            <a:spAutoFit/>
          </a:bodyPr>
          <a:lstStyle/>
          <a:p>
            <a:pPr marL="285750" indent="-285750">
              <a:buFont typeface="Arial" panose="020B0604020202020204" pitchFamily="34" charset="0"/>
              <a:buChar char="•"/>
            </a:pPr>
            <a:r>
              <a:rPr lang="en-US"/>
              <a:t>Code is continuously scanned for quality during development</a:t>
            </a:r>
          </a:p>
          <a:p>
            <a:pPr marL="285750" indent="-285750">
              <a:buFont typeface="Arial" panose="020B0604020202020204" pitchFamily="34" charset="0"/>
              <a:buChar char="•"/>
            </a:pPr>
            <a:r>
              <a:rPr lang="en-US"/>
              <a:t>Authentication and Authorization is tested in DEV and STAGE</a:t>
            </a:r>
          </a:p>
          <a:p>
            <a:pPr marL="285750" indent="-285750">
              <a:buFont typeface="Arial" panose="020B0604020202020204" pitchFamily="34" charset="0"/>
              <a:buChar char="•"/>
            </a:pPr>
            <a:r>
              <a:rPr lang="en-US"/>
              <a:t>Continuous monitoring is implemented in PROD</a:t>
            </a:r>
          </a:p>
          <a:p>
            <a:pPr marL="285750" indent="-285750">
              <a:buFont typeface="Arial" panose="020B0604020202020204" pitchFamily="34" charset="0"/>
              <a:buChar char="•"/>
            </a:pPr>
            <a:r>
              <a:rPr lang="en-US"/>
              <a:t>Vulnerability scanning is periodically performed on version deployed to PROD</a:t>
            </a:r>
          </a:p>
        </p:txBody>
      </p:sp>
    </p:spTree>
    <p:extLst>
      <p:ext uri="{BB962C8B-B14F-4D97-AF65-F5344CB8AC3E}">
        <p14:creationId xmlns:p14="http://schemas.microsoft.com/office/powerpoint/2010/main" val="251277158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FE62-E7D5-4C25-836F-E0DA117A365F}"/>
              </a:ext>
            </a:extLst>
          </p:cNvPr>
          <p:cNvSpPr>
            <a:spLocks noGrp="1"/>
          </p:cNvSpPr>
          <p:nvPr>
            <p:ph type="title"/>
          </p:nvPr>
        </p:nvSpPr>
        <p:spPr/>
        <p:txBody>
          <a:bodyPr/>
          <a:lstStyle/>
          <a:p>
            <a:r>
              <a:rPr lang="en-US"/>
              <a:t>Cybersecurity Approach</a:t>
            </a:r>
          </a:p>
        </p:txBody>
      </p:sp>
      <p:sp>
        <p:nvSpPr>
          <p:cNvPr id="10" name="Content Placeholder 9">
            <a:extLst>
              <a:ext uri="{FF2B5EF4-FFF2-40B4-BE49-F238E27FC236}">
                <a16:creationId xmlns:a16="http://schemas.microsoft.com/office/drawing/2014/main" id="{CA3EE3B7-3CE4-EFCB-06BE-195F7AB6BA6F}"/>
              </a:ext>
            </a:extLst>
          </p:cNvPr>
          <p:cNvSpPr>
            <a:spLocks noGrp="1"/>
          </p:cNvSpPr>
          <p:nvPr>
            <p:ph sz="half" idx="2"/>
          </p:nvPr>
        </p:nvSpPr>
        <p:spPr>
          <a:xfrm>
            <a:off x="6834282" y="4904692"/>
            <a:ext cx="5357718" cy="1285283"/>
          </a:xfrm>
        </p:spPr>
        <p:txBody>
          <a:bodyPr>
            <a:normAutofit/>
          </a:bodyPr>
          <a:lstStyle/>
          <a:p>
            <a:r>
              <a:rPr lang="en-US" sz="2000"/>
              <a:t>Threat data provides types and likelihood</a:t>
            </a:r>
          </a:p>
          <a:p>
            <a:r>
              <a:rPr lang="en-US" sz="2000"/>
              <a:t>Business analysis determines priority</a:t>
            </a:r>
          </a:p>
          <a:p>
            <a:r>
              <a:rPr lang="en-US" sz="2000"/>
              <a:t>Mitigation starts with security architecture</a:t>
            </a:r>
          </a:p>
        </p:txBody>
      </p:sp>
      <p:pic>
        <p:nvPicPr>
          <p:cNvPr id="11" name="Content Placeholder 7">
            <a:extLst>
              <a:ext uri="{FF2B5EF4-FFF2-40B4-BE49-F238E27FC236}">
                <a16:creationId xmlns:a16="http://schemas.microsoft.com/office/drawing/2014/main" id="{85AC8CE0-001B-904C-AE32-90D04A59E002}"/>
              </a:ext>
            </a:extLst>
          </p:cNvPr>
          <p:cNvPicPr>
            <a:picLocks noChangeAspect="1"/>
          </p:cNvPicPr>
          <p:nvPr/>
        </p:nvPicPr>
        <p:blipFill>
          <a:blip r:embed="rId2"/>
          <a:stretch>
            <a:fillRect/>
          </a:stretch>
        </p:blipFill>
        <p:spPr>
          <a:xfrm>
            <a:off x="424993" y="4475805"/>
            <a:ext cx="5303520" cy="1823275"/>
          </a:xfrm>
          <a:prstGeom prst="rect">
            <a:avLst/>
          </a:prstGeom>
        </p:spPr>
      </p:pic>
      <p:sp>
        <p:nvSpPr>
          <p:cNvPr id="12" name="Content Placeholder 9">
            <a:extLst>
              <a:ext uri="{FF2B5EF4-FFF2-40B4-BE49-F238E27FC236}">
                <a16:creationId xmlns:a16="http://schemas.microsoft.com/office/drawing/2014/main" id="{958379E3-F669-72DE-0760-413C2EA0ECB3}"/>
              </a:ext>
            </a:extLst>
          </p:cNvPr>
          <p:cNvSpPr txBox="1">
            <a:spLocks/>
          </p:cNvSpPr>
          <p:nvPr/>
        </p:nvSpPr>
        <p:spPr>
          <a:xfrm>
            <a:off x="783699" y="1885670"/>
            <a:ext cx="5181600" cy="17076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a:p>
        </p:txBody>
      </p:sp>
      <p:sp>
        <p:nvSpPr>
          <p:cNvPr id="14" name="Content Placeholder 9">
            <a:extLst>
              <a:ext uri="{FF2B5EF4-FFF2-40B4-BE49-F238E27FC236}">
                <a16:creationId xmlns:a16="http://schemas.microsoft.com/office/drawing/2014/main" id="{15FFC183-068B-1CEC-1307-3C1AF19C88C1}"/>
              </a:ext>
            </a:extLst>
          </p:cNvPr>
          <p:cNvSpPr txBox="1">
            <a:spLocks/>
          </p:cNvSpPr>
          <p:nvPr/>
        </p:nvSpPr>
        <p:spPr>
          <a:xfrm>
            <a:off x="6834282" y="1587316"/>
            <a:ext cx="5181600" cy="42389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t>TRUST BOUNDARIES</a:t>
            </a:r>
          </a:p>
        </p:txBody>
      </p:sp>
      <p:sp>
        <p:nvSpPr>
          <p:cNvPr id="17" name="Content Placeholder 9">
            <a:extLst>
              <a:ext uri="{FF2B5EF4-FFF2-40B4-BE49-F238E27FC236}">
                <a16:creationId xmlns:a16="http://schemas.microsoft.com/office/drawing/2014/main" id="{745D3608-5676-905D-8DCD-043A75DDECBD}"/>
              </a:ext>
            </a:extLst>
          </p:cNvPr>
          <p:cNvSpPr txBox="1">
            <a:spLocks/>
          </p:cNvSpPr>
          <p:nvPr/>
        </p:nvSpPr>
        <p:spPr>
          <a:xfrm>
            <a:off x="6834282" y="4475805"/>
            <a:ext cx="5181600" cy="42389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t>THREAT MODELING</a:t>
            </a:r>
          </a:p>
        </p:txBody>
      </p:sp>
      <p:pic>
        <p:nvPicPr>
          <p:cNvPr id="7" name="Content Placeholder 6">
            <a:extLst>
              <a:ext uri="{FF2B5EF4-FFF2-40B4-BE49-F238E27FC236}">
                <a16:creationId xmlns:a16="http://schemas.microsoft.com/office/drawing/2014/main" id="{7995A40E-8046-0892-8F6B-38AAA48854D0}"/>
              </a:ext>
            </a:extLst>
          </p:cNvPr>
          <p:cNvPicPr>
            <a:picLocks noGrp="1" noChangeAspect="1"/>
          </p:cNvPicPr>
          <p:nvPr>
            <p:ph sz="half" idx="1"/>
          </p:nvPr>
        </p:nvPicPr>
        <p:blipFill>
          <a:blip r:embed="rId3"/>
          <a:srcRect/>
          <a:stretch/>
        </p:blipFill>
        <p:spPr>
          <a:xfrm>
            <a:off x="424993" y="834564"/>
            <a:ext cx="5303520" cy="3356335"/>
          </a:xfrm>
        </p:spPr>
      </p:pic>
      <p:sp>
        <p:nvSpPr>
          <p:cNvPr id="8" name="Content Placeholder 9">
            <a:extLst>
              <a:ext uri="{FF2B5EF4-FFF2-40B4-BE49-F238E27FC236}">
                <a16:creationId xmlns:a16="http://schemas.microsoft.com/office/drawing/2014/main" id="{D29CCA9A-E34D-B732-A74D-24482C81490D}"/>
              </a:ext>
            </a:extLst>
          </p:cNvPr>
          <p:cNvSpPr txBox="1">
            <a:spLocks/>
          </p:cNvSpPr>
          <p:nvPr/>
        </p:nvSpPr>
        <p:spPr bwMode="auto">
          <a:xfrm>
            <a:off x="6834282" y="2015387"/>
            <a:ext cx="5357718" cy="18220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ct val="20000"/>
              </a:spcBef>
              <a:spcAft>
                <a:spcPct val="0"/>
              </a:spcAft>
              <a:buFont typeface="Arial" charset="0"/>
              <a:buChar char="•"/>
              <a:defRPr sz="24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sz="1600"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sz="1600"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r>
              <a:rPr lang="en-US" sz="2000"/>
              <a:t>Each entity has a trust boundary</a:t>
            </a:r>
          </a:p>
          <a:p>
            <a:r>
              <a:rPr lang="en-US" sz="2000"/>
              <a:t>Data flow ⇾ attack surfaces</a:t>
            </a:r>
          </a:p>
          <a:p>
            <a:r>
              <a:rPr lang="en-US" sz="2000"/>
              <a:t>Many threat surfaces</a:t>
            </a:r>
          </a:p>
          <a:p>
            <a:pPr lvl="1"/>
            <a:r>
              <a:rPr lang="en-US" sz="1600"/>
              <a:t>Prioritization is essential</a:t>
            </a:r>
          </a:p>
          <a:p>
            <a:pPr lvl="1"/>
            <a:r>
              <a:rPr lang="en-US" sz="1600"/>
              <a:t>Security architecture reduces complexity</a:t>
            </a:r>
          </a:p>
        </p:txBody>
      </p:sp>
    </p:spTree>
    <p:extLst>
      <p:ext uri="{BB962C8B-B14F-4D97-AF65-F5344CB8AC3E}">
        <p14:creationId xmlns:p14="http://schemas.microsoft.com/office/powerpoint/2010/main" val="326801293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E25C8-FFF9-49DF-7E7A-C5E4E2EA2891}"/>
              </a:ext>
            </a:extLst>
          </p:cNvPr>
          <p:cNvSpPr>
            <a:spLocks noGrp="1"/>
          </p:cNvSpPr>
          <p:nvPr>
            <p:ph type="title"/>
          </p:nvPr>
        </p:nvSpPr>
        <p:spPr/>
        <p:txBody>
          <a:bodyPr/>
          <a:lstStyle/>
          <a:p>
            <a:r>
              <a:rPr lang="en-US"/>
              <a:t>Zero Trust</a:t>
            </a:r>
          </a:p>
        </p:txBody>
      </p:sp>
      <p:sp>
        <p:nvSpPr>
          <p:cNvPr id="6" name="Content Placeholder 5">
            <a:extLst>
              <a:ext uri="{FF2B5EF4-FFF2-40B4-BE49-F238E27FC236}">
                <a16:creationId xmlns:a16="http://schemas.microsoft.com/office/drawing/2014/main" id="{FAE06CE4-3CBC-30D5-61E1-5BE59D1A892D}"/>
              </a:ext>
            </a:extLst>
          </p:cNvPr>
          <p:cNvSpPr>
            <a:spLocks noGrp="1"/>
          </p:cNvSpPr>
          <p:nvPr>
            <p:ph sz="half" idx="2"/>
          </p:nvPr>
        </p:nvSpPr>
        <p:spPr>
          <a:xfrm>
            <a:off x="5622315" y="2425530"/>
            <a:ext cx="5913658" cy="2192810"/>
          </a:xfrm>
        </p:spPr>
        <p:txBody>
          <a:bodyPr/>
          <a:lstStyle/>
          <a:p>
            <a:r>
              <a:rPr lang="en-US"/>
              <a:t>Partition system logically and physically</a:t>
            </a:r>
          </a:p>
          <a:p>
            <a:r>
              <a:rPr lang="en-US"/>
              <a:t>Verify explicitly at each trust boundary</a:t>
            </a:r>
          </a:p>
          <a:p>
            <a:r>
              <a:rPr lang="en-US"/>
              <a:t>Limit data access to minimum required</a:t>
            </a:r>
          </a:p>
          <a:p>
            <a:r>
              <a:rPr lang="en-US"/>
              <a:t>Monitor system continuously and identify anomalous behavior</a:t>
            </a:r>
          </a:p>
        </p:txBody>
      </p:sp>
      <p:pic>
        <p:nvPicPr>
          <p:cNvPr id="8" name="Content Placeholder 7">
            <a:extLst>
              <a:ext uri="{FF2B5EF4-FFF2-40B4-BE49-F238E27FC236}">
                <a16:creationId xmlns:a16="http://schemas.microsoft.com/office/drawing/2014/main" id="{2A6D71BA-E601-0134-FF0B-7CCA9050A54B}"/>
              </a:ext>
            </a:extLst>
          </p:cNvPr>
          <p:cNvPicPr>
            <a:picLocks noGrp="1" noChangeAspect="1"/>
          </p:cNvPicPr>
          <p:nvPr>
            <p:ph sz="half" idx="1"/>
          </p:nvPr>
        </p:nvPicPr>
        <p:blipFill>
          <a:blip r:embed="rId2"/>
          <a:stretch>
            <a:fillRect/>
          </a:stretch>
        </p:blipFill>
        <p:spPr>
          <a:xfrm>
            <a:off x="537284" y="2332595"/>
            <a:ext cx="4815442" cy="2192810"/>
          </a:xfrm>
        </p:spPr>
      </p:pic>
    </p:spTree>
    <p:extLst>
      <p:ext uri="{BB962C8B-B14F-4D97-AF65-F5344CB8AC3E}">
        <p14:creationId xmlns:p14="http://schemas.microsoft.com/office/powerpoint/2010/main" val="17465575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cs typeface="Arial"/>
              </a:rPr>
              <a:t>Discussion Points</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41</a:t>
            </a:fld>
            <a:endParaRPr lang="en-US"/>
          </a:p>
        </p:txBody>
      </p:sp>
      <p:sp>
        <p:nvSpPr>
          <p:cNvPr id="2" name="TextBox 1">
            <a:extLst>
              <a:ext uri="{FF2B5EF4-FFF2-40B4-BE49-F238E27FC236}">
                <a16:creationId xmlns:a16="http://schemas.microsoft.com/office/drawing/2014/main" id="{A015C860-89D7-A400-274D-7A876D888520}"/>
              </a:ext>
            </a:extLst>
          </p:cNvPr>
          <p:cNvSpPr txBox="1"/>
          <p:nvPr/>
        </p:nvSpPr>
        <p:spPr>
          <a:xfrm>
            <a:off x="1315508" y="1408641"/>
            <a:ext cx="7749116"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200150" lvl="2" indent="-285750">
              <a:buFont typeface="Arial"/>
              <a:buChar char="•"/>
            </a:pPr>
            <a:r>
              <a:rPr lang="en-US" sz="2000">
                <a:latin typeface="Calibri"/>
                <a:ea typeface="+mn-lt"/>
                <a:cs typeface="Calibri"/>
              </a:rPr>
              <a:t>How do you assess the effectiveness of your cybersecurity? Do you use a maturity model, risk-based management, or other approach?</a:t>
            </a:r>
            <a:br>
              <a:rPr lang="en-US" sz="2000">
                <a:latin typeface="Calibri"/>
                <a:ea typeface="+mn-lt"/>
                <a:cs typeface="+mn-lt"/>
              </a:rPr>
            </a:br>
            <a:r>
              <a:rPr lang="en-US" sz="2000">
                <a:latin typeface="Calibri"/>
                <a:ea typeface="+mn-lt"/>
                <a:cs typeface="Calibri"/>
              </a:rPr>
              <a:t> </a:t>
            </a:r>
            <a:br>
              <a:rPr lang="en-US" sz="2000">
                <a:latin typeface="Calibri"/>
                <a:ea typeface="+mn-lt"/>
                <a:cs typeface="+mn-lt"/>
              </a:rPr>
            </a:br>
            <a:endParaRPr lang="en-US" sz="2000">
              <a:latin typeface="Calibri"/>
              <a:ea typeface="+mn-lt"/>
              <a:cs typeface="Calibri"/>
            </a:endParaRPr>
          </a:p>
          <a:p>
            <a:pPr marL="1200150" lvl="2" indent="-285750">
              <a:buFont typeface="Arial"/>
              <a:buChar char="•"/>
            </a:pPr>
            <a:r>
              <a:rPr lang="en-US" sz="2000">
                <a:latin typeface="Calibri"/>
                <a:ea typeface="+mn-lt"/>
                <a:cs typeface="Calibri"/>
              </a:rPr>
              <a:t>Do you use automation in your cybersecurity? What do you automate?</a:t>
            </a:r>
            <a:br>
              <a:rPr lang="en-US" sz="2000">
                <a:latin typeface="Calibri"/>
                <a:ea typeface="+mn-lt"/>
                <a:cs typeface="+mn-lt"/>
              </a:rPr>
            </a:br>
            <a:r>
              <a:rPr lang="en-US" sz="2000">
                <a:latin typeface="Calibri"/>
                <a:ea typeface="+mn-lt"/>
                <a:cs typeface="Calibri"/>
              </a:rPr>
              <a:t> </a:t>
            </a:r>
            <a:br>
              <a:rPr lang="en-US" sz="2000">
                <a:latin typeface="Calibri"/>
                <a:ea typeface="+mn-lt"/>
                <a:cs typeface="+mn-lt"/>
              </a:rPr>
            </a:br>
            <a:endParaRPr lang="en-US" sz="2000">
              <a:latin typeface="Calibri"/>
              <a:ea typeface="+mn-lt"/>
              <a:cs typeface="Calibri"/>
            </a:endParaRPr>
          </a:p>
          <a:p>
            <a:pPr marL="1200150" lvl="2" indent="-285750">
              <a:buFont typeface="Arial"/>
              <a:buChar char="•"/>
            </a:pPr>
            <a:r>
              <a:rPr lang="en-US" sz="2000">
                <a:latin typeface="Calibri"/>
                <a:ea typeface="+mn-lt"/>
                <a:cs typeface="Calibri"/>
              </a:rPr>
              <a:t>How do you validate your cybersecurity implementation?</a:t>
            </a:r>
            <a:br>
              <a:rPr lang="en-US" sz="2000">
                <a:latin typeface="Calibri"/>
                <a:ea typeface="+mn-lt"/>
                <a:cs typeface="Calibri"/>
              </a:rPr>
            </a:br>
            <a:endParaRPr lang="en-US" sz="3600">
              <a:latin typeface="Calibri"/>
            </a:endParaRPr>
          </a:p>
          <a:p>
            <a:pPr marL="1200150" lvl="2" indent="-285750">
              <a:buFont typeface="Arial"/>
              <a:buChar char="•"/>
            </a:pPr>
            <a:r>
              <a:rPr lang="en-US" sz="2000">
                <a:latin typeface="Calibri"/>
              </a:rPr>
              <a:t>What are your requirements for data at rest encryption (apart from PII)?</a:t>
            </a:r>
          </a:p>
        </p:txBody>
      </p:sp>
    </p:spTree>
    <p:extLst>
      <p:ext uri="{BB962C8B-B14F-4D97-AF65-F5344CB8AC3E}">
        <p14:creationId xmlns:p14="http://schemas.microsoft.com/office/powerpoint/2010/main" val="3935057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4BF0E-4DF2-6CA4-28A6-51EECED33F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2F95191-A5F6-A65C-296C-34CE3597F3BD}"/>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9B6555F-B9CF-40C1-ED41-B3D372EAD704}"/>
              </a:ext>
            </a:extLst>
          </p:cNvPr>
          <p:cNvSpPr/>
          <p:nvPr/>
        </p:nvSpPr>
        <p:spPr>
          <a:xfrm>
            <a:off x="0" y="2875002"/>
            <a:ext cx="12191999" cy="1938992"/>
          </a:xfrm>
          <a:prstGeom prst="rect">
            <a:avLst/>
          </a:prstGeom>
        </p:spPr>
        <p:txBody>
          <a:bodyPr wrap="square" lIns="91440" tIns="45720" rIns="91440" bIns="45720" anchor="t">
            <a:spAutoFit/>
          </a:bodyPr>
          <a:lstStyle/>
          <a:p>
            <a:pPr algn="ctr"/>
            <a:r>
              <a:rPr lang="en-US" sz="3600" b="1">
                <a:solidFill>
                  <a:schemeClr val="bg1"/>
                </a:solidFill>
                <a:latin typeface="Arial"/>
                <a:cs typeface="Arial"/>
              </a:rPr>
              <a:t>Interoperability</a:t>
            </a:r>
            <a:endParaRPr lang="en-US" sz="3600">
              <a:solidFill>
                <a:schemeClr val="bg1"/>
              </a:solidFill>
              <a:latin typeface="Arial"/>
              <a:cs typeface="Arial"/>
            </a:endParaRPr>
          </a:p>
          <a:p>
            <a:pPr algn="ctr"/>
            <a:endParaRPr lang="en-US" sz="4400" b="1">
              <a:solidFill>
                <a:schemeClr val="bg1"/>
              </a:solidFill>
              <a:latin typeface="Arial"/>
            </a:endParaRPr>
          </a:p>
          <a:p>
            <a:pPr lvl="0" algn="ctr"/>
            <a:endParaRPr lang="en-US" sz="4000">
              <a:ln w="12700">
                <a:noFill/>
              </a:ln>
              <a:solidFill>
                <a:schemeClr val="bg1"/>
              </a:solidFill>
              <a:effectLst>
                <a:outerShdw blurRad="50800" dist="38100" dir="2700000" algn="tl" rotWithShape="0">
                  <a:prstClr val="black">
                    <a:alpha val="40000"/>
                  </a:prstClr>
                </a:outerShdw>
              </a:effectLst>
            </a:endParaRPr>
          </a:p>
        </p:txBody>
      </p:sp>
      <p:pic>
        <p:nvPicPr>
          <p:cNvPr id="6" name="Picture 5" descr="A logo of a globe with a plane flying&#10;&#10;Description automatically generated">
            <a:extLst>
              <a:ext uri="{FF2B5EF4-FFF2-40B4-BE49-F238E27FC236}">
                <a16:creationId xmlns:a16="http://schemas.microsoft.com/office/drawing/2014/main" id="{2BE1F268-ECE7-AF34-2AE9-B0C7B5483B5C}"/>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2239018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C9A2C-BE87-CC72-7488-71A43BC55A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417E90-0D08-0C2B-D1C2-2BB1A1935931}"/>
              </a:ext>
            </a:extLst>
          </p:cNvPr>
          <p:cNvSpPr>
            <a:spLocks noGrp="1"/>
          </p:cNvSpPr>
          <p:nvPr>
            <p:ph type="title"/>
          </p:nvPr>
        </p:nvSpPr>
        <p:spPr/>
        <p:txBody>
          <a:bodyPr/>
          <a:lstStyle/>
          <a:p>
            <a:r>
              <a:rPr lang="en-US"/>
              <a:t>Interoperability</a:t>
            </a:r>
          </a:p>
        </p:txBody>
      </p:sp>
      <p:sp>
        <p:nvSpPr>
          <p:cNvPr id="4" name="Slide Number Placeholder 3">
            <a:extLst>
              <a:ext uri="{FF2B5EF4-FFF2-40B4-BE49-F238E27FC236}">
                <a16:creationId xmlns:a16="http://schemas.microsoft.com/office/drawing/2014/main" id="{4CC5DED5-6979-31E8-9CF8-D9133DC2199A}"/>
              </a:ext>
            </a:extLst>
          </p:cNvPr>
          <p:cNvSpPr>
            <a:spLocks noGrp="1"/>
          </p:cNvSpPr>
          <p:nvPr>
            <p:ph type="sldNum" sz="quarter" idx="4"/>
          </p:nvPr>
        </p:nvSpPr>
        <p:spPr/>
        <p:txBody>
          <a:bodyPr/>
          <a:lstStyle/>
          <a:p>
            <a:pPr algn="r"/>
            <a:fld id="{9F0E9893-8FB3-409C-B448-4EC2BA053222}" type="slidenum">
              <a:rPr lang="en-US" smtClean="0"/>
              <a:pPr algn="r"/>
              <a:t>43</a:t>
            </a:fld>
            <a:endParaRPr lang="en-US"/>
          </a:p>
        </p:txBody>
      </p:sp>
      <p:sp>
        <p:nvSpPr>
          <p:cNvPr id="7" name="TextBox 6">
            <a:extLst>
              <a:ext uri="{FF2B5EF4-FFF2-40B4-BE49-F238E27FC236}">
                <a16:creationId xmlns:a16="http://schemas.microsoft.com/office/drawing/2014/main" id="{7F56EFB1-BA98-C904-B940-D656739C5285}"/>
              </a:ext>
            </a:extLst>
          </p:cNvPr>
          <p:cNvSpPr txBox="1"/>
          <p:nvPr/>
        </p:nvSpPr>
        <p:spPr>
          <a:xfrm>
            <a:off x="175628" y="583076"/>
            <a:ext cx="4184100" cy="1647823"/>
          </a:xfrm>
          <a:prstGeom prst="rect">
            <a:avLst/>
          </a:prstGeom>
          <a:noFill/>
        </p:spPr>
        <p:txBody>
          <a:bodyPr wrap="square" rtlCol="0">
            <a:spAutoFit/>
          </a:bodyPr>
          <a:lstStyle/>
          <a:p>
            <a:endParaRPr lang="en-US" sz="2000"/>
          </a:p>
          <a:p>
            <a:r>
              <a:rPr lang="en-US" sz="2000" b="1"/>
              <a:t>Definition</a:t>
            </a:r>
          </a:p>
          <a:p>
            <a:pPr marR="0" lvl="0">
              <a:lnSpc>
                <a:spcPct val="115000"/>
              </a:lnSpc>
              <a:spcBef>
                <a:spcPts val="0"/>
              </a:spcBef>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A</a:t>
            </a:r>
            <a:r>
              <a:rPr lang="en-US" sz="1800" kern="100">
                <a:effectLst/>
                <a:latin typeface="Aptos" panose="020B0004020202020204" pitchFamily="34" charset="0"/>
                <a:ea typeface="Aptos" panose="020B0004020202020204" pitchFamily="34" charset="0"/>
                <a:cs typeface="Times New Roman" panose="02020603050405020304" pitchFamily="18" charset="0"/>
              </a:rPr>
              <a:t>bility for disparate software systems to connect and exchange data relying on standards and protocols.</a:t>
            </a:r>
          </a:p>
        </p:txBody>
      </p:sp>
      <p:pic>
        <p:nvPicPr>
          <p:cNvPr id="8" name="Picture 7">
            <a:extLst>
              <a:ext uri="{FF2B5EF4-FFF2-40B4-BE49-F238E27FC236}">
                <a16:creationId xmlns:a16="http://schemas.microsoft.com/office/drawing/2014/main" id="{D6E1F565-C538-B899-96C2-CFA20F716CE0}"/>
              </a:ext>
            </a:extLst>
          </p:cNvPr>
          <p:cNvPicPr>
            <a:picLocks noChangeAspect="1"/>
          </p:cNvPicPr>
          <p:nvPr/>
        </p:nvPicPr>
        <p:blipFill>
          <a:blip r:embed="rId2"/>
          <a:stretch>
            <a:fillRect/>
          </a:stretch>
        </p:blipFill>
        <p:spPr>
          <a:xfrm>
            <a:off x="1614870" y="1295839"/>
            <a:ext cx="10209267" cy="5056222"/>
          </a:xfrm>
          <a:prstGeom prst="rect">
            <a:avLst/>
          </a:prstGeom>
        </p:spPr>
      </p:pic>
      <p:sp>
        <p:nvSpPr>
          <p:cNvPr id="9" name="Rectangle 8">
            <a:extLst>
              <a:ext uri="{FF2B5EF4-FFF2-40B4-BE49-F238E27FC236}">
                <a16:creationId xmlns:a16="http://schemas.microsoft.com/office/drawing/2014/main" id="{3FD5DFA5-D2B8-18CE-C802-D99D91B36B56}"/>
              </a:ext>
            </a:extLst>
          </p:cNvPr>
          <p:cNvSpPr/>
          <p:nvPr/>
        </p:nvSpPr>
        <p:spPr>
          <a:xfrm>
            <a:off x="6605195" y="4250157"/>
            <a:ext cx="3141233" cy="709118"/>
          </a:xfrm>
          <a:prstGeom prst="rect">
            <a:avLst/>
          </a:prstGeom>
          <a:noFill/>
          <a:ln>
            <a:solidFill>
              <a:schemeClr val="bg1">
                <a:lumMod val="65000"/>
                <a:alpha val="5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638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A0E6DB-4E6A-91E4-1141-A218DF5217D2}"/>
              </a:ext>
            </a:extLst>
          </p:cNvPr>
          <p:cNvSpPr>
            <a:spLocks noGrp="1"/>
          </p:cNvSpPr>
          <p:nvPr>
            <p:ph type="title"/>
          </p:nvPr>
        </p:nvSpPr>
        <p:spPr/>
        <p:txBody>
          <a:bodyPr/>
          <a:lstStyle/>
          <a:p>
            <a:r>
              <a:rPr lang="en-US"/>
              <a:t>Foundational Level</a:t>
            </a:r>
          </a:p>
        </p:txBody>
      </p:sp>
      <p:sp>
        <p:nvSpPr>
          <p:cNvPr id="4" name="Slide Number Placeholder 3">
            <a:extLst>
              <a:ext uri="{FF2B5EF4-FFF2-40B4-BE49-F238E27FC236}">
                <a16:creationId xmlns:a16="http://schemas.microsoft.com/office/drawing/2014/main" id="{8BCD3709-A0E7-4215-99FA-34BAF01FE8F8}"/>
              </a:ext>
            </a:extLst>
          </p:cNvPr>
          <p:cNvSpPr>
            <a:spLocks noGrp="1"/>
          </p:cNvSpPr>
          <p:nvPr>
            <p:ph type="sldNum" sz="quarter" idx="4"/>
          </p:nvPr>
        </p:nvSpPr>
        <p:spPr/>
        <p:txBody>
          <a:bodyPr/>
          <a:lstStyle/>
          <a:p>
            <a:pPr algn="r"/>
            <a:fld id="{9F0E9893-8FB3-409C-B448-4EC2BA053222}" type="slidenum">
              <a:rPr lang="en-US" smtClean="0"/>
              <a:pPr algn="r"/>
              <a:t>44</a:t>
            </a:fld>
            <a:endParaRPr lang="en-US"/>
          </a:p>
        </p:txBody>
      </p:sp>
      <p:sp>
        <p:nvSpPr>
          <p:cNvPr id="5" name="TextBox 4">
            <a:extLst>
              <a:ext uri="{FF2B5EF4-FFF2-40B4-BE49-F238E27FC236}">
                <a16:creationId xmlns:a16="http://schemas.microsoft.com/office/drawing/2014/main" id="{F1033CEA-D9DE-2597-D018-354D294E9283}"/>
              </a:ext>
            </a:extLst>
          </p:cNvPr>
          <p:cNvSpPr txBox="1"/>
          <p:nvPr/>
        </p:nvSpPr>
        <p:spPr>
          <a:xfrm>
            <a:off x="175628" y="583076"/>
            <a:ext cx="4184100" cy="1010726"/>
          </a:xfrm>
          <a:prstGeom prst="rect">
            <a:avLst/>
          </a:prstGeom>
          <a:noFill/>
        </p:spPr>
        <p:txBody>
          <a:bodyPr wrap="square" rtlCol="0">
            <a:spAutoFit/>
          </a:bodyPr>
          <a:lstStyle/>
          <a:p>
            <a:endParaRPr lang="en-US" sz="2000"/>
          </a:p>
          <a:p>
            <a:r>
              <a:rPr lang="en-US" sz="2000" b="1"/>
              <a:t>CIA Triad</a:t>
            </a:r>
          </a:p>
          <a:p>
            <a:pPr marR="0" lvl="0">
              <a:lnSpc>
                <a:spcPct val="115000"/>
              </a:lnSpc>
              <a:spcBef>
                <a:spcPts val="0"/>
              </a:spcBef>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Security Standards and Protocols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Rounded Rectangle 5">
            <a:extLst>
              <a:ext uri="{FF2B5EF4-FFF2-40B4-BE49-F238E27FC236}">
                <a16:creationId xmlns:a16="http://schemas.microsoft.com/office/drawing/2014/main" id="{64450517-5EC9-2A1E-4A7C-3E184B51BF9C}"/>
              </a:ext>
            </a:extLst>
          </p:cNvPr>
          <p:cNvSpPr/>
          <p:nvPr/>
        </p:nvSpPr>
        <p:spPr>
          <a:xfrm>
            <a:off x="10426488"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B</a:t>
            </a:r>
          </a:p>
        </p:txBody>
      </p:sp>
      <p:cxnSp>
        <p:nvCxnSpPr>
          <p:cNvPr id="7" name="Straight Connector 6">
            <a:extLst>
              <a:ext uri="{FF2B5EF4-FFF2-40B4-BE49-F238E27FC236}">
                <a16:creationId xmlns:a16="http://schemas.microsoft.com/office/drawing/2014/main" id="{111B9642-1BE7-ABA5-2373-249BD426DE1E}"/>
              </a:ext>
            </a:extLst>
          </p:cNvPr>
          <p:cNvCxnSpPr/>
          <p:nvPr/>
        </p:nvCxnSpPr>
        <p:spPr>
          <a:xfrm>
            <a:off x="7648698" y="1333948"/>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64E6F45-0690-A384-E315-054F9C803278}"/>
              </a:ext>
            </a:extLst>
          </p:cNvPr>
          <p:cNvCxnSpPr/>
          <p:nvPr/>
        </p:nvCxnSpPr>
        <p:spPr>
          <a:xfrm>
            <a:off x="10113992" y="1385047"/>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22D9441-9B6D-D2CD-EF7E-7B35FA1BA479}"/>
              </a:ext>
            </a:extLst>
          </p:cNvPr>
          <p:cNvSpPr txBox="1"/>
          <p:nvPr/>
        </p:nvSpPr>
        <p:spPr>
          <a:xfrm>
            <a:off x="6993393" y="5443369"/>
            <a:ext cx="1258635" cy="646331"/>
          </a:xfrm>
          <a:prstGeom prst="rect">
            <a:avLst/>
          </a:prstGeom>
          <a:noFill/>
        </p:spPr>
        <p:txBody>
          <a:bodyPr wrap="square" rtlCol="0">
            <a:spAutoFit/>
          </a:bodyPr>
          <a:lstStyle/>
          <a:p>
            <a:pPr algn="ctr"/>
            <a:r>
              <a:rPr lang="en-US" sz="1200"/>
              <a:t>Platform-A</a:t>
            </a:r>
          </a:p>
          <a:p>
            <a:pPr algn="ctr"/>
            <a:r>
              <a:rPr lang="en-US" sz="1200"/>
              <a:t>Network</a:t>
            </a:r>
          </a:p>
          <a:p>
            <a:pPr algn="ctr"/>
            <a:r>
              <a:rPr lang="en-US" sz="1200"/>
              <a:t>Boundary</a:t>
            </a:r>
          </a:p>
        </p:txBody>
      </p:sp>
      <p:sp>
        <p:nvSpPr>
          <p:cNvPr id="10" name="TextBox 9">
            <a:extLst>
              <a:ext uri="{FF2B5EF4-FFF2-40B4-BE49-F238E27FC236}">
                <a16:creationId xmlns:a16="http://schemas.microsoft.com/office/drawing/2014/main" id="{2731B8EC-3946-FAC7-B38C-4DF637451708}"/>
              </a:ext>
            </a:extLst>
          </p:cNvPr>
          <p:cNvSpPr txBox="1"/>
          <p:nvPr/>
        </p:nvSpPr>
        <p:spPr>
          <a:xfrm>
            <a:off x="9484674" y="5443368"/>
            <a:ext cx="1258635" cy="646331"/>
          </a:xfrm>
          <a:prstGeom prst="rect">
            <a:avLst/>
          </a:prstGeom>
          <a:noFill/>
        </p:spPr>
        <p:txBody>
          <a:bodyPr wrap="square" rtlCol="0">
            <a:spAutoFit/>
          </a:bodyPr>
          <a:lstStyle/>
          <a:p>
            <a:pPr algn="ctr"/>
            <a:r>
              <a:rPr lang="en-US" sz="1200"/>
              <a:t>Platform-B</a:t>
            </a:r>
          </a:p>
          <a:p>
            <a:pPr algn="ctr"/>
            <a:r>
              <a:rPr lang="en-US" sz="1200"/>
              <a:t>Network</a:t>
            </a:r>
          </a:p>
          <a:p>
            <a:pPr algn="ctr"/>
            <a:r>
              <a:rPr lang="en-US" sz="1200"/>
              <a:t>Boundary</a:t>
            </a:r>
          </a:p>
        </p:txBody>
      </p:sp>
      <p:cxnSp>
        <p:nvCxnSpPr>
          <p:cNvPr id="11" name="Straight Arrow Connector 10">
            <a:extLst>
              <a:ext uri="{FF2B5EF4-FFF2-40B4-BE49-F238E27FC236}">
                <a16:creationId xmlns:a16="http://schemas.microsoft.com/office/drawing/2014/main" id="{BE6EF62B-2840-BDE6-E9F3-73B409C77623}"/>
              </a:ext>
            </a:extLst>
          </p:cNvPr>
          <p:cNvCxnSpPr>
            <a:cxnSpLocks/>
          </p:cNvCxnSpPr>
          <p:nvPr/>
        </p:nvCxnSpPr>
        <p:spPr>
          <a:xfrm flipV="1">
            <a:off x="7336721" y="3065492"/>
            <a:ext cx="3044414" cy="447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0957820-6F38-B497-5156-D23FE73F1D4A}"/>
              </a:ext>
            </a:extLst>
          </p:cNvPr>
          <p:cNvSpPr txBox="1"/>
          <p:nvPr/>
        </p:nvSpPr>
        <p:spPr>
          <a:xfrm>
            <a:off x="8219750" y="2858854"/>
            <a:ext cx="1341160" cy="276999"/>
          </a:xfrm>
          <a:prstGeom prst="rect">
            <a:avLst/>
          </a:prstGeom>
          <a:noFill/>
        </p:spPr>
        <p:txBody>
          <a:bodyPr wrap="square" rtlCol="0">
            <a:spAutoFit/>
          </a:bodyPr>
          <a:lstStyle/>
          <a:p>
            <a:pPr algn="ctr"/>
            <a:r>
              <a:rPr lang="en-US" sz="1200"/>
              <a:t>Data</a:t>
            </a:r>
          </a:p>
        </p:txBody>
      </p:sp>
      <p:pic>
        <p:nvPicPr>
          <p:cNvPr id="13" name="Graphic 12" descr="Shield Tick with solid fill">
            <a:extLst>
              <a:ext uri="{FF2B5EF4-FFF2-40B4-BE49-F238E27FC236}">
                <a16:creationId xmlns:a16="http://schemas.microsoft.com/office/drawing/2014/main" id="{F82C7108-348A-7D72-B65D-518468CB23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13389" y="1934358"/>
            <a:ext cx="914400" cy="914400"/>
          </a:xfrm>
          <a:prstGeom prst="rect">
            <a:avLst/>
          </a:prstGeom>
        </p:spPr>
      </p:pic>
      <p:sp>
        <p:nvSpPr>
          <p:cNvPr id="14" name="TextBox 13">
            <a:extLst>
              <a:ext uri="{FF2B5EF4-FFF2-40B4-BE49-F238E27FC236}">
                <a16:creationId xmlns:a16="http://schemas.microsoft.com/office/drawing/2014/main" id="{C7A470BB-F8F4-3561-8977-38A9E163E985}"/>
              </a:ext>
            </a:extLst>
          </p:cNvPr>
          <p:cNvSpPr txBox="1"/>
          <p:nvPr/>
        </p:nvSpPr>
        <p:spPr>
          <a:xfrm>
            <a:off x="8117897" y="1603133"/>
            <a:ext cx="1526897" cy="276999"/>
          </a:xfrm>
          <a:prstGeom prst="rect">
            <a:avLst/>
          </a:prstGeom>
          <a:noFill/>
        </p:spPr>
        <p:txBody>
          <a:bodyPr wrap="square" rtlCol="0">
            <a:spAutoFit/>
          </a:bodyPr>
          <a:lstStyle/>
          <a:p>
            <a:pPr algn="ctr"/>
            <a:r>
              <a:rPr lang="en-US" sz="1200"/>
              <a:t>CIA-Triad Compliant</a:t>
            </a:r>
          </a:p>
        </p:txBody>
      </p:sp>
      <p:pic>
        <p:nvPicPr>
          <p:cNvPr id="15" name="Graphic 14" descr="Shield Tick with solid fill">
            <a:extLst>
              <a:ext uri="{FF2B5EF4-FFF2-40B4-BE49-F238E27FC236}">
                <a16:creationId xmlns:a16="http://schemas.microsoft.com/office/drawing/2014/main" id="{A4A30C22-38D7-DAB2-135D-AA26A02902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9409" y="2710927"/>
            <a:ext cx="914400" cy="914400"/>
          </a:xfrm>
          <a:prstGeom prst="rect">
            <a:avLst/>
          </a:prstGeom>
        </p:spPr>
      </p:pic>
      <p:sp>
        <p:nvSpPr>
          <p:cNvPr id="16" name="TextBox 15">
            <a:extLst>
              <a:ext uri="{FF2B5EF4-FFF2-40B4-BE49-F238E27FC236}">
                <a16:creationId xmlns:a16="http://schemas.microsoft.com/office/drawing/2014/main" id="{5E546E83-7B08-61FD-5A2A-0745F2436D1F}"/>
              </a:ext>
            </a:extLst>
          </p:cNvPr>
          <p:cNvSpPr txBox="1"/>
          <p:nvPr/>
        </p:nvSpPr>
        <p:spPr>
          <a:xfrm>
            <a:off x="133160" y="2389563"/>
            <a:ext cx="1526897" cy="276999"/>
          </a:xfrm>
          <a:prstGeom prst="rect">
            <a:avLst/>
          </a:prstGeom>
          <a:noFill/>
        </p:spPr>
        <p:txBody>
          <a:bodyPr wrap="square" rtlCol="0">
            <a:spAutoFit/>
          </a:bodyPr>
          <a:lstStyle/>
          <a:p>
            <a:pPr algn="ctr"/>
            <a:r>
              <a:rPr lang="en-US" sz="1200"/>
              <a:t>CIA-Triad Compliant</a:t>
            </a:r>
          </a:p>
        </p:txBody>
      </p:sp>
      <p:sp>
        <p:nvSpPr>
          <p:cNvPr id="17" name="Rounded Rectangle 16">
            <a:extLst>
              <a:ext uri="{FF2B5EF4-FFF2-40B4-BE49-F238E27FC236}">
                <a16:creationId xmlns:a16="http://schemas.microsoft.com/office/drawing/2014/main" id="{F3A3C504-642B-B452-A6F3-C0E08FD2BE53}"/>
              </a:ext>
            </a:extLst>
          </p:cNvPr>
          <p:cNvSpPr/>
          <p:nvPr/>
        </p:nvSpPr>
        <p:spPr>
          <a:xfrm>
            <a:off x="5812723"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A</a:t>
            </a:r>
          </a:p>
        </p:txBody>
      </p:sp>
      <p:sp>
        <p:nvSpPr>
          <p:cNvPr id="18" name="TextBox 17">
            <a:extLst>
              <a:ext uri="{FF2B5EF4-FFF2-40B4-BE49-F238E27FC236}">
                <a16:creationId xmlns:a16="http://schemas.microsoft.com/office/drawing/2014/main" id="{B4C75311-A4F9-5FD6-36E4-9CE7AC1ACF87}"/>
              </a:ext>
            </a:extLst>
          </p:cNvPr>
          <p:cNvSpPr txBox="1"/>
          <p:nvPr/>
        </p:nvSpPr>
        <p:spPr>
          <a:xfrm>
            <a:off x="710561" y="3669692"/>
            <a:ext cx="5023266" cy="1815882"/>
          </a:xfrm>
          <a:prstGeom prst="rect">
            <a:avLst/>
          </a:prstGeom>
          <a:noFill/>
          <a:ln>
            <a:solidFill>
              <a:schemeClr val="accent1">
                <a:shade val="15000"/>
              </a:schemeClr>
            </a:solidFill>
          </a:ln>
        </p:spPr>
        <p:txBody>
          <a:bodyPr wrap="square" rtlCol="0">
            <a:spAutoFit/>
          </a:bodyPr>
          <a:lstStyle/>
          <a:p>
            <a:r>
              <a:rPr lang="en-US" sz="1400" b="1">
                <a:solidFill>
                  <a:srgbClr val="FF0000"/>
                </a:solidFill>
              </a:rPr>
              <a:t>Confidentiality: </a:t>
            </a:r>
            <a:r>
              <a:rPr lang="en-US" sz="1400"/>
              <a:t>How to ensure end-to-end encryption of the Data and Metadata?</a:t>
            </a:r>
          </a:p>
          <a:p>
            <a:endParaRPr lang="en-US" sz="1400"/>
          </a:p>
          <a:p>
            <a:r>
              <a:rPr lang="en-US" sz="1400" b="1">
                <a:solidFill>
                  <a:srgbClr val="FF0000"/>
                </a:solidFill>
              </a:rPr>
              <a:t>Integrity:</a:t>
            </a:r>
            <a:r>
              <a:rPr lang="en-US" sz="1400">
                <a:solidFill>
                  <a:srgbClr val="FF0000"/>
                </a:solidFill>
              </a:rPr>
              <a:t> </a:t>
            </a:r>
            <a:r>
              <a:rPr lang="en-US" sz="1400"/>
              <a:t>How to ensure immutable truthful nature of the Data and Metadata?</a:t>
            </a:r>
          </a:p>
          <a:p>
            <a:endParaRPr lang="en-US" sz="1400"/>
          </a:p>
          <a:p>
            <a:r>
              <a:rPr lang="en-US" sz="1400" b="1">
                <a:solidFill>
                  <a:srgbClr val="FF0000"/>
                </a:solidFill>
              </a:rPr>
              <a:t>Availability:</a:t>
            </a:r>
            <a:r>
              <a:rPr lang="en-US" sz="1400"/>
              <a:t> How to ensure the SLA between Platforms are honored?</a:t>
            </a:r>
          </a:p>
        </p:txBody>
      </p:sp>
      <p:sp>
        <p:nvSpPr>
          <p:cNvPr id="19" name="Can 18">
            <a:extLst>
              <a:ext uri="{FF2B5EF4-FFF2-40B4-BE49-F238E27FC236}">
                <a16:creationId xmlns:a16="http://schemas.microsoft.com/office/drawing/2014/main" id="{06640F4C-D335-6FB1-40A5-D2D39240C089}"/>
              </a:ext>
            </a:extLst>
          </p:cNvPr>
          <p:cNvSpPr/>
          <p:nvPr/>
        </p:nvSpPr>
        <p:spPr>
          <a:xfrm rot="5400000">
            <a:off x="8704595" y="1916523"/>
            <a:ext cx="362442" cy="2302136"/>
          </a:xfrm>
          <a:prstGeom prst="can">
            <a:avLst/>
          </a:prstGeom>
          <a:solidFill>
            <a:schemeClr val="bg1">
              <a:lumMod val="65000"/>
              <a:alpha val="5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0BA5A88-973D-74A0-89E1-BFCEF7925791}"/>
              </a:ext>
            </a:extLst>
          </p:cNvPr>
          <p:cNvSpPr txBox="1"/>
          <p:nvPr/>
        </p:nvSpPr>
        <p:spPr>
          <a:xfrm>
            <a:off x="8096787" y="3199737"/>
            <a:ext cx="1526897" cy="276999"/>
          </a:xfrm>
          <a:prstGeom prst="rect">
            <a:avLst/>
          </a:prstGeom>
          <a:noFill/>
        </p:spPr>
        <p:txBody>
          <a:bodyPr wrap="square" rtlCol="0">
            <a:spAutoFit/>
          </a:bodyPr>
          <a:lstStyle/>
          <a:p>
            <a:pPr algn="ctr"/>
            <a:r>
              <a:rPr lang="en-US" sz="1200"/>
              <a:t>Metadata</a:t>
            </a:r>
          </a:p>
        </p:txBody>
      </p:sp>
    </p:spTree>
    <p:extLst>
      <p:ext uri="{BB962C8B-B14F-4D97-AF65-F5344CB8AC3E}">
        <p14:creationId xmlns:p14="http://schemas.microsoft.com/office/powerpoint/2010/main" val="40929948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EE510A-8B2F-1FB7-FD8A-1FB14C8917E6}"/>
              </a:ext>
            </a:extLst>
          </p:cNvPr>
          <p:cNvSpPr>
            <a:spLocks noGrp="1"/>
          </p:cNvSpPr>
          <p:nvPr>
            <p:ph type="title"/>
          </p:nvPr>
        </p:nvSpPr>
        <p:spPr/>
        <p:txBody>
          <a:bodyPr/>
          <a:lstStyle/>
          <a:p>
            <a:r>
              <a:rPr lang="en-US"/>
              <a:t>Structural Level</a:t>
            </a:r>
          </a:p>
        </p:txBody>
      </p:sp>
      <p:sp>
        <p:nvSpPr>
          <p:cNvPr id="4" name="Slide Number Placeholder 3">
            <a:extLst>
              <a:ext uri="{FF2B5EF4-FFF2-40B4-BE49-F238E27FC236}">
                <a16:creationId xmlns:a16="http://schemas.microsoft.com/office/drawing/2014/main" id="{81714A9D-DBC9-5175-EACE-115867C9887D}"/>
              </a:ext>
            </a:extLst>
          </p:cNvPr>
          <p:cNvSpPr>
            <a:spLocks noGrp="1"/>
          </p:cNvSpPr>
          <p:nvPr>
            <p:ph type="sldNum" sz="quarter" idx="4"/>
          </p:nvPr>
        </p:nvSpPr>
        <p:spPr/>
        <p:txBody>
          <a:bodyPr/>
          <a:lstStyle/>
          <a:p>
            <a:pPr algn="r"/>
            <a:fld id="{9F0E9893-8FB3-409C-B448-4EC2BA053222}" type="slidenum">
              <a:rPr lang="en-US" smtClean="0"/>
              <a:pPr algn="r"/>
              <a:t>45</a:t>
            </a:fld>
            <a:endParaRPr lang="en-US"/>
          </a:p>
        </p:txBody>
      </p:sp>
      <p:sp>
        <p:nvSpPr>
          <p:cNvPr id="5" name="TextBox 4">
            <a:extLst>
              <a:ext uri="{FF2B5EF4-FFF2-40B4-BE49-F238E27FC236}">
                <a16:creationId xmlns:a16="http://schemas.microsoft.com/office/drawing/2014/main" id="{A23880C1-0E76-02E8-154E-4682EFDADA0B}"/>
              </a:ext>
            </a:extLst>
          </p:cNvPr>
          <p:cNvSpPr txBox="1"/>
          <p:nvPr/>
        </p:nvSpPr>
        <p:spPr>
          <a:xfrm>
            <a:off x="175628" y="583076"/>
            <a:ext cx="4184100" cy="1010726"/>
          </a:xfrm>
          <a:prstGeom prst="rect">
            <a:avLst/>
          </a:prstGeom>
          <a:noFill/>
        </p:spPr>
        <p:txBody>
          <a:bodyPr wrap="square" rtlCol="0">
            <a:spAutoFit/>
          </a:bodyPr>
          <a:lstStyle/>
          <a:p>
            <a:endParaRPr lang="en-US" sz="2000"/>
          </a:p>
          <a:p>
            <a:r>
              <a:rPr lang="en-US" sz="2000" b="1"/>
              <a:t>Identities</a:t>
            </a:r>
          </a:p>
          <a:p>
            <a:pPr marR="0" lvl="0">
              <a:lnSpc>
                <a:spcPct val="115000"/>
              </a:lnSpc>
              <a:spcBef>
                <a:spcPts val="0"/>
              </a:spcBef>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Validate Authenticity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Rounded Rectangle 5">
            <a:extLst>
              <a:ext uri="{FF2B5EF4-FFF2-40B4-BE49-F238E27FC236}">
                <a16:creationId xmlns:a16="http://schemas.microsoft.com/office/drawing/2014/main" id="{642BFFD8-07E1-C3E4-C6D0-669B83DF671E}"/>
              </a:ext>
            </a:extLst>
          </p:cNvPr>
          <p:cNvSpPr/>
          <p:nvPr/>
        </p:nvSpPr>
        <p:spPr>
          <a:xfrm>
            <a:off x="10426488"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B</a:t>
            </a:r>
          </a:p>
        </p:txBody>
      </p:sp>
      <p:cxnSp>
        <p:nvCxnSpPr>
          <p:cNvPr id="7" name="Straight Connector 6">
            <a:extLst>
              <a:ext uri="{FF2B5EF4-FFF2-40B4-BE49-F238E27FC236}">
                <a16:creationId xmlns:a16="http://schemas.microsoft.com/office/drawing/2014/main" id="{9504F531-7817-1DAA-7E8C-5CAB17D9AE36}"/>
              </a:ext>
            </a:extLst>
          </p:cNvPr>
          <p:cNvCxnSpPr/>
          <p:nvPr/>
        </p:nvCxnSpPr>
        <p:spPr>
          <a:xfrm>
            <a:off x="7648698" y="1333948"/>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E7A9FEC1-49DE-A664-77B0-6C688E6B401B}"/>
              </a:ext>
            </a:extLst>
          </p:cNvPr>
          <p:cNvCxnSpPr/>
          <p:nvPr/>
        </p:nvCxnSpPr>
        <p:spPr>
          <a:xfrm>
            <a:off x="10113992" y="1385047"/>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BE00DA8-6320-A544-3F43-29257B6E1EE4}"/>
              </a:ext>
            </a:extLst>
          </p:cNvPr>
          <p:cNvSpPr txBox="1"/>
          <p:nvPr/>
        </p:nvSpPr>
        <p:spPr>
          <a:xfrm>
            <a:off x="6993393" y="5443369"/>
            <a:ext cx="1258635" cy="646331"/>
          </a:xfrm>
          <a:prstGeom prst="rect">
            <a:avLst/>
          </a:prstGeom>
          <a:noFill/>
        </p:spPr>
        <p:txBody>
          <a:bodyPr wrap="square" rtlCol="0">
            <a:spAutoFit/>
          </a:bodyPr>
          <a:lstStyle/>
          <a:p>
            <a:pPr algn="ctr"/>
            <a:r>
              <a:rPr lang="en-US" sz="1200"/>
              <a:t>Platform-A</a:t>
            </a:r>
          </a:p>
          <a:p>
            <a:pPr algn="ctr"/>
            <a:r>
              <a:rPr lang="en-US" sz="1200"/>
              <a:t>Network</a:t>
            </a:r>
          </a:p>
          <a:p>
            <a:pPr algn="ctr"/>
            <a:r>
              <a:rPr lang="en-US" sz="1200"/>
              <a:t>Boundary</a:t>
            </a:r>
          </a:p>
        </p:txBody>
      </p:sp>
      <p:sp>
        <p:nvSpPr>
          <p:cNvPr id="10" name="TextBox 9">
            <a:extLst>
              <a:ext uri="{FF2B5EF4-FFF2-40B4-BE49-F238E27FC236}">
                <a16:creationId xmlns:a16="http://schemas.microsoft.com/office/drawing/2014/main" id="{D106E995-C671-FAF4-1AB5-4B6729A25FD9}"/>
              </a:ext>
            </a:extLst>
          </p:cNvPr>
          <p:cNvSpPr txBox="1"/>
          <p:nvPr/>
        </p:nvSpPr>
        <p:spPr>
          <a:xfrm>
            <a:off x="9484674" y="5443368"/>
            <a:ext cx="1258635" cy="646331"/>
          </a:xfrm>
          <a:prstGeom prst="rect">
            <a:avLst/>
          </a:prstGeom>
          <a:noFill/>
        </p:spPr>
        <p:txBody>
          <a:bodyPr wrap="square" rtlCol="0">
            <a:spAutoFit/>
          </a:bodyPr>
          <a:lstStyle/>
          <a:p>
            <a:pPr algn="ctr"/>
            <a:r>
              <a:rPr lang="en-US" sz="1200"/>
              <a:t>Platform-B</a:t>
            </a:r>
          </a:p>
          <a:p>
            <a:pPr algn="ctr"/>
            <a:r>
              <a:rPr lang="en-US" sz="1200"/>
              <a:t>Network</a:t>
            </a:r>
          </a:p>
          <a:p>
            <a:pPr algn="ctr"/>
            <a:r>
              <a:rPr lang="en-US" sz="1200"/>
              <a:t>Boundary</a:t>
            </a:r>
          </a:p>
        </p:txBody>
      </p:sp>
      <p:cxnSp>
        <p:nvCxnSpPr>
          <p:cNvPr id="11" name="Straight Arrow Connector 10">
            <a:extLst>
              <a:ext uri="{FF2B5EF4-FFF2-40B4-BE49-F238E27FC236}">
                <a16:creationId xmlns:a16="http://schemas.microsoft.com/office/drawing/2014/main" id="{5BEE3EDF-7396-66BC-4EC0-989C8F9165B9}"/>
              </a:ext>
            </a:extLst>
          </p:cNvPr>
          <p:cNvCxnSpPr>
            <a:cxnSpLocks/>
          </p:cNvCxnSpPr>
          <p:nvPr/>
        </p:nvCxnSpPr>
        <p:spPr>
          <a:xfrm flipV="1">
            <a:off x="7336721" y="3065492"/>
            <a:ext cx="3044414" cy="447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B3EC109-B1BB-6ACD-B995-0E22948EAC99}"/>
              </a:ext>
            </a:extLst>
          </p:cNvPr>
          <p:cNvSpPr txBox="1"/>
          <p:nvPr/>
        </p:nvSpPr>
        <p:spPr>
          <a:xfrm>
            <a:off x="8219750" y="2858854"/>
            <a:ext cx="1341160" cy="276999"/>
          </a:xfrm>
          <a:prstGeom prst="rect">
            <a:avLst/>
          </a:prstGeom>
          <a:noFill/>
        </p:spPr>
        <p:txBody>
          <a:bodyPr wrap="square" rtlCol="0">
            <a:spAutoFit/>
          </a:bodyPr>
          <a:lstStyle/>
          <a:p>
            <a:pPr algn="ctr"/>
            <a:r>
              <a:rPr lang="en-US" sz="1200"/>
              <a:t>Data</a:t>
            </a:r>
          </a:p>
        </p:txBody>
      </p:sp>
      <p:pic>
        <p:nvPicPr>
          <p:cNvPr id="13" name="Graphic 12" descr="Shield Tick with solid fill">
            <a:extLst>
              <a:ext uri="{FF2B5EF4-FFF2-40B4-BE49-F238E27FC236}">
                <a16:creationId xmlns:a16="http://schemas.microsoft.com/office/drawing/2014/main" id="{E3E89306-817D-E8E6-57AA-7A593208C37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13389" y="1934358"/>
            <a:ext cx="914400" cy="914400"/>
          </a:xfrm>
          <a:prstGeom prst="rect">
            <a:avLst/>
          </a:prstGeom>
        </p:spPr>
      </p:pic>
      <p:sp>
        <p:nvSpPr>
          <p:cNvPr id="14" name="TextBox 13">
            <a:extLst>
              <a:ext uri="{FF2B5EF4-FFF2-40B4-BE49-F238E27FC236}">
                <a16:creationId xmlns:a16="http://schemas.microsoft.com/office/drawing/2014/main" id="{36511D13-C27E-3CBD-F809-5473F87C4C44}"/>
              </a:ext>
            </a:extLst>
          </p:cNvPr>
          <p:cNvSpPr txBox="1"/>
          <p:nvPr/>
        </p:nvSpPr>
        <p:spPr>
          <a:xfrm>
            <a:off x="8117897" y="1586050"/>
            <a:ext cx="1526897" cy="276999"/>
          </a:xfrm>
          <a:prstGeom prst="rect">
            <a:avLst/>
          </a:prstGeom>
          <a:noFill/>
        </p:spPr>
        <p:txBody>
          <a:bodyPr wrap="square" rtlCol="0">
            <a:spAutoFit/>
          </a:bodyPr>
          <a:lstStyle/>
          <a:p>
            <a:pPr algn="ctr"/>
            <a:r>
              <a:rPr lang="en-US" sz="1200"/>
              <a:t>CIA-Triad Compliant</a:t>
            </a:r>
          </a:p>
        </p:txBody>
      </p:sp>
      <p:sp>
        <p:nvSpPr>
          <p:cNvPr id="15" name="Rounded Rectangle 14">
            <a:extLst>
              <a:ext uri="{FF2B5EF4-FFF2-40B4-BE49-F238E27FC236}">
                <a16:creationId xmlns:a16="http://schemas.microsoft.com/office/drawing/2014/main" id="{C1B56697-1F57-5276-7EF0-56052E7D5969}"/>
              </a:ext>
            </a:extLst>
          </p:cNvPr>
          <p:cNvSpPr/>
          <p:nvPr/>
        </p:nvSpPr>
        <p:spPr>
          <a:xfrm>
            <a:off x="5812723"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A</a:t>
            </a:r>
          </a:p>
        </p:txBody>
      </p:sp>
      <p:sp>
        <p:nvSpPr>
          <p:cNvPr id="16" name="Can 15">
            <a:extLst>
              <a:ext uri="{FF2B5EF4-FFF2-40B4-BE49-F238E27FC236}">
                <a16:creationId xmlns:a16="http://schemas.microsoft.com/office/drawing/2014/main" id="{A8AE9A52-AC42-6495-3E46-DBE0725E9922}"/>
              </a:ext>
            </a:extLst>
          </p:cNvPr>
          <p:cNvSpPr/>
          <p:nvPr/>
        </p:nvSpPr>
        <p:spPr>
          <a:xfrm rot="5400000">
            <a:off x="8704595" y="1916523"/>
            <a:ext cx="362442" cy="2302136"/>
          </a:xfrm>
          <a:prstGeom prst="can">
            <a:avLst/>
          </a:prstGeom>
          <a:solidFill>
            <a:schemeClr val="bg1">
              <a:lumMod val="65000"/>
              <a:alpha val="5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D1C223B-3C6A-5DC0-AACB-A41F6AFCDA9D}"/>
              </a:ext>
            </a:extLst>
          </p:cNvPr>
          <p:cNvSpPr txBox="1"/>
          <p:nvPr/>
        </p:nvSpPr>
        <p:spPr>
          <a:xfrm>
            <a:off x="8096787" y="3199737"/>
            <a:ext cx="1526897" cy="276999"/>
          </a:xfrm>
          <a:prstGeom prst="rect">
            <a:avLst/>
          </a:prstGeom>
          <a:noFill/>
        </p:spPr>
        <p:txBody>
          <a:bodyPr wrap="square" rtlCol="0">
            <a:spAutoFit/>
          </a:bodyPr>
          <a:lstStyle/>
          <a:p>
            <a:pPr algn="ctr"/>
            <a:r>
              <a:rPr lang="en-US" sz="1200"/>
              <a:t>Metadata</a:t>
            </a:r>
          </a:p>
        </p:txBody>
      </p:sp>
      <p:pic>
        <p:nvPicPr>
          <p:cNvPr id="18" name="Graphic 17" descr="Users with solid fill">
            <a:extLst>
              <a:ext uri="{FF2B5EF4-FFF2-40B4-BE49-F238E27FC236}">
                <a16:creationId xmlns:a16="http://schemas.microsoft.com/office/drawing/2014/main" id="{739A1079-11B0-8F69-A328-A7036B2C27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46167" y="3652457"/>
            <a:ext cx="614068" cy="614068"/>
          </a:xfrm>
          <a:prstGeom prst="rect">
            <a:avLst/>
          </a:prstGeom>
        </p:spPr>
      </p:pic>
      <p:pic>
        <p:nvPicPr>
          <p:cNvPr id="19" name="Graphic 18" descr="Internet with solid fill">
            <a:extLst>
              <a:ext uri="{FF2B5EF4-FFF2-40B4-BE49-F238E27FC236}">
                <a16:creationId xmlns:a16="http://schemas.microsoft.com/office/drawing/2014/main" id="{FD2CDDE1-F17D-E316-39BE-DE6982BFF2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8489" y="1874363"/>
            <a:ext cx="574006" cy="574006"/>
          </a:xfrm>
          <a:prstGeom prst="rect">
            <a:avLst/>
          </a:prstGeom>
        </p:spPr>
      </p:pic>
      <p:pic>
        <p:nvPicPr>
          <p:cNvPr id="20" name="Graphic 19" descr="Gears with solid fill">
            <a:extLst>
              <a:ext uri="{FF2B5EF4-FFF2-40B4-BE49-F238E27FC236}">
                <a16:creationId xmlns:a16="http://schemas.microsoft.com/office/drawing/2014/main" id="{A5C5E65D-1D1C-A207-F06D-AC20AFC5384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67075" y="1978630"/>
            <a:ext cx="579096" cy="579096"/>
          </a:xfrm>
          <a:prstGeom prst="rect">
            <a:avLst/>
          </a:prstGeom>
        </p:spPr>
      </p:pic>
      <p:cxnSp>
        <p:nvCxnSpPr>
          <p:cNvPr id="21" name="Straight Arrow Connector 20">
            <a:extLst>
              <a:ext uri="{FF2B5EF4-FFF2-40B4-BE49-F238E27FC236}">
                <a16:creationId xmlns:a16="http://schemas.microsoft.com/office/drawing/2014/main" id="{D358A509-E893-E6E4-CB3C-F7FF91AA4891}"/>
              </a:ext>
            </a:extLst>
          </p:cNvPr>
          <p:cNvCxnSpPr/>
          <p:nvPr/>
        </p:nvCxnSpPr>
        <p:spPr>
          <a:xfrm>
            <a:off x="6572923" y="2359284"/>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752BA05-CD7A-4949-F5F9-212EDF353767}"/>
              </a:ext>
            </a:extLst>
          </p:cNvPr>
          <p:cNvCxnSpPr/>
          <p:nvPr/>
        </p:nvCxnSpPr>
        <p:spPr>
          <a:xfrm>
            <a:off x="6553201" y="3439757"/>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8CDFC0E0-87AE-7A76-8150-8BC40CA5F1E7}"/>
              </a:ext>
            </a:extLst>
          </p:cNvPr>
          <p:cNvCxnSpPr/>
          <p:nvPr/>
        </p:nvCxnSpPr>
        <p:spPr>
          <a:xfrm>
            <a:off x="11103684" y="2353965"/>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5D800CF2-7C6A-4AA7-ED18-54E315B4FA00}"/>
              </a:ext>
            </a:extLst>
          </p:cNvPr>
          <p:cNvSpPr txBox="1"/>
          <p:nvPr/>
        </p:nvSpPr>
        <p:spPr>
          <a:xfrm>
            <a:off x="5784387" y="1729732"/>
            <a:ext cx="1526897" cy="276999"/>
          </a:xfrm>
          <a:prstGeom prst="rect">
            <a:avLst/>
          </a:prstGeom>
          <a:noFill/>
        </p:spPr>
        <p:txBody>
          <a:bodyPr wrap="square" rtlCol="0">
            <a:spAutoFit/>
          </a:bodyPr>
          <a:lstStyle/>
          <a:p>
            <a:pPr algn="ctr"/>
            <a:r>
              <a:rPr lang="en-US" sz="1200"/>
              <a:t>Applications</a:t>
            </a:r>
          </a:p>
        </p:txBody>
      </p:sp>
      <p:sp>
        <p:nvSpPr>
          <p:cNvPr id="25" name="TextBox 24">
            <a:extLst>
              <a:ext uri="{FF2B5EF4-FFF2-40B4-BE49-F238E27FC236}">
                <a16:creationId xmlns:a16="http://schemas.microsoft.com/office/drawing/2014/main" id="{22DF01F1-B52D-619A-5D01-720C61A68CED}"/>
              </a:ext>
            </a:extLst>
          </p:cNvPr>
          <p:cNvSpPr txBox="1"/>
          <p:nvPr/>
        </p:nvSpPr>
        <p:spPr>
          <a:xfrm>
            <a:off x="5779812" y="4103138"/>
            <a:ext cx="1526897" cy="276999"/>
          </a:xfrm>
          <a:prstGeom prst="rect">
            <a:avLst/>
          </a:prstGeom>
          <a:noFill/>
        </p:spPr>
        <p:txBody>
          <a:bodyPr wrap="square" rtlCol="0">
            <a:spAutoFit/>
          </a:bodyPr>
          <a:lstStyle/>
          <a:p>
            <a:pPr algn="ctr"/>
            <a:r>
              <a:rPr lang="en-US" sz="1200"/>
              <a:t>Users</a:t>
            </a:r>
          </a:p>
        </p:txBody>
      </p:sp>
      <p:sp>
        <p:nvSpPr>
          <p:cNvPr id="26" name="TextBox 25">
            <a:extLst>
              <a:ext uri="{FF2B5EF4-FFF2-40B4-BE49-F238E27FC236}">
                <a16:creationId xmlns:a16="http://schemas.microsoft.com/office/drawing/2014/main" id="{1AE052D0-CD52-8366-C6BE-04910CDFD6D6}"/>
              </a:ext>
            </a:extLst>
          </p:cNvPr>
          <p:cNvSpPr txBox="1"/>
          <p:nvPr/>
        </p:nvSpPr>
        <p:spPr>
          <a:xfrm>
            <a:off x="10266185" y="1765172"/>
            <a:ext cx="1526897" cy="276999"/>
          </a:xfrm>
          <a:prstGeom prst="rect">
            <a:avLst/>
          </a:prstGeom>
          <a:noFill/>
        </p:spPr>
        <p:txBody>
          <a:bodyPr wrap="square" rtlCol="0">
            <a:spAutoFit/>
          </a:bodyPr>
          <a:lstStyle/>
          <a:p>
            <a:pPr algn="ctr"/>
            <a:r>
              <a:rPr lang="en-US" sz="1200"/>
              <a:t>Services</a:t>
            </a:r>
          </a:p>
        </p:txBody>
      </p:sp>
      <p:sp>
        <p:nvSpPr>
          <p:cNvPr id="27" name="TextBox 26">
            <a:extLst>
              <a:ext uri="{FF2B5EF4-FFF2-40B4-BE49-F238E27FC236}">
                <a16:creationId xmlns:a16="http://schemas.microsoft.com/office/drawing/2014/main" id="{2639D9F2-3545-338C-6417-DE39FFA184AB}"/>
              </a:ext>
            </a:extLst>
          </p:cNvPr>
          <p:cNvSpPr txBox="1"/>
          <p:nvPr/>
        </p:nvSpPr>
        <p:spPr>
          <a:xfrm>
            <a:off x="283391" y="2391558"/>
            <a:ext cx="5023266" cy="3108543"/>
          </a:xfrm>
          <a:prstGeom prst="rect">
            <a:avLst/>
          </a:prstGeom>
          <a:noFill/>
          <a:ln>
            <a:solidFill>
              <a:schemeClr val="accent1">
                <a:shade val="15000"/>
              </a:schemeClr>
            </a:solidFill>
          </a:ln>
        </p:spPr>
        <p:txBody>
          <a:bodyPr wrap="square" rtlCol="0">
            <a:spAutoFit/>
          </a:bodyPr>
          <a:lstStyle/>
          <a:p>
            <a:pPr marL="285750" indent="-285750">
              <a:buFont typeface="Arial" panose="020B0604020202020204" pitchFamily="34" charset="0"/>
              <a:buChar char="•"/>
            </a:pPr>
            <a:r>
              <a:rPr lang="en-US" sz="1400"/>
              <a:t>What standards can be leveraged to Identify a User across platforms?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What standards can be leveraged to Identify an Application/Service across platforms?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How to ensure the User/Application/Service Identity  information is transparent across platforms?</a:t>
            </a:r>
          </a:p>
          <a:p>
            <a:endParaRPr lang="en-US" sz="1400"/>
          </a:p>
          <a:p>
            <a:pPr marL="285750" indent="-285750">
              <a:buFont typeface="Arial" panose="020B0604020202020204" pitchFamily="34" charset="0"/>
              <a:buChar char="•"/>
            </a:pPr>
            <a:r>
              <a:rPr lang="en-US" sz="1400"/>
              <a:t>How to verify the User/Application/Service Identity authenticity not only across platforms but also by Services within a platform?</a:t>
            </a:r>
          </a:p>
          <a:p>
            <a:pPr marL="285750" indent="-285750">
              <a:buFont typeface="Arial" panose="020B0604020202020204" pitchFamily="34" charset="0"/>
              <a:buChar char="•"/>
            </a:pPr>
            <a:endParaRPr lang="en-US" sz="1400"/>
          </a:p>
          <a:p>
            <a:endParaRPr lang="en-US" sz="1400"/>
          </a:p>
        </p:txBody>
      </p:sp>
    </p:spTree>
    <p:extLst>
      <p:ext uri="{BB962C8B-B14F-4D97-AF65-F5344CB8AC3E}">
        <p14:creationId xmlns:p14="http://schemas.microsoft.com/office/powerpoint/2010/main" val="1944699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8E427-6E2C-A585-4B2F-6DF4BDE5F5D7}"/>
              </a:ext>
            </a:extLst>
          </p:cNvPr>
          <p:cNvSpPr>
            <a:spLocks noGrp="1"/>
          </p:cNvSpPr>
          <p:nvPr>
            <p:ph type="title"/>
          </p:nvPr>
        </p:nvSpPr>
        <p:spPr/>
        <p:txBody>
          <a:bodyPr/>
          <a:lstStyle/>
          <a:p>
            <a:r>
              <a:rPr lang="en-US"/>
              <a:t>Semantic Level</a:t>
            </a:r>
          </a:p>
        </p:txBody>
      </p:sp>
      <p:sp>
        <p:nvSpPr>
          <p:cNvPr id="4" name="Slide Number Placeholder 3">
            <a:extLst>
              <a:ext uri="{FF2B5EF4-FFF2-40B4-BE49-F238E27FC236}">
                <a16:creationId xmlns:a16="http://schemas.microsoft.com/office/drawing/2014/main" id="{7C1B97DF-E5A0-166C-8D5F-812BCF1AC163}"/>
              </a:ext>
            </a:extLst>
          </p:cNvPr>
          <p:cNvSpPr>
            <a:spLocks noGrp="1"/>
          </p:cNvSpPr>
          <p:nvPr>
            <p:ph type="sldNum" sz="quarter" idx="4"/>
          </p:nvPr>
        </p:nvSpPr>
        <p:spPr/>
        <p:txBody>
          <a:bodyPr/>
          <a:lstStyle/>
          <a:p>
            <a:pPr algn="r"/>
            <a:fld id="{9F0E9893-8FB3-409C-B448-4EC2BA053222}" type="slidenum">
              <a:rPr lang="en-US" smtClean="0"/>
              <a:pPr algn="r"/>
              <a:t>46</a:t>
            </a:fld>
            <a:endParaRPr lang="en-US"/>
          </a:p>
        </p:txBody>
      </p:sp>
      <p:sp>
        <p:nvSpPr>
          <p:cNvPr id="5" name="TextBox 4">
            <a:extLst>
              <a:ext uri="{FF2B5EF4-FFF2-40B4-BE49-F238E27FC236}">
                <a16:creationId xmlns:a16="http://schemas.microsoft.com/office/drawing/2014/main" id="{E7B8C87B-3497-A8CC-6B98-958B5CF4C532}"/>
              </a:ext>
            </a:extLst>
          </p:cNvPr>
          <p:cNvSpPr txBox="1"/>
          <p:nvPr/>
        </p:nvSpPr>
        <p:spPr>
          <a:xfrm>
            <a:off x="175628" y="583076"/>
            <a:ext cx="4184100" cy="1010726"/>
          </a:xfrm>
          <a:prstGeom prst="rect">
            <a:avLst/>
          </a:prstGeom>
          <a:noFill/>
        </p:spPr>
        <p:txBody>
          <a:bodyPr wrap="square" rtlCol="0">
            <a:spAutoFit/>
          </a:bodyPr>
          <a:lstStyle/>
          <a:p>
            <a:endParaRPr lang="en-US" sz="2000"/>
          </a:p>
          <a:p>
            <a:r>
              <a:rPr lang="en-US" sz="2000" b="1"/>
              <a:t>Data Architecture</a:t>
            </a:r>
          </a:p>
          <a:p>
            <a:pPr marR="0" lvl="0">
              <a:lnSpc>
                <a:spcPct val="115000"/>
              </a:lnSpc>
              <a:spcBef>
                <a:spcPts val="0"/>
              </a:spcBef>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Data Standards and Specifications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Rounded Rectangle 5">
            <a:extLst>
              <a:ext uri="{FF2B5EF4-FFF2-40B4-BE49-F238E27FC236}">
                <a16:creationId xmlns:a16="http://schemas.microsoft.com/office/drawing/2014/main" id="{31542450-CFF9-29D5-6E06-06398B8AFA0E}"/>
              </a:ext>
            </a:extLst>
          </p:cNvPr>
          <p:cNvSpPr/>
          <p:nvPr/>
        </p:nvSpPr>
        <p:spPr>
          <a:xfrm>
            <a:off x="10630884"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B</a:t>
            </a:r>
          </a:p>
        </p:txBody>
      </p:sp>
      <p:cxnSp>
        <p:nvCxnSpPr>
          <p:cNvPr id="7" name="Straight Connector 6">
            <a:extLst>
              <a:ext uri="{FF2B5EF4-FFF2-40B4-BE49-F238E27FC236}">
                <a16:creationId xmlns:a16="http://schemas.microsoft.com/office/drawing/2014/main" id="{CD292F62-A8D8-796D-3F0A-31ACE329E727}"/>
              </a:ext>
            </a:extLst>
          </p:cNvPr>
          <p:cNvCxnSpPr/>
          <p:nvPr/>
        </p:nvCxnSpPr>
        <p:spPr>
          <a:xfrm>
            <a:off x="7648698" y="1333948"/>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D24ACA0-B2EB-8CEF-6815-C7CE1F528B6E}"/>
              </a:ext>
            </a:extLst>
          </p:cNvPr>
          <p:cNvCxnSpPr/>
          <p:nvPr/>
        </p:nvCxnSpPr>
        <p:spPr>
          <a:xfrm>
            <a:off x="10113992" y="1385047"/>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339606E3-362A-D8B8-4AF6-064312DADFA9}"/>
              </a:ext>
            </a:extLst>
          </p:cNvPr>
          <p:cNvSpPr txBox="1"/>
          <p:nvPr/>
        </p:nvSpPr>
        <p:spPr>
          <a:xfrm>
            <a:off x="6993393" y="5443369"/>
            <a:ext cx="1258635" cy="646331"/>
          </a:xfrm>
          <a:prstGeom prst="rect">
            <a:avLst/>
          </a:prstGeom>
          <a:noFill/>
        </p:spPr>
        <p:txBody>
          <a:bodyPr wrap="square" rtlCol="0">
            <a:spAutoFit/>
          </a:bodyPr>
          <a:lstStyle/>
          <a:p>
            <a:pPr algn="ctr"/>
            <a:r>
              <a:rPr lang="en-US" sz="1200"/>
              <a:t>Platform-A</a:t>
            </a:r>
          </a:p>
          <a:p>
            <a:pPr algn="ctr"/>
            <a:r>
              <a:rPr lang="en-US" sz="1200"/>
              <a:t>Network</a:t>
            </a:r>
          </a:p>
          <a:p>
            <a:pPr algn="ctr"/>
            <a:r>
              <a:rPr lang="en-US" sz="1200"/>
              <a:t>Boundary</a:t>
            </a:r>
          </a:p>
        </p:txBody>
      </p:sp>
      <p:sp>
        <p:nvSpPr>
          <p:cNvPr id="10" name="TextBox 9">
            <a:extLst>
              <a:ext uri="{FF2B5EF4-FFF2-40B4-BE49-F238E27FC236}">
                <a16:creationId xmlns:a16="http://schemas.microsoft.com/office/drawing/2014/main" id="{E88AE39A-DFFE-A2FB-2377-E9F119188BDF}"/>
              </a:ext>
            </a:extLst>
          </p:cNvPr>
          <p:cNvSpPr txBox="1"/>
          <p:nvPr/>
        </p:nvSpPr>
        <p:spPr>
          <a:xfrm>
            <a:off x="9484674" y="5443368"/>
            <a:ext cx="1258635" cy="646331"/>
          </a:xfrm>
          <a:prstGeom prst="rect">
            <a:avLst/>
          </a:prstGeom>
          <a:noFill/>
        </p:spPr>
        <p:txBody>
          <a:bodyPr wrap="square" rtlCol="0">
            <a:spAutoFit/>
          </a:bodyPr>
          <a:lstStyle/>
          <a:p>
            <a:pPr algn="ctr"/>
            <a:r>
              <a:rPr lang="en-US" sz="1200"/>
              <a:t>Platform-B</a:t>
            </a:r>
          </a:p>
          <a:p>
            <a:pPr algn="ctr"/>
            <a:r>
              <a:rPr lang="en-US" sz="1200"/>
              <a:t>Network</a:t>
            </a:r>
          </a:p>
          <a:p>
            <a:pPr algn="ctr"/>
            <a:r>
              <a:rPr lang="en-US" sz="1200"/>
              <a:t>Boundary</a:t>
            </a:r>
          </a:p>
        </p:txBody>
      </p:sp>
      <p:cxnSp>
        <p:nvCxnSpPr>
          <p:cNvPr id="11" name="Straight Arrow Connector 10">
            <a:extLst>
              <a:ext uri="{FF2B5EF4-FFF2-40B4-BE49-F238E27FC236}">
                <a16:creationId xmlns:a16="http://schemas.microsoft.com/office/drawing/2014/main" id="{6DAEE7FA-2F7F-7125-8A4A-4989E1D22249}"/>
              </a:ext>
            </a:extLst>
          </p:cNvPr>
          <p:cNvCxnSpPr>
            <a:cxnSpLocks/>
            <a:endCxn id="6" idx="1"/>
          </p:cNvCxnSpPr>
          <p:nvPr/>
        </p:nvCxnSpPr>
        <p:spPr>
          <a:xfrm>
            <a:off x="7336721" y="3069963"/>
            <a:ext cx="3294163" cy="2886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F143807-45AC-8E80-6B23-588A7CEBF3B6}"/>
              </a:ext>
            </a:extLst>
          </p:cNvPr>
          <p:cNvSpPr txBox="1"/>
          <p:nvPr/>
        </p:nvSpPr>
        <p:spPr>
          <a:xfrm>
            <a:off x="8219750" y="2858854"/>
            <a:ext cx="1341160" cy="276999"/>
          </a:xfrm>
          <a:prstGeom prst="rect">
            <a:avLst/>
          </a:prstGeom>
          <a:noFill/>
        </p:spPr>
        <p:txBody>
          <a:bodyPr wrap="square" rtlCol="0">
            <a:spAutoFit/>
          </a:bodyPr>
          <a:lstStyle/>
          <a:p>
            <a:pPr algn="ctr"/>
            <a:r>
              <a:rPr lang="en-US" sz="1200"/>
              <a:t>Data</a:t>
            </a:r>
          </a:p>
        </p:txBody>
      </p:sp>
      <p:pic>
        <p:nvPicPr>
          <p:cNvPr id="13" name="Graphic 12" descr="Shield Tick with solid fill">
            <a:extLst>
              <a:ext uri="{FF2B5EF4-FFF2-40B4-BE49-F238E27FC236}">
                <a16:creationId xmlns:a16="http://schemas.microsoft.com/office/drawing/2014/main" id="{DA5BD70F-83C8-841A-2029-EFE6ACE3A1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13389" y="1934358"/>
            <a:ext cx="914400" cy="914400"/>
          </a:xfrm>
          <a:prstGeom prst="rect">
            <a:avLst/>
          </a:prstGeom>
        </p:spPr>
      </p:pic>
      <p:sp>
        <p:nvSpPr>
          <p:cNvPr id="14" name="TextBox 13">
            <a:extLst>
              <a:ext uri="{FF2B5EF4-FFF2-40B4-BE49-F238E27FC236}">
                <a16:creationId xmlns:a16="http://schemas.microsoft.com/office/drawing/2014/main" id="{FBE1BC29-4502-F45C-A329-D86788F670A9}"/>
              </a:ext>
            </a:extLst>
          </p:cNvPr>
          <p:cNvSpPr txBox="1"/>
          <p:nvPr/>
        </p:nvSpPr>
        <p:spPr>
          <a:xfrm>
            <a:off x="8138306" y="1793623"/>
            <a:ext cx="1526897" cy="276999"/>
          </a:xfrm>
          <a:prstGeom prst="rect">
            <a:avLst/>
          </a:prstGeom>
          <a:noFill/>
        </p:spPr>
        <p:txBody>
          <a:bodyPr wrap="square" rtlCol="0">
            <a:spAutoFit/>
          </a:bodyPr>
          <a:lstStyle/>
          <a:p>
            <a:pPr algn="ctr"/>
            <a:r>
              <a:rPr lang="en-US" sz="1200"/>
              <a:t>CIA-Triad Compliant</a:t>
            </a:r>
          </a:p>
        </p:txBody>
      </p:sp>
      <p:sp>
        <p:nvSpPr>
          <p:cNvPr id="15" name="Rounded Rectangle 14">
            <a:extLst>
              <a:ext uri="{FF2B5EF4-FFF2-40B4-BE49-F238E27FC236}">
                <a16:creationId xmlns:a16="http://schemas.microsoft.com/office/drawing/2014/main" id="{72229B28-69EF-4C9E-5A5B-5B60C093C452}"/>
              </a:ext>
            </a:extLst>
          </p:cNvPr>
          <p:cNvSpPr/>
          <p:nvPr/>
        </p:nvSpPr>
        <p:spPr>
          <a:xfrm>
            <a:off x="5812723"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A</a:t>
            </a:r>
          </a:p>
        </p:txBody>
      </p:sp>
      <p:sp>
        <p:nvSpPr>
          <p:cNvPr id="16" name="Can 15">
            <a:extLst>
              <a:ext uri="{FF2B5EF4-FFF2-40B4-BE49-F238E27FC236}">
                <a16:creationId xmlns:a16="http://schemas.microsoft.com/office/drawing/2014/main" id="{0FD2FF04-8FD2-8956-AAB0-E325EDC213EA}"/>
              </a:ext>
            </a:extLst>
          </p:cNvPr>
          <p:cNvSpPr/>
          <p:nvPr/>
        </p:nvSpPr>
        <p:spPr>
          <a:xfrm rot="5400000">
            <a:off x="8704595" y="1916523"/>
            <a:ext cx="362442" cy="2302136"/>
          </a:xfrm>
          <a:prstGeom prst="can">
            <a:avLst/>
          </a:prstGeom>
          <a:solidFill>
            <a:schemeClr val="bg1">
              <a:lumMod val="65000"/>
              <a:alpha val="5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AD0FE3B-8D58-FF07-621D-D64BEE289FDC}"/>
              </a:ext>
            </a:extLst>
          </p:cNvPr>
          <p:cNvSpPr txBox="1"/>
          <p:nvPr/>
        </p:nvSpPr>
        <p:spPr>
          <a:xfrm>
            <a:off x="8096787" y="3199737"/>
            <a:ext cx="1526897" cy="276999"/>
          </a:xfrm>
          <a:prstGeom prst="rect">
            <a:avLst/>
          </a:prstGeom>
          <a:noFill/>
        </p:spPr>
        <p:txBody>
          <a:bodyPr wrap="square" rtlCol="0">
            <a:spAutoFit/>
          </a:bodyPr>
          <a:lstStyle/>
          <a:p>
            <a:pPr algn="ctr"/>
            <a:r>
              <a:rPr lang="en-US" sz="1200"/>
              <a:t>Metadata</a:t>
            </a:r>
          </a:p>
        </p:txBody>
      </p:sp>
      <p:pic>
        <p:nvPicPr>
          <p:cNvPr id="18" name="Graphic 17" descr="Users with solid fill">
            <a:extLst>
              <a:ext uri="{FF2B5EF4-FFF2-40B4-BE49-F238E27FC236}">
                <a16:creationId xmlns:a16="http://schemas.microsoft.com/office/drawing/2014/main" id="{CAFAB040-3D11-0313-B82D-37F4F910F9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46167" y="3652457"/>
            <a:ext cx="614068" cy="614068"/>
          </a:xfrm>
          <a:prstGeom prst="rect">
            <a:avLst/>
          </a:prstGeom>
        </p:spPr>
      </p:pic>
      <p:pic>
        <p:nvPicPr>
          <p:cNvPr id="19" name="Graphic 18" descr="Internet with solid fill">
            <a:extLst>
              <a:ext uri="{FF2B5EF4-FFF2-40B4-BE49-F238E27FC236}">
                <a16:creationId xmlns:a16="http://schemas.microsoft.com/office/drawing/2014/main" id="{5E70473E-FDCB-C2E5-BB2F-3E223CFDA1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8489" y="1874363"/>
            <a:ext cx="574006" cy="574006"/>
          </a:xfrm>
          <a:prstGeom prst="rect">
            <a:avLst/>
          </a:prstGeom>
        </p:spPr>
      </p:pic>
      <p:pic>
        <p:nvPicPr>
          <p:cNvPr id="20" name="Graphic 19" descr="Gears with solid fill">
            <a:extLst>
              <a:ext uri="{FF2B5EF4-FFF2-40B4-BE49-F238E27FC236}">
                <a16:creationId xmlns:a16="http://schemas.microsoft.com/office/drawing/2014/main" id="{F6E7503D-73DC-5E9B-0694-6C79A89E2D4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71471" y="1978630"/>
            <a:ext cx="579096" cy="579096"/>
          </a:xfrm>
          <a:prstGeom prst="rect">
            <a:avLst/>
          </a:prstGeom>
        </p:spPr>
      </p:pic>
      <p:cxnSp>
        <p:nvCxnSpPr>
          <p:cNvPr id="21" name="Straight Arrow Connector 20">
            <a:extLst>
              <a:ext uri="{FF2B5EF4-FFF2-40B4-BE49-F238E27FC236}">
                <a16:creationId xmlns:a16="http://schemas.microsoft.com/office/drawing/2014/main" id="{DC994891-5184-0333-17DA-547B3A8A4B64}"/>
              </a:ext>
            </a:extLst>
          </p:cNvPr>
          <p:cNvCxnSpPr/>
          <p:nvPr/>
        </p:nvCxnSpPr>
        <p:spPr>
          <a:xfrm>
            <a:off x="6572923" y="2359284"/>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E683796E-D5F6-C051-C6AC-931D242D031C}"/>
              </a:ext>
            </a:extLst>
          </p:cNvPr>
          <p:cNvCxnSpPr/>
          <p:nvPr/>
        </p:nvCxnSpPr>
        <p:spPr>
          <a:xfrm>
            <a:off x="6553201" y="3439757"/>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8C972F6F-E21E-72FD-0BFC-8501C4530E9C}"/>
              </a:ext>
            </a:extLst>
          </p:cNvPr>
          <p:cNvCxnSpPr/>
          <p:nvPr/>
        </p:nvCxnSpPr>
        <p:spPr>
          <a:xfrm>
            <a:off x="11308080" y="2353965"/>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B0A0DF1E-3C5A-0ED9-6E1D-35A5ACD580E2}"/>
              </a:ext>
            </a:extLst>
          </p:cNvPr>
          <p:cNvSpPr txBox="1"/>
          <p:nvPr/>
        </p:nvSpPr>
        <p:spPr>
          <a:xfrm>
            <a:off x="5784387" y="1729732"/>
            <a:ext cx="1526897" cy="276999"/>
          </a:xfrm>
          <a:prstGeom prst="rect">
            <a:avLst/>
          </a:prstGeom>
          <a:noFill/>
        </p:spPr>
        <p:txBody>
          <a:bodyPr wrap="square" rtlCol="0">
            <a:spAutoFit/>
          </a:bodyPr>
          <a:lstStyle/>
          <a:p>
            <a:pPr algn="ctr"/>
            <a:r>
              <a:rPr lang="en-US" sz="1200"/>
              <a:t>Applications</a:t>
            </a:r>
          </a:p>
        </p:txBody>
      </p:sp>
      <p:sp>
        <p:nvSpPr>
          <p:cNvPr id="25" name="TextBox 24">
            <a:extLst>
              <a:ext uri="{FF2B5EF4-FFF2-40B4-BE49-F238E27FC236}">
                <a16:creationId xmlns:a16="http://schemas.microsoft.com/office/drawing/2014/main" id="{98447F35-C618-3BAA-8759-BB01F512EB7C}"/>
              </a:ext>
            </a:extLst>
          </p:cNvPr>
          <p:cNvSpPr txBox="1"/>
          <p:nvPr/>
        </p:nvSpPr>
        <p:spPr>
          <a:xfrm>
            <a:off x="5779812" y="4103138"/>
            <a:ext cx="1526897" cy="276999"/>
          </a:xfrm>
          <a:prstGeom prst="rect">
            <a:avLst/>
          </a:prstGeom>
          <a:noFill/>
        </p:spPr>
        <p:txBody>
          <a:bodyPr wrap="square" rtlCol="0">
            <a:spAutoFit/>
          </a:bodyPr>
          <a:lstStyle/>
          <a:p>
            <a:pPr algn="ctr"/>
            <a:r>
              <a:rPr lang="en-US" sz="1200"/>
              <a:t>Users</a:t>
            </a:r>
          </a:p>
        </p:txBody>
      </p:sp>
      <p:sp>
        <p:nvSpPr>
          <p:cNvPr id="26" name="TextBox 25">
            <a:extLst>
              <a:ext uri="{FF2B5EF4-FFF2-40B4-BE49-F238E27FC236}">
                <a16:creationId xmlns:a16="http://schemas.microsoft.com/office/drawing/2014/main" id="{7AB3AF70-8B3F-C311-7871-6ADD0441F5F4}"/>
              </a:ext>
            </a:extLst>
          </p:cNvPr>
          <p:cNvSpPr txBox="1"/>
          <p:nvPr/>
        </p:nvSpPr>
        <p:spPr>
          <a:xfrm>
            <a:off x="10479171" y="1773027"/>
            <a:ext cx="1526897" cy="276999"/>
          </a:xfrm>
          <a:prstGeom prst="rect">
            <a:avLst/>
          </a:prstGeom>
          <a:noFill/>
        </p:spPr>
        <p:txBody>
          <a:bodyPr wrap="square" rtlCol="0">
            <a:spAutoFit/>
          </a:bodyPr>
          <a:lstStyle/>
          <a:p>
            <a:pPr algn="ctr"/>
            <a:r>
              <a:rPr lang="en-US" sz="1200"/>
              <a:t>Services</a:t>
            </a:r>
          </a:p>
        </p:txBody>
      </p:sp>
      <p:sp>
        <p:nvSpPr>
          <p:cNvPr id="27" name="TextBox 26">
            <a:extLst>
              <a:ext uri="{FF2B5EF4-FFF2-40B4-BE49-F238E27FC236}">
                <a16:creationId xmlns:a16="http://schemas.microsoft.com/office/drawing/2014/main" id="{D3EB87AD-D560-8173-F6F9-A734AD600C8A}"/>
              </a:ext>
            </a:extLst>
          </p:cNvPr>
          <p:cNvSpPr txBox="1"/>
          <p:nvPr/>
        </p:nvSpPr>
        <p:spPr>
          <a:xfrm>
            <a:off x="283391" y="2391558"/>
            <a:ext cx="5023266" cy="2246769"/>
          </a:xfrm>
          <a:prstGeom prst="rect">
            <a:avLst/>
          </a:prstGeom>
          <a:noFill/>
          <a:ln>
            <a:solidFill>
              <a:schemeClr val="accent1">
                <a:shade val="15000"/>
              </a:schemeClr>
            </a:solidFill>
          </a:ln>
        </p:spPr>
        <p:txBody>
          <a:bodyPr wrap="square" rtlCol="0">
            <a:spAutoFit/>
          </a:bodyPr>
          <a:lstStyle/>
          <a:p>
            <a:pPr marL="285750" indent="-285750">
              <a:buFont typeface="Arial" panose="020B0604020202020204" pitchFamily="34" charset="0"/>
              <a:buChar char="•"/>
            </a:pPr>
            <a:r>
              <a:rPr lang="en-US" sz="1400"/>
              <a:t>How to ensure data standard compliance across platforms?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Any frameworks to leverage for the development of adaptable transformers/de-transformers?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Any frameworks to leverage for the development of query languages across data standards and their specifications or dictionaries?</a:t>
            </a:r>
          </a:p>
          <a:p>
            <a:endParaRPr lang="en-US" sz="1400"/>
          </a:p>
        </p:txBody>
      </p:sp>
      <p:pic>
        <p:nvPicPr>
          <p:cNvPr id="28" name="Graphic 27" descr="Checklist with solid fill">
            <a:extLst>
              <a:ext uri="{FF2B5EF4-FFF2-40B4-BE49-F238E27FC236}">
                <a16:creationId xmlns:a16="http://schemas.microsoft.com/office/drawing/2014/main" id="{9848E22D-7029-6BBA-D30F-0805DE882BD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28701" y="3132841"/>
            <a:ext cx="511633" cy="511633"/>
          </a:xfrm>
          <a:prstGeom prst="rect">
            <a:avLst/>
          </a:prstGeom>
        </p:spPr>
      </p:pic>
      <p:pic>
        <p:nvPicPr>
          <p:cNvPr id="29" name="Graphic 28" descr="Sunset scene outline">
            <a:extLst>
              <a:ext uri="{FF2B5EF4-FFF2-40B4-BE49-F238E27FC236}">
                <a16:creationId xmlns:a16="http://schemas.microsoft.com/office/drawing/2014/main" id="{566DA380-050C-EAEA-07E7-8CA0003729D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355146" y="1305341"/>
            <a:ext cx="487928" cy="487928"/>
          </a:xfrm>
          <a:prstGeom prst="rect">
            <a:avLst/>
          </a:prstGeom>
        </p:spPr>
      </p:pic>
      <p:pic>
        <p:nvPicPr>
          <p:cNvPr id="30" name="Graphic 29" descr="Airplane with solid fill">
            <a:extLst>
              <a:ext uri="{FF2B5EF4-FFF2-40B4-BE49-F238E27FC236}">
                <a16:creationId xmlns:a16="http://schemas.microsoft.com/office/drawing/2014/main" id="{DFB0A3D2-F0C0-4388-CE59-1F14539C1E1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554881" y="1322775"/>
            <a:ext cx="454049" cy="454049"/>
          </a:xfrm>
          <a:prstGeom prst="rect">
            <a:avLst/>
          </a:prstGeom>
        </p:spPr>
      </p:pic>
      <p:cxnSp>
        <p:nvCxnSpPr>
          <p:cNvPr id="31" name="Straight Connector 30">
            <a:extLst>
              <a:ext uri="{FF2B5EF4-FFF2-40B4-BE49-F238E27FC236}">
                <a16:creationId xmlns:a16="http://schemas.microsoft.com/office/drawing/2014/main" id="{E519F8E9-D562-B808-C367-946FCBF2E361}"/>
              </a:ext>
            </a:extLst>
          </p:cNvPr>
          <p:cNvCxnSpPr/>
          <p:nvPr/>
        </p:nvCxnSpPr>
        <p:spPr>
          <a:xfrm>
            <a:off x="10588352" y="1728721"/>
            <a:ext cx="0" cy="539457"/>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DC6D4399-C988-AA16-D82C-0797CEC1E5CB}"/>
              </a:ext>
            </a:extLst>
          </p:cNvPr>
          <p:cNvCxnSpPr/>
          <p:nvPr/>
        </p:nvCxnSpPr>
        <p:spPr>
          <a:xfrm>
            <a:off x="10588352" y="2268178"/>
            <a:ext cx="34141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065C691A-DDC0-667E-F830-AE05A8C0DB44}"/>
              </a:ext>
            </a:extLst>
          </p:cNvPr>
          <p:cNvCxnSpPr/>
          <p:nvPr/>
        </p:nvCxnSpPr>
        <p:spPr>
          <a:xfrm>
            <a:off x="11781905" y="1740753"/>
            <a:ext cx="0" cy="539457"/>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3BF31AD-6879-D8D6-569D-BAD65421D8A3}"/>
              </a:ext>
            </a:extLst>
          </p:cNvPr>
          <p:cNvCxnSpPr>
            <a:cxnSpLocks/>
          </p:cNvCxnSpPr>
          <p:nvPr/>
        </p:nvCxnSpPr>
        <p:spPr>
          <a:xfrm flipH="1">
            <a:off x="11450567" y="2280210"/>
            <a:ext cx="3313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AB7FBC43-6942-7720-1B8D-F4D24A97DCA8}"/>
              </a:ext>
            </a:extLst>
          </p:cNvPr>
          <p:cNvSpPr txBox="1"/>
          <p:nvPr/>
        </p:nvSpPr>
        <p:spPr>
          <a:xfrm>
            <a:off x="9781183" y="977819"/>
            <a:ext cx="1526897" cy="461665"/>
          </a:xfrm>
          <a:prstGeom prst="rect">
            <a:avLst/>
          </a:prstGeom>
          <a:noFill/>
        </p:spPr>
        <p:txBody>
          <a:bodyPr wrap="square" rtlCol="0">
            <a:spAutoFit/>
          </a:bodyPr>
          <a:lstStyle/>
          <a:p>
            <a:pPr algn="ctr"/>
            <a:r>
              <a:rPr lang="en-US" sz="1200"/>
              <a:t>Weather</a:t>
            </a:r>
          </a:p>
          <a:p>
            <a:pPr algn="ctr"/>
            <a:r>
              <a:rPr lang="en-US" sz="1200"/>
              <a:t>Data</a:t>
            </a:r>
          </a:p>
        </p:txBody>
      </p:sp>
      <p:sp>
        <p:nvSpPr>
          <p:cNvPr id="36" name="TextBox 35">
            <a:extLst>
              <a:ext uri="{FF2B5EF4-FFF2-40B4-BE49-F238E27FC236}">
                <a16:creationId xmlns:a16="http://schemas.microsoft.com/office/drawing/2014/main" id="{35C17D94-8F28-C1F3-C5DC-6BD79125D734}"/>
              </a:ext>
            </a:extLst>
          </p:cNvPr>
          <p:cNvSpPr txBox="1"/>
          <p:nvPr/>
        </p:nvSpPr>
        <p:spPr>
          <a:xfrm>
            <a:off x="11008628" y="924373"/>
            <a:ext cx="1526897" cy="461665"/>
          </a:xfrm>
          <a:prstGeom prst="rect">
            <a:avLst/>
          </a:prstGeom>
          <a:noFill/>
        </p:spPr>
        <p:txBody>
          <a:bodyPr wrap="square" rtlCol="0">
            <a:spAutoFit/>
          </a:bodyPr>
          <a:lstStyle/>
          <a:p>
            <a:pPr algn="ctr"/>
            <a:r>
              <a:rPr lang="en-US" sz="1200"/>
              <a:t>Flight</a:t>
            </a:r>
          </a:p>
          <a:p>
            <a:pPr algn="ctr"/>
            <a:r>
              <a:rPr lang="en-US" sz="1200"/>
              <a:t>Data</a:t>
            </a:r>
          </a:p>
        </p:txBody>
      </p:sp>
      <p:sp>
        <p:nvSpPr>
          <p:cNvPr id="37" name="TextBox 36">
            <a:extLst>
              <a:ext uri="{FF2B5EF4-FFF2-40B4-BE49-F238E27FC236}">
                <a16:creationId xmlns:a16="http://schemas.microsoft.com/office/drawing/2014/main" id="{BA256BA0-8588-A03D-84CE-995880AC1C7C}"/>
              </a:ext>
            </a:extLst>
          </p:cNvPr>
          <p:cNvSpPr txBox="1"/>
          <p:nvPr/>
        </p:nvSpPr>
        <p:spPr>
          <a:xfrm>
            <a:off x="9781989" y="3603587"/>
            <a:ext cx="1226640" cy="461665"/>
          </a:xfrm>
          <a:prstGeom prst="rect">
            <a:avLst/>
          </a:prstGeom>
          <a:noFill/>
        </p:spPr>
        <p:txBody>
          <a:bodyPr wrap="square" rtlCol="0">
            <a:spAutoFit/>
          </a:bodyPr>
          <a:lstStyle/>
          <a:p>
            <a:pPr algn="ctr"/>
            <a:r>
              <a:rPr lang="en-US" sz="1200"/>
              <a:t>FIXM</a:t>
            </a:r>
          </a:p>
          <a:p>
            <a:pPr algn="ctr"/>
            <a:r>
              <a:rPr lang="en-US" sz="1200" err="1"/>
              <a:t>iWXXM</a:t>
            </a:r>
            <a:endParaRPr lang="en-US" sz="1200"/>
          </a:p>
        </p:txBody>
      </p:sp>
    </p:spTree>
    <p:extLst>
      <p:ext uri="{BB962C8B-B14F-4D97-AF65-F5344CB8AC3E}">
        <p14:creationId xmlns:p14="http://schemas.microsoft.com/office/powerpoint/2010/main" val="1827410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4701E2-D039-9F27-076A-D77966982E14}"/>
              </a:ext>
            </a:extLst>
          </p:cNvPr>
          <p:cNvSpPr>
            <a:spLocks noGrp="1"/>
          </p:cNvSpPr>
          <p:nvPr>
            <p:ph type="title"/>
          </p:nvPr>
        </p:nvSpPr>
        <p:spPr/>
        <p:txBody>
          <a:bodyPr/>
          <a:lstStyle/>
          <a:p>
            <a:r>
              <a:rPr lang="en-US"/>
              <a:t>Organizational Level</a:t>
            </a:r>
          </a:p>
        </p:txBody>
      </p:sp>
      <p:sp>
        <p:nvSpPr>
          <p:cNvPr id="4" name="Slide Number Placeholder 3">
            <a:extLst>
              <a:ext uri="{FF2B5EF4-FFF2-40B4-BE49-F238E27FC236}">
                <a16:creationId xmlns:a16="http://schemas.microsoft.com/office/drawing/2014/main" id="{4F5311B6-FAF4-A42F-E3F0-3032D2F4E56D}"/>
              </a:ext>
            </a:extLst>
          </p:cNvPr>
          <p:cNvSpPr>
            <a:spLocks noGrp="1"/>
          </p:cNvSpPr>
          <p:nvPr>
            <p:ph type="sldNum" sz="quarter" idx="4"/>
          </p:nvPr>
        </p:nvSpPr>
        <p:spPr/>
        <p:txBody>
          <a:bodyPr/>
          <a:lstStyle/>
          <a:p>
            <a:pPr algn="r"/>
            <a:fld id="{9F0E9893-8FB3-409C-B448-4EC2BA053222}" type="slidenum">
              <a:rPr lang="en-US" smtClean="0"/>
              <a:pPr algn="r"/>
              <a:t>47</a:t>
            </a:fld>
            <a:endParaRPr lang="en-US"/>
          </a:p>
        </p:txBody>
      </p:sp>
      <p:sp>
        <p:nvSpPr>
          <p:cNvPr id="5" name="TextBox 4">
            <a:extLst>
              <a:ext uri="{FF2B5EF4-FFF2-40B4-BE49-F238E27FC236}">
                <a16:creationId xmlns:a16="http://schemas.microsoft.com/office/drawing/2014/main" id="{2293028F-AD4D-BEF2-6C9B-C9404229473F}"/>
              </a:ext>
            </a:extLst>
          </p:cNvPr>
          <p:cNvSpPr txBox="1"/>
          <p:nvPr/>
        </p:nvSpPr>
        <p:spPr>
          <a:xfrm>
            <a:off x="175628" y="583076"/>
            <a:ext cx="4184100" cy="1010726"/>
          </a:xfrm>
          <a:prstGeom prst="rect">
            <a:avLst/>
          </a:prstGeom>
          <a:noFill/>
        </p:spPr>
        <p:txBody>
          <a:bodyPr wrap="square" rtlCol="0">
            <a:spAutoFit/>
          </a:bodyPr>
          <a:lstStyle/>
          <a:p>
            <a:endParaRPr lang="en-US" sz="2000"/>
          </a:p>
          <a:p>
            <a:r>
              <a:rPr lang="en-US" sz="2000" b="1"/>
              <a:t>Governance</a:t>
            </a:r>
          </a:p>
          <a:p>
            <a:pPr marR="0" lvl="0">
              <a:lnSpc>
                <a:spcPct val="115000"/>
              </a:lnSpc>
              <a:spcBef>
                <a:spcPts val="0"/>
              </a:spcBef>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Authorization Policies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19AC9EE-4291-0230-A434-5C419579F2BD}"/>
              </a:ext>
            </a:extLst>
          </p:cNvPr>
          <p:cNvSpPr txBox="1"/>
          <p:nvPr/>
        </p:nvSpPr>
        <p:spPr>
          <a:xfrm>
            <a:off x="283391" y="2391558"/>
            <a:ext cx="5023266" cy="2677656"/>
          </a:xfrm>
          <a:prstGeom prst="rect">
            <a:avLst/>
          </a:prstGeom>
          <a:noFill/>
          <a:ln>
            <a:solidFill>
              <a:schemeClr val="accent1">
                <a:shade val="15000"/>
              </a:schemeClr>
            </a:solidFill>
          </a:ln>
        </p:spPr>
        <p:txBody>
          <a:bodyPr wrap="square" rtlCol="0">
            <a:spAutoFit/>
          </a:bodyPr>
          <a:lstStyle/>
          <a:p>
            <a:pPr marL="285750" indent="-285750">
              <a:buFont typeface="Arial" panose="020B0604020202020204" pitchFamily="34" charset="0"/>
              <a:buChar char="•"/>
            </a:pPr>
            <a:r>
              <a:rPr lang="en-US" sz="1400"/>
              <a:t>How to ensure data quality policies are transparent across platforms?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What data principles can serve as foundation to define policies across platforms?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How to measure and monitor policy compliance metrics across platforms?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How do we exercise shared decision making over resource authorization policies across platforms?</a:t>
            </a:r>
          </a:p>
          <a:p>
            <a:endParaRPr lang="en-US" sz="1400"/>
          </a:p>
        </p:txBody>
      </p:sp>
      <p:sp>
        <p:nvSpPr>
          <p:cNvPr id="7" name="Rounded Rectangle 6">
            <a:extLst>
              <a:ext uri="{FF2B5EF4-FFF2-40B4-BE49-F238E27FC236}">
                <a16:creationId xmlns:a16="http://schemas.microsoft.com/office/drawing/2014/main" id="{56BFEDD6-295F-7F81-AA07-31304262B9CA}"/>
              </a:ext>
            </a:extLst>
          </p:cNvPr>
          <p:cNvSpPr/>
          <p:nvPr/>
        </p:nvSpPr>
        <p:spPr>
          <a:xfrm>
            <a:off x="10630884"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B</a:t>
            </a:r>
          </a:p>
        </p:txBody>
      </p:sp>
      <p:cxnSp>
        <p:nvCxnSpPr>
          <p:cNvPr id="8" name="Straight Connector 7">
            <a:extLst>
              <a:ext uri="{FF2B5EF4-FFF2-40B4-BE49-F238E27FC236}">
                <a16:creationId xmlns:a16="http://schemas.microsoft.com/office/drawing/2014/main" id="{E4CAE0F7-B2B7-7624-DF4F-0BF3C5A674F4}"/>
              </a:ext>
            </a:extLst>
          </p:cNvPr>
          <p:cNvCxnSpPr/>
          <p:nvPr/>
        </p:nvCxnSpPr>
        <p:spPr>
          <a:xfrm>
            <a:off x="7648698" y="1333948"/>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29A041C5-3016-3DD0-D13B-085745E98309}"/>
              </a:ext>
            </a:extLst>
          </p:cNvPr>
          <p:cNvCxnSpPr/>
          <p:nvPr/>
        </p:nvCxnSpPr>
        <p:spPr>
          <a:xfrm>
            <a:off x="10113992" y="1385047"/>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CEC481E7-03C1-82B0-34EB-EE11347C4CEE}"/>
              </a:ext>
            </a:extLst>
          </p:cNvPr>
          <p:cNvSpPr txBox="1"/>
          <p:nvPr/>
        </p:nvSpPr>
        <p:spPr>
          <a:xfrm>
            <a:off x="7047183" y="5443369"/>
            <a:ext cx="1258635" cy="646331"/>
          </a:xfrm>
          <a:prstGeom prst="rect">
            <a:avLst/>
          </a:prstGeom>
          <a:noFill/>
        </p:spPr>
        <p:txBody>
          <a:bodyPr wrap="square" rtlCol="0">
            <a:spAutoFit/>
          </a:bodyPr>
          <a:lstStyle/>
          <a:p>
            <a:pPr algn="ctr"/>
            <a:r>
              <a:rPr lang="en-US" sz="1200"/>
              <a:t>Platform-A</a:t>
            </a:r>
          </a:p>
          <a:p>
            <a:pPr algn="ctr"/>
            <a:r>
              <a:rPr lang="en-US" sz="1200"/>
              <a:t>Network</a:t>
            </a:r>
          </a:p>
          <a:p>
            <a:pPr algn="ctr"/>
            <a:r>
              <a:rPr lang="en-US" sz="1200"/>
              <a:t>Boundary</a:t>
            </a:r>
          </a:p>
        </p:txBody>
      </p:sp>
      <p:sp>
        <p:nvSpPr>
          <p:cNvPr id="11" name="TextBox 10">
            <a:extLst>
              <a:ext uri="{FF2B5EF4-FFF2-40B4-BE49-F238E27FC236}">
                <a16:creationId xmlns:a16="http://schemas.microsoft.com/office/drawing/2014/main" id="{A80EFABA-9747-6587-C3F8-C99B82E553A0}"/>
              </a:ext>
            </a:extLst>
          </p:cNvPr>
          <p:cNvSpPr txBox="1"/>
          <p:nvPr/>
        </p:nvSpPr>
        <p:spPr>
          <a:xfrm>
            <a:off x="9484674" y="5443368"/>
            <a:ext cx="1258635" cy="646331"/>
          </a:xfrm>
          <a:prstGeom prst="rect">
            <a:avLst/>
          </a:prstGeom>
          <a:noFill/>
        </p:spPr>
        <p:txBody>
          <a:bodyPr wrap="square" rtlCol="0">
            <a:spAutoFit/>
          </a:bodyPr>
          <a:lstStyle/>
          <a:p>
            <a:pPr algn="ctr"/>
            <a:r>
              <a:rPr lang="en-US" sz="1200"/>
              <a:t>Platform-B</a:t>
            </a:r>
          </a:p>
          <a:p>
            <a:pPr algn="ctr"/>
            <a:r>
              <a:rPr lang="en-US" sz="1200"/>
              <a:t>Network</a:t>
            </a:r>
          </a:p>
          <a:p>
            <a:pPr algn="ctr"/>
            <a:r>
              <a:rPr lang="en-US" sz="1200"/>
              <a:t>Boundary</a:t>
            </a:r>
          </a:p>
        </p:txBody>
      </p:sp>
      <p:cxnSp>
        <p:nvCxnSpPr>
          <p:cNvPr id="12" name="Straight Arrow Connector 11">
            <a:extLst>
              <a:ext uri="{FF2B5EF4-FFF2-40B4-BE49-F238E27FC236}">
                <a16:creationId xmlns:a16="http://schemas.microsoft.com/office/drawing/2014/main" id="{207A6A09-CD15-2897-D2C9-985520EA3E80}"/>
              </a:ext>
            </a:extLst>
          </p:cNvPr>
          <p:cNvCxnSpPr>
            <a:cxnSpLocks/>
            <a:endCxn id="7" idx="1"/>
          </p:cNvCxnSpPr>
          <p:nvPr/>
        </p:nvCxnSpPr>
        <p:spPr>
          <a:xfrm>
            <a:off x="7336721" y="3069963"/>
            <a:ext cx="3294163" cy="2886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4E463971-90EE-8C9D-2132-B7DB833BD244}"/>
              </a:ext>
            </a:extLst>
          </p:cNvPr>
          <p:cNvSpPr txBox="1"/>
          <p:nvPr/>
        </p:nvSpPr>
        <p:spPr>
          <a:xfrm>
            <a:off x="8219750" y="2858854"/>
            <a:ext cx="1341160" cy="276999"/>
          </a:xfrm>
          <a:prstGeom prst="rect">
            <a:avLst/>
          </a:prstGeom>
          <a:noFill/>
        </p:spPr>
        <p:txBody>
          <a:bodyPr wrap="square" rtlCol="0">
            <a:spAutoFit/>
          </a:bodyPr>
          <a:lstStyle/>
          <a:p>
            <a:pPr algn="ctr"/>
            <a:r>
              <a:rPr lang="en-US" sz="1200"/>
              <a:t>Data</a:t>
            </a:r>
          </a:p>
        </p:txBody>
      </p:sp>
      <p:pic>
        <p:nvPicPr>
          <p:cNvPr id="14" name="Graphic 13" descr="Shield Tick with solid fill">
            <a:extLst>
              <a:ext uri="{FF2B5EF4-FFF2-40B4-BE49-F238E27FC236}">
                <a16:creationId xmlns:a16="http://schemas.microsoft.com/office/drawing/2014/main" id="{B15F854C-3971-2D8D-2939-672FC2D6ED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13389" y="1934358"/>
            <a:ext cx="914400" cy="914400"/>
          </a:xfrm>
          <a:prstGeom prst="rect">
            <a:avLst/>
          </a:prstGeom>
        </p:spPr>
      </p:pic>
      <p:sp>
        <p:nvSpPr>
          <p:cNvPr id="15" name="TextBox 14">
            <a:extLst>
              <a:ext uri="{FF2B5EF4-FFF2-40B4-BE49-F238E27FC236}">
                <a16:creationId xmlns:a16="http://schemas.microsoft.com/office/drawing/2014/main" id="{3385096B-5DC6-1AD4-D622-89893EC6D1E1}"/>
              </a:ext>
            </a:extLst>
          </p:cNvPr>
          <p:cNvSpPr txBox="1"/>
          <p:nvPr/>
        </p:nvSpPr>
        <p:spPr>
          <a:xfrm>
            <a:off x="8139007" y="1593802"/>
            <a:ext cx="1526897" cy="276999"/>
          </a:xfrm>
          <a:prstGeom prst="rect">
            <a:avLst/>
          </a:prstGeom>
          <a:noFill/>
        </p:spPr>
        <p:txBody>
          <a:bodyPr wrap="square" rtlCol="0">
            <a:spAutoFit/>
          </a:bodyPr>
          <a:lstStyle/>
          <a:p>
            <a:pPr algn="ctr"/>
            <a:r>
              <a:rPr lang="en-US" sz="1200"/>
              <a:t>CIA-Triad Compliant</a:t>
            </a:r>
          </a:p>
        </p:txBody>
      </p:sp>
      <p:sp>
        <p:nvSpPr>
          <p:cNvPr id="16" name="Rounded Rectangle 15">
            <a:extLst>
              <a:ext uri="{FF2B5EF4-FFF2-40B4-BE49-F238E27FC236}">
                <a16:creationId xmlns:a16="http://schemas.microsoft.com/office/drawing/2014/main" id="{5864EEDF-73BF-59C5-6591-5273152D6F18}"/>
              </a:ext>
            </a:extLst>
          </p:cNvPr>
          <p:cNvSpPr/>
          <p:nvPr/>
        </p:nvSpPr>
        <p:spPr>
          <a:xfrm>
            <a:off x="5812723"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A</a:t>
            </a:r>
          </a:p>
        </p:txBody>
      </p:sp>
      <p:sp>
        <p:nvSpPr>
          <p:cNvPr id="17" name="Can 16">
            <a:extLst>
              <a:ext uri="{FF2B5EF4-FFF2-40B4-BE49-F238E27FC236}">
                <a16:creationId xmlns:a16="http://schemas.microsoft.com/office/drawing/2014/main" id="{BE990DF6-E3CE-7A1D-7113-31A8C950F144}"/>
              </a:ext>
            </a:extLst>
          </p:cNvPr>
          <p:cNvSpPr/>
          <p:nvPr/>
        </p:nvSpPr>
        <p:spPr>
          <a:xfrm rot="5400000">
            <a:off x="8704595" y="1916523"/>
            <a:ext cx="362442" cy="2302136"/>
          </a:xfrm>
          <a:prstGeom prst="can">
            <a:avLst/>
          </a:prstGeom>
          <a:solidFill>
            <a:schemeClr val="bg1">
              <a:lumMod val="65000"/>
              <a:alpha val="5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9CAC910-B56F-9DCA-3D66-80586DB60827}"/>
              </a:ext>
            </a:extLst>
          </p:cNvPr>
          <p:cNvSpPr txBox="1"/>
          <p:nvPr/>
        </p:nvSpPr>
        <p:spPr>
          <a:xfrm>
            <a:off x="8096787" y="3199737"/>
            <a:ext cx="1526897" cy="276999"/>
          </a:xfrm>
          <a:prstGeom prst="rect">
            <a:avLst/>
          </a:prstGeom>
          <a:noFill/>
        </p:spPr>
        <p:txBody>
          <a:bodyPr wrap="square" rtlCol="0">
            <a:spAutoFit/>
          </a:bodyPr>
          <a:lstStyle/>
          <a:p>
            <a:pPr algn="ctr"/>
            <a:r>
              <a:rPr lang="en-US" sz="1200"/>
              <a:t>Metadata</a:t>
            </a:r>
          </a:p>
        </p:txBody>
      </p:sp>
      <p:pic>
        <p:nvPicPr>
          <p:cNvPr id="19" name="Graphic 18" descr="Users with solid fill">
            <a:extLst>
              <a:ext uri="{FF2B5EF4-FFF2-40B4-BE49-F238E27FC236}">
                <a16:creationId xmlns:a16="http://schemas.microsoft.com/office/drawing/2014/main" id="{BB6F1EA9-B49C-50A1-C25D-8D356799EB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46167" y="3652457"/>
            <a:ext cx="614068" cy="614068"/>
          </a:xfrm>
          <a:prstGeom prst="rect">
            <a:avLst/>
          </a:prstGeom>
        </p:spPr>
      </p:pic>
      <p:pic>
        <p:nvPicPr>
          <p:cNvPr id="20" name="Graphic 19" descr="Internet with solid fill">
            <a:extLst>
              <a:ext uri="{FF2B5EF4-FFF2-40B4-BE49-F238E27FC236}">
                <a16:creationId xmlns:a16="http://schemas.microsoft.com/office/drawing/2014/main" id="{12C13877-ADE6-3E5C-6987-A84FA4EE8B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8489" y="1874363"/>
            <a:ext cx="574006" cy="574006"/>
          </a:xfrm>
          <a:prstGeom prst="rect">
            <a:avLst/>
          </a:prstGeom>
        </p:spPr>
      </p:pic>
      <p:pic>
        <p:nvPicPr>
          <p:cNvPr id="21" name="Graphic 20" descr="Gears with solid fill">
            <a:extLst>
              <a:ext uri="{FF2B5EF4-FFF2-40B4-BE49-F238E27FC236}">
                <a16:creationId xmlns:a16="http://schemas.microsoft.com/office/drawing/2014/main" id="{C901860D-2AD9-EF85-BC86-7A99665A919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71471" y="1978630"/>
            <a:ext cx="579096" cy="579096"/>
          </a:xfrm>
          <a:prstGeom prst="rect">
            <a:avLst/>
          </a:prstGeom>
        </p:spPr>
      </p:pic>
      <p:cxnSp>
        <p:nvCxnSpPr>
          <p:cNvPr id="22" name="Straight Arrow Connector 21">
            <a:extLst>
              <a:ext uri="{FF2B5EF4-FFF2-40B4-BE49-F238E27FC236}">
                <a16:creationId xmlns:a16="http://schemas.microsoft.com/office/drawing/2014/main" id="{1ACB3F0E-1B2A-09A8-5C61-3826A4570421}"/>
              </a:ext>
            </a:extLst>
          </p:cNvPr>
          <p:cNvCxnSpPr/>
          <p:nvPr/>
        </p:nvCxnSpPr>
        <p:spPr>
          <a:xfrm>
            <a:off x="6572923" y="2359284"/>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89A36EF4-C687-04AF-CAEE-665EFB16641F}"/>
              </a:ext>
            </a:extLst>
          </p:cNvPr>
          <p:cNvCxnSpPr/>
          <p:nvPr/>
        </p:nvCxnSpPr>
        <p:spPr>
          <a:xfrm>
            <a:off x="6553201" y="3439757"/>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E9FDB14A-4B7B-BE25-65AB-317CF281F77B}"/>
              </a:ext>
            </a:extLst>
          </p:cNvPr>
          <p:cNvCxnSpPr/>
          <p:nvPr/>
        </p:nvCxnSpPr>
        <p:spPr>
          <a:xfrm>
            <a:off x="11308080" y="2353965"/>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A53B4232-B070-A4AA-37B4-4FD9898F7085}"/>
              </a:ext>
            </a:extLst>
          </p:cNvPr>
          <p:cNvSpPr txBox="1"/>
          <p:nvPr/>
        </p:nvSpPr>
        <p:spPr>
          <a:xfrm>
            <a:off x="10479171" y="1773027"/>
            <a:ext cx="1526897" cy="276999"/>
          </a:xfrm>
          <a:prstGeom prst="rect">
            <a:avLst/>
          </a:prstGeom>
          <a:noFill/>
        </p:spPr>
        <p:txBody>
          <a:bodyPr wrap="square" rtlCol="0">
            <a:spAutoFit/>
          </a:bodyPr>
          <a:lstStyle/>
          <a:p>
            <a:pPr algn="ctr"/>
            <a:r>
              <a:rPr lang="en-US" sz="1200"/>
              <a:t>Services</a:t>
            </a:r>
          </a:p>
        </p:txBody>
      </p:sp>
      <p:pic>
        <p:nvPicPr>
          <p:cNvPr id="26" name="Graphic 25" descr="Checklist with solid fill">
            <a:extLst>
              <a:ext uri="{FF2B5EF4-FFF2-40B4-BE49-F238E27FC236}">
                <a16:creationId xmlns:a16="http://schemas.microsoft.com/office/drawing/2014/main" id="{52CCD756-20FC-CA0C-433C-1A70C7E990B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28701" y="3132841"/>
            <a:ext cx="511633" cy="511633"/>
          </a:xfrm>
          <a:prstGeom prst="rect">
            <a:avLst/>
          </a:prstGeom>
        </p:spPr>
      </p:pic>
      <p:pic>
        <p:nvPicPr>
          <p:cNvPr id="27" name="Graphic 26" descr="Sunset scene outline">
            <a:extLst>
              <a:ext uri="{FF2B5EF4-FFF2-40B4-BE49-F238E27FC236}">
                <a16:creationId xmlns:a16="http://schemas.microsoft.com/office/drawing/2014/main" id="{F3C6B552-DB87-6334-48B1-CA3E88669FD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355146" y="1305341"/>
            <a:ext cx="487928" cy="487928"/>
          </a:xfrm>
          <a:prstGeom prst="rect">
            <a:avLst/>
          </a:prstGeom>
        </p:spPr>
      </p:pic>
      <p:pic>
        <p:nvPicPr>
          <p:cNvPr id="28" name="Graphic 27" descr="Airplane with solid fill">
            <a:extLst>
              <a:ext uri="{FF2B5EF4-FFF2-40B4-BE49-F238E27FC236}">
                <a16:creationId xmlns:a16="http://schemas.microsoft.com/office/drawing/2014/main" id="{F61E89DC-245D-B81F-E6D5-F2C8C4A39C2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554881" y="1322775"/>
            <a:ext cx="454049" cy="454049"/>
          </a:xfrm>
          <a:prstGeom prst="rect">
            <a:avLst/>
          </a:prstGeom>
        </p:spPr>
      </p:pic>
      <p:cxnSp>
        <p:nvCxnSpPr>
          <p:cNvPr id="29" name="Straight Connector 28">
            <a:extLst>
              <a:ext uri="{FF2B5EF4-FFF2-40B4-BE49-F238E27FC236}">
                <a16:creationId xmlns:a16="http://schemas.microsoft.com/office/drawing/2014/main" id="{5E53FCAE-483D-DD1C-F6F7-883F38A7A391}"/>
              </a:ext>
            </a:extLst>
          </p:cNvPr>
          <p:cNvCxnSpPr/>
          <p:nvPr/>
        </p:nvCxnSpPr>
        <p:spPr>
          <a:xfrm>
            <a:off x="10588352" y="1728721"/>
            <a:ext cx="0" cy="53945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475234E1-22A5-3B92-6145-E9ADD058079A}"/>
              </a:ext>
            </a:extLst>
          </p:cNvPr>
          <p:cNvCxnSpPr/>
          <p:nvPr/>
        </p:nvCxnSpPr>
        <p:spPr>
          <a:xfrm>
            <a:off x="10588352" y="2268178"/>
            <a:ext cx="34141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216600D7-D580-890D-1C9A-CAFCC5769E8E}"/>
              </a:ext>
            </a:extLst>
          </p:cNvPr>
          <p:cNvCxnSpPr/>
          <p:nvPr/>
        </p:nvCxnSpPr>
        <p:spPr>
          <a:xfrm>
            <a:off x="11781905" y="1740753"/>
            <a:ext cx="0" cy="539457"/>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DBF1100C-6242-C325-6F2D-0729B72F17A8}"/>
              </a:ext>
            </a:extLst>
          </p:cNvPr>
          <p:cNvCxnSpPr>
            <a:cxnSpLocks/>
          </p:cNvCxnSpPr>
          <p:nvPr/>
        </p:nvCxnSpPr>
        <p:spPr>
          <a:xfrm flipH="1">
            <a:off x="11450567" y="2280210"/>
            <a:ext cx="3313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C8ADE3C8-7302-C08D-EA5F-78E1277263C8}"/>
              </a:ext>
            </a:extLst>
          </p:cNvPr>
          <p:cNvSpPr txBox="1"/>
          <p:nvPr/>
        </p:nvSpPr>
        <p:spPr>
          <a:xfrm>
            <a:off x="9781183" y="977819"/>
            <a:ext cx="1526897" cy="461665"/>
          </a:xfrm>
          <a:prstGeom prst="rect">
            <a:avLst/>
          </a:prstGeom>
          <a:noFill/>
        </p:spPr>
        <p:txBody>
          <a:bodyPr wrap="square" rtlCol="0">
            <a:spAutoFit/>
          </a:bodyPr>
          <a:lstStyle/>
          <a:p>
            <a:pPr algn="ctr"/>
            <a:r>
              <a:rPr lang="en-US" sz="1200"/>
              <a:t>Weather</a:t>
            </a:r>
          </a:p>
          <a:p>
            <a:pPr algn="ctr"/>
            <a:r>
              <a:rPr lang="en-US" sz="1200"/>
              <a:t>Data</a:t>
            </a:r>
          </a:p>
        </p:txBody>
      </p:sp>
      <p:sp>
        <p:nvSpPr>
          <p:cNvPr id="34" name="TextBox 33">
            <a:extLst>
              <a:ext uri="{FF2B5EF4-FFF2-40B4-BE49-F238E27FC236}">
                <a16:creationId xmlns:a16="http://schemas.microsoft.com/office/drawing/2014/main" id="{39324B96-1DD7-AA00-7B37-5CAB906C5A08}"/>
              </a:ext>
            </a:extLst>
          </p:cNvPr>
          <p:cNvSpPr txBox="1"/>
          <p:nvPr/>
        </p:nvSpPr>
        <p:spPr>
          <a:xfrm>
            <a:off x="9781989" y="3603587"/>
            <a:ext cx="1226640" cy="461665"/>
          </a:xfrm>
          <a:prstGeom prst="rect">
            <a:avLst/>
          </a:prstGeom>
          <a:noFill/>
        </p:spPr>
        <p:txBody>
          <a:bodyPr wrap="square" rtlCol="0">
            <a:spAutoFit/>
          </a:bodyPr>
          <a:lstStyle/>
          <a:p>
            <a:pPr algn="ctr"/>
            <a:r>
              <a:rPr lang="en-US" sz="1200"/>
              <a:t>FIXM</a:t>
            </a:r>
          </a:p>
          <a:p>
            <a:pPr algn="ctr"/>
            <a:r>
              <a:rPr lang="en-US" sz="1200" err="1"/>
              <a:t>iWXXM</a:t>
            </a:r>
            <a:endParaRPr lang="en-US" sz="1200"/>
          </a:p>
        </p:txBody>
      </p:sp>
      <p:sp>
        <p:nvSpPr>
          <p:cNvPr id="35" name="TextBox 34">
            <a:extLst>
              <a:ext uri="{FF2B5EF4-FFF2-40B4-BE49-F238E27FC236}">
                <a16:creationId xmlns:a16="http://schemas.microsoft.com/office/drawing/2014/main" id="{652C7A1E-24C7-A08E-752B-1E80F0EC7577}"/>
              </a:ext>
            </a:extLst>
          </p:cNvPr>
          <p:cNvSpPr txBox="1"/>
          <p:nvPr/>
        </p:nvSpPr>
        <p:spPr>
          <a:xfrm>
            <a:off x="11008628" y="924373"/>
            <a:ext cx="1526897" cy="461665"/>
          </a:xfrm>
          <a:prstGeom prst="rect">
            <a:avLst/>
          </a:prstGeom>
          <a:noFill/>
        </p:spPr>
        <p:txBody>
          <a:bodyPr wrap="square" rtlCol="0">
            <a:spAutoFit/>
          </a:bodyPr>
          <a:lstStyle/>
          <a:p>
            <a:pPr algn="ctr"/>
            <a:r>
              <a:rPr lang="en-US" sz="1200"/>
              <a:t>Flight</a:t>
            </a:r>
          </a:p>
          <a:p>
            <a:pPr algn="ctr"/>
            <a:r>
              <a:rPr lang="en-US" sz="1200"/>
              <a:t>Data</a:t>
            </a:r>
          </a:p>
        </p:txBody>
      </p:sp>
      <p:sp>
        <p:nvSpPr>
          <p:cNvPr id="36" name="Rectangle 35">
            <a:extLst>
              <a:ext uri="{FF2B5EF4-FFF2-40B4-BE49-F238E27FC236}">
                <a16:creationId xmlns:a16="http://schemas.microsoft.com/office/drawing/2014/main" id="{04A6F28A-8290-F48F-00DC-687F3AE35FEE}"/>
              </a:ext>
            </a:extLst>
          </p:cNvPr>
          <p:cNvSpPr/>
          <p:nvPr/>
        </p:nvSpPr>
        <p:spPr>
          <a:xfrm>
            <a:off x="5812723" y="3396726"/>
            <a:ext cx="1481699" cy="3025589"/>
          </a:xfrm>
          <a:prstGeom prst="rect">
            <a:avLst/>
          </a:prstGeom>
          <a:solidFill>
            <a:schemeClr val="accent1">
              <a:alpha val="3163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Governance</a:t>
            </a:r>
          </a:p>
          <a:p>
            <a:pPr algn="ctr"/>
            <a:r>
              <a:rPr lang="en-US">
                <a:solidFill>
                  <a:schemeClr val="tx1"/>
                </a:solidFill>
              </a:rPr>
              <a:t>Policies</a:t>
            </a:r>
          </a:p>
        </p:txBody>
      </p:sp>
      <p:sp>
        <p:nvSpPr>
          <p:cNvPr id="37" name="Rectangle 36">
            <a:extLst>
              <a:ext uri="{FF2B5EF4-FFF2-40B4-BE49-F238E27FC236}">
                <a16:creationId xmlns:a16="http://schemas.microsoft.com/office/drawing/2014/main" id="{7785B99B-5F83-F504-6252-3368F991331C}"/>
              </a:ext>
            </a:extLst>
          </p:cNvPr>
          <p:cNvSpPr/>
          <p:nvPr/>
        </p:nvSpPr>
        <p:spPr>
          <a:xfrm>
            <a:off x="10630884" y="3388657"/>
            <a:ext cx="1481699" cy="3025589"/>
          </a:xfrm>
          <a:prstGeom prst="rect">
            <a:avLst/>
          </a:prstGeom>
          <a:solidFill>
            <a:schemeClr val="accent1">
              <a:alpha val="3163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Governance</a:t>
            </a:r>
          </a:p>
          <a:p>
            <a:pPr algn="ctr"/>
            <a:r>
              <a:rPr lang="en-US">
                <a:solidFill>
                  <a:schemeClr val="tx1"/>
                </a:solidFill>
              </a:rPr>
              <a:t>Policies</a:t>
            </a:r>
          </a:p>
        </p:txBody>
      </p:sp>
      <p:cxnSp>
        <p:nvCxnSpPr>
          <p:cNvPr id="38" name="Straight Arrow Connector 37">
            <a:extLst>
              <a:ext uri="{FF2B5EF4-FFF2-40B4-BE49-F238E27FC236}">
                <a16:creationId xmlns:a16="http://schemas.microsoft.com/office/drawing/2014/main" id="{EF2D0FAF-34EA-4DCB-59C2-3BEF276602B1}"/>
              </a:ext>
            </a:extLst>
          </p:cNvPr>
          <p:cNvCxnSpPr/>
          <p:nvPr/>
        </p:nvCxnSpPr>
        <p:spPr>
          <a:xfrm>
            <a:off x="7336721" y="6285150"/>
            <a:ext cx="3251631"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E1879A8C-795D-3451-0E58-780C7D20540D}"/>
              </a:ext>
            </a:extLst>
          </p:cNvPr>
          <p:cNvSpPr txBox="1"/>
          <p:nvPr/>
        </p:nvSpPr>
        <p:spPr>
          <a:xfrm>
            <a:off x="8356720" y="5864259"/>
            <a:ext cx="1258635" cy="646331"/>
          </a:xfrm>
          <a:prstGeom prst="rect">
            <a:avLst/>
          </a:prstGeom>
          <a:noFill/>
        </p:spPr>
        <p:txBody>
          <a:bodyPr wrap="square" rtlCol="0">
            <a:spAutoFit/>
          </a:bodyPr>
          <a:lstStyle/>
          <a:p>
            <a:pPr algn="ctr"/>
            <a:r>
              <a:rPr lang="en-US" sz="1200"/>
              <a:t>Monitoring</a:t>
            </a:r>
          </a:p>
          <a:p>
            <a:pPr algn="ctr"/>
            <a:r>
              <a:rPr lang="en-US" sz="1200"/>
              <a:t>Sharing</a:t>
            </a:r>
          </a:p>
          <a:p>
            <a:pPr algn="ctr"/>
            <a:r>
              <a:rPr lang="en-US" sz="1200"/>
              <a:t>Exercising</a:t>
            </a:r>
          </a:p>
        </p:txBody>
      </p:sp>
    </p:spTree>
    <p:extLst>
      <p:ext uri="{BB962C8B-B14F-4D97-AF65-F5344CB8AC3E}">
        <p14:creationId xmlns:p14="http://schemas.microsoft.com/office/powerpoint/2010/main" val="5079987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2218C3-2435-0AB4-AE2C-9BBF7A633373}"/>
              </a:ext>
            </a:extLst>
          </p:cNvPr>
          <p:cNvSpPr>
            <a:spLocks noGrp="1"/>
          </p:cNvSpPr>
          <p:nvPr>
            <p:ph type="title"/>
          </p:nvPr>
        </p:nvSpPr>
        <p:spPr/>
        <p:txBody>
          <a:bodyPr/>
          <a:lstStyle/>
          <a:p>
            <a:r>
              <a:rPr lang="en-US"/>
              <a:t>Service Discovery</a:t>
            </a:r>
          </a:p>
        </p:txBody>
      </p:sp>
      <p:sp>
        <p:nvSpPr>
          <p:cNvPr id="4" name="Slide Number Placeholder 3">
            <a:extLst>
              <a:ext uri="{FF2B5EF4-FFF2-40B4-BE49-F238E27FC236}">
                <a16:creationId xmlns:a16="http://schemas.microsoft.com/office/drawing/2014/main" id="{7AEBF855-46B8-02B8-3902-E3ED9B3DB13C}"/>
              </a:ext>
            </a:extLst>
          </p:cNvPr>
          <p:cNvSpPr>
            <a:spLocks noGrp="1"/>
          </p:cNvSpPr>
          <p:nvPr>
            <p:ph type="sldNum" sz="quarter" idx="4"/>
          </p:nvPr>
        </p:nvSpPr>
        <p:spPr/>
        <p:txBody>
          <a:bodyPr/>
          <a:lstStyle/>
          <a:p>
            <a:pPr algn="r"/>
            <a:fld id="{9F0E9893-8FB3-409C-B448-4EC2BA053222}" type="slidenum">
              <a:rPr lang="en-US" smtClean="0"/>
              <a:pPr algn="r"/>
              <a:t>48</a:t>
            </a:fld>
            <a:endParaRPr lang="en-US"/>
          </a:p>
        </p:txBody>
      </p:sp>
      <p:sp>
        <p:nvSpPr>
          <p:cNvPr id="5" name="TextBox 4">
            <a:extLst>
              <a:ext uri="{FF2B5EF4-FFF2-40B4-BE49-F238E27FC236}">
                <a16:creationId xmlns:a16="http://schemas.microsoft.com/office/drawing/2014/main" id="{D15EFD90-ED10-EA9A-D2AE-9DBD882F81CA}"/>
              </a:ext>
            </a:extLst>
          </p:cNvPr>
          <p:cNvSpPr txBox="1"/>
          <p:nvPr/>
        </p:nvSpPr>
        <p:spPr>
          <a:xfrm>
            <a:off x="285714" y="2589626"/>
            <a:ext cx="5023266" cy="2462213"/>
          </a:xfrm>
          <a:prstGeom prst="rect">
            <a:avLst/>
          </a:prstGeom>
          <a:noFill/>
          <a:ln>
            <a:solidFill>
              <a:schemeClr val="accent1">
                <a:shade val="15000"/>
              </a:schemeClr>
            </a:solidFill>
          </a:ln>
        </p:spPr>
        <p:txBody>
          <a:bodyPr wrap="square" rtlCol="0">
            <a:spAutoFit/>
          </a:bodyPr>
          <a:lstStyle/>
          <a:p>
            <a:endParaRPr lang="en-US" sz="1400"/>
          </a:p>
          <a:p>
            <a:pPr marL="285750" indent="-285750" algn="l">
              <a:buFont typeface="Arial" panose="020B0604020202020204" pitchFamily="34" charset="0"/>
              <a:buChar char="•"/>
            </a:pPr>
            <a:r>
              <a:rPr lang="en-US" sz="1400" b="0" i="0">
                <a:solidFill>
                  <a:srgbClr val="172B4D"/>
                </a:solidFill>
                <a:effectLst/>
                <a:latin typeface="-apple-system"/>
              </a:rPr>
              <a:t>Frameworks that enable federated search across multiple indexes across platforms.</a:t>
            </a:r>
          </a:p>
          <a:p>
            <a:pPr marL="285750" indent="-285750" algn="l">
              <a:buFont typeface="Arial" panose="020B0604020202020204" pitchFamily="34" charset="0"/>
              <a:buChar char="•"/>
            </a:pPr>
            <a:endParaRPr lang="en-US" sz="1400" b="0" i="0">
              <a:solidFill>
                <a:srgbClr val="172B4D"/>
              </a:solidFill>
              <a:effectLst/>
              <a:latin typeface="-apple-system"/>
            </a:endParaRPr>
          </a:p>
          <a:p>
            <a:pPr marL="285750" indent="-285750" algn="l">
              <a:buFont typeface="Arial" panose="020B0604020202020204" pitchFamily="34" charset="0"/>
              <a:buChar char="•"/>
            </a:pPr>
            <a:r>
              <a:rPr lang="en-US" sz="1400" b="0" i="0">
                <a:solidFill>
                  <a:srgbClr val="172B4D"/>
                </a:solidFill>
                <a:effectLst/>
                <a:latin typeface="-apple-system"/>
              </a:rPr>
              <a:t>Frameworks that enable recommended service-suites across platforms for aviation specific use cases by taking advantage of LLMs.</a:t>
            </a:r>
          </a:p>
          <a:p>
            <a:pPr marL="285750" indent="-285750" algn="l">
              <a:buFont typeface="Arial" panose="020B0604020202020204" pitchFamily="34" charset="0"/>
              <a:buChar char="•"/>
            </a:pPr>
            <a:endParaRPr lang="en-US" sz="1400">
              <a:solidFill>
                <a:srgbClr val="172B4D"/>
              </a:solidFill>
              <a:latin typeface="-apple-system"/>
            </a:endParaRPr>
          </a:p>
          <a:p>
            <a:pPr marL="285750" indent="-285750" algn="l">
              <a:buFont typeface="Arial" panose="020B0604020202020204" pitchFamily="34" charset="0"/>
              <a:buChar char="•"/>
            </a:pPr>
            <a:r>
              <a:rPr lang="en-US" sz="1400" b="0" i="0">
                <a:solidFill>
                  <a:srgbClr val="172B4D"/>
                </a:solidFill>
                <a:effectLst/>
                <a:latin typeface="-apple-system"/>
              </a:rPr>
              <a:t>Frameworks to address data-disparity and merging federated search results.</a:t>
            </a:r>
          </a:p>
          <a:p>
            <a:pPr algn="l"/>
            <a:endParaRPr lang="en-US" sz="1400" b="0" i="0">
              <a:solidFill>
                <a:srgbClr val="172B4D"/>
              </a:solidFill>
              <a:effectLst/>
              <a:latin typeface="-apple-system"/>
            </a:endParaRPr>
          </a:p>
        </p:txBody>
      </p:sp>
      <p:sp>
        <p:nvSpPr>
          <p:cNvPr id="6" name="TextBox 5">
            <a:extLst>
              <a:ext uri="{FF2B5EF4-FFF2-40B4-BE49-F238E27FC236}">
                <a16:creationId xmlns:a16="http://schemas.microsoft.com/office/drawing/2014/main" id="{1BA98B8E-C714-63B7-6A04-E7FAF0404A7D}"/>
              </a:ext>
            </a:extLst>
          </p:cNvPr>
          <p:cNvSpPr txBox="1"/>
          <p:nvPr/>
        </p:nvSpPr>
        <p:spPr>
          <a:xfrm>
            <a:off x="175628" y="583076"/>
            <a:ext cx="5243438" cy="1010726"/>
          </a:xfrm>
          <a:prstGeom prst="rect">
            <a:avLst/>
          </a:prstGeom>
          <a:noFill/>
        </p:spPr>
        <p:txBody>
          <a:bodyPr wrap="square" rtlCol="0">
            <a:spAutoFit/>
          </a:bodyPr>
          <a:lstStyle/>
          <a:p>
            <a:endParaRPr lang="en-US" sz="2000"/>
          </a:p>
          <a:p>
            <a:r>
              <a:rPr lang="en-US" sz="2000" b="1"/>
              <a:t>Ecosystem Service Discovery</a:t>
            </a:r>
          </a:p>
          <a:p>
            <a:pPr marR="0" lvl="0">
              <a:lnSpc>
                <a:spcPct val="115000"/>
              </a:lnSpc>
              <a:spcBef>
                <a:spcPts val="0"/>
              </a:spcBef>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Services Across Platforms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Rounded Rectangle 6">
            <a:extLst>
              <a:ext uri="{FF2B5EF4-FFF2-40B4-BE49-F238E27FC236}">
                <a16:creationId xmlns:a16="http://schemas.microsoft.com/office/drawing/2014/main" id="{4FAB76E2-0599-9D9A-28D4-29EA779D75E7}"/>
              </a:ext>
            </a:extLst>
          </p:cNvPr>
          <p:cNvSpPr/>
          <p:nvPr/>
        </p:nvSpPr>
        <p:spPr>
          <a:xfrm>
            <a:off x="10630884"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B</a:t>
            </a:r>
          </a:p>
        </p:txBody>
      </p:sp>
      <p:cxnSp>
        <p:nvCxnSpPr>
          <p:cNvPr id="8" name="Straight Connector 7">
            <a:extLst>
              <a:ext uri="{FF2B5EF4-FFF2-40B4-BE49-F238E27FC236}">
                <a16:creationId xmlns:a16="http://schemas.microsoft.com/office/drawing/2014/main" id="{7174893A-1A9D-DFC3-E46A-689B1D355212}"/>
              </a:ext>
            </a:extLst>
          </p:cNvPr>
          <p:cNvCxnSpPr/>
          <p:nvPr/>
        </p:nvCxnSpPr>
        <p:spPr>
          <a:xfrm>
            <a:off x="7648698" y="1333948"/>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E12F5B88-68BD-D2E7-5247-D8370681AB0D}"/>
              </a:ext>
            </a:extLst>
          </p:cNvPr>
          <p:cNvCxnSpPr/>
          <p:nvPr/>
        </p:nvCxnSpPr>
        <p:spPr>
          <a:xfrm>
            <a:off x="10113992" y="1385047"/>
            <a:ext cx="0" cy="410942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E0DCC0EF-F352-AF02-3323-8FCFB3976DCA}"/>
              </a:ext>
            </a:extLst>
          </p:cNvPr>
          <p:cNvSpPr txBox="1"/>
          <p:nvPr/>
        </p:nvSpPr>
        <p:spPr>
          <a:xfrm>
            <a:off x="7047183" y="5443369"/>
            <a:ext cx="1258635" cy="646331"/>
          </a:xfrm>
          <a:prstGeom prst="rect">
            <a:avLst/>
          </a:prstGeom>
          <a:noFill/>
        </p:spPr>
        <p:txBody>
          <a:bodyPr wrap="square" rtlCol="0">
            <a:spAutoFit/>
          </a:bodyPr>
          <a:lstStyle/>
          <a:p>
            <a:pPr algn="ctr"/>
            <a:r>
              <a:rPr lang="en-US" sz="1200"/>
              <a:t>Platform-A</a:t>
            </a:r>
          </a:p>
          <a:p>
            <a:pPr algn="ctr"/>
            <a:r>
              <a:rPr lang="en-US" sz="1200"/>
              <a:t>Network</a:t>
            </a:r>
          </a:p>
          <a:p>
            <a:pPr algn="ctr"/>
            <a:r>
              <a:rPr lang="en-US" sz="1200"/>
              <a:t>Boundary</a:t>
            </a:r>
          </a:p>
        </p:txBody>
      </p:sp>
      <p:sp>
        <p:nvSpPr>
          <p:cNvPr id="11" name="TextBox 10">
            <a:extLst>
              <a:ext uri="{FF2B5EF4-FFF2-40B4-BE49-F238E27FC236}">
                <a16:creationId xmlns:a16="http://schemas.microsoft.com/office/drawing/2014/main" id="{DCC6514E-A45D-D172-91C1-661D831C1B9E}"/>
              </a:ext>
            </a:extLst>
          </p:cNvPr>
          <p:cNvSpPr txBox="1"/>
          <p:nvPr/>
        </p:nvSpPr>
        <p:spPr>
          <a:xfrm>
            <a:off x="9484674" y="5443368"/>
            <a:ext cx="1258635" cy="646331"/>
          </a:xfrm>
          <a:prstGeom prst="rect">
            <a:avLst/>
          </a:prstGeom>
          <a:noFill/>
        </p:spPr>
        <p:txBody>
          <a:bodyPr wrap="square" rtlCol="0">
            <a:spAutoFit/>
          </a:bodyPr>
          <a:lstStyle/>
          <a:p>
            <a:pPr algn="ctr"/>
            <a:r>
              <a:rPr lang="en-US" sz="1200"/>
              <a:t>Platform-B</a:t>
            </a:r>
          </a:p>
          <a:p>
            <a:pPr algn="ctr"/>
            <a:r>
              <a:rPr lang="en-US" sz="1200"/>
              <a:t>Network</a:t>
            </a:r>
          </a:p>
          <a:p>
            <a:pPr algn="ctr"/>
            <a:r>
              <a:rPr lang="en-US" sz="1200"/>
              <a:t>Boundary</a:t>
            </a:r>
          </a:p>
        </p:txBody>
      </p:sp>
      <p:sp>
        <p:nvSpPr>
          <p:cNvPr id="12" name="Rounded Rectangle 11">
            <a:extLst>
              <a:ext uri="{FF2B5EF4-FFF2-40B4-BE49-F238E27FC236}">
                <a16:creationId xmlns:a16="http://schemas.microsoft.com/office/drawing/2014/main" id="{A07A81E1-D375-B6EC-60D9-D4CFDBD3B5A6}"/>
              </a:ext>
            </a:extLst>
          </p:cNvPr>
          <p:cNvSpPr/>
          <p:nvPr/>
        </p:nvSpPr>
        <p:spPr>
          <a:xfrm>
            <a:off x="5812723" y="2800922"/>
            <a:ext cx="1481699" cy="595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Platform A</a:t>
            </a:r>
          </a:p>
        </p:txBody>
      </p:sp>
      <p:pic>
        <p:nvPicPr>
          <p:cNvPr id="13" name="Graphic 12" descr="Users with solid fill">
            <a:extLst>
              <a:ext uri="{FF2B5EF4-FFF2-40B4-BE49-F238E27FC236}">
                <a16:creationId xmlns:a16="http://schemas.microsoft.com/office/drawing/2014/main" id="{12BE78B0-7626-5464-7520-45292F8500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76883" y="4229308"/>
            <a:ext cx="614068" cy="614068"/>
          </a:xfrm>
          <a:prstGeom prst="rect">
            <a:avLst/>
          </a:prstGeom>
        </p:spPr>
      </p:pic>
      <p:pic>
        <p:nvPicPr>
          <p:cNvPr id="14" name="Graphic 13" descr="Gears with solid fill">
            <a:extLst>
              <a:ext uri="{FF2B5EF4-FFF2-40B4-BE49-F238E27FC236}">
                <a16:creationId xmlns:a16="http://schemas.microsoft.com/office/drawing/2014/main" id="{B97E431B-4206-4680-F97D-FEDEC19C86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71471" y="1978630"/>
            <a:ext cx="579096" cy="579096"/>
          </a:xfrm>
          <a:prstGeom prst="rect">
            <a:avLst/>
          </a:prstGeom>
        </p:spPr>
      </p:pic>
      <p:cxnSp>
        <p:nvCxnSpPr>
          <p:cNvPr id="15" name="Straight Arrow Connector 14">
            <a:extLst>
              <a:ext uri="{FF2B5EF4-FFF2-40B4-BE49-F238E27FC236}">
                <a16:creationId xmlns:a16="http://schemas.microsoft.com/office/drawing/2014/main" id="{F80FE9B2-33CE-AF7F-F651-4C5E2795E3FA}"/>
              </a:ext>
            </a:extLst>
          </p:cNvPr>
          <p:cNvCxnSpPr/>
          <p:nvPr/>
        </p:nvCxnSpPr>
        <p:spPr>
          <a:xfrm>
            <a:off x="6572923" y="2359284"/>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1D589FC-BF20-4744-EEFF-E21224F7155F}"/>
              </a:ext>
            </a:extLst>
          </p:cNvPr>
          <p:cNvCxnSpPr/>
          <p:nvPr/>
        </p:nvCxnSpPr>
        <p:spPr>
          <a:xfrm>
            <a:off x="11308080" y="2353965"/>
            <a:ext cx="0" cy="4093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BF2AFC8C-49A4-DEAD-F7E9-C2F8D1AED703}"/>
              </a:ext>
            </a:extLst>
          </p:cNvPr>
          <p:cNvSpPr txBox="1"/>
          <p:nvPr/>
        </p:nvSpPr>
        <p:spPr>
          <a:xfrm>
            <a:off x="10479171" y="1773027"/>
            <a:ext cx="1526897" cy="276999"/>
          </a:xfrm>
          <a:prstGeom prst="rect">
            <a:avLst/>
          </a:prstGeom>
          <a:noFill/>
        </p:spPr>
        <p:txBody>
          <a:bodyPr wrap="square" rtlCol="0">
            <a:spAutoFit/>
          </a:bodyPr>
          <a:lstStyle/>
          <a:p>
            <a:pPr algn="ctr"/>
            <a:r>
              <a:rPr lang="en-US" sz="1200"/>
              <a:t>Services</a:t>
            </a:r>
          </a:p>
        </p:txBody>
      </p:sp>
      <p:pic>
        <p:nvPicPr>
          <p:cNvPr id="18" name="Graphic 17" descr="Gears with solid fill">
            <a:extLst>
              <a:ext uri="{FF2B5EF4-FFF2-40B4-BE49-F238E27FC236}">
                <a16:creationId xmlns:a16="http://schemas.microsoft.com/office/drawing/2014/main" id="{7CD5E0B9-7D83-67A6-F498-490BA24A6E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48923" y="1978630"/>
            <a:ext cx="579096" cy="579096"/>
          </a:xfrm>
          <a:prstGeom prst="rect">
            <a:avLst/>
          </a:prstGeom>
        </p:spPr>
      </p:pic>
      <p:sp>
        <p:nvSpPr>
          <p:cNvPr id="19" name="TextBox 18">
            <a:extLst>
              <a:ext uri="{FF2B5EF4-FFF2-40B4-BE49-F238E27FC236}">
                <a16:creationId xmlns:a16="http://schemas.microsoft.com/office/drawing/2014/main" id="{4065AC52-951F-B4D1-B6E7-DB887EBEAF7D}"/>
              </a:ext>
            </a:extLst>
          </p:cNvPr>
          <p:cNvSpPr txBox="1"/>
          <p:nvPr/>
        </p:nvSpPr>
        <p:spPr>
          <a:xfrm>
            <a:off x="5756623" y="1773027"/>
            <a:ext cx="1526897" cy="276999"/>
          </a:xfrm>
          <a:prstGeom prst="rect">
            <a:avLst/>
          </a:prstGeom>
          <a:noFill/>
        </p:spPr>
        <p:txBody>
          <a:bodyPr wrap="square" rtlCol="0">
            <a:spAutoFit/>
          </a:bodyPr>
          <a:lstStyle/>
          <a:p>
            <a:pPr algn="ctr"/>
            <a:r>
              <a:rPr lang="en-US" sz="1200"/>
              <a:t>Services</a:t>
            </a:r>
          </a:p>
        </p:txBody>
      </p:sp>
      <p:cxnSp>
        <p:nvCxnSpPr>
          <p:cNvPr id="20" name="Straight Connector 19">
            <a:extLst>
              <a:ext uri="{FF2B5EF4-FFF2-40B4-BE49-F238E27FC236}">
                <a16:creationId xmlns:a16="http://schemas.microsoft.com/office/drawing/2014/main" id="{5477AF39-8A3D-9AFA-BA1D-059B1723C8F7}"/>
              </a:ext>
            </a:extLst>
          </p:cNvPr>
          <p:cNvCxnSpPr/>
          <p:nvPr/>
        </p:nvCxnSpPr>
        <p:spPr>
          <a:xfrm>
            <a:off x="7327294" y="3110845"/>
            <a:ext cx="124916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FB48131-1DB3-9F93-61AD-BC5DFBFAF670}"/>
              </a:ext>
            </a:extLst>
          </p:cNvPr>
          <p:cNvCxnSpPr/>
          <p:nvPr/>
        </p:nvCxnSpPr>
        <p:spPr>
          <a:xfrm>
            <a:off x="9348614" y="3110845"/>
            <a:ext cx="124916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CD7B0126-3BB7-F082-F2A5-4EE724BFB998}"/>
              </a:ext>
            </a:extLst>
          </p:cNvPr>
          <p:cNvCxnSpPr/>
          <p:nvPr/>
        </p:nvCxnSpPr>
        <p:spPr>
          <a:xfrm>
            <a:off x="8576459" y="3110845"/>
            <a:ext cx="0" cy="4996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BB7A91E6-1E50-D223-6D48-C04E06002A7E}"/>
              </a:ext>
            </a:extLst>
          </p:cNvPr>
          <p:cNvCxnSpPr/>
          <p:nvPr/>
        </p:nvCxnSpPr>
        <p:spPr>
          <a:xfrm>
            <a:off x="9348614" y="3110845"/>
            <a:ext cx="0" cy="4996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7BA7C47E-E229-7790-D90E-59F6A4B4AF98}"/>
              </a:ext>
            </a:extLst>
          </p:cNvPr>
          <p:cNvSpPr/>
          <p:nvPr/>
        </p:nvSpPr>
        <p:spPr>
          <a:xfrm>
            <a:off x="8316554" y="3610465"/>
            <a:ext cx="1334727" cy="3959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Query Federator</a:t>
            </a:r>
          </a:p>
        </p:txBody>
      </p:sp>
      <p:cxnSp>
        <p:nvCxnSpPr>
          <p:cNvPr id="25" name="Straight Arrow Connector 24">
            <a:extLst>
              <a:ext uri="{FF2B5EF4-FFF2-40B4-BE49-F238E27FC236}">
                <a16:creationId xmlns:a16="http://schemas.microsoft.com/office/drawing/2014/main" id="{B054D709-1B86-948E-492A-8145C9B3F7F2}"/>
              </a:ext>
            </a:extLst>
          </p:cNvPr>
          <p:cNvCxnSpPr/>
          <p:nvPr/>
        </p:nvCxnSpPr>
        <p:spPr>
          <a:xfrm>
            <a:off x="8983917" y="4008482"/>
            <a:ext cx="0" cy="409364"/>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64575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E41F83-DF03-4C7D-F032-15270E5A0D4D}"/>
              </a:ext>
            </a:extLst>
          </p:cNvPr>
          <p:cNvSpPr>
            <a:spLocks noGrp="1"/>
          </p:cNvSpPr>
          <p:nvPr>
            <p:ph type="title"/>
          </p:nvPr>
        </p:nvSpPr>
        <p:spPr/>
        <p:txBody>
          <a:bodyPr/>
          <a:lstStyle/>
          <a:p>
            <a:r>
              <a:rPr lang="en-US"/>
              <a:t>Security Data</a:t>
            </a:r>
          </a:p>
        </p:txBody>
      </p:sp>
      <p:sp>
        <p:nvSpPr>
          <p:cNvPr id="4" name="Slide Number Placeholder 3">
            <a:extLst>
              <a:ext uri="{FF2B5EF4-FFF2-40B4-BE49-F238E27FC236}">
                <a16:creationId xmlns:a16="http://schemas.microsoft.com/office/drawing/2014/main" id="{5A6F0EBD-6870-A876-EC2B-F15879B41493}"/>
              </a:ext>
            </a:extLst>
          </p:cNvPr>
          <p:cNvSpPr>
            <a:spLocks noGrp="1"/>
          </p:cNvSpPr>
          <p:nvPr>
            <p:ph type="sldNum" sz="quarter" idx="4"/>
          </p:nvPr>
        </p:nvSpPr>
        <p:spPr/>
        <p:txBody>
          <a:bodyPr/>
          <a:lstStyle/>
          <a:p>
            <a:pPr algn="r"/>
            <a:fld id="{9F0E9893-8FB3-409C-B448-4EC2BA053222}" type="slidenum">
              <a:rPr lang="en-US" smtClean="0"/>
              <a:pPr algn="r"/>
              <a:t>49</a:t>
            </a:fld>
            <a:endParaRPr lang="en-US"/>
          </a:p>
        </p:txBody>
      </p:sp>
      <p:sp>
        <p:nvSpPr>
          <p:cNvPr id="5" name="TextBox 4">
            <a:hlinkClick r:id="rId2"/>
            <a:extLst>
              <a:ext uri="{FF2B5EF4-FFF2-40B4-BE49-F238E27FC236}">
                <a16:creationId xmlns:a16="http://schemas.microsoft.com/office/drawing/2014/main" id="{A610150B-FEAB-1714-883E-88B260890672}"/>
              </a:ext>
            </a:extLst>
          </p:cNvPr>
          <p:cNvSpPr txBox="1"/>
          <p:nvPr/>
        </p:nvSpPr>
        <p:spPr>
          <a:xfrm>
            <a:off x="8533585" y="6174779"/>
            <a:ext cx="1461155" cy="276999"/>
          </a:xfrm>
          <a:prstGeom prst="rect">
            <a:avLst/>
          </a:prstGeom>
          <a:noFill/>
        </p:spPr>
        <p:txBody>
          <a:bodyPr wrap="square" rtlCol="0">
            <a:spAutoFit/>
          </a:bodyPr>
          <a:lstStyle/>
          <a:p>
            <a:pPr algn="ctr"/>
            <a:r>
              <a:rPr lang="en-US" sz="1200">
                <a:solidFill>
                  <a:srgbClr val="0070C0"/>
                </a:solidFill>
              </a:rPr>
              <a:t>NIST CSF</a:t>
            </a:r>
          </a:p>
        </p:txBody>
      </p:sp>
      <p:pic>
        <p:nvPicPr>
          <p:cNvPr id="6" name="Picture 5">
            <a:extLst>
              <a:ext uri="{FF2B5EF4-FFF2-40B4-BE49-F238E27FC236}">
                <a16:creationId xmlns:a16="http://schemas.microsoft.com/office/drawing/2014/main" id="{7EAE5615-13F8-9895-6864-00D98A7D6D3D}"/>
              </a:ext>
            </a:extLst>
          </p:cNvPr>
          <p:cNvPicPr>
            <a:picLocks noChangeAspect="1"/>
          </p:cNvPicPr>
          <p:nvPr/>
        </p:nvPicPr>
        <p:blipFill>
          <a:blip r:embed="rId3"/>
          <a:stretch>
            <a:fillRect/>
          </a:stretch>
        </p:blipFill>
        <p:spPr>
          <a:xfrm>
            <a:off x="6436733" y="1264472"/>
            <a:ext cx="5654862" cy="2591535"/>
          </a:xfrm>
          <a:prstGeom prst="rect">
            <a:avLst/>
          </a:prstGeom>
        </p:spPr>
      </p:pic>
      <p:pic>
        <p:nvPicPr>
          <p:cNvPr id="7" name="Picture 6">
            <a:extLst>
              <a:ext uri="{FF2B5EF4-FFF2-40B4-BE49-F238E27FC236}">
                <a16:creationId xmlns:a16="http://schemas.microsoft.com/office/drawing/2014/main" id="{D61645D5-9AAF-4599-58EC-92D23FC9B08E}"/>
              </a:ext>
            </a:extLst>
          </p:cNvPr>
          <p:cNvPicPr>
            <a:picLocks noChangeAspect="1"/>
          </p:cNvPicPr>
          <p:nvPr/>
        </p:nvPicPr>
        <p:blipFill>
          <a:blip r:embed="rId4"/>
          <a:stretch>
            <a:fillRect/>
          </a:stretch>
        </p:blipFill>
        <p:spPr>
          <a:xfrm>
            <a:off x="7390297" y="3968353"/>
            <a:ext cx="3747733" cy="2005829"/>
          </a:xfrm>
          <a:prstGeom prst="rect">
            <a:avLst/>
          </a:prstGeom>
        </p:spPr>
      </p:pic>
      <p:sp>
        <p:nvSpPr>
          <p:cNvPr id="8" name="TextBox 7">
            <a:extLst>
              <a:ext uri="{FF2B5EF4-FFF2-40B4-BE49-F238E27FC236}">
                <a16:creationId xmlns:a16="http://schemas.microsoft.com/office/drawing/2014/main" id="{800188E5-7EDE-601E-A13F-1F19C11C02BA}"/>
              </a:ext>
            </a:extLst>
          </p:cNvPr>
          <p:cNvSpPr txBox="1"/>
          <p:nvPr/>
        </p:nvSpPr>
        <p:spPr>
          <a:xfrm>
            <a:off x="283391" y="2391558"/>
            <a:ext cx="5023266" cy="3108543"/>
          </a:xfrm>
          <a:prstGeom prst="rect">
            <a:avLst/>
          </a:prstGeom>
          <a:noFill/>
          <a:ln>
            <a:solidFill>
              <a:schemeClr val="accent1">
                <a:shade val="15000"/>
              </a:schemeClr>
            </a:solidFill>
          </a:ln>
        </p:spPr>
        <p:txBody>
          <a:bodyPr wrap="square" rtlCol="0">
            <a:spAutoFit/>
          </a:bodyPr>
          <a:lstStyle/>
          <a:p>
            <a:pPr marL="285750" indent="-285750">
              <a:buFont typeface="Arial" panose="020B0604020202020204" pitchFamily="34" charset="0"/>
              <a:buChar char="•"/>
            </a:pPr>
            <a:r>
              <a:rPr lang="en-US" sz="1400"/>
              <a:t>Assuming the sensitive nature of the incident data logs, what policies can be defined to mitigate the risk of compromising the security of the entire ecosystem of platforms?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Any platform agnostic frameworks to leverage for the collection and monitoring of the incidents data across the ecosystem of platforms that can identify and assess potential risks.</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How to define roles and responsibilities across the ecosystem to ensure the compliance of governance policies is enforced to mitigate the impact of an incident.</a:t>
            </a:r>
          </a:p>
          <a:p>
            <a:endParaRPr lang="en-US" sz="1400"/>
          </a:p>
        </p:txBody>
      </p:sp>
      <p:sp>
        <p:nvSpPr>
          <p:cNvPr id="9" name="TextBox 8">
            <a:extLst>
              <a:ext uri="{FF2B5EF4-FFF2-40B4-BE49-F238E27FC236}">
                <a16:creationId xmlns:a16="http://schemas.microsoft.com/office/drawing/2014/main" id="{4864861D-D20C-EE53-6E28-504090E5ABC2}"/>
              </a:ext>
            </a:extLst>
          </p:cNvPr>
          <p:cNvSpPr txBox="1"/>
          <p:nvPr/>
        </p:nvSpPr>
        <p:spPr>
          <a:xfrm>
            <a:off x="175628" y="583076"/>
            <a:ext cx="4184100" cy="1010726"/>
          </a:xfrm>
          <a:prstGeom prst="rect">
            <a:avLst/>
          </a:prstGeom>
          <a:noFill/>
        </p:spPr>
        <p:txBody>
          <a:bodyPr wrap="square" rtlCol="0">
            <a:spAutoFit/>
          </a:bodyPr>
          <a:lstStyle/>
          <a:p>
            <a:endParaRPr lang="en-US" sz="2000"/>
          </a:p>
          <a:p>
            <a:r>
              <a:rPr lang="en-US" sz="2000" b="1"/>
              <a:t>Security Incidents Data</a:t>
            </a:r>
          </a:p>
          <a:p>
            <a:pPr marR="0" lvl="0">
              <a:lnSpc>
                <a:spcPct val="115000"/>
              </a:lnSpc>
              <a:spcBef>
                <a:spcPts val="0"/>
              </a:spcBef>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Ecosystem of Platforms Context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93795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E74BC9-1BEE-90D1-2FD6-F054F28FB44F}"/>
              </a:ext>
            </a:extLst>
          </p:cNvPr>
          <p:cNvSpPr>
            <a:spLocks noGrp="1"/>
          </p:cNvSpPr>
          <p:nvPr>
            <p:ph type="title"/>
          </p:nvPr>
        </p:nvSpPr>
        <p:spPr/>
        <p:txBody>
          <a:bodyPr/>
          <a:lstStyle/>
          <a:p>
            <a:r>
              <a:rPr lang="en-US"/>
              <a:t>Zero Trust Architecture (ZTA)</a:t>
            </a:r>
          </a:p>
        </p:txBody>
      </p:sp>
      <p:sp>
        <p:nvSpPr>
          <p:cNvPr id="4" name="Slide Number Placeholder 3">
            <a:extLst>
              <a:ext uri="{FF2B5EF4-FFF2-40B4-BE49-F238E27FC236}">
                <a16:creationId xmlns:a16="http://schemas.microsoft.com/office/drawing/2014/main" id="{D8FAC86B-5F25-A96C-9918-654D48CEF025}"/>
              </a:ext>
            </a:extLst>
          </p:cNvPr>
          <p:cNvSpPr>
            <a:spLocks noGrp="1"/>
          </p:cNvSpPr>
          <p:nvPr>
            <p:ph type="sldNum" sz="quarter" idx="4"/>
          </p:nvPr>
        </p:nvSpPr>
        <p:spPr/>
        <p:txBody>
          <a:bodyPr/>
          <a:lstStyle/>
          <a:p>
            <a:pPr algn="r"/>
            <a:fld id="{9F0E9893-8FB3-409C-B448-4EC2BA053222}" type="slidenum">
              <a:rPr lang="en-US" smtClean="0"/>
              <a:pPr algn="r"/>
              <a:t>50</a:t>
            </a:fld>
            <a:endParaRPr lang="en-US"/>
          </a:p>
        </p:txBody>
      </p:sp>
      <p:sp>
        <p:nvSpPr>
          <p:cNvPr id="5" name="TextBox 4">
            <a:extLst>
              <a:ext uri="{FF2B5EF4-FFF2-40B4-BE49-F238E27FC236}">
                <a16:creationId xmlns:a16="http://schemas.microsoft.com/office/drawing/2014/main" id="{39A94C0D-6486-3999-85CA-C7C8F6FA305E}"/>
              </a:ext>
            </a:extLst>
          </p:cNvPr>
          <p:cNvSpPr txBox="1"/>
          <p:nvPr/>
        </p:nvSpPr>
        <p:spPr>
          <a:xfrm>
            <a:off x="285714" y="3164661"/>
            <a:ext cx="5023266" cy="2246769"/>
          </a:xfrm>
          <a:prstGeom prst="rect">
            <a:avLst/>
          </a:prstGeom>
          <a:noFill/>
          <a:ln>
            <a:solidFill>
              <a:schemeClr val="accent1">
                <a:shade val="15000"/>
              </a:schemeClr>
            </a:solidFill>
          </a:ln>
        </p:spPr>
        <p:txBody>
          <a:bodyPr wrap="square" rtlCol="0">
            <a:spAutoFit/>
          </a:bodyPr>
          <a:lstStyle/>
          <a:p>
            <a:r>
              <a:rPr lang="en-US" sz="1400"/>
              <a:t>ZTA Principles</a:t>
            </a:r>
          </a:p>
          <a:p>
            <a:endParaRPr lang="en-US" sz="1400"/>
          </a:p>
          <a:p>
            <a:pPr marL="285750" indent="-285750" algn="l">
              <a:buFont typeface="Arial" panose="020B0604020202020204" pitchFamily="34" charset="0"/>
              <a:buChar char="•"/>
            </a:pPr>
            <a:r>
              <a:rPr lang="en-US" sz="1400" b="0" i="0">
                <a:solidFill>
                  <a:srgbClr val="172B4D"/>
                </a:solidFill>
                <a:effectLst/>
                <a:latin typeface="-apple-system"/>
              </a:rPr>
              <a:t>No User/Application can be trusted unless explicitly verified across platforms.</a:t>
            </a:r>
          </a:p>
          <a:p>
            <a:pPr marL="285750" indent="-285750" algn="l">
              <a:buFont typeface="Arial" panose="020B0604020202020204" pitchFamily="34" charset="0"/>
              <a:buChar char="•"/>
            </a:pPr>
            <a:endParaRPr lang="en-US" sz="1400" b="0" i="0">
              <a:solidFill>
                <a:srgbClr val="172B4D"/>
              </a:solidFill>
              <a:effectLst/>
              <a:latin typeface="-apple-system"/>
            </a:endParaRPr>
          </a:p>
          <a:p>
            <a:pPr marL="285750" indent="-285750" algn="l">
              <a:buFont typeface="Arial" panose="020B0604020202020204" pitchFamily="34" charset="0"/>
              <a:buChar char="•"/>
            </a:pPr>
            <a:r>
              <a:rPr lang="en-US" sz="1400" b="0" i="0">
                <a:solidFill>
                  <a:srgbClr val="172B4D"/>
                </a:solidFill>
                <a:effectLst/>
                <a:latin typeface="-apple-system"/>
              </a:rPr>
              <a:t>Minimum Access Granted/Revoked on demand.</a:t>
            </a:r>
          </a:p>
          <a:p>
            <a:pPr marL="285750" indent="-285750" algn="l">
              <a:buFont typeface="Arial" panose="020B0604020202020204" pitchFamily="34" charset="0"/>
              <a:buChar char="•"/>
            </a:pPr>
            <a:endParaRPr lang="en-US" sz="1400" b="0" i="0">
              <a:solidFill>
                <a:srgbClr val="172B4D"/>
              </a:solidFill>
              <a:effectLst/>
              <a:latin typeface="-apple-system"/>
            </a:endParaRPr>
          </a:p>
          <a:p>
            <a:pPr marL="285750" indent="-285750" algn="l">
              <a:buFont typeface="Arial" panose="020B0604020202020204" pitchFamily="34" charset="0"/>
              <a:buChar char="•"/>
            </a:pPr>
            <a:r>
              <a:rPr lang="en-US" sz="1400" b="0" i="0">
                <a:solidFill>
                  <a:srgbClr val="172B4D"/>
                </a:solidFill>
                <a:effectLst/>
                <a:latin typeface="-apple-system"/>
              </a:rPr>
              <a:t>Operate under the assumption that Network Security is already compromised.</a:t>
            </a:r>
          </a:p>
          <a:p>
            <a:endParaRPr lang="en-US" sz="1400"/>
          </a:p>
        </p:txBody>
      </p:sp>
      <p:sp>
        <p:nvSpPr>
          <p:cNvPr id="6" name="TextBox 5">
            <a:extLst>
              <a:ext uri="{FF2B5EF4-FFF2-40B4-BE49-F238E27FC236}">
                <a16:creationId xmlns:a16="http://schemas.microsoft.com/office/drawing/2014/main" id="{CB82449D-23AE-1317-7E2C-C1FA8BCA765C}"/>
              </a:ext>
            </a:extLst>
          </p:cNvPr>
          <p:cNvSpPr txBox="1"/>
          <p:nvPr/>
        </p:nvSpPr>
        <p:spPr>
          <a:xfrm>
            <a:off x="175628" y="583076"/>
            <a:ext cx="5243438" cy="2452979"/>
          </a:xfrm>
          <a:prstGeom prst="rect">
            <a:avLst/>
          </a:prstGeom>
          <a:noFill/>
        </p:spPr>
        <p:txBody>
          <a:bodyPr wrap="square" rtlCol="0">
            <a:spAutoFit/>
          </a:bodyPr>
          <a:lstStyle/>
          <a:p>
            <a:endParaRPr lang="en-US" sz="2000"/>
          </a:p>
          <a:p>
            <a:r>
              <a:rPr lang="en-US" sz="2000" b="1"/>
              <a:t>Definition</a:t>
            </a:r>
          </a:p>
          <a:p>
            <a:pPr algn="just">
              <a:lnSpc>
                <a:spcPct val="90000"/>
              </a:lnSpc>
              <a:spcAft>
                <a:spcPts val="600"/>
              </a:spcAft>
            </a:pPr>
            <a:r>
              <a:rPr lang="en-US"/>
              <a:t>Zero trust (ZT) is the term for an evolving set of cybersecurity paradigms that move defenses from static, network-based perimeters to focus on users, assets, and resources. A zero trust architecture (ZTA) uses zero trust principles to plan industrial and enterprise infrastructure and workflows.</a:t>
            </a:r>
          </a:p>
        </p:txBody>
      </p:sp>
      <p:pic>
        <p:nvPicPr>
          <p:cNvPr id="7" name="Picture 6" descr="A diagram of a policy enforcement system&#10;&#10;Description automatically generated">
            <a:extLst>
              <a:ext uri="{FF2B5EF4-FFF2-40B4-BE49-F238E27FC236}">
                <a16:creationId xmlns:a16="http://schemas.microsoft.com/office/drawing/2014/main" id="{E678AC8F-51EA-5E21-8124-52769342A5F8}"/>
              </a:ext>
            </a:extLst>
          </p:cNvPr>
          <p:cNvPicPr>
            <a:picLocks noChangeAspect="1"/>
          </p:cNvPicPr>
          <p:nvPr/>
        </p:nvPicPr>
        <p:blipFill rotWithShape="1">
          <a:blip r:embed="rId2"/>
          <a:srcRect l="7294" t="7745"/>
          <a:stretch/>
        </p:blipFill>
        <p:spPr>
          <a:xfrm>
            <a:off x="5419066" y="1678193"/>
            <a:ext cx="6597306" cy="4060828"/>
          </a:xfrm>
          <a:prstGeom prst="rect">
            <a:avLst/>
          </a:prstGeom>
        </p:spPr>
      </p:pic>
      <p:sp>
        <p:nvSpPr>
          <p:cNvPr id="8" name="TextBox 7">
            <a:hlinkClick r:id="rId3"/>
            <a:extLst>
              <a:ext uri="{FF2B5EF4-FFF2-40B4-BE49-F238E27FC236}">
                <a16:creationId xmlns:a16="http://schemas.microsoft.com/office/drawing/2014/main" id="{F644B807-B180-AD6C-BBD4-010DF574B7A4}"/>
              </a:ext>
            </a:extLst>
          </p:cNvPr>
          <p:cNvSpPr txBox="1"/>
          <p:nvPr/>
        </p:nvSpPr>
        <p:spPr>
          <a:xfrm>
            <a:off x="6422316" y="5919262"/>
            <a:ext cx="4916324" cy="276999"/>
          </a:xfrm>
          <a:prstGeom prst="rect">
            <a:avLst/>
          </a:prstGeom>
          <a:noFill/>
        </p:spPr>
        <p:txBody>
          <a:bodyPr wrap="square" rtlCol="0">
            <a:spAutoFit/>
          </a:bodyPr>
          <a:lstStyle/>
          <a:p>
            <a:pPr algn="ctr"/>
            <a:r>
              <a:rPr lang="en-US" sz="1200">
                <a:solidFill>
                  <a:srgbClr val="0070C0"/>
                </a:solidFill>
              </a:rPr>
              <a:t>NIST ZTA Reference Architecture, Enhanced Identity Governance (EIG)</a:t>
            </a:r>
          </a:p>
        </p:txBody>
      </p:sp>
    </p:spTree>
    <p:extLst>
      <p:ext uri="{BB962C8B-B14F-4D97-AF65-F5344CB8AC3E}">
        <p14:creationId xmlns:p14="http://schemas.microsoft.com/office/powerpoint/2010/main" val="20985545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cs typeface="Arial"/>
              </a:rPr>
              <a:t>Discussion Points</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51</a:t>
            </a:fld>
            <a:endParaRPr lang="en-US"/>
          </a:p>
        </p:txBody>
      </p:sp>
      <p:sp>
        <p:nvSpPr>
          <p:cNvPr id="2" name="TextBox 1">
            <a:extLst>
              <a:ext uri="{FF2B5EF4-FFF2-40B4-BE49-F238E27FC236}">
                <a16:creationId xmlns:a16="http://schemas.microsoft.com/office/drawing/2014/main" id="{995A2B4A-D4F0-AFD2-0017-D0632CA28976}"/>
              </a:ext>
            </a:extLst>
          </p:cNvPr>
          <p:cNvSpPr txBox="1"/>
          <p:nvPr/>
        </p:nvSpPr>
        <p:spPr>
          <a:xfrm>
            <a:off x="1352550" y="1309158"/>
            <a:ext cx="8913283"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2"/>
            <a:endParaRPr lang="en-US" sz="2800"/>
          </a:p>
          <a:p>
            <a:pPr marL="1200150" lvl="2" indent="-285750">
              <a:buFont typeface="Arial"/>
              <a:buChar char="•"/>
            </a:pPr>
            <a:r>
              <a:rPr lang="en-US" sz="2800">
                <a:ea typeface="+mn-lt"/>
                <a:cs typeface="+mn-lt"/>
              </a:rPr>
              <a:t>How User/Application Identity transparency is managed when your Service is accessed via a different Platform?</a:t>
            </a:r>
            <a:endParaRPr lang="en-US" sz="2800"/>
          </a:p>
          <a:p>
            <a:pPr lvl="2"/>
            <a:endParaRPr lang="en-US" sz="2800"/>
          </a:p>
          <a:p>
            <a:pPr marL="1200150" lvl="2" indent="-285750">
              <a:buFont typeface="Arial"/>
              <a:buChar char="•"/>
            </a:pPr>
            <a:r>
              <a:rPr lang="en-US" sz="2800">
                <a:ea typeface="+mn-lt"/>
                <a:cs typeface="+mn-lt"/>
              </a:rPr>
              <a:t>Does your Service or the System of Services (Platform) adhere to Zero-Trust Principles?</a:t>
            </a:r>
            <a:endParaRPr lang="en-US" sz="2800"/>
          </a:p>
          <a:p>
            <a:pPr marL="1200150" lvl="2" indent="-285750" algn="l">
              <a:buFont typeface="Arial"/>
              <a:buChar char="•"/>
            </a:pPr>
            <a:endParaRPr lang="en-US" sz="2800"/>
          </a:p>
          <a:p>
            <a:pPr marL="1200150" lvl="2" indent="-285750">
              <a:buFont typeface="Arial"/>
              <a:buChar char="•"/>
            </a:pPr>
            <a:r>
              <a:rPr lang="en-US" sz="2800"/>
              <a:t>Any cross-platform governance use cases that your organization is addressing?</a:t>
            </a:r>
          </a:p>
          <a:p>
            <a:endParaRPr lang="en-US"/>
          </a:p>
        </p:txBody>
      </p:sp>
    </p:spTree>
    <p:extLst>
      <p:ext uri="{BB962C8B-B14F-4D97-AF65-F5344CB8AC3E}">
        <p14:creationId xmlns:p14="http://schemas.microsoft.com/office/powerpoint/2010/main" val="40399111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20D15E-E169-208A-53F1-75B234B67886}"/>
              </a:ext>
            </a:extLst>
          </p:cNvPr>
          <p:cNvSpPr>
            <a:spLocks noGrp="1"/>
          </p:cNvSpPr>
          <p:nvPr>
            <p:ph idx="1"/>
          </p:nvPr>
        </p:nvSpPr>
        <p:spPr/>
        <p:txBody>
          <a:bodyPr/>
          <a:lstStyle/>
          <a:p>
            <a:r>
              <a:rPr lang="en-US" sz="1800">
                <a:latin typeface="Arial"/>
                <a:cs typeface="Arial"/>
              </a:rPr>
              <a:t>Please post your questions either in the chat box or the Conferences.io link</a:t>
            </a:r>
            <a:br>
              <a:rPr lang="en-US" sz="1800"/>
            </a:br>
            <a:r>
              <a:rPr lang="en-US" sz="1800">
                <a:latin typeface="Arial"/>
                <a:cs typeface="Arial"/>
              </a:rPr>
              <a:t> </a:t>
            </a:r>
            <a:r>
              <a:rPr lang="en-US" sz="2000" u="sng">
                <a:solidFill>
                  <a:srgbClr val="96607D"/>
                </a:solidFill>
                <a:latin typeface="Aptos"/>
                <a:cs typeface="Arial"/>
                <a:hlinkClick r:id="rId3"/>
              </a:rPr>
              <a:t>https://arc.cnf.io/sessions/r9pz</a:t>
            </a:r>
            <a:r>
              <a:rPr lang="en-US" sz="2000" u="sng">
                <a:solidFill>
                  <a:srgbClr val="96607D"/>
                </a:solidFill>
                <a:latin typeface="Aptos"/>
                <a:cs typeface="Arial"/>
                <a:hlinkClick r:id="rId3">
                  <a:extLst>
                    <a:ext uri="{A12FA001-AC4F-418D-AE19-62706E023703}">
                      <ahyp:hlinkClr xmlns:ahyp="http://schemas.microsoft.com/office/drawing/2018/hyperlinkcolor" val="tx"/>
                    </a:ext>
                  </a:extLst>
                </a:hlinkClick>
              </a:rPr>
              <a:t>/#!/dashboard</a:t>
            </a:r>
            <a:endParaRPr lang="en-US" sz="2000">
              <a:solidFill>
                <a:schemeClr val="bg1">
                  <a:lumMod val="49000"/>
                </a:schemeClr>
              </a:solidFill>
              <a:latin typeface="Arial"/>
              <a:cs typeface="Arial"/>
            </a:endParaRPr>
          </a:p>
          <a:p>
            <a:pPr marL="0" indent="0">
              <a:buNone/>
            </a:pPr>
            <a:endParaRPr lang="en-US" sz="1800">
              <a:solidFill>
                <a:schemeClr val="bg1">
                  <a:lumMod val="49000"/>
                </a:schemeClr>
              </a:solidFill>
              <a:latin typeface="Arial"/>
              <a:cs typeface="Arial"/>
            </a:endParaRPr>
          </a:p>
        </p:txBody>
      </p:sp>
      <p:sp>
        <p:nvSpPr>
          <p:cNvPr id="3" name="Title 2">
            <a:extLst>
              <a:ext uri="{FF2B5EF4-FFF2-40B4-BE49-F238E27FC236}">
                <a16:creationId xmlns:a16="http://schemas.microsoft.com/office/drawing/2014/main" id="{C3F55D01-8325-A7E4-AFA7-EAA47410FEF3}"/>
              </a:ext>
            </a:extLst>
          </p:cNvPr>
          <p:cNvSpPr>
            <a:spLocks noGrp="1"/>
          </p:cNvSpPr>
          <p:nvPr>
            <p:ph type="title"/>
          </p:nvPr>
        </p:nvSpPr>
        <p:spPr/>
        <p:txBody>
          <a:bodyPr lIns="91440" tIns="45720" rIns="91440" bIns="45720" anchor="ctr">
            <a:normAutofit/>
          </a:bodyPr>
          <a:lstStyle/>
          <a:p>
            <a:r>
              <a:rPr lang="en-US">
                <a:latin typeface="Arial"/>
                <a:cs typeface="Arial"/>
              </a:rPr>
              <a:t>Q &amp; A</a:t>
            </a:r>
            <a:endParaRPr lang="en-US"/>
          </a:p>
        </p:txBody>
      </p:sp>
      <p:sp>
        <p:nvSpPr>
          <p:cNvPr id="4" name="Slide Number Placeholder 3">
            <a:extLst>
              <a:ext uri="{FF2B5EF4-FFF2-40B4-BE49-F238E27FC236}">
                <a16:creationId xmlns:a16="http://schemas.microsoft.com/office/drawing/2014/main" id="{8A6E0635-0D56-7316-F68A-D0EBE0ABB6C8}"/>
              </a:ext>
            </a:extLst>
          </p:cNvPr>
          <p:cNvSpPr>
            <a:spLocks noGrp="1"/>
          </p:cNvSpPr>
          <p:nvPr>
            <p:ph type="sldNum" sz="quarter" idx="4"/>
          </p:nvPr>
        </p:nvSpPr>
        <p:spPr/>
        <p:txBody>
          <a:bodyPr/>
          <a:lstStyle/>
          <a:p>
            <a:pPr algn="r"/>
            <a:fld id="{9F0E9893-8FB3-409C-B448-4EC2BA053222}" type="slidenum">
              <a:rPr lang="en-US" smtClean="0"/>
              <a:pPr algn="r"/>
              <a:t>52</a:t>
            </a:fld>
            <a:endParaRPr lang="en-US"/>
          </a:p>
        </p:txBody>
      </p:sp>
    </p:spTree>
    <p:extLst>
      <p:ext uri="{BB962C8B-B14F-4D97-AF65-F5344CB8AC3E}">
        <p14:creationId xmlns:p14="http://schemas.microsoft.com/office/powerpoint/2010/main" val="110054695"/>
      </p:ext>
    </p:extLst>
  </p:cSld>
  <p:clrMapOvr>
    <a:masterClrMapping/>
  </p:clrMapOvr>
  <p:extLst>
    <p:ext uri="{6950BFC3-D8DA-4A85-94F7-54DA5524770B}">
      <p188:commentRel xmlns:p188="http://schemas.microsoft.com/office/powerpoint/2018/8/main" r:id="rId2"/>
    </p:ext>
  </p:extLs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3A40-EE04-8483-42BE-A2B9112CDD3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1316AA-FD5C-AB31-4985-DB0E8E7A9834}"/>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23652A5-D540-6000-7AF4-69BC71A89488}"/>
              </a:ext>
            </a:extLst>
          </p:cNvPr>
          <p:cNvSpPr/>
          <p:nvPr/>
        </p:nvSpPr>
        <p:spPr>
          <a:xfrm>
            <a:off x="0" y="2875002"/>
            <a:ext cx="12191999" cy="646331"/>
          </a:xfrm>
          <a:prstGeom prst="rect">
            <a:avLst/>
          </a:prstGeom>
        </p:spPr>
        <p:txBody>
          <a:bodyPr wrap="square" lIns="91440" tIns="45720" rIns="91440" bIns="45720" anchor="t">
            <a:spAutoFit/>
          </a:bodyPr>
          <a:lstStyle/>
          <a:p>
            <a:pPr algn="ctr"/>
            <a:r>
              <a:rPr lang="en-US" sz="3600" b="1">
                <a:solidFill>
                  <a:schemeClr val="bg1"/>
                </a:solidFill>
                <a:latin typeface="Arial"/>
                <a:cs typeface="Arial"/>
              </a:rPr>
              <a:t>Wrap up</a:t>
            </a:r>
            <a:endParaRPr lang="en-US" sz="3600">
              <a:solidFill>
                <a:schemeClr val="bg1"/>
              </a:solidFill>
              <a:latin typeface="Arial"/>
              <a:cs typeface="Arial"/>
            </a:endParaRPr>
          </a:p>
        </p:txBody>
      </p:sp>
      <p:pic>
        <p:nvPicPr>
          <p:cNvPr id="6" name="Picture 5" descr="A logo of a globe with a plane flying&#10;&#10;Description automatically generated">
            <a:extLst>
              <a:ext uri="{FF2B5EF4-FFF2-40B4-BE49-F238E27FC236}">
                <a16:creationId xmlns:a16="http://schemas.microsoft.com/office/drawing/2014/main" id="{4919DF15-09FC-02AE-B3D3-39F6A2E8C0D1}"/>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32290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2ADDBC-713B-E568-4E1F-CB64EB579C81}"/>
              </a:ext>
            </a:extLst>
          </p:cNvPr>
          <p:cNvSpPr>
            <a:spLocks noGrp="1"/>
          </p:cNvSpPr>
          <p:nvPr>
            <p:ph idx="1"/>
          </p:nvPr>
        </p:nvSpPr>
        <p:spPr/>
        <p:txBody>
          <a:bodyPr/>
          <a:lstStyle/>
          <a:p>
            <a:r>
              <a:rPr lang="en-US">
                <a:latin typeface="Arial"/>
                <a:cs typeface="Arial"/>
              </a:rPr>
              <a:t>Platform Access Level</a:t>
            </a:r>
            <a:endParaRPr lang="en-US"/>
          </a:p>
          <a:p>
            <a:endParaRPr lang="en-US">
              <a:latin typeface="Arial"/>
              <a:cs typeface="Arial"/>
            </a:endParaRPr>
          </a:p>
          <a:p>
            <a:r>
              <a:rPr lang="en-US">
                <a:latin typeface="Arial"/>
                <a:cs typeface="Arial"/>
              </a:rPr>
              <a:t>Becoming an Official Partner with DIP</a:t>
            </a:r>
          </a:p>
          <a:p>
            <a:endParaRPr lang="en-US"/>
          </a:p>
          <a:p>
            <a:r>
              <a:rPr lang="en-US" sz="2600">
                <a:latin typeface="Arial"/>
                <a:cs typeface="Arial"/>
              </a:rPr>
              <a:t>Onboarding Process</a:t>
            </a:r>
            <a:endParaRPr lang="en-US">
              <a:latin typeface="Arial"/>
              <a:cs typeface="Arial"/>
            </a:endParaRPr>
          </a:p>
          <a:p>
            <a:endParaRPr lang="en-US"/>
          </a:p>
        </p:txBody>
      </p:sp>
      <p:sp>
        <p:nvSpPr>
          <p:cNvPr id="3" name="Title 2">
            <a:extLst>
              <a:ext uri="{FF2B5EF4-FFF2-40B4-BE49-F238E27FC236}">
                <a16:creationId xmlns:a16="http://schemas.microsoft.com/office/drawing/2014/main" id="{B00C7048-AC16-6515-2396-B8ADCB9928BC}"/>
              </a:ext>
            </a:extLst>
          </p:cNvPr>
          <p:cNvSpPr>
            <a:spLocks noGrp="1"/>
          </p:cNvSpPr>
          <p:nvPr>
            <p:ph type="title"/>
          </p:nvPr>
        </p:nvSpPr>
        <p:spPr/>
        <p:txBody>
          <a:bodyPr lIns="91440" tIns="45720" rIns="91440" bIns="45720" anchor="ctr">
            <a:normAutofit/>
          </a:bodyPr>
          <a:lstStyle/>
          <a:p>
            <a:r>
              <a:rPr lang="en-US">
                <a:latin typeface="Arial"/>
                <a:cs typeface="Arial"/>
              </a:rPr>
              <a:t>Participation in DIP Ecosystem</a:t>
            </a:r>
            <a:endParaRPr lang="en-US"/>
          </a:p>
        </p:txBody>
      </p:sp>
      <p:sp>
        <p:nvSpPr>
          <p:cNvPr id="4" name="Slide Number Placeholder 3">
            <a:extLst>
              <a:ext uri="{FF2B5EF4-FFF2-40B4-BE49-F238E27FC236}">
                <a16:creationId xmlns:a16="http://schemas.microsoft.com/office/drawing/2014/main" id="{4092BA3A-118C-8651-DE7A-FEFA042B0311}"/>
              </a:ext>
            </a:extLst>
          </p:cNvPr>
          <p:cNvSpPr>
            <a:spLocks noGrp="1"/>
          </p:cNvSpPr>
          <p:nvPr>
            <p:ph type="sldNum" sz="quarter" idx="4"/>
          </p:nvPr>
        </p:nvSpPr>
        <p:spPr/>
        <p:txBody>
          <a:bodyPr/>
          <a:lstStyle/>
          <a:p>
            <a:pPr algn="r"/>
            <a:fld id="{9F0E9893-8FB3-409C-B448-4EC2BA053222}" type="slidenum">
              <a:rPr lang="en-US" smtClean="0"/>
              <a:pPr algn="r"/>
              <a:t>54</a:t>
            </a:fld>
            <a:endParaRPr lang="en-US"/>
          </a:p>
        </p:txBody>
      </p:sp>
    </p:spTree>
    <p:extLst>
      <p:ext uri="{BB962C8B-B14F-4D97-AF65-F5344CB8AC3E}">
        <p14:creationId xmlns:p14="http://schemas.microsoft.com/office/powerpoint/2010/main" val="34611763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41925F-180B-AC1B-0C1C-07BEF02F99AB}"/>
              </a:ext>
            </a:extLst>
          </p:cNvPr>
          <p:cNvSpPr>
            <a:spLocks noGrp="1"/>
          </p:cNvSpPr>
          <p:nvPr>
            <p:ph type="sldNum" sz="quarter" idx="4"/>
          </p:nvPr>
        </p:nvSpPr>
        <p:spPr/>
        <p:txBody>
          <a:bodyPr/>
          <a:lstStyle/>
          <a:p>
            <a:pPr algn="r"/>
            <a:fld id="{9F0E9893-8FB3-409C-B448-4EC2BA053222}" type="slidenum">
              <a:rPr lang="en-US" smtClean="0"/>
              <a:pPr algn="r"/>
              <a:t>55</a:t>
            </a:fld>
            <a:endParaRPr lang="en-US"/>
          </a:p>
        </p:txBody>
      </p:sp>
      <p:sp>
        <p:nvSpPr>
          <p:cNvPr id="3" name="Title 2">
            <a:extLst>
              <a:ext uri="{FF2B5EF4-FFF2-40B4-BE49-F238E27FC236}">
                <a16:creationId xmlns:a16="http://schemas.microsoft.com/office/drawing/2014/main" id="{F9E5E774-AC1C-EDF7-B042-444463E97822}"/>
              </a:ext>
            </a:extLst>
          </p:cNvPr>
          <p:cNvSpPr>
            <a:spLocks noGrp="1"/>
          </p:cNvSpPr>
          <p:nvPr>
            <p:ph type="title"/>
          </p:nvPr>
        </p:nvSpPr>
        <p:spPr/>
        <p:txBody>
          <a:bodyPr lIns="91440" tIns="45720" rIns="91440" bIns="45720" anchor="ctr">
            <a:normAutofit/>
          </a:bodyPr>
          <a:lstStyle/>
          <a:p>
            <a:r>
              <a:rPr lang="en-US">
                <a:latin typeface="Arial"/>
                <a:cs typeface="Arial"/>
              </a:rPr>
              <a:t>Upcoming – ATM-X DIP Industry Day</a:t>
            </a:r>
            <a:endParaRPr lang="en-US"/>
          </a:p>
        </p:txBody>
      </p:sp>
      <p:pic>
        <p:nvPicPr>
          <p:cNvPr id="4" name="Picture 3">
            <a:extLst>
              <a:ext uri="{FF2B5EF4-FFF2-40B4-BE49-F238E27FC236}">
                <a16:creationId xmlns:a16="http://schemas.microsoft.com/office/drawing/2014/main" id="{2A755BBF-D79D-75F6-21D3-B0AFFDEE4CAC}"/>
              </a:ext>
            </a:extLst>
          </p:cNvPr>
          <p:cNvPicPr>
            <a:picLocks noChangeAspect="1"/>
          </p:cNvPicPr>
          <p:nvPr/>
        </p:nvPicPr>
        <p:blipFill>
          <a:blip r:embed="rId2"/>
          <a:stretch>
            <a:fillRect/>
          </a:stretch>
        </p:blipFill>
        <p:spPr>
          <a:xfrm>
            <a:off x="998920" y="1828049"/>
            <a:ext cx="5529066" cy="3925614"/>
          </a:xfrm>
          <a:prstGeom prst="rect">
            <a:avLst/>
          </a:prstGeom>
        </p:spPr>
      </p:pic>
      <p:sp>
        <p:nvSpPr>
          <p:cNvPr id="5" name="TextBox 4">
            <a:extLst>
              <a:ext uri="{FF2B5EF4-FFF2-40B4-BE49-F238E27FC236}">
                <a16:creationId xmlns:a16="http://schemas.microsoft.com/office/drawing/2014/main" id="{D14FCFE3-6A09-0189-F028-D4CD8BEFD0E6}"/>
              </a:ext>
            </a:extLst>
          </p:cNvPr>
          <p:cNvSpPr txBox="1"/>
          <p:nvPr/>
        </p:nvSpPr>
        <p:spPr>
          <a:xfrm>
            <a:off x="6969484" y="2816397"/>
            <a:ext cx="465608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Date: March 5 &amp; 6, 2025</a:t>
            </a:r>
          </a:p>
          <a:p>
            <a:endParaRPr lang="en-US" sz="2000" b="1"/>
          </a:p>
          <a:p>
            <a:r>
              <a:rPr lang="en-US" sz="2000" b="1"/>
              <a:t>Place: NASA Ames Research Center, Moffett Field, CA</a:t>
            </a:r>
          </a:p>
          <a:p>
            <a:endParaRPr lang="en-US" sz="2000" b="1"/>
          </a:p>
          <a:p>
            <a:r>
              <a:rPr lang="en-US" sz="2000" b="1"/>
              <a:t>Visit </a:t>
            </a:r>
            <a:r>
              <a:rPr lang="en-US" sz="2000" b="1">
                <a:ea typeface="+mn-lt"/>
                <a:cs typeface="+mn-lt"/>
                <a:hlinkClick r:id="rId3"/>
              </a:rPr>
              <a:t>https://nari.arc.nasa.gov/events/dip-industry-day</a:t>
            </a:r>
            <a:r>
              <a:rPr lang="en-US" sz="2000" b="1">
                <a:ea typeface="+mn-lt"/>
                <a:cs typeface="+mn-lt"/>
              </a:rPr>
              <a:t> for more information and look for email for registration details</a:t>
            </a:r>
            <a:endParaRPr lang="en-US" sz="2000" b="1"/>
          </a:p>
        </p:txBody>
      </p:sp>
      <p:sp>
        <p:nvSpPr>
          <p:cNvPr id="6" name="Rectangle: Rounded Corners 5">
            <a:extLst>
              <a:ext uri="{FF2B5EF4-FFF2-40B4-BE49-F238E27FC236}">
                <a16:creationId xmlns:a16="http://schemas.microsoft.com/office/drawing/2014/main" id="{736B9331-1A72-B1E5-0529-643651B8A710}"/>
              </a:ext>
            </a:extLst>
          </p:cNvPr>
          <p:cNvSpPr/>
          <p:nvPr/>
        </p:nvSpPr>
        <p:spPr>
          <a:xfrm rot="-660000">
            <a:off x="7447493" y="1512644"/>
            <a:ext cx="2662832" cy="799754"/>
          </a:xfrm>
          <a:prstGeom prst="roundRect">
            <a:avLst/>
          </a:prstGeom>
          <a:noFill/>
          <a:ln w="28575">
            <a:solidFill>
              <a:srgbClr val="FF0000"/>
            </a:solidFill>
          </a:ln>
        </p:spPr>
        <p:style>
          <a:lnRef idx="1">
            <a:schemeClr val="accent4"/>
          </a:lnRef>
          <a:fillRef idx="3">
            <a:schemeClr val="accent4"/>
          </a:fillRef>
          <a:effectRef idx="2">
            <a:schemeClr val="accent4"/>
          </a:effectRef>
          <a:fontRef idx="minor">
            <a:schemeClr val="lt1"/>
          </a:fontRef>
        </p:style>
        <p:txBody>
          <a:bodyPr lIns="91440" tIns="45720" rIns="91440" bIns="45720" rtlCol="0" anchor="ctr"/>
          <a:lstStyle/>
          <a:p>
            <a:pPr algn="ctr"/>
            <a:r>
              <a:rPr lang="en-US" sz="2800" b="1">
                <a:solidFill>
                  <a:srgbClr val="FF0000"/>
                </a:solidFill>
                <a:latin typeface="Algerian"/>
              </a:rPr>
              <a:t>COMING </a:t>
            </a:r>
            <a:endParaRPr lang="en-US" sz="2800">
              <a:solidFill>
                <a:srgbClr val="FFFFFF"/>
              </a:solidFill>
              <a:latin typeface="Algerian"/>
            </a:endParaRPr>
          </a:p>
          <a:p>
            <a:pPr algn="ctr"/>
            <a:r>
              <a:rPr lang="en-US" sz="2800" b="1">
                <a:solidFill>
                  <a:srgbClr val="FF0000"/>
                </a:solidFill>
                <a:latin typeface="Algerian"/>
              </a:rPr>
              <a:t>SOON</a:t>
            </a:r>
            <a:endParaRPr lang="en-US" sz="2800">
              <a:latin typeface="Algerian"/>
            </a:endParaRPr>
          </a:p>
        </p:txBody>
      </p:sp>
    </p:spTree>
    <p:extLst>
      <p:ext uri="{BB962C8B-B14F-4D97-AF65-F5344CB8AC3E}">
        <p14:creationId xmlns:p14="http://schemas.microsoft.com/office/powerpoint/2010/main" val="17300383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34B35A-E85F-CC13-07B0-DCF8D2FD8D19}"/>
              </a:ext>
            </a:extLst>
          </p:cNvPr>
          <p:cNvSpPr>
            <a:spLocks noGrp="1"/>
          </p:cNvSpPr>
          <p:nvPr>
            <p:ph idx="1"/>
          </p:nvPr>
        </p:nvSpPr>
        <p:spPr/>
        <p:txBody>
          <a:bodyPr/>
          <a:lstStyle/>
          <a:p>
            <a:r>
              <a:rPr lang="en-US" sz="2800">
                <a:latin typeface="Calibri"/>
                <a:cs typeface="Arial"/>
              </a:rPr>
              <a:t>Please email to </a:t>
            </a:r>
            <a:r>
              <a:rPr lang="en-US" sz="2800" u="sng">
                <a:latin typeface="Calibri"/>
                <a:cs typeface="Arial"/>
                <a:hlinkClick r:id="rId2"/>
              </a:rPr>
              <a:t>ARC-DIP-EXT@mail.nasa.gov</a:t>
            </a:r>
            <a:r>
              <a:rPr lang="en-US" sz="2800">
                <a:latin typeface="Calibri"/>
                <a:cs typeface="Arial"/>
              </a:rPr>
              <a:t> for questions or comments </a:t>
            </a:r>
            <a:endParaRPr lang="en-US">
              <a:latin typeface="Calibri"/>
              <a:cs typeface="Arial"/>
            </a:endParaRPr>
          </a:p>
          <a:p>
            <a:endParaRPr lang="en-US">
              <a:latin typeface="Calibri"/>
            </a:endParaRPr>
          </a:p>
          <a:p>
            <a:r>
              <a:rPr lang="en-US" sz="2800">
                <a:latin typeface="Calibri"/>
                <a:cs typeface="Arial"/>
              </a:rPr>
              <a:t>Visit </a:t>
            </a:r>
            <a:r>
              <a:rPr lang="en-US" sz="2800" u="sng">
                <a:latin typeface="Calibri"/>
                <a:cs typeface="Arial"/>
                <a:hlinkClick r:id="rId3"/>
              </a:rPr>
              <a:t>https://nari.arc.nasa.gov/atmx-dip</a:t>
            </a:r>
            <a:r>
              <a:rPr lang="en-US" sz="2800">
                <a:latin typeface="Calibri"/>
                <a:cs typeface="Arial"/>
              </a:rPr>
              <a:t> for more information regarding DIP sub-project and future events </a:t>
            </a:r>
            <a:endParaRPr lang="en-US">
              <a:latin typeface="Calibri"/>
              <a:cs typeface="Arial"/>
            </a:endParaRPr>
          </a:p>
          <a:p>
            <a:endParaRPr lang="en-US"/>
          </a:p>
        </p:txBody>
      </p:sp>
      <p:sp>
        <p:nvSpPr>
          <p:cNvPr id="3" name="Title 2">
            <a:extLst>
              <a:ext uri="{FF2B5EF4-FFF2-40B4-BE49-F238E27FC236}">
                <a16:creationId xmlns:a16="http://schemas.microsoft.com/office/drawing/2014/main" id="{CB748FAE-8F08-F228-EB53-456F32F9DBDA}"/>
              </a:ext>
            </a:extLst>
          </p:cNvPr>
          <p:cNvSpPr>
            <a:spLocks noGrp="1"/>
          </p:cNvSpPr>
          <p:nvPr>
            <p:ph type="title"/>
          </p:nvPr>
        </p:nvSpPr>
        <p:spPr/>
        <p:txBody>
          <a:bodyPr lIns="91440" tIns="45720" rIns="91440" bIns="45720" anchor="ctr">
            <a:normAutofit/>
          </a:bodyPr>
          <a:lstStyle/>
          <a:p>
            <a:r>
              <a:rPr lang="en-US">
                <a:latin typeface="Arial"/>
                <a:cs typeface="Arial"/>
              </a:rPr>
              <a:t>Contact info</a:t>
            </a:r>
            <a:endParaRPr lang="en-US"/>
          </a:p>
        </p:txBody>
      </p:sp>
      <p:sp>
        <p:nvSpPr>
          <p:cNvPr id="4" name="Slide Number Placeholder 3">
            <a:extLst>
              <a:ext uri="{FF2B5EF4-FFF2-40B4-BE49-F238E27FC236}">
                <a16:creationId xmlns:a16="http://schemas.microsoft.com/office/drawing/2014/main" id="{4B6AA715-7EE6-CD82-4D7D-9260929A2F0A}"/>
              </a:ext>
            </a:extLst>
          </p:cNvPr>
          <p:cNvSpPr>
            <a:spLocks noGrp="1"/>
          </p:cNvSpPr>
          <p:nvPr>
            <p:ph type="sldNum" sz="quarter" idx="4"/>
          </p:nvPr>
        </p:nvSpPr>
        <p:spPr/>
        <p:txBody>
          <a:bodyPr/>
          <a:lstStyle/>
          <a:p>
            <a:pPr algn="r"/>
            <a:fld id="{9F0E9893-8FB3-409C-B448-4EC2BA053222}" type="slidenum">
              <a:rPr lang="en-US" smtClean="0"/>
              <a:pPr algn="r"/>
              <a:t>56</a:t>
            </a:fld>
            <a:endParaRPr lang="en-US"/>
          </a:p>
        </p:txBody>
      </p:sp>
    </p:spTree>
    <p:extLst>
      <p:ext uri="{BB962C8B-B14F-4D97-AF65-F5344CB8AC3E}">
        <p14:creationId xmlns:p14="http://schemas.microsoft.com/office/powerpoint/2010/main" val="13917329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3A40-EE04-8483-42BE-A2B9112CDD3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1316AA-FD5C-AB31-4985-DB0E8E7A9834}"/>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23652A5-D540-6000-7AF4-69BC71A89488}"/>
              </a:ext>
            </a:extLst>
          </p:cNvPr>
          <p:cNvSpPr/>
          <p:nvPr/>
        </p:nvSpPr>
        <p:spPr>
          <a:xfrm>
            <a:off x="0" y="2875002"/>
            <a:ext cx="12191999" cy="1938992"/>
          </a:xfrm>
          <a:prstGeom prst="rect">
            <a:avLst/>
          </a:prstGeom>
        </p:spPr>
        <p:txBody>
          <a:bodyPr wrap="square" lIns="91440" tIns="45720" rIns="91440" bIns="45720" anchor="t">
            <a:spAutoFit/>
          </a:bodyPr>
          <a:lstStyle/>
          <a:p>
            <a:pPr algn="ctr"/>
            <a:r>
              <a:rPr lang="en-US" sz="3600" b="1">
                <a:solidFill>
                  <a:schemeClr val="bg1"/>
                </a:solidFill>
                <a:latin typeface="Arial"/>
                <a:cs typeface="Arial"/>
              </a:rPr>
              <a:t>Thank you!</a:t>
            </a:r>
            <a:endParaRPr lang="en-US"/>
          </a:p>
          <a:p>
            <a:pPr algn="ctr"/>
            <a:endParaRPr lang="en-US" sz="4400" b="1">
              <a:solidFill>
                <a:schemeClr val="bg1"/>
              </a:solidFill>
              <a:latin typeface="Arial"/>
            </a:endParaRPr>
          </a:p>
          <a:p>
            <a:pPr lvl="0" algn="ctr"/>
            <a:endParaRPr lang="en-US" sz="4000">
              <a:ln w="12700">
                <a:noFill/>
              </a:ln>
              <a:solidFill>
                <a:schemeClr val="bg1"/>
              </a:solidFill>
              <a:effectLst>
                <a:outerShdw blurRad="50800" dist="38100" dir="2700000" algn="tl" rotWithShape="0">
                  <a:prstClr val="black">
                    <a:alpha val="40000"/>
                  </a:prstClr>
                </a:outerShdw>
              </a:effectLst>
            </a:endParaRPr>
          </a:p>
        </p:txBody>
      </p:sp>
      <p:pic>
        <p:nvPicPr>
          <p:cNvPr id="6" name="Picture 5" descr="A logo of a globe with a plane flying&#10;&#10;Description automatically generated">
            <a:extLst>
              <a:ext uri="{FF2B5EF4-FFF2-40B4-BE49-F238E27FC236}">
                <a16:creationId xmlns:a16="http://schemas.microsoft.com/office/drawing/2014/main" id="{4919DF15-09FC-02AE-B3D3-39F6A2E8C0D1}"/>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3246821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82554E-2182-51E7-2529-B78AC7BA86C0}"/>
              </a:ext>
            </a:extLst>
          </p:cNvPr>
          <p:cNvSpPr/>
          <p:nvPr/>
        </p:nvSpPr>
        <p:spPr>
          <a:xfrm>
            <a:off x="0" y="-243192"/>
            <a:ext cx="12192000" cy="6858000"/>
          </a:xfrm>
          <a:prstGeom prst="rect">
            <a:avLst/>
          </a:prstGeom>
          <a:solidFill>
            <a:srgbClr val="00184A"/>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30BE5F4-7F34-A6CB-C8B2-19342A025F64}"/>
              </a:ext>
            </a:extLst>
          </p:cNvPr>
          <p:cNvSpPr/>
          <p:nvPr/>
        </p:nvSpPr>
        <p:spPr>
          <a:xfrm>
            <a:off x="0" y="2875002"/>
            <a:ext cx="12191999" cy="1938992"/>
          </a:xfrm>
          <a:prstGeom prst="rect">
            <a:avLst/>
          </a:prstGeom>
        </p:spPr>
        <p:txBody>
          <a:bodyPr wrap="square" lIns="91440" tIns="45720" rIns="91440" bIns="45720" anchor="t">
            <a:spAutoFit/>
          </a:bodyPr>
          <a:lstStyle/>
          <a:p>
            <a:pPr algn="ctr"/>
            <a:r>
              <a:rPr lang="en-US" sz="3600" b="1">
                <a:solidFill>
                  <a:schemeClr val="bg1"/>
                </a:solidFill>
                <a:latin typeface="Arial"/>
                <a:cs typeface="Arial"/>
              </a:rPr>
              <a:t>Quality Guidelines</a:t>
            </a:r>
            <a:endParaRPr lang="en-US" sz="3600">
              <a:solidFill>
                <a:schemeClr val="bg1"/>
              </a:solidFill>
              <a:latin typeface="Arial"/>
              <a:cs typeface="Arial"/>
            </a:endParaRPr>
          </a:p>
          <a:p>
            <a:pPr algn="ctr"/>
            <a:endParaRPr lang="en-US" sz="4400" b="1">
              <a:solidFill>
                <a:schemeClr val="bg1"/>
              </a:solidFill>
              <a:latin typeface="Arial"/>
            </a:endParaRPr>
          </a:p>
          <a:p>
            <a:pPr lvl="0" algn="ctr"/>
            <a:endParaRPr lang="en-US" sz="4000">
              <a:ln w="12700">
                <a:noFill/>
              </a:ln>
              <a:solidFill>
                <a:schemeClr val="bg1"/>
              </a:solidFill>
              <a:effectLst>
                <a:outerShdw blurRad="50800" dist="38100" dir="2700000" algn="tl" rotWithShape="0">
                  <a:prstClr val="black">
                    <a:alpha val="40000"/>
                  </a:prstClr>
                </a:outerShdw>
              </a:effectLst>
            </a:endParaRPr>
          </a:p>
        </p:txBody>
      </p:sp>
      <p:pic>
        <p:nvPicPr>
          <p:cNvPr id="6" name="Picture 5" descr="A logo of a globe with a plane flying&#10;&#10;Description automatically generated">
            <a:extLst>
              <a:ext uri="{FF2B5EF4-FFF2-40B4-BE49-F238E27FC236}">
                <a16:creationId xmlns:a16="http://schemas.microsoft.com/office/drawing/2014/main" id="{57F796A2-D2EE-1229-4C65-E56140055821}"/>
              </a:ext>
            </a:extLst>
          </p:cNvPr>
          <p:cNvPicPr>
            <a:picLocks noChangeAspect="1"/>
          </p:cNvPicPr>
          <p:nvPr/>
        </p:nvPicPr>
        <p:blipFill rotWithShape="1">
          <a:blip r:embed="rId2"/>
          <a:srcRect l="24390" r="46549" b="41281"/>
          <a:stretch/>
        </p:blipFill>
        <p:spPr>
          <a:xfrm>
            <a:off x="0" y="3894667"/>
            <a:ext cx="3936606" cy="2963333"/>
          </a:xfrm>
          <a:prstGeom prst="rect">
            <a:avLst/>
          </a:prstGeom>
        </p:spPr>
      </p:pic>
    </p:spTree>
    <p:extLst>
      <p:ext uri="{BB962C8B-B14F-4D97-AF65-F5344CB8AC3E}">
        <p14:creationId xmlns:p14="http://schemas.microsoft.com/office/powerpoint/2010/main" val="3336148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DCA031-6A91-9BCA-A49E-6ED4F754A839}"/>
              </a:ext>
            </a:extLst>
          </p:cNvPr>
          <p:cNvSpPr>
            <a:spLocks noGrp="1"/>
          </p:cNvSpPr>
          <p:nvPr>
            <p:ph type="title"/>
          </p:nvPr>
        </p:nvSpPr>
        <p:spPr/>
        <p:txBody>
          <a:bodyPr/>
          <a:lstStyle/>
          <a:p>
            <a:r>
              <a:rPr lang="en-US"/>
              <a:t>Maturity</a:t>
            </a:r>
          </a:p>
        </p:txBody>
      </p:sp>
      <p:sp>
        <p:nvSpPr>
          <p:cNvPr id="6" name="Content Placeholder 5">
            <a:extLst>
              <a:ext uri="{FF2B5EF4-FFF2-40B4-BE49-F238E27FC236}">
                <a16:creationId xmlns:a16="http://schemas.microsoft.com/office/drawing/2014/main" id="{6EC78794-35A6-60D8-5473-E9A30FEEAFCE}"/>
              </a:ext>
            </a:extLst>
          </p:cNvPr>
          <p:cNvSpPr>
            <a:spLocks noGrp="1"/>
          </p:cNvSpPr>
          <p:nvPr>
            <p:ph sz="half" idx="2"/>
          </p:nvPr>
        </p:nvSpPr>
        <p:spPr>
          <a:xfrm>
            <a:off x="6197600" y="1153682"/>
            <a:ext cx="5080000" cy="5059111"/>
          </a:xfrm>
        </p:spPr>
        <p:txBody>
          <a:bodyPr/>
          <a:lstStyle/>
          <a:p>
            <a:r>
              <a:rPr lang="en-US"/>
              <a:t>Multi-dimensional</a:t>
            </a:r>
          </a:p>
          <a:p>
            <a:pPr lvl="1"/>
            <a:r>
              <a:rPr lang="en-US"/>
              <a:t>Various maturity models</a:t>
            </a:r>
          </a:p>
          <a:p>
            <a:pPr lvl="1"/>
            <a:r>
              <a:rPr lang="en-US"/>
              <a:t>Measured at different times (production, pre-production)</a:t>
            </a:r>
          </a:p>
          <a:p>
            <a:pPr lvl="1"/>
            <a:r>
              <a:rPr lang="en-US"/>
              <a:t>Measured at different scopes (organization, service)</a:t>
            </a:r>
          </a:p>
          <a:p>
            <a:pPr lvl="1"/>
            <a:r>
              <a:rPr lang="en-US"/>
              <a:t>Different cost/benefits</a:t>
            </a:r>
          </a:p>
          <a:p>
            <a:r>
              <a:rPr lang="en-US"/>
              <a:t>How to define overall levels?</a:t>
            </a:r>
          </a:p>
          <a:p>
            <a:r>
              <a:rPr lang="en-US"/>
              <a:t>Focus on performance</a:t>
            </a:r>
          </a:p>
          <a:p>
            <a:pPr lvl="1"/>
            <a:r>
              <a:rPr lang="en-US"/>
              <a:t>Measured in production</a:t>
            </a:r>
          </a:p>
          <a:p>
            <a:pPr lvl="1"/>
            <a:r>
              <a:rPr lang="en-US"/>
              <a:t>Integrated into analytics pipeline</a:t>
            </a:r>
          </a:p>
          <a:p>
            <a:r>
              <a:rPr lang="en-US"/>
              <a:t>Role of risk management</a:t>
            </a:r>
          </a:p>
        </p:txBody>
      </p:sp>
      <p:sp>
        <p:nvSpPr>
          <p:cNvPr id="4" name="Slide Number Placeholder 3">
            <a:extLst>
              <a:ext uri="{FF2B5EF4-FFF2-40B4-BE49-F238E27FC236}">
                <a16:creationId xmlns:a16="http://schemas.microsoft.com/office/drawing/2014/main" id="{4333B072-85F8-C411-95CD-21C3FFBCFD59}"/>
              </a:ext>
            </a:extLst>
          </p:cNvPr>
          <p:cNvSpPr>
            <a:spLocks noGrp="1"/>
          </p:cNvSpPr>
          <p:nvPr>
            <p:ph type="sldNum" sz="quarter" idx="4"/>
          </p:nvPr>
        </p:nvSpPr>
        <p:spPr/>
        <p:txBody>
          <a:bodyPr/>
          <a:lstStyle/>
          <a:p>
            <a:pPr algn="r"/>
            <a:fld id="{9F0E9893-8FB3-409C-B448-4EC2BA053222}" type="slidenum">
              <a:rPr lang="en-US" smtClean="0"/>
              <a:pPr algn="r"/>
              <a:t>59</a:t>
            </a:fld>
            <a:endParaRPr lang="en-US"/>
          </a:p>
        </p:txBody>
      </p:sp>
      <p:sp>
        <p:nvSpPr>
          <p:cNvPr id="9" name="TextBox 8">
            <a:extLst>
              <a:ext uri="{FF2B5EF4-FFF2-40B4-BE49-F238E27FC236}">
                <a16:creationId xmlns:a16="http://schemas.microsoft.com/office/drawing/2014/main" id="{B7939ECD-B31E-F490-57E3-D4E98AF42EAF}"/>
              </a:ext>
            </a:extLst>
          </p:cNvPr>
          <p:cNvSpPr txBox="1"/>
          <p:nvPr/>
        </p:nvSpPr>
        <p:spPr>
          <a:xfrm>
            <a:off x="961680" y="6081911"/>
            <a:ext cx="4477444" cy="307777"/>
          </a:xfrm>
          <a:prstGeom prst="rect">
            <a:avLst/>
          </a:prstGeom>
          <a:noFill/>
        </p:spPr>
        <p:txBody>
          <a:bodyPr wrap="none" rtlCol="0">
            <a:spAutoFit/>
          </a:bodyPr>
          <a:lstStyle/>
          <a:p>
            <a:pPr algn="ctr"/>
            <a:r>
              <a:rPr lang="en-US" sz="1400">
                <a:latin typeface="Times New Roman" panose="02020603050405020304" pitchFamily="18" charset="0"/>
                <a:cs typeface="Times New Roman" panose="02020603050405020304" pitchFamily="18" charset="0"/>
              </a:rPr>
              <a:t>Maturity is multi-dimensional, measured at different scopes</a:t>
            </a:r>
          </a:p>
        </p:txBody>
      </p:sp>
      <p:pic>
        <p:nvPicPr>
          <p:cNvPr id="8" name="Content Placeholder 7">
            <a:extLst>
              <a:ext uri="{FF2B5EF4-FFF2-40B4-BE49-F238E27FC236}">
                <a16:creationId xmlns:a16="http://schemas.microsoft.com/office/drawing/2014/main" id="{2EBA32A5-5463-FF31-1C38-621D18438102}"/>
              </a:ext>
            </a:extLst>
          </p:cNvPr>
          <p:cNvPicPr>
            <a:picLocks noGrp="1" noChangeAspect="1"/>
          </p:cNvPicPr>
          <p:nvPr>
            <p:ph sz="half" idx="1"/>
          </p:nvPr>
        </p:nvPicPr>
        <p:blipFill>
          <a:blip r:embed="rId3"/>
          <a:stretch>
            <a:fillRect/>
          </a:stretch>
        </p:blipFill>
        <p:spPr>
          <a:xfrm>
            <a:off x="1143002" y="2521035"/>
            <a:ext cx="4114800" cy="3326237"/>
          </a:xfrm>
        </p:spPr>
      </p:pic>
      <p:pic>
        <p:nvPicPr>
          <p:cNvPr id="11" name="Picture 10">
            <a:extLst>
              <a:ext uri="{FF2B5EF4-FFF2-40B4-BE49-F238E27FC236}">
                <a16:creationId xmlns:a16="http://schemas.microsoft.com/office/drawing/2014/main" id="{46905B28-B7E8-A1F1-6662-EC29BB1AECFF}"/>
              </a:ext>
            </a:extLst>
          </p:cNvPr>
          <p:cNvPicPr>
            <a:picLocks noChangeAspect="1"/>
          </p:cNvPicPr>
          <p:nvPr/>
        </p:nvPicPr>
        <p:blipFill>
          <a:blip r:embed="rId4"/>
          <a:stretch>
            <a:fillRect/>
          </a:stretch>
        </p:blipFill>
        <p:spPr>
          <a:xfrm>
            <a:off x="2115042" y="981412"/>
            <a:ext cx="2468880" cy="1277864"/>
          </a:xfrm>
          <a:prstGeom prst="rect">
            <a:avLst/>
          </a:prstGeom>
        </p:spPr>
      </p:pic>
    </p:spTree>
    <p:extLst>
      <p:ext uri="{BB962C8B-B14F-4D97-AF65-F5344CB8AC3E}">
        <p14:creationId xmlns:p14="http://schemas.microsoft.com/office/powerpoint/2010/main" val="239549399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213DCD-CDFD-CE32-D166-3510F7319278}"/>
              </a:ext>
            </a:extLst>
          </p:cNvPr>
          <p:cNvSpPr>
            <a:spLocks noGrp="1"/>
          </p:cNvSpPr>
          <p:nvPr>
            <p:ph type="sldNum" sz="quarter" idx="4"/>
          </p:nvPr>
        </p:nvSpPr>
        <p:spPr/>
        <p:txBody>
          <a:bodyPr/>
          <a:lstStyle/>
          <a:p>
            <a:pPr algn="r"/>
            <a:fld id="{9F0E9893-8FB3-409C-B448-4EC2BA053222}" type="slidenum">
              <a:rPr lang="en-US" smtClean="0"/>
              <a:pPr algn="r"/>
              <a:t>60</a:t>
            </a:fld>
            <a:endParaRPr lang="en-US"/>
          </a:p>
        </p:txBody>
      </p:sp>
      <p:sp>
        <p:nvSpPr>
          <p:cNvPr id="3" name="Title 2">
            <a:extLst>
              <a:ext uri="{FF2B5EF4-FFF2-40B4-BE49-F238E27FC236}">
                <a16:creationId xmlns:a16="http://schemas.microsoft.com/office/drawing/2014/main" id="{3C6037B8-6901-EFAF-04F4-FCCDFB23C252}"/>
              </a:ext>
            </a:extLst>
          </p:cNvPr>
          <p:cNvSpPr>
            <a:spLocks noGrp="1"/>
          </p:cNvSpPr>
          <p:nvPr>
            <p:ph type="title"/>
          </p:nvPr>
        </p:nvSpPr>
        <p:spPr/>
        <p:txBody>
          <a:bodyPr/>
          <a:lstStyle/>
          <a:p>
            <a:r>
              <a:rPr lang="en-US"/>
              <a:t>Maturity Levels</a:t>
            </a:r>
          </a:p>
        </p:txBody>
      </p:sp>
      <p:graphicFrame>
        <p:nvGraphicFramePr>
          <p:cNvPr id="5" name="Content Placeholder 3">
            <a:extLst>
              <a:ext uri="{FF2B5EF4-FFF2-40B4-BE49-F238E27FC236}">
                <a16:creationId xmlns:a16="http://schemas.microsoft.com/office/drawing/2014/main" id="{EB0A342A-CC0E-288C-D6F4-D4F8170C916A}"/>
              </a:ext>
            </a:extLst>
          </p:cNvPr>
          <p:cNvGraphicFramePr>
            <a:graphicFrameLocks/>
          </p:cNvGraphicFramePr>
          <p:nvPr>
            <p:extLst>
              <p:ext uri="{D42A27DB-BD31-4B8C-83A1-F6EECF244321}">
                <p14:modId xmlns:p14="http://schemas.microsoft.com/office/powerpoint/2010/main" val="3521141851"/>
              </p:ext>
            </p:extLst>
          </p:nvPr>
        </p:nvGraphicFramePr>
        <p:xfrm>
          <a:off x="1623918" y="1257058"/>
          <a:ext cx="8944164" cy="4663440"/>
        </p:xfrm>
        <a:graphic>
          <a:graphicData uri="http://schemas.openxmlformats.org/drawingml/2006/table">
            <a:tbl>
              <a:tblPr firstRow="1" firstCol="1" bandRow="1">
                <a:tableStyleId>{5C22544A-7EE6-4342-B048-85BDC9FD1C3A}</a:tableStyleId>
              </a:tblPr>
              <a:tblGrid>
                <a:gridCol w="2440418">
                  <a:extLst>
                    <a:ext uri="{9D8B030D-6E8A-4147-A177-3AD203B41FA5}">
                      <a16:colId xmlns:a16="http://schemas.microsoft.com/office/drawing/2014/main" val="266510319"/>
                    </a:ext>
                  </a:extLst>
                </a:gridCol>
                <a:gridCol w="6503746">
                  <a:extLst>
                    <a:ext uri="{9D8B030D-6E8A-4147-A177-3AD203B41FA5}">
                      <a16:colId xmlns:a16="http://schemas.microsoft.com/office/drawing/2014/main" val="3996586230"/>
                    </a:ext>
                  </a:extLst>
                </a:gridCol>
              </a:tblGrid>
              <a:tr h="274320">
                <a:tc>
                  <a:txBody>
                    <a:bodyPr/>
                    <a:lstStyle/>
                    <a:p>
                      <a:pPr marL="0" marR="0">
                        <a:spcBef>
                          <a:spcPts val="0"/>
                        </a:spcBef>
                        <a:spcAft>
                          <a:spcPts val="0"/>
                        </a:spcAft>
                      </a:pPr>
                      <a:r>
                        <a:rPr lang="en-US" sz="1800">
                          <a:effectLst/>
                        </a:rPr>
                        <a:t>Maturity Level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0"/>
                        </a:spcBef>
                        <a:spcAft>
                          <a:spcPts val="0"/>
                        </a:spcAft>
                      </a:pPr>
                      <a:r>
                        <a:rPr lang="en-US" sz="1800">
                          <a:effectLst/>
                        </a:rPr>
                        <a:t>Stage Characteristics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83241613"/>
                  </a:ext>
                </a:extLst>
              </a:tr>
              <a:tr h="731520">
                <a:tc>
                  <a:txBody>
                    <a:bodyPr/>
                    <a:lstStyle/>
                    <a:p>
                      <a:pPr marL="0" marR="0">
                        <a:spcBef>
                          <a:spcPts val="0"/>
                        </a:spcBef>
                        <a:spcAft>
                          <a:spcPts val="0"/>
                        </a:spcAft>
                      </a:pPr>
                      <a:r>
                        <a:rPr lang="en-US" sz="1800">
                          <a:effectLst/>
                        </a:rPr>
                        <a:t>Integration</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342900" marR="0" lvl="0" indent="-342900">
                        <a:spcBef>
                          <a:spcPts val="0"/>
                        </a:spcBef>
                        <a:spcAft>
                          <a:spcPts val="0"/>
                        </a:spcAft>
                        <a:buFont typeface="Symbol" pitchFamily="2" charset="2"/>
                        <a:buChar char=""/>
                      </a:pPr>
                      <a:r>
                        <a:rPr lang="en-US" sz="1800">
                          <a:effectLst/>
                        </a:rPr>
                        <a:t>Test connectivity, authentication, and API spec</a:t>
                      </a:r>
                    </a:p>
                  </a:txBody>
                  <a:tcPr marL="68580" marR="68580" marT="0" marB="0" anchor="ctr"/>
                </a:tc>
                <a:extLst>
                  <a:ext uri="{0D108BD9-81ED-4DB2-BD59-A6C34878D82A}">
                    <a16:rowId xmlns:a16="http://schemas.microsoft.com/office/drawing/2014/main" val="1833017380"/>
                  </a:ext>
                </a:extLst>
              </a:tr>
              <a:tr h="731520">
                <a:tc>
                  <a:txBody>
                    <a:bodyPr/>
                    <a:lstStyle/>
                    <a:p>
                      <a:pPr marL="0" marR="0">
                        <a:spcBef>
                          <a:spcPts val="0"/>
                        </a:spcBef>
                        <a:spcAft>
                          <a:spcPts val="0"/>
                        </a:spcAft>
                      </a:pPr>
                      <a:r>
                        <a:rPr lang="en-US" sz="1800">
                          <a:effectLst/>
                        </a:rPr>
                        <a:t>Beta</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342900" marR="0" lvl="0" indent="-342900">
                        <a:spcBef>
                          <a:spcPts val="0"/>
                        </a:spcBef>
                        <a:spcAft>
                          <a:spcPts val="0"/>
                        </a:spcAft>
                        <a:buFont typeface="Symbol" pitchFamily="2" charset="2"/>
                        <a:buChar char=""/>
                      </a:pPr>
                      <a:r>
                        <a:rPr lang="en-US" sz="1800">
                          <a:effectLst/>
                        </a:rPr>
                        <a:t>Model and logic ready for evaluation</a:t>
                      </a:r>
                    </a:p>
                    <a:p>
                      <a:pPr marL="342900" marR="0" lvl="0" indent="-342900">
                        <a:spcBef>
                          <a:spcPts val="0"/>
                        </a:spcBef>
                        <a:spcAft>
                          <a:spcPts val="0"/>
                        </a:spcAft>
                        <a:buFont typeface="Symbol" pitchFamily="2" charset="2"/>
                        <a:buChar char=""/>
                      </a:pPr>
                      <a:r>
                        <a:rPr lang="en-US" sz="1800">
                          <a:effectLst/>
                        </a:rPr>
                        <a:t>Registered w. DIP; may use a limited sample set</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86431098"/>
                  </a:ext>
                </a:extLst>
              </a:tr>
              <a:tr h="731520">
                <a:tc>
                  <a:txBody>
                    <a:bodyPr/>
                    <a:lstStyle/>
                    <a:p>
                      <a:pPr marL="0" marR="0">
                        <a:spcBef>
                          <a:spcPts val="0"/>
                        </a:spcBef>
                        <a:spcAft>
                          <a:spcPts val="0"/>
                        </a:spcAft>
                      </a:pPr>
                      <a:r>
                        <a:rPr lang="en-US" sz="1800">
                          <a:effectLst/>
                        </a:rPr>
                        <a:t>Level 1</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342900" marR="0" lvl="0" indent="-342900">
                        <a:spcBef>
                          <a:spcPts val="0"/>
                        </a:spcBef>
                        <a:spcAft>
                          <a:spcPts val="0"/>
                        </a:spcAft>
                        <a:buFont typeface="Symbol" pitchFamily="2" charset="2"/>
                        <a:buChar char=""/>
                      </a:pPr>
                      <a:r>
                        <a:rPr lang="en-US" sz="1800">
                          <a:effectLst/>
                        </a:rPr>
                        <a:t>Simulations with expanded sample set</a:t>
                      </a:r>
                    </a:p>
                    <a:p>
                      <a:pPr marL="342900" marR="0" lvl="0" indent="-342900">
                        <a:spcBef>
                          <a:spcPts val="0"/>
                        </a:spcBef>
                        <a:spcAft>
                          <a:spcPts val="0"/>
                        </a:spcAft>
                        <a:buFont typeface="Symbol" pitchFamily="2" charset="2"/>
                        <a:buChar char=""/>
                      </a:pPr>
                      <a:r>
                        <a:rPr lang="en-US" sz="1800">
                          <a:effectLst/>
                        </a:rPr>
                        <a:t>Maturity metrics meet service goals</a:t>
                      </a:r>
                    </a:p>
                  </a:txBody>
                  <a:tcPr marL="68580" marR="68580" marT="0" marB="0" anchor="ctr"/>
                </a:tc>
                <a:extLst>
                  <a:ext uri="{0D108BD9-81ED-4DB2-BD59-A6C34878D82A}">
                    <a16:rowId xmlns:a16="http://schemas.microsoft.com/office/drawing/2014/main" val="1409035178"/>
                  </a:ext>
                </a:extLst>
              </a:tr>
              <a:tr h="731520">
                <a:tc>
                  <a:txBody>
                    <a:bodyPr/>
                    <a:lstStyle/>
                    <a:p>
                      <a:pPr marL="0" marR="0">
                        <a:spcBef>
                          <a:spcPts val="0"/>
                        </a:spcBef>
                        <a:spcAft>
                          <a:spcPts val="0"/>
                        </a:spcAft>
                      </a:pPr>
                      <a:r>
                        <a:rPr lang="en-US" sz="1800">
                          <a:effectLst/>
                        </a:rPr>
                        <a:t>Level 2</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342900" marR="0" lvl="0" indent="-342900">
                        <a:spcBef>
                          <a:spcPts val="0"/>
                        </a:spcBef>
                        <a:spcAft>
                          <a:spcPts val="0"/>
                        </a:spcAft>
                        <a:buFont typeface="Symbol" pitchFamily="2" charset="2"/>
                        <a:buChar char=""/>
                      </a:pPr>
                      <a:r>
                        <a:rPr lang="en-US" sz="1800">
                          <a:effectLst/>
                        </a:rPr>
                        <a:t>Shadow mode simulations with live data</a:t>
                      </a:r>
                    </a:p>
                    <a:p>
                      <a:pPr marL="342900" marR="0" lvl="0" indent="-342900">
                        <a:spcBef>
                          <a:spcPts val="0"/>
                        </a:spcBef>
                        <a:spcAft>
                          <a:spcPts val="0"/>
                        </a:spcAft>
                        <a:buFont typeface="Symbol" pitchFamily="2" charset="2"/>
                        <a:buChar char=""/>
                      </a:pPr>
                      <a:r>
                        <a:rPr lang="en-US" sz="1800">
                          <a:effectLst/>
                        </a:rPr>
                        <a:t>Maturity metrics meet service goals</a:t>
                      </a:r>
                    </a:p>
                  </a:txBody>
                  <a:tcPr marL="68580" marR="68580" marT="0" marB="0" anchor="ctr"/>
                </a:tc>
                <a:extLst>
                  <a:ext uri="{0D108BD9-81ED-4DB2-BD59-A6C34878D82A}">
                    <a16:rowId xmlns:a16="http://schemas.microsoft.com/office/drawing/2014/main" val="3462648548"/>
                  </a:ext>
                </a:extLst>
              </a:tr>
              <a:tr h="731520">
                <a:tc>
                  <a:txBody>
                    <a:bodyPr/>
                    <a:lstStyle/>
                    <a:p>
                      <a:pPr marL="0" marR="0">
                        <a:spcBef>
                          <a:spcPts val="0"/>
                        </a:spcBef>
                        <a:spcAft>
                          <a:spcPts val="0"/>
                        </a:spcAft>
                      </a:pPr>
                      <a:r>
                        <a:rPr lang="en-US" sz="1800">
                          <a:effectLst/>
                        </a:rPr>
                        <a:t>Level 3</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342900" marR="0" lvl="0" indent="-342900">
                        <a:spcBef>
                          <a:spcPts val="0"/>
                        </a:spcBef>
                        <a:spcAft>
                          <a:spcPts val="0"/>
                        </a:spcAft>
                        <a:buFont typeface="Symbol" pitchFamily="2" charset="2"/>
                        <a:buChar char=""/>
                      </a:pPr>
                      <a:r>
                        <a:rPr lang="en-US" sz="1800">
                          <a:effectLst/>
                        </a:rPr>
                        <a:t>Integrated shadow mode simulations</a:t>
                      </a:r>
                    </a:p>
                    <a:p>
                      <a:pPr marL="342900" marR="0" lvl="0" indent="-342900">
                        <a:spcBef>
                          <a:spcPts val="0"/>
                        </a:spcBef>
                        <a:spcAft>
                          <a:spcPts val="0"/>
                        </a:spcAft>
                        <a:buFont typeface="Symbol" pitchFamily="2" charset="2"/>
                        <a:buChar char=""/>
                      </a:pPr>
                      <a:r>
                        <a:rPr lang="en-US" sz="1800">
                          <a:effectLst/>
                        </a:rPr>
                        <a:t>Maturity metrics meet integrated analytics goals</a:t>
                      </a:r>
                    </a:p>
                  </a:txBody>
                  <a:tcPr marL="68580" marR="68580" marT="0" marB="0" anchor="ctr"/>
                </a:tc>
                <a:extLst>
                  <a:ext uri="{0D108BD9-81ED-4DB2-BD59-A6C34878D82A}">
                    <a16:rowId xmlns:a16="http://schemas.microsoft.com/office/drawing/2014/main" val="4275891350"/>
                  </a:ext>
                </a:extLst>
              </a:tr>
              <a:tr h="731520">
                <a:tc>
                  <a: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Beyond Maturity</a:t>
                      </a:r>
                    </a:p>
                  </a:txBody>
                  <a:tcPr marL="68580" marR="68580" marT="0" marB="0" anchor="ctr"/>
                </a:tc>
                <a:tc>
                  <a:txBody>
                    <a:bodyPr/>
                    <a:lstStyle/>
                    <a:p>
                      <a:pPr marL="342900" marR="0" lvl="0" indent="-342900">
                        <a:spcBef>
                          <a:spcPts val="0"/>
                        </a:spcBef>
                        <a:spcAft>
                          <a:spcPts val="0"/>
                        </a:spcAft>
                        <a:buFont typeface="Symbol" pitchFamily="2" charset="2"/>
                        <a:buChar char=""/>
                      </a:pPr>
                      <a:r>
                        <a:rPr lang="en-US" sz="1800">
                          <a:effectLst/>
                        </a:rPr>
                        <a:t>Risk management</a:t>
                      </a:r>
                    </a:p>
                    <a:p>
                      <a:pPr marL="342900" marR="0" lvl="0" indent="-342900">
                        <a:spcBef>
                          <a:spcPts val="0"/>
                        </a:spcBef>
                        <a:spcAft>
                          <a:spcPts val="0"/>
                        </a:spcAft>
                        <a:buFont typeface="Symbol" pitchFamily="2" charset="2"/>
                        <a:buChar char=""/>
                      </a:pPr>
                      <a:r>
                        <a:rPr lang="en-US" sz="1800">
                          <a:effectLst/>
                        </a:rPr>
                        <a:t>Key Risk Indicators</a:t>
                      </a:r>
                    </a:p>
                  </a:txBody>
                  <a:tcPr marL="68580" marR="68580" marT="0" marB="0" anchor="ctr"/>
                </a:tc>
                <a:extLst>
                  <a:ext uri="{0D108BD9-81ED-4DB2-BD59-A6C34878D82A}">
                    <a16:rowId xmlns:a16="http://schemas.microsoft.com/office/drawing/2014/main" val="3271954434"/>
                  </a:ext>
                </a:extLst>
              </a:tr>
            </a:tbl>
          </a:graphicData>
        </a:graphic>
      </p:graphicFrame>
      <p:sp>
        <p:nvSpPr>
          <p:cNvPr id="6" name="TextBox 5">
            <a:extLst>
              <a:ext uri="{FF2B5EF4-FFF2-40B4-BE49-F238E27FC236}">
                <a16:creationId xmlns:a16="http://schemas.microsoft.com/office/drawing/2014/main" id="{C07DA4FF-54A7-7BBB-B8F3-20FED3998084}"/>
              </a:ext>
            </a:extLst>
          </p:cNvPr>
          <p:cNvSpPr txBox="1"/>
          <p:nvPr/>
        </p:nvSpPr>
        <p:spPr>
          <a:xfrm>
            <a:off x="1572984" y="6019295"/>
            <a:ext cx="9046067" cy="369332"/>
          </a:xfrm>
          <a:prstGeom prst="rect">
            <a:avLst/>
          </a:prstGeom>
          <a:solidFill>
            <a:schemeClr val="accent3">
              <a:lumMod val="40000"/>
              <a:lumOff val="60000"/>
            </a:schemeClr>
          </a:solidFill>
          <a:ln/>
        </p:spPr>
        <p:style>
          <a:lnRef idx="2">
            <a:schemeClr val="accent3">
              <a:shade val="15000"/>
            </a:schemeClr>
          </a:lnRef>
          <a:fillRef idx="1">
            <a:schemeClr val="accent3"/>
          </a:fillRef>
          <a:effectRef idx="0">
            <a:schemeClr val="accent3"/>
          </a:effectRef>
          <a:fontRef idx="minor">
            <a:schemeClr val="lt1"/>
          </a:fontRef>
        </p:style>
        <p:txBody>
          <a:bodyPr wrap="none" rtlCol="0">
            <a:spAutoFit/>
          </a:bodyPr>
          <a:lstStyle/>
          <a:p>
            <a:pPr algn="ctr"/>
            <a:r>
              <a:rPr lang="en-US">
                <a:solidFill>
                  <a:schemeClr val="tx1"/>
                </a:solidFill>
              </a:rPr>
              <a:t>Maturity is defined from perspective of demonstration or analytics integration readiness</a:t>
            </a:r>
          </a:p>
        </p:txBody>
      </p:sp>
    </p:spTree>
    <p:extLst>
      <p:ext uri="{BB962C8B-B14F-4D97-AF65-F5344CB8AC3E}">
        <p14:creationId xmlns:p14="http://schemas.microsoft.com/office/powerpoint/2010/main" val="25410575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ea typeface="Calibri"/>
                <a:cs typeface="Arial"/>
              </a:rPr>
              <a:t>Service Claims Verification</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61</a:t>
            </a:fld>
            <a:endParaRPr lang="en-US"/>
          </a:p>
        </p:txBody>
      </p:sp>
      <p:sp>
        <p:nvSpPr>
          <p:cNvPr id="6" name="TextBox 5">
            <a:extLst>
              <a:ext uri="{FF2B5EF4-FFF2-40B4-BE49-F238E27FC236}">
                <a16:creationId xmlns:a16="http://schemas.microsoft.com/office/drawing/2014/main" id="{C63311C3-E0E6-33E6-3BA8-88F58EBAE5A0}"/>
              </a:ext>
            </a:extLst>
          </p:cNvPr>
          <p:cNvSpPr txBox="1"/>
          <p:nvPr/>
        </p:nvSpPr>
        <p:spPr>
          <a:xfrm>
            <a:off x="50803" y="905165"/>
            <a:ext cx="12192000" cy="276999"/>
          </a:xfrm>
          <a:prstGeom prst="rect">
            <a:avLst/>
          </a:prstGeom>
          <a:noFill/>
        </p:spPr>
        <p:txBody>
          <a:bodyPr wrap="square" lIns="91440" tIns="45720" rIns="91440" bIns="45720" rtlCol="0" anchor="t">
            <a:spAutoFit/>
          </a:bodyPr>
          <a:lstStyle/>
          <a:p>
            <a:pPr algn="ctr"/>
            <a:r>
              <a:rPr lang="en-US" sz="1200" kern="0">
                <a:latin typeface="Times New Roman"/>
                <a:cs typeface="Times New Roman"/>
              </a:rPr>
              <a:t>The following process diagram illustrates the sequence of steps involved for the DIP Data Governance Leads to verify the quality metrics claimed by the Service Provider entities</a:t>
            </a:r>
            <a:endParaRPr lang="en-US" sz="1200"/>
          </a:p>
        </p:txBody>
      </p:sp>
      <p:pic>
        <p:nvPicPr>
          <p:cNvPr id="2" name="Picture 1">
            <a:extLst>
              <a:ext uri="{FF2B5EF4-FFF2-40B4-BE49-F238E27FC236}">
                <a16:creationId xmlns:a16="http://schemas.microsoft.com/office/drawing/2014/main" id="{26D44CB4-8802-AB1E-7EBE-F01883A9904F}"/>
              </a:ext>
            </a:extLst>
          </p:cNvPr>
          <p:cNvPicPr>
            <a:picLocks noChangeAspect="1"/>
          </p:cNvPicPr>
          <p:nvPr/>
        </p:nvPicPr>
        <p:blipFill>
          <a:blip r:embed="rId2"/>
          <a:stretch>
            <a:fillRect/>
          </a:stretch>
        </p:blipFill>
        <p:spPr>
          <a:xfrm>
            <a:off x="2582917" y="1293071"/>
            <a:ext cx="7130880" cy="5257800"/>
          </a:xfrm>
          <a:prstGeom prst="rect">
            <a:avLst/>
          </a:prstGeom>
        </p:spPr>
      </p:pic>
    </p:spTree>
    <p:extLst>
      <p:ext uri="{BB962C8B-B14F-4D97-AF65-F5344CB8AC3E}">
        <p14:creationId xmlns:p14="http://schemas.microsoft.com/office/powerpoint/2010/main" val="4967029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9524-976C-9B78-FEE6-269159191ADB}"/>
              </a:ext>
            </a:extLst>
          </p:cNvPr>
          <p:cNvSpPr>
            <a:spLocks noGrp="1"/>
          </p:cNvSpPr>
          <p:nvPr>
            <p:ph type="title"/>
          </p:nvPr>
        </p:nvSpPr>
        <p:spPr/>
        <p:txBody>
          <a:bodyPr lIns="91440" tIns="45720" rIns="91440" bIns="45720" anchor="ctr">
            <a:normAutofit/>
          </a:bodyPr>
          <a:lstStyle/>
          <a:p>
            <a:r>
              <a:rPr lang="en-US">
                <a:latin typeface="Arial"/>
                <a:ea typeface="Calibri"/>
                <a:cs typeface="Arial"/>
              </a:rPr>
              <a:t>Stakeholders Service Alignment Validation</a:t>
            </a:r>
            <a:endParaRPr lang="en-US"/>
          </a:p>
        </p:txBody>
      </p:sp>
      <p:sp>
        <p:nvSpPr>
          <p:cNvPr id="4" name="Slide Number Placeholder 3">
            <a:extLst>
              <a:ext uri="{FF2B5EF4-FFF2-40B4-BE49-F238E27FC236}">
                <a16:creationId xmlns:a16="http://schemas.microsoft.com/office/drawing/2014/main" id="{214C3F5E-24D9-FE55-65D0-93D396E94C16}"/>
              </a:ext>
            </a:extLst>
          </p:cNvPr>
          <p:cNvSpPr>
            <a:spLocks noGrp="1"/>
          </p:cNvSpPr>
          <p:nvPr>
            <p:ph type="sldNum" sz="quarter" idx="4"/>
          </p:nvPr>
        </p:nvSpPr>
        <p:spPr/>
        <p:txBody>
          <a:bodyPr/>
          <a:lstStyle/>
          <a:p>
            <a:pPr algn="r"/>
            <a:fld id="{9F0E9893-8FB3-409C-B448-4EC2BA053222}" type="slidenum">
              <a:rPr lang="en-US" smtClean="0"/>
              <a:pPr algn="r"/>
              <a:t>62</a:t>
            </a:fld>
            <a:endParaRPr lang="en-US"/>
          </a:p>
        </p:txBody>
      </p:sp>
      <p:sp>
        <p:nvSpPr>
          <p:cNvPr id="6" name="TextBox 5">
            <a:extLst>
              <a:ext uri="{FF2B5EF4-FFF2-40B4-BE49-F238E27FC236}">
                <a16:creationId xmlns:a16="http://schemas.microsoft.com/office/drawing/2014/main" id="{C63311C3-E0E6-33E6-3BA8-88F58EBAE5A0}"/>
              </a:ext>
            </a:extLst>
          </p:cNvPr>
          <p:cNvSpPr txBox="1"/>
          <p:nvPr/>
        </p:nvSpPr>
        <p:spPr>
          <a:xfrm>
            <a:off x="406402" y="955965"/>
            <a:ext cx="10811935" cy="584775"/>
          </a:xfrm>
          <a:prstGeom prst="rect">
            <a:avLst/>
          </a:prstGeom>
          <a:noFill/>
        </p:spPr>
        <p:txBody>
          <a:bodyPr wrap="square" lIns="91440" tIns="45720" rIns="91440" bIns="45720" rtlCol="0" anchor="t">
            <a:spAutoFit/>
          </a:bodyPr>
          <a:lstStyle/>
          <a:p>
            <a:r>
              <a:rPr lang="en-US" sz="1600" kern="0">
                <a:latin typeface="Times New Roman"/>
                <a:cs typeface="Times New Roman"/>
              </a:rPr>
              <a:t>The following process diagram illustrates the sequence of steps involved for the DIP Management to validate Provider entities Services as per the stakeholder/customer objectives.</a:t>
            </a:r>
            <a:endParaRPr lang="en-US" sz="1600"/>
          </a:p>
        </p:txBody>
      </p:sp>
      <p:pic>
        <p:nvPicPr>
          <p:cNvPr id="5" name="Picture 4">
            <a:extLst>
              <a:ext uri="{FF2B5EF4-FFF2-40B4-BE49-F238E27FC236}">
                <a16:creationId xmlns:a16="http://schemas.microsoft.com/office/drawing/2014/main" id="{F436E71A-D153-99BC-1D75-3B068DD998B0}"/>
              </a:ext>
            </a:extLst>
          </p:cNvPr>
          <p:cNvPicPr>
            <a:picLocks noChangeAspect="1"/>
          </p:cNvPicPr>
          <p:nvPr/>
        </p:nvPicPr>
        <p:blipFill>
          <a:blip r:embed="rId2"/>
          <a:stretch>
            <a:fillRect/>
          </a:stretch>
        </p:blipFill>
        <p:spPr>
          <a:xfrm>
            <a:off x="1996923" y="1541630"/>
            <a:ext cx="8201269" cy="4148290"/>
          </a:xfrm>
          <a:prstGeom prst="rect">
            <a:avLst/>
          </a:prstGeom>
        </p:spPr>
      </p:pic>
    </p:spTree>
    <p:extLst>
      <p:ext uri="{BB962C8B-B14F-4D97-AF65-F5344CB8AC3E}">
        <p14:creationId xmlns:p14="http://schemas.microsoft.com/office/powerpoint/2010/main" val="10128762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2C67F2-CE53-D6C2-D371-E9E05D4EE297}"/>
              </a:ext>
            </a:extLst>
          </p:cNvPr>
          <p:cNvSpPr>
            <a:spLocks noGrp="1"/>
          </p:cNvSpPr>
          <p:nvPr>
            <p:ph type="title"/>
          </p:nvPr>
        </p:nvSpPr>
        <p:spPr>
          <a:xfrm>
            <a:off x="836612" y="128005"/>
            <a:ext cx="10515600" cy="719784"/>
          </a:xfrm>
        </p:spPr>
        <p:txBody>
          <a:bodyPr/>
          <a:lstStyle/>
          <a:p>
            <a:r>
              <a:rPr lang="en-US"/>
              <a:t>Maturity Metrics</a:t>
            </a:r>
          </a:p>
        </p:txBody>
      </p:sp>
      <p:sp>
        <p:nvSpPr>
          <p:cNvPr id="8" name="Text Placeholder 7">
            <a:extLst>
              <a:ext uri="{FF2B5EF4-FFF2-40B4-BE49-F238E27FC236}">
                <a16:creationId xmlns:a16="http://schemas.microsoft.com/office/drawing/2014/main" id="{9AAD6D6E-EC83-0A92-EBCB-39AE61010FE8}"/>
              </a:ext>
            </a:extLst>
          </p:cNvPr>
          <p:cNvSpPr>
            <a:spLocks noGrp="1"/>
          </p:cNvSpPr>
          <p:nvPr>
            <p:ph type="body" idx="1"/>
          </p:nvPr>
        </p:nvSpPr>
        <p:spPr>
          <a:xfrm>
            <a:off x="836612" y="966536"/>
            <a:ext cx="5157787" cy="823912"/>
          </a:xfrm>
        </p:spPr>
        <p:txBody>
          <a:bodyPr/>
          <a:lstStyle/>
          <a:p>
            <a:r>
              <a:rPr lang="en-US"/>
              <a:t>Metrics</a:t>
            </a:r>
          </a:p>
        </p:txBody>
      </p:sp>
      <p:sp>
        <p:nvSpPr>
          <p:cNvPr id="6" name="Content Placeholder 5">
            <a:extLst>
              <a:ext uri="{FF2B5EF4-FFF2-40B4-BE49-F238E27FC236}">
                <a16:creationId xmlns:a16="http://schemas.microsoft.com/office/drawing/2014/main" id="{A15592B4-4F76-A1D6-9010-BC7E417B3D56}"/>
              </a:ext>
            </a:extLst>
          </p:cNvPr>
          <p:cNvSpPr>
            <a:spLocks noGrp="1"/>
          </p:cNvSpPr>
          <p:nvPr>
            <p:ph sz="half" idx="2"/>
          </p:nvPr>
        </p:nvSpPr>
        <p:spPr>
          <a:xfrm>
            <a:off x="839788" y="1909195"/>
            <a:ext cx="5157787" cy="4644005"/>
          </a:xfrm>
        </p:spPr>
        <p:txBody>
          <a:bodyPr/>
          <a:lstStyle/>
          <a:p>
            <a:r>
              <a:rPr lang="en-US" sz="2400"/>
              <a:t>Success Rate: likelihood that at least k of N trial will succeed</a:t>
            </a:r>
          </a:p>
          <a:p>
            <a:r>
              <a:rPr lang="en-US" sz="2400"/>
              <a:t>QoS</a:t>
            </a:r>
          </a:p>
          <a:p>
            <a:pPr lvl="1"/>
            <a:r>
              <a:rPr lang="en-US" sz="2000"/>
              <a:t>Availability</a:t>
            </a:r>
          </a:p>
          <a:p>
            <a:pPr lvl="1"/>
            <a:r>
              <a:rPr lang="en-US" sz="2000"/>
              <a:t>Response Time</a:t>
            </a:r>
          </a:p>
          <a:p>
            <a:r>
              <a:rPr lang="en-US" sz="2400"/>
              <a:t>KPI</a:t>
            </a:r>
          </a:p>
          <a:p>
            <a:pPr lvl="1"/>
            <a:r>
              <a:rPr lang="en-US" sz="2000"/>
              <a:t>Accuracy</a:t>
            </a:r>
          </a:p>
          <a:p>
            <a:pPr lvl="1"/>
            <a:r>
              <a:rPr lang="en-US" sz="2000"/>
              <a:t>Fuel Savings</a:t>
            </a:r>
          </a:p>
          <a:p>
            <a:pPr lvl="1"/>
            <a:r>
              <a:rPr lang="en-US" sz="2000"/>
              <a:t>Others</a:t>
            </a:r>
          </a:p>
          <a:p>
            <a:r>
              <a:rPr lang="en-US" sz="2400"/>
              <a:t>KRI: the next stage after maturity levels</a:t>
            </a:r>
            <a:endParaRPr lang="en-US" sz="2000"/>
          </a:p>
          <a:p>
            <a:endParaRPr lang="en-US" sz="2400"/>
          </a:p>
        </p:txBody>
      </p:sp>
      <p:sp>
        <p:nvSpPr>
          <p:cNvPr id="9" name="Text Placeholder 8">
            <a:extLst>
              <a:ext uri="{FF2B5EF4-FFF2-40B4-BE49-F238E27FC236}">
                <a16:creationId xmlns:a16="http://schemas.microsoft.com/office/drawing/2014/main" id="{7178E639-28DC-B42C-E60E-181CA3745743}"/>
              </a:ext>
            </a:extLst>
          </p:cNvPr>
          <p:cNvSpPr>
            <a:spLocks noGrp="1"/>
          </p:cNvSpPr>
          <p:nvPr>
            <p:ph type="body" sz="quarter" idx="3"/>
          </p:nvPr>
        </p:nvSpPr>
        <p:spPr>
          <a:xfrm>
            <a:off x="6169024" y="966536"/>
            <a:ext cx="5183188" cy="823912"/>
          </a:xfrm>
        </p:spPr>
        <p:txBody>
          <a:bodyPr/>
          <a:lstStyle/>
          <a:p>
            <a:r>
              <a:rPr lang="en-US"/>
              <a:t>Success Rate &amp; API Availability</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C98994AD-F6A1-EB29-81A2-DB3052C698E0}"/>
                  </a:ext>
                </a:extLst>
              </p:cNvPr>
              <p:cNvSpPr>
                <a:spLocks noGrp="1"/>
              </p:cNvSpPr>
              <p:nvPr>
                <p:ph sz="quarter" idx="4"/>
              </p:nvPr>
            </p:nvSpPr>
            <p:spPr>
              <a:xfrm>
                <a:off x="6172199" y="1909195"/>
                <a:ext cx="5672611" cy="4644005"/>
              </a:xfrm>
            </p:spPr>
            <p:txBody>
              <a:bodyPr/>
              <a:lstStyle/>
              <a:p>
                <a:r>
                  <a:rPr lang="en-US" sz="2400"/>
                  <a:t>Success Rate</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𝑟</m:t>
                      </m:r>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a:rPr lang="en-US" sz="2400" b="0" i="1" smtClean="0">
                              <a:latin typeface="Cambria Math" panose="02040503050406030204" pitchFamily="18" charset="0"/>
                            </a:rPr>
                            <m:t>𝑖</m:t>
                          </m:r>
                          <m:r>
                            <a:rPr lang="en-US" sz="2400" b="0" i="1" smtClean="0">
                              <a:latin typeface="Cambria Math" panose="02040503050406030204" pitchFamily="18" charset="0"/>
                            </a:rPr>
                            <m:t>=0</m:t>
                          </m:r>
                        </m:sub>
                        <m:sup>
                          <m:r>
                            <a:rPr lang="en-US" sz="2400" b="0" i="1" smtClean="0">
                              <a:latin typeface="Cambria Math" panose="02040503050406030204" pitchFamily="18" charset="0"/>
                            </a:rPr>
                            <m:t>𝑁</m:t>
                          </m:r>
                          <m:r>
                            <a:rPr lang="en-US" sz="2400" b="0" i="1" smtClean="0">
                              <a:latin typeface="Cambria Math" panose="02040503050406030204" pitchFamily="18" charset="0"/>
                            </a:rPr>
                            <m:t>−</m:t>
                          </m:r>
                          <m:r>
                            <a:rPr lang="en-US" sz="2400" b="0" i="1" smtClean="0">
                              <a:latin typeface="Cambria Math" panose="02040503050406030204" pitchFamily="18" charset="0"/>
                            </a:rPr>
                            <m:t>𝑘</m:t>
                          </m:r>
                        </m:sup>
                        <m:e>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𝑁</m:t>
                                    </m:r>
                                  </m:e>
                                </m:mr>
                                <m:mr>
                                  <m:e>
                                    <m:r>
                                      <a:rPr lang="en-US" sz="2400" b="0" i="1" smtClean="0">
                                        <a:latin typeface="Cambria Math" panose="02040503050406030204" pitchFamily="18" charset="0"/>
                                      </a:rPr>
                                      <m:t>𝑖</m:t>
                                    </m:r>
                                  </m:e>
                                </m:mr>
                              </m:m>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𝑝</m:t>
                              </m:r>
                            </m:e>
                            <m:sup>
                              <m:r>
                                <a:rPr lang="en-US" sz="2400" b="0" i="1" smtClean="0">
                                  <a:latin typeface="Cambria Math" panose="02040503050406030204" pitchFamily="18" charset="0"/>
                                </a:rPr>
                                <m:t>𝑘</m:t>
                              </m:r>
                            </m:sup>
                          </m:sSup>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𝑝</m:t>
                                  </m:r>
                                </m:e>
                              </m:d>
                            </m:e>
                            <m:sup>
                              <m:r>
                                <a:rPr lang="en-US" sz="2400" b="0" i="1" smtClean="0">
                                  <a:latin typeface="Cambria Math" panose="02040503050406030204" pitchFamily="18" charset="0"/>
                                </a:rPr>
                                <m:t>𝑁</m:t>
                              </m:r>
                              <m:r>
                                <a:rPr lang="en-US" sz="2400" b="0" i="1" smtClean="0">
                                  <a:latin typeface="Cambria Math" panose="02040503050406030204" pitchFamily="18" charset="0"/>
                                </a:rPr>
                                <m:t>−</m:t>
                              </m:r>
                              <m:r>
                                <a:rPr lang="en-US" sz="2400" b="0" i="1" smtClean="0">
                                  <a:latin typeface="Cambria Math" panose="02040503050406030204" pitchFamily="18" charset="0"/>
                                </a:rPr>
                                <m:t>𝑘</m:t>
                              </m:r>
                            </m:sup>
                          </m:sSup>
                        </m:e>
                      </m:nary>
                    </m:oMath>
                  </m:oMathPara>
                </a14:m>
                <a:endParaRPr lang="en-US" sz="2400"/>
              </a:p>
              <a:p>
                <a:pPr marL="457200" lvl="1" indent="0">
                  <a:buNone/>
                </a:pPr>
                <a:r>
                  <a:rPr lang="en-US" sz="2000" i="1"/>
                  <a:t>k</a:t>
                </a:r>
                <a:r>
                  <a:rPr lang="en-US" sz="2000"/>
                  <a:t>: number of successful trials, </a:t>
                </a:r>
                <a:r>
                  <a:rPr lang="en-US" sz="2000" i="1"/>
                  <a:t>N</a:t>
                </a:r>
                <a:r>
                  <a:rPr lang="en-US" sz="2000"/>
                  <a:t>: total number of trials, </a:t>
                </a:r>
                <a:r>
                  <a:rPr lang="en-US" sz="2000" i="1"/>
                  <a:t>p</a:t>
                </a:r>
                <a:r>
                  <a:rPr lang="en-US" sz="2000"/>
                  <a:t>: single trial success probability</a:t>
                </a:r>
              </a:p>
              <a:p>
                <a:r>
                  <a:rPr lang="en-US" sz="2400"/>
                  <a:t>Availability</a:t>
                </a:r>
              </a:p>
              <a:p>
                <a:pPr marL="457200" lvl="1" indent="0">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𝑝</m:t>
                      </m:r>
                      <m:r>
                        <a:rPr lang="en-US" sz="2000" b="0" i="1" smtClean="0">
                          <a:latin typeface="Cambria Math" panose="02040503050406030204" pitchFamily="18" charset="0"/>
                        </a:rPr>
                        <m:t>=</m:t>
                      </m:r>
                      <m:r>
                        <a:rPr lang="en-US" sz="2000" b="0" i="1" smtClean="0">
                          <a:latin typeface="Cambria Math" panose="02040503050406030204" pitchFamily="18" charset="0"/>
                        </a:rPr>
                        <m:t>𝐴</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𝐿</m:t>
                          </m:r>
                        </m:num>
                        <m:den>
                          <m:r>
                            <a:rPr lang="en-US" sz="2000" b="0" i="1" smtClean="0">
                              <a:latin typeface="Cambria Math" panose="02040503050406030204" pitchFamily="18" charset="0"/>
                            </a:rPr>
                            <m:t>𝑀</m:t>
                          </m:r>
                        </m:den>
                      </m:f>
                    </m:oMath>
                  </m:oMathPara>
                </a14:m>
                <a:endParaRPr lang="en-US" sz="2000" b="0"/>
              </a:p>
              <a:p>
                <a:pPr marL="457200" lvl="1" indent="0">
                  <a:buNone/>
                </a:pPr>
                <a:r>
                  <a:rPr lang="en-US" sz="2000" i="1"/>
                  <a:t>L</a:t>
                </a:r>
                <a:r>
                  <a:rPr lang="en-US" sz="2000"/>
                  <a:t>: successful requests, </a:t>
                </a:r>
                <a:r>
                  <a:rPr lang="en-US" sz="2000" i="1"/>
                  <a:t>M</a:t>
                </a:r>
                <a:r>
                  <a:rPr lang="en-US" sz="2000"/>
                  <a:t>: total requests</a:t>
                </a:r>
              </a:p>
              <a:p>
                <a:r>
                  <a:rPr lang="en-US" sz="2400"/>
                  <a:t>For restful services, use availability</a:t>
                </a:r>
              </a:p>
            </p:txBody>
          </p:sp>
        </mc:Choice>
        <mc:Fallback xmlns="">
          <p:sp>
            <p:nvSpPr>
              <p:cNvPr id="10" name="Content Placeholder 9">
                <a:extLst>
                  <a:ext uri="{FF2B5EF4-FFF2-40B4-BE49-F238E27FC236}">
                    <a16:creationId xmlns:a16="http://schemas.microsoft.com/office/drawing/2014/main" id="{C98994AD-F6A1-EB29-81A2-DB3052C698E0}"/>
                  </a:ext>
                </a:extLst>
              </p:cNvPr>
              <p:cNvSpPr>
                <a:spLocks noGrp="1" noRot="1" noChangeAspect="1" noMove="1" noResize="1" noEditPoints="1" noAdjustHandles="1" noChangeArrowheads="1" noChangeShapeType="1" noTextEdit="1"/>
              </p:cNvSpPr>
              <p:nvPr>
                <p:ph sz="quarter" idx="4"/>
              </p:nvPr>
            </p:nvSpPr>
            <p:spPr>
              <a:xfrm>
                <a:off x="6172199" y="1909195"/>
                <a:ext cx="5672611" cy="4644005"/>
              </a:xfrm>
              <a:blipFill>
                <a:blip r:embed="rId3"/>
                <a:stretch>
                  <a:fillRect l="-1396" t="-91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06C8B3B-D566-7D44-880A-124D73FFCA72}"/>
              </a:ext>
            </a:extLst>
          </p:cNvPr>
          <p:cNvSpPr>
            <a:spLocks noGrp="1"/>
          </p:cNvSpPr>
          <p:nvPr>
            <p:ph type="sldNum" sz="quarter" idx="12"/>
          </p:nvPr>
        </p:nvSpPr>
        <p:spPr/>
        <p:txBody>
          <a:bodyPr/>
          <a:lstStyle/>
          <a:p>
            <a:pPr algn="r"/>
            <a:fld id="{9F0E9893-8FB3-409C-B448-4EC2BA053222}" type="slidenum">
              <a:rPr lang="en-US" smtClean="0"/>
              <a:pPr algn="r"/>
              <a:t>63</a:t>
            </a:fld>
            <a:endParaRPr lang="en-US"/>
          </a:p>
        </p:txBody>
      </p:sp>
    </p:spTree>
    <p:extLst>
      <p:ext uri="{BB962C8B-B14F-4D97-AF65-F5344CB8AC3E}">
        <p14:creationId xmlns:p14="http://schemas.microsoft.com/office/powerpoint/2010/main" val="31184764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F3BE966-8D75-2138-070D-A7FA973174A3}"/>
              </a:ext>
            </a:extLst>
          </p:cNvPr>
          <p:cNvSpPr>
            <a:spLocks noGrp="1"/>
          </p:cNvSpPr>
          <p:nvPr>
            <p:ph type="title"/>
          </p:nvPr>
        </p:nvSpPr>
        <p:spPr/>
        <p:txBody>
          <a:bodyPr/>
          <a:lstStyle/>
          <a:p>
            <a:r>
              <a:rPr lang="en-US"/>
              <a:t>Maturity Metrics - Example</a:t>
            </a:r>
          </a:p>
        </p:txBody>
      </p:sp>
      <p:pic>
        <p:nvPicPr>
          <p:cNvPr id="12" name="Content Placeholder 11">
            <a:extLst>
              <a:ext uri="{FF2B5EF4-FFF2-40B4-BE49-F238E27FC236}">
                <a16:creationId xmlns:a16="http://schemas.microsoft.com/office/drawing/2014/main" id="{165F7F64-A990-9693-BBD4-28D5E31BB879}"/>
              </a:ext>
            </a:extLst>
          </p:cNvPr>
          <p:cNvPicPr>
            <a:picLocks noGrp="1" noChangeAspect="1"/>
          </p:cNvPicPr>
          <p:nvPr>
            <p:ph sz="half" idx="1"/>
          </p:nvPr>
        </p:nvPicPr>
        <p:blipFill>
          <a:blip r:embed="rId2"/>
          <a:srcRect/>
          <a:stretch/>
        </p:blipFill>
        <p:spPr>
          <a:xfrm>
            <a:off x="914400" y="1258402"/>
            <a:ext cx="4114800" cy="2791643"/>
          </a:xfrm>
        </p:spPr>
      </p:pic>
      <p:pic>
        <p:nvPicPr>
          <p:cNvPr id="14" name="Content Placeholder 13">
            <a:extLst>
              <a:ext uri="{FF2B5EF4-FFF2-40B4-BE49-F238E27FC236}">
                <a16:creationId xmlns:a16="http://schemas.microsoft.com/office/drawing/2014/main" id="{EE39327C-10BF-345F-3570-7DC33E8E617C}"/>
              </a:ext>
            </a:extLst>
          </p:cNvPr>
          <p:cNvPicPr>
            <a:picLocks noGrp="1" noChangeAspect="1"/>
          </p:cNvPicPr>
          <p:nvPr>
            <p:ph sz="half" idx="2"/>
          </p:nvPr>
        </p:nvPicPr>
        <p:blipFill>
          <a:blip r:embed="rId3"/>
          <a:srcRect/>
          <a:stretch/>
        </p:blipFill>
        <p:spPr>
          <a:xfrm>
            <a:off x="914400" y="4231714"/>
            <a:ext cx="4114800" cy="1996215"/>
          </a:xfrm>
        </p:spPr>
      </p:pic>
      <p:sp>
        <p:nvSpPr>
          <p:cNvPr id="7" name="Slide Number Placeholder 6">
            <a:extLst>
              <a:ext uri="{FF2B5EF4-FFF2-40B4-BE49-F238E27FC236}">
                <a16:creationId xmlns:a16="http://schemas.microsoft.com/office/drawing/2014/main" id="{5A267379-AF8E-2DD9-0174-1BA35E8793BD}"/>
              </a:ext>
            </a:extLst>
          </p:cNvPr>
          <p:cNvSpPr>
            <a:spLocks noGrp="1"/>
          </p:cNvSpPr>
          <p:nvPr>
            <p:ph type="sldNum" sz="quarter" idx="4"/>
          </p:nvPr>
        </p:nvSpPr>
        <p:spPr/>
        <p:txBody>
          <a:bodyPr/>
          <a:lstStyle/>
          <a:p>
            <a:fld id="{812B04E8-36A4-6C43-8AF8-7731AA1EDF6C}" type="slidenum">
              <a:rPr lang="en-US" smtClean="0"/>
              <a:t>64</a:t>
            </a:fld>
            <a:endParaRPr lang="en-US"/>
          </a:p>
        </p:txBody>
      </p:sp>
      <mc:AlternateContent xmlns:mc="http://schemas.openxmlformats.org/markup-compatibility/2006" xmlns:a14="http://schemas.microsoft.com/office/drawing/2010/main">
        <mc:Choice Requires="a14">
          <p:sp>
            <p:nvSpPr>
              <p:cNvPr id="16" name="Content Placeholder 5">
                <a:extLst>
                  <a:ext uri="{FF2B5EF4-FFF2-40B4-BE49-F238E27FC236}">
                    <a16:creationId xmlns:a16="http://schemas.microsoft.com/office/drawing/2014/main" id="{20A87CEB-6B8E-FF56-4B53-BB4D56C63A42}"/>
                  </a:ext>
                </a:extLst>
              </p:cNvPr>
              <p:cNvSpPr txBox="1">
                <a:spLocks/>
              </p:cNvSpPr>
              <p:nvPr/>
            </p:nvSpPr>
            <p:spPr bwMode="auto">
              <a:xfrm>
                <a:off x="6095999" y="1258401"/>
                <a:ext cx="5439973" cy="4969527"/>
              </a:xfrm>
              <a:prstGeom prst="rect">
                <a:avLst/>
              </a:prstGeom>
              <a:noFill/>
              <a:ln>
                <a:noFill/>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4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sz="1600"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sz="1600"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r>
                  <a:rPr lang="en-US"/>
                  <a:t>To get 90% likelihood of 95 or more successes out of 100 trials</a:t>
                </a:r>
              </a:p>
              <a:p>
                <a:pPr lvl="1"/>
                <a:r>
                  <a:rPr lang="en-US"/>
                  <a:t>Probability of single event success must be at or above 97%</a:t>
                </a:r>
              </a:p>
              <a:p>
                <a:pPr lvl="1"/>
                <a:r>
                  <a:rPr lang="en-US"/>
                  <a:t>99% probability will give near 100% rate of success</a:t>
                </a:r>
              </a:p>
              <a:p>
                <a:r>
                  <a:rPr lang="en-US"/>
                  <a:t>If each trial involves </a:t>
                </a:r>
                <a:r>
                  <a:rPr lang="en-US" i="1"/>
                  <a:t>N</a:t>
                </a:r>
                <a:r>
                  <a:rPr lang="en-US"/>
                  <a:t> events</a:t>
                </a:r>
              </a:p>
              <a:p>
                <a:pPr lvl="1"/>
                <a:r>
                  <a:rPr lang="en-US"/>
                  <a:t>Assume events are independent and use</a:t>
                </a:r>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e>
                      </m:nary>
                    </m:oMath>
                  </m:oMathPara>
                </a14:m>
                <a:endParaRPr lang="en-US"/>
              </a:p>
            </p:txBody>
          </p:sp>
        </mc:Choice>
        <mc:Fallback xmlns="">
          <p:sp>
            <p:nvSpPr>
              <p:cNvPr id="16" name="Content Placeholder 5">
                <a:extLst>
                  <a:ext uri="{FF2B5EF4-FFF2-40B4-BE49-F238E27FC236}">
                    <a16:creationId xmlns:a16="http://schemas.microsoft.com/office/drawing/2014/main" id="{20A87CEB-6B8E-FF56-4B53-BB4D56C63A42}"/>
                  </a:ext>
                </a:extLst>
              </p:cNvPr>
              <p:cNvSpPr txBox="1">
                <a:spLocks noRot="1" noChangeAspect="1" noMove="1" noResize="1" noEditPoints="1" noAdjustHandles="1" noChangeArrowheads="1" noChangeShapeType="1" noTextEdit="1"/>
              </p:cNvSpPr>
              <p:nvPr/>
            </p:nvSpPr>
            <p:spPr bwMode="auto">
              <a:xfrm>
                <a:off x="6095999" y="1258401"/>
                <a:ext cx="5439973" cy="4969527"/>
              </a:xfrm>
              <a:prstGeom prst="rect">
                <a:avLst/>
              </a:prstGeom>
              <a:blipFill>
                <a:blip r:embed="rId4"/>
                <a:stretch>
                  <a:fillRect l="-1457" t="-858" r="-2242"/>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18332677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F2CF-B7C1-4C9F-0E14-3146DF13B346}"/>
              </a:ext>
            </a:extLst>
          </p:cNvPr>
          <p:cNvSpPr>
            <a:spLocks noGrp="1"/>
          </p:cNvSpPr>
          <p:nvPr>
            <p:ph type="title"/>
          </p:nvPr>
        </p:nvSpPr>
        <p:spPr>
          <a:xfrm>
            <a:off x="839788" y="95797"/>
            <a:ext cx="10515600" cy="622684"/>
          </a:xfrm>
        </p:spPr>
        <p:txBody>
          <a:bodyPr/>
          <a:lstStyle/>
          <a:p>
            <a:r>
              <a:rPr lang="en-US"/>
              <a:t>Maturity Assessment Guidelines</a:t>
            </a:r>
          </a:p>
        </p:txBody>
      </p:sp>
      <p:sp>
        <p:nvSpPr>
          <p:cNvPr id="3" name="Text Placeholder 2">
            <a:extLst>
              <a:ext uri="{FF2B5EF4-FFF2-40B4-BE49-F238E27FC236}">
                <a16:creationId xmlns:a16="http://schemas.microsoft.com/office/drawing/2014/main" id="{7B6350F8-16F1-621E-F0B6-7B2E3404E357}"/>
              </a:ext>
            </a:extLst>
          </p:cNvPr>
          <p:cNvSpPr>
            <a:spLocks noGrp="1"/>
          </p:cNvSpPr>
          <p:nvPr>
            <p:ph type="body" idx="1"/>
          </p:nvPr>
        </p:nvSpPr>
        <p:spPr/>
        <p:txBody>
          <a:bodyPr/>
          <a:lstStyle/>
          <a:p>
            <a:r>
              <a:rPr lang="en-US"/>
              <a:t>Measurable Metrics</a:t>
            </a:r>
          </a:p>
        </p:txBody>
      </p:sp>
      <p:sp>
        <p:nvSpPr>
          <p:cNvPr id="4" name="Content Placeholder 3">
            <a:extLst>
              <a:ext uri="{FF2B5EF4-FFF2-40B4-BE49-F238E27FC236}">
                <a16:creationId xmlns:a16="http://schemas.microsoft.com/office/drawing/2014/main" id="{9A3DFD0B-F226-02B2-B4A9-67A88167C199}"/>
              </a:ext>
            </a:extLst>
          </p:cNvPr>
          <p:cNvSpPr>
            <a:spLocks noGrp="1"/>
          </p:cNvSpPr>
          <p:nvPr>
            <p:ph sz="half" idx="2"/>
          </p:nvPr>
        </p:nvSpPr>
        <p:spPr/>
        <p:txBody>
          <a:bodyPr/>
          <a:lstStyle/>
          <a:p>
            <a:r>
              <a:rPr lang="en-US"/>
              <a:t>Develop KPI monitoring</a:t>
            </a:r>
          </a:p>
          <a:p>
            <a:pPr lvl="1"/>
            <a:r>
              <a:rPr lang="en-US"/>
              <a:t>Develop KPI analytics</a:t>
            </a:r>
          </a:p>
          <a:p>
            <a:pPr lvl="1"/>
            <a:r>
              <a:rPr lang="en-US"/>
              <a:t>Develop reporting modules</a:t>
            </a:r>
          </a:p>
          <a:p>
            <a:pPr lvl="1"/>
            <a:r>
              <a:rPr lang="en-US"/>
              <a:t>Identify KPI thresholds</a:t>
            </a:r>
          </a:p>
          <a:p>
            <a:pPr lvl="1"/>
            <a:r>
              <a:rPr lang="en-US"/>
              <a:t>Report KPI metrics</a:t>
            </a:r>
          </a:p>
          <a:p>
            <a:r>
              <a:rPr lang="en-US"/>
              <a:t>Define QoS thresholds</a:t>
            </a:r>
          </a:p>
          <a:p>
            <a:pPr lvl="1"/>
            <a:r>
              <a:rPr lang="en-US"/>
              <a:t>DIP measures &amp; reports QoS metrics</a:t>
            </a:r>
          </a:p>
          <a:p>
            <a:endParaRPr lang="en-US"/>
          </a:p>
        </p:txBody>
      </p:sp>
      <p:sp>
        <p:nvSpPr>
          <p:cNvPr id="5" name="Text Placeholder 4">
            <a:extLst>
              <a:ext uri="{FF2B5EF4-FFF2-40B4-BE49-F238E27FC236}">
                <a16:creationId xmlns:a16="http://schemas.microsoft.com/office/drawing/2014/main" id="{476C0B26-526A-3C59-C1F2-AADA4B17BB2A}"/>
              </a:ext>
            </a:extLst>
          </p:cNvPr>
          <p:cNvSpPr>
            <a:spLocks noGrp="1"/>
          </p:cNvSpPr>
          <p:nvPr>
            <p:ph type="body" sz="quarter" idx="3"/>
          </p:nvPr>
        </p:nvSpPr>
        <p:spPr/>
        <p:txBody>
          <a:bodyPr/>
          <a:lstStyle/>
          <a:p>
            <a:r>
              <a:rPr lang="en-US"/>
              <a:t>Processes &amp; Documentation</a:t>
            </a:r>
          </a:p>
        </p:txBody>
      </p:sp>
      <p:sp>
        <p:nvSpPr>
          <p:cNvPr id="6" name="Content Placeholder 5">
            <a:extLst>
              <a:ext uri="{FF2B5EF4-FFF2-40B4-BE49-F238E27FC236}">
                <a16:creationId xmlns:a16="http://schemas.microsoft.com/office/drawing/2014/main" id="{7A73C3A6-3820-E5E6-F6F0-2A71049F1A0D}"/>
              </a:ext>
            </a:extLst>
          </p:cNvPr>
          <p:cNvSpPr>
            <a:spLocks noGrp="1"/>
          </p:cNvSpPr>
          <p:nvPr>
            <p:ph sz="quarter" idx="4"/>
          </p:nvPr>
        </p:nvSpPr>
        <p:spPr/>
        <p:txBody>
          <a:bodyPr/>
          <a:lstStyle/>
          <a:p>
            <a:r>
              <a:rPr lang="en-US"/>
              <a:t>Automation pipeline</a:t>
            </a:r>
          </a:p>
          <a:p>
            <a:r>
              <a:rPr lang="en-US"/>
              <a:t>Monitoring and reporting</a:t>
            </a:r>
          </a:p>
          <a:p>
            <a:r>
              <a:rPr lang="en-US"/>
              <a:t>Security and data governance</a:t>
            </a:r>
          </a:p>
          <a:p>
            <a:r>
              <a:rPr lang="en-US"/>
              <a:t>Validation and stress testing</a:t>
            </a:r>
          </a:p>
        </p:txBody>
      </p:sp>
      <p:sp>
        <p:nvSpPr>
          <p:cNvPr id="7" name="Slide Number Placeholder 6">
            <a:extLst>
              <a:ext uri="{FF2B5EF4-FFF2-40B4-BE49-F238E27FC236}">
                <a16:creationId xmlns:a16="http://schemas.microsoft.com/office/drawing/2014/main" id="{E2399665-4524-E686-51B1-9FA754E22439}"/>
              </a:ext>
            </a:extLst>
          </p:cNvPr>
          <p:cNvSpPr>
            <a:spLocks noGrp="1"/>
          </p:cNvSpPr>
          <p:nvPr>
            <p:ph type="sldNum" sz="quarter" idx="12"/>
          </p:nvPr>
        </p:nvSpPr>
        <p:spPr/>
        <p:txBody>
          <a:bodyPr/>
          <a:lstStyle/>
          <a:p>
            <a:fld id="{812B04E8-36A4-6C43-8AF8-7731AA1EDF6C}" type="slidenum">
              <a:rPr lang="en-US" smtClean="0"/>
              <a:t>65</a:t>
            </a:fld>
            <a:endParaRPr lang="en-US"/>
          </a:p>
        </p:txBody>
      </p:sp>
    </p:spTree>
    <p:extLst>
      <p:ext uri="{BB962C8B-B14F-4D97-AF65-F5344CB8AC3E}">
        <p14:creationId xmlns:p14="http://schemas.microsoft.com/office/powerpoint/2010/main" val="10501800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EBDD2-153E-688E-C53A-6B263F733837}"/>
              </a:ext>
            </a:extLst>
          </p:cNvPr>
          <p:cNvSpPr>
            <a:spLocks noGrp="1"/>
          </p:cNvSpPr>
          <p:nvPr>
            <p:ph type="title"/>
          </p:nvPr>
        </p:nvSpPr>
        <p:spPr/>
        <p:txBody>
          <a:bodyPr/>
          <a:lstStyle/>
          <a:p>
            <a:r>
              <a:rPr lang="en-US"/>
              <a:t>Operations and Maintenance</a:t>
            </a:r>
          </a:p>
        </p:txBody>
      </p:sp>
      <p:sp>
        <p:nvSpPr>
          <p:cNvPr id="3" name="Content Placeholder 2">
            <a:extLst>
              <a:ext uri="{FF2B5EF4-FFF2-40B4-BE49-F238E27FC236}">
                <a16:creationId xmlns:a16="http://schemas.microsoft.com/office/drawing/2014/main" id="{DF963A7F-782F-CAF2-C48A-EE66410D1791}"/>
              </a:ext>
            </a:extLst>
          </p:cNvPr>
          <p:cNvSpPr>
            <a:spLocks noGrp="1"/>
          </p:cNvSpPr>
          <p:nvPr>
            <p:ph sz="half" idx="1"/>
          </p:nvPr>
        </p:nvSpPr>
        <p:spPr/>
        <p:txBody>
          <a:bodyPr/>
          <a:lstStyle/>
          <a:p>
            <a:r>
              <a:rPr lang="en-US"/>
              <a:t>Monitoring</a:t>
            </a:r>
          </a:p>
          <a:p>
            <a:pPr lvl="1"/>
            <a:r>
              <a:rPr lang="en-US"/>
              <a:t>Quality of Service Metrics</a:t>
            </a:r>
          </a:p>
          <a:p>
            <a:pPr lvl="1"/>
            <a:r>
              <a:rPr lang="en-US"/>
              <a:t>Off-nominal event detection</a:t>
            </a:r>
          </a:p>
          <a:p>
            <a:r>
              <a:rPr lang="en-US"/>
              <a:t>Performance Dashboard</a:t>
            </a:r>
          </a:p>
          <a:p>
            <a:pPr lvl="1"/>
            <a:r>
              <a:rPr lang="en-US"/>
              <a:t>Statistics</a:t>
            </a:r>
          </a:p>
          <a:p>
            <a:pPr lvl="1"/>
            <a:r>
              <a:rPr lang="en-US"/>
              <a:t>Graphics</a:t>
            </a:r>
          </a:p>
          <a:p>
            <a:endParaRPr lang="en-US"/>
          </a:p>
        </p:txBody>
      </p:sp>
      <p:sp>
        <p:nvSpPr>
          <p:cNvPr id="4" name="Content Placeholder 3">
            <a:extLst>
              <a:ext uri="{FF2B5EF4-FFF2-40B4-BE49-F238E27FC236}">
                <a16:creationId xmlns:a16="http://schemas.microsoft.com/office/drawing/2014/main" id="{F116E7AB-A5B7-2B31-5CD6-C9218C20D68A}"/>
              </a:ext>
            </a:extLst>
          </p:cNvPr>
          <p:cNvSpPr>
            <a:spLocks noGrp="1"/>
          </p:cNvSpPr>
          <p:nvPr>
            <p:ph sz="half" idx="2"/>
          </p:nvPr>
        </p:nvSpPr>
        <p:spPr/>
        <p:txBody>
          <a:bodyPr/>
          <a:lstStyle/>
          <a:p>
            <a:r>
              <a:rPr lang="en-US"/>
              <a:t>Third party library scanning</a:t>
            </a:r>
          </a:p>
          <a:p>
            <a:r>
              <a:rPr lang="en-US"/>
              <a:t>Code quality checking</a:t>
            </a:r>
          </a:p>
          <a:p>
            <a:r>
              <a:rPr lang="en-US"/>
              <a:t>Anomalous event response</a:t>
            </a:r>
          </a:p>
          <a:p>
            <a:r>
              <a:rPr lang="en-US"/>
              <a:t>Fast-track remediation cycle</a:t>
            </a:r>
          </a:p>
        </p:txBody>
      </p:sp>
      <p:pic>
        <p:nvPicPr>
          <p:cNvPr id="6" name="Picture 5">
            <a:extLst>
              <a:ext uri="{FF2B5EF4-FFF2-40B4-BE49-F238E27FC236}">
                <a16:creationId xmlns:a16="http://schemas.microsoft.com/office/drawing/2014/main" id="{5DAF3A97-983C-30DC-2678-D65F8D3E0CF5}"/>
              </a:ext>
            </a:extLst>
          </p:cNvPr>
          <p:cNvPicPr>
            <a:picLocks noChangeAspect="1"/>
          </p:cNvPicPr>
          <p:nvPr/>
        </p:nvPicPr>
        <p:blipFill>
          <a:blip r:embed="rId2"/>
          <a:stretch>
            <a:fillRect/>
          </a:stretch>
        </p:blipFill>
        <p:spPr>
          <a:xfrm>
            <a:off x="2667000" y="4139513"/>
            <a:ext cx="6858000" cy="1115011"/>
          </a:xfrm>
          <a:prstGeom prst="rect">
            <a:avLst/>
          </a:prstGeom>
        </p:spPr>
      </p:pic>
    </p:spTree>
    <p:extLst>
      <p:ext uri="{BB962C8B-B14F-4D97-AF65-F5344CB8AC3E}">
        <p14:creationId xmlns:p14="http://schemas.microsoft.com/office/powerpoint/2010/main" val="259723188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67C70-671E-3380-EAFF-0059B6DE3081}"/>
              </a:ext>
            </a:extLst>
          </p:cNvPr>
          <p:cNvSpPr>
            <a:spLocks noGrp="1"/>
          </p:cNvSpPr>
          <p:nvPr>
            <p:ph type="title"/>
          </p:nvPr>
        </p:nvSpPr>
        <p:spPr/>
        <p:txBody>
          <a:bodyPr/>
          <a:lstStyle/>
          <a:p>
            <a:r>
              <a:rPr lang="en-US"/>
              <a:t>Tenant Model</a:t>
            </a:r>
          </a:p>
        </p:txBody>
      </p:sp>
      <p:pic>
        <p:nvPicPr>
          <p:cNvPr id="6" name="Content Placeholder 5">
            <a:extLst>
              <a:ext uri="{FF2B5EF4-FFF2-40B4-BE49-F238E27FC236}">
                <a16:creationId xmlns:a16="http://schemas.microsoft.com/office/drawing/2014/main" id="{268F8E56-ABBE-3368-FED8-D785509F4F4D}"/>
              </a:ext>
            </a:extLst>
          </p:cNvPr>
          <p:cNvPicPr>
            <a:picLocks noGrp="1" noChangeAspect="1"/>
          </p:cNvPicPr>
          <p:nvPr>
            <p:ph sz="half" idx="1"/>
          </p:nvPr>
        </p:nvPicPr>
        <p:blipFill>
          <a:blip r:embed="rId2"/>
          <a:stretch>
            <a:fillRect/>
          </a:stretch>
        </p:blipFill>
        <p:spPr>
          <a:xfrm>
            <a:off x="964264" y="1514479"/>
            <a:ext cx="4114800" cy="3761599"/>
          </a:xfrm>
        </p:spPr>
      </p:pic>
      <p:sp>
        <p:nvSpPr>
          <p:cNvPr id="4" name="Content Placeholder 3">
            <a:extLst>
              <a:ext uri="{FF2B5EF4-FFF2-40B4-BE49-F238E27FC236}">
                <a16:creationId xmlns:a16="http://schemas.microsoft.com/office/drawing/2014/main" id="{4D0AB41D-28C0-0EF6-5D24-3F2786530E4B}"/>
              </a:ext>
            </a:extLst>
          </p:cNvPr>
          <p:cNvSpPr>
            <a:spLocks noGrp="1"/>
          </p:cNvSpPr>
          <p:nvPr>
            <p:ph sz="half" idx="2"/>
          </p:nvPr>
        </p:nvSpPr>
        <p:spPr>
          <a:xfrm>
            <a:off x="6197600" y="990600"/>
            <a:ext cx="5174872" cy="5399088"/>
          </a:xfrm>
        </p:spPr>
        <p:txBody>
          <a:bodyPr/>
          <a:lstStyle/>
          <a:p>
            <a:r>
              <a:rPr lang="en-US"/>
              <a:t>DIP Tenant model</a:t>
            </a:r>
          </a:p>
          <a:p>
            <a:pPr lvl="1"/>
            <a:r>
              <a:rPr lang="en-US"/>
              <a:t>Identity management delegated to NASA Guest Services</a:t>
            </a:r>
          </a:p>
          <a:p>
            <a:pPr lvl="1"/>
            <a:r>
              <a:rPr lang="en-US"/>
              <a:t>Single tenant model</a:t>
            </a:r>
          </a:p>
          <a:p>
            <a:pPr lvl="2"/>
            <a:r>
              <a:rPr lang="en-US"/>
              <a:t>Users as members of a team</a:t>
            </a:r>
          </a:p>
          <a:p>
            <a:pPr lvl="2"/>
            <a:r>
              <a:rPr lang="en-US"/>
              <a:t>Team profile determines authority for all team members</a:t>
            </a:r>
          </a:p>
          <a:p>
            <a:pPr marL="457200" lvl="1" indent="0">
              <a:buNone/>
            </a:pPr>
            <a:endParaRPr lang="en-US"/>
          </a:p>
          <a:p>
            <a:r>
              <a:rPr lang="en-US"/>
              <a:t>Tenant model in general</a:t>
            </a:r>
          </a:p>
          <a:p>
            <a:pPr lvl="1"/>
            <a:r>
              <a:rPr lang="en-US"/>
              <a:t>Impacts data governance procedures</a:t>
            </a:r>
          </a:p>
          <a:p>
            <a:pPr lvl="1"/>
            <a:r>
              <a:rPr lang="en-US"/>
              <a:t>Used for identity and user pool management</a:t>
            </a:r>
          </a:p>
          <a:p>
            <a:pPr lvl="1"/>
            <a:r>
              <a:rPr lang="en-US"/>
              <a:t>Can also apply to service information management</a:t>
            </a:r>
          </a:p>
        </p:txBody>
      </p:sp>
    </p:spTree>
    <p:extLst>
      <p:ext uri="{BB962C8B-B14F-4D97-AF65-F5344CB8AC3E}">
        <p14:creationId xmlns:p14="http://schemas.microsoft.com/office/powerpoint/2010/main" val="2416216756"/>
      </p:ext>
    </p:extLst>
  </p:cSld>
  <p:clrMapOvr>
    <a:masterClrMapping/>
  </p:clrMapOvr>
  <p:transition/>
</p:sld>
</file>

<file path=ppt/theme/theme1.xml><?xml version="1.0" encoding="utf-8"?>
<a:theme xmlns:a="http://schemas.openxmlformats.org/drawingml/2006/main" name="1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accent4">
              <a:lumMod val="50000"/>
            </a:schemeClr>
          </a:solidFill>
        </a:ln>
      </a:spPr>
      <a:bodyPr rtlCol="0" anchor="ctr"/>
      <a:lstStyle>
        <a:defPPr algn="ctr">
          <a:defRPr/>
        </a:defPPr>
      </a:lstStyle>
      <a:style>
        <a:lnRef idx="1">
          <a:schemeClr val="accent4"/>
        </a:lnRef>
        <a:fillRef idx="3">
          <a:schemeClr val="accent4"/>
        </a:fillRef>
        <a:effectRef idx="2">
          <a:schemeClr val="accent4"/>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IP template 2024" id="{558E8A03-B7FE-E34E-A29C-868F4F593941}" vid="{F9E8D3EA-DB6F-DC49-B551-D552E8597F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6EC980A0182648AF2DE4564F50CB61" ma:contentTypeVersion="16" ma:contentTypeDescription="Create a new document." ma:contentTypeScope="" ma:versionID="4cab016032b6fff7add282400d196de0">
  <xsd:schema xmlns:xsd="http://www.w3.org/2001/XMLSchema" xmlns:xs="http://www.w3.org/2001/XMLSchema" xmlns:p="http://schemas.microsoft.com/office/2006/metadata/properties" xmlns:ns2="58193bbe-7cce-4dab-a5db-7f7c161d85c7" xmlns:ns3="6ccc96cc-3898-451b-86e8-93e443347aa4" xmlns:ns4="d900e117-17a0-4b24-9e47-511ef1d02c43" targetNamespace="http://schemas.microsoft.com/office/2006/metadata/properties" ma:root="true" ma:fieldsID="9c3ceb144f407ddd271a21cf4544a66e" ns2:_="" ns3:_="" ns4:_="">
    <xsd:import namespace="58193bbe-7cce-4dab-a5db-7f7c161d85c7"/>
    <xsd:import namespace="6ccc96cc-3898-451b-86e8-93e443347aa4"/>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193bbe-7cce-4dab-a5db-7f7c161d8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cc96cc-3898-451b-86e8-93e443347aa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7338927-d063-41c4-baed-4868a470fd26}" ma:internalName="TaxCatchAll" ma:showField="CatchAllData" ma:web="6ccc96cc-3898-451b-86e8-93e443347a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ccc96cc-3898-451b-86e8-93e443347aa4">
      <UserInfo>
        <DisplayName>Johnson, Mirna G. (ARC-TH)</DisplayName>
        <AccountId>19</AccountId>
        <AccountType/>
      </UserInfo>
      <UserInfo>
        <DisplayName>Pai, Raj (ARC-AF)</DisplayName>
        <AccountId>20</AccountId>
        <AccountType/>
      </UserInfo>
      <UserInfo>
        <DisplayName>Evans, Cody A. (ARC-TH)[SAN JOSE STATE UNIVERSITY RESEARCH FOUNDATION]</DisplayName>
        <AccountId>18</AccountId>
        <AccountType/>
      </UserInfo>
      <UserInfo>
        <DisplayName>Swieringa, Kurt A. (LARC-D318)</DisplayName>
        <AccountId>76</AccountId>
        <AccountType/>
      </UserInfo>
    </SharedWithUsers>
    <TaxCatchAll xmlns="d900e117-17a0-4b24-9e47-511ef1d02c43" xsi:nil="true"/>
    <lcf76f155ced4ddcb4097134ff3c332f xmlns="58193bbe-7cce-4dab-a5db-7f7c161d85c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517C621-6EEA-453E-89BD-798BBBB88DF4}">
  <ds:schemaRefs>
    <ds:schemaRef ds:uri="58193bbe-7cce-4dab-a5db-7f7c161d85c7"/>
    <ds:schemaRef ds:uri="6ccc96cc-3898-451b-86e8-93e443347aa4"/>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FB74EED-7D6D-4BA8-B1F2-55245CD5BD4D}">
  <ds:schemaRefs>
    <ds:schemaRef ds:uri="http://schemas.microsoft.com/sharepoint/v3/contenttype/forms"/>
  </ds:schemaRefs>
</ds:datastoreItem>
</file>

<file path=customXml/itemProps3.xml><?xml version="1.0" encoding="utf-8"?>
<ds:datastoreItem xmlns:ds="http://schemas.openxmlformats.org/officeDocument/2006/customXml" ds:itemID="{8FCF03EA-5DEE-4AE0-9D01-AFC016E806F9}">
  <ds:schemaRefs>
    <ds:schemaRef ds:uri="58193bbe-7cce-4dab-a5db-7f7c161d85c7"/>
    <ds:schemaRef ds:uri="6ccc96cc-3898-451b-86e8-93e443347aa4"/>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67</Slides>
  <Notes>8</Notes>
  <HiddenSlides>0</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1_nasa_asp_presentation</vt:lpstr>
      <vt:lpstr>Service Provider Technical Interchange</vt:lpstr>
      <vt:lpstr>Workshop Objectives</vt:lpstr>
      <vt:lpstr>Agenda</vt:lpstr>
      <vt:lpstr>Ground Rules</vt:lpstr>
      <vt:lpstr>PowerPoint Presentation</vt:lpstr>
      <vt:lpstr>PowerPoint Presentation</vt:lpstr>
      <vt:lpstr>PowerPoint Presentation</vt:lpstr>
      <vt:lpstr>DIP Partnership With Service Providers</vt:lpstr>
      <vt:lpstr>PowerPoint Presentation</vt:lpstr>
      <vt:lpstr>PowerPoint Presentation</vt:lpstr>
      <vt:lpstr>Technical Interchange Topics</vt:lpstr>
      <vt:lpstr>PowerPoint Presentation</vt:lpstr>
      <vt:lpstr>Definition and Scope</vt:lpstr>
      <vt:lpstr>Authentication</vt:lpstr>
      <vt:lpstr>Authorization</vt:lpstr>
      <vt:lpstr>Data Compliance</vt:lpstr>
      <vt:lpstr>Data Quality Governance</vt:lpstr>
      <vt:lpstr>Partner Entity Service Availability Policies</vt:lpstr>
      <vt:lpstr>Partner Entity Service Availability Policies</vt:lpstr>
      <vt:lpstr>Partner Entity Service Availability Policies</vt:lpstr>
      <vt:lpstr>Discussion Points</vt:lpstr>
      <vt:lpstr>PowerPoint Presentation</vt:lpstr>
      <vt:lpstr>Quality of Services</vt:lpstr>
      <vt:lpstr>Model Evaluation Basics</vt:lpstr>
      <vt:lpstr>DIP Metrics for ML Models</vt:lpstr>
      <vt:lpstr> Classification Models and Metrics</vt:lpstr>
      <vt:lpstr> Regression Models and Metrics</vt:lpstr>
      <vt:lpstr>Service Provider Metrics Ingestion</vt:lpstr>
      <vt:lpstr>Metrics for ML Services Reported on the Platform </vt:lpstr>
      <vt:lpstr>Metrics for ML Services Reported on the Platform </vt:lpstr>
      <vt:lpstr>Quality of Service (QoS) Metrics on the Platform</vt:lpstr>
      <vt:lpstr>Quality of Service (QoS) Dashboard on the Platform </vt:lpstr>
      <vt:lpstr>Quality of Service (QoS) Metrics on the Platform </vt:lpstr>
      <vt:lpstr>Discussion Points</vt:lpstr>
      <vt:lpstr>PowerPoint Presentation</vt:lpstr>
      <vt:lpstr>Cybersecurity Throughout the Lifecycle</vt:lpstr>
      <vt:lpstr>Authentication &amp; Authorization</vt:lpstr>
      <vt:lpstr>Cybersecurity Testing</vt:lpstr>
      <vt:lpstr>Cybersecurity Approach</vt:lpstr>
      <vt:lpstr>Zero Trust</vt:lpstr>
      <vt:lpstr>Discussion Points</vt:lpstr>
      <vt:lpstr>PowerPoint Presentation</vt:lpstr>
      <vt:lpstr>Interoperability</vt:lpstr>
      <vt:lpstr>Foundational Level</vt:lpstr>
      <vt:lpstr>Structural Level</vt:lpstr>
      <vt:lpstr>Semantic Level</vt:lpstr>
      <vt:lpstr>Organizational Level</vt:lpstr>
      <vt:lpstr>Service Discovery</vt:lpstr>
      <vt:lpstr>Security Data</vt:lpstr>
      <vt:lpstr>Zero Trust Architecture (ZTA)</vt:lpstr>
      <vt:lpstr>Discussion Points</vt:lpstr>
      <vt:lpstr>Q &amp; A</vt:lpstr>
      <vt:lpstr>PowerPoint Presentation</vt:lpstr>
      <vt:lpstr>Participation in DIP Ecosystem</vt:lpstr>
      <vt:lpstr>Upcoming – ATM-X DIP Industry Day</vt:lpstr>
      <vt:lpstr>Contact info</vt:lpstr>
      <vt:lpstr>PowerPoint Presentation</vt:lpstr>
      <vt:lpstr>PowerPoint Presentation</vt:lpstr>
      <vt:lpstr>Maturity</vt:lpstr>
      <vt:lpstr>Maturity Levels</vt:lpstr>
      <vt:lpstr>Service Claims Verification</vt:lpstr>
      <vt:lpstr>Stakeholders Service Alignment Validation</vt:lpstr>
      <vt:lpstr>Maturity Metrics</vt:lpstr>
      <vt:lpstr>Maturity Metrics - Example</vt:lpstr>
      <vt:lpstr>Maturity Assessment Guidelines</vt:lpstr>
      <vt:lpstr>Operations and Maintenance</vt:lpstr>
      <vt:lpstr>Tenant Model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 Evaluation</dc:title>
  <dc:creator>Jung, Yoon C. (ARC-AFH)</dc:creator>
  <cp:revision>5</cp:revision>
  <dcterms:created xsi:type="dcterms:W3CDTF">2021-06-08T16:30:05Z</dcterms:created>
  <dcterms:modified xsi:type="dcterms:W3CDTF">2024-11-26T19:56:03Z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0x010100DA6EC980A0182648AF2DE4564F50CB61</vt:lpwstr>
  </property>
  <property fmtid="{D5CDD505-2E9C-101B-9397-08002B2CF9AE}" pid="3" name="MediaServiceImageTags">
    <vt:lpwstr/>
  </property>
</Properties>
</file>