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Palatino Linotype" panose="02040502050505030304" pitchFamily="18" charset="0"/>
      <p:regular r:id="rId15"/>
      <p:bold r:id="rId16"/>
      <p:italic r:id="rId17"/>
      <p:boldItalic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61" d="100"/>
          <a:sy n="161" d="100"/>
        </p:scale>
        <p:origin x="784" y="2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13d11897f6_0_7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13d11897f6_0_7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13d11897f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13d11897f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13d11897f6_0_5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13d11897f6_0_5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13d11897f6_0_4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g313d11897f6_0_4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13d11897f6_0_308:notes"/>
          <p:cNvSpPr txBox="1">
            <a:spLocks noGrp="1"/>
          </p:cNvSpPr>
          <p:nvPr>
            <p:ph type="body" idx="1"/>
          </p:nvPr>
        </p:nvSpPr>
        <p:spPr>
          <a:xfrm>
            <a:off x="685787" y="434338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3" name="Google Shape;103;g313d11897f6_0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511" y="685795"/>
            <a:ext cx="6095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13d11897f6_0_7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13d11897f6_0_7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13d11897f6_0_6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g313d11897f6_0_6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13d11897f6_0_5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13d11897f6_0_5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13d11897f6_0_5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" name="Google Shape;176;g313d11897f6_0_5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13d11897f6_0_8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g313d11897f6_0_8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13d11897f6_0_4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13d11897f6_0_4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l="3581" t="28701" r="16476" b="11141"/>
          <a:stretch/>
        </p:blipFill>
        <p:spPr>
          <a:xfrm>
            <a:off x="-4025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90125" y="337825"/>
            <a:ext cx="89310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 b="1" i="1" dirty="0">
                <a:solidFill>
                  <a:srgbClr val="00FF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Solar coronal phenomenon:  Imaging spectroscopy</a:t>
            </a:r>
            <a:endParaRPr sz="2500" b="1" i="1" dirty="0">
              <a:solidFill>
                <a:srgbClr val="00FF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1" dirty="0">
              <a:solidFill>
                <a:srgbClr val="00FF00"/>
              </a:solidFill>
              <a:latin typeface="Times"/>
              <a:ea typeface="Times"/>
              <a:cs typeface="Times"/>
              <a:sym typeface="Time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 i="1" dirty="0">
              <a:solidFill>
                <a:srgbClr val="00FF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60250" y="4414550"/>
            <a:ext cx="84477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0212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20212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1E1C1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44425" y="4467075"/>
            <a:ext cx="88224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NPP virtual Symposium</a:t>
            </a:r>
            <a:endParaRPr sz="1500" dirty="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20 Nov 2024</a:t>
            </a:r>
            <a:endParaRPr sz="1500" dirty="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402000" y="2476700"/>
            <a:ext cx="3000000" cy="18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25" tIns="82925" rIns="82925" bIns="82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600">
              <a:solidFill>
                <a:srgbClr val="1E1C1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600">
              <a:solidFill>
                <a:srgbClr val="1E1C1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600" i="1" u="none" strike="noStrike" cap="none">
                <a:solidFill>
                  <a:srgbClr val="00FFFF"/>
                </a:solidFill>
              </a:rPr>
              <a:t>Biswajit Mondal</a:t>
            </a:r>
            <a:endParaRPr sz="1600" i="1">
              <a:solidFill>
                <a:srgbClr val="00FFFF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100" b="1" i="1">
              <a:solidFill>
                <a:srgbClr val="00FFFF"/>
              </a:solidFill>
            </a:endParaRPr>
          </a:p>
          <a:p>
            <a:pPr marL="0" lvl="0" indent="0" algn="ctr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300">
                <a:solidFill>
                  <a:srgbClr val="00FFFF"/>
                </a:solidFill>
              </a:rPr>
              <a:t>NASA Postdoctoral Program</a:t>
            </a:r>
            <a:endParaRPr sz="1300">
              <a:solidFill>
                <a:srgbClr val="00FFFF"/>
              </a:solidFill>
            </a:endParaRPr>
          </a:p>
          <a:p>
            <a:pPr marL="0" lvl="0" indent="0" algn="ctr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300">
                <a:solidFill>
                  <a:srgbClr val="00FFFF"/>
                </a:solidFill>
              </a:rPr>
              <a:t>Marshall Space Flight Center</a:t>
            </a:r>
            <a:endParaRPr sz="1300">
              <a:solidFill>
                <a:srgbClr val="00FFFF"/>
              </a:solidFill>
            </a:endParaRPr>
          </a:p>
          <a:p>
            <a:pPr marL="0" lvl="0" indent="0" algn="ctr" rtl="0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300">
                <a:solidFill>
                  <a:srgbClr val="00FFFF"/>
                </a:solidFill>
              </a:rPr>
              <a:t>Email: biswajit.mondal@nasa.gov</a:t>
            </a:r>
            <a:endParaRPr sz="1300">
              <a:solidFill>
                <a:srgbClr val="00FFFF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800">
              <a:solidFill>
                <a:srgbClr val="1E1C1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500" u="sng">
              <a:solidFill>
                <a:srgbClr val="1E1C1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500" u="sng">
              <a:solidFill>
                <a:srgbClr val="1E1C1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srgbClr val="1E1C1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600" i="1">
              <a:solidFill>
                <a:srgbClr val="1E1C1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500" i="1" u="none" strike="noStrike" cap="none">
              <a:solidFill>
                <a:srgbClr val="000000"/>
              </a:solidFill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64597" y="1212025"/>
            <a:ext cx="1461202" cy="1206499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4572000" y="2186175"/>
            <a:ext cx="3966300" cy="17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500"/>
              </a:spcBef>
              <a:spcAft>
                <a:spcPts val="0"/>
              </a:spcAft>
              <a:buNone/>
            </a:pPr>
            <a:endParaRPr sz="800" i="1" dirty="0">
              <a:solidFill>
                <a:srgbClr val="00FFFF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" sz="1300" i="1" u="sng" dirty="0">
                <a:solidFill>
                  <a:srgbClr val="00FFFF"/>
                </a:solidFill>
              </a:rPr>
              <a:t>TEAM: </a:t>
            </a:r>
            <a:endParaRPr sz="1300" i="1" u="sng" dirty="0">
              <a:solidFill>
                <a:srgbClr val="00FFFF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" sz="1300" i="1" dirty="0">
                <a:solidFill>
                  <a:srgbClr val="00FFFF"/>
                </a:solidFill>
              </a:rPr>
              <a:t>Amy R. Winebarger (NASA MSFC)</a:t>
            </a:r>
            <a:endParaRPr sz="1300" i="1" dirty="0">
              <a:solidFill>
                <a:srgbClr val="00FFFF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" sz="1300" i="1" dirty="0">
                <a:solidFill>
                  <a:srgbClr val="00FFFF"/>
                </a:solidFill>
              </a:rPr>
              <a:t>P. S. </a:t>
            </a:r>
            <a:r>
              <a:rPr lang="en" sz="1300" i="1" dirty="0" err="1">
                <a:solidFill>
                  <a:srgbClr val="00FFFF"/>
                </a:solidFill>
              </a:rPr>
              <a:t>Athiray</a:t>
            </a:r>
            <a:r>
              <a:rPr lang="en" sz="1300" i="1" dirty="0">
                <a:solidFill>
                  <a:srgbClr val="00FFFF"/>
                </a:solidFill>
              </a:rPr>
              <a:t> (UAH/MSFC)</a:t>
            </a:r>
            <a:endParaRPr sz="1300" i="1" dirty="0">
              <a:solidFill>
                <a:srgbClr val="00FFFF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00FFFF"/>
                </a:solidFill>
              </a:rPr>
              <a:t>Sabrina L. Savage (NASA MSFC)</a:t>
            </a:r>
            <a:endParaRPr sz="1300" dirty="0">
              <a:solidFill>
                <a:srgbClr val="00FFFF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00FFFF"/>
                </a:solidFill>
              </a:rPr>
              <a:t>Ken Kobayashi (NASA MSFC)</a:t>
            </a:r>
            <a:endParaRPr sz="1300" dirty="0">
              <a:solidFill>
                <a:srgbClr val="00FFFF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00FFFF"/>
                </a:solidFill>
              </a:rPr>
              <a:t>Patrick R. </a:t>
            </a:r>
            <a:r>
              <a:rPr lang="en" sz="1300" dirty="0" err="1">
                <a:solidFill>
                  <a:srgbClr val="00FFFF"/>
                </a:solidFill>
              </a:rPr>
              <a:t>Champey</a:t>
            </a:r>
            <a:r>
              <a:rPr lang="en" sz="1300" dirty="0">
                <a:solidFill>
                  <a:srgbClr val="00FFFF"/>
                </a:solidFill>
              </a:rPr>
              <a:t> (NASA MSFC)</a:t>
            </a:r>
            <a:endParaRPr sz="1300" dirty="0">
              <a:solidFill>
                <a:srgbClr val="00FFFF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00FFFF"/>
                </a:solidFill>
              </a:rPr>
              <a:t>David E. McKenzie (NASA MSFC)</a:t>
            </a:r>
            <a:endParaRPr sz="1300" dirty="0">
              <a:solidFill>
                <a:srgbClr val="00FFFF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00FFFF"/>
                </a:solidFill>
              </a:rPr>
              <a:t>Genevieve D. Vigil (NASA MSFC)</a:t>
            </a:r>
            <a:endParaRPr sz="1300" dirty="0">
              <a:solidFill>
                <a:srgbClr val="00FFFF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 err="1">
                <a:solidFill>
                  <a:srgbClr val="00FFFF"/>
                </a:solidFill>
              </a:rPr>
              <a:t>MaGIXS</a:t>
            </a:r>
            <a:r>
              <a:rPr lang="en" sz="1300" dirty="0">
                <a:solidFill>
                  <a:srgbClr val="00FFFF"/>
                </a:solidFill>
              </a:rPr>
              <a:t> team</a:t>
            </a:r>
            <a:endParaRPr sz="1300" dirty="0">
              <a:solidFill>
                <a:srgbClr val="00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500"/>
              </a:spcBef>
              <a:spcAft>
                <a:spcPts val="0"/>
              </a:spcAft>
              <a:buNone/>
            </a:pPr>
            <a:endParaRPr sz="1900" i="1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500"/>
              </a:spcBef>
              <a:spcAft>
                <a:spcPts val="0"/>
              </a:spcAft>
              <a:buNone/>
            </a:pPr>
            <a:endParaRPr sz="1900" i="1" dirty="0">
              <a:solidFill>
                <a:srgbClr val="00FFFF"/>
              </a:solidFill>
            </a:endParaRPr>
          </a:p>
          <a:p>
            <a:pPr marL="0" lvl="0" indent="0" algn="ctr" rtl="0">
              <a:spcBef>
                <a:spcPts val="500"/>
              </a:spcBef>
              <a:spcAft>
                <a:spcPts val="0"/>
              </a:spcAft>
              <a:buNone/>
            </a:pPr>
            <a:endParaRPr sz="1900" baseline="30000" dirty="0">
              <a:solidFill>
                <a:srgbClr val="00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00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/>
          <p:nvPr/>
        </p:nvSpPr>
        <p:spPr>
          <a:xfrm>
            <a:off x="4838075" y="2598000"/>
            <a:ext cx="3976800" cy="24618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4"/>
          <p:cNvSpPr txBox="1"/>
          <p:nvPr/>
        </p:nvSpPr>
        <p:spPr>
          <a:xfrm>
            <a:off x="0" y="-110100"/>
            <a:ext cx="9144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2500" b="1" i="1">
                <a:solidFill>
                  <a:srgbClr val="5C2D9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Introduction</a:t>
            </a:r>
            <a:endParaRPr sz="2500" b="1" i="1">
              <a:solidFill>
                <a:srgbClr val="5C2D91"/>
              </a:solidFill>
            </a:endParaRPr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8200" y="398400"/>
            <a:ext cx="2036000" cy="194386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1448225" y="2228700"/>
            <a:ext cx="1948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1"/>
              <a:t>Visible wavelength</a:t>
            </a:r>
            <a:endParaRPr sz="1200" b="1" i="1"/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77275" y="398175"/>
            <a:ext cx="1948150" cy="194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8125" y="2871302"/>
            <a:ext cx="2603151" cy="1648941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 txBox="1"/>
          <p:nvPr/>
        </p:nvSpPr>
        <p:spPr>
          <a:xfrm>
            <a:off x="4115225" y="2228700"/>
            <a:ext cx="538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1"/>
              <a:t>EUV</a:t>
            </a:r>
            <a:endParaRPr sz="1200" b="1" i="1"/>
          </a:p>
        </p:txBody>
      </p:sp>
      <p:sp>
        <p:nvSpPr>
          <p:cNvPr id="72" name="Google Shape;72;p14"/>
          <p:cNvSpPr txBox="1"/>
          <p:nvPr/>
        </p:nvSpPr>
        <p:spPr>
          <a:xfrm>
            <a:off x="6477425" y="2228700"/>
            <a:ext cx="852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1"/>
              <a:t>X-ray</a:t>
            </a:r>
            <a:endParaRPr sz="1200" b="1" i="1"/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6">
            <a:alphaModFix/>
          </a:blip>
          <a:srcRect l="40592" b="17369"/>
          <a:stretch/>
        </p:blipFill>
        <p:spPr>
          <a:xfrm>
            <a:off x="569876" y="2861071"/>
            <a:ext cx="2736900" cy="2145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 rotWithShape="1">
          <a:blip r:embed="rId6">
            <a:alphaModFix/>
          </a:blip>
          <a:srcRect l="-860" t="19722" r="66020" b="17785"/>
          <a:stretch/>
        </p:blipFill>
        <p:spPr>
          <a:xfrm>
            <a:off x="1222825" y="419338"/>
            <a:ext cx="1881375" cy="19019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" name="Google Shape;75;p14"/>
          <p:cNvGrpSpPr/>
          <p:nvPr/>
        </p:nvGrpSpPr>
        <p:grpSpPr>
          <a:xfrm>
            <a:off x="342275" y="1871600"/>
            <a:ext cx="8472750" cy="3211375"/>
            <a:chOff x="342275" y="1871600"/>
            <a:chExt cx="8472750" cy="3211375"/>
          </a:xfrm>
        </p:grpSpPr>
        <p:sp>
          <p:nvSpPr>
            <p:cNvPr id="76" name="Google Shape;76;p14"/>
            <p:cNvSpPr/>
            <p:nvPr/>
          </p:nvSpPr>
          <p:spPr>
            <a:xfrm>
              <a:off x="342275" y="2598000"/>
              <a:ext cx="3976800" cy="246180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77" name="Google Shape;77;p1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266025" y="2706613"/>
              <a:ext cx="3104601" cy="23530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" name="Google Shape;78;p14"/>
            <p:cNvSpPr txBox="1"/>
            <p:nvPr/>
          </p:nvSpPr>
          <p:spPr>
            <a:xfrm>
              <a:off x="704775" y="2534600"/>
              <a:ext cx="2736900" cy="27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Coronal heating problem</a:t>
              </a:r>
              <a:endParaRPr/>
            </a:p>
          </p:txBody>
        </p:sp>
        <p:sp>
          <p:nvSpPr>
            <p:cNvPr id="79" name="Google Shape;79;p14"/>
            <p:cNvSpPr txBox="1"/>
            <p:nvPr/>
          </p:nvSpPr>
          <p:spPr>
            <a:xfrm>
              <a:off x="4961225" y="2534600"/>
              <a:ext cx="3853800" cy="27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Elemental Abundance anomaly or FIP effect</a:t>
              </a:r>
              <a:endParaRPr/>
            </a:p>
          </p:txBody>
        </p:sp>
        <p:cxnSp>
          <p:nvCxnSpPr>
            <p:cNvPr id="80" name="Google Shape;80;p14"/>
            <p:cNvCxnSpPr/>
            <p:nvPr/>
          </p:nvCxnSpPr>
          <p:spPr>
            <a:xfrm>
              <a:off x="3629075" y="3111550"/>
              <a:ext cx="10500" cy="10092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stealth" w="med" len="med"/>
              <a:tailEnd type="none" w="med" len="med"/>
            </a:ln>
          </p:spPr>
        </p:cxnSp>
        <p:sp>
          <p:nvSpPr>
            <p:cNvPr id="81" name="Google Shape;81;p14"/>
            <p:cNvSpPr txBox="1"/>
            <p:nvPr/>
          </p:nvSpPr>
          <p:spPr>
            <a:xfrm rot="-5400000">
              <a:off x="3006925" y="3423825"/>
              <a:ext cx="15165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Temperature</a:t>
              </a:r>
              <a:endParaRPr/>
            </a:p>
          </p:txBody>
        </p:sp>
        <p:cxnSp>
          <p:nvCxnSpPr>
            <p:cNvPr id="82" name="Google Shape;82;p14"/>
            <p:cNvCxnSpPr/>
            <p:nvPr/>
          </p:nvCxnSpPr>
          <p:spPr>
            <a:xfrm flipH="1">
              <a:off x="670575" y="1881375"/>
              <a:ext cx="1463100" cy="1518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" name="Google Shape;83;p14"/>
            <p:cNvCxnSpPr/>
            <p:nvPr/>
          </p:nvCxnSpPr>
          <p:spPr>
            <a:xfrm>
              <a:off x="2299900" y="1871600"/>
              <a:ext cx="841500" cy="996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84" name="Google Shape;84;p14"/>
            <p:cNvSpPr txBox="1"/>
            <p:nvPr/>
          </p:nvSpPr>
          <p:spPr>
            <a:xfrm>
              <a:off x="3648325" y="4640775"/>
              <a:ext cx="7806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~10</a:t>
              </a:r>
              <a:r>
                <a:rPr lang="en" baseline="30000"/>
                <a:t>3</a:t>
              </a:r>
              <a:r>
                <a:rPr lang="en"/>
                <a:t> K</a:t>
              </a:r>
              <a:endParaRPr/>
            </a:p>
          </p:txBody>
        </p:sp>
        <p:sp>
          <p:nvSpPr>
            <p:cNvPr id="85" name="Google Shape;85;p14"/>
            <p:cNvSpPr txBox="1"/>
            <p:nvPr/>
          </p:nvSpPr>
          <p:spPr>
            <a:xfrm>
              <a:off x="3572125" y="2811975"/>
              <a:ext cx="780600" cy="44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~10</a:t>
              </a:r>
              <a:r>
                <a:rPr lang="en" baseline="30000"/>
                <a:t>6</a:t>
              </a:r>
              <a:r>
                <a:rPr lang="en"/>
                <a:t> K</a:t>
              </a:r>
              <a:endParaRPr/>
            </a:p>
          </p:txBody>
        </p:sp>
      </p:grpSp>
      <p:sp>
        <p:nvSpPr>
          <p:cNvPr id="86" name="Google Shape;86;p14"/>
          <p:cNvSpPr txBox="1"/>
          <p:nvPr/>
        </p:nvSpPr>
        <p:spPr>
          <a:xfrm>
            <a:off x="6997800" y="2271600"/>
            <a:ext cx="2036100" cy="1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Credit: helioviewer.org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/>
        </p:nvSpPr>
        <p:spPr>
          <a:xfrm>
            <a:off x="0" y="1596625"/>
            <a:ext cx="9144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2500" b="1" i="1">
                <a:solidFill>
                  <a:srgbClr val="5C2D9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Supporting theories and how to probe them</a:t>
            </a:r>
            <a:endParaRPr sz="2500" b="1" i="1">
              <a:solidFill>
                <a:srgbClr val="5C2D9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/>
          <p:nvPr/>
        </p:nvSpPr>
        <p:spPr>
          <a:xfrm>
            <a:off x="-97650" y="0"/>
            <a:ext cx="92202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" sz="2300" i="1">
                <a:solidFill>
                  <a:srgbClr val="980000"/>
                </a:solidFill>
              </a:rPr>
              <a:t>N</a:t>
            </a:r>
            <a:r>
              <a:rPr lang="en" sz="2300" b="0" i="1" u="none" strike="noStrike" cap="none">
                <a:solidFill>
                  <a:srgbClr val="980000"/>
                </a:solidFill>
                <a:latin typeface="Arial"/>
                <a:ea typeface="Arial"/>
                <a:cs typeface="Arial"/>
                <a:sym typeface="Arial"/>
              </a:rPr>
              <a:t>anoflare heating</a:t>
            </a:r>
            <a:endParaRPr sz="2300" b="0" i="1" u="none" strike="noStrike" cap="none">
              <a:solidFill>
                <a:srgbClr val="98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6"/>
          <p:cNvSpPr txBox="1"/>
          <p:nvPr/>
        </p:nvSpPr>
        <p:spPr>
          <a:xfrm>
            <a:off x="87400" y="457800"/>
            <a:ext cx="8628000" cy="14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>
                <a:solidFill>
                  <a:schemeClr val="dk1"/>
                </a:solidFill>
              </a:rPr>
              <a:t>In early 1980’s, Parker suggested that the non-flaring solar corona could be heated by nanoflares.</a:t>
            </a:r>
            <a:endParaRPr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➢"/>
            </a:pPr>
            <a:r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Direct detection of individual nanoflares  are difficult.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➢"/>
            </a:pPr>
            <a:r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Used indirect methods, e.g., Differential Emission Measure (DEM) or existence of hot plasma etc.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50" y="2056475"/>
            <a:ext cx="5434298" cy="2091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6550" y="1854825"/>
            <a:ext cx="3515799" cy="2238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6"/>
          <p:cNvSpPr txBox="1"/>
          <p:nvPr/>
        </p:nvSpPr>
        <p:spPr>
          <a:xfrm>
            <a:off x="254050" y="4093275"/>
            <a:ext cx="3567600" cy="3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Klimchuk et al (2006, 2015)</a:t>
            </a:r>
            <a:endParaRPr sz="1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/>
          <p:nvPr/>
        </p:nvSpPr>
        <p:spPr>
          <a:xfrm>
            <a:off x="4564900" y="307900"/>
            <a:ext cx="4508400" cy="2586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7"/>
          <p:cNvSpPr/>
          <p:nvPr/>
        </p:nvSpPr>
        <p:spPr>
          <a:xfrm>
            <a:off x="93175" y="307900"/>
            <a:ext cx="4408200" cy="2586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7"/>
          <p:cNvSpPr txBox="1"/>
          <p:nvPr/>
        </p:nvSpPr>
        <p:spPr>
          <a:xfrm>
            <a:off x="326551" y="-61994"/>
            <a:ext cx="8620500" cy="4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" sz="2000" b="1" i="1" u="none" strike="noStrike" cap="none">
                <a:solidFill>
                  <a:srgbClr val="0000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Elemental abundances measured in X-ray</a:t>
            </a:r>
            <a:r>
              <a:rPr lang="en" sz="2000" b="1" i="1">
                <a:solidFill>
                  <a:srgbClr val="0000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wavelength</a:t>
            </a:r>
            <a:endParaRPr sz="2000" b="1" i="1" u="none" strike="noStrike" cap="none">
              <a:solidFill>
                <a:srgbClr val="0000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108" name="Google Shape;108;p17"/>
          <p:cNvPicPr preferRelativeResize="0"/>
          <p:nvPr/>
        </p:nvPicPr>
        <p:blipFill rotWithShape="1">
          <a:blip r:embed="rId3">
            <a:alphaModFix/>
          </a:blip>
          <a:srcRect t="8132" r="109209" b="71301"/>
          <a:stretch/>
        </p:blipFill>
        <p:spPr>
          <a:xfrm>
            <a:off x="6303091" y="563360"/>
            <a:ext cx="391208" cy="1567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7"/>
          <p:cNvPicPr preferRelativeResize="0"/>
          <p:nvPr/>
        </p:nvPicPr>
        <p:blipFill rotWithShape="1">
          <a:blip r:embed="rId3">
            <a:alphaModFix/>
          </a:blip>
          <a:srcRect l="9209" t="107714" r="79948"/>
          <a:stretch/>
        </p:blipFill>
        <p:spPr>
          <a:xfrm>
            <a:off x="6792918" y="2274994"/>
            <a:ext cx="1958328" cy="296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7"/>
          <p:cNvPicPr preferRelativeResize="0"/>
          <p:nvPr/>
        </p:nvPicPr>
        <p:blipFill rotWithShape="1">
          <a:blip r:embed="rId4">
            <a:alphaModFix/>
          </a:blip>
          <a:srcRect t="47418"/>
          <a:stretch/>
        </p:blipFill>
        <p:spPr>
          <a:xfrm>
            <a:off x="1797725" y="361825"/>
            <a:ext cx="5259725" cy="248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10675" y="536488"/>
            <a:ext cx="1300650" cy="1312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0287" y="460289"/>
            <a:ext cx="1300638" cy="1312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7"/>
          <p:cNvSpPr/>
          <p:nvPr/>
        </p:nvSpPr>
        <p:spPr>
          <a:xfrm>
            <a:off x="3620100" y="514225"/>
            <a:ext cx="615300" cy="173700"/>
          </a:xfrm>
          <a:prstGeom prst="wedgeRectCallout">
            <a:avLst>
              <a:gd name="adj1" fmla="val -380648"/>
              <a:gd name="adj2" fmla="val 177098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b="1"/>
              <a:t>XBP</a:t>
            </a:r>
            <a:endParaRPr sz="1400" b="1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114" name="Google Shape;114;p17"/>
          <p:cNvSpPr/>
          <p:nvPr/>
        </p:nvSpPr>
        <p:spPr>
          <a:xfrm>
            <a:off x="6134700" y="514275"/>
            <a:ext cx="527400" cy="173700"/>
          </a:xfrm>
          <a:prstGeom prst="wedgeRectCallout">
            <a:avLst>
              <a:gd name="adj1" fmla="val 187680"/>
              <a:gd name="adj2" fmla="val 242105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b="1"/>
              <a:t>AR</a:t>
            </a:r>
            <a:endParaRPr sz="1400" b="1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115" name="Google Shape;115;p17"/>
          <p:cNvSpPr txBox="1"/>
          <p:nvPr/>
        </p:nvSpPr>
        <p:spPr>
          <a:xfrm>
            <a:off x="-57925" y="1854825"/>
            <a:ext cx="2759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alatino Linotype"/>
              <a:buChar char="➢"/>
            </a:pPr>
            <a:r>
              <a:rPr lang="en" sz="14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Average T = ~2 MK.</a:t>
            </a:r>
            <a:endParaRPr sz="1400" b="0" i="0" u="none" strike="noStrike" cap="none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alatino Linotype"/>
              <a:buChar char="➢"/>
            </a:pPr>
            <a:r>
              <a:rPr lang="en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Intermediate abundances.</a:t>
            </a:r>
            <a:endParaRPr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16" name="Google Shape;116;p17"/>
          <p:cNvSpPr txBox="1"/>
          <p:nvPr/>
        </p:nvSpPr>
        <p:spPr>
          <a:xfrm>
            <a:off x="6800075" y="1854825"/>
            <a:ext cx="2379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alatino Linotype"/>
              <a:buChar char="➢"/>
            </a:pPr>
            <a:r>
              <a:rPr lang="en" sz="14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Average T = ~3 MK.</a:t>
            </a:r>
            <a:endParaRPr sz="1400" b="0" i="0" u="none" strike="noStrike" cap="none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alatino Linotype"/>
              <a:buChar char="➢"/>
            </a:pPr>
            <a:r>
              <a:rPr lang="en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Coronal abundances</a:t>
            </a:r>
            <a:endParaRPr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17" name="Google Shape;117;p17"/>
          <p:cNvSpPr txBox="1"/>
          <p:nvPr/>
        </p:nvSpPr>
        <p:spPr>
          <a:xfrm>
            <a:off x="2479225" y="2218500"/>
            <a:ext cx="1958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0" i="0" u="none" strike="noStrike" cap="none">
                <a:solidFill>
                  <a:srgbClr val="202124"/>
                </a:solidFill>
                <a:latin typeface="Roboto"/>
                <a:ea typeface="Roboto"/>
                <a:cs typeface="Roboto"/>
                <a:sym typeface="Roboto"/>
              </a:rPr>
              <a:t>Vadawale, et al, (2021) </a:t>
            </a:r>
            <a:endParaRPr sz="1200" b="0" i="0" u="none" strike="noStrike" cap="none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B45F0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8" name="Google Shape;118;p17"/>
          <p:cNvSpPr txBox="1"/>
          <p:nvPr/>
        </p:nvSpPr>
        <p:spPr>
          <a:xfrm>
            <a:off x="4978700" y="2213175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Mondal, et al, (2023b)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9" name="Google Shape;119;p17"/>
          <p:cNvSpPr/>
          <p:nvPr/>
        </p:nvSpPr>
        <p:spPr>
          <a:xfrm>
            <a:off x="447500" y="3046175"/>
            <a:ext cx="8499600" cy="2095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0" name="Google Shape;120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388" y="3046175"/>
            <a:ext cx="5259725" cy="1980098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7"/>
          <p:cNvSpPr txBox="1"/>
          <p:nvPr/>
        </p:nvSpPr>
        <p:spPr>
          <a:xfrm>
            <a:off x="447500" y="2969975"/>
            <a:ext cx="2379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During Solar flares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22" name="Google Shape;122;p17"/>
          <p:cNvSpPr txBox="1"/>
          <p:nvPr/>
        </p:nvSpPr>
        <p:spPr>
          <a:xfrm>
            <a:off x="7415100" y="4792550"/>
            <a:ext cx="1613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Mondal, et al, (2021)</a:t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123" name="Google Shape;123;p17"/>
          <p:cNvCxnSpPr/>
          <p:nvPr/>
        </p:nvCxnSpPr>
        <p:spPr>
          <a:xfrm>
            <a:off x="4503788" y="361825"/>
            <a:ext cx="12000" cy="2530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4" name="Google Shape;124;p17"/>
          <p:cNvCxnSpPr/>
          <p:nvPr/>
        </p:nvCxnSpPr>
        <p:spPr>
          <a:xfrm>
            <a:off x="4579988" y="361825"/>
            <a:ext cx="12000" cy="2530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5" name="Google Shape;125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7792" y="3339275"/>
            <a:ext cx="2258506" cy="1728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8"/>
          <p:cNvSpPr txBox="1"/>
          <p:nvPr/>
        </p:nvSpPr>
        <p:spPr>
          <a:xfrm>
            <a:off x="21100" y="0"/>
            <a:ext cx="9144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" sz="1800" b="1" i="1">
                <a:solidFill>
                  <a:srgbClr val="5C2D9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Imaging spectroscopy: Marshall Grazing Incident X-ray Spectrometer (MaGIXS) </a:t>
            </a:r>
            <a:endParaRPr sz="1800" b="1" i="1">
              <a:solidFill>
                <a:srgbClr val="5C2D9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1" i="1">
              <a:solidFill>
                <a:srgbClr val="5C2D9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131" name="Google Shape;13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150" y="1813850"/>
            <a:ext cx="6721398" cy="161865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8"/>
          <p:cNvSpPr txBox="1"/>
          <p:nvPr/>
        </p:nvSpPr>
        <p:spPr>
          <a:xfrm>
            <a:off x="216425" y="3504900"/>
            <a:ext cx="19854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Champey et al. 2022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133" name="Google Shape;133;p18"/>
          <p:cNvSpPr txBox="1"/>
          <p:nvPr/>
        </p:nvSpPr>
        <p:spPr>
          <a:xfrm>
            <a:off x="3223400" y="323175"/>
            <a:ext cx="594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8"/>
          <p:cNvSpPr txBox="1"/>
          <p:nvPr/>
        </p:nvSpPr>
        <p:spPr>
          <a:xfrm>
            <a:off x="71100" y="460385"/>
            <a:ext cx="90489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alatino Linotype"/>
              <a:buChar char="➢"/>
            </a:pPr>
            <a:r>
              <a:rPr lang="en">
                <a:latin typeface="Palatino Linotype"/>
                <a:ea typeface="Palatino Linotype"/>
                <a:cs typeface="Palatino Linotype"/>
                <a:sym typeface="Palatino Linotype"/>
              </a:rPr>
              <a:t>Different regions of the Sun are different in terms of emission structure</a:t>
            </a:r>
            <a:endParaRPr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alatino Linotype"/>
              <a:buChar char="➢"/>
            </a:pPr>
            <a:r>
              <a:rPr lang="en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</a:t>
            </a:r>
            <a:r>
              <a:rPr lang="en" sz="14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o understand the special variation of the plasma parameters</a:t>
            </a:r>
            <a:r>
              <a:rPr lang="en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,</a:t>
            </a:r>
            <a:r>
              <a:rPr lang="en" sz="14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imaging X-ray spectroscopic observation in soft X-ray </a:t>
            </a:r>
            <a:r>
              <a:rPr lang="en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energy</a:t>
            </a:r>
            <a:r>
              <a:rPr lang="en" sz="1400" b="0" i="0" u="none" strike="noStrike" cap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range is essential.</a:t>
            </a:r>
            <a:endParaRPr sz="1400" b="0" i="0" u="none" strike="noStrike" cap="none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135" name="Google Shape;13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25550" y="1795374"/>
            <a:ext cx="1985399" cy="2167942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8"/>
          <p:cNvSpPr txBox="1"/>
          <p:nvPr/>
        </p:nvSpPr>
        <p:spPr>
          <a:xfrm>
            <a:off x="7025550" y="4029125"/>
            <a:ext cx="28299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Savage et al (2023)</a:t>
            </a:r>
            <a:endParaRPr sz="13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01500" y="452501"/>
            <a:ext cx="4085301" cy="3492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9950" y="401689"/>
            <a:ext cx="3319777" cy="1753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0825" y="1930625"/>
            <a:ext cx="3319758" cy="17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9"/>
          <p:cNvSpPr txBox="1"/>
          <p:nvPr/>
        </p:nvSpPr>
        <p:spPr>
          <a:xfrm>
            <a:off x="76200" y="-76200"/>
            <a:ext cx="91440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1900" b="0" i="1" u="none" strike="noStrike" cap="none">
                <a:solidFill>
                  <a:srgbClr val="5B0F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Nanoflare heating of an XBP observed by MaGIXS </a:t>
            </a:r>
            <a:endParaRPr sz="1900" b="0" i="1" u="none" strike="noStrike" cap="none">
              <a:solidFill>
                <a:srgbClr val="5B0F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145" name="Google Shape;145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0525" y="3477533"/>
            <a:ext cx="3239200" cy="1589767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9"/>
          <p:cNvSpPr txBox="1"/>
          <p:nvPr/>
        </p:nvSpPr>
        <p:spPr>
          <a:xfrm rot="-5400000">
            <a:off x="-1186600" y="2546800"/>
            <a:ext cx="2704500" cy="2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Observed by AIA &amp; XRT</a:t>
            </a:r>
            <a:endParaRPr sz="1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9"/>
          <p:cNvSpPr txBox="1"/>
          <p:nvPr/>
        </p:nvSpPr>
        <p:spPr>
          <a:xfrm rot="-5400000">
            <a:off x="3269750" y="2008900"/>
            <a:ext cx="2326200" cy="2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Derived from MaGIXS</a:t>
            </a:r>
            <a:endParaRPr sz="1400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9"/>
          <p:cNvSpPr/>
          <p:nvPr/>
        </p:nvSpPr>
        <p:spPr>
          <a:xfrm>
            <a:off x="352100" y="483600"/>
            <a:ext cx="1680900" cy="4659900"/>
          </a:xfrm>
          <a:prstGeom prst="rect">
            <a:avLst/>
          </a:prstGeom>
          <a:noFill/>
          <a:ln w="1905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9"/>
          <p:cNvSpPr/>
          <p:nvPr/>
        </p:nvSpPr>
        <p:spPr>
          <a:xfrm>
            <a:off x="4601500" y="407400"/>
            <a:ext cx="1953300" cy="3671700"/>
          </a:xfrm>
          <a:prstGeom prst="rect">
            <a:avLst/>
          </a:prstGeom>
          <a:noFill/>
          <a:ln w="1905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9"/>
          <p:cNvSpPr/>
          <p:nvPr/>
        </p:nvSpPr>
        <p:spPr>
          <a:xfrm>
            <a:off x="2104700" y="483600"/>
            <a:ext cx="1680900" cy="46599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9"/>
          <p:cNvSpPr txBox="1"/>
          <p:nvPr/>
        </p:nvSpPr>
        <p:spPr>
          <a:xfrm rot="5400000">
            <a:off x="3234200" y="2774200"/>
            <a:ext cx="1482900" cy="2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Simulated</a:t>
            </a:r>
            <a:endParaRPr sz="1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9"/>
          <p:cNvSpPr/>
          <p:nvPr/>
        </p:nvSpPr>
        <p:spPr>
          <a:xfrm>
            <a:off x="6658900" y="407400"/>
            <a:ext cx="2028000" cy="36717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9"/>
          <p:cNvSpPr txBox="1"/>
          <p:nvPr/>
        </p:nvSpPr>
        <p:spPr>
          <a:xfrm rot="5400000">
            <a:off x="8326550" y="2082100"/>
            <a:ext cx="1051800" cy="2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Simulated</a:t>
            </a:r>
            <a:endParaRPr sz="14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9"/>
          <p:cNvSpPr txBox="1"/>
          <p:nvPr/>
        </p:nvSpPr>
        <p:spPr>
          <a:xfrm rot="-5400000">
            <a:off x="1271600" y="1444725"/>
            <a:ext cx="955500" cy="2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DN/s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9"/>
          <p:cNvSpPr txBox="1"/>
          <p:nvPr/>
        </p:nvSpPr>
        <p:spPr>
          <a:xfrm rot="-5400000">
            <a:off x="2948000" y="1444725"/>
            <a:ext cx="955500" cy="2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DN/s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9"/>
          <p:cNvSpPr txBox="1"/>
          <p:nvPr/>
        </p:nvSpPr>
        <p:spPr>
          <a:xfrm rot="-5400000">
            <a:off x="7304475" y="3244400"/>
            <a:ext cx="323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0" i="0" u="none" strike="noStrike" cap="none" dirty="0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Mondal et al, ( 2024) </a:t>
            </a:r>
            <a:endParaRPr sz="1200" b="0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9"/>
          <p:cNvSpPr txBox="1"/>
          <p:nvPr/>
        </p:nvSpPr>
        <p:spPr>
          <a:xfrm>
            <a:off x="3749725" y="4019350"/>
            <a:ext cx="5065800" cy="12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Palatino Linotype"/>
              <a:buChar char="➢"/>
            </a:pPr>
            <a:r>
              <a:rPr lang="en" sz="1500" b="0" i="0" u="none" strike="noStrike" cap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Average delay = 1500 - 3000 s -&gt; smaller than the cooling time.</a:t>
            </a:r>
            <a:endParaRPr sz="1500" b="0" i="0" u="none" strike="noStrike" cap="none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marR="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Palatino Linotype"/>
              <a:buChar char="➢"/>
            </a:pPr>
            <a:r>
              <a:rPr lang="en" sz="1500" b="0" i="0" u="none" strike="noStrike" cap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Average Poynting flux = ~5e5 erg/cm2/s</a:t>
            </a:r>
            <a:endParaRPr sz="1500" b="0" i="0" u="none" strike="noStrike" cap="none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457200" marR="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Palatino Linotype"/>
              <a:buChar char="➢"/>
            </a:pPr>
            <a:r>
              <a:rPr lang="en" sz="1500" b="0" i="0" u="none" strike="noStrike" cap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MaGIXS and XRT are more sensitive.</a:t>
            </a:r>
            <a:endParaRPr sz="1500" b="0" i="0" u="none" strike="noStrike" cap="none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0250" y="554100"/>
            <a:ext cx="3727726" cy="235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0"/>
          <p:cNvPicPr preferRelativeResize="0"/>
          <p:nvPr/>
        </p:nvPicPr>
        <p:blipFill rotWithShape="1">
          <a:blip r:embed="rId4">
            <a:alphaModFix/>
          </a:blip>
          <a:srcRect l="6299" t="51454" r="47885" b="31520"/>
          <a:stretch/>
        </p:blipFill>
        <p:spPr>
          <a:xfrm>
            <a:off x="457049" y="776875"/>
            <a:ext cx="4308488" cy="172832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0"/>
          <p:cNvSpPr txBox="1"/>
          <p:nvPr/>
        </p:nvSpPr>
        <p:spPr>
          <a:xfrm>
            <a:off x="0" y="0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i="1">
                <a:solidFill>
                  <a:srgbClr val="98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Second flight: </a:t>
            </a:r>
            <a:r>
              <a:rPr lang="en" sz="2400" b="0" i="1" u="none" strike="noStrike" cap="none">
                <a:solidFill>
                  <a:srgbClr val="98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MaGIXS-2 </a:t>
            </a:r>
            <a:endParaRPr sz="2400" b="0" i="1" u="none" strike="noStrike" cap="none">
              <a:solidFill>
                <a:srgbClr val="98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65" name="Google Shape;165;p20"/>
          <p:cNvSpPr txBox="1"/>
          <p:nvPr/>
        </p:nvSpPr>
        <p:spPr>
          <a:xfrm>
            <a:off x="5523175" y="505100"/>
            <a:ext cx="3413400" cy="3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MaGIXS-2 calibration setup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166" name="Google Shape;166;p20"/>
          <p:cNvPicPr preferRelativeResize="0"/>
          <p:nvPr/>
        </p:nvPicPr>
        <p:blipFill rotWithShape="1">
          <a:blip r:embed="rId5">
            <a:alphaModFix/>
          </a:blip>
          <a:srcRect t="6559"/>
          <a:stretch/>
        </p:blipFill>
        <p:spPr>
          <a:xfrm>
            <a:off x="134700" y="2505200"/>
            <a:ext cx="3727724" cy="184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62425" y="3161050"/>
            <a:ext cx="1968041" cy="1728325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68" name="Google Shape;168;p20"/>
          <p:cNvSpPr/>
          <p:nvPr/>
        </p:nvSpPr>
        <p:spPr>
          <a:xfrm>
            <a:off x="2330325" y="3316575"/>
            <a:ext cx="115800" cy="124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69" name="Google Shape;169;p20"/>
          <p:cNvCxnSpPr>
            <a:stCxn id="168" idx="3"/>
          </p:cNvCxnSpPr>
          <p:nvPr/>
        </p:nvCxnSpPr>
        <p:spPr>
          <a:xfrm rot="10800000" flipH="1">
            <a:off x="2446125" y="3169575"/>
            <a:ext cx="1413000" cy="209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0" name="Google Shape;170;p20"/>
          <p:cNvCxnSpPr>
            <a:stCxn id="168" idx="3"/>
          </p:cNvCxnSpPr>
          <p:nvPr/>
        </p:nvCxnSpPr>
        <p:spPr>
          <a:xfrm>
            <a:off x="2446125" y="3378675"/>
            <a:ext cx="1413000" cy="1509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1" name="Google Shape;171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45400" y="3049601"/>
            <a:ext cx="2690180" cy="209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0"/>
          <p:cNvSpPr txBox="1"/>
          <p:nvPr/>
        </p:nvSpPr>
        <p:spPr>
          <a:xfrm>
            <a:off x="5139250" y="3316575"/>
            <a:ext cx="830100" cy="1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chemeClr val="dk1"/>
                </a:solidFill>
              </a:rPr>
              <a:t>PSF measurement</a:t>
            </a:r>
            <a:endParaRPr sz="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dk2"/>
              </a:solidFill>
            </a:endParaRPr>
          </a:p>
        </p:txBody>
      </p:sp>
      <p:sp>
        <p:nvSpPr>
          <p:cNvPr id="173" name="Google Shape;173;p20"/>
          <p:cNvSpPr txBox="1"/>
          <p:nvPr/>
        </p:nvSpPr>
        <p:spPr>
          <a:xfrm>
            <a:off x="7120450" y="3087975"/>
            <a:ext cx="830100" cy="1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</a:rPr>
              <a:t>Wavelength calibration</a:t>
            </a:r>
            <a:endParaRPr sz="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21"/>
          <p:cNvPicPr preferRelativeResize="0"/>
          <p:nvPr/>
        </p:nvPicPr>
        <p:blipFill rotWithShape="1">
          <a:blip r:embed="rId5">
            <a:alphaModFix/>
          </a:blip>
          <a:srcRect l="29952" t="46065"/>
          <a:stretch/>
        </p:blipFill>
        <p:spPr>
          <a:xfrm>
            <a:off x="3561614" y="2507850"/>
            <a:ext cx="5155087" cy="199132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1"/>
          <p:cNvSpPr txBox="1"/>
          <p:nvPr/>
        </p:nvSpPr>
        <p:spPr>
          <a:xfrm>
            <a:off x="1916241" y="3202073"/>
            <a:ext cx="2122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1" u="none" strike="noStrike" cap="none">
              <a:solidFill>
                <a:srgbClr val="98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1"/>
          <p:cNvSpPr txBox="1"/>
          <p:nvPr/>
        </p:nvSpPr>
        <p:spPr>
          <a:xfrm>
            <a:off x="0" y="-76200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i="1">
                <a:solidFill>
                  <a:srgbClr val="98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MaGIXS-2 Launch preparation on </a:t>
            </a:r>
            <a:r>
              <a:rPr lang="en" sz="2400" b="0" i="1" u="none" strike="noStrike" cap="none">
                <a:solidFill>
                  <a:srgbClr val="98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July 16</a:t>
            </a:r>
            <a:endParaRPr sz="2400" b="0" i="1" u="none" strike="noStrike" cap="none">
              <a:solidFill>
                <a:srgbClr val="98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181" name="Google Shape;181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7625" y="471225"/>
            <a:ext cx="8305951" cy="199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trim_magixs2_lunch.mp4">
            <a:hlinkClick r:id="" action="ppaction://media"/>
            <a:extLst>
              <a:ext uri="{FF2B5EF4-FFF2-40B4-BE49-F238E27FC236}">
                <a16:creationId xmlns:a16="http://schemas.microsoft.com/office/drawing/2014/main" id="{908E147C-0E87-444A-3D5A-9C60A6F41AE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864" y="2571751"/>
            <a:ext cx="3531980" cy="21005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9150" y="1209850"/>
            <a:ext cx="5244850" cy="393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2"/>
          <p:cNvSpPr txBox="1"/>
          <p:nvPr/>
        </p:nvSpPr>
        <p:spPr>
          <a:xfrm>
            <a:off x="0" y="0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i="1">
                <a:solidFill>
                  <a:srgbClr val="98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MaGIXS-2 Launch preparation on </a:t>
            </a:r>
            <a:r>
              <a:rPr lang="en" sz="2400" b="0" i="1" u="none" strike="noStrike" cap="none">
                <a:solidFill>
                  <a:srgbClr val="98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July 16</a:t>
            </a:r>
            <a:endParaRPr sz="2400" b="0" i="1" u="none" strike="noStrike" cap="none">
              <a:solidFill>
                <a:srgbClr val="98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189" name="Google Shape;18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01700"/>
            <a:ext cx="4255699" cy="2158249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2"/>
          <p:cNvSpPr txBox="1"/>
          <p:nvPr/>
        </p:nvSpPr>
        <p:spPr>
          <a:xfrm>
            <a:off x="250175" y="358600"/>
            <a:ext cx="1207800" cy="1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Prediction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191" name="Google Shape;191;p22"/>
          <p:cNvSpPr txBox="1"/>
          <p:nvPr/>
        </p:nvSpPr>
        <p:spPr>
          <a:xfrm>
            <a:off x="4255700" y="1970775"/>
            <a:ext cx="2196900" cy="1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Flight observation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0450" y="611275"/>
            <a:ext cx="5402946" cy="270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9175" y="3316756"/>
            <a:ext cx="7724225" cy="312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82775" y="611275"/>
            <a:ext cx="2321275" cy="2705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39185" y="2303150"/>
            <a:ext cx="351768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3"/>
          <p:cNvSpPr txBox="1"/>
          <p:nvPr/>
        </p:nvSpPr>
        <p:spPr>
          <a:xfrm>
            <a:off x="0" y="0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0" i="1" u="none" strike="noStrike" cap="none" dirty="0">
                <a:solidFill>
                  <a:srgbClr val="98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MaGIXS-2 data </a:t>
            </a:r>
            <a:r>
              <a:rPr lang="en" sz="2400" i="1" dirty="0">
                <a:solidFill>
                  <a:srgbClr val="98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summary</a:t>
            </a:r>
            <a:r>
              <a:rPr lang="en" sz="2400" b="0" i="1" u="none" strike="noStrike" cap="none" dirty="0">
                <a:solidFill>
                  <a:srgbClr val="98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</a:t>
            </a:r>
            <a:endParaRPr sz="2400" b="0" i="1" u="none" strike="noStrike" cap="none" dirty="0">
              <a:solidFill>
                <a:srgbClr val="98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cxnSp>
        <p:nvCxnSpPr>
          <p:cNvPr id="201" name="Google Shape;201;p23"/>
          <p:cNvCxnSpPr/>
          <p:nvPr/>
        </p:nvCxnSpPr>
        <p:spPr>
          <a:xfrm>
            <a:off x="965575" y="1590150"/>
            <a:ext cx="1571100" cy="0"/>
          </a:xfrm>
          <a:prstGeom prst="straightConnector1">
            <a:avLst/>
          </a:prstGeom>
          <a:noFill/>
          <a:ln w="38100" cap="flat" cmpd="sng">
            <a:solidFill>
              <a:srgbClr val="EB220C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202" name="Google Shape;202;p23"/>
          <p:cNvCxnSpPr/>
          <p:nvPr/>
        </p:nvCxnSpPr>
        <p:spPr>
          <a:xfrm>
            <a:off x="965575" y="2199750"/>
            <a:ext cx="1571100" cy="0"/>
          </a:xfrm>
          <a:prstGeom prst="straightConnector1">
            <a:avLst/>
          </a:prstGeom>
          <a:noFill/>
          <a:ln w="38100" cap="flat" cmpd="sng">
            <a:solidFill>
              <a:srgbClr val="EB220C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203" name="Google Shape;203;p23"/>
          <p:cNvCxnSpPr/>
          <p:nvPr/>
        </p:nvCxnSpPr>
        <p:spPr>
          <a:xfrm>
            <a:off x="965575" y="3190350"/>
            <a:ext cx="1571100" cy="0"/>
          </a:xfrm>
          <a:prstGeom prst="straightConnector1">
            <a:avLst/>
          </a:prstGeom>
          <a:noFill/>
          <a:ln w="38100" cap="flat" cmpd="sng">
            <a:solidFill>
              <a:srgbClr val="EB220C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204" name="Google Shape;204;p23"/>
          <p:cNvSpPr txBox="1"/>
          <p:nvPr/>
        </p:nvSpPr>
        <p:spPr>
          <a:xfrm>
            <a:off x="76200" y="1440300"/>
            <a:ext cx="965700" cy="3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Flaring AR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205" name="Google Shape;205;p23"/>
          <p:cNvSpPr txBox="1"/>
          <p:nvPr/>
        </p:nvSpPr>
        <p:spPr>
          <a:xfrm>
            <a:off x="533400" y="2049900"/>
            <a:ext cx="437400" cy="3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AR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206" name="Google Shape;206;p23"/>
          <p:cNvSpPr txBox="1"/>
          <p:nvPr/>
        </p:nvSpPr>
        <p:spPr>
          <a:xfrm>
            <a:off x="533400" y="3040500"/>
            <a:ext cx="437400" cy="3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AR</a:t>
            </a:r>
            <a:endParaRPr sz="1100">
              <a:solidFill>
                <a:schemeClr val="dk2"/>
              </a:solidFill>
            </a:endParaRPr>
          </a:p>
        </p:txBody>
      </p:sp>
      <p:cxnSp>
        <p:nvCxnSpPr>
          <p:cNvPr id="207" name="Google Shape;207;p23"/>
          <p:cNvCxnSpPr/>
          <p:nvPr/>
        </p:nvCxnSpPr>
        <p:spPr>
          <a:xfrm rot="10800000" flipH="1">
            <a:off x="976900" y="1818900"/>
            <a:ext cx="1254900" cy="5700"/>
          </a:xfrm>
          <a:prstGeom prst="straightConnector1">
            <a:avLst/>
          </a:prstGeom>
          <a:noFill/>
          <a:ln w="38100" cap="flat" cmpd="sng">
            <a:solidFill>
              <a:srgbClr val="EB220C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208" name="Google Shape;208;p23"/>
          <p:cNvSpPr txBox="1"/>
          <p:nvPr/>
        </p:nvSpPr>
        <p:spPr>
          <a:xfrm>
            <a:off x="476650" y="1668900"/>
            <a:ext cx="641400" cy="3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XBP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B2651D-B2F2-3313-77FF-811CF0715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932" y="355049"/>
            <a:ext cx="6551687" cy="4433402"/>
          </a:xfrm>
          <a:prstGeom prst="rect">
            <a:avLst/>
          </a:prstGeom>
        </p:spPr>
      </p:pic>
      <p:sp>
        <p:nvSpPr>
          <p:cNvPr id="3" name="Google Shape;209;p23">
            <a:extLst>
              <a:ext uri="{FF2B5EF4-FFF2-40B4-BE49-F238E27FC236}">
                <a16:creationId xmlns:a16="http://schemas.microsoft.com/office/drawing/2014/main" id="{74636721-5183-C571-A3D5-BFC5351C352F}"/>
              </a:ext>
            </a:extLst>
          </p:cNvPr>
          <p:cNvSpPr txBox="1"/>
          <p:nvPr/>
        </p:nvSpPr>
        <p:spPr>
          <a:xfrm>
            <a:off x="3021300" y="4652661"/>
            <a:ext cx="3193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>
                <a:solidFill>
                  <a:srgbClr val="980000"/>
                </a:solidFill>
              </a:rPr>
              <a:t>Thank You for your attention! </a:t>
            </a:r>
            <a:endParaRPr sz="1800" i="1">
              <a:solidFill>
                <a:srgbClr val="980000"/>
              </a:solidFill>
            </a:endParaRPr>
          </a:p>
        </p:txBody>
      </p:sp>
      <p:sp>
        <p:nvSpPr>
          <p:cNvPr id="4" name="Google Shape;200;p23">
            <a:extLst>
              <a:ext uri="{FF2B5EF4-FFF2-40B4-BE49-F238E27FC236}">
                <a16:creationId xmlns:a16="http://schemas.microsoft.com/office/drawing/2014/main" id="{911A836B-0463-8ED3-1B63-ABBBD6AEBF51}"/>
              </a:ext>
            </a:extLst>
          </p:cNvPr>
          <p:cNvSpPr txBox="1"/>
          <p:nvPr/>
        </p:nvSpPr>
        <p:spPr>
          <a:xfrm>
            <a:off x="-151078" y="-7951"/>
            <a:ext cx="9374588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000" b="0" i="1" u="none" strike="noStrike" cap="none" dirty="0">
                <a:solidFill>
                  <a:srgbClr val="98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Heating is different over time and space: Long term imaging spectroscopic observation </a:t>
            </a:r>
            <a:endParaRPr sz="2000" b="0" i="1" u="none" strike="noStrike" cap="none" dirty="0">
              <a:solidFill>
                <a:srgbClr val="98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5" name="Google Shape;156;p19">
            <a:extLst>
              <a:ext uri="{FF2B5EF4-FFF2-40B4-BE49-F238E27FC236}">
                <a16:creationId xmlns:a16="http://schemas.microsoft.com/office/drawing/2014/main" id="{C6D30588-A3CA-EC8C-F7C5-7368A1729FED}"/>
              </a:ext>
            </a:extLst>
          </p:cNvPr>
          <p:cNvSpPr txBox="1"/>
          <p:nvPr/>
        </p:nvSpPr>
        <p:spPr>
          <a:xfrm rot="-5400000">
            <a:off x="6301719" y="2984251"/>
            <a:ext cx="323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0" i="0" u="none" strike="noStrike" cap="none" dirty="0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Mondal et al, ( 2024b, submitted) </a:t>
            </a:r>
            <a:endParaRPr sz="1200" b="0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337604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415</Words>
  <Application>Microsoft Macintosh PowerPoint</Application>
  <PresentationFormat>On-screen Show (16:9)</PresentationFormat>
  <Paragraphs>90</Paragraphs>
  <Slides>12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Times</vt:lpstr>
      <vt:lpstr>Roboto</vt:lpstr>
      <vt:lpstr>Palatino Linotype</vt:lpstr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Mondal, Biswajit (MSFC-ST13)[NPP POST-DOC CONTRACT]</cp:lastModifiedBy>
  <cp:revision>2</cp:revision>
  <dcterms:modified xsi:type="dcterms:W3CDTF">2024-11-13T18:45:57Z</dcterms:modified>
</cp:coreProperties>
</file>