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69D9-8335-96D9-2655-8CCD58FF4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099E8-3BE2-3B1A-44C3-DD526F072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4D08B-085D-9B75-7900-C72EECCA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B8EA-73E0-09FC-9073-4F9C6CE9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7B9B-9CB4-ABE7-3451-E7D5D54E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7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C015-057A-1D6A-5FD8-D739CF2A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B780B-2699-CC4F-6705-EE1F28E36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E5C5-202F-2574-7D2B-683981DC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6529C-A68C-3051-BFB1-39E45C78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7BE9-6AE2-4CE5-44C9-1948175F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37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24C200-A531-F4A0-4DED-EB6B09435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BDECB-F263-9A62-3055-3DE97EE0C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CA510-8A9A-63C4-4EE5-EA670C2B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7EABB-AA26-5096-786C-4E67BA22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FBD45-7B5D-0184-F68B-5DDCE526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4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4212-1776-BDE9-7C2F-9DD84B77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A107-B7D4-5AB3-F561-CA3CF7524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AC834-32D9-7794-3F9B-773D1453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C5602-88E5-9BE5-AB10-E9FE04A3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5827C-AE7A-7C91-8781-ACC50982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97CF054-5E1F-BD44-B0EE-665BC902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27" y="530750"/>
            <a:ext cx="2549238" cy="9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8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7052-0829-6B7D-A0FD-FFC71484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157C9-AE61-973D-C1CE-D537AA80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EC00F-DAE1-5694-5C31-F8BFE6A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C2131-87C6-789E-4D67-3E1219F8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74595-A561-3AFB-02DA-DBCC98A8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E0FD-BB26-D2A8-B2C6-60EA585F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CA63-0F8D-FF56-757F-B4F318A81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3F7D8-534B-F425-11C7-094E8076E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0997D-F37A-77A5-11C3-09F225E9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7D61D-FE50-E9B8-D290-2943924C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28356-BD38-A122-0C22-AAC1DB65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3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C3D56-212F-813C-FDD1-6CBCFD64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02E95-2F60-FEB1-7775-BB3C69873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6BF22-3BB4-084A-08FE-2D9CCA0A9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F0A9B-C0B7-AB7E-A0D7-BD65A4F2E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31F18-C2E4-4B8B-4FC3-B5880038D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BD4861-504E-A5B0-CFEF-6A37BD3D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A386E-C70E-706D-AB85-8BC6CE1B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A3822-60A0-E8A8-AAE6-DB6BEABE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DD3D-B9A5-D008-4B67-63F0301D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ACC26A-A5C5-542C-1698-0C93DAE8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BD6FD-D05C-DFE8-8555-9FA9E969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CB36C-0EE0-21ED-C8FC-83300416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9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06F9A-724A-DBC1-5DCE-3026D654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E5110-25BB-652F-2FD4-9246F8CD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5DEBC-EED7-CC71-7ACE-02F43A56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6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BC1E-6832-E7DB-BABD-3C6F24FB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6C880-D495-B70D-82B0-ABE3C1B9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F56F4-670D-3F52-F9FB-702AADA1D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F38A2-9360-3C3E-068F-EDF33976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71E86-C201-67B2-2580-01950109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9FAE5-B07D-4D02-F686-ACCDD389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3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3635-F744-DB4A-F207-4702D86C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70A88F-0612-01A1-097A-18B02BDF8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5CDA5-9A83-D85E-C0FC-A773D4684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3A2B2-09D8-CE21-589B-737BA823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8E1C0-DD8E-8D39-4178-5A32AD29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369D3-39ED-F62F-8E21-52969355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6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9A7B4-7685-B52F-1DF9-A2C0BF6E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62838-91A8-D06B-712D-0B95A1814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7705B-7FC1-C3F4-3C33-876398AE5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C763-F162-4B48-967F-77FC2850E85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E7EC-9416-9442-BA29-D49CD9692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81D8-02D7-95BF-9FDA-3CEA0037B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D663-998B-4CEE-AE73-83E2D92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g"/><Relationship Id="rId4" Type="http://schemas.openxmlformats.org/officeDocument/2006/relationships/image" Target="../media/image23.png"/><Relationship Id="rId9" Type="http://schemas.openxmlformats.org/officeDocument/2006/relationships/image" Target="cid:image004.jpg@01CB07F6.38DCE12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kedWBtrans.png">
            <a:extLst>
              <a:ext uri="{FF2B5EF4-FFF2-40B4-BE49-F238E27FC236}">
                <a16:creationId xmlns:a16="http://schemas.microsoft.com/office/drawing/2014/main" id="{F59C1EA6-D0C0-3D82-AF85-6652691E6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494" y="2142053"/>
            <a:ext cx="9131011" cy="3077416"/>
          </a:xfrm>
          <a:prstGeom prst="rect">
            <a:avLst/>
          </a:prstGeom>
          <a:effectLst>
            <a:outerShdw blurRad="123825" dist="25400" dir="2700000" algn="tl" rotWithShape="0">
              <a:srgbClr val="000000">
                <a:alpha val="78000"/>
              </a:srgbClr>
            </a:outerShdw>
          </a:effectLst>
        </p:spPr>
      </p:pic>
      <p:pic>
        <p:nvPicPr>
          <p:cNvPr id="5" name="Picture 4" descr="nasa_meatball.png">
            <a:extLst>
              <a:ext uri="{FF2B5EF4-FFF2-40B4-BE49-F238E27FC236}">
                <a16:creationId xmlns:a16="http://schemas.microsoft.com/office/drawing/2014/main" id="{FE218468-636B-E5B7-FD67-508CD87DB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65" y="393860"/>
            <a:ext cx="1745037" cy="139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76C1E-C42A-C2BB-F4A4-F576D86965CD}"/>
              </a:ext>
            </a:extLst>
          </p:cNvPr>
          <p:cNvSpPr txBox="1"/>
          <p:nvPr/>
        </p:nvSpPr>
        <p:spPr>
          <a:xfrm>
            <a:off x="2244436" y="292231"/>
            <a:ext cx="9284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NASA’s WB-57F High Altitude Research Aircraft is Looking Up: A Flexible and Capable Heliophysics Platform for Coronal Observations During Total Solar Eclipses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1BF79-65E0-64DD-0B10-A01068060A35}"/>
              </a:ext>
            </a:extLst>
          </p:cNvPr>
          <p:cNvSpPr txBox="1"/>
          <p:nvPr/>
        </p:nvSpPr>
        <p:spPr>
          <a:xfrm>
            <a:off x="2720108" y="5180774"/>
            <a:ext cx="928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American Geophysical Union Fall Conference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C9C89-708B-5BC9-FFF6-B3C3DFD2313C}"/>
              </a:ext>
            </a:extLst>
          </p:cNvPr>
          <p:cNvSpPr txBox="1"/>
          <p:nvPr/>
        </p:nvSpPr>
        <p:spPr>
          <a:xfrm>
            <a:off x="2720108" y="5691783"/>
            <a:ext cx="9284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Peter Layshock, Program Manager</a:t>
            </a:r>
          </a:p>
          <a:p>
            <a:pPr algn="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13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7822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169C-E4F5-6A30-6E93-A81BA8D7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29F0-CDA8-8F5E-6522-480A40A7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214" y="1504894"/>
            <a:ext cx="5007786" cy="1771015"/>
          </a:xfrm>
        </p:spPr>
        <p:txBody>
          <a:bodyPr>
            <a:normAutofit/>
          </a:bodyPr>
          <a:lstStyle/>
          <a:p>
            <a:r>
              <a:rPr lang="en-US" sz="2400" dirty="0"/>
              <a:t>In an effort to mitigate risk of cloud cover obscuring eclipse observation, aircraft and kites augmented conventional ground stations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46E40A-DC3A-C4C2-DF73-EB0D1DD2D1C0}"/>
              </a:ext>
            </a:extLst>
          </p:cNvPr>
          <p:cNvGrpSpPr/>
          <p:nvPr/>
        </p:nvGrpSpPr>
        <p:grpSpPr>
          <a:xfrm>
            <a:off x="1216307" y="2982411"/>
            <a:ext cx="4503774" cy="3612530"/>
            <a:chOff x="242525" y="2119217"/>
            <a:chExt cx="4683153" cy="3987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BF461F-F6A9-0DF1-6156-BB3039E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25" y="2119217"/>
              <a:ext cx="4683153" cy="386522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00DAF5-AC3A-4B68-BC9D-15F15EFD6FB5}"/>
                </a:ext>
              </a:extLst>
            </p:cNvPr>
            <p:cNvSpPr/>
            <p:nvPr/>
          </p:nvSpPr>
          <p:spPr>
            <a:xfrm>
              <a:off x="3967391" y="2402824"/>
              <a:ext cx="669803" cy="685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C6938D-670B-9EF5-0089-1F2E01329EF1}"/>
                </a:ext>
              </a:extLst>
            </p:cNvPr>
            <p:cNvSpPr/>
            <p:nvPr/>
          </p:nvSpPr>
          <p:spPr>
            <a:xfrm>
              <a:off x="2476279" y="3761549"/>
              <a:ext cx="669803" cy="685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CB4287-4379-F333-45EB-C80246BAACFC}"/>
                </a:ext>
              </a:extLst>
            </p:cNvPr>
            <p:cNvSpPr/>
            <p:nvPr/>
          </p:nvSpPr>
          <p:spPr>
            <a:xfrm>
              <a:off x="1592359" y="4893341"/>
              <a:ext cx="669803" cy="685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2FCF03-0DFE-A3B3-0268-0AF62E811248}"/>
                </a:ext>
              </a:extLst>
            </p:cNvPr>
            <p:cNvSpPr/>
            <p:nvPr/>
          </p:nvSpPr>
          <p:spPr>
            <a:xfrm>
              <a:off x="886342" y="5420566"/>
              <a:ext cx="669803" cy="6858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B6A1F9-131F-3882-A936-EDA672B525E5}"/>
                </a:ext>
              </a:extLst>
            </p:cNvPr>
            <p:cNvSpPr/>
            <p:nvPr/>
          </p:nvSpPr>
          <p:spPr>
            <a:xfrm>
              <a:off x="2133380" y="4026488"/>
              <a:ext cx="669803" cy="685800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1DB129-6EBA-986B-A963-FDA2891F2987}"/>
                </a:ext>
              </a:extLst>
            </p:cNvPr>
            <p:cNvSpPr txBox="1"/>
            <p:nvPr/>
          </p:nvSpPr>
          <p:spPr>
            <a:xfrm>
              <a:off x="2124226" y="4199878"/>
              <a:ext cx="60385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kite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FEBD22-1574-B11D-6B54-333E48AB199D}"/>
                </a:ext>
              </a:extLst>
            </p:cNvPr>
            <p:cNvSpPr txBox="1"/>
            <p:nvPr/>
          </p:nvSpPr>
          <p:spPr>
            <a:xfrm>
              <a:off x="1105756" y="5150578"/>
              <a:ext cx="578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WB57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9B40F7-E59B-4C87-9CDE-4271FB25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6395" y="1790059"/>
            <a:ext cx="3463760" cy="25978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E712A6-4304-D04A-AC26-59D5FB3C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216" y="3806809"/>
            <a:ext cx="3517760" cy="2638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774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90B70-FCDC-9F3B-7E17-7CCA057E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141605"/>
            <a:ext cx="5379720" cy="11588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Aircraft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42FBA-634F-98C8-2271-4776B755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66" y="1084365"/>
            <a:ext cx="8596105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9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04AAC-5EE0-11C0-05ED-E7AEC164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286702"/>
            <a:ext cx="10515600" cy="1325563"/>
          </a:xfrm>
        </p:spPr>
        <p:txBody>
          <a:bodyPr/>
          <a:lstStyle/>
          <a:p>
            <a:r>
              <a:rPr lang="en-US" dirty="0"/>
              <a:t>Eclipse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38F1-D50F-FCDF-68AC-A2D4AF7A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24" y="1612265"/>
            <a:ext cx="4516120" cy="49590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Due to weather uncertainty, the UH eclipse aircraft was repositioned to El Paso, Texas several days ahead</a:t>
            </a:r>
          </a:p>
          <a:p>
            <a:r>
              <a:rPr lang="en-US" dirty="0"/>
              <a:t>Both WB-57 aircraft rendezvoused over the Pacific near Mazatlán, Mexico for the correct positioning and timing</a:t>
            </a:r>
          </a:p>
          <a:p>
            <a:r>
              <a:rPr lang="en-US" dirty="0"/>
              <a:t>The WB-57 team met all primary mission objectives on both aircraft and this mission serves as a proof-of-concept for future astrophysics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ED46C-DAB8-77C0-5060-E89566399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80" y="286702"/>
            <a:ext cx="7161296" cy="62845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26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8DC8-61EF-309D-6BDD-FC34E159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Perspective…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093EF-FE74-0CC2-A911-052D4050A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" t="3778" r="3861" b="4963"/>
          <a:stretch/>
        </p:blipFill>
        <p:spPr>
          <a:xfrm>
            <a:off x="523240" y="1956182"/>
            <a:ext cx="3663538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0CF5A-8308-B1AE-52AE-1CC4016DA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9" t="4222" r="3909" b="4519"/>
          <a:stretch/>
        </p:blipFill>
        <p:spPr>
          <a:xfrm>
            <a:off x="4236720" y="1956182"/>
            <a:ext cx="3663538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FF0AD-1A14-14D5-8740-4028AB71A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" t="3112" r="3039" b="4000"/>
          <a:stretch/>
        </p:blipFill>
        <p:spPr>
          <a:xfrm>
            <a:off x="7950200" y="1962006"/>
            <a:ext cx="3657600" cy="3651776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6C36FF2-EC03-35DB-85CA-38B8103F73D3}"/>
              </a:ext>
            </a:extLst>
          </p:cNvPr>
          <p:cNvSpPr txBox="1"/>
          <p:nvPr/>
        </p:nvSpPr>
        <p:spPr>
          <a:xfrm>
            <a:off x="2352040" y="5711046"/>
            <a:ext cx="57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 X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45F6E53-0355-FE67-CF5D-52921EBD9E37}"/>
              </a:ext>
            </a:extLst>
          </p:cNvPr>
          <p:cNvSpPr txBox="1"/>
          <p:nvPr/>
        </p:nvSpPr>
        <p:spPr>
          <a:xfrm>
            <a:off x="5816600" y="5711046"/>
            <a:ext cx="76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 XIV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F78EC9FD-0B3C-3E56-39A7-4472391CB76B}"/>
              </a:ext>
            </a:extLst>
          </p:cNvPr>
          <p:cNvSpPr txBox="1"/>
          <p:nvPr/>
        </p:nvSpPr>
        <p:spPr>
          <a:xfrm>
            <a:off x="9281160" y="5700886"/>
            <a:ext cx="137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Fe X</a:t>
            </a:r>
            <a:r>
              <a:rPr lang="en-US" dirty="0"/>
              <a:t> + </a:t>
            </a:r>
            <a:r>
              <a:rPr lang="en-US" dirty="0">
                <a:solidFill>
                  <a:srgbClr val="00B050"/>
                </a:solidFill>
              </a:rPr>
              <a:t>Fe XIV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2A662-1629-E290-0586-BDE18ECC121E}"/>
              </a:ext>
            </a:extLst>
          </p:cNvPr>
          <p:cNvSpPr txBox="1"/>
          <p:nvPr/>
        </p:nvSpPr>
        <p:spPr>
          <a:xfrm>
            <a:off x="8603599" y="6157322"/>
            <a:ext cx="3004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Courtesy UH </a:t>
            </a:r>
            <a:r>
              <a:rPr lang="en-US" sz="1050" dirty="0" err="1"/>
              <a:t>IfA</a:t>
            </a:r>
            <a:r>
              <a:rPr lang="en-US" sz="1050" dirty="0"/>
              <a:t>/Shadia Habbal</a:t>
            </a:r>
          </a:p>
        </p:txBody>
      </p:sp>
    </p:spTree>
    <p:extLst>
      <p:ext uri="{BB962C8B-B14F-4D97-AF65-F5344CB8AC3E}">
        <p14:creationId xmlns:p14="http://schemas.microsoft.com/office/powerpoint/2010/main" val="198461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FF3EA-8F9C-FA9C-C84A-2155718D1CC5}"/>
              </a:ext>
            </a:extLst>
          </p:cNvPr>
          <p:cNvSpPr txBox="1"/>
          <p:nvPr/>
        </p:nvSpPr>
        <p:spPr>
          <a:xfrm>
            <a:off x="4104640" y="4368800"/>
            <a:ext cx="7132320" cy="224676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Sincere thanks to all who made the 2024 eclipse observation a success, and a model for future research:</a:t>
            </a:r>
          </a:p>
          <a:p>
            <a:r>
              <a:rPr lang="en-US" sz="2000" dirty="0"/>
              <a:t>	Dr. Shadia Habbal, University of Hawai’i, and team</a:t>
            </a:r>
          </a:p>
          <a:p>
            <a:r>
              <a:rPr lang="en-US" sz="2000" dirty="0"/>
              <a:t>	Dr. Amir Caspi, Southwest Research Institute, and team</a:t>
            </a:r>
          </a:p>
          <a:p>
            <a:r>
              <a:rPr lang="en-US" sz="2000" dirty="0"/>
              <a:t>	Dr. Bharat Kunduri, Virginia Tech, and team</a:t>
            </a:r>
          </a:p>
          <a:p>
            <a:r>
              <a:rPr lang="en-US" sz="2000" dirty="0"/>
              <a:t>	Dr. Madhulika Guhathakurta, NASA Heliophysics</a:t>
            </a:r>
          </a:p>
          <a:p>
            <a:r>
              <a:rPr lang="en-US" sz="2000" dirty="0"/>
              <a:t>	Mr. Andrew Roberts, NASA Airborne Science Program (ret)</a:t>
            </a:r>
          </a:p>
        </p:txBody>
      </p:sp>
    </p:spTree>
    <p:extLst>
      <p:ext uri="{BB962C8B-B14F-4D97-AF65-F5344CB8AC3E}">
        <p14:creationId xmlns:p14="http://schemas.microsoft.com/office/powerpoint/2010/main" val="397395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107A-231A-E806-E347-F9B13C6C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91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AFF69-047C-A463-04C3-305D881EB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Aircraft Specifications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Role/History at NASA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Payload Opportunities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Engineering/Operations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Eclipse Observation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Atmospheric Research</a:t>
            </a:r>
          </a:p>
        </p:txBody>
      </p:sp>
      <p:pic>
        <p:nvPicPr>
          <p:cNvPr id="4" name="Picture 3" descr="A group of men in blue jumpsuits standing in front of a helicopter&#10;&#10;Description automatically generated with medium confidence">
            <a:extLst>
              <a:ext uri="{FF2B5EF4-FFF2-40B4-BE49-F238E27FC236}">
                <a16:creationId xmlns:a16="http://schemas.microsoft.com/office/drawing/2014/main" id="{A424A5CB-1965-F6D7-F203-2C5723C8B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3" y="1498959"/>
            <a:ext cx="4989502" cy="2808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n airplane on the runway&#10;&#10;Description automatically generated with medium confidence">
            <a:extLst>
              <a:ext uri="{FF2B5EF4-FFF2-40B4-BE49-F238E27FC236}">
                <a16:creationId xmlns:a16="http://schemas.microsoft.com/office/drawing/2014/main" id="{3805959E-DBC3-AF13-FA37-04AB0347A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0" b="14998"/>
          <a:stretch/>
        </p:blipFill>
        <p:spPr>
          <a:xfrm>
            <a:off x="646993" y="4438295"/>
            <a:ext cx="5505450" cy="2139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41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2242-E399-33DC-83BB-B7C0D643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WB-57 Specifications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3EC6D7-49D0-368A-482C-958C4D39B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711915"/>
              </p:ext>
            </p:extLst>
          </p:nvPr>
        </p:nvGraphicFramePr>
        <p:xfrm>
          <a:off x="1379377" y="3919218"/>
          <a:ext cx="2667000" cy="238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PERFORMANCE</a:t>
                      </a:r>
                    </a:p>
                  </a:txBody>
                  <a:tcPr marT="45726" marB="4572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r>
                        <a:rPr lang="en-US" sz="1100" dirty="0"/>
                        <a:t>Aircraft ceiling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63,000+</a:t>
                      </a:r>
                      <a:r>
                        <a:rPr lang="en-US" sz="1100" baseline="0" dirty="0"/>
                        <a:t> feet</a:t>
                      </a:r>
                      <a:endParaRPr lang="en-US" sz="11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r>
                        <a:rPr lang="en-US" sz="1100" dirty="0"/>
                        <a:t>Endurance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6.5 hours</a:t>
                      </a:r>
                      <a:endParaRPr lang="en-US" sz="11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r>
                        <a:rPr lang="en-US" sz="1100" dirty="0"/>
                        <a:t>Range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2,500 miles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r>
                        <a:rPr lang="en-US" sz="1100" dirty="0"/>
                        <a:t>Max. payload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8,800 pounds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80">
                <a:tc>
                  <a:txBody>
                    <a:bodyPr/>
                    <a:lstStyle/>
                    <a:p>
                      <a:r>
                        <a:rPr lang="en-US" sz="1100" dirty="0"/>
                        <a:t>Airspeed @ 60kft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410 knots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(Max: Mach</a:t>
                      </a:r>
                      <a:r>
                        <a:rPr lang="en-US" sz="1100" baseline="0" dirty="0"/>
                        <a:t> 0.8)</a:t>
                      </a:r>
                      <a:endParaRPr lang="en-US" sz="11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r>
                        <a:rPr lang="en-US" sz="1100" dirty="0"/>
                        <a:t>Aircrew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28">
                <a:tc>
                  <a:txBody>
                    <a:bodyPr/>
                    <a:lstStyle/>
                    <a:p>
                      <a:r>
                        <a:rPr lang="en-US" sz="1100" dirty="0"/>
                        <a:t>Wingspan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123</a:t>
                      </a:r>
                      <a:r>
                        <a:rPr lang="en-US" sz="1100" baseline="0" dirty="0"/>
                        <a:t> feet</a:t>
                      </a:r>
                      <a:endParaRPr lang="en-US" sz="11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1">
            <a:extLst>
              <a:ext uri="{FF2B5EF4-FFF2-40B4-BE49-F238E27FC236}">
                <a16:creationId xmlns:a16="http://schemas.microsoft.com/office/drawing/2014/main" id="{487F8F23-E5B4-700B-FEF6-E6D2D43D7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77" y="1607818"/>
            <a:ext cx="2667000" cy="2311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480F9B3-6116-ABF5-4577-BB800496AE22}"/>
              </a:ext>
            </a:extLst>
          </p:cNvPr>
          <p:cNvSpPr/>
          <p:nvPr/>
        </p:nvSpPr>
        <p:spPr>
          <a:xfrm>
            <a:off x="7028497" y="3657600"/>
            <a:ext cx="2133600" cy="1600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05A457-2738-AA92-D47A-B4A117D2CA5E}"/>
              </a:ext>
            </a:extLst>
          </p:cNvPr>
          <p:cNvSpPr/>
          <p:nvPr/>
        </p:nvSpPr>
        <p:spPr>
          <a:xfrm>
            <a:off x="6571297" y="3048000"/>
            <a:ext cx="3124200" cy="1905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A15261-76F1-0F69-D421-F3197CA6C6F1}"/>
              </a:ext>
            </a:extLst>
          </p:cNvPr>
          <p:cNvSpPr/>
          <p:nvPr/>
        </p:nvSpPr>
        <p:spPr>
          <a:xfrm>
            <a:off x="6037897" y="2514600"/>
            <a:ext cx="4114800" cy="25908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887AEE-EC0D-99AE-8C2F-1FE8CBA9D024}"/>
              </a:ext>
            </a:extLst>
          </p:cNvPr>
          <p:cNvSpPr/>
          <p:nvPr/>
        </p:nvSpPr>
        <p:spPr>
          <a:xfrm>
            <a:off x="5656897" y="1828800"/>
            <a:ext cx="4800600" cy="32004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7BBBF40-D518-17E1-587A-B93BEE09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935" y="3962402"/>
            <a:ext cx="4819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04DEC2-DFA9-4969-6149-6BB4819EF14B}"/>
              </a:ext>
            </a:extLst>
          </p:cNvPr>
          <p:cNvSpPr txBox="1"/>
          <p:nvPr/>
        </p:nvSpPr>
        <p:spPr>
          <a:xfrm>
            <a:off x="7620635" y="1447802"/>
            <a:ext cx="919162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Range (nm)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70B45-7D06-6B18-4660-3EC62C23D0D6}"/>
              </a:ext>
            </a:extLst>
          </p:cNvPr>
          <p:cNvSpPr txBox="1"/>
          <p:nvPr/>
        </p:nvSpPr>
        <p:spPr>
          <a:xfrm>
            <a:off x="10071737" y="1714502"/>
            <a:ext cx="949325" cy="646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Time on Station (hrs)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6D185-DBBC-B0F0-DB76-A0AF741EE8E8}"/>
              </a:ext>
            </a:extLst>
          </p:cNvPr>
          <p:cNvSpPr txBox="1"/>
          <p:nvPr/>
        </p:nvSpPr>
        <p:spPr>
          <a:xfrm>
            <a:off x="5383847" y="1905002"/>
            <a:ext cx="958850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Transit (hrs)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6F4F4-FC3F-4ADF-31EF-0584CEF01F17}"/>
              </a:ext>
            </a:extLst>
          </p:cNvPr>
          <p:cNvSpPr txBox="1"/>
          <p:nvPr/>
        </p:nvSpPr>
        <p:spPr>
          <a:xfrm>
            <a:off x="7836535" y="3657602"/>
            <a:ext cx="457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3BC43-6061-2FB9-601B-ACBEB93E255C}"/>
              </a:ext>
            </a:extLst>
          </p:cNvPr>
          <p:cNvSpPr txBox="1"/>
          <p:nvPr/>
        </p:nvSpPr>
        <p:spPr>
          <a:xfrm>
            <a:off x="7836535" y="3048002"/>
            <a:ext cx="457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69223-5ACA-5018-7E70-A24B9A218996}"/>
              </a:ext>
            </a:extLst>
          </p:cNvPr>
          <p:cNvSpPr txBox="1"/>
          <p:nvPr/>
        </p:nvSpPr>
        <p:spPr>
          <a:xfrm>
            <a:off x="7836535" y="2514602"/>
            <a:ext cx="457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39D61-EB03-5EC8-624B-30095FFCD25F}"/>
              </a:ext>
            </a:extLst>
          </p:cNvPr>
          <p:cNvSpPr txBox="1"/>
          <p:nvPr/>
        </p:nvSpPr>
        <p:spPr>
          <a:xfrm>
            <a:off x="7838124" y="1828802"/>
            <a:ext cx="6651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9C9E05-2AD7-8036-8B8F-776AB834928E}"/>
              </a:ext>
            </a:extLst>
          </p:cNvPr>
          <p:cNvSpPr txBox="1"/>
          <p:nvPr/>
        </p:nvSpPr>
        <p:spPr>
          <a:xfrm>
            <a:off x="8522335" y="3906840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4:30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D9DC46-FBC4-59EB-F06C-FE7D4F33BE0D}"/>
              </a:ext>
            </a:extLst>
          </p:cNvPr>
          <p:cNvSpPr txBox="1"/>
          <p:nvPr/>
        </p:nvSpPr>
        <p:spPr>
          <a:xfrm>
            <a:off x="8949372" y="3368675"/>
            <a:ext cx="6096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3:30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505DF-2632-AEB7-1B3C-EDA3F7D92D3E}"/>
              </a:ext>
            </a:extLst>
          </p:cNvPr>
          <p:cNvSpPr txBox="1"/>
          <p:nvPr/>
        </p:nvSpPr>
        <p:spPr>
          <a:xfrm>
            <a:off x="9238297" y="2925765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2:30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A1EED5-32D3-28E2-7658-B76A787D2F46}"/>
              </a:ext>
            </a:extLst>
          </p:cNvPr>
          <p:cNvSpPr txBox="1"/>
          <p:nvPr/>
        </p:nvSpPr>
        <p:spPr>
          <a:xfrm>
            <a:off x="9589135" y="2447927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1:00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F57C38-34C3-B740-6541-3612FFFBAEED}"/>
              </a:ext>
            </a:extLst>
          </p:cNvPr>
          <p:cNvSpPr txBox="1"/>
          <p:nvPr/>
        </p:nvSpPr>
        <p:spPr>
          <a:xfrm>
            <a:off x="7180897" y="3886202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C06649-27AD-2DEF-1ABF-B8AFE56DB43F}"/>
              </a:ext>
            </a:extLst>
          </p:cNvPr>
          <p:cNvSpPr txBox="1"/>
          <p:nvPr/>
        </p:nvSpPr>
        <p:spPr>
          <a:xfrm>
            <a:off x="6774497" y="3387727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1:30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E0FD3-671A-4C76-C31F-DFB6D32FA6D8}"/>
              </a:ext>
            </a:extLst>
          </p:cNvPr>
          <p:cNvSpPr txBox="1"/>
          <p:nvPr/>
        </p:nvSpPr>
        <p:spPr>
          <a:xfrm>
            <a:off x="6418897" y="2946402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2:00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50D3C9-A394-C4D1-7FB9-6F6E4BD96A65}"/>
              </a:ext>
            </a:extLst>
          </p:cNvPr>
          <p:cNvSpPr txBox="1"/>
          <p:nvPr/>
        </p:nvSpPr>
        <p:spPr>
          <a:xfrm>
            <a:off x="6028372" y="2447927"/>
            <a:ext cx="609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2:30</a:t>
            </a:r>
          </a:p>
        </p:txBody>
      </p:sp>
    </p:spTree>
    <p:extLst>
      <p:ext uri="{BB962C8B-B14F-4D97-AF65-F5344CB8AC3E}">
        <p14:creationId xmlns:p14="http://schemas.microsoft.com/office/powerpoint/2010/main" val="266218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75AE-7987-CD4A-8B1D-CCEC8AD6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WB-57 at NASA</a:t>
            </a:r>
          </a:p>
        </p:txBody>
      </p:sp>
      <p:pic>
        <p:nvPicPr>
          <p:cNvPr id="4" name="Picture 4" descr="Martin RB-57D - reconnaissance">
            <a:extLst>
              <a:ext uri="{FF2B5EF4-FFF2-40B4-BE49-F238E27FC236}">
                <a16:creationId xmlns:a16="http://schemas.microsoft.com/office/drawing/2014/main" id="{C1B12AD7-87FA-15EA-CE07-E146E7C4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4" y="1557458"/>
            <a:ext cx="4019550" cy="2133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B-57F pilot interview: Flying high with USAF's ultra high altitude nuclear  sniffer-dog | Hush-Kit">
            <a:extLst>
              <a:ext uri="{FF2B5EF4-FFF2-40B4-BE49-F238E27FC236}">
                <a16:creationId xmlns:a16="http://schemas.microsoft.com/office/drawing/2014/main" id="{CA7AB514-25EF-260C-EC78-693324E3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01" y="3834031"/>
            <a:ext cx="5429250" cy="268257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ky, outdoor, ground, plane&#10;&#10;Description automatically generated">
            <a:extLst>
              <a:ext uri="{FF2B5EF4-FFF2-40B4-BE49-F238E27FC236}">
                <a16:creationId xmlns:a16="http://schemas.microsoft.com/office/drawing/2014/main" id="{6E6FCDEC-2E52-7B12-5AA8-9C0D37A30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6" y="3980263"/>
            <a:ext cx="3350148" cy="2512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5F23F-A396-5C2A-A9FC-A3730251A4B1}"/>
              </a:ext>
            </a:extLst>
          </p:cNvPr>
          <p:cNvSpPr txBox="1"/>
          <p:nvPr/>
        </p:nvSpPr>
        <p:spPr>
          <a:xfrm>
            <a:off x="4462607" y="1682681"/>
            <a:ext cx="7286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B-57 “Canberra” has a long legacy as a conventional bomber from the 1950s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Long-wing, high altitude variants were developed in the 1960s for reconnaissance and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NASA began flying the –F model in 1968 and still operates the last three such aircraft in the world</a:t>
            </a:r>
          </a:p>
        </p:txBody>
      </p:sp>
    </p:spTree>
    <p:extLst>
      <p:ext uri="{BB962C8B-B14F-4D97-AF65-F5344CB8AC3E}">
        <p14:creationId xmlns:p14="http://schemas.microsoft.com/office/powerpoint/2010/main" val="356266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E8F2-5577-68F7-B191-246EA4F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Payload Integration Opportunities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0DB643-DB97-AB9F-3E95-65C6641C91DF}"/>
              </a:ext>
            </a:extLst>
          </p:cNvPr>
          <p:cNvSpPr/>
          <p:nvPr/>
        </p:nvSpPr>
        <p:spPr>
          <a:xfrm>
            <a:off x="645162" y="1690688"/>
            <a:ext cx="5559425" cy="31702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E2B9CB0-6036-DD3C-4F5C-884E8E4DF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r="2702"/>
          <a:stretch>
            <a:fillRect/>
          </a:stretch>
        </p:blipFill>
        <p:spPr bwMode="auto">
          <a:xfrm>
            <a:off x="645160" y="1658938"/>
            <a:ext cx="54864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01A0BA-5122-682E-1160-AF5CA68A8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375185"/>
              </p:ext>
            </p:extLst>
          </p:nvPr>
        </p:nvGraphicFramePr>
        <p:xfrm>
          <a:off x="645160" y="4902201"/>
          <a:ext cx="5562600" cy="16779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Sensor Integration Options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Reconfigurable/removable, pressurized nose cone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2x wing-mounted hard points; compatible with ER-2 SPEAR &amp; U2 Super Pods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12</a:t>
                      </a:r>
                      <a:r>
                        <a:rPr kumimoji="0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’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bomb bay (3</a:t>
                      </a:r>
                      <a:r>
                        <a:rPr kumimoji="0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’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or 6</a:t>
                      </a:r>
                      <a:r>
                        <a:rPr kumimoji="0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’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Universal Pallet System); 1000lb capacity per 3</a:t>
                      </a:r>
                      <a:r>
                        <a:rPr kumimoji="0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’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space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20x small sensor hatches; ten hatches per wing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Tail cone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17">
            <a:extLst>
              <a:ext uri="{FF2B5EF4-FFF2-40B4-BE49-F238E27FC236}">
                <a16:creationId xmlns:a16="http://schemas.microsoft.com/office/drawing/2014/main" id="{EBE511A5-B01C-653B-F83F-54EE8FB4D9CD}"/>
              </a:ext>
            </a:extLst>
          </p:cNvPr>
          <p:cNvGrpSpPr>
            <a:grpSpLocks/>
          </p:cNvGrpSpPr>
          <p:nvPr/>
        </p:nvGrpSpPr>
        <p:grpSpPr bwMode="auto">
          <a:xfrm>
            <a:off x="1788158" y="2043115"/>
            <a:ext cx="228856" cy="307975"/>
            <a:chOff x="4571716" y="1637189"/>
            <a:chExt cx="228600" cy="30777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150222-617B-7856-2037-E54C91793A89}"/>
                </a:ext>
              </a:extLst>
            </p:cNvPr>
            <p:cNvSpPr/>
            <p:nvPr/>
          </p:nvSpPr>
          <p:spPr>
            <a:xfrm>
              <a:off x="4571718" y="1676851"/>
              <a:ext cx="228344" cy="2284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0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A1B39AA0-9234-D3B8-D27A-4A62CA4D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1716" y="1637189"/>
              <a:ext cx="22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chemeClr val="tx2"/>
                  </a:solidFill>
                  <a:latin typeface="Calibri" charset="0"/>
                </a:rPr>
                <a:t>A</a:t>
              </a: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A5703FD0-E240-2724-229C-297ED45F047F}"/>
              </a:ext>
            </a:extLst>
          </p:cNvPr>
          <p:cNvGrpSpPr>
            <a:grpSpLocks/>
          </p:cNvGrpSpPr>
          <p:nvPr/>
        </p:nvGrpSpPr>
        <p:grpSpPr bwMode="auto">
          <a:xfrm>
            <a:off x="1168387" y="3448052"/>
            <a:ext cx="229245" cy="307975"/>
            <a:chOff x="3952897" y="3042951"/>
            <a:chExt cx="228600" cy="3077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D4222E-AF72-C96E-F0F4-44B388A98E3B}"/>
                </a:ext>
              </a:extLst>
            </p:cNvPr>
            <p:cNvSpPr/>
            <p:nvPr/>
          </p:nvSpPr>
          <p:spPr>
            <a:xfrm>
              <a:off x="3953540" y="3082613"/>
              <a:ext cx="227957" cy="2284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0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D44A9A3D-FE62-A498-51FD-1506C27AB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97" y="3042951"/>
              <a:ext cx="22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chemeClr val="tx2"/>
                  </a:solidFill>
                  <a:latin typeface="Calibri" charset="0"/>
                </a:rPr>
                <a:t>B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C163DAD6-E53E-6BE7-992F-64E784278D22}"/>
              </a:ext>
            </a:extLst>
          </p:cNvPr>
          <p:cNvGrpSpPr>
            <a:grpSpLocks/>
          </p:cNvGrpSpPr>
          <p:nvPr/>
        </p:nvGrpSpPr>
        <p:grpSpPr bwMode="auto">
          <a:xfrm>
            <a:off x="2676262" y="3371852"/>
            <a:ext cx="245383" cy="307975"/>
            <a:chOff x="5459900" y="2966751"/>
            <a:chExt cx="246135" cy="3077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7BEA47E-BDFB-1213-17D6-27F8DE8610DA}"/>
                </a:ext>
              </a:extLst>
            </p:cNvPr>
            <p:cNvSpPr/>
            <p:nvPr/>
          </p:nvSpPr>
          <p:spPr>
            <a:xfrm>
              <a:off x="5478327" y="3006413"/>
              <a:ext cx="227708" cy="2284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0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C801BE7-908A-0BC2-507E-F72174D8D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900" y="2966751"/>
              <a:ext cx="22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chemeClr val="tx2"/>
                  </a:solidFill>
                  <a:latin typeface="Calibri" charset="0"/>
                </a:rPr>
                <a:t>C</a:t>
              </a:r>
            </a:p>
          </p:txBody>
        </p:sp>
      </p:grpSp>
      <p:grpSp>
        <p:nvGrpSpPr>
          <p:cNvPr id="16" name="Group 18">
            <a:extLst>
              <a:ext uri="{FF2B5EF4-FFF2-40B4-BE49-F238E27FC236}">
                <a16:creationId xmlns:a16="http://schemas.microsoft.com/office/drawing/2014/main" id="{1103D7B2-BB1F-A364-6F7B-3BAFCDC5BB2C}"/>
              </a:ext>
            </a:extLst>
          </p:cNvPr>
          <p:cNvGrpSpPr>
            <a:grpSpLocks/>
          </p:cNvGrpSpPr>
          <p:nvPr/>
        </p:nvGrpSpPr>
        <p:grpSpPr bwMode="auto">
          <a:xfrm>
            <a:off x="5055234" y="2457452"/>
            <a:ext cx="228856" cy="307975"/>
            <a:chOff x="7839353" y="2052351"/>
            <a:chExt cx="228600" cy="30777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8E068-27F1-344E-39C7-3E77B2089AB4}"/>
                </a:ext>
              </a:extLst>
            </p:cNvPr>
            <p:cNvSpPr/>
            <p:nvPr/>
          </p:nvSpPr>
          <p:spPr>
            <a:xfrm>
              <a:off x="7839353" y="2092013"/>
              <a:ext cx="228344" cy="2284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0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0F34EE0A-05C6-5266-F5C7-A7BC9790B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9353" y="2052351"/>
              <a:ext cx="22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chemeClr val="tx2"/>
                  </a:solidFill>
                  <a:latin typeface="Calibri" charset="0"/>
                </a:rPr>
                <a:t>D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3B5C073-B5F7-6FFB-1159-4236C824EC99}"/>
              </a:ext>
            </a:extLst>
          </p:cNvPr>
          <p:cNvGrpSpPr>
            <a:grpSpLocks/>
          </p:cNvGrpSpPr>
          <p:nvPr/>
        </p:nvGrpSpPr>
        <p:grpSpPr bwMode="auto">
          <a:xfrm>
            <a:off x="3759834" y="4059240"/>
            <a:ext cx="229236" cy="306387"/>
            <a:chOff x="6544331" y="3653138"/>
            <a:chExt cx="228600" cy="30777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131D5B-52C1-4028-7C29-C16A453421C1}"/>
                </a:ext>
              </a:extLst>
            </p:cNvPr>
            <p:cNvSpPr/>
            <p:nvPr/>
          </p:nvSpPr>
          <p:spPr>
            <a:xfrm>
              <a:off x="6544331" y="3693006"/>
              <a:ext cx="227966" cy="22804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0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CE0E18BF-A871-1844-AA9E-482D4C84C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4331" y="3653138"/>
              <a:ext cx="22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chemeClr val="tx2"/>
                  </a:solidFill>
                  <a:latin typeface="Calibri" charset="0"/>
                </a:rPr>
                <a:t>E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7053270-456E-2D16-124B-5B47D4F2FD35}"/>
              </a:ext>
            </a:extLst>
          </p:cNvPr>
          <p:cNvSpPr/>
          <p:nvPr/>
        </p:nvSpPr>
        <p:spPr>
          <a:xfrm>
            <a:off x="718185" y="5224463"/>
            <a:ext cx="204788" cy="20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C22035AB-A52C-7640-F4C1-FE0BE53A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86" y="5183190"/>
            <a:ext cx="204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chemeClr val="tx2"/>
                </a:solidFill>
                <a:latin typeface="Calibri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F7E3B1-2AB2-0F7A-D960-4723A798E6AF}"/>
              </a:ext>
            </a:extLst>
          </p:cNvPr>
          <p:cNvSpPr/>
          <p:nvPr/>
        </p:nvSpPr>
        <p:spPr>
          <a:xfrm>
            <a:off x="727710" y="5500688"/>
            <a:ext cx="203200" cy="20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B29D75F2-33BE-63F8-0263-A854D4D95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10" y="5470728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chemeClr val="tx2"/>
                </a:solidFill>
                <a:latin typeface="Calibri" charset="0"/>
              </a:rPr>
              <a:t>B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D638BE-D047-9E81-3274-1B6A994AC860}"/>
              </a:ext>
            </a:extLst>
          </p:cNvPr>
          <p:cNvSpPr/>
          <p:nvPr/>
        </p:nvSpPr>
        <p:spPr>
          <a:xfrm>
            <a:off x="735648" y="5772153"/>
            <a:ext cx="203200" cy="204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CB579AF-8526-F0C2-7CA5-FD8BE50EA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0" y="5727703"/>
            <a:ext cx="204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chemeClr val="tx2"/>
                </a:solidFill>
                <a:latin typeface="Calibri" charset="0"/>
              </a:rPr>
              <a:t>C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CDE5E-377C-E3CB-47DF-08F37287E0C2}"/>
              </a:ext>
            </a:extLst>
          </p:cNvPr>
          <p:cNvSpPr/>
          <p:nvPr/>
        </p:nvSpPr>
        <p:spPr>
          <a:xfrm>
            <a:off x="740410" y="6062663"/>
            <a:ext cx="203200" cy="20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2CFC7424-B995-CF58-9DB2-43289B133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48" y="6013453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chemeClr val="tx2"/>
                </a:solidFill>
                <a:latin typeface="Calibri" charset="0"/>
              </a:rPr>
              <a:t>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5B31C1-0881-F8D7-E91D-A3C28A7CD7B7}"/>
              </a:ext>
            </a:extLst>
          </p:cNvPr>
          <p:cNvSpPr/>
          <p:nvPr/>
        </p:nvSpPr>
        <p:spPr>
          <a:xfrm>
            <a:off x="737235" y="6338888"/>
            <a:ext cx="203200" cy="2047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B84BD6C1-B07A-F4AA-27C2-CDC7587B7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48" y="6294438"/>
            <a:ext cx="203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chemeClr val="tx2"/>
                </a:solidFill>
                <a:latin typeface="Calibri" charset="0"/>
              </a:rPr>
              <a:t>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3DE9DE-5181-C3DA-064C-FAFF081CEE3C}"/>
              </a:ext>
            </a:extLst>
          </p:cNvPr>
          <p:cNvSpPr/>
          <p:nvPr/>
        </p:nvSpPr>
        <p:spPr>
          <a:xfrm>
            <a:off x="6697854" y="1706880"/>
            <a:ext cx="5118226" cy="48733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7C6C3C8-5E90-35CF-20B3-72B88F4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43555"/>
              </p:ext>
            </p:extLst>
          </p:nvPr>
        </p:nvGraphicFramePr>
        <p:xfrm>
          <a:off x="6727812" y="1733553"/>
          <a:ext cx="5067687" cy="46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5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Tailored Sensor Solutions</a:t>
                      </a:r>
                    </a:p>
                  </a:txBody>
                  <a:tcPr marT="45784" marB="457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TextBox 41">
            <a:extLst>
              <a:ext uri="{FF2B5EF4-FFF2-40B4-BE49-F238E27FC236}">
                <a16:creationId xmlns:a16="http://schemas.microsoft.com/office/drawing/2014/main" id="{676B26BA-A875-3424-B966-F15738F8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812" y="2229485"/>
            <a:ext cx="511822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 Unique, bespoke solutions to sensor placement/integration challenges on airborne platforms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No “</a:t>
            </a:r>
            <a:r>
              <a:rPr lang="en-US" altLang="ja-JP" sz="1600" dirty="0">
                <a:latin typeface="Calibri" charset="0"/>
              </a:rPr>
              <a:t>standard payload</a:t>
            </a:r>
            <a:r>
              <a:rPr lang="ja-JP" altLang="en-US" sz="1600" dirty="0">
                <a:latin typeface="Calibri" charset="0"/>
              </a:rPr>
              <a:t>”</a:t>
            </a:r>
            <a:r>
              <a:rPr lang="en-US" altLang="ja-JP" sz="1600" dirty="0">
                <a:latin typeface="Calibri" charset="0"/>
              </a:rPr>
              <a:t> constraints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Sensor package(s) compiled to meet each mission’</a:t>
            </a:r>
            <a:r>
              <a:rPr lang="en-US" altLang="ja-JP" sz="1600" dirty="0">
                <a:latin typeface="Calibri" charset="0"/>
              </a:rPr>
              <a:t>s requirements.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Platform capable of integrating, testing and employing customer sensors in a multitude of configurations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Multiple air-to-ground communication and instrument control options: Voice, BLOS &amp; LOS datalinks.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  Multiple payload power options: 110V 400Hz, 110V 60Hz, &amp; 28VDC.</a:t>
            </a:r>
          </a:p>
        </p:txBody>
      </p:sp>
    </p:spTree>
    <p:extLst>
      <p:ext uri="{BB962C8B-B14F-4D97-AF65-F5344CB8AC3E}">
        <p14:creationId xmlns:p14="http://schemas.microsoft.com/office/powerpoint/2010/main" val="342558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9081-A16E-B271-D19E-6C8A56D2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Pallet Bay and Wing Pods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8CCE5E-4790-422F-190D-A2ECE69D0E50}"/>
              </a:ext>
            </a:extLst>
          </p:cNvPr>
          <p:cNvGrpSpPr/>
          <p:nvPr/>
        </p:nvGrpSpPr>
        <p:grpSpPr>
          <a:xfrm>
            <a:off x="6651113" y="2452074"/>
            <a:ext cx="5077036" cy="3810353"/>
            <a:chOff x="3812663" y="1238982"/>
            <a:chExt cx="5077036" cy="3810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AF7A0E-2E25-7C02-816E-AFD10959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2663" y="1238982"/>
              <a:ext cx="5077036" cy="3810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FE0B4A-8E99-51F1-6514-85A3426B20CC}"/>
                </a:ext>
              </a:extLst>
            </p:cNvPr>
            <p:cNvSpPr/>
            <p:nvPr/>
          </p:nvSpPr>
          <p:spPr>
            <a:xfrm>
              <a:off x="7181546" y="4252293"/>
              <a:ext cx="1596698" cy="677154"/>
            </a:xfrm>
            <a:prstGeom prst="rect">
              <a:avLst/>
            </a:prstGeom>
            <a:solidFill>
              <a:srgbClr val="FF0000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381530-0D21-0DE1-6C85-5B6DE13951DF}"/>
                </a:ext>
              </a:extLst>
            </p:cNvPr>
            <p:cNvSpPr/>
            <p:nvPr/>
          </p:nvSpPr>
          <p:spPr>
            <a:xfrm rot="21296504">
              <a:off x="5773434" y="3426112"/>
              <a:ext cx="781112" cy="297282"/>
            </a:xfrm>
            <a:prstGeom prst="roundRect">
              <a:avLst/>
            </a:prstGeom>
            <a:solidFill>
              <a:srgbClr val="FF0000">
                <a:alpha val="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82EE9-5901-3D3C-A02C-C95067C72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8" y="1597519"/>
            <a:ext cx="4201011" cy="654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0DA46F-0172-7117-52D8-ADA0057997F0}"/>
              </a:ext>
            </a:extLst>
          </p:cNvPr>
          <p:cNvGrpSpPr/>
          <p:nvPr/>
        </p:nvGrpSpPr>
        <p:grpSpPr>
          <a:xfrm>
            <a:off x="2358401" y="2428001"/>
            <a:ext cx="1575064" cy="1204510"/>
            <a:chOff x="5932896" y="5464745"/>
            <a:chExt cx="1575064" cy="12045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788C42-9BFB-DBC8-ACDE-E379F073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963" y="5464745"/>
              <a:ext cx="1372931" cy="10471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1B16E4-A3BD-B431-6764-E89C0BE6031D}"/>
                </a:ext>
              </a:extLst>
            </p:cNvPr>
            <p:cNvSpPr txBox="1"/>
            <p:nvPr/>
          </p:nvSpPr>
          <p:spPr>
            <a:xfrm>
              <a:off x="5932896" y="6499978"/>
              <a:ext cx="1575064" cy="169277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6-Ft  Pressurized Pallet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12C973-46F4-70CF-F683-38C723963E73}"/>
              </a:ext>
            </a:extLst>
          </p:cNvPr>
          <p:cNvGrpSpPr/>
          <p:nvPr/>
        </p:nvGrpSpPr>
        <p:grpSpPr>
          <a:xfrm>
            <a:off x="143550" y="2428001"/>
            <a:ext cx="1751133" cy="1202185"/>
            <a:chOff x="1473005" y="5479217"/>
            <a:chExt cx="1751133" cy="12021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F44537-7DE9-8A5D-18CB-F1D25027CA73}"/>
                </a:ext>
              </a:extLst>
            </p:cNvPr>
            <p:cNvSpPr txBox="1"/>
            <p:nvPr/>
          </p:nvSpPr>
          <p:spPr>
            <a:xfrm>
              <a:off x="1473005" y="6512125"/>
              <a:ext cx="1751133" cy="169277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3-Ft  Unpressurized Pallet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09659F-1DB9-0270-CE07-5F930726F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8287" y="5479217"/>
              <a:ext cx="1378827" cy="104715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8121AF-900C-71FD-471E-2CB2BDFD9149}"/>
              </a:ext>
            </a:extLst>
          </p:cNvPr>
          <p:cNvGrpSpPr/>
          <p:nvPr/>
        </p:nvGrpSpPr>
        <p:grpSpPr>
          <a:xfrm>
            <a:off x="4277924" y="2452074"/>
            <a:ext cx="1775208" cy="1378513"/>
            <a:chOff x="7435466" y="3989759"/>
            <a:chExt cx="1775208" cy="13785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011BB2-D3EA-DB7F-6E67-C9EA4BF1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4726" y="3989759"/>
              <a:ext cx="1454565" cy="10475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545B1A-E8FE-107E-BBCE-E1BE8ACE1019}"/>
                </a:ext>
              </a:extLst>
            </p:cNvPr>
            <p:cNvSpPr txBox="1"/>
            <p:nvPr/>
          </p:nvSpPr>
          <p:spPr>
            <a:xfrm>
              <a:off x="7435466" y="5029717"/>
              <a:ext cx="1775208" cy="338554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15 psi Pressure Container on 3-Ft Pallet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8F0488-4037-D3E8-133B-B56C53613B76}"/>
              </a:ext>
            </a:extLst>
          </p:cNvPr>
          <p:cNvGrpSpPr/>
          <p:nvPr/>
        </p:nvGrpSpPr>
        <p:grpSpPr>
          <a:xfrm>
            <a:off x="791545" y="4087590"/>
            <a:ext cx="4884975" cy="609184"/>
            <a:chOff x="3723363" y="5724200"/>
            <a:chExt cx="4884975" cy="6091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2F81A2-A6F4-D883-1DEC-C8672AB7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3363" y="5724200"/>
              <a:ext cx="4884974" cy="19446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6735A2-D737-3307-D535-E48D641A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3364" y="5882224"/>
              <a:ext cx="4884974" cy="4511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AFE86D-9CA0-6738-07E7-19B6636F653B}"/>
              </a:ext>
            </a:extLst>
          </p:cNvPr>
          <p:cNvGrpSpPr/>
          <p:nvPr/>
        </p:nvGrpSpPr>
        <p:grpSpPr>
          <a:xfrm>
            <a:off x="838200" y="5111801"/>
            <a:ext cx="2147724" cy="1237283"/>
            <a:chOff x="35061" y="3918832"/>
            <a:chExt cx="2147724" cy="123728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46CF6C-CDD2-FF50-6348-D8D465B0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61" y="3918832"/>
              <a:ext cx="2147724" cy="105576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2B4CAF-13D2-CF3E-2EE1-2096381CBE35}"/>
                </a:ext>
              </a:extLst>
            </p:cNvPr>
            <p:cNvSpPr txBox="1"/>
            <p:nvPr/>
          </p:nvSpPr>
          <p:spPr>
            <a:xfrm>
              <a:off x="531381" y="4971449"/>
              <a:ext cx="1155084" cy="184666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Super Pod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B52448-DA9D-DF00-37DA-DD8D379EB90E}"/>
              </a:ext>
            </a:extLst>
          </p:cNvPr>
          <p:cNvGrpSpPr/>
          <p:nvPr/>
        </p:nvGrpSpPr>
        <p:grpSpPr>
          <a:xfrm>
            <a:off x="3566526" y="4942896"/>
            <a:ext cx="2171149" cy="1827700"/>
            <a:chOff x="53624" y="1206681"/>
            <a:chExt cx="1384008" cy="11650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539023-2F8C-4BDA-2CDB-6E5312FA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24" y="1206681"/>
              <a:ext cx="1384008" cy="10544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8FA676-643B-331B-EA9E-91AAA354D5AD}"/>
                </a:ext>
              </a:extLst>
            </p:cNvPr>
            <p:cNvSpPr txBox="1"/>
            <p:nvPr/>
          </p:nvSpPr>
          <p:spPr>
            <a:xfrm>
              <a:off x="168086" y="2254040"/>
              <a:ext cx="1155084" cy="117716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Spear Pod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930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E36D-B171-F416-A913-DF8C697D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and Wing Hatches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5F1513-EC46-0175-A5D3-D3D89515FDC6}"/>
              </a:ext>
            </a:extLst>
          </p:cNvPr>
          <p:cNvGrpSpPr/>
          <p:nvPr/>
        </p:nvGrpSpPr>
        <p:grpSpPr>
          <a:xfrm>
            <a:off x="711807" y="1531079"/>
            <a:ext cx="5384193" cy="868747"/>
            <a:chOff x="515389" y="5966091"/>
            <a:chExt cx="5384193" cy="86874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E52303-8EEA-5E41-EC29-3610FBDBA68D}"/>
                </a:ext>
              </a:extLst>
            </p:cNvPr>
            <p:cNvGrpSpPr/>
            <p:nvPr/>
          </p:nvGrpSpPr>
          <p:grpSpPr>
            <a:xfrm>
              <a:off x="515389" y="5966091"/>
              <a:ext cx="5384193" cy="681302"/>
              <a:chOff x="515389" y="5966091"/>
              <a:chExt cx="5384193" cy="6813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990C4B9-17D0-101E-42EB-F738E25CC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5389" y="5966091"/>
                <a:ext cx="5384193" cy="2136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3617C8-A9E3-76D8-B8A6-09E42EC4D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389" y="6146138"/>
                <a:ext cx="5384193" cy="33436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63351B9-2175-07C9-DA31-66439B2C4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389" y="6450201"/>
                <a:ext cx="5384192" cy="197192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5602B8-13B8-951A-20D8-980A7F08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390" y="6629400"/>
              <a:ext cx="5384192" cy="2054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7B8E48-EE9E-136E-F82E-EC12948000DD}"/>
              </a:ext>
            </a:extLst>
          </p:cNvPr>
          <p:cNvGrpSpPr/>
          <p:nvPr/>
        </p:nvGrpSpPr>
        <p:grpSpPr>
          <a:xfrm>
            <a:off x="271967" y="2752964"/>
            <a:ext cx="2159591" cy="1861878"/>
            <a:chOff x="71187" y="2534956"/>
            <a:chExt cx="1348881" cy="1162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5AEC5B-1DAC-E4C9-77EF-8DA3E1DB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87" y="2534956"/>
              <a:ext cx="1348881" cy="10547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BC2AE7-7526-9F75-74DB-7FCF4C728EF0}"/>
                </a:ext>
              </a:extLst>
            </p:cNvPr>
            <p:cNvSpPr txBox="1"/>
            <p:nvPr/>
          </p:nvSpPr>
          <p:spPr>
            <a:xfrm>
              <a:off x="222910" y="3582544"/>
              <a:ext cx="1045434" cy="115342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Nose Cone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F582CA-5B46-5011-228B-5DCFCF0F112C}"/>
              </a:ext>
            </a:extLst>
          </p:cNvPr>
          <p:cNvGrpSpPr/>
          <p:nvPr/>
        </p:nvGrpSpPr>
        <p:grpSpPr>
          <a:xfrm>
            <a:off x="3794938" y="2752964"/>
            <a:ext cx="1800225" cy="1638714"/>
            <a:chOff x="7216131" y="2766231"/>
            <a:chExt cx="1938695" cy="10648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2B2475-3E7B-33BD-00F6-DBDF574D7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6131" y="2766231"/>
              <a:ext cx="1938695" cy="909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FDBFA0-4B02-B6BA-F1C9-48B8B5EDD58D}"/>
                </a:ext>
              </a:extLst>
            </p:cNvPr>
            <p:cNvSpPr txBox="1"/>
            <p:nvPr/>
          </p:nvSpPr>
          <p:spPr>
            <a:xfrm>
              <a:off x="7608772" y="3711093"/>
              <a:ext cx="1333204" cy="119999"/>
            </a:xfrm>
            <a:prstGeom prst="rect">
              <a:avLst/>
            </a:prstGeom>
            <a:noFill/>
          </p:spPr>
          <p:txBody>
            <a:bodyPr wrap="square" tIns="0" rIns="9144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Wing Hatch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2CCDE2-5381-28DA-31B1-8CD7F1AF7B5B}"/>
              </a:ext>
            </a:extLst>
          </p:cNvPr>
          <p:cNvSpPr txBox="1">
            <a:spLocks/>
          </p:cNvSpPr>
          <p:nvPr/>
        </p:nvSpPr>
        <p:spPr>
          <a:xfrm>
            <a:off x="6593947" y="4614842"/>
            <a:ext cx="5408855" cy="219577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891" indent="-342891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u="sng" dirty="0"/>
              <a:t>Stabilized Payload Ball</a:t>
            </a:r>
            <a:endParaRPr lang="en-US" sz="1200" u="sng" dirty="0"/>
          </a:p>
          <a:p>
            <a:pPr>
              <a:spcBef>
                <a:spcPts val="0"/>
              </a:spcBef>
            </a:pPr>
            <a:r>
              <a:rPr lang="en-US" sz="1200" dirty="0"/>
              <a:t>4 axis gimbal, stabilized to 5 µradians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Physical: 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Dimensions: 32 in ball diameter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Weight: set by Weight/CG restrictions of aircraft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Environmental monitoring of ball (Temp, Pressure, Humidity)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Pressure controlled to match cabin (5 psi minimum)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Power availability: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28 V DC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120V - 400 Hz AC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Data I/O:  Gig-E, Serial, Coaxial</a:t>
            </a:r>
          </a:p>
        </p:txBody>
      </p:sp>
      <p:pic>
        <p:nvPicPr>
          <p:cNvPr id="3" name="Picture 2" descr="Payload Volume">
            <a:extLst>
              <a:ext uri="{FF2B5EF4-FFF2-40B4-BE49-F238E27FC236}">
                <a16:creationId xmlns:a16="http://schemas.microsoft.com/office/drawing/2014/main" id="{8F67D1D2-8A55-AE78-12D8-C85B703FD881}"/>
              </a:ext>
            </a:extLst>
          </p:cNvPr>
          <p:cNvPicPr/>
          <p:nvPr/>
        </p:nvPicPr>
        <p:blipFill>
          <a:blip r:embed="rId8" r:link="rId9" cstate="print"/>
          <a:srcRect l="11130" t="11538" r="15130" b="13462"/>
          <a:stretch>
            <a:fillRect/>
          </a:stretch>
        </p:blipFill>
        <p:spPr bwMode="auto">
          <a:xfrm>
            <a:off x="2964732" y="4506277"/>
            <a:ext cx="2977306" cy="2168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68BDEA-D20A-886F-1B80-E28F736D2F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47" y="1689815"/>
            <a:ext cx="4130230" cy="27517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49A07F-8842-2F7A-D18D-AF9639ECAF2E}"/>
              </a:ext>
            </a:extLst>
          </p:cNvPr>
          <p:cNvSpPr txBox="1"/>
          <p:nvPr/>
        </p:nvSpPr>
        <p:spPr>
          <a:xfrm>
            <a:off x="10793079" y="4012078"/>
            <a:ext cx="1121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Courtesy SwRI/Amir Caspi</a:t>
            </a:r>
          </a:p>
        </p:txBody>
      </p:sp>
    </p:spTree>
    <p:extLst>
      <p:ext uri="{BB962C8B-B14F-4D97-AF65-F5344CB8AC3E}">
        <p14:creationId xmlns:p14="http://schemas.microsoft.com/office/powerpoint/2010/main" val="396790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D606-7DA2-B25D-F987-C050BDA2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Controls and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F79A2-DF07-6928-7A08-A8434F240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040" y="1832753"/>
            <a:ext cx="5996853" cy="46691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Dedicated rear-seat payload operator ensures real-time support/troubleshooting of scientific instruments</a:t>
            </a:r>
          </a:p>
          <a:p>
            <a:r>
              <a:rPr lang="en-US" dirty="0"/>
              <a:t>High-bandwidth satellite link between aircraft and ground stations support constant data feed and coordination with operator</a:t>
            </a:r>
          </a:p>
          <a:p>
            <a:r>
              <a:rPr lang="en-US" dirty="0"/>
              <a:t>NASA maintains in-house airworthiness for payload integration, ensuring full control over approval process</a:t>
            </a:r>
          </a:p>
        </p:txBody>
      </p:sp>
      <p:pic>
        <p:nvPicPr>
          <p:cNvPr id="5" name="Picture 4" descr="A group of me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9B48ABC-7BE0-6B94-39EF-323653A1C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8" y="1438643"/>
            <a:ext cx="4226000" cy="28178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preparing, cooking&#10;&#10;Description automatically generated">
            <a:extLst>
              <a:ext uri="{FF2B5EF4-FFF2-40B4-BE49-F238E27FC236}">
                <a16:creationId xmlns:a16="http://schemas.microsoft.com/office/drawing/2014/main" id="{BC1FA26D-B981-F603-5E26-6AE5222DC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4414177"/>
            <a:ext cx="3481172" cy="23203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22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A765-709F-11F3-6338-0B8CC4BF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Solar Eclipse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58D04-DD14-20D3-6F07-A6DCCFACE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90688"/>
            <a:ext cx="6553200" cy="49945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AUG 2022: TESS conference introduction between Dr. Shadia Habbal, Adi Ding and Andy Roberts of WB-57/NASA Airborne Science</a:t>
            </a:r>
          </a:p>
          <a:p>
            <a:r>
              <a:rPr lang="en-US" dirty="0"/>
              <a:t>Fall 2022: UH submittal of NASA grant proposal </a:t>
            </a:r>
          </a:p>
          <a:p>
            <a:r>
              <a:rPr lang="en-US" dirty="0"/>
              <a:t>Winter 2022 – Summer 2023 preliminary engineering discussions</a:t>
            </a:r>
          </a:p>
          <a:p>
            <a:r>
              <a:rPr lang="en-US" dirty="0"/>
              <a:t>Spring 2023: Awardees notified</a:t>
            </a:r>
          </a:p>
          <a:p>
            <a:r>
              <a:rPr lang="en-US" dirty="0"/>
              <a:t>AUG 2023: grant funding received; full engineering and operations planning commences</a:t>
            </a:r>
          </a:p>
          <a:p>
            <a:r>
              <a:rPr lang="en-US" dirty="0"/>
              <a:t>MAR 2024: Airworthiness approval granted; equipment shipped from UH</a:t>
            </a:r>
          </a:p>
          <a:p>
            <a:r>
              <a:rPr lang="en-US" dirty="0"/>
              <a:t>MAR-APR 2024: Instrument inspection, assembly, ground testing, and final airborne testing </a:t>
            </a:r>
          </a:p>
          <a:p>
            <a:r>
              <a:rPr lang="en-US" dirty="0"/>
              <a:t>8 APR 2024: Eclipse Day</a:t>
            </a:r>
          </a:p>
        </p:txBody>
      </p:sp>
      <p:pic>
        <p:nvPicPr>
          <p:cNvPr id="5" name="Picture 4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70213B46-6EEB-0E06-020A-35EAE8DF9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42" y="3122258"/>
            <a:ext cx="2884228" cy="35630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erson in a yellow suit&#10;&#10;Description automatically generated with low confidence">
            <a:extLst>
              <a:ext uri="{FF2B5EF4-FFF2-40B4-BE49-F238E27FC236}">
                <a16:creationId xmlns:a16="http://schemas.microsoft.com/office/drawing/2014/main" id="{83888D04-B145-13B6-11E9-E197D4496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16" y="1690688"/>
            <a:ext cx="2467818" cy="3086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11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747</Words>
  <Application>Microsoft Office PowerPoint</Application>
  <PresentationFormat>Widescreen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Agenda</vt:lpstr>
      <vt:lpstr>WB-57 Specifications</vt:lpstr>
      <vt:lpstr>WB-57 at NASA</vt:lpstr>
      <vt:lpstr>Payload Integration Opportunities</vt:lpstr>
      <vt:lpstr>Pallet Bay and Wing Pods</vt:lpstr>
      <vt:lpstr>Nose and Wing Hatches</vt:lpstr>
      <vt:lpstr>Payload Controls and Engineering</vt:lpstr>
      <vt:lpstr>2024 Solar Eclipse Observation</vt:lpstr>
      <vt:lpstr>Observation Plan</vt:lpstr>
      <vt:lpstr>Aircraft Configuration</vt:lpstr>
      <vt:lpstr>Eclipse Observation</vt:lpstr>
      <vt:lpstr>A New Perspective…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Layshock, Peter (JSC-CC511)</dc:creator>
  <cp:lastModifiedBy>Layshock, Peter (JSC-CC511)</cp:lastModifiedBy>
  <cp:revision>7</cp:revision>
  <dcterms:created xsi:type="dcterms:W3CDTF">2024-11-05T20:05:45Z</dcterms:created>
  <dcterms:modified xsi:type="dcterms:W3CDTF">2024-12-09T20:14:20Z</dcterms:modified>
</cp:coreProperties>
</file>