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notesMasterIdLst>
    <p:notesMasterId r:id="rId48"/>
  </p:notesMasterIdLst>
  <p:sldIdLst>
    <p:sldId id="2146848428" r:id="rId5"/>
    <p:sldId id="2146848521" r:id="rId6"/>
    <p:sldId id="2146848568" r:id="rId7"/>
    <p:sldId id="265" r:id="rId8"/>
    <p:sldId id="2146848570" r:id="rId9"/>
    <p:sldId id="2147308815" r:id="rId10"/>
    <p:sldId id="258" r:id="rId11"/>
    <p:sldId id="267" r:id="rId12"/>
    <p:sldId id="259" r:id="rId13"/>
    <p:sldId id="268" r:id="rId14"/>
    <p:sldId id="262" r:id="rId15"/>
    <p:sldId id="18660" r:id="rId16"/>
    <p:sldId id="260" r:id="rId17"/>
    <p:sldId id="261" r:id="rId18"/>
    <p:sldId id="18546" r:id="rId19"/>
    <p:sldId id="2147308796" r:id="rId20"/>
    <p:sldId id="2147308806" r:id="rId21"/>
    <p:sldId id="2147308807" r:id="rId22"/>
    <p:sldId id="18642" r:id="rId23"/>
    <p:sldId id="18644" r:id="rId24"/>
    <p:sldId id="2147308808" r:id="rId25"/>
    <p:sldId id="18645" r:id="rId26"/>
    <p:sldId id="18646" r:id="rId27"/>
    <p:sldId id="2147308809" r:id="rId28"/>
    <p:sldId id="2147308810" r:id="rId29"/>
    <p:sldId id="2147308811" r:id="rId30"/>
    <p:sldId id="2146848535" r:id="rId31"/>
    <p:sldId id="2146848543" r:id="rId32"/>
    <p:sldId id="2146848544" r:id="rId33"/>
    <p:sldId id="2147308802" r:id="rId34"/>
    <p:sldId id="19281" r:id="rId35"/>
    <p:sldId id="2146848560" r:id="rId36"/>
    <p:sldId id="2146848576" r:id="rId37"/>
    <p:sldId id="2147308816" r:id="rId38"/>
    <p:sldId id="263" r:id="rId39"/>
    <p:sldId id="269" r:id="rId40"/>
    <p:sldId id="322" r:id="rId41"/>
    <p:sldId id="323" r:id="rId42"/>
    <p:sldId id="324" r:id="rId43"/>
    <p:sldId id="264" r:id="rId44"/>
    <p:sldId id="270" r:id="rId45"/>
    <p:sldId id="2146848594" r:id="rId46"/>
    <p:sldId id="327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section" id="{EF60FD4E-9A8D-C547-AD1B-7ADC5D4C0E84}">
          <p14:sldIdLst>
            <p14:sldId id="2146848428"/>
            <p14:sldId id="2146848521"/>
            <p14:sldId id="2146848568"/>
            <p14:sldId id="265"/>
            <p14:sldId id="2146848570"/>
            <p14:sldId id="2147308815"/>
            <p14:sldId id="258"/>
            <p14:sldId id="267"/>
            <p14:sldId id="259"/>
            <p14:sldId id="268"/>
            <p14:sldId id="262"/>
            <p14:sldId id="18660"/>
            <p14:sldId id="260"/>
            <p14:sldId id="261"/>
            <p14:sldId id="18546"/>
            <p14:sldId id="2147308796"/>
            <p14:sldId id="2147308806"/>
            <p14:sldId id="2147308807"/>
            <p14:sldId id="18642"/>
            <p14:sldId id="18644"/>
            <p14:sldId id="2147308808"/>
            <p14:sldId id="18645"/>
            <p14:sldId id="18646"/>
            <p14:sldId id="2147308809"/>
            <p14:sldId id="2147308810"/>
            <p14:sldId id="2147308811"/>
            <p14:sldId id="2146848535"/>
            <p14:sldId id="2146848543"/>
            <p14:sldId id="2146848544"/>
            <p14:sldId id="2147308802"/>
            <p14:sldId id="19281"/>
            <p14:sldId id="2146848560"/>
            <p14:sldId id="2146848576"/>
            <p14:sldId id="2147308816"/>
            <p14:sldId id="263"/>
            <p14:sldId id="269"/>
            <p14:sldId id="322"/>
            <p14:sldId id="323"/>
            <p14:sldId id="324"/>
            <p14:sldId id="264"/>
            <p14:sldId id="270"/>
            <p14:sldId id="2146848594"/>
            <p14:sldId id="327"/>
          </p14:sldIdLst>
        </p14:section>
        <p14:section name="Back-Up" id="{771B438C-4CC3-6F4F-B350-66F8684F965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D10B806-55C3-D69C-4861-1B6EE8AA2EEC}" name="Chevalley, Eric (ARC-TH)[San Jose State University Research Foundation Inc]" initials="EC" userId="S::echevall@ndc.nasa.gov::39445cc4-fe0c-4a57-bbd5-ab1755a5a0d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son, Mirna G. (ARC-TH)" initials="J(" lastIdx="2" clrIdx="0">
    <p:extLst>
      <p:ext uri="{19B8F6BF-5375-455C-9EA6-DF929625EA0E}">
        <p15:presenceInfo xmlns:p15="http://schemas.microsoft.com/office/powerpoint/2012/main" userId="S::mpoa@ndc.nasa.gov::13b4ca22-d1f0-4ceb-ac66-46c74d7cdaa7" providerId="AD"/>
      </p:ext>
    </p:extLst>
  </p:cmAuthor>
  <p:cmAuthor id="2" name="Swieringa, Kurt A. (LARC-D318)" initials="S(" lastIdx="4" clrIdx="1">
    <p:extLst>
      <p:ext uri="{19B8F6BF-5375-455C-9EA6-DF929625EA0E}">
        <p15:presenceInfo xmlns:p15="http://schemas.microsoft.com/office/powerpoint/2012/main" userId="S::kswierin@ndc.nasa.gov::2d4fbc33-402e-4360-9ae1-4942b0912a3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B5F"/>
    <a:srgbClr val="00184B"/>
    <a:srgbClr val="444D61"/>
    <a:srgbClr val="454E62"/>
    <a:srgbClr val="3C4356"/>
    <a:srgbClr val="00184A"/>
    <a:srgbClr val="0065D4"/>
    <a:srgbClr val="000000"/>
    <a:srgbClr val="C00000"/>
    <a:srgbClr val="F0EC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23B9E3-FD8C-4959-A577-DB0C892BE165}" v="12" dt="2024-11-14T23:12:42.267"/>
    <p1510:client id="{E4D91ADF-DAFA-7539-A1B1-8C246104FFC2}" v="33" dt="2024-11-15T14:59:21.554"/>
    <p1510:client id="{E8E5A334-E5EE-22C5-276D-33F030DC10D5}" v="19" dt="2024-11-14T23:25:00.7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presProps" Target="presProps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800F1E-0526-409E-8FE5-0CEEE340701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9025BD0-A7D8-4938-BFAA-6FE32B0BE82F}">
      <dgm:prSet/>
      <dgm:spPr/>
      <dgm:t>
        <a:bodyPr/>
        <a:lstStyle/>
        <a:p>
          <a:r>
            <a:rPr lang="en-US"/>
            <a:t>System Status Reports</a:t>
          </a:r>
        </a:p>
      </dgm:t>
    </dgm:pt>
    <dgm:pt modelId="{4CFBD963-CD81-4627-9557-00F324108682}" type="parTrans" cxnId="{B9C5752E-B9AF-4ABF-9E1B-6F5EDE2778F3}">
      <dgm:prSet/>
      <dgm:spPr/>
      <dgm:t>
        <a:bodyPr/>
        <a:lstStyle/>
        <a:p>
          <a:endParaRPr lang="en-US"/>
        </a:p>
      </dgm:t>
    </dgm:pt>
    <dgm:pt modelId="{882E0859-CC3C-44A0-B4C3-F8089287805C}" type="sibTrans" cxnId="{B9C5752E-B9AF-4ABF-9E1B-6F5EDE2778F3}">
      <dgm:prSet/>
      <dgm:spPr/>
      <dgm:t>
        <a:bodyPr/>
        <a:lstStyle/>
        <a:p>
          <a:endParaRPr lang="en-US"/>
        </a:p>
      </dgm:t>
    </dgm:pt>
    <dgm:pt modelId="{73FAC2F6-BB94-420E-A77E-5C26D112022C}">
      <dgm:prSet/>
      <dgm:spPr/>
      <dgm:t>
        <a:bodyPr/>
        <a:lstStyle/>
        <a:p>
          <a:r>
            <a:rPr lang="en-US"/>
            <a:t>One email is generated for operational machines, and another for development systems</a:t>
          </a:r>
        </a:p>
      </dgm:t>
    </dgm:pt>
    <dgm:pt modelId="{3F7E85B2-C1F3-4722-9832-1EF63CB27AFB}" type="parTrans" cxnId="{143F1AF7-7653-412D-BFEF-37AA9F2C7983}">
      <dgm:prSet/>
      <dgm:spPr/>
      <dgm:t>
        <a:bodyPr/>
        <a:lstStyle/>
        <a:p>
          <a:endParaRPr lang="en-US"/>
        </a:p>
      </dgm:t>
    </dgm:pt>
    <dgm:pt modelId="{E1E30B32-0FF8-401A-9525-F8829076A8F3}" type="sibTrans" cxnId="{143F1AF7-7653-412D-BFEF-37AA9F2C7983}">
      <dgm:prSet/>
      <dgm:spPr/>
      <dgm:t>
        <a:bodyPr/>
        <a:lstStyle/>
        <a:p>
          <a:endParaRPr lang="en-US"/>
        </a:p>
      </dgm:t>
    </dgm:pt>
    <dgm:pt modelId="{C5CC55B7-C94F-4178-9982-9113085F2BE4}">
      <dgm:prSet/>
      <dgm:spPr/>
      <dgm:t>
        <a:bodyPr/>
        <a:lstStyle/>
        <a:p>
          <a:r>
            <a:rPr lang="en-US"/>
            <a:t>Email reports general status, disk space available, memory usage, CPU loading, and a summary of error counts from each system</a:t>
          </a:r>
        </a:p>
      </dgm:t>
    </dgm:pt>
    <dgm:pt modelId="{D6799CE2-34B8-406E-999E-85C3BBD0E62F}" type="parTrans" cxnId="{499F11D7-C4C9-403A-94CD-B31E3E6B315A}">
      <dgm:prSet/>
      <dgm:spPr/>
      <dgm:t>
        <a:bodyPr/>
        <a:lstStyle/>
        <a:p>
          <a:endParaRPr lang="en-US"/>
        </a:p>
      </dgm:t>
    </dgm:pt>
    <dgm:pt modelId="{ECDE9659-884D-4E80-9381-679835651EB3}" type="sibTrans" cxnId="{499F11D7-C4C9-403A-94CD-B31E3E6B315A}">
      <dgm:prSet/>
      <dgm:spPr/>
      <dgm:t>
        <a:bodyPr/>
        <a:lstStyle/>
        <a:p>
          <a:endParaRPr lang="en-US"/>
        </a:p>
      </dgm:t>
    </dgm:pt>
    <dgm:pt modelId="{3CDE71E9-C7A8-42BA-8E8A-2257BC8EAB32}">
      <dgm:prSet/>
      <dgm:spPr/>
      <dgm:t>
        <a:bodyPr/>
        <a:lstStyle/>
        <a:p>
          <a:r>
            <a:rPr lang="en-US"/>
            <a:t>Error and caution conditions are highlighted in red for easy identification</a:t>
          </a:r>
        </a:p>
      </dgm:t>
    </dgm:pt>
    <dgm:pt modelId="{2195D758-C00C-4C5B-ABC4-9D68741733E2}" type="parTrans" cxnId="{1C9544D6-BCFA-49B5-9321-9823FED2C8A4}">
      <dgm:prSet/>
      <dgm:spPr/>
      <dgm:t>
        <a:bodyPr/>
        <a:lstStyle/>
        <a:p>
          <a:endParaRPr lang="en-US"/>
        </a:p>
      </dgm:t>
    </dgm:pt>
    <dgm:pt modelId="{89CE3924-8370-48BB-A29C-058ECD4B1E29}" type="sibTrans" cxnId="{1C9544D6-BCFA-49B5-9321-9823FED2C8A4}">
      <dgm:prSet/>
      <dgm:spPr/>
      <dgm:t>
        <a:bodyPr/>
        <a:lstStyle/>
        <a:p>
          <a:endParaRPr lang="en-US"/>
        </a:p>
      </dgm:t>
    </dgm:pt>
    <dgm:pt modelId="{2FCC094E-25A3-4982-9B7E-C1760CDB9FA1}">
      <dgm:prSet/>
      <dgm:spPr/>
      <dgm:t>
        <a:bodyPr/>
        <a:lstStyle/>
        <a:p>
          <a:r>
            <a:rPr lang="en-US"/>
            <a:t>Warehouse Status Reports</a:t>
          </a:r>
        </a:p>
      </dgm:t>
    </dgm:pt>
    <dgm:pt modelId="{C4E0BCD7-C945-43B5-A2E5-BCDD47D346D1}" type="parTrans" cxnId="{0DC0C7DA-61DE-4BB8-B5F9-C1838F4134E0}">
      <dgm:prSet/>
      <dgm:spPr/>
      <dgm:t>
        <a:bodyPr/>
        <a:lstStyle/>
        <a:p>
          <a:endParaRPr lang="en-US"/>
        </a:p>
      </dgm:t>
    </dgm:pt>
    <dgm:pt modelId="{9349DBF7-88AB-4A3C-AFAF-A0434C76A161}" type="sibTrans" cxnId="{0DC0C7DA-61DE-4BB8-B5F9-C1838F4134E0}">
      <dgm:prSet/>
      <dgm:spPr/>
      <dgm:t>
        <a:bodyPr/>
        <a:lstStyle/>
        <a:p>
          <a:endParaRPr lang="en-US"/>
        </a:p>
      </dgm:t>
    </dgm:pt>
    <dgm:pt modelId="{0F6FEF83-C5EE-4AF7-A221-7B566D82735C}">
      <dgm:prSet/>
      <dgm:spPr/>
      <dgm:t>
        <a:bodyPr/>
        <a:lstStyle/>
        <a:p>
          <a:r>
            <a:rPr lang="en-US"/>
            <a:t>Email reports statistics describing the volume of data warehoused from each operational database</a:t>
          </a:r>
        </a:p>
      </dgm:t>
    </dgm:pt>
    <dgm:pt modelId="{ED11F4C3-8DD4-44E9-8979-EB141C8F0BEC}" type="parTrans" cxnId="{3539B5EA-E259-40B9-A86F-C685B0FECA3A}">
      <dgm:prSet/>
      <dgm:spPr/>
      <dgm:t>
        <a:bodyPr/>
        <a:lstStyle/>
        <a:p>
          <a:endParaRPr lang="en-US"/>
        </a:p>
      </dgm:t>
    </dgm:pt>
    <dgm:pt modelId="{17A12EA8-5E6E-4A8D-B104-453E4D134437}" type="sibTrans" cxnId="{3539B5EA-E259-40B9-A86F-C685B0FECA3A}">
      <dgm:prSet/>
      <dgm:spPr/>
      <dgm:t>
        <a:bodyPr/>
        <a:lstStyle/>
        <a:p>
          <a:endParaRPr lang="en-US"/>
        </a:p>
      </dgm:t>
    </dgm:pt>
    <dgm:pt modelId="{69CB7D12-D3BD-4F2F-AD8B-A8E6858BD786}">
      <dgm:prSet/>
      <dgm:spPr/>
      <dgm:t>
        <a:bodyPr/>
        <a:lstStyle/>
        <a:p>
          <a:r>
            <a:rPr lang="en-US"/>
            <a:t>Statistics that may indicate a data creation or archiving issue are highlighted in red for easy identification</a:t>
          </a:r>
        </a:p>
      </dgm:t>
    </dgm:pt>
    <dgm:pt modelId="{CA07A23A-F3A1-4F2E-AD27-592C12D41970}" type="parTrans" cxnId="{E6F94E24-665B-4388-AE81-2411A14F801E}">
      <dgm:prSet/>
      <dgm:spPr/>
      <dgm:t>
        <a:bodyPr/>
        <a:lstStyle/>
        <a:p>
          <a:endParaRPr lang="en-US"/>
        </a:p>
      </dgm:t>
    </dgm:pt>
    <dgm:pt modelId="{BAB7077B-5C79-47CC-B977-4D9DDDB581DB}" type="sibTrans" cxnId="{E6F94E24-665B-4388-AE81-2411A14F801E}">
      <dgm:prSet/>
      <dgm:spPr/>
      <dgm:t>
        <a:bodyPr/>
        <a:lstStyle/>
        <a:p>
          <a:endParaRPr lang="en-US"/>
        </a:p>
      </dgm:t>
    </dgm:pt>
    <dgm:pt modelId="{70F8FBD8-F586-438F-9126-B51052CED6E3}">
      <dgm:prSet/>
      <dgm:spPr/>
      <dgm:t>
        <a:bodyPr/>
        <a:lstStyle/>
        <a:p>
          <a:r>
            <a:rPr lang="en-US"/>
            <a:t>Archiving Status Reports</a:t>
          </a:r>
        </a:p>
      </dgm:t>
    </dgm:pt>
    <dgm:pt modelId="{AE596FBC-557E-40D5-9FBC-C53CB35C8FA1}" type="parTrans" cxnId="{FA5B4408-43FC-4FB3-9D98-C2084A869D77}">
      <dgm:prSet/>
      <dgm:spPr/>
      <dgm:t>
        <a:bodyPr/>
        <a:lstStyle/>
        <a:p>
          <a:endParaRPr lang="en-US"/>
        </a:p>
      </dgm:t>
    </dgm:pt>
    <dgm:pt modelId="{9567A607-22BD-423F-81F3-70F4EB8A187F}" type="sibTrans" cxnId="{FA5B4408-43FC-4FB3-9D98-C2084A869D77}">
      <dgm:prSet/>
      <dgm:spPr/>
      <dgm:t>
        <a:bodyPr/>
        <a:lstStyle/>
        <a:p>
          <a:endParaRPr lang="en-US"/>
        </a:p>
      </dgm:t>
    </dgm:pt>
    <dgm:pt modelId="{C5751174-DF72-418A-A008-49345C244712}">
      <dgm:prSet/>
      <dgm:spPr/>
      <dgm:t>
        <a:bodyPr/>
        <a:lstStyle/>
        <a:p>
          <a:r>
            <a:rPr lang="en-US"/>
            <a:t>Email reports counts of newly archived data files in a predetermined set of expected storage locations</a:t>
          </a:r>
        </a:p>
      </dgm:t>
    </dgm:pt>
    <dgm:pt modelId="{F56D17A2-B3D4-4E27-91B0-1AE584BC3361}" type="parTrans" cxnId="{3BD04BDA-1768-440B-A4C2-8F5883744F8E}">
      <dgm:prSet/>
      <dgm:spPr/>
      <dgm:t>
        <a:bodyPr/>
        <a:lstStyle/>
        <a:p>
          <a:endParaRPr lang="en-US"/>
        </a:p>
      </dgm:t>
    </dgm:pt>
    <dgm:pt modelId="{63E15208-80B4-45DB-BED2-B6A362A27DDC}" type="sibTrans" cxnId="{3BD04BDA-1768-440B-A4C2-8F5883744F8E}">
      <dgm:prSet/>
      <dgm:spPr/>
      <dgm:t>
        <a:bodyPr/>
        <a:lstStyle/>
        <a:p>
          <a:endParaRPr lang="en-US"/>
        </a:p>
      </dgm:t>
    </dgm:pt>
    <dgm:pt modelId="{D9C7171A-4EAC-4868-AB1B-368117D49C20}">
      <dgm:prSet/>
      <dgm:spPr/>
      <dgm:t>
        <a:bodyPr/>
        <a:lstStyle/>
        <a:p>
          <a:r>
            <a:rPr lang="en-US"/>
            <a:t>Counts that may indicate a data creation or archiving issue are highlighted in red for easy identification</a:t>
          </a:r>
        </a:p>
      </dgm:t>
    </dgm:pt>
    <dgm:pt modelId="{EDC910D1-6568-494D-8E62-8497068E9E1B}" type="parTrans" cxnId="{2219056C-F007-435E-8CB1-583AE00AA9E6}">
      <dgm:prSet/>
      <dgm:spPr/>
      <dgm:t>
        <a:bodyPr/>
        <a:lstStyle/>
        <a:p>
          <a:endParaRPr lang="en-US"/>
        </a:p>
      </dgm:t>
    </dgm:pt>
    <dgm:pt modelId="{1E2F81C8-D2AA-4433-BC89-8B33E57F9AB0}" type="sibTrans" cxnId="{2219056C-F007-435E-8CB1-583AE00AA9E6}">
      <dgm:prSet/>
      <dgm:spPr/>
      <dgm:t>
        <a:bodyPr/>
        <a:lstStyle/>
        <a:p>
          <a:endParaRPr lang="en-US"/>
        </a:p>
      </dgm:t>
    </dgm:pt>
    <dgm:pt modelId="{25EF2F02-7CA1-450F-9C67-2C023937AB0C}" type="pres">
      <dgm:prSet presAssocID="{9E800F1E-0526-409E-8FE5-0CEEE3407018}" presName="linearFlow" presStyleCnt="0">
        <dgm:presLayoutVars>
          <dgm:dir/>
          <dgm:animLvl val="lvl"/>
          <dgm:resizeHandles val="exact"/>
        </dgm:presLayoutVars>
      </dgm:prSet>
      <dgm:spPr/>
    </dgm:pt>
    <dgm:pt modelId="{23088885-5357-492C-9594-67B7AE8AFC14}" type="pres">
      <dgm:prSet presAssocID="{49025BD0-A7D8-4938-BFAA-6FE32B0BE82F}" presName="composite" presStyleCnt="0"/>
      <dgm:spPr/>
    </dgm:pt>
    <dgm:pt modelId="{A78D9982-66E5-4FAF-807A-1001C25F99E4}" type="pres">
      <dgm:prSet presAssocID="{49025BD0-A7D8-4938-BFAA-6FE32B0BE82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630E862-B2D2-4BAB-8E04-3622DE46AFDF}" type="pres">
      <dgm:prSet presAssocID="{49025BD0-A7D8-4938-BFAA-6FE32B0BE82F}" presName="descendantText" presStyleLbl="alignAcc1" presStyleIdx="0" presStyleCnt="3">
        <dgm:presLayoutVars>
          <dgm:bulletEnabled val="1"/>
        </dgm:presLayoutVars>
      </dgm:prSet>
      <dgm:spPr/>
    </dgm:pt>
    <dgm:pt modelId="{27FDC766-C4E4-4AAA-8E34-27BC61D81AFE}" type="pres">
      <dgm:prSet presAssocID="{882E0859-CC3C-44A0-B4C3-F8089287805C}" presName="sp" presStyleCnt="0"/>
      <dgm:spPr/>
    </dgm:pt>
    <dgm:pt modelId="{FFF6189C-BB34-41B8-9279-F414EB076160}" type="pres">
      <dgm:prSet presAssocID="{2FCC094E-25A3-4982-9B7E-C1760CDB9FA1}" presName="composite" presStyleCnt="0"/>
      <dgm:spPr/>
    </dgm:pt>
    <dgm:pt modelId="{6C8C2BA9-0530-460A-A801-0FB2EBBB9DED}" type="pres">
      <dgm:prSet presAssocID="{2FCC094E-25A3-4982-9B7E-C1760CDB9FA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C894B730-4C3B-41A5-856A-AD4AAB784A83}" type="pres">
      <dgm:prSet presAssocID="{2FCC094E-25A3-4982-9B7E-C1760CDB9FA1}" presName="descendantText" presStyleLbl="alignAcc1" presStyleIdx="1" presStyleCnt="3">
        <dgm:presLayoutVars>
          <dgm:bulletEnabled val="1"/>
        </dgm:presLayoutVars>
      </dgm:prSet>
      <dgm:spPr/>
    </dgm:pt>
    <dgm:pt modelId="{6800025A-69EF-48D4-8D88-5CBE4B183C0F}" type="pres">
      <dgm:prSet presAssocID="{9349DBF7-88AB-4A3C-AFAF-A0434C76A161}" presName="sp" presStyleCnt="0"/>
      <dgm:spPr/>
    </dgm:pt>
    <dgm:pt modelId="{2EB07E66-8840-4D2F-96B2-FB866657F7EC}" type="pres">
      <dgm:prSet presAssocID="{70F8FBD8-F586-438F-9126-B51052CED6E3}" presName="composite" presStyleCnt="0"/>
      <dgm:spPr/>
    </dgm:pt>
    <dgm:pt modelId="{69A691C0-65BB-4F68-9F15-D2033BC0F617}" type="pres">
      <dgm:prSet presAssocID="{70F8FBD8-F586-438F-9126-B51052CED6E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721E0DC-4F71-4BBA-9634-0D01B0B925D6}" type="pres">
      <dgm:prSet presAssocID="{70F8FBD8-F586-438F-9126-B51052CED6E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A5B4408-43FC-4FB3-9D98-C2084A869D77}" srcId="{9E800F1E-0526-409E-8FE5-0CEEE3407018}" destId="{70F8FBD8-F586-438F-9126-B51052CED6E3}" srcOrd="2" destOrd="0" parTransId="{AE596FBC-557E-40D5-9FBC-C53CB35C8FA1}" sibTransId="{9567A607-22BD-423F-81F3-70F4EB8A187F}"/>
    <dgm:cxn modelId="{1C9F7316-0F4B-484E-A6CD-4951990AE06D}" type="presOf" srcId="{73FAC2F6-BB94-420E-A77E-5C26D112022C}" destId="{E630E862-B2D2-4BAB-8E04-3622DE46AFDF}" srcOrd="0" destOrd="0" presId="urn:microsoft.com/office/officeart/2005/8/layout/chevron2"/>
    <dgm:cxn modelId="{E6F94E24-665B-4388-AE81-2411A14F801E}" srcId="{2FCC094E-25A3-4982-9B7E-C1760CDB9FA1}" destId="{69CB7D12-D3BD-4F2F-AD8B-A8E6858BD786}" srcOrd="1" destOrd="0" parTransId="{CA07A23A-F3A1-4F2E-AD27-592C12D41970}" sibTransId="{BAB7077B-5C79-47CC-B977-4D9DDDB581DB}"/>
    <dgm:cxn modelId="{B9C5752E-B9AF-4ABF-9E1B-6F5EDE2778F3}" srcId="{9E800F1E-0526-409E-8FE5-0CEEE3407018}" destId="{49025BD0-A7D8-4938-BFAA-6FE32B0BE82F}" srcOrd="0" destOrd="0" parTransId="{4CFBD963-CD81-4627-9557-00F324108682}" sibTransId="{882E0859-CC3C-44A0-B4C3-F8089287805C}"/>
    <dgm:cxn modelId="{57FE404A-E24F-4CD5-B421-F16B76A420B2}" type="presOf" srcId="{69CB7D12-D3BD-4F2F-AD8B-A8E6858BD786}" destId="{C894B730-4C3B-41A5-856A-AD4AAB784A83}" srcOrd="0" destOrd="1" presId="urn:microsoft.com/office/officeart/2005/8/layout/chevron2"/>
    <dgm:cxn modelId="{2219056C-F007-435E-8CB1-583AE00AA9E6}" srcId="{70F8FBD8-F586-438F-9126-B51052CED6E3}" destId="{D9C7171A-4EAC-4868-AB1B-368117D49C20}" srcOrd="1" destOrd="0" parTransId="{EDC910D1-6568-494D-8E62-8497068E9E1B}" sibTransId="{1E2F81C8-D2AA-4433-BC89-8B33E57F9AB0}"/>
    <dgm:cxn modelId="{289C1156-CF70-4E1A-8522-FA8429C03441}" type="presOf" srcId="{D9C7171A-4EAC-4868-AB1B-368117D49C20}" destId="{B721E0DC-4F71-4BBA-9634-0D01B0B925D6}" srcOrd="0" destOrd="1" presId="urn:microsoft.com/office/officeart/2005/8/layout/chevron2"/>
    <dgm:cxn modelId="{F4638456-29B8-4442-9DAC-F61AC450336D}" type="presOf" srcId="{70F8FBD8-F586-438F-9126-B51052CED6E3}" destId="{69A691C0-65BB-4F68-9F15-D2033BC0F617}" srcOrd="0" destOrd="0" presId="urn:microsoft.com/office/officeart/2005/8/layout/chevron2"/>
    <dgm:cxn modelId="{1675137F-9425-4EEB-91D4-2AFE3B4382EB}" type="presOf" srcId="{C5751174-DF72-418A-A008-49345C244712}" destId="{B721E0DC-4F71-4BBA-9634-0D01B0B925D6}" srcOrd="0" destOrd="0" presId="urn:microsoft.com/office/officeart/2005/8/layout/chevron2"/>
    <dgm:cxn modelId="{F0D3148F-655C-459A-98D1-A31573C0107D}" type="presOf" srcId="{9E800F1E-0526-409E-8FE5-0CEEE3407018}" destId="{25EF2F02-7CA1-450F-9C67-2C023937AB0C}" srcOrd="0" destOrd="0" presId="urn:microsoft.com/office/officeart/2005/8/layout/chevron2"/>
    <dgm:cxn modelId="{47B964B3-EB42-40A6-8040-9CA189173842}" type="presOf" srcId="{2FCC094E-25A3-4982-9B7E-C1760CDB9FA1}" destId="{6C8C2BA9-0530-460A-A801-0FB2EBBB9DED}" srcOrd="0" destOrd="0" presId="urn:microsoft.com/office/officeart/2005/8/layout/chevron2"/>
    <dgm:cxn modelId="{16A75DD0-ED3E-4CFC-AD5B-E3CE4E1589F3}" type="presOf" srcId="{3CDE71E9-C7A8-42BA-8E8A-2257BC8EAB32}" destId="{E630E862-B2D2-4BAB-8E04-3622DE46AFDF}" srcOrd="0" destOrd="2" presId="urn:microsoft.com/office/officeart/2005/8/layout/chevron2"/>
    <dgm:cxn modelId="{1C9544D6-BCFA-49B5-9321-9823FED2C8A4}" srcId="{49025BD0-A7D8-4938-BFAA-6FE32B0BE82F}" destId="{3CDE71E9-C7A8-42BA-8E8A-2257BC8EAB32}" srcOrd="2" destOrd="0" parTransId="{2195D758-C00C-4C5B-ABC4-9D68741733E2}" sibTransId="{89CE3924-8370-48BB-A29C-058ECD4B1E29}"/>
    <dgm:cxn modelId="{499F11D7-C4C9-403A-94CD-B31E3E6B315A}" srcId="{49025BD0-A7D8-4938-BFAA-6FE32B0BE82F}" destId="{C5CC55B7-C94F-4178-9982-9113085F2BE4}" srcOrd="1" destOrd="0" parTransId="{D6799CE2-34B8-406E-999E-85C3BBD0E62F}" sibTransId="{ECDE9659-884D-4E80-9381-679835651EB3}"/>
    <dgm:cxn modelId="{FCE13ED7-08C7-4275-B2B6-75C918B27B07}" type="presOf" srcId="{0F6FEF83-C5EE-4AF7-A221-7B566D82735C}" destId="{C894B730-4C3B-41A5-856A-AD4AAB784A83}" srcOrd="0" destOrd="0" presId="urn:microsoft.com/office/officeart/2005/8/layout/chevron2"/>
    <dgm:cxn modelId="{3BD04BDA-1768-440B-A4C2-8F5883744F8E}" srcId="{70F8FBD8-F586-438F-9126-B51052CED6E3}" destId="{C5751174-DF72-418A-A008-49345C244712}" srcOrd="0" destOrd="0" parTransId="{F56D17A2-B3D4-4E27-91B0-1AE584BC3361}" sibTransId="{63E15208-80B4-45DB-BED2-B6A362A27DDC}"/>
    <dgm:cxn modelId="{0DC0C7DA-61DE-4BB8-B5F9-C1838F4134E0}" srcId="{9E800F1E-0526-409E-8FE5-0CEEE3407018}" destId="{2FCC094E-25A3-4982-9B7E-C1760CDB9FA1}" srcOrd="1" destOrd="0" parTransId="{C4E0BCD7-C945-43B5-A2E5-BCDD47D346D1}" sibTransId="{9349DBF7-88AB-4A3C-AFAF-A0434C76A161}"/>
    <dgm:cxn modelId="{005568DB-8ACB-4015-8FC6-96D435768C40}" type="presOf" srcId="{49025BD0-A7D8-4938-BFAA-6FE32B0BE82F}" destId="{A78D9982-66E5-4FAF-807A-1001C25F99E4}" srcOrd="0" destOrd="0" presId="urn:microsoft.com/office/officeart/2005/8/layout/chevron2"/>
    <dgm:cxn modelId="{74FE5CEA-F67A-459B-8E3D-1E227707AF20}" type="presOf" srcId="{C5CC55B7-C94F-4178-9982-9113085F2BE4}" destId="{E630E862-B2D2-4BAB-8E04-3622DE46AFDF}" srcOrd="0" destOrd="1" presId="urn:microsoft.com/office/officeart/2005/8/layout/chevron2"/>
    <dgm:cxn modelId="{3539B5EA-E259-40B9-A86F-C685B0FECA3A}" srcId="{2FCC094E-25A3-4982-9B7E-C1760CDB9FA1}" destId="{0F6FEF83-C5EE-4AF7-A221-7B566D82735C}" srcOrd="0" destOrd="0" parTransId="{ED11F4C3-8DD4-44E9-8979-EB141C8F0BEC}" sibTransId="{17A12EA8-5E6E-4A8D-B104-453E4D134437}"/>
    <dgm:cxn modelId="{143F1AF7-7653-412D-BFEF-37AA9F2C7983}" srcId="{49025BD0-A7D8-4938-BFAA-6FE32B0BE82F}" destId="{73FAC2F6-BB94-420E-A77E-5C26D112022C}" srcOrd="0" destOrd="0" parTransId="{3F7E85B2-C1F3-4722-9832-1EF63CB27AFB}" sibTransId="{E1E30B32-0FF8-401A-9525-F8829076A8F3}"/>
    <dgm:cxn modelId="{23CF909B-D734-4835-9E0F-3FF65C7754C0}" type="presParOf" srcId="{25EF2F02-7CA1-450F-9C67-2C023937AB0C}" destId="{23088885-5357-492C-9594-67B7AE8AFC14}" srcOrd="0" destOrd="0" presId="urn:microsoft.com/office/officeart/2005/8/layout/chevron2"/>
    <dgm:cxn modelId="{CA1EDCFA-CBB7-4744-8E7A-89B8EE282DCA}" type="presParOf" srcId="{23088885-5357-492C-9594-67B7AE8AFC14}" destId="{A78D9982-66E5-4FAF-807A-1001C25F99E4}" srcOrd="0" destOrd="0" presId="urn:microsoft.com/office/officeart/2005/8/layout/chevron2"/>
    <dgm:cxn modelId="{7E8E65E2-C122-4E41-830B-EAFBA9B1509E}" type="presParOf" srcId="{23088885-5357-492C-9594-67B7AE8AFC14}" destId="{E630E862-B2D2-4BAB-8E04-3622DE46AFDF}" srcOrd="1" destOrd="0" presId="urn:microsoft.com/office/officeart/2005/8/layout/chevron2"/>
    <dgm:cxn modelId="{AF6E1F7A-68C8-4FBE-A6DF-61341AA65991}" type="presParOf" srcId="{25EF2F02-7CA1-450F-9C67-2C023937AB0C}" destId="{27FDC766-C4E4-4AAA-8E34-27BC61D81AFE}" srcOrd="1" destOrd="0" presId="urn:microsoft.com/office/officeart/2005/8/layout/chevron2"/>
    <dgm:cxn modelId="{5ED40E42-8007-4ACC-A77A-578EE5FC3145}" type="presParOf" srcId="{25EF2F02-7CA1-450F-9C67-2C023937AB0C}" destId="{FFF6189C-BB34-41B8-9279-F414EB076160}" srcOrd="2" destOrd="0" presId="urn:microsoft.com/office/officeart/2005/8/layout/chevron2"/>
    <dgm:cxn modelId="{89E202C2-AE23-4A80-BC8D-750C2612B86E}" type="presParOf" srcId="{FFF6189C-BB34-41B8-9279-F414EB076160}" destId="{6C8C2BA9-0530-460A-A801-0FB2EBBB9DED}" srcOrd="0" destOrd="0" presId="urn:microsoft.com/office/officeart/2005/8/layout/chevron2"/>
    <dgm:cxn modelId="{A8BDD12C-4D1A-4C45-9556-A72BF2A86264}" type="presParOf" srcId="{FFF6189C-BB34-41B8-9279-F414EB076160}" destId="{C894B730-4C3B-41A5-856A-AD4AAB784A83}" srcOrd="1" destOrd="0" presId="urn:microsoft.com/office/officeart/2005/8/layout/chevron2"/>
    <dgm:cxn modelId="{C87203FE-9B38-481B-8197-E8781FD6B445}" type="presParOf" srcId="{25EF2F02-7CA1-450F-9C67-2C023937AB0C}" destId="{6800025A-69EF-48D4-8D88-5CBE4B183C0F}" srcOrd="3" destOrd="0" presId="urn:microsoft.com/office/officeart/2005/8/layout/chevron2"/>
    <dgm:cxn modelId="{8564981E-BDE2-433E-935B-C5E8A3F33379}" type="presParOf" srcId="{25EF2F02-7CA1-450F-9C67-2C023937AB0C}" destId="{2EB07E66-8840-4D2F-96B2-FB866657F7EC}" srcOrd="4" destOrd="0" presId="urn:microsoft.com/office/officeart/2005/8/layout/chevron2"/>
    <dgm:cxn modelId="{3F845024-9DBB-4CB8-A5EC-77DEA7EAADA6}" type="presParOf" srcId="{2EB07E66-8840-4D2F-96B2-FB866657F7EC}" destId="{69A691C0-65BB-4F68-9F15-D2033BC0F617}" srcOrd="0" destOrd="0" presId="urn:microsoft.com/office/officeart/2005/8/layout/chevron2"/>
    <dgm:cxn modelId="{FB478428-8843-4DFA-8F1D-45CD4FCD926E}" type="presParOf" srcId="{2EB07E66-8840-4D2F-96B2-FB866657F7EC}" destId="{B721E0DC-4F71-4BBA-9634-0D01B0B925D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8D9982-66E5-4FAF-807A-1001C25F99E4}">
      <dsp:nvSpPr>
        <dsp:cNvPr id="0" name=""/>
        <dsp:cNvSpPr/>
      </dsp:nvSpPr>
      <dsp:spPr>
        <a:xfrm rot="5400000">
          <a:off x="-199973" y="201613"/>
          <a:ext cx="1333156" cy="9332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System Status Reports</a:t>
          </a:r>
        </a:p>
      </dsp:txBody>
      <dsp:txXfrm rot="-5400000">
        <a:off x="1" y="468245"/>
        <a:ext cx="933209" cy="399947"/>
      </dsp:txXfrm>
    </dsp:sp>
    <dsp:sp modelId="{E630E862-B2D2-4BAB-8E04-3622DE46AFDF}">
      <dsp:nvSpPr>
        <dsp:cNvPr id="0" name=""/>
        <dsp:cNvSpPr/>
      </dsp:nvSpPr>
      <dsp:spPr>
        <a:xfrm rot="5400000">
          <a:off x="4780117" y="-3845268"/>
          <a:ext cx="866551" cy="85603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One email is generated for operational machines, and another for development systems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Email reports general status, disk space available, memory usage, CPU loading, and a summary of error counts from each system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Error and caution conditions are highlighted in red for easy identification</a:t>
          </a:r>
        </a:p>
      </dsp:txBody>
      <dsp:txXfrm rot="-5400000">
        <a:off x="933209" y="43942"/>
        <a:ext cx="8518065" cy="781947"/>
      </dsp:txXfrm>
    </dsp:sp>
    <dsp:sp modelId="{6C8C2BA9-0530-460A-A801-0FB2EBBB9DED}">
      <dsp:nvSpPr>
        <dsp:cNvPr id="0" name=""/>
        <dsp:cNvSpPr/>
      </dsp:nvSpPr>
      <dsp:spPr>
        <a:xfrm rot="5400000">
          <a:off x="-199973" y="1336766"/>
          <a:ext cx="1333156" cy="9332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Warehouse Status Reports</a:t>
          </a:r>
        </a:p>
      </dsp:txBody>
      <dsp:txXfrm rot="-5400000">
        <a:off x="1" y="1603398"/>
        <a:ext cx="933209" cy="399947"/>
      </dsp:txXfrm>
    </dsp:sp>
    <dsp:sp modelId="{C894B730-4C3B-41A5-856A-AD4AAB784A83}">
      <dsp:nvSpPr>
        <dsp:cNvPr id="0" name=""/>
        <dsp:cNvSpPr/>
      </dsp:nvSpPr>
      <dsp:spPr>
        <a:xfrm rot="5400000">
          <a:off x="4780117" y="-2710115"/>
          <a:ext cx="866551" cy="85603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Email reports statistics describing the volume of data warehoused from each operational database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Statistics that may indicate a data creation or archiving issue are highlighted in red for easy identification</a:t>
          </a:r>
        </a:p>
      </dsp:txBody>
      <dsp:txXfrm rot="-5400000">
        <a:off x="933209" y="1179095"/>
        <a:ext cx="8518065" cy="781947"/>
      </dsp:txXfrm>
    </dsp:sp>
    <dsp:sp modelId="{69A691C0-65BB-4F68-9F15-D2033BC0F617}">
      <dsp:nvSpPr>
        <dsp:cNvPr id="0" name=""/>
        <dsp:cNvSpPr/>
      </dsp:nvSpPr>
      <dsp:spPr>
        <a:xfrm rot="5400000">
          <a:off x="-199973" y="2471919"/>
          <a:ext cx="1333156" cy="9332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Archiving Status Reports</a:t>
          </a:r>
        </a:p>
      </dsp:txBody>
      <dsp:txXfrm rot="-5400000">
        <a:off x="1" y="2738551"/>
        <a:ext cx="933209" cy="399947"/>
      </dsp:txXfrm>
    </dsp:sp>
    <dsp:sp modelId="{B721E0DC-4F71-4BBA-9634-0D01B0B925D6}">
      <dsp:nvSpPr>
        <dsp:cNvPr id="0" name=""/>
        <dsp:cNvSpPr/>
      </dsp:nvSpPr>
      <dsp:spPr>
        <a:xfrm rot="5400000">
          <a:off x="4780117" y="-1574961"/>
          <a:ext cx="866551" cy="85603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Email reports counts of newly archived data files in a predetermined set of expected storage locations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Counts that may indicate a data creation or archiving issue are highlighted in red for easy identification</a:t>
          </a:r>
        </a:p>
      </dsp:txBody>
      <dsp:txXfrm rot="-5400000">
        <a:off x="933209" y="2314249"/>
        <a:ext cx="8518065" cy="781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3C30F-B64F-A846-9F8E-A8CD419561AB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35F7B-37D7-2842-9F00-8E83C6190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00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D2C00-E3A2-4933-B205-B2D6C79D22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76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Lesson learned stage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D2C00-E3A2-4933-B205-B2D6C79D22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37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Pallavi = they were interested on more on data streaming in general.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D2C00-E3A2-4933-B205-B2D6C79D22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30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Pallavi – Separate feeds, data isolation, </a:t>
            </a:r>
            <a:r>
              <a:rPr lang="en-US" err="1"/>
              <a:t>permissoins</a:t>
            </a:r>
            <a:r>
              <a:rPr lang="en-US"/>
              <a:t>, </a:t>
            </a:r>
            <a:r>
              <a:rPr lang="en-US" err="1"/>
              <a:t>etc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BD2C00-E3A2-4933-B205-B2D6C79D22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600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FE145F-43F0-3678-5DCA-E328A84F143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84A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globe with a plane flying&#10;&#10;Description automatically generated">
            <a:extLst>
              <a:ext uri="{FF2B5EF4-FFF2-40B4-BE49-F238E27FC236}">
                <a16:creationId xmlns:a16="http://schemas.microsoft.com/office/drawing/2014/main" id="{31F4AF14-0612-D169-C50A-054DD9EBC1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9867" y="977567"/>
            <a:ext cx="8012266" cy="29849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256498"/>
            <a:ext cx="11002392" cy="636719"/>
          </a:xfrm>
          <a:prstGeom prst="rect">
            <a:avLst/>
          </a:prstGeom>
        </p:spPr>
        <p:txBody>
          <a:bodyPr anchor="ctr"/>
          <a:lstStyle>
            <a:lvl1pPr>
              <a:defRPr sz="3600">
                <a:latin typeface="Eurostile" panose="020B0504020202050204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024760"/>
            <a:ext cx="8534400" cy="6140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Eurostile" panose="020B050402020205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2739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066800"/>
            <a:ext cx="11277600" cy="5410200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-288925"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55763" indent="-288925">
              <a:buFont typeface="Arial" panose="020B0604020202020204" pitchFamily="34" charset="0"/>
              <a:buChar char="»"/>
              <a:tabLst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73956" y="82296"/>
            <a:ext cx="10342487" cy="630936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98E88DA-DE75-A053-D8E9-B2867DD0E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b-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9DA8CA-2A53-2366-A885-29E3D7CD31C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84A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AE00AA-F505-F3BC-8E01-C992C57474EA}"/>
              </a:ext>
            </a:extLst>
          </p:cNvPr>
          <p:cNvSpPr/>
          <p:nvPr userDrawn="1"/>
        </p:nvSpPr>
        <p:spPr>
          <a:xfrm>
            <a:off x="0" y="2963333"/>
            <a:ext cx="121919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latin typeface="Eurostile" panose="020B0504020202050204" pitchFamily="34" charset="77"/>
                <a:ea typeface="+mj-ea"/>
              </a:rPr>
              <a:t>Sub-Title</a:t>
            </a:r>
            <a:endParaRPr lang="en-US" sz="4000">
              <a:ln w="12700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urostile" panose="020B0504020202050204" pitchFamily="34" charset="77"/>
            </a:endParaRPr>
          </a:p>
        </p:txBody>
      </p:sp>
      <p:pic>
        <p:nvPicPr>
          <p:cNvPr id="4" name="Picture 3" descr="A logo of a globe with a plane flying&#10;&#10;Description automatically generated">
            <a:extLst>
              <a:ext uri="{FF2B5EF4-FFF2-40B4-BE49-F238E27FC236}">
                <a16:creationId xmlns:a16="http://schemas.microsoft.com/office/drawing/2014/main" id="{AFBC783B-8AA6-D912-9724-FB9EDE5B10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390" r="46549" b="41281"/>
          <a:stretch/>
        </p:blipFill>
        <p:spPr>
          <a:xfrm>
            <a:off x="0" y="3894667"/>
            <a:ext cx="3936606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96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70357ED-37E2-EBB8-8199-BE0427401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0427BB5-4246-4CC1-53A7-FB6FA3DD4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956" y="82296"/>
            <a:ext cx="10342487" cy="630936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>
              <a:defRPr sz="2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title style</a:t>
            </a:r>
          </a:p>
        </p:txBody>
      </p:sp>
    </p:spTree>
    <p:extLst>
      <p:ext uri="{BB962C8B-B14F-4D97-AF65-F5344CB8AC3E}">
        <p14:creationId xmlns:p14="http://schemas.microsoft.com/office/powerpoint/2010/main" val="1512737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057275"/>
            <a:ext cx="5384800" cy="23383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057275"/>
            <a:ext cx="5384800" cy="233838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548064"/>
            <a:ext cx="5384800" cy="2339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548064"/>
            <a:ext cx="5384800" cy="23399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71021"/>
            <a:ext cx="10338787" cy="634190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E25D0BB-F33B-6E17-FBB3-FD51C10B10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4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2144"/>
            <a:ext cx="10972800" cy="657509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90600"/>
            <a:ext cx="50800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080000" cy="53990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BB818A2-C387-3C2E-316A-6CD2A9E4A1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59658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4CEB8-D9F1-718B-DD6C-885D25118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8E56F-995E-2270-35BF-FD24CCAC0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17DE10-4ACA-9696-9B3A-3D196394B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57FF-F47E-4090-8E6A-FE4AE8E7B94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85AB6D-BBBC-FE0B-8415-E2B6523A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F4DE3-E332-C4C7-677F-DD8ED7FB9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F579-6D33-49E1-BDD5-B9747BFDB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38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EEF85F-3A0C-7F87-B855-027294F2A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57FF-F47E-4090-8E6A-FE4AE8E7B942}" type="datetimeFigureOut">
              <a:rPr lang="en-US" smtClean="0"/>
              <a:t>11/15/2024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9B521-B529-C68D-76BF-84C2C695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A39DB6-F97F-47F1-62CD-DB47036D2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AF579-6D33-49E1-BDD5-B9747BFDBC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97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5A8020-2BBB-7DE0-A71D-941E1F2EC23B}"/>
              </a:ext>
            </a:extLst>
          </p:cNvPr>
          <p:cNvSpPr/>
          <p:nvPr userDrawn="1"/>
        </p:nvSpPr>
        <p:spPr>
          <a:xfrm>
            <a:off x="0" y="0"/>
            <a:ext cx="12191999" cy="787948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ED01B5-9E87-C6A6-C275-AD81371E11C3}"/>
              </a:ext>
            </a:extLst>
          </p:cNvPr>
          <p:cNvSpPr/>
          <p:nvPr userDrawn="1"/>
        </p:nvSpPr>
        <p:spPr>
          <a:xfrm>
            <a:off x="0" y="6553198"/>
            <a:ext cx="12191999" cy="304801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88272" y="1251751"/>
            <a:ext cx="11195728" cy="464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4C5BC7-E0EF-1F86-DF19-50D01632502E}"/>
              </a:ext>
            </a:extLst>
          </p:cNvPr>
          <p:cNvSpPr/>
          <p:nvPr userDrawn="1"/>
        </p:nvSpPr>
        <p:spPr>
          <a:xfrm>
            <a:off x="8832273" y="8965"/>
            <a:ext cx="3359726" cy="766684"/>
          </a:xfrm>
          <a:prstGeom prst="rect">
            <a:avLst/>
          </a:prstGeom>
          <a:gradFill flip="none" rotWithShape="1">
            <a:gsLst>
              <a:gs pos="52000">
                <a:srgbClr val="444D61"/>
              </a:gs>
              <a:gs pos="11000">
                <a:srgbClr val="3C4356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855FB9B-FD6A-06B1-5E68-5DF4FC9CFDC5}"/>
              </a:ext>
            </a:extLst>
          </p:cNvPr>
          <p:cNvSpPr txBox="1">
            <a:spLocks/>
          </p:cNvSpPr>
          <p:nvPr userDrawn="1"/>
        </p:nvSpPr>
        <p:spPr>
          <a:xfrm>
            <a:off x="795529" y="42528"/>
            <a:ext cx="10396728" cy="724156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US"/>
          </a:p>
        </p:txBody>
      </p:sp>
      <p:pic>
        <p:nvPicPr>
          <p:cNvPr id="5" name="Picture 4" descr="A blue and white logo&#10;&#10;Description automatically generated">
            <a:extLst>
              <a:ext uri="{FF2B5EF4-FFF2-40B4-BE49-F238E27FC236}">
                <a16:creationId xmlns:a16="http://schemas.microsoft.com/office/drawing/2014/main" id="{A49AF07C-A09A-F59A-8376-ECF126D8B2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pic>
        <p:nvPicPr>
          <p:cNvPr id="7" name="Picture 6" descr="A logo with a red swoosh and white text&#10;&#10;Description automatically generated">
            <a:extLst>
              <a:ext uri="{FF2B5EF4-FFF2-40B4-BE49-F238E27FC236}">
                <a16:creationId xmlns:a16="http://schemas.microsoft.com/office/drawing/2014/main" id="{21F589B6-43B7-2FF2-1AC6-D1CC1ED90F7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9518" y="30229"/>
            <a:ext cx="851949" cy="72415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DEC0E16-B749-D750-27C8-6367FA524018}"/>
              </a:ext>
            </a:extLst>
          </p:cNvPr>
          <p:cNvSpPr/>
          <p:nvPr userDrawn="1"/>
        </p:nvSpPr>
        <p:spPr>
          <a:xfrm>
            <a:off x="0" y="787949"/>
            <a:ext cx="12191999" cy="17064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CBE2EA3-052B-AB68-D39C-808F22955B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9F0E9893-8FB3-409C-B448-4EC2BA05322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7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6" r:id="rId3"/>
    <p:sldLayoutId id="2147483675" r:id="rId4"/>
    <p:sldLayoutId id="2147483677" r:id="rId5"/>
    <p:sldLayoutId id="2147483679" r:id="rId6"/>
    <p:sldLayoutId id="2147483680" r:id="rId7"/>
    <p:sldLayoutId id="2147483681" r:id="rId8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lang="en-US" sz="2800" b="1" kern="1200" dirty="0">
          <a:solidFill>
            <a:srgbClr val="FFFFFF"/>
          </a:solidFill>
          <a:latin typeface="Arial" charset="0"/>
          <a:ea typeface="+mj-ea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90"/>
          </a:solidFill>
          <a:latin typeface="Arial" charset="0"/>
          <a:ea typeface="ＭＳ Ｐゴシック" pitchFamily="28" charset="-128"/>
          <a:cs typeface="ＭＳ Ｐゴシック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 charset="0"/>
          <a:ea typeface="ＭＳ Ｐゴシック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2554E-2182-51E7-2529-B78AC7BA86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84A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logo of a globe with a plane flying&#10;&#10;Description automatically generated">
            <a:extLst>
              <a:ext uri="{FF2B5EF4-FFF2-40B4-BE49-F238E27FC236}">
                <a16:creationId xmlns:a16="http://schemas.microsoft.com/office/drawing/2014/main" id="{57F796A2-D2EE-1229-4C65-E56140055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867" y="977567"/>
            <a:ext cx="8012266" cy="298496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E9D6E89B-9EC6-9292-32B9-E14DBEC2A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200944"/>
            <a:ext cx="11002392" cy="636719"/>
          </a:xfrm>
        </p:spPr>
        <p:txBody>
          <a:bodyPr lIns="91440" tIns="45720" rIns="91440" bIns="45720" anchor="ctr"/>
          <a:lstStyle/>
          <a:p>
            <a:r>
              <a:rPr lang="en-US">
                <a:latin typeface="Eurostile"/>
              </a:rPr>
              <a:t>AES NASA TIM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C461969-B2A1-7891-023F-4D3B869164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11-19-2024</a:t>
            </a:r>
          </a:p>
        </p:txBody>
      </p:sp>
    </p:spTree>
    <p:extLst>
      <p:ext uri="{BB962C8B-B14F-4D97-AF65-F5344CB8AC3E}">
        <p14:creationId xmlns:p14="http://schemas.microsoft.com/office/powerpoint/2010/main" val="3967690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2554E-2182-51E7-2529-B78AC7BA86C0}"/>
              </a:ext>
            </a:extLst>
          </p:cNvPr>
          <p:cNvSpPr/>
          <p:nvPr/>
        </p:nvSpPr>
        <p:spPr>
          <a:xfrm>
            <a:off x="0" y="-673"/>
            <a:ext cx="12192000" cy="6858000"/>
          </a:xfrm>
          <a:prstGeom prst="rect">
            <a:avLst/>
          </a:prstGeom>
          <a:solidFill>
            <a:srgbClr val="00184A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0BE5F4-7F34-A6CB-C8B2-19342A025F64}"/>
              </a:ext>
            </a:extLst>
          </p:cNvPr>
          <p:cNvSpPr/>
          <p:nvPr/>
        </p:nvSpPr>
        <p:spPr>
          <a:xfrm>
            <a:off x="1771470" y="2875377"/>
            <a:ext cx="94110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 dirty="0">
                <a:solidFill>
                  <a:schemeClr val="bg1"/>
                </a:solidFill>
              </a:rPr>
              <a:t>Migration of Legacy Systems To Cloud</a:t>
            </a:r>
          </a:p>
          <a:p>
            <a:pPr lvl="0" algn="ctr"/>
            <a:endParaRPr lang="en-US" sz="3600" dirty="0">
              <a:ln w="12700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 descr="A logo of a globe with a plane flying&#10;&#10;Description automatically generated">
            <a:extLst>
              <a:ext uri="{FF2B5EF4-FFF2-40B4-BE49-F238E27FC236}">
                <a16:creationId xmlns:a16="http://schemas.microsoft.com/office/drawing/2014/main" id="{57F796A2-D2EE-1229-4C65-E56140055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90" r="46549" b="41281"/>
          <a:stretch/>
        </p:blipFill>
        <p:spPr>
          <a:xfrm>
            <a:off x="0" y="3889317"/>
            <a:ext cx="3936606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73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9856-ACCF-5828-6ECE-649AC85D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381" y="71683"/>
            <a:ext cx="10972800" cy="604838"/>
          </a:xfrm>
        </p:spPr>
        <p:txBody>
          <a:bodyPr/>
          <a:lstStyle/>
          <a:p>
            <a:r>
              <a:rPr lang="en-US" sz="2400"/>
              <a:t>DIP CDDR Architecture Prior to Cloud Integration (Legacy)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FAC1CF48-30B4-A3A1-8171-7B56FAEF91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06911" y="890570"/>
            <a:ext cx="5203795" cy="557483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48B7CD-C563-9131-E2DE-68AB59C9EFC9}"/>
              </a:ext>
            </a:extLst>
          </p:cNvPr>
          <p:cNvSpPr txBox="1"/>
          <p:nvPr/>
        </p:nvSpPr>
        <p:spPr>
          <a:xfrm>
            <a:off x="642353" y="1214813"/>
            <a:ext cx="451410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All components run North Texas Research Station (NTX) or the D10 TRACON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Parsers and GUFI service run at NTX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Fuser, NAS Model Orchestrator, </a:t>
            </a:r>
            <a:br>
              <a:rPr lang="en-US" sz="2000"/>
            </a:br>
            <a:r>
              <a:rPr lang="en-US" sz="2000"/>
              <a:t>D-STBO Client, CDDR services, CDDR Display, and other supporting components run in D10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No components in the cloud</a:t>
            </a:r>
          </a:p>
        </p:txBody>
      </p:sp>
    </p:spTree>
    <p:extLst>
      <p:ext uri="{BB962C8B-B14F-4D97-AF65-F5344CB8AC3E}">
        <p14:creationId xmlns:p14="http://schemas.microsoft.com/office/powerpoint/2010/main" val="277848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0CFA-028F-CFD1-1C47-715F7F867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65881"/>
            <a:ext cx="10515600" cy="1325563"/>
          </a:xfrm>
        </p:spPr>
        <p:txBody>
          <a:bodyPr/>
          <a:lstStyle/>
          <a:p>
            <a:r>
              <a:rPr lang="en-US"/>
              <a:t>Legacy Setup Short Comings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EF1BFB-7591-AB2E-E4E1-F6C4DA5B7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173" y="2004241"/>
            <a:ext cx="5769752" cy="227574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F6C424-7E4F-581E-7ACB-935F60248B10}"/>
              </a:ext>
            </a:extLst>
          </p:cNvPr>
          <p:cNvSpPr txBox="1"/>
          <p:nvPr/>
        </p:nvSpPr>
        <p:spPr>
          <a:xfrm>
            <a:off x="395814" y="1171814"/>
            <a:ext cx="5866237" cy="44935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Low distribution of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Environment required extremely high-powered machines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Filtered to D10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Limited flexibility in adding new Airports/Centers for modeling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Inability to share Clients outside of NTX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/>
              <a:t>Tight coupling between Client and Server processes running on the same system</a:t>
            </a:r>
          </a:p>
        </p:txBody>
      </p:sp>
    </p:spTree>
    <p:extLst>
      <p:ext uri="{BB962C8B-B14F-4D97-AF65-F5344CB8AC3E}">
        <p14:creationId xmlns:p14="http://schemas.microsoft.com/office/powerpoint/2010/main" val="880377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9856-ACCF-5828-6ECE-649AC85D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381" y="71683"/>
            <a:ext cx="10972800" cy="604838"/>
          </a:xfrm>
        </p:spPr>
        <p:txBody>
          <a:bodyPr/>
          <a:lstStyle/>
          <a:p>
            <a:r>
              <a:rPr lang="en-US" sz="2400"/>
              <a:t>DIP CDDR Cloud Integration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E47DD0-8530-57EC-35FD-5AE3905A9422}"/>
              </a:ext>
            </a:extLst>
          </p:cNvPr>
          <p:cNvSpPr txBox="1"/>
          <p:nvPr/>
        </p:nvSpPr>
        <p:spPr>
          <a:xfrm>
            <a:off x="97654" y="1254868"/>
            <a:ext cx="4804284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/>
              <a:t>Pros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CDDR web client accessible over the internet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Secured with SSL, Tokens, white- listing, and NASA DNS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CDDR Services available via API Gateway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Fuser set up is common for CDDR and Platform usage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Expandable to new sites with much less effort</a:t>
            </a:r>
          </a:p>
          <a:p>
            <a:pPr lvl="1"/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Message flow to/from legacy STBO clients is now more complicated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B916277B-E50B-6DAF-E69D-49C03C337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931" y="831305"/>
            <a:ext cx="7373215" cy="571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95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9856-ACCF-5828-6ECE-649AC85DC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381" y="71683"/>
            <a:ext cx="10972800" cy="604838"/>
          </a:xfrm>
        </p:spPr>
        <p:txBody>
          <a:bodyPr/>
          <a:lstStyle/>
          <a:p>
            <a:r>
              <a:rPr lang="en-US" sz="2400"/>
              <a:t>DIP Cloud Setup</a:t>
            </a:r>
          </a:p>
        </p:txBody>
      </p:sp>
      <p:pic>
        <p:nvPicPr>
          <p:cNvPr id="3" name="Content Placeholder 13" descr="A picture containing text, calculator, electronics&#10;&#10;Description automatically generated">
            <a:extLst>
              <a:ext uri="{FF2B5EF4-FFF2-40B4-BE49-F238E27FC236}">
                <a16:creationId xmlns:a16="http://schemas.microsoft.com/office/drawing/2014/main" id="{3AC59170-8593-3E2E-A6D7-D8E8E6CD9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36" y="893264"/>
            <a:ext cx="5095841" cy="539262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E52373-EFCA-BE12-01C1-07492B2F34D3}"/>
              </a:ext>
            </a:extLst>
          </p:cNvPr>
          <p:cNvSpPr txBox="1"/>
          <p:nvPr/>
        </p:nvSpPr>
        <p:spPr>
          <a:xfrm>
            <a:off x="512139" y="1053124"/>
            <a:ext cx="54718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Majority of processes moved to an AWS cloud environment with limited processes, specific to D10 running on-prem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Highly distributed cloud environment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Related processes encapsulated into different EC2 instances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Reduced need for high powered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Reduced risk of catastrophic on-prem server failures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/>
              <a:t>Increased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Flexibility to scale architecture to include new Airports/Centers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Distributed AWS environments allow for de-coupling of Client and Server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Reduced risk with increased control of what is exposed between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Reduced processes and data flows to on-prem systems, limited to only what the D-STBO requires</a:t>
            </a:r>
          </a:p>
        </p:txBody>
      </p:sp>
    </p:spTree>
    <p:extLst>
      <p:ext uri="{BB962C8B-B14F-4D97-AF65-F5344CB8AC3E}">
        <p14:creationId xmlns:p14="http://schemas.microsoft.com/office/powerpoint/2010/main" val="402619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41B8-5101-78D7-622F-D3E00C688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Code Deployment – Before</a:t>
            </a:r>
          </a:p>
        </p:txBody>
      </p:sp>
      <p:pic>
        <p:nvPicPr>
          <p:cNvPr id="11" name="Content Placeholder 10" descr="Diagram&#10;&#10;Description automatically generated">
            <a:extLst>
              <a:ext uri="{FF2B5EF4-FFF2-40B4-BE49-F238E27FC236}">
                <a16:creationId xmlns:a16="http://schemas.microsoft.com/office/drawing/2014/main" id="{F4908C34-69B4-FA3F-03E4-6130EACFF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613" y="1379412"/>
            <a:ext cx="7508032" cy="4797551"/>
          </a:xfrm>
        </p:spPr>
      </p:pic>
    </p:spTree>
    <p:extLst>
      <p:ext uri="{BB962C8B-B14F-4D97-AF65-F5344CB8AC3E}">
        <p14:creationId xmlns:p14="http://schemas.microsoft.com/office/powerpoint/2010/main" val="2139182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AF92F-95A0-4393-22E6-098CADA23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Code Deployment – Before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6864E-8BC4-F85D-89CE-696D379AE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2" y="1251751"/>
            <a:ext cx="11195728" cy="4647657"/>
          </a:xfrm>
        </p:spPr>
        <p:txBody>
          <a:bodyPr/>
          <a:lstStyle/>
          <a:p>
            <a:r>
              <a:rPr lang="en-US"/>
              <a:t>Automated build processes using Jenkins CI/CD</a:t>
            </a:r>
          </a:p>
          <a:p>
            <a:r>
              <a:rPr lang="en-US"/>
              <a:t>Artifacts shared via Nexus repositories</a:t>
            </a:r>
          </a:p>
          <a:p>
            <a:r>
              <a:rPr lang="en-US"/>
              <a:t>Deployment artifacts are cached to shared network mount</a:t>
            </a:r>
          </a:p>
          <a:p>
            <a:r>
              <a:rPr lang="en-US"/>
              <a:t>Deployment and configuration of operational system is all done manually</a:t>
            </a:r>
          </a:p>
          <a:p>
            <a:r>
              <a:rPr lang="en-US"/>
              <a:t>Limited vulnerability scans</a:t>
            </a:r>
          </a:p>
        </p:txBody>
      </p:sp>
    </p:spTree>
    <p:extLst>
      <p:ext uri="{BB962C8B-B14F-4D97-AF65-F5344CB8AC3E}">
        <p14:creationId xmlns:p14="http://schemas.microsoft.com/office/powerpoint/2010/main" val="2793865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FC328-8042-E019-FE17-ACBEE578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	Code Deployment - New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660F97E1-068F-0618-21E2-60B94DA47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378" y="1252538"/>
            <a:ext cx="8638194" cy="4646612"/>
          </a:xfrm>
        </p:spPr>
      </p:pic>
    </p:spTree>
    <p:extLst>
      <p:ext uri="{BB962C8B-B14F-4D97-AF65-F5344CB8AC3E}">
        <p14:creationId xmlns:p14="http://schemas.microsoft.com/office/powerpoint/2010/main" val="4126581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6E0D-09CC-3C87-43F2-50882FA8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																									</a:t>
            </a:r>
            <a:r>
              <a:rPr lang="en-US" sz="3600" dirty="0"/>
              <a:t>	</a:t>
            </a:r>
            <a:r>
              <a:rPr lang="en-US" sz="3100" dirty="0"/>
              <a:t>Code Deployment – Improvements and Modifications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C1173-1B34-06C6-05A3-1A357462F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272" y="1251751"/>
            <a:ext cx="11195728" cy="4647657"/>
          </a:xfrm>
        </p:spPr>
        <p:txBody>
          <a:bodyPr>
            <a:normAutofit lnSpcReduction="10000"/>
          </a:bodyPr>
          <a:lstStyle/>
          <a:p>
            <a:r>
              <a:rPr lang="en-US"/>
              <a:t>Dependency vulnerability scanning integrated into Bitbucket and Jenkins CI/CD processes</a:t>
            </a:r>
          </a:p>
          <a:p>
            <a:pPr lvl="1"/>
            <a:r>
              <a:rPr lang="en-US"/>
              <a:t>Using Mend (formerly </a:t>
            </a:r>
            <a:r>
              <a:rPr lang="en-US" err="1"/>
              <a:t>Whitesource</a:t>
            </a:r>
            <a:r>
              <a:rPr lang="en-US"/>
              <a:t>)</a:t>
            </a:r>
          </a:p>
          <a:p>
            <a:r>
              <a:rPr lang="en-US"/>
              <a:t>Proactively addressing vulnerabilities prior to deployment</a:t>
            </a:r>
          </a:p>
          <a:p>
            <a:r>
              <a:rPr lang="en-US"/>
              <a:t>Deployment artifacts are cached in an on-prem shared network mount, AWS Elastic File Share, and AWS S3 buckets</a:t>
            </a:r>
          </a:p>
          <a:p>
            <a:r>
              <a:rPr lang="en-US"/>
              <a:t>Deployment leverages Cloud Development Kit to manage changes to the AWS environment</a:t>
            </a:r>
          </a:p>
          <a:p>
            <a:r>
              <a:rPr lang="en-US"/>
              <a:t>Deployment to the cloud leverages utility scripts to consistently setup and install environments on all the distributed EC2 instances</a:t>
            </a:r>
          </a:p>
        </p:txBody>
      </p:sp>
    </p:spTree>
    <p:extLst>
      <p:ext uri="{BB962C8B-B14F-4D97-AF65-F5344CB8AC3E}">
        <p14:creationId xmlns:p14="http://schemas.microsoft.com/office/powerpoint/2010/main" val="383331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A8483-22AA-8F52-158F-D7B6F78A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Cloud Development Kit (CDK)</a:t>
            </a:r>
          </a:p>
        </p:txBody>
      </p:sp>
      <p:pic>
        <p:nvPicPr>
          <p:cNvPr id="5" name="Content Placeholder 4" descr="A picture containing shape&#10;&#10;Description automatically generated">
            <a:extLst>
              <a:ext uri="{FF2B5EF4-FFF2-40B4-BE49-F238E27FC236}">
                <a16:creationId xmlns:a16="http://schemas.microsoft.com/office/drawing/2014/main" id="{77A70036-EA65-1355-8441-B7CA62A73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575" y="3510455"/>
            <a:ext cx="5908929" cy="283093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59E6F6-18CD-F29B-4C65-333FFA82AFA6}"/>
              </a:ext>
            </a:extLst>
          </p:cNvPr>
          <p:cNvSpPr txBox="1"/>
          <p:nvPr/>
        </p:nvSpPr>
        <p:spPr>
          <a:xfrm>
            <a:off x="764769" y="874455"/>
            <a:ext cx="99001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CDK is an Infrastructure as Code (</a:t>
            </a:r>
            <a:r>
              <a:rPr lang="en-US" sz="2000" dirty="0" err="1"/>
              <a:t>IaC</a:t>
            </a:r>
            <a:r>
              <a:rPr lang="en-US" sz="2000" dirty="0"/>
              <a:t>) utility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Describe the AWS environment in code, CDK converts to Cloud Formation Templates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Allows AWS environment changes to be captured in version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Guarantees consistent architecture deployment across all AWS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Reduces risk of introducing manual bugs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Allows quick tear down and re-creation of AWS environments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Support generating environments ‘diffs’ to compare and evaluate changes</a:t>
            </a:r>
          </a:p>
        </p:txBody>
      </p:sp>
    </p:spTree>
    <p:extLst>
      <p:ext uri="{BB962C8B-B14F-4D97-AF65-F5344CB8AC3E}">
        <p14:creationId xmlns:p14="http://schemas.microsoft.com/office/powerpoint/2010/main" val="3677685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DC9AE-A3F7-3DA5-1803-52D59616F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																											CDK Investment Pays Off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CE7ED20-4ECF-17E8-D8A8-82836A909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11486" y="1713186"/>
            <a:ext cx="4122210" cy="3278483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B24C96-37D1-1492-D50E-F066B4BBB75B}"/>
              </a:ext>
            </a:extLst>
          </p:cNvPr>
          <p:cNvSpPr txBox="1"/>
          <p:nvPr/>
        </p:nvSpPr>
        <p:spPr>
          <a:xfrm>
            <a:off x="358304" y="1562421"/>
            <a:ext cx="6889200" cy="298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pPr marL="285750" indent="-285750">
              <a:buFont typeface="Arial,Sans-Serif"/>
              <a:buChar char="•"/>
            </a:pPr>
            <a:r>
              <a:rPr lang="en-US" sz="2800" dirty="0">
                <a:ea typeface="+mn-lt"/>
                <a:cs typeface="+mn-lt"/>
              </a:rPr>
              <a:t>VPC Migration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2000" dirty="0">
                <a:ea typeface="+mn-lt"/>
                <a:cs typeface="+mn-lt"/>
              </a:rPr>
              <a:t>Required to move for security reasons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2000" dirty="0">
                <a:ea typeface="+mn-lt"/>
                <a:cs typeface="+mn-lt"/>
              </a:rPr>
              <a:t>New VPCs created in all accounts with NASA owned/managed IP addresses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2000" dirty="0">
                <a:ea typeface="+mn-lt"/>
                <a:cs typeface="+mn-lt"/>
              </a:rPr>
              <a:t>Complete re-creation of all AWS resources, security groups</a:t>
            </a:r>
          </a:p>
          <a:p>
            <a:pPr marL="742950" lvl="1" indent="-285750">
              <a:buFont typeface="Arial,Sans-Serif"/>
              <a:buChar char="•"/>
            </a:pPr>
            <a:r>
              <a:rPr lang="en-US" sz="2400" b="1" dirty="0">
                <a:ea typeface="+mn-lt"/>
                <a:cs typeface="+mn-lt"/>
              </a:rPr>
              <a:t>CDK investment saved us a ton of time. </a:t>
            </a:r>
            <a:endParaRPr lang="en-US" sz="2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0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744D-0158-F8BE-E390-2C1B02441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																				MLFlow On-prem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00D1C09-769A-05D8-B7FE-FB3048C0F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851" y="1179963"/>
            <a:ext cx="2905125" cy="44958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E59D6F-406A-2F38-A73A-8FCECF61D0A9}"/>
              </a:ext>
            </a:extLst>
          </p:cNvPr>
          <p:cNvSpPr txBox="1"/>
          <p:nvPr/>
        </p:nvSpPr>
        <p:spPr>
          <a:xfrm>
            <a:off x="648393" y="1396538"/>
            <a:ext cx="70661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MLFlow is an opensource server for tracking Machine Learning Model artifacts and statistics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ML model processes can query the MLFlow server to receive information about the latest trained ML model and the model location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Backed by a shared network drive so that all models may be available to all DIP modeling systems</a:t>
            </a:r>
          </a:p>
        </p:txBody>
      </p:sp>
    </p:spTree>
    <p:extLst>
      <p:ext uri="{BB962C8B-B14F-4D97-AF65-F5344CB8AC3E}">
        <p14:creationId xmlns:p14="http://schemas.microsoft.com/office/powerpoint/2010/main" val="16000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015F-741F-CBDD-9679-49C1DFE37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																				MLFlow On Prem and In the Cloud</a:t>
            </a:r>
          </a:p>
        </p:txBody>
      </p:sp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93A60B01-17F0-5553-48AA-FDA4144CA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68" y="1429789"/>
            <a:ext cx="6907899" cy="4382431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4EF50F-A4D4-77F5-B71C-AB7F4C166F80}"/>
              </a:ext>
            </a:extLst>
          </p:cNvPr>
          <p:cNvSpPr txBox="1"/>
          <p:nvPr/>
        </p:nvSpPr>
        <p:spPr>
          <a:xfrm>
            <a:off x="130233" y="1687680"/>
            <a:ext cx="48118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MLFlow instance at NTX is not accessible from the AWS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second MLFlow server is setup in AWS to provide ML model access to the distributed AWS environment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is synced every 6 hours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MLFlow tracking database is pushed to the AWS instance of MLFlow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ML models from the shared network drive are pushed to S3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Sync process transcribes file paths from the shared network drive to the expected S3 locations</a:t>
            </a:r>
          </a:p>
        </p:txBody>
      </p:sp>
    </p:spTree>
    <p:extLst>
      <p:ext uri="{BB962C8B-B14F-4D97-AF65-F5344CB8AC3E}">
        <p14:creationId xmlns:p14="http://schemas.microsoft.com/office/powerpoint/2010/main" val="580481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6BFA5-7D7C-4165-9901-219913D57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7" y="-22465"/>
            <a:ext cx="10515600" cy="662782"/>
          </a:xfrm>
        </p:spPr>
        <p:txBody>
          <a:bodyPr>
            <a:normAutofit/>
          </a:bodyPr>
          <a:lstStyle/>
          <a:p>
            <a:r>
              <a:rPr lang="en-US" sz="2800">
                <a:effectLst/>
                <a:latin typeface="Calibri"/>
                <a:cs typeface="Calibri"/>
              </a:rPr>
              <a:t>Platform</a:t>
            </a:r>
            <a:r>
              <a:rPr lang="en-US" sz="2800">
                <a:solidFill>
                  <a:schemeClr val="bg1"/>
                </a:solidFill>
                <a:effectLst/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High Level Architecture</a:t>
            </a:r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44A6B445-00E6-4A8D-9B2D-870250FA5F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7" y="1113879"/>
            <a:ext cx="9350819" cy="5103805"/>
          </a:xfrm>
        </p:spPr>
      </p:pic>
    </p:spTree>
    <p:extLst>
      <p:ext uri="{BB962C8B-B14F-4D97-AF65-F5344CB8AC3E}">
        <p14:creationId xmlns:p14="http://schemas.microsoft.com/office/powerpoint/2010/main" val="209658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0075F85-7F16-21F8-391B-D59567CFB460}"/>
              </a:ext>
            </a:extLst>
          </p:cNvPr>
          <p:cNvSpPr txBox="1">
            <a:spLocks/>
          </p:cNvSpPr>
          <p:nvPr/>
        </p:nvSpPr>
        <p:spPr>
          <a:xfrm>
            <a:off x="508000" y="157162"/>
            <a:ext cx="10972800" cy="6048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CDDR Use Cases and Benefit Mechanisms</a:t>
            </a:r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9CD38B15-E2B6-EA64-9A79-7E2794D96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8BC742-8AAB-8354-0B76-C6EF1AC2874E}"/>
              </a:ext>
            </a:extLst>
          </p:cNvPr>
          <p:cNvSpPr/>
          <p:nvPr/>
        </p:nvSpPr>
        <p:spPr>
          <a:xfrm>
            <a:off x="1" y="8965"/>
            <a:ext cx="12191999" cy="766684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logo with a red swoosh and white text&#10;&#10;Description automatically generated">
            <a:extLst>
              <a:ext uri="{FF2B5EF4-FFF2-40B4-BE49-F238E27FC236}">
                <a16:creationId xmlns:a16="http://schemas.microsoft.com/office/drawing/2014/main" id="{977C2D53-B9EF-E80C-05DB-039421C21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8" y="30229"/>
            <a:ext cx="851949" cy="724156"/>
          </a:xfrm>
          <a:prstGeom prst="rect">
            <a:avLst/>
          </a:prstGeom>
        </p:spPr>
      </p:pic>
      <p:pic>
        <p:nvPicPr>
          <p:cNvPr id="18" name="Picture 17" descr="A blue and white logo&#10;&#10;Description automatically generated">
            <a:extLst>
              <a:ext uri="{FF2B5EF4-FFF2-40B4-BE49-F238E27FC236}">
                <a16:creationId xmlns:a16="http://schemas.microsoft.com/office/drawing/2014/main" id="{167801C2-38CD-897D-4126-FCA62EFD24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FC872B-C806-446D-394C-8A2A12FE1527}"/>
              </a:ext>
            </a:extLst>
          </p:cNvPr>
          <p:cNvSpPr/>
          <p:nvPr/>
        </p:nvSpPr>
        <p:spPr>
          <a:xfrm>
            <a:off x="294432" y="1015012"/>
            <a:ext cx="5062207" cy="8512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B14CF2-A2A1-D258-2C08-324DA9571A3B}"/>
              </a:ext>
            </a:extLst>
          </p:cNvPr>
          <p:cNvSpPr/>
          <p:nvPr/>
        </p:nvSpPr>
        <p:spPr>
          <a:xfrm>
            <a:off x="5385879" y="1013105"/>
            <a:ext cx="6516382" cy="85432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849BB1-A0E0-AEE0-7C12-25B3577E6A33}"/>
              </a:ext>
            </a:extLst>
          </p:cNvPr>
          <p:cNvSpPr/>
          <p:nvPr/>
        </p:nvSpPr>
        <p:spPr>
          <a:xfrm>
            <a:off x="300861" y="3533515"/>
            <a:ext cx="5055779" cy="85964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C69AD2-812C-31A9-3C0B-EFA6F86CD3F3}"/>
              </a:ext>
            </a:extLst>
          </p:cNvPr>
          <p:cNvSpPr txBox="1">
            <a:spLocks/>
          </p:cNvSpPr>
          <p:nvPr/>
        </p:nvSpPr>
        <p:spPr bwMode="auto">
          <a:xfrm>
            <a:off x="326172" y="3566172"/>
            <a:ext cx="4849493" cy="73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latin typeface="Arial"/>
                <a:cs typeface="Calibri"/>
              </a:rPr>
              <a:t>Machine Learning (ML) REST Services</a:t>
            </a:r>
            <a:endParaRPr lang="en-US" sz="1600" b="1">
              <a:latin typeface="Arial"/>
              <a:cs typeface="Calibri"/>
            </a:endParaRPr>
          </a:p>
          <a:p>
            <a:pPr marL="172720" indent="-172720">
              <a:spcBef>
                <a:spcPts val="150"/>
              </a:spcBef>
            </a:pPr>
            <a:r>
              <a:rPr lang="en-US" sz="1600">
                <a:latin typeface="Arial"/>
                <a:cs typeface="Calibri"/>
              </a:rPr>
              <a:t>E.g., airport configuration, runway, and taxi times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3B4192B-2128-AF10-D389-9804BC3B8D95}"/>
              </a:ext>
            </a:extLst>
          </p:cNvPr>
          <p:cNvSpPr txBox="1">
            <a:spLocks/>
          </p:cNvSpPr>
          <p:nvPr/>
        </p:nvSpPr>
        <p:spPr bwMode="auto">
          <a:xfrm>
            <a:off x="316485" y="1046979"/>
            <a:ext cx="4874970" cy="704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latin typeface="Arial"/>
                <a:cs typeface="Calibri"/>
              </a:rPr>
              <a:t>Streaming Services</a:t>
            </a:r>
            <a:endParaRPr lang="en-US" sz="1600" b="1">
              <a:latin typeface="Arial"/>
              <a:cs typeface="Calibri"/>
            </a:endParaRPr>
          </a:p>
          <a:p>
            <a:pPr marL="172720" indent="-172720">
              <a:spcBef>
                <a:spcPts val="150"/>
              </a:spcBef>
            </a:pPr>
            <a:r>
              <a:rPr lang="en-US" sz="1600">
                <a:latin typeface="Arial"/>
                <a:cs typeface="Calibri"/>
              </a:rPr>
              <a:t>E.g., Fuser FIXM public and CDM services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6D1747-5878-7327-EDC1-AAB653A57E91}"/>
              </a:ext>
            </a:extLst>
          </p:cNvPr>
          <p:cNvSpPr/>
          <p:nvPr/>
        </p:nvSpPr>
        <p:spPr>
          <a:xfrm>
            <a:off x="5388641" y="2269165"/>
            <a:ext cx="6507522" cy="853153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40D40D-29AE-ECDC-EA01-318219115603}"/>
              </a:ext>
            </a:extLst>
          </p:cNvPr>
          <p:cNvSpPr/>
          <p:nvPr/>
        </p:nvSpPr>
        <p:spPr>
          <a:xfrm>
            <a:off x="5416955" y="2305396"/>
            <a:ext cx="6397472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Data Access services that provide near real-time data from Fuser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Services return an actual, detected or modeled values of time or runway or fix (except for TMI service)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D23778-2303-7551-6CB2-A1E2B92C28A4}"/>
              </a:ext>
            </a:extLst>
          </p:cNvPr>
          <p:cNvSpPr/>
          <p:nvPr/>
        </p:nvSpPr>
        <p:spPr>
          <a:xfrm>
            <a:off x="5388641" y="3529974"/>
            <a:ext cx="6498662" cy="859643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882FD7-7CBF-3F36-E560-F44E58524970}"/>
              </a:ext>
            </a:extLst>
          </p:cNvPr>
          <p:cNvSpPr/>
          <p:nvPr/>
        </p:nvSpPr>
        <p:spPr>
          <a:xfrm>
            <a:off x="5407429" y="3580160"/>
            <a:ext cx="6547713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ML models available for what-if applications </a:t>
            </a:r>
            <a:br>
              <a:rPr lang="en-US" sz="1400" i="1">
                <a:latin typeface="Arial"/>
              </a:rPr>
            </a:br>
            <a:r>
              <a:rPr lang="en-US" sz="1400" i="1">
                <a:latin typeface="Arial"/>
              </a:rPr>
              <a:t>(input request returns a predicted value)</a:t>
            </a:r>
          </a:p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ML services are services to build modeled values in the Data Access services</a:t>
            </a:r>
            <a:endParaRPr lang="en-US" sz="1400" i="1">
              <a:solidFill>
                <a:srgbClr val="FF0000"/>
              </a:solidFill>
              <a:latin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8A3069-1DA5-7E86-F7A9-24E634836135}"/>
              </a:ext>
            </a:extLst>
          </p:cNvPr>
          <p:cNvSpPr/>
          <p:nvPr/>
        </p:nvSpPr>
        <p:spPr>
          <a:xfrm>
            <a:off x="5413529" y="1050541"/>
            <a:ext cx="6130772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Streaming services are pub/sub connections</a:t>
            </a:r>
          </a:p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Fuser provides real-time update of processed data from SWIM data sources and integrated with NASA Airport surface orchestrator 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8D79D5-46B2-8889-277D-3BA93FFB72BE}"/>
              </a:ext>
            </a:extLst>
          </p:cNvPr>
          <p:cNvSpPr/>
          <p:nvPr/>
        </p:nvSpPr>
        <p:spPr>
          <a:xfrm>
            <a:off x="300861" y="4800078"/>
            <a:ext cx="5055778" cy="8485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DCFD5B-C65D-93AF-EF12-FC3AA1CABBFA}"/>
              </a:ext>
            </a:extLst>
          </p:cNvPr>
          <p:cNvSpPr/>
          <p:nvPr/>
        </p:nvSpPr>
        <p:spPr>
          <a:xfrm>
            <a:off x="5388641" y="4801975"/>
            <a:ext cx="6480941" cy="846677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3EE71EDD-1673-33EC-7CA2-251135927B39}"/>
              </a:ext>
            </a:extLst>
          </p:cNvPr>
          <p:cNvSpPr txBox="1">
            <a:spLocks/>
          </p:cNvSpPr>
          <p:nvPr/>
        </p:nvSpPr>
        <p:spPr bwMode="auto">
          <a:xfrm>
            <a:off x="316909" y="4826055"/>
            <a:ext cx="5055778" cy="74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latin typeface="Arial"/>
                <a:cs typeface="Calibri"/>
              </a:rPr>
              <a:t>Archival Services</a:t>
            </a:r>
            <a:endParaRPr lang="en-US" sz="1600" b="1">
              <a:latin typeface="Arial"/>
              <a:cs typeface="Calibri"/>
            </a:endParaRPr>
          </a:p>
          <a:p>
            <a:pPr marL="172720" indent="-172720">
              <a:spcBef>
                <a:spcPts val="150"/>
              </a:spcBef>
            </a:pPr>
            <a:r>
              <a:rPr lang="en-US" sz="1600">
                <a:latin typeface="Arial"/>
                <a:cs typeface="Calibri"/>
              </a:rPr>
              <a:t>E.g., SFTP for Flight summary, TMI and Fuser files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901FD4-726E-82E5-217B-D978F7A8549F}"/>
              </a:ext>
            </a:extLst>
          </p:cNvPr>
          <p:cNvSpPr/>
          <p:nvPr/>
        </p:nvSpPr>
        <p:spPr>
          <a:xfrm>
            <a:off x="5412984" y="4832246"/>
            <a:ext cx="5391793" cy="73866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Access to archived files of Fuser and TMI services</a:t>
            </a:r>
          </a:p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Up to 6 months of data</a:t>
            </a:r>
          </a:p>
          <a:p>
            <a:pPr marL="175895" indent="-175895">
              <a:buFont typeface="Arial" panose="020B0604020202020204" pitchFamily="34" charset="0"/>
              <a:buChar char="•"/>
            </a:pPr>
            <a:r>
              <a:rPr lang="en-US" sz="1400" i="1">
                <a:latin typeface="Arial"/>
              </a:rPr>
              <a:t>Transfer amount is capped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6C79E8A-3407-491B-31B0-F3BA4B82ED22}"/>
              </a:ext>
            </a:extLst>
          </p:cNvPr>
          <p:cNvSpPr/>
          <p:nvPr/>
        </p:nvSpPr>
        <p:spPr>
          <a:xfrm>
            <a:off x="294433" y="2267993"/>
            <a:ext cx="5062207" cy="854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854DD3B-147B-3741-C63C-B68C37A0AF76}"/>
              </a:ext>
            </a:extLst>
          </p:cNvPr>
          <p:cNvSpPr txBox="1">
            <a:spLocks/>
          </p:cNvSpPr>
          <p:nvPr/>
        </p:nvSpPr>
        <p:spPr bwMode="auto">
          <a:xfrm>
            <a:off x="316647" y="2300650"/>
            <a:ext cx="5011418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>
                <a:latin typeface="Arial"/>
                <a:cs typeface="Calibri"/>
              </a:rPr>
              <a:t>Data Access REST Services </a:t>
            </a:r>
            <a:endParaRPr lang="en-US" sz="1600" b="1">
              <a:latin typeface="Arial"/>
              <a:cs typeface="Calibri" panose="020F0502020204030204" pitchFamily="34" charset="0"/>
            </a:endParaRPr>
          </a:p>
          <a:p>
            <a:pPr marL="172720" indent="-172720">
              <a:spcBef>
                <a:spcPts val="150"/>
              </a:spcBef>
            </a:pPr>
            <a:r>
              <a:rPr lang="en-US" sz="1600">
                <a:latin typeface="Arial"/>
                <a:cs typeface="Calibri"/>
              </a:rPr>
              <a:t>E.g., TMI, flight data, runway times, taxi times, timeline </a:t>
            </a:r>
            <a:endParaRPr lang="en-US" sz="1600">
              <a:latin typeface="Arial"/>
              <a:cs typeface="Calibri" panose="020F0502020204030204" pitchFamily="34" charset="0"/>
            </a:endParaRP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C6928C6B-B019-C038-0F70-E1F78EF34225}"/>
              </a:ext>
            </a:extLst>
          </p:cNvPr>
          <p:cNvSpPr txBox="1"/>
          <p:nvPr/>
        </p:nvSpPr>
        <p:spPr>
          <a:xfrm>
            <a:off x="204980" y="5931266"/>
            <a:ext cx="1148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Non-NASA services will be registered on the platform through Service Provider partnership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4593E2B6-6D0E-4CC0-4C8B-3B377C504047}"/>
              </a:ext>
            </a:extLst>
          </p:cNvPr>
          <p:cNvSpPr>
            <a:spLocks noGrp="1"/>
          </p:cNvSpPr>
          <p:nvPr/>
        </p:nvSpPr>
        <p:spPr>
          <a:xfrm>
            <a:off x="403225" y="129404"/>
            <a:ext cx="10972800" cy="604838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40000"/>
                    </a:prstClr>
                  </a:outerShdw>
                </a:effectLst>
              </a:rPr>
              <a:t>Additional NASA Services in The Cloud</a:t>
            </a:r>
          </a:p>
        </p:txBody>
      </p:sp>
    </p:spTree>
    <p:extLst>
      <p:ext uri="{BB962C8B-B14F-4D97-AF65-F5344CB8AC3E}">
        <p14:creationId xmlns:p14="http://schemas.microsoft.com/office/powerpoint/2010/main" val="766231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11442F-CAE0-50D3-2D32-32F612502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545" y="1105975"/>
            <a:ext cx="5700004" cy="296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0075F85-7F16-21F8-391B-D59567CFB460}"/>
              </a:ext>
            </a:extLst>
          </p:cNvPr>
          <p:cNvSpPr txBox="1">
            <a:spLocks/>
          </p:cNvSpPr>
          <p:nvPr/>
        </p:nvSpPr>
        <p:spPr>
          <a:xfrm>
            <a:off x="508000" y="157162"/>
            <a:ext cx="10972800" cy="6048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CDDR Use Cases and Benefit Mechanisms</a:t>
            </a:r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9CD38B15-E2B6-EA64-9A79-7E2794D965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8BC742-8AAB-8354-0B76-C6EF1AC2874E}"/>
              </a:ext>
            </a:extLst>
          </p:cNvPr>
          <p:cNvSpPr/>
          <p:nvPr/>
        </p:nvSpPr>
        <p:spPr>
          <a:xfrm>
            <a:off x="1" y="8965"/>
            <a:ext cx="12191999" cy="766684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logo with a red swoosh and white text&#10;&#10;Description automatically generated">
            <a:extLst>
              <a:ext uri="{FF2B5EF4-FFF2-40B4-BE49-F238E27FC236}">
                <a16:creationId xmlns:a16="http://schemas.microsoft.com/office/drawing/2014/main" id="{977C2D53-B9EF-E80C-05DB-039421C21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18" y="30229"/>
            <a:ext cx="851949" cy="724156"/>
          </a:xfrm>
          <a:prstGeom prst="rect">
            <a:avLst/>
          </a:prstGeom>
        </p:spPr>
      </p:pic>
      <p:pic>
        <p:nvPicPr>
          <p:cNvPr id="18" name="Picture 17" descr="A blue and white logo&#10;&#10;Description automatically generated">
            <a:extLst>
              <a:ext uri="{FF2B5EF4-FFF2-40B4-BE49-F238E27FC236}">
                <a16:creationId xmlns:a16="http://schemas.microsoft.com/office/drawing/2014/main" id="{167801C2-38CD-897D-4126-FCA62EFD24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22DD3C8D-C48B-709F-EF56-9D03EC140017}"/>
              </a:ext>
            </a:extLst>
          </p:cNvPr>
          <p:cNvSpPr>
            <a:spLocks noGrp="1"/>
          </p:cNvSpPr>
          <p:nvPr/>
        </p:nvSpPr>
        <p:spPr>
          <a:xfrm>
            <a:off x="8839200" y="6553200"/>
            <a:ext cx="2844800" cy="3048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9F0E9893-8FB3-409C-B448-4EC2BA053222}" type="slidenum">
              <a:rPr lang="en-US" smtClean="0"/>
              <a:pPr algn="r"/>
              <a:t>17</a:t>
            </a:fld>
            <a:endParaRPr lang="en-US"/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00DC409C-35FD-C11D-C79A-B1C39B8FD7B5}"/>
              </a:ext>
            </a:extLst>
          </p:cNvPr>
          <p:cNvSpPr txBox="1"/>
          <p:nvPr/>
        </p:nvSpPr>
        <p:spPr>
          <a:xfrm>
            <a:off x="568594" y="1212169"/>
            <a:ext cx="10912206" cy="418576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Node.js Service running in ECS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Utilizes Socket.IO library (web sockets++)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Cognito Authentication (JWT)</a:t>
            </a:r>
            <a:endParaRPr lang="en-US">
              <a:cs typeface="Calibri" panose="020F0502020204030204"/>
            </a:endParaRPr>
          </a:p>
          <a:p>
            <a:pPr marL="800100" lvl="1" indent="-342900">
              <a:buFont typeface="System Font Regular"/>
              <a:buChar char="-"/>
            </a:pPr>
            <a:r>
              <a:rPr lang="en-US" sz="1600"/>
              <a:t>Signature validation with Cognito RSA public key</a:t>
            </a:r>
            <a:endParaRPr lang="en-US" sz="1600">
              <a:cs typeface="Calibri"/>
            </a:endParaRPr>
          </a:p>
          <a:p>
            <a:pPr marL="800100" lvl="1" indent="-342900">
              <a:buFont typeface="System Font Regular"/>
              <a:buChar char="-"/>
            </a:pPr>
            <a:r>
              <a:rPr lang="en-US" sz="1600"/>
              <a:t>Custom Scope validation</a:t>
            </a:r>
            <a:endParaRPr lang="en-US" sz="160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Endpoints Exposed by Application Load Balancer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Consumes from Amazon MQ</a:t>
            </a: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Broadcasts over socket to all connected clients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Tried </a:t>
            </a:r>
            <a:r>
              <a:rPr lang="en-US" err="1">
                <a:cs typeface="Calibri"/>
              </a:rPr>
              <a:t>WebSockets</a:t>
            </a:r>
            <a:r>
              <a:rPr lang="en-US">
                <a:cs typeface="Calibri"/>
              </a:rPr>
              <a:t> via API Gateway (failed)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Could not keep up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Worked with AWS solution experts on ways to speed it up with no success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Ultimately all roads lead to a </a:t>
            </a:r>
            <a:r>
              <a:rPr lang="en-US" err="1">
                <a:cs typeface="Calibri"/>
              </a:rPr>
              <a:t>PostToConnection</a:t>
            </a:r>
            <a:r>
              <a:rPr lang="en-US">
                <a:cs typeface="Calibri"/>
              </a:rPr>
              <a:t> call that is the bottleneck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F6B11A6F-4E3C-4174-B832-D49F46F5BA83}"/>
              </a:ext>
            </a:extLst>
          </p:cNvPr>
          <p:cNvSpPr>
            <a:spLocks noGrp="1"/>
          </p:cNvSpPr>
          <p:nvPr/>
        </p:nvSpPr>
        <p:spPr bwMode="auto">
          <a:xfrm>
            <a:off x="4050145" y="91723"/>
            <a:ext cx="4368801" cy="593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89"/>
            <a:r>
              <a:rPr lang="en-US" sz="2800" b="1">
                <a:solidFill>
                  <a:schemeClr val="bg1"/>
                </a:solidFill>
                <a:effectLst>
                  <a:outerShdw blurRad="114300" dist="88900" dir="2700000" algn="tl" rotWithShape="0">
                    <a:prstClr val="black">
                      <a:alpha val="75000"/>
                    </a:prstClr>
                  </a:outerShdw>
                </a:effectLst>
                <a:latin typeface="Arial"/>
                <a:cs typeface="Calibri Light"/>
              </a:rPr>
              <a:t>Fuser Data Streaming </a:t>
            </a:r>
          </a:p>
        </p:txBody>
      </p:sp>
    </p:spTree>
    <p:extLst>
      <p:ext uri="{BB962C8B-B14F-4D97-AF65-F5344CB8AC3E}">
        <p14:creationId xmlns:p14="http://schemas.microsoft.com/office/powerpoint/2010/main" val="2752771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0075F85-7F16-21F8-391B-D59567CFB460}"/>
              </a:ext>
            </a:extLst>
          </p:cNvPr>
          <p:cNvSpPr txBox="1">
            <a:spLocks/>
          </p:cNvSpPr>
          <p:nvPr/>
        </p:nvSpPr>
        <p:spPr>
          <a:xfrm>
            <a:off x="508000" y="157162"/>
            <a:ext cx="10972800" cy="6048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CDDR Use Cases and Benefit Mechanisms</a:t>
            </a:r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9CD38B15-E2B6-EA64-9A79-7E2794D965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8BC742-8AAB-8354-0B76-C6EF1AC2874E}"/>
              </a:ext>
            </a:extLst>
          </p:cNvPr>
          <p:cNvSpPr/>
          <p:nvPr/>
        </p:nvSpPr>
        <p:spPr>
          <a:xfrm>
            <a:off x="1" y="8965"/>
            <a:ext cx="12191999" cy="766684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logo with a red swoosh and white text&#10;&#10;Description automatically generated">
            <a:extLst>
              <a:ext uri="{FF2B5EF4-FFF2-40B4-BE49-F238E27FC236}">
                <a16:creationId xmlns:a16="http://schemas.microsoft.com/office/drawing/2014/main" id="{977C2D53-B9EF-E80C-05DB-039421C21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18" y="30229"/>
            <a:ext cx="851949" cy="724156"/>
          </a:xfrm>
          <a:prstGeom prst="rect">
            <a:avLst/>
          </a:prstGeom>
        </p:spPr>
      </p:pic>
      <p:pic>
        <p:nvPicPr>
          <p:cNvPr id="18" name="Picture 17" descr="A blue and white logo&#10;&#10;Description automatically generated">
            <a:extLst>
              <a:ext uri="{FF2B5EF4-FFF2-40B4-BE49-F238E27FC236}">
                <a16:creationId xmlns:a16="http://schemas.microsoft.com/office/drawing/2014/main" id="{167801C2-38CD-897D-4126-FCA62EFD24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5166F7-7B2D-6ADE-6BB3-5A5FFA51A31B}"/>
              </a:ext>
            </a:extLst>
          </p:cNvPr>
          <p:cNvSpPr>
            <a:spLocks noGrp="1"/>
          </p:cNvSpPr>
          <p:nvPr/>
        </p:nvSpPr>
        <p:spPr>
          <a:xfrm>
            <a:off x="9290222" y="6573795"/>
            <a:ext cx="2743200" cy="28420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7E57C8-2648-0F4D-9808-E586FD9D57A8}" type="slidenum">
              <a:rPr lang="en-US" dirty="0" smtClean="0"/>
              <a:pPr/>
              <a:t>18</a:t>
            </a:fld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D44095C-E63F-3DCE-BB87-22730EEE65B8}"/>
              </a:ext>
            </a:extLst>
          </p:cNvPr>
          <p:cNvSpPr>
            <a:spLocks noGrp="1"/>
          </p:cNvSpPr>
          <p:nvPr/>
        </p:nvSpPr>
        <p:spPr>
          <a:xfrm>
            <a:off x="873956" y="82296"/>
            <a:ext cx="10342487" cy="630936"/>
          </a:xfrm>
          <a:prstGeom prst="rect">
            <a:avLst/>
          </a:prstGeom>
          <a:ln>
            <a:noFill/>
          </a:ln>
        </p:spPr>
        <p:txBody>
          <a:bodyPr anchor="ctr">
            <a:normAutofit/>
          </a:bodyPr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kern="1200">
                <a:solidFill>
                  <a:srgbClr val="FFFFF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Data Access APIs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A05CD66-44A3-1CFF-C2FC-281872A499B8}"/>
              </a:ext>
            </a:extLst>
          </p:cNvPr>
          <p:cNvSpPr txBox="1"/>
          <p:nvPr/>
        </p:nvSpPr>
        <p:spPr>
          <a:xfrm>
            <a:off x="376396" y="1181754"/>
            <a:ext cx="5342269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/>
              <a:buChar char="•"/>
            </a:pPr>
            <a:r>
              <a:rPr lang="en-US" sz="2000" kern="100">
                <a:ea typeface="+mn-lt"/>
                <a:cs typeface="+mn-lt"/>
              </a:rPr>
              <a:t>Data Access APIs created to provide data from database tables/views to Platform users</a:t>
            </a:r>
            <a:endParaRPr lang="en-US"/>
          </a:p>
          <a:p>
            <a:pPr marL="342900" indent="-342900">
              <a:buFont typeface="Arial"/>
              <a:buChar char="•"/>
            </a:pPr>
            <a:endParaRPr lang="en-US" sz="2000" kern="100">
              <a:ea typeface="+mn-lt"/>
              <a:cs typeface="+mn-lt"/>
            </a:endParaRPr>
          </a:p>
          <a:p>
            <a:pPr marL="342900" indent="-342900">
              <a:buFont typeface="Arial"/>
              <a:buChar char="•"/>
            </a:pPr>
            <a:r>
              <a:rPr lang="en-US" sz="2000" kern="100">
                <a:ea typeface="+mn-lt"/>
                <a:cs typeface="+mn-lt"/>
              </a:rPr>
              <a:t>Database queries written to populate with parameters from request and return data expected in response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55DC78-E77F-0ADC-92A9-5F5D464019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769" y="1219282"/>
            <a:ext cx="6224350" cy="4706835"/>
          </a:xfrm>
          <a:prstGeom prst="rect">
            <a:avLst/>
          </a:prstGeom>
        </p:spPr>
      </p:pic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id="{D2C5B0A7-74E3-836C-B638-B6A31236B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287" y="3928219"/>
            <a:ext cx="5439090" cy="118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669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5221-63AA-4EA8-0A61-A08A5492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</a:rPr>
              <a:t>																										Authorizer and Proxy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7166-282B-45B6-CB56-59F34454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55" y="2301240"/>
            <a:ext cx="4428958" cy="3598168"/>
          </a:xfrm>
        </p:spPr>
        <p:txBody>
          <a:bodyPr/>
          <a:lstStyle/>
          <a:p>
            <a:r>
              <a:rPr lang="en-US" sz="2000" i="1">
                <a:latin typeface="Arial"/>
              </a:rPr>
              <a:t>Authorizer</a:t>
            </a:r>
            <a:r>
              <a:rPr lang="en-US" sz="2000">
                <a:latin typeface="Arial"/>
              </a:rPr>
              <a:t> determines if a DIP API consumer should be allowed/denied access</a:t>
            </a:r>
          </a:p>
          <a:p>
            <a:endParaRPr lang="en-US" sz="2000"/>
          </a:p>
          <a:p>
            <a:r>
              <a:rPr lang="en-US" sz="2000" i="1">
                <a:latin typeface="Arial"/>
              </a:rPr>
              <a:t>Proxy</a:t>
            </a:r>
            <a:r>
              <a:rPr lang="en-US" sz="2000">
                <a:latin typeface="Arial"/>
              </a:rPr>
              <a:t> forwards requests to the Provider API, with Provider Authentication credentials</a:t>
            </a:r>
          </a:p>
        </p:txBody>
      </p:sp>
      <p:pic>
        <p:nvPicPr>
          <p:cNvPr id="6" name="Picture 6" descr="nasa-services-Copy of DIP NASA Integration.drawio.png">
            <a:extLst>
              <a:ext uri="{FF2B5EF4-FFF2-40B4-BE49-F238E27FC236}">
                <a16:creationId xmlns:a16="http://schemas.microsoft.com/office/drawing/2014/main" id="{D7FD3B7F-0451-F54C-C3A6-C3DF07592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1505" y="1965640"/>
            <a:ext cx="6553199" cy="328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066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5221-63AA-4EA8-0A61-A08A5492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</a:rPr>
              <a:t>																											Authorizer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7166-282B-45B6-CB56-59F34454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55" y="1373445"/>
            <a:ext cx="4228432" cy="4525963"/>
          </a:xfrm>
        </p:spPr>
        <p:txBody>
          <a:bodyPr>
            <a:normAutofit lnSpcReduction="10000"/>
          </a:bodyPr>
          <a:lstStyle/>
          <a:p>
            <a:r>
              <a:rPr lang="en-US" sz="2000" i="1">
                <a:latin typeface="Arial"/>
              </a:rPr>
              <a:t>Lambda Authorizers</a:t>
            </a:r>
            <a:r>
              <a:rPr lang="en-US" sz="2000">
                <a:latin typeface="Arial"/>
              </a:rPr>
              <a:t> are an API Gateway capability utilizing custom code</a:t>
            </a:r>
          </a:p>
          <a:p>
            <a:pPr marL="0" indent="0">
              <a:buNone/>
            </a:pPr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Verify Cognito Access token</a:t>
            </a:r>
            <a:endParaRPr lang="en-US" sz="2000"/>
          </a:p>
          <a:p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Verify OAuth Scopes in token match API requirements</a:t>
            </a:r>
            <a:endParaRPr lang="en-US"/>
          </a:p>
          <a:p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Verify consumer API Key has a Subscription to the API</a:t>
            </a:r>
          </a:p>
          <a:p>
            <a:pPr marL="0" indent="0">
              <a:buNone/>
            </a:pPr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Return Allow or Deny IAM Policy</a:t>
            </a:r>
          </a:p>
        </p:txBody>
      </p:sp>
      <p:pic>
        <p:nvPicPr>
          <p:cNvPr id="4" name="Picture 4" descr="auth.drawio.png">
            <a:extLst>
              <a:ext uri="{FF2B5EF4-FFF2-40B4-BE49-F238E27FC236}">
                <a16:creationId xmlns:a16="http://schemas.microsoft.com/office/drawing/2014/main" id="{1EACDE3E-5EFF-7966-45B6-0B1F6DDD4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874" y="1429793"/>
            <a:ext cx="7288461" cy="39516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623F147-23F2-6E58-4510-6A7BE7C68D27}"/>
              </a:ext>
            </a:extLst>
          </p:cNvPr>
          <p:cNvSpPr/>
          <p:nvPr/>
        </p:nvSpPr>
        <p:spPr>
          <a:xfrm>
            <a:off x="7710906" y="3245853"/>
            <a:ext cx="2451767" cy="62698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44E1D4-4FCB-B149-8CDF-C189521CAD2F}"/>
              </a:ext>
            </a:extLst>
          </p:cNvPr>
          <p:cNvSpPr/>
          <p:nvPr/>
        </p:nvSpPr>
        <p:spPr>
          <a:xfrm>
            <a:off x="7797800" y="1474537"/>
            <a:ext cx="2752556" cy="62698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03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44095C-E63F-3DCE-BB87-22730EEE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Improvements - Caching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801A3-42B0-F65C-A2BD-CDB337F98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21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05CD66-44A3-1CFF-C2FC-281872A499B8}"/>
              </a:ext>
            </a:extLst>
          </p:cNvPr>
          <p:cNvSpPr txBox="1"/>
          <p:nvPr/>
        </p:nvSpPr>
        <p:spPr>
          <a:xfrm>
            <a:off x="227692" y="1212421"/>
            <a:ext cx="5714773" cy="5392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err="1">
                <a:latin typeface="Aptos"/>
                <a:cs typeface="Times New Roman"/>
              </a:rPr>
              <a:t>ElastiCache</a:t>
            </a:r>
            <a:endParaRPr lang="en-US" sz="2000" kern="100">
              <a:latin typeface="Aptos"/>
              <a:cs typeface="Times New Roman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AWS Managed Cache Infrastructure based on Memcached</a:t>
            </a:r>
          </a:p>
          <a:p>
            <a:pPr marL="1200150" lvl="2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Fully Managed, Metric tracking, Patching</a:t>
            </a: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Simple in-memory Key/Value pairs with expiration</a:t>
            </a:r>
            <a:endParaRPr lang="en-US"/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Super fast (single digit </a:t>
            </a:r>
            <a:r>
              <a:rPr lang="en-US" sz="2000" kern="100" err="1">
                <a:latin typeface="Aptos"/>
                <a:ea typeface="Aptos" panose="020B0004020202020204" pitchFamily="34" charset="0"/>
                <a:cs typeface="Times New Roman"/>
              </a:rPr>
              <a:t>ms</a:t>
            </a: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 response usually)</a:t>
            </a: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>
                <a:latin typeface="Aptos"/>
                <a:ea typeface="Aptos" panose="020B0004020202020204" pitchFamily="34" charset="0"/>
                <a:cs typeface="Times New Roman"/>
              </a:rPr>
              <a:t>Use cases: cache repeatable, expensive query results</a:t>
            </a:r>
          </a:p>
          <a:p>
            <a:pPr lvl="2">
              <a:lnSpc>
                <a:spcPct val="114999"/>
              </a:lnSpc>
              <a:spcAft>
                <a:spcPts val="800"/>
              </a:spcAft>
            </a:pPr>
            <a:endParaRPr lang="en-US" kern="100">
              <a:latin typeface="Aptos" panose="020B0004020202020204" pitchFamily="34" charset="0"/>
              <a:ea typeface="Aptos" panose="020B0004020202020204" pitchFamily="34" charset="0"/>
              <a:cs typeface="Times New Roman"/>
            </a:endParaRPr>
          </a:p>
          <a:p>
            <a:pPr marL="1200150" lvl="2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3D048B-7B28-1404-2CEA-DB24AE33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209147"/>
            <a:ext cx="4949686" cy="313436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 descr="Chart, line chart, histogram&#10;&#10;Description automatically generated">
            <a:extLst>
              <a:ext uri="{FF2B5EF4-FFF2-40B4-BE49-F238E27FC236}">
                <a16:creationId xmlns:a16="http://schemas.microsoft.com/office/drawing/2014/main" id="{BF453C0D-49C0-C3FB-0F62-A0D37D0EF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373" y="4477248"/>
            <a:ext cx="4830417" cy="1779764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936002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5221-63AA-4EA8-0A61-A08A5492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</a:rPr>
              <a:t>																											Proxy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7166-282B-45B6-CB56-59F34454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55" y="1373445"/>
            <a:ext cx="4428958" cy="4846805"/>
          </a:xfrm>
        </p:spPr>
        <p:txBody>
          <a:bodyPr/>
          <a:lstStyle/>
          <a:p>
            <a:r>
              <a:rPr lang="en-US" sz="1800">
                <a:latin typeface="Arial"/>
              </a:rPr>
              <a:t>Proxy receives full HTTP Request from DIP API Gateway with API ID</a:t>
            </a:r>
          </a:p>
          <a:p>
            <a:pPr marL="0" indent="0">
              <a:buNone/>
            </a:pPr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Builds a target URL based on configured Provider API base URL and path/query parameters</a:t>
            </a:r>
          </a:p>
          <a:p>
            <a:pPr marL="0" indent="0">
              <a:buNone/>
            </a:pPr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Requests access token from Provider authentication provider (if not cached)</a:t>
            </a:r>
          </a:p>
          <a:p>
            <a:pPr marL="0" indent="0">
              <a:buNone/>
            </a:pPr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Makes HTTP request, returns response to DIP API Gateway</a:t>
            </a:r>
          </a:p>
          <a:p>
            <a:endParaRPr lang="en-US" sz="1800">
              <a:latin typeface="Arial"/>
            </a:endParaRPr>
          </a:p>
          <a:p>
            <a:r>
              <a:rPr lang="en-US" sz="1800">
                <a:latin typeface="Arial"/>
              </a:rPr>
              <a:t>Cache is managed by provider token expiration date/time</a:t>
            </a:r>
            <a:endParaRPr lang="en-US"/>
          </a:p>
          <a:p>
            <a:endParaRPr lang="en-US" sz="2000">
              <a:latin typeface="Arial"/>
            </a:endParaRPr>
          </a:p>
        </p:txBody>
      </p:sp>
      <p:pic>
        <p:nvPicPr>
          <p:cNvPr id="4" name="Picture 4" descr="dip-lambda-proxy.drawio.png">
            <a:extLst>
              <a:ext uri="{FF2B5EF4-FFF2-40B4-BE49-F238E27FC236}">
                <a16:creationId xmlns:a16="http://schemas.microsoft.com/office/drawing/2014/main" id="{2A2313AF-9858-7F48-666D-0DE827015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926" y="1209069"/>
            <a:ext cx="6225673" cy="485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32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5221-63AA-4EA8-0A61-A08A54928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</a:rPr>
              <a:t>																											Proxy Performance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007166-282B-45B6-CB56-59F344548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055" y="1373445"/>
            <a:ext cx="4301958" cy="4846805"/>
          </a:xfrm>
        </p:spPr>
        <p:txBody>
          <a:bodyPr/>
          <a:lstStyle/>
          <a:p>
            <a:r>
              <a:rPr lang="en-US" sz="2000">
                <a:latin typeface="Arial"/>
              </a:rPr>
              <a:t>Minimal overhead</a:t>
            </a:r>
          </a:p>
          <a:p>
            <a:pPr marL="0" indent="0">
              <a:buNone/>
            </a:pPr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~60ms execution time for proxy calling </a:t>
            </a:r>
            <a:r>
              <a:rPr lang="en-US" sz="2000" err="1">
                <a:latin typeface="Arial"/>
              </a:rPr>
              <a:t>nasaHello</a:t>
            </a:r>
            <a:r>
              <a:rPr lang="en-US" sz="2000">
                <a:latin typeface="Arial"/>
              </a:rPr>
              <a:t> backend test service</a:t>
            </a:r>
          </a:p>
          <a:p>
            <a:pPr marL="0" indent="0">
              <a:buNone/>
            </a:pPr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~25ms of that is waiting for an async response from the backend service</a:t>
            </a:r>
          </a:p>
          <a:p>
            <a:endParaRPr lang="en-US" sz="2000">
              <a:latin typeface="Arial"/>
            </a:endParaRPr>
          </a:p>
          <a:p>
            <a:r>
              <a:rPr lang="en-US" sz="2000">
                <a:latin typeface="Arial"/>
              </a:rPr>
              <a:t>Proxy is serverless, unbounded concurrent executions can be provided to scale</a:t>
            </a:r>
          </a:p>
          <a:p>
            <a:endParaRPr lang="en-US" sz="2000">
              <a:latin typeface="Arial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47C9225E-D1D7-7518-BAF0-57BD7264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5084" y="1406204"/>
            <a:ext cx="6493042" cy="2020273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9BB0334-8807-F26F-7E08-2A0A25581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084" y="3846345"/>
            <a:ext cx="6493042" cy="21798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FDC530-4FCF-D59C-9E67-AFADA771A03D}"/>
              </a:ext>
            </a:extLst>
          </p:cNvPr>
          <p:cNvSpPr/>
          <p:nvPr/>
        </p:nvSpPr>
        <p:spPr>
          <a:xfrm>
            <a:off x="9522326" y="1467853"/>
            <a:ext cx="1749926" cy="175661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F9FF262-2EEF-2A46-F2D6-E580E8011D46}"/>
              </a:ext>
            </a:extLst>
          </p:cNvPr>
          <p:cNvCxnSpPr/>
          <p:nvPr/>
        </p:nvCxnSpPr>
        <p:spPr>
          <a:xfrm flipH="1">
            <a:off x="5787858" y="3249195"/>
            <a:ext cx="4158915" cy="1081505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22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44095C-E63F-3DCE-BB87-22730EEE6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Performance Improvements - Caching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801A3-42B0-F65C-A2BD-CDB337F98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24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05CD66-44A3-1CFF-C2FC-281872A499B8}"/>
              </a:ext>
            </a:extLst>
          </p:cNvPr>
          <p:cNvSpPr txBox="1"/>
          <p:nvPr/>
        </p:nvSpPr>
        <p:spPr>
          <a:xfrm>
            <a:off x="0" y="1533512"/>
            <a:ext cx="7252671" cy="41608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Service Support for Caching:</a:t>
            </a:r>
            <a:endParaRPr lang="en-US" sz="2000" kern="100" dirty="0">
              <a:latin typeface="Aptos"/>
              <a:cs typeface="Times New Roman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/>
              <a:buChar char="•"/>
            </a:pPr>
            <a:r>
              <a:rPr lang="en-US" sz="2000" b="1" kern="100" dirty="0">
                <a:latin typeface="Aptos"/>
                <a:ea typeface="Aptos" panose="020B0004020202020204" pitchFamily="34" charset="0"/>
                <a:cs typeface="Times New Roman"/>
              </a:rPr>
              <a:t>Lambda Layer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: A new utility package (DIP Lambda Cache Utility) deployed as a Lambda Layer.</a:t>
            </a:r>
            <a:endParaRPr lang="en-US" sz="2000" kern="100" dirty="0"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/>
              <a:buChar char="•"/>
            </a:pPr>
            <a:r>
              <a:rPr lang="en-US" sz="2000" b="1" kern="100" dirty="0">
                <a:latin typeface="Aptos"/>
                <a:ea typeface="Aptos" panose="020B0004020202020204" pitchFamily="34" charset="0"/>
                <a:cs typeface="Times New Roman"/>
              </a:rPr>
              <a:t>Lambda Handlers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: Lambda handlers import this layer to interact with </a:t>
            </a:r>
            <a:r>
              <a:rPr lang="en-US" sz="2000" kern="100" dirty="0" err="1">
                <a:latin typeface="Aptos"/>
                <a:ea typeface="Aptos" panose="020B0004020202020204" pitchFamily="34" charset="0"/>
                <a:cs typeface="Times New Roman"/>
              </a:rPr>
              <a:t>ElastiCache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.</a:t>
            </a:r>
            <a:endParaRPr lang="en-US" sz="2000" kern="100" dirty="0"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/>
              <a:buChar char="•"/>
            </a:pPr>
            <a:r>
              <a:rPr lang="en-US" sz="2000" b="1" kern="100" dirty="0">
                <a:latin typeface="Aptos"/>
                <a:ea typeface="Aptos" panose="020B0004020202020204" pitchFamily="34" charset="0"/>
                <a:cs typeface="Times New Roman"/>
              </a:rPr>
              <a:t>Cache Hit: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 Returns cached result to the client.</a:t>
            </a:r>
            <a:endParaRPr lang="en-US" sz="2000" kern="100" dirty="0"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/>
              <a:buChar char="•"/>
            </a:pPr>
            <a:r>
              <a:rPr lang="en-US" sz="2000" b="1" kern="100" dirty="0">
                <a:latin typeface="Aptos"/>
                <a:ea typeface="Aptos" panose="020B0004020202020204" pitchFamily="34" charset="0"/>
                <a:cs typeface="Times New Roman"/>
              </a:rPr>
              <a:t>Cache Miss: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 Queries the database, caches the result, and returns it to the client.</a:t>
            </a:r>
            <a:endParaRPr lang="en-US" sz="2000" kern="100" dirty="0"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704FE1-B295-CB08-D229-174B659BB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737" y="2186877"/>
            <a:ext cx="4466913" cy="27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14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44095C-E63F-3DCE-BB87-22730EEE6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956" y="82296"/>
            <a:ext cx="10342487" cy="630936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/>
              <a:t>Performance Improvements – Databases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801A3-42B0-F65C-A2BD-CDB337F98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</p:spPr>
        <p:txBody>
          <a:bodyPr/>
          <a:lstStyle/>
          <a:p>
            <a:fld id="{9F0E9893-8FB3-409C-B448-4EC2BA05322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05CD66-44A3-1CFF-C2FC-281872A499B8}"/>
              </a:ext>
            </a:extLst>
          </p:cNvPr>
          <p:cNvSpPr txBox="1"/>
          <p:nvPr/>
        </p:nvSpPr>
        <p:spPr>
          <a:xfrm>
            <a:off x="427158" y="1096120"/>
            <a:ext cx="6670329" cy="54950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DIP requires a database architecture to support non-blocking high read/write IO capabilities to support SA-1 and Platform related services</a:t>
            </a: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Performance Problems</a:t>
            </a:r>
            <a:endParaRPr lang="en-US" sz="2000" kern="100" dirty="0">
              <a:effectLst/>
              <a:latin typeface="Aptos"/>
              <a:ea typeface="Aptos" panose="020B0004020202020204" pitchFamily="34" charset="0"/>
              <a:cs typeface="Times New Roman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Analysis query failures and timeouts</a:t>
            </a: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Critical processes running out of memory</a:t>
            </a:r>
            <a:endParaRPr lang="en-US" sz="2000" dirty="0"/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Bottlenecked loading and reading of data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Platform Data</a:t>
            </a:r>
            <a:r>
              <a:rPr lang="en-US" sz="20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Access</a:t>
            </a:r>
            <a:r>
              <a:rPr lang="en-US" sz="20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API</a:t>
            </a:r>
            <a:r>
              <a:rPr lang="en-US" sz="2000" kern="100" dirty="0">
                <a:effectLst/>
                <a:latin typeface="Aptos"/>
                <a:ea typeface="Aptos" panose="020B0004020202020204" pitchFamily="34" charset="0"/>
                <a:cs typeface="Times New Roman"/>
              </a:rPr>
              <a:t> </a:t>
            </a: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failures</a:t>
            </a:r>
            <a:endParaRPr lang="en-US" sz="2000" kern="100" dirty="0">
              <a:effectLst/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High overhead scheduling database access for resource intense queries</a:t>
            </a:r>
          </a:p>
          <a:p>
            <a:pPr marL="742950" lvl="1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ptos"/>
                <a:ea typeface="Aptos" panose="020B0004020202020204" pitchFamily="34" charset="0"/>
                <a:cs typeface="Times New Roman"/>
              </a:rPr>
              <a:t>Risk of data loss from database failures</a:t>
            </a:r>
          </a:p>
          <a:p>
            <a:pPr marL="285750" indent="-285750">
              <a:lnSpc>
                <a:spcPct val="114999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100" dirty="0">
              <a:latin typeface="Aptos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900CDF-1D08-2132-C183-6CD622C07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436" y="1242302"/>
            <a:ext cx="4572189" cy="417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78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A8FD45-AF27-906C-7B9C-0F52BA9FB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66800"/>
            <a:ext cx="11277600" cy="5410200"/>
          </a:xfrm>
        </p:spPr>
        <p:txBody>
          <a:bodyPr>
            <a:normAutofit/>
          </a:bodyPr>
          <a:lstStyle/>
          <a:p>
            <a:pPr lvl="1"/>
            <a:r>
              <a:rPr lang="en-US" dirty="0">
                <a:latin typeface="Arial"/>
                <a:cs typeface="Arial"/>
              </a:rPr>
              <a:t>Amazon Aurora Postgres I/O Optimized (Implemented Solution)</a:t>
            </a:r>
          </a:p>
          <a:p>
            <a:pPr lvl="2"/>
            <a:r>
              <a:rPr lang="en-US" dirty="0">
                <a:latin typeface="Arial"/>
                <a:cs typeface="Arial"/>
              </a:rPr>
              <a:t>Flexible cluster architecture and storage</a:t>
            </a:r>
          </a:p>
          <a:p>
            <a:pPr lvl="2"/>
            <a:r>
              <a:rPr lang="en-US" dirty="0">
                <a:latin typeface="Arial"/>
                <a:cs typeface="Arial"/>
              </a:rPr>
              <a:t>RDS Proxy support</a:t>
            </a:r>
          </a:p>
          <a:p>
            <a:pPr lvl="2"/>
            <a:r>
              <a:rPr lang="en-US" dirty="0">
                <a:latin typeface="Arial"/>
                <a:cs typeface="Arial"/>
              </a:rPr>
              <a:t>Meets non-blocking I/O needs</a:t>
            </a:r>
          </a:p>
          <a:p>
            <a:pPr lvl="2"/>
            <a:r>
              <a:rPr lang="en-US" dirty="0">
                <a:latin typeface="Arial"/>
                <a:cs typeface="Arial"/>
              </a:rPr>
              <a:t>More Affordable </a:t>
            </a:r>
          </a:p>
          <a:p>
            <a:pPr lvl="3"/>
            <a:r>
              <a:rPr lang="en-US" dirty="0">
                <a:latin typeface="Arial"/>
                <a:cs typeface="Arial"/>
              </a:rPr>
              <a:t>no extra I/O event cost</a:t>
            </a:r>
          </a:p>
          <a:p>
            <a:pPr lvl="3"/>
            <a:r>
              <a:rPr lang="en-US" dirty="0">
                <a:latin typeface="Arial"/>
                <a:cs typeface="Arial"/>
              </a:rPr>
              <a:t>Pay only for the storage used</a:t>
            </a:r>
          </a:p>
          <a:p>
            <a:pPr lvl="2"/>
            <a:r>
              <a:rPr lang="en-US" dirty="0">
                <a:latin typeface="Arial"/>
                <a:cs typeface="Arial"/>
              </a:rPr>
              <a:t>Supports auto scaling </a:t>
            </a:r>
          </a:p>
          <a:p>
            <a:pPr lvl="2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58B5F48-9C4F-573F-7212-92F322B58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956" y="82296"/>
            <a:ext cx="10342487" cy="630936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/>
              <a:t>Performance Improvements – Databases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F2474-1863-1DDF-AD98-3D7D8C0FD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553200"/>
            <a:ext cx="2844800" cy="304800"/>
          </a:xfrm>
        </p:spPr>
        <p:txBody>
          <a:bodyPr/>
          <a:lstStyle/>
          <a:p>
            <a:fld id="{9F0E9893-8FB3-409C-B448-4EC2BA05322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035D43-ADA7-A390-3A78-6FB8FB18D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659" y="1955895"/>
            <a:ext cx="3956599" cy="3730201"/>
          </a:xfrm>
          <a:prstGeom prst="rect">
            <a:avLst/>
          </a:prstGeom>
        </p:spPr>
      </p:pic>
      <p:sp>
        <p:nvSpPr>
          <p:cNvPr id="10" name="Star: 5 Points 9">
            <a:extLst>
              <a:ext uri="{FF2B5EF4-FFF2-40B4-BE49-F238E27FC236}">
                <a16:creationId xmlns:a16="http://schemas.microsoft.com/office/drawing/2014/main" id="{908ECD76-4AF0-5208-5FEF-BE42766DC6A0}"/>
              </a:ext>
            </a:extLst>
          </p:cNvPr>
          <p:cNvSpPr/>
          <p:nvPr/>
        </p:nvSpPr>
        <p:spPr>
          <a:xfrm>
            <a:off x="274320" y="1450375"/>
            <a:ext cx="599636" cy="505521"/>
          </a:xfrm>
          <a:prstGeom prst="star5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7353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B6B6185-AD0B-224D-7DA2-3210CF533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Two control levers for limiting API Access</a:t>
            </a:r>
            <a:endParaRPr lang="en-US"/>
          </a:p>
          <a:p>
            <a:pPr lvl="1"/>
            <a:r>
              <a:rPr lang="en-US" b="1">
                <a:latin typeface="Arial"/>
                <a:cs typeface="Arial"/>
              </a:rPr>
              <a:t>Rate</a:t>
            </a:r>
            <a:r>
              <a:rPr lang="en-US">
                <a:latin typeface="Arial"/>
                <a:cs typeface="Arial"/>
              </a:rPr>
              <a:t>: number of requests allowed for short duration (10 seconds)</a:t>
            </a:r>
          </a:p>
          <a:p>
            <a:pPr lvl="2"/>
            <a:r>
              <a:rPr lang="en-US">
                <a:latin typeface="Arial"/>
                <a:cs typeface="Arial"/>
              </a:rPr>
              <a:t>Limits burst concurrency</a:t>
            </a:r>
          </a:p>
          <a:p>
            <a:pPr lvl="1"/>
            <a:r>
              <a:rPr lang="en-US" b="1">
                <a:latin typeface="Arial"/>
                <a:cs typeface="Arial"/>
              </a:rPr>
              <a:t>Quota</a:t>
            </a:r>
            <a:r>
              <a:rPr lang="en-US">
                <a:latin typeface="Arial"/>
                <a:cs typeface="Arial"/>
              </a:rPr>
              <a:t>: number of requests per longer time frame, like a month</a:t>
            </a:r>
          </a:p>
          <a:p>
            <a:pPr lvl="2"/>
            <a:r>
              <a:rPr lang="en-US">
                <a:latin typeface="Arial"/>
                <a:cs typeface="Arial"/>
              </a:rPr>
              <a:t>Limits overall number of calls</a:t>
            </a:r>
          </a:p>
          <a:p>
            <a:pPr lvl="2"/>
            <a:endParaRPr lang="en-US"/>
          </a:p>
          <a:p>
            <a:pPr lvl="2"/>
            <a:endParaRPr lang="en-US" b="1"/>
          </a:p>
          <a:p>
            <a:r>
              <a:rPr lang="en-US">
                <a:latin typeface="Arial"/>
                <a:cs typeface="Arial"/>
              </a:rPr>
              <a:t>Both are specified in a</a:t>
            </a:r>
            <a:r>
              <a:rPr lang="en-US" b="1">
                <a:latin typeface="Arial"/>
                <a:cs typeface="Arial"/>
              </a:rPr>
              <a:t> Usage Plan</a:t>
            </a:r>
            <a:r>
              <a:rPr lang="en-US">
                <a:latin typeface="Arial"/>
                <a:cs typeface="Arial"/>
              </a:rPr>
              <a:t> assigned to the service consumer subscriptions</a:t>
            </a: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0D69896-5ABE-5876-0D8A-DD2D0E34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Rate Limiting and Throttling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4B566-D3DD-8ABA-53B9-F2B7685AC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0414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4B94BA-1FCA-7A69-8989-7099894DD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2419" y="1420754"/>
            <a:ext cx="7222434" cy="4708917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0D69896-5ABE-5876-0D8A-DD2D0E34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Rate Limiting and Throttling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4B566-D3DD-8ABA-53B9-F2B7685AC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28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A7893-C2CC-DA3F-162B-DC9CE802E001}"/>
              </a:ext>
            </a:extLst>
          </p:cNvPr>
          <p:cNvSpPr txBox="1"/>
          <p:nvPr/>
        </p:nvSpPr>
        <p:spPr>
          <a:xfrm>
            <a:off x="248478" y="1176130"/>
            <a:ext cx="340415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Rate Limiting and Throttling happen in the REST API Proxy Lambda</a:t>
            </a:r>
          </a:p>
          <a:p>
            <a:endParaRPr lang="en-US"/>
          </a:p>
          <a:p>
            <a:r>
              <a:rPr lang="en-US"/>
              <a:t>-Redis key atomic increment and expiration used for both</a:t>
            </a:r>
          </a:p>
          <a:p>
            <a:endParaRPr lang="en-US"/>
          </a:p>
          <a:p>
            <a:r>
              <a:rPr lang="en-US"/>
              <a:t>-Usage plan is loaded by the Authorizer lambda, added to request context, and cached. Avoids a database hit in the proxy.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15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D69896-5ABE-5876-0D8A-DD2D0E34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rial"/>
                <a:cs typeface="Arial"/>
              </a:rPr>
              <a:t>Streaming Connection Limiting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4B566-D3DD-8ABA-53B9-F2B7685AC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29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CA7893-C2CC-DA3F-162B-DC9CE802E001}"/>
              </a:ext>
            </a:extLst>
          </p:cNvPr>
          <p:cNvSpPr txBox="1"/>
          <p:nvPr/>
        </p:nvSpPr>
        <p:spPr>
          <a:xfrm>
            <a:off x="248478" y="1176130"/>
            <a:ext cx="4252291" cy="535531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-Distributed connection limiting for streaming services</a:t>
            </a:r>
          </a:p>
          <a:p>
            <a:endParaRPr lang="en-US"/>
          </a:p>
          <a:p>
            <a:r>
              <a:rPr lang="en-US"/>
              <a:t>-Tracks connections across multiple service instances using a periodic scan, as well as event triggers (connect, disconnect)</a:t>
            </a:r>
          </a:p>
          <a:p>
            <a:endParaRPr lang="en-US"/>
          </a:p>
          <a:p>
            <a:r>
              <a:rPr lang="en-US"/>
              <a:t>-Fault tolerant, checks for orphan connections</a:t>
            </a:r>
          </a:p>
          <a:p>
            <a:endParaRPr lang="en-US"/>
          </a:p>
          <a:p>
            <a:r>
              <a:rPr lang="en-US"/>
              <a:t>-Integrated with streaming Auth to refuse connection if over connection limit</a:t>
            </a:r>
          </a:p>
          <a:p>
            <a:endParaRPr lang="en-US"/>
          </a:p>
          <a:p>
            <a:r>
              <a:rPr lang="en-US"/>
              <a:t>-Database always has current connections and filters being used</a:t>
            </a:r>
          </a:p>
          <a:p>
            <a:endParaRPr lang="en-US"/>
          </a:p>
          <a:p>
            <a:r>
              <a:rPr lang="en-US"/>
              <a:t>Part of DIP Usage Plans</a:t>
            </a:r>
          </a:p>
        </p:txBody>
      </p:sp>
      <p:pic>
        <p:nvPicPr>
          <p:cNvPr id="7" name="Content Placeholder 6" descr="A diagram of a computer&#10;&#10;Description automatically generated">
            <a:extLst>
              <a:ext uri="{FF2B5EF4-FFF2-40B4-BE49-F238E27FC236}">
                <a16:creationId xmlns:a16="http://schemas.microsoft.com/office/drawing/2014/main" id="{794A0B2F-33D4-4E90-D072-04935B098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0146" y="1983271"/>
            <a:ext cx="4781550" cy="2914650"/>
          </a:xfrm>
        </p:spPr>
      </p:pic>
    </p:spTree>
    <p:extLst>
      <p:ext uri="{BB962C8B-B14F-4D97-AF65-F5344CB8AC3E}">
        <p14:creationId xmlns:p14="http://schemas.microsoft.com/office/powerpoint/2010/main" val="3208393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0075F85-7F16-21F8-391B-D59567CFB460}"/>
              </a:ext>
            </a:extLst>
          </p:cNvPr>
          <p:cNvSpPr txBox="1">
            <a:spLocks/>
          </p:cNvSpPr>
          <p:nvPr/>
        </p:nvSpPr>
        <p:spPr>
          <a:xfrm>
            <a:off x="508000" y="157162"/>
            <a:ext cx="10972800" cy="604838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rgbClr val="FFFFFF"/>
                </a:solidFill>
                <a:latin typeface="Arial" charset="0"/>
                <a:ea typeface="+mj-ea"/>
                <a:cs typeface="ＭＳ Ｐゴシック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0"/>
                </a:solidFill>
                <a:latin typeface="Arial" charset="0"/>
                <a:ea typeface="ＭＳ Ｐゴシック" pitchFamily="28" charset="-128"/>
                <a:cs typeface="ＭＳ Ｐゴシック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/>
              <a:t>CDDR Use Cases and Benefit Mechanisms</a:t>
            </a:r>
          </a:p>
        </p:txBody>
      </p:sp>
      <p:pic>
        <p:nvPicPr>
          <p:cNvPr id="15" name="Picture 14" descr="A blue and white logo&#10;&#10;Description automatically generated">
            <a:extLst>
              <a:ext uri="{FF2B5EF4-FFF2-40B4-BE49-F238E27FC236}">
                <a16:creationId xmlns:a16="http://schemas.microsoft.com/office/drawing/2014/main" id="{9CD38B15-E2B6-EA64-9A79-7E2794D96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8BC742-8AAB-8354-0B76-C6EF1AC2874E}"/>
              </a:ext>
            </a:extLst>
          </p:cNvPr>
          <p:cNvSpPr/>
          <p:nvPr/>
        </p:nvSpPr>
        <p:spPr>
          <a:xfrm>
            <a:off x="1" y="8965"/>
            <a:ext cx="12191999" cy="766684"/>
          </a:xfrm>
          <a:prstGeom prst="rect">
            <a:avLst/>
          </a:prstGeom>
          <a:solidFill>
            <a:srgbClr val="424B5F"/>
          </a:solidFill>
          <a:ln>
            <a:noFill/>
          </a:ln>
          <a:effectLst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logo with a red swoosh and white text&#10;&#10;Description automatically generated">
            <a:extLst>
              <a:ext uri="{FF2B5EF4-FFF2-40B4-BE49-F238E27FC236}">
                <a16:creationId xmlns:a16="http://schemas.microsoft.com/office/drawing/2014/main" id="{977C2D53-B9EF-E80C-05DB-039421C21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18" y="30229"/>
            <a:ext cx="851949" cy="724156"/>
          </a:xfrm>
          <a:prstGeom prst="rect">
            <a:avLst/>
          </a:prstGeom>
        </p:spPr>
      </p:pic>
      <p:pic>
        <p:nvPicPr>
          <p:cNvPr id="18" name="Picture 17" descr="A blue and white logo&#10;&#10;Description automatically generated">
            <a:extLst>
              <a:ext uri="{FF2B5EF4-FFF2-40B4-BE49-F238E27FC236}">
                <a16:creationId xmlns:a16="http://schemas.microsoft.com/office/drawing/2014/main" id="{167801C2-38CD-897D-4126-FCA62EFD2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139" b="4139"/>
          <a:stretch/>
        </p:blipFill>
        <p:spPr>
          <a:xfrm>
            <a:off x="10973006" y="21264"/>
            <a:ext cx="1218994" cy="76668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5166F7-7B2D-6ADE-6BB3-5A5FFA51A31B}"/>
              </a:ext>
            </a:extLst>
          </p:cNvPr>
          <p:cNvSpPr>
            <a:spLocks noGrp="1"/>
          </p:cNvSpPr>
          <p:nvPr/>
        </p:nvSpPr>
        <p:spPr>
          <a:xfrm>
            <a:off x="9290222" y="6573795"/>
            <a:ext cx="2743200" cy="28420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A7E57C8-2648-0F4D-9808-E586FD9D57A8}" type="slidenum">
              <a:rPr lang="en-US" dirty="0" smtClean="0"/>
              <a:pPr/>
              <a:t>30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4E4AAC-4B6F-C722-8B03-C39836824979}"/>
              </a:ext>
            </a:extLst>
          </p:cNvPr>
          <p:cNvSpPr>
            <a:spLocks noGrp="1"/>
          </p:cNvSpPr>
          <p:nvPr/>
        </p:nvSpPr>
        <p:spPr bwMode="auto">
          <a:xfrm>
            <a:off x="6409871" y="3350858"/>
            <a:ext cx="5754915" cy="277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200" kern="120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defRPr>
            </a:lvl3pPr>
            <a:lvl4pPr marL="1371600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defRPr>
            </a:lvl4pPr>
            <a:lvl5pPr marL="1655763" indent="-28892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Arial"/>
                <a:cs typeface="Arial"/>
              </a:rPr>
              <a:t>SFTP Service for accessing historical data archives</a:t>
            </a:r>
          </a:p>
          <a:p>
            <a:r>
              <a:rPr lang="en-US" sz="1800">
                <a:latin typeface="Arial"/>
                <a:cs typeface="Arial"/>
              </a:rPr>
              <a:t>Files stored in Parquet format in AWS S3 buckets</a:t>
            </a:r>
          </a:p>
          <a:p>
            <a:r>
              <a:rPr lang="en-US" sz="1800">
                <a:latin typeface="Arial"/>
                <a:cs typeface="Arial"/>
              </a:rPr>
              <a:t>6month worth of data</a:t>
            </a:r>
          </a:p>
          <a:p>
            <a:r>
              <a:rPr lang="en-US" sz="1800">
                <a:latin typeface="Arial"/>
                <a:cs typeface="Arial"/>
              </a:rPr>
              <a:t>Data transfer is limited to 1.25TB /24h or 5.0TB /180day period</a:t>
            </a:r>
          </a:p>
          <a:p>
            <a:r>
              <a:rPr lang="en-US" sz="1800">
                <a:latin typeface="Arial"/>
                <a:cs typeface="Arial"/>
              </a:rPr>
              <a:t>Access information in the Connect window</a:t>
            </a:r>
          </a:p>
          <a:p>
            <a:pPr lvl="1"/>
            <a:r>
              <a:rPr lang="en-US" sz="1400">
                <a:latin typeface="Arial"/>
                <a:cs typeface="Arial"/>
              </a:rPr>
              <a:t>SFTP URL</a:t>
            </a:r>
          </a:p>
          <a:p>
            <a:pPr lvl="1"/>
            <a:r>
              <a:rPr lang="en-US" sz="1400">
                <a:latin typeface="Arial"/>
                <a:cs typeface="Arial"/>
              </a:rPr>
              <a:t>Client ID as username</a:t>
            </a:r>
          </a:p>
          <a:p>
            <a:pPr lvl="1"/>
            <a:r>
              <a:rPr lang="en-US" sz="1400">
                <a:latin typeface="Arial"/>
                <a:cs typeface="Arial"/>
              </a:rPr>
              <a:t>Client Secret as password</a:t>
            </a:r>
            <a:endParaRPr lang="en-US" sz="1400" b="0" i="0" u="none" strike="noStrike">
              <a:effectLst/>
              <a:latin typeface="Arial"/>
              <a:cs typeface="Arial"/>
            </a:endParaRPr>
          </a:p>
          <a:p>
            <a:endParaRPr lang="en-US" sz="1800" b="0" i="0" u="none" strike="noStrike">
              <a:effectLst/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E4D08F-F131-42EB-55E5-E3C79EBB7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0660" y="833439"/>
            <a:ext cx="5781340" cy="2219196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DA289FE0-A996-1BBB-A577-C48753C0F16D}"/>
              </a:ext>
            </a:extLst>
          </p:cNvPr>
          <p:cNvSpPr txBox="1"/>
          <p:nvPr/>
        </p:nvSpPr>
        <p:spPr>
          <a:xfrm>
            <a:off x="212971" y="3428686"/>
            <a:ext cx="5773056" cy="318933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99206"/>
              </a:lnSpc>
              <a:buFont typeface="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As an alternative (or addition to) to direct S3 access, buckets may be exposed to consumers over SFTP using AWS Transfer. ​</a:t>
            </a:r>
            <a:endParaRPr lang="en-US"/>
          </a:p>
          <a:p>
            <a:pPr marL="228600" indent="-228600">
              <a:lnSpc>
                <a:spcPct val="99206"/>
              </a:lnSpc>
              <a:buFont typeface="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Advantages over direct S3 access​ Consumer does not need an AWS account​</a:t>
            </a:r>
          </a:p>
          <a:p>
            <a:pPr marL="742950" lvl="2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Uses a standard protocol (SFTP)​</a:t>
            </a:r>
          </a:p>
          <a:p>
            <a:pPr marL="742950" lvl="2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IAM Role and Policy based​</a:t>
            </a:r>
          </a:p>
          <a:p>
            <a:pPr marL="742950" lvl="2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Can use existing DIP Catalog client id and secret for authentication​</a:t>
            </a:r>
          </a:p>
          <a:p>
            <a:pPr marL="742950" lvl="2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Use standard SFTP tools </a:t>
            </a:r>
          </a:p>
          <a:p>
            <a:pPr marL="1200150" lvl="3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Command line</a:t>
            </a:r>
          </a:p>
          <a:p>
            <a:pPr marL="1200150" lvl="3" indent="-285750">
              <a:lnSpc>
                <a:spcPct val="89285"/>
              </a:lnSpc>
              <a:buFont typeface="Arial"/>
              <a:buChar char="•"/>
            </a:pPr>
            <a:r>
              <a:rPr lang="en-US">
                <a:highlight>
                  <a:srgbClr val="EDEBE9"/>
                </a:highlight>
                <a:latin typeface="Arial"/>
                <a:cs typeface="Arial"/>
              </a:rPr>
              <a:t>WinSCP, </a:t>
            </a:r>
            <a:r>
              <a:rPr lang="en-US" err="1">
                <a:highlight>
                  <a:srgbClr val="EDEBE9"/>
                </a:highlight>
                <a:latin typeface="Arial"/>
                <a:cs typeface="Arial"/>
              </a:rPr>
              <a:t>etc</a:t>
            </a:r>
            <a:endParaRPr lang="en-US">
              <a:highlight>
                <a:srgbClr val="EDEBE9"/>
              </a:highlight>
              <a:latin typeface="Arial"/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E25D3-B098-44E4-DAED-60CCB8FACC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9" y="898714"/>
            <a:ext cx="5931018" cy="188807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472334-4C1B-7A17-3AC9-10B03344DB40}"/>
              </a:ext>
            </a:extLst>
          </p:cNvPr>
          <p:cNvSpPr txBox="1">
            <a:spLocks/>
          </p:cNvSpPr>
          <p:nvPr/>
        </p:nvSpPr>
        <p:spPr>
          <a:xfrm>
            <a:off x="2747818" y="157162"/>
            <a:ext cx="6597072" cy="593293"/>
          </a:xfrm>
          <a:prstGeom prst="rect">
            <a:avLst/>
          </a:prstGeom>
        </p:spPr>
        <p:txBody>
          <a:bodyPr lIns="91440" tIns="45720" rIns="91440" bIns="4572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sz="2400">
                <a:solidFill>
                  <a:schemeClr val="bg1"/>
                </a:solidFill>
                <a:effectLst>
                  <a:outerShdw blurRad="508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</a:rPr>
              <a:t>“Secure File Transfer Protocol” (SFTP) Service</a:t>
            </a:r>
            <a:endParaRPr lang="en-US" sz="2400">
              <a:solidFill>
                <a:schemeClr val="bg1"/>
              </a:solidFill>
              <a:effectLst>
                <a:outerShdw blurRad="50800" dist="88900" dir="2700000" algn="tl" rotWithShape="0">
                  <a:prstClr val="black">
                    <a:alpha val="40000"/>
                  </a:prstClr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405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1BA7F-0AEC-917D-6C38-EB795823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SFTP Design</a:t>
            </a:r>
          </a:p>
        </p:txBody>
      </p:sp>
      <p:pic>
        <p:nvPicPr>
          <p:cNvPr id="5" name="Content Placeholder 4" descr="Diagram">
            <a:extLst>
              <a:ext uri="{FF2B5EF4-FFF2-40B4-BE49-F238E27FC236}">
                <a16:creationId xmlns:a16="http://schemas.microsoft.com/office/drawing/2014/main" id="{BD851B17-6065-198A-AFAD-E52E4AB22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439" y="1029039"/>
            <a:ext cx="4241615" cy="5315631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638174-B913-B043-20E4-0C970F5C24B2}"/>
              </a:ext>
            </a:extLst>
          </p:cNvPr>
          <p:cNvSpPr txBox="1"/>
          <p:nvPr/>
        </p:nvSpPr>
        <p:spPr>
          <a:xfrm>
            <a:off x="531845" y="1338636"/>
            <a:ext cx="5850293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/>
              <a:t>       </a:t>
            </a:r>
            <a:r>
              <a:rPr lang="en-US" sz="2400"/>
              <a:t>Authorization flow</a:t>
            </a:r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Consume provides their client id and secret as credentials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Client id and secret are verified against the Catalog database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Custom identity provider lambda uses a generated policy to restrict bucket access to subscribed data sources</a:t>
            </a:r>
          </a:p>
          <a:p>
            <a:pPr lvl="1"/>
            <a:endParaRPr lang="en-US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/>
              <a:t>Consumer only sees S3 buckets they are allowed to access as folder in their SFTP client</a:t>
            </a:r>
          </a:p>
        </p:txBody>
      </p:sp>
    </p:spTree>
    <p:extLst>
      <p:ext uri="{BB962C8B-B14F-4D97-AF65-F5344CB8AC3E}">
        <p14:creationId xmlns:p14="http://schemas.microsoft.com/office/powerpoint/2010/main" val="3109536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5E6C05-E3FC-9E1B-E032-BFDFC5775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S3 Bucket Structuring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679CE-1EC9-65D4-1BD6-FC35E27B9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32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50919-E975-0682-7FCE-E279CD04E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505" y="867888"/>
            <a:ext cx="10072938" cy="569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67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010C88-E236-008B-ED23-B8D31CE9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SFTP Virtual Path Exposure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43868-B803-CC1D-7B68-7BD40A4CD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33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37B15F-25BF-9EC4-E5B6-2EF5D7258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29" y="2776151"/>
            <a:ext cx="6579288" cy="24288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D3FB2B-A5DC-F7DC-199C-B359E8437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0873" y="2776151"/>
            <a:ext cx="3390900" cy="2638425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4AF8C72-F834-5880-2A06-D520C4CB8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66" y="1378180"/>
            <a:ext cx="8787027" cy="1120346"/>
          </a:xfrm>
        </p:spPr>
        <p:txBody>
          <a:bodyPr/>
          <a:lstStyle/>
          <a:p>
            <a:r>
              <a:rPr lang="en-US"/>
              <a:t>Service name and version used as virtual path Folder path</a:t>
            </a:r>
          </a:p>
          <a:p>
            <a:r>
              <a:rPr lang="en-US"/>
              <a:t>Service defines the underlying S3 location of the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B89173-6282-7CAC-16EB-508611CB60ED}"/>
              </a:ext>
            </a:extLst>
          </p:cNvPr>
          <p:cNvSpPr txBox="1"/>
          <p:nvPr/>
        </p:nvSpPr>
        <p:spPr>
          <a:xfrm>
            <a:off x="1004962" y="2293376"/>
            <a:ext cx="1407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Catalog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53CA5B-28A8-4DA1-867B-B415F0F0D9C5}"/>
              </a:ext>
            </a:extLst>
          </p:cNvPr>
          <p:cNvSpPr txBox="1"/>
          <p:nvPr/>
        </p:nvSpPr>
        <p:spPr>
          <a:xfrm>
            <a:off x="7940873" y="2310691"/>
            <a:ext cx="183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SFTP Client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138F28-3B9F-A071-C841-6AB5D57CC40E}"/>
              </a:ext>
            </a:extLst>
          </p:cNvPr>
          <p:cNvSpPr/>
          <p:nvPr/>
        </p:nvSpPr>
        <p:spPr>
          <a:xfrm>
            <a:off x="799070" y="3278659"/>
            <a:ext cx="1507525" cy="362465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74290E-16B2-40F1-C949-D5714F7EB5FA}"/>
              </a:ext>
            </a:extLst>
          </p:cNvPr>
          <p:cNvSpPr/>
          <p:nvPr/>
        </p:nvSpPr>
        <p:spPr>
          <a:xfrm>
            <a:off x="5809199" y="3184914"/>
            <a:ext cx="581873" cy="362465"/>
          </a:xfrm>
          <a:prstGeom prst="rect">
            <a:avLst/>
          </a:prstGeom>
          <a:solidFill>
            <a:srgbClr val="FFFF00">
              <a:alpha val="25000"/>
            </a:srgb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38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2554E-2182-51E7-2529-B78AC7BA86C0}"/>
              </a:ext>
            </a:extLst>
          </p:cNvPr>
          <p:cNvSpPr/>
          <p:nvPr/>
        </p:nvSpPr>
        <p:spPr>
          <a:xfrm>
            <a:off x="0" y="-673"/>
            <a:ext cx="12192000" cy="6858000"/>
          </a:xfrm>
          <a:prstGeom prst="rect">
            <a:avLst/>
          </a:prstGeom>
          <a:solidFill>
            <a:srgbClr val="00184A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0BE5F4-7F34-A6CB-C8B2-19342A025F64}"/>
              </a:ext>
            </a:extLst>
          </p:cNvPr>
          <p:cNvSpPr/>
          <p:nvPr/>
        </p:nvSpPr>
        <p:spPr>
          <a:xfrm>
            <a:off x="1771470" y="2875377"/>
            <a:ext cx="94110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4000">
                <a:solidFill>
                  <a:schemeClr val="bg1"/>
                </a:solidFill>
              </a:rPr>
              <a:t>			Monitoring</a:t>
            </a:r>
          </a:p>
          <a:p>
            <a:pPr lvl="0" algn="ctr"/>
            <a:endParaRPr lang="en-US" sz="3600">
              <a:ln w="12700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6" name="Picture 5" descr="A logo of a globe with a plane flying&#10;&#10;Description automatically generated">
            <a:extLst>
              <a:ext uri="{FF2B5EF4-FFF2-40B4-BE49-F238E27FC236}">
                <a16:creationId xmlns:a16="http://schemas.microsoft.com/office/drawing/2014/main" id="{57F796A2-D2EE-1229-4C65-E561400558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90" r="46549" b="41281"/>
          <a:stretch/>
        </p:blipFill>
        <p:spPr>
          <a:xfrm>
            <a:off x="0" y="3889317"/>
            <a:ext cx="3936606" cy="29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8429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B179-5DBD-8E9A-F579-7A67E113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Grafana Monitoring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0F393E4-8524-F190-7465-373B41B52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24000"/>
            <a:ext cx="9281436" cy="4378036"/>
          </a:xfrm>
        </p:spPr>
      </p:pic>
    </p:spTree>
    <p:extLst>
      <p:ext uri="{BB962C8B-B14F-4D97-AF65-F5344CB8AC3E}">
        <p14:creationId xmlns:p14="http://schemas.microsoft.com/office/powerpoint/2010/main" val="13837225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68C26-347B-83BF-C2EF-357673C7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	Grafana Monitoring On-prem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A2D95-975A-FD5F-40CC-D753A0F6F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Arial"/>
              </a:rPr>
              <a:t>Grafana is a visualization tool for monitoring metrics provided by Prometheus</a:t>
            </a:r>
          </a:p>
          <a:p>
            <a:r>
              <a:rPr lang="en-US" dirty="0">
                <a:latin typeface="Arial"/>
              </a:rPr>
              <a:t>Prometheus is a tool for aggregating and storing metrics</a:t>
            </a:r>
          </a:p>
          <a:p>
            <a:r>
              <a:rPr lang="en-US" dirty="0">
                <a:latin typeface="Arial"/>
              </a:rPr>
              <a:t>On-prem systems self report status’ such as CPU, memory, network usage, etc.</a:t>
            </a:r>
          </a:p>
          <a:p>
            <a:r>
              <a:rPr lang="en-US" dirty="0">
                <a:latin typeface="Arial"/>
              </a:rPr>
              <a:t>Scraper processes are used to capture topic health to a file</a:t>
            </a:r>
          </a:p>
          <a:p>
            <a:r>
              <a:rPr lang="en-US" dirty="0">
                <a:latin typeface="Arial"/>
              </a:rPr>
              <a:t>Prometheus captures and collates the self reporting status and health files</a:t>
            </a:r>
          </a:p>
          <a:p>
            <a:r>
              <a:rPr lang="en-US" dirty="0">
                <a:latin typeface="Arial"/>
              </a:rPr>
              <a:t>Prometheus is limited in the data formats it can ingest</a:t>
            </a:r>
          </a:p>
          <a:p>
            <a:r>
              <a:rPr lang="en-US" dirty="0">
                <a:latin typeface="Arial"/>
              </a:rPr>
              <a:t>Prometheus will trigger alerts under certain conditions</a:t>
            </a:r>
          </a:p>
          <a:p>
            <a:r>
              <a:rPr lang="en-US" dirty="0">
                <a:latin typeface="Arial"/>
              </a:rPr>
              <a:t>Grafana provides real time visualization and metrics querying capabilities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431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		Grafana Example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86DAA-0F9B-4B54-983B-9C8988E1BEBA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656" y="2209800"/>
            <a:ext cx="8026551" cy="3981612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1802560" y="1454727"/>
            <a:ext cx="8791497" cy="365067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57150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ＭＳ Ｐゴシック" charset="-128"/>
              </a:defRPr>
            </a:lvl2pPr>
            <a:lvl3pPr marL="8001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0890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13176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8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kern="0"/>
              <a:t>Monitors feeds over time</a:t>
            </a:r>
          </a:p>
          <a:p>
            <a:r>
              <a:rPr lang="en-US" kern="0"/>
              <a:t>Allows us to compare feeds from multiple sources (ex. ACY and OEX)</a:t>
            </a:r>
          </a:p>
        </p:txBody>
      </p:sp>
    </p:spTree>
    <p:extLst>
      <p:ext uri="{BB962C8B-B14F-4D97-AF65-F5344CB8AC3E}">
        <p14:creationId xmlns:p14="http://schemas.microsoft.com/office/powerpoint/2010/main" val="3261700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	Prometheus Monitoring Emails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9278" y="1255339"/>
            <a:ext cx="6328038" cy="4594954"/>
          </a:xfrm>
        </p:spPr>
      </p:pic>
      <p:sp>
        <p:nvSpPr>
          <p:cNvPr id="3" name="Slide Number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86DAA-0F9B-4B54-983B-9C8988E1BEBA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5C9260-2D79-001F-DA02-60617B1CF966}"/>
              </a:ext>
            </a:extLst>
          </p:cNvPr>
          <p:cNvSpPr txBox="1"/>
          <p:nvPr/>
        </p:nvSpPr>
        <p:spPr>
          <a:xfrm>
            <a:off x="830424" y="1623527"/>
            <a:ext cx="41894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Email alerts sent when checks fail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Additional emails are sent when alerts are resolved</a:t>
            </a:r>
          </a:p>
        </p:txBody>
      </p:sp>
    </p:spTree>
    <p:extLst>
      <p:ext uri="{BB962C8B-B14F-4D97-AF65-F5344CB8AC3E}">
        <p14:creationId xmlns:p14="http://schemas.microsoft.com/office/powerpoint/2010/main" val="25925417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0DC3-9359-48E9-B1ED-26EFF01B3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Status Reports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6AF327-DA2B-4C60-BF70-185A398F51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286DAA-0F9B-4B54-983B-9C8988E1BEBA}" type="slidenum">
              <a:rPr lang="en-US" smtClean="0"/>
              <a:pPr/>
              <a:t>39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31FDCDC-56F1-AB15-7FC0-FF04780EC3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113524"/>
              </p:ext>
            </p:extLst>
          </p:nvPr>
        </p:nvGraphicFramePr>
        <p:xfrm>
          <a:off x="838200" y="1833938"/>
          <a:ext cx="9493577" cy="360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9F2E85E-95DA-E0B3-7D9F-677661707777}"/>
              </a:ext>
            </a:extLst>
          </p:cNvPr>
          <p:cNvSpPr txBox="1"/>
          <p:nvPr/>
        </p:nvSpPr>
        <p:spPr>
          <a:xfrm>
            <a:off x="3902740" y="5460274"/>
            <a:ext cx="5320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Status reports emailed daily</a:t>
            </a:r>
          </a:p>
        </p:txBody>
      </p:sp>
    </p:spTree>
    <p:extLst>
      <p:ext uri="{BB962C8B-B14F-4D97-AF65-F5344CB8AC3E}">
        <p14:creationId xmlns:p14="http://schemas.microsoft.com/office/powerpoint/2010/main" val="4263647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E741-DBA9-EDB5-1E3E-2853F40E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	Loki Monitoring - AWS</a:t>
            </a:r>
          </a:p>
        </p:txBody>
      </p:sp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A6FBACE-1CE8-E4A8-49ED-5E3F6339B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67" y="1878676"/>
            <a:ext cx="7446826" cy="3408839"/>
          </a:xfrm>
        </p:spPr>
      </p:pic>
    </p:spTree>
    <p:extLst>
      <p:ext uri="{BB962C8B-B14F-4D97-AF65-F5344CB8AC3E}">
        <p14:creationId xmlns:p14="http://schemas.microsoft.com/office/powerpoint/2010/main" val="2138251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B1D33-D2BB-5434-F93D-4E7FB27A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																						Grafana Loki Log Monitoring - AWS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4572A-73A0-A2A0-B7B7-69667D3856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The on-prem Prometheus and Grafana instances are not capable of reaching AWS EC2 instances directly without firewall updates</a:t>
            </a:r>
          </a:p>
          <a:p>
            <a:r>
              <a:rPr lang="en-US" dirty="0">
                <a:latin typeface="Arial"/>
              </a:rPr>
              <a:t>A dedicated EC2 instance was created to monitor all other EC2 metrics and log files</a:t>
            </a:r>
          </a:p>
          <a:p>
            <a:r>
              <a:rPr lang="en-US" dirty="0">
                <a:latin typeface="Arial"/>
              </a:rPr>
              <a:t>All EC2 processes write to a shared EFS mount which Loki can monitor and analyze</a:t>
            </a:r>
          </a:p>
          <a:p>
            <a:r>
              <a:rPr lang="en-US" dirty="0">
                <a:latin typeface="Arial"/>
              </a:rPr>
              <a:t>Grafana, backed by Loki, can be used to created custom queries and perform real time searching and monitoring of process logs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566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5C432E-6D86-A8AC-B5C3-7BEB273A8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140" y="1066800"/>
            <a:ext cx="3250313" cy="4876800"/>
          </a:xfrm>
        </p:spPr>
        <p:txBody>
          <a:bodyPr/>
          <a:lstStyle/>
          <a:p>
            <a:r>
              <a:rPr lang="en-US"/>
              <a:t>Centralized Logging</a:t>
            </a:r>
          </a:p>
          <a:p>
            <a:r>
              <a:rPr lang="en-US"/>
              <a:t>EC2 logging</a:t>
            </a:r>
          </a:p>
          <a:p>
            <a:r>
              <a:rPr lang="en-US" err="1"/>
              <a:t>Cloudwatch</a:t>
            </a:r>
            <a:r>
              <a:rPr lang="en-US"/>
              <a:t> logging</a:t>
            </a:r>
          </a:p>
          <a:p>
            <a:r>
              <a:rPr lang="en-US"/>
              <a:t>Common query interface (Grafana)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E7DF4A-1EF9-B1A2-F460-177C2DB87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109" y="34103"/>
            <a:ext cx="10342487" cy="630936"/>
          </a:xfrm>
        </p:spPr>
        <p:txBody>
          <a:bodyPr/>
          <a:lstStyle/>
          <a:p>
            <a:r>
              <a:rPr lang="en-US" dirty="0"/>
              <a:t>Grafana Loki Logging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6D4D0-C5D9-6C89-8B32-A5ABD224DF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9F0E9893-8FB3-409C-B448-4EC2BA053222}" type="slidenum">
              <a:rPr lang="en-US" smtClean="0"/>
              <a:pPr algn="r"/>
              <a:t>42</a:t>
            </a:fld>
            <a:endParaRPr lang="en-US"/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CF32902B-58D6-579C-4471-602ED1A8A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975" y="990600"/>
            <a:ext cx="82010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032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4B15-DC8A-211B-05B3-5A36445AC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																										Future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4BDEB-CC8C-6F39-10CC-C92734BFD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Consolidate monitoring and alerting</a:t>
            </a:r>
          </a:p>
          <a:p>
            <a:pPr lvl="1"/>
            <a:r>
              <a:rPr lang="en-US"/>
              <a:t>Might need a different tool like Zabbix</a:t>
            </a:r>
          </a:p>
          <a:p>
            <a:r>
              <a:rPr lang="en-US"/>
              <a:t>Monitoring of entire flow for root cause analysis</a:t>
            </a:r>
          </a:p>
          <a:p>
            <a:r>
              <a:rPr lang="en-US"/>
              <a:t>Assign severities to different flows</a:t>
            </a:r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8ABD7CE2-1141-A95A-E990-A07471FD1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94" y="3807229"/>
            <a:ext cx="8651812" cy="268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00723"/>
      </p:ext>
    </p:extLst>
  </p:cSld>
  <p:clrMapOvr>
    <a:masterClrMapping/>
  </p:clrMapOvr>
</p:sld>
</file>

<file path=ppt/theme/theme1.xml><?xml version="1.0" encoding="utf-8"?>
<a:theme xmlns:a="http://schemas.openxmlformats.org/drawingml/2006/main" name="1_nasa_asp_presenta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accent4">
              <a:lumMod val="5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triangle"/>
          <a:tailEnd type="triangle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IP template 2024" id="{558E8A03-B7FE-E34E-A29C-868F4F593941}" vid="{F9E8D3EA-DB6F-DC49-B551-D552E8597F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ccc96cc-3898-451b-86e8-93e443347aa4">
      <UserInfo>
        <DisplayName>Johnson, Mirna G. (ARC-TH)</DisplayName>
        <AccountId>19</AccountId>
        <AccountType/>
      </UserInfo>
      <UserInfo>
        <DisplayName>Pai, Raj (ARC-AF)</DisplayName>
        <AccountId>20</AccountId>
        <AccountType/>
      </UserInfo>
      <UserInfo>
        <DisplayName>Evans, Cody A. (ARC-TH)[SAN JOSE STATE UNIVERSITY RESEARCH FOUNDATION]</DisplayName>
        <AccountId>18</AccountId>
        <AccountType/>
      </UserInfo>
      <UserInfo>
        <DisplayName>Swieringa, Kurt A. (LARC-D318)</DisplayName>
        <AccountId>76</AccountId>
        <AccountType/>
      </UserInfo>
    </SharedWithUsers>
    <TaxCatchAll xmlns="d900e117-17a0-4b24-9e47-511ef1d02c43" xsi:nil="true"/>
    <lcf76f155ced4ddcb4097134ff3c332f xmlns="58193bbe-7cce-4dab-a5db-7f7c161d85c7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6EC980A0182648AF2DE4564F50CB61" ma:contentTypeVersion="16" ma:contentTypeDescription="Create a new document." ma:contentTypeScope="" ma:versionID="4cab016032b6fff7add282400d196de0">
  <xsd:schema xmlns:xsd="http://www.w3.org/2001/XMLSchema" xmlns:xs="http://www.w3.org/2001/XMLSchema" xmlns:p="http://schemas.microsoft.com/office/2006/metadata/properties" xmlns:ns2="58193bbe-7cce-4dab-a5db-7f7c161d85c7" xmlns:ns3="6ccc96cc-3898-451b-86e8-93e443347aa4" xmlns:ns4="d900e117-17a0-4b24-9e47-511ef1d02c43" targetNamespace="http://schemas.microsoft.com/office/2006/metadata/properties" ma:root="true" ma:fieldsID="9c3ceb144f407ddd271a21cf4544a66e" ns2:_="" ns3:_="" ns4:_="">
    <xsd:import namespace="58193bbe-7cce-4dab-a5db-7f7c161d85c7"/>
    <xsd:import namespace="6ccc96cc-3898-451b-86e8-93e443347aa4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193bbe-7cce-4dab-a5db-7f7c161d85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cc96cc-3898-451b-86e8-93e443347aa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7338927-d063-41c4-baed-4868a470fd26}" ma:internalName="TaxCatchAll" ma:showField="CatchAllData" ma:web="6ccc96cc-3898-451b-86e8-93e443347a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B74EED-7D6D-4BA8-B1F2-55245CD5BD4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CF03EA-5DEE-4AE0-9D01-AFC016E806F9}">
  <ds:schemaRefs>
    <ds:schemaRef ds:uri="58193bbe-7cce-4dab-a5db-7f7c161d85c7"/>
    <ds:schemaRef ds:uri="6ccc96cc-3898-451b-86e8-93e443347aa4"/>
    <ds:schemaRef ds:uri="d900e117-17a0-4b24-9e47-511ef1d02c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8A4F53F-88C9-4FD5-A33B-7260A3674EE3}">
  <ds:schemaRefs>
    <ds:schemaRef ds:uri="58193bbe-7cce-4dab-a5db-7f7c161d85c7"/>
    <ds:schemaRef ds:uri="6ccc96cc-3898-451b-86e8-93e443347aa4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2753</Words>
  <Application>Microsoft Office PowerPoint</Application>
  <PresentationFormat>Widescreen</PresentationFormat>
  <Paragraphs>320</Paragraphs>
  <Slides>43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1_nasa_asp_presentation</vt:lpstr>
      <vt:lpstr>AES NASA TIM</vt:lpstr>
      <vt:lpstr>PowerPoint Presentation</vt:lpstr>
      <vt:lpstr>DIP CDDR Architecture Prior to Cloud Integration (Legacy)</vt:lpstr>
      <vt:lpstr>Legacy Setup Short Comings</vt:lpstr>
      <vt:lpstr>DIP CDDR Cloud Integration</vt:lpstr>
      <vt:lpstr>DIP Cloud Setup</vt:lpstr>
      <vt:lpstr>                          Code Deployment – Before</vt:lpstr>
      <vt:lpstr>                          Code Deployment – Before</vt:lpstr>
      <vt:lpstr>                           Code Deployment - New</vt:lpstr>
      <vt:lpstr>                          Code Deployment – Improvements and Modifications</vt:lpstr>
      <vt:lpstr>                          Cloud Development Kit (CDK)</vt:lpstr>
      <vt:lpstr>                           CDK Investment Pays Off</vt:lpstr>
      <vt:lpstr>                          MLFlow On-prem</vt:lpstr>
      <vt:lpstr>                          MLFlow On Prem and In the Cloud</vt:lpstr>
      <vt:lpstr>Platform High Level Architecture</vt:lpstr>
      <vt:lpstr>PowerPoint Presentation</vt:lpstr>
      <vt:lpstr>PowerPoint Presentation</vt:lpstr>
      <vt:lpstr>PowerPoint Presentation</vt:lpstr>
      <vt:lpstr>                          Authorizer and Proxy</vt:lpstr>
      <vt:lpstr>                           Authorizer</vt:lpstr>
      <vt:lpstr>Performance Improvements - Caching</vt:lpstr>
      <vt:lpstr>                           Proxy</vt:lpstr>
      <vt:lpstr>                           Proxy Performance</vt:lpstr>
      <vt:lpstr>Performance Improvements - Caching</vt:lpstr>
      <vt:lpstr>Performance Improvements – Databases</vt:lpstr>
      <vt:lpstr>Performance Improvements – Databases</vt:lpstr>
      <vt:lpstr>Rate Limiting and Throttling</vt:lpstr>
      <vt:lpstr>Rate Limiting and Throttling</vt:lpstr>
      <vt:lpstr>Streaming Connection Limiting</vt:lpstr>
      <vt:lpstr>PowerPoint Presentation</vt:lpstr>
      <vt:lpstr>                          SFTP Design</vt:lpstr>
      <vt:lpstr>S3 Bucket Structuring</vt:lpstr>
      <vt:lpstr>SFTP Virtual Path Exposure</vt:lpstr>
      <vt:lpstr>PowerPoint Presentation</vt:lpstr>
      <vt:lpstr>                          Grafana Monitoring</vt:lpstr>
      <vt:lpstr>                           Grafana Monitoring On-prem</vt:lpstr>
      <vt:lpstr>                            Grafana Example</vt:lpstr>
      <vt:lpstr>                           Prometheus Monitoring Emails</vt:lpstr>
      <vt:lpstr>                         Status Reports</vt:lpstr>
      <vt:lpstr>                           Loki Monitoring - AWS</vt:lpstr>
      <vt:lpstr>                          Grafana Loki Log Monitoring - AWS</vt:lpstr>
      <vt:lpstr>Grafana Loki Logging</vt:lpstr>
      <vt:lpstr>                          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RFI Evaluation</dc:title>
  <dc:creator>Jung, Yoon C. (ARC-AFH)</dc:creator>
  <cp:lastModifiedBy>Microsoft Office User</cp:lastModifiedBy>
  <cp:revision>12</cp:revision>
  <dcterms:created xsi:type="dcterms:W3CDTF">2021-06-08T16:30:05Z</dcterms:created>
  <dcterms:modified xsi:type="dcterms:W3CDTF">2024-11-15T18:30:26Z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0x010100DA6EC980A0182648AF2DE4564F50CB61</vt:lpwstr>
  </property>
  <property fmtid="{D5CDD505-2E9C-101B-9397-08002B2CF9AE}" pid="3" name="MediaServiceImageTags">
    <vt:lpwstr/>
  </property>
</Properties>
</file>