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6"/>
  </p:notesMasterIdLst>
  <p:handoutMasterIdLst>
    <p:handoutMasterId r:id="rId37"/>
  </p:handoutMasterIdLst>
  <p:sldIdLst>
    <p:sldId id="297" r:id="rId5"/>
    <p:sldId id="950" r:id="rId6"/>
    <p:sldId id="1133" r:id="rId7"/>
    <p:sldId id="1202" r:id="rId8"/>
    <p:sldId id="1170" r:id="rId9"/>
    <p:sldId id="1058" r:id="rId10"/>
    <p:sldId id="902" r:id="rId11"/>
    <p:sldId id="1206" r:id="rId12"/>
    <p:sldId id="1207" r:id="rId13"/>
    <p:sldId id="1139" r:id="rId14"/>
    <p:sldId id="1193" r:id="rId15"/>
    <p:sldId id="1200" r:id="rId16"/>
    <p:sldId id="1194" r:id="rId17"/>
    <p:sldId id="1109" r:id="rId18"/>
    <p:sldId id="1190" r:id="rId19"/>
    <p:sldId id="1187" r:id="rId20"/>
    <p:sldId id="1192" r:id="rId21"/>
    <p:sldId id="1188" r:id="rId22"/>
    <p:sldId id="1162" r:id="rId23"/>
    <p:sldId id="1161" r:id="rId24"/>
    <p:sldId id="1158" r:id="rId25"/>
    <p:sldId id="1199" r:id="rId26"/>
    <p:sldId id="1196" r:id="rId27"/>
    <p:sldId id="1197" r:id="rId28"/>
    <p:sldId id="1198" r:id="rId29"/>
    <p:sldId id="1189" r:id="rId30"/>
    <p:sldId id="1107" r:id="rId31"/>
    <p:sldId id="1090" r:id="rId32"/>
    <p:sldId id="1204" r:id="rId33"/>
    <p:sldId id="1061" r:id="rId34"/>
    <p:sldId id="117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688FD0"/>
    <a:srgbClr val="86A945"/>
    <a:srgbClr val="EDB11F"/>
    <a:srgbClr val="F1F3F4"/>
    <a:srgbClr val="F6F6F6"/>
    <a:srgbClr val="0A225F"/>
    <a:srgbClr val="FFD579"/>
    <a:srgbClr val="CA3CB9"/>
    <a:srgbClr val="5B4B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6FF138-E05E-496B-970E-3018AF2F160E}" v="186" dt="2024-10-31T13:25:03.349"/>
    <p1510:client id="{27C9BDD0-3C6D-3B35-28B0-2C5AF37D99A8}" v="29" dt="2024-10-31T14:06:16.798"/>
    <p1510:client id="{2A11CAFF-0817-4106-862E-B9D1B3E9FEAF}" v="2" dt="2024-10-29T17:27:22.223"/>
    <p1510:client id="{95E7F9F7-C928-9E11-A876-081F00960B2F}" v="187" dt="2024-10-30T22:45:54.393"/>
    <p1510:client id="{CB64156E-A1FF-4C71-AEDC-A1FE2FE2F33C}" v="109" dt="2024-10-29T20:35:27.912"/>
    <p1510:client id="{CC595A7F-4D33-B46F-938D-A60B8C8AF921}" v="100" dt="2024-10-29T19:50:28.6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86"/>
    <p:restoredTop sz="95811"/>
  </p:normalViewPr>
  <p:slideViewPr>
    <p:cSldViewPr snapToGrid="0">
      <p:cViewPr varScale="1">
        <p:scale>
          <a:sx n="87" d="100"/>
          <a:sy n="87" d="100"/>
        </p:scale>
        <p:origin x="442"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C3EF11-8745-D341-B687-7DA39E739549}" type="doc">
      <dgm:prSet loTypeId="urn:microsoft.com/office/officeart/2017/3/layout/DropPinTimeline" loCatId="timeline" qsTypeId="urn:microsoft.com/office/officeart/2005/8/quickstyle/simple1" qsCatId="simple" csTypeId="urn:microsoft.com/office/officeart/2005/8/colors/accent3_1" csCatId="accent3" phldr="1"/>
      <dgm:spPr/>
      <dgm:t>
        <a:bodyPr/>
        <a:lstStyle/>
        <a:p>
          <a:endParaRPr lang="en-US"/>
        </a:p>
      </dgm:t>
    </dgm:pt>
    <dgm:pt modelId="{FF098877-AF48-FE4F-B13E-56F2C9A40CCE}">
      <dgm:prSet phldrT="[Text]" custT="1"/>
      <dgm:spPr/>
      <dgm:t>
        <a:bodyPr/>
        <a:lstStyle/>
        <a:p>
          <a:pPr>
            <a:defRPr b="1"/>
          </a:pPr>
          <a:r>
            <a:rPr lang="en-US" sz="1600" b="0" dirty="0">
              <a:solidFill>
                <a:srgbClr val="C00000"/>
              </a:solidFill>
              <a:latin typeface="Arial"/>
              <a:cs typeface="Arial"/>
            </a:rPr>
            <a:t>Documentation</a:t>
          </a:r>
          <a:endParaRPr lang="en-US" sz="1600" b="0" dirty="0">
            <a:solidFill>
              <a:srgbClr val="C00000"/>
            </a:solidFill>
          </a:endParaRPr>
        </a:p>
      </dgm:t>
    </dgm:pt>
    <dgm:pt modelId="{5020A1F2-BBB8-A445-B207-FA10DE2C87CA}" type="parTrans" cxnId="{8246864F-D7B8-9A4F-9917-BA66D2E34911}">
      <dgm:prSet/>
      <dgm:spPr/>
      <dgm:t>
        <a:bodyPr/>
        <a:lstStyle/>
        <a:p>
          <a:endParaRPr lang="en-US"/>
        </a:p>
      </dgm:t>
    </dgm:pt>
    <dgm:pt modelId="{7D4C0C64-0576-E04E-B3DE-844208837AAE}" type="sibTrans" cxnId="{8246864F-D7B8-9A4F-9917-BA66D2E34911}">
      <dgm:prSet/>
      <dgm:spPr/>
      <dgm:t>
        <a:bodyPr/>
        <a:lstStyle/>
        <a:p>
          <a:endParaRPr lang="en-US"/>
        </a:p>
      </dgm:t>
    </dgm:pt>
    <dgm:pt modelId="{579986B1-043C-3D41-93C4-0C6A72CE44C8}">
      <dgm:prSet phldrT="[Text]" custT="1"/>
      <dgm:spPr/>
      <dgm:t>
        <a:bodyPr/>
        <a:lstStyle/>
        <a:p>
          <a:pPr>
            <a:defRPr b="1"/>
          </a:pPr>
          <a:r>
            <a:rPr lang="en-US" sz="1600" b="0" dirty="0">
              <a:solidFill>
                <a:srgbClr val="C00000"/>
              </a:solidFill>
            </a:rPr>
            <a:t>ML Model Samples</a:t>
          </a:r>
        </a:p>
      </dgm:t>
    </dgm:pt>
    <dgm:pt modelId="{1F2F57CB-B0F0-3F4E-9934-891709A66B73}" type="sibTrans" cxnId="{6CA6EB38-19E8-1645-ABA8-7594C41C24A2}">
      <dgm:prSet/>
      <dgm:spPr/>
      <dgm:t>
        <a:bodyPr/>
        <a:lstStyle/>
        <a:p>
          <a:endParaRPr lang="en-US"/>
        </a:p>
      </dgm:t>
    </dgm:pt>
    <dgm:pt modelId="{7BDA185B-15E0-E24F-AC33-1B5833A16AFC}" type="parTrans" cxnId="{6CA6EB38-19E8-1645-ABA8-7594C41C24A2}">
      <dgm:prSet/>
      <dgm:spPr/>
      <dgm:t>
        <a:bodyPr/>
        <a:lstStyle/>
        <a:p>
          <a:endParaRPr lang="en-US"/>
        </a:p>
      </dgm:t>
    </dgm:pt>
    <dgm:pt modelId="{D4CB2962-A28D-7342-8C98-921DFE602D7F}">
      <dgm:prSet phldrT="[Text]" custT="1"/>
      <dgm:spPr/>
      <dgm:t>
        <a:bodyPr/>
        <a:lstStyle/>
        <a:p>
          <a:pPr>
            <a:defRPr b="1"/>
          </a:pPr>
          <a:r>
            <a:rPr lang="en-US" sz="1600" b="0" dirty="0">
              <a:solidFill>
                <a:srgbClr val="C00000"/>
              </a:solidFill>
              <a:latin typeface="Arial"/>
              <a:cs typeface="Arial"/>
            </a:rPr>
            <a:t>Data Storage</a:t>
          </a:r>
          <a:endParaRPr lang="en-US" sz="1600" dirty="0">
            <a:solidFill>
              <a:srgbClr val="C00000"/>
            </a:solidFill>
          </a:endParaRPr>
        </a:p>
      </dgm:t>
    </dgm:pt>
    <dgm:pt modelId="{3D8388D7-0387-EB47-9073-6C726F4C20FB}" type="sibTrans" cxnId="{26BBC10F-4B5B-5442-BF6F-EC2027E6B7F4}">
      <dgm:prSet/>
      <dgm:spPr/>
      <dgm:t>
        <a:bodyPr/>
        <a:lstStyle/>
        <a:p>
          <a:endParaRPr lang="en-US"/>
        </a:p>
      </dgm:t>
    </dgm:pt>
    <dgm:pt modelId="{B2FE32EE-8866-F94C-93BA-C43E497712E9}" type="parTrans" cxnId="{26BBC10F-4B5B-5442-BF6F-EC2027E6B7F4}">
      <dgm:prSet/>
      <dgm:spPr/>
      <dgm:t>
        <a:bodyPr/>
        <a:lstStyle/>
        <a:p>
          <a:endParaRPr lang="en-US"/>
        </a:p>
      </dgm:t>
    </dgm:pt>
    <dgm:pt modelId="{6D457E4F-71EE-471B-869C-EDD6AB9834A5}">
      <dgm:prSet phldr="0" custT="1"/>
      <dgm:spPr/>
      <dgm:t>
        <a:bodyPr/>
        <a:lstStyle/>
        <a:p>
          <a:pPr>
            <a:defRPr b="1"/>
          </a:pPr>
          <a:r>
            <a:rPr lang="en-US" sz="1600" b="0" dirty="0">
              <a:solidFill>
                <a:srgbClr val="C00000"/>
              </a:solidFill>
              <a:latin typeface="Arial"/>
              <a:cs typeface="Arial"/>
            </a:rPr>
            <a:t>New Data Sources</a:t>
          </a:r>
          <a:endParaRPr lang="en-US" sz="1600" b="0" dirty="0">
            <a:solidFill>
              <a:srgbClr val="C00000"/>
            </a:solidFill>
          </a:endParaRPr>
        </a:p>
      </dgm:t>
    </dgm:pt>
    <dgm:pt modelId="{81D460B0-AEBB-4FD5-B5A1-F125C82DBFCF}" type="parTrans" cxnId="{B61CBCF2-B4F8-4477-B2B7-9297503DD324}">
      <dgm:prSet/>
      <dgm:spPr/>
      <dgm:t>
        <a:bodyPr/>
        <a:lstStyle/>
        <a:p>
          <a:endParaRPr lang="en-US"/>
        </a:p>
      </dgm:t>
    </dgm:pt>
    <dgm:pt modelId="{74CD342E-EA4F-4123-992C-6B9C7DFD07CE}" type="sibTrans" cxnId="{B61CBCF2-B4F8-4477-B2B7-9297503DD324}">
      <dgm:prSet/>
      <dgm:spPr/>
      <dgm:t>
        <a:bodyPr/>
        <a:lstStyle/>
        <a:p>
          <a:endParaRPr lang="en-US"/>
        </a:p>
      </dgm:t>
    </dgm:pt>
    <dgm:pt modelId="{F96A6DAD-57AC-784D-9F77-DB8842D6DD79}">
      <dgm:prSet custT="1"/>
      <dgm:spPr/>
      <dgm:t>
        <a:bodyPr/>
        <a:lstStyle/>
        <a:p>
          <a:pPr>
            <a:defRPr b="1"/>
          </a:pPr>
          <a:r>
            <a:rPr lang="en-US" sz="1600" b="0" dirty="0">
              <a:solidFill>
                <a:srgbClr val="C00000"/>
              </a:solidFill>
            </a:rPr>
            <a:t>Sherlock Viewer</a:t>
          </a:r>
        </a:p>
      </dgm:t>
    </dgm:pt>
    <dgm:pt modelId="{62B1320D-126C-9147-8C8B-F3E0B4A12AE1}" type="parTrans" cxnId="{51DAA2A8-3E50-3C48-B3BE-4BFCC753D618}">
      <dgm:prSet/>
      <dgm:spPr/>
      <dgm:t>
        <a:bodyPr/>
        <a:lstStyle/>
        <a:p>
          <a:endParaRPr lang="en-US"/>
        </a:p>
      </dgm:t>
    </dgm:pt>
    <dgm:pt modelId="{ED40203E-7D4B-1240-AD8A-C0F1B840C5EC}" type="sibTrans" cxnId="{51DAA2A8-3E50-3C48-B3BE-4BFCC753D618}">
      <dgm:prSet/>
      <dgm:spPr/>
      <dgm:t>
        <a:bodyPr/>
        <a:lstStyle/>
        <a:p>
          <a:endParaRPr lang="en-US"/>
        </a:p>
      </dgm:t>
    </dgm:pt>
    <dgm:pt modelId="{BF5E1B95-5FF7-4874-856F-FACF255A402C}">
      <dgm:prSet phldr="0"/>
      <dgm:spPr/>
      <dgm:t>
        <a:bodyPr/>
        <a:lstStyle/>
        <a:p>
          <a:r>
            <a:rPr lang="en-US" dirty="0">
              <a:solidFill>
                <a:schemeClr val="tx1"/>
              </a:solidFill>
              <a:latin typeface="Arial"/>
              <a:cs typeface="Arial"/>
            </a:rPr>
            <a:t>On-premises</a:t>
          </a:r>
          <a:endParaRPr lang="en-US" dirty="0">
            <a:solidFill>
              <a:schemeClr val="tx1"/>
            </a:solidFill>
          </a:endParaRPr>
        </a:p>
      </dgm:t>
    </dgm:pt>
    <dgm:pt modelId="{B8E2E71F-938A-482C-A13D-B0DA32C799EB}" type="parTrans" cxnId="{3E3B2E9E-1551-43A3-940D-E2AD2DFA6F4D}">
      <dgm:prSet/>
      <dgm:spPr/>
      <dgm:t>
        <a:bodyPr/>
        <a:lstStyle/>
        <a:p>
          <a:endParaRPr lang="en-US"/>
        </a:p>
      </dgm:t>
    </dgm:pt>
    <dgm:pt modelId="{25CE7FF4-339C-4D9E-A7A9-2DF9C2E23008}" type="sibTrans" cxnId="{3E3B2E9E-1551-43A3-940D-E2AD2DFA6F4D}">
      <dgm:prSet/>
      <dgm:spPr/>
      <dgm:t>
        <a:bodyPr/>
        <a:lstStyle/>
        <a:p>
          <a:endParaRPr lang="en-US"/>
        </a:p>
      </dgm:t>
    </dgm:pt>
    <dgm:pt modelId="{AD5AA26F-68A2-4161-B469-1DDDD6487C63}">
      <dgm:prSet phldr="0"/>
      <dgm:spPr/>
      <dgm:t>
        <a:bodyPr/>
        <a:lstStyle/>
        <a:p>
          <a:r>
            <a:rPr lang="en-US" b="0" dirty="0">
              <a:latin typeface="Arial"/>
              <a:cs typeface="Arial"/>
            </a:rPr>
            <a:t>Cloud(AWS)</a:t>
          </a:r>
        </a:p>
      </dgm:t>
    </dgm:pt>
    <dgm:pt modelId="{15FE1A26-D801-43AE-BB74-464D98DC78C6}" type="parTrans" cxnId="{7F490975-FD9B-455B-8B29-DB9C54E2F4E0}">
      <dgm:prSet/>
      <dgm:spPr/>
      <dgm:t>
        <a:bodyPr/>
        <a:lstStyle/>
        <a:p>
          <a:endParaRPr lang="en-US"/>
        </a:p>
      </dgm:t>
    </dgm:pt>
    <dgm:pt modelId="{6C07E076-2E9F-4971-A907-61C631F76E5F}" type="sibTrans" cxnId="{7F490975-FD9B-455B-8B29-DB9C54E2F4E0}">
      <dgm:prSet/>
      <dgm:spPr/>
      <dgm:t>
        <a:bodyPr/>
        <a:lstStyle/>
        <a:p>
          <a:endParaRPr lang="en-US"/>
        </a:p>
      </dgm:t>
    </dgm:pt>
    <dgm:pt modelId="{34834C48-2E02-4A19-9C17-9C5895446F0F}">
      <dgm:prSet phldr="0"/>
      <dgm:spPr/>
      <dgm:t>
        <a:bodyPr/>
        <a:lstStyle/>
        <a:p>
          <a:pPr>
            <a:defRPr b="1"/>
          </a:pPr>
          <a:r>
            <a:rPr lang="en-US" b="0">
              <a:solidFill>
                <a:srgbClr val="C00000"/>
              </a:solidFill>
              <a:latin typeface="Arial"/>
              <a:cs typeface="Arial"/>
            </a:rPr>
            <a:t>Data pipelines</a:t>
          </a:r>
          <a:endParaRPr lang="en-US" b="0">
            <a:solidFill>
              <a:srgbClr val="010000"/>
            </a:solidFill>
            <a:latin typeface="Arial"/>
            <a:cs typeface="Arial"/>
          </a:endParaRPr>
        </a:p>
      </dgm:t>
    </dgm:pt>
    <dgm:pt modelId="{6E954A81-9C29-4806-A71C-D4C0E9A5FB49}" type="parTrans" cxnId="{01A8E149-B06F-46E1-9FF2-1F39F6269DFB}">
      <dgm:prSet/>
      <dgm:spPr/>
      <dgm:t>
        <a:bodyPr/>
        <a:lstStyle/>
        <a:p>
          <a:endParaRPr lang="en-US"/>
        </a:p>
      </dgm:t>
    </dgm:pt>
    <dgm:pt modelId="{CA457F82-2F95-4F9C-A40E-FC56DB2D30AE}" type="sibTrans" cxnId="{01A8E149-B06F-46E1-9FF2-1F39F6269DFB}">
      <dgm:prSet/>
      <dgm:spPr/>
      <dgm:t>
        <a:bodyPr/>
        <a:lstStyle/>
        <a:p>
          <a:endParaRPr lang="en-US"/>
        </a:p>
      </dgm:t>
    </dgm:pt>
    <dgm:pt modelId="{D12D6B3C-4EFC-4286-801F-14F739C6D8CE}">
      <dgm:prSet phldr="0"/>
      <dgm:spPr/>
      <dgm:t>
        <a:bodyPr/>
        <a:lstStyle/>
        <a:p>
          <a:r>
            <a:rPr lang="en-US" b="0" dirty="0">
              <a:solidFill>
                <a:srgbClr val="010000"/>
              </a:solidFill>
              <a:latin typeface="Arial"/>
              <a:cs typeface="Arial"/>
            </a:rPr>
            <a:t>Cloud (AWS)</a:t>
          </a:r>
          <a:endParaRPr lang="en-US" b="1" dirty="0">
            <a:solidFill>
              <a:srgbClr val="010000"/>
            </a:solidFill>
            <a:latin typeface="Arial"/>
            <a:cs typeface="Arial"/>
          </a:endParaRPr>
        </a:p>
      </dgm:t>
    </dgm:pt>
    <dgm:pt modelId="{AA381F3F-76DD-4C10-B7E5-E16E44AC636D}" type="parTrans" cxnId="{6A1035FF-D45D-4EE7-833A-3DEE2C16CA89}">
      <dgm:prSet/>
      <dgm:spPr/>
      <dgm:t>
        <a:bodyPr/>
        <a:lstStyle/>
        <a:p>
          <a:endParaRPr lang="en-US"/>
        </a:p>
      </dgm:t>
    </dgm:pt>
    <dgm:pt modelId="{E29CBCE0-AFB5-418D-BA3C-D0F4FEFFEF6C}" type="sibTrans" cxnId="{6A1035FF-D45D-4EE7-833A-3DEE2C16CA89}">
      <dgm:prSet/>
      <dgm:spPr/>
      <dgm:t>
        <a:bodyPr/>
        <a:lstStyle/>
        <a:p>
          <a:endParaRPr lang="en-US"/>
        </a:p>
      </dgm:t>
    </dgm:pt>
    <dgm:pt modelId="{EF275F20-47C8-48D7-970C-C436C13FD40B}">
      <dgm:prSet phldr="0"/>
      <dgm:spPr/>
      <dgm:t>
        <a:bodyPr/>
        <a:lstStyle/>
        <a:p>
          <a:r>
            <a:rPr lang="en-US" b="0" dirty="0">
              <a:solidFill>
                <a:srgbClr val="010000"/>
              </a:solidFill>
              <a:latin typeface="Arial"/>
              <a:cs typeface="Arial"/>
            </a:rPr>
            <a:t>On-premises</a:t>
          </a:r>
        </a:p>
      </dgm:t>
    </dgm:pt>
    <dgm:pt modelId="{94495432-37BB-4942-946E-E49F2E976F53}" type="parTrans" cxnId="{EC32B66E-7C3E-4974-8A51-AA07959B8FC3}">
      <dgm:prSet/>
      <dgm:spPr/>
      <dgm:t>
        <a:bodyPr/>
        <a:lstStyle/>
        <a:p>
          <a:endParaRPr lang="en-US"/>
        </a:p>
      </dgm:t>
    </dgm:pt>
    <dgm:pt modelId="{2C3FE526-12E6-423E-9B52-1EED63B6AE36}" type="sibTrans" cxnId="{EC32B66E-7C3E-4974-8A51-AA07959B8FC3}">
      <dgm:prSet/>
      <dgm:spPr/>
      <dgm:t>
        <a:bodyPr/>
        <a:lstStyle/>
        <a:p>
          <a:endParaRPr lang="en-US"/>
        </a:p>
      </dgm:t>
    </dgm:pt>
    <dgm:pt modelId="{6A2E33B8-4E00-46B9-B6F9-249E26B6F370}">
      <dgm:prSet phldr="0"/>
      <dgm:spPr/>
      <dgm:t>
        <a:bodyPr/>
        <a:lstStyle/>
        <a:p>
          <a:pPr>
            <a:defRPr b="1"/>
          </a:pPr>
          <a:r>
            <a:rPr lang="en-US" b="0" dirty="0">
              <a:solidFill>
                <a:srgbClr val="C00000"/>
              </a:solidFill>
              <a:latin typeface="Arial"/>
              <a:cs typeface="Arial"/>
            </a:rPr>
            <a:t>Web APIs</a:t>
          </a:r>
        </a:p>
      </dgm:t>
    </dgm:pt>
    <dgm:pt modelId="{D10927CF-4542-4F8E-B569-54202EF47399}" type="parTrans" cxnId="{6EA59551-2163-4287-8FCD-07C025FA7BEC}">
      <dgm:prSet/>
      <dgm:spPr/>
      <dgm:t>
        <a:bodyPr/>
        <a:lstStyle/>
        <a:p>
          <a:endParaRPr lang="en-US"/>
        </a:p>
      </dgm:t>
    </dgm:pt>
    <dgm:pt modelId="{09F79679-ACA6-43B0-8DAD-DD4FF7D6773C}" type="sibTrans" cxnId="{6EA59551-2163-4287-8FCD-07C025FA7BEC}">
      <dgm:prSet/>
      <dgm:spPr/>
      <dgm:t>
        <a:bodyPr/>
        <a:lstStyle/>
        <a:p>
          <a:endParaRPr lang="en-US"/>
        </a:p>
      </dgm:t>
    </dgm:pt>
    <dgm:pt modelId="{0E920D0F-FBA3-414D-8126-44E9A626B1B9}">
      <dgm:prSet phldr="0"/>
      <dgm:spPr/>
      <dgm:t>
        <a:bodyPr/>
        <a:lstStyle/>
        <a:p>
          <a:r>
            <a:rPr lang="en-AU" b="0" dirty="0">
              <a:solidFill>
                <a:srgbClr val="444444"/>
              </a:solidFill>
              <a:latin typeface="Arial"/>
              <a:cs typeface="Arial"/>
            </a:rPr>
            <a:t>Web APIs for accessing the data programmatically</a:t>
          </a:r>
          <a:endParaRPr lang="en-US" dirty="0">
            <a:solidFill>
              <a:srgbClr val="444444"/>
            </a:solidFill>
          </a:endParaRPr>
        </a:p>
      </dgm:t>
    </dgm:pt>
    <dgm:pt modelId="{9ACA6D4A-CA9E-4F01-A49F-F161A485A703}" type="parTrans" cxnId="{503F6242-4E47-405C-BE0E-87AFFBFF8C18}">
      <dgm:prSet/>
      <dgm:spPr/>
      <dgm:t>
        <a:bodyPr/>
        <a:lstStyle/>
        <a:p>
          <a:endParaRPr lang="en-US"/>
        </a:p>
      </dgm:t>
    </dgm:pt>
    <dgm:pt modelId="{BF38B949-DD25-4479-80FA-310A407B1A8D}" type="sibTrans" cxnId="{503F6242-4E47-405C-BE0E-87AFFBFF8C18}">
      <dgm:prSet/>
      <dgm:spPr/>
      <dgm:t>
        <a:bodyPr/>
        <a:lstStyle/>
        <a:p>
          <a:endParaRPr lang="en-US"/>
        </a:p>
      </dgm:t>
    </dgm:pt>
    <dgm:pt modelId="{CD46FDA0-5F8C-4008-8ABE-7C7D65FDCCC3}">
      <dgm:prSet phldr="0"/>
      <dgm:spPr/>
      <dgm:t>
        <a:bodyPr/>
        <a:lstStyle/>
        <a:p>
          <a:r>
            <a:rPr lang="en-AU" b="0" dirty="0">
              <a:solidFill>
                <a:srgbClr val="444444"/>
              </a:solidFill>
              <a:latin typeface="Arial"/>
              <a:cs typeface="Arial"/>
            </a:rPr>
            <a:t>Open Data Portal </a:t>
          </a:r>
          <a:br>
            <a:rPr lang="en-AU" b="0" dirty="0">
              <a:solidFill>
                <a:srgbClr val="444444"/>
              </a:solidFill>
              <a:latin typeface="Arial"/>
              <a:cs typeface="Arial"/>
            </a:rPr>
          </a:br>
          <a:r>
            <a:rPr lang="en-AU" b="0" dirty="0">
              <a:solidFill>
                <a:srgbClr val="444444"/>
              </a:solidFill>
              <a:latin typeface="Arial"/>
              <a:cs typeface="Arial"/>
            </a:rPr>
            <a:t>*public data access</a:t>
          </a:r>
          <a:endParaRPr lang="en-AU" dirty="0"/>
        </a:p>
      </dgm:t>
    </dgm:pt>
    <dgm:pt modelId="{C2DD7708-7ABD-4FD2-AF52-68B810CA35EE}" type="parTrans" cxnId="{640303BE-B337-458A-8E05-A0FC7415A56C}">
      <dgm:prSet/>
      <dgm:spPr/>
      <dgm:t>
        <a:bodyPr/>
        <a:lstStyle/>
        <a:p>
          <a:endParaRPr lang="en-US"/>
        </a:p>
      </dgm:t>
    </dgm:pt>
    <dgm:pt modelId="{521F5A77-D5A8-45FC-BBC3-DFC0AE96B596}" type="sibTrans" cxnId="{640303BE-B337-458A-8E05-A0FC7415A56C}">
      <dgm:prSet/>
      <dgm:spPr/>
      <dgm:t>
        <a:bodyPr/>
        <a:lstStyle/>
        <a:p>
          <a:endParaRPr lang="en-US"/>
        </a:p>
      </dgm:t>
    </dgm:pt>
    <dgm:pt modelId="{3E87C6D6-2C7D-4AEB-B427-272D3F355EE8}">
      <dgm:prSet phldr="0"/>
      <dgm:spPr/>
      <dgm:t>
        <a:bodyPr/>
        <a:lstStyle/>
        <a:p>
          <a:pPr>
            <a:defRPr b="1"/>
          </a:pPr>
          <a:r>
            <a:rPr lang="en-US" b="0" dirty="0">
              <a:solidFill>
                <a:srgbClr val="C00000"/>
              </a:solidFill>
              <a:latin typeface="Arial"/>
              <a:cs typeface="Arial"/>
            </a:rPr>
            <a:t>User Interfaces</a:t>
          </a:r>
        </a:p>
      </dgm:t>
    </dgm:pt>
    <dgm:pt modelId="{A516B271-82BF-4C71-8E1E-C50FF4C13E99}" type="parTrans" cxnId="{390F4C92-4BF8-493D-AE2E-1B559C3CC92B}">
      <dgm:prSet/>
      <dgm:spPr/>
      <dgm:t>
        <a:bodyPr/>
        <a:lstStyle/>
        <a:p>
          <a:endParaRPr lang="en-US"/>
        </a:p>
      </dgm:t>
    </dgm:pt>
    <dgm:pt modelId="{F1D31205-32FC-4045-8049-8DF651955801}" type="sibTrans" cxnId="{390F4C92-4BF8-493D-AE2E-1B559C3CC92B}">
      <dgm:prSet/>
      <dgm:spPr/>
      <dgm:t>
        <a:bodyPr/>
        <a:lstStyle/>
        <a:p>
          <a:endParaRPr lang="en-US"/>
        </a:p>
      </dgm:t>
    </dgm:pt>
    <dgm:pt modelId="{EB62DD76-D065-41BF-ADBD-2AA42B345035}">
      <dgm:prSet phldr="0"/>
      <dgm:spPr/>
      <dgm:t>
        <a:bodyPr/>
        <a:lstStyle/>
        <a:p>
          <a:r>
            <a:rPr lang="en-AU" b="0" dirty="0">
              <a:solidFill>
                <a:srgbClr val="444444"/>
              </a:solidFill>
              <a:latin typeface="Arial"/>
              <a:cs typeface="Arial"/>
            </a:rPr>
            <a:t>User Interface </a:t>
          </a:r>
          <a:br>
            <a:rPr lang="en-AU" b="0" dirty="0">
              <a:solidFill>
                <a:srgbClr val="444444"/>
              </a:solidFill>
              <a:latin typeface="Arial"/>
              <a:cs typeface="Arial"/>
            </a:rPr>
          </a:br>
          <a:r>
            <a:rPr lang="en-AU" b="0" dirty="0">
              <a:solidFill>
                <a:srgbClr val="444444"/>
              </a:solidFill>
              <a:latin typeface="Arial"/>
              <a:cs typeface="Arial"/>
            </a:rPr>
            <a:t>*Data access and download</a:t>
          </a:r>
          <a:endParaRPr lang="en-US" b="0" dirty="0">
            <a:solidFill>
              <a:srgbClr val="444444"/>
            </a:solidFill>
            <a:latin typeface="Arial"/>
            <a:cs typeface="Arial"/>
          </a:endParaRPr>
        </a:p>
      </dgm:t>
    </dgm:pt>
    <dgm:pt modelId="{189F49B2-8433-4976-862D-15905243EB45}" type="parTrans" cxnId="{C24AFDB6-A29C-4437-BDDE-82A246E9BD1C}">
      <dgm:prSet/>
      <dgm:spPr/>
      <dgm:t>
        <a:bodyPr/>
        <a:lstStyle/>
        <a:p>
          <a:endParaRPr lang="en-US"/>
        </a:p>
      </dgm:t>
    </dgm:pt>
    <dgm:pt modelId="{29B394FC-4366-423D-9E97-B0292747F68C}" type="sibTrans" cxnId="{C24AFDB6-A29C-4437-BDDE-82A246E9BD1C}">
      <dgm:prSet/>
      <dgm:spPr/>
      <dgm:t>
        <a:bodyPr/>
        <a:lstStyle/>
        <a:p>
          <a:endParaRPr lang="en-US"/>
        </a:p>
      </dgm:t>
    </dgm:pt>
    <dgm:pt modelId="{FD9003F5-CB55-4250-8C75-0AECDDA3044E}">
      <dgm:prSet phldr="0"/>
      <dgm:spPr/>
      <dgm:t>
        <a:bodyPr/>
        <a:lstStyle/>
        <a:p>
          <a:r>
            <a:rPr lang="en-US" dirty="0">
              <a:latin typeface="Arial"/>
              <a:cs typeface="Arial"/>
            </a:rPr>
            <a:t>Data Catalog and User Guide</a:t>
          </a:r>
          <a:endParaRPr lang="en-US" dirty="0"/>
        </a:p>
      </dgm:t>
    </dgm:pt>
    <dgm:pt modelId="{8F26773E-42E2-4DF7-8C6B-C4DBB40B8BDC}" type="parTrans" cxnId="{8FBD576E-CD3A-A942-9554-02B721035CE1}">
      <dgm:prSet/>
      <dgm:spPr/>
      <dgm:t>
        <a:bodyPr/>
        <a:lstStyle/>
        <a:p>
          <a:endParaRPr lang="en-US"/>
        </a:p>
      </dgm:t>
    </dgm:pt>
    <dgm:pt modelId="{0861C605-23EA-4945-9A5E-0AB222818A0D}" type="sibTrans" cxnId="{8FBD576E-CD3A-A942-9554-02B721035CE1}">
      <dgm:prSet/>
      <dgm:spPr/>
      <dgm:t>
        <a:bodyPr/>
        <a:lstStyle/>
        <a:p>
          <a:endParaRPr lang="en-US"/>
        </a:p>
      </dgm:t>
    </dgm:pt>
    <dgm:pt modelId="{93868957-BFD8-4F3F-B38A-E19C1B7547FD}">
      <dgm:prSet phldr="0"/>
      <dgm:spPr/>
      <dgm:t>
        <a:bodyPr/>
        <a:lstStyle/>
        <a:p>
          <a:r>
            <a:rPr lang="en-US" dirty="0">
              <a:solidFill>
                <a:srgbClr val="444444"/>
              </a:solidFill>
              <a:latin typeface="Arial"/>
              <a:cs typeface="Arial"/>
            </a:rPr>
            <a:t>Machine Learning(ML) Dictionary and ML Models sample code</a:t>
          </a:r>
        </a:p>
      </dgm:t>
    </dgm:pt>
    <dgm:pt modelId="{49FEC4E7-DA21-4EF3-A432-240072540B44}" type="parTrans" cxnId="{9091FC24-4B61-9344-88C4-C39A069AE8E7}">
      <dgm:prSet/>
      <dgm:spPr/>
      <dgm:t>
        <a:bodyPr/>
        <a:lstStyle/>
        <a:p>
          <a:endParaRPr lang="en-US"/>
        </a:p>
      </dgm:t>
    </dgm:pt>
    <dgm:pt modelId="{C82DEF92-4E8C-4BD1-8D6E-E6DE9CA42211}" type="sibTrans" cxnId="{9091FC24-4B61-9344-88C4-C39A069AE8E7}">
      <dgm:prSet/>
      <dgm:spPr/>
      <dgm:t>
        <a:bodyPr/>
        <a:lstStyle/>
        <a:p>
          <a:endParaRPr lang="en-US"/>
        </a:p>
      </dgm:t>
    </dgm:pt>
    <dgm:pt modelId="{6916402A-F84E-44C2-B9BA-F3AC4B0F4BD1}">
      <dgm:prSet phldr="0"/>
      <dgm:spPr/>
      <dgm:t>
        <a:bodyPr/>
        <a:lstStyle/>
        <a:p>
          <a:r>
            <a:rPr lang="en-US" b="0" dirty="0">
              <a:latin typeface="Arial"/>
              <a:cs typeface="Arial"/>
            </a:rPr>
            <a:t>Freddie &amp; Smart Mobility</a:t>
          </a:r>
        </a:p>
      </dgm:t>
    </dgm:pt>
    <dgm:pt modelId="{E4D2F312-418B-4D74-BB2B-C21D6CE10331}" type="parTrans" cxnId="{9B592DEB-6983-AC46-BCC9-3DA917E255B8}">
      <dgm:prSet/>
      <dgm:spPr/>
      <dgm:t>
        <a:bodyPr/>
        <a:lstStyle/>
        <a:p>
          <a:endParaRPr lang="en-US"/>
        </a:p>
      </dgm:t>
    </dgm:pt>
    <dgm:pt modelId="{803C9273-1876-4CBB-B1F2-F4B9E80632CD}" type="sibTrans" cxnId="{9B592DEB-6983-AC46-BCC9-3DA917E255B8}">
      <dgm:prSet/>
      <dgm:spPr/>
      <dgm:t>
        <a:bodyPr/>
        <a:lstStyle/>
        <a:p>
          <a:endParaRPr lang="en-US"/>
        </a:p>
      </dgm:t>
    </dgm:pt>
    <dgm:pt modelId="{CBF666E5-240B-418D-A1AE-A6C77B66BF0A}">
      <dgm:prSet phldr="0"/>
      <dgm:spPr/>
      <dgm:t>
        <a:bodyPr/>
        <a:lstStyle/>
        <a:p>
          <a:r>
            <a:rPr lang="en-US" b="0" dirty="0">
              <a:latin typeface="Arial"/>
              <a:cs typeface="Arial"/>
            </a:rPr>
            <a:t>UAM X5</a:t>
          </a:r>
          <a:endParaRPr lang="en-US" dirty="0"/>
        </a:p>
      </dgm:t>
    </dgm:pt>
    <dgm:pt modelId="{1217FF03-FB59-4763-A471-2FD3E757A0E4}" type="parTrans" cxnId="{9541E684-5DB2-9E49-9884-1BA419BF901D}">
      <dgm:prSet/>
      <dgm:spPr/>
      <dgm:t>
        <a:bodyPr/>
        <a:lstStyle/>
        <a:p>
          <a:endParaRPr lang="en-US"/>
        </a:p>
      </dgm:t>
    </dgm:pt>
    <dgm:pt modelId="{37ECC7BB-BE52-4CD9-B7B0-8D491E17336B}" type="sibTrans" cxnId="{9541E684-5DB2-9E49-9884-1BA419BF901D}">
      <dgm:prSet/>
      <dgm:spPr/>
      <dgm:t>
        <a:bodyPr/>
        <a:lstStyle/>
        <a:p>
          <a:endParaRPr lang="en-US"/>
        </a:p>
      </dgm:t>
    </dgm:pt>
    <dgm:pt modelId="{081294E9-9690-4C6C-9275-2962ED7AD832}">
      <dgm:prSet phldr="0"/>
      <dgm:spPr/>
      <dgm:t>
        <a:bodyPr/>
        <a:lstStyle/>
        <a:p>
          <a:r>
            <a:rPr lang="en-US" b="0" dirty="0">
              <a:latin typeface="Arial"/>
              <a:cs typeface="Arial"/>
            </a:rPr>
            <a:t>XTM Client</a:t>
          </a:r>
        </a:p>
      </dgm:t>
    </dgm:pt>
    <dgm:pt modelId="{2E948E0C-B0AE-4ABD-B691-8B71AFF13092}" type="parTrans" cxnId="{3C8FEF65-5516-6F4D-9304-7557B3627739}">
      <dgm:prSet/>
      <dgm:spPr/>
      <dgm:t>
        <a:bodyPr/>
        <a:lstStyle/>
        <a:p>
          <a:endParaRPr lang="en-US"/>
        </a:p>
      </dgm:t>
    </dgm:pt>
    <dgm:pt modelId="{7BA22F3A-404C-4816-A827-574BC4B90FAA}" type="sibTrans" cxnId="{3C8FEF65-5516-6F4D-9304-7557B3627739}">
      <dgm:prSet/>
      <dgm:spPr/>
      <dgm:t>
        <a:bodyPr/>
        <a:lstStyle/>
        <a:p>
          <a:endParaRPr lang="en-US"/>
        </a:p>
      </dgm:t>
    </dgm:pt>
    <dgm:pt modelId="{D64EFA52-7E7C-4BC7-BA9D-210CC2806D29}">
      <dgm:prSet phldr="0"/>
      <dgm:spPr/>
      <dgm:t>
        <a:bodyPr/>
        <a:lstStyle/>
        <a:p>
          <a:r>
            <a:rPr lang="en-US" b="0" dirty="0">
              <a:solidFill>
                <a:srgbClr val="444444"/>
              </a:solidFill>
              <a:latin typeface="Arial"/>
              <a:cs typeface="Arial"/>
            </a:rPr>
            <a:t>Visualization of track points</a:t>
          </a:r>
        </a:p>
      </dgm:t>
    </dgm:pt>
    <dgm:pt modelId="{79D55D94-6EC2-46AC-8468-2500AEDF32E2}" type="parTrans" cxnId="{7131AB41-07A9-BD44-ADEA-D04F347DCF0C}">
      <dgm:prSet/>
      <dgm:spPr/>
      <dgm:t>
        <a:bodyPr/>
        <a:lstStyle/>
        <a:p>
          <a:endParaRPr lang="en-US"/>
        </a:p>
      </dgm:t>
    </dgm:pt>
    <dgm:pt modelId="{F54A62CB-1C76-4342-AA90-51E96ECB84F0}" type="sibTrans" cxnId="{7131AB41-07A9-BD44-ADEA-D04F347DCF0C}">
      <dgm:prSet/>
      <dgm:spPr/>
      <dgm:t>
        <a:bodyPr/>
        <a:lstStyle/>
        <a:p>
          <a:endParaRPr lang="en-US"/>
        </a:p>
      </dgm:t>
    </dgm:pt>
    <dgm:pt modelId="{B6EAD54B-0387-4E74-8315-C9425D47B42A}">
      <dgm:prSet phldr="0"/>
      <dgm:spPr/>
      <dgm:t>
        <a:bodyPr/>
        <a:lstStyle/>
        <a:p>
          <a:r>
            <a:rPr lang="en-US" b="0" dirty="0">
              <a:solidFill>
                <a:srgbClr val="444444"/>
              </a:solidFill>
              <a:latin typeface="Arial"/>
              <a:cs typeface="Arial"/>
            </a:rPr>
            <a:t>DIP-Fuser Data</a:t>
          </a:r>
        </a:p>
      </dgm:t>
    </dgm:pt>
    <dgm:pt modelId="{D0EB39D1-225A-4A68-8E10-5590C1C7B103}" type="parTrans" cxnId="{5ED8DFE6-66C5-4DE8-BBD1-650C23A2D1C1}">
      <dgm:prSet/>
      <dgm:spPr/>
      <dgm:t>
        <a:bodyPr/>
        <a:lstStyle/>
        <a:p>
          <a:endParaRPr lang="en-US"/>
        </a:p>
      </dgm:t>
    </dgm:pt>
    <dgm:pt modelId="{A9834258-446F-46EB-A0FA-DF68D3725318}" type="sibTrans" cxnId="{5ED8DFE6-66C5-4DE8-BBD1-650C23A2D1C1}">
      <dgm:prSet/>
      <dgm:spPr/>
      <dgm:t>
        <a:bodyPr/>
        <a:lstStyle/>
        <a:p>
          <a:endParaRPr lang="en-US"/>
        </a:p>
      </dgm:t>
    </dgm:pt>
    <dgm:pt modelId="{E30F0E80-E4F4-410F-9A0C-263BDE42A1DE}">
      <dgm:prSet phldr="0"/>
      <dgm:spPr/>
      <dgm:t>
        <a:bodyPr/>
        <a:lstStyle/>
        <a:p>
          <a:r>
            <a:rPr lang="en-US" b="0" dirty="0">
              <a:latin typeface="Arial"/>
              <a:cs typeface="Arial"/>
            </a:rPr>
            <a:t>Freddie</a:t>
          </a:r>
        </a:p>
      </dgm:t>
    </dgm:pt>
    <dgm:pt modelId="{D2C99BCB-A938-453D-9179-479B6C7CCCDB}" type="parTrans" cxnId="{12B1739F-41AB-45F6-829C-BD1A2006D4CE}">
      <dgm:prSet/>
      <dgm:spPr/>
      <dgm:t>
        <a:bodyPr/>
        <a:lstStyle/>
        <a:p>
          <a:endParaRPr lang="en-US"/>
        </a:p>
      </dgm:t>
    </dgm:pt>
    <dgm:pt modelId="{51DC10DF-BB34-4631-83DC-8AB562FF9E45}" type="sibTrans" cxnId="{12B1739F-41AB-45F6-829C-BD1A2006D4CE}">
      <dgm:prSet/>
      <dgm:spPr/>
      <dgm:t>
        <a:bodyPr/>
        <a:lstStyle/>
        <a:p>
          <a:endParaRPr lang="en-US"/>
        </a:p>
      </dgm:t>
    </dgm:pt>
    <dgm:pt modelId="{4A27CE10-81F5-4423-8898-54CC0708E05B}">
      <dgm:prSet phldr="0"/>
      <dgm:spPr/>
      <dgm:t>
        <a:bodyPr/>
        <a:lstStyle/>
        <a:p>
          <a:pPr rtl="0">
            <a:defRPr b="1"/>
          </a:pPr>
          <a:r>
            <a:rPr lang="en-US" b="0" dirty="0" err="1">
              <a:latin typeface="Arial"/>
              <a:cs typeface="Arial"/>
            </a:rPr>
            <a:t>NExCT</a:t>
          </a:r>
          <a:r>
            <a:rPr lang="en-US" b="0" dirty="0">
              <a:latin typeface="Arial"/>
              <a:cs typeface="Arial"/>
            </a:rPr>
            <a:t> CE1</a:t>
          </a:r>
        </a:p>
      </dgm:t>
    </dgm:pt>
    <dgm:pt modelId="{9A68699A-62AC-4EAA-8374-31288C450FB7}" type="parTrans" cxnId="{99E5BCE0-AA0B-4661-81F2-03EC937D76FE}">
      <dgm:prSet/>
      <dgm:spPr/>
    </dgm:pt>
    <dgm:pt modelId="{514319E1-492D-4D15-AAD4-AD32EAEDA9ED}" type="sibTrans" cxnId="{99E5BCE0-AA0B-4661-81F2-03EC937D76FE}">
      <dgm:prSet/>
      <dgm:spPr/>
    </dgm:pt>
    <dgm:pt modelId="{5C62EB9D-AF29-4067-AABE-329BF031A57A}" type="pres">
      <dgm:prSet presAssocID="{2CC3EF11-8745-D341-B687-7DA39E739549}" presName="root" presStyleCnt="0">
        <dgm:presLayoutVars>
          <dgm:chMax/>
          <dgm:chPref/>
          <dgm:animLvl val="lvl"/>
        </dgm:presLayoutVars>
      </dgm:prSet>
      <dgm:spPr/>
    </dgm:pt>
    <dgm:pt modelId="{AD5C47FF-5C6A-41AF-9243-535E40687775}" type="pres">
      <dgm:prSet presAssocID="{2CC3EF11-8745-D341-B687-7DA39E739549}" presName="divider" presStyleLbl="fgAcc1" presStyleIdx="0" presStyleCnt="9"/>
      <dgm:spPr>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tailEnd type="triangle" w="lg" len="lg"/>
        </a:ln>
        <a:effectLst/>
      </dgm:spPr>
    </dgm:pt>
    <dgm:pt modelId="{FEA737E9-9046-44FB-8C28-B5B6956A7902}" type="pres">
      <dgm:prSet presAssocID="{2CC3EF11-8745-D341-B687-7DA39E739549}" presName="nodes" presStyleCnt="0">
        <dgm:presLayoutVars>
          <dgm:chMax/>
          <dgm:chPref/>
          <dgm:animLvl val="lvl"/>
        </dgm:presLayoutVars>
      </dgm:prSet>
      <dgm:spPr/>
    </dgm:pt>
    <dgm:pt modelId="{9464FCE8-9E28-412B-968B-D25D561BF49A}" type="pres">
      <dgm:prSet presAssocID="{D4CB2962-A28D-7342-8C98-921DFE602D7F}" presName="composite" presStyleCnt="0"/>
      <dgm:spPr/>
    </dgm:pt>
    <dgm:pt modelId="{B7E4930C-00E6-4C42-9765-52FEFE477191}" type="pres">
      <dgm:prSet presAssocID="{D4CB2962-A28D-7342-8C98-921DFE602D7F}" presName="ConnectorPoint" presStyleLbl="lnNode1" presStyleIdx="0"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7D5D0D10-FBD2-44AB-9E22-9B250C7A48D8}" type="pres">
      <dgm:prSet presAssocID="{D4CB2962-A28D-7342-8C98-921DFE602D7F}" presName="DropPinPlaceHolder" presStyleCnt="0"/>
      <dgm:spPr/>
    </dgm:pt>
    <dgm:pt modelId="{0DBB8602-0269-4563-90D4-6A96330C03EC}" type="pres">
      <dgm:prSet presAssocID="{D4CB2962-A28D-7342-8C98-921DFE602D7F}" presName="DropPin" presStyleLbl="alignNode1" presStyleIdx="0" presStyleCnt="8"/>
      <dgm:spPr/>
    </dgm:pt>
    <dgm:pt modelId="{DD54B50F-5749-4A98-9045-D53852CE6BC7}" type="pres">
      <dgm:prSet presAssocID="{D4CB2962-A28D-7342-8C98-921DFE602D7F}" presName="Ellipse" presStyleLbl="fgAcc1" presStyleIdx="1" presStyleCnt="9"/>
      <dgm:spPr>
        <a:solidFill>
          <a:schemeClr val="accent3">
            <a:alpha val="90000"/>
            <a:tint val="40000"/>
            <a:hueOff val="0"/>
            <a:satOff val="0"/>
            <a:lumOff val="0"/>
            <a:alphaOff val="0"/>
          </a:schemeClr>
        </a:solidFill>
        <a:ln w="25400" cap="flat" cmpd="sng" algn="ctr">
          <a:noFill/>
          <a:prstDash val="solid"/>
        </a:ln>
        <a:effectLst/>
      </dgm:spPr>
    </dgm:pt>
    <dgm:pt modelId="{FD61EC3E-14AD-4C06-8E46-6A5B623F35AA}" type="pres">
      <dgm:prSet presAssocID="{D4CB2962-A28D-7342-8C98-921DFE602D7F}" presName="L2TextContainer" presStyleLbl="revTx" presStyleIdx="0" presStyleCnt="16">
        <dgm:presLayoutVars>
          <dgm:bulletEnabled val="1"/>
        </dgm:presLayoutVars>
      </dgm:prSet>
      <dgm:spPr/>
    </dgm:pt>
    <dgm:pt modelId="{6D3B421D-C471-4E2F-B441-7309ADEC17F8}" type="pres">
      <dgm:prSet presAssocID="{D4CB2962-A28D-7342-8C98-921DFE602D7F}" presName="L1TextContainer" presStyleLbl="revTx" presStyleIdx="1" presStyleCnt="16">
        <dgm:presLayoutVars>
          <dgm:chMax val="1"/>
          <dgm:chPref val="1"/>
          <dgm:bulletEnabled val="1"/>
        </dgm:presLayoutVars>
      </dgm:prSet>
      <dgm:spPr/>
    </dgm:pt>
    <dgm:pt modelId="{0C48A26D-3C3A-40FD-A9E3-11883BFB0ACF}" type="pres">
      <dgm:prSet presAssocID="{D4CB2962-A28D-7342-8C98-921DFE602D7F}" presName="ConnectLine" presStyleLbl="sibTrans1D1" presStyleIdx="0" presStyleCnt="8"/>
      <dgm:spPr>
        <a:noFill/>
        <a:ln w="12700" cap="flat" cmpd="sng" algn="ctr">
          <a:solidFill>
            <a:schemeClr val="accent3">
              <a:hueOff val="0"/>
              <a:satOff val="0"/>
              <a:lumOff val="0"/>
              <a:alphaOff val="0"/>
            </a:schemeClr>
          </a:solidFill>
          <a:prstDash val="dash"/>
        </a:ln>
        <a:effectLst/>
      </dgm:spPr>
    </dgm:pt>
    <dgm:pt modelId="{1ACE86FD-31BD-41CF-ACFE-EBC68BB1108D}" type="pres">
      <dgm:prSet presAssocID="{D4CB2962-A28D-7342-8C98-921DFE602D7F}" presName="EmptyPlaceHolder" presStyleCnt="0"/>
      <dgm:spPr/>
    </dgm:pt>
    <dgm:pt modelId="{7B8F3FCD-F5FA-40B4-AA3F-EC019CEE5133}" type="pres">
      <dgm:prSet presAssocID="{3D8388D7-0387-EB47-9073-6C726F4C20FB}" presName="spaceBetweenRectangles" presStyleCnt="0"/>
      <dgm:spPr/>
    </dgm:pt>
    <dgm:pt modelId="{9826AF64-5129-4EDD-9E1D-4FA5C9DCBC60}" type="pres">
      <dgm:prSet presAssocID="{6A2E33B8-4E00-46B9-B6F9-249E26B6F370}" presName="composite" presStyleCnt="0"/>
      <dgm:spPr/>
    </dgm:pt>
    <dgm:pt modelId="{86A38764-821B-4E12-B414-80DFB1ED9735}" type="pres">
      <dgm:prSet presAssocID="{6A2E33B8-4E00-46B9-B6F9-249E26B6F370}" presName="ConnectorPoint" presStyleLbl="lnNode1" presStyleIdx="1"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9D173733-242F-41C4-AC2D-2644B1193E74}" type="pres">
      <dgm:prSet presAssocID="{6A2E33B8-4E00-46B9-B6F9-249E26B6F370}" presName="DropPinPlaceHolder" presStyleCnt="0"/>
      <dgm:spPr/>
    </dgm:pt>
    <dgm:pt modelId="{16937D52-2E4B-44CF-A59F-30B1284780C1}" type="pres">
      <dgm:prSet presAssocID="{6A2E33B8-4E00-46B9-B6F9-249E26B6F370}" presName="DropPin" presStyleLbl="alignNode1" presStyleIdx="1" presStyleCnt="8"/>
      <dgm:spPr/>
    </dgm:pt>
    <dgm:pt modelId="{F483CAC7-7C07-4D46-A2BE-251A5F232208}" type="pres">
      <dgm:prSet presAssocID="{6A2E33B8-4E00-46B9-B6F9-249E26B6F370}" presName="Ellipse" presStyleLbl="fgAcc1" presStyleIdx="2" presStyleCnt="9"/>
      <dgm:spPr>
        <a:solidFill>
          <a:schemeClr val="accent3">
            <a:alpha val="90000"/>
            <a:tint val="40000"/>
            <a:hueOff val="0"/>
            <a:satOff val="0"/>
            <a:lumOff val="0"/>
            <a:alphaOff val="0"/>
          </a:schemeClr>
        </a:solidFill>
        <a:ln w="25400" cap="flat" cmpd="sng" algn="ctr">
          <a:noFill/>
          <a:prstDash val="solid"/>
        </a:ln>
        <a:effectLst/>
      </dgm:spPr>
    </dgm:pt>
    <dgm:pt modelId="{AEE4EB35-FC24-46C7-B7DF-15358155D984}" type="pres">
      <dgm:prSet presAssocID="{6A2E33B8-4E00-46B9-B6F9-249E26B6F370}" presName="L2TextContainer" presStyleLbl="revTx" presStyleIdx="2" presStyleCnt="16">
        <dgm:presLayoutVars>
          <dgm:bulletEnabled val="1"/>
        </dgm:presLayoutVars>
      </dgm:prSet>
      <dgm:spPr/>
    </dgm:pt>
    <dgm:pt modelId="{831CA0AC-5DCA-4FC8-9DAE-6E18DFD56719}" type="pres">
      <dgm:prSet presAssocID="{6A2E33B8-4E00-46B9-B6F9-249E26B6F370}" presName="L1TextContainer" presStyleLbl="revTx" presStyleIdx="3" presStyleCnt="16">
        <dgm:presLayoutVars>
          <dgm:chMax val="1"/>
          <dgm:chPref val="1"/>
          <dgm:bulletEnabled val="1"/>
        </dgm:presLayoutVars>
      </dgm:prSet>
      <dgm:spPr/>
    </dgm:pt>
    <dgm:pt modelId="{B9DB3816-7456-4990-A665-171475151489}" type="pres">
      <dgm:prSet presAssocID="{6A2E33B8-4E00-46B9-B6F9-249E26B6F370}" presName="ConnectLine" presStyleLbl="sibTrans1D1" presStyleIdx="1" presStyleCnt="8"/>
      <dgm:spPr>
        <a:noFill/>
        <a:ln w="12700" cap="flat" cmpd="sng" algn="ctr">
          <a:solidFill>
            <a:schemeClr val="accent3">
              <a:hueOff val="0"/>
              <a:satOff val="0"/>
              <a:lumOff val="0"/>
              <a:alphaOff val="0"/>
            </a:schemeClr>
          </a:solidFill>
          <a:prstDash val="dash"/>
        </a:ln>
        <a:effectLst/>
      </dgm:spPr>
    </dgm:pt>
    <dgm:pt modelId="{8654FEF0-8A4E-4040-908F-D821DC1E989D}" type="pres">
      <dgm:prSet presAssocID="{6A2E33B8-4E00-46B9-B6F9-249E26B6F370}" presName="EmptyPlaceHolder" presStyleCnt="0"/>
      <dgm:spPr/>
    </dgm:pt>
    <dgm:pt modelId="{6406A754-E4B5-423C-A530-FB614869917B}" type="pres">
      <dgm:prSet presAssocID="{09F79679-ACA6-43B0-8DAD-DD4FF7D6773C}" presName="spaceBetweenRectangles" presStyleCnt="0"/>
      <dgm:spPr/>
    </dgm:pt>
    <dgm:pt modelId="{81707EFB-3453-4D8C-B3B1-04E763AAE460}" type="pres">
      <dgm:prSet presAssocID="{34834C48-2E02-4A19-9C17-9C5895446F0F}" presName="composite" presStyleCnt="0"/>
      <dgm:spPr/>
    </dgm:pt>
    <dgm:pt modelId="{BFF7FD66-FC81-409E-A87B-6802211995C1}" type="pres">
      <dgm:prSet presAssocID="{34834C48-2E02-4A19-9C17-9C5895446F0F}" presName="ConnectorPoint" presStyleLbl="lnNode1" presStyleIdx="2"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43185725-951A-4D5E-9700-298BE937DA72}" type="pres">
      <dgm:prSet presAssocID="{34834C48-2E02-4A19-9C17-9C5895446F0F}" presName="DropPinPlaceHolder" presStyleCnt="0"/>
      <dgm:spPr/>
    </dgm:pt>
    <dgm:pt modelId="{608068BB-BD18-47A5-A4E1-FB046E9C140A}" type="pres">
      <dgm:prSet presAssocID="{34834C48-2E02-4A19-9C17-9C5895446F0F}" presName="DropPin" presStyleLbl="alignNode1" presStyleIdx="2" presStyleCnt="8"/>
      <dgm:spPr/>
    </dgm:pt>
    <dgm:pt modelId="{AE71AC3B-4742-4F6C-86F7-50999635A411}" type="pres">
      <dgm:prSet presAssocID="{34834C48-2E02-4A19-9C17-9C5895446F0F}" presName="Ellipse" presStyleLbl="fgAcc1" presStyleIdx="3" presStyleCnt="9"/>
      <dgm:spPr>
        <a:solidFill>
          <a:schemeClr val="accent3">
            <a:alpha val="90000"/>
            <a:tint val="40000"/>
            <a:hueOff val="0"/>
            <a:satOff val="0"/>
            <a:lumOff val="0"/>
            <a:alphaOff val="0"/>
          </a:schemeClr>
        </a:solidFill>
        <a:ln w="25400" cap="flat" cmpd="sng" algn="ctr">
          <a:noFill/>
          <a:prstDash val="solid"/>
        </a:ln>
        <a:effectLst/>
      </dgm:spPr>
    </dgm:pt>
    <dgm:pt modelId="{0BAF49B4-6660-449C-90E0-29DC072BC584}" type="pres">
      <dgm:prSet presAssocID="{34834C48-2E02-4A19-9C17-9C5895446F0F}" presName="L2TextContainer" presStyleLbl="revTx" presStyleIdx="4" presStyleCnt="16">
        <dgm:presLayoutVars>
          <dgm:bulletEnabled val="1"/>
        </dgm:presLayoutVars>
      </dgm:prSet>
      <dgm:spPr/>
    </dgm:pt>
    <dgm:pt modelId="{1FF859CA-3023-46ED-ACE0-30233BB18834}" type="pres">
      <dgm:prSet presAssocID="{34834C48-2E02-4A19-9C17-9C5895446F0F}" presName="L1TextContainer" presStyleLbl="revTx" presStyleIdx="5" presStyleCnt="16">
        <dgm:presLayoutVars>
          <dgm:chMax val="1"/>
          <dgm:chPref val="1"/>
          <dgm:bulletEnabled val="1"/>
        </dgm:presLayoutVars>
      </dgm:prSet>
      <dgm:spPr/>
    </dgm:pt>
    <dgm:pt modelId="{1DF04929-BCDC-4383-8431-9706C61DD9CB}" type="pres">
      <dgm:prSet presAssocID="{34834C48-2E02-4A19-9C17-9C5895446F0F}" presName="ConnectLine" presStyleLbl="sibTrans1D1" presStyleIdx="2" presStyleCnt="8"/>
      <dgm:spPr>
        <a:noFill/>
        <a:ln w="12700" cap="flat" cmpd="sng" algn="ctr">
          <a:solidFill>
            <a:schemeClr val="accent3">
              <a:hueOff val="0"/>
              <a:satOff val="0"/>
              <a:lumOff val="0"/>
              <a:alphaOff val="0"/>
            </a:schemeClr>
          </a:solidFill>
          <a:prstDash val="dash"/>
        </a:ln>
        <a:effectLst/>
      </dgm:spPr>
    </dgm:pt>
    <dgm:pt modelId="{B760A2AF-9D35-4458-B46F-EC0DDAC0EFB2}" type="pres">
      <dgm:prSet presAssocID="{34834C48-2E02-4A19-9C17-9C5895446F0F}" presName="EmptyPlaceHolder" presStyleCnt="0"/>
      <dgm:spPr/>
    </dgm:pt>
    <dgm:pt modelId="{84CD63C9-1F95-497E-9CAD-0421ACCF4133}" type="pres">
      <dgm:prSet presAssocID="{CA457F82-2F95-4F9C-A40E-FC56DB2D30AE}" presName="spaceBetweenRectangles" presStyleCnt="0"/>
      <dgm:spPr/>
    </dgm:pt>
    <dgm:pt modelId="{195DC65E-C216-4D2B-97B0-08BED37FC760}" type="pres">
      <dgm:prSet presAssocID="{FF098877-AF48-FE4F-B13E-56F2C9A40CCE}" presName="composite" presStyleCnt="0"/>
      <dgm:spPr/>
    </dgm:pt>
    <dgm:pt modelId="{44CBAB93-E67D-4DE4-BA4D-71EAFE8A681E}" type="pres">
      <dgm:prSet presAssocID="{FF098877-AF48-FE4F-B13E-56F2C9A40CCE}" presName="ConnectorPoint" presStyleLbl="lnNode1" presStyleIdx="3"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0F8842A0-07A4-4331-B304-5ED5177832FD}" type="pres">
      <dgm:prSet presAssocID="{FF098877-AF48-FE4F-B13E-56F2C9A40CCE}" presName="DropPinPlaceHolder" presStyleCnt="0"/>
      <dgm:spPr/>
    </dgm:pt>
    <dgm:pt modelId="{8E57FD19-86BE-4520-8D10-F397B5BE0753}" type="pres">
      <dgm:prSet presAssocID="{FF098877-AF48-FE4F-B13E-56F2C9A40CCE}" presName="DropPin" presStyleLbl="alignNode1" presStyleIdx="3" presStyleCnt="8"/>
      <dgm:spPr/>
    </dgm:pt>
    <dgm:pt modelId="{302B3AC8-2549-4DA9-8865-DF676993F94F}" type="pres">
      <dgm:prSet presAssocID="{FF098877-AF48-FE4F-B13E-56F2C9A40CCE}" presName="Ellipse" presStyleLbl="fgAcc1" presStyleIdx="4" presStyleCnt="9"/>
      <dgm:spPr>
        <a:solidFill>
          <a:schemeClr val="accent3">
            <a:alpha val="90000"/>
            <a:tint val="40000"/>
            <a:hueOff val="0"/>
            <a:satOff val="0"/>
            <a:lumOff val="0"/>
            <a:alphaOff val="0"/>
          </a:schemeClr>
        </a:solidFill>
        <a:ln w="25400" cap="flat" cmpd="sng" algn="ctr">
          <a:noFill/>
          <a:prstDash val="solid"/>
        </a:ln>
        <a:effectLst/>
      </dgm:spPr>
    </dgm:pt>
    <dgm:pt modelId="{3E4B1DED-474D-494C-9B95-CA773ACADF33}" type="pres">
      <dgm:prSet presAssocID="{FF098877-AF48-FE4F-B13E-56F2C9A40CCE}" presName="L2TextContainer" presStyleLbl="revTx" presStyleIdx="6" presStyleCnt="16">
        <dgm:presLayoutVars>
          <dgm:bulletEnabled val="1"/>
        </dgm:presLayoutVars>
      </dgm:prSet>
      <dgm:spPr/>
    </dgm:pt>
    <dgm:pt modelId="{B0D31CD4-CA2C-4B8E-8540-C5885F111961}" type="pres">
      <dgm:prSet presAssocID="{FF098877-AF48-FE4F-B13E-56F2C9A40CCE}" presName="L1TextContainer" presStyleLbl="revTx" presStyleIdx="7" presStyleCnt="16">
        <dgm:presLayoutVars>
          <dgm:chMax val="1"/>
          <dgm:chPref val="1"/>
          <dgm:bulletEnabled val="1"/>
        </dgm:presLayoutVars>
      </dgm:prSet>
      <dgm:spPr/>
    </dgm:pt>
    <dgm:pt modelId="{2788FAEF-334A-4409-A183-1374ACDA9875}" type="pres">
      <dgm:prSet presAssocID="{FF098877-AF48-FE4F-B13E-56F2C9A40CCE}" presName="ConnectLine" presStyleLbl="sibTrans1D1" presStyleIdx="3" presStyleCnt="8"/>
      <dgm:spPr>
        <a:noFill/>
        <a:ln w="12700" cap="flat" cmpd="sng" algn="ctr">
          <a:solidFill>
            <a:schemeClr val="accent3">
              <a:hueOff val="0"/>
              <a:satOff val="0"/>
              <a:lumOff val="0"/>
              <a:alphaOff val="0"/>
            </a:schemeClr>
          </a:solidFill>
          <a:prstDash val="dash"/>
        </a:ln>
        <a:effectLst/>
      </dgm:spPr>
    </dgm:pt>
    <dgm:pt modelId="{07D879EB-B383-4CAF-846C-9A374B806803}" type="pres">
      <dgm:prSet presAssocID="{FF098877-AF48-FE4F-B13E-56F2C9A40CCE}" presName="EmptyPlaceHolder" presStyleCnt="0"/>
      <dgm:spPr/>
    </dgm:pt>
    <dgm:pt modelId="{60BEBE60-874B-4A47-8AE8-FF88BCDC8FC6}" type="pres">
      <dgm:prSet presAssocID="{7D4C0C64-0576-E04E-B3DE-844208837AAE}" presName="spaceBetweenRectangles" presStyleCnt="0"/>
      <dgm:spPr/>
    </dgm:pt>
    <dgm:pt modelId="{672FE1AB-2D32-48EB-8EDC-5243DEF86CB3}" type="pres">
      <dgm:prSet presAssocID="{3E87C6D6-2C7D-4AEB-B427-272D3F355EE8}" presName="composite" presStyleCnt="0"/>
      <dgm:spPr/>
    </dgm:pt>
    <dgm:pt modelId="{12F80579-FE1D-470B-8542-AF6EA2B5EB0B}" type="pres">
      <dgm:prSet presAssocID="{3E87C6D6-2C7D-4AEB-B427-272D3F355EE8}" presName="ConnectorPoint" presStyleLbl="lnNode1" presStyleIdx="4"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7415B773-FB8D-4F16-9F0B-CA1FB9F6CD82}" type="pres">
      <dgm:prSet presAssocID="{3E87C6D6-2C7D-4AEB-B427-272D3F355EE8}" presName="DropPinPlaceHolder" presStyleCnt="0"/>
      <dgm:spPr/>
    </dgm:pt>
    <dgm:pt modelId="{44161094-D2E3-41DD-93B6-FB08F1AC5103}" type="pres">
      <dgm:prSet presAssocID="{3E87C6D6-2C7D-4AEB-B427-272D3F355EE8}" presName="DropPin" presStyleLbl="alignNode1" presStyleIdx="4" presStyleCnt="8"/>
      <dgm:spPr/>
    </dgm:pt>
    <dgm:pt modelId="{95A507A0-F701-43EF-9EF4-1C1521466927}" type="pres">
      <dgm:prSet presAssocID="{3E87C6D6-2C7D-4AEB-B427-272D3F355EE8}" presName="Ellipse" presStyleLbl="fgAcc1" presStyleIdx="5" presStyleCnt="9"/>
      <dgm:spPr>
        <a:solidFill>
          <a:schemeClr val="accent3">
            <a:alpha val="90000"/>
            <a:tint val="40000"/>
            <a:hueOff val="0"/>
            <a:satOff val="0"/>
            <a:lumOff val="0"/>
            <a:alphaOff val="0"/>
          </a:schemeClr>
        </a:solidFill>
        <a:ln w="25400" cap="flat" cmpd="sng" algn="ctr">
          <a:noFill/>
          <a:prstDash val="solid"/>
        </a:ln>
        <a:effectLst/>
      </dgm:spPr>
    </dgm:pt>
    <dgm:pt modelId="{8070F5D3-0627-4961-8942-D0FA0DD8932E}" type="pres">
      <dgm:prSet presAssocID="{3E87C6D6-2C7D-4AEB-B427-272D3F355EE8}" presName="L2TextContainer" presStyleLbl="revTx" presStyleIdx="8" presStyleCnt="16">
        <dgm:presLayoutVars>
          <dgm:bulletEnabled val="1"/>
        </dgm:presLayoutVars>
      </dgm:prSet>
      <dgm:spPr/>
    </dgm:pt>
    <dgm:pt modelId="{55721D9F-CAF3-4F0A-963A-57D65EF6F802}" type="pres">
      <dgm:prSet presAssocID="{3E87C6D6-2C7D-4AEB-B427-272D3F355EE8}" presName="L1TextContainer" presStyleLbl="revTx" presStyleIdx="9" presStyleCnt="16">
        <dgm:presLayoutVars>
          <dgm:chMax val="1"/>
          <dgm:chPref val="1"/>
          <dgm:bulletEnabled val="1"/>
        </dgm:presLayoutVars>
      </dgm:prSet>
      <dgm:spPr/>
    </dgm:pt>
    <dgm:pt modelId="{A22365A2-E3C0-403B-AD11-D215BD05F9F4}" type="pres">
      <dgm:prSet presAssocID="{3E87C6D6-2C7D-4AEB-B427-272D3F355EE8}" presName="ConnectLine" presStyleLbl="sibTrans1D1" presStyleIdx="4" presStyleCnt="8"/>
      <dgm:spPr>
        <a:noFill/>
        <a:ln w="12700" cap="flat" cmpd="sng" algn="ctr">
          <a:solidFill>
            <a:schemeClr val="accent3">
              <a:hueOff val="0"/>
              <a:satOff val="0"/>
              <a:lumOff val="0"/>
              <a:alphaOff val="0"/>
            </a:schemeClr>
          </a:solidFill>
          <a:prstDash val="dash"/>
        </a:ln>
        <a:effectLst/>
      </dgm:spPr>
    </dgm:pt>
    <dgm:pt modelId="{A04DF635-DDF8-4238-894D-296CEA4F2638}" type="pres">
      <dgm:prSet presAssocID="{3E87C6D6-2C7D-4AEB-B427-272D3F355EE8}" presName="EmptyPlaceHolder" presStyleCnt="0"/>
      <dgm:spPr/>
    </dgm:pt>
    <dgm:pt modelId="{D87078F4-3D6A-4EFF-BEFB-6A93A6426356}" type="pres">
      <dgm:prSet presAssocID="{F1D31205-32FC-4045-8049-8DF651955801}" presName="spaceBetweenRectangles" presStyleCnt="0"/>
      <dgm:spPr/>
    </dgm:pt>
    <dgm:pt modelId="{42A899AE-C0DA-4E19-B095-79521B2B6FEA}" type="pres">
      <dgm:prSet presAssocID="{579986B1-043C-3D41-93C4-0C6A72CE44C8}" presName="composite" presStyleCnt="0"/>
      <dgm:spPr/>
    </dgm:pt>
    <dgm:pt modelId="{370CFA5C-A27A-4391-98B3-64952CE085F9}" type="pres">
      <dgm:prSet presAssocID="{579986B1-043C-3D41-93C4-0C6A72CE44C8}" presName="ConnectorPoint" presStyleLbl="lnNode1" presStyleIdx="5"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16A805F7-AA61-4F83-86B0-08A9A11004D0}" type="pres">
      <dgm:prSet presAssocID="{579986B1-043C-3D41-93C4-0C6A72CE44C8}" presName="DropPinPlaceHolder" presStyleCnt="0"/>
      <dgm:spPr/>
    </dgm:pt>
    <dgm:pt modelId="{A245696F-C53F-4085-AD13-0A2AD8A74CB6}" type="pres">
      <dgm:prSet presAssocID="{579986B1-043C-3D41-93C4-0C6A72CE44C8}" presName="DropPin" presStyleLbl="alignNode1" presStyleIdx="5" presStyleCnt="8"/>
      <dgm:spPr/>
    </dgm:pt>
    <dgm:pt modelId="{6BBA0730-2DA1-426A-B42E-9B8D52B516BC}" type="pres">
      <dgm:prSet presAssocID="{579986B1-043C-3D41-93C4-0C6A72CE44C8}" presName="Ellipse" presStyleLbl="fgAcc1" presStyleIdx="6" presStyleCnt="9"/>
      <dgm:spPr>
        <a:solidFill>
          <a:schemeClr val="accent3">
            <a:alpha val="90000"/>
            <a:tint val="40000"/>
            <a:hueOff val="0"/>
            <a:satOff val="0"/>
            <a:lumOff val="0"/>
            <a:alphaOff val="0"/>
          </a:schemeClr>
        </a:solidFill>
        <a:ln w="25400" cap="flat" cmpd="sng" algn="ctr">
          <a:noFill/>
          <a:prstDash val="solid"/>
        </a:ln>
        <a:effectLst/>
      </dgm:spPr>
    </dgm:pt>
    <dgm:pt modelId="{83918950-1EDC-45B7-B442-156F9301AF83}" type="pres">
      <dgm:prSet presAssocID="{579986B1-043C-3D41-93C4-0C6A72CE44C8}" presName="L2TextContainer" presStyleLbl="revTx" presStyleIdx="10" presStyleCnt="16">
        <dgm:presLayoutVars>
          <dgm:bulletEnabled val="1"/>
        </dgm:presLayoutVars>
      </dgm:prSet>
      <dgm:spPr/>
    </dgm:pt>
    <dgm:pt modelId="{CB072330-5306-4EC9-AC2B-988BB9CCA630}" type="pres">
      <dgm:prSet presAssocID="{579986B1-043C-3D41-93C4-0C6A72CE44C8}" presName="L1TextContainer" presStyleLbl="revTx" presStyleIdx="11" presStyleCnt="16">
        <dgm:presLayoutVars>
          <dgm:chMax val="1"/>
          <dgm:chPref val="1"/>
          <dgm:bulletEnabled val="1"/>
        </dgm:presLayoutVars>
      </dgm:prSet>
      <dgm:spPr/>
    </dgm:pt>
    <dgm:pt modelId="{206527BE-6682-487C-921A-B204380BFF4B}" type="pres">
      <dgm:prSet presAssocID="{579986B1-043C-3D41-93C4-0C6A72CE44C8}" presName="ConnectLine" presStyleLbl="sibTrans1D1" presStyleIdx="5" presStyleCnt="8"/>
      <dgm:spPr>
        <a:noFill/>
        <a:ln w="12700" cap="flat" cmpd="sng" algn="ctr">
          <a:solidFill>
            <a:schemeClr val="accent3">
              <a:hueOff val="0"/>
              <a:satOff val="0"/>
              <a:lumOff val="0"/>
              <a:alphaOff val="0"/>
            </a:schemeClr>
          </a:solidFill>
          <a:prstDash val="dash"/>
        </a:ln>
        <a:effectLst/>
      </dgm:spPr>
    </dgm:pt>
    <dgm:pt modelId="{F50B148A-92B9-4779-96B4-36CFF6D49350}" type="pres">
      <dgm:prSet presAssocID="{579986B1-043C-3D41-93C4-0C6A72CE44C8}" presName="EmptyPlaceHolder" presStyleCnt="0"/>
      <dgm:spPr/>
    </dgm:pt>
    <dgm:pt modelId="{8A06C4B5-18CE-4B2F-9038-E89D1FA6C4B3}" type="pres">
      <dgm:prSet presAssocID="{1F2F57CB-B0F0-3F4E-9934-891709A66B73}" presName="spaceBetweenRectangles" presStyleCnt="0"/>
      <dgm:spPr/>
    </dgm:pt>
    <dgm:pt modelId="{CF3779A4-7F39-4E02-AF9C-71D64692C1D7}" type="pres">
      <dgm:prSet presAssocID="{6D457E4F-71EE-471B-869C-EDD6AB9834A5}" presName="composite" presStyleCnt="0"/>
      <dgm:spPr/>
    </dgm:pt>
    <dgm:pt modelId="{F44F6BDB-0333-4FE1-BEF0-211D11AC6A94}" type="pres">
      <dgm:prSet presAssocID="{6D457E4F-71EE-471B-869C-EDD6AB9834A5}" presName="ConnectorPoint" presStyleLbl="lnNode1" presStyleIdx="6"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D61AD7B0-F738-4CC4-AC21-C46B84AAD080}" type="pres">
      <dgm:prSet presAssocID="{6D457E4F-71EE-471B-869C-EDD6AB9834A5}" presName="DropPinPlaceHolder" presStyleCnt="0"/>
      <dgm:spPr/>
    </dgm:pt>
    <dgm:pt modelId="{73457DF9-EAB6-4328-8D25-4A0AF1B4DF6B}" type="pres">
      <dgm:prSet presAssocID="{6D457E4F-71EE-471B-869C-EDD6AB9834A5}" presName="DropPin" presStyleLbl="alignNode1" presStyleIdx="6" presStyleCnt="8"/>
      <dgm:spPr/>
    </dgm:pt>
    <dgm:pt modelId="{47301225-B7A6-447C-98DE-D6F95A0C70D2}" type="pres">
      <dgm:prSet presAssocID="{6D457E4F-71EE-471B-869C-EDD6AB9834A5}" presName="Ellipse" presStyleLbl="fgAcc1" presStyleIdx="7" presStyleCnt="9"/>
      <dgm:spPr>
        <a:solidFill>
          <a:schemeClr val="accent3">
            <a:alpha val="90000"/>
            <a:tint val="40000"/>
            <a:hueOff val="0"/>
            <a:satOff val="0"/>
            <a:lumOff val="0"/>
            <a:alphaOff val="0"/>
          </a:schemeClr>
        </a:solidFill>
        <a:ln w="25400" cap="flat" cmpd="sng" algn="ctr">
          <a:noFill/>
          <a:prstDash val="solid"/>
        </a:ln>
        <a:effectLst/>
      </dgm:spPr>
    </dgm:pt>
    <dgm:pt modelId="{28F53DEA-5DBE-42FC-843B-C2373B922ADD}" type="pres">
      <dgm:prSet presAssocID="{6D457E4F-71EE-471B-869C-EDD6AB9834A5}" presName="L2TextContainer" presStyleLbl="revTx" presStyleIdx="12" presStyleCnt="16">
        <dgm:presLayoutVars>
          <dgm:bulletEnabled val="1"/>
        </dgm:presLayoutVars>
      </dgm:prSet>
      <dgm:spPr/>
    </dgm:pt>
    <dgm:pt modelId="{9E730363-4CA1-4A8C-A24F-C2C59EAFC131}" type="pres">
      <dgm:prSet presAssocID="{6D457E4F-71EE-471B-869C-EDD6AB9834A5}" presName="L1TextContainer" presStyleLbl="revTx" presStyleIdx="13" presStyleCnt="16">
        <dgm:presLayoutVars>
          <dgm:chMax val="1"/>
          <dgm:chPref val="1"/>
          <dgm:bulletEnabled val="1"/>
        </dgm:presLayoutVars>
      </dgm:prSet>
      <dgm:spPr/>
    </dgm:pt>
    <dgm:pt modelId="{3ECC33A0-1B5C-4F96-85BF-C9572596F020}" type="pres">
      <dgm:prSet presAssocID="{6D457E4F-71EE-471B-869C-EDD6AB9834A5}" presName="ConnectLine" presStyleLbl="sibTrans1D1" presStyleIdx="6" presStyleCnt="8"/>
      <dgm:spPr>
        <a:noFill/>
        <a:ln w="12700" cap="flat" cmpd="sng" algn="ctr">
          <a:solidFill>
            <a:schemeClr val="accent3">
              <a:hueOff val="0"/>
              <a:satOff val="0"/>
              <a:lumOff val="0"/>
              <a:alphaOff val="0"/>
            </a:schemeClr>
          </a:solidFill>
          <a:prstDash val="dash"/>
        </a:ln>
        <a:effectLst/>
      </dgm:spPr>
    </dgm:pt>
    <dgm:pt modelId="{F5C6B2E2-803B-4D70-A1CD-B34895EFE4DB}" type="pres">
      <dgm:prSet presAssocID="{6D457E4F-71EE-471B-869C-EDD6AB9834A5}" presName="EmptyPlaceHolder" presStyleCnt="0"/>
      <dgm:spPr/>
    </dgm:pt>
    <dgm:pt modelId="{06D2CEE0-EC73-4162-AEBB-322A0AAD5DC3}" type="pres">
      <dgm:prSet presAssocID="{74CD342E-EA4F-4123-992C-6B9C7DFD07CE}" presName="spaceBetweenRectangles" presStyleCnt="0"/>
      <dgm:spPr/>
    </dgm:pt>
    <dgm:pt modelId="{3A023F69-B896-4356-BFB0-A35D05F9ED59}" type="pres">
      <dgm:prSet presAssocID="{F96A6DAD-57AC-784D-9F77-DB8842D6DD79}" presName="composite" presStyleCnt="0"/>
      <dgm:spPr/>
    </dgm:pt>
    <dgm:pt modelId="{384CDF41-E672-4244-9676-20FBBCC4895F}" type="pres">
      <dgm:prSet presAssocID="{F96A6DAD-57AC-784D-9F77-DB8842D6DD79}" presName="ConnectorPoint" presStyleLbl="lnNode1" presStyleIdx="7" presStyleCnt="8"/>
      <dgm:spPr>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gm:spPr>
    </dgm:pt>
    <dgm:pt modelId="{A84127DE-11F6-405F-8893-6150D40EFBD9}" type="pres">
      <dgm:prSet presAssocID="{F96A6DAD-57AC-784D-9F77-DB8842D6DD79}" presName="DropPinPlaceHolder" presStyleCnt="0"/>
      <dgm:spPr/>
    </dgm:pt>
    <dgm:pt modelId="{A10D515B-BE08-45A6-BDCB-3590C695526E}" type="pres">
      <dgm:prSet presAssocID="{F96A6DAD-57AC-784D-9F77-DB8842D6DD79}" presName="DropPin" presStyleLbl="alignNode1" presStyleIdx="7" presStyleCnt="8"/>
      <dgm:spPr/>
    </dgm:pt>
    <dgm:pt modelId="{DF55DEC2-8FF8-41B5-90A9-0AED5B06458C}" type="pres">
      <dgm:prSet presAssocID="{F96A6DAD-57AC-784D-9F77-DB8842D6DD79}" presName="Ellipse" presStyleLbl="fgAcc1" presStyleIdx="8" presStyleCnt="9"/>
      <dgm:spPr>
        <a:solidFill>
          <a:schemeClr val="accent3">
            <a:alpha val="90000"/>
            <a:tint val="40000"/>
            <a:hueOff val="0"/>
            <a:satOff val="0"/>
            <a:lumOff val="0"/>
            <a:alphaOff val="0"/>
          </a:schemeClr>
        </a:solidFill>
        <a:ln w="25400" cap="flat" cmpd="sng" algn="ctr">
          <a:noFill/>
          <a:prstDash val="solid"/>
        </a:ln>
        <a:effectLst/>
      </dgm:spPr>
    </dgm:pt>
    <dgm:pt modelId="{155141C3-D04F-4E8A-B890-0082F5BEA9D7}" type="pres">
      <dgm:prSet presAssocID="{F96A6DAD-57AC-784D-9F77-DB8842D6DD79}" presName="L2TextContainer" presStyleLbl="revTx" presStyleIdx="14" presStyleCnt="16">
        <dgm:presLayoutVars>
          <dgm:bulletEnabled val="1"/>
        </dgm:presLayoutVars>
      </dgm:prSet>
      <dgm:spPr/>
    </dgm:pt>
    <dgm:pt modelId="{BAB8D647-AD49-4915-8550-C9A01F51B77C}" type="pres">
      <dgm:prSet presAssocID="{F96A6DAD-57AC-784D-9F77-DB8842D6DD79}" presName="L1TextContainer" presStyleLbl="revTx" presStyleIdx="15" presStyleCnt="16">
        <dgm:presLayoutVars>
          <dgm:chMax val="1"/>
          <dgm:chPref val="1"/>
          <dgm:bulletEnabled val="1"/>
        </dgm:presLayoutVars>
      </dgm:prSet>
      <dgm:spPr/>
    </dgm:pt>
    <dgm:pt modelId="{CAC2DEC9-AB90-4225-9D7C-ACB038544B46}" type="pres">
      <dgm:prSet presAssocID="{F96A6DAD-57AC-784D-9F77-DB8842D6DD79}" presName="ConnectLine" presStyleLbl="sibTrans1D1" presStyleIdx="7" presStyleCnt="8"/>
      <dgm:spPr>
        <a:noFill/>
        <a:ln w="12700" cap="flat" cmpd="sng" algn="ctr">
          <a:solidFill>
            <a:schemeClr val="accent3">
              <a:hueOff val="0"/>
              <a:satOff val="0"/>
              <a:lumOff val="0"/>
              <a:alphaOff val="0"/>
            </a:schemeClr>
          </a:solidFill>
          <a:prstDash val="dash"/>
        </a:ln>
        <a:effectLst/>
      </dgm:spPr>
    </dgm:pt>
    <dgm:pt modelId="{B38E24ED-4448-4CAC-B3E4-A242B416D0B7}" type="pres">
      <dgm:prSet presAssocID="{F96A6DAD-57AC-784D-9F77-DB8842D6DD79}" presName="EmptyPlaceHolder" presStyleCnt="0"/>
      <dgm:spPr/>
    </dgm:pt>
  </dgm:ptLst>
  <dgm:cxnLst>
    <dgm:cxn modelId="{2AAF9D07-A76F-4843-B4EA-F8B65E5BF761}" type="presOf" srcId="{4A27CE10-81F5-4423-8898-54CC0708E05B}" destId="{28F53DEA-5DBE-42FC-843B-C2373B922ADD}" srcOrd="0" destOrd="5" presId="urn:microsoft.com/office/officeart/2017/3/layout/DropPinTimeline"/>
    <dgm:cxn modelId="{7833D80B-F7C9-4FA4-B4A1-F48F7DEFB01D}" type="presOf" srcId="{3E87C6D6-2C7D-4AEB-B427-272D3F355EE8}" destId="{55721D9F-CAF3-4F0A-963A-57D65EF6F802}" srcOrd="0" destOrd="0" presId="urn:microsoft.com/office/officeart/2017/3/layout/DropPinTimeline"/>
    <dgm:cxn modelId="{492B8F0E-AB2C-4A42-BEA3-244B328C4BE9}" type="presOf" srcId="{579986B1-043C-3D41-93C4-0C6A72CE44C8}" destId="{CB072330-5306-4EC9-AC2B-988BB9CCA630}" srcOrd="0" destOrd="0" presId="urn:microsoft.com/office/officeart/2017/3/layout/DropPinTimeline"/>
    <dgm:cxn modelId="{26BBC10F-4B5B-5442-BF6F-EC2027E6B7F4}" srcId="{2CC3EF11-8745-D341-B687-7DA39E739549}" destId="{D4CB2962-A28D-7342-8C98-921DFE602D7F}" srcOrd="0" destOrd="0" parTransId="{B2FE32EE-8866-F94C-93BA-C43E497712E9}" sibTransId="{3D8388D7-0387-EB47-9073-6C726F4C20FB}"/>
    <dgm:cxn modelId="{D5EB5611-572D-4A18-85E7-EDF76EECD65C}" type="presOf" srcId="{6A2E33B8-4E00-46B9-B6F9-249E26B6F370}" destId="{831CA0AC-5DCA-4FC8-9DAE-6E18DFD56719}" srcOrd="0" destOrd="0" presId="urn:microsoft.com/office/officeart/2017/3/layout/DropPinTimeline"/>
    <dgm:cxn modelId="{38A7151A-B46F-4E6E-B3F8-240415B1A3D1}" type="presOf" srcId="{E30F0E80-E4F4-410F-9A0C-263BDE42A1DE}" destId="{28F53DEA-5DBE-42FC-843B-C2373B922ADD}" srcOrd="0" destOrd="4" presId="urn:microsoft.com/office/officeart/2017/3/layout/DropPinTimeline"/>
    <dgm:cxn modelId="{9091FC24-4B61-9344-88C4-C39A069AE8E7}" srcId="{579986B1-043C-3D41-93C4-0C6A72CE44C8}" destId="{93868957-BFD8-4F3F-B38A-E19C1B7547FD}" srcOrd="0" destOrd="0" parTransId="{49FEC4E7-DA21-4EF3-A432-240072540B44}" sibTransId="{C82DEF92-4E8C-4BD1-8D6E-E6DE9CA42211}"/>
    <dgm:cxn modelId="{98BA9F2A-ACFA-4885-BCFC-2DB900653FCF}" type="presOf" srcId="{F96A6DAD-57AC-784D-9F77-DB8842D6DD79}" destId="{BAB8D647-AD49-4915-8550-C9A01F51B77C}" srcOrd="0" destOrd="0" presId="urn:microsoft.com/office/officeart/2017/3/layout/DropPinTimeline"/>
    <dgm:cxn modelId="{2D19862F-E03D-48D5-B580-0B3053B082DF}" type="presOf" srcId="{081294E9-9690-4C6C-9275-2962ED7AD832}" destId="{28F53DEA-5DBE-42FC-843B-C2373B922ADD}" srcOrd="0" destOrd="3" presId="urn:microsoft.com/office/officeart/2017/3/layout/DropPinTimeline"/>
    <dgm:cxn modelId="{6CA6EB38-19E8-1645-ABA8-7594C41C24A2}" srcId="{2CC3EF11-8745-D341-B687-7DA39E739549}" destId="{579986B1-043C-3D41-93C4-0C6A72CE44C8}" srcOrd="5" destOrd="0" parTransId="{7BDA185B-15E0-E24F-AC33-1B5833A16AFC}" sibTransId="{1F2F57CB-B0F0-3F4E-9934-891709A66B73}"/>
    <dgm:cxn modelId="{30687F60-8335-42B8-B353-818852020D46}" type="presOf" srcId="{CD46FDA0-5F8C-4008-8ABE-7C7D65FDCCC3}" destId="{8070F5D3-0627-4961-8942-D0FA0DD8932E}" srcOrd="0" destOrd="1" presId="urn:microsoft.com/office/officeart/2017/3/layout/DropPinTimeline"/>
    <dgm:cxn modelId="{7131AB41-07A9-BD44-ADEA-D04F347DCF0C}" srcId="{F96A6DAD-57AC-784D-9F77-DB8842D6DD79}" destId="{D64EFA52-7E7C-4BC7-BA9D-210CC2806D29}" srcOrd="0" destOrd="0" parTransId="{79D55D94-6EC2-46AC-8468-2500AEDF32E2}" sibTransId="{F54A62CB-1C76-4342-AA90-51E96ECB84F0}"/>
    <dgm:cxn modelId="{503F6242-4E47-405C-BE0E-87AFFBFF8C18}" srcId="{6A2E33B8-4E00-46B9-B6F9-249E26B6F370}" destId="{0E920D0F-FBA3-414D-8126-44E9A626B1B9}" srcOrd="0" destOrd="0" parTransId="{9ACA6D4A-CA9E-4F01-A49F-F161A485A703}" sibTransId="{BF38B949-DD25-4479-80FA-310A407B1A8D}"/>
    <dgm:cxn modelId="{0FE5E964-8C9F-44D8-8698-FF44F88F43B3}" type="presOf" srcId="{BF5E1B95-5FF7-4874-856F-FACF255A402C}" destId="{FD61EC3E-14AD-4C06-8E46-6A5B623F35AA}" srcOrd="0" destOrd="1" presId="urn:microsoft.com/office/officeart/2017/3/layout/DropPinTimeline"/>
    <dgm:cxn modelId="{3C8FEF65-5516-6F4D-9304-7557B3627739}" srcId="{6D457E4F-71EE-471B-869C-EDD6AB9834A5}" destId="{081294E9-9690-4C6C-9275-2962ED7AD832}" srcOrd="3" destOrd="0" parTransId="{2E948E0C-B0AE-4ABD-B691-8B71AFF13092}" sibTransId="{7BA22F3A-404C-4816-A827-574BC4B90FAA}"/>
    <dgm:cxn modelId="{2C687046-0C0A-407C-87B0-49EEC921089E}" type="presOf" srcId="{D64EFA52-7E7C-4BC7-BA9D-210CC2806D29}" destId="{155141C3-D04F-4E8A-B890-0082F5BEA9D7}" srcOrd="0" destOrd="0" presId="urn:microsoft.com/office/officeart/2017/3/layout/DropPinTimeline"/>
    <dgm:cxn modelId="{01A8E149-B06F-46E1-9FF2-1F39F6269DFB}" srcId="{2CC3EF11-8745-D341-B687-7DA39E739549}" destId="{34834C48-2E02-4A19-9C17-9C5895446F0F}" srcOrd="2" destOrd="0" parTransId="{6E954A81-9C29-4806-A71C-D4C0E9A5FB49}" sibTransId="{CA457F82-2F95-4F9C-A40E-FC56DB2D30AE}"/>
    <dgm:cxn modelId="{8FBD576E-CD3A-A942-9554-02B721035CE1}" srcId="{FF098877-AF48-FE4F-B13E-56F2C9A40CCE}" destId="{FD9003F5-CB55-4250-8C75-0AECDDA3044E}" srcOrd="0" destOrd="0" parTransId="{8F26773E-42E2-4DF7-8C6B-C4DBB40B8BDC}" sibTransId="{0861C605-23EA-4945-9A5E-0AB222818A0D}"/>
    <dgm:cxn modelId="{EC32B66E-7C3E-4974-8A51-AA07959B8FC3}" srcId="{34834C48-2E02-4A19-9C17-9C5895446F0F}" destId="{EF275F20-47C8-48D7-970C-C436C13FD40B}" srcOrd="1" destOrd="0" parTransId="{94495432-37BB-4942-946E-E49F2E976F53}" sibTransId="{2C3FE526-12E6-423E-9B52-1EED63B6AE36}"/>
    <dgm:cxn modelId="{8246864F-D7B8-9A4F-9917-BA66D2E34911}" srcId="{2CC3EF11-8745-D341-B687-7DA39E739549}" destId="{FF098877-AF48-FE4F-B13E-56F2C9A40CCE}" srcOrd="3" destOrd="0" parTransId="{5020A1F2-BBB8-A445-B207-FA10DE2C87CA}" sibTransId="{7D4C0C64-0576-E04E-B3DE-844208837AAE}"/>
    <dgm:cxn modelId="{6EA59551-2163-4287-8FCD-07C025FA7BEC}" srcId="{2CC3EF11-8745-D341-B687-7DA39E739549}" destId="{6A2E33B8-4E00-46B9-B6F9-249E26B6F370}" srcOrd="1" destOrd="0" parTransId="{D10927CF-4542-4F8E-B569-54202EF47399}" sibTransId="{09F79679-ACA6-43B0-8DAD-DD4FF7D6773C}"/>
    <dgm:cxn modelId="{7F490975-FD9B-455B-8B29-DB9C54E2F4E0}" srcId="{D4CB2962-A28D-7342-8C98-921DFE602D7F}" destId="{AD5AA26F-68A2-4161-B469-1DDDD6487C63}" srcOrd="0" destOrd="0" parTransId="{15FE1A26-D801-43AE-BB74-464D98DC78C6}" sibTransId="{6C07E076-2E9F-4971-A907-61C631F76E5F}"/>
    <dgm:cxn modelId="{75A4B157-11B0-4789-AB32-1C695C5CB7AB}" type="presOf" srcId="{EF275F20-47C8-48D7-970C-C436C13FD40B}" destId="{0BAF49B4-6660-449C-90E0-29DC072BC584}" srcOrd="0" destOrd="1" presId="urn:microsoft.com/office/officeart/2017/3/layout/DropPinTimeline"/>
    <dgm:cxn modelId="{2C98FC7D-F98F-47A2-A8BF-36DFFD1B5CD5}" type="presOf" srcId="{FD9003F5-CB55-4250-8C75-0AECDDA3044E}" destId="{3E4B1DED-474D-494C-9B95-CA773ACADF33}" srcOrd="0" destOrd="0" presId="urn:microsoft.com/office/officeart/2017/3/layout/DropPinTimeline"/>
    <dgm:cxn modelId="{48008284-7950-4FE5-991D-B50FCAB90661}" type="presOf" srcId="{AD5AA26F-68A2-4161-B469-1DDDD6487C63}" destId="{FD61EC3E-14AD-4C06-8E46-6A5B623F35AA}" srcOrd="0" destOrd="0" presId="urn:microsoft.com/office/officeart/2017/3/layout/DropPinTimeline"/>
    <dgm:cxn modelId="{9541E684-5DB2-9E49-9884-1BA419BF901D}" srcId="{6D457E4F-71EE-471B-869C-EDD6AB9834A5}" destId="{CBF666E5-240B-418D-A1AE-A6C77B66BF0A}" srcOrd="1" destOrd="0" parTransId="{1217FF03-FB59-4763-A471-2FD3E757A0E4}" sibTransId="{37ECC7BB-BE52-4CD9-B7B0-8D491E17336B}"/>
    <dgm:cxn modelId="{F77DB688-7C50-4778-AF06-6D9B1B5395C9}" type="presOf" srcId="{FF098877-AF48-FE4F-B13E-56F2C9A40CCE}" destId="{B0D31CD4-CA2C-4B8E-8540-C5885F111961}" srcOrd="0" destOrd="0" presId="urn:microsoft.com/office/officeart/2017/3/layout/DropPinTimeline"/>
    <dgm:cxn modelId="{69C9CC89-DF43-4E11-82DC-B75524C98FE0}" type="presOf" srcId="{D4CB2962-A28D-7342-8C98-921DFE602D7F}" destId="{6D3B421D-C471-4E2F-B441-7309ADEC17F8}" srcOrd="0" destOrd="0" presId="urn:microsoft.com/office/officeart/2017/3/layout/DropPinTimeline"/>
    <dgm:cxn modelId="{F3DCC990-E112-4F39-982E-34807AE974F5}" type="presOf" srcId="{CBF666E5-240B-418D-A1AE-A6C77B66BF0A}" destId="{28F53DEA-5DBE-42FC-843B-C2373B922ADD}" srcOrd="0" destOrd="1" presId="urn:microsoft.com/office/officeart/2017/3/layout/DropPinTimeline"/>
    <dgm:cxn modelId="{390F4C92-4BF8-493D-AE2E-1B559C3CC92B}" srcId="{2CC3EF11-8745-D341-B687-7DA39E739549}" destId="{3E87C6D6-2C7D-4AEB-B427-272D3F355EE8}" srcOrd="4" destOrd="0" parTransId="{A516B271-82BF-4C71-8E1E-C50FF4C13E99}" sibTransId="{F1D31205-32FC-4045-8049-8DF651955801}"/>
    <dgm:cxn modelId="{7301A09A-B3A9-4A1D-830F-C1FFA562FA5E}" type="presOf" srcId="{B6EAD54B-0387-4E74-8315-C9425D47B42A}" destId="{28F53DEA-5DBE-42FC-843B-C2373B922ADD}" srcOrd="0" destOrd="2" presId="urn:microsoft.com/office/officeart/2017/3/layout/DropPinTimeline"/>
    <dgm:cxn modelId="{3E3B2E9E-1551-43A3-940D-E2AD2DFA6F4D}" srcId="{D4CB2962-A28D-7342-8C98-921DFE602D7F}" destId="{BF5E1B95-5FF7-4874-856F-FACF255A402C}" srcOrd="1" destOrd="0" parTransId="{B8E2E71F-938A-482C-A13D-B0DA32C799EB}" sibTransId="{25CE7FF4-339C-4D9E-A7A9-2DF9C2E23008}"/>
    <dgm:cxn modelId="{80A62A9F-E0FB-43C2-8363-35E994951EC2}" type="presOf" srcId="{0E920D0F-FBA3-414D-8126-44E9A626B1B9}" destId="{AEE4EB35-FC24-46C7-B7DF-15358155D984}" srcOrd="0" destOrd="0" presId="urn:microsoft.com/office/officeart/2017/3/layout/DropPinTimeline"/>
    <dgm:cxn modelId="{12B1739F-41AB-45F6-829C-BD1A2006D4CE}" srcId="{6D457E4F-71EE-471B-869C-EDD6AB9834A5}" destId="{E30F0E80-E4F4-410F-9A0C-263BDE42A1DE}" srcOrd="4" destOrd="0" parTransId="{D2C99BCB-A938-453D-9179-479B6C7CCCDB}" sibTransId="{51DC10DF-BB34-4631-83DC-8AB562FF9E45}"/>
    <dgm:cxn modelId="{C18477A4-9511-44F2-A568-7D462F569CB1}" type="presOf" srcId="{34834C48-2E02-4A19-9C17-9C5895446F0F}" destId="{1FF859CA-3023-46ED-ACE0-30233BB18834}" srcOrd="0" destOrd="0" presId="urn:microsoft.com/office/officeart/2017/3/layout/DropPinTimeline"/>
    <dgm:cxn modelId="{51DAA2A8-3E50-3C48-B3BE-4BFCC753D618}" srcId="{2CC3EF11-8745-D341-B687-7DA39E739549}" destId="{F96A6DAD-57AC-784D-9F77-DB8842D6DD79}" srcOrd="7" destOrd="0" parTransId="{62B1320D-126C-9147-8C8B-F3E0B4A12AE1}" sibTransId="{ED40203E-7D4B-1240-AD8A-C0F1B840C5EC}"/>
    <dgm:cxn modelId="{C24AFDB6-A29C-4437-BDDE-82A246E9BD1C}" srcId="{3E87C6D6-2C7D-4AEB-B427-272D3F355EE8}" destId="{EB62DD76-D065-41BF-ADBD-2AA42B345035}" srcOrd="0" destOrd="0" parTransId="{189F49B2-8433-4976-862D-15905243EB45}" sibTransId="{29B394FC-4366-423D-9E97-B0292747F68C}"/>
    <dgm:cxn modelId="{64E042BD-3601-4951-967B-74989D1C1828}" type="presOf" srcId="{D12D6B3C-4EFC-4286-801F-14F739C6D8CE}" destId="{0BAF49B4-6660-449C-90E0-29DC072BC584}" srcOrd="0" destOrd="0" presId="urn:microsoft.com/office/officeart/2017/3/layout/DropPinTimeline"/>
    <dgm:cxn modelId="{640303BE-B337-458A-8E05-A0FC7415A56C}" srcId="{3E87C6D6-2C7D-4AEB-B427-272D3F355EE8}" destId="{CD46FDA0-5F8C-4008-8ABE-7C7D65FDCCC3}" srcOrd="1" destOrd="0" parTransId="{C2DD7708-7ABD-4FD2-AF52-68B810CA35EE}" sibTransId="{521F5A77-D5A8-45FC-BBC3-DFC0AE96B596}"/>
    <dgm:cxn modelId="{C828CFBF-EEE3-4CBD-BB45-6CBF037EE216}" type="presOf" srcId="{EB62DD76-D065-41BF-ADBD-2AA42B345035}" destId="{8070F5D3-0627-4961-8942-D0FA0DD8932E}" srcOrd="0" destOrd="0" presId="urn:microsoft.com/office/officeart/2017/3/layout/DropPinTimeline"/>
    <dgm:cxn modelId="{0DF2DACF-EEDB-46EB-B8D5-C273A37C3A92}" type="presOf" srcId="{6D457E4F-71EE-471B-869C-EDD6AB9834A5}" destId="{9E730363-4CA1-4A8C-A24F-C2C59EAFC131}" srcOrd="0" destOrd="0" presId="urn:microsoft.com/office/officeart/2017/3/layout/DropPinTimeline"/>
    <dgm:cxn modelId="{433AF7D2-9E24-483B-8F61-27BA3DF9B82C}" type="presOf" srcId="{2CC3EF11-8745-D341-B687-7DA39E739549}" destId="{5C62EB9D-AF29-4067-AABE-329BF031A57A}" srcOrd="0" destOrd="0" presId="urn:microsoft.com/office/officeart/2017/3/layout/DropPinTimeline"/>
    <dgm:cxn modelId="{080115DC-637E-4194-A189-C18BDFE5DAB1}" type="presOf" srcId="{6916402A-F84E-44C2-B9BA-F3AC4B0F4BD1}" destId="{28F53DEA-5DBE-42FC-843B-C2373B922ADD}" srcOrd="0" destOrd="0" presId="urn:microsoft.com/office/officeart/2017/3/layout/DropPinTimeline"/>
    <dgm:cxn modelId="{99E5BCE0-AA0B-4661-81F2-03EC937D76FE}" srcId="{6D457E4F-71EE-471B-869C-EDD6AB9834A5}" destId="{4A27CE10-81F5-4423-8898-54CC0708E05B}" srcOrd="5" destOrd="0" parTransId="{9A68699A-62AC-4EAA-8374-31288C450FB7}" sibTransId="{514319E1-492D-4D15-AAD4-AD32EAEDA9ED}"/>
    <dgm:cxn modelId="{5ED8DFE6-66C5-4DE8-BBD1-650C23A2D1C1}" srcId="{6D457E4F-71EE-471B-869C-EDD6AB9834A5}" destId="{B6EAD54B-0387-4E74-8315-C9425D47B42A}" srcOrd="2" destOrd="0" parTransId="{D0EB39D1-225A-4A68-8E10-5590C1C7B103}" sibTransId="{A9834258-446F-46EB-A0FA-DF68D3725318}"/>
    <dgm:cxn modelId="{AF7A16EA-5690-480F-8B87-0123CA767D1A}" type="presOf" srcId="{93868957-BFD8-4F3F-B38A-E19C1B7547FD}" destId="{83918950-1EDC-45B7-B442-156F9301AF83}" srcOrd="0" destOrd="0" presId="urn:microsoft.com/office/officeart/2017/3/layout/DropPinTimeline"/>
    <dgm:cxn modelId="{9B592DEB-6983-AC46-BCC9-3DA917E255B8}" srcId="{6D457E4F-71EE-471B-869C-EDD6AB9834A5}" destId="{6916402A-F84E-44C2-B9BA-F3AC4B0F4BD1}" srcOrd="0" destOrd="0" parTransId="{E4D2F312-418B-4D74-BB2B-C21D6CE10331}" sibTransId="{803C9273-1876-4CBB-B1F2-F4B9E80632CD}"/>
    <dgm:cxn modelId="{B61CBCF2-B4F8-4477-B2B7-9297503DD324}" srcId="{2CC3EF11-8745-D341-B687-7DA39E739549}" destId="{6D457E4F-71EE-471B-869C-EDD6AB9834A5}" srcOrd="6" destOrd="0" parTransId="{81D460B0-AEBB-4FD5-B5A1-F125C82DBFCF}" sibTransId="{74CD342E-EA4F-4123-992C-6B9C7DFD07CE}"/>
    <dgm:cxn modelId="{6A1035FF-D45D-4EE7-833A-3DEE2C16CA89}" srcId="{34834C48-2E02-4A19-9C17-9C5895446F0F}" destId="{D12D6B3C-4EFC-4286-801F-14F739C6D8CE}" srcOrd="0" destOrd="0" parTransId="{AA381F3F-76DD-4C10-B7E5-E16E44AC636D}" sibTransId="{E29CBCE0-AFB5-418D-BA3C-D0F4FEFFEF6C}"/>
    <dgm:cxn modelId="{97FAB747-F139-48AE-BA41-926D7DF63CFC}" type="presParOf" srcId="{5C62EB9D-AF29-4067-AABE-329BF031A57A}" destId="{AD5C47FF-5C6A-41AF-9243-535E40687775}" srcOrd="0" destOrd="0" presId="urn:microsoft.com/office/officeart/2017/3/layout/DropPinTimeline"/>
    <dgm:cxn modelId="{35E15833-A60A-450C-8625-532172DFE3CA}" type="presParOf" srcId="{5C62EB9D-AF29-4067-AABE-329BF031A57A}" destId="{FEA737E9-9046-44FB-8C28-B5B6956A7902}" srcOrd="1" destOrd="0" presId="urn:microsoft.com/office/officeart/2017/3/layout/DropPinTimeline"/>
    <dgm:cxn modelId="{3A58F1EA-1061-43B8-957C-85A54B8BF4C9}" type="presParOf" srcId="{FEA737E9-9046-44FB-8C28-B5B6956A7902}" destId="{9464FCE8-9E28-412B-968B-D25D561BF49A}" srcOrd="0" destOrd="0" presId="urn:microsoft.com/office/officeart/2017/3/layout/DropPinTimeline"/>
    <dgm:cxn modelId="{4BE8C445-7C1A-437C-A0FF-4D2D621F59E9}" type="presParOf" srcId="{9464FCE8-9E28-412B-968B-D25D561BF49A}" destId="{B7E4930C-00E6-4C42-9765-52FEFE477191}" srcOrd="0" destOrd="0" presId="urn:microsoft.com/office/officeart/2017/3/layout/DropPinTimeline"/>
    <dgm:cxn modelId="{F31A6B34-0E1F-400D-82B3-485D27FBE8B8}" type="presParOf" srcId="{9464FCE8-9E28-412B-968B-D25D561BF49A}" destId="{7D5D0D10-FBD2-44AB-9E22-9B250C7A48D8}" srcOrd="1" destOrd="0" presId="urn:microsoft.com/office/officeart/2017/3/layout/DropPinTimeline"/>
    <dgm:cxn modelId="{8F616522-7AD3-4794-8508-421B5094440F}" type="presParOf" srcId="{7D5D0D10-FBD2-44AB-9E22-9B250C7A48D8}" destId="{0DBB8602-0269-4563-90D4-6A96330C03EC}" srcOrd="0" destOrd="0" presId="urn:microsoft.com/office/officeart/2017/3/layout/DropPinTimeline"/>
    <dgm:cxn modelId="{BD86DCFA-CE29-4A2B-9229-31D35EF8610E}" type="presParOf" srcId="{7D5D0D10-FBD2-44AB-9E22-9B250C7A48D8}" destId="{DD54B50F-5749-4A98-9045-D53852CE6BC7}" srcOrd="1" destOrd="0" presId="urn:microsoft.com/office/officeart/2017/3/layout/DropPinTimeline"/>
    <dgm:cxn modelId="{45D5130A-29DB-4531-BA3E-9361953F1ABB}" type="presParOf" srcId="{9464FCE8-9E28-412B-968B-D25D561BF49A}" destId="{FD61EC3E-14AD-4C06-8E46-6A5B623F35AA}" srcOrd="2" destOrd="0" presId="urn:microsoft.com/office/officeart/2017/3/layout/DropPinTimeline"/>
    <dgm:cxn modelId="{BF890A6E-FD51-478D-A54C-A1A8B5F8BEC5}" type="presParOf" srcId="{9464FCE8-9E28-412B-968B-D25D561BF49A}" destId="{6D3B421D-C471-4E2F-B441-7309ADEC17F8}" srcOrd="3" destOrd="0" presId="urn:microsoft.com/office/officeart/2017/3/layout/DropPinTimeline"/>
    <dgm:cxn modelId="{8630B50E-E689-418D-AEA1-1B88A11BF3A6}" type="presParOf" srcId="{9464FCE8-9E28-412B-968B-D25D561BF49A}" destId="{0C48A26D-3C3A-40FD-A9E3-11883BFB0ACF}" srcOrd="4" destOrd="0" presId="urn:microsoft.com/office/officeart/2017/3/layout/DropPinTimeline"/>
    <dgm:cxn modelId="{C2E4AD02-BCF6-4631-95E8-343F0412CE68}" type="presParOf" srcId="{9464FCE8-9E28-412B-968B-D25D561BF49A}" destId="{1ACE86FD-31BD-41CF-ACFE-EBC68BB1108D}" srcOrd="5" destOrd="0" presId="urn:microsoft.com/office/officeart/2017/3/layout/DropPinTimeline"/>
    <dgm:cxn modelId="{6802A8F4-1F2E-4B4C-BEE7-E251DAE76E83}" type="presParOf" srcId="{FEA737E9-9046-44FB-8C28-B5B6956A7902}" destId="{7B8F3FCD-F5FA-40B4-AA3F-EC019CEE5133}" srcOrd="1" destOrd="0" presId="urn:microsoft.com/office/officeart/2017/3/layout/DropPinTimeline"/>
    <dgm:cxn modelId="{6694216B-088F-49B5-834B-03858A749396}" type="presParOf" srcId="{FEA737E9-9046-44FB-8C28-B5B6956A7902}" destId="{9826AF64-5129-4EDD-9E1D-4FA5C9DCBC60}" srcOrd="2" destOrd="0" presId="urn:microsoft.com/office/officeart/2017/3/layout/DropPinTimeline"/>
    <dgm:cxn modelId="{39480774-6B5B-4BD9-953D-DE962EE28D8B}" type="presParOf" srcId="{9826AF64-5129-4EDD-9E1D-4FA5C9DCBC60}" destId="{86A38764-821B-4E12-B414-80DFB1ED9735}" srcOrd="0" destOrd="0" presId="urn:microsoft.com/office/officeart/2017/3/layout/DropPinTimeline"/>
    <dgm:cxn modelId="{F1E5E080-E4FF-4084-97F8-1D83590B8E91}" type="presParOf" srcId="{9826AF64-5129-4EDD-9E1D-4FA5C9DCBC60}" destId="{9D173733-242F-41C4-AC2D-2644B1193E74}" srcOrd="1" destOrd="0" presId="urn:microsoft.com/office/officeart/2017/3/layout/DropPinTimeline"/>
    <dgm:cxn modelId="{8480052C-B64D-4953-B719-9BAC8BC14666}" type="presParOf" srcId="{9D173733-242F-41C4-AC2D-2644B1193E74}" destId="{16937D52-2E4B-44CF-A59F-30B1284780C1}" srcOrd="0" destOrd="0" presId="urn:microsoft.com/office/officeart/2017/3/layout/DropPinTimeline"/>
    <dgm:cxn modelId="{DBB94676-5624-41D3-8F03-CAEBAC99E497}" type="presParOf" srcId="{9D173733-242F-41C4-AC2D-2644B1193E74}" destId="{F483CAC7-7C07-4D46-A2BE-251A5F232208}" srcOrd="1" destOrd="0" presId="urn:microsoft.com/office/officeart/2017/3/layout/DropPinTimeline"/>
    <dgm:cxn modelId="{A6979C65-57B7-4D8B-8688-4F90A7F0EDB3}" type="presParOf" srcId="{9826AF64-5129-4EDD-9E1D-4FA5C9DCBC60}" destId="{AEE4EB35-FC24-46C7-B7DF-15358155D984}" srcOrd="2" destOrd="0" presId="urn:microsoft.com/office/officeart/2017/3/layout/DropPinTimeline"/>
    <dgm:cxn modelId="{88ACDAC3-8735-40B0-9EE2-0A522962E4EF}" type="presParOf" srcId="{9826AF64-5129-4EDD-9E1D-4FA5C9DCBC60}" destId="{831CA0AC-5DCA-4FC8-9DAE-6E18DFD56719}" srcOrd="3" destOrd="0" presId="urn:microsoft.com/office/officeart/2017/3/layout/DropPinTimeline"/>
    <dgm:cxn modelId="{6BA1035C-39D3-4D3E-8322-90AB829D94CD}" type="presParOf" srcId="{9826AF64-5129-4EDD-9E1D-4FA5C9DCBC60}" destId="{B9DB3816-7456-4990-A665-171475151489}" srcOrd="4" destOrd="0" presId="urn:microsoft.com/office/officeart/2017/3/layout/DropPinTimeline"/>
    <dgm:cxn modelId="{CD04642F-7E0E-4AC6-8BAD-B908C0ADF05A}" type="presParOf" srcId="{9826AF64-5129-4EDD-9E1D-4FA5C9DCBC60}" destId="{8654FEF0-8A4E-4040-908F-D821DC1E989D}" srcOrd="5" destOrd="0" presId="urn:microsoft.com/office/officeart/2017/3/layout/DropPinTimeline"/>
    <dgm:cxn modelId="{EC97713F-8A0F-4AF0-A269-B694FB92A8C9}" type="presParOf" srcId="{FEA737E9-9046-44FB-8C28-B5B6956A7902}" destId="{6406A754-E4B5-423C-A530-FB614869917B}" srcOrd="3" destOrd="0" presId="urn:microsoft.com/office/officeart/2017/3/layout/DropPinTimeline"/>
    <dgm:cxn modelId="{BD29B285-87E3-49F6-869E-20B8E49C6A0F}" type="presParOf" srcId="{FEA737E9-9046-44FB-8C28-B5B6956A7902}" destId="{81707EFB-3453-4D8C-B3B1-04E763AAE460}" srcOrd="4" destOrd="0" presId="urn:microsoft.com/office/officeart/2017/3/layout/DropPinTimeline"/>
    <dgm:cxn modelId="{70B131BE-056F-4531-A0CE-5EFAAAAD1987}" type="presParOf" srcId="{81707EFB-3453-4D8C-B3B1-04E763AAE460}" destId="{BFF7FD66-FC81-409E-A87B-6802211995C1}" srcOrd="0" destOrd="0" presId="urn:microsoft.com/office/officeart/2017/3/layout/DropPinTimeline"/>
    <dgm:cxn modelId="{BCDC636B-B686-4A2D-B0BE-0483A0B0BE01}" type="presParOf" srcId="{81707EFB-3453-4D8C-B3B1-04E763AAE460}" destId="{43185725-951A-4D5E-9700-298BE937DA72}" srcOrd="1" destOrd="0" presId="urn:microsoft.com/office/officeart/2017/3/layout/DropPinTimeline"/>
    <dgm:cxn modelId="{31E55EDA-27D1-4735-9C05-99E037A63970}" type="presParOf" srcId="{43185725-951A-4D5E-9700-298BE937DA72}" destId="{608068BB-BD18-47A5-A4E1-FB046E9C140A}" srcOrd="0" destOrd="0" presId="urn:microsoft.com/office/officeart/2017/3/layout/DropPinTimeline"/>
    <dgm:cxn modelId="{A1E73524-630F-4B63-9B36-8C56C86410F3}" type="presParOf" srcId="{43185725-951A-4D5E-9700-298BE937DA72}" destId="{AE71AC3B-4742-4F6C-86F7-50999635A411}" srcOrd="1" destOrd="0" presId="urn:microsoft.com/office/officeart/2017/3/layout/DropPinTimeline"/>
    <dgm:cxn modelId="{AC8B25F7-729E-4740-B8BB-9C2CFBBDE999}" type="presParOf" srcId="{81707EFB-3453-4D8C-B3B1-04E763AAE460}" destId="{0BAF49B4-6660-449C-90E0-29DC072BC584}" srcOrd="2" destOrd="0" presId="urn:microsoft.com/office/officeart/2017/3/layout/DropPinTimeline"/>
    <dgm:cxn modelId="{ABE0ACC0-4CCA-4E5B-9695-5F8F94FF960E}" type="presParOf" srcId="{81707EFB-3453-4D8C-B3B1-04E763AAE460}" destId="{1FF859CA-3023-46ED-ACE0-30233BB18834}" srcOrd="3" destOrd="0" presId="urn:microsoft.com/office/officeart/2017/3/layout/DropPinTimeline"/>
    <dgm:cxn modelId="{3E4D8028-87E6-478B-A47E-D24F4B347574}" type="presParOf" srcId="{81707EFB-3453-4D8C-B3B1-04E763AAE460}" destId="{1DF04929-BCDC-4383-8431-9706C61DD9CB}" srcOrd="4" destOrd="0" presId="urn:microsoft.com/office/officeart/2017/3/layout/DropPinTimeline"/>
    <dgm:cxn modelId="{0B10C4D6-FDCF-45A7-9AF9-5ABAC8A52363}" type="presParOf" srcId="{81707EFB-3453-4D8C-B3B1-04E763AAE460}" destId="{B760A2AF-9D35-4458-B46F-EC0DDAC0EFB2}" srcOrd="5" destOrd="0" presId="urn:microsoft.com/office/officeart/2017/3/layout/DropPinTimeline"/>
    <dgm:cxn modelId="{8924C0E0-DBE9-4F3E-B6CC-9817CE92CD86}" type="presParOf" srcId="{FEA737E9-9046-44FB-8C28-B5B6956A7902}" destId="{84CD63C9-1F95-497E-9CAD-0421ACCF4133}" srcOrd="5" destOrd="0" presId="urn:microsoft.com/office/officeart/2017/3/layout/DropPinTimeline"/>
    <dgm:cxn modelId="{45A8BF59-021D-4496-8131-619F40592697}" type="presParOf" srcId="{FEA737E9-9046-44FB-8C28-B5B6956A7902}" destId="{195DC65E-C216-4D2B-97B0-08BED37FC760}" srcOrd="6" destOrd="0" presId="urn:microsoft.com/office/officeart/2017/3/layout/DropPinTimeline"/>
    <dgm:cxn modelId="{8495D7C4-1B78-4282-A43D-3003840D28CB}" type="presParOf" srcId="{195DC65E-C216-4D2B-97B0-08BED37FC760}" destId="{44CBAB93-E67D-4DE4-BA4D-71EAFE8A681E}" srcOrd="0" destOrd="0" presId="urn:microsoft.com/office/officeart/2017/3/layout/DropPinTimeline"/>
    <dgm:cxn modelId="{419D116B-3CF8-49E4-B2C8-42AF0F11226A}" type="presParOf" srcId="{195DC65E-C216-4D2B-97B0-08BED37FC760}" destId="{0F8842A0-07A4-4331-B304-5ED5177832FD}" srcOrd="1" destOrd="0" presId="urn:microsoft.com/office/officeart/2017/3/layout/DropPinTimeline"/>
    <dgm:cxn modelId="{1D7B3B9C-83D9-4CA4-A610-122A60A0EF20}" type="presParOf" srcId="{0F8842A0-07A4-4331-B304-5ED5177832FD}" destId="{8E57FD19-86BE-4520-8D10-F397B5BE0753}" srcOrd="0" destOrd="0" presId="urn:microsoft.com/office/officeart/2017/3/layout/DropPinTimeline"/>
    <dgm:cxn modelId="{59EB4E35-5451-4CB5-8844-42EB2A3873C4}" type="presParOf" srcId="{0F8842A0-07A4-4331-B304-5ED5177832FD}" destId="{302B3AC8-2549-4DA9-8865-DF676993F94F}" srcOrd="1" destOrd="0" presId="urn:microsoft.com/office/officeart/2017/3/layout/DropPinTimeline"/>
    <dgm:cxn modelId="{7A9349B0-F557-41DA-9987-F667EE3C4B55}" type="presParOf" srcId="{195DC65E-C216-4D2B-97B0-08BED37FC760}" destId="{3E4B1DED-474D-494C-9B95-CA773ACADF33}" srcOrd="2" destOrd="0" presId="urn:microsoft.com/office/officeart/2017/3/layout/DropPinTimeline"/>
    <dgm:cxn modelId="{EEF7E081-9306-402B-BFCC-1F0E10CC281A}" type="presParOf" srcId="{195DC65E-C216-4D2B-97B0-08BED37FC760}" destId="{B0D31CD4-CA2C-4B8E-8540-C5885F111961}" srcOrd="3" destOrd="0" presId="urn:microsoft.com/office/officeart/2017/3/layout/DropPinTimeline"/>
    <dgm:cxn modelId="{0BEFBC76-2075-4EF3-B822-2254B3F09E66}" type="presParOf" srcId="{195DC65E-C216-4D2B-97B0-08BED37FC760}" destId="{2788FAEF-334A-4409-A183-1374ACDA9875}" srcOrd="4" destOrd="0" presId="urn:microsoft.com/office/officeart/2017/3/layout/DropPinTimeline"/>
    <dgm:cxn modelId="{02FBDB6D-9F71-4F9E-B1A2-9C458531478E}" type="presParOf" srcId="{195DC65E-C216-4D2B-97B0-08BED37FC760}" destId="{07D879EB-B383-4CAF-846C-9A374B806803}" srcOrd="5" destOrd="0" presId="urn:microsoft.com/office/officeart/2017/3/layout/DropPinTimeline"/>
    <dgm:cxn modelId="{D7C05C28-BE18-4E24-B03A-07DAD83A8770}" type="presParOf" srcId="{FEA737E9-9046-44FB-8C28-B5B6956A7902}" destId="{60BEBE60-874B-4A47-8AE8-FF88BCDC8FC6}" srcOrd="7" destOrd="0" presId="urn:microsoft.com/office/officeart/2017/3/layout/DropPinTimeline"/>
    <dgm:cxn modelId="{1C247C25-F6E1-4C57-83EE-9F5B76DAE5B2}" type="presParOf" srcId="{FEA737E9-9046-44FB-8C28-B5B6956A7902}" destId="{672FE1AB-2D32-48EB-8EDC-5243DEF86CB3}" srcOrd="8" destOrd="0" presId="urn:microsoft.com/office/officeart/2017/3/layout/DropPinTimeline"/>
    <dgm:cxn modelId="{888F344B-1B8E-4ED3-B5CC-893D79323CEE}" type="presParOf" srcId="{672FE1AB-2D32-48EB-8EDC-5243DEF86CB3}" destId="{12F80579-FE1D-470B-8542-AF6EA2B5EB0B}" srcOrd="0" destOrd="0" presId="urn:microsoft.com/office/officeart/2017/3/layout/DropPinTimeline"/>
    <dgm:cxn modelId="{655D238D-60D3-4300-A883-082C553945A4}" type="presParOf" srcId="{672FE1AB-2D32-48EB-8EDC-5243DEF86CB3}" destId="{7415B773-FB8D-4F16-9F0B-CA1FB9F6CD82}" srcOrd="1" destOrd="0" presId="urn:microsoft.com/office/officeart/2017/3/layout/DropPinTimeline"/>
    <dgm:cxn modelId="{DB6F2C12-90A1-4072-8FF2-E55050936700}" type="presParOf" srcId="{7415B773-FB8D-4F16-9F0B-CA1FB9F6CD82}" destId="{44161094-D2E3-41DD-93B6-FB08F1AC5103}" srcOrd="0" destOrd="0" presId="urn:microsoft.com/office/officeart/2017/3/layout/DropPinTimeline"/>
    <dgm:cxn modelId="{A4ACCE49-473D-4141-BE91-8A38B198163D}" type="presParOf" srcId="{7415B773-FB8D-4F16-9F0B-CA1FB9F6CD82}" destId="{95A507A0-F701-43EF-9EF4-1C1521466927}" srcOrd="1" destOrd="0" presId="urn:microsoft.com/office/officeart/2017/3/layout/DropPinTimeline"/>
    <dgm:cxn modelId="{D0613BFF-2E55-48A5-884D-1D3BD004F945}" type="presParOf" srcId="{672FE1AB-2D32-48EB-8EDC-5243DEF86CB3}" destId="{8070F5D3-0627-4961-8942-D0FA0DD8932E}" srcOrd="2" destOrd="0" presId="urn:microsoft.com/office/officeart/2017/3/layout/DropPinTimeline"/>
    <dgm:cxn modelId="{F91F9DE1-797C-4A3D-941A-6BCADFF1FF66}" type="presParOf" srcId="{672FE1AB-2D32-48EB-8EDC-5243DEF86CB3}" destId="{55721D9F-CAF3-4F0A-963A-57D65EF6F802}" srcOrd="3" destOrd="0" presId="urn:microsoft.com/office/officeart/2017/3/layout/DropPinTimeline"/>
    <dgm:cxn modelId="{3400E9DE-BF00-40C8-93BB-9D740129D46D}" type="presParOf" srcId="{672FE1AB-2D32-48EB-8EDC-5243DEF86CB3}" destId="{A22365A2-E3C0-403B-AD11-D215BD05F9F4}" srcOrd="4" destOrd="0" presId="urn:microsoft.com/office/officeart/2017/3/layout/DropPinTimeline"/>
    <dgm:cxn modelId="{C57B8A6E-71F0-4FEF-96DE-E5F17B8B48F8}" type="presParOf" srcId="{672FE1AB-2D32-48EB-8EDC-5243DEF86CB3}" destId="{A04DF635-DDF8-4238-894D-296CEA4F2638}" srcOrd="5" destOrd="0" presId="urn:microsoft.com/office/officeart/2017/3/layout/DropPinTimeline"/>
    <dgm:cxn modelId="{5A0EA011-2A70-42E7-A8B3-3860B63779D6}" type="presParOf" srcId="{FEA737E9-9046-44FB-8C28-B5B6956A7902}" destId="{D87078F4-3D6A-4EFF-BEFB-6A93A6426356}" srcOrd="9" destOrd="0" presId="urn:microsoft.com/office/officeart/2017/3/layout/DropPinTimeline"/>
    <dgm:cxn modelId="{246916FF-6B3C-46A7-A322-39228E783B11}" type="presParOf" srcId="{FEA737E9-9046-44FB-8C28-B5B6956A7902}" destId="{42A899AE-C0DA-4E19-B095-79521B2B6FEA}" srcOrd="10" destOrd="0" presId="urn:microsoft.com/office/officeart/2017/3/layout/DropPinTimeline"/>
    <dgm:cxn modelId="{AE8213CA-C0CA-4645-9145-8D1C872E788C}" type="presParOf" srcId="{42A899AE-C0DA-4E19-B095-79521B2B6FEA}" destId="{370CFA5C-A27A-4391-98B3-64952CE085F9}" srcOrd="0" destOrd="0" presId="urn:microsoft.com/office/officeart/2017/3/layout/DropPinTimeline"/>
    <dgm:cxn modelId="{A1CA7FAB-661B-4426-86A8-9ABCC37209D9}" type="presParOf" srcId="{42A899AE-C0DA-4E19-B095-79521B2B6FEA}" destId="{16A805F7-AA61-4F83-86B0-08A9A11004D0}" srcOrd="1" destOrd="0" presId="urn:microsoft.com/office/officeart/2017/3/layout/DropPinTimeline"/>
    <dgm:cxn modelId="{FAF91670-4B9B-493A-9BC9-E8D0C92C250A}" type="presParOf" srcId="{16A805F7-AA61-4F83-86B0-08A9A11004D0}" destId="{A245696F-C53F-4085-AD13-0A2AD8A74CB6}" srcOrd="0" destOrd="0" presId="urn:microsoft.com/office/officeart/2017/3/layout/DropPinTimeline"/>
    <dgm:cxn modelId="{B52BDE60-116D-4DFD-B296-5AC606B4791B}" type="presParOf" srcId="{16A805F7-AA61-4F83-86B0-08A9A11004D0}" destId="{6BBA0730-2DA1-426A-B42E-9B8D52B516BC}" srcOrd="1" destOrd="0" presId="urn:microsoft.com/office/officeart/2017/3/layout/DropPinTimeline"/>
    <dgm:cxn modelId="{826BD76A-3476-4C5F-9A76-0C17B425D8D1}" type="presParOf" srcId="{42A899AE-C0DA-4E19-B095-79521B2B6FEA}" destId="{83918950-1EDC-45B7-B442-156F9301AF83}" srcOrd="2" destOrd="0" presId="urn:microsoft.com/office/officeart/2017/3/layout/DropPinTimeline"/>
    <dgm:cxn modelId="{8A8A7E1C-C348-43F9-ADB1-37164969128F}" type="presParOf" srcId="{42A899AE-C0DA-4E19-B095-79521B2B6FEA}" destId="{CB072330-5306-4EC9-AC2B-988BB9CCA630}" srcOrd="3" destOrd="0" presId="urn:microsoft.com/office/officeart/2017/3/layout/DropPinTimeline"/>
    <dgm:cxn modelId="{3D8950CE-AF27-4B11-B266-B84044ACC6BF}" type="presParOf" srcId="{42A899AE-C0DA-4E19-B095-79521B2B6FEA}" destId="{206527BE-6682-487C-921A-B204380BFF4B}" srcOrd="4" destOrd="0" presId="urn:microsoft.com/office/officeart/2017/3/layout/DropPinTimeline"/>
    <dgm:cxn modelId="{9391E01A-FBAB-4D8F-8490-336066B67653}" type="presParOf" srcId="{42A899AE-C0DA-4E19-B095-79521B2B6FEA}" destId="{F50B148A-92B9-4779-96B4-36CFF6D49350}" srcOrd="5" destOrd="0" presId="urn:microsoft.com/office/officeart/2017/3/layout/DropPinTimeline"/>
    <dgm:cxn modelId="{103A9F6A-27A9-4D0D-9C7F-7C6F3261490C}" type="presParOf" srcId="{FEA737E9-9046-44FB-8C28-B5B6956A7902}" destId="{8A06C4B5-18CE-4B2F-9038-E89D1FA6C4B3}" srcOrd="11" destOrd="0" presId="urn:microsoft.com/office/officeart/2017/3/layout/DropPinTimeline"/>
    <dgm:cxn modelId="{47EA29F7-53C4-48A2-AFBD-8937E929BD37}" type="presParOf" srcId="{FEA737E9-9046-44FB-8C28-B5B6956A7902}" destId="{CF3779A4-7F39-4E02-AF9C-71D64692C1D7}" srcOrd="12" destOrd="0" presId="urn:microsoft.com/office/officeart/2017/3/layout/DropPinTimeline"/>
    <dgm:cxn modelId="{55EB65C8-A522-4BF6-BBDF-F92E7AE117E0}" type="presParOf" srcId="{CF3779A4-7F39-4E02-AF9C-71D64692C1D7}" destId="{F44F6BDB-0333-4FE1-BEF0-211D11AC6A94}" srcOrd="0" destOrd="0" presId="urn:microsoft.com/office/officeart/2017/3/layout/DropPinTimeline"/>
    <dgm:cxn modelId="{E7DA89AE-56A1-4758-9D94-29FC6D158E52}" type="presParOf" srcId="{CF3779A4-7F39-4E02-AF9C-71D64692C1D7}" destId="{D61AD7B0-F738-4CC4-AC21-C46B84AAD080}" srcOrd="1" destOrd="0" presId="urn:microsoft.com/office/officeart/2017/3/layout/DropPinTimeline"/>
    <dgm:cxn modelId="{23DECC17-FB35-48D3-8670-2EAB628F3B4F}" type="presParOf" srcId="{D61AD7B0-F738-4CC4-AC21-C46B84AAD080}" destId="{73457DF9-EAB6-4328-8D25-4A0AF1B4DF6B}" srcOrd="0" destOrd="0" presId="urn:microsoft.com/office/officeart/2017/3/layout/DropPinTimeline"/>
    <dgm:cxn modelId="{55F35EDE-E434-4CA4-8818-AEB8F5442A6B}" type="presParOf" srcId="{D61AD7B0-F738-4CC4-AC21-C46B84AAD080}" destId="{47301225-B7A6-447C-98DE-D6F95A0C70D2}" srcOrd="1" destOrd="0" presId="urn:microsoft.com/office/officeart/2017/3/layout/DropPinTimeline"/>
    <dgm:cxn modelId="{7EC5D4DB-04E1-4390-B4D8-83E9BB97CBD2}" type="presParOf" srcId="{CF3779A4-7F39-4E02-AF9C-71D64692C1D7}" destId="{28F53DEA-5DBE-42FC-843B-C2373B922ADD}" srcOrd="2" destOrd="0" presId="urn:microsoft.com/office/officeart/2017/3/layout/DropPinTimeline"/>
    <dgm:cxn modelId="{92FDD7ED-D7C3-463D-A799-E747337CF530}" type="presParOf" srcId="{CF3779A4-7F39-4E02-AF9C-71D64692C1D7}" destId="{9E730363-4CA1-4A8C-A24F-C2C59EAFC131}" srcOrd="3" destOrd="0" presId="urn:microsoft.com/office/officeart/2017/3/layout/DropPinTimeline"/>
    <dgm:cxn modelId="{0FF0B8E5-23D7-4F76-A4C7-2F30C56DB402}" type="presParOf" srcId="{CF3779A4-7F39-4E02-AF9C-71D64692C1D7}" destId="{3ECC33A0-1B5C-4F96-85BF-C9572596F020}" srcOrd="4" destOrd="0" presId="urn:microsoft.com/office/officeart/2017/3/layout/DropPinTimeline"/>
    <dgm:cxn modelId="{3B86F1B1-30AD-44BF-946C-58F9B57DC2F4}" type="presParOf" srcId="{CF3779A4-7F39-4E02-AF9C-71D64692C1D7}" destId="{F5C6B2E2-803B-4D70-A1CD-B34895EFE4DB}" srcOrd="5" destOrd="0" presId="urn:microsoft.com/office/officeart/2017/3/layout/DropPinTimeline"/>
    <dgm:cxn modelId="{9D944AD6-60FE-4D58-9CA8-30D4BF829F34}" type="presParOf" srcId="{FEA737E9-9046-44FB-8C28-B5B6956A7902}" destId="{06D2CEE0-EC73-4162-AEBB-322A0AAD5DC3}" srcOrd="13" destOrd="0" presId="urn:microsoft.com/office/officeart/2017/3/layout/DropPinTimeline"/>
    <dgm:cxn modelId="{1AA55195-4E5F-483E-925B-A5D21358F73C}" type="presParOf" srcId="{FEA737E9-9046-44FB-8C28-B5B6956A7902}" destId="{3A023F69-B896-4356-BFB0-A35D05F9ED59}" srcOrd="14" destOrd="0" presId="urn:microsoft.com/office/officeart/2017/3/layout/DropPinTimeline"/>
    <dgm:cxn modelId="{475A4755-D246-49AA-AADA-1554E061C4B9}" type="presParOf" srcId="{3A023F69-B896-4356-BFB0-A35D05F9ED59}" destId="{384CDF41-E672-4244-9676-20FBBCC4895F}" srcOrd="0" destOrd="0" presId="urn:microsoft.com/office/officeart/2017/3/layout/DropPinTimeline"/>
    <dgm:cxn modelId="{82D2CA95-739D-4779-89B0-6B3E5AEF95D4}" type="presParOf" srcId="{3A023F69-B896-4356-BFB0-A35D05F9ED59}" destId="{A84127DE-11F6-405F-8893-6150D40EFBD9}" srcOrd="1" destOrd="0" presId="urn:microsoft.com/office/officeart/2017/3/layout/DropPinTimeline"/>
    <dgm:cxn modelId="{19253A29-6F5E-4870-935D-8C0544F1DE44}" type="presParOf" srcId="{A84127DE-11F6-405F-8893-6150D40EFBD9}" destId="{A10D515B-BE08-45A6-BDCB-3590C695526E}" srcOrd="0" destOrd="0" presId="urn:microsoft.com/office/officeart/2017/3/layout/DropPinTimeline"/>
    <dgm:cxn modelId="{4DEDBE3D-5340-4A21-9C66-5393C0CCB18C}" type="presParOf" srcId="{A84127DE-11F6-405F-8893-6150D40EFBD9}" destId="{DF55DEC2-8FF8-41B5-90A9-0AED5B06458C}" srcOrd="1" destOrd="0" presId="urn:microsoft.com/office/officeart/2017/3/layout/DropPinTimeline"/>
    <dgm:cxn modelId="{F624F16D-5FA8-4F76-B9E8-A2CF8544FDB0}" type="presParOf" srcId="{3A023F69-B896-4356-BFB0-A35D05F9ED59}" destId="{155141C3-D04F-4E8A-B890-0082F5BEA9D7}" srcOrd="2" destOrd="0" presId="urn:microsoft.com/office/officeart/2017/3/layout/DropPinTimeline"/>
    <dgm:cxn modelId="{C8F938C3-F7A5-4171-978B-425909CCC8BC}" type="presParOf" srcId="{3A023F69-B896-4356-BFB0-A35D05F9ED59}" destId="{BAB8D647-AD49-4915-8550-C9A01F51B77C}" srcOrd="3" destOrd="0" presId="urn:microsoft.com/office/officeart/2017/3/layout/DropPinTimeline"/>
    <dgm:cxn modelId="{438E0B8B-BD83-4FDF-AB5F-EE3DF02D1491}" type="presParOf" srcId="{3A023F69-B896-4356-BFB0-A35D05F9ED59}" destId="{CAC2DEC9-AB90-4225-9D7C-ACB038544B46}" srcOrd="4" destOrd="0" presId="urn:microsoft.com/office/officeart/2017/3/layout/DropPinTimeline"/>
    <dgm:cxn modelId="{EE2F8D98-4667-419D-97F7-C970941EA828}" type="presParOf" srcId="{3A023F69-B896-4356-BFB0-A35D05F9ED59}" destId="{B38E24ED-4448-4CAC-B3E4-A242B416D0B7}" srcOrd="5" destOrd="0" presId="urn:microsoft.com/office/officeart/2017/3/layout/DropPin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4677C4-A8D5-C14C-BFAE-B46F64301F87}"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US"/>
        </a:p>
      </dgm:t>
    </dgm:pt>
    <dgm:pt modelId="{F08FDE94-749A-F549-BCF5-7B37A633ADCB}">
      <dgm:prSet phldrT="[Text]"/>
      <dgm:spPr/>
      <dgm:t>
        <a:bodyPr/>
        <a:lstStyle/>
        <a:p>
          <a:r>
            <a:rPr lang="en-US" dirty="0"/>
            <a:t>NASA researchers</a:t>
          </a:r>
        </a:p>
      </dgm:t>
    </dgm:pt>
    <dgm:pt modelId="{D275036D-5DE2-5744-BF5A-AB0922F0FC35}" type="parTrans" cxnId="{ADC7D557-E03B-AB42-8F0B-6F7E0A70CEFF}">
      <dgm:prSet/>
      <dgm:spPr/>
      <dgm:t>
        <a:bodyPr/>
        <a:lstStyle/>
        <a:p>
          <a:endParaRPr lang="en-US"/>
        </a:p>
      </dgm:t>
    </dgm:pt>
    <dgm:pt modelId="{0BCFED9F-F142-BE4F-B6D7-905A22363F7D}" type="sibTrans" cxnId="{ADC7D557-E03B-AB42-8F0B-6F7E0A70CEFF}">
      <dgm:prSet/>
      <dgm:spPr/>
      <dgm:t>
        <a:bodyPr/>
        <a:lstStyle/>
        <a:p>
          <a:endParaRPr lang="en-US"/>
        </a:p>
      </dgm:t>
    </dgm:pt>
    <dgm:pt modelId="{854C6636-01D2-B44E-8246-6D8F6A2C496D}">
      <dgm:prSet phldrT="[Text]"/>
      <dgm:spPr/>
      <dgm:t>
        <a:bodyPr/>
        <a:lstStyle/>
        <a:p>
          <a:r>
            <a:rPr lang="en-US" dirty="0"/>
            <a:t>NASA SBIR users</a:t>
          </a:r>
        </a:p>
      </dgm:t>
    </dgm:pt>
    <dgm:pt modelId="{95CB5558-E47B-A945-BB4E-E5831F6303AA}" type="parTrans" cxnId="{F1C9CD3D-587F-6F4D-8209-5E21B25E255B}">
      <dgm:prSet/>
      <dgm:spPr/>
      <dgm:t>
        <a:bodyPr/>
        <a:lstStyle/>
        <a:p>
          <a:endParaRPr lang="en-US"/>
        </a:p>
      </dgm:t>
    </dgm:pt>
    <dgm:pt modelId="{4B33D355-4325-8444-9A32-CB55D0DEADB5}" type="sibTrans" cxnId="{F1C9CD3D-587F-6F4D-8209-5E21B25E255B}">
      <dgm:prSet/>
      <dgm:spPr/>
      <dgm:t>
        <a:bodyPr/>
        <a:lstStyle/>
        <a:p>
          <a:endParaRPr lang="en-US"/>
        </a:p>
      </dgm:t>
    </dgm:pt>
    <dgm:pt modelId="{5AE08453-73C9-9242-8F3B-622085D9D89E}">
      <dgm:prSet phldrT="[Text]"/>
      <dgm:spPr/>
      <dgm:t>
        <a:bodyPr/>
        <a:lstStyle/>
        <a:p>
          <a:pPr rtl="0"/>
          <a:r>
            <a:rPr lang="en-US" dirty="0"/>
            <a:t>Industry Stake Holders</a:t>
          </a:r>
          <a:r>
            <a:rPr lang="en-US" dirty="0">
              <a:latin typeface="Arial"/>
              <a:cs typeface="Arial"/>
            </a:rPr>
            <a:t> + FAA</a:t>
          </a:r>
          <a:endParaRPr lang="en-US" dirty="0"/>
        </a:p>
      </dgm:t>
    </dgm:pt>
    <dgm:pt modelId="{ABBEF52A-7FB0-E64C-9425-D4D7418DF0AC}" type="parTrans" cxnId="{2E9609FE-88AB-CC43-B6F3-66AA4EC08AFA}">
      <dgm:prSet/>
      <dgm:spPr/>
      <dgm:t>
        <a:bodyPr/>
        <a:lstStyle/>
        <a:p>
          <a:endParaRPr lang="en-US"/>
        </a:p>
      </dgm:t>
    </dgm:pt>
    <dgm:pt modelId="{B0A70907-7C87-F943-BC2D-1F3353A380E9}" type="sibTrans" cxnId="{2E9609FE-88AB-CC43-B6F3-66AA4EC08AFA}">
      <dgm:prSet/>
      <dgm:spPr/>
      <dgm:t>
        <a:bodyPr/>
        <a:lstStyle/>
        <a:p>
          <a:endParaRPr lang="en-US"/>
        </a:p>
      </dgm:t>
    </dgm:pt>
    <dgm:pt modelId="{B60BF33C-1F4C-714A-9074-8AAF6464955C}">
      <dgm:prSet phldrT="[Text]"/>
      <dgm:spPr/>
      <dgm:t>
        <a:bodyPr/>
        <a:lstStyle/>
        <a:p>
          <a:r>
            <a:rPr lang="en-US" dirty="0"/>
            <a:t>Academia</a:t>
          </a:r>
        </a:p>
        <a:p>
          <a:r>
            <a:rPr lang="en-US" dirty="0"/>
            <a:t>(Professors and Students)</a:t>
          </a:r>
        </a:p>
      </dgm:t>
    </dgm:pt>
    <dgm:pt modelId="{8033A003-AF01-FF46-B35A-78069F27AF4A}" type="parTrans" cxnId="{161C2524-3322-CC41-87B0-B731EA13B9E8}">
      <dgm:prSet/>
      <dgm:spPr/>
      <dgm:t>
        <a:bodyPr/>
        <a:lstStyle/>
        <a:p>
          <a:endParaRPr lang="en-US"/>
        </a:p>
      </dgm:t>
    </dgm:pt>
    <dgm:pt modelId="{E0168D8E-A138-A242-9304-A56B84C5F373}" type="sibTrans" cxnId="{161C2524-3322-CC41-87B0-B731EA13B9E8}">
      <dgm:prSet/>
      <dgm:spPr/>
      <dgm:t>
        <a:bodyPr/>
        <a:lstStyle/>
        <a:p>
          <a:endParaRPr lang="en-US"/>
        </a:p>
      </dgm:t>
    </dgm:pt>
    <dgm:pt modelId="{D5AE1293-45AA-754F-BB2B-50F3AE0CBDD1}" type="pres">
      <dgm:prSet presAssocID="{0B4677C4-A8D5-C14C-BFAE-B46F64301F87}" presName="matrix" presStyleCnt="0">
        <dgm:presLayoutVars>
          <dgm:chMax val="1"/>
          <dgm:dir/>
          <dgm:resizeHandles val="exact"/>
        </dgm:presLayoutVars>
      </dgm:prSet>
      <dgm:spPr/>
    </dgm:pt>
    <dgm:pt modelId="{427382AA-C75C-BA4F-8A5E-03E8CC43CBED}" type="pres">
      <dgm:prSet presAssocID="{0B4677C4-A8D5-C14C-BFAE-B46F64301F87}" presName="diamond" presStyleLbl="bgShp" presStyleIdx="0" presStyleCnt="1"/>
      <dgm:spPr/>
    </dgm:pt>
    <dgm:pt modelId="{C0CE0261-BCAF-1A43-BCE6-6F455354FDCD}" type="pres">
      <dgm:prSet presAssocID="{0B4677C4-A8D5-C14C-BFAE-B46F64301F87}" presName="quad1" presStyleLbl="node1" presStyleIdx="0" presStyleCnt="4">
        <dgm:presLayoutVars>
          <dgm:chMax val="0"/>
          <dgm:chPref val="0"/>
          <dgm:bulletEnabled val="1"/>
        </dgm:presLayoutVars>
      </dgm:prSet>
      <dgm:spPr/>
    </dgm:pt>
    <dgm:pt modelId="{EB11F68D-E760-1B4C-9C7B-883FE96DE942}" type="pres">
      <dgm:prSet presAssocID="{0B4677C4-A8D5-C14C-BFAE-B46F64301F87}" presName="quad2" presStyleLbl="node1" presStyleIdx="1" presStyleCnt="4">
        <dgm:presLayoutVars>
          <dgm:chMax val="0"/>
          <dgm:chPref val="0"/>
          <dgm:bulletEnabled val="1"/>
        </dgm:presLayoutVars>
      </dgm:prSet>
      <dgm:spPr/>
    </dgm:pt>
    <dgm:pt modelId="{AB4823D7-2D08-7445-87D0-916D94F16E15}" type="pres">
      <dgm:prSet presAssocID="{0B4677C4-A8D5-C14C-BFAE-B46F64301F87}" presName="quad3" presStyleLbl="node1" presStyleIdx="2" presStyleCnt="4" custLinFactX="16882" custLinFactNeighborX="100000" custLinFactNeighborY="2318">
        <dgm:presLayoutVars>
          <dgm:chMax val="0"/>
          <dgm:chPref val="0"/>
          <dgm:bulletEnabled val="1"/>
        </dgm:presLayoutVars>
      </dgm:prSet>
      <dgm:spPr/>
    </dgm:pt>
    <dgm:pt modelId="{C83AF535-D7F1-BF40-AAAF-7705826E71AC}" type="pres">
      <dgm:prSet presAssocID="{0B4677C4-A8D5-C14C-BFAE-B46F64301F87}" presName="quad4" presStyleLbl="node1" presStyleIdx="3" presStyleCnt="4" custLinFactX="-3846" custLinFactNeighborX="-100000" custLinFactNeighborY="2318">
        <dgm:presLayoutVars>
          <dgm:chMax val="0"/>
          <dgm:chPref val="0"/>
          <dgm:bulletEnabled val="1"/>
        </dgm:presLayoutVars>
      </dgm:prSet>
      <dgm:spPr/>
    </dgm:pt>
  </dgm:ptLst>
  <dgm:cxnLst>
    <dgm:cxn modelId="{36170F18-375D-D940-82BA-10BAAF036FBB}" type="presOf" srcId="{854C6636-01D2-B44E-8246-6D8F6A2C496D}" destId="{EB11F68D-E760-1B4C-9C7B-883FE96DE942}" srcOrd="0" destOrd="0" presId="urn:microsoft.com/office/officeart/2005/8/layout/matrix3"/>
    <dgm:cxn modelId="{26B6A121-59CB-8C42-B2D9-541C7D9F13B4}" type="presOf" srcId="{5AE08453-73C9-9242-8F3B-622085D9D89E}" destId="{AB4823D7-2D08-7445-87D0-916D94F16E15}" srcOrd="0" destOrd="0" presId="urn:microsoft.com/office/officeart/2005/8/layout/matrix3"/>
    <dgm:cxn modelId="{161C2524-3322-CC41-87B0-B731EA13B9E8}" srcId="{0B4677C4-A8D5-C14C-BFAE-B46F64301F87}" destId="{B60BF33C-1F4C-714A-9074-8AAF6464955C}" srcOrd="3" destOrd="0" parTransId="{8033A003-AF01-FF46-B35A-78069F27AF4A}" sibTransId="{E0168D8E-A138-A242-9304-A56B84C5F373}"/>
    <dgm:cxn modelId="{8D32E02B-2A93-FC45-B258-037DA8320FB6}" type="presOf" srcId="{F08FDE94-749A-F549-BCF5-7B37A633ADCB}" destId="{C0CE0261-BCAF-1A43-BCE6-6F455354FDCD}" srcOrd="0" destOrd="0" presId="urn:microsoft.com/office/officeart/2005/8/layout/matrix3"/>
    <dgm:cxn modelId="{F1C9CD3D-587F-6F4D-8209-5E21B25E255B}" srcId="{0B4677C4-A8D5-C14C-BFAE-B46F64301F87}" destId="{854C6636-01D2-B44E-8246-6D8F6A2C496D}" srcOrd="1" destOrd="0" parTransId="{95CB5558-E47B-A945-BB4E-E5831F6303AA}" sibTransId="{4B33D355-4325-8444-9A32-CB55D0DEADB5}"/>
    <dgm:cxn modelId="{ADC7D557-E03B-AB42-8F0B-6F7E0A70CEFF}" srcId="{0B4677C4-A8D5-C14C-BFAE-B46F64301F87}" destId="{F08FDE94-749A-F549-BCF5-7B37A633ADCB}" srcOrd="0" destOrd="0" parTransId="{D275036D-5DE2-5744-BF5A-AB0922F0FC35}" sibTransId="{0BCFED9F-F142-BE4F-B6D7-905A22363F7D}"/>
    <dgm:cxn modelId="{7A846092-0970-6F4A-BCD0-C3ACC6ADF479}" type="presOf" srcId="{B60BF33C-1F4C-714A-9074-8AAF6464955C}" destId="{C83AF535-D7F1-BF40-AAAF-7705826E71AC}" srcOrd="0" destOrd="0" presId="urn:microsoft.com/office/officeart/2005/8/layout/matrix3"/>
    <dgm:cxn modelId="{C58786C3-6179-CE4B-9625-754442B2E97E}" type="presOf" srcId="{0B4677C4-A8D5-C14C-BFAE-B46F64301F87}" destId="{D5AE1293-45AA-754F-BB2B-50F3AE0CBDD1}" srcOrd="0" destOrd="0" presId="urn:microsoft.com/office/officeart/2005/8/layout/matrix3"/>
    <dgm:cxn modelId="{2E9609FE-88AB-CC43-B6F3-66AA4EC08AFA}" srcId="{0B4677C4-A8D5-C14C-BFAE-B46F64301F87}" destId="{5AE08453-73C9-9242-8F3B-622085D9D89E}" srcOrd="2" destOrd="0" parTransId="{ABBEF52A-7FB0-E64C-9425-D4D7418DF0AC}" sibTransId="{B0A70907-7C87-F943-BC2D-1F3353A380E9}"/>
    <dgm:cxn modelId="{CCC831DF-9F30-1648-B290-CE765170DCBB}" type="presParOf" srcId="{D5AE1293-45AA-754F-BB2B-50F3AE0CBDD1}" destId="{427382AA-C75C-BA4F-8A5E-03E8CC43CBED}" srcOrd="0" destOrd="0" presId="urn:microsoft.com/office/officeart/2005/8/layout/matrix3"/>
    <dgm:cxn modelId="{8D03E9EF-DD53-944E-939B-B5F22E740051}" type="presParOf" srcId="{D5AE1293-45AA-754F-BB2B-50F3AE0CBDD1}" destId="{C0CE0261-BCAF-1A43-BCE6-6F455354FDCD}" srcOrd="1" destOrd="0" presId="urn:microsoft.com/office/officeart/2005/8/layout/matrix3"/>
    <dgm:cxn modelId="{6BAAF06A-8A2B-A740-887F-2658C6630894}" type="presParOf" srcId="{D5AE1293-45AA-754F-BB2B-50F3AE0CBDD1}" destId="{EB11F68D-E760-1B4C-9C7B-883FE96DE942}" srcOrd="2" destOrd="0" presId="urn:microsoft.com/office/officeart/2005/8/layout/matrix3"/>
    <dgm:cxn modelId="{5BE093C8-0333-704D-B98C-D6F2DF57BB34}" type="presParOf" srcId="{D5AE1293-45AA-754F-BB2B-50F3AE0CBDD1}" destId="{AB4823D7-2D08-7445-87D0-916D94F16E15}" srcOrd="3" destOrd="0" presId="urn:microsoft.com/office/officeart/2005/8/layout/matrix3"/>
    <dgm:cxn modelId="{9691D71E-318F-4743-A796-40120BD81314}" type="presParOf" srcId="{D5AE1293-45AA-754F-BB2B-50F3AE0CBDD1}" destId="{C83AF535-D7F1-BF40-AAAF-7705826E71AC}" srcOrd="4" destOrd="0" presId="urn:microsoft.com/office/officeart/2005/8/layout/matrix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9CAB4F-3957-4F32-8247-C524BA209FC8}"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n-US"/>
        </a:p>
      </dgm:t>
    </dgm:pt>
    <dgm:pt modelId="{2F218F9C-B304-4292-ADB5-FBECFA0C4587}">
      <dgm:prSet phldrT="[Text]" phldr="0"/>
      <dgm:spPr/>
      <dgm:t>
        <a:bodyPr/>
        <a:lstStyle/>
        <a:p>
          <a:endParaRPr lang="en-US" dirty="0"/>
        </a:p>
      </dgm:t>
    </dgm:pt>
    <dgm:pt modelId="{B26A035C-BDBC-477C-A866-6AE956B36010}" type="parTrans" cxnId="{A96CB6A1-8AF5-49F2-972C-4E7A3765E1FA}">
      <dgm:prSet/>
      <dgm:spPr/>
      <dgm:t>
        <a:bodyPr/>
        <a:lstStyle/>
        <a:p>
          <a:endParaRPr lang="en-US"/>
        </a:p>
      </dgm:t>
    </dgm:pt>
    <dgm:pt modelId="{8BC7447F-A428-4EB9-B4EA-E93D58D0E65E}" type="sibTrans" cxnId="{A96CB6A1-8AF5-49F2-972C-4E7A3765E1FA}">
      <dgm:prSet/>
      <dgm:spPr/>
      <dgm:t>
        <a:bodyPr/>
        <a:lstStyle/>
        <a:p>
          <a:endParaRPr lang="en-US"/>
        </a:p>
      </dgm:t>
    </dgm:pt>
    <dgm:pt modelId="{8AD29007-7097-4FF1-87E7-AC6C388CD017}">
      <dgm:prSet phldrT="[Text]" phldr="0"/>
      <dgm:spPr/>
      <dgm:t>
        <a:bodyPr/>
        <a:lstStyle/>
        <a:p>
          <a:pPr rtl="0"/>
          <a:r>
            <a:rPr lang="en-US" dirty="0"/>
            <a:t>Flight Data</a:t>
          </a:r>
        </a:p>
      </dgm:t>
    </dgm:pt>
    <dgm:pt modelId="{4373A103-FAD2-4148-B8C1-7041D478DC83}" type="parTrans" cxnId="{EB5FCDC9-61D3-4DD4-BD24-FC54E24A82CF}">
      <dgm:prSet/>
      <dgm:spPr/>
      <dgm:t>
        <a:bodyPr/>
        <a:lstStyle/>
        <a:p>
          <a:endParaRPr lang="en-US"/>
        </a:p>
      </dgm:t>
    </dgm:pt>
    <dgm:pt modelId="{B076947B-727D-4488-846C-5FB2F32DDFAB}" type="sibTrans" cxnId="{EB5FCDC9-61D3-4DD4-BD24-FC54E24A82CF}">
      <dgm:prSet/>
      <dgm:spPr/>
      <dgm:t>
        <a:bodyPr/>
        <a:lstStyle/>
        <a:p>
          <a:endParaRPr lang="en-US"/>
        </a:p>
      </dgm:t>
    </dgm:pt>
    <dgm:pt modelId="{6F33B9F2-3F8F-46FC-A258-A9259C8331BD}">
      <dgm:prSet phldrT="[Text]" phldr="0"/>
      <dgm:spPr/>
      <dgm:t>
        <a:bodyPr/>
        <a:lstStyle/>
        <a:p>
          <a:pPr rtl="0"/>
          <a:r>
            <a:rPr lang="en-US" dirty="0"/>
            <a:t>Facility Reports</a:t>
          </a:r>
        </a:p>
      </dgm:t>
    </dgm:pt>
    <dgm:pt modelId="{979FBF7F-C933-4AF4-A1D9-B5CDDCBEDD8C}" type="parTrans" cxnId="{E7B84CB5-A154-43A0-B225-F1C0A726B0C7}">
      <dgm:prSet/>
      <dgm:spPr/>
      <dgm:t>
        <a:bodyPr/>
        <a:lstStyle/>
        <a:p>
          <a:endParaRPr lang="en-US"/>
        </a:p>
      </dgm:t>
    </dgm:pt>
    <dgm:pt modelId="{7C17D6A1-72CD-481B-9870-C112DB1E4C52}" type="sibTrans" cxnId="{E7B84CB5-A154-43A0-B225-F1C0A726B0C7}">
      <dgm:prSet/>
      <dgm:spPr/>
      <dgm:t>
        <a:bodyPr/>
        <a:lstStyle/>
        <a:p>
          <a:endParaRPr lang="en-US"/>
        </a:p>
      </dgm:t>
    </dgm:pt>
    <dgm:pt modelId="{6128065C-11F0-4071-8487-ED3D6E4BE10B}">
      <dgm:prSet phldrT="[Text]" phldr="0"/>
      <dgm:spPr/>
      <dgm:t>
        <a:bodyPr/>
        <a:lstStyle/>
        <a:p>
          <a:pPr rtl="0"/>
          <a:r>
            <a:rPr lang="en-US" dirty="0"/>
            <a:t>Fuser Flight Data</a:t>
          </a:r>
        </a:p>
      </dgm:t>
    </dgm:pt>
    <dgm:pt modelId="{7A09FB96-292B-4A5A-9187-59FD382A8B70}" type="parTrans" cxnId="{225C8E01-D470-4DEE-94C3-FF6A0D228318}">
      <dgm:prSet/>
      <dgm:spPr/>
      <dgm:t>
        <a:bodyPr/>
        <a:lstStyle/>
        <a:p>
          <a:endParaRPr lang="en-US"/>
        </a:p>
      </dgm:t>
    </dgm:pt>
    <dgm:pt modelId="{32F39096-3DF8-4EAF-A45F-4A8AE1358E1D}" type="sibTrans" cxnId="{225C8E01-D470-4DEE-94C3-FF6A0D228318}">
      <dgm:prSet/>
      <dgm:spPr/>
      <dgm:t>
        <a:bodyPr/>
        <a:lstStyle/>
        <a:p>
          <a:endParaRPr lang="en-US"/>
        </a:p>
      </dgm:t>
    </dgm:pt>
    <dgm:pt modelId="{29D5378F-2F9C-478B-92DC-F6BA14936EC9}">
      <dgm:prSet phldr="0"/>
      <dgm:spPr/>
      <dgm:t>
        <a:bodyPr/>
        <a:lstStyle/>
        <a:p>
          <a:pPr rtl="0"/>
          <a:r>
            <a:rPr lang="en-US" dirty="0"/>
            <a:t>Weather Data</a:t>
          </a:r>
        </a:p>
      </dgm:t>
    </dgm:pt>
    <dgm:pt modelId="{D2ECA898-E18C-40D3-8844-D3F4B60FC8DC}" type="parTrans" cxnId="{73973B80-F28B-4767-B6A9-C2C9B4D73D4D}">
      <dgm:prSet/>
      <dgm:spPr/>
      <dgm:t>
        <a:bodyPr/>
        <a:lstStyle/>
        <a:p>
          <a:endParaRPr lang="en-US"/>
        </a:p>
      </dgm:t>
    </dgm:pt>
    <dgm:pt modelId="{804DEC45-43C0-482A-B4D7-CA489FFA8708}" type="sibTrans" cxnId="{73973B80-F28B-4767-B6A9-C2C9B4D73D4D}">
      <dgm:prSet/>
      <dgm:spPr/>
      <dgm:t>
        <a:bodyPr/>
        <a:lstStyle/>
        <a:p>
          <a:endParaRPr lang="en-US"/>
        </a:p>
      </dgm:t>
    </dgm:pt>
    <dgm:pt modelId="{A3BFA604-BD89-4241-8632-B54A40004313}" type="pres">
      <dgm:prSet presAssocID="{789CAB4F-3957-4F32-8247-C524BA209FC8}" presName="theList" presStyleCnt="0">
        <dgm:presLayoutVars>
          <dgm:dir/>
          <dgm:animLvl val="lvl"/>
          <dgm:resizeHandles val="exact"/>
        </dgm:presLayoutVars>
      </dgm:prSet>
      <dgm:spPr/>
    </dgm:pt>
    <dgm:pt modelId="{7A7E5FAE-2C96-4C6D-B51C-B5A89DDC98EC}" type="pres">
      <dgm:prSet presAssocID="{2F218F9C-B304-4292-ADB5-FBECFA0C4587}" presName="compNode" presStyleCnt="0"/>
      <dgm:spPr/>
    </dgm:pt>
    <dgm:pt modelId="{4FD8EB99-D971-4C9A-A6CE-E49535BA1B22}" type="pres">
      <dgm:prSet presAssocID="{2F218F9C-B304-4292-ADB5-FBECFA0C4587}" presName="aNode" presStyleLbl="bgShp" presStyleIdx="0" presStyleCnt="1"/>
      <dgm:spPr/>
    </dgm:pt>
    <dgm:pt modelId="{BBD41135-C8AD-43A9-947D-2763F787850A}" type="pres">
      <dgm:prSet presAssocID="{2F218F9C-B304-4292-ADB5-FBECFA0C4587}" presName="textNode" presStyleLbl="bgShp" presStyleIdx="0" presStyleCnt="1"/>
      <dgm:spPr/>
    </dgm:pt>
    <dgm:pt modelId="{41EF02DC-9453-4174-BB58-8640A0256410}" type="pres">
      <dgm:prSet presAssocID="{2F218F9C-B304-4292-ADB5-FBECFA0C4587}" presName="compChildNode" presStyleCnt="0"/>
      <dgm:spPr/>
    </dgm:pt>
    <dgm:pt modelId="{9152E7C3-D44B-4D31-8622-64C150B30516}" type="pres">
      <dgm:prSet presAssocID="{2F218F9C-B304-4292-ADB5-FBECFA0C4587}" presName="theInnerList" presStyleCnt="0"/>
      <dgm:spPr/>
    </dgm:pt>
    <dgm:pt modelId="{E2B17F6A-3253-4882-89FF-41A17B0EA044}" type="pres">
      <dgm:prSet presAssocID="{8AD29007-7097-4FF1-87E7-AC6C388CD017}" presName="childNode" presStyleLbl="node1" presStyleIdx="0" presStyleCnt="4">
        <dgm:presLayoutVars>
          <dgm:bulletEnabled val="1"/>
        </dgm:presLayoutVars>
      </dgm:prSet>
      <dgm:spPr/>
    </dgm:pt>
    <dgm:pt modelId="{386F40A7-A372-4072-89D9-A5019C721453}" type="pres">
      <dgm:prSet presAssocID="{8AD29007-7097-4FF1-87E7-AC6C388CD017}" presName="aSpace2" presStyleCnt="0"/>
      <dgm:spPr/>
    </dgm:pt>
    <dgm:pt modelId="{BDE5D20B-4111-436E-8F54-524CAAED455E}" type="pres">
      <dgm:prSet presAssocID="{6F33B9F2-3F8F-46FC-A258-A9259C8331BD}" presName="childNode" presStyleLbl="node1" presStyleIdx="1" presStyleCnt="4">
        <dgm:presLayoutVars>
          <dgm:bulletEnabled val="1"/>
        </dgm:presLayoutVars>
      </dgm:prSet>
      <dgm:spPr/>
    </dgm:pt>
    <dgm:pt modelId="{AAA779AE-6616-42C3-9092-309842D4883F}" type="pres">
      <dgm:prSet presAssocID="{6F33B9F2-3F8F-46FC-A258-A9259C8331BD}" presName="aSpace2" presStyleCnt="0"/>
      <dgm:spPr/>
    </dgm:pt>
    <dgm:pt modelId="{09470BBD-5DCD-456F-86A8-F9ABB07BB8B6}" type="pres">
      <dgm:prSet presAssocID="{29D5378F-2F9C-478B-92DC-F6BA14936EC9}" presName="childNode" presStyleLbl="node1" presStyleIdx="2" presStyleCnt="4">
        <dgm:presLayoutVars>
          <dgm:bulletEnabled val="1"/>
        </dgm:presLayoutVars>
      </dgm:prSet>
      <dgm:spPr/>
    </dgm:pt>
    <dgm:pt modelId="{4A96F92C-9995-499E-BDFB-518C2AAA7626}" type="pres">
      <dgm:prSet presAssocID="{29D5378F-2F9C-478B-92DC-F6BA14936EC9}" presName="aSpace2" presStyleCnt="0"/>
      <dgm:spPr/>
    </dgm:pt>
    <dgm:pt modelId="{FCE61D56-4058-48DE-9059-2A720E46209C}" type="pres">
      <dgm:prSet presAssocID="{6128065C-11F0-4071-8487-ED3D6E4BE10B}" presName="childNode" presStyleLbl="node1" presStyleIdx="3" presStyleCnt="4">
        <dgm:presLayoutVars>
          <dgm:bulletEnabled val="1"/>
        </dgm:presLayoutVars>
      </dgm:prSet>
      <dgm:spPr/>
    </dgm:pt>
  </dgm:ptLst>
  <dgm:cxnLst>
    <dgm:cxn modelId="{D1DFEA00-E75C-4741-967D-5831BA8F2480}" type="presOf" srcId="{8AD29007-7097-4FF1-87E7-AC6C388CD017}" destId="{E2B17F6A-3253-4882-89FF-41A17B0EA044}" srcOrd="0" destOrd="0" presId="urn:microsoft.com/office/officeart/2005/8/layout/lProcess2"/>
    <dgm:cxn modelId="{225C8E01-D470-4DEE-94C3-FF6A0D228318}" srcId="{2F218F9C-B304-4292-ADB5-FBECFA0C4587}" destId="{6128065C-11F0-4071-8487-ED3D6E4BE10B}" srcOrd="3" destOrd="0" parTransId="{7A09FB96-292B-4A5A-9187-59FD382A8B70}" sibTransId="{32F39096-3DF8-4EAF-A45F-4A8AE1358E1D}"/>
    <dgm:cxn modelId="{0024050C-23D2-414D-AAEC-7F6A80DC5BD9}" type="presOf" srcId="{6F33B9F2-3F8F-46FC-A258-A9259C8331BD}" destId="{BDE5D20B-4111-436E-8F54-524CAAED455E}" srcOrd="0" destOrd="0" presId="urn:microsoft.com/office/officeart/2005/8/layout/lProcess2"/>
    <dgm:cxn modelId="{84B5ED21-835C-4AD3-ABDD-2E2216929963}" type="presOf" srcId="{2F218F9C-B304-4292-ADB5-FBECFA0C4587}" destId="{BBD41135-C8AD-43A9-947D-2763F787850A}" srcOrd="1" destOrd="0" presId="urn:microsoft.com/office/officeart/2005/8/layout/lProcess2"/>
    <dgm:cxn modelId="{19709E2F-36E2-4019-A199-2A17BCAB3EA3}" type="presOf" srcId="{2F218F9C-B304-4292-ADB5-FBECFA0C4587}" destId="{4FD8EB99-D971-4C9A-A6CE-E49535BA1B22}" srcOrd="0" destOrd="0" presId="urn:microsoft.com/office/officeart/2005/8/layout/lProcess2"/>
    <dgm:cxn modelId="{DB22B435-3B35-486B-8DD9-C8ECBC29D765}" type="presOf" srcId="{789CAB4F-3957-4F32-8247-C524BA209FC8}" destId="{A3BFA604-BD89-4241-8632-B54A40004313}" srcOrd="0" destOrd="0" presId="urn:microsoft.com/office/officeart/2005/8/layout/lProcess2"/>
    <dgm:cxn modelId="{B0BAA843-795A-4889-93DA-BDE1386DCF1E}" type="presOf" srcId="{29D5378F-2F9C-478B-92DC-F6BA14936EC9}" destId="{09470BBD-5DCD-456F-86A8-F9ABB07BB8B6}" srcOrd="0" destOrd="0" presId="urn:microsoft.com/office/officeart/2005/8/layout/lProcess2"/>
    <dgm:cxn modelId="{73973B80-F28B-4767-B6A9-C2C9B4D73D4D}" srcId="{2F218F9C-B304-4292-ADB5-FBECFA0C4587}" destId="{29D5378F-2F9C-478B-92DC-F6BA14936EC9}" srcOrd="2" destOrd="0" parTransId="{D2ECA898-E18C-40D3-8844-D3F4B60FC8DC}" sibTransId="{804DEC45-43C0-482A-B4D7-CA489FFA8708}"/>
    <dgm:cxn modelId="{A96CB6A1-8AF5-49F2-972C-4E7A3765E1FA}" srcId="{789CAB4F-3957-4F32-8247-C524BA209FC8}" destId="{2F218F9C-B304-4292-ADB5-FBECFA0C4587}" srcOrd="0" destOrd="0" parTransId="{B26A035C-BDBC-477C-A866-6AE956B36010}" sibTransId="{8BC7447F-A428-4EB9-B4EA-E93D58D0E65E}"/>
    <dgm:cxn modelId="{E7B84CB5-A154-43A0-B225-F1C0A726B0C7}" srcId="{2F218F9C-B304-4292-ADB5-FBECFA0C4587}" destId="{6F33B9F2-3F8F-46FC-A258-A9259C8331BD}" srcOrd="1" destOrd="0" parTransId="{979FBF7F-C933-4AF4-A1D9-B5CDDCBEDD8C}" sibTransId="{7C17D6A1-72CD-481B-9870-C112DB1E4C52}"/>
    <dgm:cxn modelId="{EB5FCDC9-61D3-4DD4-BD24-FC54E24A82CF}" srcId="{2F218F9C-B304-4292-ADB5-FBECFA0C4587}" destId="{8AD29007-7097-4FF1-87E7-AC6C388CD017}" srcOrd="0" destOrd="0" parTransId="{4373A103-FAD2-4148-B8C1-7041D478DC83}" sibTransId="{B076947B-727D-4488-846C-5FB2F32DDFAB}"/>
    <dgm:cxn modelId="{0C60B0F9-35A3-4028-BC35-7A4C23E99A2E}" type="presOf" srcId="{6128065C-11F0-4071-8487-ED3D6E4BE10B}" destId="{FCE61D56-4058-48DE-9059-2A720E46209C}" srcOrd="0" destOrd="0" presId="urn:microsoft.com/office/officeart/2005/8/layout/lProcess2"/>
    <dgm:cxn modelId="{096D2A2E-89AA-4F79-8BE8-28FF705A01D0}" type="presParOf" srcId="{A3BFA604-BD89-4241-8632-B54A40004313}" destId="{7A7E5FAE-2C96-4C6D-B51C-B5A89DDC98EC}" srcOrd="0" destOrd="0" presId="urn:microsoft.com/office/officeart/2005/8/layout/lProcess2"/>
    <dgm:cxn modelId="{F2AE7C41-D35E-44E1-AB01-036DBD812FC4}" type="presParOf" srcId="{7A7E5FAE-2C96-4C6D-B51C-B5A89DDC98EC}" destId="{4FD8EB99-D971-4C9A-A6CE-E49535BA1B22}" srcOrd="0" destOrd="0" presId="urn:microsoft.com/office/officeart/2005/8/layout/lProcess2"/>
    <dgm:cxn modelId="{4C28A20C-29DB-45AB-BBEA-9FEF375AF940}" type="presParOf" srcId="{7A7E5FAE-2C96-4C6D-B51C-B5A89DDC98EC}" destId="{BBD41135-C8AD-43A9-947D-2763F787850A}" srcOrd="1" destOrd="0" presId="urn:microsoft.com/office/officeart/2005/8/layout/lProcess2"/>
    <dgm:cxn modelId="{2707930A-85E5-463A-B7FE-A062973D76E1}" type="presParOf" srcId="{7A7E5FAE-2C96-4C6D-B51C-B5A89DDC98EC}" destId="{41EF02DC-9453-4174-BB58-8640A0256410}" srcOrd="2" destOrd="0" presId="urn:microsoft.com/office/officeart/2005/8/layout/lProcess2"/>
    <dgm:cxn modelId="{C3763D67-4BE3-4E15-81BA-C7D5D9430037}" type="presParOf" srcId="{41EF02DC-9453-4174-BB58-8640A0256410}" destId="{9152E7C3-D44B-4D31-8622-64C150B30516}" srcOrd="0" destOrd="0" presId="urn:microsoft.com/office/officeart/2005/8/layout/lProcess2"/>
    <dgm:cxn modelId="{63FFEFB4-AAFE-41A9-B390-9A1C5FF8CFBD}" type="presParOf" srcId="{9152E7C3-D44B-4D31-8622-64C150B30516}" destId="{E2B17F6A-3253-4882-89FF-41A17B0EA044}" srcOrd="0" destOrd="0" presId="urn:microsoft.com/office/officeart/2005/8/layout/lProcess2"/>
    <dgm:cxn modelId="{A50E0A4E-26F9-42BC-8AC3-E66FEDB0FBD9}" type="presParOf" srcId="{9152E7C3-D44B-4D31-8622-64C150B30516}" destId="{386F40A7-A372-4072-89D9-A5019C721453}" srcOrd="1" destOrd="0" presId="urn:microsoft.com/office/officeart/2005/8/layout/lProcess2"/>
    <dgm:cxn modelId="{833F5947-34EE-41E3-8003-0F99E09888E8}" type="presParOf" srcId="{9152E7C3-D44B-4D31-8622-64C150B30516}" destId="{BDE5D20B-4111-436E-8F54-524CAAED455E}" srcOrd="2" destOrd="0" presId="urn:microsoft.com/office/officeart/2005/8/layout/lProcess2"/>
    <dgm:cxn modelId="{0DA5B895-98FD-45A4-BAE2-15E736CEB40D}" type="presParOf" srcId="{9152E7C3-D44B-4D31-8622-64C150B30516}" destId="{AAA779AE-6616-42C3-9092-309842D4883F}" srcOrd="3" destOrd="0" presId="urn:microsoft.com/office/officeart/2005/8/layout/lProcess2"/>
    <dgm:cxn modelId="{C21827B6-7AFE-4559-B268-78593914D0FA}" type="presParOf" srcId="{9152E7C3-D44B-4D31-8622-64C150B30516}" destId="{09470BBD-5DCD-456F-86A8-F9ABB07BB8B6}" srcOrd="4" destOrd="0" presId="urn:microsoft.com/office/officeart/2005/8/layout/lProcess2"/>
    <dgm:cxn modelId="{90CE64FA-04DE-4823-A5AB-459C5F564E0D}" type="presParOf" srcId="{9152E7C3-D44B-4D31-8622-64C150B30516}" destId="{4A96F92C-9995-499E-BDFB-518C2AAA7626}" srcOrd="5" destOrd="0" presId="urn:microsoft.com/office/officeart/2005/8/layout/lProcess2"/>
    <dgm:cxn modelId="{433B0123-0455-48DF-B79A-CC9D8041F48B}" type="presParOf" srcId="{9152E7C3-D44B-4D31-8622-64C150B30516}" destId="{FCE61D56-4058-48DE-9059-2A720E46209C}" srcOrd="6"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5C47FF-5C6A-41AF-9243-535E40687775}">
      <dsp:nvSpPr>
        <dsp:cNvPr id="0" name=""/>
        <dsp:cNvSpPr/>
      </dsp:nvSpPr>
      <dsp:spPr>
        <a:xfrm>
          <a:off x="0" y="2262440"/>
          <a:ext cx="11994923" cy="0"/>
        </a:xfrm>
        <a:prstGeom prst="line">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0DBB8602-0269-4563-90D4-6A96330C03EC}">
      <dsp:nvSpPr>
        <dsp:cNvPr id="0" name=""/>
        <dsp:cNvSpPr/>
      </dsp:nvSpPr>
      <dsp:spPr>
        <a:xfrm rot="8100000">
          <a:off x="72739" y="522461"/>
          <a:ext cx="330641" cy="330641"/>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54B50F-5749-4A98-9045-D53852CE6BC7}">
      <dsp:nvSpPr>
        <dsp:cNvPr id="0" name=""/>
        <dsp:cNvSpPr/>
      </dsp:nvSpPr>
      <dsp:spPr>
        <a:xfrm>
          <a:off x="109471" y="559192"/>
          <a:ext cx="257178" cy="257178"/>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FD61EC3E-14AD-4C06-8E46-6A5B623F35AA}">
      <dsp:nvSpPr>
        <dsp:cNvPr id="0" name=""/>
        <dsp:cNvSpPr/>
      </dsp:nvSpPr>
      <dsp:spPr>
        <a:xfrm>
          <a:off x="471859" y="923075"/>
          <a:ext cx="2200218"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b="0" kern="1200" dirty="0">
              <a:latin typeface="Arial"/>
              <a:cs typeface="Arial"/>
            </a:rPr>
            <a:t>Cloud(AWS)</a:t>
          </a:r>
        </a:p>
        <a:p>
          <a:pPr marL="0" lvl="0" indent="0" algn="l" defTabSz="488950">
            <a:lnSpc>
              <a:spcPct val="90000"/>
            </a:lnSpc>
            <a:spcBef>
              <a:spcPct val="0"/>
            </a:spcBef>
            <a:spcAft>
              <a:spcPct val="35000"/>
            </a:spcAft>
            <a:buNone/>
          </a:pPr>
          <a:r>
            <a:rPr lang="en-US" sz="1100" kern="1200" dirty="0">
              <a:solidFill>
                <a:schemeClr val="tx1"/>
              </a:solidFill>
              <a:latin typeface="Arial"/>
              <a:cs typeface="Arial"/>
            </a:rPr>
            <a:t>On-premises</a:t>
          </a:r>
          <a:endParaRPr lang="en-US" sz="1100" kern="1200" dirty="0">
            <a:solidFill>
              <a:schemeClr val="tx1"/>
            </a:solidFill>
          </a:endParaRPr>
        </a:p>
      </dsp:txBody>
      <dsp:txXfrm>
        <a:off x="471859" y="923075"/>
        <a:ext cx="2200218" cy="1339364"/>
      </dsp:txXfrm>
    </dsp:sp>
    <dsp:sp modelId="{6D3B421D-C471-4E2F-B441-7309ADEC17F8}">
      <dsp:nvSpPr>
        <dsp:cNvPr id="0" name=""/>
        <dsp:cNvSpPr/>
      </dsp:nvSpPr>
      <dsp:spPr>
        <a:xfrm>
          <a:off x="471859" y="452487"/>
          <a:ext cx="2200218"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0" kern="1200" dirty="0">
              <a:solidFill>
                <a:srgbClr val="C00000"/>
              </a:solidFill>
              <a:latin typeface="Arial"/>
              <a:cs typeface="Arial"/>
            </a:rPr>
            <a:t>Data Storage</a:t>
          </a:r>
          <a:endParaRPr lang="en-US" sz="1600" kern="1200" dirty="0">
            <a:solidFill>
              <a:srgbClr val="C00000"/>
            </a:solidFill>
          </a:endParaRPr>
        </a:p>
      </dsp:txBody>
      <dsp:txXfrm>
        <a:off x="471859" y="452487"/>
        <a:ext cx="2200218" cy="470587"/>
      </dsp:txXfrm>
    </dsp:sp>
    <dsp:sp modelId="{0C48A26D-3C3A-40FD-A9E3-11883BFB0ACF}">
      <dsp:nvSpPr>
        <dsp:cNvPr id="0" name=""/>
        <dsp:cNvSpPr/>
      </dsp:nvSpPr>
      <dsp:spPr>
        <a:xfrm>
          <a:off x="238060" y="923075"/>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7E4930C-00E6-4C42-9765-52FEFE477191}">
      <dsp:nvSpPr>
        <dsp:cNvPr id="0" name=""/>
        <dsp:cNvSpPr/>
      </dsp:nvSpPr>
      <dsp:spPr>
        <a:xfrm>
          <a:off x="197471" y="2220087"/>
          <a:ext cx="84167"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937D52-2E4B-44CF-A59F-30B1284780C1}">
      <dsp:nvSpPr>
        <dsp:cNvPr id="0" name=""/>
        <dsp:cNvSpPr/>
      </dsp:nvSpPr>
      <dsp:spPr>
        <a:xfrm rot="18900000">
          <a:off x="1406648" y="3671777"/>
          <a:ext cx="330641" cy="330641"/>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83CAC7-7C07-4D46-A2BE-251A5F232208}">
      <dsp:nvSpPr>
        <dsp:cNvPr id="0" name=""/>
        <dsp:cNvSpPr/>
      </dsp:nvSpPr>
      <dsp:spPr>
        <a:xfrm>
          <a:off x="1443379" y="3708508"/>
          <a:ext cx="257178" cy="257178"/>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AEE4EB35-FC24-46C7-B7DF-15358155D984}">
      <dsp:nvSpPr>
        <dsp:cNvPr id="0" name=""/>
        <dsp:cNvSpPr/>
      </dsp:nvSpPr>
      <dsp:spPr>
        <a:xfrm>
          <a:off x="1805767" y="2262440"/>
          <a:ext cx="2200218"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AU" sz="1100" b="0" kern="1200" dirty="0">
              <a:solidFill>
                <a:srgbClr val="444444"/>
              </a:solidFill>
              <a:latin typeface="Arial"/>
              <a:cs typeface="Arial"/>
            </a:rPr>
            <a:t>Web APIs for accessing the data programmatically</a:t>
          </a:r>
          <a:endParaRPr lang="en-US" sz="1100" kern="1200" dirty="0">
            <a:solidFill>
              <a:srgbClr val="444444"/>
            </a:solidFill>
          </a:endParaRPr>
        </a:p>
      </dsp:txBody>
      <dsp:txXfrm>
        <a:off x="1805767" y="2262440"/>
        <a:ext cx="2200218" cy="1339364"/>
      </dsp:txXfrm>
    </dsp:sp>
    <dsp:sp modelId="{831CA0AC-5DCA-4FC8-9DAE-6E18DFD56719}">
      <dsp:nvSpPr>
        <dsp:cNvPr id="0" name=""/>
        <dsp:cNvSpPr/>
      </dsp:nvSpPr>
      <dsp:spPr>
        <a:xfrm>
          <a:off x="1805767" y="3601804"/>
          <a:ext cx="2200218"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dirty="0">
              <a:solidFill>
                <a:srgbClr val="C00000"/>
              </a:solidFill>
              <a:latin typeface="Arial"/>
              <a:cs typeface="Arial"/>
            </a:rPr>
            <a:t>Web APIs</a:t>
          </a:r>
        </a:p>
      </dsp:txBody>
      <dsp:txXfrm>
        <a:off x="1805767" y="3601804"/>
        <a:ext cx="2200218" cy="470587"/>
      </dsp:txXfrm>
    </dsp:sp>
    <dsp:sp modelId="{B9DB3816-7456-4990-A665-171475151489}">
      <dsp:nvSpPr>
        <dsp:cNvPr id="0" name=""/>
        <dsp:cNvSpPr/>
      </dsp:nvSpPr>
      <dsp:spPr>
        <a:xfrm>
          <a:off x="1571968" y="2262440"/>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6A38764-821B-4E12-B414-80DFB1ED9735}">
      <dsp:nvSpPr>
        <dsp:cNvPr id="0" name=""/>
        <dsp:cNvSpPr/>
      </dsp:nvSpPr>
      <dsp:spPr>
        <a:xfrm>
          <a:off x="1531379" y="2220087"/>
          <a:ext cx="84167"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8068BB-BD18-47A5-A4E1-FB046E9C140A}">
      <dsp:nvSpPr>
        <dsp:cNvPr id="0" name=""/>
        <dsp:cNvSpPr/>
      </dsp:nvSpPr>
      <dsp:spPr>
        <a:xfrm rot="8100000">
          <a:off x="2740556" y="522461"/>
          <a:ext cx="330641" cy="330641"/>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71AC3B-4742-4F6C-86F7-50999635A411}">
      <dsp:nvSpPr>
        <dsp:cNvPr id="0" name=""/>
        <dsp:cNvSpPr/>
      </dsp:nvSpPr>
      <dsp:spPr>
        <a:xfrm>
          <a:off x="2777287" y="559192"/>
          <a:ext cx="257178" cy="257178"/>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0BAF49B4-6660-449C-90E0-29DC072BC584}">
      <dsp:nvSpPr>
        <dsp:cNvPr id="0" name=""/>
        <dsp:cNvSpPr/>
      </dsp:nvSpPr>
      <dsp:spPr>
        <a:xfrm>
          <a:off x="3139675" y="923075"/>
          <a:ext cx="2200218"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b="0" kern="1200" dirty="0">
              <a:solidFill>
                <a:srgbClr val="010000"/>
              </a:solidFill>
              <a:latin typeface="Arial"/>
              <a:cs typeface="Arial"/>
            </a:rPr>
            <a:t>Cloud (AWS)</a:t>
          </a:r>
          <a:endParaRPr lang="en-US" sz="1100" b="1" kern="1200" dirty="0">
            <a:solidFill>
              <a:srgbClr val="010000"/>
            </a:solidFill>
            <a:latin typeface="Arial"/>
            <a:cs typeface="Arial"/>
          </a:endParaRPr>
        </a:p>
        <a:p>
          <a:pPr marL="0" lvl="0" indent="0" algn="l" defTabSz="488950">
            <a:lnSpc>
              <a:spcPct val="90000"/>
            </a:lnSpc>
            <a:spcBef>
              <a:spcPct val="0"/>
            </a:spcBef>
            <a:spcAft>
              <a:spcPct val="35000"/>
            </a:spcAft>
            <a:buNone/>
          </a:pPr>
          <a:r>
            <a:rPr lang="en-US" sz="1100" b="0" kern="1200" dirty="0">
              <a:solidFill>
                <a:srgbClr val="010000"/>
              </a:solidFill>
              <a:latin typeface="Arial"/>
              <a:cs typeface="Arial"/>
            </a:rPr>
            <a:t>On-premises</a:t>
          </a:r>
        </a:p>
      </dsp:txBody>
      <dsp:txXfrm>
        <a:off x="3139675" y="923075"/>
        <a:ext cx="2200218" cy="1339364"/>
      </dsp:txXfrm>
    </dsp:sp>
    <dsp:sp modelId="{1FF859CA-3023-46ED-ACE0-30233BB18834}">
      <dsp:nvSpPr>
        <dsp:cNvPr id="0" name=""/>
        <dsp:cNvSpPr/>
      </dsp:nvSpPr>
      <dsp:spPr>
        <a:xfrm>
          <a:off x="3139675" y="452487"/>
          <a:ext cx="2200218"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solidFill>
                <a:srgbClr val="C00000"/>
              </a:solidFill>
              <a:latin typeface="Arial"/>
              <a:cs typeface="Arial"/>
            </a:rPr>
            <a:t>Data pipelines</a:t>
          </a:r>
          <a:endParaRPr lang="en-US" sz="1500" b="0" kern="1200">
            <a:solidFill>
              <a:srgbClr val="010000"/>
            </a:solidFill>
            <a:latin typeface="Arial"/>
            <a:cs typeface="Arial"/>
          </a:endParaRPr>
        </a:p>
      </dsp:txBody>
      <dsp:txXfrm>
        <a:off x="3139675" y="452487"/>
        <a:ext cx="2200218" cy="470587"/>
      </dsp:txXfrm>
    </dsp:sp>
    <dsp:sp modelId="{1DF04929-BCDC-4383-8431-9706C61DD9CB}">
      <dsp:nvSpPr>
        <dsp:cNvPr id="0" name=""/>
        <dsp:cNvSpPr/>
      </dsp:nvSpPr>
      <dsp:spPr>
        <a:xfrm>
          <a:off x="2905876" y="923075"/>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FF7FD66-FC81-409E-A87B-6802211995C1}">
      <dsp:nvSpPr>
        <dsp:cNvPr id="0" name=""/>
        <dsp:cNvSpPr/>
      </dsp:nvSpPr>
      <dsp:spPr>
        <a:xfrm>
          <a:off x="2865287" y="2220087"/>
          <a:ext cx="84167"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57FD19-86BE-4520-8D10-F397B5BE0753}">
      <dsp:nvSpPr>
        <dsp:cNvPr id="0" name=""/>
        <dsp:cNvSpPr/>
      </dsp:nvSpPr>
      <dsp:spPr>
        <a:xfrm rot="18900000">
          <a:off x="4074464" y="3671777"/>
          <a:ext cx="330641" cy="330641"/>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2B3AC8-2549-4DA9-8865-DF676993F94F}">
      <dsp:nvSpPr>
        <dsp:cNvPr id="0" name=""/>
        <dsp:cNvSpPr/>
      </dsp:nvSpPr>
      <dsp:spPr>
        <a:xfrm>
          <a:off x="4111195" y="3708508"/>
          <a:ext cx="257178" cy="257178"/>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3E4B1DED-474D-494C-9B95-CA773ACADF33}">
      <dsp:nvSpPr>
        <dsp:cNvPr id="0" name=""/>
        <dsp:cNvSpPr/>
      </dsp:nvSpPr>
      <dsp:spPr>
        <a:xfrm>
          <a:off x="4473583" y="2262440"/>
          <a:ext cx="2200218"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dirty="0">
              <a:latin typeface="Arial"/>
              <a:cs typeface="Arial"/>
            </a:rPr>
            <a:t>Data Catalog and User Guide</a:t>
          </a:r>
          <a:endParaRPr lang="en-US" sz="1100" kern="1200" dirty="0"/>
        </a:p>
      </dsp:txBody>
      <dsp:txXfrm>
        <a:off x="4473583" y="2262440"/>
        <a:ext cx="2200218" cy="1339364"/>
      </dsp:txXfrm>
    </dsp:sp>
    <dsp:sp modelId="{B0D31CD4-CA2C-4B8E-8540-C5885F111961}">
      <dsp:nvSpPr>
        <dsp:cNvPr id="0" name=""/>
        <dsp:cNvSpPr/>
      </dsp:nvSpPr>
      <dsp:spPr>
        <a:xfrm>
          <a:off x="4473583" y="3601804"/>
          <a:ext cx="2200218"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0" kern="1200" dirty="0">
              <a:solidFill>
                <a:srgbClr val="C00000"/>
              </a:solidFill>
              <a:latin typeface="Arial"/>
              <a:cs typeface="Arial"/>
            </a:rPr>
            <a:t>Documentation</a:t>
          </a:r>
          <a:endParaRPr lang="en-US" sz="1600" b="0" kern="1200" dirty="0">
            <a:solidFill>
              <a:srgbClr val="C00000"/>
            </a:solidFill>
          </a:endParaRPr>
        </a:p>
      </dsp:txBody>
      <dsp:txXfrm>
        <a:off x="4473583" y="3601804"/>
        <a:ext cx="2200218" cy="470587"/>
      </dsp:txXfrm>
    </dsp:sp>
    <dsp:sp modelId="{2788FAEF-334A-4409-A183-1374ACDA9875}">
      <dsp:nvSpPr>
        <dsp:cNvPr id="0" name=""/>
        <dsp:cNvSpPr/>
      </dsp:nvSpPr>
      <dsp:spPr>
        <a:xfrm>
          <a:off x="4239784" y="2262440"/>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4CBAB93-E67D-4DE4-BA4D-71EAFE8A681E}">
      <dsp:nvSpPr>
        <dsp:cNvPr id="0" name=""/>
        <dsp:cNvSpPr/>
      </dsp:nvSpPr>
      <dsp:spPr>
        <a:xfrm>
          <a:off x="4199196" y="2220087"/>
          <a:ext cx="84167"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161094-D2E3-41DD-93B6-FB08F1AC5103}">
      <dsp:nvSpPr>
        <dsp:cNvPr id="0" name=""/>
        <dsp:cNvSpPr/>
      </dsp:nvSpPr>
      <dsp:spPr>
        <a:xfrm rot="8100000">
          <a:off x="5408372" y="522461"/>
          <a:ext cx="330641" cy="330641"/>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A507A0-F701-43EF-9EF4-1C1521466927}">
      <dsp:nvSpPr>
        <dsp:cNvPr id="0" name=""/>
        <dsp:cNvSpPr/>
      </dsp:nvSpPr>
      <dsp:spPr>
        <a:xfrm>
          <a:off x="5445103" y="559192"/>
          <a:ext cx="257178" cy="257178"/>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8070F5D3-0627-4961-8942-D0FA0DD8932E}">
      <dsp:nvSpPr>
        <dsp:cNvPr id="0" name=""/>
        <dsp:cNvSpPr/>
      </dsp:nvSpPr>
      <dsp:spPr>
        <a:xfrm>
          <a:off x="5807491" y="923075"/>
          <a:ext cx="2200218"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AU" sz="1100" b="0" kern="1200" dirty="0">
              <a:solidFill>
                <a:srgbClr val="444444"/>
              </a:solidFill>
              <a:latin typeface="Arial"/>
              <a:cs typeface="Arial"/>
            </a:rPr>
            <a:t>User Interface </a:t>
          </a:r>
          <a:br>
            <a:rPr lang="en-AU" sz="1100" b="0" kern="1200" dirty="0">
              <a:solidFill>
                <a:srgbClr val="444444"/>
              </a:solidFill>
              <a:latin typeface="Arial"/>
              <a:cs typeface="Arial"/>
            </a:rPr>
          </a:br>
          <a:r>
            <a:rPr lang="en-AU" sz="1100" b="0" kern="1200" dirty="0">
              <a:solidFill>
                <a:srgbClr val="444444"/>
              </a:solidFill>
              <a:latin typeface="Arial"/>
              <a:cs typeface="Arial"/>
            </a:rPr>
            <a:t>*Data access and download</a:t>
          </a:r>
          <a:endParaRPr lang="en-US" sz="1100" b="0" kern="1200" dirty="0">
            <a:solidFill>
              <a:srgbClr val="444444"/>
            </a:solidFill>
            <a:latin typeface="Arial"/>
            <a:cs typeface="Arial"/>
          </a:endParaRPr>
        </a:p>
        <a:p>
          <a:pPr marL="0" lvl="0" indent="0" algn="l" defTabSz="488950">
            <a:lnSpc>
              <a:spcPct val="90000"/>
            </a:lnSpc>
            <a:spcBef>
              <a:spcPct val="0"/>
            </a:spcBef>
            <a:spcAft>
              <a:spcPct val="35000"/>
            </a:spcAft>
            <a:buNone/>
          </a:pPr>
          <a:r>
            <a:rPr lang="en-AU" sz="1100" b="0" kern="1200" dirty="0">
              <a:solidFill>
                <a:srgbClr val="444444"/>
              </a:solidFill>
              <a:latin typeface="Arial"/>
              <a:cs typeface="Arial"/>
            </a:rPr>
            <a:t>Open Data Portal </a:t>
          </a:r>
          <a:br>
            <a:rPr lang="en-AU" sz="1100" b="0" kern="1200" dirty="0">
              <a:solidFill>
                <a:srgbClr val="444444"/>
              </a:solidFill>
              <a:latin typeface="Arial"/>
              <a:cs typeface="Arial"/>
            </a:rPr>
          </a:br>
          <a:r>
            <a:rPr lang="en-AU" sz="1100" b="0" kern="1200" dirty="0">
              <a:solidFill>
                <a:srgbClr val="444444"/>
              </a:solidFill>
              <a:latin typeface="Arial"/>
              <a:cs typeface="Arial"/>
            </a:rPr>
            <a:t>*public data access</a:t>
          </a:r>
          <a:endParaRPr lang="en-AU" sz="1100" kern="1200" dirty="0"/>
        </a:p>
      </dsp:txBody>
      <dsp:txXfrm>
        <a:off x="5807491" y="923075"/>
        <a:ext cx="2200218" cy="1339364"/>
      </dsp:txXfrm>
    </dsp:sp>
    <dsp:sp modelId="{55721D9F-CAF3-4F0A-963A-57D65EF6F802}">
      <dsp:nvSpPr>
        <dsp:cNvPr id="0" name=""/>
        <dsp:cNvSpPr/>
      </dsp:nvSpPr>
      <dsp:spPr>
        <a:xfrm>
          <a:off x="5807491" y="452487"/>
          <a:ext cx="2200218"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dirty="0">
              <a:solidFill>
                <a:srgbClr val="C00000"/>
              </a:solidFill>
              <a:latin typeface="Arial"/>
              <a:cs typeface="Arial"/>
            </a:rPr>
            <a:t>User Interfaces</a:t>
          </a:r>
        </a:p>
      </dsp:txBody>
      <dsp:txXfrm>
        <a:off x="5807491" y="452487"/>
        <a:ext cx="2200218" cy="470587"/>
      </dsp:txXfrm>
    </dsp:sp>
    <dsp:sp modelId="{A22365A2-E3C0-403B-AD11-D215BD05F9F4}">
      <dsp:nvSpPr>
        <dsp:cNvPr id="0" name=""/>
        <dsp:cNvSpPr/>
      </dsp:nvSpPr>
      <dsp:spPr>
        <a:xfrm>
          <a:off x="5573692" y="923075"/>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12F80579-FE1D-470B-8542-AF6EA2B5EB0B}">
      <dsp:nvSpPr>
        <dsp:cNvPr id="0" name=""/>
        <dsp:cNvSpPr/>
      </dsp:nvSpPr>
      <dsp:spPr>
        <a:xfrm>
          <a:off x="5533104" y="2220087"/>
          <a:ext cx="84167"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45696F-C53F-4085-AD13-0A2AD8A74CB6}">
      <dsp:nvSpPr>
        <dsp:cNvPr id="0" name=""/>
        <dsp:cNvSpPr/>
      </dsp:nvSpPr>
      <dsp:spPr>
        <a:xfrm rot="18900000">
          <a:off x="6742280" y="3671777"/>
          <a:ext cx="330641" cy="330641"/>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BA0730-2DA1-426A-B42E-9B8D52B516BC}">
      <dsp:nvSpPr>
        <dsp:cNvPr id="0" name=""/>
        <dsp:cNvSpPr/>
      </dsp:nvSpPr>
      <dsp:spPr>
        <a:xfrm>
          <a:off x="6779011" y="3708508"/>
          <a:ext cx="257178" cy="257178"/>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83918950-1EDC-45B7-B442-156F9301AF83}">
      <dsp:nvSpPr>
        <dsp:cNvPr id="0" name=""/>
        <dsp:cNvSpPr/>
      </dsp:nvSpPr>
      <dsp:spPr>
        <a:xfrm>
          <a:off x="7141399" y="2262440"/>
          <a:ext cx="2200218"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dirty="0">
              <a:solidFill>
                <a:srgbClr val="444444"/>
              </a:solidFill>
              <a:latin typeface="Arial"/>
              <a:cs typeface="Arial"/>
            </a:rPr>
            <a:t>Machine Learning(ML) Dictionary and ML Models sample code</a:t>
          </a:r>
        </a:p>
      </dsp:txBody>
      <dsp:txXfrm>
        <a:off x="7141399" y="2262440"/>
        <a:ext cx="2200218" cy="1339364"/>
      </dsp:txXfrm>
    </dsp:sp>
    <dsp:sp modelId="{CB072330-5306-4EC9-AC2B-988BB9CCA630}">
      <dsp:nvSpPr>
        <dsp:cNvPr id="0" name=""/>
        <dsp:cNvSpPr/>
      </dsp:nvSpPr>
      <dsp:spPr>
        <a:xfrm>
          <a:off x="7141399" y="3601804"/>
          <a:ext cx="2200218"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0" kern="1200" dirty="0">
              <a:solidFill>
                <a:srgbClr val="C00000"/>
              </a:solidFill>
            </a:rPr>
            <a:t>ML Model Samples</a:t>
          </a:r>
        </a:p>
      </dsp:txBody>
      <dsp:txXfrm>
        <a:off x="7141399" y="3601804"/>
        <a:ext cx="2200218" cy="470587"/>
      </dsp:txXfrm>
    </dsp:sp>
    <dsp:sp modelId="{206527BE-6682-487C-921A-B204380BFF4B}">
      <dsp:nvSpPr>
        <dsp:cNvPr id="0" name=""/>
        <dsp:cNvSpPr/>
      </dsp:nvSpPr>
      <dsp:spPr>
        <a:xfrm>
          <a:off x="6907600" y="2262440"/>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70CFA5C-A27A-4391-98B3-64952CE085F9}">
      <dsp:nvSpPr>
        <dsp:cNvPr id="0" name=""/>
        <dsp:cNvSpPr/>
      </dsp:nvSpPr>
      <dsp:spPr>
        <a:xfrm>
          <a:off x="6867012" y="2220087"/>
          <a:ext cx="84167"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57DF9-EAB6-4328-8D25-4A0AF1B4DF6B}">
      <dsp:nvSpPr>
        <dsp:cNvPr id="0" name=""/>
        <dsp:cNvSpPr/>
      </dsp:nvSpPr>
      <dsp:spPr>
        <a:xfrm rot="8100000">
          <a:off x="8076145" y="522563"/>
          <a:ext cx="330436" cy="330436"/>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301225-B7A6-447C-98DE-D6F95A0C70D2}">
      <dsp:nvSpPr>
        <dsp:cNvPr id="0" name=""/>
        <dsp:cNvSpPr/>
      </dsp:nvSpPr>
      <dsp:spPr>
        <a:xfrm>
          <a:off x="8112854" y="559271"/>
          <a:ext cx="257019" cy="257019"/>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28F53DEA-5DBE-42FC-843B-C2373B922ADD}">
      <dsp:nvSpPr>
        <dsp:cNvPr id="0" name=""/>
        <dsp:cNvSpPr/>
      </dsp:nvSpPr>
      <dsp:spPr>
        <a:xfrm>
          <a:off x="8475018" y="923075"/>
          <a:ext cx="2191121"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b="0" kern="1200" dirty="0">
              <a:latin typeface="Arial"/>
              <a:cs typeface="Arial"/>
            </a:rPr>
            <a:t>Freddie &amp; Smart Mobility</a:t>
          </a:r>
        </a:p>
        <a:p>
          <a:pPr marL="0" lvl="0" indent="0" algn="l" defTabSz="488950">
            <a:lnSpc>
              <a:spcPct val="90000"/>
            </a:lnSpc>
            <a:spcBef>
              <a:spcPct val="0"/>
            </a:spcBef>
            <a:spcAft>
              <a:spcPct val="35000"/>
            </a:spcAft>
            <a:buNone/>
          </a:pPr>
          <a:r>
            <a:rPr lang="en-US" sz="1100" b="0" kern="1200" dirty="0">
              <a:latin typeface="Arial"/>
              <a:cs typeface="Arial"/>
            </a:rPr>
            <a:t>UAM X5</a:t>
          </a:r>
          <a:endParaRPr lang="en-US" sz="1100" kern="1200" dirty="0"/>
        </a:p>
        <a:p>
          <a:pPr marL="0" lvl="0" indent="0" algn="l" defTabSz="488950">
            <a:lnSpc>
              <a:spcPct val="90000"/>
            </a:lnSpc>
            <a:spcBef>
              <a:spcPct val="0"/>
            </a:spcBef>
            <a:spcAft>
              <a:spcPct val="35000"/>
            </a:spcAft>
            <a:buNone/>
          </a:pPr>
          <a:r>
            <a:rPr lang="en-US" sz="1100" b="0" kern="1200" dirty="0">
              <a:solidFill>
                <a:srgbClr val="444444"/>
              </a:solidFill>
              <a:latin typeface="Arial"/>
              <a:cs typeface="Arial"/>
            </a:rPr>
            <a:t>DIP-Fuser Data</a:t>
          </a:r>
        </a:p>
        <a:p>
          <a:pPr marL="0" lvl="0" indent="0" algn="l" defTabSz="488950">
            <a:lnSpc>
              <a:spcPct val="90000"/>
            </a:lnSpc>
            <a:spcBef>
              <a:spcPct val="0"/>
            </a:spcBef>
            <a:spcAft>
              <a:spcPct val="35000"/>
            </a:spcAft>
            <a:buNone/>
          </a:pPr>
          <a:r>
            <a:rPr lang="en-US" sz="1100" b="0" kern="1200" dirty="0">
              <a:latin typeface="Arial"/>
              <a:cs typeface="Arial"/>
            </a:rPr>
            <a:t>XTM Client</a:t>
          </a:r>
        </a:p>
        <a:p>
          <a:pPr marL="0" lvl="0" indent="0" algn="l" defTabSz="488950">
            <a:lnSpc>
              <a:spcPct val="90000"/>
            </a:lnSpc>
            <a:spcBef>
              <a:spcPct val="0"/>
            </a:spcBef>
            <a:spcAft>
              <a:spcPct val="35000"/>
            </a:spcAft>
            <a:buNone/>
          </a:pPr>
          <a:r>
            <a:rPr lang="en-US" sz="1100" b="0" kern="1200" dirty="0">
              <a:latin typeface="Arial"/>
              <a:cs typeface="Arial"/>
            </a:rPr>
            <a:t>Freddie</a:t>
          </a:r>
        </a:p>
        <a:p>
          <a:pPr marL="0" lvl="0" indent="0" algn="l" defTabSz="488950" rtl="0">
            <a:lnSpc>
              <a:spcPct val="90000"/>
            </a:lnSpc>
            <a:spcBef>
              <a:spcPct val="0"/>
            </a:spcBef>
            <a:spcAft>
              <a:spcPct val="35000"/>
            </a:spcAft>
            <a:buNone/>
            <a:defRPr b="1"/>
          </a:pPr>
          <a:r>
            <a:rPr lang="en-US" sz="1100" b="0" kern="1200" dirty="0" err="1">
              <a:latin typeface="Arial"/>
              <a:cs typeface="Arial"/>
            </a:rPr>
            <a:t>NExCT</a:t>
          </a:r>
          <a:r>
            <a:rPr lang="en-US" sz="1100" b="0" kern="1200" dirty="0">
              <a:latin typeface="Arial"/>
              <a:cs typeface="Arial"/>
            </a:rPr>
            <a:t> CE1</a:t>
          </a:r>
        </a:p>
      </dsp:txBody>
      <dsp:txXfrm>
        <a:off x="8475018" y="923075"/>
        <a:ext cx="2191121" cy="1339364"/>
      </dsp:txXfrm>
    </dsp:sp>
    <dsp:sp modelId="{9E730363-4CA1-4A8C-A24F-C2C59EAFC131}">
      <dsp:nvSpPr>
        <dsp:cNvPr id="0" name=""/>
        <dsp:cNvSpPr/>
      </dsp:nvSpPr>
      <dsp:spPr>
        <a:xfrm>
          <a:off x="8475018" y="452487"/>
          <a:ext cx="2191121"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0" kern="1200" dirty="0">
              <a:solidFill>
                <a:srgbClr val="C00000"/>
              </a:solidFill>
              <a:latin typeface="Arial"/>
              <a:cs typeface="Arial"/>
            </a:rPr>
            <a:t>New Data Sources</a:t>
          </a:r>
          <a:endParaRPr lang="en-US" sz="1600" b="0" kern="1200" dirty="0">
            <a:solidFill>
              <a:srgbClr val="C00000"/>
            </a:solidFill>
          </a:endParaRPr>
        </a:p>
      </dsp:txBody>
      <dsp:txXfrm>
        <a:off x="8475018" y="452487"/>
        <a:ext cx="2191121" cy="470587"/>
      </dsp:txXfrm>
    </dsp:sp>
    <dsp:sp modelId="{3ECC33A0-1B5C-4F96-85BF-C9572596F020}">
      <dsp:nvSpPr>
        <dsp:cNvPr id="0" name=""/>
        <dsp:cNvSpPr/>
      </dsp:nvSpPr>
      <dsp:spPr>
        <a:xfrm>
          <a:off x="8241364" y="923075"/>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44F6BDB-0333-4FE1-BEF0-211D11AC6A94}">
      <dsp:nvSpPr>
        <dsp:cNvPr id="0" name=""/>
        <dsp:cNvSpPr/>
      </dsp:nvSpPr>
      <dsp:spPr>
        <a:xfrm>
          <a:off x="8200946" y="2220087"/>
          <a:ext cx="84115"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0D515B-BE08-45A6-BDCB-3590C695526E}">
      <dsp:nvSpPr>
        <dsp:cNvPr id="0" name=""/>
        <dsp:cNvSpPr/>
      </dsp:nvSpPr>
      <dsp:spPr>
        <a:xfrm rot="18900000">
          <a:off x="9400667" y="3671879"/>
          <a:ext cx="330436" cy="330436"/>
        </a:xfrm>
        <a:prstGeom prst="teardrop">
          <a:avLst>
            <a:gd name="adj" fmla="val 115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55DEC2-8FF8-41B5-90A9-0AED5B06458C}">
      <dsp:nvSpPr>
        <dsp:cNvPr id="0" name=""/>
        <dsp:cNvSpPr/>
      </dsp:nvSpPr>
      <dsp:spPr>
        <a:xfrm>
          <a:off x="9437376" y="3708588"/>
          <a:ext cx="257019" cy="257019"/>
        </a:xfrm>
        <a:prstGeom prst="ellipse">
          <a:avLst/>
        </a:prstGeom>
        <a:solidFill>
          <a:schemeClr val="accent3">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155141C3-D04F-4E8A-B890-0082F5BEA9D7}">
      <dsp:nvSpPr>
        <dsp:cNvPr id="0" name=""/>
        <dsp:cNvSpPr/>
      </dsp:nvSpPr>
      <dsp:spPr>
        <a:xfrm>
          <a:off x="9799540" y="2262440"/>
          <a:ext cx="2191121" cy="1339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b="0" kern="1200" dirty="0">
              <a:solidFill>
                <a:srgbClr val="444444"/>
              </a:solidFill>
              <a:latin typeface="Arial"/>
              <a:cs typeface="Arial"/>
            </a:rPr>
            <a:t>Visualization of track points</a:t>
          </a:r>
        </a:p>
      </dsp:txBody>
      <dsp:txXfrm>
        <a:off x="9799540" y="2262440"/>
        <a:ext cx="2191121" cy="1339364"/>
      </dsp:txXfrm>
    </dsp:sp>
    <dsp:sp modelId="{BAB8D647-AD49-4915-8550-C9A01F51B77C}">
      <dsp:nvSpPr>
        <dsp:cNvPr id="0" name=""/>
        <dsp:cNvSpPr/>
      </dsp:nvSpPr>
      <dsp:spPr>
        <a:xfrm>
          <a:off x="9799540" y="3601804"/>
          <a:ext cx="2191121" cy="470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0" kern="1200" dirty="0">
              <a:solidFill>
                <a:srgbClr val="C00000"/>
              </a:solidFill>
            </a:rPr>
            <a:t>Sherlock Viewer</a:t>
          </a:r>
        </a:p>
      </dsp:txBody>
      <dsp:txXfrm>
        <a:off x="9799540" y="3601804"/>
        <a:ext cx="2191121" cy="470587"/>
      </dsp:txXfrm>
    </dsp:sp>
    <dsp:sp modelId="{CAC2DEC9-AB90-4225-9D7C-ACB038544B46}">
      <dsp:nvSpPr>
        <dsp:cNvPr id="0" name=""/>
        <dsp:cNvSpPr/>
      </dsp:nvSpPr>
      <dsp:spPr>
        <a:xfrm>
          <a:off x="9565885" y="2262440"/>
          <a:ext cx="0" cy="1339364"/>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384CDF41-E672-4244-9676-20FBBCC4895F}">
      <dsp:nvSpPr>
        <dsp:cNvPr id="0" name=""/>
        <dsp:cNvSpPr/>
      </dsp:nvSpPr>
      <dsp:spPr>
        <a:xfrm>
          <a:off x="9525467" y="2220087"/>
          <a:ext cx="84115" cy="84705"/>
        </a:xfrm>
        <a:prstGeom prst="ellipse">
          <a:avLst/>
        </a:prstGeom>
        <a:solidFill>
          <a:schemeClr val="lt1">
            <a:hueOff val="0"/>
            <a:satOff val="0"/>
            <a:lumOff val="0"/>
            <a:alphaOff val="0"/>
          </a:schemeClr>
        </a:solidFill>
        <a:ln w="635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382AA-C75C-BA4F-8A5E-03E8CC43CBED}">
      <dsp:nvSpPr>
        <dsp:cNvPr id="0" name=""/>
        <dsp:cNvSpPr/>
      </dsp:nvSpPr>
      <dsp:spPr>
        <a:xfrm>
          <a:off x="517525" y="0"/>
          <a:ext cx="2225882" cy="2225882"/>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CE0261-BCAF-1A43-BCE6-6F455354FDCD}">
      <dsp:nvSpPr>
        <dsp:cNvPr id="0" name=""/>
        <dsp:cNvSpPr/>
      </dsp:nvSpPr>
      <dsp:spPr>
        <a:xfrm>
          <a:off x="728983" y="211458"/>
          <a:ext cx="868093" cy="86809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NASA researchers</a:t>
          </a:r>
        </a:p>
      </dsp:txBody>
      <dsp:txXfrm>
        <a:off x="771360" y="253835"/>
        <a:ext cx="783339" cy="783339"/>
      </dsp:txXfrm>
    </dsp:sp>
    <dsp:sp modelId="{EB11F68D-E760-1B4C-9C7B-883FE96DE942}">
      <dsp:nvSpPr>
        <dsp:cNvPr id="0" name=""/>
        <dsp:cNvSpPr/>
      </dsp:nvSpPr>
      <dsp:spPr>
        <a:xfrm>
          <a:off x="1663854" y="211458"/>
          <a:ext cx="868093" cy="868093"/>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NASA SBIR users</a:t>
          </a:r>
        </a:p>
      </dsp:txBody>
      <dsp:txXfrm>
        <a:off x="1706231" y="253835"/>
        <a:ext cx="783339" cy="783339"/>
      </dsp:txXfrm>
    </dsp:sp>
    <dsp:sp modelId="{AB4823D7-2D08-7445-87D0-916D94F16E15}">
      <dsp:nvSpPr>
        <dsp:cNvPr id="0" name=""/>
        <dsp:cNvSpPr/>
      </dsp:nvSpPr>
      <dsp:spPr>
        <a:xfrm>
          <a:off x="1743629" y="1166451"/>
          <a:ext cx="868093" cy="868093"/>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dirty="0"/>
            <a:t>Industry Stake Holders</a:t>
          </a:r>
          <a:r>
            <a:rPr lang="en-US" sz="1000" kern="1200" dirty="0">
              <a:latin typeface="Arial"/>
              <a:cs typeface="Arial"/>
            </a:rPr>
            <a:t> + FAA</a:t>
          </a:r>
          <a:endParaRPr lang="en-US" sz="1000" kern="1200" dirty="0"/>
        </a:p>
      </dsp:txBody>
      <dsp:txXfrm>
        <a:off x="1786006" y="1208828"/>
        <a:ext cx="783339" cy="783339"/>
      </dsp:txXfrm>
    </dsp:sp>
    <dsp:sp modelId="{C83AF535-D7F1-BF40-AAAF-7705826E71AC}">
      <dsp:nvSpPr>
        <dsp:cNvPr id="0" name=""/>
        <dsp:cNvSpPr/>
      </dsp:nvSpPr>
      <dsp:spPr>
        <a:xfrm>
          <a:off x="762373" y="1166451"/>
          <a:ext cx="868093" cy="868093"/>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Academia</a:t>
          </a:r>
        </a:p>
        <a:p>
          <a:pPr marL="0" lvl="0" indent="0" algn="ctr" defTabSz="444500">
            <a:lnSpc>
              <a:spcPct val="90000"/>
            </a:lnSpc>
            <a:spcBef>
              <a:spcPct val="0"/>
            </a:spcBef>
            <a:spcAft>
              <a:spcPct val="35000"/>
            </a:spcAft>
            <a:buNone/>
          </a:pPr>
          <a:r>
            <a:rPr lang="en-US" sz="1000" kern="1200" dirty="0"/>
            <a:t>(Professors and Students)</a:t>
          </a:r>
        </a:p>
      </dsp:txBody>
      <dsp:txXfrm>
        <a:off x="804750" y="1208828"/>
        <a:ext cx="783339" cy="7833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8EB99-D971-4C9A-A6CE-E49535BA1B22}">
      <dsp:nvSpPr>
        <dsp:cNvPr id="0" name=""/>
        <dsp:cNvSpPr/>
      </dsp:nvSpPr>
      <dsp:spPr>
        <a:xfrm>
          <a:off x="0" y="0"/>
          <a:ext cx="3591143" cy="408384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endParaRPr lang="en-US" sz="5900" kern="1200" dirty="0"/>
        </a:p>
      </dsp:txBody>
      <dsp:txXfrm>
        <a:off x="0" y="0"/>
        <a:ext cx="3591143" cy="1225152"/>
      </dsp:txXfrm>
    </dsp:sp>
    <dsp:sp modelId="{E2B17F6A-3253-4882-89FF-41A17B0EA044}">
      <dsp:nvSpPr>
        <dsp:cNvPr id="0" name=""/>
        <dsp:cNvSpPr/>
      </dsp:nvSpPr>
      <dsp:spPr>
        <a:xfrm>
          <a:off x="359114" y="1225252"/>
          <a:ext cx="2872914" cy="59492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rtl="0">
            <a:lnSpc>
              <a:spcPct val="90000"/>
            </a:lnSpc>
            <a:spcBef>
              <a:spcPct val="0"/>
            </a:spcBef>
            <a:spcAft>
              <a:spcPct val="35000"/>
            </a:spcAft>
            <a:buNone/>
          </a:pPr>
          <a:r>
            <a:rPr lang="en-US" sz="2700" kern="1200" dirty="0"/>
            <a:t>Flight Data</a:t>
          </a:r>
        </a:p>
      </dsp:txBody>
      <dsp:txXfrm>
        <a:off x="376539" y="1242677"/>
        <a:ext cx="2838064" cy="560078"/>
      </dsp:txXfrm>
    </dsp:sp>
    <dsp:sp modelId="{BDE5D20B-4111-436E-8F54-524CAAED455E}">
      <dsp:nvSpPr>
        <dsp:cNvPr id="0" name=""/>
        <dsp:cNvSpPr/>
      </dsp:nvSpPr>
      <dsp:spPr>
        <a:xfrm>
          <a:off x="359114" y="1911708"/>
          <a:ext cx="2872914" cy="594928"/>
        </a:xfrm>
        <a:prstGeom prst="roundRect">
          <a:avLst>
            <a:gd name="adj" fmla="val 10000"/>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rtl="0">
            <a:lnSpc>
              <a:spcPct val="90000"/>
            </a:lnSpc>
            <a:spcBef>
              <a:spcPct val="0"/>
            </a:spcBef>
            <a:spcAft>
              <a:spcPct val="35000"/>
            </a:spcAft>
            <a:buNone/>
          </a:pPr>
          <a:r>
            <a:rPr lang="en-US" sz="2700" kern="1200" dirty="0"/>
            <a:t>Facility Reports</a:t>
          </a:r>
        </a:p>
      </dsp:txBody>
      <dsp:txXfrm>
        <a:off x="376539" y="1929133"/>
        <a:ext cx="2838064" cy="560078"/>
      </dsp:txXfrm>
    </dsp:sp>
    <dsp:sp modelId="{09470BBD-5DCD-456F-86A8-F9ABB07BB8B6}">
      <dsp:nvSpPr>
        <dsp:cNvPr id="0" name=""/>
        <dsp:cNvSpPr/>
      </dsp:nvSpPr>
      <dsp:spPr>
        <a:xfrm>
          <a:off x="359114" y="2598164"/>
          <a:ext cx="2872914" cy="594928"/>
        </a:xfrm>
        <a:prstGeom prst="roundRect">
          <a:avLst>
            <a:gd name="adj" fmla="val 10000"/>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rtl="0">
            <a:lnSpc>
              <a:spcPct val="90000"/>
            </a:lnSpc>
            <a:spcBef>
              <a:spcPct val="0"/>
            </a:spcBef>
            <a:spcAft>
              <a:spcPct val="35000"/>
            </a:spcAft>
            <a:buNone/>
          </a:pPr>
          <a:r>
            <a:rPr lang="en-US" sz="2700" kern="1200" dirty="0"/>
            <a:t>Weather Data</a:t>
          </a:r>
        </a:p>
      </dsp:txBody>
      <dsp:txXfrm>
        <a:off x="376539" y="2615589"/>
        <a:ext cx="2838064" cy="560078"/>
      </dsp:txXfrm>
    </dsp:sp>
    <dsp:sp modelId="{FCE61D56-4058-48DE-9059-2A720E46209C}">
      <dsp:nvSpPr>
        <dsp:cNvPr id="0" name=""/>
        <dsp:cNvSpPr/>
      </dsp:nvSpPr>
      <dsp:spPr>
        <a:xfrm>
          <a:off x="359114" y="3284620"/>
          <a:ext cx="2872914" cy="594928"/>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rtl="0">
            <a:lnSpc>
              <a:spcPct val="90000"/>
            </a:lnSpc>
            <a:spcBef>
              <a:spcPct val="0"/>
            </a:spcBef>
            <a:spcAft>
              <a:spcPct val="35000"/>
            </a:spcAft>
            <a:buNone/>
          </a:pPr>
          <a:r>
            <a:rPr lang="en-US" sz="2700" kern="1200" dirty="0"/>
            <a:t>Fuser Flight Data</a:t>
          </a:r>
        </a:p>
      </dsp:txBody>
      <dsp:txXfrm>
        <a:off x="376539" y="3302045"/>
        <a:ext cx="2838064" cy="560078"/>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0C30A9-FCC8-6848-AD90-3EB10E04B868}" type="datetimeFigureOut">
              <a:rPr lang="en-US" smtClean="0"/>
              <a:pPr/>
              <a:t>11/15/2024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6F04F2-CCE6-C74B-8497-E91F2263EFA5}" type="slidenum">
              <a:rPr lang="en-US" smtClean="0"/>
              <a:pPr/>
              <a:t>‹#›</a:t>
            </a:fld>
            <a:endParaRPr lang="en-US"/>
          </a:p>
        </p:txBody>
      </p:sp>
    </p:spTree>
    <p:extLst>
      <p:ext uri="{BB962C8B-B14F-4D97-AF65-F5344CB8AC3E}">
        <p14:creationId xmlns:p14="http://schemas.microsoft.com/office/powerpoint/2010/main" val="26007311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739973-E1C2-E045-A252-60221B1FDA2F}" type="datetimeFigureOut">
              <a:rPr lang="en-US" smtClean="0"/>
              <a:pPr/>
              <a:t>11/15/2024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F53B58-996E-1943-AFE3-ED537D2F2276}" type="slidenum">
              <a:rPr lang="en-US" smtClean="0"/>
              <a:pPr/>
              <a:t>‹#›</a:t>
            </a:fld>
            <a:endParaRPr lang="en-US"/>
          </a:p>
        </p:txBody>
      </p:sp>
    </p:spTree>
    <p:extLst>
      <p:ext uri="{BB962C8B-B14F-4D97-AF65-F5344CB8AC3E}">
        <p14:creationId xmlns:p14="http://schemas.microsoft.com/office/powerpoint/2010/main" val="245282175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1</a:t>
            </a:fld>
            <a:endParaRPr lang="en-US"/>
          </a:p>
        </p:txBody>
      </p:sp>
    </p:spTree>
    <p:extLst>
      <p:ext uri="{BB962C8B-B14F-4D97-AF65-F5344CB8AC3E}">
        <p14:creationId xmlns:p14="http://schemas.microsoft.com/office/powerpoint/2010/main" val="208185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2</a:t>
            </a:fld>
            <a:endParaRPr lang="en-US"/>
          </a:p>
        </p:txBody>
      </p:sp>
    </p:spTree>
    <p:extLst>
      <p:ext uri="{BB962C8B-B14F-4D97-AF65-F5344CB8AC3E}">
        <p14:creationId xmlns:p14="http://schemas.microsoft.com/office/powerpoint/2010/main" val="1767862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DA074-AA25-3F51-7CD7-C9B1DD2A7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5D6BB-A8AC-9C1F-7ED7-849975DB8E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D8CD52C-1CA8-8F58-E33A-459C223892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79BF30-6F95-66F1-F580-FEC8B385D1C7}"/>
              </a:ext>
            </a:extLst>
          </p:cNvPr>
          <p:cNvSpPr>
            <a:spLocks noGrp="1"/>
          </p:cNvSpPr>
          <p:nvPr>
            <p:ph type="sldNum" sz="quarter" idx="10"/>
          </p:nvPr>
        </p:nvSpPr>
        <p:spPr/>
        <p:txBody>
          <a:bodyPr/>
          <a:lstStyle/>
          <a:p>
            <a:fld id="{0FF53B58-996E-1943-AFE3-ED537D2F2276}" type="slidenum">
              <a:rPr lang="en-US" smtClean="0"/>
              <a:pPr/>
              <a:t>3</a:t>
            </a:fld>
            <a:endParaRPr lang="en-US"/>
          </a:p>
        </p:txBody>
      </p:sp>
    </p:spTree>
    <p:extLst>
      <p:ext uri="{BB962C8B-B14F-4D97-AF65-F5344CB8AC3E}">
        <p14:creationId xmlns:p14="http://schemas.microsoft.com/office/powerpoint/2010/main" val="2878518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9F70A-403D-F927-8117-0E1B94750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9AF59-596C-C087-89D1-6193148855D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6239D75-1D5F-DED8-11F6-7BD3A7AC4E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4A9D48A-65FA-2C29-A50B-CAF3DC68FE0F}"/>
              </a:ext>
            </a:extLst>
          </p:cNvPr>
          <p:cNvSpPr>
            <a:spLocks noGrp="1"/>
          </p:cNvSpPr>
          <p:nvPr>
            <p:ph type="sldNum" sz="quarter" idx="10"/>
          </p:nvPr>
        </p:nvSpPr>
        <p:spPr/>
        <p:txBody>
          <a:bodyPr/>
          <a:lstStyle/>
          <a:p>
            <a:fld id="{0FF53B58-996E-1943-AFE3-ED537D2F2276}" type="slidenum">
              <a:rPr lang="en-US" smtClean="0"/>
              <a:pPr/>
              <a:t>4</a:t>
            </a:fld>
            <a:endParaRPr lang="en-US"/>
          </a:p>
        </p:txBody>
      </p:sp>
    </p:spTree>
    <p:extLst>
      <p:ext uri="{BB962C8B-B14F-4D97-AF65-F5344CB8AC3E}">
        <p14:creationId xmlns:p14="http://schemas.microsoft.com/office/powerpoint/2010/main" val="379604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20000"/>
              </a:spcBef>
              <a:spcAft>
                <a:spcPct val="0"/>
              </a:spcAft>
              <a:buFont typeface="Arial"/>
              <a:buChar char="•"/>
            </a:pPr>
            <a:r>
              <a:rPr lang="en-US"/>
              <a:t>Sherlock Data Warehouse is the primary data facility provided by Code AF. Sherlock is a data warehouse for all types of air traffic management-related research and development. </a:t>
            </a:r>
          </a:p>
          <a:p>
            <a:pPr marL="171450" indent="-171450">
              <a:spcBef>
                <a:spcPct val="20000"/>
              </a:spcBef>
              <a:spcAft>
                <a:spcPct val="0"/>
              </a:spcAft>
              <a:buFont typeface="Arial"/>
              <a:buChar char="•"/>
            </a:pPr>
            <a:r>
              <a:rPr lang="en-US"/>
              <a:t>Sherlock Provides a platform for data collection, archiving, processing and delivery. </a:t>
            </a:r>
            <a:endParaRPr lang="en-US">
              <a:cs typeface="Calibri"/>
            </a:endParaRPr>
          </a:p>
          <a:p>
            <a:pPr marL="171450" indent="-171450">
              <a:spcBef>
                <a:spcPct val="20000"/>
              </a:spcBef>
              <a:spcAft>
                <a:spcPct val="0"/>
              </a:spcAft>
              <a:buFont typeface="Arial"/>
              <a:buChar char="•"/>
            </a:pPr>
            <a:r>
              <a:rPr lang="en-US"/>
              <a:t>Sherlock Facilitates an infrastructure for big data analytics and machine learning. </a:t>
            </a:r>
            <a:endParaRPr lang="en-US">
              <a:ea typeface="Calibri"/>
              <a:cs typeface="Calibri"/>
            </a:endParaRPr>
          </a:p>
          <a:p>
            <a:pPr marL="628650" lvl="1" indent="-171450">
              <a:spcBef>
                <a:spcPct val="20000"/>
              </a:spcBef>
              <a:spcAft>
                <a:spcPct val="0"/>
              </a:spcAft>
              <a:buFont typeface="Arial"/>
              <a:buChar char="•"/>
            </a:pPr>
            <a:r>
              <a:rPr lang="en-US"/>
              <a:t>Bigdata cluster sandbox access for analysis and development</a:t>
            </a:r>
            <a:endParaRPr lang="en-US">
              <a:ea typeface="Calibri"/>
              <a:cs typeface="Calibri"/>
            </a:endParaRPr>
          </a:p>
          <a:p>
            <a:pPr marL="628650" lvl="1" indent="-171450">
              <a:spcBef>
                <a:spcPct val="20000"/>
              </a:spcBef>
              <a:spcAft>
                <a:spcPct val="0"/>
              </a:spcAft>
              <a:buFont typeface="Arial"/>
              <a:buChar char="•"/>
            </a:pPr>
            <a:r>
              <a:rPr lang="en-US"/>
              <a:t>ML samples for researchers </a:t>
            </a:r>
            <a:endParaRPr lang="en-US">
              <a:ea typeface="Calibri"/>
              <a:cs typeface="Calibri"/>
            </a:endParaRPr>
          </a:p>
          <a:p>
            <a:pPr marL="171450" indent="-171450">
              <a:spcBef>
                <a:spcPct val="20000"/>
              </a:spcBef>
              <a:spcAft>
                <a:spcPct val="0"/>
              </a:spcAft>
              <a:buFont typeface="Arial"/>
              <a:buChar char="•"/>
            </a:pPr>
            <a:r>
              <a:rPr lang="en-US"/>
              <a:t>Supports project specific data and data access</a:t>
            </a:r>
            <a:endParaRPr lang="en-US">
              <a:cs typeface="Calibri"/>
            </a:endParaRPr>
          </a:p>
          <a:p>
            <a:pPr marL="171450" indent="-171450">
              <a:spcBef>
                <a:spcPct val="20000"/>
              </a:spcBef>
              <a:spcAft>
                <a:spcPct val="0"/>
              </a:spcAft>
              <a:buFont typeface="Arial"/>
              <a:buChar char="•"/>
            </a:pPr>
            <a:r>
              <a:rPr lang="en-US"/>
              <a:t>Hosts Open Data Portal for external outreach</a:t>
            </a:r>
            <a:endParaRPr lang="en-US">
              <a:ea typeface="Calibri"/>
              <a:cs typeface="Calibri"/>
            </a:endParaRPr>
          </a:p>
        </p:txBody>
      </p:sp>
      <p:sp>
        <p:nvSpPr>
          <p:cNvPr id="4" name="Slide Number Placeholder 3"/>
          <p:cNvSpPr>
            <a:spLocks noGrp="1"/>
          </p:cNvSpPr>
          <p:nvPr>
            <p:ph type="sldNum" sz="quarter" idx="5"/>
          </p:nvPr>
        </p:nvSpPr>
        <p:spPr/>
        <p:txBody>
          <a:bodyPr/>
          <a:lstStyle/>
          <a:p>
            <a:fld id="{0FF53B58-996E-1943-AFE3-ED537D2F2276}" type="slidenum">
              <a:rPr lang="en-US" smtClean="0"/>
              <a:pPr/>
              <a:t>5</a:t>
            </a:fld>
            <a:endParaRPr lang="en-US"/>
          </a:p>
        </p:txBody>
      </p:sp>
    </p:spTree>
    <p:extLst>
      <p:ext uri="{BB962C8B-B14F-4D97-AF65-F5344CB8AC3E}">
        <p14:creationId xmlns:p14="http://schemas.microsoft.com/office/powerpoint/2010/main" val="1320398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Sherlock is a data warehouse for all types of air traffic management-related research and development. It has many terabytes of air traffic flight, weather and traffic flow-related data products.</a:t>
            </a:r>
          </a:p>
          <a:p>
            <a:r>
              <a:rPr lang="en-US"/>
              <a:t>It also provides an infrastructure for big data analytics and machine learning</a:t>
            </a:r>
          </a:p>
        </p:txBody>
      </p:sp>
      <p:sp>
        <p:nvSpPr>
          <p:cNvPr id="4" name="Slide Number Placeholder 3"/>
          <p:cNvSpPr>
            <a:spLocks noGrp="1"/>
          </p:cNvSpPr>
          <p:nvPr>
            <p:ph type="sldNum" sz="quarter" idx="10"/>
          </p:nvPr>
        </p:nvSpPr>
        <p:spPr/>
        <p:txBody>
          <a:bodyPr/>
          <a:lstStyle/>
          <a:p>
            <a:fld id="{0FF53B58-996E-1943-AFE3-ED537D2F2276}" type="slidenum">
              <a:rPr lang="en-US" smtClean="0"/>
              <a:pPr/>
              <a:t>6</a:t>
            </a:fld>
            <a:endParaRPr lang="en-US"/>
          </a:p>
        </p:txBody>
      </p:sp>
    </p:spTree>
    <p:extLst>
      <p:ext uri="{BB962C8B-B14F-4D97-AF65-F5344CB8AC3E}">
        <p14:creationId xmlns:p14="http://schemas.microsoft.com/office/powerpoint/2010/main" val="106700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sz="1600"/>
              <a:t>System Wide Information Management (SWIM) Program</a:t>
            </a:r>
            <a:endParaRPr lang="en-US"/>
          </a:p>
          <a:p>
            <a:r>
              <a:rPr lang="en-US" sz="1200"/>
              <a:t>National Airspace System (NAS)-wide information system that supports Next Generation Air Transportation System (NextGen) goals</a:t>
            </a:r>
          </a:p>
          <a:p>
            <a:r>
              <a:rPr lang="en-US" sz="1200"/>
              <a:t>Facilitates the data sharing requirements for NextGen</a:t>
            </a:r>
            <a:endParaRPr lang="en-US" sz="1200">
              <a:ea typeface="Calibri"/>
              <a:cs typeface="Calibri"/>
            </a:endParaRPr>
          </a:p>
          <a:p>
            <a:r>
              <a:rPr lang="en-US" sz="1200"/>
              <a:t>Enables increased common situational awareness and improved NAS agility to deliver the right information to the right people at the right time.</a:t>
            </a:r>
            <a:endParaRPr lang="en-US" sz="1200">
              <a:ea typeface="Calibri"/>
              <a:cs typeface="Calibri"/>
            </a:endParaRPr>
          </a:p>
          <a:p>
            <a:r>
              <a:rPr lang="en-US" sz="1200"/>
              <a:t>Offers a single point of access for aviation data, with producers of data publishing it once and users accessing the information they need through a single connection</a:t>
            </a:r>
            <a:endParaRPr lang="en-US" sz="1200">
              <a:ea typeface="Calibri"/>
              <a:cs typeface="Calibri"/>
            </a:endParaRPr>
          </a:p>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7</a:t>
            </a:fld>
            <a:endParaRPr lang="en-US"/>
          </a:p>
        </p:txBody>
      </p:sp>
    </p:spTree>
    <p:extLst>
      <p:ext uri="{BB962C8B-B14F-4D97-AF65-F5344CB8AC3E}">
        <p14:creationId xmlns:p14="http://schemas.microsoft.com/office/powerpoint/2010/main" val="267194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8</a:t>
            </a:fld>
            <a:endParaRPr lang="en-US"/>
          </a:p>
        </p:txBody>
      </p:sp>
    </p:spTree>
    <p:extLst>
      <p:ext uri="{BB962C8B-B14F-4D97-AF65-F5344CB8AC3E}">
        <p14:creationId xmlns:p14="http://schemas.microsoft.com/office/powerpoint/2010/main" val="37448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9</a:t>
            </a:fld>
            <a:endParaRPr lang="en-US"/>
          </a:p>
        </p:txBody>
      </p:sp>
    </p:spTree>
    <p:extLst>
      <p:ext uri="{BB962C8B-B14F-4D97-AF65-F5344CB8AC3E}">
        <p14:creationId xmlns:p14="http://schemas.microsoft.com/office/powerpoint/2010/main" val="3696518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B7DA6-BF17-B957-3AE7-4EBD2181B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72B6E-2180-5C42-C38C-19FE49B18A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782D8-26DE-987B-6A45-3924EB651934}"/>
              </a:ext>
            </a:extLst>
          </p:cNvPr>
          <p:cNvSpPr>
            <a:spLocks noGrp="1"/>
          </p:cNvSpPr>
          <p:nvPr>
            <p:ph type="body" idx="1"/>
          </p:nvPr>
        </p:nvSpPr>
        <p:spPr/>
        <p:txBody>
          <a:bodyPr/>
          <a:lstStyle/>
          <a:p>
            <a:r>
              <a:rPr lang="en-US">
                <a:cs typeface="Calibri"/>
              </a:rPr>
              <a:t>Recent developments in the last year or two is showcased in this chart</a:t>
            </a:r>
            <a:endParaRPr lang="en-US"/>
          </a:p>
        </p:txBody>
      </p:sp>
      <p:sp>
        <p:nvSpPr>
          <p:cNvPr id="4" name="Slide Number Placeholder 3">
            <a:extLst>
              <a:ext uri="{FF2B5EF4-FFF2-40B4-BE49-F238E27FC236}">
                <a16:creationId xmlns:a16="http://schemas.microsoft.com/office/drawing/2014/main" id="{0E68A8EA-9E9E-099A-8A06-9B5DF595A90F}"/>
              </a:ext>
            </a:extLst>
          </p:cNvPr>
          <p:cNvSpPr>
            <a:spLocks noGrp="1"/>
          </p:cNvSpPr>
          <p:nvPr>
            <p:ph type="sldNum" sz="quarter" idx="5"/>
          </p:nvPr>
        </p:nvSpPr>
        <p:spPr/>
        <p:txBody>
          <a:bodyPr/>
          <a:lstStyle/>
          <a:p>
            <a:fld id="{0FF53B58-996E-1943-AFE3-ED537D2F2276}" type="slidenum">
              <a:rPr lang="en-US" smtClean="0"/>
              <a:pPr/>
              <a:t>10</a:t>
            </a:fld>
            <a:endParaRPr lang="en-US"/>
          </a:p>
        </p:txBody>
      </p:sp>
    </p:spTree>
    <p:extLst>
      <p:ext uri="{BB962C8B-B14F-4D97-AF65-F5344CB8AC3E}">
        <p14:creationId xmlns:p14="http://schemas.microsoft.com/office/powerpoint/2010/main" val="3345341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8119D-ECA4-AEDB-DC35-10EA5B226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35798-4E1C-DBB6-BDC9-2236754850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0B356EE-FC6A-3E3F-7769-AC7FA20AD1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6881E0-6EBB-06B2-C21A-E2698EE3981D}"/>
              </a:ext>
            </a:extLst>
          </p:cNvPr>
          <p:cNvSpPr>
            <a:spLocks noGrp="1"/>
          </p:cNvSpPr>
          <p:nvPr>
            <p:ph type="sldNum" sz="quarter" idx="10"/>
          </p:nvPr>
        </p:nvSpPr>
        <p:spPr/>
        <p:txBody>
          <a:bodyPr/>
          <a:lstStyle/>
          <a:p>
            <a:fld id="{0FF53B58-996E-1943-AFE3-ED537D2F2276}" type="slidenum">
              <a:rPr lang="en-US" smtClean="0"/>
              <a:pPr/>
              <a:t>12</a:t>
            </a:fld>
            <a:endParaRPr lang="en-US"/>
          </a:p>
        </p:txBody>
      </p:sp>
    </p:spTree>
    <p:extLst>
      <p:ext uri="{BB962C8B-B14F-4D97-AF65-F5344CB8AC3E}">
        <p14:creationId xmlns:p14="http://schemas.microsoft.com/office/powerpoint/2010/main" val="2499268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14</a:t>
            </a:fld>
            <a:endParaRPr lang="en-US"/>
          </a:p>
        </p:txBody>
      </p:sp>
    </p:spTree>
    <p:extLst>
      <p:ext uri="{BB962C8B-B14F-4D97-AF65-F5344CB8AC3E}">
        <p14:creationId xmlns:p14="http://schemas.microsoft.com/office/powerpoint/2010/main" val="2939888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E7982-9539-19E9-8C87-0EF227030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5B77A1-A07F-35A5-FA37-146C0622DA7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533E1EC-FC67-50EB-5198-5675078259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5BA3FE-E677-55A1-D8DA-DD565BA0B4DD}"/>
              </a:ext>
            </a:extLst>
          </p:cNvPr>
          <p:cNvSpPr>
            <a:spLocks noGrp="1"/>
          </p:cNvSpPr>
          <p:nvPr>
            <p:ph type="sldNum" sz="quarter" idx="10"/>
          </p:nvPr>
        </p:nvSpPr>
        <p:spPr/>
        <p:txBody>
          <a:bodyPr/>
          <a:lstStyle/>
          <a:p>
            <a:fld id="{0FF53B58-996E-1943-AFE3-ED537D2F2276}" type="slidenum">
              <a:rPr lang="en-US" smtClean="0"/>
              <a:pPr/>
              <a:t>15</a:t>
            </a:fld>
            <a:endParaRPr lang="en-US"/>
          </a:p>
        </p:txBody>
      </p:sp>
    </p:spTree>
    <p:extLst>
      <p:ext uri="{BB962C8B-B14F-4D97-AF65-F5344CB8AC3E}">
        <p14:creationId xmlns:p14="http://schemas.microsoft.com/office/powerpoint/2010/main" val="305941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012E6-431D-0206-F796-E3044117B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735FF-C951-F34C-1BC9-7991BB2A805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65D02E-6A1F-E6A0-8C1A-8C66E5917B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3A5B74-2252-66A4-E902-8834C9200E55}"/>
              </a:ext>
            </a:extLst>
          </p:cNvPr>
          <p:cNvSpPr>
            <a:spLocks noGrp="1"/>
          </p:cNvSpPr>
          <p:nvPr>
            <p:ph type="sldNum" sz="quarter" idx="10"/>
          </p:nvPr>
        </p:nvSpPr>
        <p:spPr/>
        <p:txBody>
          <a:bodyPr/>
          <a:lstStyle/>
          <a:p>
            <a:fld id="{0FF53B58-996E-1943-AFE3-ED537D2F2276}" type="slidenum">
              <a:rPr lang="en-US" smtClean="0"/>
              <a:pPr/>
              <a:t>16</a:t>
            </a:fld>
            <a:endParaRPr lang="en-US"/>
          </a:p>
        </p:txBody>
      </p:sp>
    </p:spTree>
    <p:extLst>
      <p:ext uri="{BB962C8B-B14F-4D97-AF65-F5344CB8AC3E}">
        <p14:creationId xmlns:p14="http://schemas.microsoft.com/office/powerpoint/2010/main" val="3979270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9C819-9073-BD79-82FC-9BA95E822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D90D4-C658-2F3A-B5BD-F2F617717A2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22BB881-B402-056F-91D8-E4A7CA1A2B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5103B9-8A92-0054-A19D-4358581D24AC}"/>
              </a:ext>
            </a:extLst>
          </p:cNvPr>
          <p:cNvSpPr>
            <a:spLocks noGrp="1"/>
          </p:cNvSpPr>
          <p:nvPr>
            <p:ph type="sldNum" sz="quarter" idx="10"/>
          </p:nvPr>
        </p:nvSpPr>
        <p:spPr/>
        <p:txBody>
          <a:bodyPr/>
          <a:lstStyle/>
          <a:p>
            <a:fld id="{0FF53B58-996E-1943-AFE3-ED537D2F2276}" type="slidenum">
              <a:rPr lang="en-US" smtClean="0"/>
              <a:pPr/>
              <a:t>18</a:t>
            </a:fld>
            <a:endParaRPr lang="en-US"/>
          </a:p>
        </p:txBody>
      </p:sp>
    </p:spTree>
    <p:extLst>
      <p:ext uri="{BB962C8B-B14F-4D97-AF65-F5344CB8AC3E}">
        <p14:creationId xmlns:p14="http://schemas.microsoft.com/office/powerpoint/2010/main" val="4013491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19</a:t>
            </a:fld>
            <a:endParaRPr lang="en-US"/>
          </a:p>
        </p:txBody>
      </p:sp>
    </p:spTree>
    <p:extLst>
      <p:ext uri="{BB962C8B-B14F-4D97-AF65-F5344CB8AC3E}">
        <p14:creationId xmlns:p14="http://schemas.microsoft.com/office/powerpoint/2010/main" val="2281792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F53B58-996E-1943-AFE3-ED537D2F2276}" type="slidenum">
              <a:rPr lang="en-US" smtClean="0"/>
              <a:pPr/>
              <a:t>22</a:t>
            </a:fld>
            <a:endParaRPr lang="en-US"/>
          </a:p>
        </p:txBody>
      </p:sp>
    </p:spTree>
    <p:extLst>
      <p:ext uri="{BB962C8B-B14F-4D97-AF65-F5344CB8AC3E}">
        <p14:creationId xmlns:p14="http://schemas.microsoft.com/office/powerpoint/2010/main" val="1568411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F53B58-996E-1943-AFE3-ED537D2F2276}" type="slidenum">
              <a:rPr lang="en-US" smtClean="0"/>
              <a:pPr/>
              <a:t>24</a:t>
            </a:fld>
            <a:endParaRPr lang="en-US"/>
          </a:p>
        </p:txBody>
      </p:sp>
    </p:spTree>
    <p:extLst>
      <p:ext uri="{BB962C8B-B14F-4D97-AF65-F5344CB8AC3E}">
        <p14:creationId xmlns:p14="http://schemas.microsoft.com/office/powerpoint/2010/main" val="2417714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59941-0CCC-7DBB-DF9B-0B2D1424A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19387-BAA4-494C-1C7F-7268C70FA65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CBAA1D7-81C0-88AB-4BFE-0CA833773F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3C38E5-DA4A-BE9B-0CF2-7B5AD0A25466}"/>
              </a:ext>
            </a:extLst>
          </p:cNvPr>
          <p:cNvSpPr>
            <a:spLocks noGrp="1"/>
          </p:cNvSpPr>
          <p:nvPr>
            <p:ph type="sldNum" sz="quarter" idx="10"/>
          </p:nvPr>
        </p:nvSpPr>
        <p:spPr/>
        <p:txBody>
          <a:bodyPr/>
          <a:lstStyle/>
          <a:p>
            <a:fld id="{0FF53B58-996E-1943-AFE3-ED537D2F2276}" type="slidenum">
              <a:rPr lang="en-US" smtClean="0"/>
              <a:pPr/>
              <a:t>26</a:t>
            </a:fld>
            <a:endParaRPr lang="en-US"/>
          </a:p>
        </p:txBody>
      </p:sp>
    </p:spTree>
    <p:extLst>
      <p:ext uri="{BB962C8B-B14F-4D97-AF65-F5344CB8AC3E}">
        <p14:creationId xmlns:p14="http://schemas.microsoft.com/office/powerpoint/2010/main" val="636700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F53B58-996E-1943-AFE3-ED537D2F2276}" type="slidenum">
              <a:rPr lang="en-US" smtClean="0"/>
              <a:pPr/>
              <a:t>27</a:t>
            </a:fld>
            <a:endParaRPr lang="en-US"/>
          </a:p>
        </p:txBody>
      </p:sp>
    </p:spTree>
    <p:extLst>
      <p:ext uri="{BB962C8B-B14F-4D97-AF65-F5344CB8AC3E}">
        <p14:creationId xmlns:p14="http://schemas.microsoft.com/office/powerpoint/2010/main" val="3610172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0FF53B58-996E-1943-AFE3-ED537D2F2276}" type="slidenum">
              <a:rPr lang="en-US" smtClean="0"/>
              <a:pPr/>
              <a:t>28</a:t>
            </a:fld>
            <a:endParaRPr lang="en-US"/>
          </a:p>
        </p:txBody>
      </p:sp>
    </p:spTree>
    <p:extLst>
      <p:ext uri="{BB962C8B-B14F-4D97-AF65-F5344CB8AC3E}">
        <p14:creationId xmlns:p14="http://schemas.microsoft.com/office/powerpoint/2010/main" val="1133035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F53B58-996E-1943-AFE3-ED537D2F2276}" type="slidenum">
              <a:rPr lang="en-US" smtClean="0"/>
              <a:pPr/>
              <a:t>30</a:t>
            </a:fld>
            <a:endParaRPr lang="en-US"/>
          </a:p>
        </p:txBody>
      </p:sp>
    </p:spTree>
    <p:extLst>
      <p:ext uri="{BB962C8B-B14F-4D97-AF65-F5344CB8AC3E}">
        <p14:creationId xmlns:p14="http://schemas.microsoft.com/office/powerpoint/2010/main" val="1075296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CA9AA-865F-D618-8EC7-4A1A6BE07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20421-9B6B-A245-4C20-6873B5172F3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8F00405-D028-AC5B-D41D-0D1226E2C2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E2CD85-BE68-F0C0-4739-FBB08B4FB25D}"/>
              </a:ext>
            </a:extLst>
          </p:cNvPr>
          <p:cNvSpPr>
            <a:spLocks noGrp="1"/>
          </p:cNvSpPr>
          <p:nvPr>
            <p:ph type="sldNum" sz="quarter" idx="10"/>
          </p:nvPr>
        </p:nvSpPr>
        <p:spPr/>
        <p:txBody>
          <a:bodyPr/>
          <a:lstStyle/>
          <a:p>
            <a:fld id="{0FF53B58-996E-1943-AFE3-ED537D2F2276}" type="slidenum">
              <a:rPr lang="en-US" smtClean="0"/>
              <a:pPr/>
              <a:t>31</a:t>
            </a:fld>
            <a:endParaRPr lang="en-US"/>
          </a:p>
        </p:txBody>
      </p:sp>
    </p:spTree>
    <p:extLst>
      <p:ext uri="{BB962C8B-B14F-4D97-AF65-F5344CB8AC3E}">
        <p14:creationId xmlns:p14="http://schemas.microsoft.com/office/powerpoint/2010/main" val="3880568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fld id="{EB3A9EE3-E433-6545-8814-218E41FF914F}" type="datetime1">
              <a:rPr lang="en-US" smtClean="0"/>
              <a:t>11/15/2024</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
        <p:nvSpPr>
          <p:cNvPr id="8" name="Rectangle 7"/>
          <p:cNvSpPr/>
          <p:nvPr userDrawn="1"/>
        </p:nvSpPr>
        <p:spPr>
          <a:xfrm>
            <a:off x="0" y="0"/>
            <a:ext cx="12192000" cy="125128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1"/>
            <a:ext cx="12192000" cy="991398"/>
          </a:xfrm>
          <a:prstGeom prst="rect">
            <a:avLst/>
          </a:prstGeom>
          <a:solidFill>
            <a:srgbClr val="00206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80897499-202E-1240-A93E-67CA292582B4}" type="datetime1">
              <a:rPr lang="en-US" smtClean="0"/>
              <a:t>11/15/2024</a:t>
            </a:fld>
            <a:endParaRPr lang="en-US"/>
          </a:p>
        </p:txBody>
      </p:sp>
      <p:sp>
        <p:nvSpPr>
          <p:cNvPr id="5" name="Rectangle 5"/>
          <p:cNvSpPr>
            <a:spLocks noGrp="1" noChangeArrowheads="1"/>
          </p:cNvSpPr>
          <p:nvPr>
            <p:ph type="ftr" sz="quarter" idx="11"/>
          </p:nvPr>
        </p:nvSpPr>
        <p:spPr>
          <a:xfrm>
            <a:off x="4165600" y="6553200"/>
            <a:ext cx="3860800" cy="312655"/>
          </a:xfrm>
          <a:ln/>
        </p:spPr>
        <p:txBody>
          <a:bodyPr/>
          <a:lstStyle>
            <a:lvl1pPr>
              <a:defRPr/>
            </a:lvl1pPr>
          </a:lstStyle>
          <a:p>
            <a:endParaRPr lang="en-US"/>
          </a:p>
        </p:txBody>
      </p:sp>
      <p:sp>
        <p:nvSpPr>
          <p:cNvPr id="6"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26895"/>
            <a:ext cx="12192000" cy="954741"/>
          </a:xfrm>
          <a:prstGeom prst="rect">
            <a:avLst/>
          </a:prstGeom>
          <a:solidFill>
            <a:srgbClr val="00206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9BDE9610-323E-3144-895B-7B8A3E873CA6}" type="datetime1">
              <a:rPr lang="en-US" smtClean="0"/>
              <a:t>11/15/2024</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4D982732-C4D2-574D-B6E1-42B59FE9D3D0}" type="datetime1">
              <a:rPr lang="en-US" smtClean="0"/>
              <a:t>11/15/2024</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8EFDFFB4-39DF-C041-BB0C-EB4888768139}" type="datetime1">
              <a:rPr lang="en-US" smtClean="0"/>
              <a:t>11/15/2024</a:t>
            </a:fld>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A0F1A061-4833-E34F-9BF5-EB1C9FFA2223}" type="datetime1">
              <a:rPr lang="en-US" smtClean="0"/>
              <a:t>11/15/2024</a:t>
            </a:fld>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2A61F9B-137E-DA4C-9971-C76858E00BA6}" type="datetime1">
              <a:rPr lang="en-US" smtClean="0"/>
              <a:t>11/15/2024</a:t>
            </a:fld>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28631BD-1922-5C4E-AFC6-AA3B671FC813}" type="datetime1">
              <a:rPr lang="en-US" smtClean="0"/>
              <a:t>11/15/2024</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2011137-0983-7444-8E8B-CF97E5C2A67E}" type="datetime1">
              <a:rPr lang="en-US" smtClean="0"/>
              <a:t>11/15/2024</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7E37788C-A6DA-124A-84A7-A4DF3F85C22F}" type="datetime1">
              <a:rPr lang="en-US" smtClean="0"/>
              <a:t>11/15/2024</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7511362E-826D-944D-B00C-432172D9F367}" type="datetime1">
              <a:rPr lang="en-US" smtClean="0"/>
              <a:t>11/15/2024</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11"/>
          <p:cNvSpPr>
            <a:spLocks noGrp="1" noChangeArrowheads="1"/>
          </p:cNvSpPr>
          <p:nvPr>
            <p:ph type="sldNum" sz="quarter" idx="12"/>
          </p:nvPr>
        </p:nvSpPr>
        <p:spPr>
          <a:ln/>
        </p:spPr>
        <p:txBody>
          <a:bodyPr/>
          <a:lstStyle>
            <a:lvl1pPr>
              <a:defRPr/>
            </a:lvl1pPr>
          </a:lstStyle>
          <a:p>
            <a:fld id="{E9FC4347-F291-2A4F-8001-6627E9378A3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0" y="1684422"/>
            <a:ext cx="11480800" cy="2213807"/>
          </a:xfrm>
        </p:spPr>
        <p:txBody>
          <a:bodyPr/>
          <a:lstStyle>
            <a:lvl1pPr algn="ctr">
              <a:defRPr sz="6000">
                <a:solidFill>
                  <a:srgbClr val="0D3E92"/>
                </a:solidFill>
              </a:defRPr>
            </a:lvl1pPr>
          </a:lstStyle>
          <a:p>
            <a:r>
              <a:rPr lang="en-US"/>
              <a:t>Click to edit</a:t>
            </a:r>
            <a:br>
              <a:rPr lang="en-US"/>
            </a:br>
            <a:r>
              <a:rPr lang="en-US"/>
              <a:t>new section title style</a:t>
            </a:r>
          </a:p>
        </p:txBody>
      </p:sp>
      <p:sp>
        <p:nvSpPr>
          <p:cNvPr id="3" name="Date Placeholder 2"/>
          <p:cNvSpPr>
            <a:spLocks noGrp="1"/>
          </p:cNvSpPr>
          <p:nvPr>
            <p:ph type="dt" sz="half" idx="10"/>
          </p:nvPr>
        </p:nvSpPr>
        <p:spPr/>
        <p:txBody>
          <a:bodyPr/>
          <a:lstStyle/>
          <a:p>
            <a:fld id="{0E4534CC-3FF1-0640-9774-ABE6920924A4}" type="datetime1">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C4347-F291-2A4F-8001-6627E9378A3D}" type="slidenum">
              <a:rPr lang="en-US" smtClean="0"/>
              <a:pPr/>
              <a:t>‹#›</a:t>
            </a:fld>
            <a:endParaRPr lang="en-US"/>
          </a:p>
        </p:txBody>
      </p:sp>
      <p:sp>
        <p:nvSpPr>
          <p:cNvPr id="7" name="Rectangle 6"/>
          <p:cNvSpPr/>
          <p:nvPr userDrawn="1"/>
        </p:nvSpPr>
        <p:spPr>
          <a:xfrm>
            <a:off x="0" y="0"/>
            <a:ext cx="12192000" cy="1251284"/>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800"/>
          </a:p>
        </p:txBody>
      </p:sp>
    </p:spTree>
    <p:extLst>
      <p:ext uri="{BB962C8B-B14F-4D97-AF65-F5344CB8AC3E}">
        <p14:creationId xmlns:p14="http://schemas.microsoft.com/office/powerpoint/2010/main" val="90618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7"/>
          <p:cNvSpPr>
            <a:spLocks noChangeArrowheads="1"/>
          </p:cNvSpPr>
          <p:nvPr userDrawn="1"/>
        </p:nvSpPr>
        <p:spPr bwMode="auto">
          <a:xfrm>
            <a:off x="0" y="-1"/>
            <a:ext cx="12192000" cy="991399"/>
          </a:xfrm>
          <a:prstGeom prst="rect">
            <a:avLst/>
          </a:prstGeom>
          <a:solidFill>
            <a:srgbClr val="002060"/>
          </a:solidFill>
          <a:ln w="9525">
            <a:noFill/>
            <a:miter lim="800000"/>
            <a:headEnd/>
            <a:tailEnd/>
          </a:ln>
          <a:effectLst/>
        </p:spPr>
        <p:txBody>
          <a:bodyPr wrap="none" anchor="ctr">
            <a:prstTxWarp prst="textNoShape">
              <a:avLst/>
            </a:prstTxWarp>
          </a:bodyPr>
          <a:lstStyle/>
          <a:p>
            <a:pPr>
              <a:defRPr/>
            </a:pPr>
            <a:endParaRPr lang="en-US" sz="1800">
              <a:latin typeface="Arial" pitchFamily="-110" charset="0"/>
              <a:ea typeface="Arial" pitchFamily="-110" charset="0"/>
              <a:cs typeface="Arial" pitchFamily="-110" charset="0"/>
            </a:endParaRPr>
          </a:p>
        </p:txBody>
      </p:sp>
      <p:sp>
        <p:nvSpPr>
          <p:cNvPr id="4103" name="Rectangle 7"/>
          <p:cNvSpPr>
            <a:spLocks noChangeArrowheads="1"/>
          </p:cNvSpPr>
          <p:nvPr/>
        </p:nvSpPr>
        <p:spPr bwMode="auto">
          <a:xfrm>
            <a:off x="0" y="6553200"/>
            <a:ext cx="12192000" cy="304800"/>
          </a:xfrm>
          <a:prstGeom prst="rect">
            <a:avLst/>
          </a:prstGeom>
          <a:solidFill>
            <a:srgbClr val="002060"/>
          </a:solidFill>
          <a:ln w="9525">
            <a:noFill/>
            <a:miter lim="800000"/>
            <a:headEnd/>
            <a:tailEnd/>
          </a:ln>
          <a:effectLst/>
        </p:spPr>
        <p:txBody>
          <a:bodyPr wrap="none" anchor="ctr">
            <a:prstTxWarp prst="textNoShape">
              <a:avLst/>
            </a:prstTxWarp>
          </a:bodyPr>
          <a:lstStyle/>
          <a:p>
            <a:pPr>
              <a:defRPr/>
            </a:pPr>
            <a:endParaRPr lang="en-US" sz="1800">
              <a:latin typeface="Arial" pitchFamily="-110" charset="0"/>
              <a:ea typeface="Arial" pitchFamily="-110" charset="0"/>
              <a:cs typeface="Arial" pitchFamily="-110" charset="0"/>
            </a:endParaRPr>
          </a:p>
        </p:txBody>
      </p:sp>
      <p:sp>
        <p:nvSpPr>
          <p:cNvPr id="1026" name="Rectangle 2"/>
          <p:cNvSpPr>
            <a:spLocks noGrp="1" noChangeArrowheads="1"/>
          </p:cNvSpPr>
          <p:nvPr>
            <p:ph type="title"/>
          </p:nvPr>
        </p:nvSpPr>
        <p:spPr bwMode="auto">
          <a:xfrm>
            <a:off x="304800" y="245757"/>
            <a:ext cx="11480800" cy="74564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609600" y="6553200"/>
            <a:ext cx="2844800" cy="3126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Arial" pitchFamily="-110" charset="0"/>
                <a:ea typeface="Arial" pitchFamily="-110" charset="0"/>
                <a:cs typeface="Arial" pitchFamily="-110" charset="0"/>
              </a:defRPr>
            </a:lvl1pPr>
          </a:lstStyle>
          <a:p>
            <a:fld id="{4EDB77E3-1A03-D84B-81EA-86F981A313C8}" type="datetime1">
              <a:rPr lang="en-US" smtClean="0"/>
              <a:t>11/15/2024</a:t>
            </a:fld>
            <a:endParaRPr lang="en-US"/>
          </a:p>
        </p:txBody>
      </p:sp>
      <p:sp>
        <p:nvSpPr>
          <p:cNvPr id="4101" name="Rectangle 5"/>
          <p:cNvSpPr>
            <a:spLocks noGrp="1" noChangeArrowheads="1"/>
          </p:cNvSpPr>
          <p:nvPr>
            <p:ph type="ftr" sz="quarter" idx="3"/>
          </p:nvPr>
        </p:nvSpPr>
        <p:spPr bwMode="auto">
          <a:xfrm>
            <a:off x="4165600" y="6553200"/>
            <a:ext cx="3860800" cy="3126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latin typeface="Arial" pitchFamily="-110" charset="0"/>
                <a:ea typeface="Arial" pitchFamily="-110" charset="0"/>
                <a:cs typeface="Arial" pitchFamily="-110" charset="0"/>
              </a:defRPr>
            </a:lvl1pPr>
          </a:lstStyle>
          <a:p>
            <a:endParaRPr lang="en-US"/>
          </a:p>
        </p:txBody>
      </p:sp>
      <p:sp>
        <p:nvSpPr>
          <p:cNvPr id="4107" name="Rectangle 11"/>
          <p:cNvSpPr>
            <a:spLocks noGrp="1" noChangeArrowheads="1"/>
          </p:cNvSpPr>
          <p:nvPr>
            <p:ph type="sldNum" sz="quarter" idx="4"/>
          </p:nvPr>
        </p:nvSpPr>
        <p:spPr bwMode="auto">
          <a:xfrm>
            <a:off x="10845801" y="6553200"/>
            <a:ext cx="1142999"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Arial" pitchFamily="-110" charset="0"/>
                <a:ea typeface="Arial" pitchFamily="-110" charset="0"/>
                <a:cs typeface="Arial" pitchFamily="-110" charset="0"/>
              </a:defRPr>
            </a:lvl1pPr>
          </a:lstStyle>
          <a:p>
            <a:fld id="{E9FC4347-F291-2A4F-8001-6627E9378A3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r" rtl="0" eaLnBrk="1" fontAlgn="base" hangingPunct="1">
        <a:spcBef>
          <a:spcPct val="0"/>
        </a:spcBef>
        <a:spcAft>
          <a:spcPct val="0"/>
        </a:spcAft>
        <a:defRPr sz="4000">
          <a:ln>
            <a:noFill/>
          </a:ln>
          <a:solidFill>
            <a:schemeClr val="bg1"/>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2pPr>
      <a:lvl3pPr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3pPr>
      <a:lvl4pPr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4pPr>
      <a:lvl5pPr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5pPr>
      <a:lvl6pPr marL="457200"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6pPr>
      <a:lvl7pPr marL="914400"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7pPr>
      <a:lvl8pPr marL="1371600"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8pPr>
      <a:lvl9pPr marL="1828800" algn="ctr" rtl="0" eaLnBrk="1" fontAlgn="base" hangingPunct="1">
        <a:spcBef>
          <a:spcPct val="0"/>
        </a:spcBef>
        <a:spcAft>
          <a:spcPct val="0"/>
        </a:spcAft>
        <a:defRPr sz="4400">
          <a:solidFill>
            <a:schemeClr val="tx2"/>
          </a:solidFill>
          <a:latin typeface="Arial" pitchFamily="-110" charset="0"/>
          <a:ea typeface="Arial" pitchFamily="-110" charset="0"/>
          <a:cs typeface="Arial" pitchFamily="-110"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9.png"/><Relationship Id="rId12" Type="http://schemas.microsoft.com/office/2007/relationships/hdphoto" Target="../media/hdphoto4.wdp"/><Relationship Id="rId2" Type="http://schemas.openxmlformats.org/officeDocument/2006/relationships/notesSlide" Target="../notesSlides/notesSlide5.xml"/><Relationship Id="rId16" Type="http://schemas.openxmlformats.org/officeDocument/2006/relationships/image" Target="../media/image1.emf"/><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4.emf"/><Relationship Id="rId10" Type="http://schemas.microsoft.com/office/2007/relationships/hdphoto" Target="../media/hdphoto3.wdp"/><Relationship Id="rId4" Type="http://schemas.openxmlformats.org/officeDocument/2006/relationships/image" Target="../media/image7.png"/><Relationship Id="rId9" Type="http://schemas.openxmlformats.org/officeDocument/2006/relationships/image" Target="../media/image10.png"/><Relationship Id="rId14" Type="http://schemas.microsoft.com/office/2007/relationships/hdphoto" Target="../media/hdphoto5.wdp"/></Relationships>
</file>

<file path=ppt/slides/_rels/slide6.xml.rels><?xml version="1.0" encoding="UTF-8" standalone="yes"?>
<Relationships xmlns="http://schemas.openxmlformats.org/package/2006/relationships"><Relationship Id="rId8" Type="http://schemas.openxmlformats.org/officeDocument/2006/relationships/hyperlink" Target="https://geowiz.arc.nasa.gov/thredds/catalog.html" TargetMode="External"/><Relationship Id="rId3" Type="http://schemas.openxmlformats.org/officeDocument/2006/relationships/image" Target="../media/image4.emf"/><Relationship Id="rId7" Type="http://schemas.openxmlformats.org/officeDocument/2006/relationships/hyperlink" Target="https://geowiz.arc.nasa.gov/geoserver/web/wicket/bookmarkable/org.geoserver.web.demo.MapPreviewPage?1&amp;filter=fals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sherlock.opendata.arc.nasa.gov/sherlock_open/" TargetMode="External"/><Relationship Id="rId5" Type="http://schemas.openxmlformats.org/officeDocument/2006/relationships/hyperlink" Target="https://sherlock.datawarehouse.arc.nasa.gov/data_access/" TargetMode="Externa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4.emf"/><Relationship Id="rId7" Type="http://schemas.openxmlformats.org/officeDocument/2006/relationships/diagramQuickStyle" Target="../diagrams/quickStyle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emf"/><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emf"/><Relationship Id="rId7" Type="http://schemas.openxmlformats.org/officeDocument/2006/relationships/diagramLayout" Target="../diagrams/layout2.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7.png"/><Relationship Id="rId10" Type="http://schemas.microsoft.com/office/2007/relationships/diagramDrawing" Target="../diagrams/drawing2.xml"/><Relationship Id="rId4" Type="http://schemas.openxmlformats.org/officeDocument/2006/relationships/image" Target="../media/image16.emf"/><Relationship Id="rId9" Type="http://schemas.openxmlformats.org/officeDocument/2006/relationships/diagramColors" Target="../diagrams/colors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6.emf"/><Relationship Id="rId7" Type="http://schemas.openxmlformats.org/officeDocument/2006/relationships/image" Target="../media/image21.png"/><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s://nari.arc.nasa.gov/atmx/projects/paav" TargetMode="Externa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16.emf"/><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hyperlink" Target="https://data.nasa.gov/ontologies/atmonto/NA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1.emf"/><Relationship Id="rId4" Type="http://schemas.openxmlformats.org/officeDocument/2006/relationships/image" Target="../media/image23.emf"/></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mailto:jes@atac.com" TargetMode="Externa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sherlock.datawarehouse.arc.nasa.gov/api/docs/#/description/atac" TargetMode="Externa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emf"/></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6.emf"/><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36.png"/><Relationship Id="rId7" Type="http://schemas.openxmlformats.org/officeDocument/2006/relationships/image" Target="../media/image1.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41.png"/><Relationship Id="rId7" Type="http://schemas.openxmlformats.org/officeDocument/2006/relationships/image" Target="../media/image1.emf"/><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sherlock.opendata.arc.nasa.gov/sherlock_open/" TargetMode="External"/><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emf"/><Relationship Id="rId7" Type="http://schemas.openxmlformats.org/officeDocument/2006/relationships/diagramColors" Target="../diagrams/colors3.xml"/><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0.xml.rels><?xml version="1.0" encoding="UTF-8" standalone="yes"?>
<Relationships xmlns="http://schemas.openxmlformats.org/package/2006/relationships"><Relationship Id="rId3" Type="http://schemas.openxmlformats.org/officeDocument/2006/relationships/hyperlink" Target="https://guest.nasa.gov/"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23.emf"/><Relationship Id="rId4" Type="http://schemas.openxmlformats.org/officeDocument/2006/relationships/image" Target="../media/image1.emf"/></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489480C-C87D-0442-AD09-1B1B95B6096F}"/>
              </a:ext>
            </a:extLst>
          </p:cNvPr>
          <p:cNvPicPr>
            <a:picLocks noChangeAspect="1"/>
          </p:cNvPicPr>
          <p:nvPr/>
        </p:nvPicPr>
        <p:blipFill>
          <a:blip r:embed="rId3"/>
          <a:stretch>
            <a:fillRect/>
          </a:stretch>
        </p:blipFill>
        <p:spPr>
          <a:xfrm>
            <a:off x="1099670" y="37367"/>
            <a:ext cx="1175860" cy="994774"/>
          </a:xfrm>
          <a:prstGeom prst="rect">
            <a:avLst/>
          </a:prstGeom>
        </p:spPr>
      </p:pic>
      <p:pic>
        <p:nvPicPr>
          <p:cNvPr id="5" name="Picture 4">
            <a:extLst>
              <a:ext uri="{FF2B5EF4-FFF2-40B4-BE49-F238E27FC236}">
                <a16:creationId xmlns:a16="http://schemas.microsoft.com/office/drawing/2014/main" id="{E1AF602A-0A96-A14C-A7D7-647C7D647C77}"/>
              </a:ext>
            </a:extLst>
          </p:cNvPr>
          <p:cNvPicPr>
            <a:picLocks noChangeAspect="1"/>
          </p:cNvPicPr>
          <p:nvPr/>
        </p:nvPicPr>
        <p:blipFill>
          <a:blip r:embed="rId4"/>
          <a:stretch>
            <a:fillRect/>
          </a:stretch>
        </p:blipFill>
        <p:spPr>
          <a:xfrm>
            <a:off x="8571146" y="41862"/>
            <a:ext cx="2316774" cy="993506"/>
          </a:xfrm>
          <a:prstGeom prst="rect">
            <a:avLst/>
          </a:prstGeom>
        </p:spPr>
      </p:pic>
      <p:sp>
        <p:nvSpPr>
          <p:cNvPr id="2" name="TextBox 1">
            <a:extLst>
              <a:ext uri="{FF2B5EF4-FFF2-40B4-BE49-F238E27FC236}">
                <a16:creationId xmlns:a16="http://schemas.microsoft.com/office/drawing/2014/main" id="{1DF36406-4635-CD44-83B8-AAE403470C6F}"/>
              </a:ext>
            </a:extLst>
          </p:cNvPr>
          <p:cNvSpPr txBox="1"/>
          <p:nvPr/>
        </p:nvSpPr>
        <p:spPr>
          <a:xfrm>
            <a:off x="622570" y="3980754"/>
            <a:ext cx="11031166" cy="2677656"/>
          </a:xfrm>
          <a:prstGeom prst="rect">
            <a:avLst/>
          </a:prstGeom>
          <a:noFill/>
        </p:spPr>
        <p:txBody>
          <a:bodyPr wrap="square" lIns="91440" tIns="45720" rIns="91440" bIns="45720" rtlCol="0" anchor="t">
            <a:spAutoFit/>
          </a:bodyPr>
          <a:lstStyle/>
          <a:p>
            <a:pPr algn="ctr"/>
            <a:r>
              <a:rPr lang="en-US" sz="2400" dirty="0"/>
              <a:t>      NASA Ames Research Center</a:t>
            </a:r>
          </a:p>
          <a:p>
            <a:pPr algn="ctr"/>
            <a:endParaRPr lang="en-US" dirty="0">
              <a:solidFill>
                <a:srgbClr val="0432FF"/>
              </a:solidFill>
            </a:endParaRPr>
          </a:p>
          <a:p>
            <a:pPr algn="ctr"/>
            <a:endParaRPr lang="en-US">
              <a:solidFill>
                <a:srgbClr val="0432FF"/>
              </a:solidFill>
            </a:endParaRPr>
          </a:p>
          <a:p>
            <a:pPr algn="ctr"/>
            <a:endParaRPr lang="en-US" dirty="0">
              <a:solidFill>
                <a:srgbClr val="0432FF"/>
              </a:solidFill>
            </a:endParaRPr>
          </a:p>
          <a:p>
            <a:pPr algn="ctr"/>
            <a:r>
              <a:rPr lang="en-US" sz="1800" dirty="0">
                <a:solidFill>
                  <a:srgbClr val="0432FF"/>
                </a:solidFill>
                <a:effectLst/>
                <a:latin typeface="Helvetica Neue"/>
                <a:ea typeface="Calibri" panose="020F0502020204030204" pitchFamily="34" charset="0"/>
                <a:cs typeface="Calibri"/>
              </a:rPr>
              <a:t>Presenters : </a:t>
            </a:r>
          </a:p>
          <a:p>
            <a:pPr algn="ctr"/>
            <a:r>
              <a:rPr lang="en-US" sz="1800" dirty="0">
                <a:solidFill>
                  <a:srgbClr val="0432FF"/>
                </a:solidFill>
                <a:effectLst/>
                <a:latin typeface="Helvetica Neue"/>
                <a:ea typeface="Calibri" panose="020F0502020204030204" pitchFamily="34" charset="0"/>
                <a:cs typeface="Calibri"/>
              </a:rPr>
              <a:t>Pallavi Hegde (Sherlock Lead)  </a:t>
            </a:r>
          </a:p>
          <a:p>
            <a:pPr algn="ctr"/>
            <a:r>
              <a:rPr lang="en-US" sz="1800" dirty="0">
                <a:solidFill>
                  <a:srgbClr val="0432FF"/>
                </a:solidFill>
                <a:effectLst/>
                <a:latin typeface="Helvetica Neue"/>
                <a:ea typeface="Calibri" panose="020F0502020204030204" pitchFamily="34" charset="0"/>
                <a:cs typeface="Calibri"/>
              </a:rPr>
              <a:t>Nikita Aggarwal</a:t>
            </a:r>
            <a:r>
              <a:rPr lang="en-US" dirty="0">
                <a:solidFill>
                  <a:srgbClr val="0432FF"/>
                </a:solidFill>
                <a:latin typeface="Helvetica Neue"/>
                <a:ea typeface="Calibri" panose="020F0502020204030204" pitchFamily="34" charset="0"/>
                <a:cs typeface="Calibri"/>
              </a:rPr>
              <a:t> </a:t>
            </a:r>
            <a:r>
              <a:rPr lang="en-US" sz="1800" dirty="0">
                <a:solidFill>
                  <a:srgbClr val="0432FF"/>
                </a:solidFill>
                <a:effectLst/>
                <a:latin typeface="Helvetica Neue"/>
                <a:ea typeface="Calibri" panose="020F0502020204030204" pitchFamily="34" charset="0"/>
                <a:cs typeface="Calibri"/>
              </a:rPr>
              <a:t>(Sherlock Developer) </a:t>
            </a:r>
          </a:p>
          <a:p>
            <a:pPr algn="ctr"/>
            <a:r>
              <a:rPr lang="en-US" sz="1800" dirty="0">
                <a:solidFill>
                  <a:srgbClr val="0432FF"/>
                </a:solidFill>
                <a:effectLst/>
                <a:latin typeface="Helvetica Neue"/>
                <a:ea typeface="Calibri" panose="020F0502020204030204" pitchFamily="34" charset="0"/>
                <a:cs typeface="Calibri"/>
              </a:rPr>
              <a:t>John Schade (ATAC Lead) </a:t>
            </a:r>
          </a:p>
          <a:p>
            <a:pPr algn="ctr"/>
            <a:endParaRPr lang="en-US" dirty="0"/>
          </a:p>
        </p:txBody>
      </p:sp>
      <p:grpSp>
        <p:nvGrpSpPr>
          <p:cNvPr id="8" name="Group 7">
            <a:extLst>
              <a:ext uri="{FF2B5EF4-FFF2-40B4-BE49-F238E27FC236}">
                <a16:creationId xmlns:a16="http://schemas.microsoft.com/office/drawing/2014/main" id="{07B6925B-F6AA-A8FB-1D6A-2098E1FA6EE9}"/>
              </a:ext>
            </a:extLst>
          </p:cNvPr>
          <p:cNvGrpSpPr/>
          <p:nvPr/>
        </p:nvGrpSpPr>
        <p:grpSpPr>
          <a:xfrm>
            <a:off x="-15240" y="1134428"/>
            <a:ext cx="12207240" cy="2889885"/>
            <a:chOff x="-15240" y="1134428"/>
            <a:chExt cx="12207240" cy="2889885"/>
          </a:xfrm>
        </p:grpSpPr>
        <p:pic>
          <p:nvPicPr>
            <p:cNvPr id="6" name="Picture 5">
              <a:extLst>
                <a:ext uri="{FF2B5EF4-FFF2-40B4-BE49-F238E27FC236}">
                  <a16:creationId xmlns:a16="http://schemas.microsoft.com/office/drawing/2014/main" id="{23341D17-C271-2CEF-DE62-B7E0C1A1C4E9}"/>
                </a:ext>
              </a:extLst>
            </p:cNvPr>
            <p:cNvPicPr>
              <a:picLocks noChangeAspect="1"/>
            </p:cNvPicPr>
            <p:nvPr/>
          </p:nvPicPr>
          <p:blipFill>
            <a:blip r:embed="rId5"/>
            <a:stretch>
              <a:fillRect/>
            </a:stretch>
          </p:blipFill>
          <p:spPr>
            <a:xfrm>
              <a:off x="-15240" y="1134428"/>
              <a:ext cx="12207240" cy="2889885"/>
            </a:xfrm>
            <a:prstGeom prst="rect">
              <a:avLst/>
            </a:prstGeom>
          </p:spPr>
        </p:pic>
        <p:sp>
          <p:nvSpPr>
            <p:cNvPr id="7" name="TextBox 6">
              <a:extLst>
                <a:ext uri="{FF2B5EF4-FFF2-40B4-BE49-F238E27FC236}">
                  <a16:creationId xmlns:a16="http://schemas.microsoft.com/office/drawing/2014/main" id="{0C2A9577-7034-3205-1719-4E2AEBDA7F22}"/>
                </a:ext>
              </a:extLst>
            </p:cNvPr>
            <p:cNvSpPr txBox="1"/>
            <p:nvPr/>
          </p:nvSpPr>
          <p:spPr>
            <a:xfrm>
              <a:off x="3525270" y="2695668"/>
              <a:ext cx="522732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Sherlock Data Warehouse</a:t>
              </a:r>
            </a:p>
          </p:txBody>
        </p:sp>
      </p:grpSp>
    </p:spTree>
    <p:extLst>
      <p:ext uri="{BB962C8B-B14F-4D97-AF65-F5344CB8AC3E}">
        <p14:creationId xmlns:p14="http://schemas.microsoft.com/office/powerpoint/2010/main" val="1466054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Outline</a:t>
            </a:r>
          </a:p>
        </p:txBody>
      </p:sp>
      <p:pic>
        <p:nvPicPr>
          <p:cNvPr id="29" name="Picture 28">
            <a:extLst>
              <a:ext uri="{FF2B5EF4-FFF2-40B4-BE49-F238E27FC236}">
                <a16:creationId xmlns:a16="http://schemas.microsoft.com/office/drawing/2014/main" id="{3FD0F001-2A5C-B940-BE56-AD2046AAA33D}"/>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0B5A5EE6-C76B-DF4A-8E85-D86C71916EC3}"/>
              </a:ext>
            </a:extLst>
          </p:cNvPr>
          <p:cNvSpPr>
            <a:spLocks noGrp="1"/>
          </p:cNvSpPr>
          <p:nvPr>
            <p:ph type="sldNum" sz="quarter" idx="12"/>
          </p:nvPr>
        </p:nvSpPr>
        <p:spPr/>
        <p:txBody>
          <a:bodyPr/>
          <a:lstStyle/>
          <a:p>
            <a:fld id="{E9FC4347-F291-2A4F-8001-6627E9378A3D}" type="slidenum">
              <a:rPr lang="en-US" smtClean="0"/>
              <a:pPr/>
              <a:t>2</a:t>
            </a:fld>
            <a:endParaRPr lang="en-US"/>
          </a:p>
        </p:txBody>
      </p:sp>
      <p:pic>
        <p:nvPicPr>
          <p:cNvPr id="6" name="Picture 5">
            <a:extLst>
              <a:ext uri="{FF2B5EF4-FFF2-40B4-BE49-F238E27FC236}">
                <a16:creationId xmlns:a16="http://schemas.microsoft.com/office/drawing/2014/main" id="{55B1D942-A24F-FE46-B6B5-5E073E075B63}"/>
              </a:ext>
            </a:extLst>
          </p:cNvPr>
          <p:cNvPicPr>
            <a:picLocks noChangeAspect="1"/>
          </p:cNvPicPr>
          <p:nvPr/>
        </p:nvPicPr>
        <p:blipFill>
          <a:blip r:embed="rId4"/>
          <a:stretch>
            <a:fillRect/>
          </a:stretch>
        </p:blipFill>
        <p:spPr>
          <a:xfrm>
            <a:off x="130444" y="31824"/>
            <a:ext cx="1016000" cy="850900"/>
          </a:xfrm>
          <a:prstGeom prst="rect">
            <a:avLst/>
          </a:prstGeom>
        </p:spPr>
      </p:pic>
      <p:sp>
        <p:nvSpPr>
          <p:cNvPr id="5" name="Content Placeholder 4">
            <a:extLst>
              <a:ext uri="{FF2B5EF4-FFF2-40B4-BE49-F238E27FC236}">
                <a16:creationId xmlns:a16="http://schemas.microsoft.com/office/drawing/2014/main" id="{EA843227-ECDF-B346-8E81-8B4C7619B0D0}"/>
              </a:ext>
            </a:extLst>
          </p:cNvPr>
          <p:cNvSpPr>
            <a:spLocks noGrp="1"/>
          </p:cNvSpPr>
          <p:nvPr>
            <p:ph idx="1"/>
          </p:nvPr>
        </p:nvSpPr>
        <p:spPr>
          <a:xfrm>
            <a:off x="637245" y="1354969"/>
            <a:ext cx="10942722" cy="5016079"/>
          </a:xfrm>
        </p:spPr>
        <p:txBody>
          <a:bodyPr/>
          <a:lstStyle/>
          <a:p>
            <a:pPr lvl="1">
              <a:buFont typeface="Arial" panose="020B0604020202020204" pitchFamily="34" charset="0"/>
              <a:buChar char="•"/>
            </a:pPr>
            <a:r>
              <a:rPr lang="en-US" dirty="0"/>
              <a:t>Sherlock Introduction and Overview</a:t>
            </a:r>
          </a:p>
          <a:p>
            <a:pPr lvl="2">
              <a:buFont typeface="Arial" panose="020B0604020202020204" pitchFamily="34" charset="0"/>
              <a:buChar char="•"/>
            </a:pPr>
            <a:r>
              <a:rPr lang="en-US" sz="2000" dirty="0"/>
              <a:t>High-level Architecture </a:t>
            </a:r>
          </a:p>
          <a:p>
            <a:pPr lvl="2">
              <a:buFont typeface="Arial" panose="020B0604020202020204" pitchFamily="34" charset="0"/>
              <a:buChar char="•"/>
            </a:pPr>
            <a:r>
              <a:rPr lang="en-US" sz="2000" dirty="0"/>
              <a:t>Data sources </a:t>
            </a:r>
          </a:p>
          <a:p>
            <a:pPr lvl="2">
              <a:buFont typeface="Arial" panose="020B0604020202020204" pitchFamily="34" charset="0"/>
              <a:buChar char="•"/>
            </a:pPr>
            <a:r>
              <a:rPr lang="en-US" sz="2000" dirty="0"/>
              <a:t>Capabilities</a:t>
            </a:r>
          </a:p>
          <a:p>
            <a:pPr lvl="2">
              <a:buFont typeface="Arial" panose="020B0604020202020204" pitchFamily="34" charset="0"/>
              <a:buChar char="•"/>
            </a:pPr>
            <a:r>
              <a:rPr lang="en-US" sz="2000" dirty="0"/>
              <a:t>User Engagement </a:t>
            </a:r>
          </a:p>
          <a:p>
            <a:pPr lvl="1">
              <a:buFont typeface="Arial" panose="020B0604020202020204" pitchFamily="34" charset="0"/>
              <a:buChar char="•"/>
            </a:pPr>
            <a:r>
              <a:rPr lang="en-US" dirty="0">
                <a:ea typeface="+mn-lt"/>
                <a:cs typeface="+mn-lt"/>
              </a:rPr>
              <a:t>Sherlock data in use – use cases</a:t>
            </a:r>
          </a:p>
          <a:p>
            <a:pPr lvl="1">
              <a:buFont typeface="Arial" panose="020B0604020202020204" pitchFamily="34" charset="0"/>
              <a:buChar char="•"/>
            </a:pPr>
            <a:r>
              <a:rPr lang="en-US" dirty="0">
                <a:ea typeface="+mn-lt"/>
                <a:cs typeface="+mn-lt"/>
              </a:rPr>
              <a:t>User Interface demo</a:t>
            </a:r>
          </a:p>
          <a:p>
            <a:pPr lvl="1">
              <a:buFont typeface="Arial" panose="020B0604020202020204" pitchFamily="34" charset="0"/>
              <a:buChar char="•"/>
            </a:pPr>
            <a:r>
              <a:rPr lang="en-US" dirty="0">
                <a:ea typeface="+mn-lt"/>
                <a:cs typeface="+mn-lt"/>
              </a:rPr>
              <a:t>Sherlock Onboarding</a:t>
            </a:r>
          </a:p>
          <a:p>
            <a:pPr lvl="1">
              <a:buFont typeface="Arial" panose="020B0604020202020204" pitchFamily="34" charset="0"/>
              <a:buChar char="•"/>
            </a:pPr>
            <a:r>
              <a:rPr lang="en-US" dirty="0">
                <a:ea typeface="+mn-lt"/>
                <a:cs typeface="+mn-lt"/>
              </a:rPr>
              <a:t>Q/A</a:t>
            </a:r>
          </a:p>
          <a:p>
            <a:pPr marL="914400" lvl="2" indent="0">
              <a:buNone/>
            </a:pPr>
            <a:endParaRPr lang="en-US" sz="1100" dirty="0">
              <a:ea typeface="+mn-lt"/>
              <a:cs typeface="+mn-lt"/>
            </a:endParaRPr>
          </a:p>
        </p:txBody>
      </p:sp>
    </p:spTree>
    <p:extLst>
      <p:ext uri="{BB962C8B-B14F-4D97-AF65-F5344CB8AC3E}">
        <p14:creationId xmlns:p14="http://schemas.microsoft.com/office/powerpoint/2010/main" val="307407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AEA5-925F-EFA6-CEE0-078689F90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9985F-6092-6ACC-6791-68E5DE1345A1}"/>
              </a:ext>
            </a:extLst>
          </p:cNvPr>
          <p:cNvSpPr>
            <a:spLocks noGrp="1"/>
          </p:cNvSpPr>
          <p:nvPr>
            <p:ph type="title"/>
          </p:nvPr>
        </p:nvSpPr>
        <p:spPr/>
        <p:txBody>
          <a:bodyPr/>
          <a:lstStyle/>
          <a:p>
            <a:r>
              <a:rPr lang="en-US"/>
              <a:t>Agenda</a:t>
            </a:r>
          </a:p>
        </p:txBody>
      </p:sp>
      <p:pic>
        <p:nvPicPr>
          <p:cNvPr id="29" name="Picture 28">
            <a:extLst>
              <a:ext uri="{FF2B5EF4-FFF2-40B4-BE49-F238E27FC236}">
                <a16:creationId xmlns:a16="http://schemas.microsoft.com/office/drawing/2014/main" id="{9285EDDC-5460-313D-6BD0-5E3F7F5CBFA7}"/>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44514FD3-4C68-5A80-8FDC-BF99DD385521}"/>
              </a:ext>
            </a:extLst>
          </p:cNvPr>
          <p:cNvSpPr>
            <a:spLocks noGrp="1"/>
          </p:cNvSpPr>
          <p:nvPr>
            <p:ph type="sldNum" sz="quarter" idx="12"/>
          </p:nvPr>
        </p:nvSpPr>
        <p:spPr/>
        <p:txBody>
          <a:bodyPr/>
          <a:lstStyle/>
          <a:p>
            <a:fld id="{E9FC4347-F291-2A4F-8001-6627E9378A3D}" type="slidenum">
              <a:rPr lang="en-US" smtClean="0"/>
              <a:pPr/>
              <a:t>3</a:t>
            </a:fld>
            <a:endParaRPr lang="en-US"/>
          </a:p>
        </p:txBody>
      </p:sp>
      <p:pic>
        <p:nvPicPr>
          <p:cNvPr id="6" name="Picture 5">
            <a:extLst>
              <a:ext uri="{FF2B5EF4-FFF2-40B4-BE49-F238E27FC236}">
                <a16:creationId xmlns:a16="http://schemas.microsoft.com/office/drawing/2014/main" id="{2D92793F-318D-DD2D-DD0D-845D84E2401B}"/>
              </a:ext>
            </a:extLst>
          </p:cNvPr>
          <p:cNvPicPr>
            <a:picLocks noChangeAspect="1"/>
          </p:cNvPicPr>
          <p:nvPr/>
        </p:nvPicPr>
        <p:blipFill>
          <a:blip r:embed="rId4"/>
          <a:stretch>
            <a:fillRect/>
          </a:stretch>
        </p:blipFill>
        <p:spPr>
          <a:xfrm>
            <a:off x="130444" y="31824"/>
            <a:ext cx="1016000" cy="850900"/>
          </a:xfrm>
          <a:prstGeom prst="rect">
            <a:avLst/>
          </a:prstGeom>
        </p:spPr>
      </p:pic>
      <p:graphicFrame>
        <p:nvGraphicFramePr>
          <p:cNvPr id="3" name="Table 2">
            <a:extLst>
              <a:ext uri="{FF2B5EF4-FFF2-40B4-BE49-F238E27FC236}">
                <a16:creationId xmlns:a16="http://schemas.microsoft.com/office/drawing/2014/main" id="{0F61BA65-267D-B423-A127-82B3C0CA3022}"/>
              </a:ext>
            </a:extLst>
          </p:cNvPr>
          <p:cNvGraphicFramePr>
            <a:graphicFrameLocks noGrp="1"/>
          </p:cNvGraphicFramePr>
          <p:nvPr>
            <p:extLst>
              <p:ext uri="{D42A27DB-BD31-4B8C-83A1-F6EECF244321}">
                <p14:modId xmlns:p14="http://schemas.microsoft.com/office/powerpoint/2010/main" val="3270998338"/>
              </p:ext>
            </p:extLst>
          </p:nvPr>
        </p:nvGraphicFramePr>
        <p:xfrm>
          <a:off x="1045199" y="1677245"/>
          <a:ext cx="10004145" cy="3511111"/>
        </p:xfrm>
        <a:graphic>
          <a:graphicData uri="http://schemas.openxmlformats.org/drawingml/2006/table">
            <a:tbl>
              <a:tblPr firstRow="1" bandRow="1">
                <a:tableStyleId>{5940675A-B579-460E-94D1-54222C63F5DA}</a:tableStyleId>
              </a:tblPr>
              <a:tblGrid>
                <a:gridCol w="3882755">
                  <a:extLst>
                    <a:ext uri="{9D8B030D-6E8A-4147-A177-3AD203B41FA5}">
                      <a16:colId xmlns:a16="http://schemas.microsoft.com/office/drawing/2014/main" val="3643812578"/>
                    </a:ext>
                  </a:extLst>
                </a:gridCol>
                <a:gridCol w="2978315">
                  <a:extLst>
                    <a:ext uri="{9D8B030D-6E8A-4147-A177-3AD203B41FA5}">
                      <a16:colId xmlns:a16="http://schemas.microsoft.com/office/drawing/2014/main" val="259177527"/>
                    </a:ext>
                  </a:extLst>
                </a:gridCol>
                <a:gridCol w="1513840">
                  <a:extLst>
                    <a:ext uri="{9D8B030D-6E8A-4147-A177-3AD203B41FA5}">
                      <a16:colId xmlns:a16="http://schemas.microsoft.com/office/drawing/2014/main" val="2424216985"/>
                    </a:ext>
                  </a:extLst>
                </a:gridCol>
                <a:gridCol w="1629235">
                  <a:extLst>
                    <a:ext uri="{9D8B030D-6E8A-4147-A177-3AD203B41FA5}">
                      <a16:colId xmlns:a16="http://schemas.microsoft.com/office/drawing/2014/main" val="1079554840"/>
                    </a:ext>
                  </a:extLst>
                </a:gridCol>
              </a:tblGrid>
              <a:tr h="464259">
                <a:tc>
                  <a:txBody>
                    <a:bodyPr/>
                    <a:lstStyle/>
                    <a:p>
                      <a:pPr marL="0" lvl="0" indent="0" algn="l">
                        <a:lnSpc>
                          <a:spcPct val="100000"/>
                        </a:lnSpc>
                        <a:buNone/>
                      </a:pPr>
                      <a:r>
                        <a:rPr lang="en-US" sz="1800" b="0" i="0" u="none" strike="noStrike" baseline="0" noProof="0">
                          <a:solidFill>
                            <a:srgbClr val="000000"/>
                          </a:solidFill>
                          <a:latin typeface="Arial"/>
                        </a:rPr>
                        <a:t>Introduction</a:t>
                      </a:r>
                    </a:p>
                  </a:txBody>
                  <a:tcPr>
                    <a:solidFill>
                      <a:schemeClr val="bg1">
                        <a:lumMod val="85000"/>
                      </a:schemeClr>
                    </a:solidFill>
                  </a:tcPr>
                </a:tc>
                <a:tc>
                  <a:txBody>
                    <a:bodyPr/>
                    <a:lstStyle/>
                    <a:p>
                      <a:pPr lvl="0">
                        <a:buNone/>
                      </a:pPr>
                      <a:endParaRPr lang="en-US" sz="1400"/>
                    </a:p>
                  </a:txBody>
                  <a:tcPr/>
                </a:tc>
                <a:tc>
                  <a:txBody>
                    <a:bodyPr/>
                    <a:lstStyle/>
                    <a:p>
                      <a:pPr lvl="0">
                        <a:buNone/>
                      </a:pPr>
                      <a:r>
                        <a:rPr lang="en-US" sz="1400"/>
                        <a:t>5 mins</a:t>
                      </a:r>
                    </a:p>
                  </a:txBody>
                  <a:tcPr/>
                </a:tc>
                <a:tc>
                  <a:txBody>
                    <a:bodyPr/>
                    <a:lstStyle/>
                    <a:p>
                      <a:pPr lvl="0">
                        <a:buNone/>
                      </a:pPr>
                      <a:r>
                        <a:rPr lang="en-US" sz="1400"/>
                        <a:t>Confesor</a:t>
                      </a:r>
                    </a:p>
                  </a:txBody>
                  <a:tcPr>
                    <a:solidFill>
                      <a:schemeClr val="bg1">
                        <a:lumMod val="85000"/>
                      </a:schemeClr>
                    </a:solidFill>
                  </a:tcPr>
                </a:tc>
                <a:extLst>
                  <a:ext uri="{0D108BD9-81ED-4DB2-BD59-A6C34878D82A}">
                    <a16:rowId xmlns:a16="http://schemas.microsoft.com/office/drawing/2014/main" val="547692408"/>
                  </a:ext>
                </a:extLst>
              </a:tr>
              <a:tr h="1404937">
                <a:tc>
                  <a:txBody>
                    <a:bodyPr/>
                    <a:lstStyle/>
                    <a:p>
                      <a:pPr marL="0" lvl="0" indent="0" algn="l">
                        <a:lnSpc>
                          <a:spcPct val="100000"/>
                        </a:lnSpc>
                        <a:buNone/>
                      </a:pPr>
                      <a:r>
                        <a:rPr lang="en-US" sz="1800" b="0" i="0" u="none" strike="noStrike" baseline="0" noProof="0">
                          <a:solidFill>
                            <a:srgbClr val="000000"/>
                          </a:solidFill>
                          <a:latin typeface="Arial"/>
                        </a:rPr>
                        <a:t>Sherlock Introduction and Overview</a:t>
                      </a:r>
                    </a:p>
                  </a:txBody>
                  <a:tcPr>
                    <a:solidFill>
                      <a:schemeClr val="bg1">
                        <a:lumMod val="85000"/>
                      </a:schemeClr>
                    </a:solidFill>
                  </a:tcPr>
                </a:tc>
                <a:tc>
                  <a:txBody>
                    <a:bodyPr/>
                    <a:lstStyle/>
                    <a:p>
                      <a:pPr marL="285750" indent="-285750">
                        <a:buFont typeface="Arial" panose="020B0604020202020204" pitchFamily="34" charset="0"/>
                        <a:buChar char="•"/>
                      </a:pPr>
                      <a:r>
                        <a:rPr lang="en-US" sz="1800" kern="1200">
                          <a:solidFill>
                            <a:schemeClr val="tx1"/>
                          </a:solidFill>
                          <a:effectLst/>
                          <a:latin typeface="+mn-lt"/>
                          <a:ea typeface="+mn-ea"/>
                          <a:cs typeface="+mn-cs"/>
                        </a:rPr>
                        <a:t>High-level Architecture</a:t>
                      </a:r>
                    </a:p>
                    <a:p>
                      <a:pPr marL="285750" indent="-285750">
                        <a:buFont typeface="Arial" panose="020B0604020202020204" pitchFamily="34" charset="0"/>
                        <a:buChar char="•"/>
                      </a:pPr>
                      <a:r>
                        <a:rPr lang="en-US" sz="1800" kern="1200">
                          <a:solidFill>
                            <a:schemeClr val="tx1"/>
                          </a:solidFill>
                          <a:effectLst/>
                          <a:latin typeface="+mn-lt"/>
                          <a:ea typeface="+mn-ea"/>
                          <a:cs typeface="+mn-cs"/>
                        </a:rPr>
                        <a:t>Data sources </a:t>
                      </a:r>
                    </a:p>
                    <a:p>
                      <a:pPr marL="285750" indent="-285750">
                        <a:buFont typeface="Arial" panose="020B0604020202020204" pitchFamily="34" charset="0"/>
                        <a:buChar char="•"/>
                      </a:pPr>
                      <a:r>
                        <a:rPr lang="en-US" sz="1800" kern="1200">
                          <a:solidFill>
                            <a:schemeClr val="tx1"/>
                          </a:solidFill>
                          <a:effectLst/>
                          <a:latin typeface="+mn-lt"/>
                          <a:ea typeface="+mn-ea"/>
                          <a:cs typeface="+mn-cs"/>
                        </a:rPr>
                        <a:t>Capabilities</a:t>
                      </a:r>
                    </a:p>
                    <a:p>
                      <a:pPr marL="285750" indent="-285750">
                        <a:buFont typeface="Arial" panose="020B0604020202020204" pitchFamily="34" charset="0"/>
                        <a:buChar char="•"/>
                      </a:pPr>
                      <a:r>
                        <a:rPr lang="en-US" sz="1800" kern="1200">
                          <a:solidFill>
                            <a:schemeClr val="tx1"/>
                          </a:solidFill>
                          <a:effectLst/>
                          <a:latin typeface="+mn-lt"/>
                          <a:ea typeface="+mn-ea"/>
                          <a:cs typeface="+mn-cs"/>
                        </a:rPr>
                        <a:t>User Engagement </a:t>
                      </a:r>
                    </a:p>
                  </a:txBody>
                  <a:tcPr/>
                </a:tc>
                <a:tc>
                  <a:txBody>
                    <a:bodyPr/>
                    <a:lstStyle/>
                    <a:p>
                      <a:pPr lvl="0" algn="l">
                        <a:lnSpc>
                          <a:spcPct val="100000"/>
                        </a:lnSpc>
                        <a:spcBef>
                          <a:spcPts val="0"/>
                        </a:spcBef>
                        <a:spcAft>
                          <a:spcPts val="0"/>
                        </a:spcAft>
                        <a:buNone/>
                      </a:pPr>
                      <a:r>
                        <a:rPr lang="en-US" sz="1400" b="0" i="0" u="none" strike="noStrike" noProof="0">
                          <a:solidFill>
                            <a:srgbClr val="000000"/>
                          </a:solidFill>
                          <a:latin typeface="Arial"/>
                        </a:rPr>
                        <a:t>15mins </a:t>
                      </a:r>
                    </a:p>
                    <a:p>
                      <a:pPr lvl="0">
                        <a:buNone/>
                      </a:pPr>
                      <a:endParaRPr lang="en-US" sz="1400"/>
                    </a:p>
                  </a:txBody>
                  <a:tcPr/>
                </a:tc>
                <a:tc>
                  <a:txBody>
                    <a:bodyPr/>
                    <a:lstStyle/>
                    <a:p>
                      <a:pPr lvl="0">
                        <a:buNone/>
                      </a:pPr>
                      <a:r>
                        <a:rPr lang="en-US" sz="1400"/>
                        <a:t>Pallavi</a:t>
                      </a:r>
                    </a:p>
                  </a:txBody>
                  <a:tcPr>
                    <a:solidFill>
                      <a:schemeClr val="bg1">
                        <a:lumMod val="85000"/>
                      </a:schemeClr>
                    </a:solidFill>
                  </a:tcPr>
                </a:tc>
                <a:extLst>
                  <a:ext uri="{0D108BD9-81ED-4DB2-BD59-A6C34878D82A}">
                    <a16:rowId xmlns:a16="http://schemas.microsoft.com/office/drawing/2014/main" val="2994097785"/>
                  </a:ext>
                </a:extLst>
              </a:tr>
              <a:tr h="544635">
                <a:tc>
                  <a:txBody>
                    <a:bodyPr/>
                    <a:lstStyle/>
                    <a:p>
                      <a:r>
                        <a:rPr lang="en-US" sz="1800"/>
                        <a:t>Sherlock Use Cases</a:t>
                      </a:r>
                    </a:p>
                  </a:txBody>
                  <a:tcPr>
                    <a:solidFill>
                      <a:schemeClr val="bg1">
                        <a:lumMod val="85000"/>
                      </a:schemeClr>
                    </a:solidFill>
                  </a:tcPr>
                </a:tc>
                <a:tc>
                  <a:txBody>
                    <a:bodyPr/>
                    <a:lstStyle/>
                    <a:p>
                      <a:endParaRPr lang="en-US" sz="1400"/>
                    </a:p>
                  </a:txBody>
                  <a:tcPr/>
                </a:tc>
                <a:tc>
                  <a:txBody>
                    <a:bodyPr/>
                    <a:lstStyle/>
                    <a:p>
                      <a:r>
                        <a:rPr lang="en-US" sz="1400"/>
                        <a:t>8 mins+12mins</a:t>
                      </a:r>
                    </a:p>
                  </a:txBody>
                  <a:tcPr/>
                </a:tc>
                <a:tc>
                  <a:txBody>
                    <a:bodyPr/>
                    <a:lstStyle/>
                    <a:p>
                      <a:pPr lvl="0">
                        <a:buNone/>
                      </a:pPr>
                      <a:r>
                        <a:rPr lang="en-US" sz="1400"/>
                        <a:t>Pallavi + John</a:t>
                      </a:r>
                    </a:p>
                  </a:txBody>
                  <a:tcPr>
                    <a:solidFill>
                      <a:schemeClr val="bg1">
                        <a:lumMod val="85000"/>
                      </a:schemeClr>
                    </a:solidFill>
                  </a:tcPr>
                </a:tc>
                <a:extLst>
                  <a:ext uri="{0D108BD9-81ED-4DB2-BD59-A6C34878D82A}">
                    <a16:rowId xmlns:a16="http://schemas.microsoft.com/office/drawing/2014/main" val="1997392976"/>
                  </a:ext>
                </a:extLst>
              </a:tr>
              <a:tr h="363090">
                <a:tc>
                  <a:txBody>
                    <a:bodyPr/>
                    <a:lstStyle/>
                    <a:p>
                      <a:pPr lvl="0">
                        <a:buNone/>
                      </a:pPr>
                      <a:r>
                        <a:rPr lang="en-US" sz="1800" b="0" i="0" u="none" strike="noStrike" noProof="0">
                          <a:solidFill>
                            <a:srgbClr val="000000"/>
                          </a:solidFill>
                          <a:latin typeface="Arial"/>
                        </a:rPr>
                        <a:t>Sherlock Demo</a:t>
                      </a:r>
                    </a:p>
                  </a:txBody>
                  <a:tcPr>
                    <a:solidFill>
                      <a:schemeClr val="bg1">
                        <a:lumMod val="85000"/>
                      </a:schemeClr>
                    </a:solidFill>
                  </a:tcPr>
                </a:tc>
                <a:tc>
                  <a:txBody>
                    <a:bodyPr/>
                    <a:lstStyle/>
                    <a:p>
                      <a:pPr marL="285750" lvl="0" indent="-285750">
                        <a:buFont typeface="Arial" panose="020B0604020202020204" pitchFamily="34" charset="0"/>
                        <a:buChar char="•"/>
                      </a:pPr>
                      <a:r>
                        <a:rPr lang="en-US" sz="1800"/>
                        <a:t>Open Data Portal</a:t>
                      </a:r>
                      <a:endParaRPr lang="en-US"/>
                    </a:p>
                  </a:txBody>
                  <a:tcPr/>
                </a:tc>
                <a:tc>
                  <a:txBody>
                    <a:bodyPr/>
                    <a:lstStyle/>
                    <a:p>
                      <a:pPr lvl="0">
                        <a:buNone/>
                      </a:pPr>
                      <a:r>
                        <a:rPr lang="en-US" sz="1400"/>
                        <a:t>8 mins</a:t>
                      </a:r>
                    </a:p>
                  </a:txBody>
                  <a:tcPr/>
                </a:tc>
                <a:tc>
                  <a:txBody>
                    <a:bodyPr/>
                    <a:lstStyle/>
                    <a:p>
                      <a:pPr lvl="0">
                        <a:buNone/>
                      </a:pPr>
                      <a:r>
                        <a:rPr lang="en-US" sz="1400"/>
                        <a:t>Nikita</a:t>
                      </a:r>
                    </a:p>
                  </a:txBody>
                  <a:tcPr>
                    <a:solidFill>
                      <a:schemeClr val="bg1">
                        <a:lumMod val="85000"/>
                      </a:schemeClr>
                    </a:solidFill>
                  </a:tcPr>
                </a:tc>
                <a:extLst>
                  <a:ext uri="{0D108BD9-81ED-4DB2-BD59-A6C34878D82A}">
                    <a16:rowId xmlns:a16="http://schemas.microsoft.com/office/drawing/2014/main" val="3451207805"/>
                  </a:ext>
                </a:extLst>
              </a:tr>
              <a:tr h="363090">
                <a:tc>
                  <a:txBody>
                    <a:bodyPr/>
                    <a:lstStyle/>
                    <a:p>
                      <a:pPr lvl="0">
                        <a:buNone/>
                      </a:pPr>
                      <a:r>
                        <a:rPr lang="en-US" sz="1800" b="0" i="0" u="none" strike="noStrike" noProof="0">
                          <a:solidFill>
                            <a:srgbClr val="000000"/>
                          </a:solidFill>
                          <a:latin typeface="Arial"/>
                        </a:rPr>
                        <a:t>Sherlock Onboarding &amp; wrap up</a:t>
                      </a:r>
                    </a:p>
                  </a:txBody>
                  <a:tcPr>
                    <a:solidFill>
                      <a:schemeClr val="bg1">
                        <a:lumMod val="85000"/>
                      </a:schemeClr>
                    </a:solidFill>
                  </a:tcPr>
                </a:tc>
                <a:tc>
                  <a:txBody>
                    <a:bodyPr/>
                    <a:lstStyle/>
                    <a:p>
                      <a:pPr lvl="0">
                        <a:buNone/>
                      </a:pPr>
                      <a:endParaRPr lang="en-US" sz="1400"/>
                    </a:p>
                  </a:txBody>
                  <a:tcPr/>
                </a:tc>
                <a:tc>
                  <a:txBody>
                    <a:bodyPr/>
                    <a:lstStyle/>
                    <a:p>
                      <a:pPr lvl="0">
                        <a:buNone/>
                      </a:pPr>
                      <a:r>
                        <a:rPr lang="en-US" sz="1400"/>
                        <a:t>2 mins</a:t>
                      </a:r>
                    </a:p>
                  </a:txBody>
                  <a:tcPr/>
                </a:tc>
                <a:tc>
                  <a:txBody>
                    <a:bodyPr/>
                    <a:lstStyle/>
                    <a:p>
                      <a:pPr lvl="0">
                        <a:buNone/>
                      </a:pPr>
                      <a:r>
                        <a:rPr lang="en-US" sz="1400"/>
                        <a:t>Pallavi</a:t>
                      </a:r>
                    </a:p>
                  </a:txBody>
                  <a:tcPr>
                    <a:solidFill>
                      <a:schemeClr val="bg1">
                        <a:lumMod val="85000"/>
                      </a:schemeClr>
                    </a:solidFill>
                  </a:tcPr>
                </a:tc>
                <a:extLst>
                  <a:ext uri="{0D108BD9-81ED-4DB2-BD59-A6C34878D82A}">
                    <a16:rowId xmlns:a16="http://schemas.microsoft.com/office/drawing/2014/main" val="3177100914"/>
                  </a:ext>
                </a:extLst>
              </a:tr>
              <a:tr h="363090">
                <a:tc>
                  <a:txBody>
                    <a:bodyPr/>
                    <a:lstStyle/>
                    <a:p>
                      <a:pPr lvl="0">
                        <a:buNone/>
                      </a:pPr>
                      <a:r>
                        <a:rPr lang="en-US" sz="1800" b="0" i="0" u="none" strike="noStrike" noProof="0">
                          <a:solidFill>
                            <a:srgbClr val="000000"/>
                          </a:solidFill>
                          <a:latin typeface="Arial"/>
                        </a:rPr>
                        <a:t>Q &amp; A</a:t>
                      </a:r>
                    </a:p>
                  </a:txBody>
                  <a:tcPr>
                    <a:solidFill>
                      <a:schemeClr val="bg1">
                        <a:lumMod val="85000"/>
                      </a:schemeClr>
                    </a:solidFill>
                  </a:tcPr>
                </a:tc>
                <a:tc>
                  <a:txBody>
                    <a:bodyPr/>
                    <a:lstStyle/>
                    <a:p>
                      <a:pPr lvl="0">
                        <a:buNone/>
                      </a:pPr>
                      <a:endParaRPr lang="en-US" sz="1400"/>
                    </a:p>
                  </a:txBody>
                  <a:tcPr/>
                </a:tc>
                <a:tc>
                  <a:txBody>
                    <a:bodyPr/>
                    <a:lstStyle/>
                    <a:p>
                      <a:pPr lvl="0">
                        <a:buNone/>
                      </a:pPr>
                      <a:r>
                        <a:rPr lang="en-US" sz="1400"/>
                        <a:t>10 mins</a:t>
                      </a:r>
                    </a:p>
                  </a:txBody>
                  <a:tcPr/>
                </a:tc>
                <a:tc>
                  <a:txBody>
                    <a:bodyPr/>
                    <a:lstStyle/>
                    <a:p>
                      <a:pPr lvl="0">
                        <a:buNone/>
                      </a:pPr>
                      <a:endParaRPr lang="en-US" sz="1400"/>
                    </a:p>
                  </a:txBody>
                  <a:tcPr>
                    <a:solidFill>
                      <a:schemeClr val="bg1">
                        <a:lumMod val="85000"/>
                      </a:schemeClr>
                    </a:solidFill>
                  </a:tcPr>
                </a:tc>
                <a:extLst>
                  <a:ext uri="{0D108BD9-81ED-4DB2-BD59-A6C34878D82A}">
                    <a16:rowId xmlns:a16="http://schemas.microsoft.com/office/drawing/2014/main" val="3344333816"/>
                  </a:ext>
                </a:extLst>
              </a:tr>
            </a:tbl>
          </a:graphicData>
        </a:graphic>
      </p:graphicFrame>
    </p:spTree>
    <p:extLst>
      <p:ext uri="{BB962C8B-B14F-4D97-AF65-F5344CB8AC3E}">
        <p14:creationId xmlns:p14="http://schemas.microsoft.com/office/powerpoint/2010/main" val="943492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AD1D5-CFB0-DECF-F441-9160B6942D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BA8B533-8CF4-96F8-5DBF-C54B70566EE5}"/>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7B25DEA1-A99F-2C8F-BB9F-2A7E308EEC1F}"/>
              </a:ext>
            </a:extLst>
          </p:cNvPr>
          <p:cNvSpPr>
            <a:spLocks noGrp="1"/>
          </p:cNvSpPr>
          <p:nvPr>
            <p:ph type="sldNum" sz="quarter" idx="12"/>
          </p:nvPr>
        </p:nvSpPr>
        <p:spPr/>
        <p:txBody>
          <a:bodyPr/>
          <a:lstStyle/>
          <a:p>
            <a:fld id="{E9FC4347-F291-2A4F-8001-6627E9378A3D}" type="slidenum">
              <a:rPr lang="en-US" smtClean="0"/>
              <a:pPr/>
              <a:t>4</a:t>
            </a:fld>
            <a:endParaRPr lang="en-US"/>
          </a:p>
        </p:txBody>
      </p:sp>
      <p:pic>
        <p:nvPicPr>
          <p:cNvPr id="7" name="Picture 6">
            <a:extLst>
              <a:ext uri="{FF2B5EF4-FFF2-40B4-BE49-F238E27FC236}">
                <a16:creationId xmlns:a16="http://schemas.microsoft.com/office/drawing/2014/main" id="{1A434597-16D7-65C3-48CF-9DFFBEDE085A}"/>
              </a:ext>
            </a:extLst>
          </p:cNvPr>
          <p:cNvPicPr>
            <a:picLocks noChangeAspect="1"/>
          </p:cNvPicPr>
          <p:nvPr/>
        </p:nvPicPr>
        <p:blipFill>
          <a:blip r:embed="rId4"/>
          <a:stretch>
            <a:fillRect/>
          </a:stretch>
        </p:blipFill>
        <p:spPr>
          <a:xfrm>
            <a:off x="130444" y="17417"/>
            <a:ext cx="1016000" cy="850900"/>
          </a:xfrm>
          <a:prstGeom prst="rect">
            <a:avLst/>
          </a:prstGeom>
        </p:spPr>
      </p:pic>
      <p:sp>
        <p:nvSpPr>
          <p:cNvPr id="10" name="TextBox 9">
            <a:extLst>
              <a:ext uri="{FF2B5EF4-FFF2-40B4-BE49-F238E27FC236}">
                <a16:creationId xmlns:a16="http://schemas.microsoft.com/office/drawing/2014/main" id="{D58C6253-3392-526A-D7E6-4D59CADE45F6}"/>
              </a:ext>
            </a:extLst>
          </p:cNvPr>
          <p:cNvSpPr txBox="1"/>
          <p:nvPr/>
        </p:nvSpPr>
        <p:spPr>
          <a:xfrm>
            <a:off x="2192823" y="2875002"/>
            <a:ext cx="757373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solidFill>
                  <a:srgbClr val="002060"/>
                </a:solidFill>
                <a:cs typeface="Segoe UI"/>
              </a:rPr>
              <a:t>Sherlock Overview</a:t>
            </a:r>
          </a:p>
          <a:p>
            <a:pPr algn="ctr"/>
            <a:endParaRPr lang="en-US"/>
          </a:p>
        </p:txBody>
      </p:sp>
      <p:pic>
        <p:nvPicPr>
          <p:cNvPr id="2" name="Picture 1">
            <a:extLst>
              <a:ext uri="{FF2B5EF4-FFF2-40B4-BE49-F238E27FC236}">
                <a16:creationId xmlns:a16="http://schemas.microsoft.com/office/drawing/2014/main" id="{2D8555C2-D4FF-AAA0-DE11-9F6D9A04C490}"/>
              </a:ext>
            </a:extLst>
          </p:cNvPr>
          <p:cNvPicPr>
            <a:picLocks noChangeAspect="1"/>
          </p:cNvPicPr>
          <p:nvPr/>
        </p:nvPicPr>
        <p:blipFill>
          <a:blip r:embed="rId5"/>
          <a:stretch>
            <a:fillRect/>
          </a:stretch>
        </p:blipFill>
        <p:spPr>
          <a:xfrm>
            <a:off x="4469917" y="1252897"/>
            <a:ext cx="2556564" cy="1068107"/>
          </a:xfrm>
          <a:prstGeom prst="rect">
            <a:avLst/>
          </a:prstGeom>
        </p:spPr>
      </p:pic>
      <p:sp>
        <p:nvSpPr>
          <p:cNvPr id="3" name="TextBox 2">
            <a:extLst>
              <a:ext uri="{FF2B5EF4-FFF2-40B4-BE49-F238E27FC236}">
                <a16:creationId xmlns:a16="http://schemas.microsoft.com/office/drawing/2014/main" id="{D20E78FB-7B23-8D48-73B8-43F14EB879EB}"/>
              </a:ext>
            </a:extLst>
          </p:cNvPr>
          <p:cNvSpPr txBox="1"/>
          <p:nvPr/>
        </p:nvSpPr>
        <p:spPr>
          <a:xfrm>
            <a:off x="4469917" y="4365030"/>
            <a:ext cx="2714205" cy="584775"/>
          </a:xfrm>
          <a:prstGeom prst="rect">
            <a:avLst/>
          </a:prstGeom>
          <a:noFill/>
        </p:spPr>
        <p:txBody>
          <a:bodyPr wrap="none" rtlCol="0">
            <a:spAutoFit/>
          </a:bodyPr>
          <a:lstStyle/>
          <a:p>
            <a:r>
              <a:rPr lang="en-US" sz="3200">
                <a:solidFill>
                  <a:schemeClr val="accent2">
                    <a:lumMod val="75000"/>
                  </a:schemeClr>
                </a:solidFill>
              </a:rPr>
              <a:t>Pallavi Hegde</a:t>
            </a:r>
          </a:p>
        </p:txBody>
      </p:sp>
    </p:spTree>
    <p:extLst>
      <p:ext uri="{BB962C8B-B14F-4D97-AF65-F5344CB8AC3E}">
        <p14:creationId xmlns:p14="http://schemas.microsoft.com/office/powerpoint/2010/main" val="164786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B50D2-C81B-9352-9156-9A4121C9BA1F}"/>
              </a:ext>
            </a:extLst>
          </p:cNvPr>
          <p:cNvSpPr>
            <a:spLocks noGrp="1"/>
          </p:cNvSpPr>
          <p:nvPr>
            <p:ph type="title"/>
          </p:nvPr>
        </p:nvSpPr>
        <p:spPr/>
        <p:txBody>
          <a:bodyPr/>
          <a:lstStyle/>
          <a:p>
            <a:r>
              <a:rPr lang="en-US" dirty="0"/>
              <a:t>Sherlock Overview</a:t>
            </a:r>
          </a:p>
        </p:txBody>
      </p:sp>
      <p:sp>
        <p:nvSpPr>
          <p:cNvPr id="4" name="Slide Number Placeholder 3">
            <a:extLst>
              <a:ext uri="{FF2B5EF4-FFF2-40B4-BE49-F238E27FC236}">
                <a16:creationId xmlns:a16="http://schemas.microsoft.com/office/drawing/2014/main" id="{78A6A0EB-45E0-244D-E511-50E9BB0CB2B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FC4347-F291-2A4F-8001-6627E9378A3D}" type="slidenum">
              <a:rPr kumimoji="0" lang="en-US" sz="1400" b="0" i="0" u="none" strike="noStrike" kern="1200" cap="none" spc="0" normalizeH="0" baseline="0" noProof="0" smtClean="0">
                <a:ln>
                  <a:noFill/>
                </a:ln>
                <a:solidFill>
                  <a:prstClr val="white"/>
                </a:solidFill>
                <a:effectLst/>
                <a:uLnTx/>
                <a:uFillTx/>
                <a:latin typeface="Arial" pitchFamily="-110" charset="0"/>
                <a:cs typeface="Arial" pitchFamily="-110" charset="0"/>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prstClr val="white"/>
              </a:solidFill>
              <a:effectLst/>
              <a:uLnTx/>
              <a:uFillTx/>
              <a:latin typeface="Arial" pitchFamily="-110" charset="0"/>
              <a:cs typeface="Arial" pitchFamily="-110" charset="0"/>
            </a:endParaRPr>
          </a:p>
        </p:txBody>
      </p:sp>
      <p:grpSp>
        <p:nvGrpSpPr>
          <p:cNvPr id="17" name="Group 16">
            <a:extLst>
              <a:ext uri="{FF2B5EF4-FFF2-40B4-BE49-F238E27FC236}">
                <a16:creationId xmlns:a16="http://schemas.microsoft.com/office/drawing/2014/main" id="{C1759950-AD6F-1C45-8B86-D58383A56ADC}"/>
              </a:ext>
            </a:extLst>
          </p:cNvPr>
          <p:cNvGrpSpPr/>
          <p:nvPr/>
        </p:nvGrpSpPr>
        <p:grpSpPr>
          <a:xfrm>
            <a:off x="75157" y="2084425"/>
            <a:ext cx="12067248" cy="4631613"/>
            <a:chOff x="280352" y="1879082"/>
            <a:chExt cx="12067248" cy="4631613"/>
          </a:xfrm>
        </p:grpSpPr>
        <p:grpSp>
          <p:nvGrpSpPr>
            <p:cNvPr id="16" name="Group 15">
              <a:extLst>
                <a:ext uri="{FF2B5EF4-FFF2-40B4-BE49-F238E27FC236}">
                  <a16:creationId xmlns:a16="http://schemas.microsoft.com/office/drawing/2014/main" id="{F25D30F0-43DA-224A-72E0-4EBFDBB603EF}"/>
                </a:ext>
              </a:extLst>
            </p:cNvPr>
            <p:cNvGrpSpPr/>
            <p:nvPr/>
          </p:nvGrpSpPr>
          <p:grpSpPr>
            <a:xfrm>
              <a:off x="280352" y="1879082"/>
              <a:ext cx="12067248" cy="4631613"/>
              <a:chOff x="280352" y="2129453"/>
              <a:chExt cx="12067248" cy="4631613"/>
            </a:xfrm>
          </p:grpSpPr>
          <p:grpSp>
            <p:nvGrpSpPr>
              <p:cNvPr id="9" name="Group 8">
                <a:extLst>
                  <a:ext uri="{FF2B5EF4-FFF2-40B4-BE49-F238E27FC236}">
                    <a16:creationId xmlns:a16="http://schemas.microsoft.com/office/drawing/2014/main" id="{8B103ED0-C984-F8E3-C992-517092B941AD}"/>
                  </a:ext>
                </a:extLst>
              </p:cNvPr>
              <p:cNvGrpSpPr/>
              <p:nvPr/>
            </p:nvGrpSpPr>
            <p:grpSpPr>
              <a:xfrm>
                <a:off x="280352" y="2129453"/>
                <a:ext cx="9021509" cy="4419600"/>
                <a:chOff x="487181" y="1541622"/>
                <a:chExt cx="9021509" cy="4419600"/>
              </a:xfrm>
            </p:grpSpPr>
            <p:pic>
              <p:nvPicPr>
                <p:cNvPr id="7" name="Picture 6">
                  <a:extLst>
                    <a:ext uri="{FF2B5EF4-FFF2-40B4-BE49-F238E27FC236}">
                      <a16:creationId xmlns:a16="http://schemas.microsoft.com/office/drawing/2014/main" id="{47829F4E-033F-7512-5084-C4F9A73EF7DB}"/>
                    </a:ext>
                  </a:extLst>
                </p:cNvPr>
                <p:cNvPicPr>
                  <a:picLocks noChangeAspect="1"/>
                </p:cNvPicPr>
                <p:nvPr/>
              </p:nvPicPr>
              <p:blipFill rotWithShape="1">
                <a:blip r:embed="rId3"/>
                <a:srcRect t="7550" r="44113" b="12999"/>
                <a:stretch/>
              </p:blipFill>
              <p:spPr>
                <a:xfrm>
                  <a:off x="5271426" y="1541622"/>
                  <a:ext cx="4237264" cy="4419600"/>
                </a:xfrm>
                <a:prstGeom prst="rect">
                  <a:avLst/>
                </a:prstGeom>
              </p:spPr>
            </p:pic>
            <p:sp>
              <p:nvSpPr>
                <p:cNvPr id="8" name="Rounded Rectangle 7">
                  <a:extLst>
                    <a:ext uri="{FF2B5EF4-FFF2-40B4-BE49-F238E27FC236}">
                      <a16:creationId xmlns:a16="http://schemas.microsoft.com/office/drawing/2014/main" id="{A36BE9AF-01A4-CF9E-080A-EFD76052CC7D}"/>
                    </a:ext>
                  </a:extLst>
                </p:cNvPr>
                <p:cNvSpPr/>
                <p:nvPr/>
              </p:nvSpPr>
              <p:spPr>
                <a:xfrm>
                  <a:off x="487181" y="1750827"/>
                  <a:ext cx="4752930" cy="4014561"/>
                </a:xfrm>
                <a:custGeom>
                  <a:avLst/>
                  <a:gdLst>
                    <a:gd name="connsiteX0" fmla="*/ 0 w 4752930"/>
                    <a:gd name="connsiteY0" fmla="*/ 737716 h 4014561"/>
                    <a:gd name="connsiteX1" fmla="*/ 737716 w 4752930"/>
                    <a:gd name="connsiteY1" fmla="*/ 0 h 4014561"/>
                    <a:gd name="connsiteX2" fmla="*/ 1251191 w 4752930"/>
                    <a:gd name="connsiteY2" fmla="*/ 0 h 4014561"/>
                    <a:gd name="connsiteX3" fmla="*/ 1699115 w 4752930"/>
                    <a:gd name="connsiteY3" fmla="*/ 0 h 4014561"/>
                    <a:gd name="connsiteX4" fmla="*/ 2278140 w 4752930"/>
                    <a:gd name="connsiteY4" fmla="*/ 0 h 4014561"/>
                    <a:gd name="connsiteX5" fmla="*/ 2758840 w 4752930"/>
                    <a:gd name="connsiteY5" fmla="*/ 0 h 4014561"/>
                    <a:gd name="connsiteX6" fmla="*/ 3206764 w 4752930"/>
                    <a:gd name="connsiteY6" fmla="*/ 0 h 4014561"/>
                    <a:gd name="connsiteX7" fmla="*/ 4015214 w 4752930"/>
                    <a:gd name="connsiteY7" fmla="*/ 0 h 4014561"/>
                    <a:gd name="connsiteX8" fmla="*/ 4752930 w 4752930"/>
                    <a:gd name="connsiteY8" fmla="*/ 737716 h 4014561"/>
                    <a:gd name="connsiteX9" fmla="*/ 4752930 w 4752930"/>
                    <a:gd name="connsiteY9" fmla="*/ 1270933 h 4014561"/>
                    <a:gd name="connsiteX10" fmla="*/ 4752930 w 4752930"/>
                    <a:gd name="connsiteY10" fmla="*/ 1727976 h 4014561"/>
                    <a:gd name="connsiteX11" fmla="*/ 4752930 w 4752930"/>
                    <a:gd name="connsiteY11" fmla="*/ 2210411 h 4014561"/>
                    <a:gd name="connsiteX12" fmla="*/ 4752930 w 4752930"/>
                    <a:gd name="connsiteY12" fmla="*/ 2718237 h 4014561"/>
                    <a:gd name="connsiteX13" fmla="*/ 4752930 w 4752930"/>
                    <a:gd name="connsiteY13" fmla="*/ 3276845 h 4014561"/>
                    <a:gd name="connsiteX14" fmla="*/ 4015214 w 4752930"/>
                    <a:gd name="connsiteY14" fmla="*/ 4014561 h 4014561"/>
                    <a:gd name="connsiteX15" fmla="*/ 3468964 w 4752930"/>
                    <a:gd name="connsiteY15" fmla="*/ 4014561 h 4014561"/>
                    <a:gd name="connsiteX16" fmla="*/ 2889940 w 4752930"/>
                    <a:gd name="connsiteY16" fmla="*/ 4014561 h 4014561"/>
                    <a:gd name="connsiteX17" fmla="*/ 2376465 w 4752930"/>
                    <a:gd name="connsiteY17" fmla="*/ 4014561 h 4014561"/>
                    <a:gd name="connsiteX18" fmla="*/ 1797440 w 4752930"/>
                    <a:gd name="connsiteY18" fmla="*/ 4014561 h 4014561"/>
                    <a:gd name="connsiteX19" fmla="*/ 1316741 w 4752930"/>
                    <a:gd name="connsiteY19" fmla="*/ 4014561 h 4014561"/>
                    <a:gd name="connsiteX20" fmla="*/ 737716 w 4752930"/>
                    <a:gd name="connsiteY20" fmla="*/ 4014561 h 4014561"/>
                    <a:gd name="connsiteX21" fmla="*/ 0 w 4752930"/>
                    <a:gd name="connsiteY21" fmla="*/ 3276845 h 4014561"/>
                    <a:gd name="connsiteX22" fmla="*/ 0 w 4752930"/>
                    <a:gd name="connsiteY22" fmla="*/ 2743628 h 4014561"/>
                    <a:gd name="connsiteX23" fmla="*/ 0 w 4752930"/>
                    <a:gd name="connsiteY23" fmla="*/ 2185020 h 4014561"/>
                    <a:gd name="connsiteX24" fmla="*/ 0 w 4752930"/>
                    <a:gd name="connsiteY24" fmla="*/ 1702585 h 4014561"/>
                    <a:gd name="connsiteX25" fmla="*/ 0 w 4752930"/>
                    <a:gd name="connsiteY25" fmla="*/ 1245542 h 4014561"/>
                    <a:gd name="connsiteX26" fmla="*/ 0 w 4752930"/>
                    <a:gd name="connsiteY26" fmla="*/ 737716 h 401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52930" h="4014561" fill="none" extrusionOk="0">
                      <a:moveTo>
                        <a:pt x="0" y="737716"/>
                      </a:moveTo>
                      <a:cubicBezTo>
                        <a:pt x="-3496" y="257744"/>
                        <a:pt x="420556" y="56869"/>
                        <a:pt x="737716" y="0"/>
                      </a:cubicBezTo>
                      <a:cubicBezTo>
                        <a:pt x="896533" y="-38558"/>
                        <a:pt x="1053172" y="19176"/>
                        <a:pt x="1251191" y="0"/>
                      </a:cubicBezTo>
                      <a:cubicBezTo>
                        <a:pt x="1449210" y="-19176"/>
                        <a:pt x="1520991" y="53677"/>
                        <a:pt x="1699115" y="0"/>
                      </a:cubicBezTo>
                      <a:cubicBezTo>
                        <a:pt x="1877239" y="-53677"/>
                        <a:pt x="2137195" y="9832"/>
                        <a:pt x="2278140" y="0"/>
                      </a:cubicBezTo>
                      <a:cubicBezTo>
                        <a:pt x="2419085" y="-9832"/>
                        <a:pt x="2542839" y="22246"/>
                        <a:pt x="2758840" y="0"/>
                      </a:cubicBezTo>
                      <a:cubicBezTo>
                        <a:pt x="2974841" y="-22246"/>
                        <a:pt x="3112931" y="17023"/>
                        <a:pt x="3206764" y="0"/>
                      </a:cubicBezTo>
                      <a:cubicBezTo>
                        <a:pt x="3300597" y="-17023"/>
                        <a:pt x="3711254" y="94460"/>
                        <a:pt x="4015214" y="0"/>
                      </a:cubicBezTo>
                      <a:cubicBezTo>
                        <a:pt x="4407825" y="55450"/>
                        <a:pt x="4826173" y="351295"/>
                        <a:pt x="4752930" y="737716"/>
                      </a:cubicBezTo>
                      <a:cubicBezTo>
                        <a:pt x="4786595" y="915113"/>
                        <a:pt x="4699191" y="1103672"/>
                        <a:pt x="4752930" y="1270933"/>
                      </a:cubicBezTo>
                      <a:cubicBezTo>
                        <a:pt x="4806669" y="1438194"/>
                        <a:pt x="4719821" y="1549225"/>
                        <a:pt x="4752930" y="1727976"/>
                      </a:cubicBezTo>
                      <a:cubicBezTo>
                        <a:pt x="4786039" y="1906727"/>
                        <a:pt x="4713760" y="1970986"/>
                        <a:pt x="4752930" y="2210411"/>
                      </a:cubicBezTo>
                      <a:cubicBezTo>
                        <a:pt x="4792100" y="2449836"/>
                        <a:pt x="4703104" y="2487566"/>
                        <a:pt x="4752930" y="2718237"/>
                      </a:cubicBezTo>
                      <a:cubicBezTo>
                        <a:pt x="4802756" y="2948908"/>
                        <a:pt x="4687573" y="3064926"/>
                        <a:pt x="4752930" y="3276845"/>
                      </a:cubicBezTo>
                      <a:cubicBezTo>
                        <a:pt x="4758991" y="3699853"/>
                        <a:pt x="4519776" y="4059748"/>
                        <a:pt x="4015214" y="4014561"/>
                      </a:cubicBezTo>
                      <a:cubicBezTo>
                        <a:pt x="3819423" y="4040200"/>
                        <a:pt x="3661865" y="3987948"/>
                        <a:pt x="3468964" y="4014561"/>
                      </a:cubicBezTo>
                      <a:cubicBezTo>
                        <a:pt x="3276063" y="4041174"/>
                        <a:pt x="3092790" y="3963099"/>
                        <a:pt x="2889940" y="4014561"/>
                      </a:cubicBezTo>
                      <a:cubicBezTo>
                        <a:pt x="2687090" y="4066023"/>
                        <a:pt x="2570309" y="3989475"/>
                        <a:pt x="2376465" y="4014561"/>
                      </a:cubicBezTo>
                      <a:cubicBezTo>
                        <a:pt x="2182622" y="4039647"/>
                        <a:pt x="1972044" y="3983425"/>
                        <a:pt x="1797440" y="4014561"/>
                      </a:cubicBezTo>
                      <a:cubicBezTo>
                        <a:pt x="1622836" y="4045697"/>
                        <a:pt x="1550433" y="3974777"/>
                        <a:pt x="1316741" y="4014561"/>
                      </a:cubicBezTo>
                      <a:cubicBezTo>
                        <a:pt x="1083049" y="4054345"/>
                        <a:pt x="904196" y="3961539"/>
                        <a:pt x="737716" y="4014561"/>
                      </a:cubicBezTo>
                      <a:cubicBezTo>
                        <a:pt x="399150" y="4038184"/>
                        <a:pt x="-51650" y="3581776"/>
                        <a:pt x="0" y="3276845"/>
                      </a:cubicBezTo>
                      <a:cubicBezTo>
                        <a:pt x="-38642" y="3082524"/>
                        <a:pt x="385" y="2854466"/>
                        <a:pt x="0" y="2743628"/>
                      </a:cubicBezTo>
                      <a:cubicBezTo>
                        <a:pt x="-385" y="2632790"/>
                        <a:pt x="60755" y="2455375"/>
                        <a:pt x="0" y="2185020"/>
                      </a:cubicBezTo>
                      <a:cubicBezTo>
                        <a:pt x="-60755" y="1914665"/>
                        <a:pt x="1527" y="1799296"/>
                        <a:pt x="0" y="1702585"/>
                      </a:cubicBezTo>
                      <a:cubicBezTo>
                        <a:pt x="-1527" y="1605875"/>
                        <a:pt x="39155" y="1445822"/>
                        <a:pt x="0" y="1245542"/>
                      </a:cubicBezTo>
                      <a:cubicBezTo>
                        <a:pt x="-39155" y="1045262"/>
                        <a:pt x="45914" y="906730"/>
                        <a:pt x="0" y="737716"/>
                      </a:cubicBezTo>
                      <a:close/>
                    </a:path>
                    <a:path w="4752930" h="4014561" stroke="0" extrusionOk="0">
                      <a:moveTo>
                        <a:pt x="0" y="737716"/>
                      </a:moveTo>
                      <a:cubicBezTo>
                        <a:pt x="-12024" y="322870"/>
                        <a:pt x="238904" y="34298"/>
                        <a:pt x="737716" y="0"/>
                      </a:cubicBezTo>
                      <a:cubicBezTo>
                        <a:pt x="884629" y="-641"/>
                        <a:pt x="1104012" y="49469"/>
                        <a:pt x="1349516" y="0"/>
                      </a:cubicBezTo>
                      <a:cubicBezTo>
                        <a:pt x="1595020" y="-49469"/>
                        <a:pt x="1608589" y="41298"/>
                        <a:pt x="1862990" y="0"/>
                      </a:cubicBezTo>
                      <a:cubicBezTo>
                        <a:pt x="2117391" y="-41298"/>
                        <a:pt x="2121539" y="51464"/>
                        <a:pt x="2343690" y="0"/>
                      </a:cubicBezTo>
                      <a:cubicBezTo>
                        <a:pt x="2565841" y="-51464"/>
                        <a:pt x="2753320" y="39761"/>
                        <a:pt x="2922715" y="0"/>
                      </a:cubicBezTo>
                      <a:cubicBezTo>
                        <a:pt x="3092111" y="-39761"/>
                        <a:pt x="3297670" y="25438"/>
                        <a:pt x="3436189" y="0"/>
                      </a:cubicBezTo>
                      <a:cubicBezTo>
                        <a:pt x="3574708" y="-25438"/>
                        <a:pt x="3866429" y="30866"/>
                        <a:pt x="4015214" y="0"/>
                      </a:cubicBezTo>
                      <a:cubicBezTo>
                        <a:pt x="4417840" y="-45808"/>
                        <a:pt x="4702790" y="399967"/>
                        <a:pt x="4752930" y="737716"/>
                      </a:cubicBezTo>
                      <a:cubicBezTo>
                        <a:pt x="4782668" y="834971"/>
                        <a:pt x="4715587" y="1016731"/>
                        <a:pt x="4752930" y="1194759"/>
                      </a:cubicBezTo>
                      <a:cubicBezTo>
                        <a:pt x="4790273" y="1372787"/>
                        <a:pt x="4716881" y="1469128"/>
                        <a:pt x="4752930" y="1702585"/>
                      </a:cubicBezTo>
                      <a:cubicBezTo>
                        <a:pt x="4788979" y="1936042"/>
                        <a:pt x="4699419" y="2099241"/>
                        <a:pt x="4752930" y="2210411"/>
                      </a:cubicBezTo>
                      <a:cubicBezTo>
                        <a:pt x="4806441" y="2321581"/>
                        <a:pt x="4704017" y="2511387"/>
                        <a:pt x="4752930" y="2692845"/>
                      </a:cubicBezTo>
                      <a:cubicBezTo>
                        <a:pt x="4801843" y="2874303"/>
                        <a:pt x="4716046" y="3007987"/>
                        <a:pt x="4752930" y="3276845"/>
                      </a:cubicBezTo>
                      <a:cubicBezTo>
                        <a:pt x="4776211" y="3655372"/>
                        <a:pt x="4369281" y="3993933"/>
                        <a:pt x="4015214" y="4014561"/>
                      </a:cubicBezTo>
                      <a:cubicBezTo>
                        <a:pt x="3775957" y="4020102"/>
                        <a:pt x="3650537" y="4006308"/>
                        <a:pt x="3468964" y="4014561"/>
                      </a:cubicBezTo>
                      <a:cubicBezTo>
                        <a:pt x="3287391" y="4022814"/>
                        <a:pt x="2993216" y="3973444"/>
                        <a:pt x="2857165" y="4014561"/>
                      </a:cubicBezTo>
                      <a:cubicBezTo>
                        <a:pt x="2721114" y="4055678"/>
                        <a:pt x="2509872" y="3968691"/>
                        <a:pt x="2310915" y="4014561"/>
                      </a:cubicBezTo>
                      <a:cubicBezTo>
                        <a:pt x="2111958" y="4060431"/>
                        <a:pt x="2001439" y="3979907"/>
                        <a:pt x="1862990" y="4014561"/>
                      </a:cubicBezTo>
                      <a:cubicBezTo>
                        <a:pt x="1724541" y="4049215"/>
                        <a:pt x="1485821" y="3969133"/>
                        <a:pt x="1382291" y="4014561"/>
                      </a:cubicBezTo>
                      <a:cubicBezTo>
                        <a:pt x="1278761" y="4059989"/>
                        <a:pt x="911733" y="3954220"/>
                        <a:pt x="737716" y="4014561"/>
                      </a:cubicBezTo>
                      <a:cubicBezTo>
                        <a:pt x="440522" y="3991236"/>
                        <a:pt x="2003" y="3703296"/>
                        <a:pt x="0" y="3276845"/>
                      </a:cubicBezTo>
                      <a:cubicBezTo>
                        <a:pt x="-27888" y="3177034"/>
                        <a:pt x="24449" y="2988239"/>
                        <a:pt x="0" y="2819802"/>
                      </a:cubicBezTo>
                      <a:cubicBezTo>
                        <a:pt x="-24449" y="2651365"/>
                        <a:pt x="40348" y="2589601"/>
                        <a:pt x="0" y="2388150"/>
                      </a:cubicBezTo>
                      <a:cubicBezTo>
                        <a:pt x="-40348" y="2186699"/>
                        <a:pt x="42683" y="2127516"/>
                        <a:pt x="0" y="1956498"/>
                      </a:cubicBezTo>
                      <a:cubicBezTo>
                        <a:pt x="-42683" y="1785480"/>
                        <a:pt x="40280" y="1559442"/>
                        <a:pt x="0" y="1448672"/>
                      </a:cubicBezTo>
                      <a:cubicBezTo>
                        <a:pt x="-40280" y="1337902"/>
                        <a:pt x="9476" y="895736"/>
                        <a:pt x="0" y="737716"/>
                      </a:cubicBezTo>
                      <a:close/>
                    </a:path>
                  </a:pathLst>
                </a:custGeom>
                <a:solidFill>
                  <a:schemeClr val="bg1">
                    <a:lumMod val="95000"/>
                  </a:schemeClr>
                </a:solidFill>
                <a:ln>
                  <a:solidFill>
                    <a:schemeClr val="bg1">
                      <a:lumMod val="65000"/>
                    </a:schemeClr>
                  </a:solidFill>
                  <a:extLst>
                    <a:ext uri="{C807C97D-BFC1-408E-A445-0C87EB9F89A2}">
                      <ask:lineSketchStyleProps xmlns:ask="http://schemas.microsoft.com/office/drawing/2018/sketchyshapes" sd="1219033472">
                        <a:prstGeom prst="roundRect">
                          <a:avLst>
                            <a:gd name="adj" fmla="val 18376"/>
                          </a:avLst>
                        </a:prstGeom>
                        <ask:type>
                          <ask:lineSketchScribble/>
                        </ask:type>
                      </ask:lineSketchStyleProps>
                    </a:ext>
                  </a:extLst>
                </a:ln>
                <a:effectLst>
                  <a:outerShdw blurRad="50800" dist="38100" dir="10800000" sx="103000" sy="103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Arial"/>
                  </a:endParaRPr>
                </a:p>
              </p:txBody>
            </p:sp>
            <p:pic>
              <p:nvPicPr>
                <p:cNvPr id="5" name="Picture 7">
                  <a:extLst>
                    <a:ext uri="{FF2B5EF4-FFF2-40B4-BE49-F238E27FC236}">
                      <a16:creationId xmlns:a16="http://schemas.microsoft.com/office/drawing/2014/main" id="{4DD625B2-1684-41F6-8028-E47F4F1D072F}"/>
                    </a:ext>
                  </a:extLst>
                </p:cNvPr>
                <p:cNvPicPr>
                  <a:picLocks noChangeAspect="1"/>
                </p:cNvPicPr>
                <p:nvPr/>
              </p:nvPicPr>
              <p:blipFill>
                <a:blip r:embed="rId4">
                  <a:alphaModFix amt="85000"/>
                </a:blip>
                <a:stretch>
                  <a:fillRect/>
                </a:stretch>
              </p:blipFill>
              <p:spPr>
                <a:xfrm>
                  <a:off x="738692" y="2111854"/>
                  <a:ext cx="4249907" cy="3292505"/>
                </a:xfrm>
                <a:prstGeom prst="rect">
                  <a:avLst/>
                </a:prstGeom>
              </p:spPr>
            </p:pic>
          </p:grpSp>
          <p:sp>
            <p:nvSpPr>
              <p:cNvPr id="11" name="TextBox 10">
                <a:extLst>
                  <a:ext uri="{FF2B5EF4-FFF2-40B4-BE49-F238E27FC236}">
                    <a16:creationId xmlns:a16="http://schemas.microsoft.com/office/drawing/2014/main" id="{2E2A72EB-861C-870E-B2BE-362D684873D7}"/>
                  </a:ext>
                </a:extLst>
              </p:cNvPr>
              <p:cNvSpPr txBox="1"/>
              <p:nvPr/>
            </p:nvSpPr>
            <p:spPr>
              <a:xfrm>
                <a:off x="7126962" y="2149558"/>
                <a:ext cx="4957080" cy="5693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EECE1">
                        <a:lumMod val="10000"/>
                      </a:srgbClr>
                    </a:solidFill>
                    <a:effectLst/>
                    <a:uLnTx/>
                    <a:uFillTx/>
                    <a:latin typeface="Lato" panose="020F0502020204030203" pitchFamily="34" charset="0"/>
                    <a:ea typeface="Lato" panose="020F0502020204030203" pitchFamily="34" charset="0"/>
                    <a:cs typeface="Lato" panose="020F0502020204030203" pitchFamily="34" charset="0"/>
                  </a:rPr>
                  <a:t>Warehouse for Aviation Data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ATM flight, weather, geospatial, and traffic flow-related data products</a:t>
                </a:r>
              </a:p>
            </p:txBody>
          </p:sp>
          <p:sp>
            <p:nvSpPr>
              <p:cNvPr id="12" name="TextBox 11">
                <a:extLst>
                  <a:ext uri="{FF2B5EF4-FFF2-40B4-BE49-F238E27FC236}">
                    <a16:creationId xmlns:a16="http://schemas.microsoft.com/office/drawing/2014/main" id="{EBAB2C18-8CCB-CCDE-D7D1-D31C19D85725}"/>
                  </a:ext>
                </a:extLst>
              </p:cNvPr>
              <p:cNvSpPr txBox="1"/>
              <p:nvPr/>
            </p:nvSpPr>
            <p:spPr>
              <a:xfrm>
                <a:off x="8836971" y="2850430"/>
                <a:ext cx="3320143" cy="7540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EECE1">
                        <a:lumMod val="10000"/>
                      </a:srgbClr>
                    </a:solidFill>
                    <a:effectLst/>
                    <a:uLnTx/>
                    <a:uFillTx/>
                    <a:latin typeface="Lato" panose="020F0502020204030203" pitchFamily="34" charset="0"/>
                    <a:ea typeface="Lato" panose="020F0502020204030203" pitchFamily="34" charset="0"/>
                    <a:cs typeface="Lato" panose="020F0502020204030203" pitchFamily="34" charset="0"/>
                  </a:rPr>
                  <a:t>Processed and Merged Data(ATAC)</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Integrated flight data merged from multiple sources</a:t>
                </a:r>
              </a:p>
            </p:txBody>
          </p:sp>
          <p:sp>
            <p:nvSpPr>
              <p:cNvPr id="13" name="TextBox 12">
                <a:extLst>
                  <a:ext uri="{FF2B5EF4-FFF2-40B4-BE49-F238E27FC236}">
                    <a16:creationId xmlns:a16="http://schemas.microsoft.com/office/drawing/2014/main" id="{EEDDB77A-E355-B511-02E7-85FE3EBD49C0}"/>
                  </a:ext>
                </a:extLst>
              </p:cNvPr>
              <p:cNvSpPr txBox="1"/>
              <p:nvPr/>
            </p:nvSpPr>
            <p:spPr>
              <a:xfrm>
                <a:off x="9027457" y="4431023"/>
                <a:ext cx="3320143" cy="7540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EECE1">
                        <a:lumMod val="10000"/>
                      </a:srgbClr>
                    </a:solidFill>
                    <a:effectLst/>
                    <a:uLnTx/>
                    <a:uFillTx/>
                    <a:latin typeface="Lato" panose="020F0502020204030203" pitchFamily="34" charset="0"/>
                    <a:ea typeface="Lato" panose="020F0502020204030203" pitchFamily="34" charset="0"/>
                    <a:cs typeface="Lato" panose="020F0502020204030203" pitchFamily="34" charset="0"/>
                  </a:rPr>
                  <a:t>Big Data System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Distributed data processing engine for big data analytics and complex searches</a:t>
                </a:r>
              </a:p>
            </p:txBody>
          </p:sp>
          <p:sp>
            <p:nvSpPr>
              <p:cNvPr id="14" name="TextBox 13">
                <a:extLst>
                  <a:ext uri="{FF2B5EF4-FFF2-40B4-BE49-F238E27FC236}">
                    <a16:creationId xmlns:a16="http://schemas.microsoft.com/office/drawing/2014/main" id="{7C1F6370-573D-067F-9B41-937EC4BECA7E}"/>
                  </a:ext>
                </a:extLst>
              </p:cNvPr>
              <p:cNvSpPr txBox="1"/>
              <p:nvPr/>
            </p:nvSpPr>
            <p:spPr>
              <a:xfrm>
                <a:off x="7487842" y="5268397"/>
                <a:ext cx="4761812" cy="7540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EECE1">
                        <a:lumMod val="10000"/>
                      </a:srgbClr>
                    </a:solidFill>
                    <a:effectLst/>
                    <a:uLnTx/>
                    <a:uFillTx/>
                    <a:latin typeface="Lato" panose="020F0502020204030203" pitchFamily="34" charset="0"/>
                    <a:ea typeface="Lato" panose="020F0502020204030203" pitchFamily="34" charset="0"/>
                    <a:cs typeface="Lato" panose="020F0502020204030203" pitchFamily="34" charset="0"/>
                  </a:rPr>
                  <a:t>User Interface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Centralized User Interface for data search and download &amp; data visualization</a:t>
                </a:r>
              </a:p>
            </p:txBody>
          </p:sp>
          <p:sp>
            <p:nvSpPr>
              <p:cNvPr id="15" name="TextBox 14">
                <a:extLst>
                  <a:ext uri="{FF2B5EF4-FFF2-40B4-BE49-F238E27FC236}">
                    <a16:creationId xmlns:a16="http://schemas.microsoft.com/office/drawing/2014/main" id="{0A04D733-5F78-6B01-0B43-DDC7DA4C8B6F}"/>
                  </a:ext>
                </a:extLst>
              </p:cNvPr>
              <p:cNvSpPr txBox="1"/>
              <p:nvPr/>
            </p:nvSpPr>
            <p:spPr>
              <a:xfrm>
                <a:off x="6221708" y="6007013"/>
                <a:ext cx="4870835" cy="7540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EECE1">
                        <a:lumMod val="10000"/>
                      </a:srgbClr>
                    </a:solidFill>
                    <a:effectLst/>
                    <a:uLnTx/>
                    <a:uFillTx/>
                    <a:latin typeface="Lato" panose="020F0502020204030203" pitchFamily="34" charset="0"/>
                    <a:ea typeface="Lato" panose="020F0502020204030203" pitchFamily="34" charset="0"/>
                    <a:cs typeface="Lato" panose="020F0502020204030203" pitchFamily="34" charset="0"/>
                  </a:rPr>
                  <a:t>Open Data Portal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Access to public facing data through the platform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endParaRPr>
              </a:p>
            </p:txBody>
          </p:sp>
        </p:grpSp>
        <p:pic>
          <p:nvPicPr>
            <p:cNvPr id="1028" name="Picture 4" descr="big data Icon 5057697">
              <a:extLst>
                <a:ext uri="{FF2B5EF4-FFF2-40B4-BE49-F238E27FC236}">
                  <a16:creationId xmlns:a16="http://schemas.microsoft.com/office/drawing/2014/main" id="{71B5A0C2-96BA-A19E-A916-C329615BB507}"/>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8088683" y="4111161"/>
              <a:ext cx="813018" cy="8130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ta warehouse Icon 3093761">
              <a:extLst>
                <a:ext uri="{FF2B5EF4-FFF2-40B4-BE49-F238E27FC236}">
                  <a16:creationId xmlns:a16="http://schemas.microsoft.com/office/drawing/2014/main" id="{5BE71DC9-117C-43EE-A9F3-7D29DD0566F2}"/>
                </a:ext>
              </a:extLst>
            </p:cNvPr>
            <p:cNvPicPr>
              <a:picLocks noChangeAspect="1" noChangeArrowheads="1"/>
            </p:cNvPicPr>
            <p:nvPr/>
          </p:nvPicPr>
          <p:blipFill>
            <a:blip r:embed="rId7">
              <a:lum bright="70000" contrast="-70000"/>
              <a:extLst>
                <a:ext uri="{BEBA8EAE-BF5A-486C-A8C5-ECC9F3942E4B}">
                  <a14:imgProps xmlns:a14="http://schemas.microsoft.com/office/drawing/2010/main">
                    <a14:imgLayer r:embed="rId8">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153603" y="2188703"/>
              <a:ext cx="872891" cy="87289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ata processing Icon 2942552">
              <a:extLst>
                <a:ext uri="{FF2B5EF4-FFF2-40B4-BE49-F238E27FC236}">
                  <a16:creationId xmlns:a16="http://schemas.microsoft.com/office/drawing/2014/main" id="{67BCF718-0C97-0612-68CD-A06091E651BE}"/>
                </a:ext>
              </a:extLst>
            </p:cNvPr>
            <p:cNvPicPr>
              <a:picLocks noChangeAspect="1" noChangeArrowheads="1"/>
            </p:cNvPicPr>
            <p:nvPr/>
          </p:nvPicPr>
          <p:blipFill>
            <a:blip r:embed="rId9">
              <a:lum bright="70000" contrast="-70000"/>
              <a:extLst>
                <a:ext uri="{BEBA8EAE-BF5A-486C-A8C5-ECC9F3942E4B}">
                  <a14:imgProps xmlns:a14="http://schemas.microsoft.com/office/drawing/2010/main">
                    <a14:imgLayer r:embed="rId10">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7826642" y="2813557"/>
              <a:ext cx="908002" cy="90800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user interface Icon 1282618">
              <a:extLst>
                <a:ext uri="{FF2B5EF4-FFF2-40B4-BE49-F238E27FC236}">
                  <a16:creationId xmlns:a16="http://schemas.microsoft.com/office/drawing/2014/main" id="{8C3AED67-4C7B-DB93-EC5F-2A76F407DFEB}"/>
                </a:ext>
              </a:extLst>
            </p:cNvPr>
            <p:cNvPicPr>
              <a:picLocks noChangeAspect="1" noChangeArrowheads="1"/>
            </p:cNvPicPr>
            <p:nvPr/>
          </p:nvPicPr>
          <p:blipFill>
            <a:blip r:embed="rId11">
              <a:lum bright="70000" contrast="-70000"/>
              <a:extLst>
                <a:ext uri="{BEBA8EAE-BF5A-486C-A8C5-ECC9F3942E4B}">
                  <a14:imgProps xmlns:a14="http://schemas.microsoft.com/office/drawing/2010/main">
                    <a14:imgLayer r:embed="rId12">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483926" y="4638733"/>
              <a:ext cx="703268" cy="70326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ata Icon 2921752">
              <a:extLst>
                <a:ext uri="{FF2B5EF4-FFF2-40B4-BE49-F238E27FC236}">
                  <a16:creationId xmlns:a16="http://schemas.microsoft.com/office/drawing/2014/main" id="{A7405A6D-9539-46EB-0F95-EC3478E5B28C}"/>
                </a:ext>
              </a:extLst>
            </p:cNvPr>
            <p:cNvPicPr>
              <a:picLocks noChangeAspect="1" noChangeArrowheads="1"/>
            </p:cNvPicPr>
            <p:nvPr/>
          </p:nvPicPr>
          <p:blipFill>
            <a:blip r:embed="rId13">
              <a:lum bright="70000" contrast="-70000"/>
              <a:extLst>
                <a:ext uri="{BEBA8EAE-BF5A-486C-A8C5-ECC9F3942E4B}">
                  <a14:imgProps xmlns:a14="http://schemas.microsoft.com/office/drawing/2010/main">
                    <a14:imgLayer r:embed="rId1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5386843" y="5240289"/>
              <a:ext cx="754054" cy="754054"/>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ounded Rectangle 9">
            <a:extLst>
              <a:ext uri="{FF2B5EF4-FFF2-40B4-BE49-F238E27FC236}">
                <a16:creationId xmlns:a16="http://schemas.microsoft.com/office/drawing/2014/main" id="{CE9186CA-CA92-B933-CCD8-EE3A500ACF50}"/>
              </a:ext>
            </a:extLst>
          </p:cNvPr>
          <p:cNvSpPr/>
          <p:nvPr/>
        </p:nvSpPr>
        <p:spPr>
          <a:xfrm>
            <a:off x="78949" y="1084390"/>
            <a:ext cx="12114342" cy="1008033"/>
          </a:xfrm>
          <a:prstGeom prst="roundRect">
            <a:avLst/>
          </a:prstGeom>
          <a:solidFill>
            <a:srgbClr val="002D93"/>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defRPr/>
            </a:pPr>
            <a:r>
              <a:rPr kumimoji="0" lang="en-US" sz="1600" b="0" i="0" u="none" strike="noStrike" kern="1200" cap="none" spc="0" normalizeH="0" baseline="0" noProof="0" dirty="0">
                <a:ln>
                  <a:noFill/>
                </a:ln>
                <a:solidFill>
                  <a:prstClr val="white"/>
                </a:solidFill>
                <a:effectLst/>
                <a:uLnTx/>
                <a:uFillTx/>
                <a:latin typeface="Lato"/>
                <a:ea typeface="Lato"/>
                <a:cs typeface="Lato"/>
              </a:rPr>
              <a:t>Sherlock is a</a:t>
            </a:r>
            <a:r>
              <a:rPr lang="en-US" sz="1600" dirty="0">
                <a:solidFill>
                  <a:prstClr val="white"/>
                </a:solidFill>
                <a:latin typeface="Lato"/>
                <a:ea typeface="Lato"/>
                <a:cs typeface="Lato"/>
              </a:rPr>
              <a:t> </a:t>
            </a:r>
            <a:r>
              <a:rPr kumimoji="0" lang="en-US" sz="1600" i="0" u="none" strike="noStrike" kern="1200" cap="none" spc="0" normalizeH="0" baseline="0" noProof="0" dirty="0">
                <a:ln>
                  <a:noFill/>
                </a:ln>
                <a:solidFill>
                  <a:schemeClr val="bg1"/>
                </a:solidFill>
                <a:effectLst/>
                <a:uLnTx/>
                <a:uFillTx/>
                <a:ea typeface="+mn-lt"/>
                <a:cs typeface="+mn-lt"/>
              </a:rPr>
              <a:t>data warehouse</a:t>
            </a:r>
            <a:r>
              <a:rPr kumimoji="0" lang="en-US" sz="1600" b="0" i="0" u="none" strike="noStrike" kern="1200" cap="none" spc="0" normalizeH="0" baseline="0" noProof="0" dirty="0">
                <a:ln>
                  <a:noFill/>
                </a:ln>
                <a:solidFill>
                  <a:schemeClr val="bg1"/>
                </a:solidFill>
                <a:effectLst/>
                <a:uLnTx/>
                <a:uFillTx/>
                <a:ea typeface="+mn-lt"/>
                <a:cs typeface="+mn-lt"/>
              </a:rPr>
              <a:t> </a:t>
            </a:r>
            <a:r>
              <a:rPr lang="en-US" sz="1600" dirty="0">
                <a:solidFill>
                  <a:schemeClr val="bg1"/>
                </a:solidFill>
                <a:ea typeface="+mn-lt"/>
                <a:cs typeface="+mn-lt"/>
              </a:rPr>
              <a:t>designed </a:t>
            </a:r>
            <a:r>
              <a:rPr kumimoji="0" lang="en-US" sz="1600" b="0" i="0" u="none" strike="noStrike" kern="1200" cap="none" spc="0" normalizeH="0" baseline="0" noProof="0" dirty="0">
                <a:ln>
                  <a:noFill/>
                </a:ln>
                <a:solidFill>
                  <a:schemeClr val="bg1"/>
                </a:solidFill>
                <a:effectLst/>
                <a:uLnTx/>
                <a:uFillTx/>
                <a:ea typeface="+mn-lt"/>
                <a:cs typeface="+mn-lt"/>
              </a:rPr>
              <a:t>for storing and </a:t>
            </a:r>
            <a:r>
              <a:rPr lang="en-US" sz="1600" dirty="0">
                <a:solidFill>
                  <a:schemeClr val="bg1"/>
                </a:solidFill>
                <a:ea typeface="+mn-lt"/>
                <a:cs typeface="+mn-lt"/>
              </a:rPr>
              <a:t>retrieving all types of </a:t>
            </a:r>
            <a:r>
              <a:rPr kumimoji="0" lang="en-US" sz="1600" b="0" i="0" u="none" strike="noStrike" kern="1200" cap="none" spc="0" normalizeH="0" baseline="0" noProof="0" dirty="0">
                <a:ln>
                  <a:noFill/>
                </a:ln>
                <a:solidFill>
                  <a:schemeClr val="bg1"/>
                </a:solidFill>
                <a:effectLst/>
                <a:uLnTx/>
                <a:uFillTx/>
                <a:ea typeface="+mn-lt"/>
                <a:cs typeface="+mn-lt"/>
              </a:rPr>
              <a:t>air traffic </a:t>
            </a:r>
            <a:r>
              <a:rPr lang="en-US" sz="1600" dirty="0">
                <a:solidFill>
                  <a:schemeClr val="bg1"/>
                </a:solidFill>
                <a:ea typeface="+mn-lt"/>
                <a:cs typeface="+mn-lt"/>
              </a:rPr>
              <a:t>management data. It includes a </a:t>
            </a:r>
            <a:r>
              <a:rPr kumimoji="0" lang="en-US" sz="1600" i="0" u="none" strike="noStrike" kern="1200" cap="none" spc="0" normalizeH="0" baseline="0" noProof="0" dirty="0">
                <a:ln>
                  <a:noFill/>
                </a:ln>
                <a:solidFill>
                  <a:schemeClr val="bg1"/>
                </a:solidFill>
                <a:effectLst/>
                <a:uLnTx/>
                <a:uFillTx/>
                <a:ea typeface="+mn-lt"/>
                <a:cs typeface="+mn-lt"/>
              </a:rPr>
              <a:t>compute</a:t>
            </a:r>
            <a:r>
              <a:rPr lang="en-US" sz="1600" dirty="0">
                <a:solidFill>
                  <a:schemeClr val="bg1"/>
                </a:solidFill>
                <a:ea typeface="+mn-lt"/>
                <a:cs typeface="+mn-lt"/>
              </a:rPr>
              <a:t> </a:t>
            </a:r>
            <a:r>
              <a:rPr kumimoji="0" lang="en-US" sz="1600" i="0" u="none" strike="noStrike" kern="1200" cap="none" spc="0" normalizeH="0" baseline="0" noProof="0" dirty="0">
                <a:ln>
                  <a:noFill/>
                </a:ln>
                <a:solidFill>
                  <a:schemeClr val="bg1"/>
                </a:solidFill>
                <a:effectLst/>
                <a:uLnTx/>
                <a:uFillTx/>
                <a:ea typeface="+mn-lt"/>
                <a:cs typeface="+mn-lt"/>
              </a:rPr>
              <a:t>platform </a:t>
            </a:r>
            <a:r>
              <a:rPr kumimoji="0" lang="en-US" sz="1600" b="0" i="0" u="none" strike="noStrike" kern="1200" cap="none" spc="0" normalizeH="0" baseline="0" noProof="0" dirty="0">
                <a:ln>
                  <a:noFill/>
                </a:ln>
                <a:solidFill>
                  <a:schemeClr val="bg1"/>
                </a:solidFill>
                <a:effectLst/>
                <a:uLnTx/>
                <a:uFillTx/>
                <a:ea typeface="+mn-lt"/>
                <a:cs typeface="+mn-lt"/>
              </a:rPr>
              <a:t>to </a:t>
            </a:r>
            <a:r>
              <a:rPr lang="en-US" sz="1600" dirty="0">
                <a:solidFill>
                  <a:schemeClr val="bg1"/>
                </a:solidFill>
                <a:ea typeface="+mn-lt"/>
                <a:cs typeface="+mn-lt"/>
              </a:rPr>
              <a:t>handle extensive </a:t>
            </a:r>
            <a:r>
              <a:rPr kumimoji="0" lang="en-US" sz="1600" b="0" i="0" u="none" strike="noStrike" kern="1200" cap="none" spc="0" normalizeH="0" baseline="0" noProof="0" dirty="0">
                <a:ln>
                  <a:noFill/>
                </a:ln>
                <a:solidFill>
                  <a:schemeClr val="bg1"/>
                </a:solidFill>
                <a:effectLst/>
                <a:uLnTx/>
                <a:uFillTx/>
                <a:ea typeface="+mn-lt"/>
                <a:cs typeface="+mn-lt"/>
              </a:rPr>
              <a:t>data </a:t>
            </a:r>
            <a:r>
              <a:rPr lang="en-US" sz="1600" dirty="0">
                <a:solidFill>
                  <a:schemeClr val="bg1"/>
                </a:solidFill>
                <a:ea typeface="+mn-lt"/>
                <a:cs typeface="+mn-lt"/>
              </a:rPr>
              <a:t>processing </a:t>
            </a:r>
            <a:r>
              <a:rPr kumimoji="0" lang="en-US" sz="1600" b="0" i="0" u="none" strike="noStrike" kern="1200" cap="none" spc="0" normalizeH="0" baseline="0" noProof="0" dirty="0">
                <a:ln>
                  <a:noFill/>
                </a:ln>
                <a:solidFill>
                  <a:schemeClr val="bg1"/>
                </a:solidFill>
                <a:effectLst/>
                <a:uLnTx/>
                <a:uFillTx/>
                <a:ea typeface="+mn-lt"/>
                <a:cs typeface="+mn-lt"/>
              </a:rPr>
              <a:t>and </a:t>
            </a:r>
            <a:r>
              <a:rPr lang="en-US" sz="1600" dirty="0">
                <a:solidFill>
                  <a:schemeClr val="bg1"/>
                </a:solidFill>
                <a:ea typeface="+mn-lt"/>
                <a:cs typeface="+mn-lt"/>
              </a:rPr>
              <a:t>facilitate </a:t>
            </a:r>
            <a:r>
              <a:rPr kumimoji="0" lang="en-US" sz="1600" b="0" i="0" u="none" strike="noStrike" kern="1200" cap="none" spc="0" normalizeH="0" baseline="0" noProof="0" dirty="0">
                <a:ln>
                  <a:noFill/>
                </a:ln>
                <a:solidFill>
                  <a:schemeClr val="bg1"/>
                </a:solidFill>
                <a:effectLst/>
                <a:uLnTx/>
                <a:uFillTx/>
                <a:ea typeface="+mn-lt"/>
                <a:cs typeface="+mn-lt"/>
              </a:rPr>
              <a:t>research</a:t>
            </a:r>
            <a:r>
              <a:rPr lang="en-US" sz="1600" dirty="0">
                <a:solidFill>
                  <a:schemeClr val="bg1"/>
                </a:solidFill>
                <a:ea typeface="+mn-lt"/>
                <a:cs typeface="+mn-lt"/>
              </a:rPr>
              <a:t>. It supports NASA internal research and development to improve data capture and storage</a:t>
            </a:r>
            <a:endParaRPr lang="en-US" dirty="0">
              <a:solidFill>
                <a:schemeClr val="bg1"/>
              </a:solidFill>
            </a:endParaRPr>
          </a:p>
          <a:p>
            <a:pPr algn="ctr">
              <a:defRPr/>
            </a:pPr>
            <a:endParaRPr lang="en-US" sz="1600" b="0" i="0" u="none" strike="noStrike" kern="1200" cap="none" spc="0" normalizeH="0" baseline="0" noProof="0">
              <a:ln>
                <a:noFill/>
              </a:ln>
              <a:solidFill>
                <a:schemeClr val="bg1"/>
              </a:solidFill>
              <a:effectLst/>
              <a:uLnTx/>
              <a:uFillTx/>
              <a:ea typeface="+mn-lt"/>
              <a:cs typeface="+mn-lt"/>
            </a:endParaRPr>
          </a:p>
        </p:txBody>
      </p:sp>
      <p:pic>
        <p:nvPicPr>
          <p:cNvPr id="3" name="Picture 2">
            <a:extLst>
              <a:ext uri="{FF2B5EF4-FFF2-40B4-BE49-F238E27FC236}">
                <a16:creationId xmlns:a16="http://schemas.microsoft.com/office/drawing/2014/main" id="{00105734-D0AC-043C-9749-3D032EE39066}"/>
              </a:ext>
            </a:extLst>
          </p:cNvPr>
          <p:cNvPicPr>
            <a:picLocks noChangeAspect="1"/>
          </p:cNvPicPr>
          <p:nvPr/>
        </p:nvPicPr>
        <p:blipFill rotWithShape="1">
          <a:blip r:embed="rId15"/>
          <a:srcRect l="5586" t="24516" r="6031" b="12580"/>
          <a:stretch/>
        </p:blipFill>
        <p:spPr>
          <a:xfrm>
            <a:off x="78057" y="6566348"/>
            <a:ext cx="1120775" cy="291651"/>
          </a:xfrm>
          <a:prstGeom prst="rect">
            <a:avLst/>
          </a:prstGeom>
        </p:spPr>
      </p:pic>
      <p:pic>
        <p:nvPicPr>
          <p:cNvPr id="6" name="Picture 5">
            <a:extLst>
              <a:ext uri="{FF2B5EF4-FFF2-40B4-BE49-F238E27FC236}">
                <a16:creationId xmlns:a16="http://schemas.microsoft.com/office/drawing/2014/main" id="{4D0EE12A-9358-9362-C451-F8F4E056782A}"/>
              </a:ext>
            </a:extLst>
          </p:cNvPr>
          <p:cNvPicPr>
            <a:picLocks noChangeAspect="1"/>
          </p:cNvPicPr>
          <p:nvPr/>
        </p:nvPicPr>
        <p:blipFill>
          <a:blip r:embed="rId16"/>
          <a:stretch>
            <a:fillRect/>
          </a:stretch>
        </p:blipFill>
        <p:spPr>
          <a:xfrm>
            <a:off x="130444" y="93857"/>
            <a:ext cx="1016000" cy="850900"/>
          </a:xfrm>
          <a:prstGeom prst="rect">
            <a:avLst/>
          </a:prstGeom>
        </p:spPr>
      </p:pic>
    </p:spTree>
    <p:extLst>
      <p:ext uri="{BB962C8B-B14F-4D97-AF65-F5344CB8AC3E}">
        <p14:creationId xmlns:p14="http://schemas.microsoft.com/office/powerpoint/2010/main" val="1948070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0646" y="245757"/>
            <a:ext cx="7494954" cy="745642"/>
          </a:xfrm>
        </p:spPr>
        <p:txBody>
          <a:bodyPr/>
          <a:lstStyle/>
          <a:p>
            <a:r>
              <a:rPr lang="en-US"/>
              <a:t>Sherlock Overview</a:t>
            </a:r>
          </a:p>
        </p:txBody>
      </p:sp>
      <p:pic>
        <p:nvPicPr>
          <p:cNvPr id="29" name="Picture 28">
            <a:extLst>
              <a:ext uri="{FF2B5EF4-FFF2-40B4-BE49-F238E27FC236}">
                <a16:creationId xmlns:a16="http://schemas.microsoft.com/office/drawing/2014/main" id="{3FD0F001-2A5C-B940-BE56-AD2046AAA33D}"/>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31" name="Content Placeholder 30">
            <a:extLst>
              <a:ext uri="{FF2B5EF4-FFF2-40B4-BE49-F238E27FC236}">
                <a16:creationId xmlns:a16="http://schemas.microsoft.com/office/drawing/2014/main" id="{95C72D87-7B3D-4647-AB40-F77DDF64FA51}"/>
              </a:ext>
            </a:extLst>
          </p:cNvPr>
          <p:cNvSpPr>
            <a:spLocks noGrp="1"/>
          </p:cNvSpPr>
          <p:nvPr>
            <p:ph idx="1"/>
          </p:nvPr>
        </p:nvSpPr>
        <p:spPr>
          <a:xfrm>
            <a:off x="695057" y="1132969"/>
            <a:ext cx="10851735" cy="2266668"/>
          </a:xfrm>
        </p:spPr>
        <p:txBody>
          <a:bodyPr/>
          <a:lstStyle/>
          <a:p>
            <a:r>
              <a:rPr lang="en-US" sz="2400"/>
              <a:t>Sherlock has access to many ATM flight, weather, and traffic flow-related data products. </a:t>
            </a:r>
          </a:p>
          <a:p>
            <a:r>
              <a:rPr lang="en-US" sz="2400"/>
              <a:t>Sherlock Datawarehouse provides a platform for data collection, archiving, processing and delivery. </a:t>
            </a:r>
          </a:p>
          <a:p>
            <a:r>
              <a:rPr lang="en-US" sz="2400"/>
              <a:t>It also provides an infrastructure for big data analytics and machine learning.</a:t>
            </a:r>
            <a:endParaRPr lang="en-US"/>
          </a:p>
        </p:txBody>
      </p:sp>
      <p:sp>
        <p:nvSpPr>
          <p:cNvPr id="4" name="Slide Number Placeholder 3">
            <a:extLst>
              <a:ext uri="{FF2B5EF4-FFF2-40B4-BE49-F238E27FC236}">
                <a16:creationId xmlns:a16="http://schemas.microsoft.com/office/drawing/2014/main" id="{0B5A5EE6-C76B-DF4A-8E85-D86C71916EC3}"/>
              </a:ext>
            </a:extLst>
          </p:cNvPr>
          <p:cNvSpPr>
            <a:spLocks noGrp="1"/>
          </p:cNvSpPr>
          <p:nvPr>
            <p:ph type="sldNum" sz="quarter" idx="12"/>
          </p:nvPr>
        </p:nvSpPr>
        <p:spPr/>
        <p:txBody>
          <a:bodyPr/>
          <a:lstStyle/>
          <a:p>
            <a:fld id="{E9FC4347-F291-2A4F-8001-6627E9378A3D}" type="slidenum">
              <a:rPr lang="en-US" smtClean="0"/>
              <a:pPr/>
              <a:t>6</a:t>
            </a:fld>
            <a:endParaRPr lang="en-US"/>
          </a:p>
        </p:txBody>
      </p:sp>
      <p:pic>
        <p:nvPicPr>
          <p:cNvPr id="7" name="Picture 6">
            <a:extLst>
              <a:ext uri="{FF2B5EF4-FFF2-40B4-BE49-F238E27FC236}">
                <a16:creationId xmlns:a16="http://schemas.microsoft.com/office/drawing/2014/main" id="{718395A6-C5EC-4F4D-B553-1A40043F36D2}"/>
              </a:ext>
            </a:extLst>
          </p:cNvPr>
          <p:cNvPicPr>
            <a:picLocks noChangeAspect="1"/>
          </p:cNvPicPr>
          <p:nvPr/>
        </p:nvPicPr>
        <p:blipFill>
          <a:blip r:embed="rId4"/>
          <a:stretch>
            <a:fillRect/>
          </a:stretch>
        </p:blipFill>
        <p:spPr>
          <a:xfrm>
            <a:off x="182832" y="31824"/>
            <a:ext cx="1016000" cy="850900"/>
          </a:xfrm>
          <a:prstGeom prst="rect">
            <a:avLst/>
          </a:prstGeom>
        </p:spPr>
      </p:pic>
      <p:graphicFrame>
        <p:nvGraphicFramePr>
          <p:cNvPr id="3" name="Table 2">
            <a:extLst>
              <a:ext uri="{FF2B5EF4-FFF2-40B4-BE49-F238E27FC236}">
                <a16:creationId xmlns:a16="http://schemas.microsoft.com/office/drawing/2014/main" id="{7BA39817-5954-9C9C-783B-30414DD558EE}"/>
              </a:ext>
            </a:extLst>
          </p:cNvPr>
          <p:cNvGraphicFramePr>
            <a:graphicFrameLocks noGrp="1"/>
          </p:cNvGraphicFramePr>
          <p:nvPr>
            <p:extLst>
              <p:ext uri="{D42A27DB-BD31-4B8C-83A1-F6EECF244321}">
                <p14:modId xmlns:p14="http://schemas.microsoft.com/office/powerpoint/2010/main" val="944233084"/>
              </p:ext>
            </p:extLst>
          </p:nvPr>
        </p:nvGraphicFramePr>
        <p:xfrm>
          <a:off x="697906" y="3432560"/>
          <a:ext cx="10602594" cy="2917989"/>
        </p:xfrm>
        <a:graphic>
          <a:graphicData uri="http://schemas.openxmlformats.org/drawingml/2006/table">
            <a:tbl>
              <a:tblPr firstRow="1" bandRow="1">
                <a:tableStyleId>{8A107856-5554-42FB-B03E-39F5DBC370BA}</a:tableStyleId>
              </a:tblPr>
              <a:tblGrid>
                <a:gridCol w="7267634">
                  <a:extLst>
                    <a:ext uri="{9D8B030D-6E8A-4147-A177-3AD203B41FA5}">
                      <a16:colId xmlns:a16="http://schemas.microsoft.com/office/drawing/2014/main" val="2904448858"/>
                    </a:ext>
                  </a:extLst>
                </a:gridCol>
                <a:gridCol w="3334960">
                  <a:extLst>
                    <a:ext uri="{9D8B030D-6E8A-4147-A177-3AD203B41FA5}">
                      <a16:colId xmlns:a16="http://schemas.microsoft.com/office/drawing/2014/main" val="3301880864"/>
                    </a:ext>
                  </a:extLst>
                </a:gridCol>
              </a:tblGrid>
              <a:tr h="485685">
                <a:tc>
                  <a:txBody>
                    <a:bodyPr/>
                    <a:lstStyle/>
                    <a:p>
                      <a:pPr marL="457200" lvl="1" indent="0" algn="l">
                        <a:lnSpc>
                          <a:spcPct val="100000"/>
                        </a:lnSpc>
                        <a:spcBef>
                          <a:spcPct val="20000"/>
                        </a:spcBef>
                        <a:spcAft>
                          <a:spcPct val="0"/>
                        </a:spcAft>
                        <a:buNone/>
                      </a:pPr>
                      <a:r>
                        <a:rPr lang="en-US" sz="2000" u="none" strike="noStrike" noProof="0">
                          <a:solidFill>
                            <a:srgbClr val="000000"/>
                          </a:solidFill>
                        </a:rPr>
                        <a:t>Sherlock User Interfaces</a:t>
                      </a:r>
                    </a:p>
                  </a:txBody>
                  <a:tcPr/>
                </a:tc>
                <a:tc>
                  <a:txBody>
                    <a:bodyPr/>
                    <a:lstStyle/>
                    <a:p>
                      <a:pPr lvl="0">
                        <a:buNone/>
                      </a:pPr>
                      <a:r>
                        <a:rPr lang="en-US" sz="2000" u="none" strike="noStrike" noProof="0">
                          <a:solidFill>
                            <a:srgbClr val="000000"/>
                          </a:solidFill>
                        </a:rPr>
                        <a:t>Data Storage</a:t>
                      </a:r>
                      <a:endParaRPr lang="en-US" sz="2000"/>
                    </a:p>
                  </a:txBody>
                  <a:tcPr/>
                </a:tc>
                <a:extLst>
                  <a:ext uri="{0D108BD9-81ED-4DB2-BD59-A6C34878D82A}">
                    <a16:rowId xmlns:a16="http://schemas.microsoft.com/office/drawing/2014/main" val="447230500"/>
                  </a:ext>
                </a:extLst>
              </a:tr>
              <a:tr h="2160746">
                <a:tc>
                  <a:txBody>
                    <a:bodyPr/>
                    <a:lstStyle/>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Sherlock User Interface </a:t>
                      </a:r>
                      <a:br>
                        <a:rPr lang="en-US" sz="1600" u="none" strike="noStrike" noProof="0">
                          <a:solidFill>
                            <a:srgbClr val="000000"/>
                          </a:solidFill>
                        </a:rPr>
                      </a:br>
                      <a:r>
                        <a:rPr lang="en-US" sz="1600" u="none" strike="noStrike" noProof="0">
                          <a:solidFill>
                            <a:srgbClr val="000000"/>
                          </a:solidFill>
                          <a:hlinkClick r:id="rId5"/>
                        </a:rPr>
                        <a:t>https://sherlock.datawarehouse.arc.nasa.gov/data_access/</a:t>
                      </a:r>
                      <a:endParaRPr lang="en-US" sz="1600" u="none" strike="noStrike" noProof="0">
                        <a:solidFill>
                          <a:srgbClr val="000000"/>
                        </a:solidFill>
                      </a:endParaRPr>
                    </a:p>
                    <a:p>
                      <a:pPr marL="742950" marR="0" lvl="1" indent="-285750" algn="l">
                        <a:lnSpc>
                          <a:spcPct val="100000"/>
                        </a:lnSpc>
                        <a:spcBef>
                          <a:spcPct val="20000"/>
                        </a:spcBef>
                        <a:spcAft>
                          <a:spcPct val="0"/>
                        </a:spcAft>
                        <a:buFont typeface="Arial"/>
                        <a:buChar char="•"/>
                      </a:pPr>
                      <a:r>
                        <a:rPr lang="en-US" sz="1600" u="none" strike="noStrike" noProof="0">
                          <a:solidFill>
                            <a:srgbClr val="000000"/>
                          </a:solidFill>
                        </a:rPr>
                        <a:t>Sherlock Open Data Portal</a:t>
                      </a:r>
                      <a:br>
                        <a:rPr lang="en-US" sz="1600" u="none" strike="noStrike" noProof="0">
                          <a:solidFill>
                            <a:srgbClr val="000000"/>
                          </a:solidFill>
                        </a:rPr>
                      </a:br>
                      <a:r>
                        <a:rPr lang="en-US" sz="1600" u="none" strike="noStrike" noProof="0">
                          <a:hlinkClick r:id="rId6"/>
                        </a:rPr>
                        <a:t>https://sherlock.opendata.arc.nasa.gov/sherlock_open/</a:t>
                      </a:r>
                      <a:endParaRPr lang="en-US" sz="1600" u="none" strike="noStrike" noProof="0">
                        <a:solidFill>
                          <a:srgbClr val="000000"/>
                        </a:solidFill>
                      </a:endParaRPr>
                    </a:p>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Geo Server</a:t>
                      </a:r>
                      <a:br>
                        <a:rPr lang="en-US" sz="1600" u="none" strike="noStrike" noProof="0">
                          <a:solidFill>
                            <a:srgbClr val="000000"/>
                          </a:solidFill>
                        </a:rPr>
                      </a:br>
                      <a:r>
                        <a:rPr lang="en-US" sz="1600" u="none" strike="noStrike" noProof="0">
                          <a:solidFill>
                            <a:srgbClr val="000000"/>
                          </a:solidFill>
                          <a:hlinkClick r:id="rId7"/>
                        </a:rPr>
                        <a:t>https://geowiz.arc.nasa.gov/geoserver/web/wicket/bookmarkable/org.geoserver.web.demo.MapPreviewPage?1&amp;filter=false</a:t>
                      </a:r>
                      <a:endParaRPr lang="en-US" sz="1600"/>
                    </a:p>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THREDDS Data Server </a:t>
                      </a:r>
                      <a:r>
                        <a:rPr lang="en-US" sz="1600" u="none" strike="noStrike" noProof="0">
                          <a:solidFill>
                            <a:srgbClr val="000000"/>
                          </a:solidFill>
                          <a:hlinkClick r:id="rId8"/>
                        </a:rPr>
                        <a:t>https://geowiz.arc.nasa.gov/thredds/catalog.html</a:t>
                      </a:r>
                      <a:endParaRPr lang="en-US" sz="1600" u="none" strike="noStrike" noProof="0">
                        <a:solidFill>
                          <a:srgbClr val="000000"/>
                        </a:solidFill>
                      </a:endParaRPr>
                    </a:p>
                  </a:txBody>
                  <a:tcPr/>
                </a:tc>
                <a:tc>
                  <a:txBody>
                    <a:bodyPr/>
                    <a:lstStyle/>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File system</a:t>
                      </a:r>
                      <a:endParaRPr lang="en-US" sz="1600"/>
                    </a:p>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Oracle DB, Postgres DB, Mongo DB</a:t>
                      </a:r>
                      <a:endParaRPr lang="en-US" sz="1600"/>
                    </a:p>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Big data System- HDFS</a:t>
                      </a:r>
                    </a:p>
                    <a:p>
                      <a:pPr marL="742950" marR="0" lvl="1" indent="-285750" algn="l">
                        <a:lnSpc>
                          <a:spcPct val="100000"/>
                        </a:lnSpc>
                        <a:spcBef>
                          <a:spcPct val="20000"/>
                        </a:spcBef>
                        <a:spcAft>
                          <a:spcPct val="0"/>
                        </a:spcAft>
                        <a:buClr>
                          <a:srgbClr val="000000"/>
                        </a:buClr>
                        <a:buFont typeface="Arial,Sans-Serif"/>
                        <a:buChar char="•"/>
                      </a:pPr>
                      <a:r>
                        <a:rPr lang="en-US" sz="1600" u="none" strike="noStrike" noProof="0">
                          <a:solidFill>
                            <a:srgbClr val="000000"/>
                          </a:solidFill>
                        </a:rPr>
                        <a:t>AWS</a:t>
                      </a:r>
                    </a:p>
                  </a:txBody>
                  <a:tcPr/>
                </a:tc>
                <a:extLst>
                  <a:ext uri="{0D108BD9-81ED-4DB2-BD59-A6C34878D82A}">
                    <a16:rowId xmlns:a16="http://schemas.microsoft.com/office/drawing/2014/main" val="2834014246"/>
                  </a:ext>
                </a:extLst>
              </a:tr>
            </a:tbl>
          </a:graphicData>
        </a:graphic>
      </p:graphicFrame>
    </p:spTree>
    <p:extLst>
      <p:ext uri="{BB962C8B-B14F-4D97-AF65-F5344CB8AC3E}">
        <p14:creationId xmlns:p14="http://schemas.microsoft.com/office/powerpoint/2010/main" val="4097655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110043"/>
            <a:ext cx="11480800" cy="745642"/>
          </a:xfrm>
        </p:spPr>
        <p:txBody>
          <a:bodyPr/>
          <a:lstStyle/>
          <a:p>
            <a:r>
              <a:rPr lang="en-US"/>
              <a:t>FAA SWIM data in Sherlock</a:t>
            </a:r>
          </a:p>
        </p:txBody>
      </p:sp>
      <p:pic>
        <p:nvPicPr>
          <p:cNvPr id="5" name="Picture 4">
            <a:extLst>
              <a:ext uri="{FF2B5EF4-FFF2-40B4-BE49-F238E27FC236}">
                <a16:creationId xmlns:a16="http://schemas.microsoft.com/office/drawing/2014/main" id="{C3D4773E-A9E1-D94A-B8F7-9BF09E373B58}"/>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520F1844-D48C-DF4E-BDC9-0F0A53728DDA}"/>
              </a:ext>
            </a:extLst>
          </p:cNvPr>
          <p:cNvSpPr>
            <a:spLocks noGrp="1"/>
          </p:cNvSpPr>
          <p:nvPr>
            <p:ph type="sldNum" sz="quarter" idx="12"/>
          </p:nvPr>
        </p:nvSpPr>
        <p:spPr/>
        <p:txBody>
          <a:bodyPr/>
          <a:lstStyle/>
          <a:p>
            <a:fld id="{E9FC4347-F291-2A4F-8001-6627E9378A3D}" type="slidenum">
              <a:rPr lang="en-US" smtClean="0"/>
              <a:pPr/>
              <a:t>7</a:t>
            </a:fld>
            <a:endParaRPr lang="en-US"/>
          </a:p>
        </p:txBody>
      </p:sp>
      <p:sp>
        <p:nvSpPr>
          <p:cNvPr id="7" name="Content Placeholder 2">
            <a:extLst>
              <a:ext uri="{FF2B5EF4-FFF2-40B4-BE49-F238E27FC236}">
                <a16:creationId xmlns:a16="http://schemas.microsoft.com/office/drawing/2014/main" id="{1BF4E04A-2AEC-E34F-AB5F-DBAE59BC9A6F}"/>
              </a:ext>
            </a:extLst>
          </p:cNvPr>
          <p:cNvSpPr>
            <a:spLocks noGrp="1"/>
          </p:cNvSpPr>
          <p:nvPr>
            <p:ph idx="1"/>
          </p:nvPr>
        </p:nvSpPr>
        <p:spPr>
          <a:xfrm>
            <a:off x="332408" y="1207658"/>
            <a:ext cx="4420706" cy="4984274"/>
          </a:xfrm>
        </p:spPr>
        <p:txBody>
          <a:bodyPr>
            <a:noAutofit/>
          </a:bodyPr>
          <a:lstStyle/>
          <a:p>
            <a:pPr marL="0" indent="0">
              <a:buNone/>
            </a:pPr>
            <a:r>
              <a:rPr lang="en-US" sz="2000" dirty="0"/>
              <a:t>FAA System Wide Information Management (SWIM) Program</a:t>
            </a:r>
            <a:br>
              <a:rPr lang="en-US" sz="2000" dirty="0"/>
            </a:br>
            <a:endParaRPr lang="en-US" sz="2000" dirty="0"/>
          </a:p>
          <a:p>
            <a:r>
              <a:rPr lang="en-US" sz="1800" dirty="0"/>
              <a:t>National Airspace System (NAS)-wide information system that supports Next Generation Air Transportation System (NextGen) goals</a:t>
            </a:r>
            <a:br>
              <a:rPr lang="en-US" sz="1800" dirty="0"/>
            </a:br>
            <a:endParaRPr lang="en-US" sz="1800"/>
          </a:p>
          <a:p>
            <a:r>
              <a:rPr lang="en-US" sz="1800" dirty="0"/>
              <a:t>Offers a single point of access for aviation data, with producers of data publishing it once and users accessing the information they need through a single connection</a:t>
            </a:r>
          </a:p>
          <a:p>
            <a:endParaRPr lang="en-US" sz="2000"/>
          </a:p>
          <a:p>
            <a:pPr marL="0" indent="0">
              <a:buNone/>
            </a:pPr>
            <a:endParaRPr lang="en-US" sz="1400"/>
          </a:p>
          <a:p>
            <a:pPr marL="457200" lvl="1" indent="0">
              <a:buNone/>
            </a:pPr>
            <a:endParaRPr lang="en-US"/>
          </a:p>
        </p:txBody>
      </p:sp>
      <p:graphicFrame>
        <p:nvGraphicFramePr>
          <p:cNvPr id="9" name="Table 8">
            <a:extLst>
              <a:ext uri="{FF2B5EF4-FFF2-40B4-BE49-F238E27FC236}">
                <a16:creationId xmlns:a16="http://schemas.microsoft.com/office/drawing/2014/main" id="{99F0476B-3404-C44D-887C-26B3D4FC33C9}"/>
              </a:ext>
            </a:extLst>
          </p:cNvPr>
          <p:cNvGraphicFramePr>
            <a:graphicFrameLocks noGrp="1"/>
          </p:cNvGraphicFramePr>
          <p:nvPr>
            <p:extLst>
              <p:ext uri="{D42A27DB-BD31-4B8C-83A1-F6EECF244321}">
                <p14:modId xmlns:p14="http://schemas.microsoft.com/office/powerpoint/2010/main" val="885622073"/>
              </p:ext>
            </p:extLst>
          </p:nvPr>
        </p:nvGraphicFramePr>
        <p:xfrm>
          <a:off x="4969565" y="1209261"/>
          <a:ext cx="7019219" cy="5211799"/>
        </p:xfrm>
        <a:graphic>
          <a:graphicData uri="http://schemas.openxmlformats.org/drawingml/2006/table">
            <a:tbl>
              <a:tblPr bandRow="1">
                <a:tableStyleId>{7DF18680-E054-41AD-8BC1-D1AEF772440D}</a:tableStyleId>
              </a:tblPr>
              <a:tblGrid>
                <a:gridCol w="1898230">
                  <a:extLst>
                    <a:ext uri="{9D8B030D-6E8A-4147-A177-3AD203B41FA5}">
                      <a16:colId xmlns:a16="http://schemas.microsoft.com/office/drawing/2014/main" val="2309197307"/>
                    </a:ext>
                  </a:extLst>
                </a:gridCol>
                <a:gridCol w="3280150">
                  <a:extLst>
                    <a:ext uri="{9D8B030D-6E8A-4147-A177-3AD203B41FA5}">
                      <a16:colId xmlns:a16="http://schemas.microsoft.com/office/drawing/2014/main" val="3149788418"/>
                    </a:ext>
                  </a:extLst>
                </a:gridCol>
                <a:gridCol w="1840839">
                  <a:extLst>
                    <a:ext uri="{9D8B030D-6E8A-4147-A177-3AD203B41FA5}">
                      <a16:colId xmlns:a16="http://schemas.microsoft.com/office/drawing/2014/main" val="2448528501"/>
                    </a:ext>
                  </a:extLst>
                </a:gridCol>
              </a:tblGrid>
              <a:tr h="345550">
                <a:tc gridSpan="2">
                  <a:txBody>
                    <a:bodyPr/>
                    <a:lstStyle/>
                    <a:p>
                      <a:r>
                        <a:rPr lang="en-US" sz="1600" b="1" dirty="0">
                          <a:solidFill>
                            <a:schemeClr val="bg1"/>
                          </a:solidFill>
                        </a:rPr>
                        <a:t>Flight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2060"/>
                    </a:solidFill>
                  </a:tcPr>
                </a:tc>
                <a:tc hMerge="1">
                  <a:txBody>
                    <a:bodyPr/>
                    <a:lstStyle/>
                    <a:p>
                      <a:endParaRPr lang="en-US"/>
                    </a:p>
                  </a:txBody>
                  <a:tcPr/>
                </a:tc>
                <a:tc>
                  <a:txBody>
                    <a:bodyPr/>
                    <a:lstStyle/>
                    <a:p>
                      <a:pPr lvl="0">
                        <a:buNone/>
                      </a:pPr>
                      <a:r>
                        <a:rPr lang="en-US" sz="1600" b="1" dirty="0">
                          <a:solidFill>
                            <a:schemeClr val="bg1"/>
                          </a:solidFill>
                        </a:rPr>
                        <a:t>Availability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2060"/>
                    </a:solidFill>
                  </a:tcPr>
                </a:tc>
                <a:extLst>
                  <a:ext uri="{0D108BD9-81ED-4DB2-BD59-A6C34878D82A}">
                    <a16:rowId xmlns:a16="http://schemas.microsoft.com/office/drawing/2014/main" val="2600188398"/>
                  </a:ext>
                </a:extLst>
              </a:tr>
              <a:tr h="566255">
                <a:tc>
                  <a:txBody>
                    <a:bodyPr/>
                    <a:lstStyle/>
                    <a:p>
                      <a:r>
                        <a:rPr lang="en-US" sz="1600" dirty="0"/>
                        <a:t>STDDS/ASDE-X</a:t>
                      </a:r>
                    </a:p>
                  </a:txBody>
                  <a:tcPr>
                    <a:lnL w="12700" cap="flat" cmpd="sng" algn="ctr">
                      <a:solidFill>
                        <a:schemeClr val="tx1"/>
                      </a:solidFill>
                      <a:prstDash val="solid"/>
                      <a:round/>
                      <a:headEnd type="none" w="med" len="med"/>
                      <a:tailEnd type="none" w="med" len="med"/>
                    </a:lnL>
                  </a:tcPr>
                </a:tc>
                <a:tc>
                  <a:txBody>
                    <a:bodyPr/>
                    <a:lstStyle/>
                    <a:p>
                      <a:r>
                        <a:rPr lang="en-US" sz="1600" dirty="0"/>
                        <a:t>Surface data</a:t>
                      </a:r>
                    </a:p>
                  </a:txBody>
                  <a:tcPr/>
                </a:tc>
                <a:tc>
                  <a:txBody>
                    <a:bodyPr/>
                    <a:lstStyle/>
                    <a:p>
                      <a:pPr lvl="0">
                        <a:buNone/>
                      </a:pPr>
                      <a:r>
                        <a:rPr lang="en-US" sz="1600" dirty="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64711866"/>
                  </a:ext>
                </a:extLst>
              </a:tr>
              <a:tr h="637037">
                <a:tc>
                  <a:txBody>
                    <a:bodyPr/>
                    <a:lstStyle/>
                    <a:p>
                      <a:r>
                        <a:rPr lang="en-US" sz="1600" dirty="0"/>
                        <a:t>TAIS </a:t>
                      </a:r>
                    </a:p>
                  </a:txBody>
                  <a:tcPr>
                    <a:lnL w="12700" cap="flat" cmpd="sng" algn="ctr">
                      <a:solidFill>
                        <a:schemeClr val="tx1"/>
                      </a:solidFill>
                      <a:prstDash val="solid"/>
                      <a:round/>
                      <a:headEnd type="none" w="med" len="med"/>
                      <a:tailEnd type="none" w="med" len="med"/>
                    </a:lnL>
                  </a:tcPr>
                </a:tc>
                <a:tc>
                  <a:txBody>
                    <a:bodyPr/>
                    <a:lstStyle/>
                    <a:p>
                      <a:r>
                        <a:rPr lang="en-US" sz="1600" dirty="0"/>
                        <a:t>TRACON data, including VFR flights</a:t>
                      </a:r>
                    </a:p>
                  </a:txBody>
                  <a:tcPr/>
                </a:tc>
                <a:tc>
                  <a:txBody>
                    <a:bodyPr/>
                    <a:lstStyle/>
                    <a:p>
                      <a:pPr lvl="0">
                        <a:buNone/>
                      </a:pPr>
                      <a:r>
                        <a:rPr lang="en-US" sz="1600" dirty="0"/>
                        <a:t>2017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88328431"/>
                  </a:ext>
                </a:extLst>
              </a:tr>
              <a:tr h="371604">
                <a:tc>
                  <a:txBody>
                    <a:bodyPr/>
                    <a:lstStyle/>
                    <a:p>
                      <a:r>
                        <a:rPr lang="en-US" sz="1600" dirty="0"/>
                        <a:t>SFDPS </a:t>
                      </a:r>
                    </a:p>
                  </a:txBody>
                  <a:tcPr>
                    <a:lnL w="12700" cap="flat" cmpd="sng" algn="ctr">
                      <a:solidFill>
                        <a:schemeClr val="tx1"/>
                      </a:solidFill>
                      <a:prstDash val="solid"/>
                      <a:round/>
                      <a:headEnd type="none" w="med" len="med"/>
                      <a:tailEnd type="none" w="med" len="med"/>
                    </a:lnL>
                  </a:tcPr>
                </a:tc>
                <a:tc>
                  <a:txBody>
                    <a:bodyPr/>
                    <a:lstStyle/>
                    <a:p>
                      <a:r>
                        <a:rPr lang="en-US" sz="1600" dirty="0"/>
                        <a:t>En route flight data</a:t>
                      </a:r>
                    </a:p>
                  </a:txBody>
                  <a:tcPr/>
                </a:tc>
                <a:tc>
                  <a:txBody>
                    <a:bodyPr/>
                    <a:lstStyle/>
                    <a:p>
                      <a:pPr lvl="0">
                        <a:buNone/>
                      </a:pPr>
                      <a:r>
                        <a:rPr lang="en-US" sz="1600" dirty="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1849297"/>
                  </a:ext>
                </a:extLst>
              </a:tr>
              <a:tr h="637037">
                <a:tc>
                  <a:txBody>
                    <a:bodyPr/>
                    <a:lstStyle/>
                    <a:p>
                      <a:r>
                        <a:rPr lang="en-US" sz="1600" dirty="0"/>
                        <a:t>TFM Data</a:t>
                      </a:r>
                    </a:p>
                  </a:txBody>
                  <a:tcPr>
                    <a:lnL w="12700" cap="flat" cmpd="sng" algn="ctr">
                      <a:solidFill>
                        <a:schemeClr val="tx1"/>
                      </a:solidFill>
                      <a:prstDash val="solid"/>
                      <a:round/>
                      <a:headEnd type="none" w="med" len="med"/>
                      <a:tailEnd type="none" w="med" len="med"/>
                    </a:lnL>
                  </a:tcPr>
                </a:tc>
                <a:tc>
                  <a:txBody>
                    <a:bodyPr/>
                    <a:lstStyle/>
                    <a:p>
                      <a:r>
                        <a:rPr lang="en-US" sz="1600" dirty="0"/>
                        <a:t>NAS-wide flight data, flow constraints</a:t>
                      </a:r>
                    </a:p>
                  </a:txBody>
                  <a:tcPr/>
                </a:tc>
                <a:tc>
                  <a:txBody>
                    <a:bodyPr/>
                    <a:lstStyle/>
                    <a:p>
                      <a:pPr lvl="0">
                        <a:buNone/>
                      </a:pPr>
                      <a:r>
                        <a:rPr lang="en-US" sz="1600" dirty="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76184972"/>
                  </a:ext>
                </a:extLst>
              </a:tr>
              <a:tr h="371604">
                <a:tc>
                  <a:txBody>
                    <a:bodyPr/>
                    <a:lstStyle/>
                    <a:p>
                      <a:r>
                        <a:rPr lang="en-US" sz="1600" dirty="0"/>
                        <a:t>TBFM</a:t>
                      </a:r>
                    </a:p>
                  </a:txBody>
                  <a:tcPr>
                    <a:lnL w="12700" cap="flat" cmpd="sng" algn="ctr">
                      <a:solidFill>
                        <a:schemeClr val="tx1"/>
                      </a:solidFill>
                      <a:prstDash val="solid"/>
                      <a:round/>
                      <a:headEnd type="none" w="med" len="med"/>
                      <a:tailEnd type="none" w="med" len="med"/>
                    </a:lnL>
                  </a:tcPr>
                </a:tc>
                <a:tc>
                  <a:txBody>
                    <a:bodyPr/>
                    <a:lstStyle/>
                    <a:p>
                      <a:r>
                        <a:rPr lang="en-US" sz="1600" dirty="0"/>
                        <a:t>Operational metering data</a:t>
                      </a:r>
                    </a:p>
                  </a:txBody>
                  <a:tcPr/>
                </a:tc>
                <a:tc>
                  <a:txBody>
                    <a:bodyPr/>
                    <a:lstStyle/>
                    <a:p>
                      <a:pPr lvl="0">
                        <a:buNone/>
                      </a:pPr>
                      <a:r>
                        <a:rPr lang="en-US" sz="1600" dirty="0"/>
                        <a:t>2016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5191303"/>
                  </a:ext>
                </a:extLst>
              </a:tr>
              <a:tr h="371604">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Airport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2060"/>
                    </a:solidFill>
                  </a:tcPr>
                </a:tc>
                <a:tc hMerge="1">
                  <a:txBody>
                    <a:bodyPr/>
                    <a:lstStyle/>
                    <a:p>
                      <a:endParaRPr lang="en-US"/>
                    </a:p>
                  </a:txBody>
                  <a:tcPr/>
                </a:tc>
                <a:tc>
                  <a:txBody>
                    <a:bodyPr/>
                    <a:lstStyle/>
                    <a:p>
                      <a:pPr marL="0" lvl="0" indent="0" algn="l" defTabSz="457200">
                        <a:lnSpc>
                          <a:spcPct val="100000"/>
                        </a:lnSpc>
                        <a:spcBef>
                          <a:spcPts val="0"/>
                        </a:spcBef>
                        <a:spcAft>
                          <a:spcPts val="0"/>
                        </a:spcAft>
                        <a:buNone/>
                        <a:tabLst/>
                        <a:defRPr/>
                      </a:pPr>
                      <a:endParaRPr lang="en-US" sz="16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2060"/>
                    </a:solidFill>
                  </a:tcPr>
                </a:tc>
                <a:extLst>
                  <a:ext uri="{0D108BD9-81ED-4DB2-BD59-A6C34878D82A}">
                    <a16:rowId xmlns:a16="http://schemas.microsoft.com/office/drawing/2014/main" val="119190736"/>
                  </a:ext>
                </a:extLst>
              </a:tr>
              <a:tr h="796296">
                <a:tc>
                  <a:txBody>
                    <a:bodyPr/>
                    <a:lstStyle/>
                    <a:p>
                      <a:r>
                        <a:rPr lang="en-US" sz="1600" dirty="0"/>
                        <a:t>APDS	</a:t>
                      </a:r>
                    </a:p>
                  </a:txBody>
                  <a:tcPr>
                    <a:lnL w="12700" cap="flat" cmpd="sng" algn="ctr">
                      <a:solidFill>
                        <a:schemeClr val="tx1"/>
                      </a:solidFill>
                      <a:prstDash val="solid"/>
                      <a:round/>
                      <a:headEnd type="none" w="med" len="med"/>
                      <a:tailEnd type="none" w="med" len="med"/>
                    </a:lnL>
                  </a:tcPr>
                </a:tc>
                <a:tc>
                  <a:txBody>
                    <a:bodyPr/>
                    <a:lstStyle/>
                    <a:p>
                      <a:r>
                        <a:rPr lang="en-US" sz="1600" dirty="0"/>
                        <a:t>Airport Data Service, Runway Visual Range info</a:t>
                      </a:r>
                    </a:p>
                  </a:txBody>
                  <a:tcPr/>
                </a:tc>
                <a:tc>
                  <a:txBody>
                    <a:bodyPr/>
                    <a:lstStyle/>
                    <a:p>
                      <a:pPr lvl="0">
                        <a:buNone/>
                      </a:pPr>
                      <a:r>
                        <a:rPr lang="en-US" sz="1600" dirty="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84593753"/>
                  </a:ext>
                </a:extLst>
              </a:tr>
              <a:tr h="371604">
                <a:tc>
                  <a:txBody>
                    <a:bodyPr/>
                    <a:lstStyle/>
                    <a:p>
                      <a:r>
                        <a:rPr lang="en-US" sz="1600" dirty="0"/>
                        <a:t>NOTAM</a:t>
                      </a:r>
                    </a:p>
                  </a:txBody>
                  <a:tcPr>
                    <a:lnL w="12700" cap="flat" cmpd="sng" algn="ctr">
                      <a:solidFill>
                        <a:schemeClr val="tx1"/>
                      </a:solidFill>
                      <a:prstDash val="solid"/>
                      <a:round/>
                      <a:headEnd type="none" w="med" len="med"/>
                      <a:tailEnd type="none" w="med" len="med"/>
                    </a:lnL>
                  </a:tcPr>
                </a:tc>
                <a:tc>
                  <a:txBody>
                    <a:bodyPr/>
                    <a:lstStyle/>
                    <a:p>
                      <a:r>
                        <a:rPr lang="en-US" sz="1600" dirty="0"/>
                        <a:t>Notices to Airmen</a:t>
                      </a:r>
                    </a:p>
                  </a:txBody>
                  <a:tcPr/>
                </a:tc>
                <a:tc>
                  <a:txBody>
                    <a:bodyPr/>
                    <a:lstStyle/>
                    <a:p>
                      <a:pPr lvl="0">
                        <a:buNone/>
                      </a:pPr>
                      <a:r>
                        <a:rPr lang="en-US" sz="1600" dirty="0"/>
                        <a:t>2016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9115973"/>
                  </a:ext>
                </a:extLst>
              </a:tr>
              <a:tr h="371604">
                <a:tc gridSpan="2">
                  <a:txBody>
                    <a:bodyPr/>
                    <a:lstStyle/>
                    <a:p>
                      <a:pPr lvl="0">
                        <a:buNone/>
                      </a:pPr>
                      <a:r>
                        <a:rPr lang="en-US" sz="1600" b="1" dirty="0">
                          <a:solidFill>
                            <a:schemeClr val="bg1"/>
                          </a:solidFill>
                        </a:rPr>
                        <a:t>ATAC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2060"/>
                    </a:solidFill>
                  </a:tcPr>
                </a:tc>
                <a:tc hMerge="1">
                  <a:txBody>
                    <a:bodyPr/>
                    <a:lstStyle/>
                    <a:p>
                      <a:endParaRPr lang="en-US"/>
                    </a:p>
                  </a:txBody>
                  <a:tcPr/>
                </a:tc>
                <a:tc>
                  <a:txBody>
                    <a:bodyPr/>
                    <a:lstStyle/>
                    <a:p>
                      <a:pPr lvl="0">
                        <a:buNone/>
                      </a:pPr>
                      <a:endParaRPr lang="en-US" sz="16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2060"/>
                    </a:solidFill>
                  </a:tcPr>
                </a:tc>
                <a:extLst>
                  <a:ext uri="{0D108BD9-81ED-4DB2-BD59-A6C34878D82A}">
                    <a16:rowId xmlns:a16="http://schemas.microsoft.com/office/drawing/2014/main" val="1304271325"/>
                  </a:ext>
                </a:extLst>
              </a:tr>
              <a:tr h="371604">
                <a:tc>
                  <a:txBody>
                    <a:bodyPr/>
                    <a:lstStyle/>
                    <a:p>
                      <a:r>
                        <a:rPr lang="en-US" sz="1600" dirty="0"/>
                        <a:t>IFF/EV/RD</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lvl="0">
                        <a:buNone/>
                      </a:pPr>
                      <a:r>
                        <a:rPr lang="en-US" sz="1600" dirty="0"/>
                        <a:t>Processed Flight Data</a:t>
                      </a:r>
                      <a:endParaRPr lang="en-US" dirty="0"/>
                    </a:p>
                  </a:txBody>
                  <a:tcPr>
                    <a:lnB w="12700" cap="flat" cmpd="sng" algn="ctr">
                      <a:solidFill>
                        <a:schemeClr val="tx1"/>
                      </a:solidFill>
                      <a:prstDash val="solid"/>
                      <a:round/>
                      <a:headEnd type="none" w="med" len="med"/>
                      <a:tailEnd type="none" w="med" len="med"/>
                    </a:lnB>
                  </a:tcPr>
                </a:tc>
                <a:tc>
                  <a:txBody>
                    <a:bodyPr/>
                    <a:lstStyle/>
                    <a:p>
                      <a:pPr lvl="0">
                        <a:buNone/>
                      </a:pPr>
                      <a:r>
                        <a:rPr lang="en-US" sz="1600" dirty="0"/>
                        <a:t>2014 to Present</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440747"/>
                  </a:ext>
                </a:extLst>
              </a:tr>
            </a:tbl>
          </a:graphicData>
        </a:graphic>
      </p:graphicFrame>
      <p:pic>
        <p:nvPicPr>
          <p:cNvPr id="10" name="Picture 9">
            <a:extLst>
              <a:ext uri="{FF2B5EF4-FFF2-40B4-BE49-F238E27FC236}">
                <a16:creationId xmlns:a16="http://schemas.microsoft.com/office/drawing/2014/main" id="{29BA2247-5301-0C46-9BA2-8B093522C4C0}"/>
              </a:ext>
            </a:extLst>
          </p:cNvPr>
          <p:cNvPicPr>
            <a:picLocks noChangeAspect="1"/>
          </p:cNvPicPr>
          <p:nvPr/>
        </p:nvPicPr>
        <p:blipFill>
          <a:blip r:embed="rId4"/>
          <a:stretch>
            <a:fillRect/>
          </a:stretch>
        </p:blipFill>
        <p:spPr>
          <a:xfrm>
            <a:off x="78057" y="85330"/>
            <a:ext cx="1016000" cy="850900"/>
          </a:xfrm>
          <a:prstGeom prst="rect">
            <a:avLst/>
          </a:prstGeom>
        </p:spPr>
      </p:pic>
    </p:spTree>
    <p:extLst>
      <p:ext uri="{BB962C8B-B14F-4D97-AF65-F5344CB8AC3E}">
        <p14:creationId xmlns:p14="http://schemas.microsoft.com/office/powerpoint/2010/main" val="242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Weather Data in Sherlock</a:t>
            </a:r>
          </a:p>
        </p:txBody>
      </p:sp>
      <p:graphicFrame>
        <p:nvGraphicFramePr>
          <p:cNvPr id="4" name="Table 3">
            <a:extLst>
              <a:ext uri="{FF2B5EF4-FFF2-40B4-BE49-F238E27FC236}">
                <a16:creationId xmlns:a16="http://schemas.microsoft.com/office/drawing/2014/main" id="{87410E71-09C2-6E48-81D8-39D585E8F9E8}"/>
              </a:ext>
            </a:extLst>
          </p:cNvPr>
          <p:cNvGraphicFramePr>
            <a:graphicFrameLocks noGrp="1"/>
          </p:cNvGraphicFramePr>
          <p:nvPr>
            <p:extLst>
              <p:ext uri="{D42A27DB-BD31-4B8C-83A1-F6EECF244321}">
                <p14:modId xmlns:p14="http://schemas.microsoft.com/office/powerpoint/2010/main" val="3871583172"/>
              </p:ext>
            </p:extLst>
          </p:nvPr>
        </p:nvGraphicFramePr>
        <p:xfrm>
          <a:off x="306295" y="1221911"/>
          <a:ext cx="6551267" cy="4991676"/>
        </p:xfrm>
        <a:graphic>
          <a:graphicData uri="http://schemas.openxmlformats.org/drawingml/2006/table">
            <a:tbl>
              <a:tblPr bandRow="1">
                <a:tableStyleId>{7DF18680-E054-41AD-8BC1-D1AEF772440D}</a:tableStyleId>
              </a:tblPr>
              <a:tblGrid>
                <a:gridCol w="1478280">
                  <a:extLst>
                    <a:ext uri="{9D8B030D-6E8A-4147-A177-3AD203B41FA5}">
                      <a16:colId xmlns:a16="http://schemas.microsoft.com/office/drawing/2014/main" val="2309197307"/>
                    </a:ext>
                  </a:extLst>
                </a:gridCol>
                <a:gridCol w="3718559">
                  <a:extLst>
                    <a:ext uri="{9D8B030D-6E8A-4147-A177-3AD203B41FA5}">
                      <a16:colId xmlns:a16="http://schemas.microsoft.com/office/drawing/2014/main" val="3149788418"/>
                    </a:ext>
                  </a:extLst>
                </a:gridCol>
                <a:gridCol w="1354428">
                  <a:extLst>
                    <a:ext uri="{9D8B030D-6E8A-4147-A177-3AD203B41FA5}">
                      <a16:colId xmlns:a16="http://schemas.microsoft.com/office/drawing/2014/main" val="743601359"/>
                    </a:ext>
                  </a:extLst>
                </a:gridCol>
              </a:tblGrid>
              <a:tr h="358716">
                <a:tc gridSpan="2">
                  <a:txBody>
                    <a:bodyPr/>
                    <a:lstStyle/>
                    <a:p>
                      <a:r>
                        <a:rPr lang="en-US" sz="1600" b="1">
                          <a:solidFill>
                            <a:schemeClr val="bg1"/>
                          </a:solidFill>
                        </a:rPr>
                        <a:t>Weather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2060"/>
                    </a:solidFill>
                  </a:tcPr>
                </a:tc>
                <a:tc hMerge="1">
                  <a:txBody>
                    <a:bodyPr/>
                    <a:lstStyle/>
                    <a:p>
                      <a:endParaRPr lang="en-US"/>
                    </a:p>
                  </a:txBody>
                  <a:tcPr marL="0" marR="0" marT="0" marB="0" horzOverflow="overflow"/>
                </a:tc>
                <a:tc>
                  <a:txBody>
                    <a:bodyPr/>
                    <a:lstStyle/>
                    <a:p>
                      <a:pPr lvl="0">
                        <a:buNone/>
                      </a:pPr>
                      <a:r>
                        <a:rPr lang="en-US" sz="1600" b="1">
                          <a:solidFill>
                            <a:schemeClr val="bg1"/>
                          </a:solidFill>
                        </a:rPr>
                        <a:t>Availability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2060"/>
                    </a:solidFill>
                  </a:tcPr>
                </a:tc>
                <a:extLst>
                  <a:ext uri="{0D108BD9-81ED-4DB2-BD59-A6C34878D82A}">
                    <a16:rowId xmlns:a16="http://schemas.microsoft.com/office/drawing/2014/main" val="2600188398"/>
                  </a:ext>
                </a:extLst>
              </a:tr>
              <a:tr h="418502">
                <a:tc>
                  <a:txBody>
                    <a:bodyPr/>
                    <a:lstStyle/>
                    <a:p>
                      <a:pPr lvl="0" defTabSz="457200">
                        <a:buNone/>
                        <a:tabLst/>
                        <a:defRPr/>
                      </a:pPr>
                      <a:r>
                        <a:rPr lang="en-US" sz="1600"/>
                        <a:t>ITWS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lvl="0">
                        <a:buNone/>
                      </a:pPr>
                      <a:r>
                        <a:rPr lang="en-US" sz="1600"/>
                        <a:t>Terminal convective weather</a:t>
                      </a:r>
                    </a:p>
                  </a:txBody>
                  <a:tcPr>
                    <a:lnB w="12700" cap="flat" cmpd="sng" algn="ctr">
                      <a:solidFill>
                        <a:schemeClr val="tx1"/>
                      </a:solidFill>
                      <a:prstDash val="solid"/>
                      <a:round/>
                      <a:headEnd type="none" w="med" len="med"/>
                      <a:tailEnd type="none" w="med" len="med"/>
                    </a:lnB>
                  </a:tcPr>
                </a:tc>
                <a:tc>
                  <a:txBody>
                    <a:bodyPr/>
                    <a:lstStyle/>
                    <a:p>
                      <a:pPr lvl="0">
                        <a:buNone/>
                      </a:pPr>
                      <a:r>
                        <a:rPr lang="en-US" sz="1600"/>
                        <a:t>2010 to Present</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0184626"/>
                  </a:ext>
                </a:extLst>
              </a:tr>
              <a:tr h="418502">
                <a:tc>
                  <a:txBody>
                    <a:bodyPr/>
                    <a:lstStyle/>
                    <a:p>
                      <a:pPr marL="0" marR="0" lvl="0" indent="0" algn="l" defTabSz="457200" rtl="0">
                        <a:lnSpc>
                          <a:spcPct val="100000"/>
                        </a:lnSpc>
                        <a:spcBef>
                          <a:spcPts val="0"/>
                        </a:spcBef>
                        <a:spcAft>
                          <a:spcPts val="0"/>
                        </a:spcAft>
                        <a:buClrTx/>
                        <a:buSzTx/>
                        <a:buFontTx/>
                        <a:buNone/>
                        <a:tabLst/>
                        <a:defRPr/>
                      </a:pPr>
                      <a:r>
                        <a:rPr lang="en-US" sz="1600" kern="1200">
                          <a:solidFill>
                            <a:schemeClr val="dk1"/>
                          </a:solidFill>
                          <a:effectLst/>
                          <a:latin typeface="+mn-lt"/>
                          <a:ea typeface="+mn-ea"/>
                          <a:cs typeface="+mn-cs"/>
                        </a:rPr>
                        <a:t>CIWS</a:t>
                      </a:r>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lvl="0">
                        <a:buNone/>
                      </a:pPr>
                      <a:r>
                        <a:rPr lang="en-US" sz="1600"/>
                        <a:t>Convective weather forecasts</a:t>
                      </a:r>
                    </a:p>
                  </a:txBody>
                  <a:tcPr>
                    <a:lnT w="12700" cap="flat" cmpd="sng" algn="ctr">
                      <a:solidFill>
                        <a:schemeClr val="tx1"/>
                      </a:solidFill>
                      <a:prstDash val="solid"/>
                      <a:round/>
                      <a:headEnd type="none" w="med" len="med"/>
                      <a:tailEnd type="none" w="med" len="med"/>
                    </a:lnT>
                  </a:tcPr>
                </a:tc>
                <a:tc>
                  <a:txBody>
                    <a:bodyPr/>
                    <a:lstStyle/>
                    <a:p>
                      <a:pPr lvl="0">
                        <a:buNone/>
                      </a:pPr>
                      <a:r>
                        <a:rPr lang="en-US" sz="1600"/>
                        <a:t>2009 to Present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64711866"/>
                  </a:ext>
                </a:extLst>
              </a:tr>
              <a:tr h="56796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a:solidFill>
                            <a:schemeClr val="dk1"/>
                          </a:solidFill>
                          <a:effectLst/>
                          <a:latin typeface="+mn-lt"/>
                          <a:ea typeface="+mn-ea"/>
                          <a:cs typeface="+mn-cs"/>
                        </a:rPr>
                        <a:t>METAR</a:t>
                      </a:r>
                    </a:p>
                  </a:txBody>
                  <a:tcPr>
                    <a:lnL w="12700" cap="flat" cmpd="sng" algn="ctr">
                      <a:solidFill>
                        <a:schemeClr val="tx1"/>
                      </a:solidFill>
                      <a:prstDash val="solid"/>
                      <a:round/>
                      <a:headEnd type="none" w="med" len="med"/>
                      <a:tailEnd type="none" w="med" len="med"/>
                    </a:lnL>
                  </a:tcPr>
                </a:tc>
                <a:tc>
                  <a:txBody>
                    <a:bodyPr/>
                    <a:lstStyle/>
                    <a:p>
                      <a:r>
                        <a:rPr lang="en-US" sz="1600"/>
                        <a:t>Airport current surface weather conditions</a:t>
                      </a:r>
                    </a:p>
                  </a:txBody>
                  <a:tcPr/>
                </a:tc>
                <a:tc>
                  <a:txBody>
                    <a:bodyPr/>
                    <a:lstStyle/>
                    <a:p>
                      <a:pPr lvl="0">
                        <a:buNone/>
                      </a:pPr>
                      <a:r>
                        <a:rPr lang="en-US" sz="1600"/>
                        <a:t>2009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88328431"/>
                  </a:ext>
                </a:extLst>
              </a:tr>
              <a:tr h="4185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a:solidFill>
                            <a:schemeClr val="dk1"/>
                          </a:solidFill>
                          <a:effectLst/>
                          <a:latin typeface="+mn-lt"/>
                          <a:ea typeface="+mn-ea"/>
                          <a:cs typeface="+mn-cs"/>
                        </a:rPr>
                        <a:t>RR</a:t>
                      </a:r>
                    </a:p>
                  </a:txBody>
                  <a:tcPr>
                    <a:lnL w="12700" cap="flat" cmpd="sng" algn="ctr">
                      <a:solidFill>
                        <a:schemeClr val="tx1"/>
                      </a:solidFill>
                      <a:prstDash val="solid"/>
                      <a:round/>
                      <a:headEnd type="none" w="med" len="med"/>
                      <a:tailEnd type="none" w="med" len="med"/>
                    </a:lnL>
                  </a:tcPr>
                </a:tc>
                <a:tc>
                  <a:txBody>
                    <a:bodyPr/>
                    <a:lstStyle/>
                    <a:p>
                      <a:r>
                        <a:rPr lang="en-US" sz="1600"/>
                        <a:t>NOAA Rapid Refresh forecasts</a:t>
                      </a:r>
                    </a:p>
                  </a:txBody>
                  <a:tcPr/>
                </a:tc>
                <a:tc>
                  <a:txBody>
                    <a:bodyPr/>
                    <a:lstStyle/>
                    <a:p>
                      <a:pPr lvl="0">
                        <a:buNone/>
                      </a:pPr>
                      <a:r>
                        <a:rPr lang="en-US" sz="1600"/>
                        <a:t>2011 to Present</a:t>
                      </a:r>
                      <a:endParaRPr lang="en-US"/>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1849297"/>
                  </a:ext>
                </a:extLst>
              </a:tr>
              <a:tr h="4185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a:solidFill>
                            <a:schemeClr val="dk1"/>
                          </a:solidFill>
                          <a:effectLst/>
                          <a:latin typeface="+mn-lt"/>
                          <a:ea typeface="+mn-ea"/>
                          <a:cs typeface="+mn-cs"/>
                        </a:rPr>
                        <a:t>CWAM</a:t>
                      </a:r>
                    </a:p>
                  </a:txBody>
                  <a:tcPr>
                    <a:lnL w="12700" cap="flat" cmpd="sng" algn="ctr">
                      <a:solidFill>
                        <a:schemeClr val="tx1"/>
                      </a:solidFill>
                      <a:prstDash val="solid"/>
                      <a:round/>
                      <a:headEnd type="none" w="med" len="med"/>
                      <a:tailEnd type="none" w="med" len="med"/>
                    </a:lnL>
                  </a:tcPr>
                </a:tc>
                <a:tc>
                  <a:txBody>
                    <a:bodyPr/>
                    <a:lstStyle/>
                    <a:p>
                      <a:pPr lvl="0">
                        <a:buNone/>
                      </a:pPr>
                      <a:r>
                        <a:rPr lang="en-US" sz="1600" b="0" i="0" u="none" strike="noStrike" noProof="0">
                          <a:latin typeface="Arial"/>
                        </a:rPr>
                        <a:t>Convective Weather Avoidance Model</a:t>
                      </a:r>
                      <a:endParaRPr lang="en-US" sz="1600" b="0" i="0">
                        <a:latin typeface="Arial"/>
                      </a:endParaRPr>
                    </a:p>
                  </a:txBody>
                  <a:tcPr/>
                </a:tc>
                <a:tc>
                  <a:txBody>
                    <a:bodyPr/>
                    <a:lstStyle/>
                    <a:p>
                      <a:pPr lvl="0">
                        <a:buNone/>
                      </a:pPr>
                      <a:r>
                        <a:rPr lang="en-US" sz="1600" b="0" i="0" u="none" strike="noStrike" noProof="0">
                          <a:latin typeface="Arial"/>
                        </a:rPr>
                        <a:t>2011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82205170"/>
                  </a:ext>
                </a:extLst>
              </a:tr>
              <a:tr h="4185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a:solidFill>
                            <a:schemeClr val="dk1"/>
                          </a:solidFill>
                          <a:effectLst/>
                          <a:latin typeface="+mn-lt"/>
                          <a:ea typeface="+mn-ea"/>
                          <a:cs typeface="+mn-cs"/>
                        </a:rPr>
                        <a:t>TAF</a:t>
                      </a:r>
                    </a:p>
                  </a:txBody>
                  <a:tcPr>
                    <a:lnL w="12700" cap="flat" cmpd="sng" algn="ctr">
                      <a:solidFill>
                        <a:schemeClr val="tx1"/>
                      </a:solidFill>
                      <a:prstDash val="solid"/>
                      <a:round/>
                      <a:headEnd type="none" w="med" len="med"/>
                      <a:tailEnd type="none" w="med" len="med"/>
                    </a:lnL>
                  </a:tcPr>
                </a:tc>
                <a:tc>
                  <a:txBody>
                    <a:bodyPr/>
                    <a:lstStyle/>
                    <a:p>
                      <a:r>
                        <a:rPr lang="en-US" sz="1600"/>
                        <a:t>Terminal Aerodrome Forecast</a:t>
                      </a:r>
                    </a:p>
                  </a:txBody>
                  <a:tcPr/>
                </a:tc>
                <a:tc>
                  <a:txBody>
                    <a:bodyPr/>
                    <a:lstStyle/>
                    <a:p>
                      <a:pPr lvl="0">
                        <a:buNone/>
                      </a:pPr>
                      <a:r>
                        <a:rPr lang="en-US" sz="1600"/>
                        <a:t>2013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6574612"/>
                  </a:ext>
                </a:extLst>
              </a:tr>
              <a:tr h="4185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a:solidFill>
                            <a:schemeClr val="dk1"/>
                          </a:solidFill>
                          <a:effectLst/>
                          <a:latin typeface="+mn-lt"/>
                          <a:ea typeface="+mn-ea"/>
                          <a:cs typeface="+mn-cs"/>
                        </a:rPr>
                        <a:t>PIREP/AIREP</a:t>
                      </a:r>
                    </a:p>
                  </a:txBody>
                  <a:tcPr>
                    <a:lnL w="12700" cap="flat" cmpd="sng" algn="ctr">
                      <a:solidFill>
                        <a:schemeClr val="tx1"/>
                      </a:solidFill>
                      <a:prstDash val="solid"/>
                      <a:round/>
                      <a:headEnd type="none" w="med" len="med"/>
                      <a:tailEnd type="none" w="med" len="med"/>
                    </a:lnL>
                  </a:tcPr>
                </a:tc>
                <a:tc>
                  <a:txBody>
                    <a:bodyPr/>
                    <a:lstStyle/>
                    <a:p>
                      <a:r>
                        <a:rPr lang="en-US" sz="1600"/>
                        <a:t>Pilot reports/</a:t>
                      </a:r>
                      <a:r>
                        <a:rPr lang="en-US" sz="1600" b="0" i="0" u="none" strike="noStrike" noProof="0">
                          <a:latin typeface="Arial"/>
                        </a:rPr>
                        <a:t>Air reports</a:t>
                      </a:r>
                    </a:p>
                  </a:txBody>
                  <a:tcPr/>
                </a:tc>
                <a:tc>
                  <a:txBody>
                    <a:bodyPr/>
                    <a:lstStyle/>
                    <a:p>
                      <a:pPr lvl="0">
                        <a:buNone/>
                      </a:pPr>
                      <a:r>
                        <a:rPr lang="en-US" sz="1600" b="0" i="0" u="none" strike="noStrike" noProof="0">
                          <a:latin typeface="Arial"/>
                        </a:rPr>
                        <a:t>2013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15489132"/>
                  </a:ext>
                </a:extLst>
              </a:tr>
              <a:tr h="418502">
                <a:tc>
                  <a:txBody>
                    <a:bodyPr/>
                    <a:lstStyle/>
                    <a:p>
                      <a:pPr marL="0" lvl="0" indent="0" algn="l" defTabSz="457200">
                        <a:lnSpc>
                          <a:spcPct val="100000"/>
                        </a:lnSpc>
                        <a:spcBef>
                          <a:spcPts val="0"/>
                        </a:spcBef>
                        <a:spcAft>
                          <a:spcPts val="0"/>
                        </a:spcAft>
                        <a:buNone/>
                        <a:tabLst/>
                        <a:defRPr/>
                      </a:pPr>
                      <a:r>
                        <a:rPr lang="en-US" sz="1600" kern="1200">
                          <a:solidFill>
                            <a:schemeClr val="dk1"/>
                          </a:solidFill>
                          <a:effectLst/>
                          <a:latin typeface="+mn-lt"/>
                          <a:ea typeface="+mn-ea"/>
                          <a:cs typeface="+mn-cs"/>
                        </a:rPr>
                        <a:t>ASM</a:t>
                      </a:r>
                    </a:p>
                  </a:txBody>
                  <a:tcPr>
                    <a:lnL w="12700" cap="flat" cmpd="sng" algn="ctr">
                      <a:solidFill>
                        <a:schemeClr val="tx1"/>
                      </a:solidFill>
                      <a:prstDash val="solid"/>
                      <a:round/>
                      <a:headEnd type="none" w="med" len="med"/>
                      <a:tailEnd type="none" w="med" len="med"/>
                    </a:lnL>
                  </a:tcPr>
                </a:tc>
                <a:tc>
                  <a:txBody>
                    <a:bodyPr/>
                    <a:lstStyle/>
                    <a:p>
                      <a:pPr lvl="0">
                        <a:buNone/>
                      </a:pPr>
                      <a:r>
                        <a:rPr lang="en-US" sz="1600" b="0" i="0" u="none" strike="noStrike" noProof="0">
                          <a:latin typeface="Arial"/>
                        </a:rPr>
                        <a:t>Weather advisories</a:t>
                      </a:r>
                      <a:endParaRPr lang="en-US" sz="1600" b="0" i="0">
                        <a:latin typeface="Arial"/>
                      </a:endParaRPr>
                    </a:p>
                  </a:txBody>
                  <a:tcPr/>
                </a:tc>
                <a:tc>
                  <a:txBody>
                    <a:bodyPr/>
                    <a:lstStyle/>
                    <a:p>
                      <a:pPr lvl="0">
                        <a:buNone/>
                      </a:pPr>
                      <a:r>
                        <a:rPr lang="en-US" sz="1600" b="0" i="0" u="none" strike="noStrike" noProof="0">
                          <a:latin typeface="Arial"/>
                        </a:rPr>
                        <a:t>2020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24728595"/>
                  </a:ext>
                </a:extLst>
              </a:tr>
            </a:tbl>
          </a:graphicData>
        </a:graphic>
      </p:graphicFrame>
      <p:pic>
        <p:nvPicPr>
          <p:cNvPr id="5" name="Picture 4">
            <a:extLst>
              <a:ext uri="{FF2B5EF4-FFF2-40B4-BE49-F238E27FC236}">
                <a16:creationId xmlns:a16="http://schemas.microsoft.com/office/drawing/2014/main" id="{8CA0B9B0-3D9D-0C4A-A56E-82D1477A21E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E57AD399-1C2C-414C-BCB8-BD363E3A0495}"/>
              </a:ext>
            </a:extLst>
          </p:cNvPr>
          <p:cNvSpPr>
            <a:spLocks noGrp="1"/>
          </p:cNvSpPr>
          <p:nvPr>
            <p:ph type="sldNum" sz="quarter" idx="12"/>
          </p:nvPr>
        </p:nvSpPr>
        <p:spPr/>
        <p:txBody>
          <a:bodyPr/>
          <a:lstStyle/>
          <a:p>
            <a:fld id="{E9FC4347-F291-2A4F-8001-6627E9378A3D}" type="slidenum">
              <a:rPr lang="en-US" smtClean="0"/>
              <a:pPr/>
              <a:t>8</a:t>
            </a:fld>
            <a:endParaRPr lang="en-US"/>
          </a:p>
        </p:txBody>
      </p:sp>
      <p:pic>
        <p:nvPicPr>
          <p:cNvPr id="7" name="Picture 6">
            <a:extLst>
              <a:ext uri="{FF2B5EF4-FFF2-40B4-BE49-F238E27FC236}">
                <a16:creationId xmlns:a16="http://schemas.microsoft.com/office/drawing/2014/main" id="{277935D8-EC87-1943-A894-7764A4A7CAE3}"/>
              </a:ext>
            </a:extLst>
          </p:cNvPr>
          <p:cNvPicPr>
            <a:picLocks noChangeAspect="1"/>
          </p:cNvPicPr>
          <p:nvPr/>
        </p:nvPicPr>
        <p:blipFill>
          <a:blip r:embed="rId4"/>
          <a:stretch>
            <a:fillRect/>
          </a:stretch>
        </p:blipFill>
        <p:spPr>
          <a:xfrm>
            <a:off x="130444" y="17417"/>
            <a:ext cx="1016000" cy="850900"/>
          </a:xfrm>
          <a:prstGeom prst="rect">
            <a:avLst/>
          </a:prstGeom>
        </p:spPr>
      </p:pic>
      <p:graphicFrame>
        <p:nvGraphicFramePr>
          <p:cNvPr id="8" name="Table 7">
            <a:extLst>
              <a:ext uri="{FF2B5EF4-FFF2-40B4-BE49-F238E27FC236}">
                <a16:creationId xmlns:a16="http://schemas.microsoft.com/office/drawing/2014/main" id="{3721EC48-90EF-27A0-9CC3-4499AEAC0EAD}"/>
              </a:ext>
            </a:extLst>
          </p:cNvPr>
          <p:cNvGraphicFramePr>
            <a:graphicFrameLocks noGrp="1"/>
          </p:cNvGraphicFramePr>
          <p:nvPr>
            <p:extLst>
              <p:ext uri="{D42A27DB-BD31-4B8C-83A1-F6EECF244321}">
                <p14:modId xmlns:p14="http://schemas.microsoft.com/office/powerpoint/2010/main" val="160509250"/>
              </p:ext>
            </p:extLst>
          </p:nvPr>
        </p:nvGraphicFramePr>
        <p:xfrm>
          <a:off x="7042374" y="2563030"/>
          <a:ext cx="5149148" cy="2316480"/>
        </p:xfrm>
        <a:graphic>
          <a:graphicData uri="http://schemas.openxmlformats.org/drawingml/2006/table">
            <a:tbl>
              <a:tblPr bandRow="1">
                <a:tableStyleId>{7DF18680-E054-41AD-8BC1-D1AEF772440D}</a:tableStyleId>
              </a:tblPr>
              <a:tblGrid>
                <a:gridCol w="846732">
                  <a:extLst>
                    <a:ext uri="{9D8B030D-6E8A-4147-A177-3AD203B41FA5}">
                      <a16:colId xmlns:a16="http://schemas.microsoft.com/office/drawing/2014/main" val="2309197307"/>
                    </a:ext>
                  </a:extLst>
                </a:gridCol>
                <a:gridCol w="2789540">
                  <a:extLst>
                    <a:ext uri="{9D8B030D-6E8A-4147-A177-3AD203B41FA5}">
                      <a16:colId xmlns:a16="http://schemas.microsoft.com/office/drawing/2014/main" val="3149788418"/>
                    </a:ext>
                  </a:extLst>
                </a:gridCol>
                <a:gridCol w="1512876">
                  <a:extLst>
                    <a:ext uri="{9D8B030D-6E8A-4147-A177-3AD203B41FA5}">
                      <a16:colId xmlns:a16="http://schemas.microsoft.com/office/drawing/2014/main" val="743601359"/>
                    </a:ext>
                  </a:extLst>
                </a:gridCol>
              </a:tblGrid>
              <a:tr h="328822">
                <a:tc gridSpan="2">
                  <a:txBody>
                    <a:bodyPr/>
                    <a:lstStyle/>
                    <a:p>
                      <a:r>
                        <a:rPr lang="en-US" sz="1600" b="1">
                          <a:solidFill>
                            <a:schemeClr val="bg1"/>
                          </a:solidFill>
                        </a:rPr>
                        <a:t>Obsolete weather data (stored but no longer updated)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2060"/>
                    </a:solidFill>
                  </a:tcPr>
                </a:tc>
                <a:tc hMerge="1">
                  <a:txBody>
                    <a:bodyPr/>
                    <a:lstStyle/>
                    <a:p>
                      <a:endParaRPr lang="en-US"/>
                    </a:p>
                  </a:txBody>
                  <a:tcPr marL="0" marR="0" marT="0" marB="0" horzOverflow="overflow"/>
                </a:tc>
                <a:tc>
                  <a:txBody>
                    <a:bodyPr/>
                    <a:lstStyle/>
                    <a:p>
                      <a:pPr lvl="0">
                        <a:buNone/>
                      </a:pPr>
                      <a:r>
                        <a:rPr lang="en-US" sz="1600" b="1">
                          <a:solidFill>
                            <a:schemeClr val="bg1"/>
                          </a:solidFill>
                        </a:rPr>
                        <a:t>Availability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2060"/>
                    </a:solidFill>
                  </a:tcPr>
                </a:tc>
                <a:extLst>
                  <a:ext uri="{0D108BD9-81ED-4DB2-BD59-A6C34878D82A}">
                    <a16:rowId xmlns:a16="http://schemas.microsoft.com/office/drawing/2014/main" val="4225914280"/>
                  </a:ext>
                </a:extLst>
              </a:tr>
              <a:tr h="418502">
                <a:tc>
                  <a:txBody>
                    <a:bodyPr/>
                    <a:lstStyle/>
                    <a:p>
                      <a:pPr marL="0" marR="0" lvl="0" indent="0" algn="l" rtl="0">
                        <a:lnSpc>
                          <a:spcPct val="100000"/>
                        </a:lnSpc>
                        <a:spcBef>
                          <a:spcPts val="0"/>
                        </a:spcBef>
                        <a:spcAft>
                          <a:spcPts val="0"/>
                        </a:spcAft>
                        <a:buClrTx/>
                        <a:buSzTx/>
                        <a:buFontTx/>
                        <a:buNone/>
                      </a:pPr>
                      <a:r>
                        <a:rPr lang="en-US" sz="1600" kern="1200">
                          <a:solidFill>
                            <a:schemeClr val="dk1"/>
                          </a:solidFill>
                          <a:effectLst/>
                          <a:latin typeface="+mn-lt"/>
                          <a:ea typeface="+mn-ea"/>
                          <a:cs typeface="+mn-cs"/>
                        </a:rPr>
                        <a:t>WITI </a:t>
                      </a:r>
                      <a:r>
                        <a:rPr lang="en-US" sz="1100" kern="1200">
                          <a:solidFill>
                            <a:schemeClr val="dk1"/>
                          </a:solidFill>
                          <a:effectLst/>
                          <a:latin typeface="+mn-lt"/>
                          <a:ea typeface="+mn-ea"/>
                          <a:cs typeface="+mn-cs"/>
                        </a:rPr>
                        <a:t>(Derived)</a:t>
                      </a:r>
                      <a:endParaRPr lang="en-US" sz="11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lvl="0">
                        <a:buNone/>
                      </a:pPr>
                      <a:r>
                        <a:rPr lang="en-US" sz="1600"/>
                        <a:t>Weather Impacted Traffic Index</a:t>
                      </a:r>
                    </a:p>
                  </a:txBody>
                  <a:tcPr/>
                </a:tc>
                <a:tc>
                  <a:txBody>
                    <a:bodyPr/>
                    <a:lstStyle/>
                    <a:p>
                      <a:pPr lvl="0">
                        <a:buNone/>
                      </a:pPr>
                      <a:r>
                        <a:rPr lang="en-US" sz="1600"/>
                        <a:t>2009 to 2022</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01723837"/>
                  </a:ext>
                </a:extLst>
              </a:tr>
              <a:tr h="418502">
                <a:tc>
                  <a:txBody>
                    <a:bodyPr/>
                    <a:lstStyle/>
                    <a:p>
                      <a:r>
                        <a:rPr lang="en-US" sz="1600"/>
                        <a:t>RUC</a:t>
                      </a:r>
                    </a:p>
                  </a:txBody>
                  <a:tcPr>
                    <a:lnL w="12700" cap="flat" cmpd="sng" algn="ctr">
                      <a:solidFill>
                        <a:schemeClr val="tx1"/>
                      </a:solidFill>
                      <a:prstDash val="solid"/>
                      <a:round/>
                      <a:headEnd type="none" w="med" len="med"/>
                      <a:tailEnd type="none" w="med" len="med"/>
                    </a:lnL>
                  </a:tcPr>
                </a:tc>
                <a:tc>
                  <a:txBody>
                    <a:bodyPr/>
                    <a:lstStyle/>
                    <a:p>
                      <a:r>
                        <a:rPr lang="en-US" sz="1600"/>
                        <a:t>NOAA Rapid Update Cycle forecasts</a:t>
                      </a:r>
                    </a:p>
                  </a:txBody>
                  <a:tcPr/>
                </a:tc>
                <a:tc>
                  <a:txBody>
                    <a:bodyPr/>
                    <a:lstStyle/>
                    <a:p>
                      <a:pPr lvl="0">
                        <a:buNone/>
                      </a:pPr>
                      <a:r>
                        <a:rPr lang="en-US" sz="1600"/>
                        <a:t>2009 to 2012</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41873725"/>
                  </a:ext>
                </a:extLst>
              </a:tr>
              <a:tr h="418502">
                <a:tc>
                  <a:txBody>
                    <a:bodyPr/>
                    <a:lstStyle/>
                    <a:p>
                      <a:pPr marL="0" marR="0" lvl="0" indent="0" algn="l" rtl="0">
                        <a:lnSpc>
                          <a:spcPct val="100000"/>
                        </a:lnSpc>
                        <a:spcBef>
                          <a:spcPts val="0"/>
                        </a:spcBef>
                        <a:spcAft>
                          <a:spcPts val="0"/>
                        </a:spcAft>
                        <a:buClrTx/>
                        <a:buSzTx/>
                        <a:buFontTx/>
                        <a:buNone/>
                      </a:pPr>
                      <a:r>
                        <a:rPr lang="en-US" sz="1600" kern="1200">
                          <a:solidFill>
                            <a:schemeClr val="dk1"/>
                          </a:solidFill>
                          <a:effectLst/>
                          <a:latin typeface="+mn-lt"/>
                          <a:ea typeface="+mn-ea"/>
                          <a:cs typeface="+mn-cs"/>
                        </a:rPr>
                        <a:t>CCFP/TCF</a:t>
                      </a:r>
                      <a:endParaRPr lang="en-US" sz="16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marR="0" lvl="0" indent="0" algn="l" rtl="0">
                        <a:lnSpc>
                          <a:spcPct val="100000"/>
                        </a:lnSpc>
                        <a:spcBef>
                          <a:spcPts val="0"/>
                        </a:spcBef>
                        <a:spcAft>
                          <a:spcPts val="0"/>
                        </a:spcAft>
                        <a:buClrTx/>
                        <a:buSzTx/>
                        <a:buFontTx/>
                        <a:buNone/>
                      </a:pPr>
                      <a:r>
                        <a:rPr lang="en-US" sz="1600" kern="1200">
                          <a:solidFill>
                            <a:schemeClr val="dk1"/>
                          </a:solidFill>
                          <a:effectLst/>
                          <a:latin typeface="+mn-lt"/>
                          <a:ea typeface="+mn-ea"/>
                          <a:cs typeface="+mn-cs"/>
                        </a:rPr>
                        <a:t>Simplified convective weather polygons</a:t>
                      </a:r>
                      <a:endParaRPr lang="en-US" sz="1600">
                        <a:solidFill>
                          <a:schemeClr val="dk1"/>
                        </a:solidFill>
                        <a:latin typeface="+mn-lt"/>
                        <a:ea typeface="+mn-ea"/>
                        <a:cs typeface="+mn-cs"/>
                      </a:endParaRPr>
                    </a:p>
                  </a:txBody>
                  <a:tcPr/>
                </a:tc>
                <a:tc>
                  <a:txBody>
                    <a:bodyPr/>
                    <a:lstStyle/>
                    <a:p>
                      <a:pPr marL="0" lvl="0" indent="0" algn="l">
                        <a:lnSpc>
                          <a:spcPct val="100000"/>
                        </a:lnSpc>
                        <a:spcBef>
                          <a:spcPts val="0"/>
                        </a:spcBef>
                        <a:spcAft>
                          <a:spcPts val="0"/>
                        </a:spcAft>
                        <a:buNone/>
                      </a:pPr>
                      <a:r>
                        <a:rPr lang="en-US" sz="1600" kern="1200">
                          <a:solidFill>
                            <a:schemeClr val="dk1"/>
                          </a:solidFill>
                          <a:effectLst/>
                          <a:latin typeface="+mn-lt"/>
                          <a:ea typeface="+mn-ea"/>
                          <a:cs typeface="+mn-cs"/>
                        </a:rPr>
                        <a:t>2010 to 2018</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79750548"/>
                  </a:ext>
                </a:extLst>
              </a:tr>
            </a:tbl>
          </a:graphicData>
        </a:graphic>
      </p:graphicFrame>
    </p:spTree>
    <p:extLst>
      <p:ext uri="{BB962C8B-B14F-4D97-AF65-F5344CB8AC3E}">
        <p14:creationId xmlns:p14="http://schemas.microsoft.com/office/powerpoint/2010/main" val="3590482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Other Data Products in Sherlock</a:t>
            </a:r>
          </a:p>
        </p:txBody>
      </p:sp>
      <p:pic>
        <p:nvPicPr>
          <p:cNvPr id="5" name="Picture 4">
            <a:extLst>
              <a:ext uri="{FF2B5EF4-FFF2-40B4-BE49-F238E27FC236}">
                <a16:creationId xmlns:a16="http://schemas.microsoft.com/office/drawing/2014/main" id="{8CA0B9B0-3D9D-0C4A-A56E-82D1477A21E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E57AD399-1C2C-414C-BCB8-BD363E3A0495}"/>
              </a:ext>
            </a:extLst>
          </p:cNvPr>
          <p:cNvSpPr>
            <a:spLocks noGrp="1"/>
          </p:cNvSpPr>
          <p:nvPr>
            <p:ph type="sldNum" sz="quarter" idx="12"/>
          </p:nvPr>
        </p:nvSpPr>
        <p:spPr/>
        <p:txBody>
          <a:bodyPr/>
          <a:lstStyle/>
          <a:p>
            <a:fld id="{E9FC4347-F291-2A4F-8001-6627E9378A3D}" type="slidenum">
              <a:rPr lang="en-US" smtClean="0"/>
              <a:pPr/>
              <a:t>9</a:t>
            </a:fld>
            <a:endParaRPr lang="en-US"/>
          </a:p>
        </p:txBody>
      </p:sp>
      <p:pic>
        <p:nvPicPr>
          <p:cNvPr id="7" name="Picture 6">
            <a:extLst>
              <a:ext uri="{FF2B5EF4-FFF2-40B4-BE49-F238E27FC236}">
                <a16:creationId xmlns:a16="http://schemas.microsoft.com/office/drawing/2014/main" id="{277935D8-EC87-1943-A894-7764A4A7CAE3}"/>
              </a:ext>
            </a:extLst>
          </p:cNvPr>
          <p:cNvPicPr>
            <a:picLocks noChangeAspect="1"/>
          </p:cNvPicPr>
          <p:nvPr/>
        </p:nvPicPr>
        <p:blipFill>
          <a:blip r:embed="rId4"/>
          <a:stretch>
            <a:fillRect/>
          </a:stretch>
        </p:blipFill>
        <p:spPr>
          <a:xfrm>
            <a:off x="130444" y="17417"/>
            <a:ext cx="1016000" cy="850900"/>
          </a:xfrm>
          <a:prstGeom prst="rect">
            <a:avLst/>
          </a:prstGeom>
        </p:spPr>
      </p:pic>
      <p:graphicFrame>
        <p:nvGraphicFramePr>
          <p:cNvPr id="3" name="Table 2">
            <a:extLst>
              <a:ext uri="{FF2B5EF4-FFF2-40B4-BE49-F238E27FC236}">
                <a16:creationId xmlns:a16="http://schemas.microsoft.com/office/drawing/2014/main" id="{34F893C5-6AED-B879-EA99-C663A06F5323}"/>
              </a:ext>
            </a:extLst>
          </p:cNvPr>
          <p:cNvGraphicFramePr>
            <a:graphicFrameLocks noGrp="1"/>
          </p:cNvGraphicFramePr>
          <p:nvPr>
            <p:extLst>
              <p:ext uri="{D42A27DB-BD31-4B8C-83A1-F6EECF244321}">
                <p14:modId xmlns:p14="http://schemas.microsoft.com/office/powerpoint/2010/main" val="701373529"/>
              </p:ext>
            </p:extLst>
          </p:nvPr>
        </p:nvGraphicFramePr>
        <p:xfrm>
          <a:off x="6854805" y="4443615"/>
          <a:ext cx="5197528" cy="1612591"/>
        </p:xfrm>
        <a:graphic>
          <a:graphicData uri="http://schemas.openxmlformats.org/drawingml/2006/table">
            <a:tbl>
              <a:tblPr bandRow="1">
                <a:tableStyleId>{ED083AE6-46FA-4A59-8FB0-9F97EB10719F}</a:tableStyleId>
              </a:tblPr>
              <a:tblGrid>
                <a:gridCol w="975360">
                  <a:extLst>
                    <a:ext uri="{9D8B030D-6E8A-4147-A177-3AD203B41FA5}">
                      <a16:colId xmlns:a16="http://schemas.microsoft.com/office/drawing/2014/main" val="2309197307"/>
                    </a:ext>
                  </a:extLst>
                </a:gridCol>
                <a:gridCol w="2910840">
                  <a:extLst>
                    <a:ext uri="{9D8B030D-6E8A-4147-A177-3AD203B41FA5}">
                      <a16:colId xmlns:a16="http://schemas.microsoft.com/office/drawing/2014/main" val="3149788418"/>
                    </a:ext>
                  </a:extLst>
                </a:gridCol>
                <a:gridCol w="1311328">
                  <a:extLst>
                    <a:ext uri="{9D8B030D-6E8A-4147-A177-3AD203B41FA5}">
                      <a16:colId xmlns:a16="http://schemas.microsoft.com/office/drawing/2014/main" val="2599768489"/>
                    </a:ext>
                  </a:extLst>
                </a:gridCol>
              </a:tblGrid>
              <a:tr h="454351">
                <a:tc gridSpan="2">
                  <a:txBody>
                    <a:bodyPr/>
                    <a:lstStyle/>
                    <a:p>
                      <a:pPr lvl="0">
                        <a:buNone/>
                      </a:pPr>
                      <a:r>
                        <a:rPr lang="en-US" sz="1600" b="1">
                          <a:solidFill>
                            <a:schemeClr val="bg1"/>
                          </a:solidFill>
                        </a:rPr>
                        <a:t>Adaptation data</a:t>
                      </a:r>
                    </a:p>
                  </a:txBody>
                  <a:tcPr>
                    <a:solidFill>
                      <a:schemeClr val="accent4">
                        <a:lumMod val="75000"/>
                      </a:schemeClr>
                    </a:solidFill>
                  </a:tcPr>
                </a:tc>
                <a:tc hMerge="1">
                  <a:txBody>
                    <a:bodyPr/>
                    <a:lstStyle/>
                    <a:p>
                      <a:endParaRPr lang="en-US"/>
                    </a:p>
                  </a:txBody>
                  <a:tcPr marL="0" marR="0" marT="0" marB="0" horzOverflow="overflow"/>
                </a:tc>
                <a:tc>
                  <a:txBody>
                    <a:bodyPr/>
                    <a:lstStyle/>
                    <a:p>
                      <a:pPr lvl="0">
                        <a:buNone/>
                      </a:pPr>
                      <a:r>
                        <a:rPr lang="en-US" sz="1600" b="1">
                          <a:solidFill>
                            <a:schemeClr val="bg1"/>
                          </a:solidFill>
                        </a:rPr>
                        <a:t>Availability</a:t>
                      </a:r>
                    </a:p>
                  </a:txBody>
                  <a:tcPr>
                    <a:solidFill>
                      <a:schemeClr val="accent4">
                        <a:lumMod val="75000"/>
                      </a:schemeClr>
                    </a:solidFill>
                  </a:tcPr>
                </a:tc>
                <a:extLst>
                  <a:ext uri="{0D108BD9-81ED-4DB2-BD59-A6C34878D82A}">
                    <a16:rowId xmlns:a16="http://schemas.microsoft.com/office/drawing/2014/main" val="2600188398"/>
                  </a:ext>
                </a:extLst>
              </a:tr>
              <a:tr h="461394">
                <a:tc>
                  <a:txBody>
                    <a:bodyPr/>
                    <a:lstStyle/>
                    <a:p>
                      <a:pPr marL="0" marR="0" lvl="0" indent="0" algn="l" rtl="0" eaLnBrk="1" fontAlgn="auto" latinLnBrk="0" hangingPunct="1">
                        <a:lnSpc>
                          <a:spcPct val="100000"/>
                        </a:lnSpc>
                        <a:spcBef>
                          <a:spcPts val="0"/>
                        </a:spcBef>
                        <a:spcAft>
                          <a:spcPts val="0"/>
                        </a:spcAft>
                        <a:buClrTx/>
                        <a:buSzTx/>
                        <a:buFontTx/>
                        <a:buNone/>
                      </a:pPr>
                      <a:r>
                        <a:rPr lang="en-US" sz="1600" kern="1200">
                          <a:solidFill>
                            <a:srgbClr val="000000"/>
                          </a:solidFill>
                          <a:effectLst/>
                        </a:rPr>
                        <a:t>ERAM</a:t>
                      </a:r>
                    </a:p>
                  </a:txBody>
                  <a:tcPr/>
                </a:tc>
                <a:tc>
                  <a:txBody>
                    <a:bodyPr/>
                    <a:lstStyle/>
                    <a:p>
                      <a:pPr marL="0" lvl="0" indent="0" algn="l">
                        <a:lnSpc>
                          <a:spcPct val="100000"/>
                        </a:lnSpc>
                        <a:buNone/>
                      </a:pPr>
                      <a:r>
                        <a:rPr lang="en-US" sz="1600" u="none" strike="noStrike" baseline="0" noProof="0">
                          <a:solidFill>
                            <a:srgbClr val="000000"/>
                          </a:solidFill>
                        </a:rPr>
                        <a:t>En Route Automation Modernization</a:t>
                      </a:r>
                      <a:endParaRPr lang="en-US" sz="1600"/>
                    </a:p>
                  </a:txBody>
                  <a:tcPr/>
                </a:tc>
                <a:tc>
                  <a:txBody>
                    <a:bodyPr/>
                    <a:lstStyle/>
                    <a:p>
                      <a:pPr marL="0" lvl="0" indent="0" algn="l">
                        <a:lnSpc>
                          <a:spcPct val="100000"/>
                        </a:lnSpc>
                        <a:buNone/>
                      </a:pPr>
                      <a:r>
                        <a:rPr lang="en-US" sz="1600" u="none" strike="noStrike" baseline="0" noProof="0">
                          <a:solidFill>
                            <a:srgbClr val="000000"/>
                          </a:solidFill>
                        </a:rPr>
                        <a:t>2010 to Present</a:t>
                      </a:r>
                    </a:p>
                  </a:txBody>
                  <a:tcPr/>
                </a:tc>
                <a:extLst>
                  <a:ext uri="{0D108BD9-81ED-4DB2-BD59-A6C34878D82A}">
                    <a16:rowId xmlns:a16="http://schemas.microsoft.com/office/drawing/2014/main" val="4164711866"/>
                  </a:ext>
                </a:extLst>
              </a:tr>
              <a:tr h="39055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a:solidFill>
                            <a:srgbClr val="000000"/>
                          </a:solidFill>
                          <a:effectLst/>
                        </a:rPr>
                        <a:t>NFDC</a:t>
                      </a:r>
                    </a:p>
                  </a:txBody>
                  <a:tcPr/>
                </a:tc>
                <a:tc>
                  <a:txBody>
                    <a:bodyPr/>
                    <a:lstStyle/>
                    <a:p>
                      <a:pPr lvl="0">
                        <a:buNone/>
                      </a:pPr>
                      <a:r>
                        <a:rPr lang="en-US" sz="1600" u="none" strike="noStrike" baseline="0" noProof="0">
                          <a:solidFill>
                            <a:srgbClr val="000000"/>
                          </a:solidFill>
                        </a:rPr>
                        <a:t>National Flight Data Center</a:t>
                      </a:r>
                      <a:endParaRPr lang="en-US" sz="1600"/>
                    </a:p>
                  </a:txBody>
                  <a:tcPr/>
                </a:tc>
                <a:tc>
                  <a:txBody>
                    <a:bodyPr/>
                    <a:lstStyle/>
                    <a:p>
                      <a:pPr lvl="0">
                        <a:buNone/>
                      </a:pPr>
                      <a:r>
                        <a:rPr lang="en-US" sz="1600" u="none" strike="noStrike" baseline="0" noProof="0">
                          <a:solidFill>
                            <a:srgbClr val="000000"/>
                          </a:solidFill>
                        </a:rPr>
                        <a:t>2007 to Present</a:t>
                      </a:r>
                    </a:p>
                  </a:txBody>
                  <a:tcPr/>
                </a:tc>
                <a:extLst>
                  <a:ext uri="{0D108BD9-81ED-4DB2-BD59-A6C34878D82A}">
                    <a16:rowId xmlns:a16="http://schemas.microsoft.com/office/drawing/2014/main" val="3388328431"/>
                  </a:ext>
                </a:extLst>
              </a:tr>
            </a:tbl>
          </a:graphicData>
        </a:graphic>
      </p:graphicFrame>
      <p:graphicFrame>
        <p:nvGraphicFramePr>
          <p:cNvPr id="10" name="Table 9">
            <a:extLst>
              <a:ext uri="{FF2B5EF4-FFF2-40B4-BE49-F238E27FC236}">
                <a16:creationId xmlns:a16="http://schemas.microsoft.com/office/drawing/2014/main" id="{0EAD9208-3A54-8EE4-1725-F9EDACAE7BE3}"/>
              </a:ext>
            </a:extLst>
          </p:cNvPr>
          <p:cNvGraphicFramePr>
            <a:graphicFrameLocks noGrp="1"/>
          </p:cNvGraphicFramePr>
          <p:nvPr>
            <p:extLst>
              <p:ext uri="{D42A27DB-BD31-4B8C-83A1-F6EECF244321}">
                <p14:modId xmlns:p14="http://schemas.microsoft.com/office/powerpoint/2010/main" val="1279785325"/>
              </p:ext>
            </p:extLst>
          </p:nvPr>
        </p:nvGraphicFramePr>
        <p:xfrm>
          <a:off x="6858000" y="1097280"/>
          <a:ext cx="5125193" cy="3206874"/>
        </p:xfrm>
        <a:graphic>
          <a:graphicData uri="http://schemas.openxmlformats.org/drawingml/2006/table">
            <a:tbl>
              <a:tblPr bandRow="1">
                <a:tableStyleId>{8A107856-5554-42FB-B03E-39F5DBC370BA}</a:tableStyleId>
              </a:tblPr>
              <a:tblGrid>
                <a:gridCol w="1554480">
                  <a:extLst>
                    <a:ext uri="{9D8B030D-6E8A-4147-A177-3AD203B41FA5}">
                      <a16:colId xmlns:a16="http://schemas.microsoft.com/office/drawing/2014/main" val="2309197307"/>
                    </a:ext>
                  </a:extLst>
                </a:gridCol>
                <a:gridCol w="2286000">
                  <a:extLst>
                    <a:ext uri="{9D8B030D-6E8A-4147-A177-3AD203B41FA5}">
                      <a16:colId xmlns:a16="http://schemas.microsoft.com/office/drawing/2014/main" val="3149788418"/>
                    </a:ext>
                  </a:extLst>
                </a:gridCol>
                <a:gridCol w="1284713">
                  <a:extLst>
                    <a:ext uri="{9D8B030D-6E8A-4147-A177-3AD203B41FA5}">
                      <a16:colId xmlns:a16="http://schemas.microsoft.com/office/drawing/2014/main" val="1737843767"/>
                    </a:ext>
                  </a:extLst>
                </a:gridCol>
              </a:tblGrid>
              <a:tr h="393754">
                <a:tc gridSpan="2">
                  <a:txBody>
                    <a:bodyPr/>
                    <a:lstStyle/>
                    <a:p>
                      <a:pPr lvl="0">
                        <a:buNone/>
                      </a:pPr>
                      <a:r>
                        <a:rPr lang="en-US" sz="1600" b="1">
                          <a:solidFill>
                            <a:schemeClr val="bg1"/>
                          </a:solidFill>
                        </a:rPr>
                        <a:t>NASA Project data</a:t>
                      </a:r>
                    </a:p>
                  </a:txBody>
                  <a:tcPr>
                    <a:solidFill>
                      <a:schemeClr val="accent2"/>
                    </a:solidFill>
                  </a:tcPr>
                </a:tc>
                <a:tc hMerge="1">
                  <a:txBody>
                    <a:bodyPr/>
                    <a:lstStyle/>
                    <a:p>
                      <a:endParaRPr lang="en-US"/>
                    </a:p>
                  </a:txBody>
                  <a:tcPr marL="0" marR="0" marT="0" marB="0" horzOverflow="overflow"/>
                </a:tc>
                <a:tc>
                  <a:txBody>
                    <a:bodyPr/>
                    <a:lstStyle/>
                    <a:p>
                      <a:pPr lvl="0">
                        <a:buNone/>
                      </a:pPr>
                      <a:r>
                        <a:rPr lang="en-US" sz="1600" b="1">
                          <a:solidFill>
                            <a:schemeClr val="bg1"/>
                          </a:solidFill>
                        </a:rPr>
                        <a:t>Availability</a:t>
                      </a:r>
                    </a:p>
                  </a:txBody>
                  <a:tcPr>
                    <a:solidFill>
                      <a:schemeClr val="accent2"/>
                    </a:solidFill>
                  </a:tcPr>
                </a:tc>
                <a:extLst>
                  <a:ext uri="{0D108BD9-81ED-4DB2-BD59-A6C34878D82A}">
                    <a16:rowId xmlns:a16="http://schemas.microsoft.com/office/drawing/2014/main" val="2600188398"/>
                  </a:ext>
                </a:extLst>
              </a:tr>
              <a:tr h="759383">
                <a:tc>
                  <a:txBody>
                    <a:bodyPr/>
                    <a:lstStyle/>
                    <a:p>
                      <a:pPr marL="0" marR="0" lvl="0" indent="0" algn="l" rtl="0" eaLnBrk="1" fontAlgn="auto" latinLnBrk="0" hangingPunct="1">
                        <a:lnSpc>
                          <a:spcPct val="100000"/>
                        </a:lnSpc>
                        <a:spcBef>
                          <a:spcPts val="0"/>
                        </a:spcBef>
                        <a:spcAft>
                          <a:spcPts val="0"/>
                        </a:spcAft>
                        <a:buClrTx/>
                        <a:buSzTx/>
                        <a:buFontTx/>
                        <a:buNone/>
                      </a:pPr>
                      <a:r>
                        <a:rPr lang="en-US" sz="1600" kern="1200">
                          <a:solidFill>
                            <a:srgbClr val="000000"/>
                          </a:solidFill>
                          <a:effectLst/>
                        </a:rPr>
                        <a:t>Freddie &amp; Smart Mobility</a:t>
                      </a:r>
                    </a:p>
                  </a:txBody>
                  <a:tcPr/>
                </a:tc>
                <a:tc>
                  <a:txBody>
                    <a:bodyPr/>
                    <a:lstStyle/>
                    <a:p>
                      <a:r>
                        <a:rPr lang="en-US" sz="1600"/>
                        <a:t>Flight operations, positions, surveillance data</a:t>
                      </a:r>
                    </a:p>
                  </a:txBody>
                  <a:tcPr/>
                </a:tc>
                <a:tc>
                  <a:txBody>
                    <a:bodyPr/>
                    <a:lstStyle/>
                    <a:p>
                      <a:pPr lvl="0">
                        <a:buNone/>
                      </a:pPr>
                      <a:r>
                        <a:rPr lang="en-US" sz="1600"/>
                        <a:t>2022 to Present</a:t>
                      </a:r>
                    </a:p>
                  </a:txBody>
                  <a:tcPr/>
                </a:tc>
                <a:extLst>
                  <a:ext uri="{0D108BD9-81ED-4DB2-BD59-A6C34878D82A}">
                    <a16:rowId xmlns:a16="http://schemas.microsoft.com/office/drawing/2014/main" val="4164711866"/>
                  </a:ext>
                </a:extLst>
              </a:tr>
              <a:tr h="393754">
                <a:tc>
                  <a:txBody>
                    <a:bodyPr/>
                    <a:lstStyle/>
                    <a:p>
                      <a:pPr marL="0" marR="0" lvl="0" indent="0" algn="l" rtl="0" eaLnBrk="1" fontAlgn="auto" latinLnBrk="0" hangingPunct="1">
                        <a:lnSpc>
                          <a:spcPct val="100000"/>
                        </a:lnSpc>
                        <a:spcBef>
                          <a:spcPts val="0"/>
                        </a:spcBef>
                        <a:spcAft>
                          <a:spcPts val="0"/>
                        </a:spcAft>
                        <a:buClrTx/>
                        <a:buSzTx/>
                        <a:buFontTx/>
                        <a:buNone/>
                      </a:pPr>
                      <a:r>
                        <a:rPr lang="en-US" sz="1600" kern="1200">
                          <a:solidFill>
                            <a:srgbClr val="000000"/>
                          </a:solidFill>
                          <a:effectLst/>
                        </a:rPr>
                        <a:t>UAM - X5</a:t>
                      </a:r>
                    </a:p>
                  </a:txBody>
                  <a:tcPr/>
                </a:tc>
                <a:tc>
                  <a:txBody>
                    <a:bodyPr/>
                    <a:lstStyle/>
                    <a:p>
                      <a:pPr lvl="0">
                        <a:buNone/>
                      </a:pPr>
                      <a:r>
                        <a:rPr lang="en-US" sz="1600"/>
                        <a:t>Flight simulations</a:t>
                      </a:r>
                    </a:p>
                  </a:txBody>
                  <a:tcPr/>
                </a:tc>
                <a:tc>
                  <a:txBody>
                    <a:bodyPr/>
                    <a:lstStyle/>
                    <a:p>
                      <a:pPr lvl="0">
                        <a:buNone/>
                      </a:pPr>
                      <a:r>
                        <a:rPr lang="en-US" sz="1600"/>
                        <a:t>10/2023</a:t>
                      </a:r>
                    </a:p>
                  </a:txBody>
                  <a:tcPr/>
                </a:tc>
                <a:extLst>
                  <a:ext uri="{0D108BD9-81ED-4DB2-BD59-A6C34878D82A}">
                    <a16:rowId xmlns:a16="http://schemas.microsoft.com/office/drawing/2014/main" val="3388328431"/>
                  </a:ext>
                </a:extLst>
              </a:tr>
              <a:tr h="773446">
                <a:tc>
                  <a:txBody>
                    <a:bodyPr/>
                    <a:lstStyle/>
                    <a:p>
                      <a:pPr marL="0" marR="0" lvl="0" indent="0" algn="l" rtl="0" eaLnBrk="1" fontAlgn="auto" latinLnBrk="0" hangingPunct="1">
                        <a:lnSpc>
                          <a:spcPct val="100000"/>
                        </a:lnSpc>
                        <a:spcBef>
                          <a:spcPts val="0"/>
                        </a:spcBef>
                        <a:spcAft>
                          <a:spcPts val="0"/>
                        </a:spcAft>
                        <a:buClrTx/>
                        <a:buSzTx/>
                        <a:buFontTx/>
                        <a:buNone/>
                      </a:pPr>
                      <a:r>
                        <a:rPr lang="en-US" sz="1600" kern="1200">
                          <a:solidFill>
                            <a:srgbClr val="000000"/>
                          </a:solidFill>
                          <a:effectLst/>
                        </a:rPr>
                        <a:t>DIP - Fuser</a:t>
                      </a:r>
                    </a:p>
                  </a:txBody>
                  <a:tcPr/>
                </a:tc>
                <a:tc>
                  <a:txBody>
                    <a:bodyPr/>
                    <a:lstStyle/>
                    <a:p>
                      <a:pPr marL="0" lvl="0" indent="0" algn="l">
                        <a:lnSpc>
                          <a:spcPct val="100000"/>
                        </a:lnSpc>
                        <a:buNone/>
                      </a:pPr>
                      <a:r>
                        <a:rPr lang="en-US" sz="1600" u="none" strike="noStrike" baseline="0" noProof="0">
                          <a:solidFill>
                            <a:srgbClr val="000000"/>
                          </a:solidFill>
                        </a:rPr>
                        <a:t>Fused and mediated Flight data from SWIM sources</a:t>
                      </a:r>
                    </a:p>
                  </a:txBody>
                  <a:tcPr/>
                </a:tc>
                <a:tc>
                  <a:txBody>
                    <a:bodyPr/>
                    <a:lstStyle/>
                    <a:p>
                      <a:pPr marL="0" lvl="0" indent="0" algn="l">
                        <a:lnSpc>
                          <a:spcPct val="100000"/>
                        </a:lnSpc>
                        <a:buNone/>
                      </a:pPr>
                      <a:r>
                        <a:rPr lang="en-US" sz="1600" u="none" strike="noStrike" baseline="0" noProof="0">
                          <a:solidFill>
                            <a:srgbClr val="000000"/>
                          </a:solidFill>
                        </a:rPr>
                        <a:t>2022 to Present</a:t>
                      </a:r>
                    </a:p>
                  </a:txBody>
                  <a:tcPr/>
                </a:tc>
                <a:extLst>
                  <a:ext uri="{0D108BD9-81ED-4DB2-BD59-A6C34878D82A}">
                    <a16:rowId xmlns:a16="http://schemas.microsoft.com/office/drawing/2014/main" val="1931849297"/>
                  </a:ext>
                </a:extLst>
              </a:tr>
              <a:tr h="773446">
                <a:tc>
                  <a:txBody>
                    <a:bodyPr/>
                    <a:lstStyle/>
                    <a:p>
                      <a:pPr marL="0" lvl="0" indent="0" algn="l">
                        <a:lnSpc>
                          <a:spcPct val="100000"/>
                        </a:lnSpc>
                        <a:spcBef>
                          <a:spcPts val="0"/>
                        </a:spcBef>
                        <a:spcAft>
                          <a:spcPts val="0"/>
                        </a:spcAft>
                        <a:buNone/>
                      </a:pPr>
                      <a:r>
                        <a:rPr lang="en-US" sz="1600" kern="1200" err="1">
                          <a:solidFill>
                            <a:srgbClr val="000000"/>
                          </a:solidFill>
                          <a:effectLst/>
                        </a:rPr>
                        <a:t>NExCT</a:t>
                      </a:r>
                      <a:r>
                        <a:rPr lang="en-US" sz="1600" kern="1200">
                          <a:solidFill>
                            <a:srgbClr val="000000"/>
                          </a:solidFill>
                          <a:effectLst/>
                        </a:rPr>
                        <a:t> CE1</a:t>
                      </a:r>
                    </a:p>
                  </a:txBody>
                  <a:tcPr/>
                </a:tc>
                <a:tc>
                  <a:txBody>
                    <a:bodyPr/>
                    <a:lstStyle/>
                    <a:p>
                      <a:pPr marL="0" lvl="0" indent="0" algn="l">
                        <a:lnSpc>
                          <a:spcPct val="100000"/>
                        </a:lnSpc>
                        <a:buNone/>
                      </a:pPr>
                      <a:r>
                        <a:rPr lang="en-US" sz="1600" u="none" strike="noStrike" baseline="0" noProof="0">
                          <a:solidFill>
                            <a:srgbClr val="000000"/>
                          </a:solidFill>
                        </a:rPr>
                        <a:t>Simulation data</a:t>
                      </a:r>
                    </a:p>
                  </a:txBody>
                  <a:tcPr/>
                </a:tc>
                <a:tc>
                  <a:txBody>
                    <a:bodyPr/>
                    <a:lstStyle/>
                    <a:p>
                      <a:pPr marL="0" lvl="0" indent="0" algn="l">
                        <a:lnSpc>
                          <a:spcPct val="100000"/>
                        </a:lnSpc>
                        <a:buNone/>
                      </a:pPr>
                      <a:r>
                        <a:rPr lang="en-US" sz="1600" u="none" strike="noStrike" baseline="0" noProof="0">
                          <a:solidFill>
                            <a:srgbClr val="000000"/>
                          </a:solidFill>
                        </a:rPr>
                        <a:t>4/2024 to 6/2024</a:t>
                      </a:r>
                    </a:p>
                  </a:txBody>
                  <a:tcPr/>
                </a:tc>
                <a:extLst>
                  <a:ext uri="{0D108BD9-81ED-4DB2-BD59-A6C34878D82A}">
                    <a16:rowId xmlns:a16="http://schemas.microsoft.com/office/drawing/2014/main" val="3666483963"/>
                  </a:ext>
                </a:extLst>
              </a:tr>
            </a:tbl>
          </a:graphicData>
        </a:graphic>
      </p:graphicFrame>
      <p:graphicFrame>
        <p:nvGraphicFramePr>
          <p:cNvPr id="8" name="Table 7">
            <a:extLst>
              <a:ext uri="{FF2B5EF4-FFF2-40B4-BE49-F238E27FC236}">
                <a16:creationId xmlns:a16="http://schemas.microsoft.com/office/drawing/2014/main" id="{7353CAE9-39C1-75C9-612A-EDDE47C3271E}"/>
              </a:ext>
            </a:extLst>
          </p:cNvPr>
          <p:cNvGraphicFramePr>
            <a:graphicFrameLocks noGrp="1"/>
          </p:cNvGraphicFramePr>
          <p:nvPr>
            <p:extLst>
              <p:ext uri="{D42A27DB-BD31-4B8C-83A1-F6EECF244321}">
                <p14:modId xmlns:p14="http://schemas.microsoft.com/office/powerpoint/2010/main" val="3050719431"/>
              </p:ext>
            </p:extLst>
          </p:nvPr>
        </p:nvGraphicFramePr>
        <p:xfrm>
          <a:off x="303847" y="1096645"/>
          <a:ext cx="6341718" cy="5385922"/>
        </p:xfrm>
        <a:graphic>
          <a:graphicData uri="http://schemas.openxmlformats.org/drawingml/2006/table">
            <a:tbl>
              <a:tblPr bandRow="1">
                <a:tableStyleId>{5C22544A-7EE6-4342-B048-85BDC9FD1C3A}</a:tableStyleId>
              </a:tblPr>
              <a:tblGrid>
                <a:gridCol w="1158239">
                  <a:extLst>
                    <a:ext uri="{9D8B030D-6E8A-4147-A177-3AD203B41FA5}">
                      <a16:colId xmlns:a16="http://schemas.microsoft.com/office/drawing/2014/main" val="1760910543"/>
                    </a:ext>
                  </a:extLst>
                </a:gridCol>
                <a:gridCol w="3870289">
                  <a:extLst>
                    <a:ext uri="{9D8B030D-6E8A-4147-A177-3AD203B41FA5}">
                      <a16:colId xmlns:a16="http://schemas.microsoft.com/office/drawing/2014/main" val="971498600"/>
                    </a:ext>
                  </a:extLst>
                </a:gridCol>
                <a:gridCol w="1313190">
                  <a:extLst>
                    <a:ext uri="{9D8B030D-6E8A-4147-A177-3AD203B41FA5}">
                      <a16:colId xmlns:a16="http://schemas.microsoft.com/office/drawing/2014/main" val="1265915566"/>
                    </a:ext>
                  </a:extLst>
                </a:gridCol>
              </a:tblGrid>
              <a:tr h="357563">
                <a:tc gridSpan="2">
                  <a:txBody>
                    <a:bodyPr/>
                    <a:lstStyle/>
                    <a:p>
                      <a:pPr fontAlgn="base">
                        <a:lnSpc>
                          <a:spcPts val="2175"/>
                        </a:lnSpc>
                      </a:pPr>
                      <a:r>
                        <a:rPr lang="en-US" sz="1600" b="1">
                          <a:solidFill>
                            <a:srgbClr val="FFFFFF"/>
                          </a:solidFill>
                          <a:effectLst/>
                          <a:latin typeface="Arial"/>
                        </a:rPr>
                        <a:t>Flight Data (parsed)</a:t>
                      </a:r>
                      <a:endParaRPr lang="en-US" sz="160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933C"/>
                    </a:solidFill>
                  </a:tcPr>
                </a:tc>
                <a:tc hMerge="1">
                  <a:txBody>
                    <a:bodyPr/>
                    <a:lstStyle/>
                    <a:p>
                      <a:endParaRPr lang="en-US"/>
                    </a:p>
                  </a:txBody>
                  <a:tcPr/>
                </a:tc>
                <a:tc>
                  <a:txBody>
                    <a:bodyPr/>
                    <a:lstStyle/>
                    <a:p>
                      <a:pPr lvl="0">
                        <a:lnSpc>
                          <a:spcPts val="2175"/>
                        </a:lnSpc>
                        <a:buNone/>
                      </a:pPr>
                      <a:r>
                        <a:rPr lang="en-US" sz="1600" b="1">
                          <a:solidFill>
                            <a:srgbClr val="FFFFFF"/>
                          </a:solidFill>
                          <a:effectLst/>
                          <a:latin typeface="Arial"/>
                        </a:rPr>
                        <a:t>Availability</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933C"/>
                    </a:solidFill>
                  </a:tcPr>
                </a:tc>
                <a:extLst>
                  <a:ext uri="{0D108BD9-81ED-4DB2-BD59-A6C34878D82A}">
                    <a16:rowId xmlns:a16="http://schemas.microsoft.com/office/drawing/2014/main" val="2104294270"/>
                  </a:ext>
                </a:extLst>
              </a:tr>
              <a:tr h="581041">
                <a:tc>
                  <a:txBody>
                    <a:bodyPr/>
                    <a:lstStyle/>
                    <a:p>
                      <a:pPr fontAlgn="base">
                        <a:lnSpc>
                          <a:spcPts val="1950"/>
                        </a:lnSpc>
                      </a:pPr>
                      <a:r>
                        <a:rPr lang="en-US" sz="1600">
                          <a:effectLst/>
                          <a:latin typeface="Arial"/>
                        </a:rPr>
                        <a:t>TFM Flow</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fontAlgn="base">
                        <a:lnSpc>
                          <a:spcPts val="1950"/>
                        </a:lnSpc>
                      </a:pPr>
                      <a:r>
                        <a:rPr lang="en-US" sz="1600">
                          <a:effectLst/>
                          <a:latin typeface="Arial"/>
                        </a:rPr>
                        <a:t>NAS-wide Traffic Management Flow data</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lvl="0">
                        <a:lnSpc>
                          <a:spcPts val="1950"/>
                        </a:lnSpc>
                        <a:buNone/>
                      </a:pPr>
                      <a:r>
                        <a:rPr lang="en-US" sz="1600">
                          <a:effectLst/>
                          <a:latin typeface="Arial"/>
                        </a:rPr>
                        <a:t>2021 to Present</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147131503"/>
                  </a:ext>
                </a:extLst>
              </a:tr>
              <a:tr h="819418">
                <a:tc>
                  <a:txBody>
                    <a:bodyPr/>
                    <a:lstStyle/>
                    <a:p>
                      <a:pPr fontAlgn="base">
                        <a:lnSpc>
                          <a:spcPts val="1950"/>
                        </a:lnSpc>
                      </a:pPr>
                      <a:r>
                        <a:rPr lang="en-US" sz="1600">
                          <a:effectLst/>
                          <a:latin typeface="Arial"/>
                        </a:rPr>
                        <a:t>ATCSCC Advisories</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EE7D1"/>
                    </a:solidFill>
                  </a:tcPr>
                </a:tc>
                <a:tc>
                  <a:txBody>
                    <a:bodyPr/>
                    <a:lstStyle/>
                    <a:p>
                      <a:pPr fontAlgn="base">
                        <a:lnSpc>
                          <a:spcPts val="1950"/>
                        </a:lnSpc>
                      </a:pPr>
                      <a:r>
                        <a:rPr lang="en-US" sz="1600">
                          <a:effectLst/>
                          <a:latin typeface="Arial"/>
                        </a:rPr>
                        <a:t>Raw advisory details from FAA’s Air Traffic Control System Command Center</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EE7D1"/>
                    </a:solidFill>
                  </a:tcPr>
                </a:tc>
                <a:tc>
                  <a:txBody>
                    <a:bodyPr/>
                    <a:lstStyle/>
                    <a:p>
                      <a:pPr lvl="0">
                        <a:lnSpc>
                          <a:spcPts val="1950"/>
                        </a:lnSpc>
                        <a:buNone/>
                      </a:pPr>
                      <a:r>
                        <a:rPr lang="en-US" sz="1600">
                          <a:effectLst/>
                          <a:latin typeface="Arial"/>
                        </a:rPr>
                        <a:t>2007 to Present</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3746895329"/>
                  </a:ext>
                </a:extLst>
              </a:tr>
              <a:tr h="819418">
                <a:tc>
                  <a:txBody>
                    <a:bodyPr/>
                    <a:lstStyle/>
                    <a:p>
                      <a:pPr fontAlgn="base">
                        <a:lnSpc>
                          <a:spcPts val="1950"/>
                        </a:lnSpc>
                      </a:pPr>
                      <a:r>
                        <a:rPr lang="en-US" sz="1600">
                          <a:effectLst/>
                          <a:latin typeface="Arial"/>
                        </a:rPr>
                        <a:t>OPSNET Delays</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fontAlgn="base">
                        <a:lnSpc>
                          <a:spcPts val="1950"/>
                        </a:lnSpc>
                      </a:pPr>
                      <a:r>
                        <a:rPr lang="en-US" sz="1600">
                          <a:effectLst/>
                          <a:latin typeface="Arial"/>
                        </a:rPr>
                        <a:t>Reportable delays provided daily through FAA's Air Traffic Operations</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lvl="0">
                        <a:lnSpc>
                          <a:spcPts val="1950"/>
                        </a:lnSpc>
                        <a:buNone/>
                      </a:pPr>
                      <a:r>
                        <a:rPr lang="en-US" sz="1600">
                          <a:effectLst/>
                          <a:latin typeface="Arial"/>
                        </a:rPr>
                        <a:t>2012 to Present</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2331716160"/>
                  </a:ext>
                </a:extLst>
              </a:tr>
              <a:tr h="625737">
                <a:tc gridSpan="2">
                  <a:txBody>
                    <a:bodyPr/>
                    <a:lstStyle/>
                    <a:p>
                      <a:pPr fontAlgn="base">
                        <a:lnSpc>
                          <a:spcPts val="2175"/>
                        </a:lnSpc>
                      </a:pPr>
                      <a:r>
                        <a:rPr lang="en-US" sz="1600" b="1">
                          <a:solidFill>
                            <a:srgbClr val="FFFFFF"/>
                          </a:solidFill>
                          <a:effectLst/>
                          <a:latin typeface="Arial"/>
                        </a:rPr>
                        <a:t>Obsolete Parsed Data (stored but no longer updated)</a:t>
                      </a:r>
                      <a:endParaRPr lang="en-US" sz="160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933C"/>
                    </a:solidFill>
                  </a:tcPr>
                </a:tc>
                <a:tc hMerge="1">
                  <a:txBody>
                    <a:bodyPr/>
                    <a:lstStyle/>
                    <a:p>
                      <a:endParaRPr lang="en-US"/>
                    </a:p>
                  </a:txBody>
                  <a:tcPr/>
                </a:tc>
                <a:tc>
                  <a:txBody>
                    <a:bodyPr/>
                    <a:lstStyle/>
                    <a:p>
                      <a:pPr lvl="0">
                        <a:lnSpc>
                          <a:spcPts val="2175"/>
                        </a:lnSpc>
                        <a:buNone/>
                      </a:pPr>
                      <a:r>
                        <a:rPr lang="en-US" sz="1600" b="1">
                          <a:solidFill>
                            <a:srgbClr val="FFFFFF"/>
                          </a:solidFill>
                          <a:effectLst/>
                          <a:latin typeface="Arial"/>
                        </a:rPr>
                        <a:t>Availability</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933C"/>
                    </a:solidFill>
                  </a:tcPr>
                </a:tc>
                <a:extLst>
                  <a:ext uri="{0D108BD9-81ED-4DB2-BD59-A6C34878D82A}">
                    <a16:rowId xmlns:a16="http://schemas.microsoft.com/office/drawing/2014/main" val="1607399946"/>
                  </a:ext>
                </a:extLst>
              </a:tr>
              <a:tr h="595940">
                <a:tc>
                  <a:txBody>
                    <a:bodyPr/>
                    <a:lstStyle/>
                    <a:p>
                      <a:pPr fontAlgn="base">
                        <a:lnSpc>
                          <a:spcPts val="1950"/>
                        </a:lnSpc>
                      </a:pPr>
                      <a:r>
                        <a:rPr lang="en-US" sz="1600">
                          <a:effectLst/>
                          <a:latin typeface="Arial"/>
                        </a:rPr>
                        <a:t>ASDI</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fontAlgn="base">
                        <a:lnSpc>
                          <a:spcPts val="1950"/>
                        </a:lnSpc>
                      </a:pPr>
                      <a:r>
                        <a:rPr lang="en-US" sz="1600">
                          <a:effectLst/>
                          <a:latin typeface="Arial"/>
                        </a:rPr>
                        <a:t>Number of radar tracks and aircrafts on an hourly basis</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lvl="0">
                        <a:lnSpc>
                          <a:spcPts val="1950"/>
                        </a:lnSpc>
                        <a:buNone/>
                      </a:pPr>
                      <a:r>
                        <a:rPr lang="en-US" sz="1600">
                          <a:effectLst/>
                          <a:latin typeface="Arial"/>
                        </a:rPr>
                        <a:t>2004 to 2006</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2811342140"/>
                  </a:ext>
                </a:extLst>
              </a:tr>
              <a:tr h="819418">
                <a:tc>
                  <a:txBody>
                    <a:bodyPr/>
                    <a:lstStyle/>
                    <a:p>
                      <a:pPr fontAlgn="base">
                        <a:lnSpc>
                          <a:spcPts val="1950"/>
                        </a:lnSpc>
                      </a:pPr>
                      <a:r>
                        <a:rPr lang="en-US" sz="1600">
                          <a:effectLst/>
                          <a:latin typeface="Arial"/>
                        </a:rPr>
                        <a:t>ATIS</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EE7D1"/>
                    </a:solidFill>
                  </a:tcPr>
                </a:tc>
                <a:tc>
                  <a:txBody>
                    <a:bodyPr/>
                    <a:lstStyle/>
                    <a:p>
                      <a:pPr fontAlgn="base">
                        <a:lnSpc>
                          <a:spcPts val="1950"/>
                        </a:lnSpc>
                      </a:pPr>
                      <a:r>
                        <a:rPr lang="en-US" sz="1600">
                          <a:effectLst/>
                          <a:latin typeface="Arial"/>
                        </a:rPr>
                        <a:t>Advance non control airport/terminal area and meteorological information to aircraft</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EE7D1"/>
                    </a:solidFill>
                  </a:tcPr>
                </a:tc>
                <a:tc>
                  <a:txBody>
                    <a:bodyPr/>
                    <a:lstStyle/>
                    <a:p>
                      <a:pPr lvl="0">
                        <a:lnSpc>
                          <a:spcPts val="1950"/>
                        </a:lnSpc>
                        <a:buNone/>
                      </a:pPr>
                      <a:r>
                        <a:rPr lang="en-US" sz="1600">
                          <a:effectLst/>
                          <a:latin typeface="Arial"/>
                        </a:rPr>
                        <a:t>2012 to 2015</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EE7D1"/>
                    </a:solidFill>
                  </a:tcPr>
                </a:tc>
                <a:extLst>
                  <a:ext uri="{0D108BD9-81ED-4DB2-BD59-A6C34878D82A}">
                    <a16:rowId xmlns:a16="http://schemas.microsoft.com/office/drawing/2014/main" val="1550578197"/>
                  </a:ext>
                </a:extLst>
              </a:tr>
              <a:tr h="715129">
                <a:tc>
                  <a:txBody>
                    <a:bodyPr/>
                    <a:lstStyle/>
                    <a:p>
                      <a:pPr fontAlgn="base">
                        <a:lnSpc>
                          <a:spcPts val="1950"/>
                        </a:lnSpc>
                      </a:pPr>
                      <a:r>
                        <a:rPr lang="en-US" sz="1600">
                          <a:effectLst/>
                          <a:latin typeface="Arial"/>
                        </a:rPr>
                        <a:t>Operational TMA</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fontAlgn="base">
                        <a:lnSpc>
                          <a:spcPts val="1950"/>
                        </a:lnSpc>
                      </a:pPr>
                      <a:r>
                        <a:rPr lang="en-US" sz="1600">
                          <a:effectLst/>
                          <a:latin typeface="Arial"/>
                        </a:rPr>
                        <a:t>Airport flow, airport landing, metering usage</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tc>
                  <a:txBody>
                    <a:bodyPr/>
                    <a:lstStyle/>
                    <a:p>
                      <a:pPr lvl="0">
                        <a:lnSpc>
                          <a:spcPts val="1950"/>
                        </a:lnSpc>
                        <a:buNone/>
                      </a:pPr>
                      <a:r>
                        <a:rPr lang="en-US" sz="1600">
                          <a:effectLst/>
                          <a:latin typeface="Arial"/>
                        </a:rPr>
                        <a:t>2009 to 2016</a:t>
                      </a: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FF3EA"/>
                    </a:solidFill>
                  </a:tcPr>
                </a:tc>
                <a:extLst>
                  <a:ext uri="{0D108BD9-81ED-4DB2-BD59-A6C34878D82A}">
                    <a16:rowId xmlns:a16="http://schemas.microsoft.com/office/drawing/2014/main" val="615656725"/>
                  </a:ext>
                </a:extLst>
              </a:tr>
            </a:tbl>
          </a:graphicData>
        </a:graphic>
      </p:graphicFrame>
    </p:spTree>
    <p:extLst>
      <p:ext uri="{BB962C8B-B14F-4D97-AF65-F5344CB8AC3E}">
        <p14:creationId xmlns:p14="http://schemas.microsoft.com/office/powerpoint/2010/main" val="604843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984E6-A84F-9DD7-7D58-57AD0C0F47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BC759-479E-1D00-24C1-599026515DCA}"/>
              </a:ext>
            </a:extLst>
          </p:cNvPr>
          <p:cNvSpPr>
            <a:spLocks noGrp="1"/>
          </p:cNvSpPr>
          <p:nvPr>
            <p:ph type="title"/>
          </p:nvPr>
        </p:nvSpPr>
        <p:spPr>
          <a:xfrm>
            <a:off x="4114800" y="156514"/>
            <a:ext cx="7526638" cy="745642"/>
          </a:xfrm>
        </p:spPr>
        <p:txBody>
          <a:bodyPr/>
          <a:lstStyle/>
          <a:p>
            <a:r>
              <a:rPr lang="en-US"/>
              <a:t> Sherlock Capabilities</a:t>
            </a:r>
          </a:p>
        </p:txBody>
      </p:sp>
      <p:sp>
        <p:nvSpPr>
          <p:cNvPr id="4" name="Slide Number Placeholder 3">
            <a:extLst>
              <a:ext uri="{FF2B5EF4-FFF2-40B4-BE49-F238E27FC236}">
                <a16:creationId xmlns:a16="http://schemas.microsoft.com/office/drawing/2014/main" id="{F38B318B-444E-9057-0D40-1FB3193A9E5C}"/>
              </a:ext>
            </a:extLst>
          </p:cNvPr>
          <p:cNvSpPr>
            <a:spLocks noGrp="1"/>
          </p:cNvSpPr>
          <p:nvPr>
            <p:ph type="sldNum" sz="quarter" idx="12"/>
          </p:nvPr>
        </p:nvSpPr>
        <p:spPr/>
        <p:txBody>
          <a:bodyPr/>
          <a:lstStyle/>
          <a:p>
            <a:fld id="{E9FC4347-F291-2A4F-8001-6627E9378A3D}" type="slidenum">
              <a:rPr lang="en-US" smtClean="0"/>
              <a:pPr/>
              <a:t>10</a:t>
            </a:fld>
            <a:endParaRPr lang="en-US"/>
          </a:p>
        </p:txBody>
      </p:sp>
      <p:pic>
        <p:nvPicPr>
          <p:cNvPr id="6" name="Picture 5">
            <a:extLst>
              <a:ext uri="{FF2B5EF4-FFF2-40B4-BE49-F238E27FC236}">
                <a16:creationId xmlns:a16="http://schemas.microsoft.com/office/drawing/2014/main" id="{18E67B91-CDFA-19B5-87CC-FA67EB9D010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pic>
        <p:nvPicPr>
          <p:cNvPr id="7" name="Picture 6">
            <a:extLst>
              <a:ext uri="{FF2B5EF4-FFF2-40B4-BE49-F238E27FC236}">
                <a16:creationId xmlns:a16="http://schemas.microsoft.com/office/drawing/2014/main" id="{43BC5DE5-B5EB-E1AB-C44A-C771F0FE9C18}"/>
              </a:ext>
            </a:extLst>
          </p:cNvPr>
          <p:cNvPicPr>
            <a:picLocks noChangeAspect="1"/>
          </p:cNvPicPr>
          <p:nvPr/>
        </p:nvPicPr>
        <p:blipFill>
          <a:blip r:embed="rId4"/>
          <a:stretch>
            <a:fillRect/>
          </a:stretch>
        </p:blipFill>
        <p:spPr>
          <a:xfrm>
            <a:off x="130444" y="103758"/>
            <a:ext cx="1016000" cy="850900"/>
          </a:xfrm>
          <a:prstGeom prst="rect">
            <a:avLst/>
          </a:prstGeom>
        </p:spPr>
      </p:pic>
      <p:graphicFrame>
        <p:nvGraphicFramePr>
          <p:cNvPr id="9" name="Content Placeholder 3">
            <a:extLst>
              <a:ext uri="{FF2B5EF4-FFF2-40B4-BE49-F238E27FC236}">
                <a16:creationId xmlns:a16="http://schemas.microsoft.com/office/drawing/2014/main" id="{1723C3A2-04AF-FADE-2961-C590D07F8EAD}"/>
              </a:ext>
            </a:extLst>
          </p:cNvPr>
          <p:cNvGraphicFramePr>
            <a:graphicFrameLocks noGrp="1"/>
          </p:cNvGraphicFramePr>
          <p:nvPr>
            <p:ph idx="1"/>
            <p:extLst>
              <p:ext uri="{D42A27DB-BD31-4B8C-83A1-F6EECF244321}">
                <p14:modId xmlns:p14="http://schemas.microsoft.com/office/powerpoint/2010/main" val="2404705353"/>
              </p:ext>
            </p:extLst>
          </p:nvPr>
        </p:nvGraphicFramePr>
        <p:xfrm>
          <a:off x="82763" y="1292937"/>
          <a:ext cx="11994923" cy="4524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82025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B3D5E07-B9DF-7F8C-EAD5-7117B08E65C5}"/>
              </a:ext>
            </a:extLst>
          </p:cNvPr>
          <p:cNvSpPr>
            <a:spLocks noGrp="1"/>
          </p:cNvSpPr>
          <p:nvPr>
            <p:ph type="title"/>
          </p:nvPr>
        </p:nvSpPr>
        <p:spPr>
          <a:xfrm>
            <a:off x="304800" y="245757"/>
            <a:ext cx="11480800" cy="745642"/>
          </a:xfrm>
        </p:spPr>
        <p:txBody>
          <a:bodyPr/>
          <a:lstStyle/>
          <a:p>
            <a:r>
              <a:rPr lang="en-US" sz="4000"/>
              <a:t>User Engagement</a:t>
            </a:r>
            <a:endParaRPr lang="en-US"/>
          </a:p>
        </p:txBody>
      </p:sp>
      <p:pic>
        <p:nvPicPr>
          <p:cNvPr id="5" name="Content Placeholder 4">
            <a:extLst>
              <a:ext uri="{FF2B5EF4-FFF2-40B4-BE49-F238E27FC236}">
                <a16:creationId xmlns:a16="http://schemas.microsoft.com/office/drawing/2014/main" id="{4F964901-ADCA-49D8-0136-23081B1AB5CD}"/>
              </a:ext>
            </a:extLst>
          </p:cNvPr>
          <p:cNvPicPr>
            <a:picLocks noGrp="1" noChangeAspect="1"/>
          </p:cNvPicPr>
          <p:nvPr>
            <p:ph idx="1"/>
          </p:nvPr>
        </p:nvPicPr>
        <p:blipFill>
          <a:blip r:embed="rId2"/>
          <a:stretch>
            <a:fillRect/>
          </a:stretch>
        </p:blipFill>
        <p:spPr>
          <a:xfrm>
            <a:off x="8216598" y="4534227"/>
            <a:ext cx="3974628" cy="1714842"/>
          </a:xfrm>
          <a:prstGeom prst="rect">
            <a:avLst/>
          </a:prstGeom>
          <a:noFill/>
        </p:spPr>
      </p:pic>
      <p:sp>
        <p:nvSpPr>
          <p:cNvPr id="4" name="Slide Number Placeholder 3">
            <a:extLst>
              <a:ext uri="{FF2B5EF4-FFF2-40B4-BE49-F238E27FC236}">
                <a16:creationId xmlns:a16="http://schemas.microsoft.com/office/drawing/2014/main" id="{5D663802-84C8-EA64-E6FF-3C14EFFDB409}"/>
              </a:ext>
            </a:extLst>
          </p:cNvPr>
          <p:cNvSpPr>
            <a:spLocks noGrp="1"/>
          </p:cNvSpPr>
          <p:nvPr>
            <p:ph type="sldNum" sz="quarter" idx="12"/>
          </p:nvPr>
        </p:nvSpPr>
        <p:spPr>
          <a:xfrm>
            <a:off x="10845801" y="6553200"/>
            <a:ext cx="1142999" cy="304800"/>
          </a:xfrm>
        </p:spPr>
        <p:txBody>
          <a:bodyPr wrap="square" anchor="t">
            <a:normAutofit/>
          </a:bodyPr>
          <a:lstStyle/>
          <a:p>
            <a:pPr>
              <a:spcAft>
                <a:spcPts val="600"/>
              </a:spcAft>
            </a:pPr>
            <a:fld id="{E9FC4347-F291-2A4F-8001-6627E9378A3D}" type="slidenum">
              <a:rPr lang="en-US" smtClean="0"/>
              <a:pPr>
                <a:spcAft>
                  <a:spcPts val="600"/>
                </a:spcAft>
              </a:pPr>
              <a:t>11</a:t>
            </a:fld>
            <a:endParaRPr lang="en-US"/>
          </a:p>
        </p:txBody>
      </p:sp>
      <p:pic>
        <p:nvPicPr>
          <p:cNvPr id="6" name="Picture 5">
            <a:extLst>
              <a:ext uri="{FF2B5EF4-FFF2-40B4-BE49-F238E27FC236}">
                <a16:creationId xmlns:a16="http://schemas.microsoft.com/office/drawing/2014/main" id="{8BAC52A7-C3BD-08B6-1634-7C4C0CCB40FC}"/>
              </a:ext>
            </a:extLst>
          </p:cNvPr>
          <p:cNvPicPr>
            <a:picLocks noChangeAspect="1"/>
          </p:cNvPicPr>
          <p:nvPr/>
        </p:nvPicPr>
        <p:blipFill>
          <a:blip r:embed="rId3"/>
          <a:stretch>
            <a:fillRect/>
          </a:stretch>
        </p:blipFill>
        <p:spPr>
          <a:xfrm>
            <a:off x="130444" y="103758"/>
            <a:ext cx="1016000" cy="850900"/>
          </a:xfrm>
          <a:prstGeom prst="rect">
            <a:avLst/>
          </a:prstGeom>
        </p:spPr>
      </p:pic>
      <p:pic>
        <p:nvPicPr>
          <p:cNvPr id="3" name="Picture 2">
            <a:extLst>
              <a:ext uri="{FF2B5EF4-FFF2-40B4-BE49-F238E27FC236}">
                <a16:creationId xmlns:a16="http://schemas.microsoft.com/office/drawing/2014/main" id="{D88C62FC-8402-2045-9466-70946EF6C0AD}"/>
              </a:ext>
            </a:extLst>
          </p:cNvPr>
          <p:cNvPicPr>
            <a:picLocks noChangeAspect="1"/>
          </p:cNvPicPr>
          <p:nvPr/>
        </p:nvPicPr>
        <p:blipFill rotWithShape="1">
          <a:blip r:embed="rId4"/>
          <a:srcRect l="5586" t="24516" r="6031" b="12580"/>
          <a:stretch/>
        </p:blipFill>
        <p:spPr>
          <a:xfrm>
            <a:off x="78057" y="6566348"/>
            <a:ext cx="1120775" cy="291651"/>
          </a:xfrm>
          <a:prstGeom prst="rect">
            <a:avLst/>
          </a:prstGeom>
        </p:spPr>
      </p:pic>
      <p:sp>
        <p:nvSpPr>
          <p:cNvPr id="8" name="TextBox 7">
            <a:extLst>
              <a:ext uri="{FF2B5EF4-FFF2-40B4-BE49-F238E27FC236}">
                <a16:creationId xmlns:a16="http://schemas.microsoft.com/office/drawing/2014/main" id="{0767B017-EE2C-D153-B8CA-8F98CF5DED6C}"/>
              </a:ext>
            </a:extLst>
          </p:cNvPr>
          <p:cNvSpPr txBox="1"/>
          <p:nvPr/>
        </p:nvSpPr>
        <p:spPr>
          <a:xfrm>
            <a:off x="8092214" y="4118869"/>
            <a:ext cx="4104958" cy="400110"/>
          </a:xfrm>
          <a:prstGeom prst="rect">
            <a:avLst/>
          </a:prstGeom>
          <a:noFill/>
        </p:spPr>
        <p:txBody>
          <a:bodyPr wrap="square" lIns="91440" tIns="45720" rIns="91440" bIns="45720" rtlCol="0" anchor="t">
            <a:spAutoFit/>
          </a:bodyPr>
          <a:lstStyle/>
          <a:p>
            <a:r>
              <a:rPr lang="en-US" sz="2000" b="1"/>
              <a:t>92 Active internal users in FY24</a:t>
            </a:r>
          </a:p>
        </p:txBody>
      </p:sp>
      <p:pic>
        <p:nvPicPr>
          <p:cNvPr id="9" name="Content Placeholder 27">
            <a:extLst>
              <a:ext uri="{FF2B5EF4-FFF2-40B4-BE49-F238E27FC236}">
                <a16:creationId xmlns:a16="http://schemas.microsoft.com/office/drawing/2014/main" id="{26DB2D46-9A99-4985-81B7-692E2E1050B4}"/>
              </a:ext>
            </a:extLst>
          </p:cNvPr>
          <p:cNvPicPr>
            <a:picLocks noChangeAspect="1"/>
          </p:cNvPicPr>
          <p:nvPr/>
        </p:nvPicPr>
        <p:blipFill>
          <a:blip r:embed="rId5"/>
          <a:stretch>
            <a:fillRect/>
          </a:stretch>
        </p:blipFill>
        <p:spPr bwMode="auto">
          <a:xfrm>
            <a:off x="109793" y="1720776"/>
            <a:ext cx="7990349" cy="3334363"/>
          </a:xfrm>
          <a:prstGeom prst="rect">
            <a:avLst/>
          </a:prstGeom>
          <a:noFill/>
          <a:ln w="9525">
            <a:noFill/>
            <a:miter lim="800000"/>
            <a:headEnd/>
            <a:tailEnd/>
          </a:ln>
        </p:spPr>
      </p:pic>
      <p:sp>
        <p:nvSpPr>
          <p:cNvPr id="11" name="TextBox 10">
            <a:extLst>
              <a:ext uri="{FF2B5EF4-FFF2-40B4-BE49-F238E27FC236}">
                <a16:creationId xmlns:a16="http://schemas.microsoft.com/office/drawing/2014/main" id="{28C52FDA-BF9D-FF4D-2FDA-42AD90DDD1D5}"/>
              </a:ext>
            </a:extLst>
          </p:cNvPr>
          <p:cNvSpPr txBox="1"/>
          <p:nvPr/>
        </p:nvSpPr>
        <p:spPr>
          <a:xfrm>
            <a:off x="218213" y="1160997"/>
            <a:ext cx="7079216" cy="400110"/>
          </a:xfrm>
          <a:prstGeom prst="rect">
            <a:avLst/>
          </a:prstGeom>
          <a:noFill/>
        </p:spPr>
        <p:txBody>
          <a:bodyPr wrap="square" lIns="91440" tIns="45720" rIns="91440" bIns="45720" rtlCol="0" anchor="t">
            <a:spAutoFit/>
          </a:bodyPr>
          <a:lstStyle/>
          <a:p>
            <a:r>
              <a:rPr lang="en-US" sz="2000" b="1" dirty="0"/>
              <a:t>Open Data Portal - 303 Active users in FY24</a:t>
            </a:r>
          </a:p>
        </p:txBody>
      </p:sp>
      <p:graphicFrame>
        <p:nvGraphicFramePr>
          <p:cNvPr id="13" name="Content Placeholder 3">
            <a:extLst>
              <a:ext uri="{FF2B5EF4-FFF2-40B4-BE49-F238E27FC236}">
                <a16:creationId xmlns:a16="http://schemas.microsoft.com/office/drawing/2014/main" id="{90EE3683-0571-22B6-62DB-E709039FD5EE}"/>
              </a:ext>
            </a:extLst>
          </p:cNvPr>
          <p:cNvGraphicFramePr>
            <a:graphicFrameLocks/>
          </p:cNvGraphicFramePr>
          <p:nvPr>
            <p:extLst>
              <p:ext uri="{D42A27DB-BD31-4B8C-83A1-F6EECF244321}">
                <p14:modId xmlns:p14="http://schemas.microsoft.com/office/powerpoint/2010/main" val="4185557083"/>
              </p:ext>
            </p:extLst>
          </p:nvPr>
        </p:nvGraphicFramePr>
        <p:xfrm>
          <a:off x="8529021" y="1363874"/>
          <a:ext cx="3260932" cy="22258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29258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E276-CBC4-B0BF-075F-30463B3D319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CFA094-A4B2-AC93-67E4-654A3185A2A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7A91C92D-0086-018A-CA83-18E9F396157F}"/>
              </a:ext>
            </a:extLst>
          </p:cNvPr>
          <p:cNvSpPr>
            <a:spLocks noGrp="1"/>
          </p:cNvSpPr>
          <p:nvPr>
            <p:ph type="sldNum" sz="quarter" idx="12"/>
          </p:nvPr>
        </p:nvSpPr>
        <p:spPr/>
        <p:txBody>
          <a:bodyPr/>
          <a:lstStyle/>
          <a:p>
            <a:fld id="{E9FC4347-F291-2A4F-8001-6627E9378A3D}" type="slidenum">
              <a:rPr lang="en-US" smtClean="0"/>
              <a:pPr/>
              <a:t>12</a:t>
            </a:fld>
            <a:endParaRPr lang="en-US"/>
          </a:p>
        </p:txBody>
      </p:sp>
      <p:pic>
        <p:nvPicPr>
          <p:cNvPr id="7" name="Picture 6">
            <a:extLst>
              <a:ext uri="{FF2B5EF4-FFF2-40B4-BE49-F238E27FC236}">
                <a16:creationId xmlns:a16="http://schemas.microsoft.com/office/drawing/2014/main" id="{A5D97981-2DAA-257C-526C-01DD00D40367}"/>
              </a:ext>
            </a:extLst>
          </p:cNvPr>
          <p:cNvPicPr>
            <a:picLocks noChangeAspect="1"/>
          </p:cNvPicPr>
          <p:nvPr/>
        </p:nvPicPr>
        <p:blipFill>
          <a:blip r:embed="rId4"/>
          <a:stretch>
            <a:fillRect/>
          </a:stretch>
        </p:blipFill>
        <p:spPr>
          <a:xfrm>
            <a:off x="130444" y="17417"/>
            <a:ext cx="1016000" cy="850900"/>
          </a:xfrm>
          <a:prstGeom prst="rect">
            <a:avLst/>
          </a:prstGeom>
        </p:spPr>
      </p:pic>
      <p:sp>
        <p:nvSpPr>
          <p:cNvPr id="10" name="TextBox 9">
            <a:extLst>
              <a:ext uri="{FF2B5EF4-FFF2-40B4-BE49-F238E27FC236}">
                <a16:creationId xmlns:a16="http://schemas.microsoft.com/office/drawing/2014/main" id="{8F2E7CF9-6565-E3B1-91FC-80D4230E9853}"/>
              </a:ext>
            </a:extLst>
          </p:cNvPr>
          <p:cNvSpPr txBox="1"/>
          <p:nvPr/>
        </p:nvSpPr>
        <p:spPr>
          <a:xfrm>
            <a:off x="2192823" y="2875002"/>
            <a:ext cx="7573739"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dirty="0">
                <a:solidFill>
                  <a:srgbClr val="002060"/>
                </a:solidFill>
                <a:cs typeface="Segoe UI"/>
              </a:rPr>
              <a:t>Sherlock Data </a:t>
            </a:r>
            <a:endParaRPr lang="en-US" dirty="0"/>
          </a:p>
          <a:p>
            <a:pPr algn="ctr"/>
            <a:r>
              <a:rPr lang="en-US" sz="4800" dirty="0">
                <a:solidFill>
                  <a:srgbClr val="002060"/>
                </a:solidFill>
                <a:cs typeface="Segoe UI"/>
              </a:rPr>
              <a:t>Use Cases</a:t>
            </a:r>
          </a:p>
          <a:p>
            <a:pPr algn="ctr"/>
            <a:endParaRPr lang="en-US"/>
          </a:p>
        </p:txBody>
      </p:sp>
      <p:pic>
        <p:nvPicPr>
          <p:cNvPr id="2" name="Picture 1">
            <a:extLst>
              <a:ext uri="{FF2B5EF4-FFF2-40B4-BE49-F238E27FC236}">
                <a16:creationId xmlns:a16="http://schemas.microsoft.com/office/drawing/2014/main" id="{DC09712B-A656-59BA-B3B1-127816DE0917}"/>
              </a:ext>
            </a:extLst>
          </p:cNvPr>
          <p:cNvPicPr>
            <a:picLocks noChangeAspect="1"/>
          </p:cNvPicPr>
          <p:nvPr/>
        </p:nvPicPr>
        <p:blipFill>
          <a:blip r:embed="rId5"/>
          <a:stretch>
            <a:fillRect/>
          </a:stretch>
        </p:blipFill>
        <p:spPr>
          <a:xfrm>
            <a:off x="4469917" y="1252897"/>
            <a:ext cx="2556564" cy="1068107"/>
          </a:xfrm>
          <a:prstGeom prst="rect">
            <a:avLst/>
          </a:prstGeom>
        </p:spPr>
      </p:pic>
    </p:spTree>
    <p:extLst>
      <p:ext uri="{BB962C8B-B14F-4D97-AF65-F5344CB8AC3E}">
        <p14:creationId xmlns:p14="http://schemas.microsoft.com/office/powerpoint/2010/main" val="1080473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01C64D-DF39-02A3-3252-B842A24F0B90}"/>
              </a:ext>
            </a:extLst>
          </p:cNvPr>
          <p:cNvSpPr>
            <a:spLocks noGrp="1"/>
          </p:cNvSpPr>
          <p:nvPr>
            <p:ph type="sldNum" sz="quarter" idx="12"/>
          </p:nvPr>
        </p:nvSpPr>
        <p:spPr/>
        <p:txBody>
          <a:bodyPr/>
          <a:lstStyle/>
          <a:p>
            <a:fld id="{E9FC4347-F291-2A4F-8001-6627E9378A3D}" type="slidenum">
              <a:rPr lang="en-US" smtClean="0"/>
              <a:pPr/>
              <a:t>13</a:t>
            </a:fld>
            <a:endParaRPr lang="en-US"/>
          </a:p>
        </p:txBody>
      </p:sp>
      <p:sp>
        <p:nvSpPr>
          <p:cNvPr id="5" name="Rectangle 4">
            <a:extLst>
              <a:ext uri="{FF2B5EF4-FFF2-40B4-BE49-F238E27FC236}">
                <a16:creationId xmlns:a16="http://schemas.microsoft.com/office/drawing/2014/main" id="{32A8401A-6539-3A8A-5793-B8F31F5A9414}"/>
              </a:ext>
            </a:extLst>
          </p:cNvPr>
          <p:cNvSpPr/>
          <p:nvPr/>
        </p:nvSpPr>
        <p:spPr>
          <a:xfrm>
            <a:off x="10342088" y="201196"/>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t>Use case - 1</a:t>
            </a:r>
          </a:p>
        </p:txBody>
      </p:sp>
      <p:pic>
        <p:nvPicPr>
          <p:cNvPr id="6" name="Picture 5">
            <a:extLst>
              <a:ext uri="{FF2B5EF4-FFF2-40B4-BE49-F238E27FC236}">
                <a16:creationId xmlns:a16="http://schemas.microsoft.com/office/drawing/2014/main" id="{CD485A81-6327-69E0-7C6A-6547986AF745}"/>
              </a:ext>
            </a:extLst>
          </p:cNvPr>
          <p:cNvPicPr>
            <a:picLocks noChangeAspect="1"/>
          </p:cNvPicPr>
          <p:nvPr/>
        </p:nvPicPr>
        <p:blipFill>
          <a:blip r:embed="rId2"/>
          <a:stretch>
            <a:fillRect/>
          </a:stretch>
        </p:blipFill>
        <p:spPr>
          <a:xfrm>
            <a:off x="130444" y="103758"/>
            <a:ext cx="1016000" cy="850900"/>
          </a:xfrm>
          <a:prstGeom prst="rect">
            <a:avLst/>
          </a:prstGeom>
        </p:spPr>
      </p:pic>
      <p:pic>
        <p:nvPicPr>
          <p:cNvPr id="9" name="Picture 8">
            <a:extLst>
              <a:ext uri="{FF2B5EF4-FFF2-40B4-BE49-F238E27FC236}">
                <a16:creationId xmlns:a16="http://schemas.microsoft.com/office/drawing/2014/main" id="{B85EE5C6-5C18-13F1-178D-64E62A81669F}"/>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12" name="Title 11">
            <a:extLst>
              <a:ext uri="{FF2B5EF4-FFF2-40B4-BE49-F238E27FC236}">
                <a16:creationId xmlns:a16="http://schemas.microsoft.com/office/drawing/2014/main" id="{9B805D66-11D1-012F-AE32-C245D59DFCFD}"/>
              </a:ext>
            </a:extLst>
          </p:cNvPr>
          <p:cNvSpPr>
            <a:spLocks noGrp="1"/>
          </p:cNvSpPr>
          <p:nvPr>
            <p:ph type="title"/>
          </p:nvPr>
        </p:nvSpPr>
        <p:spPr>
          <a:xfrm>
            <a:off x="1025236" y="192482"/>
            <a:ext cx="8385630" cy="672084"/>
          </a:xfrm>
        </p:spPr>
        <p:txBody>
          <a:bodyPr/>
          <a:lstStyle/>
          <a:p>
            <a:r>
              <a:rPr lang="en-US"/>
              <a:t>Wildfire Impact on Flight Travel</a:t>
            </a:r>
          </a:p>
        </p:txBody>
      </p:sp>
      <p:pic>
        <p:nvPicPr>
          <p:cNvPr id="8" name="Picture 7">
            <a:extLst>
              <a:ext uri="{FF2B5EF4-FFF2-40B4-BE49-F238E27FC236}">
                <a16:creationId xmlns:a16="http://schemas.microsoft.com/office/drawing/2014/main" id="{E35B45D8-4111-9B0B-B4C6-C79278F47D58}"/>
              </a:ext>
            </a:extLst>
          </p:cNvPr>
          <p:cNvPicPr>
            <a:picLocks noChangeAspect="1"/>
          </p:cNvPicPr>
          <p:nvPr/>
        </p:nvPicPr>
        <p:blipFill>
          <a:blip r:embed="rId4"/>
          <a:stretch>
            <a:fillRect/>
          </a:stretch>
        </p:blipFill>
        <p:spPr>
          <a:xfrm>
            <a:off x="3463" y="2492953"/>
            <a:ext cx="4551219" cy="4074969"/>
          </a:xfrm>
          <a:prstGeom prst="rect">
            <a:avLst/>
          </a:prstGeom>
        </p:spPr>
      </p:pic>
      <p:pic>
        <p:nvPicPr>
          <p:cNvPr id="10" name="Picture 9">
            <a:extLst>
              <a:ext uri="{FF2B5EF4-FFF2-40B4-BE49-F238E27FC236}">
                <a16:creationId xmlns:a16="http://schemas.microsoft.com/office/drawing/2014/main" id="{8E05B964-670E-E05A-631C-BAA5A4D6487A}"/>
              </a:ext>
            </a:extLst>
          </p:cNvPr>
          <p:cNvPicPr>
            <a:picLocks noChangeAspect="1"/>
          </p:cNvPicPr>
          <p:nvPr/>
        </p:nvPicPr>
        <p:blipFill>
          <a:blip r:embed="rId5"/>
          <a:stretch>
            <a:fillRect/>
          </a:stretch>
        </p:blipFill>
        <p:spPr>
          <a:xfrm>
            <a:off x="7265759" y="3394364"/>
            <a:ext cx="4927190" cy="3158837"/>
          </a:xfrm>
          <a:prstGeom prst="rect">
            <a:avLst/>
          </a:prstGeom>
        </p:spPr>
      </p:pic>
      <p:sp>
        <p:nvSpPr>
          <p:cNvPr id="11" name="TextBox 10">
            <a:extLst>
              <a:ext uri="{FF2B5EF4-FFF2-40B4-BE49-F238E27FC236}">
                <a16:creationId xmlns:a16="http://schemas.microsoft.com/office/drawing/2014/main" id="{B66AF581-D439-C55B-F132-6AC97CA26050}"/>
              </a:ext>
            </a:extLst>
          </p:cNvPr>
          <p:cNvSpPr txBox="1"/>
          <p:nvPr/>
        </p:nvSpPr>
        <p:spPr>
          <a:xfrm>
            <a:off x="4530435" y="3588327"/>
            <a:ext cx="322810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t>Application:</a:t>
            </a:r>
            <a:r>
              <a:rPr lang="en-US" dirty="0"/>
              <a:t> Predict flight time impact between SFO and LAX due to wildfires</a:t>
            </a:r>
          </a:p>
          <a:p>
            <a:r>
              <a:rPr lang="en-US" b="1" u="sng" dirty="0"/>
              <a:t>Data Sources:</a:t>
            </a:r>
            <a:r>
              <a:rPr lang="en-US" dirty="0"/>
              <a:t> </a:t>
            </a:r>
          </a:p>
          <a:p>
            <a:r>
              <a:rPr lang="en-US" b="1" dirty="0"/>
              <a:t>Sherlock</a:t>
            </a:r>
          </a:p>
          <a:p>
            <a:r>
              <a:rPr lang="en-US" dirty="0"/>
              <a:t>IFF, RD and CWAM </a:t>
            </a:r>
          </a:p>
          <a:p>
            <a:r>
              <a:rPr lang="en-US" b="1" dirty="0" err="1"/>
              <a:t>Fire.ca.gov</a:t>
            </a:r>
            <a:endParaRPr lang="en-US" b="1" dirty="0"/>
          </a:p>
          <a:p>
            <a:r>
              <a:rPr lang="en-US" dirty="0"/>
              <a:t>Wildfire Data</a:t>
            </a:r>
          </a:p>
        </p:txBody>
      </p:sp>
      <p:pic>
        <p:nvPicPr>
          <p:cNvPr id="2" name="Picture 1">
            <a:extLst>
              <a:ext uri="{FF2B5EF4-FFF2-40B4-BE49-F238E27FC236}">
                <a16:creationId xmlns:a16="http://schemas.microsoft.com/office/drawing/2014/main" id="{2F660415-7E5D-0B28-4EB0-E89450DE8FE3}"/>
              </a:ext>
            </a:extLst>
          </p:cNvPr>
          <p:cNvPicPr>
            <a:picLocks noChangeAspect="1"/>
          </p:cNvPicPr>
          <p:nvPr/>
        </p:nvPicPr>
        <p:blipFill>
          <a:blip r:embed="rId6"/>
          <a:stretch>
            <a:fillRect/>
          </a:stretch>
        </p:blipFill>
        <p:spPr>
          <a:xfrm>
            <a:off x="1731" y="1050347"/>
            <a:ext cx="5642264" cy="1993325"/>
          </a:xfrm>
          <a:prstGeom prst="rect">
            <a:avLst/>
          </a:prstGeom>
        </p:spPr>
      </p:pic>
      <p:pic>
        <p:nvPicPr>
          <p:cNvPr id="3" name="Picture 2">
            <a:extLst>
              <a:ext uri="{FF2B5EF4-FFF2-40B4-BE49-F238E27FC236}">
                <a16:creationId xmlns:a16="http://schemas.microsoft.com/office/drawing/2014/main" id="{34CC3E87-7CA7-624D-920C-D9A5626885DD}"/>
              </a:ext>
            </a:extLst>
          </p:cNvPr>
          <p:cNvPicPr>
            <a:picLocks noChangeAspect="1"/>
          </p:cNvPicPr>
          <p:nvPr/>
        </p:nvPicPr>
        <p:blipFill>
          <a:blip r:embed="rId7"/>
          <a:stretch>
            <a:fillRect/>
          </a:stretch>
        </p:blipFill>
        <p:spPr>
          <a:xfrm>
            <a:off x="5455226" y="992333"/>
            <a:ext cx="4274128" cy="2497281"/>
          </a:xfrm>
          <a:prstGeom prst="rect">
            <a:avLst/>
          </a:prstGeom>
        </p:spPr>
      </p:pic>
      <p:pic>
        <p:nvPicPr>
          <p:cNvPr id="13" name="Picture 12">
            <a:extLst>
              <a:ext uri="{FF2B5EF4-FFF2-40B4-BE49-F238E27FC236}">
                <a16:creationId xmlns:a16="http://schemas.microsoft.com/office/drawing/2014/main" id="{D5BD17B1-7325-0D68-8953-8651619C916D}"/>
              </a:ext>
            </a:extLst>
          </p:cNvPr>
          <p:cNvPicPr>
            <a:picLocks noChangeAspect="1"/>
          </p:cNvPicPr>
          <p:nvPr/>
        </p:nvPicPr>
        <p:blipFill>
          <a:blip r:embed="rId8"/>
          <a:stretch>
            <a:fillRect/>
          </a:stretch>
        </p:blipFill>
        <p:spPr>
          <a:xfrm>
            <a:off x="9712902" y="1310986"/>
            <a:ext cx="2478233" cy="1721428"/>
          </a:xfrm>
          <a:prstGeom prst="rect">
            <a:avLst/>
          </a:prstGeom>
        </p:spPr>
      </p:pic>
    </p:spTree>
    <p:extLst>
      <p:ext uri="{BB962C8B-B14F-4D97-AF65-F5344CB8AC3E}">
        <p14:creationId xmlns:p14="http://schemas.microsoft.com/office/powerpoint/2010/main" val="2529853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458" y="191227"/>
            <a:ext cx="8247833" cy="656742"/>
          </a:xfrm>
        </p:spPr>
        <p:txBody>
          <a:bodyPr/>
          <a:lstStyle/>
          <a:p>
            <a:pPr algn="l"/>
            <a:r>
              <a:rPr lang="en-US" sz="3600"/>
              <a:t>VFR &amp; IFR Flights data processing </a:t>
            </a:r>
          </a:p>
        </p:txBody>
      </p:sp>
      <p:sp>
        <p:nvSpPr>
          <p:cNvPr id="6" name="Content Placeholder 5">
            <a:extLst>
              <a:ext uri="{FF2B5EF4-FFF2-40B4-BE49-F238E27FC236}">
                <a16:creationId xmlns:a16="http://schemas.microsoft.com/office/drawing/2014/main" id="{5C0AD5B5-4879-8A48-9729-C7CD9FFA3592}"/>
              </a:ext>
            </a:extLst>
          </p:cNvPr>
          <p:cNvSpPr>
            <a:spLocks noGrp="1"/>
          </p:cNvSpPr>
          <p:nvPr>
            <p:ph idx="1"/>
          </p:nvPr>
        </p:nvSpPr>
        <p:spPr>
          <a:xfrm>
            <a:off x="290938" y="1180675"/>
            <a:ext cx="5950058" cy="6303200"/>
          </a:xfrm>
        </p:spPr>
        <p:txBody>
          <a:bodyPr/>
          <a:lstStyle/>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p:txBody>
      </p:sp>
      <p:pic>
        <p:nvPicPr>
          <p:cNvPr id="5" name="Picture 4">
            <a:extLst>
              <a:ext uri="{FF2B5EF4-FFF2-40B4-BE49-F238E27FC236}">
                <a16:creationId xmlns:a16="http://schemas.microsoft.com/office/drawing/2014/main" id="{85403E1F-9D5C-3F4F-A4C7-CF956EC7B4FC}"/>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CE234FF5-EF7A-B240-B4A4-0BF267AD54FF}"/>
              </a:ext>
            </a:extLst>
          </p:cNvPr>
          <p:cNvSpPr>
            <a:spLocks noGrp="1"/>
          </p:cNvSpPr>
          <p:nvPr>
            <p:ph type="sldNum" sz="quarter" idx="12"/>
          </p:nvPr>
        </p:nvSpPr>
        <p:spPr/>
        <p:txBody>
          <a:bodyPr/>
          <a:lstStyle/>
          <a:p>
            <a:fld id="{E9FC4347-F291-2A4F-8001-6627E9378A3D}" type="slidenum">
              <a:rPr lang="en-US" smtClean="0"/>
              <a:pPr/>
              <a:t>14</a:t>
            </a:fld>
            <a:endParaRPr lang="en-US"/>
          </a:p>
        </p:txBody>
      </p:sp>
      <p:sp>
        <p:nvSpPr>
          <p:cNvPr id="8" name="Rectangle 7">
            <a:extLst>
              <a:ext uri="{FF2B5EF4-FFF2-40B4-BE49-F238E27FC236}">
                <a16:creationId xmlns:a16="http://schemas.microsoft.com/office/drawing/2014/main" id="{68D86199-FD74-654C-87FA-8A2141199350}"/>
              </a:ext>
            </a:extLst>
          </p:cNvPr>
          <p:cNvSpPr/>
          <p:nvPr/>
        </p:nvSpPr>
        <p:spPr>
          <a:xfrm>
            <a:off x="126876" y="1502211"/>
            <a:ext cx="4959195" cy="4478149"/>
          </a:xfrm>
          <a:prstGeom prst="rect">
            <a:avLst/>
          </a:prstGeom>
        </p:spPr>
        <p:txBody>
          <a:bodyPr wrap="square" lIns="91440" tIns="45720" rIns="91440" bIns="45720" anchor="t">
            <a:spAutoFit/>
          </a:bodyPr>
          <a:lstStyle/>
          <a:p>
            <a:r>
              <a:rPr lang="en-US" sz="2000" dirty="0">
                <a:ea typeface="+mn-lt"/>
                <a:cs typeface="+mn-lt"/>
              </a:rPr>
              <a:t>Count number of Visual Flight Rules traffic (VFR) Flights in the Dallas Fort Worth area within a certain radius and altitude using PySpark /Python</a:t>
            </a:r>
            <a:br>
              <a:rPr lang="en-US" sz="2000" dirty="0">
                <a:ea typeface="+mn-lt"/>
                <a:cs typeface="+mn-lt"/>
              </a:rPr>
            </a:br>
            <a:endParaRPr lang="en-US" sz="2000" dirty="0"/>
          </a:p>
          <a:p>
            <a:pPr marL="342900" indent="-342900">
              <a:buFont typeface="Arial"/>
              <a:buChar char="•"/>
            </a:pPr>
            <a:r>
              <a:rPr lang="en-US" sz="2000" dirty="0"/>
              <a:t>Process Flight data by merging IFF and RD data files </a:t>
            </a:r>
          </a:p>
          <a:p>
            <a:pPr marL="342900" indent="-342900">
              <a:buFont typeface="Arial"/>
              <a:buChar char="•"/>
            </a:pPr>
            <a:r>
              <a:rPr lang="en-US" sz="2000" dirty="0"/>
              <a:t>Filter VFR aircrafts with 1200 Beacon Code and geometric filter on airport</a:t>
            </a:r>
          </a:p>
          <a:p>
            <a:pPr marL="342900" indent="-342900">
              <a:buFont typeface="Arial"/>
              <a:buChar char="•"/>
            </a:pPr>
            <a:r>
              <a:rPr lang="en-US" sz="2000" dirty="0"/>
              <a:t>Filter within 20-mile radius or distance from the airport</a:t>
            </a:r>
          </a:p>
          <a:p>
            <a:pPr marL="342900" indent="-342900">
              <a:buFont typeface="Arial"/>
              <a:buChar char="•"/>
            </a:pPr>
            <a:endParaRPr lang="en-US" dirty="0"/>
          </a:p>
          <a:p>
            <a:pPr marL="342900" indent="-342900">
              <a:buFont typeface="Arial"/>
              <a:buChar char="•"/>
            </a:pPr>
            <a:endParaRPr lang="en-US" dirty="0"/>
          </a:p>
          <a:p>
            <a:pPr>
              <a:buFont typeface="Arial"/>
              <a:buChar char="•"/>
            </a:pPr>
            <a:endParaRPr lang="en-US" sz="1100" dirty="0"/>
          </a:p>
          <a:p>
            <a:pPr marL="342900" indent="-342900">
              <a:buFont typeface="Arial"/>
              <a:buChar char="•"/>
            </a:pPr>
            <a:endParaRPr lang="en-US" dirty="0"/>
          </a:p>
        </p:txBody>
      </p:sp>
      <p:pic>
        <p:nvPicPr>
          <p:cNvPr id="3" name="Picture 2">
            <a:extLst>
              <a:ext uri="{FF2B5EF4-FFF2-40B4-BE49-F238E27FC236}">
                <a16:creationId xmlns:a16="http://schemas.microsoft.com/office/drawing/2014/main" id="{73FCB078-A110-44FA-A2D8-5F8FF5887272}"/>
              </a:ext>
            </a:extLst>
          </p:cNvPr>
          <p:cNvPicPr>
            <a:picLocks noChangeAspect="1"/>
          </p:cNvPicPr>
          <p:nvPr/>
        </p:nvPicPr>
        <p:blipFill>
          <a:blip r:embed="rId4"/>
          <a:stretch>
            <a:fillRect/>
          </a:stretch>
        </p:blipFill>
        <p:spPr>
          <a:xfrm>
            <a:off x="126876" y="84674"/>
            <a:ext cx="1016000" cy="850900"/>
          </a:xfrm>
          <a:prstGeom prst="rect">
            <a:avLst/>
          </a:prstGeom>
        </p:spPr>
      </p:pic>
      <p:sp>
        <p:nvSpPr>
          <p:cNvPr id="10" name="Rectangle: Rounded Corners 9">
            <a:extLst>
              <a:ext uri="{FF2B5EF4-FFF2-40B4-BE49-F238E27FC236}">
                <a16:creationId xmlns:a16="http://schemas.microsoft.com/office/drawing/2014/main" id="{219E63C6-E57A-4452-A33A-5682494CED78}"/>
              </a:ext>
            </a:extLst>
          </p:cNvPr>
          <p:cNvSpPr/>
          <p:nvPr/>
        </p:nvSpPr>
        <p:spPr>
          <a:xfrm>
            <a:off x="5314682" y="2084286"/>
            <a:ext cx="1209925" cy="89708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t>Read Data</a:t>
            </a:r>
          </a:p>
        </p:txBody>
      </p:sp>
      <p:sp>
        <p:nvSpPr>
          <p:cNvPr id="13" name="Rectangle 12">
            <a:extLst>
              <a:ext uri="{FF2B5EF4-FFF2-40B4-BE49-F238E27FC236}">
                <a16:creationId xmlns:a16="http://schemas.microsoft.com/office/drawing/2014/main" id="{C4BAE44F-6D90-40B5-B210-73E648211B36}"/>
              </a:ext>
            </a:extLst>
          </p:cNvPr>
          <p:cNvSpPr/>
          <p:nvPr/>
        </p:nvSpPr>
        <p:spPr>
          <a:xfrm>
            <a:off x="8979991" y="2107332"/>
            <a:ext cx="1156435" cy="8970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t>Filter Data</a:t>
            </a:r>
          </a:p>
        </p:txBody>
      </p:sp>
      <p:sp>
        <p:nvSpPr>
          <p:cNvPr id="14" name="Rectangle: Rounded Corners 13">
            <a:extLst>
              <a:ext uri="{FF2B5EF4-FFF2-40B4-BE49-F238E27FC236}">
                <a16:creationId xmlns:a16="http://schemas.microsoft.com/office/drawing/2014/main" id="{AE80B671-EB76-4521-ABB9-0E6A4D7FD9DC}"/>
              </a:ext>
            </a:extLst>
          </p:cNvPr>
          <p:cNvSpPr/>
          <p:nvPr/>
        </p:nvSpPr>
        <p:spPr>
          <a:xfrm>
            <a:off x="10697842" y="2133447"/>
            <a:ext cx="1209925" cy="897082"/>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en-US"/>
              <a:t>Analyze</a:t>
            </a:r>
          </a:p>
          <a:p>
            <a:pPr algn="ctr"/>
            <a:r>
              <a:rPr lang="en-US"/>
              <a:t>Data</a:t>
            </a:r>
          </a:p>
        </p:txBody>
      </p:sp>
      <p:sp>
        <p:nvSpPr>
          <p:cNvPr id="15" name="Arrow: Right 14">
            <a:extLst>
              <a:ext uri="{FF2B5EF4-FFF2-40B4-BE49-F238E27FC236}">
                <a16:creationId xmlns:a16="http://schemas.microsoft.com/office/drawing/2014/main" id="{FD76BB1B-373A-4C36-B170-7C358CA1D8F2}"/>
              </a:ext>
            </a:extLst>
          </p:cNvPr>
          <p:cNvSpPr/>
          <p:nvPr/>
        </p:nvSpPr>
        <p:spPr>
          <a:xfrm>
            <a:off x="6475117" y="2391348"/>
            <a:ext cx="616121" cy="2959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6C60BA7-4029-49F2-AF1E-9492E9CA8867}"/>
              </a:ext>
            </a:extLst>
          </p:cNvPr>
          <p:cNvSpPr/>
          <p:nvPr/>
        </p:nvSpPr>
        <p:spPr>
          <a:xfrm>
            <a:off x="7077924" y="2069902"/>
            <a:ext cx="1451542" cy="957835"/>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t>Process</a:t>
            </a:r>
          </a:p>
          <a:p>
            <a:pPr algn="ctr"/>
            <a:r>
              <a:rPr lang="en-US"/>
              <a:t>Data</a:t>
            </a:r>
          </a:p>
        </p:txBody>
      </p:sp>
      <p:sp>
        <p:nvSpPr>
          <p:cNvPr id="17" name="Arrow: Right 16">
            <a:extLst>
              <a:ext uri="{FF2B5EF4-FFF2-40B4-BE49-F238E27FC236}">
                <a16:creationId xmlns:a16="http://schemas.microsoft.com/office/drawing/2014/main" id="{AC4D5AB0-E28D-4578-B1C1-ED3757567E8F}"/>
              </a:ext>
            </a:extLst>
          </p:cNvPr>
          <p:cNvSpPr/>
          <p:nvPr/>
        </p:nvSpPr>
        <p:spPr>
          <a:xfrm>
            <a:off x="8478439" y="2391347"/>
            <a:ext cx="591541" cy="2959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5CE2BD6C-1251-42E5-A676-D7F1889BAA6E}"/>
              </a:ext>
            </a:extLst>
          </p:cNvPr>
          <p:cNvSpPr/>
          <p:nvPr/>
        </p:nvSpPr>
        <p:spPr>
          <a:xfrm>
            <a:off x="10079811" y="2403637"/>
            <a:ext cx="710812" cy="2959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221157A-C427-12B8-7D58-9381DD7532B0}"/>
              </a:ext>
            </a:extLst>
          </p:cNvPr>
          <p:cNvSpPr/>
          <p:nvPr/>
        </p:nvSpPr>
        <p:spPr>
          <a:xfrm>
            <a:off x="458701" y="5621880"/>
            <a:ext cx="11288562" cy="621026"/>
          </a:xfrm>
          <a:prstGeom prst="rec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dirty="0"/>
              <a:t>This approach was used in the recent AIAA paper – Analysis and prediction of </a:t>
            </a:r>
            <a:r>
              <a:rPr lang="en-US" sz="1600" dirty="0"/>
              <a:t>VFR vs IFR traffic behavior</a:t>
            </a:r>
            <a:endParaRPr lang="en-US" dirty="0"/>
          </a:p>
        </p:txBody>
      </p:sp>
      <p:sp>
        <p:nvSpPr>
          <p:cNvPr id="12" name="Rectangle 11">
            <a:extLst>
              <a:ext uri="{FF2B5EF4-FFF2-40B4-BE49-F238E27FC236}">
                <a16:creationId xmlns:a16="http://schemas.microsoft.com/office/drawing/2014/main" id="{5F3D43F9-7CA5-0F60-5D02-AD13408FDE73}"/>
              </a:ext>
            </a:extLst>
          </p:cNvPr>
          <p:cNvSpPr/>
          <p:nvPr/>
        </p:nvSpPr>
        <p:spPr>
          <a:xfrm>
            <a:off x="10338942" y="192289"/>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en-US" dirty="0"/>
              <a:t>Use case - 2</a:t>
            </a:r>
          </a:p>
        </p:txBody>
      </p:sp>
      <p:sp>
        <p:nvSpPr>
          <p:cNvPr id="19" name="TextBox 18">
            <a:extLst>
              <a:ext uri="{FF2B5EF4-FFF2-40B4-BE49-F238E27FC236}">
                <a16:creationId xmlns:a16="http://schemas.microsoft.com/office/drawing/2014/main" id="{E121F4E9-9915-CB3A-3E1B-D09FCC1FF40A}"/>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rPr>
              <a:t>VFR vs IFR traffic behavior</a:t>
            </a:r>
            <a:endParaRPr lang="en-US"/>
          </a:p>
        </p:txBody>
      </p:sp>
    </p:spTree>
    <p:extLst>
      <p:ext uri="{BB962C8B-B14F-4D97-AF65-F5344CB8AC3E}">
        <p14:creationId xmlns:p14="http://schemas.microsoft.com/office/powerpoint/2010/main" val="2089461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0B1A7-8EDD-2F4F-250B-52EA567A8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7B5D2-EE2D-1B01-45D4-C80CFC3ECB4E}"/>
              </a:ext>
            </a:extLst>
          </p:cNvPr>
          <p:cNvSpPr>
            <a:spLocks noGrp="1"/>
          </p:cNvSpPr>
          <p:nvPr>
            <p:ph type="title"/>
          </p:nvPr>
        </p:nvSpPr>
        <p:spPr>
          <a:xfrm>
            <a:off x="1127759" y="218453"/>
            <a:ext cx="9121141" cy="478918"/>
          </a:xfrm>
        </p:spPr>
        <p:txBody>
          <a:bodyPr/>
          <a:lstStyle/>
          <a:p>
            <a:r>
              <a:rPr lang="en-US" sz="2800"/>
              <a:t>Analysis and prediction of VFR vs IFR traffic behavior</a:t>
            </a:r>
          </a:p>
        </p:txBody>
      </p:sp>
      <p:sp>
        <p:nvSpPr>
          <p:cNvPr id="6" name="Content Placeholder 5">
            <a:extLst>
              <a:ext uri="{FF2B5EF4-FFF2-40B4-BE49-F238E27FC236}">
                <a16:creationId xmlns:a16="http://schemas.microsoft.com/office/drawing/2014/main" id="{004F6593-6C13-6F4F-84DB-C8C3202476C1}"/>
              </a:ext>
            </a:extLst>
          </p:cNvPr>
          <p:cNvSpPr>
            <a:spLocks noGrp="1"/>
          </p:cNvSpPr>
          <p:nvPr>
            <p:ph idx="1"/>
          </p:nvPr>
        </p:nvSpPr>
        <p:spPr>
          <a:xfrm>
            <a:off x="290938" y="1180675"/>
            <a:ext cx="11520540" cy="6303200"/>
          </a:xfrm>
        </p:spPr>
        <p:txBody>
          <a:bodyPr/>
          <a:lstStyle/>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p:txBody>
      </p:sp>
      <p:pic>
        <p:nvPicPr>
          <p:cNvPr id="5" name="Picture 4">
            <a:extLst>
              <a:ext uri="{FF2B5EF4-FFF2-40B4-BE49-F238E27FC236}">
                <a16:creationId xmlns:a16="http://schemas.microsoft.com/office/drawing/2014/main" id="{4DBC1532-28E2-640D-C530-3AEC27197578}"/>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5FFA5E65-0716-07D8-676F-B275D2EEAA06}"/>
              </a:ext>
            </a:extLst>
          </p:cNvPr>
          <p:cNvSpPr>
            <a:spLocks noGrp="1"/>
          </p:cNvSpPr>
          <p:nvPr>
            <p:ph type="sldNum" sz="quarter" idx="12"/>
          </p:nvPr>
        </p:nvSpPr>
        <p:spPr/>
        <p:txBody>
          <a:bodyPr/>
          <a:lstStyle/>
          <a:p>
            <a:fld id="{E9FC4347-F291-2A4F-8001-6627E9378A3D}" type="slidenum">
              <a:rPr lang="en-US" smtClean="0"/>
              <a:pPr/>
              <a:t>15</a:t>
            </a:fld>
            <a:endParaRPr lang="en-US"/>
          </a:p>
        </p:txBody>
      </p:sp>
      <p:pic>
        <p:nvPicPr>
          <p:cNvPr id="3" name="Picture 2">
            <a:extLst>
              <a:ext uri="{FF2B5EF4-FFF2-40B4-BE49-F238E27FC236}">
                <a16:creationId xmlns:a16="http://schemas.microsoft.com/office/drawing/2014/main" id="{E57F6BCC-22E7-2F86-4CD6-915E4AA6809B}"/>
              </a:ext>
            </a:extLst>
          </p:cNvPr>
          <p:cNvPicPr>
            <a:picLocks noChangeAspect="1"/>
          </p:cNvPicPr>
          <p:nvPr/>
        </p:nvPicPr>
        <p:blipFill>
          <a:blip r:embed="rId4"/>
          <a:stretch>
            <a:fillRect/>
          </a:stretch>
        </p:blipFill>
        <p:spPr>
          <a:xfrm>
            <a:off x="111759" y="67138"/>
            <a:ext cx="1016000" cy="850900"/>
          </a:xfrm>
          <a:prstGeom prst="rect">
            <a:avLst/>
          </a:prstGeom>
        </p:spPr>
      </p:pic>
      <p:sp>
        <p:nvSpPr>
          <p:cNvPr id="7" name="Rectangle 6">
            <a:extLst>
              <a:ext uri="{FF2B5EF4-FFF2-40B4-BE49-F238E27FC236}">
                <a16:creationId xmlns:a16="http://schemas.microsoft.com/office/drawing/2014/main" id="{0A83DD3F-FAEA-DD2C-4B64-A637D42DCC47}"/>
              </a:ext>
            </a:extLst>
          </p:cNvPr>
          <p:cNvSpPr/>
          <p:nvPr/>
        </p:nvSpPr>
        <p:spPr>
          <a:xfrm>
            <a:off x="39028" y="1039822"/>
            <a:ext cx="12113943" cy="5471369"/>
          </a:xfrm>
          <a:prstGeom prst="rect">
            <a:avLst/>
          </a:prstGeom>
          <a:solidFill>
            <a:schemeClr val="bg2"/>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p:txBody>
      </p:sp>
      <p:sp>
        <p:nvSpPr>
          <p:cNvPr id="8" name="TextBox 7">
            <a:extLst>
              <a:ext uri="{FF2B5EF4-FFF2-40B4-BE49-F238E27FC236}">
                <a16:creationId xmlns:a16="http://schemas.microsoft.com/office/drawing/2014/main" id="{39F2F7AC-C725-7C89-34A5-C6A2A2B4040B}"/>
              </a:ext>
            </a:extLst>
          </p:cNvPr>
          <p:cNvSpPr txBox="1"/>
          <p:nvPr/>
        </p:nvSpPr>
        <p:spPr>
          <a:xfrm>
            <a:off x="189816" y="1122331"/>
            <a:ext cx="6207927" cy="1477328"/>
          </a:xfrm>
          <a:prstGeom prst="rect">
            <a:avLst/>
          </a:prstGeom>
          <a:noFill/>
        </p:spPr>
        <p:txBody>
          <a:bodyPr wrap="square" lIns="91440" tIns="45720" rIns="91440" bIns="45720" rtlCol="0" anchor="t">
            <a:spAutoFit/>
          </a:bodyPr>
          <a:lstStyle/>
          <a:p>
            <a:r>
              <a:rPr lang="en-US" dirty="0" err="1">
                <a:latin typeface="Helvetica Neue"/>
              </a:rPr>
              <a:t>Anlalyse</a:t>
            </a:r>
            <a:r>
              <a:rPr lang="en-US" dirty="0">
                <a:latin typeface="Helvetica Neue"/>
              </a:rPr>
              <a:t> Visual</a:t>
            </a:r>
            <a:r>
              <a:rPr lang="en-US" dirty="0">
                <a:effectLst/>
                <a:latin typeface="Helvetica Neue"/>
              </a:rPr>
              <a:t> Flight Rules traffic </a:t>
            </a:r>
            <a:r>
              <a:rPr lang="en-US" dirty="0">
                <a:ea typeface="+mn-lt"/>
                <a:cs typeface="+mn-lt"/>
              </a:rPr>
              <a:t>(VFR) </a:t>
            </a:r>
            <a:r>
              <a:rPr lang="en-US" dirty="0">
                <a:effectLst/>
                <a:latin typeface="Helvetica Neue"/>
              </a:rPr>
              <a:t>behavior, </a:t>
            </a:r>
            <a:r>
              <a:rPr lang="en-US" dirty="0">
                <a:latin typeface="Helvetica Neue"/>
              </a:rPr>
              <a:t>compare </a:t>
            </a:r>
            <a:r>
              <a:rPr lang="en-US" dirty="0">
                <a:effectLst/>
                <a:latin typeface="Helvetica Neue"/>
              </a:rPr>
              <a:t>it with Instrument Flight Rules(IFR) traffic and </a:t>
            </a:r>
            <a:r>
              <a:rPr lang="en-US" dirty="0">
                <a:latin typeface="Helvetica Neue"/>
              </a:rPr>
              <a:t>develop</a:t>
            </a:r>
            <a:r>
              <a:rPr lang="en-US" dirty="0">
                <a:effectLst/>
                <a:latin typeface="Helvetica Neue"/>
              </a:rPr>
              <a:t> traffic prediction methods to support Autonomous aircraft flight operations</a:t>
            </a:r>
          </a:p>
          <a:p>
            <a:endParaRPr lang="en-US" dirty="0"/>
          </a:p>
        </p:txBody>
      </p:sp>
      <p:sp>
        <p:nvSpPr>
          <p:cNvPr id="11" name="TextBox 10">
            <a:extLst>
              <a:ext uri="{FF2B5EF4-FFF2-40B4-BE49-F238E27FC236}">
                <a16:creationId xmlns:a16="http://schemas.microsoft.com/office/drawing/2014/main" id="{9BC7587E-A424-7B08-FB7C-383DEDC3636F}"/>
              </a:ext>
            </a:extLst>
          </p:cNvPr>
          <p:cNvSpPr txBox="1"/>
          <p:nvPr/>
        </p:nvSpPr>
        <p:spPr>
          <a:xfrm>
            <a:off x="203200" y="5772527"/>
            <a:ext cx="5063161" cy="1015663"/>
          </a:xfrm>
          <a:prstGeom prst="rect">
            <a:avLst/>
          </a:prstGeom>
          <a:noFill/>
        </p:spPr>
        <p:txBody>
          <a:bodyPr wrap="square" lIns="91440" tIns="45720" rIns="91440" bIns="45720" rtlCol="0" anchor="t">
            <a:spAutoFit/>
          </a:bodyPr>
          <a:lstStyle/>
          <a:p>
            <a:pPr algn="ctr"/>
            <a:r>
              <a:rPr lang="en-US" sz="1200" dirty="0">
                <a:solidFill>
                  <a:srgbClr val="0432FF"/>
                </a:solidFill>
              </a:rPr>
              <a:t>Vishwanath Bulusu∗, Husni Idris† and Aastha Acharya</a:t>
            </a:r>
          </a:p>
          <a:p>
            <a:pPr algn="ctr"/>
            <a:r>
              <a:rPr lang="en-US" sz="1200" dirty="0">
                <a:solidFill>
                  <a:srgbClr val="0432FF"/>
                </a:solidFill>
              </a:rPr>
              <a:t>NASA Ames Research Center, Moffett Field, CA, USA</a:t>
            </a:r>
          </a:p>
          <a:p>
            <a:r>
              <a:rPr lang="en-US" dirty="0"/>
              <a:t>	  (</a:t>
            </a:r>
            <a:r>
              <a:rPr lang="en-US" sz="1100" dirty="0"/>
              <a:t>PAAV</a:t>
            </a:r>
            <a:r>
              <a:rPr lang="en-US" dirty="0"/>
              <a:t> - </a:t>
            </a:r>
            <a:r>
              <a:rPr lang="en-US" sz="1200" b="0" i="0" u="none" strike="noStrike" dirty="0">
                <a:effectLst/>
                <a:latin typeface="Roboto" panose="02000000000000000000" pitchFamily="2" charset="0"/>
                <a:hlinkClick r:id="rId5"/>
              </a:rPr>
              <a:t>Pathfinding for Airspace with Autonomous Vehicles)</a:t>
            </a:r>
          </a:p>
          <a:p>
            <a:endParaRPr lang="en-US" dirty="0"/>
          </a:p>
        </p:txBody>
      </p:sp>
      <p:pic>
        <p:nvPicPr>
          <p:cNvPr id="12" name="Picture 11">
            <a:extLst>
              <a:ext uri="{FF2B5EF4-FFF2-40B4-BE49-F238E27FC236}">
                <a16:creationId xmlns:a16="http://schemas.microsoft.com/office/drawing/2014/main" id="{BF73E6A1-2C47-78F6-4D68-2AA212EB41C0}"/>
              </a:ext>
            </a:extLst>
          </p:cNvPr>
          <p:cNvPicPr>
            <a:picLocks noChangeAspect="1"/>
          </p:cNvPicPr>
          <p:nvPr/>
        </p:nvPicPr>
        <p:blipFill>
          <a:blip r:embed="rId6"/>
          <a:stretch>
            <a:fillRect/>
          </a:stretch>
        </p:blipFill>
        <p:spPr>
          <a:xfrm>
            <a:off x="6311981" y="1075417"/>
            <a:ext cx="5786179" cy="2772520"/>
          </a:xfrm>
          <a:prstGeom prst="rect">
            <a:avLst/>
          </a:prstGeom>
        </p:spPr>
      </p:pic>
      <p:sp>
        <p:nvSpPr>
          <p:cNvPr id="13" name="TextBox 12">
            <a:extLst>
              <a:ext uri="{FF2B5EF4-FFF2-40B4-BE49-F238E27FC236}">
                <a16:creationId xmlns:a16="http://schemas.microsoft.com/office/drawing/2014/main" id="{050DE648-AD43-7051-AC40-9D175DCD0643}"/>
              </a:ext>
            </a:extLst>
          </p:cNvPr>
          <p:cNvSpPr txBox="1"/>
          <p:nvPr/>
        </p:nvSpPr>
        <p:spPr>
          <a:xfrm>
            <a:off x="6311981" y="3889946"/>
            <a:ext cx="5786180" cy="2708434"/>
          </a:xfrm>
          <a:prstGeom prst="rect">
            <a:avLst/>
          </a:prstGeom>
          <a:noFill/>
        </p:spPr>
        <p:txBody>
          <a:bodyPr wrap="square" rtlCol="0">
            <a:spAutoFit/>
          </a:bodyPr>
          <a:lstStyle/>
          <a:p>
            <a:r>
              <a:rPr lang="en-US" sz="1700" dirty="0"/>
              <a:t>Uncertainty associated with VFR traffic spatial and temporal density in the vicinity of a regional airport. The method was extended to IFR traffic and then used to compare the behavior of VFR traffic with IFR traffic. Historical Sherlock traffic data was used to generate spatial density heatmaps around a regional airport at different altitude bands. </a:t>
            </a:r>
            <a:r>
              <a:rPr lang="en-US" sz="1700" b="1" dirty="0"/>
              <a:t>These were used to develop </a:t>
            </a:r>
            <a:r>
              <a:rPr lang="en-US" sz="1700" b="1" dirty="0" err="1"/>
              <a:t>spatio</a:t>
            </a:r>
            <a:r>
              <a:rPr lang="en-US" sz="1700" b="1" dirty="0"/>
              <a:t>-temporal occupancy maps that capture the probability of interacting with VFR traffic or IFR traffic at a given place and time</a:t>
            </a:r>
          </a:p>
        </p:txBody>
      </p:sp>
      <p:pic>
        <p:nvPicPr>
          <p:cNvPr id="14" name="Picture 13">
            <a:extLst>
              <a:ext uri="{FF2B5EF4-FFF2-40B4-BE49-F238E27FC236}">
                <a16:creationId xmlns:a16="http://schemas.microsoft.com/office/drawing/2014/main" id="{9B92192B-969F-0EA3-C5E9-0A93EE85AC7F}"/>
              </a:ext>
            </a:extLst>
          </p:cNvPr>
          <p:cNvPicPr>
            <a:picLocks noChangeAspect="1"/>
          </p:cNvPicPr>
          <p:nvPr/>
        </p:nvPicPr>
        <p:blipFill>
          <a:blip r:embed="rId7"/>
          <a:stretch>
            <a:fillRect/>
          </a:stretch>
        </p:blipFill>
        <p:spPr>
          <a:xfrm>
            <a:off x="203200" y="2531675"/>
            <a:ext cx="5838579" cy="2938123"/>
          </a:xfrm>
          <a:prstGeom prst="rect">
            <a:avLst/>
          </a:prstGeom>
        </p:spPr>
      </p:pic>
      <p:sp>
        <p:nvSpPr>
          <p:cNvPr id="16" name="Rectangle 15">
            <a:extLst>
              <a:ext uri="{FF2B5EF4-FFF2-40B4-BE49-F238E27FC236}">
                <a16:creationId xmlns:a16="http://schemas.microsoft.com/office/drawing/2014/main" id="{95FDA5B5-59A5-4896-0143-A9D550482557}"/>
              </a:ext>
            </a:extLst>
          </p:cNvPr>
          <p:cNvSpPr/>
          <p:nvPr/>
        </p:nvSpPr>
        <p:spPr>
          <a:xfrm>
            <a:off x="10429241" y="112108"/>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en-US" dirty="0"/>
              <a:t>Use case - 2</a:t>
            </a:r>
          </a:p>
        </p:txBody>
      </p:sp>
    </p:spTree>
    <p:extLst>
      <p:ext uri="{BB962C8B-B14F-4D97-AF65-F5344CB8AC3E}">
        <p14:creationId xmlns:p14="http://schemas.microsoft.com/office/powerpoint/2010/main" val="4230686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49E29-A476-2E73-D9C0-F9BB89F69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4E5D83-62DF-9C94-0485-D03ED8594615}"/>
              </a:ext>
            </a:extLst>
          </p:cNvPr>
          <p:cNvSpPr>
            <a:spLocks noGrp="1"/>
          </p:cNvSpPr>
          <p:nvPr>
            <p:ph type="title"/>
          </p:nvPr>
        </p:nvSpPr>
        <p:spPr>
          <a:xfrm>
            <a:off x="1141143" y="-193334"/>
            <a:ext cx="8732694" cy="997772"/>
          </a:xfrm>
        </p:spPr>
        <p:txBody>
          <a:bodyPr/>
          <a:lstStyle/>
          <a:p>
            <a:r>
              <a:rPr lang="en-US" sz="2800"/>
              <a:t> </a:t>
            </a:r>
            <a:br>
              <a:rPr lang="en-US" sz="2800"/>
            </a:br>
            <a:br>
              <a:rPr lang="en-US" sz="2800"/>
            </a:br>
            <a:r>
              <a:rPr lang="en-US" sz="2800" b="1"/>
              <a:t>Greenhouse Gas Emission Estimations using the Sherlock Data Warehouse </a:t>
            </a:r>
            <a:br>
              <a:rPr lang="en-US" sz="2800" b="1"/>
            </a:br>
            <a:endParaRPr lang="en-US" sz="2800"/>
          </a:p>
        </p:txBody>
      </p:sp>
      <p:pic>
        <p:nvPicPr>
          <p:cNvPr id="5" name="Picture 4">
            <a:extLst>
              <a:ext uri="{FF2B5EF4-FFF2-40B4-BE49-F238E27FC236}">
                <a16:creationId xmlns:a16="http://schemas.microsoft.com/office/drawing/2014/main" id="{1DCC0738-3AEE-C646-934B-701732AF511F}"/>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91CC5855-70FA-9362-00B8-7F708E53F1BC}"/>
              </a:ext>
            </a:extLst>
          </p:cNvPr>
          <p:cNvSpPr>
            <a:spLocks noGrp="1"/>
          </p:cNvSpPr>
          <p:nvPr>
            <p:ph type="sldNum" sz="quarter" idx="12"/>
          </p:nvPr>
        </p:nvSpPr>
        <p:spPr/>
        <p:txBody>
          <a:bodyPr/>
          <a:lstStyle/>
          <a:p>
            <a:fld id="{E9FC4347-F291-2A4F-8001-6627E9378A3D}" type="slidenum">
              <a:rPr lang="en-US" smtClean="0"/>
              <a:pPr/>
              <a:t>16</a:t>
            </a:fld>
            <a:endParaRPr lang="en-US"/>
          </a:p>
        </p:txBody>
      </p:sp>
      <p:pic>
        <p:nvPicPr>
          <p:cNvPr id="3" name="Picture 2">
            <a:extLst>
              <a:ext uri="{FF2B5EF4-FFF2-40B4-BE49-F238E27FC236}">
                <a16:creationId xmlns:a16="http://schemas.microsoft.com/office/drawing/2014/main" id="{625A7E31-E1AA-770A-B9FC-E0B3ECE1D5C4}"/>
              </a:ext>
            </a:extLst>
          </p:cNvPr>
          <p:cNvPicPr>
            <a:picLocks noChangeAspect="1"/>
          </p:cNvPicPr>
          <p:nvPr/>
        </p:nvPicPr>
        <p:blipFill>
          <a:blip r:embed="rId4"/>
          <a:stretch>
            <a:fillRect/>
          </a:stretch>
        </p:blipFill>
        <p:spPr>
          <a:xfrm>
            <a:off x="125143" y="44420"/>
            <a:ext cx="1016000" cy="850900"/>
          </a:xfrm>
          <a:prstGeom prst="rect">
            <a:avLst/>
          </a:prstGeom>
        </p:spPr>
      </p:pic>
      <p:sp>
        <p:nvSpPr>
          <p:cNvPr id="7" name="TextBox 6">
            <a:extLst>
              <a:ext uri="{FF2B5EF4-FFF2-40B4-BE49-F238E27FC236}">
                <a16:creationId xmlns:a16="http://schemas.microsoft.com/office/drawing/2014/main" id="{BF29B30C-76D1-7E02-E274-3467C0E8AB93}"/>
              </a:ext>
            </a:extLst>
          </p:cNvPr>
          <p:cNvSpPr txBox="1"/>
          <p:nvPr/>
        </p:nvSpPr>
        <p:spPr>
          <a:xfrm>
            <a:off x="78057" y="1117355"/>
            <a:ext cx="1211394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Motivation </a:t>
            </a:r>
          </a:p>
          <a:p>
            <a:r>
              <a:rPr lang="en-US" dirty="0">
                <a:ea typeface="+mn-lt"/>
                <a:cs typeface="+mn-lt"/>
              </a:rPr>
              <a:t>Analyze and present the utilization of aircraft in the U.S. and the greenhouse gas emissions that they create. Commercial passenger and cargo aviation flight data, captured in the Sherlock data warehouse over the five years from 2016 to 2020, is used to estimate the miles flown by major aircraft models. The estimates for aggregate annual number of flights are validated against data published by the Bureau of Transportation Statistics </a:t>
            </a:r>
            <a:r>
              <a:rPr lang="en-US" dirty="0">
                <a:effectLst/>
                <a:latin typeface="Arial"/>
              </a:rPr>
              <a:t>The corresponding fuel usage is estimated using the International Civilian Aviation Organization (ICAO) fuel use tables and carbon dioxide emissions are calculated using a fuel-use multiplicative factor </a:t>
            </a:r>
            <a:endParaRPr lang="en-US" dirty="0"/>
          </a:p>
          <a:p>
            <a:endParaRPr lang="en-US" dirty="0">
              <a:ea typeface="+mn-lt"/>
              <a:cs typeface="+mn-lt"/>
            </a:endParaRPr>
          </a:p>
          <a:p>
            <a:endParaRPr lang="en-US" dirty="0"/>
          </a:p>
          <a:p>
            <a:endParaRPr lang="en-US" dirty="0"/>
          </a:p>
          <a:p>
            <a:endParaRPr lang="en-US" dirty="0"/>
          </a:p>
        </p:txBody>
      </p:sp>
      <p:sp>
        <p:nvSpPr>
          <p:cNvPr id="8" name="TextBox 7">
            <a:extLst>
              <a:ext uri="{FF2B5EF4-FFF2-40B4-BE49-F238E27FC236}">
                <a16:creationId xmlns:a16="http://schemas.microsoft.com/office/drawing/2014/main" id="{4DF45BAB-7AAA-392C-C1AE-918A5D17A772}"/>
              </a:ext>
            </a:extLst>
          </p:cNvPr>
          <p:cNvSpPr txBox="1"/>
          <p:nvPr/>
        </p:nvSpPr>
        <p:spPr>
          <a:xfrm>
            <a:off x="125143" y="3517785"/>
            <a:ext cx="409290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Data</a:t>
            </a:r>
            <a:r>
              <a:rPr lang="en-US" dirty="0"/>
              <a:t> </a:t>
            </a:r>
          </a:p>
          <a:p>
            <a:pPr marL="285750" indent="-285750">
              <a:buFont typeface="Arial" panose="020B0604020202020204" pitchFamily="34" charset="0"/>
              <a:buChar char="•"/>
            </a:pPr>
            <a:r>
              <a:rPr lang="en-US" dirty="0"/>
              <a:t>Sherlock Flight data</a:t>
            </a:r>
          </a:p>
          <a:p>
            <a:pPr marL="285750" indent="-285750">
              <a:buFont typeface="Arial" panose="020B0604020202020204" pitchFamily="34" charset="0"/>
              <a:buChar char="•"/>
            </a:pPr>
            <a:r>
              <a:rPr lang="en-US" dirty="0">
                <a:latin typeface="Helvetica" pitchFamily="2" charset="0"/>
              </a:rPr>
              <a:t>F</a:t>
            </a:r>
            <a:r>
              <a:rPr lang="en-US" dirty="0">
                <a:effectLst/>
                <a:latin typeface="Helvetica" pitchFamily="2" charset="0"/>
              </a:rPr>
              <a:t>uel consumption data from ICAO fuel use tables</a:t>
            </a:r>
            <a:endParaRPr lang="en-US" dirty="0"/>
          </a:p>
        </p:txBody>
      </p:sp>
      <p:sp>
        <p:nvSpPr>
          <p:cNvPr id="12" name="TextBox 11">
            <a:extLst>
              <a:ext uri="{FF2B5EF4-FFF2-40B4-BE49-F238E27FC236}">
                <a16:creationId xmlns:a16="http://schemas.microsoft.com/office/drawing/2014/main" id="{DDA3E7B2-C695-AA28-56F1-8B6503F7549C}"/>
              </a:ext>
            </a:extLst>
          </p:cNvPr>
          <p:cNvSpPr txBox="1"/>
          <p:nvPr/>
        </p:nvSpPr>
        <p:spPr>
          <a:xfrm>
            <a:off x="125143" y="4899834"/>
            <a:ext cx="618675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Application</a:t>
            </a:r>
          </a:p>
          <a:p>
            <a:endParaRPr lang="en-US" sz="1400" b="1" dirty="0">
              <a:ea typeface="+mn-lt"/>
              <a:cs typeface="+mn-lt"/>
            </a:endParaRPr>
          </a:p>
          <a:p>
            <a:r>
              <a:rPr lang="en-US" sz="1400" b="1" dirty="0">
                <a:ea typeface="+mn-lt"/>
                <a:cs typeface="+mn-lt"/>
              </a:rPr>
              <a:t>Greenhouse Gas Emission Estimations for 2016–2020 using the Sherlock Air Traffic Data Warehouse</a:t>
            </a:r>
            <a:endParaRPr lang="en-US" sz="1400" i="1" dirty="0"/>
          </a:p>
          <a:p>
            <a:r>
              <a:rPr lang="en-US" sz="1200" i="1" dirty="0">
                <a:solidFill>
                  <a:srgbClr val="0432FF"/>
                </a:solidFill>
              </a:rPr>
              <a:t>John E. Melton, Susie Go, and Gregory G. </a:t>
            </a:r>
            <a:r>
              <a:rPr lang="en-US" sz="1200" i="1" dirty="0" err="1">
                <a:solidFill>
                  <a:srgbClr val="0432FF"/>
                </a:solidFill>
              </a:rPr>
              <a:t>Zilliac</a:t>
            </a:r>
            <a:r>
              <a:rPr lang="en-US" sz="1200" i="1" dirty="0">
                <a:solidFill>
                  <a:srgbClr val="0432FF"/>
                </a:solidFill>
              </a:rPr>
              <a:t> </a:t>
            </a:r>
            <a:endParaRPr lang="en-US" sz="1200" dirty="0">
              <a:solidFill>
                <a:srgbClr val="0432FF"/>
              </a:solidFill>
            </a:endParaRPr>
          </a:p>
          <a:p>
            <a:r>
              <a:rPr lang="en-US" sz="1200" i="1" dirty="0">
                <a:solidFill>
                  <a:srgbClr val="0432FF"/>
                </a:solidFill>
              </a:rPr>
              <a:t>Ames Research Center, Moffett Field, CA </a:t>
            </a:r>
          </a:p>
        </p:txBody>
      </p:sp>
      <p:pic>
        <p:nvPicPr>
          <p:cNvPr id="13" name="Picture 12">
            <a:extLst>
              <a:ext uri="{FF2B5EF4-FFF2-40B4-BE49-F238E27FC236}">
                <a16:creationId xmlns:a16="http://schemas.microsoft.com/office/drawing/2014/main" id="{5029124C-209C-AD5D-8007-26ACCF1C7329}"/>
              </a:ext>
            </a:extLst>
          </p:cNvPr>
          <p:cNvPicPr>
            <a:picLocks noChangeAspect="1"/>
          </p:cNvPicPr>
          <p:nvPr/>
        </p:nvPicPr>
        <p:blipFill>
          <a:blip r:embed="rId5"/>
          <a:stretch>
            <a:fillRect/>
          </a:stretch>
        </p:blipFill>
        <p:spPr>
          <a:xfrm>
            <a:off x="5896264" y="3150107"/>
            <a:ext cx="6191543" cy="3264548"/>
          </a:xfrm>
          <a:prstGeom prst="rect">
            <a:avLst/>
          </a:prstGeom>
        </p:spPr>
      </p:pic>
      <p:sp>
        <p:nvSpPr>
          <p:cNvPr id="6" name="Rectangle 5">
            <a:extLst>
              <a:ext uri="{FF2B5EF4-FFF2-40B4-BE49-F238E27FC236}">
                <a16:creationId xmlns:a16="http://schemas.microsoft.com/office/drawing/2014/main" id="{C4DC8DA8-3CE5-3910-B9AA-FD2920FADA2B}"/>
              </a:ext>
            </a:extLst>
          </p:cNvPr>
          <p:cNvSpPr/>
          <p:nvPr/>
        </p:nvSpPr>
        <p:spPr>
          <a:xfrm>
            <a:off x="10429241" y="112108"/>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en-US" dirty="0"/>
              <a:t>Use case - 3</a:t>
            </a:r>
          </a:p>
        </p:txBody>
      </p:sp>
    </p:spTree>
    <p:extLst>
      <p:ext uri="{BB962C8B-B14F-4D97-AF65-F5344CB8AC3E}">
        <p14:creationId xmlns:p14="http://schemas.microsoft.com/office/powerpoint/2010/main" val="1728258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23E7BF-EB97-E2DE-8354-D02EDED17777}"/>
              </a:ext>
            </a:extLst>
          </p:cNvPr>
          <p:cNvSpPr>
            <a:spLocks noGrp="1"/>
          </p:cNvSpPr>
          <p:nvPr>
            <p:ph idx="1"/>
          </p:nvPr>
        </p:nvSpPr>
        <p:spPr>
          <a:xfrm>
            <a:off x="80199" y="1114330"/>
            <a:ext cx="11956741" cy="4921247"/>
          </a:xfrm>
        </p:spPr>
        <p:txBody>
          <a:bodyPr/>
          <a:lstStyle/>
          <a:p>
            <a:pPr>
              <a:buNone/>
            </a:pPr>
            <a:r>
              <a:rPr lang="en-US" sz="2400" b="1" dirty="0">
                <a:ea typeface="+mn-lt"/>
                <a:cs typeface="+mn-lt"/>
              </a:rPr>
              <a:t>Analysis</a:t>
            </a:r>
            <a:endParaRPr lang="en-US" b="1" dirty="0"/>
          </a:p>
          <a:p>
            <a:pPr>
              <a:buNone/>
            </a:pPr>
            <a:r>
              <a:rPr lang="en-US" sz="2400" dirty="0">
                <a:ea typeface="+mn-lt"/>
                <a:cs typeface="+mn-lt"/>
              </a:rPr>
              <a:t>Small number of long-haul flights create a large fraction (30%) of carbon dioxide</a:t>
            </a:r>
            <a:endParaRPr lang="en-US" dirty="0">
              <a:ea typeface="+mn-lt"/>
              <a:cs typeface="+mn-lt"/>
            </a:endParaRPr>
          </a:p>
          <a:p>
            <a:pPr>
              <a:buNone/>
            </a:pPr>
            <a:r>
              <a:rPr lang="en-US" sz="2400" dirty="0">
                <a:ea typeface="+mn-lt"/>
                <a:cs typeface="+mn-lt"/>
              </a:rPr>
              <a:t>emissions, while a relatively large number of short flights (less than 311 statute miles)</a:t>
            </a:r>
            <a:endParaRPr lang="en-US" dirty="0">
              <a:ea typeface="+mn-lt"/>
              <a:cs typeface="+mn-lt"/>
            </a:endParaRPr>
          </a:p>
          <a:p>
            <a:pPr>
              <a:buNone/>
            </a:pPr>
            <a:r>
              <a:rPr lang="en-US" sz="2400" dirty="0">
                <a:ea typeface="+mn-lt"/>
                <a:cs typeface="+mn-lt"/>
              </a:rPr>
              <a:t>contribute a small net amount (less than 5%) of carbon dioxide emission.</a:t>
            </a:r>
            <a:endParaRPr lang="en-US" dirty="0"/>
          </a:p>
          <a:p>
            <a:pPr marL="0" indent="0">
              <a:buNone/>
            </a:pPr>
            <a:endParaRPr lang="en-US"/>
          </a:p>
        </p:txBody>
      </p:sp>
      <p:sp>
        <p:nvSpPr>
          <p:cNvPr id="4" name="Slide Number Placeholder 3">
            <a:extLst>
              <a:ext uri="{FF2B5EF4-FFF2-40B4-BE49-F238E27FC236}">
                <a16:creationId xmlns:a16="http://schemas.microsoft.com/office/drawing/2014/main" id="{2E9CA0D4-187C-CABA-AC08-8542938E6465}"/>
              </a:ext>
            </a:extLst>
          </p:cNvPr>
          <p:cNvSpPr>
            <a:spLocks noGrp="1"/>
          </p:cNvSpPr>
          <p:nvPr>
            <p:ph type="sldNum" sz="quarter" idx="12"/>
          </p:nvPr>
        </p:nvSpPr>
        <p:spPr/>
        <p:txBody>
          <a:bodyPr/>
          <a:lstStyle/>
          <a:p>
            <a:fld id="{E9FC4347-F291-2A4F-8001-6627E9378A3D}" type="slidenum">
              <a:rPr lang="en-US" smtClean="0"/>
              <a:pPr/>
              <a:t>17</a:t>
            </a:fld>
            <a:endParaRPr lang="en-US"/>
          </a:p>
        </p:txBody>
      </p:sp>
      <p:pic>
        <p:nvPicPr>
          <p:cNvPr id="6" name="Picture 5">
            <a:extLst>
              <a:ext uri="{FF2B5EF4-FFF2-40B4-BE49-F238E27FC236}">
                <a16:creationId xmlns:a16="http://schemas.microsoft.com/office/drawing/2014/main" id="{C1BA64A9-C70D-686A-2FDF-B7020F61B16B}"/>
              </a:ext>
            </a:extLst>
          </p:cNvPr>
          <p:cNvPicPr>
            <a:picLocks noChangeAspect="1"/>
          </p:cNvPicPr>
          <p:nvPr/>
        </p:nvPicPr>
        <p:blipFill>
          <a:blip r:embed="rId2"/>
          <a:stretch>
            <a:fillRect/>
          </a:stretch>
        </p:blipFill>
        <p:spPr>
          <a:xfrm>
            <a:off x="8650289" y="3134631"/>
            <a:ext cx="3436079" cy="2678312"/>
          </a:xfrm>
          <a:prstGeom prst="rect">
            <a:avLst/>
          </a:prstGeom>
        </p:spPr>
      </p:pic>
      <p:pic>
        <p:nvPicPr>
          <p:cNvPr id="7" name="Picture 6">
            <a:extLst>
              <a:ext uri="{FF2B5EF4-FFF2-40B4-BE49-F238E27FC236}">
                <a16:creationId xmlns:a16="http://schemas.microsoft.com/office/drawing/2014/main" id="{5F46515D-8B1B-2623-63E1-CDB4BA7E00C1}"/>
              </a:ext>
            </a:extLst>
          </p:cNvPr>
          <p:cNvPicPr>
            <a:picLocks noChangeAspect="1"/>
          </p:cNvPicPr>
          <p:nvPr/>
        </p:nvPicPr>
        <p:blipFill>
          <a:blip r:embed="rId3"/>
          <a:stretch>
            <a:fillRect/>
          </a:stretch>
        </p:blipFill>
        <p:spPr>
          <a:xfrm>
            <a:off x="4346230" y="3083359"/>
            <a:ext cx="4207884" cy="2678312"/>
          </a:xfrm>
          <a:prstGeom prst="rect">
            <a:avLst/>
          </a:prstGeom>
        </p:spPr>
      </p:pic>
      <p:pic>
        <p:nvPicPr>
          <p:cNvPr id="8" name="Picture 7">
            <a:extLst>
              <a:ext uri="{FF2B5EF4-FFF2-40B4-BE49-F238E27FC236}">
                <a16:creationId xmlns:a16="http://schemas.microsoft.com/office/drawing/2014/main" id="{1E878303-D96D-2FEB-0BE6-F3786F16DFA6}"/>
              </a:ext>
            </a:extLst>
          </p:cNvPr>
          <p:cNvPicPr>
            <a:picLocks noChangeAspect="1"/>
          </p:cNvPicPr>
          <p:nvPr/>
        </p:nvPicPr>
        <p:blipFill>
          <a:blip r:embed="rId4"/>
          <a:stretch>
            <a:fillRect/>
          </a:stretch>
        </p:blipFill>
        <p:spPr>
          <a:xfrm>
            <a:off x="31972" y="3093043"/>
            <a:ext cx="4426665" cy="2527689"/>
          </a:xfrm>
          <a:prstGeom prst="rect">
            <a:avLst/>
          </a:prstGeom>
        </p:spPr>
      </p:pic>
      <p:sp>
        <p:nvSpPr>
          <p:cNvPr id="9" name="TextBox 8">
            <a:extLst>
              <a:ext uri="{FF2B5EF4-FFF2-40B4-BE49-F238E27FC236}">
                <a16:creationId xmlns:a16="http://schemas.microsoft.com/office/drawing/2014/main" id="{5B59108F-9D2B-A481-25E3-BAC31750FF41}"/>
              </a:ext>
            </a:extLst>
          </p:cNvPr>
          <p:cNvSpPr txBox="1"/>
          <p:nvPr/>
        </p:nvSpPr>
        <p:spPr>
          <a:xfrm>
            <a:off x="1499788" y="111463"/>
            <a:ext cx="8703022" cy="830997"/>
          </a:xfrm>
          <a:prstGeom prst="rect">
            <a:avLst/>
          </a:prstGeom>
          <a:noFill/>
        </p:spPr>
        <p:txBody>
          <a:bodyPr wrap="square" lIns="91440" tIns="45720" rIns="91440" bIns="45720" rtlCol="0" anchor="t">
            <a:spAutoFit/>
          </a:bodyPr>
          <a:lstStyle/>
          <a:p>
            <a:r>
              <a:rPr lang="en-US" sz="2400" b="1" dirty="0">
                <a:solidFill>
                  <a:schemeClr val="bg1">
                    <a:lumMod val="95000"/>
                  </a:schemeClr>
                </a:solidFill>
              </a:rPr>
              <a:t>Greenhouse Gas Emission Estimations for 2016–2020 </a:t>
            </a:r>
            <a:endParaRPr lang="en-US" dirty="0">
              <a:solidFill>
                <a:schemeClr val="bg1">
                  <a:lumMod val="95000"/>
                </a:schemeClr>
              </a:solidFill>
            </a:endParaRPr>
          </a:p>
          <a:p>
            <a:r>
              <a:rPr lang="en-US" sz="2400" b="1" dirty="0">
                <a:solidFill>
                  <a:schemeClr val="bg1">
                    <a:lumMod val="95000"/>
                  </a:schemeClr>
                </a:solidFill>
              </a:rPr>
              <a:t>using the Sherlock Data Warehouse </a:t>
            </a:r>
            <a:endParaRPr lang="en-US" dirty="0">
              <a:solidFill>
                <a:schemeClr val="bg1">
                  <a:lumMod val="95000"/>
                </a:schemeClr>
              </a:solidFill>
            </a:endParaRPr>
          </a:p>
        </p:txBody>
      </p:sp>
      <p:sp>
        <p:nvSpPr>
          <p:cNvPr id="10" name="Rectangle 9">
            <a:extLst>
              <a:ext uri="{FF2B5EF4-FFF2-40B4-BE49-F238E27FC236}">
                <a16:creationId xmlns:a16="http://schemas.microsoft.com/office/drawing/2014/main" id="{A8EE7E63-D724-BA3B-B9A1-25DECCE0F419}"/>
              </a:ext>
            </a:extLst>
          </p:cNvPr>
          <p:cNvSpPr/>
          <p:nvPr/>
        </p:nvSpPr>
        <p:spPr>
          <a:xfrm>
            <a:off x="291101" y="6037727"/>
            <a:ext cx="11120638" cy="5086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https://</a:t>
            </a:r>
            <a:r>
              <a:rPr lang="en-US" sz="1600" err="1"/>
              <a:t>www.researchgate.net</a:t>
            </a:r>
            <a:r>
              <a:rPr lang="en-US" sz="1600"/>
              <a:t>/publication/363258003_Greenhouse_Gas_Emission_Estimations_for_2016-2020_using_the_Sherlock_Air_Traffic_Data_Warehouse</a:t>
            </a:r>
          </a:p>
        </p:txBody>
      </p:sp>
      <p:sp>
        <p:nvSpPr>
          <p:cNvPr id="11" name="Rectangle 10">
            <a:extLst>
              <a:ext uri="{FF2B5EF4-FFF2-40B4-BE49-F238E27FC236}">
                <a16:creationId xmlns:a16="http://schemas.microsoft.com/office/drawing/2014/main" id="{2905089B-C143-F343-F17C-E7FA11E44E48}"/>
              </a:ext>
            </a:extLst>
          </p:cNvPr>
          <p:cNvSpPr/>
          <p:nvPr/>
        </p:nvSpPr>
        <p:spPr>
          <a:xfrm>
            <a:off x="10429241" y="112108"/>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- 3</a:t>
            </a:r>
          </a:p>
        </p:txBody>
      </p:sp>
      <p:pic>
        <p:nvPicPr>
          <p:cNvPr id="5" name="Picture 4">
            <a:extLst>
              <a:ext uri="{FF2B5EF4-FFF2-40B4-BE49-F238E27FC236}">
                <a16:creationId xmlns:a16="http://schemas.microsoft.com/office/drawing/2014/main" id="{6CFAE1AB-9894-282B-77AD-1897B5C3DFF4}"/>
              </a:ext>
            </a:extLst>
          </p:cNvPr>
          <p:cNvPicPr>
            <a:picLocks noChangeAspect="1"/>
          </p:cNvPicPr>
          <p:nvPr/>
        </p:nvPicPr>
        <p:blipFill rotWithShape="1">
          <a:blip r:embed="rId5"/>
          <a:srcRect l="5586" t="24516" r="6031" b="12580"/>
          <a:stretch/>
        </p:blipFill>
        <p:spPr>
          <a:xfrm>
            <a:off x="78057" y="6566348"/>
            <a:ext cx="1120775" cy="291651"/>
          </a:xfrm>
          <a:prstGeom prst="rect">
            <a:avLst/>
          </a:prstGeom>
        </p:spPr>
      </p:pic>
      <p:pic>
        <p:nvPicPr>
          <p:cNvPr id="12" name="Picture 11">
            <a:extLst>
              <a:ext uri="{FF2B5EF4-FFF2-40B4-BE49-F238E27FC236}">
                <a16:creationId xmlns:a16="http://schemas.microsoft.com/office/drawing/2014/main" id="{757D7D96-FA4E-3F06-97C0-A3A95BC0C7F8}"/>
              </a:ext>
            </a:extLst>
          </p:cNvPr>
          <p:cNvPicPr>
            <a:picLocks noChangeAspect="1"/>
          </p:cNvPicPr>
          <p:nvPr/>
        </p:nvPicPr>
        <p:blipFill>
          <a:blip r:embed="rId6"/>
          <a:stretch>
            <a:fillRect/>
          </a:stretch>
        </p:blipFill>
        <p:spPr>
          <a:xfrm>
            <a:off x="125143" y="44420"/>
            <a:ext cx="1016000" cy="850900"/>
          </a:xfrm>
          <a:prstGeom prst="rect">
            <a:avLst/>
          </a:prstGeom>
        </p:spPr>
      </p:pic>
    </p:spTree>
    <p:extLst>
      <p:ext uri="{BB962C8B-B14F-4D97-AF65-F5344CB8AC3E}">
        <p14:creationId xmlns:p14="http://schemas.microsoft.com/office/powerpoint/2010/main" val="2080981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2DE15-E1F9-347B-BC5B-A2B45891F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5ECB5-98B0-5628-2C3F-BDFBED512872}"/>
              </a:ext>
            </a:extLst>
          </p:cNvPr>
          <p:cNvSpPr>
            <a:spLocks noGrp="1"/>
          </p:cNvSpPr>
          <p:nvPr>
            <p:ph type="title"/>
          </p:nvPr>
        </p:nvSpPr>
        <p:spPr>
          <a:xfrm>
            <a:off x="1097106" y="343533"/>
            <a:ext cx="7246794" cy="443867"/>
          </a:xfrm>
        </p:spPr>
        <p:txBody>
          <a:bodyPr/>
          <a:lstStyle/>
          <a:p>
            <a:br>
              <a:rPr lang="en-US" sz="3600"/>
            </a:br>
            <a:r>
              <a:rPr lang="en-US" sz="3200">
                <a:solidFill>
                  <a:srgbClr val="FFFFFF"/>
                </a:solidFill>
                <a:effectLst/>
                <a:latin typeface="Helvetica" pitchFamily="2" charset="0"/>
              </a:rPr>
              <a:t>ATM Knowledge Graph</a:t>
            </a:r>
            <a:br>
              <a:rPr lang="en-US" sz="1600">
                <a:solidFill>
                  <a:srgbClr val="FFFFFF"/>
                </a:solidFill>
                <a:effectLst/>
                <a:latin typeface="Helvetica" pitchFamily="2" charset="0"/>
              </a:rPr>
            </a:br>
            <a:endParaRPr lang="en-US" sz="3600"/>
          </a:p>
        </p:txBody>
      </p:sp>
      <p:sp>
        <p:nvSpPr>
          <p:cNvPr id="6" name="Content Placeholder 5">
            <a:extLst>
              <a:ext uri="{FF2B5EF4-FFF2-40B4-BE49-F238E27FC236}">
                <a16:creationId xmlns:a16="http://schemas.microsoft.com/office/drawing/2014/main" id="{0625EE71-3697-41F1-1CF0-2731115D4900}"/>
              </a:ext>
            </a:extLst>
          </p:cNvPr>
          <p:cNvSpPr>
            <a:spLocks noGrp="1"/>
          </p:cNvSpPr>
          <p:nvPr>
            <p:ph idx="1"/>
          </p:nvPr>
        </p:nvSpPr>
        <p:spPr>
          <a:xfrm>
            <a:off x="125143" y="1180676"/>
            <a:ext cx="6115853" cy="4331124"/>
          </a:xfrm>
        </p:spPr>
        <p:txBody>
          <a:bodyPr/>
          <a:lstStyle/>
          <a:p>
            <a:pPr marL="514350" indent="-514350">
              <a:buFont typeface="+mj-lt"/>
              <a:buAutoNum type="arabicPeriod"/>
            </a:pPr>
            <a:endParaRPr lang="en-US" sz="1400" dirty="0"/>
          </a:p>
          <a:p>
            <a:pPr marL="514350" indent="-514350">
              <a:buFont typeface="+mj-lt"/>
              <a:buAutoNum type="arabicPeriod"/>
            </a:pPr>
            <a:endParaRPr lang="en-US" sz="1400" dirty="0"/>
          </a:p>
          <a:p>
            <a:pPr marL="514350" indent="-514350">
              <a:buFont typeface="+mj-lt"/>
              <a:buAutoNum type="arabicPeriod"/>
            </a:pPr>
            <a:endParaRPr lang="en-US" sz="1400" dirty="0"/>
          </a:p>
          <a:p>
            <a:pPr marL="514350" indent="-514350">
              <a:buFont typeface="+mj-lt"/>
              <a:buAutoNum type="arabicPeriod"/>
            </a:pPr>
            <a:endParaRPr lang="en-US" sz="1400" dirty="0"/>
          </a:p>
          <a:p>
            <a:pPr marL="514350" indent="-514350">
              <a:buFont typeface="+mj-lt"/>
              <a:buAutoNum type="arabicPeriod"/>
            </a:pPr>
            <a:endParaRPr lang="en-US" sz="1400" dirty="0"/>
          </a:p>
          <a:p>
            <a:pPr marL="514350" indent="-514350">
              <a:buFont typeface="+mj-lt"/>
              <a:buAutoNum type="arabicPeriod"/>
            </a:pPr>
            <a:endParaRPr lang="en-US" sz="1400" dirty="0"/>
          </a:p>
          <a:p>
            <a:pPr marL="514350" indent="-514350">
              <a:buFont typeface="+mj-lt"/>
              <a:buAutoNum type="arabicPeriod"/>
            </a:pPr>
            <a:endParaRPr lang="en-US" sz="1400" dirty="0"/>
          </a:p>
          <a:p>
            <a:pPr marL="514350" indent="-514350">
              <a:buFont typeface="+mj-lt"/>
              <a:buAutoNum type="arabicPeriod"/>
            </a:pPr>
            <a:endParaRPr lang="en-US" sz="1400" dirty="0"/>
          </a:p>
          <a:p>
            <a:pPr marL="0" indent="0">
              <a:buNone/>
            </a:pPr>
            <a:endParaRPr lang="en-US" sz="1400" dirty="0"/>
          </a:p>
          <a:p>
            <a:pPr marL="0" indent="0">
              <a:buNone/>
            </a:pPr>
            <a:r>
              <a:rPr lang="en-US" sz="2400" dirty="0"/>
              <a:t>Sherlock Sources</a:t>
            </a:r>
          </a:p>
          <a:p>
            <a:r>
              <a:rPr lang="en-US" sz="1600" dirty="0">
                <a:effectLst/>
                <a:latin typeface="Helvetica"/>
              </a:rPr>
              <a:t>ASDI: Flight track data</a:t>
            </a:r>
          </a:p>
          <a:p>
            <a:r>
              <a:rPr lang="en-US" sz="1600" dirty="0">
                <a:effectLst/>
                <a:latin typeface="Helvetica"/>
              </a:rPr>
              <a:t>TFM Advisories: GDPs, reroutes, Ground Stops,…</a:t>
            </a:r>
          </a:p>
          <a:p>
            <a:r>
              <a:rPr lang="en-US" sz="1600" dirty="0">
                <a:effectLst/>
                <a:latin typeface="Helvetica"/>
              </a:rPr>
              <a:t> METAR/TAF: Airport weather observation &amp; forecast data</a:t>
            </a:r>
          </a:p>
          <a:p>
            <a:r>
              <a:rPr lang="en-US" sz="1600" dirty="0">
                <a:effectLst/>
                <a:latin typeface="Helvetica"/>
              </a:rPr>
              <a:t> ERAM adaptations: NAS infrastructure data</a:t>
            </a:r>
          </a:p>
          <a:p>
            <a:pPr marL="0" indent="0">
              <a:buNone/>
            </a:pPr>
            <a:r>
              <a:rPr lang="en-US" sz="1600" dirty="0">
                <a:effectLst/>
                <a:latin typeface="Helvetica"/>
              </a:rPr>
              <a:t>(facilities, routes, SIDs/STARs, fixes, airways, sectors,…)</a:t>
            </a:r>
          </a:p>
          <a:p>
            <a:pPr marL="0" indent="0">
              <a:buNone/>
            </a:pPr>
            <a:endParaRPr lang="en-US" sz="1400" dirty="0"/>
          </a:p>
          <a:p>
            <a:pPr marL="0" indent="0">
              <a:buNone/>
            </a:pPr>
            <a:r>
              <a:rPr lang="en-US" sz="1400" dirty="0">
                <a:solidFill>
                  <a:srgbClr val="0432FF"/>
                </a:solidFill>
              </a:rPr>
              <a:t>Rick Keller</a:t>
            </a:r>
            <a:endParaRPr lang="en-US" sz="1400" dirty="0">
              <a:solidFill>
                <a:srgbClr val="0432FF"/>
              </a:solidFill>
              <a:hlinkClick r:id="rId3">
                <a:extLst>
                  <a:ext uri="{A12FA001-AC4F-418D-AE19-62706E023703}">
                    <ahyp:hlinkClr xmlns:ahyp="http://schemas.microsoft.com/office/drawing/2018/hyperlinkcolor" val="tx"/>
                  </a:ext>
                </a:extLst>
              </a:hlinkClick>
            </a:endParaRPr>
          </a:p>
          <a:p>
            <a:pPr marL="0" indent="0">
              <a:buNone/>
            </a:pPr>
            <a:r>
              <a:rPr lang="en-US" sz="1400" dirty="0">
                <a:solidFill>
                  <a:srgbClr val="0000FF"/>
                </a:solidFill>
                <a:hlinkClick r:id="rId3">
                  <a:extLst>
                    <a:ext uri="{A12FA001-AC4F-418D-AE19-62706E023703}">
                      <ahyp:hlinkClr xmlns:ahyp="http://schemas.microsoft.com/office/drawing/2018/hyperlinkcolor" val="tx"/>
                    </a:ext>
                  </a:extLst>
                </a:hlinkClick>
              </a:rPr>
              <a:t>https://data.nasa.gov/ontologies/atmonto/NAS</a:t>
            </a:r>
            <a:endParaRPr lang="en-US" sz="1400" dirty="0"/>
          </a:p>
          <a:p>
            <a:pPr marL="0" indent="0">
              <a:buNone/>
            </a:pPr>
            <a:endParaRPr lang="en-US" sz="1400" dirty="0"/>
          </a:p>
        </p:txBody>
      </p:sp>
      <p:pic>
        <p:nvPicPr>
          <p:cNvPr id="5" name="Picture 4">
            <a:extLst>
              <a:ext uri="{FF2B5EF4-FFF2-40B4-BE49-F238E27FC236}">
                <a16:creationId xmlns:a16="http://schemas.microsoft.com/office/drawing/2014/main" id="{4B564C17-982F-96BE-DF6A-2BD4F570A730}"/>
              </a:ext>
            </a:extLst>
          </p:cNvPr>
          <p:cNvPicPr>
            <a:picLocks noChangeAspect="1"/>
          </p:cNvPicPr>
          <p:nvPr/>
        </p:nvPicPr>
        <p:blipFill rotWithShape="1">
          <a:blip r:embed="rId4"/>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A1335B7D-5BA9-E6F1-6F97-87077D932E3D}"/>
              </a:ext>
            </a:extLst>
          </p:cNvPr>
          <p:cNvSpPr>
            <a:spLocks noGrp="1"/>
          </p:cNvSpPr>
          <p:nvPr>
            <p:ph type="sldNum" sz="quarter" idx="12"/>
          </p:nvPr>
        </p:nvSpPr>
        <p:spPr/>
        <p:txBody>
          <a:bodyPr/>
          <a:lstStyle/>
          <a:p>
            <a:fld id="{E9FC4347-F291-2A4F-8001-6627E9378A3D}" type="slidenum">
              <a:rPr lang="en-US" smtClean="0"/>
              <a:pPr/>
              <a:t>18</a:t>
            </a:fld>
            <a:endParaRPr lang="en-US"/>
          </a:p>
        </p:txBody>
      </p:sp>
      <p:pic>
        <p:nvPicPr>
          <p:cNvPr id="3" name="Picture 2">
            <a:extLst>
              <a:ext uri="{FF2B5EF4-FFF2-40B4-BE49-F238E27FC236}">
                <a16:creationId xmlns:a16="http://schemas.microsoft.com/office/drawing/2014/main" id="{F13AFA06-7889-9ECF-C730-31B82B451C08}"/>
              </a:ext>
            </a:extLst>
          </p:cNvPr>
          <p:cNvPicPr>
            <a:picLocks noChangeAspect="1"/>
          </p:cNvPicPr>
          <p:nvPr/>
        </p:nvPicPr>
        <p:blipFill>
          <a:blip r:embed="rId5"/>
          <a:stretch>
            <a:fillRect/>
          </a:stretch>
        </p:blipFill>
        <p:spPr>
          <a:xfrm>
            <a:off x="125143" y="37758"/>
            <a:ext cx="1016000" cy="850900"/>
          </a:xfrm>
          <a:prstGeom prst="rect">
            <a:avLst/>
          </a:prstGeom>
        </p:spPr>
      </p:pic>
      <p:pic>
        <p:nvPicPr>
          <p:cNvPr id="9" name="Picture 8">
            <a:extLst>
              <a:ext uri="{FF2B5EF4-FFF2-40B4-BE49-F238E27FC236}">
                <a16:creationId xmlns:a16="http://schemas.microsoft.com/office/drawing/2014/main" id="{313E8CAF-031C-FB97-F209-F32F7E8F9E8D}"/>
              </a:ext>
            </a:extLst>
          </p:cNvPr>
          <p:cNvPicPr>
            <a:picLocks noChangeAspect="1"/>
          </p:cNvPicPr>
          <p:nvPr/>
        </p:nvPicPr>
        <p:blipFill>
          <a:blip r:embed="rId6"/>
          <a:stretch>
            <a:fillRect/>
          </a:stretch>
        </p:blipFill>
        <p:spPr>
          <a:xfrm>
            <a:off x="5829575" y="1716654"/>
            <a:ext cx="6362424" cy="4791355"/>
          </a:xfrm>
          <a:prstGeom prst="rect">
            <a:avLst/>
          </a:prstGeom>
        </p:spPr>
      </p:pic>
      <p:sp>
        <p:nvSpPr>
          <p:cNvPr id="11" name="TextBox 10">
            <a:extLst>
              <a:ext uri="{FF2B5EF4-FFF2-40B4-BE49-F238E27FC236}">
                <a16:creationId xmlns:a16="http://schemas.microsoft.com/office/drawing/2014/main" id="{289929F8-DE41-CC12-9A42-81FC6E75A664}"/>
              </a:ext>
            </a:extLst>
          </p:cNvPr>
          <p:cNvSpPr txBox="1"/>
          <p:nvPr/>
        </p:nvSpPr>
        <p:spPr>
          <a:xfrm>
            <a:off x="78056" y="1232465"/>
            <a:ext cx="11910744" cy="2031325"/>
          </a:xfrm>
          <a:prstGeom prst="rect">
            <a:avLst/>
          </a:prstGeom>
          <a:noFill/>
        </p:spPr>
        <p:txBody>
          <a:bodyPr wrap="square" lIns="91440" tIns="45720" rIns="91440" bIns="45720" anchor="t">
            <a:spAutoFit/>
          </a:bodyPr>
          <a:lstStyle/>
          <a:p>
            <a:r>
              <a:rPr lang="en-US" dirty="0">
                <a:effectLst/>
                <a:latin typeface="Helvetica"/>
              </a:rPr>
              <a:t>Knowledge Graph merges/integrates/unifies data from multiple sources into one large graph structure to enable</a:t>
            </a:r>
          </a:p>
          <a:p>
            <a:r>
              <a:rPr lang="en-US" dirty="0">
                <a:effectLst/>
                <a:latin typeface="Helvetica"/>
              </a:rPr>
              <a:t>cross-source querying</a:t>
            </a:r>
          </a:p>
          <a:p>
            <a:endParaRPr lang="en-US">
              <a:latin typeface="Helvetica" pitchFamily="2" charset="0"/>
            </a:endParaRPr>
          </a:p>
          <a:p>
            <a:r>
              <a:rPr lang="en-US" b="1" dirty="0">
                <a:effectLst/>
                <a:latin typeface="Helvetica"/>
              </a:rPr>
              <a:t>Result</a:t>
            </a:r>
          </a:p>
          <a:p>
            <a:pPr marL="285750" indent="-285750">
              <a:buFont typeface="Arial" panose="020B0604020202020204" pitchFamily="34" charset="0"/>
              <a:buChar char="•"/>
            </a:pPr>
            <a:r>
              <a:rPr lang="en-US" dirty="0">
                <a:effectLst/>
                <a:latin typeface="Helvetica"/>
              </a:rPr>
              <a:t>Query Sherlock as a unified database</a:t>
            </a:r>
          </a:p>
          <a:p>
            <a:pPr marL="285750" indent="-285750">
              <a:buFont typeface="Arial" panose="020B0604020202020204" pitchFamily="34" charset="0"/>
              <a:buChar char="•"/>
            </a:pPr>
            <a:r>
              <a:rPr lang="en-US" dirty="0">
                <a:effectLst/>
                <a:latin typeface="Helvetica"/>
              </a:rPr>
              <a:t>Visualize and navigate through the data graph</a:t>
            </a:r>
          </a:p>
          <a:p>
            <a:pPr marL="285750" indent="-285750">
              <a:buFont typeface="Arial" panose="020B0604020202020204" pitchFamily="34" charset="0"/>
              <a:buChar char="•"/>
            </a:pPr>
            <a:r>
              <a:rPr lang="en-US" dirty="0">
                <a:effectLst/>
                <a:latin typeface="Helvetica"/>
              </a:rPr>
              <a:t>Download integrated data</a:t>
            </a:r>
          </a:p>
        </p:txBody>
      </p:sp>
      <p:sp>
        <p:nvSpPr>
          <p:cNvPr id="12" name="Rectangle 11">
            <a:extLst>
              <a:ext uri="{FF2B5EF4-FFF2-40B4-BE49-F238E27FC236}">
                <a16:creationId xmlns:a16="http://schemas.microsoft.com/office/drawing/2014/main" id="{A9021357-9749-252F-8283-6F30E890676D}"/>
              </a:ext>
            </a:extLst>
          </p:cNvPr>
          <p:cNvSpPr/>
          <p:nvPr/>
        </p:nvSpPr>
        <p:spPr>
          <a:xfrm>
            <a:off x="10331379" y="232699"/>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- 4</a:t>
            </a:r>
          </a:p>
        </p:txBody>
      </p:sp>
    </p:spTree>
    <p:extLst>
      <p:ext uri="{BB962C8B-B14F-4D97-AF65-F5344CB8AC3E}">
        <p14:creationId xmlns:p14="http://schemas.microsoft.com/office/powerpoint/2010/main" val="3508360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A0B9B0-3D9D-0C4A-A56E-82D1477A21E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E57AD399-1C2C-414C-BCB8-BD363E3A0495}"/>
              </a:ext>
            </a:extLst>
          </p:cNvPr>
          <p:cNvSpPr>
            <a:spLocks noGrp="1"/>
          </p:cNvSpPr>
          <p:nvPr>
            <p:ph type="sldNum" sz="quarter" idx="12"/>
          </p:nvPr>
        </p:nvSpPr>
        <p:spPr/>
        <p:txBody>
          <a:bodyPr/>
          <a:lstStyle/>
          <a:p>
            <a:fld id="{E9FC4347-F291-2A4F-8001-6627E9378A3D}" type="slidenum">
              <a:rPr lang="en-US" smtClean="0"/>
              <a:pPr/>
              <a:t>19</a:t>
            </a:fld>
            <a:endParaRPr lang="en-US"/>
          </a:p>
        </p:txBody>
      </p:sp>
      <p:pic>
        <p:nvPicPr>
          <p:cNvPr id="7" name="Picture 6">
            <a:extLst>
              <a:ext uri="{FF2B5EF4-FFF2-40B4-BE49-F238E27FC236}">
                <a16:creationId xmlns:a16="http://schemas.microsoft.com/office/drawing/2014/main" id="{277935D8-EC87-1943-A894-7764A4A7CAE3}"/>
              </a:ext>
            </a:extLst>
          </p:cNvPr>
          <p:cNvPicPr>
            <a:picLocks noChangeAspect="1"/>
          </p:cNvPicPr>
          <p:nvPr/>
        </p:nvPicPr>
        <p:blipFill>
          <a:blip r:embed="rId4"/>
          <a:stretch>
            <a:fillRect/>
          </a:stretch>
        </p:blipFill>
        <p:spPr>
          <a:xfrm>
            <a:off x="130444" y="17417"/>
            <a:ext cx="1016000" cy="850900"/>
          </a:xfrm>
          <a:prstGeom prst="rect">
            <a:avLst/>
          </a:prstGeom>
        </p:spPr>
      </p:pic>
      <p:sp>
        <p:nvSpPr>
          <p:cNvPr id="10" name="TextBox 9">
            <a:extLst>
              <a:ext uri="{FF2B5EF4-FFF2-40B4-BE49-F238E27FC236}">
                <a16:creationId xmlns:a16="http://schemas.microsoft.com/office/drawing/2014/main" id="{BE20F9E0-14E1-4561-B2F8-58C93612DD79}"/>
              </a:ext>
            </a:extLst>
          </p:cNvPr>
          <p:cNvSpPr txBox="1"/>
          <p:nvPr/>
        </p:nvSpPr>
        <p:spPr>
          <a:xfrm>
            <a:off x="2154723" y="2223023"/>
            <a:ext cx="772587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solidFill>
                  <a:srgbClr val="002060"/>
                </a:solidFill>
                <a:cs typeface="Segoe UI"/>
              </a:rPr>
              <a:t>ATAC Data and Data Usage</a:t>
            </a:r>
          </a:p>
        </p:txBody>
      </p:sp>
      <p:sp>
        <p:nvSpPr>
          <p:cNvPr id="3" name="TextBox 2">
            <a:extLst>
              <a:ext uri="{FF2B5EF4-FFF2-40B4-BE49-F238E27FC236}">
                <a16:creationId xmlns:a16="http://schemas.microsoft.com/office/drawing/2014/main" id="{7D2FFF1C-0D5C-8BAC-E73D-75DD09336831}"/>
              </a:ext>
            </a:extLst>
          </p:cNvPr>
          <p:cNvSpPr txBox="1"/>
          <p:nvPr/>
        </p:nvSpPr>
        <p:spPr>
          <a:xfrm>
            <a:off x="2980004" y="4382619"/>
            <a:ext cx="5923176" cy="830997"/>
          </a:xfrm>
          <a:prstGeom prst="rect">
            <a:avLst/>
          </a:prstGeom>
          <a:noFill/>
        </p:spPr>
        <p:txBody>
          <a:bodyPr wrap="square" lIns="91440" tIns="45720" rIns="91440" bIns="45720" anchor="t">
            <a:spAutoFit/>
          </a:bodyPr>
          <a:lstStyle/>
          <a:p>
            <a:pPr marL="91440" indent="0" algn="ctr">
              <a:buNone/>
            </a:pPr>
            <a:r>
              <a:rPr lang="en-US" sz="2800">
                <a:solidFill>
                  <a:schemeClr val="accent2">
                    <a:lumMod val="75000"/>
                  </a:schemeClr>
                </a:solidFill>
              </a:rPr>
              <a:t>John Schade</a:t>
            </a:r>
          </a:p>
          <a:p>
            <a:pPr marL="91440" algn="ctr"/>
            <a:r>
              <a:rPr lang="en-US" sz="2000">
                <a:hlinkClick r:id="rId5"/>
              </a:rPr>
              <a:t>jes@atac.com</a:t>
            </a:r>
            <a:r>
              <a:rPr lang="en-US" sz="2000"/>
              <a:t> </a:t>
            </a:r>
          </a:p>
        </p:txBody>
      </p:sp>
    </p:spTree>
    <p:extLst>
      <p:ext uri="{BB962C8B-B14F-4D97-AF65-F5344CB8AC3E}">
        <p14:creationId xmlns:p14="http://schemas.microsoft.com/office/powerpoint/2010/main" val="329923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A8ED4D-B7E6-4D1F-A7D9-E0DB7276C34E}"/>
              </a:ext>
            </a:extLst>
          </p:cNvPr>
          <p:cNvSpPr>
            <a:spLocks noGrp="1"/>
          </p:cNvSpPr>
          <p:nvPr>
            <p:ph type="sldNum" sz="quarter" idx="12"/>
          </p:nvPr>
        </p:nvSpPr>
        <p:spPr/>
        <p:txBody>
          <a:bodyPr/>
          <a:lstStyle/>
          <a:p>
            <a:fld id="{E9FC4347-F291-2A4F-8001-6627E9378A3D}" type="slidenum">
              <a:rPr lang="en-US" smtClean="0"/>
              <a:pPr/>
              <a:t>20</a:t>
            </a:fld>
            <a:endParaRPr lang="en-US"/>
          </a:p>
        </p:txBody>
      </p:sp>
      <p:sp>
        <p:nvSpPr>
          <p:cNvPr id="3" name="Content Placeholder 2">
            <a:extLst>
              <a:ext uri="{FF2B5EF4-FFF2-40B4-BE49-F238E27FC236}">
                <a16:creationId xmlns:a16="http://schemas.microsoft.com/office/drawing/2014/main" id="{3575F286-B540-8706-CC31-9FE44C9C1D18}"/>
              </a:ext>
            </a:extLst>
          </p:cNvPr>
          <p:cNvSpPr>
            <a:spLocks noGrp="1"/>
          </p:cNvSpPr>
          <p:nvPr>
            <p:ph idx="1"/>
          </p:nvPr>
        </p:nvSpPr>
        <p:spPr>
          <a:xfrm>
            <a:off x="350362" y="1204510"/>
            <a:ext cx="11491275" cy="5511363"/>
          </a:xfrm>
        </p:spPr>
        <p:txBody>
          <a:bodyPr/>
          <a:lstStyle/>
          <a:p>
            <a:r>
              <a:rPr lang="en-US" sz="2000" dirty="0"/>
              <a:t>Background – ATAC joined the Sherlock Team in 2015 to accelerate NASA’s aviation research efforts by enhancing Sherlock Data Warehouse Products to increase their readiness level for analysis and NASA research use cases.</a:t>
            </a:r>
          </a:p>
          <a:p>
            <a:r>
              <a:rPr lang="en-US" sz="2000" dirty="0"/>
              <a:t>Integrated proven capabilities and process flows based on ATAC’s work with the FAA’s Performance Data Analysis and Reporting System (PDARS) into Sherlock.</a:t>
            </a:r>
          </a:p>
          <a:p>
            <a:r>
              <a:rPr lang="en-US" sz="2000" dirty="0"/>
              <a:t>Available products include:</a:t>
            </a:r>
          </a:p>
          <a:p>
            <a:pPr lvl="1">
              <a:spcBef>
                <a:spcPts val="200"/>
              </a:spcBef>
            </a:pPr>
            <a:r>
              <a:rPr lang="en-US" sz="1600" dirty="0"/>
              <a:t>Analysis-ready track, flight plan, sectorization, and metadata for 100 individual facilities –including VFR flights available on a next day basis (IFF, RD, EV, SRZ)</a:t>
            </a:r>
          </a:p>
          <a:p>
            <a:pPr lvl="1">
              <a:spcBef>
                <a:spcPts val="200"/>
              </a:spcBef>
            </a:pPr>
            <a:r>
              <a:rPr lang="en-US" sz="1600" dirty="0"/>
              <a:t>CONUS End-to-end trajectories, flight plans, and metadata available within 10 days</a:t>
            </a:r>
          </a:p>
          <a:p>
            <a:pPr lvl="1">
              <a:spcBef>
                <a:spcPts val="200"/>
              </a:spcBef>
            </a:pPr>
            <a:r>
              <a:rPr lang="en-US" sz="1600" b="1" dirty="0"/>
              <a:t>Performance Reports – available daily for individual facilities</a:t>
            </a:r>
          </a:p>
          <a:p>
            <a:pPr lvl="1">
              <a:spcBef>
                <a:spcPts val="200"/>
              </a:spcBef>
            </a:pPr>
            <a:r>
              <a:rPr lang="en-US" sz="1600" dirty="0"/>
              <a:t>Aggregated Trend Databases –Updated Daily</a:t>
            </a:r>
          </a:p>
          <a:p>
            <a:pPr lvl="1">
              <a:spcBef>
                <a:spcPts val="200"/>
              </a:spcBef>
            </a:pPr>
            <a:r>
              <a:rPr lang="en-US" sz="1600" b="1" dirty="0"/>
              <a:t>LADD filtered data/reports for Sherlock Open Data Portal – updated quarterly</a:t>
            </a:r>
          </a:p>
          <a:p>
            <a:pPr lvl="1">
              <a:spcBef>
                <a:spcPts val="200"/>
              </a:spcBef>
            </a:pPr>
            <a:r>
              <a:rPr lang="en-US" sz="1600" dirty="0"/>
              <a:t>Real-time track, flight plan, event, and metadata available for real-time use cases</a:t>
            </a:r>
          </a:p>
          <a:p>
            <a:endParaRPr lang="en-US" sz="2000" dirty="0"/>
          </a:p>
          <a:p>
            <a:r>
              <a:rPr lang="en-US" sz="2000" dirty="0"/>
              <a:t>Documentation: </a:t>
            </a:r>
            <a:endParaRPr lang="en-US" dirty="0"/>
          </a:p>
          <a:p>
            <a:pPr lvl="1"/>
            <a:r>
              <a:rPr lang="en-US" sz="1600" dirty="0">
                <a:hlinkClick r:id="rId2"/>
              </a:rPr>
              <a:t>https://sherlock.datawarehouse.arc.nasa.gov/api/docs/#/description/atac</a:t>
            </a:r>
            <a:r>
              <a:rPr lang="en-US" sz="1600" dirty="0"/>
              <a:t> </a:t>
            </a:r>
          </a:p>
          <a:p>
            <a:pPr marL="457200" lvl="1" indent="0">
              <a:buNone/>
            </a:pPr>
            <a:endParaRPr lang="en-US" sz="2000"/>
          </a:p>
          <a:p>
            <a:pPr marL="0" indent="0">
              <a:buNone/>
            </a:pPr>
            <a:endParaRPr lang="en-US"/>
          </a:p>
        </p:txBody>
      </p:sp>
      <p:sp>
        <p:nvSpPr>
          <p:cNvPr id="6" name="Title 1">
            <a:extLst>
              <a:ext uri="{FF2B5EF4-FFF2-40B4-BE49-F238E27FC236}">
                <a16:creationId xmlns:a16="http://schemas.microsoft.com/office/drawing/2014/main" id="{D1FB53B2-B9C2-A305-9AF8-9F04C4FB0961}"/>
              </a:ext>
            </a:extLst>
          </p:cNvPr>
          <p:cNvSpPr>
            <a:spLocks noGrp="1"/>
          </p:cNvSpPr>
          <p:nvPr>
            <p:ph type="title"/>
          </p:nvPr>
        </p:nvSpPr>
        <p:spPr>
          <a:xfrm>
            <a:off x="83575" y="73693"/>
            <a:ext cx="11591412" cy="843964"/>
          </a:xfrm>
        </p:spPr>
        <p:txBody>
          <a:bodyPr/>
          <a:lstStyle/>
          <a:p>
            <a:r>
              <a:rPr lang="en-US"/>
              <a:t>Analysis-Ready Data Products from ATAC</a:t>
            </a:r>
          </a:p>
        </p:txBody>
      </p:sp>
      <p:pic>
        <p:nvPicPr>
          <p:cNvPr id="7" name="Picture 6">
            <a:extLst>
              <a:ext uri="{FF2B5EF4-FFF2-40B4-BE49-F238E27FC236}">
                <a16:creationId xmlns:a16="http://schemas.microsoft.com/office/drawing/2014/main" id="{1805EC42-7798-874E-9A53-CA69DB90EF92}"/>
              </a:ext>
            </a:extLst>
          </p:cNvPr>
          <p:cNvPicPr>
            <a:picLocks noChangeAspect="1"/>
          </p:cNvPicPr>
          <p:nvPr/>
        </p:nvPicPr>
        <p:blipFill>
          <a:blip r:embed="rId3"/>
          <a:stretch>
            <a:fillRect/>
          </a:stretch>
        </p:blipFill>
        <p:spPr>
          <a:xfrm>
            <a:off x="78057" y="68765"/>
            <a:ext cx="1016000" cy="850900"/>
          </a:xfrm>
          <a:prstGeom prst="rect">
            <a:avLst/>
          </a:prstGeom>
        </p:spPr>
      </p:pic>
      <p:pic>
        <p:nvPicPr>
          <p:cNvPr id="8" name="Picture 7">
            <a:extLst>
              <a:ext uri="{FF2B5EF4-FFF2-40B4-BE49-F238E27FC236}">
                <a16:creationId xmlns:a16="http://schemas.microsoft.com/office/drawing/2014/main" id="{28FD183B-5DF5-4B2D-C7CA-A6A1754B7C42}"/>
              </a:ext>
            </a:extLst>
          </p:cNvPr>
          <p:cNvPicPr>
            <a:picLocks noChangeAspect="1"/>
          </p:cNvPicPr>
          <p:nvPr/>
        </p:nvPicPr>
        <p:blipFill rotWithShape="1">
          <a:blip r:embed="rId4"/>
          <a:srcRect l="5586" t="24516" r="6031" b="12580"/>
          <a:stretch/>
        </p:blipFill>
        <p:spPr>
          <a:xfrm>
            <a:off x="78057" y="6566348"/>
            <a:ext cx="1120775" cy="291651"/>
          </a:xfrm>
          <a:prstGeom prst="rect">
            <a:avLst/>
          </a:prstGeom>
        </p:spPr>
      </p:pic>
    </p:spTree>
    <p:extLst>
      <p:ext uri="{BB962C8B-B14F-4D97-AF65-F5344CB8AC3E}">
        <p14:creationId xmlns:p14="http://schemas.microsoft.com/office/powerpoint/2010/main" val="648986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BFDEC53-D3FC-4C65-9BC9-947AFB2C88C6}"/>
              </a:ext>
            </a:extLst>
          </p:cNvPr>
          <p:cNvSpPr>
            <a:spLocks noGrp="1"/>
          </p:cNvSpPr>
          <p:nvPr>
            <p:ph type="sldNum" sz="quarter" idx="12"/>
          </p:nvPr>
        </p:nvSpPr>
        <p:spPr/>
        <p:txBody>
          <a:bodyPr/>
          <a:lstStyle/>
          <a:p>
            <a:fld id="{E9FC4347-F291-2A4F-8001-6627E9378A3D}" type="slidenum">
              <a:rPr lang="en-US" smtClean="0"/>
              <a:pPr/>
              <a:t>21</a:t>
            </a:fld>
            <a:endParaRPr lang="en-US"/>
          </a:p>
        </p:txBody>
      </p:sp>
      <p:pic>
        <p:nvPicPr>
          <p:cNvPr id="6" name="Picture 5">
            <a:extLst>
              <a:ext uri="{FF2B5EF4-FFF2-40B4-BE49-F238E27FC236}">
                <a16:creationId xmlns:a16="http://schemas.microsoft.com/office/drawing/2014/main" id="{9C7AEF1F-C7D2-4F4D-829B-D3E029C0D468}"/>
              </a:ext>
            </a:extLst>
          </p:cNvPr>
          <p:cNvPicPr>
            <a:picLocks noChangeAspect="1"/>
          </p:cNvPicPr>
          <p:nvPr/>
        </p:nvPicPr>
        <p:blipFill>
          <a:blip r:embed="rId2"/>
          <a:stretch>
            <a:fillRect/>
          </a:stretch>
        </p:blipFill>
        <p:spPr>
          <a:xfrm>
            <a:off x="78057" y="68765"/>
            <a:ext cx="1016000" cy="850900"/>
          </a:xfrm>
          <a:prstGeom prst="rect">
            <a:avLst/>
          </a:prstGeom>
        </p:spPr>
      </p:pic>
      <p:sp>
        <p:nvSpPr>
          <p:cNvPr id="9" name="TextBox 8">
            <a:extLst>
              <a:ext uri="{FF2B5EF4-FFF2-40B4-BE49-F238E27FC236}">
                <a16:creationId xmlns:a16="http://schemas.microsoft.com/office/drawing/2014/main" id="{98E6EB0D-A116-4024-9DF9-C391864C3E1B}"/>
              </a:ext>
            </a:extLst>
          </p:cNvPr>
          <p:cNvSpPr txBox="1"/>
          <p:nvPr/>
        </p:nvSpPr>
        <p:spPr>
          <a:xfrm>
            <a:off x="1272396" y="267419"/>
            <a:ext cx="102537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Calibri"/>
              </a:rPr>
              <a:t>Post Processed ATM Performance Reports/Data in Sherlock</a:t>
            </a:r>
            <a:r>
              <a:rPr lang="en-US" sz="3200">
                <a:latin typeface="Calibri"/>
                <a:cs typeface="Calibri"/>
              </a:rPr>
              <a:t>​</a:t>
            </a:r>
            <a:endParaRPr lang="en-US" sz="3200"/>
          </a:p>
        </p:txBody>
      </p:sp>
      <p:graphicFrame>
        <p:nvGraphicFramePr>
          <p:cNvPr id="11" name="Table 10">
            <a:extLst>
              <a:ext uri="{FF2B5EF4-FFF2-40B4-BE49-F238E27FC236}">
                <a16:creationId xmlns:a16="http://schemas.microsoft.com/office/drawing/2014/main" id="{65D1BF51-6D55-4F70-9D86-145ABDA17C59}"/>
              </a:ext>
            </a:extLst>
          </p:cNvPr>
          <p:cNvGraphicFramePr>
            <a:graphicFrameLocks noGrp="1"/>
          </p:cNvGraphicFramePr>
          <p:nvPr>
            <p:extLst>
              <p:ext uri="{D42A27DB-BD31-4B8C-83A1-F6EECF244321}">
                <p14:modId xmlns:p14="http://schemas.microsoft.com/office/powerpoint/2010/main" val="4217013778"/>
              </p:ext>
            </p:extLst>
          </p:nvPr>
        </p:nvGraphicFramePr>
        <p:xfrm>
          <a:off x="303969" y="1773128"/>
          <a:ext cx="11584046" cy="3268976"/>
        </p:xfrm>
        <a:graphic>
          <a:graphicData uri="http://schemas.openxmlformats.org/drawingml/2006/table">
            <a:tbl>
              <a:tblPr bandRow="1">
                <a:tableStyleId>{7DF18680-E054-41AD-8BC1-D1AEF772440D}</a:tableStyleId>
              </a:tblPr>
              <a:tblGrid>
                <a:gridCol w="2042160">
                  <a:extLst>
                    <a:ext uri="{9D8B030D-6E8A-4147-A177-3AD203B41FA5}">
                      <a16:colId xmlns:a16="http://schemas.microsoft.com/office/drawing/2014/main" val="2309197307"/>
                    </a:ext>
                  </a:extLst>
                </a:gridCol>
                <a:gridCol w="1966451">
                  <a:extLst>
                    <a:ext uri="{9D8B030D-6E8A-4147-A177-3AD203B41FA5}">
                      <a16:colId xmlns:a16="http://schemas.microsoft.com/office/drawing/2014/main" val="3127725564"/>
                    </a:ext>
                  </a:extLst>
                </a:gridCol>
                <a:gridCol w="6018923">
                  <a:extLst>
                    <a:ext uri="{9D8B030D-6E8A-4147-A177-3AD203B41FA5}">
                      <a16:colId xmlns:a16="http://schemas.microsoft.com/office/drawing/2014/main" val="3149788418"/>
                    </a:ext>
                  </a:extLst>
                </a:gridCol>
                <a:gridCol w="1556512">
                  <a:extLst>
                    <a:ext uri="{9D8B030D-6E8A-4147-A177-3AD203B41FA5}">
                      <a16:colId xmlns:a16="http://schemas.microsoft.com/office/drawing/2014/main" val="1419199766"/>
                    </a:ext>
                  </a:extLst>
                </a:gridCol>
              </a:tblGrid>
              <a:tr h="31805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kern="1200">
                          <a:solidFill>
                            <a:schemeClr val="bg1"/>
                          </a:solidFill>
                          <a:effectLst/>
                          <a:latin typeface="+mn-lt"/>
                          <a:ea typeface="+mn-ea"/>
                          <a:cs typeface="+mn-cs"/>
                        </a:rPr>
                        <a:t>ATAC Facility Reports</a:t>
                      </a:r>
                    </a:p>
                  </a:txBody>
                  <a:tcPr>
                    <a:lnL w="12700" cap="flat" cmpd="sng" algn="ctr">
                      <a:solidFill>
                        <a:schemeClr val="tx1"/>
                      </a:solidFill>
                      <a:prstDash val="solid"/>
                      <a:round/>
                      <a:headEnd type="none" w="med" len="med"/>
                      <a:tailEnd type="none" w="med" len="med"/>
                    </a:lnL>
                    <a:solidFill>
                      <a:srgbClr val="00206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kern="1200">
                          <a:solidFill>
                            <a:schemeClr val="bg1"/>
                          </a:solidFill>
                          <a:effectLst/>
                          <a:latin typeface="+mn-lt"/>
                          <a:ea typeface="+mn-ea"/>
                          <a:cs typeface="+mn-cs"/>
                        </a:rPr>
                        <a:t>Scope (Facility</a:t>
                      </a:r>
                      <a:r>
                        <a:rPr lang="en-US" sz="1400" b="1" kern="1200" baseline="0">
                          <a:solidFill>
                            <a:schemeClr val="bg1"/>
                          </a:solidFill>
                          <a:effectLst/>
                          <a:latin typeface="+mn-lt"/>
                          <a:ea typeface="+mn-ea"/>
                          <a:cs typeface="+mn-cs"/>
                        </a:rPr>
                        <a:t> Type)</a:t>
                      </a:r>
                      <a:endParaRPr lang="en-US" sz="1400" b="1" kern="1200">
                        <a:solidFill>
                          <a:schemeClr val="bg1"/>
                        </a:solidFill>
                        <a:effectLst/>
                        <a:latin typeface="+mn-lt"/>
                        <a:ea typeface="+mn-ea"/>
                        <a:cs typeface="+mn-cs"/>
                      </a:endParaRPr>
                    </a:p>
                  </a:txBody>
                  <a:tcPr>
                    <a:solidFill>
                      <a:srgbClr val="002060"/>
                    </a:solidFill>
                  </a:tcPr>
                </a:tc>
                <a:tc>
                  <a:txBody>
                    <a:bodyPr/>
                    <a:lstStyle/>
                    <a:p>
                      <a:r>
                        <a:rPr lang="en-US" sz="1400" b="1" kern="1200">
                          <a:solidFill>
                            <a:schemeClr val="bg1"/>
                          </a:solidFill>
                          <a:effectLst/>
                          <a:latin typeface="+mn-lt"/>
                          <a:ea typeface="+mn-ea"/>
                          <a:cs typeface="+mn-cs"/>
                        </a:rPr>
                        <a:t>Description</a:t>
                      </a:r>
                      <a:endParaRPr lang="en-US" sz="1400">
                        <a:solidFill>
                          <a:schemeClr val="bg1"/>
                        </a:solidFill>
                      </a:endParaRPr>
                    </a:p>
                  </a:txBody>
                  <a:tcPr>
                    <a:solidFill>
                      <a:srgbClr val="002060"/>
                    </a:solidFill>
                  </a:tcPr>
                </a:tc>
                <a:tc>
                  <a:txBody>
                    <a:bodyPr/>
                    <a:lstStyle/>
                    <a:p>
                      <a:pPr lvl="0">
                        <a:buNone/>
                      </a:pPr>
                      <a:r>
                        <a:rPr lang="en-US" sz="1400" b="1" kern="1200">
                          <a:solidFill>
                            <a:schemeClr val="bg1"/>
                          </a:solidFill>
                          <a:effectLst/>
                          <a:latin typeface="+mn-lt"/>
                          <a:ea typeface="+mn-ea"/>
                          <a:cs typeface="+mn-cs"/>
                        </a:rPr>
                        <a:t>Availability</a:t>
                      </a:r>
                    </a:p>
                  </a:txBody>
                  <a:tcPr>
                    <a:lnR w="12700" cap="flat" cmpd="sng" algn="ctr">
                      <a:solidFill>
                        <a:schemeClr val="tx1"/>
                      </a:solidFill>
                      <a:prstDash val="solid"/>
                      <a:round/>
                      <a:headEnd type="none" w="med" len="med"/>
                      <a:tailEnd type="none" w="med" len="med"/>
                    </a:lnR>
                    <a:solidFill>
                      <a:srgbClr val="002060"/>
                    </a:solidFill>
                  </a:tcPr>
                </a:tc>
                <a:extLst>
                  <a:ext uri="{0D108BD9-81ED-4DB2-BD59-A6C34878D82A}">
                    <a16:rowId xmlns:a16="http://schemas.microsoft.com/office/drawing/2014/main" val="3500857171"/>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Go Arounds</a:t>
                      </a:r>
                    </a:p>
                  </a:txBody>
                  <a:tcPr>
                    <a:lnL w="12700" cap="flat" cmpd="sng" algn="ctr">
                      <a:solidFill>
                        <a:schemeClr val="tx1"/>
                      </a:solidFill>
                      <a:prstDash val="solid"/>
                      <a:round/>
                      <a:headEnd type="none" w="med" len="med"/>
                      <a:tailEnd type="none" w="med" len="med"/>
                    </a:lnL>
                  </a:tcPr>
                </a:tc>
                <a:tc>
                  <a:txBody>
                    <a:bodyPr/>
                    <a:lstStyle/>
                    <a:p>
                      <a:r>
                        <a:rPr lang="en-US" sz="1400"/>
                        <a:t>TRACON/Terminal</a:t>
                      </a:r>
                    </a:p>
                  </a:txBody>
                  <a:tcPr/>
                </a:tc>
                <a:tc>
                  <a:txBody>
                    <a:bodyPr/>
                    <a:lstStyle/>
                    <a:p>
                      <a:r>
                        <a:rPr lang="en-US" sz="1400"/>
                        <a:t>Counts, runways, altitude, return time</a:t>
                      </a:r>
                    </a:p>
                  </a:txBody>
                  <a:tcPr/>
                </a:tc>
                <a:tc>
                  <a:txBody>
                    <a:bodyPr/>
                    <a:lstStyle/>
                    <a:p>
                      <a:pPr lvl="0">
                        <a:buNone/>
                      </a:pPr>
                      <a:r>
                        <a:rPr lang="en-US" sz="1400"/>
                        <a:t>2020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71220301"/>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Turns to Final</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TRACON/Terminal</a:t>
                      </a:r>
                    </a:p>
                  </a:txBody>
                  <a:tcPr/>
                </a:tc>
                <a:tc>
                  <a:txBody>
                    <a:bodyPr/>
                    <a:lstStyle/>
                    <a:p>
                      <a:r>
                        <a:rPr lang="en-US" sz="1400"/>
                        <a:t>Overshoots, glideslope speed/altitude deviations, turn on angle</a:t>
                      </a:r>
                    </a:p>
                  </a:txBody>
                  <a:tcPr/>
                </a:tc>
                <a:tc>
                  <a:txBody>
                    <a:bodyPr/>
                    <a:lstStyle/>
                    <a:p>
                      <a:pPr lvl="0">
                        <a:buNone/>
                      </a:pPr>
                      <a:r>
                        <a:rPr lang="en-US" sz="1400"/>
                        <a:t>2020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83986895"/>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Fix Passing</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TRACON/Terminal</a:t>
                      </a:r>
                    </a:p>
                  </a:txBody>
                  <a:tcPr/>
                </a:tc>
                <a:tc>
                  <a:txBody>
                    <a:bodyPr/>
                    <a:lstStyle/>
                    <a:p>
                      <a:r>
                        <a:rPr lang="en-US" sz="1400"/>
                        <a:t>Fix/Waypoint throughput</a:t>
                      </a:r>
                    </a:p>
                  </a:txBody>
                  <a:tcPr/>
                </a:tc>
                <a:tc>
                  <a:txBody>
                    <a:bodyPr/>
                    <a:lstStyle/>
                    <a:p>
                      <a:pPr lvl="0">
                        <a:buNone/>
                      </a:pPr>
                      <a:r>
                        <a:rPr lang="en-US" sz="1400"/>
                        <a:t>2020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41195762"/>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Runway Usage</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ATCT/Surface</a:t>
                      </a:r>
                    </a:p>
                  </a:txBody>
                  <a:tcPr/>
                </a:tc>
                <a:tc>
                  <a:txBody>
                    <a:bodyPr/>
                    <a:lstStyle/>
                    <a:p>
                      <a:r>
                        <a:rPr lang="en-US" sz="1400"/>
                        <a:t>Runway throughput, arrival/departure rates</a:t>
                      </a:r>
                    </a:p>
                  </a:txBody>
                  <a:tcPr/>
                </a:tc>
                <a:tc>
                  <a:txBody>
                    <a:bodyPr/>
                    <a:lstStyle/>
                    <a:p>
                      <a:pPr lvl="0">
                        <a:buNone/>
                      </a:pPr>
                      <a:r>
                        <a:rPr lang="en-US" sz="1400"/>
                        <a:t>2016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09893060"/>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Taxi Time</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ATCT/Surface</a:t>
                      </a:r>
                    </a:p>
                  </a:txBody>
                  <a:tcPr/>
                </a:tc>
                <a:tc>
                  <a:txBody>
                    <a:bodyPr/>
                    <a:lstStyle/>
                    <a:p>
                      <a:r>
                        <a:rPr lang="en-US" sz="1400"/>
                        <a:t>Taxi out, taxi in time</a:t>
                      </a:r>
                    </a:p>
                  </a:txBody>
                  <a:tcPr/>
                </a:tc>
                <a:tc>
                  <a:txBody>
                    <a:bodyPr/>
                    <a:lstStyle/>
                    <a:p>
                      <a:pPr lvl="0">
                        <a:buNone/>
                      </a:pPr>
                      <a:r>
                        <a:rPr lang="en-US" sz="1400"/>
                        <a:t>2016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3675642"/>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Instantaneous Counts</a:t>
                      </a:r>
                    </a:p>
                  </a:txBody>
                  <a:tcPr>
                    <a:lnL w="12700" cap="flat" cmpd="sng" algn="ctr">
                      <a:solidFill>
                        <a:schemeClr val="tx1"/>
                      </a:solidFill>
                      <a:prstDash val="solid"/>
                      <a:round/>
                      <a:headEnd type="none" w="med" len="med"/>
                      <a:tailEnd type="none" w="med" len="med"/>
                    </a:lnL>
                  </a:tcPr>
                </a:tc>
                <a:tc>
                  <a:txBody>
                    <a:bodyPr/>
                    <a:lstStyle/>
                    <a:p>
                      <a:r>
                        <a:rPr lang="en-US" sz="1400"/>
                        <a:t>ARTCC/Enroute</a:t>
                      </a:r>
                    </a:p>
                  </a:txBody>
                  <a:tcPr/>
                </a:tc>
                <a:tc>
                  <a:txBody>
                    <a:bodyPr/>
                    <a:lstStyle/>
                    <a:p>
                      <a:r>
                        <a:rPr lang="en-US" sz="1400"/>
                        <a:t>Number of aircraft in sectors in 15-minute bins, summary statistics</a:t>
                      </a:r>
                    </a:p>
                  </a:txBody>
                  <a:tcPr/>
                </a:tc>
                <a:tc>
                  <a:txBody>
                    <a:bodyPr/>
                    <a:lstStyle/>
                    <a:p>
                      <a:pPr lvl="0">
                        <a:buNone/>
                      </a:pPr>
                      <a:r>
                        <a:rPr lang="en-US" sz="140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32430703"/>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Sector Stats</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ARTCC/Enroute</a:t>
                      </a:r>
                    </a:p>
                  </a:txBody>
                  <a:tcPr/>
                </a:tc>
                <a:tc>
                  <a:txBody>
                    <a:bodyPr/>
                    <a:lstStyle/>
                    <a:p>
                      <a:r>
                        <a:rPr lang="en-US" sz="1400"/>
                        <a:t>Sector</a:t>
                      </a:r>
                      <a:r>
                        <a:rPr lang="en-US" sz="1400" baseline="0"/>
                        <a:t> count, flight Time/distance</a:t>
                      </a:r>
                      <a:r>
                        <a:rPr lang="en-US" sz="1400"/>
                        <a:t>, and transitions between sectors</a:t>
                      </a:r>
                    </a:p>
                  </a:txBody>
                  <a:tcPr/>
                </a:tc>
                <a:tc>
                  <a:txBody>
                    <a:bodyPr/>
                    <a:lstStyle/>
                    <a:p>
                      <a:pPr lvl="0">
                        <a:buNone/>
                      </a:pPr>
                      <a:r>
                        <a:rPr lang="en-US" sz="140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89818839"/>
                  </a:ext>
                </a:extLst>
              </a:tr>
              <a:tr h="3017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Sector Activity</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ARTCC/Enroute</a:t>
                      </a:r>
                    </a:p>
                  </a:txBody>
                  <a:tcPr/>
                </a:tc>
                <a:tc>
                  <a:txBody>
                    <a:bodyPr/>
                    <a:lstStyle/>
                    <a:p>
                      <a:r>
                        <a:rPr lang="en-US" sz="1400"/>
                        <a:t>Sector entries/exits/counts in 15-minute bins</a:t>
                      </a:r>
                    </a:p>
                  </a:txBody>
                  <a:tcPr/>
                </a:tc>
                <a:tc>
                  <a:txBody>
                    <a:bodyPr/>
                    <a:lstStyle/>
                    <a:p>
                      <a:pPr lvl="0">
                        <a:buNone/>
                      </a:pPr>
                      <a:r>
                        <a:rPr lang="en-US" sz="140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02162164"/>
                  </a:ext>
                </a:extLst>
              </a:tr>
              <a:tr h="35045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Field10 Reroute</a:t>
                      </a:r>
                    </a:p>
                  </a:txBody>
                  <a:tcPr>
                    <a:lnL w="12700" cap="flat" cmpd="sng" algn="ctr">
                      <a:solidFill>
                        <a:schemeClr val="tx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ARTCC/Enroute</a:t>
                      </a:r>
                    </a:p>
                  </a:txBody>
                  <a:tcPr/>
                </a:tc>
                <a:tc>
                  <a:txBody>
                    <a:bodyPr/>
                    <a:lstStyle/>
                    <a:p>
                      <a:r>
                        <a:rPr lang="en-US" sz="1400"/>
                        <a:t>Diversions and reroutes</a:t>
                      </a:r>
                    </a:p>
                  </a:txBody>
                  <a:tcPr/>
                </a:tc>
                <a:tc>
                  <a:txBody>
                    <a:bodyPr/>
                    <a:lstStyle/>
                    <a:p>
                      <a:pPr lvl="0">
                        <a:buNone/>
                      </a:pPr>
                      <a:r>
                        <a:rPr lang="en-US" sz="1400"/>
                        <a:t>2015 to Present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75432952"/>
                  </a:ext>
                </a:extLst>
              </a:tr>
              <a:tr h="16206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noFill/>
                  </a:tcPr>
                </a:tc>
                <a:tc>
                  <a:txBody>
                    <a:bodyPr/>
                    <a:lstStyle/>
                    <a:p>
                      <a:endParaRPr lang="en-US" sz="200"/>
                    </a:p>
                  </a:txBody>
                  <a:tcPr>
                    <a:noFill/>
                  </a:tcPr>
                </a:tc>
                <a:tc>
                  <a:txBody>
                    <a:bodyPr/>
                    <a:lstStyle/>
                    <a:p>
                      <a:endParaRPr lang="en-US" sz="200"/>
                    </a:p>
                  </a:txBody>
                  <a:tcPr>
                    <a:noFill/>
                  </a:tcPr>
                </a:tc>
                <a:tc>
                  <a:txBody>
                    <a:bodyPr/>
                    <a:lstStyle/>
                    <a:p>
                      <a:pPr lvl="0">
                        <a:buNone/>
                      </a:pPr>
                      <a:endParaRPr lang="en-US" sz="200"/>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338228922"/>
                  </a:ext>
                </a:extLst>
              </a:tr>
            </a:tbl>
          </a:graphicData>
        </a:graphic>
      </p:graphicFrame>
      <p:pic>
        <p:nvPicPr>
          <p:cNvPr id="13" name="Picture 12">
            <a:extLst>
              <a:ext uri="{FF2B5EF4-FFF2-40B4-BE49-F238E27FC236}">
                <a16:creationId xmlns:a16="http://schemas.microsoft.com/office/drawing/2014/main" id="{7AB0D801-805C-4AC6-B7A0-94DD8D801C7F}"/>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Tree>
    <p:extLst>
      <p:ext uri="{BB962C8B-B14F-4D97-AF65-F5344CB8AC3E}">
        <p14:creationId xmlns:p14="http://schemas.microsoft.com/office/powerpoint/2010/main" val="494169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7955-882B-723B-F53E-285E1089EDCD}"/>
              </a:ext>
            </a:extLst>
          </p:cNvPr>
          <p:cNvSpPr>
            <a:spLocks noGrp="1"/>
          </p:cNvSpPr>
          <p:nvPr>
            <p:ph type="title"/>
          </p:nvPr>
        </p:nvSpPr>
        <p:spPr>
          <a:xfrm>
            <a:off x="736600" y="216804"/>
            <a:ext cx="9537558" cy="745642"/>
          </a:xfrm>
        </p:spPr>
        <p:txBody>
          <a:bodyPr/>
          <a:lstStyle/>
          <a:p>
            <a:r>
              <a:rPr lang="en-US" sz="2500" dirty="0"/>
              <a:t> Fast Paced Simulation Validation and Post Analysis Process</a:t>
            </a:r>
          </a:p>
        </p:txBody>
      </p:sp>
      <p:sp>
        <p:nvSpPr>
          <p:cNvPr id="4" name="Slide Number Placeholder 3">
            <a:extLst>
              <a:ext uri="{FF2B5EF4-FFF2-40B4-BE49-F238E27FC236}">
                <a16:creationId xmlns:a16="http://schemas.microsoft.com/office/drawing/2014/main" id="{33F62C9C-C712-0069-99A3-32CD161AC01D}"/>
              </a:ext>
            </a:extLst>
          </p:cNvPr>
          <p:cNvSpPr>
            <a:spLocks noGrp="1"/>
          </p:cNvSpPr>
          <p:nvPr>
            <p:ph type="sldNum" sz="quarter" idx="12"/>
          </p:nvPr>
        </p:nvSpPr>
        <p:spPr/>
        <p:txBody>
          <a:bodyPr/>
          <a:lstStyle/>
          <a:p>
            <a:fld id="{E9FC4347-F291-2A4F-8001-6627E9378A3D}" type="slidenum">
              <a:rPr lang="en-US" smtClean="0"/>
              <a:pPr/>
              <a:t>22</a:t>
            </a:fld>
            <a:endParaRPr lang="en-US"/>
          </a:p>
        </p:txBody>
      </p:sp>
      <p:sp>
        <p:nvSpPr>
          <p:cNvPr id="5" name="Content Placeholder 2">
            <a:extLst>
              <a:ext uri="{FF2B5EF4-FFF2-40B4-BE49-F238E27FC236}">
                <a16:creationId xmlns:a16="http://schemas.microsoft.com/office/drawing/2014/main" id="{811829FC-3B68-FD14-9491-E207C65A1194}"/>
              </a:ext>
            </a:extLst>
          </p:cNvPr>
          <p:cNvSpPr>
            <a:spLocks noGrp="1"/>
          </p:cNvSpPr>
          <p:nvPr>
            <p:ph idx="1"/>
          </p:nvPr>
        </p:nvSpPr>
        <p:spPr>
          <a:xfrm>
            <a:off x="7800102" y="1181499"/>
            <a:ext cx="3045699" cy="5181600"/>
          </a:xfrm>
        </p:spPr>
        <p:txBody>
          <a:bodyPr>
            <a:normAutofit fontScale="92500" lnSpcReduction="10000"/>
          </a:bodyPr>
          <a:lstStyle/>
          <a:p>
            <a:pPr marL="169863" indent="-169863"/>
            <a:r>
              <a:rPr lang="en-US" sz="2400"/>
              <a:t>Convert simulation output data into ATAC/ Sherlock ASDE-X track data formats</a:t>
            </a:r>
          </a:p>
          <a:p>
            <a:pPr marL="169863" indent="-169863"/>
            <a:endParaRPr lang="en-US" sz="2400"/>
          </a:p>
          <a:p>
            <a:pPr marL="169863" indent="-169863"/>
            <a:r>
              <a:rPr lang="en-US" sz="2400"/>
              <a:t>Develop new/ reuse existing Sherlock reports for creating a validation and post-analysis dashboard</a:t>
            </a:r>
          </a:p>
          <a:p>
            <a:pPr marL="169863" indent="-169863"/>
            <a:endParaRPr lang="en-US" sz="2400"/>
          </a:p>
          <a:p>
            <a:pPr marL="169863" indent="-169863"/>
            <a:r>
              <a:rPr lang="en-US" sz="2400"/>
              <a:t>Playback capability to compare simulated flights with real flights</a:t>
            </a:r>
          </a:p>
        </p:txBody>
      </p:sp>
      <p:pic>
        <p:nvPicPr>
          <p:cNvPr id="6" name="Picture 2">
            <a:extLst>
              <a:ext uri="{FF2B5EF4-FFF2-40B4-BE49-F238E27FC236}">
                <a16:creationId xmlns:a16="http://schemas.microsoft.com/office/drawing/2014/main" id="{8A9998EA-07F9-CD3B-9B00-987D436EE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35" y="1271196"/>
            <a:ext cx="7758167" cy="518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62B91097-6FE5-2338-0955-D12D2E806521}"/>
              </a:ext>
            </a:extLst>
          </p:cNvPr>
          <p:cNvSpPr/>
          <p:nvPr/>
        </p:nvSpPr>
        <p:spPr>
          <a:xfrm>
            <a:off x="4525175" y="4126590"/>
            <a:ext cx="2721538" cy="20174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u="sng">
                <a:solidFill>
                  <a:srgbClr val="FFFF00"/>
                </a:solidFill>
              </a:rPr>
              <a:t>Application:</a:t>
            </a:r>
            <a:r>
              <a:rPr lang="en-US" sz="1400">
                <a:solidFill>
                  <a:srgbClr val="FFFF00"/>
                </a:solidFill>
              </a:rPr>
              <a:t> Playback of simulated vs actual operations data to support simulation validation</a:t>
            </a:r>
          </a:p>
          <a:p>
            <a:endParaRPr lang="en-US" sz="1400">
              <a:solidFill>
                <a:srgbClr val="FFFF00"/>
              </a:solidFill>
            </a:endParaRPr>
          </a:p>
          <a:p>
            <a:r>
              <a:rPr lang="en-US" sz="1400" b="1" u="sng">
                <a:solidFill>
                  <a:srgbClr val="FFFF00"/>
                </a:solidFill>
              </a:rPr>
              <a:t>Data Used:</a:t>
            </a:r>
            <a:r>
              <a:rPr lang="en-US" sz="1400">
                <a:solidFill>
                  <a:srgbClr val="FFFF00"/>
                </a:solidFill>
              </a:rPr>
              <a:t> Sherlock end-to-end trajectory data, SOSS simulation output data</a:t>
            </a:r>
          </a:p>
        </p:txBody>
      </p:sp>
      <p:pic>
        <p:nvPicPr>
          <p:cNvPr id="8" name="Picture 7">
            <a:extLst>
              <a:ext uri="{FF2B5EF4-FFF2-40B4-BE49-F238E27FC236}">
                <a16:creationId xmlns:a16="http://schemas.microsoft.com/office/drawing/2014/main" id="{7B1743C4-D5A7-2D54-7859-19AD7CFB26D8}"/>
              </a:ext>
            </a:extLst>
          </p:cNvPr>
          <p:cNvPicPr>
            <a:picLocks noChangeAspect="1"/>
          </p:cNvPicPr>
          <p:nvPr/>
        </p:nvPicPr>
        <p:blipFill>
          <a:blip r:embed="rId4"/>
          <a:stretch>
            <a:fillRect/>
          </a:stretch>
        </p:blipFill>
        <p:spPr>
          <a:xfrm>
            <a:off x="41935" y="111546"/>
            <a:ext cx="1016000" cy="850900"/>
          </a:xfrm>
          <a:prstGeom prst="rect">
            <a:avLst/>
          </a:prstGeom>
        </p:spPr>
      </p:pic>
      <p:sp>
        <p:nvSpPr>
          <p:cNvPr id="9" name="Rectangle 8">
            <a:extLst>
              <a:ext uri="{FF2B5EF4-FFF2-40B4-BE49-F238E27FC236}">
                <a16:creationId xmlns:a16="http://schemas.microsoft.com/office/drawing/2014/main" id="{E1C1721D-3FF9-5807-8D4D-6BD33C9070E3}"/>
              </a:ext>
            </a:extLst>
          </p:cNvPr>
          <p:cNvSpPr/>
          <p:nvPr/>
        </p:nvSpPr>
        <p:spPr>
          <a:xfrm>
            <a:off x="10434834" y="220149"/>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- 5</a:t>
            </a:r>
          </a:p>
        </p:txBody>
      </p:sp>
      <p:pic>
        <p:nvPicPr>
          <p:cNvPr id="10" name="Picture 9">
            <a:extLst>
              <a:ext uri="{FF2B5EF4-FFF2-40B4-BE49-F238E27FC236}">
                <a16:creationId xmlns:a16="http://schemas.microsoft.com/office/drawing/2014/main" id="{3AA0B520-8510-8EEC-D1CD-21561ACE5D53}"/>
              </a:ext>
            </a:extLst>
          </p:cNvPr>
          <p:cNvPicPr>
            <a:picLocks noChangeAspect="1"/>
          </p:cNvPicPr>
          <p:nvPr/>
        </p:nvPicPr>
        <p:blipFill rotWithShape="1">
          <a:blip r:embed="rId5"/>
          <a:srcRect l="5586" t="24516" r="6031" b="12580"/>
          <a:stretch/>
        </p:blipFill>
        <p:spPr>
          <a:xfrm>
            <a:off x="78057" y="6566348"/>
            <a:ext cx="1120775" cy="291651"/>
          </a:xfrm>
          <a:prstGeom prst="rect">
            <a:avLst/>
          </a:prstGeom>
        </p:spPr>
      </p:pic>
    </p:spTree>
    <p:extLst>
      <p:ext uri="{BB962C8B-B14F-4D97-AF65-F5344CB8AC3E}">
        <p14:creationId xmlns:p14="http://schemas.microsoft.com/office/powerpoint/2010/main" val="3094520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1AF6-BE7F-8C89-C285-C7FDE534BAB0}"/>
              </a:ext>
            </a:extLst>
          </p:cNvPr>
          <p:cNvSpPr>
            <a:spLocks noGrp="1"/>
          </p:cNvSpPr>
          <p:nvPr>
            <p:ph type="title"/>
          </p:nvPr>
        </p:nvSpPr>
        <p:spPr>
          <a:xfrm>
            <a:off x="1186665" y="220071"/>
            <a:ext cx="8832636" cy="745642"/>
          </a:xfrm>
        </p:spPr>
        <p:txBody>
          <a:bodyPr/>
          <a:lstStyle/>
          <a:p>
            <a:r>
              <a:rPr lang="en-US" sz="3200" b="1" dirty="0"/>
              <a:t>(TPIP) Traffic Pattern Intent Prediction Tool</a:t>
            </a:r>
            <a:endParaRPr lang="en-US" sz="3200" dirty="0"/>
          </a:p>
        </p:txBody>
      </p:sp>
      <p:sp>
        <p:nvSpPr>
          <p:cNvPr id="4" name="Slide Number Placeholder 3">
            <a:extLst>
              <a:ext uri="{FF2B5EF4-FFF2-40B4-BE49-F238E27FC236}">
                <a16:creationId xmlns:a16="http://schemas.microsoft.com/office/drawing/2014/main" id="{0EA12AAB-6DD5-222C-9484-1F75141D59BC}"/>
              </a:ext>
            </a:extLst>
          </p:cNvPr>
          <p:cNvSpPr>
            <a:spLocks noGrp="1"/>
          </p:cNvSpPr>
          <p:nvPr>
            <p:ph type="sldNum" sz="quarter" idx="12"/>
          </p:nvPr>
        </p:nvSpPr>
        <p:spPr/>
        <p:txBody>
          <a:bodyPr/>
          <a:lstStyle/>
          <a:p>
            <a:fld id="{E9FC4347-F291-2A4F-8001-6627E9378A3D}" type="slidenum">
              <a:rPr lang="en-US" smtClean="0"/>
              <a:pPr/>
              <a:t>23</a:t>
            </a:fld>
            <a:endParaRPr lang="en-US"/>
          </a:p>
        </p:txBody>
      </p:sp>
      <p:pic>
        <p:nvPicPr>
          <p:cNvPr id="5" name="Picture 4">
            <a:extLst>
              <a:ext uri="{FF2B5EF4-FFF2-40B4-BE49-F238E27FC236}">
                <a16:creationId xmlns:a16="http://schemas.microsoft.com/office/drawing/2014/main" id="{4A1BF96F-78AD-9B71-6C5C-5414FB40A747}"/>
              </a:ext>
            </a:extLst>
          </p:cNvPr>
          <p:cNvPicPr>
            <a:picLocks noChangeAspect="1"/>
          </p:cNvPicPr>
          <p:nvPr/>
        </p:nvPicPr>
        <p:blipFill>
          <a:blip r:embed="rId2" cstate="print">
            <a:extLst>
              <a:ext uri="{28A0092B-C50C-407E-A947-70E740481C1C}">
                <a14:useLocalDpi xmlns:a14="http://schemas.microsoft.com/office/drawing/2010/main" val="0"/>
              </a:ext>
            </a:extLst>
          </a:blip>
          <a:srcRect l="2849" t="974" r="27242" b="9915"/>
          <a:stretch/>
        </p:blipFill>
        <p:spPr>
          <a:xfrm>
            <a:off x="8013632" y="1062005"/>
            <a:ext cx="4008335" cy="2549543"/>
          </a:xfrm>
          <a:prstGeom prst="rect">
            <a:avLst/>
          </a:prstGeom>
        </p:spPr>
      </p:pic>
      <p:pic>
        <p:nvPicPr>
          <p:cNvPr id="6" name="Picture 5">
            <a:extLst>
              <a:ext uri="{FF2B5EF4-FFF2-40B4-BE49-F238E27FC236}">
                <a16:creationId xmlns:a16="http://schemas.microsoft.com/office/drawing/2014/main" id="{C16212F4-423C-52AF-AB59-FC2F83BDC02A}"/>
              </a:ext>
            </a:extLst>
          </p:cNvPr>
          <p:cNvPicPr>
            <a:picLocks noChangeAspect="1"/>
          </p:cNvPicPr>
          <p:nvPr/>
        </p:nvPicPr>
        <p:blipFill rotWithShape="1">
          <a:blip r:embed="rId3"/>
          <a:srcRect t="6687" b="6687"/>
          <a:stretch/>
        </p:blipFill>
        <p:spPr>
          <a:xfrm>
            <a:off x="5060882" y="3643855"/>
            <a:ext cx="5905500" cy="2877038"/>
          </a:xfrm>
          <a:prstGeom prst="rect">
            <a:avLst/>
          </a:prstGeom>
        </p:spPr>
      </p:pic>
      <p:sp>
        <p:nvSpPr>
          <p:cNvPr id="7" name="Rectangle 6">
            <a:extLst>
              <a:ext uri="{FF2B5EF4-FFF2-40B4-BE49-F238E27FC236}">
                <a16:creationId xmlns:a16="http://schemas.microsoft.com/office/drawing/2014/main" id="{1264B8C6-02F4-C9D1-0FCA-F993AC22B173}"/>
              </a:ext>
            </a:extLst>
          </p:cNvPr>
          <p:cNvSpPr/>
          <p:nvPr/>
        </p:nvSpPr>
        <p:spPr>
          <a:xfrm>
            <a:off x="4559487" y="1392682"/>
            <a:ext cx="3454145" cy="2299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u="sng">
                <a:solidFill>
                  <a:schemeClr val="tx1"/>
                </a:solidFill>
              </a:rPr>
              <a:t>Application:</a:t>
            </a:r>
            <a:r>
              <a:rPr lang="en-US" sz="1600">
                <a:solidFill>
                  <a:schemeClr val="tx1"/>
                </a:solidFill>
              </a:rPr>
              <a:t> Predict the flight path of traffic around small and medium sized airports</a:t>
            </a:r>
          </a:p>
          <a:p>
            <a:endParaRPr lang="en-US" sz="1600" b="1" u="sng">
              <a:solidFill>
                <a:schemeClr val="tx1"/>
              </a:solidFill>
            </a:endParaRPr>
          </a:p>
          <a:p>
            <a:r>
              <a:rPr lang="en-US" sz="1600" b="1" u="sng">
                <a:solidFill>
                  <a:schemeClr val="tx1"/>
                </a:solidFill>
              </a:rPr>
              <a:t>Data Used: </a:t>
            </a:r>
            <a:r>
              <a:rPr lang="en-US" sz="1600">
                <a:solidFill>
                  <a:schemeClr val="tx1"/>
                </a:solidFill>
              </a:rPr>
              <a:t>trajectory data (Sherlock), airport layout definitions, Airspace fix definitions</a:t>
            </a:r>
          </a:p>
        </p:txBody>
      </p:sp>
      <p:pic>
        <p:nvPicPr>
          <p:cNvPr id="8" name="Picture 7">
            <a:extLst>
              <a:ext uri="{FF2B5EF4-FFF2-40B4-BE49-F238E27FC236}">
                <a16:creationId xmlns:a16="http://schemas.microsoft.com/office/drawing/2014/main" id="{DF0351A6-74C3-FA46-C577-6DDE7FB167A2}"/>
              </a:ext>
            </a:extLst>
          </p:cNvPr>
          <p:cNvPicPr>
            <a:picLocks noChangeAspect="1"/>
          </p:cNvPicPr>
          <p:nvPr/>
        </p:nvPicPr>
        <p:blipFill>
          <a:blip r:embed="rId4"/>
          <a:stretch>
            <a:fillRect/>
          </a:stretch>
        </p:blipFill>
        <p:spPr>
          <a:xfrm>
            <a:off x="31916" y="1062006"/>
            <a:ext cx="4527571" cy="2629766"/>
          </a:xfrm>
          <a:prstGeom prst="rect">
            <a:avLst/>
          </a:prstGeom>
        </p:spPr>
      </p:pic>
      <p:pic>
        <p:nvPicPr>
          <p:cNvPr id="9" name="Picture 8">
            <a:extLst>
              <a:ext uri="{FF2B5EF4-FFF2-40B4-BE49-F238E27FC236}">
                <a16:creationId xmlns:a16="http://schemas.microsoft.com/office/drawing/2014/main" id="{80A16F8C-B407-9228-ECC7-C69B9B5E0C23}"/>
              </a:ext>
            </a:extLst>
          </p:cNvPr>
          <p:cNvPicPr>
            <a:picLocks noChangeAspect="1"/>
          </p:cNvPicPr>
          <p:nvPr/>
        </p:nvPicPr>
        <p:blipFill>
          <a:blip r:embed="rId5"/>
          <a:stretch>
            <a:fillRect/>
          </a:stretch>
        </p:blipFill>
        <p:spPr>
          <a:xfrm>
            <a:off x="31916" y="3691770"/>
            <a:ext cx="4786914" cy="2885130"/>
          </a:xfrm>
          <a:prstGeom prst="rect">
            <a:avLst/>
          </a:prstGeom>
        </p:spPr>
      </p:pic>
      <p:pic>
        <p:nvPicPr>
          <p:cNvPr id="10" name="Picture 9">
            <a:extLst>
              <a:ext uri="{FF2B5EF4-FFF2-40B4-BE49-F238E27FC236}">
                <a16:creationId xmlns:a16="http://schemas.microsoft.com/office/drawing/2014/main" id="{68184F13-733F-BA53-0D26-3D491BEC994C}"/>
              </a:ext>
            </a:extLst>
          </p:cNvPr>
          <p:cNvPicPr>
            <a:picLocks noChangeAspect="1"/>
          </p:cNvPicPr>
          <p:nvPr/>
        </p:nvPicPr>
        <p:blipFill>
          <a:blip r:embed="rId6"/>
          <a:stretch>
            <a:fillRect/>
          </a:stretch>
        </p:blipFill>
        <p:spPr>
          <a:xfrm>
            <a:off x="78057" y="68765"/>
            <a:ext cx="1016000" cy="850900"/>
          </a:xfrm>
          <a:prstGeom prst="rect">
            <a:avLst/>
          </a:prstGeom>
        </p:spPr>
      </p:pic>
      <p:sp>
        <p:nvSpPr>
          <p:cNvPr id="11" name="Rectangle 10">
            <a:extLst>
              <a:ext uri="{FF2B5EF4-FFF2-40B4-BE49-F238E27FC236}">
                <a16:creationId xmlns:a16="http://schemas.microsoft.com/office/drawing/2014/main" id="{E36C7D46-FBE4-F714-E036-7A87A1BFA613}"/>
              </a:ext>
            </a:extLst>
          </p:cNvPr>
          <p:cNvSpPr/>
          <p:nvPr/>
        </p:nvSpPr>
        <p:spPr>
          <a:xfrm>
            <a:off x="10369764" y="259673"/>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- 6</a:t>
            </a:r>
          </a:p>
        </p:txBody>
      </p:sp>
      <p:pic>
        <p:nvPicPr>
          <p:cNvPr id="12" name="Picture 11">
            <a:extLst>
              <a:ext uri="{FF2B5EF4-FFF2-40B4-BE49-F238E27FC236}">
                <a16:creationId xmlns:a16="http://schemas.microsoft.com/office/drawing/2014/main" id="{D6D4BE52-7AA2-8A5A-10DD-81534A054F86}"/>
              </a:ext>
            </a:extLst>
          </p:cNvPr>
          <p:cNvPicPr>
            <a:picLocks noChangeAspect="1"/>
          </p:cNvPicPr>
          <p:nvPr/>
        </p:nvPicPr>
        <p:blipFill rotWithShape="1">
          <a:blip r:embed="rId7"/>
          <a:srcRect l="5586" t="24516" r="6031" b="12580"/>
          <a:stretch/>
        </p:blipFill>
        <p:spPr>
          <a:xfrm>
            <a:off x="78057" y="6566348"/>
            <a:ext cx="1120775" cy="291651"/>
          </a:xfrm>
          <a:prstGeom prst="rect">
            <a:avLst/>
          </a:prstGeom>
        </p:spPr>
      </p:pic>
    </p:spTree>
    <p:extLst>
      <p:ext uri="{BB962C8B-B14F-4D97-AF65-F5344CB8AC3E}">
        <p14:creationId xmlns:p14="http://schemas.microsoft.com/office/powerpoint/2010/main" val="2934932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A85DB-FD58-6F0A-51EC-47036BD5577A}"/>
              </a:ext>
            </a:extLst>
          </p:cNvPr>
          <p:cNvSpPr>
            <a:spLocks noGrp="1"/>
          </p:cNvSpPr>
          <p:nvPr>
            <p:ph type="title"/>
          </p:nvPr>
        </p:nvSpPr>
        <p:spPr>
          <a:xfrm>
            <a:off x="1094056" y="245757"/>
            <a:ext cx="7948343" cy="651993"/>
          </a:xfrm>
        </p:spPr>
        <p:txBody>
          <a:bodyPr/>
          <a:lstStyle/>
          <a:p>
            <a:br>
              <a:rPr lang="en-US"/>
            </a:br>
            <a:r>
              <a:rPr lang="en-US" sz="4000"/>
              <a:t>Explainable AI (XAI)</a:t>
            </a:r>
            <a:br>
              <a:rPr lang="en-US" sz="4000"/>
            </a:br>
            <a:endParaRPr lang="en-US"/>
          </a:p>
        </p:txBody>
      </p:sp>
      <p:sp>
        <p:nvSpPr>
          <p:cNvPr id="4" name="Slide Number Placeholder 3">
            <a:extLst>
              <a:ext uri="{FF2B5EF4-FFF2-40B4-BE49-F238E27FC236}">
                <a16:creationId xmlns:a16="http://schemas.microsoft.com/office/drawing/2014/main" id="{7D0A8F92-E07B-885D-49A2-9954EE77369B}"/>
              </a:ext>
            </a:extLst>
          </p:cNvPr>
          <p:cNvSpPr>
            <a:spLocks noGrp="1"/>
          </p:cNvSpPr>
          <p:nvPr>
            <p:ph type="sldNum" sz="quarter" idx="12"/>
          </p:nvPr>
        </p:nvSpPr>
        <p:spPr/>
        <p:txBody>
          <a:bodyPr/>
          <a:lstStyle/>
          <a:p>
            <a:fld id="{E9FC4347-F291-2A4F-8001-6627E9378A3D}" type="slidenum">
              <a:rPr lang="en-US" smtClean="0"/>
              <a:pPr/>
              <a:t>24</a:t>
            </a:fld>
            <a:endParaRPr lang="en-US"/>
          </a:p>
        </p:txBody>
      </p:sp>
      <p:pic>
        <p:nvPicPr>
          <p:cNvPr id="5" name="Picture 4">
            <a:extLst>
              <a:ext uri="{FF2B5EF4-FFF2-40B4-BE49-F238E27FC236}">
                <a16:creationId xmlns:a16="http://schemas.microsoft.com/office/drawing/2014/main" id="{B0610A27-1FD5-00F7-80E1-E42354364904}"/>
              </a:ext>
            </a:extLst>
          </p:cNvPr>
          <p:cNvPicPr>
            <a:picLocks noChangeAspect="1"/>
          </p:cNvPicPr>
          <p:nvPr/>
        </p:nvPicPr>
        <p:blipFill>
          <a:blip r:embed="rId3"/>
          <a:stretch>
            <a:fillRect/>
          </a:stretch>
        </p:blipFill>
        <p:spPr>
          <a:xfrm>
            <a:off x="135189" y="1019068"/>
            <a:ext cx="4495278" cy="2973452"/>
          </a:xfrm>
          <a:prstGeom prst="rect">
            <a:avLst/>
          </a:prstGeom>
        </p:spPr>
      </p:pic>
      <p:pic>
        <p:nvPicPr>
          <p:cNvPr id="6" name="Picture 5">
            <a:extLst>
              <a:ext uri="{FF2B5EF4-FFF2-40B4-BE49-F238E27FC236}">
                <a16:creationId xmlns:a16="http://schemas.microsoft.com/office/drawing/2014/main" id="{DFDE9146-B705-9D7A-4A1B-8257C6B786E7}"/>
              </a:ext>
            </a:extLst>
          </p:cNvPr>
          <p:cNvPicPr>
            <a:picLocks noChangeAspect="1"/>
          </p:cNvPicPr>
          <p:nvPr/>
        </p:nvPicPr>
        <p:blipFill>
          <a:blip r:embed="rId4"/>
          <a:stretch>
            <a:fillRect/>
          </a:stretch>
        </p:blipFill>
        <p:spPr>
          <a:xfrm>
            <a:off x="5839910" y="3023543"/>
            <a:ext cx="6352090" cy="3529656"/>
          </a:xfrm>
          <a:prstGeom prst="rect">
            <a:avLst/>
          </a:prstGeom>
        </p:spPr>
      </p:pic>
      <p:grpSp>
        <p:nvGrpSpPr>
          <p:cNvPr id="8" name="Group 7">
            <a:extLst>
              <a:ext uri="{FF2B5EF4-FFF2-40B4-BE49-F238E27FC236}">
                <a16:creationId xmlns:a16="http://schemas.microsoft.com/office/drawing/2014/main" id="{3244567C-3041-40A7-9869-20409D99B91C}"/>
              </a:ext>
            </a:extLst>
          </p:cNvPr>
          <p:cNvGrpSpPr/>
          <p:nvPr/>
        </p:nvGrpSpPr>
        <p:grpSpPr>
          <a:xfrm>
            <a:off x="915053" y="3878920"/>
            <a:ext cx="4556237" cy="2757813"/>
            <a:chOff x="5875104" y="958360"/>
            <a:chExt cx="5973999" cy="3938780"/>
          </a:xfrm>
        </p:grpSpPr>
        <p:pic>
          <p:nvPicPr>
            <p:cNvPr id="9" name="Picture 8">
              <a:extLst>
                <a:ext uri="{FF2B5EF4-FFF2-40B4-BE49-F238E27FC236}">
                  <a16:creationId xmlns:a16="http://schemas.microsoft.com/office/drawing/2014/main" id="{B581585A-1F8B-3BDD-FF06-604D1FF24A5C}"/>
                </a:ext>
              </a:extLst>
            </p:cNvPr>
            <p:cNvPicPr>
              <a:picLocks noChangeAspect="1"/>
            </p:cNvPicPr>
            <p:nvPr/>
          </p:nvPicPr>
          <p:blipFill>
            <a:blip r:embed="rId5"/>
            <a:stretch>
              <a:fillRect/>
            </a:stretch>
          </p:blipFill>
          <p:spPr>
            <a:xfrm>
              <a:off x="5875104" y="1140398"/>
              <a:ext cx="5557243" cy="3756742"/>
            </a:xfrm>
            <a:prstGeom prst="rect">
              <a:avLst/>
            </a:prstGeom>
          </p:spPr>
        </p:pic>
        <p:pic>
          <p:nvPicPr>
            <p:cNvPr id="10" name="Picture 9">
              <a:extLst>
                <a:ext uri="{FF2B5EF4-FFF2-40B4-BE49-F238E27FC236}">
                  <a16:creationId xmlns:a16="http://schemas.microsoft.com/office/drawing/2014/main" id="{62B9E56C-B0BB-4406-7694-814884E8D02E}"/>
                </a:ext>
              </a:extLst>
            </p:cNvPr>
            <p:cNvPicPr>
              <a:picLocks noChangeAspect="1"/>
            </p:cNvPicPr>
            <p:nvPr/>
          </p:nvPicPr>
          <p:blipFill>
            <a:blip r:embed="rId6"/>
            <a:stretch>
              <a:fillRect/>
            </a:stretch>
          </p:blipFill>
          <p:spPr>
            <a:xfrm>
              <a:off x="10333443" y="958360"/>
              <a:ext cx="1515660" cy="1049303"/>
            </a:xfrm>
            <a:prstGeom prst="rect">
              <a:avLst/>
            </a:prstGeom>
          </p:spPr>
        </p:pic>
      </p:grpSp>
      <p:sp>
        <p:nvSpPr>
          <p:cNvPr id="11" name="Rectangle 10">
            <a:extLst>
              <a:ext uri="{FF2B5EF4-FFF2-40B4-BE49-F238E27FC236}">
                <a16:creationId xmlns:a16="http://schemas.microsoft.com/office/drawing/2014/main" id="{767B214B-1481-7DE1-8141-39816ED19EB1}"/>
              </a:ext>
            </a:extLst>
          </p:cNvPr>
          <p:cNvSpPr/>
          <p:nvPr/>
        </p:nvSpPr>
        <p:spPr>
          <a:xfrm>
            <a:off x="5150415" y="1108816"/>
            <a:ext cx="6906396" cy="1817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50" b="1" u="sng">
                <a:solidFill>
                  <a:schemeClr val="tx1"/>
                </a:solidFill>
              </a:rPr>
              <a:t>Application:</a:t>
            </a:r>
            <a:r>
              <a:rPr lang="en-US" sz="1650">
                <a:solidFill>
                  <a:schemeClr val="tx1"/>
                </a:solidFill>
              </a:rPr>
              <a:t> Provides human-understandable explanations for machine learning models</a:t>
            </a:r>
          </a:p>
          <a:p>
            <a:endParaRPr lang="en-US" sz="1650">
              <a:solidFill>
                <a:srgbClr val="FFFF00"/>
              </a:solidFill>
            </a:endParaRPr>
          </a:p>
          <a:p>
            <a:r>
              <a:rPr lang="en-US" sz="1650" b="1" u="sng">
                <a:solidFill>
                  <a:schemeClr val="tx1"/>
                </a:solidFill>
              </a:rPr>
              <a:t>Data Used:</a:t>
            </a:r>
            <a:r>
              <a:rPr lang="en-US" sz="1650">
                <a:solidFill>
                  <a:schemeClr val="tx1"/>
                </a:solidFill>
              </a:rPr>
              <a:t> Sherlock end-to-end trajectory and flight summary data, Sherlock METAR weather data</a:t>
            </a:r>
          </a:p>
          <a:p>
            <a:endParaRPr lang="en-US" sz="1650">
              <a:solidFill>
                <a:schemeClr val="tx1"/>
              </a:solidFill>
            </a:endParaRPr>
          </a:p>
          <a:p>
            <a:r>
              <a:rPr lang="en-US" sz="1650" u="sng">
                <a:solidFill>
                  <a:schemeClr val="tx1"/>
                </a:solidFill>
              </a:rPr>
              <a:t>Use Case: </a:t>
            </a:r>
            <a:r>
              <a:rPr lang="en-US" sz="1650">
                <a:solidFill>
                  <a:schemeClr val="tx1"/>
                </a:solidFill>
              </a:rPr>
              <a:t>Anomaly Detection in Flight Tracks</a:t>
            </a:r>
          </a:p>
        </p:txBody>
      </p:sp>
      <p:sp>
        <p:nvSpPr>
          <p:cNvPr id="12" name="Rectangle 11">
            <a:extLst>
              <a:ext uri="{FF2B5EF4-FFF2-40B4-BE49-F238E27FC236}">
                <a16:creationId xmlns:a16="http://schemas.microsoft.com/office/drawing/2014/main" id="{5FE77255-BCB2-F84F-B6CC-1B4FD3CBE07F}"/>
              </a:ext>
            </a:extLst>
          </p:cNvPr>
          <p:cNvSpPr/>
          <p:nvPr/>
        </p:nvSpPr>
        <p:spPr>
          <a:xfrm>
            <a:off x="1205638" y="5261744"/>
            <a:ext cx="1000908" cy="33630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3A92F87B-AFDA-F5D1-9291-0B209F2B9874}"/>
              </a:ext>
            </a:extLst>
          </p:cNvPr>
          <p:cNvSpPr/>
          <p:nvPr/>
        </p:nvSpPr>
        <p:spPr>
          <a:xfrm>
            <a:off x="8904641" y="3949939"/>
            <a:ext cx="1465616" cy="576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Box 13">
            <a:extLst>
              <a:ext uri="{FF2B5EF4-FFF2-40B4-BE49-F238E27FC236}">
                <a16:creationId xmlns:a16="http://schemas.microsoft.com/office/drawing/2014/main" id="{BD4C926D-BB0D-BFAD-30A9-CCEE35EC4FFA}"/>
              </a:ext>
            </a:extLst>
          </p:cNvPr>
          <p:cNvSpPr txBox="1"/>
          <p:nvPr/>
        </p:nvSpPr>
        <p:spPr>
          <a:xfrm>
            <a:off x="6866368" y="3875043"/>
            <a:ext cx="4188206" cy="461665"/>
          </a:xfrm>
          <a:prstGeom prst="rect">
            <a:avLst/>
          </a:prstGeom>
          <a:noFill/>
        </p:spPr>
        <p:txBody>
          <a:bodyPr wrap="square" rtlCol="0">
            <a:spAutoFit/>
          </a:bodyPr>
          <a:lstStyle/>
          <a:p>
            <a:pPr lvl="1"/>
            <a:r>
              <a:rPr lang="en-US" sz="1200">
                <a:solidFill>
                  <a:schemeClr val="bg1"/>
                </a:solidFill>
              </a:rPr>
              <a:t>XAI model provides human-understandable explanations for the identified anomalies</a:t>
            </a:r>
          </a:p>
        </p:txBody>
      </p:sp>
      <p:cxnSp>
        <p:nvCxnSpPr>
          <p:cNvPr id="15" name="Straight Arrow Connector 14">
            <a:extLst>
              <a:ext uri="{FF2B5EF4-FFF2-40B4-BE49-F238E27FC236}">
                <a16:creationId xmlns:a16="http://schemas.microsoft.com/office/drawing/2014/main" id="{FA2AFCCC-2D8B-ACFA-4213-BC0B06B7CBE4}"/>
              </a:ext>
            </a:extLst>
          </p:cNvPr>
          <p:cNvCxnSpPr>
            <a:cxnSpLocks/>
          </p:cNvCxnSpPr>
          <p:nvPr/>
        </p:nvCxnSpPr>
        <p:spPr>
          <a:xfrm>
            <a:off x="9486123" y="4293053"/>
            <a:ext cx="1061671" cy="725435"/>
          </a:xfrm>
          <a:prstGeom prst="straightConnector1">
            <a:avLst/>
          </a:prstGeom>
          <a:ln>
            <a:solidFill>
              <a:schemeClr val="bg1"/>
            </a:solidFill>
            <a:tailEnd type="triangle"/>
          </a:ln>
        </p:spPr>
        <p:style>
          <a:lnRef idx="3">
            <a:schemeClr val="accent1"/>
          </a:lnRef>
          <a:fillRef idx="0">
            <a:schemeClr val="accent1"/>
          </a:fillRef>
          <a:effectRef idx="2">
            <a:schemeClr val="accent1"/>
          </a:effectRef>
          <a:fontRef idx="minor">
            <a:schemeClr val="tx1"/>
          </a:fontRef>
        </p:style>
      </p:cxnSp>
      <p:sp>
        <p:nvSpPr>
          <p:cNvPr id="16" name="TextBox 15">
            <a:extLst>
              <a:ext uri="{FF2B5EF4-FFF2-40B4-BE49-F238E27FC236}">
                <a16:creationId xmlns:a16="http://schemas.microsoft.com/office/drawing/2014/main" id="{4C1201BC-6E37-31E1-9004-F50AC0BC8094}"/>
              </a:ext>
            </a:extLst>
          </p:cNvPr>
          <p:cNvSpPr txBox="1"/>
          <p:nvPr/>
        </p:nvSpPr>
        <p:spPr>
          <a:xfrm>
            <a:off x="365150" y="1105748"/>
            <a:ext cx="2176214" cy="300082"/>
          </a:xfrm>
          <a:prstGeom prst="rect">
            <a:avLst/>
          </a:prstGeom>
          <a:noFill/>
        </p:spPr>
        <p:txBody>
          <a:bodyPr wrap="square" rtlCol="0">
            <a:spAutoFit/>
          </a:bodyPr>
          <a:lstStyle/>
          <a:p>
            <a:r>
              <a:rPr lang="en-US" sz="1350"/>
              <a:t>Why XAI?</a:t>
            </a:r>
          </a:p>
        </p:txBody>
      </p:sp>
      <p:sp>
        <p:nvSpPr>
          <p:cNvPr id="17" name="TextBox 16">
            <a:extLst>
              <a:ext uri="{FF2B5EF4-FFF2-40B4-BE49-F238E27FC236}">
                <a16:creationId xmlns:a16="http://schemas.microsoft.com/office/drawing/2014/main" id="{942AA3B2-C63B-B221-6AFF-E9233F9920E4}"/>
              </a:ext>
            </a:extLst>
          </p:cNvPr>
          <p:cNvSpPr txBox="1"/>
          <p:nvPr/>
        </p:nvSpPr>
        <p:spPr>
          <a:xfrm>
            <a:off x="7275553" y="4746116"/>
            <a:ext cx="1072079" cy="646331"/>
          </a:xfrm>
          <a:prstGeom prst="rect">
            <a:avLst/>
          </a:prstGeom>
          <a:noFill/>
        </p:spPr>
        <p:txBody>
          <a:bodyPr wrap="square" rtlCol="0">
            <a:spAutoFit/>
          </a:bodyPr>
          <a:lstStyle/>
          <a:p>
            <a:r>
              <a:rPr lang="en-US" sz="1200">
                <a:solidFill>
                  <a:schemeClr val="bg1"/>
                </a:solidFill>
              </a:rPr>
              <a:t>Machine learning model output</a:t>
            </a:r>
          </a:p>
        </p:txBody>
      </p:sp>
      <p:cxnSp>
        <p:nvCxnSpPr>
          <p:cNvPr id="18" name="Straight Arrow Connector 17">
            <a:extLst>
              <a:ext uri="{FF2B5EF4-FFF2-40B4-BE49-F238E27FC236}">
                <a16:creationId xmlns:a16="http://schemas.microsoft.com/office/drawing/2014/main" id="{F7E6A225-8598-EF70-DA40-97CEF6B4BAB9}"/>
              </a:ext>
            </a:extLst>
          </p:cNvPr>
          <p:cNvCxnSpPr>
            <a:cxnSpLocks/>
          </p:cNvCxnSpPr>
          <p:nvPr/>
        </p:nvCxnSpPr>
        <p:spPr>
          <a:xfrm>
            <a:off x="8130022" y="5016776"/>
            <a:ext cx="435219" cy="16955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9B3BDF9B-6195-FA5F-1E21-3497B9666C71}"/>
              </a:ext>
            </a:extLst>
          </p:cNvPr>
          <p:cNvPicPr>
            <a:picLocks noChangeAspect="1"/>
          </p:cNvPicPr>
          <p:nvPr/>
        </p:nvPicPr>
        <p:blipFill>
          <a:blip r:embed="rId7"/>
          <a:stretch>
            <a:fillRect/>
          </a:stretch>
        </p:blipFill>
        <p:spPr>
          <a:xfrm>
            <a:off x="78057" y="68765"/>
            <a:ext cx="1016000" cy="850900"/>
          </a:xfrm>
          <a:prstGeom prst="rect">
            <a:avLst/>
          </a:prstGeom>
        </p:spPr>
      </p:pic>
      <p:sp>
        <p:nvSpPr>
          <p:cNvPr id="26" name="Rectangle 25">
            <a:extLst>
              <a:ext uri="{FF2B5EF4-FFF2-40B4-BE49-F238E27FC236}">
                <a16:creationId xmlns:a16="http://schemas.microsoft.com/office/drawing/2014/main" id="{C0F3DE8F-0321-40E3-0EA3-5C839303B091}"/>
              </a:ext>
            </a:extLst>
          </p:cNvPr>
          <p:cNvSpPr/>
          <p:nvPr/>
        </p:nvSpPr>
        <p:spPr>
          <a:xfrm>
            <a:off x="10228637" y="241260"/>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- 7</a:t>
            </a:r>
          </a:p>
        </p:txBody>
      </p:sp>
      <p:pic>
        <p:nvPicPr>
          <p:cNvPr id="7" name="Picture 6">
            <a:extLst>
              <a:ext uri="{FF2B5EF4-FFF2-40B4-BE49-F238E27FC236}">
                <a16:creationId xmlns:a16="http://schemas.microsoft.com/office/drawing/2014/main" id="{A28DDC94-BEC7-7A5A-4C53-FFC11A21AABD}"/>
              </a:ext>
            </a:extLst>
          </p:cNvPr>
          <p:cNvPicPr>
            <a:picLocks noChangeAspect="1"/>
          </p:cNvPicPr>
          <p:nvPr/>
        </p:nvPicPr>
        <p:blipFill rotWithShape="1">
          <a:blip r:embed="rId8"/>
          <a:srcRect l="5586" t="24516" r="6031" b="12580"/>
          <a:stretch/>
        </p:blipFill>
        <p:spPr>
          <a:xfrm>
            <a:off x="78057" y="6566348"/>
            <a:ext cx="1120775" cy="291651"/>
          </a:xfrm>
          <a:prstGeom prst="rect">
            <a:avLst/>
          </a:prstGeom>
        </p:spPr>
      </p:pic>
    </p:spTree>
    <p:extLst>
      <p:ext uri="{BB962C8B-B14F-4D97-AF65-F5344CB8AC3E}">
        <p14:creationId xmlns:p14="http://schemas.microsoft.com/office/powerpoint/2010/main" val="2737264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99CF-3B83-43C1-96E8-1CDF103E4D57}"/>
              </a:ext>
            </a:extLst>
          </p:cNvPr>
          <p:cNvSpPr>
            <a:spLocks noGrp="1"/>
          </p:cNvSpPr>
          <p:nvPr>
            <p:ph type="title"/>
          </p:nvPr>
        </p:nvSpPr>
        <p:spPr>
          <a:xfrm>
            <a:off x="947458" y="182056"/>
            <a:ext cx="9154802" cy="745642"/>
          </a:xfrm>
        </p:spPr>
        <p:txBody>
          <a:bodyPr/>
          <a:lstStyle/>
          <a:p>
            <a:r>
              <a:rPr lang="en-US" sz="3200"/>
              <a:t>Historical Departure Operations Characterization</a:t>
            </a:r>
          </a:p>
        </p:txBody>
      </p:sp>
      <p:sp>
        <p:nvSpPr>
          <p:cNvPr id="4" name="Slide Number Placeholder 3">
            <a:extLst>
              <a:ext uri="{FF2B5EF4-FFF2-40B4-BE49-F238E27FC236}">
                <a16:creationId xmlns:a16="http://schemas.microsoft.com/office/drawing/2014/main" id="{8ED5F2BB-97F3-2C51-4892-B45F1CABD9E5}"/>
              </a:ext>
            </a:extLst>
          </p:cNvPr>
          <p:cNvSpPr>
            <a:spLocks noGrp="1"/>
          </p:cNvSpPr>
          <p:nvPr>
            <p:ph type="sldNum" sz="quarter" idx="12"/>
          </p:nvPr>
        </p:nvSpPr>
        <p:spPr/>
        <p:txBody>
          <a:bodyPr/>
          <a:lstStyle/>
          <a:p>
            <a:fld id="{E9FC4347-F291-2A4F-8001-6627E9378A3D}" type="slidenum">
              <a:rPr lang="en-US" smtClean="0"/>
              <a:pPr/>
              <a:t>25</a:t>
            </a:fld>
            <a:endParaRPr lang="en-US"/>
          </a:p>
        </p:txBody>
      </p:sp>
      <p:pic>
        <p:nvPicPr>
          <p:cNvPr id="5" name="Picture 3" descr="DFW_TaxiTime">
            <a:extLst>
              <a:ext uri="{FF2B5EF4-FFF2-40B4-BE49-F238E27FC236}">
                <a16:creationId xmlns:a16="http://schemas.microsoft.com/office/drawing/2014/main" id="{F03E78FA-1A86-C279-755A-F27D1AD43B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990600"/>
            <a:ext cx="3830951" cy="2674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DFW_DepartureFixes">
            <a:extLst>
              <a:ext uri="{FF2B5EF4-FFF2-40B4-BE49-F238E27FC236}">
                <a16:creationId xmlns:a16="http://schemas.microsoft.com/office/drawing/2014/main" id="{6638AB71-4199-3CAA-6CE3-830C73E4B2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1700" y="1021147"/>
            <a:ext cx="3419833" cy="3122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G:\Sherlock Data\NRA2.3\DFW\DFWStopCountsHist.png">
            <a:extLst>
              <a:ext uri="{FF2B5EF4-FFF2-40B4-BE49-F238E27FC236}">
                <a16:creationId xmlns:a16="http://schemas.microsoft.com/office/drawing/2014/main" id="{89CC5C50-FF82-E310-916D-7ACD964F4F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901" y="3974266"/>
            <a:ext cx="3592437" cy="255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0">
            <a:extLst>
              <a:ext uri="{FF2B5EF4-FFF2-40B4-BE49-F238E27FC236}">
                <a16:creationId xmlns:a16="http://schemas.microsoft.com/office/drawing/2014/main" id="{61105B64-C4BF-E0E7-BD76-6429A714083F}"/>
              </a:ext>
            </a:extLst>
          </p:cNvPr>
          <p:cNvGrpSpPr>
            <a:grpSpLocks noChangeAspect="1"/>
          </p:cNvGrpSpPr>
          <p:nvPr/>
        </p:nvGrpSpPr>
        <p:grpSpPr bwMode="auto">
          <a:xfrm>
            <a:off x="8057002" y="4006191"/>
            <a:ext cx="3728598" cy="2484025"/>
            <a:chOff x="0" y="623"/>
            <a:chExt cx="60166" cy="44980"/>
          </a:xfrm>
        </p:grpSpPr>
        <p:pic>
          <p:nvPicPr>
            <p:cNvPr id="9" name="Picture 12">
              <a:extLst>
                <a:ext uri="{FF2B5EF4-FFF2-40B4-BE49-F238E27FC236}">
                  <a16:creationId xmlns:a16="http://schemas.microsoft.com/office/drawing/2014/main" id="{C879510F-2DAA-A766-372E-60279DA1D490}"/>
                </a:ext>
              </a:extLst>
            </p:cNvPr>
            <p:cNvPicPr>
              <a:picLocks noChangeAspect="1"/>
            </p:cNvPicPr>
            <p:nvPr/>
          </p:nvPicPr>
          <p:blipFill>
            <a:blip r:embed="rId5">
              <a:extLst>
                <a:ext uri="{28A0092B-C50C-407E-A947-70E740481C1C}">
                  <a14:useLocalDpi xmlns:a14="http://schemas.microsoft.com/office/drawing/2010/main" val="0"/>
                </a:ext>
              </a:extLst>
            </a:blip>
            <a:srcRect t="6885" r="7172"/>
            <a:stretch>
              <a:fillRect/>
            </a:stretch>
          </p:blipFill>
          <p:spPr bwMode="auto">
            <a:xfrm>
              <a:off x="0" y="1534"/>
              <a:ext cx="60166" cy="4406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13">
              <a:extLst>
                <a:ext uri="{FF2B5EF4-FFF2-40B4-BE49-F238E27FC236}">
                  <a16:creationId xmlns:a16="http://schemas.microsoft.com/office/drawing/2014/main" id="{89F3D583-8AEA-1257-B57D-30A10B3FE88C}"/>
                </a:ext>
              </a:extLst>
            </p:cNvPr>
            <p:cNvSpPr>
              <a:spLocks noChangeArrowheads="1"/>
            </p:cNvSpPr>
            <p:nvPr/>
          </p:nvSpPr>
          <p:spPr bwMode="auto">
            <a:xfrm>
              <a:off x="25146" y="623"/>
              <a:ext cx="7857" cy="457"/>
            </a:xfrm>
            <a:prstGeom prst="rect">
              <a:avLst/>
            </a:prstGeom>
            <a:solidFill>
              <a:srgbClr val="FF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en-US"/>
            </a:p>
          </p:txBody>
        </p:sp>
      </p:grpSp>
      <p:sp>
        <p:nvSpPr>
          <p:cNvPr id="11" name="Rectangle 10">
            <a:extLst>
              <a:ext uri="{FF2B5EF4-FFF2-40B4-BE49-F238E27FC236}">
                <a16:creationId xmlns:a16="http://schemas.microsoft.com/office/drawing/2014/main" id="{6466A206-677B-8F0F-96D4-3EE305EB7EAD}"/>
              </a:ext>
            </a:extLst>
          </p:cNvPr>
          <p:cNvSpPr/>
          <p:nvPr/>
        </p:nvSpPr>
        <p:spPr>
          <a:xfrm>
            <a:off x="1910538" y="2409105"/>
            <a:ext cx="1828800" cy="944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Taxi Time Variability by Spot</a:t>
            </a:r>
          </a:p>
        </p:txBody>
      </p:sp>
      <p:pic>
        <p:nvPicPr>
          <p:cNvPr id="12" name="Picture 2" descr="DFW_APT">
            <a:extLst>
              <a:ext uri="{FF2B5EF4-FFF2-40B4-BE49-F238E27FC236}">
                <a16:creationId xmlns:a16="http://schemas.microsoft.com/office/drawing/2014/main" id="{DAF2A2A3-80C9-B643-A90C-C144864943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4739" y="2693982"/>
            <a:ext cx="4266863" cy="2674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BE8C1AA1-898D-7488-5881-9CD5B34889D0}"/>
              </a:ext>
            </a:extLst>
          </p:cNvPr>
          <p:cNvSpPr/>
          <p:nvPr/>
        </p:nvSpPr>
        <p:spPr>
          <a:xfrm>
            <a:off x="990600" y="5181600"/>
            <a:ext cx="1447800" cy="944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Number and Duration of Taxi Stops</a:t>
            </a:r>
          </a:p>
        </p:txBody>
      </p:sp>
      <p:sp>
        <p:nvSpPr>
          <p:cNvPr id="14" name="Rectangle 13">
            <a:extLst>
              <a:ext uri="{FF2B5EF4-FFF2-40B4-BE49-F238E27FC236}">
                <a16:creationId xmlns:a16="http://schemas.microsoft.com/office/drawing/2014/main" id="{8E30C96F-4D95-981F-53B2-C5ECE4B424B3}"/>
              </a:ext>
            </a:extLst>
          </p:cNvPr>
          <p:cNvSpPr/>
          <p:nvPr/>
        </p:nvSpPr>
        <p:spPr>
          <a:xfrm>
            <a:off x="9830503" y="4909553"/>
            <a:ext cx="1597804" cy="1088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Flight Level Offs</a:t>
            </a:r>
          </a:p>
        </p:txBody>
      </p:sp>
      <p:sp>
        <p:nvSpPr>
          <p:cNvPr id="15" name="Rectangle 14">
            <a:extLst>
              <a:ext uri="{FF2B5EF4-FFF2-40B4-BE49-F238E27FC236}">
                <a16:creationId xmlns:a16="http://schemas.microsoft.com/office/drawing/2014/main" id="{AA6816DA-50CF-4975-D28A-5A43AD346701}"/>
              </a:ext>
            </a:extLst>
          </p:cNvPr>
          <p:cNvSpPr/>
          <p:nvPr/>
        </p:nvSpPr>
        <p:spPr>
          <a:xfrm>
            <a:off x="6567207" y="3415333"/>
            <a:ext cx="1230826" cy="10777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FFFF00"/>
                </a:solidFill>
              </a:rPr>
              <a:t>Identify Most Used Spots</a:t>
            </a:r>
          </a:p>
        </p:txBody>
      </p:sp>
      <p:sp>
        <p:nvSpPr>
          <p:cNvPr id="16" name="Rectangle 15">
            <a:extLst>
              <a:ext uri="{FF2B5EF4-FFF2-40B4-BE49-F238E27FC236}">
                <a16:creationId xmlns:a16="http://schemas.microsoft.com/office/drawing/2014/main" id="{D38D9E95-044E-2067-ACD0-21A8F1BEC964}"/>
              </a:ext>
            </a:extLst>
          </p:cNvPr>
          <p:cNvSpPr/>
          <p:nvPr/>
        </p:nvSpPr>
        <p:spPr>
          <a:xfrm>
            <a:off x="3764738" y="1146951"/>
            <a:ext cx="4998263" cy="13422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u="sng">
                <a:solidFill>
                  <a:schemeClr val="tx1"/>
                </a:solidFill>
              </a:rPr>
              <a:t>Application:</a:t>
            </a:r>
            <a:r>
              <a:rPr lang="en-US" sz="1400">
                <a:solidFill>
                  <a:schemeClr val="tx1"/>
                </a:solidFill>
              </a:rPr>
              <a:t> Characterization of departure operations at study metroplex sites</a:t>
            </a:r>
          </a:p>
          <a:p>
            <a:endParaRPr lang="en-US" sz="1400">
              <a:solidFill>
                <a:schemeClr val="tx1"/>
              </a:solidFill>
            </a:endParaRPr>
          </a:p>
          <a:p>
            <a:r>
              <a:rPr lang="en-US" sz="1400" b="1" u="sng">
                <a:solidFill>
                  <a:schemeClr val="tx1"/>
                </a:solidFill>
              </a:rPr>
              <a:t>Data Used:</a:t>
            </a:r>
            <a:r>
              <a:rPr lang="en-US" sz="1400">
                <a:solidFill>
                  <a:schemeClr val="tx1"/>
                </a:solidFill>
              </a:rPr>
              <a:t> Sherlock end-to-end trajectory data, Skyview airport layout definitions, Airspace fix definitions</a:t>
            </a:r>
          </a:p>
        </p:txBody>
      </p:sp>
      <p:pic>
        <p:nvPicPr>
          <p:cNvPr id="19" name="Picture 18">
            <a:extLst>
              <a:ext uri="{FF2B5EF4-FFF2-40B4-BE49-F238E27FC236}">
                <a16:creationId xmlns:a16="http://schemas.microsoft.com/office/drawing/2014/main" id="{0FA47D5E-9CF0-3261-B4D3-30C65C491C09}"/>
              </a:ext>
            </a:extLst>
          </p:cNvPr>
          <p:cNvPicPr>
            <a:picLocks noChangeAspect="1"/>
          </p:cNvPicPr>
          <p:nvPr/>
        </p:nvPicPr>
        <p:blipFill>
          <a:blip r:embed="rId7"/>
          <a:stretch>
            <a:fillRect/>
          </a:stretch>
        </p:blipFill>
        <p:spPr>
          <a:xfrm>
            <a:off x="78057" y="68765"/>
            <a:ext cx="1016000" cy="850900"/>
          </a:xfrm>
          <a:prstGeom prst="rect">
            <a:avLst/>
          </a:prstGeom>
        </p:spPr>
      </p:pic>
      <p:sp>
        <p:nvSpPr>
          <p:cNvPr id="20" name="Rectangle 19">
            <a:extLst>
              <a:ext uri="{FF2B5EF4-FFF2-40B4-BE49-F238E27FC236}">
                <a16:creationId xmlns:a16="http://schemas.microsoft.com/office/drawing/2014/main" id="{24E4FDBA-BC82-B10A-FE07-E05BB1BE6C0A}"/>
              </a:ext>
            </a:extLst>
          </p:cNvPr>
          <p:cNvSpPr/>
          <p:nvPr/>
        </p:nvSpPr>
        <p:spPr>
          <a:xfrm>
            <a:off x="10337800" y="136521"/>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- 8</a:t>
            </a:r>
          </a:p>
        </p:txBody>
      </p:sp>
      <p:pic>
        <p:nvPicPr>
          <p:cNvPr id="17" name="Picture 16">
            <a:extLst>
              <a:ext uri="{FF2B5EF4-FFF2-40B4-BE49-F238E27FC236}">
                <a16:creationId xmlns:a16="http://schemas.microsoft.com/office/drawing/2014/main" id="{1F502F73-6311-A147-2D5F-D4BEB45A5347}"/>
              </a:ext>
            </a:extLst>
          </p:cNvPr>
          <p:cNvPicPr>
            <a:picLocks noChangeAspect="1"/>
          </p:cNvPicPr>
          <p:nvPr/>
        </p:nvPicPr>
        <p:blipFill rotWithShape="1">
          <a:blip r:embed="rId8"/>
          <a:srcRect l="5586" t="24516" r="6031" b="12580"/>
          <a:stretch/>
        </p:blipFill>
        <p:spPr>
          <a:xfrm>
            <a:off x="78057" y="6566348"/>
            <a:ext cx="1120775" cy="291651"/>
          </a:xfrm>
          <a:prstGeom prst="rect">
            <a:avLst/>
          </a:prstGeom>
        </p:spPr>
      </p:pic>
    </p:spTree>
    <p:extLst>
      <p:ext uri="{BB962C8B-B14F-4D97-AF65-F5344CB8AC3E}">
        <p14:creationId xmlns:p14="http://schemas.microsoft.com/office/powerpoint/2010/main" val="2795524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5874B-13A1-FCAD-DE6C-801366B4D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3009EE-DB36-1E17-4E39-B2F392A206D8}"/>
              </a:ext>
            </a:extLst>
          </p:cNvPr>
          <p:cNvSpPr>
            <a:spLocks noGrp="1"/>
          </p:cNvSpPr>
          <p:nvPr>
            <p:ph type="title"/>
          </p:nvPr>
        </p:nvSpPr>
        <p:spPr>
          <a:xfrm>
            <a:off x="1097106" y="140499"/>
            <a:ext cx="9075594" cy="850900"/>
          </a:xfrm>
        </p:spPr>
        <p:txBody>
          <a:bodyPr/>
          <a:lstStyle/>
          <a:p>
            <a:r>
              <a:rPr lang="en-US" sz="3200"/>
              <a:t>Convective Weather Rerouting Scenario Analysis</a:t>
            </a:r>
          </a:p>
        </p:txBody>
      </p:sp>
      <p:sp>
        <p:nvSpPr>
          <p:cNvPr id="6" name="Content Placeholder 5">
            <a:extLst>
              <a:ext uri="{FF2B5EF4-FFF2-40B4-BE49-F238E27FC236}">
                <a16:creationId xmlns:a16="http://schemas.microsoft.com/office/drawing/2014/main" id="{6C88DC9A-FF49-E980-3A8F-937AD9D008AD}"/>
              </a:ext>
            </a:extLst>
          </p:cNvPr>
          <p:cNvSpPr>
            <a:spLocks noGrp="1"/>
          </p:cNvSpPr>
          <p:nvPr>
            <p:ph idx="1"/>
          </p:nvPr>
        </p:nvSpPr>
        <p:spPr>
          <a:xfrm>
            <a:off x="290938" y="1180675"/>
            <a:ext cx="5950058" cy="6303200"/>
          </a:xfrm>
        </p:spPr>
        <p:txBody>
          <a:bodyPr/>
          <a:lstStyle/>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a:p>
            <a:pPr marL="514350" indent="-514350">
              <a:buFont typeface="+mj-lt"/>
              <a:buAutoNum type="arabicPeriod"/>
            </a:pPr>
            <a:endParaRPr lang="en-US" sz="1400"/>
          </a:p>
        </p:txBody>
      </p:sp>
      <p:pic>
        <p:nvPicPr>
          <p:cNvPr id="5" name="Picture 4">
            <a:extLst>
              <a:ext uri="{FF2B5EF4-FFF2-40B4-BE49-F238E27FC236}">
                <a16:creationId xmlns:a16="http://schemas.microsoft.com/office/drawing/2014/main" id="{A4B82238-8078-4AB1-02C2-14B3938F162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4" name="Slide Number Placeholder 3">
            <a:extLst>
              <a:ext uri="{FF2B5EF4-FFF2-40B4-BE49-F238E27FC236}">
                <a16:creationId xmlns:a16="http://schemas.microsoft.com/office/drawing/2014/main" id="{9E72E4F5-190C-D621-765F-192CADCDD476}"/>
              </a:ext>
            </a:extLst>
          </p:cNvPr>
          <p:cNvSpPr>
            <a:spLocks noGrp="1"/>
          </p:cNvSpPr>
          <p:nvPr>
            <p:ph type="sldNum" sz="quarter" idx="12"/>
          </p:nvPr>
        </p:nvSpPr>
        <p:spPr/>
        <p:txBody>
          <a:bodyPr/>
          <a:lstStyle/>
          <a:p>
            <a:fld id="{E9FC4347-F291-2A4F-8001-6627E9378A3D}" type="slidenum">
              <a:rPr lang="en-US" smtClean="0"/>
              <a:pPr/>
              <a:t>26</a:t>
            </a:fld>
            <a:endParaRPr lang="en-US"/>
          </a:p>
        </p:txBody>
      </p:sp>
      <p:pic>
        <p:nvPicPr>
          <p:cNvPr id="3" name="Picture 2">
            <a:extLst>
              <a:ext uri="{FF2B5EF4-FFF2-40B4-BE49-F238E27FC236}">
                <a16:creationId xmlns:a16="http://schemas.microsoft.com/office/drawing/2014/main" id="{6E0FE474-0764-DB5B-41A4-30D96B8DD760}"/>
              </a:ext>
            </a:extLst>
          </p:cNvPr>
          <p:cNvPicPr>
            <a:picLocks noChangeAspect="1"/>
          </p:cNvPicPr>
          <p:nvPr/>
        </p:nvPicPr>
        <p:blipFill>
          <a:blip r:embed="rId4"/>
          <a:stretch>
            <a:fillRect/>
          </a:stretch>
        </p:blipFill>
        <p:spPr>
          <a:xfrm>
            <a:off x="81106" y="73012"/>
            <a:ext cx="1016000" cy="850900"/>
          </a:xfrm>
          <a:prstGeom prst="rect">
            <a:avLst/>
          </a:prstGeom>
        </p:spPr>
      </p:pic>
      <p:sp>
        <p:nvSpPr>
          <p:cNvPr id="7" name="Rectangle 6">
            <a:extLst>
              <a:ext uri="{FF2B5EF4-FFF2-40B4-BE49-F238E27FC236}">
                <a16:creationId xmlns:a16="http://schemas.microsoft.com/office/drawing/2014/main" id="{D1F4DA00-161C-5818-0E1F-641298E88D6D}"/>
              </a:ext>
            </a:extLst>
          </p:cNvPr>
          <p:cNvSpPr/>
          <p:nvPr/>
        </p:nvSpPr>
        <p:spPr>
          <a:xfrm>
            <a:off x="10337800" y="140499"/>
            <a:ext cx="1651000" cy="6574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Use case - 9</a:t>
            </a:r>
          </a:p>
        </p:txBody>
      </p:sp>
      <p:pic>
        <p:nvPicPr>
          <p:cNvPr id="12" name="Picture 11">
            <a:extLst>
              <a:ext uri="{FF2B5EF4-FFF2-40B4-BE49-F238E27FC236}">
                <a16:creationId xmlns:a16="http://schemas.microsoft.com/office/drawing/2014/main" id="{CA5FE266-9CDC-3964-EC49-51875758AA13}"/>
              </a:ext>
            </a:extLst>
          </p:cNvPr>
          <p:cNvPicPr>
            <a:picLocks noChangeAspect="1"/>
          </p:cNvPicPr>
          <p:nvPr/>
        </p:nvPicPr>
        <p:blipFill>
          <a:blip r:embed="rId5"/>
          <a:stretch>
            <a:fillRect/>
          </a:stretch>
        </p:blipFill>
        <p:spPr>
          <a:xfrm>
            <a:off x="290938" y="1165576"/>
            <a:ext cx="11088261" cy="5304124"/>
          </a:xfrm>
          <a:prstGeom prst="rect">
            <a:avLst/>
          </a:prstGeom>
        </p:spPr>
      </p:pic>
      <p:sp>
        <p:nvSpPr>
          <p:cNvPr id="13" name="Rectangle 12">
            <a:extLst>
              <a:ext uri="{FF2B5EF4-FFF2-40B4-BE49-F238E27FC236}">
                <a16:creationId xmlns:a16="http://schemas.microsoft.com/office/drawing/2014/main" id="{DA279FAD-C4A4-94C0-37F9-C776B9165DCE}"/>
              </a:ext>
            </a:extLst>
          </p:cNvPr>
          <p:cNvSpPr/>
          <p:nvPr/>
        </p:nvSpPr>
        <p:spPr>
          <a:xfrm>
            <a:off x="290938" y="3225840"/>
            <a:ext cx="3744088" cy="31023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u="sng">
                <a:solidFill>
                  <a:srgbClr val="FFFF00"/>
                </a:solidFill>
              </a:rPr>
              <a:t>Application:</a:t>
            </a:r>
            <a:r>
              <a:rPr lang="en-US">
                <a:solidFill>
                  <a:srgbClr val="FFFF00"/>
                </a:solidFill>
              </a:rPr>
              <a:t> Convective Weather Avoidance Rerouting Research –  Cognitive Walkthrough Slides</a:t>
            </a:r>
          </a:p>
          <a:p>
            <a:endParaRPr lang="en-US">
              <a:solidFill>
                <a:srgbClr val="FFFF00"/>
              </a:solidFill>
            </a:endParaRPr>
          </a:p>
          <a:p>
            <a:r>
              <a:rPr lang="en-US" b="1" u="sng">
                <a:solidFill>
                  <a:srgbClr val="FFFF00"/>
                </a:solidFill>
              </a:rPr>
              <a:t>Data Used:</a:t>
            </a:r>
            <a:r>
              <a:rPr lang="en-US">
                <a:solidFill>
                  <a:srgbClr val="FFFF00"/>
                </a:solidFill>
              </a:rPr>
              <a:t> Sherlock end-to-end trajectory data, NOWRAD Weather data, also exploring Sherlock CIWS data</a:t>
            </a:r>
          </a:p>
        </p:txBody>
      </p:sp>
    </p:spTree>
    <p:extLst>
      <p:ext uri="{BB962C8B-B14F-4D97-AF65-F5344CB8AC3E}">
        <p14:creationId xmlns:p14="http://schemas.microsoft.com/office/powerpoint/2010/main" val="1416606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A0B9B0-3D9D-0C4A-A56E-82D1477A21EB}"/>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6" name="Slide Number Placeholder 5">
            <a:extLst>
              <a:ext uri="{FF2B5EF4-FFF2-40B4-BE49-F238E27FC236}">
                <a16:creationId xmlns:a16="http://schemas.microsoft.com/office/drawing/2014/main" id="{E57AD399-1C2C-414C-BCB8-BD363E3A0495}"/>
              </a:ext>
            </a:extLst>
          </p:cNvPr>
          <p:cNvSpPr>
            <a:spLocks noGrp="1"/>
          </p:cNvSpPr>
          <p:nvPr>
            <p:ph type="sldNum" sz="quarter" idx="12"/>
          </p:nvPr>
        </p:nvSpPr>
        <p:spPr/>
        <p:txBody>
          <a:bodyPr/>
          <a:lstStyle/>
          <a:p>
            <a:fld id="{E9FC4347-F291-2A4F-8001-6627E9378A3D}" type="slidenum">
              <a:rPr lang="en-US" smtClean="0"/>
              <a:pPr/>
              <a:t>27</a:t>
            </a:fld>
            <a:endParaRPr lang="en-US"/>
          </a:p>
        </p:txBody>
      </p:sp>
      <p:pic>
        <p:nvPicPr>
          <p:cNvPr id="7" name="Picture 6">
            <a:extLst>
              <a:ext uri="{FF2B5EF4-FFF2-40B4-BE49-F238E27FC236}">
                <a16:creationId xmlns:a16="http://schemas.microsoft.com/office/drawing/2014/main" id="{277935D8-EC87-1943-A894-7764A4A7CAE3}"/>
              </a:ext>
            </a:extLst>
          </p:cNvPr>
          <p:cNvPicPr>
            <a:picLocks noChangeAspect="1"/>
          </p:cNvPicPr>
          <p:nvPr/>
        </p:nvPicPr>
        <p:blipFill>
          <a:blip r:embed="rId4"/>
          <a:stretch>
            <a:fillRect/>
          </a:stretch>
        </p:blipFill>
        <p:spPr>
          <a:xfrm>
            <a:off x="130444" y="17417"/>
            <a:ext cx="1016000" cy="850900"/>
          </a:xfrm>
          <a:prstGeom prst="rect">
            <a:avLst/>
          </a:prstGeom>
        </p:spPr>
      </p:pic>
      <p:sp>
        <p:nvSpPr>
          <p:cNvPr id="10" name="TextBox 9">
            <a:extLst>
              <a:ext uri="{FF2B5EF4-FFF2-40B4-BE49-F238E27FC236}">
                <a16:creationId xmlns:a16="http://schemas.microsoft.com/office/drawing/2014/main" id="{BE20F9E0-14E1-4561-B2F8-58C93612DD79}"/>
              </a:ext>
            </a:extLst>
          </p:cNvPr>
          <p:cNvSpPr txBox="1"/>
          <p:nvPr/>
        </p:nvSpPr>
        <p:spPr>
          <a:xfrm>
            <a:off x="1556801" y="1284642"/>
            <a:ext cx="8654844"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solidFill>
                  <a:srgbClr val="002060"/>
                </a:solidFill>
                <a:cs typeface="Segoe UI"/>
              </a:rPr>
              <a:t>Sherlock Demo </a:t>
            </a:r>
          </a:p>
          <a:p>
            <a:pPr algn="ctr"/>
            <a:endParaRPr lang="en-US" sz="4000">
              <a:solidFill>
                <a:srgbClr val="002060"/>
              </a:solidFill>
              <a:cs typeface="Segoe UI"/>
            </a:endParaRPr>
          </a:p>
          <a:p>
            <a:pPr algn="ctr"/>
            <a:br>
              <a:rPr lang="en-US" sz="4000">
                <a:cs typeface="Segoe UI"/>
              </a:rPr>
            </a:br>
            <a:r>
              <a:rPr lang="en-US" sz="3600">
                <a:solidFill>
                  <a:srgbClr val="002060"/>
                </a:solidFill>
                <a:cs typeface="Segoe UI"/>
              </a:rPr>
              <a:t>Open Data Portal</a:t>
            </a:r>
            <a:endParaRPr lang="en-US" sz="1200"/>
          </a:p>
          <a:p>
            <a:pPr algn="ctr"/>
            <a:r>
              <a:rPr lang="en-US" sz="2000">
                <a:solidFill>
                  <a:srgbClr val="002060"/>
                </a:solidFill>
                <a:cs typeface="Arial"/>
                <a:hlinkClick r:id="rId5"/>
              </a:rPr>
              <a:t>https://sherlock.opendata.arc.nasa.gov/sherlock_open/</a:t>
            </a:r>
            <a:r>
              <a:rPr lang="en-US" sz="2000">
                <a:solidFill>
                  <a:srgbClr val="000000"/>
                </a:solidFill>
                <a:cs typeface="Arial"/>
              </a:rPr>
              <a:t> </a:t>
            </a:r>
            <a:endParaRPr lang="en-US" sz="2000"/>
          </a:p>
          <a:p>
            <a:pPr algn="ctr"/>
            <a:endParaRPr lang="en-US" sz="3200">
              <a:solidFill>
                <a:schemeClr val="accent2">
                  <a:lumMod val="75000"/>
                </a:schemeClr>
              </a:solidFill>
              <a:cs typeface="Segoe UI"/>
            </a:endParaRPr>
          </a:p>
          <a:p>
            <a:pPr algn="ctr"/>
            <a:r>
              <a:rPr lang="en-US" sz="3200">
                <a:solidFill>
                  <a:schemeClr val="accent2">
                    <a:lumMod val="75000"/>
                  </a:schemeClr>
                </a:solidFill>
                <a:cs typeface="Segoe UI"/>
              </a:rPr>
              <a:t>Nikita Aggarwal</a:t>
            </a:r>
          </a:p>
          <a:p>
            <a:pPr algn="ctr"/>
            <a:endParaRPr lang="en-US" sz="3200">
              <a:solidFill>
                <a:srgbClr val="002060"/>
              </a:solidFill>
              <a:cs typeface="Segoe UI"/>
            </a:endParaRPr>
          </a:p>
        </p:txBody>
      </p:sp>
    </p:spTree>
    <p:extLst>
      <p:ext uri="{BB962C8B-B14F-4D97-AF65-F5344CB8AC3E}">
        <p14:creationId xmlns:p14="http://schemas.microsoft.com/office/powerpoint/2010/main" val="4131024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D65E97-5157-4885-ACB7-9C4DF83B188B}"/>
              </a:ext>
            </a:extLst>
          </p:cNvPr>
          <p:cNvSpPr>
            <a:spLocks noGrp="1"/>
          </p:cNvSpPr>
          <p:nvPr>
            <p:ph type="sldNum" sz="quarter" idx="12"/>
          </p:nvPr>
        </p:nvSpPr>
        <p:spPr/>
        <p:txBody>
          <a:bodyPr/>
          <a:lstStyle/>
          <a:p>
            <a:fld id="{E9FC4347-F291-2A4F-8001-6627E9378A3D}" type="slidenum">
              <a:rPr lang="en-US" smtClean="0"/>
              <a:pPr/>
              <a:t>28</a:t>
            </a:fld>
            <a:endParaRPr lang="en-US"/>
          </a:p>
        </p:txBody>
      </p:sp>
      <p:pic>
        <p:nvPicPr>
          <p:cNvPr id="13" name="Picture 12">
            <a:extLst>
              <a:ext uri="{FF2B5EF4-FFF2-40B4-BE49-F238E27FC236}">
                <a16:creationId xmlns:a16="http://schemas.microsoft.com/office/drawing/2014/main" id="{4C83EB58-844A-4A1C-B89E-D7DC280B2E7D}"/>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sp>
        <p:nvSpPr>
          <p:cNvPr id="10" name="TextBox 1">
            <a:extLst>
              <a:ext uri="{FF2B5EF4-FFF2-40B4-BE49-F238E27FC236}">
                <a16:creationId xmlns:a16="http://schemas.microsoft.com/office/drawing/2014/main" id="{1EB17C42-72BF-46E3-B1CD-4C0F2AD51559}"/>
              </a:ext>
            </a:extLst>
          </p:cNvPr>
          <p:cNvSpPr txBox="1"/>
          <p:nvPr/>
        </p:nvSpPr>
        <p:spPr>
          <a:xfrm>
            <a:off x="2383582" y="6506497"/>
            <a:ext cx="6725264"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a:solidFill>
                  <a:schemeClr val="bg1"/>
                </a:solidFill>
                <a:cs typeface="Segoe UI"/>
              </a:rPr>
              <a:t>https://sherlock.opendata.arc.nasa.gov/sherlock_open/</a:t>
            </a:r>
            <a:endParaRPr lang="en-US" sz="2000">
              <a:solidFill>
                <a:schemeClr val="bg1"/>
              </a:solidFill>
            </a:endParaRPr>
          </a:p>
        </p:txBody>
      </p:sp>
      <p:pic>
        <p:nvPicPr>
          <p:cNvPr id="5" name="Picture 4">
            <a:extLst>
              <a:ext uri="{FF2B5EF4-FFF2-40B4-BE49-F238E27FC236}">
                <a16:creationId xmlns:a16="http://schemas.microsoft.com/office/drawing/2014/main" id="{54945EA4-603C-A71A-BBE0-FE0A29BC82DB}"/>
              </a:ext>
            </a:extLst>
          </p:cNvPr>
          <p:cNvPicPr>
            <a:picLocks noChangeAspect="1"/>
          </p:cNvPicPr>
          <p:nvPr/>
        </p:nvPicPr>
        <p:blipFill>
          <a:blip r:embed="rId4"/>
          <a:stretch>
            <a:fillRect/>
          </a:stretch>
        </p:blipFill>
        <p:spPr>
          <a:xfrm>
            <a:off x="0" y="395696"/>
            <a:ext cx="12192000" cy="5455002"/>
          </a:xfrm>
          <a:prstGeom prst="rect">
            <a:avLst/>
          </a:prstGeom>
        </p:spPr>
      </p:pic>
    </p:spTree>
    <p:extLst>
      <p:ext uri="{BB962C8B-B14F-4D97-AF65-F5344CB8AC3E}">
        <p14:creationId xmlns:p14="http://schemas.microsoft.com/office/powerpoint/2010/main" val="1873839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70A3-7143-07E3-A539-5D749CD152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C3B299-920D-F3C2-ECFC-0F455D275C5F}"/>
              </a:ext>
            </a:extLst>
          </p:cNvPr>
          <p:cNvSpPr>
            <a:spLocks noGrp="1"/>
          </p:cNvSpPr>
          <p:nvPr>
            <p:ph type="title"/>
          </p:nvPr>
        </p:nvSpPr>
        <p:spPr/>
        <p:txBody>
          <a:bodyPr/>
          <a:lstStyle/>
          <a:p>
            <a:r>
              <a:rPr lang="en-US"/>
              <a:t>Open Data Portal - Data Sources</a:t>
            </a:r>
          </a:p>
        </p:txBody>
      </p:sp>
      <p:sp>
        <p:nvSpPr>
          <p:cNvPr id="4" name="Slide Number Placeholder 3">
            <a:extLst>
              <a:ext uri="{FF2B5EF4-FFF2-40B4-BE49-F238E27FC236}">
                <a16:creationId xmlns:a16="http://schemas.microsoft.com/office/drawing/2014/main" id="{A2437652-DF17-8C6B-79D1-B42DCE6C0DCD}"/>
              </a:ext>
            </a:extLst>
          </p:cNvPr>
          <p:cNvSpPr>
            <a:spLocks noGrp="1"/>
          </p:cNvSpPr>
          <p:nvPr>
            <p:ph type="sldNum" sz="quarter" idx="12"/>
          </p:nvPr>
        </p:nvSpPr>
        <p:spPr/>
        <p:txBody>
          <a:bodyPr/>
          <a:lstStyle/>
          <a:p>
            <a:fld id="{E9FC4347-F291-2A4F-8001-6627E9378A3D}" type="slidenum">
              <a:rPr lang="en-US" smtClean="0"/>
              <a:pPr/>
              <a:t>29</a:t>
            </a:fld>
            <a:endParaRPr lang="en-US"/>
          </a:p>
        </p:txBody>
      </p:sp>
      <p:pic>
        <p:nvPicPr>
          <p:cNvPr id="6" name="Picture 5" descr="A picture containing text, device&#10;&#10;Description automatically generated">
            <a:extLst>
              <a:ext uri="{FF2B5EF4-FFF2-40B4-BE49-F238E27FC236}">
                <a16:creationId xmlns:a16="http://schemas.microsoft.com/office/drawing/2014/main" id="{50AAD664-8B72-6790-8AD2-00FE8AC9C626}"/>
              </a:ext>
            </a:extLst>
          </p:cNvPr>
          <p:cNvPicPr>
            <a:picLocks noChangeAspect="1"/>
          </p:cNvPicPr>
          <p:nvPr/>
        </p:nvPicPr>
        <p:blipFill>
          <a:blip r:embed="rId2"/>
          <a:stretch>
            <a:fillRect/>
          </a:stretch>
        </p:blipFill>
        <p:spPr>
          <a:xfrm>
            <a:off x="167315" y="78869"/>
            <a:ext cx="1016000" cy="850900"/>
          </a:xfrm>
          <a:prstGeom prst="rect">
            <a:avLst/>
          </a:prstGeom>
        </p:spPr>
      </p:pic>
      <p:pic>
        <p:nvPicPr>
          <p:cNvPr id="8" name="Picture 7">
            <a:extLst>
              <a:ext uri="{FF2B5EF4-FFF2-40B4-BE49-F238E27FC236}">
                <a16:creationId xmlns:a16="http://schemas.microsoft.com/office/drawing/2014/main" id="{2751E565-E684-A44A-6781-59D56B8B511E}"/>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grpSp>
        <p:nvGrpSpPr>
          <p:cNvPr id="816" name="Group 815">
            <a:extLst>
              <a:ext uri="{FF2B5EF4-FFF2-40B4-BE49-F238E27FC236}">
                <a16:creationId xmlns:a16="http://schemas.microsoft.com/office/drawing/2014/main" id="{1204AB53-BEAB-CBF2-AE0D-375FD31D96B4}"/>
              </a:ext>
            </a:extLst>
          </p:cNvPr>
          <p:cNvGrpSpPr/>
          <p:nvPr/>
        </p:nvGrpSpPr>
        <p:grpSpPr>
          <a:xfrm>
            <a:off x="1220800" y="1828800"/>
            <a:ext cx="9738145" cy="4083841"/>
            <a:chOff x="685802" y="1274618"/>
            <a:chExt cx="10425543" cy="4574078"/>
          </a:xfrm>
        </p:grpSpPr>
        <p:graphicFrame>
          <p:nvGraphicFramePr>
            <p:cNvPr id="15" name="Diagram 14">
              <a:extLst>
                <a:ext uri="{FF2B5EF4-FFF2-40B4-BE49-F238E27FC236}">
                  <a16:creationId xmlns:a16="http://schemas.microsoft.com/office/drawing/2014/main" id="{0F372D16-1231-BA6A-D345-EE3B4F915A23}"/>
                </a:ext>
              </a:extLst>
            </p:cNvPr>
            <p:cNvGraphicFramePr/>
            <p:nvPr>
              <p:extLst>
                <p:ext uri="{D42A27DB-BD31-4B8C-83A1-F6EECF244321}">
                  <p14:modId xmlns:p14="http://schemas.microsoft.com/office/powerpoint/2010/main" val="2869148241"/>
                </p:ext>
              </p:extLst>
            </p:nvPr>
          </p:nvGraphicFramePr>
          <p:xfrm>
            <a:off x="685802" y="1274618"/>
            <a:ext cx="3844635" cy="45740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06" name="Rectangle: Rounded Corners 705">
              <a:extLst>
                <a:ext uri="{FF2B5EF4-FFF2-40B4-BE49-F238E27FC236}">
                  <a16:creationId xmlns:a16="http://schemas.microsoft.com/office/drawing/2014/main" id="{C9FA3777-5F84-83DF-54C7-71AFA252C3B1}"/>
                </a:ext>
              </a:extLst>
            </p:cNvPr>
            <p:cNvSpPr/>
            <p:nvPr/>
          </p:nvSpPr>
          <p:spPr>
            <a:xfrm>
              <a:off x="5140034" y="1296674"/>
              <a:ext cx="2819400" cy="1023962"/>
            </a:xfrm>
            <a:prstGeom prst="roundRect">
              <a:avLst/>
            </a:prstGeom>
            <a:solidFill>
              <a:schemeClr val="accent3"/>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285750" indent="-285750">
                <a:buFont typeface="Arial"/>
                <a:buChar char="•"/>
              </a:pPr>
              <a:r>
                <a:rPr lang="en-US" sz="1600"/>
                <a:t>IFF</a:t>
              </a:r>
            </a:p>
            <a:p>
              <a:pPr marL="285750" indent="-285750">
                <a:buFont typeface="Arial"/>
                <a:buChar char="•"/>
              </a:pPr>
              <a:r>
                <a:rPr lang="en-US" sz="1600"/>
                <a:t>EV</a:t>
              </a:r>
            </a:p>
            <a:p>
              <a:pPr marL="285750" indent="-285750">
                <a:buFont typeface="Arial"/>
                <a:buChar char="•"/>
              </a:pPr>
              <a:r>
                <a:rPr lang="en-US" sz="1600"/>
                <a:t>RD</a:t>
              </a:r>
            </a:p>
          </p:txBody>
        </p:sp>
        <p:sp>
          <p:nvSpPr>
            <p:cNvPr id="707" name="Rectangle: Rounded Corners 706">
              <a:extLst>
                <a:ext uri="{FF2B5EF4-FFF2-40B4-BE49-F238E27FC236}">
                  <a16:creationId xmlns:a16="http://schemas.microsoft.com/office/drawing/2014/main" id="{3BC54AF2-63F0-B6D3-4CB7-BF3016186E9D}"/>
                </a:ext>
              </a:extLst>
            </p:cNvPr>
            <p:cNvSpPr/>
            <p:nvPr/>
          </p:nvSpPr>
          <p:spPr>
            <a:xfrm>
              <a:off x="5133108" y="2473037"/>
              <a:ext cx="2826326" cy="955964"/>
            </a:xfrm>
            <a:prstGeom prst="roundRect">
              <a:avLst/>
            </a:prstGeom>
            <a:solidFill>
              <a:srgbClr val="00B050"/>
            </a:solidFill>
            <a:ln>
              <a:no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pPr marL="285750" indent="-285750">
                <a:buFont typeface="Arial"/>
                <a:buChar char="•"/>
              </a:pPr>
              <a:r>
                <a:rPr lang="en-US" sz="1600"/>
                <a:t>ASDEX Reports</a:t>
              </a:r>
            </a:p>
            <a:p>
              <a:pPr marL="285750" indent="-285750">
                <a:buFont typeface="Arial"/>
                <a:buChar char="•"/>
              </a:pPr>
              <a:r>
                <a:rPr lang="en-US" sz="1600"/>
                <a:t>TRACON Reports</a:t>
              </a:r>
            </a:p>
            <a:p>
              <a:pPr marL="285750" indent="-285750">
                <a:buFont typeface="Arial"/>
                <a:buChar char="•"/>
              </a:pPr>
              <a:r>
                <a:rPr lang="en-US" sz="1600"/>
                <a:t>Center Reports</a:t>
              </a:r>
            </a:p>
          </p:txBody>
        </p:sp>
        <p:sp>
          <p:nvSpPr>
            <p:cNvPr id="708" name="Rectangle: Rounded Corners 707">
              <a:extLst>
                <a:ext uri="{FF2B5EF4-FFF2-40B4-BE49-F238E27FC236}">
                  <a16:creationId xmlns:a16="http://schemas.microsoft.com/office/drawing/2014/main" id="{D53D997C-0F02-4769-24A0-F9BD126319F7}"/>
                </a:ext>
              </a:extLst>
            </p:cNvPr>
            <p:cNvSpPr/>
            <p:nvPr/>
          </p:nvSpPr>
          <p:spPr>
            <a:xfrm>
              <a:off x="5133109" y="3539835"/>
              <a:ext cx="2812471" cy="865910"/>
            </a:xfrm>
            <a:prstGeom prst="roundRect">
              <a:avLst/>
            </a:prstGeom>
            <a:solidFill>
              <a:schemeClr val="accent1">
                <a:lumMod val="7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pPr marL="285750" indent="-285750">
                <a:buFont typeface="Arial"/>
                <a:buChar char="•"/>
              </a:pPr>
              <a:r>
                <a:rPr lang="en-US" sz="1600"/>
                <a:t>ASM</a:t>
              </a:r>
            </a:p>
            <a:p>
              <a:pPr marL="285750" indent="-285750">
                <a:buFont typeface="Arial"/>
                <a:buChar char="•"/>
              </a:pPr>
              <a:r>
                <a:rPr lang="en-US" sz="1600"/>
                <a:t>METAR</a:t>
              </a:r>
            </a:p>
            <a:p>
              <a:pPr marL="285750" indent="-285750">
                <a:buFont typeface="Arial"/>
                <a:buChar char="•"/>
              </a:pPr>
              <a:r>
                <a:rPr lang="en-US" sz="1600"/>
                <a:t>TAF</a:t>
              </a:r>
            </a:p>
          </p:txBody>
        </p:sp>
        <p:sp>
          <p:nvSpPr>
            <p:cNvPr id="709" name="Rectangle: Rounded Corners 708">
              <a:extLst>
                <a:ext uri="{FF2B5EF4-FFF2-40B4-BE49-F238E27FC236}">
                  <a16:creationId xmlns:a16="http://schemas.microsoft.com/office/drawing/2014/main" id="{8387854C-68D8-81A1-385C-7EE2589EAD7E}"/>
                </a:ext>
              </a:extLst>
            </p:cNvPr>
            <p:cNvSpPr/>
            <p:nvPr/>
          </p:nvSpPr>
          <p:spPr>
            <a:xfrm>
              <a:off x="5112327" y="4509654"/>
              <a:ext cx="2833254" cy="1316182"/>
            </a:xfrm>
            <a:prstGeom prst="roundRect">
              <a:avLst/>
            </a:prstGeom>
            <a:solidFill>
              <a:srgbClr val="7030A0"/>
            </a:solidFill>
            <a:ln>
              <a:no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pPr marL="285750" indent="-285750">
                <a:buFont typeface="Arial"/>
                <a:buChar char="•"/>
              </a:pPr>
              <a:r>
                <a:rPr lang="en-US" sz="1600"/>
                <a:t>MATM Flight</a:t>
              </a:r>
            </a:p>
            <a:p>
              <a:pPr marL="285750" indent="-285750">
                <a:buFont typeface="Arial"/>
                <a:buChar char="•"/>
              </a:pPr>
              <a:r>
                <a:rPr lang="en-US" sz="1600"/>
                <a:t>MATM Flight All</a:t>
              </a:r>
            </a:p>
            <a:p>
              <a:pPr marL="285750" indent="-285750">
                <a:buFont typeface="Arial"/>
                <a:buChar char="•"/>
              </a:pPr>
              <a:r>
                <a:rPr lang="en-US" sz="1600"/>
                <a:t>MATM Flight Position All</a:t>
              </a:r>
            </a:p>
            <a:p>
              <a:pPr marL="285750" indent="-285750">
                <a:buFont typeface="Arial"/>
                <a:buChar char="•"/>
              </a:pPr>
              <a:r>
                <a:rPr lang="en-US" sz="1600"/>
                <a:t>MATM Summary</a:t>
              </a:r>
            </a:p>
          </p:txBody>
        </p:sp>
        <p:sp>
          <p:nvSpPr>
            <p:cNvPr id="735" name="Left Brace 734">
              <a:extLst>
                <a:ext uri="{FF2B5EF4-FFF2-40B4-BE49-F238E27FC236}">
                  <a16:creationId xmlns:a16="http://schemas.microsoft.com/office/drawing/2014/main" id="{19C08C4C-0B7B-D4A7-3447-A2BE7A0F7BC3}"/>
                </a:ext>
              </a:extLst>
            </p:cNvPr>
            <p:cNvSpPr/>
            <p:nvPr/>
          </p:nvSpPr>
          <p:spPr>
            <a:xfrm>
              <a:off x="4812930" y="1489364"/>
              <a:ext cx="155447" cy="914400"/>
            </a:xfrm>
            <a:prstGeom prst="leftBrace">
              <a:avLst/>
            </a:prstGeom>
            <a:noFill/>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6" name="Left Brace 735">
              <a:extLst>
                <a:ext uri="{FF2B5EF4-FFF2-40B4-BE49-F238E27FC236}">
                  <a16:creationId xmlns:a16="http://schemas.microsoft.com/office/drawing/2014/main" id="{30AC104D-1494-A380-3E79-DC04B56F378A}"/>
                </a:ext>
              </a:extLst>
            </p:cNvPr>
            <p:cNvSpPr/>
            <p:nvPr/>
          </p:nvSpPr>
          <p:spPr>
            <a:xfrm>
              <a:off x="4799075" y="2493817"/>
              <a:ext cx="155447" cy="914400"/>
            </a:xfrm>
            <a:prstGeom prst="leftBrac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7" name="Left Brace 736">
              <a:extLst>
                <a:ext uri="{FF2B5EF4-FFF2-40B4-BE49-F238E27FC236}">
                  <a16:creationId xmlns:a16="http://schemas.microsoft.com/office/drawing/2014/main" id="{4F1C9EE0-3ACC-1D68-B9D8-1646BAB6A04F}"/>
                </a:ext>
              </a:extLst>
            </p:cNvPr>
            <p:cNvSpPr/>
            <p:nvPr/>
          </p:nvSpPr>
          <p:spPr>
            <a:xfrm>
              <a:off x="4799076" y="3553690"/>
              <a:ext cx="155447" cy="914400"/>
            </a:xfrm>
            <a:prstGeom prst="leftBrac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8" name="Left Brace 737">
              <a:extLst>
                <a:ext uri="{FF2B5EF4-FFF2-40B4-BE49-F238E27FC236}">
                  <a16:creationId xmlns:a16="http://schemas.microsoft.com/office/drawing/2014/main" id="{6F1C5475-B2C0-9196-0DFB-0199FA19DCC4}"/>
                </a:ext>
              </a:extLst>
            </p:cNvPr>
            <p:cNvSpPr/>
            <p:nvPr/>
          </p:nvSpPr>
          <p:spPr>
            <a:xfrm>
              <a:off x="4771366" y="4641272"/>
              <a:ext cx="155447" cy="1039090"/>
            </a:xfrm>
            <a:prstGeom prst="leftBrac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9" name="Rectangle: Rounded Corners 798">
              <a:extLst>
                <a:ext uri="{FF2B5EF4-FFF2-40B4-BE49-F238E27FC236}">
                  <a16:creationId xmlns:a16="http://schemas.microsoft.com/office/drawing/2014/main" id="{D4685C91-601E-079F-09EB-C248191F490B}"/>
                </a:ext>
              </a:extLst>
            </p:cNvPr>
            <p:cNvSpPr/>
            <p:nvPr/>
          </p:nvSpPr>
          <p:spPr>
            <a:xfrm>
              <a:off x="8534401" y="1276850"/>
              <a:ext cx="2576944" cy="90054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a:t>Flight track points, events and summary </a:t>
              </a:r>
            </a:p>
          </p:txBody>
        </p:sp>
        <p:sp>
          <p:nvSpPr>
            <p:cNvPr id="807" name="Rectangle: Rounded Corners 806">
              <a:extLst>
                <a:ext uri="{FF2B5EF4-FFF2-40B4-BE49-F238E27FC236}">
                  <a16:creationId xmlns:a16="http://schemas.microsoft.com/office/drawing/2014/main" id="{B44012B0-532E-0AF1-A7B1-9784C51F4EB0}"/>
                </a:ext>
              </a:extLst>
            </p:cNvPr>
            <p:cNvSpPr/>
            <p:nvPr/>
          </p:nvSpPr>
          <p:spPr>
            <a:xfrm>
              <a:off x="8534399" y="2345682"/>
              <a:ext cx="2576944" cy="1027898"/>
            </a:xfrm>
            <a:prstGeom prst="roundRect">
              <a:avLst/>
            </a:prstGeom>
            <a:ln>
              <a:solidFill>
                <a:srgbClr val="00B05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sz="1600"/>
                <a:t>Runway throughput, taxi time, go arounds, sector activity and more</a:t>
              </a:r>
            </a:p>
          </p:txBody>
        </p:sp>
        <p:sp>
          <p:nvSpPr>
            <p:cNvPr id="808" name="Rectangle: Rounded Corners 807">
              <a:extLst>
                <a:ext uri="{FF2B5EF4-FFF2-40B4-BE49-F238E27FC236}">
                  <a16:creationId xmlns:a16="http://schemas.microsoft.com/office/drawing/2014/main" id="{FBAE1D7B-18BF-E6A4-78CE-E72994D9B51A}"/>
                </a:ext>
              </a:extLst>
            </p:cNvPr>
            <p:cNvSpPr/>
            <p:nvPr/>
          </p:nvSpPr>
          <p:spPr>
            <a:xfrm>
              <a:off x="8534400" y="3505199"/>
              <a:ext cx="2576945" cy="900545"/>
            </a:xfrm>
            <a:prstGeom prst="roundRect">
              <a:avLst/>
            </a:prstGeom>
            <a:ln>
              <a:solidFill>
                <a:srgbClr val="688FD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sz="1600"/>
                <a:t>Advisories, weather observations and expected conditions</a:t>
              </a:r>
              <a:endParaRPr lang="en-US"/>
            </a:p>
          </p:txBody>
        </p:sp>
        <p:sp>
          <p:nvSpPr>
            <p:cNvPr id="809" name="Rectangle: Rounded Corners 808">
              <a:extLst>
                <a:ext uri="{FF2B5EF4-FFF2-40B4-BE49-F238E27FC236}">
                  <a16:creationId xmlns:a16="http://schemas.microsoft.com/office/drawing/2014/main" id="{4D038659-251F-1051-06E1-432A0535683A}"/>
                </a:ext>
              </a:extLst>
            </p:cNvPr>
            <p:cNvSpPr/>
            <p:nvPr/>
          </p:nvSpPr>
          <p:spPr>
            <a:xfrm>
              <a:off x="8534400" y="4551218"/>
              <a:ext cx="2576945" cy="1066799"/>
            </a:xfrm>
            <a:prstGeom prst="roundRect">
              <a:avLst/>
            </a:prstGeom>
            <a:ln>
              <a:solidFill>
                <a:srgbClr val="7030A0"/>
              </a:solid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sz="1600"/>
                <a:t>Fused data from SWIM sources</a:t>
              </a:r>
              <a:endParaRPr lang="en-US"/>
            </a:p>
          </p:txBody>
        </p:sp>
      </p:grpSp>
    </p:spTree>
    <p:extLst>
      <p:ext uri="{BB962C8B-B14F-4D97-AF65-F5344CB8AC3E}">
        <p14:creationId xmlns:p14="http://schemas.microsoft.com/office/powerpoint/2010/main" val="364216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13AB-9DF8-7248-8DFA-424BB45B433A}"/>
              </a:ext>
            </a:extLst>
          </p:cNvPr>
          <p:cNvSpPr>
            <a:spLocks noGrp="1"/>
          </p:cNvSpPr>
          <p:nvPr>
            <p:ph type="title"/>
          </p:nvPr>
        </p:nvSpPr>
        <p:spPr/>
        <p:txBody>
          <a:bodyPr/>
          <a:lstStyle/>
          <a:p>
            <a:r>
              <a:rPr lang="en-US"/>
              <a:t>Sherlock Onboarding</a:t>
            </a:r>
          </a:p>
        </p:txBody>
      </p:sp>
      <p:sp>
        <p:nvSpPr>
          <p:cNvPr id="3" name="Content Placeholder 2">
            <a:extLst>
              <a:ext uri="{FF2B5EF4-FFF2-40B4-BE49-F238E27FC236}">
                <a16:creationId xmlns:a16="http://schemas.microsoft.com/office/drawing/2014/main" id="{D2413FC2-B166-E346-90D6-03CA45F9A4DF}"/>
              </a:ext>
            </a:extLst>
          </p:cNvPr>
          <p:cNvSpPr>
            <a:spLocks noGrp="1"/>
          </p:cNvSpPr>
          <p:nvPr>
            <p:ph idx="1"/>
          </p:nvPr>
        </p:nvSpPr>
        <p:spPr>
          <a:xfrm>
            <a:off x="623869" y="1327825"/>
            <a:ext cx="11364930" cy="5212418"/>
          </a:xfrm>
        </p:spPr>
        <p:txBody>
          <a:bodyPr/>
          <a:lstStyle/>
          <a:p>
            <a:endParaRPr lang="en-US"/>
          </a:p>
          <a:p>
            <a:endParaRPr lang="en-US" sz="2400"/>
          </a:p>
          <a:p>
            <a:pPr marL="457200" lvl="1" indent="0">
              <a:buNone/>
            </a:pPr>
            <a:endParaRPr lang="en-US" sz="2400"/>
          </a:p>
          <a:p>
            <a:pPr marL="0" indent="0">
              <a:buNone/>
            </a:pPr>
            <a:r>
              <a:rPr lang="en-US" sz="2400" dirty="0">
                <a:ea typeface="+mn-lt"/>
                <a:cs typeface="+mn-lt"/>
              </a:rPr>
              <a:t>Sherlock Open Data Access </a:t>
            </a:r>
            <a:endParaRPr lang="en-US" sz="1300" dirty="0">
              <a:ea typeface="+mn-lt"/>
              <a:cs typeface="+mn-lt"/>
            </a:endParaRPr>
          </a:p>
          <a:p>
            <a:pPr>
              <a:buFont typeface="Arial"/>
              <a:buChar char="•"/>
            </a:pPr>
            <a:r>
              <a:rPr lang="en-US" sz="2000" dirty="0">
                <a:ea typeface="+mn-lt"/>
                <a:cs typeface="+mn-lt"/>
              </a:rPr>
              <a:t>Go to </a:t>
            </a:r>
            <a:r>
              <a:rPr lang="en-US" sz="2000" dirty="0">
                <a:ea typeface="+mn-lt"/>
                <a:cs typeface="+mn-lt"/>
                <a:hlinkClick r:id="rId3"/>
              </a:rPr>
              <a:t>https://guest.nasa.gov/</a:t>
            </a:r>
            <a:r>
              <a:rPr lang="en-US" sz="2000" dirty="0">
                <a:ea typeface="+mn-lt"/>
                <a:cs typeface="+mn-lt"/>
              </a:rPr>
              <a:t> to create a </a:t>
            </a:r>
            <a:r>
              <a:rPr lang="en-US" sz="2000" b="1" dirty="0">
                <a:ea typeface="+mn-lt"/>
                <a:cs typeface="+mn-lt"/>
              </a:rPr>
              <a:t>NASA Guest account</a:t>
            </a:r>
            <a:endParaRPr lang="en-US" sz="1600" dirty="0">
              <a:ea typeface="+mn-lt"/>
              <a:cs typeface="+mn-lt"/>
            </a:endParaRPr>
          </a:p>
          <a:p>
            <a:pPr>
              <a:buFont typeface="Arial"/>
              <a:buChar char="•"/>
            </a:pPr>
            <a:r>
              <a:rPr lang="en-US" sz="2000" dirty="0">
                <a:ea typeface="+mn-lt"/>
                <a:cs typeface="+mn-lt"/>
              </a:rPr>
              <a:t>Refer to onboarding doc from the Open Data portal </a:t>
            </a:r>
            <a:r>
              <a:rPr lang="en-US" sz="1600" dirty="0">
                <a:solidFill>
                  <a:srgbClr val="0432FF"/>
                </a:solidFill>
                <a:ea typeface="+mn-lt"/>
                <a:cs typeface="+mn-lt"/>
              </a:rPr>
              <a:t>https://sherlock.opendata.arc.nasa.gov/sherlock_open/</a:t>
            </a:r>
            <a:endParaRPr lang="en-US" sz="1600">
              <a:ea typeface="+mn-lt"/>
              <a:cs typeface="+mn-lt"/>
            </a:endParaRPr>
          </a:p>
          <a:p>
            <a:pPr marL="914400" lvl="1" indent="-514350">
              <a:buAutoNum type="arabicPeriod"/>
            </a:pPr>
            <a:endParaRPr lang="en-US" sz="2000" dirty="0">
              <a:ea typeface="+mn-lt"/>
              <a:cs typeface="+mn-lt"/>
            </a:endParaRPr>
          </a:p>
          <a:p>
            <a:pPr marL="0" indent="0">
              <a:spcBef>
                <a:spcPts val="20"/>
              </a:spcBef>
              <a:buNone/>
            </a:pPr>
            <a:endParaRPr lang="en-US" sz="2400">
              <a:solidFill>
                <a:srgbClr val="000000"/>
              </a:solidFill>
            </a:endParaRPr>
          </a:p>
          <a:p>
            <a:pPr marL="0" indent="0">
              <a:spcBef>
                <a:spcPts val="20"/>
              </a:spcBef>
              <a:buNone/>
            </a:pPr>
            <a:endParaRPr lang="en-US" sz="2400"/>
          </a:p>
          <a:p>
            <a:pPr marL="0" indent="0">
              <a:buNone/>
            </a:pPr>
            <a:endParaRPr lang="en-US" sz="2400" dirty="0">
              <a:ea typeface="+mn-lt"/>
              <a:cs typeface="+mn-lt"/>
            </a:endParaRPr>
          </a:p>
          <a:p>
            <a:pPr marL="0" indent="0">
              <a:buNone/>
            </a:pPr>
            <a:endParaRPr lang="en-US" sz="2400" dirty="0"/>
          </a:p>
          <a:p>
            <a:pPr marL="0" indent="0">
              <a:buNone/>
            </a:pPr>
            <a:endParaRPr lang="en-US" sz="2400"/>
          </a:p>
        </p:txBody>
      </p:sp>
      <p:sp>
        <p:nvSpPr>
          <p:cNvPr id="4" name="Slide Number Placeholder 3">
            <a:extLst>
              <a:ext uri="{FF2B5EF4-FFF2-40B4-BE49-F238E27FC236}">
                <a16:creationId xmlns:a16="http://schemas.microsoft.com/office/drawing/2014/main" id="{8D4FE1A9-246D-F447-BC35-6246E702AD21}"/>
              </a:ext>
            </a:extLst>
          </p:cNvPr>
          <p:cNvSpPr>
            <a:spLocks noGrp="1"/>
          </p:cNvSpPr>
          <p:nvPr>
            <p:ph type="sldNum" sz="quarter" idx="12"/>
          </p:nvPr>
        </p:nvSpPr>
        <p:spPr/>
        <p:txBody>
          <a:bodyPr/>
          <a:lstStyle/>
          <a:p>
            <a:fld id="{E9FC4347-F291-2A4F-8001-6627E9378A3D}" type="slidenum">
              <a:rPr lang="en-US" smtClean="0"/>
              <a:pPr/>
              <a:t>30</a:t>
            </a:fld>
            <a:endParaRPr lang="en-US"/>
          </a:p>
        </p:txBody>
      </p:sp>
      <p:pic>
        <p:nvPicPr>
          <p:cNvPr id="5" name="Picture 4">
            <a:extLst>
              <a:ext uri="{FF2B5EF4-FFF2-40B4-BE49-F238E27FC236}">
                <a16:creationId xmlns:a16="http://schemas.microsoft.com/office/drawing/2014/main" id="{D8FC7E7B-CB94-2D40-B869-9B47163B3DA1}"/>
              </a:ext>
            </a:extLst>
          </p:cNvPr>
          <p:cNvPicPr>
            <a:picLocks noChangeAspect="1"/>
          </p:cNvPicPr>
          <p:nvPr/>
        </p:nvPicPr>
        <p:blipFill>
          <a:blip r:embed="rId4"/>
          <a:stretch>
            <a:fillRect/>
          </a:stretch>
        </p:blipFill>
        <p:spPr>
          <a:xfrm>
            <a:off x="77185" y="457"/>
            <a:ext cx="1016000" cy="850900"/>
          </a:xfrm>
          <a:prstGeom prst="rect">
            <a:avLst/>
          </a:prstGeom>
        </p:spPr>
      </p:pic>
      <p:pic>
        <p:nvPicPr>
          <p:cNvPr id="6" name="Picture 5">
            <a:extLst>
              <a:ext uri="{FF2B5EF4-FFF2-40B4-BE49-F238E27FC236}">
                <a16:creationId xmlns:a16="http://schemas.microsoft.com/office/drawing/2014/main" id="{68CCC24D-0262-EE46-B4E4-3C683AD85B8F}"/>
              </a:ext>
            </a:extLst>
          </p:cNvPr>
          <p:cNvPicPr>
            <a:picLocks noChangeAspect="1"/>
          </p:cNvPicPr>
          <p:nvPr/>
        </p:nvPicPr>
        <p:blipFill rotWithShape="1">
          <a:blip r:embed="rId5"/>
          <a:srcRect l="5586" t="24516" r="6031" b="12580"/>
          <a:stretch/>
        </p:blipFill>
        <p:spPr>
          <a:xfrm>
            <a:off x="78057" y="6566348"/>
            <a:ext cx="1120775" cy="291651"/>
          </a:xfrm>
          <a:prstGeom prst="rect">
            <a:avLst/>
          </a:prstGeom>
        </p:spPr>
      </p:pic>
      <p:pic>
        <p:nvPicPr>
          <p:cNvPr id="7" name="Picture 6">
            <a:extLst>
              <a:ext uri="{FF2B5EF4-FFF2-40B4-BE49-F238E27FC236}">
                <a16:creationId xmlns:a16="http://schemas.microsoft.com/office/drawing/2014/main" id="{1510DEB7-F662-C349-874C-CE7D1949D49E}"/>
              </a:ext>
            </a:extLst>
          </p:cNvPr>
          <p:cNvPicPr>
            <a:picLocks noChangeAspect="1"/>
          </p:cNvPicPr>
          <p:nvPr/>
        </p:nvPicPr>
        <p:blipFill>
          <a:blip r:embed="rId6"/>
          <a:stretch>
            <a:fillRect/>
          </a:stretch>
        </p:blipFill>
        <p:spPr>
          <a:xfrm>
            <a:off x="5261534" y="1447691"/>
            <a:ext cx="2088536" cy="870118"/>
          </a:xfrm>
          <a:prstGeom prst="rect">
            <a:avLst/>
          </a:prstGeom>
        </p:spPr>
      </p:pic>
    </p:spTree>
    <p:extLst>
      <p:ext uri="{BB962C8B-B14F-4D97-AF65-F5344CB8AC3E}">
        <p14:creationId xmlns:p14="http://schemas.microsoft.com/office/powerpoint/2010/main" val="703264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712E6-5B03-A648-C6D2-93CC2FF1F259}"/>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F74B7D05-C099-9002-307A-ACE2A0CFEA10}"/>
              </a:ext>
            </a:extLst>
          </p:cNvPr>
          <p:cNvSpPr>
            <a:spLocks noGrp="1"/>
          </p:cNvSpPr>
          <p:nvPr>
            <p:ph type="body" idx="1"/>
          </p:nvPr>
        </p:nvSpPr>
        <p:spPr>
          <a:xfrm>
            <a:off x="7976082" y="204211"/>
            <a:ext cx="2222500" cy="573087"/>
          </a:xfrm>
        </p:spPr>
        <p:txBody>
          <a:bodyPr vert="horz" wrap="square" lIns="91440" tIns="45720" rIns="91440" bIns="45720" numCol="1" anchor="ctr" anchorCtr="0" compatLnSpc="1">
            <a:prstTxWarp prst="textNoShape">
              <a:avLst/>
            </a:prstTxWarp>
          </a:bodyPr>
          <a:lstStyle/>
          <a:p>
            <a:pPr algn="ctr"/>
            <a:r>
              <a:rPr lang="en-US" sz="4800">
                <a:solidFill>
                  <a:srgbClr val="FFFFFF"/>
                </a:solidFill>
              </a:rPr>
              <a:t>Q &amp; A</a:t>
            </a:r>
            <a:endParaRPr lang="en-US">
              <a:solidFill>
                <a:srgbClr val="FFFFFF"/>
              </a:solidFill>
            </a:endParaRPr>
          </a:p>
        </p:txBody>
      </p:sp>
      <p:sp>
        <p:nvSpPr>
          <p:cNvPr id="4" name="Slide Number Placeholder 3">
            <a:extLst>
              <a:ext uri="{FF2B5EF4-FFF2-40B4-BE49-F238E27FC236}">
                <a16:creationId xmlns:a16="http://schemas.microsoft.com/office/drawing/2014/main" id="{EB8E8251-1E50-2BF8-78FB-18CF961E4178}"/>
              </a:ext>
            </a:extLst>
          </p:cNvPr>
          <p:cNvSpPr>
            <a:spLocks noGrp="1"/>
          </p:cNvSpPr>
          <p:nvPr>
            <p:ph type="sldNum" sz="quarter" idx="12"/>
          </p:nvPr>
        </p:nvSpPr>
        <p:spPr/>
        <p:txBody>
          <a:bodyPr/>
          <a:lstStyle/>
          <a:p>
            <a:fld id="{E9FC4347-F291-2A4F-8001-6627E9378A3D}" type="slidenum">
              <a:rPr lang="en-US" dirty="0" smtClean="0"/>
              <a:pPr/>
              <a:t>31</a:t>
            </a:fld>
            <a:endParaRPr lang="en-US"/>
          </a:p>
        </p:txBody>
      </p:sp>
      <p:pic>
        <p:nvPicPr>
          <p:cNvPr id="5" name="Picture 4">
            <a:extLst>
              <a:ext uri="{FF2B5EF4-FFF2-40B4-BE49-F238E27FC236}">
                <a16:creationId xmlns:a16="http://schemas.microsoft.com/office/drawing/2014/main" id="{0ACE714B-AA45-7B1D-E296-85EE313EA2ED}"/>
              </a:ext>
            </a:extLst>
          </p:cNvPr>
          <p:cNvPicPr>
            <a:picLocks noChangeAspect="1"/>
          </p:cNvPicPr>
          <p:nvPr/>
        </p:nvPicPr>
        <p:blipFill rotWithShape="1">
          <a:blip r:embed="rId3"/>
          <a:srcRect l="5586" t="24516" r="6031" b="12580"/>
          <a:stretch/>
        </p:blipFill>
        <p:spPr>
          <a:xfrm>
            <a:off x="78057" y="6566348"/>
            <a:ext cx="1120775" cy="291651"/>
          </a:xfrm>
          <a:prstGeom prst="rect">
            <a:avLst/>
          </a:prstGeom>
        </p:spPr>
      </p:pic>
      <p:pic>
        <p:nvPicPr>
          <p:cNvPr id="3" name="Picture 2">
            <a:extLst>
              <a:ext uri="{FF2B5EF4-FFF2-40B4-BE49-F238E27FC236}">
                <a16:creationId xmlns:a16="http://schemas.microsoft.com/office/drawing/2014/main" id="{145B554B-60B9-B2F4-C674-3942A7955CF7}"/>
              </a:ext>
            </a:extLst>
          </p:cNvPr>
          <p:cNvPicPr>
            <a:picLocks noChangeAspect="1"/>
          </p:cNvPicPr>
          <p:nvPr/>
        </p:nvPicPr>
        <p:blipFill>
          <a:blip r:embed="rId4"/>
          <a:stretch>
            <a:fillRect/>
          </a:stretch>
        </p:blipFill>
        <p:spPr>
          <a:xfrm>
            <a:off x="137433" y="69386"/>
            <a:ext cx="1016000" cy="850900"/>
          </a:xfrm>
          <a:prstGeom prst="rect">
            <a:avLst/>
          </a:prstGeom>
        </p:spPr>
      </p:pic>
      <p:pic>
        <p:nvPicPr>
          <p:cNvPr id="2" name="Picture 1">
            <a:extLst>
              <a:ext uri="{FF2B5EF4-FFF2-40B4-BE49-F238E27FC236}">
                <a16:creationId xmlns:a16="http://schemas.microsoft.com/office/drawing/2014/main" id="{95E2C9E6-F4DC-25F7-B9E3-7AF6B9CC9CFB}"/>
              </a:ext>
            </a:extLst>
          </p:cNvPr>
          <p:cNvPicPr>
            <a:picLocks noChangeAspect="1"/>
          </p:cNvPicPr>
          <p:nvPr/>
        </p:nvPicPr>
        <p:blipFill>
          <a:blip r:embed="rId5"/>
          <a:stretch>
            <a:fillRect/>
          </a:stretch>
        </p:blipFill>
        <p:spPr>
          <a:xfrm>
            <a:off x="3924300" y="2076450"/>
            <a:ext cx="4559300" cy="2667000"/>
          </a:xfrm>
          <a:prstGeom prst="rect">
            <a:avLst/>
          </a:prstGeom>
        </p:spPr>
      </p:pic>
    </p:spTree>
    <p:extLst>
      <p:ext uri="{BB962C8B-B14F-4D97-AF65-F5344CB8AC3E}">
        <p14:creationId xmlns:p14="http://schemas.microsoft.com/office/powerpoint/2010/main" val="3007472391"/>
      </p:ext>
    </p:extLst>
  </p:cSld>
  <p:clrMapOvr>
    <a:masterClrMapping/>
  </p:clrMapOvr>
</p:sld>
</file>

<file path=ppt/theme/theme1.xml><?xml version="1.0" encoding="utf-8"?>
<a:theme xmlns:a="http://schemas.openxmlformats.org/drawingml/2006/main" name="Templat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lat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D7DE5928E448D44B47A2161B71BE98B" ma:contentTypeVersion="10" ma:contentTypeDescription="Create a new document." ma:contentTypeScope="" ma:versionID="9040945c2366fbdfb0cc2ca31e45340f">
  <xsd:schema xmlns:xsd="http://www.w3.org/2001/XMLSchema" xmlns:xs="http://www.w3.org/2001/XMLSchema" xmlns:p="http://schemas.microsoft.com/office/2006/metadata/properties" xmlns:ns2="dec59f31-1e08-4e9e-85b3-67b1a956bb7f" targetNamespace="http://schemas.microsoft.com/office/2006/metadata/properties" ma:root="true" ma:fieldsID="f443df61d360316dba1b2921a8dd303c" ns2:_="">
    <xsd:import namespace="dec59f31-1e08-4e9e-85b3-67b1a956bb7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c59f31-1e08-4e9e-85b3-67b1a956bb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D7BD6D-66C1-4021-90BE-1DC1C7F3E96C}">
  <ds:schemaRefs>
    <ds:schemaRef ds:uri="http://schemas.microsoft.com/sharepoint/v3/contenttype/forms"/>
  </ds:schemaRefs>
</ds:datastoreItem>
</file>

<file path=customXml/itemProps2.xml><?xml version="1.0" encoding="utf-8"?>
<ds:datastoreItem xmlns:ds="http://schemas.openxmlformats.org/officeDocument/2006/customXml" ds:itemID="{DAD3A9B9-1A9A-4A2D-8509-85DA73CC9FBF}">
  <ds:schemaRefs>
    <ds:schemaRef ds:uri="dec59f31-1e08-4e9e-85b3-67b1a956bb7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3C38104-607C-4528-AD07-944CA868C623}">
  <ds:schemaRefs>
    <ds:schemaRef ds:uri="dec59f31-1e08-4e9e-85b3-67b1a956bb7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GNC2011_AvijitMukherjee_Final.pptx</Template>
  <TotalTime>0</TotalTime>
  <Words>2666</Words>
  <Application>Microsoft Office PowerPoint</Application>
  <PresentationFormat>Widescreen</PresentationFormat>
  <Paragraphs>554</Paragraphs>
  <Slides>31</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Arial,Sans-Serif</vt:lpstr>
      <vt:lpstr>Calibri</vt:lpstr>
      <vt:lpstr>Helvetica</vt:lpstr>
      <vt:lpstr>Helvetica Neue</vt:lpstr>
      <vt:lpstr>Lato</vt:lpstr>
      <vt:lpstr>Roboto</vt:lpstr>
      <vt:lpstr>Template</vt:lpstr>
      <vt:lpstr>PowerPoint Presentation</vt:lpstr>
      <vt:lpstr>Outline</vt:lpstr>
      <vt:lpstr>Agenda</vt:lpstr>
      <vt:lpstr>PowerPoint Presentation</vt:lpstr>
      <vt:lpstr>Sherlock Overview</vt:lpstr>
      <vt:lpstr>Sherlock Overview</vt:lpstr>
      <vt:lpstr>FAA SWIM data in Sherlock</vt:lpstr>
      <vt:lpstr>Weather Data in Sherlock</vt:lpstr>
      <vt:lpstr>Other Data Products in Sherlock</vt:lpstr>
      <vt:lpstr> Sherlock Capabilities</vt:lpstr>
      <vt:lpstr>User Engagement</vt:lpstr>
      <vt:lpstr>PowerPoint Presentation</vt:lpstr>
      <vt:lpstr>Wildfire Impact on Flight Travel</vt:lpstr>
      <vt:lpstr>VFR &amp; IFR Flights data processing </vt:lpstr>
      <vt:lpstr>Analysis and prediction of VFR vs IFR traffic behavior</vt:lpstr>
      <vt:lpstr>   Greenhouse Gas Emission Estimations using the Sherlock Data Warehouse  </vt:lpstr>
      <vt:lpstr>PowerPoint Presentation</vt:lpstr>
      <vt:lpstr> ATM Knowledge Graph </vt:lpstr>
      <vt:lpstr>PowerPoint Presentation</vt:lpstr>
      <vt:lpstr>Analysis-Ready Data Products from ATAC</vt:lpstr>
      <vt:lpstr>PowerPoint Presentation</vt:lpstr>
      <vt:lpstr> Fast Paced Simulation Validation and Post Analysis Process</vt:lpstr>
      <vt:lpstr>(TPIP) Traffic Pattern Intent Prediction Tool</vt:lpstr>
      <vt:lpstr> Explainable AI (XAI) </vt:lpstr>
      <vt:lpstr>Historical Departure Operations Characterization</vt:lpstr>
      <vt:lpstr>Convective Weather Rerouting Scenario Analysis</vt:lpstr>
      <vt:lpstr>PowerPoint Presentation</vt:lpstr>
      <vt:lpstr>PowerPoint Presentation</vt:lpstr>
      <vt:lpstr>Open Data Portal - Data Sources</vt:lpstr>
      <vt:lpstr>Sherlock Onboarding</vt:lpstr>
      <vt:lpstr>PowerPoint Presentation</vt:lpstr>
    </vt:vector>
  </TitlesOfParts>
  <Company>LM ES&amp;S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ODIN</dc:creator>
  <cp:lastModifiedBy>Barrientez, Brian II {he, him} (ARC-AF)[Alutiiq Integration and Repair, LLC (AIR)]</cp:lastModifiedBy>
  <cp:revision>213</cp:revision>
  <cp:lastPrinted>2019-04-03T19:24:23Z</cp:lastPrinted>
  <dcterms:created xsi:type="dcterms:W3CDTF">2014-06-18T19:32:38Z</dcterms:created>
  <dcterms:modified xsi:type="dcterms:W3CDTF">2024-11-15T19:02:12Z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0x010100ED7DE5928E448D44B47A2161B71BE98B</vt:lpwstr>
  </property>
</Properties>
</file>