
<file path=[Content_Types].xml><?xml version="1.0" encoding="utf-8"?>
<Types xmlns="http://schemas.openxmlformats.org/package/2006/content-types">
  <Default Extension="emf" ContentType="image/x-emf"/>
  <Default Extension="gif" ContentType="image/gif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4">
  <p:sldMasterIdLst>
    <p:sldMasterId id="2147483792" r:id="rId1"/>
  </p:sldMasterIdLst>
  <p:notesMasterIdLst>
    <p:notesMasterId r:id="rId13"/>
  </p:notesMasterIdLst>
  <p:handoutMasterIdLst>
    <p:handoutMasterId r:id="rId14"/>
  </p:handoutMasterIdLst>
  <p:sldIdLst>
    <p:sldId id="355" r:id="rId2"/>
    <p:sldId id="358" r:id="rId3"/>
    <p:sldId id="369" r:id="rId4"/>
    <p:sldId id="884" r:id="rId5"/>
    <p:sldId id="887" r:id="rId6"/>
    <p:sldId id="881" r:id="rId7"/>
    <p:sldId id="886" r:id="rId8"/>
    <p:sldId id="888" r:id="rId9"/>
    <p:sldId id="885" r:id="rId10"/>
    <p:sldId id="883" r:id="rId11"/>
    <p:sldId id="364" r:id="rId12"/>
  </p:sldIdLst>
  <p:sldSz cx="12192000" cy="6858000"/>
  <p:notesSz cx="7010400" cy="92964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A19EA4-3B07-D75E-B8D4-53210DC974B2}" name="Brodnick, Jacob M. (MSFC-ER42)" initials="BJM(E" userId="S::jbrodnic@ndc.nasa.gov::f36127a7-368a-443a-871e-6482de8c728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dnick, Jacob M. (MSFC-ER42)[ESSCA]" initials="BJM(" lastIdx="20" clrIdx="0">
    <p:extLst>
      <p:ext uri="{19B8F6BF-5375-455C-9EA6-DF929625EA0E}">
        <p15:presenceInfo xmlns:p15="http://schemas.microsoft.com/office/powerpoint/2012/main" userId="S-1-5-21-330711430-3775241029-4075259233-515438" providerId="AD"/>
      </p:ext>
    </p:extLst>
  </p:cmAuthor>
  <p:cmAuthor id="2" name="Brodnick, Jacob M. (MSFC-ER42)" initials="BJM(" lastIdx="1" clrIdx="1">
    <p:extLst>
      <p:ext uri="{19B8F6BF-5375-455C-9EA6-DF929625EA0E}">
        <p15:presenceInfo xmlns:p15="http://schemas.microsoft.com/office/powerpoint/2012/main" userId="S::jbrodnic@ndc.nasa.gov::f36127a7-368a-443a-871e-6482de8c7285" providerId="AD"/>
      </p:ext>
    </p:extLst>
  </p:cmAuthor>
  <p:cmAuthor id="3" name="Ben Armstrong" initials="BA" lastIdx="18" clrIdx="2">
    <p:extLst>
      <p:ext uri="{19B8F6BF-5375-455C-9EA6-DF929625EA0E}">
        <p15:presenceInfo xmlns:p15="http://schemas.microsoft.com/office/powerpoint/2012/main" userId="Ben Armstr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A46"/>
    <a:srgbClr val="DDDDDD"/>
    <a:srgbClr val="00338D"/>
    <a:srgbClr val="E6E6E6"/>
    <a:srgbClr val="4F81BD"/>
    <a:srgbClr val="35F4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0000" autoAdjust="0"/>
  </p:normalViewPr>
  <p:slideViewPr>
    <p:cSldViewPr>
      <p:cViewPr varScale="1">
        <p:scale>
          <a:sx n="61" d="100"/>
          <a:sy n="61" d="100"/>
        </p:scale>
        <p:origin x="366" y="7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6" d="100"/>
          <a:sy n="96" d="100"/>
        </p:scale>
        <p:origin x="3516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94050-1680-443A-8441-B2D5120085C9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8D158-DB4E-4A40-8880-ED0E5B935A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633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3177" tIns="46589" rIns="93177" bIns="46589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3177" tIns="46589" rIns="93177" bIns="46589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21508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316450" y="-11993563"/>
            <a:ext cx="22569488" cy="126968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1331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01040" y="4415790"/>
            <a:ext cx="5603452" cy="41785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11575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385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95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606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non-SBU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550400" y="6096000"/>
            <a:ext cx="2641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295400"/>
            <a:ext cx="10972800" cy="1371600"/>
          </a:xfrm>
        </p:spPr>
        <p:txBody>
          <a:bodyPr anchor="ctr">
            <a:normAutofit/>
          </a:bodyPr>
          <a:lstStyle>
            <a:lvl1pPr algn="ctr">
              <a:defRPr sz="3200" b="1">
                <a:solidFill>
                  <a:srgbClr val="004D9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9599" y="2971800"/>
            <a:ext cx="10972800" cy="201168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43499"/>
            <a:ext cx="561136" cy="8853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52" t="8771" r="24875" b="7479"/>
          <a:stretch/>
        </p:blipFill>
        <p:spPr>
          <a:xfrm>
            <a:off x="10656185" y="78483"/>
            <a:ext cx="1037392" cy="86756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6824075-1AB1-4218-8845-AB94B31737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911" y="41879"/>
            <a:ext cx="1267097" cy="886968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7752F6B2-2E8D-4996-9579-E7CCBA66A27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14800" y="5724144"/>
            <a:ext cx="3959352" cy="276999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rtl="0" eaLnBrk="1" fontAlgn="base" hangingPunct="1"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</a:pPr>
            <a:r>
              <a:rPr lang="en-US" sz="12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Approved for public release; distribution is unlimited.</a:t>
            </a:r>
            <a:endParaRPr lang="en-US" alt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27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n-SB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56353"/>
            <a:ext cx="1219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3D04F6-5BE6-40C3-B386-A0E7FC276B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28800" y="143669"/>
            <a:ext cx="8534400" cy="7921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1828800" y="893763"/>
            <a:ext cx="8534400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960437"/>
            <a:ext cx="10972800" cy="5245896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-285750">
              <a:buClr>
                <a:srgbClr val="0070C0"/>
              </a:buClr>
              <a:buFont typeface="Arial" panose="020B0604020202020204" pitchFamily="34" charset="0"/>
              <a:buChar char="•"/>
              <a:defRPr sz="1600"/>
            </a:lvl2pPr>
            <a:lvl3pPr marL="914400" indent="-228600">
              <a:buClrTx/>
              <a:buFont typeface="Arial" panose="020B0604020202020204" pitchFamily="34" charset="0"/>
              <a:buChar char="−"/>
              <a:defRPr sz="1200"/>
            </a:lvl3pPr>
            <a:lvl4pPr marL="1371600" indent="-228600">
              <a:buFont typeface="Wingdings" panose="05000000000000000000" pitchFamily="2" charset="2"/>
              <a:buChar char="§"/>
              <a:defRPr sz="1200"/>
            </a:lvl4pPr>
            <a:lvl5pPr marL="1828800">
              <a:buClrTx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43499"/>
            <a:ext cx="561136" cy="885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52" t="8771" r="24875" b="7479"/>
          <a:stretch/>
        </p:blipFill>
        <p:spPr>
          <a:xfrm>
            <a:off x="10656185" y="78483"/>
            <a:ext cx="1037392" cy="867565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6919D871-2AB6-47DB-BAA1-78548C23F9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797" y="6310314"/>
            <a:ext cx="65314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93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56353"/>
            <a:ext cx="1219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3D04F6-5BE6-40C3-B386-A0E7FC276B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2514600"/>
            <a:ext cx="10972800" cy="1828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43499"/>
            <a:ext cx="561136" cy="885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52" t="8771" r="24875" b="7479"/>
          <a:stretch/>
        </p:blipFill>
        <p:spPr>
          <a:xfrm>
            <a:off x="10656185" y="78483"/>
            <a:ext cx="1037392" cy="867565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4583850-E49D-471D-89A4-A8C01CE25D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797" y="6310314"/>
            <a:ext cx="65314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6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non-SBU) (NAS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550400" y="6096000"/>
            <a:ext cx="2641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295400"/>
            <a:ext cx="10972800" cy="1371600"/>
          </a:xfrm>
        </p:spPr>
        <p:txBody>
          <a:bodyPr anchor="ctr">
            <a:normAutofit/>
          </a:bodyPr>
          <a:lstStyle>
            <a:lvl1pPr algn="ctr">
              <a:defRPr sz="3200" b="1">
                <a:solidFill>
                  <a:srgbClr val="004D9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9599" y="2971800"/>
            <a:ext cx="10972800" cy="201168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43499"/>
            <a:ext cx="561136" cy="8853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52" t="8771" r="24875" b="7479"/>
          <a:stretch/>
        </p:blipFill>
        <p:spPr>
          <a:xfrm>
            <a:off x="10656185" y="78483"/>
            <a:ext cx="1037392" cy="86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68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n-SBU) (NA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56353"/>
            <a:ext cx="1219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3D04F6-5BE6-40C3-B386-A0E7FC276B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28800" y="143669"/>
            <a:ext cx="8534400" cy="7921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1828800" y="893763"/>
            <a:ext cx="8534400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960437"/>
            <a:ext cx="10972800" cy="5245896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-285750">
              <a:buClr>
                <a:srgbClr val="0070C0"/>
              </a:buClr>
              <a:buFont typeface="Arial" panose="020B0604020202020204" pitchFamily="34" charset="0"/>
              <a:buChar char="•"/>
              <a:defRPr sz="1600"/>
            </a:lvl2pPr>
            <a:lvl3pPr marL="914400" indent="-228600">
              <a:buClrTx/>
              <a:buFont typeface="Arial" panose="020B0604020202020204" pitchFamily="34" charset="0"/>
              <a:buChar char="−"/>
              <a:defRPr sz="1200"/>
            </a:lvl3pPr>
            <a:lvl4pPr marL="1371600" indent="-228600">
              <a:buFont typeface="Wingdings" panose="05000000000000000000" pitchFamily="2" charset="2"/>
              <a:buChar char="§"/>
              <a:defRPr sz="1200"/>
            </a:lvl4pPr>
            <a:lvl5pPr marL="1828800">
              <a:buClrTx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43499"/>
            <a:ext cx="561136" cy="885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52" t="8771" r="24875" b="7479"/>
          <a:stretch/>
        </p:blipFill>
        <p:spPr>
          <a:xfrm>
            <a:off x="10656185" y="78483"/>
            <a:ext cx="1037392" cy="86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2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NA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56353"/>
            <a:ext cx="1219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3D04F6-5BE6-40C3-B386-A0E7FC276B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2514600"/>
            <a:ext cx="10972800" cy="1828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43499"/>
            <a:ext cx="561136" cy="885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52" t="8771" r="24875" b="7479"/>
          <a:stretch/>
        </p:blipFill>
        <p:spPr>
          <a:xfrm>
            <a:off x="10656185" y="78483"/>
            <a:ext cx="1037392" cy="86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73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2954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buClrTx/>
              <a:buSzTx/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cs typeface="+mn-cs"/>
              </a:rPr>
              <a:t>CUI//SP-PROPIN/SP-EXPT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buClrTx/>
              <a:buSzTx/>
              <a:defRPr/>
            </a:pPr>
            <a:fld id="{EAA24045-F456-4457-B7B9-116178B6C516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14400">
                <a:buClrTx/>
                <a:buSzTx/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08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794" r:id="rId2"/>
    <p:sldLayoutId id="2147483814" r:id="rId3"/>
    <p:sldLayoutId id="2147483819" r:id="rId4"/>
    <p:sldLayoutId id="2147483817" r:id="rId5"/>
    <p:sldLayoutId id="2147483818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SzPct val="110000"/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SzPct val="110000"/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SzPct val="110000"/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2.mp4"/><Relationship Id="rId7" Type="http://schemas.openxmlformats.org/officeDocument/2006/relationships/image" Target="../media/image1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6B79B-5BAF-463F-9711-B877D7545095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Validation of Cryogenic Propellant Tank Filling using Computational Fluid Dynamics Simulation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13DBF4-27C1-4D5B-83D7-EE5E87E61403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spcBef>
                <a:spcPts val="3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 dirty="0">
                <a:ea typeface="DejaVu LGC Sans" charset="0"/>
                <a:cs typeface="DejaVu LGC Sans" charset="0"/>
              </a:rPr>
              <a:t>Nov. 24 , 2024</a:t>
            </a:r>
          </a:p>
          <a:p>
            <a:pPr>
              <a:spcBef>
                <a:spcPts val="3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400" b="1" dirty="0">
              <a:ea typeface="DejaVu LGC Sans" charset="0"/>
              <a:cs typeface="DejaVu LGC Sans" charset="0"/>
            </a:endParaRPr>
          </a:p>
          <a:p>
            <a:pPr>
              <a:spcBef>
                <a:spcPts val="3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 dirty="0">
                <a:ea typeface="DejaVu LGC Sans" charset="0"/>
                <a:cs typeface="DejaVu LGC Sans" charset="0"/>
              </a:rPr>
              <a:t>H. Q. Yang – JSEG, Fluid Dynamics Branch (MSFC-ER42)</a:t>
            </a:r>
          </a:p>
          <a:p>
            <a:pPr>
              <a:spcBef>
                <a:spcPts val="3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 dirty="0">
                <a:ea typeface="DejaVu LGC Sans" charset="0"/>
                <a:cs typeface="DejaVu LGC Sans" charset="0"/>
              </a:rPr>
              <a:t>Jacob Brodnick – </a:t>
            </a:r>
            <a:r>
              <a:rPr lang="en-US" sz="1400" b="1" dirty="0">
                <a:ea typeface="DejaVu LGC Sans" charset="0"/>
                <a:cs typeface="DejaVu LGC Sans" charset="0"/>
              </a:rPr>
              <a:t>NASA, Fluid Dynamics Branch (MSFC-ER42)</a:t>
            </a:r>
          </a:p>
          <a:p>
            <a:pPr>
              <a:spcBef>
                <a:spcPts val="3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 dirty="0">
              <a:ea typeface="DejaVu LGC Sans" charset="0"/>
              <a:cs typeface="DejaVu LGC Sans" charset="0"/>
            </a:endParaRPr>
          </a:p>
          <a:p>
            <a:pPr>
              <a:spcBef>
                <a:spcPts val="3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ea typeface="DejaVu LGC Sans" charset="0"/>
                <a:cs typeface="DejaVu LGC Sans" charset="0"/>
              </a:rPr>
              <a:t>APS 77</a:t>
            </a:r>
            <a:r>
              <a:rPr lang="en-US" b="1" baseline="30000" dirty="0">
                <a:ea typeface="DejaVu LGC Sans" charset="0"/>
                <a:cs typeface="DejaVu LGC Sans" charset="0"/>
              </a:rPr>
              <a:t>th</a:t>
            </a:r>
            <a:r>
              <a:rPr lang="en-US" b="1" dirty="0">
                <a:ea typeface="DejaVu LGC Sans" charset="0"/>
                <a:cs typeface="DejaVu LGC Sans" charset="0"/>
              </a:rPr>
              <a:t> Annual Fluid Dynamics Conference</a:t>
            </a:r>
            <a:endParaRPr lang="en-US" sz="1400" b="1" dirty="0">
              <a:ea typeface="DejaVu LGC Sans" charset="0"/>
              <a:cs typeface="DejaVu LGC Sans" charset="0"/>
            </a:endParaRPr>
          </a:p>
          <a:p>
            <a:pPr>
              <a:spcBef>
                <a:spcPts val="3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ea typeface="DejaVu LGC Sans" charset="0"/>
                <a:cs typeface="DejaVu LGC Sans" charset="0"/>
              </a:rPr>
              <a:t>Salt Lake City, Utah</a:t>
            </a:r>
          </a:p>
        </p:txBody>
      </p:sp>
    </p:spTree>
    <p:extLst>
      <p:ext uri="{BB962C8B-B14F-4D97-AF65-F5344CB8AC3E}">
        <p14:creationId xmlns:p14="http://schemas.microsoft.com/office/powerpoint/2010/main" val="3921908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6660D3A-5A22-10B5-6623-C8A0CB9CFA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19" r="17536"/>
          <a:stretch/>
        </p:blipFill>
        <p:spPr>
          <a:xfrm>
            <a:off x="806774" y="3370992"/>
            <a:ext cx="2228870" cy="32004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63475C-5633-BDC4-C929-886537D93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D04F6-5BE6-40C3-B386-A0E7FC276BD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26B495-A03D-67F4-C5FC-B873FFB90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of NVF Pressures: Hot Wall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1747A-09AC-9186-63E0-C0A7928D7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60437"/>
            <a:ext cx="11247120" cy="1530745"/>
          </a:xfrm>
        </p:spPr>
        <p:txBody>
          <a:bodyPr/>
          <a:lstStyle/>
          <a:p>
            <a:r>
              <a:rPr lang="en-US" dirty="0"/>
              <a:t>Hot wall validation is underway with some challenges </a:t>
            </a:r>
          </a:p>
          <a:p>
            <a:pPr lvl="1"/>
            <a:r>
              <a:rPr lang="en-US" dirty="0"/>
              <a:t>As the incoming jet flashes, the high-speed vapor forms to cool the ullage and wall</a:t>
            </a:r>
          </a:p>
          <a:p>
            <a:pPr lvl="2"/>
            <a:r>
              <a:rPr lang="en-US" dirty="0"/>
              <a:t>Preliminary results of a separate validation effort are shown demonstrating sensitivity of jet breakup during flashing to mass transfer coefficient</a:t>
            </a:r>
          </a:p>
          <a:p>
            <a:pPr lvl="3"/>
            <a:r>
              <a:rPr lang="en-US" sz="1200" dirty="0">
                <a:solidFill>
                  <a:schemeClr val="tx1"/>
                </a:solidFill>
              </a:rPr>
              <a:t>Experiment by </a:t>
            </a:r>
            <a:r>
              <a:rPr lang="en-US" dirty="0"/>
              <a:t>Moran et. al. NASA-TM-105273</a:t>
            </a:r>
          </a:p>
          <a:p>
            <a:pPr lvl="2"/>
            <a:r>
              <a:rPr lang="en-US" dirty="0"/>
              <a:t>Both droplet resolution and mass transfer coefficient convergence will be needed</a:t>
            </a:r>
          </a:p>
          <a:p>
            <a:pPr lvl="3"/>
            <a:r>
              <a:rPr lang="en-US" dirty="0"/>
              <a:t>Temporal resolution of VoF advection and high phase change rates lead to long simulation durations which are currently prohibitively expensive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9C0EBE5E-1078-0D3C-3BC2-83B575A271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1" r="3767"/>
          <a:stretch/>
        </p:blipFill>
        <p:spPr>
          <a:xfrm>
            <a:off x="4020451" y="3337560"/>
            <a:ext cx="2965867" cy="3291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FA8260-E9AB-7FEE-7271-D06E4DDAF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3154" y="2998354"/>
            <a:ext cx="4334138" cy="31437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269B463-683D-3E04-593F-2FA2ADB31211}"/>
              </a:ext>
            </a:extLst>
          </p:cNvPr>
          <p:cNvSpPr txBox="1"/>
          <p:nvPr/>
        </p:nvSpPr>
        <p:spPr>
          <a:xfrm>
            <a:off x="762000" y="2660956"/>
            <a:ext cx="2377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Resolved Flashing and Cooled Ullage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C</a:t>
            </a:r>
            <a:r>
              <a:rPr lang="en-US" sz="1200" baseline="-25000" dirty="0">
                <a:solidFill>
                  <a:schemeClr val="tx1"/>
                </a:solidFill>
              </a:rPr>
              <a:t>m</a:t>
            </a:r>
            <a:r>
              <a:rPr lang="en-US" sz="1200" dirty="0">
                <a:solidFill>
                  <a:schemeClr val="tx1"/>
                </a:solidFill>
              </a:rPr>
              <a:t>=3.0x10</a:t>
            </a:r>
            <a:r>
              <a:rPr lang="en-US" sz="1200" baseline="30000" dirty="0">
                <a:solidFill>
                  <a:schemeClr val="tx1"/>
                </a:solidFill>
              </a:rPr>
              <a:t>-2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2856B8-7918-1EE7-A7A6-7575FCC0735C}"/>
              </a:ext>
            </a:extLst>
          </p:cNvPr>
          <p:cNvSpPr txBox="1"/>
          <p:nvPr/>
        </p:nvSpPr>
        <p:spPr>
          <a:xfrm>
            <a:off x="3957837" y="2660955"/>
            <a:ext cx="2377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Unresolved Flashing and Hot Ullage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C</a:t>
            </a:r>
            <a:r>
              <a:rPr lang="en-US" sz="1200" baseline="-25000" dirty="0">
                <a:solidFill>
                  <a:schemeClr val="tx1"/>
                </a:solidFill>
              </a:rPr>
              <a:t>m</a:t>
            </a:r>
            <a:r>
              <a:rPr lang="en-US" sz="1200" dirty="0">
                <a:solidFill>
                  <a:schemeClr val="tx1"/>
                </a:solidFill>
              </a:rPr>
              <a:t>=1.0x10</a:t>
            </a:r>
            <a:r>
              <a:rPr lang="en-US" sz="1200" baseline="30000" dirty="0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F9E7E3-49A7-F8EF-A788-215B7EF28E46}"/>
              </a:ext>
            </a:extLst>
          </p:cNvPr>
          <p:cNvSpPr txBox="1"/>
          <p:nvPr/>
        </p:nvSpPr>
        <p:spPr>
          <a:xfrm>
            <a:off x="844650" y="5734623"/>
            <a:ext cx="1102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Temperature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E4FDB1-7E56-846E-E938-99DE30F00F51}"/>
              </a:ext>
            </a:extLst>
          </p:cNvPr>
          <p:cNvSpPr txBox="1"/>
          <p:nvPr/>
        </p:nvSpPr>
        <p:spPr>
          <a:xfrm>
            <a:off x="2188940" y="5734623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VOF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0B17BB-8B07-1B33-F7E0-5FBAB0C59004}"/>
              </a:ext>
            </a:extLst>
          </p:cNvPr>
          <p:cNvSpPr txBox="1"/>
          <p:nvPr/>
        </p:nvSpPr>
        <p:spPr>
          <a:xfrm>
            <a:off x="4022988" y="5734623"/>
            <a:ext cx="1102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Temperature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8EAFEE-94FE-55A1-0573-97577017594D}"/>
              </a:ext>
            </a:extLst>
          </p:cNvPr>
          <p:cNvSpPr txBox="1"/>
          <p:nvPr/>
        </p:nvSpPr>
        <p:spPr>
          <a:xfrm>
            <a:off x="5407983" y="5734623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VOF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AEFB86-EE8B-D74A-09BC-2B63DDCABC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849" t="3539" b="50000"/>
          <a:stretch/>
        </p:blipFill>
        <p:spPr>
          <a:xfrm>
            <a:off x="3013273" y="4963891"/>
            <a:ext cx="771277" cy="15720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5B3BA0-3E18-BAF3-F200-22221C5A6F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849" t="50000" b="3539"/>
          <a:stretch/>
        </p:blipFill>
        <p:spPr>
          <a:xfrm>
            <a:off x="3008230" y="3430110"/>
            <a:ext cx="771277" cy="157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14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A5ED02-B934-4042-8E00-28FE7583D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D04F6-5BE6-40C3-B386-A0E7FC276BD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F01B94-2905-4AA6-92D7-FD47F7A89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46F480-6F0B-4A07-92E3-47BD1F0DD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35831"/>
            <a:ext cx="10972800" cy="5245896"/>
          </a:xfrm>
        </p:spPr>
        <p:txBody>
          <a:bodyPr/>
          <a:lstStyle/>
          <a:p>
            <a:pPr marL="171450" lvl="1" indent="0">
              <a:buNone/>
            </a:pPr>
            <a:r>
              <a:rPr lang="en-US" sz="2000" b="1" dirty="0"/>
              <a:t>A model validation effort for the prediction of cryogenic propellant tank no-vent fill  using the Loci-STREAM-</a:t>
            </a:r>
            <a:r>
              <a:rPr lang="en-US" sz="2000" b="1" dirty="0" err="1"/>
              <a:t>VoF</a:t>
            </a:r>
            <a:r>
              <a:rPr lang="en-US" sz="2000" b="1" dirty="0"/>
              <a:t> code has been conducted</a:t>
            </a:r>
          </a:p>
          <a:p>
            <a:pPr marL="171450" lvl="1" indent="0">
              <a:buNone/>
            </a:pPr>
            <a:endParaRPr lang="en-US" sz="2000" b="1" dirty="0"/>
          </a:p>
          <a:p>
            <a:pPr marL="800100" marR="0" lvl="1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000" dirty="0">
                <a:ea typeface="Times New Roman" panose="02020603050405020304" pitchFamily="18" charset="0"/>
              </a:rPr>
              <a:t>V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alidation of the liquid-vapor interface turbulence velocity using previous experimental data showed good agreement at different fill levels; </a:t>
            </a:r>
          </a:p>
          <a:p>
            <a:pPr marL="800100" marR="0" lvl="1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000" dirty="0">
                <a:ea typeface="Times New Roman" panose="02020603050405020304" pitchFamily="18" charset="0"/>
              </a:rPr>
              <a:t>V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alidation of the CFD Stanton number for mass transfer provided an adequate mass transfer coefficient range; </a:t>
            </a:r>
          </a:p>
          <a:p>
            <a:pPr marL="800100" marR="0" lvl="1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000" dirty="0">
                <a:ea typeface="Times New Roman" panose="02020603050405020304" pitchFamily="18" charset="0"/>
              </a:rPr>
              <a:t>C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onsistent pressure agreements were found in the pressure history for both cold and warm conditions;</a:t>
            </a:r>
          </a:p>
          <a:p>
            <a:pPr marL="800100" marR="0" lvl="1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000" dirty="0">
                <a:ea typeface="Times New Roman" panose="02020603050405020304" pitchFamily="18" charset="0"/>
              </a:rPr>
              <a:t>T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he variations of final pressure with flow rate and inlet liquid temperature were well predicted by the CFD simulation;</a:t>
            </a:r>
          </a:p>
          <a:p>
            <a:pPr marL="800100" marR="0" lvl="1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000" dirty="0">
                <a:ea typeface="Times New Roman" panose="02020603050405020304" pitchFamily="18" charset="0"/>
              </a:rPr>
              <a:t>The 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application of NVF for high initial wall temperatures will be studied in future work;</a:t>
            </a:r>
          </a:p>
          <a:p>
            <a:pPr marL="800100" marR="0" lvl="1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000" dirty="0">
                <a:effectLst/>
                <a:ea typeface="Times New Roman" panose="02020603050405020304" pitchFamily="18" charset="0"/>
              </a:rPr>
              <a:t>The application of NVF for low-gravity conditions will be studied in future work. </a:t>
            </a:r>
          </a:p>
        </p:txBody>
      </p:sp>
    </p:spTree>
    <p:extLst>
      <p:ext uri="{BB962C8B-B14F-4D97-AF65-F5344CB8AC3E}">
        <p14:creationId xmlns:p14="http://schemas.microsoft.com/office/powerpoint/2010/main" val="2923632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0F60A7-22EC-4631-B508-75F9D0B9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D04F6-5BE6-40C3-B386-A0E7FC276BD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6C9B82-89E3-49DD-8AD8-A7E9D5196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36C13F-6901-40F5-8834-46D77234D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44575"/>
            <a:ext cx="10972800" cy="5245896"/>
          </a:xfrm>
        </p:spPr>
        <p:txBody>
          <a:bodyPr/>
          <a:lstStyle/>
          <a:p>
            <a:pPr lvl="1"/>
            <a:r>
              <a:rPr lang="en-US" sz="2000" b="1" dirty="0"/>
              <a:t>The Fluid Dynamics Branch within the Propulsion Systems Department at the Marshall Space Flight Center is currently supporting multiple programs in need of in-space Cryogenic Fluid Management (CFM) analysis.</a:t>
            </a:r>
          </a:p>
          <a:p>
            <a:pPr lvl="2"/>
            <a:r>
              <a:rPr lang="en-US" sz="1600" dirty="0"/>
              <a:t>Space Launch System (SLS) upper stages</a:t>
            </a:r>
          </a:p>
          <a:p>
            <a:pPr lvl="2"/>
            <a:r>
              <a:rPr lang="en-US" sz="1600" dirty="0"/>
              <a:t>Commercial Lunar Payload Services (CLPS)</a:t>
            </a:r>
          </a:p>
          <a:p>
            <a:pPr lvl="2"/>
            <a:r>
              <a:rPr lang="en-US" sz="1600" dirty="0"/>
              <a:t>Human Landing System (HLS)</a:t>
            </a:r>
          </a:p>
          <a:p>
            <a:pPr lvl="2"/>
            <a:r>
              <a:rPr lang="en-US" sz="1600" dirty="0"/>
              <a:t>Nuclear Thermal Propulsion (NTP) systems</a:t>
            </a:r>
          </a:p>
          <a:p>
            <a:pPr lvl="2"/>
            <a:endParaRPr lang="en-US" dirty="0"/>
          </a:p>
          <a:p>
            <a:pPr lvl="1"/>
            <a:r>
              <a:rPr lang="en-US" sz="2000" b="1" dirty="0"/>
              <a:t>Understanding of thermodynamics and efficient propellant tank filling in space is important for vehicle and mission design.</a:t>
            </a:r>
            <a:endParaRPr lang="en-US" sz="2000" dirty="0"/>
          </a:p>
          <a:p>
            <a:pPr lvl="2"/>
            <a:r>
              <a:rPr lang="en-US" sz="1600" dirty="0"/>
              <a:t>The No-Vent Fill (NVF) technique can prevent liquid propellant from being expelled overboard during propellant transfer and requires minimal hardware.</a:t>
            </a:r>
          </a:p>
          <a:p>
            <a:pPr lvl="2"/>
            <a:r>
              <a:rPr lang="en-US" sz="1600" dirty="0"/>
              <a:t>Modeling the NVF process highlights the importance of ullage condensation, which is enhanced by agitation or mixing of the tank contents. </a:t>
            </a:r>
          </a:p>
          <a:p>
            <a:pPr lvl="2"/>
            <a:r>
              <a:rPr lang="en-US" sz="1600" dirty="0"/>
              <a:t>During the no-vent fill operation, this mixing may be induced by an axial jet of incoming liquid from bottom orifice.</a:t>
            </a:r>
          </a:p>
          <a:p>
            <a:pPr lvl="2"/>
            <a:r>
              <a:rPr lang="en-US" sz="1600" dirty="0"/>
              <a:t>Computational Fluid Dynamics (CFD) tool validation of ground testing promotes confidence in prediction of NVF processes for low gravity environments, i.e., on-orbit propellant transfer. </a:t>
            </a:r>
          </a:p>
        </p:txBody>
      </p:sp>
    </p:spTree>
    <p:extLst>
      <p:ext uri="{BB962C8B-B14F-4D97-AF65-F5344CB8AC3E}">
        <p14:creationId xmlns:p14="http://schemas.microsoft.com/office/powerpoint/2010/main" val="1081311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E4AFE5-66F5-4B96-8683-BFEAB5DB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D04F6-5BE6-40C3-B386-A0E7FC276BD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CE6DCE-4EB9-46C5-93E5-CE757C64D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Methodology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D70B6A2-A148-7515-4DAA-4C631382E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09666"/>
            <a:ext cx="10972800" cy="5246687"/>
          </a:xfrm>
        </p:spPr>
        <p:txBody>
          <a:bodyPr/>
          <a:lstStyle/>
          <a:p>
            <a:r>
              <a:rPr lang="en-US" sz="2400" b="1" dirty="0"/>
              <a:t>Loci-STREAM-</a:t>
            </a:r>
            <a:r>
              <a:rPr lang="en-US" sz="2400" b="1" dirty="0" err="1"/>
              <a:t>VoF</a:t>
            </a:r>
            <a:r>
              <a:rPr lang="en-US" sz="2400" b="1" dirty="0"/>
              <a:t> Code at MSFC</a:t>
            </a:r>
          </a:p>
          <a:p>
            <a:pPr marL="822960" lvl="1" indent="-365760"/>
            <a:r>
              <a:rPr lang="en-US" sz="2000" dirty="0"/>
              <a:t>The Volume of Fluid (VoF) method has excellent conservation properties and provides a robust method for modeling interfacial flows.</a:t>
            </a:r>
          </a:p>
          <a:p>
            <a:pPr marL="822960" lvl="1" indent="-365760"/>
            <a:r>
              <a:rPr lang="en-US" sz="2000" dirty="0"/>
              <a:t>The formulation includes initialization, interface reconstruction and VoF advection.</a:t>
            </a:r>
          </a:p>
          <a:p>
            <a:pPr marL="822960" lvl="1" indent="-365760"/>
            <a:r>
              <a:rPr lang="en-US" sz="2000" dirty="0"/>
              <a:t>Coupling to flow solver includes modification to face density, accounting for body forces due to gravity and surface tension and modification of the energy equation.</a:t>
            </a:r>
          </a:p>
          <a:p>
            <a:pPr marL="822960" lvl="1" indent="-365760"/>
            <a:r>
              <a:rPr lang="en-US" sz="2000" dirty="0"/>
              <a:t>Basic verification and validation cases included dam break, wave propagation, bubble evolution, surface tension driven channel flow, and fully compressible two-phase tracking using VoF.</a:t>
            </a:r>
          </a:p>
          <a:p>
            <a:pPr marL="822960" lvl="1" indent="-365760"/>
            <a:r>
              <a:rPr lang="en-US" sz="2000" dirty="0"/>
              <a:t>VoF module has been developed in the Loci framework developed at Mississippi State University.</a:t>
            </a:r>
          </a:p>
          <a:p>
            <a:pPr marL="822960" lvl="1" indent="-365760"/>
            <a:r>
              <a:rPr lang="en-US" sz="2000" dirty="0"/>
              <a:t>The VoF module is coupled to the Loci-STREAM CFD solver, a pressure based highly parallelized all-speed flow solver.</a:t>
            </a:r>
          </a:p>
          <a:p>
            <a:pPr marL="1280160" lvl="2" indent="-365760"/>
            <a:r>
              <a:rPr lang="en-US" sz="1600" dirty="0"/>
              <a:t>Can be applied to problems involving tens of millions of cells on thousands of processors with good scaling properties</a:t>
            </a:r>
          </a:p>
        </p:txBody>
      </p:sp>
    </p:spTree>
    <p:extLst>
      <p:ext uri="{BB962C8B-B14F-4D97-AF65-F5344CB8AC3E}">
        <p14:creationId xmlns:p14="http://schemas.microsoft.com/office/powerpoint/2010/main" val="383559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961C66-4573-7BED-B7BE-2F4AB7C7D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D04F6-5BE6-40C3-B386-A0E7FC276BD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6D4D3E-2D90-4810-C025-627CFC9E6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Setup and Inputs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DBBB6-7C6E-7155-5B20-F1DBFBC1F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validation studies were conducted each with comparable baseline simulation setups and inputs</a:t>
            </a:r>
          </a:p>
          <a:p>
            <a:r>
              <a:rPr lang="en-US" dirty="0"/>
              <a:t>Many sensitivity studies have been conducted but most are not shown here for brevity</a:t>
            </a:r>
          </a:p>
          <a:p>
            <a:endParaRPr lang="en-US" dirty="0"/>
          </a:p>
          <a:p>
            <a:r>
              <a:rPr lang="en-US" dirty="0"/>
              <a:t>Baseline Loci-STREAM-</a:t>
            </a:r>
            <a:r>
              <a:rPr lang="en-US" dirty="0" err="1"/>
              <a:t>VoF</a:t>
            </a:r>
            <a:r>
              <a:rPr lang="en-US" dirty="0"/>
              <a:t> Model Setup</a:t>
            </a:r>
          </a:p>
          <a:p>
            <a:pPr lvl="1"/>
            <a:r>
              <a:rPr lang="en-US" sz="1400" b="1" dirty="0"/>
              <a:t>Turbulence model:</a:t>
            </a:r>
            <a:r>
              <a:rPr lang="en-US" sz="1400" dirty="0"/>
              <a:t>  k-</a:t>
            </a:r>
            <a:r>
              <a:rPr lang="el-GR" sz="1400" dirty="0"/>
              <a:t>ω</a:t>
            </a:r>
            <a:r>
              <a:rPr lang="en-US" sz="1400" dirty="0"/>
              <a:t>-SST</a:t>
            </a:r>
          </a:p>
          <a:p>
            <a:pPr lvl="1"/>
            <a:r>
              <a:rPr lang="en-US" sz="1400" b="1" dirty="0"/>
              <a:t>Mesh size:</a:t>
            </a:r>
            <a:r>
              <a:rPr lang="en-US" sz="1400" dirty="0"/>
              <a:t>  2d-aximmetric, 5.6K cells</a:t>
            </a:r>
          </a:p>
          <a:p>
            <a:pPr lvl="1"/>
            <a:r>
              <a:rPr lang="en-US" sz="1400" b="1" dirty="0"/>
              <a:t>Numerical treatment of phase change:</a:t>
            </a:r>
            <a:r>
              <a:rPr lang="en-US" sz="1400" dirty="0"/>
              <a:t>  Implicit</a:t>
            </a:r>
          </a:p>
          <a:p>
            <a:pPr lvl="1"/>
            <a:r>
              <a:rPr lang="en-US" sz="1400" b="1" dirty="0"/>
              <a:t>Hertz-Knudsen mass transfer coefficient:</a:t>
            </a:r>
            <a:r>
              <a:rPr lang="en-US" sz="1400" dirty="0"/>
              <a:t>  Cm=1.0x10</a:t>
            </a:r>
            <a:r>
              <a:rPr lang="en-US" sz="1400" baseline="30000" dirty="0"/>
              <a:t>-3</a:t>
            </a:r>
          </a:p>
          <a:p>
            <a:pPr marL="171450" lvl="1" indent="0">
              <a:buNone/>
            </a:pPr>
            <a:r>
              <a:rPr lang="en-US" sz="1400" dirty="0"/>
              <a:t>			    </a:t>
            </a:r>
            <a:r>
              <a:rPr lang="en-US" sz="1400" b="1" dirty="0"/>
              <a:t>Parametric:</a:t>
            </a:r>
            <a:r>
              <a:rPr lang="en-US" sz="1400" dirty="0"/>
              <a:t>  1.0x10</a:t>
            </a:r>
            <a:r>
              <a:rPr lang="en-US" sz="1400" baseline="30000" dirty="0"/>
              <a:t>-4</a:t>
            </a:r>
            <a:r>
              <a:rPr lang="en-US" sz="1400" dirty="0"/>
              <a:t> to 1.0x10</a:t>
            </a:r>
            <a:r>
              <a:rPr lang="en-US" sz="1400" baseline="30000" dirty="0"/>
              <a:t>-2</a:t>
            </a:r>
          </a:p>
          <a:p>
            <a:pPr lvl="1"/>
            <a:r>
              <a:rPr lang="en-US" sz="1400" b="1" dirty="0"/>
              <a:t>Energy equation:</a:t>
            </a:r>
            <a:r>
              <a:rPr lang="en-US" sz="1400" dirty="0"/>
              <a:t>  Enthalpy-based (temperature form)</a:t>
            </a:r>
          </a:p>
          <a:p>
            <a:pPr lvl="1"/>
            <a:r>
              <a:rPr lang="en-US" sz="1400" b="1" dirty="0"/>
              <a:t>Saturation condition model: </a:t>
            </a:r>
            <a:r>
              <a:rPr lang="en-US" sz="1400" dirty="0"/>
              <a:t> Antoine Equation</a:t>
            </a:r>
          </a:p>
          <a:p>
            <a:pPr lvl="1"/>
            <a:r>
              <a:rPr lang="en-US" sz="1400" b="1" dirty="0"/>
              <a:t>CFL number: </a:t>
            </a:r>
            <a:r>
              <a:rPr lang="en-US" sz="1400" dirty="0"/>
              <a:t> 0.1; Time step size: 0.01 second</a:t>
            </a:r>
          </a:p>
          <a:p>
            <a:pPr lvl="1"/>
            <a:r>
              <a:rPr lang="en-US" sz="1400" b="1" dirty="0"/>
              <a:t>Gas phase properties:</a:t>
            </a:r>
            <a:r>
              <a:rPr lang="en-US" sz="1400" dirty="0"/>
              <a:t>  NIST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69D7ED0-8ECB-504C-4F8A-B9320C546A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5072369"/>
                  </p:ext>
                </p:extLst>
              </p:nvPr>
            </p:nvGraphicFramePr>
            <p:xfrm>
              <a:off x="6741243" y="2590800"/>
              <a:ext cx="4841157" cy="23469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61085">
                      <a:extLst>
                        <a:ext uri="{9D8B030D-6E8A-4147-A177-3AD203B41FA5}">
                          <a16:colId xmlns:a16="http://schemas.microsoft.com/office/drawing/2014/main" val="1908730474"/>
                        </a:ext>
                      </a:extLst>
                    </a:gridCol>
                    <a:gridCol w="2011680">
                      <a:extLst>
                        <a:ext uri="{9D8B030D-6E8A-4147-A177-3AD203B41FA5}">
                          <a16:colId xmlns:a16="http://schemas.microsoft.com/office/drawing/2014/main" val="1474157225"/>
                        </a:ext>
                      </a:extLst>
                    </a:gridCol>
                    <a:gridCol w="1768392">
                      <a:extLst>
                        <a:ext uri="{9D8B030D-6E8A-4147-A177-3AD203B41FA5}">
                          <a16:colId xmlns:a16="http://schemas.microsoft.com/office/drawing/2014/main" val="250820167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Parameters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Description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Value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70074809"/>
                      </a:ext>
                    </a:extLst>
                  </a:tr>
                  <a:tr h="14086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Liquid density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70.42 kg/m</a:t>
                          </a:r>
                          <a:r>
                            <a:rPr lang="en-US" sz="1400" b="0" baseline="30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</a:t>
                          </a:r>
                          <a:endParaRPr lang="en-US" sz="14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155329"/>
                      </a:ext>
                    </a:extLst>
                  </a:tr>
                  <a:tr h="1809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sz="1400" b="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4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b="0" i="1" smtClean="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0" i="1" smtClean="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Liquid-specific heat at constant pressure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9516.0 J/Kg K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75630802"/>
                      </a:ext>
                    </a:extLst>
                  </a:tr>
                  <a:tr h="14086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Liquid thermal conductivity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0.1037 W/m K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18012825"/>
                      </a:ext>
                    </a:extLst>
                  </a:tr>
                  <a:tr h="14086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Liquid dynamic viscosity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1.38x10</a:t>
                          </a:r>
                          <a:r>
                            <a:rPr lang="en-US" sz="1400" b="0" baseline="30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-5</a:t>
                          </a:r>
                          <a:r>
                            <a:rPr lang="en-US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Kg/m s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01160612"/>
                      </a:ext>
                    </a:extLst>
                  </a:tr>
                  <a:tr h="14086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</a:t>
                          </a:r>
                          <a:endParaRPr lang="en-US" sz="14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Liquid volume expansion coefficient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0.0168 /K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16953128"/>
                      </a:ext>
                    </a:extLst>
                  </a:tr>
                  <a:tr h="14086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L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Latent heat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4.4583x10</a:t>
                          </a:r>
                          <a:r>
                            <a:rPr lang="en-US" sz="1400" b="0" baseline="30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</a:t>
                          </a:r>
                          <a:r>
                            <a:rPr lang="en-US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J/kg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81396463"/>
                      </a:ext>
                    </a:extLst>
                  </a:tr>
                  <a:tr h="14086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</a:t>
                          </a:r>
                          <a:endParaRPr lang="en-US" sz="14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Surface tension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0.00200 N/m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740892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69D7ED0-8ECB-504C-4F8A-B9320C546A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5072369"/>
                  </p:ext>
                </p:extLst>
              </p:nvPr>
            </p:nvGraphicFramePr>
            <p:xfrm>
              <a:off x="6741243" y="2590800"/>
              <a:ext cx="4841157" cy="23469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61085">
                      <a:extLst>
                        <a:ext uri="{9D8B030D-6E8A-4147-A177-3AD203B41FA5}">
                          <a16:colId xmlns:a16="http://schemas.microsoft.com/office/drawing/2014/main" val="1908730474"/>
                        </a:ext>
                      </a:extLst>
                    </a:gridCol>
                    <a:gridCol w="2011680">
                      <a:extLst>
                        <a:ext uri="{9D8B030D-6E8A-4147-A177-3AD203B41FA5}">
                          <a16:colId xmlns:a16="http://schemas.microsoft.com/office/drawing/2014/main" val="1474157225"/>
                        </a:ext>
                      </a:extLst>
                    </a:gridCol>
                    <a:gridCol w="1768392">
                      <a:extLst>
                        <a:ext uri="{9D8B030D-6E8A-4147-A177-3AD203B41FA5}">
                          <a16:colId xmlns:a16="http://schemas.microsoft.com/office/drawing/2014/main" val="2508201679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Parameters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Description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Value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7007480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75" t="-125714" r="-358621" b="-95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Liquid density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70.42 kg/m</a:t>
                          </a:r>
                          <a:r>
                            <a:rPr lang="en-US" sz="1400" b="0" baseline="30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</a:t>
                          </a:r>
                          <a:endParaRPr lang="en-US" sz="14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155329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75" t="-112857" r="-358621" b="-37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Liquid-specific heat at constant pressure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9516.0 J/Kg K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75630802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75" t="-212857" r="-358621" b="-27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Liquid thermal conductivity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0.1037 W/m K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18012825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75" t="-625714" r="-358621" b="-45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Liquid dynamic viscosity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1.38x10</a:t>
                          </a:r>
                          <a:r>
                            <a:rPr lang="en-US" sz="1400" b="0" baseline="30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-5</a:t>
                          </a:r>
                          <a:r>
                            <a:rPr lang="en-US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Kg/m s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01160612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</a:t>
                          </a:r>
                          <a:endParaRPr lang="en-US" sz="14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Liquid volume expansion coefficient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0.0168 /K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16953128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L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Latent heat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4.4583x10</a:t>
                          </a:r>
                          <a:r>
                            <a:rPr lang="en-US" sz="1400" b="0" baseline="30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</a:t>
                          </a:r>
                          <a:r>
                            <a:rPr lang="en-US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J/kg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81396463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</a:t>
                          </a:r>
                          <a:endParaRPr lang="en-US" sz="14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Surface tension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0.00200 N/m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7408926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23580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100F1F-9021-B77E-D7E5-3C97405D9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D04F6-5BE6-40C3-B386-A0E7FC276BD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A67655-AF57-7AE4-6F4F-85BD3E5DA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Mixing Experiment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B025F-D865-F7EE-424B-3A44ABA7A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  <a:p>
            <a:pPr lvl="1"/>
            <a:r>
              <a:rPr lang="en-US" dirty="0"/>
              <a:t>Validate a CFD analysis methodology for submerged jet driven interface turbulence</a:t>
            </a:r>
          </a:p>
          <a:p>
            <a:pPr lvl="2"/>
            <a:r>
              <a:rPr lang="en-US" dirty="0"/>
              <a:t>Interface turbulence drives condensation in corresponding NVF processes</a:t>
            </a:r>
          </a:p>
          <a:p>
            <a:pPr lvl="2"/>
            <a:r>
              <a:rPr lang="en-US" dirty="0"/>
              <a:t>Promotes confidence in NVF validation when only system level data is available for comparison to analysis results</a:t>
            </a:r>
          </a:p>
          <a:p>
            <a:r>
              <a:rPr lang="en-US" dirty="0"/>
              <a:t>Experiment</a:t>
            </a:r>
          </a:p>
          <a:p>
            <a:pPr lvl="1"/>
            <a:r>
              <a:rPr lang="en-US" dirty="0"/>
              <a:t>Interface turbulence for steady state mixing was measured via laser doppler velocimetry</a:t>
            </a:r>
          </a:p>
          <a:p>
            <a:pPr lvl="1"/>
            <a:r>
              <a:rPr lang="en-US" dirty="0"/>
              <a:t>Empirical correlations were developed to encompass jet-to-tank size and dimensionless fill level (tank aspect ratio)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ED2E72-6829-702D-695B-48F7A3EE38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62"/>
          <a:stretch/>
        </p:blipFill>
        <p:spPr>
          <a:xfrm>
            <a:off x="4038600" y="3432495"/>
            <a:ext cx="4006262" cy="28863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5DA07C-3186-D913-91D8-8084293E3295}"/>
              </a:ext>
            </a:extLst>
          </p:cNvPr>
          <p:cNvSpPr txBox="1"/>
          <p:nvPr/>
        </p:nvSpPr>
        <p:spPr>
          <a:xfrm>
            <a:off x="1984190" y="4460151"/>
            <a:ext cx="2054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Experimental Tank Schematic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Brown et al., Int. J. Heat and Mass Transfer, 1990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13B1B7-463A-19B2-8FC9-6B71E8F0DF53}"/>
              </a:ext>
            </a:extLst>
          </p:cNvPr>
          <p:cNvSpPr txBox="1"/>
          <p:nvPr/>
        </p:nvSpPr>
        <p:spPr>
          <a:xfrm>
            <a:off x="8044862" y="4552483"/>
            <a:ext cx="1850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Computational Model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Mesh and Boundary Conditions</a:t>
            </a:r>
          </a:p>
        </p:txBody>
      </p:sp>
    </p:spTree>
    <p:extLst>
      <p:ext uri="{BB962C8B-B14F-4D97-AF65-F5344CB8AC3E}">
        <p14:creationId xmlns:p14="http://schemas.microsoft.com/office/powerpoint/2010/main" val="11339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5F7CB0-E094-4DA9-51EB-20899D8A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D04F6-5BE6-40C3-B386-A0E7FC276BD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49A741-CADD-0841-03B8-E8C375113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of Interfacial Turbulence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4284D-C315-2DFE-B1B0-92DC04BE6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60437"/>
            <a:ext cx="8778240" cy="5245896"/>
          </a:xfrm>
        </p:spPr>
        <p:txBody>
          <a:bodyPr/>
          <a:lstStyle/>
          <a:p>
            <a:r>
              <a:rPr lang="en-US" dirty="0"/>
              <a:t>Validation Results</a:t>
            </a:r>
          </a:p>
          <a:p>
            <a:pPr lvl="1"/>
            <a:r>
              <a:rPr lang="en-US" dirty="0"/>
              <a:t>Excellent agreement with interface turbulent velocity correlation was achieved</a:t>
            </a:r>
          </a:p>
          <a:p>
            <a:pPr lvl="1"/>
            <a:r>
              <a:rPr lang="en-US" dirty="0"/>
              <a:t>Using this modeling methodology, heat transfer between fluid phases during NVF operations is expected to be captured well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6AAD25-D670-7665-EC3A-F10963AA5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583385"/>
            <a:ext cx="6175328" cy="2743200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FAC016F0-4582-62AF-A547-D65EAD7F06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5"/>
          <a:stretch/>
        </p:blipFill>
        <p:spPr>
          <a:xfrm>
            <a:off x="8839200" y="2667000"/>
            <a:ext cx="2643296" cy="33981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1939B1-73F8-D6F4-6CC1-5E76EBA0CD43}"/>
              </a:ext>
            </a:extLst>
          </p:cNvPr>
          <p:cNvSpPr txBox="1"/>
          <p:nvPr/>
        </p:nvSpPr>
        <p:spPr>
          <a:xfrm>
            <a:off x="8839200" y="1251126"/>
            <a:ext cx="26432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Animation of CFD Results 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Left: Liquid Fraction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Right: Turbulent Kinetic Energy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FEE391-B9F8-F0DD-2F42-1ED92E85CB43}"/>
              </a:ext>
            </a:extLst>
          </p:cNvPr>
          <p:cNvSpPr txBox="1"/>
          <p:nvPr/>
        </p:nvSpPr>
        <p:spPr>
          <a:xfrm>
            <a:off x="4347892" y="2413337"/>
            <a:ext cx="2746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Interface Turbulent Velocity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Fill Level Dependence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4324F4-9D5D-3730-A0C3-E592E84FFAAC}"/>
              </a:ext>
            </a:extLst>
          </p:cNvPr>
          <p:cNvSpPr txBox="1"/>
          <p:nvPr/>
        </p:nvSpPr>
        <p:spPr>
          <a:xfrm>
            <a:off x="1371600" y="2413337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Interface Turbulent Velocity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Jet Size Dependence</a:t>
            </a:r>
          </a:p>
        </p:txBody>
      </p:sp>
    </p:spTree>
    <p:extLst>
      <p:ext uri="{BB962C8B-B14F-4D97-AF65-F5344CB8AC3E}">
        <p14:creationId xmlns:p14="http://schemas.microsoft.com/office/powerpoint/2010/main" val="2307210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D88A2E-AC92-BBD4-5A53-4379F534B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D04F6-5BE6-40C3-B386-A0E7FC276BD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CE0B8E-953B-A74D-B03F-F2D109ECA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No-Vent Fill Experiment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82A71-39E2-9520-8DBA-F3C32DEEC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Objective</a:t>
            </a:r>
          </a:p>
          <a:p>
            <a:pPr lvl="1"/>
            <a:r>
              <a:rPr lang="en-US" sz="1200" dirty="0"/>
              <a:t>Validate a CFD analysis methodology for a no-vent fill operation via a submerged jet</a:t>
            </a:r>
          </a:p>
          <a:p>
            <a:pPr lvl="2"/>
            <a:r>
              <a:rPr lang="en-US" dirty="0"/>
              <a:t>Pressure transient drives transfer flow rate and stall condition</a:t>
            </a:r>
          </a:p>
          <a:p>
            <a:r>
              <a:rPr lang="en-US" sz="1600" dirty="0"/>
              <a:t>Experiment</a:t>
            </a:r>
          </a:p>
          <a:p>
            <a:pPr lvl="1"/>
            <a:r>
              <a:rPr lang="en-US" sz="1200" dirty="0"/>
              <a:t>Pressure and temperature transients for submerged jet tank filling were measured at the NASA GRC Ksite facility</a:t>
            </a:r>
          </a:p>
          <a:p>
            <a:pPr lvl="1"/>
            <a:r>
              <a:rPr lang="en-US" sz="1200" dirty="0"/>
              <a:t>Comparisons to ullage pressure transients for a variety of initial tank temperatures and inflow rates are shown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F4B3E-AB41-DDFE-FD72-1461989E49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53"/>
          <a:stretch/>
        </p:blipFill>
        <p:spPr>
          <a:xfrm>
            <a:off x="384079" y="3088374"/>
            <a:ext cx="2286000" cy="23086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6CA66A-54FB-EC9B-63B7-7DB967B57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959" y="3038603"/>
            <a:ext cx="2057400" cy="2441810"/>
          </a:xfrm>
          <a:prstGeom prst="rect">
            <a:avLst/>
          </a:prstGeom>
          <a:ln w="12700">
            <a:solidFill>
              <a:srgbClr val="0000FF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363FFA-D412-3490-AF85-1BA9FAC6F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889" y="3126040"/>
            <a:ext cx="2057400" cy="2360809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4804863C-63B4-2B91-8FEC-B9941FF233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959006"/>
              </p:ext>
            </p:extLst>
          </p:nvPr>
        </p:nvGraphicFramePr>
        <p:xfrm>
          <a:off x="1005840" y="5614960"/>
          <a:ext cx="905256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132146333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63548376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24469222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26839756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1082576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99507886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4026414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55043135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10324982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94689849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RUN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1087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Inlet Liquid Temp. (K)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3948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Flow Rate (kg/s)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3872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Wall Temp. (K)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805612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BF78A51D-5AA2-096A-55DB-2422B1C549B9}"/>
              </a:ext>
            </a:extLst>
          </p:cNvPr>
          <p:cNvSpPr/>
          <p:nvPr/>
        </p:nvSpPr>
        <p:spPr>
          <a:xfrm>
            <a:off x="2670079" y="5624892"/>
            <a:ext cx="2423160" cy="1078992"/>
          </a:xfrm>
          <a:prstGeom prst="rect">
            <a:avLst/>
          </a:prstGeom>
          <a:noFill/>
          <a:ln w="476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7D8AF7-6C92-CB62-BEFE-ADE3E367FA58}"/>
              </a:ext>
            </a:extLst>
          </p:cNvPr>
          <p:cNvSpPr/>
          <p:nvPr/>
        </p:nvSpPr>
        <p:spPr>
          <a:xfrm>
            <a:off x="5142044" y="5626608"/>
            <a:ext cx="2423160" cy="1078992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04B1B9-14F0-EDF6-6D37-2DBD9D29C95A}"/>
              </a:ext>
            </a:extLst>
          </p:cNvPr>
          <p:cNvSpPr/>
          <p:nvPr/>
        </p:nvSpPr>
        <p:spPr>
          <a:xfrm>
            <a:off x="7614009" y="5624892"/>
            <a:ext cx="2423160" cy="1078992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3BDFFB-F7BA-CCC5-53A0-79F30FB6B78C}"/>
              </a:ext>
            </a:extLst>
          </p:cNvPr>
          <p:cNvGrpSpPr/>
          <p:nvPr/>
        </p:nvGrpSpPr>
        <p:grpSpPr>
          <a:xfrm>
            <a:off x="9907063" y="2860697"/>
            <a:ext cx="2182383" cy="3337402"/>
            <a:chOff x="9907063" y="2860697"/>
            <a:chExt cx="2182383" cy="333740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DEB3051-B90B-4FAD-CE2D-F66B8A45D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43708" y="2860697"/>
              <a:ext cx="2054554" cy="2743200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5CE2893-8112-8525-ABF9-634D5DF532BB}"/>
                </a:ext>
              </a:extLst>
            </p:cNvPr>
            <p:cNvCxnSpPr/>
            <p:nvPr/>
          </p:nvCxnSpPr>
          <p:spPr>
            <a:xfrm>
              <a:off x="10698480" y="5484794"/>
              <a:ext cx="0" cy="363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E6EC279-4161-ABE1-3BA0-4DE2F6A1E58F}"/>
                </a:ext>
              </a:extLst>
            </p:cNvPr>
            <p:cNvCxnSpPr/>
            <p:nvPr/>
          </p:nvCxnSpPr>
          <p:spPr>
            <a:xfrm>
              <a:off x="11819671" y="5523334"/>
              <a:ext cx="0" cy="363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38BD810-1066-5DD5-8093-8CB0A6FE9F21}"/>
                </a:ext>
              </a:extLst>
            </p:cNvPr>
            <p:cNvCxnSpPr/>
            <p:nvPr/>
          </p:nvCxnSpPr>
          <p:spPr>
            <a:xfrm>
              <a:off x="11906566" y="5523333"/>
              <a:ext cx="0" cy="363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DEB2262-EAA4-2FEB-D53F-33211937E81E}"/>
                </a:ext>
              </a:extLst>
            </p:cNvPr>
            <p:cNvCxnSpPr/>
            <p:nvPr/>
          </p:nvCxnSpPr>
          <p:spPr>
            <a:xfrm>
              <a:off x="10698480" y="5603202"/>
              <a:ext cx="111556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D6F4A41-E1D4-2124-DC74-314C1DB1A7CC}"/>
                </a:ext>
              </a:extLst>
            </p:cNvPr>
            <p:cNvSpPr txBox="1"/>
            <p:nvPr/>
          </p:nvSpPr>
          <p:spPr>
            <a:xfrm>
              <a:off x="10645706" y="5608487"/>
              <a:ext cx="12414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Bottom Diffuser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F7E512F-CD53-1A4D-89EC-C78A98E81BFD}"/>
                </a:ext>
              </a:extLst>
            </p:cNvPr>
            <p:cNvSpPr txBox="1"/>
            <p:nvPr/>
          </p:nvSpPr>
          <p:spPr>
            <a:xfrm>
              <a:off x="10930154" y="5921100"/>
              <a:ext cx="11592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Bottom Orifice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F7D1A13-2446-8ED9-5AFF-BA01A5386CD9}"/>
                </a:ext>
              </a:extLst>
            </p:cNvPr>
            <p:cNvCxnSpPr/>
            <p:nvPr/>
          </p:nvCxnSpPr>
          <p:spPr>
            <a:xfrm>
              <a:off x="11549083" y="5882564"/>
              <a:ext cx="27432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9AA0832-AE4A-7919-9448-968DF1F872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06566" y="5882564"/>
              <a:ext cx="18288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A1250E-D45C-4213-65D4-14D98A144B0D}"/>
                </a:ext>
              </a:extLst>
            </p:cNvPr>
            <p:cNvSpPr txBox="1"/>
            <p:nvPr/>
          </p:nvSpPr>
          <p:spPr>
            <a:xfrm>
              <a:off x="9907063" y="5128162"/>
              <a:ext cx="6783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No Slip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Wall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19E01AD-0C84-566C-32D9-B97A1AA98F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15587" y="5037413"/>
              <a:ext cx="106336" cy="11902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A605249-BEC6-7CB0-90DA-1C37B0BBFB6C}"/>
              </a:ext>
            </a:extLst>
          </p:cNvPr>
          <p:cNvSpPr txBox="1"/>
          <p:nvPr/>
        </p:nvSpPr>
        <p:spPr>
          <a:xfrm>
            <a:off x="2914888" y="2514600"/>
            <a:ext cx="1933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Experimental Pressures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Initially Cold Walls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75E5F3-C751-ADA2-7909-45BF2F7B427E}"/>
              </a:ext>
            </a:extLst>
          </p:cNvPr>
          <p:cNvSpPr txBox="1"/>
          <p:nvPr/>
        </p:nvSpPr>
        <p:spPr>
          <a:xfrm>
            <a:off x="332075" y="2514600"/>
            <a:ext cx="237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Experimental Tank Schematic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Chato et al., NASA-TM-106293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4A6F27-5B48-825E-8E60-9DCDC9C51394}"/>
              </a:ext>
            </a:extLst>
          </p:cNvPr>
          <p:cNvSpPr txBox="1"/>
          <p:nvPr/>
        </p:nvSpPr>
        <p:spPr>
          <a:xfrm>
            <a:off x="10037170" y="2362200"/>
            <a:ext cx="1850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Computational Model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Mesh and Boundary Conditions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5FF630-86B8-C11A-128C-4C5651BB4D0B}"/>
              </a:ext>
            </a:extLst>
          </p:cNvPr>
          <p:cNvSpPr txBox="1"/>
          <p:nvPr/>
        </p:nvSpPr>
        <p:spPr>
          <a:xfrm>
            <a:off x="5386853" y="2514600"/>
            <a:ext cx="1933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Experimental Pressures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Initially Warm Walls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EBE757-E5F8-5B3A-62A3-BE00E9DE805F}"/>
              </a:ext>
            </a:extLst>
          </p:cNvPr>
          <p:cNvSpPr txBox="1"/>
          <p:nvPr/>
        </p:nvSpPr>
        <p:spPr>
          <a:xfrm>
            <a:off x="7796889" y="2514600"/>
            <a:ext cx="1933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Experimental Pressures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Initially Hot Walls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77E485E-FB5A-8C6E-02F0-43B84E40C1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4924" y="3028362"/>
            <a:ext cx="2057400" cy="2556163"/>
          </a:xfrm>
          <a:prstGeom prst="rect">
            <a:avLst/>
          </a:prstGeom>
          <a:ln w="127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54405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F6F605-3EA7-D3F4-9337-7A670EA91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D04F6-5BE6-40C3-B386-A0E7FC276BD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5E4447-F173-1709-38FE-7B1774ED1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of NVF Pressures: Cold Wall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133566-329E-88EB-E408-8F8FD72F8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Jet velocities were significant enough in some cases to deform the liquid surface throughout filling</a:t>
            </a:r>
          </a:p>
          <a:p>
            <a:pPr lvl="1"/>
            <a:r>
              <a:rPr lang="en-US" dirty="0"/>
              <a:t>Nearly isothermal conditions were observed during filling demonstrating a maximum condensation rate was achieved via jet-based mixing</a:t>
            </a:r>
          </a:p>
          <a:p>
            <a:pPr lvl="1"/>
            <a:r>
              <a:rPr lang="en-US" dirty="0"/>
              <a:t>Pressure transients were well validated for initially cold wall temperatures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84F26F-796B-3AFB-ACBA-CECDEBDE6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909" y="2362200"/>
            <a:ext cx="5431972" cy="369244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ADD27D8-0D75-0085-6C37-82F46926B8DA}"/>
              </a:ext>
            </a:extLst>
          </p:cNvPr>
          <p:cNvGrpSpPr/>
          <p:nvPr/>
        </p:nvGrpSpPr>
        <p:grpSpPr>
          <a:xfrm>
            <a:off x="280585" y="2362200"/>
            <a:ext cx="6277324" cy="3810000"/>
            <a:chOff x="280584" y="2362200"/>
            <a:chExt cx="6277324" cy="3810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46BD870-D4A8-5724-5705-FD3A97DA2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0585" y="2979369"/>
              <a:ext cx="6157568" cy="148413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3E7FC58-E080-0FE8-0FFB-35B772287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7309" y="4733419"/>
              <a:ext cx="5944115" cy="143878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3AD379F-282C-67CC-5AB1-F926D7B0CAAE}"/>
                </a:ext>
              </a:extLst>
            </p:cNvPr>
            <p:cNvSpPr txBox="1"/>
            <p:nvPr/>
          </p:nvSpPr>
          <p:spPr>
            <a:xfrm>
              <a:off x="280584" y="2362200"/>
              <a:ext cx="62773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Time History of CFD Analysis Results – Run 338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210E92-78CF-F8CB-8EB5-3F8CAF9545A7}"/>
                </a:ext>
              </a:extLst>
            </p:cNvPr>
            <p:cNvSpPr txBox="1"/>
            <p:nvPr/>
          </p:nvSpPr>
          <p:spPr>
            <a:xfrm>
              <a:off x="280584" y="4594920"/>
              <a:ext cx="61575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Left: Temperature / Right: Liquid Fraction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E77578-5B8E-4451-910C-F0F4AC2D67E8}"/>
                </a:ext>
              </a:extLst>
            </p:cNvPr>
            <p:cNvSpPr txBox="1"/>
            <p:nvPr/>
          </p:nvSpPr>
          <p:spPr>
            <a:xfrm>
              <a:off x="280584" y="2702370"/>
              <a:ext cx="61575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Liquid Fraction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6998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68DB81-C794-C0AE-430A-875F0B2D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D04F6-5BE6-40C3-B386-A0E7FC276BD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F623A4-C1E3-FB7D-06A0-38242319C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of NVF Pressures: Warm Wall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47562-3FEE-26EB-F9C1-A478183AB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60437"/>
            <a:ext cx="6926561" cy="5245896"/>
          </a:xfrm>
        </p:spPr>
        <p:txBody>
          <a:bodyPr/>
          <a:lstStyle/>
          <a:p>
            <a:pPr lvl="1"/>
            <a:r>
              <a:rPr lang="en-US" dirty="0"/>
              <a:t>Comparable dynamics were observed when increasing initial wall temperatures from cold to warm</a:t>
            </a:r>
          </a:p>
          <a:p>
            <a:pPr lvl="1"/>
            <a:r>
              <a:rPr lang="en-US" dirty="0"/>
              <a:t>Little dependence on the Hertz-Knudsen mass transfer coefficient was observed demonstrating convergence was already reached given the baseline simulation setup</a:t>
            </a:r>
          </a:p>
          <a:p>
            <a:pPr lvl="1"/>
            <a:r>
              <a:rPr lang="en-US" dirty="0"/>
              <a:t>Pressure transients were well validated for initially warm wall temperatures</a:t>
            </a:r>
          </a:p>
          <a:p>
            <a:endParaRPr lang="en-US" dirty="0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D8DC70ED-FC97-1718-AFCF-95D3D1D23B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924" y="3616617"/>
            <a:ext cx="3818637" cy="2743200"/>
          </a:xfrm>
          <a:prstGeom prst="rect">
            <a:avLst/>
          </a:prstGeom>
        </p:spPr>
      </p:pic>
      <p:pic>
        <p:nvPicPr>
          <p:cNvPr id="7" name="t_XY">
            <a:hlinkClick r:id="" action="ppaction://media"/>
            <a:extLst>
              <a:ext uri="{FF2B5EF4-FFF2-40B4-BE49-F238E27FC236}">
                <a16:creationId xmlns:a16="http://schemas.microsoft.com/office/drawing/2014/main" id="{25063459-42E9-34DA-2BAF-2274B280B34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07625" y="3384612"/>
            <a:ext cx="2413274" cy="3016592"/>
          </a:xfrm>
          <a:prstGeom prst="rect">
            <a:avLst/>
          </a:prstGeom>
        </p:spPr>
      </p:pic>
      <p:pic>
        <p:nvPicPr>
          <p:cNvPr id="8" name="vof_XY">
            <a:hlinkClick r:id="" action="ppaction://media"/>
            <a:extLst>
              <a:ext uri="{FF2B5EF4-FFF2-40B4-BE49-F238E27FC236}">
                <a16:creationId xmlns:a16="http://schemas.microsoft.com/office/drawing/2014/main" id="{49799579-CAB7-2489-A7A0-FD55548E2189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05200" y="3374985"/>
            <a:ext cx="2413275" cy="30165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B798F5-7B5C-91C9-29BA-48C6954BA616}"/>
              </a:ext>
            </a:extLst>
          </p:cNvPr>
          <p:cNvSpPr txBox="1"/>
          <p:nvPr/>
        </p:nvSpPr>
        <p:spPr>
          <a:xfrm>
            <a:off x="1307624" y="2984078"/>
            <a:ext cx="4610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Animation of CFD Analysis Results – Run 283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C</a:t>
            </a:r>
            <a:r>
              <a:rPr lang="en-US" sz="1200" baseline="-25000" dirty="0">
                <a:solidFill>
                  <a:schemeClr val="tx1"/>
                </a:solidFill>
              </a:rPr>
              <a:t>m</a:t>
            </a:r>
            <a:r>
              <a:rPr lang="en-US" sz="1200" dirty="0">
                <a:solidFill>
                  <a:schemeClr val="tx1"/>
                </a:solidFill>
              </a:rPr>
              <a:t>=1.0x10</a:t>
            </a:r>
            <a:r>
              <a:rPr lang="en-US" sz="1200" baseline="30000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9EFEE8-D178-BC4A-4828-5E680070FDC2}"/>
              </a:ext>
            </a:extLst>
          </p:cNvPr>
          <p:cNvSpPr txBox="1"/>
          <p:nvPr/>
        </p:nvSpPr>
        <p:spPr>
          <a:xfrm>
            <a:off x="3505201" y="6300748"/>
            <a:ext cx="2413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Liquid Fraction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1FF700-C847-24C2-1B66-56BB1F6CEE14}"/>
              </a:ext>
            </a:extLst>
          </p:cNvPr>
          <p:cNvSpPr txBox="1"/>
          <p:nvPr/>
        </p:nvSpPr>
        <p:spPr>
          <a:xfrm>
            <a:off x="1307624" y="6304565"/>
            <a:ext cx="2413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Temperature</a:t>
            </a:r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BCDDFBEF-024B-6E7A-C6F1-B53953537C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813" y="960437"/>
            <a:ext cx="391885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9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3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3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0" repeatCount="indefinite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video>
              <p:cMediaNode vol="80000">
                <p:cTn id="21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169805</TotalTime>
  <Words>1228</Words>
  <Application>Microsoft Office PowerPoint</Application>
  <PresentationFormat>Widescreen</PresentationFormat>
  <Paragraphs>201</Paragraphs>
  <Slides>11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Times New Roman</vt:lpstr>
      <vt:lpstr>Wingdings</vt:lpstr>
      <vt:lpstr>12_Office Theme</vt:lpstr>
      <vt:lpstr>Validation of Cryogenic Propellant Tank Filling using Computational Fluid Dynamics Simulation </vt:lpstr>
      <vt:lpstr>Background</vt:lpstr>
      <vt:lpstr>Modeling Methodology</vt:lpstr>
      <vt:lpstr>Simulation Setup and Inputs</vt:lpstr>
      <vt:lpstr>Steady Mixing Experiment</vt:lpstr>
      <vt:lpstr>Validation of Interfacial Turbulence</vt:lpstr>
      <vt:lpstr>No-Vent Fill Experiment</vt:lpstr>
      <vt:lpstr>Validation of NVF Pressures: Cold Wall</vt:lpstr>
      <vt:lpstr>Validation of NVF Pressures: Warm Wall</vt:lpstr>
      <vt:lpstr>Validation of NVF Pressures: Hot Wall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Yang, Hong Q. (MSFC-ER42)[ESSCA]</cp:lastModifiedBy>
  <cp:revision>4050</cp:revision>
  <cp:lastPrinted>2015-03-19T21:00:50Z</cp:lastPrinted>
  <dcterms:created xsi:type="dcterms:W3CDTF">2012-06-20T14:30:40Z</dcterms:created>
  <dcterms:modified xsi:type="dcterms:W3CDTF">2024-11-19T18:19:47Z</dcterms:modified>
</cp:coreProperties>
</file>