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75" r:id="rId5"/>
  </p:sldMasterIdLst>
  <p:notesMasterIdLst>
    <p:notesMasterId r:id="rId23"/>
  </p:notesMasterIdLst>
  <p:sldIdLst>
    <p:sldId id="256" r:id="rId6"/>
    <p:sldId id="264" r:id="rId7"/>
    <p:sldId id="912" r:id="rId8"/>
    <p:sldId id="910" r:id="rId9"/>
    <p:sldId id="913" r:id="rId10"/>
    <p:sldId id="258" r:id="rId11"/>
    <p:sldId id="263" r:id="rId12"/>
    <p:sldId id="914" r:id="rId13"/>
    <p:sldId id="919" r:id="rId14"/>
    <p:sldId id="915" r:id="rId15"/>
    <p:sldId id="281" r:id="rId16"/>
    <p:sldId id="1975" r:id="rId17"/>
    <p:sldId id="1934" r:id="rId18"/>
    <p:sldId id="951" r:id="rId19"/>
    <p:sldId id="917" r:id="rId20"/>
    <p:sldId id="257" r:id="rId21"/>
    <p:sldId id="19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3B20F4-1FD2-F2C9-57FF-18755E036B16}" name="Elizabeth Taylor" initials="ET" userId="S::emtaylor@ndc.nasa.gov::d4f7ddc7-be15-4b27-8986-f3d18de475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6C245-32FC-44D1-B03D-61B766810B9A}" v="54" dt="2024-11-05T18:16:47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4"/>
    <p:restoredTop sz="93034"/>
  </p:normalViewPr>
  <p:slideViewPr>
    <p:cSldViewPr snapToGrid="0">
      <p:cViewPr varScale="1">
        <p:scale>
          <a:sx n="141" d="100"/>
          <a:sy n="141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ounis@gmail.com" userId="Gvr9O28GZam1nGl010HJ08XMgmd+OxNZxU4tqN5unwM=" providerId="None" clId="Web-{84E6C245-32FC-44D1-B03D-61B766810B9A}"/>
    <pc:docChg chg="modSld">
      <pc:chgData name="aliounis@gmail.com" userId="Gvr9O28GZam1nGl010HJ08XMgmd+OxNZxU4tqN5unwM=" providerId="None" clId="Web-{84E6C245-32FC-44D1-B03D-61B766810B9A}" dt="2024-11-05T18:16:47.259" v="29" actId="1076"/>
      <pc:docMkLst>
        <pc:docMk/>
      </pc:docMkLst>
      <pc:sldChg chg="addSp modSp">
        <pc:chgData name="aliounis@gmail.com" userId="Gvr9O28GZam1nGl010HJ08XMgmd+OxNZxU4tqN5unwM=" providerId="None" clId="Web-{84E6C245-32FC-44D1-B03D-61B766810B9A}" dt="2024-11-05T18:16:47.259" v="29" actId="1076"/>
        <pc:sldMkLst>
          <pc:docMk/>
          <pc:sldMk cId="891043609" sldId="281"/>
        </pc:sldMkLst>
        <pc:spChg chg="add mod">
          <ac:chgData name="aliounis@gmail.com" userId="Gvr9O28GZam1nGl010HJ08XMgmd+OxNZxU4tqN5unwM=" providerId="None" clId="Web-{84E6C245-32FC-44D1-B03D-61B766810B9A}" dt="2024-11-05T18:16:47.259" v="29" actId="1076"/>
          <ac:spMkLst>
            <pc:docMk/>
            <pc:sldMk cId="891043609" sldId="281"/>
            <ac:spMk id="2" creationId="{EAAE2C75-0DB4-E466-1499-CF3CFE07C8C4}"/>
          </ac:spMkLst>
        </pc:spChg>
        <pc:picChg chg="mod">
          <ac:chgData name="aliounis@gmail.com" userId="Gvr9O28GZam1nGl010HJ08XMgmd+OxNZxU4tqN5unwM=" providerId="None" clId="Web-{84E6C245-32FC-44D1-B03D-61B766810B9A}" dt="2024-11-05T18:15:48.208" v="1" actId="1076"/>
          <ac:picMkLst>
            <pc:docMk/>
            <pc:sldMk cId="891043609" sldId="281"/>
            <ac:picMk id="5" creationId="{8365321C-8CD7-6FD9-A606-C5BD18435634}"/>
          </ac:picMkLst>
        </pc:picChg>
        <pc:picChg chg="mod">
          <ac:chgData name="aliounis@gmail.com" userId="Gvr9O28GZam1nGl010HJ08XMgmd+OxNZxU4tqN5unwM=" providerId="None" clId="Web-{84E6C245-32FC-44D1-B03D-61B766810B9A}" dt="2024-11-05T18:15:48.146" v="0" actId="1076"/>
          <ac:picMkLst>
            <pc:docMk/>
            <pc:sldMk cId="891043609" sldId="281"/>
            <ac:picMk id="13" creationId="{AF105973-03D9-FBA1-8B5F-38654D75C55E}"/>
          </ac:picMkLst>
        </pc:picChg>
      </pc:sldChg>
    </pc:docChg>
  </pc:docChgLst>
  <pc:docChgLst>
    <pc:chgData name="Ross Beyer" userId="jr296n6ju7xThq9Xh5po0sWTBFPkVrFQyKvdF0Ih8dg=" providerId="None" clId="Web-{CE274F55-5B1A-4131-B15A-DC3D9F9A2114}"/>
    <pc:docChg chg="addSld modSld">
      <pc:chgData name="Ross Beyer" userId="jr296n6ju7xThq9Xh5po0sWTBFPkVrFQyKvdF0Ih8dg=" providerId="None" clId="Web-{CE274F55-5B1A-4131-B15A-DC3D9F9A2114}" dt="2024-09-18T23:56:19.369" v="336" actId="14100"/>
      <pc:docMkLst>
        <pc:docMk/>
      </pc:docMkLst>
      <pc:sldChg chg="addSp delSp modSp new mod modClrScheme chgLayout">
        <pc:chgData name="Ross Beyer" userId="jr296n6ju7xThq9Xh5po0sWTBFPkVrFQyKvdF0Ih8dg=" providerId="None" clId="Web-{CE274F55-5B1A-4131-B15A-DC3D9F9A2114}" dt="2024-09-18T23:18:51.259" v="24" actId="1076"/>
        <pc:sldMkLst>
          <pc:docMk/>
          <pc:sldMk cId="1060383036" sldId="258"/>
        </pc:sldMkLst>
        <pc:spChg chg="mod ord">
          <ac:chgData name="Ross Beyer" userId="jr296n6ju7xThq9Xh5po0sWTBFPkVrFQyKvdF0Ih8dg=" providerId="None" clId="Web-{CE274F55-5B1A-4131-B15A-DC3D9F9A2114}" dt="2024-09-18T23:15:52.377" v="6"/>
          <ac:spMkLst>
            <pc:docMk/>
            <pc:sldMk cId="1060383036" sldId="258"/>
            <ac:spMk id="2" creationId="{83E82435-069E-76EC-6268-F4E7936029A5}"/>
          </ac:spMkLst>
        </pc:spChg>
        <pc:spChg chg="del mod ord">
          <ac:chgData name="Ross Beyer" userId="jr296n6ju7xThq9Xh5po0sWTBFPkVrFQyKvdF0Ih8dg=" providerId="None" clId="Web-{CE274F55-5B1A-4131-B15A-DC3D9F9A2114}" dt="2024-09-18T23:17:43.553" v="9"/>
          <ac:spMkLst>
            <pc:docMk/>
            <pc:sldMk cId="1060383036" sldId="258"/>
            <ac:spMk id="3" creationId="{00DCF193-BCC0-7DB1-7C03-7B8AFBBC26CF}"/>
          </ac:spMkLst>
        </pc:spChg>
        <pc:spChg chg="mod ord">
          <ac:chgData name="Ross Beyer" userId="jr296n6ju7xThq9Xh5po0sWTBFPkVrFQyKvdF0Ih8dg=" providerId="None" clId="Web-{CE274F55-5B1A-4131-B15A-DC3D9F9A2114}" dt="2024-09-18T23:15:52.377" v="6"/>
          <ac:spMkLst>
            <pc:docMk/>
            <pc:sldMk cId="1060383036" sldId="258"/>
            <ac:spMk id="4" creationId="{008AAEF0-CECA-AC1E-89B0-DA7FA7516FDA}"/>
          </ac:spMkLst>
        </pc:spChg>
        <pc:spChg chg="mod ord">
          <ac:chgData name="Ross Beyer" userId="jr296n6ju7xThq9Xh5po0sWTBFPkVrFQyKvdF0Ih8dg=" providerId="None" clId="Web-{CE274F55-5B1A-4131-B15A-DC3D9F9A2114}" dt="2024-09-18T23:15:52.377" v="6"/>
          <ac:spMkLst>
            <pc:docMk/>
            <pc:sldMk cId="1060383036" sldId="258"/>
            <ac:spMk id="5" creationId="{5316E040-053C-55E7-2588-A3088E337E1B}"/>
          </ac:spMkLst>
        </pc:spChg>
        <pc:spChg chg="mod ord">
          <ac:chgData name="Ross Beyer" userId="jr296n6ju7xThq9Xh5po0sWTBFPkVrFQyKvdF0Ih8dg=" providerId="None" clId="Web-{CE274F55-5B1A-4131-B15A-DC3D9F9A2114}" dt="2024-09-18T23:15:52.377" v="6"/>
          <ac:spMkLst>
            <pc:docMk/>
            <pc:sldMk cId="1060383036" sldId="258"/>
            <ac:spMk id="6" creationId="{673EBC3C-42EF-8B71-18B2-4C7F0BB3880A}"/>
          </ac:spMkLst>
        </pc:spChg>
        <pc:spChg chg="add del mod ord">
          <ac:chgData name="Ross Beyer" userId="jr296n6ju7xThq9Xh5po0sWTBFPkVrFQyKvdF0Ih8dg=" providerId="None" clId="Web-{CE274F55-5B1A-4131-B15A-DC3D9F9A2114}" dt="2024-09-18T23:15:57.549" v="8"/>
          <ac:spMkLst>
            <pc:docMk/>
            <pc:sldMk cId="1060383036" sldId="258"/>
            <ac:spMk id="7" creationId="{EA2354D9-EBA1-47FB-CEAF-EBB6DED30AC5}"/>
          </ac:spMkLst>
        </pc:spChg>
        <pc:spChg chg="add mod">
          <ac:chgData name="Ross Beyer" userId="jr296n6ju7xThq9Xh5po0sWTBFPkVrFQyKvdF0Ih8dg=" providerId="None" clId="Web-{CE274F55-5B1A-4131-B15A-DC3D9F9A2114}" dt="2024-09-18T23:18:51.259" v="24" actId="1076"/>
          <ac:spMkLst>
            <pc:docMk/>
            <pc:sldMk cId="1060383036" sldId="258"/>
            <ac:spMk id="9" creationId="{95405CD5-5732-503A-B4E1-2D0831878F70}"/>
          </ac:spMkLst>
        </pc:spChg>
        <pc:picChg chg="add mod ord">
          <ac:chgData name="Ross Beyer" userId="jr296n6ju7xThq9Xh5po0sWTBFPkVrFQyKvdF0Ih8dg=" providerId="None" clId="Web-{CE274F55-5B1A-4131-B15A-DC3D9F9A2114}" dt="2024-09-18T23:18:45.243" v="23" actId="1076"/>
          <ac:picMkLst>
            <pc:docMk/>
            <pc:sldMk cId="1060383036" sldId="258"/>
            <ac:picMk id="8" creationId="{14B702B5-046D-DFA2-CB96-F157E9631396}"/>
          </ac:picMkLst>
        </pc:picChg>
      </pc:sldChg>
      <pc:sldChg chg="addSp modSp new">
        <pc:chgData name="Ross Beyer" userId="jr296n6ju7xThq9Xh5po0sWTBFPkVrFQyKvdF0Ih8dg=" providerId="None" clId="Web-{CE274F55-5B1A-4131-B15A-DC3D9F9A2114}" dt="2024-09-18T23:56:19.369" v="336" actId="14100"/>
        <pc:sldMkLst>
          <pc:docMk/>
          <pc:sldMk cId="2905075576" sldId="259"/>
        </pc:sldMkLst>
        <pc:spChg chg="mod">
          <ac:chgData name="Ross Beyer" userId="jr296n6ju7xThq9Xh5po0sWTBFPkVrFQyKvdF0Ih8dg=" providerId="None" clId="Web-{CE274F55-5B1A-4131-B15A-DC3D9F9A2114}" dt="2024-09-18T23:21:03.639" v="33" actId="20577"/>
          <ac:spMkLst>
            <pc:docMk/>
            <pc:sldMk cId="2905075576" sldId="259"/>
            <ac:spMk id="2" creationId="{1485D078-41D5-0019-59D3-B5DA56A74AC9}"/>
          </ac:spMkLst>
        </pc:spChg>
        <pc:spChg chg="add mod">
          <ac:chgData name="Ross Beyer" userId="jr296n6ju7xThq9Xh5po0sWTBFPkVrFQyKvdF0Ih8dg=" providerId="None" clId="Web-{CE274F55-5B1A-4131-B15A-DC3D9F9A2114}" dt="2024-09-18T23:25:55.057" v="61" actId="20577"/>
          <ac:spMkLst>
            <pc:docMk/>
            <pc:sldMk cId="2905075576" sldId="259"/>
            <ac:spMk id="8" creationId="{AC9A3F01-CAE6-9774-0EA2-BF8FF2E18AAD}"/>
          </ac:spMkLst>
        </pc:spChg>
        <pc:spChg chg="add mod">
          <ac:chgData name="Ross Beyer" userId="jr296n6ju7xThq9Xh5po0sWTBFPkVrFQyKvdF0Ih8dg=" providerId="None" clId="Web-{CE274F55-5B1A-4131-B15A-DC3D9F9A2114}" dt="2024-09-18T23:26:01.807" v="62" actId="1076"/>
          <ac:spMkLst>
            <pc:docMk/>
            <pc:sldMk cId="2905075576" sldId="259"/>
            <ac:spMk id="9" creationId="{68CD84AF-F6B4-BE5B-22D4-104B9C12BACB}"/>
          </ac:spMkLst>
        </pc:spChg>
        <pc:spChg chg="add mod">
          <ac:chgData name="Ross Beyer" userId="jr296n6ju7xThq9Xh5po0sWTBFPkVrFQyKvdF0Ih8dg=" providerId="None" clId="Web-{CE274F55-5B1A-4131-B15A-DC3D9F9A2114}" dt="2024-09-18T23:54:15.349" v="281" actId="20577"/>
          <ac:spMkLst>
            <pc:docMk/>
            <pc:sldMk cId="2905075576" sldId="259"/>
            <ac:spMk id="10" creationId="{F2E9261C-427C-BCB5-0C39-31D8741B1C4E}"/>
          </ac:spMkLst>
        </pc:spChg>
        <pc:spChg chg="add mod">
          <ac:chgData name="Ross Beyer" userId="jr296n6ju7xThq9Xh5po0sWTBFPkVrFQyKvdF0Ih8dg=" providerId="None" clId="Web-{CE274F55-5B1A-4131-B15A-DC3D9F9A2114}" dt="2024-09-18T23:48:12.459" v="266" actId="1076"/>
          <ac:spMkLst>
            <pc:docMk/>
            <pc:sldMk cId="2905075576" sldId="259"/>
            <ac:spMk id="11" creationId="{9762ED21-0891-4BEC-D226-B910A105B6BA}"/>
          </ac:spMkLst>
        </pc:spChg>
        <pc:spChg chg="add mod">
          <ac:chgData name="Ross Beyer" userId="jr296n6ju7xThq9Xh5po0sWTBFPkVrFQyKvdF0Ih8dg=" providerId="None" clId="Web-{CE274F55-5B1A-4131-B15A-DC3D9F9A2114}" dt="2024-09-18T23:48:47.742" v="280" actId="1076"/>
          <ac:spMkLst>
            <pc:docMk/>
            <pc:sldMk cId="2905075576" sldId="259"/>
            <ac:spMk id="12" creationId="{B720D1E2-61F8-DDF9-0DA5-092D3FFDC1BC}"/>
          </ac:spMkLst>
        </pc:spChg>
        <pc:spChg chg="add mod">
          <ac:chgData name="Ross Beyer" userId="jr296n6ju7xThq9Xh5po0sWTBFPkVrFQyKvdF0Ih8dg=" providerId="None" clId="Web-{CE274F55-5B1A-4131-B15A-DC3D9F9A2114}" dt="2024-09-18T23:54:47.069" v="298" actId="1076"/>
          <ac:spMkLst>
            <pc:docMk/>
            <pc:sldMk cId="2905075576" sldId="259"/>
            <ac:spMk id="13" creationId="{989298C4-6BD2-CA5B-8FD1-9BC3AAF0E08B}"/>
          </ac:spMkLst>
        </pc:spChg>
        <pc:spChg chg="add mod">
          <ac:chgData name="Ross Beyer" userId="jr296n6ju7xThq9Xh5po0sWTBFPkVrFQyKvdF0Ih8dg=" providerId="None" clId="Web-{CE274F55-5B1A-4131-B15A-DC3D9F9A2114}" dt="2024-09-18T23:55:17.976" v="311" actId="1076"/>
          <ac:spMkLst>
            <pc:docMk/>
            <pc:sldMk cId="2905075576" sldId="259"/>
            <ac:spMk id="14" creationId="{F53A323C-9117-2CC1-1DF6-4C9372F8BFC0}"/>
          </ac:spMkLst>
        </pc:spChg>
        <pc:spChg chg="add mod">
          <ac:chgData name="Ross Beyer" userId="jr296n6ju7xThq9Xh5po0sWTBFPkVrFQyKvdF0Ih8dg=" providerId="None" clId="Web-{CE274F55-5B1A-4131-B15A-DC3D9F9A2114}" dt="2024-09-18T23:56:19.369" v="336" actId="14100"/>
          <ac:spMkLst>
            <pc:docMk/>
            <pc:sldMk cId="2905075576" sldId="259"/>
            <ac:spMk id="15" creationId="{DBA489EE-E27C-F6EB-A82B-F1ED3DD84E2D}"/>
          </ac:spMkLst>
        </pc:spChg>
        <pc:picChg chg="add mod">
          <ac:chgData name="Ross Beyer" userId="jr296n6ju7xThq9Xh5po0sWTBFPkVrFQyKvdF0Ih8dg=" providerId="None" clId="Web-{CE274F55-5B1A-4131-B15A-DC3D9F9A2114}" dt="2024-09-18T23:55:10.398" v="310" actId="1076"/>
          <ac:picMkLst>
            <pc:docMk/>
            <pc:sldMk cId="2905075576" sldId="259"/>
            <ac:picMk id="6" creationId="{69AF9271-EB72-3D2B-B643-45A60A73D6D2}"/>
          </ac:picMkLst>
        </pc:picChg>
        <pc:picChg chg="add mod">
          <ac:chgData name="Ross Beyer" userId="jr296n6ju7xThq9Xh5po0sWTBFPkVrFQyKvdF0Ih8dg=" providerId="None" clId="Web-{CE274F55-5B1A-4131-B15A-DC3D9F9A2114}" dt="2024-09-18T23:22:32.033" v="37" actId="1076"/>
          <ac:picMkLst>
            <pc:docMk/>
            <pc:sldMk cId="2905075576" sldId="259"/>
            <ac:picMk id="7" creationId="{1A94308E-1BE4-0C2F-1ACD-1634CB93D548}"/>
          </ac:picMkLst>
        </pc:picChg>
      </pc:sldChg>
    </pc:docChg>
  </pc:docChgLst>
  <pc:docChgLst>
    <pc:chgData name="Stefano Bertone" userId="HCj8Ogd1VtOLkWci95c0o5QEfIuz91CKtyGtkCCLKnU=" providerId="None" clId="Web-{71DE6005-8F35-4404-8F0D-E4B1E2B366D9}"/>
    <pc:docChg chg="addSld">
      <pc:chgData name="Stefano Bertone" userId="HCj8Ogd1VtOLkWci95c0o5QEfIuz91CKtyGtkCCLKnU=" providerId="None" clId="Web-{71DE6005-8F35-4404-8F0D-E4B1E2B366D9}" dt="2024-09-24T05:42:23.778" v="1"/>
      <pc:docMkLst>
        <pc:docMk/>
      </pc:docMkLst>
      <pc:sldChg chg="add">
        <pc:chgData name="Stefano Bertone" userId="HCj8Ogd1VtOLkWci95c0o5QEfIuz91CKtyGtkCCLKnU=" providerId="None" clId="Web-{71DE6005-8F35-4404-8F0D-E4B1E2B366D9}" dt="2024-09-24T05:42:23.763" v="0"/>
        <pc:sldMkLst>
          <pc:docMk/>
          <pc:sldMk cId="11346491" sldId="262"/>
        </pc:sldMkLst>
      </pc:sldChg>
      <pc:sldChg chg="add">
        <pc:chgData name="Stefano Bertone" userId="HCj8Ogd1VtOLkWci95c0o5QEfIuz91CKtyGtkCCLKnU=" providerId="None" clId="Web-{71DE6005-8F35-4404-8F0D-E4B1E2B366D9}" dt="2024-09-24T05:42:23.778" v="1"/>
        <pc:sldMkLst>
          <pc:docMk/>
          <pc:sldMk cId="3257977061" sldId="2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FE37B-FF4B-4E93-B401-80DE4F3F9C4D}" type="doc">
      <dgm:prSet loTypeId="urn:microsoft.com/office/officeart/2005/8/layout/process3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77DB333-D327-4515-9370-3EABD4364D30}">
      <dgm:prSet phldrT="[Text]" custT="1"/>
      <dgm:spPr/>
      <dgm:t>
        <a:bodyPr/>
        <a:lstStyle/>
        <a:p>
          <a:r>
            <a:rPr lang="en-US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Maps</a:t>
          </a:r>
        </a:p>
      </dgm:t>
    </dgm:pt>
    <dgm:pt modelId="{0CA64E89-72D3-4BD6-B4E9-B47B08365D06}" type="parTrans" cxnId="{706BA512-289A-472E-AA83-74A2297FF5D9}">
      <dgm:prSet/>
      <dgm:spPr/>
      <dgm:t>
        <a:bodyPr/>
        <a:lstStyle/>
        <a:p>
          <a:endParaRPr lang="en-US"/>
        </a:p>
      </dgm:t>
    </dgm:pt>
    <dgm:pt modelId="{79B545EA-A644-4F16-AAF9-DC52A20E1170}" type="sibTrans" cxnId="{706BA512-289A-472E-AA83-74A2297FF5D9}">
      <dgm:prSet custT="1"/>
      <dgm:spPr/>
      <dgm:t>
        <a:bodyPr/>
        <a:lstStyle/>
        <a:p>
          <a:endParaRPr lang="en-US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88BD20-5CCC-4D93-92B1-0FA98778E90F}">
      <dgm:prSet phldrT="[Text]" custT="1"/>
      <dgm:spPr/>
      <dgm:t>
        <a:bodyPr/>
        <a:lstStyle/>
        <a:p>
          <a:r>
            <a: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Create Lunar digital elevation maps of varying quality using LOLA altimetry data</a:t>
          </a:r>
        </a:p>
      </dgm:t>
    </dgm:pt>
    <dgm:pt modelId="{D0147E9C-43B5-44E3-B516-F31D206C74E9}" type="parTrans" cxnId="{27C35C0F-DD53-46C9-A527-6729A8F73C4E}">
      <dgm:prSet/>
      <dgm:spPr/>
      <dgm:t>
        <a:bodyPr/>
        <a:lstStyle/>
        <a:p>
          <a:endParaRPr lang="en-US"/>
        </a:p>
      </dgm:t>
    </dgm:pt>
    <dgm:pt modelId="{603CE45C-4E7F-4125-A061-8793B1894209}" type="sibTrans" cxnId="{27C35C0F-DD53-46C9-A527-6729A8F73C4E}">
      <dgm:prSet/>
      <dgm:spPr/>
      <dgm:t>
        <a:bodyPr/>
        <a:lstStyle/>
        <a:p>
          <a:endParaRPr lang="en-US"/>
        </a:p>
      </dgm:t>
    </dgm:pt>
    <dgm:pt modelId="{2068015D-D91C-48D6-8019-AB5879D1E588}">
      <dgm:prSet phldrT="[Text]" custT="1"/>
      <dgm:spPr/>
      <dgm:t>
        <a:bodyPr/>
        <a:lstStyle/>
        <a:p>
          <a:r>
            <a:rPr lang="en-US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Measurements</a:t>
          </a:r>
        </a:p>
      </dgm:t>
    </dgm:pt>
    <dgm:pt modelId="{73878EE5-40E0-4C9C-A8A0-BB3AE04C40BF}" type="parTrans" cxnId="{6D1B15AF-79D0-4896-887B-00472BE5CCE7}">
      <dgm:prSet/>
      <dgm:spPr/>
      <dgm:t>
        <a:bodyPr/>
        <a:lstStyle/>
        <a:p>
          <a:endParaRPr lang="en-US"/>
        </a:p>
      </dgm:t>
    </dgm:pt>
    <dgm:pt modelId="{980B3F2F-B27F-404D-B37D-79E32AFD66CB}" type="sibTrans" cxnId="{6D1B15AF-79D0-4896-887B-00472BE5CCE7}">
      <dgm:prSet custT="1"/>
      <dgm:spPr/>
      <dgm:t>
        <a:bodyPr/>
        <a:lstStyle/>
        <a:p>
          <a:endParaRPr lang="en-US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6F9F415-E25B-4AE2-8A90-F8942A522E7E}">
      <dgm:prSet phldrT="[Text]" custT="1"/>
      <dgm:spPr/>
      <dgm:t>
        <a:bodyPr/>
        <a:lstStyle/>
        <a:p>
          <a:r>
            <a: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Test various TRN methods on the maps to generate results</a:t>
          </a:r>
        </a:p>
      </dgm:t>
    </dgm:pt>
    <dgm:pt modelId="{8BD747CA-D9D5-4C14-98F9-22174E22F538}" type="parTrans" cxnId="{12EC7EDA-5A50-415B-89B7-E95E63D38C34}">
      <dgm:prSet/>
      <dgm:spPr/>
      <dgm:t>
        <a:bodyPr/>
        <a:lstStyle/>
        <a:p>
          <a:endParaRPr lang="en-US"/>
        </a:p>
      </dgm:t>
    </dgm:pt>
    <dgm:pt modelId="{517BE877-23CF-4962-AF39-440904B47607}" type="sibTrans" cxnId="{12EC7EDA-5A50-415B-89B7-E95E63D38C34}">
      <dgm:prSet/>
      <dgm:spPr/>
      <dgm:t>
        <a:bodyPr/>
        <a:lstStyle/>
        <a:p>
          <a:endParaRPr lang="en-US"/>
        </a:p>
      </dgm:t>
    </dgm:pt>
    <dgm:pt modelId="{7D3105F0-5FDE-4653-89C7-D22C01FE704C}">
      <dgm:prSet phldrT="[Text]" custT="1"/>
      <dgm:spPr/>
      <dgm:t>
        <a:bodyPr/>
        <a:lstStyle/>
        <a:p>
          <a:r>
            <a:rPr lang="en-US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Estimation</a:t>
          </a:r>
        </a:p>
      </dgm:t>
    </dgm:pt>
    <dgm:pt modelId="{1F773378-E093-49F0-B28F-D0C13452DAA6}" type="parTrans" cxnId="{F03CAC70-C64C-4F98-8E97-A5E3BBC45B5C}">
      <dgm:prSet/>
      <dgm:spPr/>
      <dgm:t>
        <a:bodyPr/>
        <a:lstStyle/>
        <a:p>
          <a:endParaRPr lang="en-US"/>
        </a:p>
      </dgm:t>
    </dgm:pt>
    <dgm:pt modelId="{B67207AF-2D8F-4A8A-8F89-1A8F8493E683}" type="sibTrans" cxnId="{F03CAC70-C64C-4F98-8E97-A5E3BBC45B5C}">
      <dgm:prSet custT="1"/>
      <dgm:spPr/>
      <dgm:t>
        <a:bodyPr/>
        <a:lstStyle/>
        <a:p>
          <a:endParaRPr lang="en-US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157D4F-B508-4956-9FE7-C0B35D69CB8C}">
      <dgm:prSet phldrT="[Text]" custT="1"/>
      <dgm:spPr/>
      <dgm:t>
        <a:bodyPr/>
        <a:lstStyle/>
        <a:p>
          <a:r>
            <a:rPr lang="en-US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Analysis</a:t>
          </a:r>
        </a:p>
      </dgm:t>
    </dgm:pt>
    <dgm:pt modelId="{AECECE3F-84FE-47D2-8EFB-D187FF9D337D}" type="parTrans" cxnId="{59C26A4A-D953-471D-B65B-DE52BD7DAD8B}">
      <dgm:prSet/>
      <dgm:spPr/>
      <dgm:t>
        <a:bodyPr/>
        <a:lstStyle/>
        <a:p>
          <a:endParaRPr lang="en-US"/>
        </a:p>
      </dgm:t>
    </dgm:pt>
    <dgm:pt modelId="{EE08DCA6-E19E-4702-8B57-63E8723E1A99}" type="sibTrans" cxnId="{59C26A4A-D953-471D-B65B-DE52BD7DAD8B}">
      <dgm:prSet/>
      <dgm:spPr/>
      <dgm:t>
        <a:bodyPr/>
        <a:lstStyle/>
        <a:p>
          <a:endParaRPr lang="en-US"/>
        </a:p>
      </dgm:t>
    </dgm:pt>
    <dgm:pt modelId="{4DCF5D00-CED8-42ED-97F2-AEF0D31574BC}">
      <dgm:prSet phldrT="[Text]" custT="1"/>
      <dgm:spPr/>
      <dgm:t>
        <a:bodyPr/>
        <a:lstStyle/>
        <a:p>
          <a:r>
            <a: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Complete parametric runs to see how map quality affects TRN performance</a:t>
          </a:r>
        </a:p>
      </dgm:t>
    </dgm:pt>
    <dgm:pt modelId="{D80A7C12-980F-4EB7-8994-2D11FB65DFA9}" type="parTrans" cxnId="{C17738EE-D5BE-4BA2-87BC-305B357037EC}">
      <dgm:prSet/>
      <dgm:spPr/>
      <dgm:t>
        <a:bodyPr/>
        <a:lstStyle/>
        <a:p>
          <a:endParaRPr lang="en-US"/>
        </a:p>
      </dgm:t>
    </dgm:pt>
    <dgm:pt modelId="{6BCADF3A-A1CC-44B6-8F84-381D0A991FF7}" type="sibTrans" cxnId="{C17738EE-D5BE-4BA2-87BC-305B357037EC}">
      <dgm:prSet/>
      <dgm:spPr/>
      <dgm:t>
        <a:bodyPr/>
        <a:lstStyle/>
        <a:p>
          <a:endParaRPr lang="en-US"/>
        </a:p>
      </dgm:t>
    </dgm:pt>
    <dgm:pt modelId="{C77E14D9-06D6-409D-A2DE-72E11BA63984}">
      <dgm:prSet phldrT="[Text]" custT="1"/>
      <dgm:spPr/>
      <dgm:t>
        <a:bodyPr/>
        <a:lstStyle/>
        <a:p>
          <a:r>
            <a: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Use observed and computed measurements in filter to generate state estimations</a:t>
          </a:r>
        </a:p>
      </dgm:t>
    </dgm:pt>
    <dgm:pt modelId="{FA100CD2-EE33-4962-9052-B70015762AE5}" type="parTrans" cxnId="{B994C887-3DE5-47A9-8D61-4492B092C696}">
      <dgm:prSet/>
      <dgm:spPr/>
      <dgm:t>
        <a:bodyPr/>
        <a:lstStyle/>
        <a:p>
          <a:endParaRPr lang="en-US"/>
        </a:p>
      </dgm:t>
    </dgm:pt>
    <dgm:pt modelId="{0EE98733-0674-4B94-BF70-8DB7294A5DF7}" type="sibTrans" cxnId="{B994C887-3DE5-47A9-8D61-4492B092C696}">
      <dgm:prSet/>
      <dgm:spPr/>
      <dgm:t>
        <a:bodyPr/>
        <a:lstStyle/>
        <a:p>
          <a:endParaRPr lang="en-US"/>
        </a:p>
      </dgm:t>
    </dgm:pt>
    <dgm:pt modelId="{A247558E-54F7-484E-8102-82DF5A99C3D0}" type="pres">
      <dgm:prSet presAssocID="{145FE37B-FF4B-4E93-B401-80DE4F3F9C4D}" presName="linearFlow" presStyleCnt="0">
        <dgm:presLayoutVars>
          <dgm:dir/>
          <dgm:animLvl val="lvl"/>
          <dgm:resizeHandles val="exact"/>
        </dgm:presLayoutVars>
      </dgm:prSet>
      <dgm:spPr/>
    </dgm:pt>
    <dgm:pt modelId="{A66A65C1-7A46-4B53-AD8A-DFB342B3AC8A}" type="pres">
      <dgm:prSet presAssocID="{177DB333-D327-4515-9370-3EABD4364D30}" presName="composite" presStyleCnt="0"/>
      <dgm:spPr/>
    </dgm:pt>
    <dgm:pt modelId="{4BDB2AC6-88FE-4F01-A5EF-4A223D141708}" type="pres">
      <dgm:prSet presAssocID="{177DB333-D327-4515-9370-3EABD4364D3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6B1958B-7C7D-4527-B72E-08CC9E0C4E53}" type="pres">
      <dgm:prSet presAssocID="{177DB333-D327-4515-9370-3EABD4364D30}" presName="parSh" presStyleLbl="node1" presStyleIdx="0" presStyleCnt="4"/>
      <dgm:spPr/>
    </dgm:pt>
    <dgm:pt modelId="{9B1175ED-8317-44C8-984C-B58E53CEF91E}" type="pres">
      <dgm:prSet presAssocID="{177DB333-D327-4515-9370-3EABD4364D30}" presName="desTx" presStyleLbl="fgAcc1" presStyleIdx="0" presStyleCnt="4" custScaleX="96815" custScaleY="98349">
        <dgm:presLayoutVars>
          <dgm:bulletEnabled val="1"/>
        </dgm:presLayoutVars>
      </dgm:prSet>
      <dgm:spPr/>
    </dgm:pt>
    <dgm:pt modelId="{00FDD6F9-6A23-4326-A319-809632D93738}" type="pres">
      <dgm:prSet presAssocID="{79B545EA-A644-4F16-AAF9-DC52A20E1170}" presName="sibTrans" presStyleLbl="sibTrans2D1" presStyleIdx="0" presStyleCnt="3"/>
      <dgm:spPr/>
    </dgm:pt>
    <dgm:pt modelId="{81A0377C-919B-4D08-B15A-735FD573BD81}" type="pres">
      <dgm:prSet presAssocID="{79B545EA-A644-4F16-AAF9-DC52A20E1170}" presName="connTx" presStyleLbl="sibTrans2D1" presStyleIdx="0" presStyleCnt="3"/>
      <dgm:spPr/>
    </dgm:pt>
    <dgm:pt modelId="{1081546C-9768-4F9D-91BA-ABB61CD805F9}" type="pres">
      <dgm:prSet presAssocID="{2068015D-D91C-48D6-8019-AB5879D1E588}" presName="composite" presStyleCnt="0"/>
      <dgm:spPr/>
    </dgm:pt>
    <dgm:pt modelId="{E5F5713E-2261-41BC-BE77-BFAC41B97735}" type="pres">
      <dgm:prSet presAssocID="{2068015D-D91C-48D6-8019-AB5879D1E58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6F100E6-ABF1-411C-AAB4-70674953E475}" type="pres">
      <dgm:prSet presAssocID="{2068015D-D91C-48D6-8019-AB5879D1E588}" presName="parSh" presStyleLbl="node1" presStyleIdx="1" presStyleCnt="4"/>
      <dgm:spPr/>
    </dgm:pt>
    <dgm:pt modelId="{40E9528B-B9FB-4346-9492-B6BC7DBB10E8}" type="pres">
      <dgm:prSet presAssocID="{2068015D-D91C-48D6-8019-AB5879D1E588}" presName="desTx" presStyleLbl="fgAcc1" presStyleIdx="1" presStyleCnt="4">
        <dgm:presLayoutVars>
          <dgm:bulletEnabled val="1"/>
        </dgm:presLayoutVars>
      </dgm:prSet>
      <dgm:spPr/>
    </dgm:pt>
    <dgm:pt modelId="{68981055-787C-4831-98AA-FA8F35434723}" type="pres">
      <dgm:prSet presAssocID="{980B3F2F-B27F-404D-B37D-79E32AFD66CB}" presName="sibTrans" presStyleLbl="sibTrans2D1" presStyleIdx="1" presStyleCnt="3"/>
      <dgm:spPr/>
    </dgm:pt>
    <dgm:pt modelId="{52A6E44B-B919-410A-B3EE-B94F15B84EB7}" type="pres">
      <dgm:prSet presAssocID="{980B3F2F-B27F-404D-B37D-79E32AFD66CB}" presName="connTx" presStyleLbl="sibTrans2D1" presStyleIdx="1" presStyleCnt="3"/>
      <dgm:spPr/>
    </dgm:pt>
    <dgm:pt modelId="{9B2AC755-9D84-4E29-A5A8-D2E200D31B78}" type="pres">
      <dgm:prSet presAssocID="{7D3105F0-5FDE-4653-89C7-D22C01FE704C}" presName="composite" presStyleCnt="0"/>
      <dgm:spPr/>
    </dgm:pt>
    <dgm:pt modelId="{B94C4D40-1616-44AE-BA2D-148E999729C5}" type="pres">
      <dgm:prSet presAssocID="{7D3105F0-5FDE-4653-89C7-D22C01FE704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471D0C-8979-491C-9275-7168D9ED38A5}" type="pres">
      <dgm:prSet presAssocID="{7D3105F0-5FDE-4653-89C7-D22C01FE704C}" presName="parSh" presStyleLbl="node1" presStyleIdx="2" presStyleCnt="4"/>
      <dgm:spPr/>
    </dgm:pt>
    <dgm:pt modelId="{60CD426A-9225-4D23-989C-B01E56B4035E}" type="pres">
      <dgm:prSet presAssocID="{7D3105F0-5FDE-4653-89C7-D22C01FE704C}" presName="desTx" presStyleLbl="fgAcc1" presStyleIdx="2" presStyleCnt="4">
        <dgm:presLayoutVars>
          <dgm:bulletEnabled val="1"/>
        </dgm:presLayoutVars>
      </dgm:prSet>
      <dgm:spPr/>
    </dgm:pt>
    <dgm:pt modelId="{5D3F90D5-5969-49F8-B8FC-D5FD3977C2AB}" type="pres">
      <dgm:prSet presAssocID="{B67207AF-2D8F-4A8A-8F89-1A8F8493E683}" presName="sibTrans" presStyleLbl="sibTrans2D1" presStyleIdx="2" presStyleCnt="3"/>
      <dgm:spPr/>
    </dgm:pt>
    <dgm:pt modelId="{3138C29D-B8B6-46E1-8364-528F07339672}" type="pres">
      <dgm:prSet presAssocID="{B67207AF-2D8F-4A8A-8F89-1A8F8493E683}" presName="connTx" presStyleLbl="sibTrans2D1" presStyleIdx="2" presStyleCnt="3"/>
      <dgm:spPr/>
    </dgm:pt>
    <dgm:pt modelId="{054B756A-37F2-4885-94F3-887DF9C7AFA8}" type="pres">
      <dgm:prSet presAssocID="{A7157D4F-B508-4956-9FE7-C0B35D69CB8C}" presName="composite" presStyleCnt="0"/>
      <dgm:spPr/>
    </dgm:pt>
    <dgm:pt modelId="{059D7056-D491-4D90-AFF9-B8C883C11C87}" type="pres">
      <dgm:prSet presAssocID="{A7157D4F-B508-4956-9FE7-C0B35D69CB8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5E95437-03DF-4FAE-8CD4-607E05DD1179}" type="pres">
      <dgm:prSet presAssocID="{A7157D4F-B508-4956-9FE7-C0B35D69CB8C}" presName="parSh" presStyleLbl="node1" presStyleIdx="3" presStyleCnt="4"/>
      <dgm:spPr/>
    </dgm:pt>
    <dgm:pt modelId="{22CE9AD9-7549-4CDB-9C89-46AD03BEA102}" type="pres">
      <dgm:prSet presAssocID="{A7157D4F-B508-4956-9FE7-C0B35D69CB8C}" presName="desTx" presStyleLbl="fgAcc1" presStyleIdx="3" presStyleCnt="4">
        <dgm:presLayoutVars>
          <dgm:bulletEnabled val="1"/>
        </dgm:presLayoutVars>
      </dgm:prSet>
      <dgm:spPr/>
    </dgm:pt>
  </dgm:ptLst>
  <dgm:cxnLst>
    <dgm:cxn modelId="{1C589206-C28D-4E5B-9CE9-24C01C39172B}" type="presOf" srcId="{177DB333-D327-4515-9370-3EABD4364D30}" destId="{4BDB2AC6-88FE-4F01-A5EF-4A223D141708}" srcOrd="0" destOrd="0" presId="urn:microsoft.com/office/officeart/2005/8/layout/process3"/>
    <dgm:cxn modelId="{27C35C0F-DD53-46C9-A527-6729A8F73C4E}" srcId="{177DB333-D327-4515-9370-3EABD4364D30}" destId="{0088BD20-5CCC-4D93-92B1-0FA98778E90F}" srcOrd="0" destOrd="0" parTransId="{D0147E9C-43B5-44E3-B516-F31D206C74E9}" sibTransId="{603CE45C-4E7F-4125-A061-8793B1894209}"/>
    <dgm:cxn modelId="{706BA512-289A-472E-AA83-74A2297FF5D9}" srcId="{145FE37B-FF4B-4E93-B401-80DE4F3F9C4D}" destId="{177DB333-D327-4515-9370-3EABD4364D30}" srcOrd="0" destOrd="0" parTransId="{0CA64E89-72D3-4BD6-B4E9-B47B08365D06}" sibTransId="{79B545EA-A644-4F16-AAF9-DC52A20E1170}"/>
    <dgm:cxn modelId="{0391692A-8E35-408E-A545-90DB2DD50418}" type="presOf" srcId="{A7157D4F-B508-4956-9FE7-C0B35D69CB8C}" destId="{D5E95437-03DF-4FAE-8CD4-607E05DD1179}" srcOrd="1" destOrd="0" presId="urn:microsoft.com/office/officeart/2005/8/layout/process3"/>
    <dgm:cxn modelId="{59C26A4A-D953-471D-B65B-DE52BD7DAD8B}" srcId="{145FE37B-FF4B-4E93-B401-80DE4F3F9C4D}" destId="{A7157D4F-B508-4956-9FE7-C0B35D69CB8C}" srcOrd="3" destOrd="0" parTransId="{AECECE3F-84FE-47D2-8EFB-D187FF9D337D}" sibTransId="{EE08DCA6-E19E-4702-8B57-63E8723E1A99}"/>
    <dgm:cxn modelId="{BA4ECB51-F043-461E-BA00-65B9DE56C59B}" type="presOf" srcId="{4DCF5D00-CED8-42ED-97F2-AEF0D31574BC}" destId="{22CE9AD9-7549-4CDB-9C89-46AD03BEA102}" srcOrd="0" destOrd="0" presId="urn:microsoft.com/office/officeart/2005/8/layout/process3"/>
    <dgm:cxn modelId="{E91D6353-6AEC-49A5-816F-91F392B635BB}" type="presOf" srcId="{E6F9F415-E25B-4AE2-8A90-F8942A522E7E}" destId="{40E9528B-B9FB-4346-9492-B6BC7DBB10E8}" srcOrd="0" destOrd="0" presId="urn:microsoft.com/office/officeart/2005/8/layout/process3"/>
    <dgm:cxn modelId="{92B9E058-924B-42BB-BB55-7FEDA726C78A}" type="presOf" srcId="{C77E14D9-06D6-409D-A2DE-72E11BA63984}" destId="{60CD426A-9225-4D23-989C-B01E56B4035E}" srcOrd="0" destOrd="0" presId="urn:microsoft.com/office/officeart/2005/8/layout/process3"/>
    <dgm:cxn modelId="{13D53F64-651B-4881-BFF9-87666B1E833E}" type="presOf" srcId="{79B545EA-A644-4F16-AAF9-DC52A20E1170}" destId="{00FDD6F9-6A23-4326-A319-809632D93738}" srcOrd="0" destOrd="0" presId="urn:microsoft.com/office/officeart/2005/8/layout/process3"/>
    <dgm:cxn modelId="{F03CAC70-C64C-4F98-8E97-A5E3BBC45B5C}" srcId="{145FE37B-FF4B-4E93-B401-80DE4F3F9C4D}" destId="{7D3105F0-5FDE-4653-89C7-D22C01FE704C}" srcOrd="2" destOrd="0" parTransId="{1F773378-E093-49F0-B28F-D0C13452DAA6}" sibTransId="{B67207AF-2D8F-4A8A-8F89-1A8F8493E683}"/>
    <dgm:cxn modelId="{ADBBFD7D-4C36-40F9-8F82-75D0F57AA6C5}" type="presOf" srcId="{A7157D4F-B508-4956-9FE7-C0B35D69CB8C}" destId="{059D7056-D491-4D90-AFF9-B8C883C11C87}" srcOrd="0" destOrd="0" presId="urn:microsoft.com/office/officeart/2005/8/layout/process3"/>
    <dgm:cxn modelId="{BA97C07F-9F5E-44DD-80CE-EBA599C4A63B}" type="presOf" srcId="{2068015D-D91C-48D6-8019-AB5879D1E588}" destId="{06F100E6-ABF1-411C-AAB4-70674953E475}" srcOrd="1" destOrd="0" presId="urn:microsoft.com/office/officeart/2005/8/layout/process3"/>
    <dgm:cxn modelId="{B994C887-3DE5-47A9-8D61-4492B092C696}" srcId="{7D3105F0-5FDE-4653-89C7-D22C01FE704C}" destId="{C77E14D9-06D6-409D-A2DE-72E11BA63984}" srcOrd="0" destOrd="0" parTransId="{FA100CD2-EE33-4962-9052-B70015762AE5}" sibTransId="{0EE98733-0674-4B94-BF70-8DB7294A5DF7}"/>
    <dgm:cxn modelId="{06944E8A-0BE6-4B76-BA64-8FF06737246F}" type="presOf" srcId="{0088BD20-5CCC-4D93-92B1-0FA98778E90F}" destId="{9B1175ED-8317-44C8-984C-B58E53CEF91E}" srcOrd="0" destOrd="0" presId="urn:microsoft.com/office/officeart/2005/8/layout/process3"/>
    <dgm:cxn modelId="{610A29AC-7B06-4C30-979B-93F6BC713050}" type="presOf" srcId="{B67207AF-2D8F-4A8A-8F89-1A8F8493E683}" destId="{5D3F90D5-5969-49F8-B8FC-D5FD3977C2AB}" srcOrd="0" destOrd="0" presId="urn:microsoft.com/office/officeart/2005/8/layout/process3"/>
    <dgm:cxn modelId="{6D1B15AF-79D0-4896-887B-00472BE5CCE7}" srcId="{145FE37B-FF4B-4E93-B401-80DE4F3F9C4D}" destId="{2068015D-D91C-48D6-8019-AB5879D1E588}" srcOrd="1" destOrd="0" parTransId="{73878EE5-40E0-4C9C-A8A0-BB3AE04C40BF}" sibTransId="{980B3F2F-B27F-404D-B37D-79E32AFD66CB}"/>
    <dgm:cxn modelId="{91FBCBB2-D60D-4E3E-8258-149A923397B0}" type="presOf" srcId="{980B3F2F-B27F-404D-B37D-79E32AFD66CB}" destId="{68981055-787C-4831-98AA-FA8F35434723}" srcOrd="0" destOrd="0" presId="urn:microsoft.com/office/officeart/2005/8/layout/process3"/>
    <dgm:cxn modelId="{6898BDB7-C2C9-41DF-9A95-843081EE8ABA}" type="presOf" srcId="{7D3105F0-5FDE-4653-89C7-D22C01FE704C}" destId="{B94C4D40-1616-44AE-BA2D-148E999729C5}" srcOrd="0" destOrd="0" presId="urn:microsoft.com/office/officeart/2005/8/layout/process3"/>
    <dgm:cxn modelId="{95AC80B9-867E-4945-B9A1-46544A7AB730}" type="presOf" srcId="{B67207AF-2D8F-4A8A-8F89-1A8F8493E683}" destId="{3138C29D-B8B6-46E1-8364-528F07339672}" srcOrd="1" destOrd="0" presId="urn:microsoft.com/office/officeart/2005/8/layout/process3"/>
    <dgm:cxn modelId="{6694FAC0-E741-444A-B025-5B6C459B7E73}" type="presOf" srcId="{79B545EA-A644-4F16-AAF9-DC52A20E1170}" destId="{81A0377C-919B-4D08-B15A-735FD573BD81}" srcOrd="1" destOrd="0" presId="urn:microsoft.com/office/officeart/2005/8/layout/process3"/>
    <dgm:cxn modelId="{C5F837CD-3FEF-430D-ACEF-870508A4EDED}" type="presOf" srcId="{145FE37B-FF4B-4E93-B401-80DE4F3F9C4D}" destId="{A247558E-54F7-484E-8102-82DF5A99C3D0}" srcOrd="0" destOrd="0" presId="urn:microsoft.com/office/officeart/2005/8/layout/process3"/>
    <dgm:cxn modelId="{176593CE-4EE0-4503-A6F8-8BF23A5B8733}" type="presOf" srcId="{980B3F2F-B27F-404D-B37D-79E32AFD66CB}" destId="{52A6E44B-B919-410A-B3EE-B94F15B84EB7}" srcOrd="1" destOrd="0" presId="urn:microsoft.com/office/officeart/2005/8/layout/process3"/>
    <dgm:cxn modelId="{6E4E6ECF-55A5-433B-A149-F8708F4814D4}" type="presOf" srcId="{2068015D-D91C-48D6-8019-AB5879D1E588}" destId="{E5F5713E-2261-41BC-BE77-BFAC41B97735}" srcOrd="0" destOrd="0" presId="urn:microsoft.com/office/officeart/2005/8/layout/process3"/>
    <dgm:cxn modelId="{19658BD2-F078-4F4C-B956-18E1157E97B5}" type="presOf" srcId="{177DB333-D327-4515-9370-3EABD4364D30}" destId="{D6B1958B-7C7D-4527-B72E-08CC9E0C4E53}" srcOrd="1" destOrd="0" presId="urn:microsoft.com/office/officeart/2005/8/layout/process3"/>
    <dgm:cxn modelId="{12EC7EDA-5A50-415B-89B7-E95E63D38C34}" srcId="{2068015D-D91C-48D6-8019-AB5879D1E588}" destId="{E6F9F415-E25B-4AE2-8A90-F8942A522E7E}" srcOrd="0" destOrd="0" parTransId="{8BD747CA-D9D5-4C14-98F9-22174E22F538}" sibTransId="{517BE877-23CF-4962-AF39-440904B47607}"/>
    <dgm:cxn modelId="{84A861E4-E6C4-4088-869E-DD2A1FE351A4}" type="presOf" srcId="{7D3105F0-5FDE-4653-89C7-D22C01FE704C}" destId="{88471D0C-8979-491C-9275-7168D9ED38A5}" srcOrd="1" destOrd="0" presId="urn:microsoft.com/office/officeart/2005/8/layout/process3"/>
    <dgm:cxn modelId="{C17738EE-D5BE-4BA2-87BC-305B357037EC}" srcId="{A7157D4F-B508-4956-9FE7-C0B35D69CB8C}" destId="{4DCF5D00-CED8-42ED-97F2-AEF0D31574BC}" srcOrd="0" destOrd="0" parTransId="{D80A7C12-980F-4EB7-8994-2D11FB65DFA9}" sibTransId="{6BCADF3A-A1CC-44B6-8F84-381D0A991FF7}"/>
    <dgm:cxn modelId="{8C5A33F7-4A54-40C4-99FC-A493AA490931}" type="presParOf" srcId="{A247558E-54F7-484E-8102-82DF5A99C3D0}" destId="{A66A65C1-7A46-4B53-AD8A-DFB342B3AC8A}" srcOrd="0" destOrd="0" presId="urn:microsoft.com/office/officeart/2005/8/layout/process3"/>
    <dgm:cxn modelId="{FAAE80F0-CEAE-4D3A-A186-B18D0D8D5681}" type="presParOf" srcId="{A66A65C1-7A46-4B53-AD8A-DFB342B3AC8A}" destId="{4BDB2AC6-88FE-4F01-A5EF-4A223D141708}" srcOrd="0" destOrd="0" presId="urn:microsoft.com/office/officeart/2005/8/layout/process3"/>
    <dgm:cxn modelId="{ACAC805E-6045-40EC-B23C-C9747D6B119E}" type="presParOf" srcId="{A66A65C1-7A46-4B53-AD8A-DFB342B3AC8A}" destId="{D6B1958B-7C7D-4527-B72E-08CC9E0C4E53}" srcOrd="1" destOrd="0" presId="urn:microsoft.com/office/officeart/2005/8/layout/process3"/>
    <dgm:cxn modelId="{69721310-2E0F-4CF5-A9F1-10678BB947B4}" type="presParOf" srcId="{A66A65C1-7A46-4B53-AD8A-DFB342B3AC8A}" destId="{9B1175ED-8317-44C8-984C-B58E53CEF91E}" srcOrd="2" destOrd="0" presId="urn:microsoft.com/office/officeart/2005/8/layout/process3"/>
    <dgm:cxn modelId="{DA32F436-C6EB-4DAC-B300-6481F3789A6F}" type="presParOf" srcId="{A247558E-54F7-484E-8102-82DF5A99C3D0}" destId="{00FDD6F9-6A23-4326-A319-809632D93738}" srcOrd="1" destOrd="0" presId="urn:microsoft.com/office/officeart/2005/8/layout/process3"/>
    <dgm:cxn modelId="{580DF602-BCFF-4ADE-90DD-09516CBF8DE1}" type="presParOf" srcId="{00FDD6F9-6A23-4326-A319-809632D93738}" destId="{81A0377C-919B-4D08-B15A-735FD573BD81}" srcOrd="0" destOrd="0" presId="urn:microsoft.com/office/officeart/2005/8/layout/process3"/>
    <dgm:cxn modelId="{E840A14E-F37C-49BE-882C-98AE9A74573D}" type="presParOf" srcId="{A247558E-54F7-484E-8102-82DF5A99C3D0}" destId="{1081546C-9768-4F9D-91BA-ABB61CD805F9}" srcOrd="2" destOrd="0" presId="urn:microsoft.com/office/officeart/2005/8/layout/process3"/>
    <dgm:cxn modelId="{4F89B42D-B59F-4F24-A798-C620165334C4}" type="presParOf" srcId="{1081546C-9768-4F9D-91BA-ABB61CD805F9}" destId="{E5F5713E-2261-41BC-BE77-BFAC41B97735}" srcOrd="0" destOrd="0" presId="urn:microsoft.com/office/officeart/2005/8/layout/process3"/>
    <dgm:cxn modelId="{51A2FB90-6F53-4585-BB33-F5C148327F49}" type="presParOf" srcId="{1081546C-9768-4F9D-91BA-ABB61CD805F9}" destId="{06F100E6-ABF1-411C-AAB4-70674953E475}" srcOrd="1" destOrd="0" presId="urn:microsoft.com/office/officeart/2005/8/layout/process3"/>
    <dgm:cxn modelId="{02B6A941-83E2-4F2F-9AD5-23D7C3931773}" type="presParOf" srcId="{1081546C-9768-4F9D-91BA-ABB61CD805F9}" destId="{40E9528B-B9FB-4346-9492-B6BC7DBB10E8}" srcOrd="2" destOrd="0" presId="urn:microsoft.com/office/officeart/2005/8/layout/process3"/>
    <dgm:cxn modelId="{26C77E8C-D109-4F5F-B8E7-8EC30C9D8717}" type="presParOf" srcId="{A247558E-54F7-484E-8102-82DF5A99C3D0}" destId="{68981055-787C-4831-98AA-FA8F35434723}" srcOrd="3" destOrd="0" presId="urn:microsoft.com/office/officeart/2005/8/layout/process3"/>
    <dgm:cxn modelId="{40CF9B8C-046E-424E-9D19-5896D19943A9}" type="presParOf" srcId="{68981055-787C-4831-98AA-FA8F35434723}" destId="{52A6E44B-B919-410A-B3EE-B94F15B84EB7}" srcOrd="0" destOrd="0" presId="urn:microsoft.com/office/officeart/2005/8/layout/process3"/>
    <dgm:cxn modelId="{1C2717E3-9202-4E94-AF1C-A8DB46EBE34C}" type="presParOf" srcId="{A247558E-54F7-484E-8102-82DF5A99C3D0}" destId="{9B2AC755-9D84-4E29-A5A8-D2E200D31B78}" srcOrd="4" destOrd="0" presId="urn:microsoft.com/office/officeart/2005/8/layout/process3"/>
    <dgm:cxn modelId="{8FC366CF-889D-4CCA-AAA2-6F4377C441E2}" type="presParOf" srcId="{9B2AC755-9D84-4E29-A5A8-D2E200D31B78}" destId="{B94C4D40-1616-44AE-BA2D-148E999729C5}" srcOrd="0" destOrd="0" presId="urn:microsoft.com/office/officeart/2005/8/layout/process3"/>
    <dgm:cxn modelId="{B59B10C7-5CE5-426D-BB33-FB2D7D40C766}" type="presParOf" srcId="{9B2AC755-9D84-4E29-A5A8-D2E200D31B78}" destId="{88471D0C-8979-491C-9275-7168D9ED38A5}" srcOrd="1" destOrd="0" presId="urn:microsoft.com/office/officeart/2005/8/layout/process3"/>
    <dgm:cxn modelId="{DB18793F-B169-4909-88AA-DC4C18D94DA5}" type="presParOf" srcId="{9B2AC755-9D84-4E29-A5A8-D2E200D31B78}" destId="{60CD426A-9225-4D23-989C-B01E56B4035E}" srcOrd="2" destOrd="0" presId="urn:microsoft.com/office/officeart/2005/8/layout/process3"/>
    <dgm:cxn modelId="{348243DF-55C1-4FF3-B1D3-6B5BDAC66A72}" type="presParOf" srcId="{A247558E-54F7-484E-8102-82DF5A99C3D0}" destId="{5D3F90D5-5969-49F8-B8FC-D5FD3977C2AB}" srcOrd="5" destOrd="0" presId="urn:microsoft.com/office/officeart/2005/8/layout/process3"/>
    <dgm:cxn modelId="{E837469E-3A47-4100-9CD6-3A9D081E4DFF}" type="presParOf" srcId="{5D3F90D5-5969-49F8-B8FC-D5FD3977C2AB}" destId="{3138C29D-B8B6-46E1-8364-528F07339672}" srcOrd="0" destOrd="0" presId="urn:microsoft.com/office/officeart/2005/8/layout/process3"/>
    <dgm:cxn modelId="{9A58BB38-F5EA-4524-8CEE-22C43D7332BB}" type="presParOf" srcId="{A247558E-54F7-484E-8102-82DF5A99C3D0}" destId="{054B756A-37F2-4885-94F3-887DF9C7AFA8}" srcOrd="6" destOrd="0" presId="urn:microsoft.com/office/officeart/2005/8/layout/process3"/>
    <dgm:cxn modelId="{276983CC-9044-460F-9F1A-67065BFC8C4B}" type="presParOf" srcId="{054B756A-37F2-4885-94F3-887DF9C7AFA8}" destId="{059D7056-D491-4D90-AFF9-B8C883C11C87}" srcOrd="0" destOrd="0" presId="urn:microsoft.com/office/officeart/2005/8/layout/process3"/>
    <dgm:cxn modelId="{F60EF075-32D9-4B8B-AA31-BC56243F489D}" type="presParOf" srcId="{054B756A-37F2-4885-94F3-887DF9C7AFA8}" destId="{D5E95437-03DF-4FAE-8CD4-607E05DD1179}" srcOrd="1" destOrd="0" presId="urn:microsoft.com/office/officeart/2005/8/layout/process3"/>
    <dgm:cxn modelId="{AA7F049D-FC64-4D52-AEAC-A25CC3277E37}" type="presParOf" srcId="{054B756A-37F2-4885-94F3-887DF9C7AFA8}" destId="{22CE9AD9-7549-4CDB-9C89-46AD03BEA10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1958B-7C7D-4527-B72E-08CC9E0C4E53}">
      <dsp:nvSpPr>
        <dsp:cNvPr id="0" name=""/>
        <dsp:cNvSpPr/>
      </dsp:nvSpPr>
      <dsp:spPr>
        <a:xfrm>
          <a:off x="2175" y="38689"/>
          <a:ext cx="1532829" cy="51839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Maps</a:t>
          </a:r>
        </a:p>
      </dsp:txBody>
      <dsp:txXfrm>
        <a:off x="2175" y="38689"/>
        <a:ext cx="1532829" cy="345600"/>
      </dsp:txXfrm>
    </dsp:sp>
    <dsp:sp modelId="{9B1175ED-8317-44C8-984C-B58E53CEF91E}">
      <dsp:nvSpPr>
        <dsp:cNvPr id="0" name=""/>
        <dsp:cNvSpPr/>
      </dsp:nvSpPr>
      <dsp:spPr>
        <a:xfrm>
          <a:off x="340538" y="395344"/>
          <a:ext cx="1484008" cy="131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Create Lunar digital elevation maps of varying quality using LOLA altimetry data</a:t>
          </a:r>
        </a:p>
      </dsp:txBody>
      <dsp:txXfrm>
        <a:off x="379114" y="433920"/>
        <a:ext cx="1406856" cy="1239937"/>
      </dsp:txXfrm>
    </dsp:sp>
    <dsp:sp modelId="{00FDD6F9-6A23-4326-A319-809632D93738}">
      <dsp:nvSpPr>
        <dsp:cNvPr id="0" name=""/>
        <dsp:cNvSpPr/>
      </dsp:nvSpPr>
      <dsp:spPr>
        <a:xfrm rot="21592205">
          <a:off x="1761272" y="17879"/>
          <a:ext cx="479691" cy="381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61272" y="94335"/>
        <a:ext cx="365202" cy="228978"/>
      </dsp:txXfrm>
    </dsp:sp>
    <dsp:sp modelId="{06F100E6-ABF1-411C-AAB4-70674953E475}">
      <dsp:nvSpPr>
        <dsp:cNvPr id="0" name=""/>
        <dsp:cNvSpPr/>
      </dsp:nvSpPr>
      <dsp:spPr>
        <a:xfrm>
          <a:off x="2440079" y="33161"/>
          <a:ext cx="1532829" cy="51839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Measurements</a:t>
          </a:r>
        </a:p>
      </dsp:txBody>
      <dsp:txXfrm>
        <a:off x="2440079" y="33161"/>
        <a:ext cx="1532829" cy="345600"/>
      </dsp:txXfrm>
    </dsp:sp>
    <dsp:sp modelId="{40E9528B-B9FB-4346-9492-B6BC7DBB10E8}">
      <dsp:nvSpPr>
        <dsp:cNvPr id="0" name=""/>
        <dsp:cNvSpPr/>
      </dsp:nvSpPr>
      <dsp:spPr>
        <a:xfrm>
          <a:off x="2754032" y="378761"/>
          <a:ext cx="1532829" cy="133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Test various TRN methods on the maps to generate results</a:t>
          </a:r>
        </a:p>
      </dsp:txBody>
      <dsp:txXfrm>
        <a:off x="2793256" y="417985"/>
        <a:ext cx="1454381" cy="1260752"/>
      </dsp:txXfrm>
    </dsp:sp>
    <dsp:sp modelId="{68981055-787C-4831-98AA-FA8F35434723}">
      <dsp:nvSpPr>
        <dsp:cNvPr id="0" name=""/>
        <dsp:cNvSpPr/>
      </dsp:nvSpPr>
      <dsp:spPr>
        <a:xfrm>
          <a:off x="4205280" y="15146"/>
          <a:ext cx="492627" cy="381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87340"/>
            <a:satOff val="204"/>
            <a:lumOff val="160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205280" y="91472"/>
        <a:ext cx="378138" cy="228978"/>
      </dsp:txXfrm>
    </dsp:sp>
    <dsp:sp modelId="{88471D0C-8979-491C-9275-7168D9ED38A5}">
      <dsp:nvSpPr>
        <dsp:cNvPr id="0" name=""/>
        <dsp:cNvSpPr/>
      </dsp:nvSpPr>
      <dsp:spPr>
        <a:xfrm>
          <a:off x="4902395" y="33161"/>
          <a:ext cx="1532829" cy="51839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Estimation</a:t>
          </a:r>
        </a:p>
      </dsp:txBody>
      <dsp:txXfrm>
        <a:off x="4902395" y="33161"/>
        <a:ext cx="1532829" cy="345600"/>
      </dsp:txXfrm>
    </dsp:sp>
    <dsp:sp modelId="{60CD426A-9225-4D23-989C-B01E56B4035E}">
      <dsp:nvSpPr>
        <dsp:cNvPr id="0" name=""/>
        <dsp:cNvSpPr/>
      </dsp:nvSpPr>
      <dsp:spPr>
        <a:xfrm>
          <a:off x="5216348" y="378761"/>
          <a:ext cx="1532829" cy="133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Use observed and computed measurements in filter to generate state estimations</a:t>
          </a:r>
        </a:p>
      </dsp:txBody>
      <dsp:txXfrm>
        <a:off x="5255572" y="417985"/>
        <a:ext cx="1454381" cy="1260752"/>
      </dsp:txXfrm>
    </dsp:sp>
    <dsp:sp modelId="{5D3F90D5-5969-49F8-B8FC-D5FD3977C2AB}">
      <dsp:nvSpPr>
        <dsp:cNvPr id="0" name=""/>
        <dsp:cNvSpPr/>
      </dsp:nvSpPr>
      <dsp:spPr>
        <a:xfrm>
          <a:off x="6667596" y="15146"/>
          <a:ext cx="492627" cy="381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667596" y="91472"/>
        <a:ext cx="378138" cy="228978"/>
      </dsp:txXfrm>
    </dsp:sp>
    <dsp:sp modelId="{D5E95437-03DF-4FAE-8CD4-607E05DD1179}">
      <dsp:nvSpPr>
        <dsp:cNvPr id="0" name=""/>
        <dsp:cNvSpPr/>
      </dsp:nvSpPr>
      <dsp:spPr>
        <a:xfrm>
          <a:off x="7364710" y="33161"/>
          <a:ext cx="1532829" cy="51839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Analysis</a:t>
          </a:r>
        </a:p>
      </dsp:txBody>
      <dsp:txXfrm>
        <a:off x="7364710" y="33161"/>
        <a:ext cx="1532829" cy="345600"/>
      </dsp:txXfrm>
    </dsp:sp>
    <dsp:sp modelId="{22CE9AD9-7549-4CDB-9C89-46AD03BEA102}">
      <dsp:nvSpPr>
        <dsp:cNvPr id="0" name=""/>
        <dsp:cNvSpPr/>
      </dsp:nvSpPr>
      <dsp:spPr>
        <a:xfrm>
          <a:off x="7678663" y="378761"/>
          <a:ext cx="1532829" cy="133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Complete parametric runs to see how map quality affects TRN performance</a:t>
          </a:r>
        </a:p>
      </dsp:txBody>
      <dsp:txXfrm>
        <a:off x="7717887" y="417985"/>
        <a:ext cx="1454381" cy="1260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BE92-A382-46CA-9C6E-C006E05D8798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D92FE-2AD3-4C97-8292-7690314E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2200A2-8110-BB43-A1A0-E28EA721B2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0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4561ed70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304561ed70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we get the same plot for Connecting Ridge site?</a:t>
            </a:r>
            <a:endParaRPr/>
          </a:p>
        </p:txBody>
      </p:sp>
      <p:sp>
        <p:nvSpPr>
          <p:cNvPr id="93" name="Google Shape;93;g304561ed700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D92FE-2AD3-4C97-8292-7690314EC3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D92FE-2AD3-4C97-8292-7690314EC3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4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CA1215-1529-FF5D-6765-1A19B18F6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5EAF4-79C1-584D-DE98-EDBC89FDF20B}"/>
              </a:ext>
            </a:extLst>
          </p:cNvPr>
          <p:cNvSpPr txBox="1"/>
          <p:nvPr userDrawn="1"/>
        </p:nvSpPr>
        <p:spPr>
          <a:xfrm>
            <a:off x="232012" y="5515550"/>
            <a:ext cx="10720468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prstClr val="white"/>
                </a:solidFill>
                <a:latin typeface="Arial Bold" panose="020B0704020202020204" pitchFamily="34" charset="0"/>
                <a:ea typeface="Helvetica Neue" charset="0"/>
                <a:cs typeface="Arial Bold" panose="020B0704020202020204" pitchFamily="34" charset="0"/>
              </a:rPr>
              <a:t>The LuNaMaps Project: Advancing Capabilities for Developing and Validating Digital Elevation Models of Rocky Surfaces from Orbital Data</a:t>
            </a:r>
            <a:endParaRPr lang="en-US" sz="2100" b="1" dirty="0">
              <a:solidFill>
                <a:prstClr val="white"/>
              </a:solidFill>
              <a:latin typeface="Arial Bold" panose="020B0704020202020204" pitchFamily="34" charset="0"/>
              <a:ea typeface="Helvetica Neue" charset="0"/>
              <a:cs typeface="Arial Bold" panose="020B070402020202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C5ACE1A-929D-64B8-76B7-68616EF9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</p:spPr>
        <p:txBody>
          <a:bodyPr/>
          <a:lstStyle/>
          <a:p>
            <a:fld id="{41C508F0-1AA7-8449-B96D-5FDB74B9F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A148-E0E9-941D-CF47-BB633EEB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EEA01-8A0C-C5EF-C06C-8AFC71C01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8759-AA45-8A15-FBF2-147A3968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4FE17-2FEC-6EB9-3522-42A61B33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6D64C-822E-49AB-5FC0-9543C5A5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70F14-848D-1720-AAF9-1BECCE3E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47986" y="987227"/>
            <a:ext cx="2628900" cy="541357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2C181-35C0-7B21-95D9-3D60EF2C4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5114" y="987227"/>
            <a:ext cx="8980472" cy="5413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2CB1-8705-576F-84BB-B9E32CA8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3BDD-2A8C-DD20-7AB9-CE3596E3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F7381-B0FF-E87B-0F7B-6F5F86B5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131484"/>
            <a:ext cx="562186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131484"/>
            <a:ext cx="5621867" cy="3625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74F7908-0494-D343-A11E-9242A893AE6F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06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Header+Text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F99A813-7772-E0A6-7105-52C3B074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52" y="146653"/>
            <a:ext cx="11304437" cy="55259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6F1B9277-2F6A-E991-DA00-209F8F88E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937" y="6356351"/>
            <a:ext cx="581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663B20E-BB91-0747-ABA2-F196DA2D2D6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Google Shape;63;p16">
            <a:extLst>
              <a:ext uri="{FF2B5EF4-FFF2-40B4-BE49-F238E27FC236}">
                <a16:creationId xmlns:a16="http://schemas.microsoft.com/office/drawing/2014/main" id="{46681A27-2EB7-0774-F34F-CD2C130AF1B3}"/>
              </a:ext>
            </a:extLst>
          </p:cNvPr>
          <p:cNvCxnSpPr/>
          <p:nvPr userDrawn="1"/>
        </p:nvCxnSpPr>
        <p:spPr>
          <a:xfrm>
            <a:off x="377824" y="731520"/>
            <a:ext cx="650024" cy="0"/>
          </a:xfrm>
          <a:prstGeom prst="straightConnector1">
            <a:avLst/>
          </a:prstGeom>
          <a:noFill/>
          <a:ln w="31750" cap="flat" cmpd="sng">
            <a:solidFill>
              <a:srgbClr val="D85B1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26A61-11FF-61AD-8FE7-B9EA4092B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334" y="845902"/>
            <a:ext cx="11032455" cy="5812043"/>
          </a:xfrm>
          <a:prstGeom prst="rect">
            <a:avLst/>
          </a:prstGeom>
        </p:spPr>
        <p:txBody>
          <a:bodyPr/>
          <a:lstStyle>
            <a:lvl1pPr marL="342891" indent="-34289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080" indent="-342891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57269" indent="-342891">
              <a:buFont typeface="Arial" panose="020B0604020202020204" pitchFamily="34" charset="0"/>
              <a:buChar char="•"/>
              <a:defRPr sz="2000"/>
            </a:lvl3pPr>
            <a:lvl4pPr marL="1657309" indent="-285744">
              <a:buFont typeface="Arial" panose="020B0604020202020204" pitchFamily="34" charset="0"/>
              <a:buChar char="•"/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/>
              <a:t>Lorem</a:t>
            </a:r>
          </a:p>
          <a:p>
            <a:pPr lvl="2"/>
            <a:r>
              <a:rPr lang="en-US"/>
              <a:t>Lorem</a:t>
            </a:r>
          </a:p>
          <a:p>
            <a:pPr lvl="3"/>
            <a:r>
              <a:rPr lang="en-US"/>
              <a:t>Lorem</a:t>
            </a:r>
          </a:p>
          <a:p>
            <a:pPr lvl="4"/>
            <a:r>
              <a:rPr lang="en-US"/>
              <a:t>Lorem</a:t>
            </a:r>
          </a:p>
          <a:p>
            <a:pPr lvl="5"/>
            <a:r>
              <a:rPr lang="en-US"/>
              <a:t>Lorem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34EFF59-0192-075E-36EC-43C19938C31C}"/>
              </a:ext>
            </a:extLst>
          </p:cNvPr>
          <p:cNvSpPr/>
          <p:nvPr userDrawn="1"/>
        </p:nvSpPr>
        <p:spPr>
          <a:xfrm rot="5400000">
            <a:off x="8698992" y="3364992"/>
            <a:ext cx="6858000" cy="128016"/>
          </a:xfrm>
          <a:prstGeom prst="rect">
            <a:avLst/>
          </a:prstGeom>
          <a:gradFill>
            <a:gsLst>
              <a:gs pos="0">
                <a:srgbClr val="D85B14"/>
              </a:gs>
              <a:gs pos="100000">
                <a:schemeClr val="accent1">
                  <a:lumMod val="50000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60960" tIns="60960" rIns="60960" bIns="60960" anchor="ctr"/>
          <a:lstStyle/>
          <a:p>
            <a:pPr defTabSz="609570">
              <a:defRPr sz="4900" spc="0">
                <a:solidFill>
                  <a:srgbClr val="FFFFFF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endParaRPr sz="245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FED54-4A99-E6C4-24A4-1E02F1A15666}"/>
              </a:ext>
            </a:extLst>
          </p:cNvPr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B9B5AC-FDA2-E2F3-CD86-F34457C8F32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35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234017" y="2608503"/>
            <a:ext cx="9977952" cy="393068"/>
          </a:xfr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220470" y="3001572"/>
            <a:ext cx="9991500" cy="5589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234017" y="3558237"/>
            <a:ext cx="9977953" cy="1101816"/>
          </a:xfrm>
        </p:spPr>
        <p:txBody>
          <a:bodyPr>
            <a:noAutofit/>
          </a:bodyPr>
          <a:lstStyle>
            <a:lvl1pPr marL="0" indent="0">
              <a:buNone/>
              <a:defRPr sz="2667" b="0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1220470" y="5662507"/>
            <a:ext cx="9991500" cy="663787"/>
          </a:xfrm>
        </p:spPr>
        <p:txBody>
          <a:bodyPr anchor="b">
            <a:noAutofit/>
          </a:bodyPr>
          <a:lstStyle>
            <a:lvl1pPr marL="0" indent="0">
              <a:buNone/>
              <a:defRPr sz="1333" b="0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7" y="1579177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220470" y="6403765"/>
            <a:ext cx="9991499" cy="366183"/>
          </a:xfrm>
        </p:spPr>
        <p:txBody>
          <a:bodyPr/>
          <a:lstStyle/>
          <a:p>
            <a:pPr algn="l"/>
            <a:r>
              <a:rPr lang="en-US"/>
              <a:t>Reviewed and determined not to contain CUI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68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83714" y="677334"/>
            <a:ext cx="4463143" cy="1101855"/>
          </a:xfrm>
        </p:spPr>
        <p:txBody>
          <a:bodyPr anchor="b">
            <a:no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83714" y="1806282"/>
            <a:ext cx="4463143" cy="970785"/>
          </a:xfrm>
        </p:spPr>
        <p:txBody>
          <a:bodyPr anchor="t">
            <a:noAutofit/>
          </a:bodyPr>
          <a:lstStyle>
            <a:lvl1pPr marL="0" indent="0" algn="ctr">
              <a:buNone/>
              <a:defRPr sz="2933" b="1" baseline="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395633" cy="6858000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583714" y="2885440"/>
            <a:ext cx="4463143" cy="1110827"/>
          </a:xfrm>
        </p:spPr>
        <p:txBody>
          <a:bodyPr anchor="t">
            <a:noAutofit/>
          </a:bodyPr>
          <a:lstStyle>
            <a:lvl1pPr marL="0" indent="0" algn="ctr">
              <a:buNone/>
              <a:defRPr sz="1333" baseline="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19" y="5224300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7583714" y="6403765"/>
            <a:ext cx="4463143" cy="366183"/>
          </a:xfrm>
        </p:spPr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21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4556671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2265" y="5030948"/>
            <a:ext cx="11374039" cy="573577"/>
          </a:xfrm>
        </p:spPr>
        <p:txBody>
          <a:bodyPr>
            <a:noAutofit/>
          </a:bodyPr>
          <a:lstStyle>
            <a:lvl1pPr marL="0" indent="0">
              <a:buNone/>
              <a:defRPr sz="2933" b="1">
                <a:latin typeface="+mj-lt"/>
              </a:defRPr>
            </a:lvl1pPr>
            <a:lvl2pPr marL="609585" indent="0">
              <a:buNone/>
              <a:defRPr sz="2933" b="1">
                <a:latin typeface="+mj-lt"/>
              </a:defRPr>
            </a:lvl2pPr>
            <a:lvl3pPr marL="1219170" indent="0">
              <a:buNone/>
              <a:defRPr sz="2933" b="1">
                <a:latin typeface="+mj-lt"/>
              </a:defRPr>
            </a:lvl3pPr>
            <a:lvl4pPr marL="1828754" indent="0">
              <a:buNone/>
              <a:defRPr sz="2933" b="1">
                <a:latin typeface="+mj-lt"/>
              </a:defRPr>
            </a:lvl4pPr>
            <a:lvl5pPr marL="2438339" indent="0">
              <a:buNone/>
              <a:defRPr sz="2933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5" y="5972955"/>
            <a:ext cx="7473396" cy="474133"/>
          </a:xfrm>
        </p:spPr>
        <p:txBody>
          <a:bodyPr anchor="b">
            <a:noAutofit/>
          </a:bodyPr>
          <a:lstStyle>
            <a:lvl1pPr marL="0" indent="0">
              <a:buNone/>
              <a:defRPr sz="1333" baseline="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3" y="4650901"/>
            <a:ext cx="11374040" cy="38004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  <a:lvl2pPr marL="609585" indent="0">
              <a:buNone/>
              <a:defRPr sz="1867">
                <a:solidFill>
                  <a:schemeClr val="accent1"/>
                </a:solidFill>
              </a:defRPr>
            </a:lvl2pPr>
            <a:lvl3pPr marL="1219170" indent="0">
              <a:buNone/>
              <a:defRPr sz="1867">
                <a:solidFill>
                  <a:schemeClr val="accent1"/>
                </a:solidFill>
              </a:defRPr>
            </a:lvl3pPr>
            <a:lvl4pPr marL="1828754" indent="0">
              <a:buNone/>
              <a:defRPr sz="1867">
                <a:solidFill>
                  <a:schemeClr val="accent1"/>
                </a:solidFill>
              </a:defRPr>
            </a:lvl4pPr>
            <a:lvl5pPr marL="2438339" indent="0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9" y="5626376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92265" y="6403765"/>
            <a:ext cx="7473395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Reviewed and determined not to contain CUI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1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80E10FD-537F-1F4C-903B-1DE3F05691C4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20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FD67AA7-0F97-834B-AE9D-68A1B63F5007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1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39E94A6-E456-1A41-9CC8-FD4D287D29F6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7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54C-44B7-41A3-1B23-88796636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8AA6-270D-B804-7069-E758A0A7D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F4FDD-57DB-F0D3-9308-36F1DB6F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7206-FB36-8134-A989-6CAAF7A4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67D21-B0F9-15C0-EEBA-8C10A9DE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2219BAD-B128-BA49-884D-49D8CB776A24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41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8DDCD0F-2E91-B745-ADA3-55F922E2841D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8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131484"/>
            <a:ext cx="562186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131484"/>
            <a:ext cx="5621867" cy="3625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74F7908-0494-D343-A11E-9242A893AE6F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7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849457"/>
            <a:ext cx="5621867" cy="3178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849456"/>
            <a:ext cx="5621867" cy="3178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38667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552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ACB5C68-B5CA-204F-B583-270723ED7B92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83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849457"/>
            <a:ext cx="4282017" cy="317880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38667" y="1996440"/>
            <a:ext cx="4282017" cy="853016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4851792" y="1996439"/>
            <a:ext cx="6838981" cy="40318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77F2818-C507-2842-A71A-D0723C2DFCD3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90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338667" y="1996441"/>
            <a:ext cx="6838981" cy="40318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7408757" y="2849457"/>
            <a:ext cx="4282017" cy="317880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408757" y="1996440"/>
            <a:ext cx="4282017" cy="853016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6D8AA87-9869-2441-800A-13BB858A1A56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1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384691" y="3429000"/>
            <a:ext cx="5409717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3720089"/>
            <a:ext cx="12192000" cy="53353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667" kern="0" spc="93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91" y="1841877"/>
            <a:ext cx="5409717" cy="15026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BA8-C3E2-A042-A453-7C1406972133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1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6D5C-2F15-6BBE-53D8-814C551D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03DDE-14A2-95C6-9192-65834B82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36208-C8A3-A096-4DAC-1FE7ADE7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FDF76-0959-2412-9310-7D13758A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A572-640C-802D-5856-D45D4AEE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7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1214-126E-586D-7EAE-4015FA5F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64B7B-6D7F-38B5-BDB2-C9B2B636F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321" y="1043873"/>
            <a:ext cx="5741479" cy="5133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682CD-254A-96CD-DA3C-9ED22E1A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3873"/>
            <a:ext cx="5741478" cy="5133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FB201-6124-C632-1825-2527D3C8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6BCC5-B9E8-4F51-A3BD-9059AD94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0A9D4-38A0-1C8D-E4F4-2905387B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78CA-D545-4C8F-BB2E-92C31D7B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8" y="11099"/>
            <a:ext cx="10515600" cy="8952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6593B-3696-7514-5DB3-D33D253D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708" y="1033386"/>
            <a:ext cx="56988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DDE1E-A68D-B5B8-C954-72FBF6DE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708" y="1857298"/>
            <a:ext cx="5698867" cy="4503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CF1F2-549D-E714-08BB-6B653CF1E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33386"/>
            <a:ext cx="57210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FB2B9-48D3-2F1B-593D-874C43CE4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7298"/>
            <a:ext cx="5721092" cy="4503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52FB-3A9B-DF0D-2B7D-2C8AC5F9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207C9-87EB-F36D-EE22-0DDC6860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C0033-FA3F-6F2A-D779-6BF1BF12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8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0606-9264-4FEC-BA65-77DB4EBF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0E5EA-BDBF-9CBA-8BA8-C115A9BD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CFF47-E441-9DE8-1988-6BF95143A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82F4E-7FB9-4DB2-879B-4D092532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0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A519C-ADD4-55E4-306D-C26C28C4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1ABFA-47C9-9C95-E860-1446C595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9283-22FA-DA72-89A4-6580C46F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D825-148C-88F3-1A35-D4C43EA6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54" y="965565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A8F4-4114-DC83-E09D-F6A48F01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260" y="965565"/>
            <a:ext cx="7528485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42345-0B85-D796-CC31-62AE14D1B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254" y="25657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BDC05-50AA-5BEC-0CC7-6D3C9DF5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2FACE-3325-C652-44A0-76B14327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CCF21-0C79-D008-8480-E7E274DB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4E94-D3F4-735F-BC2F-DF940A33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61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BB20-38E6-1825-85E7-DCFEA8AB7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25431" y="987425"/>
            <a:ext cx="7609407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8D4E6-B347-9252-DC78-ABCE137F4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161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AE40F-481F-12B2-1DAC-97B060B0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5F104-EBFB-CC91-696F-B0D89E19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703F6-78A1-7D8F-A9E4-674D5F8B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D051B-94D6-5B22-487A-E03E3211A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88" y="1011504"/>
            <a:ext cx="11760424" cy="516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E05F-E0E5-7C63-B309-82488C401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8C82B-59BB-83F0-DA50-2BF113C7D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555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872EC-93D1-EEDE-2E5E-9A10E8160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708" y="6481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6D1A2-F0B4-50A9-0102-677B1930B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-1"/>
            <a:ext cx="12185909" cy="89746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15A08-8250-D78A-A70D-F49BA5AC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1" y="-3558"/>
            <a:ext cx="10793923" cy="897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AB022-A878-C5F7-D0AA-CAF1CCE7FF5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63" y="-61650"/>
            <a:ext cx="990306" cy="10000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80C812-CFEE-4438-940C-8599589F65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145" y="-38873"/>
            <a:ext cx="1191421" cy="9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46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3" r:id="rId5"/>
    <p:sldLayoutId id="214748367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  <p:sldLayoutId id="214748370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667" y="437200"/>
            <a:ext cx="11352107" cy="578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667" y="1600201"/>
            <a:ext cx="11243733" cy="4525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666" y="6403765"/>
            <a:ext cx="1896535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5D94AFD-0E43-1B40-979D-D7866D1C750A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202" y="6403765"/>
            <a:ext cx="7721599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67">
                <a:solidFill>
                  <a:schemeClr val="accent4"/>
                </a:solidFill>
              </a:defRPr>
            </a:lvl1pPr>
          </a:lstStyle>
          <a:p>
            <a:r>
              <a:rPr lang="en-US"/>
              <a:t>Reviewed and determined not to contain CUI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6800" y="6403765"/>
            <a:ext cx="781507" cy="362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8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32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143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20728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30312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9897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9482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nasa-jpl/landmark_tool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8.png"/><Relationship Id="rId5" Type="http://schemas.microsoft.com/office/2007/relationships/media" Target="../media/media3.mp4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github.com/nasa-jpl/lunasynth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github.com/NeoGeographyToolkit/synthterrain" TargetMode="Externa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gda.gsfc.nasa.gov/products/81" TargetMode="External"/><Relationship Id="rId2" Type="http://schemas.openxmlformats.org/officeDocument/2006/relationships/hyperlink" Target="https://pgda.gsfc.nasa.gov/products/9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s://pgda.gsfc.nasa.gov/products/7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1FF5DA-77A0-CBB4-48ED-97527B6F3465}"/>
              </a:ext>
            </a:extLst>
          </p:cNvPr>
          <p:cNvSpPr txBox="1"/>
          <p:nvPr/>
        </p:nvSpPr>
        <p:spPr>
          <a:xfrm>
            <a:off x="234286" y="6182796"/>
            <a:ext cx="11652913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Arial Bold" panose="020B0704020202020204" pitchFamily="34" charset="0"/>
                <a:ea typeface="Helvetica Neue" charset="0"/>
                <a:cs typeface="Arial Bold" panose="020B0704020202020204" pitchFamily="34" charset="0"/>
              </a:rPr>
              <a:t>The LuNaMaps Team |  AGU24  |  December 10,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E79E8-2DFB-6315-5D29-4B12A4D6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08F0-1AA7-8449-B96D-5FDB74B9F69F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 descr="A close-up of a grey square&#10;&#10;Description automatically generated">
            <a:extLst>
              <a:ext uri="{FF2B5EF4-FFF2-40B4-BE49-F238E27FC236}">
                <a16:creationId xmlns:a16="http://schemas.microsoft.com/office/drawing/2014/main" id="{D344F498-7328-60A2-8E59-6748239EC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2" t="20418" r="14217" b="2079"/>
          <a:stretch/>
        </p:blipFill>
        <p:spPr>
          <a:xfrm>
            <a:off x="2686958" y="854220"/>
            <a:ext cx="1251261" cy="12580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nature, crater&#10;&#10;Description automatically generated">
            <a:extLst>
              <a:ext uri="{FF2B5EF4-FFF2-40B4-BE49-F238E27FC236}">
                <a16:creationId xmlns:a16="http://schemas.microsoft.com/office/drawing/2014/main" id="{8E9F85EB-84FE-823C-6E10-D20BACEDB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79" y="894804"/>
            <a:ext cx="2073004" cy="2082385"/>
          </a:xfrm>
          <a:prstGeom prst="ellipse">
            <a:avLst/>
          </a:prstGeom>
        </p:spPr>
      </p:pic>
      <p:pic>
        <p:nvPicPr>
          <p:cNvPr id="6" name="Picture 5" descr="A picture containing transport, balloon, aircraft, male&#10;&#10;Description automatically generated">
            <a:extLst>
              <a:ext uri="{FF2B5EF4-FFF2-40B4-BE49-F238E27FC236}">
                <a16:creationId xmlns:a16="http://schemas.microsoft.com/office/drawing/2014/main" id="{CBFEFA7D-71F5-EB86-52E8-6B2F3D8BF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6" b="93042" l="9848" r="89867">
                        <a14:foregroundMark x1="32576" y1="10731" x2="47064" y2="5896"/>
                        <a14:foregroundMark x1="47064" y1="5896" x2="55019" y2="5542"/>
                        <a14:foregroundMark x1="55019" y1="5542" x2="62500" y2="6486"/>
                        <a14:foregroundMark x1="62500" y1="6486" x2="69981" y2="10967"/>
                        <a14:foregroundMark x1="31534" y1="88679" x2="53409" y2="93868"/>
                        <a14:foregroundMark x1="53409" y1="93868" x2="60795" y2="93042"/>
                        <a14:foregroundMark x1="60795" y1="93042" x2="67803" y2="89505"/>
                        <a14:foregroundMark x1="67803" y1="89505" x2="68277" y2="88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99" y="1325879"/>
            <a:ext cx="2239224" cy="179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BDFE2-7B95-D955-DCBA-56DFAD590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0" y="2677934"/>
            <a:ext cx="1646378" cy="166251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C9588A7-1A21-6D2D-8B67-008F37CD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4013199"/>
            <a:ext cx="1006475" cy="10096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blue, colorful&#10;&#10;Description automatically generated">
            <a:extLst>
              <a:ext uri="{FF2B5EF4-FFF2-40B4-BE49-F238E27FC236}">
                <a16:creationId xmlns:a16="http://schemas.microsoft.com/office/drawing/2014/main" id="{18B490E1-D42C-B295-F6D9-28AA57302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83" y="3265482"/>
            <a:ext cx="1723328" cy="16625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34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Digital Elevations Models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Pre-built Maps</a:t>
            </a:r>
          </a:p>
          <a:p>
            <a:r>
              <a:rPr lang="en-US" b="1" dirty="0"/>
              <a:t>Map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TRN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Synthetically Enhanced Digital Elevation Models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1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Validation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105973-03D9-FBA1-8B5F-38654D75C55E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82" y="1333601"/>
            <a:ext cx="5916224" cy="4550941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365321C-8CD7-6FD9-A606-C5BD18435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4" y="1528140"/>
            <a:ext cx="4270396" cy="444252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C2D02B5-13BB-EC8D-AF2F-E2156333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Compare maps from generated using different techniques/data sets.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E2C75-0DB4-E466-1499-CF3CFE07C8C4}"/>
              </a:ext>
            </a:extLst>
          </p:cNvPr>
          <p:cNvSpPr txBox="1"/>
          <p:nvPr/>
        </p:nvSpPr>
        <p:spPr>
          <a:xfrm>
            <a:off x="3095" y="5936094"/>
            <a:ext cx="121889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For more details visit poster “Exploring the Effect of Map Distortion on Optical Terrain Relative Navigation” in session G31B 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038E5-FDAB-7AD4-651A-1765D4051917}"/>
              </a:ext>
            </a:extLst>
          </p:cNvPr>
          <p:cNvSpPr txBox="1"/>
          <p:nvPr/>
        </p:nvSpPr>
        <p:spPr>
          <a:xfrm>
            <a:off x="6" y="6237840"/>
            <a:ext cx="870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Tools available open source at </a:t>
            </a:r>
            <a:r>
              <a:rPr lang="en-US" dirty="0">
                <a:hlinkClick r:id="rId4"/>
              </a:rPr>
              <a:t>https://github.com/nasa-jpl/landmark_tools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104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3BDD4-F3A5-0396-6C24-73C9DD100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5C6B-67A9-4F19-F0B6-93D7BDD9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4D953-30D8-9DD8-49DF-9D051F915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Digital Elevations Models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Pre-built Maps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Map Validation</a:t>
            </a:r>
          </a:p>
          <a:p>
            <a:r>
              <a:rPr lang="en-US" b="1" dirty="0"/>
              <a:t>TRN Validation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Synthetically Enhanced Digital Elevation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ECF56-D7BF-DDCD-29C1-67FC7FBF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B7E13-592F-B88B-EA69-6235101E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C2E0-01EB-FD1E-5F50-AC84C304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1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B1C7-0499-E77F-7DDA-600C6A22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LuNaMaps TRN Validation Pipeline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A15B26-45AB-ADA2-3E9E-4AFF9033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904478"/>
          </a:xfrm>
        </p:spPr>
        <p:txBody>
          <a:bodyPr>
            <a:normAutofit fontScale="92500"/>
          </a:bodyPr>
          <a:lstStyle/>
          <a:p>
            <a:r>
              <a:rPr lang="en-US" dirty="0"/>
              <a:t>Goal: Determine if it’s possible to derive concrete metrics or parameter ranges that relate DEM quality to TRN system performance. </a:t>
            </a:r>
          </a:p>
          <a:p>
            <a:pPr lvl="1"/>
            <a:r>
              <a:rPr lang="en-US" b="0" dirty="0"/>
              <a:t>Use a combination of camera images and lidar measurements</a:t>
            </a:r>
          </a:p>
          <a:p>
            <a:pPr lvl="1"/>
            <a:r>
              <a:rPr lang="en-US" b="0" dirty="0"/>
              <a:t>Use different TRN algorithms and implementations and different simulation pipelines</a:t>
            </a:r>
          </a:p>
          <a:p>
            <a:pPr lvl="1"/>
            <a:r>
              <a:rPr lang="en-US" b="0" dirty="0"/>
              <a:t>Use different quality maps and different kinds of map errors and deformations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70464367-B3C3-07D7-F529-745E5194A678}"/>
              </a:ext>
            </a:extLst>
          </p:cNvPr>
          <p:cNvGraphicFramePr>
            <a:graphicFrameLocks/>
          </p:cNvGraphicFramePr>
          <p:nvPr/>
        </p:nvGraphicFramePr>
        <p:xfrm>
          <a:off x="1489166" y="3698018"/>
          <a:ext cx="9213668" cy="175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DA71C5D-2A16-380F-727A-2B927430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552" y="5904728"/>
            <a:ext cx="1866070" cy="408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42D4B7-AA25-1EE4-D899-4C046E506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3531" y="5594993"/>
            <a:ext cx="1094435" cy="1027817"/>
          </a:xfrm>
          <a:prstGeom prst="rect">
            <a:avLst/>
          </a:prstGeom>
        </p:spPr>
      </p:pic>
      <p:pic>
        <p:nvPicPr>
          <p:cNvPr id="11" name="Picture 4" descr="Python (programming language) - Wikipedia">
            <a:extLst>
              <a:ext uri="{FF2B5EF4-FFF2-40B4-BE49-F238E27FC236}">
                <a16:creationId xmlns:a16="http://schemas.microsoft.com/office/drawing/2014/main" id="{5411CA98-3A35-51DB-0269-0E67977EC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74" y="5542047"/>
            <a:ext cx="1034511" cy="11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1C0881-FFB2-B225-7405-E1F0D1FC9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8571" y="5732262"/>
            <a:ext cx="1560256" cy="720820"/>
          </a:xfrm>
          <a:prstGeom prst="rect">
            <a:avLst/>
          </a:prstGeom>
        </p:spPr>
      </p:pic>
      <p:pic>
        <p:nvPicPr>
          <p:cNvPr id="13" name="Picture 10" descr="Introduction - OpenCV Tutorial C++">
            <a:extLst>
              <a:ext uri="{FF2B5EF4-FFF2-40B4-BE49-F238E27FC236}">
                <a16:creationId xmlns:a16="http://schemas.microsoft.com/office/drawing/2014/main" id="{AE19EA0A-08E4-7E45-87E0-E684E73C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75" y="5642482"/>
            <a:ext cx="1034589" cy="9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D8D517-6B66-570F-01E4-77A05DFE13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0304" y="5489098"/>
            <a:ext cx="1122530" cy="11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00EA59-9C08-243C-637D-FC7F2AA3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1777"/>
            <a:ext cx="2743200" cy="365125"/>
          </a:xfrm>
        </p:spPr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2EEE68-C57F-63DE-4119-E5497CF9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554" y="6492875"/>
            <a:ext cx="4114800" cy="365125"/>
          </a:xfrm>
        </p:spPr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2E687B-58C9-19B5-5A78-187FEC31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708" y="6481777"/>
            <a:ext cx="2743200" cy="365125"/>
          </a:xfrm>
        </p:spPr>
        <p:txBody>
          <a:bodyPr/>
          <a:lstStyle/>
          <a:p>
            <a:fld id="{810711A6-5908-4BC9-9A98-6F28F47375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0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0343-0B6C-58B2-B5D4-042F88AF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Vira – Rendering Tool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DE1CF-ADB2-2BB0-1105-7BC86E6E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2FBA4-0D15-ABC7-4382-4126D3B9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0928-CED8-97C6-98D7-04E6A0040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15FF-2904-B043-824A-7A75F917627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34EC349E-5CDB-4F59-4D35-2399885082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377" b="24866"/>
          <a:stretch/>
        </p:blipFill>
        <p:spPr>
          <a:xfrm>
            <a:off x="8660255" y="1491192"/>
            <a:ext cx="3283993" cy="169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Video 14">
            <a:hlinkClick r:id="" action="ppaction://media"/>
            <a:extLst>
              <a:ext uri="{FF2B5EF4-FFF2-40B4-BE49-F238E27FC236}">
                <a16:creationId xmlns:a16="http://schemas.microsoft.com/office/drawing/2014/main" id="{40A68A3C-9C75-C514-5847-68A5F9063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4098" y="1491192"/>
            <a:ext cx="3285554" cy="2464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media3_scale">
            <a:hlinkClick r:id="" action="ppaction://media"/>
            <a:extLst>
              <a:ext uri="{FF2B5EF4-FFF2-40B4-BE49-F238E27FC236}">
                <a16:creationId xmlns:a16="http://schemas.microsoft.com/office/drawing/2014/main" id="{7C242E3C-0E37-8FDD-FDA1-4763FC64AE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0255" y="3848254"/>
            <a:ext cx="3283993" cy="2464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close up of the moon&#10;&#10;Description automatically generated">
            <a:extLst>
              <a:ext uri="{FF2B5EF4-FFF2-40B4-BE49-F238E27FC236}">
                <a16:creationId xmlns:a16="http://schemas.microsoft.com/office/drawing/2014/main" id="{62181D38-15FF-F394-8FD3-AAB7AB4DA7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71" y="1637970"/>
            <a:ext cx="4674450" cy="4674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media4_scale">
            <a:hlinkClick r:id="" action="ppaction://media"/>
            <a:extLst>
              <a:ext uri="{FF2B5EF4-FFF2-40B4-BE49-F238E27FC236}">
                <a16:creationId xmlns:a16="http://schemas.microsoft.com/office/drawing/2014/main" id="{31609CF2-586F-0BD0-538C-93BF2EEF8F8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41718" y="4280884"/>
            <a:ext cx="2214155" cy="2214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0AA8AD-C50A-AFCD-AAF7-45F87E337860}"/>
              </a:ext>
            </a:extLst>
          </p:cNvPr>
          <p:cNvSpPr txBox="1"/>
          <p:nvPr/>
        </p:nvSpPr>
        <p:spPr>
          <a:xfrm>
            <a:off x="623166" y="1356887"/>
            <a:ext cx="3878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SLDEM2015 + LDEM60S DEMs wrapped with WAC albedo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B76DB3-175F-CE43-FA21-F4D2402D1F04}"/>
              </a:ext>
            </a:extLst>
          </p:cNvPr>
          <p:cNvSpPr txBox="1"/>
          <p:nvPr/>
        </p:nvSpPr>
        <p:spPr>
          <a:xfrm>
            <a:off x="5099082" y="1183598"/>
            <a:ext cx="3299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Bennu rendered with OSIRIS-Rex SPK/CK kernels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5B4AE8-9386-226D-7508-7B254FB2B3BA}"/>
              </a:ext>
            </a:extLst>
          </p:cNvPr>
          <p:cNvSpPr txBox="1"/>
          <p:nvPr/>
        </p:nvSpPr>
        <p:spPr>
          <a:xfrm>
            <a:off x="8541111" y="3583392"/>
            <a:ext cx="3522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67P SPC </a:t>
            </a:r>
            <a:r>
              <a:rPr lang="en-US" sz="1100" b="1" dirty="0" err="1"/>
              <a:t>Maplets</a:t>
            </a:r>
            <a:r>
              <a:rPr lang="en-US" sz="1100" b="1" dirty="0"/>
              <a:t> Level-of-Detail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2A73D-26EC-02BB-8EF8-CE2DD236C822}"/>
              </a:ext>
            </a:extLst>
          </p:cNvPr>
          <p:cNvSpPr txBox="1"/>
          <p:nvPr/>
        </p:nvSpPr>
        <p:spPr>
          <a:xfrm>
            <a:off x="8429652" y="1183598"/>
            <a:ext cx="3522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Textured Saturn with 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83F11-A1F9-B48E-6366-3C3FF207F12E}"/>
              </a:ext>
            </a:extLst>
          </p:cNvPr>
          <p:cNvSpPr txBox="1"/>
          <p:nvPr/>
        </p:nvSpPr>
        <p:spPr>
          <a:xfrm>
            <a:off x="5099083" y="4021438"/>
            <a:ext cx="3299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Lunar Descent Images</a:t>
            </a:r>
          </a:p>
        </p:txBody>
      </p:sp>
    </p:spTree>
    <p:extLst>
      <p:ext uri="{BB962C8B-B14F-4D97-AF65-F5344CB8AC3E}">
        <p14:creationId xmlns:p14="http://schemas.microsoft.com/office/powerpoint/2010/main" val="4801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Digital Elevations Models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Pre-built Maps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Map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TRN Validation</a:t>
            </a:r>
          </a:p>
          <a:p>
            <a:r>
              <a:rPr lang="en-US" b="1" dirty="0"/>
              <a:t>Synthetically Enhanced Digital Elevation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9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1892-C32E-8219-83AC-990A7060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351"/>
            <a:ext cx="10793923" cy="8974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0" dirty="0" err="1">
                <a:solidFill>
                  <a:schemeClr val="bg1"/>
                </a:solidFill>
                <a:cs typeface="Arial"/>
              </a:rPr>
              <a:t>LuNaSynth</a:t>
            </a:r>
            <a:r>
              <a:rPr lang="en-US" sz="2800" b="0" dirty="0">
                <a:solidFill>
                  <a:schemeClr val="bg1"/>
                </a:solidFill>
                <a:cs typeface="Arial"/>
              </a:rPr>
              <a:t>: Synthetic Lunar Terrains for Autonomous Navigation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C91B2-D423-BFE0-466D-F8D4EBF2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88" y="1011504"/>
            <a:ext cx="6473114" cy="51654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Arial"/>
              </a:rPr>
              <a:t>Enhance lunar digital elevation maps (DEM)</a:t>
            </a:r>
            <a:r>
              <a:rPr lang="en-US" sz="2400" dirty="0">
                <a:cs typeface="Arial"/>
              </a:rPr>
              <a:t> to create high resolution maps for autonomous navigation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  <a:cs typeface="Arial"/>
              </a:rPr>
              <a:t>Sculpt craters into the DEM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>
                <a:ea typeface="+mn-lt"/>
                <a:cs typeface="+mn-lt"/>
              </a:rPr>
              <a:t>using current best empirical distributions of crater profile and crater placements</a:t>
            </a:r>
            <a:endParaRPr lang="en-US" sz="2000" dirty="0">
              <a:cs typeface="Arial"/>
            </a:endParaRPr>
          </a:p>
          <a:p>
            <a:pPr lvl="1"/>
            <a:r>
              <a:rPr lang="en-US" sz="2000" b="1" dirty="0">
                <a:solidFill>
                  <a:schemeClr val="accent1"/>
                </a:solidFill>
                <a:cs typeface="Arial"/>
              </a:rPr>
              <a:t>Add a rock field</a:t>
            </a:r>
            <a:r>
              <a:rPr lang="en-US" sz="2000" dirty="0">
                <a:cs typeface="Arial"/>
              </a:rPr>
              <a:t> from empirical rock distributions in representative terrains. Use procedural rocks and scanned rocks models from Apollo missions and terrestrial lunar analog sites.</a:t>
            </a:r>
          </a:p>
          <a:p>
            <a:pPr lvl="1"/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cs typeface="Arial"/>
              </a:rPr>
              <a:t>Implementations available at </a:t>
            </a:r>
            <a:r>
              <a:rPr lang="en-US" sz="2400" dirty="0">
                <a:cs typeface="Arial"/>
                <a:hlinkClick r:id="rId3"/>
              </a:rPr>
              <a:t>https://github.com/nasa-jpl/lunasynth</a:t>
            </a:r>
            <a:r>
              <a:rPr lang="en-US" sz="2400" dirty="0">
                <a:cs typeface="Arial"/>
              </a:rPr>
              <a:t> and </a:t>
            </a:r>
            <a:r>
              <a:rPr lang="en-US" sz="2400" dirty="0">
                <a:hlinkClick r:id="rId4"/>
              </a:rPr>
              <a:t>https://github.com/NeoGeographyToolkit/synthterrain</a:t>
            </a:r>
            <a:r>
              <a:rPr lang="en-US" sz="2400" dirty="0"/>
              <a:t> </a:t>
            </a:r>
          </a:p>
          <a:p>
            <a:pPr lvl="1"/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47B2E-6813-0980-D109-5220950FB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261" y="3608410"/>
            <a:ext cx="2534433" cy="2534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74518-8428-C8D9-9369-769B644BD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053" y="3610368"/>
            <a:ext cx="2534433" cy="2534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7F163-EBB4-FBCE-249D-CA173A392185}"/>
              </a:ext>
            </a:extLst>
          </p:cNvPr>
          <p:cNvSpPr txBox="1"/>
          <p:nvPr/>
        </p:nvSpPr>
        <p:spPr>
          <a:xfrm>
            <a:off x="8528136" y="3272426"/>
            <a:ext cx="23016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Sample output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8C19-A931-A1BE-5A43-6E420729A5FD}"/>
              </a:ext>
            </a:extLst>
          </p:cNvPr>
          <p:cNvSpPr txBox="1"/>
          <p:nvPr/>
        </p:nvSpPr>
        <p:spPr>
          <a:xfrm>
            <a:off x="7344593" y="6141826"/>
            <a:ext cx="1613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Rendered terrain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F296B0-9059-D17C-01FF-2F9082C958AB}"/>
              </a:ext>
            </a:extLst>
          </p:cNvPr>
          <p:cNvSpPr txBox="1"/>
          <p:nvPr/>
        </p:nvSpPr>
        <p:spPr>
          <a:xfrm>
            <a:off x="9572288" y="6141826"/>
            <a:ext cx="19796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Rock field ground truth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1368B8-6AC9-A5BF-FDE9-147AF54E5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749" y="1199807"/>
            <a:ext cx="1601711" cy="15724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66556-A60A-11E9-D416-8C8830742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330" y="1199807"/>
            <a:ext cx="1605135" cy="1572476"/>
          </a:xfrm>
          <a:prstGeom prst="rect">
            <a:avLst/>
          </a:prstGeom>
        </p:spPr>
      </p:pic>
      <p:pic>
        <p:nvPicPr>
          <p:cNvPr id="18" name="Picture 17" descr="A picture containing nature, outdoor, crater&#10;&#10;Description automatically generated">
            <a:extLst>
              <a:ext uri="{FF2B5EF4-FFF2-40B4-BE49-F238E27FC236}">
                <a16:creationId xmlns:a16="http://schemas.microsoft.com/office/drawing/2014/main" id="{06E0AD85-60D3-D8B0-B04B-0B7AEE3E9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358" y="1197304"/>
            <a:ext cx="1553196" cy="157132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559C71-01D8-7F75-788D-E79B50A8B972}"/>
              </a:ext>
            </a:extLst>
          </p:cNvPr>
          <p:cNvCxnSpPr>
            <a:cxnSpLocks/>
          </p:cNvCxnSpPr>
          <p:nvPr/>
        </p:nvCxnSpPr>
        <p:spPr>
          <a:xfrm>
            <a:off x="8353506" y="2008888"/>
            <a:ext cx="124196" cy="4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6F1E8E-A9C4-E659-2CE3-BF5DE269E73B}"/>
              </a:ext>
            </a:extLst>
          </p:cNvPr>
          <p:cNvCxnSpPr>
            <a:cxnSpLocks/>
          </p:cNvCxnSpPr>
          <p:nvPr/>
        </p:nvCxnSpPr>
        <p:spPr>
          <a:xfrm>
            <a:off x="10119115" y="2008886"/>
            <a:ext cx="124196" cy="4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EEC611-AB73-6851-8C57-44E2CE480D39}"/>
              </a:ext>
            </a:extLst>
          </p:cNvPr>
          <p:cNvSpPr txBox="1"/>
          <p:nvPr/>
        </p:nvSpPr>
        <p:spPr>
          <a:xfrm>
            <a:off x="8593185" y="2756682"/>
            <a:ext cx="13305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Detailed DEM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F13967-7108-3F19-FCCE-42A1E1F39004}"/>
              </a:ext>
            </a:extLst>
          </p:cNvPr>
          <p:cNvSpPr txBox="1"/>
          <p:nvPr/>
        </p:nvSpPr>
        <p:spPr>
          <a:xfrm>
            <a:off x="7059891" y="2765974"/>
            <a:ext cx="11586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Base DEM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8BCC-1DDB-820C-38D3-9EF35BC958D0}"/>
              </a:ext>
            </a:extLst>
          </p:cNvPr>
          <p:cNvSpPr txBox="1"/>
          <p:nvPr/>
        </p:nvSpPr>
        <p:spPr>
          <a:xfrm>
            <a:off x="10303037" y="2756681"/>
            <a:ext cx="16000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Rendered Terrain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3C5069-0A7C-E56C-44FA-B56EC143DB64}"/>
              </a:ext>
            </a:extLst>
          </p:cNvPr>
          <p:cNvSpPr txBox="1"/>
          <p:nvPr/>
        </p:nvSpPr>
        <p:spPr>
          <a:xfrm>
            <a:off x="8151779" y="847033"/>
            <a:ext cx="24689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Terrain Creation Process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1870CA38-B0DD-8C78-D4A8-20F8BE6D3E09}"/>
              </a:ext>
            </a:extLst>
          </p:cNvPr>
          <p:cNvSpPr txBox="1">
            <a:spLocks/>
          </p:cNvSpPr>
          <p:nvPr/>
        </p:nvSpPr>
        <p:spPr>
          <a:xfrm>
            <a:off x="0" y="64817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December 10, 2024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B03E996-9F3A-D697-1555-B95DBAD16688}"/>
              </a:ext>
            </a:extLst>
          </p:cNvPr>
          <p:cNvSpPr txBox="1">
            <a:spLocks/>
          </p:cNvSpPr>
          <p:nvPr/>
        </p:nvSpPr>
        <p:spPr>
          <a:xfrm>
            <a:off x="403555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080" indent="-342891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269" indent="-342891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09" indent="-28574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AGU24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4C08F9A-F8B7-5F1A-5DC0-CA7D6242F1A2}"/>
              </a:ext>
            </a:extLst>
          </p:cNvPr>
          <p:cNvSpPr txBox="1">
            <a:spLocks/>
          </p:cNvSpPr>
          <p:nvPr/>
        </p:nvSpPr>
        <p:spPr>
          <a:xfrm>
            <a:off x="9442708" y="64817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10711A6-5908-4BC9-9A98-6F28F473755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16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6BC0-DABC-A1AE-1E16-89B1BFF0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0" dirty="0">
                <a:solidFill>
                  <a:schemeClr val="bg1"/>
                </a:solidFill>
                <a:cs typeface="Arial"/>
              </a:rPr>
              <a:t>Generation Process: from large scale DEM to regolith detail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9F57B8C-F4B9-1F1B-6DD4-AEF3C05F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673" y="928642"/>
            <a:ext cx="8450792" cy="490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A9159-3F3B-C78F-752F-AFF5FC6F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2" y="4185644"/>
            <a:ext cx="1710160" cy="1729089"/>
          </a:xfrm>
          <a:prstGeom prst="rect">
            <a:avLst/>
          </a:prstGeom>
        </p:spPr>
      </p:pic>
      <p:pic>
        <p:nvPicPr>
          <p:cNvPr id="7" name="Picture 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F24682E4-AE3D-FA8F-DB76-B3B5DDB69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94" y="2719517"/>
            <a:ext cx="1710281" cy="1314329"/>
          </a:xfrm>
          <a:prstGeom prst="rect">
            <a:avLst/>
          </a:prstGeom>
        </p:spPr>
      </p:pic>
      <p:pic>
        <p:nvPicPr>
          <p:cNvPr id="8" name="Picture 7" descr="Dimly illuminated floor of Shackleton crater">
            <a:extLst>
              <a:ext uri="{FF2B5EF4-FFF2-40B4-BE49-F238E27FC236}">
                <a16:creationId xmlns:a16="http://schemas.microsoft.com/office/drawing/2014/main" id="{37BBD313-1875-74E1-3DAB-179FB815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60" y="926828"/>
            <a:ext cx="1726437" cy="1707025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D97F4FCC-0375-C416-091A-AB61D0AC5AF1}"/>
              </a:ext>
            </a:extLst>
          </p:cNvPr>
          <p:cNvSpPr txBox="1"/>
          <p:nvPr/>
        </p:nvSpPr>
        <p:spPr>
          <a:xfrm>
            <a:off x="0" y="5920369"/>
            <a:ext cx="246301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/>
              </a:rPr>
              <a:t>Examples of </a:t>
            </a:r>
            <a:r>
              <a:rPr lang="en-US" b="1" dirty="0">
                <a:solidFill>
                  <a:schemeClr val="accent6">
                    <a:lumMod val="76000"/>
                  </a:schemeClr>
                </a:solidFill>
                <a:cs typeface="Arial"/>
              </a:rPr>
              <a:t>desired </a:t>
            </a:r>
            <a:r>
              <a:rPr lang="en-US" dirty="0">
                <a:cs typeface="Arial"/>
              </a:rPr>
              <a:t>level of detail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F456-4C8D-EC39-119A-1DDF467BC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716" y="1750792"/>
            <a:ext cx="1755253" cy="1764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A522A-2034-A3B0-D94A-29F578A846FB}"/>
              </a:ext>
            </a:extLst>
          </p:cNvPr>
          <p:cNvSpPr txBox="1"/>
          <p:nvPr/>
        </p:nvSpPr>
        <p:spPr>
          <a:xfrm>
            <a:off x="10361657" y="3627733"/>
            <a:ext cx="171528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/>
              </a:rPr>
              <a:t>Example of </a:t>
            </a:r>
            <a:r>
              <a:rPr lang="en-US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existing </a:t>
            </a:r>
            <a:r>
              <a:rPr lang="en-US" dirty="0">
                <a:cs typeface="Arial"/>
              </a:rPr>
              <a:t>level of detail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8C45E1-F809-B7F1-7427-B6AB3A2C8D28}"/>
              </a:ext>
            </a:extLst>
          </p:cNvPr>
          <p:cNvSpPr txBox="1">
            <a:spLocks/>
          </p:cNvSpPr>
          <p:nvPr/>
        </p:nvSpPr>
        <p:spPr>
          <a:xfrm>
            <a:off x="0" y="64817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December 10, 2024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B1AB6D4-04E0-9912-14B4-64D2399EAB9B}"/>
              </a:ext>
            </a:extLst>
          </p:cNvPr>
          <p:cNvSpPr txBox="1">
            <a:spLocks/>
          </p:cNvSpPr>
          <p:nvPr/>
        </p:nvSpPr>
        <p:spPr>
          <a:xfrm>
            <a:off x="403555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080" indent="-342891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269" indent="-342891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09" indent="-28574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AGU24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EC72A27-E808-C90A-AB78-D315EFB91331}"/>
              </a:ext>
            </a:extLst>
          </p:cNvPr>
          <p:cNvSpPr txBox="1">
            <a:spLocks/>
          </p:cNvSpPr>
          <p:nvPr/>
        </p:nvSpPr>
        <p:spPr>
          <a:xfrm>
            <a:off x="9442708" y="64817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10711A6-5908-4BC9-9A98-6F28F473755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17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5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Building Digital Elevations Models</a:t>
            </a:r>
          </a:p>
          <a:p>
            <a:r>
              <a:rPr lang="en-US" dirty="0"/>
              <a:t>Pre-built Maps</a:t>
            </a:r>
          </a:p>
          <a:p>
            <a:r>
              <a:rPr lang="en-US" dirty="0"/>
              <a:t>Map Validation</a:t>
            </a:r>
          </a:p>
          <a:p>
            <a:r>
              <a:rPr lang="en-US" dirty="0"/>
              <a:t>TRN Validation</a:t>
            </a:r>
          </a:p>
          <a:p>
            <a:r>
              <a:rPr lang="en-US" dirty="0"/>
              <a:t>Synthetically Enhanced Digital Elevation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Digital Elevations Models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Pre-built Maps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Map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TRN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Synthetically Enhanced Digital Elevation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8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7F970D-A25B-7C40-8663-85AC8B3750A0}"/>
              </a:ext>
            </a:extLst>
          </p:cNvPr>
          <p:cNvSpPr/>
          <p:nvPr/>
        </p:nvSpPr>
        <p:spPr>
          <a:xfrm>
            <a:off x="0" y="889206"/>
            <a:ext cx="12192000" cy="5968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37D0E-8ED9-7342-B68B-F8699D6A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Need for Better Lunar Map Products</a:t>
            </a:r>
            <a:endParaRPr lang="en-US" sz="36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F6FF3-A439-6E4C-9B21-70A5289D7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8" b="59076"/>
          <a:stretch/>
        </p:blipFill>
        <p:spPr>
          <a:xfrm>
            <a:off x="0" y="4551389"/>
            <a:ext cx="12201621" cy="2299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242E27-D60F-7F4B-B6F8-BF4CD1D3A79A}"/>
              </a:ext>
            </a:extLst>
          </p:cNvPr>
          <p:cNvSpPr txBox="1"/>
          <p:nvPr/>
        </p:nvSpPr>
        <p:spPr>
          <a:xfrm>
            <a:off x="2300870" y="1421164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TRN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0E376-C106-4C4F-AB2A-86B04E7A7801}"/>
              </a:ext>
            </a:extLst>
          </p:cNvPr>
          <p:cNvSpPr txBox="1"/>
          <p:nvPr/>
        </p:nvSpPr>
        <p:spPr>
          <a:xfrm>
            <a:off x="323328" y="1732512"/>
            <a:ext cx="79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Powered Descent Initiation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48179C6-B674-7345-B51E-117652B93146}"/>
              </a:ext>
            </a:extLst>
          </p:cNvPr>
          <p:cNvSpPr/>
          <p:nvPr/>
        </p:nvSpPr>
        <p:spPr>
          <a:xfrm>
            <a:off x="-3139790" y="3006233"/>
            <a:ext cx="7724632" cy="6475863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A48428A-820A-AB44-A25F-CB94F018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129">
            <a:off x="438603" y="2647948"/>
            <a:ext cx="734726" cy="6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04B67-AA99-3F42-A3BE-6B6DB52E6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268" y="1814393"/>
            <a:ext cx="1211598" cy="12115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16713-6186-B149-8D7A-9AA74D871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747" y="1971834"/>
            <a:ext cx="421369" cy="42136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9E0316-2A82-4948-93C1-290BFD31DA91}"/>
              </a:ext>
            </a:extLst>
          </p:cNvPr>
          <p:cNvSpPr txBox="1"/>
          <p:nvPr/>
        </p:nvSpPr>
        <p:spPr>
          <a:xfrm>
            <a:off x="2112514" y="2680118"/>
            <a:ext cx="120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Ref. 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6AF96-85FB-FC45-B582-0292FD8A30BA}"/>
              </a:ext>
            </a:extLst>
          </p:cNvPr>
          <p:cNvSpPr txBox="1"/>
          <p:nvPr/>
        </p:nvSpPr>
        <p:spPr>
          <a:xfrm>
            <a:off x="2323953" y="1997080"/>
            <a:ext cx="60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Descent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2E9152-9CD5-5A43-BB4F-CB8B3AC950D6}"/>
              </a:ext>
            </a:extLst>
          </p:cNvPr>
          <p:cNvSpPr txBox="1"/>
          <p:nvPr/>
        </p:nvSpPr>
        <p:spPr>
          <a:xfrm>
            <a:off x="3703202" y="2865529"/>
            <a:ext cx="212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Hazard Detection</a:t>
            </a:r>
          </a:p>
        </p:txBody>
      </p:sp>
      <p:pic>
        <p:nvPicPr>
          <p:cNvPr id="24" name="Picture 23" descr="Chart, surface chart&#10;&#10;Description automatically generated">
            <a:extLst>
              <a:ext uri="{FF2B5EF4-FFF2-40B4-BE49-F238E27FC236}">
                <a16:creationId xmlns:a16="http://schemas.microsoft.com/office/drawing/2014/main" id="{0229176D-B481-EB4E-BFD1-61B76D5189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31" b="82303" l="10000" r="90000"/>
                    </a14:imgEffect>
                  </a14:imgLayer>
                </a14:imgProps>
              </a:ext>
            </a:extLst>
          </a:blip>
          <a:srcRect t="14384" b="10151"/>
          <a:stretch/>
        </p:blipFill>
        <p:spPr>
          <a:xfrm>
            <a:off x="3761530" y="3145023"/>
            <a:ext cx="1596832" cy="9035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746B16-E9EB-D74D-BAE9-BA6A10B7F700}"/>
              </a:ext>
            </a:extLst>
          </p:cNvPr>
          <p:cNvSpPr txBox="1"/>
          <p:nvPr/>
        </p:nvSpPr>
        <p:spPr>
          <a:xfrm>
            <a:off x="3690252" y="3835602"/>
            <a:ext cx="21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3D Digital Elevation Map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0DB6C0-2B3F-FD46-AA67-DC5D8C03D8B2}"/>
              </a:ext>
            </a:extLst>
          </p:cNvPr>
          <p:cNvSpPr txBox="1"/>
          <p:nvPr/>
        </p:nvSpPr>
        <p:spPr>
          <a:xfrm>
            <a:off x="6789516" y="1443841"/>
            <a:ext cx="5138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Currently there are no lunar orbiters that can provide navigation solutions to landers or surface assets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Landers must rely on Terrain Relative Navigation (TRN) for precision landing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MS PGothic" charset="-128"/>
                <a:cs typeface="+mn-cs"/>
              </a:rPr>
              <a:t>TRN systems use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MS PGothic" charset="-128"/>
                <a:cs typeface="+mn-cs"/>
              </a:rPr>
              <a:t>reference map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MS PGothic" charset="-128"/>
                <a:cs typeface="+mn-cs"/>
              </a:rPr>
              <a:t>to localize the spacecraft in lunar coordinates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Hazard Detection and Avoidance (HDA) systems can quickly scan surface for hazards and perform divert maneuvers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MS PGothic" charset="-128"/>
                <a:cs typeface="+mn-cs"/>
              </a:rPr>
              <a:t>HDA system development needs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MS PGothic" charset="-128"/>
                <a:cs typeface="+mn-cs"/>
              </a:rPr>
              <a:t>realistic terrain models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00E849-424D-6348-A878-773D8F932A0D}"/>
              </a:ext>
            </a:extLst>
          </p:cNvPr>
          <p:cNvSpPr txBox="1"/>
          <p:nvPr/>
        </p:nvSpPr>
        <p:spPr>
          <a:xfrm>
            <a:off x="4317173" y="4369497"/>
            <a:ext cx="257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Divert to hazard-free site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609A09-720A-4D40-8D39-9F85CF23F70F}"/>
              </a:ext>
            </a:extLst>
          </p:cNvPr>
          <p:cNvSpPr txBox="1"/>
          <p:nvPr/>
        </p:nvSpPr>
        <p:spPr>
          <a:xfrm>
            <a:off x="5561027" y="5980462"/>
            <a:ext cx="19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Controlled landing</a:t>
            </a:r>
          </a:p>
        </p:txBody>
      </p:sp>
      <p:sp>
        <p:nvSpPr>
          <p:cNvPr id="20" name="Summing Junction 19">
            <a:extLst>
              <a:ext uri="{FF2B5EF4-FFF2-40B4-BE49-F238E27FC236}">
                <a16:creationId xmlns:a16="http://schemas.microsoft.com/office/drawing/2014/main" id="{6DCCEA59-6E9C-C84D-897B-EA9956C524C2}"/>
              </a:ext>
            </a:extLst>
          </p:cNvPr>
          <p:cNvSpPr/>
          <p:nvPr/>
        </p:nvSpPr>
        <p:spPr>
          <a:xfrm>
            <a:off x="4367130" y="6059497"/>
            <a:ext cx="462788" cy="369331"/>
          </a:xfrm>
          <a:prstGeom prst="flowChartSummingJunction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2E1041-4D13-534A-9B01-193C12C519FC}"/>
              </a:ext>
            </a:extLst>
          </p:cNvPr>
          <p:cNvSpPr/>
          <p:nvPr/>
        </p:nvSpPr>
        <p:spPr>
          <a:xfrm>
            <a:off x="5099329" y="6084593"/>
            <a:ext cx="387072" cy="34423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51F53AB-A444-8849-AA08-69898A4271CE}"/>
              </a:ext>
            </a:extLst>
          </p:cNvPr>
          <p:cNvSpPr/>
          <p:nvPr/>
        </p:nvSpPr>
        <p:spPr>
          <a:xfrm>
            <a:off x="3305866" y="5022970"/>
            <a:ext cx="1985750" cy="2442387"/>
          </a:xfrm>
          <a:prstGeom prst="arc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A5D49-2353-4648-95BA-2F4EAB85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D915FF-2904-B043-824A-7A75F9176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0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b="1" dirty="0"/>
              <a:t>Building Digital Elevations Models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Pre-built Maps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Map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TRN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Synthetically Enhanced Digital Elevation Models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2435-069E-76EC-6268-F4E79360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Ames Stereo Pipeline</a:t>
            </a:r>
            <a:endParaRPr lang="en-US" dirty="0"/>
          </a:p>
        </p:txBody>
      </p:sp>
      <p:pic>
        <p:nvPicPr>
          <p:cNvPr id="8" name="Content Placeholder 7" descr="A group of images of a moon&#10;&#10;Description automatically generated">
            <a:extLst>
              <a:ext uri="{FF2B5EF4-FFF2-40B4-BE49-F238E27FC236}">
                <a16:creationId xmlns:a16="http://schemas.microsoft.com/office/drawing/2014/main" id="{14B702B5-046D-DFA2-CB96-F157E9631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1843" y="1038668"/>
            <a:ext cx="7287185" cy="56197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AAEF0-CECA-AC1E-89B0-DA7FA751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6E040-053C-55E7-2588-A3088E33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EBC3C-42EF-8B71-18B2-4C7F0BB3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05CD5-5732-503A-B4E1-2D0831878F70}"/>
              </a:ext>
            </a:extLst>
          </p:cNvPr>
          <p:cNvSpPr txBox="1"/>
          <p:nvPr/>
        </p:nvSpPr>
        <p:spPr>
          <a:xfrm>
            <a:off x="195648" y="1587328"/>
            <a:ext cx="460520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A suite of free and open-source automated geodesy and </a:t>
            </a:r>
            <a:r>
              <a:rPr lang="en-US" dirty="0" err="1">
                <a:ea typeface="+mn-lt"/>
                <a:cs typeface="+mn-lt"/>
              </a:rPr>
              <a:t>stereogrammetry</a:t>
            </a:r>
            <a:r>
              <a:rPr lang="en-US" dirty="0">
                <a:ea typeface="+mn-lt"/>
                <a:cs typeface="+mn-lt"/>
              </a:rPr>
              <a:t> tools designed for processing stereo images captured from satellites (around Earth and other planets), robotic rovers, aerial cameras, and historical images, with and without accurate camera pose information.</a:t>
            </a:r>
            <a:endParaRPr lang="en-US" dirty="0"/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</a:rPr>
              <a:t>ASP produces cartographic products, including digital terrain models (DTMs, synonymous with digital elevation models, DEMs), ortho-projected images, 3D models, and bundle-adjusted networks of cameras. These data products are suitable for science analysis, mission planning, and public outreach.</a:t>
            </a: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8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4924475" y="3517951"/>
            <a:ext cx="2318000" cy="28100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7" name="Google Shape;97;p15"/>
          <p:cNvSpPr txBox="1"/>
          <p:nvPr/>
        </p:nvSpPr>
        <p:spPr>
          <a:xfrm>
            <a:off x="5369751" y="4183851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Bundle-adjust (BA) images (iterate)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5369751" y="4869651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 subset for optimal coverage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5369751" y="5555451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Register images to a priori DEM (IA)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7633475" y="4580251"/>
            <a:ext cx="1694000" cy="686000"/>
          </a:xfrm>
          <a:prstGeom prst="rect">
            <a:avLst/>
          </a:prstGeom>
          <a:solidFill>
            <a:srgbClr val="EEEEEE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dirty="0">
                <a:latin typeface="Calibri"/>
                <a:ea typeface="Calibri"/>
                <a:cs typeface="Calibri"/>
                <a:sym typeface="Calibri"/>
              </a:rPr>
              <a:t>Compute </a:t>
            </a:r>
            <a:r>
              <a:rPr lang="en" sz="1450" b="1" u="sng" dirty="0">
                <a:latin typeface="Calibri"/>
                <a:ea typeface="Calibri"/>
                <a:cs typeface="Calibri"/>
                <a:sym typeface="Calibri"/>
              </a:rPr>
              <a:t>Shape-from-Shading</a:t>
            </a:r>
            <a:r>
              <a:rPr lang="en" sz="145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" sz="1450" dirty="0" err="1">
                <a:latin typeface="Calibri"/>
                <a:ea typeface="Calibri"/>
                <a:cs typeface="Calibri"/>
                <a:sym typeface="Calibri"/>
              </a:rPr>
              <a:t>SfS</a:t>
            </a:r>
            <a:r>
              <a:rPr lang="en" sz="1450" dirty="0">
                <a:latin typeface="Calibri"/>
                <a:ea typeface="Calibri"/>
                <a:cs typeface="Calibri"/>
                <a:sym typeface="Calibri"/>
              </a:rPr>
              <a:t>) DEM</a:t>
            </a:r>
            <a:endParaRPr sz="14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5158325" y="3471057"/>
            <a:ext cx="1859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u="sng">
                <a:latin typeface="Calibri"/>
                <a:ea typeface="Calibri"/>
                <a:cs typeface="Calibri"/>
                <a:sym typeface="Calibri"/>
              </a:rPr>
              <a:t>Pre-process images and down-select</a:t>
            </a:r>
            <a:endParaRPr sz="1467"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391275" y="4099785"/>
            <a:ext cx="1464000" cy="686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67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Start from input LDEM/SLDEM at 5-100 m/pix</a:t>
            </a:r>
            <a:endParaRPr sz="1467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15"/>
          <p:cNvCxnSpPr>
            <a:endCxn id="98" idx="0"/>
          </p:cNvCxnSpPr>
          <p:nvPr/>
        </p:nvCxnSpPr>
        <p:spPr>
          <a:xfrm>
            <a:off x="6101751" y="4701651"/>
            <a:ext cx="0" cy="168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/>
          <p:cNvCxnSpPr>
            <a:endCxn id="99" idx="0"/>
          </p:cNvCxnSpPr>
          <p:nvPr/>
        </p:nvCxnSpPr>
        <p:spPr>
          <a:xfrm>
            <a:off x="6101751" y="5387451"/>
            <a:ext cx="0" cy="168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5"/>
          <p:cNvCxnSpPr>
            <a:stCxn id="106" idx="3"/>
            <a:endCxn id="96" idx="1"/>
          </p:cNvCxnSpPr>
          <p:nvPr/>
        </p:nvCxnSpPr>
        <p:spPr>
          <a:xfrm>
            <a:off x="4397333" y="4922967"/>
            <a:ext cx="527200" cy="800"/>
          </a:xfrm>
          <a:prstGeom prst="bentConnector3">
            <a:avLst>
              <a:gd name="adj1" fmla="val 4999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/>
          <p:cNvCxnSpPr>
            <a:stCxn id="96" idx="3"/>
            <a:endCxn id="100" idx="1"/>
          </p:cNvCxnSpPr>
          <p:nvPr/>
        </p:nvCxnSpPr>
        <p:spPr>
          <a:xfrm>
            <a:off x="7242475" y="4922951"/>
            <a:ext cx="391200" cy="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5"/>
          <p:cNvSpPr/>
          <p:nvPr/>
        </p:nvSpPr>
        <p:spPr>
          <a:xfrm>
            <a:off x="2403333" y="3517967"/>
            <a:ext cx="1994000" cy="28100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8" name="Google Shape;108;p15"/>
          <p:cNvSpPr txBox="1"/>
          <p:nvPr/>
        </p:nvSpPr>
        <p:spPr>
          <a:xfrm>
            <a:off x="2668039" y="4185679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Find overlapping images (shapes)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2664560" y="4867876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Calibrate and project on DEM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2664560" y="5553676"/>
            <a:ext cx="1464000" cy="518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Filter bad and shadowed images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2628547" y="3471053"/>
            <a:ext cx="152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u="sng">
                <a:latin typeface="Calibri"/>
                <a:ea typeface="Calibri"/>
                <a:cs typeface="Calibri"/>
                <a:sym typeface="Calibri"/>
              </a:rPr>
              <a:t>Identify images and calibrate</a:t>
            </a:r>
            <a:endParaRPr sz="1467" b="1" u="sng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15"/>
          <p:cNvCxnSpPr>
            <a:stCxn id="108" idx="2"/>
            <a:endCxn id="109" idx="0"/>
          </p:cNvCxnSpPr>
          <p:nvPr/>
        </p:nvCxnSpPr>
        <p:spPr>
          <a:xfrm flipH="1">
            <a:off x="3396439" y="4703679"/>
            <a:ext cx="3600" cy="164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15"/>
          <p:cNvCxnSpPr>
            <a:stCxn id="109" idx="2"/>
            <a:endCxn id="110" idx="0"/>
          </p:cNvCxnSpPr>
          <p:nvPr/>
        </p:nvCxnSpPr>
        <p:spPr>
          <a:xfrm>
            <a:off x="3396560" y="5385876"/>
            <a:ext cx="0" cy="168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" name="Google Shape;114;p15"/>
          <p:cNvSpPr txBox="1"/>
          <p:nvPr/>
        </p:nvSpPr>
        <p:spPr>
          <a:xfrm>
            <a:off x="9560425" y="4496451"/>
            <a:ext cx="1944800" cy="862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800"/>
              <a:buFont typeface="Arial"/>
              <a:buNone/>
            </a:pPr>
            <a:r>
              <a:rPr lang="en" sz="1467">
                <a:solidFill>
                  <a:srgbClr val="9900FF"/>
                </a:solidFill>
              </a:rPr>
              <a:t>SFS DEM @ target resolution + ancillary products (validation)</a:t>
            </a:r>
            <a:endParaRPr sz="1467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15"/>
          <p:cNvCxnSpPr>
            <a:stCxn id="102" idx="3"/>
          </p:cNvCxnSpPr>
          <p:nvPr/>
        </p:nvCxnSpPr>
        <p:spPr>
          <a:xfrm rot="10800000" flipH="1">
            <a:off x="1855275" y="4441185"/>
            <a:ext cx="544000" cy="1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15"/>
          <p:cNvCxnSpPr>
            <a:stCxn id="100" idx="3"/>
          </p:cNvCxnSpPr>
          <p:nvPr/>
        </p:nvCxnSpPr>
        <p:spPr>
          <a:xfrm rot="10800000" flipH="1">
            <a:off x="9327475" y="4922851"/>
            <a:ext cx="240000" cy="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15"/>
          <p:cNvSpPr txBox="1"/>
          <p:nvPr/>
        </p:nvSpPr>
        <p:spPr>
          <a:xfrm>
            <a:off x="391259" y="5055204"/>
            <a:ext cx="1464000" cy="686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Set paths, crs, target resolution, region of interest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15"/>
          <p:cNvCxnSpPr/>
          <p:nvPr/>
        </p:nvCxnSpPr>
        <p:spPr>
          <a:xfrm>
            <a:off x="1855275" y="5398191"/>
            <a:ext cx="548000" cy="2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5"/>
          <p:cNvSpPr txBox="1"/>
          <p:nvPr/>
        </p:nvSpPr>
        <p:spPr>
          <a:xfrm>
            <a:off x="8800000" y="5839467"/>
            <a:ext cx="2667600" cy="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595959"/>
                </a:solidFill>
              </a:rPr>
              <a:t>Main steps of our SfS pipeline</a:t>
            </a:r>
            <a:endParaRPr sz="1200" i="1">
              <a:solidFill>
                <a:srgbClr val="59595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7C317D-603F-C3B5-D55B-A639D7545F08}"/>
              </a:ext>
            </a:extLst>
          </p:cNvPr>
          <p:cNvSpPr txBox="1">
            <a:spLocks/>
          </p:cNvSpPr>
          <p:nvPr/>
        </p:nvSpPr>
        <p:spPr>
          <a:xfrm>
            <a:off x="278321" y="-3558"/>
            <a:ext cx="6631498" cy="897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E6E6"/>
                </a:solidFill>
                <a:ea typeface="+mj-lt"/>
                <a:cs typeface="+mj-lt"/>
              </a:rPr>
              <a:t>Semi-automated Ground Track Digital Elevation Model Construction</a:t>
            </a:r>
            <a:endParaRPr lang="en-US" dirty="0"/>
          </a:p>
        </p:txBody>
      </p:sp>
      <p:sp>
        <p:nvSpPr>
          <p:cNvPr id="9" name="Google Shape;88;p14">
            <a:extLst>
              <a:ext uri="{FF2B5EF4-FFF2-40B4-BE49-F238E27FC236}">
                <a16:creationId xmlns:a16="http://schemas.microsoft.com/office/drawing/2014/main" id="{F60310C8-5A16-FD21-126A-B2ED46294E42}"/>
              </a:ext>
            </a:extLst>
          </p:cNvPr>
          <p:cNvSpPr txBox="1"/>
          <p:nvPr/>
        </p:nvSpPr>
        <p:spPr>
          <a:xfrm>
            <a:off x="278075" y="1050100"/>
            <a:ext cx="11618725" cy="2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indent="-418465">
              <a:buSzPts val="1350"/>
              <a:buFont typeface="Arial,Sans-Serif"/>
              <a:buChar char="●"/>
            </a:pPr>
            <a:r>
              <a:rPr lang="en" sz="1800" dirty="0">
                <a:solidFill>
                  <a:srgbClr val="595959"/>
                </a:solidFill>
              </a:rPr>
              <a:t>Semi-automated pipeline of python scripts, USGS ISIS + Ames Stereo Pipeline (ASP) wrappers, and geospatial libraries (</a:t>
            </a:r>
            <a:r>
              <a:rPr lang="en" sz="1800" dirty="0" err="1">
                <a:solidFill>
                  <a:srgbClr val="595959"/>
                </a:solidFill>
              </a:rPr>
              <a:t>gdal</a:t>
            </a:r>
            <a:r>
              <a:rPr lang="en" sz="1800" dirty="0">
                <a:solidFill>
                  <a:srgbClr val="595959"/>
                </a:solidFill>
              </a:rPr>
              <a:t>, </a:t>
            </a:r>
            <a:r>
              <a:rPr lang="en" sz="1800" dirty="0" err="1">
                <a:solidFill>
                  <a:srgbClr val="595959"/>
                </a:solidFill>
              </a:rPr>
              <a:t>xarray</a:t>
            </a:r>
            <a:r>
              <a:rPr lang="en" sz="1800" dirty="0">
                <a:solidFill>
                  <a:srgbClr val="595959"/>
                </a:solidFill>
              </a:rPr>
              <a:t>, </a:t>
            </a:r>
            <a:r>
              <a:rPr lang="en" sz="1800" dirty="0" err="1">
                <a:solidFill>
                  <a:srgbClr val="595959"/>
                </a:solidFill>
              </a:rPr>
              <a:t>geopandas</a:t>
            </a:r>
            <a:r>
              <a:rPr lang="en" sz="1800" dirty="0">
                <a:solidFill>
                  <a:srgbClr val="595959"/>
                </a:solidFill>
              </a:rPr>
              <a:t>)</a:t>
            </a:r>
            <a:endParaRPr lang="en-US" sz="1800" dirty="0">
              <a:solidFill>
                <a:srgbClr val="595959"/>
              </a:solidFill>
            </a:endParaRPr>
          </a:p>
          <a:p>
            <a:pPr marL="608965" indent="-418465">
              <a:spcBef>
                <a:spcPts val="667"/>
              </a:spcBef>
              <a:buSzPts val="1350"/>
              <a:buFont typeface="Arial,Sans-Serif"/>
              <a:buChar char="●"/>
            </a:pPr>
            <a:r>
              <a:rPr lang="en" sz="1800" dirty="0">
                <a:solidFill>
                  <a:srgbClr val="595959"/>
                </a:solidFill>
              </a:rPr>
              <a:t>Published and ongoing applications to the Moon and Mercury</a:t>
            </a:r>
            <a:endParaRPr lang="en-US" sz="1800" dirty="0">
              <a:solidFill>
                <a:srgbClr val="595959"/>
              </a:solidFill>
            </a:endParaRPr>
          </a:p>
          <a:p>
            <a:pPr marL="608965" indent="-418465">
              <a:spcBef>
                <a:spcPts val="667"/>
              </a:spcBef>
              <a:buSzPts val="1350"/>
              <a:buFont typeface="Arial,Sans-Serif"/>
              <a:buChar char="●"/>
            </a:pPr>
            <a:r>
              <a:rPr lang="en" sz="1800" dirty="0">
                <a:solidFill>
                  <a:srgbClr val="595959"/>
                </a:solidFill>
              </a:rPr>
              <a:t>Successfully applied to large (e.g., 16x16 km, 300x300 km) regions and 2500+ LROC or MDIS NAC images</a:t>
            </a:r>
            <a:endParaRPr lang="en-US" sz="1800" dirty="0">
              <a:solidFill>
                <a:srgbClr val="595959"/>
              </a:solidFill>
            </a:endParaRPr>
          </a:p>
          <a:p>
            <a:pPr marL="608965" indent="-418465">
              <a:spcBef>
                <a:spcPts val="667"/>
              </a:spcBef>
              <a:spcAft>
                <a:spcPts val="667"/>
              </a:spcAft>
              <a:buSzPts val="1350"/>
              <a:buFont typeface="Arial,Sans-Serif"/>
              <a:buChar char="●"/>
            </a:pPr>
            <a:r>
              <a:rPr lang="en-US" sz="1800" dirty="0">
                <a:solidFill>
                  <a:srgbClr val="595959"/>
                </a:solidFill>
              </a:rPr>
              <a:t>Can run in distributed environment</a:t>
            </a:r>
          </a:p>
          <a:p>
            <a:pPr marL="190500" marR="0" lvl="0" algn="l">
              <a:lnSpc>
                <a:spcPct val="100000"/>
              </a:lnSpc>
              <a:buClr>
                <a:srgbClr val="595959"/>
              </a:buClr>
              <a:buSzPts val="1350"/>
            </a:pPr>
            <a:endParaRPr lang="en" sz="1800" dirty="0">
              <a:solidFill>
                <a:srgbClr val="595959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B12DF2-CBC7-E09F-8F1C-2E6C6508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1777"/>
            <a:ext cx="2743200" cy="365125"/>
          </a:xfrm>
        </p:spPr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614BAF-0DE4-4DC1-A2B0-15EE6DBA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554" y="6492875"/>
            <a:ext cx="4114800" cy="365125"/>
          </a:xfrm>
        </p:spPr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A55640-F162-1C67-4345-57B3917A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708" y="6481777"/>
            <a:ext cx="2743200" cy="365125"/>
          </a:xfrm>
        </p:spPr>
        <p:txBody>
          <a:bodyPr/>
          <a:lstStyle/>
          <a:p>
            <a:fld id="{810711A6-5908-4BC9-9A98-6F28F4737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7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21B1-DC4E-3DA6-F12F-D90BAAC0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7871-1FBC-1498-E8F0-D4C7642E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Digital Elevations Models</a:t>
            </a:r>
          </a:p>
          <a:p>
            <a:r>
              <a:rPr lang="en-US" b="1" dirty="0"/>
              <a:t>Pre-built Maps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Map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TRN Validation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Synthetically Enhanced Digital Elevation Models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64BF-F9AE-296B-C290-F494F087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4A6-E8BC-FBF8-1D91-7180B8CB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93D0-B91E-D555-358D-2CC6FC4E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10498-D4B1-4AF3-BD9D-7BD49EED9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87" y="1011504"/>
            <a:ext cx="7645823" cy="5165459"/>
          </a:xfrm>
        </p:spPr>
        <p:txBody>
          <a:bodyPr>
            <a:normAutofit/>
          </a:bodyPr>
          <a:lstStyle/>
          <a:p>
            <a:r>
              <a:rPr lang="en-US" sz="2400" dirty="0"/>
              <a:t>The project built high-quality digital elevation models of the lunar surface at key points of interest.</a:t>
            </a:r>
          </a:p>
          <a:p>
            <a:r>
              <a:rPr lang="en-US" sz="2400" dirty="0"/>
              <a:t>Cleaned and higher-resolution LOLA DEMs of the south pole:</a:t>
            </a:r>
          </a:p>
          <a:p>
            <a:pPr lvl="1"/>
            <a:r>
              <a:rPr lang="en-US" sz="2000" dirty="0"/>
              <a:t>80</a:t>
            </a:r>
            <a:r>
              <a:rPr lang="en-US" sz="2000" baseline="30000" dirty="0"/>
              <a:t>o </a:t>
            </a:r>
            <a:r>
              <a:rPr lang="en-US" sz="2000" dirty="0"/>
              <a:t>– 87</a:t>
            </a:r>
            <a:r>
              <a:rPr lang="en-US" sz="2000" baseline="30000" dirty="0"/>
              <a:t>o</a:t>
            </a:r>
            <a:r>
              <a:rPr lang="en-US" sz="2000" dirty="0"/>
              <a:t> south 20 m/pix: </a:t>
            </a:r>
            <a:r>
              <a:rPr lang="en-US" sz="2000" dirty="0">
                <a:hlinkClick r:id="rId2"/>
              </a:rPr>
              <a:t>https://pgda.gsfc.nasa.gov/products/90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87</a:t>
            </a:r>
            <a:r>
              <a:rPr lang="en-US" sz="2000" baseline="30000" dirty="0"/>
              <a:t>o</a:t>
            </a:r>
            <a:r>
              <a:rPr lang="en-US" sz="2000" dirty="0"/>
              <a:t> – 90</a:t>
            </a:r>
            <a:r>
              <a:rPr lang="en-US" sz="2000" baseline="30000" dirty="0"/>
              <a:t>o</a:t>
            </a:r>
            <a:r>
              <a:rPr lang="en-US" sz="2000" dirty="0"/>
              <a:t> south 5 m/pix: </a:t>
            </a:r>
            <a:r>
              <a:rPr lang="en-US" sz="2000" dirty="0">
                <a:hlinkClick r:id="rId3"/>
              </a:rPr>
              <a:t>https://pgda.gsfc.nasa.gov/products/81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Specific Sites 5 m/pix: </a:t>
            </a:r>
            <a:r>
              <a:rPr lang="en-US" sz="2000" dirty="0">
                <a:hlinkClick r:id="rId4"/>
              </a:rPr>
              <a:t>https://pgda.gsfc.nasa.gov/products/78</a:t>
            </a:r>
            <a:r>
              <a:rPr lang="en-US" sz="2000" dirty="0"/>
              <a:t> </a:t>
            </a:r>
          </a:p>
          <a:p>
            <a:r>
              <a:rPr lang="en-US" sz="2400" dirty="0"/>
              <a:t>1 m/pix shape from shading DEM of the Apollo 16 site:</a:t>
            </a:r>
          </a:p>
          <a:p>
            <a:pPr lvl="1"/>
            <a:r>
              <a:rPr lang="en-US" sz="2000" dirty="0"/>
              <a:t>Will soon be available at the Planetary Data System (PDS) Cartography and Imaging Sciences Node Annex</a:t>
            </a:r>
          </a:p>
          <a:p>
            <a:r>
              <a:rPr lang="en-US" sz="2400" dirty="0"/>
              <a:t>Additional sites may be released after evaluation of data sensitivity</a:t>
            </a:r>
          </a:p>
          <a:p>
            <a:pPr lvl="1"/>
            <a:endParaRPr lang="en-US" sz="2000" dirty="0"/>
          </a:p>
          <a:p>
            <a:pPr lvl="2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A507E-9246-2D77-B182-3E86B464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Pre-built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87083-ABE0-386F-B35A-7DFE876D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15D29-276C-B373-7A81-E3E865F8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AGU24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D20-FE58-37FB-464A-2275D31E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C1FEF1-684C-A48E-4CA7-FEB0A9BE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14" y="1412912"/>
            <a:ext cx="3333750" cy="28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F811B20-C384-D4D1-BBAB-9AFCCA10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6" y="4480879"/>
            <a:ext cx="3816067" cy="18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36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jpl_Template_16x9_vA9" id="{08AE0E7F-E369-784C-9840-E1D3BB33CE1A}" vid="{14CABF9A-A86A-4542-95BB-3674776B4B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6735EDA059554CB74A83C585876A2C" ma:contentTypeVersion="10" ma:contentTypeDescription="Create a new document." ma:contentTypeScope="" ma:versionID="2b0589644aec137c53fc28951cc9a4e3">
  <xsd:schema xmlns:xsd="http://www.w3.org/2001/XMLSchema" xmlns:xs="http://www.w3.org/2001/XMLSchema" xmlns:p="http://schemas.microsoft.com/office/2006/metadata/properties" xmlns:ns2="fecaa023-3370-4700-8d21-8e8e9d107f22" xmlns:ns3="d900e117-17a0-4b24-9e47-511ef1d02c43" targetNamespace="http://schemas.microsoft.com/office/2006/metadata/properties" ma:root="true" ma:fieldsID="a50fb782e8f2b2844658c0a60bd2ad77" ns2:_="" ns3:_="">
    <xsd:import namespace="fecaa023-3370-4700-8d21-8e8e9d107f22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aa023-3370-4700-8d21-8e8e9d107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963d3d5-020e-41e4-933e-624a3f9299ff}" ma:internalName="TaxCatchAll" ma:showField="CatchAllData" ma:web="b57634b3-4bef-456f-aed7-bf0258112c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fecaa023-3370-4700-8d21-8e8e9d107f2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11BFE9-A594-4202-B577-40CC1A41B9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aa023-3370-4700-8d21-8e8e9d107f22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BCB445-80DF-4F6E-B398-BD879CB37A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993F04-15E3-4B97-A4AD-99D6AA21BCB4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900e117-17a0-4b24-9e47-511ef1d02c43"/>
    <ds:schemaRef ds:uri="fecaa023-3370-4700-8d21-8e8e9d107f22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14381</TotalTime>
  <Words>1041</Words>
  <Application>Microsoft Macintosh PowerPoint</Application>
  <PresentationFormat>Widescreen</PresentationFormat>
  <Paragraphs>194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Bold</vt:lpstr>
      <vt:lpstr>Arial,Sans-Serif</vt:lpstr>
      <vt:lpstr>Calibri</vt:lpstr>
      <vt:lpstr>Calibri Light</vt:lpstr>
      <vt:lpstr>Roboto</vt:lpstr>
      <vt:lpstr>Office Theme</vt:lpstr>
      <vt:lpstr>NASAjpl-WhiteTheme-16x9-vA6</vt:lpstr>
      <vt:lpstr>PowerPoint Presentation</vt:lpstr>
      <vt:lpstr>Outline</vt:lpstr>
      <vt:lpstr>Outline</vt:lpstr>
      <vt:lpstr>The Need for Better Lunar Map Products</vt:lpstr>
      <vt:lpstr>Outline</vt:lpstr>
      <vt:lpstr>Ames Stereo Pipeline</vt:lpstr>
      <vt:lpstr>PowerPoint Presentation</vt:lpstr>
      <vt:lpstr>Outline</vt:lpstr>
      <vt:lpstr>Pre-built maps</vt:lpstr>
      <vt:lpstr>Outline</vt:lpstr>
      <vt:lpstr>Map Validation</vt:lpstr>
      <vt:lpstr>Outline</vt:lpstr>
      <vt:lpstr>LuNaMaps TRN Validation Pipeline</vt:lpstr>
      <vt:lpstr>Vira – Rendering Tool</vt:lpstr>
      <vt:lpstr>Outline</vt:lpstr>
      <vt:lpstr>LuNaSynth: Synthetic Lunar Terrains for Autonomous Navigation</vt:lpstr>
      <vt:lpstr>Generation Process: from large scale DEM to regolith detail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 Elizabeth (LARC-A3)</dc:creator>
  <cp:lastModifiedBy>Liounis, Andrew J. (GSFC-5950)</cp:lastModifiedBy>
  <cp:revision>2076</cp:revision>
  <dcterms:created xsi:type="dcterms:W3CDTF">2024-07-20T19:52:04Z</dcterms:created>
  <dcterms:modified xsi:type="dcterms:W3CDTF">2024-11-19T18:39:55Z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0x01010041C8833384EBD34FB1C0BCC01D72F371</vt:lpwstr>
  </property>
  <property fmtid="{D5CDD505-2E9C-101B-9397-08002B2CF9AE}" pid="3" name="MediaServiceImageTags">
    <vt:lpwstr/>
  </property>
</Properties>
</file>