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4" r:id="rId1"/>
  </p:sldMasterIdLst>
  <p:notesMasterIdLst>
    <p:notesMasterId r:id="rId3"/>
  </p:notesMasterIdLst>
  <p:sldIdLst>
    <p:sldId id="256" r:id="rId2"/>
  </p:sldIdLst>
  <p:sldSz cx="38404800" cy="27432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8070"/>
    <a:srgbClr val="97FFF6"/>
    <a:srgbClr val="9933FF"/>
    <a:srgbClr val="76D6FF"/>
    <a:srgbClr val="0432FF"/>
    <a:srgbClr val="CEC0FD"/>
    <a:srgbClr val="E5E6FA"/>
    <a:srgbClr val="564BFF"/>
    <a:srgbClr val="C9C7C7"/>
    <a:srgbClr val="C1C1D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555"/>
    <p:restoredTop sz="95986"/>
  </p:normalViewPr>
  <p:slideViewPr>
    <p:cSldViewPr snapToGrid="0">
      <p:cViewPr>
        <p:scale>
          <a:sx n="63" d="100"/>
          <a:sy n="63" d="100"/>
        </p:scale>
        <p:origin x="-3472" y="-53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224DD8-EE15-FC41-9AC8-A9D6B95F9DD2}" type="datetimeFigureOut">
              <a:rPr lang="en-US" smtClean="0"/>
              <a:t>11/25/24</a:t>
            </a:fld>
            <a:endParaRPr lang="en-US"/>
          </a:p>
        </p:txBody>
      </p:sp>
      <p:sp>
        <p:nvSpPr>
          <p:cNvPr id="4" name="Slide Image Placeholder 3"/>
          <p:cNvSpPr>
            <a:spLocks noGrp="1" noRot="1" noChangeAspect="1"/>
          </p:cNvSpPr>
          <p:nvPr>
            <p:ph type="sldImg" idx="2"/>
          </p:nvPr>
        </p:nvSpPr>
        <p:spPr>
          <a:xfrm>
            <a:off x="1268413" y="1143000"/>
            <a:ext cx="43211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BABCE5-EC30-D243-B1AB-0F8A60499134}" type="slidenum">
              <a:rPr lang="en-US" smtClean="0"/>
              <a:t>‹#›</a:t>
            </a:fld>
            <a:endParaRPr lang="en-US"/>
          </a:p>
        </p:txBody>
      </p:sp>
    </p:spTree>
    <p:extLst>
      <p:ext uri="{BB962C8B-B14F-4D97-AF65-F5344CB8AC3E}">
        <p14:creationId xmlns:p14="http://schemas.microsoft.com/office/powerpoint/2010/main" val="20494680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BABCE5-EC30-D243-B1AB-0F8A60499134}" type="slidenum">
              <a:rPr lang="en-US" smtClean="0"/>
              <a:t>1</a:t>
            </a:fld>
            <a:endParaRPr lang="en-US"/>
          </a:p>
        </p:txBody>
      </p:sp>
    </p:spTree>
    <p:extLst>
      <p:ext uri="{BB962C8B-B14F-4D97-AF65-F5344CB8AC3E}">
        <p14:creationId xmlns:p14="http://schemas.microsoft.com/office/powerpoint/2010/main" val="7810413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880360" y="4489452"/>
            <a:ext cx="32644080" cy="9550400"/>
          </a:xfrm>
        </p:spPr>
        <p:txBody>
          <a:bodyPr anchor="b"/>
          <a:lstStyle>
            <a:lvl1pPr algn="ctr">
              <a:defRPr sz="24000"/>
            </a:lvl1pPr>
          </a:lstStyle>
          <a:p>
            <a:r>
              <a:rPr lang="en-US"/>
              <a:t>Click to edit Master title style</a:t>
            </a:r>
            <a:endParaRPr lang="en-US" dirty="0"/>
          </a:p>
        </p:txBody>
      </p:sp>
      <p:sp>
        <p:nvSpPr>
          <p:cNvPr id="3" name="Subtitle 2"/>
          <p:cNvSpPr>
            <a:spLocks noGrp="1"/>
          </p:cNvSpPr>
          <p:nvPr>
            <p:ph type="subTitle" idx="1"/>
          </p:nvPr>
        </p:nvSpPr>
        <p:spPr>
          <a:xfrm>
            <a:off x="4800600" y="14408152"/>
            <a:ext cx="28803600" cy="6623048"/>
          </a:xfrm>
        </p:spPr>
        <p:txBody>
          <a:bodyPr/>
          <a:lstStyle>
            <a:lvl1pPr marL="0" indent="0" algn="ctr">
              <a:buNone/>
              <a:defRPr sz="9600"/>
            </a:lvl1pPr>
            <a:lvl2pPr marL="1828800" indent="0" algn="ctr">
              <a:buNone/>
              <a:defRPr sz="8000"/>
            </a:lvl2pPr>
            <a:lvl3pPr marL="3657600" indent="0" algn="ctr">
              <a:buNone/>
              <a:defRPr sz="7200"/>
            </a:lvl3pPr>
            <a:lvl4pPr marL="5486400" indent="0" algn="ctr">
              <a:buNone/>
              <a:defRPr sz="6400"/>
            </a:lvl4pPr>
            <a:lvl5pPr marL="7315200" indent="0" algn="ctr">
              <a:buNone/>
              <a:defRPr sz="6400"/>
            </a:lvl5pPr>
            <a:lvl6pPr marL="9144000" indent="0" algn="ctr">
              <a:buNone/>
              <a:defRPr sz="6400"/>
            </a:lvl6pPr>
            <a:lvl7pPr marL="10972800" indent="0" algn="ctr">
              <a:buNone/>
              <a:defRPr sz="6400"/>
            </a:lvl7pPr>
            <a:lvl8pPr marL="12801600" indent="0" algn="ctr">
              <a:buNone/>
              <a:defRPr sz="6400"/>
            </a:lvl8pPr>
            <a:lvl9pPr marL="14630400" indent="0" algn="ctr">
              <a:buNone/>
              <a:defRPr sz="64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7A381DB-47B2-4E4A-B596-617A4C3B4173}" type="datetimeFigureOut">
              <a:rPr lang="en-US" smtClean="0"/>
              <a:t>11/25/24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3A2B26-FE27-E64D-A617-66ADF3C24021}" type="slidenum">
              <a:rPr lang="en-US" smtClean="0"/>
              <a:t>‹#›</a:t>
            </a:fld>
            <a:endParaRPr lang="en-US"/>
          </a:p>
        </p:txBody>
      </p:sp>
    </p:spTree>
    <p:extLst>
      <p:ext uri="{BB962C8B-B14F-4D97-AF65-F5344CB8AC3E}">
        <p14:creationId xmlns:p14="http://schemas.microsoft.com/office/powerpoint/2010/main" val="32849813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A381DB-47B2-4E4A-B596-617A4C3B4173}" type="datetimeFigureOut">
              <a:rPr lang="en-US" smtClean="0"/>
              <a:t>11/25/24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3A2B26-FE27-E64D-A617-66ADF3C24021}" type="slidenum">
              <a:rPr lang="en-US" smtClean="0"/>
              <a:t>‹#›</a:t>
            </a:fld>
            <a:endParaRPr lang="en-US"/>
          </a:p>
        </p:txBody>
      </p:sp>
    </p:spTree>
    <p:extLst>
      <p:ext uri="{BB962C8B-B14F-4D97-AF65-F5344CB8AC3E}">
        <p14:creationId xmlns:p14="http://schemas.microsoft.com/office/powerpoint/2010/main" val="19585711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620330" y="6838958"/>
            <a:ext cx="33124140" cy="11410948"/>
          </a:xfrm>
        </p:spPr>
        <p:txBody>
          <a:bodyPr anchor="b"/>
          <a:lstStyle>
            <a:lvl1pPr>
              <a:defRPr sz="24000"/>
            </a:lvl1pPr>
          </a:lstStyle>
          <a:p>
            <a:r>
              <a:rPr lang="en-US"/>
              <a:t>Click to edit Master title style</a:t>
            </a:r>
            <a:endParaRPr lang="en-US" dirty="0"/>
          </a:p>
        </p:txBody>
      </p:sp>
      <p:sp>
        <p:nvSpPr>
          <p:cNvPr id="3" name="Text Placeholder 2"/>
          <p:cNvSpPr>
            <a:spLocks noGrp="1"/>
          </p:cNvSpPr>
          <p:nvPr>
            <p:ph type="body" idx="1"/>
          </p:nvPr>
        </p:nvSpPr>
        <p:spPr>
          <a:xfrm>
            <a:off x="2620330" y="18357858"/>
            <a:ext cx="33124140" cy="6000748"/>
          </a:xfrm>
        </p:spPr>
        <p:txBody>
          <a:bodyPr/>
          <a:lstStyle>
            <a:lvl1pPr marL="0" indent="0">
              <a:buNone/>
              <a:defRPr sz="9600">
                <a:solidFill>
                  <a:schemeClr val="tx1"/>
                </a:solidFill>
              </a:defRPr>
            </a:lvl1pPr>
            <a:lvl2pPr marL="1828800" indent="0">
              <a:buNone/>
              <a:defRPr sz="8000">
                <a:solidFill>
                  <a:schemeClr val="tx1">
                    <a:tint val="75000"/>
                  </a:schemeClr>
                </a:solidFill>
              </a:defRPr>
            </a:lvl2pPr>
            <a:lvl3pPr marL="3657600" indent="0">
              <a:buNone/>
              <a:defRPr sz="7200">
                <a:solidFill>
                  <a:schemeClr val="tx1">
                    <a:tint val="75000"/>
                  </a:schemeClr>
                </a:solidFill>
              </a:defRPr>
            </a:lvl3pPr>
            <a:lvl4pPr marL="5486400" indent="0">
              <a:buNone/>
              <a:defRPr sz="6400">
                <a:solidFill>
                  <a:schemeClr val="tx1">
                    <a:tint val="75000"/>
                  </a:schemeClr>
                </a:solidFill>
              </a:defRPr>
            </a:lvl4pPr>
            <a:lvl5pPr marL="7315200" indent="0">
              <a:buNone/>
              <a:defRPr sz="6400">
                <a:solidFill>
                  <a:schemeClr val="tx1">
                    <a:tint val="75000"/>
                  </a:schemeClr>
                </a:solidFill>
              </a:defRPr>
            </a:lvl5pPr>
            <a:lvl6pPr marL="9144000" indent="0">
              <a:buNone/>
              <a:defRPr sz="6400">
                <a:solidFill>
                  <a:schemeClr val="tx1">
                    <a:tint val="75000"/>
                  </a:schemeClr>
                </a:solidFill>
              </a:defRPr>
            </a:lvl6pPr>
            <a:lvl7pPr marL="10972800" indent="0">
              <a:buNone/>
              <a:defRPr sz="6400">
                <a:solidFill>
                  <a:schemeClr val="tx1">
                    <a:tint val="75000"/>
                  </a:schemeClr>
                </a:solidFill>
              </a:defRPr>
            </a:lvl7pPr>
            <a:lvl8pPr marL="12801600" indent="0">
              <a:buNone/>
              <a:defRPr sz="6400">
                <a:solidFill>
                  <a:schemeClr val="tx1">
                    <a:tint val="75000"/>
                  </a:schemeClr>
                </a:solidFill>
              </a:defRPr>
            </a:lvl8pPr>
            <a:lvl9pPr marL="14630400" indent="0">
              <a:buNone/>
              <a:defRPr sz="6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7A381DB-47B2-4E4A-B596-617A4C3B4173}" type="datetimeFigureOut">
              <a:rPr lang="en-US" smtClean="0"/>
              <a:t>11/25/24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3A2B26-FE27-E64D-A617-66ADF3C24021}" type="slidenum">
              <a:rPr lang="en-US" smtClean="0"/>
              <a:t>‹#›</a:t>
            </a:fld>
            <a:endParaRPr lang="en-US"/>
          </a:p>
        </p:txBody>
      </p:sp>
    </p:spTree>
    <p:extLst>
      <p:ext uri="{BB962C8B-B14F-4D97-AF65-F5344CB8AC3E}">
        <p14:creationId xmlns:p14="http://schemas.microsoft.com/office/powerpoint/2010/main" val="4189605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640330" y="7302500"/>
            <a:ext cx="16322040" cy="174053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9442430" y="7302500"/>
            <a:ext cx="16322040" cy="174053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7A381DB-47B2-4E4A-B596-617A4C3B4173}" type="datetimeFigureOut">
              <a:rPr lang="en-US" smtClean="0"/>
              <a:t>11/25/24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3A2B26-FE27-E64D-A617-66ADF3C24021}" type="slidenum">
              <a:rPr lang="en-US" smtClean="0"/>
              <a:t>‹#›</a:t>
            </a:fld>
            <a:endParaRPr lang="en-US"/>
          </a:p>
        </p:txBody>
      </p:sp>
    </p:spTree>
    <p:extLst>
      <p:ext uri="{BB962C8B-B14F-4D97-AF65-F5344CB8AC3E}">
        <p14:creationId xmlns:p14="http://schemas.microsoft.com/office/powerpoint/2010/main" val="15479469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645332" y="1460506"/>
            <a:ext cx="33124140" cy="5302252"/>
          </a:xfrm>
        </p:spPr>
        <p:txBody>
          <a:bodyPr/>
          <a:lstStyle/>
          <a:p>
            <a:r>
              <a:rPr lang="en-US"/>
              <a:t>Click to edit Master title style</a:t>
            </a:r>
            <a:endParaRPr lang="en-US" dirty="0"/>
          </a:p>
        </p:txBody>
      </p:sp>
      <p:sp>
        <p:nvSpPr>
          <p:cNvPr id="3" name="Text Placeholder 2"/>
          <p:cNvSpPr>
            <a:spLocks noGrp="1"/>
          </p:cNvSpPr>
          <p:nvPr>
            <p:ph type="body" idx="1"/>
          </p:nvPr>
        </p:nvSpPr>
        <p:spPr>
          <a:xfrm>
            <a:off x="2645336" y="6724652"/>
            <a:ext cx="16247028" cy="3295648"/>
          </a:xfrm>
        </p:spPr>
        <p:txBody>
          <a:bodyPr anchor="b"/>
          <a:lstStyle>
            <a:lvl1pPr marL="0" indent="0">
              <a:buNone/>
              <a:defRPr sz="9600" b="1"/>
            </a:lvl1pPr>
            <a:lvl2pPr marL="1828800" indent="0">
              <a:buNone/>
              <a:defRPr sz="8000" b="1"/>
            </a:lvl2pPr>
            <a:lvl3pPr marL="3657600" indent="0">
              <a:buNone/>
              <a:defRPr sz="7200" b="1"/>
            </a:lvl3pPr>
            <a:lvl4pPr marL="5486400" indent="0">
              <a:buNone/>
              <a:defRPr sz="6400" b="1"/>
            </a:lvl4pPr>
            <a:lvl5pPr marL="7315200" indent="0">
              <a:buNone/>
              <a:defRPr sz="6400" b="1"/>
            </a:lvl5pPr>
            <a:lvl6pPr marL="9144000" indent="0">
              <a:buNone/>
              <a:defRPr sz="6400" b="1"/>
            </a:lvl6pPr>
            <a:lvl7pPr marL="10972800" indent="0">
              <a:buNone/>
              <a:defRPr sz="6400" b="1"/>
            </a:lvl7pPr>
            <a:lvl8pPr marL="12801600" indent="0">
              <a:buNone/>
              <a:defRPr sz="6400" b="1"/>
            </a:lvl8pPr>
            <a:lvl9pPr marL="14630400" indent="0">
              <a:buNone/>
              <a:defRPr sz="6400" b="1"/>
            </a:lvl9pPr>
          </a:lstStyle>
          <a:p>
            <a:pPr lvl="0"/>
            <a:r>
              <a:rPr lang="en-US"/>
              <a:t>Click to edit Master text styles</a:t>
            </a:r>
          </a:p>
        </p:txBody>
      </p:sp>
      <p:sp>
        <p:nvSpPr>
          <p:cNvPr id="4" name="Content Placeholder 3"/>
          <p:cNvSpPr>
            <a:spLocks noGrp="1"/>
          </p:cNvSpPr>
          <p:nvPr>
            <p:ph sz="half" idx="2"/>
          </p:nvPr>
        </p:nvSpPr>
        <p:spPr>
          <a:xfrm>
            <a:off x="2645336" y="10020300"/>
            <a:ext cx="16247028" cy="147383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9442432" y="6724652"/>
            <a:ext cx="16327042" cy="3295648"/>
          </a:xfrm>
        </p:spPr>
        <p:txBody>
          <a:bodyPr anchor="b"/>
          <a:lstStyle>
            <a:lvl1pPr marL="0" indent="0">
              <a:buNone/>
              <a:defRPr sz="9600" b="1"/>
            </a:lvl1pPr>
            <a:lvl2pPr marL="1828800" indent="0">
              <a:buNone/>
              <a:defRPr sz="8000" b="1"/>
            </a:lvl2pPr>
            <a:lvl3pPr marL="3657600" indent="0">
              <a:buNone/>
              <a:defRPr sz="7200" b="1"/>
            </a:lvl3pPr>
            <a:lvl4pPr marL="5486400" indent="0">
              <a:buNone/>
              <a:defRPr sz="6400" b="1"/>
            </a:lvl4pPr>
            <a:lvl5pPr marL="7315200" indent="0">
              <a:buNone/>
              <a:defRPr sz="6400" b="1"/>
            </a:lvl5pPr>
            <a:lvl6pPr marL="9144000" indent="0">
              <a:buNone/>
              <a:defRPr sz="6400" b="1"/>
            </a:lvl6pPr>
            <a:lvl7pPr marL="10972800" indent="0">
              <a:buNone/>
              <a:defRPr sz="6400" b="1"/>
            </a:lvl7pPr>
            <a:lvl8pPr marL="12801600" indent="0">
              <a:buNone/>
              <a:defRPr sz="6400" b="1"/>
            </a:lvl8pPr>
            <a:lvl9pPr marL="14630400" indent="0">
              <a:buNone/>
              <a:defRPr sz="6400" b="1"/>
            </a:lvl9pPr>
          </a:lstStyle>
          <a:p>
            <a:pPr lvl="0"/>
            <a:r>
              <a:rPr lang="en-US"/>
              <a:t>Click to edit Master text styles</a:t>
            </a:r>
          </a:p>
        </p:txBody>
      </p:sp>
      <p:sp>
        <p:nvSpPr>
          <p:cNvPr id="6" name="Content Placeholder 5"/>
          <p:cNvSpPr>
            <a:spLocks noGrp="1"/>
          </p:cNvSpPr>
          <p:nvPr>
            <p:ph sz="quarter" idx="4"/>
          </p:nvPr>
        </p:nvSpPr>
        <p:spPr>
          <a:xfrm>
            <a:off x="19442432" y="10020300"/>
            <a:ext cx="16327042" cy="147383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7A381DB-47B2-4E4A-B596-617A4C3B4173}" type="datetimeFigureOut">
              <a:rPr lang="en-US" smtClean="0"/>
              <a:t>11/25/24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83A2B26-FE27-E64D-A617-66ADF3C24021}" type="slidenum">
              <a:rPr lang="en-US" smtClean="0"/>
              <a:t>‹#›</a:t>
            </a:fld>
            <a:endParaRPr lang="en-US"/>
          </a:p>
        </p:txBody>
      </p:sp>
    </p:spTree>
    <p:extLst>
      <p:ext uri="{BB962C8B-B14F-4D97-AF65-F5344CB8AC3E}">
        <p14:creationId xmlns:p14="http://schemas.microsoft.com/office/powerpoint/2010/main" val="20184391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A381DB-47B2-4E4A-B596-617A4C3B4173}" type="datetimeFigureOut">
              <a:rPr lang="en-US" smtClean="0"/>
              <a:t>11/25/24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83A2B26-FE27-E64D-A617-66ADF3C24021}" type="slidenum">
              <a:rPr lang="en-US" smtClean="0"/>
              <a:t>‹#›</a:t>
            </a:fld>
            <a:endParaRPr lang="en-US"/>
          </a:p>
        </p:txBody>
      </p:sp>
    </p:spTree>
    <p:extLst>
      <p:ext uri="{BB962C8B-B14F-4D97-AF65-F5344CB8AC3E}">
        <p14:creationId xmlns:p14="http://schemas.microsoft.com/office/powerpoint/2010/main" val="22015781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A381DB-47B2-4E4A-B596-617A4C3B4173}" type="datetimeFigureOut">
              <a:rPr lang="en-US" smtClean="0"/>
              <a:t>11/25/24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83A2B26-FE27-E64D-A617-66ADF3C24021}" type="slidenum">
              <a:rPr lang="en-US" smtClean="0"/>
              <a:t>‹#›</a:t>
            </a:fld>
            <a:endParaRPr lang="en-US"/>
          </a:p>
        </p:txBody>
      </p:sp>
    </p:spTree>
    <p:extLst>
      <p:ext uri="{BB962C8B-B14F-4D97-AF65-F5344CB8AC3E}">
        <p14:creationId xmlns:p14="http://schemas.microsoft.com/office/powerpoint/2010/main" val="39789935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45332" y="1828800"/>
            <a:ext cx="12386548" cy="6400800"/>
          </a:xfrm>
        </p:spPr>
        <p:txBody>
          <a:bodyPr anchor="b"/>
          <a:lstStyle>
            <a:lvl1pPr>
              <a:defRPr sz="12800"/>
            </a:lvl1pPr>
          </a:lstStyle>
          <a:p>
            <a:r>
              <a:rPr lang="en-US"/>
              <a:t>Click to edit Master title style</a:t>
            </a:r>
            <a:endParaRPr lang="en-US" dirty="0"/>
          </a:p>
        </p:txBody>
      </p:sp>
      <p:sp>
        <p:nvSpPr>
          <p:cNvPr id="3" name="Content Placeholder 2"/>
          <p:cNvSpPr>
            <a:spLocks noGrp="1"/>
          </p:cNvSpPr>
          <p:nvPr>
            <p:ph idx="1"/>
          </p:nvPr>
        </p:nvSpPr>
        <p:spPr>
          <a:xfrm>
            <a:off x="16327042" y="3949706"/>
            <a:ext cx="19442430" cy="19494500"/>
          </a:xfrm>
        </p:spPr>
        <p:txBody>
          <a:bodyPr/>
          <a:lstStyle>
            <a:lvl1pPr>
              <a:defRPr sz="12800"/>
            </a:lvl1pPr>
            <a:lvl2pPr>
              <a:defRPr sz="11200"/>
            </a:lvl2pPr>
            <a:lvl3pPr>
              <a:defRPr sz="9600"/>
            </a:lvl3pPr>
            <a:lvl4pPr>
              <a:defRPr sz="8000"/>
            </a:lvl4pPr>
            <a:lvl5pPr>
              <a:defRPr sz="8000"/>
            </a:lvl5pPr>
            <a:lvl6pPr>
              <a:defRPr sz="8000"/>
            </a:lvl6pPr>
            <a:lvl7pPr>
              <a:defRPr sz="8000"/>
            </a:lvl7pPr>
            <a:lvl8pPr>
              <a:defRPr sz="8000"/>
            </a:lvl8pPr>
            <a:lvl9pPr>
              <a:defRPr sz="8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645332" y="8229600"/>
            <a:ext cx="12386548" cy="15246352"/>
          </a:xfrm>
        </p:spPr>
        <p:txBody>
          <a:bodyPr/>
          <a:lstStyle>
            <a:lvl1pPr marL="0" indent="0">
              <a:buNone/>
              <a:defRPr sz="6400"/>
            </a:lvl1pPr>
            <a:lvl2pPr marL="1828800" indent="0">
              <a:buNone/>
              <a:defRPr sz="5600"/>
            </a:lvl2pPr>
            <a:lvl3pPr marL="3657600" indent="0">
              <a:buNone/>
              <a:defRPr sz="4800"/>
            </a:lvl3pPr>
            <a:lvl4pPr marL="5486400" indent="0">
              <a:buNone/>
              <a:defRPr sz="4000"/>
            </a:lvl4pPr>
            <a:lvl5pPr marL="7315200" indent="0">
              <a:buNone/>
              <a:defRPr sz="4000"/>
            </a:lvl5pPr>
            <a:lvl6pPr marL="9144000" indent="0">
              <a:buNone/>
              <a:defRPr sz="4000"/>
            </a:lvl6pPr>
            <a:lvl7pPr marL="10972800" indent="0">
              <a:buNone/>
              <a:defRPr sz="4000"/>
            </a:lvl7pPr>
            <a:lvl8pPr marL="12801600" indent="0">
              <a:buNone/>
              <a:defRPr sz="4000"/>
            </a:lvl8pPr>
            <a:lvl9pPr marL="14630400" indent="0">
              <a:buNone/>
              <a:defRPr sz="4000"/>
            </a:lvl9pPr>
          </a:lstStyle>
          <a:p>
            <a:pPr lvl="0"/>
            <a:r>
              <a:rPr lang="en-US"/>
              <a:t>Click to edit Master text styles</a:t>
            </a:r>
          </a:p>
        </p:txBody>
      </p:sp>
      <p:sp>
        <p:nvSpPr>
          <p:cNvPr id="5" name="Date Placeholder 4"/>
          <p:cNvSpPr>
            <a:spLocks noGrp="1"/>
          </p:cNvSpPr>
          <p:nvPr>
            <p:ph type="dt" sz="half" idx="10"/>
          </p:nvPr>
        </p:nvSpPr>
        <p:spPr/>
        <p:txBody>
          <a:bodyPr/>
          <a:lstStyle/>
          <a:p>
            <a:fld id="{67A381DB-47B2-4E4A-B596-617A4C3B4173}" type="datetimeFigureOut">
              <a:rPr lang="en-US" smtClean="0"/>
              <a:t>11/25/24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3A2B26-FE27-E64D-A617-66ADF3C24021}" type="slidenum">
              <a:rPr lang="en-US" smtClean="0"/>
              <a:t>‹#›</a:t>
            </a:fld>
            <a:endParaRPr lang="en-US"/>
          </a:p>
        </p:txBody>
      </p:sp>
    </p:spTree>
    <p:extLst>
      <p:ext uri="{BB962C8B-B14F-4D97-AF65-F5344CB8AC3E}">
        <p14:creationId xmlns:p14="http://schemas.microsoft.com/office/powerpoint/2010/main" val="26948400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45332" y="1828800"/>
            <a:ext cx="12386548" cy="6400800"/>
          </a:xfrm>
        </p:spPr>
        <p:txBody>
          <a:bodyPr anchor="b"/>
          <a:lstStyle>
            <a:lvl1pPr>
              <a:defRPr sz="1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6327042" y="3949706"/>
            <a:ext cx="19442430" cy="19494500"/>
          </a:xfrm>
        </p:spPr>
        <p:txBody>
          <a:bodyPr anchor="t"/>
          <a:lstStyle>
            <a:lvl1pPr marL="0" indent="0">
              <a:buNone/>
              <a:defRPr sz="12800"/>
            </a:lvl1pPr>
            <a:lvl2pPr marL="1828800" indent="0">
              <a:buNone/>
              <a:defRPr sz="11200"/>
            </a:lvl2pPr>
            <a:lvl3pPr marL="3657600" indent="0">
              <a:buNone/>
              <a:defRPr sz="9600"/>
            </a:lvl3pPr>
            <a:lvl4pPr marL="5486400" indent="0">
              <a:buNone/>
              <a:defRPr sz="8000"/>
            </a:lvl4pPr>
            <a:lvl5pPr marL="7315200" indent="0">
              <a:buNone/>
              <a:defRPr sz="8000"/>
            </a:lvl5pPr>
            <a:lvl6pPr marL="9144000" indent="0">
              <a:buNone/>
              <a:defRPr sz="8000"/>
            </a:lvl6pPr>
            <a:lvl7pPr marL="10972800" indent="0">
              <a:buNone/>
              <a:defRPr sz="8000"/>
            </a:lvl7pPr>
            <a:lvl8pPr marL="12801600" indent="0">
              <a:buNone/>
              <a:defRPr sz="8000"/>
            </a:lvl8pPr>
            <a:lvl9pPr marL="14630400" indent="0">
              <a:buNone/>
              <a:defRPr sz="8000"/>
            </a:lvl9pPr>
          </a:lstStyle>
          <a:p>
            <a:r>
              <a:rPr lang="en-US"/>
              <a:t>Click icon to add picture</a:t>
            </a:r>
            <a:endParaRPr lang="en-US" dirty="0"/>
          </a:p>
        </p:txBody>
      </p:sp>
      <p:sp>
        <p:nvSpPr>
          <p:cNvPr id="4" name="Text Placeholder 3"/>
          <p:cNvSpPr>
            <a:spLocks noGrp="1"/>
          </p:cNvSpPr>
          <p:nvPr>
            <p:ph type="body" sz="half" idx="2"/>
          </p:nvPr>
        </p:nvSpPr>
        <p:spPr>
          <a:xfrm>
            <a:off x="2645332" y="8229600"/>
            <a:ext cx="12386548" cy="15246352"/>
          </a:xfrm>
        </p:spPr>
        <p:txBody>
          <a:bodyPr/>
          <a:lstStyle>
            <a:lvl1pPr marL="0" indent="0">
              <a:buNone/>
              <a:defRPr sz="6400"/>
            </a:lvl1pPr>
            <a:lvl2pPr marL="1828800" indent="0">
              <a:buNone/>
              <a:defRPr sz="5600"/>
            </a:lvl2pPr>
            <a:lvl3pPr marL="3657600" indent="0">
              <a:buNone/>
              <a:defRPr sz="4800"/>
            </a:lvl3pPr>
            <a:lvl4pPr marL="5486400" indent="0">
              <a:buNone/>
              <a:defRPr sz="4000"/>
            </a:lvl4pPr>
            <a:lvl5pPr marL="7315200" indent="0">
              <a:buNone/>
              <a:defRPr sz="4000"/>
            </a:lvl5pPr>
            <a:lvl6pPr marL="9144000" indent="0">
              <a:buNone/>
              <a:defRPr sz="4000"/>
            </a:lvl6pPr>
            <a:lvl7pPr marL="10972800" indent="0">
              <a:buNone/>
              <a:defRPr sz="4000"/>
            </a:lvl7pPr>
            <a:lvl8pPr marL="12801600" indent="0">
              <a:buNone/>
              <a:defRPr sz="4000"/>
            </a:lvl8pPr>
            <a:lvl9pPr marL="14630400" indent="0">
              <a:buNone/>
              <a:defRPr sz="4000"/>
            </a:lvl9pPr>
          </a:lstStyle>
          <a:p>
            <a:pPr lvl="0"/>
            <a:r>
              <a:rPr lang="en-US"/>
              <a:t>Click to edit Master text styles</a:t>
            </a:r>
          </a:p>
        </p:txBody>
      </p:sp>
      <p:sp>
        <p:nvSpPr>
          <p:cNvPr id="5" name="Date Placeholder 4"/>
          <p:cNvSpPr>
            <a:spLocks noGrp="1"/>
          </p:cNvSpPr>
          <p:nvPr>
            <p:ph type="dt" sz="half" idx="10"/>
          </p:nvPr>
        </p:nvSpPr>
        <p:spPr/>
        <p:txBody>
          <a:bodyPr/>
          <a:lstStyle/>
          <a:p>
            <a:fld id="{67A381DB-47B2-4E4A-B596-617A4C3B4173}" type="datetimeFigureOut">
              <a:rPr lang="en-US" smtClean="0"/>
              <a:t>11/25/24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3A2B26-FE27-E64D-A617-66ADF3C24021}" type="slidenum">
              <a:rPr lang="en-US" smtClean="0"/>
              <a:t>‹#›</a:t>
            </a:fld>
            <a:endParaRPr lang="en-US"/>
          </a:p>
        </p:txBody>
      </p:sp>
    </p:spTree>
    <p:extLst>
      <p:ext uri="{BB962C8B-B14F-4D97-AF65-F5344CB8AC3E}">
        <p14:creationId xmlns:p14="http://schemas.microsoft.com/office/powerpoint/2010/main" val="42458288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A381DB-47B2-4E4A-B596-617A4C3B4173}" type="datetimeFigureOut">
              <a:rPr lang="en-US" smtClean="0"/>
              <a:t>11/25/24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3A2B26-FE27-E64D-A617-66ADF3C24021}" type="slidenum">
              <a:rPr lang="en-US" smtClean="0"/>
              <a:t>‹#›</a:t>
            </a:fld>
            <a:endParaRPr lang="en-US"/>
          </a:p>
        </p:txBody>
      </p:sp>
    </p:spTree>
    <p:extLst>
      <p:ext uri="{BB962C8B-B14F-4D97-AF65-F5344CB8AC3E}">
        <p14:creationId xmlns:p14="http://schemas.microsoft.com/office/powerpoint/2010/main" val="11221838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7483437" y="1460500"/>
            <a:ext cx="8281035" cy="2324735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640332" y="1460500"/>
            <a:ext cx="24363045" cy="2324735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A381DB-47B2-4E4A-B596-617A4C3B4173}" type="datetimeFigureOut">
              <a:rPr lang="en-US" smtClean="0"/>
              <a:t>11/25/24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3A2B26-FE27-E64D-A617-66ADF3C24021}" type="slidenum">
              <a:rPr lang="en-US" smtClean="0"/>
              <a:t>‹#›</a:t>
            </a:fld>
            <a:endParaRPr lang="en-US"/>
          </a:p>
        </p:txBody>
      </p:sp>
    </p:spTree>
    <p:extLst>
      <p:ext uri="{BB962C8B-B14F-4D97-AF65-F5344CB8AC3E}">
        <p14:creationId xmlns:p14="http://schemas.microsoft.com/office/powerpoint/2010/main" val="33479951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40330" y="1460506"/>
            <a:ext cx="33124140" cy="530225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640330" y="7302500"/>
            <a:ext cx="33124140" cy="1740535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40330" y="25425406"/>
            <a:ext cx="8641080" cy="1460500"/>
          </a:xfrm>
          <a:prstGeom prst="rect">
            <a:avLst/>
          </a:prstGeom>
        </p:spPr>
        <p:txBody>
          <a:bodyPr vert="horz" lIns="91440" tIns="45720" rIns="91440" bIns="45720" rtlCol="0" anchor="ctr"/>
          <a:lstStyle>
            <a:lvl1pPr algn="l">
              <a:defRPr sz="4800">
                <a:solidFill>
                  <a:schemeClr val="tx1">
                    <a:tint val="75000"/>
                  </a:schemeClr>
                </a:solidFill>
              </a:defRPr>
            </a:lvl1pPr>
          </a:lstStyle>
          <a:p>
            <a:fld id="{67A381DB-47B2-4E4A-B596-617A4C3B4173}" type="datetimeFigureOut">
              <a:rPr lang="en-US" smtClean="0"/>
              <a:t>11/25/24</a:t>
            </a:fld>
            <a:endParaRPr lang="en-US"/>
          </a:p>
        </p:txBody>
      </p:sp>
      <p:sp>
        <p:nvSpPr>
          <p:cNvPr id="5" name="Footer Placeholder 4"/>
          <p:cNvSpPr>
            <a:spLocks noGrp="1"/>
          </p:cNvSpPr>
          <p:nvPr>
            <p:ph type="ftr" sz="quarter" idx="3"/>
          </p:nvPr>
        </p:nvSpPr>
        <p:spPr>
          <a:xfrm>
            <a:off x="12721590" y="25425406"/>
            <a:ext cx="12961620" cy="1460500"/>
          </a:xfrm>
          <a:prstGeom prst="rect">
            <a:avLst/>
          </a:prstGeom>
        </p:spPr>
        <p:txBody>
          <a:bodyPr vert="horz" lIns="91440" tIns="45720" rIns="91440" bIns="45720" rtlCol="0" anchor="ctr"/>
          <a:lstStyle>
            <a:lvl1pPr algn="ctr">
              <a:defRPr sz="4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7123390" y="25425406"/>
            <a:ext cx="8641080" cy="1460500"/>
          </a:xfrm>
          <a:prstGeom prst="rect">
            <a:avLst/>
          </a:prstGeom>
        </p:spPr>
        <p:txBody>
          <a:bodyPr vert="horz" lIns="91440" tIns="45720" rIns="91440" bIns="45720" rtlCol="0" anchor="ctr"/>
          <a:lstStyle>
            <a:lvl1pPr algn="r">
              <a:defRPr sz="4800">
                <a:solidFill>
                  <a:schemeClr val="tx1">
                    <a:tint val="75000"/>
                  </a:schemeClr>
                </a:solidFill>
              </a:defRPr>
            </a:lvl1pPr>
          </a:lstStyle>
          <a:p>
            <a:fld id="{F83A2B26-FE27-E64D-A617-66ADF3C24021}" type="slidenum">
              <a:rPr lang="en-US" smtClean="0"/>
              <a:t>‹#›</a:t>
            </a:fld>
            <a:endParaRPr lang="en-US"/>
          </a:p>
        </p:txBody>
      </p:sp>
    </p:spTree>
    <p:extLst>
      <p:ext uri="{BB962C8B-B14F-4D97-AF65-F5344CB8AC3E}">
        <p14:creationId xmlns:p14="http://schemas.microsoft.com/office/powerpoint/2010/main" val="1896102523"/>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3657600" rtl="0" eaLnBrk="1" latinLnBrk="0" hangingPunct="1">
        <a:lnSpc>
          <a:spcPct val="90000"/>
        </a:lnSpc>
        <a:spcBef>
          <a:spcPct val="0"/>
        </a:spcBef>
        <a:buNone/>
        <a:defRPr sz="17600" kern="1200">
          <a:solidFill>
            <a:schemeClr val="tx1"/>
          </a:solidFill>
          <a:latin typeface="+mj-lt"/>
          <a:ea typeface="+mj-ea"/>
          <a:cs typeface="+mj-cs"/>
        </a:defRPr>
      </a:lvl1pPr>
    </p:titleStyle>
    <p:bodyStyle>
      <a:lvl1pPr marL="914400" indent="-914400" algn="l" defTabSz="3657600" rtl="0" eaLnBrk="1" latinLnBrk="0" hangingPunct="1">
        <a:lnSpc>
          <a:spcPct val="90000"/>
        </a:lnSpc>
        <a:spcBef>
          <a:spcPts val="4000"/>
        </a:spcBef>
        <a:buFont typeface="Arial" panose="020B0604020202020204" pitchFamily="34" charset="0"/>
        <a:buChar char="•"/>
        <a:defRPr sz="11200" kern="1200">
          <a:solidFill>
            <a:schemeClr val="tx1"/>
          </a:solidFill>
          <a:latin typeface="+mn-lt"/>
          <a:ea typeface="+mn-ea"/>
          <a:cs typeface="+mn-cs"/>
        </a:defRPr>
      </a:lvl1pPr>
      <a:lvl2pPr marL="2743200" indent="-914400" algn="l" defTabSz="3657600" rtl="0" eaLnBrk="1" latinLnBrk="0" hangingPunct="1">
        <a:lnSpc>
          <a:spcPct val="90000"/>
        </a:lnSpc>
        <a:spcBef>
          <a:spcPts val="2000"/>
        </a:spcBef>
        <a:buFont typeface="Arial" panose="020B0604020202020204" pitchFamily="34" charset="0"/>
        <a:buChar char="•"/>
        <a:defRPr sz="9600" kern="1200">
          <a:solidFill>
            <a:schemeClr val="tx1"/>
          </a:solidFill>
          <a:latin typeface="+mn-lt"/>
          <a:ea typeface="+mn-ea"/>
          <a:cs typeface="+mn-cs"/>
        </a:defRPr>
      </a:lvl2pPr>
      <a:lvl3pPr marL="4572000" indent="-914400" algn="l" defTabSz="3657600" rtl="0" eaLnBrk="1" latinLnBrk="0" hangingPunct="1">
        <a:lnSpc>
          <a:spcPct val="90000"/>
        </a:lnSpc>
        <a:spcBef>
          <a:spcPts val="2000"/>
        </a:spcBef>
        <a:buFont typeface="Arial" panose="020B0604020202020204" pitchFamily="34" charset="0"/>
        <a:buChar char="•"/>
        <a:defRPr sz="8000" kern="1200">
          <a:solidFill>
            <a:schemeClr val="tx1"/>
          </a:solidFill>
          <a:latin typeface="+mn-lt"/>
          <a:ea typeface="+mn-ea"/>
          <a:cs typeface="+mn-cs"/>
        </a:defRPr>
      </a:lvl3pPr>
      <a:lvl4pPr marL="6400800" indent="-914400" algn="l" defTabSz="3657600" rtl="0" eaLnBrk="1" latinLnBrk="0" hangingPunct="1">
        <a:lnSpc>
          <a:spcPct val="90000"/>
        </a:lnSpc>
        <a:spcBef>
          <a:spcPts val="2000"/>
        </a:spcBef>
        <a:buFont typeface="Arial" panose="020B0604020202020204" pitchFamily="34" charset="0"/>
        <a:buChar char="•"/>
        <a:defRPr sz="7200" kern="1200">
          <a:solidFill>
            <a:schemeClr val="tx1"/>
          </a:solidFill>
          <a:latin typeface="+mn-lt"/>
          <a:ea typeface="+mn-ea"/>
          <a:cs typeface="+mn-cs"/>
        </a:defRPr>
      </a:lvl4pPr>
      <a:lvl5pPr marL="8229600" indent="-914400" algn="l" defTabSz="3657600" rtl="0" eaLnBrk="1" latinLnBrk="0" hangingPunct="1">
        <a:lnSpc>
          <a:spcPct val="90000"/>
        </a:lnSpc>
        <a:spcBef>
          <a:spcPts val="2000"/>
        </a:spcBef>
        <a:buFont typeface="Arial" panose="020B0604020202020204" pitchFamily="34" charset="0"/>
        <a:buChar char="•"/>
        <a:defRPr sz="7200" kern="1200">
          <a:solidFill>
            <a:schemeClr val="tx1"/>
          </a:solidFill>
          <a:latin typeface="+mn-lt"/>
          <a:ea typeface="+mn-ea"/>
          <a:cs typeface="+mn-cs"/>
        </a:defRPr>
      </a:lvl5pPr>
      <a:lvl6pPr marL="10058400" indent="-914400" algn="l" defTabSz="3657600" rtl="0" eaLnBrk="1" latinLnBrk="0" hangingPunct="1">
        <a:lnSpc>
          <a:spcPct val="90000"/>
        </a:lnSpc>
        <a:spcBef>
          <a:spcPts val="2000"/>
        </a:spcBef>
        <a:buFont typeface="Arial" panose="020B0604020202020204" pitchFamily="34" charset="0"/>
        <a:buChar char="•"/>
        <a:defRPr sz="7200" kern="1200">
          <a:solidFill>
            <a:schemeClr val="tx1"/>
          </a:solidFill>
          <a:latin typeface="+mn-lt"/>
          <a:ea typeface="+mn-ea"/>
          <a:cs typeface="+mn-cs"/>
        </a:defRPr>
      </a:lvl6pPr>
      <a:lvl7pPr marL="11887200" indent="-914400" algn="l" defTabSz="3657600" rtl="0" eaLnBrk="1" latinLnBrk="0" hangingPunct="1">
        <a:lnSpc>
          <a:spcPct val="90000"/>
        </a:lnSpc>
        <a:spcBef>
          <a:spcPts val="2000"/>
        </a:spcBef>
        <a:buFont typeface="Arial" panose="020B0604020202020204" pitchFamily="34" charset="0"/>
        <a:buChar char="•"/>
        <a:defRPr sz="7200" kern="1200">
          <a:solidFill>
            <a:schemeClr val="tx1"/>
          </a:solidFill>
          <a:latin typeface="+mn-lt"/>
          <a:ea typeface="+mn-ea"/>
          <a:cs typeface="+mn-cs"/>
        </a:defRPr>
      </a:lvl7pPr>
      <a:lvl8pPr marL="13716000" indent="-914400" algn="l" defTabSz="3657600" rtl="0" eaLnBrk="1" latinLnBrk="0" hangingPunct="1">
        <a:lnSpc>
          <a:spcPct val="90000"/>
        </a:lnSpc>
        <a:spcBef>
          <a:spcPts val="2000"/>
        </a:spcBef>
        <a:buFont typeface="Arial" panose="020B0604020202020204" pitchFamily="34" charset="0"/>
        <a:buChar char="•"/>
        <a:defRPr sz="7200" kern="1200">
          <a:solidFill>
            <a:schemeClr val="tx1"/>
          </a:solidFill>
          <a:latin typeface="+mn-lt"/>
          <a:ea typeface="+mn-ea"/>
          <a:cs typeface="+mn-cs"/>
        </a:defRPr>
      </a:lvl8pPr>
      <a:lvl9pPr marL="15544800" indent="-914400" algn="l" defTabSz="3657600" rtl="0" eaLnBrk="1" latinLnBrk="0" hangingPunct="1">
        <a:lnSpc>
          <a:spcPct val="90000"/>
        </a:lnSpc>
        <a:spcBef>
          <a:spcPts val="2000"/>
        </a:spcBef>
        <a:buFont typeface="Arial" panose="020B0604020202020204" pitchFamily="34" charset="0"/>
        <a:buChar char="•"/>
        <a:defRPr sz="7200" kern="1200">
          <a:solidFill>
            <a:schemeClr val="tx1"/>
          </a:solidFill>
          <a:latin typeface="+mn-lt"/>
          <a:ea typeface="+mn-ea"/>
          <a:cs typeface="+mn-cs"/>
        </a:defRPr>
      </a:lvl9pPr>
    </p:bodyStyle>
    <p:otherStyle>
      <a:defPPr>
        <a:defRPr lang="en-US"/>
      </a:defPPr>
      <a:lvl1pPr marL="0" algn="l" defTabSz="3657600" rtl="0" eaLnBrk="1" latinLnBrk="0" hangingPunct="1">
        <a:defRPr sz="7200" kern="1200">
          <a:solidFill>
            <a:schemeClr val="tx1"/>
          </a:solidFill>
          <a:latin typeface="+mn-lt"/>
          <a:ea typeface="+mn-ea"/>
          <a:cs typeface="+mn-cs"/>
        </a:defRPr>
      </a:lvl1pPr>
      <a:lvl2pPr marL="1828800" algn="l" defTabSz="3657600" rtl="0" eaLnBrk="1" latinLnBrk="0" hangingPunct="1">
        <a:defRPr sz="7200" kern="1200">
          <a:solidFill>
            <a:schemeClr val="tx1"/>
          </a:solidFill>
          <a:latin typeface="+mn-lt"/>
          <a:ea typeface="+mn-ea"/>
          <a:cs typeface="+mn-cs"/>
        </a:defRPr>
      </a:lvl2pPr>
      <a:lvl3pPr marL="3657600" algn="l" defTabSz="3657600" rtl="0" eaLnBrk="1" latinLnBrk="0" hangingPunct="1">
        <a:defRPr sz="7200" kern="1200">
          <a:solidFill>
            <a:schemeClr val="tx1"/>
          </a:solidFill>
          <a:latin typeface="+mn-lt"/>
          <a:ea typeface="+mn-ea"/>
          <a:cs typeface="+mn-cs"/>
        </a:defRPr>
      </a:lvl3pPr>
      <a:lvl4pPr marL="5486400" algn="l" defTabSz="3657600" rtl="0" eaLnBrk="1" latinLnBrk="0" hangingPunct="1">
        <a:defRPr sz="7200" kern="1200">
          <a:solidFill>
            <a:schemeClr val="tx1"/>
          </a:solidFill>
          <a:latin typeface="+mn-lt"/>
          <a:ea typeface="+mn-ea"/>
          <a:cs typeface="+mn-cs"/>
        </a:defRPr>
      </a:lvl4pPr>
      <a:lvl5pPr marL="7315200" algn="l" defTabSz="3657600" rtl="0" eaLnBrk="1" latinLnBrk="0" hangingPunct="1">
        <a:defRPr sz="7200" kern="1200">
          <a:solidFill>
            <a:schemeClr val="tx1"/>
          </a:solidFill>
          <a:latin typeface="+mn-lt"/>
          <a:ea typeface="+mn-ea"/>
          <a:cs typeface="+mn-cs"/>
        </a:defRPr>
      </a:lvl5pPr>
      <a:lvl6pPr marL="9144000" algn="l" defTabSz="3657600" rtl="0" eaLnBrk="1" latinLnBrk="0" hangingPunct="1">
        <a:defRPr sz="7200" kern="1200">
          <a:solidFill>
            <a:schemeClr val="tx1"/>
          </a:solidFill>
          <a:latin typeface="+mn-lt"/>
          <a:ea typeface="+mn-ea"/>
          <a:cs typeface="+mn-cs"/>
        </a:defRPr>
      </a:lvl6pPr>
      <a:lvl7pPr marL="10972800" algn="l" defTabSz="3657600" rtl="0" eaLnBrk="1" latinLnBrk="0" hangingPunct="1">
        <a:defRPr sz="7200" kern="1200">
          <a:solidFill>
            <a:schemeClr val="tx1"/>
          </a:solidFill>
          <a:latin typeface="+mn-lt"/>
          <a:ea typeface="+mn-ea"/>
          <a:cs typeface="+mn-cs"/>
        </a:defRPr>
      </a:lvl7pPr>
      <a:lvl8pPr marL="12801600" algn="l" defTabSz="3657600" rtl="0" eaLnBrk="1" latinLnBrk="0" hangingPunct="1">
        <a:defRPr sz="7200" kern="1200">
          <a:solidFill>
            <a:schemeClr val="tx1"/>
          </a:solidFill>
          <a:latin typeface="+mn-lt"/>
          <a:ea typeface="+mn-ea"/>
          <a:cs typeface="+mn-cs"/>
        </a:defRPr>
      </a:lvl8pPr>
      <a:lvl9pPr marL="14630400" algn="l" defTabSz="3657600" rtl="0" eaLnBrk="1" latinLnBrk="0" hangingPunct="1">
        <a:defRPr sz="7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3" Type="http://schemas.openxmlformats.org/officeDocument/2006/relationships/image" Target="../media/image11.emf"/><Relationship Id="rId18" Type="http://schemas.openxmlformats.org/officeDocument/2006/relationships/image" Target="../media/image12.emf"/><Relationship Id="rId26" Type="http://schemas.openxmlformats.org/officeDocument/2006/relationships/image" Target="../media/image22.emf"/><Relationship Id="rId21" Type="http://schemas.openxmlformats.org/officeDocument/2006/relationships/image" Target="../media/image17.png"/><Relationship Id="rId34" Type="http://schemas.openxmlformats.org/officeDocument/2006/relationships/image" Target="../media/image30.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5" Type="http://schemas.openxmlformats.org/officeDocument/2006/relationships/image" Target="../media/image21.emf"/><Relationship Id="rId33" Type="http://schemas.openxmlformats.org/officeDocument/2006/relationships/image" Target="../media/image29.emf"/><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6.png"/><Relationship Id="rId29" Type="http://schemas.openxmlformats.org/officeDocument/2006/relationships/image" Target="../media/image25.emf"/><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24" Type="http://schemas.openxmlformats.org/officeDocument/2006/relationships/image" Target="../media/image20.png"/><Relationship Id="rId32" Type="http://schemas.openxmlformats.org/officeDocument/2006/relationships/image" Target="../media/image28.emf"/><Relationship Id="rId37" Type="http://schemas.openxmlformats.org/officeDocument/2006/relationships/image" Target="../media/image32.png"/><Relationship Id="rId5" Type="http://schemas.openxmlformats.org/officeDocument/2006/relationships/image" Target="../media/image3.png"/><Relationship Id="rId15" Type="http://schemas.openxmlformats.org/officeDocument/2006/relationships/image" Target="../media/image13.png"/><Relationship Id="rId23" Type="http://schemas.openxmlformats.org/officeDocument/2006/relationships/image" Target="../media/image19.png"/><Relationship Id="rId28" Type="http://schemas.openxmlformats.org/officeDocument/2006/relationships/image" Target="../media/image24.emf"/><Relationship Id="rId36" Type="http://schemas.openxmlformats.org/officeDocument/2006/relationships/image" Target="../media/image31.png"/><Relationship Id="rId10" Type="http://schemas.openxmlformats.org/officeDocument/2006/relationships/image" Target="../media/image8.emf"/><Relationship Id="rId19" Type="http://schemas.openxmlformats.org/officeDocument/2006/relationships/image" Target="../media/image13.emf"/><Relationship Id="rId31" Type="http://schemas.openxmlformats.org/officeDocument/2006/relationships/image" Target="../media/image27.emf"/><Relationship Id="rId4" Type="http://schemas.openxmlformats.org/officeDocument/2006/relationships/image" Target="../media/image2.png"/><Relationship Id="rId9" Type="http://schemas.openxmlformats.org/officeDocument/2006/relationships/image" Target="../media/image7.emf"/><Relationship Id="rId14" Type="http://schemas.openxmlformats.org/officeDocument/2006/relationships/image" Target="../media/image12.png"/><Relationship Id="rId22" Type="http://schemas.openxmlformats.org/officeDocument/2006/relationships/image" Target="../media/image18.png"/><Relationship Id="rId27" Type="http://schemas.openxmlformats.org/officeDocument/2006/relationships/image" Target="../media/image23.emf"/><Relationship Id="rId30" Type="http://schemas.openxmlformats.org/officeDocument/2006/relationships/image" Target="../media/image26.emf"/><Relationship Id="rId35" Type="http://schemas.microsoft.com/office/2007/relationships/hdphoto" Target="../media/hdphoto1.wdp"/><Relationship Id="rId8" Type="http://schemas.openxmlformats.org/officeDocument/2006/relationships/image" Target="../media/image6.png"/><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58000">
              <a:srgbClr val="97FFF6"/>
            </a:gs>
            <a:gs pos="39000">
              <a:srgbClr val="0070C0"/>
            </a:gs>
            <a:gs pos="7000">
              <a:srgbClr val="011893"/>
            </a:gs>
            <a:gs pos="80000">
              <a:schemeClr val="bg1"/>
            </a:gs>
          </a:gsLst>
          <a:path path="circle">
            <a:fillToRect l="50000" t="50000" r="50000" b="50000"/>
          </a:path>
        </a:gradFill>
        <a:effectLst/>
      </p:bgPr>
    </p:bg>
    <p:spTree>
      <p:nvGrpSpPr>
        <p:cNvPr id="1" name=""/>
        <p:cNvGrpSpPr/>
        <p:nvPr/>
      </p:nvGrpSpPr>
      <p:grpSpPr>
        <a:xfrm>
          <a:off x="0" y="0"/>
          <a:ext cx="0" cy="0"/>
          <a:chOff x="0" y="0"/>
          <a:chExt cx="0" cy="0"/>
        </a:xfrm>
      </p:grpSpPr>
      <p:sp>
        <p:nvSpPr>
          <p:cNvPr id="243" name="Rounded Rectangle 242">
            <a:extLst>
              <a:ext uri="{FF2B5EF4-FFF2-40B4-BE49-F238E27FC236}">
                <a16:creationId xmlns:a16="http://schemas.microsoft.com/office/drawing/2014/main" id="{D87CD1D9-4605-7505-1A05-8A72106C12D0}"/>
              </a:ext>
            </a:extLst>
          </p:cNvPr>
          <p:cNvSpPr/>
          <p:nvPr/>
        </p:nvSpPr>
        <p:spPr>
          <a:xfrm>
            <a:off x="298092" y="5019788"/>
            <a:ext cx="11100816" cy="5453316"/>
          </a:xfrm>
          <a:prstGeom prst="roundRect">
            <a:avLst>
              <a:gd name="adj" fmla="val 0"/>
            </a:avLst>
          </a:prstGeom>
          <a:solidFill>
            <a:srgbClr val="FFFFFF"/>
          </a:solidFill>
          <a:ln w="28575">
            <a:solidFill>
              <a:srgbClr val="564B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2" name="TextBox 271">
            <a:extLst>
              <a:ext uri="{FF2B5EF4-FFF2-40B4-BE49-F238E27FC236}">
                <a16:creationId xmlns:a16="http://schemas.microsoft.com/office/drawing/2014/main" id="{5A8787D0-A2E3-FBC4-40B8-FC9D2C5A5E37}"/>
              </a:ext>
            </a:extLst>
          </p:cNvPr>
          <p:cNvSpPr txBox="1"/>
          <p:nvPr/>
        </p:nvSpPr>
        <p:spPr>
          <a:xfrm>
            <a:off x="451880" y="5084179"/>
            <a:ext cx="10773188" cy="5324535"/>
          </a:xfrm>
          <a:prstGeom prst="rect">
            <a:avLst/>
          </a:prstGeom>
          <a:noFill/>
        </p:spPr>
        <p:txBody>
          <a:bodyPr wrap="square" rtlCol="0">
            <a:spAutoFit/>
          </a:bodyPr>
          <a:lstStyle/>
          <a:p>
            <a:pPr algn="just"/>
            <a:r>
              <a:rPr lang="en-US" sz="2000" kern="100" dirty="0">
                <a:effectLst/>
                <a:latin typeface="Aptos" panose="020B0004020202020204" pitchFamily="34" charset="0"/>
                <a:ea typeface="Aptos" panose="020B0004020202020204" pitchFamily="34" charset="0"/>
                <a:cs typeface="Times New Roman" panose="02020603050405020304" pitchFamily="18" charset="0"/>
              </a:rPr>
              <a:t>Investigating the evolutionary dynamics of </a:t>
            </a:r>
            <a:r>
              <a:rPr lang="en-US" sz="2000" i="1" kern="100" dirty="0">
                <a:effectLst/>
                <a:latin typeface="Aptos" panose="020B0004020202020204" pitchFamily="34" charset="0"/>
                <a:ea typeface="Aptos" panose="020B0004020202020204" pitchFamily="34" charset="0"/>
                <a:cs typeface="Times New Roman" panose="02020603050405020304" pitchFamily="18" charset="0"/>
              </a:rPr>
              <a:t>Escherichia coli</a:t>
            </a:r>
            <a:r>
              <a:rPr lang="en-US" sz="2000" kern="100" dirty="0">
                <a:effectLst/>
                <a:latin typeface="Aptos" panose="020B0004020202020204" pitchFamily="34" charset="0"/>
                <a:ea typeface="Aptos" panose="020B0004020202020204" pitchFamily="34" charset="0"/>
                <a:cs typeface="Times New Roman" panose="02020603050405020304" pitchFamily="18" charset="0"/>
              </a:rPr>
              <a:t> in microgravity offers a unique opportunity to understand microbial adaptation to extreme environments. Here, we explored the effects of simulated microgravity (SµG) on gene expression and genome evolution of </a:t>
            </a:r>
            <a:r>
              <a:rPr lang="en-US" sz="2000" i="1" kern="100" dirty="0">
                <a:effectLst/>
                <a:latin typeface="Aptos" panose="020B0004020202020204" pitchFamily="34" charset="0"/>
                <a:ea typeface="Aptos" panose="020B0004020202020204" pitchFamily="34" charset="0"/>
                <a:cs typeface="Times New Roman" panose="02020603050405020304" pitchFamily="18" charset="0"/>
              </a:rPr>
              <a:t>Escherichia coli</a:t>
            </a:r>
            <a:r>
              <a:rPr lang="en-US" sz="2000" kern="100" dirty="0">
                <a:effectLst/>
                <a:latin typeface="Aptos" panose="020B0004020202020204" pitchFamily="34" charset="0"/>
                <a:ea typeface="Aptos" panose="020B0004020202020204" pitchFamily="34" charset="0"/>
                <a:cs typeface="Times New Roman" panose="02020603050405020304" pitchFamily="18" charset="0"/>
              </a:rPr>
              <a:t> REL606, a strain continuously evolved and documented terrestrially for 35 years. We used transcriptomic profiling over a 24-hour growth cycle to examine how short-term exposure to SµG under glucose-limiting and glucose-replete conditions may influence the genetic adaptations in microbial populations. Pathway analyses of differentially expressed genes suggest that SµG may alter cell membrane structure and function across all conditions, while changes to protein synthesis machinery were uniquely observed in glucose-replete samples. Furthermore, altered expression of several prophage genes across conditions in SµG samples and upregulation of general stress response factors hints at the potential for stress-induced mutagenesis in response to microgravity. We further investigated the impact of long-term exposure to SµG on genome evolution and observed a more rapid accumulation of base substitutions and deletions in SµG sample genomes across time. Specifically, mutations in the </a:t>
            </a:r>
            <a:r>
              <a:rPr lang="en-US" sz="2000" i="1" kern="100" dirty="0">
                <a:effectLst/>
                <a:latin typeface="Aptos" panose="020B0004020202020204" pitchFamily="34" charset="0"/>
                <a:ea typeface="Aptos" panose="020B0004020202020204" pitchFamily="34" charset="0"/>
                <a:cs typeface="Times New Roman" panose="02020603050405020304" pitchFamily="18" charset="0"/>
              </a:rPr>
              <a:t>mraZ</a:t>
            </a:r>
            <a:r>
              <a:rPr lang="en-US" sz="2000" kern="100" dirty="0">
                <a:effectLst/>
                <a:latin typeface="Aptos" panose="020B0004020202020204" pitchFamily="34" charset="0"/>
                <a:ea typeface="Aptos" panose="020B0004020202020204" pitchFamily="34" charset="0"/>
                <a:cs typeface="Times New Roman" panose="02020603050405020304" pitchFamily="18" charset="0"/>
              </a:rPr>
              <a:t> and </a:t>
            </a:r>
            <a:r>
              <a:rPr lang="en-US" sz="2000" i="1" kern="100" dirty="0">
                <a:effectLst/>
                <a:latin typeface="Aptos" panose="020B0004020202020204" pitchFamily="34" charset="0"/>
                <a:ea typeface="Aptos" panose="020B0004020202020204" pitchFamily="34" charset="0"/>
                <a:cs typeface="Times New Roman" panose="02020603050405020304" pitchFamily="18" charset="0"/>
              </a:rPr>
              <a:t>elyC</a:t>
            </a:r>
            <a:r>
              <a:rPr lang="en-US" sz="2000" kern="100" dirty="0">
                <a:effectLst/>
                <a:latin typeface="Aptos" panose="020B0004020202020204" pitchFamily="34" charset="0"/>
                <a:ea typeface="Aptos" panose="020B0004020202020204" pitchFamily="34" charset="0"/>
                <a:cs typeface="Times New Roman" panose="02020603050405020304" pitchFamily="18" charset="0"/>
              </a:rPr>
              <a:t> genes suggest a mechanism for increased production of peptidoglycan in the cell membrane. These findings offer insights into bacterial adaptations in long-term microgravity environments and pave the way for further detailed investigations.</a:t>
            </a:r>
          </a:p>
        </p:txBody>
      </p:sp>
      <p:grpSp>
        <p:nvGrpSpPr>
          <p:cNvPr id="1807" name="Group 1806">
            <a:extLst>
              <a:ext uri="{FF2B5EF4-FFF2-40B4-BE49-F238E27FC236}">
                <a16:creationId xmlns:a16="http://schemas.microsoft.com/office/drawing/2014/main" id="{D99916D3-1624-5C50-BBB6-D67C262297ED}"/>
              </a:ext>
            </a:extLst>
          </p:cNvPr>
          <p:cNvGrpSpPr/>
          <p:nvPr/>
        </p:nvGrpSpPr>
        <p:grpSpPr>
          <a:xfrm>
            <a:off x="310215" y="4093174"/>
            <a:ext cx="11100816" cy="829292"/>
            <a:chOff x="310215" y="4086937"/>
            <a:chExt cx="11100816" cy="829292"/>
          </a:xfrm>
        </p:grpSpPr>
        <p:sp>
          <p:nvSpPr>
            <p:cNvPr id="379" name="Rectangle 378">
              <a:extLst>
                <a:ext uri="{FF2B5EF4-FFF2-40B4-BE49-F238E27FC236}">
                  <a16:creationId xmlns:a16="http://schemas.microsoft.com/office/drawing/2014/main" id="{6A6C1725-0BEE-C526-D952-2792F521543B}"/>
                </a:ext>
              </a:extLst>
            </p:cNvPr>
            <p:cNvSpPr/>
            <p:nvPr/>
          </p:nvSpPr>
          <p:spPr>
            <a:xfrm>
              <a:off x="310215" y="4086937"/>
              <a:ext cx="11100816" cy="829292"/>
            </a:xfrm>
            <a:prstGeom prst="rect">
              <a:avLst/>
            </a:prstGeom>
            <a:solidFill>
              <a:srgbClr val="564BFF"/>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4" name="TextBox 383">
              <a:extLst>
                <a:ext uri="{FF2B5EF4-FFF2-40B4-BE49-F238E27FC236}">
                  <a16:creationId xmlns:a16="http://schemas.microsoft.com/office/drawing/2014/main" id="{BD84654E-BD00-7F77-9F7B-D53239961CE0}"/>
                </a:ext>
              </a:extLst>
            </p:cNvPr>
            <p:cNvSpPr txBox="1"/>
            <p:nvPr/>
          </p:nvSpPr>
          <p:spPr>
            <a:xfrm>
              <a:off x="4422581" y="4178418"/>
              <a:ext cx="2723823" cy="646331"/>
            </a:xfrm>
            <a:prstGeom prst="rect">
              <a:avLst/>
            </a:prstGeom>
            <a:noFill/>
          </p:spPr>
          <p:txBody>
            <a:bodyPr wrap="none" rtlCol="0">
              <a:spAutoFit/>
            </a:bodyPr>
            <a:lstStyle/>
            <a:p>
              <a:r>
                <a:rPr lang="en-US" sz="3600" b="1" dirty="0">
                  <a:solidFill>
                    <a:schemeClr val="bg1"/>
                  </a:solidFill>
                  <a:latin typeface="Arial" panose="020B0604020202020204" pitchFamily="34" charset="0"/>
                  <a:ea typeface="Calibri" panose="020F0502020204030204" pitchFamily="34" charset="0"/>
                  <a:cs typeface="Times New Roman" panose="02020603050405020304" pitchFamily="18" charset="0"/>
                </a:rPr>
                <a:t>ABSTRACT</a:t>
              </a:r>
            </a:p>
          </p:txBody>
        </p:sp>
      </p:grpSp>
      <p:sp>
        <p:nvSpPr>
          <p:cNvPr id="386" name="TextBox 385">
            <a:extLst>
              <a:ext uri="{FF2B5EF4-FFF2-40B4-BE49-F238E27FC236}">
                <a16:creationId xmlns:a16="http://schemas.microsoft.com/office/drawing/2014/main" id="{19BDDEE6-0A25-E0A8-E539-53C903F68522}"/>
              </a:ext>
            </a:extLst>
          </p:cNvPr>
          <p:cNvSpPr txBox="1"/>
          <p:nvPr/>
        </p:nvSpPr>
        <p:spPr>
          <a:xfrm>
            <a:off x="5088571" y="401661"/>
            <a:ext cx="28281085" cy="1107996"/>
          </a:xfrm>
          <a:prstGeom prst="rect">
            <a:avLst/>
          </a:prstGeom>
          <a:noFill/>
        </p:spPr>
        <p:txBody>
          <a:bodyPr wrap="square" rtlCol="0">
            <a:spAutoFit/>
          </a:bodyPr>
          <a:lstStyle/>
          <a:p>
            <a:pPr algn="ctr"/>
            <a:r>
              <a:rPr lang="en-US" sz="6600" b="1" i="0" u="none" strike="noStrike" dirty="0">
                <a:effectLst/>
                <a:latin typeface="Arial" panose="020B0604020202020204" pitchFamily="34" charset="0"/>
                <a:cs typeface="Arial" panose="020B0604020202020204" pitchFamily="34" charset="0"/>
              </a:rPr>
              <a:t>Life finds a way, the dynamics of </a:t>
            </a:r>
            <a:r>
              <a:rPr lang="en-US" sz="6600" b="1" i="1" u="none" strike="noStrike" dirty="0">
                <a:effectLst/>
                <a:latin typeface="Arial" panose="020B0604020202020204" pitchFamily="34" charset="0"/>
                <a:cs typeface="Arial" panose="020B0604020202020204" pitchFamily="34" charset="0"/>
              </a:rPr>
              <a:t>E. coli </a:t>
            </a:r>
            <a:r>
              <a:rPr lang="en-US" sz="6600" b="1" i="0" u="none" strike="noStrike" dirty="0">
                <a:effectLst/>
                <a:latin typeface="Arial" panose="020B0604020202020204" pitchFamily="34" charset="0"/>
                <a:cs typeface="Arial" panose="020B0604020202020204" pitchFamily="34" charset="0"/>
              </a:rPr>
              <a:t>evolution in microgravity</a:t>
            </a:r>
          </a:p>
        </p:txBody>
      </p:sp>
      <p:sp>
        <p:nvSpPr>
          <p:cNvPr id="387" name="TextBox 386">
            <a:extLst>
              <a:ext uri="{FF2B5EF4-FFF2-40B4-BE49-F238E27FC236}">
                <a16:creationId xmlns:a16="http://schemas.microsoft.com/office/drawing/2014/main" id="{0C0ABB6B-7617-1E9E-6F1D-EC780716632E}"/>
              </a:ext>
            </a:extLst>
          </p:cNvPr>
          <p:cNvSpPr txBox="1"/>
          <p:nvPr/>
        </p:nvSpPr>
        <p:spPr>
          <a:xfrm>
            <a:off x="5447674" y="1593732"/>
            <a:ext cx="27948760" cy="2246769"/>
          </a:xfrm>
          <a:prstGeom prst="rect">
            <a:avLst/>
          </a:prstGeom>
          <a:noFill/>
        </p:spPr>
        <p:txBody>
          <a:bodyPr wrap="square" rtlCol="0">
            <a:spAutoFit/>
          </a:bodyPr>
          <a:lstStyle/>
          <a:p>
            <a:pPr marL="0" marR="0" algn="ctr">
              <a:spcBef>
                <a:spcPts val="0"/>
              </a:spcBef>
              <a:spcAft>
                <a:spcPts val="0"/>
              </a:spcAft>
            </a:pPr>
            <a:r>
              <a:rPr lang="en-US" sz="4000" b="1" dirty="0">
                <a:solidFill>
                  <a:srgbClr val="000000"/>
                </a:solidFill>
                <a:effectLst/>
                <a:latin typeface="Arial" panose="020B0604020202020204" pitchFamily="34" charset="0"/>
                <a:ea typeface="Arial" panose="020B0604020202020204" pitchFamily="34" charset="0"/>
                <a:cs typeface="Arial" panose="020B0604020202020204" pitchFamily="34" charset="0"/>
              </a:rPr>
              <a:t>Brittney Lozzi</a:t>
            </a:r>
            <a:r>
              <a:rPr lang="en-US" sz="4000" b="1" baseline="30000" dirty="0">
                <a:solidFill>
                  <a:srgbClr val="000000"/>
                </a:solidFill>
                <a:effectLst/>
                <a:latin typeface="Arial" panose="020B0604020202020204" pitchFamily="34" charset="0"/>
                <a:ea typeface="Arial" panose="020B0604020202020204" pitchFamily="34" charset="0"/>
                <a:cs typeface="Arial" panose="020B0604020202020204" pitchFamily="34" charset="0"/>
              </a:rPr>
              <a:t>1,2</a:t>
            </a:r>
            <a:r>
              <a:rPr lang="en-US" sz="4000" dirty="0">
                <a:solidFill>
                  <a:srgbClr val="000000"/>
                </a:solidFill>
                <a:effectLst/>
                <a:latin typeface="Arial" panose="020B0604020202020204" pitchFamily="34" charset="0"/>
                <a:ea typeface="Arial" panose="020B0604020202020204" pitchFamily="34" charset="0"/>
                <a:cs typeface="Arial" panose="020B0604020202020204" pitchFamily="34" charset="0"/>
              </a:rPr>
              <a:t>, Lea Adepoju</a:t>
            </a:r>
            <a:r>
              <a:rPr lang="en-US" sz="4000" baseline="30000" dirty="0">
                <a:solidFill>
                  <a:srgbClr val="000000"/>
                </a:solidFill>
                <a:effectLst/>
                <a:latin typeface="Arial" panose="020B0604020202020204" pitchFamily="34" charset="0"/>
                <a:ea typeface="Arial" panose="020B0604020202020204" pitchFamily="34" charset="0"/>
                <a:cs typeface="Arial" panose="020B0604020202020204" pitchFamily="34" charset="0"/>
              </a:rPr>
              <a:t>1,3</a:t>
            </a:r>
            <a:r>
              <a:rPr lang="en-US" sz="4000" dirty="0">
                <a:solidFill>
                  <a:srgbClr val="000000"/>
                </a:solidFill>
                <a:effectLst/>
                <a:latin typeface="Arial" panose="020B0604020202020204" pitchFamily="34" charset="0"/>
                <a:ea typeface="Arial" panose="020B0604020202020204" pitchFamily="34" charset="0"/>
                <a:cs typeface="Arial" panose="020B0604020202020204" pitchFamily="34" charset="0"/>
              </a:rPr>
              <a:t>, Josh L. Espinoza</a:t>
            </a:r>
            <a:r>
              <a:rPr lang="en-US" sz="4000" baseline="30000" dirty="0">
                <a:solidFill>
                  <a:srgbClr val="000000"/>
                </a:solidFill>
                <a:effectLst/>
                <a:latin typeface="Arial" panose="020B0604020202020204" pitchFamily="34" charset="0"/>
                <a:ea typeface="Arial" panose="020B0604020202020204" pitchFamily="34" charset="0"/>
                <a:cs typeface="Arial" panose="020B0604020202020204" pitchFamily="34" charset="0"/>
              </a:rPr>
              <a:t>4</a:t>
            </a:r>
            <a:r>
              <a:rPr lang="en-US" sz="4000" dirty="0">
                <a:solidFill>
                  <a:srgbClr val="000000"/>
                </a:solidFill>
                <a:effectLst/>
                <a:latin typeface="Arial" panose="020B0604020202020204" pitchFamily="34" charset="0"/>
                <a:ea typeface="Arial" panose="020B0604020202020204" pitchFamily="34" charset="0"/>
                <a:cs typeface="Arial" panose="020B0604020202020204" pitchFamily="34" charset="0"/>
              </a:rPr>
              <a:t>, Michael Padgen</a:t>
            </a:r>
            <a:r>
              <a:rPr lang="en-US" sz="4000" baseline="30000" dirty="0">
                <a:solidFill>
                  <a:srgbClr val="000000"/>
                </a:solidFill>
                <a:effectLst/>
                <a:latin typeface="Arial" panose="020B0604020202020204" pitchFamily="34" charset="0"/>
                <a:ea typeface="Arial" panose="020B0604020202020204" pitchFamily="34" charset="0"/>
                <a:cs typeface="Arial" panose="020B0604020202020204" pitchFamily="34" charset="0"/>
              </a:rPr>
              <a:t>5</a:t>
            </a:r>
            <a:r>
              <a:rPr lang="en-US" sz="4000" dirty="0">
                <a:solidFill>
                  <a:srgbClr val="000000"/>
                </a:solidFill>
                <a:effectLst/>
                <a:latin typeface="Arial" panose="020B0604020202020204" pitchFamily="34" charset="0"/>
                <a:ea typeface="Arial" panose="020B0604020202020204" pitchFamily="34" charset="0"/>
                <a:cs typeface="Arial" panose="020B0604020202020204" pitchFamily="34" charset="0"/>
              </a:rPr>
              <a:t>, Macarena Parra</a:t>
            </a:r>
            <a:r>
              <a:rPr lang="en-US" sz="4000" baseline="30000" dirty="0">
                <a:solidFill>
                  <a:srgbClr val="000000"/>
                </a:solidFill>
                <a:effectLst/>
                <a:latin typeface="Arial" panose="020B0604020202020204" pitchFamily="34" charset="0"/>
                <a:ea typeface="Arial" panose="020B0604020202020204" pitchFamily="34" charset="0"/>
                <a:cs typeface="Arial" panose="020B0604020202020204" pitchFamily="34" charset="0"/>
              </a:rPr>
              <a:t>5</a:t>
            </a:r>
            <a:r>
              <a:rPr lang="en-US" sz="4000" dirty="0">
                <a:solidFill>
                  <a:srgbClr val="000000"/>
                </a:solidFill>
                <a:effectLst/>
                <a:latin typeface="Arial" panose="020B0604020202020204" pitchFamily="34" charset="0"/>
                <a:ea typeface="Arial" panose="020B0604020202020204" pitchFamily="34" charset="0"/>
                <a:cs typeface="Arial" panose="020B0604020202020204" pitchFamily="34" charset="0"/>
              </a:rPr>
              <a:t>, Antonio Ricco</a:t>
            </a:r>
            <a:r>
              <a:rPr lang="en-US" sz="4000" baseline="30000" dirty="0">
                <a:solidFill>
                  <a:srgbClr val="000000"/>
                </a:solidFill>
                <a:effectLst/>
                <a:latin typeface="Arial" panose="020B0604020202020204" pitchFamily="34" charset="0"/>
                <a:ea typeface="Arial" panose="020B0604020202020204" pitchFamily="34" charset="0"/>
                <a:cs typeface="Arial" panose="020B0604020202020204" pitchFamily="34" charset="0"/>
              </a:rPr>
              <a:t>5</a:t>
            </a:r>
            <a:r>
              <a:rPr lang="en-US" sz="4000" dirty="0">
                <a:solidFill>
                  <a:srgbClr val="000000"/>
                </a:solidFill>
                <a:effectLst/>
                <a:latin typeface="Arial" panose="020B0604020202020204" pitchFamily="34" charset="0"/>
                <a:ea typeface="Arial" panose="020B0604020202020204" pitchFamily="34" charset="0"/>
                <a:cs typeface="Arial" panose="020B0604020202020204" pitchFamily="34" charset="0"/>
              </a:rPr>
              <a:t>, Sarah Castro-Wallace</a:t>
            </a:r>
            <a:r>
              <a:rPr lang="en-US" sz="4000" baseline="30000" dirty="0">
                <a:solidFill>
                  <a:srgbClr val="000000"/>
                </a:solidFill>
                <a:effectLst/>
                <a:latin typeface="Arial" panose="020B0604020202020204" pitchFamily="34" charset="0"/>
                <a:ea typeface="Arial" panose="020B0604020202020204" pitchFamily="34" charset="0"/>
                <a:cs typeface="Arial" panose="020B0604020202020204" pitchFamily="34" charset="0"/>
              </a:rPr>
              <a:t>6</a:t>
            </a:r>
            <a:r>
              <a:rPr lang="en-US" sz="4000" dirty="0">
                <a:solidFill>
                  <a:srgbClr val="000000"/>
                </a:solidFill>
                <a:effectLst/>
                <a:latin typeface="Arial" panose="020B0604020202020204" pitchFamily="34" charset="0"/>
                <a:ea typeface="Arial" panose="020B0604020202020204" pitchFamily="34" charset="0"/>
                <a:cs typeface="Arial" panose="020B0604020202020204" pitchFamily="34" charset="0"/>
              </a:rPr>
              <a:t>, Jeffrey E. Barrick</a:t>
            </a:r>
            <a:r>
              <a:rPr lang="en-US" sz="4000" baseline="30000" dirty="0">
                <a:solidFill>
                  <a:srgbClr val="000000"/>
                </a:solidFill>
                <a:effectLst/>
                <a:latin typeface="Arial" panose="020B0604020202020204" pitchFamily="34" charset="0"/>
                <a:ea typeface="Arial" panose="020B0604020202020204" pitchFamily="34" charset="0"/>
                <a:cs typeface="Arial" panose="020B0604020202020204" pitchFamily="34" charset="0"/>
              </a:rPr>
              <a:t>7</a:t>
            </a:r>
            <a:r>
              <a:rPr lang="en-US" sz="4000" dirty="0">
                <a:solidFill>
                  <a:srgbClr val="000000"/>
                </a:solidFill>
                <a:effectLst/>
                <a:latin typeface="Arial" panose="020B0604020202020204" pitchFamily="34" charset="0"/>
                <a:ea typeface="Arial" panose="020B0604020202020204" pitchFamily="34" charset="0"/>
                <a:cs typeface="Arial" panose="020B0604020202020204" pitchFamily="34" charset="0"/>
              </a:rPr>
              <a:t> and Aubrie O’Rourke</a:t>
            </a:r>
            <a:r>
              <a:rPr lang="en-US" sz="4000" baseline="30000" dirty="0">
                <a:solidFill>
                  <a:srgbClr val="000000"/>
                </a:solidFill>
                <a:effectLst/>
                <a:latin typeface="Arial" panose="020B0604020202020204" pitchFamily="34" charset="0"/>
                <a:ea typeface="Arial" panose="020B0604020202020204" pitchFamily="34" charset="0"/>
                <a:cs typeface="Arial" panose="020B0604020202020204" pitchFamily="34" charset="0"/>
              </a:rPr>
              <a:t>8</a:t>
            </a:r>
          </a:p>
          <a:p>
            <a:pPr marL="457200" marR="0" algn="just">
              <a:spcBef>
                <a:spcPts val="0"/>
              </a:spcBef>
              <a:spcAft>
                <a:spcPts val="0"/>
              </a:spcAft>
            </a:pPr>
            <a:r>
              <a:rPr lang="en-US" sz="2000" baseline="30000" dirty="0">
                <a:solidFill>
                  <a:srgbClr val="000000"/>
                </a:solidFill>
                <a:effectLst/>
                <a:latin typeface="Arial" panose="020B0604020202020204" pitchFamily="34" charset="0"/>
                <a:ea typeface="Arial" panose="020B0604020202020204" pitchFamily="34" charset="0"/>
                <a:cs typeface="Arial" panose="020B0604020202020204" pitchFamily="34" charset="0"/>
              </a:rPr>
              <a:t>1</a:t>
            </a:r>
            <a:r>
              <a:rPr lang="en-US" sz="2000" dirty="0">
                <a:solidFill>
                  <a:srgbClr val="000000"/>
                </a:solidFill>
                <a:effectLst/>
                <a:latin typeface="Arial" panose="020B0604020202020204" pitchFamily="34" charset="0"/>
                <a:ea typeface="Arial" panose="020B0604020202020204" pitchFamily="34" charset="0"/>
                <a:cs typeface="Arial" panose="020B0604020202020204" pitchFamily="34" charset="0"/>
              </a:rPr>
              <a:t>NASA Kennedy Space Center Office of STEM Engagement (OSTEM) Intern Program, Kennedy Space Center, FL.</a:t>
            </a:r>
            <a:r>
              <a:rPr lang="en-US" sz="2000" dirty="0">
                <a:latin typeface="Arial" panose="020B0604020202020204" pitchFamily="34" charset="0"/>
                <a:ea typeface="Arial" panose="020B0604020202020204" pitchFamily="34" charset="0"/>
                <a:cs typeface="Arial" panose="020B0604020202020204" pitchFamily="34" charset="0"/>
              </a:rPr>
              <a:t> </a:t>
            </a:r>
            <a:r>
              <a:rPr lang="en-US" sz="2000" baseline="30000" dirty="0">
                <a:solidFill>
                  <a:srgbClr val="000000"/>
                </a:solidFill>
                <a:effectLst/>
                <a:latin typeface="Arial" panose="020B0604020202020204" pitchFamily="34" charset="0"/>
                <a:ea typeface="Arial" panose="020B0604020202020204" pitchFamily="34" charset="0"/>
                <a:cs typeface="Arial" panose="020B0604020202020204" pitchFamily="34" charset="0"/>
              </a:rPr>
              <a:t>2</a:t>
            </a:r>
            <a:r>
              <a:rPr lang="en-US" sz="2000" dirty="0">
                <a:solidFill>
                  <a:srgbClr val="000000"/>
                </a:solidFill>
                <a:effectLst/>
                <a:latin typeface="Arial" panose="020B0604020202020204" pitchFamily="34" charset="0"/>
                <a:ea typeface="Arial" panose="020B0604020202020204" pitchFamily="34" charset="0"/>
                <a:cs typeface="Arial" panose="020B0604020202020204" pitchFamily="34" charset="0"/>
              </a:rPr>
              <a:t>Program in Genetics and Genomics, Baylor College of Medicine, Houston, TX.</a:t>
            </a:r>
            <a:r>
              <a:rPr lang="en-US" sz="2000" dirty="0">
                <a:latin typeface="Arial" panose="020B0604020202020204" pitchFamily="34" charset="0"/>
                <a:ea typeface="Arial" panose="020B0604020202020204" pitchFamily="34" charset="0"/>
                <a:cs typeface="Arial" panose="020B0604020202020204" pitchFamily="34" charset="0"/>
              </a:rPr>
              <a:t> </a:t>
            </a:r>
            <a:r>
              <a:rPr lang="en-US" sz="2000" baseline="30000" dirty="0">
                <a:solidFill>
                  <a:srgbClr val="000000"/>
                </a:solidFill>
                <a:effectLst/>
                <a:latin typeface="Arial" panose="020B0604020202020204" pitchFamily="34" charset="0"/>
                <a:ea typeface="Arial" panose="020B0604020202020204" pitchFamily="34" charset="0"/>
                <a:cs typeface="Arial" panose="020B0604020202020204" pitchFamily="34" charset="0"/>
              </a:rPr>
              <a:t>3</a:t>
            </a:r>
            <a:r>
              <a:rPr lang="en-US" sz="2000" dirty="0">
                <a:solidFill>
                  <a:srgbClr val="000000"/>
                </a:solidFill>
                <a:effectLst/>
                <a:latin typeface="Arial" panose="020B0604020202020204" pitchFamily="34" charset="0"/>
                <a:ea typeface="Arial" panose="020B0604020202020204" pitchFamily="34" charset="0"/>
                <a:cs typeface="Arial" panose="020B0604020202020204" pitchFamily="34" charset="0"/>
              </a:rPr>
              <a:t>Earth and Atmospheric Sciences, Georgia Institute of Technology, Atlanta, GA. </a:t>
            </a:r>
            <a:r>
              <a:rPr lang="en-US" sz="2000" baseline="30000" dirty="0">
                <a:solidFill>
                  <a:srgbClr val="000000"/>
                </a:solidFill>
                <a:effectLst/>
                <a:latin typeface="Arial" panose="020B0604020202020204" pitchFamily="34" charset="0"/>
                <a:ea typeface="Arial" panose="020B0604020202020204" pitchFamily="34" charset="0"/>
                <a:cs typeface="Arial" panose="020B0604020202020204" pitchFamily="34" charset="0"/>
              </a:rPr>
              <a:t>4</a:t>
            </a:r>
            <a:r>
              <a:rPr lang="en-US" sz="2000" dirty="0">
                <a:solidFill>
                  <a:srgbClr val="000000"/>
                </a:solidFill>
                <a:effectLst/>
                <a:latin typeface="Arial" panose="020B0604020202020204" pitchFamily="34" charset="0"/>
                <a:ea typeface="Arial" panose="020B0604020202020204" pitchFamily="34" charset="0"/>
                <a:cs typeface="Arial" panose="020B0604020202020204" pitchFamily="34" charset="0"/>
              </a:rPr>
              <a:t>Department of Environment and Sustainability, J. Craig Venter Institute, La Jolla, CA.</a:t>
            </a:r>
            <a:r>
              <a:rPr lang="en-US" sz="2000" dirty="0">
                <a:latin typeface="Arial" panose="020B0604020202020204" pitchFamily="34" charset="0"/>
                <a:ea typeface="Arial" panose="020B0604020202020204" pitchFamily="34" charset="0"/>
                <a:cs typeface="Arial" panose="020B0604020202020204" pitchFamily="34" charset="0"/>
              </a:rPr>
              <a:t> </a:t>
            </a:r>
            <a:r>
              <a:rPr lang="en-US" sz="2000" baseline="30000" dirty="0">
                <a:solidFill>
                  <a:srgbClr val="000000"/>
                </a:solidFill>
                <a:effectLst/>
                <a:latin typeface="Arial" panose="020B0604020202020204" pitchFamily="34" charset="0"/>
                <a:ea typeface="Arial" panose="020B0604020202020204" pitchFamily="34" charset="0"/>
                <a:cs typeface="Arial" panose="020B0604020202020204" pitchFamily="34" charset="0"/>
              </a:rPr>
              <a:t>5</a:t>
            </a:r>
            <a:r>
              <a:rPr lang="en-US" sz="2000" dirty="0">
                <a:solidFill>
                  <a:srgbClr val="000000"/>
                </a:solidFill>
                <a:effectLst/>
                <a:latin typeface="Arial" panose="020B0604020202020204" pitchFamily="34" charset="0"/>
                <a:ea typeface="Arial" panose="020B0604020202020204" pitchFamily="34" charset="0"/>
                <a:cs typeface="Arial" panose="020B0604020202020204" pitchFamily="34" charset="0"/>
              </a:rPr>
              <a:t>NASA Ames Research Center, Moffett Field, CA.</a:t>
            </a:r>
            <a:r>
              <a:rPr lang="en-US" sz="2000" dirty="0">
                <a:latin typeface="Arial" panose="020B0604020202020204" pitchFamily="34" charset="0"/>
                <a:ea typeface="Arial" panose="020B0604020202020204" pitchFamily="34" charset="0"/>
                <a:cs typeface="Arial" panose="020B0604020202020204" pitchFamily="34" charset="0"/>
              </a:rPr>
              <a:t> </a:t>
            </a:r>
            <a:r>
              <a:rPr lang="en-US" sz="2000" baseline="30000" dirty="0">
                <a:solidFill>
                  <a:srgbClr val="000000"/>
                </a:solidFill>
                <a:effectLst/>
                <a:latin typeface="Arial" panose="020B0604020202020204" pitchFamily="34" charset="0"/>
                <a:ea typeface="Arial" panose="020B0604020202020204" pitchFamily="34" charset="0"/>
                <a:cs typeface="Arial" panose="020B0604020202020204" pitchFamily="34" charset="0"/>
              </a:rPr>
              <a:t>6</a:t>
            </a:r>
            <a:r>
              <a:rPr lang="en-US" sz="2000" dirty="0">
                <a:solidFill>
                  <a:srgbClr val="000000"/>
                </a:solidFill>
                <a:effectLst/>
                <a:latin typeface="Arial" panose="020B0604020202020204" pitchFamily="34" charset="0"/>
                <a:ea typeface="Arial" panose="020B0604020202020204" pitchFamily="34" charset="0"/>
                <a:cs typeface="Arial" panose="020B0604020202020204" pitchFamily="34" charset="0"/>
              </a:rPr>
              <a:t>Biomedical Research and Environmental Sciences Division, NASA Johnson Space Center, Houston, TX.</a:t>
            </a:r>
            <a:r>
              <a:rPr lang="en-US" sz="2000" dirty="0">
                <a:latin typeface="Arial" panose="020B0604020202020204" pitchFamily="34" charset="0"/>
                <a:ea typeface="Arial" panose="020B0604020202020204" pitchFamily="34" charset="0"/>
                <a:cs typeface="Arial" panose="020B0604020202020204" pitchFamily="34" charset="0"/>
              </a:rPr>
              <a:t> </a:t>
            </a:r>
            <a:r>
              <a:rPr lang="en-US" sz="2000" baseline="30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7</a:t>
            </a:r>
            <a:r>
              <a:rPr lang="en-US"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Department of Molecular Biosciences, Center for Systems and Synthetic Biology, The University of Texas at Austin, Austin, TX.</a:t>
            </a:r>
            <a:r>
              <a:rPr lang="en-US" sz="2000" dirty="0">
                <a:latin typeface="Arial" panose="020B0604020202020204" pitchFamily="34" charset="0"/>
                <a:ea typeface="Times New Roman" panose="02020603050405020304" pitchFamily="18" charset="0"/>
                <a:cs typeface="Arial" panose="020B0604020202020204" pitchFamily="34" charset="0"/>
              </a:rPr>
              <a:t> </a:t>
            </a:r>
            <a:r>
              <a:rPr lang="en-US" sz="2000" baseline="30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8</a:t>
            </a:r>
            <a:r>
              <a:rPr lang="en-US"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NASA Exploration Research and Technology, Kennedy Space Center, FL.</a:t>
            </a:r>
            <a:endParaRPr lang="en-US" sz="20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401" name="Rounded Rectangle 400">
            <a:extLst>
              <a:ext uri="{FF2B5EF4-FFF2-40B4-BE49-F238E27FC236}">
                <a16:creationId xmlns:a16="http://schemas.microsoft.com/office/drawing/2014/main" id="{1ADB049D-109F-599E-C725-5C94BCEC6474}"/>
              </a:ext>
            </a:extLst>
          </p:cNvPr>
          <p:cNvSpPr/>
          <p:nvPr/>
        </p:nvSpPr>
        <p:spPr>
          <a:xfrm>
            <a:off x="265414" y="11644780"/>
            <a:ext cx="11097564" cy="9321107"/>
          </a:xfrm>
          <a:prstGeom prst="roundRect">
            <a:avLst>
              <a:gd name="adj" fmla="val 0"/>
            </a:avLst>
          </a:prstGeom>
          <a:solidFill>
            <a:srgbClr val="FFFFFF"/>
          </a:solidFill>
          <a:ln w="28575">
            <a:solidFill>
              <a:srgbClr val="564B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4" name="Group 513">
            <a:extLst>
              <a:ext uri="{FF2B5EF4-FFF2-40B4-BE49-F238E27FC236}">
                <a16:creationId xmlns:a16="http://schemas.microsoft.com/office/drawing/2014/main" id="{319EDF81-F826-0151-2E21-B64FC7D80702}"/>
              </a:ext>
            </a:extLst>
          </p:cNvPr>
          <p:cNvGrpSpPr/>
          <p:nvPr/>
        </p:nvGrpSpPr>
        <p:grpSpPr>
          <a:xfrm>
            <a:off x="265414" y="10739427"/>
            <a:ext cx="11097564" cy="829292"/>
            <a:chOff x="374168" y="10445973"/>
            <a:chExt cx="12225368" cy="829292"/>
          </a:xfrm>
          <a:solidFill>
            <a:srgbClr val="564BFF"/>
          </a:solidFill>
        </p:grpSpPr>
        <p:sp>
          <p:nvSpPr>
            <p:cNvPr id="402" name="Rectangle 401">
              <a:extLst>
                <a:ext uri="{FF2B5EF4-FFF2-40B4-BE49-F238E27FC236}">
                  <a16:creationId xmlns:a16="http://schemas.microsoft.com/office/drawing/2014/main" id="{97992C1E-1915-8190-972A-A8B3520DFCF7}"/>
                </a:ext>
              </a:extLst>
            </p:cNvPr>
            <p:cNvSpPr/>
            <p:nvPr/>
          </p:nvSpPr>
          <p:spPr>
            <a:xfrm>
              <a:off x="374168" y="10445973"/>
              <a:ext cx="12225368" cy="829292"/>
            </a:xfrm>
            <a:prstGeom prst="rect">
              <a:avLst/>
            </a:prstGeom>
            <a:grp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9" name="TextBox 428">
              <a:extLst>
                <a:ext uri="{FF2B5EF4-FFF2-40B4-BE49-F238E27FC236}">
                  <a16:creationId xmlns:a16="http://schemas.microsoft.com/office/drawing/2014/main" id="{36977C3F-62CC-7905-E549-29D27E8DC569}"/>
                </a:ext>
              </a:extLst>
            </p:cNvPr>
            <p:cNvSpPr txBox="1"/>
            <p:nvPr/>
          </p:nvSpPr>
          <p:spPr>
            <a:xfrm>
              <a:off x="4669824" y="10537454"/>
              <a:ext cx="3570208" cy="646331"/>
            </a:xfrm>
            <a:prstGeom prst="rect">
              <a:avLst/>
            </a:prstGeom>
            <a:grpFill/>
          </p:spPr>
          <p:txBody>
            <a:bodyPr wrap="none" rtlCol="0">
              <a:spAutoFit/>
            </a:bodyPr>
            <a:lstStyle/>
            <a:p>
              <a:r>
                <a:rPr lang="en-US" sz="3600" b="1" dirty="0">
                  <a:solidFill>
                    <a:schemeClr val="bg1"/>
                  </a:solidFill>
                  <a:latin typeface="Arial" panose="020B0604020202020204" pitchFamily="34" charset="0"/>
                  <a:ea typeface="Calibri" panose="020F0502020204030204" pitchFamily="34" charset="0"/>
                  <a:cs typeface="Times New Roman" panose="02020603050405020304" pitchFamily="18" charset="0"/>
                </a:rPr>
                <a:t>BACKGROUND</a:t>
              </a:r>
            </a:p>
          </p:txBody>
        </p:sp>
      </p:grpSp>
      <p:grpSp>
        <p:nvGrpSpPr>
          <p:cNvPr id="436" name="Group 435">
            <a:extLst>
              <a:ext uri="{FF2B5EF4-FFF2-40B4-BE49-F238E27FC236}">
                <a16:creationId xmlns:a16="http://schemas.microsoft.com/office/drawing/2014/main" id="{FA2DE7B4-9CE0-1569-6B15-C498657AA628}"/>
              </a:ext>
            </a:extLst>
          </p:cNvPr>
          <p:cNvGrpSpPr/>
          <p:nvPr/>
        </p:nvGrpSpPr>
        <p:grpSpPr>
          <a:xfrm>
            <a:off x="449138" y="993046"/>
            <a:ext cx="4542961" cy="1992168"/>
            <a:chOff x="290110" y="523589"/>
            <a:chExt cx="4542961" cy="1992168"/>
          </a:xfrm>
        </p:grpSpPr>
        <p:pic>
          <p:nvPicPr>
            <p:cNvPr id="430" name="Picture 429" descr="A close-up of a logo&#10;&#10;Description automatically generated">
              <a:extLst>
                <a:ext uri="{FF2B5EF4-FFF2-40B4-BE49-F238E27FC236}">
                  <a16:creationId xmlns:a16="http://schemas.microsoft.com/office/drawing/2014/main" id="{F74A7AE3-6AEA-B79C-021F-D6944887D63D}"/>
                </a:ext>
              </a:extLst>
            </p:cNvPr>
            <p:cNvPicPr>
              <a:picLocks noChangeAspect="1"/>
            </p:cNvPicPr>
            <p:nvPr/>
          </p:nvPicPr>
          <p:blipFill>
            <a:blip r:embed="rId3"/>
            <a:stretch>
              <a:fillRect/>
            </a:stretch>
          </p:blipFill>
          <p:spPr>
            <a:xfrm>
              <a:off x="290110" y="523590"/>
              <a:ext cx="4344881" cy="1992167"/>
            </a:xfrm>
            <a:prstGeom prst="rect">
              <a:avLst/>
            </a:prstGeom>
            <a:ln>
              <a:noFill/>
            </a:ln>
          </p:spPr>
        </p:pic>
        <p:sp>
          <p:nvSpPr>
            <p:cNvPr id="431" name="Rectangle 430">
              <a:extLst>
                <a:ext uri="{FF2B5EF4-FFF2-40B4-BE49-F238E27FC236}">
                  <a16:creationId xmlns:a16="http://schemas.microsoft.com/office/drawing/2014/main" id="{CC415F8B-AF61-7921-0259-F4014235E0E5}"/>
                </a:ext>
              </a:extLst>
            </p:cNvPr>
            <p:cNvSpPr/>
            <p:nvPr/>
          </p:nvSpPr>
          <p:spPr>
            <a:xfrm flipH="1">
              <a:off x="4627000" y="523589"/>
              <a:ext cx="206071" cy="1992168"/>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27" name="Group 1626">
            <a:extLst>
              <a:ext uri="{FF2B5EF4-FFF2-40B4-BE49-F238E27FC236}">
                <a16:creationId xmlns:a16="http://schemas.microsoft.com/office/drawing/2014/main" id="{017A65FE-1F61-F05F-4F21-032A5A1CF0B0}"/>
              </a:ext>
            </a:extLst>
          </p:cNvPr>
          <p:cNvGrpSpPr/>
          <p:nvPr/>
        </p:nvGrpSpPr>
        <p:grpSpPr>
          <a:xfrm>
            <a:off x="35699792" y="176106"/>
            <a:ext cx="2459072" cy="3626048"/>
            <a:chOff x="35699792" y="176106"/>
            <a:chExt cx="2459072" cy="3626048"/>
          </a:xfrm>
        </p:grpSpPr>
        <p:pic>
          <p:nvPicPr>
            <p:cNvPr id="496" name="Picture 2" descr="A blue sphere with stars, white letters N-A-S-A in Helvetica font; a red chevron representing wings, and an orbiting spacecraft">
              <a:extLst>
                <a:ext uri="{FF2B5EF4-FFF2-40B4-BE49-F238E27FC236}">
                  <a16:creationId xmlns:a16="http://schemas.microsoft.com/office/drawing/2014/main" id="{C58AF1CB-E1C7-F70D-88C7-DD0F2FECF16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875666" y="176106"/>
              <a:ext cx="2283198" cy="1906470"/>
            </a:xfrm>
            <a:prstGeom prst="rect">
              <a:avLst/>
            </a:prstGeom>
            <a:noFill/>
            <a:extLst>
              <a:ext uri="{909E8E84-426E-40DD-AFC4-6F175D3DCCD1}">
                <a14:hiddenFill xmlns:a14="http://schemas.microsoft.com/office/drawing/2010/main">
                  <a:solidFill>
                    <a:srgbClr val="FFFFFF"/>
                  </a:solidFill>
                </a14:hiddenFill>
              </a:ext>
            </a:extLst>
          </p:spPr>
        </p:pic>
        <p:pic>
          <p:nvPicPr>
            <p:cNvPr id="498" name="Picture 497" descr="A logo of a space station&#10;&#10;Description automatically generated with medium confidence">
              <a:extLst>
                <a:ext uri="{FF2B5EF4-FFF2-40B4-BE49-F238E27FC236}">
                  <a16:creationId xmlns:a16="http://schemas.microsoft.com/office/drawing/2014/main" id="{1713BB24-7891-6700-1B2A-BD06EC7C966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699792" y="2143898"/>
              <a:ext cx="2459072" cy="1658256"/>
            </a:xfrm>
            <a:prstGeom prst="rect">
              <a:avLst/>
            </a:prstGeom>
          </p:spPr>
        </p:pic>
      </p:grpSp>
      <p:sp>
        <p:nvSpPr>
          <p:cNvPr id="512" name="Rounded Rectangle 511">
            <a:extLst>
              <a:ext uri="{FF2B5EF4-FFF2-40B4-BE49-F238E27FC236}">
                <a16:creationId xmlns:a16="http://schemas.microsoft.com/office/drawing/2014/main" id="{91395CE4-C2E6-3ED2-9ADF-1A4E72BEAF8C}"/>
              </a:ext>
            </a:extLst>
          </p:cNvPr>
          <p:cNvSpPr/>
          <p:nvPr/>
        </p:nvSpPr>
        <p:spPr>
          <a:xfrm>
            <a:off x="11687583" y="5013947"/>
            <a:ext cx="11073218" cy="8104530"/>
          </a:xfrm>
          <a:prstGeom prst="roundRect">
            <a:avLst>
              <a:gd name="adj" fmla="val 0"/>
            </a:avLst>
          </a:prstGeom>
          <a:solidFill>
            <a:srgbClr val="FFFFFF"/>
          </a:solidFill>
          <a:ln w="28575">
            <a:solidFill>
              <a:srgbClr val="564B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3" name="Rounded Rectangle 512">
            <a:extLst>
              <a:ext uri="{FF2B5EF4-FFF2-40B4-BE49-F238E27FC236}">
                <a16:creationId xmlns:a16="http://schemas.microsoft.com/office/drawing/2014/main" id="{1CB1B72A-BCDD-CF65-7344-C7E1169FB930}"/>
              </a:ext>
            </a:extLst>
          </p:cNvPr>
          <p:cNvSpPr/>
          <p:nvPr/>
        </p:nvSpPr>
        <p:spPr>
          <a:xfrm>
            <a:off x="23101430" y="5020147"/>
            <a:ext cx="14935891" cy="17257847"/>
          </a:xfrm>
          <a:prstGeom prst="roundRect">
            <a:avLst>
              <a:gd name="adj" fmla="val 0"/>
            </a:avLst>
          </a:prstGeom>
          <a:solidFill>
            <a:srgbClr val="FFFFFF"/>
          </a:solidFill>
          <a:ln w="28575">
            <a:solidFill>
              <a:srgbClr val="564B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15" name="Group 1214">
            <a:extLst>
              <a:ext uri="{FF2B5EF4-FFF2-40B4-BE49-F238E27FC236}">
                <a16:creationId xmlns:a16="http://schemas.microsoft.com/office/drawing/2014/main" id="{7DCA3F2C-24AF-2AD3-111D-8A6B680A5BC9}"/>
              </a:ext>
            </a:extLst>
          </p:cNvPr>
          <p:cNvGrpSpPr/>
          <p:nvPr/>
        </p:nvGrpSpPr>
        <p:grpSpPr>
          <a:xfrm>
            <a:off x="11950942" y="5209503"/>
            <a:ext cx="10466337" cy="7781751"/>
            <a:chOff x="633032" y="21224920"/>
            <a:chExt cx="5502649" cy="4091235"/>
          </a:xfrm>
        </p:grpSpPr>
        <p:pic>
          <p:nvPicPr>
            <p:cNvPr id="1186" name="Picture 1185" descr="Graphical user interface&#10;&#10;Description automatically generated">
              <a:extLst>
                <a:ext uri="{FF2B5EF4-FFF2-40B4-BE49-F238E27FC236}">
                  <a16:creationId xmlns:a16="http://schemas.microsoft.com/office/drawing/2014/main" id="{1B29E1E7-F73B-41D3-9B14-73C758E86E00}"/>
                </a:ext>
              </a:extLst>
            </p:cNvPr>
            <p:cNvPicPr>
              <a:picLocks noChangeAspect="1"/>
            </p:cNvPicPr>
            <p:nvPr/>
          </p:nvPicPr>
          <p:blipFill rotWithShape="1">
            <a:blip r:embed="rId6">
              <a:extLst>
                <a:ext uri="{28A0092B-C50C-407E-A947-70E740481C1C}">
                  <a14:useLocalDpi xmlns:a14="http://schemas.microsoft.com/office/drawing/2010/main" val="0"/>
                </a:ext>
              </a:extLst>
            </a:blip>
            <a:srcRect r="5851"/>
            <a:stretch/>
          </p:blipFill>
          <p:spPr>
            <a:xfrm>
              <a:off x="633032" y="21224920"/>
              <a:ext cx="5502649" cy="4091235"/>
            </a:xfrm>
            <a:prstGeom prst="rect">
              <a:avLst/>
            </a:prstGeom>
          </p:spPr>
        </p:pic>
        <p:grpSp>
          <p:nvGrpSpPr>
            <p:cNvPr id="1187" name="Group 1186">
              <a:extLst>
                <a:ext uri="{FF2B5EF4-FFF2-40B4-BE49-F238E27FC236}">
                  <a16:creationId xmlns:a16="http://schemas.microsoft.com/office/drawing/2014/main" id="{7894E56C-311A-4018-9A20-B1814434FF5E}"/>
                </a:ext>
              </a:extLst>
            </p:cNvPr>
            <p:cNvGrpSpPr/>
            <p:nvPr/>
          </p:nvGrpSpPr>
          <p:grpSpPr>
            <a:xfrm>
              <a:off x="692716" y="21258937"/>
              <a:ext cx="5366422" cy="3112019"/>
              <a:chOff x="783186" y="452091"/>
              <a:chExt cx="5366422" cy="3112019"/>
            </a:xfrm>
          </p:grpSpPr>
          <p:sp>
            <p:nvSpPr>
              <p:cNvPr id="1188" name="TextBox 1187">
                <a:extLst>
                  <a:ext uri="{FF2B5EF4-FFF2-40B4-BE49-F238E27FC236}">
                    <a16:creationId xmlns:a16="http://schemas.microsoft.com/office/drawing/2014/main" id="{681BFEA0-5F47-1A62-D89E-81C196735F48}"/>
                  </a:ext>
                </a:extLst>
              </p:cNvPr>
              <p:cNvSpPr txBox="1"/>
              <p:nvPr/>
            </p:nvSpPr>
            <p:spPr>
              <a:xfrm>
                <a:off x="834282" y="452091"/>
                <a:ext cx="513080" cy="308665"/>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A</a:t>
                </a:r>
              </a:p>
            </p:txBody>
          </p:sp>
          <p:sp>
            <p:nvSpPr>
              <p:cNvPr id="1189" name="TextBox 1188">
                <a:extLst>
                  <a:ext uri="{FF2B5EF4-FFF2-40B4-BE49-F238E27FC236}">
                    <a16:creationId xmlns:a16="http://schemas.microsoft.com/office/drawing/2014/main" id="{8ADF48A9-152A-606E-1F0C-95EDCD0FD18D}"/>
                  </a:ext>
                </a:extLst>
              </p:cNvPr>
              <p:cNvSpPr txBox="1"/>
              <p:nvPr/>
            </p:nvSpPr>
            <p:spPr>
              <a:xfrm>
                <a:off x="4402981" y="452091"/>
                <a:ext cx="513080" cy="308665"/>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B</a:t>
                </a:r>
              </a:p>
            </p:txBody>
          </p:sp>
          <p:sp>
            <p:nvSpPr>
              <p:cNvPr id="1190" name="TextBox 1189">
                <a:extLst>
                  <a:ext uri="{FF2B5EF4-FFF2-40B4-BE49-F238E27FC236}">
                    <a16:creationId xmlns:a16="http://schemas.microsoft.com/office/drawing/2014/main" id="{D4D97E5B-2BA3-38EA-2BB9-193FF279FD94}"/>
                  </a:ext>
                </a:extLst>
              </p:cNvPr>
              <p:cNvSpPr txBox="1"/>
              <p:nvPr/>
            </p:nvSpPr>
            <p:spPr>
              <a:xfrm>
                <a:off x="1166619" y="2240826"/>
                <a:ext cx="513080" cy="308665"/>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C</a:t>
                </a:r>
              </a:p>
            </p:txBody>
          </p:sp>
          <p:sp>
            <p:nvSpPr>
              <p:cNvPr id="1191" name="TextBox 1190">
                <a:extLst>
                  <a:ext uri="{FF2B5EF4-FFF2-40B4-BE49-F238E27FC236}">
                    <a16:creationId xmlns:a16="http://schemas.microsoft.com/office/drawing/2014/main" id="{EA0F50BF-C1A3-796F-311A-EC0FF41F0A74}"/>
                  </a:ext>
                </a:extLst>
              </p:cNvPr>
              <p:cNvSpPr txBox="1"/>
              <p:nvPr/>
            </p:nvSpPr>
            <p:spPr>
              <a:xfrm>
                <a:off x="4402981" y="2240826"/>
                <a:ext cx="513080" cy="308665"/>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D</a:t>
                </a:r>
              </a:p>
            </p:txBody>
          </p:sp>
          <p:sp>
            <p:nvSpPr>
              <p:cNvPr id="1192" name="TextBox 1191">
                <a:extLst>
                  <a:ext uri="{FF2B5EF4-FFF2-40B4-BE49-F238E27FC236}">
                    <a16:creationId xmlns:a16="http://schemas.microsoft.com/office/drawing/2014/main" id="{2E263ECF-1E60-AF24-D8CB-00D7DEF018B6}"/>
                  </a:ext>
                </a:extLst>
              </p:cNvPr>
              <p:cNvSpPr txBox="1"/>
              <p:nvPr/>
            </p:nvSpPr>
            <p:spPr>
              <a:xfrm>
                <a:off x="860575" y="915351"/>
                <a:ext cx="820582" cy="161813"/>
              </a:xfrm>
              <a:prstGeom prst="rect">
                <a:avLst/>
              </a:prstGeom>
              <a:noFill/>
            </p:spPr>
            <p:txBody>
              <a:bodyPr wrap="square" rtlCol="0">
                <a:spAutoFit/>
              </a:bodyPr>
              <a:lstStyle/>
              <a:p>
                <a:pPr algn="ctr"/>
                <a:r>
                  <a:rPr lang="en-US" sz="1400" dirty="0">
                    <a:latin typeface="Arial" panose="020B0604020202020204" pitchFamily="34" charset="0"/>
                    <a:cs typeface="Arial" panose="020B0604020202020204" pitchFamily="34" charset="0"/>
                  </a:rPr>
                  <a:t>Low glucose</a:t>
                </a:r>
              </a:p>
            </p:txBody>
          </p:sp>
          <p:sp>
            <p:nvSpPr>
              <p:cNvPr id="1193" name="TextBox 1192">
                <a:extLst>
                  <a:ext uri="{FF2B5EF4-FFF2-40B4-BE49-F238E27FC236}">
                    <a16:creationId xmlns:a16="http://schemas.microsoft.com/office/drawing/2014/main" id="{9C14C93F-46EA-B80B-D4C4-F45180FF0F1C}"/>
                  </a:ext>
                </a:extLst>
              </p:cNvPr>
              <p:cNvSpPr txBox="1"/>
              <p:nvPr/>
            </p:nvSpPr>
            <p:spPr>
              <a:xfrm>
                <a:off x="860575" y="1756060"/>
                <a:ext cx="820582" cy="161813"/>
              </a:xfrm>
              <a:prstGeom prst="rect">
                <a:avLst/>
              </a:prstGeom>
              <a:noFill/>
            </p:spPr>
            <p:txBody>
              <a:bodyPr wrap="square" rtlCol="0">
                <a:spAutoFit/>
              </a:bodyPr>
              <a:lstStyle/>
              <a:p>
                <a:pPr algn="ctr"/>
                <a:r>
                  <a:rPr lang="en-US" sz="1400" dirty="0">
                    <a:latin typeface="Arial" panose="020B0604020202020204" pitchFamily="34" charset="0"/>
                    <a:cs typeface="Arial" panose="020B0604020202020204" pitchFamily="34" charset="0"/>
                  </a:rPr>
                  <a:t>High glucose</a:t>
                </a:r>
              </a:p>
            </p:txBody>
          </p:sp>
          <p:sp>
            <p:nvSpPr>
              <p:cNvPr id="1194" name="TextBox 1193">
                <a:extLst>
                  <a:ext uri="{FF2B5EF4-FFF2-40B4-BE49-F238E27FC236}">
                    <a16:creationId xmlns:a16="http://schemas.microsoft.com/office/drawing/2014/main" id="{FFC264D4-7155-729C-90D6-797388C4C4BA}"/>
                  </a:ext>
                </a:extLst>
              </p:cNvPr>
              <p:cNvSpPr txBox="1"/>
              <p:nvPr/>
            </p:nvSpPr>
            <p:spPr>
              <a:xfrm>
                <a:off x="5272334" y="1096345"/>
                <a:ext cx="691522" cy="161681"/>
              </a:xfrm>
              <a:prstGeom prst="rect">
                <a:avLst/>
              </a:prstGeom>
              <a:noFill/>
            </p:spPr>
            <p:txBody>
              <a:bodyPr wrap="square" rtlCol="0">
                <a:spAutoFit/>
              </a:bodyPr>
              <a:lstStyle/>
              <a:p>
                <a:pPr algn="ctr"/>
                <a:r>
                  <a:rPr lang="en-US" sz="1400" dirty="0">
                    <a:solidFill>
                      <a:schemeClr val="bg2">
                        <a:lumMod val="50000"/>
                      </a:schemeClr>
                    </a:solidFill>
                    <a:latin typeface="Arial" panose="020B0604020202020204" pitchFamily="34" charset="0"/>
                    <a:cs typeface="Arial" panose="020B0604020202020204" pitchFamily="34" charset="0"/>
                  </a:rPr>
                  <a:t>DM25</a:t>
                </a:r>
              </a:p>
            </p:txBody>
          </p:sp>
          <p:sp>
            <p:nvSpPr>
              <p:cNvPr id="1195" name="TextBox 1194">
                <a:extLst>
                  <a:ext uri="{FF2B5EF4-FFF2-40B4-BE49-F238E27FC236}">
                    <a16:creationId xmlns:a16="http://schemas.microsoft.com/office/drawing/2014/main" id="{9B02F40C-2EF4-AA8D-203E-0CB24238CA82}"/>
                  </a:ext>
                </a:extLst>
              </p:cNvPr>
              <p:cNvSpPr txBox="1"/>
              <p:nvPr/>
            </p:nvSpPr>
            <p:spPr>
              <a:xfrm>
                <a:off x="5143274" y="667115"/>
                <a:ext cx="820582" cy="161681"/>
              </a:xfrm>
              <a:prstGeom prst="rect">
                <a:avLst/>
              </a:prstGeom>
              <a:noFill/>
            </p:spPr>
            <p:txBody>
              <a:bodyPr wrap="square" rtlCol="0">
                <a:spAutoFit/>
              </a:bodyPr>
              <a:lstStyle/>
              <a:p>
                <a:pPr algn="ctr"/>
                <a:r>
                  <a:rPr lang="en-US" sz="1400" dirty="0">
                    <a:latin typeface="Arial" panose="020B0604020202020204" pitchFamily="34" charset="0"/>
                    <a:cs typeface="Arial" panose="020B0604020202020204" pitchFamily="34" charset="0"/>
                  </a:rPr>
                  <a:t>DM2000</a:t>
                </a:r>
              </a:p>
            </p:txBody>
          </p:sp>
          <p:sp>
            <p:nvSpPr>
              <p:cNvPr id="1196" name="TextBox 1195">
                <a:extLst>
                  <a:ext uri="{FF2B5EF4-FFF2-40B4-BE49-F238E27FC236}">
                    <a16:creationId xmlns:a16="http://schemas.microsoft.com/office/drawing/2014/main" id="{19CA4CC1-4066-05F4-B19C-DE1925CD7116}"/>
                  </a:ext>
                </a:extLst>
              </p:cNvPr>
              <p:cNvSpPr txBox="1"/>
              <p:nvPr/>
            </p:nvSpPr>
            <p:spPr>
              <a:xfrm>
                <a:off x="4749800" y="2305340"/>
                <a:ext cx="1285240" cy="145631"/>
              </a:xfrm>
              <a:prstGeom prst="rect">
                <a:avLst/>
              </a:prstGeom>
              <a:noFill/>
            </p:spPr>
            <p:txBody>
              <a:bodyPr wrap="square" rtlCol="0">
                <a:spAutoFit/>
              </a:bodyPr>
              <a:lstStyle/>
              <a:p>
                <a:pPr algn="ctr"/>
                <a:r>
                  <a:rPr lang="en-US" sz="1200" i="1" dirty="0">
                    <a:latin typeface="Arial" panose="020B0604020202020204" pitchFamily="34" charset="0"/>
                    <a:cs typeface="Arial" panose="020B0604020202020204" pitchFamily="34" charset="0"/>
                  </a:rPr>
                  <a:t>E. coli </a:t>
                </a:r>
                <a:r>
                  <a:rPr lang="en-US" sz="1200" dirty="0">
                    <a:latin typeface="Arial" panose="020B0604020202020204" pitchFamily="34" charset="0"/>
                    <a:cs typeface="Arial" panose="020B0604020202020204" pitchFamily="34" charset="0"/>
                  </a:rPr>
                  <a:t>REL 606 Reference </a:t>
                </a:r>
              </a:p>
            </p:txBody>
          </p:sp>
          <p:sp>
            <p:nvSpPr>
              <p:cNvPr id="1197" name="TextBox 1196">
                <a:extLst>
                  <a:ext uri="{FF2B5EF4-FFF2-40B4-BE49-F238E27FC236}">
                    <a16:creationId xmlns:a16="http://schemas.microsoft.com/office/drawing/2014/main" id="{D11AA365-FF8A-32F0-A03E-CAF6101DAB41}"/>
                  </a:ext>
                </a:extLst>
              </p:cNvPr>
              <p:cNvSpPr txBox="1"/>
              <p:nvPr/>
            </p:nvSpPr>
            <p:spPr>
              <a:xfrm>
                <a:off x="783186" y="1978313"/>
                <a:ext cx="3118253" cy="183811"/>
              </a:xfrm>
              <a:prstGeom prst="rect">
                <a:avLst/>
              </a:prstGeom>
              <a:noFill/>
            </p:spPr>
            <p:txBody>
              <a:bodyPr wrap="square" rtlCol="0">
                <a:spAutoFit/>
              </a:bodyPr>
              <a:lstStyle/>
              <a:p>
                <a:pPr algn="ctr"/>
                <a:r>
                  <a:rPr lang="en-US" sz="1600" b="1" dirty="0">
                    <a:latin typeface="Arial" panose="020B0604020202020204" pitchFamily="34" charset="0"/>
                    <a:cs typeface="Arial" panose="020B0604020202020204" pitchFamily="34" charset="0"/>
                  </a:rPr>
                  <a:t>Growth and media conditions</a:t>
                </a:r>
              </a:p>
            </p:txBody>
          </p:sp>
          <p:sp>
            <p:nvSpPr>
              <p:cNvPr id="1198" name="TextBox 1197">
                <a:extLst>
                  <a:ext uri="{FF2B5EF4-FFF2-40B4-BE49-F238E27FC236}">
                    <a16:creationId xmlns:a16="http://schemas.microsoft.com/office/drawing/2014/main" id="{513259EA-A64A-D012-576E-FE6CF4E8E9A3}"/>
                  </a:ext>
                </a:extLst>
              </p:cNvPr>
              <p:cNvSpPr txBox="1"/>
              <p:nvPr/>
            </p:nvSpPr>
            <p:spPr>
              <a:xfrm>
                <a:off x="4485567" y="1714788"/>
                <a:ext cx="1581078" cy="183811"/>
              </a:xfrm>
              <a:prstGeom prst="rect">
                <a:avLst/>
              </a:prstGeom>
              <a:noFill/>
            </p:spPr>
            <p:txBody>
              <a:bodyPr wrap="square" rtlCol="0">
                <a:spAutoFit/>
              </a:bodyPr>
              <a:lstStyle/>
              <a:p>
                <a:pPr algn="ctr"/>
                <a:r>
                  <a:rPr lang="en-US" sz="1600" b="1" dirty="0">
                    <a:latin typeface="Arial" panose="020B0604020202020204" pitchFamily="34" charset="0"/>
                    <a:cs typeface="Arial" panose="020B0604020202020204" pitchFamily="34" charset="0"/>
                  </a:rPr>
                  <a:t>Growth analysis</a:t>
                </a:r>
              </a:p>
            </p:txBody>
          </p:sp>
          <p:sp>
            <p:nvSpPr>
              <p:cNvPr id="1199" name="TextBox 1198">
                <a:extLst>
                  <a:ext uri="{FF2B5EF4-FFF2-40B4-BE49-F238E27FC236}">
                    <a16:creationId xmlns:a16="http://schemas.microsoft.com/office/drawing/2014/main" id="{6D178935-DEC2-26A7-8A91-C7F851FF9EF7}"/>
                  </a:ext>
                </a:extLst>
              </p:cNvPr>
              <p:cNvSpPr txBox="1"/>
              <p:nvPr/>
            </p:nvSpPr>
            <p:spPr>
              <a:xfrm>
                <a:off x="1694342" y="3380299"/>
                <a:ext cx="1581078" cy="183811"/>
              </a:xfrm>
              <a:prstGeom prst="rect">
                <a:avLst/>
              </a:prstGeom>
              <a:noFill/>
            </p:spPr>
            <p:txBody>
              <a:bodyPr wrap="square" rtlCol="0">
                <a:spAutoFit/>
              </a:bodyPr>
              <a:lstStyle/>
              <a:p>
                <a:pPr algn="ctr"/>
                <a:r>
                  <a:rPr lang="en-US" sz="1600" b="1" dirty="0">
                    <a:latin typeface="Arial" panose="020B0604020202020204" pitchFamily="34" charset="0"/>
                    <a:cs typeface="Arial" panose="020B0604020202020204" pitchFamily="34" charset="0"/>
                  </a:rPr>
                  <a:t>Transcriptomic analysis</a:t>
                </a:r>
              </a:p>
            </p:txBody>
          </p:sp>
          <p:sp>
            <p:nvSpPr>
              <p:cNvPr id="1200" name="TextBox 1199">
                <a:extLst>
                  <a:ext uri="{FF2B5EF4-FFF2-40B4-BE49-F238E27FC236}">
                    <a16:creationId xmlns:a16="http://schemas.microsoft.com/office/drawing/2014/main" id="{4FE5626C-0422-C0AE-D1A0-F9CE6CC4F281}"/>
                  </a:ext>
                </a:extLst>
              </p:cNvPr>
              <p:cNvSpPr txBox="1"/>
              <p:nvPr/>
            </p:nvSpPr>
            <p:spPr>
              <a:xfrm>
                <a:off x="1202661" y="3013863"/>
                <a:ext cx="263873" cy="146983"/>
              </a:xfrm>
              <a:prstGeom prst="rect">
                <a:avLst/>
              </a:prstGeom>
              <a:noFill/>
            </p:spPr>
            <p:txBody>
              <a:bodyPr wrap="square" rtlCol="0">
                <a:spAutoFit/>
              </a:bodyPr>
              <a:lstStyle/>
              <a:p>
                <a:pPr algn="ctr"/>
                <a:r>
                  <a:rPr lang="en-US" sz="1200" dirty="0">
                    <a:latin typeface="Arial" panose="020B0604020202020204" pitchFamily="34" charset="0"/>
                    <a:cs typeface="Arial" panose="020B0604020202020204" pitchFamily="34" charset="0"/>
                  </a:rPr>
                  <a:t>T0</a:t>
                </a:r>
              </a:p>
            </p:txBody>
          </p:sp>
          <p:sp>
            <p:nvSpPr>
              <p:cNvPr id="1201" name="TextBox 1200">
                <a:extLst>
                  <a:ext uri="{FF2B5EF4-FFF2-40B4-BE49-F238E27FC236}">
                    <a16:creationId xmlns:a16="http://schemas.microsoft.com/office/drawing/2014/main" id="{A24E2D4D-83F7-DB01-2FD1-786EE8C2B020}"/>
                  </a:ext>
                </a:extLst>
              </p:cNvPr>
              <p:cNvSpPr txBox="1"/>
              <p:nvPr/>
            </p:nvSpPr>
            <p:spPr>
              <a:xfrm>
                <a:off x="1628990" y="3014044"/>
                <a:ext cx="263873" cy="146983"/>
              </a:xfrm>
              <a:prstGeom prst="rect">
                <a:avLst/>
              </a:prstGeom>
              <a:noFill/>
            </p:spPr>
            <p:txBody>
              <a:bodyPr wrap="square" rtlCol="0">
                <a:spAutoFit/>
              </a:bodyPr>
              <a:lstStyle/>
              <a:p>
                <a:pPr algn="ctr"/>
                <a:r>
                  <a:rPr lang="en-US" sz="1200" dirty="0">
                    <a:latin typeface="Arial" panose="020B0604020202020204" pitchFamily="34" charset="0"/>
                    <a:cs typeface="Arial" panose="020B0604020202020204" pitchFamily="34" charset="0"/>
                  </a:rPr>
                  <a:t>T2</a:t>
                </a:r>
              </a:p>
            </p:txBody>
          </p:sp>
          <p:sp>
            <p:nvSpPr>
              <p:cNvPr id="1202" name="TextBox 1201">
                <a:extLst>
                  <a:ext uri="{FF2B5EF4-FFF2-40B4-BE49-F238E27FC236}">
                    <a16:creationId xmlns:a16="http://schemas.microsoft.com/office/drawing/2014/main" id="{6716C1DD-B6B4-9DE3-D8AB-46E930B59AA3}"/>
                  </a:ext>
                </a:extLst>
              </p:cNvPr>
              <p:cNvSpPr txBox="1"/>
              <p:nvPr/>
            </p:nvSpPr>
            <p:spPr>
              <a:xfrm>
                <a:off x="1415826" y="3013863"/>
                <a:ext cx="263873" cy="146983"/>
              </a:xfrm>
              <a:prstGeom prst="rect">
                <a:avLst/>
              </a:prstGeom>
              <a:noFill/>
            </p:spPr>
            <p:txBody>
              <a:bodyPr wrap="square" rtlCol="0">
                <a:spAutoFit/>
              </a:bodyPr>
              <a:lstStyle/>
              <a:p>
                <a:pPr algn="ctr"/>
                <a:r>
                  <a:rPr lang="en-US" sz="1200" dirty="0">
                    <a:latin typeface="Arial" panose="020B0604020202020204" pitchFamily="34" charset="0"/>
                    <a:cs typeface="Arial" panose="020B0604020202020204" pitchFamily="34" charset="0"/>
                  </a:rPr>
                  <a:t>T1</a:t>
                </a:r>
              </a:p>
            </p:txBody>
          </p:sp>
          <p:sp>
            <p:nvSpPr>
              <p:cNvPr id="1203" name="TextBox 1202">
                <a:extLst>
                  <a:ext uri="{FF2B5EF4-FFF2-40B4-BE49-F238E27FC236}">
                    <a16:creationId xmlns:a16="http://schemas.microsoft.com/office/drawing/2014/main" id="{E2B0B58D-AB91-6A7D-CADA-8A5D344DE83F}"/>
                  </a:ext>
                </a:extLst>
              </p:cNvPr>
              <p:cNvSpPr txBox="1"/>
              <p:nvPr/>
            </p:nvSpPr>
            <p:spPr>
              <a:xfrm>
                <a:off x="2345608" y="2885403"/>
                <a:ext cx="363061" cy="161681"/>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Seq</a:t>
                </a:r>
              </a:p>
            </p:txBody>
          </p:sp>
          <p:sp>
            <p:nvSpPr>
              <p:cNvPr id="1204" name="Rectangle 1203">
                <a:extLst>
                  <a:ext uri="{FF2B5EF4-FFF2-40B4-BE49-F238E27FC236}">
                    <a16:creationId xmlns:a16="http://schemas.microsoft.com/office/drawing/2014/main" id="{A001CCCD-F18E-AC10-7D1C-25CEE21A0215}"/>
                  </a:ext>
                </a:extLst>
              </p:cNvPr>
              <p:cNvSpPr/>
              <p:nvPr/>
            </p:nvSpPr>
            <p:spPr>
              <a:xfrm>
                <a:off x="783186" y="1188678"/>
                <a:ext cx="3118253" cy="589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a:p>
            </p:txBody>
          </p:sp>
          <p:sp>
            <p:nvSpPr>
              <p:cNvPr id="1205" name="TextBox 1204">
                <a:extLst>
                  <a:ext uri="{FF2B5EF4-FFF2-40B4-BE49-F238E27FC236}">
                    <a16:creationId xmlns:a16="http://schemas.microsoft.com/office/drawing/2014/main" id="{3E8D5A1B-CAB6-0E49-D289-87BB4113D7C6}"/>
                  </a:ext>
                </a:extLst>
              </p:cNvPr>
              <p:cNvSpPr txBox="1"/>
              <p:nvPr/>
            </p:nvSpPr>
            <p:spPr>
              <a:xfrm>
                <a:off x="3156068" y="1087035"/>
                <a:ext cx="860210" cy="307444"/>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Simulated microgravity</a:t>
                </a:r>
              </a:p>
            </p:txBody>
          </p:sp>
          <p:sp>
            <p:nvSpPr>
              <p:cNvPr id="1206" name="TextBox 1205">
                <a:extLst>
                  <a:ext uri="{FF2B5EF4-FFF2-40B4-BE49-F238E27FC236}">
                    <a16:creationId xmlns:a16="http://schemas.microsoft.com/office/drawing/2014/main" id="{2E8CF7DE-0E35-FF8B-1006-39937052F43E}"/>
                  </a:ext>
                </a:extLst>
              </p:cNvPr>
              <p:cNvSpPr txBox="1"/>
              <p:nvPr/>
            </p:nvSpPr>
            <p:spPr>
              <a:xfrm>
                <a:off x="1713082" y="1138729"/>
                <a:ext cx="860210" cy="183811"/>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Rotating</a:t>
                </a:r>
              </a:p>
            </p:txBody>
          </p:sp>
          <p:sp>
            <p:nvSpPr>
              <p:cNvPr id="1207" name="TextBox 1206">
                <a:extLst>
                  <a:ext uri="{FF2B5EF4-FFF2-40B4-BE49-F238E27FC236}">
                    <a16:creationId xmlns:a16="http://schemas.microsoft.com/office/drawing/2014/main" id="{B57F8228-B386-6BCF-D180-724D34D5900A}"/>
                  </a:ext>
                </a:extLst>
              </p:cNvPr>
              <p:cNvSpPr txBox="1"/>
              <p:nvPr/>
            </p:nvSpPr>
            <p:spPr>
              <a:xfrm>
                <a:off x="2434575" y="1138729"/>
                <a:ext cx="860210" cy="183811"/>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Static</a:t>
                </a:r>
              </a:p>
            </p:txBody>
          </p:sp>
          <p:sp>
            <p:nvSpPr>
              <p:cNvPr id="1208" name="TextBox 1207">
                <a:extLst>
                  <a:ext uri="{FF2B5EF4-FFF2-40B4-BE49-F238E27FC236}">
                    <a16:creationId xmlns:a16="http://schemas.microsoft.com/office/drawing/2014/main" id="{706CA39C-6855-F0FA-5CBE-8F78B6A76DFD}"/>
                  </a:ext>
                </a:extLst>
              </p:cNvPr>
              <p:cNvSpPr txBox="1"/>
              <p:nvPr/>
            </p:nvSpPr>
            <p:spPr>
              <a:xfrm>
                <a:off x="4381600" y="3352844"/>
                <a:ext cx="1768008" cy="183811"/>
              </a:xfrm>
              <a:prstGeom prst="rect">
                <a:avLst/>
              </a:prstGeom>
              <a:noFill/>
            </p:spPr>
            <p:txBody>
              <a:bodyPr wrap="square" rtlCol="0">
                <a:spAutoFit/>
              </a:bodyPr>
              <a:lstStyle/>
              <a:p>
                <a:pPr algn="ctr"/>
                <a:r>
                  <a:rPr lang="en-US" sz="1600" b="1" dirty="0">
                    <a:latin typeface="Arial" panose="020B0604020202020204" pitchFamily="34" charset="0"/>
                    <a:cs typeface="Arial" panose="020B0604020202020204" pitchFamily="34" charset="0"/>
                  </a:rPr>
                  <a:t>Long-term evolution analysis</a:t>
                </a:r>
              </a:p>
            </p:txBody>
          </p:sp>
        </p:grpSp>
        <p:sp>
          <p:nvSpPr>
            <p:cNvPr id="1209" name="TextBox 1208">
              <a:extLst>
                <a:ext uri="{FF2B5EF4-FFF2-40B4-BE49-F238E27FC236}">
                  <a16:creationId xmlns:a16="http://schemas.microsoft.com/office/drawing/2014/main" id="{BA56780C-A105-AC44-1ECB-893AFE0BE081}"/>
                </a:ext>
              </a:extLst>
            </p:cNvPr>
            <p:cNvSpPr txBox="1"/>
            <p:nvPr/>
          </p:nvSpPr>
          <p:spPr>
            <a:xfrm>
              <a:off x="4240305" y="23489000"/>
              <a:ext cx="472091" cy="145631"/>
            </a:xfrm>
            <a:prstGeom prst="rect">
              <a:avLst/>
            </a:prstGeom>
            <a:noFill/>
          </p:spPr>
          <p:txBody>
            <a:bodyPr wrap="square" rtlCol="0">
              <a:spAutoFit/>
            </a:bodyPr>
            <a:lstStyle/>
            <a:p>
              <a:pPr algn="r"/>
              <a:r>
                <a:rPr lang="en-US" sz="1200" dirty="0">
                  <a:latin typeface="Arial" panose="020B0604020202020204" pitchFamily="34" charset="0"/>
                  <a:cs typeface="Arial" panose="020B0604020202020204" pitchFamily="34" charset="0"/>
                </a:rPr>
                <a:t>R wk1</a:t>
              </a:r>
            </a:p>
          </p:txBody>
        </p:sp>
        <p:sp>
          <p:nvSpPr>
            <p:cNvPr id="1210" name="TextBox 1209">
              <a:extLst>
                <a:ext uri="{FF2B5EF4-FFF2-40B4-BE49-F238E27FC236}">
                  <a16:creationId xmlns:a16="http://schemas.microsoft.com/office/drawing/2014/main" id="{7CA653A8-6AA5-412D-07F3-C40EFA406DF2}"/>
                </a:ext>
              </a:extLst>
            </p:cNvPr>
            <p:cNvSpPr txBox="1"/>
            <p:nvPr/>
          </p:nvSpPr>
          <p:spPr>
            <a:xfrm>
              <a:off x="4240305" y="23590625"/>
              <a:ext cx="472091" cy="145631"/>
            </a:xfrm>
            <a:prstGeom prst="rect">
              <a:avLst/>
            </a:prstGeom>
            <a:noFill/>
          </p:spPr>
          <p:txBody>
            <a:bodyPr wrap="square" rtlCol="0">
              <a:spAutoFit/>
            </a:bodyPr>
            <a:lstStyle/>
            <a:p>
              <a:pPr algn="r"/>
              <a:r>
                <a:rPr lang="en-US" sz="1200" dirty="0">
                  <a:latin typeface="Arial" panose="020B0604020202020204" pitchFamily="34" charset="0"/>
                  <a:cs typeface="Arial" panose="020B0604020202020204" pitchFamily="34" charset="0"/>
                </a:rPr>
                <a:t>SµG wk1</a:t>
              </a:r>
            </a:p>
          </p:txBody>
        </p:sp>
        <p:sp>
          <p:nvSpPr>
            <p:cNvPr id="1211" name="TextBox 1210">
              <a:extLst>
                <a:ext uri="{FF2B5EF4-FFF2-40B4-BE49-F238E27FC236}">
                  <a16:creationId xmlns:a16="http://schemas.microsoft.com/office/drawing/2014/main" id="{8C929C29-60A4-0E14-BAAA-86D707FCE5AC}"/>
                </a:ext>
              </a:extLst>
            </p:cNvPr>
            <p:cNvSpPr txBox="1"/>
            <p:nvPr/>
          </p:nvSpPr>
          <p:spPr>
            <a:xfrm>
              <a:off x="4240305" y="23692249"/>
              <a:ext cx="472091" cy="145631"/>
            </a:xfrm>
            <a:prstGeom prst="rect">
              <a:avLst/>
            </a:prstGeom>
            <a:noFill/>
          </p:spPr>
          <p:txBody>
            <a:bodyPr wrap="square" rtlCol="0">
              <a:spAutoFit/>
            </a:bodyPr>
            <a:lstStyle/>
            <a:p>
              <a:pPr algn="r"/>
              <a:r>
                <a:rPr lang="en-US" sz="1200" dirty="0">
                  <a:latin typeface="Arial" panose="020B0604020202020204" pitchFamily="34" charset="0"/>
                  <a:cs typeface="Arial" panose="020B0604020202020204" pitchFamily="34" charset="0"/>
                </a:rPr>
                <a:t>S wk4</a:t>
              </a:r>
            </a:p>
          </p:txBody>
        </p:sp>
        <p:sp>
          <p:nvSpPr>
            <p:cNvPr id="1212" name="TextBox 1211">
              <a:extLst>
                <a:ext uri="{FF2B5EF4-FFF2-40B4-BE49-F238E27FC236}">
                  <a16:creationId xmlns:a16="http://schemas.microsoft.com/office/drawing/2014/main" id="{781CC51D-DE68-25E4-2771-A1A32F18ABC2}"/>
                </a:ext>
              </a:extLst>
            </p:cNvPr>
            <p:cNvSpPr txBox="1"/>
            <p:nvPr/>
          </p:nvSpPr>
          <p:spPr>
            <a:xfrm>
              <a:off x="4240305" y="23793873"/>
              <a:ext cx="472091" cy="145631"/>
            </a:xfrm>
            <a:prstGeom prst="rect">
              <a:avLst/>
            </a:prstGeom>
            <a:noFill/>
          </p:spPr>
          <p:txBody>
            <a:bodyPr wrap="square" rtlCol="0">
              <a:spAutoFit/>
            </a:bodyPr>
            <a:lstStyle/>
            <a:p>
              <a:pPr algn="r"/>
              <a:r>
                <a:rPr lang="en-US" sz="1200" dirty="0">
                  <a:latin typeface="Arial" panose="020B0604020202020204" pitchFamily="34" charset="0"/>
                  <a:cs typeface="Arial" panose="020B0604020202020204" pitchFamily="34" charset="0"/>
                </a:rPr>
                <a:t>R wk4</a:t>
              </a:r>
            </a:p>
          </p:txBody>
        </p:sp>
        <p:sp>
          <p:nvSpPr>
            <p:cNvPr id="1213" name="TextBox 1212">
              <a:extLst>
                <a:ext uri="{FF2B5EF4-FFF2-40B4-BE49-F238E27FC236}">
                  <a16:creationId xmlns:a16="http://schemas.microsoft.com/office/drawing/2014/main" id="{870FBA96-2BC3-80EB-EA95-85D4322064B3}"/>
                </a:ext>
              </a:extLst>
            </p:cNvPr>
            <p:cNvSpPr txBox="1"/>
            <p:nvPr/>
          </p:nvSpPr>
          <p:spPr>
            <a:xfrm>
              <a:off x="4246922" y="23895497"/>
              <a:ext cx="472091" cy="145631"/>
            </a:xfrm>
            <a:prstGeom prst="rect">
              <a:avLst/>
            </a:prstGeom>
            <a:noFill/>
          </p:spPr>
          <p:txBody>
            <a:bodyPr wrap="square" rtlCol="0">
              <a:spAutoFit/>
            </a:bodyPr>
            <a:lstStyle/>
            <a:p>
              <a:pPr algn="r"/>
              <a:r>
                <a:rPr lang="en-US" sz="1200" dirty="0">
                  <a:latin typeface="Arial" panose="020B0604020202020204" pitchFamily="34" charset="0"/>
                  <a:cs typeface="Arial" panose="020B0604020202020204" pitchFamily="34" charset="0"/>
                </a:rPr>
                <a:t>SµG wk4</a:t>
              </a:r>
            </a:p>
          </p:txBody>
        </p:sp>
        <p:sp>
          <p:nvSpPr>
            <p:cNvPr id="1214" name="TextBox 1213">
              <a:extLst>
                <a:ext uri="{FF2B5EF4-FFF2-40B4-BE49-F238E27FC236}">
                  <a16:creationId xmlns:a16="http://schemas.microsoft.com/office/drawing/2014/main" id="{3BDD3A1D-1210-9AA0-DBE1-7033D935B3F8}"/>
                </a:ext>
              </a:extLst>
            </p:cNvPr>
            <p:cNvSpPr txBox="1"/>
            <p:nvPr/>
          </p:nvSpPr>
          <p:spPr>
            <a:xfrm>
              <a:off x="4240305" y="23387376"/>
              <a:ext cx="472091" cy="145631"/>
            </a:xfrm>
            <a:prstGeom prst="rect">
              <a:avLst/>
            </a:prstGeom>
            <a:noFill/>
          </p:spPr>
          <p:txBody>
            <a:bodyPr wrap="square" rtlCol="0">
              <a:spAutoFit/>
            </a:bodyPr>
            <a:lstStyle/>
            <a:p>
              <a:pPr algn="r"/>
              <a:r>
                <a:rPr lang="en-US" sz="1200" dirty="0">
                  <a:latin typeface="Arial" panose="020B0604020202020204" pitchFamily="34" charset="0"/>
                  <a:cs typeface="Arial" panose="020B0604020202020204" pitchFamily="34" charset="0"/>
                </a:rPr>
                <a:t>S wk1</a:t>
              </a:r>
            </a:p>
          </p:txBody>
        </p:sp>
      </p:grpSp>
      <p:grpSp>
        <p:nvGrpSpPr>
          <p:cNvPr id="1227" name="Group 1226">
            <a:extLst>
              <a:ext uri="{FF2B5EF4-FFF2-40B4-BE49-F238E27FC236}">
                <a16:creationId xmlns:a16="http://schemas.microsoft.com/office/drawing/2014/main" id="{6194618D-708A-4357-49C7-95E89D300BB3}"/>
              </a:ext>
            </a:extLst>
          </p:cNvPr>
          <p:cNvGrpSpPr/>
          <p:nvPr/>
        </p:nvGrpSpPr>
        <p:grpSpPr>
          <a:xfrm>
            <a:off x="11693235" y="4093174"/>
            <a:ext cx="11043798" cy="829292"/>
            <a:chOff x="13032935" y="4289116"/>
            <a:chExt cx="11043798" cy="829292"/>
          </a:xfrm>
        </p:grpSpPr>
        <p:sp>
          <p:nvSpPr>
            <p:cNvPr id="1216" name="Rectangle 1215">
              <a:extLst>
                <a:ext uri="{FF2B5EF4-FFF2-40B4-BE49-F238E27FC236}">
                  <a16:creationId xmlns:a16="http://schemas.microsoft.com/office/drawing/2014/main" id="{0827EAF1-CCDA-F8D6-CDE3-966934EDCB2D}"/>
                </a:ext>
              </a:extLst>
            </p:cNvPr>
            <p:cNvSpPr/>
            <p:nvPr/>
          </p:nvSpPr>
          <p:spPr>
            <a:xfrm>
              <a:off x="13032935" y="4289116"/>
              <a:ext cx="11043798" cy="829292"/>
            </a:xfrm>
            <a:prstGeom prst="rect">
              <a:avLst/>
            </a:prstGeom>
            <a:solidFill>
              <a:srgbClr val="564BFF"/>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7" name="TextBox 1216">
              <a:extLst>
                <a:ext uri="{FF2B5EF4-FFF2-40B4-BE49-F238E27FC236}">
                  <a16:creationId xmlns:a16="http://schemas.microsoft.com/office/drawing/2014/main" id="{8BDE6ADC-DA08-58AB-708F-CBB731B28F52}"/>
                </a:ext>
              </a:extLst>
            </p:cNvPr>
            <p:cNvSpPr txBox="1"/>
            <p:nvPr/>
          </p:nvSpPr>
          <p:spPr>
            <a:xfrm>
              <a:off x="17106128" y="4380597"/>
              <a:ext cx="2826415" cy="646331"/>
            </a:xfrm>
            <a:prstGeom prst="rect">
              <a:avLst/>
            </a:prstGeom>
            <a:noFill/>
          </p:spPr>
          <p:txBody>
            <a:bodyPr wrap="none" rtlCol="0">
              <a:spAutoFit/>
            </a:bodyPr>
            <a:lstStyle/>
            <a:p>
              <a:r>
                <a:rPr lang="en-US" sz="3600" b="1" dirty="0">
                  <a:solidFill>
                    <a:schemeClr val="bg1"/>
                  </a:solidFill>
                  <a:latin typeface="Arial" panose="020B0604020202020204" pitchFamily="34" charset="0"/>
                  <a:ea typeface="Calibri" panose="020F0502020204030204" pitchFamily="34" charset="0"/>
                  <a:cs typeface="Times New Roman" panose="02020603050405020304" pitchFamily="18" charset="0"/>
                </a:rPr>
                <a:t>APPROACH</a:t>
              </a:r>
            </a:p>
          </p:txBody>
        </p:sp>
      </p:grpSp>
      <p:grpSp>
        <p:nvGrpSpPr>
          <p:cNvPr id="1119" name="Group 1118">
            <a:extLst>
              <a:ext uri="{FF2B5EF4-FFF2-40B4-BE49-F238E27FC236}">
                <a16:creationId xmlns:a16="http://schemas.microsoft.com/office/drawing/2014/main" id="{E6FE83F2-0637-30B1-4BCA-239868C96066}"/>
              </a:ext>
            </a:extLst>
          </p:cNvPr>
          <p:cNvGrpSpPr/>
          <p:nvPr/>
        </p:nvGrpSpPr>
        <p:grpSpPr>
          <a:xfrm>
            <a:off x="367479" y="11853720"/>
            <a:ext cx="7408694" cy="5186086"/>
            <a:chOff x="335973" y="12700976"/>
            <a:chExt cx="7772400" cy="5440680"/>
          </a:xfrm>
        </p:grpSpPr>
        <p:pic>
          <p:nvPicPr>
            <p:cNvPr id="492" name="Picture 491" descr="A screenshot of a computer&#10;&#10;Description automatically generated">
              <a:extLst>
                <a:ext uri="{FF2B5EF4-FFF2-40B4-BE49-F238E27FC236}">
                  <a16:creationId xmlns:a16="http://schemas.microsoft.com/office/drawing/2014/main" id="{8EDAC286-AB8B-75E7-B818-343E8180056D}"/>
                </a:ext>
              </a:extLst>
            </p:cNvPr>
            <p:cNvPicPr>
              <a:picLocks noChangeAspect="1"/>
            </p:cNvPicPr>
            <p:nvPr/>
          </p:nvPicPr>
          <p:blipFill>
            <a:blip r:embed="rId7"/>
            <a:stretch>
              <a:fillRect/>
            </a:stretch>
          </p:blipFill>
          <p:spPr>
            <a:xfrm>
              <a:off x="335973" y="12700976"/>
              <a:ext cx="7772400" cy="5440680"/>
            </a:xfrm>
            <a:prstGeom prst="rect">
              <a:avLst/>
            </a:prstGeom>
          </p:spPr>
        </p:pic>
        <p:sp>
          <p:nvSpPr>
            <p:cNvPr id="1108" name="TextBox 1107">
              <a:extLst>
                <a:ext uri="{FF2B5EF4-FFF2-40B4-BE49-F238E27FC236}">
                  <a16:creationId xmlns:a16="http://schemas.microsoft.com/office/drawing/2014/main" id="{D64B4225-FFA6-EDF7-2FC5-D06A64BA37A9}"/>
                </a:ext>
              </a:extLst>
            </p:cNvPr>
            <p:cNvSpPr txBox="1"/>
            <p:nvPr/>
          </p:nvSpPr>
          <p:spPr>
            <a:xfrm>
              <a:off x="5897603" y="16427134"/>
              <a:ext cx="1791344" cy="419752"/>
            </a:xfrm>
            <a:prstGeom prst="rect">
              <a:avLst/>
            </a:prstGeom>
            <a:noFill/>
          </p:spPr>
          <p:txBody>
            <a:bodyPr wrap="none" rtlCol="0">
              <a:spAutoFit/>
            </a:bodyPr>
            <a:lstStyle/>
            <a:p>
              <a:pPr algn="ctr"/>
              <a:r>
                <a:rPr lang="en-US" sz="2000" b="1" dirty="0">
                  <a:solidFill>
                    <a:srgbClr val="564BFF"/>
                  </a:solidFill>
                  <a:latin typeface="Arial" panose="020B0604020202020204" pitchFamily="34" charset="0"/>
                  <a:ea typeface="Calibri" panose="020F0502020204030204" pitchFamily="34" charset="0"/>
                  <a:cs typeface="Times New Roman" panose="02020603050405020304" pitchFamily="18" charset="0"/>
                </a:rPr>
                <a:t>Microgravity</a:t>
              </a:r>
            </a:p>
          </p:txBody>
        </p:sp>
        <p:sp>
          <p:nvSpPr>
            <p:cNvPr id="1109" name="TextBox 1108">
              <a:extLst>
                <a:ext uri="{FF2B5EF4-FFF2-40B4-BE49-F238E27FC236}">
                  <a16:creationId xmlns:a16="http://schemas.microsoft.com/office/drawing/2014/main" id="{087DAF73-C168-546F-C476-F891404A026C}"/>
                </a:ext>
              </a:extLst>
            </p:cNvPr>
            <p:cNvSpPr txBox="1"/>
            <p:nvPr/>
          </p:nvSpPr>
          <p:spPr>
            <a:xfrm>
              <a:off x="2437036" y="16427134"/>
              <a:ext cx="1332241" cy="419752"/>
            </a:xfrm>
            <a:prstGeom prst="rect">
              <a:avLst/>
            </a:prstGeom>
            <a:noFill/>
          </p:spPr>
          <p:txBody>
            <a:bodyPr wrap="none" rtlCol="0">
              <a:spAutoFit/>
            </a:bodyPr>
            <a:lstStyle/>
            <a:p>
              <a:pPr algn="ctr"/>
              <a:r>
                <a:rPr lang="en-US" sz="2000" dirty="0">
                  <a:latin typeface="Arial" panose="020B0604020202020204" pitchFamily="34" charset="0"/>
                  <a:ea typeface="Calibri" panose="020F0502020204030204" pitchFamily="34" charset="0"/>
                  <a:cs typeface="Times New Roman" panose="02020603050405020304" pitchFamily="18" charset="0"/>
                </a:rPr>
                <a:t>Radiation</a:t>
              </a:r>
            </a:p>
          </p:txBody>
        </p:sp>
        <p:sp>
          <p:nvSpPr>
            <p:cNvPr id="1112" name="TextBox 1111">
              <a:extLst>
                <a:ext uri="{FF2B5EF4-FFF2-40B4-BE49-F238E27FC236}">
                  <a16:creationId xmlns:a16="http://schemas.microsoft.com/office/drawing/2014/main" id="{0DD3D4EA-57E2-7473-E54D-8BC3B27CAABA}"/>
                </a:ext>
              </a:extLst>
            </p:cNvPr>
            <p:cNvSpPr txBox="1"/>
            <p:nvPr/>
          </p:nvSpPr>
          <p:spPr>
            <a:xfrm>
              <a:off x="3979938" y="12873017"/>
              <a:ext cx="1818251" cy="419752"/>
            </a:xfrm>
            <a:prstGeom prst="rect">
              <a:avLst/>
            </a:prstGeom>
            <a:noFill/>
          </p:spPr>
          <p:txBody>
            <a:bodyPr wrap="none" rtlCol="0">
              <a:spAutoFit/>
            </a:bodyPr>
            <a:lstStyle/>
            <a:p>
              <a:pPr algn="ctr"/>
              <a:r>
                <a:rPr lang="en-US" sz="2000" dirty="0">
                  <a:latin typeface="Arial" panose="020B0604020202020204" pitchFamily="34" charset="0"/>
                  <a:ea typeface="Calibri" panose="020F0502020204030204" pitchFamily="34" charset="0"/>
                  <a:cs typeface="Times New Roman" panose="02020603050405020304" pitchFamily="18" charset="0"/>
                </a:rPr>
                <a:t>Elevated CO</a:t>
              </a:r>
              <a:r>
                <a:rPr lang="en-US" sz="2000" baseline="-25000" dirty="0">
                  <a:latin typeface="Arial" panose="020B0604020202020204" pitchFamily="34" charset="0"/>
                  <a:ea typeface="Calibri" panose="020F0502020204030204" pitchFamily="34" charset="0"/>
                  <a:cs typeface="Times New Roman" panose="02020603050405020304" pitchFamily="18" charset="0"/>
                </a:rPr>
                <a:t>2</a:t>
              </a:r>
              <a:endParaRPr lang="en-US" sz="2000" dirty="0">
                <a:latin typeface="Arial" panose="020B0604020202020204" pitchFamily="34" charset="0"/>
                <a:ea typeface="Calibri" panose="020F0502020204030204" pitchFamily="34" charset="0"/>
                <a:cs typeface="Times New Roman" panose="02020603050405020304" pitchFamily="18" charset="0"/>
              </a:endParaRPr>
            </a:p>
          </p:txBody>
        </p:sp>
        <p:sp>
          <p:nvSpPr>
            <p:cNvPr id="1113" name="Rectangle 1112">
              <a:extLst>
                <a:ext uri="{FF2B5EF4-FFF2-40B4-BE49-F238E27FC236}">
                  <a16:creationId xmlns:a16="http://schemas.microsoft.com/office/drawing/2014/main" id="{5DE07105-C45C-6372-815E-B35F670E7447}"/>
                </a:ext>
              </a:extLst>
            </p:cNvPr>
            <p:cNvSpPr/>
            <p:nvPr/>
          </p:nvSpPr>
          <p:spPr>
            <a:xfrm>
              <a:off x="2932981" y="13833532"/>
              <a:ext cx="805125" cy="332048"/>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4" name="TextBox 1113">
              <a:extLst>
                <a:ext uri="{FF2B5EF4-FFF2-40B4-BE49-F238E27FC236}">
                  <a16:creationId xmlns:a16="http://schemas.microsoft.com/office/drawing/2014/main" id="{A01D888B-F30F-77C3-5FA1-DFD5638AD534}"/>
                </a:ext>
              </a:extLst>
            </p:cNvPr>
            <p:cNvSpPr txBox="1"/>
            <p:nvPr/>
          </p:nvSpPr>
          <p:spPr>
            <a:xfrm>
              <a:off x="2581740" y="13747134"/>
              <a:ext cx="1702684" cy="419752"/>
            </a:xfrm>
            <a:prstGeom prst="rect">
              <a:avLst/>
            </a:prstGeom>
            <a:noFill/>
          </p:spPr>
          <p:txBody>
            <a:bodyPr wrap="none" rtlCol="0">
              <a:spAutoFit/>
            </a:bodyPr>
            <a:lstStyle/>
            <a:p>
              <a:pPr algn="ctr"/>
              <a:r>
                <a:rPr lang="en-US" sz="2000" dirty="0">
                  <a:latin typeface="Arial" panose="020B0604020202020204" pitchFamily="34" charset="0"/>
                  <a:ea typeface="Calibri" panose="020F0502020204030204" pitchFamily="34" charset="0"/>
                  <a:cs typeface="Times New Roman" panose="02020603050405020304" pitchFamily="18" charset="0"/>
                </a:rPr>
                <a:t>Temperature</a:t>
              </a:r>
            </a:p>
          </p:txBody>
        </p:sp>
        <p:sp>
          <p:nvSpPr>
            <p:cNvPr id="1115" name="Rectangle 1114">
              <a:extLst>
                <a:ext uri="{FF2B5EF4-FFF2-40B4-BE49-F238E27FC236}">
                  <a16:creationId xmlns:a16="http://schemas.microsoft.com/office/drawing/2014/main" id="{D396CF59-1EF6-D2F1-08CA-61C4072EE823}"/>
                </a:ext>
              </a:extLst>
            </p:cNvPr>
            <p:cNvSpPr/>
            <p:nvPr/>
          </p:nvSpPr>
          <p:spPr>
            <a:xfrm>
              <a:off x="5889384" y="13833532"/>
              <a:ext cx="805125" cy="332048"/>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6" name="TextBox 1115">
              <a:extLst>
                <a:ext uri="{FF2B5EF4-FFF2-40B4-BE49-F238E27FC236}">
                  <a16:creationId xmlns:a16="http://schemas.microsoft.com/office/drawing/2014/main" id="{DF7F0A22-079F-4758-4842-B4379D3BABBC}"/>
                </a:ext>
              </a:extLst>
            </p:cNvPr>
            <p:cNvSpPr txBox="1"/>
            <p:nvPr/>
          </p:nvSpPr>
          <p:spPr>
            <a:xfrm>
              <a:off x="5539118" y="13747134"/>
              <a:ext cx="1998394" cy="419752"/>
            </a:xfrm>
            <a:prstGeom prst="rect">
              <a:avLst/>
            </a:prstGeom>
            <a:noFill/>
          </p:spPr>
          <p:txBody>
            <a:bodyPr wrap="none" rtlCol="0">
              <a:spAutoFit/>
            </a:bodyPr>
            <a:lstStyle/>
            <a:p>
              <a:pPr algn="ctr"/>
              <a:r>
                <a:rPr lang="en-US" sz="2000" dirty="0">
                  <a:latin typeface="Arial" panose="020B0604020202020204" pitchFamily="34" charset="0"/>
                  <a:ea typeface="Calibri" panose="020F0502020204030204" pitchFamily="34" charset="0"/>
                  <a:cs typeface="Times New Roman" panose="02020603050405020304" pitchFamily="18" charset="0"/>
                </a:rPr>
                <a:t>Space Vacuum</a:t>
              </a:r>
            </a:p>
          </p:txBody>
        </p:sp>
      </p:grpSp>
      <p:sp>
        <p:nvSpPr>
          <p:cNvPr id="1218" name="Rounded Rectangle 1217">
            <a:extLst>
              <a:ext uri="{FF2B5EF4-FFF2-40B4-BE49-F238E27FC236}">
                <a16:creationId xmlns:a16="http://schemas.microsoft.com/office/drawing/2014/main" id="{0F79C454-DF06-8AE5-C377-B92C7A5C4FFF}"/>
              </a:ext>
            </a:extLst>
          </p:cNvPr>
          <p:cNvSpPr/>
          <p:nvPr/>
        </p:nvSpPr>
        <p:spPr>
          <a:xfrm>
            <a:off x="265414" y="22301177"/>
            <a:ext cx="11097562" cy="4976429"/>
          </a:xfrm>
          <a:prstGeom prst="roundRect">
            <a:avLst>
              <a:gd name="adj" fmla="val 0"/>
            </a:avLst>
          </a:prstGeom>
          <a:solidFill>
            <a:srgbClr val="FFFFFF"/>
          </a:solidFill>
          <a:ln w="28575">
            <a:solidFill>
              <a:srgbClr val="564B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52" name="Group 1151">
            <a:extLst>
              <a:ext uri="{FF2B5EF4-FFF2-40B4-BE49-F238E27FC236}">
                <a16:creationId xmlns:a16="http://schemas.microsoft.com/office/drawing/2014/main" id="{5B0A6B90-BEAD-037F-DF6D-67460A9618A9}"/>
              </a:ext>
            </a:extLst>
          </p:cNvPr>
          <p:cNvGrpSpPr/>
          <p:nvPr/>
        </p:nvGrpSpPr>
        <p:grpSpPr>
          <a:xfrm>
            <a:off x="273014" y="19533806"/>
            <a:ext cx="10957601" cy="1154397"/>
            <a:chOff x="365312" y="14419400"/>
            <a:chExt cx="7284017" cy="824569"/>
          </a:xfrm>
        </p:grpSpPr>
        <p:sp>
          <p:nvSpPr>
            <p:cNvPr id="1153" name="TextBox 1152">
              <a:extLst>
                <a:ext uri="{FF2B5EF4-FFF2-40B4-BE49-F238E27FC236}">
                  <a16:creationId xmlns:a16="http://schemas.microsoft.com/office/drawing/2014/main" id="{C8B78F05-0C3C-6BFE-5262-626580F20476}"/>
                </a:ext>
              </a:extLst>
            </p:cNvPr>
            <p:cNvSpPr txBox="1"/>
            <p:nvPr/>
          </p:nvSpPr>
          <p:spPr>
            <a:xfrm>
              <a:off x="365312" y="14419400"/>
              <a:ext cx="7284017" cy="769441"/>
            </a:xfrm>
            <a:prstGeom prst="rect">
              <a:avLst/>
            </a:prstGeom>
            <a:noFill/>
            <a:ln>
              <a:noFill/>
            </a:ln>
          </p:spPr>
          <p:txBody>
            <a:bodyPr wrap="square" rtlCol="0">
              <a:spAutoFit/>
            </a:bodyPr>
            <a:lstStyle/>
            <a:p>
              <a:pPr algn="ctr"/>
              <a:r>
                <a:rPr lang="en-US" sz="3200" b="1" dirty="0">
                  <a:latin typeface="Arial" panose="020B0604020202020204" pitchFamily="34" charset="0"/>
                  <a:cs typeface="Arial" panose="020B0604020202020204" pitchFamily="34" charset="0"/>
                </a:rPr>
                <a:t>Bacteria physiology and genetic programs are altered by stress induced from microgravity </a:t>
              </a:r>
            </a:p>
          </p:txBody>
        </p:sp>
        <p:cxnSp>
          <p:nvCxnSpPr>
            <p:cNvPr id="1154" name="Straight Connector 1153">
              <a:extLst>
                <a:ext uri="{FF2B5EF4-FFF2-40B4-BE49-F238E27FC236}">
                  <a16:creationId xmlns:a16="http://schemas.microsoft.com/office/drawing/2014/main" id="{79873289-DBDC-AC2D-9ECA-C211803ECA78}"/>
                </a:ext>
              </a:extLst>
            </p:cNvPr>
            <p:cNvCxnSpPr>
              <a:cxnSpLocks/>
            </p:cNvCxnSpPr>
            <p:nvPr/>
          </p:nvCxnSpPr>
          <p:spPr>
            <a:xfrm>
              <a:off x="549567" y="14419400"/>
              <a:ext cx="6915506" cy="0"/>
            </a:xfrm>
            <a:prstGeom prst="line">
              <a:avLst/>
            </a:prstGeom>
            <a:ln w="57150">
              <a:solidFill>
                <a:srgbClr val="564BFF"/>
              </a:solidFill>
            </a:ln>
          </p:spPr>
          <p:style>
            <a:lnRef idx="1">
              <a:schemeClr val="accent1"/>
            </a:lnRef>
            <a:fillRef idx="0">
              <a:schemeClr val="accent1"/>
            </a:fillRef>
            <a:effectRef idx="0">
              <a:schemeClr val="accent1"/>
            </a:effectRef>
            <a:fontRef idx="minor">
              <a:schemeClr val="tx1"/>
            </a:fontRef>
          </p:style>
        </p:cxnSp>
        <p:cxnSp>
          <p:nvCxnSpPr>
            <p:cNvPr id="1155" name="Straight Connector 1154">
              <a:extLst>
                <a:ext uri="{FF2B5EF4-FFF2-40B4-BE49-F238E27FC236}">
                  <a16:creationId xmlns:a16="http://schemas.microsoft.com/office/drawing/2014/main" id="{E0B23CC7-0152-E9C0-A059-982ACB90177C}"/>
                </a:ext>
              </a:extLst>
            </p:cNvPr>
            <p:cNvCxnSpPr>
              <a:cxnSpLocks/>
            </p:cNvCxnSpPr>
            <p:nvPr/>
          </p:nvCxnSpPr>
          <p:spPr>
            <a:xfrm>
              <a:off x="549567" y="15243969"/>
              <a:ext cx="6915506" cy="0"/>
            </a:xfrm>
            <a:prstGeom prst="line">
              <a:avLst/>
            </a:prstGeom>
            <a:ln w="57150">
              <a:solidFill>
                <a:srgbClr val="564BFF"/>
              </a:solidFill>
            </a:ln>
          </p:spPr>
          <p:style>
            <a:lnRef idx="1">
              <a:schemeClr val="accent1"/>
            </a:lnRef>
            <a:fillRef idx="0">
              <a:schemeClr val="accent1"/>
            </a:fillRef>
            <a:effectRef idx="0">
              <a:schemeClr val="accent1"/>
            </a:effectRef>
            <a:fontRef idx="minor">
              <a:schemeClr val="tx1"/>
            </a:fontRef>
          </p:style>
        </p:cxnSp>
      </p:grpSp>
      <p:grpSp>
        <p:nvGrpSpPr>
          <p:cNvPr id="1632" name="Group 1631">
            <a:extLst>
              <a:ext uri="{FF2B5EF4-FFF2-40B4-BE49-F238E27FC236}">
                <a16:creationId xmlns:a16="http://schemas.microsoft.com/office/drawing/2014/main" id="{DD5891FC-2D2B-F695-A5B5-1C904DE2150A}"/>
              </a:ext>
            </a:extLst>
          </p:cNvPr>
          <p:cNvGrpSpPr/>
          <p:nvPr/>
        </p:nvGrpSpPr>
        <p:grpSpPr>
          <a:xfrm>
            <a:off x="7286234" y="11861189"/>
            <a:ext cx="3824558" cy="7300970"/>
            <a:chOff x="7309094" y="11861189"/>
            <a:chExt cx="3824558" cy="7300970"/>
          </a:xfrm>
        </p:grpSpPr>
        <p:grpSp>
          <p:nvGrpSpPr>
            <p:cNvPr id="1127" name="Group 1126">
              <a:extLst>
                <a:ext uri="{FF2B5EF4-FFF2-40B4-BE49-F238E27FC236}">
                  <a16:creationId xmlns:a16="http://schemas.microsoft.com/office/drawing/2014/main" id="{3BDAFD77-0762-FB79-A6B6-29F003EE9698}"/>
                </a:ext>
              </a:extLst>
            </p:cNvPr>
            <p:cNvGrpSpPr/>
            <p:nvPr/>
          </p:nvGrpSpPr>
          <p:grpSpPr>
            <a:xfrm>
              <a:off x="7309094" y="11861189"/>
              <a:ext cx="3787490" cy="535533"/>
              <a:chOff x="8346994" y="12677715"/>
              <a:chExt cx="3787490" cy="535533"/>
            </a:xfrm>
          </p:grpSpPr>
          <p:grpSp>
            <p:nvGrpSpPr>
              <p:cNvPr id="1107" name="Group 1106">
                <a:extLst>
                  <a:ext uri="{FF2B5EF4-FFF2-40B4-BE49-F238E27FC236}">
                    <a16:creationId xmlns:a16="http://schemas.microsoft.com/office/drawing/2014/main" id="{C330BCE3-0610-4B6E-6AE6-4F573043087E}"/>
                  </a:ext>
                </a:extLst>
              </p:cNvPr>
              <p:cNvGrpSpPr/>
              <p:nvPr/>
            </p:nvGrpSpPr>
            <p:grpSpPr>
              <a:xfrm>
                <a:off x="8346994" y="12780290"/>
                <a:ext cx="3787490" cy="432958"/>
                <a:chOff x="7924966" y="12820046"/>
                <a:chExt cx="3787490" cy="432958"/>
              </a:xfrm>
            </p:grpSpPr>
            <p:sp>
              <p:nvSpPr>
                <p:cNvPr id="1103" name="TextBox 1102">
                  <a:extLst>
                    <a:ext uri="{FF2B5EF4-FFF2-40B4-BE49-F238E27FC236}">
                      <a16:creationId xmlns:a16="http://schemas.microsoft.com/office/drawing/2014/main" id="{4C5E5F6B-30DC-A8DE-2DF1-2544FE69D49C}"/>
                    </a:ext>
                  </a:extLst>
                </p:cNvPr>
                <p:cNvSpPr txBox="1"/>
                <p:nvPr/>
              </p:nvSpPr>
              <p:spPr>
                <a:xfrm>
                  <a:off x="8868583" y="12820046"/>
                  <a:ext cx="2093843" cy="400110"/>
                </a:xfrm>
                <a:prstGeom prst="rect">
                  <a:avLst/>
                </a:prstGeom>
                <a:noFill/>
              </p:spPr>
              <p:txBody>
                <a:bodyPr wrap="none" rtlCol="0">
                  <a:spAutoFit/>
                </a:bodyPr>
                <a:lstStyle/>
                <a:p>
                  <a:r>
                    <a:rPr lang="en-US" sz="2000" dirty="0">
                      <a:latin typeface="Arial" panose="020B0604020202020204" pitchFamily="34" charset="0"/>
                      <a:ea typeface="Calibri" panose="020F0502020204030204" pitchFamily="34" charset="0"/>
                      <a:cs typeface="Times New Roman" panose="02020603050405020304" pitchFamily="18" charset="0"/>
                    </a:rPr>
                    <a:t>Biofilm formation</a:t>
                  </a:r>
                </a:p>
              </p:txBody>
            </p:sp>
            <p:cxnSp>
              <p:nvCxnSpPr>
                <p:cNvPr id="1105" name="Straight Connector 1104">
                  <a:extLst>
                    <a:ext uri="{FF2B5EF4-FFF2-40B4-BE49-F238E27FC236}">
                      <a16:creationId xmlns:a16="http://schemas.microsoft.com/office/drawing/2014/main" id="{B9AE6FD2-9E55-9FCC-AB94-2E12C3AAE9F0}"/>
                    </a:ext>
                  </a:extLst>
                </p:cNvPr>
                <p:cNvCxnSpPr>
                  <a:cxnSpLocks/>
                </p:cNvCxnSpPr>
                <p:nvPr/>
              </p:nvCxnSpPr>
              <p:spPr>
                <a:xfrm>
                  <a:off x="7924966" y="13253004"/>
                  <a:ext cx="378749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22" name="Group 1121">
                <a:extLst>
                  <a:ext uri="{FF2B5EF4-FFF2-40B4-BE49-F238E27FC236}">
                    <a16:creationId xmlns:a16="http://schemas.microsoft.com/office/drawing/2014/main" id="{93B6D509-5C27-9A04-D5F0-AE26E5BD4709}"/>
                  </a:ext>
                </a:extLst>
              </p:cNvPr>
              <p:cNvGrpSpPr/>
              <p:nvPr/>
            </p:nvGrpSpPr>
            <p:grpSpPr>
              <a:xfrm>
                <a:off x="8350430" y="12677715"/>
                <a:ext cx="457200" cy="461665"/>
                <a:chOff x="7923390" y="15533525"/>
                <a:chExt cx="457200" cy="461665"/>
              </a:xfrm>
            </p:grpSpPr>
            <p:sp>
              <p:nvSpPr>
                <p:cNvPr id="1120" name="TextBox 1119">
                  <a:extLst>
                    <a:ext uri="{FF2B5EF4-FFF2-40B4-BE49-F238E27FC236}">
                      <a16:creationId xmlns:a16="http://schemas.microsoft.com/office/drawing/2014/main" id="{2A156A92-3476-55F4-7CD8-2713C48ED7B0}"/>
                    </a:ext>
                  </a:extLst>
                </p:cNvPr>
                <p:cNvSpPr txBox="1"/>
                <p:nvPr/>
              </p:nvSpPr>
              <p:spPr>
                <a:xfrm>
                  <a:off x="7973896" y="15533525"/>
                  <a:ext cx="356188" cy="461665"/>
                </a:xfrm>
                <a:prstGeom prst="rect">
                  <a:avLst/>
                </a:prstGeom>
                <a:noFill/>
              </p:spPr>
              <p:txBody>
                <a:bodyPr wrap="none" rtlCol="0">
                  <a:spAutoFit/>
                </a:bodyPr>
                <a:lstStyle/>
                <a:p>
                  <a:r>
                    <a:rPr lang="en-US" sz="2400" dirty="0">
                      <a:latin typeface="Arial" panose="020B0604020202020204" pitchFamily="34" charset="0"/>
                      <a:cs typeface="Arial" panose="020B0604020202020204" pitchFamily="34" charset="0"/>
                    </a:rPr>
                    <a:t>1</a:t>
                  </a:r>
                </a:p>
              </p:txBody>
            </p:sp>
            <p:sp>
              <p:nvSpPr>
                <p:cNvPr id="1121" name="Oval 1120">
                  <a:extLst>
                    <a:ext uri="{FF2B5EF4-FFF2-40B4-BE49-F238E27FC236}">
                      <a16:creationId xmlns:a16="http://schemas.microsoft.com/office/drawing/2014/main" id="{1EC06D25-4024-A679-27D7-C42F015FD8AF}"/>
                    </a:ext>
                  </a:extLst>
                </p:cNvPr>
                <p:cNvSpPr/>
                <p:nvPr/>
              </p:nvSpPr>
              <p:spPr>
                <a:xfrm>
                  <a:off x="7923390" y="15535757"/>
                  <a:ext cx="457200" cy="4572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146" name="TextBox 1145">
              <a:extLst>
                <a:ext uri="{FF2B5EF4-FFF2-40B4-BE49-F238E27FC236}">
                  <a16:creationId xmlns:a16="http://schemas.microsoft.com/office/drawing/2014/main" id="{0F3ECC19-113F-CF24-A2EC-190B95117630}"/>
                </a:ext>
              </a:extLst>
            </p:cNvPr>
            <p:cNvSpPr txBox="1"/>
            <p:nvPr/>
          </p:nvSpPr>
          <p:spPr>
            <a:xfrm>
              <a:off x="9269039" y="18693913"/>
              <a:ext cx="1864613" cy="430887"/>
            </a:xfrm>
            <a:prstGeom prst="rect">
              <a:avLst/>
            </a:prstGeom>
            <a:solidFill>
              <a:srgbClr val="E5E6FA"/>
            </a:solidFill>
            <a:ln>
              <a:noFill/>
            </a:ln>
          </p:spPr>
          <p:txBody>
            <a:bodyPr wrap="none" rtlCol="0">
              <a:spAutoFit/>
            </a:bodyPr>
            <a:lstStyle/>
            <a:p>
              <a:pPr algn="ctr"/>
              <a:r>
                <a:rPr lang="en-US" sz="2200" b="1" dirty="0">
                  <a:latin typeface="Arial" panose="020B0604020202020204" pitchFamily="34" charset="0"/>
                  <a:ea typeface="Calibri" panose="020F0502020204030204" pitchFamily="34" charset="0"/>
                  <a:cs typeface="Times New Roman" panose="02020603050405020304" pitchFamily="18" charset="0"/>
                </a:rPr>
                <a:t>Microgravity</a:t>
              </a:r>
            </a:p>
          </p:txBody>
        </p:sp>
        <p:sp>
          <p:nvSpPr>
            <p:cNvPr id="1147" name="TextBox 1146">
              <a:extLst>
                <a:ext uri="{FF2B5EF4-FFF2-40B4-BE49-F238E27FC236}">
                  <a16:creationId xmlns:a16="http://schemas.microsoft.com/office/drawing/2014/main" id="{38C687E9-6CD4-0889-C657-303F8651C041}"/>
                </a:ext>
              </a:extLst>
            </p:cNvPr>
            <p:cNvSpPr txBox="1"/>
            <p:nvPr/>
          </p:nvSpPr>
          <p:spPr>
            <a:xfrm>
              <a:off x="7338556" y="18689771"/>
              <a:ext cx="1943161" cy="430887"/>
            </a:xfrm>
            <a:prstGeom prst="rect">
              <a:avLst/>
            </a:prstGeom>
            <a:solidFill>
              <a:srgbClr val="C9C7C7"/>
            </a:solidFill>
          </p:spPr>
          <p:txBody>
            <a:bodyPr wrap="none" rtlCol="0">
              <a:spAutoFit/>
            </a:bodyPr>
            <a:lstStyle/>
            <a:p>
              <a:pPr algn="ctr"/>
              <a:r>
                <a:rPr lang="en-US" sz="2200" b="1" dirty="0">
                  <a:latin typeface="Arial" panose="020B0604020202020204" pitchFamily="34" charset="0"/>
                  <a:ea typeface="Calibri" panose="020F0502020204030204" pitchFamily="34" charset="0"/>
                  <a:cs typeface="Times New Roman" panose="02020603050405020304" pitchFamily="18" charset="0"/>
                </a:rPr>
                <a:t>Earth control</a:t>
              </a:r>
            </a:p>
          </p:txBody>
        </p:sp>
        <p:cxnSp>
          <p:nvCxnSpPr>
            <p:cNvPr id="1149" name="Straight Connector 1148">
              <a:extLst>
                <a:ext uri="{FF2B5EF4-FFF2-40B4-BE49-F238E27FC236}">
                  <a16:creationId xmlns:a16="http://schemas.microsoft.com/office/drawing/2014/main" id="{81E2AF97-5467-0F1D-574F-AA9FBFC3DEDD}"/>
                </a:ext>
              </a:extLst>
            </p:cNvPr>
            <p:cNvCxnSpPr>
              <a:cxnSpLocks/>
            </p:cNvCxnSpPr>
            <p:nvPr/>
          </p:nvCxnSpPr>
          <p:spPr>
            <a:xfrm flipH="1">
              <a:off x="9269039" y="18286245"/>
              <a:ext cx="12678" cy="875914"/>
            </a:xfrm>
            <a:prstGeom prst="line">
              <a:avLst/>
            </a:prstGeom>
            <a:ln w="25400">
              <a:solidFill>
                <a:schemeClr val="tx1"/>
              </a:solidFill>
              <a:prstDash val="dash"/>
            </a:ln>
          </p:spPr>
          <p:style>
            <a:lnRef idx="1">
              <a:schemeClr val="dk1"/>
            </a:lnRef>
            <a:fillRef idx="0">
              <a:schemeClr val="dk1"/>
            </a:fillRef>
            <a:effectRef idx="0">
              <a:schemeClr val="dk1"/>
            </a:effectRef>
            <a:fontRef idx="minor">
              <a:schemeClr val="tx1"/>
            </a:fontRef>
          </p:style>
        </p:cxnSp>
        <p:pic>
          <p:nvPicPr>
            <p:cNvPr id="1126" name="Picture 1125">
              <a:extLst>
                <a:ext uri="{FF2B5EF4-FFF2-40B4-BE49-F238E27FC236}">
                  <a16:creationId xmlns:a16="http://schemas.microsoft.com/office/drawing/2014/main" id="{C3D3606C-991E-794C-27BF-18FFD1C841F3}"/>
                </a:ext>
              </a:extLst>
            </p:cNvPr>
            <p:cNvPicPr>
              <a:picLocks noChangeAspect="1"/>
            </p:cNvPicPr>
            <p:nvPr/>
          </p:nvPicPr>
          <p:blipFill rotWithShape="1">
            <a:blip r:embed="rId8"/>
            <a:srcRect r="56633"/>
            <a:stretch/>
          </p:blipFill>
          <p:spPr>
            <a:xfrm>
              <a:off x="7372963" y="12439452"/>
              <a:ext cx="3659753" cy="5907324"/>
            </a:xfrm>
            <a:prstGeom prst="rect">
              <a:avLst/>
            </a:prstGeom>
          </p:spPr>
        </p:pic>
        <p:sp>
          <p:nvSpPr>
            <p:cNvPr id="1166" name="Rectangle 1165">
              <a:extLst>
                <a:ext uri="{FF2B5EF4-FFF2-40B4-BE49-F238E27FC236}">
                  <a16:creationId xmlns:a16="http://schemas.microsoft.com/office/drawing/2014/main" id="{90F0606C-FB75-6564-A3F5-462BF8CC5B7B}"/>
                </a:ext>
              </a:extLst>
            </p:cNvPr>
            <p:cNvSpPr/>
            <p:nvPr/>
          </p:nvSpPr>
          <p:spPr>
            <a:xfrm>
              <a:off x="9068336" y="13755486"/>
              <a:ext cx="457200" cy="29239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7" name="Rectangle 1166">
              <a:extLst>
                <a:ext uri="{FF2B5EF4-FFF2-40B4-BE49-F238E27FC236}">
                  <a16:creationId xmlns:a16="http://schemas.microsoft.com/office/drawing/2014/main" id="{3D8420B0-6100-6FC3-2A6A-65255363EC00}"/>
                </a:ext>
              </a:extLst>
            </p:cNvPr>
            <p:cNvSpPr/>
            <p:nvPr/>
          </p:nvSpPr>
          <p:spPr>
            <a:xfrm>
              <a:off x="9017075" y="17099469"/>
              <a:ext cx="457200" cy="19803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69" name="Group 1168">
              <a:extLst>
                <a:ext uri="{FF2B5EF4-FFF2-40B4-BE49-F238E27FC236}">
                  <a16:creationId xmlns:a16="http://schemas.microsoft.com/office/drawing/2014/main" id="{3509A347-3906-8FCE-871E-CF09135E05B8}"/>
                </a:ext>
              </a:extLst>
            </p:cNvPr>
            <p:cNvGrpSpPr/>
            <p:nvPr/>
          </p:nvGrpSpPr>
          <p:grpSpPr>
            <a:xfrm>
              <a:off x="7309094" y="14348012"/>
              <a:ext cx="3787490" cy="535533"/>
              <a:chOff x="8346994" y="12677715"/>
              <a:chExt cx="3787490" cy="535533"/>
            </a:xfrm>
          </p:grpSpPr>
          <p:grpSp>
            <p:nvGrpSpPr>
              <p:cNvPr id="1170" name="Group 1169">
                <a:extLst>
                  <a:ext uri="{FF2B5EF4-FFF2-40B4-BE49-F238E27FC236}">
                    <a16:creationId xmlns:a16="http://schemas.microsoft.com/office/drawing/2014/main" id="{91B4DDE1-0890-0139-EC23-24984B4B8FAE}"/>
                  </a:ext>
                </a:extLst>
              </p:cNvPr>
              <p:cNvGrpSpPr/>
              <p:nvPr/>
            </p:nvGrpSpPr>
            <p:grpSpPr>
              <a:xfrm>
                <a:off x="8346994" y="12800187"/>
                <a:ext cx="3787490" cy="413061"/>
                <a:chOff x="7924966" y="12839943"/>
                <a:chExt cx="3787490" cy="413061"/>
              </a:xfrm>
            </p:grpSpPr>
            <p:sp>
              <p:nvSpPr>
                <p:cNvPr id="1174" name="TextBox 1173">
                  <a:extLst>
                    <a:ext uri="{FF2B5EF4-FFF2-40B4-BE49-F238E27FC236}">
                      <a16:creationId xmlns:a16="http://schemas.microsoft.com/office/drawing/2014/main" id="{C817839E-2247-275C-8935-E52B16101FF9}"/>
                    </a:ext>
                  </a:extLst>
                </p:cNvPr>
                <p:cNvSpPr txBox="1"/>
                <p:nvPr/>
              </p:nvSpPr>
              <p:spPr>
                <a:xfrm>
                  <a:off x="8674718" y="12839943"/>
                  <a:ext cx="2465740" cy="400110"/>
                </a:xfrm>
                <a:prstGeom prst="rect">
                  <a:avLst/>
                </a:prstGeom>
                <a:solidFill>
                  <a:schemeClr val="bg1"/>
                </a:solidFill>
              </p:spPr>
              <p:txBody>
                <a:bodyPr wrap="none" rtlCol="0">
                  <a:spAutoFit/>
                </a:bodyPr>
                <a:lstStyle/>
                <a:p>
                  <a:r>
                    <a:rPr lang="en-US" sz="2000" dirty="0">
                      <a:latin typeface="Arial" panose="020B0604020202020204" pitchFamily="34" charset="0"/>
                      <a:ea typeface="Calibri" panose="020F0502020204030204" pitchFamily="34" charset="0"/>
                      <a:cs typeface="Times New Roman" panose="02020603050405020304" pitchFamily="18" charset="0"/>
                    </a:rPr>
                    <a:t>Antibiotic resistance</a:t>
                  </a:r>
                </a:p>
              </p:txBody>
            </p:sp>
            <p:cxnSp>
              <p:nvCxnSpPr>
                <p:cNvPr id="1175" name="Straight Connector 1174">
                  <a:extLst>
                    <a:ext uri="{FF2B5EF4-FFF2-40B4-BE49-F238E27FC236}">
                      <a16:creationId xmlns:a16="http://schemas.microsoft.com/office/drawing/2014/main" id="{CBBA80D6-B761-F0FF-C11F-4AC9ACEB4F35}"/>
                    </a:ext>
                  </a:extLst>
                </p:cNvPr>
                <p:cNvCxnSpPr>
                  <a:cxnSpLocks/>
                </p:cNvCxnSpPr>
                <p:nvPr/>
              </p:nvCxnSpPr>
              <p:spPr>
                <a:xfrm>
                  <a:off x="7924966" y="13253004"/>
                  <a:ext cx="378749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71" name="Group 1170">
                <a:extLst>
                  <a:ext uri="{FF2B5EF4-FFF2-40B4-BE49-F238E27FC236}">
                    <a16:creationId xmlns:a16="http://schemas.microsoft.com/office/drawing/2014/main" id="{673B89FB-F3E6-EE5B-109D-8E0B0229C000}"/>
                  </a:ext>
                </a:extLst>
              </p:cNvPr>
              <p:cNvGrpSpPr/>
              <p:nvPr/>
            </p:nvGrpSpPr>
            <p:grpSpPr>
              <a:xfrm>
                <a:off x="8350430" y="12677715"/>
                <a:ext cx="457200" cy="461665"/>
                <a:chOff x="7923390" y="15533525"/>
                <a:chExt cx="457200" cy="461665"/>
              </a:xfrm>
            </p:grpSpPr>
            <p:sp>
              <p:nvSpPr>
                <p:cNvPr id="1172" name="TextBox 1171">
                  <a:extLst>
                    <a:ext uri="{FF2B5EF4-FFF2-40B4-BE49-F238E27FC236}">
                      <a16:creationId xmlns:a16="http://schemas.microsoft.com/office/drawing/2014/main" id="{A169BC64-45E9-A8E6-ADFC-7399056437A7}"/>
                    </a:ext>
                  </a:extLst>
                </p:cNvPr>
                <p:cNvSpPr txBox="1"/>
                <p:nvPr/>
              </p:nvSpPr>
              <p:spPr>
                <a:xfrm>
                  <a:off x="7973896" y="15533525"/>
                  <a:ext cx="356188" cy="461665"/>
                </a:xfrm>
                <a:prstGeom prst="rect">
                  <a:avLst/>
                </a:prstGeom>
                <a:noFill/>
              </p:spPr>
              <p:txBody>
                <a:bodyPr wrap="none" rtlCol="0">
                  <a:spAutoFit/>
                </a:bodyPr>
                <a:lstStyle/>
                <a:p>
                  <a:r>
                    <a:rPr lang="en-US" sz="2400" dirty="0">
                      <a:latin typeface="Arial" panose="020B0604020202020204" pitchFamily="34" charset="0"/>
                      <a:cs typeface="Arial" panose="020B0604020202020204" pitchFamily="34" charset="0"/>
                    </a:rPr>
                    <a:t>2</a:t>
                  </a:r>
                </a:p>
              </p:txBody>
            </p:sp>
            <p:sp>
              <p:nvSpPr>
                <p:cNvPr id="1173" name="Oval 1172">
                  <a:extLst>
                    <a:ext uri="{FF2B5EF4-FFF2-40B4-BE49-F238E27FC236}">
                      <a16:creationId xmlns:a16="http://schemas.microsoft.com/office/drawing/2014/main" id="{4E8574C5-F598-F5BF-79A4-2DFF86B6DF75}"/>
                    </a:ext>
                  </a:extLst>
                </p:cNvPr>
                <p:cNvSpPr/>
                <p:nvPr/>
              </p:nvSpPr>
              <p:spPr>
                <a:xfrm>
                  <a:off x="7923390" y="15535757"/>
                  <a:ext cx="457200" cy="4572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176" name="Group 1175">
              <a:extLst>
                <a:ext uri="{FF2B5EF4-FFF2-40B4-BE49-F238E27FC236}">
                  <a16:creationId xmlns:a16="http://schemas.microsoft.com/office/drawing/2014/main" id="{D825B6BA-D462-2FBD-C35B-D4646A09314B}"/>
                </a:ext>
              </a:extLst>
            </p:cNvPr>
            <p:cNvGrpSpPr/>
            <p:nvPr/>
          </p:nvGrpSpPr>
          <p:grpSpPr>
            <a:xfrm>
              <a:off x="7309094" y="17219110"/>
              <a:ext cx="3787490" cy="535533"/>
              <a:chOff x="8346994" y="12677715"/>
              <a:chExt cx="3787490" cy="535533"/>
            </a:xfrm>
          </p:grpSpPr>
          <p:grpSp>
            <p:nvGrpSpPr>
              <p:cNvPr id="1177" name="Group 1176">
                <a:extLst>
                  <a:ext uri="{FF2B5EF4-FFF2-40B4-BE49-F238E27FC236}">
                    <a16:creationId xmlns:a16="http://schemas.microsoft.com/office/drawing/2014/main" id="{E4435AAE-099D-AE64-1ED0-D50EFA293907}"/>
                  </a:ext>
                </a:extLst>
              </p:cNvPr>
              <p:cNvGrpSpPr/>
              <p:nvPr/>
            </p:nvGrpSpPr>
            <p:grpSpPr>
              <a:xfrm>
                <a:off x="8346994" y="12747441"/>
                <a:ext cx="3787490" cy="465807"/>
                <a:chOff x="7924966" y="12787197"/>
                <a:chExt cx="3787490" cy="465807"/>
              </a:xfrm>
            </p:grpSpPr>
            <p:sp>
              <p:nvSpPr>
                <p:cNvPr id="1181" name="TextBox 1180">
                  <a:extLst>
                    <a:ext uri="{FF2B5EF4-FFF2-40B4-BE49-F238E27FC236}">
                      <a16:creationId xmlns:a16="http://schemas.microsoft.com/office/drawing/2014/main" id="{9FA0344A-E5FB-8058-D147-55B6767B380C}"/>
                    </a:ext>
                  </a:extLst>
                </p:cNvPr>
                <p:cNvSpPr txBox="1"/>
                <p:nvPr/>
              </p:nvSpPr>
              <p:spPr>
                <a:xfrm>
                  <a:off x="8690098" y="12787197"/>
                  <a:ext cx="2369558" cy="400110"/>
                </a:xfrm>
                <a:prstGeom prst="rect">
                  <a:avLst/>
                </a:prstGeom>
                <a:solidFill>
                  <a:schemeClr val="bg1"/>
                </a:solidFill>
              </p:spPr>
              <p:txBody>
                <a:bodyPr wrap="none" rtlCol="0">
                  <a:spAutoFit/>
                </a:bodyPr>
                <a:lstStyle/>
                <a:p>
                  <a:pPr algn="ctr"/>
                  <a:r>
                    <a:rPr lang="en-US" sz="2000" dirty="0">
                      <a:latin typeface="Arial" panose="020B0604020202020204" pitchFamily="34" charset="0"/>
                      <a:ea typeface="Calibri" panose="020F0502020204030204" pitchFamily="34" charset="0"/>
                      <a:cs typeface="Times New Roman" panose="02020603050405020304" pitchFamily="18" charset="0"/>
                    </a:rPr>
                    <a:t>Cell wall thickening</a:t>
                  </a:r>
                </a:p>
              </p:txBody>
            </p:sp>
            <p:cxnSp>
              <p:nvCxnSpPr>
                <p:cNvPr id="1182" name="Straight Connector 1181">
                  <a:extLst>
                    <a:ext uri="{FF2B5EF4-FFF2-40B4-BE49-F238E27FC236}">
                      <a16:creationId xmlns:a16="http://schemas.microsoft.com/office/drawing/2014/main" id="{80927F69-04C5-80F7-4987-28AEF66AD602}"/>
                    </a:ext>
                  </a:extLst>
                </p:cNvPr>
                <p:cNvCxnSpPr>
                  <a:cxnSpLocks/>
                </p:cNvCxnSpPr>
                <p:nvPr/>
              </p:nvCxnSpPr>
              <p:spPr>
                <a:xfrm>
                  <a:off x="7924966" y="13253004"/>
                  <a:ext cx="378749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78" name="Group 1177">
                <a:extLst>
                  <a:ext uri="{FF2B5EF4-FFF2-40B4-BE49-F238E27FC236}">
                    <a16:creationId xmlns:a16="http://schemas.microsoft.com/office/drawing/2014/main" id="{93A1D010-98AE-69DF-CCB7-7F6BA267D7F3}"/>
                  </a:ext>
                </a:extLst>
              </p:cNvPr>
              <p:cNvGrpSpPr/>
              <p:nvPr/>
            </p:nvGrpSpPr>
            <p:grpSpPr>
              <a:xfrm>
                <a:off x="8350430" y="12677715"/>
                <a:ext cx="457200" cy="461665"/>
                <a:chOff x="7923390" y="15533525"/>
                <a:chExt cx="457200" cy="461665"/>
              </a:xfrm>
            </p:grpSpPr>
            <p:sp>
              <p:nvSpPr>
                <p:cNvPr id="1179" name="TextBox 1178">
                  <a:extLst>
                    <a:ext uri="{FF2B5EF4-FFF2-40B4-BE49-F238E27FC236}">
                      <a16:creationId xmlns:a16="http://schemas.microsoft.com/office/drawing/2014/main" id="{283D385C-AA35-F432-4A46-C8CB0872C9D1}"/>
                    </a:ext>
                  </a:extLst>
                </p:cNvPr>
                <p:cNvSpPr txBox="1"/>
                <p:nvPr/>
              </p:nvSpPr>
              <p:spPr>
                <a:xfrm>
                  <a:off x="7973896" y="15533525"/>
                  <a:ext cx="356188" cy="461665"/>
                </a:xfrm>
                <a:prstGeom prst="rect">
                  <a:avLst/>
                </a:prstGeom>
                <a:noFill/>
              </p:spPr>
              <p:txBody>
                <a:bodyPr wrap="none" rtlCol="0">
                  <a:spAutoFit/>
                </a:bodyPr>
                <a:lstStyle/>
                <a:p>
                  <a:r>
                    <a:rPr lang="en-US" sz="2400" dirty="0">
                      <a:latin typeface="Arial" panose="020B0604020202020204" pitchFamily="34" charset="0"/>
                      <a:cs typeface="Arial" panose="020B0604020202020204" pitchFamily="34" charset="0"/>
                    </a:rPr>
                    <a:t>3</a:t>
                  </a:r>
                </a:p>
              </p:txBody>
            </p:sp>
            <p:sp>
              <p:nvSpPr>
                <p:cNvPr id="1180" name="Oval 1179">
                  <a:extLst>
                    <a:ext uri="{FF2B5EF4-FFF2-40B4-BE49-F238E27FC236}">
                      <a16:creationId xmlns:a16="http://schemas.microsoft.com/office/drawing/2014/main" id="{87D7D358-D7D2-D6EB-4C35-A7010AE46833}"/>
                    </a:ext>
                  </a:extLst>
                </p:cNvPr>
                <p:cNvSpPr/>
                <p:nvPr/>
              </p:nvSpPr>
              <p:spPr>
                <a:xfrm>
                  <a:off x="7923390" y="15535757"/>
                  <a:ext cx="457200" cy="4572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158" name="TextBox 1157">
              <a:extLst>
                <a:ext uri="{FF2B5EF4-FFF2-40B4-BE49-F238E27FC236}">
                  <a16:creationId xmlns:a16="http://schemas.microsoft.com/office/drawing/2014/main" id="{CADCDA88-0B97-A7CA-19FA-DE5BC6B152DA}"/>
                </a:ext>
              </a:extLst>
            </p:cNvPr>
            <p:cNvSpPr txBox="1"/>
            <p:nvPr/>
          </p:nvSpPr>
          <p:spPr>
            <a:xfrm>
              <a:off x="8246016" y="18342455"/>
              <a:ext cx="2122697" cy="323165"/>
            </a:xfrm>
            <a:prstGeom prst="rect">
              <a:avLst/>
            </a:prstGeom>
            <a:solidFill>
              <a:schemeClr val="bg1"/>
            </a:solidFill>
          </p:spPr>
          <p:txBody>
            <a:bodyPr wrap="none" tIns="0" rtlCol="0">
              <a:spAutoFit/>
            </a:bodyPr>
            <a:lstStyle/>
            <a:p>
              <a:r>
                <a:rPr lang="en-US" sz="1200" dirty="0" err="1">
                  <a:latin typeface="Arial" panose="020B0604020202020204" pitchFamily="34" charset="0"/>
                  <a:cs typeface="Arial" panose="020B0604020202020204" pitchFamily="34" charset="0"/>
                </a:rPr>
                <a:t>Zea</a:t>
              </a:r>
              <a:r>
                <a:rPr lang="en-US" sz="1200" dirty="0">
                  <a:latin typeface="Arial" panose="020B0604020202020204" pitchFamily="34" charset="0"/>
                  <a:cs typeface="Arial" panose="020B0604020202020204" pitchFamily="34" charset="0"/>
                </a:rPr>
                <a:t>, </a:t>
              </a:r>
              <a:r>
                <a:rPr lang="en-US" sz="1200" b="0" i="1" u="none" strike="noStrike" dirty="0">
                  <a:solidFill>
                    <a:srgbClr val="000000"/>
                  </a:solidFill>
                  <a:effectLst/>
                  <a:latin typeface="Arial" panose="020B0604020202020204" pitchFamily="34" charset="0"/>
                  <a:cs typeface="Arial" panose="020B0604020202020204" pitchFamily="34" charset="0"/>
                </a:rPr>
                <a:t>Front. Microbiol. </a:t>
              </a:r>
              <a:r>
                <a:rPr lang="en-US" sz="1200" b="0" u="none" strike="noStrike" dirty="0">
                  <a:solidFill>
                    <a:srgbClr val="000000"/>
                  </a:solidFill>
                  <a:effectLst/>
                  <a:latin typeface="Arial" panose="020B0604020202020204" pitchFamily="34" charset="0"/>
                  <a:cs typeface="Arial" panose="020B0604020202020204" pitchFamily="34" charset="0"/>
                </a:rPr>
                <a:t>(2017)</a:t>
              </a:r>
              <a:endParaRPr lang="en-US" sz="1200" dirty="0">
                <a:latin typeface="Arial" panose="020B0604020202020204" pitchFamily="34" charset="0"/>
                <a:cs typeface="Arial" panose="020B0604020202020204" pitchFamily="34" charset="0"/>
              </a:endParaRPr>
            </a:p>
            <a:p>
              <a:endParaRPr lang="en-US" sz="600" dirty="0">
                <a:latin typeface="Arial" panose="020B0604020202020204" pitchFamily="34" charset="0"/>
                <a:cs typeface="Arial" panose="020B0604020202020204" pitchFamily="34" charset="0"/>
              </a:endParaRPr>
            </a:p>
          </p:txBody>
        </p:sp>
        <p:sp>
          <p:nvSpPr>
            <p:cNvPr id="1157" name="TextBox 1156">
              <a:extLst>
                <a:ext uri="{FF2B5EF4-FFF2-40B4-BE49-F238E27FC236}">
                  <a16:creationId xmlns:a16="http://schemas.microsoft.com/office/drawing/2014/main" id="{82637BE4-EBDF-61B8-F606-2C6CCF89704E}"/>
                </a:ext>
              </a:extLst>
            </p:cNvPr>
            <p:cNvSpPr txBox="1"/>
            <p:nvPr/>
          </p:nvSpPr>
          <p:spPr>
            <a:xfrm>
              <a:off x="7664981" y="16903934"/>
              <a:ext cx="3416576" cy="323165"/>
            </a:xfrm>
            <a:prstGeom prst="rect">
              <a:avLst/>
            </a:prstGeom>
            <a:solidFill>
              <a:schemeClr val="bg1"/>
            </a:solidFill>
          </p:spPr>
          <p:txBody>
            <a:bodyPr wrap="none" tIns="0" rtlCol="0">
              <a:spAutoFit/>
            </a:bodyPr>
            <a:lstStyle/>
            <a:p>
              <a:r>
                <a:rPr lang="en-US" sz="1200" dirty="0" err="1">
                  <a:latin typeface="Arial" panose="020B0604020202020204" pitchFamily="34" charset="0"/>
                  <a:cs typeface="Arial" panose="020B0604020202020204" pitchFamily="34" charset="0"/>
                </a:rPr>
                <a:t>Tixador</a:t>
              </a:r>
              <a:r>
                <a:rPr lang="en-US" sz="1200" dirty="0">
                  <a:latin typeface="Arial" panose="020B0604020202020204" pitchFamily="34" charset="0"/>
                  <a:cs typeface="Arial" panose="020B0604020202020204" pitchFamily="34" charset="0"/>
                </a:rPr>
                <a:t>, </a:t>
              </a:r>
              <a:r>
                <a:rPr lang="en-US" sz="1200" i="1" dirty="0">
                  <a:latin typeface="Arial" panose="020B0604020202020204" pitchFamily="34" charset="0"/>
                  <a:cs typeface="Arial" panose="020B0604020202020204" pitchFamily="34" charset="0"/>
                </a:rPr>
                <a:t>Prelim. Results of </a:t>
              </a:r>
              <a:r>
                <a:rPr lang="en-US" sz="1200" i="1" dirty="0" err="1">
                  <a:latin typeface="Arial" panose="020B0604020202020204" pitchFamily="34" charset="0"/>
                  <a:cs typeface="Arial" panose="020B0604020202020204" pitchFamily="34" charset="0"/>
                </a:rPr>
                <a:t>Cytos</a:t>
              </a:r>
              <a:r>
                <a:rPr lang="en-US" sz="1200" i="1" dirty="0">
                  <a:latin typeface="Arial" panose="020B0604020202020204" pitchFamily="34" charset="0"/>
                  <a:cs typeface="Arial" panose="020B0604020202020204" pitchFamily="34" charset="0"/>
                </a:rPr>
                <a:t> 2 Exp., </a:t>
              </a:r>
              <a:r>
                <a:rPr lang="en-US" sz="1200" dirty="0">
                  <a:latin typeface="Arial" panose="020B0604020202020204" pitchFamily="34" charset="0"/>
                  <a:cs typeface="Arial" panose="020B0604020202020204" pitchFamily="34" charset="0"/>
                </a:rPr>
                <a:t>(1984)</a:t>
              </a:r>
            </a:p>
            <a:p>
              <a:endParaRPr lang="en-US" sz="600" dirty="0">
                <a:latin typeface="Arial" panose="020B0604020202020204" pitchFamily="34" charset="0"/>
                <a:cs typeface="Arial" panose="020B0604020202020204" pitchFamily="34" charset="0"/>
              </a:endParaRPr>
            </a:p>
          </p:txBody>
        </p:sp>
        <p:sp>
          <p:nvSpPr>
            <p:cNvPr id="1156" name="TextBox 1155">
              <a:extLst>
                <a:ext uri="{FF2B5EF4-FFF2-40B4-BE49-F238E27FC236}">
                  <a16:creationId xmlns:a16="http://schemas.microsoft.com/office/drawing/2014/main" id="{84B9D4BA-87A6-C1B0-D1B1-2E83A6DDD5D9}"/>
                </a:ext>
              </a:extLst>
            </p:cNvPr>
            <p:cNvSpPr txBox="1"/>
            <p:nvPr/>
          </p:nvSpPr>
          <p:spPr>
            <a:xfrm>
              <a:off x="7963557" y="13985053"/>
              <a:ext cx="2814297" cy="230832"/>
            </a:xfrm>
            <a:prstGeom prst="rect">
              <a:avLst/>
            </a:prstGeom>
            <a:solidFill>
              <a:schemeClr val="bg1"/>
            </a:solidFill>
          </p:spPr>
          <p:txBody>
            <a:bodyPr wrap="none" tIns="0" rtlCol="0">
              <a:spAutoFit/>
            </a:bodyPr>
            <a:lstStyle/>
            <a:p>
              <a:r>
                <a:rPr lang="en-US" sz="1200" dirty="0">
                  <a:latin typeface="Arial" panose="020B0604020202020204" pitchFamily="34" charset="0"/>
                  <a:cs typeface="Arial" panose="020B0604020202020204" pitchFamily="34" charset="0"/>
                </a:rPr>
                <a:t>Lynch, </a:t>
              </a:r>
              <a:r>
                <a:rPr lang="en-US" sz="1200" b="0" i="1" u="none" strike="noStrike" dirty="0">
                  <a:solidFill>
                    <a:srgbClr val="000000"/>
                  </a:solidFill>
                  <a:effectLst/>
                  <a:latin typeface="Arial" panose="020B0604020202020204" pitchFamily="34" charset="0"/>
                  <a:cs typeface="Arial" panose="020B0604020202020204" pitchFamily="34" charset="0"/>
                </a:rPr>
                <a:t>Appl. Environ. Microbiol. </a:t>
              </a:r>
              <a:r>
                <a:rPr lang="en-US" sz="1200" dirty="0">
                  <a:latin typeface="Arial" panose="020B0604020202020204" pitchFamily="34" charset="0"/>
                  <a:cs typeface="Arial" panose="020B0604020202020204" pitchFamily="34" charset="0"/>
                </a:rPr>
                <a:t>(2006)</a:t>
              </a:r>
            </a:p>
          </p:txBody>
        </p:sp>
      </p:grpSp>
      <p:grpSp>
        <p:nvGrpSpPr>
          <p:cNvPr id="1219" name="Group 1218">
            <a:extLst>
              <a:ext uri="{FF2B5EF4-FFF2-40B4-BE49-F238E27FC236}">
                <a16:creationId xmlns:a16="http://schemas.microsoft.com/office/drawing/2014/main" id="{0E219336-897A-1D52-47B8-13D09ADC5130}"/>
              </a:ext>
            </a:extLst>
          </p:cNvPr>
          <p:cNvGrpSpPr/>
          <p:nvPr/>
        </p:nvGrpSpPr>
        <p:grpSpPr>
          <a:xfrm>
            <a:off x="265413" y="21302800"/>
            <a:ext cx="11097563" cy="829292"/>
            <a:chOff x="374167" y="10445973"/>
            <a:chExt cx="12226973" cy="829292"/>
          </a:xfrm>
          <a:solidFill>
            <a:srgbClr val="564BFF"/>
          </a:solidFill>
        </p:grpSpPr>
        <p:sp>
          <p:nvSpPr>
            <p:cNvPr id="1220" name="Rectangle 1219">
              <a:extLst>
                <a:ext uri="{FF2B5EF4-FFF2-40B4-BE49-F238E27FC236}">
                  <a16:creationId xmlns:a16="http://schemas.microsoft.com/office/drawing/2014/main" id="{380C2A3A-93F9-C7A0-A3E1-5E0D76A80F83}"/>
                </a:ext>
              </a:extLst>
            </p:cNvPr>
            <p:cNvSpPr/>
            <p:nvPr/>
          </p:nvSpPr>
          <p:spPr>
            <a:xfrm>
              <a:off x="374167" y="10445973"/>
              <a:ext cx="12226973" cy="829292"/>
            </a:xfrm>
            <a:prstGeom prst="rect">
              <a:avLst/>
            </a:prstGeom>
            <a:grp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21" name="TextBox 1220">
              <a:extLst>
                <a:ext uri="{FF2B5EF4-FFF2-40B4-BE49-F238E27FC236}">
                  <a16:creationId xmlns:a16="http://schemas.microsoft.com/office/drawing/2014/main" id="{16205956-7E9D-9774-8E5C-80315D527206}"/>
                </a:ext>
              </a:extLst>
            </p:cNvPr>
            <p:cNvSpPr txBox="1"/>
            <p:nvPr/>
          </p:nvSpPr>
          <p:spPr>
            <a:xfrm>
              <a:off x="4669824" y="10537454"/>
              <a:ext cx="3159839" cy="646331"/>
            </a:xfrm>
            <a:prstGeom prst="rect">
              <a:avLst/>
            </a:prstGeom>
            <a:grpFill/>
          </p:spPr>
          <p:txBody>
            <a:bodyPr wrap="none" rtlCol="0">
              <a:spAutoFit/>
            </a:bodyPr>
            <a:lstStyle/>
            <a:p>
              <a:r>
                <a:rPr lang="en-US" sz="3600" b="1" dirty="0">
                  <a:solidFill>
                    <a:schemeClr val="bg1"/>
                  </a:solidFill>
                  <a:latin typeface="Arial" panose="020B0604020202020204" pitchFamily="34" charset="0"/>
                  <a:ea typeface="Calibri" panose="020F0502020204030204" pitchFamily="34" charset="0"/>
                  <a:cs typeface="Times New Roman" panose="02020603050405020304" pitchFamily="18" charset="0"/>
                </a:rPr>
                <a:t>HYPOTHESIS</a:t>
              </a:r>
            </a:p>
          </p:txBody>
        </p:sp>
      </p:grpSp>
      <p:sp>
        <p:nvSpPr>
          <p:cNvPr id="1223" name="TextBox 1222">
            <a:extLst>
              <a:ext uri="{FF2B5EF4-FFF2-40B4-BE49-F238E27FC236}">
                <a16:creationId xmlns:a16="http://schemas.microsoft.com/office/drawing/2014/main" id="{A7C5E57B-1E2E-9319-AA66-D7E942DB2AF4}"/>
              </a:ext>
            </a:extLst>
          </p:cNvPr>
          <p:cNvSpPr txBox="1"/>
          <p:nvPr/>
        </p:nvSpPr>
        <p:spPr>
          <a:xfrm>
            <a:off x="11871536" y="11406717"/>
            <a:ext cx="10616198" cy="1600438"/>
          </a:xfrm>
          <a:prstGeom prst="rect">
            <a:avLst/>
          </a:prstGeom>
          <a:noFill/>
        </p:spPr>
        <p:txBody>
          <a:bodyPr wrap="square" rtlCol="0">
            <a:spAutoFit/>
          </a:bodyPr>
          <a:lstStyle/>
          <a:p>
            <a:pPr algn="just"/>
            <a:r>
              <a:rPr lang="en-US" sz="1400" b="1" dirty="0">
                <a:latin typeface="Arial" panose="020B0604020202020204" pitchFamily="34" charset="0"/>
                <a:cs typeface="Arial" panose="020B0604020202020204" pitchFamily="34" charset="0"/>
              </a:rPr>
              <a:t>Schematic of growth, transcriptomics, and genomic integrity effects of simulated microgravity. (A) </a:t>
            </a:r>
            <a:r>
              <a:rPr lang="en-US" sz="1400" i="1" dirty="0">
                <a:latin typeface="Arial" panose="020B0604020202020204" pitchFamily="34" charset="0"/>
                <a:cs typeface="Arial" panose="020B0604020202020204" pitchFamily="34" charset="0"/>
              </a:rPr>
              <a:t>E. coli </a:t>
            </a:r>
            <a:r>
              <a:rPr lang="en-US" sz="1400" dirty="0">
                <a:latin typeface="Arial" panose="020B0604020202020204" pitchFamily="34" charset="0"/>
                <a:cs typeface="Arial" panose="020B0604020202020204" pitchFamily="34" charset="0"/>
              </a:rPr>
              <a:t>REL 606 strains grown in HARVs on RWV for the simulated microgravity (SµG) and rotating (R) control as well as stationary (S) control. Each growth condition assayed in low glucose (DM25) and high glucose (DM2000) media in biological quadruplicate for each condition. </a:t>
            </a:r>
            <a:r>
              <a:rPr lang="en-US" sz="1400" b="1" dirty="0">
                <a:latin typeface="Arial" panose="020B0604020202020204" pitchFamily="34" charset="0"/>
                <a:cs typeface="Arial" panose="020B0604020202020204" pitchFamily="34" charset="0"/>
              </a:rPr>
              <a:t>(B) </a:t>
            </a:r>
            <a:r>
              <a:rPr lang="en-US" sz="1400" dirty="0">
                <a:latin typeface="Arial" panose="020B0604020202020204" pitchFamily="34" charset="0"/>
                <a:cs typeface="Arial" panose="020B0604020202020204" pitchFamily="34" charset="0"/>
              </a:rPr>
              <a:t>Growth analysis of SµG, R, and S in both media types </a:t>
            </a:r>
            <a:r>
              <a:rPr lang="en-US" sz="1400" b="1" dirty="0">
                <a:latin typeface="Arial" panose="020B0604020202020204" pitchFamily="34" charset="0"/>
                <a:cs typeface="Arial" panose="020B0604020202020204" pitchFamily="34" charset="0"/>
              </a:rPr>
              <a:t>(C) </a:t>
            </a:r>
            <a:r>
              <a:rPr lang="en-US" sz="1400" dirty="0">
                <a:latin typeface="Arial" panose="020B0604020202020204" pitchFamily="34" charset="0"/>
                <a:cs typeface="Arial" panose="020B0604020202020204" pitchFamily="34" charset="0"/>
              </a:rPr>
              <a:t>Samples collected at time of inoculation (T0), start of log growth phase (T1), and stationary phase (T2) in each condition. RNA was isolated for sequencing and analyzed for differential gene expression. </a:t>
            </a:r>
            <a:r>
              <a:rPr lang="en-US" sz="1400" b="1" dirty="0">
                <a:latin typeface="Arial" panose="020B0604020202020204" pitchFamily="34" charset="0"/>
                <a:cs typeface="Arial" panose="020B0604020202020204" pitchFamily="34" charset="0"/>
              </a:rPr>
              <a:t>(D) </a:t>
            </a:r>
            <a:r>
              <a:rPr lang="en-US" sz="1400" dirty="0">
                <a:latin typeface="Arial" panose="020B0604020202020204" pitchFamily="34" charset="0"/>
                <a:cs typeface="Arial" panose="020B0604020202020204" pitchFamily="34" charset="0"/>
              </a:rPr>
              <a:t>Samples were passaged each day for 28 days and subjected to whole genome sequencing to assay genomic alterations of each  growth condition.</a:t>
            </a:r>
            <a:endParaRPr lang="en-US" sz="1400" dirty="0"/>
          </a:p>
        </p:txBody>
      </p:sp>
      <p:sp>
        <p:nvSpPr>
          <p:cNvPr id="1224" name="Rounded Rectangle 1223">
            <a:extLst>
              <a:ext uri="{FF2B5EF4-FFF2-40B4-BE49-F238E27FC236}">
                <a16:creationId xmlns:a16="http://schemas.microsoft.com/office/drawing/2014/main" id="{E70FBD1D-DD24-EC7A-BDC4-82783F1CFD0D}"/>
              </a:ext>
            </a:extLst>
          </p:cNvPr>
          <p:cNvSpPr/>
          <p:nvPr/>
        </p:nvSpPr>
        <p:spPr>
          <a:xfrm>
            <a:off x="11699940" y="14342377"/>
            <a:ext cx="11094026" cy="12935230"/>
          </a:xfrm>
          <a:prstGeom prst="roundRect">
            <a:avLst>
              <a:gd name="adj" fmla="val 0"/>
            </a:avLst>
          </a:prstGeom>
          <a:solidFill>
            <a:srgbClr val="FFFFFF"/>
          </a:solidFill>
          <a:ln w="28575">
            <a:solidFill>
              <a:srgbClr val="564B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626" name="Group 1625">
            <a:extLst>
              <a:ext uri="{FF2B5EF4-FFF2-40B4-BE49-F238E27FC236}">
                <a16:creationId xmlns:a16="http://schemas.microsoft.com/office/drawing/2014/main" id="{014998D0-FB40-E246-29CC-4D6EFE728AD8}"/>
              </a:ext>
            </a:extLst>
          </p:cNvPr>
          <p:cNvGrpSpPr/>
          <p:nvPr/>
        </p:nvGrpSpPr>
        <p:grpSpPr>
          <a:xfrm>
            <a:off x="11695779" y="13390265"/>
            <a:ext cx="11094026" cy="829292"/>
            <a:chOff x="13032935" y="14477668"/>
            <a:chExt cx="11094026" cy="829292"/>
          </a:xfrm>
        </p:grpSpPr>
        <p:sp>
          <p:nvSpPr>
            <p:cNvPr id="1225" name="Rectangle 1224">
              <a:extLst>
                <a:ext uri="{FF2B5EF4-FFF2-40B4-BE49-F238E27FC236}">
                  <a16:creationId xmlns:a16="http://schemas.microsoft.com/office/drawing/2014/main" id="{4D24761E-73FB-CB07-0065-9524CA4567C9}"/>
                </a:ext>
              </a:extLst>
            </p:cNvPr>
            <p:cNvSpPr/>
            <p:nvPr/>
          </p:nvSpPr>
          <p:spPr>
            <a:xfrm>
              <a:off x="13032935" y="14477668"/>
              <a:ext cx="11094026" cy="829292"/>
            </a:xfrm>
            <a:prstGeom prst="rect">
              <a:avLst/>
            </a:prstGeom>
            <a:solidFill>
              <a:srgbClr val="564BFF"/>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6" name="TextBox 1225">
              <a:extLst>
                <a:ext uri="{FF2B5EF4-FFF2-40B4-BE49-F238E27FC236}">
                  <a16:creationId xmlns:a16="http://schemas.microsoft.com/office/drawing/2014/main" id="{FA523104-080B-5069-5147-4A33B0E4CC70}"/>
                </a:ext>
              </a:extLst>
            </p:cNvPr>
            <p:cNvSpPr txBox="1"/>
            <p:nvPr/>
          </p:nvSpPr>
          <p:spPr>
            <a:xfrm>
              <a:off x="17366904" y="14569148"/>
              <a:ext cx="2304862" cy="646331"/>
            </a:xfrm>
            <a:prstGeom prst="rect">
              <a:avLst/>
            </a:prstGeom>
            <a:noFill/>
          </p:spPr>
          <p:txBody>
            <a:bodyPr wrap="none" rtlCol="0">
              <a:spAutoFit/>
            </a:bodyPr>
            <a:lstStyle/>
            <a:p>
              <a:r>
                <a:rPr lang="en-US" sz="3600" b="1" dirty="0">
                  <a:solidFill>
                    <a:schemeClr val="bg1"/>
                  </a:solidFill>
                  <a:latin typeface="Arial" panose="020B0604020202020204" pitchFamily="34" charset="0"/>
                  <a:ea typeface="Calibri" panose="020F0502020204030204" pitchFamily="34" charset="0"/>
                  <a:cs typeface="Times New Roman" panose="02020603050405020304" pitchFamily="18" charset="0"/>
                </a:rPr>
                <a:t>RESULTS</a:t>
              </a:r>
            </a:p>
          </p:txBody>
        </p:sp>
      </p:grpSp>
      <p:grpSp>
        <p:nvGrpSpPr>
          <p:cNvPr id="1243" name="Group 1242">
            <a:extLst>
              <a:ext uri="{FF2B5EF4-FFF2-40B4-BE49-F238E27FC236}">
                <a16:creationId xmlns:a16="http://schemas.microsoft.com/office/drawing/2014/main" id="{03F7E37D-7858-D0A3-0135-12D84246F836}"/>
              </a:ext>
            </a:extLst>
          </p:cNvPr>
          <p:cNvGrpSpPr/>
          <p:nvPr/>
        </p:nvGrpSpPr>
        <p:grpSpPr>
          <a:xfrm>
            <a:off x="12143782" y="14769847"/>
            <a:ext cx="3844242" cy="2318348"/>
            <a:chOff x="13367554" y="16284851"/>
            <a:chExt cx="5560794" cy="3353549"/>
          </a:xfrm>
        </p:grpSpPr>
        <p:pic>
          <p:nvPicPr>
            <p:cNvPr id="1240" name="Picture 1239">
              <a:extLst>
                <a:ext uri="{FF2B5EF4-FFF2-40B4-BE49-F238E27FC236}">
                  <a16:creationId xmlns:a16="http://schemas.microsoft.com/office/drawing/2014/main" id="{F4EE2382-DD23-46B0-19E2-62768378193C}"/>
                </a:ext>
              </a:extLst>
            </p:cNvPr>
            <p:cNvPicPr>
              <a:picLocks noChangeAspect="1"/>
            </p:cNvPicPr>
            <p:nvPr/>
          </p:nvPicPr>
          <p:blipFill>
            <a:blip r:embed="rId9"/>
            <a:stretch>
              <a:fillRect/>
            </a:stretch>
          </p:blipFill>
          <p:spPr>
            <a:xfrm>
              <a:off x="13367554" y="16284851"/>
              <a:ext cx="5560794" cy="3353549"/>
            </a:xfrm>
            <a:prstGeom prst="rect">
              <a:avLst/>
            </a:prstGeom>
          </p:spPr>
        </p:pic>
        <p:sp>
          <p:nvSpPr>
            <p:cNvPr id="1241" name="Rectangle 1240">
              <a:extLst>
                <a:ext uri="{FF2B5EF4-FFF2-40B4-BE49-F238E27FC236}">
                  <a16:creationId xmlns:a16="http://schemas.microsoft.com/office/drawing/2014/main" id="{5C121613-3327-8A70-AE3D-199DE88872B3}"/>
                </a:ext>
              </a:extLst>
            </p:cNvPr>
            <p:cNvSpPr/>
            <p:nvPr/>
          </p:nvSpPr>
          <p:spPr>
            <a:xfrm>
              <a:off x="17347330" y="17949363"/>
              <a:ext cx="1098899" cy="23035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2" name="Rectangle 1241">
              <a:extLst>
                <a:ext uri="{FF2B5EF4-FFF2-40B4-BE49-F238E27FC236}">
                  <a16:creationId xmlns:a16="http://schemas.microsoft.com/office/drawing/2014/main" id="{7B679520-4BFA-9810-B308-A143DC200CDF}"/>
                </a:ext>
              </a:extLst>
            </p:cNvPr>
            <p:cNvSpPr/>
            <p:nvPr/>
          </p:nvSpPr>
          <p:spPr>
            <a:xfrm>
              <a:off x="17347330" y="18837624"/>
              <a:ext cx="736134" cy="23035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51" name="Group 1250">
            <a:extLst>
              <a:ext uri="{FF2B5EF4-FFF2-40B4-BE49-F238E27FC236}">
                <a16:creationId xmlns:a16="http://schemas.microsoft.com/office/drawing/2014/main" id="{95235975-5291-19D3-67DB-2AC21446E95B}"/>
              </a:ext>
            </a:extLst>
          </p:cNvPr>
          <p:cNvGrpSpPr/>
          <p:nvPr/>
        </p:nvGrpSpPr>
        <p:grpSpPr>
          <a:xfrm>
            <a:off x="23102855" y="4093174"/>
            <a:ext cx="14813280" cy="829292"/>
            <a:chOff x="10386826" y="4289536"/>
            <a:chExt cx="14813280" cy="829292"/>
          </a:xfrm>
        </p:grpSpPr>
        <p:sp>
          <p:nvSpPr>
            <p:cNvPr id="1252" name="Rectangle 1251">
              <a:extLst>
                <a:ext uri="{FF2B5EF4-FFF2-40B4-BE49-F238E27FC236}">
                  <a16:creationId xmlns:a16="http://schemas.microsoft.com/office/drawing/2014/main" id="{7DACC4C3-CCA3-0A63-8A8E-AC3E05DD7CE1}"/>
                </a:ext>
              </a:extLst>
            </p:cNvPr>
            <p:cNvSpPr/>
            <p:nvPr/>
          </p:nvSpPr>
          <p:spPr>
            <a:xfrm>
              <a:off x="10386826" y="4289536"/>
              <a:ext cx="14813280" cy="829292"/>
            </a:xfrm>
            <a:prstGeom prst="rect">
              <a:avLst/>
            </a:prstGeom>
            <a:solidFill>
              <a:srgbClr val="564BFF"/>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3" name="TextBox 1252">
              <a:extLst>
                <a:ext uri="{FF2B5EF4-FFF2-40B4-BE49-F238E27FC236}">
                  <a16:creationId xmlns:a16="http://schemas.microsoft.com/office/drawing/2014/main" id="{7F47DE23-5573-7456-EEBE-2C7C4562A27C}"/>
                </a:ext>
              </a:extLst>
            </p:cNvPr>
            <p:cNvSpPr txBox="1"/>
            <p:nvPr/>
          </p:nvSpPr>
          <p:spPr>
            <a:xfrm>
              <a:off x="16641035" y="4380597"/>
              <a:ext cx="2304862" cy="646331"/>
            </a:xfrm>
            <a:prstGeom prst="rect">
              <a:avLst/>
            </a:prstGeom>
            <a:noFill/>
          </p:spPr>
          <p:txBody>
            <a:bodyPr wrap="none" rtlCol="0">
              <a:spAutoFit/>
            </a:bodyPr>
            <a:lstStyle/>
            <a:p>
              <a:r>
                <a:rPr lang="en-US" sz="3600" b="1" dirty="0">
                  <a:solidFill>
                    <a:schemeClr val="bg1"/>
                  </a:solidFill>
                  <a:latin typeface="Arial" panose="020B0604020202020204" pitchFamily="34" charset="0"/>
                  <a:ea typeface="Calibri" panose="020F0502020204030204" pitchFamily="34" charset="0"/>
                  <a:cs typeface="Times New Roman" panose="02020603050405020304" pitchFamily="18" charset="0"/>
                </a:rPr>
                <a:t>RESULTS</a:t>
              </a:r>
            </a:p>
          </p:txBody>
        </p:sp>
      </p:grpSp>
      <p:grpSp>
        <p:nvGrpSpPr>
          <p:cNvPr id="1289" name="Group 1288">
            <a:extLst>
              <a:ext uri="{FF2B5EF4-FFF2-40B4-BE49-F238E27FC236}">
                <a16:creationId xmlns:a16="http://schemas.microsoft.com/office/drawing/2014/main" id="{70B9D92A-B5D0-BEF1-2B87-56CE83F96E92}"/>
              </a:ext>
            </a:extLst>
          </p:cNvPr>
          <p:cNvGrpSpPr/>
          <p:nvPr/>
        </p:nvGrpSpPr>
        <p:grpSpPr>
          <a:xfrm>
            <a:off x="449139" y="25517187"/>
            <a:ext cx="10624584" cy="1611602"/>
            <a:chOff x="487273" y="14092826"/>
            <a:chExt cx="7052863" cy="1151143"/>
          </a:xfrm>
        </p:grpSpPr>
        <p:sp>
          <p:nvSpPr>
            <p:cNvPr id="1290" name="TextBox 1289">
              <a:extLst>
                <a:ext uri="{FF2B5EF4-FFF2-40B4-BE49-F238E27FC236}">
                  <a16:creationId xmlns:a16="http://schemas.microsoft.com/office/drawing/2014/main" id="{151294A1-457E-0E71-E501-13590BE2395B}"/>
                </a:ext>
              </a:extLst>
            </p:cNvPr>
            <p:cNvSpPr txBox="1"/>
            <p:nvPr/>
          </p:nvSpPr>
          <p:spPr>
            <a:xfrm>
              <a:off x="487273" y="14110970"/>
              <a:ext cx="7052863" cy="1121185"/>
            </a:xfrm>
            <a:prstGeom prst="rect">
              <a:avLst/>
            </a:prstGeom>
            <a:noFill/>
            <a:ln>
              <a:noFill/>
            </a:ln>
          </p:spPr>
          <p:txBody>
            <a:bodyPr wrap="square" rtlCol="0">
              <a:spAutoFit/>
            </a:bodyPr>
            <a:lstStyle/>
            <a:p>
              <a:pPr algn="ctr"/>
              <a:r>
                <a:rPr lang="en-US" sz="3200" b="1" dirty="0">
                  <a:latin typeface="Arial" panose="020B0604020202020204" pitchFamily="34" charset="0"/>
                  <a:cs typeface="Arial" panose="020B0604020202020204" pitchFamily="34" charset="0"/>
                </a:rPr>
                <a:t>Transcriptome changes during short-term microgravity exposure influences genomic alterations after long-term exposure</a:t>
              </a:r>
            </a:p>
          </p:txBody>
        </p:sp>
        <p:cxnSp>
          <p:nvCxnSpPr>
            <p:cNvPr id="1291" name="Straight Connector 1290">
              <a:extLst>
                <a:ext uri="{FF2B5EF4-FFF2-40B4-BE49-F238E27FC236}">
                  <a16:creationId xmlns:a16="http://schemas.microsoft.com/office/drawing/2014/main" id="{15C19D69-B2BD-89A2-94E3-126EFC3C38CD}"/>
                </a:ext>
              </a:extLst>
            </p:cNvPr>
            <p:cNvCxnSpPr>
              <a:cxnSpLocks/>
            </p:cNvCxnSpPr>
            <p:nvPr/>
          </p:nvCxnSpPr>
          <p:spPr>
            <a:xfrm>
              <a:off x="549567" y="14092826"/>
              <a:ext cx="6915506" cy="0"/>
            </a:xfrm>
            <a:prstGeom prst="line">
              <a:avLst/>
            </a:prstGeom>
            <a:ln w="57150">
              <a:solidFill>
                <a:srgbClr val="564BFF"/>
              </a:solidFill>
            </a:ln>
          </p:spPr>
          <p:style>
            <a:lnRef idx="1">
              <a:schemeClr val="accent1"/>
            </a:lnRef>
            <a:fillRef idx="0">
              <a:schemeClr val="accent1"/>
            </a:fillRef>
            <a:effectRef idx="0">
              <a:schemeClr val="accent1"/>
            </a:effectRef>
            <a:fontRef idx="minor">
              <a:schemeClr val="tx1"/>
            </a:fontRef>
          </p:style>
        </p:cxnSp>
        <p:cxnSp>
          <p:nvCxnSpPr>
            <p:cNvPr id="1292" name="Straight Connector 1291">
              <a:extLst>
                <a:ext uri="{FF2B5EF4-FFF2-40B4-BE49-F238E27FC236}">
                  <a16:creationId xmlns:a16="http://schemas.microsoft.com/office/drawing/2014/main" id="{6C71F734-D139-FB5D-9572-11791E076BE1}"/>
                </a:ext>
              </a:extLst>
            </p:cNvPr>
            <p:cNvCxnSpPr>
              <a:cxnSpLocks/>
            </p:cNvCxnSpPr>
            <p:nvPr/>
          </p:nvCxnSpPr>
          <p:spPr>
            <a:xfrm>
              <a:off x="549567" y="15243969"/>
              <a:ext cx="6915506" cy="0"/>
            </a:xfrm>
            <a:prstGeom prst="line">
              <a:avLst/>
            </a:prstGeom>
            <a:ln w="57150">
              <a:solidFill>
                <a:srgbClr val="564BFF"/>
              </a:solidFill>
            </a:ln>
          </p:spPr>
          <p:style>
            <a:lnRef idx="1">
              <a:schemeClr val="accent1"/>
            </a:lnRef>
            <a:fillRef idx="0">
              <a:schemeClr val="accent1"/>
            </a:fillRef>
            <a:effectRef idx="0">
              <a:schemeClr val="accent1"/>
            </a:effectRef>
            <a:fontRef idx="minor">
              <a:schemeClr val="tx1"/>
            </a:fontRef>
          </p:style>
        </p:cxnSp>
      </p:grpSp>
      <p:grpSp>
        <p:nvGrpSpPr>
          <p:cNvPr id="1309" name="Group 1308">
            <a:extLst>
              <a:ext uri="{FF2B5EF4-FFF2-40B4-BE49-F238E27FC236}">
                <a16:creationId xmlns:a16="http://schemas.microsoft.com/office/drawing/2014/main" id="{8ED1E2DC-2377-36AF-E959-5E92AA9004CE}"/>
              </a:ext>
            </a:extLst>
          </p:cNvPr>
          <p:cNvGrpSpPr/>
          <p:nvPr/>
        </p:nvGrpSpPr>
        <p:grpSpPr>
          <a:xfrm rot="20519528">
            <a:off x="23468699" y="5155086"/>
            <a:ext cx="4770668" cy="4774815"/>
            <a:chOff x="371659" y="58467"/>
            <a:chExt cx="2630334" cy="2632621"/>
          </a:xfrm>
        </p:grpSpPr>
        <p:pic>
          <p:nvPicPr>
            <p:cNvPr id="1310" name="Picture 1309">
              <a:extLst>
                <a:ext uri="{FF2B5EF4-FFF2-40B4-BE49-F238E27FC236}">
                  <a16:creationId xmlns:a16="http://schemas.microsoft.com/office/drawing/2014/main" id="{B78833C1-E097-D79B-12EA-7B2F5C5AB160}"/>
                </a:ext>
              </a:extLst>
            </p:cNvPr>
            <p:cNvPicPr>
              <a:picLocks noChangeAspect="1"/>
            </p:cNvPicPr>
            <p:nvPr/>
          </p:nvPicPr>
          <p:blipFill rotWithShape="1">
            <a:blip r:embed="rId10">
              <a:extLst>
                <a:ext uri="{28A0092B-C50C-407E-A947-70E740481C1C}">
                  <a14:useLocalDpi xmlns:a14="http://schemas.microsoft.com/office/drawing/2010/main" val="0"/>
                </a:ext>
              </a:extLst>
            </a:blip>
            <a:srcRect l="21487" t="6719" r="21008" b="7185"/>
            <a:stretch/>
          </p:blipFill>
          <p:spPr>
            <a:xfrm>
              <a:off x="421970" y="148930"/>
              <a:ext cx="2392317" cy="2362649"/>
            </a:xfrm>
            <a:prstGeom prst="ellipse">
              <a:avLst/>
            </a:prstGeom>
          </p:spPr>
        </p:pic>
        <p:sp>
          <p:nvSpPr>
            <p:cNvPr id="1311" name="TextBox 1310">
              <a:extLst>
                <a:ext uri="{FF2B5EF4-FFF2-40B4-BE49-F238E27FC236}">
                  <a16:creationId xmlns:a16="http://schemas.microsoft.com/office/drawing/2014/main" id="{C5CE1852-4760-077B-0DC8-BE0FC176DBD1}"/>
                </a:ext>
              </a:extLst>
            </p:cNvPr>
            <p:cNvSpPr txBox="1"/>
            <p:nvPr/>
          </p:nvSpPr>
          <p:spPr>
            <a:xfrm rot="18662559">
              <a:off x="488641" y="416039"/>
              <a:ext cx="462642" cy="154698"/>
            </a:xfrm>
            <a:prstGeom prst="rect">
              <a:avLst/>
            </a:prstGeom>
            <a:noFill/>
          </p:spPr>
          <p:txBody>
            <a:bodyPr wrap="none" rtlCol="0">
              <a:spAutoFit/>
            </a:bodyPr>
            <a:lstStyle/>
            <a:p>
              <a:r>
                <a:rPr lang="en-US" sz="1400" b="1" dirty="0">
                  <a:solidFill>
                    <a:schemeClr val="tx1">
                      <a:lumMod val="95000"/>
                      <a:lumOff val="5000"/>
                    </a:schemeClr>
                  </a:solidFill>
                  <a:latin typeface="Arial" panose="020B0604020202020204" pitchFamily="34" charset="0"/>
                  <a:cs typeface="Arial" panose="020B0604020202020204" pitchFamily="34" charset="0"/>
                </a:rPr>
                <a:t>DM25 T1</a:t>
              </a:r>
            </a:p>
          </p:txBody>
        </p:sp>
        <p:sp>
          <p:nvSpPr>
            <p:cNvPr id="1312" name="TextBox 1311">
              <a:extLst>
                <a:ext uri="{FF2B5EF4-FFF2-40B4-BE49-F238E27FC236}">
                  <a16:creationId xmlns:a16="http://schemas.microsoft.com/office/drawing/2014/main" id="{1E82F862-C5DD-01C4-0073-7DEA12B999DF}"/>
                </a:ext>
              </a:extLst>
            </p:cNvPr>
            <p:cNvSpPr txBox="1"/>
            <p:nvPr/>
          </p:nvSpPr>
          <p:spPr>
            <a:xfrm rot="680262">
              <a:off x="1568529" y="58467"/>
              <a:ext cx="462642" cy="154698"/>
            </a:xfrm>
            <a:prstGeom prst="rect">
              <a:avLst/>
            </a:prstGeom>
            <a:noFill/>
          </p:spPr>
          <p:txBody>
            <a:bodyPr wrap="none" rtlCol="0">
              <a:spAutoFit/>
            </a:bodyPr>
            <a:lstStyle/>
            <a:p>
              <a:r>
                <a:rPr lang="en-US" sz="1400" b="1" dirty="0">
                  <a:solidFill>
                    <a:schemeClr val="tx1">
                      <a:lumMod val="65000"/>
                      <a:lumOff val="35000"/>
                    </a:schemeClr>
                  </a:solidFill>
                  <a:latin typeface="Arial" panose="020B0604020202020204" pitchFamily="34" charset="0"/>
                  <a:cs typeface="Arial" panose="020B0604020202020204" pitchFamily="34" charset="0"/>
                </a:rPr>
                <a:t>DM25 T2</a:t>
              </a:r>
            </a:p>
          </p:txBody>
        </p:sp>
        <p:sp>
          <p:nvSpPr>
            <p:cNvPr id="1313" name="TextBox 1312">
              <a:extLst>
                <a:ext uri="{FF2B5EF4-FFF2-40B4-BE49-F238E27FC236}">
                  <a16:creationId xmlns:a16="http://schemas.microsoft.com/office/drawing/2014/main" id="{758D2BA4-269E-6BE1-D273-7132C19BA457}"/>
                </a:ext>
              </a:extLst>
            </p:cNvPr>
            <p:cNvSpPr txBox="1"/>
            <p:nvPr/>
          </p:nvSpPr>
          <p:spPr>
            <a:xfrm rot="3153574">
              <a:off x="2295435" y="533950"/>
              <a:ext cx="587528" cy="154698"/>
            </a:xfrm>
            <a:prstGeom prst="rect">
              <a:avLst/>
            </a:prstGeom>
            <a:solidFill>
              <a:srgbClr val="FFFFFF"/>
            </a:solidFill>
          </p:spPr>
          <p:txBody>
            <a:bodyPr wrap="none" rtlCol="0">
              <a:spAutoFit/>
            </a:bodyPr>
            <a:lstStyle/>
            <a:p>
              <a:pPr algn="ctr"/>
              <a:r>
                <a:rPr lang="en-US" sz="1400" b="1" dirty="0">
                  <a:solidFill>
                    <a:srgbClr val="8C8C8C"/>
                  </a:solidFill>
                  <a:latin typeface="Arial" panose="020B0604020202020204" pitchFamily="34" charset="0"/>
                  <a:cs typeface="Arial" panose="020B0604020202020204" pitchFamily="34" charset="0"/>
                </a:rPr>
                <a:t>DM2000 T1 </a:t>
              </a:r>
            </a:p>
          </p:txBody>
        </p:sp>
        <p:sp>
          <p:nvSpPr>
            <p:cNvPr id="1314" name="Freeform 1313">
              <a:extLst>
                <a:ext uri="{FF2B5EF4-FFF2-40B4-BE49-F238E27FC236}">
                  <a16:creationId xmlns:a16="http://schemas.microsoft.com/office/drawing/2014/main" id="{06A3FE6D-6E06-4769-CB8A-B574E3BAAAFA}"/>
                </a:ext>
              </a:extLst>
            </p:cNvPr>
            <p:cNvSpPr/>
            <p:nvPr/>
          </p:nvSpPr>
          <p:spPr>
            <a:xfrm>
              <a:off x="371659" y="1161411"/>
              <a:ext cx="2630334" cy="1529677"/>
            </a:xfrm>
            <a:custGeom>
              <a:avLst/>
              <a:gdLst>
                <a:gd name="connsiteX0" fmla="*/ 0 w 2630334"/>
                <a:gd name="connsiteY0" fmla="*/ 531699 h 1529677"/>
                <a:gd name="connsiteX1" fmla="*/ 88491 w 2630334"/>
                <a:gd name="connsiteY1" fmla="*/ 938754 h 1529677"/>
                <a:gd name="connsiteX2" fmla="*/ 88491 w 2630334"/>
                <a:gd name="connsiteY2" fmla="*/ 938754 h 1529677"/>
                <a:gd name="connsiteX3" fmla="*/ 707923 w 2630334"/>
                <a:gd name="connsiteY3" fmla="*/ 1457898 h 1529677"/>
                <a:gd name="connsiteX4" fmla="*/ 1681316 w 2630334"/>
                <a:gd name="connsiteY4" fmla="*/ 1469696 h 1529677"/>
                <a:gd name="connsiteX5" fmla="*/ 2436434 w 2630334"/>
                <a:gd name="connsiteY5" fmla="*/ 938754 h 1529677"/>
                <a:gd name="connsiteX6" fmla="*/ 2625213 w 2630334"/>
                <a:gd name="connsiteY6" fmla="*/ 366517 h 1529677"/>
                <a:gd name="connsiteX7" fmla="*/ 2566220 w 2630334"/>
                <a:gd name="connsiteY7" fmla="*/ 18455 h 1529677"/>
                <a:gd name="connsiteX8" fmla="*/ 2454132 w 2630334"/>
                <a:gd name="connsiteY8" fmla="*/ 101046 h 1529677"/>
                <a:gd name="connsiteX9" fmla="*/ 2389239 w 2630334"/>
                <a:gd name="connsiteY9" fmla="*/ 549397 h 1529677"/>
                <a:gd name="connsiteX10" fmla="*/ 2165064 w 2630334"/>
                <a:gd name="connsiteY10" fmla="*/ 956452 h 1529677"/>
                <a:gd name="connsiteX11" fmla="*/ 1769807 w 2630334"/>
                <a:gd name="connsiteY11" fmla="*/ 1269118 h 1529677"/>
                <a:gd name="connsiteX12" fmla="*/ 1268362 w 2630334"/>
                <a:gd name="connsiteY12" fmla="*/ 1375307 h 1529677"/>
                <a:gd name="connsiteX13" fmla="*/ 855407 w 2630334"/>
                <a:gd name="connsiteY13" fmla="*/ 1328112 h 1529677"/>
                <a:gd name="connsiteX14" fmla="*/ 489647 w 2630334"/>
                <a:gd name="connsiteY14" fmla="*/ 1109836 h 1529677"/>
                <a:gd name="connsiteX15" fmla="*/ 253673 w 2630334"/>
                <a:gd name="connsiteY15" fmla="*/ 885660 h 1529677"/>
                <a:gd name="connsiteX16" fmla="*/ 117987 w 2630334"/>
                <a:gd name="connsiteY16" fmla="*/ 643787 h 1529677"/>
                <a:gd name="connsiteX17" fmla="*/ 0 w 2630334"/>
                <a:gd name="connsiteY17" fmla="*/ 531699 h 1529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630334" h="1529677">
                  <a:moveTo>
                    <a:pt x="0" y="531699"/>
                  </a:moveTo>
                  <a:lnTo>
                    <a:pt x="88491" y="938754"/>
                  </a:lnTo>
                  <a:lnTo>
                    <a:pt x="88491" y="938754"/>
                  </a:lnTo>
                  <a:cubicBezTo>
                    <a:pt x="191730" y="1025278"/>
                    <a:pt x="442452" y="1369408"/>
                    <a:pt x="707923" y="1457898"/>
                  </a:cubicBezTo>
                  <a:cubicBezTo>
                    <a:pt x="973394" y="1546388"/>
                    <a:pt x="1393231" y="1556220"/>
                    <a:pt x="1681316" y="1469696"/>
                  </a:cubicBezTo>
                  <a:cubicBezTo>
                    <a:pt x="1969401" y="1383172"/>
                    <a:pt x="2279118" y="1122617"/>
                    <a:pt x="2436434" y="938754"/>
                  </a:cubicBezTo>
                  <a:cubicBezTo>
                    <a:pt x="2593750" y="754891"/>
                    <a:pt x="2603582" y="519900"/>
                    <a:pt x="2625213" y="366517"/>
                  </a:cubicBezTo>
                  <a:cubicBezTo>
                    <a:pt x="2646844" y="213134"/>
                    <a:pt x="2594733" y="62700"/>
                    <a:pt x="2566220" y="18455"/>
                  </a:cubicBezTo>
                  <a:cubicBezTo>
                    <a:pt x="2537707" y="-25790"/>
                    <a:pt x="2483629" y="12556"/>
                    <a:pt x="2454132" y="101046"/>
                  </a:cubicBezTo>
                  <a:cubicBezTo>
                    <a:pt x="2424635" y="189536"/>
                    <a:pt x="2437417" y="406829"/>
                    <a:pt x="2389239" y="549397"/>
                  </a:cubicBezTo>
                  <a:cubicBezTo>
                    <a:pt x="2341061" y="691965"/>
                    <a:pt x="2268303" y="836499"/>
                    <a:pt x="2165064" y="956452"/>
                  </a:cubicBezTo>
                  <a:cubicBezTo>
                    <a:pt x="2061825" y="1076406"/>
                    <a:pt x="1919257" y="1199309"/>
                    <a:pt x="1769807" y="1269118"/>
                  </a:cubicBezTo>
                  <a:cubicBezTo>
                    <a:pt x="1620357" y="1338927"/>
                    <a:pt x="1420762" y="1365475"/>
                    <a:pt x="1268362" y="1375307"/>
                  </a:cubicBezTo>
                  <a:cubicBezTo>
                    <a:pt x="1115962" y="1385139"/>
                    <a:pt x="985193" y="1372357"/>
                    <a:pt x="855407" y="1328112"/>
                  </a:cubicBezTo>
                  <a:cubicBezTo>
                    <a:pt x="725621" y="1283867"/>
                    <a:pt x="589936" y="1183578"/>
                    <a:pt x="489647" y="1109836"/>
                  </a:cubicBezTo>
                  <a:cubicBezTo>
                    <a:pt x="389358" y="1036094"/>
                    <a:pt x="315616" y="963335"/>
                    <a:pt x="253673" y="885660"/>
                  </a:cubicBezTo>
                  <a:cubicBezTo>
                    <a:pt x="191730" y="807985"/>
                    <a:pt x="152400" y="704747"/>
                    <a:pt x="117987" y="643787"/>
                  </a:cubicBezTo>
                  <a:cubicBezTo>
                    <a:pt x="83574" y="582827"/>
                    <a:pt x="65384" y="551363"/>
                    <a:pt x="0" y="531699"/>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315" name="TextBox 1314">
              <a:extLst>
                <a:ext uri="{FF2B5EF4-FFF2-40B4-BE49-F238E27FC236}">
                  <a16:creationId xmlns:a16="http://schemas.microsoft.com/office/drawing/2014/main" id="{90BB61B6-8D44-82FD-A2D6-C3783695F8FE}"/>
                </a:ext>
              </a:extLst>
            </p:cNvPr>
            <p:cNvSpPr txBox="1"/>
            <p:nvPr/>
          </p:nvSpPr>
          <p:spPr>
            <a:xfrm rot="4568502">
              <a:off x="2551922" y="1093592"/>
              <a:ext cx="562551" cy="154698"/>
            </a:xfrm>
            <a:prstGeom prst="rect">
              <a:avLst/>
            </a:prstGeom>
            <a:solidFill>
              <a:srgbClr val="FFFFFF"/>
            </a:solidFill>
          </p:spPr>
          <p:txBody>
            <a:bodyPr wrap="none" rtlCol="0">
              <a:spAutoFit/>
            </a:bodyPr>
            <a:lstStyle/>
            <a:p>
              <a:r>
                <a:rPr lang="en-US" sz="1400" b="1" dirty="0">
                  <a:solidFill>
                    <a:schemeClr val="bg1">
                      <a:lumMod val="75000"/>
                    </a:schemeClr>
                  </a:solidFill>
                  <a:latin typeface="Arial" panose="020B0604020202020204" pitchFamily="34" charset="0"/>
                  <a:cs typeface="Arial" panose="020B0604020202020204" pitchFamily="34" charset="0"/>
                </a:rPr>
                <a:t>DM2000 T2</a:t>
              </a:r>
            </a:p>
          </p:txBody>
        </p:sp>
      </p:grpSp>
      <p:grpSp>
        <p:nvGrpSpPr>
          <p:cNvPr id="1306" name="Group 1305">
            <a:extLst>
              <a:ext uri="{FF2B5EF4-FFF2-40B4-BE49-F238E27FC236}">
                <a16:creationId xmlns:a16="http://schemas.microsoft.com/office/drawing/2014/main" id="{42CABEEB-27DC-3277-D234-8DF6907FCA0E}"/>
              </a:ext>
            </a:extLst>
          </p:cNvPr>
          <p:cNvGrpSpPr/>
          <p:nvPr/>
        </p:nvGrpSpPr>
        <p:grpSpPr>
          <a:xfrm>
            <a:off x="28667553" y="5850144"/>
            <a:ext cx="2742450" cy="3265377"/>
            <a:chOff x="27141867" y="11380268"/>
            <a:chExt cx="2742450" cy="3265377"/>
          </a:xfrm>
        </p:grpSpPr>
        <p:grpSp>
          <p:nvGrpSpPr>
            <p:cNvPr id="1280" name="Group 1279">
              <a:extLst>
                <a:ext uri="{FF2B5EF4-FFF2-40B4-BE49-F238E27FC236}">
                  <a16:creationId xmlns:a16="http://schemas.microsoft.com/office/drawing/2014/main" id="{E9DE9AB1-51FA-64D6-4A3B-67747184DEC9}"/>
                </a:ext>
              </a:extLst>
            </p:cNvPr>
            <p:cNvGrpSpPr/>
            <p:nvPr/>
          </p:nvGrpSpPr>
          <p:grpSpPr>
            <a:xfrm>
              <a:off x="27141877" y="11380268"/>
              <a:ext cx="2487564" cy="292388"/>
              <a:chOff x="32581294" y="10623368"/>
              <a:chExt cx="2953726" cy="347180"/>
            </a:xfrm>
          </p:grpSpPr>
          <p:sp>
            <p:nvSpPr>
              <p:cNvPr id="1254" name="Rectangle 1253">
                <a:extLst>
                  <a:ext uri="{FF2B5EF4-FFF2-40B4-BE49-F238E27FC236}">
                    <a16:creationId xmlns:a16="http://schemas.microsoft.com/office/drawing/2014/main" id="{70CF2945-0743-43DF-ACB6-00E0D77B0851}"/>
                  </a:ext>
                </a:extLst>
              </p:cNvPr>
              <p:cNvSpPr/>
              <p:nvPr/>
            </p:nvSpPr>
            <p:spPr>
              <a:xfrm>
                <a:off x="32581294" y="10646932"/>
                <a:ext cx="290654" cy="290654"/>
              </a:xfrm>
              <a:prstGeom prst="rect">
                <a:avLst/>
              </a:prstGeom>
              <a:solidFill>
                <a:srgbClr val="693475"/>
              </a:solid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00"/>
              </a:p>
            </p:txBody>
          </p:sp>
          <p:sp>
            <p:nvSpPr>
              <p:cNvPr id="1262" name="TextBox 1261">
                <a:extLst>
                  <a:ext uri="{FF2B5EF4-FFF2-40B4-BE49-F238E27FC236}">
                    <a16:creationId xmlns:a16="http://schemas.microsoft.com/office/drawing/2014/main" id="{B132A2C2-B8BF-1E36-FB6E-B40759240503}"/>
                  </a:ext>
                </a:extLst>
              </p:cNvPr>
              <p:cNvSpPr txBox="1"/>
              <p:nvPr/>
            </p:nvSpPr>
            <p:spPr>
              <a:xfrm>
                <a:off x="32814679" y="10623368"/>
                <a:ext cx="2720341" cy="347180"/>
              </a:xfrm>
              <a:prstGeom prst="rect">
                <a:avLst/>
              </a:prstGeom>
              <a:noFill/>
            </p:spPr>
            <p:txBody>
              <a:bodyPr wrap="none" rtlCol="0">
                <a:spAutoFit/>
              </a:bodyPr>
              <a:lstStyle/>
              <a:p>
                <a:r>
                  <a:rPr lang="en-US" sz="1300" dirty="0">
                    <a:latin typeface="Arial" panose="020B0604020202020204" pitchFamily="34" charset="0"/>
                    <a:cs typeface="Arial" panose="020B0604020202020204" pitchFamily="34" charset="0"/>
                  </a:rPr>
                  <a:t>Cell wall structure &amp; function</a:t>
                </a:r>
              </a:p>
            </p:txBody>
          </p:sp>
        </p:grpSp>
        <p:grpSp>
          <p:nvGrpSpPr>
            <p:cNvPr id="1281" name="Group 1280">
              <a:extLst>
                <a:ext uri="{FF2B5EF4-FFF2-40B4-BE49-F238E27FC236}">
                  <a16:creationId xmlns:a16="http://schemas.microsoft.com/office/drawing/2014/main" id="{13C90C0A-C80C-D718-372E-9F2642E34B7A}"/>
                </a:ext>
              </a:extLst>
            </p:cNvPr>
            <p:cNvGrpSpPr/>
            <p:nvPr/>
          </p:nvGrpSpPr>
          <p:grpSpPr>
            <a:xfrm>
              <a:off x="27141879" y="11804981"/>
              <a:ext cx="2487573" cy="292388"/>
              <a:chOff x="32581294" y="11127669"/>
              <a:chExt cx="2953737" cy="347180"/>
            </a:xfrm>
          </p:grpSpPr>
          <p:sp>
            <p:nvSpPr>
              <p:cNvPr id="1255" name="Rectangle 1254">
                <a:extLst>
                  <a:ext uri="{FF2B5EF4-FFF2-40B4-BE49-F238E27FC236}">
                    <a16:creationId xmlns:a16="http://schemas.microsoft.com/office/drawing/2014/main" id="{E9D07527-AE1D-75DE-1779-DC9ACF9F3BF3}"/>
                  </a:ext>
                </a:extLst>
              </p:cNvPr>
              <p:cNvSpPr/>
              <p:nvPr/>
            </p:nvSpPr>
            <p:spPr>
              <a:xfrm>
                <a:off x="32581294" y="11151904"/>
                <a:ext cx="290655" cy="290654"/>
              </a:xfrm>
              <a:prstGeom prst="rect">
                <a:avLst/>
              </a:prstGeom>
              <a:solidFill>
                <a:srgbClr val="66699F"/>
              </a:solid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00"/>
              </a:p>
            </p:txBody>
          </p:sp>
          <p:sp>
            <p:nvSpPr>
              <p:cNvPr id="1263" name="TextBox 1262">
                <a:extLst>
                  <a:ext uri="{FF2B5EF4-FFF2-40B4-BE49-F238E27FC236}">
                    <a16:creationId xmlns:a16="http://schemas.microsoft.com/office/drawing/2014/main" id="{9C0C337A-C651-AE70-832F-E353AE4E2F69}"/>
                  </a:ext>
                </a:extLst>
              </p:cNvPr>
              <p:cNvSpPr txBox="1"/>
              <p:nvPr/>
            </p:nvSpPr>
            <p:spPr>
              <a:xfrm>
                <a:off x="32814689" y="11127669"/>
                <a:ext cx="2720342" cy="347180"/>
              </a:xfrm>
              <a:prstGeom prst="rect">
                <a:avLst/>
              </a:prstGeom>
              <a:noFill/>
            </p:spPr>
            <p:txBody>
              <a:bodyPr wrap="none" rtlCol="0">
                <a:spAutoFit/>
              </a:bodyPr>
              <a:lstStyle/>
              <a:p>
                <a:r>
                  <a:rPr lang="en-US" sz="1300" dirty="0">
                    <a:latin typeface="Arial" panose="020B0604020202020204" pitchFamily="34" charset="0"/>
                    <a:cs typeface="Arial" panose="020B0604020202020204" pitchFamily="34" charset="0"/>
                  </a:rPr>
                  <a:t>Response to stress &amp; stimuli</a:t>
                </a:r>
              </a:p>
            </p:txBody>
          </p:sp>
        </p:grpSp>
        <p:grpSp>
          <p:nvGrpSpPr>
            <p:cNvPr id="1282" name="Group 1281">
              <a:extLst>
                <a:ext uri="{FF2B5EF4-FFF2-40B4-BE49-F238E27FC236}">
                  <a16:creationId xmlns:a16="http://schemas.microsoft.com/office/drawing/2014/main" id="{523E853F-06A3-668D-26EE-197CFFED88CD}"/>
                </a:ext>
              </a:extLst>
            </p:cNvPr>
            <p:cNvGrpSpPr/>
            <p:nvPr/>
          </p:nvGrpSpPr>
          <p:grpSpPr>
            <a:xfrm>
              <a:off x="27141882" y="12229694"/>
              <a:ext cx="2635041" cy="292388"/>
              <a:chOff x="32581294" y="11631973"/>
              <a:chExt cx="3128839" cy="347180"/>
            </a:xfrm>
          </p:grpSpPr>
          <p:sp>
            <p:nvSpPr>
              <p:cNvPr id="1256" name="Rectangle 1255">
                <a:extLst>
                  <a:ext uri="{FF2B5EF4-FFF2-40B4-BE49-F238E27FC236}">
                    <a16:creationId xmlns:a16="http://schemas.microsoft.com/office/drawing/2014/main" id="{3408B068-BD55-AC76-83C6-033B61563DF7}"/>
                  </a:ext>
                </a:extLst>
              </p:cNvPr>
              <p:cNvSpPr/>
              <p:nvPr/>
            </p:nvSpPr>
            <p:spPr>
              <a:xfrm>
                <a:off x="32581294" y="11656879"/>
                <a:ext cx="290654" cy="290654"/>
              </a:xfrm>
              <a:prstGeom prst="rect">
                <a:avLst/>
              </a:prstGeom>
              <a:solidFill>
                <a:srgbClr val="5594A5"/>
              </a:solid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00"/>
              </a:p>
            </p:txBody>
          </p:sp>
          <p:sp>
            <p:nvSpPr>
              <p:cNvPr id="1264" name="TextBox 1263">
                <a:extLst>
                  <a:ext uri="{FF2B5EF4-FFF2-40B4-BE49-F238E27FC236}">
                    <a16:creationId xmlns:a16="http://schemas.microsoft.com/office/drawing/2014/main" id="{B72E765B-052F-C39D-8A73-81D0540E5A8B}"/>
                  </a:ext>
                </a:extLst>
              </p:cNvPr>
              <p:cNvSpPr txBox="1"/>
              <p:nvPr/>
            </p:nvSpPr>
            <p:spPr>
              <a:xfrm>
                <a:off x="32814678" y="11631973"/>
                <a:ext cx="2895455" cy="347180"/>
              </a:xfrm>
              <a:prstGeom prst="rect">
                <a:avLst/>
              </a:prstGeom>
              <a:noFill/>
            </p:spPr>
            <p:txBody>
              <a:bodyPr wrap="none" rtlCol="0">
                <a:spAutoFit/>
              </a:bodyPr>
              <a:lstStyle/>
              <a:p>
                <a:r>
                  <a:rPr lang="en-US" sz="1300" dirty="0">
                    <a:latin typeface="Arial" panose="020B0604020202020204" pitchFamily="34" charset="0"/>
                    <a:cs typeface="Arial" panose="020B0604020202020204" pitchFamily="34" charset="0"/>
                  </a:rPr>
                  <a:t>Biosynthesis &amp; enzymatic rxns</a:t>
                </a:r>
              </a:p>
            </p:txBody>
          </p:sp>
        </p:grpSp>
        <p:grpSp>
          <p:nvGrpSpPr>
            <p:cNvPr id="1283" name="Group 1282">
              <a:extLst>
                <a:ext uri="{FF2B5EF4-FFF2-40B4-BE49-F238E27FC236}">
                  <a16:creationId xmlns:a16="http://schemas.microsoft.com/office/drawing/2014/main" id="{FD9E256F-54F3-1E89-71B0-713FF50316E9}"/>
                </a:ext>
              </a:extLst>
            </p:cNvPr>
            <p:cNvGrpSpPr/>
            <p:nvPr/>
          </p:nvGrpSpPr>
          <p:grpSpPr>
            <a:xfrm>
              <a:off x="27141867" y="12654407"/>
              <a:ext cx="2742450" cy="292388"/>
              <a:chOff x="32581294" y="12136276"/>
              <a:chExt cx="3256378" cy="347180"/>
            </a:xfrm>
          </p:grpSpPr>
          <p:sp>
            <p:nvSpPr>
              <p:cNvPr id="1257" name="Rectangle 1256">
                <a:extLst>
                  <a:ext uri="{FF2B5EF4-FFF2-40B4-BE49-F238E27FC236}">
                    <a16:creationId xmlns:a16="http://schemas.microsoft.com/office/drawing/2014/main" id="{336A6953-B4C3-6E0C-0401-E9CF6C5727E3}"/>
                  </a:ext>
                </a:extLst>
              </p:cNvPr>
              <p:cNvSpPr/>
              <p:nvPr/>
            </p:nvSpPr>
            <p:spPr>
              <a:xfrm>
                <a:off x="32581294" y="12161852"/>
                <a:ext cx="290655" cy="290654"/>
              </a:xfrm>
              <a:prstGeom prst="rect">
                <a:avLst/>
              </a:prstGeom>
              <a:solidFill>
                <a:srgbClr val="22A884"/>
              </a:solid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00"/>
              </a:p>
            </p:txBody>
          </p:sp>
          <p:sp>
            <p:nvSpPr>
              <p:cNvPr id="1265" name="TextBox 1264">
                <a:extLst>
                  <a:ext uri="{FF2B5EF4-FFF2-40B4-BE49-F238E27FC236}">
                    <a16:creationId xmlns:a16="http://schemas.microsoft.com/office/drawing/2014/main" id="{9B6A8DF4-4C0B-C88A-01E9-8E59CFB9A3F1}"/>
                  </a:ext>
                </a:extLst>
              </p:cNvPr>
              <p:cNvSpPr txBox="1"/>
              <p:nvPr/>
            </p:nvSpPr>
            <p:spPr>
              <a:xfrm>
                <a:off x="32814691" y="12136276"/>
                <a:ext cx="3022981" cy="347180"/>
              </a:xfrm>
              <a:prstGeom prst="rect">
                <a:avLst/>
              </a:prstGeom>
              <a:noFill/>
            </p:spPr>
            <p:txBody>
              <a:bodyPr wrap="none" rtlCol="0">
                <a:spAutoFit/>
              </a:bodyPr>
              <a:lstStyle/>
              <a:p>
                <a:r>
                  <a:rPr lang="en-US" sz="1300" dirty="0">
                    <a:latin typeface="Arial" panose="020B0604020202020204" pitchFamily="34" charset="0"/>
                    <a:cs typeface="Arial" panose="020B0604020202020204" pitchFamily="34" charset="0"/>
                  </a:rPr>
                  <a:t>Membrane transport &amp; structure</a:t>
                </a:r>
              </a:p>
            </p:txBody>
          </p:sp>
        </p:grpSp>
        <p:grpSp>
          <p:nvGrpSpPr>
            <p:cNvPr id="1284" name="Group 1283">
              <a:extLst>
                <a:ext uri="{FF2B5EF4-FFF2-40B4-BE49-F238E27FC236}">
                  <a16:creationId xmlns:a16="http://schemas.microsoft.com/office/drawing/2014/main" id="{14FF5F8A-8F82-FD01-2776-0F73ADFC3A85}"/>
                </a:ext>
              </a:extLst>
            </p:cNvPr>
            <p:cNvGrpSpPr/>
            <p:nvPr/>
          </p:nvGrpSpPr>
          <p:grpSpPr>
            <a:xfrm>
              <a:off x="27143382" y="13079120"/>
              <a:ext cx="2420790" cy="292388"/>
              <a:chOff x="28006387" y="14652250"/>
              <a:chExt cx="2874443" cy="347180"/>
            </a:xfrm>
          </p:grpSpPr>
          <p:sp>
            <p:nvSpPr>
              <p:cNvPr id="1258" name="Rectangle 1257">
                <a:extLst>
                  <a:ext uri="{FF2B5EF4-FFF2-40B4-BE49-F238E27FC236}">
                    <a16:creationId xmlns:a16="http://schemas.microsoft.com/office/drawing/2014/main" id="{4B68F961-9FC3-CAAF-40E5-498307599716}"/>
                  </a:ext>
                </a:extLst>
              </p:cNvPr>
              <p:cNvSpPr/>
              <p:nvPr/>
            </p:nvSpPr>
            <p:spPr>
              <a:xfrm>
                <a:off x="28006387" y="14678497"/>
                <a:ext cx="290655" cy="290654"/>
              </a:xfrm>
              <a:prstGeom prst="rect">
                <a:avLst/>
              </a:prstGeom>
              <a:solidFill>
                <a:srgbClr val="95DA74"/>
              </a:solid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00"/>
              </a:p>
            </p:txBody>
          </p:sp>
          <p:sp>
            <p:nvSpPr>
              <p:cNvPr id="1266" name="TextBox 1265">
                <a:extLst>
                  <a:ext uri="{FF2B5EF4-FFF2-40B4-BE49-F238E27FC236}">
                    <a16:creationId xmlns:a16="http://schemas.microsoft.com/office/drawing/2014/main" id="{BC54BD07-D00B-9820-DBBA-79EB205EC22D}"/>
                  </a:ext>
                </a:extLst>
              </p:cNvPr>
              <p:cNvSpPr txBox="1"/>
              <p:nvPr/>
            </p:nvSpPr>
            <p:spPr>
              <a:xfrm>
                <a:off x="28237991" y="14652250"/>
                <a:ext cx="2642839" cy="347180"/>
              </a:xfrm>
              <a:prstGeom prst="rect">
                <a:avLst/>
              </a:prstGeom>
              <a:noFill/>
            </p:spPr>
            <p:txBody>
              <a:bodyPr wrap="none" rtlCol="0">
                <a:spAutoFit/>
              </a:bodyPr>
              <a:lstStyle/>
              <a:p>
                <a:r>
                  <a:rPr lang="en-US" sz="1300" dirty="0">
                    <a:latin typeface="Arial" panose="020B0604020202020204" pitchFamily="34" charset="0"/>
                    <a:cs typeface="Arial" panose="020B0604020202020204" pitchFamily="34" charset="0"/>
                  </a:rPr>
                  <a:t>DNA binding &amp; transcription</a:t>
                </a:r>
              </a:p>
            </p:txBody>
          </p:sp>
        </p:grpSp>
        <p:grpSp>
          <p:nvGrpSpPr>
            <p:cNvPr id="1285" name="Group 1284">
              <a:extLst>
                <a:ext uri="{FF2B5EF4-FFF2-40B4-BE49-F238E27FC236}">
                  <a16:creationId xmlns:a16="http://schemas.microsoft.com/office/drawing/2014/main" id="{3214879C-BBC1-8D3D-0DFE-DA064A61F484}"/>
                </a:ext>
              </a:extLst>
            </p:cNvPr>
            <p:cNvGrpSpPr/>
            <p:nvPr/>
          </p:nvGrpSpPr>
          <p:grpSpPr>
            <a:xfrm>
              <a:off x="27143465" y="13503833"/>
              <a:ext cx="1200626" cy="292388"/>
              <a:chOff x="28006431" y="15156554"/>
              <a:chExt cx="1425619" cy="347180"/>
            </a:xfrm>
          </p:grpSpPr>
          <p:sp>
            <p:nvSpPr>
              <p:cNvPr id="1259" name="Rectangle 1258">
                <a:extLst>
                  <a:ext uri="{FF2B5EF4-FFF2-40B4-BE49-F238E27FC236}">
                    <a16:creationId xmlns:a16="http://schemas.microsoft.com/office/drawing/2014/main" id="{558B3A3F-0A95-4C52-76D4-F4D376F4EDA3}"/>
                  </a:ext>
                </a:extLst>
              </p:cNvPr>
              <p:cNvSpPr/>
              <p:nvPr/>
            </p:nvSpPr>
            <p:spPr>
              <a:xfrm>
                <a:off x="28006431" y="15183472"/>
                <a:ext cx="290654" cy="290654"/>
              </a:xfrm>
              <a:prstGeom prst="rect">
                <a:avLst/>
              </a:prstGeom>
              <a:solidFill>
                <a:srgbClr val="FDE824"/>
              </a:solid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00"/>
              </a:p>
            </p:txBody>
          </p:sp>
          <p:sp>
            <p:nvSpPr>
              <p:cNvPr id="1267" name="TextBox 1266">
                <a:extLst>
                  <a:ext uri="{FF2B5EF4-FFF2-40B4-BE49-F238E27FC236}">
                    <a16:creationId xmlns:a16="http://schemas.microsoft.com/office/drawing/2014/main" id="{734CBE04-5D56-B3E3-0800-3ABFA57DD729}"/>
                  </a:ext>
                </a:extLst>
              </p:cNvPr>
              <p:cNvSpPr txBox="1"/>
              <p:nvPr/>
            </p:nvSpPr>
            <p:spPr>
              <a:xfrm>
                <a:off x="28237932" y="15156554"/>
                <a:ext cx="1194118" cy="347180"/>
              </a:xfrm>
              <a:prstGeom prst="rect">
                <a:avLst/>
              </a:prstGeom>
              <a:noFill/>
            </p:spPr>
            <p:txBody>
              <a:bodyPr wrap="none" rtlCol="0">
                <a:spAutoFit/>
              </a:bodyPr>
              <a:lstStyle/>
              <a:p>
                <a:r>
                  <a:rPr lang="en-US" sz="1300" dirty="0">
                    <a:latin typeface="Arial" panose="020B0604020202020204" pitchFamily="34" charset="0"/>
                    <a:cs typeface="Arial" panose="020B0604020202020204" pitchFamily="34" charset="0"/>
                  </a:rPr>
                  <a:t>Translation</a:t>
                </a:r>
              </a:p>
            </p:txBody>
          </p:sp>
        </p:grpSp>
        <p:grpSp>
          <p:nvGrpSpPr>
            <p:cNvPr id="1286" name="Group 1285">
              <a:extLst>
                <a:ext uri="{FF2B5EF4-FFF2-40B4-BE49-F238E27FC236}">
                  <a16:creationId xmlns:a16="http://schemas.microsoft.com/office/drawing/2014/main" id="{16D579EC-23DA-BE8D-B398-250166C73665}"/>
                </a:ext>
              </a:extLst>
            </p:cNvPr>
            <p:cNvGrpSpPr/>
            <p:nvPr/>
          </p:nvGrpSpPr>
          <p:grpSpPr>
            <a:xfrm>
              <a:off x="27143521" y="13928546"/>
              <a:ext cx="1642744" cy="292388"/>
              <a:chOff x="28006525" y="15660854"/>
              <a:chExt cx="1950588" cy="347180"/>
            </a:xfrm>
          </p:grpSpPr>
          <p:sp>
            <p:nvSpPr>
              <p:cNvPr id="1260" name="Rectangle 1259">
                <a:extLst>
                  <a:ext uri="{FF2B5EF4-FFF2-40B4-BE49-F238E27FC236}">
                    <a16:creationId xmlns:a16="http://schemas.microsoft.com/office/drawing/2014/main" id="{BC4A1F6B-2CBE-95D5-24E8-5AB63A5C6834}"/>
                  </a:ext>
                </a:extLst>
              </p:cNvPr>
              <p:cNvSpPr/>
              <p:nvPr/>
            </p:nvSpPr>
            <p:spPr>
              <a:xfrm>
                <a:off x="28006525" y="15688443"/>
                <a:ext cx="290655" cy="290654"/>
              </a:xfrm>
              <a:prstGeom prst="rect">
                <a:avLst/>
              </a:prstGeom>
              <a:solidFill>
                <a:srgbClr val="FFFF9A"/>
              </a:solid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00"/>
              </a:p>
            </p:txBody>
          </p:sp>
          <p:sp>
            <p:nvSpPr>
              <p:cNvPr id="1268" name="TextBox 1267">
                <a:extLst>
                  <a:ext uri="{FF2B5EF4-FFF2-40B4-BE49-F238E27FC236}">
                    <a16:creationId xmlns:a16="http://schemas.microsoft.com/office/drawing/2014/main" id="{A34B3F07-601B-2AE5-7B74-4996D5605B18}"/>
                  </a:ext>
                </a:extLst>
              </p:cNvPr>
              <p:cNvSpPr txBox="1"/>
              <p:nvPr/>
            </p:nvSpPr>
            <p:spPr>
              <a:xfrm>
                <a:off x="28237962" y="15660854"/>
                <a:ext cx="1719151" cy="347180"/>
              </a:xfrm>
              <a:prstGeom prst="rect">
                <a:avLst/>
              </a:prstGeom>
              <a:noFill/>
            </p:spPr>
            <p:txBody>
              <a:bodyPr wrap="none" rtlCol="0">
                <a:spAutoFit/>
              </a:bodyPr>
              <a:lstStyle/>
              <a:p>
                <a:r>
                  <a:rPr lang="en-US" sz="1300" dirty="0">
                    <a:latin typeface="Arial" panose="020B0604020202020204" pitchFamily="34" charset="0"/>
                    <a:cs typeface="Arial" panose="020B0604020202020204" pitchFamily="34" charset="0"/>
                  </a:rPr>
                  <a:t>Metal ion binding</a:t>
                </a:r>
              </a:p>
            </p:txBody>
          </p:sp>
        </p:grpSp>
        <p:grpSp>
          <p:nvGrpSpPr>
            <p:cNvPr id="1287" name="Group 1286">
              <a:extLst>
                <a:ext uri="{FF2B5EF4-FFF2-40B4-BE49-F238E27FC236}">
                  <a16:creationId xmlns:a16="http://schemas.microsoft.com/office/drawing/2014/main" id="{3ADBCB43-CBBA-FE3E-609B-5F8DEF8B1455}"/>
                </a:ext>
              </a:extLst>
            </p:cNvPr>
            <p:cNvGrpSpPr/>
            <p:nvPr/>
          </p:nvGrpSpPr>
          <p:grpSpPr>
            <a:xfrm>
              <a:off x="27143447" y="14353257"/>
              <a:ext cx="1493732" cy="292388"/>
              <a:chOff x="28006502" y="16165119"/>
              <a:chExt cx="1773656" cy="347180"/>
            </a:xfrm>
          </p:grpSpPr>
          <p:sp>
            <p:nvSpPr>
              <p:cNvPr id="1261" name="Rectangle 1260">
                <a:extLst>
                  <a:ext uri="{FF2B5EF4-FFF2-40B4-BE49-F238E27FC236}">
                    <a16:creationId xmlns:a16="http://schemas.microsoft.com/office/drawing/2014/main" id="{6F79A4E9-5DDD-4C53-C548-090D11A51083}"/>
                  </a:ext>
                </a:extLst>
              </p:cNvPr>
              <p:cNvSpPr/>
              <p:nvPr/>
            </p:nvSpPr>
            <p:spPr>
              <a:xfrm>
                <a:off x="28006502" y="16193381"/>
                <a:ext cx="290655" cy="290653"/>
              </a:xfrm>
              <a:prstGeom prst="rect">
                <a:avLst/>
              </a:prstGeom>
              <a:solidFill>
                <a:schemeClr val="bg1"/>
              </a:solid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00"/>
              </a:p>
            </p:txBody>
          </p:sp>
          <p:sp>
            <p:nvSpPr>
              <p:cNvPr id="1269" name="TextBox 1268">
                <a:extLst>
                  <a:ext uri="{FF2B5EF4-FFF2-40B4-BE49-F238E27FC236}">
                    <a16:creationId xmlns:a16="http://schemas.microsoft.com/office/drawing/2014/main" id="{C66128DC-ED92-4D9C-BEB5-322CE125B45C}"/>
                  </a:ext>
                </a:extLst>
              </p:cNvPr>
              <p:cNvSpPr txBox="1"/>
              <p:nvPr/>
            </p:nvSpPr>
            <p:spPr>
              <a:xfrm>
                <a:off x="28238021" y="16165119"/>
                <a:ext cx="1542137" cy="347180"/>
              </a:xfrm>
              <a:prstGeom prst="rect">
                <a:avLst/>
              </a:prstGeom>
              <a:noFill/>
            </p:spPr>
            <p:txBody>
              <a:bodyPr wrap="none" rtlCol="0" anchor="ctr">
                <a:spAutoFit/>
              </a:bodyPr>
              <a:lstStyle/>
              <a:p>
                <a:r>
                  <a:rPr lang="en-US" sz="1300" dirty="0">
                    <a:latin typeface="Arial" panose="020B0604020202020204" pitchFamily="34" charset="0"/>
                    <a:cs typeface="Arial" panose="020B0604020202020204" pitchFamily="34" charset="0"/>
                  </a:rPr>
                  <a:t>Protein binding</a:t>
                </a:r>
              </a:p>
            </p:txBody>
          </p:sp>
        </p:grpSp>
      </p:grpSp>
      <p:sp>
        <p:nvSpPr>
          <p:cNvPr id="1316" name="TextBox 1315">
            <a:extLst>
              <a:ext uri="{FF2B5EF4-FFF2-40B4-BE49-F238E27FC236}">
                <a16:creationId xmlns:a16="http://schemas.microsoft.com/office/drawing/2014/main" id="{F86DE112-3815-6570-8050-38473061CF9D}"/>
              </a:ext>
            </a:extLst>
          </p:cNvPr>
          <p:cNvSpPr txBox="1"/>
          <p:nvPr/>
        </p:nvSpPr>
        <p:spPr>
          <a:xfrm>
            <a:off x="28551204" y="5167186"/>
            <a:ext cx="2975149" cy="584775"/>
          </a:xfrm>
          <a:prstGeom prst="rect">
            <a:avLst/>
          </a:prstGeom>
          <a:noFill/>
        </p:spPr>
        <p:txBody>
          <a:bodyPr wrap="square" rtlCol="0">
            <a:spAutoFit/>
          </a:bodyPr>
          <a:lstStyle/>
          <a:p>
            <a:pPr algn="ctr"/>
            <a:r>
              <a:rPr lang="en-US" sz="1600" b="1" dirty="0">
                <a:latin typeface="Arial" panose="020B0604020202020204" pitchFamily="34" charset="0"/>
                <a:cs typeface="Arial" panose="020B0604020202020204" pitchFamily="34" charset="0"/>
              </a:rPr>
              <a:t>SµG vs R Gene </a:t>
            </a:r>
          </a:p>
          <a:p>
            <a:pPr algn="ctr"/>
            <a:r>
              <a:rPr lang="en-US" sz="1600" b="1" dirty="0">
                <a:latin typeface="Arial" panose="020B0604020202020204" pitchFamily="34" charset="0"/>
                <a:cs typeface="Arial" panose="020B0604020202020204" pitchFamily="34" charset="0"/>
              </a:rPr>
              <a:t>Ontology Terms</a:t>
            </a:r>
          </a:p>
        </p:txBody>
      </p:sp>
      <p:grpSp>
        <p:nvGrpSpPr>
          <p:cNvPr id="1594" name="Group 1593">
            <a:extLst>
              <a:ext uri="{FF2B5EF4-FFF2-40B4-BE49-F238E27FC236}">
                <a16:creationId xmlns:a16="http://schemas.microsoft.com/office/drawing/2014/main" id="{100509CA-6FDD-3CCC-2003-B006F53040BD}"/>
              </a:ext>
            </a:extLst>
          </p:cNvPr>
          <p:cNvGrpSpPr/>
          <p:nvPr/>
        </p:nvGrpSpPr>
        <p:grpSpPr>
          <a:xfrm>
            <a:off x="32028332" y="5188745"/>
            <a:ext cx="5813866" cy="3096171"/>
            <a:chOff x="32043110" y="5439797"/>
            <a:chExt cx="5813866" cy="3096171"/>
          </a:xfrm>
        </p:grpSpPr>
        <p:grpSp>
          <p:nvGrpSpPr>
            <p:cNvPr id="1531" name="Group 1530">
              <a:extLst>
                <a:ext uri="{FF2B5EF4-FFF2-40B4-BE49-F238E27FC236}">
                  <a16:creationId xmlns:a16="http://schemas.microsoft.com/office/drawing/2014/main" id="{F83DF4C6-4A37-3F38-3770-20F87E519E1F}"/>
                </a:ext>
              </a:extLst>
            </p:cNvPr>
            <p:cNvGrpSpPr/>
            <p:nvPr/>
          </p:nvGrpSpPr>
          <p:grpSpPr>
            <a:xfrm>
              <a:off x="32043110" y="5439797"/>
              <a:ext cx="5813866" cy="3096171"/>
              <a:chOff x="32553726" y="6301252"/>
              <a:chExt cx="3800732" cy="2024077"/>
            </a:xfrm>
          </p:grpSpPr>
          <p:grpSp>
            <p:nvGrpSpPr>
              <p:cNvPr id="1423" name="Group 1422">
                <a:extLst>
                  <a:ext uri="{FF2B5EF4-FFF2-40B4-BE49-F238E27FC236}">
                    <a16:creationId xmlns:a16="http://schemas.microsoft.com/office/drawing/2014/main" id="{941483F6-A5BE-35E7-69BA-92AAB37E3C2C}"/>
                  </a:ext>
                </a:extLst>
              </p:cNvPr>
              <p:cNvGrpSpPr/>
              <p:nvPr/>
            </p:nvGrpSpPr>
            <p:grpSpPr>
              <a:xfrm>
                <a:off x="32553726" y="6301252"/>
                <a:ext cx="3800732" cy="2024077"/>
                <a:chOff x="3086305" y="403294"/>
                <a:chExt cx="3800732" cy="2024077"/>
              </a:xfrm>
            </p:grpSpPr>
            <p:grpSp>
              <p:nvGrpSpPr>
                <p:cNvPr id="1424" name="Group 1423">
                  <a:extLst>
                    <a:ext uri="{FF2B5EF4-FFF2-40B4-BE49-F238E27FC236}">
                      <a16:creationId xmlns:a16="http://schemas.microsoft.com/office/drawing/2014/main" id="{FFD98EDB-4BC4-4FD3-B75C-FC977D204240}"/>
                    </a:ext>
                  </a:extLst>
                </p:cNvPr>
                <p:cNvGrpSpPr/>
                <p:nvPr/>
              </p:nvGrpSpPr>
              <p:grpSpPr>
                <a:xfrm>
                  <a:off x="3086305" y="403294"/>
                  <a:ext cx="3800732" cy="2024077"/>
                  <a:chOff x="3086305" y="403294"/>
                  <a:chExt cx="3800732" cy="2024077"/>
                </a:xfrm>
              </p:grpSpPr>
              <p:grpSp>
                <p:nvGrpSpPr>
                  <p:cNvPr id="1430" name="Group 1429">
                    <a:extLst>
                      <a:ext uri="{FF2B5EF4-FFF2-40B4-BE49-F238E27FC236}">
                        <a16:creationId xmlns:a16="http://schemas.microsoft.com/office/drawing/2014/main" id="{0A18C88D-67F1-2AEB-842E-E49B18ED9969}"/>
                      </a:ext>
                    </a:extLst>
                  </p:cNvPr>
                  <p:cNvGrpSpPr/>
                  <p:nvPr/>
                </p:nvGrpSpPr>
                <p:grpSpPr>
                  <a:xfrm>
                    <a:off x="3086305" y="403294"/>
                    <a:ext cx="3661900" cy="2024077"/>
                    <a:chOff x="2636156" y="-50892"/>
                    <a:chExt cx="4142129" cy="2289517"/>
                  </a:xfrm>
                </p:grpSpPr>
                <p:grpSp>
                  <p:nvGrpSpPr>
                    <p:cNvPr id="1470" name="Group 1469">
                      <a:extLst>
                        <a:ext uri="{FF2B5EF4-FFF2-40B4-BE49-F238E27FC236}">
                          <a16:creationId xmlns:a16="http://schemas.microsoft.com/office/drawing/2014/main" id="{881FCB9C-1570-2C07-44E0-A3A9252AA620}"/>
                        </a:ext>
                      </a:extLst>
                    </p:cNvPr>
                    <p:cNvGrpSpPr/>
                    <p:nvPr/>
                  </p:nvGrpSpPr>
                  <p:grpSpPr>
                    <a:xfrm>
                      <a:off x="2791620" y="-50892"/>
                      <a:ext cx="3986665" cy="2289517"/>
                      <a:chOff x="3397755" y="2945212"/>
                      <a:chExt cx="3388055" cy="1945739"/>
                    </a:xfrm>
                  </p:grpSpPr>
                  <p:pic>
                    <p:nvPicPr>
                      <p:cNvPr id="1475" name="Picture 1474" descr="Diagram&#10;&#10;Description automatically generated">
                        <a:extLst>
                          <a:ext uri="{FF2B5EF4-FFF2-40B4-BE49-F238E27FC236}">
                            <a16:creationId xmlns:a16="http://schemas.microsoft.com/office/drawing/2014/main" id="{8F8620A6-9075-025B-2397-21EE4FC8DBBE}"/>
                          </a:ext>
                        </a:extLst>
                      </p:cNvPr>
                      <p:cNvPicPr>
                        <a:picLocks noChangeAspect="1"/>
                      </p:cNvPicPr>
                      <p:nvPr/>
                    </p:nvPicPr>
                    <p:blipFill rotWithShape="1">
                      <a:blip r:embed="rId11">
                        <a:extLst>
                          <a:ext uri="{28A0092B-C50C-407E-A947-70E740481C1C}">
                            <a14:useLocalDpi xmlns:a14="http://schemas.microsoft.com/office/drawing/2010/main" val="0"/>
                          </a:ext>
                        </a:extLst>
                      </a:blip>
                      <a:srcRect l="18698" t="6577" r="3027"/>
                      <a:stretch/>
                    </p:blipFill>
                    <p:spPr>
                      <a:xfrm>
                        <a:off x="3397755" y="3171879"/>
                        <a:ext cx="3388055" cy="1719072"/>
                      </a:xfrm>
                      <a:prstGeom prst="rect">
                        <a:avLst/>
                      </a:prstGeom>
                    </p:spPr>
                  </p:pic>
                  <p:sp>
                    <p:nvSpPr>
                      <p:cNvPr id="1476" name="TextBox 1475">
                        <a:extLst>
                          <a:ext uri="{FF2B5EF4-FFF2-40B4-BE49-F238E27FC236}">
                            <a16:creationId xmlns:a16="http://schemas.microsoft.com/office/drawing/2014/main" id="{AA231CB0-5C6D-C76B-2C43-54989B9FBE37}"/>
                          </a:ext>
                        </a:extLst>
                      </p:cNvPr>
                      <p:cNvSpPr txBox="1"/>
                      <p:nvPr/>
                    </p:nvSpPr>
                    <p:spPr>
                      <a:xfrm>
                        <a:off x="4077115" y="2945212"/>
                        <a:ext cx="2207406" cy="212759"/>
                      </a:xfrm>
                      <a:prstGeom prst="rect">
                        <a:avLst/>
                      </a:prstGeom>
                      <a:noFill/>
                    </p:spPr>
                    <p:txBody>
                      <a:bodyPr wrap="square" rtlCol="0">
                        <a:spAutoFit/>
                      </a:bodyPr>
                      <a:lstStyle/>
                      <a:p>
                        <a:pPr algn="ctr"/>
                        <a:r>
                          <a:rPr lang="en-US" sz="1600" b="1" dirty="0">
                            <a:latin typeface="Arial" panose="020B0604020202020204" pitchFamily="34" charset="0"/>
                            <a:cs typeface="Arial" panose="020B0604020202020204" pitchFamily="34" charset="0"/>
                          </a:rPr>
                          <a:t>DM25 T2 SµG MOA Predictions </a:t>
                        </a:r>
                      </a:p>
                    </p:txBody>
                  </p:sp>
                </p:grpSp>
                <p:grpSp>
                  <p:nvGrpSpPr>
                    <p:cNvPr id="1471" name="Group 1470">
                      <a:extLst>
                        <a:ext uri="{FF2B5EF4-FFF2-40B4-BE49-F238E27FC236}">
                          <a16:creationId xmlns:a16="http://schemas.microsoft.com/office/drawing/2014/main" id="{E23825FC-C0C0-CCDD-4A7C-C07809590216}"/>
                        </a:ext>
                      </a:extLst>
                    </p:cNvPr>
                    <p:cNvGrpSpPr/>
                    <p:nvPr/>
                  </p:nvGrpSpPr>
                  <p:grpSpPr>
                    <a:xfrm>
                      <a:off x="2636156" y="1635323"/>
                      <a:ext cx="860685" cy="190028"/>
                      <a:chOff x="2636155" y="2615824"/>
                      <a:chExt cx="860685" cy="190028"/>
                    </a:xfrm>
                  </p:grpSpPr>
                  <p:sp>
                    <p:nvSpPr>
                      <p:cNvPr id="1473" name="Rounded Rectangle 1472">
                        <a:extLst>
                          <a:ext uri="{FF2B5EF4-FFF2-40B4-BE49-F238E27FC236}">
                            <a16:creationId xmlns:a16="http://schemas.microsoft.com/office/drawing/2014/main" id="{F067A177-ABD0-4576-995E-27534BFB1EEB}"/>
                          </a:ext>
                        </a:extLst>
                      </p:cNvPr>
                      <p:cNvSpPr/>
                      <p:nvPr/>
                    </p:nvSpPr>
                    <p:spPr>
                      <a:xfrm>
                        <a:off x="2673107" y="2621186"/>
                        <a:ext cx="776042" cy="184666"/>
                      </a:xfrm>
                      <a:prstGeom prst="roundRect">
                        <a:avLst>
                          <a:gd name="adj" fmla="val 32724"/>
                        </a:avLst>
                      </a:prstGeom>
                      <a:solidFill>
                        <a:srgbClr val="3DAC8B"/>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474" name="TextBox 1473">
                        <a:extLst>
                          <a:ext uri="{FF2B5EF4-FFF2-40B4-BE49-F238E27FC236}">
                            <a16:creationId xmlns:a16="http://schemas.microsoft.com/office/drawing/2014/main" id="{4D3BB9F7-BD7C-3B93-30C6-788C8966AACF}"/>
                          </a:ext>
                        </a:extLst>
                      </p:cNvPr>
                      <p:cNvSpPr txBox="1"/>
                      <p:nvPr/>
                    </p:nvSpPr>
                    <p:spPr>
                      <a:xfrm>
                        <a:off x="2636155" y="2615824"/>
                        <a:ext cx="860685" cy="187763"/>
                      </a:xfrm>
                      <a:prstGeom prst="rect">
                        <a:avLst/>
                      </a:prstGeom>
                      <a:noFill/>
                      <a:ln>
                        <a:noFill/>
                      </a:ln>
                      <a:effectLst/>
                    </p:spPr>
                    <p:txBody>
                      <a:bodyPr wrap="square" rtlCol="0">
                        <a:spAutoFit/>
                      </a:bodyPr>
                      <a:lstStyle/>
                      <a:p>
                        <a:pPr algn="ctr"/>
                        <a:r>
                          <a:rPr lang="en-US" sz="1050" b="1" dirty="0">
                            <a:latin typeface="Arial" panose="020B0604020202020204" pitchFamily="34" charset="0"/>
                            <a:cs typeface="Arial" panose="020B0604020202020204" pitchFamily="34" charset="0"/>
                          </a:rPr>
                          <a:t>Cell-membrane</a:t>
                        </a:r>
                      </a:p>
                    </p:txBody>
                  </p:sp>
                </p:grpSp>
                <p:sp>
                  <p:nvSpPr>
                    <p:cNvPr id="1472" name="Rectangle 1471">
                      <a:extLst>
                        <a:ext uri="{FF2B5EF4-FFF2-40B4-BE49-F238E27FC236}">
                          <a16:creationId xmlns:a16="http://schemas.microsoft.com/office/drawing/2014/main" id="{D184774B-CC38-C7F7-206F-11052F380A91}"/>
                        </a:ext>
                      </a:extLst>
                    </p:cNvPr>
                    <p:cNvSpPr/>
                    <p:nvPr/>
                  </p:nvSpPr>
                  <p:spPr>
                    <a:xfrm>
                      <a:off x="3786130" y="1646348"/>
                      <a:ext cx="642651" cy="1846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200"/>
                    </a:p>
                  </p:txBody>
                </p:sp>
              </p:grpSp>
              <p:grpSp>
                <p:nvGrpSpPr>
                  <p:cNvPr id="1431" name="Group 1430">
                    <a:extLst>
                      <a:ext uri="{FF2B5EF4-FFF2-40B4-BE49-F238E27FC236}">
                        <a16:creationId xmlns:a16="http://schemas.microsoft.com/office/drawing/2014/main" id="{4D7D87BD-9265-6138-8272-89145824AFC8}"/>
                      </a:ext>
                    </a:extLst>
                  </p:cNvPr>
                  <p:cNvGrpSpPr/>
                  <p:nvPr/>
                </p:nvGrpSpPr>
                <p:grpSpPr>
                  <a:xfrm>
                    <a:off x="4029713" y="1862951"/>
                    <a:ext cx="581440" cy="284304"/>
                    <a:chOff x="2776385" y="2604741"/>
                    <a:chExt cx="657691" cy="321588"/>
                  </a:xfrm>
                </p:grpSpPr>
                <p:sp>
                  <p:nvSpPr>
                    <p:cNvPr id="1468" name="Rounded Rectangle 1467">
                      <a:extLst>
                        <a:ext uri="{FF2B5EF4-FFF2-40B4-BE49-F238E27FC236}">
                          <a16:creationId xmlns:a16="http://schemas.microsoft.com/office/drawing/2014/main" id="{3EF366F1-B424-257A-06E8-95D251BC2EF7}"/>
                        </a:ext>
                      </a:extLst>
                    </p:cNvPr>
                    <p:cNvSpPr/>
                    <p:nvPr/>
                  </p:nvSpPr>
                  <p:spPr>
                    <a:xfrm>
                      <a:off x="2819135" y="2622154"/>
                      <a:ext cx="572196" cy="244168"/>
                    </a:xfrm>
                    <a:prstGeom prst="roundRect">
                      <a:avLst>
                        <a:gd name="adj" fmla="val 32724"/>
                      </a:avLst>
                    </a:prstGeom>
                    <a:solidFill>
                      <a:srgbClr val="EA489B"/>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1469" name="TextBox 1468">
                      <a:extLst>
                        <a:ext uri="{FF2B5EF4-FFF2-40B4-BE49-F238E27FC236}">
                          <a16:creationId xmlns:a16="http://schemas.microsoft.com/office/drawing/2014/main" id="{1441E0ED-3BAD-F38E-EBFB-900B98C9200D}"/>
                        </a:ext>
                      </a:extLst>
                    </p:cNvPr>
                    <p:cNvSpPr txBox="1"/>
                    <p:nvPr/>
                  </p:nvSpPr>
                  <p:spPr>
                    <a:xfrm>
                      <a:off x="2776385" y="2604741"/>
                      <a:ext cx="657691" cy="321588"/>
                    </a:xfrm>
                    <a:prstGeom prst="rect">
                      <a:avLst/>
                    </a:prstGeom>
                    <a:noFill/>
                    <a:ln>
                      <a:noFill/>
                    </a:ln>
                    <a:effectLst/>
                  </p:spPr>
                  <p:txBody>
                    <a:bodyPr wrap="none" rtlCol="0">
                      <a:spAutoFit/>
                    </a:bodyPr>
                    <a:lstStyle/>
                    <a:p>
                      <a:pPr algn="ctr"/>
                      <a:r>
                        <a:rPr lang="en-US" sz="900" b="1" dirty="0">
                          <a:latin typeface="Arial" panose="020B0604020202020204" pitchFamily="34" charset="0"/>
                          <a:cs typeface="Arial" panose="020B0604020202020204" pitchFamily="34" charset="0"/>
                        </a:rPr>
                        <a:t>Fatty acid </a:t>
                      </a:r>
                    </a:p>
                    <a:p>
                      <a:pPr algn="ctr"/>
                      <a:r>
                        <a:rPr lang="en-US" sz="900" b="1" dirty="0">
                          <a:latin typeface="Arial" panose="020B0604020202020204" pitchFamily="34" charset="0"/>
                          <a:cs typeface="Arial" panose="020B0604020202020204" pitchFamily="34" charset="0"/>
                        </a:rPr>
                        <a:t>synthesis</a:t>
                      </a:r>
                    </a:p>
                  </p:txBody>
                </p:sp>
              </p:grpSp>
              <p:grpSp>
                <p:nvGrpSpPr>
                  <p:cNvPr id="1432" name="Group 1431">
                    <a:extLst>
                      <a:ext uri="{FF2B5EF4-FFF2-40B4-BE49-F238E27FC236}">
                        <a16:creationId xmlns:a16="http://schemas.microsoft.com/office/drawing/2014/main" id="{47ECF313-5950-7247-7428-D9521EE9E358}"/>
                      </a:ext>
                    </a:extLst>
                  </p:cNvPr>
                  <p:cNvGrpSpPr/>
                  <p:nvPr/>
                </p:nvGrpSpPr>
                <p:grpSpPr>
                  <a:xfrm>
                    <a:off x="4477542" y="1596382"/>
                    <a:ext cx="595440" cy="163257"/>
                    <a:chOff x="4503627" y="2360825"/>
                    <a:chExt cx="673527" cy="184666"/>
                  </a:xfrm>
                </p:grpSpPr>
                <p:sp>
                  <p:nvSpPr>
                    <p:cNvPr id="1466" name="Rounded Rectangle 1465">
                      <a:extLst>
                        <a:ext uri="{FF2B5EF4-FFF2-40B4-BE49-F238E27FC236}">
                          <a16:creationId xmlns:a16="http://schemas.microsoft.com/office/drawing/2014/main" id="{9ADFF740-8F6D-9FA3-5033-02A564292AAF}"/>
                        </a:ext>
                      </a:extLst>
                    </p:cNvPr>
                    <p:cNvSpPr/>
                    <p:nvPr/>
                  </p:nvSpPr>
                  <p:spPr>
                    <a:xfrm>
                      <a:off x="4554293" y="2360825"/>
                      <a:ext cx="572196" cy="184666"/>
                    </a:xfrm>
                    <a:prstGeom prst="roundRect">
                      <a:avLst>
                        <a:gd name="adj" fmla="val 32724"/>
                      </a:avLst>
                    </a:prstGeom>
                    <a:solidFill>
                      <a:srgbClr val="8985BE"/>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467" name="TextBox 1466">
                      <a:extLst>
                        <a:ext uri="{FF2B5EF4-FFF2-40B4-BE49-F238E27FC236}">
                          <a16:creationId xmlns:a16="http://schemas.microsoft.com/office/drawing/2014/main" id="{6B1A0BD1-71C7-31C1-63D3-6F29BDFA2DD7}"/>
                        </a:ext>
                      </a:extLst>
                    </p:cNvPr>
                    <p:cNvSpPr txBox="1"/>
                    <p:nvPr/>
                  </p:nvSpPr>
                  <p:spPr>
                    <a:xfrm>
                      <a:off x="4503627" y="2373897"/>
                      <a:ext cx="673527" cy="159313"/>
                    </a:xfrm>
                    <a:prstGeom prst="rect">
                      <a:avLst/>
                    </a:prstGeom>
                    <a:noFill/>
                    <a:ln>
                      <a:noFill/>
                    </a:ln>
                    <a:effectLst/>
                  </p:spPr>
                  <p:txBody>
                    <a:bodyPr wrap="none" rtlCol="0">
                      <a:spAutoFit/>
                    </a:bodyPr>
                    <a:lstStyle/>
                    <a:p>
                      <a:pPr algn="ctr"/>
                      <a:r>
                        <a:rPr lang="en-US" sz="800" b="1" dirty="0">
                          <a:latin typeface="Arial" panose="020B0604020202020204" pitchFamily="34" charset="0"/>
                          <a:cs typeface="Arial" panose="020B0604020202020204" pitchFamily="34" charset="0"/>
                        </a:rPr>
                        <a:t>DNA synthesis</a:t>
                      </a:r>
                    </a:p>
                  </p:txBody>
                </p:sp>
              </p:grpSp>
              <p:grpSp>
                <p:nvGrpSpPr>
                  <p:cNvPr id="1433" name="Group 1432">
                    <a:extLst>
                      <a:ext uri="{FF2B5EF4-FFF2-40B4-BE49-F238E27FC236}">
                        <a16:creationId xmlns:a16="http://schemas.microsoft.com/office/drawing/2014/main" id="{10A14201-8B8F-E2EC-1B7C-A49D94291F8B}"/>
                      </a:ext>
                    </a:extLst>
                  </p:cNvPr>
                  <p:cNvGrpSpPr/>
                  <p:nvPr/>
                </p:nvGrpSpPr>
                <p:grpSpPr>
                  <a:xfrm>
                    <a:off x="5139325" y="1591173"/>
                    <a:ext cx="503381" cy="177689"/>
                    <a:chOff x="4476313" y="2355840"/>
                    <a:chExt cx="569395" cy="200991"/>
                  </a:xfrm>
                </p:grpSpPr>
                <p:sp>
                  <p:nvSpPr>
                    <p:cNvPr id="1464" name="Rounded Rectangle 1463">
                      <a:extLst>
                        <a:ext uri="{FF2B5EF4-FFF2-40B4-BE49-F238E27FC236}">
                          <a16:creationId xmlns:a16="http://schemas.microsoft.com/office/drawing/2014/main" id="{A5510A60-F2EB-EFD8-8356-469FCB537B93}"/>
                        </a:ext>
                      </a:extLst>
                    </p:cNvPr>
                    <p:cNvSpPr/>
                    <p:nvPr/>
                  </p:nvSpPr>
                  <p:spPr>
                    <a:xfrm>
                      <a:off x="4554294" y="2360825"/>
                      <a:ext cx="413436" cy="184666"/>
                    </a:xfrm>
                    <a:prstGeom prst="roundRect">
                      <a:avLst>
                        <a:gd name="adj" fmla="val 32724"/>
                      </a:avLst>
                    </a:prstGeom>
                    <a:solidFill>
                      <a:srgbClr val="DC7627"/>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465" name="TextBox 1464">
                      <a:extLst>
                        <a:ext uri="{FF2B5EF4-FFF2-40B4-BE49-F238E27FC236}">
                          <a16:creationId xmlns:a16="http://schemas.microsoft.com/office/drawing/2014/main" id="{7AEE8111-0677-FA89-CB2E-B0CD919D5763}"/>
                        </a:ext>
                      </a:extLst>
                    </p:cNvPr>
                    <p:cNvSpPr txBox="1"/>
                    <p:nvPr/>
                  </p:nvSpPr>
                  <p:spPr>
                    <a:xfrm>
                      <a:off x="4476313" y="2355840"/>
                      <a:ext cx="569395" cy="200991"/>
                    </a:xfrm>
                    <a:prstGeom prst="rect">
                      <a:avLst/>
                    </a:prstGeom>
                    <a:noFill/>
                    <a:ln>
                      <a:noFill/>
                    </a:ln>
                    <a:effectLst/>
                  </p:spPr>
                  <p:txBody>
                    <a:bodyPr wrap="square" rtlCol="0">
                      <a:spAutoFit/>
                    </a:bodyPr>
                    <a:lstStyle/>
                    <a:p>
                      <a:pPr algn="ctr"/>
                      <a:r>
                        <a:rPr lang="en-US" sz="900" b="1" dirty="0">
                          <a:latin typeface="Arial" panose="020B0604020202020204" pitchFamily="34" charset="0"/>
                          <a:cs typeface="Arial" panose="020B0604020202020204" pitchFamily="34" charset="0"/>
                        </a:rPr>
                        <a:t>Cell wall</a:t>
                      </a:r>
                    </a:p>
                  </p:txBody>
                </p:sp>
              </p:grpSp>
              <p:grpSp>
                <p:nvGrpSpPr>
                  <p:cNvPr id="1434" name="Group 1433">
                    <a:extLst>
                      <a:ext uri="{FF2B5EF4-FFF2-40B4-BE49-F238E27FC236}">
                        <a16:creationId xmlns:a16="http://schemas.microsoft.com/office/drawing/2014/main" id="{48CCA921-E320-5981-060C-6074ACD575CC}"/>
                      </a:ext>
                    </a:extLst>
                  </p:cNvPr>
                  <p:cNvGrpSpPr/>
                  <p:nvPr/>
                </p:nvGrpSpPr>
                <p:grpSpPr>
                  <a:xfrm>
                    <a:off x="5182217" y="1892471"/>
                    <a:ext cx="776470" cy="163258"/>
                    <a:chOff x="4314884" y="2309830"/>
                    <a:chExt cx="878297" cy="184666"/>
                  </a:xfrm>
                </p:grpSpPr>
                <p:sp>
                  <p:nvSpPr>
                    <p:cNvPr id="1462" name="Rounded Rectangle 1461">
                      <a:extLst>
                        <a:ext uri="{FF2B5EF4-FFF2-40B4-BE49-F238E27FC236}">
                          <a16:creationId xmlns:a16="http://schemas.microsoft.com/office/drawing/2014/main" id="{8E21E7AC-1A1D-C3E5-7737-82F05A720A21}"/>
                        </a:ext>
                      </a:extLst>
                    </p:cNvPr>
                    <p:cNvSpPr/>
                    <p:nvPr/>
                  </p:nvSpPr>
                  <p:spPr>
                    <a:xfrm>
                      <a:off x="4341190" y="2309830"/>
                      <a:ext cx="851991" cy="184666"/>
                    </a:xfrm>
                    <a:prstGeom prst="roundRect">
                      <a:avLst>
                        <a:gd name="adj" fmla="val 32724"/>
                      </a:avLst>
                    </a:prstGeom>
                    <a:solidFill>
                      <a:srgbClr val="7DB43F"/>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463" name="TextBox 1462">
                      <a:extLst>
                        <a:ext uri="{FF2B5EF4-FFF2-40B4-BE49-F238E27FC236}">
                          <a16:creationId xmlns:a16="http://schemas.microsoft.com/office/drawing/2014/main" id="{38561CAF-6E42-01B4-A1C0-B4F3E6205442}"/>
                        </a:ext>
                      </a:extLst>
                    </p:cNvPr>
                    <p:cNvSpPr txBox="1"/>
                    <p:nvPr/>
                  </p:nvSpPr>
                  <p:spPr>
                    <a:xfrm>
                      <a:off x="4314884" y="2310266"/>
                      <a:ext cx="866175" cy="170692"/>
                    </a:xfrm>
                    <a:prstGeom prst="rect">
                      <a:avLst/>
                    </a:prstGeom>
                    <a:noFill/>
                    <a:ln>
                      <a:noFill/>
                    </a:ln>
                    <a:effectLst/>
                  </p:spPr>
                  <p:txBody>
                    <a:bodyPr wrap="square" rtlCol="0">
                      <a:spAutoFit/>
                    </a:bodyPr>
                    <a:lstStyle/>
                    <a:p>
                      <a:pPr algn="ctr"/>
                      <a:r>
                        <a:rPr lang="en-US" sz="900" b="1" dirty="0">
                          <a:latin typeface="Arial" panose="020B0604020202020204" pitchFamily="34" charset="0"/>
                          <a:cs typeface="Arial" panose="020B0604020202020204" pitchFamily="34" charset="0"/>
                        </a:rPr>
                        <a:t>Protein synthesis</a:t>
                      </a:r>
                    </a:p>
                  </p:txBody>
                </p:sp>
              </p:grpSp>
              <p:grpSp>
                <p:nvGrpSpPr>
                  <p:cNvPr id="1435" name="Group 1434">
                    <a:extLst>
                      <a:ext uri="{FF2B5EF4-FFF2-40B4-BE49-F238E27FC236}">
                        <a16:creationId xmlns:a16="http://schemas.microsoft.com/office/drawing/2014/main" id="{68F42EFC-1819-BBA6-841D-8A4F5F742923}"/>
                      </a:ext>
                    </a:extLst>
                  </p:cNvPr>
                  <p:cNvGrpSpPr/>
                  <p:nvPr/>
                </p:nvGrpSpPr>
                <p:grpSpPr>
                  <a:xfrm>
                    <a:off x="6034128" y="1899623"/>
                    <a:ext cx="852909" cy="181276"/>
                    <a:chOff x="4338725" y="2268492"/>
                    <a:chExt cx="964761" cy="205047"/>
                  </a:xfrm>
                </p:grpSpPr>
                <p:sp>
                  <p:nvSpPr>
                    <p:cNvPr id="1460" name="Rounded Rectangle 1459">
                      <a:extLst>
                        <a:ext uri="{FF2B5EF4-FFF2-40B4-BE49-F238E27FC236}">
                          <a16:creationId xmlns:a16="http://schemas.microsoft.com/office/drawing/2014/main" id="{29D31617-C804-836E-7EF9-26331D93411B}"/>
                        </a:ext>
                      </a:extLst>
                    </p:cNvPr>
                    <p:cNvSpPr/>
                    <p:nvPr/>
                  </p:nvSpPr>
                  <p:spPr>
                    <a:xfrm>
                      <a:off x="4409623" y="2268492"/>
                      <a:ext cx="779707" cy="184666"/>
                    </a:xfrm>
                    <a:prstGeom prst="roundRect">
                      <a:avLst>
                        <a:gd name="adj" fmla="val 32724"/>
                      </a:avLst>
                    </a:prstGeom>
                    <a:solidFill>
                      <a:srgbClr val="E9B727"/>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461" name="TextBox 1460">
                      <a:extLst>
                        <a:ext uri="{FF2B5EF4-FFF2-40B4-BE49-F238E27FC236}">
                          <a16:creationId xmlns:a16="http://schemas.microsoft.com/office/drawing/2014/main" id="{A461600A-FE8F-9CC3-B7D4-5B9C6C9A76EA}"/>
                        </a:ext>
                      </a:extLst>
                    </p:cNvPr>
                    <p:cNvSpPr txBox="1"/>
                    <p:nvPr/>
                  </p:nvSpPr>
                  <p:spPr>
                    <a:xfrm>
                      <a:off x="4338725" y="2272548"/>
                      <a:ext cx="964761" cy="200991"/>
                    </a:xfrm>
                    <a:prstGeom prst="rect">
                      <a:avLst/>
                    </a:prstGeom>
                    <a:noFill/>
                    <a:ln>
                      <a:noFill/>
                    </a:ln>
                    <a:effectLst/>
                  </p:spPr>
                  <p:txBody>
                    <a:bodyPr wrap="none" rtlCol="0">
                      <a:spAutoFit/>
                    </a:bodyPr>
                    <a:lstStyle/>
                    <a:p>
                      <a:pPr algn="ctr"/>
                      <a:r>
                        <a:rPr lang="en-US" sz="900" b="1" dirty="0">
                          <a:latin typeface="Arial" panose="020B0604020202020204" pitchFamily="34" charset="0"/>
                          <a:cs typeface="Arial" panose="020B0604020202020204" pitchFamily="34" charset="0"/>
                        </a:rPr>
                        <a:t>RNA polymerase</a:t>
                      </a:r>
                    </a:p>
                  </p:txBody>
                </p:sp>
              </p:grpSp>
              <p:sp>
                <p:nvSpPr>
                  <p:cNvPr id="1436" name="Rectangle 1435">
                    <a:extLst>
                      <a:ext uri="{FF2B5EF4-FFF2-40B4-BE49-F238E27FC236}">
                        <a16:creationId xmlns:a16="http://schemas.microsoft.com/office/drawing/2014/main" id="{71D50AC3-A039-D3D7-C36E-2CC9B696707A}"/>
                      </a:ext>
                    </a:extLst>
                  </p:cNvPr>
                  <p:cNvSpPr/>
                  <p:nvPr/>
                </p:nvSpPr>
                <p:spPr>
                  <a:xfrm rot="20247667">
                    <a:off x="3806511" y="1760625"/>
                    <a:ext cx="97381" cy="12884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438" name="Rectangle 1437">
                    <a:extLst>
                      <a:ext uri="{FF2B5EF4-FFF2-40B4-BE49-F238E27FC236}">
                        <a16:creationId xmlns:a16="http://schemas.microsoft.com/office/drawing/2014/main" id="{742C4267-5819-0F53-9A74-15F34A5C6633}"/>
                      </a:ext>
                    </a:extLst>
                  </p:cNvPr>
                  <p:cNvSpPr/>
                  <p:nvPr/>
                </p:nvSpPr>
                <p:spPr>
                  <a:xfrm rot="4966707">
                    <a:off x="4249371" y="1797677"/>
                    <a:ext cx="97381" cy="4041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439" name="TextBox 1438">
                    <a:extLst>
                      <a:ext uri="{FF2B5EF4-FFF2-40B4-BE49-F238E27FC236}">
                        <a16:creationId xmlns:a16="http://schemas.microsoft.com/office/drawing/2014/main" id="{2F84A960-1550-4B0C-93BC-E5E6E6343E91}"/>
                      </a:ext>
                    </a:extLst>
                  </p:cNvPr>
                  <p:cNvSpPr txBox="1"/>
                  <p:nvPr/>
                </p:nvSpPr>
                <p:spPr>
                  <a:xfrm rot="19976221">
                    <a:off x="4157358" y="1721007"/>
                    <a:ext cx="364263" cy="177689"/>
                  </a:xfrm>
                  <a:prstGeom prst="rect">
                    <a:avLst/>
                  </a:prstGeom>
                  <a:noFill/>
                </p:spPr>
                <p:txBody>
                  <a:bodyPr wrap="none" rtlCol="0">
                    <a:spAutoFit/>
                  </a:bodyPr>
                  <a:lstStyle/>
                  <a:p>
                    <a:r>
                      <a:rPr lang="en-US" sz="900" b="1" dirty="0">
                        <a:latin typeface="Arial" panose="020B0604020202020204" pitchFamily="34" charset="0"/>
                        <a:cs typeface="Arial" panose="020B0604020202020204" pitchFamily="34" charset="0"/>
                      </a:rPr>
                      <a:t>0.370</a:t>
                    </a:r>
                  </a:p>
                </p:txBody>
              </p:sp>
              <p:sp>
                <p:nvSpPr>
                  <p:cNvPr id="1440" name="Rectangle 1439">
                    <a:extLst>
                      <a:ext uri="{FF2B5EF4-FFF2-40B4-BE49-F238E27FC236}">
                        <a16:creationId xmlns:a16="http://schemas.microsoft.com/office/drawing/2014/main" id="{AE6C0D8E-DB2B-3999-01A8-A135C871132B}"/>
                      </a:ext>
                    </a:extLst>
                  </p:cNvPr>
                  <p:cNvSpPr/>
                  <p:nvPr/>
                </p:nvSpPr>
                <p:spPr>
                  <a:xfrm rot="20035751">
                    <a:off x="4425282" y="1474927"/>
                    <a:ext cx="97381" cy="1158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442" name="Rectangle 1441">
                    <a:extLst>
                      <a:ext uri="{FF2B5EF4-FFF2-40B4-BE49-F238E27FC236}">
                        <a16:creationId xmlns:a16="http://schemas.microsoft.com/office/drawing/2014/main" id="{906324FE-2F46-6D1B-1A6E-5E1E817311E2}"/>
                      </a:ext>
                    </a:extLst>
                  </p:cNvPr>
                  <p:cNvSpPr/>
                  <p:nvPr/>
                </p:nvSpPr>
                <p:spPr>
                  <a:xfrm rot="5400000">
                    <a:off x="4730982" y="1500090"/>
                    <a:ext cx="67567" cy="4413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443" name="TextBox 1442">
                    <a:extLst>
                      <a:ext uri="{FF2B5EF4-FFF2-40B4-BE49-F238E27FC236}">
                        <a16:creationId xmlns:a16="http://schemas.microsoft.com/office/drawing/2014/main" id="{2DCF07EF-2794-7790-C8D3-C0D876D67908}"/>
                      </a:ext>
                    </a:extLst>
                  </p:cNvPr>
                  <p:cNvSpPr txBox="1"/>
                  <p:nvPr/>
                </p:nvSpPr>
                <p:spPr>
                  <a:xfrm rot="20287300">
                    <a:off x="4619657" y="1451815"/>
                    <a:ext cx="364263" cy="177689"/>
                  </a:xfrm>
                  <a:prstGeom prst="rect">
                    <a:avLst/>
                  </a:prstGeom>
                  <a:noFill/>
                </p:spPr>
                <p:txBody>
                  <a:bodyPr wrap="none" rtlCol="0">
                    <a:spAutoFit/>
                  </a:bodyPr>
                  <a:lstStyle/>
                  <a:p>
                    <a:r>
                      <a:rPr lang="en-US" sz="900" b="1" dirty="0">
                        <a:latin typeface="Arial" panose="020B0604020202020204" pitchFamily="34" charset="0"/>
                        <a:cs typeface="Arial" panose="020B0604020202020204" pitchFamily="34" charset="0"/>
                      </a:rPr>
                      <a:t>0.521</a:t>
                    </a:r>
                  </a:p>
                </p:txBody>
              </p:sp>
              <p:sp>
                <p:nvSpPr>
                  <p:cNvPr id="1444" name="Rectangle 1443">
                    <a:extLst>
                      <a:ext uri="{FF2B5EF4-FFF2-40B4-BE49-F238E27FC236}">
                        <a16:creationId xmlns:a16="http://schemas.microsoft.com/office/drawing/2014/main" id="{FD963ADA-9A8E-E385-FF07-6C14360EE3CF}"/>
                      </a:ext>
                    </a:extLst>
                  </p:cNvPr>
                  <p:cNvSpPr/>
                  <p:nvPr/>
                </p:nvSpPr>
                <p:spPr>
                  <a:xfrm rot="7147749">
                    <a:off x="4879176" y="1158117"/>
                    <a:ext cx="97381" cy="16660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445" name="TextBox 1444">
                    <a:extLst>
                      <a:ext uri="{FF2B5EF4-FFF2-40B4-BE49-F238E27FC236}">
                        <a16:creationId xmlns:a16="http://schemas.microsoft.com/office/drawing/2014/main" id="{F64F06E6-B715-8E0C-4106-0AE3EFD5F228}"/>
                      </a:ext>
                    </a:extLst>
                  </p:cNvPr>
                  <p:cNvSpPr txBox="1"/>
                  <p:nvPr/>
                </p:nvSpPr>
                <p:spPr>
                  <a:xfrm>
                    <a:off x="4727326" y="1129954"/>
                    <a:ext cx="351270" cy="171024"/>
                  </a:xfrm>
                  <a:prstGeom prst="rect">
                    <a:avLst/>
                  </a:prstGeom>
                  <a:noFill/>
                </p:spPr>
                <p:txBody>
                  <a:bodyPr wrap="none" rtlCol="0">
                    <a:spAutoFit/>
                  </a:bodyPr>
                  <a:lstStyle/>
                  <a:p>
                    <a:r>
                      <a:rPr lang="en-US" sz="1100" b="1" dirty="0">
                        <a:latin typeface="Arial" panose="020B0604020202020204" pitchFamily="34" charset="0"/>
                        <a:cs typeface="Arial" panose="020B0604020202020204" pitchFamily="34" charset="0"/>
                      </a:rPr>
                      <a:t>0.655</a:t>
                    </a:r>
                  </a:p>
                </p:txBody>
              </p:sp>
              <p:sp>
                <p:nvSpPr>
                  <p:cNvPr id="1446" name="Rectangle 1445">
                    <a:extLst>
                      <a:ext uri="{FF2B5EF4-FFF2-40B4-BE49-F238E27FC236}">
                        <a16:creationId xmlns:a16="http://schemas.microsoft.com/office/drawing/2014/main" id="{FA76DAA8-C7C4-C65E-3350-64EA66E21AA5}"/>
                      </a:ext>
                    </a:extLst>
                  </p:cNvPr>
                  <p:cNvSpPr/>
                  <p:nvPr/>
                </p:nvSpPr>
                <p:spPr>
                  <a:xfrm rot="4116051">
                    <a:off x="5177034" y="1135920"/>
                    <a:ext cx="97381" cy="16116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447" name="Rectangle 1446">
                    <a:extLst>
                      <a:ext uri="{FF2B5EF4-FFF2-40B4-BE49-F238E27FC236}">
                        <a16:creationId xmlns:a16="http://schemas.microsoft.com/office/drawing/2014/main" id="{771BCD83-257C-B458-B4DA-D3D4D1EACDA2}"/>
                      </a:ext>
                    </a:extLst>
                  </p:cNvPr>
                  <p:cNvSpPr/>
                  <p:nvPr/>
                </p:nvSpPr>
                <p:spPr>
                  <a:xfrm rot="5400000">
                    <a:off x="5026238" y="899134"/>
                    <a:ext cx="97381" cy="4041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448" name="TextBox 1447">
                    <a:extLst>
                      <a:ext uri="{FF2B5EF4-FFF2-40B4-BE49-F238E27FC236}">
                        <a16:creationId xmlns:a16="http://schemas.microsoft.com/office/drawing/2014/main" id="{A510AF8E-C29B-D9DA-7C1B-2689B1D3C0BD}"/>
                      </a:ext>
                    </a:extLst>
                  </p:cNvPr>
                  <p:cNvSpPr txBox="1"/>
                  <p:nvPr/>
                </p:nvSpPr>
                <p:spPr>
                  <a:xfrm>
                    <a:off x="4923022" y="830115"/>
                    <a:ext cx="299921" cy="171024"/>
                  </a:xfrm>
                  <a:prstGeom prst="rect">
                    <a:avLst/>
                  </a:prstGeom>
                  <a:noFill/>
                </p:spPr>
                <p:txBody>
                  <a:bodyPr wrap="none" rtlCol="0">
                    <a:spAutoFit/>
                  </a:bodyPr>
                  <a:lstStyle/>
                  <a:p>
                    <a:r>
                      <a:rPr lang="en-US" sz="1100" b="1" dirty="0">
                        <a:latin typeface="Arial" panose="020B0604020202020204" pitchFamily="34" charset="0"/>
                        <a:cs typeface="Arial" panose="020B0604020202020204" pitchFamily="34" charset="0"/>
                      </a:rPr>
                      <a:t>1.00</a:t>
                    </a:r>
                  </a:p>
                </p:txBody>
              </p:sp>
              <p:sp>
                <p:nvSpPr>
                  <p:cNvPr id="1449" name="Rectangle 1448">
                    <a:extLst>
                      <a:ext uri="{FF2B5EF4-FFF2-40B4-BE49-F238E27FC236}">
                        <a16:creationId xmlns:a16="http://schemas.microsoft.com/office/drawing/2014/main" id="{D00B5AB9-9BFF-D27B-B566-388CF65F31A6}"/>
                      </a:ext>
                    </a:extLst>
                  </p:cNvPr>
                  <p:cNvSpPr/>
                  <p:nvPr/>
                </p:nvSpPr>
                <p:spPr>
                  <a:xfrm rot="17187504">
                    <a:off x="5717225" y="1799846"/>
                    <a:ext cx="97381" cy="4041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450" name="TextBox 1449">
                    <a:extLst>
                      <a:ext uri="{FF2B5EF4-FFF2-40B4-BE49-F238E27FC236}">
                        <a16:creationId xmlns:a16="http://schemas.microsoft.com/office/drawing/2014/main" id="{EA2A3BAC-A648-2DDD-61B7-3FBC912ED383}"/>
                      </a:ext>
                    </a:extLst>
                  </p:cNvPr>
                  <p:cNvSpPr txBox="1"/>
                  <p:nvPr/>
                </p:nvSpPr>
                <p:spPr>
                  <a:xfrm rot="19910002">
                    <a:off x="5586981" y="1734155"/>
                    <a:ext cx="364263" cy="177689"/>
                  </a:xfrm>
                  <a:prstGeom prst="rect">
                    <a:avLst/>
                  </a:prstGeom>
                  <a:noFill/>
                </p:spPr>
                <p:txBody>
                  <a:bodyPr wrap="none" rtlCol="0">
                    <a:spAutoFit/>
                  </a:bodyPr>
                  <a:lstStyle/>
                  <a:p>
                    <a:r>
                      <a:rPr lang="en-US" sz="900" b="1" dirty="0">
                        <a:latin typeface="Arial" panose="020B0604020202020204" pitchFamily="34" charset="0"/>
                        <a:cs typeface="Arial" panose="020B0604020202020204" pitchFamily="34" charset="0"/>
                      </a:rPr>
                      <a:t>0.480</a:t>
                    </a:r>
                  </a:p>
                </p:txBody>
              </p:sp>
              <p:sp>
                <p:nvSpPr>
                  <p:cNvPr id="1451" name="Rectangle 1450">
                    <a:extLst>
                      <a:ext uri="{FF2B5EF4-FFF2-40B4-BE49-F238E27FC236}">
                        <a16:creationId xmlns:a16="http://schemas.microsoft.com/office/drawing/2014/main" id="{70FED702-6AA9-155B-0579-7F1BF92C1E61}"/>
                      </a:ext>
                    </a:extLst>
                  </p:cNvPr>
                  <p:cNvSpPr/>
                  <p:nvPr/>
                </p:nvSpPr>
                <p:spPr>
                  <a:xfrm rot="3736926">
                    <a:off x="5587952" y="1494254"/>
                    <a:ext cx="97381" cy="4041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452" name="TextBox 1451">
                    <a:extLst>
                      <a:ext uri="{FF2B5EF4-FFF2-40B4-BE49-F238E27FC236}">
                        <a16:creationId xmlns:a16="http://schemas.microsoft.com/office/drawing/2014/main" id="{3E705994-CEC6-2064-5175-FA11A0D0480F}"/>
                      </a:ext>
                    </a:extLst>
                  </p:cNvPr>
                  <p:cNvSpPr txBox="1"/>
                  <p:nvPr/>
                </p:nvSpPr>
                <p:spPr>
                  <a:xfrm rot="4517313">
                    <a:off x="5461411" y="1415910"/>
                    <a:ext cx="364263" cy="177689"/>
                  </a:xfrm>
                  <a:prstGeom prst="rect">
                    <a:avLst/>
                  </a:prstGeom>
                  <a:noFill/>
                </p:spPr>
                <p:txBody>
                  <a:bodyPr wrap="none" rtlCol="0">
                    <a:spAutoFit/>
                  </a:bodyPr>
                  <a:lstStyle/>
                  <a:p>
                    <a:r>
                      <a:rPr lang="en-US" sz="900" b="1" dirty="0">
                        <a:latin typeface="Arial" panose="020B0604020202020204" pitchFamily="34" charset="0"/>
                        <a:cs typeface="Arial" panose="020B0604020202020204" pitchFamily="34" charset="0"/>
                      </a:rPr>
                      <a:t>0.507</a:t>
                    </a:r>
                  </a:p>
                </p:txBody>
              </p:sp>
              <p:sp>
                <p:nvSpPr>
                  <p:cNvPr id="1453" name="Rectangle 1452">
                    <a:extLst>
                      <a:ext uri="{FF2B5EF4-FFF2-40B4-BE49-F238E27FC236}">
                        <a16:creationId xmlns:a16="http://schemas.microsoft.com/office/drawing/2014/main" id="{6252C52A-22AA-6F4E-4E1C-7BE5F25D0450}"/>
                      </a:ext>
                    </a:extLst>
                  </p:cNvPr>
                  <p:cNvSpPr/>
                  <p:nvPr/>
                </p:nvSpPr>
                <p:spPr>
                  <a:xfrm rot="3357236">
                    <a:off x="6129356" y="1798490"/>
                    <a:ext cx="97381" cy="4041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454" name="TextBox 1453">
                    <a:extLst>
                      <a:ext uri="{FF2B5EF4-FFF2-40B4-BE49-F238E27FC236}">
                        <a16:creationId xmlns:a16="http://schemas.microsoft.com/office/drawing/2014/main" id="{54171B4A-8A77-1BF1-174F-B3CD48354320}"/>
                      </a:ext>
                    </a:extLst>
                  </p:cNvPr>
                  <p:cNvSpPr txBox="1"/>
                  <p:nvPr/>
                </p:nvSpPr>
                <p:spPr>
                  <a:xfrm rot="4209587">
                    <a:off x="5997383" y="1697848"/>
                    <a:ext cx="364263" cy="177689"/>
                  </a:xfrm>
                  <a:prstGeom prst="rect">
                    <a:avLst/>
                  </a:prstGeom>
                  <a:noFill/>
                </p:spPr>
                <p:txBody>
                  <a:bodyPr wrap="none" rtlCol="0">
                    <a:spAutoFit/>
                  </a:bodyPr>
                  <a:lstStyle/>
                  <a:p>
                    <a:r>
                      <a:rPr lang="en-US" sz="900" b="1" dirty="0">
                        <a:latin typeface="Arial" panose="020B0604020202020204" pitchFamily="34" charset="0"/>
                        <a:cs typeface="Arial" panose="020B0604020202020204" pitchFamily="34" charset="0"/>
                      </a:rPr>
                      <a:t>0.520</a:t>
                    </a:r>
                  </a:p>
                </p:txBody>
              </p:sp>
              <p:sp>
                <p:nvSpPr>
                  <p:cNvPr id="1455" name="Rectangle 1454">
                    <a:extLst>
                      <a:ext uri="{FF2B5EF4-FFF2-40B4-BE49-F238E27FC236}">
                        <a16:creationId xmlns:a16="http://schemas.microsoft.com/office/drawing/2014/main" id="{512A7264-6911-FC3D-8562-9CFD891DF49B}"/>
                      </a:ext>
                    </a:extLst>
                  </p:cNvPr>
                  <p:cNvSpPr/>
                  <p:nvPr/>
                </p:nvSpPr>
                <p:spPr>
                  <a:xfrm rot="5400000">
                    <a:off x="5349897" y="1495912"/>
                    <a:ext cx="97381" cy="4041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456" name="TextBox 1455">
                    <a:extLst>
                      <a:ext uri="{FF2B5EF4-FFF2-40B4-BE49-F238E27FC236}">
                        <a16:creationId xmlns:a16="http://schemas.microsoft.com/office/drawing/2014/main" id="{A52E3F17-15ED-994A-B7A1-2FECA10D3986}"/>
                      </a:ext>
                    </a:extLst>
                  </p:cNvPr>
                  <p:cNvSpPr txBox="1"/>
                  <p:nvPr/>
                </p:nvSpPr>
                <p:spPr>
                  <a:xfrm rot="19025087">
                    <a:off x="5217223" y="1425618"/>
                    <a:ext cx="364263" cy="177689"/>
                  </a:xfrm>
                  <a:prstGeom prst="rect">
                    <a:avLst/>
                  </a:prstGeom>
                  <a:noFill/>
                </p:spPr>
                <p:txBody>
                  <a:bodyPr wrap="none" rtlCol="0">
                    <a:spAutoFit/>
                  </a:bodyPr>
                  <a:lstStyle/>
                  <a:p>
                    <a:r>
                      <a:rPr lang="en-US" sz="900" b="1" dirty="0">
                        <a:latin typeface="Arial" panose="020B0604020202020204" pitchFamily="34" charset="0"/>
                        <a:cs typeface="Arial" panose="020B0604020202020204" pitchFamily="34" charset="0"/>
                      </a:rPr>
                      <a:t>0.493</a:t>
                    </a:r>
                  </a:p>
                </p:txBody>
              </p:sp>
              <p:grpSp>
                <p:nvGrpSpPr>
                  <p:cNvPr id="1457" name="Group 1456">
                    <a:extLst>
                      <a:ext uri="{FF2B5EF4-FFF2-40B4-BE49-F238E27FC236}">
                        <a16:creationId xmlns:a16="http://schemas.microsoft.com/office/drawing/2014/main" id="{E8C13362-08F8-2129-1ED1-01223F4F734E}"/>
                      </a:ext>
                    </a:extLst>
                  </p:cNvPr>
                  <p:cNvGrpSpPr/>
                  <p:nvPr/>
                </p:nvGrpSpPr>
                <p:grpSpPr>
                  <a:xfrm>
                    <a:off x="4654380" y="668024"/>
                    <a:ext cx="872100" cy="177006"/>
                    <a:chOff x="4420846" y="2353560"/>
                    <a:chExt cx="986465" cy="200221"/>
                  </a:xfrm>
                </p:grpSpPr>
                <p:sp>
                  <p:nvSpPr>
                    <p:cNvPr id="1458" name="Rounded Rectangle 1457">
                      <a:extLst>
                        <a:ext uri="{FF2B5EF4-FFF2-40B4-BE49-F238E27FC236}">
                          <a16:creationId xmlns:a16="http://schemas.microsoft.com/office/drawing/2014/main" id="{400DC74D-6C15-E7E6-DCB5-760F7A5954CE}"/>
                        </a:ext>
                      </a:extLst>
                    </p:cNvPr>
                    <p:cNvSpPr/>
                    <p:nvPr/>
                  </p:nvSpPr>
                  <p:spPr>
                    <a:xfrm>
                      <a:off x="4425604" y="2369115"/>
                      <a:ext cx="955795" cy="184666"/>
                    </a:xfrm>
                    <a:prstGeom prst="roundRect">
                      <a:avLst>
                        <a:gd name="adj" fmla="val 32724"/>
                      </a:avLst>
                    </a:prstGeom>
                    <a:solidFill>
                      <a:srgbClr val="929292"/>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459" name="TextBox 1458">
                      <a:extLst>
                        <a:ext uri="{FF2B5EF4-FFF2-40B4-BE49-F238E27FC236}">
                          <a16:creationId xmlns:a16="http://schemas.microsoft.com/office/drawing/2014/main" id="{CBB59281-D4E6-B314-84F5-31313F413E62}"/>
                        </a:ext>
                      </a:extLst>
                    </p:cNvPr>
                    <p:cNvSpPr txBox="1"/>
                    <p:nvPr/>
                  </p:nvSpPr>
                  <p:spPr>
                    <a:xfrm>
                      <a:off x="4420846" y="2353560"/>
                      <a:ext cx="986465" cy="193454"/>
                    </a:xfrm>
                    <a:prstGeom prst="rect">
                      <a:avLst/>
                    </a:prstGeom>
                    <a:noFill/>
                    <a:ln>
                      <a:noFill/>
                    </a:ln>
                    <a:effectLst/>
                  </p:spPr>
                  <p:txBody>
                    <a:bodyPr wrap="none" rtlCol="0">
                      <a:spAutoFit/>
                    </a:bodyPr>
                    <a:lstStyle/>
                    <a:p>
                      <a:pPr algn="ctr"/>
                      <a:r>
                        <a:rPr lang="en-US" sz="1100" b="1" dirty="0">
                          <a:latin typeface="Arial" panose="020B0604020202020204" pitchFamily="34" charset="0"/>
                          <a:cs typeface="Arial" panose="020B0604020202020204" pitchFamily="34" charset="0"/>
                        </a:rPr>
                        <a:t>Treatment profile</a:t>
                      </a:r>
                    </a:p>
                  </p:txBody>
                </p:sp>
              </p:grpSp>
            </p:grpSp>
            <p:grpSp>
              <p:nvGrpSpPr>
                <p:cNvPr id="1425" name="Group 1424">
                  <a:extLst>
                    <a:ext uri="{FF2B5EF4-FFF2-40B4-BE49-F238E27FC236}">
                      <a16:creationId xmlns:a16="http://schemas.microsoft.com/office/drawing/2014/main" id="{C9651E7A-DFFD-7865-531B-AFE90A56EBF4}"/>
                    </a:ext>
                  </a:extLst>
                </p:cNvPr>
                <p:cNvGrpSpPr/>
                <p:nvPr/>
              </p:nvGrpSpPr>
              <p:grpSpPr>
                <a:xfrm>
                  <a:off x="3482921" y="727945"/>
                  <a:ext cx="3382234" cy="1524874"/>
                  <a:chOff x="3482921" y="727945"/>
                  <a:chExt cx="3382234" cy="1524874"/>
                </a:xfrm>
              </p:grpSpPr>
              <p:sp>
                <p:nvSpPr>
                  <p:cNvPr id="1426" name="Freeform 1425">
                    <a:extLst>
                      <a:ext uri="{FF2B5EF4-FFF2-40B4-BE49-F238E27FC236}">
                        <a16:creationId xmlns:a16="http://schemas.microsoft.com/office/drawing/2014/main" id="{580CC0AF-8350-6344-B2BF-B34F094579A2}"/>
                      </a:ext>
                    </a:extLst>
                  </p:cNvPr>
                  <p:cNvSpPr/>
                  <p:nvPr/>
                </p:nvSpPr>
                <p:spPr>
                  <a:xfrm rot="1120247">
                    <a:off x="3704885" y="727945"/>
                    <a:ext cx="929131" cy="1285670"/>
                  </a:xfrm>
                  <a:custGeom>
                    <a:avLst/>
                    <a:gdLst>
                      <a:gd name="connsiteX0" fmla="*/ 1194212 w 1257366"/>
                      <a:gd name="connsiteY0" fmla="*/ 0 h 1131481"/>
                      <a:gd name="connsiteX1" fmla="*/ 1148870 w 1257366"/>
                      <a:gd name="connsiteY1" fmla="*/ 370294 h 1131481"/>
                      <a:gd name="connsiteX2" fmla="*/ 189128 w 1257366"/>
                      <a:gd name="connsiteY2" fmla="*/ 1020198 h 1131481"/>
                      <a:gd name="connsiteX3" fmla="*/ 203 w 1257366"/>
                      <a:gd name="connsiteY3" fmla="*/ 1125997 h 1131481"/>
                    </a:gdLst>
                    <a:ahLst/>
                    <a:cxnLst>
                      <a:cxn ang="0">
                        <a:pos x="connsiteX0" y="connsiteY0"/>
                      </a:cxn>
                      <a:cxn ang="0">
                        <a:pos x="connsiteX1" y="connsiteY1"/>
                      </a:cxn>
                      <a:cxn ang="0">
                        <a:pos x="connsiteX2" y="connsiteY2"/>
                      </a:cxn>
                      <a:cxn ang="0">
                        <a:pos x="connsiteX3" y="connsiteY3"/>
                      </a:cxn>
                    </a:cxnLst>
                    <a:rect l="l" t="t" r="r" b="b"/>
                    <a:pathLst>
                      <a:path w="1257366" h="1131481">
                        <a:moveTo>
                          <a:pt x="1194212" y="0"/>
                        </a:moveTo>
                        <a:cubicBezTo>
                          <a:pt x="1255298" y="100130"/>
                          <a:pt x="1316384" y="200261"/>
                          <a:pt x="1148870" y="370294"/>
                        </a:cubicBezTo>
                        <a:cubicBezTo>
                          <a:pt x="981356" y="540327"/>
                          <a:pt x="380572" y="894248"/>
                          <a:pt x="189128" y="1020198"/>
                        </a:cubicBezTo>
                        <a:cubicBezTo>
                          <a:pt x="-2316" y="1146148"/>
                          <a:pt x="-1057" y="1136072"/>
                          <a:pt x="203" y="1125997"/>
                        </a:cubicBezTo>
                      </a:path>
                    </a:pathLst>
                  </a:cu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427" name="Triangle 1426">
                    <a:extLst>
                      <a:ext uri="{FF2B5EF4-FFF2-40B4-BE49-F238E27FC236}">
                        <a16:creationId xmlns:a16="http://schemas.microsoft.com/office/drawing/2014/main" id="{98303C78-8E99-F66A-DAB8-772FF4481343}"/>
                      </a:ext>
                    </a:extLst>
                  </p:cNvPr>
                  <p:cNvSpPr/>
                  <p:nvPr/>
                </p:nvSpPr>
                <p:spPr>
                  <a:xfrm rot="14463006">
                    <a:off x="3500334" y="1781518"/>
                    <a:ext cx="70071" cy="104898"/>
                  </a:xfrm>
                  <a:prstGeom prst="triangle">
                    <a:avLst/>
                  </a:prstGeom>
                  <a:solidFill>
                    <a:srgbClr val="FF0000"/>
                  </a:solidFill>
                  <a:ln w="31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428" name="Freeform 1427">
                    <a:extLst>
                      <a:ext uri="{FF2B5EF4-FFF2-40B4-BE49-F238E27FC236}">
                        <a16:creationId xmlns:a16="http://schemas.microsoft.com/office/drawing/2014/main" id="{BAEFB890-5E4E-C0E4-CA6F-35897F17296A}"/>
                      </a:ext>
                    </a:extLst>
                  </p:cNvPr>
                  <p:cNvSpPr/>
                  <p:nvPr/>
                </p:nvSpPr>
                <p:spPr>
                  <a:xfrm>
                    <a:off x="5052218" y="1217279"/>
                    <a:ext cx="1812937" cy="1032825"/>
                  </a:xfrm>
                  <a:custGeom>
                    <a:avLst/>
                    <a:gdLst>
                      <a:gd name="connsiteX0" fmla="*/ 312972 w 1812937"/>
                      <a:gd name="connsiteY0" fmla="*/ 3727 h 1032825"/>
                      <a:gd name="connsiteX1" fmla="*/ 687622 w 1812937"/>
                      <a:gd name="connsiteY1" fmla="*/ 187877 h 1032825"/>
                      <a:gd name="connsiteX2" fmla="*/ 1024172 w 1812937"/>
                      <a:gd name="connsiteY2" fmla="*/ 422827 h 1032825"/>
                      <a:gd name="connsiteX3" fmla="*/ 1424222 w 1812937"/>
                      <a:gd name="connsiteY3" fmla="*/ 486327 h 1032825"/>
                      <a:gd name="connsiteX4" fmla="*/ 1741722 w 1812937"/>
                      <a:gd name="connsiteY4" fmla="*/ 613327 h 1032825"/>
                      <a:gd name="connsiteX5" fmla="*/ 1722672 w 1812937"/>
                      <a:gd name="connsiteY5" fmla="*/ 987977 h 1032825"/>
                      <a:gd name="connsiteX6" fmla="*/ 782872 w 1812937"/>
                      <a:gd name="connsiteY6" fmla="*/ 1007027 h 1032825"/>
                      <a:gd name="connsiteX7" fmla="*/ 58972 w 1812937"/>
                      <a:gd name="connsiteY7" fmla="*/ 816527 h 1032825"/>
                      <a:gd name="connsiteX8" fmla="*/ 71672 w 1812937"/>
                      <a:gd name="connsiteY8" fmla="*/ 359327 h 1032825"/>
                      <a:gd name="connsiteX9" fmla="*/ 312972 w 1812937"/>
                      <a:gd name="connsiteY9" fmla="*/ 3727 h 1032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12937" h="1032825">
                        <a:moveTo>
                          <a:pt x="312972" y="3727"/>
                        </a:moveTo>
                        <a:cubicBezTo>
                          <a:pt x="415630" y="-24848"/>
                          <a:pt x="569089" y="118027"/>
                          <a:pt x="687622" y="187877"/>
                        </a:cubicBezTo>
                        <a:cubicBezTo>
                          <a:pt x="806155" y="257727"/>
                          <a:pt x="901405" y="373085"/>
                          <a:pt x="1024172" y="422827"/>
                        </a:cubicBezTo>
                        <a:cubicBezTo>
                          <a:pt x="1146939" y="472569"/>
                          <a:pt x="1304630" y="454577"/>
                          <a:pt x="1424222" y="486327"/>
                        </a:cubicBezTo>
                        <a:cubicBezTo>
                          <a:pt x="1543814" y="518077"/>
                          <a:pt x="1691980" y="529719"/>
                          <a:pt x="1741722" y="613327"/>
                        </a:cubicBezTo>
                        <a:cubicBezTo>
                          <a:pt x="1791464" y="696935"/>
                          <a:pt x="1882480" y="922360"/>
                          <a:pt x="1722672" y="987977"/>
                        </a:cubicBezTo>
                        <a:cubicBezTo>
                          <a:pt x="1562864" y="1053594"/>
                          <a:pt x="1060155" y="1035602"/>
                          <a:pt x="782872" y="1007027"/>
                        </a:cubicBezTo>
                        <a:cubicBezTo>
                          <a:pt x="505589" y="978452"/>
                          <a:pt x="177505" y="924477"/>
                          <a:pt x="58972" y="816527"/>
                        </a:cubicBezTo>
                        <a:cubicBezTo>
                          <a:pt x="-59561" y="708577"/>
                          <a:pt x="30397" y="491619"/>
                          <a:pt x="71672" y="359327"/>
                        </a:cubicBezTo>
                        <a:cubicBezTo>
                          <a:pt x="112947" y="227035"/>
                          <a:pt x="210314" y="32302"/>
                          <a:pt x="312972" y="3727"/>
                        </a:cubicBezTo>
                        <a:close/>
                      </a:path>
                    </a:pathLst>
                  </a:custGeom>
                  <a:solidFill>
                    <a:srgbClr val="FFFFFF">
                      <a:alpha val="6470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429" name="Freeform 1428">
                    <a:extLst>
                      <a:ext uri="{FF2B5EF4-FFF2-40B4-BE49-F238E27FC236}">
                        <a16:creationId xmlns:a16="http://schemas.microsoft.com/office/drawing/2014/main" id="{9F9D903D-6294-A48E-FE3F-4852CF29FD96}"/>
                      </a:ext>
                    </a:extLst>
                  </p:cNvPr>
                  <p:cNvSpPr/>
                  <p:nvPr/>
                </p:nvSpPr>
                <p:spPr>
                  <a:xfrm rot="282352">
                    <a:off x="3900046" y="1388062"/>
                    <a:ext cx="1131078" cy="864757"/>
                  </a:xfrm>
                  <a:custGeom>
                    <a:avLst/>
                    <a:gdLst>
                      <a:gd name="connsiteX0" fmla="*/ 1045824 w 1131078"/>
                      <a:gd name="connsiteY0" fmla="*/ 3895 h 864757"/>
                      <a:gd name="connsiteX1" fmla="*/ 741024 w 1131078"/>
                      <a:gd name="connsiteY1" fmla="*/ 156295 h 864757"/>
                      <a:gd name="connsiteX2" fmla="*/ 506074 w 1131078"/>
                      <a:gd name="connsiteY2" fmla="*/ 270595 h 864757"/>
                      <a:gd name="connsiteX3" fmla="*/ 245724 w 1131078"/>
                      <a:gd name="connsiteY3" fmla="*/ 492845 h 864757"/>
                      <a:gd name="connsiteX4" fmla="*/ 29824 w 1131078"/>
                      <a:gd name="connsiteY4" fmla="*/ 530945 h 864757"/>
                      <a:gd name="connsiteX5" fmla="*/ 80624 w 1131078"/>
                      <a:gd name="connsiteY5" fmla="*/ 835745 h 864757"/>
                      <a:gd name="connsiteX6" fmla="*/ 747374 w 1131078"/>
                      <a:gd name="connsiteY6" fmla="*/ 797645 h 864757"/>
                      <a:gd name="connsiteX7" fmla="*/ 1109324 w 1131078"/>
                      <a:gd name="connsiteY7" fmla="*/ 353145 h 864757"/>
                      <a:gd name="connsiteX8" fmla="*/ 1045824 w 1131078"/>
                      <a:gd name="connsiteY8" fmla="*/ 3895 h 864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1078" h="864757">
                        <a:moveTo>
                          <a:pt x="1045824" y="3895"/>
                        </a:moveTo>
                        <a:cubicBezTo>
                          <a:pt x="984441" y="-28913"/>
                          <a:pt x="741024" y="156295"/>
                          <a:pt x="741024" y="156295"/>
                        </a:cubicBezTo>
                        <a:cubicBezTo>
                          <a:pt x="651066" y="200745"/>
                          <a:pt x="588624" y="214503"/>
                          <a:pt x="506074" y="270595"/>
                        </a:cubicBezTo>
                        <a:cubicBezTo>
                          <a:pt x="423524" y="326687"/>
                          <a:pt x="325099" y="449453"/>
                          <a:pt x="245724" y="492845"/>
                        </a:cubicBezTo>
                        <a:cubicBezTo>
                          <a:pt x="166349" y="536237"/>
                          <a:pt x="57341" y="473795"/>
                          <a:pt x="29824" y="530945"/>
                        </a:cubicBezTo>
                        <a:cubicBezTo>
                          <a:pt x="2307" y="588095"/>
                          <a:pt x="-38967" y="791295"/>
                          <a:pt x="80624" y="835745"/>
                        </a:cubicBezTo>
                        <a:cubicBezTo>
                          <a:pt x="200215" y="880195"/>
                          <a:pt x="575924" y="878078"/>
                          <a:pt x="747374" y="797645"/>
                        </a:cubicBezTo>
                        <a:cubicBezTo>
                          <a:pt x="918824" y="717212"/>
                          <a:pt x="1055349" y="483320"/>
                          <a:pt x="1109324" y="353145"/>
                        </a:cubicBezTo>
                        <a:cubicBezTo>
                          <a:pt x="1163299" y="222970"/>
                          <a:pt x="1107207" y="36703"/>
                          <a:pt x="1045824" y="3895"/>
                        </a:cubicBezTo>
                        <a:close/>
                      </a:path>
                    </a:pathLst>
                  </a:custGeom>
                  <a:solidFill>
                    <a:srgbClr val="FFFFFF">
                      <a:alpha val="6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200"/>
                  </a:p>
                </p:txBody>
              </p:sp>
            </p:grpSp>
          </p:grpSp>
          <p:sp>
            <p:nvSpPr>
              <p:cNvPr id="1530" name="TextBox 1529">
                <a:extLst>
                  <a:ext uri="{FF2B5EF4-FFF2-40B4-BE49-F238E27FC236}">
                    <a16:creationId xmlns:a16="http://schemas.microsoft.com/office/drawing/2014/main" id="{C7E4956B-185F-3F98-35B8-E8E98429F96F}"/>
                  </a:ext>
                </a:extLst>
              </p:cNvPr>
              <p:cNvSpPr txBox="1"/>
              <p:nvPr/>
            </p:nvSpPr>
            <p:spPr>
              <a:xfrm>
                <a:off x="34530804" y="7023511"/>
                <a:ext cx="351270" cy="171024"/>
              </a:xfrm>
              <a:prstGeom prst="rect">
                <a:avLst/>
              </a:prstGeom>
              <a:noFill/>
            </p:spPr>
            <p:txBody>
              <a:bodyPr wrap="none" rtlCol="0">
                <a:spAutoFit/>
              </a:bodyPr>
              <a:lstStyle/>
              <a:p>
                <a:r>
                  <a:rPr lang="en-US" sz="1100" b="1" dirty="0">
                    <a:latin typeface="Arial" panose="020B0604020202020204" pitchFamily="34" charset="0"/>
                    <a:cs typeface="Arial" panose="020B0604020202020204" pitchFamily="34" charset="0"/>
                  </a:rPr>
                  <a:t>0.345</a:t>
                </a:r>
              </a:p>
            </p:txBody>
          </p:sp>
        </p:grpSp>
        <p:sp>
          <p:nvSpPr>
            <p:cNvPr id="1587" name="TextBox 1586">
              <a:extLst>
                <a:ext uri="{FF2B5EF4-FFF2-40B4-BE49-F238E27FC236}">
                  <a16:creationId xmlns:a16="http://schemas.microsoft.com/office/drawing/2014/main" id="{2D582671-A7B3-4E02-3687-0C732A9037F4}"/>
                </a:ext>
              </a:extLst>
            </p:cNvPr>
            <p:cNvSpPr txBox="1"/>
            <p:nvPr/>
          </p:nvSpPr>
          <p:spPr>
            <a:xfrm rot="1699124">
              <a:off x="32938018" y="7466055"/>
              <a:ext cx="537327" cy="261610"/>
            </a:xfrm>
            <a:prstGeom prst="rect">
              <a:avLst/>
            </a:prstGeom>
            <a:noFill/>
          </p:spPr>
          <p:txBody>
            <a:bodyPr wrap="none" rtlCol="0">
              <a:spAutoFit/>
            </a:bodyPr>
            <a:lstStyle/>
            <a:p>
              <a:r>
                <a:rPr lang="en-US" sz="1100" b="1" dirty="0">
                  <a:latin typeface="Arial" panose="020B0604020202020204" pitchFamily="34" charset="0"/>
                  <a:cs typeface="Arial" panose="020B0604020202020204" pitchFamily="34" charset="0"/>
                </a:rPr>
                <a:t>0.630</a:t>
              </a:r>
            </a:p>
          </p:txBody>
        </p:sp>
        <p:sp>
          <p:nvSpPr>
            <p:cNvPr id="1589" name="TextBox 1588">
              <a:extLst>
                <a:ext uri="{FF2B5EF4-FFF2-40B4-BE49-F238E27FC236}">
                  <a16:creationId xmlns:a16="http://schemas.microsoft.com/office/drawing/2014/main" id="{B602483D-BC40-4B6D-CDFE-E011BE91F263}"/>
                </a:ext>
              </a:extLst>
            </p:cNvPr>
            <p:cNvSpPr txBox="1"/>
            <p:nvPr/>
          </p:nvSpPr>
          <p:spPr>
            <a:xfrm rot="2100634">
              <a:off x="33882656" y="7019102"/>
              <a:ext cx="537327" cy="261610"/>
            </a:xfrm>
            <a:prstGeom prst="rect">
              <a:avLst/>
            </a:prstGeom>
            <a:noFill/>
          </p:spPr>
          <p:txBody>
            <a:bodyPr wrap="none" rtlCol="0">
              <a:spAutoFit/>
            </a:bodyPr>
            <a:lstStyle/>
            <a:p>
              <a:r>
                <a:rPr lang="en-US" sz="1100" b="1" dirty="0">
                  <a:latin typeface="Arial" panose="020B0604020202020204" pitchFamily="34" charset="0"/>
                  <a:cs typeface="Arial" panose="020B0604020202020204" pitchFamily="34" charset="0"/>
                </a:rPr>
                <a:t>0.479</a:t>
              </a:r>
            </a:p>
          </p:txBody>
        </p:sp>
      </p:grpSp>
      <p:sp>
        <p:nvSpPr>
          <p:cNvPr id="1595" name="Rectangle 1594">
            <a:extLst>
              <a:ext uri="{FF2B5EF4-FFF2-40B4-BE49-F238E27FC236}">
                <a16:creationId xmlns:a16="http://schemas.microsoft.com/office/drawing/2014/main" id="{33E824D8-6D17-C6B1-BAC2-CD16172C6234}"/>
              </a:ext>
            </a:extLst>
          </p:cNvPr>
          <p:cNvSpPr/>
          <p:nvPr/>
        </p:nvSpPr>
        <p:spPr>
          <a:xfrm>
            <a:off x="35242339" y="9808779"/>
            <a:ext cx="259542" cy="16659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0"/>
          </a:p>
        </p:txBody>
      </p:sp>
      <p:grpSp>
        <p:nvGrpSpPr>
          <p:cNvPr id="1711" name="Group 1710">
            <a:extLst>
              <a:ext uri="{FF2B5EF4-FFF2-40B4-BE49-F238E27FC236}">
                <a16:creationId xmlns:a16="http://schemas.microsoft.com/office/drawing/2014/main" id="{1F1483D7-5B88-D2FF-CED5-3D3FE7D94FAB}"/>
              </a:ext>
            </a:extLst>
          </p:cNvPr>
          <p:cNvGrpSpPr/>
          <p:nvPr/>
        </p:nvGrpSpPr>
        <p:grpSpPr>
          <a:xfrm>
            <a:off x="31972734" y="8159851"/>
            <a:ext cx="5903979" cy="3060246"/>
            <a:chOff x="31850814" y="8221813"/>
            <a:chExt cx="5903979" cy="3060246"/>
          </a:xfrm>
        </p:grpSpPr>
        <p:grpSp>
          <p:nvGrpSpPr>
            <p:cNvPr id="1593" name="Group 1592">
              <a:extLst>
                <a:ext uri="{FF2B5EF4-FFF2-40B4-BE49-F238E27FC236}">
                  <a16:creationId xmlns:a16="http://schemas.microsoft.com/office/drawing/2014/main" id="{433751C0-F1A2-39E7-22AD-8C74A0D12914}"/>
                </a:ext>
              </a:extLst>
            </p:cNvPr>
            <p:cNvGrpSpPr/>
            <p:nvPr/>
          </p:nvGrpSpPr>
          <p:grpSpPr>
            <a:xfrm>
              <a:off x="31850814" y="8221813"/>
              <a:ext cx="5903979" cy="3060246"/>
              <a:chOff x="31740733" y="8279523"/>
              <a:chExt cx="5903979" cy="3060246"/>
            </a:xfrm>
          </p:grpSpPr>
          <p:grpSp>
            <p:nvGrpSpPr>
              <p:cNvPr id="1533" name="Group 1532">
                <a:extLst>
                  <a:ext uri="{FF2B5EF4-FFF2-40B4-BE49-F238E27FC236}">
                    <a16:creationId xmlns:a16="http://schemas.microsoft.com/office/drawing/2014/main" id="{A63FD4AF-EBD1-E2C2-7289-749068F24514}"/>
                  </a:ext>
                </a:extLst>
              </p:cNvPr>
              <p:cNvGrpSpPr/>
              <p:nvPr/>
            </p:nvGrpSpPr>
            <p:grpSpPr>
              <a:xfrm>
                <a:off x="31740733" y="8279523"/>
                <a:ext cx="5903979" cy="3060246"/>
                <a:chOff x="32507617" y="9115518"/>
                <a:chExt cx="3957072" cy="2051096"/>
              </a:xfrm>
            </p:grpSpPr>
            <p:grpSp>
              <p:nvGrpSpPr>
                <p:cNvPr id="1534" name="Group 1533">
                  <a:extLst>
                    <a:ext uri="{FF2B5EF4-FFF2-40B4-BE49-F238E27FC236}">
                      <a16:creationId xmlns:a16="http://schemas.microsoft.com/office/drawing/2014/main" id="{64C6741D-7C9E-8BCB-012A-170B12DBAEB0}"/>
                    </a:ext>
                  </a:extLst>
                </p:cNvPr>
                <p:cNvGrpSpPr/>
                <p:nvPr/>
              </p:nvGrpSpPr>
              <p:grpSpPr>
                <a:xfrm>
                  <a:off x="32507617" y="9115518"/>
                  <a:ext cx="3957072" cy="2051096"/>
                  <a:chOff x="2992189" y="2297861"/>
                  <a:chExt cx="3957072" cy="2051096"/>
                </a:xfrm>
              </p:grpSpPr>
              <p:grpSp>
                <p:nvGrpSpPr>
                  <p:cNvPr id="1536" name="Group 1535">
                    <a:extLst>
                      <a:ext uri="{FF2B5EF4-FFF2-40B4-BE49-F238E27FC236}">
                        <a16:creationId xmlns:a16="http://schemas.microsoft.com/office/drawing/2014/main" id="{B3FFC3B5-6E9F-9456-1670-889FC5378529}"/>
                      </a:ext>
                    </a:extLst>
                  </p:cNvPr>
                  <p:cNvGrpSpPr/>
                  <p:nvPr/>
                </p:nvGrpSpPr>
                <p:grpSpPr>
                  <a:xfrm>
                    <a:off x="3045575" y="2297861"/>
                    <a:ext cx="3893496" cy="2051096"/>
                    <a:chOff x="3094405" y="2482099"/>
                    <a:chExt cx="3673549" cy="1919316"/>
                  </a:xfrm>
                </p:grpSpPr>
                <p:grpSp>
                  <p:nvGrpSpPr>
                    <p:cNvPr id="1541" name="Group 1540">
                      <a:extLst>
                        <a:ext uri="{FF2B5EF4-FFF2-40B4-BE49-F238E27FC236}">
                          <a16:creationId xmlns:a16="http://schemas.microsoft.com/office/drawing/2014/main" id="{E76EED3D-82ED-E2C4-C713-226E6D97922B}"/>
                        </a:ext>
                      </a:extLst>
                    </p:cNvPr>
                    <p:cNvGrpSpPr/>
                    <p:nvPr/>
                  </p:nvGrpSpPr>
                  <p:grpSpPr>
                    <a:xfrm>
                      <a:off x="3216078" y="2482099"/>
                      <a:ext cx="3380889" cy="1919316"/>
                      <a:chOff x="16867" y="2967227"/>
                      <a:chExt cx="3380889" cy="1919316"/>
                    </a:xfrm>
                  </p:grpSpPr>
                  <p:pic>
                    <p:nvPicPr>
                      <p:cNvPr id="1585" name="Picture 1584" descr="Diagram&#10;&#10;Description automatically generated">
                        <a:extLst>
                          <a:ext uri="{FF2B5EF4-FFF2-40B4-BE49-F238E27FC236}">
                            <a16:creationId xmlns:a16="http://schemas.microsoft.com/office/drawing/2014/main" id="{3925D3D8-A280-06B6-6178-3AFCA8399AF0}"/>
                          </a:ext>
                        </a:extLst>
                      </p:cNvPr>
                      <p:cNvPicPr>
                        <a:picLocks noChangeAspect="1"/>
                      </p:cNvPicPr>
                      <p:nvPr/>
                    </p:nvPicPr>
                    <p:blipFill rotWithShape="1">
                      <a:blip r:embed="rId12">
                        <a:extLst>
                          <a:ext uri="{28A0092B-C50C-407E-A947-70E740481C1C}">
                            <a14:useLocalDpi xmlns:a14="http://schemas.microsoft.com/office/drawing/2010/main" val="0"/>
                          </a:ext>
                        </a:extLst>
                      </a:blip>
                      <a:srcRect l="18698" t="6577" r="2992"/>
                      <a:stretch/>
                    </p:blipFill>
                    <p:spPr>
                      <a:xfrm>
                        <a:off x="16867" y="3171880"/>
                        <a:ext cx="3380889" cy="1714663"/>
                      </a:xfrm>
                      <a:prstGeom prst="rect">
                        <a:avLst/>
                      </a:prstGeom>
                    </p:spPr>
                  </p:pic>
                  <p:sp>
                    <p:nvSpPr>
                      <p:cNvPr id="1586" name="TextBox 1585">
                        <a:extLst>
                          <a:ext uri="{FF2B5EF4-FFF2-40B4-BE49-F238E27FC236}">
                            <a16:creationId xmlns:a16="http://schemas.microsoft.com/office/drawing/2014/main" id="{2CCB5BD8-0069-BFC6-2E07-0B9C9418AB84}"/>
                          </a:ext>
                        </a:extLst>
                      </p:cNvPr>
                      <p:cNvSpPr txBox="1"/>
                      <p:nvPr/>
                    </p:nvSpPr>
                    <p:spPr>
                      <a:xfrm>
                        <a:off x="754623" y="2967227"/>
                        <a:ext cx="2213298" cy="212333"/>
                      </a:xfrm>
                      <a:prstGeom prst="rect">
                        <a:avLst/>
                      </a:prstGeom>
                      <a:noFill/>
                    </p:spPr>
                    <p:txBody>
                      <a:bodyPr wrap="square" rtlCol="0">
                        <a:spAutoFit/>
                      </a:bodyPr>
                      <a:lstStyle/>
                      <a:p>
                        <a:pPr algn="ctr"/>
                        <a:r>
                          <a:rPr lang="en-US" sz="1600" b="1" dirty="0">
                            <a:latin typeface="Arial" panose="020B0604020202020204" pitchFamily="34" charset="0"/>
                            <a:cs typeface="Arial" panose="020B0604020202020204" pitchFamily="34" charset="0"/>
                          </a:rPr>
                          <a:t>DM2000 T2 SµG MOA Predictions</a:t>
                        </a:r>
                      </a:p>
                    </p:txBody>
                  </p:sp>
                </p:grpSp>
                <p:grpSp>
                  <p:nvGrpSpPr>
                    <p:cNvPr id="1542" name="Group 1541">
                      <a:extLst>
                        <a:ext uri="{FF2B5EF4-FFF2-40B4-BE49-F238E27FC236}">
                          <a16:creationId xmlns:a16="http://schemas.microsoft.com/office/drawing/2014/main" id="{51FB3F84-78C1-0AA0-09F4-93BB5FBBDCDB}"/>
                        </a:ext>
                      </a:extLst>
                    </p:cNvPr>
                    <p:cNvGrpSpPr/>
                    <p:nvPr/>
                  </p:nvGrpSpPr>
                  <p:grpSpPr>
                    <a:xfrm>
                      <a:off x="4314618" y="3590672"/>
                      <a:ext cx="718917" cy="165598"/>
                      <a:chOff x="4433797" y="2358176"/>
                      <a:chExt cx="813195" cy="187315"/>
                    </a:xfrm>
                  </p:grpSpPr>
                  <p:sp>
                    <p:nvSpPr>
                      <p:cNvPr id="1583" name="Rounded Rectangle 1582">
                        <a:extLst>
                          <a:ext uri="{FF2B5EF4-FFF2-40B4-BE49-F238E27FC236}">
                            <a16:creationId xmlns:a16="http://schemas.microsoft.com/office/drawing/2014/main" id="{E3980816-FC97-006B-1CCA-3C41AD680B24}"/>
                          </a:ext>
                        </a:extLst>
                      </p:cNvPr>
                      <p:cNvSpPr/>
                      <p:nvPr/>
                    </p:nvSpPr>
                    <p:spPr>
                      <a:xfrm>
                        <a:off x="4554293" y="2360825"/>
                        <a:ext cx="572196" cy="184666"/>
                      </a:xfrm>
                      <a:prstGeom prst="roundRect">
                        <a:avLst>
                          <a:gd name="adj" fmla="val 32724"/>
                        </a:avLst>
                      </a:prstGeom>
                      <a:solidFill>
                        <a:srgbClr val="8985BE"/>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0"/>
                      </a:p>
                    </p:txBody>
                  </p:sp>
                  <p:sp>
                    <p:nvSpPr>
                      <p:cNvPr id="1584" name="TextBox 1583">
                        <a:extLst>
                          <a:ext uri="{FF2B5EF4-FFF2-40B4-BE49-F238E27FC236}">
                            <a16:creationId xmlns:a16="http://schemas.microsoft.com/office/drawing/2014/main" id="{971B0B56-552D-D9E3-7094-C73F05CBEEDE}"/>
                          </a:ext>
                        </a:extLst>
                      </p:cNvPr>
                      <p:cNvSpPr txBox="1"/>
                      <p:nvPr/>
                    </p:nvSpPr>
                    <p:spPr>
                      <a:xfrm>
                        <a:off x="4433797" y="2358176"/>
                        <a:ext cx="813195" cy="180135"/>
                      </a:xfrm>
                      <a:prstGeom prst="rect">
                        <a:avLst/>
                      </a:prstGeom>
                      <a:noFill/>
                      <a:ln>
                        <a:noFill/>
                      </a:ln>
                      <a:effectLst/>
                    </p:spPr>
                    <p:txBody>
                      <a:bodyPr wrap="none" rtlCol="0">
                        <a:spAutoFit/>
                      </a:bodyPr>
                      <a:lstStyle/>
                      <a:p>
                        <a:pPr algn="ctr"/>
                        <a:r>
                          <a:rPr lang="en-US" sz="1050" b="1" dirty="0">
                            <a:latin typeface="Arial" panose="020B0604020202020204" pitchFamily="34" charset="0"/>
                            <a:cs typeface="Arial" panose="020B0604020202020204" pitchFamily="34" charset="0"/>
                          </a:rPr>
                          <a:t>DNA synthesis</a:t>
                        </a:r>
                      </a:p>
                    </p:txBody>
                  </p:sp>
                </p:grpSp>
                <p:grpSp>
                  <p:nvGrpSpPr>
                    <p:cNvPr id="1543" name="Group 1542">
                      <a:extLst>
                        <a:ext uri="{FF2B5EF4-FFF2-40B4-BE49-F238E27FC236}">
                          <a16:creationId xmlns:a16="http://schemas.microsoft.com/office/drawing/2014/main" id="{C483DAA0-23D8-8571-7BB9-75111F5EDBFE}"/>
                        </a:ext>
                      </a:extLst>
                    </p:cNvPr>
                    <p:cNvGrpSpPr/>
                    <p:nvPr/>
                  </p:nvGrpSpPr>
                  <p:grpSpPr>
                    <a:xfrm>
                      <a:off x="5038125" y="3587821"/>
                      <a:ext cx="503381" cy="167664"/>
                      <a:chOff x="4476313" y="2355840"/>
                      <a:chExt cx="569395" cy="189651"/>
                    </a:xfrm>
                  </p:grpSpPr>
                  <p:sp>
                    <p:nvSpPr>
                      <p:cNvPr id="1581" name="Rounded Rectangle 1580">
                        <a:extLst>
                          <a:ext uri="{FF2B5EF4-FFF2-40B4-BE49-F238E27FC236}">
                            <a16:creationId xmlns:a16="http://schemas.microsoft.com/office/drawing/2014/main" id="{CD5CABB9-1A16-2DFC-1DDD-98DA30F3F7E0}"/>
                          </a:ext>
                        </a:extLst>
                      </p:cNvPr>
                      <p:cNvSpPr/>
                      <p:nvPr/>
                    </p:nvSpPr>
                    <p:spPr>
                      <a:xfrm>
                        <a:off x="4554294" y="2360825"/>
                        <a:ext cx="413436" cy="184666"/>
                      </a:xfrm>
                      <a:prstGeom prst="roundRect">
                        <a:avLst>
                          <a:gd name="adj" fmla="val 32724"/>
                        </a:avLst>
                      </a:prstGeom>
                      <a:solidFill>
                        <a:srgbClr val="DC7627"/>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0"/>
                      </a:p>
                    </p:txBody>
                  </p:sp>
                  <p:sp>
                    <p:nvSpPr>
                      <p:cNvPr id="1582" name="TextBox 1581">
                        <a:extLst>
                          <a:ext uri="{FF2B5EF4-FFF2-40B4-BE49-F238E27FC236}">
                            <a16:creationId xmlns:a16="http://schemas.microsoft.com/office/drawing/2014/main" id="{5320A172-3008-89DC-8F57-E1A2C365A0BD}"/>
                          </a:ext>
                        </a:extLst>
                      </p:cNvPr>
                      <p:cNvSpPr txBox="1"/>
                      <p:nvPr/>
                    </p:nvSpPr>
                    <p:spPr>
                      <a:xfrm>
                        <a:off x="4476313" y="2355840"/>
                        <a:ext cx="569395" cy="180134"/>
                      </a:xfrm>
                      <a:prstGeom prst="rect">
                        <a:avLst/>
                      </a:prstGeom>
                      <a:noFill/>
                      <a:ln>
                        <a:noFill/>
                      </a:ln>
                      <a:effectLst/>
                    </p:spPr>
                    <p:txBody>
                      <a:bodyPr wrap="square" rtlCol="0">
                        <a:spAutoFit/>
                      </a:bodyPr>
                      <a:lstStyle/>
                      <a:p>
                        <a:pPr algn="ctr"/>
                        <a:r>
                          <a:rPr lang="en-US" sz="1050" b="1" dirty="0">
                            <a:latin typeface="Arial" panose="020B0604020202020204" pitchFamily="34" charset="0"/>
                            <a:cs typeface="Arial" panose="020B0604020202020204" pitchFamily="34" charset="0"/>
                          </a:rPr>
                          <a:t>Cell wall</a:t>
                        </a:r>
                      </a:p>
                    </p:txBody>
                  </p:sp>
                </p:grpSp>
                <p:grpSp>
                  <p:nvGrpSpPr>
                    <p:cNvPr id="1544" name="Group 1543">
                      <a:extLst>
                        <a:ext uri="{FF2B5EF4-FFF2-40B4-BE49-F238E27FC236}">
                          <a16:creationId xmlns:a16="http://schemas.microsoft.com/office/drawing/2014/main" id="{1B01F9A5-98CB-5B3C-EA12-63C29E018DF2}"/>
                        </a:ext>
                      </a:extLst>
                    </p:cNvPr>
                    <p:cNvGrpSpPr/>
                    <p:nvPr/>
                  </p:nvGrpSpPr>
                  <p:grpSpPr>
                    <a:xfrm>
                      <a:off x="4946490" y="3888301"/>
                      <a:ext cx="971891" cy="164076"/>
                      <a:chOff x="4162715" y="2308905"/>
                      <a:chExt cx="1099346" cy="185591"/>
                    </a:xfrm>
                  </p:grpSpPr>
                  <p:sp>
                    <p:nvSpPr>
                      <p:cNvPr id="1579" name="Rounded Rectangle 1578">
                        <a:extLst>
                          <a:ext uri="{FF2B5EF4-FFF2-40B4-BE49-F238E27FC236}">
                            <a16:creationId xmlns:a16="http://schemas.microsoft.com/office/drawing/2014/main" id="{9D961643-D3DA-7FF7-D1C8-2670B874265F}"/>
                          </a:ext>
                        </a:extLst>
                      </p:cNvPr>
                      <p:cNvSpPr/>
                      <p:nvPr/>
                    </p:nvSpPr>
                    <p:spPr>
                      <a:xfrm>
                        <a:off x="4217433" y="2309830"/>
                        <a:ext cx="975749" cy="184666"/>
                      </a:xfrm>
                      <a:prstGeom prst="roundRect">
                        <a:avLst>
                          <a:gd name="adj" fmla="val 32724"/>
                        </a:avLst>
                      </a:prstGeom>
                      <a:solidFill>
                        <a:srgbClr val="92D050"/>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0"/>
                      </a:p>
                    </p:txBody>
                  </p:sp>
                  <p:sp>
                    <p:nvSpPr>
                      <p:cNvPr id="1580" name="TextBox 1579">
                        <a:extLst>
                          <a:ext uri="{FF2B5EF4-FFF2-40B4-BE49-F238E27FC236}">
                            <a16:creationId xmlns:a16="http://schemas.microsoft.com/office/drawing/2014/main" id="{DB588618-9B59-20C7-659E-EF6DCBCD2711}"/>
                          </a:ext>
                        </a:extLst>
                      </p:cNvPr>
                      <p:cNvSpPr txBox="1"/>
                      <p:nvPr/>
                    </p:nvSpPr>
                    <p:spPr>
                      <a:xfrm>
                        <a:off x="4162715" y="2308905"/>
                        <a:ext cx="1099346" cy="185591"/>
                      </a:xfrm>
                      <a:prstGeom prst="rect">
                        <a:avLst/>
                      </a:prstGeom>
                      <a:noFill/>
                      <a:ln>
                        <a:noFill/>
                      </a:ln>
                      <a:effectLst/>
                    </p:spPr>
                    <p:txBody>
                      <a:bodyPr wrap="square" rtlCol="0">
                        <a:spAutoFit/>
                      </a:bodyPr>
                      <a:lstStyle/>
                      <a:p>
                        <a:pPr algn="ctr"/>
                        <a:r>
                          <a:rPr lang="en-US" sz="1100" b="1" dirty="0">
                            <a:latin typeface="Arial" panose="020B0604020202020204" pitchFamily="34" charset="0"/>
                            <a:cs typeface="Arial" panose="020B0604020202020204" pitchFamily="34" charset="0"/>
                          </a:rPr>
                          <a:t>Protein synthesis</a:t>
                        </a:r>
                      </a:p>
                    </p:txBody>
                  </p:sp>
                </p:grpSp>
                <p:grpSp>
                  <p:nvGrpSpPr>
                    <p:cNvPr id="1545" name="Group 1544">
                      <a:extLst>
                        <a:ext uri="{FF2B5EF4-FFF2-40B4-BE49-F238E27FC236}">
                          <a16:creationId xmlns:a16="http://schemas.microsoft.com/office/drawing/2014/main" id="{3C9540D9-A2ED-22B6-1D09-71FB0A19D3E7}"/>
                        </a:ext>
                      </a:extLst>
                    </p:cNvPr>
                    <p:cNvGrpSpPr/>
                    <p:nvPr/>
                  </p:nvGrpSpPr>
                  <p:grpSpPr>
                    <a:xfrm>
                      <a:off x="6027539" y="3896271"/>
                      <a:ext cx="740415" cy="163258"/>
                      <a:chOff x="4445741" y="2268492"/>
                      <a:chExt cx="837514" cy="184666"/>
                    </a:xfrm>
                  </p:grpSpPr>
                  <p:sp>
                    <p:nvSpPr>
                      <p:cNvPr id="1577" name="Rounded Rectangle 1576">
                        <a:extLst>
                          <a:ext uri="{FF2B5EF4-FFF2-40B4-BE49-F238E27FC236}">
                            <a16:creationId xmlns:a16="http://schemas.microsoft.com/office/drawing/2014/main" id="{031FBBE6-AA09-DD9B-1B28-1D01F5203AAE}"/>
                          </a:ext>
                        </a:extLst>
                      </p:cNvPr>
                      <p:cNvSpPr/>
                      <p:nvPr/>
                    </p:nvSpPr>
                    <p:spPr>
                      <a:xfrm>
                        <a:off x="4501520" y="2268492"/>
                        <a:ext cx="725957" cy="184666"/>
                      </a:xfrm>
                      <a:prstGeom prst="roundRect">
                        <a:avLst>
                          <a:gd name="adj" fmla="val 32724"/>
                        </a:avLst>
                      </a:prstGeom>
                      <a:solidFill>
                        <a:srgbClr val="E9B727"/>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0"/>
                      </a:p>
                    </p:txBody>
                  </p:sp>
                  <p:sp>
                    <p:nvSpPr>
                      <p:cNvPr id="1578" name="TextBox 1577">
                        <a:extLst>
                          <a:ext uri="{FF2B5EF4-FFF2-40B4-BE49-F238E27FC236}">
                            <a16:creationId xmlns:a16="http://schemas.microsoft.com/office/drawing/2014/main" id="{EC806311-944B-1F8B-A1B1-DF7B02A19871}"/>
                          </a:ext>
                        </a:extLst>
                      </p:cNvPr>
                      <p:cNvSpPr txBox="1"/>
                      <p:nvPr/>
                    </p:nvSpPr>
                    <p:spPr>
                      <a:xfrm>
                        <a:off x="4445741" y="2271278"/>
                        <a:ext cx="837514" cy="163756"/>
                      </a:xfrm>
                      <a:prstGeom prst="rect">
                        <a:avLst/>
                      </a:prstGeom>
                      <a:noFill/>
                      <a:ln>
                        <a:noFill/>
                      </a:ln>
                      <a:effectLst/>
                    </p:spPr>
                    <p:txBody>
                      <a:bodyPr wrap="square" rtlCol="0">
                        <a:spAutoFit/>
                      </a:bodyPr>
                      <a:lstStyle/>
                      <a:p>
                        <a:pPr algn="ctr"/>
                        <a:r>
                          <a:rPr lang="en-US" sz="900" b="1" dirty="0">
                            <a:latin typeface="Arial" panose="020B0604020202020204" pitchFamily="34" charset="0"/>
                            <a:cs typeface="Arial" panose="020B0604020202020204" pitchFamily="34" charset="0"/>
                          </a:rPr>
                          <a:t>RNA polymerase</a:t>
                        </a:r>
                      </a:p>
                    </p:txBody>
                  </p:sp>
                </p:grpSp>
                <p:sp>
                  <p:nvSpPr>
                    <p:cNvPr id="1546" name="Rectangle 1545">
                      <a:extLst>
                        <a:ext uri="{FF2B5EF4-FFF2-40B4-BE49-F238E27FC236}">
                          <a16:creationId xmlns:a16="http://schemas.microsoft.com/office/drawing/2014/main" id="{DF3E5A4F-1553-232E-B5AD-685A3132FE2C}"/>
                        </a:ext>
                      </a:extLst>
                    </p:cNvPr>
                    <p:cNvSpPr/>
                    <p:nvPr/>
                  </p:nvSpPr>
                  <p:spPr>
                    <a:xfrm rot="18684961">
                      <a:off x="3763609" y="3813009"/>
                      <a:ext cx="97381" cy="4041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0"/>
                    </a:p>
                  </p:txBody>
                </p:sp>
                <p:sp>
                  <p:nvSpPr>
                    <p:cNvPr id="1547" name="TextBox 1546">
                      <a:extLst>
                        <a:ext uri="{FF2B5EF4-FFF2-40B4-BE49-F238E27FC236}">
                          <a16:creationId xmlns:a16="http://schemas.microsoft.com/office/drawing/2014/main" id="{98EA4652-6AED-6B45-5378-7A2CEFB1D7D3}"/>
                        </a:ext>
                      </a:extLst>
                    </p:cNvPr>
                    <p:cNvSpPr txBox="1"/>
                    <p:nvPr/>
                  </p:nvSpPr>
                  <p:spPr>
                    <a:xfrm rot="18186812">
                      <a:off x="3666948" y="3717516"/>
                      <a:ext cx="327951" cy="160570"/>
                    </a:xfrm>
                    <a:prstGeom prst="rect">
                      <a:avLst/>
                    </a:prstGeom>
                    <a:noFill/>
                  </p:spPr>
                  <p:txBody>
                    <a:bodyPr wrap="none" rtlCol="0">
                      <a:spAutoFit/>
                    </a:bodyPr>
                    <a:lstStyle/>
                    <a:p>
                      <a:r>
                        <a:rPr lang="en-US" sz="1050" b="1" dirty="0">
                          <a:latin typeface="Arial" panose="020B0604020202020204" pitchFamily="34" charset="0"/>
                          <a:cs typeface="Arial" panose="020B0604020202020204" pitchFamily="34" charset="0"/>
                        </a:rPr>
                        <a:t>0.663</a:t>
                      </a:r>
                    </a:p>
                  </p:txBody>
                </p:sp>
                <p:sp>
                  <p:nvSpPr>
                    <p:cNvPr id="1548" name="Rectangle 1547">
                      <a:extLst>
                        <a:ext uri="{FF2B5EF4-FFF2-40B4-BE49-F238E27FC236}">
                          <a16:creationId xmlns:a16="http://schemas.microsoft.com/office/drawing/2014/main" id="{C43BA530-A01C-C6BF-A422-8268A92B054D}"/>
                        </a:ext>
                      </a:extLst>
                    </p:cNvPr>
                    <p:cNvSpPr/>
                    <p:nvPr/>
                  </p:nvSpPr>
                  <p:spPr>
                    <a:xfrm rot="4966707">
                      <a:off x="4187415" y="3797917"/>
                      <a:ext cx="97381" cy="4041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0"/>
                    </a:p>
                  </p:txBody>
                </p:sp>
                <p:sp>
                  <p:nvSpPr>
                    <p:cNvPr id="1549" name="TextBox 1548">
                      <a:extLst>
                        <a:ext uri="{FF2B5EF4-FFF2-40B4-BE49-F238E27FC236}">
                          <a16:creationId xmlns:a16="http://schemas.microsoft.com/office/drawing/2014/main" id="{ADF6C4D1-A98E-CC98-24A7-BF2E73A90EAD}"/>
                        </a:ext>
                      </a:extLst>
                    </p:cNvPr>
                    <p:cNvSpPr txBox="1"/>
                    <p:nvPr/>
                  </p:nvSpPr>
                  <p:spPr>
                    <a:xfrm rot="19339252">
                      <a:off x="4084662" y="3735483"/>
                      <a:ext cx="330670" cy="159250"/>
                    </a:xfrm>
                    <a:prstGeom prst="rect">
                      <a:avLst/>
                    </a:prstGeom>
                    <a:noFill/>
                  </p:spPr>
                  <p:txBody>
                    <a:bodyPr wrap="none" rtlCol="0">
                      <a:spAutoFit/>
                    </a:bodyPr>
                    <a:lstStyle/>
                    <a:p>
                      <a:r>
                        <a:rPr lang="en-US" sz="1050" b="1" dirty="0">
                          <a:latin typeface="Arial" panose="020B0604020202020204" pitchFamily="34" charset="0"/>
                          <a:cs typeface="Arial" panose="020B0604020202020204" pitchFamily="34" charset="0"/>
                        </a:rPr>
                        <a:t>0.337</a:t>
                      </a:r>
                    </a:p>
                  </p:txBody>
                </p:sp>
                <p:sp>
                  <p:nvSpPr>
                    <p:cNvPr id="1550" name="Rectangle 1549">
                      <a:extLst>
                        <a:ext uri="{FF2B5EF4-FFF2-40B4-BE49-F238E27FC236}">
                          <a16:creationId xmlns:a16="http://schemas.microsoft.com/office/drawing/2014/main" id="{CFC79E22-6F3B-A0D6-7BE2-9C32D3588FAC}"/>
                        </a:ext>
                      </a:extLst>
                    </p:cNvPr>
                    <p:cNvSpPr/>
                    <p:nvPr/>
                  </p:nvSpPr>
                  <p:spPr>
                    <a:xfrm rot="18454340">
                      <a:off x="4357116" y="3516779"/>
                      <a:ext cx="97381" cy="4041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0"/>
                    </a:p>
                  </p:txBody>
                </p:sp>
                <p:sp>
                  <p:nvSpPr>
                    <p:cNvPr id="1551" name="TextBox 1550">
                      <a:extLst>
                        <a:ext uri="{FF2B5EF4-FFF2-40B4-BE49-F238E27FC236}">
                          <a16:creationId xmlns:a16="http://schemas.microsoft.com/office/drawing/2014/main" id="{457F1751-8E69-C351-EE71-EDCFB3712F8B}"/>
                        </a:ext>
                      </a:extLst>
                    </p:cNvPr>
                    <p:cNvSpPr txBox="1"/>
                    <p:nvPr/>
                  </p:nvSpPr>
                  <p:spPr>
                    <a:xfrm rot="17930923">
                      <a:off x="4248175" y="3449870"/>
                      <a:ext cx="327951" cy="160570"/>
                    </a:xfrm>
                    <a:prstGeom prst="rect">
                      <a:avLst/>
                    </a:prstGeom>
                    <a:noFill/>
                  </p:spPr>
                  <p:txBody>
                    <a:bodyPr wrap="none" rtlCol="0">
                      <a:spAutoFit/>
                    </a:bodyPr>
                    <a:lstStyle/>
                    <a:p>
                      <a:r>
                        <a:rPr lang="en-US" sz="1050" b="1" dirty="0">
                          <a:latin typeface="Arial" panose="020B0604020202020204" pitchFamily="34" charset="0"/>
                          <a:cs typeface="Arial" panose="020B0604020202020204" pitchFamily="34" charset="0"/>
                        </a:rPr>
                        <a:t>0.363</a:t>
                      </a:r>
                    </a:p>
                  </p:txBody>
                </p:sp>
                <p:sp>
                  <p:nvSpPr>
                    <p:cNvPr id="1552" name="Rectangle 1551">
                      <a:extLst>
                        <a:ext uri="{FF2B5EF4-FFF2-40B4-BE49-F238E27FC236}">
                          <a16:creationId xmlns:a16="http://schemas.microsoft.com/office/drawing/2014/main" id="{62AC132E-D33D-B1EE-A10A-887C94BDD17D}"/>
                        </a:ext>
                      </a:extLst>
                    </p:cNvPr>
                    <p:cNvSpPr/>
                    <p:nvPr/>
                  </p:nvSpPr>
                  <p:spPr>
                    <a:xfrm rot="5400000">
                      <a:off x="4649163" y="3512424"/>
                      <a:ext cx="67567" cy="4413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0"/>
                    </a:p>
                  </p:txBody>
                </p:sp>
                <p:sp>
                  <p:nvSpPr>
                    <p:cNvPr id="1553" name="TextBox 1552">
                      <a:extLst>
                        <a:ext uri="{FF2B5EF4-FFF2-40B4-BE49-F238E27FC236}">
                          <a16:creationId xmlns:a16="http://schemas.microsoft.com/office/drawing/2014/main" id="{C0DFB6D6-CDA7-ED3A-B220-3498E9393B5C}"/>
                        </a:ext>
                      </a:extLst>
                    </p:cNvPr>
                    <p:cNvSpPr txBox="1"/>
                    <p:nvPr/>
                  </p:nvSpPr>
                  <p:spPr>
                    <a:xfrm rot="19068091">
                      <a:off x="4545726" y="3440286"/>
                      <a:ext cx="330670" cy="159250"/>
                    </a:xfrm>
                    <a:prstGeom prst="rect">
                      <a:avLst/>
                    </a:prstGeom>
                    <a:noFill/>
                  </p:spPr>
                  <p:txBody>
                    <a:bodyPr wrap="none" rtlCol="0">
                      <a:spAutoFit/>
                    </a:bodyPr>
                    <a:lstStyle/>
                    <a:p>
                      <a:r>
                        <a:rPr lang="en-US" sz="1050" b="1" dirty="0">
                          <a:latin typeface="Arial" panose="020B0604020202020204" pitchFamily="34" charset="0"/>
                          <a:cs typeface="Arial" panose="020B0604020202020204" pitchFamily="34" charset="0"/>
                        </a:rPr>
                        <a:t>0.637</a:t>
                      </a:r>
                    </a:p>
                  </p:txBody>
                </p:sp>
                <p:sp>
                  <p:nvSpPr>
                    <p:cNvPr id="1554" name="Rectangle 1553">
                      <a:extLst>
                        <a:ext uri="{FF2B5EF4-FFF2-40B4-BE49-F238E27FC236}">
                          <a16:creationId xmlns:a16="http://schemas.microsoft.com/office/drawing/2014/main" id="{1B805D70-7D64-C27A-BFF6-950E11E202D9}"/>
                        </a:ext>
                      </a:extLst>
                    </p:cNvPr>
                    <p:cNvSpPr/>
                    <p:nvPr/>
                  </p:nvSpPr>
                  <p:spPr>
                    <a:xfrm rot="7888740">
                      <a:off x="4782546" y="3177783"/>
                      <a:ext cx="96997" cy="12505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0"/>
                    </a:p>
                  </p:txBody>
                </p:sp>
                <p:sp>
                  <p:nvSpPr>
                    <p:cNvPr id="1555" name="TextBox 1554">
                      <a:extLst>
                        <a:ext uri="{FF2B5EF4-FFF2-40B4-BE49-F238E27FC236}">
                          <a16:creationId xmlns:a16="http://schemas.microsoft.com/office/drawing/2014/main" id="{6B98B1EE-3E72-BD22-DC0B-49165F4196AC}"/>
                        </a:ext>
                      </a:extLst>
                    </p:cNvPr>
                    <p:cNvSpPr txBox="1"/>
                    <p:nvPr/>
                  </p:nvSpPr>
                  <p:spPr>
                    <a:xfrm>
                      <a:off x="4653433" y="3152082"/>
                      <a:ext cx="339793" cy="164076"/>
                    </a:xfrm>
                    <a:prstGeom prst="rect">
                      <a:avLst/>
                    </a:prstGeom>
                    <a:noFill/>
                  </p:spPr>
                  <p:txBody>
                    <a:bodyPr wrap="none" rtlCol="0">
                      <a:spAutoFit/>
                    </a:bodyPr>
                    <a:lstStyle/>
                    <a:p>
                      <a:r>
                        <a:rPr lang="en-US" sz="1100" b="1" dirty="0">
                          <a:latin typeface="Arial" panose="020B0604020202020204" pitchFamily="34" charset="0"/>
                          <a:cs typeface="Arial" panose="020B0604020202020204" pitchFamily="34" charset="0"/>
                        </a:rPr>
                        <a:t>0.248</a:t>
                      </a:r>
                    </a:p>
                  </p:txBody>
                </p:sp>
                <p:sp>
                  <p:nvSpPr>
                    <p:cNvPr id="1556" name="Rectangle 1555">
                      <a:extLst>
                        <a:ext uri="{FF2B5EF4-FFF2-40B4-BE49-F238E27FC236}">
                          <a16:creationId xmlns:a16="http://schemas.microsoft.com/office/drawing/2014/main" id="{9F53CE93-1BE5-FC65-51B4-23D1746C0390}"/>
                        </a:ext>
                      </a:extLst>
                    </p:cNvPr>
                    <p:cNvSpPr/>
                    <p:nvPr/>
                  </p:nvSpPr>
                  <p:spPr>
                    <a:xfrm rot="3211496">
                      <a:off x="5091291" y="3157749"/>
                      <a:ext cx="112768" cy="16437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0"/>
                    </a:p>
                  </p:txBody>
                </p:sp>
                <p:sp>
                  <p:nvSpPr>
                    <p:cNvPr id="1557" name="TextBox 1556">
                      <a:extLst>
                        <a:ext uri="{FF2B5EF4-FFF2-40B4-BE49-F238E27FC236}">
                          <a16:creationId xmlns:a16="http://schemas.microsoft.com/office/drawing/2014/main" id="{E270C585-723F-E4AF-0E6E-076E168EB572}"/>
                        </a:ext>
                      </a:extLst>
                    </p:cNvPr>
                    <p:cNvSpPr txBox="1"/>
                    <p:nvPr/>
                  </p:nvSpPr>
                  <p:spPr>
                    <a:xfrm>
                      <a:off x="4980618" y="3156489"/>
                      <a:ext cx="339793" cy="164076"/>
                    </a:xfrm>
                    <a:prstGeom prst="rect">
                      <a:avLst/>
                    </a:prstGeom>
                    <a:noFill/>
                  </p:spPr>
                  <p:txBody>
                    <a:bodyPr wrap="none" rtlCol="0">
                      <a:spAutoFit/>
                    </a:bodyPr>
                    <a:lstStyle/>
                    <a:p>
                      <a:r>
                        <a:rPr lang="en-US" sz="1100" b="1" dirty="0">
                          <a:latin typeface="Arial" panose="020B0604020202020204" pitchFamily="34" charset="0"/>
                          <a:cs typeface="Arial" panose="020B0604020202020204" pitchFamily="34" charset="0"/>
                        </a:rPr>
                        <a:t>0.752</a:t>
                      </a:r>
                    </a:p>
                  </p:txBody>
                </p:sp>
                <p:sp>
                  <p:nvSpPr>
                    <p:cNvPr id="1558" name="Rectangle 1557">
                      <a:extLst>
                        <a:ext uri="{FF2B5EF4-FFF2-40B4-BE49-F238E27FC236}">
                          <a16:creationId xmlns:a16="http://schemas.microsoft.com/office/drawing/2014/main" id="{37B8FA12-95DD-812B-3F16-85A5F54B5246}"/>
                        </a:ext>
                      </a:extLst>
                    </p:cNvPr>
                    <p:cNvSpPr/>
                    <p:nvPr/>
                  </p:nvSpPr>
                  <p:spPr>
                    <a:xfrm rot="5400000">
                      <a:off x="4939017" y="2933878"/>
                      <a:ext cx="97381" cy="4041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0"/>
                    </a:p>
                  </p:txBody>
                </p:sp>
                <p:sp>
                  <p:nvSpPr>
                    <p:cNvPr id="1560" name="Rectangle 1559">
                      <a:extLst>
                        <a:ext uri="{FF2B5EF4-FFF2-40B4-BE49-F238E27FC236}">
                          <a16:creationId xmlns:a16="http://schemas.microsoft.com/office/drawing/2014/main" id="{EB0AEFFB-733C-8D58-837A-8DAFF948329E}"/>
                        </a:ext>
                      </a:extLst>
                    </p:cNvPr>
                    <p:cNvSpPr/>
                    <p:nvPr/>
                  </p:nvSpPr>
                  <p:spPr>
                    <a:xfrm rot="17187504">
                      <a:off x="5616754" y="3773728"/>
                      <a:ext cx="102346" cy="8882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0"/>
                    </a:p>
                  </p:txBody>
                </p:sp>
                <p:sp>
                  <p:nvSpPr>
                    <p:cNvPr id="1561" name="TextBox 1560">
                      <a:extLst>
                        <a:ext uri="{FF2B5EF4-FFF2-40B4-BE49-F238E27FC236}">
                          <a16:creationId xmlns:a16="http://schemas.microsoft.com/office/drawing/2014/main" id="{0AB27E14-250B-9F27-EBB0-E780B3B1E21C}"/>
                        </a:ext>
                      </a:extLst>
                    </p:cNvPr>
                    <p:cNvSpPr txBox="1"/>
                    <p:nvPr/>
                  </p:nvSpPr>
                  <p:spPr>
                    <a:xfrm>
                      <a:off x="5563747" y="3735255"/>
                      <a:ext cx="339793" cy="164076"/>
                    </a:xfrm>
                    <a:prstGeom prst="rect">
                      <a:avLst/>
                    </a:prstGeom>
                    <a:noFill/>
                  </p:spPr>
                  <p:txBody>
                    <a:bodyPr wrap="none" rtlCol="0">
                      <a:spAutoFit/>
                    </a:bodyPr>
                    <a:lstStyle/>
                    <a:p>
                      <a:r>
                        <a:rPr lang="en-US" sz="1100" b="1" dirty="0">
                          <a:latin typeface="Arial" panose="020B0604020202020204" pitchFamily="34" charset="0"/>
                          <a:cs typeface="Arial" panose="020B0604020202020204" pitchFamily="34" charset="0"/>
                        </a:rPr>
                        <a:t>0.586</a:t>
                      </a:r>
                    </a:p>
                  </p:txBody>
                </p:sp>
                <p:sp>
                  <p:nvSpPr>
                    <p:cNvPr id="1562" name="Rectangle 1561">
                      <a:extLst>
                        <a:ext uri="{FF2B5EF4-FFF2-40B4-BE49-F238E27FC236}">
                          <a16:creationId xmlns:a16="http://schemas.microsoft.com/office/drawing/2014/main" id="{4FBF0532-8410-45FF-4839-4C7FBF3EAA48}"/>
                        </a:ext>
                      </a:extLst>
                    </p:cNvPr>
                    <p:cNvSpPr/>
                    <p:nvPr/>
                  </p:nvSpPr>
                  <p:spPr>
                    <a:xfrm rot="2196222">
                      <a:off x="5476276" y="3465259"/>
                      <a:ext cx="98231" cy="11032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0"/>
                    </a:p>
                  </p:txBody>
                </p:sp>
                <p:sp>
                  <p:nvSpPr>
                    <p:cNvPr id="1563" name="TextBox 1562">
                      <a:extLst>
                        <a:ext uri="{FF2B5EF4-FFF2-40B4-BE49-F238E27FC236}">
                          <a16:creationId xmlns:a16="http://schemas.microsoft.com/office/drawing/2014/main" id="{E0BC44E4-0773-0086-02E8-5406E835F458}"/>
                        </a:ext>
                      </a:extLst>
                    </p:cNvPr>
                    <p:cNvSpPr txBox="1"/>
                    <p:nvPr/>
                  </p:nvSpPr>
                  <p:spPr>
                    <a:xfrm rot="20321199">
                      <a:off x="5404831" y="3421838"/>
                      <a:ext cx="339793" cy="164076"/>
                    </a:xfrm>
                    <a:prstGeom prst="rect">
                      <a:avLst/>
                    </a:prstGeom>
                    <a:noFill/>
                  </p:spPr>
                  <p:txBody>
                    <a:bodyPr wrap="none" rtlCol="0">
                      <a:spAutoFit/>
                    </a:bodyPr>
                    <a:lstStyle/>
                    <a:p>
                      <a:r>
                        <a:rPr lang="en-US" sz="1100" b="1" dirty="0">
                          <a:latin typeface="Arial" panose="020B0604020202020204" pitchFamily="34" charset="0"/>
                          <a:cs typeface="Arial" panose="020B0604020202020204" pitchFamily="34" charset="0"/>
                        </a:rPr>
                        <a:t>0.751</a:t>
                      </a:r>
                    </a:p>
                  </p:txBody>
                </p:sp>
                <p:sp>
                  <p:nvSpPr>
                    <p:cNvPr id="1564" name="Rectangle 1563">
                      <a:extLst>
                        <a:ext uri="{FF2B5EF4-FFF2-40B4-BE49-F238E27FC236}">
                          <a16:creationId xmlns:a16="http://schemas.microsoft.com/office/drawing/2014/main" id="{76C6144B-BF3E-7ADE-4BE5-7780711711A5}"/>
                        </a:ext>
                      </a:extLst>
                    </p:cNvPr>
                    <p:cNvSpPr/>
                    <p:nvPr/>
                  </p:nvSpPr>
                  <p:spPr>
                    <a:xfrm rot="3357236">
                      <a:off x="6005078" y="3804803"/>
                      <a:ext cx="97381" cy="4041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0"/>
                    </a:p>
                  </p:txBody>
                </p:sp>
                <p:sp>
                  <p:nvSpPr>
                    <p:cNvPr id="1565" name="TextBox 1564">
                      <a:extLst>
                        <a:ext uri="{FF2B5EF4-FFF2-40B4-BE49-F238E27FC236}">
                          <a16:creationId xmlns:a16="http://schemas.microsoft.com/office/drawing/2014/main" id="{0DB9B0AA-5C8B-47DB-841E-A68901F0AFF1}"/>
                        </a:ext>
                      </a:extLst>
                    </p:cNvPr>
                    <p:cNvSpPr txBox="1"/>
                    <p:nvPr/>
                  </p:nvSpPr>
                  <p:spPr>
                    <a:xfrm rot="20605976">
                      <a:off x="5894905" y="3734320"/>
                      <a:ext cx="339793" cy="164076"/>
                    </a:xfrm>
                    <a:prstGeom prst="rect">
                      <a:avLst/>
                    </a:prstGeom>
                    <a:noFill/>
                  </p:spPr>
                  <p:txBody>
                    <a:bodyPr wrap="none" rtlCol="0">
                      <a:spAutoFit/>
                    </a:bodyPr>
                    <a:lstStyle/>
                    <a:p>
                      <a:r>
                        <a:rPr lang="en-US" sz="1100" b="1" dirty="0">
                          <a:latin typeface="Arial" panose="020B0604020202020204" pitchFamily="34" charset="0"/>
                          <a:cs typeface="Arial" panose="020B0604020202020204" pitchFamily="34" charset="0"/>
                        </a:rPr>
                        <a:t>0.432</a:t>
                      </a:r>
                    </a:p>
                  </p:txBody>
                </p:sp>
                <p:sp>
                  <p:nvSpPr>
                    <p:cNvPr id="1566" name="Rectangle 1565">
                      <a:extLst>
                        <a:ext uri="{FF2B5EF4-FFF2-40B4-BE49-F238E27FC236}">
                          <a16:creationId xmlns:a16="http://schemas.microsoft.com/office/drawing/2014/main" id="{F80C0AB9-68E4-E998-4F3E-D2833F3B083E}"/>
                        </a:ext>
                      </a:extLst>
                    </p:cNvPr>
                    <p:cNvSpPr/>
                    <p:nvPr/>
                  </p:nvSpPr>
                  <p:spPr>
                    <a:xfrm rot="5400000">
                      <a:off x="5249004" y="3514761"/>
                      <a:ext cx="97381" cy="4041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0"/>
                    </a:p>
                  </p:txBody>
                </p:sp>
                <p:sp>
                  <p:nvSpPr>
                    <p:cNvPr id="1569" name="Rectangle 1568">
                      <a:extLst>
                        <a:ext uri="{FF2B5EF4-FFF2-40B4-BE49-F238E27FC236}">
                          <a16:creationId xmlns:a16="http://schemas.microsoft.com/office/drawing/2014/main" id="{BFCA773E-B206-AFA7-6263-B40FA5AC6ECD}"/>
                        </a:ext>
                      </a:extLst>
                    </p:cNvPr>
                    <p:cNvSpPr/>
                    <p:nvPr/>
                  </p:nvSpPr>
                  <p:spPr>
                    <a:xfrm>
                      <a:off x="4070873" y="3900419"/>
                      <a:ext cx="559735" cy="14713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0"/>
                    </a:p>
                  </p:txBody>
                </p:sp>
                <p:grpSp>
                  <p:nvGrpSpPr>
                    <p:cNvPr id="1570" name="Group 1569">
                      <a:extLst>
                        <a:ext uri="{FF2B5EF4-FFF2-40B4-BE49-F238E27FC236}">
                          <a16:creationId xmlns:a16="http://schemas.microsoft.com/office/drawing/2014/main" id="{1C9B3804-FD59-B105-0D85-C66F011FFFB8}"/>
                        </a:ext>
                      </a:extLst>
                    </p:cNvPr>
                    <p:cNvGrpSpPr/>
                    <p:nvPr/>
                  </p:nvGrpSpPr>
                  <p:grpSpPr>
                    <a:xfrm>
                      <a:off x="4048995" y="3871000"/>
                      <a:ext cx="505857" cy="236930"/>
                      <a:chOff x="2819135" y="2598321"/>
                      <a:chExt cx="572196" cy="268001"/>
                    </a:xfrm>
                  </p:grpSpPr>
                  <p:sp>
                    <p:nvSpPr>
                      <p:cNvPr id="1573" name="Rounded Rectangle 1572">
                        <a:extLst>
                          <a:ext uri="{FF2B5EF4-FFF2-40B4-BE49-F238E27FC236}">
                            <a16:creationId xmlns:a16="http://schemas.microsoft.com/office/drawing/2014/main" id="{D2FA93FA-186D-3C43-5825-89F9D8A34FBF}"/>
                          </a:ext>
                        </a:extLst>
                      </p:cNvPr>
                      <p:cNvSpPr/>
                      <p:nvPr/>
                    </p:nvSpPr>
                    <p:spPr>
                      <a:xfrm>
                        <a:off x="2819135" y="2622154"/>
                        <a:ext cx="572196" cy="244168"/>
                      </a:xfrm>
                      <a:prstGeom prst="roundRect">
                        <a:avLst>
                          <a:gd name="adj" fmla="val 32724"/>
                        </a:avLst>
                      </a:prstGeom>
                      <a:solidFill>
                        <a:srgbClr val="EA489B"/>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0" dirty="0"/>
                      </a:p>
                    </p:txBody>
                  </p:sp>
                  <p:sp>
                    <p:nvSpPr>
                      <p:cNvPr id="1574" name="TextBox 1573">
                        <a:extLst>
                          <a:ext uri="{FF2B5EF4-FFF2-40B4-BE49-F238E27FC236}">
                            <a16:creationId xmlns:a16="http://schemas.microsoft.com/office/drawing/2014/main" id="{22EC417B-0FEA-5571-6C38-37B7FFEBF192}"/>
                          </a:ext>
                        </a:extLst>
                      </p:cNvPr>
                      <p:cNvSpPr txBox="1"/>
                      <p:nvPr/>
                    </p:nvSpPr>
                    <p:spPr>
                      <a:xfrm>
                        <a:off x="2848037" y="2598321"/>
                        <a:ext cx="540297" cy="262013"/>
                      </a:xfrm>
                      <a:prstGeom prst="rect">
                        <a:avLst/>
                      </a:prstGeom>
                      <a:noFill/>
                      <a:ln>
                        <a:noFill/>
                      </a:ln>
                      <a:effectLst/>
                    </p:spPr>
                    <p:txBody>
                      <a:bodyPr wrap="none" rtlCol="0">
                        <a:spAutoFit/>
                      </a:bodyPr>
                      <a:lstStyle/>
                      <a:p>
                        <a:pPr algn="ctr"/>
                        <a:r>
                          <a:rPr lang="en-US" sz="900" b="1" dirty="0">
                            <a:latin typeface="Arial" panose="020B0604020202020204" pitchFamily="34" charset="0"/>
                            <a:cs typeface="Arial" panose="020B0604020202020204" pitchFamily="34" charset="0"/>
                          </a:rPr>
                          <a:t>Fatty acid </a:t>
                        </a:r>
                      </a:p>
                      <a:p>
                        <a:pPr algn="ctr"/>
                        <a:r>
                          <a:rPr lang="en-US" sz="900" b="1" dirty="0">
                            <a:latin typeface="Arial" panose="020B0604020202020204" pitchFamily="34" charset="0"/>
                            <a:cs typeface="Arial" panose="020B0604020202020204" pitchFamily="34" charset="0"/>
                          </a:rPr>
                          <a:t>synthesis</a:t>
                        </a:r>
                      </a:p>
                    </p:txBody>
                  </p:sp>
                </p:grpSp>
                <p:sp>
                  <p:nvSpPr>
                    <p:cNvPr id="1571" name="Rounded Rectangle 1570">
                      <a:extLst>
                        <a:ext uri="{FF2B5EF4-FFF2-40B4-BE49-F238E27FC236}">
                          <a16:creationId xmlns:a16="http://schemas.microsoft.com/office/drawing/2014/main" id="{5CB2895C-3A00-FDA7-5001-34C931ED7AEE}"/>
                        </a:ext>
                      </a:extLst>
                    </p:cNvPr>
                    <p:cNvSpPr/>
                    <p:nvPr/>
                  </p:nvSpPr>
                  <p:spPr>
                    <a:xfrm>
                      <a:off x="3094405" y="3903673"/>
                      <a:ext cx="728622" cy="163256"/>
                    </a:xfrm>
                    <a:prstGeom prst="roundRect">
                      <a:avLst>
                        <a:gd name="adj" fmla="val 32724"/>
                      </a:avLst>
                    </a:prstGeom>
                    <a:solidFill>
                      <a:srgbClr val="3DAC8B"/>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0"/>
                    </a:p>
                  </p:txBody>
                </p:sp>
                <p:sp>
                  <p:nvSpPr>
                    <p:cNvPr id="1572" name="TextBox 1571">
                      <a:extLst>
                        <a:ext uri="{FF2B5EF4-FFF2-40B4-BE49-F238E27FC236}">
                          <a16:creationId xmlns:a16="http://schemas.microsoft.com/office/drawing/2014/main" id="{A02B9215-E3D6-CE41-790E-1B05A6F91066}"/>
                        </a:ext>
                      </a:extLst>
                    </p:cNvPr>
                    <p:cNvSpPr txBox="1"/>
                    <p:nvPr/>
                  </p:nvSpPr>
                  <p:spPr>
                    <a:xfrm>
                      <a:off x="3141955" y="3902142"/>
                      <a:ext cx="643902" cy="144772"/>
                    </a:xfrm>
                    <a:prstGeom prst="rect">
                      <a:avLst/>
                    </a:prstGeom>
                    <a:noFill/>
                    <a:ln>
                      <a:noFill/>
                    </a:ln>
                    <a:effectLst/>
                  </p:spPr>
                  <p:txBody>
                    <a:bodyPr wrap="none" rtlCol="0">
                      <a:spAutoFit/>
                    </a:bodyPr>
                    <a:lstStyle/>
                    <a:p>
                      <a:pPr algn="ctr"/>
                      <a:r>
                        <a:rPr lang="en-US" sz="900" b="1" dirty="0">
                          <a:latin typeface="Arial" panose="020B0604020202020204" pitchFamily="34" charset="0"/>
                          <a:cs typeface="Arial" panose="020B0604020202020204" pitchFamily="34" charset="0"/>
                        </a:rPr>
                        <a:t>Cell-membrane</a:t>
                      </a:r>
                    </a:p>
                  </p:txBody>
                </p:sp>
              </p:grpSp>
              <p:sp>
                <p:nvSpPr>
                  <p:cNvPr id="1538" name="Freeform 1537">
                    <a:extLst>
                      <a:ext uri="{FF2B5EF4-FFF2-40B4-BE49-F238E27FC236}">
                        <a16:creationId xmlns:a16="http://schemas.microsoft.com/office/drawing/2014/main" id="{5D120549-9112-3AC3-7776-1E4EB375BECE}"/>
                      </a:ext>
                    </a:extLst>
                  </p:cNvPr>
                  <p:cNvSpPr/>
                  <p:nvPr/>
                </p:nvSpPr>
                <p:spPr>
                  <a:xfrm>
                    <a:off x="2992189" y="3132827"/>
                    <a:ext cx="2054330" cy="1037169"/>
                  </a:xfrm>
                  <a:custGeom>
                    <a:avLst/>
                    <a:gdLst>
                      <a:gd name="connsiteX0" fmla="*/ 1805426 w 2054330"/>
                      <a:gd name="connsiteY0" fmla="*/ 16367 h 1089962"/>
                      <a:gd name="connsiteX1" fmla="*/ 1551125 w 2054330"/>
                      <a:gd name="connsiteY1" fmla="*/ 97526 h 1089962"/>
                      <a:gd name="connsiteX2" fmla="*/ 977596 w 2054330"/>
                      <a:gd name="connsiteY2" fmla="*/ 460040 h 1089962"/>
                      <a:gd name="connsiteX3" fmla="*/ 79428 w 2054330"/>
                      <a:gd name="connsiteY3" fmla="*/ 627770 h 1089962"/>
                      <a:gd name="connsiteX4" fmla="*/ 236337 w 2054330"/>
                      <a:gd name="connsiteY4" fmla="*/ 995694 h 1089962"/>
                      <a:gd name="connsiteX5" fmla="*/ 1772962 w 2054330"/>
                      <a:gd name="connsiteY5" fmla="*/ 1038980 h 1089962"/>
                      <a:gd name="connsiteX6" fmla="*/ 2054316 w 2054330"/>
                      <a:gd name="connsiteY6" fmla="*/ 362648 h 1089962"/>
                      <a:gd name="connsiteX7" fmla="*/ 1805426 w 2054330"/>
                      <a:gd name="connsiteY7" fmla="*/ 16367 h 1089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54330" h="1089962">
                        <a:moveTo>
                          <a:pt x="1805426" y="16367"/>
                        </a:moveTo>
                        <a:cubicBezTo>
                          <a:pt x="1721561" y="-27820"/>
                          <a:pt x="1689097" y="23581"/>
                          <a:pt x="1551125" y="97526"/>
                        </a:cubicBezTo>
                        <a:cubicBezTo>
                          <a:pt x="1413153" y="171471"/>
                          <a:pt x="1222879" y="371666"/>
                          <a:pt x="977596" y="460040"/>
                        </a:cubicBezTo>
                        <a:cubicBezTo>
                          <a:pt x="732313" y="548414"/>
                          <a:pt x="202971" y="538494"/>
                          <a:pt x="79428" y="627770"/>
                        </a:cubicBezTo>
                        <a:cubicBezTo>
                          <a:pt x="-44115" y="717046"/>
                          <a:pt x="-45919" y="927159"/>
                          <a:pt x="236337" y="995694"/>
                        </a:cubicBezTo>
                        <a:cubicBezTo>
                          <a:pt x="518593" y="1064229"/>
                          <a:pt x="1469965" y="1144488"/>
                          <a:pt x="1772962" y="1038980"/>
                        </a:cubicBezTo>
                        <a:cubicBezTo>
                          <a:pt x="2075959" y="933472"/>
                          <a:pt x="2052513" y="532182"/>
                          <a:pt x="2054316" y="362648"/>
                        </a:cubicBezTo>
                        <a:cubicBezTo>
                          <a:pt x="2056119" y="193114"/>
                          <a:pt x="1889291" y="60554"/>
                          <a:pt x="1805426" y="16367"/>
                        </a:cubicBezTo>
                        <a:close/>
                      </a:path>
                    </a:pathLst>
                  </a:custGeom>
                  <a:solidFill>
                    <a:srgbClr val="FFFFFF">
                      <a:alpha val="65098"/>
                    </a:srgb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0"/>
                  </a:p>
                </p:txBody>
              </p:sp>
              <p:sp>
                <p:nvSpPr>
                  <p:cNvPr id="1539" name="Freeform 1538">
                    <a:extLst>
                      <a:ext uri="{FF2B5EF4-FFF2-40B4-BE49-F238E27FC236}">
                        <a16:creationId xmlns:a16="http://schemas.microsoft.com/office/drawing/2014/main" id="{58D9FF8E-2B56-CDF1-B719-0B148FB41C2F}"/>
                      </a:ext>
                    </a:extLst>
                  </p:cNvPr>
                  <p:cNvSpPr/>
                  <p:nvPr/>
                </p:nvSpPr>
                <p:spPr>
                  <a:xfrm>
                    <a:off x="6045208" y="3775636"/>
                    <a:ext cx="904053" cy="309324"/>
                  </a:xfrm>
                  <a:custGeom>
                    <a:avLst/>
                    <a:gdLst>
                      <a:gd name="connsiteX0" fmla="*/ 134666 w 728580"/>
                      <a:gd name="connsiteY0" fmla="*/ 14735 h 309324"/>
                      <a:gd name="connsiteX1" fmla="*/ 31864 w 728580"/>
                      <a:gd name="connsiteY1" fmla="*/ 63431 h 309324"/>
                      <a:gd name="connsiteX2" fmla="*/ 58917 w 728580"/>
                      <a:gd name="connsiteY2" fmla="*/ 279857 h 309324"/>
                      <a:gd name="connsiteX3" fmla="*/ 664910 w 728580"/>
                      <a:gd name="connsiteY3" fmla="*/ 279857 h 309324"/>
                      <a:gd name="connsiteX4" fmla="*/ 648678 w 728580"/>
                      <a:gd name="connsiteY4" fmla="*/ 25556 h 309324"/>
                      <a:gd name="connsiteX5" fmla="*/ 134666 w 728580"/>
                      <a:gd name="connsiteY5" fmla="*/ 14735 h 309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8580" h="309324">
                        <a:moveTo>
                          <a:pt x="134666" y="14735"/>
                        </a:moveTo>
                        <a:cubicBezTo>
                          <a:pt x="31864" y="21047"/>
                          <a:pt x="44489" y="19244"/>
                          <a:pt x="31864" y="63431"/>
                        </a:cubicBezTo>
                        <a:cubicBezTo>
                          <a:pt x="19239" y="107618"/>
                          <a:pt x="-46591" y="243786"/>
                          <a:pt x="58917" y="279857"/>
                        </a:cubicBezTo>
                        <a:cubicBezTo>
                          <a:pt x="164425" y="315928"/>
                          <a:pt x="566617" y="322240"/>
                          <a:pt x="664910" y="279857"/>
                        </a:cubicBezTo>
                        <a:cubicBezTo>
                          <a:pt x="763203" y="237474"/>
                          <a:pt x="739757" y="71547"/>
                          <a:pt x="648678" y="25556"/>
                        </a:cubicBezTo>
                        <a:cubicBezTo>
                          <a:pt x="557599" y="-20435"/>
                          <a:pt x="237468" y="8423"/>
                          <a:pt x="134666" y="14735"/>
                        </a:cubicBezTo>
                        <a:close/>
                      </a:path>
                    </a:pathLst>
                  </a:custGeom>
                  <a:solidFill>
                    <a:srgbClr val="FFFFFF">
                      <a:alpha val="65098"/>
                    </a:srgb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0"/>
                  </a:p>
                </p:txBody>
              </p:sp>
              <p:sp>
                <p:nvSpPr>
                  <p:cNvPr id="1540" name="Rounded Rectangle 1539">
                    <a:extLst>
                      <a:ext uri="{FF2B5EF4-FFF2-40B4-BE49-F238E27FC236}">
                        <a16:creationId xmlns:a16="http://schemas.microsoft.com/office/drawing/2014/main" id="{4E82EFA6-9C8C-A19C-2864-DE7A6342E6C6}"/>
                      </a:ext>
                    </a:extLst>
                  </p:cNvPr>
                  <p:cNvSpPr/>
                  <p:nvPr/>
                </p:nvSpPr>
                <p:spPr>
                  <a:xfrm>
                    <a:off x="5177095" y="3475470"/>
                    <a:ext cx="395986" cy="201896"/>
                  </a:xfrm>
                  <a:prstGeom prst="roundRect">
                    <a:avLst/>
                  </a:prstGeom>
                  <a:solidFill>
                    <a:srgbClr val="FFFFFF">
                      <a:alpha val="6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0"/>
                  </a:p>
                </p:txBody>
              </p:sp>
            </p:grpSp>
            <p:sp>
              <p:nvSpPr>
                <p:cNvPr id="1535" name="Freeform 1534">
                  <a:extLst>
                    <a:ext uri="{FF2B5EF4-FFF2-40B4-BE49-F238E27FC236}">
                      <a16:creationId xmlns:a16="http://schemas.microsoft.com/office/drawing/2014/main" id="{60DD3B4B-B6CD-52BF-3273-1EFB7041BDE7}"/>
                    </a:ext>
                  </a:extLst>
                </p:cNvPr>
                <p:cNvSpPr/>
                <p:nvPr/>
              </p:nvSpPr>
              <p:spPr>
                <a:xfrm rot="246357">
                  <a:off x="34678135" y="9537629"/>
                  <a:ext cx="660121" cy="1007587"/>
                </a:xfrm>
                <a:custGeom>
                  <a:avLst/>
                  <a:gdLst>
                    <a:gd name="connsiteX0" fmla="*/ 11341 w 660121"/>
                    <a:gd name="connsiteY0" fmla="*/ 0 h 1007587"/>
                    <a:gd name="connsiteX1" fmla="*/ 17165 w 660121"/>
                    <a:gd name="connsiteY1" fmla="*/ 128132 h 1007587"/>
                    <a:gd name="connsiteX2" fmla="*/ 174419 w 660121"/>
                    <a:gd name="connsiteY2" fmla="*/ 297034 h 1007587"/>
                    <a:gd name="connsiteX3" fmla="*/ 646179 w 660121"/>
                    <a:gd name="connsiteY3" fmla="*/ 588244 h 1007587"/>
                    <a:gd name="connsiteX4" fmla="*/ 488926 w 660121"/>
                    <a:gd name="connsiteY4" fmla="*/ 1007587 h 10075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0121" h="1007587">
                      <a:moveTo>
                        <a:pt x="11341" y="0"/>
                      </a:moveTo>
                      <a:cubicBezTo>
                        <a:pt x="663" y="39313"/>
                        <a:pt x="-10015" y="78626"/>
                        <a:pt x="17165" y="128132"/>
                      </a:cubicBezTo>
                      <a:cubicBezTo>
                        <a:pt x="44345" y="177638"/>
                        <a:pt x="69583" y="220349"/>
                        <a:pt x="174419" y="297034"/>
                      </a:cubicBezTo>
                      <a:cubicBezTo>
                        <a:pt x="279255" y="373719"/>
                        <a:pt x="593761" y="469819"/>
                        <a:pt x="646179" y="588244"/>
                      </a:cubicBezTo>
                      <a:cubicBezTo>
                        <a:pt x="698597" y="706670"/>
                        <a:pt x="593761" y="857128"/>
                        <a:pt x="488926" y="1007587"/>
                      </a:cubicBezTo>
                    </a:path>
                  </a:pathLst>
                </a:cu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0"/>
                </a:p>
              </p:txBody>
            </p:sp>
          </p:grpSp>
          <p:sp>
            <p:nvSpPr>
              <p:cNvPr id="1588" name="Triangle 1587">
                <a:extLst>
                  <a:ext uri="{FF2B5EF4-FFF2-40B4-BE49-F238E27FC236}">
                    <a16:creationId xmlns:a16="http://schemas.microsoft.com/office/drawing/2014/main" id="{BF76E67A-B238-EE67-79A0-087516859B37}"/>
                  </a:ext>
                </a:extLst>
              </p:cNvPr>
              <p:cNvSpPr/>
              <p:nvPr/>
            </p:nvSpPr>
            <p:spPr>
              <a:xfrm rot="13149570">
                <a:off x="35587395" y="10367254"/>
                <a:ext cx="107186" cy="160459"/>
              </a:xfrm>
              <a:prstGeom prst="triangle">
                <a:avLst/>
              </a:prstGeom>
              <a:solidFill>
                <a:srgbClr val="FF0000"/>
              </a:solidFill>
              <a:ln w="31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590" name="Rounded Rectangle 1589">
                <a:extLst>
                  <a:ext uri="{FF2B5EF4-FFF2-40B4-BE49-F238E27FC236}">
                    <a16:creationId xmlns:a16="http://schemas.microsoft.com/office/drawing/2014/main" id="{ED32F1B7-1D89-C309-F6AD-50A8DA249B86}"/>
                  </a:ext>
                </a:extLst>
              </p:cNvPr>
              <p:cNvSpPr/>
              <p:nvPr/>
            </p:nvSpPr>
            <p:spPr>
              <a:xfrm>
                <a:off x="34179353" y="8664548"/>
                <a:ext cx="1292545" cy="249726"/>
              </a:xfrm>
              <a:prstGeom prst="roundRect">
                <a:avLst>
                  <a:gd name="adj" fmla="val 32724"/>
                </a:avLst>
              </a:prstGeom>
              <a:solidFill>
                <a:srgbClr val="929292"/>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591" name="TextBox 1590">
                <a:extLst>
                  <a:ext uri="{FF2B5EF4-FFF2-40B4-BE49-F238E27FC236}">
                    <a16:creationId xmlns:a16="http://schemas.microsoft.com/office/drawing/2014/main" id="{1EE27975-2ED8-B25E-2707-FF584DF11964}"/>
                  </a:ext>
                </a:extLst>
              </p:cNvPr>
              <p:cNvSpPr txBox="1"/>
              <p:nvPr/>
            </p:nvSpPr>
            <p:spPr>
              <a:xfrm>
                <a:off x="34177924" y="8654660"/>
                <a:ext cx="1334021" cy="261610"/>
              </a:xfrm>
              <a:prstGeom prst="rect">
                <a:avLst/>
              </a:prstGeom>
              <a:noFill/>
              <a:ln>
                <a:noFill/>
              </a:ln>
              <a:effectLst/>
            </p:spPr>
            <p:txBody>
              <a:bodyPr wrap="none" rtlCol="0">
                <a:spAutoFit/>
              </a:bodyPr>
              <a:lstStyle/>
              <a:p>
                <a:pPr algn="ctr"/>
                <a:r>
                  <a:rPr lang="en-US" sz="1100" b="1" dirty="0">
                    <a:latin typeface="Arial" panose="020B0604020202020204" pitchFamily="34" charset="0"/>
                    <a:cs typeface="Arial" panose="020B0604020202020204" pitchFamily="34" charset="0"/>
                  </a:rPr>
                  <a:t>Treatment profile</a:t>
                </a:r>
              </a:p>
            </p:txBody>
          </p:sp>
          <p:sp>
            <p:nvSpPr>
              <p:cNvPr id="1592" name="TextBox 1591">
                <a:extLst>
                  <a:ext uri="{FF2B5EF4-FFF2-40B4-BE49-F238E27FC236}">
                    <a16:creationId xmlns:a16="http://schemas.microsoft.com/office/drawing/2014/main" id="{A3E068FA-2837-DE51-F8A6-B9319C402BE3}"/>
                  </a:ext>
                </a:extLst>
              </p:cNvPr>
              <p:cNvSpPr txBox="1"/>
              <p:nvPr/>
            </p:nvSpPr>
            <p:spPr>
              <a:xfrm>
                <a:off x="34606086" y="8892555"/>
                <a:ext cx="458781" cy="261610"/>
              </a:xfrm>
              <a:prstGeom prst="rect">
                <a:avLst/>
              </a:prstGeom>
              <a:noFill/>
            </p:spPr>
            <p:txBody>
              <a:bodyPr wrap="none" rtlCol="0">
                <a:spAutoFit/>
              </a:bodyPr>
              <a:lstStyle/>
              <a:p>
                <a:r>
                  <a:rPr lang="en-US" sz="1100" b="1" dirty="0">
                    <a:latin typeface="Arial" panose="020B0604020202020204" pitchFamily="34" charset="0"/>
                    <a:cs typeface="Arial" panose="020B0604020202020204" pitchFamily="34" charset="0"/>
                  </a:rPr>
                  <a:t>1.00</a:t>
                </a:r>
              </a:p>
            </p:txBody>
          </p:sp>
        </p:grpSp>
        <p:sp>
          <p:nvSpPr>
            <p:cNvPr id="1596" name="TextBox 1595">
              <a:extLst>
                <a:ext uri="{FF2B5EF4-FFF2-40B4-BE49-F238E27FC236}">
                  <a16:creationId xmlns:a16="http://schemas.microsoft.com/office/drawing/2014/main" id="{D94FDF91-2F48-C804-FEF5-0C5CD7B4E9A3}"/>
                </a:ext>
              </a:extLst>
            </p:cNvPr>
            <p:cNvSpPr txBox="1"/>
            <p:nvPr/>
          </p:nvSpPr>
          <p:spPr>
            <a:xfrm>
              <a:off x="35112446" y="9756684"/>
              <a:ext cx="537327" cy="261610"/>
            </a:xfrm>
            <a:prstGeom prst="rect">
              <a:avLst/>
            </a:prstGeom>
            <a:noFill/>
          </p:spPr>
          <p:txBody>
            <a:bodyPr wrap="none" rtlCol="0">
              <a:spAutoFit/>
            </a:bodyPr>
            <a:lstStyle/>
            <a:p>
              <a:r>
                <a:rPr lang="en-US" sz="1100" b="1" dirty="0">
                  <a:latin typeface="Arial" panose="020B0604020202020204" pitchFamily="34" charset="0"/>
                  <a:cs typeface="Arial" panose="020B0604020202020204" pitchFamily="34" charset="0"/>
                </a:rPr>
                <a:t>0.249</a:t>
              </a:r>
            </a:p>
          </p:txBody>
        </p:sp>
      </p:grpSp>
      <p:grpSp>
        <p:nvGrpSpPr>
          <p:cNvPr id="1625" name="Group 1624">
            <a:extLst>
              <a:ext uri="{FF2B5EF4-FFF2-40B4-BE49-F238E27FC236}">
                <a16:creationId xmlns:a16="http://schemas.microsoft.com/office/drawing/2014/main" id="{93724723-D057-68B4-A914-CC7252AD41CA}"/>
              </a:ext>
            </a:extLst>
          </p:cNvPr>
          <p:cNvGrpSpPr/>
          <p:nvPr/>
        </p:nvGrpSpPr>
        <p:grpSpPr>
          <a:xfrm>
            <a:off x="22737033" y="12146272"/>
            <a:ext cx="9311239" cy="4460559"/>
            <a:chOff x="26929598" y="13464930"/>
            <a:chExt cx="9311239" cy="4460559"/>
          </a:xfrm>
        </p:grpSpPr>
        <p:grpSp>
          <p:nvGrpSpPr>
            <p:cNvPr id="1597" name="Group 1596">
              <a:extLst>
                <a:ext uri="{FF2B5EF4-FFF2-40B4-BE49-F238E27FC236}">
                  <a16:creationId xmlns:a16="http://schemas.microsoft.com/office/drawing/2014/main" id="{9ACB6946-F17B-00DE-549C-641AD9C23F99}"/>
                </a:ext>
              </a:extLst>
            </p:cNvPr>
            <p:cNvGrpSpPr/>
            <p:nvPr/>
          </p:nvGrpSpPr>
          <p:grpSpPr>
            <a:xfrm>
              <a:off x="26929598" y="13464930"/>
              <a:ext cx="9311239" cy="4460559"/>
              <a:chOff x="0" y="93751"/>
              <a:chExt cx="6244355" cy="2991365"/>
            </a:xfrm>
          </p:grpSpPr>
          <p:grpSp>
            <p:nvGrpSpPr>
              <p:cNvPr id="1598" name="Group 1597">
                <a:extLst>
                  <a:ext uri="{FF2B5EF4-FFF2-40B4-BE49-F238E27FC236}">
                    <a16:creationId xmlns:a16="http://schemas.microsoft.com/office/drawing/2014/main" id="{580FC6F4-31D7-3F94-A365-34503B74FEA5}"/>
                  </a:ext>
                </a:extLst>
              </p:cNvPr>
              <p:cNvGrpSpPr/>
              <p:nvPr/>
            </p:nvGrpSpPr>
            <p:grpSpPr>
              <a:xfrm>
                <a:off x="0" y="93751"/>
                <a:ext cx="6244355" cy="2967414"/>
                <a:chOff x="-76450" y="683697"/>
                <a:chExt cx="3570764" cy="1696882"/>
              </a:xfrm>
            </p:grpSpPr>
            <p:pic>
              <p:nvPicPr>
                <p:cNvPr id="1616" name="Picture 1615">
                  <a:extLst>
                    <a:ext uri="{FF2B5EF4-FFF2-40B4-BE49-F238E27FC236}">
                      <a16:creationId xmlns:a16="http://schemas.microsoft.com/office/drawing/2014/main" id="{4142ED7C-C56D-ECE5-5550-94BF7C46BF72}"/>
                    </a:ext>
                  </a:extLst>
                </p:cNvPr>
                <p:cNvPicPr>
                  <a:picLocks noChangeAspect="1"/>
                </p:cNvPicPr>
                <p:nvPr/>
              </p:nvPicPr>
              <p:blipFill>
                <a:blip r:embed="rId13"/>
                <a:stretch>
                  <a:fillRect/>
                </a:stretch>
              </p:blipFill>
              <p:spPr>
                <a:xfrm>
                  <a:off x="-76450" y="683697"/>
                  <a:ext cx="3570764" cy="1696882"/>
                </a:xfrm>
                <a:prstGeom prst="rect">
                  <a:avLst/>
                </a:prstGeom>
              </p:spPr>
            </p:pic>
            <p:sp>
              <p:nvSpPr>
                <p:cNvPr id="1617" name="Rectangle 1616">
                  <a:extLst>
                    <a:ext uri="{FF2B5EF4-FFF2-40B4-BE49-F238E27FC236}">
                      <a16:creationId xmlns:a16="http://schemas.microsoft.com/office/drawing/2014/main" id="{7FD7E328-F40E-4432-22D8-6C8E7EB665E0}"/>
                    </a:ext>
                  </a:extLst>
                </p:cNvPr>
                <p:cNvSpPr/>
                <p:nvPr/>
              </p:nvSpPr>
              <p:spPr>
                <a:xfrm>
                  <a:off x="808197" y="2005596"/>
                  <a:ext cx="259012" cy="8653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400"/>
                </a:p>
              </p:txBody>
            </p:sp>
            <p:sp>
              <p:nvSpPr>
                <p:cNvPr id="1618" name="TextBox 1617">
                  <a:extLst>
                    <a:ext uri="{FF2B5EF4-FFF2-40B4-BE49-F238E27FC236}">
                      <a16:creationId xmlns:a16="http://schemas.microsoft.com/office/drawing/2014/main" id="{B905FD39-61E7-7276-80AE-45DFBAFD7D7A}"/>
                    </a:ext>
                  </a:extLst>
                </p:cNvPr>
                <p:cNvSpPr txBox="1"/>
                <p:nvPr/>
              </p:nvSpPr>
              <p:spPr>
                <a:xfrm>
                  <a:off x="793887" y="1985600"/>
                  <a:ext cx="306261" cy="106226"/>
                </a:xfrm>
                <a:prstGeom prst="rect">
                  <a:avLst/>
                </a:prstGeom>
                <a:noFill/>
              </p:spPr>
              <p:txBody>
                <a:bodyPr wrap="none" rtlCol="0" anchor="t">
                  <a:spAutoFit/>
                </a:bodyPr>
                <a:lstStyle/>
                <a:p>
                  <a:r>
                    <a:rPr lang="en-US" sz="1200" dirty="0">
                      <a:latin typeface="Arial" panose="020B0604020202020204" pitchFamily="34" charset="0"/>
                      <a:cs typeface="Arial" panose="020B0604020202020204" pitchFamily="34" charset="0"/>
                    </a:rPr>
                    <a:t>x28 days</a:t>
                  </a:r>
                </a:p>
              </p:txBody>
            </p:sp>
          </p:grpSp>
          <p:sp>
            <p:nvSpPr>
              <p:cNvPr id="1599" name="TextBox 1598">
                <a:extLst>
                  <a:ext uri="{FF2B5EF4-FFF2-40B4-BE49-F238E27FC236}">
                    <a16:creationId xmlns:a16="http://schemas.microsoft.com/office/drawing/2014/main" id="{86A9A20E-949C-A75F-F3E0-D9141CFB3FA9}"/>
                  </a:ext>
                </a:extLst>
              </p:cNvPr>
              <p:cNvSpPr txBox="1"/>
              <p:nvPr/>
            </p:nvSpPr>
            <p:spPr>
              <a:xfrm>
                <a:off x="1082582" y="2765191"/>
                <a:ext cx="1463040" cy="319925"/>
              </a:xfrm>
              <a:prstGeom prst="rect">
                <a:avLst/>
              </a:prstGeom>
              <a:solidFill>
                <a:schemeClr val="bg1"/>
              </a:solidFill>
            </p:spPr>
            <p:txBody>
              <a:bodyPr wrap="square" tIns="0" rtlCol="0">
                <a:spAutoFit/>
              </a:bodyPr>
              <a:lstStyle/>
              <a:p>
                <a:pPr algn="ctr"/>
                <a:r>
                  <a:rPr lang="en-US" sz="1400" dirty="0">
                    <a:latin typeface="Arial" panose="020B0604020202020204" pitchFamily="34" charset="0"/>
                    <a:cs typeface="Arial" panose="020B0604020202020204" pitchFamily="34" charset="0"/>
                  </a:rPr>
                  <a:t>Long-term </a:t>
                </a:r>
                <a:r>
                  <a:rPr lang="en-US" sz="1400" dirty="0" err="1">
                    <a:latin typeface="Arial" panose="020B0604020202020204" pitchFamily="34" charset="0"/>
                    <a:cs typeface="Arial" panose="020B0604020202020204" pitchFamily="34" charset="0"/>
                  </a:rPr>
                  <a:t>SμG</a:t>
                </a:r>
                <a:r>
                  <a:rPr lang="en-US" sz="1400" dirty="0">
                    <a:latin typeface="Arial" panose="020B0604020202020204" pitchFamily="34" charset="0"/>
                    <a:cs typeface="Arial" panose="020B0604020202020204" pitchFamily="34" charset="0"/>
                  </a:rPr>
                  <a:t> exposure</a:t>
                </a:r>
              </a:p>
              <a:p>
                <a:pPr algn="ctr"/>
                <a:r>
                  <a:rPr lang="en-US" sz="1400" dirty="0">
                    <a:latin typeface="Arial" panose="020B0604020202020204" pitchFamily="34" charset="0"/>
                    <a:cs typeface="Arial" panose="020B0604020202020204" pitchFamily="34" charset="0"/>
                  </a:rPr>
                  <a:t>      </a:t>
                </a:r>
              </a:p>
            </p:txBody>
          </p:sp>
          <p:sp>
            <p:nvSpPr>
              <p:cNvPr id="1600" name="TextBox 1599">
                <a:extLst>
                  <a:ext uri="{FF2B5EF4-FFF2-40B4-BE49-F238E27FC236}">
                    <a16:creationId xmlns:a16="http://schemas.microsoft.com/office/drawing/2014/main" id="{78B2B545-5054-9D9C-6DE4-3CD351CDDCDF}"/>
                  </a:ext>
                </a:extLst>
              </p:cNvPr>
              <p:cNvSpPr txBox="1"/>
              <p:nvPr/>
            </p:nvSpPr>
            <p:spPr>
              <a:xfrm>
                <a:off x="2789996" y="2765191"/>
                <a:ext cx="1722333" cy="319925"/>
              </a:xfrm>
              <a:prstGeom prst="rect">
                <a:avLst/>
              </a:prstGeom>
              <a:solidFill>
                <a:schemeClr val="bg1"/>
              </a:solidFill>
            </p:spPr>
            <p:txBody>
              <a:bodyPr wrap="square" tIns="0" rtlCol="0">
                <a:spAutoFit/>
              </a:bodyPr>
              <a:lstStyle/>
              <a:p>
                <a:pPr algn="ctr"/>
                <a:r>
                  <a:rPr lang="en-US" sz="1400" dirty="0">
                    <a:latin typeface="Arial" panose="020B0604020202020204" pitchFamily="34" charset="0"/>
                    <a:cs typeface="Arial" panose="020B0604020202020204" pitchFamily="34" charset="0"/>
                  </a:rPr>
                  <a:t>Independent clone isolation</a:t>
                </a:r>
              </a:p>
              <a:p>
                <a:pPr algn="ctr"/>
                <a:endParaRPr lang="en-US" sz="1400" dirty="0">
                  <a:latin typeface="Arial" panose="020B0604020202020204" pitchFamily="34" charset="0"/>
                  <a:cs typeface="Arial" panose="020B0604020202020204" pitchFamily="34" charset="0"/>
                </a:endParaRPr>
              </a:p>
            </p:txBody>
          </p:sp>
          <p:sp>
            <p:nvSpPr>
              <p:cNvPr id="1601" name="TextBox 1600">
                <a:extLst>
                  <a:ext uri="{FF2B5EF4-FFF2-40B4-BE49-F238E27FC236}">
                    <a16:creationId xmlns:a16="http://schemas.microsoft.com/office/drawing/2014/main" id="{E41176C6-A55B-1BA4-BB6F-55FA77C164D1}"/>
                  </a:ext>
                </a:extLst>
              </p:cNvPr>
              <p:cNvSpPr txBox="1"/>
              <p:nvPr/>
            </p:nvSpPr>
            <p:spPr>
              <a:xfrm>
                <a:off x="4590418" y="2765191"/>
                <a:ext cx="1645920" cy="319925"/>
              </a:xfrm>
              <a:prstGeom prst="rect">
                <a:avLst/>
              </a:prstGeom>
              <a:solidFill>
                <a:schemeClr val="bg1"/>
              </a:solidFill>
            </p:spPr>
            <p:txBody>
              <a:bodyPr wrap="square" tIns="0" rtlCol="0">
                <a:spAutoFit/>
              </a:bodyPr>
              <a:lstStyle/>
              <a:p>
                <a:pPr algn="ctr"/>
                <a:r>
                  <a:rPr lang="en-US" sz="1400" dirty="0">
                    <a:latin typeface="Arial" panose="020B0604020202020204" pitchFamily="34" charset="0"/>
                    <a:cs typeface="Arial" panose="020B0604020202020204" pitchFamily="34" charset="0"/>
                  </a:rPr>
                  <a:t>Whole Genome Sequencing</a:t>
                </a:r>
              </a:p>
              <a:p>
                <a:pPr algn="ctr"/>
                <a:endParaRPr lang="en-US" sz="1400" dirty="0">
                  <a:latin typeface="Arial" panose="020B0604020202020204" pitchFamily="34" charset="0"/>
                  <a:cs typeface="Arial" panose="020B0604020202020204" pitchFamily="34" charset="0"/>
                </a:endParaRPr>
              </a:p>
            </p:txBody>
          </p:sp>
          <p:sp>
            <p:nvSpPr>
              <p:cNvPr id="1602" name="TextBox 1601">
                <a:extLst>
                  <a:ext uri="{FF2B5EF4-FFF2-40B4-BE49-F238E27FC236}">
                    <a16:creationId xmlns:a16="http://schemas.microsoft.com/office/drawing/2014/main" id="{55CF193E-73A3-C55D-7EE8-1A0A4B811E66}"/>
                  </a:ext>
                </a:extLst>
              </p:cNvPr>
              <p:cNvSpPr txBox="1"/>
              <p:nvPr/>
            </p:nvSpPr>
            <p:spPr>
              <a:xfrm>
                <a:off x="1581179" y="2173077"/>
                <a:ext cx="380770" cy="185763"/>
              </a:xfrm>
              <a:prstGeom prst="rect">
                <a:avLst/>
              </a:prstGeom>
              <a:solidFill>
                <a:schemeClr val="bg1"/>
              </a:solidFill>
            </p:spPr>
            <p:txBody>
              <a:bodyPr wrap="none" rtlCol="0">
                <a:spAutoFit/>
              </a:bodyPr>
              <a:lstStyle/>
              <a:p>
                <a:r>
                  <a:rPr lang="en-US" sz="1200" dirty="0">
                    <a:latin typeface="Arial" panose="020B0604020202020204" pitchFamily="34" charset="0"/>
                    <a:cs typeface="Arial" panose="020B0604020202020204" pitchFamily="34" charset="0"/>
                  </a:rPr>
                  <a:t>24hrs</a:t>
                </a:r>
              </a:p>
            </p:txBody>
          </p:sp>
          <p:sp>
            <p:nvSpPr>
              <p:cNvPr id="1603" name="TextBox 1602">
                <a:extLst>
                  <a:ext uri="{FF2B5EF4-FFF2-40B4-BE49-F238E27FC236}">
                    <a16:creationId xmlns:a16="http://schemas.microsoft.com/office/drawing/2014/main" id="{96C43AC4-E31B-6191-1D0A-C4A833906F09}"/>
                  </a:ext>
                </a:extLst>
              </p:cNvPr>
              <p:cNvSpPr txBox="1"/>
              <p:nvPr/>
            </p:nvSpPr>
            <p:spPr>
              <a:xfrm>
                <a:off x="259096" y="1824733"/>
                <a:ext cx="809373" cy="350885"/>
              </a:xfrm>
              <a:prstGeom prst="rect">
                <a:avLst/>
              </a:prstGeom>
              <a:solidFill>
                <a:schemeClr val="bg1"/>
              </a:solidFill>
            </p:spPr>
            <p:txBody>
              <a:bodyPr wrap="square" rtlCol="0">
                <a:spAutoFit/>
              </a:bodyPr>
              <a:lstStyle/>
              <a:p>
                <a:pPr algn="r"/>
                <a:r>
                  <a:rPr lang="en-US" sz="1400" dirty="0">
                    <a:latin typeface="Arial" panose="020B0604020202020204" pitchFamily="34" charset="0"/>
                    <a:cs typeface="Arial" panose="020B0604020202020204" pitchFamily="34" charset="0"/>
                  </a:rPr>
                  <a:t>Simulated microgravity</a:t>
                </a:r>
              </a:p>
            </p:txBody>
          </p:sp>
          <p:sp>
            <p:nvSpPr>
              <p:cNvPr id="1604" name="TextBox 1603">
                <a:extLst>
                  <a:ext uri="{FF2B5EF4-FFF2-40B4-BE49-F238E27FC236}">
                    <a16:creationId xmlns:a16="http://schemas.microsoft.com/office/drawing/2014/main" id="{C060C28D-2539-C7C2-5692-31DB736A3285}"/>
                  </a:ext>
                </a:extLst>
              </p:cNvPr>
              <p:cNvSpPr txBox="1"/>
              <p:nvPr/>
            </p:nvSpPr>
            <p:spPr>
              <a:xfrm>
                <a:off x="302478" y="915729"/>
                <a:ext cx="731520" cy="206403"/>
              </a:xfrm>
              <a:prstGeom prst="rect">
                <a:avLst/>
              </a:prstGeom>
              <a:solidFill>
                <a:schemeClr val="bg1"/>
              </a:solidFill>
            </p:spPr>
            <p:txBody>
              <a:bodyPr wrap="square" rtlCol="0">
                <a:spAutoFit/>
              </a:bodyPr>
              <a:lstStyle/>
              <a:p>
                <a:pPr algn="r"/>
                <a:r>
                  <a:rPr lang="en-US" sz="1400" dirty="0">
                    <a:latin typeface="Arial" panose="020B0604020202020204" pitchFamily="34" charset="0"/>
                    <a:cs typeface="Arial" panose="020B0604020202020204" pitchFamily="34" charset="0"/>
                  </a:rPr>
                  <a:t>Rotating</a:t>
                </a:r>
              </a:p>
            </p:txBody>
          </p:sp>
          <p:sp>
            <p:nvSpPr>
              <p:cNvPr id="1605" name="TextBox 1604">
                <a:extLst>
                  <a:ext uri="{FF2B5EF4-FFF2-40B4-BE49-F238E27FC236}">
                    <a16:creationId xmlns:a16="http://schemas.microsoft.com/office/drawing/2014/main" id="{B730AEEE-EDF1-AFAE-3EB2-999D44806C8F}"/>
                  </a:ext>
                </a:extLst>
              </p:cNvPr>
              <p:cNvSpPr txBox="1"/>
              <p:nvPr/>
            </p:nvSpPr>
            <p:spPr>
              <a:xfrm>
                <a:off x="3457761" y="824289"/>
                <a:ext cx="730453" cy="206403"/>
              </a:xfrm>
              <a:prstGeom prst="rect">
                <a:avLst/>
              </a:prstGeom>
              <a:solidFill>
                <a:schemeClr val="bg1"/>
              </a:solidFill>
            </p:spPr>
            <p:txBody>
              <a:bodyPr wrap="square" rtlCol="0">
                <a:spAutoFit/>
              </a:bodyPr>
              <a:lstStyle/>
              <a:p>
                <a:r>
                  <a:rPr lang="en-US" sz="1400" dirty="0">
                    <a:latin typeface="Arial" panose="020B0604020202020204" pitchFamily="34" charset="0"/>
                    <a:cs typeface="Arial" panose="020B0604020202020204" pitchFamily="34" charset="0"/>
                  </a:rPr>
                  <a:t>R-BR A1</a:t>
                </a:r>
              </a:p>
            </p:txBody>
          </p:sp>
          <p:sp>
            <p:nvSpPr>
              <p:cNvPr id="1606" name="TextBox 1605">
                <a:extLst>
                  <a:ext uri="{FF2B5EF4-FFF2-40B4-BE49-F238E27FC236}">
                    <a16:creationId xmlns:a16="http://schemas.microsoft.com/office/drawing/2014/main" id="{46DE0E02-AFB5-053B-06C1-47B1F8D01F31}"/>
                  </a:ext>
                </a:extLst>
              </p:cNvPr>
              <p:cNvSpPr txBox="1"/>
              <p:nvPr/>
            </p:nvSpPr>
            <p:spPr>
              <a:xfrm>
                <a:off x="3457761" y="992211"/>
                <a:ext cx="730453" cy="175442"/>
              </a:xfrm>
              <a:prstGeom prst="rect">
                <a:avLst/>
              </a:prstGeom>
              <a:solidFill>
                <a:schemeClr val="bg1"/>
              </a:solidFill>
            </p:spPr>
            <p:txBody>
              <a:bodyPr wrap="square" tIns="0" rtlCol="0">
                <a:spAutoFit/>
              </a:bodyPr>
              <a:lstStyle/>
              <a:p>
                <a:r>
                  <a:rPr lang="en-US" sz="1400" dirty="0">
                    <a:latin typeface="Arial" panose="020B0604020202020204" pitchFamily="34" charset="0"/>
                    <a:cs typeface="Arial" panose="020B0604020202020204" pitchFamily="34" charset="0"/>
                  </a:rPr>
                  <a:t>R-BR A2</a:t>
                </a:r>
              </a:p>
            </p:txBody>
          </p:sp>
          <p:sp>
            <p:nvSpPr>
              <p:cNvPr id="1607" name="TextBox 1606">
                <a:extLst>
                  <a:ext uri="{FF2B5EF4-FFF2-40B4-BE49-F238E27FC236}">
                    <a16:creationId xmlns:a16="http://schemas.microsoft.com/office/drawing/2014/main" id="{4BDF47E6-A8E0-0E81-F021-33880F5458F7}"/>
                  </a:ext>
                </a:extLst>
              </p:cNvPr>
              <p:cNvSpPr txBox="1"/>
              <p:nvPr/>
            </p:nvSpPr>
            <p:spPr>
              <a:xfrm>
                <a:off x="3457761" y="1334095"/>
                <a:ext cx="730453" cy="206403"/>
              </a:xfrm>
              <a:prstGeom prst="rect">
                <a:avLst/>
              </a:prstGeom>
              <a:solidFill>
                <a:schemeClr val="bg1"/>
              </a:solidFill>
            </p:spPr>
            <p:txBody>
              <a:bodyPr wrap="square" rtlCol="0">
                <a:spAutoFit/>
              </a:bodyPr>
              <a:lstStyle/>
              <a:p>
                <a:r>
                  <a:rPr lang="en-US" sz="1400" dirty="0">
                    <a:latin typeface="Arial" panose="020B0604020202020204" pitchFamily="34" charset="0"/>
                    <a:cs typeface="Arial" panose="020B0604020202020204" pitchFamily="34" charset="0"/>
                  </a:rPr>
                  <a:t>S-BR A1</a:t>
                </a:r>
              </a:p>
            </p:txBody>
          </p:sp>
          <p:sp>
            <p:nvSpPr>
              <p:cNvPr id="1608" name="TextBox 1607">
                <a:extLst>
                  <a:ext uri="{FF2B5EF4-FFF2-40B4-BE49-F238E27FC236}">
                    <a16:creationId xmlns:a16="http://schemas.microsoft.com/office/drawing/2014/main" id="{551A4B82-576E-FEA3-9C28-986C55FA69F3}"/>
                  </a:ext>
                </a:extLst>
              </p:cNvPr>
              <p:cNvSpPr txBox="1"/>
              <p:nvPr/>
            </p:nvSpPr>
            <p:spPr>
              <a:xfrm>
                <a:off x="3457761" y="1502346"/>
                <a:ext cx="734628" cy="175442"/>
              </a:xfrm>
              <a:prstGeom prst="rect">
                <a:avLst/>
              </a:prstGeom>
              <a:solidFill>
                <a:schemeClr val="bg1"/>
              </a:solidFill>
            </p:spPr>
            <p:txBody>
              <a:bodyPr wrap="square" tIns="0" rtlCol="0">
                <a:spAutoFit/>
              </a:bodyPr>
              <a:lstStyle/>
              <a:p>
                <a:r>
                  <a:rPr lang="en-US" sz="1400" dirty="0">
                    <a:latin typeface="Arial" panose="020B0604020202020204" pitchFamily="34" charset="0"/>
                    <a:cs typeface="Arial" panose="020B0604020202020204" pitchFamily="34" charset="0"/>
                  </a:rPr>
                  <a:t>S-BR A2</a:t>
                </a:r>
              </a:p>
            </p:txBody>
          </p:sp>
          <mc:AlternateContent xmlns:mc="http://schemas.openxmlformats.org/markup-compatibility/2006" xmlns:a14="http://schemas.microsoft.com/office/drawing/2010/main">
            <mc:Choice Requires="a14">
              <p:sp>
                <p:nvSpPr>
                  <p:cNvPr id="1609" name="TextBox 1608">
                    <a:extLst>
                      <a:ext uri="{FF2B5EF4-FFF2-40B4-BE49-F238E27FC236}">
                        <a16:creationId xmlns:a16="http://schemas.microsoft.com/office/drawing/2014/main" id="{DA747EC1-5AE9-85C1-3592-F1A58631C14D}"/>
                      </a:ext>
                    </a:extLst>
                  </p:cNvPr>
                  <p:cNvSpPr txBox="1"/>
                  <p:nvPr/>
                </p:nvSpPr>
                <p:spPr>
                  <a:xfrm>
                    <a:off x="3457761" y="1858860"/>
                    <a:ext cx="767611" cy="206403"/>
                  </a:xfrm>
                  <a:prstGeom prst="rect">
                    <a:avLst/>
                  </a:prstGeom>
                  <a:solidFill>
                    <a:schemeClr val="bg1"/>
                  </a:solidFill>
                </p:spPr>
                <p:txBody>
                  <a:bodyPr wrap="square" rtlCol="0">
                    <a:spAutoFit/>
                  </a:bodyPr>
                  <a:lstStyle/>
                  <a:p>
                    <a:r>
                      <a:rPr lang="en-US" sz="1400" dirty="0">
                        <a:latin typeface="Arial" panose="020B0604020202020204" pitchFamily="34" charset="0"/>
                        <a:cs typeface="Arial" panose="020B0604020202020204" pitchFamily="34" charset="0"/>
                      </a:rPr>
                      <a:t>S</a:t>
                    </a:r>
                    <a14:m>
                      <m:oMath xmlns:m="http://schemas.openxmlformats.org/officeDocument/2006/math">
                        <m:r>
                          <m:rPr>
                            <m:nor/>
                          </m:rPr>
                          <a:rPr lang="en-US" sz="1400" dirty="0">
                            <a:latin typeface="Arial" panose="020B0604020202020204" pitchFamily="34" charset="0"/>
                            <a:cs typeface="Arial" panose="020B0604020202020204" pitchFamily="34" charset="0"/>
                          </a:rPr>
                          <m:t>μ</m:t>
                        </m:r>
                        <m:r>
                          <m:rPr>
                            <m:nor/>
                          </m:rPr>
                          <a:rPr lang="en-US" sz="1400" b="0" i="0" dirty="0" smtClean="0">
                            <a:latin typeface="Arial" panose="020B0604020202020204" pitchFamily="34" charset="0"/>
                            <a:cs typeface="Arial" panose="020B0604020202020204" pitchFamily="34" charset="0"/>
                          </a:rPr>
                          <m:t>G</m:t>
                        </m:r>
                      </m:oMath>
                    </a14:m>
                    <a:r>
                      <a:rPr lang="en-US" sz="1400" dirty="0">
                        <a:latin typeface="Arial" panose="020B0604020202020204" pitchFamily="34" charset="0"/>
                        <a:cs typeface="Arial" panose="020B0604020202020204" pitchFamily="34" charset="0"/>
                      </a:rPr>
                      <a:t>-BR A1</a:t>
                    </a:r>
                  </a:p>
                </p:txBody>
              </p:sp>
            </mc:Choice>
            <mc:Fallback xmlns="">
              <p:sp>
                <p:nvSpPr>
                  <p:cNvPr id="1609" name="TextBox 1608">
                    <a:extLst>
                      <a:ext uri="{FF2B5EF4-FFF2-40B4-BE49-F238E27FC236}">
                        <a16:creationId xmlns:a16="http://schemas.microsoft.com/office/drawing/2014/main" id="{DA747EC1-5AE9-85C1-3592-F1A58631C14D}"/>
                      </a:ext>
                    </a:extLst>
                  </p:cNvPr>
                  <p:cNvSpPr txBox="1">
                    <a:spLocks noRot="1" noChangeAspect="1" noMove="1" noResize="1" noEditPoints="1" noAdjustHandles="1" noChangeArrowheads="1" noChangeShapeType="1" noTextEdit="1"/>
                  </p:cNvSpPr>
                  <p:nvPr/>
                </p:nvSpPr>
                <p:spPr>
                  <a:xfrm>
                    <a:off x="3457761" y="1858860"/>
                    <a:ext cx="767611" cy="206403"/>
                  </a:xfrm>
                  <a:prstGeom prst="rect">
                    <a:avLst/>
                  </a:prstGeom>
                  <a:blipFill>
                    <a:blip r:embed="rId14"/>
                    <a:stretch>
                      <a:fillRect l="-2198" t="-4000"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10" name="TextBox 1609">
                    <a:extLst>
                      <a:ext uri="{FF2B5EF4-FFF2-40B4-BE49-F238E27FC236}">
                        <a16:creationId xmlns:a16="http://schemas.microsoft.com/office/drawing/2014/main" id="{27C3BD95-3115-BE2E-F852-2348CDDE359F}"/>
                      </a:ext>
                    </a:extLst>
                  </p:cNvPr>
                  <p:cNvSpPr txBox="1"/>
                  <p:nvPr/>
                </p:nvSpPr>
                <p:spPr>
                  <a:xfrm>
                    <a:off x="3457761" y="2034132"/>
                    <a:ext cx="767611" cy="175442"/>
                  </a:xfrm>
                  <a:prstGeom prst="rect">
                    <a:avLst/>
                  </a:prstGeom>
                  <a:solidFill>
                    <a:schemeClr val="bg1"/>
                  </a:solidFill>
                </p:spPr>
                <p:txBody>
                  <a:bodyPr wrap="square" tIns="0" rtlCol="0">
                    <a:spAutoFit/>
                  </a:bodyPr>
                  <a:lstStyle/>
                  <a:p>
                    <a:r>
                      <a:rPr lang="en-US" sz="1400" dirty="0">
                        <a:latin typeface="Arial" panose="020B0604020202020204" pitchFamily="34" charset="0"/>
                        <a:cs typeface="Arial" panose="020B0604020202020204" pitchFamily="34" charset="0"/>
                      </a:rPr>
                      <a:t>S</a:t>
                    </a:r>
                    <a14:m>
                      <m:oMath xmlns:m="http://schemas.openxmlformats.org/officeDocument/2006/math">
                        <m:r>
                          <m:rPr>
                            <m:nor/>
                          </m:rPr>
                          <a:rPr lang="en-US" sz="1400" dirty="0">
                            <a:latin typeface="Arial" panose="020B0604020202020204" pitchFamily="34" charset="0"/>
                            <a:cs typeface="Arial" panose="020B0604020202020204" pitchFamily="34" charset="0"/>
                          </a:rPr>
                          <m:t>μ</m:t>
                        </m:r>
                        <m:r>
                          <m:rPr>
                            <m:nor/>
                          </m:rPr>
                          <a:rPr lang="en-US" sz="1400" b="0" i="0" dirty="0" smtClean="0">
                            <a:latin typeface="Arial" panose="020B0604020202020204" pitchFamily="34" charset="0"/>
                            <a:cs typeface="Arial" panose="020B0604020202020204" pitchFamily="34" charset="0"/>
                          </a:rPr>
                          <m:t>G</m:t>
                        </m:r>
                      </m:oMath>
                    </a14:m>
                    <a:r>
                      <a:rPr lang="en-US" sz="1400" dirty="0">
                        <a:latin typeface="Arial" panose="020B0604020202020204" pitchFamily="34" charset="0"/>
                        <a:cs typeface="Arial" panose="020B0604020202020204" pitchFamily="34" charset="0"/>
                      </a:rPr>
                      <a:t>-BR A2</a:t>
                    </a:r>
                  </a:p>
                </p:txBody>
              </p:sp>
            </mc:Choice>
            <mc:Fallback xmlns="">
              <p:sp>
                <p:nvSpPr>
                  <p:cNvPr id="1610" name="TextBox 1609">
                    <a:extLst>
                      <a:ext uri="{FF2B5EF4-FFF2-40B4-BE49-F238E27FC236}">
                        <a16:creationId xmlns:a16="http://schemas.microsoft.com/office/drawing/2014/main" id="{27C3BD95-3115-BE2E-F852-2348CDDE359F}"/>
                      </a:ext>
                    </a:extLst>
                  </p:cNvPr>
                  <p:cNvSpPr txBox="1">
                    <a:spLocks noRot="1" noChangeAspect="1" noMove="1" noResize="1" noEditPoints="1" noAdjustHandles="1" noChangeArrowheads="1" noChangeShapeType="1" noTextEdit="1"/>
                  </p:cNvSpPr>
                  <p:nvPr/>
                </p:nvSpPr>
                <p:spPr>
                  <a:xfrm>
                    <a:off x="3457761" y="2034132"/>
                    <a:ext cx="767611" cy="175442"/>
                  </a:xfrm>
                  <a:prstGeom prst="rect">
                    <a:avLst/>
                  </a:prstGeom>
                  <a:blipFill>
                    <a:blip r:embed="rId15"/>
                    <a:stretch>
                      <a:fillRect l="-2198" t="-23810" b="-28571"/>
                    </a:stretch>
                  </a:blipFill>
                </p:spPr>
                <p:txBody>
                  <a:bodyPr/>
                  <a:lstStyle/>
                  <a:p>
                    <a:r>
                      <a:rPr lang="en-US">
                        <a:noFill/>
                      </a:rPr>
                      <a:t> </a:t>
                    </a:r>
                  </a:p>
                </p:txBody>
              </p:sp>
            </mc:Fallback>
          </mc:AlternateContent>
          <p:sp>
            <p:nvSpPr>
              <p:cNvPr id="1611" name="Rounded Rectangle 1610">
                <a:extLst>
                  <a:ext uri="{FF2B5EF4-FFF2-40B4-BE49-F238E27FC236}">
                    <a16:creationId xmlns:a16="http://schemas.microsoft.com/office/drawing/2014/main" id="{F19F082D-EC9D-2517-5F23-5EA2E113725B}"/>
                  </a:ext>
                </a:extLst>
              </p:cNvPr>
              <p:cNvSpPr/>
              <p:nvPr/>
            </p:nvSpPr>
            <p:spPr>
              <a:xfrm>
                <a:off x="1618509" y="710590"/>
                <a:ext cx="304084" cy="137160"/>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400"/>
              </a:p>
            </p:txBody>
          </p:sp>
          <p:sp>
            <p:nvSpPr>
              <p:cNvPr id="1612" name="Rounded Rectangle 1611">
                <a:extLst>
                  <a:ext uri="{FF2B5EF4-FFF2-40B4-BE49-F238E27FC236}">
                    <a16:creationId xmlns:a16="http://schemas.microsoft.com/office/drawing/2014/main" id="{454FCD8F-5435-1FAB-3D7C-B723BCBD3465}"/>
                  </a:ext>
                </a:extLst>
              </p:cNvPr>
              <p:cNvSpPr/>
              <p:nvPr/>
            </p:nvSpPr>
            <p:spPr>
              <a:xfrm>
                <a:off x="2379467" y="710590"/>
                <a:ext cx="304084" cy="137160"/>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400"/>
              </a:p>
            </p:txBody>
          </p:sp>
          <mc:AlternateContent xmlns:mc="http://schemas.openxmlformats.org/markup-compatibility/2006" xmlns:a14="http://schemas.microsoft.com/office/drawing/2010/main">
            <mc:Choice Requires="a14">
              <p:sp>
                <p:nvSpPr>
                  <p:cNvPr id="1613" name="TextBox 1612">
                    <a:extLst>
                      <a:ext uri="{FF2B5EF4-FFF2-40B4-BE49-F238E27FC236}">
                        <a16:creationId xmlns:a16="http://schemas.microsoft.com/office/drawing/2014/main" id="{93FA6A6A-ADAC-C45C-F746-071557EE089F}"/>
                      </a:ext>
                    </a:extLst>
                  </p:cNvPr>
                  <p:cNvSpPr txBox="1"/>
                  <p:nvPr/>
                </p:nvSpPr>
                <p:spPr>
                  <a:xfrm>
                    <a:off x="1544346" y="650559"/>
                    <a:ext cx="420546" cy="206403"/>
                  </a:xfrm>
                  <a:prstGeom prst="rect">
                    <a:avLst/>
                  </a:prstGeom>
                  <a:noFill/>
                </p:spPr>
                <p:txBody>
                  <a:bodyPr wrap="none" rtlCol="0" anchor="t">
                    <a:spAutoFit/>
                  </a:bodyPr>
                  <a:lstStyle/>
                  <a:p>
                    <a:r>
                      <a:rPr lang="en-US" sz="1400" dirty="0">
                        <a:latin typeface="Arial" panose="020B0604020202020204" pitchFamily="34" charset="0"/>
                        <a:cs typeface="Arial" panose="020B0604020202020204" pitchFamily="34" charset="0"/>
                      </a:rPr>
                      <a:t>100</a:t>
                    </a:r>
                    <a14:m>
                      <m:oMath xmlns:m="http://schemas.openxmlformats.org/officeDocument/2006/math">
                        <m:r>
                          <m:rPr>
                            <m:nor/>
                          </m:rPr>
                          <a:rPr lang="en-US" sz="1400" dirty="0" smtClean="0">
                            <a:latin typeface="Arial" panose="020B0604020202020204" pitchFamily="34" charset="0"/>
                            <a:cs typeface="Arial" panose="020B0604020202020204" pitchFamily="34" charset="0"/>
                          </a:rPr>
                          <m:t>μ</m:t>
                        </m:r>
                      </m:oMath>
                    </a14:m>
                    <a:r>
                      <a:rPr lang="en-US" sz="1400" dirty="0">
                        <a:latin typeface="Arial" panose="020B0604020202020204" pitchFamily="34" charset="0"/>
                        <a:cs typeface="Arial" panose="020B0604020202020204" pitchFamily="34" charset="0"/>
                      </a:rPr>
                      <a:t>l</a:t>
                    </a:r>
                  </a:p>
                </p:txBody>
              </p:sp>
            </mc:Choice>
            <mc:Fallback xmlns="">
              <p:sp>
                <p:nvSpPr>
                  <p:cNvPr id="1613" name="TextBox 1612">
                    <a:extLst>
                      <a:ext uri="{FF2B5EF4-FFF2-40B4-BE49-F238E27FC236}">
                        <a16:creationId xmlns:a16="http://schemas.microsoft.com/office/drawing/2014/main" id="{93FA6A6A-ADAC-C45C-F746-071557EE089F}"/>
                      </a:ext>
                    </a:extLst>
                  </p:cNvPr>
                  <p:cNvSpPr txBox="1">
                    <a:spLocks noRot="1" noChangeAspect="1" noMove="1" noResize="1" noEditPoints="1" noAdjustHandles="1" noChangeArrowheads="1" noChangeShapeType="1" noTextEdit="1"/>
                  </p:cNvSpPr>
                  <p:nvPr/>
                </p:nvSpPr>
                <p:spPr>
                  <a:xfrm>
                    <a:off x="1544346" y="650559"/>
                    <a:ext cx="420546" cy="206403"/>
                  </a:xfrm>
                  <a:prstGeom prst="rect">
                    <a:avLst/>
                  </a:prstGeom>
                  <a:blipFill>
                    <a:blip r:embed="rId16"/>
                    <a:stretch>
                      <a:fillRect l="-4000" t="-4000" r="-4000" b="-24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14" name="TextBox 1613">
                    <a:extLst>
                      <a:ext uri="{FF2B5EF4-FFF2-40B4-BE49-F238E27FC236}">
                        <a16:creationId xmlns:a16="http://schemas.microsoft.com/office/drawing/2014/main" id="{1B453A67-5855-C595-6A9F-E9278FCA4AFD}"/>
                      </a:ext>
                    </a:extLst>
                  </p:cNvPr>
                  <p:cNvSpPr txBox="1"/>
                  <p:nvPr/>
                </p:nvSpPr>
                <p:spPr>
                  <a:xfrm>
                    <a:off x="2318141" y="650559"/>
                    <a:ext cx="420546" cy="206403"/>
                  </a:xfrm>
                  <a:prstGeom prst="rect">
                    <a:avLst/>
                  </a:prstGeom>
                  <a:noFill/>
                </p:spPr>
                <p:txBody>
                  <a:bodyPr wrap="none" rtlCol="0" anchor="t">
                    <a:spAutoFit/>
                  </a:bodyPr>
                  <a:lstStyle/>
                  <a:p>
                    <a:r>
                      <a:rPr lang="en-US" sz="1400" dirty="0">
                        <a:latin typeface="Arial" panose="020B0604020202020204" pitchFamily="34" charset="0"/>
                        <a:cs typeface="Arial" panose="020B0604020202020204" pitchFamily="34" charset="0"/>
                      </a:rPr>
                      <a:t>100</a:t>
                    </a:r>
                    <a14:m>
                      <m:oMath xmlns:m="http://schemas.openxmlformats.org/officeDocument/2006/math">
                        <m:r>
                          <m:rPr>
                            <m:nor/>
                          </m:rPr>
                          <a:rPr lang="en-US" sz="1400" dirty="0" smtClean="0">
                            <a:latin typeface="Arial" panose="020B0604020202020204" pitchFamily="34" charset="0"/>
                            <a:cs typeface="Arial" panose="020B0604020202020204" pitchFamily="34" charset="0"/>
                          </a:rPr>
                          <m:t>μ</m:t>
                        </m:r>
                      </m:oMath>
                    </a14:m>
                    <a:r>
                      <a:rPr lang="en-US" sz="1400" dirty="0">
                        <a:latin typeface="Arial" panose="020B0604020202020204" pitchFamily="34" charset="0"/>
                        <a:cs typeface="Arial" panose="020B0604020202020204" pitchFamily="34" charset="0"/>
                      </a:rPr>
                      <a:t>l</a:t>
                    </a:r>
                  </a:p>
                </p:txBody>
              </p:sp>
            </mc:Choice>
            <mc:Fallback xmlns="">
              <p:sp>
                <p:nvSpPr>
                  <p:cNvPr id="1614" name="TextBox 1613">
                    <a:extLst>
                      <a:ext uri="{FF2B5EF4-FFF2-40B4-BE49-F238E27FC236}">
                        <a16:creationId xmlns:a16="http://schemas.microsoft.com/office/drawing/2014/main" id="{1B453A67-5855-C595-6A9F-E9278FCA4AFD}"/>
                      </a:ext>
                    </a:extLst>
                  </p:cNvPr>
                  <p:cNvSpPr txBox="1">
                    <a:spLocks noRot="1" noChangeAspect="1" noMove="1" noResize="1" noEditPoints="1" noAdjustHandles="1" noChangeArrowheads="1" noChangeShapeType="1" noTextEdit="1"/>
                  </p:cNvSpPr>
                  <p:nvPr/>
                </p:nvSpPr>
                <p:spPr>
                  <a:xfrm>
                    <a:off x="2318141" y="650559"/>
                    <a:ext cx="420546" cy="206403"/>
                  </a:xfrm>
                  <a:prstGeom prst="rect">
                    <a:avLst/>
                  </a:prstGeom>
                  <a:blipFill>
                    <a:blip r:embed="rId17"/>
                    <a:stretch>
                      <a:fillRect l="-2000" t="-4000" r="-2000" b="-24000"/>
                    </a:stretch>
                  </a:blipFill>
                </p:spPr>
                <p:txBody>
                  <a:bodyPr/>
                  <a:lstStyle/>
                  <a:p>
                    <a:r>
                      <a:rPr lang="en-US">
                        <a:noFill/>
                      </a:rPr>
                      <a:t> </a:t>
                    </a:r>
                  </a:p>
                </p:txBody>
              </p:sp>
            </mc:Fallback>
          </mc:AlternateContent>
          <p:sp>
            <p:nvSpPr>
              <p:cNvPr id="1615" name="TextBox 1614">
                <a:extLst>
                  <a:ext uri="{FF2B5EF4-FFF2-40B4-BE49-F238E27FC236}">
                    <a16:creationId xmlns:a16="http://schemas.microsoft.com/office/drawing/2014/main" id="{64E384F2-184E-A2CF-3A4B-EE8F448F7D3E}"/>
                  </a:ext>
                </a:extLst>
              </p:cNvPr>
              <p:cNvSpPr txBox="1"/>
              <p:nvPr/>
            </p:nvSpPr>
            <p:spPr>
              <a:xfrm>
                <a:off x="336949" y="1405203"/>
                <a:ext cx="731520" cy="206403"/>
              </a:xfrm>
              <a:prstGeom prst="rect">
                <a:avLst/>
              </a:prstGeom>
              <a:solidFill>
                <a:schemeClr val="bg1"/>
              </a:solidFill>
            </p:spPr>
            <p:txBody>
              <a:bodyPr wrap="square" rtlCol="0">
                <a:spAutoFit/>
              </a:bodyPr>
              <a:lstStyle/>
              <a:p>
                <a:pPr algn="r"/>
                <a:r>
                  <a:rPr lang="en-US" sz="1400" dirty="0">
                    <a:latin typeface="Arial" panose="020B0604020202020204" pitchFamily="34" charset="0"/>
                    <a:cs typeface="Arial" panose="020B0604020202020204" pitchFamily="34" charset="0"/>
                  </a:rPr>
                  <a:t>Static</a:t>
                </a:r>
              </a:p>
            </p:txBody>
          </p:sp>
        </p:grpSp>
        <p:sp>
          <p:nvSpPr>
            <p:cNvPr id="1619" name="Triangle 1618">
              <a:extLst>
                <a:ext uri="{FF2B5EF4-FFF2-40B4-BE49-F238E27FC236}">
                  <a16:creationId xmlns:a16="http://schemas.microsoft.com/office/drawing/2014/main" id="{E9B7E645-06E2-7FC2-ECF2-57ABAAA6D011}"/>
                </a:ext>
              </a:extLst>
            </p:cNvPr>
            <p:cNvSpPr/>
            <p:nvPr/>
          </p:nvSpPr>
          <p:spPr>
            <a:xfrm rot="5400000">
              <a:off x="32036179" y="14660721"/>
              <a:ext cx="98883" cy="92070"/>
            </a:xfrm>
            <a:prstGeom prst="triangl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620" name="Triangle 1619">
              <a:extLst>
                <a:ext uri="{FF2B5EF4-FFF2-40B4-BE49-F238E27FC236}">
                  <a16:creationId xmlns:a16="http://schemas.microsoft.com/office/drawing/2014/main" id="{3603BC57-556D-C3E5-EBCB-B9A28C5117C3}"/>
                </a:ext>
              </a:extLst>
            </p:cNvPr>
            <p:cNvSpPr/>
            <p:nvPr/>
          </p:nvSpPr>
          <p:spPr>
            <a:xfrm rot="5400000">
              <a:off x="32036178" y="14831135"/>
              <a:ext cx="98883" cy="92070"/>
            </a:xfrm>
            <a:prstGeom prst="triangl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621" name="Triangle 1620">
              <a:extLst>
                <a:ext uri="{FF2B5EF4-FFF2-40B4-BE49-F238E27FC236}">
                  <a16:creationId xmlns:a16="http://schemas.microsoft.com/office/drawing/2014/main" id="{25C28066-3D4D-DCE5-3774-03BB0C4F65C8}"/>
                </a:ext>
              </a:extLst>
            </p:cNvPr>
            <p:cNvSpPr/>
            <p:nvPr/>
          </p:nvSpPr>
          <p:spPr>
            <a:xfrm rot="5400000">
              <a:off x="32035274" y="15428586"/>
              <a:ext cx="98883" cy="92070"/>
            </a:xfrm>
            <a:prstGeom prst="triangl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622" name="Triangle 1621">
              <a:extLst>
                <a:ext uri="{FF2B5EF4-FFF2-40B4-BE49-F238E27FC236}">
                  <a16:creationId xmlns:a16="http://schemas.microsoft.com/office/drawing/2014/main" id="{9056CE89-0DB9-F0F3-4D10-30435ED1F3DF}"/>
                </a:ext>
              </a:extLst>
            </p:cNvPr>
            <p:cNvSpPr/>
            <p:nvPr/>
          </p:nvSpPr>
          <p:spPr>
            <a:xfrm rot="5400000">
              <a:off x="32035273" y="15605137"/>
              <a:ext cx="98883" cy="92070"/>
            </a:xfrm>
            <a:prstGeom prst="triangl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623" name="Triangle 1622">
              <a:extLst>
                <a:ext uri="{FF2B5EF4-FFF2-40B4-BE49-F238E27FC236}">
                  <a16:creationId xmlns:a16="http://schemas.microsoft.com/office/drawing/2014/main" id="{46325857-4F2B-544B-839E-E3BC4BE6E3FC}"/>
                </a:ext>
              </a:extLst>
            </p:cNvPr>
            <p:cNvSpPr/>
            <p:nvPr/>
          </p:nvSpPr>
          <p:spPr>
            <a:xfrm rot="5400000">
              <a:off x="32035273" y="16194232"/>
              <a:ext cx="98883" cy="92070"/>
            </a:xfrm>
            <a:prstGeom prst="triangl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624" name="Triangle 1623">
              <a:extLst>
                <a:ext uri="{FF2B5EF4-FFF2-40B4-BE49-F238E27FC236}">
                  <a16:creationId xmlns:a16="http://schemas.microsoft.com/office/drawing/2014/main" id="{4E43CB58-4961-024F-BEE9-71A263218C2A}"/>
                </a:ext>
              </a:extLst>
            </p:cNvPr>
            <p:cNvSpPr/>
            <p:nvPr/>
          </p:nvSpPr>
          <p:spPr>
            <a:xfrm rot="5400000">
              <a:off x="32035272" y="16383057"/>
              <a:ext cx="98883" cy="92070"/>
            </a:xfrm>
            <a:prstGeom prst="triangl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grpSp>
      <p:grpSp>
        <p:nvGrpSpPr>
          <p:cNvPr id="1634" name="Group 1633">
            <a:extLst>
              <a:ext uri="{FF2B5EF4-FFF2-40B4-BE49-F238E27FC236}">
                <a16:creationId xmlns:a16="http://schemas.microsoft.com/office/drawing/2014/main" id="{253D6EAE-9967-CA39-B713-EE2CAB7C743E}"/>
              </a:ext>
            </a:extLst>
          </p:cNvPr>
          <p:cNvGrpSpPr/>
          <p:nvPr/>
        </p:nvGrpSpPr>
        <p:grpSpPr>
          <a:xfrm>
            <a:off x="23170451" y="11009189"/>
            <a:ext cx="14935890" cy="1130334"/>
            <a:chOff x="365312" y="14419400"/>
            <a:chExt cx="7284017" cy="807381"/>
          </a:xfrm>
        </p:grpSpPr>
        <p:sp>
          <p:nvSpPr>
            <p:cNvPr id="1635" name="TextBox 1634">
              <a:extLst>
                <a:ext uri="{FF2B5EF4-FFF2-40B4-BE49-F238E27FC236}">
                  <a16:creationId xmlns:a16="http://schemas.microsoft.com/office/drawing/2014/main" id="{371E67A0-8176-ECBF-FB31-218B6A18CB1C}"/>
                </a:ext>
              </a:extLst>
            </p:cNvPr>
            <p:cNvSpPr txBox="1"/>
            <p:nvPr/>
          </p:nvSpPr>
          <p:spPr>
            <a:xfrm>
              <a:off x="365312" y="14419400"/>
              <a:ext cx="7284017" cy="769441"/>
            </a:xfrm>
            <a:prstGeom prst="rect">
              <a:avLst/>
            </a:prstGeom>
            <a:noFill/>
            <a:ln>
              <a:noFill/>
            </a:ln>
          </p:spPr>
          <p:txBody>
            <a:bodyPr wrap="square" rtlCol="0">
              <a:spAutoFit/>
            </a:bodyPr>
            <a:lstStyle/>
            <a:p>
              <a:pPr algn="ctr"/>
              <a:r>
                <a:rPr lang="en-US" sz="3200" b="1" dirty="0">
                  <a:latin typeface="Arial" panose="020B0604020202020204" pitchFamily="34" charset="0"/>
                  <a:cs typeface="Arial" panose="020B0604020202020204" pitchFamily="34" charset="0"/>
                </a:rPr>
                <a:t>Short-term simulated microgravity alters cell membrane and protein synthesis transcriptional programs  </a:t>
              </a:r>
            </a:p>
          </p:txBody>
        </p:sp>
        <p:cxnSp>
          <p:nvCxnSpPr>
            <p:cNvPr id="1636" name="Straight Connector 1635">
              <a:extLst>
                <a:ext uri="{FF2B5EF4-FFF2-40B4-BE49-F238E27FC236}">
                  <a16:creationId xmlns:a16="http://schemas.microsoft.com/office/drawing/2014/main" id="{C0559A9F-8521-5B76-FDED-43A7AB3B591F}"/>
                </a:ext>
              </a:extLst>
            </p:cNvPr>
            <p:cNvCxnSpPr>
              <a:cxnSpLocks/>
            </p:cNvCxnSpPr>
            <p:nvPr/>
          </p:nvCxnSpPr>
          <p:spPr>
            <a:xfrm>
              <a:off x="549567" y="14419400"/>
              <a:ext cx="6915506" cy="0"/>
            </a:xfrm>
            <a:prstGeom prst="line">
              <a:avLst/>
            </a:prstGeom>
            <a:ln w="57150">
              <a:solidFill>
                <a:srgbClr val="564BFF"/>
              </a:solidFill>
            </a:ln>
          </p:spPr>
          <p:style>
            <a:lnRef idx="1">
              <a:schemeClr val="accent1"/>
            </a:lnRef>
            <a:fillRef idx="0">
              <a:schemeClr val="accent1"/>
            </a:fillRef>
            <a:effectRef idx="0">
              <a:schemeClr val="accent1"/>
            </a:effectRef>
            <a:fontRef idx="minor">
              <a:schemeClr val="tx1"/>
            </a:fontRef>
          </p:style>
        </p:cxnSp>
        <p:cxnSp>
          <p:nvCxnSpPr>
            <p:cNvPr id="1637" name="Straight Connector 1636">
              <a:extLst>
                <a:ext uri="{FF2B5EF4-FFF2-40B4-BE49-F238E27FC236}">
                  <a16:creationId xmlns:a16="http://schemas.microsoft.com/office/drawing/2014/main" id="{214FE92E-8727-978C-DC90-95517A526C5B}"/>
                </a:ext>
              </a:extLst>
            </p:cNvPr>
            <p:cNvCxnSpPr>
              <a:cxnSpLocks/>
            </p:cNvCxnSpPr>
            <p:nvPr/>
          </p:nvCxnSpPr>
          <p:spPr>
            <a:xfrm>
              <a:off x="549567" y="15226781"/>
              <a:ext cx="6915506" cy="0"/>
            </a:xfrm>
            <a:prstGeom prst="line">
              <a:avLst/>
            </a:prstGeom>
            <a:ln w="57150">
              <a:solidFill>
                <a:srgbClr val="564BFF"/>
              </a:solidFill>
            </a:ln>
          </p:spPr>
          <p:style>
            <a:lnRef idx="1">
              <a:schemeClr val="accent1"/>
            </a:lnRef>
            <a:fillRef idx="0">
              <a:schemeClr val="accent1"/>
            </a:fillRef>
            <a:effectRef idx="0">
              <a:schemeClr val="accent1"/>
            </a:effectRef>
            <a:fontRef idx="minor">
              <a:schemeClr val="tx1"/>
            </a:fontRef>
          </p:style>
        </p:cxnSp>
      </p:grpSp>
      <p:grpSp>
        <p:nvGrpSpPr>
          <p:cNvPr id="1702" name="Group 1701">
            <a:extLst>
              <a:ext uri="{FF2B5EF4-FFF2-40B4-BE49-F238E27FC236}">
                <a16:creationId xmlns:a16="http://schemas.microsoft.com/office/drawing/2014/main" id="{FA343831-13E5-15C4-32DE-39A11A9FFD23}"/>
              </a:ext>
            </a:extLst>
          </p:cNvPr>
          <p:cNvGrpSpPr/>
          <p:nvPr/>
        </p:nvGrpSpPr>
        <p:grpSpPr>
          <a:xfrm>
            <a:off x="32527943" y="12475030"/>
            <a:ext cx="5677759" cy="5679066"/>
            <a:chOff x="32575241" y="12600894"/>
            <a:chExt cx="5677759" cy="5679066"/>
          </a:xfrm>
        </p:grpSpPr>
        <p:pic>
          <p:nvPicPr>
            <p:cNvPr id="1638" name="Picture 1637">
              <a:extLst>
                <a:ext uri="{FF2B5EF4-FFF2-40B4-BE49-F238E27FC236}">
                  <a16:creationId xmlns:a16="http://schemas.microsoft.com/office/drawing/2014/main" id="{820E3D22-DB63-A71D-842A-733CBE0B2339}"/>
                </a:ext>
              </a:extLst>
            </p:cNvPr>
            <p:cNvPicPr>
              <a:picLocks noChangeAspect="1"/>
            </p:cNvPicPr>
            <p:nvPr/>
          </p:nvPicPr>
          <p:blipFill rotWithShape="1">
            <a:blip r:embed="rId18"/>
            <a:srcRect l="23595"/>
            <a:stretch/>
          </p:blipFill>
          <p:spPr>
            <a:xfrm>
              <a:off x="32583454" y="12899841"/>
              <a:ext cx="5669546" cy="5380119"/>
            </a:xfrm>
            <a:prstGeom prst="rect">
              <a:avLst/>
            </a:prstGeom>
          </p:spPr>
        </p:pic>
        <p:sp>
          <p:nvSpPr>
            <p:cNvPr id="1639" name="TextBox 1638">
              <a:extLst>
                <a:ext uri="{FF2B5EF4-FFF2-40B4-BE49-F238E27FC236}">
                  <a16:creationId xmlns:a16="http://schemas.microsoft.com/office/drawing/2014/main" id="{4D5C8506-DB6B-2B84-2AD9-81E3B11DD414}"/>
                </a:ext>
              </a:extLst>
            </p:cNvPr>
            <p:cNvSpPr txBox="1"/>
            <p:nvPr/>
          </p:nvSpPr>
          <p:spPr>
            <a:xfrm>
              <a:off x="32575241" y="12600894"/>
              <a:ext cx="4893960" cy="338554"/>
            </a:xfrm>
            <a:prstGeom prst="rect">
              <a:avLst/>
            </a:prstGeom>
            <a:noFill/>
          </p:spPr>
          <p:txBody>
            <a:bodyPr wrap="square" rtlCol="0">
              <a:spAutoFit/>
            </a:bodyPr>
            <a:lstStyle/>
            <a:p>
              <a:pPr algn="ctr"/>
              <a:r>
                <a:rPr lang="en-US" sz="1600" b="1" dirty="0">
                  <a:latin typeface="Arial" panose="020B0604020202020204" pitchFamily="34" charset="0"/>
                  <a:cs typeface="Arial" panose="020B0604020202020204" pitchFamily="34" charset="0"/>
                </a:rPr>
                <a:t>Long-term Evolution Gene Ontology Analysis</a:t>
              </a:r>
            </a:p>
          </p:txBody>
        </p:sp>
      </p:grpSp>
      <p:grpSp>
        <p:nvGrpSpPr>
          <p:cNvPr id="1701" name="Group 1700">
            <a:extLst>
              <a:ext uri="{FF2B5EF4-FFF2-40B4-BE49-F238E27FC236}">
                <a16:creationId xmlns:a16="http://schemas.microsoft.com/office/drawing/2014/main" id="{07F03D0E-3F5E-0F42-87EC-2E3D9D5EA9F5}"/>
              </a:ext>
            </a:extLst>
          </p:cNvPr>
          <p:cNvGrpSpPr/>
          <p:nvPr/>
        </p:nvGrpSpPr>
        <p:grpSpPr>
          <a:xfrm>
            <a:off x="23258752" y="16495581"/>
            <a:ext cx="8399067" cy="4527949"/>
            <a:chOff x="23027016" y="17387068"/>
            <a:chExt cx="7607040" cy="4100966"/>
          </a:xfrm>
        </p:grpSpPr>
        <p:grpSp>
          <p:nvGrpSpPr>
            <p:cNvPr id="1699" name="Group 1698">
              <a:extLst>
                <a:ext uri="{FF2B5EF4-FFF2-40B4-BE49-F238E27FC236}">
                  <a16:creationId xmlns:a16="http://schemas.microsoft.com/office/drawing/2014/main" id="{1FE2FACB-FF3C-9334-3098-4277B61B88DE}"/>
                </a:ext>
              </a:extLst>
            </p:cNvPr>
            <p:cNvGrpSpPr/>
            <p:nvPr/>
          </p:nvGrpSpPr>
          <p:grpSpPr>
            <a:xfrm>
              <a:off x="23027016" y="17387068"/>
              <a:ext cx="7607040" cy="4100966"/>
              <a:chOff x="23027016" y="17426396"/>
              <a:chExt cx="7607040" cy="4100966"/>
            </a:xfrm>
          </p:grpSpPr>
          <p:sp>
            <p:nvSpPr>
              <p:cNvPr id="1691" name="TextBox 1690">
                <a:extLst>
                  <a:ext uri="{FF2B5EF4-FFF2-40B4-BE49-F238E27FC236}">
                    <a16:creationId xmlns:a16="http://schemas.microsoft.com/office/drawing/2014/main" id="{B3CAAECF-0193-C711-26FD-F9E3AC9B9EF8}"/>
                  </a:ext>
                </a:extLst>
              </p:cNvPr>
              <p:cNvSpPr txBox="1"/>
              <p:nvPr/>
            </p:nvSpPr>
            <p:spPr>
              <a:xfrm>
                <a:off x="25526760" y="17426396"/>
                <a:ext cx="2368555" cy="338554"/>
              </a:xfrm>
              <a:prstGeom prst="rect">
                <a:avLst/>
              </a:prstGeom>
              <a:noFill/>
            </p:spPr>
            <p:txBody>
              <a:bodyPr wrap="square" rtlCol="0">
                <a:spAutoFit/>
              </a:bodyPr>
              <a:lstStyle/>
              <a:p>
                <a:pPr algn="ctr"/>
                <a:r>
                  <a:rPr lang="en-US" sz="1600" b="1" dirty="0">
                    <a:latin typeface="Arial" panose="020B0604020202020204" pitchFamily="34" charset="0"/>
                    <a:cs typeface="Arial" panose="020B0604020202020204" pitchFamily="34" charset="0"/>
                  </a:rPr>
                  <a:t>WGS Mutation Calling</a:t>
                </a:r>
              </a:p>
            </p:txBody>
          </p:sp>
          <p:grpSp>
            <p:nvGrpSpPr>
              <p:cNvPr id="1698" name="Group 1697">
                <a:extLst>
                  <a:ext uri="{FF2B5EF4-FFF2-40B4-BE49-F238E27FC236}">
                    <a16:creationId xmlns:a16="http://schemas.microsoft.com/office/drawing/2014/main" id="{236A8D1C-80D5-44C5-43C8-DF7AEA5EC879}"/>
                  </a:ext>
                </a:extLst>
              </p:cNvPr>
              <p:cNvGrpSpPr/>
              <p:nvPr/>
            </p:nvGrpSpPr>
            <p:grpSpPr>
              <a:xfrm>
                <a:off x="23027016" y="17630536"/>
                <a:ext cx="7607040" cy="3896826"/>
                <a:chOff x="23027016" y="17630536"/>
                <a:chExt cx="7607040" cy="3896826"/>
              </a:xfrm>
            </p:grpSpPr>
            <p:grpSp>
              <p:nvGrpSpPr>
                <p:cNvPr id="1640" name="Group 1639">
                  <a:extLst>
                    <a:ext uri="{FF2B5EF4-FFF2-40B4-BE49-F238E27FC236}">
                      <a16:creationId xmlns:a16="http://schemas.microsoft.com/office/drawing/2014/main" id="{4325007E-F94E-43E4-4747-E52BD69F8186}"/>
                    </a:ext>
                  </a:extLst>
                </p:cNvPr>
                <p:cNvGrpSpPr/>
                <p:nvPr/>
              </p:nvGrpSpPr>
              <p:grpSpPr>
                <a:xfrm>
                  <a:off x="28949362" y="19611120"/>
                  <a:ext cx="1353456" cy="734303"/>
                  <a:chOff x="2108940" y="5860504"/>
                  <a:chExt cx="914970" cy="496407"/>
                </a:xfrm>
              </p:grpSpPr>
              <p:sp>
                <p:nvSpPr>
                  <p:cNvPr id="1641" name="Rectangle 1640">
                    <a:extLst>
                      <a:ext uri="{FF2B5EF4-FFF2-40B4-BE49-F238E27FC236}">
                        <a16:creationId xmlns:a16="http://schemas.microsoft.com/office/drawing/2014/main" id="{6526A830-1303-2151-1D7B-2A96F30ABE66}"/>
                      </a:ext>
                    </a:extLst>
                  </p:cNvPr>
                  <p:cNvSpPr/>
                  <p:nvPr/>
                </p:nvSpPr>
                <p:spPr>
                  <a:xfrm>
                    <a:off x="2108942" y="5899584"/>
                    <a:ext cx="96924" cy="91440"/>
                  </a:xfrm>
                  <a:prstGeom prst="rect">
                    <a:avLst/>
                  </a:prstGeom>
                  <a:solidFill>
                    <a:srgbClr val="00FF3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642" name="Rectangle 1641">
                    <a:extLst>
                      <a:ext uri="{FF2B5EF4-FFF2-40B4-BE49-F238E27FC236}">
                        <a16:creationId xmlns:a16="http://schemas.microsoft.com/office/drawing/2014/main" id="{FB4517CE-F721-77A4-B10F-17A648764462}"/>
                      </a:ext>
                    </a:extLst>
                  </p:cNvPr>
                  <p:cNvSpPr/>
                  <p:nvPr/>
                </p:nvSpPr>
                <p:spPr>
                  <a:xfrm>
                    <a:off x="2108940" y="6062710"/>
                    <a:ext cx="96924" cy="91440"/>
                  </a:xfrm>
                  <a:prstGeom prst="rect">
                    <a:avLst/>
                  </a:prstGeom>
                  <a:solidFill>
                    <a:srgbClr val="FF0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643" name="Rectangle 1642">
                    <a:extLst>
                      <a:ext uri="{FF2B5EF4-FFF2-40B4-BE49-F238E27FC236}">
                        <a16:creationId xmlns:a16="http://schemas.microsoft.com/office/drawing/2014/main" id="{81F6D1C7-1C7D-70BB-A89F-1D79B775EF14}"/>
                      </a:ext>
                    </a:extLst>
                  </p:cNvPr>
                  <p:cNvSpPr/>
                  <p:nvPr/>
                </p:nvSpPr>
                <p:spPr>
                  <a:xfrm>
                    <a:off x="2108941" y="6226391"/>
                    <a:ext cx="96924" cy="91440"/>
                  </a:xfrm>
                  <a:prstGeom prst="rect">
                    <a:avLst/>
                  </a:prstGeom>
                  <a:solidFill>
                    <a:srgbClr val="1A1A1A"/>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644" name="TextBox 1643">
                    <a:extLst>
                      <a:ext uri="{FF2B5EF4-FFF2-40B4-BE49-F238E27FC236}">
                        <a16:creationId xmlns:a16="http://schemas.microsoft.com/office/drawing/2014/main" id="{72BC5448-CC15-8B5F-6B1A-7ABAA0ED83BD}"/>
                      </a:ext>
                    </a:extLst>
                  </p:cNvPr>
                  <p:cNvSpPr txBox="1"/>
                  <p:nvPr/>
                </p:nvSpPr>
                <p:spPr>
                  <a:xfrm>
                    <a:off x="2191818" y="5860504"/>
                    <a:ext cx="832092" cy="169600"/>
                  </a:xfrm>
                  <a:prstGeom prst="rect">
                    <a:avLst/>
                  </a:prstGeom>
                  <a:noFill/>
                </p:spPr>
                <p:txBody>
                  <a:bodyPr wrap="square" rtlCol="0">
                    <a:spAutoFit/>
                  </a:bodyPr>
                  <a:lstStyle/>
                  <a:p>
                    <a:r>
                      <a:rPr lang="en-US" sz="1200" dirty="0">
                        <a:solidFill>
                          <a:srgbClr val="000000"/>
                        </a:solidFill>
                        <a:latin typeface="Arial" panose="020B0604020202020204" pitchFamily="34" charset="0"/>
                        <a:cs typeface="Arial" panose="020B0604020202020204" pitchFamily="34" charset="0"/>
                      </a:rPr>
                      <a:t>Insertion</a:t>
                    </a:r>
                    <a:endParaRPr lang="en-US" sz="1200" dirty="0">
                      <a:latin typeface="Arial" panose="020B0604020202020204" pitchFamily="34" charset="0"/>
                      <a:cs typeface="Arial" panose="020B0604020202020204" pitchFamily="34" charset="0"/>
                    </a:endParaRPr>
                  </a:p>
                </p:txBody>
              </p:sp>
              <p:sp>
                <p:nvSpPr>
                  <p:cNvPr id="1645" name="TextBox 1644">
                    <a:extLst>
                      <a:ext uri="{FF2B5EF4-FFF2-40B4-BE49-F238E27FC236}">
                        <a16:creationId xmlns:a16="http://schemas.microsoft.com/office/drawing/2014/main" id="{DC599DB2-EB34-EA0C-2F47-3FA10A8B4122}"/>
                      </a:ext>
                    </a:extLst>
                  </p:cNvPr>
                  <p:cNvSpPr txBox="1"/>
                  <p:nvPr/>
                </p:nvSpPr>
                <p:spPr>
                  <a:xfrm>
                    <a:off x="2191818" y="6023630"/>
                    <a:ext cx="832092" cy="169600"/>
                  </a:xfrm>
                  <a:prstGeom prst="rect">
                    <a:avLst/>
                  </a:prstGeom>
                  <a:noFill/>
                </p:spPr>
                <p:txBody>
                  <a:bodyPr wrap="square" rtlCol="0">
                    <a:spAutoFit/>
                  </a:bodyPr>
                  <a:lstStyle/>
                  <a:p>
                    <a:r>
                      <a:rPr lang="en-US" sz="1200" dirty="0">
                        <a:solidFill>
                          <a:srgbClr val="000000"/>
                        </a:solidFill>
                        <a:latin typeface="Arial" panose="020B0604020202020204" pitchFamily="34" charset="0"/>
                        <a:cs typeface="Arial" panose="020B0604020202020204" pitchFamily="34" charset="0"/>
                      </a:rPr>
                      <a:t>Deletion</a:t>
                    </a:r>
                    <a:endParaRPr lang="en-US" sz="1200" dirty="0">
                      <a:latin typeface="Arial" panose="020B0604020202020204" pitchFamily="34" charset="0"/>
                      <a:cs typeface="Arial" panose="020B0604020202020204" pitchFamily="34" charset="0"/>
                    </a:endParaRPr>
                  </a:p>
                </p:txBody>
              </p:sp>
              <p:sp>
                <p:nvSpPr>
                  <p:cNvPr id="1646" name="TextBox 1645">
                    <a:extLst>
                      <a:ext uri="{FF2B5EF4-FFF2-40B4-BE49-F238E27FC236}">
                        <a16:creationId xmlns:a16="http://schemas.microsoft.com/office/drawing/2014/main" id="{F3CE1A03-2156-D30B-2319-FCE18ADB21CE}"/>
                      </a:ext>
                    </a:extLst>
                  </p:cNvPr>
                  <p:cNvSpPr txBox="1"/>
                  <p:nvPr/>
                </p:nvSpPr>
                <p:spPr>
                  <a:xfrm>
                    <a:off x="2191818" y="6187311"/>
                    <a:ext cx="832092" cy="169600"/>
                  </a:xfrm>
                  <a:prstGeom prst="rect">
                    <a:avLst/>
                  </a:prstGeom>
                  <a:noFill/>
                </p:spPr>
                <p:txBody>
                  <a:bodyPr wrap="square" rtlCol="0">
                    <a:spAutoFit/>
                  </a:bodyPr>
                  <a:lstStyle/>
                  <a:p>
                    <a:r>
                      <a:rPr lang="en-US" sz="1200" dirty="0">
                        <a:solidFill>
                          <a:srgbClr val="000000"/>
                        </a:solidFill>
                        <a:latin typeface="Arial" panose="020B0604020202020204" pitchFamily="34" charset="0"/>
                        <a:cs typeface="Arial" panose="020B0604020202020204" pitchFamily="34" charset="0"/>
                      </a:rPr>
                      <a:t>SNP</a:t>
                    </a:r>
                    <a:endParaRPr lang="en-US" sz="1200" dirty="0">
                      <a:latin typeface="Arial" panose="020B0604020202020204" pitchFamily="34" charset="0"/>
                      <a:cs typeface="Arial" panose="020B0604020202020204" pitchFamily="34" charset="0"/>
                    </a:endParaRPr>
                  </a:p>
                </p:txBody>
              </p:sp>
            </p:grpSp>
            <p:grpSp>
              <p:nvGrpSpPr>
                <p:cNvPr id="1647" name="Group 1646">
                  <a:extLst>
                    <a:ext uri="{FF2B5EF4-FFF2-40B4-BE49-F238E27FC236}">
                      <a16:creationId xmlns:a16="http://schemas.microsoft.com/office/drawing/2014/main" id="{25751C0E-A781-F7FB-A742-399CC18B9948}"/>
                    </a:ext>
                  </a:extLst>
                </p:cNvPr>
                <p:cNvGrpSpPr/>
                <p:nvPr/>
              </p:nvGrpSpPr>
              <p:grpSpPr>
                <a:xfrm>
                  <a:off x="28883222" y="18527566"/>
                  <a:ext cx="1750834" cy="764296"/>
                  <a:chOff x="940879" y="5847652"/>
                  <a:chExt cx="1183606" cy="516683"/>
                </a:xfrm>
              </p:grpSpPr>
              <p:sp>
                <p:nvSpPr>
                  <p:cNvPr id="1648" name="Rectangle 1647">
                    <a:extLst>
                      <a:ext uri="{FF2B5EF4-FFF2-40B4-BE49-F238E27FC236}">
                        <a16:creationId xmlns:a16="http://schemas.microsoft.com/office/drawing/2014/main" id="{FFF9699D-756A-6556-2628-758119216147}"/>
                      </a:ext>
                    </a:extLst>
                  </p:cNvPr>
                  <p:cNvSpPr/>
                  <p:nvPr/>
                </p:nvSpPr>
                <p:spPr>
                  <a:xfrm>
                    <a:off x="940879" y="5893891"/>
                    <a:ext cx="150646" cy="77121"/>
                  </a:xfrm>
                  <a:prstGeom prst="rect">
                    <a:avLst/>
                  </a:prstGeom>
                  <a:solidFill>
                    <a:schemeClr val="bg1"/>
                  </a:solidFill>
                  <a:ln w="63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1649" name="Rectangle 1648">
                    <a:extLst>
                      <a:ext uri="{FF2B5EF4-FFF2-40B4-BE49-F238E27FC236}">
                        <a16:creationId xmlns:a16="http://schemas.microsoft.com/office/drawing/2014/main" id="{129C778E-F831-4515-D4C2-DDBE10D1AE1B}"/>
                      </a:ext>
                    </a:extLst>
                  </p:cNvPr>
                  <p:cNvSpPr/>
                  <p:nvPr/>
                </p:nvSpPr>
                <p:spPr>
                  <a:xfrm>
                    <a:off x="940879" y="6067154"/>
                    <a:ext cx="150646" cy="77121"/>
                  </a:xfrm>
                  <a:prstGeom prst="rect">
                    <a:avLst/>
                  </a:prstGeom>
                  <a:solidFill>
                    <a:srgbClr val="D9D9D9"/>
                  </a:solidFill>
                  <a:ln w="63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650" name="Rectangle 1649">
                    <a:extLst>
                      <a:ext uri="{FF2B5EF4-FFF2-40B4-BE49-F238E27FC236}">
                        <a16:creationId xmlns:a16="http://schemas.microsoft.com/office/drawing/2014/main" id="{2FB09ADE-1E7B-63A3-E046-F49A90E30446}"/>
                      </a:ext>
                    </a:extLst>
                  </p:cNvPr>
                  <p:cNvSpPr/>
                  <p:nvPr/>
                </p:nvSpPr>
                <p:spPr>
                  <a:xfrm>
                    <a:off x="940879" y="6240974"/>
                    <a:ext cx="150646" cy="77121"/>
                  </a:xfrm>
                  <a:prstGeom prst="rect">
                    <a:avLst/>
                  </a:prstGeom>
                  <a:solidFill>
                    <a:srgbClr val="E6E6FA"/>
                  </a:solidFill>
                  <a:ln w="63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651" name="TextBox 1650">
                    <a:extLst>
                      <a:ext uri="{FF2B5EF4-FFF2-40B4-BE49-F238E27FC236}">
                        <a16:creationId xmlns:a16="http://schemas.microsoft.com/office/drawing/2014/main" id="{31A6CFE1-4DE9-B7B5-AB2E-FEBD7361F04A}"/>
                      </a:ext>
                    </a:extLst>
                  </p:cNvPr>
                  <p:cNvSpPr txBox="1"/>
                  <p:nvPr/>
                </p:nvSpPr>
                <p:spPr>
                  <a:xfrm>
                    <a:off x="1068469" y="5847652"/>
                    <a:ext cx="832092" cy="169600"/>
                  </a:xfrm>
                  <a:prstGeom prst="rect">
                    <a:avLst/>
                  </a:prstGeom>
                  <a:noFill/>
                </p:spPr>
                <p:txBody>
                  <a:bodyPr wrap="square" rtlCol="0">
                    <a:spAutoFit/>
                  </a:bodyPr>
                  <a:lstStyle/>
                  <a:p>
                    <a:r>
                      <a:rPr lang="en-US" sz="1200" dirty="0">
                        <a:solidFill>
                          <a:srgbClr val="000000"/>
                        </a:solidFill>
                        <a:latin typeface="Arial" panose="020B0604020202020204" pitchFamily="34" charset="0"/>
                        <a:cs typeface="Arial" panose="020B0604020202020204" pitchFamily="34" charset="0"/>
                      </a:rPr>
                      <a:t>Static</a:t>
                    </a:r>
                    <a:endParaRPr lang="en-US" sz="1200" dirty="0">
                      <a:latin typeface="Arial" panose="020B0604020202020204" pitchFamily="34" charset="0"/>
                      <a:cs typeface="Arial" panose="020B0604020202020204" pitchFamily="34" charset="0"/>
                    </a:endParaRPr>
                  </a:p>
                </p:txBody>
              </p:sp>
              <p:sp>
                <p:nvSpPr>
                  <p:cNvPr id="1652" name="TextBox 1651">
                    <a:extLst>
                      <a:ext uri="{FF2B5EF4-FFF2-40B4-BE49-F238E27FC236}">
                        <a16:creationId xmlns:a16="http://schemas.microsoft.com/office/drawing/2014/main" id="{5DA2B6A9-CCDA-6E3F-8E94-C19C450472DF}"/>
                      </a:ext>
                    </a:extLst>
                  </p:cNvPr>
                  <p:cNvSpPr txBox="1"/>
                  <p:nvPr/>
                </p:nvSpPr>
                <p:spPr>
                  <a:xfrm>
                    <a:off x="1068469" y="6020915"/>
                    <a:ext cx="832092" cy="169600"/>
                  </a:xfrm>
                  <a:prstGeom prst="rect">
                    <a:avLst/>
                  </a:prstGeom>
                  <a:noFill/>
                </p:spPr>
                <p:txBody>
                  <a:bodyPr wrap="square" rtlCol="0">
                    <a:spAutoFit/>
                  </a:bodyPr>
                  <a:lstStyle/>
                  <a:p>
                    <a:r>
                      <a:rPr lang="en-US" sz="1200" dirty="0">
                        <a:solidFill>
                          <a:srgbClr val="000000"/>
                        </a:solidFill>
                        <a:latin typeface="Arial" panose="020B0604020202020204" pitchFamily="34" charset="0"/>
                        <a:cs typeface="Arial" panose="020B0604020202020204" pitchFamily="34" charset="0"/>
                      </a:rPr>
                      <a:t>Rotating</a:t>
                    </a:r>
                    <a:endParaRPr lang="en-US" sz="1200" dirty="0">
                      <a:latin typeface="Arial" panose="020B0604020202020204" pitchFamily="34" charset="0"/>
                      <a:cs typeface="Arial" panose="020B0604020202020204" pitchFamily="34" charset="0"/>
                    </a:endParaRPr>
                  </a:p>
                </p:txBody>
              </p:sp>
              <p:sp>
                <p:nvSpPr>
                  <p:cNvPr id="1653" name="TextBox 1652">
                    <a:extLst>
                      <a:ext uri="{FF2B5EF4-FFF2-40B4-BE49-F238E27FC236}">
                        <a16:creationId xmlns:a16="http://schemas.microsoft.com/office/drawing/2014/main" id="{E4DAC031-BCC6-901A-9954-12103EF438AF}"/>
                      </a:ext>
                    </a:extLst>
                  </p:cNvPr>
                  <p:cNvSpPr txBox="1"/>
                  <p:nvPr/>
                </p:nvSpPr>
                <p:spPr>
                  <a:xfrm>
                    <a:off x="1068469" y="6194735"/>
                    <a:ext cx="1056016" cy="169600"/>
                  </a:xfrm>
                  <a:prstGeom prst="rect">
                    <a:avLst/>
                  </a:prstGeom>
                  <a:noFill/>
                </p:spPr>
                <p:txBody>
                  <a:bodyPr wrap="square" rtlCol="0">
                    <a:spAutoFit/>
                  </a:bodyPr>
                  <a:lstStyle/>
                  <a:p>
                    <a:r>
                      <a:rPr lang="en-US" sz="1200" dirty="0">
                        <a:solidFill>
                          <a:srgbClr val="000000"/>
                        </a:solidFill>
                        <a:latin typeface="Arial" panose="020B0604020202020204" pitchFamily="34" charset="0"/>
                        <a:cs typeface="Arial" panose="020B0604020202020204" pitchFamily="34" charset="0"/>
                      </a:rPr>
                      <a:t>Simulated microgravity</a:t>
                    </a:r>
                    <a:endParaRPr lang="en-US" sz="1200" dirty="0">
                      <a:latin typeface="Arial" panose="020B0604020202020204" pitchFamily="34" charset="0"/>
                      <a:cs typeface="Arial" panose="020B0604020202020204" pitchFamily="34" charset="0"/>
                    </a:endParaRPr>
                  </a:p>
                </p:txBody>
              </p:sp>
            </p:grpSp>
            <p:grpSp>
              <p:nvGrpSpPr>
                <p:cNvPr id="1697" name="Group 1696">
                  <a:extLst>
                    <a:ext uri="{FF2B5EF4-FFF2-40B4-BE49-F238E27FC236}">
                      <a16:creationId xmlns:a16="http://schemas.microsoft.com/office/drawing/2014/main" id="{FC327B71-FA94-A109-0EED-C36E604A9F4E}"/>
                    </a:ext>
                  </a:extLst>
                </p:cNvPr>
                <p:cNvGrpSpPr/>
                <p:nvPr/>
              </p:nvGrpSpPr>
              <p:grpSpPr>
                <a:xfrm>
                  <a:off x="23027016" y="17630536"/>
                  <a:ext cx="5962977" cy="3896826"/>
                  <a:chOff x="23027016" y="17630536"/>
                  <a:chExt cx="5962977" cy="3896826"/>
                </a:xfrm>
              </p:grpSpPr>
              <p:grpSp>
                <p:nvGrpSpPr>
                  <p:cNvPr id="1654" name="Group 1653">
                    <a:extLst>
                      <a:ext uri="{FF2B5EF4-FFF2-40B4-BE49-F238E27FC236}">
                        <a16:creationId xmlns:a16="http://schemas.microsoft.com/office/drawing/2014/main" id="{1E29F74D-314D-759F-9DE6-3DDF9F799A52}"/>
                      </a:ext>
                    </a:extLst>
                  </p:cNvPr>
                  <p:cNvGrpSpPr/>
                  <p:nvPr/>
                </p:nvGrpSpPr>
                <p:grpSpPr>
                  <a:xfrm>
                    <a:off x="23027016" y="17630536"/>
                    <a:ext cx="5962977" cy="3896826"/>
                    <a:chOff x="-139783" y="3212805"/>
                    <a:chExt cx="3758611" cy="2456265"/>
                  </a:xfrm>
                </p:grpSpPr>
                <p:grpSp>
                  <p:nvGrpSpPr>
                    <p:cNvPr id="1655" name="Group 1654">
                      <a:extLst>
                        <a:ext uri="{FF2B5EF4-FFF2-40B4-BE49-F238E27FC236}">
                          <a16:creationId xmlns:a16="http://schemas.microsoft.com/office/drawing/2014/main" id="{FD2445AB-ACD0-5B19-19F0-93100CF0B1B3}"/>
                        </a:ext>
                      </a:extLst>
                    </p:cNvPr>
                    <p:cNvGrpSpPr/>
                    <p:nvPr/>
                  </p:nvGrpSpPr>
                  <p:grpSpPr>
                    <a:xfrm>
                      <a:off x="-139783" y="3212805"/>
                      <a:ext cx="3758611" cy="2456265"/>
                      <a:chOff x="-139783" y="3212805"/>
                      <a:chExt cx="3758611" cy="2456265"/>
                    </a:xfrm>
                  </p:grpSpPr>
                  <p:grpSp>
                    <p:nvGrpSpPr>
                      <p:cNvPr id="1657" name="Group 1656">
                        <a:extLst>
                          <a:ext uri="{FF2B5EF4-FFF2-40B4-BE49-F238E27FC236}">
                            <a16:creationId xmlns:a16="http://schemas.microsoft.com/office/drawing/2014/main" id="{B4E6088B-80EC-0C80-D0AC-1904337F21BA}"/>
                          </a:ext>
                        </a:extLst>
                      </p:cNvPr>
                      <p:cNvGrpSpPr/>
                      <p:nvPr/>
                    </p:nvGrpSpPr>
                    <p:grpSpPr>
                      <a:xfrm>
                        <a:off x="-139783" y="3212805"/>
                        <a:ext cx="3758611" cy="2456265"/>
                        <a:chOff x="2991845" y="565174"/>
                        <a:chExt cx="3717022" cy="2429087"/>
                      </a:xfrm>
                    </p:grpSpPr>
                    <p:pic>
                      <p:nvPicPr>
                        <p:cNvPr id="1659" name="Picture 1658">
                          <a:extLst>
                            <a:ext uri="{FF2B5EF4-FFF2-40B4-BE49-F238E27FC236}">
                              <a16:creationId xmlns:a16="http://schemas.microsoft.com/office/drawing/2014/main" id="{0EEFA8CE-B22B-D242-5993-02160490A109}"/>
                            </a:ext>
                          </a:extLst>
                        </p:cNvPr>
                        <p:cNvPicPr>
                          <a:picLocks noChangeAspect="1"/>
                        </p:cNvPicPr>
                        <p:nvPr/>
                      </p:nvPicPr>
                      <p:blipFill rotWithShape="1">
                        <a:blip r:embed="rId19">
                          <a:extLst>
                            <a:ext uri="{28A0092B-C50C-407E-A947-70E740481C1C}">
                              <a14:useLocalDpi xmlns:a14="http://schemas.microsoft.com/office/drawing/2010/main" val="0"/>
                            </a:ext>
                          </a:extLst>
                        </a:blip>
                        <a:srcRect l="-1" t="12145" r="33687"/>
                        <a:stretch/>
                      </p:blipFill>
                      <p:spPr>
                        <a:xfrm>
                          <a:off x="3149505" y="565174"/>
                          <a:ext cx="3437804" cy="2429087"/>
                        </a:xfrm>
                        <a:prstGeom prst="rect">
                          <a:avLst/>
                        </a:prstGeom>
                      </p:spPr>
                    </p:pic>
                    <p:grpSp>
                      <p:nvGrpSpPr>
                        <p:cNvPr id="1660" name="Group 1659">
                          <a:extLst>
                            <a:ext uri="{FF2B5EF4-FFF2-40B4-BE49-F238E27FC236}">
                              <a16:creationId xmlns:a16="http://schemas.microsoft.com/office/drawing/2014/main" id="{B3BB894D-27AE-3D22-B9AA-D987DF1162B9}"/>
                            </a:ext>
                          </a:extLst>
                        </p:cNvPr>
                        <p:cNvGrpSpPr/>
                        <p:nvPr/>
                      </p:nvGrpSpPr>
                      <p:grpSpPr>
                        <a:xfrm>
                          <a:off x="2991845" y="977557"/>
                          <a:ext cx="3717022" cy="1913293"/>
                          <a:chOff x="2824995" y="667677"/>
                          <a:chExt cx="3717022" cy="1913293"/>
                        </a:xfrm>
                      </p:grpSpPr>
                      <p:grpSp>
                        <p:nvGrpSpPr>
                          <p:cNvPr id="1661" name="Group 1660">
                            <a:extLst>
                              <a:ext uri="{FF2B5EF4-FFF2-40B4-BE49-F238E27FC236}">
                                <a16:creationId xmlns:a16="http://schemas.microsoft.com/office/drawing/2014/main" id="{9E0F1E7A-D2FF-697F-DA45-2265290B7ADA}"/>
                              </a:ext>
                            </a:extLst>
                          </p:cNvPr>
                          <p:cNvGrpSpPr/>
                          <p:nvPr/>
                        </p:nvGrpSpPr>
                        <p:grpSpPr>
                          <a:xfrm>
                            <a:off x="2824995" y="667677"/>
                            <a:ext cx="3717022" cy="1913293"/>
                            <a:chOff x="787885" y="3147383"/>
                            <a:chExt cx="3717022" cy="1913293"/>
                          </a:xfrm>
                        </p:grpSpPr>
                        <p:grpSp>
                          <p:nvGrpSpPr>
                            <p:cNvPr id="1663" name="Group 1662">
                              <a:extLst>
                                <a:ext uri="{FF2B5EF4-FFF2-40B4-BE49-F238E27FC236}">
                                  <a16:creationId xmlns:a16="http://schemas.microsoft.com/office/drawing/2014/main" id="{24AA06C3-A931-655A-E617-B8D45334D5BA}"/>
                                </a:ext>
                              </a:extLst>
                            </p:cNvPr>
                            <p:cNvGrpSpPr/>
                            <p:nvPr/>
                          </p:nvGrpSpPr>
                          <p:grpSpPr>
                            <a:xfrm>
                              <a:off x="787885" y="3147383"/>
                              <a:ext cx="3717022" cy="1913293"/>
                              <a:chOff x="787885" y="3147383"/>
                              <a:chExt cx="3717022" cy="1913293"/>
                            </a:xfrm>
                          </p:grpSpPr>
                          <p:grpSp>
                            <p:nvGrpSpPr>
                              <p:cNvPr id="1665" name="Group 1664">
                                <a:extLst>
                                  <a:ext uri="{FF2B5EF4-FFF2-40B4-BE49-F238E27FC236}">
                                    <a16:creationId xmlns:a16="http://schemas.microsoft.com/office/drawing/2014/main" id="{F437B159-8AE9-D1F2-46EC-5E361E4DEC70}"/>
                                  </a:ext>
                                </a:extLst>
                              </p:cNvPr>
                              <p:cNvGrpSpPr/>
                              <p:nvPr/>
                            </p:nvGrpSpPr>
                            <p:grpSpPr>
                              <a:xfrm>
                                <a:off x="787885" y="3147383"/>
                                <a:ext cx="3717022" cy="1913293"/>
                                <a:chOff x="359252" y="3526005"/>
                                <a:chExt cx="3717022" cy="1913293"/>
                              </a:xfrm>
                            </p:grpSpPr>
                            <p:grpSp>
                              <p:nvGrpSpPr>
                                <p:cNvPr id="1667" name="Group 1666">
                                  <a:extLst>
                                    <a:ext uri="{FF2B5EF4-FFF2-40B4-BE49-F238E27FC236}">
                                      <a16:creationId xmlns:a16="http://schemas.microsoft.com/office/drawing/2014/main" id="{CFB736AF-7A3B-B402-5C16-D1F0DFA38158}"/>
                                    </a:ext>
                                  </a:extLst>
                                </p:cNvPr>
                                <p:cNvGrpSpPr/>
                                <p:nvPr/>
                              </p:nvGrpSpPr>
                              <p:grpSpPr>
                                <a:xfrm>
                                  <a:off x="1121680" y="4908615"/>
                                  <a:ext cx="2954594" cy="530683"/>
                                  <a:chOff x="1264898" y="2574007"/>
                                  <a:chExt cx="2954594" cy="530683"/>
                                </a:xfrm>
                              </p:grpSpPr>
                              <p:sp>
                                <p:nvSpPr>
                                  <p:cNvPr id="1678" name="TextBox 1677">
                                    <a:extLst>
                                      <a:ext uri="{FF2B5EF4-FFF2-40B4-BE49-F238E27FC236}">
                                        <a16:creationId xmlns:a16="http://schemas.microsoft.com/office/drawing/2014/main" id="{4B501E6F-7347-703A-0A82-C91E5DC55932}"/>
                                      </a:ext>
                                    </a:extLst>
                                  </p:cNvPr>
                                  <p:cNvSpPr txBox="1"/>
                                  <p:nvPr/>
                                </p:nvSpPr>
                                <p:spPr>
                                  <a:xfrm>
                                    <a:off x="1264898" y="2788591"/>
                                    <a:ext cx="670930" cy="153482"/>
                                  </a:xfrm>
                                  <a:prstGeom prst="rect">
                                    <a:avLst/>
                                  </a:prstGeom>
                                  <a:noFill/>
                                </p:spPr>
                                <p:txBody>
                                  <a:bodyPr wrap="square" tIns="0" rtlCol="0">
                                    <a:spAutoFit/>
                                  </a:bodyPr>
                                  <a:lstStyle/>
                                  <a:p>
                                    <a:pPr algn="ctr"/>
                                    <a:r>
                                      <a:rPr lang="en-US" sz="1300" dirty="0" err="1">
                                        <a:latin typeface="Arial" panose="020B0604020202020204" pitchFamily="34" charset="0"/>
                                        <a:cs typeface="Arial" panose="020B0604020202020204" pitchFamily="34" charset="0"/>
                                      </a:rPr>
                                      <a:t>mraZ</a:t>
                                    </a:r>
                                    <a:r>
                                      <a:rPr lang="en-US" sz="1300" dirty="0">
                                        <a:latin typeface="Arial" panose="020B0604020202020204" pitchFamily="34" charset="0"/>
                                        <a:cs typeface="Arial" panose="020B0604020202020204" pitchFamily="34" charset="0"/>
                                      </a:rPr>
                                      <a:t> – </a:t>
                                    </a:r>
                                    <a:r>
                                      <a:rPr lang="en-US" sz="1300" dirty="0" err="1">
                                        <a:latin typeface="Arial" panose="020B0604020202020204" pitchFamily="34" charset="0"/>
                                        <a:cs typeface="Arial" panose="020B0604020202020204" pitchFamily="34" charset="0"/>
                                      </a:rPr>
                                      <a:t>fruR</a:t>
                                    </a:r>
                                    <a:r>
                                      <a:rPr lang="en-US" sz="1300" dirty="0">
                                        <a:latin typeface="Arial" panose="020B0604020202020204" pitchFamily="34" charset="0"/>
                                        <a:cs typeface="Arial" panose="020B0604020202020204" pitchFamily="34" charset="0"/>
                                      </a:rPr>
                                      <a:t> </a:t>
                                    </a:r>
                                  </a:p>
                                </p:txBody>
                              </p:sp>
                              <p:sp>
                                <p:nvSpPr>
                                  <p:cNvPr id="1679" name="TextBox 1678">
                                    <a:extLst>
                                      <a:ext uri="{FF2B5EF4-FFF2-40B4-BE49-F238E27FC236}">
                                        <a16:creationId xmlns:a16="http://schemas.microsoft.com/office/drawing/2014/main" id="{3EA748E5-0DCB-BDD7-8E92-9A115AAD0F15}"/>
                                      </a:ext>
                                    </a:extLst>
                                  </p:cNvPr>
                                  <p:cNvSpPr txBox="1"/>
                                  <p:nvPr/>
                                </p:nvSpPr>
                                <p:spPr>
                                  <a:xfrm>
                                    <a:off x="1756656" y="2574007"/>
                                    <a:ext cx="391100" cy="182260"/>
                                  </a:xfrm>
                                  <a:prstGeom prst="rect">
                                    <a:avLst/>
                                  </a:prstGeom>
                                  <a:noFill/>
                                </p:spPr>
                                <p:txBody>
                                  <a:bodyPr wrap="square" rtlCol="0">
                                    <a:spAutoFit/>
                                  </a:bodyPr>
                                  <a:lstStyle/>
                                  <a:p>
                                    <a:pPr algn="ctr"/>
                                    <a:r>
                                      <a:rPr lang="en-US" sz="1300" dirty="0" err="1">
                                        <a:latin typeface="Arial" panose="020B0604020202020204" pitchFamily="34" charset="0"/>
                                        <a:cs typeface="Arial" panose="020B0604020202020204" pitchFamily="34" charset="0"/>
                                      </a:rPr>
                                      <a:t>cueO</a:t>
                                    </a:r>
                                    <a:endParaRPr lang="en-US" sz="1300" dirty="0">
                                      <a:latin typeface="Arial" panose="020B0604020202020204" pitchFamily="34" charset="0"/>
                                      <a:cs typeface="Arial" panose="020B0604020202020204" pitchFamily="34" charset="0"/>
                                    </a:endParaRPr>
                                  </a:p>
                                </p:txBody>
                              </p:sp>
                              <p:sp>
                                <p:nvSpPr>
                                  <p:cNvPr id="1680" name="TextBox 1679">
                                    <a:extLst>
                                      <a:ext uri="{FF2B5EF4-FFF2-40B4-BE49-F238E27FC236}">
                                        <a16:creationId xmlns:a16="http://schemas.microsoft.com/office/drawing/2014/main" id="{4A6F750B-690F-D9ED-68B1-1A1D03BA1D18}"/>
                                      </a:ext>
                                    </a:extLst>
                                  </p:cNvPr>
                                  <p:cNvSpPr txBox="1"/>
                                  <p:nvPr/>
                                </p:nvSpPr>
                                <p:spPr>
                                  <a:xfrm>
                                    <a:off x="2098299" y="2574007"/>
                                    <a:ext cx="391100" cy="182260"/>
                                  </a:xfrm>
                                  <a:prstGeom prst="rect">
                                    <a:avLst/>
                                  </a:prstGeom>
                                  <a:noFill/>
                                </p:spPr>
                                <p:txBody>
                                  <a:bodyPr wrap="square" rtlCol="0">
                                    <a:spAutoFit/>
                                  </a:bodyPr>
                                  <a:lstStyle/>
                                  <a:p>
                                    <a:pPr algn="ctr"/>
                                    <a:r>
                                      <a:rPr lang="en-US" sz="1300" dirty="0" err="1">
                                        <a:latin typeface="Arial" panose="020B0604020202020204" pitchFamily="34" charset="0"/>
                                        <a:cs typeface="Arial" panose="020B0604020202020204" pitchFamily="34" charset="0"/>
                                      </a:rPr>
                                      <a:t>corC</a:t>
                                    </a:r>
                                    <a:endParaRPr lang="en-US" sz="1300" dirty="0">
                                      <a:latin typeface="Arial" panose="020B0604020202020204" pitchFamily="34" charset="0"/>
                                      <a:cs typeface="Arial" panose="020B0604020202020204" pitchFamily="34" charset="0"/>
                                    </a:endParaRPr>
                                  </a:p>
                                </p:txBody>
                              </p:sp>
                              <p:sp>
                                <p:nvSpPr>
                                  <p:cNvPr id="1681" name="TextBox 1680">
                                    <a:extLst>
                                      <a:ext uri="{FF2B5EF4-FFF2-40B4-BE49-F238E27FC236}">
                                        <a16:creationId xmlns:a16="http://schemas.microsoft.com/office/drawing/2014/main" id="{79EBDDD7-C6F3-8A78-55E7-C130F63BD0B7}"/>
                                      </a:ext>
                                    </a:extLst>
                                  </p:cNvPr>
                                  <p:cNvSpPr txBox="1"/>
                                  <p:nvPr/>
                                </p:nvSpPr>
                                <p:spPr>
                                  <a:xfrm>
                                    <a:off x="2466336" y="2574007"/>
                                    <a:ext cx="391100" cy="182260"/>
                                  </a:xfrm>
                                  <a:prstGeom prst="rect">
                                    <a:avLst/>
                                  </a:prstGeom>
                                  <a:noFill/>
                                </p:spPr>
                                <p:txBody>
                                  <a:bodyPr wrap="square" rtlCol="0">
                                    <a:spAutoFit/>
                                  </a:bodyPr>
                                  <a:lstStyle/>
                                  <a:p>
                                    <a:pPr algn="ctr"/>
                                    <a:r>
                                      <a:rPr lang="en-US" sz="1300" dirty="0" err="1">
                                        <a:latin typeface="Arial" panose="020B0604020202020204" pitchFamily="34" charset="0"/>
                                        <a:cs typeface="Arial" panose="020B0604020202020204" pitchFamily="34" charset="0"/>
                                      </a:rPr>
                                      <a:t>elyC</a:t>
                                    </a:r>
                                    <a:endParaRPr lang="en-US" sz="1300" dirty="0">
                                      <a:latin typeface="Arial" panose="020B0604020202020204" pitchFamily="34" charset="0"/>
                                      <a:cs typeface="Arial" panose="020B0604020202020204" pitchFamily="34" charset="0"/>
                                    </a:endParaRPr>
                                  </a:p>
                                </p:txBody>
                              </p:sp>
                              <p:sp>
                                <p:nvSpPr>
                                  <p:cNvPr id="1682" name="TextBox 1681">
                                    <a:extLst>
                                      <a:ext uri="{FF2B5EF4-FFF2-40B4-BE49-F238E27FC236}">
                                        <a16:creationId xmlns:a16="http://schemas.microsoft.com/office/drawing/2014/main" id="{736A1A3F-C094-7947-239D-34901974EB40}"/>
                                      </a:ext>
                                    </a:extLst>
                                  </p:cNvPr>
                                  <p:cNvSpPr txBox="1"/>
                                  <p:nvPr/>
                                </p:nvSpPr>
                                <p:spPr>
                                  <a:xfrm>
                                    <a:off x="2846110" y="2788591"/>
                                    <a:ext cx="734776" cy="153482"/>
                                  </a:xfrm>
                                  <a:prstGeom prst="rect">
                                    <a:avLst/>
                                  </a:prstGeom>
                                  <a:noFill/>
                                </p:spPr>
                                <p:txBody>
                                  <a:bodyPr wrap="square" tIns="0" rtlCol="0">
                                    <a:spAutoFit/>
                                  </a:bodyPr>
                                  <a:lstStyle/>
                                  <a:p>
                                    <a:pPr algn="ctr"/>
                                    <a:r>
                                      <a:rPr lang="en-US" sz="1300" dirty="0" err="1">
                                        <a:latin typeface="Arial" panose="020B0604020202020204" pitchFamily="34" charset="0"/>
                                        <a:cs typeface="Arial" panose="020B0604020202020204" pitchFamily="34" charset="0"/>
                                      </a:rPr>
                                      <a:t>yobD</a:t>
                                    </a:r>
                                    <a:r>
                                      <a:rPr lang="en-US" sz="1300" dirty="0">
                                        <a:latin typeface="Arial" panose="020B0604020202020204" pitchFamily="34" charset="0"/>
                                        <a:cs typeface="Arial" panose="020B0604020202020204" pitchFamily="34" charset="0"/>
                                      </a:rPr>
                                      <a:t> – </a:t>
                                    </a:r>
                                    <a:r>
                                      <a:rPr lang="en-US" sz="1300" dirty="0" err="1">
                                        <a:latin typeface="Arial" panose="020B0604020202020204" pitchFamily="34" charset="0"/>
                                        <a:cs typeface="Arial" panose="020B0604020202020204" pitchFamily="34" charset="0"/>
                                      </a:rPr>
                                      <a:t>mntP</a:t>
                                    </a:r>
                                    <a:r>
                                      <a:rPr lang="en-US" sz="1300" dirty="0">
                                        <a:latin typeface="Arial" panose="020B0604020202020204" pitchFamily="34" charset="0"/>
                                        <a:cs typeface="Arial" panose="020B0604020202020204" pitchFamily="34" charset="0"/>
                                      </a:rPr>
                                      <a:t> </a:t>
                                    </a:r>
                                  </a:p>
                                </p:txBody>
                              </p:sp>
                              <p:sp>
                                <p:nvSpPr>
                                  <p:cNvPr id="1683" name="TextBox 1682">
                                    <a:extLst>
                                      <a:ext uri="{FF2B5EF4-FFF2-40B4-BE49-F238E27FC236}">
                                        <a16:creationId xmlns:a16="http://schemas.microsoft.com/office/drawing/2014/main" id="{8C62BC84-AA54-2962-A2B8-74DEB45C46C7}"/>
                                      </a:ext>
                                    </a:extLst>
                                  </p:cNvPr>
                                  <p:cNvSpPr txBox="1"/>
                                  <p:nvPr/>
                                </p:nvSpPr>
                                <p:spPr>
                                  <a:xfrm>
                                    <a:off x="3206716" y="2574007"/>
                                    <a:ext cx="391100" cy="182260"/>
                                  </a:xfrm>
                                  <a:prstGeom prst="rect">
                                    <a:avLst/>
                                  </a:prstGeom>
                                  <a:noFill/>
                                </p:spPr>
                                <p:txBody>
                                  <a:bodyPr wrap="square" rtlCol="0">
                                    <a:spAutoFit/>
                                  </a:bodyPr>
                                  <a:lstStyle/>
                                  <a:p>
                                    <a:pPr algn="ctr"/>
                                    <a:r>
                                      <a:rPr lang="en-US" sz="1300" dirty="0" err="1">
                                        <a:latin typeface="Arial" panose="020B0604020202020204" pitchFamily="34" charset="0"/>
                                        <a:cs typeface="Arial" panose="020B0604020202020204" pitchFamily="34" charset="0"/>
                                      </a:rPr>
                                      <a:t>flhA</a:t>
                                    </a:r>
                                    <a:endParaRPr lang="en-US" sz="1300" dirty="0">
                                      <a:latin typeface="Arial" panose="020B0604020202020204" pitchFamily="34" charset="0"/>
                                      <a:cs typeface="Arial" panose="020B0604020202020204" pitchFamily="34" charset="0"/>
                                    </a:endParaRPr>
                                  </a:p>
                                </p:txBody>
                              </p:sp>
                              <p:sp>
                                <p:nvSpPr>
                                  <p:cNvPr id="1684" name="TextBox 1683">
                                    <a:extLst>
                                      <a:ext uri="{FF2B5EF4-FFF2-40B4-BE49-F238E27FC236}">
                                        <a16:creationId xmlns:a16="http://schemas.microsoft.com/office/drawing/2014/main" id="{4DA19C2C-A69D-A735-2CF9-441198B392AD}"/>
                                      </a:ext>
                                    </a:extLst>
                                  </p:cNvPr>
                                  <p:cNvSpPr txBox="1"/>
                                  <p:nvPr/>
                                </p:nvSpPr>
                                <p:spPr>
                                  <a:xfrm>
                                    <a:off x="2825618" y="2574007"/>
                                    <a:ext cx="391100" cy="182260"/>
                                  </a:xfrm>
                                  <a:prstGeom prst="rect">
                                    <a:avLst/>
                                  </a:prstGeom>
                                  <a:noFill/>
                                </p:spPr>
                                <p:txBody>
                                  <a:bodyPr wrap="square" rtlCol="0">
                                    <a:spAutoFit/>
                                  </a:bodyPr>
                                  <a:lstStyle/>
                                  <a:p>
                                    <a:pPr algn="ctr"/>
                                    <a:r>
                                      <a:rPr lang="en-US" sz="1300" dirty="0" err="1">
                                        <a:latin typeface="Arial" panose="020B0604020202020204" pitchFamily="34" charset="0"/>
                                        <a:cs typeface="Arial" panose="020B0604020202020204" pitchFamily="34" charset="0"/>
                                      </a:rPr>
                                      <a:t>curA</a:t>
                                    </a:r>
                                    <a:endParaRPr lang="en-US" sz="1300" dirty="0">
                                      <a:latin typeface="Arial" panose="020B0604020202020204" pitchFamily="34" charset="0"/>
                                      <a:cs typeface="Arial" panose="020B0604020202020204" pitchFamily="34" charset="0"/>
                                    </a:endParaRPr>
                                  </a:p>
                                </p:txBody>
                              </p:sp>
                              <p:sp>
                                <p:nvSpPr>
                                  <p:cNvPr id="1685" name="TextBox 1684">
                                    <a:extLst>
                                      <a:ext uri="{FF2B5EF4-FFF2-40B4-BE49-F238E27FC236}">
                                        <a16:creationId xmlns:a16="http://schemas.microsoft.com/office/drawing/2014/main" id="{B765A1AF-930A-8A2C-AF52-F88252ECC01D}"/>
                                      </a:ext>
                                    </a:extLst>
                                  </p:cNvPr>
                                  <p:cNvSpPr txBox="1"/>
                                  <p:nvPr/>
                                </p:nvSpPr>
                                <p:spPr>
                                  <a:xfrm>
                                    <a:off x="3189529" y="2922430"/>
                                    <a:ext cx="832092" cy="182260"/>
                                  </a:xfrm>
                                  <a:prstGeom prst="rect">
                                    <a:avLst/>
                                  </a:prstGeom>
                                  <a:noFill/>
                                </p:spPr>
                                <p:txBody>
                                  <a:bodyPr wrap="square" rtlCol="0">
                                    <a:spAutoFit/>
                                  </a:bodyPr>
                                  <a:lstStyle/>
                                  <a:p>
                                    <a:pPr algn="ctr"/>
                                    <a:r>
                                      <a:rPr lang="en-US" sz="1300" i="0" u="none" strike="noStrike" dirty="0">
                                        <a:solidFill>
                                          <a:srgbClr val="000000"/>
                                        </a:solidFill>
                                        <a:effectLst/>
                                        <a:latin typeface="Arial" panose="020B0604020202020204" pitchFamily="34" charset="0"/>
                                        <a:cs typeface="Arial" panose="020B0604020202020204" pitchFamily="34" charset="0"/>
                                      </a:rPr>
                                      <a:t>ECB RS23820</a:t>
                                    </a:r>
                                    <a:r>
                                      <a:rPr lang="en-US" sz="1300" dirty="0">
                                        <a:latin typeface="Arial" panose="020B0604020202020204" pitchFamily="34" charset="0"/>
                                        <a:cs typeface="Arial" panose="020B0604020202020204" pitchFamily="34" charset="0"/>
                                      </a:rPr>
                                      <a:t> </a:t>
                                    </a:r>
                                  </a:p>
                                </p:txBody>
                              </p:sp>
                              <p:sp>
                                <p:nvSpPr>
                                  <p:cNvPr id="1686" name="TextBox 1685">
                                    <a:extLst>
                                      <a:ext uri="{FF2B5EF4-FFF2-40B4-BE49-F238E27FC236}">
                                        <a16:creationId xmlns:a16="http://schemas.microsoft.com/office/drawing/2014/main" id="{472EDD8F-A5C1-F009-B63A-C55859BD3EA3}"/>
                                      </a:ext>
                                    </a:extLst>
                                  </p:cNvPr>
                                  <p:cNvSpPr txBox="1"/>
                                  <p:nvPr/>
                                </p:nvSpPr>
                                <p:spPr>
                                  <a:xfrm>
                                    <a:off x="3585682" y="2574007"/>
                                    <a:ext cx="391100" cy="182260"/>
                                  </a:xfrm>
                                  <a:prstGeom prst="rect">
                                    <a:avLst/>
                                  </a:prstGeom>
                                  <a:noFill/>
                                </p:spPr>
                                <p:txBody>
                                  <a:bodyPr wrap="square" rtlCol="0">
                                    <a:spAutoFit/>
                                  </a:bodyPr>
                                  <a:lstStyle/>
                                  <a:p>
                                    <a:pPr algn="ctr"/>
                                    <a:r>
                                      <a:rPr lang="en-US" sz="1300" dirty="0" err="1">
                                        <a:latin typeface="Arial" panose="020B0604020202020204" pitchFamily="34" charset="0"/>
                                        <a:cs typeface="Arial" panose="020B0604020202020204" pitchFamily="34" charset="0"/>
                                      </a:rPr>
                                      <a:t>fryC</a:t>
                                    </a:r>
                                    <a:endParaRPr lang="en-US" sz="1300" dirty="0">
                                      <a:latin typeface="Arial" panose="020B0604020202020204" pitchFamily="34" charset="0"/>
                                      <a:cs typeface="Arial" panose="020B0604020202020204" pitchFamily="34" charset="0"/>
                                    </a:endParaRPr>
                                  </a:p>
                                </p:txBody>
                              </p:sp>
                              <p:sp>
                                <p:nvSpPr>
                                  <p:cNvPr id="1687" name="TextBox 1686">
                                    <a:extLst>
                                      <a:ext uri="{FF2B5EF4-FFF2-40B4-BE49-F238E27FC236}">
                                        <a16:creationId xmlns:a16="http://schemas.microsoft.com/office/drawing/2014/main" id="{D8FA5075-5B16-91C0-CA6E-7D1677EF12A6}"/>
                                      </a:ext>
                                    </a:extLst>
                                  </p:cNvPr>
                                  <p:cNvSpPr txBox="1"/>
                                  <p:nvPr/>
                                </p:nvSpPr>
                                <p:spPr>
                                  <a:xfrm>
                                    <a:off x="3739187" y="2788591"/>
                                    <a:ext cx="480305" cy="153482"/>
                                  </a:xfrm>
                                  <a:prstGeom prst="rect">
                                    <a:avLst/>
                                  </a:prstGeom>
                                  <a:noFill/>
                                </p:spPr>
                                <p:txBody>
                                  <a:bodyPr wrap="square" tIns="0" rtlCol="0">
                                    <a:spAutoFit/>
                                  </a:bodyPr>
                                  <a:lstStyle/>
                                  <a:p>
                                    <a:pPr algn="ctr"/>
                                    <a:r>
                                      <a:rPr lang="en-US" sz="1300" dirty="0" err="1">
                                        <a:latin typeface="Arial" panose="020B0604020202020204" pitchFamily="34" charset="0"/>
                                        <a:cs typeface="Arial" panose="020B0604020202020204" pitchFamily="34" charset="0"/>
                                      </a:rPr>
                                      <a:t>bsmA</a:t>
                                    </a:r>
                                    <a:endParaRPr lang="en-US" sz="1300" dirty="0">
                                      <a:latin typeface="Arial" panose="020B0604020202020204" pitchFamily="34" charset="0"/>
                                      <a:cs typeface="Arial" panose="020B0604020202020204" pitchFamily="34" charset="0"/>
                                    </a:endParaRPr>
                                  </a:p>
                                </p:txBody>
                              </p:sp>
                              <p:cxnSp>
                                <p:nvCxnSpPr>
                                  <p:cNvPr id="1688" name="Straight Connector 1687">
                                    <a:extLst>
                                      <a:ext uri="{FF2B5EF4-FFF2-40B4-BE49-F238E27FC236}">
                                        <a16:creationId xmlns:a16="http://schemas.microsoft.com/office/drawing/2014/main" id="{18DBC4A5-3617-1E02-EE1A-9472908465BF}"/>
                                      </a:ext>
                                    </a:extLst>
                                  </p:cNvPr>
                                  <p:cNvCxnSpPr>
                                    <a:cxnSpLocks/>
                                  </p:cNvCxnSpPr>
                                  <p:nvPr/>
                                </p:nvCxnSpPr>
                                <p:spPr>
                                  <a:xfrm flipV="1">
                                    <a:off x="3603234" y="2619726"/>
                                    <a:ext cx="0" cy="322347"/>
                                  </a:xfrm>
                                  <a:prstGeom prst="line">
                                    <a:avLst/>
                                  </a:prstGeom>
                                  <a:ln w="6350"/>
                                </p:spPr>
                                <p:style>
                                  <a:lnRef idx="1">
                                    <a:schemeClr val="dk1"/>
                                  </a:lnRef>
                                  <a:fillRef idx="0">
                                    <a:schemeClr val="dk1"/>
                                  </a:fillRef>
                                  <a:effectRef idx="0">
                                    <a:schemeClr val="dk1"/>
                                  </a:effectRef>
                                  <a:fontRef idx="minor">
                                    <a:schemeClr val="tx1"/>
                                  </a:fontRef>
                                </p:style>
                              </p:cxnSp>
                            </p:grpSp>
                            <p:grpSp>
                              <p:nvGrpSpPr>
                                <p:cNvPr id="1668" name="Group 1667">
                                  <a:extLst>
                                    <a:ext uri="{FF2B5EF4-FFF2-40B4-BE49-F238E27FC236}">
                                      <a16:creationId xmlns:a16="http://schemas.microsoft.com/office/drawing/2014/main" id="{E426B97B-D3A7-8B76-8255-5AF15B463DCC}"/>
                                    </a:ext>
                                  </a:extLst>
                                </p:cNvPr>
                                <p:cNvGrpSpPr/>
                                <p:nvPr/>
                              </p:nvGrpSpPr>
                              <p:grpSpPr>
                                <a:xfrm>
                                  <a:off x="359252" y="3526005"/>
                                  <a:ext cx="573428" cy="1394989"/>
                                  <a:chOff x="359252" y="3526005"/>
                                  <a:chExt cx="573428" cy="1394989"/>
                                </a:xfrm>
                              </p:grpSpPr>
                              <p:grpSp>
                                <p:nvGrpSpPr>
                                  <p:cNvPr id="1669" name="Group 1668">
                                    <a:extLst>
                                      <a:ext uri="{FF2B5EF4-FFF2-40B4-BE49-F238E27FC236}">
                                        <a16:creationId xmlns:a16="http://schemas.microsoft.com/office/drawing/2014/main" id="{DE1ABCFB-9F63-BB74-6F58-14DC5E2A25EA}"/>
                                      </a:ext>
                                    </a:extLst>
                                  </p:cNvPr>
                                  <p:cNvGrpSpPr/>
                                  <p:nvPr/>
                                </p:nvGrpSpPr>
                                <p:grpSpPr>
                                  <a:xfrm>
                                    <a:off x="359252" y="3526005"/>
                                    <a:ext cx="573428" cy="305328"/>
                                    <a:chOff x="359252" y="3526005"/>
                                    <a:chExt cx="573428" cy="305328"/>
                                  </a:xfrm>
                                </p:grpSpPr>
                                <p:sp>
                                  <p:nvSpPr>
                                    <p:cNvPr id="1676" name="TextBox 1675">
                                      <a:extLst>
                                        <a:ext uri="{FF2B5EF4-FFF2-40B4-BE49-F238E27FC236}">
                                          <a16:creationId xmlns:a16="http://schemas.microsoft.com/office/drawing/2014/main" id="{5B54F943-7B06-95D0-9F2C-E52F31133384}"/>
                                        </a:ext>
                                      </a:extLst>
                                    </p:cNvPr>
                                    <p:cNvSpPr txBox="1"/>
                                    <p:nvPr/>
                                  </p:nvSpPr>
                                  <p:spPr>
                                    <a:xfrm>
                                      <a:off x="359252" y="3580346"/>
                                      <a:ext cx="482747" cy="205762"/>
                                    </a:xfrm>
                                    <a:prstGeom prst="rect">
                                      <a:avLst/>
                                    </a:prstGeom>
                                    <a:noFill/>
                                  </p:spPr>
                                  <p:txBody>
                                    <a:bodyPr wrap="square" rtlCol="0">
                                      <a:spAutoFit/>
                                    </a:bodyPr>
                                    <a:lstStyle/>
                                    <a:p>
                                      <a:pPr algn="r"/>
                                      <a:r>
                                        <a:rPr lang="en-US" sz="1400" dirty="0" err="1">
                                          <a:latin typeface="Arial" panose="020B0604020202020204" pitchFamily="34" charset="0"/>
                                          <a:cs typeface="Arial" panose="020B0604020202020204" pitchFamily="34" charset="0"/>
                                        </a:rPr>
                                        <a:t>Wk</a:t>
                                      </a:r>
                                      <a:r>
                                        <a:rPr lang="en-US" sz="1400" dirty="0">
                                          <a:latin typeface="Arial" panose="020B0604020202020204" pitchFamily="34" charset="0"/>
                                          <a:cs typeface="Arial" panose="020B0604020202020204" pitchFamily="34" charset="0"/>
                                        </a:rPr>
                                        <a:t> 2</a:t>
                                      </a:r>
                                    </a:p>
                                  </p:txBody>
                                </p:sp>
                                <p:sp>
                                  <p:nvSpPr>
                                    <p:cNvPr id="1677" name="Left Brace 1676">
                                      <a:extLst>
                                        <a:ext uri="{FF2B5EF4-FFF2-40B4-BE49-F238E27FC236}">
                                          <a16:creationId xmlns:a16="http://schemas.microsoft.com/office/drawing/2014/main" id="{D61496B2-0B95-9A05-F798-10E2136B7382}"/>
                                        </a:ext>
                                      </a:extLst>
                                    </p:cNvPr>
                                    <p:cNvSpPr/>
                                    <p:nvPr/>
                                  </p:nvSpPr>
                                  <p:spPr>
                                    <a:xfrm>
                                      <a:off x="819907" y="3526005"/>
                                      <a:ext cx="112773" cy="305328"/>
                                    </a:xfrm>
                                    <a:prstGeom prst="leftBrace">
                                      <a:avLst>
                                        <a:gd name="adj1" fmla="val 0"/>
                                        <a:gd name="adj2" fmla="val 50000"/>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sz="1400" dirty="0"/>
                                    </a:p>
                                  </p:txBody>
                                </p:sp>
                              </p:grpSp>
                              <p:grpSp>
                                <p:nvGrpSpPr>
                                  <p:cNvPr id="1670" name="Group 1669">
                                    <a:extLst>
                                      <a:ext uri="{FF2B5EF4-FFF2-40B4-BE49-F238E27FC236}">
                                        <a16:creationId xmlns:a16="http://schemas.microsoft.com/office/drawing/2014/main" id="{CDFD9273-3010-B9FE-D92D-E66532C41A19}"/>
                                      </a:ext>
                                    </a:extLst>
                                  </p:cNvPr>
                                  <p:cNvGrpSpPr/>
                                  <p:nvPr/>
                                </p:nvGrpSpPr>
                                <p:grpSpPr>
                                  <a:xfrm>
                                    <a:off x="359252" y="3850161"/>
                                    <a:ext cx="573428" cy="312683"/>
                                    <a:chOff x="359252" y="3850161"/>
                                    <a:chExt cx="573428" cy="312683"/>
                                  </a:xfrm>
                                </p:grpSpPr>
                                <p:sp>
                                  <p:nvSpPr>
                                    <p:cNvPr id="1674" name="TextBox 1673">
                                      <a:extLst>
                                        <a:ext uri="{FF2B5EF4-FFF2-40B4-BE49-F238E27FC236}">
                                          <a16:creationId xmlns:a16="http://schemas.microsoft.com/office/drawing/2014/main" id="{CC053F92-CE06-8DA5-3FB4-B98406215CE5}"/>
                                        </a:ext>
                                      </a:extLst>
                                    </p:cNvPr>
                                    <p:cNvSpPr txBox="1"/>
                                    <p:nvPr/>
                                  </p:nvSpPr>
                                  <p:spPr>
                                    <a:xfrm>
                                      <a:off x="359252" y="3900954"/>
                                      <a:ext cx="482747" cy="205762"/>
                                    </a:xfrm>
                                    <a:prstGeom prst="rect">
                                      <a:avLst/>
                                    </a:prstGeom>
                                    <a:noFill/>
                                  </p:spPr>
                                  <p:txBody>
                                    <a:bodyPr wrap="square" rtlCol="0">
                                      <a:spAutoFit/>
                                    </a:bodyPr>
                                    <a:lstStyle/>
                                    <a:p>
                                      <a:pPr algn="r"/>
                                      <a:r>
                                        <a:rPr lang="en-US" sz="1400" dirty="0" err="1">
                                          <a:latin typeface="Arial" panose="020B0604020202020204" pitchFamily="34" charset="0"/>
                                          <a:cs typeface="Arial" panose="020B0604020202020204" pitchFamily="34" charset="0"/>
                                        </a:rPr>
                                        <a:t>Wk</a:t>
                                      </a:r>
                                      <a:r>
                                        <a:rPr lang="en-US" sz="1400" dirty="0">
                                          <a:latin typeface="Arial" panose="020B0604020202020204" pitchFamily="34" charset="0"/>
                                          <a:cs typeface="Arial" panose="020B0604020202020204" pitchFamily="34" charset="0"/>
                                        </a:rPr>
                                        <a:t> 3</a:t>
                                      </a:r>
                                    </a:p>
                                  </p:txBody>
                                </p:sp>
                                <p:sp>
                                  <p:nvSpPr>
                                    <p:cNvPr id="1675" name="Left Brace 1674">
                                      <a:extLst>
                                        <a:ext uri="{FF2B5EF4-FFF2-40B4-BE49-F238E27FC236}">
                                          <a16:creationId xmlns:a16="http://schemas.microsoft.com/office/drawing/2014/main" id="{EB1171FA-7990-BB02-70F8-32E94E4E1742}"/>
                                        </a:ext>
                                      </a:extLst>
                                    </p:cNvPr>
                                    <p:cNvSpPr/>
                                    <p:nvPr/>
                                  </p:nvSpPr>
                                  <p:spPr>
                                    <a:xfrm>
                                      <a:off x="819907" y="3850161"/>
                                      <a:ext cx="112773" cy="312683"/>
                                    </a:xfrm>
                                    <a:prstGeom prst="leftBrace">
                                      <a:avLst>
                                        <a:gd name="adj1" fmla="val 0"/>
                                        <a:gd name="adj2" fmla="val 50000"/>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sz="1400"/>
                                    </a:p>
                                  </p:txBody>
                                </p:sp>
                              </p:grpSp>
                              <p:grpSp>
                                <p:nvGrpSpPr>
                                  <p:cNvPr id="1671" name="Group 1670">
                                    <a:extLst>
                                      <a:ext uri="{FF2B5EF4-FFF2-40B4-BE49-F238E27FC236}">
                                        <a16:creationId xmlns:a16="http://schemas.microsoft.com/office/drawing/2014/main" id="{81EBBC33-AD56-843E-9232-FDF27159FA5C}"/>
                                      </a:ext>
                                    </a:extLst>
                                  </p:cNvPr>
                                  <p:cNvGrpSpPr/>
                                  <p:nvPr/>
                                </p:nvGrpSpPr>
                                <p:grpSpPr>
                                  <a:xfrm>
                                    <a:off x="359252" y="4181671"/>
                                    <a:ext cx="573428" cy="739323"/>
                                    <a:chOff x="359252" y="4181671"/>
                                    <a:chExt cx="573428" cy="739323"/>
                                  </a:xfrm>
                                </p:grpSpPr>
                                <p:sp>
                                  <p:nvSpPr>
                                    <p:cNvPr id="1672" name="TextBox 1671">
                                      <a:extLst>
                                        <a:ext uri="{FF2B5EF4-FFF2-40B4-BE49-F238E27FC236}">
                                          <a16:creationId xmlns:a16="http://schemas.microsoft.com/office/drawing/2014/main" id="{3ABA8EF0-0497-9756-B0CA-1B0FB23FD189}"/>
                                        </a:ext>
                                      </a:extLst>
                                    </p:cNvPr>
                                    <p:cNvSpPr txBox="1"/>
                                    <p:nvPr/>
                                  </p:nvSpPr>
                                  <p:spPr>
                                    <a:xfrm>
                                      <a:off x="359252" y="4426015"/>
                                      <a:ext cx="482747" cy="205762"/>
                                    </a:xfrm>
                                    <a:prstGeom prst="rect">
                                      <a:avLst/>
                                    </a:prstGeom>
                                    <a:noFill/>
                                  </p:spPr>
                                  <p:txBody>
                                    <a:bodyPr wrap="square" rtlCol="0">
                                      <a:spAutoFit/>
                                    </a:bodyPr>
                                    <a:lstStyle/>
                                    <a:p>
                                      <a:pPr algn="r"/>
                                      <a:r>
                                        <a:rPr lang="en-US" sz="1400" dirty="0" err="1">
                                          <a:latin typeface="Arial" panose="020B0604020202020204" pitchFamily="34" charset="0"/>
                                          <a:cs typeface="Arial" panose="020B0604020202020204" pitchFamily="34" charset="0"/>
                                        </a:rPr>
                                        <a:t>Wk</a:t>
                                      </a:r>
                                      <a:r>
                                        <a:rPr lang="en-US" sz="1400" dirty="0">
                                          <a:latin typeface="Arial" panose="020B0604020202020204" pitchFamily="34" charset="0"/>
                                          <a:cs typeface="Arial" panose="020B0604020202020204" pitchFamily="34" charset="0"/>
                                        </a:rPr>
                                        <a:t> 4</a:t>
                                      </a:r>
                                    </a:p>
                                  </p:txBody>
                                </p:sp>
                                <p:sp>
                                  <p:nvSpPr>
                                    <p:cNvPr id="1673" name="Left Brace 1672">
                                      <a:extLst>
                                        <a:ext uri="{FF2B5EF4-FFF2-40B4-BE49-F238E27FC236}">
                                          <a16:creationId xmlns:a16="http://schemas.microsoft.com/office/drawing/2014/main" id="{204EA732-F71E-97B3-F9B4-29488CD76878}"/>
                                        </a:ext>
                                      </a:extLst>
                                    </p:cNvPr>
                                    <p:cNvSpPr/>
                                    <p:nvPr/>
                                  </p:nvSpPr>
                                  <p:spPr>
                                    <a:xfrm>
                                      <a:off x="819907" y="4181671"/>
                                      <a:ext cx="112773" cy="739323"/>
                                    </a:xfrm>
                                    <a:prstGeom prst="leftBrace">
                                      <a:avLst>
                                        <a:gd name="adj1" fmla="val 0"/>
                                        <a:gd name="adj2" fmla="val 50000"/>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sz="1400"/>
                                    </a:p>
                                  </p:txBody>
                                </p:sp>
                              </p:grpSp>
                            </p:grpSp>
                          </p:grpSp>
                          <p:cxnSp>
                            <p:nvCxnSpPr>
                              <p:cNvPr id="1666" name="Straight Connector 1665">
                                <a:extLst>
                                  <a:ext uri="{FF2B5EF4-FFF2-40B4-BE49-F238E27FC236}">
                                    <a16:creationId xmlns:a16="http://schemas.microsoft.com/office/drawing/2014/main" id="{FFB8E42E-3F51-395E-01E4-06CCF0FF577E}"/>
                                  </a:ext>
                                </a:extLst>
                              </p:cNvPr>
                              <p:cNvCxnSpPr>
                                <a:cxnSpLocks/>
                              </p:cNvCxnSpPr>
                              <p:nvPr/>
                            </p:nvCxnSpPr>
                            <p:spPr>
                              <a:xfrm flipV="1">
                                <a:off x="3489067" y="4560712"/>
                                <a:ext cx="0" cy="189449"/>
                              </a:xfrm>
                              <a:prstGeom prst="line">
                                <a:avLst/>
                              </a:prstGeom>
                              <a:ln w="6350"/>
                            </p:spPr>
                            <p:style>
                              <a:lnRef idx="1">
                                <a:schemeClr val="dk1"/>
                              </a:lnRef>
                              <a:fillRef idx="0">
                                <a:schemeClr val="dk1"/>
                              </a:fillRef>
                              <a:effectRef idx="0">
                                <a:schemeClr val="dk1"/>
                              </a:effectRef>
                              <a:fontRef idx="minor">
                                <a:schemeClr val="tx1"/>
                              </a:fontRef>
                            </p:style>
                          </p:cxnSp>
                        </p:grpSp>
                        <p:cxnSp>
                          <p:nvCxnSpPr>
                            <p:cNvPr id="1664" name="Straight Connector 1663">
                              <a:extLst>
                                <a:ext uri="{FF2B5EF4-FFF2-40B4-BE49-F238E27FC236}">
                                  <a16:creationId xmlns:a16="http://schemas.microsoft.com/office/drawing/2014/main" id="{273DA1E4-0020-DD24-80F5-BB64ECFEBC30}"/>
                                </a:ext>
                              </a:extLst>
                            </p:cNvPr>
                            <p:cNvCxnSpPr>
                              <a:cxnSpLocks/>
                            </p:cNvCxnSpPr>
                            <p:nvPr/>
                          </p:nvCxnSpPr>
                          <p:spPr>
                            <a:xfrm flipV="1">
                              <a:off x="4255053" y="4560712"/>
                              <a:ext cx="0" cy="189449"/>
                            </a:xfrm>
                            <a:prstGeom prst="line">
                              <a:avLst/>
                            </a:prstGeom>
                            <a:ln w="6350"/>
                          </p:spPr>
                          <p:style>
                            <a:lnRef idx="1">
                              <a:schemeClr val="dk1"/>
                            </a:lnRef>
                            <a:fillRef idx="0">
                              <a:schemeClr val="dk1"/>
                            </a:fillRef>
                            <a:effectRef idx="0">
                              <a:schemeClr val="dk1"/>
                            </a:effectRef>
                            <a:fontRef idx="minor">
                              <a:schemeClr val="tx1"/>
                            </a:fontRef>
                          </p:style>
                        </p:cxnSp>
                      </p:grpSp>
                      <p:cxnSp>
                        <p:nvCxnSpPr>
                          <p:cNvPr id="1662" name="Straight Connector 1661">
                            <a:extLst>
                              <a:ext uri="{FF2B5EF4-FFF2-40B4-BE49-F238E27FC236}">
                                <a16:creationId xmlns:a16="http://schemas.microsoft.com/office/drawing/2014/main" id="{3AF7F3EC-099A-3DDF-78DE-ED26025294E0}"/>
                              </a:ext>
                            </a:extLst>
                          </p:cNvPr>
                          <p:cNvCxnSpPr>
                            <a:cxnSpLocks/>
                          </p:cNvCxnSpPr>
                          <p:nvPr/>
                        </p:nvCxnSpPr>
                        <p:spPr>
                          <a:xfrm>
                            <a:off x="3405877" y="979964"/>
                            <a:ext cx="297954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cxnSp>
                    <p:nvCxnSpPr>
                      <p:cNvPr id="1658" name="Straight Connector 1657">
                        <a:extLst>
                          <a:ext uri="{FF2B5EF4-FFF2-40B4-BE49-F238E27FC236}">
                            <a16:creationId xmlns:a16="http://schemas.microsoft.com/office/drawing/2014/main" id="{7AA29F46-6131-47F1-1EAC-DF9B51C6E818}"/>
                          </a:ext>
                        </a:extLst>
                      </p:cNvPr>
                      <p:cNvCxnSpPr>
                        <a:cxnSpLocks/>
                      </p:cNvCxnSpPr>
                      <p:nvPr/>
                    </p:nvCxnSpPr>
                    <p:spPr>
                      <a:xfrm flipV="1">
                        <a:off x="976362" y="5058945"/>
                        <a:ext cx="0" cy="191569"/>
                      </a:xfrm>
                      <a:prstGeom prst="line">
                        <a:avLst/>
                      </a:prstGeom>
                      <a:ln w="6350"/>
                    </p:spPr>
                    <p:style>
                      <a:lnRef idx="1">
                        <a:schemeClr val="dk1"/>
                      </a:lnRef>
                      <a:fillRef idx="0">
                        <a:schemeClr val="dk1"/>
                      </a:fillRef>
                      <a:effectRef idx="0">
                        <a:schemeClr val="dk1"/>
                      </a:effectRef>
                      <a:fontRef idx="minor">
                        <a:schemeClr val="tx1"/>
                      </a:fontRef>
                    </p:style>
                  </p:cxnSp>
                </p:grpSp>
                <p:sp>
                  <p:nvSpPr>
                    <p:cNvPr id="1656" name="Rectangle 1655">
                      <a:extLst>
                        <a:ext uri="{FF2B5EF4-FFF2-40B4-BE49-F238E27FC236}">
                          <a16:creationId xmlns:a16="http://schemas.microsoft.com/office/drawing/2014/main" id="{E859D4DD-5ED0-BD91-CC4E-A7A5C3B03887}"/>
                        </a:ext>
                      </a:extLst>
                    </p:cNvPr>
                    <p:cNvSpPr/>
                    <p:nvPr/>
                  </p:nvSpPr>
                  <p:spPr>
                    <a:xfrm>
                      <a:off x="3322553" y="3217850"/>
                      <a:ext cx="216384" cy="8531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grpSp>
              <p:cxnSp>
                <p:nvCxnSpPr>
                  <p:cNvPr id="1692" name="Straight Connector 1691">
                    <a:extLst>
                      <a:ext uri="{FF2B5EF4-FFF2-40B4-BE49-F238E27FC236}">
                        <a16:creationId xmlns:a16="http://schemas.microsoft.com/office/drawing/2014/main" id="{3F2C06D4-45A5-AB69-7562-F8416C7B2B65}"/>
                      </a:ext>
                    </a:extLst>
                  </p:cNvPr>
                  <p:cNvCxnSpPr>
                    <a:cxnSpLocks/>
                  </p:cNvCxnSpPr>
                  <p:nvPr/>
                </p:nvCxnSpPr>
                <p:spPr>
                  <a:xfrm>
                    <a:off x="23946929" y="19322403"/>
                    <a:ext cx="478786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grpSp>
        <p:sp>
          <p:nvSpPr>
            <p:cNvPr id="1700" name="TextBox 1699">
              <a:extLst>
                <a:ext uri="{FF2B5EF4-FFF2-40B4-BE49-F238E27FC236}">
                  <a16:creationId xmlns:a16="http://schemas.microsoft.com/office/drawing/2014/main" id="{2707129F-3464-CF16-0CE5-BD9BCC9194DA}"/>
                </a:ext>
              </a:extLst>
            </p:cNvPr>
            <p:cNvSpPr txBox="1"/>
            <p:nvPr/>
          </p:nvSpPr>
          <p:spPr>
            <a:xfrm>
              <a:off x="28389131" y="17556021"/>
              <a:ext cx="967933" cy="230832"/>
            </a:xfrm>
            <a:prstGeom prst="rect">
              <a:avLst/>
            </a:prstGeom>
            <a:noFill/>
          </p:spPr>
          <p:txBody>
            <a:bodyPr wrap="square" rtlCol="0">
              <a:spAutoFit/>
            </a:bodyPr>
            <a:lstStyle/>
            <a:p>
              <a:r>
                <a:rPr lang="en-US" sz="900" dirty="0">
                  <a:latin typeface="Arial" panose="020B0604020202020204" pitchFamily="34" charset="0"/>
                  <a:cs typeface="Arial" panose="020B0604020202020204" pitchFamily="34" charset="0"/>
                </a:rPr>
                <a:t>4.6 Mb</a:t>
              </a:r>
            </a:p>
          </p:txBody>
        </p:sp>
      </p:grpSp>
      <p:grpSp>
        <p:nvGrpSpPr>
          <p:cNvPr id="1703" name="Group 1702">
            <a:extLst>
              <a:ext uri="{FF2B5EF4-FFF2-40B4-BE49-F238E27FC236}">
                <a16:creationId xmlns:a16="http://schemas.microsoft.com/office/drawing/2014/main" id="{AE928BCB-B7D0-2F87-8DE8-8A5587217663}"/>
              </a:ext>
            </a:extLst>
          </p:cNvPr>
          <p:cNvGrpSpPr/>
          <p:nvPr/>
        </p:nvGrpSpPr>
        <p:grpSpPr>
          <a:xfrm>
            <a:off x="23188071" y="20981783"/>
            <a:ext cx="14849249" cy="1106271"/>
            <a:chOff x="365312" y="14419400"/>
            <a:chExt cx="7284017" cy="790193"/>
          </a:xfrm>
        </p:grpSpPr>
        <p:sp>
          <p:nvSpPr>
            <p:cNvPr id="1704" name="TextBox 1703">
              <a:extLst>
                <a:ext uri="{FF2B5EF4-FFF2-40B4-BE49-F238E27FC236}">
                  <a16:creationId xmlns:a16="http://schemas.microsoft.com/office/drawing/2014/main" id="{75E9A06D-56CF-6250-9F86-54195496B9AD}"/>
                </a:ext>
              </a:extLst>
            </p:cNvPr>
            <p:cNvSpPr txBox="1"/>
            <p:nvPr/>
          </p:nvSpPr>
          <p:spPr>
            <a:xfrm>
              <a:off x="365312" y="14419400"/>
              <a:ext cx="7284017" cy="769441"/>
            </a:xfrm>
            <a:prstGeom prst="rect">
              <a:avLst/>
            </a:prstGeom>
            <a:noFill/>
            <a:ln>
              <a:noFill/>
            </a:ln>
          </p:spPr>
          <p:txBody>
            <a:bodyPr wrap="square" rtlCol="0">
              <a:spAutoFit/>
            </a:bodyPr>
            <a:lstStyle/>
            <a:p>
              <a:pPr algn="ctr"/>
              <a:r>
                <a:rPr lang="en-US" sz="3200" b="1" dirty="0">
                  <a:latin typeface="Arial" panose="020B0604020202020204" pitchFamily="34" charset="0"/>
                  <a:cs typeface="Arial" panose="020B0604020202020204" pitchFamily="34" charset="0"/>
                </a:rPr>
                <a:t>Long-term exposure to simulated microgravity induces genomic alterations affecting the cell membrane</a:t>
              </a:r>
              <a:endParaRPr lang="en-US" sz="3200" b="1" dirty="0">
                <a:solidFill>
                  <a:srgbClr val="FF0000"/>
                </a:solidFill>
                <a:latin typeface="Arial" panose="020B0604020202020204" pitchFamily="34" charset="0"/>
                <a:cs typeface="Arial" panose="020B0604020202020204" pitchFamily="34" charset="0"/>
              </a:endParaRPr>
            </a:p>
          </p:txBody>
        </p:sp>
        <p:cxnSp>
          <p:nvCxnSpPr>
            <p:cNvPr id="1705" name="Straight Connector 1704">
              <a:extLst>
                <a:ext uri="{FF2B5EF4-FFF2-40B4-BE49-F238E27FC236}">
                  <a16:creationId xmlns:a16="http://schemas.microsoft.com/office/drawing/2014/main" id="{99692B9A-53F1-24BD-0CC4-201220514C3A}"/>
                </a:ext>
              </a:extLst>
            </p:cNvPr>
            <p:cNvCxnSpPr>
              <a:cxnSpLocks/>
            </p:cNvCxnSpPr>
            <p:nvPr/>
          </p:nvCxnSpPr>
          <p:spPr>
            <a:xfrm>
              <a:off x="549567" y="14419400"/>
              <a:ext cx="6915506" cy="0"/>
            </a:xfrm>
            <a:prstGeom prst="line">
              <a:avLst/>
            </a:prstGeom>
            <a:ln w="57150">
              <a:solidFill>
                <a:srgbClr val="564BFF"/>
              </a:solidFill>
            </a:ln>
          </p:spPr>
          <p:style>
            <a:lnRef idx="1">
              <a:schemeClr val="accent1"/>
            </a:lnRef>
            <a:fillRef idx="0">
              <a:schemeClr val="accent1"/>
            </a:fillRef>
            <a:effectRef idx="0">
              <a:schemeClr val="accent1"/>
            </a:effectRef>
            <a:fontRef idx="minor">
              <a:schemeClr val="tx1"/>
            </a:fontRef>
          </p:style>
        </p:cxnSp>
        <p:cxnSp>
          <p:nvCxnSpPr>
            <p:cNvPr id="1706" name="Straight Connector 1705">
              <a:extLst>
                <a:ext uri="{FF2B5EF4-FFF2-40B4-BE49-F238E27FC236}">
                  <a16:creationId xmlns:a16="http://schemas.microsoft.com/office/drawing/2014/main" id="{9E198EF8-7006-875F-C62C-E2C3F2E03718}"/>
                </a:ext>
              </a:extLst>
            </p:cNvPr>
            <p:cNvCxnSpPr>
              <a:cxnSpLocks/>
            </p:cNvCxnSpPr>
            <p:nvPr/>
          </p:nvCxnSpPr>
          <p:spPr>
            <a:xfrm>
              <a:off x="549567" y="15209593"/>
              <a:ext cx="6915506" cy="0"/>
            </a:xfrm>
            <a:prstGeom prst="line">
              <a:avLst/>
            </a:prstGeom>
            <a:ln w="57150">
              <a:solidFill>
                <a:srgbClr val="564BFF"/>
              </a:solidFill>
            </a:ln>
          </p:spPr>
          <p:style>
            <a:lnRef idx="1">
              <a:schemeClr val="accent1"/>
            </a:lnRef>
            <a:fillRef idx="0">
              <a:schemeClr val="accent1"/>
            </a:fillRef>
            <a:effectRef idx="0">
              <a:schemeClr val="accent1"/>
            </a:effectRef>
            <a:fontRef idx="minor">
              <a:schemeClr val="tx1"/>
            </a:fontRef>
          </p:style>
        </p:cxnSp>
      </p:grpSp>
      <p:sp>
        <p:nvSpPr>
          <p:cNvPr id="1707" name="TextBox 1706">
            <a:extLst>
              <a:ext uri="{FF2B5EF4-FFF2-40B4-BE49-F238E27FC236}">
                <a16:creationId xmlns:a16="http://schemas.microsoft.com/office/drawing/2014/main" id="{D1A85171-9BA2-DA0B-FF27-D9514A2F72D4}"/>
              </a:ext>
            </a:extLst>
          </p:cNvPr>
          <p:cNvSpPr txBox="1"/>
          <p:nvPr/>
        </p:nvSpPr>
        <p:spPr>
          <a:xfrm>
            <a:off x="23521528" y="9746275"/>
            <a:ext cx="8120042" cy="1169551"/>
          </a:xfrm>
          <a:prstGeom prst="rect">
            <a:avLst/>
          </a:prstGeom>
          <a:noFill/>
        </p:spPr>
        <p:txBody>
          <a:bodyPr wrap="square" rtlCol="0">
            <a:spAutoFit/>
          </a:bodyPr>
          <a:lstStyle/>
          <a:p>
            <a:pPr algn="just"/>
            <a:r>
              <a:rPr lang="en-US" sz="1400" b="1" dirty="0">
                <a:latin typeface="Arial" panose="020B0604020202020204" pitchFamily="34" charset="0"/>
                <a:cs typeface="Arial" panose="020B0604020202020204" pitchFamily="34" charset="0"/>
              </a:rPr>
              <a:t>(A) </a:t>
            </a:r>
            <a:r>
              <a:rPr lang="en-US" sz="1400" dirty="0" err="1">
                <a:latin typeface="Arial" panose="020B0604020202020204" pitchFamily="34" charset="0"/>
                <a:cs typeface="Arial" panose="020B0604020202020204" pitchFamily="34" charset="0"/>
              </a:rPr>
              <a:t>Circos</a:t>
            </a:r>
            <a:r>
              <a:rPr lang="en-US" sz="1400" dirty="0">
                <a:latin typeface="Arial" panose="020B0604020202020204" pitchFamily="34" charset="0"/>
                <a:cs typeface="Arial" panose="020B0604020202020204" pitchFamily="34" charset="0"/>
              </a:rPr>
              <a:t> plot visualizing Gene Ontology (GO) analysis of respective DEGs from SµG vs R comparison at T1 and T2 in DM25 and DM2000. </a:t>
            </a:r>
            <a:r>
              <a:rPr lang="en-US" sz="1400" b="1" dirty="0">
                <a:latin typeface="Arial" panose="020B0604020202020204" pitchFamily="34" charset="0"/>
                <a:cs typeface="Arial" panose="020B0604020202020204" pitchFamily="34" charset="0"/>
              </a:rPr>
              <a:t>(B-C) </a:t>
            </a:r>
            <a:r>
              <a:rPr lang="en-US" sz="1400" dirty="0">
                <a:latin typeface="Arial" panose="020B0604020202020204" pitchFamily="34" charset="0"/>
                <a:cs typeface="Arial" panose="020B0604020202020204" pitchFamily="34" charset="0"/>
              </a:rPr>
              <a:t>Decision graphs for SuG vs R transcriptomic comparisons from a </a:t>
            </a:r>
            <a:r>
              <a:rPr lang="en-US" sz="1400" dirty="0" err="1">
                <a:latin typeface="Arial" panose="020B0604020202020204" pitchFamily="34" charset="0"/>
                <a:cs typeface="Arial" panose="020B0604020202020204" pitchFamily="34" charset="0"/>
              </a:rPr>
              <a:t>CoHEC</a:t>
            </a:r>
            <a:r>
              <a:rPr lang="en-US" sz="1400" dirty="0">
                <a:latin typeface="Arial" panose="020B0604020202020204" pitchFamily="34" charset="0"/>
                <a:cs typeface="Arial" panose="020B0604020202020204" pitchFamily="34" charset="0"/>
              </a:rPr>
              <a:t> model calibrated to predict the mode of action (MOA) of genome alterations in response to various antibiotic compounds in </a:t>
            </a:r>
            <a:r>
              <a:rPr lang="en-US" sz="1400" i="1" dirty="0">
                <a:latin typeface="Arial" panose="020B0604020202020204" pitchFamily="34" charset="0"/>
                <a:cs typeface="Arial" panose="020B0604020202020204" pitchFamily="34" charset="0"/>
              </a:rPr>
              <a:t>E. coli</a:t>
            </a:r>
            <a:r>
              <a:rPr lang="en-US" sz="1400" dirty="0">
                <a:latin typeface="Arial" panose="020B0604020202020204" pitchFamily="34" charset="0"/>
                <a:cs typeface="Arial" panose="020B0604020202020204" pitchFamily="34" charset="0"/>
              </a:rPr>
              <a:t>. Using DEGs from </a:t>
            </a:r>
            <a:r>
              <a:rPr lang="en-US" sz="1400" b="1" dirty="0">
                <a:latin typeface="Arial" panose="020B0604020202020204" pitchFamily="34" charset="0"/>
                <a:cs typeface="Arial" panose="020B0604020202020204" pitchFamily="34" charset="0"/>
              </a:rPr>
              <a:t>(B) </a:t>
            </a:r>
            <a:r>
              <a:rPr lang="en-US" sz="1400" dirty="0">
                <a:latin typeface="Arial" panose="020B0604020202020204" pitchFamily="34" charset="0"/>
                <a:cs typeface="Arial" panose="020B0604020202020204" pitchFamily="34" charset="0"/>
              </a:rPr>
              <a:t>low-glucose and </a:t>
            </a:r>
            <a:r>
              <a:rPr lang="en-US" sz="1400" b="1" dirty="0">
                <a:latin typeface="Arial" panose="020B0604020202020204" pitchFamily="34" charset="0"/>
                <a:cs typeface="Arial" panose="020B0604020202020204" pitchFamily="34" charset="0"/>
              </a:rPr>
              <a:t>(C) </a:t>
            </a:r>
            <a:r>
              <a:rPr lang="en-US" sz="1400" dirty="0">
                <a:latin typeface="Arial" panose="020B0604020202020204" pitchFamily="34" charset="0"/>
                <a:cs typeface="Arial" panose="020B0604020202020204" pitchFamily="34" charset="0"/>
              </a:rPr>
              <a:t>high-glucose comparisons. </a:t>
            </a:r>
            <a:r>
              <a:rPr lang="en-US" sz="1400" b="1"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 </a:t>
            </a:r>
            <a:endParaRPr lang="en-US" sz="1400" dirty="0"/>
          </a:p>
        </p:txBody>
      </p:sp>
      <p:sp>
        <p:nvSpPr>
          <p:cNvPr id="1708" name="TextBox 1707">
            <a:extLst>
              <a:ext uri="{FF2B5EF4-FFF2-40B4-BE49-F238E27FC236}">
                <a16:creationId xmlns:a16="http://schemas.microsoft.com/office/drawing/2014/main" id="{6E1EACC9-56EB-FF49-F8D3-A9F8260070CC}"/>
              </a:ext>
            </a:extLst>
          </p:cNvPr>
          <p:cNvSpPr txBox="1"/>
          <p:nvPr/>
        </p:nvSpPr>
        <p:spPr>
          <a:xfrm>
            <a:off x="23300909" y="5274205"/>
            <a:ext cx="975906" cy="587098"/>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A</a:t>
            </a:r>
          </a:p>
        </p:txBody>
      </p:sp>
      <p:sp>
        <p:nvSpPr>
          <p:cNvPr id="1709" name="TextBox 1708">
            <a:extLst>
              <a:ext uri="{FF2B5EF4-FFF2-40B4-BE49-F238E27FC236}">
                <a16:creationId xmlns:a16="http://schemas.microsoft.com/office/drawing/2014/main" id="{A0438A40-3C2A-B950-0667-B5C1ABDF6498}"/>
              </a:ext>
            </a:extLst>
          </p:cNvPr>
          <p:cNvSpPr txBox="1"/>
          <p:nvPr/>
        </p:nvSpPr>
        <p:spPr>
          <a:xfrm>
            <a:off x="31949211" y="5274205"/>
            <a:ext cx="975906" cy="587098"/>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B</a:t>
            </a:r>
          </a:p>
        </p:txBody>
      </p:sp>
      <p:sp>
        <p:nvSpPr>
          <p:cNvPr id="1710" name="TextBox 1709">
            <a:extLst>
              <a:ext uri="{FF2B5EF4-FFF2-40B4-BE49-F238E27FC236}">
                <a16:creationId xmlns:a16="http://schemas.microsoft.com/office/drawing/2014/main" id="{547B2138-A9D2-3A56-BE37-6B02AC4E799E}"/>
              </a:ext>
            </a:extLst>
          </p:cNvPr>
          <p:cNvSpPr txBox="1"/>
          <p:nvPr/>
        </p:nvSpPr>
        <p:spPr>
          <a:xfrm>
            <a:off x="31949211" y="8112848"/>
            <a:ext cx="975906" cy="587098"/>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C</a:t>
            </a:r>
          </a:p>
        </p:txBody>
      </p:sp>
      <p:sp>
        <p:nvSpPr>
          <p:cNvPr id="1712" name="TextBox 1711">
            <a:extLst>
              <a:ext uri="{FF2B5EF4-FFF2-40B4-BE49-F238E27FC236}">
                <a16:creationId xmlns:a16="http://schemas.microsoft.com/office/drawing/2014/main" id="{166FFDB4-A0BB-4534-FFA9-A031BE520D01}"/>
              </a:ext>
            </a:extLst>
          </p:cNvPr>
          <p:cNvSpPr txBox="1"/>
          <p:nvPr/>
        </p:nvSpPr>
        <p:spPr>
          <a:xfrm>
            <a:off x="31584840" y="18920243"/>
            <a:ext cx="5932910" cy="1384995"/>
          </a:xfrm>
          <a:prstGeom prst="rect">
            <a:avLst/>
          </a:prstGeom>
          <a:noFill/>
        </p:spPr>
        <p:txBody>
          <a:bodyPr wrap="square" rtlCol="0">
            <a:spAutoFit/>
          </a:bodyPr>
          <a:lstStyle/>
          <a:p>
            <a:pPr algn="just"/>
            <a:r>
              <a:rPr lang="en-US" sz="1400" b="1" dirty="0">
                <a:latin typeface="Arial" panose="020B0604020202020204" pitchFamily="34" charset="0"/>
                <a:cs typeface="Arial" panose="020B0604020202020204" pitchFamily="34" charset="0"/>
              </a:rPr>
              <a:t>(A) </a:t>
            </a:r>
            <a:r>
              <a:rPr lang="en-US" sz="1400" dirty="0">
                <a:latin typeface="Arial" panose="020B0604020202020204" pitchFamily="34" charset="0"/>
                <a:cs typeface="Arial" panose="020B0604020202020204" pitchFamily="34" charset="0"/>
              </a:rPr>
              <a:t>Schematic of long-term evolution experiment in simulated microgravity, rotating control and static conditions. </a:t>
            </a:r>
            <a:r>
              <a:rPr lang="en-US" sz="1400" b="1" dirty="0">
                <a:latin typeface="Arial" panose="020B0604020202020204" pitchFamily="34" charset="0"/>
                <a:cs typeface="Arial" panose="020B0604020202020204" pitchFamily="34" charset="0"/>
              </a:rPr>
              <a:t>(B)</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Breseq</a:t>
            </a:r>
            <a:r>
              <a:rPr lang="en-US" sz="1400" dirty="0">
                <a:latin typeface="Arial" panose="020B0604020202020204" pitchFamily="34" charset="0"/>
                <a:cs typeface="Arial" panose="020B0604020202020204" pitchFamily="34" charset="0"/>
              </a:rPr>
              <a:t> visualization of mutations found using whole genome sequencing for rotating control, static, and simulated microgravity samples. </a:t>
            </a:r>
            <a:r>
              <a:rPr lang="en-US" sz="1400" b="1" dirty="0">
                <a:latin typeface="Arial" panose="020B0604020202020204" pitchFamily="34" charset="0"/>
                <a:cs typeface="Arial" panose="020B0604020202020204" pitchFamily="34" charset="0"/>
              </a:rPr>
              <a:t>(C) </a:t>
            </a:r>
            <a:r>
              <a:rPr lang="en-US" sz="1400" dirty="0">
                <a:latin typeface="Arial" panose="020B0604020202020204" pitchFamily="34" charset="0"/>
                <a:cs typeface="Arial" panose="020B0604020202020204" pitchFamily="34" charset="0"/>
              </a:rPr>
              <a:t>Dot plot visualizing</a:t>
            </a:r>
            <a:r>
              <a:rPr lang="en-US" sz="1400" b="1"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Gene Ontology terms associated with genes harboring mutations.</a:t>
            </a:r>
            <a:endParaRPr lang="en-US" sz="1400" dirty="0"/>
          </a:p>
        </p:txBody>
      </p:sp>
      <p:grpSp>
        <p:nvGrpSpPr>
          <p:cNvPr id="1717" name="Group 1716">
            <a:extLst>
              <a:ext uri="{FF2B5EF4-FFF2-40B4-BE49-F238E27FC236}">
                <a16:creationId xmlns:a16="http://schemas.microsoft.com/office/drawing/2014/main" id="{7F34CA88-E9A7-0AF7-67EC-72AF21C176F8}"/>
              </a:ext>
            </a:extLst>
          </p:cNvPr>
          <p:cNvGrpSpPr/>
          <p:nvPr/>
        </p:nvGrpSpPr>
        <p:grpSpPr>
          <a:xfrm>
            <a:off x="34792416" y="17230326"/>
            <a:ext cx="2668197" cy="838102"/>
            <a:chOff x="34839714" y="17246462"/>
            <a:chExt cx="2668197" cy="838102"/>
          </a:xfrm>
        </p:grpSpPr>
        <p:grpSp>
          <p:nvGrpSpPr>
            <p:cNvPr id="1713" name="Group 1712">
              <a:extLst>
                <a:ext uri="{FF2B5EF4-FFF2-40B4-BE49-F238E27FC236}">
                  <a16:creationId xmlns:a16="http://schemas.microsoft.com/office/drawing/2014/main" id="{299CC7AF-6CFF-E66F-F7F5-721312FCB5BF}"/>
                </a:ext>
              </a:extLst>
            </p:cNvPr>
            <p:cNvGrpSpPr/>
            <p:nvPr/>
          </p:nvGrpSpPr>
          <p:grpSpPr>
            <a:xfrm>
              <a:off x="34932690" y="17291742"/>
              <a:ext cx="2524018" cy="618808"/>
              <a:chOff x="4501694" y="6067412"/>
              <a:chExt cx="1265154" cy="310175"/>
            </a:xfrm>
          </p:grpSpPr>
          <p:pic>
            <p:nvPicPr>
              <p:cNvPr id="1714" name="Picture 1713" descr="A black circle with a number&#10;&#10;Description automatically generated">
                <a:extLst>
                  <a:ext uri="{FF2B5EF4-FFF2-40B4-BE49-F238E27FC236}">
                    <a16:creationId xmlns:a16="http://schemas.microsoft.com/office/drawing/2014/main" id="{3CD9A107-5338-950D-DEB3-03D06C350F5C}"/>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4501694" y="6217103"/>
                <a:ext cx="1265154" cy="160484"/>
              </a:xfrm>
              <a:prstGeom prst="rect">
                <a:avLst/>
              </a:prstGeom>
            </p:spPr>
          </p:pic>
          <p:sp>
            <p:nvSpPr>
              <p:cNvPr id="1715" name="TextBox 1714">
                <a:extLst>
                  <a:ext uri="{FF2B5EF4-FFF2-40B4-BE49-F238E27FC236}">
                    <a16:creationId xmlns:a16="http://schemas.microsoft.com/office/drawing/2014/main" id="{6135877F-833E-B7B3-F958-90B6C1398E63}"/>
                  </a:ext>
                </a:extLst>
              </p:cNvPr>
              <p:cNvSpPr txBox="1"/>
              <p:nvPr/>
            </p:nvSpPr>
            <p:spPr>
              <a:xfrm>
                <a:off x="4664749" y="6067412"/>
                <a:ext cx="939045" cy="138845"/>
              </a:xfrm>
              <a:prstGeom prst="rect">
                <a:avLst/>
              </a:prstGeom>
              <a:noFill/>
            </p:spPr>
            <p:txBody>
              <a:bodyPr wrap="square" rtlCol="0">
                <a:spAutoFit/>
              </a:bodyPr>
              <a:lstStyle/>
              <a:p>
                <a:pPr algn="ctr"/>
                <a:r>
                  <a:rPr lang="en-US" sz="1200" b="1" dirty="0">
                    <a:latin typeface="Arial" panose="020B0604020202020204" pitchFamily="34" charset="0"/>
                    <a:cs typeface="Arial" panose="020B0604020202020204" pitchFamily="34" charset="0"/>
                  </a:rPr>
                  <a:t>No. of GO Terms</a:t>
                </a:r>
              </a:p>
            </p:txBody>
          </p:sp>
        </p:grpSp>
        <p:sp>
          <p:nvSpPr>
            <p:cNvPr id="1716" name="Rectangle 1715">
              <a:extLst>
                <a:ext uri="{FF2B5EF4-FFF2-40B4-BE49-F238E27FC236}">
                  <a16:creationId xmlns:a16="http://schemas.microsoft.com/office/drawing/2014/main" id="{5FC62246-1B40-8F76-00E6-6198F3A99E87}"/>
                </a:ext>
              </a:extLst>
            </p:cNvPr>
            <p:cNvSpPr/>
            <p:nvPr/>
          </p:nvSpPr>
          <p:spPr>
            <a:xfrm>
              <a:off x="34839714" y="17246462"/>
              <a:ext cx="2668197" cy="838102"/>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19" name="TextBox 1718">
            <a:extLst>
              <a:ext uri="{FF2B5EF4-FFF2-40B4-BE49-F238E27FC236}">
                <a16:creationId xmlns:a16="http://schemas.microsoft.com/office/drawing/2014/main" id="{A1B7CD1C-23C1-3550-1899-E42CF0A37F16}"/>
              </a:ext>
            </a:extLst>
          </p:cNvPr>
          <p:cNvSpPr txBox="1"/>
          <p:nvPr/>
        </p:nvSpPr>
        <p:spPr>
          <a:xfrm>
            <a:off x="23296921" y="12293800"/>
            <a:ext cx="975906" cy="587098"/>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A</a:t>
            </a:r>
          </a:p>
        </p:txBody>
      </p:sp>
      <p:sp>
        <p:nvSpPr>
          <p:cNvPr id="1720" name="TextBox 1719">
            <a:extLst>
              <a:ext uri="{FF2B5EF4-FFF2-40B4-BE49-F238E27FC236}">
                <a16:creationId xmlns:a16="http://schemas.microsoft.com/office/drawing/2014/main" id="{B5C07218-DD42-8C55-4FC3-1F5B2E4630AF}"/>
              </a:ext>
            </a:extLst>
          </p:cNvPr>
          <p:cNvSpPr txBox="1"/>
          <p:nvPr/>
        </p:nvSpPr>
        <p:spPr>
          <a:xfrm>
            <a:off x="23296921" y="16651933"/>
            <a:ext cx="975906" cy="587098"/>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B</a:t>
            </a:r>
          </a:p>
        </p:txBody>
      </p:sp>
      <p:sp>
        <p:nvSpPr>
          <p:cNvPr id="1721" name="TextBox 1720">
            <a:extLst>
              <a:ext uri="{FF2B5EF4-FFF2-40B4-BE49-F238E27FC236}">
                <a16:creationId xmlns:a16="http://schemas.microsoft.com/office/drawing/2014/main" id="{22B313D4-7FB8-8BDB-1842-7A153A118F84}"/>
              </a:ext>
            </a:extLst>
          </p:cNvPr>
          <p:cNvSpPr txBox="1"/>
          <p:nvPr/>
        </p:nvSpPr>
        <p:spPr>
          <a:xfrm>
            <a:off x="31790071" y="12311906"/>
            <a:ext cx="975906" cy="587098"/>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C</a:t>
            </a:r>
          </a:p>
        </p:txBody>
      </p:sp>
      <p:sp>
        <p:nvSpPr>
          <p:cNvPr id="1722" name="Rounded Rectangle 1721">
            <a:extLst>
              <a:ext uri="{FF2B5EF4-FFF2-40B4-BE49-F238E27FC236}">
                <a16:creationId xmlns:a16="http://schemas.microsoft.com/office/drawing/2014/main" id="{92B5781F-2C34-DE7E-1B3C-61602F35249C}"/>
              </a:ext>
            </a:extLst>
          </p:cNvPr>
          <p:cNvSpPr/>
          <p:nvPr/>
        </p:nvSpPr>
        <p:spPr>
          <a:xfrm>
            <a:off x="23066755" y="23433850"/>
            <a:ext cx="14847426" cy="3843757"/>
          </a:xfrm>
          <a:prstGeom prst="roundRect">
            <a:avLst>
              <a:gd name="adj" fmla="val 0"/>
            </a:avLst>
          </a:prstGeom>
          <a:solidFill>
            <a:srgbClr val="FFFFFF"/>
          </a:solidFill>
          <a:ln w="28575">
            <a:solidFill>
              <a:srgbClr val="564B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23" name="Group 1722">
            <a:extLst>
              <a:ext uri="{FF2B5EF4-FFF2-40B4-BE49-F238E27FC236}">
                <a16:creationId xmlns:a16="http://schemas.microsoft.com/office/drawing/2014/main" id="{0D197045-D4CE-4A48-8BDF-3F10855AC965}"/>
              </a:ext>
            </a:extLst>
          </p:cNvPr>
          <p:cNvGrpSpPr/>
          <p:nvPr/>
        </p:nvGrpSpPr>
        <p:grpSpPr>
          <a:xfrm>
            <a:off x="23064803" y="22523965"/>
            <a:ext cx="14851331" cy="829292"/>
            <a:chOff x="374168" y="10445973"/>
            <a:chExt cx="12089513" cy="829292"/>
          </a:xfrm>
          <a:solidFill>
            <a:srgbClr val="564BFF"/>
          </a:solidFill>
        </p:grpSpPr>
        <p:sp>
          <p:nvSpPr>
            <p:cNvPr id="1724" name="Rectangle 1723">
              <a:extLst>
                <a:ext uri="{FF2B5EF4-FFF2-40B4-BE49-F238E27FC236}">
                  <a16:creationId xmlns:a16="http://schemas.microsoft.com/office/drawing/2014/main" id="{D1705CDA-1D99-2559-622C-03B4B2EC64ED}"/>
                </a:ext>
              </a:extLst>
            </p:cNvPr>
            <p:cNvSpPr/>
            <p:nvPr/>
          </p:nvSpPr>
          <p:spPr>
            <a:xfrm>
              <a:off x="374168" y="10445973"/>
              <a:ext cx="12089513" cy="829292"/>
            </a:xfrm>
            <a:prstGeom prst="rect">
              <a:avLst/>
            </a:prstGeom>
            <a:grp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25" name="TextBox 1724">
              <a:extLst>
                <a:ext uri="{FF2B5EF4-FFF2-40B4-BE49-F238E27FC236}">
                  <a16:creationId xmlns:a16="http://schemas.microsoft.com/office/drawing/2014/main" id="{27EF039B-EA2B-2BE6-36AD-AC7E66DD75A8}"/>
                </a:ext>
              </a:extLst>
            </p:cNvPr>
            <p:cNvSpPr txBox="1"/>
            <p:nvPr/>
          </p:nvSpPr>
          <p:spPr>
            <a:xfrm>
              <a:off x="2742234" y="10540760"/>
              <a:ext cx="7353381" cy="646331"/>
            </a:xfrm>
            <a:prstGeom prst="rect">
              <a:avLst/>
            </a:prstGeom>
            <a:grpFill/>
          </p:spPr>
          <p:txBody>
            <a:bodyPr wrap="none" rtlCol="0">
              <a:spAutoFit/>
            </a:bodyPr>
            <a:lstStyle/>
            <a:p>
              <a:r>
                <a:rPr lang="en-US" sz="3600" b="1" dirty="0">
                  <a:solidFill>
                    <a:schemeClr val="bg1"/>
                  </a:solidFill>
                  <a:latin typeface="Arial" panose="020B0604020202020204" pitchFamily="34" charset="0"/>
                  <a:ea typeface="Calibri" panose="020F0502020204030204" pitchFamily="34" charset="0"/>
                  <a:cs typeface="Times New Roman" panose="02020603050405020304" pitchFamily="18" charset="0"/>
                </a:rPr>
                <a:t>CONCLUSIONS &amp; FUTURE DIRECTIONS</a:t>
              </a:r>
            </a:p>
          </p:txBody>
        </p:sp>
      </p:grpSp>
      <p:sp>
        <p:nvSpPr>
          <p:cNvPr id="1747" name="TextBox 1746">
            <a:extLst>
              <a:ext uri="{FF2B5EF4-FFF2-40B4-BE49-F238E27FC236}">
                <a16:creationId xmlns:a16="http://schemas.microsoft.com/office/drawing/2014/main" id="{1A824061-4367-CF78-A34C-110F510C2454}"/>
              </a:ext>
            </a:extLst>
          </p:cNvPr>
          <p:cNvSpPr txBox="1"/>
          <p:nvPr/>
        </p:nvSpPr>
        <p:spPr>
          <a:xfrm>
            <a:off x="32298824" y="24904477"/>
            <a:ext cx="5396124" cy="1938992"/>
          </a:xfrm>
          <a:prstGeom prst="rect">
            <a:avLst/>
          </a:prstGeom>
          <a:noFill/>
        </p:spPr>
        <p:txBody>
          <a:bodyPr wrap="square" rtlCol="0">
            <a:spAutoFit/>
          </a:bodyPr>
          <a:lstStyle/>
          <a:p>
            <a:pPr>
              <a:buSzPct val="130000"/>
            </a:pPr>
            <a:endParaRPr lang="en-US" sz="2400" dirty="0">
              <a:latin typeface="Arial" panose="020B0604020202020204" pitchFamily="34" charset="0"/>
              <a:cs typeface="Arial" panose="020B0604020202020204" pitchFamily="34" charset="0"/>
            </a:endParaRPr>
          </a:p>
          <a:p>
            <a:pPr marL="285750" indent="-285750">
              <a:buSzPct val="130000"/>
              <a:buFont typeface="Arial" panose="020B0604020202020204" pitchFamily="34" charset="0"/>
              <a:buChar char="•"/>
            </a:pPr>
            <a:r>
              <a:rPr lang="en-US" sz="2400" dirty="0">
                <a:latin typeface="Arial" panose="020B0604020202020204" pitchFamily="34" charset="0"/>
                <a:cs typeface="Arial" panose="020B0604020202020204" pitchFamily="34" charset="0"/>
              </a:rPr>
              <a:t>Ground study of POLARIS/SAMMS CubeSat with culture chamber and sequencer </a:t>
            </a:r>
          </a:p>
          <a:p>
            <a:pPr marL="285750" indent="-285750">
              <a:buSzPct val="130000"/>
              <a:buFont typeface="Arial" panose="020B0604020202020204" pitchFamily="34" charset="0"/>
              <a:buChar char="•"/>
            </a:pPr>
            <a:endParaRPr lang="en-US" sz="2400" dirty="0"/>
          </a:p>
        </p:txBody>
      </p:sp>
      <p:grpSp>
        <p:nvGrpSpPr>
          <p:cNvPr id="1756" name="Group 1755">
            <a:extLst>
              <a:ext uri="{FF2B5EF4-FFF2-40B4-BE49-F238E27FC236}">
                <a16:creationId xmlns:a16="http://schemas.microsoft.com/office/drawing/2014/main" id="{68DDE7E3-95CC-205D-6998-BC0D492B7A73}"/>
              </a:ext>
            </a:extLst>
          </p:cNvPr>
          <p:cNvGrpSpPr/>
          <p:nvPr/>
        </p:nvGrpSpPr>
        <p:grpSpPr>
          <a:xfrm>
            <a:off x="23378326" y="23517917"/>
            <a:ext cx="4984611" cy="3599774"/>
            <a:chOff x="23726829" y="23574595"/>
            <a:chExt cx="4984611" cy="3599774"/>
          </a:xfrm>
        </p:grpSpPr>
        <p:grpSp>
          <p:nvGrpSpPr>
            <p:cNvPr id="1753" name="Group 1752">
              <a:extLst>
                <a:ext uri="{FF2B5EF4-FFF2-40B4-BE49-F238E27FC236}">
                  <a16:creationId xmlns:a16="http://schemas.microsoft.com/office/drawing/2014/main" id="{D31B74F5-2686-D75C-9976-F09E59A00216}"/>
                </a:ext>
              </a:extLst>
            </p:cNvPr>
            <p:cNvGrpSpPr/>
            <p:nvPr/>
          </p:nvGrpSpPr>
          <p:grpSpPr>
            <a:xfrm>
              <a:off x="25390792" y="26331602"/>
              <a:ext cx="2669906" cy="842767"/>
              <a:chOff x="28712206" y="26047066"/>
              <a:chExt cx="2669906" cy="842767"/>
            </a:xfrm>
          </p:grpSpPr>
          <p:pic>
            <p:nvPicPr>
              <p:cNvPr id="1749" name="Picture 1748" descr="A colorful geometric shapes&#10;&#10;Description automatically generated with medium confidence">
                <a:extLst>
                  <a:ext uri="{FF2B5EF4-FFF2-40B4-BE49-F238E27FC236}">
                    <a16:creationId xmlns:a16="http://schemas.microsoft.com/office/drawing/2014/main" id="{7E33F81B-C736-D787-9B58-F0D5366445AE}"/>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28712206" y="26047066"/>
                <a:ext cx="719864" cy="842767"/>
              </a:xfrm>
              <a:prstGeom prst="rect">
                <a:avLst/>
              </a:prstGeom>
            </p:spPr>
          </p:pic>
          <p:sp>
            <p:nvSpPr>
              <p:cNvPr id="1750" name="TextBox 1749">
                <a:extLst>
                  <a:ext uri="{FF2B5EF4-FFF2-40B4-BE49-F238E27FC236}">
                    <a16:creationId xmlns:a16="http://schemas.microsoft.com/office/drawing/2014/main" id="{D7D8CD81-6CC4-5EAE-06E4-D8D4C80FC681}"/>
                  </a:ext>
                </a:extLst>
              </p:cNvPr>
              <p:cNvSpPr txBox="1"/>
              <p:nvPr/>
            </p:nvSpPr>
            <p:spPr>
              <a:xfrm>
                <a:off x="29134768" y="26176061"/>
                <a:ext cx="2247344" cy="584775"/>
              </a:xfrm>
              <a:prstGeom prst="rect">
                <a:avLst/>
              </a:prstGeom>
              <a:noFill/>
            </p:spPr>
            <p:txBody>
              <a:bodyPr wrap="square" rtlCol="0">
                <a:spAutoFit/>
              </a:bodyPr>
              <a:lstStyle/>
              <a:p>
                <a:r>
                  <a:rPr lang="en-US" sz="1600" dirty="0">
                    <a:effectLst/>
                    <a:highlight>
                      <a:srgbClr val="FFFFFF"/>
                    </a:highlight>
                    <a:latin typeface="Arial" panose="020B0604020202020204" pitchFamily="34" charset="0"/>
                    <a:ea typeface="Arial" panose="020B0604020202020204" pitchFamily="34" charset="0"/>
                  </a:rPr>
                  <a:t>Enterobacterial common antigen </a:t>
                </a:r>
                <a:endParaRPr lang="en-US" sz="1600" dirty="0"/>
              </a:p>
            </p:txBody>
          </p:sp>
        </p:grpSp>
        <p:pic>
          <p:nvPicPr>
            <p:cNvPr id="1752" name="Picture 1751" descr="A screenshot of a video game&#10;&#10;Description automatically generated">
              <a:extLst>
                <a:ext uri="{FF2B5EF4-FFF2-40B4-BE49-F238E27FC236}">
                  <a16:creationId xmlns:a16="http://schemas.microsoft.com/office/drawing/2014/main" id="{17BFD207-1A99-8CE0-F870-5488E0992F02}"/>
                </a:ext>
              </a:extLst>
            </p:cNvPr>
            <p:cNvPicPr>
              <a:picLocks noChangeAspect="1"/>
            </p:cNvPicPr>
            <p:nvPr/>
          </p:nvPicPr>
          <p:blipFill rotWithShape="1">
            <a:blip r:embed="rId22"/>
            <a:srcRect l="26436" t="16935" r="38959" b="28142"/>
            <a:stretch/>
          </p:blipFill>
          <p:spPr>
            <a:xfrm>
              <a:off x="23726829" y="23574595"/>
              <a:ext cx="3219189" cy="3576566"/>
            </a:xfrm>
            <a:prstGeom prst="rect">
              <a:avLst/>
            </a:prstGeom>
          </p:spPr>
        </p:pic>
        <p:sp>
          <p:nvSpPr>
            <p:cNvPr id="1754" name="TextBox 1753">
              <a:extLst>
                <a:ext uri="{FF2B5EF4-FFF2-40B4-BE49-F238E27FC236}">
                  <a16:creationId xmlns:a16="http://schemas.microsoft.com/office/drawing/2014/main" id="{4592FC91-452E-5798-2488-583F9732F9CF}"/>
                </a:ext>
              </a:extLst>
            </p:cNvPr>
            <p:cNvSpPr txBox="1"/>
            <p:nvPr/>
          </p:nvSpPr>
          <p:spPr>
            <a:xfrm>
              <a:off x="26854113" y="24697808"/>
              <a:ext cx="1857327" cy="338554"/>
            </a:xfrm>
            <a:prstGeom prst="rect">
              <a:avLst/>
            </a:prstGeom>
            <a:noFill/>
          </p:spPr>
          <p:txBody>
            <a:bodyPr wrap="square" rtlCol="0">
              <a:spAutoFit/>
            </a:bodyPr>
            <a:lstStyle/>
            <a:p>
              <a:r>
                <a:rPr lang="en-US" sz="1600" dirty="0">
                  <a:solidFill>
                    <a:srgbClr val="000000"/>
                  </a:solidFill>
                  <a:latin typeface="Arial" panose="020B0604020202020204" pitchFamily="34" charset="0"/>
                  <a:cs typeface="Arial" panose="020B0604020202020204" pitchFamily="34" charset="0"/>
                </a:rPr>
                <a:t>Inner Membrane</a:t>
              </a:r>
              <a:endParaRPr lang="en-US" sz="1600" dirty="0">
                <a:latin typeface="Arial" panose="020B0604020202020204" pitchFamily="34" charset="0"/>
                <a:cs typeface="Arial" panose="020B0604020202020204" pitchFamily="34" charset="0"/>
              </a:endParaRPr>
            </a:p>
          </p:txBody>
        </p:sp>
        <p:sp>
          <p:nvSpPr>
            <p:cNvPr id="1755" name="TextBox 1754">
              <a:extLst>
                <a:ext uri="{FF2B5EF4-FFF2-40B4-BE49-F238E27FC236}">
                  <a16:creationId xmlns:a16="http://schemas.microsoft.com/office/drawing/2014/main" id="{8AD69921-1434-FF32-CF69-F590836285E7}"/>
                </a:ext>
              </a:extLst>
            </p:cNvPr>
            <p:cNvSpPr txBox="1"/>
            <p:nvPr/>
          </p:nvSpPr>
          <p:spPr>
            <a:xfrm>
              <a:off x="26854113" y="25883673"/>
              <a:ext cx="1857327" cy="338554"/>
            </a:xfrm>
            <a:prstGeom prst="rect">
              <a:avLst/>
            </a:prstGeom>
            <a:noFill/>
          </p:spPr>
          <p:txBody>
            <a:bodyPr wrap="square" rtlCol="0">
              <a:spAutoFit/>
            </a:bodyPr>
            <a:lstStyle/>
            <a:p>
              <a:r>
                <a:rPr lang="en-US" sz="1600" dirty="0">
                  <a:solidFill>
                    <a:srgbClr val="000000"/>
                  </a:solidFill>
                  <a:latin typeface="Arial" panose="020B0604020202020204" pitchFamily="34" charset="0"/>
                  <a:cs typeface="Arial" panose="020B0604020202020204" pitchFamily="34" charset="0"/>
                </a:rPr>
                <a:t>Outer Membrane</a:t>
              </a:r>
              <a:endParaRPr lang="en-US" sz="1600" dirty="0">
                <a:latin typeface="Arial" panose="020B0604020202020204" pitchFamily="34" charset="0"/>
                <a:cs typeface="Arial" panose="020B0604020202020204" pitchFamily="34" charset="0"/>
              </a:endParaRPr>
            </a:p>
          </p:txBody>
        </p:sp>
      </p:grpSp>
      <p:grpSp>
        <p:nvGrpSpPr>
          <p:cNvPr id="1757" name="Group 1756">
            <a:extLst>
              <a:ext uri="{FF2B5EF4-FFF2-40B4-BE49-F238E27FC236}">
                <a16:creationId xmlns:a16="http://schemas.microsoft.com/office/drawing/2014/main" id="{DFFD995C-EA86-97C4-03F6-F701D724FA76}"/>
              </a:ext>
            </a:extLst>
          </p:cNvPr>
          <p:cNvGrpSpPr/>
          <p:nvPr/>
        </p:nvGrpSpPr>
        <p:grpSpPr>
          <a:xfrm>
            <a:off x="28276063" y="23657337"/>
            <a:ext cx="9560698" cy="1090535"/>
            <a:chOff x="365312" y="14419400"/>
            <a:chExt cx="7284017" cy="778952"/>
          </a:xfrm>
        </p:grpSpPr>
        <p:sp>
          <p:nvSpPr>
            <p:cNvPr id="1758" name="TextBox 1757">
              <a:extLst>
                <a:ext uri="{FF2B5EF4-FFF2-40B4-BE49-F238E27FC236}">
                  <a16:creationId xmlns:a16="http://schemas.microsoft.com/office/drawing/2014/main" id="{729F1856-D08F-F186-A45B-28FF6CAC18AF}"/>
                </a:ext>
              </a:extLst>
            </p:cNvPr>
            <p:cNvSpPr txBox="1"/>
            <p:nvPr/>
          </p:nvSpPr>
          <p:spPr>
            <a:xfrm>
              <a:off x="365312" y="14419400"/>
              <a:ext cx="7284017" cy="769441"/>
            </a:xfrm>
            <a:prstGeom prst="rect">
              <a:avLst/>
            </a:prstGeom>
            <a:noFill/>
            <a:ln>
              <a:noFill/>
            </a:ln>
          </p:spPr>
          <p:txBody>
            <a:bodyPr wrap="square" rtlCol="0">
              <a:spAutoFit/>
            </a:bodyPr>
            <a:lstStyle/>
            <a:p>
              <a:pPr marL="0" marR="0" algn="ctr">
                <a:spcBef>
                  <a:spcPts val="0"/>
                </a:spcBef>
                <a:spcAft>
                  <a:spcPts val="0"/>
                </a:spcAft>
              </a:pPr>
              <a:r>
                <a:rPr lang="en-US" sz="3200" b="1" dirty="0">
                  <a:effectLst/>
                  <a:latin typeface="Arial" panose="020B0604020202020204" pitchFamily="34" charset="0"/>
                  <a:ea typeface="Arial" panose="020B0604020202020204" pitchFamily="34" charset="0"/>
                  <a:cs typeface="Arial" panose="020B0604020202020204" pitchFamily="34" charset="0"/>
                </a:rPr>
                <a:t>Simulated Microgravity Triggers Adaptation to Membrane Stress in </a:t>
              </a:r>
              <a:r>
                <a:rPr lang="en-US" sz="3200" b="1" i="1" dirty="0">
                  <a:effectLst/>
                  <a:latin typeface="Arial" panose="020B0604020202020204" pitchFamily="34" charset="0"/>
                  <a:ea typeface="Arial" panose="020B0604020202020204" pitchFamily="34" charset="0"/>
                  <a:cs typeface="Arial" panose="020B0604020202020204" pitchFamily="34" charset="0"/>
                </a:rPr>
                <a:t>E. coli</a:t>
              </a:r>
              <a:r>
                <a:rPr lang="en-US" sz="3200" b="1" dirty="0">
                  <a:effectLst/>
                  <a:latin typeface="Arial" panose="020B0604020202020204" pitchFamily="34" charset="0"/>
                  <a:ea typeface="Arial" panose="020B0604020202020204" pitchFamily="34" charset="0"/>
                  <a:cs typeface="Arial" panose="020B0604020202020204" pitchFamily="34" charset="0"/>
                </a:rPr>
                <a:t> REL606 </a:t>
              </a:r>
              <a:endParaRPr lang="en-US" sz="3200" dirty="0">
                <a:effectLst/>
                <a:latin typeface="Arial" panose="020B0604020202020204" pitchFamily="34" charset="0"/>
                <a:ea typeface="Times New Roman" panose="02020603050405020304" pitchFamily="18" charset="0"/>
                <a:cs typeface="Arial" panose="020B0604020202020204" pitchFamily="34" charset="0"/>
              </a:endParaRPr>
            </a:p>
          </p:txBody>
        </p:sp>
        <p:cxnSp>
          <p:nvCxnSpPr>
            <p:cNvPr id="1759" name="Straight Connector 1758">
              <a:extLst>
                <a:ext uri="{FF2B5EF4-FFF2-40B4-BE49-F238E27FC236}">
                  <a16:creationId xmlns:a16="http://schemas.microsoft.com/office/drawing/2014/main" id="{688C11DB-627B-FC93-0425-3B8128DC99B6}"/>
                </a:ext>
              </a:extLst>
            </p:cNvPr>
            <p:cNvCxnSpPr>
              <a:cxnSpLocks/>
            </p:cNvCxnSpPr>
            <p:nvPr/>
          </p:nvCxnSpPr>
          <p:spPr>
            <a:xfrm>
              <a:off x="549567" y="14419400"/>
              <a:ext cx="6915506" cy="0"/>
            </a:xfrm>
            <a:prstGeom prst="line">
              <a:avLst/>
            </a:prstGeom>
            <a:ln w="57150">
              <a:solidFill>
                <a:srgbClr val="564BFF"/>
              </a:solidFill>
            </a:ln>
          </p:spPr>
          <p:style>
            <a:lnRef idx="1">
              <a:schemeClr val="accent1"/>
            </a:lnRef>
            <a:fillRef idx="0">
              <a:schemeClr val="accent1"/>
            </a:fillRef>
            <a:effectRef idx="0">
              <a:schemeClr val="accent1"/>
            </a:effectRef>
            <a:fontRef idx="minor">
              <a:schemeClr val="tx1"/>
            </a:fontRef>
          </p:style>
        </p:cxnSp>
        <p:cxnSp>
          <p:nvCxnSpPr>
            <p:cNvPr id="1760" name="Straight Connector 1759">
              <a:extLst>
                <a:ext uri="{FF2B5EF4-FFF2-40B4-BE49-F238E27FC236}">
                  <a16:creationId xmlns:a16="http://schemas.microsoft.com/office/drawing/2014/main" id="{2C64A88E-9503-7240-AF6B-5665EB1B77C2}"/>
                </a:ext>
              </a:extLst>
            </p:cNvPr>
            <p:cNvCxnSpPr>
              <a:cxnSpLocks/>
            </p:cNvCxnSpPr>
            <p:nvPr/>
          </p:nvCxnSpPr>
          <p:spPr>
            <a:xfrm>
              <a:off x="549567" y="15198352"/>
              <a:ext cx="6915506" cy="0"/>
            </a:xfrm>
            <a:prstGeom prst="line">
              <a:avLst/>
            </a:prstGeom>
            <a:ln w="57150">
              <a:solidFill>
                <a:srgbClr val="564BFF"/>
              </a:solidFill>
            </a:ln>
          </p:spPr>
          <p:style>
            <a:lnRef idx="1">
              <a:schemeClr val="accent1"/>
            </a:lnRef>
            <a:fillRef idx="0">
              <a:schemeClr val="accent1"/>
            </a:fillRef>
            <a:effectRef idx="0">
              <a:schemeClr val="accent1"/>
            </a:effectRef>
            <a:fontRef idx="minor">
              <a:schemeClr val="tx1"/>
            </a:fontRef>
          </p:style>
        </p:cxnSp>
      </p:grpSp>
      <p:grpSp>
        <p:nvGrpSpPr>
          <p:cNvPr id="1764" name="Group 1763">
            <a:extLst>
              <a:ext uri="{FF2B5EF4-FFF2-40B4-BE49-F238E27FC236}">
                <a16:creationId xmlns:a16="http://schemas.microsoft.com/office/drawing/2014/main" id="{4AEA9C43-8055-5469-236B-8010A84649F7}"/>
              </a:ext>
            </a:extLst>
          </p:cNvPr>
          <p:cNvGrpSpPr/>
          <p:nvPr/>
        </p:nvGrpSpPr>
        <p:grpSpPr>
          <a:xfrm>
            <a:off x="28271941" y="24336526"/>
            <a:ext cx="4076207" cy="2608342"/>
            <a:chOff x="5804212" y="2435287"/>
            <a:chExt cx="2943181" cy="1883325"/>
          </a:xfrm>
        </p:grpSpPr>
        <p:pic>
          <p:nvPicPr>
            <p:cNvPr id="1765" name="Picture 1764" descr="A screenshot of a computer&#10;&#10;Description automatically generated">
              <a:extLst>
                <a:ext uri="{FF2B5EF4-FFF2-40B4-BE49-F238E27FC236}">
                  <a16:creationId xmlns:a16="http://schemas.microsoft.com/office/drawing/2014/main" id="{66FC4C8B-7C71-2285-0360-64ACE905BEC8}"/>
                </a:ext>
              </a:extLst>
            </p:cNvPr>
            <p:cNvPicPr>
              <a:picLocks noChangeAspect="1"/>
            </p:cNvPicPr>
            <p:nvPr/>
          </p:nvPicPr>
          <p:blipFill rotWithShape="1">
            <a:blip r:embed="rId23">
              <a:extLst>
                <a:ext uri="{28A0092B-C50C-407E-A947-70E740481C1C}">
                  <a14:useLocalDpi xmlns:a14="http://schemas.microsoft.com/office/drawing/2010/main" val="0"/>
                </a:ext>
              </a:extLst>
            </a:blip>
            <a:srcRect l="61043" t="24163" r="14435" b="41221"/>
            <a:stretch/>
          </p:blipFill>
          <p:spPr>
            <a:xfrm>
              <a:off x="6841475" y="2435287"/>
              <a:ext cx="1905918" cy="1883325"/>
            </a:xfrm>
            <a:prstGeom prst="rect">
              <a:avLst/>
            </a:prstGeom>
          </p:spPr>
        </p:pic>
        <p:grpSp>
          <p:nvGrpSpPr>
            <p:cNvPr id="1766" name="Group 1765">
              <a:extLst>
                <a:ext uri="{FF2B5EF4-FFF2-40B4-BE49-F238E27FC236}">
                  <a16:creationId xmlns:a16="http://schemas.microsoft.com/office/drawing/2014/main" id="{113C630D-805C-2B9D-A726-C9B16C1B04F0}"/>
                </a:ext>
              </a:extLst>
            </p:cNvPr>
            <p:cNvGrpSpPr/>
            <p:nvPr/>
          </p:nvGrpSpPr>
          <p:grpSpPr>
            <a:xfrm>
              <a:off x="6119789" y="3079638"/>
              <a:ext cx="1039294" cy="372780"/>
              <a:chOff x="6119789" y="3079638"/>
              <a:chExt cx="1039294" cy="372780"/>
            </a:xfrm>
          </p:grpSpPr>
          <p:sp>
            <p:nvSpPr>
              <p:cNvPr id="1774" name="Freeform 1773">
                <a:extLst>
                  <a:ext uri="{FF2B5EF4-FFF2-40B4-BE49-F238E27FC236}">
                    <a16:creationId xmlns:a16="http://schemas.microsoft.com/office/drawing/2014/main" id="{9A78A169-894F-8F55-520A-9EA29171D7F6}"/>
                  </a:ext>
                </a:extLst>
              </p:cNvPr>
              <p:cNvSpPr/>
              <p:nvPr/>
            </p:nvSpPr>
            <p:spPr>
              <a:xfrm>
                <a:off x="6119789" y="3079638"/>
                <a:ext cx="1021452" cy="316859"/>
              </a:xfrm>
              <a:custGeom>
                <a:avLst/>
                <a:gdLst>
                  <a:gd name="connsiteX0" fmla="*/ 1021452 w 1021452"/>
                  <a:gd name="connsiteY0" fmla="*/ 15941 h 316859"/>
                  <a:gd name="connsiteX1" fmla="*/ 807349 w 1021452"/>
                  <a:gd name="connsiteY1" fmla="*/ 20401 h 316859"/>
                  <a:gd name="connsiteX2" fmla="*/ 557561 w 1021452"/>
                  <a:gd name="connsiteY2" fmla="*/ 216662 h 316859"/>
                  <a:gd name="connsiteX3" fmla="*/ 272090 w 1021452"/>
                  <a:gd name="connsiteY3" fmla="*/ 310333 h 316859"/>
                  <a:gd name="connsiteX4" fmla="*/ 0 w 1021452"/>
                  <a:gd name="connsiteY4" fmla="*/ 301412 h 316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1452" h="316859">
                    <a:moveTo>
                      <a:pt x="1021452" y="15941"/>
                    </a:moveTo>
                    <a:cubicBezTo>
                      <a:pt x="953058" y="1444"/>
                      <a:pt x="884664" y="-13052"/>
                      <a:pt x="807349" y="20401"/>
                    </a:cubicBezTo>
                    <a:cubicBezTo>
                      <a:pt x="730034" y="53854"/>
                      <a:pt x="646771" y="168340"/>
                      <a:pt x="557561" y="216662"/>
                    </a:cubicBezTo>
                    <a:cubicBezTo>
                      <a:pt x="468351" y="264984"/>
                      <a:pt x="365017" y="296208"/>
                      <a:pt x="272090" y="310333"/>
                    </a:cubicBezTo>
                    <a:cubicBezTo>
                      <a:pt x="179163" y="324458"/>
                      <a:pt x="89581" y="312935"/>
                      <a:pt x="0" y="301412"/>
                    </a:cubicBezTo>
                  </a:path>
                </a:pathLst>
              </a:custGeom>
              <a:noFill/>
              <a:ln>
                <a:solidFill>
                  <a:srgbClr val="57A6C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75" name="Freeform 1774">
                <a:extLst>
                  <a:ext uri="{FF2B5EF4-FFF2-40B4-BE49-F238E27FC236}">
                    <a16:creationId xmlns:a16="http://schemas.microsoft.com/office/drawing/2014/main" id="{86AA6215-0F21-0DF3-108C-69E3B030E3C8}"/>
                  </a:ext>
                </a:extLst>
              </p:cNvPr>
              <p:cNvSpPr/>
              <p:nvPr/>
            </p:nvSpPr>
            <p:spPr>
              <a:xfrm>
                <a:off x="6655048" y="3147206"/>
                <a:ext cx="490653" cy="166936"/>
              </a:xfrm>
              <a:custGeom>
                <a:avLst/>
                <a:gdLst>
                  <a:gd name="connsiteX0" fmla="*/ 490653 w 490653"/>
                  <a:gd name="connsiteY0" fmla="*/ 33122 h 166936"/>
                  <a:gd name="connsiteX1" fmla="*/ 361299 w 490653"/>
                  <a:gd name="connsiteY1" fmla="*/ 1898 h 166936"/>
                  <a:gd name="connsiteX2" fmla="*/ 173959 w 490653"/>
                  <a:gd name="connsiteY2" fmla="*/ 82187 h 166936"/>
                  <a:gd name="connsiteX3" fmla="*/ 0 w 490653"/>
                  <a:gd name="connsiteY3" fmla="*/ 166936 h 166936"/>
                </a:gdLst>
                <a:ahLst/>
                <a:cxnLst>
                  <a:cxn ang="0">
                    <a:pos x="connsiteX0" y="connsiteY0"/>
                  </a:cxn>
                  <a:cxn ang="0">
                    <a:pos x="connsiteX1" y="connsiteY1"/>
                  </a:cxn>
                  <a:cxn ang="0">
                    <a:pos x="connsiteX2" y="connsiteY2"/>
                  </a:cxn>
                  <a:cxn ang="0">
                    <a:pos x="connsiteX3" y="connsiteY3"/>
                  </a:cxn>
                </a:cxnLst>
                <a:rect l="l" t="t" r="r" b="b"/>
                <a:pathLst>
                  <a:path w="490653" h="166936">
                    <a:moveTo>
                      <a:pt x="490653" y="33122"/>
                    </a:moveTo>
                    <a:cubicBezTo>
                      <a:pt x="452367" y="13421"/>
                      <a:pt x="414081" y="-6279"/>
                      <a:pt x="361299" y="1898"/>
                    </a:cubicBezTo>
                    <a:cubicBezTo>
                      <a:pt x="308517" y="10075"/>
                      <a:pt x="234175" y="54681"/>
                      <a:pt x="173959" y="82187"/>
                    </a:cubicBezTo>
                    <a:cubicBezTo>
                      <a:pt x="113742" y="109693"/>
                      <a:pt x="56871" y="138314"/>
                      <a:pt x="0" y="166936"/>
                    </a:cubicBezTo>
                  </a:path>
                </a:pathLst>
              </a:custGeom>
              <a:noFill/>
              <a:ln>
                <a:solidFill>
                  <a:srgbClr val="57A6C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76" name="Freeform 1775">
                <a:extLst>
                  <a:ext uri="{FF2B5EF4-FFF2-40B4-BE49-F238E27FC236}">
                    <a16:creationId xmlns:a16="http://schemas.microsoft.com/office/drawing/2014/main" id="{1B204B83-AEBB-EC32-F949-E34A2EB03463}"/>
                  </a:ext>
                </a:extLst>
              </p:cNvPr>
              <p:cNvSpPr/>
              <p:nvPr/>
            </p:nvSpPr>
            <p:spPr>
              <a:xfrm>
                <a:off x="6614903" y="3242775"/>
                <a:ext cx="539719" cy="84749"/>
              </a:xfrm>
              <a:custGeom>
                <a:avLst/>
                <a:gdLst>
                  <a:gd name="connsiteX0" fmla="*/ 539719 w 539719"/>
                  <a:gd name="connsiteY0" fmla="*/ 35684 h 84749"/>
                  <a:gd name="connsiteX1" fmla="*/ 428207 w 539719"/>
                  <a:gd name="connsiteY1" fmla="*/ 0 h 84749"/>
                  <a:gd name="connsiteX2" fmla="*/ 227485 w 539719"/>
                  <a:gd name="connsiteY2" fmla="*/ 35684 h 84749"/>
                  <a:gd name="connsiteX3" fmla="*/ 0 w 539719"/>
                  <a:gd name="connsiteY3" fmla="*/ 84749 h 84749"/>
                </a:gdLst>
                <a:ahLst/>
                <a:cxnLst>
                  <a:cxn ang="0">
                    <a:pos x="connsiteX0" y="connsiteY0"/>
                  </a:cxn>
                  <a:cxn ang="0">
                    <a:pos x="connsiteX1" y="connsiteY1"/>
                  </a:cxn>
                  <a:cxn ang="0">
                    <a:pos x="connsiteX2" y="connsiteY2"/>
                  </a:cxn>
                  <a:cxn ang="0">
                    <a:pos x="connsiteX3" y="connsiteY3"/>
                  </a:cxn>
                </a:cxnLst>
                <a:rect l="l" t="t" r="r" b="b"/>
                <a:pathLst>
                  <a:path w="539719" h="84749">
                    <a:moveTo>
                      <a:pt x="539719" y="35684"/>
                    </a:moveTo>
                    <a:cubicBezTo>
                      <a:pt x="509982" y="17842"/>
                      <a:pt x="480246" y="0"/>
                      <a:pt x="428207" y="0"/>
                    </a:cubicBezTo>
                    <a:cubicBezTo>
                      <a:pt x="376168" y="0"/>
                      <a:pt x="298853" y="21559"/>
                      <a:pt x="227485" y="35684"/>
                    </a:cubicBezTo>
                    <a:cubicBezTo>
                      <a:pt x="156117" y="49809"/>
                      <a:pt x="78058" y="67279"/>
                      <a:pt x="0" y="84749"/>
                    </a:cubicBezTo>
                  </a:path>
                </a:pathLst>
              </a:custGeom>
              <a:noFill/>
              <a:ln>
                <a:solidFill>
                  <a:srgbClr val="57A6C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77" name="Freeform 1776">
                <a:extLst>
                  <a:ext uri="{FF2B5EF4-FFF2-40B4-BE49-F238E27FC236}">
                    <a16:creationId xmlns:a16="http://schemas.microsoft.com/office/drawing/2014/main" id="{A69B3315-C0A0-B121-1EC4-260751D3850E}"/>
                  </a:ext>
                </a:extLst>
              </p:cNvPr>
              <p:cNvSpPr/>
              <p:nvPr/>
            </p:nvSpPr>
            <p:spPr>
              <a:xfrm>
                <a:off x="6641666" y="3314142"/>
                <a:ext cx="517417" cy="49066"/>
              </a:xfrm>
              <a:custGeom>
                <a:avLst/>
                <a:gdLst>
                  <a:gd name="connsiteX0" fmla="*/ 517417 w 517417"/>
                  <a:gd name="connsiteY0" fmla="*/ 49066 h 49066"/>
                  <a:gd name="connsiteX1" fmla="*/ 419286 w 517417"/>
                  <a:gd name="connsiteY1" fmla="*/ 8921 h 49066"/>
                  <a:gd name="connsiteX2" fmla="*/ 267630 w 517417"/>
                  <a:gd name="connsiteY2" fmla="*/ 0 h 49066"/>
                  <a:gd name="connsiteX3" fmla="*/ 0 w 517417"/>
                  <a:gd name="connsiteY3" fmla="*/ 8921 h 49066"/>
                </a:gdLst>
                <a:ahLst/>
                <a:cxnLst>
                  <a:cxn ang="0">
                    <a:pos x="connsiteX0" y="connsiteY0"/>
                  </a:cxn>
                  <a:cxn ang="0">
                    <a:pos x="connsiteX1" y="connsiteY1"/>
                  </a:cxn>
                  <a:cxn ang="0">
                    <a:pos x="connsiteX2" y="connsiteY2"/>
                  </a:cxn>
                  <a:cxn ang="0">
                    <a:pos x="connsiteX3" y="connsiteY3"/>
                  </a:cxn>
                </a:cxnLst>
                <a:rect l="l" t="t" r="r" b="b"/>
                <a:pathLst>
                  <a:path w="517417" h="49066">
                    <a:moveTo>
                      <a:pt x="517417" y="49066"/>
                    </a:moveTo>
                    <a:cubicBezTo>
                      <a:pt x="489167" y="33082"/>
                      <a:pt x="460917" y="17099"/>
                      <a:pt x="419286" y="8921"/>
                    </a:cubicBezTo>
                    <a:cubicBezTo>
                      <a:pt x="377655" y="743"/>
                      <a:pt x="337511" y="0"/>
                      <a:pt x="267630" y="0"/>
                    </a:cubicBezTo>
                    <a:cubicBezTo>
                      <a:pt x="197749" y="0"/>
                      <a:pt x="98874" y="4460"/>
                      <a:pt x="0" y="8921"/>
                    </a:cubicBezTo>
                  </a:path>
                </a:pathLst>
              </a:custGeom>
              <a:noFill/>
              <a:ln>
                <a:solidFill>
                  <a:srgbClr val="57A6C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78" name="Freeform 1777">
                <a:extLst>
                  <a:ext uri="{FF2B5EF4-FFF2-40B4-BE49-F238E27FC236}">
                    <a16:creationId xmlns:a16="http://schemas.microsoft.com/office/drawing/2014/main" id="{FBC50244-850E-B841-3316-A0EF0F018ED4}"/>
                  </a:ext>
                </a:extLst>
              </p:cNvPr>
              <p:cNvSpPr/>
              <p:nvPr/>
            </p:nvSpPr>
            <p:spPr>
              <a:xfrm>
                <a:off x="6632745" y="3323063"/>
                <a:ext cx="517417" cy="129355"/>
              </a:xfrm>
              <a:custGeom>
                <a:avLst/>
                <a:gdLst>
                  <a:gd name="connsiteX0" fmla="*/ 517417 w 517417"/>
                  <a:gd name="connsiteY0" fmla="*/ 129355 h 129355"/>
                  <a:gd name="connsiteX1" fmla="*/ 374681 w 517417"/>
                  <a:gd name="connsiteY1" fmla="*/ 71368 h 129355"/>
                  <a:gd name="connsiteX2" fmla="*/ 173959 w 517417"/>
                  <a:gd name="connsiteY2" fmla="*/ 35684 h 129355"/>
                  <a:gd name="connsiteX3" fmla="*/ 0 w 517417"/>
                  <a:gd name="connsiteY3" fmla="*/ 0 h 129355"/>
                </a:gdLst>
                <a:ahLst/>
                <a:cxnLst>
                  <a:cxn ang="0">
                    <a:pos x="connsiteX0" y="connsiteY0"/>
                  </a:cxn>
                  <a:cxn ang="0">
                    <a:pos x="connsiteX1" y="connsiteY1"/>
                  </a:cxn>
                  <a:cxn ang="0">
                    <a:pos x="connsiteX2" y="connsiteY2"/>
                  </a:cxn>
                  <a:cxn ang="0">
                    <a:pos x="connsiteX3" y="connsiteY3"/>
                  </a:cxn>
                </a:cxnLst>
                <a:rect l="l" t="t" r="r" b="b"/>
                <a:pathLst>
                  <a:path w="517417" h="129355">
                    <a:moveTo>
                      <a:pt x="517417" y="129355"/>
                    </a:moveTo>
                    <a:cubicBezTo>
                      <a:pt x="474670" y="108167"/>
                      <a:pt x="431924" y="86980"/>
                      <a:pt x="374681" y="71368"/>
                    </a:cubicBezTo>
                    <a:cubicBezTo>
                      <a:pt x="317438" y="55756"/>
                      <a:pt x="236406" y="47579"/>
                      <a:pt x="173959" y="35684"/>
                    </a:cubicBezTo>
                    <a:cubicBezTo>
                      <a:pt x="111512" y="23789"/>
                      <a:pt x="55756" y="11894"/>
                      <a:pt x="0" y="0"/>
                    </a:cubicBezTo>
                  </a:path>
                </a:pathLst>
              </a:custGeom>
              <a:noFill/>
              <a:ln>
                <a:solidFill>
                  <a:srgbClr val="57A6C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67" name="Group 1766">
              <a:extLst>
                <a:ext uri="{FF2B5EF4-FFF2-40B4-BE49-F238E27FC236}">
                  <a16:creationId xmlns:a16="http://schemas.microsoft.com/office/drawing/2014/main" id="{F28425D7-5BCE-7AD9-877C-96310F5E468D}"/>
                </a:ext>
              </a:extLst>
            </p:cNvPr>
            <p:cNvGrpSpPr/>
            <p:nvPr/>
          </p:nvGrpSpPr>
          <p:grpSpPr>
            <a:xfrm rot="10800000" flipH="1">
              <a:off x="6135401" y="3539895"/>
              <a:ext cx="1039294" cy="372780"/>
              <a:chOff x="6119789" y="3079638"/>
              <a:chExt cx="1039294" cy="372780"/>
            </a:xfrm>
          </p:grpSpPr>
          <p:sp>
            <p:nvSpPr>
              <p:cNvPr id="1769" name="Freeform 1768">
                <a:extLst>
                  <a:ext uri="{FF2B5EF4-FFF2-40B4-BE49-F238E27FC236}">
                    <a16:creationId xmlns:a16="http://schemas.microsoft.com/office/drawing/2014/main" id="{13453549-5605-9E62-E5CB-68C8B82FF74B}"/>
                  </a:ext>
                </a:extLst>
              </p:cNvPr>
              <p:cNvSpPr/>
              <p:nvPr/>
            </p:nvSpPr>
            <p:spPr>
              <a:xfrm>
                <a:off x="6119789" y="3079638"/>
                <a:ext cx="1021452" cy="316859"/>
              </a:xfrm>
              <a:custGeom>
                <a:avLst/>
                <a:gdLst>
                  <a:gd name="connsiteX0" fmla="*/ 1021452 w 1021452"/>
                  <a:gd name="connsiteY0" fmla="*/ 15941 h 316859"/>
                  <a:gd name="connsiteX1" fmla="*/ 807349 w 1021452"/>
                  <a:gd name="connsiteY1" fmla="*/ 20401 h 316859"/>
                  <a:gd name="connsiteX2" fmla="*/ 557561 w 1021452"/>
                  <a:gd name="connsiteY2" fmla="*/ 216662 h 316859"/>
                  <a:gd name="connsiteX3" fmla="*/ 272090 w 1021452"/>
                  <a:gd name="connsiteY3" fmla="*/ 310333 h 316859"/>
                  <a:gd name="connsiteX4" fmla="*/ 0 w 1021452"/>
                  <a:gd name="connsiteY4" fmla="*/ 301412 h 316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1452" h="316859">
                    <a:moveTo>
                      <a:pt x="1021452" y="15941"/>
                    </a:moveTo>
                    <a:cubicBezTo>
                      <a:pt x="953058" y="1444"/>
                      <a:pt x="884664" y="-13052"/>
                      <a:pt x="807349" y="20401"/>
                    </a:cubicBezTo>
                    <a:cubicBezTo>
                      <a:pt x="730034" y="53854"/>
                      <a:pt x="646771" y="168340"/>
                      <a:pt x="557561" y="216662"/>
                    </a:cubicBezTo>
                    <a:cubicBezTo>
                      <a:pt x="468351" y="264984"/>
                      <a:pt x="365017" y="296208"/>
                      <a:pt x="272090" y="310333"/>
                    </a:cubicBezTo>
                    <a:cubicBezTo>
                      <a:pt x="179163" y="324458"/>
                      <a:pt x="89581" y="312935"/>
                      <a:pt x="0" y="301412"/>
                    </a:cubicBezTo>
                  </a:path>
                </a:pathLst>
              </a:custGeom>
              <a:noFill/>
              <a:ln>
                <a:solidFill>
                  <a:srgbClr val="57A6C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70" name="Freeform 1769">
                <a:extLst>
                  <a:ext uri="{FF2B5EF4-FFF2-40B4-BE49-F238E27FC236}">
                    <a16:creationId xmlns:a16="http://schemas.microsoft.com/office/drawing/2014/main" id="{49451EC6-5C21-5872-8DD5-8D9741A35833}"/>
                  </a:ext>
                </a:extLst>
              </p:cNvPr>
              <p:cNvSpPr/>
              <p:nvPr/>
            </p:nvSpPr>
            <p:spPr>
              <a:xfrm>
                <a:off x="6655048" y="3147206"/>
                <a:ext cx="490653" cy="166936"/>
              </a:xfrm>
              <a:custGeom>
                <a:avLst/>
                <a:gdLst>
                  <a:gd name="connsiteX0" fmla="*/ 490653 w 490653"/>
                  <a:gd name="connsiteY0" fmla="*/ 33122 h 166936"/>
                  <a:gd name="connsiteX1" fmla="*/ 361299 w 490653"/>
                  <a:gd name="connsiteY1" fmla="*/ 1898 h 166936"/>
                  <a:gd name="connsiteX2" fmla="*/ 173959 w 490653"/>
                  <a:gd name="connsiteY2" fmla="*/ 82187 h 166936"/>
                  <a:gd name="connsiteX3" fmla="*/ 0 w 490653"/>
                  <a:gd name="connsiteY3" fmla="*/ 166936 h 166936"/>
                </a:gdLst>
                <a:ahLst/>
                <a:cxnLst>
                  <a:cxn ang="0">
                    <a:pos x="connsiteX0" y="connsiteY0"/>
                  </a:cxn>
                  <a:cxn ang="0">
                    <a:pos x="connsiteX1" y="connsiteY1"/>
                  </a:cxn>
                  <a:cxn ang="0">
                    <a:pos x="connsiteX2" y="connsiteY2"/>
                  </a:cxn>
                  <a:cxn ang="0">
                    <a:pos x="connsiteX3" y="connsiteY3"/>
                  </a:cxn>
                </a:cxnLst>
                <a:rect l="l" t="t" r="r" b="b"/>
                <a:pathLst>
                  <a:path w="490653" h="166936">
                    <a:moveTo>
                      <a:pt x="490653" y="33122"/>
                    </a:moveTo>
                    <a:cubicBezTo>
                      <a:pt x="452367" y="13421"/>
                      <a:pt x="414081" y="-6279"/>
                      <a:pt x="361299" y="1898"/>
                    </a:cubicBezTo>
                    <a:cubicBezTo>
                      <a:pt x="308517" y="10075"/>
                      <a:pt x="234175" y="54681"/>
                      <a:pt x="173959" y="82187"/>
                    </a:cubicBezTo>
                    <a:cubicBezTo>
                      <a:pt x="113742" y="109693"/>
                      <a:pt x="56871" y="138314"/>
                      <a:pt x="0" y="166936"/>
                    </a:cubicBezTo>
                  </a:path>
                </a:pathLst>
              </a:custGeom>
              <a:noFill/>
              <a:ln>
                <a:solidFill>
                  <a:srgbClr val="57A6C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71" name="Freeform 1770">
                <a:extLst>
                  <a:ext uri="{FF2B5EF4-FFF2-40B4-BE49-F238E27FC236}">
                    <a16:creationId xmlns:a16="http://schemas.microsoft.com/office/drawing/2014/main" id="{01860127-06E5-A88E-67AF-8C50290FC69B}"/>
                  </a:ext>
                </a:extLst>
              </p:cNvPr>
              <p:cNvSpPr/>
              <p:nvPr/>
            </p:nvSpPr>
            <p:spPr>
              <a:xfrm>
                <a:off x="6614903" y="3242775"/>
                <a:ext cx="539719" cy="84749"/>
              </a:xfrm>
              <a:custGeom>
                <a:avLst/>
                <a:gdLst>
                  <a:gd name="connsiteX0" fmla="*/ 539719 w 539719"/>
                  <a:gd name="connsiteY0" fmla="*/ 35684 h 84749"/>
                  <a:gd name="connsiteX1" fmla="*/ 428207 w 539719"/>
                  <a:gd name="connsiteY1" fmla="*/ 0 h 84749"/>
                  <a:gd name="connsiteX2" fmla="*/ 227485 w 539719"/>
                  <a:gd name="connsiteY2" fmla="*/ 35684 h 84749"/>
                  <a:gd name="connsiteX3" fmla="*/ 0 w 539719"/>
                  <a:gd name="connsiteY3" fmla="*/ 84749 h 84749"/>
                </a:gdLst>
                <a:ahLst/>
                <a:cxnLst>
                  <a:cxn ang="0">
                    <a:pos x="connsiteX0" y="connsiteY0"/>
                  </a:cxn>
                  <a:cxn ang="0">
                    <a:pos x="connsiteX1" y="connsiteY1"/>
                  </a:cxn>
                  <a:cxn ang="0">
                    <a:pos x="connsiteX2" y="connsiteY2"/>
                  </a:cxn>
                  <a:cxn ang="0">
                    <a:pos x="connsiteX3" y="connsiteY3"/>
                  </a:cxn>
                </a:cxnLst>
                <a:rect l="l" t="t" r="r" b="b"/>
                <a:pathLst>
                  <a:path w="539719" h="84749">
                    <a:moveTo>
                      <a:pt x="539719" y="35684"/>
                    </a:moveTo>
                    <a:cubicBezTo>
                      <a:pt x="509982" y="17842"/>
                      <a:pt x="480246" y="0"/>
                      <a:pt x="428207" y="0"/>
                    </a:cubicBezTo>
                    <a:cubicBezTo>
                      <a:pt x="376168" y="0"/>
                      <a:pt x="298853" y="21559"/>
                      <a:pt x="227485" y="35684"/>
                    </a:cubicBezTo>
                    <a:cubicBezTo>
                      <a:pt x="156117" y="49809"/>
                      <a:pt x="78058" y="67279"/>
                      <a:pt x="0" y="84749"/>
                    </a:cubicBezTo>
                  </a:path>
                </a:pathLst>
              </a:custGeom>
              <a:noFill/>
              <a:ln>
                <a:solidFill>
                  <a:srgbClr val="57A6C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72" name="Freeform 1771">
                <a:extLst>
                  <a:ext uri="{FF2B5EF4-FFF2-40B4-BE49-F238E27FC236}">
                    <a16:creationId xmlns:a16="http://schemas.microsoft.com/office/drawing/2014/main" id="{9EC7EC6D-9500-3C4E-3CBE-8983F3480466}"/>
                  </a:ext>
                </a:extLst>
              </p:cNvPr>
              <p:cNvSpPr/>
              <p:nvPr/>
            </p:nvSpPr>
            <p:spPr>
              <a:xfrm>
                <a:off x="6641666" y="3314142"/>
                <a:ext cx="517417" cy="49066"/>
              </a:xfrm>
              <a:custGeom>
                <a:avLst/>
                <a:gdLst>
                  <a:gd name="connsiteX0" fmla="*/ 517417 w 517417"/>
                  <a:gd name="connsiteY0" fmla="*/ 49066 h 49066"/>
                  <a:gd name="connsiteX1" fmla="*/ 419286 w 517417"/>
                  <a:gd name="connsiteY1" fmla="*/ 8921 h 49066"/>
                  <a:gd name="connsiteX2" fmla="*/ 267630 w 517417"/>
                  <a:gd name="connsiteY2" fmla="*/ 0 h 49066"/>
                  <a:gd name="connsiteX3" fmla="*/ 0 w 517417"/>
                  <a:gd name="connsiteY3" fmla="*/ 8921 h 49066"/>
                </a:gdLst>
                <a:ahLst/>
                <a:cxnLst>
                  <a:cxn ang="0">
                    <a:pos x="connsiteX0" y="connsiteY0"/>
                  </a:cxn>
                  <a:cxn ang="0">
                    <a:pos x="connsiteX1" y="connsiteY1"/>
                  </a:cxn>
                  <a:cxn ang="0">
                    <a:pos x="connsiteX2" y="connsiteY2"/>
                  </a:cxn>
                  <a:cxn ang="0">
                    <a:pos x="connsiteX3" y="connsiteY3"/>
                  </a:cxn>
                </a:cxnLst>
                <a:rect l="l" t="t" r="r" b="b"/>
                <a:pathLst>
                  <a:path w="517417" h="49066">
                    <a:moveTo>
                      <a:pt x="517417" y="49066"/>
                    </a:moveTo>
                    <a:cubicBezTo>
                      <a:pt x="489167" y="33082"/>
                      <a:pt x="460917" y="17099"/>
                      <a:pt x="419286" y="8921"/>
                    </a:cubicBezTo>
                    <a:cubicBezTo>
                      <a:pt x="377655" y="743"/>
                      <a:pt x="337511" y="0"/>
                      <a:pt x="267630" y="0"/>
                    </a:cubicBezTo>
                    <a:cubicBezTo>
                      <a:pt x="197749" y="0"/>
                      <a:pt x="98874" y="4460"/>
                      <a:pt x="0" y="8921"/>
                    </a:cubicBezTo>
                  </a:path>
                </a:pathLst>
              </a:custGeom>
              <a:noFill/>
              <a:ln>
                <a:solidFill>
                  <a:srgbClr val="57A6C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73" name="Freeform 1772">
                <a:extLst>
                  <a:ext uri="{FF2B5EF4-FFF2-40B4-BE49-F238E27FC236}">
                    <a16:creationId xmlns:a16="http://schemas.microsoft.com/office/drawing/2014/main" id="{A68B4CC2-87A1-7D2C-3597-CA269FFE0643}"/>
                  </a:ext>
                </a:extLst>
              </p:cNvPr>
              <p:cNvSpPr/>
              <p:nvPr/>
            </p:nvSpPr>
            <p:spPr>
              <a:xfrm>
                <a:off x="6632745" y="3323063"/>
                <a:ext cx="517417" cy="129355"/>
              </a:xfrm>
              <a:custGeom>
                <a:avLst/>
                <a:gdLst>
                  <a:gd name="connsiteX0" fmla="*/ 517417 w 517417"/>
                  <a:gd name="connsiteY0" fmla="*/ 129355 h 129355"/>
                  <a:gd name="connsiteX1" fmla="*/ 374681 w 517417"/>
                  <a:gd name="connsiteY1" fmla="*/ 71368 h 129355"/>
                  <a:gd name="connsiteX2" fmla="*/ 173959 w 517417"/>
                  <a:gd name="connsiteY2" fmla="*/ 35684 h 129355"/>
                  <a:gd name="connsiteX3" fmla="*/ 0 w 517417"/>
                  <a:gd name="connsiteY3" fmla="*/ 0 h 129355"/>
                </a:gdLst>
                <a:ahLst/>
                <a:cxnLst>
                  <a:cxn ang="0">
                    <a:pos x="connsiteX0" y="connsiteY0"/>
                  </a:cxn>
                  <a:cxn ang="0">
                    <a:pos x="connsiteX1" y="connsiteY1"/>
                  </a:cxn>
                  <a:cxn ang="0">
                    <a:pos x="connsiteX2" y="connsiteY2"/>
                  </a:cxn>
                  <a:cxn ang="0">
                    <a:pos x="connsiteX3" y="connsiteY3"/>
                  </a:cxn>
                </a:cxnLst>
                <a:rect l="l" t="t" r="r" b="b"/>
                <a:pathLst>
                  <a:path w="517417" h="129355">
                    <a:moveTo>
                      <a:pt x="517417" y="129355"/>
                    </a:moveTo>
                    <a:cubicBezTo>
                      <a:pt x="474670" y="108167"/>
                      <a:pt x="431924" y="86980"/>
                      <a:pt x="374681" y="71368"/>
                    </a:cubicBezTo>
                    <a:cubicBezTo>
                      <a:pt x="317438" y="55756"/>
                      <a:pt x="236406" y="47579"/>
                      <a:pt x="173959" y="35684"/>
                    </a:cubicBezTo>
                    <a:cubicBezTo>
                      <a:pt x="111512" y="23789"/>
                      <a:pt x="55756" y="11894"/>
                      <a:pt x="0" y="0"/>
                    </a:cubicBezTo>
                  </a:path>
                </a:pathLst>
              </a:custGeom>
              <a:noFill/>
              <a:ln>
                <a:solidFill>
                  <a:srgbClr val="57A6C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68" name="Rounded Rectangle 1767">
              <a:extLst>
                <a:ext uri="{FF2B5EF4-FFF2-40B4-BE49-F238E27FC236}">
                  <a16:creationId xmlns:a16="http://schemas.microsoft.com/office/drawing/2014/main" id="{F17F1B4A-4B36-3ABB-3505-B92F5DADE8C8}"/>
                </a:ext>
              </a:extLst>
            </p:cNvPr>
            <p:cNvSpPr/>
            <p:nvPr/>
          </p:nvSpPr>
          <p:spPr>
            <a:xfrm>
              <a:off x="5804212" y="3147206"/>
              <a:ext cx="517417" cy="765469"/>
            </a:xfrm>
            <a:prstGeom prst="roundRect">
              <a:avLst/>
            </a:prstGeom>
            <a:solidFill>
              <a:schemeClr val="bg1"/>
            </a:solidFill>
            <a:ln>
              <a:noFill/>
            </a:ln>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79" name="TextBox 1778">
            <a:extLst>
              <a:ext uri="{FF2B5EF4-FFF2-40B4-BE49-F238E27FC236}">
                <a16:creationId xmlns:a16="http://schemas.microsoft.com/office/drawing/2014/main" id="{DC55D70E-E336-554A-77DB-827788D22961}"/>
              </a:ext>
            </a:extLst>
          </p:cNvPr>
          <p:cNvSpPr txBox="1"/>
          <p:nvPr/>
        </p:nvSpPr>
        <p:spPr>
          <a:xfrm>
            <a:off x="28256085" y="26843469"/>
            <a:ext cx="10836741" cy="400110"/>
          </a:xfrm>
          <a:prstGeom prst="rect">
            <a:avLst/>
          </a:prstGeom>
          <a:noFill/>
        </p:spPr>
        <p:txBody>
          <a:bodyPr wrap="square" rtlCol="0">
            <a:spAutoFit/>
          </a:bodyPr>
          <a:lstStyle/>
          <a:p>
            <a:pPr>
              <a:buSzPct val="130000"/>
            </a:pPr>
            <a:r>
              <a:rPr lang="en-US" sz="2000" b="1" dirty="0">
                <a:latin typeface="Arial" panose="020B0604020202020204" pitchFamily="34" charset="0"/>
                <a:cs typeface="Arial" panose="020B0604020202020204" pitchFamily="34" charset="0"/>
              </a:rPr>
              <a:t>FUNDING: Mars Campaign Office (MCO) Early Career funding to Dr. O’Rourke </a:t>
            </a:r>
            <a:endParaRPr lang="en-US" sz="2000" b="1" dirty="0">
              <a:solidFill>
                <a:srgbClr val="FF0000"/>
              </a:solidFill>
              <a:latin typeface="Arial" panose="020B0604020202020204" pitchFamily="34" charset="0"/>
              <a:cs typeface="Arial" panose="020B0604020202020204" pitchFamily="34" charset="0"/>
            </a:endParaRPr>
          </a:p>
        </p:txBody>
      </p:sp>
      <p:grpSp>
        <p:nvGrpSpPr>
          <p:cNvPr id="1792" name="Group 1791">
            <a:extLst>
              <a:ext uri="{FF2B5EF4-FFF2-40B4-BE49-F238E27FC236}">
                <a16:creationId xmlns:a16="http://schemas.microsoft.com/office/drawing/2014/main" id="{B95F3508-FAB4-1EA8-D8CB-AABB10C3DBF9}"/>
              </a:ext>
            </a:extLst>
          </p:cNvPr>
          <p:cNvGrpSpPr/>
          <p:nvPr/>
        </p:nvGrpSpPr>
        <p:grpSpPr>
          <a:xfrm>
            <a:off x="17152320" y="14440425"/>
            <a:ext cx="5427117" cy="4508124"/>
            <a:chOff x="2316401" y="794620"/>
            <a:chExt cx="7285336" cy="6051685"/>
          </a:xfrm>
        </p:grpSpPr>
        <p:pic>
          <p:nvPicPr>
            <p:cNvPr id="1793" name="Picture 1792">
              <a:extLst>
                <a:ext uri="{FF2B5EF4-FFF2-40B4-BE49-F238E27FC236}">
                  <a16:creationId xmlns:a16="http://schemas.microsoft.com/office/drawing/2014/main" id="{C008A464-F37E-365C-F960-506408A4EDDA}"/>
                </a:ext>
              </a:extLst>
            </p:cNvPr>
            <p:cNvPicPr>
              <a:picLocks noChangeAspect="1"/>
            </p:cNvPicPr>
            <p:nvPr/>
          </p:nvPicPr>
          <p:blipFill rotWithShape="1">
            <a:blip r:embed="rId24"/>
            <a:srcRect r="3622"/>
            <a:stretch/>
          </p:blipFill>
          <p:spPr>
            <a:xfrm>
              <a:off x="2316401" y="794620"/>
              <a:ext cx="7285336" cy="6039566"/>
            </a:xfrm>
            <a:prstGeom prst="rect">
              <a:avLst/>
            </a:prstGeom>
          </p:spPr>
        </p:pic>
        <p:sp>
          <p:nvSpPr>
            <p:cNvPr id="1794" name="Rectangle 1793">
              <a:extLst>
                <a:ext uri="{FF2B5EF4-FFF2-40B4-BE49-F238E27FC236}">
                  <a16:creationId xmlns:a16="http://schemas.microsoft.com/office/drawing/2014/main" id="{9D55EAAB-331F-9B72-53AC-9F256423C744}"/>
                </a:ext>
              </a:extLst>
            </p:cNvPr>
            <p:cNvSpPr/>
            <p:nvPr/>
          </p:nvSpPr>
          <p:spPr>
            <a:xfrm rot="5400000">
              <a:off x="8639826" y="3333086"/>
              <a:ext cx="1224176" cy="681376"/>
            </a:xfrm>
            <a:prstGeom prst="rect">
              <a:avLst/>
            </a:prstGeom>
            <a:solidFill>
              <a:srgbClr val="54FF9F">
                <a:alpha val="16863"/>
              </a:srgbClr>
            </a:solidFill>
            <a:ln>
              <a:solidFill>
                <a:srgbClr val="54FF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95" name="Rectangle 1794">
              <a:extLst>
                <a:ext uri="{FF2B5EF4-FFF2-40B4-BE49-F238E27FC236}">
                  <a16:creationId xmlns:a16="http://schemas.microsoft.com/office/drawing/2014/main" id="{AB74E9FC-7022-BD6C-50AE-051062780974}"/>
                </a:ext>
              </a:extLst>
            </p:cNvPr>
            <p:cNvSpPr/>
            <p:nvPr/>
          </p:nvSpPr>
          <p:spPr>
            <a:xfrm rot="5400000">
              <a:off x="8303301" y="4893787"/>
              <a:ext cx="1897227" cy="681376"/>
            </a:xfrm>
            <a:prstGeom prst="rect">
              <a:avLst/>
            </a:prstGeom>
            <a:solidFill>
              <a:srgbClr val="CCCCCC">
                <a:alpha val="16863"/>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96" name="Rectangle 1795">
              <a:extLst>
                <a:ext uri="{FF2B5EF4-FFF2-40B4-BE49-F238E27FC236}">
                  <a16:creationId xmlns:a16="http://schemas.microsoft.com/office/drawing/2014/main" id="{61D8D2D0-1A86-2509-B06E-BB8F183B77D5}"/>
                </a:ext>
              </a:extLst>
            </p:cNvPr>
            <p:cNvSpPr/>
            <p:nvPr/>
          </p:nvSpPr>
          <p:spPr>
            <a:xfrm rot="5400000">
              <a:off x="8303256" y="1759991"/>
              <a:ext cx="1901750" cy="685810"/>
            </a:xfrm>
            <a:prstGeom prst="rect">
              <a:avLst/>
            </a:prstGeom>
            <a:solidFill>
              <a:srgbClr val="7030A0">
                <a:alpha val="16863"/>
              </a:srgb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97" name="Rectangle 1796">
              <a:extLst>
                <a:ext uri="{FF2B5EF4-FFF2-40B4-BE49-F238E27FC236}">
                  <a16:creationId xmlns:a16="http://schemas.microsoft.com/office/drawing/2014/main" id="{EB8A850D-20BE-3632-9345-17E875189F6E}"/>
                </a:ext>
              </a:extLst>
            </p:cNvPr>
            <p:cNvSpPr/>
            <p:nvPr/>
          </p:nvSpPr>
          <p:spPr>
            <a:xfrm>
              <a:off x="2723834" y="6134420"/>
              <a:ext cx="2314697" cy="711885"/>
            </a:xfrm>
            <a:prstGeom prst="rect">
              <a:avLst/>
            </a:prstGeom>
            <a:solidFill>
              <a:srgbClr val="7030A0">
                <a:alpha val="16863"/>
              </a:srgb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98" name="Rectangle 1797">
              <a:extLst>
                <a:ext uri="{FF2B5EF4-FFF2-40B4-BE49-F238E27FC236}">
                  <a16:creationId xmlns:a16="http://schemas.microsoft.com/office/drawing/2014/main" id="{D0B15B13-22D0-165D-5572-11724B1438BD}"/>
                </a:ext>
              </a:extLst>
            </p:cNvPr>
            <p:cNvSpPr/>
            <p:nvPr/>
          </p:nvSpPr>
          <p:spPr>
            <a:xfrm>
              <a:off x="5038530" y="6134420"/>
              <a:ext cx="1557999" cy="711885"/>
            </a:xfrm>
            <a:prstGeom prst="rect">
              <a:avLst/>
            </a:prstGeom>
            <a:solidFill>
              <a:srgbClr val="54FF9F">
                <a:alpha val="16863"/>
              </a:srgbClr>
            </a:solidFill>
            <a:ln>
              <a:solidFill>
                <a:srgbClr val="54FF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99" name="Rectangle 1798">
              <a:extLst>
                <a:ext uri="{FF2B5EF4-FFF2-40B4-BE49-F238E27FC236}">
                  <a16:creationId xmlns:a16="http://schemas.microsoft.com/office/drawing/2014/main" id="{D3198770-77F5-9426-5FA3-F39741076524}"/>
                </a:ext>
              </a:extLst>
            </p:cNvPr>
            <p:cNvSpPr/>
            <p:nvPr/>
          </p:nvSpPr>
          <p:spPr>
            <a:xfrm>
              <a:off x="6596529" y="6134419"/>
              <a:ext cx="2314697" cy="711885"/>
            </a:xfrm>
            <a:prstGeom prst="rect">
              <a:avLst/>
            </a:prstGeom>
            <a:solidFill>
              <a:srgbClr val="CCCCCC">
                <a:alpha val="16863"/>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00" name="Group 1799">
            <a:extLst>
              <a:ext uri="{FF2B5EF4-FFF2-40B4-BE49-F238E27FC236}">
                <a16:creationId xmlns:a16="http://schemas.microsoft.com/office/drawing/2014/main" id="{EF507F97-FA12-5CE4-AC95-DBF0E72F5DE7}"/>
              </a:ext>
            </a:extLst>
          </p:cNvPr>
          <p:cNvGrpSpPr/>
          <p:nvPr/>
        </p:nvGrpSpPr>
        <p:grpSpPr>
          <a:xfrm>
            <a:off x="12001246" y="19241717"/>
            <a:ext cx="10497283" cy="1130334"/>
            <a:chOff x="496716" y="14419400"/>
            <a:chExt cx="6968357" cy="807381"/>
          </a:xfrm>
        </p:grpSpPr>
        <p:sp>
          <p:nvSpPr>
            <p:cNvPr id="1801" name="TextBox 1800">
              <a:extLst>
                <a:ext uri="{FF2B5EF4-FFF2-40B4-BE49-F238E27FC236}">
                  <a16:creationId xmlns:a16="http://schemas.microsoft.com/office/drawing/2014/main" id="{AF7A0C7B-9EE6-DAAE-5C0A-9A24CD07BAF8}"/>
                </a:ext>
              </a:extLst>
            </p:cNvPr>
            <p:cNvSpPr txBox="1"/>
            <p:nvPr/>
          </p:nvSpPr>
          <p:spPr>
            <a:xfrm>
              <a:off x="496716" y="14419400"/>
              <a:ext cx="6968357" cy="769441"/>
            </a:xfrm>
            <a:prstGeom prst="rect">
              <a:avLst/>
            </a:prstGeom>
            <a:noFill/>
            <a:ln>
              <a:noFill/>
            </a:ln>
          </p:spPr>
          <p:txBody>
            <a:bodyPr wrap="square" rtlCol="0">
              <a:spAutoFit/>
            </a:bodyPr>
            <a:lstStyle/>
            <a:p>
              <a:pPr algn="ctr"/>
              <a:r>
                <a:rPr lang="en-US" sz="3200" b="1" dirty="0">
                  <a:latin typeface="Arial" panose="020B0604020202020204" pitchFamily="34" charset="0"/>
                  <a:cs typeface="Arial" panose="020B0604020202020204" pitchFamily="34" charset="0"/>
                </a:rPr>
                <a:t>Nutrient availability drives divergent transcriptomic profiles in simulated microgravity</a:t>
              </a:r>
              <a:endParaRPr lang="en-US" sz="3200" b="1" dirty="0">
                <a:solidFill>
                  <a:srgbClr val="FF0000"/>
                </a:solidFill>
                <a:latin typeface="Arial" panose="020B0604020202020204" pitchFamily="34" charset="0"/>
                <a:cs typeface="Arial" panose="020B0604020202020204" pitchFamily="34" charset="0"/>
              </a:endParaRPr>
            </a:p>
          </p:txBody>
        </p:sp>
        <p:cxnSp>
          <p:nvCxnSpPr>
            <p:cNvPr id="1802" name="Straight Connector 1801">
              <a:extLst>
                <a:ext uri="{FF2B5EF4-FFF2-40B4-BE49-F238E27FC236}">
                  <a16:creationId xmlns:a16="http://schemas.microsoft.com/office/drawing/2014/main" id="{5F267F30-A4ED-8B63-F05A-3E862A044643}"/>
                </a:ext>
              </a:extLst>
            </p:cNvPr>
            <p:cNvCxnSpPr>
              <a:cxnSpLocks/>
            </p:cNvCxnSpPr>
            <p:nvPr/>
          </p:nvCxnSpPr>
          <p:spPr>
            <a:xfrm>
              <a:off x="549567" y="14419400"/>
              <a:ext cx="6915506" cy="0"/>
            </a:xfrm>
            <a:prstGeom prst="line">
              <a:avLst/>
            </a:prstGeom>
            <a:ln w="57150">
              <a:solidFill>
                <a:srgbClr val="564BFF"/>
              </a:solidFill>
            </a:ln>
          </p:spPr>
          <p:style>
            <a:lnRef idx="1">
              <a:schemeClr val="accent1"/>
            </a:lnRef>
            <a:fillRef idx="0">
              <a:schemeClr val="accent1"/>
            </a:fillRef>
            <a:effectRef idx="0">
              <a:schemeClr val="accent1"/>
            </a:effectRef>
            <a:fontRef idx="minor">
              <a:schemeClr val="tx1"/>
            </a:fontRef>
          </p:style>
        </p:cxnSp>
        <p:cxnSp>
          <p:nvCxnSpPr>
            <p:cNvPr id="1803" name="Straight Connector 1802">
              <a:extLst>
                <a:ext uri="{FF2B5EF4-FFF2-40B4-BE49-F238E27FC236}">
                  <a16:creationId xmlns:a16="http://schemas.microsoft.com/office/drawing/2014/main" id="{6A4073C7-5813-A0EC-3F10-F4220EC47478}"/>
                </a:ext>
              </a:extLst>
            </p:cNvPr>
            <p:cNvCxnSpPr>
              <a:cxnSpLocks/>
            </p:cNvCxnSpPr>
            <p:nvPr/>
          </p:nvCxnSpPr>
          <p:spPr>
            <a:xfrm>
              <a:off x="549567" y="15226781"/>
              <a:ext cx="6915506" cy="0"/>
            </a:xfrm>
            <a:prstGeom prst="line">
              <a:avLst/>
            </a:prstGeom>
            <a:ln w="57150">
              <a:solidFill>
                <a:srgbClr val="564BFF"/>
              </a:solidFill>
            </a:ln>
          </p:spPr>
          <p:style>
            <a:lnRef idx="1">
              <a:schemeClr val="accent1"/>
            </a:lnRef>
            <a:fillRef idx="0">
              <a:schemeClr val="accent1"/>
            </a:fillRef>
            <a:effectRef idx="0">
              <a:schemeClr val="accent1"/>
            </a:effectRef>
            <a:fontRef idx="minor">
              <a:schemeClr val="tx1"/>
            </a:fontRef>
          </p:style>
        </p:cxnSp>
      </p:grpSp>
      <p:sp>
        <p:nvSpPr>
          <p:cNvPr id="1804" name="TextBox 1803">
            <a:extLst>
              <a:ext uri="{FF2B5EF4-FFF2-40B4-BE49-F238E27FC236}">
                <a16:creationId xmlns:a16="http://schemas.microsoft.com/office/drawing/2014/main" id="{B0AE30A8-504D-542C-AE5B-45C035F53740}"/>
              </a:ext>
            </a:extLst>
          </p:cNvPr>
          <p:cNvSpPr txBox="1"/>
          <p:nvPr/>
        </p:nvSpPr>
        <p:spPr>
          <a:xfrm>
            <a:off x="11969960" y="17580368"/>
            <a:ext cx="4725411" cy="1384995"/>
          </a:xfrm>
          <a:prstGeom prst="rect">
            <a:avLst/>
          </a:prstGeom>
          <a:noFill/>
        </p:spPr>
        <p:txBody>
          <a:bodyPr wrap="square" rtlCol="0">
            <a:spAutoFit/>
          </a:bodyPr>
          <a:lstStyle/>
          <a:p>
            <a:pPr algn="just"/>
            <a:r>
              <a:rPr lang="en-US" sz="1400" b="1" dirty="0">
                <a:latin typeface="Arial" panose="020B0604020202020204" pitchFamily="34" charset="0"/>
                <a:cs typeface="Arial" panose="020B0604020202020204" pitchFamily="34" charset="0"/>
              </a:rPr>
              <a:t>(A) </a:t>
            </a:r>
            <a:r>
              <a:rPr lang="en-US" sz="1400" dirty="0">
                <a:latin typeface="Arial" panose="020B0604020202020204" pitchFamily="34" charset="0"/>
                <a:cs typeface="Arial" panose="020B0604020202020204" pitchFamily="34" charset="0"/>
              </a:rPr>
              <a:t>Growth curves collected from simulated microgravity samples across 24-hour period in both DM25 minimal media (gray line) and DM2000 rich media (black line). </a:t>
            </a:r>
            <a:r>
              <a:rPr lang="en-US" sz="1400" b="1" dirty="0">
                <a:latin typeface="Arial" panose="020B0604020202020204" pitchFamily="34" charset="0"/>
                <a:cs typeface="Arial" panose="020B0604020202020204" pitchFamily="34" charset="0"/>
              </a:rPr>
              <a:t>(B)</a:t>
            </a:r>
            <a:r>
              <a:rPr lang="en-US" sz="1400" dirty="0">
                <a:latin typeface="Arial" panose="020B0604020202020204" pitchFamily="34" charset="0"/>
                <a:cs typeface="Arial" panose="020B0604020202020204" pitchFamily="34" charset="0"/>
              </a:rPr>
              <a:t> Heatmap  of global gene expression. Dominant variables driving sample grouping are timepoint and nutrient availability</a:t>
            </a:r>
            <a:endParaRPr lang="en-US" sz="1400" dirty="0"/>
          </a:p>
        </p:txBody>
      </p:sp>
      <p:grpSp>
        <p:nvGrpSpPr>
          <p:cNvPr id="1817" name="Group 1816">
            <a:extLst>
              <a:ext uri="{FF2B5EF4-FFF2-40B4-BE49-F238E27FC236}">
                <a16:creationId xmlns:a16="http://schemas.microsoft.com/office/drawing/2014/main" id="{A3A5987E-5713-3012-C367-42DB99F80E9E}"/>
              </a:ext>
            </a:extLst>
          </p:cNvPr>
          <p:cNvGrpSpPr/>
          <p:nvPr/>
        </p:nvGrpSpPr>
        <p:grpSpPr>
          <a:xfrm>
            <a:off x="11749080" y="20634449"/>
            <a:ext cx="10950224" cy="2285979"/>
            <a:chOff x="11760672" y="21481457"/>
            <a:chExt cx="10950224" cy="2285979"/>
          </a:xfrm>
        </p:grpSpPr>
        <p:grpSp>
          <p:nvGrpSpPr>
            <p:cNvPr id="1781" name="Group 1780">
              <a:extLst>
                <a:ext uri="{FF2B5EF4-FFF2-40B4-BE49-F238E27FC236}">
                  <a16:creationId xmlns:a16="http://schemas.microsoft.com/office/drawing/2014/main" id="{35EB6DBA-C0EB-A70E-8C0C-78EEEC43E9E2}"/>
                </a:ext>
              </a:extLst>
            </p:cNvPr>
            <p:cNvGrpSpPr/>
            <p:nvPr/>
          </p:nvGrpSpPr>
          <p:grpSpPr>
            <a:xfrm>
              <a:off x="14672453" y="21645708"/>
              <a:ext cx="2650972" cy="1948898"/>
              <a:chOff x="14831810" y="19557800"/>
              <a:chExt cx="2369954" cy="1742304"/>
            </a:xfrm>
          </p:grpSpPr>
          <p:pic>
            <p:nvPicPr>
              <p:cNvPr id="1737" name="Picture 1736">
                <a:extLst>
                  <a:ext uri="{FF2B5EF4-FFF2-40B4-BE49-F238E27FC236}">
                    <a16:creationId xmlns:a16="http://schemas.microsoft.com/office/drawing/2014/main" id="{435A18F1-7730-35EE-4A80-1D3A04156F52}"/>
                  </a:ext>
                </a:extLst>
              </p:cNvPr>
              <p:cNvPicPr>
                <a:picLocks noChangeAspect="1"/>
              </p:cNvPicPr>
              <p:nvPr/>
            </p:nvPicPr>
            <p:blipFill rotWithShape="1">
              <a:blip r:embed="rId25"/>
              <a:srcRect l="9077" t="16755" r="7507" b="15107"/>
              <a:stretch/>
            </p:blipFill>
            <p:spPr>
              <a:xfrm>
                <a:off x="14831810" y="19557800"/>
                <a:ext cx="2369954" cy="1742304"/>
              </a:xfrm>
              <a:prstGeom prst="rect">
                <a:avLst/>
              </a:prstGeom>
            </p:spPr>
          </p:pic>
          <p:sp>
            <p:nvSpPr>
              <p:cNvPr id="1743" name="TextBox 1742">
                <a:extLst>
                  <a:ext uri="{FF2B5EF4-FFF2-40B4-BE49-F238E27FC236}">
                    <a16:creationId xmlns:a16="http://schemas.microsoft.com/office/drawing/2014/main" id="{F01881C0-8AA9-6FC6-C5C5-2BCA98705FAE}"/>
                  </a:ext>
                </a:extLst>
              </p:cNvPr>
              <p:cNvSpPr txBox="1"/>
              <p:nvPr/>
            </p:nvSpPr>
            <p:spPr>
              <a:xfrm>
                <a:off x="15003649" y="20316815"/>
                <a:ext cx="886959" cy="261610"/>
              </a:xfrm>
              <a:prstGeom prst="rect">
                <a:avLst/>
              </a:prstGeom>
              <a:noFill/>
            </p:spPr>
            <p:txBody>
              <a:bodyPr wrap="square" rtlCol="0">
                <a:spAutoFit/>
              </a:bodyPr>
              <a:lstStyle/>
              <a:p>
                <a:pPr algn="ctr"/>
                <a:r>
                  <a:rPr lang="en-US" sz="1100" b="1" i="1" dirty="0">
                    <a:solidFill>
                      <a:srgbClr val="9933FF"/>
                    </a:solidFill>
                    <a:latin typeface="Arial" panose="020B0604020202020204" pitchFamily="34" charset="0"/>
                    <a:cs typeface="Arial" panose="020B0604020202020204" pitchFamily="34" charset="0"/>
                  </a:rPr>
                  <a:t>𝜎</a:t>
                </a:r>
                <a:r>
                  <a:rPr lang="en-US" sz="1100" b="1" i="1" baseline="30000" dirty="0">
                    <a:solidFill>
                      <a:srgbClr val="9933FF"/>
                    </a:solidFill>
                    <a:latin typeface="Arial" panose="020B0604020202020204" pitchFamily="34" charset="0"/>
                    <a:cs typeface="Arial" panose="020B0604020202020204" pitchFamily="34" charset="0"/>
                  </a:rPr>
                  <a:t>S</a:t>
                </a:r>
                <a:r>
                  <a:rPr lang="en-US" sz="1100" b="1" i="1" dirty="0">
                    <a:solidFill>
                      <a:srgbClr val="9933FF"/>
                    </a:solidFill>
                    <a:latin typeface="Arial" panose="020B0604020202020204" pitchFamily="34" charset="0"/>
                    <a:cs typeface="Arial" panose="020B0604020202020204" pitchFamily="34" charset="0"/>
                  </a:rPr>
                  <a:t> target</a:t>
                </a:r>
              </a:p>
            </p:txBody>
          </p:sp>
        </p:grpSp>
        <p:grpSp>
          <p:nvGrpSpPr>
            <p:cNvPr id="1782" name="Group 1781">
              <a:extLst>
                <a:ext uri="{FF2B5EF4-FFF2-40B4-BE49-F238E27FC236}">
                  <a16:creationId xmlns:a16="http://schemas.microsoft.com/office/drawing/2014/main" id="{37488885-7239-CCE6-CBDC-4BB5056805B8}"/>
                </a:ext>
              </a:extLst>
            </p:cNvPr>
            <p:cNvGrpSpPr/>
            <p:nvPr/>
          </p:nvGrpSpPr>
          <p:grpSpPr>
            <a:xfrm>
              <a:off x="17300605" y="21645710"/>
              <a:ext cx="2675021" cy="1948896"/>
              <a:chOff x="17406261" y="19557800"/>
              <a:chExt cx="2391454" cy="1742302"/>
            </a:xfrm>
          </p:grpSpPr>
          <p:pic>
            <p:nvPicPr>
              <p:cNvPr id="1739" name="Picture 1738">
                <a:extLst>
                  <a:ext uri="{FF2B5EF4-FFF2-40B4-BE49-F238E27FC236}">
                    <a16:creationId xmlns:a16="http://schemas.microsoft.com/office/drawing/2014/main" id="{D426A611-C861-42ED-4A02-45EF06B18897}"/>
                  </a:ext>
                </a:extLst>
              </p:cNvPr>
              <p:cNvPicPr>
                <a:picLocks noChangeAspect="1"/>
              </p:cNvPicPr>
              <p:nvPr/>
            </p:nvPicPr>
            <p:blipFill rotWithShape="1">
              <a:blip r:embed="rId26"/>
              <a:srcRect l="8792" t="16755" r="7036" b="15107"/>
              <a:stretch/>
            </p:blipFill>
            <p:spPr>
              <a:xfrm>
                <a:off x="17406261" y="19557800"/>
                <a:ext cx="2391454" cy="1742302"/>
              </a:xfrm>
              <a:prstGeom prst="rect">
                <a:avLst/>
              </a:prstGeom>
            </p:spPr>
          </p:pic>
          <p:sp>
            <p:nvSpPr>
              <p:cNvPr id="1745" name="TextBox 1744">
                <a:extLst>
                  <a:ext uri="{FF2B5EF4-FFF2-40B4-BE49-F238E27FC236}">
                    <a16:creationId xmlns:a16="http://schemas.microsoft.com/office/drawing/2014/main" id="{B3A2C9A4-3BE0-892D-B4D9-4A328CDD07CD}"/>
                  </a:ext>
                </a:extLst>
              </p:cNvPr>
              <p:cNvSpPr txBox="1"/>
              <p:nvPr/>
            </p:nvSpPr>
            <p:spPr>
              <a:xfrm>
                <a:off x="17612530" y="20316815"/>
                <a:ext cx="886959" cy="261610"/>
              </a:xfrm>
              <a:prstGeom prst="rect">
                <a:avLst/>
              </a:prstGeom>
              <a:noFill/>
            </p:spPr>
            <p:txBody>
              <a:bodyPr wrap="square" rtlCol="0">
                <a:spAutoFit/>
              </a:bodyPr>
              <a:lstStyle/>
              <a:p>
                <a:pPr algn="ctr"/>
                <a:r>
                  <a:rPr lang="en-US" sz="1100" b="1" i="1" dirty="0">
                    <a:solidFill>
                      <a:srgbClr val="9933FF"/>
                    </a:solidFill>
                    <a:latin typeface="Arial" panose="020B0604020202020204" pitchFamily="34" charset="0"/>
                    <a:cs typeface="Arial" panose="020B0604020202020204" pitchFamily="34" charset="0"/>
                  </a:rPr>
                  <a:t>𝜎</a:t>
                </a:r>
                <a:r>
                  <a:rPr lang="en-US" sz="1100" b="1" i="1" baseline="30000" dirty="0">
                    <a:solidFill>
                      <a:srgbClr val="9933FF"/>
                    </a:solidFill>
                    <a:latin typeface="Arial" panose="020B0604020202020204" pitchFamily="34" charset="0"/>
                    <a:cs typeface="Arial" panose="020B0604020202020204" pitchFamily="34" charset="0"/>
                  </a:rPr>
                  <a:t>S</a:t>
                </a:r>
                <a:r>
                  <a:rPr lang="en-US" sz="1100" b="1" i="1" dirty="0">
                    <a:solidFill>
                      <a:srgbClr val="9933FF"/>
                    </a:solidFill>
                    <a:latin typeface="Arial" panose="020B0604020202020204" pitchFamily="34" charset="0"/>
                    <a:cs typeface="Arial" panose="020B0604020202020204" pitchFamily="34" charset="0"/>
                  </a:rPr>
                  <a:t> target</a:t>
                </a:r>
              </a:p>
            </p:txBody>
          </p:sp>
        </p:grpSp>
        <p:grpSp>
          <p:nvGrpSpPr>
            <p:cNvPr id="1783" name="Group 1782">
              <a:extLst>
                <a:ext uri="{FF2B5EF4-FFF2-40B4-BE49-F238E27FC236}">
                  <a16:creationId xmlns:a16="http://schemas.microsoft.com/office/drawing/2014/main" id="{EF1FD6A3-DDD9-2998-5385-D21C3FB6CD01}"/>
                </a:ext>
              </a:extLst>
            </p:cNvPr>
            <p:cNvGrpSpPr/>
            <p:nvPr/>
          </p:nvGrpSpPr>
          <p:grpSpPr>
            <a:xfrm>
              <a:off x="19952806" y="21643821"/>
              <a:ext cx="2675020" cy="1948899"/>
              <a:chOff x="20002213" y="19556108"/>
              <a:chExt cx="2391453" cy="1742304"/>
            </a:xfrm>
          </p:grpSpPr>
          <p:pic>
            <p:nvPicPr>
              <p:cNvPr id="1741" name="Picture 1740">
                <a:extLst>
                  <a:ext uri="{FF2B5EF4-FFF2-40B4-BE49-F238E27FC236}">
                    <a16:creationId xmlns:a16="http://schemas.microsoft.com/office/drawing/2014/main" id="{F5F37630-729F-2527-4EAF-DF8691608785}"/>
                  </a:ext>
                </a:extLst>
              </p:cNvPr>
              <p:cNvPicPr>
                <a:picLocks noChangeAspect="1"/>
              </p:cNvPicPr>
              <p:nvPr/>
            </p:nvPicPr>
            <p:blipFill rotWithShape="1">
              <a:blip r:embed="rId27"/>
              <a:srcRect l="8222" t="16689" r="7606" b="15173"/>
              <a:stretch/>
            </p:blipFill>
            <p:spPr>
              <a:xfrm>
                <a:off x="20002213" y="19556108"/>
                <a:ext cx="2391453" cy="1742304"/>
              </a:xfrm>
              <a:prstGeom prst="rect">
                <a:avLst/>
              </a:prstGeom>
            </p:spPr>
          </p:pic>
          <p:sp>
            <p:nvSpPr>
              <p:cNvPr id="1746" name="TextBox 1745">
                <a:extLst>
                  <a:ext uri="{FF2B5EF4-FFF2-40B4-BE49-F238E27FC236}">
                    <a16:creationId xmlns:a16="http://schemas.microsoft.com/office/drawing/2014/main" id="{3EF6433A-8E83-F50F-924C-6B5BDBCABF3E}"/>
                  </a:ext>
                </a:extLst>
              </p:cNvPr>
              <p:cNvSpPr txBox="1"/>
              <p:nvPr/>
            </p:nvSpPr>
            <p:spPr>
              <a:xfrm>
                <a:off x="20221412" y="20316815"/>
                <a:ext cx="886959" cy="261610"/>
              </a:xfrm>
              <a:prstGeom prst="rect">
                <a:avLst/>
              </a:prstGeom>
              <a:noFill/>
            </p:spPr>
            <p:txBody>
              <a:bodyPr wrap="square" rtlCol="0">
                <a:spAutoFit/>
              </a:bodyPr>
              <a:lstStyle/>
              <a:p>
                <a:pPr algn="ctr"/>
                <a:r>
                  <a:rPr lang="en-US" sz="1100" b="1" i="1" dirty="0">
                    <a:solidFill>
                      <a:srgbClr val="9933FF"/>
                    </a:solidFill>
                    <a:latin typeface="Arial" panose="020B0604020202020204" pitchFamily="34" charset="0"/>
                    <a:cs typeface="Arial" panose="020B0604020202020204" pitchFamily="34" charset="0"/>
                  </a:rPr>
                  <a:t>𝜎</a:t>
                </a:r>
                <a:r>
                  <a:rPr lang="en-US" sz="1100" b="1" i="1" baseline="30000" dirty="0">
                    <a:solidFill>
                      <a:srgbClr val="9933FF"/>
                    </a:solidFill>
                    <a:latin typeface="Arial" panose="020B0604020202020204" pitchFamily="34" charset="0"/>
                    <a:cs typeface="Arial" panose="020B0604020202020204" pitchFamily="34" charset="0"/>
                  </a:rPr>
                  <a:t>S</a:t>
                </a:r>
                <a:r>
                  <a:rPr lang="en-US" sz="1100" b="1" i="1" dirty="0">
                    <a:solidFill>
                      <a:srgbClr val="9933FF"/>
                    </a:solidFill>
                    <a:latin typeface="Arial" panose="020B0604020202020204" pitchFamily="34" charset="0"/>
                    <a:cs typeface="Arial" panose="020B0604020202020204" pitchFamily="34" charset="0"/>
                  </a:rPr>
                  <a:t> target</a:t>
                </a:r>
              </a:p>
            </p:txBody>
          </p:sp>
        </p:grpSp>
        <p:grpSp>
          <p:nvGrpSpPr>
            <p:cNvPr id="1785" name="Group 1784">
              <a:extLst>
                <a:ext uri="{FF2B5EF4-FFF2-40B4-BE49-F238E27FC236}">
                  <a16:creationId xmlns:a16="http://schemas.microsoft.com/office/drawing/2014/main" id="{BF080804-2561-6DB9-32F9-FE171370F42F}"/>
                </a:ext>
              </a:extLst>
            </p:cNvPr>
            <p:cNvGrpSpPr/>
            <p:nvPr/>
          </p:nvGrpSpPr>
          <p:grpSpPr>
            <a:xfrm>
              <a:off x="11760672" y="21645716"/>
              <a:ext cx="2934601" cy="2011622"/>
              <a:chOff x="11795753" y="19659620"/>
              <a:chExt cx="2934601" cy="2011622"/>
            </a:xfrm>
          </p:grpSpPr>
          <p:grpSp>
            <p:nvGrpSpPr>
              <p:cNvPr id="1780" name="Group 1779">
                <a:extLst>
                  <a:ext uri="{FF2B5EF4-FFF2-40B4-BE49-F238E27FC236}">
                    <a16:creationId xmlns:a16="http://schemas.microsoft.com/office/drawing/2014/main" id="{617B6E61-2938-3527-BF97-7BF5CDE71376}"/>
                  </a:ext>
                </a:extLst>
              </p:cNvPr>
              <p:cNvGrpSpPr/>
              <p:nvPr/>
            </p:nvGrpSpPr>
            <p:grpSpPr>
              <a:xfrm>
                <a:off x="12021571" y="19659620"/>
                <a:ext cx="2708783" cy="2011622"/>
                <a:chOff x="12205676" y="19557801"/>
                <a:chExt cx="2421637" cy="1798379"/>
              </a:xfrm>
            </p:grpSpPr>
            <p:pic>
              <p:nvPicPr>
                <p:cNvPr id="1735" name="Picture 1734">
                  <a:extLst>
                    <a:ext uri="{FF2B5EF4-FFF2-40B4-BE49-F238E27FC236}">
                      <a16:creationId xmlns:a16="http://schemas.microsoft.com/office/drawing/2014/main" id="{46199144-5E4C-9AF4-AA03-1D45096D9800}"/>
                    </a:ext>
                  </a:extLst>
                </p:cNvPr>
                <p:cNvPicPr>
                  <a:picLocks noChangeAspect="1"/>
                </p:cNvPicPr>
                <p:nvPr/>
              </p:nvPicPr>
              <p:blipFill rotWithShape="1">
                <a:blip r:embed="rId28"/>
                <a:srcRect l="8700" t="16755" r="6066" b="12914"/>
                <a:stretch/>
              </p:blipFill>
              <p:spPr>
                <a:xfrm>
                  <a:off x="12205676" y="19557801"/>
                  <a:ext cx="2421637" cy="1798379"/>
                </a:xfrm>
                <a:prstGeom prst="rect">
                  <a:avLst/>
                </a:prstGeom>
              </p:spPr>
            </p:pic>
            <p:sp>
              <p:nvSpPr>
                <p:cNvPr id="1744" name="TextBox 1743">
                  <a:extLst>
                    <a:ext uri="{FF2B5EF4-FFF2-40B4-BE49-F238E27FC236}">
                      <a16:creationId xmlns:a16="http://schemas.microsoft.com/office/drawing/2014/main" id="{5227B786-1CA8-42BE-54CE-A72693B424E4}"/>
                    </a:ext>
                  </a:extLst>
                </p:cNvPr>
                <p:cNvSpPr txBox="1"/>
                <p:nvPr/>
              </p:nvSpPr>
              <p:spPr>
                <a:xfrm>
                  <a:off x="12394768" y="20316815"/>
                  <a:ext cx="886959" cy="261610"/>
                </a:xfrm>
                <a:prstGeom prst="rect">
                  <a:avLst/>
                </a:prstGeom>
                <a:noFill/>
              </p:spPr>
              <p:txBody>
                <a:bodyPr wrap="square" rtlCol="0">
                  <a:spAutoFit/>
                </a:bodyPr>
                <a:lstStyle/>
                <a:p>
                  <a:pPr algn="ctr"/>
                  <a:r>
                    <a:rPr lang="en-US" sz="1100" b="1" i="1" dirty="0">
                      <a:solidFill>
                        <a:srgbClr val="9933FF"/>
                      </a:solidFill>
                      <a:latin typeface="Arial" panose="020B0604020202020204" pitchFamily="34" charset="0"/>
                      <a:cs typeface="Arial" panose="020B0604020202020204" pitchFamily="34" charset="0"/>
                    </a:rPr>
                    <a:t>𝜎</a:t>
                  </a:r>
                  <a:r>
                    <a:rPr lang="en-US" sz="1100" b="1" i="1" baseline="30000" dirty="0">
                      <a:solidFill>
                        <a:srgbClr val="9933FF"/>
                      </a:solidFill>
                      <a:latin typeface="Arial" panose="020B0604020202020204" pitchFamily="34" charset="0"/>
                      <a:cs typeface="Arial" panose="020B0604020202020204" pitchFamily="34" charset="0"/>
                    </a:rPr>
                    <a:t>S</a:t>
                  </a:r>
                  <a:r>
                    <a:rPr lang="en-US" sz="1100" b="1" i="1" dirty="0">
                      <a:solidFill>
                        <a:srgbClr val="9933FF"/>
                      </a:solidFill>
                      <a:latin typeface="Arial" panose="020B0604020202020204" pitchFamily="34" charset="0"/>
                      <a:cs typeface="Arial" panose="020B0604020202020204" pitchFamily="34" charset="0"/>
                    </a:rPr>
                    <a:t> target</a:t>
                  </a:r>
                </a:p>
              </p:txBody>
            </p:sp>
          </p:grpSp>
          <p:sp>
            <p:nvSpPr>
              <p:cNvPr id="1784" name="TextBox 1783">
                <a:extLst>
                  <a:ext uri="{FF2B5EF4-FFF2-40B4-BE49-F238E27FC236}">
                    <a16:creationId xmlns:a16="http://schemas.microsoft.com/office/drawing/2014/main" id="{0ED1B506-DAE5-ABB4-694F-913E2DB9326F}"/>
                  </a:ext>
                </a:extLst>
              </p:cNvPr>
              <p:cNvSpPr txBox="1"/>
              <p:nvPr/>
            </p:nvSpPr>
            <p:spPr>
              <a:xfrm rot="16200000">
                <a:off x="11219834" y="20383344"/>
                <a:ext cx="1428837" cy="276999"/>
              </a:xfrm>
              <a:prstGeom prst="rect">
                <a:avLst/>
              </a:prstGeom>
              <a:noFill/>
            </p:spPr>
            <p:txBody>
              <a:bodyPr wrap="square" rtlCol="0">
                <a:spAutoFit/>
              </a:bodyPr>
              <a:lstStyle/>
              <a:p>
                <a:pPr algn="ctr"/>
                <a:r>
                  <a:rPr lang="en-US" sz="1200" dirty="0">
                    <a:latin typeface="Arial" panose="020B0604020202020204" pitchFamily="34" charset="0"/>
                    <a:cs typeface="Arial" panose="020B0604020202020204" pitchFamily="34" charset="0"/>
                  </a:rPr>
                  <a:t>log2FoldChange</a:t>
                </a:r>
              </a:p>
            </p:txBody>
          </p:sp>
        </p:grpSp>
        <p:sp>
          <p:nvSpPr>
            <p:cNvPr id="1808" name="TextBox 1807">
              <a:extLst>
                <a:ext uri="{FF2B5EF4-FFF2-40B4-BE49-F238E27FC236}">
                  <a16:creationId xmlns:a16="http://schemas.microsoft.com/office/drawing/2014/main" id="{38B43B25-ADAF-049B-5455-4F93D74601C4}"/>
                </a:ext>
              </a:extLst>
            </p:cNvPr>
            <p:cNvSpPr txBox="1"/>
            <p:nvPr/>
          </p:nvSpPr>
          <p:spPr>
            <a:xfrm>
              <a:off x="12158248" y="21481457"/>
              <a:ext cx="2615163" cy="338554"/>
            </a:xfrm>
            <a:prstGeom prst="rect">
              <a:avLst/>
            </a:prstGeom>
            <a:noFill/>
          </p:spPr>
          <p:txBody>
            <a:bodyPr wrap="square" rtlCol="0">
              <a:spAutoFit/>
            </a:bodyPr>
            <a:lstStyle/>
            <a:p>
              <a:pPr algn="ctr"/>
              <a:r>
                <a:rPr lang="en-US" sz="1600" b="1" dirty="0">
                  <a:latin typeface="Arial" panose="020B0604020202020204" pitchFamily="34" charset="0"/>
                  <a:cs typeface="Arial" panose="020B0604020202020204" pitchFamily="34" charset="0"/>
                </a:rPr>
                <a:t>DM25 T1 SuG vs R</a:t>
              </a:r>
            </a:p>
          </p:txBody>
        </p:sp>
        <p:sp>
          <p:nvSpPr>
            <p:cNvPr id="1810" name="TextBox 1809">
              <a:extLst>
                <a:ext uri="{FF2B5EF4-FFF2-40B4-BE49-F238E27FC236}">
                  <a16:creationId xmlns:a16="http://schemas.microsoft.com/office/drawing/2014/main" id="{CA456A9A-FC83-7D39-8152-7BAD1F551C7B}"/>
                </a:ext>
              </a:extLst>
            </p:cNvPr>
            <p:cNvSpPr txBox="1"/>
            <p:nvPr/>
          </p:nvSpPr>
          <p:spPr>
            <a:xfrm>
              <a:off x="14843506" y="21481457"/>
              <a:ext cx="2615163" cy="338554"/>
            </a:xfrm>
            <a:prstGeom prst="rect">
              <a:avLst/>
            </a:prstGeom>
            <a:noFill/>
          </p:spPr>
          <p:txBody>
            <a:bodyPr wrap="square" rtlCol="0">
              <a:spAutoFit/>
            </a:bodyPr>
            <a:lstStyle/>
            <a:p>
              <a:pPr algn="ctr"/>
              <a:r>
                <a:rPr lang="en-US" sz="1600" b="1" dirty="0">
                  <a:latin typeface="Arial" panose="020B0604020202020204" pitchFamily="34" charset="0"/>
                  <a:cs typeface="Arial" panose="020B0604020202020204" pitchFamily="34" charset="0"/>
                </a:rPr>
                <a:t>DM25 T2 SuG vs R</a:t>
              </a:r>
            </a:p>
          </p:txBody>
        </p:sp>
        <p:sp>
          <p:nvSpPr>
            <p:cNvPr id="1811" name="TextBox 1810">
              <a:extLst>
                <a:ext uri="{FF2B5EF4-FFF2-40B4-BE49-F238E27FC236}">
                  <a16:creationId xmlns:a16="http://schemas.microsoft.com/office/drawing/2014/main" id="{00519CC3-DB44-5923-9FC0-493A27EAFE5F}"/>
                </a:ext>
              </a:extLst>
            </p:cNvPr>
            <p:cNvSpPr txBox="1"/>
            <p:nvPr/>
          </p:nvSpPr>
          <p:spPr>
            <a:xfrm>
              <a:off x="17447105" y="21481457"/>
              <a:ext cx="2615163" cy="338554"/>
            </a:xfrm>
            <a:prstGeom prst="rect">
              <a:avLst/>
            </a:prstGeom>
            <a:noFill/>
          </p:spPr>
          <p:txBody>
            <a:bodyPr wrap="square" rtlCol="0">
              <a:spAutoFit/>
            </a:bodyPr>
            <a:lstStyle/>
            <a:p>
              <a:pPr algn="ctr"/>
              <a:r>
                <a:rPr lang="en-US" sz="1600" b="1" dirty="0">
                  <a:latin typeface="Arial" panose="020B0604020202020204" pitchFamily="34" charset="0"/>
                  <a:cs typeface="Arial" panose="020B0604020202020204" pitchFamily="34" charset="0"/>
                </a:rPr>
                <a:t>DM2000 T1 SuG vs R</a:t>
              </a:r>
            </a:p>
          </p:txBody>
        </p:sp>
        <p:sp>
          <p:nvSpPr>
            <p:cNvPr id="1812" name="TextBox 1811">
              <a:extLst>
                <a:ext uri="{FF2B5EF4-FFF2-40B4-BE49-F238E27FC236}">
                  <a16:creationId xmlns:a16="http://schemas.microsoft.com/office/drawing/2014/main" id="{545EB9B0-B320-85DF-2A36-DE6F5ABDD4C8}"/>
                </a:ext>
              </a:extLst>
            </p:cNvPr>
            <p:cNvSpPr txBox="1"/>
            <p:nvPr/>
          </p:nvSpPr>
          <p:spPr>
            <a:xfrm>
              <a:off x="20095733" y="21481457"/>
              <a:ext cx="2615163" cy="338554"/>
            </a:xfrm>
            <a:prstGeom prst="rect">
              <a:avLst/>
            </a:prstGeom>
            <a:noFill/>
          </p:spPr>
          <p:txBody>
            <a:bodyPr wrap="square" rtlCol="0">
              <a:spAutoFit/>
            </a:bodyPr>
            <a:lstStyle/>
            <a:p>
              <a:pPr algn="ctr"/>
              <a:r>
                <a:rPr lang="en-US" sz="1600" b="1" dirty="0">
                  <a:latin typeface="Arial" panose="020B0604020202020204" pitchFamily="34" charset="0"/>
                  <a:cs typeface="Arial" panose="020B0604020202020204" pitchFamily="34" charset="0"/>
                </a:rPr>
                <a:t>DM2000 T2 SuG vs R</a:t>
              </a:r>
            </a:p>
          </p:txBody>
        </p:sp>
        <p:sp>
          <p:nvSpPr>
            <p:cNvPr id="1813" name="TextBox 1812">
              <a:extLst>
                <a:ext uri="{FF2B5EF4-FFF2-40B4-BE49-F238E27FC236}">
                  <a16:creationId xmlns:a16="http://schemas.microsoft.com/office/drawing/2014/main" id="{59E26C7C-454D-D266-5FBC-900CAD8D7D92}"/>
                </a:ext>
              </a:extLst>
            </p:cNvPr>
            <p:cNvSpPr txBox="1"/>
            <p:nvPr/>
          </p:nvSpPr>
          <p:spPr>
            <a:xfrm>
              <a:off x="12332234" y="23486072"/>
              <a:ext cx="2339741" cy="276999"/>
            </a:xfrm>
            <a:prstGeom prst="rect">
              <a:avLst/>
            </a:prstGeom>
            <a:noFill/>
          </p:spPr>
          <p:txBody>
            <a:bodyPr wrap="square" rtlCol="0">
              <a:spAutoFit/>
            </a:bodyPr>
            <a:lstStyle/>
            <a:p>
              <a:pPr algn="ctr"/>
              <a:r>
                <a:rPr lang="en-US" sz="1200" dirty="0">
                  <a:latin typeface="Arial" panose="020B0604020202020204" pitchFamily="34" charset="0"/>
                  <a:cs typeface="Arial" panose="020B0604020202020204" pitchFamily="34" charset="0"/>
                </a:rPr>
                <a:t>Log2(Normalized Expression)</a:t>
              </a:r>
            </a:p>
          </p:txBody>
        </p:sp>
        <p:sp>
          <p:nvSpPr>
            <p:cNvPr id="1814" name="TextBox 1813">
              <a:extLst>
                <a:ext uri="{FF2B5EF4-FFF2-40B4-BE49-F238E27FC236}">
                  <a16:creationId xmlns:a16="http://schemas.microsoft.com/office/drawing/2014/main" id="{93786AF5-7331-EA4C-6B86-1EAD69ED374C}"/>
                </a:ext>
              </a:extLst>
            </p:cNvPr>
            <p:cNvSpPr txBox="1"/>
            <p:nvPr/>
          </p:nvSpPr>
          <p:spPr>
            <a:xfrm>
              <a:off x="14997140" y="23490437"/>
              <a:ext cx="2339741" cy="276999"/>
            </a:xfrm>
            <a:prstGeom prst="rect">
              <a:avLst/>
            </a:prstGeom>
            <a:noFill/>
          </p:spPr>
          <p:txBody>
            <a:bodyPr wrap="square" rtlCol="0">
              <a:spAutoFit/>
            </a:bodyPr>
            <a:lstStyle/>
            <a:p>
              <a:pPr algn="ctr"/>
              <a:r>
                <a:rPr lang="en-US" sz="1200" dirty="0">
                  <a:latin typeface="Arial" panose="020B0604020202020204" pitchFamily="34" charset="0"/>
                  <a:cs typeface="Arial" panose="020B0604020202020204" pitchFamily="34" charset="0"/>
                </a:rPr>
                <a:t>Log2(Normalized Expression)</a:t>
              </a:r>
            </a:p>
          </p:txBody>
        </p:sp>
        <p:sp>
          <p:nvSpPr>
            <p:cNvPr id="1815" name="TextBox 1814">
              <a:extLst>
                <a:ext uri="{FF2B5EF4-FFF2-40B4-BE49-F238E27FC236}">
                  <a16:creationId xmlns:a16="http://schemas.microsoft.com/office/drawing/2014/main" id="{973CA00B-D9CA-3394-980C-DDCE3A77FF9B}"/>
                </a:ext>
              </a:extLst>
            </p:cNvPr>
            <p:cNvSpPr txBox="1"/>
            <p:nvPr/>
          </p:nvSpPr>
          <p:spPr>
            <a:xfrm>
              <a:off x="17589481" y="23481992"/>
              <a:ext cx="2339741" cy="276999"/>
            </a:xfrm>
            <a:prstGeom prst="rect">
              <a:avLst/>
            </a:prstGeom>
            <a:noFill/>
          </p:spPr>
          <p:txBody>
            <a:bodyPr wrap="square" rtlCol="0">
              <a:spAutoFit/>
            </a:bodyPr>
            <a:lstStyle/>
            <a:p>
              <a:pPr algn="ctr"/>
              <a:r>
                <a:rPr lang="en-US" sz="1200" dirty="0">
                  <a:latin typeface="Arial" panose="020B0604020202020204" pitchFamily="34" charset="0"/>
                  <a:cs typeface="Arial" panose="020B0604020202020204" pitchFamily="34" charset="0"/>
                </a:rPr>
                <a:t>Log2(Normalized Expression)</a:t>
              </a:r>
            </a:p>
          </p:txBody>
        </p:sp>
        <p:sp>
          <p:nvSpPr>
            <p:cNvPr id="1816" name="TextBox 1815">
              <a:extLst>
                <a:ext uri="{FF2B5EF4-FFF2-40B4-BE49-F238E27FC236}">
                  <a16:creationId xmlns:a16="http://schemas.microsoft.com/office/drawing/2014/main" id="{34F4168E-C85E-DFFE-1C48-8E04EAE39C0F}"/>
                </a:ext>
              </a:extLst>
            </p:cNvPr>
            <p:cNvSpPr txBox="1"/>
            <p:nvPr/>
          </p:nvSpPr>
          <p:spPr>
            <a:xfrm>
              <a:off x="20254387" y="23486357"/>
              <a:ext cx="2339741" cy="276999"/>
            </a:xfrm>
            <a:prstGeom prst="rect">
              <a:avLst/>
            </a:prstGeom>
            <a:noFill/>
          </p:spPr>
          <p:txBody>
            <a:bodyPr wrap="square" rtlCol="0">
              <a:spAutoFit/>
            </a:bodyPr>
            <a:lstStyle/>
            <a:p>
              <a:pPr algn="ctr"/>
              <a:r>
                <a:rPr lang="en-US" sz="1200" dirty="0">
                  <a:latin typeface="Arial" panose="020B0604020202020204" pitchFamily="34" charset="0"/>
                  <a:cs typeface="Arial" panose="020B0604020202020204" pitchFamily="34" charset="0"/>
                </a:rPr>
                <a:t>Log2(Normalized Expression)</a:t>
              </a:r>
            </a:p>
          </p:txBody>
        </p:sp>
      </p:grpSp>
      <p:grpSp>
        <p:nvGrpSpPr>
          <p:cNvPr id="1818" name="Group 1817">
            <a:extLst>
              <a:ext uri="{FF2B5EF4-FFF2-40B4-BE49-F238E27FC236}">
                <a16:creationId xmlns:a16="http://schemas.microsoft.com/office/drawing/2014/main" id="{F3E5DD08-24DE-B1F1-C35A-68875A593265}"/>
              </a:ext>
            </a:extLst>
          </p:cNvPr>
          <p:cNvGrpSpPr/>
          <p:nvPr/>
        </p:nvGrpSpPr>
        <p:grpSpPr>
          <a:xfrm>
            <a:off x="11998312" y="25998439"/>
            <a:ext cx="10497283" cy="1130334"/>
            <a:chOff x="496716" y="14419400"/>
            <a:chExt cx="6968357" cy="807381"/>
          </a:xfrm>
        </p:grpSpPr>
        <p:sp>
          <p:nvSpPr>
            <p:cNvPr id="1819" name="TextBox 1818">
              <a:extLst>
                <a:ext uri="{FF2B5EF4-FFF2-40B4-BE49-F238E27FC236}">
                  <a16:creationId xmlns:a16="http://schemas.microsoft.com/office/drawing/2014/main" id="{9EF445CF-7261-DA8C-9F83-66754BDA4DDA}"/>
                </a:ext>
              </a:extLst>
            </p:cNvPr>
            <p:cNvSpPr txBox="1"/>
            <p:nvPr/>
          </p:nvSpPr>
          <p:spPr>
            <a:xfrm>
              <a:off x="496716" y="14419400"/>
              <a:ext cx="6968357" cy="769441"/>
            </a:xfrm>
            <a:prstGeom prst="rect">
              <a:avLst/>
            </a:prstGeom>
            <a:noFill/>
            <a:ln>
              <a:noFill/>
            </a:ln>
          </p:spPr>
          <p:txBody>
            <a:bodyPr wrap="square" rtlCol="0">
              <a:spAutoFit/>
            </a:bodyPr>
            <a:lstStyle/>
            <a:p>
              <a:pPr algn="ctr"/>
              <a:r>
                <a:rPr lang="en-US" sz="3200" b="1" dirty="0">
                  <a:latin typeface="Arial" panose="020B0604020202020204" pitchFamily="34" charset="0"/>
                  <a:cs typeface="Arial" panose="020B0604020202020204" pitchFamily="34" charset="0"/>
                </a:rPr>
                <a:t>General stress response genes and prophage elements are upregulated in simulated microgravity</a:t>
              </a:r>
              <a:endParaRPr lang="en-US" sz="3200" b="1" dirty="0">
                <a:solidFill>
                  <a:srgbClr val="FF0000"/>
                </a:solidFill>
                <a:latin typeface="Arial" panose="020B0604020202020204" pitchFamily="34" charset="0"/>
                <a:cs typeface="Arial" panose="020B0604020202020204" pitchFamily="34" charset="0"/>
              </a:endParaRPr>
            </a:p>
          </p:txBody>
        </p:sp>
        <p:cxnSp>
          <p:nvCxnSpPr>
            <p:cNvPr id="1820" name="Straight Connector 1819">
              <a:extLst>
                <a:ext uri="{FF2B5EF4-FFF2-40B4-BE49-F238E27FC236}">
                  <a16:creationId xmlns:a16="http://schemas.microsoft.com/office/drawing/2014/main" id="{4F7484B2-D87A-FA6C-6A72-7AB47D09DCCF}"/>
                </a:ext>
              </a:extLst>
            </p:cNvPr>
            <p:cNvCxnSpPr>
              <a:cxnSpLocks/>
            </p:cNvCxnSpPr>
            <p:nvPr/>
          </p:nvCxnSpPr>
          <p:spPr>
            <a:xfrm>
              <a:off x="549567" y="14419400"/>
              <a:ext cx="6915506" cy="0"/>
            </a:xfrm>
            <a:prstGeom prst="line">
              <a:avLst/>
            </a:prstGeom>
            <a:ln w="57150">
              <a:solidFill>
                <a:srgbClr val="564BFF"/>
              </a:solidFill>
            </a:ln>
          </p:spPr>
          <p:style>
            <a:lnRef idx="1">
              <a:schemeClr val="accent1"/>
            </a:lnRef>
            <a:fillRef idx="0">
              <a:schemeClr val="accent1"/>
            </a:fillRef>
            <a:effectRef idx="0">
              <a:schemeClr val="accent1"/>
            </a:effectRef>
            <a:fontRef idx="minor">
              <a:schemeClr val="tx1"/>
            </a:fontRef>
          </p:style>
        </p:cxnSp>
        <p:cxnSp>
          <p:nvCxnSpPr>
            <p:cNvPr id="1821" name="Straight Connector 1820">
              <a:extLst>
                <a:ext uri="{FF2B5EF4-FFF2-40B4-BE49-F238E27FC236}">
                  <a16:creationId xmlns:a16="http://schemas.microsoft.com/office/drawing/2014/main" id="{AD251837-0CAD-7ED7-54A0-D9130752DC47}"/>
                </a:ext>
              </a:extLst>
            </p:cNvPr>
            <p:cNvCxnSpPr>
              <a:cxnSpLocks/>
            </p:cNvCxnSpPr>
            <p:nvPr/>
          </p:nvCxnSpPr>
          <p:spPr>
            <a:xfrm>
              <a:off x="549567" y="15226781"/>
              <a:ext cx="6915506" cy="0"/>
            </a:xfrm>
            <a:prstGeom prst="line">
              <a:avLst/>
            </a:prstGeom>
            <a:ln w="57150">
              <a:solidFill>
                <a:srgbClr val="564BFF"/>
              </a:solidFill>
            </a:ln>
          </p:spPr>
          <p:style>
            <a:lnRef idx="1">
              <a:schemeClr val="accent1"/>
            </a:lnRef>
            <a:fillRef idx="0">
              <a:schemeClr val="accent1"/>
            </a:fillRef>
            <a:effectRef idx="0">
              <a:schemeClr val="accent1"/>
            </a:effectRef>
            <a:fontRef idx="minor">
              <a:schemeClr val="tx1"/>
            </a:fontRef>
          </p:style>
        </p:cxnSp>
      </p:grpSp>
      <p:grpSp>
        <p:nvGrpSpPr>
          <p:cNvPr id="1897" name="Group 1896">
            <a:extLst>
              <a:ext uri="{FF2B5EF4-FFF2-40B4-BE49-F238E27FC236}">
                <a16:creationId xmlns:a16="http://schemas.microsoft.com/office/drawing/2014/main" id="{12C8F782-F3FA-A1C8-B563-23EB9642D389}"/>
              </a:ext>
            </a:extLst>
          </p:cNvPr>
          <p:cNvGrpSpPr/>
          <p:nvPr/>
        </p:nvGrpSpPr>
        <p:grpSpPr>
          <a:xfrm>
            <a:off x="11871538" y="23065863"/>
            <a:ext cx="4868854" cy="1978493"/>
            <a:chOff x="11581624" y="22955005"/>
            <a:chExt cx="4868854" cy="1978493"/>
          </a:xfrm>
        </p:grpSpPr>
        <p:grpSp>
          <p:nvGrpSpPr>
            <p:cNvPr id="1853" name="Group 1852">
              <a:extLst>
                <a:ext uri="{FF2B5EF4-FFF2-40B4-BE49-F238E27FC236}">
                  <a16:creationId xmlns:a16="http://schemas.microsoft.com/office/drawing/2014/main" id="{B42FFB2B-1202-E199-FF06-AAE3A82C4100}"/>
                </a:ext>
              </a:extLst>
            </p:cNvPr>
            <p:cNvGrpSpPr/>
            <p:nvPr/>
          </p:nvGrpSpPr>
          <p:grpSpPr>
            <a:xfrm>
              <a:off x="11581624" y="22955005"/>
              <a:ext cx="4868854" cy="1755142"/>
              <a:chOff x="11786825" y="23245969"/>
              <a:chExt cx="3102656" cy="1118456"/>
            </a:xfrm>
          </p:grpSpPr>
          <p:grpSp>
            <p:nvGrpSpPr>
              <p:cNvPr id="1822" name="Group 1821">
                <a:extLst>
                  <a:ext uri="{FF2B5EF4-FFF2-40B4-BE49-F238E27FC236}">
                    <a16:creationId xmlns:a16="http://schemas.microsoft.com/office/drawing/2014/main" id="{4B1A4F92-4995-5418-CA0E-E50298DC5A17}"/>
                  </a:ext>
                </a:extLst>
              </p:cNvPr>
              <p:cNvGrpSpPr/>
              <p:nvPr/>
            </p:nvGrpSpPr>
            <p:grpSpPr>
              <a:xfrm>
                <a:off x="11786825" y="23245969"/>
                <a:ext cx="3102656" cy="1105643"/>
                <a:chOff x="116827" y="4043801"/>
                <a:chExt cx="3102656" cy="1105643"/>
              </a:xfrm>
            </p:grpSpPr>
            <p:grpSp>
              <p:nvGrpSpPr>
                <p:cNvPr id="1823" name="Group 1822">
                  <a:extLst>
                    <a:ext uri="{FF2B5EF4-FFF2-40B4-BE49-F238E27FC236}">
                      <a16:creationId xmlns:a16="http://schemas.microsoft.com/office/drawing/2014/main" id="{0F601F0F-59FB-EC81-CCA1-7909E8F45DA4}"/>
                    </a:ext>
                  </a:extLst>
                </p:cNvPr>
                <p:cNvGrpSpPr/>
                <p:nvPr/>
              </p:nvGrpSpPr>
              <p:grpSpPr>
                <a:xfrm>
                  <a:off x="116827" y="4043801"/>
                  <a:ext cx="2445503" cy="502250"/>
                  <a:chOff x="116827" y="4043801"/>
                  <a:chExt cx="2445503" cy="502250"/>
                </a:xfrm>
              </p:grpSpPr>
              <p:sp>
                <p:nvSpPr>
                  <p:cNvPr id="1832" name="TextBox 1831">
                    <a:extLst>
                      <a:ext uri="{FF2B5EF4-FFF2-40B4-BE49-F238E27FC236}">
                        <a16:creationId xmlns:a16="http://schemas.microsoft.com/office/drawing/2014/main" id="{CC53B222-75AB-CA42-AF7C-A3C3CE3EFC8D}"/>
                      </a:ext>
                    </a:extLst>
                  </p:cNvPr>
                  <p:cNvSpPr txBox="1"/>
                  <p:nvPr/>
                </p:nvSpPr>
                <p:spPr>
                  <a:xfrm>
                    <a:off x="116827" y="4173406"/>
                    <a:ext cx="513080" cy="372645"/>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B</a:t>
                    </a:r>
                  </a:p>
                </p:txBody>
              </p:sp>
              <p:grpSp>
                <p:nvGrpSpPr>
                  <p:cNvPr id="1833" name="Group 1832">
                    <a:extLst>
                      <a:ext uri="{FF2B5EF4-FFF2-40B4-BE49-F238E27FC236}">
                        <a16:creationId xmlns:a16="http://schemas.microsoft.com/office/drawing/2014/main" id="{771463D2-124D-CDEA-582E-737E1E1B2953}"/>
                      </a:ext>
                    </a:extLst>
                  </p:cNvPr>
                  <p:cNvGrpSpPr/>
                  <p:nvPr/>
                </p:nvGrpSpPr>
                <p:grpSpPr>
                  <a:xfrm>
                    <a:off x="475058" y="4043801"/>
                    <a:ext cx="2087272" cy="250814"/>
                    <a:chOff x="580530" y="4043801"/>
                    <a:chExt cx="2087272" cy="250814"/>
                  </a:xfrm>
                </p:grpSpPr>
                <p:grpSp>
                  <p:nvGrpSpPr>
                    <p:cNvPr id="1834" name="Group 1833">
                      <a:extLst>
                        <a:ext uri="{FF2B5EF4-FFF2-40B4-BE49-F238E27FC236}">
                          <a16:creationId xmlns:a16="http://schemas.microsoft.com/office/drawing/2014/main" id="{5F25ECD2-760C-B857-386C-CB784EC27A74}"/>
                        </a:ext>
                      </a:extLst>
                    </p:cNvPr>
                    <p:cNvGrpSpPr/>
                    <p:nvPr/>
                  </p:nvGrpSpPr>
                  <p:grpSpPr>
                    <a:xfrm>
                      <a:off x="780571" y="4043801"/>
                      <a:ext cx="1697133" cy="250814"/>
                      <a:chOff x="780571" y="4043801"/>
                      <a:chExt cx="1697133" cy="250814"/>
                    </a:xfrm>
                  </p:grpSpPr>
                  <p:sp>
                    <p:nvSpPr>
                      <p:cNvPr id="1837" name="TextBox 1836">
                        <a:extLst>
                          <a:ext uri="{FF2B5EF4-FFF2-40B4-BE49-F238E27FC236}">
                            <a16:creationId xmlns:a16="http://schemas.microsoft.com/office/drawing/2014/main" id="{E7B84C3F-5C02-E4BD-A31D-3EE087BC888A}"/>
                          </a:ext>
                        </a:extLst>
                      </p:cNvPr>
                      <p:cNvSpPr txBox="1"/>
                      <p:nvPr/>
                    </p:nvSpPr>
                    <p:spPr>
                      <a:xfrm>
                        <a:off x="1347754" y="4043801"/>
                        <a:ext cx="563508" cy="250814"/>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DM25</a:t>
                        </a:r>
                      </a:p>
                    </p:txBody>
                  </p:sp>
                  <p:sp>
                    <p:nvSpPr>
                      <p:cNvPr id="1838" name="TextBox 1837">
                        <a:extLst>
                          <a:ext uri="{FF2B5EF4-FFF2-40B4-BE49-F238E27FC236}">
                            <a16:creationId xmlns:a16="http://schemas.microsoft.com/office/drawing/2014/main" id="{7CDB3F36-C70A-7DEE-8EAD-BE0ECF819D31}"/>
                          </a:ext>
                        </a:extLst>
                      </p:cNvPr>
                      <p:cNvSpPr txBox="1"/>
                      <p:nvPr/>
                    </p:nvSpPr>
                    <p:spPr>
                      <a:xfrm>
                        <a:off x="780571" y="4043802"/>
                        <a:ext cx="563508" cy="250813"/>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T1</a:t>
                        </a:r>
                      </a:p>
                    </p:txBody>
                  </p:sp>
                  <p:sp>
                    <p:nvSpPr>
                      <p:cNvPr id="1839" name="TextBox 1838">
                        <a:extLst>
                          <a:ext uri="{FF2B5EF4-FFF2-40B4-BE49-F238E27FC236}">
                            <a16:creationId xmlns:a16="http://schemas.microsoft.com/office/drawing/2014/main" id="{B5BF7D01-3974-5810-7580-71BB1A0A34FB}"/>
                          </a:ext>
                        </a:extLst>
                      </p:cNvPr>
                      <p:cNvSpPr txBox="1"/>
                      <p:nvPr/>
                    </p:nvSpPr>
                    <p:spPr>
                      <a:xfrm>
                        <a:off x="1914196" y="4043802"/>
                        <a:ext cx="563508" cy="250813"/>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T2</a:t>
                        </a:r>
                      </a:p>
                    </p:txBody>
                  </p:sp>
                </p:grpSp>
                <p:cxnSp>
                  <p:nvCxnSpPr>
                    <p:cNvPr id="1836" name="Straight Connector 1835">
                      <a:extLst>
                        <a:ext uri="{FF2B5EF4-FFF2-40B4-BE49-F238E27FC236}">
                          <a16:creationId xmlns:a16="http://schemas.microsoft.com/office/drawing/2014/main" id="{3D24D565-5822-D190-7834-EA0A62D4BEA7}"/>
                        </a:ext>
                      </a:extLst>
                    </p:cNvPr>
                    <p:cNvCxnSpPr>
                      <a:cxnSpLocks/>
                    </p:cNvCxnSpPr>
                    <p:nvPr/>
                  </p:nvCxnSpPr>
                  <p:spPr>
                    <a:xfrm>
                      <a:off x="580530" y="4259159"/>
                      <a:ext cx="208727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1824" name="Group 1823">
                  <a:extLst>
                    <a:ext uri="{FF2B5EF4-FFF2-40B4-BE49-F238E27FC236}">
                      <a16:creationId xmlns:a16="http://schemas.microsoft.com/office/drawing/2014/main" id="{7AFF5D5A-5370-70FA-767D-C1DD908DDED2}"/>
                    </a:ext>
                  </a:extLst>
                </p:cNvPr>
                <p:cNvGrpSpPr/>
                <p:nvPr/>
              </p:nvGrpSpPr>
              <p:grpSpPr>
                <a:xfrm>
                  <a:off x="2381885" y="4280225"/>
                  <a:ext cx="837598" cy="869219"/>
                  <a:chOff x="2675119" y="4277861"/>
                  <a:chExt cx="837598" cy="869219"/>
                </a:xfrm>
              </p:grpSpPr>
              <p:sp>
                <p:nvSpPr>
                  <p:cNvPr id="1825" name="TextBox 1824">
                    <a:extLst>
                      <a:ext uri="{FF2B5EF4-FFF2-40B4-BE49-F238E27FC236}">
                        <a16:creationId xmlns:a16="http://schemas.microsoft.com/office/drawing/2014/main" id="{0CF0DD50-1A5F-EE4F-E4FA-0722F5531D54}"/>
                      </a:ext>
                    </a:extLst>
                  </p:cNvPr>
                  <p:cNvSpPr txBox="1"/>
                  <p:nvPr/>
                </p:nvSpPr>
                <p:spPr>
                  <a:xfrm>
                    <a:off x="2675119" y="4277861"/>
                    <a:ext cx="837598" cy="176516"/>
                  </a:xfrm>
                  <a:prstGeom prst="rect">
                    <a:avLst/>
                  </a:prstGeom>
                  <a:noFill/>
                </p:spPr>
                <p:txBody>
                  <a:bodyPr wrap="square" rtlCol="0">
                    <a:spAutoFit/>
                  </a:bodyPr>
                  <a:lstStyle/>
                  <a:p>
                    <a:pPr algn="ctr"/>
                    <a:r>
                      <a:rPr lang="en-US" sz="1200" dirty="0">
                        <a:latin typeface="Arial" panose="020B0604020202020204" pitchFamily="34" charset="0"/>
                        <a:cs typeface="Arial" panose="020B0604020202020204" pitchFamily="34" charset="0"/>
                      </a:rPr>
                      <a:t>ECB RS25870</a:t>
                    </a:r>
                  </a:p>
                </p:txBody>
              </p:sp>
              <p:sp>
                <p:nvSpPr>
                  <p:cNvPr id="1826" name="TextBox 1825">
                    <a:extLst>
                      <a:ext uri="{FF2B5EF4-FFF2-40B4-BE49-F238E27FC236}">
                        <a16:creationId xmlns:a16="http://schemas.microsoft.com/office/drawing/2014/main" id="{39E45F52-D6F3-A083-164D-4E6ABF9D418E}"/>
                      </a:ext>
                    </a:extLst>
                  </p:cNvPr>
                  <p:cNvSpPr txBox="1"/>
                  <p:nvPr/>
                </p:nvSpPr>
                <p:spPr>
                  <a:xfrm>
                    <a:off x="2675119" y="4393311"/>
                    <a:ext cx="837598" cy="176516"/>
                  </a:xfrm>
                  <a:prstGeom prst="rect">
                    <a:avLst/>
                  </a:prstGeom>
                  <a:noFill/>
                </p:spPr>
                <p:txBody>
                  <a:bodyPr wrap="square" rtlCol="0">
                    <a:spAutoFit/>
                  </a:bodyPr>
                  <a:lstStyle/>
                  <a:p>
                    <a:pPr algn="ctr"/>
                    <a:r>
                      <a:rPr lang="en-US" sz="1200" dirty="0">
                        <a:latin typeface="Arial" panose="020B0604020202020204" pitchFamily="34" charset="0"/>
                        <a:cs typeface="Arial" panose="020B0604020202020204" pitchFamily="34" charset="0"/>
                      </a:rPr>
                      <a:t>ECB RS07140</a:t>
                    </a:r>
                  </a:p>
                </p:txBody>
              </p:sp>
              <p:sp>
                <p:nvSpPr>
                  <p:cNvPr id="1827" name="TextBox 1826">
                    <a:extLst>
                      <a:ext uri="{FF2B5EF4-FFF2-40B4-BE49-F238E27FC236}">
                        <a16:creationId xmlns:a16="http://schemas.microsoft.com/office/drawing/2014/main" id="{E66B1A0B-C8CB-D46C-B24E-E6BFF618F4CB}"/>
                      </a:ext>
                    </a:extLst>
                  </p:cNvPr>
                  <p:cNvSpPr txBox="1"/>
                  <p:nvPr/>
                </p:nvSpPr>
                <p:spPr>
                  <a:xfrm>
                    <a:off x="2675119" y="4508761"/>
                    <a:ext cx="837598" cy="176516"/>
                  </a:xfrm>
                  <a:prstGeom prst="rect">
                    <a:avLst/>
                  </a:prstGeom>
                  <a:noFill/>
                </p:spPr>
                <p:txBody>
                  <a:bodyPr wrap="square" rtlCol="0">
                    <a:spAutoFit/>
                  </a:bodyPr>
                  <a:lstStyle/>
                  <a:p>
                    <a:pPr algn="ctr"/>
                    <a:r>
                      <a:rPr lang="en-US" sz="1200" dirty="0">
                        <a:latin typeface="Arial" panose="020B0604020202020204" pitchFamily="34" charset="0"/>
                        <a:cs typeface="Arial" panose="020B0604020202020204" pitchFamily="34" charset="0"/>
                      </a:rPr>
                      <a:t>ECB RS25745</a:t>
                    </a:r>
                  </a:p>
                </p:txBody>
              </p:sp>
              <p:sp>
                <p:nvSpPr>
                  <p:cNvPr id="1828" name="TextBox 1827">
                    <a:extLst>
                      <a:ext uri="{FF2B5EF4-FFF2-40B4-BE49-F238E27FC236}">
                        <a16:creationId xmlns:a16="http://schemas.microsoft.com/office/drawing/2014/main" id="{5EB49303-3C8D-96AE-8D9A-1558C3E971EF}"/>
                      </a:ext>
                    </a:extLst>
                  </p:cNvPr>
                  <p:cNvSpPr txBox="1"/>
                  <p:nvPr/>
                </p:nvSpPr>
                <p:spPr>
                  <a:xfrm>
                    <a:off x="2675119" y="4624211"/>
                    <a:ext cx="837598" cy="176516"/>
                  </a:xfrm>
                  <a:prstGeom prst="rect">
                    <a:avLst/>
                  </a:prstGeom>
                  <a:noFill/>
                </p:spPr>
                <p:txBody>
                  <a:bodyPr wrap="square" rtlCol="0">
                    <a:spAutoFit/>
                  </a:bodyPr>
                  <a:lstStyle/>
                  <a:p>
                    <a:pPr algn="ctr"/>
                    <a:r>
                      <a:rPr lang="en-US" sz="1200" dirty="0">
                        <a:latin typeface="Arial" panose="020B0604020202020204" pitchFamily="34" charset="0"/>
                        <a:cs typeface="Arial" panose="020B0604020202020204" pitchFamily="34" charset="0"/>
                      </a:rPr>
                      <a:t>ECB RS24955</a:t>
                    </a:r>
                  </a:p>
                </p:txBody>
              </p:sp>
              <p:sp>
                <p:nvSpPr>
                  <p:cNvPr id="1829" name="TextBox 1828">
                    <a:extLst>
                      <a:ext uri="{FF2B5EF4-FFF2-40B4-BE49-F238E27FC236}">
                        <a16:creationId xmlns:a16="http://schemas.microsoft.com/office/drawing/2014/main" id="{EF0F55AC-DA4F-06F8-64B2-360AEDA1D133}"/>
                      </a:ext>
                    </a:extLst>
                  </p:cNvPr>
                  <p:cNvSpPr txBox="1"/>
                  <p:nvPr/>
                </p:nvSpPr>
                <p:spPr>
                  <a:xfrm>
                    <a:off x="2675119" y="4739661"/>
                    <a:ext cx="837598" cy="176516"/>
                  </a:xfrm>
                  <a:prstGeom prst="rect">
                    <a:avLst/>
                  </a:prstGeom>
                  <a:noFill/>
                </p:spPr>
                <p:txBody>
                  <a:bodyPr wrap="square" rtlCol="0">
                    <a:spAutoFit/>
                  </a:bodyPr>
                  <a:lstStyle/>
                  <a:p>
                    <a:pPr algn="ctr"/>
                    <a:r>
                      <a:rPr lang="en-US" sz="1200" dirty="0">
                        <a:latin typeface="Arial" panose="020B0604020202020204" pitchFamily="34" charset="0"/>
                        <a:cs typeface="Arial" panose="020B0604020202020204" pitchFamily="34" charset="0"/>
                      </a:rPr>
                      <a:t>ECB RS10615</a:t>
                    </a:r>
                  </a:p>
                </p:txBody>
              </p:sp>
              <p:sp>
                <p:nvSpPr>
                  <p:cNvPr id="1830" name="TextBox 1829">
                    <a:extLst>
                      <a:ext uri="{FF2B5EF4-FFF2-40B4-BE49-F238E27FC236}">
                        <a16:creationId xmlns:a16="http://schemas.microsoft.com/office/drawing/2014/main" id="{132A1527-516E-DD90-28A5-EBB0857C6737}"/>
                      </a:ext>
                    </a:extLst>
                  </p:cNvPr>
                  <p:cNvSpPr txBox="1"/>
                  <p:nvPr/>
                </p:nvSpPr>
                <p:spPr>
                  <a:xfrm>
                    <a:off x="2675119" y="4855112"/>
                    <a:ext cx="837598" cy="176516"/>
                  </a:xfrm>
                  <a:prstGeom prst="rect">
                    <a:avLst/>
                  </a:prstGeom>
                  <a:noFill/>
                </p:spPr>
                <p:txBody>
                  <a:bodyPr wrap="square" rtlCol="0">
                    <a:spAutoFit/>
                  </a:bodyPr>
                  <a:lstStyle/>
                  <a:p>
                    <a:pPr algn="ctr"/>
                    <a:r>
                      <a:rPr lang="en-US" sz="1200" dirty="0">
                        <a:latin typeface="Arial" panose="020B0604020202020204" pitchFamily="34" charset="0"/>
                        <a:cs typeface="Arial" panose="020B0604020202020204" pitchFamily="34" charset="0"/>
                      </a:rPr>
                      <a:t>ECB RS02605</a:t>
                    </a:r>
                  </a:p>
                </p:txBody>
              </p:sp>
              <p:sp>
                <p:nvSpPr>
                  <p:cNvPr id="1831" name="TextBox 1830">
                    <a:extLst>
                      <a:ext uri="{FF2B5EF4-FFF2-40B4-BE49-F238E27FC236}">
                        <a16:creationId xmlns:a16="http://schemas.microsoft.com/office/drawing/2014/main" id="{2BA5D4CE-3034-7897-8914-9C5D92DFACCC}"/>
                      </a:ext>
                    </a:extLst>
                  </p:cNvPr>
                  <p:cNvSpPr txBox="1"/>
                  <p:nvPr/>
                </p:nvSpPr>
                <p:spPr>
                  <a:xfrm>
                    <a:off x="2675119" y="4970564"/>
                    <a:ext cx="837598" cy="176516"/>
                  </a:xfrm>
                  <a:prstGeom prst="rect">
                    <a:avLst/>
                  </a:prstGeom>
                  <a:noFill/>
                </p:spPr>
                <p:txBody>
                  <a:bodyPr wrap="square" rtlCol="0">
                    <a:spAutoFit/>
                  </a:bodyPr>
                  <a:lstStyle/>
                  <a:p>
                    <a:pPr algn="ctr"/>
                    <a:r>
                      <a:rPr lang="en-US" sz="1200" dirty="0">
                        <a:latin typeface="Arial" panose="020B0604020202020204" pitchFamily="34" charset="0"/>
                        <a:cs typeface="Arial" panose="020B0604020202020204" pitchFamily="34" charset="0"/>
                      </a:rPr>
                      <a:t>ECB RS04455</a:t>
                    </a:r>
                  </a:p>
                </p:txBody>
              </p:sp>
            </p:grpSp>
          </p:grpSp>
          <p:pic>
            <p:nvPicPr>
              <p:cNvPr id="1840" name="Picture 1839">
                <a:extLst>
                  <a:ext uri="{FF2B5EF4-FFF2-40B4-BE49-F238E27FC236}">
                    <a16:creationId xmlns:a16="http://schemas.microsoft.com/office/drawing/2014/main" id="{B51F596D-8E39-FCF0-EE3D-505370B7C891}"/>
                  </a:ext>
                </a:extLst>
              </p:cNvPr>
              <p:cNvPicPr>
                <a:picLocks noChangeAspect="1"/>
              </p:cNvPicPr>
              <p:nvPr/>
            </p:nvPicPr>
            <p:blipFill rotWithShape="1">
              <a:blip r:embed="rId29">
                <a:extLst>
                  <a:ext uri="{28A0092B-C50C-407E-A947-70E740481C1C}">
                    <a14:useLocalDpi xmlns:a14="http://schemas.microsoft.com/office/drawing/2010/main" val="0"/>
                  </a:ext>
                </a:extLst>
              </a:blip>
              <a:srcRect l="15260" t="15179" r="56328" b="51784"/>
              <a:stretch/>
            </p:blipFill>
            <p:spPr>
              <a:xfrm>
                <a:off x="12212196" y="23492937"/>
                <a:ext cx="830663" cy="841677"/>
              </a:xfrm>
              <a:prstGeom prst="rect">
                <a:avLst/>
              </a:prstGeom>
            </p:spPr>
          </p:pic>
          <p:pic>
            <p:nvPicPr>
              <p:cNvPr id="1841" name="Picture 1840">
                <a:extLst>
                  <a:ext uri="{FF2B5EF4-FFF2-40B4-BE49-F238E27FC236}">
                    <a16:creationId xmlns:a16="http://schemas.microsoft.com/office/drawing/2014/main" id="{C1B31E1F-77B0-5FE7-F333-1D56335E65AC}"/>
                  </a:ext>
                </a:extLst>
              </p:cNvPr>
              <p:cNvPicPr>
                <a:picLocks noChangeAspect="1"/>
              </p:cNvPicPr>
              <p:nvPr/>
            </p:nvPicPr>
            <p:blipFill rotWithShape="1">
              <a:blip r:embed="rId30">
                <a:extLst>
                  <a:ext uri="{28A0092B-C50C-407E-A947-70E740481C1C}">
                    <a14:useLocalDpi xmlns:a14="http://schemas.microsoft.com/office/drawing/2010/main" val="0"/>
                  </a:ext>
                </a:extLst>
              </a:blip>
              <a:srcRect l="15062" t="14785" r="56442" b="50847"/>
              <a:stretch/>
            </p:blipFill>
            <p:spPr>
              <a:xfrm>
                <a:off x="13267780" y="23474258"/>
                <a:ext cx="830663" cy="890167"/>
              </a:xfrm>
              <a:prstGeom prst="rect">
                <a:avLst/>
              </a:prstGeom>
            </p:spPr>
          </p:pic>
          <p:sp>
            <p:nvSpPr>
              <p:cNvPr id="1842" name="Rectangle 1841">
                <a:extLst>
                  <a:ext uri="{FF2B5EF4-FFF2-40B4-BE49-F238E27FC236}">
                    <a16:creationId xmlns:a16="http://schemas.microsoft.com/office/drawing/2014/main" id="{972305C0-5EB4-0E9B-C2A6-3AF292912356}"/>
                  </a:ext>
                </a:extLst>
              </p:cNvPr>
              <p:cNvSpPr/>
              <p:nvPr/>
            </p:nvSpPr>
            <p:spPr>
              <a:xfrm>
                <a:off x="13286928" y="23502448"/>
                <a:ext cx="793010" cy="814995"/>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a:p>
            </p:txBody>
          </p:sp>
          <p:sp>
            <p:nvSpPr>
              <p:cNvPr id="1844" name="Rectangle 1843">
                <a:extLst>
                  <a:ext uri="{FF2B5EF4-FFF2-40B4-BE49-F238E27FC236}">
                    <a16:creationId xmlns:a16="http://schemas.microsoft.com/office/drawing/2014/main" id="{E3CC683A-508B-2377-0C38-C6741B03E290}"/>
                  </a:ext>
                </a:extLst>
              </p:cNvPr>
              <p:cNvSpPr/>
              <p:nvPr/>
            </p:nvSpPr>
            <p:spPr>
              <a:xfrm>
                <a:off x="12227026" y="23504062"/>
                <a:ext cx="799627" cy="813382"/>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a:p>
            </p:txBody>
          </p:sp>
          <p:sp>
            <p:nvSpPr>
              <p:cNvPr id="1845" name="Rectangle 1844">
                <a:extLst>
                  <a:ext uri="{FF2B5EF4-FFF2-40B4-BE49-F238E27FC236}">
                    <a16:creationId xmlns:a16="http://schemas.microsoft.com/office/drawing/2014/main" id="{F416FE55-E7B7-0A2B-0B12-EB6219D261CA}"/>
                  </a:ext>
                </a:extLst>
              </p:cNvPr>
              <p:cNvSpPr/>
              <p:nvPr/>
            </p:nvSpPr>
            <p:spPr>
              <a:xfrm>
                <a:off x="12758965" y="23506604"/>
                <a:ext cx="267688" cy="814995"/>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800"/>
              </a:p>
            </p:txBody>
          </p:sp>
          <p:sp>
            <p:nvSpPr>
              <p:cNvPr id="1846" name="Rectangle 1845">
                <a:extLst>
                  <a:ext uri="{FF2B5EF4-FFF2-40B4-BE49-F238E27FC236}">
                    <a16:creationId xmlns:a16="http://schemas.microsoft.com/office/drawing/2014/main" id="{05337B1A-D534-E745-4C72-251C625B4223}"/>
                  </a:ext>
                </a:extLst>
              </p:cNvPr>
              <p:cNvSpPr/>
              <p:nvPr/>
            </p:nvSpPr>
            <p:spPr>
              <a:xfrm>
                <a:off x="13813708" y="23505681"/>
                <a:ext cx="267688" cy="814995"/>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800"/>
              </a:p>
            </p:txBody>
          </p:sp>
        </p:grpSp>
        <p:sp>
          <p:nvSpPr>
            <p:cNvPr id="1854" name="TextBox 1853">
              <a:extLst>
                <a:ext uri="{FF2B5EF4-FFF2-40B4-BE49-F238E27FC236}">
                  <a16:creationId xmlns:a16="http://schemas.microsoft.com/office/drawing/2014/main" id="{B6F81712-1B16-23A2-1A36-048D7BFBB6B3}"/>
                </a:ext>
              </a:extLst>
            </p:cNvPr>
            <p:cNvSpPr txBox="1"/>
            <p:nvPr/>
          </p:nvSpPr>
          <p:spPr>
            <a:xfrm>
              <a:off x="12727640" y="24625721"/>
              <a:ext cx="337645" cy="307777"/>
            </a:xfrm>
            <a:prstGeom prst="rect">
              <a:avLst/>
            </a:prstGeom>
            <a:noFill/>
          </p:spPr>
          <p:txBody>
            <a:bodyPr wrap="square" rtlCol="0" anchor="ctr">
              <a:spAutoFit/>
            </a:bodyPr>
            <a:lstStyle/>
            <a:p>
              <a:pPr algn="ctr"/>
              <a:r>
                <a:rPr lang="en-US" sz="1400" dirty="0">
                  <a:latin typeface="Arial" panose="020B0604020202020204" pitchFamily="34" charset="0"/>
                  <a:cs typeface="Arial" panose="020B0604020202020204" pitchFamily="34" charset="0"/>
                </a:rPr>
                <a:t>R</a:t>
              </a:r>
            </a:p>
          </p:txBody>
        </p:sp>
        <p:sp>
          <p:nvSpPr>
            <p:cNvPr id="1855" name="TextBox 1854">
              <a:extLst>
                <a:ext uri="{FF2B5EF4-FFF2-40B4-BE49-F238E27FC236}">
                  <a16:creationId xmlns:a16="http://schemas.microsoft.com/office/drawing/2014/main" id="{E94C97C3-FAA5-5AD2-1AEA-8F436139AC52}"/>
                </a:ext>
              </a:extLst>
            </p:cNvPr>
            <p:cNvSpPr txBox="1"/>
            <p:nvPr/>
          </p:nvSpPr>
          <p:spPr>
            <a:xfrm>
              <a:off x="13009757" y="24625721"/>
              <a:ext cx="647020" cy="307777"/>
            </a:xfrm>
            <a:prstGeom prst="rect">
              <a:avLst/>
            </a:prstGeom>
            <a:noFill/>
          </p:spPr>
          <p:txBody>
            <a:bodyPr wrap="square" rtlCol="0" anchor="ctr">
              <a:spAutoFit/>
            </a:bodyPr>
            <a:lstStyle/>
            <a:p>
              <a:pPr algn="ctr"/>
              <a:r>
                <a:rPr lang="en-US" sz="1400" dirty="0">
                  <a:latin typeface="Arial" panose="020B0604020202020204" pitchFamily="34" charset="0"/>
                  <a:cs typeface="Arial" panose="020B0604020202020204" pitchFamily="34" charset="0"/>
                </a:rPr>
                <a:t>SµG</a:t>
              </a:r>
            </a:p>
          </p:txBody>
        </p:sp>
        <p:sp>
          <p:nvSpPr>
            <p:cNvPr id="1856" name="TextBox 1855">
              <a:extLst>
                <a:ext uri="{FF2B5EF4-FFF2-40B4-BE49-F238E27FC236}">
                  <a16:creationId xmlns:a16="http://schemas.microsoft.com/office/drawing/2014/main" id="{996AACFE-2976-37C5-03F7-C7F9040DA6CA}"/>
                </a:ext>
              </a:extLst>
            </p:cNvPr>
            <p:cNvSpPr txBox="1"/>
            <p:nvPr/>
          </p:nvSpPr>
          <p:spPr>
            <a:xfrm>
              <a:off x="12294557" y="24625721"/>
              <a:ext cx="337645" cy="307777"/>
            </a:xfrm>
            <a:prstGeom prst="rect">
              <a:avLst/>
            </a:prstGeom>
            <a:noFill/>
          </p:spPr>
          <p:txBody>
            <a:bodyPr wrap="square" rtlCol="0" anchor="ctr">
              <a:spAutoFit/>
            </a:bodyPr>
            <a:lstStyle/>
            <a:p>
              <a:pPr algn="ctr"/>
              <a:r>
                <a:rPr lang="en-US" sz="1400" dirty="0">
                  <a:latin typeface="Arial" panose="020B0604020202020204" pitchFamily="34" charset="0"/>
                  <a:cs typeface="Arial" panose="020B0604020202020204" pitchFamily="34" charset="0"/>
                </a:rPr>
                <a:t>S</a:t>
              </a:r>
            </a:p>
          </p:txBody>
        </p:sp>
        <p:sp>
          <p:nvSpPr>
            <p:cNvPr id="1857" name="TextBox 1856">
              <a:extLst>
                <a:ext uri="{FF2B5EF4-FFF2-40B4-BE49-F238E27FC236}">
                  <a16:creationId xmlns:a16="http://schemas.microsoft.com/office/drawing/2014/main" id="{7B0E53EC-A35B-5A70-42CE-F801B99704C7}"/>
                </a:ext>
              </a:extLst>
            </p:cNvPr>
            <p:cNvSpPr txBox="1"/>
            <p:nvPr/>
          </p:nvSpPr>
          <p:spPr>
            <a:xfrm>
              <a:off x="14402861" y="24625721"/>
              <a:ext cx="337645" cy="307777"/>
            </a:xfrm>
            <a:prstGeom prst="rect">
              <a:avLst/>
            </a:prstGeom>
            <a:noFill/>
          </p:spPr>
          <p:txBody>
            <a:bodyPr wrap="square" rtlCol="0" anchor="ctr">
              <a:spAutoFit/>
            </a:bodyPr>
            <a:lstStyle/>
            <a:p>
              <a:pPr algn="ctr"/>
              <a:r>
                <a:rPr lang="en-US" sz="1400" dirty="0">
                  <a:latin typeface="Arial" panose="020B0604020202020204" pitchFamily="34" charset="0"/>
                  <a:cs typeface="Arial" panose="020B0604020202020204" pitchFamily="34" charset="0"/>
                </a:rPr>
                <a:t>R</a:t>
              </a:r>
            </a:p>
          </p:txBody>
        </p:sp>
        <p:sp>
          <p:nvSpPr>
            <p:cNvPr id="1858" name="TextBox 1857">
              <a:extLst>
                <a:ext uri="{FF2B5EF4-FFF2-40B4-BE49-F238E27FC236}">
                  <a16:creationId xmlns:a16="http://schemas.microsoft.com/office/drawing/2014/main" id="{9DBF296A-4338-E59E-626E-621B67B07ED2}"/>
                </a:ext>
              </a:extLst>
            </p:cNvPr>
            <p:cNvSpPr txBox="1"/>
            <p:nvPr/>
          </p:nvSpPr>
          <p:spPr>
            <a:xfrm>
              <a:off x="14684978" y="24625721"/>
              <a:ext cx="647020" cy="307777"/>
            </a:xfrm>
            <a:prstGeom prst="rect">
              <a:avLst/>
            </a:prstGeom>
            <a:noFill/>
          </p:spPr>
          <p:txBody>
            <a:bodyPr wrap="square" rtlCol="0" anchor="ctr">
              <a:spAutoFit/>
            </a:bodyPr>
            <a:lstStyle/>
            <a:p>
              <a:pPr algn="ctr"/>
              <a:r>
                <a:rPr lang="en-US" sz="1400" dirty="0">
                  <a:latin typeface="Arial" panose="020B0604020202020204" pitchFamily="34" charset="0"/>
                  <a:cs typeface="Arial" panose="020B0604020202020204" pitchFamily="34" charset="0"/>
                </a:rPr>
                <a:t>SµG</a:t>
              </a:r>
            </a:p>
          </p:txBody>
        </p:sp>
        <p:sp>
          <p:nvSpPr>
            <p:cNvPr id="1859" name="TextBox 1858">
              <a:extLst>
                <a:ext uri="{FF2B5EF4-FFF2-40B4-BE49-F238E27FC236}">
                  <a16:creationId xmlns:a16="http://schemas.microsoft.com/office/drawing/2014/main" id="{D757E274-4180-E4D7-8F7F-905A201037C8}"/>
                </a:ext>
              </a:extLst>
            </p:cNvPr>
            <p:cNvSpPr txBox="1"/>
            <p:nvPr/>
          </p:nvSpPr>
          <p:spPr>
            <a:xfrm>
              <a:off x="13969778" y="24625721"/>
              <a:ext cx="337645" cy="307777"/>
            </a:xfrm>
            <a:prstGeom prst="rect">
              <a:avLst/>
            </a:prstGeom>
            <a:noFill/>
          </p:spPr>
          <p:txBody>
            <a:bodyPr wrap="square" rtlCol="0" anchor="ctr">
              <a:spAutoFit/>
            </a:bodyPr>
            <a:lstStyle/>
            <a:p>
              <a:pPr algn="ctr"/>
              <a:r>
                <a:rPr lang="en-US" sz="1400" dirty="0">
                  <a:latin typeface="Arial" panose="020B0604020202020204" pitchFamily="34" charset="0"/>
                  <a:cs typeface="Arial" panose="020B0604020202020204" pitchFamily="34" charset="0"/>
                </a:rPr>
                <a:t>S</a:t>
              </a:r>
            </a:p>
          </p:txBody>
        </p:sp>
      </p:grpSp>
      <p:grpSp>
        <p:nvGrpSpPr>
          <p:cNvPr id="1896" name="Group 1895">
            <a:extLst>
              <a:ext uri="{FF2B5EF4-FFF2-40B4-BE49-F238E27FC236}">
                <a16:creationId xmlns:a16="http://schemas.microsoft.com/office/drawing/2014/main" id="{8223863D-477E-4F65-10AF-8D2A08DEBA11}"/>
              </a:ext>
            </a:extLst>
          </p:cNvPr>
          <p:cNvGrpSpPr/>
          <p:nvPr/>
        </p:nvGrpSpPr>
        <p:grpSpPr>
          <a:xfrm>
            <a:off x="16958491" y="23186117"/>
            <a:ext cx="576924" cy="1913663"/>
            <a:chOff x="16997523" y="23367231"/>
            <a:chExt cx="576924" cy="1913663"/>
          </a:xfrm>
        </p:grpSpPr>
        <p:pic>
          <p:nvPicPr>
            <p:cNvPr id="1892" name="Picture 1891">
              <a:extLst>
                <a:ext uri="{FF2B5EF4-FFF2-40B4-BE49-F238E27FC236}">
                  <a16:creationId xmlns:a16="http://schemas.microsoft.com/office/drawing/2014/main" id="{35AC408A-42F1-C612-CF7A-B330EF77022E}"/>
                </a:ext>
              </a:extLst>
            </p:cNvPr>
            <p:cNvPicPr>
              <a:picLocks noChangeAspect="1"/>
            </p:cNvPicPr>
            <p:nvPr/>
          </p:nvPicPr>
          <p:blipFill rotWithShape="1">
            <a:blip r:embed="rId31">
              <a:extLst>
                <a:ext uri="{28A0092B-C50C-407E-A947-70E740481C1C}">
                  <a14:useLocalDpi xmlns:a14="http://schemas.microsoft.com/office/drawing/2010/main" val="0"/>
                </a:ext>
              </a:extLst>
            </a:blip>
            <a:srcRect l="5065" t="1603" r="80218" b="93535"/>
            <a:stretch/>
          </p:blipFill>
          <p:spPr>
            <a:xfrm rot="16200000">
              <a:off x="16426355" y="24146504"/>
              <a:ext cx="1651263" cy="351511"/>
            </a:xfrm>
            <a:prstGeom prst="rect">
              <a:avLst/>
            </a:prstGeom>
          </p:spPr>
        </p:pic>
        <p:sp>
          <p:nvSpPr>
            <p:cNvPr id="1893" name="TextBox 1892">
              <a:extLst>
                <a:ext uri="{FF2B5EF4-FFF2-40B4-BE49-F238E27FC236}">
                  <a16:creationId xmlns:a16="http://schemas.microsoft.com/office/drawing/2014/main" id="{FD7D3D3E-F6A1-5476-D52F-4222CB97BF2E}"/>
                </a:ext>
              </a:extLst>
            </p:cNvPr>
            <p:cNvSpPr txBox="1"/>
            <p:nvPr/>
          </p:nvSpPr>
          <p:spPr>
            <a:xfrm rot="16200000">
              <a:off x="16661145" y="24176065"/>
              <a:ext cx="1213767" cy="292388"/>
            </a:xfrm>
            <a:prstGeom prst="rect">
              <a:avLst/>
            </a:prstGeom>
            <a:noFill/>
          </p:spPr>
          <p:txBody>
            <a:bodyPr wrap="square" rtlCol="0">
              <a:spAutoFit/>
            </a:bodyPr>
            <a:lstStyle/>
            <a:p>
              <a:pPr algn="ctr"/>
              <a:r>
                <a:rPr lang="en-US" sz="1300" b="1" dirty="0">
                  <a:latin typeface="Arial" panose="020B0604020202020204" pitchFamily="34" charset="0"/>
                  <a:cs typeface="Arial" panose="020B0604020202020204" pitchFamily="34" charset="0"/>
                </a:rPr>
                <a:t>Expression</a:t>
              </a:r>
            </a:p>
          </p:txBody>
        </p:sp>
        <p:sp>
          <p:nvSpPr>
            <p:cNvPr id="1894" name="TextBox 1893">
              <a:extLst>
                <a:ext uri="{FF2B5EF4-FFF2-40B4-BE49-F238E27FC236}">
                  <a16:creationId xmlns:a16="http://schemas.microsoft.com/office/drawing/2014/main" id="{2D14F36A-C194-5FB5-B866-41521B5632BC}"/>
                </a:ext>
              </a:extLst>
            </p:cNvPr>
            <p:cNvSpPr txBox="1"/>
            <p:nvPr/>
          </p:nvSpPr>
          <p:spPr>
            <a:xfrm>
              <a:off x="17034674" y="24988506"/>
              <a:ext cx="519844" cy="292388"/>
            </a:xfrm>
            <a:prstGeom prst="rect">
              <a:avLst/>
            </a:prstGeom>
            <a:noFill/>
          </p:spPr>
          <p:txBody>
            <a:bodyPr wrap="square" rtlCol="0">
              <a:spAutoFit/>
            </a:bodyPr>
            <a:lstStyle/>
            <a:p>
              <a:pPr algn="ctr"/>
              <a:r>
                <a:rPr lang="en-US" sz="1300" dirty="0">
                  <a:latin typeface="Arial" panose="020B0604020202020204" pitchFamily="34" charset="0"/>
                  <a:cs typeface="Arial" panose="020B0604020202020204" pitchFamily="34" charset="0"/>
                </a:rPr>
                <a:t>Low</a:t>
              </a:r>
            </a:p>
          </p:txBody>
        </p:sp>
        <p:sp>
          <p:nvSpPr>
            <p:cNvPr id="1895" name="TextBox 1894">
              <a:extLst>
                <a:ext uri="{FF2B5EF4-FFF2-40B4-BE49-F238E27FC236}">
                  <a16:creationId xmlns:a16="http://schemas.microsoft.com/office/drawing/2014/main" id="{DAA27A80-279A-DBE4-484E-17C3BE8587D3}"/>
                </a:ext>
              </a:extLst>
            </p:cNvPr>
            <p:cNvSpPr txBox="1"/>
            <p:nvPr/>
          </p:nvSpPr>
          <p:spPr>
            <a:xfrm>
              <a:off x="16997523" y="23367231"/>
              <a:ext cx="576924" cy="292388"/>
            </a:xfrm>
            <a:prstGeom prst="rect">
              <a:avLst/>
            </a:prstGeom>
            <a:noFill/>
          </p:spPr>
          <p:txBody>
            <a:bodyPr wrap="square" rtlCol="0">
              <a:spAutoFit/>
            </a:bodyPr>
            <a:lstStyle/>
            <a:p>
              <a:pPr algn="ctr"/>
              <a:r>
                <a:rPr lang="en-US" sz="1300" dirty="0">
                  <a:latin typeface="Arial" panose="020B0604020202020204" pitchFamily="34" charset="0"/>
                  <a:cs typeface="Arial" panose="020B0604020202020204" pitchFamily="34" charset="0"/>
                </a:rPr>
                <a:t>High</a:t>
              </a:r>
            </a:p>
          </p:txBody>
        </p:sp>
      </p:grpSp>
      <p:grpSp>
        <p:nvGrpSpPr>
          <p:cNvPr id="1904" name="Group 1903">
            <a:extLst>
              <a:ext uri="{FF2B5EF4-FFF2-40B4-BE49-F238E27FC236}">
                <a16:creationId xmlns:a16="http://schemas.microsoft.com/office/drawing/2014/main" id="{B2A6B23D-F7D0-CF9B-5C00-FC25A7C6B437}"/>
              </a:ext>
            </a:extLst>
          </p:cNvPr>
          <p:cNvGrpSpPr/>
          <p:nvPr/>
        </p:nvGrpSpPr>
        <p:grpSpPr>
          <a:xfrm>
            <a:off x="17712857" y="23005674"/>
            <a:ext cx="4865001" cy="2099376"/>
            <a:chOff x="17834305" y="22866192"/>
            <a:chExt cx="4865001" cy="2099376"/>
          </a:xfrm>
        </p:grpSpPr>
        <p:grpSp>
          <p:nvGrpSpPr>
            <p:cNvPr id="1891" name="Group 1890">
              <a:extLst>
                <a:ext uri="{FF2B5EF4-FFF2-40B4-BE49-F238E27FC236}">
                  <a16:creationId xmlns:a16="http://schemas.microsoft.com/office/drawing/2014/main" id="{92BC3D8A-B891-EE0A-8BDA-64F76BCFCA2D}"/>
                </a:ext>
              </a:extLst>
            </p:cNvPr>
            <p:cNvGrpSpPr/>
            <p:nvPr/>
          </p:nvGrpSpPr>
          <p:grpSpPr>
            <a:xfrm>
              <a:off x="17834305" y="22866192"/>
              <a:ext cx="4865001" cy="1884484"/>
              <a:chOff x="3555026" y="4024935"/>
              <a:chExt cx="2963726" cy="1148015"/>
            </a:xfrm>
          </p:grpSpPr>
          <p:grpSp>
            <p:nvGrpSpPr>
              <p:cNvPr id="1860" name="Group 1859">
                <a:extLst>
                  <a:ext uri="{FF2B5EF4-FFF2-40B4-BE49-F238E27FC236}">
                    <a16:creationId xmlns:a16="http://schemas.microsoft.com/office/drawing/2014/main" id="{81929988-84F2-E198-4084-6257E71A3F1E}"/>
                  </a:ext>
                </a:extLst>
              </p:cNvPr>
              <p:cNvGrpSpPr/>
              <p:nvPr/>
            </p:nvGrpSpPr>
            <p:grpSpPr>
              <a:xfrm>
                <a:off x="3555026" y="4024935"/>
                <a:ext cx="2304805" cy="256557"/>
                <a:chOff x="3486395" y="4024935"/>
                <a:chExt cx="2304805" cy="256557"/>
              </a:xfrm>
            </p:grpSpPr>
            <p:sp>
              <p:nvSpPr>
                <p:cNvPr id="1861" name="TextBox 1860">
                  <a:extLst>
                    <a:ext uri="{FF2B5EF4-FFF2-40B4-BE49-F238E27FC236}">
                      <a16:creationId xmlns:a16="http://schemas.microsoft.com/office/drawing/2014/main" id="{FB7B6318-29A1-8633-6C94-8DEE9ED48A8D}"/>
                    </a:ext>
                  </a:extLst>
                </p:cNvPr>
                <p:cNvSpPr txBox="1"/>
                <p:nvPr/>
              </p:nvSpPr>
              <p:spPr>
                <a:xfrm>
                  <a:off x="3486395" y="4024935"/>
                  <a:ext cx="513080" cy="168746"/>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I</a:t>
                  </a:r>
                </a:p>
              </p:txBody>
            </p:sp>
            <p:grpSp>
              <p:nvGrpSpPr>
                <p:cNvPr id="1862" name="Group 1861">
                  <a:extLst>
                    <a:ext uri="{FF2B5EF4-FFF2-40B4-BE49-F238E27FC236}">
                      <a16:creationId xmlns:a16="http://schemas.microsoft.com/office/drawing/2014/main" id="{B19140FB-95E5-5F12-72AC-EE360EE99F54}"/>
                    </a:ext>
                  </a:extLst>
                </p:cNvPr>
                <p:cNvGrpSpPr/>
                <p:nvPr/>
              </p:nvGrpSpPr>
              <p:grpSpPr>
                <a:xfrm>
                  <a:off x="3910659" y="4049604"/>
                  <a:ext cx="1697133" cy="206245"/>
                  <a:chOff x="3910659" y="4047094"/>
                  <a:chExt cx="1697133" cy="206245"/>
                </a:xfrm>
              </p:grpSpPr>
              <p:sp>
                <p:nvSpPr>
                  <p:cNvPr id="1864" name="TextBox 1863">
                    <a:extLst>
                      <a:ext uri="{FF2B5EF4-FFF2-40B4-BE49-F238E27FC236}">
                        <a16:creationId xmlns:a16="http://schemas.microsoft.com/office/drawing/2014/main" id="{2A52C615-8AAF-5A66-A68D-021D61F50328}"/>
                      </a:ext>
                    </a:extLst>
                  </p:cNvPr>
                  <p:cNvSpPr txBox="1"/>
                  <p:nvPr/>
                </p:nvSpPr>
                <p:spPr>
                  <a:xfrm>
                    <a:off x="4425322" y="4047094"/>
                    <a:ext cx="651222" cy="206245"/>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DM2000</a:t>
                    </a:r>
                  </a:p>
                </p:txBody>
              </p:sp>
              <p:sp>
                <p:nvSpPr>
                  <p:cNvPr id="1865" name="TextBox 1864">
                    <a:extLst>
                      <a:ext uri="{FF2B5EF4-FFF2-40B4-BE49-F238E27FC236}">
                        <a16:creationId xmlns:a16="http://schemas.microsoft.com/office/drawing/2014/main" id="{AC0BBAA9-C116-97F9-EBCC-08E110F0830D}"/>
                      </a:ext>
                    </a:extLst>
                  </p:cNvPr>
                  <p:cNvSpPr txBox="1"/>
                  <p:nvPr/>
                </p:nvSpPr>
                <p:spPr>
                  <a:xfrm>
                    <a:off x="3910659" y="4047094"/>
                    <a:ext cx="563508" cy="206245"/>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T1</a:t>
                    </a:r>
                  </a:p>
                </p:txBody>
              </p:sp>
              <p:sp>
                <p:nvSpPr>
                  <p:cNvPr id="1866" name="TextBox 1865">
                    <a:extLst>
                      <a:ext uri="{FF2B5EF4-FFF2-40B4-BE49-F238E27FC236}">
                        <a16:creationId xmlns:a16="http://schemas.microsoft.com/office/drawing/2014/main" id="{44FA9BF7-A484-61F0-515D-F90519E2D658}"/>
                      </a:ext>
                    </a:extLst>
                  </p:cNvPr>
                  <p:cNvSpPr txBox="1"/>
                  <p:nvPr/>
                </p:nvSpPr>
                <p:spPr>
                  <a:xfrm>
                    <a:off x="5044284" y="4047094"/>
                    <a:ext cx="563508" cy="206245"/>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T2</a:t>
                    </a:r>
                  </a:p>
                </p:txBody>
              </p:sp>
            </p:grpSp>
            <p:cxnSp>
              <p:nvCxnSpPr>
                <p:cNvPr id="1863" name="Straight Connector 1862">
                  <a:extLst>
                    <a:ext uri="{FF2B5EF4-FFF2-40B4-BE49-F238E27FC236}">
                      <a16:creationId xmlns:a16="http://schemas.microsoft.com/office/drawing/2014/main" id="{1EE582B4-0F01-5B1A-DBD2-4334C09E910D}"/>
                    </a:ext>
                  </a:extLst>
                </p:cNvPr>
                <p:cNvCxnSpPr>
                  <a:cxnSpLocks/>
                </p:cNvCxnSpPr>
                <p:nvPr/>
              </p:nvCxnSpPr>
              <p:spPr>
                <a:xfrm>
                  <a:off x="3706965" y="4274231"/>
                  <a:ext cx="2084235" cy="726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867" name="Group 1866">
                <a:extLst>
                  <a:ext uri="{FF2B5EF4-FFF2-40B4-BE49-F238E27FC236}">
                    <a16:creationId xmlns:a16="http://schemas.microsoft.com/office/drawing/2014/main" id="{84ECD16B-D183-F39A-D196-A84FC735771F}"/>
                  </a:ext>
                </a:extLst>
              </p:cNvPr>
              <p:cNvGrpSpPr/>
              <p:nvPr/>
            </p:nvGrpSpPr>
            <p:grpSpPr>
              <a:xfrm>
                <a:off x="5681154" y="4293543"/>
                <a:ext cx="837598" cy="861980"/>
                <a:chOff x="2675119" y="4277861"/>
                <a:chExt cx="837598" cy="861980"/>
              </a:xfrm>
            </p:grpSpPr>
            <p:sp>
              <p:nvSpPr>
                <p:cNvPr id="1868" name="TextBox 1867">
                  <a:extLst>
                    <a:ext uri="{FF2B5EF4-FFF2-40B4-BE49-F238E27FC236}">
                      <a16:creationId xmlns:a16="http://schemas.microsoft.com/office/drawing/2014/main" id="{C508A468-09B0-B378-A5E0-23A11C72B75F}"/>
                    </a:ext>
                  </a:extLst>
                </p:cNvPr>
                <p:cNvSpPr txBox="1"/>
                <p:nvPr/>
              </p:nvSpPr>
              <p:spPr>
                <a:xfrm>
                  <a:off x="2675119" y="4277861"/>
                  <a:ext cx="837598" cy="169277"/>
                </a:xfrm>
                <a:prstGeom prst="rect">
                  <a:avLst/>
                </a:prstGeom>
                <a:noFill/>
              </p:spPr>
              <p:txBody>
                <a:bodyPr wrap="square" rtlCol="0">
                  <a:spAutoFit/>
                </a:bodyPr>
                <a:lstStyle/>
                <a:p>
                  <a:pPr algn="ctr"/>
                  <a:r>
                    <a:rPr lang="en-US" sz="1200" dirty="0">
                      <a:latin typeface="Arial" panose="020B0604020202020204" pitchFamily="34" charset="0"/>
                      <a:cs typeface="Arial" panose="020B0604020202020204" pitchFamily="34" charset="0"/>
                    </a:rPr>
                    <a:t>ECB RS25870</a:t>
                  </a:r>
                </a:p>
              </p:txBody>
            </p:sp>
            <p:sp>
              <p:nvSpPr>
                <p:cNvPr id="1869" name="TextBox 1868">
                  <a:extLst>
                    <a:ext uri="{FF2B5EF4-FFF2-40B4-BE49-F238E27FC236}">
                      <a16:creationId xmlns:a16="http://schemas.microsoft.com/office/drawing/2014/main" id="{3A729DC4-E767-527D-4882-0B8444DC526D}"/>
                    </a:ext>
                  </a:extLst>
                </p:cNvPr>
                <p:cNvSpPr txBox="1"/>
                <p:nvPr/>
              </p:nvSpPr>
              <p:spPr>
                <a:xfrm>
                  <a:off x="2675119" y="4393311"/>
                  <a:ext cx="837598" cy="169277"/>
                </a:xfrm>
                <a:prstGeom prst="rect">
                  <a:avLst/>
                </a:prstGeom>
                <a:noFill/>
              </p:spPr>
              <p:txBody>
                <a:bodyPr wrap="square" rtlCol="0">
                  <a:spAutoFit/>
                </a:bodyPr>
                <a:lstStyle/>
                <a:p>
                  <a:pPr algn="ctr"/>
                  <a:r>
                    <a:rPr lang="en-US" sz="1200" dirty="0">
                      <a:latin typeface="Arial" panose="020B0604020202020204" pitchFamily="34" charset="0"/>
                      <a:cs typeface="Arial" panose="020B0604020202020204" pitchFamily="34" charset="0"/>
                    </a:rPr>
                    <a:t>ECB RS07140</a:t>
                  </a:r>
                </a:p>
              </p:txBody>
            </p:sp>
            <p:sp>
              <p:nvSpPr>
                <p:cNvPr id="1870" name="TextBox 1869">
                  <a:extLst>
                    <a:ext uri="{FF2B5EF4-FFF2-40B4-BE49-F238E27FC236}">
                      <a16:creationId xmlns:a16="http://schemas.microsoft.com/office/drawing/2014/main" id="{4257A761-F091-1A05-526A-2C1D02EBC9AB}"/>
                    </a:ext>
                  </a:extLst>
                </p:cNvPr>
                <p:cNvSpPr txBox="1"/>
                <p:nvPr/>
              </p:nvSpPr>
              <p:spPr>
                <a:xfrm>
                  <a:off x="2675119" y="4508761"/>
                  <a:ext cx="837598" cy="169277"/>
                </a:xfrm>
                <a:prstGeom prst="rect">
                  <a:avLst/>
                </a:prstGeom>
                <a:noFill/>
              </p:spPr>
              <p:txBody>
                <a:bodyPr wrap="square" rtlCol="0">
                  <a:spAutoFit/>
                </a:bodyPr>
                <a:lstStyle/>
                <a:p>
                  <a:pPr algn="ctr"/>
                  <a:r>
                    <a:rPr lang="en-US" sz="1200" dirty="0">
                      <a:latin typeface="Arial" panose="020B0604020202020204" pitchFamily="34" charset="0"/>
                      <a:cs typeface="Arial" panose="020B0604020202020204" pitchFamily="34" charset="0"/>
                    </a:rPr>
                    <a:t>ECB RS25745</a:t>
                  </a:r>
                </a:p>
              </p:txBody>
            </p:sp>
            <p:sp>
              <p:nvSpPr>
                <p:cNvPr id="1871" name="TextBox 1870">
                  <a:extLst>
                    <a:ext uri="{FF2B5EF4-FFF2-40B4-BE49-F238E27FC236}">
                      <a16:creationId xmlns:a16="http://schemas.microsoft.com/office/drawing/2014/main" id="{21449670-6E00-246D-A36F-14A78405822D}"/>
                    </a:ext>
                  </a:extLst>
                </p:cNvPr>
                <p:cNvSpPr txBox="1"/>
                <p:nvPr/>
              </p:nvSpPr>
              <p:spPr>
                <a:xfrm>
                  <a:off x="2675119" y="4624211"/>
                  <a:ext cx="837598" cy="169277"/>
                </a:xfrm>
                <a:prstGeom prst="rect">
                  <a:avLst/>
                </a:prstGeom>
                <a:noFill/>
              </p:spPr>
              <p:txBody>
                <a:bodyPr wrap="square" rtlCol="0">
                  <a:spAutoFit/>
                </a:bodyPr>
                <a:lstStyle/>
                <a:p>
                  <a:pPr algn="ctr"/>
                  <a:r>
                    <a:rPr lang="en-US" sz="1200" dirty="0">
                      <a:latin typeface="Arial" panose="020B0604020202020204" pitchFamily="34" charset="0"/>
                      <a:cs typeface="Arial" panose="020B0604020202020204" pitchFamily="34" charset="0"/>
                    </a:rPr>
                    <a:t>ECB RS24955</a:t>
                  </a:r>
                </a:p>
              </p:txBody>
            </p:sp>
            <p:sp>
              <p:nvSpPr>
                <p:cNvPr id="1872" name="TextBox 1871">
                  <a:extLst>
                    <a:ext uri="{FF2B5EF4-FFF2-40B4-BE49-F238E27FC236}">
                      <a16:creationId xmlns:a16="http://schemas.microsoft.com/office/drawing/2014/main" id="{D038902C-3A9E-4C65-1D96-E35630F4821C}"/>
                    </a:ext>
                  </a:extLst>
                </p:cNvPr>
                <p:cNvSpPr txBox="1"/>
                <p:nvPr/>
              </p:nvSpPr>
              <p:spPr>
                <a:xfrm>
                  <a:off x="2675119" y="4739661"/>
                  <a:ext cx="837598" cy="169277"/>
                </a:xfrm>
                <a:prstGeom prst="rect">
                  <a:avLst/>
                </a:prstGeom>
                <a:noFill/>
              </p:spPr>
              <p:txBody>
                <a:bodyPr wrap="square" rtlCol="0">
                  <a:spAutoFit/>
                </a:bodyPr>
                <a:lstStyle/>
                <a:p>
                  <a:pPr algn="ctr"/>
                  <a:r>
                    <a:rPr lang="en-US" sz="1200" dirty="0">
                      <a:latin typeface="Arial" panose="020B0604020202020204" pitchFamily="34" charset="0"/>
                      <a:cs typeface="Arial" panose="020B0604020202020204" pitchFamily="34" charset="0"/>
                    </a:rPr>
                    <a:t>ECB RS10615</a:t>
                  </a:r>
                </a:p>
              </p:txBody>
            </p:sp>
            <p:sp>
              <p:nvSpPr>
                <p:cNvPr id="1873" name="TextBox 1872">
                  <a:extLst>
                    <a:ext uri="{FF2B5EF4-FFF2-40B4-BE49-F238E27FC236}">
                      <a16:creationId xmlns:a16="http://schemas.microsoft.com/office/drawing/2014/main" id="{67689770-398D-E5FA-E287-5723F81D8193}"/>
                    </a:ext>
                  </a:extLst>
                </p:cNvPr>
                <p:cNvSpPr txBox="1"/>
                <p:nvPr/>
              </p:nvSpPr>
              <p:spPr>
                <a:xfrm>
                  <a:off x="2675119" y="4855112"/>
                  <a:ext cx="837598" cy="169277"/>
                </a:xfrm>
                <a:prstGeom prst="rect">
                  <a:avLst/>
                </a:prstGeom>
                <a:noFill/>
              </p:spPr>
              <p:txBody>
                <a:bodyPr wrap="square" rtlCol="0">
                  <a:spAutoFit/>
                </a:bodyPr>
                <a:lstStyle/>
                <a:p>
                  <a:pPr algn="ctr"/>
                  <a:r>
                    <a:rPr lang="en-US" sz="1200" dirty="0">
                      <a:latin typeface="Arial" panose="020B0604020202020204" pitchFamily="34" charset="0"/>
                      <a:cs typeface="Arial" panose="020B0604020202020204" pitchFamily="34" charset="0"/>
                    </a:rPr>
                    <a:t>ECB RS02605</a:t>
                  </a:r>
                </a:p>
              </p:txBody>
            </p:sp>
            <p:sp>
              <p:nvSpPr>
                <p:cNvPr id="1874" name="TextBox 1873">
                  <a:extLst>
                    <a:ext uri="{FF2B5EF4-FFF2-40B4-BE49-F238E27FC236}">
                      <a16:creationId xmlns:a16="http://schemas.microsoft.com/office/drawing/2014/main" id="{3942A0C4-4811-24A2-7534-9D2F12FEC5C8}"/>
                    </a:ext>
                  </a:extLst>
                </p:cNvPr>
                <p:cNvSpPr txBox="1"/>
                <p:nvPr/>
              </p:nvSpPr>
              <p:spPr>
                <a:xfrm>
                  <a:off x="2675119" y="4970564"/>
                  <a:ext cx="837598" cy="169277"/>
                </a:xfrm>
                <a:prstGeom prst="rect">
                  <a:avLst/>
                </a:prstGeom>
                <a:noFill/>
              </p:spPr>
              <p:txBody>
                <a:bodyPr wrap="square" rtlCol="0">
                  <a:spAutoFit/>
                </a:bodyPr>
                <a:lstStyle/>
                <a:p>
                  <a:pPr algn="ctr"/>
                  <a:r>
                    <a:rPr lang="en-US" sz="1200" dirty="0">
                      <a:latin typeface="Arial" panose="020B0604020202020204" pitchFamily="34" charset="0"/>
                      <a:cs typeface="Arial" panose="020B0604020202020204" pitchFamily="34" charset="0"/>
                    </a:rPr>
                    <a:t>ECB RS04455</a:t>
                  </a:r>
                </a:p>
              </p:txBody>
            </p:sp>
          </p:grpSp>
          <p:grpSp>
            <p:nvGrpSpPr>
              <p:cNvPr id="1875" name="Group 1874">
                <a:extLst>
                  <a:ext uri="{FF2B5EF4-FFF2-40B4-BE49-F238E27FC236}">
                    <a16:creationId xmlns:a16="http://schemas.microsoft.com/office/drawing/2014/main" id="{BC6EC6EE-8859-C448-6FE2-13F4A8C9A5FC}"/>
                  </a:ext>
                </a:extLst>
              </p:cNvPr>
              <p:cNvGrpSpPr/>
              <p:nvPr/>
            </p:nvGrpSpPr>
            <p:grpSpPr>
              <a:xfrm>
                <a:off x="3864689" y="4294232"/>
                <a:ext cx="814234" cy="864151"/>
                <a:chOff x="3806448" y="4310148"/>
                <a:chExt cx="814234" cy="864151"/>
              </a:xfrm>
            </p:grpSpPr>
            <p:pic>
              <p:nvPicPr>
                <p:cNvPr id="1876" name="Picture 1875">
                  <a:extLst>
                    <a:ext uri="{FF2B5EF4-FFF2-40B4-BE49-F238E27FC236}">
                      <a16:creationId xmlns:a16="http://schemas.microsoft.com/office/drawing/2014/main" id="{FE7C7706-5E73-4FC0-935F-8B737F9E166E}"/>
                    </a:ext>
                  </a:extLst>
                </p:cNvPr>
                <p:cNvPicPr>
                  <a:picLocks noChangeAspect="1"/>
                </p:cNvPicPr>
                <p:nvPr/>
              </p:nvPicPr>
              <p:blipFill rotWithShape="1">
                <a:blip r:embed="rId32">
                  <a:extLst>
                    <a:ext uri="{28A0092B-C50C-407E-A947-70E740481C1C}">
                      <a14:useLocalDpi xmlns:a14="http://schemas.microsoft.com/office/drawing/2010/main" val="0"/>
                    </a:ext>
                  </a:extLst>
                </a:blip>
                <a:srcRect l="15444" t="14540" r="55978" b="51497"/>
                <a:stretch/>
              </p:blipFill>
              <p:spPr>
                <a:xfrm>
                  <a:off x="3806448" y="4310148"/>
                  <a:ext cx="814234" cy="864151"/>
                </a:xfrm>
                <a:prstGeom prst="rect">
                  <a:avLst/>
                </a:prstGeom>
              </p:spPr>
            </p:pic>
            <p:sp>
              <p:nvSpPr>
                <p:cNvPr id="1877" name="Rectangle 1876">
                  <a:extLst>
                    <a:ext uri="{FF2B5EF4-FFF2-40B4-BE49-F238E27FC236}">
                      <a16:creationId xmlns:a16="http://schemas.microsoft.com/office/drawing/2014/main" id="{4DD316CE-490C-C3B9-44F6-816576275F5E}"/>
                    </a:ext>
                  </a:extLst>
                </p:cNvPr>
                <p:cNvSpPr/>
                <p:nvPr/>
              </p:nvSpPr>
              <p:spPr>
                <a:xfrm>
                  <a:off x="3818326" y="4339317"/>
                  <a:ext cx="776688" cy="80717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grpSp>
          <p:grpSp>
            <p:nvGrpSpPr>
              <p:cNvPr id="1879" name="Group 1878">
                <a:extLst>
                  <a:ext uri="{FF2B5EF4-FFF2-40B4-BE49-F238E27FC236}">
                    <a16:creationId xmlns:a16="http://schemas.microsoft.com/office/drawing/2014/main" id="{FBA524EB-29C5-3EBB-0019-FBE9D5BD0C34}"/>
                  </a:ext>
                </a:extLst>
              </p:cNvPr>
              <p:cNvGrpSpPr/>
              <p:nvPr/>
            </p:nvGrpSpPr>
            <p:grpSpPr>
              <a:xfrm>
                <a:off x="4921956" y="4300280"/>
                <a:ext cx="823267" cy="872670"/>
                <a:chOff x="4983791" y="4290469"/>
                <a:chExt cx="823267" cy="872670"/>
              </a:xfrm>
            </p:grpSpPr>
            <p:pic>
              <p:nvPicPr>
                <p:cNvPr id="1880" name="Picture 1879">
                  <a:extLst>
                    <a:ext uri="{FF2B5EF4-FFF2-40B4-BE49-F238E27FC236}">
                      <a16:creationId xmlns:a16="http://schemas.microsoft.com/office/drawing/2014/main" id="{5C313C6E-471E-6058-B5BA-78368B5F392E}"/>
                    </a:ext>
                  </a:extLst>
                </p:cNvPr>
                <p:cNvPicPr>
                  <a:picLocks noChangeAspect="1"/>
                </p:cNvPicPr>
                <p:nvPr/>
              </p:nvPicPr>
              <p:blipFill rotWithShape="1">
                <a:blip r:embed="rId33">
                  <a:extLst>
                    <a:ext uri="{28A0092B-C50C-407E-A947-70E740481C1C}">
                      <a14:useLocalDpi xmlns:a14="http://schemas.microsoft.com/office/drawing/2010/main" val="0"/>
                    </a:ext>
                  </a:extLst>
                </a:blip>
                <a:srcRect l="14888" t="14854" r="56397" b="51063"/>
                <a:stretch/>
              </p:blipFill>
              <p:spPr>
                <a:xfrm>
                  <a:off x="4983791" y="4290469"/>
                  <a:ext cx="823267" cy="872670"/>
                </a:xfrm>
                <a:prstGeom prst="rect">
                  <a:avLst/>
                </a:prstGeom>
              </p:spPr>
            </p:pic>
            <p:sp>
              <p:nvSpPr>
                <p:cNvPr id="1881" name="Rectangle 1880">
                  <a:extLst>
                    <a:ext uri="{FF2B5EF4-FFF2-40B4-BE49-F238E27FC236}">
                      <a16:creationId xmlns:a16="http://schemas.microsoft.com/office/drawing/2014/main" id="{31526E2F-193A-32CA-DC11-03E6D0013339}"/>
                    </a:ext>
                  </a:extLst>
                </p:cNvPr>
                <p:cNvSpPr/>
                <p:nvPr/>
              </p:nvSpPr>
              <p:spPr>
                <a:xfrm>
                  <a:off x="5012467" y="4310485"/>
                  <a:ext cx="776809" cy="814995"/>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sp>
            <p:nvSpPr>
              <p:cNvPr id="1883" name="Rectangle 1882">
                <a:extLst>
                  <a:ext uri="{FF2B5EF4-FFF2-40B4-BE49-F238E27FC236}">
                    <a16:creationId xmlns:a16="http://schemas.microsoft.com/office/drawing/2014/main" id="{F7E0BDC6-CD67-DB47-CD87-1210C0C9A280}"/>
                  </a:ext>
                </a:extLst>
              </p:cNvPr>
              <p:cNvSpPr/>
              <p:nvPr/>
            </p:nvSpPr>
            <p:spPr>
              <a:xfrm>
                <a:off x="4395339" y="4320662"/>
                <a:ext cx="267688" cy="814995"/>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884" name="Rectangle 1883">
                <a:extLst>
                  <a:ext uri="{FF2B5EF4-FFF2-40B4-BE49-F238E27FC236}">
                    <a16:creationId xmlns:a16="http://schemas.microsoft.com/office/drawing/2014/main" id="{AD05862B-C0A7-5659-74F9-9A23A504B465}"/>
                  </a:ext>
                </a:extLst>
              </p:cNvPr>
              <p:cNvSpPr/>
              <p:nvPr/>
            </p:nvSpPr>
            <p:spPr>
              <a:xfrm>
                <a:off x="5457412" y="4328051"/>
                <a:ext cx="267688" cy="814995"/>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grpSp>
        <p:sp>
          <p:nvSpPr>
            <p:cNvPr id="1898" name="TextBox 1897">
              <a:extLst>
                <a:ext uri="{FF2B5EF4-FFF2-40B4-BE49-F238E27FC236}">
                  <a16:creationId xmlns:a16="http://schemas.microsoft.com/office/drawing/2014/main" id="{0B2C2AA9-025F-4E24-283E-D31868E8B77C}"/>
                </a:ext>
              </a:extLst>
            </p:cNvPr>
            <p:cNvSpPr txBox="1"/>
            <p:nvPr/>
          </p:nvSpPr>
          <p:spPr>
            <a:xfrm>
              <a:off x="18844759" y="24657791"/>
              <a:ext cx="337645" cy="307777"/>
            </a:xfrm>
            <a:prstGeom prst="rect">
              <a:avLst/>
            </a:prstGeom>
            <a:noFill/>
          </p:spPr>
          <p:txBody>
            <a:bodyPr wrap="square" rtlCol="0" anchor="ctr">
              <a:spAutoFit/>
            </a:bodyPr>
            <a:lstStyle/>
            <a:p>
              <a:pPr algn="ctr"/>
              <a:r>
                <a:rPr lang="en-US" sz="1400" dirty="0">
                  <a:latin typeface="Arial" panose="020B0604020202020204" pitchFamily="34" charset="0"/>
                  <a:cs typeface="Arial" panose="020B0604020202020204" pitchFamily="34" charset="0"/>
                </a:rPr>
                <a:t>R</a:t>
              </a:r>
            </a:p>
          </p:txBody>
        </p:sp>
        <p:sp>
          <p:nvSpPr>
            <p:cNvPr id="1899" name="TextBox 1898">
              <a:extLst>
                <a:ext uri="{FF2B5EF4-FFF2-40B4-BE49-F238E27FC236}">
                  <a16:creationId xmlns:a16="http://schemas.microsoft.com/office/drawing/2014/main" id="{3B2928A0-FD24-9494-7795-AF1B0A9277DB}"/>
                </a:ext>
              </a:extLst>
            </p:cNvPr>
            <p:cNvSpPr txBox="1"/>
            <p:nvPr/>
          </p:nvSpPr>
          <p:spPr>
            <a:xfrm>
              <a:off x="19126876" y="24657791"/>
              <a:ext cx="647020" cy="307777"/>
            </a:xfrm>
            <a:prstGeom prst="rect">
              <a:avLst/>
            </a:prstGeom>
            <a:noFill/>
          </p:spPr>
          <p:txBody>
            <a:bodyPr wrap="square" rtlCol="0" anchor="ctr">
              <a:spAutoFit/>
            </a:bodyPr>
            <a:lstStyle/>
            <a:p>
              <a:pPr algn="ctr"/>
              <a:r>
                <a:rPr lang="en-US" sz="1400" dirty="0">
                  <a:latin typeface="Arial" panose="020B0604020202020204" pitchFamily="34" charset="0"/>
                  <a:cs typeface="Arial" panose="020B0604020202020204" pitchFamily="34" charset="0"/>
                </a:rPr>
                <a:t>SµG</a:t>
              </a:r>
            </a:p>
          </p:txBody>
        </p:sp>
        <p:sp>
          <p:nvSpPr>
            <p:cNvPr id="1900" name="TextBox 1899">
              <a:extLst>
                <a:ext uri="{FF2B5EF4-FFF2-40B4-BE49-F238E27FC236}">
                  <a16:creationId xmlns:a16="http://schemas.microsoft.com/office/drawing/2014/main" id="{9B56E2CD-569E-B2BE-9D8D-64F3CC20A079}"/>
                </a:ext>
              </a:extLst>
            </p:cNvPr>
            <p:cNvSpPr txBox="1"/>
            <p:nvPr/>
          </p:nvSpPr>
          <p:spPr>
            <a:xfrm>
              <a:off x="18411676" y="24657791"/>
              <a:ext cx="337645" cy="307777"/>
            </a:xfrm>
            <a:prstGeom prst="rect">
              <a:avLst/>
            </a:prstGeom>
            <a:noFill/>
          </p:spPr>
          <p:txBody>
            <a:bodyPr wrap="square" rtlCol="0" anchor="ctr">
              <a:spAutoFit/>
            </a:bodyPr>
            <a:lstStyle/>
            <a:p>
              <a:pPr algn="ctr"/>
              <a:r>
                <a:rPr lang="en-US" sz="1400" dirty="0">
                  <a:latin typeface="Arial" panose="020B0604020202020204" pitchFamily="34" charset="0"/>
                  <a:cs typeface="Arial" panose="020B0604020202020204" pitchFamily="34" charset="0"/>
                </a:rPr>
                <a:t>S</a:t>
              </a:r>
            </a:p>
          </p:txBody>
        </p:sp>
        <p:sp>
          <p:nvSpPr>
            <p:cNvPr id="1901" name="TextBox 1900">
              <a:extLst>
                <a:ext uri="{FF2B5EF4-FFF2-40B4-BE49-F238E27FC236}">
                  <a16:creationId xmlns:a16="http://schemas.microsoft.com/office/drawing/2014/main" id="{1F8D3E05-8BDD-E464-E2B5-19A4A455016B}"/>
                </a:ext>
              </a:extLst>
            </p:cNvPr>
            <p:cNvSpPr txBox="1"/>
            <p:nvPr/>
          </p:nvSpPr>
          <p:spPr>
            <a:xfrm>
              <a:off x="20598564" y="24657791"/>
              <a:ext cx="337645" cy="307777"/>
            </a:xfrm>
            <a:prstGeom prst="rect">
              <a:avLst/>
            </a:prstGeom>
            <a:noFill/>
          </p:spPr>
          <p:txBody>
            <a:bodyPr wrap="square" rtlCol="0" anchor="ctr">
              <a:spAutoFit/>
            </a:bodyPr>
            <a:lstStyle/>
            <a:p>
              <a:pPr algn="ctr"/>
              <a:r>
                <a:rPr lang="en-US" sz="1400" dirty="0">
                  <a:latin typeface="Arial" panose="020B0604020202020204" pitchFamily="34" charset="0"/>
                  <a:cs typeface="Arial" panose="020B0604020202020204" pitchFamily="34" charset="0"/>
                </a:rPr>
                <a:t>R</a:t>
              </a:r>
            </a:p>
          </p:txBody>
        </p:sp>
        <p:sp>
          <p:nvSpPr>
            <p:cNvPr id="1902" name="TextBox 1901">
              <a:extLst>
                <a:ext uri="{FF2B5EF4-FFF2-40B4-BE49-F238E27FC236}">
                  <a16:creationId xmlns:a16="http://schemas.microsoft.com/office/drawing/2014/main" id="{F4B7D737-3D4F-C095-471E-8EFFE6E29036}"/>
                </a:ext>
              </a:extLst>
            </p:cNvPr>
            <p:cNvSpPr txBox="1"/>
            <p:nvPr/>
          </p:nvSpPr>
          <p:spPr>
            <a:xfrm>
              <a:off x="20880681" y="24657791"/>
              <a:ext cx="647020" cy="307777"/>
            </a:xfrm>
            <a:prstGeom prst="rect">
              <a:avLst/>
            </a:prstGeom>
            <a:noFill/>
          </p:spPr>
          <p:txBody>
            <a:bodyPr wrap="square" rtlCol="0" anchor="ctr">
              <a:spAutoFit/>
            </a:bodyPr>
            <a:lstStyle/>
            <a:p>
              <a:pPr algn="ctr"/>
              <a:r>
                <a:rPr lang="en-US" sz="1400" dirty="0">
                  <a:latin typeface="Arial" panose="020B0604020202020204" pitchFamily="34" charset="0"/>
                  <a:cs typeface="Arial" panose="020B0604020202020204" pitchFamily="34" charset="0"/>
                </a:rPr>
                <a:t>SµG</a:t>
              </a:r>
            </a:p>
          </p:txBody>
        </p:sp>
        <p:sp>
          <p:nvSpPr>
            <p:cNvPr id="1903" name="TextBox 1902">
              <a:extLst>
                <a:ext uri="{FF2B5EF4-FFF2-40B4-BE49-F238E27FC236}">
                  <a16:creationId xmlns:a16="http://schemas.microsoft.com/office/drawing/2014/main" id="{9D31DCF5-EDF8-F9D5-DD23-DF1FE0B69BBE}"/>
                </a:ext>
              </a:extLst>
            </p:cNvPr>
            <p:cNvSpPr txBox="1"/>
            <p:nvPr/>
          </p:nvSpPr>
          <p:spPr>
            <a:xfrm>
              <a:off x="20165481" y="24657791"/>
              <a:ext cx="337645" cy="307777"/>
            </a:xfrm>
            <a:prstGeom prst="rect">
              <a:avLst/>
            </a:prstGeom>
            <a:noFill/>
          </p:spPr>
          <p:txBody>
            <a:bodyPr wrap="square" rtlCol="0" anchor="ctr">
              <a:spAutoFit/>
            </a:bodyPr>
            <a:lstStyle/>
            <a:p>
              <a:pPr algn="ctr"/>
              <a:r>
                <a:rPr lang="en-US" sz="1400" dirty="0">
                  <a:latin typeface="Arial" panose="020B0604020202020204" pitchFamily="34" charset="0"/>
                  <a:cs typeface="Arial" panose="020B0604020202020204" pitchFamily="34" charset="0"/>
                </a:rPr>
                <a:t>S</a:t>
              </a:r>
            </a:p>
          </p:txBody>
        </p:sp>
      </p:grpSp>
      <p:sp>
        <p:nvSpPr>
          <p:cNvPr id="1905" name="TextBox 1904">
            <a:extLst>
              <a:ext uri="{FF2B5EF4-FFF2-40B4-BE49-F238E27FC236}">
                <a16:creationId xmlns:a16="http://schemas.microsoft.com/office/drawing/2014/main" id="{1690FEB4-1A38-F4E9-36F5-AB1CA22EDACF}"/>
              </a:ext>
            </a:extLst>
          </p:cNvPr>
          <p:cNvSpPr txBox="1"/>
          <p:nvPr/>
        </p:nvSpPr>
        <p:spPr>
          <a:xfrm>
            <a:off x="11871790" y="25120153"/>
            <a:ext cx="10750326" cy="738664"/>
          </a:xfrm>
          <a:prstGeom prst="rect">
            <a:avLst/>
          </a:prstGeom>
          <a:noFill/>
        </p:spPr>
        <p:txBody>
          <a:bodyPr wrap="square" rtlCol="0">
            <a:spAutoFit/>
          </a:bodyPr>
          <a:lstStyle/>
          <a:p>
            <a:pPr algn="just"/>
            <a:r>
              <a:rPr lang="en-US" sz="1400" b="1" dirty="0">
                <a:latin typeface="Arial" panose="020B0604020202020204" pitchFamily="34" charset="0"/>
                <a:cs typeface="Arial" panose="020B0604020202020204" pitchFamily="34" charset="0"/>
              </a:rPr>
              <a:t>(A) </a:t>
            </a:r>
            <a:r>
              <a:rPr lang="en-US" sz="1400" dirty="0">
                <a:latin typeface="Arial" panose="020B0604020202020204" pitchFamily="34" charset="0"/>
                <a:cs typeface="Arial" panose="020B0604020202020204" pitchFamily="34" charset="0"/>
              </a:rPr>
              <a:t>MA plots with upregulated (red) and downregulated (blue) condition specific DEGs from each comparison. General stress response genes targeted by </a:t>
            </a:r>
            <a:r>
              <a:rPr lang="en-US" sz="1400" dirty="0" err="1">
                <a:latin typeface="Arial" panose="020B0604020202020204" pitchFamily="34" charset="0"/>
                <a:cs typeface="Arial" panose="020B0604020202020204" pitchFamily="34" charset="0"/>
              </a:rPr>
              <a:t>σ</a:t>
            </a:r>
            <a:r>
              <a:rPr lang="en-US" sz="1400" baseline="30000" dirty="0" err="1">
                <a:latin typeface="Arial" panose="020B0604020202020204" pitchFamily="34" charset="0"/>
                <a:cs typeface="Arial" panose="020B0604020202020204" pitchFamily="34" charset="0"/>
              </a:rPr>
              <a:t>S</a:t>
            </a:r>
            <a:r>
              <a:rPr lang="en-US" sz="1400" dirty="0">
                <a:latin typeface="Arial" panose="020B0604020202020204" pitchFamily="34" charset="0"/>
                <a:cs typeface="Arial" panose="020B0604020202020204" pitchFamily="34" charset="0"/>
              </a:rPr>
              <a:t> shown in purple. Dot size equivalent to log2FoldChange. DEGs with log2FoldChnage &gt; ±1.5 and p&lt;0.05 and blanked to T0. </a:t>
            </a:r>
            <a:r>
              <a:rPr lang="en-US" sz="1400" b="1" dirty="0">
                <a:latin typeface="Arial" panose="020B0604020202020204" pitchFamily="34" charset="0"/>
                <a:cs typeface="Arial" panose="020B0604020202020204" pitchFamily="34" charset="0"/>
              </a:rPr>
              <a:t>(B) </a:t>
            </a:r>
            <a:r>
              <a:rPr lang="en-US" sz="1400" dirty="0">
                <a:latin typeface="Arial" panose="020B0604020202020204" pitchFamily="34" charset="0"/>
                <a:cs typeface="Arial" panose="020B0604020202020204" pitchFamily="34" charset="0"/>
              </a:rPr>
              <a:t>Normalized expression of significant differentially expressed prophage genes across media types and timepoints. </a:t>
            </a:r>
            <a:endParaRPr lang="en-US" sz="1400" dirty="0"/>
          </a:p>
        </p:txBody>
      </p:sp>
      <p:sp>
        <p:nvSpPr>
          <p:cNvPr id="1906" name="TextBox 1905">
            <a:extLst>
              <a:ext uri="{FF2B5EF4-FFF2-40B4-BE49-F238E27FC236}">
                <a16:creationId xmlns:a16="http://schemas.microsoft.com/office/drawing/2014/main" id="{E5487205-BCE2-1F05-0562-A8660B72FAE3}"/>
              </a:ext>
            </a:extLst>
          </p:cNvPr>
          <p:cNvSpPr txBox="1"/>
          <p:nvPr/>
        </p:nvSpPr>
        <p:spPr>
          <a:xfrm>
            <a:off x="11854982" y="14417636"/>
            <a:ext cx="805152" cy="584774"/>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A</a:t>
            </a:r>
          </a:p>
        </p:txBody>
      </p:sp>
      <p:sp>
        <p:nvSpPr>
          <p:cNvPr id="1907" name="TextBox 1906">
            <a:extLst>
              <a:ext uri="{FF2B5EF4-FFF2-40B4-BE49-F238E27FC236}">
                <a16:creationId xmlns:a16="http://schemas.microsoft.com/office/drawing/2014/main" id="{56FAAC29-A28B-1CE2-6D4A-3B4D3363285E}"/>
              </a:ext>
            </a:extLst>
          </p:cNvPr>
          <p:cNvSpPr txBox="1"/>
          <p:nvPr/>
        </p:nvSpPr>
        <p:spPr>
          <a:xfrm>
            <a:off x="16764894" y="14417636"/>
            <a:ext cx="805152" cy="584774"/>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B</a:t>
            </a:r>
          </a:p>
        </p:txBody>
      </p:sp>
      <p:grpSp>
        <p:nvGrpSpPr>
          <p:cNvPr id="1919" name="Group 1918">
            <a:extLst>
              <a:ext uri="{FF2B5EF4-FFF2-40B4-BE49-F238E27FC236}">
                <a16:creationId xmlns:a16="http://schemas.microsoft.com/office/drawing/2014/main" id="{60895468-6F50-C309-5392-907D9F7A1F5E}"/>
              </a:ext>
            </a:extLst>
          </p:cNvPr>
          <p:cNvGrpSpPr/>
          <p:nvPr/>
        </p:nvGrpSpPr>
        <p:grpSpPr>
          <a:xfrm flipH="1">
            <a:off x="16290682" y="15674068"/>
            <a:ext cx="1000711" cy="1708171"/>
            <a:chOff x="16238614" y="15197581"/>
            <a:chExt cx="1240131" cy="2116849"/>
          </a:xfrm>
        </p:grpSpPr>
        <p:grpSp>
          <p:nvGrpSpPr>
            <p:cNvPr id="1909" name="Group 1908">
              <a:extLst>
                <a:ext uri="{FF2B5EF4-FFF2-40B4-BE49-F238E27FC236}">
                  <a16:creationId xmlns:a16="http://schemas.microsoft.com/office/drawing/2014/main" id="{63316AF8-0AF9-0C0B-E32B-823D93F0C4D2}"/>
                </a:ext>
              </a:extLst>
            </p:cNvPr>
            <p:cNvGrpSpPr/>
            <p:nvPr/>
          </p:nvGrpSpPr>
          <p:grpSpPr>
            <a:xfrm>
              <a:off x="16497767" y="15345671"/>
              <a:ext cx="417303" cy="1798950"/>
              <a:chOff x="16508810" y="15345671"/>
              <a:chExt cx="417303" cy="1798950"/>
            </a:xfrm>
          </p:grpSpPr>
          <p:pic>
            <p:nvPicPr>
              <p:cNvPr id="1806" name="Picture 1805" descr="A number on a white background&#10;&#10;Description automatically generated">
                <a:extLst>
                  <a:ext uri="{FF2B5EF4-FFF2-40B4-BE49-F238E27FC236}">
                    <a16:creationId xmlns:a16="http://schemas.microsoft.com/office/drawing/2014/main" id="{54D47E86-945A-24D9-7784-4E738351DDA5}"/>
                  </a:ext>
                </a:extLst>
              </p:cNvPr>
              <p:cNvPicPr>
                <a:picLocks noChangeAspect="1"/>
              </p:cNvPicPr>
              <p:nvPr/>
            </p:nvPicPr>
            <p:blipFill rotWithShape="1">
              <a:blip r:embed="rId34">
                <a:extLst>
                  <a:ext uri="{BEBA8EAE-BF5A-486C-A8C5-ECC9F3942E4B}">
                    <a14:imgProps xmlns:a14="http://schemas.microsoft.com/office/drawing/2010/main">
                      <a14:imgLayer r:embed="rId35">
                        <a14:imgEffect>
                          <a14:sharpenSoften amount="50000"/>
                        </a14:imgEffect>
                      </a14:imgLayer>
                    </a14:imgProps>
                  </a:ext>
                </a:extLst>
              </a:blip>
              <a:srcRect l="10950" r="50087"/>
              <a:stretch/>
            </p:blipFill>
            <p:spPr>
              <a:xfrm>
                <a:off x="16508810" y="15345671"/>
                <a:ext cx="417303" cy="1798950"/>
              </a:xfrm>
              <a:prstGeom prst="rect">
                <a:avLst/>
              </a:prstGeom>
            </p:spPr>
          </p:pic>
          <p:sp>
            <p:nvSpPr>
              <p:cNvPr id="1908" name="Rectangle 1907">
                <a:extLst>
                  <a:ext uri="{FF2B5EF4-FFF2-40B4-BE49-F238E27FC236}">
                    <a16:creationId xmlns:a16="http://schemas.microsoft.com/office/drawing/2014/main" id="{2ED45952-1257-64D0-A8FB-2C6F8A99CEC1}"/>
                  </a:ext>
                </a:extLst>
              </p:cNvPr>
              <p:cNvSpPr/>
              <p:nvPr/>
            </p:nvSpPr>
            <p:spPr>
              <a:xfrm>
                <a:off x="16577204" y="15478181"/>
                <a:ext cx="280514" cy="1561624"/>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00"/>
              </a:p>
            </p:txBody>
          </p:sp>
        </p:grpSp>
        <p:sp>
          <p:nvSpPr>
            <p:cNvPr id="1910" name="TextBox 1909">
              <a:extLst>
                <a:ext uri="{FF2B5EF4-FFF2-40B4-BE49-F238E27FC236}">
                  <a16:creationId xmlns:a16="http://schemas.microsoft.com/office/drawing/2014/main" id="{023EDC7C-05B1-E8AC-7F42-3228A8B900C2}"/>
                </a:ext>
              </a:extLst>
            </p:cNvPr>
            <p:cNvSpPr txBox="1"/>
            <p:nvPr/>
          </p:nvSpPr>
          <p:spPr>
            <a:xfrm>
              <a:off x="16238615" y="17009301"/>
              <a:ext cx="935601" cy="305129"/>
            </a:xfrm>
            <a:prstGeom prst="rect">
              <a:avLst/>
            </a:prstGeom>
            <a:noFill/>
          </p:spPr>
          <p:txBody>
            <a:bodyPr wrap="square" rtlCol="0">
              <a:spAutoFit/>
            </a:bodyPr>
            <a:lstStyle/>
            <a:p>
              <a:pPr algn="ctr"/>
              <a:r>
                <a:rPr lang="en-US" sz="1000" dirty="0">
                  <a:latin typeface="Arial" panose="020B0604020202020204" pitchFamily="34" charset="0"/>
                  <a:cs typeface="Arial" panose="020B0604020202020204" pitchFamily="34" charset="0"/>
                </a:rPr>
                <a:t>Similar</a:t>
              </a:r>
            </a:p>
          </p:txBody>
        </p:sp>
        <p:sp>
          <p:nvSpPr>
            <p:cNvPr id="1911" name="TextBox 1910">
              <a:extLst>
                <a:ext uri="{FF2B5EF4-FFF2-40B4-BE49-F238E27FC236}">
                  <a16:creationId xmlns:a16="http://schemas.microsoft.com/office/drawing/2014/main" id="{55CF321E-E349-EDF0-0FB1-5D4DCA9D8FB5}"/>
                </a:ext>
              </a:extLst>
            </p:cNvPr>
            <p:cNvSpPr txBox="1"/>
            <p:nvPr/>
          </p:nvSpPr>
          <p:spPr>
            <a:xfrm>
              <a:off x="16238614" y="15197581"/>
              <a:ext cx="935600" cy="305129"/>
            </a:xfrm>
            <a:prstGeom prst="rect">
              <a:avLst/>
            </a:prstGeom>
            <a:noFill/>
          </p:spPr>
          <p:txBody>
            <a:bodyPr wrap="square" rtlCol="0">
              <a:spAutoFit/>
            </a:bodyPr>
            <a:lstStyle/>
            <a:p>
              <a:pPr algn="ctr"/>
              <a:r>
                <a:rPr lang="en-US" sz="1000" dirty="0">
                  <a:latin typeface="Arial" panose="020B0604020202020204" pitchFamily="34" charset="0"/>
                  <a:cs typeface="Arial" panose="020B0604020202020204" pitchFamily="34" charset="0"/>
                </a:rPr>
                <a:t>Different</a:t>
              </a:r>
            </a:p>
          </p:txBody>
        </p:sp>
        <p:cxnSp>
          <p:nvCxnSpPr>
            <p:cNvPr id="1913" name="Straight Connector 1912">
              <a:extLst>
                <a:ext uri="{FF2B5EF4-FFF2-40B4-BE49-F238E27FC236}">
                  <a16:creationId xmlns:a16="http://schemas.microsoft.com/office/drawing/2014/main" id="{724BAE32-A8D2-AF4D-169D-07901AC81E81}"/>
                </a:ext>
              </a:extLst>
            </p:cNvPr>
            <p:cNvCxnSpPr>
              <a:cxnSpLocks/>
            </p:cNvCxnSpPr>
            <p:nvPr/>
          </p:nvCxnSpPr>
          <p:spPr>
            <a:xfrm>
              <a:off x="16847681" y="15544484"/>
              <a:ext cx="82074"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1914" name="Straight Connector 1913">
              <a:extLst>
                <a:ext uri="{FF2B5EF4-FFF2-40B4-BE49-F238E27FC236}">
                  <a16:creationId xmlns:a16="http://schemas.microsoft.com/office/drawing/2014/main" id="{1A23D016-2F9E-2583-4EA8-8DC19EF81E85}"/>
                </a:ext>
              </a:extLst>
            </p:cNvPr>
            <p:cNvCxnSpPr>
              <a:cxnSpLocks/>
            </p:cNvCxnSpPr>
            <p:nvPr/>
          </p:nvCxnSpPr>
          <p:spPr>
            <a:xfrm>
              <a:off x="16847681" y="16262275"/>
              <a:ext cx="82074"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1915" name="Straight Connector 1914">
              <a:extLst>
                <a:ext uri="{FF2B5EF4-FFF2-40B4-BE49-F238E27FC236}">
                  <a16:creationId xmlns:a16="http://schemas.microsoft.com/office/drawing/2014/main" id="{6F167FE3-10E7-B361-E23E-9D334BCC0E3A}"/>
                </a:ext>
              </a:extLst>
            </p:cNvPr>
            <p:cNvCxnSpPr>
              <a:cxnSpLocks/>
            </p:cNvCxnSpPr>
            <p:nvPr/>
          </p:nvCxnSpPr>
          <p:spPr>
            <a:xfrm>
              <a:off x="16847681" y="16980066"/>
              <a:ext cx="82074" cy="0"/>
            </a:xfrm>
            <a:prstGeom prst="line">
              <a:avLst/>
            </a:prstGeom>
            <a:ln w="19050"/>
          </p:spPr>
          <p:style>
            <a:lnRef idx="1">
              <a:schemeClr val="dk1"/>
            </a:lnRef>
            <a:fillRef idx="0">
              <a:schemeClr val="dk1"/>
            </a:fillRef>
            <a:effectRef idx="0">
              <a:schemeClr val="dk1"/>
            </a:effectRef>
            <a:fontRef idx="minor">
              <a:schemeClr val="tx1"/>
            </a:fontRef>
          </p:style>
        </p:cxnSp>
        <p:sp>
          <p:nvSpPr>
            <p:cNvPr id="1916" name="TextBox 1915">
              <a:extLst>
                <a:ext uri="{FF2B5EF4-FFF2-40B4-BE49-F238E27FC236}">
                  <a16:creationId xmlns:a16="http://schemas.microsoft.com/office/drawing/2014/main" id="{55DE6C56-2855-DF6C-623B-6BCAD22E36D7}"/>
                </a:ext>
              </a:extLst>
            </p:cNvPr>
            <p:cNvSpPr txBox="1"/>
            <p:nvPr/>
          </p:nvSpPr>
          <p:spPr>
            <a:xfrm>
              <a:off x="16853268" y="16845566"/>
              <a:ext cx="313289" cy="305129"/>
            </a:xfrm>
            <a:prstGeom prst="rect">
              <a:avLst/>
            </a:prstGeom>
            <a:noFill/>
          </p:spPr>
          <p:txBody>
            <a:bodyPr wrap="square" rtlCol="0">
              <a:spAutoFit/>
            </a:bodyPr>
            <a:lstStyle/>
            <a:p>
              <a:r>
                <a:rPr lang="en-US" sz="1000" dirty="0">
                  <a:latin typeface="Arial" panose="020B0604020202020204" pitchFamily="34" charset="0"/>
                  <a:cs typeface="Arial" panose="020B0604020202020204" pitchFamily="34" charset="0"/>
                </a:rPr>
                <a:t>0</a:t>
              </a:r>
            </a:p>
          </p:txBody>
        </p:sp>
        <p:sp>
          <p:nvSpPr>
            <p:cNvPr id="1917" name="TextBox 1916">
              <a:extLst>
                <a:ext uri="{FF2B5EF4-FFF2-40B4-BE49-F238E27FC236}">
                  <a16:creationId xmlns:a16="http://schemas.microsoft.com/office/drawing/2014/main" id="{19C5BA11-7F8D-630B-BCCE-B3FD23A9E387}"/>
                </a:ext>
              </a:extLst>
            </p:cNvPr>
            <p:cNvSpPr txBox="1"/>
            <p:nvPr/>
          </p:nvSpPr>
          <p:spPr>
            <a:xfrm>
              <a:off x="16846806" y="15403970"/>
              <a:ext cx="631939" cy="305129"/>
            </a:xfrm>
            <a:prstGeom prst="rect">
              <a:avLst/>
            </a:prstGeom>
            <a:noFill/>
          </p:spPr>
          <p:txBody>
            <a:bodyPr wrap="square" rtlCol="0">
              <a:spAutoFit/>
            </a:bodyPr>
            <a:lstStyle/>
            <a:p>
              <a:pPr algn="r"/>
              <a:r>
                <a:rPr lang="en-US" sz="1000" dirty="0">
                  <a:latin typeface="Arial" panose="020B0604020202020204" pitchFamily="34" charset="0"/>
                  <a:cs typeface="Arial" panose="020B0604020202020204" pitchFamily="34" charset="0"/>
                </a:rPr>
                <a:t>150</a:t>
              </a:r>
            </a:p>
          </p:txBody>
        </p:sp>
        <p:sp>
          <p:nvSpPr>
            <p:cNvPr id="1918" name="TextBox 1917">
              <a:extLst>
                <a:ext uri="{FF2B5EF4-FFF2-40B4-BE49-F238E27FC236}">
                  <a16:creationId xmlns:a16="http://schemas.microsoft.com/office/drawing/2014/main" id="{DA61DB09-483B-396D-B1E3-E1838286E897}"/>
                </a:ext>
              </a:extLst>
            </p:cNvPr>
            <p:cNvSpPr txBox="1"/>
            <p:nvPr/>
          </p:nvSpPr>
          <p:spPr>
            <a:xfrm>
              <a:off x="16846806" y="16115413"/>
              <a:ext cx="631939" cy="305129"/>
            </a:xfrm>
            <a:prstGeom prst="rect">
              <a:avLst/>
            </a:prstGeom>
            <a:noFill/>
          </p:spPr>
          <p:txBody>
            <a:bodyPr wrap="square" rtlCol="0">
              <a:spAutoFit/>
            </a:bodyPr>
            <a:lstStyle/>
            <a:p>
              <a:pPr algn="r"/>
              <a:r>
                <a:rPr lang="en-US" sz="1000" dirty="0">
                  <a:latin typeface="Arial" panose="020B0604020202020204" pitchFamily="34" charset="0"/>
                  <a:cs typeface="Arial" panose="020B0604020202020204" pitchFamily="34" charset="0"/>
                </a:rPr>
                <a:t>100</a:t>
              </a:r>
            </a:p>
          </p:txBody>
        </p:sp>
      </p:grpSp>
      <p:sp>
        <p:nvSpPr>
          <p:cNvPr id="1920" name="TextBox 1919">
            <a:extLst>
              <a:ext uri="{FF2B5EF4-FFF2-40B4-BE49-F238E27FC236}">
                <a16:creationId xmlns:a16="http://schemas.microsoft.com/office/drawing/2014/main" id="{E0E61664-9995-6D3B-E223-AC0A9D720B1A}"/>
              </a:ext>
            </a:extLst>
          </p:cNvPr>
          <p:cNvSpPr txBox="1"/>
          <p:nvPr/>
        </p:nvSpPr>
        <p:spPr>
          <a:xfrm>
            <a:off x="11854981" y="20378137"/>
            <a:ext cx="805153" cy="584775"/>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A</a:t>
            </a:r>
          </a:p>
        </p:txBody>
      </p:sp>
      <p:grpSp>
        <p:nvGrpSpPr>
          <p:cNvPr id="1928" name="Group 1927">
            <a:extLst>
              <a:ext uri="{FF2B5EF4-FFF2-40B4-BE49-F238E27FC236}">
                <a16:creationId xmlns:a16="http://schemas.microsoft.com/office/drawing/2014/main" id="{B9F9F29E-25BB-94E8-BD1B-C518704B38F1}"/>
              </a:ext>
            </a:extLst>
          </p:cNvPr>
          <p:cNvGrpSpPr/>
          <p:nvPr/>
        </p:nvGrpSpPr>
        <p:grpSpPr>
          <a:xfrm>
            <a:off x="597630" y="22876100"/>
            <a:ext cx="10477735" cy="2472696"/>
            <a:chOff x="572497" y="22412212"/>
            <a:chExt cx="10477735" cy="2472696"/>
          </a:xfrm>
        </p:grpSpPr>
        <p:pic>
          <p:nvPicPr>
            <p:cNvPr id="1925" name="Picture 1924" descr="A diagram of a cell&#10;&#10;Description automatically generated">
              <a:extLst>
                <a:ext uri="{FF2B5EF4-FFF2-40B4-BE49-F238E27FC236}">
                  <a16:creationId xmlns:a16="http://schemas.microsoft.com/office/drawing/2014/main" id="{DB2ABADA-2A97-D20B-5689-269BCD56EC7A}"/>
                </a:ext>
              </a:extLst>
            </p:cNvPr>
            <p:cNvPicPr>
              <a:picLocks noChangeAspect="1"/>
            </p:cNvPicPr>
            <p:nvPr/>
          </p:nvPicPr>
          <p:blipFill rotWithShape="1">
            <a:blip r:embed="rId36"/>
            <a:srcRect t="10977" r="4312" b="56764"/>
            <a:stretch/>
          </p:blipFill>
          <p:spPr>
            <a:xfrm>
              <a:off x="572497" y="22412212"/>
              <a:ext cx="10477735" cy="2472696"/>
            </a:xfrm>
            <a:prstGeom prst="rect">
              <a:avLst/>
            </a:prstGeom>
          </p:spPr>
        </p:pic>
        <p:sp>
          <p:nvSpPr>
            <p:cNvPr id="1926" name="TextBox 1925">
              <a:extLst>
                <a:ext uri="{FF2B5EF4-FFF2-40B4-BE49-F238E27FC236}">
                  <a16:creationId xmlns:a16="http://schemas.microsoft.com/office/drawing/2014/main" id="{08322398-CA78-7F6A-1862-F5AF0EA01F67}"/>
                </a:ext>
              </a:extLst>
            </p:cNvPr>
            <p:cNvSpPr txBox="1"/>
            <p:nvPr/>
          </p:nvSpPr>
          <p:spPr>
            <a:xfrm>
              <a:off x="3515401" y="23895041"/>
              <a:ext cx="1954575" cy="461665"/>
            </a:xfrm>
            <a:prstGeom prst="rect">
              <a:avLst/>
            </a:prstGeom>
            <a:noFill/>
          </p:spPr>
          <p:txBody>
            <a:bodyPr wrap="square" rtlCol="0">
              <a:spAutoFit/>
            </a:bodyPr>
            <a:lstStyle/>
            <a:p>
              <a:pPr algn="ctr"/>
              <a:r>
                <a:rPr lang="en-US" sz="1200" dirty="0">
                  <a:latin typeface="Arial" panose="020B0604020202020204" pitchFamily="34" charset="0"/>
                  <a:cs typeface="Arial" panose="020B0604020202020204" pitchFamily="34" charset="0"/>
                </a:rPr>
                <a:t>Gene Expression Changes</a:t>
              </a:r>
            </a:p>
          </p:txBody>
        </p:sp>
        <p:sp>
          <p:nvSpPr>
            <p:cNvPr id="1927" name="TextBox 1926">
              <a:extLst>
                <a:ext uri="{FF2B5EF4-FFF2-40B4-BE49-F238E27FC236}">
                  <a16:creationId xmlns:a16="http://schemas.microsoft.com/office/drawing/2014/main" id="{A8424868-E198-8659-DEE4-3A0FD8FCA8BB}"/>
                </a:ext>
              </a:extLst>
            </p:cNvPr>
            <p:cNvSpPr txBox="1"/>
            <p:nvPr/>
          </p:nvSpPr>
          <p:spPr>
            <a:xfrm>
              <a:off x="9414168" y="23895041"/>
              <a:ext cx="1129908" cy="461665"/>
            </a:xfrm>
            <a:prstGeom prst="rect">
              <a:avLst/>
            </a:prstGeom>
            <a:noFill/>
          </p:spPr>
          <p:txBody>
            <a:bodyPr wrap="square" rtlCol="0">
              <a:spAutoFit/>
            </a:bodyPr>
            <a:lstStyle/>
            <a:p>
              <a:pPr algn="ctr"/>
              <a:r>
                <a:rPr lang="en-US" sz="1200" dirty="0">
                  <a:latin typeface="Arial" panose="020B0604020202020204" pitchFamily="34" charset="0"/>
                  <a:cs typeface="Arial" panose="020B0604020202020204" pitchFamily="34" charset="0"/>
                </a:rPr>
                <a:t>DNA mutations</a:t>
              </a:r>
            </a:p>
          </p:txBody>
        </p:sp>
      </p:grpSp>
      <p:sp>
        <p:nvSpPr>
          <p:cNvPr id="1929" name="TextBox 1928">
            <a:extLst>
              <a:ext uri="{FF2B5EF4-FFF2-40B4-BE49-F238E27FC236}">
                <a16:creationId xmlns:a16="http://schemas.microsoft.com/office/drawing/2014/main" id="{ED404125-59DB-AEE6-53D6-D98BE25239D7}"/>
              </a:ext>
            </a:extLst>
          </p:cNvPr>
          <p:cNvSpPr txBox="1"/>
          <p:nvPr/>
        </p:nvSpPr>
        <p:spPr>
          <a:xfrm>
            <a:off x="667003" y="22825415"/>
            <a:ext cx="4660142" cy="338554"/>
          </a:xfrm>
          <a:prstGeom prst="rect">
            <a:avLst/>
          </a:prstGeom>
          <a:solidFill>
            <a:srgbClr val="97FFF6"/>
          </a:solidFill>
        </p:spPr>
        <p:txBody>
          <a:bodyPr wrap="square" rtlCol="0">
            <a:spAutoFit/>
          </a:bodyPr>
          <a:lstStyle/>
          <a:p>
            <a:pPr algn="ctr"/>
            <a:r>
              <a:rPr lang="en-US" sz="1600" b="1" dirty="0">
                <a:latin typeface="Arial" panose="020B0604020202020204" pitchFamily="34" charset="0"/>
                <a:cs typeface="Arial" panose="020B0604020202020204" pitchFamily="34" charset="0"/>
              </a:rPr>
              <a:t>Short-term Simulated Microgravity Exposure </a:t>
            </a:r>
          </a:p>
        </p:txBody>
      </p:sp>
      <p:sp>
        <p:nvSpPr>
          <p:cNvPr id="1930" name="TextBox 1929">
            <a:extLst>
              <a:ext uri="{FF2B5EF4-FFF2-40B4-BE49-F238E27FC236}">
                <a16:creationId xmlns:a16="http://schemas.microsoft.com/office/drawing/2014/main" id="{18ECDA0D-AA4D-3AA0-2BA5-4CD7E775F86C}"/>
              </a:ext>
            </a:extLst>
          </p:cNvPr>
          <p:cNvSpPr txBox="1"/>
          <p:nvPr/>
        </p:nvSpPr>
        <p:spPr>
          <a:xfrm>
            <a:off x="6163024" y="22829272"/>
            <a:ext cx="4660142" cy="338554"/>
          </a:xfrm>
          <a:prstGeom prst="rect">
            <a:avLst/>
          </a:prstGeom>
          <a:solidFill>
            <a:srgbClr val="FF8070"/>
          </a:solidFill>
        </p:spPr>
        <p:txBody>
          <a:bodyPr wrap="square" rtlCol="0">
            <a:spAutoFit/>
          </a:bodyPr>
          <a:lstStyle/>
          <a:p>
            <a:pPr algn="ctr"/>
            <a:r>
              <a:rPr lang="en-US" sz="1600" b="1" dirty="0">
                <a:latin typeface="Arial" panose="020B0604020202020204" pitchFamily="34" charset="0"/>
                <a:cs typeface="Arial" panose="020B0604020202020204" pitchFamily="34" charset="0"/>
              </a:rPr>
              <a:t>Long-term Simulated Microgravity Exposure </a:t>
            </a:r>
          </a:p>
        </p:txBody>
      </p:sp>
      <p:pic>
        <p:nvPicPr>
          <p:cNvPr id="1932" name="Picture 1931" descr="A screenshot of a video game&#10;&#10;Description automatically generated">
            <a:extLst>
              <a:ext uri="{FF2B5EF4-FFF2-40B4-BE49-F238E27FC236}">
                <a16:creationId xmlns:a16="http://schemas.microsoft.com/office/drawing/2014/main" id="{9D0CA8F5-C2F1-7EBF-7221-AB60C4211612}"/>
              </a:ext>
            </a:extLst>
          </p:cNvPr>
          <p:cNvPicPr>
            <a:picLocks noChangeAspect="1"/>
          </p:cNvPicPr>
          <p:nvPr/>
        </p:nvPicPr>
        <p:blipFill rotWithShape="1">
          <a:blip r:embed="rId37"/>
          <a:srcRect l="29413" t="28808" r="38095" b="48077"/>
          <a:stretch/>
        </p:blipFill>
        <p:spPr>
          <a:xfrm>
            <a:off x="715799" y="16484685"/>
            <a:ext cx="5428679" cy="2703404"/>
          </a:xfrm>
          <a:prstGeom prst="rect">
            <a:avLst/>
          </a:prstGeom>
        </p:spPr>
      </p:pic>
      <p:sp>
        <p:nvSpPr>
          <p:cNvPr id="1933" name="TextBox 1932">
            <a:extLst>
              <a:ext uri="{FF2B5EF4-FFF2-40B4-BE49-F238E27FC236}">
                <a16:creationId xmlns:a16="http://schemas.microsoft.com/office/drawing/2014/main" id="{B14C44A4-990C-4440-BC9C-AD3AC33CBF06}"/>
              </a:ext>
            </a:extLst>
          </p:cNvPr>
          <p:cNvSpPr txBox="1"/>
          <p:nvPr/>
        </p:nvSpPr>
        <p:spPr>
          <a:xfrm>
            <a:off x="2165337" y="18882961"/>
            <a:ext cx="2122697" cy="692497"/>
          </a:xfrm>
          <a:prstGeom prst="rect">
            <a:avLst/>
          </a:prstGeom>
          <a:noFill/>
        </p:spPr>
        <p:txBody>
          <a:bodyPr wrap="none" tIns="0" rtlCol="0">
            <a:spAutoFit/>
          </a:bodyPr>
          <a:lstStyle/>
          <a:p>
            <a:pPr algn="ctr"/>
            <a:r>
              <a:rPr lang="en-US" sz="1200" dirty="0" err="1">
                <a:latin typeface="Arial" panose="020B0604020202020204" pitchFamily="34" charset="0"/>
                <a:cs typeface="Arial" panose="020B0604020202020204" pitchFamily="34" charset="0"/>
              </a:rPr>
              <a:t>Arunasri</a:t>
            </a:r>
            <a:r>
              <a:rPr lang="en-US" sz="1200" dirty="0">
                <a:latin typeface="Arial" panose="020B0604020202020204" pitchFamily="34" charset="0"/>
                <a:cs typeface="Arial" panose="020B0604020202020204" pitchFamily="34" charset="0"/>
              </a:rPr>
              <a:t>, </a:t>
            </a:r>
            <a:r>
              <a:rPr lang="en-US" sz="1200" i="1" dirty="0" err="1">
                <a:latin typeface="Arial" panose="020B0604020202020204" pitchFamily="34" charset="0"/>
                <a:cs typeface="Arial" panose="020B0604020202020204" pitchFamily="34" charset="0"/>
              </a:rPr>
              <a:t>PLoS</a:t>
            </a:r>
            <a:r>
              <a:rPr lang="en-US" sz="1200" i="1" dirty="0">
                <a:latin typeface="Arial" panose="020B0604020202020204" pitchFamily="34" charset="0"/>
                <a:cs typeface="Arial" panose="020B0604020202020204" pitchFamily="34" charset="0"/>
              </a:rPr>
              <a:t> ONE</a:t>
            </a:r>
            <a:r>
              <a:rPr lang="en-US" sz="1200" dirty="0">
                <a:latin typeface="Arial" panose="020B0604020202020204" pitchFamily="34" charset="0"/>
                <a:cs typeface="Arial" panose="020B0604020202020204" pitchFamily="34" charset="0"/>
              </a:rPr>
              <a:t>. (2013)</a:t>
            </a:r>
          </a:p>
          <a:p>
            <a:pPr algn="ctr"/>
            <a:r>
              <a:rPr lang="en-US" sz="1200" dirty="0" err="1">
                <a:latin typeface="Arial" panose="020B0604020202020204" pitchFamily="34" charset="0"/>
                <a:cs typeface="Arial" panose="020B0604020202020204" pitchFamily="34" charset="0"/>
              </a:rPr>
              <a:t>Zea</a:t>
            </a:r>
            <a:r>
              <a:rPr lang="en-US" sz="1200" dirty="0">
                <a:latin typeface="Arial" panose="020B0604020202020204" pitchFamily="34" charset="0"/>
                <a:cs typeface="Arial" panose="020B0604020202020204" pitchFamily="34" charset="0"/>
              </a:rPr>
              <a:t>, </a:t>
            </a:r>
            <a:r>
              <a:rPr lang="en-US" sz="1200" b="0" i="1" u="none" strike="noStrike" dirty="0" err="1">
                <a:solidFill>
                  <a:srgbClr val="000000"/>
                </a:solidFill>
                <a:effectLst/>
                <a:latin typeface="Arial" panose="020B0604020202020204" pitchFamily="34" charset="0"/>
                <a:cs typeface="Arial" panose="020B0604020202020204" pitchFamily="34" charset="0"/>
              </a:rPr>
              <a:t>PLoS</a:t>
            </a:r>
            <a:r>
              <a:rPr lang="en-US" sz="1200" b="0" i="1" u="none" strike="noStrike" dirty="0">
                <a:solidFill>
                  <a:srgbClr val="000000"/>
                </a:solidFill>
                <a:effectLst/>
                <a:latin typeface="Arial" panose="020B0604020202020204" pitchFamily="34" charset="0"/>
                <a:cs typeface="Arial" panose="020B0604020202020204" pitchFamily="34" charset="0"/>
              </a:rPr>
              <a:t> ONE. </a:t>
            </a:r>
            <a:r>
              <a:rPr lang="en-US" sz="1200" b="0" u="none" strike="noStrike" dirty="0">
                <a:solidFill>
                  <a:srgbClr val="000000"/>
                </a:solidFill>
                <a:effectLst/>
                <a:latin typeface="Arial" panose="020B0604020202020204" pitchFamily="34" charset="0"/>
                <a:cs typeface="Arial" panose="020B0604020202020204" pitchFamily="34" charset="0"/>
              </a:rPr>
              <a:t>(2016)</a:t>
            </a:r>
          </a:p>
          <a:p>
            <a:pPr algn="ctr"/>
            <a:r>
              <a:rPr lang="en-US" sz="1200" dirty="0" err="1">
                <a:latin typeface="Arial" panose="020B0604020202020204" pitchFamily="34" charset="0"/>
                <a:cs typeface="Arial" panose="020B0604020202020204" pitchFamily="34" charset="0"/>
              </a:rPr>
              <a:t>Tirumalai</a:t>
            </a:r>
            <a:r>
              <a:rPr lang="en-US" sz="1200" dirty="0">
                <a:latin typeface="Arial" panose="020B0604020202020204" pitchFamily="34" charset="0"/>
                <a:cs typeface="Arial" panose="020B0604020202020204" pitchFamily="34" charset="0"/>
              </a:rPr>
              <a:t>, </a:t>
            </a:r>
            <a:r>
              <a:rPr lang="en-US" sz="1200" i="1" dirty="0">
                <a:latin typeface="Arial" panose="020B0604020202020204" pitchFamily="34" charset="0"/>
                <a:cs typeface="Arial" panose="020B0604020202020204" pitchFamily="34" charset="0"/>
              </a:rPr>
              <a:t>mBio.</a:t>
            </a:r>
            <a:r>
              <a:rPr lang="en-US" sz="1200" dirty="0">
                <a:latin typeface="Arial" panose="020B0604020202020204" pitchFamily="34" charset="0"/>
                <a:cs typeface="Arial" panose="020B0604020202020204" pitchFamily="34" charset="0"/>
              </a:rPr>
              <a:t> (2019)</a:t>
            </a:r>
          </a:p>
          <a:p>
            <a:pPr algn="ctr"/>
            <a:endParaRPr lang="en-US" sz="600" dirty="0">
              <a:latin typeface="Arial" panose="020B0604020202020204" pitchFamily="34" charset="0"/>
              <a:cs typeface="Arial" panose="020B0604020202020204" pitchFamily="34" charset="0"/>
            </a:endParaRPr>
          </a:p>
        </p:txBody>
      </p:sp>
      <p:sp>
        <p:nvSpPr>
          <p:cNvPr id="1934" name="TextBox 1933">
            <a:extLst>
              <a:ext uri="{FF2B5EF4-FFF2-40B4-BE49-F238E27FC236}">
                <a16:creationId xmlns:a16="http://schemas.microsoft.com/office/drawing/2014/main" id="{1C83EA2B-6DFB-7F73-5722-B370AD1690FC}"/>
              </a:ext>
            </a:extLst>
          </p:cNvPr>
          <p:cNvSpPr txBox="1"/>
          <p:nvPr/>
        </p:nvSpPr>
        <p:spPr>
          <a:xfrm>
            <a:off x="1471331" y="16244078"/>
            <a:ext cx="4697568" cy="400110"/>
          </a:xfrm>
          <a:prstGeom prst="rect">
            <a:avLst/>
          </a:prstGeom>
          <a:solidFill>
            <a:schemeClr val="bg1"/>
          </a:solidFill>
        </p:spPr>
        <p:txBody>
          <a:bodyPr wrap="none" rtlCol="0">
            <a:spAutoFit/>
          </a:bodyPr>
          <a:lstStyle/>
          <a:p>
            <a:r>
              <a:rPr lang="en-US" sz="2000" dirty="0">
                <a:latin typeface="Arial" panose="020B0604020202020204" pitchFamily="34" charset="0"/>
                <a:ea typeface="Calibri" panose="020F0502020204030204" pitchFamily="34" charset="0"/>
                <a:cs typeface="Times New Roman" panose="02020603050405020304" pitchFamily="18" charset="0"/>
              </a:rPr>
              <a:t>RNA and protein expression differences</a:t>
            </a:r>
          </a:p>
        </p:txBody>
      </p:sp>
      <p:cxnSp>
        <p:nvCxnSpPr>
          <p:cNvPr id="1935" name="Straight Connector 1934">
            <a:extLst>
              <a:ext uri="{FF2B5EF4-FFF2-40B4-BE49-F238E27FC236}">
                <a16:creationId xmlns:a16="http://schemas.microsoft.com/office/drawing/2014/main" id="{F0A2507A-9DCE-228A-C8B6-80D3CCBE9E50}"/>
              </a:ext>
            </a:extLst>
          </p:cNvPr>
          <p:cNvCxnSpPr>
            <a:cxnSpLocks/>
          </p:cNvCxnSpPr>
          <p:nvPr/>
        </p:nvCxnSpPr>
        <p:spPr>
          <a:xfrm>
            <a:off x="980902" y="16689973"/>
            <a:ext cx="5163576" cy="3984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940" name="Group 1939">
            <a:extLst>
              <a:ext uri="{FF2B5EF4-FFF2-40B4-BE49-F238E27FC236}">
                <a16:creationId xmlns:a16="http://schemas.microsoft.com/office/drawing/2014/main" id="{F85F17AF-1CD0-035B-9D9D-8D092934816E}"/>
              </a:ext>
            </a:extLst>
          </p:cNvPr>
          <p:cNvGrpSpPr/>
          <p:nvPr/>
        </p:nvGrpSpPr>
        <p:grpSpPr>
          <a:xfrm>
            <a:off x="1010354" y="16211952"/>
            <a:ext cx="457200" cy="461665"/>
            <a:chOff x="1608478" y="16194280"/>
            <a:chExt cx="457200" cy="461665"/>
          </a:xfrm>
        </p:grpSpPr>
        <p:sp>
          <p:nvSpPr>
            <p:cNvPr id="1936" name="TextBox 1935">
              <a:extLst>
                <a:ext uri="{FF2B5EF4-FFF2-40B4-BE49-F238E27FC236}">
                  <a16:creationId xmlns:a16="http://schemas.microsoft.com/office/drawing/2014/main" id="{33D4C2ED-6C6B-4047-45DC-70535B91E425}"/>
                </a:ext>
              </a:extLst>
            </p:cNvPr>
            <p:cNvSpPr txBox="1"/>
            <p:nvPr/>
          </p:nvSpPr>
          <p:spPr>
            <a:xfrm>
              <a:off x="1658984" y="16194280"/>
              <a:ext cx="356188" cy="461665"/>
            </a:xfrm>
            <a:prstGeom prst="rect">
              <a:avLst/>
            </a:prstGeom>
            <a:noFill/>
          </p:spPr>
          <p:txBody>
            <a:bodyPr wrap="none" rtlCol="0">
              <a:spAutoFit/>
            </a:bodyPr>
            <a:lstStyle/>
            <a:p>
              <a:r>
                <a:rPr lang="en-US" sz="2400" dirty="0">
                  <a:latin typeface="Arial" panose="020B0604020202020204" pitchFamily="34" charset="0"/>
                  <a:cs typeface="Arial" panose="020B0604020202020204" pitchFamily="34" charset="0"/>
                </a:rPr>
                <a:t>4</a:t>
              </a:r>
            </a:p>
          </p:txBody>
        </p:sp>
        <p:sp>
          <p:nvSpPr>
            <p:cNvPr id="1937" name="Oval 1936">
              <a:extLst>
                <a:ext uri="{FF2B5EF4-FFF2-40B4-BE49-F238E27FC236}">
                  <a16:creationId xmlns:a16="http://schemas.microsoft.com/office/drawing/2014/main" id="{FBFA5CEC-80F4-AAD3-BCC5-2B3771DAE93D}"/>
                </a:ext>
              </a:extLst>
            </p:cNvPr>
            <p:cNvSpPr/>
            <p:nvPr/>
          </p:nvSpPr>
          <p:spPr>
            <a:xfrm>
              <a:off x="1608478" y="16196512"/>
              <a:ext cx="457200" cy="4572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306257048"/>
      </p:ext>
    </p:extLst>
  </p:cSld>
  <p:clrMapOvr>
    <a:masterClrMapping/>
  </p:clrMapOvr>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2013 - 2022 Theme</Template>
  <TotalTime>47958</TotalTime>
  <Words>1371</Words>
  <Application>Microsoft Macintosh PowerPoint</Application>
  <PresentationFormat>Custom</PresentationFormat>
  <Paragraphs>239</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Arial</vt:lpstr>
      <vt:lpstr>Calibri</vt:lpstr>
      <vt:lpstr>Calibri Light</vt:lpstr>
      <vt:lpstr>Office 2013 - 2022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Brittney</dc:creator>
  <cp:lastModifiedBy>Orourke, Aubrie E. (KSC-UBA00)</cp:lastModifiedBy>
  <cp:revision>53</cp:revision>
  <dcterms:created xsi:type="dcterms:W3CDTF">2023-01-06T21:21:46Z</dcterms:created>
  <dcterms:modified xsi:type="dcterms:W3CDTF">2024-11-25T17:11:56Z</dcterms:modified>
</cp:coreProperties>
</file>