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61" r:id="rId5"/>
  </p:sldIdLst>
  <p:sldSz cx="38404800" cy="29260800"/>
  <p:notesSz cx="6858000" cy="9144000"/>
  <p:embeddedFontLst>
    <p:embeddedFont>
      <p:font typeface="Book Antiqua" panose="02040602050305030304" pitchFamily="18" charset="0"/>
      <p:regular r:id="rId7"/>
      <p:bold r:id="rId8"/>
      <p:italic r:id="rId9"/>
      <p:boldItalic r:id="rId10"/>
    </p:embeddedFont>
    <p:embeddedFont>
      <p:font typeface="Helvetica Neue" panose="02000503000000020004" pitchFamily="2" charset="0"/>
      <p:regular r:id="rId11"/>
      <p:bold r:id="rId12"/>
      <p:italic r:id="rId13"/>
      <p:boldItalic r:id="rId14"/>
    </p:embeddedFont>
    <p:embeddedFont>
      <p:font typeface="Lucida Sans" panose="020B0602030504020204" pitchFamily="34" charset="77"/>
      <p:regular r:id="rId15"/>
      <p:bold r:id="rId16"/>
      <p:italic r:id="rId17"/>
      <p:boldItalic r:id="rId18"/>
    </p:embeddedFont>
    <p:embeddedFont>
      <p:font typeface="Noto Sans Symbols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943">
          <p15:clr>
            <a:srgbClr val="A4A3A4"/>
          </p15:clr>
        </p15:guide>
        <p15:guide id="2" pos="120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dBAvXMv8T0zgIJnKTybYdkoBv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58"/>
    <p:restoredTop sz="94694"/>
  </p:normalViewPr>
  <p:slideViewPr>
    <p:cSldViewPr snapToGrid="0">
      <p:cViewPr varScale="1">
        <p:scale>
          <a:sx n="28" d="100"/>
          <a:sy n="28" d="100"/>
        </p:scale>
        <p:origin x="760" y="224"/>
      </p:cViewPr>
      <p:guideLst>
        <p:guide orient="horz" pos="16943"/>
        <p:guide pos="1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82b69b2ba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182b69b2ba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720840" y="2600960"/>
            <a:ext cx="29763720" cy="7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20300"/>
              <a:buFont typeface="Lucida Sans"/>
              <a:buNone/>
              <a:defRPr sz="20300" b="1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720840" y="10699887"/>
            <a:ext cx="29763720" cy="64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5525"/>
              <a:buNone/>
              <a:defRPr sz="85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6080"/>
              <a:buNone/>
              <a:defRPr sz="7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460"/>
              <a:buNone/>
              <a:defRPr sz="6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920875" y="1171575"/>
            <a:ext cx="3456305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920240" y="6827522"/>
            <a:ext cx="16962120" cy="193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682625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7150"/>
              <a:buChar char="▣"/>
              <a:defRPr sz="11000"/>
            </a:lvl1pPr>
            <a:lvl2pPr marL="914400" lvl="1" indent="-741680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8080"/>
              <a:buChar char="◼"/>
              <a:defRPr sz="10100"/>
            </a:lvl2pPr>
            <a:lvl3pPr marL="1371600" lvl="2" indent="-741362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8075"/>
              <a:buChar char="?"/>
              <a:defRPr sz="8500"/>
            </a:lvl3pPr>
            <a:lvl4pPr marL="1828800" lvl="3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600"/>
              <a:buChar char="?"/>
              <a:defRPr sz="7600"/>
            </a:lvl4pPr>
            <a:lvl5pPr marL="2286000" lvl="4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600"/>
              <a:buChar char="■"/>
              <a:defRPr sz="7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9522440" y="6827522"/>
            <a:ext cx="16962120" cy="193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682625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7150"/>
              <a:buChar char="▣"/>
              <a:defRPr sz="11000"/>
            </a:lvl1pPr>
            <a:lvl2pPr marL="914400" lvl="1" indent="-741680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8080"/>
              <a:buChar char="◼"/>
              <a:defRPr sz="10100"/>
            </a:lvl2pPr>
            <a:lvl3pPr marL="1371600" lvl="2" indent="-741362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8075"/>
              <a:buChar char="?"/>
              <a:defRPr sz="8500"/>
            </a:lvl3pPr>
            <a:lvl4pPr marL="1828800" lvl="3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600"/>
              <a:buChar char="?"/>
              <a:defRPr sz="7600"/>
            </a:lvl4pPr>
            <a:lvl5pPr marL="2286000" lvl="4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600"/>
              <a:buChar char="■"/>
              <a:defRPr sz="7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920240" y="1165013"/>
            <a:ext cx="3456432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920240" y="6549813"/>
            <a:ext cx="16968790" cy="32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6565"/>
              <a:buNone/>
              <a:defRPr sz="101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6800"/>
              <a:buNone/>
              <a:defRPr sz="8500" b="1"/>
            </a:lvl2pPr>
            <a:lvl3pPr marL="1371600" lvl="2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220"/>
              <a:buNone/>
              <a:defRPr sz="7600" b="1"/>
            </a:lvl3pPr>
            <a:lvl4pPr marL="1828800" lvl="3" indent="-228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None/>
              <a:defRPr sz="6800" b="1"/>
            </a:lvl4pPr>
            <a:lvl5pPr marL="2286000" lvl="4" indent="-228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None/>
              <a:defRPr sz="68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19509107" y="6549813"/>
            <a:ext cx="16975455" cy="32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6565"/>
              <a:buNone/>
              <a:defRPr sz="101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6800"/>
              <a:buNone/>
              <a:defRPr sz="8500" b="1"/>
            </a:lvl2pPr>
            <a:lvl3pPr marL="1371600" lvl="2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220"/>
              <a:buNone/>
              <a:defRPr sz="7600" b="1"/>
            </a:lvl3pPr>
            <a:lvl4pPr marL="1828800" lvl="3" indent="-228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None/>
              <a:defRPr sz="6800" b="1"/>
            </a:lvl4pPr>
            <a:lvl5pPr marL="2286000" lvl="4" indent="-228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None/>
              <a:defRPr sz="68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1920240" y="10078722"/>
            <a:ext cx="16968790" cy="1605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645477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6565"/>
              <a:buChar char="▣"/>
              <a:defRPr sz="10100"/>
            </a:lvl1pPr>
            <a:lvl2pPr marL="914400" lvl="1" indent="-660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6800"/>
              <a:buChar char="◼"/>
              <a:defRPr sz="8500"/>
            </a:lvl2pPr>
            <a:lvl3pPr marL="1371600" lvl="2" indent="-68707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220"/>
              <a:buChar char="?"/>
              <a:defRPr sz="7600"/>
            </a:lvl3pPr>
            <a:lvl4pPr marL="1828800" lvl="3" indent="-66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Char char="?"/>
              <a:defRPr sz="6800"/>
            </a:lvl4pPr>
            <a:lvl5pPr marL="2286000" lvl="4" indent="-66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Char char="■"/>
              <a:defRPr sz="6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19509107" y="10078722"/>
            <a:ext cx="16975455" cy="1605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645477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6565"/>
              <a:buChar char="▣"/>
              <a:defRPr sz="10100"/>
            </a:lvl1pPr>
            <a:lvl2pPr marL="914400" lvl="1" indent="-660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6800"/>
              <a:buChar char="◼"/>
              <a:defRPr sz="8500"/>
            </a:lvl2pPr>
            <a:lvl3pPr marL="1371600" lvl="2" indent="-68707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220"/>
              <a:buChar char="?"/>
              <a:defRPr sz="7600"/>
            </a:lvl3pPr>
            <a:lvl4pPr marL="1828800" lvl="3" indent="-66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Char char="?"/>
              <a:defRPr sz="6800"/>
            </a:lvl4pPr>
            <a:lvl5pPr marL="2286000" lvl="4" indent="-66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Char char="■"/>
              <a:defRPr sz="6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920875" y="1171575"/>
            <a:ext cx="3456305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920242" y="1165013"/>
            <a:ext cx="12634915" cy="495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9300"/>
              <a:buFont typeface="Lucida Sans"/>
              <a:buNone/>
              <a:defRPr sz="9300" b="0">
                <a:solidFill>
                  <a:srgbClr val="F4DB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920242" y="6502402"/>
            <a:ext cx="12634915" cy="1963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SzPts val="3835"/>
              <a:buNone/>
              <a:defRPr sz="5900"/>
            </a:lvl1pPr>
            <a:lvl2pPr marL="914400" lvl="1" indent="-2286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4080"/>
              <a:buNone/>
              <a:defRPr sz="5100"/>
            </a:lvl2pPr>
            <a:lvl3pPr marL="1371600" lvl="2" indent="-2286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3990"/>
              <a:buNone/>
              <a:defRPr sz="4200"/>
            </a:lvl3pPr>
            <a:lvl4pPr marL="1828800" lvl="3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None/>
              <a:defRPr sz="3800"/>
            </a:lvl4pPr>
            <a:lvl5pPr marL="2286000" lvl="4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None/>
              <a:defRPr sz="3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15015210" y="1165016"/>
            <a:ext cx="21469350" cy="2497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682625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7150"/>
              <a:buChar char="▣"/>
              <a:defRPr sz="11000"/>
            </a:lvl1pPr>
            <a:lvl2pPr marL="914400" lvl="1" indent="-741680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8080"/>
              <a:buChar char="◼"/>
              <a:defRPr sz="10100"/>
            </a:lvl2pPr>
            <a:lvl3pPr marL="1371600" lvl="2" indent="-789622" algn="l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SzPts val="8835"/>
              <a:buChar char="?"/>
              <a:defRPr sz="9300"/>
            </a:lvl3pPr>
            <a:lvl4pPr marL="1828800" lvl="3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8500"/>
              <a:buChar char="?"/>
              <a:defRPr sz="8500"/>
            </a:lvl4pPr>
            <a:lvl5pPr marL="2286000" lvl="4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600"/>
              <a:buChar char="■"/>
              <a:defRPr sz="7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7680960" y="2600960"/>
            <a:ext cx="23042880" cy="222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3325" tIns="193325" rIns="193325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8500"/>
              <a:buFont typeface="Lucida Sans"/>
              <a:buNone/>
              <a:defRPr sz="85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7680960" y="7816427"/>
            <a:ext cx="23042880" cy="1690624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313"/>
              </a:srgbClr>
            </a:outerShdw>
          </a:effectLst>
        </p:spPr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7680960" y="4978291"/>
            <a:ext cx="23042880" cy="226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3325" tIns="193325" rIns="193325" bIns="1933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SzPts val="3835"/>
              <a:buNone/>
              <a:defRPr sz="5900"/>
            </a:lvl1pPr>
            <a:lvl2pPr marL="914400" lvl="1" indent="-48768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4080"/>
              <a:buChar char="◼"/>
              <a:defRPr sz="5100"/>
            </a:lvl2pPr>
            <a:lvl3pPr marL="1371600" lvl="2" indent="-481964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3990"/>
              <a:buChar char="?"/>
              <a:defRPr sz="4200"/>
            </a:lvl3pPr>
            <a:lvl4pPr marL="1828800" lvl="3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?"/>
              <a:defRPr sz="3800"/>
            </a:lvl4pPr>
            <a:lvl5pPr marL="2286000" lvl="4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■"/>
              <a:defRPr sz="3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1920875" y="1171575"/>
            <a:ext cx="3456305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9156700" y="-407987"/>
            <a:ext cx="20091400" cy="3456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19680766" y="9334505"/>
            <a:ext cx="24966507" cy="86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2078567" y="1013464"/>
            <a:ext cx="24966507" cy="2528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AB2"/>
            </a:gs>
            <a:gs pos="54000">
              <a:srgbClr val="7290C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920875" y="1171575"/>
            <a:ext cx="3456305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920875" y="6827838"/>
            <a:ext cx="34563050" cy="200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marR="0" lvl="0" indent="-715645" algn="l" rtl="0">
              <a:lnSpc>
                <a:spcPct val="100000"/>
              </a:lnSpc>
              <a:spcBef>
                <a:spcPts val="2360"/>
              </a:spcBef>
              <a:spcAft>
                <a:spcPts val="0"/>
              </a:spcAft>
              <a:buClr>
                <a:srgbClr val="F9F9F9"/>
              </a:buClr>
              <a:buSzPts val="7670"/>
              <a:buFont typeface="Noto Sans Symbols"/>
              <a:buChar char="▣"/>
              <a:defRPr sz="1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741680" algn="l" rtl="0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>
                <a:schemeClr val="lt1"/>
              </a:buClr>
              <a:buSzPts val="8080"/>
              <a:buFont typeface="Noto Sans Symbols"/>
              <a:buChar char="◼"/>
              <a:defRPr sz="101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789622" algn="l" rtl="0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>
                <a:schemeClr val="lt1"/>
              </a:buClr>
              <a:buSzPts val="8835"/>
              <a:buFont typeface="Noto Sans Symbols"/>
              <a:buChar char="🢭"/>
              <a:defRPr sz="93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76835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Noto Sans Symbols"/>
              <a:buChar char="🢝"/>
              <a:defRPr sz="85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76835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Noto Sans Symbols"/>
              <a:buChar char="■"/>
              <a:defRPr sz="85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71120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lt1"/>
              </a:buClr>
              <a:buSzPts val="7600"/>
              <a:buFont typeface="Noto Sans Symbols"/>
              <a:buChar char="🢝"/>
              <a:defRPr sz="7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660400" algn="l" rtl="0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Noto Sans Symbols"/>
              <a:buChar char="●"/>
              <a:defRPr sz="6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603250" algn="l" rtl="0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Noto Sans Symbols"/>
              <a:buChar char="●"/>
              <a:defRPr sz="5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603250" algn="l" rtl="0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Noto Sans Symbols"/>
              <a:buChar char="●"/>
              <a:defRPr sz="5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8404800" cy="292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752600" y="2819400"/>
            <a:ext cx="92456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Aeronautics and Space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" descr="NASA_Logo_PostersSession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3985200" y="1524000"/>
            <a:ext cx="2895600" cy="28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2"/>
          <p:cNvCxnSpPr/>
          <p:nvPr/>
        </p:nvCxnSpPr>
        <p:spPr>
          <a:xfrm rot="10800000">
            <a:off x="914400" y="0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 rot="10800000">
            <a:off x="0" y="914400"/>
            <a:ext cx="45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37490400" y="0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 rot="10800000">
            <a:off x="37947600" y="914400"/>
            <a:ext cx="45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 rot="10800000">
            <a:off x="0" y="28346400"/>
            <a:ext cx="45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2"/>
          <p:cNvCxnSpPr/>
          <p:nvPr/>
        </p:nvCxnSpPr>
        <p:spPr>
          <a:xfrm>
            <a:off x="914400" y="28803600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2"/>
          <p:cNvCxnSpPr/>
          <p:nvPr/>
        </p:nvCxnSpPr>
        <p:spPr>
          <a:xfrm>
            <a:off x="37947600" y="28346400"/>
            <a:ext cx="45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2"/>
          <p:cNvCxnSpPr/>
          <p:nvPr/>
        </p:nvCxnSpPr>
        <p:spPr>
          <a:xfrm>
            <a:off x="37490400" y="28803600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"/>
          <p:cNvSpPr txBox="1"/>
          <p:nvPr/>
        </p:nvSpPr>
        <p:spPr>
          <a:xfrm>
            <a:off x="1905000" y="26700163"/>
            <a:ext cx="31242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www.nasa.gov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DE2D5-29E8-32EF-7418-45C8C0569D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742" t="56656" r="21019" b="19565"/>
          <a:stretch/>
        </p:blipFill>
        <p:spPr>
          <a:xfrm rot="-5400000">
            <a:off x="9162439" y="19516859"/>
            <a:ext cx="4827256" cy="6207876"/>
          </a:xfrm>
          <a:prstGeom prst="rect">
            <a:avLst/>
          </a:prstGeom>
        </p:spPr>
      </p:pic>
      <p:sp>
        <p:nvSpPr>
          <p:cNvPr id="247" name="Google Shape;247;g3182b69b2ba_2_2"/>
          <p:cNvSpPr/>
          <p:nvPr/>
        </p:nvSpPr>
        <p:spPr>
          <a:xfrm>
            <a:off x="414625" y="3418350"/>
            <a:ext cx="349146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Kaona: Deep Searching and Curating Aviation Safety Reporting Systems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endParaRPr sz="115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g3182b69b2ba_2_2"/>
          <p:cNvSpPr txBox="1"/>
          <p:nvPr/>
        </p:nvSpPr>
        <p:spPr>
          <a:xfrm>
            <a:off x="17429487" y="5212080"/>
            <a:ext cx="97308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Carlos Paradis, Bryan Matthews</a:t>
            </a:r>
            <a:endParaRPr sz="4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KBR @ NASA Ames Research Center</a:t>
            </a:r>
            <a:endParaRPr sz="4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g3182b69b2ba_2_2"/>
          <p:cNvSpPr txBox="1"/>
          <p:nvPr/>
        </p:nvSpPr>
        <p:spPr>
          <a:xfrm>
            <a:off x="9796650" y="5212080"/>
            <a:ext cx="67731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Hailey Pham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California, Berkeley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g3182b69b2ba_2_2"/>
          <p:cNvSpPr txBox="1"/>
          <p:nvPr/>
        </p:nvSpPr>
        <p:spPr>
          <a:xfrm>
            <a:off x="2436400" y="5209950"/>
            <a:ext cx="6773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Christopher Hong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Oregon State University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g3182b69b2ba_2_2"/>
          <p:cNvSpPr txBox="1"/>
          <p:nvPr/>
        </p:nvSpPr>
        <p:spPr>
          <a:xfrm>
            <a:off x="1148625" y="7607400"/>
            <a:ext cx="19222500" cy="8310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NASA’s Aviation Safety Reporting System?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182b69b2ba_2_2"/>
          <p:cNvSpPr txBox="1"/>
          <p:nvPr/>
        </p:nvSpPr>
        <p:spPr>
          <a:xfrm>
            <a:off x="21253850" y="7607400"/>
            <a:ext cx="15872400" cy="8310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Keyword and Semantic Searching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182b69b2ba_2_2"/>
          <p:cNvSpPr txBox="1"/>
          <p:nvPr/>
        </p:nvSpPr>
        <p:spPr>
          <a:xfrm>
            <a:off x="10202188" y="8886450"/>
            <a:ext cx="3216900" cy="60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our scope, the ASRS is a three-part system in which aviation incidents are reported, de-identified, and stored into a database, later searched for data products.</a:t>
            </a:r>
            <a:endParaRPr sz="3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4" name="Google Shape;254;g3182b69b2ba_2_2"/>
          <p:cNvPicPr preferRelativeResize="0"/>
          <p:nvPr/>
        </p:nvPicPr>
        <p:blipFill rotWithShape="1">
          <a:blip r:embed="rId4">
            <a:alphaModFix/>
          </a:blip>
          <a:srcRect l="13958" t="18017" r="24278" b="26678"/>
          <a:stretch/>
        </p:blipFill>
        <p:spPr>
          <a:xfrm rot="-5400000">
            <a:off x="2676826" y="8017824"/>
            <a:ext cx="6170050" cy="790730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182b69b2ba_2_2"/>
          <p:cNvSpPr txBox="1"/>
          <p:nvPr/>
        </p:nvSpPr>
        <p:spPr>
          <a:xfrm>
            <a:off x="1405225" y="9544450"/>
            <a:ext cx="622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1.</a:t>
            </a:r>
            <a:endParaRPr sz="3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6" name="Google Shape;256;g3182b69b2ba_2_2"/>
          <p:cNvSpPr txBox="1"/>
          <p:nvPr/>
        </p:nvSpPr>
        <p:spPr>
          <a:xfrm>
            <a:off x="1405225" y="11611925"/>
            <a:ext cx="622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2.</a:t>
            </a:r>
            <a:endParaRPr sz="3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7" name="Google Shape;257;g3182b69b2ba_2_2"/>
          <p:cNvSpPr txBox="1"/>
          <p:nvPr/>
        </p:nvSpPr>
        <p:spPr>
          <a:xfrm>
            <a:off x="1405225" y="13591575"/>
            <a:ext cx="622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3.</a:t>
            </a:r>
            <a:endParaRPr sz="3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8" name="Google Shape;258;g3182b69b2ba_2_2"/>
          <p:cNvSpPr/>
          <p:nvPr/>
        </p:nvSpPr>
        <p:spPr>
          <a:xfrm>
            <a:off x="4398775" y="9719350"/>
            <a:ext cx="7581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9" name="Google Shape;259;g3182b69b2ba_2_2"/>
          <p:cNvSpPr/>
          <p:nvPr/>
        </p:nvSpPr>
        <p:spPr>
          <a:xfrm>
            <a:off x="6767200" y="9719350"/>
            <a:ext cx="7581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0" name="Google Shape;260;g3182b69b2ba_2_2"/>
          <p:cNvSpPr/>
          <p:nvPr/>
        </p:nvSpPr>
        <p:spPr>
          <a:xfrm>
            <a:off x="3537250" y="11786825"/>
            <a:ext cx="7581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1" name="Google Shape;261;g3182b69b2ba_2_2"/>
          <p:cNvSpPr/>
          <p:nvPr/>
        </p:nvSpPr>
        <p:spPr>
          <a:xfrm>
            <a:off x="6927163" y="11786825"/>
            <a:ext cx="7581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2" name="Google Shape;262;g3182b69b2ba_2_2"/>
          <p:cNvSpPr/>
          <p:nvPr/>
        </p:nvSpPr>
        <p:spPr>
          <a:xfrm>
            <a:off x="5008375" y="13766475"/>
            <a:ext cx="19188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3" name="Google Shape;263;g3182b69b2ba_2_2"/>
          <p:cNvSpPr/>
          <p:nvPr/>
        </p:nvSpPr>
        <p:spPr>
          <a:xfrm>
            <a:off x="5611300" y="9427750"/>
            <a:ext cx="423300" cy="952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4" name="Google Shape;264;g3182b69b2ba_2_2"/>
          <p:cNvSpPr txBox="1"/>
          <p:nvPr/>
        </p:nvSpPr>
        <p:spPr>
          <a:xfrm>
            <a:off x="5611300" y="9265950"/>
            <a:ext cx="622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?</a:t>
            </a:r>
            <a:endParaRPr sz="6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65" name="Google Shape;265;g3182b69b2ba_2_2"/>
          <p:cNvCxnSpPr/>
          <p:nvPr/>
        </p:nvCxnSpPr>
        <p:spPr>
          <a:xfrm>
            <a:off x="3624213" y="13579363"/>
            <a:ext cx="4656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g3182b69b2ba_2_2"/>
          <p:cNvCxnSpPr/>
          <p:nvPr/>
        </p:nvCxnSpPr>
        <p:spPr>
          <a:xfrm>
            <a:off x="3624213" y="13968513"/>
            <a:ext cx="4656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g3182b69b2ba_2_2"/>
          <p:cNvCxnSpPr/>
          <p:nvPr/>
        </p:nvCxnSpPr>
        <p:spPr>
          <a:xfrm>
            <a:off x="3624225" y="14378425"/>
            <a:ext cx="4656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g3182b69b2ba_2_2"/>
          <p:cNvCxnSpPr/>
          <p:nvPr/>
        </p:nvCxnSpPr>
        <p:spPr>
          <a:xfrm rot="10800000" flipH="1">
            <a:off x="4088550" y="13541925"/>
            <a:ext cx="1500" cy="8709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9" name="Google Shape;269;g3182b69b2ba_2_2"/>
          <p:cNvSpPr/>
          <p:nvPr/>
        </p:nvSpPr>
        <p:spPr>
          <a:xfrm>
            <a:off x="4088550" y="13909300"/>
            <a:ext cx="513000" cy="13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70" name="Google Shape;270;g3182b69b2ba_2_2"/>
          <p:cNvPicPr preferRelativeResize="0"/>
          <p:nvPr/>
        </p:nvPicPr>
        <p:blipFill rotWithShape="1">
          <a:blip r:embed="rId5">
            <a:alphaModFix/>
          </a:blip>
          <a:srcRect l="14897" t="10790" r="44500" b="47864"/>
          <a:stretch/>
        </p:blipFill>
        <p:spPr>
          <a:xfrm rot="-5400000">
            <a:off x="22546676" y="8426525"/>
            <a:ext cx="5653548" cy="823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182b69b2ba_2_2"/>
          <p:cNvSpPr/>
          <p:nvPr/>
        </p:nvSpPr>
        <p:spPr>
          <a:xfrm>
            <a:off x="21562100" y="9820850"/>
            <a:ext cx="7534800" cy="5363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2" name="Google Shape;272;g3182b69b2ba_2_2"/>
          <p:cNvSpPr/>
          <p:nvPr/>
        </p:nvSpPr>
        <p:spPr>
          <a:xfrm rot="5400000">
            <a:off x="26105475" y="11878175"/>
            <a:ext cx="3542700" cy="1897200"/>
          </a:xfrm>
          <a:prstGeom prst="wedgeRectCallout">
            <a:avLst>
              <a:gd name="adj1" fmla="val -1026"/>
              <a:gd name="adj2" fmla="val 64536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3" name="Google Shape;273;g3182b69b2ba_2_2"/>
          <p:cNvSpPr txBox="1"/>
          <p:nvPr/>
        </p:nvSpPr>
        <p:spPr>
          <a:xfrm>
            <a:off x="27160275" y="11055425"/>
            <a:ext cx="1770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results (1)</a:t>
            </a:r>
            <a:endParaRPr sz="2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74" name="Google Shape;274;g3182b69b2ba_2_2"/>
          <p:cNvCxnSpPr/>
          <p:nvPr/>
        </p:nvCxnSpPr>
        <p:spPr>
          <a:xfrm>
            <a:off x="26807175" y="12035875"/>
            <a:ext cx="1996200" cy="13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Google Shape;275;g3182b69b2ba_2_2"/>
          <p:cNvSpPr txBox="1"/>
          <p:nvPr/>
        </p:nvSpPr>
        <p:spPr>
          <a:xfrm>
            <a:off x="27160275" y="12035875"/>
            <a:ext cx="1433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drowsy pilot</a:t>
            </a:r>
            <a:endParaRPr sz="2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6" name="Google Shape;276;g3182b69b2ba_2_2"/>
          <p:cNvSpPr txBox="1"/>
          <p:nvPr/>
        </p:nvSpPr>
        <p:spPr>
          <a:xfrm>
            <a:off x="25389975" y="10053000"/>
            <a:ext cx="35406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Keyword Search:</a:t>
            </a:r>
            <a:endParaRPr sz="33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77" name="Google Shape;277;g3182b69b2ba_2_2"/>
          <p:cNvPicPr preferRelativeResize="0"/>
          <p:nvPr/>
        </p:nvPicPr>
        <p:blipFill rotWithShape="1">
          <a:blip r:embed="rId6">
            <a:alphaModFix/>
          </a:blip>
          <a:srcRect l="15239" t="12134" r="46285" b="50238"/>
          <a:stretch/>
        </p:blipFill>
        <p:spPr>
          <a:xfrm rot="-5400000">
            <a:off x="30540987" y="8908712"/>
            <a:ext cx="5244039" cy="733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182b69b2ba_2_2"/>
          <p:cNvSpPr/>
          <p:nvPr/>
        </p:nvSpPr>
        <p:spPr>
          <a:xfrm>
            <a:off x="29575150" y="9804413"/>
            <a:ext cx="7534800" cy="5363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9" name="Google Shape;279;g3182b69b2ba_2_2"/>
          <p:cNvSpPr/>
          <p:nvPr/>
        </p:nvSpPr>
        <p:spPr>
          <a:xfrm rot="5400000">
            <a:off x="33599250" y="11784788"/>
            <a:ext cx="4429500" cy="2037900"/>
          </a:xfrm>
          <a:prstGeom prst="wedgeRectCallout">
            <a:avLst>
              <a:gd name="adj1" fmla="val -1026"/>
              <a:gd name="adj2" fmla="val 64536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0" name="Google Shape;280;g3182b69b2ba_2_2"/>
          <p:cNvSpPr txBox="1"/>
          <p:nvPr/>
        </p:nvSpPr>
        <p:spPr>
          <a:xfrm>
            <a:off x="33271500" y="9931238"/>
            <a:ext cx="35406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Semantic Search:</a:t>
            </a:r>
            <a:endParaRPr sz="33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81" name="Google Shape;281;g3182b69b2ba_2_2"/>
          <p:cNvCxnSpPr/>
          <p:nvPr/>
        </p:nvCxnSpPr>
        <p:spPr>
          <a:xfrm>
            <a:off x="34815900" y="11118188"/>
            <a:ext cx="1996200" cy="13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g3182b69b2ba_2_2"/>
          <p:cNvSpPr txBox="1"/>
          <p:nvPr/>
        </p:nvSpPr>
        <p:spPr>
          <a:xfrm>
            <a:off x="34795050" y="10588988"/>
            <a:ext cx="22410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results (2)</a:t>
            </a:r>
            <a:endParaRPr sz="19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3" name="Google Shape;283;g3182b69b2ba_2_2"/>
          <p:cNvSpPr txBox="1"/>
          <p:nvPr/>
        </p:nvSpPr>
        <p:spPr>
          <a:xfrm>
            <a:off x="34693500" y="11111588"/>
            <a:ext cx="22410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drowsy pilot</a:t>
            </a:r>
            <a:endParaRPr sz="2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4" name="Google Shape;284;g3182b69b2ba_2_2"/>
          <p:cNvSpPr txBox="1"/>
          <p:nvPr/>
        </p:nvSpPr>
        <p:spPr>
          <a:xfrm>
            <a:off x="34408350" y="12861313"/>
            <a:ext cx="28113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sleeping pilot</a:t>
            </a:r>
            <a:endParaRPr sz="23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5" name="Google Shape;285;g3182b69b2ba_2_2"/>
          <p:cNvSpPr/>
          <p:nvPr/>
        </p:nvSpPr>
        <p:spPr>
          <a:xfrm>
            <a:off x="31691325" y="10627113"/>
            <a:ext cx="952500" cy="719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6" name="Google Shape;286;g3182b69b2ba_2_2"/>
          <p:cNvSpPr/>
          <p:nvPr/>
        </p:nvSpPr>
        <p:spPr>
          <a:xfrm>
            <a:off x="23808950" y="10689125"/>
            <a:ext cx="952500" cy="719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7" name="Google Shape;287;g3182b69b2ba_2_2"/>
          <p:cNvSpPr txBox="1"/>
          <p:nvPr/>
        </p:nvSpPr>
        <p:spPr>
          <a:xfrm>
            <a:off x="23568650" y="10475100"/>
            <a:ext cx="1433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drowsy pilot</a:t>
            </a:r>
            <a:endParaRPr sz="2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8" name="Google Shape;288;g3182b69b2ba_2_2"/>
          <p:cNvSpPr txBox="1"/>
          <p:nvPr/>
        </p:nvSpPr>
        <p:spPr>
          <a:xfrm>
            <a:off x="31525925" y="10551213"/>
            <a:ext cx="1433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drowsy pilot</a:t>
            </a:r>
            <a:endParaRPr sz="2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9" name="Google Shape;289;g3182b69b2ba_2_2"/>
          <p:cNvSpPr/>
          <p:nvPr/>
        </p:nvSpPr>
        <p:spPr>
          <a:xfrm>
            <a:off x="1148625" y="8947050"/>
            <a:ext cx="8560800" cy="6170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0" name="Google Shape;290;g3182b69b2ba_2_2"/>
          <p:cNvSpPr txBox="1"/>
          <p:nvPr/>
        </p:nvSpPr>
        <p:spPr>
          <a:xfrm>
            <a:off x="21779775" y="8540225"/>
            <a:ext cx="15330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Kaona offers both keyword search (mimicking ASRS) and semantic search to increase discovery of incident reports.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g3182b69b2ba_2_2"/>
          <p:cNvSpPr txBox="1"/>
          <p:nvPr/>
        </p:nvSpPr>
        <p:spPr>
          <a:xfrm>
            <a:off x="14442400" y="13625250"/>
            <a:ext cx="6401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addition to the Callback newsletter, ASRS offers a multitude of data products.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2" name="Google Shape;292;g3182b69b2ba_2_2"/>
          <p:cNvPicPr preferRelativeResize="0"/>
          <p:nvPr/>
        </p:nvPicPr>
        <p:blipFill rotWithShape="1">
          <a:blip r:embed="rId7">
            <a:alphaModFix/>
          </a:blip>
          <a:srcRect l="48322" t="10968" r="4676" b="60052"/>
          <a:stretch/>
        </p:blipFill>
        <p:spPr>
          <a:xfrm rot="-5400000">
            <a:off x="22789400" y="17642376"/>
            <a:ext cx="7467598" cy="659129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182b69b2ba_2_2"/>
          <p:cNvSpPr/>
          <p:nvPr/>
        </p:nvSpPr>
        <p:spPr>
          <a:xfrm rot="5400000">
            <a:off x="25218950" y="18633525"/>
            <a:ext cx="907200" cy="1004400"/>
          </a:xfrm>
          <a:prstGeom prst="wedgeRectCallout">
            <a:avLst>
              <a:gd name="adj1" fmla="val 21795"/>
              <a:gd name="adj2" fmla="val 65544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4" name="Google Shape;294;g3182b69b2ba_2_2"/>
          <p:cNvSpPr txBox="1"/>
          <p:nvPr/>
        </p:nvSpPr>
        <p:spPr>
          <a:xfrm rot="-1486">
            <a:off x="25325458" y="18742138"/>
            <a:ext cx="6942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…</a:t>
            </a:r>
            <a:endParaRPr sz="3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5" name="Google Shape;295;g3182b69b2ba_2_2"/>
          <p:cNvSpPr/>
          <p:nvPr/>
        </p:nvSpPr>
        <p:spPr>
          <a:xfrm rot="5400000">
            <a:off x="25861375" y="21724225"/>
            <a:ext cx="2081400" cy="3098400"/>
          </a:xfrm>
          <a:prstGeom prst="wedgeRectCallout">
            <a:avLst>
              <a:gd name="adj1" fmla="val -19677"/>
              <a:gd name="adj2" fmla="val 59619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6" name="Google Shape;296;g3182b69b2ba_2_2"/>
          <p:cNvSpPr txBox="1"/>
          <p:nvPr/>
        </p:nvSpPr>
        <p:spPr>
          <a:xfrm rot="-1396">
            <a:off x="25439750" y="22233335"/>
            <a:ext cx="29547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based on these ACN …</a:t>
            </a:r>
            <a:endParaRPr sz="3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pilots get drowsy because</a:t>
            </a:r>
            <a:endParaRPr sz="3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7" name="Google Shape;297;g3182b69b2ba_2_2"/>
          <p:cNvSpPr/>
          <p:nvPr/>
        </p:nvSpPr>
        <p:spPr>
          <a:xfrm rot="-5400000">
            <a:off x="24798675" y="19425875"/>
            <a:ext cx="1600500" cy="2740800"/>
          </a:xfrm>
          <a:prstGeom prst="wedgeRectCallout">
            <a:avLst>
              <a:gd name="adj1" fmla="val -19677"/>
              <a:gd name="adj2" fmla="val 59619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8" name="Google Shape;298;g3182b69b2ba_2_2"/>
          <p:cNvSpPr/>
          <p:nvPr/>
        </p:nvSpPr>
        <p:spPr>
          <a:xfrm>
            <a:off x="23144225" y="16858599"/>
            <a:ext cx="6520800" cy="7942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9" name="Google Shape;299;g3182b69b2ba_2_2"/>
          <p:cNvSpPr txBox="1"/>
          <p:nvPr/>
        </p:nvSpPr>
        <p:spPr>
          <a:xfrm rot="-1129">
            <a:off x="24361425" y="20036621"/>
            <a:ext cx="27408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Can you tell me why pilots get drowsy?</a:t>
            </a:r>
            <a:endParaRPr sz="2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00" name="Google Shape;300;g3182b69b2ba_2_2"/>
          <p:cNvPicPr preferRelativeResize="0"/>
          <p:nvPr/>
        </p:nvPicPr>
        <p:blipFill rotWithShape="1">
          <a:blip r:embed="rId8">
            <a:alphaModFix/>
          </a:blip>
          <a:srcRect l="48141" t="9503" r="10371" b="64104"/>
          <a:stretch/>
        </p:blipFill>
        <p:spPr>
          <a:xfrm rot="-5400000">
            <a:off x="30241538" y="17662826"/>
            <a:ext cx="6591298" cy="600300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182b69b2ba_2_2"/>
          <p:cNvSpPr/>
          <p:nvPr/>
        </p:nvSpPr>
        <p:spPr>
          <a:xfrm rot="5400000">
            <a:off x="32851975" y="17982550"/>
            <a:ext cx="907200" cy="1004400"/>
          </a:xfrm>
          <a:prstGeom prst="wedgeRectCallout">
            <a:avLst>
              <a:gd name="adj1" fmla="val 21795"/>
              <a:gd name="adj2" fmla="val 65544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2" name="Google Shape;302;g3182b69b2ba_2_2"/>
          <p:cNvSpPr txBox="1"/>
          <p:nvPr/>
        </p:nvSpPr>
        <p:spPr>
          <a:xfrm rot="-1486">
            <a:off x="32958483" y="18091163"/>
            <a:ext cx="6942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…</a:t>
            </a:r>
            <a:endParaRPr sz="3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3" name="Google Shape;303;g3182b69b2ba_2_2"/>
          <p:cNvSpPr/>
          <p:nvPr/>
        </p:nvSpPr>
        <p:spPr>
          <a:xfrm rot="-5400000">
            <a:off x="31427450" y="18862550"/>
            <a:ext cx="1499400" cy="2694900"/>
          </a:xfrm>
          <a:prstGeom prst="wedgeRectCallout">
            <a:avLst>
              <a:gd name="adj1" fmla="val 21274"/>
              <a:gd name="adj2" fmla="val 59893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4" name="Google Shape;304;g3182b69b2ba_2_2"/>
          <p:cNvSpPr txBox="1"/>
          <p:nvPr/>
        </p:nvSpPr>
        <p:spPr>
          <a:xfrm rot="-1047">
            <a:off x="30829700" y="19521947"/>
            <a:ext cx="29547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based on these ACN, can you tell me…</a:t>
            </a:r>
            <a:endParaRPr sz="2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5" name="Google Shape;305;g3182b69b2ba_2_2"/>
          <p:cNvSpPr/>
          <p:nvPr/>
        </p:nvSpPr>
        <p:spPr>
          <a:xfrm rot="5400000">
            <a:off x="33418738" y="21332538"/>
            <a:ext cx="2081400" cy="3098400"/>
          </a:xfrm>
          <a:prstGeom prst="wedgeRectCallout">
            <a:avLst>
              <a:gd name="adj1" fmla="val -19677"/>
              <a:gd name="adj2" fmla="val 59619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6" name="Google Shape;306;g3182b69b2ba_2_2"/>
          <p:cNvSpPr txBox="1"/>
          <p:nvPr/>
        </p:nvSpPr>
        <p:spPr>
          <a:xfrm rot="-1047">
            <a:off x="32982087" y="21996822"/>
            <a:ext cx="29547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based on the reports you gave me …</a:t>
            </a:r>
            <a:endParaRPr sz="2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7" name="Google Shape;307;g3182b69b2ba_2_2"/>
          <p:cNvSpPr/>
          <p:nvPr/>
        </p:nvSpPr>
        <p:spPr>
          <a:xfrm>
            <a:off x="30515250" y="16788375"/>
            <a:ext cx="6520800" cy="7942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8" name="Google Shape;308;g3182b69b2ba_2_2"/>
          <p:cNvSpPr txBox="1"/>
          <p:nvPr/>
        </p:nvSpPr>
        <p:spPr>
          <a:xfrm rot="-1556046">
            <a:off x="33714267" y="19278635"/>
            <a:ext cx="1376741" cy="16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chemeClr val="dk1"/>
                </a:solidFill>
              </a:rPr>
              <a:t>⋆</a:t>
            </a:r>
            <a:endParaRPr sz="8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9" name="Google Shape;309;g3182b69b2ba_2_2"/>
          <p:cNvSpPr txBox="1"/>
          <p:nvPr/>
        </p:nvSpPr>
        <p:spPr>
          <a:xfrm rot="-1667385">
            <a:off x="33953809" y="20392650"/>
            <a:ext cx="897629" cy="61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17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starred docs</a:t>
            </a:r>
            <a:endParaRPr sz="17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0" name="Google Shape;310;g3182b69b2ba_2_2"/>
          <p:cNvSpPr txBox="1"/>
          <p:nvPr/>
        </p:nvSpPr>
        <p:spPr>
          <a:xfrm>
            <a:off x="23144225" y="25344809"/>
            <a:ext cx="65208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search method combination (keyword or semantic) vs metadata can be used to converse with a chatbot. 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g3182b69b2ba_2_2"/>
          <p:cNvSpPr txBox="1"/>
          <p:nvPr/>
        </p:nvSpPr>
        <p:spPr>
          <a:xfrm>
            <a:off x="30515250" y="25347168"/>
            <a:ext cx="6520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Alternatively, any search task’s curated narratives can also be used to start a discussion with a chatbot (e.g. to assist with writing a newsletter!).</a:t>
            </a:r>
            <a:endParaRPr sz="3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g3182b69b2ba_2_2"/>
          <p:cNvSpPr txBox="1"/>
          <p:nvPr/>
        </p:nvSpPr>
        <p:spPr>
          <a:xfrm>
            <a:off x="27226262" y="5212080"/>
            <a:ext cx="97308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Misty Davies, Becky Hooey</a:t>
            </a:r>
            <a:endParaRPr sz="4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 Ames Research Center</a:t>
            </a:r>
            <a:endParaRPr sz="4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g3182b69b2ba_2_2"/>
          <p:cNvSpPr/>
          <p:nvPr/>
        </p:nvSpPr>
        <p:spPr>
          <a:xfrm>
            <a:off x="8377825" y="20090407"/>
            <a:ext cx="6386363" cy="527467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5" name="Google Shape;315;g3182b69b2ba_2_2"/>
          <p:cNvSpPr txBox="1"/>
          <p:nvPr/>
        </p:nvSpPr>
        <p:spPr>
          <a:xfrm>
            <a:off x="8636425" y="25639776"/>
            <a:ext cx="64017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Explicit Curation: Users </a:t>
            </a: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</a:t>
            </a:r>
            <a:r>
              <a:rPr lang="en-US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‘star’ relevant narratives and ‘hide’ non relevant narratives within a search task. </a:t>
            </a:r>
            <a:br>
              <a:rPr lang="en-US" sz="3200" dirty="0">
                <a:latin typeface="Helvetica Neue"/>
                <a:ea typeface="Helvetica Neue"/>
                <a:cs typeface="Helvetica Neue"/>
              </a:rPr>
            </a:br>
            <a:r>
              <a:rPr lang="en-US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Implicit Curation: Non-read searches can be used as signal results are not useful.</a:t>
            </a:r>
            <a:endParaRPr sz="3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g3182b69b2ba_2_2"/>
          <p:cNvSpPr txBox="1"/>
          <p:nvPr/>
        </p:nvSpPr>
        <p:spPr>
          <a:xfrm>
            <a:off x="1037450" y="15703325"/>
            <a:ext cx="20649900" cy="8310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Narrative Curation and Search Tasks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3182b69b2ba_2_2"/>
          <p:cNvPicPr preferRelativeResize="0"/>
          <p:nvPr/>
        </p:nvPicPr>
        <p:blipFill rotWithShape="1">
          <a:blip r:embed="rId9">
            <a:alphaModFix/>
          </a:blip>
          <a:srcRect l="29613" t="6280" r="11053" b="59379"/>
          <a:stretch/>
        </p:blipFill>
        <p:spPr>
          <a:xfrm rot="-5400000">
            <a:off x="30842" y="17799030"/>
            <a:ext cx="8662575" cy="664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182b69b2ba_2_2"/>
          <p:cNvSpPr/>
          <p:nvPr/>
        </p:nvSpPr>
        <p:spPr>
          <a:xfrm>
            <a:off x="1037452" y="16792400"/>
            <a:ext cx="6732000" cy="8662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9" name="Google Shape;319;g3182b69b2ba_2_2"/>
          <p:cNvSpPr txBox="1"/>
          <p:nvPr/>
        </p:nvSpPr>
        <p:spPr>
          <a:xfrm rot="1111429">
            <a:off x="5057143" y="20382811"/>
            <a:ext cx="1345614" cy="47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awake!</a:t>
            </a:r>
            <a:endParaRPr sz="24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20" name="Google Shape;320;g3182b69b2ba_2_2"/>
          <p:cNvSpPr txBox="1"/>
          <p:nvPr/>
        </p:nvSpPr>
        <p:spPr>
          <a:xfrm rot="-1196435">
            <a:off x="5478538" y="22171097"/>
            <a:ext cx="1346741" cy="47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angry</a:t>
            </a:r>
            <a:endParaRPr sz="24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21" name="Google Shape;321;g3182b69b2ba_2_2"/>
          <p:cNvSpPr txBox="1"/>
          <p:nvPr/>
        </p:nvSpPr>
        <p:spPr>
          <a:xfrm rot="3641649">
            <a:off x="5457505" y="23932700"/>
            <a:ext cx="1388845" cy="45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bored</a:t>
            </a:r>
            <a:endParaRPr sz="24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22" name="Google Shape;322;g3182b69b2ba_2_2"/>
          <p:cNvSpPr txBox="1"/>
          <p:nvPr/>
        </p:nvSpPr>
        <p:spPr>
          <a:xfrm>
            <a:off x="2837060" y="17121280"/>
            <a:ext cx="14571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drowsy pilot</a:t>
            </a:r>
            <a:endParaRPr sz="2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23" name="Google Shape;323;g3182b69b2ba_2_2"/>
          <p:cNvSpPr txBox="1"/>
          <p:nvPr/>
        </p:nvSpPr>
        <p:spPr>
          <a:xfrm rot="-905">
            <a:off x="4618337" y="24733343"/>
            <a:ext cx="22782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queries</a:t>
            </a:r>
            <a:endParaRPr sz="24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24" name="Google Shape;324;g3182b69b2ba_2_2"/>
          <p:cNvSpPr txBox="1"/>
          <p:nvPr/>
        </p:nvSpPr>
        <p:spPr>
          <a:xfrm>
            <a:off x="996225" y="25644003"/>
            <a:ext cx="6732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products require multiple searches.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5" name="Google Shape;325;g3182b69b2ba_2_2"/>
          <p:cNvCxnSpPr/>
          <p:nvPr/>
        </p:nvCxnSpPr>
        <p:spPr>
          <a:xfrm>
            <a:off x="10102838" y="17482050"/>
            <a:ext cx="2501400" cy="39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g3182b69b2ba_2_2"/>
          <p:cNvCxnSpPr/>
          <p:nvPr/>
        </p:nvCxnSpPr>
        <p:spPr>
          <a:xfrm>
            <a:off x="10102838" y="17946125"/>
            <a:ext cx="2501400" cy="39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g3182b69b2ba_2_2"/>
          <p:cNvCxnSpPr/>
          <p:nvPr/>
        </p:nvCxnSpPr>
        <p:spPr>
          <a:xfrm>
            <a:off x="10102838" y="18410200"/>
            <a:ext cx="2501400" cy="39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g3182b69b2ba_2_2"/>
          <p:cNvCxnSpPr/>
          <p:nvPr/>
        </p:nvCxnSpPr>
        <p:spPr>
          <a:xfrm>
            <a:off x="10102838" y="18874275"/>
            <a:ext cx="2501400" cy="39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g3182b69b2ba_2_2"/>
          <p:cNvCxnSpPr/>
          <p:nvPr/>
        </p:nvCxnSpPr>
        <p:spPr>
          <a:xfrm rot="10800000">
            <a:off x="12548138" y="17507250"/>
            <a:ext cx="0" cy="13776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g3182b69b2ba_2_2"/>
          <p:cNvSpPr txBox="1"/>
          <p:nvPr/>
        </p:nvSpPr>
        <p:spPr>
          <a:xfrm>
            <a:off x="8060813" y="17171350"/>
            <a:ext cx="18972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#1</a:t>
            </a:r>
            <a:endParaRPr sz="2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1" name="Google Shape;331;g3182b69b2ba_2_2"/>
          <p:cNvSpPr txBox="1"/>
          <p:nvPr/>
        </p:nvSpPr>
        <p:spPr>
          <a:xfrm>
            <a:off x="8060813" y="17634725"/>
            <a:ext cx="18972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#2</a:t>
            </a:r>
            <a:endParaRPr sz="2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2" name="Google Shape;332;g3182b69b2ba_2_2"/>
          <p:cNvSpPr txBox="1"/>
          <p:nvPr/>
        </p:nvSpPr>
        <p:spPr>
          <a:xfrm>
            <a:off x="8060813" y="18117550"/>
            <a:ext cx="18972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#3</a:t>
            </a:r>
            <a:endParaRPr sz="2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33" name="Google Shape;333;g3182b69b2ba_2_2"/>
          <p:cNvPicPr preferRelativeResize="0"/>
          <p:nvPr/>
        </p:nvPicPr>
        <p:blipFill rotWithShape="1">
          <a:blip r:embed="rId10">
            <a:alphaModFix/>
          </a:blip>
          <a:srcRect l="13963" t="54214" r="63751" b="27499"/>
          <a:stretch/>
        </p:blipFill>
        <p:spPr>
          <a:xfrm rot="-5400000">
            <a:off x="14404089" y="16322160"/>
            <a:ext cx="3223051" cy="378622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3182b69b2ba_2_2"/>
          <p:cNvSpPr txBox="1"/>
          <p:nvPr/>
        </p:nvSpPr>
        <p:spPr>
          <a:xfrm rot="144107">
            <a:off x="15602596" y="16889715"/>
            <a:ext cx="1897067" cy="49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task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5" name="Google Shape;335;g3182b69b2ba_2_2"/>
          <p:cNvSpPr txBox="1"/>
          <p:nvPr/>
        </p:nvSpPr>
        <p:spPr>
          <a:xfrm rot="143587">
            <a:off x="15382288" y="17186811"/>
            <a:ext cx="998671" cy="37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#1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6" name="Google Shape;336;g3182b69b2ba_2_2"/>
          <p:cNvSpPr txBox="1"/>
          <p:nvPr/>
        </p:nvSpPr>
        <p:spPr>
          <a:xfrm rot="143587">
            <a:off x="15382288" y="17944261"/>
            <a:ext cx="998671" cy="37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#2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7" name="Google Shape;337;g3182b69b2ba_2_2"/>
          <p:cNvSpPr txBox="1"/>
          <p:nvPr/>
        </p:nvSpPr>
        <p:spPr>
          <a:xfrm>
            <a:off x="8060813" y="18538450"/>
            <a:ext cx="18972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#4</a:t>
            </a:r>
            <a:endParaRPr sz="2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8" name="Google Shape;338;g3182b69b2ba_2_2"/>
          <p:cNvSpPr txBox="1"/>
          <p:nvPr/>
        </p:nvSpPr>
        <p:spPr>
          <a:xfrm>
            <a:off x="18342700" y="16775975"/>
            <a:ext cx="2501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Accumulate multiple searches within a search task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g3182b69b2ba_2_2"/>
          <p:cNvSpPr/>
          <p:nvPr/>
        </p:nvSpPr>
        <p:spPr>
          <a:xfrm>
            <a:off x="12548147" y="18054850"/>
            <a:ext cx="1770300" cy="25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0" name="Google Shape;340;g3182b69b2ba_2_2"/>
          <p:cNvSpPr txBox="1"/>
          <p:nvPr/>
        </p:nvSpPr>
        <p:spPr>
          <a:xfrm rot="21413897">
            <a:off x="9284409" y="23493205"/>
            <a:ext cx="1635596" cy="41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ACN: 123</a:t>
            </a: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1" name="Google Shape;341;g3182b69b2ba_2_2"/>
          <p:cNvSpPr txBox="1"/>
          <p:nvPr/>
        </p:nvSpPr>
        <p:spPr>
          <a:xfrm rot="21413897">
            <a:off x="12674465" y="23402637"/>
            <a:ext cx="1635596" cy="41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ACN: 456</a:t>
            </a: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2" name="Google Shape;342;g3182b69b2ba_2_2"/>
          <p:cNvSpPr txBox="1"/>
          <p:nvPr/>
        </p:nvSpPr>
        <p:spPr>
          <a:xfrm rot="21413826">
            <a:off x="9502650" y="22594517"/>
            <a:ext cx="681699" cy="96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dk1"/>
                </a:solidFill>
              </a:rPr>
              <a:t>⋆</a:t>
            </a:r>
            <a:endParaRPr sz="7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43" name="Google Shape;343;g3182b69b2ba_2_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073553" y="23034460"/>
            <a:ext cx="403502" cy="41901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3182b69b2ba_2_2"/>
          <p:cNvSpPr/>
          <p:nvPr/>
        </p:nvSpPr>
        <p:spPr>
          <a:xfrm>
            <a:off x="11396478" y="23370552"/>
            <a:ext cx="462600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5" name="Google Shape;345;g3182b69b2ba_2_2"/>
          <p:cNvSpPr/>
          <p:nvPr/>
        </p:nvSpPr>
        <p:spPr>
          <a:xfrm>
            <a:off x="11126338" y="23370552"/>
            <a:ext cx="462600" cy="419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6" name="Google Shape;346;g3182b69b2ba_2_2"/>
          <p:cNvSpPr/>
          <p:nvPr/>
        </p:nvSpPr>
        <p:spPr>
          <a:xfrm>
            <a:off x="15257972" y="22688744"/>
            <a:ext cx="952500" cy="62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7" name="Google Shape;347;g3182b69b2ba_2_2"/>
          <p:cNvSpPr txBox="1"/>
          <p:nvPr/>
        </p:nvSpPr>
        <p:spPr>
          <a:xfrm rot="21599060">
            <a:off x="10438049" y="24810483"/>
            <a:ext cx="21933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#1</a:t>
            </a:r>
            <a:endParaRPr sz="33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48" name="Google Shape;348;g3182b69b2ba_2_2"/>
          <p:cNvPicPr preferRelativeResize="0"/>
          <p:nvPr/>
        </p:nvPicPr>
        <p:blipFill rotWithShape="1">
          <a:blip r:embed="rId12">
            <a:alphaModFix/>
          </a:blip>
          <a:srcRect l="22750" t="57202" r="52499" b="21547"/>
          <a:stretch/>
        </p:blipFill>
        <p:spPr>
          <a:xfrm rot="-5400000">
            <a:off x="17139525" y="20195550"/>
            <a:ext cx="3932227" cy="48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182b69b2ba_2_2" descr="Star Half icon PNG and SVG Vector Free Download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926772">
            <a:off x="19899325" y="22649718"/>
            <a:ext cx="513000" cy="48847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3182b69b2ba_2_2"/>
          <p:cNvSpPr txBox="1"/>
          <p:nvPr/>
        </p:nvSpPr>
        <p:spPr>
          <a:xfrm rot="1928376">
            <a:off x="20331501" y="22855082"/>
            <a:ext cx="950217" cy="41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ACN: 123</a:t>
            </a: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1" name="Google Shape;351;g3182b69b2ba_2_2"/>
          <p:cNvSpPr/>
          <p:nvPr/>
        </p:nvSpPr>
        <p:spPr>
          <a:xfrm>
            <a:off x="16688925" y="20048625"/>
            <a:ext cx="4833300" cy="5244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2" name="Google Shape;352;g3182b69b2ba_2_2"/>
          <p:cNvSpPr txBox="1"/>
          <p:nvPr/>
        </p:nvSpPr>
        <p:spPr>
          <a:xfrm>
            <a:off x="16675825" y="25639776"/>
            <a:ext cx="52809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next search of the same task, curated narratives are marked to avoid redundant work. They are also used to inform deep searches of what is useful or not.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Google Shape;353;g3182b69b2ba_2_2"/>
          <p:cNvSpPr txBox="1"/>
          <p:nvPr/>
        </p:nvSpPr>
        <p:spPr>
          <a:xfrm>
            <a:off x="22971750" y="15700248"/>
            <a:ext cx="14064300" cy="8310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Chatting about (curated) narratives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3182b69b2ba_2_2"/>
          <p:cNvSpPr/>
          <p:nvPr/>
        </p:nvSpPr>
        <p:spPr>
          <a:xfrm rot="221774">
            <a:off x="8129450" y="13157798"/>
            <a:ext cx="1028439" cy="2504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5" name="Google Shape;355;g3182b69b2ba_2_2"/>
          <p:cNvSpPr txBox="1"/>
          <p:nvPr/>
        </p:nvSpPr>
        <p:spPr>
          <a:xfrm rot="277742">
            <a:off x="7816441" y="13006694"/>
            <a:ext cx="1654196" cy="54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CALLBACK</a:t>
            </a:r>
            <a:endParaRPr sz="19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56" name="Google Shape;356;g3182b69b2ba_2_2"/>
          <p:cNvPicPr preferRelativeResize="0"/>
          <p:nvPr/>
        </p:nvPicPr>
        <p:blipFill rotWithShape="1">
          <a:blip r:embed="rId14">
            <a:alphaModFix/>
          </a:blip>
          <a:srcRect l="47203" t="29336" r="15011" b="33705"/>
          <a:stretch/>
        </p:blipFill>
        <p:spPr>
          <a:xfrm rot="-5400000">
            <a:off x="14802688" y="7920413"/>
            <a:ext cx="4481124" cy="62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3182b69b2ba_2_2"/>
          <p:cNvSpPr txBox="1"/>
          <p:nvPr/>
        </p:nvSpPr>
        <p:spPr>
          <a:xfrm>
            <a:off x="18081900" y="11886425"/>
            <a:ext cx="22410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newsletters</a:t>
            </a:r>
            <a:endParaRPr sz="29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8" name="Google Shape;358;g3182b69b2ba_2_2"/>
          <p:cNvSpPr txBox="1"/>
          <p:nvPr/>
        </p:nvSpPr>
        <p:spPr>
          <a:xfrm>
            <a:off x="15922750" y="10898538"/>
            <a:ext cx="22410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alert messages</a:t>
            </a:r>
            <a:endParaRPr sz="29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9" name="Google Shape;359;g3182b69b2ba_2_2"/>
          <p:cNvSpPr txBox="1"/>
          <p:nvPr/>
        </p:nvSpPr>
        <p:spPr>
          <a:xfrm>
            <a:off x="17118325" y="8990088"/>
            <a:ext cx="22410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focused studies</a:t>
            </a:r>
            <a:endParaRPr sz="29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0" name="Google Shape;360;g3182b69b2ba_2_2"/>
          <p:cNvSpPr txBox="1"/>
          <p:nvPr/>
        </p:nvSpPr>
        <p:spPr>
          <a:xfrm>
            <a:off x="13622950" y="11757500"/>
            <a:ext cx="22410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quick responses</a:t>
            </a:r>
            <a:endParaRPr sz="29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1" name="Google Shape;361;g3182b69b2ba_2_2"/>
          <p:cNvSpPr txBox="1"/>
          <p:nvPr/>
        </p:nvSpPr>
        <p:spPr>
          <a:xfrm>
            <a:off x="16601750" y="12490400"/>
            <a:ext cx="7581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!</a:t>
            </a:r>
            <a:endParaRPr sz="3500" b="1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2" name="Google Shape;362;g3182b69b2ba_2_2"/>
          <p:cNvSpPr/>
          <p:nvPr/>
        </p:nvSpPr>
        <p:spPr>
          <a:xfrm>
            <a:off x="13780450" y="8989200"/>
            <a:ext cx="6520800" cy="4309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63" name="Google Shape;363;g3182b69b2ba_2_2"/>
          <p:cNvPicPr preferRelativeResize="0"/>
          <p:nvPr/>
        </p:nvPicPr>
        <p:blipFill rotWithShape="1">
          <a:blip r:embed="rId15">
            <a:alphaModFix/>
          </a:blip>
          <a:srcRect l="40716" t="15225" r="48141" b="75776"/>
          <a:stretch/>
        </p:blipFill>
        <p:spPr>
          <a:xfrm rot="-5400000">
            <a:off x="27904673" y="17776151"/>
            <a:ext cx="1105901" cy="127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245320-350E-9ECF-D62B-1997087D5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06" y="285750"/>
            <a:ext cx="399988" cy="419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f27b34-9ae3-473f-9f0f-38b0632d427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2275A0B31B547A0B1EA0DC07CFC6E" ma:contentTypeVersion="13" ma:contentTypeDescription="Create a new document." ma:contentTypeScope="" ma:versionID="7a1671620f2c479086a34eaef5bc0725">
  <xsd:schema xmlns:xsd="http://www.w3.org/2001/XMLSchema" xmlns:xs="http://www.w3.org/2001/XMLSchema" xmlns:p="http://schemas.microsoft.com/office/2006/metadata/properties" xmlns:ns2="d4f27b34-9ae3-473f-9f0f-38b0632d4277" xmlns:ns3="7b92461c-3a31-4106-a37e-51dd4f38a86b" targetNamespace="http://schemas.microsoft.com/office/2006/metadata/properties" ma:root="true" ma:fieldsID="6b981ec846d5dac932e438bbdbf574b3" ns2:_="" ns3:_="">
    <xsd:import namespace="d4f27b34-9ae3-473f-9f0f-38b0632d4277"/>
    <xsd:import namespace="7b92461c-3a31-4106-a37e-51dd4f38a8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27b34-9ae3-473f-9f0f-38b0632d4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2461c-3a31-4106-a37e-51dd4f38a8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ACB83F-8ACF-412A-ACCE-6308F2E9BEE1}">
  <ds:schemaRefs>
    <ds:schemaRef ds:uri="http://purl.org/dc/terms/"/>
    <ds:schemaRef ds:uri="d4f27b34-9ae3-473f-9f0f-38b0632d4277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7b92461c-3a31-4106-a37e-51dd4f38a86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29A06D-0242-4DDE-8F89-0392C0CB1C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27b34-9ae3-473f-9f0f-38b0632d4277"/>
    <ds:schemaRef ds:uri="7b92461c-3a31-4106-a37e-51dd4f38a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DC4DA1-BEF3-466A-97AF-B2D6DF63E1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Macintosh PowerPoint</Application>
  <PresentationFormat>Custom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Lucida Sans</vt:lpstr>
      <vt:lpstr>Noto Sans Symbols</vt:lpstr>
      <vt:lpstr>Arial</vt:lpstr>
      <vt:lpstr>Helvetica Neue</vt:lpstr>
      <vt:lpstr>Book Antiqua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Roger Margulies</dc:creator>
  <cp:lastModifiedBy>Paradis, Carlos V. (ARC-TI)[KBR Wyle Services, LLC]</cp:lastModifiedBy>
  <cp:revision>41</cp:revision>
  <dcterms:created xsi:type="dcterms:W3CDTF">2007-06-25T16:27:01Z</dcterms:created>
  <dcterms:modified xsi:type="dcterms:W3CDTF">2025-05-31T11:23:06Z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0x010100A432275A0B31B547A0B1EA0DC07CFC6E</vt:lpwstr>
  </property>
  <property fmtid="{D5CDD505-2E9C-101B-9397-08002B2CF9AE}" pid="3" name="MediaServiceImageTags">
    <vt:lpwstr/>
  </property>
</Properties>
</file>