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38404800" cy="40233600"/>
  <p:notesSz cx="9601200" cy="7315200"/>
  <p:defaultTextStyle>
    <a:defPPr>
      <a:defRPr lang="en-US"/>
    </a:defPPr>
    <a:lvl1pPr algn="l" rtl="0" fontAlgn="base">
      <a:spcBef>
        <a:spcPct val="0"/>
      </a:spcBef>
      <a:spcAft>
        <a:spcPct val="0"/>
      </a:spcAft>
      <a:defRPr sz="3200" i="1" kern="1200" baseline="-25000">
        <a:solidFill>
          <a:schemeClr val="tx1"/>
        </a:solidFill>
        <a:latin typeface="Times New Roman" charset="0"/>
        <a:ea typeface="+mn-ea"/>
        <a:cs typeface="+mn-cs"/>
      </a:defRPr>
    </a:lvl1pPr>
    <a:lvl2pPr marL="457200" algn="l" rtl="0" fontAlgn="base">
      <a:spcBef>
        <a:spcPct val="0"/>
      </a:spcBef>
      <a:spcAft>
        <a:spcPct val="0"/>
      </a:spcAft>
      <a:defRPr sz="3200" i="1" kern="1200" baseline="-25000">
        <a:solidFill>
          <a:schemeClr val="tx1"/>
        </a:solidFill>
        <a:latin typeface="Times New Roman" charset="0"/>
        <a:ea typeface="+mn-ea"/>
        <a:cs typeface="+mn-cs"/>
      </a:defRPr>
    </a:lvl2pPr>
    <a:lvl3pPr marL="914400" algn="l" rtl="0" fontAlgn="base">
      <a:spcBef>
        <a:spcPct val="0"/>
      </a:spcBef>
      <a:spcAft>
        <a:spcPct val="0"/>
      </a:spcAft>
      <a:defRPr sz="3200" i="1" kern="1200" baseline="-25000">
        <a:solidFill>
          <a:schemeClr val="tx1"/>
        </a:solidFill>
        <a:latin typeface="Times New Roman" charset="0"/>
        <a:ea typeface="+mn-ea"/>
        <a:cs typeface="+mn-cs"/>
      </a:defRPr>
    </a:lvl3pPr>
    <a:lvl4pPr marL="1371600" algn="l" rtl="0" fontAlgn="base">
      <a:spcBef>
        <a:spcPct val="0"/>
      </a:spcBef>
      <a:spcAft>
        <a:spcPct val="0"/>
      </a:spcAft>
      <a:defRPr sz="3200" i="1" kern="1200" baseline="-25000">
        <a:solidFill>
          <a:schemeClr val="tx1"/>
        </a:solidFill>
        <a:latin typeface="Times New Roman" charset="0"/>
        <a:ea typeface="+mn-ea"/>
        <a:cs typeface="+mn-cs"/>
      </a:defRPr>
    </a:lvl4pPr>
    <a:lvl5pPr marL="1828800" algn="l" rtl="0" fontAlgn="base">
      <a:spcBef>
        <a:spcPct val="0"/>
      </a:spcBef>
      <a:spcAft>
        <a:spcPct val="0"/>
      </a:spcAft>
      <a:defRPr sz="3200" i="1" kern="1200" baseline="-25000">
        <a:solidFill>
          <a:schemeClr val="tx1"/>
        </a:solidFill>
        <a:latin typeface="Times New Roman" charset="0"/>
        <a:ea typeface="+mn-ea"/>
        <a:cs typeface="+mn-cs"/>
      </a:defRPr>
    </a:lvl5pPr>
    <a:lvl6pPr marL="2286000" algn="l" defTabSz="457200" rtl="0" eaLnBrk="1" latinLnBrk="0" hangingPunct="1">
      <a:defRPr sz="3200" i="1" kern="1200" baseline="-25000">
        <a:solidFill>
          <a:schemeClr val="tx1"/>
        </a:solidFill>
        <a:latin typeface="Times New Roman" charset="0"/>
        <a:ea typeface="+mn-ea"/>
        <a:cs typeface="+mn-cs"/>
      </a:defRPr>
    </a:lvl6pPr>
    <a:lvl7pPr marL="2743200" algn="l" defTabSz="457200" rtl="0" eaLnBrk="1" latinLnBrk="0" hangingPunct="1">
      <a:defRPr sz="3200" i="1" kern="1200" baseline="-25000">
        <a:solidFill>
          <a:schemeClr val="tx1"/>
        </a:solidFill>
        <a:latin typeface="Times New Roman" charset="0"/>
        <a:ea typeface="+mn-ea"/>
        <a:cs typeface="+mn-cs"/>
      </a:defRPr>
    </a:lvl7pPr>
    <a:lvl8pPr marL="3200400" algn="l" defTabSz="457200" rtl="0" eaLnBrk="1" latinLnBrk="0" hangingPunct="1">
      <a:defRPr sz="3200" i="1" kern="1200" baseline="-25000">
        <a:solidFill>
          <a:schemeClr val="tx1"/>
        </a:solidFill>
        <a:latin typeface="Times New Roman" charset="0"/>
        <a:ea typeface="+mn-ea"/>
        <a:cs typeface="+mn-cs"/>
      </a:defRPr>
    </a:lvl8pPr>
    <a:lvl9pPr marL="3657600" algn="l" defTabSz="457200" rtl="0" eaLnBrk="1" latinLnBrk="0" hangingPunct="1">
      <a:defRPr sz="3200" i="1" kern="1200" baseline="-250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5016" userDrawn="1">
          <p15:clr>
            <a:srgbClr val="A4A3A4"/>
          </p15:clr>
        </p15:guide>
        <p15:guide id="2" pos="23232" userDrawn="1">
          <p15:clr>
            <a:srgbClr val="A4A3A4"/>
          </p15:clr>
        </p15:guide>
        <p15:guide id="3" pos="16416" userDrawn="1">
          <p15:clr>
            <a:srgbClr val="A4A3A4"/>
          </p15:clr>
        </p15:guide>
        <p15:guide id="4" pos="4320" userDrawn="1">
          <p15:clr>
            <a:srgbClr val="A4A3A4"/>
          </p15:clr>
        </p15:guide>
        <p15:guide id="5" pos="12096" userDrawn="1">
          <p15:clr>
            <a:srgbClr val="A4A3A4"/>
          </p15:clr>
        </p15:guide>
        <p15:guide id="6" orient="horz" pos="23304" userDrawn="1">
          <p15:clr>
            <a:srgbClr val="A4A3A4"/>
          </p15:clr>
        </p15:guide>
        <p15:guide id="7" pos="2664" userDrawn="1">
          <p15:clr>
            <a:srgbClr val="A4A3A4"/>
          </p15:clr>
        </p15:guide>
        <p15:guide id="8" pos="198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43"/>
    <a:srgbClr val="99FF66"/>
    <a:srgbClr val="66FF66"/>
    <a:srgbClr val="A40000"/>
    <a:srgbClr val="7F549A"/>
    <a:srgbClr val="8B5DA7"/>
    <a:srgbClr val="8A3CC4"/>
    <a:srgbClr val="2A9EAA"/>
    <a:srgbClr val="2AA9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502"/>
    <p:restoredTop sz="93056" autoAdjust="0"/>
  </p:normalViewPr>
  <p:slideViewPr>
    <p:cSldViewPr snapToGrid="0">
      <p:cViewPr>
        <p:scale>
          <a:sx n="40" d="100"/>
          <a:sy n="40" d="100"/>
        </p:scale>
        <p:origin x="424" y="144"/>
      </p:cViewPr>
      <p:guideLst>
        <p:guide orient="horz" pos="5016"/>
        <p:guide pos="23232"/>
        <p:guide pos="16416"/>
        <p:guide pos="4320"/>
        <p:guide pos="12096"/>
        <p:guide orient="horz" pos="23304"/>
        <p:guide pos="2664"/>
        <p:guide pos="1984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9425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281113" y="3473450"/>
            <a:ext cx="7038975" cy="3294063"/>
          </a:xfrm>
          <a:prstGeom prst="rect">
            <a:avLst/>
          </a:prstGeom>
          <a:noFill/>
          <a:ln w="12700">
            <a:noFill/>
            <a:miter lim="800000"/>
            <a:headEnd/>
            <a:tailEnd/>
          </a:ln>
          <a:effectLst/>
        </p:spPr>
        <p:txBody>
          <a:bodyPr vert="horz" wrap="square" lIns="95812" tIns="47067" rIns="95812" bIns="47067"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p:cNvSpPr>
            <a:spLocks noGrp="1" noRot="1" noChangeAspect="1" noChangeArrowheads="1" noTextEdit="1"/>
          </p:cNvSpPr>
          <p:nvPr>
            <p:ph type="sldImg" idx="2"/>
          </p:nvPr>
        </p:nvSpPr>
        <p:spPr bwMode="auto">
          <a:xfrm>
            <a:off x="3500438" y="552450"/>
            <a:ext cx="2608262" cy="273367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1595198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11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440363" y="0"/>
            <a:ext cx="4160837" cy="365125"/>
          </a:xfrm>
          <a:prstGeom prst="rect">
            <a:avLst/>
          </a:prstGeom>
          <a:noFill/>
          <a:ln w="12700">
            <a:noFill/>
            <a:miter lim="800000"/>
            <a:headEnd/>
            <a:tailEnd/>
          </a:ln>
        </p:spPr>
        <p:txBody>
          <a:bodyPr wrap="none" lIns="95729" tIns="47865" rIns="95729" bIns="47865" anchor="ctr">
            <a:prstTxWarp prst="textNoShape">
              <a:avLst/>
            </a:prstTxWarp>
          </a:bodyPr>
          <a:lstStyle/>
          <a:p>
            <a:pPr eaLnBrk="0" hangingPunct="0"/>
            <a:endParaRPr lang="en-US" i="0" baseline="0"/>
          </a:p>
        </p:txBody>
      </p:sp>
      <p:sp>
        <p:nvSpPr>
          <p:cNvPr id="16387" name="Rectangle 3"/>
          <p:cNvSpPr>
            <a:spLocks noChangeArrowheads="1"/>
          </p:cNvSpPr>
          <p:nvPr/>
        </p:nvSpPr>
        <p:spPr bwMode="auto">
          <a:xfrm>
            <a:off x="5440363" y="6950075"/>
            <a:ext cx="4160837" cy="365125"/>
          </a:xfrm>
          <a:prstGeom prst="rect">
            <a:avLst/>
          </a:prstGeom>
          <a:noFill/>
          <a:ln w="12700">
            <a:noFill/>
            <a:miter lim="800000"/>
            <a:headEnd/>
            <a:tailEnd/>
          </a:ln>
        </p:spPr>
        <p:txBody>
          <a:bodyPr lIns="20171" tIns="0" rIns="20171" bIns="0" anchor="b">
            <a:prstTxWarp prst="textNoShape">
              <a:avLst/>
            </a:prstTxWarp>
          </a:bodyPr>
          <a:lstStyle/>
          <a:p>
            <a:pPr algn="r" defTabSz="965200" eaLnBrk="0" hangingPunct="0"/>
            <a:r>
              <a:rPr lang="en-US" sz="1000" baseline="0"/>
              <a:t>1</a:t>
            </a:r>
          </a:p>
        </p:txBody>
      </p:sp>
      <p:sp>
        <p:nvSpPr>
          <p:cNvPr id="16388" name="Rectangle 4"/>
          <p:cNvSpPr>
            <a:spLocks noChangeArrowheads="1"/>
          </p:cNvSpPr>
          <p:nvPr/>
        </p:nvSpPr>
        <p:spPr bwMode="auto">
          <a:xfrm>
            <a:off x="0" y="6950075"/>
            <a:ext cx="4160838" cy="365125"/>
          </a:xfrm>
          <a:prstGeom prst="rect">
            <a:avLst/>
          </a:prstGeom>
          <a:noFill/>
          <a:ln w="12700">
            <a:noFill/>
            <a:miter lim="800000"/>
            <a:headEnd/>
            <a:tailEnd/>
          </a:ln>
        </p:spPr>
        <p:txBody>
          <a:bodyPr wrap="none" lIns="95729" tIns="47865" rIns="95729" bIns="47865" anchor="ctr">
            <a:prstTxWarp prst="textNoShape">
              <a:avLst/>
            </a:prstTxWarp>
          </a:bodyPr>
          <a:lstStyle/>
          <a:p>
            <a:pPr eaLnBrk="0" hangingPunct="0"/>
            <a:endParaRPr lang="en-US" i="0" baseline="0"/>
          </a:p>
        </p:txBody>
      </p:sp>
      <p:sp>
        <p:nvSpPr>
          <p:cNvPr id="16389" name="Rectangle 5"/>
          <p:cNvSpPr>
            <a:spLocks noChangeArrowheads="1"/>
          </p:cNvSpPr>
          <p:nvPr/>
        </p:nvSpPr>
        <p:spPr bwMode="auto">
          <a:xfrm>
            <a:off x="0" y="0"/>
            <a:ext cx="4160838" cy="365125"/>
          </a:xfrm>
          <a:prstGeom prst="rect">
            <a:avLst/>
          </a:prstGeom>
          <a:noFill/>
          <a:ln w="12700">
            <a:noFill/>
            <a:miter lim="800000"/>
            <a:headEnd/>
            <a:tailEnd/>
          </a:ln>
        </p:spPr>
        <p:txBody>
          <a:bodyPr wrap="none" lIns="95729" tIns="47865" rIns="95729" bIns="47865" anchor="ctr">
            <a:prstTxWarp prst="textNoShape">
              <a:avLst/>
            </a:prstTxWarp>
          </a:bodyPr>
          <a:lstStyle/>
          <a:p>
            <a:pPr eaLnBrk="0" hangingPunct="0"/>
            <a:endParaRPr lang="en-US" i="0" baseline="0"/>
          </a:p>
        </p:txBody>
      </p:sp>
      <p:sp>
        <p:nvSpPr>
          <p:cNvPr id="16390" name="Rectangle 6"/>
          <p:cNvSpPr>
            <a:spLocks noGrp="1" noRot="1" noChangeAspect="1" noChangeArrowheads="1" noTextEdit="1"/>
          </p:cNvSpPr>
          <p:nvPr>
            <p:ph type="sldImg"/>
          </p:nvPr>
        </p:nvSpPr>
        <p:spPr>
          <a:ln cap="flat"/>
        </p:spPr>
      </p:sp>
      <p:sp>
        <p:nvSpPr>
          <p:cNvPr id="16391" name="Rectangle 7"/>
          <p:cNvSpPr>
            <a:spLocks noGrp="1" noChangeArrowheads="1"/>
          </p:cNvSpPr>
          <p:nvPr>
            <p:ph type="body" idx="1"/>
          </p:nvPr>
        </p:nvSpPr>
        <p:spPr>
          <a:noFill/>
          <a:ln w="9525"/>
        </p:spPr>
        <p:txBody>
          <a:bodyPr/>
          <a:lstStyle/>
          <a:p>
            <a:endParaRPr lang="en-CA">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123" y="12499272"/>
            <a:ext cx="32644556" cy="862259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5760246" y="22798266"/>
            <a:ext cx="26884313" cy="10283471"/>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920479" y="1610431"/>
            <a:ext cx="34563844" cy="67056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843956" y="1610431"/>
            <a:ext cx="8640366" cy="3405963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920479" y="1610431"/>
            <a:ext cx="25809178" cy="340596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20479" y="1610431"/>
            <a:ext cx="34563844" cy="67056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713" y="25854205"/>
            <a:ext cx="32644556" cy="7990063"/>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033713" y="17053102"/>
            <a:ext cx="32644556" cy="88011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0479" y="1610431"/>
            <a:ext cx="34563844" cy="67056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400302" y="7823201"/>
            <a:ext cx="3369468" cy="278468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84069" y="7823201"/>
            <a:ext cx="3370660" cy="278468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20479" y="1610431"/>
            <a:ext cx="34563844" cy="67056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20479" y="9006773"/>
            <a:ext cx="16968788" cy="37524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479" y="12759269"/>
            <a:ext cx="16968788" cy="231804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9509583" y="9006773"/>
            <a:ext cx="16974741" cy="37524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9509583" y="12759269"/>
            <a:ext cx="16974741" cy="231804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20479" y="1610431"/>
            <a:ext cx="34563844" cy="67056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481" y="1602671"/>
            <a:ext cx="12634913" cy="6816197"/>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5014972" y="1602671"/>
            <a:ext cx="21469350" cy="343370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20481" y="8418865"/>
            <a:ext cx="12634913" cy="27520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7132" y="28163134"/>
            <a:ext cx="23043356" cy="3325637"/>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527132" y="3595338"/>
            <a:ext cx="23043356" cy="241389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7527132" y="31488771"/>
            <a:ext cx="23043356" cy="472069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0FA99"/>
            </a:gs>
            <a:gs pos="100000">
              <a:srgbClr val="FFFFCC"/>
            </a:gs>
          </a:gsLst>
          <a:lin ang="2700000" scaled="1"/>
        </a:gradFill>
        <a:effectLst/>
      </p:bgPr>
    </p:bg>
    <p:spTree>
      <p:nvGrpSpPr>
        <p:cNvPr id="1" name=""/>
        <p:cNvGrpSpPr/>
        <p:nvPr/>
      </p:nvGrpSpPr>
      <p:grpSpPr>
        <a:xfrm>
          <a:off x="0" y="0"/>
          <a:ext cx="0" cy="0"/>
          <a:chOff x="0" y="0"/>
          <a:chExt cx="0" cy="0"/>
        </a:xfrm>
      </p:grpSpPr>
      <p:sp>
        <p:nvSpPr>
          <p:cNvPr id="1085" name="Rectangle 61"/>
          <p:cNvSpPr>
            <a:spLocks noChangeArrowheads="1"/>
          </p:cNvSpPr>
          <p:nvPr/>
        </p:nvSpPr>
        <p:spPr bwMode="auto">
          <a:xfrm>
            <a:off x="1314450" y="2143125"/>
            <a:ext cx="35777488" cy="4283075"/>
          </a:xfrm>
          <a:prstGeom prst="rect">
            <a:avLst/>
          </a:prstGeom>
          <a:noFill/>
          <a:ln w="12700">
            <a:solidFill>
              <a:srgbClr val="D93192"/>
            </a:solidFill>
            <a:miter lim="800000"/>
            <a:headEnd/>
            <a:tailEnd/>
          </a:ln>
          <a:effectLst/>
        </p:spPr>
        <p:txBody>
          <a:bodyPr lIns="475704" tIns="233678" rIns="475704" bIns="233678">
            <a:prstTxWarp prst="textNoShape">
              <a:avLst/>
            </a:prstTxWarp>
          </a:bodyPr>
          <a:lstStyle/>
          <a:p>
            <a:pPr marL="1803400" indent="-1803400" algn="ctr" defTabSz="4806950" eaLnBrk="0" hangingPunct="0">
              <a:spcBef>
                <a:spcPct val="20000"/>
              </a:spcBef>
              <a:buClr>
                <a:schemeClr val="tx2"/>
              </a:buClr>
              <a:buSzPct val="75000"/>
              <a:defRPr/>
            </a:pPr>
            <a:endParaRPr lang="en-CA" sz="3600" b="1" i="0" baseline="0">
              <a:latin typeface="Times New Roman" pitchFamily="-110" charset="0"/>
            </a:endParaRPr>
          </a:p>
        </p:txBody>
      </p:sp>
      <p:sp>
        <p:nvSpPr>
          <p:cNvPr id="1087" name="Rectangle 63"/>
          <p:cNvSpPr>
            <a:spLocks noChangeArrowheads="1"/>
          </p:cNvSpPr>
          <p:nvPr/>
        </p:nvSpPr>
        <p:spPr bwMode="auto">
          <a:xfrm>
            <a:off x="1430338" y="34178875"/>
            <a:ext cx="7770812" cy="3224213"/>
          </a:xfrm>
          <a:prstGeom prst="rect">
            <a:avLst/>
          </a:prstGeom>
          <a:noFill/>
          <a:ln w="12700">
            <a:noFill/>
            <a:miter lim="800000"/>
            <a:headEnd/>
            <a:tailEnd/>
          </a:ln>
          <a:effectLst/>
        </p:spPr>
        <p:txBody>
          <a:bodyPr lIns="475704" tIns="233678" rIns="475704" bIns="233678">
            <a:prstTxWarp prst="textNoShape">
              <a:avLst/>
            </a:prstTxWarp>
          </a:bodyPr>
          <a:lstStyle/>
          <a:p>
            <a:pPr marL="457200" indent="-457200" algn="just" defTabSz="4806950" eaLnBrk="0" hangingPunct="0">
              <a:spcBef>
                <a:spcPct val="20000"/>
              </a:spcBef>
              <a:buClr>
                <a:schemeClr val="accent2"/>
              </a:buClr>
              <a:buSzPct val="75000"/>
              <a:buFont typeface="Wingdings" pitchFamily="-110" charset="2"/>
              <a:buChar char="l"/>
              <a:defRPr/>
            </a:pPr>
            <a:endParaRPr lang="en-CA" sz="2400" i="0" baseline="0">
              <a:latin typeface="Times New Roman" pitchFamily="-110" charset="0"/>
            </a:endParaRPr>
          </a:p>
        </p:txBody>
      </p:sp>
      <p:sp>
        <p:nvSpPr>
          <p:cNvPr id="1088" name="Rectangle 64"/>
          <p:cNvSpPr>
            <a:spLocks noChangeArrowheads="1"/>
          </p:cNvSpPr>
          <p:nvPr/>
        </p:nvSpPr>
        <p:spPr bwMode="auto">
          <a:xfrm>
            <a:off x="10515600" y="5922963"/>
            <a:ext cx="2116138" cy="746125"/>
          </a:xfrm>
          <a:prstGeom prst="rect">
            <a:avLst/>
          </a:prstGeom>
          <a:noFill/>
          <a:ln w="12700">
            <a:noFill/>
            <a:miter lim="800000"/>
            <a:headEnd/>
            <a:tailEnd/>
          </a:ln>
          <a:effectLst/>
        </p:spPr>
        <p:txBody>
          <a:bodyPr lIns="475704" tIns="233678" rIns="475704" bIns="233678" anchor="ctr">
            <a:prstTxWarp prst="textNoShape">
              <a:avLst/>
            </a:prstTxWarp>
          </a:bodyPr>
          <a:lstStyle/>
          <a:p>
            <a:pPr algn="ctr" defTabSz="4806950" eaLnBrk="0" hangingPunct="0">
              <a:defRPr/>
            </a:pPr>
            <a:endParaRPr lang="en-CA" sz="4400" b="1" i="0" baseline="0">
              <a:solidFill>
                <a:schemeClr val="accent2"/>
              </a:solidFill>
              <a:latin typeface="Times New Roman" pitchFamily="-110" charset="0"/>
            </a:endParaRPr>
          </a:p>
        </p:txBody>
      </p:sp>
      <p:sp>
        <p:nvSpPr>
          <p:cNvPr id="1089" name="Rectangle 65"/>
          <p:cNvSpPr>
            <a:spLocks noChangeArrowheads="1"/>
          </p:cNvSpPr>
          <p:nvPr/>
        </p:nvSpPr>
        <p:spPr bwMode="auto">
          <a:xfrm>
            <a:off x="2060575" y="6426200"/>
            <a:ext cx="7542213" cy="31467425"/>
          </a:xfrm>
          <a:prstGeom prst="rect">
            <a:avLst/>
          </a:prstGeom>
          <a:no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090" name="Rectangle 66"/>
          <p:cNvSpPr>
            <a:spLocks noChangeArrowheads="1"/>
          </p:cNvSpPr>
          <p:nvPr/>
        </p:nvSpPr>
        <p:spPr bwMode="auto">
          <a:xfrm>
            <a:off x="28806775" y="6426200"/>
            <a:ext cx="7540625" cy="31467425"/>
          </a:xfrm>
          <a:prstGeom prst="rect">
            <a:avLst/>
          </a:prstGeom>
          <a:no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091" name="Rectangle 67"/>
          <p:cNvSpPr>
            <a:spLocks noChangeArrowheads="1"/>
          </p:cNvSpPr>
          <p:nvPr/>
        </p:nvSpPr>
        <p:spPr bwMode="auto">
          <a:xfrm>
            <a:off x="10974388" y="6438900"/>
            <a:ext cx="7540625" cy="31467425"/>
          </a:xfrm>
          <a:prstGeom prst="rect">
            <a:avLst/>
          </a:prstGeom>
          <a:no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092" name="Rectangle 68"/>
          <p:cNvSpPr>
            <a:spLocks noChangeArrowheads="1"/>
          </p:cNvSpPr>
          <p:nvPr/>
        </p:nvSpPr>
        <p:spPr bwMode="auto">
          <a:xfrm>
            <a:off x="19891375" y="6426200"/>
            <a:ext cx="7539038" cy="31467425"/>
          </a:xfrm>
          <a:prstGeom prst="rect">
            <a:avLst/>
          </a:prstGeom>
          <a:no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093" name="Text Box 69"/>
          <p:cNvSpPr txBox="1">
            <a:spLocks noChangeArrowheads="1"/>
          </p:cNvSpPr>
          <p:nvPr/>
        </p:nvSpPr>
        <p:spPr bwMode="auto">
          <a:xfrm>
            <a:off x="2800350" y="13877925"/>
            <a:ext cx="4400550" cy="841375"/>
          </a:xfrm>
          <a:prstGeom prst="rect">
            <a:avLst/>
          </a:prstGeom>
          <a:noFill/>
          <a:ln w="12700">
            <a:noFill/>
            <a:miter lim="800000"/>
            <a:headEnd/>
            <a:tailEnd/>
          </a:ln>
          <a:effectLst/>
        </p:spPr>
        <p:txBody>
          <a:bodyPr lIns="475704" tIns="233678" rIns="475704" bIns="233678">
            <a:prstTxWarp prst="textNoShape">
              <a:avLst/>
            </a:prstTxWarp>
            <a:spAutoFit/>
          </a:bodyPr>
          <a:lstStyle/>
          <a:p>
            <a:pPr eaLnBrk="0" hangingPunct="0">
              <a:spcBef>
                <a:spcPct val="50000"/>
              </a:spcBef>
              <a:defRPr/>
            </a:pPr>
            <a:endParaRPr lang="en-CA" sz="2400" i="0" baseline="0">
              <a:latin typeface="Times New Roman" pitchFamily="-110" charset="0"/>
            </a:endParaRPr>
          </a:p>
        </p:txBody>
      </p:sp>
      <p:sp>
        <p:nvSpPr>
          <p:cNvPr id="1094" name="Line 70"/>
          <p:cNvSpPr>
            <a:spLocks noChangeShapeType="1"/>
          </p:cNvSpPr>
          <p:nvPr/>
        </p:nvSpPr>
        <p:spPr bwMode="auto">
          <a:xfrm>
            <a:off x="14744700" y="6797675"/>
            <a:ext cx="0" cy="31108650"/>
          </a:xfrm>
          <a:prstGeom prst="line">
            <a:avLst/>
          </a:prstGeom>
          <a:noFill/>
          <a:ln w="57150">
            <a:solidFill>
              <a:schemeClr val="accent1"/>
            </a:solidFill>
            <a:prstDash val="lgDash"/>
            <a:round/>
            <a:headEnd/>
            <a:tailEnd/>
          </a:ln>
          <a:effectLst/>
        </p:spPr>
        <p:txBody>
          <a:bodyPr lIns="475704" tIns="233678" rIns="475704" bIns="233678" anchor="ctr"/>
          <a:lstStyle/>
          <a:p>
            <a:pPr eaLnBrk="0" hangingPunct="0">
              <a:defRPr/>
            </a:pPr>
            <a:endParaRPr lang="en-US" i="0" baseline="0" dirty="0">
              <a:latin typeface="Times New Roman" pitchFamily="18" charset="0"/>
            </a:endParaRPr>
          </a:p>
        </p:txBody>
      </p:sp>
      <p:sp>
        <p:nvSpPr>
          <p:cNvPr id="1095" name="Line 71"/>
          <p:cNvSpPr>
            <a:spLocks noChangeShapeType="1"/>
          </p:cNvSpPr>
          <p:nvPr/>
        </p:nvSpPr>
        <p:spPr bwMode="auto">
          <a:xfrm>
            <a:off x="5830888" y="6518275"/>
            <a:ext cx="0" cy="31667450"/>
          </a:xfrm>
          <a:prstGeom prst="line">
            <a:avLst/>
          </a:prstGeom>
          <a:noFill/>
          <a:ln w="57150">
            <a:solidFill>
              <a:schemeClr val="accent1"/>
            </a:solidFill>
            <a:prstDash val="lgDash"/>
            <a:round/>
            <a:headEnd/>
            <a:tailEnd/>
          </a:ln>
          <a:effectLst/>
        </p:spPr>
        <p:txBody>
          <a:bodyPr lIns="475704" tIns="233678" rIns="475704" bIns="233678" anchor="ctr"/>
          <a:lstStyle/>
          <a:p>
            <a:pPr eaLnBrk="0" hangingPunct="0">
              <a:defRPr/>
            </a:pPr>
            <a:endParaRPr lang="en-US" i="0" baseline="0" dirty="0">
              <a:latin typeface="Times New Roman" pitchFamily="18" charset="0"/>
            </a:endParaRPr>
          </a:p>
        </p:txBody>
      </p:sp>
      <p:sp>
        <p:nvSpPr>
          <p:cNvPr id="1096" name="Line 72"/>
          <p:cNvSpPr>
            <a:spLocks noChangeShapeType="1"/>
          </p:cNvSpPr>
          <p:nvPr/>
        </p:nvSpPr>
        <p:spPr bwMode="auto">
          <a:xfrm>
            <a:off x="23660100" y="6892925"/>
            <a:ext cx="0" cy="31105475"/>
          </a:xfrm>
          <a:prstGeom prst="line">
            <a:avLst/>
          </a:prstGeom>
          <a:noFill/>
          <a:ln w="57150">
            <a:solidFill>
              <a:schemeClr val="accent1"/>
            </a:solidFill>
            <a:prstDash val="lgDash"/>
            <a:round/>
            <a:headEnd/>
            <a:tailEnd/>
          </a:ln>
          <a:effectLst/>
        </p:spPr>
        <p:txBody>
          <a:bodyPr lIns="475704" tIns="233678" rIns="475704" bIns="233678" anchor="ctr"/>
          <a:lstStyle/>
          <a:p>
            <a:pPr eaLnBrk="0" hangingPunct="0">
              <a:defRPr/>
            </a:pPr>
            <a:endParaRPr lang="en-US" i="0" baseline="0" dirty="0">
              <a:latin typeface="Times New Roman" pitchFamily="18" charset="0"/>
            </a:endParaRPr>
          </a:p>
        </p:txBody>
      </p:sp>
      <p:sp>
        <p:nvSpPr>
          <p:cNvPr id="1097" name="Line 73"/>
          <p:cNvSpPr>
            <a:spLocks noChangeShapeType="1"/>
          </p:cNvSpPr>
          <p:nvPr/>
        </p:nvSpPr>
        <p:spPr bwMode="auto">
          <a:xfrm>
            <a:off x="32575500" y="7077075"/>
            <a:ext cx="0" cy="31013400"/>
          </a:xfrm>
          <a:prstGeom prst="line">
            <a:avLst/>
          </a:prstGeom>
          <a:noFill/>
          <a:ln w="57150">
            <a:solidFill>
              <a:schemeClr val="accent1"/>
            </a:solidFill>
            <a:prstDash val="lgDash"/>
            <a:round/>
            <a:headEnd/>
            <a:tailEnd/>
          </a:ln>
          <a:effectLst/>
        </p:spPr>
        <p:txBody>
          <a:bodyPr lIns="475704" tIns="233678" rIns="475704" bIns="233678" anchor="ctr"/>
          <a:lstStyle/>
          <a:p>
            <a:pPr eaLnBrk="0" hangingPunct="0">
              <a:defRPr/>
            </a:pPr>
            <a:endParaRPr lang="en-US" i="0" baseline="0" dirty="0">
              <a:latin typeface="Times New Roman" pitchFamily="18" charset="0"/>
            </a:endParaRPr>
          </a:p>
        </p:txBody>
      </p:sp>
      <p:sp>
        <p:nvSpPr>
          <p:cNvPr id="1038" name="Rectangle 75"/>
          <p:cNvSpPr>
            <a:spLocks noGrp="1" noChangeArrowheads="1"/>
          </p:cNvSpPr>
          <p:nvPr>
            <p:ph type="body" idx="1"/>
          </p:nvPr>
        </p:nvSpPr>
        <p:spPr bwMode="auto">
          <a:xfrm>
            <a:off x="2400300" y="7823200"/>
            <a:ext cx="6854825" cy="27847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2" name="Rectangle 78"/>
          <p:cNvSpPr>
            <a:spLocks noChangeArrowheads="1"/>
          </p:cNvSpPr>
          <p:nvPr/>
        </p:nvSpPr>
        <p:spPr bwMode="auto">
          <a:xfrm flipH="1">
            <a:off x="1314450" y="6426200"/>
            <a:ext cx="746125" cy="31467425"/>
          </a:xfrm>
          <a:prstGeom prst="rect">
            <a:avLst/>
          </a:prstGeom>
          <a:solidFill>
            <a:srgbClr val="FBFEC2"/>
          </a:solid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103" name="Rectangle 79"/>
          <p:cNvSpPr>
            <a:spLocks noChangeArrowheads="1"/>
          </p:cNvSpPr>
          <p:nvPr/>
        </p:nvSpPr>
        <p:spPr bwMode="auto">
          <a:xfrm flipH="1">
            <a:off x="9602788" y="6438900"/>
            <a:ext cx="1371600" cy="31467425"/>
          </a:xfrm>
          <a:prstGeom prst="rect">
            <a:avLst/>
          </a:prstGeom>
          <a:solidFill>
            <a:srgbClr val="FBFEC2"/>
          </a:solid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104" name="Rectangle 80"/>
          <p:cNvSpPr>
            <a:spLocks noChangeArrowheads="1"/>
          </p:cNvSpPr>
          <p:nvPr/>
        </p:nvSpPr>
        <p:spPr bwMode="auto">
          <a:xfrm flipH="1">
            <a:off x="18515013" y="6438900"/>
            <a:ext cx="1371600" cy="31467425"/>
          </a:xfrm>
          <a:prstGeom prst="rect">
            <a:avLst/>
          </a:prstGeom>
          <a:solidFill>
            <a:srgbClr val="FBFEC2"/>
          </a:solid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105" name="Rectangle 81"/>
          <p:cNvSpPr>
            <a:spLocks noChangeArrowheads="1"/>
          </p:cNvSpPr>
          <p:nvPr/>
        </p:nvSpPr>
        <p:spPr bwMode="auto">
          <a:xfrm flipH="1">
            <a:off x="27430413" y="6426200"/>
            <a:ext cx="1371600" cy="31467425"/>
          </a:xfrm>
          <a:prstGeom prst="rect">
            <a:avLst/>
          </a:prstGeom>
          <a:solidFill>
            <a:srgbClr val="FBFEC2"/>
          </a:solid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
        <p:nvSpPr>
          <p:cNvPr id="1106" name="Rectangle 82"/>
          <p:cNvSpPr>
            <a:spLocks noChangeArrowheads="1"/>
          </p:cNvSpPr>
          <p:nvPr/>
        </p:nvSpPr>
        <p:spPr bwMode="auto">
          <a:xfrm flipH="1">
            <a:off x="36347400" y="6426200"/>
            <a:ext cx="744538" cy="31467425"/>
          </a:xfrm>
          <a:prstGeom prst="rect">
            <a:avLst/>
          </a:prstGeom>
          <a:solidFill>
            <a:srgbClr val="FBFEC2"/>
          </a:solidFill>
          <a:ln w="12700">
            <a:solidFill>
              <a:srgbClr val="D93192"/>
            </a:solidFill>
            <a:miter lim="800000"/>
            <a:headEnd/>
            <a:tailEnd/>
          </a:ln>
          <a:effectLst/>
        </p:spPr>
        <p:txBody>
          <a:bodyPr wrap="none" anchor="ctr">
            <a:prstTxWarp prst="textNoShape">
              <a:avLst/>
            </a:prstTxWarp>
          </a:bodyPr>
          <a:lstStyle/>
          <a:p>
            <a:pPr eaLnBrk="0" hangingPunct="0">
              <a:defRPr/>
            </a:pPr>
            <a:endParaRPr lang="en-US" i="0" baseline="0">
              <a:latin typeface="Times New Roman" pitchFamily="-110"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806950" rtl="0" eaLnBrk="0" fontAlgn="base" hangingPunct="0">
        <a:spcBef>
          <a:spcPct val="0"/>
        </a:spcBef>
        <a:spcAft>
          <a:spcPct val="0"/>
        </a:spcAft>
        <a:defRPr sz="4400" b="1">
          <a:solidFill>
            <a:schemeClr val="accent2"/>
          </a:solidFill>
          <a:latin typeface="Arial" pitchFamily="34" charset="0"/>
          <a:ea typeface="ＭＳ Ｐゴシック" charset="-128"/>
          <a:cs typeface="ＭＳ Ｐゴシック" charset="-128"/>
        </a:defRPr>
      </a:lvl1pPr>
      <a:lvl2pPr algn="ctr" defTabSz="4806950" rtl="0" eaLnBrk="0" fontAlgn="base" hangingPunct="0">
        <a:spcBef>
          <a:spcPct val="0"/>
        </a:spcBef>
        <a:spcAft>
          <a:spcPct val="0"/>
        </a:spcAft>
        <a:defRPr sz="4400" b="1">
          <a:solidFill>
            <a:schemeClr val="accent2"/>
          </a:solidFill>
          <a:latin typeface="Arial" pitchFamily="34" charset="0"/>
          <a:ea typeface="ＭＳ Ｐゴシック" charset="-128"/>
          <a:cs typeface="ＭＳ Ｐゴシック" charset="-128"/>
        </a:defRPr>
      </a:lvl2pPr>
      <a:lvl3pPr algn="ctr" defTabSz="4806950" rtl="0" eaLnBrk="0" fontAlgn="base" hangingPunct="0">
        <a:spcBef>
          <a:spcPct val="0"/>
        </a:spcBef>
        <a:spcAft>
          <a:spcPct val="0"/>
        </a:spcAft>
        <a:defRPr sz="4400" b="1">
          <a:solidFill>
            <a:schemeClr val="accent2"/>
          </a:solidFill>
          <a:latin typeface="Arial" pitchFamily="34" charset="0"/>
          <a:ea typeface="ＭＳ Ｐゴシック" charset="-128"/>
          <a:cs typeface="ＭＳ Ｐゴシック" charset="-128"/>
        </a:defRPr>
      </a:lvl3pPr>
      <a:lvl4pPr algn="ctr" defTabSz="4806950" rtl="0" eaLnBrk="0" fontAlgn="base" hangingPunct="0">
        <a:spcBef>
          <a:spcPct val="0"/>
        </a:spcBef>
        <a:spcAft>
          <a:spcPct val="0"/>
        </a:spcAft>
        <a:defRPr sz="4400" b="1">
          <a:solidFill>
            <a:schemeClr val="accent2"/>
          </a:solidFill>
          <a:latin typeface="Arial" pitchFamily="34" charset="0"/>
          <a:ea typeface="ＭＳ Ｐゴシック" charset="-128"/>
          <a:cs typeface="ＭＳ Ｐゴシック" charset="-128"/>
        </a:defRPr>
      </a:lvl4pPr>
      <a:lvl5pPr algn="ctr" defTabSz="4806950" rtl="0" eaLnBrk="0" fontAlgn="base" hangingPunct="0">
        <a:spcBef>
          <a:spcPct val="0"/>
        </a:spcBef>
        <a:spcAft>
          <a:spcPct val="0"/>
        </a:spcAft>
        <a:defRPr sz="4400" b="1">
          <a:solidFill>
            <a:schemeClr val="accent2"/>
          </a:solidFill>
          <a:latin typeface="Arial" pitchFamily="34" charset="0"/>
          <a:ea typeface="ＭＳ Ｐゴシック" charset="-128"/>
          <a:cs typeface="ＭＳ Ｐゴシック" charset="-128"/>
        </a:defRPr>
      </a:lvl5pPr>
      <a:lvl6pPr marL="457200" algn="ctr" defTabSz="4806950" rtl="0" eaLnBrk="0" fontAlgn="base" hangingPunct="0">
        <a:spcBef>
          <a:spcPct val="0"/>
        </a:spcBef>
        <a:spcAft>
          <a:spcPct val="0"/>
        </a:spcAft>
        <a:defRPr sz="4400" b="1">
          <a:solidFill>
            <a:schemeClr val="accent2"/>
          </a:solidFill>
          <a:latin typeface="Times New Roman" pitchFamily="18" charset="0"/>
        </a:defRPr>
      </a:lvl6pPr>
      <a:lvl7pPr marL="914400" algn="ctr" defTabSz="4806950" rtl="0" eaLnBrk="0" fontAlgn="base" hangingPunct="0">
        <a:spcBef>
          <a:spcPct val="0"/>
        </a:spcBef>
        <a:spcAft>
          <a:spcPct val="0"/>
        </a:spcAft>
        <a:defRPr sz="4400" b="1">
          <a:solidFill>
            <a:schemeClr val="accent2"/>
          </a:solidFill>
          <a:latin typeface="Times New Roman" pitchFamily="18" charset="0"/>
        </a:defRPr>
      </a:lvl7pPr>
      <a:lvl8pPr marL="1371600" algn="ctr" defTabSz="4806950" rtl="0" eaLnBrk="0" fontAlgn="base" hangingPunct="0">
        <a:spcBef>
          <a:spcPct val="0"/>
        </a:spcBef>
        <a:spcAft>
          <a:spcPct val="0"/>
        </a:spcAft>
        <a:defRPr sz="4400" b="1">
          <a:solidFill>
            <a:schemeClr val="accent2"/>
          </a:solidFill>
          <a:latin typeface="Times New Roman" pitchFamily="18" charset="0"/>
        </a:defRPr>
      </a:lvl8pPr>
      <a:lvl9pPr marL="1828800" algn="ctr" defTabSz="4806950" rtl="0" eaLnBrk="0" fontAlgn="base" hangingPunct="0">
        <a:spcBef>
          <a:spcPct val="0"/>
        </a:spcBef>
        <a:spcAft>
          <a:spcPct val="0"/>
        </a:spcAft>
        <a:defRPr sz="4400" b="1">
          <a:solidFill>
            <a:schemeClr val="accent2"/>
          </a:solidFill>
          <a:latin typeface="Times New Roman" pitchFamily="18" charset="0"/>
        </a:defRPr>
      </a:lvl9pPr>
    </p:titleStyle>
    <p:bodyStyle>
      <a:lvl1pPr marL="457200" indent="-457200" algn="just" defTabSz="4806950" rtl="0" eaLnBrk="0" fontAlgn="base" hangingPunct="0">
        <a:spcBef>
          <a:spcPct val="20000"/>
        </a:spcBef>
        <a:spcAft>
          <a:spcPct val="0"/>
        </a:spcAft>
        <a:buClr>
          <a:schemeClr val="accent2"/>
        </a:buClr>
        <a:buSzPct val="75000"/>
        <a:buFont typeface="Wingdings" charset="2"/>
        <a:buChar char="l"/>
        <a:defRPr sz="2400">
          <a:solidFill>
            <a:schemeClr val="tx1"/>
          </a:solidFill>
          <a:latin typeface="Arial" pitchFamily="34" charset="0"/>
          <a:ea typeface="ＭＳ Ｐゴシック" charset="-128"/>
          <a:cs typeface="ＭＳ Ｐゴシック" charset="-128"/>
        </a:defRPr>
      </a:lvl1pPr>
      <a:lvl2pPr marL="1028700" indent="-457200" algn="just" defTabSz="4806950" rtl="0" eaLnBrk="0" fontAlgn="base" hangingPunct="0">
        <a:spcBef>
          <a:spcPct val="20000"/>
        </a:spcBef>
        <a:spcAft>
          <a:spcPct val="0"/>
        </a:spcAft>
        <a:buClr>
          <a:srgbClr val="0066FF"/>
        </a:buClr>
        <a:buSzPct val="75000"/>
        <a:buFont typeface="Wingdings" charset="2"/>
        <a:buChar char="l"/>
        <a:defRPr sz="2400">
          <a:solidFill>
            <a:schemeClr val="tx1"/>
          </a:solidFill>
          <a:latin typeface="Arial" pitchFamily="34" charset="0"/>
          <a:ea typeface="ＭＳ Ｐゴシック" pitchFamily="-110" charset="-128"/>
        </a:defRPr>
      </a:lvl2pPr>
      <a:lvl3pPr marL="1651000" indent="-508000" algn="just" defTabSz="4806950" rtl="0" eaLnBrk="0" fontAlgn="base" hangingPunct="0">
        <a:spcBef>
          <a:spcPct val="20000"/>
        </a:spcBef>
        <a:spcAft>
          <a:spcPct val="0"/>
        </a:spcAft>
        <a:buClr>
          <a:srgbClr val="0066FF"/>
        </a:buClr>
        <a:buSzPct val="75000"/>
        <a:buFont typeface="Wingdings" charset="2"/>
        <a:buChar char="l"/>
        <a:defRPr sz="2400">
          <a:solidFill>
            <a:schemeClr val="tx1"/>
          </a:solidFill>
          <a:latin typeface="Arial" pitchFamily="34" charset="0"/>
          <a:ea typeface="ＭＳ Ｐゴシック" pitchFamily="-110" charset="-128"/>
        </a:defRPr>
      </a:lvl3pPr>
      <a:lvl4pPr marL="2222500" indent="-457200" algn="just" defTabSz="4806950" rtl="0" eaLnBrk="0" fontAlgn="base" hangingPunct="0">
        <a:spcBef>
          <a:spcPct val="20000"/>
        </a:spcBef>
        <a:spcAft>
          <a:spcPct val="0"/>
        </a:spcAft>
        <a:buClr>
          <a:srgbClr val="0066FF"/>
        </a:buClr>
        <a:buSzPct val="75000"/>
        <a:buFont typeface="Wingdings" charset="2"/>
        <a:buChar char="l"/>
        <a:defRPr sz="2400">
          <a:solidFill>
            <a:schemeClr val="tx1"/>
          </a:solidFill>
          <a:latin typeface="Arial" pitchFamily="34" charset="0"/>
          <a:ea typeface="ＭＳ Ｐゴシック" pitchFamily="-110" charset="-128"/>
        </a:defRPr>
      </a:lvl4pPr>
      <a:lvl5pPr marL="2743200" indent="-406400" algn="just" defTabSz="4806950" rtl="0" eaLnBrk="0" fontAlgn="base" hangingPunct="0">
        <a:spcBef>
          <a:spcPct val="20000"/>
        </a:spcBef>
        <a:spcAft>
          <a:spcPct val="0"/>
        </a:spcAft>
        <a:buClr>
          <a:srgbClr val="0066FF"/>
        </a:buClr>
        <a:buSzPct val="75000"/>
        <a:buFont typeface="Wingdings" charset="2"/>
        <a:buChar char="l"/>
        <a:defRPr sz="2400">
          <a:solidFill>
            <a:schemeClr val="tx1"/>
          </a:solidFill>
          <a:latin typeface="Arial" pitchFamily="34" charset="0"/>
          <a:ea typeface="ＭＳ Ｐゴシック" pitchFamily="-110" charset="-128"/>
        </a:defRPr>
      </a:lvl5pPr>
      <a:lvl6pPr marL="3200400" indent="-406400" algn="just" defTabSz="4806950" rtl="0" eaLnBrk="0" fontAlgn="base" hangingPunct="0">
        <a:spcBef>
          <a:spcPct val="20000"/>
        </a:spcBef>
        <a:spcAft>
          <a:spcPct val="0"/>
        </a:spcAft>
        <a:buClr>
          <a:srgbClr val="0066FF"/>
        </a:buClr>
        <a:buSzPct val="75000"/>
        <a:buFont typeface="Wingdings" pitchFamily="2" charset="2"/>
        <a:buChar char="l"/>
        <a:defRPr sz="2400">
          <a:solidFill>
            <a:schemeClr val="tx1"/>
          </a:solidFill>
          <a:latin typeface="+mn-lt"/>
        </a:defRPr>
      </a:lvl6pPr>
      <a:lvl7pPr marL="3657600" indent="-406400" algn="just" defTabSz="4806950" rtl="0" eaLnBrk="0" fontAlgn="base" hangingPunct="0">
        <a:spcBef>
          <a:spcPct val="20000"/>
        </a:spcBef>
        <a:spcAft>
          <a:spcPct val="0"/>
        </a:spcAft>
        <a:buClr>
          <a:srgbClr val="0066FF"/>
        </a:buClr>
        <a:buSzPct val="75000"/>
        <a:buFont typeface="Wingdings" pitchFamily="2" charset="2"/>
        <a:buChar char="l"/>
        <a:defRPr sz="2400">
          <a:solidFill>
            <a:schemeClr val="tx1"/>
          </a:solidFill>
          <a:latin typeface="+mn-lt"/>
        </a:defRPr>
      </a:lvl7pPr>
      <a:lvl8pPr marL="4114800" indent="-406400" algn="just" defTabSz="4806950" rtl="0" eaLnBrk="0" fontAlgn="base" hangingPunct="0">
        <a:spcBef>
          <a:spcPct val="20000"/>
        </a:spcBef>
        <a:spcAft>
          <a:spcPct val="0"/>
        </a:spcAft>
        <a:buClr>
          <a:srgbClr val="0066FF"/>
        </a:buClr>
        <a:buSzPct val="75000"/>
        <a:buFont typeface="Wingdings" pitchFamily="2" charset="2"/>
        <a:buChar char="l"/>
        <a:defRPr sz="2400">
          <a:solidFill>
            <a:schemeClr val="tx1"/>
          </a:solidFill>
          <a:latin typeface="+mn-lt"/>
        </a:defRPr>
      </a:lvl8pPr>
      <a:lvl9pPr marL="4572000" indent="-406400" algn="just" defTabSz="4806950" rtl="0" eaLnBrk="0" fontAlgn="base" hangingPunct="0">
        <a:spcBef>
          <a:spcPct val="20000"/>
        </a:spcBef>
        <a:spcAft>
          <a:spcPct val="0"/>
        </a:spcAft>
        <a:buClr>
          <a:srgbClr val="0066FF"/>
        </a:buClr>
        <a:buSzPct val="75000"/>
        <a:buFont typeface="Wingdings" pitchFamily="2" charset="2"/>
        <a:buChar char="l"/>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5365" name="Content Placeholder 2"/>
          <p:cNvSpPr>
            <a:spLocks/>
          </p:cNvSpPr>
          <p:nvPr/>
        </p:nvSpPr>
        <p:spPr bwMode="auto">
          <a:xfrm>
            <a:off x="1524000" y="7601582"/>
            <a:ext cx="10998199" cy="6749418"/>
          </a:xfrm>
          <a:prstGeom prst="rect">
            <a:avLst/>
          </a:prstGeom>
          <a:noFill/>
          <a:ln w="9525">
            <a:noFill/>
            <a:miter lim="800000"/>
            <a:headEnd/>
            <a:tailEnd/>
          </a:ln>
        </p:spPr>
        <p:txBody>
          <a:bodyPr>
            <a:prstTxWarp prst="textNoShape">
              <a:avLst/>
            </a:prstTxWarp>
          </a:bodyPr>
          <a:lstStyle/>
          <a:p>
            <a:pPr algn="just" eaLnBrk="0" hangingPunct="0"/>
            <a:r>
              <a:rPr lang="en-US" sz="2600" i="0" baseline="0" dirty="0">
                <a:latin typeface="Helvetica" pitchFamily="2" charset="0"/>
              </a:rPr>
              <a:t>The NASA In-Space Production Applications (</a:t>
            </a:r>
            <a:r>
              <a:rPr lang="en-US" sz="2600" i="0" baseline="0" dirty="0" err="1">
                <a:latin typeface="Helvetica" pitchFamily="2" charset="0"/>
              </a:rPr>
              <a:t>InSPA</a:t>
            </a:r>
            <a:r>
              <a:rPr lang="en-US" sz="2600" i="0" baseline="0" dirty="0">
                <a:latin typeface="Helvetica" pitchFamily="2" charset="0"/>
              </a:rPr>
              <a:t>) portfolio, in collaboration with the International Space Station (ISS) National Lab, provides funding and expertise to help brilliant United States innovators and businesses traverse the technology “Valley of Death” (Figure 1) by proving out their concepts for superior in-space manufactured products, biomaterials, and services that will ultimately benefit life on Earth. Scientific and technological advances on the ISS and on Earth coupled with evolving societal needs are collectively enabling </a:t>
            </a:r>
            <a:r>
              <a:rPr lang="en-US" sz="2600" i="0" baseline="0" dirty="0" err="1">
                <a:latin typeface="Helvetica" pitchFamily="2" charset="0"/>
              </a:rPr>
              <a:t>InSPA</a:t>
            </a:r>
            <a:r>
              <a:rPr lang="en-US" sz="2600" i="0" baseline="0" dirty="0">
                <a:latin typeface="Helvetica" pitchFamily="2" charset="0"/>
              </a:rPr>
              <a:t>-funded teams to produce data streams and advanced biological, chemical, and physical materials solutions with great economic and humanitarian value. We report on an extraordinary year of accomplishments on the ISS and highlight top </a:t>
            </a:r>
            <a:r>
              <a:rPr lang="en-US" sz="2600" i="0" baseline="0" dirty="0" err="1">
                <a:latin typeface="Helvetica" pitchFamily="2" charset="0"/>
              </a:rPr>
              <a:t>InSPA</a:t>
            </a:r>
            <a:r>
              <a:rPr lang="en-US" sz="2600" i="0" baseline="0" dirty="0">
                <a:latin typeface="Helvetica" pitchFamily="2" charset="0"/>
              </a:rPr>
              <a:t> and ISS National Lab results that span historic firsts in cancer research, stem cells, crystal production, optical fiber production, drug discovery, in-space treatments with RNA therapeutics, and production of artificial retinas from space.   We assert that the results have enormous potential, are transforming the space exploration ecosystem, and are the “seeds” of a microgravity industrial revolution that are shaping national microgravity strategies. </a:t>
            </a:r>
          </a:p>
        </p:txBody>
      </p:sp>
      <p:sp>
        <p:nvSpPr>
          <p:cNvPr id="15366" name="Rectangle 856"/>
          <p:cNvSpPr>
            <a:spLocks noChangeArrowheads="1"/>
          </p:cNvSpPr>
          <p:nvPr/>
        </p:nvSpPr>
        <p:spPr bwMode="auto">
          <a:xfrm>
            <a:off x="2574337" y="808017"/>
            <a:ext cx="33226093" cy="5873399"/>
          </a:xfrm>
          <a:prstGeom prst="rect">
            <a:avLst/>
          </a:prstGeom>
          <a:solidFill>
            <a:schemeClr val="bg1"/>
          </a:solidFill>
          <a:ln w="127000">
            <a:noFill/>
            <a:miter lim="800000"/>
            <a:headEnd/>
            <a:tailEnd/>
          </a:ln>
        </p:spPr>
        <p:txBody>
          <a:bodyPr wrap="square" lIns="475704" tIns="233678" rIns="475704" bIns="233678" anchor="ctr">
            <a:prstTxWarp prst="textNoShape">
              <a:avLst/>
            </a:prstTxWarp>
            <a:spAutoFit/>
          </a:bodyPr>
          <a:lstStyle/>
          <a:p>
            <a:pPr algn="ctr" eaLnBrk="0" hangingPunct="0">
              <a:spcAft>
                <a:spcPts val="100"/>
              </a:spcAft>
            </a:pPr>
            <a:r>
              <a:rPr lang="en-US" sz="7200" b="1" i="0" baseline="0" dirty="0">
                <a:latin typeface="Helvetica" pitchFamily="2" charset="0"/>
              </a:rPr>
              <a:t>Extraordinary Accomplishments of the </a:t>
            </a:r>
          </a:p>
          <a:p>
            <a:pPr algn="ctr" eaLnBrk="0" hangingPunct="0">
              <a:spcAft>
                <a:spcPts val="100"/>
              </a:spcAft>
            </a:pPr>
            <a:r>
              <a:rPr lang="en-US" sz="7200" b="1" i="0" baseline="0" dirty="0">
                <a:latin typeface="Helvetica" pitchFamily="2" charset="0"/>
              </a:rPr>
              <a:t>In Space Production Applications Portfolio in 2024</a:t>
            </a:r>
          </a:p>
          <a:p>
            <a:pPr algn="ctr" eaLnBrk="0" hangingPunct="0">
              <a:spcAft>
                <a:spcPts val="800"/>
              </a:spcAft>
            </a:pPr>
            <a:r>
              <a:rPr lang="en-US" sz="3600" i="0" baseline="0" dirty="0">
                <a:latin typeface="Helvetica" pitchFamily="2" charset="0"/>
              </a:rPr>
              <a:t>Jon Rask</a:t>
            </a:r>
            <a:r>
              <a:rPr lang="en-US" sz="3600" i="0" baseline="30000" dirty="0">
                <a:latin typeface="Helvetica" pitchFamily="2" charset="0"/>
              </a:rPr>
              <a:t>1</a:t>
            </a:r>
            <a:r>
              <a:rPr lang="en-US" sz="3600" i="0" baseline="0" dirty="0">
                <a:latin typeface="Helvetica" pitchFamily="2" charset="0"/>
              </a:rPr>
              <a:t>, Lynn Harper</a:t>
            </a:r>
            <a:r>
              <a:rPr lang="en-US" sz="3600" i="0" baseline="30000" dirty="0">
                <a:latin typeface="Helvetica" pitchFamily="2" charset="0"/>
              </a:rPr>
              <a:t>1</a:t>
            </a:r>
            <a:r>
              <a:rPr lang="en-US" sz="3600" i="0" baseline="0" dirty="0">
                <a:latin typeface="Helvetica" pitchFamily="2" charset="0"/>
              </a:rPr>
              <a:t>, John Love</a:t>
            </a:r>
            <a:r>
              <a:rPr lang="en-US" sz="3600" i="0" baseline="30000" dirty="0">
                <a:latin typeface="Helvetica" pitchFamily="2" charset="0"/>
              </a:rPr>
              <a:t>2</a:t>
            </a:r>
            <a:r>
              <a:rPr lang="en-US" sz="3600" i="0" baseline="0" dirty="0">
                <a:latin typeface="Helvetica" pitchFamily="2" charset="0"/>
              </a:rPr>
              <a:t>, Rose Hernandez</a:t>
            </a:r>
            <a:r>
              <a:rPr lang="en-US" sz="3600" i="0" baseline="30000" dirty="0">
                <a:latin typeface="Helvetica" pitchFamily="2" charset="0"/>
              </a:rPr>
              <a:t>3</a:t>
            </a:r>
            <a:r>
              <a:rPr lang="en-US" sz="3600" i="0" baseline="0" dirty="0">
                <a:latin typeface="Helvetica" pitchFamily="2" charset="0"/>
              </a:rPr>
              <a:t>, Derek Duflo</a:t>
            </a:r>
            <a:r>
              <a:rPr lang="en-US" sz="3600" i="0" baseline="30000" dirty="0">
                <a:latin typeface="Helvetica" pitchFamily="2" charset="0"/>
              </a:rPr>
              <a:t>3</a:t>
            </a:r>
            <a:r>
              <a:rPr lang="en-US" sz="3600" i="0" baseline="0" dirty="0">
                <a:latin typeface="Helvetica" pitchFamily="2" charset="0"/>
              </a:rPr>
              <a:t>, </a:t>
            </a:r>
          </a:p>
          <a:p>
            <a:pPr algn="ctr" eaLnBrk="0" hangingPunct="0">
              <a:spcAft>
                <a:spcPts val="800"/>
              </a:spcAft>
            </a:pPr>
            <a:r>
              <a:rPr lang="en-US" sz="3600" i="0" baseline="0" dirty="0">
                <a:latin typeface="Helvetica" pitchFamily="2" charset="0"/>
              </a:rPr>
              <a:t>Davide Marotta</a:t>
            </a:r>
            <a:r>
              <a:rPr lang="en-US" sz="3600" i="0" baseline="30000" dirty="0">
                <a:latin typeface="Helvetica" pitchFamily="2" charset="0"/>
              </a:rPr>
              <a:t>3</a:t>
            </a:r>
            <a:r>
              <a:rPr lang="en-US" sz="3600" i="0" baseline="0" dirty="0">
                <a:latin typeface="Helvetica" pitchFamily="2" charset="0"/>
              </a:rPr>
              <a:t>,  Kevin Engelbert</a:t>
            </a:r>
            <a:r>
              <a:rPr lang="en-US" sz="3600" i="0" baseline="30000" dirty="0">
                <a:latin typeface="Helvetica" pitchFamily="2" charset="0"/>
              </a:rPr>
              <a:t>2</a:t>
            </a:r>
            <a:endParaRPr lang="en-US" sz="3600" i="0" baseline="0" dirty="0">
              <a:latin typeface="Helvetica" pitchFamily="2" charset="0"/>
            </a:endParaRPr>
          </a:p>
          <a:p>
            <a:pPr algn="ctr" eaLnBrk="0" hangingPunct="0"/>
            <a:r>
              <a:rPr lang="en-US" i="0" baseline="30000" dirty="0">
                <a:latin typeface="Helvetica" pitchFamily="2" charset="0"/>
              </a:rPr>
              <a:t>1</a:t>
            </a:r>
            <a:r>
              <a:rPr lang="en-US" sz="3000" i="0" baseline="0" dirty="0">
                <a:latin typeface="Helvetica" pitchFamily="2" charset="0"/>
              </a:rPr>
              <a:t>Office of the Center Director, Strategic Partnerships Division, NASA Ames Research Center, Moffett Field, CA 94035, </a:t>
            </a:r>
            <a:r>
              <a:rPr lang="en-US" sz="3000" i="0" baseline="0" dirty="0" err="1">
                <a:solidFill>
                  <a:schemeClr val="accent2"/>
                </a:solidFill>
                <a:latin typeface="Helvetica" pitchFamily="2" charset="0"/>
              </a:rPr>
              <a:t>jon.c.rask@nasa.gov</a:t>
            </a:r>
            <a:endParaRPr lang="en-US" sz="3000" i="0" baseline="0" dirty="0">
              <a:solidFill>
                <a:schemeClr val="accent2"/>
              </a:solidFill>
              <a:latin typeface="Helvetica" pitchFamily="2" charset="0"/>
            </a:endParaRPr>
          </a:p>
          <a:p>
            <a:pPr algn="ctr" eaLnBrk="0" hangingPunct="0"/>
            <a:r>
              <a:rPr lang="en-US" sz="3000" i="0" baseline="0" dirty="0">
                <a:solidFill>
                  <a:schemeClr val="accent2"/>
                </a:solidFill>
                <a:latin typeface="Helvetica" pitchFamily="2" charset="0"/>
              </a:rPr>
              <a:t> </a:t>
            </a:r>
            <a:r>
              <a:rPr lang="en-US" sz="2800" i="0" baseline="30000" dirty="0">
                <a:latin typeface="Helvetica" pitchFamily="2" charset="0"/>
              </a:rPr>
              <a:t>2</a:t>
            </a:r>
            <a:r>
              <a:rPr lang="en-US" sz="3000" i="0" baseline="0" dirty="0">
                <a:latin typeface="Helvetica" pitchFamily="2" charset="0"/>
              </a:rPr>
              <a:t>Research Integration Office, ISS Program, NASA Johnson Space Center, Houston, TX 77058</a:t>
            </a:r>
          </a:p>
          <a:p>
            <a:pPr algn="ctr" eaLnBrk="0" hangingPunct="0"/>
            <a:r>
              <a:rPr lang="en-US" i="0" baseline="30000" dirty="0">
                <a:latin typeface="Helvetica" pitchFamily="2" charset="0"/>
              </a:rPr>
              <a:t>3</a:t>
            </a:r>
            <a:r>
              <a:rPr lang="en-US" sz="3000" i="0" baseline="0" dirty="0">
                <a:latin typeface="Helvetica" pitchFamily="2" charset="0"/>
              </a:rPr>
              <a:t>International Space Station National Laboratory, Melbourne, FL, 32940</a:t>
            </a:r>
          </a:p>
          <a:p>
            <a:pPr algn="ctr" eaLnBrk="0" hangingPunct="0"/>
            <a:endParaRPr lang="en-US" sz="3000" i="0" baseline="0" dirty="0">
              <a:latin typeface="Helvetica" pitchFamily="2" charset="0"/>
            </a:endParaRPr>
          </a:p>
        </p:txBody>
      </p:sp>
      <p:sp>
        <p:nvSpPr>
          <p:cNvPr id="15372" name="Content Placeholder 2"/>
          <p:cNvSpPr>
            <a:spLocks/>
          </p:cNvSpPr>
          <p:nvPr/>
        </p:nvSpPr>
        <p:spPr bwMode="auto">
          <a:xfrm>
            <a:off x="25355380" y="35022034"/>
            <a:ext cx="11699592" cy="2456551"/>
          </a:xfrm>
          <a:prstGeom prst="rect">
            <a:avLst/>
          </a:prstGeom>
          <a:noFill/>
          <a:ln w="9525">
            <a:noFill/>
            <a:miter lim="800000"/>
            <a:headEnd/>
            <a:tailEnd/>
          </a:ln>
        </p:spPr>
        <p:txBody>
          <a:bodyPr>
            <a:prstTxWarp prst="textNoShape">
              <a:avLst/>
            </a:prstTxWarp>
          </a:bodyPr>
          <a:lstStyle/>
          <a:p>
            <a:pPr lvl="1" indent="0" algn="just"/>
            <a:endParaRPr lang="en-US" sz="2600" i="0" baseline="0" dirty="0">
              <a:latin typeface="Helvetica" pitchFamily="2" charset="0"/>
              <a:ea typeface="Arial" charset="0"/>
              <a:cs typeface="Arial" charset="0"/>
            </a:endParaRPr>
          </a:p>
          <a:p>
            <a:pPr lvl="1" algn="just"/>
            <a:r>
              <a:rPr lang="en-US" sz="2600" i="0" baseline="0" dirty="0">
                <a:latin typeface="Helvetica" pitchFamily="2" charset="0"/>
                <a:ea typeface="Arial" charset="0"/>
                <a:cs typeface="Arial" charset="0"/>
              </a:rPr>
              <a:t>This poster was created for the 2024 American Society for Gravitational and Space Research Conference. For more information see the </a:t>
            </a:r>
            <a:r>
              <a:rPr lang="en-US" sz="2600" i="0" baseline="0" dirty="0">
                <a:latin typeface="Helvetica" pitchFamily="2" charset="0"/>
              </a:rPr>
              <a:t>2024 ISS National Lab and </a:t>
            </a:r>
            <a:r>
              <a:rPr lang="en-US" sz="2600" i="0" baseline="0" dirty="0" err="1">
                <a:latin typeface="Helvetica" pitchFamily="2" charset="0"/>
              </a:rPr>
              <a:t>InSPA</a:t>
            </a:r>
            <a:r>
              <a:rPr lang="en-US" sz="2600" i="0" baseline="0" dirty="0">
                <a:latin typeface="Helvetica" pitchFamily="2" charset="0"/>
              </a:rPr>
              <a:t> Strategic Integration Report posted on the NASA Technical Report Server: https://</a:t>
            </a:r>
            <a:r>
              <a:rPr lang="en-US" sz="2600" i="0" baseline="0" dirty="0" err="1">
                <a:latin typeface="Helvetica" pitchFamily="2" charset="0"/>
              </a:rPr>
              <a:t>ntrs.nasa.gov</a:t>
            </a:r>
            <a:r>
              <a:rPr lang="en-US" sz="2600" i="0" baseline="0" dirty="0">
                <a:latin typeface="Helvetica" pitchFamily="2" charset="0"/>
              </a:rPr>
              <a:t>/</a:t>
            </a:r>
            <a:r>
              <a:rPr lang="en-US" sz="2600" i="0" baseline="0" dirty="0" err="1">
                <a:latin typeface="Helvetica" pitchFamily="2" charset="0"/>
              </a:rPr>
              <a:t>search?q</a:t>
            </a:r>
            <a:r>
              <a:rPr lang="en-US" sz="2600" i="0" baseline="0" dirty="0">
                <a:latin typeface="Helvetica" pitchFamily="2" charset="0"/>
              </a:rPr>
              <a:t>=20240013491</a:t>
            </a:r>
          </a:p>
          <a:p>
            <a:pPr lvl="1" indent="0" algn="just"/>
            <a:endParaRPr lang="en-US" sz="2600" i="0" baseline="0" dirty="0">
              <a:latin typeface="Helvetica" pitchFamily="2" charset="0"/>
              <a:ea typeface="Arial" charset="0"/>
              <a:cs typeface="Arial" charset="0"/>
            </a:endParaRPr>
          </a:p>
        </p:txBody>
      </p:sp>
      <p:pic>
        <p:nvPicPr>
          <p:cNvPr id="15373" name="Picture 108" descr="nasa_3_c_nbgXLG.gif"/>
          <p:cNvPicPr>
            <a:picLocks noChangeAspect="1"/>
          </p:cNvPicPr>
          <p:nvPr/>
        </p:nvPicPr>
        <p:blipFill>
          <a:blip r:embed="rId3"/>
          <a:srcRect/>
          <a:stretch>
            <a:fillRect/>
          </a:stretch>
        </p:blipFill>
        <p:spPr bwMode="auto">
          <a:xfrm>
            <a:off x="2510063" y="1540005"/>
            <a:ext cx="3494088" cy="3017838"/>
          </a:xfrm>
          <a:prstGeom prst="rect">
            <a:avLst/>
          </a:prstGeom>
          <a:noFill/>
          <a:ln w="9525">
            <a:noFill/>
            <a:miter lim="800000"/>
            <a:headEnd/>
            <a:tailEnd/>
          </a:ln>
        </p:spPr>
      </p:pic>
      <p:sp>
        <p:nvSpPr>
          <p:cNvPr id="380" name="TextBox 4"/>
          <p:cNvSpPr txBox="1">
            <a:spLocks noChangeArrowheads="1"/>
          </p:cNvSpPr>
          <p:nvPr/>
        </p:nvSpPr>
        <p:spPr bwMode="auto">
          <a:xfrm>
            <a:off x="4990679" y="6703729"/>
            <a:ext cx="3892550" cy="769937"/>
          </a:xfrm>
          <a:prstGeom prst="rect">
            <a:avLst/>
          </a:prstGeom>
          <a:noFill/>
          <a:ln w="9525">
            <a:noFill/>
            <a:miter lim="800000"/>
            <a:headEnd/>
            <a:tailEnd/>
          </a:ln>
        </p:spPr>
        <p:txBody>
          <a:bodyPr wrap="square">
            <a:prstTxWarp prst="textNoShape">
              <a:avLst/>
            </a:prstTxWarp>
            <a:spAutoFit/>
          </a:bodyPr>
          <a:lstStyle/>
          <a:p>
            <a:pPr algn="ctr"/>
            <a:r>
              <a:rPr lang="en-US" sz="4400" b="1" i="0" baseline="0" dirty="0">
                <a:latin typeface="Helvetica" pitchFamily="2" charset="0"/>
                <a:ea typeface="Arial" charset="0"/>
                <a:cs typeface="Arial" charset="0"/>
              </a:rPr>
              <a:t>Introduction</a:t>
            </a:r>
          </a:p>
        </p:txBody>
      </p:sp>
      <p:sp>
        <p:nvSpPr>
          <p:cNvPr id="117" name="Content Placeholder 2"/>
          <p:cNvSpPr>
            <a:spLocks/>
          </p:cNvSpPr>
          <p:nvPr/>
        </p:nvSpPr>
        <p:spPr bwMode="auto">
          <a:xfrm>
            <a:off x="13644131" y="7594235"/>
            <a:ext cx="11116538" cy="14782153"/>
          </a:xfrm>
          <a:prstGeom prst="rect">
            <a:avLst/>
          </a:prstGeom>
          <a:noFill/>
          <a:ln w="9525">
            <a:noFill/>
            <a:miter lim="800000"/>
            <a:headEnd/>
            <a:tailEnd/>
          </a:ln>
        </p:spPr>
        <p:txBody>
          <a:bodyPr>
            <a:prstTxWarp prst="textNoShape">
              <a:avLst/>
            </a:prstTxWarp>
          </a:bodyPr>
          <a:lstStyle/>
          <a:p>
            <a:pPr algn="just" eaLnBrk="0" hangingPunct="0"/>
            <a:r>
              <a:rPr lang="en-US" sz="2600" b="1" i="0" baseline="0" dirty="0">
                <a:latin typeface="Helvetica" pitchFamily="2" charset="0"/>
              </a:rPr>
              <a:t>March 2024.  Historic First: Commercial Manufacturing Scale-up in Space Exceeds Reported Terrestrial Commercial Manufacturing Quantities of ZBLAN Fiber.  </a:t>
            </a:r>
            <a:r>
              <a:rPr lang="en-US" sz="2600" i="0" baseline="0" dirty="0">
                <a:latin typeface="Helvetica" pitchFamily="2" charset="0"/>
              </a:rPr>
              <a:t>Flawless Photonics (USA CA/MI; Luxembourg/Australia) reports and provides evidence that they have mastered in-space ZBLAN fiber manufacturing by exceeding the longest reported lengths produced on Earth. Flawless Photonics repeatedly demonstrated its ability to manufacture exotic glass fiber on a commercial scale,  and produced 11.2 km of ZBLAN fiber over sixteen separate draws in 16  days on the ISS in the Microgravity Sciences Glovebox (MSG).   The longest single length was 1141 meters and they achieved over 1 km in their fiber draws three times.  Nine out of sixteen manufacturing runs exceeded 700 meters each.  This opens the door to wealth generation and manufacturing operations in LEO not only with ZBLAN as the trailblazer glass, but also many other lucrative compositions of exotic glass for high tech applications whose production, quality, and quantity are constrained by gravity. [2]</a:t>
            </a:r>
          </a:p>
          <a:p>
            <a:pPr algn="just" eaLnBrk="0" hangingPunct="0"/>
            <a:endParaRPr lang="en-US" sz="2600" b="1" i="0" baseline="0" dirty="0">
              <a:latin typeface="Helvetica" pitchFamily="2" charset="0"/>
            </a:endParaRPr>
          </a:p>
          <a:p>
            <a:pPr algn="just" eaLnBrk="0" hangingPunct="0"/>
            <a:endParaRPr lang="en-US" sz="2600" b="1" i="0" baseline="0" dirty="0">
              <a:latin typeface="Helvetica" pitchFamily="2" charset="0"/>
            </a:endParaRPr>
          </a:p>
          <a:p>
            <a:pPr algn="just" eaLnBrk="0" hangingPunct="0"/>
            <a:r>
              <a:rPr lang="en-US" sz="2600" b="1" i="0" baseline="0" dirty="0">
                <a:latin typeface="Helvetica" pitchFamily="2" charset="0"/>
              </a:rPr>
              <a:t>June 2024. Exceptional Quality Improvement Confirmed for Space Pharmaceutical Class Crystals</a:t>
            </a:r>
            <a:r>
              <a:rPr lang="en-US" sz="2600" i="0" baseline="0" dirty="0">
                <a:latin typeface="Helvetica" pitchFamily="2" charset="0"/>
              </a:rPr>
              <a:t>.   </a:t>
            </a:r>
            <a:r>
              <a:rPr lang="en-US" sz="2600" i="0" baseline="0" dirty="0" err="1">
                <a:latin typeface="Helvetica" pitchFamily="2" charset="0"/>
              </a:rPr>
              <a:t>Redwire</a:t>
            </a:r>
            <a:r>
              <a:rPr lang="en-US" sz="2600" i="0" baseline="0" dirty="0">
                <a:latin typeface="Helvetica" pitchFamily="2" charset="0"/>
              </a:rPr>
              <a:t> reports and provides evidence that they have mastered the microgravity manufacturing process by delivering world-class crystals from space on their test flights of PILBOX hardware on ISS.  They provide strong evidence that space manufactured pharmaceutical crystals can have a number of superior properties over terrestrial crystals such that the quality of certain types of therapeutics can be improved on Earth through microgravity-generated knowledge products. Results were observationally confirmed by Eli Lilly and are consistent with prior reports of microgravity on therapeutic crystals, especially Merck’s cancer drug  Keytruda. 80% of 500+ crystals of all types grown in space improve in important features over terrestrial crystals. [3] [4]</a:t>
            </a:r>
          </a:p>
          <a:p>
            <a:pPr algn="just" eaLnBrk="0" hangingPunct="0"/>
            <a:endParaRPr lang="en-US" sz="2600" i="0" baseline="0" dirty="0">
              <a:latin typeface="Helvetica" pitchFamily="2" charset="0"/>
            </a:endParaRPr>
          </a:p>
          <a:p>
            <a:pPr algn="just" eaLnBrk="0" hangingPunct="0"/>
            <a:endParaRPr lang="en-US" sz="2600" b="1" i="0" baseline="0" dirty="0">
              <a:latin typeface="Helvetica" pitchFamily="2" charset="0"/>
            </a:endParaRPr>
          </a:p>
          <a:p>
            <a:pPr algn="just" eaLnBrk="0" hangingPunct="0"/>
            <a:r>
              <a:rPr lang="en-US" sz="2600" b="1" i="0" baseline="0" dirty="0">
                <a:latin typeface="Helvetica" pitchFamily="2" charset="0"/>
              </a:rPr>
              <a:t>Spring 2024. Historic First: </a:t>
            </a:r>
            <a:r>
              <a:rPr lang="en-US" sz="2600" b="1" i="0" baseline="0" dirty="0" err="1">
                <a:latin typeface="Helvetica" pitchFamily="2" charset="0"/>
              </a:rPr>
              <a:t>LambdaVision</a:t>
            </a:r>
            <a:r>
              <a:rPr lang="en-US" sz="2600" b="1" i="0" baseline="0" dirty="0">
                <a:latin typeface="Helvetica" pitchFamily="2" charset="0"/>
              </a:rPr>
              <a:t> and Space Tango have successfully demonstrated and validated microgravity-assisted artificial retina manufacturing methods in space. </a:t>
            </a:r>
            <a:r>
              <a:rPr lang="en-US" sz="2600" i="0" baseline="0" dirty="0">
                <a:latin typeface="Helvetica" pitchFamily="2" charset="0"/>
              </a:rPr>
              <a:t>200 layer retinas  manufactured in space is confirmed. [5] [6]</a:t>
            </a:r>
          </a:p>
          <a:p>
            <a:pPr algn="just" eaLnBrk="0" hangingPunct="0"/>
            <a:endParaRPr lang="en-US" sz="2600" b="1" i="0" baseline="0" dirty="0">
              <a:latin typeface="Helvetica" pitchFamily="2" charset="0"/>
            </a:endParaRPr>
          </a:p>
          <a:p>
            <a:pPr algn="just" eaLnBrk="0" hangingPunct="0"/>
            <a:endParaRPr lang="en-US" sz="2600" b="1" i="0" baseline="0" dirty="0">
              <a:latin typeface="Helvetica" pitchFamily="2" charset="0"/>
            </a:endParaRPr>
          </a:p>
          <a:p>
            <a:pPr algn="just" eaLnBrk="0" hangingPunct="0"/>
            <a:r>
              <a:rPr lang="en-US" sz="2600" b="1" i="0" baseline="0" dirty="0">
                <a:latin typeface="Helvetica" pitchFamily="2" charset="0"/>
              </a:rPr>
              <a:t>August 2024.  Historic First: 5 to 10X Quality Improvement in Space Manufactured ZBLAN. </a:t>
            </a:r>
            <a:r>
              <a:rPr lang="en-US" sz="2600" i="0" baseline="0" dirty="0">
                <a:latin typeface="Helvetica" pitchFamily="2" charset="0"/>
              </a:rPr>
              <a:t>Apsidal/Axiom (CA/TX) and Flawless Photonics/Visioneering (CA/Luxembourg/Aus/MI) report and provide evidence from prior ISS flights that in-space processing of ZBLAN glass alloys can yield fibers that have 5-10X better transmission properties than ground-manufactured fibers from comparable preforms with the same hardware and processes. Flawless Photonics’ initial results reveal that their Flawless </a:t>
            </a:r>
            <a:r>
              <a:rPr lang="en-US" sz="2600" i="0" baseline="0" dirty="0" err="1">
                <a:latin typeface="Helvetica" pitchFamily="2" charset="0"/>
              </a:rPr>
              <a:t>SpaceFiber</a:t>
            </a:r>
            <a:r>
              <a:rPr lang="en-US" sz="2600" i="0" baseline="0" dirty="0">
                <a:latin typeface="Helvetica" pitchFamily="2" charset="0"/>
              </a:rPr>
              <a:t> was about 2x stronger. Apsidal also reports better structure from their space glass. Both confirm significantly suppressed crystallization. Flawless Photonics also reports excellent diameter uniformity. Independent third-party validation is underway with the Navy Research Lab for Flawless Photonics and five other independent labs in the US, Australia, and Europe. Flawless Photonics Preform Manufacturing in Space is in development and may launch in 2026. [7]  </a:t>
            </a: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p:txBody>
      </p:sp>
      <p:sp>
        <p:nvSpPr>
          <p:cNvPr id="190" name="TextBox 4"/>
          <p:cNvSpPr txBox="1">
            <a:spLocks noChangeArrowheads="1"/>
          </p:cNvSpPr>
          <p:nvPr/>
        </p:nvSpPr>
        <p:spPr bwMode="auto">
          <a:xfrm>
            <a:off x="25336500" y="26981927"/>
            <a:ext cx="12344400" cy="769441"/>
          </a:xfrm>
          <a:prstGeom prst="rect">
            <a:avLst/>
          </a:prstGeom>
          <a:noFill/>
          <a:ln w="9525">
            <a:noFill/>
            <a:miter lim="800000"/>
            <a:headEnd/>
            <a:tailEnd/>
          </a:ln>
        </p:spPr>
        <p:txBody>
          <a:bodyPr wrap="square">
            <a:prstTxWarp prst="textNoShape">
              <a:avLst/>
            </a:prstTxWarp>
            <a:spAutoFit/>
          </a:bodyPr>
          <a:lstStyle/>
          <a:p>
            <a:pPr algn="ctr"/>
            <a:r>
              <a:rPr lang="en-US" sz="4400" b="1" i="0" baseline="0" dirty="0">
                <a:latin typeface="Helvetica" pitchFamily="2" charset="0"/>
                <a:ea typeface="Arial" charset="0"/>
                <a:cs typeface="Arial" charset="0"/>
              </a:rPr>
              <a:t>References</a:t>
            </a:r>
          </a:p>
        </p:txBody>
      </p:sp>
      <p:sp>
        <p:nvSpPr>
          <p:cNvPr id="191" name="Content Placeholder 2"/>
          <p:cNvSpPr>
            <a:spLocks/>
          </p:cNvSpPr>
          <p:nvPr/>
        </p:nvSpPr>
        <p:spPr bwMode="auto">
          <a:xfrm>
            <a:off x="26111901" y="27676155"/>
            <a:ext cx="11150599" cy="1783455"/>
          </a:xfrm>
          <a:prstGeom prst="rect">
            <a:avLst/>
          </a:prstGeom>
          <a:noFill/>
          <a:ln w="9525">
            <a:noFill/>
            <a:miter lim="800000"/>
            <a:headEnd/>
            <a:tailEnd/>
          </a:ln>
        </p:spPr>
        <p:txBody>
          <a:bodyPr>
            <a:prstTxWarp prst="textNoShape">
              <a:avLst/>
            </a:prstTxWarp>
          </a:bodyPr>
          <a:lstStyle/>
          <a:p>
            <a:pPr algn="just">
              <a:spcBef>
                <a:spcPct val="20000"/>
              </a:spcBef>
              <a:buClr>
                <a:schemeClr val="accent2"/>
              </a:buClr>
              <a:buSzPct val="75000"/>
              <a:buFont typeface="Wingdings" charset="2"/>
              <a:buNone/>
            </a:pPr>
            <a:r>
              <a:rPr lang="en-US" sz="2600" baseline="0" dirty="0">
                <a:latin typeface="Helvetica" pitchFamily="2" charset="0"/>
                <a:ea typeface="Arial" charset="0"/>
                <a:cs typeface="Arial" charset="0"/>
              </a:rPr>
              <a:t> </a:t>
            </a:r>
          </a:p>
        </p:txBody>
      </p:sp>
      <p:sp>
        <p:nvSpPr>
          <p:cNvPr id="47" name="Content Placeholder 2">
            <a:extLst>
              <a:ext uri="{FF2B5EF4-FFF2-40B4-BE49-F238E27FC236}">
                <a16:creationId xmlns:a16="http://schemas.microsoft.com/office/drawing/2014/main" id="{F7835177-F505-7043-81A7-089C8E4B6C85}"/>
              </a:ext>
            </a:extLst>
          </p:cNvPr>
          <p:cNvSpPr>
            <a:spLocks/>
          </p:cNvSpPr>
          <p:nvPr/>
        </p:nvSpPr>
        <p:spPr bwMode="auto">
          <a:xfrm>
            <a:off x="25984200" y="7629625"/>
            <a:ext cx="10984440" cy="19116575"/>
          </a:xfrm>
          <a:prstGeom prst="rect">
            <a:avLst/>
          </a:prstGeom>
          <a:noFill/>
          <a:ln w="9525">
            <a:noFill/>
            <a:miter lim="800000"/>
            <a:headEnd/>
            <a:tailEnd/>
          </a:ln>
        </p:spPr>
        <p:txBody>
          <a:bodyPr>
            <a:prstTxWarp prst="textNoShape">
              <a:avLst/>
            </a:prstTxWarp>
          </a:bodyPr>
          <a:lstStyle/>
          <a:p>
            <a:pPr algn="just" eaLnBrk="0" hangingPunct="0"/>
            <a:r>
              <a:rPr lang="en-US" sz="2600" b="1" i="0" baseline="0" dirty="0">
                <a:latin typeface="Helvetica" pitchFamily="2" charset="0"/>
              </a:rPr>
              <a:t>February 2024.  Compelling Evidence of Accelerated Cancer Cell Growth in Space Could Speed Up Therapeutic Development for Personalized Medicine</a:t>
            </a:r>
            <a:r>
              <a:rPr lang="en-US" sz="2600" i="0" baseline="0" dirty="0">
                <a:latin typeface="Helvetica" pitchFamily="2" charset="0"/>
              </a:rPr>
              <a:t>. Collaborations across teams at University of California San Diego Sanford Stem Cell Institute, Aspera Biomedicines, Axiom Space, </a:t>
            </a:r>
            <a:r>
              <a:rPr lang="en-US" sz="2600" i="0" baseline="0" dirty="0" err="1">
                <a:latin typeface="Helvetica" pitchFamily="2" charset="0"/>
              </a:rPr>
              <a:t>Bioserve</a:t>
            </a:r>
            <a:r>
              <a:rPr lang="en-US" sz="2600" i="0" baseline="0" dirty="0">
                <a:latin typeface="Helvetica" pitchFamily="2" charset="0"/>
              </a:rPr>
              <a:t>, and Space Tango found that cancer stem cells grew much faster in low Earth orbit than on Earth, triggered by the activation of the gene that supports tumor growth, survival, and resistance to treatment. [8]</a:t>
            </a:r>
          </a:p>
          <a:p>
            <a:pPr algn="just" eaLnBrk="0" hangingPunct="0"/>
            <a:r>
              <a:rPr lang="en-US" sz="2600" i="0" baseline="0" dirty="0">
                <a:latin typeface="Helvetica" pitchFamily="2" charset="0"/>
              </a:rPr>
              <a:t> </a:t>
            </a:r>
          </a:p>
          <a:p>
            <a:pPr algn="just" eaLnBrk="0" hangingPunct="0"/>
            <a:r>
              <a:rPr lang="en-US" sz="2600" b="1" i="0" baseline="0" dirty="0">
                <a:latin typeface="Helvetica" pitchFamily="2" charset="0"/>
              </a:rPr>
              <a:t>March 2024. Historic First: In-Space Treatment of Space-Induced Neuropathology. </a:t>
            </a:r>
            <a:r>
              <a:rPr lang="en-US" sz="2600" i="0" baseline="0" dirty="0">
                <a:latin typeface="Helvetica" pitchFamily="2" charset="0"/>
              </a:rPr>
              <a:t>Sachi </a:t>
            </a:r>
            <a:r>
              <a:rPr lang="en-US" sz="2600" i="0" baseline="0" dirty="0" err="1">
                <a:latin typeface="Helvetica" pitchFamily="2" charset="0"/>
              </a:rPr>
              <a:t>Bioworks</a:t>
            </a:r>
            <a:r>
              <a:rPr lang="en-US" sz="2600" i="0" baseline="0" dirty="0">
                <a:latin typeface="Helvetica" pitchFamily="2" charset="0"/>
              </a:rPr>
              <a:t> (CO) and Space Tango (KY)  demonstrated that space-induced neuropathology offers an opportunity for accelerated screening of RNA therapeutics for treating neurodegenerative diseases. Sachi </a:t>
            </a:r>
            <a:r>
              <a:rPr lang="en-US" sz="2600" i="0" baseline="0" dirty="0" err="1">
                <a:latin typeface="Helvetica" pitchFamily="2" charset="0"/>
              </a:rPr>
              <a:t>Bioworks</a:t>
            </a:r>
            <a:r>
              <a:rPr lang="en-US" sz="2600" i="0" baseline="0" dirty="0">
                <a:latin typeface="Helvetica" pitchFamily="2" charset="0"/>
              </a:rPr>
              <a:t>’ spaceflight results show that their </a:t>
            </a:r>
            <a:r>
              <a:rPr lang="en-US" sz="2600" i="0" baseline="0" dirty="0" err="1">
                <a:latin typeface="Helvetica" pitchFamily="2" charset="0"/>
              </a:rPr>
              <a:t>Nanoligomer</a:t>
            </a:r>
            <a:r>
              <a:rPr lang="en-US" sz="2600" i="0" baseline="0" dirty="0">
                <a:latin typeface="Helvetica" pitchFamily="2" charset="0"/>
              </a:rPr>
              <a:t> technology significantly mitigates the Alzheimer’s Disease (AD), Frontotemporal Dementia (FTD), and Amyotrophic Lateral Sclerosis (ALS) relevant biomarkers in Healthy and Diseased Human Motor (neuromuscular) and Pre-frontal Cortex (cognition) brain organoids. [9]</a:t>
            </a:r>
          </a:p>
          <a:p>
            <a:pPr algn="just" eaLnBrk="0" hangingPunct="0"/>
            <a:endParaRPr lang="en-US" sz="2600" i="0" baseline="0" dirty="0">
              <a:latin typeface="Helvetica" pitchFamily="2" charset="0"/>
            </a:endParaRPr>
          </a:p>
          <a:p>
            <a:pPr algn="just" eaLnBrk="0" hangingPunct="0"/>
            <a:r>
              <a:rPr lang="en-US" sz="2600" b="1" i="0" baseline="0" dirty="0">
                <a:latin typeface="Helvetica" pitchFamily="2" charset="0"/>
                <a:ea typeface="Arial" charset="0"/>
                <a:cs typeface="Arial" charset="0"/>
              </a:rPr>
              <a:t>August 2024.  Historic First: Adult Human Fibroblasts Reprogrammed to Induced Pluripotent Stem Cells (iPSCs) in Space. </a:t>
            </a:r>
            <a:r>
              <a:rPr lang="en-US" sz="2600" i="0" baseline="0" dirty="0">
                <a:latin typeface="Helvetica" pitchFamily="2" charset="0"/>
                <a:ea typeface="Arial" charset="0"/>
                <a:cs typeface="Arial" charset="0"/>
              </a:rPr>
              <a:t>Scientists at Cedars-Sinai (CA)/Axiom (TX) and </a:t>
            </a:r>
            <a:r>
              <a:rPr lang="en-US" sz="2600" i="0" baseline="0" dirty="0" err="1">
                <a:latin typeface="Helvetica" pitchFamily="2" charset="0"/>
                <a:ea typeface="Arial" charset="0"/>
                <a:cs typeface="Arial" charset="0"/>
              </a:rPr>
              <a:t>Bioserve</a:t>
            </a:r>
            <a:r>
              <a:rPr lang="en-US" sz="2600" i="0" baseline="0" dirty="0">
                <a:latin typeface="Helvetica" pitchFamily="2" charset="0"/>
                <a:ea typeface="Arial" charset="0"/>
                <a:cs typeface="Arial" charset="0"/>
              </a:rPr>
              <a:t> (CO) have made a groundbreaking achievement by successfully reprogramming adult human skin cells into embryonic-type cells called induced pluripotent stem cells (iPSCs) for the first time in LEO. This pioneering experiment, conducted aboard the ISS, leverages the unique environment of microgravity to push the boundaries of stem cell research. The ability to create iPSCs in space holds vast potential for advancing regenerative medicine. This would allow a single patient’s skin cells to be used in space for multiple different organ analyses and different drug tests and iterations without requiring additional flights, thereby significantly accelerating and increasing the quantity and value of results.  Evidence requires postflight analyses of samples which return to Earth in November 2024. [10]</a:t>
            </a:r>
          </a:p>
          <a:p>
            <a:pPr algn="just" eaLnBrk="0" hangingPunct="0"/>
            <a:endParaRPr lang="en-US" sz="2600" i="0" baseline="0" dirty="0">
              <a:latin typeface="Helvetica" pitchFamily="2" charset="0"/>
              <a:ea typeface="Arial" charset="0"/>
              <a:cs typeface="Arial" charset="0"/>
            </a:endParaRPr>
          </a:p>
          <a:p>
            <a:pPr algn="just" eaLnBrk="0" hangingPunct="0"/>
            <a:r>
              <a:rPr lang="en-US" sz="2600" b="1" i="0" baseline="0" dirty="0">
                <a:latin typeface="Helvetica" pitchFamily="2" charset="0"/>
                <a:ea typeface="Arial" charset="0"/>
                <a:cs typeface="Arial" charset="0"/>
              </a:rPr>
              <a:t>August 2024.  Historic First:  In-Space Metastasis Detection.  </a:t>
            </a:r>
            <a:r>
              <a:rPr lang="en-US" sz="2600" i="0" baseline="0" dirty="0">
                <a:latin typeface="Helvetica" pitchFamily="2" charset="0"/>
                <a:ea typeface="Arial" charset="0"/>
                <a:cs typeface="Arial" charset="0"/>
              </a:rPr>
              <a:t>Encapsulate (CO) / Space Tango (KY) reports and provides evidence that they can distinguish metastatic tumors vs non-metastatic tumors from patients with colon cancer by examining cancer cells’ behavior in microgravity.  They provided compelling evidence that gravity prevents subtle but essential features in metastatic cell responses from being seen on Earth, but that these are visible in microgravity.  The goal of this project is to provide a device that can evaluate the risk of tumor metastasis for patients on an individualized basis, using the initial tumor biopsy. This In-Space diagnostic device could provide oncologists with a more accurate prediction of patients' fate to inform long-term treatment strategies. [11] [12]</a:t>
            </a:r>
          </a:p>
          <a:p>
            <a:pPr algn="just" eaLnBrk="0" hangingPunct="0"/>
            <a:endParaRPr lang="en-US" sz="2600" i="0" baseline="0" dirty="0">
              <a:latin typeface="Helvetica" pitchFamily="2" charset="0"/>
              <a:ea typeface="Arial" charset="0"/>
              <a:cs typeface="Arial" charset="0"/>
            </a:endParaRPr>
          </a:p>
          <a:p>
            <a:pPr algn="just" eaLnBrk="0" hangingPunct="0"/>
            <a:endParaRPr lang="en-US" sz="2600" i="0" baseline="0" dirty="0">
              <a:latin typeface="Helvetica" pitchFamily="2" charset="0"/>
              <a:ea typeface="Arial" charset="0"/>
              <a:cs typeface="Arial" charset="0"/>
            </a:endParaRPr>
          </a:p>
          <a:p>
            <a:pPr algn="just">
              <a:spcBef>
                <a:spcPct val="20000"/>
              </a:spcBef>
              <a:buClr>
                <a:schemeClr val="accent2"/>
              </a:buClr>
              <a:buSzPct val="75000"/>
              <a:buFont typeface="Wingdings" charset="2"/>
              <a:buNone/>
            </a:pPr>
            <a:endParaRPr lang="en-US" sz="2600" i="0" baseline="0" dirty="0">
              <a:latin typeface="Helvetica" pitchFamily="2" charset="0"/>
              <a:ea typeface="Arial" charset="0"/>
              <a:cs typeface="Arial" charset="0"/>
            </a:endParaRPr>
          </a:p>
          <a:p>
            <a:pPr algn="just">
              <a:spcBef>
                <a:spcPct val="20000"/>
              </a:spcBef>
              <a:buClr>
                <a:schemeClr val="accent2"/>
              </a:buClr>
              <a:buSzPct val="75000"/>
              <a:buFont typeface="Wingdings" charset="2"/>
              <a:buNone/>
            </a:pPr>
            <a:endParaRPr lang="en-US" sz="2600" i="0" baseline="0" dirty="0">
              <a:latin typeface="Helvetica" pitchFamily="2" charset="0"/>
              <a:ea typeface="Arial" charset="0"/>
              <a:cs typeface="Arial" charset="0"/>
            </a:endParaRPr>
          </a:p>
        </p:txBody>
      </p:sp>
      <p:sp>
        <p:nvSpPr>
          <p:cNvPr id="48" name="Title 1">
            <a:extLst>
              <a:ext uri="{FF2B5EF4-FFF2-40B4-BE49-F238E27FC236}">
                <a16:creationId xmlns:a16="http://schemas.microsoft.com/office/drawing/2014/main" id="{622624D9-268F-7C45-8B09-0FFE1DE64531}"/>
              </a:ext>
            </a:extLst>
          </p:cNvPr>
          <p:cNvSpPr txBox="1">
            <a:spLocks/>
          </p:cNvSpPr>
          <p:nvPr/>
        </p:nvSpPr>
        <p:spPr>
          <a:xfrm>
            <a:off x="26822938" y="6689725"/>
            <a:ext cx="8838123" cy="866775"/>
          </a:xfrm>
          <a:prstGeom prst="rect">
            <a:avLst/>
          </a:prstGeom>
        </p:spPr>
        <p:txBody>
          <a:bodyPr anchor="ctr">
            <a:prstTxWarp prst="textNoShape">
              <a:avLst/>
            </a:prstTxWarp>
            <a:noAutofit/>
          </a:bodyPr>
          <a:lstStyle/>
          <a:p>
            <a:pPr algn="ctr" eaLnBrk="1" hangingPunct="1"/>
            <a:r>
              <a:rPr lang="en-US" sz="4400" b="1" i="0" baseline="0" dirty="0">
                <a:latin typeface="Helvetica" pitchFamily="2" charset="0"/>
                <a:ea typeface="Arial" pitchFamily="-110" charset="0"/>
                <a:cs typeface="Arial" pitchFamily="-110" charset="0"/>
              </a:rPr>
              <a:t>Microgravity Biomanufacturing</a:t>
            </a:r>
          </a:p>
        </p:txBody>
      </p:sp>
      <p:pic>
        <p:nvPicPr>
          <p:cNvPr id="1026" name="Picture 2">
            <a:extLst>
              <a:ext uri="{FF2B5EF4-FFF2-40B4-BE49-F238E27FC236}">
                <a16:creationId xmlns:a16="http://schemas.microsoft.com/office/drawing/2014/main" id="{C12280CA-8713-9E01-6761-160A5A07B1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50520" y="1300639"/>
            <a:ext cx="2968550" cy="272363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EC3F9A5-E0ED-CE23-06E9-18F42D3D0A96}"/>
              </a:ext>
            </a:extLst>
          </p:cNvPr>
          <p:cNvSpPr>
            <a:spLocks/>
          </p:cNvSpPr>
          <p:nvPr/>
        </p:nvSpPr>
        <p:spPr bwMode="auto">
          <a:xfrm>
            <a:off x="25984201" y="28055042"/>
            <a:ext cx="10972800" cy="7911358"/>
          </a:xfrm>
          <a:prstGeom prst="rect">
            <a:avLst/>
          </a:prstGeom>
          <a:noFill/>
          <a:ln w="9525">
            <a:noFill/>
            <a:miter lim="800000"/>
            <a:headEnd/>
            <a:tailEnd/>
          </a:ln>
        </p:spPr>
        <p:txBody>
          <a:bodyPr>
            <a:prstTxWarp prst="textNoShape">
              <a:avLst/>
            </a:prstTxWarp>
          </a:bodyPr>
          <a:lstStyle/>
          <a:p>
            <a:pPr algn="just" eaLnBrk="0" hangingPunct="0"/>
            <a:r>
              <a:rPr lang="en-US" sz="2600" i="0" baseline="0" dirty="0">
                <a:latin typeface="Helvetica" pitchFamily="2" charset="0"/>
              </a:rPr>
              <a:t>[1] https://</a:t>
            </a:r>
            <a:r>
              <a:rPr lang="en-US" sz="2600" i="0" baseline="0" dirty="0" err="1">
                <a:latin typeface="Helvetica" pitchFamily="2" charset="0"/>
              </a:rPr>
              <a:t>www.nasa.gov</a:t>
            </a:r>
            <a:r>
              <a:rPr lang="en-US" sz="2600" i="0" baseline="0" dirty="0">
                <a:latin typeface="Helvetica" pitchFamily="2" charset="0"/>
              </a:rPr>
              <a:t>/missions/station/</a:t>
            </a:r>
            <a:r>
              <a:rPr lang="en-US" sz="2600" i="0" baseline="0" dirty="0" err="1">
                <a:latin typeface="Helvetica" pitchFamily="2" charset="0"/>
              </a:rPr>
              <a:t>nasa</a:t>
            </a:r>
            <a:r>
              <a:rPr lang="en-US" sz="2600" i="0" baseline="0" dirty="0">
                <a:latin typeface="Helvetica" pitchFamily="2" charset="0"/>
              </a:rPr>
              <a:t>-implementation-strategy/</a:t>
            </a:r>
          </a:p>
          <a:p>
            <a:pPr algn="just" eaLnBrk="0" hangingPunct="0"/>
            <a:r>
              <a:rPr lang="en-US" sz="2600" i="0" baseline="0" dirty="0">
                <a:latin typeface="Helvetica" pitchFamily="2" charset="0"/>
              </a:rPr>
              <a:t>[2] </a:t>
            </a:r>
            <a:r>
              <a:rPr lang="en-US" sz="2600" i="0" baseline="0" dirty="0">
                <a:latin typeface="Helvetica" pitchFamily="2" charset="0"/>
                <a:ea typeface="Arial" charset="0"/>
                <a:cs typeface="Arial" charset="0"/>
              </a:rPr>
              <a:t>https://</a:t>
            </a:r>
            <a:r>
              <a:rPr lang="en-US" sz="2600" i="0" baseline="0" dirty="0" err="1">
                <a:latin typeface="Helvetica" pitchFamily="2" charset="0"/>
                <a:ea typeface="Arial" charset="0"/>
                <a:cs typeface="Arial" charset="0"/>
              </a:rPr>
              <a:t>spacenews.com</a:t>
            </a:r>
            <a:r>
              <a:rPr lang="en-US" sz="2600" i="0" baseline="0" dirty="0">
                <a:latin typeface="Helvetica" pitchFamily="2" charset="0"/>
                <a:ea typeface="Arial" charset="0"/>
                <a:cs typeface="Arial" charset="0"/>
              </a:rPr>
              <a:t>/flawless-photonics-kicking-glass/</a:t>
            </a:r>
          </a:p>
          <a:p>
            <a:pPr algn="just" eaLnBrk="0" hangingPunct="0"/>
            <a:r>
              <a:rPr lang="en-US" sz="2600" i="0" baseline="0" dirty="0">
                <a:latin typeface="Helvetica" pitchFamily="2" charset="0"/>
              </a:rPr>
              <a:t>[3] https://</a:t>
            </a:r>
            <a:r>
              <a:rPr lang="en-US" sz="2600" i="0" baseline="0" dirty="0" err="1">
                <a:latin typeface="Helvetica" pitchFamily="2" charset="0"/>
              </a:rPr>
              <a:t>www.issnationallab.org</a:t>
            </a:r>
            <a:r>
              <a:rPr lang="en-US" sz="2600" i="0" baseline="0" dirty="0">
                <a:latin typeface="Helvetica" pitchFamily="2" charset="0"/>
              </a:rPr>
              <a:t>/release-spxcrs29-redwire-pil-box/</a:t>
            </a:r>
          </a:p>
          <a:p>
            <a:pPr algn="just" eaLnBrk="0" hangingPunct="0"/>
            <a:r>
              <a:rPr lang="en-US" sz="2600" i="0" baseline="0" dirty="0">
                <a:latin typeface="Helvetica" pitchFamily="2" charset="0"/>
              </a:rPr>
              <a:t>[4] https://</a:t>
            </a:r>
            <a:r>
              <a:rPr lang="en-US" sz="2600" i="0" baseline="0" dirty="0" err="1">
                <a:latin typeface="Helvetica" pitchFamily="2" charset="0"/>
              </a:rPr>
              <a:t>www.mdpi.com</a:t>
            </a:r>
            <a:r>
              <a:rPr lang="en-US" sz="2600" i="0" baseline="0" dirty="0">
                <a:latin typeface="Helvetica" pitchFamily="2" charset="0"/>
              </a:rPr>
              <a:t>/2073-4352/14/7/652</a:t>
            </a:r>
          </a:p>
          <a:p>
            <a:pPr algn="just" eaLnBrk="0" hangingPunct="0"/>
            <a:r>
              <a:rPr lang="en-US" sz="2600" i="0" baseline="0" dirty="0">
                <a:latin typeface="Helvetica" pitchFamily="2" charset="0"/>
              </a:rPr>
              <a:t>[5]https://</a:t>
            </a:r>
            <a:r>
              <a:rPr lang="en-US" sz="2600" i="0" baseline="0" dirty="0" err="1">
                <a:latin typeface="Helvetica" pitchFamily="2" charset="0"/>
              </a:rPr>
              <a:t>www.issnationallab.org</a:t>
            </a:r>
            <a:r>
              <a:rPr lang="en-US" sz="2600" i="0" baseline="0" dirty="0">
                <a:latin typeface="Helvetica" pitchFamily="2" charset="0"/>
              </a:rPr>
              <a:t>/lambdavision-space-tango-5-million-award-from-nasa-additional-retinal-research/ </a:t>
            </a:r>
          </a:p>
          <a:p>
            <a:pPr algn="just" eaLnBrk="0" hangingPunct="0"/>
            <a:r>
              <a:rPr lang="en-US" sz="2600" i="0" baseline="0" dirty="0">
                <a:latin typeface="Helvetica" pitchFamily="2" charset="0"/>
              </a:rPr>
              <a:t>[6] https://lambdavision.cmail20.com/t/t-e-</a:t>
            </a:r>
            <a:r>
              <a:rPr lang="en-US" sz="2600" i="0" baseline="0" dirty="0" err="1">
                <a:latin typeface="Helvetica" pitchFamily="2" charset="0"/>
              </a:rPr>
              <a:t>sfejt</a:t>
            </a:r>
            <a:r>
              <a:rPr lang="en-US" sz="2600" i="0" baseline="0" dirty="0">
                <a:latin typeface="Helvetica" pitchFamily="2" charset="0"/>
              </a:rPr>
              <a:t>-</a:t>
            </a:r>
            <a:r>
              <a:rPr lang="en-US" sz="2600" i="0" baseline="0" dirty="0" err="1">
                <a:latin typeface="Helvetica" pitchFamily="2" charset="0"/>
              </a:rPr>
              <a:t>tyukjjjrlt-yh</a:t>
            </a:r>
            <a:r>
              <a:rPr lang="en-US" sz="2600" i="0" baseline="0" dirty="0">
                <a:latin typeface="Helvetica" pitchFamily="2" charset="0"/>
              </a:rPr>
              <a:t>/</a:t>
            </a:r>
          </a:p>
          <a:p>
            <a:pPr algn="just" eaLnBrk="0" hangingPunct="0"/>
            <a:r>
              <a:rPr lang="en-US" sz="2600" i="0" baseline="0" dirty="0">
                <a:latin typeface="Helvetica" pitchFamily="2" charset="0"/>
              </a:rPr>
              <a:t>[7]https://</a:t>
            </a:r>
            <a:r>
              <a:rPr lang="en-US" sz="2600" i="0" baseline="0" dirty="0" err="1">
                <a:latin typeface="Helvetica" pitchFamily="2" charset="0"/>
              </a:rPr>
              <a:t>www.issnationallab.org</a:t>
            </a:r>
            <a:r>
              <a:rPr lang="en-US" sz="2600" i="0" baseline="0" dirty="0">
                <a:latin typeface="Helvetica" pitchFamily="2" charset="0"/>
              </a:rPr>
              <a:t>/release-ng20-flawless-photonics-fiber-optics/</a:t>
            </a:r>
          </a:p>
          <a:p>
            <a:pPr algn="just" eaLnBrk="0" hangingPunct="0"/>
            <a:r>
              <a:rPr lang="en-US" sz="2600" i="0" baseline="0" dirty="0">
                <a:latin typeface="Helvetica" pitchFamily="2" charset="0"/>
              </a:rPr>
              <a:t>[8] https://</a:t>
            </a:r>
            <a:r>
              <a:rPr lang="en-US" sz="2600" i="0" baseline="0" dirty="0" err="1">
                <a:latin typeface="Helvetica" pitchFamily="2" charset="0"/>
              </a:rPr>
              <a:t>www.biorxiv.org</a:t>
            </a:r>
            <a:r>
              <a:rPr lang="en-US" sz="2600" i="0" baseline="0" dirty="0">
                <a:latin typeface="Helvetica" pitchFamily="2" charset="0"/>
              </a:rPr>
              <a:t>/content/10.1101/2024.01.28.577076v1</a:t>
            </a:r>
          </a:p>
          <a:p>
            <a:pPr algn="just" eaLnBrk="0" hangingPunct="0"/>
            <a:r>
              <a:rPr lang="en-US" sz="2600" i="0" baseline="0" dirty="0">
                <a:latin typeface="Helvetica" pitchFamily="2" charset="0"/>
              </a:rPr>
              <a:t>[9] https://</a:t>
            </a:r>
            <a:r>
              <a:rPr lang="en-US" sz="2600" i="0" baseline="0" dirty="0" err="1">
                <a:latin typeface="Helvetica" pitchFamily="2" charset="0"/>
              </a:rPr>
              <a:t>pubs.acs.org</a:t>
            </a:r>
            <a:r>
              <a:rPr lang="en-US" sz="2600" i="0" baseline="0" dirty="0">
                <a:latin typeface="Helvetica" pitchFamily="2" charset="0"/>
              </a:rPr>
              <a:t>/</a:t>
            </a:r>
            <a:r>
              <a:rPr lang="en-US" sz="2600" i="0" baseline="0" dirty="0" err="1">
                <a:latin typeface="Helvetica" pitchFamily="2" charset="0"/>
              </a:rPr>
              <a:t>doi</a:t>
            </a:r>
            <a:r>
              <a:rPr lang="en-US" sz="2600" i="0" baseline="0" dirty="0">
                <a:latin typeface="Helvetica" pitchFamily="2" charset="0"/>
              </a:rPr>
              <a:t>/full/10.1021/acschemneuro.4c00160</a:t>
            </a:r>
          </a:p>
          <a:p>
            <a:pPr algn="just" eaLnBrk="0" hangingPunct="0"/>
            <a:r>
              <a:rPr lang="en-US" sz="2600" i="0" baseline="0" dirty="0">
                <a:latin typeface="Helvetica" pitchFamily="2" charset="0"/>
                <a:ea typeface="Arial" charset="0"/>
                <a:cs typeface="Arial" charset="0"/>
              </a:rPr>
              <a:t>[10] https://</a:t>
            </a:r>
            <a:r>
              <a:rPr lang="en-US" sz="2600" i="0" baseline="0" dirty="0" err="1">
                <a:latin typeface="Helvetica" pitchFamily="2" charset="0"/>
                <a:ea typeface="Arial" charset="0"/>
                <a:cs typeface="Arial" charset="0"/>
              </a:rPr>
              <a:t>www.nature.com</a:t>
            </a:r>
            <a:r>
              <a:rPr lang="en-US" sz="2600" i="0" baseline="0" dirty="0">
                <a:latin typeface="Helvetica" pitchFamily="2" charset="0"/>
                <a:ea typeface="Arial" charset="0"/>
                <a:cs typeface="Arial" charset="0"/>
              </a:rPr>
              <a:t>/articles/s41526-024-00435-y</a:t>
            </a:r>
          </a:p>
          <a:p>
            <a:pPr algn="just" eaLnBrk="0" hangingPunct="0"/>
            <a:r>
              <a:rPr lang="en-US" sz="2600" i="0" baseline="0" dirty="0">
                <a:latin typeface="Helvetica" pitchFamily="2" charset="0"/>
                <a:ea typeface="Arial" charset="0"/>
                <a:cs typeface="Arial" charset="0"/>
              </a:rPr>
              <a:t>[11]https://</a:t>
            </a:r>
            <a:r>
              <a:rPr lang="en-US" sz="2600" i="0" baseline="0" dirty="0" err="1">
                <a:latin typeface="Helvetica" pitchFamily="2" charset="0"/>
                <a:ea typeface="Arial" charset="0"/>
                <a:cs typeface="Arial" charset="0"/>
              </a:rPr>
              <a:t>spacetango.com</a:t>
            </a:r>
            <a:r>
              <a:rPr lang="en-US" sz="2600" i="0" baseline="0" dirty="0">
                <a:latin typeface="Helvetica" pitchFamily="2" charset="0"/>
                <a:ea typeface="Arial" charset="0"/>
                <a:cs typeface="Arial" charset="0"/>
              </a:rPr>
              <a:t>/latest/</a:t>
            </a:r>
            <a:r>
              <a:rPr lang="en-US" sz="2600" i="0" baseline="0" dirty="0" err="1">
                <a:latin typeface="Helvetica" pitchFamily="2" charset="0"/>
                <a:ea typeface="Arial" charset="0"/>
                <a:cs typeface="Arial" charset="0"/>
              </a:rPr>
              <a:t>pressreleases</a:t>
            </a:r>
            <a:r>
              <a:rPr lang="en-US" sz="2600" i="0" baseline="0" dirty="0">
                <a:latin typeface="Helvetica" pitchFamily="2" charset="0"/>
                <a:ea typeface="Arial" charset="0"/>
                <a:cs typeface="Arial" charset="0"/>
              </a:rPr>
              <a:t>/spacex-crs-30-launches-microtumor-investigation-over-580-biological-samples-and-student-research-to-the-iss/</a:t>
            </a:r>
          </a:p>
          <a:p>
            <a:pPr algn="just" eaLnBrk="0" hangingPunct="0"/>
            <a:r>
              <a:rPr lang="en-US" sz="2600" i="0" baseline="0" dirty="0">
                <a:latin typeface="Helvetica" pitchFamily="2" charset="0"/>
                <a:ea typeface="Arial" charset="0"/>
                <a:cs typeface="Arial" charset="0"/>
              </a:rPr>
              <a:t>[12] https://</a:t>
            </a:r>
            <a:r>
              <a:rPr lang="en-US" sz="2600" i="0" baseline="0" dirty="0" err="1">
                <a:latin typeface="Helvetica" pitchFamily="2" charset="0"/>
                <a:ea typeface="Arial" charset="0"/>
                <a:cs typeface="Arial" charset="0"/>
              </a:rPr>
              <a:t>www.issnationallab.org</a:t>
            </a:r>
            <a:r>
              <a:rPr lang="en-US" sz="2600" i="0" baseline="0" dirty="0">
                <a:latin typeface="Helvetica" pitchFamily="2" charset="0"/>
                <a:ea typeface="Arial" charset="0"/>
                <a:cs typeface="Arial" charset="0"/>
              </a:rPr>
              <a:t>/release-spxcrs30-encapsulate-cancer-research/</a:t>
            </a:r>
          </a:p>
          <a:p>
            <a:pPr algn="just" eaLnBrk="0" hangingPunct="0"/>
            <a:endParaRPr lang="en-US" sz="2600" i="0" baseline="0" dirty="0">
              <a:latin typeface="Helvetica" pitchFamily="2" charset="0"/>
            </a:endParaRPr>
          </a:p>
        </p:txBody>
      </p:sp>
      <p:sp>
        <p:nvSpPr>
          <p:cNvPr id="25" name="Content Placeholder 2">
            <a:extLst>
              <a:ext uri="{FF2B5EF4-FFF2-40B4-BE49-F238E27FC236}">
                <a16:creationId xmlns:a16="http://schemas.microsoft.com/office/drawing/2014/main" id="{FB15452E-9215-2DCC-C524-49F55103424F}"/>
              </a:ext>
            </a:extLst>
          </p:cNvPr>
          <p:cNvSpPr>
            <a:spLocks/>
          </p:cNvSpPr>
          <p:nvPr/>
        </p:nvSpPr>
        <p:spPr bwMode="auto">
          <a:xfrm>
            <a:off x="1524000" y="16364582"/>
            <a:ext cx="10998199" cy="12845418"/>
          </a:xfrm>
          <a:prstGeom prst="rect">
            <a:avLst/>
          </a:prstGeom>
          <a:noFill/>
          <a:ln w="9525">
            <a:noFill/>
            <a:miter lim="800000"/>
            <a:headEnd/>
            <a:tailEnd/>
          </a:ln>
        </p:spPr>
        <p:txBody>
          <a:bodyPr>
            <a:prstTxWarp prst="textNoShape">
              <a:avLst/>
            </a:prstTxWarp>
          </a:bodyPr>
          <a:lstStyle/>
          <a:p>
            <a:pPr algn="just" eaLnBrk="0" hangingPunct="0"/>
            <a:r>
              <a:rPr lang="en-US" sz="2600" i="0" baseline="0" dirty="0">
                <a:latin typeface="Helvetica" pitchFamily="2" charset="0"/>
                <a:ea typeface="Arial" charset="0"/>
                <a:cs typeface="Arial" charset="0"/>
              </a:rPr>
              <a:t>The </a:t>
            </a:r>
            <a:r>
              <a:rPr lang="en-US" sz="2600" i="0" baseline="0" dirty="0" err="1">
                <a:latin typeface="Helvetica" pitchFamily="2" charset="0"/>
                <a:ea typeface="Arial" charset="0"/>
                <a:cs typeface="Arial" charset="0"/>
              </a:rPr>
              <a:t>InSPA</a:t>
            </a:r>
            <a:r>
              <a:rPr lang="en-US" sz="2600" i="0" baseline="0" dirty="0">
                <a:latin typeface="Helvetica" pitchFamily="2" charset="0"/>
                <a:ea typeface="Arial" charset="0"/>
                <a:cs typeface="Arial" charset="0"/>
              </a:rPr>
              <a:t> implementation strategy consists of a multi-phase award process to demonstrate proof-of-concept, advance to high production quality, and ultimately to achieve scalability on a commercial low Earth orbit (LEO) destination or platform (Figure 1). </a:t>
            </a:r>
            <a:r>
              <a:rPr lang="en-US" sz="2600" i="0" baseline="0" dirty="0" err="1">
                <a:latin typeface="Helvetica" pitchFamily="2" charset="0"/>
                <a:ea typeface="Arial" charset="0"/>
                <a:cs typeface="Arial" charset="0"/>
              </a:rPr>
              <a:t>InSPA</a:t>
            </a:r>
            <a:r>
              <a:rPr lang="en-US" sz="2600" i="0" baseline="0" dirty="0">
                <a:latin typeface="Helvetica" pitchFamily="2" charset="0"/>
                <a:ea typeface="Arial" charset="0"/>
                <a:cs typeface="Arial" charset="0"/>
              </a:rPr>
              <a:t> seeks to identify awardees who propose promising manufacturing efforts in microgravity that will invigorate markets on Earth. These </a:t>
            </a:r>
            <a:r>
              <a:rPr lang="en-US" sz="2600" i="0" baseline="0" dirty="0" err="1">
                <a:latin typeface="Helvetica" pitchFamily="2" charset="0"/>
                <a:ea typeface="Arial" charset="0"/>
                <a:cs typeface="Arial" charset="0"/>
              </a:rPr>
              <a:t>InSPA</a:t>
            </a:r>
            <a:r>
              <a:rPr lang="en-US" sz="2600" i="0" baseline="0" dirty="0">
                <a:latin typeface="Helvetica" pitchFamily="2" charset="0"/>
                <a:ea typeface="Arial" charset="0"/>
                <a:cs typeface="Arial" charset="0"/>
              </a:rPr>
              <a:t> awards help the selected companies raise the technological readiness level of their products and move them to market, propelling U.S. industry toward the development of a sustainable, scalable, and profitable non-NASA demand for services and products manufactured in the microgravity environment of LEO for use on Earth. [1]</a:t>
            </a:r>
          </a:p>
          <a:p>
            <a:pPr algn="just" eaLnBrk="0" hangingPunct="0"/>
            <a:endParaRPr lang="en-US" sz="2600" i="0" baseline="0" dirty="0">
              <a:latin typeface="Helvetica" pitchFamily="2" charset="0"/>
              <a:ea typeface="Arial" charset="0"/>
              <a:cs typeface="Arial"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a:p>
            <a:pPr algn="just" eaLnBrk="0" hangingPunct="0"/>
            <a:r>
              <a:rPr lang="en-US" sz="2600" i="0" baseline="0" dirty="0">
                <a:latin typeface="Helvetica" pitchFamily="2" charset="0"/>
              </a:rPr>
              <a:t>For a commercial space manufacturing product to succeed, it not only must be better than anything we can do on Earth, but so much better that it makes sound business sense to manufacture it in space. All of the exceptional projects described in this poster require more flight samples to obtain the statistics necessary to move these advances into the marketplace.  However, the microgravity results from these investigators have been reviewed by many independent experts such that we believe that the microgravity results are being accurately reported by the companies and inventors; their potential is sufficiently important and their techniques sufficiently mature to justify obtaining the rest of the data needed from space as soon as possible.  To enable usable applications, each space product will need to be incorporated into devices and pass additional tests, clinical trials, and approvals by government agencies or consumers.  The following projects are expected to be high priority candidates for flight on ISS and commercial LEO providers during the rest of the decade.  They all successfully overcame in-space manufacturing’s high barriers to entry to deliver extraordinary results from in space manufacturing.  </a:t>
            </a:r>
          </a:p>
          <a:p>
            <a:pPr algn="just" eaLnBrk="0" hangingPunct="0"/>
            <a:endParaRPr lang="en-US" sz="2600" i="0" baseline="0" dirty="0">
              <a:latin typeface="Helvetica" pitchFamily="2" charset="0"/>
            </a:endParaRPr>
          </a:p>
          <a:p>
            <a:pPr algn="just" eaLnBrk="0" hangingPunct="0"/>
            <a:endParaRPr lang="en-US" sz="2600" i="0" baseline="0" dirty="0">
              <a:latin typeface="Helvetica" pitchFamily="2" charset="0"/>
            </a:endParaRPr>
          </a:p>
        </p:txBody>
      </p:sp>
      <p:sp>
        <p:nvSpPr>
          <p:cNvPr id="26" name="TextBox 4">
            <a:extLst>
              <a:ext uri="{FF2B5EF4-FFF2-40B4-BE49-F238E27FC236}">
                <a16:creationId xmlns:a16="http://schemas.microsoft.com/office/drawing/2014/main" id="{D479C668-8DAC-EFD3-B25B-ADB93736FD33}"/>
              </a:ext>
            </a:extLst>
          </p:cNvPr>
          <p:cNvSpPr txBox="1">
            <a:spLocks noChangeArrowheads="1"/>
          </p:cNvSpPr>
          <p:nvPr/>
        </p:nvSpPr>
        <p:spPr bwMode="auto">
          <a:xfrm>
            <a:off x="1676400" y="15365129"/>
            <a:ext cx="10515599" cy="769441"/>
          </a:xfrm>
          <a:prstGeom prst="rect">
            <a:avLst/>
          </a:prstGeom>
          <a:noFill/>
          <a:ln w="9525">
            <a:noFill/>
            <a:miter lim="800000"/>
            <a:headEnd/>
            <a:tailEnd/>
          </a:ln>
        </p:spPr>
        <p:txBody>
          <a:bodyPr wrap="square">
            <a:prstTxWarp prst="textNoShape">
              <a:avLst/>
            </a:prstTxWarp>
            <a:spAutoFit/>
          </a:bodyPr>
          <a:lstStyle/>
          <a:p>
            <a:pPr algn="ctr"/>
            <a:r>
              <a:rPr lang="en-US" sz="4400" b="1" i="0" baseline="0" dirty="0">
                <a:latin typeface="Helvetica" pitchFamily="2" charset="0"/>
                <a:ea typeface="Arial" charset="0"/>
                <a:cs typeface="Arial" charset="0"/>
              </a:rPr>
              <a:t>Background and Considerations</a:t>
            </a:r>
          </a:p>
        </p:txBody>
      </p:sp>
      <p:sp>
        <p:nvSpPr>
          <p:cNvPr id="28" name="Title 1">
            <a:extLst>
              <a:ext uri="{FF2B5EF4-FFF2-40B4-BE49-F238E27FC236}">
                <a16:creationId xmlns:a16="http://schemas.microsoft.com/office/drawing/2014/main" id="{8C0D3D0D-725C-666E-C3F7-7F7D643E102C}"/>
              </a:ext>
            </a:extLst>
          </p:cNvPr>
          <p:cNvSpPr txBox="1">
            <a:spLocks/>
          </p:cNvSpPr>
          <p:nvPr/>
        </p:nvSpPr>
        <p:spPr>
          <a:xfrm>
            <a:off x="14109700" y="6375400"/>
            <a:ext cx="10286999" cy="1500621"/>
          </a:xfrm>
          <a:prstGeom prst="rect">
            <a:avLst/>
          </a:prstGeom>
        </p:spPr>
        <p:txBody>
          <a:bodyPr anchor="ctr">
            <a:prstTxWarp prst="textNoShape">
              <a:avLst/>
            </a:prstTxWarp>
            <a:normAutofit/>
          </a:bodyPr>
          <a:lstStyle/>
          <a:p>
            <a:pPr algn="ctr" eaLnBrk="1" hangingPunct="1"/>
            <a:r>
              <a:rPr lang="en-US" sz="4400" b="1" i="0" baseline="0" dirty="0">
                <a:latin typeface="Helvetica" pitchFamily="2" charset="0"/>
                <a:ea typeface="Arial" pitchFamily="-110" charset="0"/>
                <a:cs typeface="Arial" pitchFamily="-110" charset="0"/>
              </a:rPr>
              <a:t>Microgravity Materials Manufacturing</a:t>
            </a:r>
          </a:p>
        </p:txBody>
      </p:sp>
      <p:pic>
        <p:nvPicPr>
          <p:cNvPr id="30" name="Google Shape;432;g30a5df1e3dd_6_2">
            <a:extLst>
              <a:ext uri="{FF2B5EF4-FFF2-40B4-BE49-F238E27FC236}">
                <a16:creationId xmlns:a16="http://schemas.microsoft.com/office/drawing/2014/main" id="{81E5200D-5FAC-7DB2-B31F-6E2C3DBFF398}"/>
              </a:ext>
            </a:extLst>
          </p:cNvPr>
          <p:cNvPicPr preferRelativeResize="0"/>
          <p:nvPr/>
        </p:nvPicPr>
        <p:blipFill rotWithShape="1">
          <a:blip r:embed="rId5">
            <a:alphaModFix/>
          </a:blip>
          <a:srcRect t="7965" b="5108"/>
          <a:stretch/>
        </p:blipFill>
        <p:spPr>
          <a:xfrm>
            <a:off x="1524000" y="21305486"/>
            <a:ext cx="10972800" cy="5961414"/>
          </a:xfrm>
          <a:prstGeom prst="rect">
            <a:avLst/>
          </a:prstGeom>
          <a:noFill/>
          <a:ln>
            <a:noFill/>
          </a:ln>
        </p:spPr>
      </p:pic>
      <p:sp>
        <p:nvSpPr>
          <p:cNvPr id="31" name="Content Placeholder 2">
            <a:extLst>
              <a:ext uri="{FF2B5EF4-FFF2-40B4-BE49-F238E27FC236}">
                <a16:creationId xmlns:a16="http://schemas.microsoft.com/office/drawing/2014/main" id="{9F2A6114-0D87-D2CB-A47F-08EA5D0D1DDB}"/>
              </a:ext>
            </a:extLst>
          </p:cNvPr>
          <p:cNvSpPr>
            <a:spLocks/>
          </p:cNvSpPr>
          <p:nvPr/>
        </p:nvSpPr>
        <p:spPr bwMode="auto">
          <a:xfrm>
            <a:off x="1066800" y="27681434"/>
            <a:ext cx="11328400" cy="2456551"/>
          </a:xfrm>
          <a:prstGeom prst="rect">
            <a:avLst/>
          </a:prstGeom>
          <a:noFill/>
          <a:ln w="9525">
            <a:noFill/>
            <a:miter lim="800000"/>
            <a:headEnd/>
            <a:tailEnd/>
          </a:ln>
        </p:spPr>
        <p:txBody>
          <a:bodyPr>
            <a:prstTxWarp prst="textNoShape">
              <a:avLst/>
            </a:prstTxWarp>
          </a:bodyPr>
          <a:lstStyle/>
          <a:p>
            <a:pPr lvl="1" indent="0" algn="just"/>
            <a:endParaRPr lang="en-US" sz="2600" i="0" baseline="0" dirty="0">
              <a:latin typeface="Helvetica" pitchFamily="2" charset="0"/>
              <a:ea typeface="Arial" charset="0"/>
              <a:cs typeface="Arial" charset="0"/>
            </a:endParaRPr>
          </a:p>
          <a:p>
            <a:pPr lvl="1" indent="0" algn="just"/>
            <a:r>
              <a:rPr lang="en-US" sz="2600" i="0" baseline="0" dirty="0">
                <a:latin typeface="Helvetica" pitchFamily="2" charset="0"/>
                <a:ea typeface="Arial" charset="0"/>
                <a:cs typeface="Arial" charset="0"/>
              </a:rPr>
              <a:t>Figure 1. Technology Readiness Levels (TRL) and their relation to the </a:t>
            </a:r>
            <a:r>
              <a:rPr lang="en-US" sz="2600" i="0" baseline="0" dirty="0" err="1">
                <a:latin typeface="Helvetica" pitchFamily="2" charset="0"/>
                <a:ea typeface="Arial" charset="0"/>
                <a:cs typeface="Arial" charset="0"/>
              </a:rPr>
              <a:t>InSPA</a:t>
            </a:r>
            <a:r>
              <a:rPr lang="en-US" sz="2600" i="0" baseline="0" dirty="0">
                <a:latin typeface="Helvetica" pitchFamily="2" charset="0"/>
                <a:ea typeface="Arial" charset="0"/>
                <a:cs typeface="Arial" charset="0"/>
              </a:rPr>
              <a:t> implementation approach. </a:t>
            </a:r>
          </a:p>
        </p:txBody>
      </p:sp>
      <p:pic>
        <p:nvPicPr>
          <p:cNvPr id="32" name="Picture 31">
            <a:extLst>
              <a:ext uri="{FF2B5EF4-FFF2-40B4-BE49-F238E27FC236}">
                <a16:creationId xmlns:a16="http://schemas.microsoft.com/office/drawing/2014/main" id="{9C946504-C0B5-66E5-A378-00F05AE3C135}"/>
              </a:ext>
            </a:extLst>
          </p:cNvPr>
          <p:cNvPicPr>
            <a:picLocks noChangeAspect="1"/>
          </p:cNvPicPr>
          <p:nvPr/>
        </p:nvPicPr>
        <p:blipFill>
          <a:blip r:embed="rId6"/>
          <a:stretch>
            <a:fillRect/>
          </a:stretch>
        </p:blipFill>
        <p:spPr>
          <a:xfrm>
            <a:off x="13461999" y="29514801"/>
            <a:ext cx="11573445" cy="6654800"/>
          </a:xfrm>
          <a:prstGeom prst="rect">
            <a:avLst/>
          </a:prstGeom>
        </p:spPr>
      </p:pic>
      <p:sp>
        <p:nvSpPr>
          <p:cNvPr id="33" name="Content Placeholder 2">
            <a:extLst>
              <a:ext uri="{FF2B5EF4-FFF2-40B4-BE49-F238E27FC236}">
                <a16:creationId xmlns:a16="http://schemas.microsoft.com/office/drawing/2014/main" id="{884405AD-8F51-5F84-FEE3-AE65E46DA191}"/>
              </a:ext>
            </a:extLst>
          </p:cNvPr>
          <p:cNvSpPr>
            <a:spLocks/>
          </p:cNvSpPr>
          <p:nvPr/>
        </p:nvSpPr>
        <p:spPr bwMode="auto">
          <a:xfrm>
            <a:off x="13128908" y="36165035"/>
            <a:ext cx="11791384" cy="1096766"/>
          </a:xfrm>
          <a:prstGeom prst="rect">
            <a:avLst/>
          </a:prstGeom>
          <a:noFill/>
          <a:ln w="9525">
            <a:noFill/>
            <a:miter lim="800000"/>
            <a:headEnd/>
            <a:tailEnd/>
          </a:ln>
        </p:spPr>
        <p:txBody>
          <a:bodyPr>
            <a:prstTxWarp prst="textNoShape">
              <a:avLst/>
            </a:prstTxWarp>
          </a:bodyPr>
          <a:lstStyle/>
          <a:p>
            <a:pPr lvl="1" indent="0" algn="just"/>
            <a:endParaRPr lang="en-US" sz="2600" i="0" baseline="0" dirty="0">
              <a:latin typeface="Helvetica" pitchFamily="2" charset="0"/>
              <a:ea typeface="Arial" charset="0"/>
              <a:cs typeface="Arial" charset="0"/>
            </a:endParaRPr>
          </a:p>
          <a:p>
            <a:pPr lvl="1" indent="0" algn="just"/>
            <a:r>
              <a:rPr lang="en-US" sz="2600" i="0" baseline="0" dirty="0">
                <a:latin typeface="Helvetica" pitchFamily="2" charset="0"/>
                <a:ea typeface="Arial" charset="0"/>
                <a:cs typeface="Arial" charset="0"/>
              </a:rPr>
              <a:t>Figure 2. Strategic goals of </a:t>
            </a:r>
            <a:r>
              <a:rPr lang="en-US" sz="2600" i="0" baseline="0" dirty="0" err="1">
                <a:latin typeface="Helvetica" pitchFamily="2" charset="0"/>
                <a:ea typeface="Arial" charset="0"/>
                <a:cs typeface="Arial" charset="0"/>
              </a:rPr>
              <a:t>InSPA</a:t>
            </a:r>
            <a:r>
              <a:rPr lang="en-US" sz="2600" i="0" baseline="0" dirty="0">
                <a:latin typeface="Helvetica" pitchFamily="2" charset="0"/>
                <a:ea typeface="Arial" charset="0"/>
                <a:cs typeface="Arial" charset="0"/>
              </a:rPr>
              <a:t>.</a:t>
            </a:r>
          </a:p>
        </p:txBody>
      </p:sp>
      <p:pic>
        <p:nvPicPr>
          <p:cNvPr id="2" name="Picture 1">
            <a:extLst>
              <a:ext uri="{FF2B5EF4-FFF2-40B4-BE49-F238E27FC236}">
                <a16:creationId xmlns:a16="http://schemas.microsoft.com/office/drawing/2014/main" id="{1E411AB2-8601-A7A3-3057-23DF9C9B102B}"/>
              </a:ext>
            </a:extLst>
          </p:cNvPr>
          <p:cNvPicPr>
            <a:picLocks noChangeAspect="1"/>
          </p:cNvPicPr>
          <p:nvPr/>
        </p:nvPicPr>
        <p:blipFill>
          <a:blip r:embed="rId7"/>
          <a:stretch>
            <a:fillRect/>
          </a:stretch>
        </p:blipFill>
        <p:spPr>
          <a:xfrm>
            <a:off x="32035898" y="4125430"/>
            <a:ext cx="4213326" cy="1643348"/>
          </a:xfrm>
          <a:prstGeom prst="rect">
            <a:avLst/>
          </a:prstGeom>
        </p:spPr>
      </p:pic>
    </p:spTree>
  </p:cSld>
  <p:clrMapOvr>
    <a:overrideClrMapping bg1="lt1" tx1="dk1" bg2="lt2" tx2="dk2" accent1="accent1" accent2="accent2" accent3="accent3" accent4="accent4" accent5="accent5" accent6="accent6" hlink="hlink" folHlink="folHlink"/>
  </p:clrMapOvr>
  <p:transition/>
</p:sld>
</file>

<file path=ppt/theme/theme1.xml><?xml version="1.0" encoding="utf-8"?>
<a:theme xmlns:a="http://schemas.openxmlformats.org/drawingml/2006/main" name="poster temp">
  <a:themeElements>
    <a:clrScheme name="">
      <a:dk1>
        <a:srgbClr val="000000"/>
      </a:dk1>
      <a:lt1>
        <a:srgbClr val="FFFFFF"/>
      </a:lt1>
      <a:dk2>
        <a:srgbClr val="000066"/>
      </a:dk2>
      <a:lt2>
        <a:srgbClr val="000000"/>
      </a:lt2>
      <a:accent1>
        <a:srgbClr val="DC0081"/>
      </a:accent1>
      <a:accent2>
        <a:srgbClr val="0066FF"/>
      </a:accent2>
      <a:accent3>
        <a:srgbClr val="FFFFFF"/>
      </a:accent3>
      <a:accent4>
        <a:srgbClr val="000000"/>
      </a:accent4>
      <a:accent5>
        <a:srgbClr val="EBAAC1"/>
      </a:accent5>
      <a:accent6>
        <a:srgbClr val="005CE7"/>
      </a:accent6>
      <a:hlink>
        <a:srgbClr val="FAFD00"/>
      </a:hlink>
      <a:folHlink>
        <a:srgbClr val="500093"/>
      </a:folHlink>
    </a:clrScheme>
    <a:fontScheme name="poster temp">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oster tem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ster tem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ster tem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ster tem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ster tem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ster tem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ster tem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33440</TotalTime>
  <Pages>18</Pages>
  <Words>1847</Words>
  <Application>Microsoft Macintosh PowerPoint</Application>
  <PresentationFormat>Custom</PresentationFormat>
  <Paragraphs>80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Helvetica</vt:lpstr>
      <vt:lpstr>Times New Roman</vt:lpstr>
      <vt:lpstr>Wingdings</vt:lpstr>
      <vt:lpstr>poster temp</vt:lpstr>
      <vt:lpstr>PowerPoint Presentation</vt:lpstr>
    </vt:vector>
  </TitlesOfParts>
  <Manager/>
  <Company>NASA Ames Research Center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LPSC Poster</dc:title>
  <dc:subject/>
  <dc:creator>Jon Rask</dc:creator>
  <cp:keywords/>
  <dc:description/>
  <cp:lastModifiedBy>Rask, Jon (ARC-AFH)</cp:lastModifiedBy>
  <cp:revision>1176</cp:revision>
  <cp:lastPrinted>2018-10-20T23:51:34Z</cp:lastPrinted>
  <dcterms:created xsi:type="dcterms:W3CDTF">2010-02-24T00:13:42Z</dcterms:created>
  <dcterms:modified xsi:type="dcterms:W3CDTF">2024-11-26T18:28:01Z</dcterms:modified>
  <cp:category/>
</cp:coreProperties>
</file>