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0" r:id="rId1"/>
  </p:sldMasterIdLst>
  <p:notesMasterIdLst>
    <p:notesMasterId r:id="rId3"/>
  </p:notesMasterIdLst>
  <p:sldIdLst>
    <p:sldId id="256" r:id="rId2"/>
  </p:sldIdLst>
  <p:sldSz cx="41148000" cy="32918400"/>
  <p:notesSz cx="6858000" cy="9144000"/>
  <p:embeddedFontLst>
    <p:embeddedFont>
      <p:font typeface="Raleway" pitchFamily="2" charset="0"/>
      <p:regular r:id="rId4"/>
      <p:bold r:id="rId5"/>
      <p:italic r:id="rId6"/>
      <p:boldItalic r:id="rId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0" d="100"/>
          <a:sy n="20" d="100"/>
        </p:scale>
        <p:origin x="1740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86169" y="685800"/>
            <a:ext cx="42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17410d4c7e3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g17410d4c7e3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86008" y="685800"/>
            <a:ext cx="4287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New Poster Template">
  <p:cSld name="Blank Background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;p2"/>
          <p:cNvSpPr/>
          <p:nvPr/>
        </p:nvSpPr>
        <p:spPr>
          <a:xfrm>
            <a:off x="0" y="4053025"/>
            <a:ext cx="41148000" cy="2743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7258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" name="Google Shape;8;p2"/>
          <p:cNvCxnSpPr/>
          <p:nvPr/>
        </p:nvCxnSpPr>
        <p:spPr>
          <a:xfrm>
            <a:off x="10601028" y="8594725"/>
            <a:ext cx="857400" cy="915000"/>
          </a:xfrm>
          <a:prstGeom prst="straightConnector1">
            <a:avLst/>
          </a:prstGeom>
          <a:noFill/>
          <a:ln>
            <a:noFill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">
  <p:cSld name="CUSTOM_1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/>
          <p:nvPr/>
        </p:nvSpPr>
        <p:spPr>
          <a:xfrm>
            <a:off x="0" y="0"/>
            <a:ext cx="41148000" cy="545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/>
          <p:nvPr/>
        </p:nvSpPr>
        <p:spPr>
          <a:xfrm>
            <a:off x="25453" y="0"/>
            <a:ext cx="41148000" cy="5456100"/>
          </a:xfrm>
          <a:prstGeom prst="rect">
            <a:avLst/>
          </a:prstGeom>
          <a:solidFill>
            <a:srgbClr val="055BA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4"/>
          <p:cNvSpPr txBox="1"/>
          <p:nvPr/>
        </p:nvSpPr>
        <p:spPr>
          <a:xfrm>
            <a:off x="9495175" y="5456700"/>
            <a:ext cx="21411000" cy="27461700"/>
          </a:xfrm>
          <a:prstGeom prst="rect">
            <a:avLst/>
          </a:prstGeom>
          <a:solidFill>
            <a:srgbClr val="ACD1F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258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4"/>
          <p:cNvSpPr/>
          <p:nvPr/>
        </p:nvSpPr>
        <p:spPr>
          <a:xfrm>
            <a:off x="7446675" y="516150"/>
            <a:ext cx="33415800" cy="49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25" tIns="45600" rIns="91225" bIns="456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>
                <a:solidFill>
                  <a:srgbClr val="FFFFFF"/>
                </a:solidFill>
              </a:rPr>
              <a:t>Enhancing accessibility and usability of algorithm theoretical basis documents through the Algorithm Publication Tool</a:t>
            </a:r>
            <a:endParaRPr sz="7200" b="1">
              <a:solidFill>
                <a:srgbClr val="FFFFF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lt2"/>
                </a:solidFill>
              </a:rPr>
              <a:t>Author: Bradley Baker</a:t>
            </a:r>
            <a:endParaRPr sz="4800" b="1">
              <a:solidFill>
                <a:schemeClr val="lt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b="1">
              <a:solidFill>
                <a:schemeClr val="lt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>
                <a:solidFill>
                  <a:schemeClr val="lt2"/>
                </a:solidFill>
              </a:rPr>
              <a:t>The University of Alabama in Huntsville</a:t>
            </a:r>
            <a:endParaRPr sz="3600" b="1">
              <a:solidFill>
                <a:schemeClr val="lt2"/>
              </a:solidFill>
            </a:endParaRPr>
          </a:p>
        </p:txBody>
      </p:sp>
      <p:sp>
        <p:nvSpPr>
          <p:cNvPr id="18" name="Google Shape;18;p4"/>
          <p:cNvSpPr txBox="1"/>
          <p:nvPr/>
        </p:nvSpPr>
        <p:spPr>
          <a:xfrm>
            <a:off x="464600" y="8480000"/>
            <a:ext cx="8853600" cy="6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/>
              <a:t>Algorithm Theoretical Basis Document (ATBD)</a:t>
            </a:r>
            <a:endParaRPr sz="3500"/>
          </a:p>
          <a:p>
            <a:pPr marL="457200" marR="0" lvl="0" indent="-45085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500"/>
              <a:buChar char="●"/>
            </a:pPr>
            <a:r>
              <a:rPr lang="en-US" sz="3500"/>
              <a:t>A document describing the physical theory, mathematical procedures, and assumptions made in algorithms used to convert remotely sensed radiances to geophysical quantities</a:t>
            </a:r>
            <a:endParaRPr sz="3500"/>
          </a:p>
          <a:p>
            <a:pPr marL="457200" marR="0" lvl="0" indent="-45085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500"/>
              <a:buChar char="●"/>
            </a:pPr>
            <a:r>
              <a:rPr lang="en-US" sz="3500"/>
              <a:t>Required for every NASA Earth Observing System instrument data product</a:t>
            </a:r>
            <a:endParaRPr sz="3500"/>
          </a:p>
          <a:p>
            <a:pPr marL="457200" marR="0" lvl="0" indent="-45085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500"/>
              <a:buChar char="●"/>
            </a:pPr>
            <a:r>
              <a:rPr lang="en-US" sz="3500"/>
              <a:t>No use of a standard template</a:t>
            </a:r>
            <a:endParaRPr sz="3500"/>
          </a:p>
          <a:p>
            <a:pPr marL="457200" marR="0" lvl="0" indent="-450850" algn="l" rtl="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SzPts val="3500"/>
              <a:buChar char="●"/>
            </a:pPr>
            <a:r>
              <a:rPr lang="en-US" sz="3500"/>
              <a:t>ATBDs were difficult to discover and update/maintain once written</a:t>
            </a:r>
            <a:endParaRPr sz="3500"/>
          </a:p>
        </p:txBody>
      </p:sp>
      <p:sp>
        <p:nvSpPr>
          <p:cNvPr id="19" name="Google Shape;19;p4"/>
          <p:cNvSpPr txBox="1"/>
          <p:nvPr/>
        </p:nvSpPr>
        <p:spPr>
          <a:xfrm>
            <a:off x="218025" y="17713395"/>
            <a:ext cx="9215400" cy="9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>
                <a:solidFill>
                  <a:srgbClr val="005BBB"/>
                </a:solidFill>
              </a:rPr>
              <a:t>What is APT and why is it important? </a:t>
            </a:r>
            <a:endParaRPr sz="5000"/>
          </a:p>
        </p:txBody>
      </p:sp>
      <p:sp>
        <p:nvSpPr>
          <p:cNvPr id="20" name="Google Shape;20;p4"/>
          <p:cNvSpPr txBox="1"/>
          <p:nvPr/>
        </p:nvSpPr>
        <p:spPr>
          <a:xfrm>
            <a:off x="9715500" y="5941625"/>
            <a:ext cx="21190800" cy="59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0" b="1"/>
              <a:t>The Algorithm Publication Tool</a:t>
            </a:r>
            <a:endParaRPr sz="9000"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4"/>
          <p:cNvSpPr txBox="1"/>
          <p:nvPr/>
        </p:nvSpPr>
        <p:spPr>
          <a:xfrm>
            <a:off x="10243525" y="19637988"/>
            <a:ext cx="19914300" cy="67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2300"/>
              </a:spcAft>
              <a:buNone/>
            </a:pPr>
            <a:r>
              <a:rPr lang="en-US" sz="4000" i="1">
                <a:latin typeface="Times New Roman"/>
                <a:ea typeface="Times New Roman"/>
                <a:cs typeface="Times New Roman"/>
                <a:sym typeface="Times New Roman"/>
              </a:rPr>
              <a:t>The APT workflow and components. Users have a choice of workflows: the authoring tool or a template in an editing environment of choice. The APT authoring environment consists of an ATBD metadata model, a database, and front-end tool with a dashboard. Both workflows result in a centralized PDF document repository for all users to find and access published ATBDs. </a:t>
            </a:r>
            <a:r>
              <a:rPr lang="en-US" sz="4000" b="1" i="1">
                <a:latin typeface="Times New Roman"/>
                <a:ea typeface="Times New Roman"/>
                <a:cs typeface="Times New Roman"/>
                <a:sym typeface="Times New Roman"/>
              </a:rPr>
              <a:t>Disclaimer: The APT authoring environment will be decommissioned in late 2025 or early 2026 and only the templates will be provided.</a:t>
            </a:r>
            <a:endParaRPr sz="4000" b="1" i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4"/>
          <p:cNvSpPr txBox="1"/>
          <p:nvPr/>
        </p:nvSpPr>
        <p:spPr>
          <a:xfrm>
            <a:off x="31095188" y="25127375"/>
            <a:ext cx="9215400" cy="12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>
                <a:solidFill>
                  <a:srgbClr val="005BBB"/>
                </a:solidFill>
              </a:rPr>
              <a:t>Acknowledgments</a:t>
            </a:r>
            <a:endParaRPr sz="5000" b="1">
              <a:solidFill>
                <a:srgbClr val="005BB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4"/>
          <p:cNvSpPr txBox="1"/>
          <p:nvPr/>
        </p:nvSpPr>
        <p:spPr>
          <a:xfrm>
            <a:off x="31236550" y="30932125"/>
            <a:ext cx="5532300" cy="9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0B5394"/>
                </a:solidFill>
              </a:rPr>
              <a:t>Contact: Bradley Baker</a:t>
            </a:r>
            <a:endParaRPr sz="3600"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0B5394"/>
                </a:solidFill>
              </a:rPr>
              <a:t>bradley.baker@uah.edu</a:t>
            </a:r>
            <a:endParaRPr sz="3600" b="1">
              <a:solidFill>
                <a:srgbClr val="005BBB"/>
              </a:solidFill>
            </a:endParaRPr>
          </a:p>
        </p:txBody>
      </p:sp>
      <p:sp>
        <p:nvSpPr>
          <p:cNvPr id="24" name="Google Shape;24;p4"/>
          <p:cNvSpPr txBox="1"/>
          <p:nvPr/>
        </p:nvSpPr>
        <p:spPr>
          <a:xfrm>
            <a:off x="31236550" y="25967625"/>
            <a:ext cx="9074100" cy="4474200"/>
          </a:xfrm>
          <a:prstGeom prst="rect">
            <a:avLst/>
          </a:prstGeom>
          <a:solidFill>
            <a:schemeClr val="lt1">
              <a:alpha val="6275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This work by Brad Baker is supported by NASA Grant 80MSFC22M004.</a:t>
            </a:r>
            <a:endParaRPr sz="4000"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Special thanks to Will Rynearson and Ashley Riddle.</a:t>
            </a:r>
            <a:endParaRPr sz="4000"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</p:txBody>
      </p:sp>
      <p:pic>
        <p:nvPicPr>
          <p:cNvPr id="25" name="Google Shape;2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116863" y="30667869"/>
            <a:ext cx="96034" cy="38195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4"/>
          <p:cNvSpPr txBox="1"/>
          <p:nvPr/>
        </p:nvSpPr>
        <p:spPr>
          <a:xfrm>
            <a:off x="349700" y="19553063"/>
            <a:ext cx="8853600" cy="5574300"/>
          </a:xfrm>
          <a:prstGeom prst="rect">
            <a:avLst/>
          </a:prstGeom>
          <a:solidFill>
            <a:schemeClr val="lt1">
              <a:alpha val="6275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/>
              <a:t>Apt enables </a:t>
            </a:r>
            <a:r>
              <a:rPr lang="en-US" sz="3800" b="1"/>
              <a:t>open science</a:t>
            </a:r>
            <a:r>
              <a:rPr lang="en-US" sz="3800"/>
              <a:t> by making it easier to write and find key scientific documents using:</a:t>
            </a:r>
            <a:endParaRPr sz="3800"/>
          </a:p>
          <a:p>
            <a:pPr marL="457200" marR="0" lvl="0" indent="-469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800"/>
              <a:buChar char="●"/>
            </a:pPr>
            <a:r>
              <a:rPr lang="en-US" sz="3800"/>
              <a:t>a </a:t>
            </a:r>
            <a:r>
              <a:rPr lang="en-US" sz="3800" b="1"/>
              <a:t>streamlined</a:t>
            </a:r>
            <a:r>
              <a:rPr lang="en-US" sz="3800"/>
              <a:t> writing process</a:t>
            </a:r>
            <a:endParaRPr sz="3800"/>
          </a:p>
          <a:p>
            <a:pPr marL="457200" marR="0" lvl="0" indent="-469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800"/>
              <a:buChar char="●"/>
            </a:pPr>
            <a:r>
              <a:rPr lang="en-US" sz="3800" b="1"/>
              <a:t>user-friendly</a:t>
            </a:r>
            <a:r>
              <a:rPr lang="en-US" sz="3800"/>
              <a:t> tools</a:t>
            </a:r>
            <a:endParaRPr sz="3800"/>
          </a:p>
          <a:p>
            <a:pPr marL="457200" marR="0" lvl="0" indent="-469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800"/>
              <a:buChar char="●"/>
            </a:pPr>
            <a:r>
              <a:rPr lang="en-US" sz="3800"/>
              <a:t>a </a:t>
            </a:r>
            <a:r>
              <a:rPr lang="en-US" sz="3800" b="1"/>
              <a:t>direct method</a:t>
            </a:r>
            <a:r>
              <a:rPr lang="en-US" sz="3800"/>
              <a:t> to access ATBDs, making them easier to find</a:t>
            </a:r>
            <a:endParaRPr sz="3800"/>
          </a:p>
          <a:p>
            <a:pPr marL="0" marR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800"/>
              <a:t>APT is important because it</a:t>
            </a:r>
            <a:endParaRPr sz="3800"/>
          </a:p>
          <a:p>
            <a:pPr marL="457200" marR="0" lvl="0" indent="-469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800"/>
              <a:buChar char="●"/>
            </a:pPr>
            <a:r>
              <a:rPr lang="en-US" sz="3800"/>
              <a:t>provides a </a:t>
            </a:r>
            <a:r>
              <a:rPr lang="en-US" sz="3800" b="1"/>
              <a:t>centralized location</a:t>
            </a:r>
            <a:r>
              <a:rPr lang="en-US" sz="3800"/>
              <a:t> for ATBDs</a:t>
            </a:r>
            <a:endParaRPr sz="3800"/>
          </a:p>
          <a:p>
            <a:pPr marL="457200" marR="0" lvl="0" indent="-469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800"/>
              <a:buChar char="●"/>
            </a:pPr>
            <a:r>
              <a:rPr lang="en-US" sz="3800"/>
              <a:t>ensure the </a:t>
            </a:r>
            <a:r>
              <a:rPr lang="en-US" sz="3800" b="1"/>
              <a:t>standardization</a:t>
            </a:r>
            <a:r>
              <a:rPr lang="en-US" sz="3800"/>
              <a:t> of ATBD content</a:t>
            </a:r>
            <a:endParaRPr sz="3800"/>
          </a:p>
          <a:p>
            <a:pPr marL="0" marR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800"/>
              <a:t>Use a provided template to</a:t>
            </a:r>
            <a:endParaRPr sz="3800"/>
          </a:p>
          <a:p>
            <a:pPr marL="457200" marR="0" lvl="0" indent="-4699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800"/>
              <a:buChar char="●"/>
            </a:pPr>
            <a:r>
              <a:rPr lang="en-US" sz="3800"/>
              <a:t>create an ATBD using familiar software/word processor (e.g., Google Docs, Microsoft Word, or LaTeX) </a:t>
            </a:r>
            <a:endParaRPr sz="3800"/>
          </a:p>
          <a:p>
            <a:pPr marL="0" marR="0" lvl="0" indent="0" algn="l" rtl="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4000"/>
          </a:p>
        </p:txBody>
      </p:sp>
      <p:sp>
        <p:nvSpPr>
          <p:cNvPr id="27" name="Google Shape;27;p4"/>
          <p:cNvSpPr txBox="1"/>
          <p:nvPr/>
        </p:nvSpPr>
        <p:spPr>
          <a:xfrm>
            <a:off x="14761150" y="24762575"/>
            <a:ext cx="113280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latin typeface="Raleway"/>
                <a:ea typeface="Raleway"/>
                <a:cs typeface="Raleway"/>
                <a:sym typeface="Raleway"/>
              </a:rPr>
              <a:t>Scan here to get started</a:t>
            </a:r>
            <a:endParaRPr sz="40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8" name="Google Shape;28;p4"/>
          <p:cNvPicPr preferRelativeResize="0"/>
          <p:nvPr/>
        </p:nvPicPr>
        <p:blipFill rotWithShape="1">
          <a:blip r:embed="rId4">
            <a:alphaModFix/>
          </a:blip>
          <a:srcRect l="106192" t="106192" r="106192" b="106192"/>
          <a:stretch/>
        </p:blipFill>
        <p:spPr>
          <a:xfrm rot="10800000">
            <a:off x="829517" y="956565"/>
            <a:ext cx="6617157" cy="3542973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4"/>
          <p:cNvSpPr txBox="1"/>
          <p:nvPr/>
        </p:nvSpPr>
        <p:spPr>
          <a:xfrm>
            <a:off x="31121100" y="5926335"/>
            <a:ext cx="102672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>
                <a:solidFill>
                  <a:schemeClr val="dk2"/>
                </a:solidFill>
              </a:rPr>
              <a:t>The future of APT</a:t>
            </a:r>
            <a:endParaRPr sz="5000" b="1">
              <a:solidFill>
                <a:schemeClr val="dk2"/>
              </a:solidFill>
            </a:endParaRPr>
          </a:p>
        </p:txBody>
      </p:sp>
      <p:sp>
        <p:nvSpPr>
          <p:cNvPr id="30" name="Google Shape;30;p4"/>
          <p:cNvSpPr txBox="1"/>
          <p:nvPr/>
        </p:nvSpPr>
        <p:spPr>
          <a:xfrm>
            <a:off x="31444388" y="6851590"/>
            <a:ext cx="8136000" cy="104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482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000"/>
              <a:buChar char="●"/>
            </a:pPr>
            <a:r>
              <a:rPr lang="en-US" sz="4000"/>
              <a:t>The APT authoring environment will be decommissioned in late 2025 or early 2026</a:t>
            </a:r>
            <a:endParaRPr sz="4000"/>
          </a:p>
          <a:p>
            <a:pPr marL="457200" marR="0" lvl="0" indent="-482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000"/>
              <a:buChar char="●"/>
            </a:pPr>
            <a:r>
              <a:rPr lang="en-US" sz="4000"/>
              <a:t>The ATBD templates will be provided via Earthdata</a:t>
            </a:r>
            <a:endParaRPr sz="4000"/>
          </a:p>
          <a:p>
            <a:pPr marL="457200" marR="0" lvl="0" indent="-482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000"/>
              <a:buChar char="●"/>
            </a:pPr>
            <a:r>
              <a:rPr lang="en-US" sz="4000"/>
              <a:t>From Earthdata, users will be able to download the templates and then submit the completed template to the appropriate NASA Distributed Active Archive Center (DAAC)</a:t>
            </a:r>
            <a:endParaRPr sz="4000"/>
          </a:p>
          <a:p>
            <a:pPr marL="457200" marR="0" lvl="0" indent="-482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000"/>
              <a:buChar char="●"/>
            </a:pPr>
            <a:r>
              <a:rPr lang="en-US" sz="4000"/>
              <a:t>The completed ATBDs will be discoverable via the Science Discovery Engine (SDE)</a:t>
            </a:r>
            <a:endParaRPr sz="4000"/>
          </a:p>
        </p:txBody>
      </p:sp>
      <p:sp>
        <p:nvSpPr>
          <p:cNvPr id="31" name="Google Shape;31;p4"/>
          <p:cNvSpPr txBox="1"/>
          <p:nvPr/>
        </p:nvSpPr>
        <p:spPr>
          <a:xfrm>
            <a:off x="11928900" y="31030665"/>
            <a:ext cx="167640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rgbClr val="005BBB"/>
                </a:solidFill>
              </a:rPr>
              <a:t>https://www.earthdata.nasa.gov/apt/</a:t>
            </a:r>
            <a:endParaRPr sz="4000" b="1">
              <a:solidFill>
                <a:srgbClr val="005BBB"/>
              </a:solidFill>
            </a:endParaRPr>
          </a:p>
        </p:txBody>
      </p:sp>
      <p:sp>
        <p:nvSpPr>
          <p:cNvPr id="32" name="Google Shape;32;p4"/>
          <p:cNvSpPr txBox="1"/>
          <p:nvPr/>
        </p:nvSpPr>
        <p:spPr>
          <a:xfrm>
            <a:off x="168794" y="5941614"/>
            <a:ext cx="9215400" cy="9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>
                <a:solidFill>
                  <a:srgbClr val="005BBB"/>
                </a:solidFill>
              </a:rPr>
              <a:t>What is an ATBD and what are the historical problems with these documents?</a:t>
            </a:r>
            <a:endParaRPr sz="5000"/>
          </a:p>
        </p:txBody>
      </p:sp>
      <p:pic>
        <p:nvPicPr>
          <p:cNvPr id="33" name="Google Shape;33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892250" y="25763937"/>
            <a:ext cx="5065776" cy="506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568600" y="8315513"/>
            <a:ext cx="19202400" cy="10979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343364" y="17485102"/>
            <a:ext cx="4719035" cy="7413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Research Poster Template">
  <a:themeElements>
    <a:clrScheme name="UB Color Palette">
      <a:dk1>
        <a:srgbClr val="666666"/>
      </a:dk1>
      <a:lt1>
        <a:srgbClr val="FFFFFF"/>
      </a:lt1>
      <a:dk2>
        <a:srgbClr val="005BBB"/>
      </a:dk2>
      <a:lt2>
        <a:srgbClr val="FFFFFF"/>
      </a:lt2>
      <a:accent1>
        <a:srgbClr val="005BBB"/>
      </a:accent1>
      <a:accent2>
        <a:srgbClr val="41B6E6"/>
      </a:accent2>
      <a:accent3>
        <a:srgbClr val="E56D54"/>
      </a:accent3>
      <a:accent4>
        <a:srgbClr val="666666"/>
      </a:accent4>
      <a:accent5>
        <a:srgbClr val="007681"/>
      </a:accent5>
      <a:accent6>
        <a:srgbClr val="003E51"/>
      </a:accent6>
      <a:hlink>
        <a:srgbClr val="186BB7"/>
      </a:hlink>
      <a:folHlink>
        <a:srgbClr val="D86A4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395</Words>
  <Application>Microsoft Office PowerPoint</Application>
  <PresentationFormat>Custom</PresentationFormat>
  <Paragraphs>36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Times New Roman</vt:lpstr>
      <vt:lpstr>Raleway</vt:lpstr>
      <vt:lpstr>Research Poster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Hicks, McKenzie (MSFC-ST11)[BARRIOS TECHNOLOGY LTD]</dc:creator>
  <cp:lastModifiedBy>Hicks, McKenzie (MSFC-ST11)[BARRIOS TECHNOLOGY LTD]</cp:lastModifiedBy>
  <cp:revision>1</cp:revision>
  <dcterms:modified xsi:type="dcterms:W3CDTF">2024-12-02T18:32:51Z</dcterms:modified>
</cp:coreProperties>
</file>