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9" r:id="rId9"/>
    <p:sldId id="262" r:id="rId10"/>
    <p:sldId id="264" r:id="rId11"/>
    <p:sldId id="265" r:id="rId12"/>
    <p:sldId id="268" r:id="rId13"/>
    <p:sldId id="271" r:id="rId14"/>
    <p:sldId id="272" r:id="rId15"/>
    <p:sldId id="270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E5"/>
    <a:srgbClr val="A02B92"/>
    <a:srgbClr val="F54C5E"/>
    <a:srgbClr val="842831"/>
    <a:srgbClr val="E3F5D0"/>
    <a:srgbClr val="E3F4D9"/>
    <a:srgbClr val="D4FEE0"/>
    <a:srgbClr val="FFFFEA"/>
    <a:srgbClr val="FFE1B3"/>
    <a:srgbClr val="8EF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808"/>
    <p:restoredTop sz="94703"/>
  </p:normalViewPr>
  <p:slideViewPr>
    <p:cSldViewPr snapToGrid="0">
      <p:cViewPr varScale="1">
        <p:scale>
          <a:sx n="51" d="100"/>
          <a:sy n="51" d="100"/>
        </p:scale>
        <p:origin x="200" y="1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aeorourk/Documents/CIF/CIF%20FY22/silver_metabodiff/Book1_36hour_cupri_palmit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Growth curve of ISS WPA </a:t>
            </a:r>
            <a:r>
              <a:rPr lang="en-US" i="1" dirty="0" err="1">
                <a:solidFill>
                  <a:schemeClr val="tx1"/>
                </a:solidFill>
              </a:rPr>
              <a:t>Cupriavidus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metallidurans</a:t>
            </a:r>
            <a:r>
              <a:rPr lang="en-US" dirty="0">
                <a:solidFill>
                  <a:schemeClr val="tx1"/>
                </a:solidFill>
              </a:rPr>
              <a:t> cultured in the presence of 100ug/mL Palmitoleic acid (PA)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Sheet2!$M$1</c:f>
              <c:strCache>
                <c:ptCount val="1"/>
                <c:pt idx="0">
                  <c:v>DM2K + cupriavidis + solvent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Sheet2!$M$39:$M$73</c:f>
                <c:numCache>
                  <c:formatCode>General</c:formatCode>
                  <c:ptCount val="35"/>
                  <c:pt idx="0">
                    <c:v>5.7735026918962634E-4</c:v>
                  </c:pt>
                  <c:pt idx="1">
                    <c:v>1.1547005383792527E-3</c:v>
                  </c:pt>
                  <c:pt idx="2">
                    <c:v>1.5275252316519479E-3</c:v>
                  </c:pt>
                  <c:pt idx="3">
                    <c:v>1.5275252316519479E-3</c:v>
                  </c:pt>
                  <c:pt idx="4">
                    <c:v>1.7320508075688787E-3</c:v>
                  </c:pt>
                  <c:pt idx="5">
                    <c:v>1.5275252316519479E-3</c:v>
                  </c:pt>
                  <c:pt idx="6">
                    <c:v>2.081665999466127E-3</c:v>
                  </c:pt>
                  <c:pt idx="7">
                    <c:v>2.5166114784235779E-3</c:v>
                  </c:pt>
                  <c:pt idx="8">
                    <c:v>2.6457513110645851E-3</c:v>
                  </c:pt>
                  <c:pt idx="9">
                    <c:v>3.0550504633038884E-3</c:v>
                  </c:pt>
                  <c:pt idx="10">
                    <c:v>4.1633319989322608E-3</c:v>
                  </c:pt>
                  <c:pt idx="11">
                    <c:v>4.1633319989322634E-3</c:v>
                  </c:pt>
                  <c:pt idx="12">
                    <c:v>5.1316014394468829E-3</c:v>
                  </c:pt>
                  <c:pt idx="13">
                    <c:v>6.6583281184793928E-3</c:v>
                  </c:pt>
                  <c:pt idx="14">
                    <c:v>7.2111025509279799E-3</c:v>
                  </c:pt>
                  <c:pt idx="15">
                    <c:v>8.6216781042517034E-3</c:v>
                  </c:pt>
                  <c:pt idx="16">
                    <c:v>1.0148891565092221E-2</c:v>
                  </c:pt>
                  <c:pt idx="17">
                    <c:v>1.1590225767142475E-2</c:v>
                  </c:pt>
                  <c:pt idx="18">
                    <c:v>1.4106735979665891E-2</c:v>
                  </c:pt>
                  <c:pt idx="19">
                    <c:v>1.7156145643277044E-2</c:v>
                  </c:pt>
                  <c:pt idx="20">
                    <c:v>2.1656407827707572E-2</c:v>
                  </c:pt>
                  <c:pt idx="21">
                    <c:v>2.7221315177632373E-2</c:v>
                  </c:pt>
                  <c:pt idx="22">
                    <c:v>3.2868424564212628E-2</c:v>
                  </c:pt>
                  <c:pt idx="23">
                    <c:v>3.7287173844813268E-2</c:v>
                  </c:pt>
                  <c:pt idx="24">
                    <c:v>4.2253205006642196E-2</c:v>
                  </c:pt>
                  <c:pt idx="25">
                    <c:v>4.5092497528228921E-2</c:v>
                  </c:pt>
                  <c:pt idx="26">
                    <c:v>4.760602202803061E-2</c:v>
                  </c:pt>
                  <c:pt idx="27">
                    <c:v>4.9054391580502989E-2</c:v>
                  </c:pt>
                  <c:pt idx="28">
                    <c:v>4.9642052066099486E-2</c:v>
                  </c:pt>
                  <c:pt idx="29">
                    <c:v>4.8809152147249256E-2</c:v>
                  </c:pt>
                  <c:pt idx="30">
                    <c:v>4.8675798230058173E-2</c:v>
                  </c:pt>
                  <c:pt idx="31">
                    <c:v>4.7899199714957208E-2</c:v>
                  </c:pt>
                  <c:pt idx="32">
                    <c:v>4.3466462167208182E-2</c:v>
                  </c:pt>
                  <c:pt idx="33">
                    <c:v>4.1146081222881797E-2</c:v>
                  </c:pt>
                  <c:pt idx="34">
                    <c:v>3.8501082235871439E-2</c:v>
                  </c:pt>
                </c:numCache>
              </c:numRef>
            </c:plus>
            <c:minus>
              <c:numRef>
                <c:f>Sheet2!$M$39:$M$73</c:f>
                <c:numCache>
                  <c:formatCode>General</c:formatCode>
                  <c:ptCount val="35"/>
                  <c:pt idx="0">
                    <c:v>5.7735026918962634E-4</c:v>
                  </c:pt>
                  <c:pt idx="1">
                    <c:v>1.1547005383792527E-3</c:v>
                  </c:pt>
                  <c:pt idx="2">
                    <c:v>1.5275252316519479E-3</c:v>
                  </c:pt>
                  <c:pt idx="3">
                    <c:v>1.5275252316519479E-3</c:v>
                  </c:pt>
                  <c:pt idx="4">
                    <c:v>1.7320508075688787E-3</c:v>
                  </c:pt>
                  <c:pt idx="5">
                    <c:v>1.5275252316519479E-3</c:v>
                  </c:pt>
                  <c:pt idx="6">
                    <c:v>2.081665999466127E-3</c:v>
                  </c:pt>
                  <c:pt idx="7">
                    <c:v>2.5166114784235779E-3</c:v>
                  </c:pt>
                  <c:pt idx="8">
                    <c:v>2.6457513110645851E-3</c:v>
                  </c:pt>
                  <c:pt idx="9">
                    <c:v>3.0550504633038884E-3</c:v>
                  </c:pt>
                  <c:pt idx="10">
                    <c:v>4.1633319989322608E-3</c:v>
                  </c:pt>
                  <c:pt idx="11">
                    <c:v>4.1633319989322634E-3</c:v>
                  </c:pt>
                  <c:pt idx="12">
                    <c:v>5.1316014394468829E-3</c:v>
                  </c:pt>
                  <c:pt idx="13">
                    <c:v>6.6583281184793928E-3</c:v>
                  </c:pt>
                  <c:pt idx="14">
                    <c:v>7.2111025509279799E-3</c:v>
                  </c:pt>
                  <c:pt idx="15">
                    <c:v>8.6216781042517034E-3</c:v>
                  </c:pt>
                  <c:pt idx="16">
                    <c:v>1.0148891565092221E-2</c:v>
                  </c:pt>
                  <c:pt idx="17">
                    <c:v>1.1590225767142475E-2</c:v>
                  </c:pt>
                  <c:pt idx="18">
                    <c:v>1.4106735979665891E-2</c:v>
                  </c:pt>
                  <c:pt idx="19">
                    <c:v>1.7156145643277044E-2</c:v>
                  </c:pt>
                  <c:pt idx="20">
                    <c:v>2.1656407827707572E-2</c:v>
                  </c:pt>
                  <c:pt idx="21">
                    <c:v>2.7221315177632373E-2</c:v>
                  </c:pt>
                  <c:pt idx="22">
                    <c:v>3.2868424564212628E-2</c:v>
                  </c:pt>
                  <c:pt idx="23">
                    <c:v>3.7287173844813268E-2</c:v>
                  </c:pt>
                  <c:pt idx="24">
                    <c:v>4.2253205006642196E-2</c:v>
                  </c:pt>
                  <c:pt idx="25">
                    <c:v>4.5092497528228921E-2</c:v>
                  </c:pt>
                  <c:pt idx="26">
                    <c:v>4.760602202803061E-2</c:v>
                  </c:pt>
                  <c:pt idx="27">
                    <c:v>4.9054391580502989E-2</c:v>
                  </c:pt>
                  <c:pt idx="28">
                    <c:v>4.9642052066099486E-2</c:v>
                  </c:pt>
                  <c:pt idx="29">
                    <c:v>4.8809152147249256E-2</c:v>
                  </c:pt>
                  <c:pt idx="30">
                    <c:v>4.8675798230058173E-2</c:v>
                  </c:pt>
                  <c:pt idx="31">
                    <c:v>4.7899199714957208E-2</c:v>
                  </c:pt>
                  <c:pt idx="32">
                    <c:v>4.3466462167208182E-2</c:v>
                  </c:pt>
                  <c:pt idx="33">
                    <c:v>4.1146081222881797E-2</c:v>
                  </c:pt>
                  <c:pt idx="34">
                    <c:v>3.8501082235871439E-2</c:v>
                  </c:pt>
                </c:numCache>
              </c:numRef>
            </c:minus>
            <c:spPr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  <a:effectLst/>
            </c:spPr>
          </c:errBars>
          <c:cat>
            <c:numRef>
              <c:f>Sheet2!$L$2:$L$36</c:f>
              <c:numCache>
                <c:formatCode>0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</c:numCache>
            </c:numRef>
          </c:cat>
          <c:val>
            <c:numRef>
              <c:f>Sheet2!$M$2:$M$36</c:f>
              <c:numCache>
                <c:formatCode>General</c:formatCode>
                <c:ptCount val="35"/>
                <c:pt idx="0">
                  <c:v>9.7000000000000003E-2</c:v>
                </c:pt>
                <c:pt idx="1">
                  <c:v>9.7250000000000003E-2</c:v>
                </c:pt>
                <c:pt idx="2">
                  <c:v>9.7750000000000004E-2</c:v>
                </c:pt>
                <c:pt idx="3">
                  <c:v>9.7750000000000004E-2</c:v>
                </c:pt>
                <c:pt idx="4">
                  <c:v>9.8250000000000004E-2</c:v>
                </c:pt>
                <c:pt idx="5">
                  <c:v>9.8750000000000004E-2</c:v>
                </c:pt>
                <c:pt idx="6">
                  <c:v>9.9000000000000005E-2</c:v>
                </c:pt>
                <c:pt idx="7">
                  <c:v>9.9500000000000005E-2</c:v>
                </c:pt>
                <c:pt idx="8">
                  <c:v>0.1</c:v>
                </c:pt>
                <c:pt idx="9">
                  <c:v>0.10050000000000001</c:v>
                </c:pt>
                <c:pt idx="10">
                  <c:v>0.10100000000000001</c:v>
                </c:pt>
                <c:pt idx="11">
                  <c:v>0.10200000000000001</c:v>
                </c:pt>
                <c:pt idx="12">
                  <c:v>0.10275000000000001</c:v>
                </c:pt>
                <c:pt idx="13">
                  <c:v>0.10375000000000001</c:v>
                </c:pt>
                <c:pt idx="14">
                  <c:v>0.10500000000000001</c:v>
                </c:pt>
                <c:pt idx="15">
                  <c:v>0.10625000000000001</c:v>
                </c:pt>
                <c:pt idx="16">
                  <c:v>0.10825</c:v>
                </c:pt>
                <c:pt idx="17">
                  <c:v>0.1105</c:v>
                </c:pt>
                <c:pt idx="18">
                  <c:v>0.11325</c:v>
                </c:pt>
                <c:pt idx="19">
                  <c:v>0.11699999999999999</c:v>
                </c:pt>
                <c:pt idx="20">
                  <c:v>0.12125</c:v>
                </c:pt>
                <c:pt idx="21">
                  <c:v>0.127</c:v>
                </c:pt>
                <c:pt idx="22">
                  <c:v>0.13300000000000001</c:v>
                </c:pt>
                <c:pt idx="23">
                  <c:v>0.13950000000000001</c:v>
                </c:pt>
                <c:pt idx="24">
                  <c:v>0.14624999999999999</c:v>
                </c:pt>
                <c:pt idx="25">
                  <c:v>0.153</c:v>
                </c:pt>
                <c:pt idx="26">
                  <c:v>0.16025</c:v>
                </c:pt>
                <c:pt idx="27">
                  <c:v>0.16750000000000001</c:v>
                </c:pt>
                <c:pt idx="28">
                  <c:v>0.17424999999999999</c:v>
                </c:pt>
                <c:pt idx="29">
                  <c:v>0.18099999999999999</c:v>
                </c:pt>
                <c:pt idx="30">
                  <c:v>0.1885</c:v>
                </c:pt>
                <c:pt idx="31">
                  <c:v>0.19575000000000001</c:v>
                </c:pt>
                <c:pt idx="32">
                  <c:v>0.20024999999999998</c:v>
                </c:pt>
                <c:pt idx="33">
                  <c:v>0.20575000000000002</c:v>
                </c:pt>
                <c:pt idx="34">
                  <c:v>0.21224999999999999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09-7C48-B7F5-73F4B6188FB8}"/>
            </c:ext>
          </c:extLst>
        </c:ser>
        <c:ser>
          <c:idx val="1"/>
          <c:order val="1"/>
          <c:tx>
            <c:strRef>
              <c:f>Sheet2!$N$1</c:f>
              <c:strCache>
                <c:ptCount val="1"/>
                <c:pt idx="0">
                  <c:v>DM2K + cupriavidis + 100ug/mL Palmitoleic acid   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Sheet2!$N$39:$N$73</c:f>
                <c:numCache>
                  <c:formatCode>General</c:formatCode>
                  <c:ptCount val="35"/>
                  <c:pt idx="0">
                    <c:v>5.7735026918962634E-4</c:v>
                  </c:pt>
                  <c:pt idx="1">
                    <c:v>1.1547005383792527E-3</c:v>
                  </c:pt>
                  <c:pt idx="2">
                    <c:v>1.1547005383792527E-3</c:v>
                  </c:pt>
                  <c:pt idx="3">
                    <c:v>2.0816659994661343E-3</c:v>
                  </c:pt>
                  <c:pt idx="4">
                    <c:v>2.6457513110645929E-3</c:v>
                  </c:pt>
                  <c:pt idx="5">
                    <c:v>3.2145502536643214E-3</c:v>
                  </c:pt>
                  <c:pt idx="6">
                    <c:v>3.7859388972001857E-3</c:v>
                  </c:pt>
                  <c:pt idx="7">
                    <c:v>4.3588989435406778E-3</c:v>
                  </c:pt>
                  <c:pt idx="8">
                    <c:v>4.7258156262526049E-3</c:v>
                  </c:pt>
                  <c:pt idx="9">
                    <c:v>5.5075705472860999E-3</c:v>
                  </c:pt>
                  <c:pt idx="10">
                    <c:v>6.5574385243019999E-3</c:v>
                  </c:pt>
                  <c:pt idx="11">
                    <c:v>9.000000000000008E-3</c:v>
                  </c:pt>
                  <c:pt idx="12">
                    <c:v>1.1503622617824928E-2</c:v>
                  </c:pt>
                  <c:pt idx="13">
                    <c:v>1.5307950004273391E-2</c:v>
                  </c:pt>
                  <c:pt idx="14">
                    <c:v>1.9052558883257652E-2</c:v>
                  </c:pt>
                  <c:pt idx="15">
                    <c:v>2.3430749027719983E-2</c:v>
                  </c:pt>
                  <c:pt idx="16">
                    <c:v>2.8746014216467396E-2</c:v>
                  </c:pt>
                  <c:pt idx="17">
                    <c:v>2.9022979401386994E-2</c:v>
                  </c:pt>
                  <c:pt idx="18">
                    <c:v>3.0805843601498701E-2</c:v>
                  </c:pt>
                  <c:pt idx="19">
                    <c:v>4.0632499307820084E-2</c:v>
                  </c:pt>
                  <c:pt idx="20">
                    <c:v>3.3501243758005797E-2</c:v>
                  </c:pt>
                  <c:pt idx="21">
                    <c:v>2.5967928938083099E-2</c:v>
                  </c:pt>
                  <c:pt idx="22">
                    <c:v>1.6653327995729075E-2</c:v>
                  </c:pt>
                  <c:pt idx="23">
                    <c:v>2.6501572280401273E-2</c:v>
                  </c:pt>
                  <c:pt idx="24">
                    <c:v>4.044749683231337E-2</c:v>
                  </c:pt>
                  <c:pt idx="25">
                    <c:v>3.7541088600802901E-2</c:v>
                  </c:pt>
                  <c:pt idx="26">
                    <c:v>1.4742229591663979E-2</c:v>
                  </c:pt>
                  <c:pt idx="27">
                    <c:v>1.1239810200058223E-2</c:v>
                  </c:pt>
                  <c:pt idx="28">
                    <c:v>2.2300971578236961E-2</c:v>
                  </c:pt>
                  <c:pt idx="29">
                    <c:v>1.1357816691600558E-2</c:v>
                  </c:pt>
                  <c:pt idx="30">
                    <c:v>2.6652079343520919E-2</c:v>
                  </c:pt>
                  <c:pt idx="31">
                    <c:v>2.0663978319771799E-2</c:v>
                  </c:pt>
                  <c:pt idx="32">
                    <c:v>2.6689573494781339E-2</c:v>
                  </c:pt>
                  <c:pt idx="33">
                    <c:v>1.9157244060668033E-2</c:v>
                  </c:pt>
                  <c:pt idx="34">
                    <c:v>2.3180451534284968E-2</c:v>
                  </c:pt>
                </c:numCache>
              </c:numRef>
            </c:plus>
            <c:minus>
              <c:numRef>
                <c:f>Sheet2!$N$39:$N$73</c:f>
                <c:numCache>
                  <c:formatCode>General</c:formatCode>
                  <c:ptCount val="35"/>
                  <c:pt idx="0">
                    <c:v>5.7735026918962634E-4</c:v>
                  </c:pt>
                  <c:pt idx="1">
                    <c:v>1.1547005383792527E-3</c:v>
                  </c:pt>
                  <c:pt idx="2">
                    <c:v>1.1547005383792527E-3</c:v>
                  </c:pt>
                  <c:pt idx="3">
                    <c:v>2.0816659994661343E-3</c:v>
                  </c:pt>
                  <c:pt idx="4">
                    <c:v>2.6457513110645929E-3</c:v>
                  </c:pt>
                  <c:pt idx="5">
                    <c:v>3.2145502536643214E-3</c:v>
                  </c:pt>
                  <c:pt idx="6">
                    <c:v>3.7859388972001857E-3</c:v>
                  </c:pt>
                  <c:pt idx="7">
                    <c:v>4.3588989435406778E-3</c:v>
                  </c:pt>
                  <c:pt idx="8">
                    <c:v>4.7258156262526049E-3</c:v>
                  </c:pt>
                  <c:pt idx="9">
                    <c:v>5.5075705472860999E-3</c:v>
                  </c:pt>
                  <c:pt idx="10">
                    <c:v>6.5574385243019999E-3</c:v>
                  </c:pt>
                  <c:pt idx="11">
                    <c:v>9.000000000000008E-3</c:v>
                  </c:pt>
                  <c:pt idx="12">
                    <c:v>1.1503622617824928E-2</c:v>
                  </c:pt>
                  <c:pt idx="13">
                    <c:v>1.5307950004273391E-2</c:v>
                  </c:pt>
                  <c:pt idx="14">
                    <c:v>1.9052558883257652E-2</c:v>
                  </c:pt>
                  <c:pt idx="15">
                    <c:v>2.3430749027719983E-2</c:v>
                  </c:pt>
                  <c:pt idx="16">
                    <c:v>2.8746014216467396E-2</c:v>
                  </c:pt>
                  <c:pt idx="17">
                    <c:v>2.9022979401386994E-2</c:v>
                  </c:pt>
                  <c:pt idx="18">
                    <c:v>3.0805843601498701E-2</c:v>
                  </c:pt>
                  <c:pt idx="19">
                    <c:v>4.0632499307820084E-2</c:v>
                  </c:pt>
                  <c:pt idx="20">
                    <c:v>3.3501243758005797E-2</c:v>
                  </c:pt>
                  <c:pt idx="21">
                    <c:v>2.5967928938083099E-2</c:v>
                  </c:pt>
                  <c:pt idx="22">
                    <c:v>1.6653327995729075E-2</c:v>
                  </c:pt>
                  <c:pt idx="23">
                    <c:v>2.6501572280401273E-2</c:v>
                  </c:pt>
                  <c:pt idx="24">
                    <c:v>4.044749683231337E-2</c:v>
                  </c:pt>
                  <c:pt idx="25">
                    <c:v>3.7541088600802901E-2</c:v>
                  </c:pt>
                  <c:pt idx="26">
                    <c:v>1.4742229591663979E-2</c:v>
                  </c:pt>
                  <c:pt idx="27">
                    <c:v>1.1239810200058223E-2</c:v>
                  </c:pt>
                  <c:pt idx="28">
                    <c:v>2.2300971578236961E-2</c:v>
                  </c:pt>
                  <c:pt idx="29">
                    <c:v>1.1357816691600558E-2</c:v>
                  </c:pt>
                  <c:pt idx="30">
                    <c:v>2.6652079343520919E-2</c:v>
                  </c:pt>
                  <c:pt idx="31">
                    <c:v>2.0663978319771799E-2</c:v>
                  </c:pt>
                  <c:pt idx="32">
                    <c:v>2.6689573494781339E-2</c:v>
                  </c:pt>
                  <c:pt idx="33">
                    <c:v>1.9157244060668033E-2</c:v>
                  </c:pt>
                  <c:pt idx="34">
                    <c:v>2.3180451534284968E-2</c:v>
                  </c:pt>
                </c:numCache>
              </c:numRef>
            </c:minus>
            <c:spPr>
              <a:noFill/>
              <a:ln w="9525">
                <a:solidFill>
                  <a:schemeClr val="dk1">
                    <a:lumMod val="65000"/>
                    <a:lumOff val="35000"/>
                  </a:schemeClr>
                </a:solidFill>
              </a:ln>
              <a:effectLst/>
            </c:spPr>
          </c:errBars>
          <c:cat>
            <c:numRef>
              <c:f>Sheet2!$L$2:$L$36</c:f>
              <c:numCache>
                <c:formatCode>0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</c:numCache>
            </c:numRef>
          </c:cat>
          <c:val>
            <c:numRef>
              <c:f>Sheet2!$N$2:$N$36</c:f>
              <c:numCache>
                <c:formatCode>General</c:formatCode>
                <c:ptCount val="35"/>
                <c:pt idx="0">
                  <c:v>0.10249999999999999</c:v>
                </c:pt>
                <c:pt idx="1">
                  <c:v>0.10224999999999999</c:v>
                </c:pt>
                <c:pt idx="2">
                  <c:v>0.10249999999999999</c:v>
                </c:pt>
                <c:pt idx="3">
                  <c:v>0.10349999999999999</c:v>
                </c:pt>
                <c:pt idx="4">
                  <c:v>0.105</c:v>
                </c:pt>
                <c:pt idx="5">
                  <c:v>0.10625</c:v>
                </c:pt>
                <c:pt idx="6">
                  <c:v>0.10775</c:v>
                </c:pt>
                <c:pt idx="7">
                  <c:v>0.11</c:v>
                </c:pt>
                <c:pt idx="8">
                  <c:v>0.113</c:v>
                </c:pt>
                <c:pt idx="9">
                  <c:v>0.11674999999999999</c:v>
                </c:pt>
                <c:pt idx="10">
                  <c:v>0.12275</c:v>
                </c:pt>
                <c:pt idx="11">
                  <c:v>0.129</c:v>
                </c:pt>
                <c:pt idx="12">
                  <c:v>0.14000000000000001</c:v>
                </c:pt>
                <c:pt idx="13">
                  <c:v>0.153</c:v>
                </c:pt>
                <c:pt idx="14">
                  <c:v>0.16449999999999998</c:v>
                </c:pt>
                <c:pt idx="15">
                  <c:v>0.17299999999999999</c:v>
                </c:pt>
                <c:pt idx="16">
                  <c:v>0.18074999999999999</c:v>
                </c:pt>
                <c:pt idx="17">
                  <c:v>0.18475</c:v>
                </c:pt>
                <c:pt idx="18">
                  <c:v>0.19275</c:v>
                </c:pt>
                <c:pt idx="19">
                  <c:v>0.20450000000000002</c:v>
                </c:pt>
                <c:pt idx="20">
                  <c:v>0.22899999999999998</c:v>
                </c:pt>
                <c:pt idx="21">
                  <c:v>0.26675000000000004</c:v>
                </c:pt>
                <c:pt idx="22">
                  <c:v>0.31224999999999997</c:v>
                </c:pt>
                <c:pt idx="23">
                  <c:v>0.34899999999999998</c:v>
                </c:pt>
                <c:pt idx="24">
                  <c:v>0.38400000000000006</c:v>
                </c:pt>
                <c:pt idx="25">
                  <c:v>0.41825000000000001</c:v>
                </c:pt>
                <c:pt idx="26">
                  <c:v>0.46050000000000002</c:v>
                </c:pt>
                <c:pt idx="27">
                  <c:v>0.48099999999999998</c:v>
                </c:pt>
                <c:pt idx="28">
                  <c:v>0.49225000000000002</c:v>
                </c:pt>
                <c:pt idx="29">
                  <c:v>0.52900000000000003</c:v>
                </c:pt>
                <c:pt idx="30">
                  <c:v>0.53325</c:v>
                </c:pt>
                <c:pt idx="31">
                  <c:v>0.5585</c:v>
                </c:pt>
                <c:pt idx="32">
                  <c:v>0.59525000000000006</c:v>
                </c:pt>
                <c:pt idx="33">
                  <c:v>0.59975000000000001</c:v>
                </c:pt>
                <c:pt idx="34">
                  <c:v>0.623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09-7C48-B7F5-73F4B6188F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199703567"/>
        <c:axId val="1199681263"/>
      </c:lineChart>
      <c:catAx>
        <c:axId val="119970356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681263"/>
        <c:crosses val="autoZero"/>
        <c:auto val="1"/>
        <c:lblAlgn val="ctr"/>
        <c:lblOffset val="100"/>
        <c:noMultiLvlLbl val="0"/>
      </c:catAx>
      <c:valAx>
        <c:axId val="119968126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OD420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9703567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CAE8AC-65AD-438E-B982-C808A48D1DBD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ED8A23B-1AF2-4CD0-8CA2-7C6D98AF9BBE}">
      <dgm:prSet/>
      <dgm:spPr/>
      <dgm:t>
        <a:bodyPr/>
        <a:lstStyle/>
        <a:p>
          <a:r>
            <a:rPr lang="en-US"/>
            <a:t>Introduce current water processor assembly and biocides.</a:t>
          </a:r>
        </a:p>
      </dgm:t>
    </dgm:pt>
    <dgm:pt modelId="{39964F2B-41F6-4170-A74C-D3FC80F8FCB3}" type="parTrans" cxnId="{C5A23422-C28B-4F71-ADBC-E8CE33E0E173}">
      <dgm:prSet/>
      <dgm:spPr/>
      <dgm:t>
        <a:bodyPr/>
        <a:lstStyle/>
        <a:p>
          <a:endParaRPr lang="en-US"/>
        </a:p>
      </dgm:t>
    </dgm:pt>
    <dgm:pt modelId="{282622BF-3265-4DD9-A2DC-BCD75FA11573}" type="sibTrans" cxnId="{C5A23422-C28B-4F71-ADBC-E8CE33E0E173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BB91FB46-7C0C-4173-9D0A-25D46285037E}">
      <dgm:prSet/>
      <dgm:spPr/>
      <dgm:t>
        <a:bodyPr/>
        <a:lstStyle/>
        <a:p>
          <a:r>
            <a:rPr lang="en-US"/>
            <a:t>Introduce current methods for plant growth on ISS.</a:t>
          </a:r>
        </a:p>
      </dgm:t>
    </dgm:pt>
    <dgm:pt modelId="{A666BED1-EB5A-4E9B-BE04-D753DC16D6DF}" type="parTrans" cxnId="{D8947DD1-8E59-4672-B8F0-BBDE6AD724FF}">
      <dgm:prSet/>
      <dgm:spPr/>
      <dgm:t>
        <a:bodyPr/>
        <a:lstStyle/>
        <a:p>
          <a:endParaRPr lang="en-US"/>
        </a:p>
      </dgm:t>
    </dgm:pt>
    <dgm:pt modelId="{A5BEBA90-0291-404C-901B-495D1AF4D4F4}" type="sibTrans" cxnId="{D8947DD1-8E59-4672-B8F0-BBDE6AD724FF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51FE9B21-C04F-43A5-9F01-01A803BAF895}">
      <dgm:prSet/>
      <dgm:spPr/>
      <dgm:t>
        <a:bodyPr/>
        <a:lstStyle/>
        <a:p>
          <a:r>
            <a:rPr lang="en-US" dirty="0"/>
            <a:t>Illustrate how this study is an intersection of  two ISS systems.</a:t>
          </a:r>
        </a:p>
      </dgm:t>
    </dgm:pt>
    <dgm:pt modelId="{CB158AA3-ACFF-4361-80D6-CC0B0B630CFF}" type="parTrans" cxnId="{AB5206AD-038B-4207-BA26-BBC07A262AC9}">
      <dgm:prSet/>
      <dgm:spPr/>
      <dgm:t>
        <a:bodyPr/>
        <a:lstStyle/>
        <a:p>
          <a:endParaRPr lang="en-US"/>
        </a:p>
      </dgm:t>
    </dgm:pt>
    <dgm:pt modelId="{734E8FA5-6C86-40E4-9F9B-D5C983893121}" type="sibTrans" cxnId="{AB5206AD-038B-4207-BA26-BBC07A262AC9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E1905373-30A0-4416-A519-EED5F3B2329F}">
      <dgm:prSet/>
      <dgm:spPr/>
      <dgm:t>
        <a:bodyPr/>
        <a:lstStyle/>
        <a:p>
          <a:r>
            <a:rPr lang="en-US" dirty="0"/>
            <a:t>Summarize findings from this ground study.</a:t>
          </a:r>
        </a:p>
        <a:p>
          <a:r>
            <a:rPr lang="en-US" i="1" dirty="0"/>
            <a:t>In vivo – In silico- In vitro.</a:t>
          </a:r>
        </a:p>
      </dgm:t>
    </dgm:pt>
    <dgm:pt modelId="{29777095-63B8-445B-8672-9913FB0FE1E5}" type="parTrans" cxnId="{2CDF2B52-55DA-49FE-B30A-5201BA6DC366}">
      <dgm:prSet/>
      <dgm:spPr/>
      <dgm:t>
        <a:bodyPr/>
        <a:lstStyle/>
        <a:p>
          <a:endParaRPr lang="en-US"/>
        </a:p>
      </dgm:t>
    </dgm:pt>
    <dgm:pt modelId="{1D974FBD-E8C3-413A-A567-E6BA4FFE6ADD}" type="sibTrans" cxnId="{2CDF2B52-55DA-49FE-B30A-5201BA6DC366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7DD7B057-3E11-ED47-A11D-8F1C5DE52830}" type="pres">
      <dgm:prSet presAssocID="{9DCAE8AC-65AD-438E-B982-C808A48D1DBD}" presName="Name0" presStyleCnt="0">
        <dgm:presLayoutVars>
          <dgm:animLvl val="lvl"/>
          <dgm:resizeHandles val="exact"/>
        </dgm:presLayoutVars>
      </dgm:prSet>
      <dgm:spPr/>
    </dgm:pt>
    <dgm:pt modelId="{C1A85348-13A6-2547-BD00-5986D9D17623}" type="pres">
      <dgm:prSet presAssocID="{EED8A23B-1AF2-4CD0-8CA2-7C6D98AF9BBE}" presName="compositeNode" presStyleCnt="0">
        <dgm:presLayoutVars>
          <dgm:bulletEnabled val="1"/>
        </dgm:presLayoutVars>
      </dgm:prSet>
      <dgm:spPr/>
    </dgm:pt>
    <dgm:pt modelId="{C0D55691-3FB9-4C47-B8D6-DBF8EE01DE93}" type="pres">
      <dgm:prSet presAssocID="{EED8A23B-1AF2-4CD0-8CA2-7C6D98AF9BBE}" presName="bgRect" presStyleLbl="alignNode1" presStyleIdx="0" presStyleCnt="4"/>
      <dgm:spPr/>
    </dgm:pt>
    <dgm:pt modelId="{6A9803D1-1DDA-9F4D-AA2D-43ADB083D214}" type="pres">
      <dgm:prSet presAssocID="{282622BF-3265-4DD9-A2DC-BCD75FA11573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D2374DBC-EB5F-2741-BD10-64E9D3F3781D}" type="pres">
      <dgm:prSet presAssocID="{EED8A23B-1AF2-4CD0-8CA2-7C6D98AF9BBE}" presName="nodeRect" presStyleLbl="alignNode1" presStyleIdx="0" presStyleCnt="4">
        <dgm:presLayoutVars>
          <dgm:bulletEnabled val="1"/>
        </dgm:presLayoutVars>
      </dgm:prSet>
      <dgm:spPr/>
    </dgm:pt>
    <dgm:pt modelId="{87E1A5B1-DE4D-6549-A1CB-C74BE3CDDA21}" type="pres">
      <dgm:prSet presAssocID="{282622BF-3265-4DD9-A2DC-BCD75FA11573}" presName="sibTrans" presStyleCnt="0"/>
      <dgm:spPr/>
    </dgm:pt>
    <dgm:pt modelId="{7A21851D-2B0A-EA40-A6C3-E05EA5063F12}" type="pres">
      <dgm:prSet presAssocID="{BB91FB46-7C0C-4173-9D0A-25D46285037E}" presName="compositeNode" presStyleCnt="0">
        <dgm:presLayoutVars>
          <dgm:bulletEnabled val="1"/>
        </dgm:presLayoutVars>
      </dgm:prSet>
      <dgm:spPr/>
    </dgm:pt>
    <dgm:pt modelId="{F7206DF6-4303-284D-8566-BF476B47D7B5}" type="pres">
      <dgm:prSet presAssocID="{BB91FB46-7C0C-4173-9D0A-25D46285037E}" presName="bgRect" presStyleLbl="alignNode1" presStyleIdx="1" presStyleCnt="4"/>
      <dgm:spPr/>
    </dgm:pt>
    <dgm:pt modelId="{C61AD949-1711-9640-86AF-25171BBCDBAD}" type="pres">
      <dgm:prSet presAssocID="{A5BEBA90-0291-404C-901B-495D1AF4D4F4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07303CB8-1D22-484D-BFE6-CCE485998C51}" type="pres">
      <dgm:prSet presAssocID="{BB91FB46-7C0C-4173-9D0A-25D46285037E}" presName="nodeRect" presStyleLbl="alignNode1" presStyleIdx="1" presStyleCnt="4">
        <dgm:presLayoutVars>
          <dgm:bulletEnabled val="1"/>
        </dgm:presLayoutVars>
      </dgm:prSet>
      <dgm:spPr/>
    </dgm:pt>
    <dgm:pt modelId="{6A9B6D8B-5223-5C48-AD0E-7431C0E8B61C}" type="pres">
      <dgm:prSet presAssocID="{A5BEBA90-0291-404C-901B-495D1AF4D4F4}" presName="sibTrans" presStyleCnt="0"/>
      <dgm:spPr/>
    </dgm:pt>
    <dgm:pt modelId="{4EDDDF1E-4220-994F-98AD-1D51AC93A653}" type="pres">
      <dgm:prSet presAssocID="{51FE9B21-C04F-43A5-9F01-01A803BAF895}" presName="compositeNode" presStyleCnt="0">
        <dgm:presLayoutVars>
          <dgm:bulletEnabled val="1"/>
        </dgm:presLayoutVars>
      </dgm:prSet>
      <dgm:spPr/>
    </dgm:pt>
    <dgm:pt modelId="{375B35F4-A112-A148-8E61-E6BC8C6A02F2}" type="pres">
      <dgm:prSet presAssocID="{51FE9B21-C04F-43A5-9F01-01A803BAF895}" presName="bgRect" presStyleLbl="alignNode1" presStyleIdx="2" presStyleCnt="4"/>
      <dgm:spPr/>
    </dgm:pt>
    <dgm:pt modelId="{8BF16750-B1BD-EE4C-A3AC-9D32804F1416}" type="pres">
      <dgm:prSet presAssocID="{734E8FA5-6C86-40E4-9F9B-D5C983893121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547FB304-AAE5-F84D-BC96-8AC55CE617D1}" type="pres">
      <dgm:prSet presAssocID="{51FE9B21-C04F-43A5-9F01-01A803BAF895}" presName="nodeRect" presStyleLbl="alignNode1" presStyleIdx="2" presStyleCnt="4">
        <dgm:presLayoutVars>
          <dgm:bulletEnabled val="1"/>
        </dgm:presLayoutVars>
      </dgm:prSet>
      <dgm:spPr/>
    </dgm:pt>
    <dgm:pt modelId="{2D8E8A34-03C3-5547-9DC1-443C0201DDDF}" type="pres">
      <dgm:prSet presAssocID="{734E8FA5-6C86-40E4-9F9B-D5C983893121}" presName="sibTrans" presStyleCnt="0"/>
      <dgm:spPr/>
    </dgm:pt>
    <dgm:pt modelId="{32FFA4C2-F337-A246-967D-583510F672FE}" type="pres">
      <dgm:prSet presAssocID="{E1905373-30A0-4416-A519-EED5F3B2329F}" presName="compositeNode" presStyleCnt="0">
        <dgm:presLayoutVars>
          <dgm:bulletEnabled val="1"/>
        </dgm:presLayoutVars>
      </dgm:prSet>
      <dgm:spPr/>
    </dgm:pt>
    <dgm:pt modelId="{CF8A5BDE-527A-9146-B324-E9D4F42246A6}" type="pres">
      <dgm:prSet presAssocID="{E1905373-30A0-4416-A519-EED5F3B2329F}" presName="bgRect" presStyleLbl="alignNode1" presStyleIdx="3" presStyleCnt="4"/>
      <dgm:spPr/>
    </dgm:pt>
    <dgm:pt modelId="{2897308D-BDD6-2043-84C6-5E19503BD603}" type="pres">
      <dgm:prSet presAssocID="{1D974FBD-E8C3-413A-A567-E6BA4FFE6ADD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52C41BCE-86F5-9C4B-BF8F-D8DF4EDE0113}" type="pres">
      <dgm:prSet presAssocID="{E1905373-30A0-4416-A519-EED5F3B2329F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ACD1DF10-E3DF-9C47-8633-93F9EF31D648}" type="presOf" srcId="{734E8FA5-6C86-40E4-9F9B-D5C983893121}" destId="{8BF16750-B1BD-EE4C-A3AC-9D32804F1416}" srcOrd="0" destOrd="0" presId="urn:microsoft.com/office/officeart/2016/7/layout/LinearBlockProcessNumbered"/>
    <dgm:cxn modelId="{2A7D5714-557E-5642-A9F2-900E81A11EAD}" type="presOf" srcId="{51FE9B21-C04F-43A5-9F01-01A803BAF895}" destId="{547FB304-AAE5-F84D-BC96-8AC55CE617D1}" srcOrd="1" destOrd="0" presId="urn:microsoft.com/office/officeart/2016/7/layout/LinearBlockProcessNumbered"/>
    <dgm:cxn modelId="{C5A23422-C28B-4F71-ADBC-E8CE33E0E173}" srcId="{9DCAE8AC-65AD-438E-B982-C808A48D1DBD}" destId="{EED8A23B-1AF2-4CD0-8CA2-7C6D98AF9BBE}" srcOrd="0" destOrd="0" parTransId="{39964F2B-41F6-4170-A74C-D3FC80F8FCB3}" sibTransId="{282622BF-3265-4DD9-A2DC-BCD75FA11573}"/>
    <dgm:cxn modelId="{4FE2693D-8233-4E4B-AA1E-3CAC012A4F77}" type="presOf" srcId="{BB91FB46-7C0C-4173-9D0A-25D46285037E}" destId="{F7206DF6-4303-284D-8566-BF476B47D7B5}" srcOrd="0" destOrd="0" presId="urn:microsoft.com/office/officeart/2016/7/layout/LinearBlockProcessNumbered"/>
    <dgm:cxn modelId="{9243DB47-481A-5C42-9894-6CF8FA327EAC}" type="presOf" srcId="{EED8A23B-1AF2-4CD0-8CA2-7C6D98AF9BBE}" destId="{D2374DBC-EB5F-2741-BD10-64E9D3F3781D}" srcOrd="1" destOrd="0" presId="urn:microsoft.com/office/officeart/2016/7/layout/LinearBlockProcessNumbered"/>
    <dgm:cxn modelId="{2CDF2B52-55DA-49FE-B30A-5201BA6DC366}" srcId="{9DCAE8AC-65AD-438E-B982-C808A48D1DBD}" destId="{E1905373-30A0-4416-A519-EED5F3B2329F}" srcOrd="3" destOrd="0" parTransId="{29777095-63B8-445B-8672-9913FB0FE1E5}" sibTransId="{1D974FBD-E8C3-413A-A567-E6BA4FFE6ADD}"/>
    <dgm:cxn modelId="{9BB5C454-F030-B34F-907E-A3F9E44B5388}" type="presOf" srcId="{EED8A23B-1AF2-4CD0-8CA2-7C6D98AF9BBE}" destId="{C0D55691-3FB9-4C47-B8D6-DBF8EE01DE93}" srcOrd="0" destOrd="0" presId="urn:microsoft.com/office/officeart/2016/7/layout/LinearBlockProcessNumbered"/>
    <dgm:cxn modelId="{A1E8BC57-A4CC-D84E-850F-E6B0138E3A2C}" type="presOf" srcId="{9DCAE8AC-65AD-438E-B982-C808A48D1DBD}" destId="{7DD7B057-3E11-ED47-A11D-8F1C5DE52830}" srcOrd="0" destOrd="0" presId="urn:microsoft.com/office/officeart/2016/7/layout/LinearBlockProcessNumbered"/>
    <dgm:cxn modelId="{42FEA86C-4917-9E4A-AF59-354551B84D0C}" type="presOf" srcId="{51FE9B21-C04F-43A5-9F01-01A803BAF895}" destId="{375B35F4-A112-A148-8E61-E6BC8C6A02F2}" srcOrd="0" destOrd="0" presId="urn:microsoft.com/office/officeart/2016/7/layout/LinearBlockProcessNumbered"/>
    <dgm:cxn modelId="{1E996281-3485-5B4F-B1DD-385C167412E0}" type="presOf" srcId="{282622BF-3265-4DD9-A2DC-BCD75FA11573}" destId="{6A9803D1-1DDA-9F4D-AA2D-43ADB083D214}" srcOrd="0" destOrd="0" presId="urn:microsoft.com/office/officeart/2016/7/layout/LinearBlockProcessNumbered"/>
    <dgm:cxn modelId="{6A4A1190-C3F2-B54B-83EE-B2A728FA9E0E}" type="presOf" srcId="{E1905373-30A0-4416-A519-EED5F3B2329F}" destId="{52C41BCE-86F5-9C4B-BF8F-D8DF4EDE0113}" srcOrd="1" destOrd="0" presId="urn:microsoft.com/office/officeart/2016/7/layout/LinearBlockProcessNumbered"/>
    <dgm:cxn modelId="{EFE2769B-49C5-C34E-851F-41C08E2D499F}" type="presOf" srcId="{A5BEBA90-0291-404C-901B-495D1AF4D4F4}" destId="{C61AD949-1711-9640-86AF-25171BBCDBAD}" srcOrd="0" destOrd="0" presId="urn:microsoft.com/office/officeart/2016/7/layout/LinearBlockProcessNumbered"/>
    <dgm:cxn modelId="{AB5206AD-038B-4207-BA26-BBC07A262AC9}" srcId="{9DCAE8AC-65AD-438E-B982-C808A48D1DBD}" destId="{51FE9B21-C04F-43A5-9F01-01A803BAF895}" srcOrd="2" destOrd="0" parTransId="{CB158AA3-ACFF-4361-80D6-CC0B0B630CFF}" sibTransId="{734E8FA5-6C86-40E4-9F9B-D5C983893121}"/>
    <dgm:cxn modelId="{BCB2ADCB-72DD-8E48-B9DF-4B28A9226646}" type="presOf" srcId="{BB91FB46-7C0C-4173-9D0A-25D46285037E}" destId="{07303CB8-1D22-484D-BFE6-CCE485998C51}" srcOrd="1" destOrd="0" presId="urn:microsoft.com/office/officeart/2016/7/layout/LinearBlockProcessNumbered"/>
    <dgm:cxn modelId="{D8947DD1-8E59-4672-B8F0-BBDE6AD724FF}" srcId="{9DCAE8AC-65AD-438E-B982-C808A48D1DBD}" destId="{BB91FB46-7C0C-4173-9D0A-25D46285037E}" srcOrd="1" destOrd="0" parTransId="{A666BED1-EB5A-4E9B-BE04-D753DC16D6DF}" sibTransId="{A5BEBA90-0291-404C-901B-495D1AF4D4F4}"/>
    <dgm:cxn modelId="{1D4EB1D4-2223-A247-93C3-A77973CD49D9}" type="presOf" srcId="{1D974FBD-E8C3-413A-A567-E6BA4FFE6ADD}" destId="{2897308D-BDD6-2043-84C6-5E19503BD603}" srcOrd="0" destOrd="0" presId="urn:microsoft.com/office/officeart/2016/7/layout/LinearBlockProcessNumbered"/>
    <dgm:cxn modelId="{0A91BEF8-4320-C740-8CFB-90781FABDDCF}" type="presOf" srcId="{E1905373-30A0-4416-A519-EED5F3B2329F}" destId="{CF8A5BDE-527A-9146-B324-E9D4F42246A6}" srcOrd="0" destOrd="0" presId="urn:microsoft.com/office/officeart/2016/7/layout/LinearBlockProcessNumbered"/>
    <dgm:cxn modelId="{3D91E08A-2C07-5043-AB9A-ED8F9504C4C6}" type="presParOf" srcId="{7DD7B057-3E11-ED47-A11D-8F1C5DE52830}" destId="{C1A85348-13A6-2547-BD00-5986D9D17623}" srcOrd="0" destOrd="0" presId="urn:microsoft.com/office/officeart/2016/7/layout/LinearBlockProcessNumbered"/>
    <dgm:cxn modelId="{7F5192EC-E698-1F42-928B-359FD3D2B03B}" type="presParOf" srcId="{C1A85348-13A6-2547-BD00-5986D9D17623}" destId="{C0D55691-3FB9-4C47-B8D6-DBF8EE01DE93}" srcOrd="0" destOrd="0" presId="urn:microsoft.com/office/officeart/2016/7/layout/LinearBlockProcessNumbered"/>
    <dgm:cxn modelId="{8D5332AF-E360-2846-9C6E-CE758FC8A661}" type="presParOf" srcId="{C1A85348-13A6-2547-BD00-5986D9D17623}" destId="{6A9803D1-1DDA-9F4D-AA2D-43ADB083D214}" srcOrd="1" destOrd="0" presId="urn:microsoft.com/office/officeart/2016/7/layout/LinearBlockProcessNumbered"/>
    <dgm:cxn modelId="{8C3D1219-2CD1-F543-9A24-1DC76BFD58D2}" type="presParOf" srcId="{C1A85348-13A6-2547-BD00-5986D9D17623}" destId="{D2374DBC-EB5F-2741-BD10-64E9D3F3781D}" srcOrd="2" destOrd="0" presId="urn:microsoft.com/office/officeart/2016/7/layout/LinearBlockProcessNumbered"/>
    <dgm:cxn modelId="{190A9853-938F-5640-8673-2B3E455C5C37}" type="presParOf" srcId="{7DD7B057-3E11-ED47-A11D-8F1C5DE52830}" destId="{87E1A5B1-DE4D-6549-A1CB-C74BE3CDDA21}" srcOrd="1" destOrd="0" presId="urn:microsoft.com/office/officeart/2016/7/layout/LinearBlockProcessNumbered"/>
    <dgm:cxn modelId="{1048076E-1F99-E94F-8E85-35255C82C3EB}" type="presParOf" srcId="{7DD7B057-3E11-ED47-A11D-8F1C5DE52830}" destId="{7A21851D-2B0A-EA40-A6C3-E05EA5063F12}" srcOrd="2" destOrd="0" presId="urn:microsoft.com/office/officeart/2016/7/layout/LinearBlockProcessNumbered"/>
    <dgm:cxn modelId="{AC304D9C-4C7B-8F46-974E-E6D5DDBC255A}" type="presParOf" srcId="{7A21851D-2B0A-EA40-A6C3-E05EA5063F12}" destId="{F7206DF6-4303-284D-8566-BF476B47D7B5}" srcOrd="0" destOrd="0" presId="urn:microsoft.com/office/officeart/2016/7/layout/LinearBlockProcessNumbered"/>
    <dgm:cxn modelId="{A3A811D5-558C-EA4C-BCFE-4F53DA7918FD}" type="presParOf" srcId="{7A21851D-2B0A-EA40-A6C3-E05EA5063F12}" destId="{C61AD949-1711-9640-86AF-25171BBCDBAD}" srcOrd="1" destOrd="0" presId="urn:microsoft.com/office/officeart/2016/7/layout/LinearBlockProcessNumbered"/>
    <dgm:cxn modelId="{F808D705-777D-6A48-800A-80B87473805F}" type="presParOf" srcId="{7A21851D-2B0A-EA40-A6C3-E05EA5063F12}" destId="{07303CB8-1D22-484D-BFE6-CCE485998C51}" srcOrd="2" destOrd="0" presId="urn:microsoft.com/office/officeart/2016/7/layout/LinearBlockProcessNumbered"/>
    <dgm:cxn modelId="{D633257C-409C-F249-B0E0-C535F253DFBF}" type="presParOf" srcId="{7DD7B057-3E11-ED47-A11D-8F1C5DE52830}" destId="{6A9B6D8B-5223-5C48-AD0E-7431C0E8B61C}" srcOrd="3" destOrd="0" presId="urn:microsoft.com/office/officeart/2016/7/layout/LinearBlockProcessNumbered"/>
    <dgm:cxn modelId="{E32699DE-FA02-C84C-B2C0-7C78AB3BBD29}" type="presParOf" srcId="{7DD7B057-3E11-ED47-A11D-8F1C5DE52830}" destId="{4EDDDF1E-4220-994F-98AD-1D51AC93A653}" srcOrd="4" destOrd="0" presId="urn:microsoft.com/office/officeart/2016/7/layout/LinearBlockProcessNumbered"/>
    <dgm:cxn modelId="{BBAC1539-3D3C-3F47-A8B2-060B4DDB2532}" type="presParOf" srcId="{4EDDDF1E-4220-994F-98AD-1D51AC93A653}" destId="{375B35F4-A112-A148-8E61-E6BC8C6A02F2}" srcOrd="0" destOrd="0" presId="urn:microsoft.com/office/officeart/2016/7/layout/LinearBlockProcessNumbered"/>
    <dgm:cxn modelId="{B64B3FA3-2CBA-5D48-B145-162005C35C72}" type="presParOf" srcId="{4EDDDF1E-4220-994F-98AD-1D51AC93A653}" destId="{8BF16750-B1BD-EE4C-A3AC-9D32804F1416}" srcOrd="1" destOrd="0" presId="urn:microsoft.com/office/officeart/2016/7/layout/LinearBlockProcessNumbered"/>
    <dgm:cxn modelId="{D0DAA24A-B7AF-E743-96AE-D86D493A877A}" type="presParOf" srcId="{4EDDDF1E-4220-994F-98AD-1D51AC93A653}" destId="{547FB304-AAE5-F84D-BC96-8AC55CE617D1}" srcOrd="2" destOrd="0" presId="urn:microsoft.com/office/officeart/2016/7/layout/LinearBlockProcessNumbered"/>
    <dgm:cxn modelId="{9E386D91-E32A-F741-BC8B-8A2E1265038D}" type="presParOf" srcId="{7DD7B057-3E11-ED47-A11D-8F1C5DE52830}" destId="{2D8E8A34-03C3-5547-9DC1-443C0201DDDF}" srcOrd="5" destOrd="0" presId="urn:microsoft.com/office/officeart/2016/7/layout/LinearBlockProcessNumbered"/>
    <dgm:cxn modelId="{659479EA-86A2-AA45-97DB-12D349A14F8F}" type="presParOf" srcId="{7DD7B057-3E11-ED47-A11D-8F1C5DE52830}" destId="{32FFA4C2-F337-A246-967D-583510F672FE}" srcOrd="6" destOrd="0" presId="urn:microsoft.com/office/officeart/2016/7/layout/LinearBlockProcessNumbered"/>
    <dgm:cxn modelId="{BDF29438-A971-694A-9C03-437C154C6AB3}" type="presParOf" srcId="{32FFA4C2-F337-A246-967D-583510F672FE}" destId="{CF8A5BDE-527A-9146-B324-E9D4F42246A6}" srcOrd="0" destOrd="0" presId="urn:microsoft.com/office/officeart/2016/7/layout/LinearBlockProcessNumbered"/>
    <dgm:cxn modelId="{D4851D96-BA15-6943-B9EF-036D0DFCAA01}" type="presParOf" srcId="{32FFA4C2-F337-A246-967D-583510F672FE}" destId="{2897308D-BDD6-2043-84C6-5E19503BD603}" srcOrd="1" destOrd="0" presId="urn:microsoft.com/office/officeart/2016/7/layout/LinearBlockProcessNumbered"/>
    <dgm:cxn modelId="{12C9B227-A7AB-974F-AAA5-1D08AE57100A}" type="presParOf" srcId="{32FFA4C2-F337-A246-967D-583510F672FE}" destId="{52C41BCE-86F5-9C4B-BF8F-D8DF4EDE0113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55691-3FB9-4C47-B8D6-DBF8EE01DE93}">
      <dsp:nvSpPr>
        <dsp:cNvPr id="0" name=""/>
        <dsp:cNvSpPr/>
      </dsp:nvSpPr>
      <dsp:spPr>
        <a:xfrm>
          <a:off x="213" y="298372"/>
          <a:ext cx="2577217" cy="30926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Introduce current water processor assembly and biocides.</a:t>
          </a:r>
        </a:p>
      </dsp:txBody>
      <dsp:txXfrm>
        <a:off x="213" y="1535436"/>
        <a:ext cx="2577217" cy="1855596"/>
      </dsp:txXfrm>
    </dsp:sp>
    <dsp:sp modelId="{6A9803D1-1DDA-9F4D-AA2D-43ADB083D214}">
      <dsp:nvSpPr>
        <dsp:cNvPr id="0" name=""/>
        <dsp:cNvSpPr/>
      </dsp:nvSpPr>
      <dsp:spPr>
        <a:xfrm>
          <a:off x="213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3" y="298372"/>
        <a:ext cx="2577217" cy="1237064"/>
      </dsp:txXfrm>
    </dsp:sp>
    <dsp:sp modelId="{F7206DF6-4303-284D-8566-BF476B47D7B5}">
      <dsp:nvSpPr>
        <dsp:cNvPr id="0" name=""/>
        <dsp:cNvSpPr/>
      </dsp:nvSpPr>
      <dsp:spPr>
        <a:xfrm>
          <a:off x="2783608" y="298372"/>
          <a:ext cx="2577217" cy="3092660"/>
        </a:xfrm>
        <a:prstGeom prst="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Introduce current methods for plant growth on ISS.</a:t>
          </a:r>
        </a:p>
      </dsp:txBody>
      <dsp:txXfrm>
        <a:off x="2783608" y="1535436"/>
        <a:ext cx="2577217" cy="1855596"/>
      </dsp:txXfrm>
    </dsp:sp>
    <dsp:sp modelId="{C61AD949-1711-9640-86AF-25171BBCDBAD}">
      <dsp:nvSpPr>
        <dsp:cNvPr id="0" name=""/>
        <dsp:cNvSpPr/>
      </dsp:nvSpPr>
      <dsp:spPr>
        <a:xfrm>
          <a:off x="2783608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83608" y="298372"/>
        <a:ext cx="2577217" cy="1237064"/>
      </dsp:txXfrm>
    </dsp:sp>
    <dsp:sp modelId="{375B35F4-A112-A148-8E61-E6BC8C6A02F2}">
      <dsp:nvSpPr>
        <dsp:cNvPr id="0" name=""/>
        <dsp:cNvSpPr/>
      </dsp:nvSpPr>
      <dsp:spPr>
        <a:xfrm>
          <a:off x="5567003" y="298372"/>
          <a:ext cx="2577217" cy="3092660"/>
        </a:xfrm>
        <a:prstGeom prst="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Illustrate how this study is an intersection of  two ISS systems.</a:t>
          </a:r>
        </a:p>
      </dsp:txBody>
      <dsp:txXfrm>
        <a:off x="5567003" y="1535436"/>
        <a:ext cx="2577217" cy="1855596"/>
      </dsp:txXfrm>
    </dsp:sp>
    <dsp:sp modelId="{8BF16750-B1BD-EE4C-A3AC-9D32804F1416}">
      <dsp:nvSpPr>
        <dsp:cNvPr id="0" name=""/>
        <dsp:cNvSpPr/>
      </dsp:nvSpPr>
      <dsp:spPr>
        <a:xfrm>
          <a:off x="5567003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67003" y="298372"/>
        <a:ext cx="2577217" cy="1237064"/>
      </dsp:txXfrm>
    </dsp:sp>
    <dsp:sp modelId="{CF8A5BDE-527A-9146-B324-E9D4F42246A6}">
      <dsp:nvSpPr>
        <dsp:cNvPr id="0" name=""/>
        <dsp:cNvSpPr/>
      </dsp:nvSpPr>
      <dsp:spPr>
        <a:xfrm>
          <a:off x="8350398" y="298372"/>
          <a:ext cx="2577217" cy="3092660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0" rIns="254572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Summarize findings from this ground study.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In vivo – In silico- In vitro.</a:t>
          </a:r>
        </a:p>
      </dsp:txBody>
      <dsp:txXfrm>
        <a:off x="8350398" y="1535436"/>
        <a:ext cx="2577217" cy="1855596"/>
      </dsp:txXfrm>
    </dsp:sp>
    <dsp:sp modelId="{2897308D-BDD6-2043-84C6-5E19503BD603}">
      <dsp:nvSpPr>
        <dsp:cNvPr id="0" name=""/>
        <dsp:cNvSpPr/>
      </dsp:nvSpPr>
      <dsp:spPr>
        <a:xfrm>
          <a:off x="8350398" y="298372"/>
          <a:ext cx="2577217" cy="12370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572" tIns="165100" rIns="254572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50398" y="298372"/>
        <a:ext cx="2577217" cy="1237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6661F-30FA-7746-9B36-495844D5243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A4106-76C8-DA4C-A7BD-368B8D57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5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A4106-76C8-DA4C-A7BD-368B8D57B1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84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A4106-76C8-DA4C-A7BD-368B8D57B1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6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93BF2-E9C3-8E52-215B-18A34C5B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1EE5A-72DE-C457-0113-87353DAB0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0828E-D883-D86F-D42B-2ED02A7B63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 characteristics to polypropylene.</a:t>
            </a:r>
          </a:p>
          <a:p>
            <a:r>
              <a:rPr lang="en-US" dirty="0"/>
              <a:t>3-hydroxybutyrate.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17E20-23D3-6156-6B1E-415D51D74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A4106-76C8-DA4C-A7BD-368B8D57B1F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6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518B-3E41-EA9F-160A-F445EEF46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FFC3F-E9D3-A919-445E-5230E1BE2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025E8-5824-6799-CAE1-99D6B7C3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B3853-0131-CC7E-52B6-7F61A41D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E05BE-CCF3-C79C-0CD1-EFBF958D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F51C-87C9-84BA-F4EA-62D50B45C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D7936-95E4-E754-190A-DE19C2C2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C4652-3F36-351C-798F-4C6E01D2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8715D-1606-BD44-63DC-4D0C35DA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E9833-CB28-5C0B-D914-D3BCAD18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6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55BFA-D785-3A98-54BA-5733FDB4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6DCC6-D65C-8B1A-3FB7-091582757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D472F-2CAC-CBF5-1866-37A12EC71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23D81-46D9-AA38-61CC-D1080580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72C51-02AC-23F3-2E14-469BA22B9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53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7664F-FC23-0CCF-3189-DE283591F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B8B3C-28B1-690C-CB9D-F3FA64C41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47C5C5-90BC-A62E-FE18-22999D13F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1A67E-2C44-57DA-DCA7-C03E1BD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FE870-2326-67AF-ABAE-863A7B7CB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2FFF0-5EFE-1904-C115-B3CA801F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66A5-CCAA-26BA-FE00-667133191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85DF2-40A7-AD45-4E14-6CF51F7EA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AC37B-0FC1-5372-7AAD-EDCF0E099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95F0B-0BDA-7A78-C9E1-816309647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E321C-AC5B-F8CA-05A5-6C2D715E3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6B720-D889-8FE6-E9E7-35902383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74485B-A2A0-D74F-6ABB-B422EB3E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0E2B57-4A38-9226-E22F-0C1221C8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7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9DBC-A447-7B7A-D8B0-315D1FF7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F5B13B-53E6-8AEB-B828-AAF7822C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C38B0-7A43-6C37-A311-D1976AB7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A5F06-4342-4645-5AF7-DF69ABD16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7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F1DAA1-4FB0-CED8-AA07-7D99925DD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EA1BA0-4AFF-F552-C427-E6725AF7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067DE-7CBE-0009-5894-90B19E13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8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8A164-243B-4F2F-A7D1-FE25BE62E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D3ACA-0203-48E4-EBA4-6F764018D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7EF38-0381-970E-C7D8-CB865E154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F0E24-6579-60B8-28D1-3F0CCA514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A114B-3506-CB82-F898-2B962E74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9820B-D440-B4C2-F6A5-9E0C3B372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6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1E3D-72CD-2D1A-13D4-F630BA393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550885-5499-BCA8-61FF-9A86BC778D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71EEA-DE49-FF13-034C-CE5619AFF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8F996-CF45-82E3-CCD8-1627701F1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DF3C6-18F3-A027-3FBE-6C041BD5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82985-1D0E-7C49-7B91-2BBA5533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4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63FD-9F24-C103-E6D9-692EB618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4622FA-A75F-041F-19EB-E8ED1F6E1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1B41D-D34A-BAD4-F6F7-70819D780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78C0E-7961-56E0-AB38-33F779561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B6389-B568-D993-A8EE-3350C7E5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9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898D08-FE84-195C-4AE2-F352A65C0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E2ED8-D697-2E29-ECE9-0384994C7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F397C-3F9F-102C-9471-BBC19298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0F033-CA77-D2D5-E95C-83DD6D819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2C759-F49E-4BF3-A4A1-51A0859C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3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0F618-92ED-F897-3633-8F86DE70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D178A-DF59-1FE8-45B4-762E023B3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19803-4C9D-ED49-0D5A-1A483095F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DA75C9-C292-8A48-A5A0-1C1F08415887}" type="datetimeFigureOut">
              <a:rPr lang="en-US" smtClean="0"/>
              <a:t>12/12/24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A6429-DC4A-43D0-6FFE-C63F35E849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42C07-35DB-CBF4-2C4A-9C4C4ECC8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E4F43D-9EC3-7946-B4D3-2EE48D6642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6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sv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emf"/><Relationship Id="rId10" Type="http://schemas.openxmlformats.org/officeDocument/2006/relationships/image" Target="../media/image35.png"/><Relationship Id="rId4" Type="http://schemas.openxmlformats.org/officeDocument/2006/relationships/image" Target="../media/image3.sv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DFE7-653A-342C-B24D-508B45554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111" y="1865587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00B050"/>
                </a:solidFill>
              </a:rPr>
            </a:br>
            <a:r>
              <a:rPr lang="en-US" dirty="0">
                <a:solidFill>
                  <a:srgbClr val="00B050"/>
                </a:solidFill>
              </a:rPr>
              <a:t>Ionic Silver affects Lettuce Growth, Nutrient Uptake, Microbiome and Metabolome in a Hydroponics System</a:t>
            </a:r>
            <a:br>
              <a:rPr lang="en-US" dirty="0"/>
            </a:br>
            <a:r>
              <a:rPr lang="en-US" sz="4000" b="1" dirty="0">
                <a:solidFill>
                  <a:schemeClr val="bg1"/>
                </a:solidFill>
              </a:rPr>
              <a:t>Aubrie O’Rourke, PhD, NASA KSC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5CEB63-AE23-82A3-3004-24743AE2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24" y="4476984"/>
            <a:ext cx="11967752" cy="2239579"/>
          </a:xfrm>
          <a:prstGeom prst="rect">
            <a:avLst/>
          </a:prstGeom>
        </p:spPr>
      </p:pic>
      <p:pic>
        <p:nvPicPr>
          <p:cNvPr id="8" name="Graphic 7" descr="Plant With Roots with solid fill">
            <a:extLst>
              <a:ext uri="{FF2B5EF4-FFF2-40B4-BE49-F238E27FC236}">
                <a16:creationId xmlns:a16="http://schemas.microsoft.com/office/drawing/2014/main" id="{5145683D-97F7-D73D-D100-E5793319C5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5649"/>
          <a:stretch/>
        </p:blipFill>
        <p:spPr>
          <a:xfrm>
            <a:off x="9259623" y="800521"/>
            <a:ext cx="3100532" cy="1065066"/>
          </a:xfrm>
          <a:prstGeom prst="rect">
            <a:avLst/>
          </a:prstGeom>
        </p:spPr>
      </p:pic>
      <p:pic>
        <p:nvPicPr>
          <p:cNvPr id="9" name="Graphic 8" descr="Plant With Roots with solid fill">
            <a:extLst>
              <a:ext uri="{FF2B5EF4-FFF2-40B4-BE49-F238E27FC236}">
                <a16:creationId xmlns:a16="http://schemas.microsoft.com/office/drawing/2014/main" id="{DB265819-D8A0-027B-B69B-5D9FE18887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8447"/>
          <a:stretch/>
        </p:blipFill>
        <p:spPr>
          <a:xfrm>
            <a:off x="0" y="522000"/>
            <a:ext cx="2212716" cy="13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39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785ED5-CE46-72D9-E52C-AC757E110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85" y="505618"/>
            <a:ext cx="12150815" cy="5846763"/>
          </a:xfrm>
        </p:spPr>
      </p:pic>
    </p:spTree>
    <p:extLst>
      <p:ext uri="{BB962C8B-B14F-4D97-AF65-F5344CB8AC3E}">
        <p14:creationId xmlns:p14="http://schemas.microsoft.com/office/powerpoint/2010/main" val="187968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0CE19-AEC3-4DC2-6168-7373B4FB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outline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290476-83CD-B8B9-589D-D03B25F83C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48696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38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71104-B3C9-2C98-30B8-835B6005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Water Processor Assembly (WPA) on ISS</a:t>
            </a:r>
            <a:b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PDF] Investigation of DMSD Trend in the ISS Water Processor Assembly |  Semantic Scholar">
            <a:extLst>
              <a:ext uri="{FF2B5EF4-FFF2-40B4-BE49-F238E27FC236}">
                <a16:creationId xmlns:a16="http://schemas.microsoft.com/office/drawing/2014/main" id="{D31E50D9-CE26-2A87-A243-AE9744ED2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351"/>
          <a:stretch/>
        </p:blipFill>
        <p:spPr bwMode="auto">
          <a:xfrm>
            <a:off x="4495807" y="669101"/>
            <a:ext cx="7225748" cy="48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34B625-031F-5A9D-0032-D6B205BC1AB0}"/>
              </a:ext>
            </a:extLst>
          </p:cNvPr>
          <p:cNvSpPr txBox="1"/>
          <p:nvPr/>
        </p:nvSpPr>
        <p:spPr>
          <a:xfrm>
            <a:off x="5312556" y="5363250"/>
            <a:ext cx="64089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Microbial Check Valve (MCV) currently employs </a:t>
            </a:r>
            <a:r>
              <a:rPr lang="en-US" dirty="0" err="1"/>
              <a:t>triiodine</a:t>
            </a:r>
            <a:r>
              <a:rPr lang="en-US" dirty="0"/>
              <a:t> in quaternary ammonium anion-exchange resin.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Assists to achieve the allowable microbial limit of 1CFU/100mL in product water.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71104-B3C9-2C98-30B8-835B6005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Potable Water Dispenser (PWD) on ISS</a:t>
            </a:r>
          </a:p>
        </p:txBody>
      </p:sp>
      <p:pic>
        <p:nvPicPr>
          <p:cNvPr id="5" name="Content Placeholder 4" descr="A diagram of a machine&#10;&#10;Description automatically generated">
            <a:extLst>
              <a:ext uri="{FF2B5EF4-FFF2-40B4-BE49-F238E27FC236}">
                <a16:creationId xmlns:a16="http://schemas.microsoft.com/office/drawing/2014/main" id="{390024C4-A376-AABB-5BC1-97518F74A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807" y="329379"/>
            <a:ext cx="7225748" cy="55096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DDDD9C-B879-0484-83E6-963D1C565772}"/>
              </a:ext>
            </a:extLst>
          </p:cNvPr>
          <p:cNvSpPr txBox="1"/>
          <p:nvPr/>
        </p:nvSpPr>
        <p:spPr>
          <a:xfrm>
            <a:off x="4995816" y="6012578"/>
            <a:ext cx="6447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Iodine is removed to avoid susceptibility to hyperthyroidism.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Silver as an alternative does not need removal.</a:t>
            </a:r>
          </a:p>
        </p:txBody>
      </p:sp>
    </p:spTree>
    <p:extLst>
      <p:ext uri="{BB962C8B-B14F-4D97-AF65-F5344CB8AC3E}">
        <p14:creationId xmlns:p14="http://schemas.microsoft.com/office/powerpoint/2010/main" val="287781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holding a plastic container with plants in it&#10;&#10;Description automatically generated">
            <a:extLst>
              <a:ext uri="{FF2B5EF4-FFF2-40B4-BE49-F238E27FC236}">
                <a16:creationId xmlns:a16="http://schemas.microsoft.com/office/drawing/2014/main" id="{FDDCF2D2-02D6-787F-9815-13EB88EA44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9967" y="3245008"/>
            <a:ext cx="3889319" cy="3155792"/>
          </a:xfrm>
          <a:prstGeom prst="rect">
            <a:avLst/>
          </a:prstGeom>
        </p:spPr>
      </p:pic>
      <p:pic>
        <p:nvPicPr>
          <p:cNvPr id="5" name="Picture 4" descr="A logo for a plant research facility&#10;&#10;Description automatically generated">
            <a:extLst>
              <a:ext uri="{FF2B5EF4-FFF2-40B4-BE49-F238E27FC236}">
                <a16:creationId xmlns:a16="http://schemas.microsoft.com/office/drawing/2014/main" id="{C45883C1-8552-3A87-C8EF-E26521C0E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855" y="360742"/>
            <a:ext cx="3015540" cy="1699366"/>
          </a:xfrm>
          <a:prstGeom prst="rect">
            <a:avLst/>
          </a:prstGeom>
        </p:spPr>
      </p:pic>
      <p:pic>
        <p:nvPicPr>
          <p:cNvPr id="3074" name="Picture 2" descr="NASA grows 'pillow' radishes in space under microgravity — The Kashmir  Monitor">
            <a:extLst>
              <a:ext uri="{FF2B5EF4-FFF2-40B4-BE49-F238E27FC236}">
                <a16:creationId xmlns:a16="http://schemas.microsoft.com/office/drawing/2014/main" id="{F6C19FD2-B57D-888D-CA03-7ADD5BCDD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4153" y="178342"/>
            <a:ext cx="4325731" cy="260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SC-20170215-PH-SWW01_0026 | Dr. Oscar Monje, a research sci… | Flickr">
            <a:extLst>
              <a:ext uri="{FF2B5EF4-FFF2-40B4-BE49-F238E27FC236}">
                <a16:creationId xmlns:a16="http://schemas.microsoft.com/office/drawing/2014/main" id="{0989F061-BCFF-9941-2329-8C906B944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637" y="3362969"/>
            <a:ext cx="4508952" cy="300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90DF5E-6FAB-D03A-FC63-E9C862C579A3}"/>
              </a:ext>
            </a:extLst>
          </p:cNvPr>
          <p:cNvSpPr txBox="1"/>
          <p:nvPr/>
        </p:nvSpPr>
        <p:spPr>
          <a:xfrm>
            <a:off x="1135680" y="2211644"/>
            <a:ext cx="4315217" cy="8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3816">
              <a:spcAft>
                <a:spcPts val="600"/>
              </a:spcAft>
            </a:pPr>
            <a:r>
              <a:rPr lang="en-US" sz="2492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PWD/WPA tops off water reservoirs of the APH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8A45E-B0C6-5F31-628D-4B8837448430}"/>
              </a:ext>
            </a:extLst>
          </p:cNvPr>
          <p:cNvSpPr txBox="1"/>
          <p:nvPr/>
        </p:nvSpPr>
        <p:spPr>
          <a:xfrm>
            <a:off x="5663847" y="2787905"/>
            <a:ext cx="5860746" cy="47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3816">
              <a:spcAft>
                <a:spcPts val="600"/>
              </a:spcAft>
            </a:pPr>
            <a:r>
              <a:rPr lang="en-US" sz="2492" b="1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Arcillite</a:t>
            </a:r>
            <a:r>
              <a:rPr lang="en-US" sz="2492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is used in the APH growth beds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plant growing process&#10;&#10;Description automatically generated">
            <a:extLst>
              <a:ext uri="{FF2B5EF4-FFF2-40B4-BE49-F238E27FC236}">
                <a16:creationId xmlns:a16="http://schemas.microsoft.com/office/drawing/2014/main" id="{A9FB60A1-27D4-92EF-D81D-412232E27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850" y="554279"/>
            <a:ext cx="5484482" cy="60935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F14400-9FB5-D422-010C-F9EAC32B5D6A}"/>
              </a:ext>
            </a:extLst>
          </p:cNvPr>
          <p:cNvSpPr txBox="1"/>
          <p:nvPr/>
        </p:nvSpPr>
        <p:spPr>
          <a:xfrm>
            <a:off x="4766902" y="136615"/>
            <a:ext cx="3376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Experiment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06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423CEEF7-9DA5-7274-F5A0-F72D28171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039" y="668346"/>
            <a:ext cx="5702058" cy="6085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1D91B-6017-8ED6-0857-B20CB0EF4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77" b="11366"/>
          <a:stretch/>
        </p:blipFill>
        <p:spPr>
          <a:xfrm>
            <a:off x="2028789" y="8887"/>
            <a:ext cx="2102058" cy="1900525"/>
          </a:xfrm>
          <a:prstGeom prst="triangle">
            <a:avLst/>
          </a:prstGeom>
        </p:spPr>
      </p:pic>
      <p:pic>
        <p:nvPicPr>
          <p:cNvPr id="6" name="Picture 10" descr="KSC-20190516-PH_KLS01_0006 | Experiment chambers are in view… | Flickr">
            <a:extLst>
              <a:ext uri="{FF2B5EF4-FFF2-40B4-BE49-F238E27FC236}">
                <a16:creationId xmlns:a16="http://schemas.microsoft.com/office/drawing/2014/main" id="{FB989A88-EE99-C3DA-6F5B-AACDE26F2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968" y="2895493"/>
            <a:ext cx="5313701" cy="354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90B4D0-D718-BB84-C112-55F992026368}"/>
              </a:ext>
            </a:extLst>
          </p:cNvPr>
          <p:cNvSpPr txBox="1"/>
          <p:nvPr/>
        </p:nvSpPr>
        <p:spPr>
          <a:xfrm>
            <a:off x="316903" y="1900525"/>
            <a:ext cx="5034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Experiment Location: </a:t>
            </a:r>
          </a:p>
          <a:p>
            <a:r>
              <a:rPr lang="en-US" b="1" dirty="0">
                <a:solidFill>
                  <a:schemeClr val="bg1"/>
                </a:solidFill>
              </a:rPr>
              <a:t>KSC; Environmental Control Chamber</a:t>
            </a:r>
          </a:p>
          <a:p>
            <a:r>
              <a:rPr lang="en-US" b="1" dirty="0">
                <a:solidFill>
                  <a:schemeClr val="bg1"/>
                </a:solidFill>
              </a:rPr>
              <a:t>60% RH, 25°C, 3000ppm carbon dioxide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E52D8-B122-258F-6E67-29E60B68C37D}"/>
              </a:ext>
            </a:extLst>
          </p:cNvPr>
          <p:cNvSpPr txBox="1"/>
          <p:nvPr/>
        </p:nvSpPr>
        <p:spPr>
          <a:xfrm>
            <a:off x="7467016" y="220184"/>
            <a:ext cx="3938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Experimental growth layout</a:t>
            </a:r>
          </a:p>
        </p:txBody>
      </p:sp>
    </p:spTree>
    <p:extLst>
      <p:ext uri="{BB962C8B-B14F-4D97-AF65-F5344CB8AC3E}">
        <p14:creationId xmlns:p14="http://schemas.microsoft.com/office/powerpoint/2010/main" val="1722162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lants in containers&#10;&#10;Description automatically generated">
            <a:extLst>
              <a:ext uri="{FF2B5EF4-FFF2-40B4-BE49-F238E27FC236}">
                <a16:creationId xmlns:a16="http://schemas.microsoft.com/office/drawing/2014/main" id="{5FE503D6-1B9E-3D5B-D085-2971CD849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832" y="858999"/>
            <a:ext cx="7925903" cy="2570001"/>
          </a:xfrm>
          <a:prstGeom prst="rect">
            <a:avLst/>
          </a:prstGeom>
        </p:spPr>
      </p:pic>
      <p:pic>
        <p:nvPicPr>
          <p:cNvPr id="5" name="Picture 4" descr="A group of plants in containers&#10;&#10;Description automatically generated">
            <a:extLst>
              <a:ext uri="{FF2B5EF4-FFF2-40B4-BE49-F238E27FC236}">
                <a16:creationId xmlns:a16="http://schemas.microsoft.com/office/drawing/2014/main" id="{0EC22474-6FEE-F5D2-464C-5E3E6C6E67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5804" y="4013775"/>
            <a:ext cx="8391579" cy="26752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60C3ED-7704-698F-217E-8E0BA9CAE6B2}"/>
              </a:ext>
            </a:extLst>
          </p:cNvPr>
          <p:cNvSpPr txBox="1"/>
          <p:nvPr/>
        </p:nvSpPr>
        <p:spPr>
          <a:xfrm>
            <a:off x="290265" y="974716"/>
            <a:ext cx="2165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DLaM Display" panose="020F0502020204030204" pitchFamily="34" charset="0"/>
              </a:rPr>
              <a:t>Substrate-based </a:t>
            </a:r>
          </a:p>
          <a:p>
            <a:r>
              <a:rPr lang="en-US" sz="1600" b="1" dirty="0">
                <a:cs typeface="ADLaM Display" panose="020F0502020204030204" pitchFamily="34" charset="0"/>
              </a:rPr>
              <a:t>(</a:t>
            </a:r>
            <a:r>
              <a:rPr lang="en-US" sz="1600" b="1" dirty="0" err="1">
                <a:cs typeface="ADLaM Display" panose="020F0502020204030204" pitchFamily="34" charset="0"/>
              </a:rPr>
              <a:t>arcillite</a:t>
            </a:r>
            <a:r>
              <a:rPr lang="en-US" sz="1600" b="1" dirty="0">
                <a:cs typeface="ADLaM Display" panose="020F050202020403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50A72B-66AC-38C9-4355-3E3034336B8C}"/>
              </a:ext>
            </a:extLst>
          </p:cNvPr>
          <p:cNvSpPr txBox="1"/>
          <p:nvPr/>
        </p:nvSpPr>
        <p:spPr>
          <a:xfrm>
            <a:off x="290265" y="4128958"/>
            <a:ext cx="2165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DLaM Display" panose="020F0502020204030204" pitchFamily="34" charset="0"/>
              </a:rPr>
              <a:t>Hydroponic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9E294-5C91-7E54-7026-D86D1854EF66}"/>
              </a:ext>
            </a:extLst>
          </p:cNvPr>
          <p:cNvSpPr txBox="1"/>
          <p:nvPr/>
        </p:nvSpPr>
        <p:spPr>
          <a:xfrm>
            <a:off x="4699279" y="89558"/>
            <a:ext cx="320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In Vivo- </a:t>
            </a:r>
            <a:r>
              <a:rPr lang="en-US" b="1" dirty="0"/>
              <a:t>Results Overview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635154-3AE0-1242-CE11-BB55B3AFDD4B}"/>
              </a:ext>
            </a:extLst>
          </p:cNvPr>
          <p:cNvSpPr txBox="1"/>
          <p:nvPr/>
        </p:nvSpPr>
        <p:spPr>
          <a:xfrm>
            <a:off x="290265" y="1674674"/>
            <a:ext cx="3326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Growth metrics</a:t>
            </a:r>
            <a:r>
              <a:rPr lang="en-US" dirty="0"/>
              <a:t>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not affected</a:t>
            </a:r>
          </a:p>
          <a:p>
            <a:r>
              <a:rPr lang="en-US" i="1" dirty="0"/>
              <a:t>Silver uptake</a:t>
            </a:r>
            <a:r>
              <a:rPr lang="en-US" dirty="0"/>
              <a:t>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none</a:t>
            </a:r>
          </a:p>
          <a:p>
            <a:r>
              <a:rPr lang="en-US" i="1" dirty="0"/>
              <a:t>Root microbiome source</a:t>
            </a:r>
            <a:r>
              <a:rPr lang="en-US" dirty="0"/>
              <a:t>: seed</a:t>
            </a:r>
          </a:p>
          <a:p>
            <a:r>
              <a:rPr lang="en-US" i="1" dirty="0"/>
              <a:t>Shoot microbiome source</a:t>
            </a:r>
            <a:r>
              <a:rPr lang="en-US" dirty="0"/>
              <a:t>:</a:t>
            </a:r>
            <a:r>
              <a:rPr lang="en-US" i="1" dirty="0"/>
              <a:t> </a:t>
            </a:r>
            <a:r>
              <a:rPr lang="en-US" dirty="0"/>
              <a:t>root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696DA2-D49A-C5C9-2C72-D372131E9B61}"/>
              </a:ext>
            </a:extLst>
          </p:cNvPr>
          <p:cNvSpPr txBox="1"/>
          <p:nvPr/>
        </p:nvSpPr>
        <p:spPr>
          <a:xfrm>
            <a:off x="290265" y="4474231"/>
            <a:ext cx="33269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Growth metrics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affected</a:t>
            </a:r>
          </a:p>
          <a:p>
            <a:r>
              <a:rPr lang="en-US" i="1" dirty="0"/>
              <a:t>Silver uptake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significant</a:t>
            </a:r>
          </a:p>
          <a:p>
            <a:r>
              <a:rPr lang="en-US" i="1" dirty="0"/>
              <a:t>Root microbiome source</a:t>
            </a:r>
            <a:r>
              <a:rPr lang="en-US" dirty="0"/>
              <a:t>: water</a:t>
            </a:r>
          </a:p>
          <a:p>
            <a:r>
              <a:rPr lang="en-US" i="1" dirty="0"/>
              <a:t>Shoot microbiome source</a:t>
            </a:r>
            <a:r>
              <a:rPr lang="en-US" dirty="0"/>
              <a:t>: root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1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583DCB-2A6F-CA4A-7AAF-9869399E37DA}"/>
              </a:ext>
            </a:extLst>
          </p:cNvPr>
          <p:cNvSpPr txBox="1"/>
          <p:nvPr/>
        </p:nvSpPr>
        <p:spPr>
          <a:xfrm>
            <a:off x="5020025" y="2521080"/>
            <a:ext cx="32356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rgbClr val="222222"/>
                </a:solidFill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he 125 ppb and 500 ppb ionic silver treatments displayed similar bacteria in the roots and water of the hydroponic water tray but in different relative abundances. </a:t>
            </a:r>
          </a:p>
          <a:p>
            <a:endParaRPr lang="en-US" dirty="0"/>
          </a:p>
        </p:txBody>
      </p:sp>
      <p:pic>
        <p:nvPicPr>
          <p:cNvPr id="2" name="Picture 1" descr="A screenshot of a graph&#10;&#10;Description automatically generated">
            <a:extLst>
              <a:ext uri="{FF2B5EF4-FFF2-40B4-BE49-F238E27FC236}">
                <a16:creationId xmlns:a16="http://schemas.microsoft.com/office/drawing/2014/main" id="{31FAFAE8-B71E-E3F1-5F43-9E530EB672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265" t="12" r="317" b="2275"/>
          <a:stretch/>
        </p:blipFill>
        <p:spPr>
          <a:xfrm>
            <a:off x="226160" y="1667487"/>
            <a:ext cx="4488224" cy="43837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56E16-A9D9-E8E5-DDC8-E041E2C2B839}"/>
              </a:ext>
            </a:extLst>
          </p:cNvPr>
          <p:cNvSpPr txBox="1"/>
          <p:nvPr/>
        </p:nvSpPr>
        <p:spPr>
          <a:xfrm>
            <a:off x="639042" y="250576"/>
            <a:ext cx="11176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cs typeface="ADLaM Display" panose="020F0502020204030204" pitchFamily="34" charset="0"/>
              </a:rPr>
              <a:t>In silico- </a:t>
            </a:r>
            <a:r>
              <a:rPr lang="en-US" b="1" dirty="0">
                <a:cs typeface="ADLaM Display" panose="020F0502020204030204" pitchFamily="34" charset="0"/>
              </a:rPr>
              <a:t>Hydroponic Results: Relative abundance and alpha diversity of microbially enriched root samples</a:t>
            </a:r>
          </a:p>
        </p:txBody>
      </p:sp>
      <p:pic>
        <p:nvPicPr>
          <p:cNvPr id="13" name="Graphic 12" descr="Plant With Roots with solid fill">
            <a:extLst>
              <a:ext uri="{FF2B5EF4-FFF2-40B4-BE49-F238E27FC236}">
                <a16:creationId xmlns:a16="http://schemas.microsoft.com/office/drawing/2014/main" id="{CF7AFEEA-2DEA-FF8F-4BB0-9EF5D9F6B6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5649"/>
          <a:stretch/>
        </p:blipFill>
        <p:spPr>
          <a:xfrm>
            <a:off x="-57155" y="953427"/>
            <a:ext cx="1881545" cy="646331"/>
          </a:xfrm>
          <a:prstGeom prst="rect">
            <a:avLst/>
          </a:prstGeom>
        </p:spPr>
      </p:pic>
      <p:pic>
        <p:nvPicPr>
          <p:cNvPr id="16" name="Graphic 15" descr="Plant With Roots with solid fill">
            <a:extLst>
              <a:ext uri="{FF2B5EF4-FFF2-40B4-BE49-F238E27FC236}">
                <a16:creationId xmlns:a16="http://schemas.microsoft.com/office/drawing/2014/main" id="{3AC7A53F-5106-158D-F520-0FDAC931E0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8447"/>
          <a:stretch/>
        </p:blipFill>
        <p:spPr>
          <a:xfrm>
            <a:off x="1721639" y="906090"/>
            <a:ext cx="971716" cy="598115"/>
          </a:xfrm>
          <a:prstGeom prst="rect">
            <a:avLst/>
          </a:prstGeom>
        </p:spPr>
      </p:pic>
      <p:pic>
        <p:nvPicPr>
          <p:cNvPr id="18" name="Graphic 17" descr="Water with solid fill">
            <a:extLst>
              <a:ext uri="{FF2B5EF4-FFF2-40B4-BE49-F238E27FC236}">
                <a16:creationId xmlns:a16="http://schemas.microsoft.com/office/drawing/2014/main" id="{CEC907E8-61F4-9950-5A33-6E77C4F95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3488" y="992413"/>
            <a:ext cx="598115" cy="5981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C474AB-7C65-5D12-C08B-25643406DE1C}"/>
              </a:ext>
            </a:extLst>
          </p:cNvPr>
          <p:cNvSpPr txBox="1"/>
          <p:nvPr/>
        </p:nvSpPr>
        <p:spPr>
          <a:xfrm>
            <a:off x="8579751" y="906090"/>
            <a:ext cx="34279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222222"/>
                </a:solidFill>
                <a:highlight>
                  <a:srgbClr val="FFFFFF"/>
                </a:highlight>
                <a:cs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222222"/>
                </a:solidFill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lpha diversity between treatments and control is significant for hydroponic water tray samples.</a:t>
            </a:r>
          </a:p>
          <a:p>
            <a:endParaRPr lang="en-US" dirty="0">
              <a:solidFill>
                <a:srgbClr val="222222"/>
              </a:solidFill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222222"/>
              </a:solidFill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 sz="1800" dirty="0">
              <a:solidFill>
                <a:srgbClr val="222222"/>
              </a:solidFill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  <a:cs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222222"/>
                </a:solidFill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lpha diversity of the hydroponic water tray increases over time irrespective of silver concentration. </a:t>
            </a:r>
          </a:p>
          <a:p>
            <a:endParaRPr lang="en-US" dirty="0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97491BF8-5AEC-2CE9-993F-8FAC1F48C856}"/>
              </a:ext>
            </a:extLst>
          </p:cNvPr>
          <p:cNvSpPr/>
          <p:nvPr/>
        </p:nvSpPr>
        <p:spPr>
          <a:xfrm flipH="1">
            <a:off x="238702" y="6118958"/>
            <a:ext cx="1240033" cy="325946"/>
          </a:xfrm>
          <a:prstGeom prst="rtTriangl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A0ED9569-729A-B8ED-C0A4-166E99DECF5E}"/>
              </a:ext>
            </a:extLst>
          </p:cNvPr>
          <p:cNvSpPr/>
          <p:nvPr/>
        </p:nvSpPr>
        <p:spPr>
          <a:xfrm flipH="1">
            <a:off x="2732180" y="6348936"/>
            <a:ext cx="1350392" cy="132124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FE4153-33E6-E21C-3429-039F0305B352}"/>
              </a:ext>
            </a:extLst>
          </p:cNvPr>
          <p:cNvGrpSpPr/>
          <p:nvPr/>
        </p:nvGrpSpPr>
        <p:grpSpPr>
          <a:xfrm>
            <a:off x="4940794" y="819708"/>
            <a:ext cx="3604855" cy="5787716"/>
            <a:chOff x="4842320" y="751933"/>
            <a:chExt cx="3604855" cy="578771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D26FE8C-51DC-BCA5-4B57-388CC5DDC823}"/>
                </a:ext>
              </a:extLst>
            </p:cNvPr>
            <p:cNvGrpSpPr/>
            <p:nvPr/>
          </p:nvGrpSpPr>
          <p:grpSpPr>
            <a:xfrm>
              <a:off x="4842320" y="751933"/>
              <a:ext cx="3604855" cy="5685498"/>
              <a:chOff x="18078900" y="13738207"/>
              <a:chExt cx="3126088" cy="4249132"/>
            </a:xfrm>
          </p:grpSpPr>
          <p:pic>
            <p:nvPicPr>
              <p:cNvPr id="7" name="Picture 6" descr="A group of graphs with different colored squares&#10;&#10;Description automatically generated">
                <a:extLst>
                  <a:ext uri="{FF2B5EF4-FFF2-40B4-BE49-F238E27FC236}">
                    <a16:creationId xmlns:a16="http://schemas.microsoft.com/office/drawing/2014/main" id="{D4F0B5CF-9FA7-49A3-CD03-1B282445D0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49649" t="32420" r="1"/>
              <a:stretch/>
            </p:blipFill>
            <p:spPr>
              <a:xfrm>
                <a:off x="18078900" y="13738207"/>
                <a:ext cx="3126088" cy="4249132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FD98290-C37C-9579-ACE0-9FF6E78C3341}"/>
                  </a:ext>
                </a:extLst>
              </p:cNvPr>
              <p:cNvSpPr/>
              <p:nvPr/>
            </p:nvSpPr>
            <p:spPr>
              <a:xfrm>
                <a:off x="18345578" y="13892377"/>
                <a:ext cx="288262" cy="2912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0743B37-773E-00BD-941E-71DF92C7D38B}"/>
                  </a:ext>
                </a:extLst>
              </p:cNvPr>
              <p:cNvSpPr/>
              <p:nvPr/>
            </p:nvSpPr>
            <p:spPr>
              <a:xfrm>
                <a:off x="18337958" y="15987877"/>
                <a:ext cx="288262" cy="2912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9" name="Graphic 18" descr="Water with solid fill">
              <a:extLst>
                <a:ext uri="{FF2B5EF4-FFF2-40B4-BE49-F238E27FC236}">
                  <a16:creationId xmlns:a16="http://schemas.microsoft.com/office/drawing/2014/main" id="{193E2FDC-1F2D-6459-7307-F0D48522C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43442" y="1084132"/>
              <a:ext cx="527631" cy="527631"/>
            </a:xfrm>
            <a:prstGeom prst="rect">
              <a:avLst/>
            </a:prstGeom>
          </p:spPr>
        </p:pic>
        <p:pic>
          <p:nvPicPr>
            <p:cNvPr id="21" name="Graphic 20" descr="Daily calendar with solid fill">
              <a:extLst>
                <a:ext uri="{FF2B5EF4-FFF2-40B4-BE49-F238E27FC236}">
                  <a16:creationId xmlns:a16="http://schemas.microsoft.com/office/drawing/2014/main" id="{57FA49E3-1316-6C85-B762-D7C5C286E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141053" y="3762076"/>
              <a:ext cx="536400" cy="536400"/>
            </a:xfrm>
            <a:prstGeom prst="rect">
              <a:avLst/>
            </a:prstGeom>
          </p:spPr>
        </p:pic>
        <p:sp>
          <p:nvSpPr>
            <p:cNvPr id="25" name="Right Triangle 24">
              <a:extLst>
                <a:ext uri="{FF2B5EF4-FFF2-40B4-BE49-F238E27FC236}">
                  <a16:creationId xmlns:a16="http://schemas.microsoft.com/office/drawing/2014/main" id="{D43D5087-C5CB-CF20-7ED8-439BE38F1F78}"/>
                </a:ext>
              </a:extLst>
            </p:cNvPr>
            <p:cNvSpPr/>
            <p:nvPr/>
          </p:nvSpPr>
          <p:spPr>
            <a:xfrm flipH="1">
              <a:off x="5043442" y="6407525"/>
              <a:ext cx="3251389" cy="132124"/>
            </a:xfrm>
            <a:prstGeom prst="rtTriangl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552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A9EB378-121F-30F2-FA82-B3F7ACFCB540}"/>
              </a:ext>
            </a:extLst>
          </p:cNvPr>
          <p:cNvGrpSpPr/>
          <p:nvPr/>
        </p:nvGrpSpPr>
        <p:grpSpPr>
          <a:xfrm>
            <a:off x="103094" y="2692958"/>
            <a:ext cx="12088906" cy="4165042"/>
            <a:chOff x="22367075" y="4772419"/>
            <a:chExt cx="9477859" cy="3280883"/>
          </a:xfrm>
        </p:grpSpPr>
        <p:pic>
          <p:nvPicPr>
            <p:cNvPr id="8" name="Picture 7" descr="A screenshot of a diagram&#10;&#10;Description automatically generated">
              <a:extLst>
                <a:ext uri="{FF2B5EF4-FFF2-40B4-BE49-F238E27FC236}">
                  <a16:creationId xmlns:a16="http://schemas.microsoft.com/office/drawing/2014/main" id="{6147B035-FC76-37C6-CADD-52FFB09C7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/>
          </p:blipFill>
          <p:spPr>
            <a:xfrm>
              <a:off x="22367075" y="4772419"/>
              <a:ext cx="9477859" cy="328088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F8AA52-AE59-63A3-E83E-29F4181E47F6}"/>
                </a:ext>
              </a:extLst>
            </p:cNvPr>
            <p:cNvSpPr/>
            <p:nvPr/>
          </p:nvSpPr>
          <p:spPr>
            <a:xfrm>
              <a:off x="22408762" y="4772419"/>
              <a:ext cx="3828468" cy="4847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onut 12">
            <a:extLst>
              <a:ext uri="{FF2B5EF4-FFF2-40B4-BE49-F238E27FC236}">
                <a16:creationId xmlns:a16="http://schemas.microsoft.com/office/drawing/2014/main" id="{EACDE581-84BF-C6BE-200D-B6A02D40622A}"/>
              </a:ext>
            </a:extLst>
          </p:cNvPr>
          <p:cNvSpPr/>
          <p:nvPr/>
        </p:nvSpPr>
        <p:spPr>
          <a:xfrm>
            <a:off x="2063891" y="4328834"/>
            <a:ext cx="947323" cy="933599"/>
          </a:xfrm>
          <a:prstGeom prst="donut">
            <a:avLst>
              <a:gd name="adj" fmla="val 389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0D11EF5-EE69-824E-E293-4388E31FADC8}"/>
              </a:ext>
            </a:extLst>
          </p:cNvPr>
          <p:cNvCxnSpPr/>
          <p:nvPr/>
        </p:nvCxnSpPr>
        <p:spPr>
          <a:xfrm>
            <a:off x="6829063" y="4629873"/>
            <a:ext cx="384279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group of plants in containers&#10;&#10;Description automatically generated">
            <a:extLst>
              <a:ext uri="{FF2B5EF4-FFF2-40B4-BE49-F238E27FC236}">
                <a16:creationId xmlns:a16="http://schemas.microsoft.com/office/drawing/2014/main" id="{18DE1DA2-086B-F94F-B7CA-EC81FC908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834" y="937021"/>
            <a:ext cx="5697181" cy="1816263"/>
          </a:xfrm>
          <a:prstGeom prst="rect">
            <a:avLst/>
          </a:prstGeom>
        </p:spPr>
      </p:pic>
      <p:pic>
        <p:nvPicPr>
          <p:cNvPr id="5" name="Graphic 4" descr="Plant With Roots with solid fill">
            <a:extLst>
              <a:ext uri="{FF2B5EF4-FFF2-40B4-BE49-F238E27FC236}">
                <a16:creationId xmlns:a16="http://schemas.microsoft.com/office/drawing/2014/main" id="{FF1774C8-6C80-2594-CE0D-B045E65F0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6400" y="235378"/>
            <a:ext cx="1881545" cy="18815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CD7F76-835B-CBC9-5210-5868C5460A5C}"/>
              </a:ext>
            </a:extLst>
          </p:cNvPr>
          <p:cNvSpPr/>
          <p:nvPr/>
        </p:nvSpPr>
        <p:spPr>
          <a:xfrm>
            <a:off x="2875120" y="156246"/>
            <a:ext cx="1881545" cy="1309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06C91A-75BD-47F7-DF26-D7F5AD839291}"/>
              </a:ext>
            </a:extLst>
          </p:cNvPr>
          <p:cNvSpPr txBox="1"/>
          <p:nvPr/>
        </p:nvSpPr>
        <p:spPr>
          <a:xfrm>
            <a:off x="1524184" y="1421735"/>
            <a:ext cx="1558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Root</a:t>
            </a:r>
          </a:p>
          <a:p>
            <a:r>
              <a:rPr lang="en-US" dirty="0"/>
              <a:t>metabolome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CE5B91-07B7-2331-7B64-F3712D240D3A}"/>
              </a:ext>
            </a:extLst>
          </p:cNvPr>
          <p:cNvSpPr txBox="1"/>
          <p:nvPr/>
        </p:nvSpPr>
        <p:spPr>
          <a:xfrm>
            <a:off x="340195" y="247901"/>
            <a:ext cx="1230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cs typeface="ADLaM Display" panose="020F0502020204030204" pitchFamily="34" charset="0"/>
              </a:rPr>
              <a:t>In silico- </a:t>
            </a:r>
            <a:r>
              <a:rPr lang="en-US" b="1" dirty="0">
                <a:cs typeface="ADLaM Display" panose="020F0502020204030204" pitchFamily="34" charset="0"/>
              </a:rPr>
              <a:t>Hydroponic Results: Differentially expressed metagenomic pathways from microbially enriched root samples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26344B-53C4-859E-4178-35BFB86BCEE7}"/>
              </a:ext>
            </a:extLst>
          </p:cNvPr>
          <p:cNvSpPr txBox="1"/>
          <p:nvPr/>
        </p:nvSpPr>
        <p:spPr>
          <a:xfrm>
            <a:off x="7268065" y="2743857"/>
            <a:ext cx="16968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8390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Plant With Roots with solid fill">
            <a:extLst>
              <a:ext uri="{FF2B5EF4-FFF2-40B4-BE49-F238E27FC236}">
                <a16:creationId xmlns:a16="http://schemas.microsoft.com/office/drawing/2014/main" id="{7BB14520-6BC1-6484-B874-0E6EDF14C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6400" y="0"/>
            <a:ext cx="1918706" cy="188154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1E271A-87B1-E076-A6E8-862445EF9C00}"/>
              </a:ext>
            </a:extLst>
          </p:cNvPr>
          <p:cNvSpPr/>
          <p:nvPr/>
        </p:nvSpPr>
        <p:spPr>
          <a:xfrm>
            <a:off x="2818865" y="-2203"/>
            <a:ext cx="1918706" cy="118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9A77A8-F7FF-84CF-6F2C-9FE588B6DAE4}"/>
              </a:ext>
            </a:extLst>
          </p:cNvPr>
          <p:cNvSpPr txBox="1"/>
          <p:nvPr/>
        </p:nvSpPr>
        <p:spPr>
          <a:xfrm>
            <a:off x="1524183" y="1186357"/>
            <a:ext cx="158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Root</a:t>
            </a:r>
          </a:p>
          <a:p>
            <a:r>
              <a:rPr lang="en-US" dirty="0"/>
              <a:t>metabolome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9B7C01-AC4E-8E35-F01E-C1FA35B18F5C}"/>
              </a:ext>
            </a:extLst>
          </p:cNvPr>
          <p:cNvSpPr txBox="1"/>
          <p:nvPr/>
        </p:nvSpPr>
        <p:spPr>
          <a:xfrm>
            <a:off x="1759673" y="159298"/>
            <a:ext cx="12306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cs typeface="ADLaM Display" panose="020F0502020204030204" pitchFamily="34" charset="0"/>
              </a:rPr>
              <a:t>In silico- </a:t>
            </a:r>
            <a:r>
              <a:rPr lang="en-US" b="1" dirty="0">
                <a:cs typeface="ADLaM Display" panose="020F0502020204030204" pitchFamily="34" charset="0"/>
              </a:rPr>
              <a:t>Hydroponic Results: Differentially expressed metabolites from root samples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A2FA1E-FAB4-D762-7AB4-E530855E3E9D}"/>
              </a:ext>
            </a:extLst>
          </p:cNvPr>
          <p:cNvGrpSpPr/>
          <p:nvPr/>
        </p:nvGrpSpPr>
        <p:grpSpPr>
          <a:xfrm>
            <a:off x="228598" y="2509387"/>
            <a:ext cx="5683963" cy="4092911"/>
            <a:chOff x="7658636" y="3815712"/>
            <a:chExt cx="4371435" cy="2942669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6C329BA-72E9-52E6-9196-5C0E54016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8636" y="3815712"/>
              <a:ext cx="4237445" cy="2942669"/>
            </a:xfrm>
            <a:prstGeom prst="rect">
              <a:avLst/>
            </a:prstGeom>
          </p:spPr>
        </p:pic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0C76EA3-3B70-E54E-A12A-8B77A30EC0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51243" y="5112314"/>
              <a:ext cx="3147681" cy="174732"/>
            </a:xfrm>
            <a:prstGeom prst="line">
              <a:avLst/>
            </a:prstGeom>
            <a:ln w="31750"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F33CED2-6FC3-0DC1-708A-80E6E4592329}"/>
                </a:ext>
              </a:extLst>
            </p:cNvPr>
            <p:cNvSpPr txBox="1"/>
            <p:nvPr/>
          </p:nvSpPr>
          <p:spPr>
            <a:xfrm>
              <a:off x="11435095" y="5035840"/>
              <a:ext cx="594976" cy="4829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31ppb</a:t>
              </a:r>
            </a:p>
            <a:p>
              <a:endParaRPr lang="en-US" sz="200" b="1" dirty="0"/>
            </a:p>
            <a:p>
              <a:r>
                <a:rPr lang="en-US" sz="800" b="1" dirty="0"/>
                <a:t>125ppb</a:t>
              </a:r>
            </a:p>
            <a:p>
              <a:endParaRPr lang="en-US" sz="200" b="1" dirty="0"/>
            </a:p>
            <a:p>
              <a:r>
                <a:rPr lang="en-US" sz="800" b="1" dirty="0"/>
                <a:t>500ppb</a:t>
              </a:r>
            </a:p>
            <a:p>
              <a:endParaRPr lang="en-US" sz="200" b="1" dirty="0"/>
            </a:p>
            <a:p>
              <a:r>
                <a:rPr lang="en-US" sz="800" b="1" dirty="0"/>
                <a:t>control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4EAD2B4-C899-737F-736C-BD24FCC9700F}"/>
              </a:ext>
            </a:extLst>
          </p:cNvPr>
          <p:cNvSpPr txBox="1"/>
          <p:nvPr/>
        </p:nvSpPr>
        <p:spPr>
          <a:xfrm>
            <a:off x="8003576" y="3647786"/>
            <a:ext cx="2459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enriched metabolites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4EA01E9-7528-9D30-3025-4CC9903CD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089924"/>
              </p:ext>
            </p:extLst>
          </p:nvPr>
        </p:nvGraphicFramePr>
        <p:xfrm>
          <a:off x="6156663" y="4043334"/>
          <a:ext cx="5683963" cy="25589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14016">
                  <a:extLst>
                    <a:ext uri="{9D8B030D-6E8A-4147-A177-3AD203B41FA5}">
                      <a16:colId xmlns:a16="http://schemas.microsoft.com/office/drawing/2014/main" val="3812322828"/>
                    </a:ext>
                  </a:extLst>
                </a:gridCol>
                <a:gridCol w="2269947">
                  <a:extLst>
                    <a:ext uri="{9D8B030D-6E8A-4147-A177-3AD203B41FA5}">
                      <a16:colId xmlns:a16="http://schemas.microsoft.com/office/drawing/2014/main" val="2656964134"/>
                    </a:ext>
                  </a:extLst>
                </a:gridCol>
              </a:tblGrid>
              <a:tr h="410124">
                <a:tc>
                  <a:txBody>
                    <a:bodyPr/>
                    <a:lstStyle/>
                    <a:p>
                      <a:r>
                        <a:rPr lang="en-US" dirty="0"/>
                        <a:t>metabolite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occurrence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44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1-palmitoyl-2-palmitoleoyl-GPE(16:0/16:1)*</a:t>
                      </a:r>
                    </a:p>
                  </a:txBody>
                  <a:tcPr>
                    <a:solidFill>
                      <a:srgbClr val="FFF5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up in 500 ppb</a:t>
                      </a:r>
                    </a:p>
                  </a:txBody>
                  <a:tcPr>
                    <a:solidFill>
                      <a:srgbClr val="FFF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73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palmitoyl-linoleoyl-glycerol (16:0/18:2)</a:t>
                      </a:r>
                    </a:p>
                  </a:txBody>
                  <a:tcPr>
                    <a:solidFill>
                      <a:srgbClr val="FFF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up in 125 ppb</a:t>
                      </a:r>
                    </a:p>
                  </a:txBody>
                  <a:tcPr>
                    <a:solidFill>
                      <a:srgbClr val="FFFF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6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N-palmitoyl-</a:t>
                      </a:r>
                      <a:r>
                        <a:rPr lang="en-US" sz="1400" dirty="0" err="1"/>
                        <a:t>sphinganine</a:t>
                      </a:r>
                      <a:endParaRPr lang="en-US" sz="1400" dirty="0"/>
                    </a:p>
                  </a:txBody>
                  <a:tcPr>
                    <a:solidFill>
                      <a:srgbClr val="E3F5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up in 31, 125, 500 ppb</a:t>
                      </a:r>
                    </a:p>
                  </a:txBody>
                  <a:tcPr>
                    <a:solidFill>
                      <a:srgbClr val="E3F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8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1-palmitoyl-2-linoleoyl-galactosylglycerol</a:t>
                      </a:r>
                    </a:p>
                  </a:txBody>
                  <a:tcPr>
                    <a:solidFill>
                      <a:srgbClr val="D4FE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up in 31 and 125 ppb</a:t>
                      </a:r>
                    </a:p>
                  </a:txBody>
                  <a:tcPr>
                    <a:solidFill>
                      <a:srgbClr val="D4F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63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2-hydroxybutyrate/2-hydroxyisobutyrate</a:t>
                      </a:r>
                    </a:p>
                  </a:txBody>
                  <a:tcPr>
                    <a:solidFill>
                      <a:srgbClr val="E3F4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up in 125 and 500 ppb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rgbClr val="E3F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472355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DC00FBB0-1A1E-2A9B-22B3-790B0AC83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709" b="31496"/>
          <a:stretch/>
        </p:blipFill>
        <p:spPr bwMode="auto">
          <a:xfrm>
            <a:off x="9457520" y="1564943"/>
            <a:ext cx="2091838" cy="70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B0C1676-C43A-00C6-C797-237E5C6F4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976" b="33558"/>
          <a:stretch/>
        </p:blipFill>
        <p:spPr bwMode="auto">
          <a:xfrm>
            <a:off x="9454250" y="835997"/>
            <a:ext cx="2091838" cy="63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AF428CE-9542-F669-1D3F-9B41361471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171" b="39875"/>
          <a:stretch/>
        </p:blipFill>
        <p:spPr bwMode="auto">
          <a:xfrm>
            <a:off x="9454249" y="2370026"/>
            <a:ext cx="2113653" cy="42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D9AACEA-EFB0-F7DF-FF08-E11DFE53B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87" b="29418"/>
          <a:stretch/>
        </p:blipFill>
        <p:spPr bwMode="auto">
          <a:xfrm>
            <a:off x="9817977" y="2862588"/>
            <a:ext cx="1386195" cy="66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696976-FA3E-E9B9-16D8-002CA28004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1411" y="635064"/>
            <a:ext cx="2975995" cy="29759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04CC964-CFB1-2A34-99ED-1AB65E2A5FCA}"/>
              </a:ext>
            </a:extLst>
          </p:cNvPr>
          <p:cNvGrpSpPr/>
          <p:nvPr/>
        </p:nvGrpSpPr>
        <p:grpSpPr>
          <a:xfrm>
            <a:off x="6526531" y="1067339"/>
            <a:ext cx="2241057" cy="2094252"/>
            <a:chOff x="6526531" y="1067339"/>
            <a:chExt cx="2241057" cy="209425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5F5D173-28E4-FB62-70E8-6EF7E487A52F}"/>
                </a:ext>
              </a:extLst>
            </p:cNvPr>
            <p:cNvSpPr/>
            <p:nvPr/>
          </p:nvSpPr>
          <p:spPr>
            <a:xfrm>
              <a:off x="6526531" y="1068306"/>
              <a:ext cx="1325880" cy="1328903"/>
            </a:xfrm>
            <a:prstGeom prst="ellipse">
              <a:avLst/>
            </a:prstGeom>
            <a:solidFill>
              <a:srgbClr val="FFFEC6">
                <a:alpha val="3693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EA3ECBC-33B4-7C64-8626-3F9DC366A70E}"/>
                </a:ext>
              </a:extLst>
            </p:cNvPr>
            <p:cNvSpPr/>
            <p:nvPr/>
          </p:nvSpPr>
          <p:spPr>
            <a:xfrm>
              <a:off x="7441708" y="1067339"/>
              <a:ext cx="1325880" cy="1328903"/>
            </a:xfrm>
            <a:prstGeom prst="ellipse">
              <a:avLst/>
            </a:prstGeom>
            <a:solidFill>
              <a:srgbClr val="8EF9D0">
                <a:alpha val="38935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8C7942-52F4-0C1A-CC36-6ED37E276665}"/>
                </a:ext>
              </a:extLst>
            </p:cNvPr>
            <p:cNvSpPr/>
            <p:nvPr/>
          </p:nvSpPr>
          <p:spPr>
            <a:xfrm>
              <a:off x="6976468" y="1832688"/>
              <a:ext cx="1325880" cy="1328903"/>
            </a:xfrm>
            <a:prstGeom prst="ellipse">
              <a:avLst/>
            </a:prstGeom>
            <a:solidFill>
              <a:srgbClr val="FFE1B3">
                <a:alpha val="34905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580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">
            <a:extLst>
              <a:ext uri="{FF2B5EF4-FFF2-40B4-BE49-F238E27FC236}">
                <a16:creationId xmlns:a16="http://schemas.microsoft.com/office/drawing/2014/main" id="{7123D5A2-7BC4-E1AB-724A-D9A02FD60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71869" y="671095"/>
            <a:ext cx="2282260" cy="125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B631D27-1D6C-3E0A-1A98-E3C819BACD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2992" y="4454365"/>
            <a:ext cx="7046013" cy="211694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77C1057-5B32-5E71-51DA-BEA4A6BAE752}"/>
              </a:ext>
            </a:extLst>
          </p:cNvPr>
          <p:cNvSpPr txBox="1"/>
          <p:nvPr/>
        </p:nvSpPr>
        <p:spPr>
          <a:xfrm>
            <a:off x="807554" y="1070693"/>
            <a:ext cx="10398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8181FF"/>
                </a:solidFill>
                <a:cs typeface="ADLaM Display" panose="020F0502020204030204" pitchFamily="34" charset="0"/>
              </a:rPr>
              <a:t>Representative microbe from metagenome: </a:t>
            </a:r>
          </a:p>
          <a:p>
            <a:r>
              <a:rPr lang="en-US" sz="1600" b="1" dirty="0">
                <a:cs typeface="ADLaM Display" panose="020F0502020204030204" pitchFamily="34" charset="0"/>
              </a:rPr>
              <a:t>ISS Water Processor Assembly (WPA) </a:t>
            </a:r>
            <a:r>
              <a:rPr lang="en-US" sz="1600" b="1" i="1" dirty="0">
                <a:cs typeface="ADLaM Display" panose="020F0502020204030204" pitchFamily="34" charset="0"/>
              </a:rPr>
              <a:t>C. </a:t>
            </a:r>
            <a:r>
              <a:rPr lang="en-US" sz="1600" b="1" i="1" dirty="0" err="1">
                <a:cs typeface="ADLaM Display" panose="020F0502020204030204" pitchFamily="34" charset="0"/>
              </a:rPr>
              <a:t>metallidurans</a:t>
            </a:r>
            <a:r>
              <a:rPr lang="en-US" sz="1600" b="1" i="1" dirty="0">
                <a:cs typeface="ADLaM Display" panose="020F0502020204030204" pitchFamily="34" charset="0"/>
              </a:rPr>
              <a:t> </a:t>
            </a: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514D77-88DE-79D6-8AA3-A8329F4CC703}"/>
              </a:ext>
            </a:extLst>
          </p:cNvPr>
          <p:cNvSpPr txBox="1"/>
          <p:nvPr/>
        </p:nvSpPr>
        <p:spPr>
          <a:xfrm>
            <a:off x="1650185" y="301763"/>
            <a:ext cx="12306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cs typeface="ADLaM Display" panose="020F0502020204030204" pitchFamily="34" charset="0"/>
              </a:rPr>
              <a:t>In vitro- </a:t>
            </a:r>
            <a:r>
              <a:rPr lang="en-US" b="1" dirty="0">
                <a:cs typeface="ADLaM Display" panose="020F0502020204030204" pitchFamily="34" charset="0"/>
              </a:rPr>
              <a:t>The metagenome to the metabolome : </a:t>
            </a:r>
            <a:r>
              <a:rPr lang="en-US" b="1" i="1" dirty="0" err="1">
                <a:cs typeface="ADLaM Display" panose="020F0502020204030204" pitchFamily="34" charset="0"/>
              </a:rPr>
              <a:t>Cupriavidus</a:t>
            </a:r>
            <a:r>
              <a:rPr lang="en-US" b="1" dirty="0">
                <a:cs typeface="ADLaM Display" panose="020F0502020204030204" pitchFamily="34" charset="0"/>
              </a:rPr>
              <a:t> and palmitoleic acid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E9F278-6D1A-84A2-3DF9-35E39A49D199}"/>
              </a:ext>
            </a:extLst>
          </p:cNvPr>
          <p:cNvSpPr/>
          <p:nvPr/>
        </p:nvSpPr>
        <p:spPr>
          <a:xfrm>
            <a:off x="1959872" y="3778815"/>
            <a:ext cx="8272254" cy="635000"/>
          </a:xfrm>
          <a:prstGeom prst="rect">
            <a:avLst/>
          </a:prstGeom>
          <a:solidFill>
            <a:srgbClr val="A02B92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 may have an effect on swimming and swarming behavior in </a:t>
            </a:r>
            <a:r>
              <a:rPr lang="en-US" i="1" dirty="0">
                <a:solidFill>
                  <a:schemeClr val="bg1"/>
                </a:solidFill>
              </a:rPr>
              <a:t>C. </a:t>
            </a:r>
            <a:r>
              <a:rPr lang="en-US" i="1" dirty="0" err="1">
                <a:solidFill>
                  <a:schemeClr val="bg1"/>
                </a:solidFill>
              </a:rPr>
              <a:t>metallidurans</a:t>
            </a:r>
            <a:r>
              <a:rPr lang="en-US" i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FDC75-1A16-ED93-AF05-A598FAB71233}"/>
              </a:ext>
            </a:extLst>
          </p:cNvPr>
          <p:cNvSpPr txBox="1"/>
          <p:nvPr/>
        </p:nvSpPr>
        <p:spPr>
          <a:xfrm>
            <a:off x="7101764" y="825028"/>
            <a:ext cx="3822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r>
              <a:rPr lang="en-US" sz="1600" b="1" dirty="0">
                <a:solidFill>
                  <a:srgbClr val="3FBF7F"/>
                </a:solidFill>
                <a:cs typeface="ADLaM Display" panose="020F0502020204030204" pitchFamily="34" charset="0"/>
              </a:rPr>
              <a:t>Representative from metabolome: </a:t>
            </a:r>
          </a:p>
          <a:p>
            <a:r>
              <a:rPr lang="en-US" sz="1600" b="1" dirty="0">
                <a:cs typeface="ADLaM Display" panose="020F0502020204030204" pitchFamily="34" charset="0"/>
              </a:rPr>
              <a:t>Palmitoleic acid (PA)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4D3F23-1AA3-C1D8-6AF9-4AB8CB911F1A}"/>
              </a:ext>
            </a:extLst>
          </p:cNvPr>
          <p:cNvSpPr txBox="1"/>
          <p:nvPr/>
        </p:nvSpPr>
        <p:spPr>
          <a:xfrm>
            <a:off x="1099034" y="3085232"/>
            <a:ext cx="1473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SWIM</a:t>
            </a:r>
          </a:p>
          <a:p>
            <a:r>
              <a:rPr lang="en-US" dirty="0"/>
              <a:t>0.3% LB agar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23983-D0D3-D80F-2A87-88FD581E6E88}"/>
              </a:ext>
            </a:extLst>
          </p:cNvPr>
          <p:cNvSpPr txBox="1"/>
          <p:nvPr/>
        </p:nvSpPr>
        <p:spPr>
          <a:xfrm>
            <a:off x="1099034" y="5417975"/>
            <a:ext cx="1473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SWARM</a:t>
            </a:r>
          </a:p>
          <a:p>
            <a:r>
              <a:rPr lang="en-US" dirty="0"/>
              <a:t>0.5% LB agar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A2950C-6931-C0BC-4910-F316DA03F91C}"/>
              </a:ext>
            </a:extLst>
          </p:cNvPr>
          <p:cNvSpPr txBox="1"/>
          <p:nvPr/>
        </p:nvSpPr>
        <p:spPr>
          <a:xfrm>
            <a:off x="3571555" y="2038891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0ug/mL PA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6CD049-4012-1D4E-2492-FC20A2A997EB}"/>
              </a:ext>
            </a:extLst>
          </p:cNvPr>
          <p:cNvSpPr txBox="1"/>
          <p:nvPr/>
        </p:nvSpPr>
        <p:spPr>
          <a:xfrm>
            <a:off x="5481849" y="2008158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50ug/mL PA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0637CF-4EA3-F8A7-95E3-CCD0D2BFA5AC}"/>
              </a:ext>
            </a:extLst>
          </p:cNvPr>
          <p:cNvSpPr txBox="1"/>
          <p:nvPr/>
        </p:nvSpPr>
        <p:spPr>
          <a:xfrm>
            <a:off x="7539131" y="1994059"/>
            <a:ext cx="1632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100ug/mL PA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32C01-71E3-73D2-B5D8-8513552034DE}"/>
              </a:ext>
            </a:extLst>
          </p:cNvPr>
          <p:cNvSpPr txBox="1"/>
          <p:nvPr/>
        </p:nvSpPr>
        <p:spPr>
          <a:xfrm>
            <a:off x="3082510" y="6524125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0ug/mL 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1E30B8-FD56-7742-45BA-336E8F906E51}"/>
              </a:ext>
            </a:extLst>
          </p:cNvPr>
          <p:cNvSpPr txBox="1"/>
          <p:nvPr/>
        </p:nvSpPr>
        <p:spPr>
          <a:xfrm>
            <a:off x="5535683" y="6495610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50ug/mL PA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15735B-BDFB-112F-A4E2-9134E2B39B19}"/>
              </a:ext>
            </a:extLst>
          </p:cNvPr>
          <p:cNvSpPr txBox="1"/>
          <p:nvPr/>
        </p:nvSpPr>
        <p:spPr>
          <a:xfrm>
            <a:off x="7988856" y="6505288"/>
            <a:ext cx="179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100ug/mL PA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73BE5-FB78-F07A-B854-ABEC5E5B760F}"/>
              </a:ext>
            </a:extLst>
          </p:cNvPr>
          <p:cNvSpPr txBox="1"/>
          <p:nvPr/>
        </p:nvSpPr>
        <p:spPr>
          <a:xfrm>
            <a:off x="9786214" y="3059668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SWIM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913DEA-FBCC-1202-1E31-59DBFB5E10AC}"/>
              </a:ext>
            </a:extLst>
          </p:cNvPr>
          <p:cNvSpPr txBox="1"/>
          <p:nvPr/>
        </p:nvSpPr>
        <p:spPr>
          <a:xfrm>
            <a:off x="9746982" y="5417975"/>
            <a:ext cx="147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SWARM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9B4A8A-1DB1-11A7-BB39-B48FFBA94ED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2992" y="2301288"/>
            <a:ext cx="7046013" cy="143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62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A6952-984A-95BE-895C-EBC8A752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">
            <a:extLst>
              <a:ext uri="{FF2B5EF4-FFF2-40B4-BE49-F238E27FC236}">
                <a16:creationId xmlns:a16="http://schemas.microsoft.com/office/drawing/2014/main" id="{8C1AE32F-AC35-F8E2-E79E-B1FE376906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87" r="5598" b="21952"/>
          <a:stretch/>
        </p:blipFill>
        <p:spPr bwMode="auto">
          <a:xfrm>
            <a:off x="474758" y="2430726"/>
            <a:ext cx="2947460" cy="161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8436C18-AD62-C529-974B-06217EC40F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8374926"/>
              </p:ext>
            </p:extLst>
          </p:nvPr>
        </p:nvGraphicFramePr>
        <p:xfrm>
          <a:off x="3919525" y="806017"/>
          <a:ext cx="7305626" cy="516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A2BC1713-3B53-563D-8A8E-259F2E08D526}"/>
              </a:ext>
            </a:extLst>
          </p:cNvPr>
          <p:cNvSpPr txBox="1"/>
          <p:nvPr/>
        </p:nvSpPr>
        <p:spPr>
          <a:xfrm>
            <a:off x="1932453" y="192079"/>
            <a:ext cx="12306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cs typeface="ADLaM Display" panose="020F0502020204030204" pitchFamily="34" charset="0"/>
              </a:rPr>
              <a:t>In vitro- </a:t>
            </a:r>
            <a:r>
              <a:rPr lang="en-US" b="1" dirty="0">
                <a:cs typeface="ADLaM Display" panose="020F0502020204030204" pitchFamily="34" charset="0"/>
              </a:rPr>
              <a:t>The metagenome to the metabolome : </a:t>
            </a:r>
            <a:r>
              <a:rPr lang="en-US" b="1" i="1" dirty="0" err="1">
                <a:cs typeface="ADLaM Display" panose="020F0502020204030204" pitchFamily="34" charset="0"/>
              </a:rPr>
              <a:t>Cupriavidus</a:t>
            </a:r>
            <a:r>
              <a:rPr lang="en-US" b="1" dirty="0">
                <a:cs typeface="ADLaM Display" panose="020F0502020204030204" pitchFamily="34" charset="0"/>
              </a:rPr>
              <a:t> and palmitoleic acid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DFFF74-1D30-6E06-1E83-85417AD3B3F5}"/>
              </a:ext>
            </a:extLst>
          </p:cNvPr>
          <p:cNvSpPr/>
          <p:nvPr/>
        </p:nvSpPr>
        <p:spPr>
          <a:xfrm>
            <a:off x="3614156" y="5989370"/>
            <a:ext cx="7950200" cy="635000"/>
          </a:xfrm>
          <a:prstGeom prst="rect">
            <a:avLst/>
          </a:prstGeom>
          <a:solidFill>
            <a:srgbClr val="0D3F54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/>
              <a:t>Cupriavidus</a:t>
            </a:r>
            <a:r>
              <a:rPr lang="en-US" dirty="0"/>
              <a:t> grown on fatty acids such as PA can generate polyhydroxyalkanoates (PHAs), “bioplastics”. </a:t>
            </a:r>
          </a:p>
        </p:txBody>
      </p:sp>
      <p:pic>
        <p:nvPicPr>
          <p:cNvPr id="3" name="Picture 2" descr="Polyhydroxybutyrate - Biodegradable Polymers - Polymers - Products">
            <a:extLst>
              <a:ext uri="{FF2B5EF4-FFF2-40B4-BE49-F238E27FC236}">
                <a16:creationId xmlns:a16="http://schemas.microsoft.com/office/drawing/2014/main" id="{069B5C10-C922-5DF5-2243-D377714D5D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0472" y="5079294"/>
            <a:ext cx="1756658" cy="91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96503-C9F5-93FA-E4A5-D1EB3C7A0A89}"/>
              </a:ext>
            </a:extLst>
          </p:cNvPr>
          <p:cNvSpPr txBox="1"/>
          <p:nvPr/>
        </p:nvSpPr>
        <p:spPr>
          <a:xfrm>
            <a:off x="284738" y="1009781"/>
            <a:ext cx="36347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8181FF"/>
                </a:solidFill>
                <a:cs typeface="ADLaM Display" panose="020F0502020204030204" pitchFamily="34" charset="0"/>
              </a:rPr>
              <a:t>Representative microbe from metagenome: </a:t>
            </a:r>
          </a:p>
          <a:p>
            <a:r>
              <a:rPr lang="en-US" sz="1600" b="1" dirty="0">
                <a:cs typeface="ADLaM Display" panose="020F0502020204030204" pitchFamily="34" charset="0"/>
              </a:rPr>
              <a:t>ISS Water Processor Assembly (WPA) </a:t>
            </a:r>
            <a:r>
              <a:rPr lang="en-US" sz="1600" b="1" i="1" dirty="0">
                <a:cs typeface="ADLaM Display" panose="020F0502020204030204" pitchFamily="34" charset="0"/>
              </a:rPr>
              <a:t>C. </a:t>
            </a:r>
            <a:r>
              <a:rPr lang="en-US" sz="1600" b="1" i="1" dirty="0" err="1">
                <a:cs typeface="ADLaM Display" panose="020F0502020204030204" pitchFamily="34" charset="0"/>
              </a:rPr>
              <a:t>metallidurans</a:t>
            </a:r>
            <a:r>
              <a:rPr lang="en-US" sz="1600" b="1" i="1" dirty="0">
                <a:cs typeface="ADLaM Display" panose="020F0502020204030204" pitchFamily="34" charset="0"/>
              </a:rPr>
              <a:t> </a:t>
            </a:r>
          </a:p>
          <a:p>
            <a:endParaRPr lang="en-US" sz="1600" b="1" i="1" dirty="0">
              <a:cs typeface="ADLaM Display" panose="020F0502020204030204" pitchFamily="34" charset="0"/>
            </a:endParaRPr>
          </a:p>
          <a:p>
            <a:endParaRPr lang="en-US" sz="1600" b="1" i="1" dirty="0"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endParaRPr lang="en-US" sz="1600" b="1" dirty="0">
              <a:solidFill>
                <a:srgbClr val="3FBF7F"/>
              </a:solidFill>
              <a:cs typeface="ADLaM Display" panose="020F0502020204030204" pitchFamily="34" charset="0"/>
            </a:endParaRPr>
          </a:p>
          <a:p>
            <a:r>
              <a:rPr lang="en-US" sz="1600" b="1" dirty="0">
                <a:solidFill>
                  <a:srgbClr val="3FBF7F"/>
                </a:solidFill>
                <a:cs typeface="ADLaM Display" panose="020F0502020204030204" pitchFamily="34" charset="0"/>
              </a:rPr>
              <a:t>Representative from metabolome: </a:t>
            </a:r>
          </a:p>
          <a:p>
            <a:r>
              <a:rPr lang="en-US" sz="1600" b="1" dirty="0">
                <a:cs typeface="ADLaM Display" panose="020F0502020204030204" pitchFamily="34" charset="0"/>
              </a:rPr>
              <a:t>Palmitoleic acid (PA)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FF3963-4AFD-88D3-F7D6-62EBA7559ACF}"/>
              </a:ext>
            </a:extLst>
          </p:cNvPr>
          <p:cNvSpPr txBox="1"/>
          <p:nvPr/>
        </p:nvSpPr>
        <p:spPr>
          <a:xfrm>
            <a:off x="284738" y="6093470"/>
            <a:ext cx="329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polyhydroxyalkanoates </a:t>
            </a:r>
          </a:p>
          <a:p>
            <a:r>
              <a:rPr lang="en-US" sz="1600" b="1" dirty="0"/>
              <a:t>(PHAs) monomer</a:t>
            </a:r>
          </a:p>
        </p:txBody>
      </p:sp>
    </p:spTree>
    <p:extLst>
      <p:ext uri="{BB962C8B-B14F-4D97-AF65-F5344CB8AC3E}">
        <p14:creationId xmlns:p14="http://schemas.microsoft.com/office/powerpoint/2010/main" val="4272609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F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B4D7-39DA-0E1C-616C-9E8EC898E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23648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7956E-C0A5-92C0-BD25-73DC7DD17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138" y="923981"/>
            <a:ext cx="11717721" cy="556840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When grown in </a:t>
            </a:r>
            <a:r>
              <a:rPr lang="en-US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arcillite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substrate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en-US" sz="2800" i="1" dirty="0" err="1">
                <a:solidFill>
                  <a:schemeClr val="bg1"/>
                </a:solidFill>
                <a:effectLst/>
              </a:rPr>
              <a:t>Lactuca</a:t>
            </a:r>
            <a:r>
              <a:rPr lang="en-US" sz="2800" i="1" dirty="0">
                <a:solidFill>
                  <a:schemeClr val="bg1"/>
                </a:solidFill>
                <a:effectLst/>
              </a:rPr>
              <a:t> sativa </a:t>
            </a:r>
            <a:r>
              <a:rPr lang="en-US" sz="2800" dirty="0">
                <a:solidFill>
                  <a:schemeClr val="bg1"/>
                </a:solidFill>
                <a:effectLst/>
              </a:rPr>
              <a:t>cv. ‘</a:t>
            </a:r>
            <a:r>
              <a:rPr lang="en-US" sz="2800" dirty="0" err="1">
                <a:solidFill>
                  <a:schemeClr val="bg1"/>
                </a:solidFill>
                <a:effectLst/>
              </a:rPr>
              <a:t>Outredgeous</a:t>
            </a:r>
            <a:r>
              <a:rPr lang="en-US" sz="2800" dirty="0">
                <a:solidFill>
                  <a:schemeClr val="bg1"/>
                </a:solidFill>
                <a:effectLst/>
              </a:rPr>
              <a:t>’ lettuce is </a:t>
            </a:r>
            <a:r>
              <a:rPr lang="en-US" sz="2800" b="1" u="sng" dirty="0">
                <a:solidFill>
                  <a:schemeClr val="bg1"/>
                </a:solidFill>
                <a:effectLst/>
              </a:rPr>
              <a:t>not affected </a:t>
            </a:r>
            <a:r>
              <a:rPr lang="en-US" sz="2800" dirty="0">
                <a:solidFill>
                  <a:schemeClr val="bg1"/>
                </a:solidFill>
                <a:effectLst/>
              </a:rPr>
              <a:t>by irrigation water with as high as 500 parts per billion (ppb) ionic silver.</a:t>
            </a:r>
          </a:p>
          <a:p>
            <a:r>
              <a:rPr lang="en-US" dirty="0">
                <a:solidFill>
                  <a:schemeClr val="bg1"/>
                </a:solidFill>
              </a:rPr>
              <a:t>In a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hydroponics system</a:t>
            </a:r>
            <a:r>
              <a:rPr lang="en-US" dirty="0">
                <a:solidFill>
                  <a:schemeClr val="bg1"/>
                </a:solidFill>
              </a:rPr>
              <a:t>, lettuce plants exposed to silver-treated water showed reduced growth for shoots at 31 ppb silver and </a:t>
            </a:r>
            <a:r>
              <a:rPr lang="en-US" b="1" u="sng" dirty="0">
                <a:solidFill>
                  <a:schemeClr val="bg1"/>
                </a:solidFill>
              </a:rPr>
              <a:t>severely stunted growth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at 125 and 500 ppb.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Exhibited the accumulation of silver and the reduced uptake of other essential elements.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Microbial assemblage of the roots reflects that of the water and shoots reflects that of the roots.</a:t>
            </a:r>
          </a:p>
          <a:p>
            <a:r>
              <a:rPr lang="en-US" dirty="0">
                <a:solidFill>
                  <a:schemeClr val="bg1"/>
                </a:solidFill>
              </a:rPr>
              <a:t>Microbial abundance in roots and hydroponic water increased overtime and as the concentration of silver increased.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plant root likely served as a protective niche for microbes maintained by lipid signaling.</a:t>
            </a:r>
          </a:p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Ionic silver in amounts less than 31ppb should be achieved in water meant for future exploration hydroponic systems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use of ionic silver will not preclude microbial resistance.</a:t>
            </a:r>
          </a:p>
        </p:txBody>
      </p:sp>
    </p:spTree>
    <p:extLst>
      <p:ext uri="{BB962C8B-B14F-4D97-AF65-F5344CB8AC3E}">
        <p14:creationId xmlns:p14="http://schemas.microsoft.com/office/powerpoint/2010/main" val="7699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5081-A384-891A-CF7B-E9065D43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334" y="2784682"/>
            <a:ext cx="2571427" cy="12877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Thank you!</a:t>
            </a:r>
            <a:b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</a:br>
            <a:b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</a:br>
            <a:b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</a:br>
            <a:b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</a:br>
            <a:r>
              <a:rPr lang="en-US" dirty="0">
                <a:solidFill>
                  <a:srgbClr val="FFF5E5"/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Gracias!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C5F3B29-21BE-31D7-6F03-E937E332B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745" t="1" b="1"/>
          <a:stretch/>
        </p:blipFill>
        <p:spPr>
          <a:xfrm>
            <a:off x="-712922" y="-7623"/>
            <a:ext cx="8473431" cy="687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56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24103</TotalTime>
  <Words>727</Words>
  <Application>Microsoft Macintosh PowerPoint</Application>
  <PresentationFormat>Widescreen</PresentationFormat>
  <Paragraphs>130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ADLaM Display</vt:lpstr>
      <vt:lpstr>Aptos</vt:lpstr>
      <vt:lpstr>Aptos Display</vt:lpstr>
      <vt:lpstr>Arial</vt:lpstr>
      <vt:lpstr>Dreaming Outloud Script Pro</vt:lpstr>
      <vt:lpstr>Times New Roman</vt:lpstr>
      <vt:lpstr>Office Theme</vt:lpstr>
      <vt:lpstr> Ionic Silver affects Lettuce Growth, Nutrient Uptake, Microbiome and Metabolome in a Hydroponics System Aubrie O’Rourke, PhD, NASA KSC</vt:lpstr>
      <vt:lpstr>PowerPoint Presentation</vt:lpstr>
      <vt:lpstr>outline</vt:lpstr>
      <vt:lpstr>Water Processor Assembly (WPA) on ISS </vt:lpstr>
      <vt:lpstr>Potable Water Dispenser (PWD) on ISS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Thank you!    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Orourke, Aubrie E. (KSC-UBA00)</dc:creator>
  <cp:lastModifiedBy>Orourke, Aubrie E. (KSC-UBA00)</cp:lastModifiedBy>
  <cp:revision>120</cp:revision>
  <dcterms:created xsi:type="dcterms:W3CDTF">2024-06-30T15:23:39Z</dcterms:created>
  <dcterms:modified xsi:type="dcterms:W3CDTF">2024-12-13T20:07:02Z</dcterms:modified>
</cp:coreProperties>
</file>