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60" r:id="rId5"/>
    <p:sldId id="1042653542" r:id="rId6"/>
    <p:sldId id="1042653543" r:id="rId7"/>
    <p:sldId id="1042653547" r:id="rId8"/>
    <p:sldId id="1042653545" r:id="rId9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DC2772-98FE-475D-954B-EB5E1FD38BCD}">
          <p14:sldIdLst>
            <p14:sldId id="260"/>
            <p14:sldId id="1042653542"/>
            <p14:sldId id="1042653543"/>
            <p14:sldId id="1042653547"/>
            <p14:sldId id="10426535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82"/>
    <a:srgbClr val="07999E"/>
    <a:srgbClr val="2B7C44"/>
    <a:srgbClr val="0064A9"/>
    <a:srgbClr val="0163A7"/>
    <a:srgbClr val="0000FF"/>
    <a:srgbClr val="005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90" autoAdjust="0"/>
    <p:restoredTop sz="96203" autoAdjust="0"/>
  </p:normalViewPr>
  <p:slideViewPr>
    <p:cSldViewPr>
      <p:cViewPr>
        <p:scale>
          <a:sx n="96" d="100"/>
          <a:sy n="96" d="100"/>
        </p:scale>
        <p:origin x="2544" y="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029075" cy="350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41" y="1"/>
            <a:ext cx="4029075" cy="350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8F344-176F-45C2-A384-0A30A1438984}" type="datetimeFigureOut">
              <a:rPr lang="en-US" smtClean="0"/>
              <a:t>11/25/24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657860"/>
            <a:ext cx="4029075" cy="3509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41" y="6657860"/>
            <a:ext cx="4029075" cy="3509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216F4-4408-4528-ACD2-486311105B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222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2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3F52EFA-8878-4099-A991-C1BE61D03CB0}" type="datetimeFigureOut">
              <a:rPr lang="en-US" smtClean="0"/>
              <a:t>11/25/24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3612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4" y="3329940"/>
            <a:ext cx="7437119" cy="31546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609C775-D86E-492B-AC09-4980552CF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5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46429-A0B7-B0C2-0BF2-929337F6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EF3340-C549-01C1-3EF6-CC5BB495E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702C3-6896-09AC-62CC-8EDF5D34D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D6337-AECB-917F-C5A0-2A4EA4074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1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1FD93-DD50-66B8-8632-143ABF7A5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7A1CC3-B2B6-51D2-A658-870D9CF91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E4F308-59D0-BD03-8F2C-9C2D2B8BD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EF7D8-0950-DC81-288C-43939A608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41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7AA2-1738-E6CD-65A8-95470D9C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D15BAF-AADF-BC7D-2CD4-1F0B839EB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B10F31-79E8-CBA0-C4A4-37F2D6872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B59FD-60C7-2ADE-85D4-F04115135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86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4A68A-A30A-5716-4912-69190A9FF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3F01F-F6F3-DB5E-72B3-5DA167F54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B12D2-D41F-2B54-1E20-F17B1E657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7A47A-E5DE-EA3D-9F6B-9330DEBA9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039A1-DE79-214A-A305-FD85593430B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05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952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67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31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043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973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404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06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92549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 dirty="0">
              <a:solidFill>
                <a:schemeClr val="accent2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38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B3E35-A3A3-284C-B1FF-C155603AC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2098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Vented Fly Box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Hardware Suite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0C210E-CF23-D344-B30F-BCD4CD817810}"/>
              </a:ext>
            </a:extLst>
          </p:cNvPr>
          <p:cNvSpPr txBox="1"/>
          <p:nvPr/>
        </p:nvSpPr>
        <p:spPr>
          <a:xfrm>
            <a:off x="1371600" y="5906869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Amy L. Gresser, Ph.D.</a:t>
            </a:r>
          </a:p>
          <a:p>
            <a:r>
              <a:rPr lang="en-US" dirty="0">
                <a:solidFill>
                  <a:schemeClr val="bg1"/>
                </a:solidFill>
              </a:rPr>
              <a:t>December 12, 2024</a:t>
            </a:r>
          </a:p>
        </p:txBody>
      </p:sp>
    </p:spTree>
    <p:extLst>
      <p:ext uri="{BB962C8B-B14F-4D97-AF65-F5344CB8AC3E}">
        <p14:creationId xmlns:p14="http://schemas.microsoft.com/office/powerpoint/2010/main" val="147094297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B79C-6D90-1FC7-49A6-BE2F48C68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ED91C1-EDEF-AB19-F1DE-E025093DA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4" t="16791" r="15609" b="14988"/>
          <a:stretch/>
        </p:blipFill>
        <p:spPr>
          <a:xfrm>
            <a:off x="6096001" y="1808786"/>
            <a:ext cx="2590800" cy="1678009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1CB9B5-827E-9F33-922B-76CF93BCDF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85" y="4880119"/>
            <a:ext cx="1280160" cy="127978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EA6177-B520-FA03-7336-D093BBD053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048" t="5654" r="18958" b="2424"/>
          <a:stretch/>
        </p:blipFill>
        <p:spPr>
          <a:xfrm>
            <a:off x="6123624" y="4120880"/>
            <a:ext cx="1280160" cy="128016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44683853-CE32-E7A6-7F2A-009EE76928D0}"/>
              </a:ext>
            </a:extLst>
          </p:cNvPr>
          <p:cNvSpPr txBox="1">
            <a:spLocks/>
          </p:cNvSpPr>
          <p:nvPr/>
        </p:nvSpPr>
        <p:spPr>
          <a:xfrm>
            <a:off x="428297" y="4617720"/>
            <a:ext cx="6734503" cy="201168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0E2D2047-731A-3BA2-FA78-F036C89885F1}"/>
              </a:ext>
            </a:extLst>
          </p:cNvPr>
          <p:cNvSpPr txBox="1">
            <a:spLocks/>
          </p:cNvSpPr>
          <p:nvPr/>
        </p:nvSpPr>
        <p:spPr>
          <a:xfrm>
            <a:off x="457200" y="3916680"/>
            <a:ext cx="8229600" cy="96012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1600" kern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782487-BF55-9DFD-C6B4-DDCCFB8341F7}"/>
              </a:ext>
            </a:extLst>
          </p:cNvPr>
          <p:cNvSpPr txBox="1"/>
          <p:nvPr/>
        </p:nvSpPr>
        <p:spPr>
          <a:xfrm>
            <a:off x="455920" y="1701398"/>
            <a:ext cx="5472631" cy="1880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b="0" kern="0" dirty="0">
                <a:solidFill>
                  <a:schemeClr val="tx1"/>
                </a:solidFill>
              </a:rPr>
              <a:t>Designed to be adaptable to meet a variety of science requirements while minimizing the use of constrained resources (crew time, mass, </a:t>
            </a:r>
            <a:r>
              <a:rPr lang="en-US" sz="1600" kern="0" dirty="0"/>
              <a:t>volume, </a:t>
            </a:r>
            <a:r>
              <a:rPr lang="en-US" sz="1600" b="0" kern="0" dirty="0">
                <a:solidFill>
                  <a:schemeClr val="tx1"/>
                </a:solidFill>
              </a:rPr>
              <a:t>conditioned stowage)</a:t>
            </a:r>
          </a:p>
          <a:p>
            <a:pPr marL="180975" indent="-180975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b="0" kern="0" dirty="0">
                <a:solidFill>
                  <a:schemeClr val="tx1"/>
                </a:solidFill>
              </a:rPr>
              <a:t>Full complements of flight- and ground-certified hardware available to support testing, flight and ground control activities</a:t>
            </a:r>
            <a:endParaRPr lang="en-US" sz="1600" kern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93D53-6570-7E95-7349-94549D01A92D}"/>
              </a:ext>
            </a:extLst>
          </p:cNvPr>
          <p:cNvSpPr txBox="1"/>
          <p:nvPr/>
        </p:nvSpPr>
        <p:spPr>
          <a:xfrm>
            <a:off x="455920" y="4120880"/>
            <a:ext cx="5640081" cy="2039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3">
              <a:spcAft>
                <a:spcPts val="500"/>
              </a:spcAft>
              <a:defRPr/>
            </a:pPr>
            <a:r>
              <a:rPr lang="en-US" b="1" kern="0" dirty="0"/>
              <a:t>Flight heritage from successful ISS investigations</a:t>
            </a:r>
          </a:p>
          <a:p>
            <a:pPr marL="174625" lvl="3" indent="-1746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/>
              <a:t>Fruit Fly Lab-02 (CRS-11) </a:t>
            </a:r>
            <a:r>
              <a:rPr lang="en-US" sz="1600" kern="0" dirty="0">
                <a:solidFill>
                  <a:srgbClr val="000000"/>
                </a:solidFill>
              </a:rPr>
              <a:t>characterized t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he effects of microgravity on cardiac function, structure and gene expression</a:t>
            </a:r>
            <a:endParaRPr lang="en-US" sz="1600" kern="0" dirty="0"/>
          </a:p>
          <a:p>
            <a:pPr marL="174625" lvl="3" indent="-1746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/>
              <a:t>Fruit Fly Lab-03 (CRS-14) examined whether </a:t>
            </a:r>
            <a:r>
              <a:rPr lang="en-US" sz="1600" kern="0" dirty="0">
                <a:solidFill>
                  <a:srgbClr val="1B1B1B"/>
                </a:solidFill>
              </a:rPr>
              <a:t>s</a:t>
            </a:r>
            <a:r>
              <a:rPr lang="en-US" sz="1600" i="0" dirty="0">
                <a:solidFill>
                  <a:srgbClr val="1B1B1B"/>
                </a:solidFill>
                <a:effectLst/>
              </a:rPr>
              <a:t>paceflight </a:t>
            </a:r>
            <a:r>
              <a:rPr lang="en-US" sz="1600" dirty="0">
                <a:solidFill>
                  <a:srgbClr val="1B1B1B"/>
                </a:solidFill>
              </a:rPr>
              <a:t>a</a:t>
            </a:r>
            <a:r>
              <a:rPr lang="en-US" sz="1600" i="0" dirty="0">
                <a:solidFill>
                  <a:srgbClr val="1B1B1B"/>
                </a:solidFill>
                <a:effectLst/>
              </a:rPr>
              <a:t>lters the virulence of a natural parasite of </a:t>
            </a:r>
            <a:r>
              <a:rPr lang="en-US" sz="1600" i="1" dirty="0">
                <a:solidFill>
                  <a:srgbClr val="1B1B1B"/>
                </a:solidFill>
                <a:effectLst/>
              </a:rPr>
              <a:t>Drosophila</a:t>
            </a:r>
            <a:endParaRPr lang="en-US" sz="1600" kern="0" dirty="0"/>
          </a:p>
          <a:p>
            <a:pPr marL="174625" lvl="3" indent="-1746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/>
              <a:t>Planned for use in two upcoming investigations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9E83CEF-FCBB-4D7C-76CB-2D084B04A95F}"/>
              </a:ext>
            </a:extLst>
          </p:cNvPr>
          <p:cNvSpPr txBox="1">
            <a:spLocks/>
          </p:cNvSpPr>
          <p:nvPr/>
        </p:nvSpPr>
        <p:spPr>
          <a:xfrm>
            <a:off x="455920" y="1112520"/>
            <a:ext cx="8229600" cy="64008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sz="1800" b="1" kern="0" dirty="0"/>
              <a:t>Robust hardware suite developed at NASA Ames Research Center to accommodate fruit fly (</a:t>
            </a:r>
            <a:r>
              <a:rPr lang="en-US" sz="1800" b="1" i="1" kern="0" dirty="0"/>
              <a:t>Drosophila melanogaster</a:t>
            </a:r>
            <a:r>
              <a:rPr lang="en-US" sz="1800" b="1" kern="0" dirty="0"/>
              <a:t>) investigations in space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57711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E660C-026B-D332-704A-9ACA929F0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6916287-9CBF-99B5-D302-3B7F8549617A}"/>
              </a:ext>
            </a:extLst>
          </p:cNvPr>
          <p:cNvGrpSpPr/>
          <p:nvPr/>
        </p:nvGrpSpPr>
        <p:grpSpPr>
          <a:xfrm>
            <a:off x="455920" y="3810000"/>
            <a:ext cx="8229600" cy="2818720"/>
            <a:chOff x="455920" y="3810000"/>
            <a:chExt cx="8229600" cy="2818720"/>
          </a:xfrm>
        </p:grpSpPr>
        <p:sp>
          <p:nvSpPr>
            <p:cNvPr id="9" name="Content Placeholder 1">
              <a:extLst>
                <a:ext uri="{FF2B5EF4-FFF2-40B4-BE49-F238E27FC236}">
                  <a16:creationId xmlns:a16="http://schemas.microsoft.com/office/drawing/2014/main" id="{4DC57507-0750-9DA3-0C4B-BDEB31DFF18C}"/>
                </a:ext>
              </a:extLst>
            </p:cNvPr>
            <p:cNvSpPr txBox="1">
              <a:spLocks/>
            </p:cNvSpPr>
            <p:nvPr/>
          </p:nvSpPr>
          <p:spPr>
            <a:xfrm>
              <a:off x="455920" y="3810000"/>
              <a:ext cx="3931920" cy="2818720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/>
                <a:defRPr sz="2000" b="1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‒"/>
                <a:tabLst/>
                <a:defRPr sz="20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/>
                <a:defRPr sz="18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‒"/>
                <a:tabLst/>
                <a:defRPr sz="18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  <a:buNone/>
              </a:pPr>
              <a:r>
                <a:rPr lang="en-US" sz="1800" dirty="0">
                  <a:solidFill>
                    <a:schemeClr val="tx1"/>
                  </a:solidFill>
                </a:rPr>
                <a:t>Vented Fly Box (VFB)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dirty="0">
                  <a:solidFill>
                    <a:schemeClr val="tx1"/>
                  </a:solidFill>
                </a:rPr>
                <a:t>1.5U anodized aluminum box (10cm x 10cm x 14.2cm)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dirty="0">
                  <a:solidFill>
                    <a:schemeClr val="tx1"/>
                  </a:solidFill>
                </a:rPr>
                <a:t>Vent holes with stainless mesh screens allow for passive gas exchange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dirty="0">
                  <a:solidFill>
                    <a:schemeClr val="tx1"/>
                  </a:solidFill>
                </a:rPr>
                <a:t>Two part foam tray secures vials and prevents movement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dirty="0">
                  <a:solidFill>
                    <a:schemeClr val="tx1"/>
                  </a:solidFill>
                </a:rPr>
                <a:t>Accommodates data loggers to monitor temperature and relative humidity (optional)</a:t>
              </a:r>
            </a:p>
          </p:txBody>
        </p:sp>
        <p:sp>
          <p:nvSpPr>
            <p:cNvPr id="5" name="Content Placeholder 1">
              <a:extLst>
                <a:ext uri="{FF2B5EF4-FFF2-40B4-BE49-F238E27FC236}">
                  <a16:creationId xmlns:a16="http://schemas.microsoft.com/office/drawing/2014/main" id="{C7B25BA1-4AF9-9AD1-0F3B-897AA795E55B}"/>
                </a:ext>
              </a:extLst>
            </p:cNvPr>
            <p:cNvSpPr txBox="1">
              <a:spLocks/>
            </p:cNvSpPr>
            <p:nvPr/>
          </p:nvSpPr>
          <p:spPr>
            <a:xfrm>
              <a:off x="4753600" y="3810000"/>
              <a:ext cx="3931920" cy="2743200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/>
                <a:defRPr sz="2000" b="1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‒"/>
                <a:tabLst/>
                <a:defRPr sz="20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/>
                <a:defRPr sz="18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‒"/>
                <a:tabLst/>
                <a:defRPr sz="18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/>
                <a:defRPr sz="1600" b="0" i="0" kern="1200">
                  <a:solidFill>
                    <a:schemeClr val="bg1"/>
                  </a:solidFill>
                  <a:latin typeface="+mn-lt"/>
                  <a:ea typeface="+mn-ea"/>
                  <a:cs typeface="Calibri" panose="020F050202020403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  <a:buNone/>
              </a:pPr>
              <a:r>
                <a:rPr lang="en-US" sz="1800" dirty="0">
                  <a:solidFill>
                    <a:schemeClr val="tx1"/>
                  </a:solidFill>
                </a:rPr>
                <a:t>Sample Vials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dirty="0">
                  <a:solidFill>
                    <a:schemeClr val="tx1"/>
                  </a:solidFill>
                </a:rPr>
                <a:t>15 polystyrene vials with cellulose acetate plugs (commercially available </a:t>
              </a:r>
              <a:r>
                <a:rPr lang="en-US" sz="1600" b="0" i="1" dirty="0">
                  <a:solidFill>
                    <a:schemeClr val="tx1"/>
                  </a:solidFill>
                </a:rPr>
                <a:t>Drosophila</a:t>
              </a:r>
              <a:r>
                <a:rPr lang="en-US" sz="1600" b="0" dirty="0">
                  <a:solidFill>
                    <a:schemeClr val="tx1"/>
                  </a:solidFill>
                </a:rPr>
                <a:t> lab standard)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dirty="0">
                  <a:solidFill>
                    <a:schemeClr val="tx1"/>
                  </a:solidFill>
                </a:rPr>
                <a:t>Food composition and initial quantities/ life stages of organisms can be tailored to meet science requirements</a:t>
              </a:r>
            </a:p>
            <a:p>
              <a:pPr marL="173038" indent="-173038"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</a:pPr>
              <a:r>
                <a:rPr lang="en-US" sz="1600" b="0" kern="0" dirty="0">
                  <a:solidFill>
                    <a:schemeClr val="tx1"/>
                  </a:solidFill>
                </a:rPr>
                <a:t>Adaptable for other organisms with similar volume and environmental requirements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40DB833-F76D-E659-1796-09B213C8C598}"/>
              </a:ext>
            </a:extLst>
          </p:cNvPr>
          <p:cNvGrpSpPr/>
          <p:nvPr/>
        </p:nvGrpSpPr>
        <p:grpSpPr>
          <a:xfrm>
            <a:off x="507846" y="1163003"/>
            <a:ext cx="3635188" cy="2638604"/>
            <a:chOff x="507846" y="1163003"/>
            <a:chExt cx="3635188" cy="26386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F02B4DD-F67C-8870-2727-7973748BC2FB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6609" t="2325" r="7605" b="19"/>
            <a:stretch/>
          </p:blipFill>
          <p:spPr>
            <a:xfrm>
              <a:off x="507846" y="1163003"/>
              <a:ext cx="3635188" cy="2423160"/>
            </a:xfrm>
            <a:prstGeom prst="rect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3688C7-F8F4-6824-DB40-925895CAD2CA}"/>
                </a:ext>
              </a:extLst>
            </p:cNvPr>
            <p:cNvSpPr txBox="1"/>
            <p:nvPr/>
          </p:nvSpPr>
          <p:spPr>
            <a:xfrm>
              <a:off x="3594394" y="3586163"/>
              <a:ext cx="54864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0" dirty="0">
                  <a:solidFill>
                    <a:srgbClr val="000000"/>
                  </a:solidFill>
                  <a:effectLst/>
                </a:rPr>
                <a:t>NASA</a:t>
              </a:r>
              <a:endParaRPr lang="en-US" sz="8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EE12A02-B5EC-4347-4760-40C9A062231D}"/>
              </a:ext>
            </a:extLst>
          </p:cNvPr>
          <p:cNvGrpSpPr/>
          <p:nvPr/>
        </p:nvGrpSpPr>
        <p:grpSpPr>
          <a:xfrm>
            <a:off x="4650880" y="1163003"/>
            <a:ext cx="3985273" cy="2635466"/>
            <a:chOff x="4650880" y="1163003"/>
            <a:chExt cx="3985273" cy="263546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596DA6B-C841-1912-F1F6-3C3CE919E0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078" r="20510"/>
            <a:stretch/>
          </p:blipFill>
          <p:spPr>
            <a:xfrm>
              <a:off x="4650880" y="1163003"/>
              <a:ext cx="2072141" cy="2423160"/>
            </a:xfrm>
            <a:prstGeom prst="rect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B06A74B-519E-B6EB-9693-381EB3BAC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1791" y="1163003"/>
              <a:ext cx="1924362" cy="2423160"/>
            </a:xfrm>
            <a:prstGeom prst="rect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97F65C-6870-E738-6652-0D0B93646165}"/>
                </a:ext>
              </a:extLst>
            </p:cNvPr>
            <p:cNvSpPr txBox="1"/>
            <p:nvPr/>
          </p:nvSpPr>
          <p:spPr>
            <a:xfrm>
              <a:off x="8087513" y="3583025"/>
              <a:ext cx="54864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0" dirty="0">
                  <a:solidFill>
                    <a:srgbClr val="000000"/>
                  </a:solidFill>
                  <a:effectLst/>
                </a:rPr>
                <a:t>NASA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851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1C86C-7A8C-AD39-F332-F8E2E78B6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2712DE6-DE03-CD52-3EC1-6220E146F3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301" t="24616" r="28339" b="28754"/>
          <a:stretch/>
        </p:blipFill>
        <p:spPr>
          <a:xfrm>
            <a:off x="469420" y="1143000"/>
            <a:ext cx="2578579" cy="2895392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38A541D-9373-0BDC-44F9-02FB11866F6A}"/>
              </a:ext>
            </a:extLst>
          </p:cNvPr>
          <p:cNvSpPr txBox="1">
            <a:spLocks/>
          </p:cNvSpPr>
          <p:nvPr/>
        </p:nvSpPr>
        <p:spPr>
          <a:xfrm>
            <a:off x="469421" y="4343400"/>
            <a:ext cx="8229600" cy="2080057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500"/>
              </a:spcAft>
              <a:buClr>
                <a:schemeClr val="tx1"/>
              </a:buClr>
              <a:buNone/>
            </a:pPr>
            <a:r>
              <a:rPr lang="en-US" sz="1800" dirty="0">
                <a:solidFill>
                  <a:schemeClr val="tx1"/>
                </a:solidFill>
              </a:rPr>
              <a:t>Payload Container Foam</a:t>
            </a: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</a:pPr>
            <a:r>
              <a:rPr lang="en-US" sz="1600" b="0" dirty="0">
                <a:solidFill>
                  <a:schemeClr val="tx1"/>
                </a:solidFill>
              </a:rPr>
              <a:t>Closed cell foam securely stores six VFBs in a 1.0 CTB (or equivalent volume)</a:t>
            </a: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</a:pPr>
            <a:r>
              <a:rPr lang="en-US" sz="1600" b="0" dirty="0">
                <a:solidFill>
                  <a:schemeClr val="tx1"/>
                </a:solidFill>
              </a:rPr>
              <a:t>Provides interconnected channels to support air-exchange from ambient environment to VFB vent holes</a:t>
            </a: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</a:pPr>
            <a:r>
              <a:rPr lang="en-US" sz="1600" b="0" dirty="0">
                <a:solidFill>
                  <a:schemeClr val="tx1"/>
                </a:solidFill>
              </a:rPr>
              <a:t>Accommodates </a:t>
            </a:r>
            <a:r>
              <a:rPr lang="en-US" sz="1600" b="0" kern="0" dirty="0">
                <a:solidFill>
                  <a:schemeClr val="tx1"/>
                </a:solidFill>
              </a:rPr>
              <a:t>passive or active dosimeter to monitor radiation exposure within the payload container (</a:t>
            </a:r>
            <a:r>
              <a:rPr lang="en-US" sz="1600" b="0" dirty="0">
                <a:solidFill>
                  <a:schemeClr val="tx1"/>
                </a:solidFill>
              </a:rPr>
              <a:t>optional)</a:t>
            </a:r>
            <a:endParaRPr lang="en-US" sz="1600" b="0" kern="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</a:pPr>
            <a:r>
              <a:rPr lang="en-US" sz="1600" b="0" kern="0" dirty="0">
                <a:solidFill>
                  <a:schemeClr val="tx1"/>
                </a:solidFill>
              </a:rPr>
              <a:t>Customizable to support different VFB quantities or volume constraints</a:t>
            </a:r>
            <a:endParaRPr lang="en-US" sz="1600" b="0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B68343-8215-90D8-2DBB-C52AA744B1E0}"/>
              </a:ext>
            </a:extLst>
          </p:cNvPr>
          <p:cNvGrpSpPr/>
          <p:nvPr/>
        </p:nvGrpSpPr>
        <p:grpSpPr>
          <a:xfrm>
            <a:off x="6047261" y="1419078"/>
            <a:ext cx="2655618" cy="2343237"/>
            <a:chOff x="6047261" y="1343888"/>
            <a:chExt cx="2655618" cy="234323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BBF93E7-7216-FFDE-8348-4E2049B76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846"/>
            <a:stretch/>
          </p:blipFill>
          <p:spPr>
            <a:xfrm>
              <a:off x="6047261" y="1343888"/>
              <a:ext cx="2651760" cy="2121408"/>
            </a:xfrm>
            <a:prstGeom prst="rect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921916-0130-0CE7-7CED-780181F6BD5A}"/>
                </a:ext>
              </a:extLst>
            </p:cNvPr>
            <p:cNvSpPr txBox="1"/>
            <p:nvPr/>
          </p:nvSpPr>
          <p:spPr>
            <a:xfrm>
              <a:off x="8154239" y="3471681"/>
              <a:ext cx="548640" cy="21544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800" b="0" dirty="0">
                  <a:solidFill>
                    <a:srgbClr val="000000"/>
                  </a:solidFill>
                  <a:effectLst/>
                </a:rPr>
                <a:t>NASA</a:t>
              </a:r>
              <a:endParaRPr lang="en-US" sz="8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B524C3D-8BC0-C3F5-E425-4E1EBD14F116}"/>
              </a:ext>
            </a:extLst>
          </p:cNvPr>
          <p:cNvGrpSpPr/>
          <p:nvPr/>
        </p:nvGrpSpPr>
        <p:grpSpPr>
          <a:xfrm>
            <a:off x="3258341" y="1424148"/>
            <a:ext cx="2651760" cy="2333096"/>
            <a:chOff x="3258341" y="1354029"/>
            <a:chExt cx="2651760" cy="233309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EA918AD-BB37-5BE6-7828-79B6836C2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93" t="369" r="1474" b="1321"/>
            <a:stretch/>
          </p:blipFill>
          <p:spPr>
            <a:xfrm>
              <a:off x="3258341" y="1354029"/>
              <a:ext cx="2651760" cy="2116078"/>
            </a:xfrm>
            <a:prstGeom prst="rect">
              <a:avLst/>
            </a:prstGeom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E9B802-6D68-5B06-EFA7-9E0FDB3A9D9E}"/>
                </a:ext>
              </a:extLst>
            </p:cNvPr>
            <p:cNvSpPr txBox="1"/>
            <p:nvPr/>
          </p:nvSpPr>
          <p:spPr>
            <a:xfrm>
              <a:off x="5356638" y="3471681"/>
              <a:ext cx="548640" cy="215444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800" b="0" dirty="0">
                  <a:solidFill>
                    <a:srgbClr val="000000"/>
                  </a:solidFill>
                  <a:effectLst/>
                </a:rPr>
                <a:t>NASA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1861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674CD-5183-5328-177E-2467843D0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5">
            <a:extLst>
              <a:ext uri="{FF2B5EF4-FFF2-40B4-BE49-F238E27FC236}">
                <a16:creationId xmlns:a16="http://schemas.microsoft.com/office/drawing/2014/main" id="{BAD08B4D-A00A-19BF-18E1-CE64C60314D8}"/>
              </a:ext>
            </a:extLst>
          </p:cNvPr>
          <p:cNvSpPr/>
          <p:nvPr/>
        </p:nvSpPr>
        <p:spPr bwMode="auto">
          <a:xfrm>
            <a:off x="457200" y="1676400"/>
            <a:ext cx="8229600" cy="315971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C3013504-7816-0D52-42BA-A97322EEF006}"/>
              </a:ext>
            </a:extLst>
          </p:cNvPr>
          <p:cNvSpPr txBox="1">
            <a:spLocks/>
          </p:cNvSpPr>
          <p:nvPr/>
        </p:nvSpPr>
        <p:spPr>
          <a:xfrm>
            <a:off x="457200" y="1112520"/>
            <a:ext cx="8229600" cy="41148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dirty="0"/>
              <a:t>Concept of Operations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1B71E0-7FEB-6725-B85B-BB3C6561157F}"/>
              </a:ext>
            </a:extLst>
          </p:cNvPr>
          <p:cNvSpPr txBox="1"/>
          <p:nvPr/>
        </p:nvSpPr>
        <p:spPr>
          <a:xfrm>
            <a:off x="457200" y="5113600"/>
            <a:ext cx="8229600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Designed for ambient stowage from pre-flight turnover to post-flight return</a:t>
            </a:r>
          </a:p>
          <a:p>
            <a:pPr marL="180975" indent="-18097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</a:rPr>
              <a:t>Manifested with orientation constraint for launch/return vehicle stowage to minimize negative impacts of gravitational loads on organisms</a:t>
            </a:r>
          </a:p>
          <a:p>
            <a:pPr marL="180975" indent="-18097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Integration and operations products largely reusable between missions</a:t>
            </a:r>
          </a:p>
          <a:p>
            <a:pPr marL="174625" indent="-174625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Operations require minimal crew time (20-25 minutes total) and no advance training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C4CEA59-16C8-8F70-A039-8B09A4C2EFCF}"/>
              </a:ext>
            </a:extLst>
          </p:cNvPr>
          <p:cNvGrpSpPr/>
          <p:nvPr/>
        </p:nvGrpSpPr>
        <p:grpSpPr>
          <a:xfrm>
            <a:off x="320040" y="1752600"/>
            <a:ext cx="8321040" cy="2814236"/>
            <a:chOff x="320040" y="1752600"/>
            <a:chExt cx="8321040" cy="281423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30D5360-8BD2-BF58-4EA1-D861C23068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880" y="3947160"/>
              <a:ext cx="80467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21765C4-A870-81C4-FDC0-5F5F7796889E}"/>
                </a:ext>
              </a:extLst>
            </p:cNvPr>
            <p:cNvGrpSpPr/>
            <p:nvPr/>
          </p:nvGrpSpPr>
          <p:grpSpPr>
            <a:xfrm>
              <a:off x="7299960" y="3307080"/>
              <a:ext cx="1341120" cy="1234440"/>
              <a:chOff x="7299960" y="3307080"/>
              <a:chExt cx="1341120" cy="123444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AECE06A-8506-9E2E-EC42-4BC49237A605}"/>
                  </a:ext>
                </a:extLst>
              </p:cNvPr>
              <p:cNvGrpSpPr/>
              <p:nvPr/>
            </p:nvGrpSpPr>
            <p:grpSpPr>
              <a:xfrm>
                <a:off x="7299960" y="3855720"/>
                <a:ext cx="1005840" cy="685800"/>
                <a:chOff x="7528560" y="3733800"/>
                <a:chExt cx="1005840" cy="68580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975B18AB-33BC-8C10-1950-8D69797437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83974" y="3733800"/>
                  <a:ext cx="0" cy="18288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A6297CB-09B7-BC2E-A0E3-7E8EA6E06A48}"/>
                    </a:ext>
                  </a:extLst>
                </p:cNvPr>
                <p:cNvSpPr txBox="1"/>
                <p:nvPr/>
              </p:nvSpPr>
              <p:spPr>
                <a:xfrm>
                  <a:off x="7528560" y="4165684"/>
                  <a:ext cx="1005840" cy="253916"/>
                </a:xfrm>
                <a:prstGeom prst="rect">
                  <a:avLst/>
                </a:prstGeom>
                <a:noFill/>
                <a:effectLst/>
                <a:scene3d>
                  <a:camera prst="orthographicFront">
                    <a:rot lat="0" lon="0" rev="2700000"/>
                  </a:camera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050" dirty="0"/>
                    <a:t>Return + TBD</a:t>
                  </a:r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44959D0-C7DE-20B5-40FB-84693664515E}"/>
                  </a:ext>
                </a:extLst>
              </p:cNvPr>
              <p:cNvSpPr txBox="1"/>
              <p:nvPr/>
            </p:nvSpPr>
            <p:spPr>
              <a:xfrm>
                <a:off x="7452360" y="3307080"/>
                <a:ext cx="1188720" cy="41549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Retrieve at early de-stow location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048CA12-0874-0710-C819-E9D9827F8B05}"/>
                </a:ext>
              </a:extLst>
            </p:cNvPr>
            <p:cNvGrpSpPr/>
            <p:nvPr/>
          </p:nvGrpSpPr>
          <p:grpSpPr>
            <a:xfrm>
              <a:off x="320040" y="3278639"/>
              <a:ext cx="1356360" cy="1288197"/>
              <a:chOff x="76200" y="3156719"/>
              <a:chExt cx="1356360" cy="128819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54FFAE9-E248-4233-BA2C-3EFF019E0CB7}"/>
                  </a:ext>
                </a:extLst>
              </p:cNvPr>
              <p:cNvSpPr txBox="1"/>
              <p:nvPr/>
            </p:nvSpPr>
            <p:spPr>
              <a:xfrm>
                <a:off x="426720" y="3156719"/>
                <a:ext cx="1005840" cy="41549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Turnover for late load soft stowage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4BDF7FC-4554-88FC-C73A-EB978AA50729}"/>
                  </a:ext>
                </a:extLst>
              </p:cNvPr>
              <p:cNvGrpSpPr/>
              <p:nvPr/>
            </p:nvGrpSpPr>
            <p:grpSpPr>
              <a:xfrm>
                <a:off x="76200" y="3733800"/>
                <a:ext cx="1097280" cy="711116"/>
                <a:chOff x="76200" y="3733800"/>
                <a:chExt cx="1097280" cy="711116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635F22E-15D7-315A-28A5-8CBF3B028F8D}"/>
                    </a:ext>
                  </a:extLst>
                </p:cNvPr>
                <p:cNvSpPr txBox="1"/>
                <p:nvPr/>
              </p:nvSpPr>
              <p:spPr>
                <a:xfrm>
                  <a:off x="76200" y="4191000"/>
                  <a:ext cx="1097280" cy="253916"/>
                </a:xfrm>
                <a:prstGeom prst="rect">
                  <a:avLst/>
                </a:prstGeom>
                <a:noFill/>
                <a:effectLst/>
                <a:scene3d>
                  <a:camera prst="orthographicFront">
                    <a:rot lat="0" lon="0" rev="2700000"/>
                  </a:camera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050" dirty="0"/>
                    <a:t>Launch - ~30h</a:t>
                  </a: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6410971-A2FC-EA72-8153-3E39D76E8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8645" y="3733800"/>
                  <a:ext cx="0" cy="18288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1564375-C89A-67E0-C27A-7B46A1E209DC}"/>
                </a:ext>
              </a:extLst>
            </p:cNvPr>
            <p:cNvGrpSpPr/>
            <p:nvPr/>
          </p:nvGrpSpPr>
          <p:grpSpPr>
            <a:xfrm>
              <a:off x="1341120" y="3855720"/>
              <a:ext cx="640080" cy="558716"/>
              <a:chOff x="1295400" y="3733800"/>
              <a:chExt cx="640080" cy="55871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1118E3B-1938-695D-4209-F41003248B67}"/>
                  </a:ext>
                </a:extLst>
              </p:cNvPr>
              <p:cNvSpPr txBox="1"/>
              <p:nvPr/>
            </p:nvSpPr>
            <p:spPr>
              <a:xfrm>
                <a:off x="1295400" y="4038600"/>
                <a:ext cx="640080" cy="253916"/>
              </a:xfrm>
              <a:prstGeom prst="rect">
                <a:avLst/>
              </a:prstGeom>
              <a:noFill/>
              <a:scene3d>
                <a:camera prst="orthographicFront">
                  <a:rot lat="0" lon="0" rev="270000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/>
                  <a:t>Launch</a:t>
                </a:r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2891A950-5A11-0290-1669-4E814F4B22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2559" y="3733800"/>
                <a:ext cx="0" cy="1828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DB88008-4A12-778E-AF1A-1381884C277E}"/>
                </a:ext>
              </a:extLst>
            </p:cNvPr>
            <p:cNvGrpSpPr/>
            <p:nvPr/>
          </p:nvGrpSpPr>
          <p:grpSpPr>
            <a:xfrm>
              <a:off x="6781800" y="3855720"/>
              <a:ext cx="1005840" cy="685800"/>
              <a:chOff x="6781800" y="3733800"/>
              <a:chExt cx="1005840" cy="68580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7112EA1-3B79-E1DA-35AD-4ADFB05BB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39252" y="3733800"/>
                <a:ext cx="0" cy="1828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CDBE18-D8B1-498B-1101-18EBFE091DDF}"/>
                  </a:ext>
                </a:extLst>
              </p:cNvPr>
              <p:cNvSpPr txBox="1"/>
              <p:nvPr/>
            </p:nvSpPr>
            <p:spPr>
              <a:xfrm>
                <a:off x="6781800" y="4165684"/>
                <a:ext cx="1005840" cy="253916"/>
              </a:xfrm>
              <a:prstGeom prst="rect">
                <a:avLst/>
              </a:prstGeom>
              <a:noFill/>
              <a:effectLst/>
              <a:scene3d>
                <a:camera prst="orthographicFront">
                  <a:rot lat="0" lon="0" rev="270000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/>
                  <a:t>Return</a:t>
                </a:r>
              </a:p>
            </p:txBody>
          </p:sp>
        </p:grp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D609412-E0D5-B361-9F08-15B808B74613}"/>
                </a:ext>
              </a:extLst>
            </p:cNvPr>
            <p:cNvCxnSpPr>
              <a:cxnSpLocks/>
            </p:cNvCxnSpPr>
            <p:nvPr/>
          </p:nvCxnSpPr>
          <p:spPr>
            <a:xfrm>
              <a:off x="1808279" y="2575560"/>
              <a:ext cx="573097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5A8524-03B0-684A-4B5C-86F102E3E027}"/>
                </a:ext>
              </a:extLst>
            </p:cNvPr>
            <p:cNvCxnSpPr>
              <a:cxnSpLocks/>
            </p:cNvCxnSpPr>
            <p:nvPr/>
          </p:nvCxnSpPr>
          <p:spPr>
            <a:xfrm>
              <a:off x="1808279" y="2484120"/>
              <a:ext cx="0" cy="18288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1C1CB75-FCD8-22A2-1ECB-D973A64F4F28}"/>
                </a:ext>
              </a:extLst>
            </p:cNvPr>
            <p:cNvCxnSpPr>
              <a:cxnSpLocks/>
            </p:cNvCxnSpPr>
            <p:nvPr/>
          </p:nvCxnSpPr>
          <p:spPr>
            <a:xfrm>
              <a:off x="7539252" y="2484120"/>
              <a:ext cx="0" cy="18288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6EBE3AD6-AFC0-2C19-F8F0-58B87B23627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08279" y="2707556"/>
              <a:ext cx="0" cy="10972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2FEEE8BA-25AB-CB4C-C681-CD2D78CFA5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9252" y="2707556"/>
              <a:ext cx="0" cy="10972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38C32120-0039-EA51-B034-AB15794A42BB}"/>
                </a:ext>
              </a:extLst>
            </p:cNvPr>
            <p:cNvGrpSpPr/>
            <p:nvPr/>
          </p:nvGrpSpPr>
          <p:grpSpPr>
            <a:xfrm>
              <a:off x="5791200" y="1752600"/>
              <a:ext cx="1828800" cy="2286000"/>
              <a:chOff x="5715000" y="1752600"/>
              <a:chExt cx="1828800" cy="2286000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F845FA6C-BB7B-51B9-57CD-F6AB01A210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29400" y="2484120"/>
                <a:ext cx="0" cy="1828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3CE93DF-6C89-8CD5-38B0-212D13A40F6B}"/>
                  </a:ext>
                </a:extLst>
              </p:cNvPr>
              <p:cNvSpPr txBox="1"/>
              <p:nvPr/>
            </p:nvSpPr>
            <p:spPr>
              <a:xfrm>
                <a:off x="5791200" y="2941320"/>
                <a:ext cx="1097280" cy="253916"/>
              </a:xfrm>
              <a:prstGeom prst="rect">
                <a:avLst/>
              </a:prstGeom>
              <a:noFill/>
              <a:effectLst/>
              <a:scene3d>
                <a:camera prst="orthographicFront">
                  <a:rot lat="0" lon="0" rev="270000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/>
                  <a:t>Undock - ~36h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BD847B7-CB89-876F-5E7D-E5185875FD30}"/>
                  </a:ext>
                </a:extLst>
              </p:cNvPr>
              <p:cNvSpPr txBox="1"/>
              <p:nvPr/>
            </p:nvSpPr>
            <p:spPr>
              <a:xfrm>
                <a:off x="5715000" y="1752600"/>
                <a:ext cx="1828800" cy="73866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Retrieve from stowage,</a:t>
                </a:r>
              </a:p>
              <a:p>
                <a:pPr algn="ctr"/>
                <a:r>
                  <a:rPr lang="en-US" sz="1050" b="1" dirty="0"/>
                  <a:t>Zip CTB lid, </a:t>
                </a:r>
              </a:p>
              <a:p>
                <a:pPr algn="ctr"/>
                <a:r>
                  <a:rPr lang="en-US" sz="1050" b="1" dirty="0"/>
                  <a:t>Transfer to return vehicle</a:t>
                </a:r>
              </a:p>
              <a:p>
                <a:pPr algn="ctr"/>
                <a:r>
                  <a:rPr lang="en-US" sz="1050" b="1" dirty="0"/>
                  <a:t>(~10 minutes)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D310262-413B-8FA7-16EA-EACB65610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29400" y="3855720"/>
                <a:ext cx="0" cy="182880"/>
              </a:xfrm>
              <a:prstGeom prst="line">
                <a:avLst/>
              </a:prstGeom>
              <a:ln w="12700">
                <a:solidFill>
                  <a:srgbClr val="00678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DD1725F-723B-8670-096F-8531AE52D3AC}"/>
                </a:ext>
              </a:extLst>
            </p:cNvPr>
            <p:cNvGrpSpPr/>
            <p:nvPr/>
          </p:nvGrpSpPr>
          <p:grpSpPr>
            <a:xfrm>
              <a:off x="1889760" y="1752600"/>
              <a:ext cx="1920240" cy="2286000"/>
              <a:chOff x="1889760" y="1752600"/>
              <a:chExt cx="1920240" cy="2286000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583B0A9-96FF-9249-2798-B64D88DF552B}"/>
                  </a:ext>
                </a:extLst>
              </p:cNvPr>
              <p:cNvSpPr txBox="1"/>
              <p:nvPr/>
            </p:nvSpPr>
            <p:spPr>
              <a:xfrm>
                <a:off x="1889760" y="1752600"/>
                <a:ext cx="1920240" cy="73866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Transfer to station,</a:t>
                </a:r>
              </a:p>
              <a:p>
                <a:pPr algn="ctr"/>
                <a:r>
                  <a:rPr lang="en-US" sz="1050" b="1" dirty="0"/>
                  <a:t>Unzip CTB lid,</a:t>
                </a:r>
              </a:p>
              <a:p>
                <a:pPr algn="ctr"/>
                <a:r>
                  <a:rPr lang="en-US" sz="1050" b="1" dirty="0"/>
                  <a:t>Stow at ambient conditions</a:t>
                </a:r>
              </a:p>
              <a:p>
                <a:pPr algn="ctr"/>
                <a:r>
                  <a:rPr lang="en-US" sz="1050" b="1" dirty="0"/>
                  <a:t> (~10 minutes)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8C20B97-1FCB-B52D-7E5D-6270FFF26F6F}"/>
                  </a:ext>
                </a:extLst>
              </p:cNvPr>
              <p:cNvSpPr txBox="1"/>
              <p:nvPr/>
            </p:nvSpPr>
            <p:spPr>
              <a:xfrm>
                <a:off x="1981200" y="2941320"/>
                <a:ext cx="1097280" cy="253916"/>
              </a:xfrm>
              <a:prstGeom prst="rect">
                <a:avLst/>
              </a:prstGeom>
              <a:noFill/>
              <a:effectLst/>
              <a:scene3d>
                <a:camera prst="orthographicFront">
                  <a:rot lat="0" lon="0" rev="270000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/>
                  <a:t>Turnover + ~6d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9AB1EBE9-5B52-1400-94FC-BD1209E7B5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9880" y="2484120"/>
                <a:ext cx="0" cy="1828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7B73B09-6702-7F0B-0B1E-4695BEAC47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9880" y="3855720"/>
                <a:ext cx="0" cy="182880"/>
              </a:xfrm>
              <a:prstGeom prst="line">
                <a:avLst/>
              </a:prstGeom>
              <a:ln w="12700">
                <a:solidFill>
                  <a:srgbClr val="00678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AAE7CEA-D2B7-1B2F-5E6C-2690BF1C836B}"/>
                </a:ext>
              </a:extLst>
            </p:cNvPr>
            <p:cNvGrpSpPr/>
            <p:nvPr/>
          </p:nvGrpSpPr>
          <p:grpSpPr>
            <a:xfrm>
              <a:off x="3916680" y="1907039"/>
              <a:ext cx="1737360" cy="2131561"/>
              <a:chOff x="3916680" y="1907039"/>
              <a:chExt cx="1737360" cy="2131561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C9B2100-6B25-DACC-DB03-21A24701F2C7}"/>
                  </a:ext>
                </a:extLst>
              </p:cNvPr>
              <p:cNvSpPr txBox="1"/>
              <p:nvPr/>
            </p:nvSpPr>
            <p:spPr>
              <a:xfrm>
                <a:off x="3916680" y="1907039"/>
                <a:ext cx="1737360" cy="73866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/>
                  <a:t>Optional:</a:t>
                </a:r>
              </a:p>
              <a:p>
                <a:pPr algn="ctr"/>
                <a:r>
                  <a:rPr lang="en-US" sz="1050" b="1" dirty="0"/>
                  <a:t>Image deployed payload</a:t>
                </a:r>
              </a:p>
              <a:p>
                <a:pPr algn="ctr"/>
                <a:r>
                  <a:rPr lang="en-US" sz="1050" b="1" dirty="0"/>
                  <a:t>(~5 minutes/event)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3E46EFE-41C1-D530-CC67-B100DDBE15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5360" y="2484120"/>
                <a:ext cx="0" cy="1828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8B9C52B-0B5B-F182-DA19-1F23D1F37969}"/>
                  </a:ext>
                </a:extLst>
              </p:cNvPr>
              <p:cNvSpPr txBox="1"/>
              <p:nvPr/>
            </p:nvSpPr>
            <p:spPr>
              <a:xfrm>
                <a:off x="4267200" y="2794084"/>
                <a:ext cx="731520" cy="253916"/>
              </a:xfrm>
              <a:prstGeom prst="rect">
                <a:avLst/>
              </a:prstGeom>
              <a:noFill/>
              <a:effectLst/>
              <a:scene3d>
                <a:camera prst="orthographicFront">
                  <a:rot lat="0" lon="0" rev="270000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/>
                  <a:t>Flexible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C8C1D3C-B823-D34D-A7E1-0F1D87D3D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5360" y="3855720"/>
                <a:ext cx="0" cy="182880"/>
              </a:xfrm>
              <a:prstGeom prst="line">
                <a:avLst/>
              </a:prstGeom>
              <a:ln w="12700">
                <a:solidFill>
                  <a:srgbClr val="00678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18826A6-759A-4C3C-B38E-1B520C567EC9}"/>
                </a:ext>
              </a:extLst>
            </p:cNvPr>
            <p:cNvCxnSpPr>
              <a:cxnSpLocks/>
            </p:cNvCxnSpPr>
            <p:nvPr/>
          </p:nvCxnSpPr>
          <p:spPr>
            <a:xfrm>
              <a:off x="1812827" y="3947160"/>
              <a:ext cx="5730973" cy="0"/>
            </a:xfrm>
            <a:prstGeom prst="line">
              <a:avLst/>
            </a:prstGeom>
            <a:ln w="19050">
              <a:solidFill>
                <a:srgbClr val="00678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8DA7758-2EF6-4C54-3D05-EAB5C9AF4263}"/>
                </a:ext>
              </a:extLst>
            </p:cNvPr>
            <p:cNvSpPr txBox="1"/>
            <p:nvPr/>
          </p:nvSpPr>
          <p:spPr>
            <a:xfrm>
              <a:off x="2286000" y="3576236"/>
              <a:ext cx="4937760" cy="253916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6782"/>
                  </a:solidFill>
                </a:rPr>
                <a:t>Flight timeline and environmental conditions replicated in ground control</a:t>
              </a:r>
            </a:p>
          </p:txBody>
        </p:sp>
        <p:pic>
          <p:nvPicPr>
            <p:cNvPr id="95" name="Graphic 94" descr="Satellite outline">
              <a:extLst>
                <a:ext uri="{FF2B5EF4-FFF2-40B4-BE49-F238E27FC236}">
                  <a16:creationId xmlns:a16="http://schemas.microsoft.com/office/drawing/2014/main" id="{4E75F7BA-E32E-38F8-3E63-A1FFB4E8E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83080" y="2204636"/>
              <a:ext cx="274320" cy="274320"/>
            </a:xfrm>
            <a:prstGeom prst="rect">
              <a:avLst/>
            </a:prstGeom>
          </p:spPr>
        </p:pic>
        <p:pic>
          <p:nvPicPr>
            <p:cNvPr id="97" name="Graphic 96" descr="Earth globe: Americas with solid fill">
              <a:extLst>
                <a:ext uri="{FF2B5EF4-FFF2-40B4-BE49-F238E27FC236}">
                  <a16:creationId xmlns:a16="http://schemas.microsoft.com/office/drawing/2014/main" id="{E181BB94-2253-716D-3FD1-C3F6AE07B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400" y="3652436"/>
              <a:ext cx="274320" cy="274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3613597"/>
      </p:ext>
    </p:extLst>
  </p:cSld>
  <p:clrMapOvr>
    <a:masterClrMapping/>
  </p:clrMapOvr>
</p:sld>
</file>

<file path=ppt/theme/theme1.xml><?xml version="1.0" encoding="utf-8"?>
<a:theme xmlns:a="http://schemas.openxmlformats.org/drawingml/2006/main" name="RPMA1.pp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D30D964561164AAAA954B0B1203599" ma:contentTypeVersion="6" ma:contentTypeDescription="Create a new document." ma:contentTypeScope="" ma:versionID="71801d928f41b4e2940fc538ab6a6245">
  <xsd:schema xmlns:xsd="http://www.w3.org/2001/XMLSchema" xmlns:xs="http://www.w3.org/2001/XMLSchema" xmlns:p="http://schemas.microsoft.com/office/2006/metadata/properties" xmlns:ns2="c6b3ad04-c527-4832-a5a6-eca4e6676627" targetNamespace="http://schemas.microsoft.com/office/2006/metadata/properties" ma:root="true" ma:fieldsID="0523c5bea0feada2753b326e13cf38ce" ns2:_="">
    <xsd:import namespace="c6b3ad04-c527-4832-a5a6-eca4e66766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3ad04-c527-4832-a5a6-eca4e66766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37F025-BC0C-4A82-819F-65C317B304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b3ad04-c527-4832-a5a6-eca4e66766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4381AB-41EC-40E8-96D9-F0E0C89406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788F61-8820-4C45-9BA0-7C07545907C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12080</TotalTime>
  <Words>428</Words>
  <Application>Microsoft Macintosh PowerPoint</Application>
  <PresentationFormat>On-screen Show (4:3)</PresentationFormat>
  <Paragraphs>58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AGaramond</vt:lpstr>
      <vt:lpstr>Arial</vt:lpstr>
      <vt:lpstr>Calibri</vt:lpstr>
      <vt:lpstr>Helvetica</vt:lpstr>
      <vt:lpstr>Times</vt:lpstr>
      <vt:lpstr>RPMA1.pp</vt:lpstr>
      <vt:lpstr>Vented Fly Box Hardware Suite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 Twitchell</dc:creator>
  <cp:lastModifiedBy>Gresser, Amy L. (ARC-SC)</cp:lastModifiedBy>
  <cp:revision>208</cp:revision>
  <cp:lastPrinted>2019-12-17T21:40:00Z</cp:lastPrinted>
  <dcterms:created xsi:type="dcterms:W3CDTF">2012-05-31T22:24:56Z</dcterms:created>
  <dcterms:modified xsi:type="dcterms:W3CDTF">2024-11-30T00:08:52Z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0x010100D5D30D964561164AAAA954B0B1203599</vt:lpwstr>
  </property>
</Properties>
</file>