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5" r:id="rId1"/>
    <p:sldMasterId id="2147483676" r:id="rId2"/>
  </p:sldMasterIdLst>
  <p:notesMasterIdLst>
    <p:notesMasterId r:id="rId18"/>
  </p:notesMasterIdLst>
  <p:sldIdLst>
    <p:sldId id="256" r:id="rId3"/>
    <p:sldId id="261" r:id="rId4"/>
    <p:sldId id="274" r:id="rId5"/>
    <p:sldId id="258" r:id="rId6"/>
    <p:sldId id="260" r:id="rId7"/>
    <p:sldId id="272" r:id="rId8"/>
    <p:sldId id="281" r:id="rId9"/>
    <p:sldId id="280" r:id="rId10"/>
    <p:sldId id="276" r:id="rId11"/>
    <p:sldId id="282" r:id="rId12"/>
    <p:sldId id="259" r:id="rId13"/>
    <p:sldId id="283" r:id="rId14"/>
    <p:sldId id="286" r:id="rId15"/>
    <p:sldId id="285" r:id="rId16"/>
    <p:sldId id="271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48"/>
    <p:restoredTop sz="94694"/>
  </p:normalViewPr>
  <p:slideViewPr>
    <p:cSldViewPr snapToGrid="0">
      <p:cViewPr varScale="1">
        <p:scale>
          <a:sx n="83" d="100"/>
          <a:sy n="83" d="100"/>
        </p:scale>
        <p:origin x="592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79a424a07a_1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79a424a07a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9a424a07a_1_1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279a424a07a_1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>
          <a:extLst>
            <a:ext uri="{FF2B5EF4-FFF2-40B4-BE49-F238E27FC236}">
              <a16:creationId xmlns:a16="http://schemas.microsoft.com/office/drawing/2014/main" id="{DA0A1672-D184-4FB3-8EB9-1A6A55F21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79a424a07a_1_157:notes">
            <a:extLst>
              <a:ext uri="{FF2B5EF4-FFF2-40B4-BE49-F238E27FC236}">
                <a16:creationId xmlns:a16="http://schemas.microsoft.com/office/drawing/2014/main" id="{2A1738DB-B6D1-AA7B-7750-C5F755119F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279a424a07a_1_157:notes">
            <a:extLst>
              <a:ext uri="{FF2B5EF4-FFF2-40B4-BE49-F238E27FC236}">
                <a16:creationId xmlns:a16="http://schemas.microsoft.com/office/drawing/2014/main" id="{DF01C319-8313-F982-7CD8-4163548138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4587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79a424a07a_1_1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g279a424a07a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B6E8065A-575F-9B06-B1F1-BB63CB9A0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8A345FBE-07F7-986F-07A5-915124FD51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C0B6FEBC-7255-C018-AF02-75453346CD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579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A3A58866-E8D0-F5D5-98F0-CD8FD1E81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520A5E07-B8AB-4640-AFED-D9F9DE1725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CE0B224B-2FE7-670A-7507-EA654E99C2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7065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9E443F16-F214-7D3C-6C21-6F39BB7B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3DAF44A5-9E72-4D8E-B28B-161368E5CC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9B498BA1-8EB9-9A2D-A1F2-5202CACB89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74544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A55120D4-B8C9-B065-1F2A-440B82664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B625AEA8-BD1F-D31C-C9CA-8A35122A84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8F11EA73-F497-3873-30D0-DB66EB00EC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47256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6544C532-5726-6C40-63ED-D5BC3B8C4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E3AA79AC-5433-1685-EB22-46522DB703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CA2F5108-C3E4-5FA1-8CEA-DD47A696D7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38322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79a424a07a_1_1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79a424a07a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1E180B84-B296-5C01-6100-F1AB5C605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0F8764B7-25B7-DF87-00C4-9427D383589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686E45B3-E564-CE58-E1AD-2CAF35DE3F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6471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8A839578-5732-6FA4-13E7-A7AEA99A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51D1A99E-AA65-B788-3F80-45C600252C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5626C36E-C912-90D0-165B-05A5A29592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059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>
          <a:extLst>
            <a:ext uri="{FF2B5EF4-FFF2-40B4-BE49-F238E27FC236}">
              <a16:creationId xmlns:a16="http://schemas.microsoft.com/office/drawing/2014/main" id="{9EB566D2-2550-10BC-5FC2-FB82A9B78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9a424a07a_1_152:notes">
            <a:extLst>
              <a:ext uri="{FF2B5EF4-FFF2-40B4-BE49-F238E27FC236}">
                <a16:creationId xmlns:a16="http://schemas.microsoft.com/office/drawing/2014/main" id="{F6F8382F-98ED-C5B9-2017-BBF1D31451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279a424a07a_1_152:notes">
            <a:extLst>
              <a:ext uri="{FF2B5EF4-FFF2-40B4-BE49-F238E27FC236}">
                <a16:creationId xmlns:a16="http://schemas.microsoft.com/office/drawing/2014/main" id="{6A3C8B24-95F0-491E-2F68-AEA27CCE50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8366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79a424a07a_1_2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279a424a07a_1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 descr="A close-up of a globe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6669"/>
            <a:ext cx="9143999" cy="5175065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342881" y="1869790"/>
            <a:ext cx="3817640" cy="1460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342881" y="3762957"/>
            <a:ext cx="3817640" cy="564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342881" y="3441738"/>
            <a:ext cx="2207419" cy="226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grpSp>
        <p:nvGrpSpPr>
          <p:cNvPr id="62" name="Google Shape;62;p14"/>
          <p:cNvGrpSpPr/>
          <p:nvPr/>
        </p:nvGrpSpPr>
        <p:grpSpPr>
          <a:xfrm>
            <a:off x="432353" y="374918"/>
            <a:ext cx="2058364" cy="626283"/>
            <a:chOff x="431522" y="375767"/>
            <a:chExt cx="2744485" cy="835044"/>
          </a:xfrm>
        </p:grpSpPr>
        <p:pic>
          <p:nvPicPr>
            <p:cNvPr id="63" name="Google Shape;63;p14"/>
            <p:cNvPicPr preferRelativeResize="0"/>
            <p:nvPr/>
          </p:nvPicPr>
          <p:blipFill rotWithShape="1">
            <a:blip r:embed="rId3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1522" y="375767"/>
              <a:ext cx="992085" cy="83504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4" name="Google Shape;64;p14"/>
            <p:cNvCxnSpPr/>
            <p:nvPr/>
          </p:nvCxnSpPr>
          <p:spPr>
            <a:xfrm>
              <a:off x="1495740" y="450064"/>
              <a:ext cx="0" cy="734459"/>
            </a:xfrm>
            <a:prstGeom prst="straightConnector1">
              <a:avLst/>
            </a:prstGeom>
            <a:noFill/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65" name="Google Shape;65;p14"/>
            <p:cNvSpPr txBox="1"/>
            <p:nvPr/>
          </p:nvSpPr>
          <p:spPr>
            <a:xfrm>
              <a:off x="1567874" y="624950"/>
              <a:ext cx="1608133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0" i="0" u="none" strike="noStrike" cap="non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National Aeronautics and</a:t>
              </a:r>
              <a:endParaRPr sz="110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Space Administration</a:t>
              </a:r>
              <a:endParaRPr sz="1100"/>
            </a:p>
          </p:txBody>
        </p:sp>
      </p:grpSp>
      <p:pic>
        <p:nvPicPr>
          <p:cNvPr id="66" name="Google Shape;66;p14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352" y="1515663"/>
            <a:ext cx="1396687" cy="1716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" name="Google Shape;67;p14"/>
          <p:cNvCxnSpPr/>
          <p:nvPr/>
        </p:nvCxnSpPr>
        <p:spPr>
          <a:xfrm>
            <a:off x="432316" y="1752010"/>
            <a:ext cx="1396724" cy="0"/>
          </a:xfrm>
          <a:prstGeom prst="straightConnector1">
            <a:avLst/>
          </a:prstGeom>
          <a:noFill/>
          <a:ln w="28575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ne">
  <p:cSld name="Section Header On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001" y="-1"/>
            <a:ext cx="87629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360046" y="0"/>
            <a:ext cx="5861141" cy="5143500"/>
          </a:xfrm>
          <a:prstGeom prst="rect">
            <a:avLst/>
          </a:prstGeom>
          <a:solidFill>
            <a:srgbClr val="051E48">
              <a:alpha val="87843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85801" y="1389639"/>
            <a:ext cx="5173980" cy="139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685801" y="2791719"/>
            <a:ext cx="517398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cxnSp>
        <p:nvCxnSpPr>
          <p:cNvPr id="81" name="Google Shape;81;p16"/>
          <p:cNvCxnSpPr/>
          <p:nvPr/>
        </p:nvCxnSpPr>
        <p:spPr>
          <a:xfrm>
            <a:off x="777241" y="1249680"/>
            <a:ext cx="149352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2" name="Google Shape;82;p16"/>
          <p:cNvSpPr/>
          <p:nvPr/>
        </p:nvSpPr>
        <p:spPr>
          <a:xfrm>
            <a:off x="-15239" y="0"/>
            <a:ext cx="39624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36195" y="4612243"/>
            <a:ext cx="3238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0046" y="0"/>
            <a:ext cx="878395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>
            <a:off x="360046" y="0"/>
            <a:ext cx="5934619" cy="5143500"/>
          </a:xfrm>
          <a:prstGeom prst="rect">
            <a:avLst/>
          </a:prstGeom>
          <a:solidFill>
            <a:srgbClr val="051E48">
              <a:alpha val="92941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685801" y="1389639"/>
            <a:ext cx="5173980" cy="139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body" idx="1"/>
          </p:nvPr>
        </p:nvSpPr>
        <p:spPr>
          <a:xfrm>
            <a:off x="685801" y="2791719"/>
            <a:ext cx="517398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-15239" y="0"/>
            <a:ext cx="39624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 txBox="1">
            <a:spLocks noGrp="1"/>
          </p:cNvSpPr>
          <p:nvPr>
            <p:ph type="sldNum" idx="12"/>
          </p:nvPr>
        </p:nvSpPr>
        <p:spPr>
          <a:xfrm>
            <a:off x="36195" y="4612243"/>
            <a:ext cx="3238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1" name="Google Shape;91;p17"/>
          <p:cNvCxnSpPr/>
          <p:nvPr/>
        </p:nvCxnSpPr>
        <p:spPr>
          <a:xfrm>
            <a:off x="777241" y="1249680"/>
            <a:ext cx="1493520" cy="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- light">
  <p:cSld name="Text Only - ligh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sldNum" idx="12"/>
          </p:nvPr>
        </p:nvSpPr>
        <p:spPr>
          <a:xfrm>
            <a:off x="36195" y="4612243"/>
            <a:ext cx="3238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628650" y="1409700"/>
            <a:ext cx="78867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/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ftr" idx="11"/>
          </p:nvPr>
        </p:nvSpPr>
        <p:spPr>
          <a:xfrm>
            <a:off x="3472774" y="4493420"/>
            <a:ext cx="5042576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Only - Dark">
  <p:cSld name="Text Only - Dar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/>
          <p:nvPr/>
        </p:nvSpPr>
        <p:spPr>
          <a:xfrm>
            <a:off x="393382" y="1"/>
            <a:ext cx="8750618" cy="5143499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sldNum" idx="12"/>
          </p:nvPr>
        </p:nvSpPr>
        <p:spPr>
          <a:xfrm>
            <a:off x="36195" y="4612243"/>
            <a:ext cx="3238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body" idx="1"/>
          </p:nvPr>
        </p:nvSpPr>
        <p:spPr>
          <a:xfrm>
            <a:off x="628650" y="1409700"/>
            <a:ext cx="78867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2100"/>
              <a:buNone/>
              <a:defRPr/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/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ftr" idx="11"/>
          </p:nvPr>
        </p:nvSpPr>
        <p:spPr>
          <a:xfrm>
            <a:off x="3472774" y="4493420"/>
            <a:ext cx="5042576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pic>
        <p:nvPicPr>
          <p:cNvPr id="103" name="Google Shape;103;p1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14" y="4552831"/>
            <a:ext cx="1805999" cy="392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9" descr="A close-up of a planet&#10;&#10;Description automatically generated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83"/>
            <a:ext cx="9144000" cy="5144984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>
            <a:spLocks noGrp="1"/>
          </p:cNvSpPr>
          <p:nvPr>
            <p:ph type="title"/>
          </p:nvPr>
        </p:nvSpPr>
        <p:spPr>
          <a:xfrm>
            <a:off x="1499641" y="3172637"/>
            <a:ext cx="6324600" cy="98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9"/>
          <p:cNvSpPr txBox="1">
            <a:spLocks noGrp="1"/>
          </p:cNvSpPr>
          <p:nvPr>
            <p:ph type="body" idx="1"/>
          </p:nvPr>
        </p:nvSpPr>
        <p:spPr>
          <a:xfrm>
            <a:off x="1499641" y="4117829"/>
            <a:ext cx="6324600" cy="116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8D8D8D"/>
                </a:solidFill>
              </a:defRPr>
            </a:lvl2pPr>
            <a:lvl3pPr marL="1371600" lvl="2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D8D8D"/>
                </a:solidFill>
              </a:defRPr>
            </a:lvl3pPr>
            <a:lvl4pPr marL="1828800" lvl="3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4pPr>
            <a:lvl5pPr marL="2286000" lvl="4" indent="-228600" algn="l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D8D8D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D8D8D"/>
              </a:buClr>
              <a:buSzPts val="1200"/>
              <a:buNone/>
              <a:defRPr sz="1200">
                <a:solidFill>
                  <a:srgbClr val="8D8D8D"/>
                </a:solidFill>
              </a:defRPr>
            </a:lvl9pPr>
          </a:lstStyle>
          <a:p>
            <a:endParaRPr/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6598" y="1060335"/>
            <a:ext cx="3350805" cy="4117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" name="Google Shape;178;p29"/>
          <p:cNvCxnSpPr/>
          <p:nvPr/>
        </p:nvCxnSpPr>
        <p:spPr>
          <a:xfrm rot="10800000">
            <a:off x="2896598" y="1612463"/>
            <a:ext cx="3350805" cy="0"/>
          </a:xfrm>
          <a:prstGeom prst="straightConnector1">
            <a:avLst/>
          </a:prstGeom>
          <a:noFill/>
          <a:ln w="38100" cap="flat" cmpd="sng">
            <a:solidFill>
              <a:srgbClr val="00B05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" name="Google Shape;179;p29"/>
          <p:cNvSpPr txBox="1"/>
          <p:nvPr/>
        </p:nvSpPr>
        <p:spPr>
          <a:xfrm>
            <a:off x="1783769" y="1758221"/>
            <a:ext cx="5557673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earthdata.nasa.gov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34111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2936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810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ftr" idx="11"/>
          </p:nvPr>
        </p:nvSpPr>
        <p:spPr>
          <a:xfrm>
            <a:off x="4419600" y="4475321"/>
            <a:ext cx="40957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D8D8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/>
          <p:nvPr/>
        </p:nvSpPr>
        <p:spPr>
          <a:xfrm>
            <a:off x="0" y="0"/>
            <a:ext cx="39624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6195" y="4612243"/>
            <a:ext cx="32385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spcBef>
                <a:spcPts val="0"/>
              </a:spcBef>
              <a:buNone/>
              <a:defRPr sz="11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906" y="4545763"/>
            <a:ext cx="1871015" cy="40680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3" r:id="rId4"/>
    <p:sldLayoutId id="2147483664" r:id="rId5"/>
    <p:sldLayoutId id="214748367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0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9049"/>
            <a:ext cx="91440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30"/>
          <p:cNvSpPr txBox="1">
            <a:spLocks noGrp="1"/>
          </p:cNvSpPr>
          <p:nvPr>
            <p:ph type="ctrTitle"/>
          </p:nvPr>
        </p:nvSpPr>
        <p:spPr>
          <a:xfrm>
            <a:off x="342880" y="1869790"/>
            <a:ext cx="7815157" cy="147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en-US" dirty="0"/>
              <a:t>Language Model Applications to Scientific Tools: Exploring Use Cases in Data Visualization</a:t>
            </a:r>
            <a:endParaRPr dirty="0"/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2"/>
          </p:nvPr>
        </p:nvSpPr>
        <p:spPr>
          <a:xfrm>
            <a:off x="342881" y="3441738"/>
            <a:ext cx="2207419" cy="226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" dirty="0"/>
              <a:t>Presentation Date 12/12/2024</a:t>
            </a:r>
            <a:endParaRPr dirty="0"/>
          </a:p>
        </p:txBody>
      </p:sp>
      <p:sp>
        <p:nvSpPr>
          <p:cNvPr id="187" name="Google Shape;187;p30"/>
          <p:cNvSpPr txBox="1">
            <a:spLocks noGrp="1"/>
          </p:cNvSpPr>
          <p:nvPr>
            <p:ph type="subTitle" idx="1"/>
          </p:nvPr>
        </p:nvSpPr>
        <p:spPr>
          <a:xfrm>
            <a:off x="342881" y="3762957"/>
            <a:ext cx="3817640" cy="564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ct val="100000"/>
              <a:buNone/>
            </a:pPr>
            <a:r>
              <a:rPr lang="en" dirty="0"/>
              <a:t>Patrick Maynard (GSFC)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/>
          <p:cNvSpPr txBox="1">
            <a:spLocks noGrp="1"/>
          </p:cNvSpPr>
          <p:nvPr>
            <p:ph type="title"/>
          </p:nvPr>
        </p:nvSpPr>
        <p:spPr>
          <a:xfrm>
            <a:off x="628650" y="517161"/>
            <a:ext cx="7886700" cy="750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dirty="0"/>
              <a:t>NASA Worldview</a:t>
            </a:r>
            <a:endParaRPr dirty="0"/>
          </a:p>
        </p:txBody>
      </p:sp>
      <p:sp>
        <p:nvSpPr>
          <p:cNvPr id="217" name="Google Shape;217;p35"/>
          <p:cNvSpPr txBox="1">
            <a:spLocks noGrp="1"/>
          </p:cNvSpPr>
          <p:nvPr>
            <p:ph type="body" idx="1"/>
          </p:nvPr>
        </p:nvSpPr>
        <p:spPr>
          <a:xfrm>
            <a:off x="628650" y="1268016"/>
            <a:ext cx="4803962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0000" lnSpcReduction="20000"/>
          </a:bodyPr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 of NASA’s Earth Science Data and Information System (ESDIS)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Enables Visualization and exploration of satellite-derived data products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combination with Global Imagery Browse Services, provides service to 100k+ daily users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Hurricane Milton drove a record 400K unique users with 183M tile requests</a:t>
            </a:r>
          </a:p>
          <a:p>
            <a:pPr marL="0" lvl="0" indent="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5BD15E-0557-C41C-0462-1A31E8DC1A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612" y="1407245"/>
            <a:ext cx="3540192" cy="25409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>
          <a:extLst>
            <a:ext uri="{FF2B5EF4-FFF2-40B4-BE49-F238E27FC236}">
              <a16:creationId xmlns:a16="http://schemas.microsoft.com/office/drawing/2014/main" id="{29CD9E9E-A089-2C56-0865-C25C041F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5">
            <a:extLst>
              <a:ext uri="{FF2B5EF4-FFF2-40B4-BE49-F238E27FC236}">
                <a16:creationId xmlns:a16="http://schemas.microsoft.com/office/drawing/2014/main" id="{B8F87776-815D-AEDF-A5EA-4DB15FCA41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17161"/>
            <a:ext cx="7886700" cy="750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 dirty="0"/>
              <a:t>Statement of Purpose</a:t>
            </a:r>
            <a:endParaRPr dirty="0"/>
          </a:p>
        </p:txBody>
      </p:sp>
      <p:sp>
        <p:nvSpPr>
          <p:cNvPr id="217" name="Google Shape;217;p35">
            <a:extLst>
              <a:ext uri="{FF2B5EF4-FFF2-40B4-BE49-F238E27FC236}">
                <a16:creationId xmlns:a16="http://schemas.microsoft.com/office/drawing/2014/main" id="{43924274-36AE-5A45-A499-3739710E3C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268016"/>
            <a:ext cx="78867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342900" lvl="0" indent="-34290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dirty="0"/>
              <a:t>We demonstrate two use cases for the application of language models to scientific visualization tools</a:t>
            </a:r>
          </a:p>
          <a:p>
            <a:pPr lvl="1" indent="-457200">
              <a:spcBef>
                <a:spcPts val="800"/>
              </a:spcBef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Content Information Extraction System: a tool to better understand our science user base</a:t>
            </a:r>
          </a:p>
          <a:p>
            <a:pPr lvl="1" indent="-457200">
              <a:spcBef>
                <a:spcPts val="800"/>
              </a:spcBef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Natural Disaster Visibility Classifier: a classifier that enhances user experience and selectively serves data</a:t>
            </a:r>
            <a:endParaRPr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418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 txBox="1">
            <a:spLocks noGrp="1"/>
          </p:cNvSpPr>
          <p:nvPr>
            <p:ph type="title"/>
          </p:nvPr>
        </p:nvSpPr>
        <p:spPr>
          <a:xfrm>
            <a:off x="685801" y="1389639"/>
            <a:ext cx="5173980" cy="139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dirty="0">
                <a:latin typeface="+mn-lt"/>
              </a:rPr>
              <a:t>Content Information Extraction System 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/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Content Information Extraction System </a:t>
            </a:r>
            <a:endParaRPr dirty="0"/>
          </a:p>
        </p:txBody>
      </p:sp>
      <p:sp>
        <p:nvSpPr>
          <p:cNvPr id="211" name="Google Shape;211;p34"/>
          <p:cNvSpPr txBox="1">
            <a:spLocks noGrp="1"/>
          </p:cNvSpPr>
          <p:nvPr>
            <p:ph type="body" idx="1"/>
          </p:nvPr>
        </p:nvSpPr>
        <p:spPr>
          <a:xfrm>
            <a:off x="640850" y="1162050"/>
            <a:ext cx="4267326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62500" lnSpcReduction="20000"/>
          </a:bodyPr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Context: Each year NASA’s Worldview and Global Imagery Browse Services (GIBS) is used in hundreds of scientific journals and news media articles.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Problem: Manually reading and extracting information on how Worldview contributed to these documents is not practical.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Approach: Apply language models to parse these articles and extract information to track Worldview usage.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FF235C9-1BFB-A912-3EFF-7D31A388F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0376" y="1268016"/>
            <a:ext cx="377933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2626ABEE-FE0A-EB70-4776-616F58432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15E145B0-80FE-CBA4-6EEA-0E6D84D3EC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Information Extraction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7962BE5-79D3-DD0E-BB8A-3693F4352FFA}"/>
              </a:ext>
            </a:extLst>
          </p:cNvPr>
          <p:cNvSpPr/>
          <p:nvPr/>
        </p:nvSpPr>
        <p:spPr>
          <a:xfrm>
            <a:off x="701683" y="1617963"/>
            <a:ext cx="1307923" cy="4501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News Article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8F9703-5D89-E11C-4339-828A7772EA20}"/>
              </a:ext>
            </a:extLst>
          </p:cNvPr>
          <p:cNvSpPr/>
          <p:nvPr/>
        </p:nvSpPr>
        <p:spPr>
          <a:xfrm>
            <a:off x="701683" y="2033543"/>
            <a:ext cx="1307923" cy="4501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News Article …</a:t>
            </a:r>
          </a:p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4DB648-5D52-E047-DC60-291627D4F956}"/>
              </a:ext>
            </a:extLst>
          </p:cNvPr>
          <p:cNvSpPr/>
          <p:nvPr/>
        </p:nvSpPr>
        <p:spPr>
          <a:xfrm>
            <a:off x="701683" y="2407427"/>
            <a:ext cx="1307923" cy="4501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News Article 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BACC55-478E-02D9-D55D-478848140B5B}"/>
              </a:ext>
            </a:extLst>
          </p:cNvPr>
          <p:cNvSpPr/>
          <p:nvPr/>
        </p:nvSpPr>
        <p:spPr>
          <a:xfrm>
            <a:off x="5339311" y="1632612"/>
            <a:ext cx="1307923" cy="450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Answer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D564C9D-F2A6-0C7B-20FB-FE3069DC8552}"/>
              </a:ext>
            </a:extLst>
          </p:cNvPr>
          <p:cNvSpPr/>
          <p:nvPr/>
        </p:nvSpPr>
        <p:spPr>
          <a:xfrm>
            <a:off x="5339311" y="2048192"/>
            <a:ext cx="1307923" cy="450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Answer …</a:t>
            </a:r>
          </a:p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B2DDF4-2CB6-EEA7-7F08-622CE5C35141}"/>
              </a:ext>
            </a:extLst>
          </p:cNvPr>
          <p:cNvSpPr/>
          <p:nvPr/>
        </p:nvSpPr>
        <p:spPr>
          <a:xfrm>
            <a:off x="5339311" y="2422076"/>
            <a:ext cx="1307923" cy="45012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Answer 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48EAD7E-DD20-68C0-14CB-583F0C2067AC}"/>
              </a:ext>
            </a:extLst>
          </p:cNvPr>
          <p:cNvCxnSpPr>
            <a:cxnSpLocks/>
            <a:stCxn id="5" idx="3"/>
            <a:endCxn id="19" idx="1"/>
          </p:cNvCxnSpPr>
          <p:nvPr/>
        </p:nvCxnSpPr>
        <p:spPr>
          <a:xfrm flipV="1">
            <a:off x="2009606" y="2257907"/>
            <a:ext cx="960358" cy="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54AC55-3E2A-307D-9412-D9A88C5399F1}"/>
              </a:ext>
            </a:extLst>
          </p:cNvPr>
          <p:cNvCxnSpPr>
            <a:cxnSpLocks/>
            <a:stCxn id="19" idx="3"/>
            <a:endCxn id="8" idx="1"/>
          </p:cNvCxnSpPr>
          <p:nvPr/>
        </p:nvCxnSpPr>
        <p:spPr>
          <a:xfrm>
            <a:off x="4378953" y="2257907"/>
            <a:ext cx="960358" cy="15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3442516-B866-1CDF-9A43-4853DA59757C}"/>
              </a:ext>
            </a:extLst>
          </p:cNvPr>
          <p:cNvCxnSpPr>
            <a:cxnSpLocks/>
            <a:stCxn id="8" idx="3"/>
            <a:endCxn id="20" idx="1"/>
          </p:cNvCxnSpPr>
          <p:nvPr/>
        </p:nvCxnSpPr>
        <p:spPr>
          <a:xfrm>
            <a:off x="6647234" y="2273255"/>
            <a:ext cx="963521" cy="4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4D90CAD-687F-7AC4-21AF-6FFD8CD27D7A}"/>
              </a:ext>
            </a:extLst>
          </p:cNvPr>
          <p:cNvCxnSpPr>
            <a:cxnSpLocks/>
            <a:stCxn id="20" idx="2"/>
            <a:endCxn id="14" idx="0"/>
          </p:cNvCxnSpPr>
          <p:nvPr/>
        </p:nvCxnSpPr>
        <p:spPr>
          <a:xfrm>
            <a:off x="8315250" y="2872201"/>
            <a:ext cx="0" cy="829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3A682EC-955E-3292-AC5A-6069CC33E72F}"/>
              </a:ext>
            </a:extLst>
          </p:cNvPr>
          <p:cNvSpPr/>
          <p:nvPr/>
        </p:nvSpPr>
        <p:spPr>
          <a:xfrm>
            <a:off x="7604854" y="3701214"/>
            <a:ext cx="1420791" cy="8608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Aggregate answer across corpus of D Documents.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BD1FD-ABB8-9F6E-7799-751A4AA177E0}"/>
              </a:ext>
            </a:extLst>
          </p:cNvPr>
          <p:cNvSpPr/>
          <p:nvPr/>
        </p:nvSpPr>
        <p:spPr>
          <a:xfrm>
            <a:off x="653697" y="3271347"/>
            <a:ext cx="1785501" cy="11067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Prompt Instruction</a:t>
            </a:r>
          </a:p>
          <a:p>
            <a:pPr algn="ctr"/>
            <a:r>
              <a:rPr lang="en-US" dirty="0"/>
              <a:t>(ex: “Summarize the NASA data products used in this paper.”)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83AE78-E851-2A69-44D8-7F2A8B1B3FFF}"/>
              </a:ext>
            </a:extLst>
          </p:cNvPr>
          <p:cNvSpPr/>
          <p:nvPr/>
        </p:nvSpPr>
        <p:spPr>
          <a:xfrm>
            <a:off x="4378953" y="3488208"/>
            <a:ext cx="2213007" cy="1106759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Summary prompt (ex: “Given the extracted information provide some examples of X”)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B072703-8FF7-DAAF-D3F8-B7A1F91356B3}"/>
              </a:ext>
            </a:extLst>
          </p:cNvPr>
          <p:cNvCxnSpPr>
            <a:cxnSpLocks/>
            <a:stCxn id="15" idx="3"/>
            <a:endCxn id="19" idx="1"/>
          </p:cNvCxnSpPr>
          <p:nvPr/>
        </p:nvCxnSpPr>
        <p:spPr>
          <a:xfrm flipV="1">
            <a:off x="2439198" y="2257907"/>
            <a:ext cx="530766" cy="1566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DEF6843-0813-9C2C-3227-2E9F3DC1669D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6591960" y="2277346"/>
            <a:ext cx="1018795" cy="17642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388036E-F2AB-9D52-F21E-D23CBAF6672B}"/>
              </a:ext>
            </a:extLst>
          </p:cNvPr>
          <p:cNvSpPr/>
          <p:nvPr/>
        </p:nvSpPr>
        <p:spPr>
          <a:xfrm>
            <a:off x="2969964" y="1663052"/>
            <a:ext cx="1408989" cy="11897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Language Model</a:t>
            </a:r>
          </a:p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CDD846-942C-B7B2-49E1-F195CB4D49CF}"/>
              </a:ext>
            </a:extLst>
          </p:cNvPr>
          <p:cNvSpPr/>
          <p:nvPr/>
        </p:nvSpPr>
        <p:spPr>
          <a:xfrm>
            <a:off x="7610755" y="1682491"/>
            <a:ext cx="1408989" cy="11897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Language Model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5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94C409DD-3C60-13A9-6454-70A395BE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4FAB5156-5A1B-EAF6-48CD-0D3A01A99D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Performance &amp; Metrics</a:t>
            </a: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ECB1C0-C901-0D83-F3B4-EC9E505214CC}"/>
              </a:ext>
            </a:extLst>
          </p:cNvPr>
          <p:cNvSpPr txBox="1">
            <a:spLocks/>
          </p:cNvSpPr>
          <p:nvPr/>
        </p:nvSpPr>
        <p:spPr>
          <a:xfrm>
            <a:off x="688921" y="1033726"/>
            <a:ext cx="31353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/>
              <a:t>Open-Source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7D574-0EA4-DDCB-9171-924A6FD0E769}"/>
              </a:ext>
            </a:extLst>
          </p:cNvPr>
          <p:cNvSpPr txBox="1">
            <a:spLocks/>
          </p:cNvSpPr>
          <p:nvPr/>
        </p:nvSpPr>
        <p:spPr>
          <a:xfrm>
            <a:off x="452077" y="2018469"/>
            <a:ext cx="3861633" cy="2291235"/>
          </a:xfrm>
          <a:prstGeom prst="rect">
            <a:avLst/>
          </a:prstGeom>
        </p:spPr>
        <p:txBody>
          <a:bodyPr>
            <a:no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MODIS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(Moderate Resolution Imaging Spectroradiometer)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highlight>
                  <a:srgbClr val="FF00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AWS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(Automatic Weather Station).</a:t>
            </a:r>
          </a:p>
          <a:p>
            <a:pPr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kern="100" dirty="0">
                <a:effectLst/>
                <a:highlight>
                  <a:srgbClr val="FF00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GEBCO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(General Bathymetric Chart of the Ocean)</a:t>
            </a:r>
            <a:endParaRPr lang="en-US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9CA6F6E-C496-682E-A624-EE82F21E8604}"/>
              </a:ext>
            </a:extLst>
          </p:cNvPr>
          <p:cNvSpPr txBox="1">
            <a:spLocks/>
          </p:cNvSpPr>
          <p:nvPr/>
        </p:nvSpPr>
        <p:spPr>
          <a:xfrm>
            <a:off x="5740481" y="950196"/>
            <a:ext cx="31353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/>
              <a:t>Ground Truth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FD88BE3-85ED-E7FC-4B24-56E29570D664}"/>
              </a:ext>
            </a:extLst>
          </p:cNvPr>
          <p:cNvSpPr txBox="1">
            <a:spLocks/>
          </p:cNvSpPr>
          <p:nvPr/>
        </p:nvSpPr>
        <p:spPr>
          <a:xfrm>
            <a:off x="4313710" y="1843788"/>
            <a:ext cx="4830290" cy="2291235"/>
          </a:xfrm>
          <a:prstGeom prst="rect">
            <a:avLst/>
          </a:prstGeom>
        </p:spPr>
        <p:txBody>
          <a:bodyPr>
            <a:no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SIC maps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were obtained for the year of 2012-2021. Visible imagery collected by the National Aeronautics and Space Administration (NASA)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Aqua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Terra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, and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Suomi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satellites were obtained across the year 2017 from NASA Worldview for the purpose of ground-truthing SIC concentration maps.</a:t>
            </a:r>
            <a:endParaRPr lang="en-US" sz="2200" dirty="0"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7AE859-23D6-A9D2-2FB6-F37D0C100230}"/>
              </a:ext>
            </a:extLst>
          </p:cNvPr>
          <p:cNvSpPr txBox="1"/>
          <p:nvPr/>
        </p:nvSpPr>
        <p:spPr>
          <a:xfrm>
            <a:off x="6184232" y="366963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A56CD0-5CFE-E75A-3B4A-BFD0BB86A0A6}"/>
              </a:ext>
            </a:extLst>
          </p:cNvPr>
          <p:cNvSpPr txBox="1"/>
          <p:nvPr/>
        </p:nvSpPr>
        <p:spPr>
          <a:xfrm>
            <a:off x="7833976" y="4818010"/>
            <a:ext cx="4638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1B1B1B"/>
                </a:solidFill>
                <a:effectLst/>
                <a:latin typeface="Roboto Mono Web"/>
              </a:rPr>
              <a:t>DOI: 10.1038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63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B40CDC82-ACEE-D15D-EC71-461F62C5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CB7155DD-0580-74C1-9177-547C27BBC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Performance &amp; Metrics</a:t>
            </a:r>
            <a:endParaRPr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129910-3D94-AE43-7AAB-875D2F671AED}"/>
              </a:ext>
            </a:extLst>
          </p:cNvPr>
          <p:cNvSpPr txBox="1">
            <a:spLocks/>
          </p:cNvSpPr>
          <p:nvPr/>
        </p:nvSpPr>
        <p:spPr>
          <a:xfrm>
            <a:off x="688921" y="1033726"/>
            <a:ext cx="277528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/>
              <a:t>Commercial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FD288-0719-2F09-BE01-D3CADE5B0507}"/>
              </a:ext>
            </a:extLst>
          </p:cNvPr>
          <p:cNvSpPr txBox="1">
            <a:spLocks/>
          </p:cNvSpPr>
          <p:nvPr/>
        </p:nvSpPr>
        <p:spPr>
          <a:xfrm>
            <a:off x="452077" y="2018469"/>
            <a:ext cx="3733073" cy="229123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kern="100" dirty="0"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Aqua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3200" kern="100" dirty="0"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Terra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and </a:t>
            </a:r>
            <a:r>
              <a:rPr lang="en-US" sz="3200" kern="100" dirty="0"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Suomi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satellite visible imagery  </a:t>
            </a:r>
          </a:p>
          <a:p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ground-truth sea ice concentration </a:t>
            </a:r>
            <a:r>
              <a:rPr lang="en-US" sz="3200" kern="100" dirty="0">
                <a:highlight>
                  <a:srgbClr val="00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(SIC) maps</a:t>
            </a:r>
          </a:p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EA5D33B-8391-6E24-2EE7-F5954FE8635D}"/>
              </a:ext>
            </a:extLst>
          </p:cNvPr>
          <p:cNvSpPr txBox="1">
            <a:spLocks/>
          </p:cNvSpPr>
          <p:nvPr/>
        </p:nvSpPr>
        <p:spPr>
          <a:xfrm>
            <a:off x="5740481" y="950196"/>
            <a:ext cx="313534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4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400" dirty="0"/>
              <a:t>Ground Truth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6620E01-2FD6-7483-3B5B-80708BE6CA19}"/>
              </a:ext>
            </a:extLst>
          </p:cNvPr>
          <p:cNvSpPr txBox="1">
            <a:spLocks/>
          </p:cNvSpPr>
          <p:nvPr/>
        </p:nvSpPr>
        <p:spPr>
          <a:xfrm>
            <a:off x="4313710" y="1843788"/>
            <a:ext cx="4830290" cy="2291235"/>
          </a:xfrm>
          <a:prstGeom prst="rect">
            <a:avLst/>
          </a:prstGeom>
        </p:spPr>
        <p:txBody>
          <a:bodyPr>
            <a:no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SIC maps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were obtained for the year of 2012-2021. Visible imagery collected by the National Aeronautics and Space Administration (NASA)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Aqua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,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Terra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, and 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highlight>
                  <a:srgbClr val="00FF00"/>
                </a:highlight>
                <a:latin typeface="Aptos" panose="020B0004020202020204" pitchFamily="34" charset="0"/>
              </a:rPr>
              <a:t>Suomi</a:t>
            </a:r>
            <a:r>
              <a:rPr lang="en-US" sz="2200" b="0" i="0" u="none" strike="noStrike" dirty="0">
                <a:solidFill>
                  <a:srgbClr val="222222"/>
                </a:solidFill>
                <a:effectLst/>
                <a:latin typeface="Aptos" panose="020B0004020202020204" pitchFamily="34" charset="0"/>
              </a:rPr>
              <a:t> satellites were obtained across the year 2017 from NASA Worldview for the purpose of ground-truthing SIC concentration maps.</a:t>
            </a:r>
            <a:endParaRPr lang="en-US" sz="2200" dirty="0">
              <a:latin typeface="Aptos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4850DE-EB19-33F7-EF5D-7E9CC4F1156A}"/>
              </a:ext>
            </a:extLst>
          </p:cNvPr>
          <p:cNvSpPr txBox="1"/>
          <p:nvPr/>
        </p:nvSpPr>
        <p:spPr>
          <a:xfrm>
            <a:off x="6184232" y="3669632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15C7A7-AFD2-EC37-6B39-A68C017ED607}"/>
              </a:ext>
            </a:extLst>
          </p:cNvPr>
          <p:cNvSpPr txBox="1"/>
          <p:nvPr/>
        </p:nvSpPr>
        <p:spPr>
          <a:xfrm>
            <a:off x="7833976" y="4818010"/>
            <a:ext cx="46381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1B1B1B"/>
                </a:solidFill>
                <a:effectLst/>
                <a:latin typeface="Roboto Mono Web"/>
              </a:rPr>
              <a:t>DOI: 10.1038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944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0417A3E2-D2E0-443B-E43D-CEBC499E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29AF8066-75DD-75FA-B481-0AA6554016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/>
              <a:t>Automatic Insight Reporting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0D34B9-9FF1-7D30-98D0-E376B15698A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651" y="1231408"/>
            <a:ext cx="4220076" cy="31759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0E0E52-9989-E9F5-FEB3-EAE475C25B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5603" y="1464844"/>
            <a:ext cx="4178397" cy="25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58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46CA2EFB-77B4-903D-2225-8F28F799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2F1A2699-E80D-80C2-AC7E-06917AE0E2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/>
              <a:t>Automatic Insight Reporting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947B90-92A6-0D13-B40F-31057F5798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472" y="978857"/>
            <a:ext cx="6879055" cy="416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070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>
            <a:spLocks noGrp="1"/>
          </p:cNvSpPr>
          <p:nvPr>
            <p:ph type="title"/>
          </p:nvPr>
        </p:nvSpPr>
        <p:spPr>
          <a:xfrm>
            <a:off x="685801" y="1389639"/>
            <a:ext cx="5173980" cy="1398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dirty="0"/>
              <a:t>Validating Event Visibility in Satellite Imagery 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A9216303-3B56-D97B-A1C5-8C4465285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88BA04E9-3329-5C8F-4EE3-2CFDEB738D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Worldview Natural Event Browser (NEB)</a:t>
            </a:r>
            <a:endParaRPr dirty="0"/>
          </a:p>
        </p:txBody>
      </p:sp>
      <p:sp>
        <p:nvSpPr>
          <p:cNvPr id="211" name="Google Shape;211;p34">
            <a:extLst>
              <a:ext uri="{FF2B5EF4-FFF2-40B4-BE49-F238E27FC236}">
                <a16:creationId xmlns:a16="http://schemas.microsoft.com/office/drawing/2014/main" id="{26B44CFB-9614-5B29-C01E-4032D7266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40850" y="1162049"/>
            <a:ext cx="5374939" cy="3229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0000" lnSpcReduction="20000"/>
          </a:bodyPr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Context: </a:t>
            </a:r>
            <a:r>
              <a:rPr lang="en-US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Worldview’s natural events browser consists of satellite imagery selected from the date and location of events such as severe storms, wildfires, volcanic eruptions and sea ice drift. 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Problem: </a:t>
            </a:r>
            <a:r>
              <a:rPr lang="en-US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Many of these events will not be visible in imagery due cloud cover or the timing of the satellites.</a:t>
            </a:r>
            <a:r>
              <a:rPr lang="en-US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Manual review of this is not practical.</a:t>
            </a:r>
            <a:endParaRPr lang="en-US" dirty="0">
              <a:effectLst/>
              <a:latin typeface="+mn-lt"/>
            </a:endParaRPr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Approach: Automate this process by applying vision-language models to classify the visibility of images.</a:t>
            </a: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C86031-DB42-AEAA-2B92-910F5D66AB4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3940" y="1268016"/>
            <a:ext cx="1408008" cy="366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18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5C877B61-EE99-335A-1A5F-9130CF666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38059E3D-5E13-6E95-16A1-8F0EA160CA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454624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Applying Vision Language Models to Measure Event Visibility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231EFD-3F4B-0220-D465-9EF109668B95}"/>
              </a:ext>
            </a:extLst>
          </p:cNvPr>
          <p:cNvSpPr txBox="1"/>
          <p:nvPr/>
        </p:nvSpPr>
        <p:spPr>
          <a:xfrm>
            <a:off x="5615035" y="1960971"/>
            <a:ext cx="20502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Image Visibility Scores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71869-9E1F-7FA1-5833-E1F619991D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91" y="2608225"/>
            <a:ext cx="579904" cy="5799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ECC0F9-FE08-42D6-FA5B-5C613A9551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098" y="2612375"/>
            <a:ext cx="591284" cy="5912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183F8-6801-0BB0-55E6-E4658C74F01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5257" y="2596928"/>
            <a:ext cx="579904" cy="5799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063266-954C-1EAE-213C-07896C695C2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416" y="2601831"/>
            <a:ext cx="593351" cy="59335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B62C5D-1DB9-FD3B-67FB-81E29E4C921A}"/>
              </a:ext>
            </a:extLst>
          </p:cNvPr>
          <p:cNvCxnSpPr>
            <a:cxnSpLocks/>
            <a:stCxn id="8" idx="3"/>
            <a:endCxn id="23" idx="1"/>
          </p:cNvCxnSpPr>
          <p:nvPr/>
        </p:nvCxnSpPr>
        <p:spPr>
          <a:xfrm>
            <a:off x="2511767" y="2898507"/>
            <a:ext cx="784000" cy="2781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A48B8A5-BD56-5B47-21C7-001ED548EF1D}"/>
              </a:ext>
            </a:extLst>
          </p:cNvPr>
          <p:cNvSpPr txBox="1"/>
          <p:nvPr/>
        </p:nvSpPr>
        <p:spPr>
          <a:xfrm>
            <a:off x="6259293" y="2268748"/>
            <a:ext cx="76174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[1/10]</a:t>
            </a:r>
          </a:p>
          <a:p>
            <a:endParaRPr lang="en-US" dirty="0"/>
          </a:p>
          <a:p>
            <a:r>
              <a:rPr lang="en-US" dirty="0"/>
              <a:t>[3/10]</a:t>
            </a:r>
          </a:p>
          <a:p>
            <a:endParaRPr lang="en-US" dirty="0"/>
          </a:p>
          <a:p>
            <a:r>
              <a:rPr lang="en-US" dirty="0"/>
              <a:t>[2/10]</a:t>
            </a:r>
          </a:p>
          <a:p>
            <a:endParaRPr lang="en-US" dirty="0"/>
          </a:p>
          <a:p>
            <a:r>
              <a:rPr lang="en-US" dirty="0"/>
              <a:t>[9/10]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1CAF8F-0E5D-6125-EB81-F6C82EE94486}"/>
              </a:ext>
            </a:extLst>
          </p:cNvPr>
          <p:cNvSpPr/>
          <p:nvPr/>
        </p:nvSpPr>
        <p:spPr>
          <a:xfrm>
            <a:off x="581725" y="3645671"/>
            <a:ext cx="2218500" cy="13802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Prompt Instruction</a:t>
            </a:r>
          </a:p>
          <a:p>
            <a:pPr algn="ctr"/>
            <a:r>
              <a:rPr lang="en-US" dirty="0"/>
              <a:t>“Given a satellite image from MODIS, provide a visibility score out of 10 indicating if a volcanic eruption can be seen.”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13E4A17-9BC0-C117-9C1E-A54274EC1D5E}"/>
              </a:ext>
            </a:extLst>
          </p:cNvPr>
          <p:cNvCxnSpPr>
            <a:cxnSpLocks/>
            <a:stCxn id="23" idx="3"/>
            <a:endCxn id="10" idx="1"/>
          </p:cNvCxnSpPr>
          <p:nvPr/>
        </p:nvCxnSpPr>
        <p:spPr>
          <a:xfrm>
            <a:off x="5382535" y="3176689"/>
            <a:ext cx="87675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2754679-37D5-9B14-D201-C024D07737AA}"/>
              </a:ext>
            </a:extLst>
          </p:cNvPr>
          <p:cNvCxnSpPr>
            <a:cxnSpLocks/>
            <a:stCxn id="22" idx="2"/>
            <a:endCxn id="7" idx="0"/>
          </p:cNvCxnSpPr>
          <p:nvPr/>
        </p:nvCxnSpPr>
        <p:spPr>
          <a:xfrm>
            <a:off x="1715038" y="2392376"/>
            <a:ext cx="171" cy="2045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D1F81B6-6F7F-0744-8D25-97AFDE9ADB64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>
            <a:off x="7021040" y="3176689"/>
            <a:ext cx="58420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8626069-79D7-B7DC-273B-91A8C11859FB}"/>
              </a:ext>
            </a:extLst>
          </p:cNvPr>
          <p:cNvSpPr/>
          <p:nvPr/>
        </p:nvSpPr>
        <p:spPr>
          <a:xfrm>
            <a:off x="7605240" y="2823747"/>
            <a:ext cx="1469173" cy="70588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Sorting or Thresholding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776ECC1-C8AB-69AF-A591-79CE6A7DC139}"/>
              </a:ext>
            </a:extLst>
          </p:cNvPr>
          <p:cNvCxnSpPr>
            <a:cxnSpLocks/>
            <a:stCxn id="15" idx="2"/>
            <a:endCxn id="17" idx="0"/>
          </p:cNvCxnSpPr>
          <p:nvPr/>
        </p:nvCxnSpPr>
        <p:spPr>
          <a:xfrm flipH="1">
            <a:off x="8339826" y="3529632"/>
            <a:ext cx="1" cy="226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4DC9E07-D780-E1CB-E6A7-76D35BE1723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9693" y="3755686"/>
            <a:ext cx="1160266" cy="1160266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17344F3-BC48-CFF4-76EF-567501408AAF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flipH="1">
            <a:off x="1715038" y="1973714"/>
            <a:ext cx="3558" cy="1432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37E889-C56B-89D1-2432-E4C1FA88D58B}"/>
              </a:ext>
            </a:extLst>
          </p:cNvPr>
          <p:cNvCxnSpPr>
            <a:cxnSpLocks/>
            <a:stCxn id="20" idx="2"/>
            <a:endCxn id="21" idx="0"/>
          </p:cNvCxnSpPr>
          <p:nvPr/>
        </p:nvCxnSpPr>
        <p:spPr>
          <a:xfrm>
            <a:off x="1715039" y="1629491"/>
            <a:ext cx="3557" cy="1250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14250E9-310E-FB6C-386E-7CD1DE370539}"/>
              </a:ext>
            </a:extLst>
          </p:cNvPr>
          <p:cNvSpPr/>
          <p:nvPr/>
        </p:nvSpPr>
        <p:spPr>
          <a:xfrm>
            <a:off x="1061440" y="1364082"/>
            <a:ext cx="1307197" cy="26540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EONET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D6634B2-DAC5-8B6E-213B-4BAAE850C9B4}"/>
              </a:ext>
            </a:extLst>
          </p:cNvPr>
          <p:cNvSpPr/>
          <p:nvPr/>
        </p:nvSpPr>
        <p:spPr>
          <a:xfrm>
            <a:off x="891879" y="1754590"/>
            <a:ext cx="1653434" cy="21912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GIBS API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46B7504-49D2-E4C8-2844-5006EF6142C8}"/>
              </a:ext>
            </a:extLst>
          </p:cNvPr>
          <p:cNvSpPr/>
          <p:nvPr/>
        </p:nvSpPr>
        <p:spPr>
          <a:xfrm>
            <a:off x="739562" y="2116930"/>
            <a:ext cx="1950952" cy="27544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MODIS Images of Events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74B8AFD-E771-7C02-84EF-D9C2003E5631}"/>
              </a:ext>
            </a:extLst>
          </p:cNvPr>
          <p:cNvSpPr/>
          <p:nvPr/>
        </p:nvSpPr>
        <p:spPr>
          <a:xfrm>
            <a:off x="3295767" y="2432314"/>
            <a:ext cx="2086768" cy="148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Vision-Language Model</a:t>
            </a:r>
          </a:p>
          <a:p>
            <a:pPr algn="ctr"/>
            <a:endParaRPr lang="en-US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10D5323-E04F-41AD-0FB2-730A32676C3A}"/>
              </a:ext>
            </a:extLst>
          </p:cNvPr>
          <p:cNvCxnSpPr>
            <a:cxnSpLocks/>
            <a:stCxn id="11" idx="3"/>
            <a:endCxn id="23" idx="1"/>
          </p:cNvCxnSpPr>
          <p:nvPr/>
        </p:nvCxnSpPr>
        <p:spPr>
          <a:xfrm flipV="1">
            <a:off x="2800225" y="3176689"/>
            <a:ext cx="495542" cy="11591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345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>
          <a:extLst>
            <a:ext uri="{FF2B5EF4-FFF2-40B4-BE49-F238E27FC236}">
              <a16:creationId xmlns:a16="http://schemas.microsoft.com/office/drawing/2014/main" id="{7E7CC211-F9BF-B3D2-4EA8-CD8DCA626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4">
            <a:extLst>
              <a:ext uri="{FF2B5EF4-FFF2-40B4-BE49-F238E27FC236}">
                <a16:creationId xmlns:a16="http://schemas.microsoft.com/office/drawing/2014/main" id="{F15EEDF9-D68B-463C-E147-3C22AED271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562131"/>
            <a:ext cx="7886700" cy="70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Arial"/>
              <a:buNone/>
            </a:pPr>
            <a:r>
              <a:rPr lang="en-US" dirty="0">
                <a:latin typeface="+mn-lt"/>
              </a:rPr>
              <a:t>Performance &amp; Metrics</a:t>
            </a:r>
            <a:endParaRPr dirty="0"/>
          </a:p>
        </p:txBody>
      </p:sp>
      <p:sp>
        <p:nvSpPr>
          <p:cNvPr id="211" name="Google Shape;211;p34">
            <a:extLst>
              <a:ext uri="{FF2B5EF4-FFF2-40B4-BE49-F238E27FC236}">
                <a16:creationId xmlns:a16="http://schemas.microsoft.com/office/drawing/2014/main" id="{373F1D0D-ECFA-F981-3B16-07B5678AA6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95971" y="1170875"/>
            <a:ext cx="4665076" cy="3419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20000"/>
          </a:bodyPr>
          <a:lstStyle/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A data labeling app was built to label a subset for performance comparisons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Model performance on identifying volcanic eruptions in MODIS imagery was approximately 59% recall 87% precision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ptos" panose="020B0004020202020204" pitchFamily="34" charset="0"/>
              </a:rPr>
              <a:t>A study was done to compare high school student ability to OpenAI’s GPT-4o in this setting</a:t>
            </a:r>
          </a:p>
          <a:p>
            <a:pPr marL="0" lvl="0" indent="0" algn="l" rtl="0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SzPct val="100000"/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1B0DF0-7E93-4029-1F3E-C553616D9D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368" y="1107826"/>
            <a:ext cx="4315632" cy="3527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8545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5"/>
          <p:cNvSpPr txBox="1">
            <a:spLocks noGrp="1"/>
          </p:cNvSpPr>
          <p:nvPr>
            <p:ph type="title"/>
          </p:nvPr>
        </p:nvSpPr>
        <p:spPr>
          <a:xfrm>
            <a:off x="1409700" y="2571750"/>
            <a:ext cx="6324600" cy="98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 dirty="0"/>
              <a:t>Thank You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Earthdata">
      <a:dk1>
        <a:srgbClr val="323232"/>
      </a:dk1>
      <a:lt1>
        <a:srgbClr val="FFFFFF"/>
      </a:lt1>
      <a:dk2>
        <a:srgbClr val="9F9F9F"/>
      </a:dk2>
      <a:lt2>
        <a:srgbClr val="EDF0F0"/>
      </a:lt2>
      <a:accent1>
        <a:srgbClr val="0B3C91"/>
      </a:accent1>
      <a:accent2>
        <a:srgbClr val="1873AB"/>
      </a:accent2>
      <a:accent3>
        <a:srgbClr val="048F51"/>
      </a:accent3>
      <a:accent4>
        <a:srgbClr val="59C5C7"/>
      </a:accent4>
      <a:accent5>
        <a:srgbClr val="DC7651"/>
      </a:accent5>
      <a:accent6>
        <a:srgbClr val="F64137"/>
      </a:accent6>
      <a:hlink>
        <a:srgbClr val="1C67E3"/>
      </a:hlink>
      <a:folHlink>
        <a:srgbClr val="9F618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7359</TotalTime>
  <Words>611</Words>
  <Application>Microsoft Office PowerPoint</Application>
  <PresentationFormat>On-screen Show (16:9)</PresentationFormat>
  <Paragraphs>73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Calibri</vt:lpstr>
      <vt:lpstr>Helvetica Neue</vt:lpstr>
      <vt:lpstr>Open Sans</vt:lpstr>
      <vt:lpstr>Roboto Mono Web</vt:lpstr>
      <vt:lpstr>Simple Light</vt:lpstr>
      <vt:lpstr>Office Theme</vt:lpstr>
      <vt:lpstr>Language Model Applications to Scientific Tools: Exploring Use Cases in Data Visualization</vt:lpstr>
      <vt:lpstr>NASA Worldview</vt:lpstr>
      <vt:lpstr>Statement of Purpose</vt:lpstr>
      <vt:lpstr>Content Information Extraction System </vt:lpstr>
      <vt:lpstr>Content Information Extraction System </vt:lpstr>
      <vt:lpstr>Information Extraction</vt:lpstr>
      <vt:lpstr>Performance &amp; Metrics</vt:lpstr>
      <vt:lpstr>Performance &amp; Metrics</vt:lpstr>
      <vt:lpstr>Automatic Insight Reporting</vt:lpstr>
      <vt:lpstr>Automatic Insight Reporting</vt:lpstr>
      <vt:lpstr>Validating Event Visibility in Satellite Imagery </vt:lpstr>
      <vt:lpstr>Worldview Natural Event Browser (NEB)</vt:lpstr>
      <vt:lpstr>Applying Vision Language Models to Measure Event Visibility</vt:lpstr>
      <vt:lpstr>Performance &amp; Metrics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Trakas, Diane E. (GSFC-423.0)[ASRC FEDERAL SYSTEM SOLUTIONS]</dc:creator>
  <cp:lastModifiedBy>Trakas, Diane E. (GSFC-423.0)[ASRC FEDERAL SYSTEM SOLUTIONS]</cp:lastModifiedBy>
  <cp:revision>47</cp:revision>
  <dcterms:modified xsi:type="dcterms:W3CDTF">2024-12-02T20:42:14Z</dcterms:modified>
</cp:coreProperties>
</file>