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7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C2904-7584-4878-AE76-8308E22623D4}" v="1" dt="2024-10-16T16:58:35.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94"/>
  </p:normalViewPr>
  <p:slideViewPr>
    <p:cSldViewPr snapToGrid="0" snapToObjects="1">
      <p:cViewPr>
        <p:scale>
          <a:sx n="28" d="100"/>
          <a:sy n="28" d="100"/>
        </p:scale>
        <p:origin x="1280" y="-4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67A622-E846-0243-8624-81E49320834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400169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08194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20110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67A622-E846-0243-8624-81E49320834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55569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7A622-E846-0243-8624-81E49320834B}" type="datetimeFigureOut">
              <a:rPr lang="en-US" smtClean="0"/>
              <a:t>11/26/24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7014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67A622-E846-0243-8624-81E49320834B}" type="datetimeFigureOut">
              <a:rPr lang="en-US" smtClean="0"/>
              <a:t>11/26/24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96650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67A622-E846-0243-8624-81E49320834B}" type="datetimeFigureOut">
              <a:rPr lang="en-US" smtClean="0"/>
              <a:t>11/26/24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1959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67A622-E846-0243-8624-81E49320834B}" type="datetimeFigureOut">
              <a:rPr lang="en-US" smtClean="0"/>
              <a:t>11/26/24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66581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7A622-E846-0243-8624-81E49320834B}" type="datetimeFigureOut">
              <a:rPr lang="en-US" smtClean="0"/>
              <a:t>11/26/24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196330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667A622-E846-0243-8624-81E49320834B}" type="datetimeFigureOut">
              <a:rPr lang="en-US" smtClean="0"/>
              <a:t>11/26/24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305432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1667A622-E846-0243-8624-81E49320834B}" type="datetimeFigureOut">
              <a:rPr lang="en-US" smtClean="0"/>
              <a:t>11/26/24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64A0A-FB60-604A-B5E9-48E047F4AFB3}" type="slidenum">
              <a:rPr lang="en-US" smtClean="0"/>
              <a:t>‹#›</a:t>
            </a:fld>
            <a:endParaRPr lang="en-US"/>
          </a:p>
        </p:txBody>
      </p:sp>
    </p:spTree>
    <p:extLst>
      <p:ext uri="{BB962C8B-B14F-4D97-AF65-F5344CB8AC3E}">
        <p14:creationId xmlns:p14="http://schemas.microsoft.com/office/powerpoint/2010/main" val="238140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667A622-E846-0243-8624-81E49320834B}" type="datetimeFigureOut">
              <a:rPr lang="en-US" smtClean="0"/>
              <a:t>11/26/24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A764A0A-FB60-604A-B5E9-48E047F4AFB3}" type="slidenum">
              <a:rPr lang="en-US" smtClean="0"/>
              <a:t>‹#›</a:t>
            </a:fld>
            <a:endParaRPr lang="en-US"/>
          </a:p>
        </p:txBody>
      </p:sp>
    </p:spTree>
    <p:extLst>
      <p:ext uri="{BB962C8B-B14F-4D97-AF65-F5344CB8AC3E}">
        <p14:creationId xmlns:p14="http://schemas.microsoft.com/office/powerpoint/2010/main" val="324718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3052" t="31518" r="13696" b="27243"/>
          <a:stretch/>
        </p:blipFill>
        <p:spPr>
          <a:xfrm>
            <a:off x="37956574" y="401400"/>
            <a:ext cx="5188111" cy="1906579"/>
          </a:xfrm>
          <a:prstGeom prst="rect">
            <a:avLst/>
          </a:prstGeom>
        </p:spPr>
      </p:pic>
      <p:pic>
        <p:nvPicPr>
          <p:cNvPr id="17" name="Picture 16"/>
          <p:cNvPicPr>
            <a:picLocks noChangeAspect="1"/>
          </p:cNvPicPr>
          <p:nvPr/>
        </p:nvPicPr>
        <p:blipFill>
          <a:blip r:embed="rId3"/>
          <a:stretch>
            <a:fillRect/>
          </a:stretch>
        </p:blipFill>
        <p:spPr>
          <a:xfrm>
            <a:off x="424544" y="473633"/>
            <a:ext cx="3027552" cy="2592042"/>
          </a:xfrm>
          <a:prstGeom prst="rect">
            <a:avLst/>
          </a:prstGeom>
        </p:spPr>
      </p:pic>
      <p:sp>
        <p:nvSpPr>
          <p:cNvPr id="19" name="TextBox 18"/>
          <p:cNvSpPr txBox="1"/>
          <p:nvPr/>
        </p:nvSpPr>
        <p:spPr>
          <a:xfrm>
            <a:off x="1" y="3478804"/>
            <a:ext cx="43891200" cy="1169551"/>
          </a:xfrm>
          <a:prstGeom prst="rect">
            <a:avLst/>
          </a:prstGeom>
          <a:noFill/>
        </p:spPr>
        <p:txBody>
          <a:bodyPr wrap="square" rtlCol="0">
            <a:spAutoFit/>
          </a:bodyPr>
          <a:lstStyle/>
          <a:p>
            <a:pPr algn="ctr"/>
            <a:r>
              <a:rPr lang="en-US" sz="3800" dirty="0"/>
              <a:t>Sarah Golts</a:t>
            </a:r>
            <a:r>
              <a:rPr lang="en-US" sz="3800" baseline="30000" dirty="0"/>
              <a:t>1</a:t>
            </a:r>
            <a:r>
              <a:rPr lang="en-US" sz="3800" dirty="0"/>
              <a:t>, James Casaletto</a:t>
            </a:r>
            <a:r>
              <a:rPr lang="en-US" sz="3800" baseline="30000" dirty="0"/>
              <a:t>2</a:t>
            </a:r>
            <a:r>
              <a:rPr lang="en-US" sz="3800" dirty="0"/>
              <a:t>, Sylvain Costes</a:t>
            </a:r>
            <a:r>
              <a:rPr lang="en-US" sz="3800" baseline="30000" dirty="0"/>
              <a:t>2</a:t>
            </a:r>
          </a:p>
          <a:p>
            <a:pPr algn="ctr"/>
            <a:r>
              <a:rPr lang="en-US" sz="3200" baseline="30000" dirty="0"/>
              <a:t>1</a:t>
            </a:r>
            <a:r>
              <a:rPr lang="en-US" sz="3200" dirty="0"/>
              <a:t>University of Michigan and </a:t>
            </a:r>
            <a:r>
              <a:rPr lang="en-US" sz="3200" baseline="30000" dirty="0"/>
              <a:t>4</a:t>
            </a:r>
            <a:r>
              <a:rPr lang="en-US" sz="3200" dirty="0"/>
              <a:t>NASA Ames Research Center, Moffett Field, CA </a:t>
            </a:r>
          </a:p>
        </p:txBody>
      </p:sp>
      <p:cxnSp>
        <p:nvCxnSpPr>
          <p:cNvPr id="23" name="Straight Connector 22"/>
          <p:cNvCxnSpPr/>
          <p:nvPr/>
        </p:nvCxnSpPr>
        <p:spPr>
          <a:xfrm>
            <a:off x="1269909" y="5215373"/>
            <a:ext cx="41148000" cy="0"/>
          </a:xfrm>
          <a:prstGeom prst="line">
            <a:avLst/>
          </a:prstGeom>
          <a:ln w="571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1752599" y="18979521"/>
            <a:ext cx="256032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6535398" y="18979520"/>
            <a:ext cx="256032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1999" y="13246980"/>
            <a:ext cx="13106401" cy="646331"/>
          </a:xfrm>
          <a:prstGeom prst="rect">
            <a:avLst/>
          </a:prstGeom>
          <a:noFill/>
        </p:spPr>
        <p:txBody>
          <a:bodyPr wrap="square" rtlCol="0">
            <a:spAutoFit/>
          </a:bodyPr>
          <a:lstStyle/>
          <a:p>
            <a:pPr algn="ctr"/>
            <a:r>
              <a:rPr lang="en-US" sz="3600" b="1" dirty="0">
                <a:solidFill>
                  <a:srgbClr val="000000"/>
                </a:solidFill>
                <a:cs typeface="Arial" pitchFamily="34" charset="0"/>
              </a:rPr>
              <a:t>Background and Introduction</a:t>
            </a:r>
          </a:p>
        </p:txBody>
      </p:sp>
      <p:sp>
        <p:nvSpPr>
          <p:cNvPr id="62" name="TextBox 61"/>
          <p:cNvSpPr txBox="1"/>
          <p:nvPr/>
        </p:nvSpPr>
        <p:spPr>
          <a:xfrm>
            <a:off x="1" y="5636826"/>
            <a:ext cx="14554199" cy="646331"/>
          </a:xfrm>
          <a:prstGeom prst="rect">
            <a:avLst/>
          </a:prstGeom>
          <a:noFill/>
        </p:spPr>
        <p:txBody>
          <a:bodyPr wrap="square" rtlCol="0">
            <a:spAutoFit/>
          </a:bodyPr>
          <a:lstStyle/>
          <a:p>
            <a:pPr algn="ctr"/>
            <a:r>
              <a:rPr lang="en-US" sz="3600" b="1" dirty="0">
                <a:cs typeface="Arial" pitchFamily="34" charset="0"/>
              </a:rPr>
              <a:t>Abstract</a:t>
            </a:r>
          </a:p>
        </p:txBody>
      </p:sp>
      <p:sp>
        <p:nvSpPr>
          <p:cNvPr id="63" name="TextBox 62"/>
          <p:cNvSpPr txBox="1"/>
          <p:nvPr/>
        </p:nvSpPr>
        <p:spPr>
          <a:xfrm>
            <a:off x="14554200" y="5571606"/>
            <a:ext cx="14782800" cy="646331"/>
          </a:xfrm>
          <a:prstGeom prst="rect">
            <a:avLst/>
          </a:prstGeom>
          <a:noFill/>
        </p:spPr>
        <p:txBody>
          <a:bodyPr wrap="square" rtlCol="0">
            <a:spAutoFit/>
          </a:bodyPr>
          <a:lstStyle/>
          <a:p>
            <a:pPr algn="ctr"/>
            <a:r>
              <a:rPr lang="en-US" sz="3600" b="1" dirty="0">
                <a:solidFill>
                  <a:srgbClr val="000000"/>
                </a:solidFill>
                <a:cs typeface="Arial" pitchFamily="34" charset="0"/>
              </a:rPr>
              <a:t>Results</a:t>
            </a:r>
          </a:p>
        </p:txBody>
      </p:sp>
      <p:sp>
        <p:nvSpPr>
          <p:cNvPr id="65" name="TextBox 64"/>
          <p:cNvSpPr txBox="1"/>
          <p:nvPr/>
        </p:nvSpPr>
        <p:spPr>
          <a:xfrm>
            <a:off x="29195622" y="18332042"/>
            <a:ext cx="14554198" cy="646331"/>
          </a:xfrm>
          <a:prstGeom prst="rect">
            <a:avLst/>
          </a:prstGeom>
          <a:noFill/>
        </p:spPr>
        <p:txBody>
          <a:bodyPr wrap="square" rtlCol="0">
            <a:spAutoFit/>
          </a:bodyPr>
          <a:lstStyle/>
          <a:p>
            <a:pPr algn="ctr"/>
            <a:r>
              <a:rPr lang="en-US" sz="3600" b="1" dirty="0">
                <a:cs typeface="Arial" pitchFamily="34" charset="0"/>
              </a:rPr>
              <a:t>Future Directions</a:t>
            </a:r>
            <a:endParaRPr lang="en-US" sz="3600" b="1" i="1" dirty="0">
              <a:cs typeface="Arial" pitchFamily="34" charset="0"/>
            </a:endParaRPr>
          </a:p>
        </p:txBody>
      </p:sp>
      <p:sp>
        <p:nvSpPr>
          <p:cNvPr id="33" name="Rectangle 5"/>
          <p:cNvSpPr>
            <a:spLocks noChangeArrowheads="1"/>
          </p:cNvSpPr>
          <p:nvPr/>
        </p:nvSpPr>
        <p:spPr bwMode="auto">
          <a:xfrm>
            <a:off x="876491" y="6315591"/>
            <a:ext cx="13522123"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Astronauts are subject to unique stressors during spaceflight, leading to changes in their cellular function. However, neither astronauts nor model organisms respond the same to spaceflight, and research implicates a contribution of omics components in differential responses. Understanding how gene expression affects astronaut health is critical for the success of long-term space missions, prompting interest in developing personalized predictive models leveraging artificial intelligence (AI) and machine learning (ML) techniques. </a:t>
            </a:r>
          </a:p>
          <a:p>
            <a:endParaRPr lang="en-US" sz="2400" dirty="0"/>
          </a:p>
          <a:p>
            <a:r>
              <a:rPr lang="en-US" sz="2400" dirty="0"/>
              <a:t>Developing such models requires extensive data, which is challenging to obtain and share. This study explores the use of conditional variational autoencoders (CVAEs) to synthetically generate single-nuclei RNA-seq (snRNA-seq) data. CVAEs build on standard variational autoencoders (VAEs) by conditioning data generation on covariates like sample identity and mission parameters, enhancing the relevance of generated data for specific contexts.</a:t>
            </a:r>
          </a:p>
          <a:p>
            <a:endParaRPr lang="en-US" sz="2400" dirty="0"/>
          </a:p>
          <a:p>
            <a:r>
              <a:rPr lang="en-US" sz="2400" dirty="0"/>
              <a:t>For our work, we built two CVAEs with varying degrees of sparsity to optimize both interpretability and generative power. We train and validate models on existing snRNA-seq data collected from the brain tissue of mice subjected to spaceflight conditions and their ground control counterparts. We evaluate model performance using statistical tests and visualizations to compare synthetic data to real data. We aim to demonstrate that these prototype CVAE architectures could be used in future space biology work and that this is a method worth further exploring.</a:t>
            </a:r>
          </a:p>
        </p:txBody>
      </p:sp>
      <p:sp>
        <p:nvSpPr>
          <p:cNvPr id="35" name="Rectangle 5"/>
          <p:cNvSpPr>
            <a:spLocks noChangeArrowheads="1"/>
          </p:cNvSpPr>
          <p:nvPr/>
        </p:nvSpPr>
        <p:spPr bwMode="auto">
          <a:xfrm>
            <a:off x="874417" y="13920125"/>
            <a:ext cx="13486005"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Advances in single cell and single nuclei RNA sequencing technologies (</a:t>
            </a:r>
            <a:r>
              <a:rPr lang="en-US" sz="2400" dirty="0" err="1"/>
              <a:t>scRNA</a:t>
            </a:r>
            <a:r>
              <a:rPr lang="en-US" sz="2400" dirty="0"/>
              <a:t>-seq, snRNA-seq) allow us to understand complex biological systems at higher resolution, enabling a nuanced transcriptomic perspective (</a:t>
            </a:r>
            <a:r>
              <a:rPr lang="en-US" sz="2400" dirty="0" err="1"/>
              <a:t>Kolodziejczyk</a:t>
            </a:r>
            <a:r>
              <a:rPr lang="en-US" sz="2400" dirty="0"/>
              <a:t> et al., 2015). Autoencoders, powerful neural networks known for their flexible design (Hinton &amp; </a:t>
            </a:r>
            <a:r>
              <a:rPr lang="en-US" sz="2400" dirty="0" err="1"/>
              <a:t>Salakhutdinov</a:t>
            </a:r>
            <a:r>
              <a:rPr lang="en-US" sz="2400" dirty="0"/>
              <a:t>, 2006), are particularly well-suited for working with high-dimensional data. They excel in tasks such as dimensionality reduction and clustering, making them versatile tools in data analysis.</a:t>
            </a:r>
          </a:p>
          <a:p>
            <a:endParaRPr lang="en-US" sz="2400" dirty="0"/>
          </a:p>
          <a:p>
            <a:r>
              <a:rPr lang="en-US" sz="2400" dirty="0"/>
              <a:t>A newer aspect of the </a:t>
            </a:r>
            <a:r>
              <a:rPr lang="en-US" sz="2400" dirty="0" err="1"/>
              <a:t>scRNA</a:t>
            </a:r>
            <a:r>
              <a:rPr lang="en-US" sz="2400" dirty="0"/>
              <a:t>-seq landscape is the use of deep generative models, such as generative adversarial networks (Goodfellow et al., 2014) and variational autoencoders (</a:t>
            </a:r>
            <a:r>
              <a:rPr lang="en-US" sz="2400" dirty="0" err="1"/>
              <a:t>Kingma</a:t>
            </a:r>
            <a:r>
              <a:rPr lang="en-US" sz="2400" dirty="0"/>
              <a:t> &amp; Welling, 2022). VAEs attempt to learn the underlying true data distribution which provides more insight into the essential structure of a dataset than a standard AEs latent space. Although </a:t>
            </a:r>
            <a:r>
              <a:rPr lang="en-US" sz="2400" dirty="0" err="1"/>
              <a:t>scRNA</a:t>
            </a:r>
            <a:r>
              <a:rPr lang="en-US" sz="2400" dirty="0"/>
              <a:t>-seq inherently provides a larger number of data points per individual than other transcriptomic analysis methods, space biology data is still sparse. Spaceflight studies generally contain relatively few individuals due to cost, weight, and other practical constraints that uniquely impact space biology. Harnessing the generative powers of VAEs offers a potential solution to this problem. </a:t>
            </a:r>
          </a:p>
          <a:p>
            <a:endParaRPr lang="en-US" sz="2400" dirty="0"/>
          </a:p>
          <a:p>
            <a:r>
              <a:rPr lang="en-US" sz="2400" dirty="0"/>
              <a:t>VAEs of varying levels of complexity have proven successful in generating synthetic </a:t>
            </a:r>
            <a:r>
              <a:rPr lang="en-US" sz="2400" dirty="0" err="1"/>
              <a:t>scRNA</a:t>
            </a:r>
            <a:r>
              <a:rPr lang="en-US" sz="2400" dirty="0"/>
              <a:t>-seq data that align with distribution properties (Way &amp; Greene, 2018). Further, there has been work done to establish methods for generating samples conditional on random latent vectors coupled with categorical conditions using conditional variational autoencoders (CVAEs) (Sohn et al., 2015). As a result, we attempt to demonstrate the efficacy of using CVAEs to generate synthetic snRNA-seq data for space biology data, using three datasets from the National Aeronautics and Space Administration Open Science Data Repository (NASA OSDR). Our primary goal is to establish a robust prototype CVAE architecture for future space biology sample generation while demonstrating the feasibility and potential of this approach to advance research in spaceflight-related biological challenges.</a:t>
            </a:r>
            <a:endParaRPr lang="en-US" sz="2400" dirty="0">
              <a:solidFill>
                <a:srgbClr val="000000"/>
              </a:solidFill>
            </a:endParaRPr>
          </a:p>
        </p:txBody>
      </p:sp>
      <p:sp>
        <p:nvSpPr>
          <p:cNvPr id="97" name="Rectangle 5">
            <a:extLst>
              <a:ext uri="{FF2B5EF4-FFF2-40B4-BE49-F238E27FC236}">
                <a16:creationId xmlns:a16="http://schemas.microsoft.com/office/drawing/2014/main" id="{11D8665F-FE51-4846-90BB-DCB5FD4F656D}"/>
              </a:ext>
            </a:extLst>
          </p:cNvPr>
          <p:cNvSpPr>
            <a:spLocks noChangeArrowheads="1"/>
          </p:cNvSpPr>
          <p:nvPr/>
        </p:nvSpPr>
        <p:spPr bwMode="auto">
          <a:xfrm>
            <a:off x="29446811" y="29657463"/>
            <a:ext cx="1356997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2400" b="1" dirty="0"/>
              <a:t>POC: </a:t>
            </a:r>
            <a:r>
              <a:rPr lang="en-US" sz="2400" dirty="0"/>
              <a:t>Sarah </a:t>
            </a:r>
            <a:r>
              <a:rPr lang="en-US" sz="2400" dirty="0" err="1"/>
              <a:t>Golts</a:t>
            </a:r>
            <a:r>
              <a:rPr lang="en-US" sz="2400" dirty="0"/>
              <a:t>, </a:t>
            </a:r>
            <a:r>
              <a:rPr lang="en-US" sz="2400" dirty="0" err="1"/>
              <a:t>sgolts@umich.edu</a:t>
            </a:r>
            <a:endParaRPr lang="en-US" sz="2400" dirty="0"/>
          </a:p>
          <a:p>
            <a:pPr algn="just" defTabSz="914400" fontAlgn="base">
              <a:spcBef>
                <a:spcPct val="0"/>
              </a:spcBef>
              <a:spcAft>
                <a:spcPct val="0"/>
              </a:spcAft>
            </a:pPr>
            <a:r>
              <a:rPr lang="en-US" sz="2400" dirty="0">
                <a:solidFill>
                  <a:srgbClr val="000000"/>
                </a:solidFill>
                <a:effectLst/>
                <a:ea typeface="Calibri" panose="020F0502020204030204" pitchFamily="34" charset="0"/>
              </a:rPr>
              <a:t>This research was funded in part by the NASA Biological and Physical Sciences Division (BPS) through the Space Life Science Training Program (SLSTP).</a:t>
            </a:r>
            <a:endParaRPr lang="en-US" sz="3200" dirty="0"/>
          </a:p>
          <a:p>
            <a:pPr algn="just" defTabSz="914400" fontAlgn="base">
              <a:spcBef>
                <a:spcPct val="0"/>
              </a:spcBef>
              <a:spcAft>
                <a:spcPct val="0"/>
              </a:spcAft>
            </a:pPr>
            <a:r>
              <a:rPr lang="en-US" sz="2400" dirty="0"/>
              <a:t>NASA Space Biosciences SLSTP: https://www.nasa.gov/ames/research/space-life-sciences-training-program</a:t>
            </a:r>
          </a:p>
          <a:p>
            <a:pPr algn="just" defTabSz="914400" fontAlgn="base">
              <a:spcBef>
                <a:spcPct val="0"/>
              </a:spcBef>
              <a:spcAft>
                <a:spcPct val="0"/>
              </a:spcAft>
            </a:pPr>
            <a:r>
              <a:rPr lang="en-US" sz="2400" dirty="0"/>
              <a:t>NASA Space Biology Program: https://science.nasa.gov/biological-physical/programs/space-biology</a:t>
            </a:r>
          </a:p>
        </p:txBody>
      </p:sp>
      <p:sp>
        <p:nvSpPr>
          <p:cNvPr id="100" name="TextBox 99">
            <a:extLst>
              <a:ext uri="{FF2B5EF4-FFF2-40B4-BE49-F238E27FC236}">
                <a16:creationId xmlns:a16="http://schemas.microsoft.com/office/drawing/2014/main" id="{0D03771C-C168-4DA7-92F8-AB7B9E4BA0CE}"/>
              </a:ext>
            </a:extLst>
          </p:cNvPr>
          <p:cNvSpPr txBox="1"/>
          <p:nvPr/>
        </p:nvSpPr>
        <p:spPr>
          <a:xfrm>
            <a:off x="-87221" y="22930383"/>
            <a:ext cx="14782800" cy="646331"/>
          </a:xfrm>
          <a:prstGeom prst="rect">
            <a:avLst/>
          </a:prstGeom>
          <a:noFill/>
        </p:spPr>
        <p:txBody>
          <a:bodyPr wrap="square" rtlCol="0">
            <a:spAutoFit/>
          </a:bodyPr>
          <a:lstStyle/>
          <a:p>
            <a:pPr algn="ctr"/>
            <a:r>
              <a:rPr lang="en-US" sz="3600" b="1" dirty="0">
                <a:solidFill>
                  <a:srgbClr val="000000"/>
                </a:solidFill>
                <a:cs typeface="Arial" pitchFamily="34" charset="0"/>
              </a:rPr>
              <a:t>Materials and Methods</a:t>
            </a:r>
          </a:p>
        </p:txBody>
      </p:sp>
      <p:sp>
        <p:nvSpPr>
          <p:cNvPr id="43" name="Rectangle 5">
            <a:extLst>
              <a:ext uri="{FF2B5EF4-FFF2-40B4-BE49-F238E27FC236}">
                <a16:creationId xmlns:a16="http://schemas.microsoft.com/office/drawing/2014/main" id="{B8F33D33-57ED-47BB-993B-3A4181C2B323}"/>
              </a:ext>
            </a:extLst>
          </p:cNvPr>
          <p:cNvSpPr>
            <a:spLocks noChangeArrowheads="1"/>
          </p:cNvSpPr>
          <p:nvPr/>
        </p:nvSpPr>
        <p:spPr bwMode="auto">
          <a:xfrm>
            <a:off x="871421" y="30764444"/>
            <a:ext cx="1341119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tabLst>
                <a:tab pos="10401300" algn="l"/>
              </a:tabLst>
            </a:pPr>
            <a:r>
              <a:rPr lang="en-US" sz="2400" dirty="0">
                <a:solidFill>
                  <a:srgbClr val="000000"/>
                </a:solidFill>
                <a:cs typeface="Arial" pitchFamily="34" charset="0"/>
              </a:rPr>
              <a:t>Illustrative diagrams of the Vanilla CVAE (left) and the GMA CVAE (right) highlighting differences in architecture. X is input data, Y is input covariates, Zu and </a:t>
            </a:r>
            <a:r>
              <a:rPr lang="en-US" sz="2400" dirty="0" err="1">
                <a:solidFill>
                  <a:srgbClr val="000000"/>
                </a:solidFill>
                <a:cs typeface="Arial" pitchFamily="34" charset="0"/>
              </a:rPr>
              <a:t>Zσ</a:t>
            </a:r>
            <a:r>
              <a:rPr lang="en-US" sz="2400" dirty="0">
                <a:solidFill>
                  <a:srgbClr val="000000"/>
                </a:solidFill>
                <a:cs typeface="Arial" pitchFamily="34" charset="0"/>
              </a:rPr>
              <a:t> are latent space parameters, </a:t>
            </a:r>
            <a:r>
              <a:rPr lang="en-US" sz="2400" dirty="0" err="1">
                <a:solidFill>
                  <a:srgbClr val="000000"/>
                </a:solidFill>
                <a:cs typeface="Arial" pitchFamily="34" charset="0"/>
              </a:rPr>
              <a:t>ε</a:t>
            </a:r>
            <a:r>
              <a:rPr lang="en-US" sz="2400" dirty="0">
                <a:solidFill>
                  <a:srgbClr val="000000"/>
                </a:solidFill>
                <a:cs typeface="Arial" pitchFamily="34" charset="0"/>
              </a:rPr>
              <a:t> is random noise, and X’ is reconstructed data.</a:t>
            </a:r>
            <a:endParaRPr lang="en-US" sz="2400" dirty="0"/>
          </a:p>
        </p:txBody>
      </p:sp>
      <p:sp>
        <p:nvSpPr>
          <p:cNvPr id="45" name="Rectangle 5">
            <a:extLst>
              <a:ext uri="{FF2B5EF4-FFF2-40B4-BE49-F238E27FC236}">
                <a16:creationId xmlns:a16="http://schemas.microsoft.com/office/drawing/2014/main" id="{614A5499-CC65-49F8-A55E-15DADB346513}"/>
              </a:ext>
            </a:extLst>
          </p:cNvPr>
          <p:cNvSpPr>
            <a:spLocks noChangeArrowheads="1"/>
          </p:cNvSpPr>
          <p:nvPr/>
        </p:nvSpPr>
        <p:spPr bwMode="auto">
          <a:xfrm>
            <a:off x="14811646" y="15431292"/>
            <a:ext cx="142404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tabLst>
                <a:tab pos="10401300" algn="l"/>
              </a:tabLst>
            </a:pPr>
            <a:r>
              <a:rPr lang="en-US" sz="2400" dirty="0"/>
              <a:t>Pearson’s R</a:t>
            </a:r>
            <a:r>
              <a:rPr lang="en-US" sz="2400" baseline="30000" dirty="0"/>
              <a:t>2</a:t>
            </a:r>
            <a:r>
              <a:rPr lang="en-US" sz="2400" dirty="0"/>
              <a:t> values for mean and variance between real data and data generated by Vanilla CVAE and GMA CVAE under three sets of covariates representing average sample covariates for each OSD dataset used for model training.</a:t>
            </a:r>
          </a:p>
        </p:txBody>
      </p:sp>
      <p:sp>
        <p:nvSpPr>
          <p:cNvPr id="47" name="Rectangle 5">
            <a:extLst>
              <a:ext uri="{FF2B5EF4-FFF2-40B4-BE49-F238E27FC236}">
                <a16:creationId xmlns:a16="http://schemas.microsoft.com/office/drawing/2014/main" id="{FA3F488F-63C8-4E77-B364-63A2924DA60D}"/>
              </a:ext>
            </a:extLst>
          </p:cNvPr>
          <p:cNvSpPr>
            <a:spLocks noChangeArrowheads="1"/>
          </p:cNvSpPr>
          <p:nvPr/>
        </p:nvSpPr>
        <p:spPr bwMode="auto">
          <a:xfrm>
            <a:off x="14811645" y="30764444"/>
            <a:ext cx="142404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a:t>Structure preserving UMAP visualizations of 10,000 generated flight samples and 10,000 generated ground control samples. Vanilla CVAE (upper) generated data is dispersed across the plot, while GMA CVAE (lower) generated data is much more tightly clustered.</a:t>
            </a:r>
          </a:p>
        </p:txBody>
      </p:sp>
      <p:sp>
        <p:nvSpPr>
          <p:cNvPr id="48" name="Rectangle 5">
            <a:extLst>
              <a:ext uri="{FF2B5EF4-FFF2-40B4-BE49-F238E27FC236}">
                <a16:creationId xmlns:a16="http://schemas.microsoft.com/office/drawing/2014/main" id="{61520A77-41D7-4590-8688-A4B7631B8556}"/>
              </a:ext>
            </a:extLst>
          </p:cNvPr>
          <p:cNvSpPr>
            <a:spLocks noChangeArrowheads="1"/>
          </p:cNvSpPr>
          <p:nvPr/>
        </p:nvSpPr>
        <p:spPr bwMode="auto">
          <a:xfrm>
            <a:off x="871421" y="23630674"/>
            <a:ext cx="1341120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The Vanilla CVAE is a deep generative CVAE (Sohn et al., 2015) that aims to maximize the likelihood of a single-cell dataset X under a generative process. The latent space is modeled as a multivariate normal distribution. The Gene Module Annotated (GMA) CVAE architecture is based on the VEGA architecture (</a:t>
            </a:r>
            <a:r>
              <a:rPr lang="en-US" sz="2400" dirty="0" err="1"/>
              <a:t>Seninge</a:t>
            </a:r>
            <a:r>
              <a:rPr lang="en-US" sz="2400" dirty="0"/>
              <a:t> et al., 2021), which relies on a set of latent variables that explicitly represent gene modules. The encoder takes the same format as that used in the vanilla CVAE, however, the decoder is made up of a single linear layer. The connection between the gene module latent variables and gene features</a:t>
            </a:r>
          </a:p>
          <a:p>
            <a:r>
              <a:rPr lang="en-US" sz="2400" dirty="0"/>
              <a:t>is specified with a binary mask where there is only a connection if the gene feature is a member of the gene module (</a:t>
            </a:r>
            <a:r>
              <a:rPr lang="en-US" sz="2400" dirty="0" err="1"/>
              <a:t>Seninge</a:t>
            </a:r>
            <a:r>
              <a:rPr lang="en-US" sz="2400" dirty="0"/>
              <a:t> et al., 2021). </a:t>
            </a:r>
          </a:p>
        </p:txBody>
      </p:sp>
      <p:sp>
        <p:nvSpPr>
          <p:cNvPr id="49" name="TextBox 48">
            <a:extLst>
              <a:ext uri="{FF2B5EF4-FFF2-40B4-BE49-F238E27FC236}">
                <a16:creationId xmlns:a16="http://schemas.microsoft.com/office/drawing/2014/main" id="{C095D6F0-E900-49A3-907A-2965FC5029BB}"/>
              </a:ext>
            </a:extLst>
          </p:cNvPr>
          <p:cNvSpPr txBox="1"/>
          <p:nvPr/>
        </p:nvSpPr>
        <p:spPr>
          <a:xfrm>
            <a:off x="29387960" y="5571606"/>
            <a:ext cx="14782800" cy="646331"/>
          </a:xfrm>
          <a:prstGeom prst="rect">
            <a:avLst/>
          </a:prstGeom>
          <a:noFill/>
        </p:spPr>
        <p:txBody>
          <a:bodyPr wrap="square" rtlCol="0">
            <a:spAutoFit/>
          </a:bodyPr>
          <a:lstStyle/>
          <a:p>
            <a:pPr algn="ctr"/>
            <a:r>
              <a:rPr lang="en-US" sz="3600" b="1" dirty="0">
                <a:solidFill>
                  <a:srgbClr val="000000"/>
                </a:solidFill>
                <a:cs typeface="Arial" pitchFamily="34" charset="0"/>
              </a:rPr>
              <a:t>Potential Applications</a:t>
            </a:r>
          </a:p>
        </p:txBody>
      </p:sp>
      <p:sp>
        <p:nvSpPr>
          <p:cNvPr id="58" name="Rectangle 5">
            <a:extLst>
              <a:ext uri="{FF2B5EF4-FFF2-40B4-BE49-F238E27FC236}">
                <a16:creationId xmlns:a16="http://schemas.microsoft.com/office/drawing/2014/main" id="{0BE7465F-4651-402A-8970-4AD404D8EFF2}"/>
              </a:ext>
            </a:extLst>
          </p:cNvPr>
          <p:cNvSpPr>
            <a:spLocks noChangeArrowheads="1"/>
          </p:cNvSpPr>
          <p:nvPr/>
        </p:nvSpPr>
        <p:spPr bwMode="auto">
          <a:xfrm>
            <a:off x="29621921" y="18978373"/>
            <a:ext cx="1341120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Given the results observed, there is significant reason to investigate the effects of class imbalance in training data on model ability to learn comprehensive latent spaces. It is also worthwhile to investigate the impacts of data integration on the data distribution, and whether integration negatively impacts the representation of rarer expression patterns in the data. Additionally, further and more rigorous validation of generated data quality must be conducted. It is critical to understand how well generated data</a:t>
            </a:r>
          </a:p>
          <a:p>
            <a:r>
              <a:rPr lang="en-US" sz="2400" dirty="0"/>
              <a:t>corresponds to real data, especially if the goal is to use such generative methods to</a:t>
            </a:r>
          </a:p>
          <a:p>
            <a:r>
              <a:rPr lang="en-US" sz="2400" dirty="0"/>
              <a:t>augment training data for astronaut health models.</a:t>
            </a:r>
          </a:p>
          <a:p>
            <a:endParaRPr lang="en-US" sz="2400" dirty="0"/>
          </a:p>
          <a:p>
            <a:r>
              <a:rPr lang="en-US" sz="2400" dirty="0"/>
              <a:t>Once the method is more thoroughly investigated, the architectures developed could</a:t>
            </a:r>
          </a:p>
          <a:p>
            <a:r>
              <a:rPr lang="en-US" sz="2400" dirty="0"/>
              <a:t>be used to construct foundation models for different organisms. For example, a foundation</a:t>
            </a:r>
          </a:p>
          <a:p>
            <a:r>
              <a:rPr lang="en-US" sz="2400" dirty="0"/>
              <a:t>model could be trained on recount3, a dataset that contains a large collection of </a:t>
            </a:r>
            <a:r>
              <a:rPr lang="en-US" sz="2400" dirty="0" err="1"/>
              <a:t>scRNA</a:t>
            </a:r>
            <a:r>
              <a:rPr lang="en-US" sz="2400" dirty="0"/>
              <a:t>-</a:t>
            </a:r>
          </a:p>
          <a:p>
            <a:r>
              <a:rPr lang="en-US" sz="2400" dirty="0"/>
              <a:t>seq data for mice (Wilks et al., 2021) and then fine tuned on OSDR data for specific space</a:t>
            </a:r>
          </a:p>
          <a:p>
            <a:r>
              <a:rPr lang="en-US" sz="2400" dirty="0"/>
              <a:t>biology use. Finally, it is valuable to explore the utility of similar generative models in the context of</a:t>
            </a:r>
          </a:p>
          <a:p>
            <a:r>
              <a:rPr lang="en-US" sz="2400" dirty="0"/>
              <a:t>related questions, such as imputation of artificial gene expression zeroes or out-of-domain</a:t>
            </a:r>
          </a:p>
          <a:p>
            <a:r>
              <a:rPr lang="en-US" sz="2400" dirty="0"/>
              <a:t>data generation to answer "what-if" questions about spaceflight.</a:t>
            </a:r>
          </a:p>
        </p:txBody>
      </p:sp>
      <p:pic>
        <p:nvPicPr>
          <p:cNvPr id="4" name="Picture 3" descr="A picture containing diagram&#10;&#10;Description automatically generated">
            <a:extLst>
              <a:ext uri="{FF2B5EF4-FFF2-40B4-BE49-F238E27FC236}">
                <a16:creationId xmlns:a16="http://schemas.microsoft.com/office/drawing/2014/main" id="{74E86A3E-8B8B-22E7-5FC5-0CC238AC01FF}"/>
              </a:ext>
            </a:extLst>
          </p:cNvPr>
          <p:cNvPicPr>
            <a:picLocks noChangeAspect="1"/>
          </p:cNvPicPr>
          <p:nvPr/>
        </p:nvPicPr>
        <p:blipFill>
          <a:blip r:embed="rId4"/>
          <a:stretch>
            <a:fillRect/>
          </a:stretch>
        </p:blipFill>
        <p:spPr>
          <a:xfrm>
            <a:off x="39787448" y="2324664"/>
            <a:ext cx="2633193" cy="2623078"/>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597901E9-AD8B-A6B6-239F-5A0423156831}"/>
              </a:ext>
            </a:extLst>
          </p:cNvPr>
          <p:cNvPicPr>
            <a:picLocks noChangeAspect="1"/>
          </p:cNvPicPr>
          <p:nvPr/>
        </p:nvPicPr>
        <p:blipFill rotWithShape="1">
          <a:blip r:embed="rId5"/>
          <a:srcRect l="4580" t="20639" r="4787" b="18492"/>
          <a:stretch/>
        </p:blipFill>
        <p:spPr>
          <a:xfrm>
            <a:off x="987076" y="26860545"/>
            <a:ext cx="7849032" cy="3689947"/>
          </a:xfrm>
          <a:prstGeom prst="rect">
            <a:avLst/>
          </a:prstGeom>
          <a:ln>
            <a:solidFill>
              <a:schemeClr val="accent1"/>
            </a:solidFill>
          </a:ln>
        </p:spPr>
      </p:pic>
      <p:pic>
        <p:nvPicPr>
          <p:cNvPr id="3" name="Picture 2" descr="Diagram&#10;&#10;Description automatically generated with low confidence">
            <a:extLst>
              <a:ext uri="{FF2B5EF4-FFF2-40B4-BE49-F238E27FC236}">
                <a16:creationId xmlns:a16="http://schemas.microsoft.com/office/drawing/2014/main" id="{F7AB2872-0806-4CE1-E9DF-21244519E3E6}"/>
              </a:ext>
            </a:extLst>
          </p:cNvPr>
          <p:cNvPicPr>
            <a:picLocks noChangeAspect="1"/>
          </p:cNvPicPr>
          <p:nvPr/>
        </p:nvPicPr>
        <p:blipFill>
          <a:blip r:embed="rId6"/>
          <a:srcRect l="24044" t="19135" r="11918" b="19666"/>
          <a:stretch/>
        </p:blipFill>
        <p:spPr>
          <a:xfrm>
            <a:off x="8819280" y="26860544"/>
            <a:ext cx="5516006" cy="3689947"/>
          </a:xfrm>
          <a:prstGeom prst="rect">
            <a:avLst/>
          </a:prstGeom>
          <a:ln>
            <a:solidFill>
              <a:schemeClr val="accent1"/>
            </a:solidFill>
          </a:ln>
        </p:spPr>
      </p:pic>
      <p:pic>
        <p:nvPicPr>
          <p:cNvPr id="5" name="Picture 4" descr="Chart, bar chart&#10;&#10;Description automatically generated">
            <a:extLst>
              <a:ext uri="{FF2B5EF4-FFF2-40B4-BE49-F238E27FC236}">
                <a16:creationId xmlns:a16="http://schemas.microsoft.com/office/drawing/2014/main" id="{269B7107-2049-080C-A7A4-D543F4D561DA}"/>
              </a:ext>
            </a:extLst>
          </p:cNvPr>
          <p:cNvPicPr>
            <a:picLocks noChangeAspect="1"/>
          </p:cNvPicPr>
          <p:nvPr/>
        </p:nvPicPr>
        <p:blipFill>
          <a:blip r:embed="rId7"/>
          <a:srcRect l="-2258" r="-1687"/>
          <a:stretch/>
        </p:blipFill>
        <p:spPr>
          <a:xfrm>
            <a:off x="14811752" y="6283157"/>
            <a:ext cx="14279070" cy="9082915"/>
          </a:xfrm>
          <a:prstGeom prst="rect">
            <a:avLst/>
          </a:prstGeom>
          <a:ln>
            <a:solidFill>
              <a:schemeClr val="accent1"/>
            </a:solidFill>
          </a:ln>
        </p:spPr>
      </p:pic>
      <p:pic>
        <p:nvPicPr>
          <p:cNvPr id="6" name="Picture 5" descr="Chart, scatter chart&#10;&#10;Description automatically generated">
            <a:extLst>
              <a:ext uri="{FF2B5EF4-FFF2-40B4-BE49-F238E27FC236}">
                <a16:creationId xmlns:a16="http://schemas.microsoft.com/office/drawing/2014/main" id="{F4E42937-E767-5D1E-F489-3A75C65F2716}"/>
              </a:ext>
            </a:extLst>
          </p:cNvPr>
          <p:cNvPicPr>
            <a:picLocks noChangeAspect="1"/>
          </p:cNvPicPr>
          <p:nvPr/>
        </p:nvPicPr>
        <p:blipFill>
          <a:blip r:embed="rId8"/>
          <a:srcRect l="-26784" r="-26640"/>
          <a:stretch/>
        </p:blipFill>
        <p:spPr>
          <a:xfrm>
            <a:off x="14825778" y="16622358"/>
            <a:ext cx="14226299" cy="6954356"/>
          </a:xfrm>
          <a:prstGeom prst="rect">
            <a:avLst/>
          </a:prstGeom>
          <a:ln>
            <a:solidFill>
              <a:schemeClr val="accent1"/>
            </a:solidFill>
          </a:ln>
        </p:spPr>
      </p:pic>
      <p:pic>
        <p:nvPicPr>
          <p:cNvPr id="7" name="Picture 6" descr="Chart, scatter chart&#10;&#10;Description automatically generated">
            <a:extLst>
              <a:ext uri="{FF2B5EF4-FFF2-40B4-BE49-F238E27FC236}">
                <a16:creationId xmlns:a16="http://schemas.microsoft.com/office/drawing/2014/main" id="{3C2C59DD-4200-0877-710E-E493B8ED5A30}"/>
              </a:ext>
            </a:extLst>
          </p:cNvPr>
          <p:cNvPicPr>
            <a:picLocks noChangeAspect="1"/>
          </p:cNvPicPr>
          <p:nvPr/>
        </p:nvPicPr>
        <p:blipFill>
          <a:blip r:embed="rId9"/>
          <a:srcRect l="-26784" r="-26640"/>
          <a:stretch/>
        </p:blipFill>
        <p:spPr>
          <a:xfrm>
            <a:off x="14825778" y="23651788"/>
            <a:ext cx="14226299" cy="6954356"/>
          </a:xfrm>
          <a:prstGeom prst="rect">
            <a:avLst/>
          </a:prstGeom>
          <a:ln>
            <a:solidFill>
              <a:schemeClr val="accent1"/>
            </a:solidFill>
          </a:ln>
        </p:spPr>
      </p:pic>
      <p:sp>
        <p:nvSpPr>
          <p:cNvPr id="8" name="TextBox 7">
            <a:extLst>
              <a:ext uri="{FF2B5EF4-FFF2-40B4-BE49-F238E27FC236}">
                <a16:creationId xmlns:a16="http://schemas.microsoft.com/office/drawing/2014/main" id="{2EFAB094-AB49-A055-E916-51FC2F19A2C7}"/>
              </a:ext>
            </a:extLst>
          </p:cNvPr>
          <p:cNvSpPr txBox="1"/>
          <p:nvPr/>
        </p:nvSpPr>
        <p:spPr>
          <a:xfrm>
            <a:off x="3795111" y="499775"/>
            <a:ext cx="33818447" cy="2554545"/>
          </a:xfrm>
          <a:prstGeom prst="rect">
            <a:avLst/>
          </a:prstGeom>
          <a:noFill/>
        </p:spPr>
        <p:txBody>
          <a:bodyPr wrap="square" rtlCol="0">
            <a:spAutoFit/>
          </a:bodyPr>
          <a:lstStyle/>
          <a:p>
            <a:pPr algn="ctr"/>
            <a:r>
              <a:rPr lang="en-US" sz="8000" dirty="0"/>
              <a:t>Evaluating the efficacy of conditional variational autoencoders in generating synthetic single nuclei RNA-seq data for space biology research</a:t>
            </a:r>
          </a:p>
        </p:txBody>
      </p:sp>
      <p:pic>
        <p:nvPicPr>
          <p:cNvPr id="11" name="Picture 10" descr="Chart, scatter chart&#10;&#10;Description automatically generated">
            <a:extLst>
              <a:ext uri="{FF2B5EF4-FFF2-40B4-BE49-F238E27FC236}">
                <a16:creationId xmlns:a16="http://schemas.microsoft.com/office/drawing/2014/main" id="{96344B62-3ED2-DBA3-7920-584D3CF0AA69}"/>
              </a:ext>
            </a:extLst>
          </p:cNvPr>
          <p:cNvPicPr>
            <a:picLocks noChangeAspect="1"/>
          </p:cNvPicPr>
          <p:nvPr/>
        </p:nvPicPr>
        <p:blipFill rotWithShape="1">
          <a:blip r:embed="rId10"/>
          <a:srcRect l="5978" t="-841" r="6040" b="841"/>
          <a:stretch/>
        </p:blipFill>
        <p:spPr>
          <a:xfrm>
            <a:off x="29621921" y="6283157"/>
            <a:ext cx="13352570" cy="5691177"/>
          </a:xfrm>
          <a:prstGeom prst="rect">
            <a:avLst/>
          </a:prstGeom>
          <a:ln>
            <a:solidFill>
              <a:schemeClr val="accent1"/>
            </a:solidFill>
          </a:ln>
        </p:spPr>
      </p:pic>
      <p:pic>
        <p:nvPicPr>
          <p:cNvPr id="13" name="Picture 12" descr="Chart, histogram&#10;&#10;Description automatically generated">
            <a:extLst>
              <a:ext uri="{FF2B5EF4-FFF2-40B4-BE49-F238E27FC236}">
                <a16:creationId xmlns:a16="http://schemas.microsoft.com/office/drawing/2014/main" id="{A9FE1636-10A8-B5C7-1BD3-E39DAF4B8BD7}"/>
              </a:ext>
            </a:extLst>
          </p:cNvPr>
          <p:cNvPicPr>
            <a:picLocks noChangeAspect="1"/>
          </p:cNvPicPr>
          <p:nvPr/>
        </p:nvPicPr>
        <p:blipFill rotWithShape="1">
          <a:blip r:embed="rId11"/>
          <a:srcRect l="7570" t="58229" r="6409"/>
          <a:stretch/>
        </p:blipFill>
        <p:spPr>
          <a:xfrm>
            <a:off x="29621922" y="12058204"/>
            <a:ext cx="13352570" cy="4757269"/>
          </a:xfrm>
          <a:prstGeom prst="rect">
            <a:avLst/>
          </a:prstGeom>
          <a:ln>
            <a:solidFill>
              <a:schemeClr val="accent1"/>
            </a:solidFill>
          </a:ln>
        </p:spPr>
      </p:pic>
      <p:sp>
        <p:nvSpPr>
          <p:cNvPr id="14" name="Rectangle 5">
            <a:extLst>
              <a:ext uri="{FF2B5EF4-FFF2-40B4-BE49-F238E27FC236}">
                <a16:creationId xmlns:a16="http://schemas.microsoft.com/office/drawing/2014/main" id="{7AB98658-99D0-D17D-173E-0527683586AF}"/>
              </a:ext>
            </a:extLst>
          </p:cNvPr>
          <p:cNvSpPr>
            <a:spLocks noChangeArrowheads="1"/>
          </p:cNvSpPr>
          <p:nvPr/>
        </p:nvSpPr>
        <p:spPr bwMode="auto">
          <a:xfrm>
            <a:off x="29544843" y="17222818"/>
            <a:ext cx="134719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400" dirty="0"/>
              <a:t>Differential gene expression performed on synthetic data, (0 being ground control data, 1 being flight data). Signal is low and the majority of highly variable genes are not common between real and synthetic data.</a:t>
            </a:r>
          </a:p>
        </p:txBody>
      </p:sp>
      <p:sp>
        <p:nvSpPr>
          <p:cNvPr id="15" name="TextBox 14">
            <a:extLst>
              <a:ext uri="{FF2B5EF4-FFF2-40B4-BE49-F238E27FC236}">
                <a16:creationId xmlns:a16="http://schemas.microsoft.com/office/drawing/2014/main" id="{144C321E-7D7B-9416-94DA-B5EB6A1A1397}"/>
              </a:ext>
            </a:extLst>
          </p:cNvPr>
          <p:cNvSpPr txBox="1"/>
          <p:nvPr/>
        </p:nvSpPr>
        <p:spPr>
          <a:xfrm>
            <a:off x="29003714" y="24685758"/>
            <a:ext cx="14554198" cy="646331"/>
          </a:xfrm>
          <a:prstGeom prst="rect">
            <a:avLst/>
          </a:prstGeom>
          <a:noFill/>
        </p:spPr>
        <p:txBody>
          <a:bodyPr wrap="square" rtlCol="0">
            <a:spAutoFit/>
          </a:bodyPr>
          <a:lstStyle/>
          <a:p>
            <a:pPr algn="ctr"/>
            <a:r>
              <a:rPr lang="en-US" sz="3600" b="1" dirty="0">
                <a:cs typeface="Arial" pitchFamily="34" charset="0"/>
              </a:rPr>
              <a:t>References</a:t>
            </a:r>
            <a:endParaRPr lang="en-US" sz="3600" b="1" i="1" dirty="0">
              <a:cs typeface="Arial" pitchFamily="34" charset="0"/>
            </a:endParaRPr>
          </a:p>
        </p:txBody>
      </p:sp>
      <p:sp>
        <p:nvSpPr>
          <p:cNvPr id="20" name="Rectangle 5">
            <a:extLst>
              <a:ext uri="{FF2B5EF4-FFF2-40B4-BE49-F238E27FC236}">
                <a16:creationId xmlns:a16="http://schemas.microsoft.com/office/drawing/2014/main" id="{639F3681-22EA-2DA4-E903-F15A54D1BC20}"/>
              </a:ext>
            </a:extLst>
          </p:cNvPr>
          <p:cNvSpPr>
            <a:spLocks noChangeArrowheads="1"/>
          </p:cNvSpPr>
          <p:nvPr/>
        </p:nvSpPr>
        <p:spPr bwMode="auto">
          <a:xfrm>
            <a:off x="29575212" y="25407163"/>
            <a:ext cx="13411202" cy="3801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200"/>
              </a:spcAft>
            </a:pPr>
            <a:r>
              <a:rPr lang="en-US" sz="2100" dirty="0"/>
              <a:t>Goodfellow, I. J., </a:t>
            </a:r>
            <a:r>
              <a:rPr lang="en-US" sz="2100" dirty="0" err="1"/>
              <a:t>Pouget</a:t>
            </a:r>
            <a:r>
              <a:rPr lang="en-US" sz="2100" dirty="0"/>
              <a:t>-Abadie, J., Mirza, M., Xu, B., Warde-Farley, D., </a:t>
            </a:r>
            <a:r>
              <a:rPr lang="en-US" sz="2100" dirty="0" err="1"/>
              <a:t>Ozair</a:t>
            </a:r>
            <a:r>
              <a:rPr lang="en-US" sz="2100" dirty="0"/>
              <a:t>, S., Courville, A., &amp; Bengio, Y. (2014). Generative 	adversarial networks. https : / /</a:t>
            </a:r>
            <a:r>
              <a:rPr lang="en-US" sz="2100" dirty="0" err="1"/>
              <a:t>arxiv.org</a:t>
            </a:r>
            <a:r>
              <a:rPr lang="en-US" sz="2100" dirty="0"/>
              <a:t>/abs/1406.2661</a:t>
            </a:r>
          </a:p>
          <a:p>
            <a:pPr>
              <a:spcAft>
                <a:spcPts val="200"/>
              </a:spcAft>
            </a:pPr>
            <a:r>
              <a:rPr lang="en-US" sz="2100" dirty="0"/>
              <a:t>Hinton, G. E., &amp; </a:t>
            </a:r>
            <a:r>
              <a:rPr lang="en-US" sz="2100" dirty="0" err="1"/>
              <a:t>Salakhutdinov</a:t>
            </a:r>
            <a:r>
              <a:rPr lang="en-US" sz="2100" dirty="0"/>
              <a:t>, R. R. (2006). Reducing the dimensionality of data with neural networks. Science, 313, 504–	507.</a:t>
            </a:r>
          </a:p>
          <a:p>
            <a:pPr>
              <a:spcAft>
                <a:spcPts val="200"/>
              </a:spcAft>
            </a:pPr>
            <a:r>
              <a:rPr lang="en-US" sz="2100" dirty="0" err="1"/>
              <a:t>Kingma</a:t>
            </a:r>
            <a:r>
              <a:rPr lang="en-US" sz="2100" dirty="0"/>
              <a:t>, D. P., &amp; Welling, M. (2022). Auto-encoding variational bayes. https://</a:t>
            </a:r>
            <a:r>
              <a:rPr lang="en-US" sz="2100" dirty="0" err="1"/>
              <a:t>arxiv.org</a:t>
            </a:r>
            <a:r>
              <a:rPr lang="en-US" sz="2100" dirty="0"/>
              <a:t>/abs/1312.6114.</a:t>
            </a:r>
          </a:p>
          <a:p>
            <a:pPr>
              <a:spcAft>
                <a:spcPts val="200"/>
              </a:spcAft>
            </a:pPr>
            <a:r>
              <a:rPr lang="en-US" sz="2100" dirty="0" err="1"/>
              <a:t>Kolodziejczyk</a:t>
            </a:r>
            <a:r>
              <a:rPr lang="en-US" sz="2100" dirty="0"/>
              <a:t>, A. A., Kim, J. K., Svensson, V., </a:t>
            </a:r>
            <a:r>
              <a:rPr lang="en-US" sz="2100" dirty="0" err="1"/>
              <a:t>Marioni</a:t>
            </a:r>
            <a:r>
              <a:rPr lang="en-US" sz="2100" dirty="0"/>
              <a:t>, J. C., &amp; Teichmann, S. A. (2015).The technology and biology of </a:t>
            </a:r>
          </a:p>
          <a:p>
            <a:pPr>
              <a:spcAft>
                <a:spcPts val="200"/>
              </a:spcAft>
            </a:pPr>
            <a:r>
              <a:rPr lang="en-US" sz="2100" dirty="0"/>
              <a:t>	single-cell </a:t>
            </a:r>
            <a:r>
              <a:rPr lang="en-US" sz="2100" dirty="0" err="1"/>
              <a:t>rna</a:t>
            </a:r>
            <a:r>
              <a:rPr lang="en-US" sz="2100" dirty="0"/>
              <a:t> sequencing. Mol. Cell, 58, 610–620.</a:t>
            </a:r>
          </a:p>
          <a:p>
            <a:pPr>
              <a:spcAft>
                <a:spcPts val="200"/>
              </a:spcAft>
            </a:pPr>
            <a:r>
              <a:rPr lang="en-US" sz="2100" dirty="0" err="1"/>
              <a:t>Seninge</a:t>
            </a:r>
            <a:r>
              <a:rPr lang="en-US" sz="2100" dirty="0"/>
              <a:t>, L., </a:t>
            </a:r>
            <a:r>
              <a:rPr lang="en-US" sz="2100" dirty="0" err="1"/>
              <a:t>Anastopoulos</a:t>
            </a:r>
            <a:r>
              <a:rPr lang="en-US" sz="2100" dirty="0"/>
              <a:t>, I., Ding, H., &amp; Stuart, J. (2021). Vega is an interpretable generative model for inferring biological 	network activity in single-cell transcriptomics. Nature Communications, 12(5684)</a:t>
            </a:r>
          </a:p>
          <a:p>
            <a:pPr>
              <a:spcAft>
                <a:spcPts val="200"/>
              </a:spcAft>
            </a:pPr>
            <a:r>
              <a:rPr lang="en-US" sz="2100" dirty="0"/>
              <a:t>	Way, G. P., &amp; Greene, C. S. (2018). Extracting a biologically relevant latent space from cancer 	transcriptomes with variational autoencoders. Pacific Symposium on Biocomputing, 23, 80–91.</a:t>
            </a:r>
          </a:p>
        </p:txBody>
      </p:sp>
    </p:spTree>
    <p:extLst>
      <p:ext uri="{BB962C8B-B14F-4D97-AF65-F5344CB8AC3E}">
        <p14:creationId xmlns:p14="http://schemas.microsoft.com/office/powerpoint/2010/main" val="252909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ster Template 3ftx4ft  " id="{E2064A2D-88C5-1E4C-B963-15F572B36D0F}" vid="{12EFD95E-EBED-D547-9864-B76D007FABE4}"/>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Poster Template 3ftx4ft</Template>
  <TotalTime>220</TotalTime>
  <Words>1489</Words>
  <Application>Microsoft Macintosh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Keller, Elizabeth E. (ARC-SC)[WYLE LABS]</dc:creator>
  <cp:lastModifiedBy>Sarah Golts</cp:lastModifiedBy>
  <cp:revision>3</cp:revision>
  <dcterms:created xsi:type="dcterms:W3CDTF">2024-10-16T15:52:58Z</dcterms:created>
  <dcterms:modified xsi:type="dcterms:W3CDTF">2024-11-26T16:48:24Z</dcterms:modified>
</cp:coreProperties>
</file>