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2147376116" r:id="rId5"/>
    <p:sldId id="2147376196" r:id="rId6"/>
    <p:sldId id="2147376165" r:id="rId7"/>
    <p:sldId id="2147376166" r:id="rId8"/>
    <p:sldId id="2147376167" r:id="rId9"/>
    <p:sldId id="2147376171" r:id="rId10"/>
    <p:sldId id="2147376172" r:id="rId11"/>
    <p:sldId id="2147376168" r:id="rId12"/>
    <p:sldId id="2147376169" r:id="rId13"/>
    <p:sldId id="2147376170" r:id="rId14"/>
    <p:sldId id="2147376162" r:id="rId15"/>
    <p:sldId id="2147376117" r:id="rId16"/>
    <p:sldId id="2147376163" r:id="rId17"/>
    <p:sldId id="2147376164" r:id="rId18"/>
    <p:sldId id="2147376161" r:id="rId19"/>
    <p:sldId id="2147376195" r:id="rId20"/>
    <p:sldId id="2147376188" r:id="rId21"/>
    <p:sldId id="214737618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E81296-852F-820E-13B1-FFC13041AEDF}" name="Mercer, Greg {he, him} (HQ-BA000)[NCS]" initials="" userId="S::glmercer@ndc.nasa.gov::c2825e0f-f2b7-4209-8955-694009888869" providerId="AD"/>
  <p188:author id="{37DD53A8-CD6D-E03D-1E5E-6FEBD089264F}" name="Baird, Daniel S. (GSFC-480.0)[ASRC FEDERAL SYSTEM SOLUTIONS]" initials="BDS(4FSS" userId="S::dsbaird@ndc.nasa.gov::3a3a963e-487e-42b9-ad1c-08a0a19634b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4813C"/>
    <a:srgbClr val="A03C38"/>
    <a:srgbClr val="61926E"/>
    <a:srgbClr val="5C8090"/>
    <a:srgbClr val="475881"/>
    <a:srgbClr val="E8B772"/>
    <a:srgbClr val="66325F"/>
    <a:srgbClr val="29324A"/>
    <a:srgbClr val="62926E"/>
    <a:srgbClr val="2A62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255EF8-7E9F-3A42-A7D7-A939F54C5D30}" v="10" dt="2024-12-04T15:09:25.5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4" d="100"/>
          <a:sy n="104" d="100"/>
        </p:scale>
        <p:origin x="232"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4BD78-7880-F74D-9B3F-3CD1639A4AD4}" type="datetimeFigureOut">
              <a:rPr lang="en-US" smtClean="0"/>
              <a:t>12/4/24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A14482-14DE-214B-9128-24F104C95AF5}" type="slidenum">
              <a:rPr lang="en-US" smtClean="0"/>
              <a:t>‹#›</a:t>
            </a:fld>
            <a:endParaRPr lang="en-US"/>
          </a:p>
        </p:txBody>
      </p:sp>
    </p:spTree>
    <p:extLst>
      <p:ext uri="{BB962C8B-B14F-4D97-AF65-F5344CB8AC3E}">
        <p14:creationId xmlns:p14="http://schemas.microsoft.com/office/powerpoint/2010/main" val="1509502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Get higher res version of graphic from LARC. </a:t>
            </a:r>
          </a:p>
        </p:txBody>
      </p:sp>
      <p:sp>
        <p:nvSpPr>
          <p:cNvPr id="4" name="Slide Number Placeholder 3"/>
          <p:cNvSpPr>
            <a:spLocks noGrp="1"/>
          </p:cNvSpPr>
          <p:nvPr>
            <p:ph type="sldNum" sz="quarter" idx="5"/>
          </p:nvPr>
        </p:nvSpPr>
        <p:spPr/>
        <p:txBody>
          <a:bodyPr/>
          <a:lstStyle/>
          <a:p>
            <a:fld id="{D7A14482-14DE-214B-9128-24F104C95AF5}" type="slidenum">
              <a:rPr lang="en-US" smtClean="0"/>
              <a:t>1</a:t>
            </a:fld>
            <a:endParaRPr lang="en-US"/>
          </a:p>
        </p:txBody>
      </p:sp>
    </p:spTree>
    <p:extLst>
      <p:ext uri="{BB962C8B-B14F-4D97-AF65-F5344CB8AC3E}">
        <p14:creationId xmlns:p14="http://schemas.microsoft.com/office/powerpoint/2010/main" val="3979560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D2340-7832-F2F8-3FEB-AD10018A15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3E178B-A34D-F5EE-7FC7-E5F36FEFAB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3C594E-A534-59A1-E210-0BBAFB7F60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72C82E-FCAB-69AF-8993-DDA14631A754}"/>
              </a:ext>
            </a:extLst>
          </p:cNvPr>
          <p:cNvSpPr>
            <a:spLocks noGrp="1"/>
          </p:cNvSpPr>
          <p:nvPr>
            <p:ph type="sldNum" sz="quarter" idx="5"/>
          </p:nvPr>
        </p:nvSpPr>
        <p:spPr/>
        <p:txBody>
          <a:bodyPr/>
          <a:lstStyle/>
          <a:p>
            <a:fld id="{D7A14482-14DE-214B-9128-24F104C95AF5}" type="slidenum">
              <a:rPr lang="en-US" smtClean="0"/>
              <a:t>3</a:t>
            </a:fld>
            <a:endParaRPr lang="en-US"/>
          </a:p>
        </p:txBody>
      </p:sp>
    </p:spTree>
    <p:extLst>
      <p:ext uri="{BB962C8B-B14F-4D97-AF65-F5344CB8AC3E}">
        <p14:creationId xmlns:p14="http://schemas.microsoft.com/office/powerpoint/2010/main" val="3078145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41A5A-D75C-F57B-6BE4-1AA606074D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1D03D7-D1FE-E51C-02FB-91F3B6FD89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501D2E-6DA5-6BC2-5B32-48534EBF52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703E67-C3F4-64A5-E2E6-51D151018E30}"/>
              </a:ext>
            </a:extLst>
          </p:cNvPr>
          <p:cNvSpPr>
            <a:spLocks noGrp="1"/>
          </p:cNvSpPr>
          <p:nvPr>
            <p:ph type="sldNum" sz="quarter" idx="5"/>
          </p:nvPr>
        </p:nvSpPr>
        <p:spPr/>
        <p:txBody>
          <a:bodyPr/>
          <a:lstStyle/>
          <a:p>
            <a:fld id="{D7A14482-14DE-214B-9128-24F104C95AF5}" type="slidenum">
              <a:rPr lang="en-US" smtClean="0"/>
              <a:t>4</a:t>
            </a:fld>
            <a:endParaRPr lang="en-US"/>
          </a:p>
        </p:txBody>
      </p:sp>
    </p:spTree>
    <p:extLst>
      <p:ext uri="{BB962C8B-B14F-4D97-AF65-F5344CB8AC3E}">
        <p14:creationId xmlns:p14="http://schemas.microsoft.com/office/powerpoint/2010/main" val="1223683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37FC4-E5C0-D156-E718-513BED1B6D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54FCC-7AA9-5ECA-A052-F56F70D06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59865B-F519-B133-02CF-FA0050CF16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240AF2-C4B0-03B2-B0BB-E1C38BF888D2}"/>
              </a:ext>
            </a:extLst>
          </p:cNvPr>
          <p:cNvSpPr>
            <a:spLocks noGrp="1"/>
          </p:cNvSpPr>
          <p:nvPr>
            <p:ph type="sldNum" sz="quarter" idx="5"/>
          </p:nvPr>
        </p:nvSpPr>
        <p:spPr/>
        <p:txBody>
          <a:bodyPr/>
          <a:lstStyle/>
          <a:p>
            <a:fld id="{D7A14482-14DE-214B-9128-24F104C95AF5}" type="slidenum">
              <a:rPr lang="en-US" smtClean="0"/>
              <a:t>5</a:t>
            </a:fld>
            <a:endParaRPr lang="en-US"/>
          </a:p>
        </p:txBody>
      </p:sp>
    </p:spTree>
    <p:extLst>
      <p:ext uri="{BB962C8B-B14F-4D97-AF65-F5344CB8AC3E}">
        <p14:creationId xmlns:p14="http://schemas.microsoft.com/office/powerpoint/2010/main" val="3176758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F9CD0-F4BD-61D0-2DA3-A0105A590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860B7E-52D0-8EE8-A55C-CEB47D3FD1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822B4F-07AF-166C-8A7E-C466238329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1B1E0D-8959-0CF2-5D91-1FB6A308E831}"/>
              </a:ext>
            </a:extLst>
          </p:cNvPr>
          <p:cNvSpPr>
            <a:spLocks noGrp="1"/>
          </p:cNvSpPr>
          <p:nvPr>
            <p:ph type="sldNum" sz="quarter" idx="5"/>
          </p:nvPr>
        </p:nvSpPr>
        <p:spPr/>
        <p:txBody>
          <a:bodyPr/>
          <a:lstStyle/>
          <a:p>
            <a:fld id="{D7A14482-14DE-214B-9128-24F104C95AF5}" type="slidenum">
              <a:rPr lang="en-US" smtClean="0"/>
              <a:t>6</a:t>
            </a:fld>
            <a:endParaRPr lang="en-US"/>
          </a:p>
        </p:txBody>
      </p:sp>
    </p:spTree>
    <p:extLst>
      <p:ext uri="{BB962C8B-B14F-4D97-AF65-F5344CB8AC3E}">
        <p14:creationId xmlns:p14="http://schemas.microsoft.com/office/powerpoint/2010/main" val="4019887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2C753-781D-4111-0431-72B66E5238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3BB1B3-8E44-E84E-ECF8-A6A010933E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DCD242-148C-1BEC-D14E-B8BFFC4E36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D277C7-D777-530C-5ED7-859119A5157C}"/>
              </a:ext>
            </a:extLst>
          </p:cNvPr>
          <p:cNvSpPr>
            <a:spLocks noGrp="1"/>
          </p:cNvSpPr>
          <p:nvPr>
            <p:ph type="sldNum" sz="quarter" idx="5"/>
          </p:nvPr>
        </p:nvSpPr>
        <p:spPr/>
        <p:txBody>
          <a:bodyPr/>
          <a:lstStyle/>
          <a:p>
            <a:fld id="{D7A14482-14DE-214B-9128-24F104C95AF5}" type="slidenum">
              <a:rPr lang="en-US" smtClean="0"/>
              <a:t>7</a:t>
            </a:fld>
            <a:endParaRPr lang="en-US"/>
          </a:p>
        </p:txBody>
      </p:sp>
    </p:spTree>
    <p:extLst>
      <p:ext uri="{BB962C8B-B14F-4D97-AF65-F5344CB8AC3E}">
        <p14:creationId xmlns:p14="http://schemas.microsoft.com/office/powerpoint/2010/main" val="22378335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D3F87-335F-51E1-73AC-852C5E6B4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E2457A-F544-B4DC-C15D-C6D892EA61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10429D-E590-7F69-BB6D-2FA87605A4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73FDEF-79E6-2819-BAA1-3E943A69D46B}"/>
              </a:ext>
            </a:extLst>
          </p:cNvPr>
          <p:cNvSpPr>
            <a:spLocks noGrp="1"/>
          </p:cNvSpPr>
          <p:nvPr>
            <p:ph type="sldNum" sz="quarter" idx="5"/>
          </p:nvPr>
        </p:nvSpPr>
        <p:spPr/>
        <p:txBody>
          <a:bodyPr/>
          <a:lstStyle/>
          <a:p>
            <a:fld id="{D7A14482-14DE-214B-9128-24F104C95AF5}" type="slidenum">
              <a:rPr lang="en-US" smtClean="0"/>
              <a:t>8</a:t>
            </a:fld>
            <a:endParaRPr lang="en-US"/>
          </a:p>
        </p:txBody>
      </p:sp>
    </p:spTree>
    <p:extLst>
      <p:ext uri="{BB962C8B-B14F-4D97-AF65-F5344CB8AC3E}">
        <p14:creationId xmlns:p14="http://schemas.microsoft.com/office/powerpoint/2010/main" val="4121429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43606-8E1D-AE2E-B92B-6651840F0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79F8C-BB68-1066-A1D6-6E11A72A24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03873D-F03A-8FDA-AA91-A77776E3F16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CDC91E-55E7-DDB7-832B-91665D43BB1F}"/>
              </a:ext>
            </a:extLst>
          </p:cNvPr>
          <p:cNvSpPr>
            <a:spLocks noGrp="1"/>
          </p:cNvSpPr>
          <p:nvPr>
            <p:ph type="sldNum" sz="quarter" idx="5"/>
          </p:nvPr>
        </p:nvSpPr>
        <p:spPr/>
        <p:txBody>
          <a:bodyPr/>
          <a:lstStyle/>
          <a:p>
            <a:fld id="{D7A14482-14DE-214B-9128-24F104C95AF5}" type="slidenum">
              <a:rPr lang="en-US" smtClean="0"/>
              <a:t>9</a:t>
            </a:fld>
            <a:endParaRPr lang="en-US"/>
          </a:p>
        </p:txBody>
      </p:sp>
    </p:spTree>
    <p:extLst>
      <p:ext uri="{BB962C8B-B14F-4D97-AF65-F5344CB8AC3E}">
        <p14:creationId xmlns:p14="http://schemas.microsoft.com/office/powerpoint/2010/main" val="3099496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4CC66-D3BB-10F4-6C39-A130C7241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58CEC4-1929-72E0-45D4-7BB909ADA5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43A63-4CFA-E3EB-FCCB-9F05D35E49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C35B24-9D26-4DA1-4EBE-9C90F4CD54AF}"/>
              </a:ext>
            </a:extLst>
          </p:cNvPr>
          <p:cNvSpPr>
            <a:spLocks noGrp="1"/>
          </p:cNvSpPr>
          <p:nvPr>
            <p:ph type="sldNum" sz="quarter" idx="5"/>
          </p:nvPr>
        </p:nvSpPr>
        <p:spPr/>
        <p:txBody>
          <a:bodyPr/>
          <a:lstStyle/>
          <a:p>
            <a:fld id="{D7A14482-14DE-214B-9128-24F104C95AF5}" type="slidenum">
              <a:rPr lang="en-US" smtClean="0"/>
              <a:t>10</a:t>
            </a:fld>
            <a:endParaRPr lang="en-US"/>
          </a:p>
        </p:txBody>
      </p:sp>
    </p:spTree>
    <p:extLst>
      <p:ext uri="{BB962C8B-B14F-4D97-AF65-F5344CB8AC3E}">
        <p14:creationId xmlns:p14="http://schemas.microsoft.com/office/powerpoint/2010/main" val="2943170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DF1E7-3452-11A2-3EAF-BC8FE2EEF5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C49A1B-5405-6E09-E28C-067460D6F2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43A2B1-4E24-51A7-A30B-BC78F06984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AFB6EA-94FF-67A0-EB60-49B6D264F91B}"/>
              </a:ext>
            </a:extLst>
          </p:cNvPr>
          <p:cNvSpPr>
            <a:spLocks noGrp="1"/>
          </p:cNvSpPr>
          <p:nvPr>
            <p:ph type="sldNum" sz="quarter" idx="5"/>
          </p:nvPr>
        </p:nvSpPr>
        <p:spPr/>
        <p:txBody>
          <a:bodyPr/>
          <a:lstStyle/>
          <a:p>
            <a:fld id="{D7A14482-14DE-214B-9128-24F104C95AF5}" type="slidenum">
              <a:rPr lang="en-US" smtClean="0"/>
              <a:t>11</a:t>
            </a:fld>
            <a:endParaRPr lang="en-US"/>
          </a:p>
        </p:txBody>
      </p:sp>
    </p:spTree>
    <p:extLst>
      <p:ext uri="{BB962C8B-B14F-4D97-AF65-F5344CB8AC3E}">
        <p14:creationId xmlns:p14="http://schemas.microsoft.com/office/powerpoint/2010/main" val="3475427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14482-14DE-214B-9128-24F104C95AF5}" type="slidenum">
              <a:rPr lang="en-US" smtClean="0"/>
              <a:t>12</a:t>
            </a:fld>
            <a:endParaRPr lang="en-US"/>
          </a:p>
        </p:txBody>
      </p:sp>
    </p:spTree>
    <p:extLst>
      <p:ext uri="{BB962C8B-B14F-4D97-AF65-F5344CB8AC3E}">
        <p14:creationId xmlns:p14="http://schemas.microsoft.com/office/powerpoint/2010/main" val="2743934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0837B-AFD6-71BC-1EEB-015A4C688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5B3C96-076B-B24F-72CA-295DD5AD3F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AF5364-C4CC-26A5-0E16-597629D640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AF9AE3-9F81-DE59-F9C7-88C101B3744C}"/>
              </a:ext>
            </a:extLst>
          </p:cNvPr>
          <p:cNvSpPr>
            <a:spLocks noGrp="1"/>
          </p:cNvSpPr>
          <p:nvPr>
            <p:ph type="sldNum" sz="quarter" idx="5"/>
          </p:nvPr>
        </p:nvSpPr>
        <p:spPr/>
        <p:txBody>
          <a:bodyPr/>
          <a:lstStyle/>
          <a:p>
            <a:fld id="{D7A14482-14DE-214B-9128-24F104C95AF5}" type="slidenum">
              <a:rPr lang="en-US" smtClean="0"/>
              <a:t>13</a:t>
            </a:fld>
            <a:endParaRPr lang="en-US"/>
          </a:p>
        </p:txBody>
      </p:sp>
    </p:spTree>
    <p:extLst>
      <p:ext uri="{BB962C8B-B14F-4D97-AF65-F5344CB8AC3E}">
        <p14:creationId xmlns:p14="http://schemas.microsoft.com/office/powerpoint/2010/main" val="3028433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ECCF9-9836-3232-2E47-B4CD87756E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30E5A0-8023-42AB-F737-2E192BE294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0F1C9-401A-408A-12B7-DF406167EA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C0ACD9-3F46-B195-C220-4B4FA2164DA4}"/>
              </a:ext>
            </a:extLst>
          </p:cNvPr>
          <p:cNvSpPr>
            <a:spLocks noGrp="1"/>
          </p:cNvSpPr>
          <p:nvPr>
            <p:ph type="sldNum" sz="quarter" idx="5"/>
          </p:nvPr>
        </p:nvSpPr>
        <p:spPr/>
        <p:txBody>
          <a:bodyPr/>
          <a:lstStyle/>
          <a:p>
            <a:fld id="{D7A14482-14DE-214B-9128-24F104C95AF5}" type="slidenum">
              <a:rPr lang="en-US" smtClean="0"/>
              <a:t>14</a:t>
            </a:fld>
            <a:endParaRPr lang="en-US"/>
          </a:p>
        </p:txBody>
      </p:sp>
    </p:spTree>
    <p:extLst>
      <p:ext uri="{BB962C8B-B14F-4D97-AF65-F5344CB8AC3E}">
        <p14:creationId xmlns:p14="http://schemas.microsoft.com/office/powerpoint/2010/main" val="2345557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0C971-5C39-1393-770A-ADC553AF7E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091325-E615-65B3-6C74-4287082FAA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EEAC02-60F2-7972-4744-6522BFAE1B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7A2FD4-67BD-D15C-6F05-6888AF855451}"/>
              </a:ext>
            </a:extLst>
          </p:cNvPr>
          <p:cNvSpPr>
            <a:spLocks noGrp="1"/>
          </p:cNvSpPr>
          <p:nvPr>
            <p:ph type="sldNum" sz="quarter" idx="5"/>
          </p:nvPr>
        </p:nvSpPr>
        <p:spPr/>
        <p:txBody>
          <a:bodyPr/>
          <a:lstStyle/>
          <a:p>
            <a:fld id="{D7A14482-14DE-214B-9128-24F104C95AF5}" type="slidenum">
              <a:rPr lang="en-US" smtClean="0"/>
              <a:t>15</a:t>
            </a:fld>
            <a:endParaRPr lang="en-US"/>
          </a:p>
        </p:txBody>
      </p:sp>
    </p:spTree>
    <p:extLst>
      <p:ext uri="{BB962C8B-B14F-4D97-AF65-F5344CB8AC3E}">
        <p14:creationId xmlns:p14="http://schemas.microsoft.com/office/powerpoint/2010/main" val="3144787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F1E95-0497-310C-F4C2-2A8DB841B0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655499-FB7B-3EB8-2447-6CE0C84B63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66572C-74BD-AACF-7BB2-D70DECDFBC1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DD6444-A7D8-170F-E15A-DACC09518BCD}"/>
              </a:ext>
            </a:extLst>
          </p:cNvPr>
          <p:cNvSpPr>
            <a:spLocks noGrp="1"/>
          </p:cNvSpPr>
          <p:nvPr>
            <p:ph type="sldNum" sz="quarter" idx="5"/>
          </p:nvPr>
        </p:nvSpPr>
        <p:spPr/>
        <p:txBody>
          <a:bodyPr/>
          <a:lstStyle/>
          <a:p>
            <a:fld id="{D7A14482-14DE-214B-9128-24F104C95AF5}" type="slidenum">
              <a:rPr lang="en-US" smtClean="0"/>
              <a:t>16</a:t>
            </a:fld>
            <a:endParaRPr lang="en-US"/>
          </a:p>
        </p:txBody>
      </p:sp>
    </p:spTree>
    <p:extLst>
      <p:ext uri="{BB962C8B-B14F-4D97-AF65-F5344CB8AC3E}">
        <p14:creationId xmlns:p14="http://schemas.microsoft.com/office/powerpoint/2010/main" val="36459631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3D1EE-1BE7-8400-953D-E93AC2C6FD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F6605-69E6-756C-B084-2F52BC45B8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EECB29-3FD9-1CBC-689B-9BF0393EC3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2B8098-C547-2189-CC23-56FD6505AF58}"/>
              </a:ext>
            </a:extLst>
          </p:cNvPr>
          <p:cNvSpPr>
            <a:spLocks noGrp="1"/>
          </p:cNvSpPr>
          <p:nvPr>
            <p:ph type="sldNum" sz="quarter" idx="5"/>
          </p:nvPr>
        </p:nvSpPr>
        <p:spPr/>
        <p:txBody>
          <a:bodyPr/>
          <a:lstStyle/>
          <a:p>
            <a:fld id="{D7A14482-14DE-214B-9128-24F104C95AF5}" type="slidenum">
              <a:rPr lang="en-US" smtClean="0"/>
              <a:t>17</a:t>
            </a:fld>
            <a:endParaRPr lang="en-US"/>
          </a:p>
        </p:txBody>
      </p:sp>
    </p:spTree>
    <p:extLst>
      <p:ext uri="{BB962C8B-B14F-4D97-AF65-F5344CB8AC3E}">
        <p14:creationId xmlns:p14="http://schemas.microsoft.com/office/powerpoint/2010/main" val="1254460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9A807-1566-0AB3-1744-FD0F08A836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E063E5-959E-984F-EF30-FAD01202CE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F4D451-E9CB-0ADE-E16A-D19C74E0C28D}"/>
              </a:ext>
            </a:extLst>
          </p:cNvPr>
          <p:cNvSpPr>
            <a:spLocks noGrp="1"/>
          </p:cNvSpPr>
          <p:nvPr>
            <p:ph type="body" idx="1"/>
          </p:nvPr>
        </p:nvSpPr>
        <p:spPr/>
        <p:txBody>
          <a:bodyPr/>
          <a:lstStyle/>
          <a:p>
            <a:r>
              <a:rPr lang="en-US"/>
              <a:t>Get higher res version of graphic from LARC. </a:t>
            </a:r>
          </a:p>
        </p:txBody>
      </p:sp>
      <p:sp>
        <p:nvSpPr>
          <p:cNvPr id="4" name="Slide Number Placeholder 3">
            <a:extLst>
              <a:ext uri="{FF2B5EF4-FFF2-40B4-BE49-F238E27FC236}">
                <a16:creationId xmlns:a16="http://schemas.microsoft.com/office/drawing/2014/main" id="{9A3BF9E5-D66E-BC37-49AF-2ED42D6F3BA2}"/>
              </a:ext>
            </a:extLst>
          </p:cNvPr>
          <p:cNvSpPr>
            <a:spLocks noGrp="1"/>
          </p:cNvSpPr>
          <p:nvPr>
            <p:ph type="sldNum" sz="quarter" idx="5"/>
          </p:nvPr>
        </p:nvSpPr>
        <p:spPr/>
        <p:txBody>
          <a:bodyPr/>
          <a:lstStyle/>
          <a:p>
            <a:fld id="{D7A14482-14DE-214B-9128-24F104C95AF5}" type="slidenum">
              <a:rPr lang="en-US" smtClean="0"/>
              <a:t>18</a:t>
            </a:fld>
            <a:endParaRPr lang="en-US"/>
          </a:p>
        </p:txBody>
      </p:sp>
    </p:spTree>
    <p:extLst>
      <p:ext uri="{BB962C8B-B14F-4D97-AF65-F5344CB8AC3E}">
        <p14:creationId xmlns:p14="http://schemas.microsoft.com/office/powerpoint/2010/main" val="206015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3A4E2-9DE5-3709-3232-B70CA940CA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55AE8F-3D96-F38E-A451-979A6D4CD3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9FF084-0489-45A9-D931-DEDCF9BAE733}"/>
              </a:ext>
            </a:extLst>
          </p:cNvPr>
          <p:cNvSpPr>
            <a:spLocks noGrp="1"/>
          </p:cNvSpPr>
          <p:nvPr>
            <p:ph type="dt" sz="half" idx="10"/>
          </p:nvPr>
        </p:nvSpPr>
        <p:spPr/>
        <p:txBody>
          <a:bodyPr/>
          <a:lstStyle/>
          <a:p>
            <a:fld id="{D00661EF-6070-1C45-9006-0C0355244925}" type="datetimeFigureOut">
              <a:rPr lang="en-US" smtClean="0"/>
              <a:t>12/4/24</a:t>
            </a:fld>
            <a:endParaRPr lang="en-US"/>
          </a:p>
        </p:txBody>
      </p:sp>
      <p:sp>
        <p:nvSpPr>
          <p:cNvPr id="5" name="Footer Placeholder 4">
            <a:extLst>
              <a:ext uri="{FF2B5EF4-FFF2-40B4-BE49-F238E27FC236}">
                <a16:creationId xmlns:a16="http://schemas.microsoft.com/office/drawing/2014/main" id="{290A43CB-6A49-AAEA-CA38-3BDE8C7276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E8941-8911-C239-F98B-CCCCDF295535}"/>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1673166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37A4B-E712-EC16-E6F7-96FF765136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2B7CAC-54BE-5CCF-6835-15CF718D94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6D8E1A-5348-8CF9-94C4-8CB9087A775D}"/>
              </a:ext>
            </a:extLst>
          </p:cNvPr>
          <p:cNvSpPr>
            <a:spLocks noGrp="1"/>
          </p:cNvSpPr>
          <p:nvPr>
            <p:ph type="dt" sz="half" idx="10"/>
          </p:nvPr>
        </p:nvSpPr>
        <p:spPr/>
        <p:txBody>
          <a:bodyPr/>
          <a:lstStyle/>
          <a:p>
            <a:fld id="{D00661EF-6070-1C45-9006-0C0355244925}" type="datetimeFigureOut">
              <a:rPr lang="en-US" smtClean="0"/>
              <a:t>12/4/24</a:t>
            </a:fld>
            <a:endParaRPr lang="en-US"/>
          </a:p>
        </p:txBody>
      </p:sp>
      <p:sp>
        <p:nvSpPr>
          <p:cNvPr id="5" name="Footer Placeholder 4">
            <a:extLst>
              <a:ext uri="{FF2B5EF4-FFF2-40B4-BE49-F238E27FC236}">
                <a16:creationId xmlns:a16="http://schemas.microsoft.com/office/drawing/2014/main" id="{09D81F80-894A-C75A-C801-A5D2612631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027D99-182C-5FBA-DE98-B287E7CCD2E4}"/>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3395516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B27A9-6D18-3682-1F2C-5997ED2159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2E674C-2520-D592-3861-0DE1456D8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4A8F9D-17AE-C99D-4EBB-41DD99A0847A}"/>
              </a:ext>
            </a:extLst>
          </p:cNvPr>
          <p:cNvSpPr>
            <a:spLocks noGrp="1"/>
          </p:cNvSpPr>
          <p:nvPr>
            <p:ph type="dt" sz="half" idx="10"/>
          </p:nvPr>
        </p:nvSpPr>
        <p:spPr/>
        <p:txBody>
          <a:bodyPr/>
          <a:lstStyle/>
          <a:p>
            <a:fld id="{D00661EF-6070-1C45-9006-0C0355244925}" type="datetimeFigureOut">
              <a:rPr lang="en-US" smtClean="0"/>
              <a:t>12/4/24</a:t>
            </a:fld>
            <a:endParaRPr lang="en-US"/>
          </a:p>
        </p:txBody>
      </p:sp>
      <p:sp>
        <p:nvSpPr>
          <p:cNvPr id="5" name="Footer Placeholder 4">
            <a:extLst>
              <a:ext uri="{FF2B5EF4-FFF2-40B4-BE49-F238E27FC236}">
                <a16:creationId xmlns:a16="http://schemas.microsoft.com/office/drawing/2014/main" id="{7A13E838-BCCD-80C7-C0AA-8FBCE7B7C3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E68FC2-B878-DA52-382B-6F64BB922330}"/>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2283368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5628C-263B-8769-75AC-D903BCC989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D46475-857E-D318-94DE-16DDA63EC4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B68003-5310-8C76-9026-A6F814A633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DFF86B-54A2-6B2B-C8D6-F16B14DB1D38}"/>
              </a:ext>
            </a:extLst>
          </p:cNvPr>
          <p:cNvSpPr>
            <a:spLocks noGrp="1"/>
          </p:cNvSpPr>
          <p:nvPr>
            <p:ph type="dt" sz="half" idx="10"/>
          </p:nvPr>
        </p:nvSpPr>
        <p:spPr/>
        <p:txBody>
          <a:bodyPr/>
          <a:lstStyle/>
          <a:p>
            <a:fld id="{D00661EF-6070-1C45-9006-0C0355244925}" type="datetimeFigureOut">
              <a:rPr lang="en-US" smtClean="0"/>
              <a:t>12/4/24</a:t>
            </a:fld>
            <a:endParaRPr lang="en-US"/>
          </a:p>
        </p:txBody>
      </p:sp>
      <p:sp>
        <p:nvSpPr>
          <p:cNvPr id="6" name="Footer Placeholder 5">
            <a:extLst>
              <a:ext uri="{FF2B5EF4-FFF2-40B4-BE49-F238E27FC236}">
                <a16:creationId xmlns:a16="http://schemas.microsoft.com/office/drawing/2014/main" id="{EA8371B6-4B38-E548-65C6-032A3DBDD2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A8F86F-E317-C7C0-90BA-F3A05EA921E5}"/>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147961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E2596-0B9E-F563-5F0F-3279A98247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A0B9C7-9E36-F2C5-435A-09BDFE6C08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7F98F6-932A-B954-03E6-348FA49CAB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F4292F-1E41-F037-EEE4-C11CAE115D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311840-452A-2A5C-2F49-20828ED28C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3F14D11-65C5-B4E1-A8DE-A17D798B2594}"/>
              </a:ext>
            </a:extLst>
          </p:cNvPr>
          <p:cNvSpPr>
            <a:spLocks noGrp="1"/>
          </p:cNvSpPr>
          <p:nvPr>
            <p:ph type="dt" sz="half" idx="10"/>
          </p:nvPr>
        </p:nvSpPr>
        <p:spPr/>
        <p:txBody>
          <a:bodyPr/>
          <a:lstStyle/>
          <a:p>
            <a:fld id="{D00661EF-6070-1C45-9006-0C0355244925}" type="datetimeFigureOut">
              <a:rPr lang="en-US" smtClean="0"/>
              <a:t>12/4/24</a:t>
            </a:fld>
            <a:endParaRPr lang="en-US"/>
          </a:p>
        </p:txBody>
      </p:sp>
      <p:sp>
        <p:nvSpPr>
          <p:cNvPr id="8" name="Footer Placeholder 7">
            <a:extLst>
              <a:ext uri="{FF2B5EF4-FFF2-40B4-BE49-F238E27FC236}">
                <a16:creationId xmlns:a16="http://schemas.microsoft.com/office/drawing/2014/main" id="{B3FE3B7F-4428-0716-33BD-DF06679260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4789D58-D332-B4E7-530E-25A5E96A0481}"/>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2939710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8643-1485-0F05-6DE7-3F59310B01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B879FF-C0D2-79A9-6FF6-919114D2E74E}"/>
              </a:ext>
            </a:extLst>
          </p:cNvPr>
          <p:cNvSpPr>
            <a:spLocks noGrp="1"/>
          </p:cNvSpPr>
          <p:nvPr>
            <p:ph type="dt" sz="half" idx="10"/>
          </p:nvPr>
        </p:nvSpPr>
        <p:spPr/>
        <p:txBody>
          <a:bodyPr/>
          <a:lstStyle/>
          <a:p>
            <a:fld id="{D00661EF-6070-1C45-9006-0C0355244925}" type="datetimeFigureOut">
              <a:rPr lang="en-US" smtClean="0"/>
              <a:t>12/4/24</a:t>
            </a:fld>
            <a:endParaRPr lang="en-US"/>
          </a:p>
        </p:txBody>
      </p:sp>
      <p:sp>
        <p:nvSpPr>
          <p:cNvPr id="4" name="Footer Placeholder 3">
            <a:extLst>
              <a:ext uri="{FF2B5EF4-FFF2-40B4-BE49-F238E27FC236}">
                <a16:creationId xmlns:a16="http://schemas.microsoft.com/office/drawing/2014/main" id="{52B7EC88-4073-8CC8-E119-120C536F98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295780-00A0-1FB7-5A72-DE1635BD8C34}"/>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863214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5A5583-0033-F9F2-6483-2B3CA826B8DA}"/>
              </a:ext>
            </a:extLst>
          </p:cNvPr>
          <p:cNvSpPr>
            <a:spLocks noGrp="1"/>
          </p:cNvSpPr>
          <p:nvPr>
            <p:ph type="dt" sz="half" idx="10"/>
          </p:nvPr>
        </p:nvSpPr>
        <p:spPr/>
        <p:txBody>
          <a:bodyPr/>
          <a:lstStyle/>
          <a:p>
            <a:fld id="{D00661EF-6070-1C45-9006-0C0355244925}" type="datetimeFigureOut">
              <a:rPr lang="en-US" smtClean="0"/>
              <a:t>12/4/24</a:t>
            </a:fld>
            <a:endParaRPr lang="en-US"/>
          </a:p>
        </p:txBody>
      </p:sp>
      <p:sp>
        <p:nvSpPr>
          <p:cNvPr id="3" name="Footer Placeholder 2">
            <a:extLst>
              <a:ext uri="{FF2B5EF4-FFF2-40B4-BE49-F238E27FC236}">
                <a16:creationId xmlns:a16="http://schemas.microsoft.com/office/drawing/2014/main" id="{DB814032-14CE-8804-D5CE-8295439721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C61A82-F89B-B25F-3525-0D89E3838915}"/>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1940021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3EB63-EFEC-A22C-0F46-FCA4AEDCCD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5C7674-DB93-37E7-FF79-FFC64CF14E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855F2B-647C-2723-1149-E253335501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1D924A-C898-FF20-95C7-D7BCDEA3C89B}"/>
              </a:ext>
            </a:extLst>
          </p:cNvPr>
          <p:cNvSpPr>
            <a:spLocks noGrp="1"/>
          </p:cNvSpPr>
          <p:nvPr>
            <p:ph type="dt" sz="half" idx="10"/>
          </p:nvPr>
        </p:nvSpPr>
        <p:spPr/>
        <p:txBody>
          <a:bodyPr/>
          <a:lstStyle/>
          <a:p>
            <a:fld id="{D00661EF-6070-1C45-9006-0C0355244925}" type="datetimeFigureOut">
              <a:rPr lang="en-US" smtClean="0"/>
              <a:t>12/4/24</a:t>
            </a:fld>
            <a:endParaRPr lang="en-US"/>
          </a:p>
        </p:txBody>
      </p:sp>
      <p:sp>
        <p:nvSpPr>
          <p:cNvPr id="6" name="Footer Placeholder 5">
            <a:extLst>
              <a:ext uri="{FF2B5EF4-FFF2-40B4-BE49-F238E27FC236}">
                <a16:creationId xmlns:a16="http://schemas.microsoft.com/office/drawing/2014/main" id="{66E3B0BA-AF9B-941C-BA06-1D5D3FA36F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8722A8-F98B-1236-2C1E-8D19C208D35A}"/>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873096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2450F-F62A-DBF1-8006-2AB7EEA43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D8CF81-0EC3-FB86-6F24-C3826D9F3E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F7ECFA-FEFB-F0CD-FDEF-75EFDD40D4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2D9520-368C-922F-C8C7-CD25B02F8C69}"/>
              </a:ext>
            </a:extLst>
          </p:cNvPr>
          <p:cNvSpPr>
            <a:spLocks noGrp="1"/>
          </p:cNvSpPr>
          <p:nvPr>
            <p:ph type="dt" sz="half" idx="10"/>
          </p:nvPr>
        </p:nvSpPr>
        <p:spPr/>
        <p:txBody>
          <a:bodyPr/>
          <a:lstStyle/>
          <a:p>
            <a:fld id="{D00661EF-6070-1C45-9006-0C0355244925}" type="datetimeFigureOut">
              <a:rPr lang="en-US" smtClean="0"/>
              <a:t>12/4/24</a:t>
            </a:fld>
            <a:endParaRPr lang="en-US"/>
          </a:p>
        </p:txBody>
      </p:sp>
      <p:sp>
        <p:nvSpPr>
          <p:cNvPr id="6" name="Footer Placeholder 5">
            <a:extLst>
              <a:ext uri="{FF2B5EF4-FFF2-40B4-BE49-F238E27FC236}">
                <a16:creationId xmlns:a16="http://schemas.microsoft.com/office/drawing/2014/main" id="{681E0D6E-EC72-E714-53FC-9FB03F3C49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FC61CE-2D6C-53F2-8EA4-16C55E20E55C}"/>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1615625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EF79-49CB-991F-4049-60D1FE6B27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3C27CA-8AAD-F4A2-4F1D-2F5461AFD3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0A02E6-ED90-6CF0-33FC-BED5DA10BC39}"/>
              </a:ext>
            </a:extLst>
          </p:cNvPr>
          <p:cNvSpPr>
            <a:spLocks noGrp="1"/>
          </p:cNvSpPr>
          <p:nvPr>
            <p:ph type="dt" sz="half" idx="10"/>
          </p:nvPr>
        </p:nvSpPr>
        <p:spPr/>
        <p:txBody>
          <a:bodyPr/>
          <a:lstStyle/>
          <a:p>
            <a:fld id="{D00661EF-6070-1C45-9006-0C0355244925}" type="datetimeFigureOut">
              <a:rPr lang="en-US" smtClean="0"/>
              <a:t>12/4/24</a:t>
            </a:fld>
            <a:endParaRPr lang="en-US"/>
          </a:p>
        </p:txBody>
      </p:sp>
      <p:sp>
        <p:nvSpPr>
          <p:cNvPr id="5" name="Footer Placeholder 4">
            <a:extLst>
              <a:ext uri="{FF2B5EF4-FFF2-40B4-BE49-F238E27FC236}">
                <a16:creationId xmlns:a16="http://schemas.microsoft.com/office/drawing/2014/main" id="{8A0C8CEC-A170-95EF-7240-AB7D41933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393A07-C2AD-05EE-4CB3-4218DE9C0DFC}"/>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16130468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231C8B-2B28-BFD2-BC39-3C042B1471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69863B-93DB-3D42-C9F2-1B406704AD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B0C3A4-3068-ED7C-0A4B-9F36F441B427}"/>
              </a:ext>
            </a:extLst>
          </p:cNvPr>
          <p:cNvSpPr>
            <a:spLocks noGrp="1"/>
          </p:cNvSpPr>
          <p:nvPr>
            <p:ph type="dt" sz="half" idx="10"/>
          </p:nvPr>
        </p:nvSpPr>
        <p:spPr/>
        <p:txBody>
          <a:bodyPr/>
          <a:lstStyle/>
          <a:p>
            <a:fld id="{D00661EF-6070-1C45-9006-0C0355244925}" type="datetimeFigureOut">
              <a:rPr lang="en-US" smtClean="0"/>
              <a:t>12/4/24</a:t>
            </a:fld>
            <a:endParaRPr lang="en-US"/>
          </a:p>
        </p:txBody>
      </p:sp>
      <p:sp>
        <p:nvSpPr>
          <p:cNvPr id="5" name="Footer Placeholder 4">
            <a:extLst>
              <a:ext uri="{FF2B5EF4-FFF2-40B4-BE49-F238E27FC236}">
                <a16:creationId xmlns:a16="http://schemas.microsoft.com/office/drawing/2014/main" id="{7AC78446-159D-2F2C-8752-785E733F7F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D03177-BE6A-61CD-F1A1-817790EB76FA}"/>
              </a:ext>
            </a:extLst>
          </p:cNvPr>
          <p:cNvSpPr>
            <a:spLocks noGrp="1"/>
          </p:cNvSpPr>
          <p:nvPr>
            <p:ph type="sldNum" sz="quarter" idx="12"/>
          </p:nvPr>
        </p:nvSpPr>
        <p:spPr/>
        <p:txBody>
          <a:bodyPr/>
          <a:lstStyle/>
          <a:p>
            <a:fld id="{4848BBCA-CA74-FB4B-845D-D8FBCD23882E}" type="slidenum">
              <a:rPr lang="en-US" smtClean="0"/>
              <a:t>‹#›</a:t>
            </a:fld>
            <a:endParaRPr lang="en-US"/>
          </a:p>
        </p:txBody>
      </p:sp>
    </p:spTree>
    <p:extLst>
      <p:ext uri="{BB962C8B-B14F-4D97-AF65-F5344CB8AC3E}">
        <p14:creationId xmlns:p14="http://schemas.microsoft.com/office/powerpoint/2010/main" val="3420032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BA5221-1539-AE0D-5D3A-66F80701C6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50090C-88D7-A653-C38E-8F16B84964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231726-FD80-3B87-5A7A-70AB4B9D59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0661EF-6070-1C45-9006-0C0355244925}" type="datetimeFigureOut">
              <a:rPr lang="en-US" smtClean="0"/>
              <a:t>12/4/24</a:t>
            </a:fld>
            <a:endParaRPr lang="en-US"/>
          </a:p>
        </p:txBody>
      </p:sp>
      <p:sp>
        <p:nvSpPr>
          <p:cNvPr id="5" name="Footer Placeholder 4">
            <a:extLst>
              <a:ext uri="{FF2B5EF4-FFF2-40B4-BE49-F238E27FC236}">
                <a16:creationId xmlns:a16="http://schemas.microsoft.com/office/drawing/2014/main" id="{11A9D3FB-59B1-C853-8C52-7BC3BB6434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88258B5-65AF-7C87-E723-4F13137A02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48BBCA-CA74-FB4B-845D-D8FBCD23882E}" type="slidenum">
              <a:rPr lang="en-US" smtClean="0"/>
              <a:t>‹#›</a:t>
            </a:fld>
            <a:endParaRPr lang="en-US"/>
          </a:p>
        </p:txBody>
      </p:sp>
    </p:spTree>
    <p:extLst>
      <p:ext uri="{BB962C8B-B14F-4D97-AF65-F5344CB8AC3E}">
        <p14:creationId xmlns:p14="http://schemas.microsoft.com/office/powerpoint/2010/main" val="2278907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5.emf"/><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3.png"/><Relationship Id="rId9" Type="http://schemas.openxmlformats.org/officeDocument/2006/relationships/image" Target="../media/image12.png"/><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emf"/><Relationship Id="rId3" Type="http://schemas.openxmlformats.org/officeDocument/2006/relationships/image" Target="../media/image5.emf"/><Relationship Id="rId7" Type="http://schemas.openxmlformats.org/officeDocument/2006/relationships/image" Target="../media/image21.emf"/><Relationship Id="rId12"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3.png"/><Relationship Id="rId9" Type="http://schemas.openxmlformats.org/officeDocument/2006/relationships/image" Target="../media/image23.png"/><Relationship Id="rId1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emf"/><Relationship Id="rId7"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5.emf"/><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8.xml"/><Relationship Id="rId16"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4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18" Type="http://schemas.openxmlformats.org/officeDocument/2006/relationships/image" Target="../media/image61.png"/><Relationship Id="rId3" Type="http://schemas.openxmlformats.org/officeDocument/2006/relationships/image" Target="../media/image5.emf"/><Relationship Id="rId7" Type="http://schemas.openxmlformats.org/officeDocument/2006/relationships/image" Target="../media/image50.png"/><Relationship Id="rId12" Type="http://schemas.openxmlformats.org/officeDocument/2006/relationships/image" Target="../media/image55.png"/><Relationship Id="rId17" Type="http://schemas.openxmlformats.org/officeDocument/2006/relationships/image" Target="../media/image60.png"/><Relationship Id="rId2" Type="http://schemas.openxmlformats.org/officeDocument/2006/relationships/notesSlide" Target="../notesSlides/notesSlide9.xml"/><Relationship Id="rId16" Type="http://schemas.openxmlformats.org/officeDocument/2006/relationships/image" Target="../media/image59.png"/><Relationship Id="rId20" Type="http://schemas.openxmlformats.org/officeDocument/2006/relationships/image" Target="../media/image63.png"/><Relationship Id="rId1" Type="http://schemas.openxmlformats.org/officeDocument/2006/relationships/slideLayout" Target="../slideLayouts/slideLayout6.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png"/><Relationship Id="rId10" Type="http://schemas.openxmlformats.org/officeDocument/2006/relationships/image" Target="../media/image53.png"/><Relationship Id="rId19" Type="http://schemas.openxmlformats.org/officeDocument/2006/relationships/image" Target="../media/image62.png"/><Relationship Id="rId4" Type="http://schemas.openxmlformats.org/officeDocument/2006/relationships/image" Target="../media/image3.png"/><Relationship Id="rId9" Type="http://schemas.openxmlformats.org/officeDocument/2006/relationships/image" Target="../media/image52.png"/><Relationship Id="rId14" Type="http://schemas.openxmlformats.org/officeDocument/2006/relationships/image" Target="../media/image57.png"/></Relationships>
</file>

<file path=ppt/slides/_rels/slide1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4.png"/><Relationship Id="rId7" Type="http://schemas.openxmlformats.org/officeDocument/2006/relationships/image" Target="../media/image66.sv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65.png"/><Relationship Id="rId11" Type="http://schemas.openxmlformats.org/officeDocument/2006/relationships/image" Target="../media/image70.svg"/><Relationship Id="rId5" Type="http://schemas.openxmlformats.org/officeDocument/2006/relationships/image" Target="../media/image3.png"/><Relationship Id="rId10" Type="http://schemas.openxmlformats.org/officeDocument/2006/relationships/image" Target="../media/image69.png"/><Relationship Id="rId4" Type="http://schemas.openxmlformats.org/officeDocument/2006/relationships/image" Target="../media/image5.emf"/><Relationship Id="rId9" Type="http://schemas.openxmlformats.org/officeDocument/2006/relationships/image" Target="../media/image68.svg"/></Relationships>
</file>

<file path=ppt/slides/_rels/slide12.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74.svg"/><Relationship Id="rId5" Type="http://schemas.openxmlformats.org/officeDocument/2006/relationships/image" Target="../media/image73.png"/><Relationship Id="rId10" Type="http://schemas.openxmlformats.org/officeDocument/2006/relationships/image" Target="../media/image3.png"/><Relationship Id="rId4" Type="http://schemas.openxmlformats.org/officeDocument/2006/relationships/image" Target="../media/image72.svg"/><Relationship Id="rId9"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png"/><Relationship Id="rId3" Type="http://schemas.openxmlformats.org/officeDocument/2006/relationships/image" Target="../media/image5.emf"/><Relationship Id="rId7" Type="http://schemas.openxmlformats.org/officeDocument/2006/relationships/image" Target="../media/image79.png"/><Relationship Id="rId12" Type="http://schemas.openxmlformats.org/officeDocument/2006/relationships/image" Target="../media/image84.png"/><Relationship Id="rId2" Type="http://schemas.openxmlformats.org/officeDocument/2006/relationships/notesSlide" Target="../notesSlides/notesSlide14.xml"/><Relationship Id="rId16" Type="http://schemas.openxmlformats.org/officeDocument/2006/relationships/image" Target="../media/image88.png"/><Relationship Id="rId1" Type="http://schemas.openxmlformats.org/officeDocument/2006/relationships/slideLayout" Target="../slideLayouts/slideLayout6.xml"/><Relationship Id="rId6" Type="http://schemas.openxmlformats.org/officeDocument/2006/relationships/image" Target="../media/image78.png"/><Relationship Id="rId11" Type="http://schemas.openxmlformats.org/officeDocument/2006/relationships/image" Target="../media/image83.png"/><Relationship Id="rId5" Type="http://schemas.openxmlformats.org/officeDocument/2006/relationships/image" Target="../media/image77.png"/><Relationship Id="rId15" Type="http://schemas.openxmlformats.org/officeDocument/2006/relationships/image" Target="../media/image87.png"/><Relationship Id="rId10" Type="http://schemas.openxmlformats.org/officeDocument/2006/relationships/image" Target="../media/image82.png"/><Relationship Id="rId4" Type="http://schemas.openxmlformats.org/officeDocument/2006/relationships/image" Target="../media/image3.png"/><Relationship Id="rId9" Type="http://schemas.openxmlformats.org/officeDocument/2006/relationships/image" Target="../media/image81.svg"/><Relationship Id="rId14" Type="http://schemas.openxmlformats.org/officeDocument/2006/relationships/image" Target="../media/image86.png"/></Relationships>
</file>

<file path=ppt/slides/_rels/slide16.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5.emf"/><Relationship Id="rId7" Type="http://schemas.openxmlformats.org/officeDocument/2006/relationships/image" Target="../media/image90.sv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89.png"/><Relationship Id="rId11" Type="http://schemas.openxmlformats.org/officeDocument/2006/relationships/image" Target="../media/image94.emf"/><Relationship Id="rId5" Type="http://schemas.openxmlformats.org/officeDocument/2006/relationships/image" Target="../media/image19.png"/><Relationship Id="rId10" Type="http://schemas.openxmlformats.org/officeDocument/2006/relationships/image" Target="../media/image93.emf"/><Relationship Id="rId4" Type="http://schemas.openxmlformats.org/officeDocument/2006/relationships/image" Target="../media/image3.png"/><Relationship Id="rId9" Type="http://schemas.openxmlformats.org/officeDocument/2006/relationships/image" Target="../media/image92.png"/></Relationships>
</file>

<file path=ppt/slides/_rels/slide17.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5.emf"/><Relationship Id="rId7" Type="http://schemas.openxmlformats.org/officeDocument/2006/relationships/image" Target="../media/image97.sv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5753DE-8342-A718-0797-29DBE139376D}"/>
              </a:ext>
            </a:extLst>
          </p:cNvPr>
          <p:cNvPicPr>
            <a:picLocks noChangeAspect="1"/>
          </p:cNvPicPr>
          <p:nvPr/>
        </p:nvPicPr>
        <p:blipFill>
          <a:blip r:embed="rId3"/>
          <a:stretch>
            <a:fillRect/>
          </a:stretch>
        </p:blipFill>
        <p:spPr>
          <a:xfrm>
            <a:off x="0" y="16283"/>
            <a:ext cx="12192000" cy="6858000"/>
          </a:xfrm>
          <a:prstGeom prst="rect">
            <a:avLst/>
          </a:prstGeom>
        </p:spPr>
      </p:pic>
      <p:sp>
        <p:nvSpPr>
          <p:cNvPr id="17" name="Rectangle 16">
            <a:extLst>
              <a:ext uri="{FF2B5EF4-FFF2-40B4-BE49-F238E27FC236}">
                <a16:creationId xmlns:a16="http://schemas.microsoft.com/office/drawing/2014/main" id="{BE362B69-DCC7-0B64-F264-1D7CEBA3AC09}"/>
              </a:ext>
            </a:extLst>
          </p:cNvPr>
          <p:cNvSpPr/>
          <p:nvPr/>
        </p:nvSpPr>
        <p:spPr>
          <a:xfrm>
            <a:off x="6096000" y="-9555"/>
            <a:ext cx="6096000" cy="6874283"/>
          </a:xfrm>
          <a:prstGeom prst="rect">
            <a:avLst/>
          </a:prstGeom>
          <a:solidFill>
            <a:schemeClr val="bg1">
              <a:alpha val="7501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F014B22C-2DD1-974F-1B44-55858D41E725}"/>
              </a:ext>
            </a:extLst>
          </p:cNvPr>
          <p:cNvSpPr txBox="1">
            <a:spLocks/>
          </p:cNvSpPr>
          <p:nvPr/>
        </p:nvSpPr>
        <p:spPr>
          <a:xfrm>
            <a:off x="6705635" y="5423803"/>
            <a:ext cx="3874570" cy="921567"/>
          </a:xfrm>
          <a:prstGeom prst="rect">
            <a:avLst/>
          </a:prstGeom>
        </p:spPr>
        <p:txBody>
          <a:bodyPr vert="horz" lIns="91440" tIns="45720" rIns="91440" bIns="45720" rtlCol="0" anchor="ctr" anchorCtr="0">
            <a:noAutofit/>
          </a:bodyPr>
          <a:lstStyle>
            <a:lvl1pPr marL="0" indent="0" algn="r" defTabSz="914400" rtl="0" eaLnBrk="1" latinLnBrk="0" hangingPunct="1">
              <a:lnSpc>
                <a:spcPct val="100000"/>
              </a:lnSpc>
              <a:spcBef>
                <a:spcPts val="1000"/>
              </a:spcBef>
              <a:buFont typeface="Arial" panose="020B0604020202020204" pitchFamily="34" charset="0"/>
              <a:buNone/>
              <a:tabLst/>
              <a:defRPr sz="2000" b="1"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System Font Regular"/>
              <a:buNone/>
              <a:tabLst/>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Courier New" panose="02070309020205020404" pitchFamily="49"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defTabSz="914400" rtl="0" eaLnBrk="1" fontAlgn="auto" latinLnBrk="0" hangingPunct="1">
              <a:lnSpc>
                <a:spcPct val="99428"/>
              </a:lnSpc>
              <a:spcBef>
                <a:spcPts val="200"/>
              </a:spcBef>
              <a:spcAft>
                <a:spcPts val="0"/>
              </a:spcAft>
              <a:buClrTx/>
              <a:buSzTx/>
              <a:buFont typeface="Arial" panose="020B0604020202020204" pitchFamily="34" charset="0"/>
              <a:buNone/>
              <a:tabLst/>
              <a:defRPr/>
            </a:pPr>
            <a:r>
              <a:rPr lang="en-US" dirty="0">
                <a:solidFill>
                  <a:schemeClr val="tx1"/>
                </a:solidFill>
                <a:latin typeface="Aptos" panose="020B0004020202020204" pitchFamily="34" charset="0"/>
                <a:cs typeface="Arial"/>
              </a:rPr>
              <a:t>Dr. Jake Bleacher</a:t>
            </a:r>
            <a:endParaRPr lang="en-US" i="0" u="none" strike="noStrike" kern="1200" cap="none" spc="0" normalizeH="0" baseline="0" noProof="0" dirty="0">
              <a:ln>
                <a:noFill/>
              </a:ln>
              <a:solidFill>
                <a:schemeClr val="tx1"/>
              </a:solidFill>
              <a:effectLst/>
              <a:uLnTx/>
              <a:uFillTx/>
              <a:latin typeface="Aptos" panose="020B0004020202020204" pitchFamily="34" charset="0"/>
              <a:cs typeface="Arial"/>
            </a:endParaRPr>
          </a:p>
          <a:p>
            <a:pPr marL="0" marR="0" lvl="0" indent="0" defTabSz="914400" rtl="0" eaLnBrk="1" fontAlgn="auto" latinLnBrk="0" hangingPunct="1">
              <a:lnSpc>
                <a:spcPct val="99428"/>
              </a:lnSpc>
              <a:spcBef>
                <a:spcPts val="2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chemeClr val="tx1"/>
                </a:solidFill>
                <a:effectLst/>
                <a:uLnTx/>
                <a:uFillTx/>
                <a:latin typeface="Aptos" panose="020B0004020202020204" pitchFamily="34" charset="0"/>
                <a:cs typeface="Arial"/>
              </a:rPr>
              <a:t>Chief Exploration Scientist</a:t>
            </a:r>
          </a:p>
          <a:p>
            <a:pPr marL="0" marR="0" lvl="0" indent="0" defTabSz="914400" rtl="0" eaLnBrk="1" fontAlgn="auto" latinLnBrk="0" hangingPunct="1">
              <a:lnSpc>
                <a:spcPct val="99428"/>
              </a:lnSpc>
              <a:spcBef>
                <a:spcPts val="200"/>
              </a:spcBef>
              <a:spcAft>
                <a:spcPts val="0"/>
              </a:spcAft>
              <a:buClrTx/>
              <a:buSzTx/>
              <a:buFont typeface="Arial" panose="020B0604020202020204" pitchFamily="34" charset="0"/>
              <a:buNone/>
              <a:tabLst/>
              <a:defRPr/>
            </a:pPr>
            <a:r>
              <a:rPr lang="en-US" sz="1400" b="0" i="1" dirty="0">
                <a:solidFill>
                  <a:schemeClr val="tx1"/>
                </a:solidFill>
                <a:latin typeface="Aptos" panose="020B0004020202020204" pitchFamily="34" charset="0"/>
                <a:cs typeface="Arial"/>
              </a:rPr>
              <a:t>Strategy and Architecture Office</a:t>
            </a:r>
          </a:p>
          <a:p>
            <a:pPr marL="0" marR="0" lvl="0" indent="0" defTabSz="914400" rtl="0" eaLnBrk="1" fontAlgn="auto" latinLnBrk="0" hangingPunct="1">
              <a:lnSpc>
                <a:spcPct val="99428"/>
              </a:lnSpc>
              <a:spcBef>
                <a:spcPts val="200"/>
              </a:spcBef>
              <a:spcAft>
                <a:spcPts val="0"/>
              </a:spcAft>
              <a:buClrTx/>
              <a:buSzTx/>
              <a:buFont typeface="Arial" panose="020B0604020202020204" pitchFamily="34" charset="0"/>
              <a:buNone/>
              <a:tabLst/>
              <a:defRPr/>
            </a:pPr>
            <a:r>
              <a:rPr lang="en-US" sz="1200" b="0" i="1" u="none" strike="noStrike" kern="1200" cap="none" spc="0" normalizeH="0" baseline="0" noProof="0" dirty="0">
                <a:ln>
                  <a:noFill/>
                </a:ln>
                <a:solidFill>
                  <a:schemeClr val="tx1"/>
                </a:solidFill>
                <a:effectLst/>
                <a:uLnTx/>
                <a:uFillTx/>
                <a:latin typeface="Aptos" panose="020B0004020202020204" pitchFamily="34" charset="0"/>
                <a:cs typeface="Arial"/>
              </a:rPr>
              <a:t>Exploration Systems Development Mission </a:t>
            </a:r>
            <a:r>
              <a:rPr lang="en-US" sz="1200" b="0" i="1" u="none" strike="noStrike" kern="1200" cap="none" spc="0" normalizeH="0" baseline="0" noProof="0" dirty="0" err="1">
                <a:ln>
                  <a:noFill/>
                </a:ln>
                <a:solidFill>
                  <a:schemeClr val="tx1"/>
                </a:solidFill>
                <a:effectLst/>
                <a:uLnTx/>
                <a:uFillTx/>
                <a:latin typeface="Aptos" panose="020B0004020202020204" pitchFamily="34" charset="0"/>
                <a:cs typeface="Arial"/>
              </a:rPr>
              <a:t>Directo</a:t>
            </a:r>
            <a:r>
              <a:rPr lang="en-US" sz="1200" b="0" i="1" dirty="0">
                <a:solidFill>
                  <a:schemeClr val="tx1"/>
                </a:solidFill>
                <a:latin typeface="Aptos" panose="020B0004020202020204" pitchFamily="34" charset="0"/>
                <a:cs typeface="Arial"/>
              </a:rPr>
              <a:t>rate</a:t>
            </a:r>
            <a:endParaRPr lang="en-US" sz="1200" b="0" i="1" u="none" strike="noStrike" kern="1200" cap="none" spc="0" normalizeH="0" baseline="0" noProof="0" dirty="0">
              <a:ln>
                <a:noFill/>
              </a:ln>
              <a:solidFill>
                <a:schemeClr val="tx1"/>
              </a:solidFill>
              <a:effectLst/>
              <a:uLnTx/>
              <a:uFillTx/>
              <a:latin typeface="Aptos" panose="020B0004020202020204" pitchFamily="34" charset="0"/>
              <a:cs typeface="Arial"/>
            </a:endParaRPr>
          </a:p>
        </p:txBody>
      </p:sp>
      <p:sp>
        <p:nvSpPr>
          <p:cNvPr id="6" name="Oval 5">
            <a:extLst>
              <a:ext uri="{FF2B5EF4-FFF2-40B4-BE49-F238E27FC236}">
                <a16:creationId xmlns:a16="http://schemas.microsoft.com/office/drawing/2014/main" id="{2C675782-AE01-A252-4C62-860C658640EF}"/>
              </a:ext>
            </a:extLst>
          </p:cNvPr>
          <p:cNvSpPr>
            <a:spLocks noChangeAspect="1"/>
          </p:cNvSpPr>
          <p:nvPr/>
        </p:nvSpPr>
        <p:spPr>
          <a:xfrm>
            <a:off x="10821409" y="5335946"/>
            <a:ext cx="1097280" cy="1097280"/>
          </a:xfrm>
          <a:prstGeom prst="ellipse">
            <a:avLst/>
          </a:prstGeom>
          <a:blipFill>
            <a:blip r:embed="rId4"/>
            <a:stretch>
              <a:fillRect/>
            </a:stretch>
          </a:blipFill>
          <a:ln w="31750" cap="rnd">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22" name="TextBox 21">
            <a:extLst>
              <a:ext uri="{FF2B5EF4-FFF2-40B4-BE49-F238E27FC236}">
                <a16:creationId xmlns:a16="http://schemas.microsoft.com/office/drawing/2014/main" id="{3B2C0B7F-DDCE-28C6-7AE2-49B7B788884A}"/>
              </a:ext>
            </a:extLst>
          </p:cNvPr>
          <p:cNvSpPr txBox="1"/>
          <p:nvPr/>
        </p:nvSpPr>
        <p:spPr>
          <a:xfrm>
            <a:off x="6705633" y="2302454"/>
            <a:ext cx="5213055" cy="1472454"/>
          </a:xfrm>
          <a:prstGeom prst="rect">
            <a:avLst/>
          </a:prstGeom>
          <a:noFill/>
        </p:spPr>
        <p:txBody>
          <a:bodyPr wrap="square" lIns="91440" tIns="45720" rIns="91440" bIns="45720" rtlCol="0" anchor="t">
            <a:spAutoFit/>
          </a:bodyPr>
          <a:lstStyle/>
          <a:p>
            <a:pPr>
              <a:lnSpc>
                <a:spcPts val="5200"/>
              </a:lnSpc>
            </a:pPr>
            <a:r>
              <a:rPr lang="en-US" sz="6000" b="1">
                <a:latin typeface="Aptos Black" panose="020B0004020202020204" pitchFamily="34" charset="0"/>
              </a:rPr>
              <a:t>Moon to Mars </a:t>
            </a:r>
          </a:p>
          <a:p>
            <a:pPr algn="r">
              <a:lnSpc>
                <a:spcPts val="5200"/>
              </a:lnSpc>
            </a:pPr>
            <a:r>
              <a:rPr lang="en-US" sz="6000" b="1">
                <a:latin typeface="Aptos Black" panose="020B0004020202020204" pitchFamily="34" charset="0"/>
              </a:rPr>
              <a:t>Architecture</a:t>
            </a:r>
          </a:p>
        </p:txBody>
      </p:sp>
      <p:sp>
        <p:nvSpPr>
          <p:cNvPr id="7" name="TextBox 6">
            <a:extLst>
              <a:ext uri="{FF2B5EF4-FFF2-40B4-BE49-F238E27FC236}">
                <a16:creationId xmlns:a16="http://schemas.microsoft.com/office/drawing/2014/main" id="{7673BD05-8885-E172-6D3A-497841049A5F}"/>
              </a:ext>
            </a:extLst>
          </p:cNvPr>
          <p:cNvSpPr txBox="1"/>
          <p:nvPr/>
        </p:nvSpPr>
        <p:spPr>
          <a:xfrm>
            <a:off x="7168454" y="1933122"/>
            <a:ext cx="919877" cy="369332"/>
          </a:xfrm>
          <a:prstGeom prst="rect">
            <a:avLst/>
          </a:prstGeom>
          <a:noFill/>
        </p:spPr>
        <p:txBody>
          <a:bodyPr wrap="square">
            <a:spAutoFit/>
          </a:bodyPr>
          <a:lstStyle/>
          <a:p>
            <a:r>
              <a:rPr lang="en-US"/>
              <a:t>NASA’s</a:t>
            </a:r>
          </a:p>
        </p:txBody>
      </p:sp>
      <p:sp>
        <p:nvSpPr>
          <p:cNvPr id="2" name="TextBox 1">
            <a:extLst>
              <a:ext uri="{FF2B5EF4-FFF2-40B4-BE49-F238E27FC236}">
                <a16:creationId xmlns:a16="http://schemas.microsoft.com/office/drawing/2014/main" id="{AB1AE4A0-32B6-687E-3623-0BAE341F71EE}"/>
              </a:ext>
            </a:extLst>
          </p:cNvPr>
          <p:cNvSpPr txBox="1"/>
          <p:nvPr/>
        </p:nvSpPr>
        <p:spPr>
          <a:xfrm>
            <a:off x="-788276" y="5002924"/>
            <a:ext cx="184731" cy="369332"/>
          </a:xfrm>
          <a:prstGeom prst="rect">
            <a:avLst/>
          </a:prstGeom>
          <a:noFill/>
        </p:spPr>
        <p:txBody>
          <a:bodyPr wrap="none" rtlCol="0">
            <a:spAutoFit/>
          </a:bodyPr>
          <a:lstStyle/>
          <a:p>
            <a:endParaRPr lang="en-US"/>
          </a:p>
        </p:txBody>
      </p:sp>
      <p:sp>
        <p:nvSpPr>
          <p:cNvPr id="10" name="TextBox 9">
            <a:extLst>
              <a:ext uri="{FF2B5EF4-FFF2-40B4-BE49-F238E27FC236}">
                <a16:creationId xmlns:a16="http://schemas.microsoft.com/office/drawing/2014/main" id="{6FAC08E0-7539-9285-AE89-D1B5B9C6F88E}"/>
              </a:ext>
            </a:extLst>
          </p:cNvPr>
          <p:cNvSpPr txBox="1"/>
          <p:nvPr/>
        </p:nvSpPr>
        <p:spPr>
          <a:xfrm>
            <a:off x="6705636" y="4090775"/>
            <a:ext cx="5213054" cy="827919"/>
          </a:xfrm>
          <a:prstGeom prst="rect">
            <a:avLst/>
          </a:prstGeom>
          <a:noFill/>
        </p:spPr>
        <p:txBody>
          <a:bodyPr wrap="square" lIns="91440" tIns="45720" rIns="91440" bIns="45720" rtlCol="0" anchor="t">
            <a:spAutoFit/>
          </a:bodyPr>
          <a:lstStyle/>
          <a:p>
            <a:pPr algn="r">
              <a:lnSpc>
                <a:spcPct val="85000"/>
              </a:lnSpc>
            </a:pPr>
            <a:r>
              <a:rPr lang="en-US" sz="2800" b="1" dirty="0">
                <a:latin typeface="Aptos Black" panose="020B0004020202020204" pitchFamily="34" charset="0"/>
              </a:rPr>
              <a:t>AAMPB - Germany</a:t>
            </a:r>
            <a:endParaRPr lang="en-US" sz="2800" dirty="0"/>
          </a:p>
          <a:p>
            <a:pPr algn="r"/>
            <a:r>
              <a:rPr lang="en-US" sz="1200" dirty="0"/>
              <a:t>Artemis Multilateral Medical Policy Board</a:t>
            </a:r>
          </a:p>
          <a:p>
            <a:pPr algn="r"/>
            <a:r>
              <a:rPr lang="en-US" sz="1200" b="1" dirty="0">
                <a:latin typeface="Aptos Black" panose="020B0004020202020204" pitchFamily="34" charset="0"/>
              </a:rPr>
              <a:t>December 6, 2024</a:t>
            </a:r>
          </a:p>
        </p:txBody>
      </p:sp>
      <p:cxnSp>
        <p:nvCxnSpPr>
          <p:cNvPr id="18" name="Straight Connector 17">
            <a:extLst>
              <a:ext uri="{FF2B5EF4-FFF2-40B4-BE49-F238E27FC236}">
                <a16:creationId xmlns:a16="http://schemas.microsoft.com/office/drawing/2014/main" id="{DC5213B8-7807-80C8-E90C-68B4643E96C2}"/>
              </a:ext>
            </a:extLst>
          </p:cNvPr>
          <p:cNvCxnSpPr>
            <a:cxnSpLocks/>
          </p:cNvCxnSpPr>
          <p:nvPr/>
        </p:nvCxnSpPr>
        <p:spPr>
          <a:xfrm>
            <a:off x="6705635" y="3774908"/>
            <a:ext cx="5213054"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pic>
        <p:nvPicPr>
          <p:cNvPr id="23" name="Picture 22">
            <a:extLst>
              <a:ext uri="{FF2B5EF4-FFF2-40B4-BE49-F238E27FC236}">
                <a16:creationId xmlns:a16="http://schemas.microsoft.com/office/drawing/2014/main" id="{82B3B9C6-22EC-3672-CA8C-25B29ABB290B}"/>
              </a:ext>
            </a:extLst>
          </p:cNvPr>
          <p:cNvPicPr>
            <a:picLocks noChangeAspect="1"/>
          </p:cNvPicPr>
          <p:nvPr/>
        </p:nvPicPr>
        <p:blipFill>
          <a:blip r:embed="rId5"/>
          <a:stretch>
            <a:fillRect/>
          </a:stretch>
        </p:blipFill>
        <p:spPr>
          <a:xfrm>
            <a:off x="8968410" y="-9556"/>
            <a:ext cx="3223590" cy="1517904"/>
          </a:xfrm>
          <a:prstGeom prst="rect">
            <a:avLst/>
          </a:prstGeom>
        </p:spPr>
      </p:pic>
      <p:cxnSp>
        <p:nvCxnSpPr>
          <p:cNvPr id="24" name="Straight Connector 23">
            <a:extLst>
              <a:ext uri="{FF2B5EF4-FFF2-40B4-BE49-F238E27FC236}">
                <a16:creationId xmlns:a16="http://schemas.microsoft.com/office/drawing/2014/main" id="{602E6628-9A76-C96F-5991-852883EACA0C}"/>
              </a:ext>
            </a:extLst>
          </p:cNvPr>
          <p:cNvCxnSpPr>
            <a:cxnSpLocks/>
          </p:cNvCxnSpPr>
          <p:nvPr/>
        </p:nvCxnSpPr>
        <p:spPr>
          <a:xfrm>
            <a:off x="6705635" y="5148239"/>
            <a:ext cx="5213054"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1166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pot200_earth_1080p30">
            <a:hlinkClick r:id="" action="ppaction://media"/>
            <a:extLst>
              <a:ext uri="{FF2B5EF4-FFF2-40B4-BE49-F238E27FC236}">
                <a16:creationId xmlns:a16="http://schemas.microsoft.com/office/drawing/2014/main" id="{75043AE7-57D7-E7FD-9B68-F6536C09FD3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02297"/>
            <a:ext cx="12192000" cy="6960297"/>
          </a:xfrm>
          <a:prstGeom prst="rect">
            <a:avLst/>
          </a:prstGeom>
        </p:spPr>
      </p:pic>
    </p:spTree>
    <p:extLst>
      <p:ext uri="{BB962C8B-B14F-4D97-AF65-F5344CB8AC3E}">
        <p14:creationId xmlns:p14="http://schemas.microsoft.com/office/powerpoint/2010/main" val="3326198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58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repeatCount="indefinite"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A2DFC-AB98-E278-4F87-348793482833}"/>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0C4DC19A-A173-6042-F362-3BB6F43E99EA}"/>
              </a:ext>
            </a:extLst>
          </p:cNvPr>
          <p:cNvGrpSpPr/>
          <p:nvPr/>
        </p:nvGrpSpPr>
        <p:grpSpPr>
          <a:xfrm>
            <a:off x="228600" y="1068971"/>
            <a:ext cx="10247811" cy="134614"/>
            <a:chOff x="38100" y="1312189"/>
            <a:chExt cx="10247811" cy="134614"/>
          </a:xfrm>
        </p:grpSpPr>
        <p:pic>
          <p:nvPicPr>
            <p:cNvPr id="15" name="Picture 14">
              <a:extLst>
                <a:ext uri="{FF2B5EF4-FFF2-40B4-BE49-F238E27FC236}">
                  <a16:creationId xmlns:a16="http://schemas.microsoft.com/office/drawing/2014/main" id="{8EB742A8-4B0D-ACE0-63C9-3E6297E2C7D7}"/>
                </a:ext>
              </a:extLst>
            </p:cNvPr>
            <p:cNvPicPr>
              <a:picLocks noChangeAspect="1"/>
            </p:cNvPicPr>
            <p:nvPr/>
          </p:nvPicPr>
          <p:blipFill>
            <a:blip r:embed="rId3"/>
            <a:stretch>
              <a:fillRect/>
            </a:stretch>
          </p:blipFill>
          <p:spPr>
            <a:xfrm>
              <a:off x="1520111" y="1312189"/>
              <a:ext cx="1988140" cy="134614"/>
            </a:xfrm>
            <a:prstGeom prst="rect">
              <a:avLst/>
            </a:prstGeom>
          </p:spPr>
        </p:pic>
        <p:cxnSp>
          <p:nvCxnSpPr>
            <p:cNvPr id="19" name="Straight Connector 18">
              <a:extLst>
                <a:ext uri="{FF2B5EF4-FFF2-40B4-BE49-F238E27FC236}">
                  <a16:creationId xmlns:a16="http://schemas.microsoft.com/office/drawing/2014/main" id="{7915B7A6-BF26-EAD5-79DA-DA664D8C9828}"/>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6002ACE-7EED-F18E-D53D-0E392B3F24FB}"/>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22" name="Picture 21" descr="A black background with a black square&#10;&#10;Description automatically generated with medium confidence">
            <a:extLst>
              <a:ext uri="{FF2B5EF4-FFF2-40B4-BE49-F238E27FC236}">
                <a16:creationId xmlns:a16="http://schemas.microsoft.com/office/drawing/2014/main" id="{25D5C5E3-684D-AA8E-1949-A362E9479E2B}"/>
              </a:ext>
            </a:extLst>
          </p:cNvPr>
          <p:cNvPicPr>
            <a:picLocks noChangeAspect="1"/>
          </p:cNvPicPr>
          <p:nvPr/>
        </p:nvPicPr>
        <p:blipFill>
          <a:blip r:embed="rId4"/>
          <a:srcRect l="60291"/>
          <a:stretch/>
        </p:blipFill>
        <p:spPr>
          <a:xfrm>
            <a:off x="10906539" y="0"/>
            <a:ext cx="1280068" cy="1517904"/>
          </a:xfrm>
          <a:prstGeom prst="rect">
            <a:avLst/>
          </a:prstGeom>
        </p:spPr>
      </p:pic>
      <p:sp>
        <p:nvSpPr>
          <p:cNvPr id="175" name="TextBox 174">
            <a:extLst>
              <a:ext uri="{FF2B5EF4-FFF2-40B4-BE49-F238E27FC236}">
                <a16:creationId xmlns:a16="http://schemas.microsoft.com/office/drawing/2014/main" id="{DB6B7FD8-75A6-759B-0C93-6508A8DA46FB}"/>
              </a:ext>
            </a:extLst>
          </p:cNvPr>
          <p:cNvSpPr txBox="1"/>
          <p:nvPr/>
        </p:nvSpPr>
        <p:spPr>
          <a:xfrm>
            <a:off x="-654627" y="31173"/>
            <a:ext cx="184731" cy="369332"/>
          </a:xfrm>
          <a:prstGeom prst="rect">
            <a:avLst/>
          </a:prstGeom>
          <a:noFill/>
        </p:spPr>
        <p:txBody>
          <a:bodyPr wrap="none" rtlCol="0">
            <a:spAutoFit/>
          </a:bodyPr>
          <a:lstStyle/>
          <a:p>
            <a:endParaRPr lang="en-US"/>
          </a:p>
        </p:txBody>
      </p:sp>
      <p:pic>
        <p:nvPicPr>
          <p:cNvPr id="2" name="Picture 1">
            <a:extLst>
              <a:ext uri="{FF2B5EF4-FFF2-40B4-BE49-F238E27FC236}">
                <a16:creationId xmlns:a16="http://schemas.microsoft.com/office/drawing/2014/main" id="{22565FE2-9362-CCE0-6F13-7537CF83DAA4}"/>
              </a:ext>
            </a:extLst>
          </p:cNvPr>
          <p:cNvPicPr>
            <a:picLocks noChangeAspect="1"/>
          </p:cNvPicPr>
          <p:nvPr/>
        </p:nvPicPr>
        <p:blipFill>
          <a:blip r:embed="rId5"/>
          <a:stretch>
            <a:fillRect/>
          </a:stretch>
        </p:blipFill>
        <p:spPr>
          <a:xfrm>
            <a:off x="442545" y="1239346"/>
            <a:ext cx="4670442" cy="4670442"/>
          </a:xfrm>
          <a:prstGeom prst="rect">
            <a:avLst/>
          </a:prstGeom>
        </p:spPr>
      </p:pic>
      <p:sp>
        <p:nvSpPr>
          <p:cNvPr id="10" name="TextBox 9">
            <a:extLst>
              <a:ext uri="{FF2B5EF4-FFF2-40B4-BE49-F238E27FC236}">
                <a16:creationId xmlns:a16="http://schemas.microsoft.com/office/drawing/2014/main" id="{81B69EB1-CD0D-E599-20F0-69AEE809068C}"/>
              </a:ext>
            </a:extLst>
          </p:cNvPr>
          <p:cNvSpPr txBox="1"/>
          <p:nvPr/>
        </p:nvSpPr>
        <p:spPr>
          <a:xfrm>
            <a:off x="5112987" y="1548081"/>
            <a:ext cx="4594674" cy="1118832"/>
          </a:xfrm>
          <a:prstGeom prst="rect">
            <a:avLst/>
          </a:prstGeom>
          <a:noFill/>
        </p:spPr>
        <p:txBody>
          <a:bodyPr wrap="square" rtlCol="0" anchor="ctr">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a:ln>
                  <a:noFill/>
                </a:ln>
                <a:effectLst/>
                <a:uLnTx/>
                <a:uFillTx/>
                <a:latin typeface="Aptos" panose="020B0004020202020204" pitchFamily="34" charset="0"/>
                <a:ea typeface="Calibri" panose="020F0502020204030204" pitchFamily="34" charset="0"/>
                <a:cs typeface="Arial" panose="020B0604020202020204" pitchFamily="34" charset="0"/>
              </a:rPr>
              <a:t>SCIENCE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b="0" i="0" u="none" strike="noStrike" kern="1200" cap="none" spc="0" normalizeH="0" baseline="0" noProof="0">
                <a:ln>
                  <a:noFill/>
                </a:ln>
                <a:effectLst/>
                <a:uLnTx/>
                <a:uFillTx/>
                <a:latin typeface="Aptos" panose="020B0004020202020204" pitchFamily="34" charset="0"/>
                <a:ea typeface="Calibri" panose="020F0502020204030204" pitchFamily="34" charset="0"/>
                <a:cs typeface="Arial" panose="020B0604020202020204" pitchFamily="34" charset="0"/>
              </a:rPr>
              <a:t>Investigations in deep space, on the Moon, and on Mars will enhance our understanding of the universe and our place in it.</a:t>
            </a:r>
          </a:p>
        </p:txBody>
      </p:sp>
      <p:sp>
        <p:nvSpPr>
          <p:cNvPr id="13" name="TextBox 12">
            <a:extLst>
              <a:ext uri="{FF2B5EF4-FFF2-40B4-BE49-F238E27FC236}">
                <a16:creationId xmlns:a16="http://schemas.microsoft.com/office/drawing/2014/main" id="{1A8140C0-CFF1-E6DC-A233-B1A854CBAF9A}"/>
              </a:ext>
            </a:extLst>
          </p:cNvPr>
          <p:cNvSpPr txBox="1"/>
          <p:nvPr/>
        </p:nvSpPr>
        <p:spPr>
          <a:xfrm>
            <a:off x="6891185" y="4273482"/>
            <a:ext cx="4116432" cy="1118832"/>
          </a:xfrm>
          <a:prstGeom prst="rect">
            <a:avLst/>
          </a:prstGeom>
          <a:noFill/>
        </p:spPr>
        <p:txBody>
          <a:bodyPr wrap="square" rtlCol="0" anchor="ctr">
            <a:spAutoFit/>
          </a:bodyPr>
          <a:lstStyle/>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2000" b="1" i="0" u="none" strike="noStrike" kern="1200" cap="none" spc="0" normalizeH="0" baseline="0" noProof="0">
                <a:ln>
                  <a:noFill/>
                </a:ln>
                <a:effectLst/>
                <a:uLnTx/>
                <a:uFillTx/>
                <a:latin typeface="Aptos" panose="020B0004020202020204" pitchFamily="34" charset="0"/>
                <a:ea typeface="Calibri" panose="020F0502020204030204" pitchFamily="34" charset="0"/>
                <a:cs typeface="Arial" panose="020B0604020202020204" pitchFamily="34" charset="0"/>
              </a:rPr>
              <a:t>NATIONAL POSTURE</a:t>
            </a:r>
            <a:br>
              <a:rPr kumimoji="0" lang="en-US" b="1" i="0" u="none" strike="noStrike" kern="1200" cap="none" spc="0" normalizeH="0" baseline="0" noProof="0">
                <a:ln>
                  <a:noFill/>
                </a:ln>
                <a:effectLst/>
                <a:uLnTx/>
                <a:uFillTx/>
                <a:latin typeface="Aptos" panose="020B0004020202020204" pitchFamily="34" charset="0"/>
                <a:ea typeface="Calibri" panose="020F0502020204030204" pitchFamily="34" charset="0"/>
                <a:cs typeface="Arial" panose="020B0604020202020204" pitchFamily="34" charset="0"/>
              </a:rPr>
            </a:br>
            <a:r>
              <a:rPr kumimoji="0" lang="en-US" b="0" i="0" u="none" strike="noStrike" kern="1200" cap="none" spc="0" normalizeH="0" baseline="0" noProof="0">
                <a:ln>
                  <a:noFill/>
                </a:ln>
                <a:effectLst/>
                <a:uLnTx/>
                <a:uFillTx/>
                <a:latin typeface="Aptos" panose="020B0004020202020204" pitchFamily="34" charset="0"/>
                <a:ea typeface="Calibri" panose="020F0502020204030204" pitchFamily="34" charset="0"/>
                <a:cs typeface="Arial" panose="020B0604020202020204" pitchFamily="34" charset="0"/>
              </a:rPr>
              <a:t>What is done, how it's accomplished, and who participates affect our world, quality of life, and humanity’s future.</a:t>
            </a:r>
          </a:p>
        </p:txBody>
      </p:sp>
      <p:sp>
        <p:nvSpPr>
          <p:cNvPr id="14" name="TextBox 13">
            <a:extLst>
              <a:ext uri="{FF2B5EF4-FFF2-40B4-BE49-F238E27FC236}">
                <a16:creationId xmlns:a16="http://schemas.microsoft.com/office/drawing/2014/main" id="{23195972-F8D8-6FBF-87F3-6CF0A6F60753}"/>
              </a:ext>
            </a:extLst>
          </p:cNvPr>
          <p:cNvSpPr txBox="1"/>
          <p:nvPr/>
        </p:nvSpPr>
        <p:spPr>
          <a:xfrm>
            <a:off x="5995299" y="2869584"/>
            <a:ext cx="4912878" cy="1118832"/>
          </a:xfrm>
          <a:prstGeom prst="rect">
            <a:avLst/>
          </a:prstGeom>
          <a:noFill/>
        </p:spPr>
        <p:txBody>
          <a:bodyPr wrap="square" rtlCol="0" anchor="ctr">
            <a:spAutoFit/>
          </a:bodyPr>
          <a:lstStyle/>
          <a:p>
            <a:pPr marL="0" marR="0" lvl="0" indent="0" defTabSz="914400" rtl="0" eaLnBrk="1" fontAlgn="auto" latinLnBrk="0" hangingPunct="1">
              <a:lnSpc>
                <a:spcPct val="90000"/>
              </a:lnSpc>
              <a:spcBef>
                <a:spcPts val="0"/>
              </a:spcBef>
              <a:spcAft>
                <a:spcPts val="800"/>
              </a:spcAft>
              <a:buClrTx/>
              <a:buSzTx/>
              <a:buFontTx/>
              <a:buNone/>
              <a:tabLst/>
              <a:defRPr/>
            </a:pPr>
            <a:r>
              <a:rPr kumimoji="0" lang="en-US" sz="2000" b="1" i="0" u="none" strike="noStrike" kern="1200" cap="none" spc="0" normalizeH="0" baseline="0" noProof="0">
                <a:ln>
                  <a:noFill/>
                </a:ln>
                <a:effectLst/>
                <a:uLnTx/>
                <a:uFillTx/>
                <a:latin typeface="Aptos" panose="020B0004020202020204" pitchFamily="34" charset="0"/>
                <a:ea typeface="Calibri" panose="020F0502020204030204" pitchFamily="34" charset="0"/>
                <a:cs typeface="Arial" panose="020B0604020202020204" pitchFamily="34" charset="0"/>
              </a:rPr>
              <a:t>INSPIRATION</a:t>
            </a:r>
            <a:br>
              <a:rPr kumimoji="0" lang="en-US" b="1" i="0" u="none" strike="noStrike" kern="1200" cap="none" spc="0" normalizeH="0" baseline="0" noProof="0">
                <a:ln>
                  <a:noFill/>
                </a:ln>
                <a:effectLst/>
                <a:uLnTx/>
                <a:uFillTx/>
                <a:latin typeface="Aptos" panose="020B0004020202020204" pitchFamily="34" charset="0"/>
                <a:ea typeface="Calibri" panose="020F0502020204030204" pitchFamily="34" charset="0"/>
                <a:cs typeface="Arial" panose="020B0604020202020204" pitchFamily="34" charset="0"/>
              </a:rPr>
            </a:br>
            <a:r>
              <a:rPr kumimoji="0" lang="en-US" b="0" i="0" u="none" strike="noStrike" kern="1200" cap="none" spc="0" normalizeH="0" baseline="0" noProof="0">
                <a:ln>
                  <a:noFill/>
                </a:ln>
                <a:effectLst/>
                <a:uLnTx/>
                <a:uFillTx/>
                <a:latin typeface="Aptos" panose="020B0004020202020204" pitchFamily="34" charset="0"/>
                <a:ea typeface="Calibri" panose="020F0502020204030204" pitchFamily="34" charset="0"/>
                <a:cs typeface="Arial" panose="020B0604020202020204" pitchFamily="34" charset="0"/>
              </a:rPr>
              <a:t>Accepting audacious challenges motivates current and future generations to contribute to our voyage deeper into space.</a:t>
            </a:r>
          </a:p>
        </p:txBody>
      </p:sp>
      <p:cxnSp>
        <p:nvCxnSpPr>
          <p:cNvPr id="37" name="Straight Connector 36">
            <a:extLst>
              <a:ext uri="{FF2B5EF4-FFF2-40B4-BE49-F238E27FC236}">
                <a16:creationId xmlns:a16="http://schemas.microsoft.com/office/drawing/2014/main" id="{584149DD-44CA-FF19-7E91-200F5FA2257D}"/>
              </a:ext>
            </a:extLst>
          </p:cNvPr>
          <p:cNvCxnSpPr>
            <a:cxnSpLocks/>
          </p:cNvCxnSpPr>
          <p:nvPr/>
        </p:nvCxnSpPr>
        <p:spPr>
          <a:xfrm>
            <a:off x="5013547" y="1565491"/>
            <a:ext cx="0" cy="1040549"/>
          </a:xfrm>
          <a:prstGeom prst="line">
            <a:avLst/>
          </a:prstGeom>
          <a:ln w="38100" cap="rnd">
            <a:solidFill>
              <a:srgbClr val="719656"/>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43B8CCA-5B7F-4824-B2DB-B10ABDDFAB8A}"/>
              </a:ext>
            </a:extLst>
          </p:cNvPr>
          <p:cNvCxnSpPr>
            <a:cxnSpLocks/>
          </p:cNvCxnSpPr>
          <p:nvPr/>
        </p:nvCxnSpPr>
        <p:spPr>
          <a:xfrm>
            <a:off x="6778171" y="4273482"/>
            <a:ext cx="0" cy="1042416"/>
          </a:xfrm>
          <a:prstGeom prst="line">
            <a:avLst/>
          </a:prstGeom>
          <a:ln w="38100" cap="rnd">
            <a:solidFill>
              <a:srgbClr val="31768D"/>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4132460-3DFD-9E22-7FB8-530071C52B4E}"/>
              </a:ext>
            </a:extLst>
          </p:cNvPr>
          <p:cNvCxnSpPr>
            <a:cxnSpLocks/>
          </p:cNvCxnSpPr>
          <p:nvPr/>
        </p:nvCxnSpPr>
        <p:spPr>
          <a:xfrm>
            <a:off x="5895859" y="2913368"/>
            <a:ext cx="0" cy="1042416"/>
          </a:xfrm>
          <a:prstGeom prst="line">
            <a:avLst/>
          </a:prstGeom>
          <a:ln w="38100" cap="rnd">
            <a:solidFill>
              <a:srgbClr val="834A94"/>
            </a:solidFill>
          </a:ln>
        </p:spPr>
        <p:style>
          <a:lnRef idx="1">
            <a:schemeClr val="accent1"/>
          </a:lnRef>
          <a:fillRef idx="0">
            <a:schemeClr val="accent1"/>
          </a:fillRef>
          <a:effectRef idx="0">
            <a:schemeClr val="accent1"/>
          </a:effectRef>
          <a:fontRef idx="minor">
            <a:schemeClr val="tx1"/>
          </a:fontRef>
        </p:style>
      </p:cxnSp>
      <p:sp>
        <p:nvSpPr>
          <p:cNvPr id="173" name="Rectangle 172">
            <a:extLst>
              <a:ext uri="{FF2B5EF4-FFF2-40B4-BE49-F238E27FC236}">
                <a16:creationId xmlns:a16="http://schemas.microsoft.com/office/drawing/2014/main" id="{BAAB4381-F4F7-01C1-88BD-04450BD4D921}"/>
              </a:ext>
            </a:extLst>
          </p:cNvPr>
          <p:cNvSpPr/>
          <p:nvPr/>
        </p:nvSpPr>
        <p:spPr>
          <a:xfrm>
            <a:off x="-5393" y="5860065"/>
            <a:ext cx="12192000" cy="997935"/>
          </a:xfrm>
          <a:prstGeom prst="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23" name="Oval 22">
            <a:extLst>
              <a:ext uri="{FF2B5EF4-FFF2-40B4-BE49-F238E27FC236}">
                <a16:creationId xmlns:a16="http://schemas.microsoft.com/office/drawing/2014/main" id="{5E0BE7D4-6CCB-90D6-9A0B-8E820B613E32}"/>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3</a:t>
            </a:fld>
            <a:endParaRPr lang="en-US" spc="-150">
              <a:solidFill>
                <a:schemeClr val="tx1"/>
              </a:solidFill>
            </a:endParaRPr>
          </a:p>
        </p:txBody>
      </p:sp>
      <p:sp>
        <p:nvSpPr>
          <p:cNvPr id="44" name="Title 1">
            <a:extLst>
              <a:ext uri="{FF2B5EF4-FFF2-40B4-BE49-F238E27FC236}">
                <a16:creationId xmlns:a16="http://schemas.microsoft.com/office/drawing/2014/main" id="{E4FF1F6E-53FE-9EFC-5636-16A31BB853E2}"/>
              </a:ext>
            </a:extLst>
          </p:cNvPr>
          <p:cNvSpPr>
            <a:spLocks noGrp="1"/>
          </p:cNvSpPr>
          <p:nvPr>
            <p:ph type="title"/>
          </p:nvPr>
        </p:nvSpPr>
        <p:spPr>
          <a:xfrm>
            <a:off x="457200" y="396078"/>
            <a:ext cx="9906000" cy="633168"/>
          </a:xfrm>
        </p:spPr>
        <p:txBody>
          <a:bodyPr>
            <a:noAutofit/>
          </a:bodyPr>
          <a:lstStyle/>
          <a:p>
            <a:r>
              <a:rPr lang="en-US"/>
              <a:t>Why We Explore…</a:t>
            </a:r>
          </a:p>
        </p:txBody>
      </p:sp>
      <p:sp>
        <p:nvSpPr>
          <p:cNvPr id="48" name="Rounded Rectangle 47">
            <a:extLst>
              <a:ext uri="{FF2B5EF4-FFF2-40B4-BE49-F238E27FC236}">
                <a16:creationId xmlns:a16="http://schemas.microsoft.com/office/drawing/2014/main" id="{AA3E4216-48AE-B55C-EDB3-E437C5905E4D}"/>
              </a:ext>
            </a:extLst>
          </p:cNvPr>
          <p:cNvSpPr/>
          <p:nvPr/>
        </p:nvSpPr>
        <p:spPr>
          <a:xfrm>
            <a:off x="103640" y="5952149"/>
            <a:ext cx="882679" cy="813764"/>
          </a:xfrm>
          <a:prstGeom prst="roundRect">
            <a:avLst>
              <a:gd name="adj" fmla="val 56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C142D8E1-C6E0-2B9C-5672-44E1F838758B}"/>
              </a:ext>
            </a:extLst>
          </p:cNvPr>
          <p:cNvSpPr txBox="1"/>
          <p:nvPr/>
        </p:nvSpPr>
        <p:spPr>
          <a:xfrm>
            <a:off x="1036926" y="5937154"/>
            <a:ext cx="7321627" cy="830997"/>
          </a:xfrm>
          <a:prstGeom prst="rect">
            <a:avLst/>
          </a:prstGeom>
          <a:noFill/>
        </p:spPr>
        <p:txBody>
          <a:bodyPr wrap="square">
            <a:spAutoFit/>
          </a:bodyPr>
          <a:lstStyle/>
          <a:p>
            <a:r>
              <a:rPr lang="en-US" sz="1800" b="1">
                <a:solidFill>
                  <a:schemeClr val="bg1"/>
                </a:solidFill>
                <a:latin typeface="Aptos" panose="020B0004020202020204" pitchFamily="34" charset="0"/>
                <a:cs typeface="Arial" panose="020B0604020202020204" pitchFamily="34" charset="0"/>
              </a:rPr>
              <a:t>NASA’s Moon to Mars</a:t>
            </a:r>
          </a:p>
          <a:p>
            <a:r>
              <a:rPr lang="en-US" b="1">
                <a:solidFill>
                  <a:schemeClr val="bg1"/>
                </a:solidFill>
                <a:latin typeface="Aptos" panose="020B0004020202020204" pitchFamily="34" charset="0"/>
                <a:cs typeface="Arial" panose="020B0604020202020204" pitchFamily="34" charset="0"/>
              </a:rPr>
              <a:t>Strategy and Objectives Development</a:t>
            </a:r>
            <a:endParaRPr lang="en-US" sz="1800" b="1">
              <a:solidFill>
                <a:schemeClr val="bg1"/>
              </a:solidFill>
              <a:latin typeface="Aptos" panose="020B0004020202020204" pitchFamily="34" charset="0"/>
              <a:cs typeface="Arial" panose="020B0604020202020204" pitchFamily="34" charset="0"/>
            </a:endParaRPr>
          </a:p>
          <a:p>
            <a:r>
              <a:rPr lang="en-US" sz="1200" i="1">
                <a:solidFill>
                  <a:schemeClr val="bg1"/>
                </a:solidFill>
                <a:latin typeface="Aptos" panose="020B0004020202020204" pitchFamily="34" charset="0"/>
                <a:cs typeface="Arial" panose="020B0604020202020204" pitchFamily="34" charset="0"/>
              </a:rPr>
              <a:t>https://</a:t>
            </a:r>
            <a:r>
              <a:rPr lang="en-US" sz="1200" i="1" err="1">
                <a:solidFill>
                  <a:schemeClr val="bg1"/>
                </a:solidFill>
                <a:latin typeface="Aptos" panose="020B0004020202020204" pitchFamily="34" charset="0"/>
                <a:cs typeface="Arial" panose="020B0604020202020204" pitchFamily="34" charset="0"/>
              </a:rPr>
              <a:t>go.nasa.gov</a:t>
            </a:r>
            <a:r>
              <a:rPr lang="en-US" sz="1200" i="1">
                <a:solidFill>
                  <a:schemeClr val="bg1"/>
                </a:solidFill>
                <a:latin typeface="Aptos" panose="020B0004020202020204" pitchFamily="34" charset="0"/>
                <a:cs typeface="Arial" panose="020B0604020202020204" pitchFamily="34" charset="0"/>
              </a:rPr>
              <a:t>/4fXVGeY</a:t>
            </a:r>
          </a:p>
        </p:txBody>
      </p:sp>
      <p:pic>
        <p:nvPicPr>
          <p:cNvPr id="53" name="Picture 52">
            <a:extLst>
              <a:ext uri="{FF2B5EF4-FFF2-40B4-BE49-F238E27FC236}">
                <a16:creationId xmlns:a16="http://schemas.microsoft.com/office/drawing/2014/main" id="{49FAB67C-57F9-23C7-8D35-401677D98014}"/>
              </a:ext>
            </a:extLst>
          </p:cNvPr>
          <p:cNvPicPr>
            <a:picLocks noChangeAspect="1"/>
          </p:cNvPicPr>
          <p:nvPr/>
        </p:nvPicPr>
        <p:blipFill>
          <a:blip r:embed="rId6"/>
          <a:stretch>
            <a:fillRect/>
          </a:stretch>
        </p:blipFill>
        <p:spPr>
          <a:xfrm>
            <a:off x="179219" y="5993271"/>
            <a:ext cx="731520" cy="731520"/>
          </a:xfrm>
          <a:prstGeom prst="rect">
            <a:avLst/>
          </a:prstGeom>
        </p:spPr>
      </p:pic>
    </p:spTree>
    <p:extLst>
      <p:ext uri="{BB962C8B-B14F-4D97-AF65-F5344CB8AC3E}">
        <p14:creationId xmlns:p14="http://schemas.microsoft.com/office/powerpoint/2010/main" val="2585095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9BB80-8942-D108-244E-DDD9ACA7E8F0}"/>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0482603D-573C-DFCB-CE95-6EFA1709568B}"/>
              </a:ext>
            </a:extLst>
          </p:cNvPr>
          <p:cNvGrpSpPr/>
          <p:nvPr/>
        </p:nvGrpSpPr>
        <p:grpSpPr>
          <a:xfrm>
            <a:off x="228600" y="1068971"/>
            <a:ext cx="10247811" cy="134614"/>
            <a:chOff x="38100" y="1312189"/>
            <a:chExt cx="10247811" cy="134614"/>
          </a:xfrm>
        </p:grpSpPr>
        <p:pic>
          <p:nvPicPr>
            <p:cNvPr id="15" name="Picture 14">
              <a:extLst>
                <a:ext uri="{FF2B5EF4-FFF2-40B4-BE49-F238E27FC236}">
                  <a16:creationId xmlns:a16="http://schemas.microsoft.com/office/drawing/2014/main" id="{52D89F84-AFD8-DF48-8A81-6279B8CA3648}"/>
                </a:ext>
              </a:extLst>
            </p:cNvPr>
            <p:cNvPicPr>
              <a:picLocks noChangeAspect="1"/>
            </p:cNvPicPr>
            <p:nvPr/>
          </p:nvPicPr>
          <p:blipFill>
            <a:blip r:embed="rId3"/>
            <a:stretch>
              <a:fillRect/>
            </a:stretch>
          </p:blipFill>
          <p:spPr>
            <a:xfrm>
              <a:off x="1520111" y="1312189"/>
              <a:ext cx="1988140" cy="134614"/>
            </a:xfrm>
            <a:prstGeom prst="rect">
              <a:avLst/>
            </a:prstGeom>
          </p:spPr>
        </p:pic>
        <p:cxnSp>
          <p:nvCxnSpPr>
            <p:cNvPr id="19" name="Straight Connector 18">
              <a:extLst>
                <a:ext uri="{FF2B5EF4-FFF2-40B4-BE49-F238E27FC236}">
                  <a16:creationId xmlns:a16="http://schemas.microsoft.com/office/drawing/2014/main" id="{99D17F22-D1F7-E0A0-4B98-BC74B88606C0}"/>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8C89482-936B-3293-C22B-335107D1F40C}"/>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22" name="Picture 21" descr="A black background with a black square&#10;&#10;Description automatically generated with medium confidence">
            <a:extLst>
              <a:ext uri="{FF2B5EF4-FFF2-40B4-BE49-F238E27FC236}">
                <a16:creationId xmlns:a16="http://schemas.microsoft.com/office/drawing/2014/main" id="{2B0A708B-E4DE-C8A9-987A-12455F5482D2}"/>
              </a:ext>
            </a:extLst>
          </p:cNvPr>
          <p:cNvPicPr>
            <a:picLocks noChangeAspect="1"/>
          </p:cNvPicPr>
          <p:nvPr/>
        </p:nvPicPr>
        <p:blipFill>
          <a:blip r:embed="rId4"/>
          <a:srcRect l="60291"/>
          <a:stretch/>
        </p:blipFill>
        <p:spPr>
          <a:xfrm>
            <a:off x="10906539" y="0"/>
            <a:ext cx="1280068" cy="1517904"/>
          </a:xfrm>
          <a:prstGeom prst="rect">
            <a:avLst/>
          </a:prstGeom>
        </p:spPr>
      </p:pic>
      <p:sp>
        <p:nvSpPr>
          <p:cNvPr id="175" name="TextBox 174">
            <a:extLst>
              <a:ext uri="{FF2B5EF4-FFF2-40B4-BE49-F238E27FC236}">
                <a16:creationId xmlns:a16="http://schemas.microsoft.com/office/drawing/2014/main" id="{0EE73F68-E41C-BCFE-EB24-4465F7979820}"/>
              </a:ext>
            </a:extLst>
          </p:cNvPr>
          <p:cNvSpPr txBox="1"/>
          <p:nvPr/>
        </p:nvSpPr>
        <p:spPr>
          <a:xfrm>
            <a:off x="-654627" y="31173"/>
            <a:ext cx="184731" cy="369332"/>
          </a:xfrm>
          <a:prstGeom prst="rect">
            <a:avLst/>
          </a:prstGeom>
          <a:noFill/>
        </p:spPr>
        <p:txBody>
          <a:bodyPr wrap="none" rtlCol="0">
            <a:spAutoFit/>
          </a:bodyPr>
          <a:lstStyle/>
          <a:p>
            <a:endParaRPr lang="en-US"/>
          </a:p>
        </p:txBody>
      </p:sp>
      <p:sp>
        <p:nvSpPr>
          <p:cNvPr id="44" name="Title 1">
            <a:extLst>
              <a:ext uri="{FF2B5EF4-FFF2-40B4-BE49-F238E27FC236}">
                <a16:creationId xmlns:a16="http://schemas.microsoft.com/office/drawing/2014/main" id="{00D572AA-D002-6E68-D5D5-09BEEAEFDA9B}"/>
              </a:ext>
            </a:extLst>
          </p:cNvPr>
          <p:cNvSpPr>
            <a:spLocks noGrp="1"/>
          </p:cNvSpPr>
          <p:nvPr>
            <p:ph type="title"/>
          </p:nvPr>
        </p:nvSpPr>
        <p:spPr>
          <a:xfrm>
            <a:off x="457200" y="396078"/>
            <a:ext cx="9906000" cy="633168"/>
          </a:xfrm>
        </p:spPr>
        <p:txBody>
          <a:bodyPr>
            <a:noAutofit/>
          </a:bodyPr>
          <a:lstStyle/>
          <a:p>
            <a:r>
              <a:rPr lang="en-US"/>
              <a:t>NASA’s Moon to Mars Objectives</a:t>
            </a:r>
          </a:p>
        </p:txBody>
      </p:sp>
      <p:sp>
        <p:nvSpPr>
          <p:cNvPr id="4" name="Rectangle 3">
            <a:extLst>
              <a:ext uri="{FF2B5EF4-FFF2-40B4-BE49-F238E27FC236}">
                <a16:creationId xmlns:a16="http://schemas.microsoft.com/office/drawing/2014/main" id="{A74003E9-8F75-711C-17BA-26B66837C56A}"/>
              </a:ext>
            </a:extLst>
          </p:cNvPr>
          <p:cNvSpPr/>
          <p:nvPr/>
        </p:nvSpPr>
        <p:spPr>
          <a:xfrm>
            <a:off x="0" y="5860065"/>
            <a:ext cx="12192000" cy="997935"/>
          </a:xfrm>
          <a:prstGeom prst="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5" name="Oval 4">
            <a:extLst>
              <a:ext uri="{FF2B5EF4-FFF2-40B4-BE49-F238E27FC236}">
                <a16:creationId xmlns:a16="http://schemas.microsoft.com/office/drawing/2014/main" id="{6C613D85-53B4-B73C-7940-4B353FABB481}"/>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4</a:t>
            </a:fld>
            <a:endParaRPr lang="en-US" spc="-150">
              <a:solidFill>
                <a:schemeClr val="tx1"/>
              </a:solidFill>
            </a:endParaRPr>
          </a:p>
        </p:txBody>
      </p:sp>
      <p:sp>
        <p:nvSpPr>
          <p:cNvPr id="6" name="Rounded Rectangle 5">
            <a:extLst>
              <a:ext uri="{FF2B5EF4-FFF2-40B4-BE49-F238E27FC236}">
                <a16:creationId xmlns:a16="http://schemas.microsoft.com/office/drawing/2014/main" id="{226421FC-8D08-0863-CE61-7471BFA492A4}"/>
              </a:ext>
            </a:extLst>
          </p:cNvPr>
          <p:cNvSpPr/>
          <p:nvPr/>
        </p:nvSpPr>
        <p:spPr>
          <a:xfrm>
            <a:off x="103640" y="5952149"/>
            <a:ext cx="882679" cy="813764"/>
          </a:xfrm>
          <a:prstGeom prst="roundRect">
            <a:avLst>
              <a:gd name="adj" fmla="val 56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A923905-D268-0D57-C313-2680269C748F}"/>
              </a:ext>
            </a:extLst>
          </p:cNvPr>
          <p:cNvSpPr txBox="1"/>
          <p:nvPr/>
        </p:nvSpPr>
        <p:spPr>
          <a:xfrm>
            <a:off x="1036926" y="5937154"/>
            <a:ext cx="7321627" cy="830997"/>
          </a:xfrm>
          <a:prstGeom prst="rect">
            <a:avLst/>
          </a:prstGeom>
          <a:noFill/>
        </p:spPr>
        <p:txBody>
          <a:bodyPr wrap="square">
            <a:spAutoFit/>
          </a:bodyPr>
          <a:lstStyle/>
          <a:p>
            <a:r>
              <a:rPr lang="en-US" sz="1800" b="1">
                <a:solidFill>
                  <a:schemeClr val="bg1"/>
                </a:solidFill>
                <a:latin typeface="Aptos" panose="020B0004020202020204" pitchFamily="34" charset="0"/>
                <a:cs typeface="Arial" panose="020B0604020202020204" pitchFamily="34" charset="0"/>
              </a:rPr>
              <a:t>NASA’s Moon to Mars</a:t>
            </a:r>
          </a:p>
          <a:p>
            <a:r>
              <a:rPr lang="en-US" b="1">
                <a:solidFill>
                  <a:schemeClr val="bg1"/>
                </a:solidFill>
                <a:latin typeface="Aptos" panose="020B0004020202020204" pitchFamily="34" charset="0"/>
                <a:cs typeface="Arial" panose="020B0604020202020204" pitchFamily="34" charset="0"/>
              </a:rPr>
              <a:t>Objectives Document</a:t>
            </a:r>
            <a:endParaRPr lang="en-US" sz="1800" b="1">
              <a:solidFill>
                <a:schemeClr val="bg1"/>
              </a:solidFill>
              <a:latin typeface="Aptos" panose="020B0004020202020204" pitchFamily="34" charset="0"/>
              <a:cs typeface="Arial" panose="020B0604020202020204" pitchFamily="34" charset="0"/>
            </a:endParaRPr>
          </a:p>
          <a:p>
            <a:r>
              <a:rPr lang="en-US" sz="1200" i="1">
                <a:solidFill>
                  <a:schemeClr val="bg1"/>
                </a:solidFill>
                <a:latin typeface="Aptos" panose="020B0004020202020204" pitchFamily="34" charset="0"/>
                <a:cs typeface="Arial" panose="020B0604020202020204" pitchFamily="34" charset="0"/>
              </a:rPr>
              <a:t>https://</a:t>
            </a:r>
            <a:r>
              <a:rPr lang="en-US" sz="1200" i="1" err="1">
                <a:solidFill>
                  <a:schemeClr val="bg1"/>
                </a:solidFill>
                <a:latin typeface="Aptos" panose="020B0004020202020204" pitchFamily="34" charset="0"/>
                <a:cs typeface="Arial" panose="020B0604020202020204" pitchFamily="34" charset="0"/>
              </a:rPr>
              <a:t>go.nasa.gov</a:t>
            </a:r>
            <a:r>
              <a:rPr lang="en-US" sz="1200" i="1">
                <a:solidFill>
                  <a:schemeClr val="bg1"/>
                </a:solidFill>
                <a:latin typeface="Aptos" panose="020B0004020202020204" pitchFamily="34" charset="0"/>
                <a:cs typeface="Arial" panose="020B0604020202020204" pitchFamily="34" charset="0"/>
              </a:rPr>
              <a:t>/4eDTsk6</a:t>
            </a:r>
          </a:p>
        </p:txBody>
      </p:sp>
      <p:pic>
        <p:nvPicPr>
          <p:cNvPr id="12" name="Picture 11">
            <a:extLst>
              <a:ext uri="{FF2B5EF4-FFF2-40B4-BE49-F238E27FC236}">
                <a16:creationId xmlns:a16="http://schemas.microsoft.com/office/drawing/2014/main" id="{CCCCF1B1-97D6-1D74-18BC-DB9AC7CEEFFD}"/>
              </a:ext>
            </a:extLst>
          </p:cNvPr>
          <p:cNvPicPr>
            <a:picLocks noChangeAspect="1"/>
          </p:cNvPicPr>
          <p:nvPr/>
        </p:nvPicPr>
        <p:blipFill>
          <a:blip r:embed="rId5"/>
          <a:stretch>
            <a:fillRect/>
          </a:stretch>
        </p:blipFill>
        <p:spPr>
          <a:xfrm>
            <a:off x="179219" y="5993271"/>
            <a:ext cx="731520" cy="731520"/>
          </a:xfrm>
          <a:prstGeom prst="rect">
            <a:avLst/>
          </a:prstGeom>
        </p:spPr>
      </p:pic>
      <p:pic>
        <p:nvPicPr>
          <p:cNvPr id="17" name="Picture 16">
            <a:extLst>
              <a:ext uri="{FF2B5EF4-FFF2-40B4-BE49-F238E27FC236}">
                <a16:creationId xmlns:a16="http://schemas.microsoft.com/office/drawing/2014/main" id="{9EAB62A8-93F5-E95B-74F1-0C88B16C7713}"/>
              </a:ext>
            </a:extLst>
          </p:cNvPr>
          <p:cNvPicPr>
            <a:picLocks noChangeAspect="1"/>
          </p:cNvPicPr>
          <p:nvPr/>
        </p:nvPicPr>
        <p:blipFill>
          <a:blip r:embed="rId6"/>
          <a:stretch>
            <a:fillRect/>
          </a:stretch>
        </p:blipFill>
        <p:spPr>
          <a:xfrm>
            <a:off x="6205365" y="1480889"/>
            <a:ext cx="731520" cy="731520"/>
          </a:xfrm>
          <a:prstGeom prst="rect">
            <a:avLst/>
          </a:prstGeom>
        </p:spPr>
      </p:pic>
      <p:pic>
        <p:nvPicPr>
          <p:cNvPr id="21" name="Picture 20">
            <a:extLst>
              <a:ext uri="{FF2B5EF4-FFF2-40B4-BE49-F238E27FC236}">
                <a16:creationId xmlns:a16="http://schemas.microsoft.com/office/drawing/2014/main" id="{A2CE8859-66CB-0362-9FFC-830F8E259005}"/>
              </a:ext>
            </a:extLst>
          </p:cNvPr>
          <p:cNvPicPr>
            <a:picLocks noChangeAspect="1"/>
          </p:cNvPicPr>
          <p:nvPr/>
        </p:nvPicPr>
        <p:blipFill>
          <a:blip r:embed="rId7"/>
          <a:stretch>
            <a:fillRect/>
          </a:stretch>
        </p:blipFill>
        <p:spPr>
          <a:xfrm>
            <a:off x="432204" y="2344089"/>
            <a:ext cx="731520" cy="731520"/>
          </a:xfrm>
          <a:prstGeom prst="rect">
            <a:avLst/>
          </a:prstGeom>
        </p:spPr>
      </p:pic>
      <p:pic>
        <p:nvPicPr>
          <p:cNvPr id="25" name="Picture 24">
            <a:extLst>
              <a:ext uri="{FF2B5EF4-FFF2-40B4-BE49-F238E27FC236}">
                <a16:creationId xmlns:a16="http://schemas.microsoft.com/office/drawing/2014/main" id="{6183E679-B323-DBBB-4864-869D4901D046}"/>
              </a:ext>
            </a:extLst>
          </p:cNvPr>
          <p:cNvPicPr>
            <a:picLocks noChangeAspect="1"/>
          </p:cNvPicPr>
          <p:nvPr/>
        </p:nvPicPr>
        <p:blipFill>
          <a:blip r:embed="rId8"/>
          <a:stretch>
            <a:fillRect/>
          </a:stretch>
        </p:blipFill>
        <p:spPr>
          <a:xfrm>
            <a:off x="432204" y="3203736"/>
            <a:ext cx="731520" cy="731520"/>
          </a:xfrm>
          <a:prstGeom prst="rect">
            <a:avLst/>
          </a:prstGeom>
        </p:spPr>
      </p:pic>
      <p:pic>
        <p:nvPicPr>
          <p:cNvPr id="27" name="Picture 26">
            <a:extLst>
              <a:ext uri="{FF2B5EF4-FFF2-40B4-BE49-F238E27FC236}">
                <a16:creationId xmlns:a16="http://schemas.microsoft.com/office/drawing/2014/main" id="{1B3D30C3-478E-2B43-906C-29C81D568B9B}"/>
              </a:ext>
            </a:extLst>
          </p:cNvPr>
          <p:cNvPicPr>
            <a:picLocks noChangeAspect="1"/>
          </p:cNvPicPr>
          <p:nvPr/>
        </p:nvPicPr>
        <p:blipFill>
          <a:blip r:embed="rId9"/>
          <a:stretch>
            <a:fillRect/>
          </a:stretch>
        </p:blipFill>
        <p:spPr>
          <a:xfrm>
            <a:off x="432204" y="1484443"/>
            <a:ext cx="731520" cy="731520"/>
          </a:xfrm>
          <a:prstGeom prst="rect">
            <a:avLst/>
          </a:prstGeom>
        </p:spPr>
      </p:pic>
      <p:pic>
        <p:nvPicPr>
          <p:cNvPr id="29" name="Picture 28">
            <a:extLst>
              <a:ext uri="{FF2B5EF4-FFF2-40B4-BE49-F238E27FC236}">
                <a16:creationId xmlns:a16="http://schemas.microsoft.com/office/drawing/2014/main" id="{6237EDB3-D940-F711-F64C-63529890AF24}"/>
              </a:ext>
            </a:extLst>
          </p:cNvPr>
          <p:cNvPicPr>
            <a:picLocks noChangeAspect="1"/>
          </p:cNvPicPr>
          <p:nvPr/>
        </p:nvPicPr>
        <p:blipFill>
          <a:blip r:embed="rId10"/>
          <a:stretch>
            <a:fillRect/>
          </a:stretch>
        </p:blipFill>
        <p:spPr>
          <a:xfrm>
            <a:off x="6205365" y="2342202"/>
            <a:ext cx="731520" cy="731520"/>
          </a:xfrm>
          <a:prstGeom prst="rect">
            <a:avLst/>
          </a:prstGeom>
        </p:spPr>
      </p:pic>
      <p:pic>
        <p:nvPicPr>
          <p:cNvPr id="31" name="Picture 30">
            <a:extLst>
              <a:ext uri="{FF2B5EF4-FFF2-40B4-BE49-F238E27FC236}">
                <a16:creationId xmlns:a16="http://schemas.microsoft.com/office/drawing/2014/main" id="{320F580A-CF79-C46D-D27E-A677C7510B92}"/>
              </a:ext>
            </a:extLst>
          </p:cNvPr>
          <p:cNvPicPr>
            <a:picLocks noChangeAspect="1"/>
          </p:cNvPicPr>
          <p:nvPr/>
        </p:nvPicPr>
        <p:blipFill>
          <a:blip r:embed="rId11"/>
          <a:stretch>
            <a:fillRect/>
          </a:stretch>
        </p:blipFill>
        <p:spPr>
          <a:xfrm>
            <a:off x="6205365" y="3203515"/>
            <a:ext cx="731520" cy="731520"/>
          </a:xfrm>
          <a:prstGeom prst="rect">
            <a:avLst/>
          </a:prstGeom>
        </p:spPr>
      </p:pic>
      <p:pic>
        <p:nvPicPr>
          <p:cNvPr id="33" name="Picture 32">
            <a:extLst>
              <a:ext uri="{FF2B5EF4-FFF2-40B4-BE49-F238E27FC236}">
                <a16:creationId xmlns:a16="http://schemas.microsoft.com/office/drawing/2014/main" id="{74800797-BD91-ADF4-3B08-D6B3DC6B5EDB}"/>
              </a:ext>
            </a:extLst>
          </p:cNvPr>
          <p:cNvPicPr>
            <a:picLocks noChangeAspect="1"/>
          </p:cNvPicPr>
          <p:nvPr/>
        </p:nvPicPr>
        <p:blipFill>
          <a:blip r:embed="rId12"/>
          <a:stretch>
            <a:fillRect/>
          </a:stretch>
        </p:blipFill>
        <p:spPr>
          <a:xfrm>
            <a:off x="6205365" y="4926139"/>
            <a:ext cx="731520" cy="731520"/>
          </a:xfrm>
          <a:prstGeom prst="rect">
            <a:avLst/>
          </a:prstGeom>
        </p:spPr>
      </p:pic>
      <p:pic>
        <p:nvPicPr>
          <p:cNvPr id="35" name="Picture 34">
            <a:extLst>
              <a:ext uri="{FF2B5EF4-FFF2-40B4-BE49-F238E27FC236}">
                <a16:creationId xmlns:a16="http://schemas.microsoft.com/office/drawing/2014/main" id="{E5F0DE79-8CF6-AA00-57A1-E20B422A0DF1}"/>
              </a:ext>
            </a:extLst>
          </p:cNvPr>
          <p:cNvPicPr>
            <a:picLocks noChangeAspect="1"/>
          </p:cNvPicPr>
          <p:nvPr/>
        </p:nvPicPr>
        <p:blipFill>
          <a:blip r:embed="rId13"/>
          <a:stretch>
            <a:fillRect/>
          </a:stretch>
        </p:blipFill>
        <p:spPr>
          <a:xfrm>
            <a:off x="432204" y="4063383"/>
            <a:ext cx="731520" cy="731520"/>
          </a:xfrm>
          <a:prstGeom prst="rect">
            <a:avLst/>
          </a:prstGeom>
        </p:spPr>
      </p:pic>
      <p:pic>
        <p:nvPicPr>
          <p:cNvPr id="38" name="Picture 37">
            <a:extLst>
              <a:ext uri="{FF2B5EF4-FFF2-40B4-BE49-F238E27FC236}">
                <a16:creationId xmlns:a16="http://schemas.microsoft.com/office/drawing/2014/main" id="{A95BDF6F-D745-B2F9-0AB8-0968848FB20E}"/>
              </a:ext>
            </a:extLst>
          </p:cNvPr>
          <p:cNvPicPr>
            <a:picLocks noChangeAspect="1"/>
          </p:cNvPicPr>
          <p:nvPr/>
        </p:nvPicPr>
        <p:blipFill>
          <a:blip r:embed="rId14"/>
          <a:stretch>
            <a:fillRect/>
          </a:stretch>
        </p:blipFill>
        <p:spPr>
          <a:xfrm>
            <a:off x="432204" y="4923029"/>
            <a:ext cx="731520" cy="731520"/>
          </a:xfrm>
          <a:prstGeom prst="rect">
            <a:avLst/>
          </a:prstGeom>
        </p:spPr>
      </p:pic>
      <p:pic>
        <p:nvPicPr>
          <p:cNvPr id="42" name="Picture 41">
            <a:extLst>
              <a:ext uri="{FF2B5EF4-FFF2-40B4-BE49-F238E27FC236}">
                <a16:creationId xmlns:a16="http://schemas.microsoft.com/office/drawing/2014/main" id="{82F956A2-AECD-90C6-5A0C-68738F6F73A0}"/>
              </a:ext>
            </a:extLst>
          </p:cNvPr>
          <p:cNvPicPr>
            <a:picLocks noChangeAspect="1"/>
          </p:cNvPicPr>
          <p:nvPr/>
        </p:nvPicPr>
        <p:blipFill>
          <a:blip r:embed="rId15"/>
          <a:stretch>
            <a:fillRect/>
          </a:stretch>
        </p:blipFill>
        <p:spPr>
          <a:xfrm>
            <a:off x="6205365" y="4064828"/>
            <a:ext cx="731520" cy="731520"/>
          </a:xfrm>
          <a:prstGeom prst="rect">
            <a:avLst/>
          </a:prstGeom>
        </p:spPr>
      </p:pic>
      <p:sp>
        <p:nvSpPr>
          <p:cNvPr id="45" name="TextBox 44">
            <a:extLst>
              <a:ext uri="{FF2B5EF4-FFF2-40B4-BE49-F238E27FC236}">
                <a16:creationId xmlns:a16="http://schemas.microsoft.com/office/drawing/2014/main" id="{D4C9068C-36C5-A0B9-366E-F0DC4AD25170}"/>
              </a:ext>
            </a:extLst>
          </p:cNvPr>
          <p:cNvSpPr txBox="1"/>
          <p:nvPr/>
        </p:nvSpPr>
        <p:spPr>
          <a:xfrm>
            <a:off x="1163724" y="1480889"/>
            <a:ext cx="4472188" cy="738664"/>
          </a:xfrm>
          <a:prstGeom prst="rect">
            <a:avLst/>
          </a:prstGeom>
          <a:noFill/>
        </p:spPr>
        <p:txBody>
          <a:bodyPr wrap="square" anchor="ctr">
            <a:spAutoFit/>
          </a:bodyPr>
          <a:lstStyle/>
          <a:p>
            <a:pPr>
              <a:spcAft>
                <a:spcPts val="450"/>
              </a:spcAft>
            </a:pPr>
            <a:r>
              <a:rPr lang="en-US" sz="1400" b="1">
                <a:effectLst/>
                <a:latin typeface="Aptos" panose="020B0004020202020204" pitchFamily="34" charset="0"/>
              </a:rPr>
              <a:t>Lunar and Planetary Science</a:t>
            </a:r>
            <a:r>
              <a:rPr lang="en-US" sz="1400">
                <a:effectLst/>
                <a:latin typeface="Aptos" panose="020B0004020202020204" pitchFamily="34" charset="0"/>
              </a:rPr>
              <a:t> | Answer questions about the formation of our solar system, the geology and chemistry of planetary bodies, and the origins of life.</a:t>
            </a:r>
          </a:p>
        </p:txBody>
      </p:sp>
      <p:sp>
        <p:nvSpPr>
          <p:cNvPr id="47" name="TextBox 46">
            <a:extLst>
              <a:ext uri="{FF2B5EF4-FFF2-40B4-BE49-F238E27FC236}">
                <a16:creationId xmlns:a16="http://schemas.microsoft.com/office/drawing/2014/main" id="{E8B3EE45-A1D8-877C-168D-6132DA623829}"/>
              </a:ext>
            </a:extLst>
          </p:cNvPr>
          <p:cNvSpPr txBox="1"/>
          <p:nvPr/>
        </p:nvSpPr>
        <p:spPr>
          <a:xfrm>
            <a:off x="1163724" y="2338517"/>
            <a:ext cx="4472188" cy="738664"/>
          </a:xfrm>
          <a:prstGeom prst="rect">
            <a:avLst/>
          </a:prstGeom>
          <a:noFill/>
        </p:spPr>
        <p:txBody>
          <a:bodyPr wrap="square" anchor="ctr">
            <a:spAutoFit/>
          </a:bodyPr>
          <a:lstStyle/>
          <a:p>
            <a:pPr>
              <a:spcAft>
                <a:spcPts val="450"/>
              </a:spcAft>
            </a:pPr>
            <a:r>
              <a:rPr lang="en-US" sz="1400" b="1" err="1">
                <a:effectLst/>
                <a:latin typeface="Aptos" panose="020B0004020202020204" pitchFamily="34" charset="0"/>
              </a:rPr>
              <a:t>Heliophysics</a:t>
            </a:r>
            <a:r>
              <a:rPr lang="en-US" sz="1400">
                <a:effectLst/>
                <a:latin typeface="Aptos" panose="020B0004020202020204" pitchFamily="34" charset="0"/>
              </a:rPr>
              <a:t> | Advance our study of the Sun </a:t>
            </a:r>
            <a:br>
              <a:rPr lang="en-US" sz="1400">
                <a:effectLst/>
                <a:latin typeface="Aptos" panose="020B0004020202020204" pitchFamily="34" charset="0"/>
              </a:rPr>
            </a:br>
            <a:r>
              <a:rPr lang="en-US" sz="1400">
                <a:effectLst/>
                <a:latin typeface="Aptos" panose="020B0004020202020204" pitchFamily="34" charset="0"/>
              </a:rPr>
              <a:t>and our ability to observe, model, and predict </a:t>
            </a:r>
            <a:br>
              <a:rPr lang="en-US" sz="1400">
                <a:effectLst/>
                <a:latin typeface="Aptos" panose="020B0004020202020204" pitchFamily="34" charset="0"/>
              </a:rPr>
            </a:br>
            <a:r>
              <a:rPr lang="en-US" sz="1400">
                <a:effectLst/>
                <a:latin typeface="Aptos" panose="020B0004020202020204" pitchFamily="34" charset="0"/>
              </a:rPr>
              <a:t>space weather. </a:t>
            </a:r>
          </a:p>
        </p:txBody>
      </p:sp>
      <p:sp>
        <p:nvSpPr>
          <p:cNvPr id="49" name="TextBox 48">
            <a:extLst>
              <a:ext uri="{FF2B5EF4-FFF2-40B4-BE49-F238E27FC236}">
                <a16:creationId xmlns:a16="http://schemas.microsoft.com/office/drawing/2014/main" id="{800DD2C0-B352-1246-645E-10CCDE67FF0B}"/>
              </a:ext>
            </a:extLst>
          </p:cNvPr>
          <p:cNvSpPr txBox="1"/>
          <p:nvPr/>
        </p:nvSpPr>
        <p:spPr>
          <a:xfrm>
            <a:off x="1163724" y="3196145"/>
            <a:ext cx="4472188" cy="738664"/>
          </a:xfrm>
          <a:prstGeom prst="rect">
            <a:avLst/>
          </a:prstGeom>
          <a:noFill/>
        </p:spPr>
        <p:txBody>
          <a:bodyPr wrap="square" anchor="ctr">
            <a:spAutoFit/>
          </a:bodyPr>
          <a:lstStyle/>
          <a:p>
            <a:pPr>
              <a:spcAft>
                <a:spcPts val="450"/>
              </a:spcAft>
            </a:pPr>
            <a:r>
              <a:rPr lang="en-US" sz="1400" b="1">
                <a:effectLst/>
                <a:latin typeface="Aptos" panose="020B0004020202020204" pitchFamily="34" charset="0"/>
              </a:rPr>
              <a:t>Human and Biological Science</a:t>
            </a:r>
            <a:r>
              <a:rPr lang="en-US" sz="1400">
                <a:effectLst/>
                <a:latin typeface="Aptos" panose="020B0004020202020204" pitchFamily="34" charset="0"/>
              </a:rPr>
              <a:t> | Grow our understanding of how the lunar, Martian, and deep space environments affect living things. </a:t>
            </a:r>
          </a:p>
        </p:txBody>
      </p:sp>
      <p:sp>
        <p:nvSpPr>
          <p:cNvPr id="51" name="TextBox 50">
            <a:extLst>
              <a:ext uri="{FF2B5EF4-FFF2-40B4-BE49-F238E27FC236}">
                <a16:creationId xmlns:a16="http://schemas.microsoft.com/office/drawing/2014/main" id="{A50439E5-A217-8947-8D61-EB8E2DF4ACC9}"/>
              </a:ext>
            </a:extLst>
          </p:cNvPr>
          <p:cNvSpPr txBox="1"/>
          <p:nvPr/>
        </p:nvSpPr>
        <p:spPr>
          <a:xfrm>
            <a:off x="1163724" y="4053773"/>
            <a:ext cx="4472188" cy="738664"/>
          </a:xfrm>
          <a:prstGeom prst="rect">
            <a:avLst/>
          </a:prstGeom>
          <a:noFill/>
        </p:spPr>
        <p:txBody>
          <a:bodyPr wrap="square" anchor="ctr">
            <a:spAutoFit/>
          </a:bodyPr>
          <a:lstStyle/>
          <a:p>
            <a:pPr>
              <a:spcAft>
                <a:spcPts val="450"/>
              </a:spcAft>
            </a:pPr>
            <a:r>
              <a:rPr lang="en-US" sz="1400" b="1">
                <a:effectLst/>
                <a:latin typeface="Aptos" panose="020B0004020202020204" pitchFamily="34" charset="0"/>
              </a:rPr>
              <a:t>Physics and Physical Sciences </a:t>
            </a:r>
            <a:r>
              <a:rPr lang="en-US" sz="1400">
                <a:effectLst/>
                <a:latin typeface="Aptos" panose="020B0004020202020204" pitchFamily="34" charset="0"/>
              </a:rPr>
              <a:t>| Investigate space, time, and matter in the unique environments of the Moon, Mars, and deep space. </a:t>
            </a:r>
          </a:p>
        </p:txBody>
      </p:sp>
      <p:sp>
        <p:nvSpPr>
          <p:cNvPr id="53" name="TextBox 52">
            <a:extLst>
              <a:ext uri="{FF2B5EF4-FFF2-40B4-BE49-F238E27FC236}">
                <a16:creationId xmlns:a16="http://schemas.microsoft.com/office/drawing/2014/main" id="{88DB7323-CD3A-121F-1D4A-620EF101A0D7}"/>
              </a:ext>
            </a:extLst>
          </p:cNvPr>
          <p:cNvSpPr txBox="1"/>
          <p:nvPr/>
        </p:nvSpPr>
        <p:spPr>
          <a:xfrm>
            <a:off x="1163724" y="4911403"/>
            <a:ext cx="4472188" cy="738664"/>
          </a:xfrm>
          <a:prstGeom prst="rect">
            <a:avLst/>
          </a:prstGeom>
          <a:noFill/>
        </p:spPr>
        <p:txBody>
          <a:bodyPr wrap="square" anchor="ctr">
            <a:spAutoFit/>
          </a:bodyPr>
          <a:lstStyle/>
          <a:p>
            <a:pPr>
              <a:spcAft>
                <a:spcPts val="450"/>
              </a:spcAft>
            </a:pPr>
            <a:r>
              <a:rPr lang="en-US" sz="1400" b="1">
                <a:effectLst/>
                <a:latin typeface="Aptos" panose="020B0004020202020204" pitchFamily="34" charset="0"/>
              </a:rPr>
              <a:t>Science Enabling</a:t>
            </a:r>
            <a:r>
              <a:rPr lang="en-US" sz="1400">
                <a:effectLst/>
                <a:latin typeface="Aptos" panose="020B0004020202020204" pitchFamily="34" charset="0"/>
              </a:rPr>
              <a:t> | Realize integrated human and robotic techniques that address high-priority scientific questions around and on the Moon and Mars.</a:t>
            </a:r>
          </a:p>
        </p:txBody>
      </p:sp>
      <p:sp>
        <p:nvSpPr>
          <p:cNvPr id="55" name="TextBox 54">
            <a:extLst>
              <a:ext uri="{FF2B5EF4-FFF2-40B4-BE49-F238E27FC236}">
                <a16:creationId xmlns:a16="http://schemas.microsoft.com/office/drawing/2014/main" id="{58A46921-FCC6-20DD-A8AD-A6EB3A7E3D4B}"/>
              </a:ext>
            </a:extLst>
          </p:cNvPr>
          <p:cNvSpPr txBox="1"/>
          <p:nvPr/>
        </p:nvSpPr>
        <p:spPr>
          <a:xfrm>
            <a:off x="6936885" y="1480889"/>
            <a:ext cx="4471416" cy="738664"/>
          </a:xfrm>
          <a:prstGeom prst="rect">
            <a:avLst/>
          </a:prstGeom>
          <a:noFill/>
        </p:spPr>
        <p:txBody>
          <a:bodyPr wrap="square" anchor="ctr">
            <a:spAutoFit/>
          </a:bodyPr>
          <a:lstStyle/>
          <a:p>
            <a:pPr>
              <a:spcAft>
                <a:spcPts val="450"/>
              </a:spcAft>
            </a:pPr>
            <a:r>
              <a:rPr lang="en-US" sz="1400" b="1">
                <a:effectLst/>
                <a:latin typeface="Aptos" panose="020B0004020202020204" pitchFamily="34" charset="0"/>
              </a:rPr>
              <a:t>Applied Science</a:t>
            </a:r>
            <a:r>
              <a:rPr lang="en-US" sz="1400">
                <a:effectLst/>
                <a:latin typeface="Aptos" panose="020B0004020202020204" pitchFamily="34" charset="0"/>
              </a:rPr>
              <a:t> | Carry out science utilizing integrated human and robotic techniques to inform the design of exploration systems.</a:t>
            </a:r>
          </a:p>
        </p:txBody>
      </p:sp>
      <p:sp>
        <p:nvSpPr>
          <p:cNvPr id="57" name="TextBox 56">
            <a:extLst>
              <a:ext uri="{FF2B5EF4-FFF2-40B4-BE49-F238E27FC236}">
                <a16:creationId xmlns:a16="http://schemas.microsoft.com/office/drawing/2014/main" id="{E4FBE013-783D-5FB3-2907-F1273646CAFF}"/>
              </a:ext>
            </a:extLst>
          </p:cNvPr>
          <p:cNvSpPr txBox="1"/>
          <p:nvPr/>
        </p:nvSpPr>
        <p:spPr>
          <a:xfrm>
            <a:off x="6936885" y="2346929"/>
            <a:ext cx="4471416" cy="738664"/>
          </a:xfrm>
          <a:prstGeom prst="rect">
            <a:avLst/>
          </a:prstGeom>
          <a:noFill/>
        </p:spPr>
        <p:txBody>
          <a:bodyPr wrap="square" anchor="ctr">
            <a:spAutoFit/>
          </a:bodyPr>
          <a:lstStyle/>
          <a:p>
            <a:pPr>
              <a:spcAft>
                <a:spcPts val="450"/>
              </a:spcAft>
            </a:pPr>
            <a:r>
              <a:rPr lang="en-US" sz="1400" b="1">
                <a:effectLst/>
                <a:latin typeface="Aptos" panose="020B0004020202020204" pitchFamily="34" charset="0"/>
              </a:rPr>
              <a:t>Lunar Infrastructure</a:t>
            </a:r>
            <a:r>
              <a:rPr lang="en-US" sz="1400">
                <a:effectLst/>
                <a:latin typeface="Aptos" panose="020B0004020202020204" pitchFamily="34" charset="0"/>
              </a:rPr>
              <a:t> | Enable government, industry, academia, and international partners to participate in a robust lunar economy and facilitate science. </a:t>
            </a:r>
          </a:p>
        </p:txBody>
      </p:sp>
      <p:sp>
        <p:nvSpPr>
          <p:cNvPr id="59" name="TextBox 58">
            <a:extLst>
              <a:ext uri="{FF2B5EF4-FFF2-40B4-BE49-F238E27FC236}">
                <a16:creationId xmlns:a16="http://schemas.microsoft.com/office/drawing/2014/main" id="{8593B540-371B-2F7A-85A4-1D1F32D70793}"/>
              </a:ext>
            </a:extLst>
          </p:cNvPr>
          <p:cNvSpPr txBox="1"/>
          <p:nvPr/>
        </p:nvSpPr>
        <p:spPr>
          <a:xfrm>
            <a:off x="6936886" y="3201098"/>
            <a:ext cx="4471416" cy="738664"/>
          </a:xfrm>
          <a:prstGeom prst="rect">
            <a:avLst/>
          </a:prstGeom>
          <a:noFill/>
        </p:spPr>
        <p:txBody>
          <a:bodyPr wrap="square" anchor="ctr">
            <a:spAutoFit/>
          </a:bodyPr>
          <a:lstStyle/>
          <a:p>
            <a:pPr>
              <a:spcAft>
                <a:spcPts val="450"/>
              </a:spcAft>
            </a:pPr>
            <a:r>
              <a:rPr lang="en-US" sz="1400" b="1">
                <a:effectLst/>
                <a:latin typeface="Aptos" panose="020B0004020202020204" pitchFamily="34" charset="0"/>
              </a:rPr>
              <a:t>Mars Infrastructure</a:t>
            </a:r>
            <a:r>
              <a:rPr lang="en-US" sz="1400">
                <a:effectLst/>
                <a:latin typeface="Aptos" panose="020B0004020202020204" pitchFamily="34" charset="0"/>
              </a:rPr>
              <a:t> | Develop the power, communications, navigation, and resource utilization capabilities to support initial human Mars exploration.</a:t>
            </a:r>
          </a:p>
        </p:txBody>
      </p:sp>
      <p:sp>
        <p:nvSpPr>
          <p:cNvPr id="61" name="TextBox 60">
            <a:extLst>
              <a:ext uri="{FF2B5EF4-FFF2-40B4-BE49-F238E27FC236}">
                <a16:creationId xmlns:a16="http://schemas.microsoft.com/office/drawing/2014/main" id="{5AB3958F-0FF3-B6C9-1AC4-E449A4F2F564}"/>
              </a:ext>
            </a:extLst>
          </p:cNvPr>
          <p:cNvSpPr txBox="1"/>
          <p:nvPr/>
        </p:nvSpPr>
        <p:spPr>
          <a:xfrm>
            <a:off x="6944650" y="4053773"/>
            <a:ext cx="4463651" cy="738664"/>
          </a:xfrm>
          <a:prstGeom prst="rect">
            <a:avLst/>
          </a:prstGeom>
          <a:noFill/>
        </p:spPr>
        <p:txBody>
          <a:bodyPr wrap="square" anchor="ctr">
            <a:spAutoFit/>
          </a:bodyPr>
          <a:lstStyle/>
          <a:p>
            <a:pPr>
              <a:spcAft>
                <a:spcPts val="450"/>
              </a:spcAft>
            </a:pPr>
            <a:r>
              <a:rPr lang="en-US" sz="1400" b="1">
                <a:effectLst/>
                <a:latin typeface="Aptos" panose="020B0004020202020204" pitchFamily="34" charset="0"/>
              </a:rPr>
              <a:t>Transportation and Habitation</a:t>
            </a:r>
            <a:r>
              <a:rPr lang="en-US" sz="1400">
                <a:effectLst/>
                <a:latin typeface="Aptos" panose="020B0004020202020204" pitchFamily="34" charset="0"/>
              </a:rPr>
              <a:t> | Create the systems necessary for humans to travel to the Moon and Mars, live and work there, and return to Earth safely. </a:t>
            </a:r>
          </a:p>
        </p:txBody>
      </p:sp>
      <p:sp>
        <p:nvSpPr>
          <p:cNvPr id="63" name="TextBox 62">
            <a:extLst>
              <a:ext uri="{FF2B5EF4-FFF2-40B4-BE49-F238E27FC236}">
                <a16:creationId xmlns:a16="http://schemas.microsoft.com/office/drawing/2014/main" id="{C3616DE5-93A5-626E-B48D-AD661F26122A}"/>
              </a:ext>
            </a:extLst>
          </p:cNvPr>
          <p:cNvSpPr txBox="1"/>
          <p:nvPr/>
        </p:nvSpPr>
        <p:spPr>
          <a:xfrm>
            <a:off x="6944650" y="4921307"/>
            <a:ext cx="4463651" cy="738664"/>
          </a:xfrm>
          <a:prstGeom prst="rect">
            <a:avLst/>
          </a:prstGeom>
          <a:noFill/>
        </p:spPr>
        <p:txBody>
          <a:bodyPr wrap="square">
            <a:spAutoFit/>
          </a:bodyPr>
          <a:lstStyle/>
          <a:p>
            <a:pPr>
              <a:spcAft>
                <a:spcPts val="450"/>
              </a:spcAft>
            </a:pPr>
            <a:r>
              <a:rPr lang="en-US" sz="1400" b="1">
                <a:effectLst/>
                <a:latin typeface="Aptos" panose="020B0004020202020204" pitchFamily="34" charset="0"/>
              </a:rPr>
              <a:t>Operations</a:t>
            </a:r>
            <a:r>
              <a:rPr lang="en-US" sz="1400">
                <a:effectLst/>
                <a:latin typeface="Aptos" panose="020B0004020202020204" pitchFamily="34" charset="0"/>
              </a:rPr>
              <a:t> | Conduct crewed missions to gradually build technologies and capabilities to live and work on planetary surfaces other than Earth.</a:t>
            </a:r>
          </a:p>
        </p:txBody>
      </p:sp>
    </p:spTree>
    <p:extLst>
      <p:ext uri="{BB962C8B-B14F-4D97-AF65-F5344CB8AC3E}">
        <p14:creationId xmlns:p14="http://schemas.microsoft.com/office/powerpoint/2010/main" val="3526767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513FB-FFEB-E839-88BD-4942627988B8}"/>
            </a:ext>
          </a:extLst>
        </p:cNvPr>
        <p:cNvGrpSpPr/>
        <p:nvPr/>
      </p:nvGrpSpPr>
      <p:grpSpPr>
        <a:xfrm>
          <a:off x="0" y="0"/>
          <a:ext cx="0" cy="0"/>
          <a:chOff x="0" y="0"/>
          <a:chExt cx="0" cy="0"/>
        </a:xfrm>
      </p:grpSpPr>
      <p:cxnSp>
        <p:nvCxnSpPr>
          <p:cNvPr id="133" name="Straight Connector 132">
            <a:extLst>
              <a:ext uri="{FF2B5EF4-FFF2-40B4-BE49-F238E27FC236}">
                <a16:creationId xmlns:a16="http://schemas.microsoft.com/office/drawing/2014/main" id="{8B49FD65-64C1-1823-3109-F7EE7E7BBCBB}"/>
              </a:ext>
            </a:extLst>
          </p:cNvPr>
          <p:cNvCxnSpPr/>
          <p:nvPr/>
        </p:nvCxnSpPr>
        <p:spPr>
          <a:xfrm>
            <a:off x="0" y="3811152"/>
            <a:ext cx="12192000"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1" name="Group 10">
            <a:extLst>
              <a:ext uri="{FF2B5EF4-FFF2-40B4-BE49-F238E27FC236}">
                <a16:creationId xmlns:a16="http://schemas.microsoft.com/office/drawing/2014/main" id="{4E197AF3-3347-E9DE-F91D-95DB3BC7085A}"/>
              </a:ext>
            </a:extLst>
          </p:cNvPr>
          <p:cNvGrpSpPr/>
          <p:nvPr/>
        </p:nvGrpSpPr>
        <p:grpSpPr>
          <a:xfrm>
            <a:off x="228600" y="1068971"/>
            <a:ext cx="10247811" cy="134614"/>
            <a:chOff x="38100" y="1312189"/>
            <a:chExt cx="10247811" cy="134614"/>
          </a:xfrm>
        </p:grpSpPr>
        <p:pic>
          <p:nvPicPr>
            <p:cNvPr id="15" name="Picture 14">
              <a:extLst>
                <a:ext uri="{FF2B5EF4-FFF2-40B4-BE49-F238E27FC236}">
                  <a16:creationId xmlns:a16="http://schemas.microsoft.com/office/drawing/2014/main" id="{9BCFD304-463E-98AC-8448-058A2AE4816C}"/>
                </a:ext>
              </a:extLst>
            </p:cNvPr>
            <p:cNvPicPr>
              <a:picLocks noChangeAspect="1"/>
            </p:cNvPicPr>
            <p:nvPr/>
          </p:nvPicPr>
          <p:blipFill>
            <a:blip r:embed="rId3"/>
            <a:stretch>
              <a:fillRect/>
            </a:stretch>
          </p:blipFill>
          <p:spPr>
            <a:xfrm>
              <a:off x="1520111" y="1312189"/>
              <a:ext cx="1988140" cy="134614"/>
            </a:xfrm>
            <a:prstGeom prst="rect">
              <a:avLst/>
            </a:prstGeom>
          </p:spPr>
        </p:pic>
        <p:cxnSp>
          <p:nvCxnSpPr>
            <p:cNvPr id="19" name="Straight Connector 18">
              <a:extLst>
                <a:ext uri="{FF2B5EF4-FFF2-40B4-BE49-F238E27FC236}">
                  <a16:creationId xmlns:a16="http://schemas.microsoft.com/office/drawing/2014/main" id="{32773FC4-179E-F748-958E-06C8901079E4}"/>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0ED5E5A-97C7-DB13-65D7-73AC087F5CA3}"/>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22" name="Picture 21" descr="A black background with a black square&#10;&#10;Description automatically generated with medium confidence">
            <a:extLst>
              <a:ext uri="{FF2B5EF4-FFF2-40B4-BE49-F238E27FC236}">
                <a16:creationId xmlns:a16="http://schemas.microsoft.com/office/drawing/2014/main" id="{8635D595-A9D5-A2A7-AC12-699E3D7E68EE}"/>
              </a:ext>
            </a:extLst>
          </p:cNvPr>
          <p:cNvPicPr>
            <a:picLocks noChangeAspect="1"/>
          </p:cNvPicPr>
          <p:nvPr/>
        </p:nvPicPr>
        <p:blipFill>
          <a:blip r:embed="rId4"/>
          <a:srcRect l="60291"/>
          <a:stretch/>
        </p:blipFill>
        <p:spPr>
          <a:xfrm>
            <a:off x="10906539" y="0"/>
            <a:ext cx="1280068" cy="1517904"/>
          </a:xfrm>
          <a:prstGeom prst="rect">
            <a:avLst/>
          </a:prstGeom>
        </p:spPr>
      </p:pic>
      <p:sp>
        <p:nvSpPr>
          <p:cNvPr id="175" name="TextBox 174">
            <a:extLst>
              <a:ext uri="{FF2B5EF4-FFF2-40B4-BE49-F238E27FC236}">
                <a16:creationId xmlns:a16="http://schemas.microsoft.com/office/drawing/2014/main" id="{A5C32055-9B99-09BD-FFA0-04D8B0239F90}"/>
              </a:ext>
            </a:extLst>
          </p:cNvPr>
          <p:cNvSpPr txBox="1"/>
          <p:nvPr/>
        </p:nvSpPr>
        <p:spPr>
          <a:xfrm>
            <a:off x="-654627" y="31173"/>
            <a:ext cx="184731" cy="369332"/>
          </a:xfrm>
          <a:prstGeom prst="rect">
            <a:avLst/>
          </a:prstGeom>
          <a:noFill/>
        </p:spPr>
        <p:txBody>
          <a:bodyPr wrap="none" rtlCol="0">
            <a:spAutoFit/>
          </a:bodyPr>
          <a:lstStyle/>
          <a:p>
            <a:endParaRPr lang="en-US"/>
          </a:p>
        </p:txBody>
      </p:sp>
      <p:sp>
        <p:nvSpPr>
          <p:cNvPr id="44" name="Title 1">
            <a:extLst>
              <a:ext uri="{FF2B5EF4-FFF2-40B4-BE49-F238E27FC236}">
                <a16:creationId xmlns:a16="http://schemas.microsoft.com/office/drawing/2014/main" id="{DE1B8805-39AB-76A7-1329-DFF60D8B7724}"/>
              </a:ext>
            </a:extLst>
          </p:cNvPr>
          <p:cNvSpPr>
            <a:spLocks noGrp="1"/>
          </p:cNvSpPr>
          <p:nvPr>
            <p:ph type="title"/>
          </p:nvPr>
        </p:nvSpPr>
        <p:spPr>
          <a:xfrm>
            <a:off x="457200" y="396078"/>
            <a:ext cx="9906000" cy="633168"/>
          </a:xfrm>
        </p:spPr>
        <p:txBody>
          <a:bodyPr>
            <a:noAutofit/>
          </a:bodyPr>
          <a:lstStyle/>
          <a:p>
            <a:r>
              <a:rPr lang="en-US"/>
              <a:t>NASA’s Moon to Mars Architecture</a:t>
            </a:r>
          </a:p>
        </p:txBody>
      </p:sp>
      <p:sp>
        <p:nvSpPr>
          <p:cNvPr id="4" name="Rectangle 3">
            <a:extLst>
              <a:ext uri="{FF2B5EF4-FFF2-40B4-BE49-F238E27FC236}">
                <a16:creationId xmlns:a16="http://schemas.microsoft.com/office/drawing/2014/main" id="{A32DD064-4783-8A94-547D-D93BC488FC15}"/>
              </a:ext>
            </a:extLst>
          </p:cNvPr>
          <p:cNvSpPr/>
          <p:nvPr/>
        </p:nvSpPr>
        <p:spPr>
          <a:xfrm>
            <a:off x="0" y="5860065"/>
            <a:ext cx="12192000" cy="997935"/>
          </a:xfrm>
          <a:prstGeom prst="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5" name="Oval 4">
            <a:extLst>
              <a:ext uri="{FF2B5EF4-FFF2-40B4-BE49-F238E27FC236}">
                <a16:creationId xmlns:a16="http://schemas.microsoft.com/office/drawing/2014/main" id="{ABDB5558-E3F3-CD4D-5749-2EB284793671}"/>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5</a:t>
            </a:fld>
            <a:endParaRPr lang="en-US" spc="-150">
              <a:solidFill>
                <a:schemeClr val="tx1"/>
              </a:solidFill>
            </a:endParaRPr>
          </a:p>
        </p:txBody>
      </p:sp>
      <p:sp>
        <p:nvSpPr>
          <p:cNvPr id="6" name="Rounded Rectangle 5">
            <a:extLst>
              <a:ext uri="{FF2B5EF4-FFF2-40B4-BE49-F238E27FC236}">
                <a16:creationId xmlns:a16="http://schemas.microsoft.com/office/drawing/2014/main" id="{B09CD1AF-3B8F-448D-6882-62110C9A0245}"/>
              </a:ext>
            </a:extLst>
          </p:cNvPr>
          <p:cNvSpPr/>
          <p:nvPr/>
        </p:nvSpPr>
        <p:spPr>
          <a:xfrm>
            <a:off x="103640" y="5952149"/>
            <a:ext cx="882679" cy="813764"/>
          </a:xfrm>
          <a:prstGeom prst="roundRect">
            <a:avLst>
              <a:gd name="adj" fmla="val 56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73E8B35-0713-ED39-8FEB-38073BC6EDAE}"/>
              </a:ext>
            </a:extLst>
          </p:cNvPr>
          <p:cNvSpPr txBox="1"/>
          <p:nvPr/>
        </p:nvSpPr>
        <p:spPr>
          <a:xfrm>
            <a:off x="1036926" y="5937154"/>
            <a:ext cx="7321627" cy="830997"/>
          </a:xfrm>
          <a:prstGeom prst="rect">
            <a:avLst/>
          </a:prstGeom>
          <a:noFill/>
        </p:spPr>
        <p:txBody>
          <a:bodyPr wrap="square">
            <a:spAutoFit/>
          </a:bodyPr>
          <a:lstStyle/>
          <a:p>
            <a:r>
              <a:rPr lang="en-US" sz="1800" b="1">
                <a:solidFill>
                  <a:schemeClr val="bg1"/>
                </a:solidFill>
                <a:latin typeface="Aptos" panose="020B0004020202020204" pitchFamily="34" charset="0"/>
                <a:cs typeface="Arial" panose="020B0604020202020204" pitchFamily="34" charset="0"/>
              </a:rPr>
              <a:t>NASA’s Moon to Mars</a:t>
            </a:r>
          </a:p>
          <a:p>
            <a:r>
              <a:rPr lang="en-US" b="1">
                <a:solidFill>
                  <a:schemeClr val="bg1"/>
                </a:solidFill>
                <a:latin typeface="Aptos" panose="020B0004020202020204" pitchFamily="34" charset="0"/>
                <a:cs typeface="Arial" panose="020B0604020202020204" pitchFamily="34" charset="0"/>
              </a:rPr>
              <a:t>Architecture Website</a:t>
            </a:r>
            <a:endParaRPr lang="en-US" sz="1800" b="1">
              <a:solidFill>
                <a:schemeClr val="bg1"/>
              </a:solidFill>
              <a:latin typeface="Aptos" panose="020B0004020202020204" pitchFamily="34" charset="0"/>
              <a:cs typeface="Arial" panose="020B0604020202020204" pitchFamily="34" charset="0"/>
            </a:endParaRPr>
          </a:p>
          <a:p>
            <a:r>
              <a:rPr lang="en-US" sz="1200" i="1" err="1">
                <a:solidFill>
                  <a:schemeClr val="bg1"/>
                </a:solidFill>
                <a:latin typeface="Aptos" panose="020B0004020202020204" pitchFamily="34" charset="0"/>
                <a:cs typeface="Arial" panose="020B0604020202020204" pitchFamily="34" charset="0"/>
              </a:rPr>
              <a:t>nasa.gov</a:t>
            </a:r>
            <a:r>
              <a:rPr lang="en-US" sz="1200" i="1">
                <a:solidFill>
                  <a:schemeClr val="bg1"/>
                </a:solidFill>
                <a:latin typeface="Aptos" panose="020B0004020202020204" pitchFamily="34" charset="0"/>
                <a:cs typeface="Arial" panose="020B0604020202020204" pitchFamily="34" charset="0"/>
              </a:rPr>
              <a:t>/architecture</a:t>
            </a:r>
          </a:p>
        </p:txBody>
      </p:sp>
      <p:pic>
        <p:nvPicPr>
          <p:cNvPr id="3" name="Picture 2">
            <a:extLst>
              <a:ext uri="{FF2B5EF4-FFF2-40B4-BE49-F238E27FC236}">
                <a16:creationId xmlns:a16="http://schemas.microsoft.com/office/drawing/2014/main" id="{1050E7AE-8242-39EF-6F75-9EADD7A76AEF}"/>
              </a:ext>
            </a:extLst>
          </p:cNvPr>
          <p:cNvPicPr>
            <a:picLocks noChangeAspect="1"/>
          </p:cNvPicPr>
          <p:nvPr/>
        </p:nvPicPr>
        <p:blipFill>
          <a:blip r:embed="rId5"/>
          <a:stretch>
            <a:fillRect/>
          </a:stretch>
        </p:blipFill>
        <p:spPr>
          <a:xfrm>
            <a:off x="179219" y="5986892"/>
            <a:ext cx="731520" cy="731520"/>
          </a:xfrm>
          <a:prstGeom prst="rect">
            <a:avLst/>
          </a:prstGeom>
        </p:spPr>
      </p:pic>
      <p:sp>
        <p:nvSpPr>
          <p:cNvPr id="2" name="Rounded Rectangle 1">
            <a:extLst>
              <a:ext uri="{FF2B5EF4-FFF2-40B4-BE49-F238E27FC236}">
                <a16:creationId xmlns:a16="http://schemas.microsoft.com/office/drawing/2014/main" id="{1C206D6A-A582-2BC8-5CAE-B9935FD8B01B}"/>
              </a:ext>
            </a:extLst>
          </p:cNvPr>
          <p:cNvSpPr/>
          <p:nvPr/>
        </p:nvSpPr>
        <p:spPr>
          <a:xfrm>
            <a:off x="3698751" y="1409860"/>
            <a:ext cx="7789974" cy="2139433"/>
          </a:xfrm>
          <a:prstGeom prst="roundRect">
            <a:avLst>
              <a:gd name="adj" fmla="val 4126"/>
            </a:avLst>
          </a:prstGeom>
          <a:noFill/>
          <a:ln w="38100">
            <a:solidFill>
              <a:srgbClr val="47588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ea typeface="+mn-ea"/>
              <a:cs typeface="+mn-cs"/>
            </a:endParaRPr>
          </a:p>
        </p:txBody>
      </p:sp>
      <p:pic>
        <p:nvPicPr>
          <p:cNvPr id="8" name="Picture 2" descr="Cover artwork for the Moon to Mars Strategy and Objectives Development document. Artwork features a partially completed spaceship wireframe atop a platform on the Moon with three pillars that read &quot;Science&quot; Inspiration&quot; and &quot;National Posture&quot;. ">
            <a:extLst>
              <a:ext uri="{FF2B5EF4-FFF2-40B4-BE49-F238E27FC236}">
                <a16:creationId xmlns:a16="http://schemas.microsoft.com/office/drawing/2014/main" id="{FF899518-A6BB-2908-2A0C-2D2F52C158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1126" y="1612944"/>
            <a:ext cx="1357759" cy="177561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760B769D-1E5A-51BC-9AEA-9CA99B9D3AD6}"/>
              </a:ext>
            </a:extLst>
          </p:cNvPr>
          <p:cNvGrpSpPr/>
          <p:nvPr/>
        </p:nvGrpSpPr>
        <p:grpSpPr>
          <a:xfrm>
            <a:off x="5381880" y="1677070"/>
            <a:ext cx="4463671" cy="1711483"/>
            <a:chOff x="5161041" y="2046947"/>
            <a:chExt cx="4463671" cy="2419864"/>
          </a:xfrm>
        </p:grpSpPr>
        <p:sp>
          <p:nvSpPr>
            <p:cNvPr id="10" name="Rounded Rectangle 9">
              <a:extLst>
                <a:ext uri="{FF2B5EF4-FFF2-40B4-BE49-F238E27FC236}">
                  <a16:creationId xmlns:a16="http://schemas.microsoft.com/office/drawing/2014/main" id="{D9DE1E69-75C9-8A22-112B-F7DD60736686}"/>
                </a:ext>
              </a:extLst>
            </p:cNvPr>
            <p:cNvSpPr/>
            <p:nvPr/>
          </p:nvSpPr>
          <p:spPr>
            <a:xfrm>
              <a:off x="7443590" y="2736237"/>
              <a:ext cx="2181122" cy="828383"/>
            </a:xfrm>
            <a:prstGeom prst="roundRect">
              <a:avLst>
                <a:gd name="adj" fmla="val 4492"/>
              </a:avLst>
            </a:prstGeom>
            <a:solidFill>
              <a:srgbClr val="2CA9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US" sz="1600" b="1" i="0" u="none" strike="noStrike" kern="1200" cap="none" spc="0" normalizeH="0" baseline="0" noProof="0">
                  <a:ln>
                    <a:noFill/>
                  </a:ln>
                  <a:solidFill>
                    <a:schemeClr val="bg1"/>
                  </a:solidFill>
                  <a:effectLst/>
                  <a:uLnTx/>
                  <a:uFillTx/>
                  <a:ea typeface="+mn-ea"/>
                  <a:cs typeface="Arial" panose="020B0604020202020204" pitchFamily="34" charset="0"/>
                </a:rPr>
                <a:t>TRANSPORTATION AND HABITATION</a:t>
              </a:r>
            </a:p>
          </p:txBody>
        </p:sp>
        <p:sp>
          <p:nvSpPr>
            <p:cNvPr id="12" name="Rounded Rectangle 11">
              <a:extLst>
                <a:ext uri="{FF2B5EF4-FFF2-40B4-BE49-F238E27FC236}">
                  <a16:creationId xmlns:a16="http://schemas.microsoft.com/office/drawing/2014/main" id="{AC4EA483-FBF2-29AC-B025-CCB2799418F1}"/>
                </a:ext>
              </a:extLst>
            </p:cNvPr>
            <p:cNvSpPr/>
            <p:nvPr/>
          </p:nvSpPr>
          <p:spPr>
            <a:xfrm>
              <a:off x="5169474" y="3638429"/>
              <a:ext cx="2181122" cy="828382"/>
            </a:xfrm>
            <a:prstGeom prst="roundRect">
              <a:avLst>
                <a:gd name="adj" fmla="val 4804"/>
              </a:avLst>
            </a:prstGeom>
            <a:solidFill>
              <a:srgbClr val="9E6B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US" sz="1600" b="1" i="0" u="none" strike="noStrike" kern="1200" cap="none" spc="0" normalizeH="0" baseline="0" noProof="0">
                  <a:ln>
                    <a:noFill/>
                  </a:ln>
                  <a:solidFill>
                    <a:schemeClr val="bg1"/>
                  </a:solidFill>
                  <a:effectLst/>
                  <a:uLnTx/>
                  <a:uFillTx/>
                  <a:ea typeface="+mn-ea"/>
                  <a:cs typeface="Arial" panose="020B0604020202020204" pitchFamily="34" charset="0"/>
                </a:rPr>
                <a:t>LUNAR AND MARS INFRASTRUCTURE</a:t>
              </a:r>
            </a:p>
          </p:txBody>
        </p:sp>
        <p:sp>
          <p:nvSpPr>
            <p:cNvPr id="13" name="Rounded Rectangle 12">
              <a:extLst>
                <a:ext uri="{FF2B5EF4-FFF2-40B4-BE49-F238E27FC236}">
                  <a16:creationId xmlns:a16="http://schemas.microsoft.com/office/drawing/2014/main" id="{FB1B6B77-B562-40C1-87E3-DD10A2C4CD72}"/>
                </a:ext>
              </a:extLst>
            </p:cNvPr>
            <p:cNvSpPr/>
            <p:nvPr/>
          </p:nvSpPr>
          <p:spPr>
            <a:xfrm>
              <a:off x="7443591" y="3638429"/>
              <a:ext cx="2181121" cy="828382"/>
            </a:xfrm>
            <a:prstGeom prst="roundRect">
              <a:avLst>
                <a:gd name="adj" fmla="val 4804"/>
              </a:avLst>
            </a:prstGeom>
            <a:solidFill>
              <a:srgbClr val="BA7B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US" sz="1600" b="1" i="0" u="none" strike="noStrike" kern="1200" cap="none" spc="0" normalizeH="0" baseline="0" noProof="0">
                  <a:ln>
                    <a:noFill/>
                  </a:ln>
                  <a:solidFill>
                    <a:schemeClr val="bg1"/>
                  </a:solidFill>
                  <a:effectLst/>
                  <a:uLnTx/>
                  <a:uFillTx/>
                  <a:ea typeface="+mn-ea"/>
                  <a:cs typeface="Arial" panose="020B0604020202020204" pitchFamily="34" charset="0"/>
                </a:rPr>
                <a:t>OPERATIONS</a:t>
              </a:r>
            </a:p>
          </p:txBody>
        </p:sp>
        <p:sp>
          <p:nvSpPr>
            <p:cNvPr id="14" name="Rounded Rectangle 13">
              <a:extLst>
                <a:ext uri="{FF2B5EF4-FFF2-40B4-BE49-F238E27FC236}">
                  <a16:creationId xmlns:a16="http://schemas.microsoft.com/office/drawing/2014/main" id="{4749559C-5667-B112-C1B2-893F27677E73}"/>
                </a:ext>
              </a:extLst>
            </p:cNvPr>
            <p:cNvSpPr/>
            <p:nvPr/>
          </p:nvSpPr>
          <p:spPr>
            <a:xfrm>
              <a:off x="5166009" y="2736239"/>
              <a:ext cx="2188053" cy="828382"/>
            </a:xfrm>
            <a:prstGeom prst="roundRect">
              <a:avLst>
                <a:gd name="adj" fmla="val 4804"/>
              </a:avLst>
            </a:prstGeom>
            <a:solidFill>
              <a:srgbClr val="6292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US" sz="1600" b="1" i="0" u="none" strike="noStrike" kern="1200" cap="none" spc="0" normalizeH="0" baseline="0" noProof="0">
                  <a:ln>
                    <a:noFill/>
                  </a:ln>
                  <a:solidFill>
                    <a:schemeClr val="bg1"/>
                  </a:solidFill>
                  <a:effectLst/>
                  <a:uLnTx/>
                  <a:uFillTx/>
                  <a:ea typeface="+mn-ea"/>
                  <a:cs typeface="Arial" panose="020B0604020202020204" pitchFamily="34" charset="0"/>
                </a:rPr>
                <a:t>SCIENCE</a:t>
              </a:r>
            </a:p>
          </p:txBody>
        </p:sp>
        <p:sp>
          <p:nvSpPr>
            <p:cNvPr id="16" name="Rounded Rectangle 15">
              <a:extLst>
                <a:ext uri="{FF2B5EF4-FFF2-40B4-BE49-F238E27FC236}">
                  <a16:creationId xmlns:a16="http://schemas.microsoft.com/office/drawing/2014/main" id="{73DC4A7B-B6F9-26F6-BEE5-41C3F7BD743E}"/>
                </a:ext>
              </a:extLst>
            </p:cNvPr>
            <p:cNvSpPr/>
            <p:nvPr/>
          </p:nvSpPr>
          <p:spPr>
            <a:xfrm>
              <a:off x="5161041" y="2046947"/>
              <a:ext cx="4463671" cy="591846"/>
            </a:xfrm>
            <a:prstGeom prst="roundRect">
              <a:avLst>
                <a:gd name="adj" fmla="val 15144"/>
              </a:avLst>
            </a:prstGeom>
            <a:solidFill>
              <a:srgbClr val="A03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US" sz="1600" b="1" i="0" u="none" strike="noStrike" kern="1200" cap="none" spc="0" normalizeH="0" baseline="0" noProof="0">
                  <a:ln>
                    <a:noFill/>
                  </a:ln>
                  <a:solidFill>
                    <a:schemeClr val="bg1"/>
                  </a:solidFill>
                  <a:effectLst/>
                  <a:uLnTx/>
                  <a:uFillTx/>
                  <a:ea typeface="+mn-ea"/>
                  <a:cs typeface="Arial" panose="020B0604020202020204" pitchFamily="34" charset="0"/>
                </a:rPr>
                <a:t>RECURRING TENETS</a:t>
              </a:r>
            </a:p>
          </p:txBody>
        </p:sp>
      </p:grpSp>
      <p:pic>
        <p:nvPicPr>
          <p:cNvPr id="17" name="Picture 16">
            <a:extLst>
              <a:ext uri="{FF2B5EF4-FFF2-40B4-BE49-F238E27FC236}">
                <a16:creationId xmlns:a16="http://schemas.microsoft.com/office/drawing/2014/main" id="{62E5C2D0-0251-DCF6-F156-98077CDAFAAE}"/>
              </a:ext>
            </a:extLst>
          </p:cNvPr>
          <p:cNvPicPr>
            <a:picLocks noChangeAspect="1"/>
          </p:cNvPicPr>
          <p:nvPr/>
        </p:nvPicPr>
        <p:blipFill>
          <a:blip r:embed="rId7"/>
          <a:stretch>
            <a:fillRect/>
          </a:stretch>
        </p:blipFill>
        <p:spPr>
          <a:xfrm>
            <a:off x="9935079" y="1622742"/>
            <a:ext cx="1357759" cy="1757100"/>
          </a:xfrm>
          <a:prstGeom prst="rect">
            <a:avLst/>
          </a:prstGeom>
        </p:spPr>
      </p:pic>
      <p:sp>
        <p:nvSpPr>
          <p:cNvPr id="18" name="Rounded Rectangle 17">
            <a:extLst>
              <a:ext uri="{FF2B5EF4-FFF2-40B4-BE49-F238E27FC236}">
                <a16:creationId xmlns:a16="http://schemas.microsoft.com/office/drawing/2014/main" id="{B5F83BCA-1B5D-8E07-31F7-5DD74A78CF2F}"/>
              </a:ext>
            </a:extLst>
          </p:cNvPr>
          <p:cNvSpPr/>
          <p:nvPr/>
        </p:nvSpPr>
        <p:spPr>
          <a:xfrm>
            <a:off x="5780935" y="1272689"/>
            <a:ext cx="3665557" cy="327292"/>
          </a:xfrm>
          <a:prstGeom prst="roundRect">
            <a:avLst/>
          </a:prstGeom>
          <a:solidFill>
            <a:srgbClr val="47588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rPr>
              <a:t>Objectives and Strategy</a:t>
            </a:r>
          </a:p>
        </p:txBody>
      </p:sp>
      <p:sp>
        <p:nvSpPr>
          <p:cNvPr id="21" name="Rounded Rectangle 20">
            <a:extLst>
              <a:ext uri="{FF2B5EF4-FFF2-40B4-BE49-F238E27FC236}">
                <a16:creationId xmlns:a16="http://schemas.microsoft.com/office/drawing/2014/main" id="{8F2348FE-ECCF-5243-58CC-07589353EBA0}"/>
              </a:ext>
            </a:extLst>
          </p:cNvPr>
          <p:cNvSpPr/>
          <p:nvPr/>
        </p:nvSpPr>
        <p:spPr>
          <a:xfrm>
            <a:off x="334156" y="1400022"/>
            <a:ext cx="2098636" cy="2149265"/>
          </a:xfrm>
          <a:prstGeom prst="roundRect">
            <a:avLst>
              <a:gd name="adj" fmla="val 10673"/>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t>Moon to Mars Architecture</a:t>
            </a:r>
          </a:p>
          <a:p>
            <a:pPr algn="ctr"/>
            <a:br>
              <a:rPr lang="en-US" sz="900"/>
            </a:br>
            <a:r>
              <a:rPr lang="en-US" sz="1600"/>
              <a:t>Evolves through annual Architecture Concept Reviews</a:t>
            </a:r>
            <a:endParaRPr lang="en-US" sz="1600" b="1"/>
          </a:p>
        </p:txBody>
      </p:sp>
      <p:sp>
        <p:nvSpPr>
          <p:cNvPr id="23" name="TextBox 22">
            <a:extLst>
              <a:ext uri="{FF2B5EF4-FFF2-40B4-BE49-F238E27FC236}">
                <a16:creationId xmlns:a16="http://schemas.microsoft.com/office/drawing/2014/main" id="{4261D9FC-76E3-7350-BCD1-970F20C220EE}"/>
              </a:ext>
            </a:extLst>
          </p:cNvPr>
          <p:cNvSpPr txBox="1"/>
          <p:nvPr/>
        </p:nvSpPr>
        <p:spPr>
          <a:xfrm>
            <a:off x="1229681" y="3719983"/>
            <a:ext cx="9732639" cy="183299"/>
          </a:xfrm>
          <a:prstGeom prst="rect">
            <a:avLst/>
          </a:prstGeom>
          <a:solidFill>
            <a:schemeClr val="bg1"/>
          </a:solidFill>
          <a:ln>
            <a:noFill/>
          </a:ln>
        </p:spPr>
        <p:style>
          <a:lnRef idx="1">
            <a:schemeClr val="accent6"/>
          </a:lnRef>
          <a:fillRef idx="3">
            <a:schemeClr val="accent6"/>
          </a:fillRef>
          <a:effectRef idx="2">
            <a:schemeClr val="accent6"/>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kumimoji="0" lang="en-US" u="none" strike="noStrike" kern="1200" cap="none" spc="0" normalizeH="0" baseline="0" noProof="0">
                <a:ln>
                  <a:noFill/>
                </a:ln>
                <a:solidFill>
                  <a:schemeClr val="tx1"/>
                </a:solidFill>
                <a:effectLst/>
                <a:uLnTx/>
                <a:uFillTx/>
                <a:latin typeface="+mn-lt"/>
                <a:cs typeface="Arial"/>
              </a:rPr>
              <a:t>An Evolutionary Architecture Process: </a:t>
            </a:r>
            <a:r>
              <a:rPr kumimoji="0" lang="en-US" b="0" u="none" strike="noStrike" kern="1200" cap="none" spc="0" normalizeH="0" baseline="0" noProof="0">
                <a:ln>
                  <a:noFill/>
                </a:ln>
                <a:solidFill>
                  <a:schemeClr val="tx1"/>
                </a:solidFill>
                <a:effectLst/>
                <a:uLnTx/>
                <a:uFillTx/>
                <a:latin typeface="+mn-lt"/>
                <a:cs typeface="Arial"/>
              </a:rPr>
              <a:t>Formulating an</a:t>
            </a:r>
            <a:r>
              <a:rPr kumimoji="0" lang="en-US" b="0" u="none" strike="noStrike" kern="1200" cap="none" spc="0" normalizeH="0" noProof="0">
                <a:ln>
                  <a:noFill/>
                </a:ln>
                <a:solidFill>
                  <a:schemeClr val="tx1"/>
                </a:solidFill>
                <a:effectLst/>
                <a:uLnTx/>
                <a:uFillTx/>
                <a:latin typeface="+mn-lt"/>
                <a:cs typeface="Arial"/>
              </a:rPr>
              <a:t> </a:t>
            </a:r>
            <a:r>
              <a:rPr kumimoji="0" lang="en-US" b="0" u="none" strike="noStrike" kern="1200" cap="none" spc="0" normalizeH="0" baseline="0" noProof="0">
                <a:ln>
                  <a:noFill/>
                </a:ln>
                <a:solidFill>
                  <a:schemeClr val="tx1"/>
                </a:solidFill>
                <a:effectLst/>
                <a:uLnTx/>
                <a:uFillTx/>
                <a:latin typeface="+mn-lt"/>
                <a:cs typeface="Arial"/>
              </a:rPr>
              <a:t>Exploration </a:t>
            </a:r>
            <a:r>
              <a:rPr lang="en-US" b="0">
                <a:solidFill>
                  <a:schemeClr val="tx1"/>
                </a:solidFill>
                <a:latin typeface="+mn-lt"/>
                <a:cs typeface="Arial"/>
              </a:rPr>
              <a:t>Strategy</a:t>
            </a:r>
            <a:r>
              <a:rPr kumimoji="0" lang="en-US" b="0" u="none" strike="noStrike" kern="1200" cap="none" spc="0" normalizeH="0" baseline="0" noProof="0">
                <a:ln>
                  <a:noFill/>
                </a:ln>
                <a:solidFill>
                  <a:schemeClr val="tx1"/>
                </a:solidFill>
                <a:effectLst/>
                <a:uLnTx/>
                <a:uFillTx/>
                <a:latin typeface="+mn-lt"/>
                <a:cs typeface="Arial"/>
              </a:rPr>
              <a:t> Based on Objectives </a:t>
            </a:r>
          </a:p>
        </p:txBody>
      </p:sp>
      <p:cxnSp>
        <p:nvCxnSpPr>
          <p:cNvPr id="24" name="Straight Arrow Connector 23">
            <a:extLst>
              <a:ext uri="{FF2B5EF4-FFF2-40B4-BE49-F238E27FC236}">
                <a16:creationId xmlns:a16="http://schemas.microsoft.com/office/drawing/2014/main" id="{D9BDF288-F83E-3A45-8C20-D3C525AF0B5B}"/>
              </a:ext>
            </a:extLst>
          </p:cNvPr>
          <p:cNvCxnSpPr>
            <a:cxnSpLocks/>
            <a:stCxn id="2" idx="1"/>
            <a:endCxn id="21" idx="3"/>
          </p:cNvCxnSpPr>
          <p:nvPr/>
        </p:nvCxnSpPr>
        <p:spPr>
          <a:xfrm flipH="1" flipV="1">
            <a:off x="2432792" y="2474655"/>
            <a:ext cx="1265959" cy="4922"/>
          </a:xfrm>
          <a:prstGeom prst="straightConnector1">
            <a:avLst/>
          </a:prstGeom>
          <a:ln w="38100">
            <a:solidFill>
              <a:srgbClr val="475881"/>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A270A71F-9405-8F8C-4F81-5F9334EA012D}"/>
              </a:ext>
            </a:extLst>
          </p:cNvPr>
          <p:cNvGrpSpPr/>
          <p:nvPr/>
        </p:nvGrpSpPr>
        <p:grpSpPr>
          <a:xfrm>
            <a:off x="267060" y="3995692"/>
            <a:ext cx="10840505" cy="1824677"/>
            <a:chOff x="-29938" y="5062456"/>
            <a:chExt cx="10840505" cy="1824677"/>
          </a:xfrm>
        </p:grpSpPr>
        <p:sp>
          <p:nvSpPr>
            <p:cNvPr id="32" name="Right Arrow 31">
              <a:extLst>
                <a:ext uri="{FF2B5EF4-FFF2-40B4-BE49-F238E27FC236}">
                  <a16:creationId xmlns:a16="http://schemas.microsoft.com/office/drawing/2014/main" id="{999DA367-C516-10BA-4B97-861D682FBC9A}"/>
                </a:ext>
              </a:extLst>
            </p:cNvPr>
            <p:cNvSpPr/>
            <p:nvPr/>
          </p:nvSpPr>
          <p:spPr>
            <a:xfrm>
              <a:off x="8632676" y="5119540"/>
              <a:ext cx="2177891" cy="1490352"/>
            </a:xfrm>
            <a:prstGeom prst="rightArrow">
              <a:avLst>
                <a:gd name="adj1" fmla="val 100000"/>
                <a:gd name="adj2" fmla="val 33342"/>
              </a:avLst>
            </a:prstGeom>
            <a:solidFill>
              <a:srgbClr val="A03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33" name="Right Arrow 32">
              <a:extLst>
                <a:ext uri="{FF2B5EF4-FFF2-40B4-BE49-F238E27FC236}">
                  <a16:creationId xmlns:a16="http://schemas.microsoft.com/office/drawing/2014/main" id="{6F0125ED-63D3-02DB-BB5E-54232EE14386}"/>
                </a:ext>
              </a:extLst>
            </p:cNvPr>
            <p:cNvSpPr/>
            <p:nvPr/>
          </p:nvSpPr>
          <p:spPr>
            <a:xfrm>
              <a:off x="6514524" y="5119540"/>
              <a:ext cx="2749081" cy="1490352"/>
            </a:xfrm>
            <a:prstGeom prst="rightArrow">
              <a:avLst>
                <a:gd name="adj1" fmla="val 100000"/>
                <a:gd name="adj2" fmla="val 32647"/>
              </a:avLst>
            </a:prstGeom>
            <a:solidFill>
              <a:srgbClr val="7C5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34" name="Right Arrow 33">
              <a:extLst>
                <a:ext uri="{FF2B5EF4-FFF2-40B4-BE49-F238E27FC236}">
                  <a16:creationId xmlns:a16="http://schemas.microsoft.com/office/drawing/2014/main" id="{E662E961-AB5C-C4D3-9CBA-4D9686788D12}"/>
                </a:ext>
              </a:extLst>
            </p:cNvPr>
            <p:cNvSpPr/>
            <p:nvPr/>
          </p:nvSpPr>
          <p:spPr>
            <a:xfrm>
              <a:off x="4901519" y="5119540"/>
              <a:ext cx="2217265" cy="1490352"/>
            </a:xfrm>
            <a:prstGeom prst="rightArrow">
              <a:avLst>
                <a:gd name="adj1" fmla="val 100000"/>
                <a:gd name="adj2" fmla="val 30565"/>
              </a:avLst>
            </a:prstGeom>
            <a:solidFill>
              <a:srgbClr val="5F94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35" name="Right Arrow 34">
              <a:extLst>
                <a:ext uri="{FF2B5EF4-FFF2-40B4-BE49-F238E27FC236}">
                  <a16:creationId xmlns:a16="http://schemas.microsoft.com/office/drawing/2014/main" id="{2ECB1BDF-C0BB-0AFB-E168-9ECFCE09756D}"/>
                </a:ext>
              </a:extLst>
            </p:cNvPr>
            <p:cNvSpPr/>
            <p:nvPr/>
          </p:nvSpPr>
          <p:spPr>
            <a:xfrm>
              <a:off x="3248497" y="5119540"/>
              <a:ext cx="2344731" cy="1490352"/>
            </a:xfrm>
            <a:prstGeom prst="rightArrow">
              <a:avLst>
                <a:gd name="adj1" fmla="val 100000"/>
                <a:gd name="adj2" fmla="val 32647"/>
              </a:avLst>
            </a:prstGeom>
            <a:solidFill>
              <a:srgbClr val="4556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36" name="Right Arrow 35">
              <a:extLst>
                <a:ext uri="{FF2B5EF4-FFF2-40B4-BE49-F238E27FC236}">
                  <a16:creationId xmlns:a16="http://schemas.microsoft.com/office/drawing/2014/main" id="{040713D9-F336-904B-22D7-9D9FC2C18536}"/>
                </a:ext>
              </a:extLst>
            </p:cNvPr>
            <p:cNvSpPr/>
            <p:nvPr/>
          </p:nvSpPr>
          <p:spPr>
            <a:xfrm>
              <a:off x="992787" y="5119540"/>
              <a:ext cx="3204864" cy="1490352"/>
            </a:xfrm>
            <a:prstGeom prst="rightArrow">
              <a:avLst>
                <a:gd name="adj1" fmla="val 100000"/>
                <a:gd name="adj2" fmla="val 32647"/>
              </a:avLst>
            </a:prstGeom>
            <a:solidFill>
              <a:srgbClr val="2932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37" name="TextBox 36">
              <a:extLst>
                <a:ext uri="{FF2B5EF4-FFF2-40B4-BE49-F238E27FC236}">
                  <a16:creationId xmlns:a16="http://schemas.microsoft.com/office/drawing/2014/main" id="{51A7E14F-28F5-38F1-D43B-FA9218100500}"/>
                </a:ext>
              </a:extLst>
            </p:cNvPr>
            <p:cNvSpPr txBox="1"/>
            <p:nvPr/>
          </p:nvSpPr>
          <p:spPr>
            <a:xfrm>
              <a:off x="2368791" y="5225307"/>
              <a:ext cx="1545803" cy="400110"/>
            </a:xfrm>
            <a:prstGeom prst="rect">
              <a:avLst/>
            </a:prstGeom>
            <a:noFill/>
          </p:spPr>
          <p:txBody>
            <a:bodyPr wrap="square" rtlCol="0">
              <a:spAutoFit/>
            </a:bodyPr>
            <a:lstStyle/>
            <a:p>
              <a:r>
                <a:rPr lang="en-US" sz="1000" b="1">
                  <a:solidFill>
                    <a:schemeClr val="bg1"/>
                  </a:solidFill>
                  <a:cs typeface="Arial Narrow" panose="020B0604020202020204" pitchFamily="34" charset="0"/>
                </a:rPr>
                <a:t>PRODUCT </a:t>
              </a:r>
            </a:p>
            <a:p>
              <a:r>
                <a:rPr lang="en-US" sz="1000" b="1">
                  <a:solidFill>
                    <a:schemeClr val="bg1"/>
                  </a:solidFill>
                  <a:cs typeface="Arial Narrow" panose="020B0604020202020204" pitchFamily="34" charset="0"/>
                </a:rPr>
                <a:t>REVIEW</a:t>
              </a:r>
            </a:p>
          </p:txBody>
        </p:sp>
        <p:sp>
          <p:nvSpPr>
            <p:cNvPr id="38" name="TextBox 37">
              <a:extLst>
                <a:ext uri="{FF2B5EF4-FFF2-40B4-BE49-F238E27FC236}">
                  <a16:creationId xmlns:a16="http://schemas.microsoft.com/office/drawing/2014/main" id="{0158AC70-26B5-4725-2D9C-3880410A2429}"/>
                </a:ext>
              </a:extLst>
            </p:cNvPr>
            <p:cNvSpPr txBox="1"/>
            <p:nvPr/>
          </p:nvSpPr>
          <p:spPr>
            <a:xfrm>
              <a:off x="7258890" y="5225307"/>
              <a:ext cx="1614397" cy="400110"/>
            </a:xfrm>
            <a:prstGeom prst="rect">
              <a:avLst/>
            </a:prstGeom>
            <a:noFill/>
          </p:spPr>
          <p:txBody>
            <a:bodyPr wrap="square" rtlCol="0">
              <a:spAutoFit/>
            </a:bodyPr>
            <a:lstStyle/>
            <a:p>
              <a:r>
                <a:rPr lang="en-US" sz="1000" b="1">
                  <a:solidFill>
                    <a:schemeClr val="bg1"/>
                  </a:solidFill>
                  <a:cs typeface="Arial Narrow" panose="020B0604020202020204" pitchFamily="34" charset="0"/>
                </a:rPr>
                <a:t>PRODUCT DEVELOPMENT REVIEW</a:t>
              </a:r>
            </a:p>
          </p:txBody>
        </p:sp>
        <p:sp>
          <p:nvSpPr>
            <p:cNvPr id="39" name="Rectangle 38">
              <a:extLst>
                <a:ext uri="{FF2B5EF4-FFF2-40B4-BE49-F238E27FC236}">
                  <a16:creationId xmlns:a16="http://schemas.microsoft.com/office/drawing/2014/main" id="{A8AD3C18-C584-049B-92A6-F1D7D65FD21E}"/>
                </a:ext>
              </a:extLst>
            </p:cNvPr>
            <p:cNvSpPr/>
            <p:nvPr/>
          </p:nvSpPr>
          <p:spPr>
            <a:xfrm>
              <a:off x="7170235" y="5303742"/>
              <a:ext cx="92662" cy="926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40" name="Bent Arrow 39">
              <a:extLst>
                <a:ext uri="{FF2B5EF4-FFF2-40B4-BE49-F238E27FC236}">
                  <a16:creationId xmlns:a16="http://schemas.microsoft.com/office/drawing/2014/main" id="{6C909856-F7E1-80E8-7F67-8465C85F1FB1}"/>
                </a:ext>
              </a:extLst>
            </p:cNvPr>
            <p:cNvSpPr/>
            <p:nvPr/>
          </p:nvSpPr>
          <p:spPr>
            <a:xfrm rot="16200000">
              <a:off x="7378189" y="4221097"/>
              <a:ext cx="373888" cy="4839198"/>
            </a:xfrm>
            <a:prstGeom prst="bentArrow">
              <a:avLst>
                <a:gd name="adj1" fmla="val 36885"/>
                <a:gd name="adj2" fmla="val 36724"/>
                <a:gd name="adj3" fmla="val 50000"/>
                <a:gd name="adj4" fmla="val 50000"/>
              </a:avLst>
            </a:prstGeom>
            <a:solidFill>
              <a:srgbClr val="7CAA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solidFill>
              </a:endParaRPr>
            </a:p>
          </p:txBody>
        </p:sp>
        <p:sp>
          <p:nvSpPr>
            <p:cNvPr id="41" name="TextBox 40">
              <a:extLst>
                <a:ext uri="{FF2B5EF4-FFF2-40B4-BE49-F238E27FC236}">
                  <a16:creationId xmlns:a16="http://schemas.microsoft.com/office/drawing/2014/main" id="{3BFEFD94-E6CF-B14B-CBA3-6A7B2F579641}"/>
                </a:ext>
              </a:extLst>
            </p:cNvPr>
            <p:cNvSpPr txBox="1"/>
            <p:nvPr/>
          </p:nvSpPr>
          <p:spPr>
            <a:xfrm>
              <a:off x="6243958" y="6640912"/>
              <a:ext cx="3012258" cy="246221"/>
            </a:xfrm>
            <a:prstGeom prst="rect">
              <a:avLst/>
            </a:prstGeom>
            <a:noFill/>
          </p:spPr>
          <p:txBody>
            <a:bodyPr wrap="square" rtlCol="0">
              <a:spAutoFit/>
            </a:bodyPr>
            <a:lstStyle/>
            <a:p>
              <a:pPr algn="ctr"/>
              <a:r>
                <a:rPr lang="en-US" sz="1000" b="1">
                  <a:solidFill>
                    <a:schemeClr val="bg1"/>
                  </a:solidFill>
                  <a:cs typeface="Arial Narrow" panose="020B0604020202020204" pitchFamily="34" charset="0"/>
                </a:rPr>
                <a:t>ANNUAL CYCLE TO MATURE ARCHITECTURE</a:t>
              </a:r>
            </a:p>
          </p:txBody>
        </p:sp>
        <p:sp>
          <p:nvSpPr>
            <p:cNvPr id="42" name="Rectangle 41">
              <a:extLst>
                <a:ext uri="{FF2B5EF4-FFF2-40B4-BE49-F238E27FC236}">
                  <a16:creationId xmlns:a16="http://schemas.microsoft.com/office/drawing/2014/main" id="{06FC45FF-D3F7-AED4-4320-F06829602014}"/>
                </a:ext>
              </a:extLst>
            </p:cNvPr>
            <p:cNvSpPr/>
            <p:nvPr/>
          </p:nvSpPr>
          <p:spPr>
            <a:xfrm>
              <a:off x="9210602" y="5622648"/>
              <a:ext cx="92662" cy="926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43" name="TextBox 42">
              <a:extLst>
                <a:ext uri="{FF2B5EF4-FFF2-40B4-BE49-F238E27FC236}">
                  <a16:creationId xmlns:a16="http://schemas.microsoft.com/office/drawing/2014/main" id="{08F75E71-A824-B55D-5ECE-B928A9258620}"/>
                </a:ext>
              </a:extLst>
            </p:cNvPr>
            <p:cNvSpPr txBox="1"/>
            <p:nvPr/>
          </p:nvSpPr>
          <p:spPr>
            <a:xfrm>
              <a:off x="2368791" y="5878393"/>
              <a:ext cx="1172159" cy="400110"/>
            </a:xfrm>
            <a:prstGeom prst="rect">
              <a:avLst/>
            </a:prstGeom>
            <a:noFill/>
          </p:spPr>
          <p:txBody>
            <a:bodyPr wrap="square" rtlCol="0">
              <a:spAutoFit/>
            </a:bodyPr>
            <a:lstStyle/>
            <a:p>
              <a:r>
                <a:rPr lang="en-US" sz="1000" b="1">
                  <a:solidFill>
                    <a:schemeClr val="bg1"/>
                  </a:solidFill>
                  <a:cs typeface="Arial Narrow" panose="020B0604020202020204" pitchFamily="34" charset="0"/>
                </a:rPr>
                <a:t>REVISED ARCHITECTURE</a:t>
              </a:r>
            </a:p>
          </p:txBody>
        </p:sp>
        <p:pic>
          <p:nvPicPr>
            <p:cNvPr id="45" name="Picture 44">
              <a:extLst>
                <a:ext uri="{FF2B5EF4-FFF2-40B4-BE49-F238E27FC236}">
                  <a16:creationId xmlns:a16="http://schemas.microsoft.com/office/drawing/2014/main" id="{3886A938-B649-CD0A-D3F3-5A3A0CCEAD7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159300" y="5995538"/>
              <a:ext cx="248483" cy="552183"/>
            </a:xfrm>
            <a:prstGeom prst="rect">
              <a:avLst/>
            </a:prstGeom>
            <a:noFill/>
            <a:effectLst/>
          </p:spPr>
        </p:pic>
        <p:sp>
          <p:nvSpPr>
            <p:cNvPr id="46" name="TextBox 45">
              <a:extLst>
                <a:ext uri="{FF2B5EF4-FFF2-40B4-BE49-F238E27FC236}">
                  <a16:creationId xmlns:a16="http://schemas.microsoft.com/office/drawing/2014/main" id="{399CF85C-14A3-3CE3-4C10-AFE23527F359}"/>
                </a:ext>
              </a:extLst>
            </p:cNvPr>
            <p:cNvSpPr txBox="1"/>
            <p:nvPr/>
          </p:nvSpPr>
          <p:spPr>
            <a:xfrm>
              <a:off x="4232341" y="5550535"/>
              <a:ext cx="1347137" cy="400110"/>
            </a:xfrm>
            <a:prstGeom prst="rect">
              <a:avLst/>
            </a:prstGeom>
            <a:noFill/>
          </p:spPr>
          <p:txBody>
            <a:bodyPr wrap="square" rtlCol="0">
              <a:spAutoFit/>
            </a:bodyPr>
            <a:lstStyle/>
            <a:p>
              <a:r>
                <a:rPr lang="en-US" sz="1000" b="1">
                  <a:solidFill>
                    <a:schemeClr val="bg1"/>
                  </a:solidFill>
                  <a:cs typeface="Arial Narrow" panose="020B0604020202020204" pitchFamily="34" charset="0"/>
                </a:rPr>
                <a:t>ARCHITECTURE CONCEPT REVIEW</a:t>
              </a:r>
            </a:p>
          </p:txBody>
        </p:sp>
        <p:sp>
          <p:nvSpPr>
            <p:cNvPr id="47" name="TextBox 46">
              <a:extLst>
                <a:ext uri="{FF2B5EF4-FFF2-40B4-BE49-F238E27FC236}">
                  <a16:creationId xmlns:a16="http://schemas.microsoft.com/office/drawing/2014/main" id="{67E24563-4D2C-8E63-934E-A4A1EE4596FD}"/>
                </a:ext>
              </a:extLst>
            </p:cNvPr>
            <p:cNvSpPr txBox="1"/>
            <p:nvPr/>
          </p:nvSpPr>
          <p:spPr>
            <a:xfrm>
              <a:off x="5647041" y="5550535"/>
              <a:ext cx="1293929" cy="400110"/>
            </a:xfrm>
            <a:prstGeom prst="rect">
              <a:avLst/>
            </a:prstGeom>
            <a:noFill/>
          </p:spPr>
          <p:txBody>
            <a:bodyPr wrap="square" rtlCol="0">
              <a:spAutoFit/>
            </a:bodyPr>
            <a:lstStyle/>
            <a:p>
              <a:pPr algn="ctr"/>
              <a:r>
                <a:rPr lang="en-US" sz="1000" b="1">
                  <a:solidFill>
                    <a:schemeClr val="bg1"/>
                  </a:solidFill>
                  <a:cs typeface="Arial Narrow" panose="020B0604020202020204" pitchFamily="34" charset="0"/>
                </a:rPr>
                <a:t>ARCHITECTURE CONFIRMATION</a:t>
              </a:r>
            </a:p>
          </p:txBody>
        </p:sp>
        <p:sp>
          <p:nvSpPr>
            <p:cNvPr id="48" name="TextBox 47">
              <a:extLst>
                <a:ext uri="{FF2B5EF4-FFF2-40B4-BE49-F238E27FC236}">
                  <a16:creationId xmlns:a16="http://schemas.microsoft.com/office/drawing/2014/main" id="{23D38617-DA2B-ECA3-0296-04298DC9A1C1}"/>
                </a:ext>
              </a:extLst>
            </p:cNvPr>
            <p:cNvSpPr txBox="1"/>
            <p:nvPr/>
          </p:nvSpPr>
          <p:spPr>
            <a:xfrm>
              <a:off x="7258890" y="5550535"/>
              <a:ext cx="1903804" cy="400110"/>
            </a:xfrm>
            <a:prstGeom prst="rect">
              <a:avLst/>
            </a:prstGeom>
            <a:noFill/>
          </p:spPr>
          <p:txBody>
            <a:bodyPr wrap="square" rtlCol="0">
              <a:spAutoFit/>
            </a:bodyPr>
            <a:lstStyle/>
            <a:p>
              <a:r>
                <a:rPr lang="en-US" sz="1000" b="1">
                  <a:solidFill>
                    <a:schemeClr val="bg1"/>
                  </a:solidFill>
                  <a:cs typeface="Arial Narrow" panose="020B0604020202020204" pitchFamily="34" charset="0"/>
                </a:rPr>
                <a:t>ARCHITECTURE DEFINITION DOCUMENT EXPANSION</a:t>
              </a:r>
            </a:p>
          </p:txBody>
        </p:sp>
        <p:sp>
          <p:nvSpPr>
            <p:cNvPr id="49" name="TextBox 48">
              <a:extLst>
                <a:ext uri="{FF2B5EF4-FFF2-40B4-BE49-F238E27FC236}">
                  <a16:creationId xmlns:a16="http://schemas.microsoft.com/office/drawing/2014/main" id="{0A08949A-548E-14DD-7E34-FE21C89F8193}"/>
                </a:ext>
              </a:extLst>
            </p:cNvPr>
            <p:cNvSpPr txBox="1"/>
            <p:nvPr/>
          </p:nvSpPr>
          <p:spPr>
            <a:xfrm>
              <a:off x="7258890" y="5878393"/>
              <a:ext cx="1470939" cy="400110"/>
            </a:xfrm>
            <a:prstGeom prst="rect">
              <a:avLst/>
            </a:prstGeom>
            <a:noFill/>
          </p:spPr>
          <p:txBody>
            <a:bodyPr wrap="square" rtlCol="0">
              <a:spAutoFit/>
            </a:bodyPr>
            <a:lstStyle/>
            <a:p>
              <a:r>
                <a:rPr lang="en-US" sz="1000" b="1">
                  <a:solidFill>
                    <a:schemeClr val="bg1"/>
                  </a:solidFill>
                  <a:cs typeface="Arial Narrow" panose="020B0604020202020204" pitchFamily="34" charset="0"/>
                </a:rPr>
                <a:t>REFINED/EXPANDED ARCHITECTURE</a:t>
              </a:r>
            </a:p>
          </p:txBody>
        </p:sp>
        <p:sp>
          <p:nvSpPr>
            <p:cNvPr id="50" name="Rectangle 49">
              <a:extLst>
                <a:ext uri="{FF2B5EF4-FFF2-40B4-BE49-F238E27FC236}">
                  <a16:creationId xmlns:a16="http://schemas.microsoft.com/office/drawing/2014/main" id="{586BEE98-8381-58EE-E9BD-8A0716A6FF16}"/>
                </a:ext>
              </a:extLst>
            </p:cNvPr>
            <p:cNvSpPr/>
            <p:nvPr/>
          </p:nvSpPr>
          <p:spPr>
            <a:xfrm>
              <a:off x="4175003" y="5622648"/>
              <a:ext cx="92662" cy="926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51" name="Rectangle 50">
              <a:extLst>
                <a:ext uri="{FF2B5EF4-FFF2-40B4-BE49-F238E27FC236}">
                  <a16:creationId xmlns:a16="http://schemas.microsoft.com/office/drawing/2014/main" id="{57D1DEFF-BB97-40AB-0D07-6711F0D36EB6}"/>
                </a:ext>
              </a:extLst>
            </p:cNvPr>
            <p:cNvSpPr/>
            <p:nvPr/>
          </p:nvSpPr>
          <p:spPr>
            <a:xfrm>
              <a:off x="5689088" y="5622648"/>
              <a:ext cx="92662" cy="926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52" name="Rectangle 51">
              <a:extLst>
                <a:ext uri="{FF2B5EF4-FFF2-40B4-BE49-F238E27FC236}">
                  <a16:creationId xmlns:a16="http://schemas.microsoft.com/office/drawing/2014/main" id="{AC911748-EA63-54A3-4D77-AC9D6AD6CEB5}"/>
                </a:ext>
              </a:extLst>
            </p:cNvPr>
            <p:cNvSpPr/>
            <p:nvPr/>
          </p:nvSpPr>
          <p:spPr>
            <a:xfrm>
              <a:off x="2313420" y="5303742"/>
              <a:ext cx="92662" cy="926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53" name="Rectangle 52">
              <a:extLst>
                <a:ext uri="{FF2B5EF4-FFF2-40B4-BE49-F238E27FC236}">
                  <a16:creationId xmlns:a16="http://schemas.microsoft.com/office/drawing/2014/main" id="{AD1D9F58-35E8-BB3F-03D9-CD21038809D4}"/>
                </a:ext>
              </a:extLst>
            </p:cNvPr>
            <p:cNvSpPr/>
            <p:nvPr/>
          </p:nvSpPr>
          <p:spPr>
            <a:xfrm>
              <a:off x="2313420" y="5622648"/>
              <a:ext cx="92662" cy="926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54" name="Rectangle 53">
              <a:extLst>
                <a:ext uri="{FF2B5EF4-FFF2-40B4-BE49-F238E27FC236}">
                  <a16:creationId xmlns:a16="http://schemas.microsoft.com/office/drawing/2014/main" id="{AC6419E9-C088-A52F-1583-F8181AEEB575}"/>
                </a:ext>
              </a:extLst>
            </p:cNvPr>
            <p:cNvSpPr/>
            <p:nvPr/>
          </p:nvSpPr>
          <p:spPr>
            <a:xfrm>
              <a:off x="2313420" y="5955375"/>
              <a:ext cx="92662" cy="926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55" name="Rectangle 54">
              <a:extLst>
                <a:ext uri="{FF2B5EF4-FFF2-40B4-BE49-F238E27FC236}">
                  <a16:creationId xmlns:a16="http://schemas.microsoft.com/office/drawing/2014/main" id="{ACEDA5DA-680D-83FB-E49E-95411323DED9}"/>
                </a:ext>
              </a:extLst>
            </p:cNvPr>
            <p:cNvSpPr/>
            <p:nvPr/>
          </p:nvSpPr>
          <p:spPr>
            <a:xfrm>
              <a:off x="7170235" y="5622648"/>
              <a:ext cx="92662" cy="926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56" name="Rectangle 55">
              <a:extLst>
                <a:ext uri="{FF2B5EF4-FFF2-40B4-BE49-F238E27FC236}">
                  <a16:creationId xmlns:a16="http://schemas.microsoft.com/office/drawing/2014/main" id="{7C0D4055-4EA1-1366-B43E-C22E49E0A8A0}"/>
                </a:ext>
              </a:extLst>
            </p:cNvPr>
            <p:cNvSpPr/>
            <p:nvPr/>
          </p:nvSpPr>
          <p:spPr>
            <a:xfrm>
              <a:off x="7170235" y="5955375"/>
              <a:ext cx="92662" cy="926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57" name="TextBox 56">
              <a:extLst>
                <a:ext uri="{FF2B5EF4-FFF2-40B4-BE49-F238E27FC236}">
                  <a16:creationId xmlns:a16="http://schemas.microsoft.com/office/drawing/2014/main" id="{E0AD8E40-D768-B3A5-6101-4A51EC640A6B}"/>
                </a:ext>
              </a:extLst>
            </p:cNvPr>
            <p:cNvSpPr txBox="1"/>
            <p:nvPr/>
          </p:nvSpPr>
          <p:spPr>
            <a:xfrm>
              <a:off x="9266380" y="5550535"/>
              <a:ext cx="1443570" cy="400110"/>
            </a:xfrm>
            <a:prstGeom prst="rect">
              <a:avLst/>
            </a:prstGeom>
            <a:noFill/>
          </p:spPr>
          <p:txBody>
            <a:bodyPr wrap="square" rtlCol="0">
              <a:spAutoFit/>
            </a:bodyPr>
            <a:lstStyle/>
            <a:p>
              <a:r>
                <a:rPr lang="en-US" sz="1000" b="1">
                  <a:solidFill>
                    <a:schemeClr val="bg1"/>
                  </a:solidFill>
                  <a:cs typeface="Arial Narrow" panose="020B0604020202020204" pitchFamily="34" charset="0"/>
                </a:rPr>
                <a:t>ARCHITECTURE CONCEPT REVIEW</a:t>
              </a:r>
            </a:p>
          </p:txBody>
        </p:sp>
        <p:sp>
          <p:nvSpPr>
            <p:cNvPr id="58" name="TextBox 57">
              <a:extLst>
                <a:ext uri="{FF2B5EF4-FFF2-40B4-BE49-F238E27FC236}">
                  <a16:creationId xmlns:a16="http://schemas.microsoft.com/office/drawing/2014/main" id="{7A367DD0-CABB-C87F-DC6F-FDFC5AAAACCF}"/>
                </a:ext>
              </a:extLst>
            </p:cNvPr>
            <p:cNvSpPr txBox="1"/>
            <p:nvPr/>
          </p:nvSpPr>
          <p:spPr>
            <a:xfrm>
              <a:off x="2368790" y="5550535"/>
              <a:ext cx="1607930" cy="400110"/>
            </a:xfrm>
            <a:prstGeom prst="rect">
              <a:avLst/>
            </a:prstGeom>
            <a:noFill/>
          </p:spPr>
          <p:txBody>
            <a:bodyPr wrap="square" rtlCol="0">
              <a:spAutoFit/>
            </a:bodyPr>
            <a:lstStyle/>
            <a:p>
              <a:r>
                <a:rPr lang="en-US" sz="1000" b="1">
                  <a:solidFill>
                    <a:schemeClr val="bg1"/>
                  </a:solidFill>
                  <a:cs typeface="Arial Narrow" panose="020B0604020202020204" pitchFamily="34" charset="0"/>
                </a:rPr>
                <a:t>ARCHITECTURE DEFINITION DOCUMENT</a:t>
              </a:r>
            </a:p>
          </p:txBody>
        </p:sp>
        <p:pic>
          <p:nvPicPr>
            <p:cNvPr id="59" name="Picture 58">
              <a:extLst>
                <a:ext uri="{FF2B5EF4-FFF2-40B4-BE49-F238E27FC236}">
                  <a16:creationId xmlns:a16="http://schemas.microsoft.com/office/drawing/2014/main" id="{01DC13A2-498E-5F96-5099-76AC49A2720A}"/>
                </a:ext>
              </a:extLst>
            </p:cNvPr>
            <p:cNvPicPr>
              <a:picLocks noChangeAspect="1"/>
            </p:cNvPicPr>
            <p:nvPr/>
          </p:nvPicPr>
          <p:blipFill>
            <a:blip r:embed="rId9"/>
            <a:stretch>
              <a:fillRect/>
            </a:stretch>
          </p:blipFill>
          <p:spPr>
            <a:xfrm>
              <a:off x="4315834" y="5885304"/>
              <a:ext cx="509275" cy="658974"/>
            </a:xfrm>
            <a:prstGeom prst="rect">
              <a:avLst/>
            </a:prstGeom>
            <a:ln w="6350">
              <a:noFill/>
            </a:ln>
            <a:effectLst/>
          </p:spPr>
        </p:pic>
        <p:pic>
          <p:nvPicPr>
            <p:cNvPr id="60" name="Picture 59">
              <a:extLst>
                <a:ext uri="{FF2B5EF4-FFF2-40B4-BE49-F238E27FC236}">
                  <a16:creationId xmlns:a16="http://schemas.microsoft.com/office/drawing/2014/main" id="{CED74B02-8DD9-8F0C-C85D-9880C2565223}"/>
                </a:ext>
              </a:extLst>
            </p:cNvPr>
            <p:cNvPicPr>
              <a:picLocks noChangeAspect="1"/>
            </p:cNvPicPr>
            <p:nvPr/>
          </p:nvPicPr>
          <p:blipFill>
            <a:blip r:embed="rId10"/>
            <a:srcRect/>
            <a:stretch/>
          </p:blipFill>
          <p:spPr>
            <a:xfrm>
              <a:off x="3481283" y="5891297"/>
              <a:ext cx="506023" cy="652981"/>
            </a:xfrm>
            <a:prstGeom prst="rect">
              <a:avLst/>
            </a:prstGeom>
            <a:ln w="9525">
              <a:noFill/>
            </a:ln>
            <a:effectLst/>
          </p:spPr>
        </p:pic>
        <p:grpSp>
          <p:nvGrpSpPr>
            <p:cNvPr id="61" name="Group 60">
              <a:extLst>
                <a:ext uri="{FF2B5EF4-FFF2-40B4-BE49-F238E27FC236}">
                  <a16:creationId xmlns:a16="http://schemas.microsoft.com/office/drawing/2014/main" id="{AC3C2FB1-2CB7-A725-C7B5-E710A6863521}"/>
                </a:ext>
              </a:extLst>
            </p:cNvPr>
            <p:cNvGrpSpPr/>
            <p:nvPr/>
          </p:nvGrpSpPr>
          <p:grpSpPr>
            <a:xfrm>
              <a:off x="-29938" y="5062456"/>
              <a:ext cx="1981789" cy="1604520"/>
              <a:chOff x="-111998" y="2145051"/>
              <a:chExt cx="2085432" cy="1688432"/>
            </a:xfrm>
            <a:effectLst/>
          </p:grpSpPr>
          <p:pic>
            <p:nvPicPr>
              <p:cNvPr id="130" name="Picture 129" descr="A close up of a planet&#10;&#10;Description automatically generated">
                <a:extLst>
                  <a:ext uri="{FF2B5EF4-FFF2-40B4-BE49-F238E27FC236}">
                    <a16:creationId xmlns:a16="http://schemas.microsoft.com/office/drawing/2014/main" id="{FBC16131-37AC-6347-87BA-781E2E4F81D5}"/>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85039" y="2145051"/>
                <a:ext cx="1688430" cy="1688432"/>
              </a:xfrm>
              <a:prstGeom prst="rect">
                <a:avLst/>
              </a:prstGeom>
            </p:spPr>
          </p:pic>
          <p:sp>
            <p:nvSpPr>
              <p:cNvPr id="131" name="TextBox 130">
                <a:extLst>
                  <a:ext uri="{FF2B5EF4-FFF2-40B4-BE49-F238E27FC236}">
                    <a16:creationId xmlns:a16="http://schemas.microsoft.com/office/drawing/2014/main" id="{5FDF68A5-BB2C-33AB-876B-309B1C0D2DAC}"/>
                  </a:ext>
                </a:extLst>
              </p:cNvPr>
              <p:cNvSpPr txBox="1"/>
              <p:nvPr/>
            </p:nvSpPr>
            <p:spPr>
              <a:xfrm>
                <a:off x="-111998" y="2607116"/>
                <a:ext cx="2085432" cy="777294"/>
              </a:xfrm>
              <a:prstGeom prst="rect">
                <a:avLst/>
              </a:prstGeom>
              <a:noFill/>
            </p:spPr>
            <p:txBody>
              <a:bodyPr wrap="square" rtlCol="0">
                <a:spAutoFit/>
              </a:bodyPr>
              <a:lstStyle/>
              <a:p>
                <a:pPr algn="ctr"/>
                <a:r>
                  <a:rPr lang="en-US" b="1">
                    <a:solidFill>
                      <a:schemeClr val="bg1"/>
                    </a:solidFill>
                    <a:effectLst>
                      <a:outerShdw blurRad="50800" dist="38100" dir="2700000" algn="tl" rotWithShape="0">
                        <a:prstClr val="black">
                          <a:alpha val="40000"/>
                        </a:prstClr>
                      </a:outerShdw>
                    </a:effectLst>
                    <a:cs typeface="Arial Narrow" panose="020B0604020202020204" pitchFamily="34" charset="0"/>
                  </a:rPr>
                  <a:t>Moon to Mars </a:t>
                </a:r>
                <a:r>
                  <a:rPr lang="en-US" sz="2400" b="1">
                    <a:solidFill>
                      <a:schemeClr val="bg1"/>
                    </a:solidFill>
                    <a:effectLst>
                      <a:outerShdw blurRad="50800" dist="38100" dir="2700000" algn="tl" rotWithShape="0">
                        <a:prstClr val="black">
                          <a:alpha val="40000"/>
                        </a:prstClr>
                      </a:outerShdw>
                    </a:effectLst>
                    <a:cs typeface="Arial Narrow" panose="020B0604020202020204" pitchFamily="34" charset="0"/>
                  </a:rPr>
                  <a:t>Objectives</a:t>
                </a:r>
                <a:endParaRPr lang="en-US" b="1">
                  <a:solidFill>
                    <a:schemeClr val="bg1"/>
                  </a:solidFill>
                  <a:effectLst>
                    <a:outerShdw blurRad="50800" dist="38100" dir="2700000" algn="tl" rotWithShape="0">
                      <a:prstClr val="black">
                        <a:alpha val="40000"/>
                      </a:prstClr>
                    </a:outerShdw>
                  </a:effectLst>
                  <a:cs typeface="Arial Narrow" panose="020B0604020202020204" pitchFamily="34" charset="0"/>
                </a:endParaRPr>
              </a:p>
            </p:txBody>
          </p:sp>
        </p:grpSp>
        <p:pic>
          <p:nvPicPr>
            <p:cNvPr id="62" name="Picture 61">
              <a:extLst>
                <a:ext uri="{FF2B5EF4-FFF2-40B4-BE49-F238E27FC236}">
                  <a16:creationId xmlns:a16="http://schemas.microsoft.com/office/drawing/2014/main" id="{D662E5A4-2257-7C06-59CF-9302D984B50A}"/>
                </a:ext>
              </a:extLst>
            </p:cNvPr>
            <p:cNvPicPr>
              <a:picLocks noChangeAspect="1"/>
            </p:cNvPicPr>
            <p:nvPr/>
          </p:nvPicPr>
          <p:blipFill>
            <a:blip r:embed="rId12"/>
            <a:stretch>
              <a:fillRect/>
            </a:stretch>
          </p:blipFill>
          <p:spPr>
            <a:xfrm>
              <a:off x="9013069" y="5914956"/>
              <a:ext cx="486294" cy="629322"/>
            </a:xfrm>
            <a:prstGeom prst="rect">
              <a:avLst/>
            </a:prstGeom>
            <a:ln>
              <a:noFill/>
            </a:ln>
            <a:effectLst/>
          </p:spPr>
        </p:pic>
        <p:pic>
          <p:nvPicPr>
            <p:cNvPr id="63" name="Picture 62">
              <a:extLst>
                <a:ext uri="{FF2B5EF4-FFF2-40B4-BE49-F238E27FC236}">
                  <a16:creationId xmlns:a16="http://schemas.microsoft.com/office/drawing/2014/main" id="{323B78B0-5C64-5782-A78E-F7EB29E6A165}"/>
                </a:ext>
              </a:extLst>
            </p:cNvPr>
            <p:cNvPicPr>
              <a:picLocks noChangeAspect="1"/>
            </p:cNvPicPr>
            <p:nvPr/>
          </p:nvPicPr>
          <p:blipFill>
            <a:blip r:embed="rId13"/>
            <a:stretch>
              <a:fillRect/>
            </a:stretch>
          </p:blipFill>
          <p:spPr>
            <a:xfrm>
              <a:off x="6137003" y="5893440"/>
              <a:ext cx="502920" cy="650838"/>
            </a:xfrm>
            <a:prstGeom prst="rect">
              <a:avLst/>
            </a:prstGeom>
            <a:solidFill>
              <a:schemeClr val="bg1"/>
            </a:solidFill>
          </p:spPr>
        </p:pic>
        <p:sp>
          <p:nvSpPr>
            <p:cNvPr id="128" name="Bent Arrow 127">
              <a:extLst>
                <a:ext uri="{FF2B5EF4-FFF2-40B4-BE49-F238E27FC236}">
                  <a16:creationId xmlns:a16="http://schemas.microsoft.com/office/drawing/2014/main" id="{B756E822-0FD1-FAF8-8090-F245992D9551}"/>
                </a:ext>
              </a:extLst>
            </p:cNvPr>
            <p:cNvSpPr/>
            <p:nvPr/>
          </p:nvSpPr>
          <p:spPr>
            <a:xfrm rot="16200000" flipV="1">
              <a:off x="9870435" y="6294044"/>
              <a:ext cx="612849" cy="454342"/>
            </a:xfrm>
            <a:prstGeom prst="bentArrow">
              <a:avLst>
                <a:gd name="adj1" fmla="val 30712"/>
                <a:gd name="adj2" fmla="val 41982"/>
                <a:gd name="adj3" fmla="val 0"/>
                <a:gd name="adj4" fmla="val 45134"/>
              </a:avLst>
            </a:prstGeom>
            <a:solidFill>
              <a:srgbClr val="7CAA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solidFill>
              </a:endParaRPr>
            </a:p>
          </p:txBody>
        </p:sp>
        <p:pic>
          <p:nvPicPr>
            <p:cNvPr id="129" name="Picture 128">
              <a:extLst>
                <a:ext uri="{FF2B5EF4-FFF2-40B4-BE49-F238E27FC236}">
                  <a16:creationId xmlns:a16="http://schemas.microsoft.com/office/drawing/2014/main" id="{257EF8D7-1954-3D3D-F567-5339B1C4F7B8}"/>
                </a:ext>
              </a:extLst>
            </p:cNvPr>
            <p:cNvPicPr>
              <a:picLocks noChangeAspect="1"/>
            </p:cNvPicPr>
            <p:nvPr/>
          </p:nvPicPr>
          <p:blipFill>
            <a:blip r:embed="rId14"/>
            <a:stretch>
              <a:fillRect/>
            </a:stretch>
          </p:blipFill>
          <p:spPr>
            <a:xfrm>
              <a:off x="10087547" y="5976337"/>
              <a:ext cx="249858" cy="559577"/>
            </a:xfrm>
            <a:prstGeom prst="rect">
              <a:avLst/>
            </a:prstGeom>
            <a:effectLst/>
          </p:spPr>
        </p:pic>
      </p:grpSp>
    </p:spTree>
    <p:extLst>
      <p:ext uri="{BB962C8B-B14F-4D97-AF65-F5344CB8AC3E}">
        <p14:creationId xmlns:p14="http://schemas.microsoft.com/office/powerpoint/2010/main" val="1879048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BCAAA-AA4B-C46B-788F-97335E63493D}"/>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B93ABAB5-220D-31A0-F50D-057689580ABE}"/>
              </a:ext>
            </a:extLst>
          </p:cNvPr>
          <p:cNvGrpSpPr/>
          <p:nvPr/>
        </p:nvGrpSpPr>
        <p:grpSpPr>
          <a:xfrm>
            <a:off x="228600" y="1068971"/>
            <a:ext cx="10247811" cy="134614"/>
            <a:chOff x="38100" y="1312189"/>
            <a:chExt cx="10247811" cy="134614"/>
          </a:xfrm>
        </p:grpSpPr>
        <p:pic>
          <p:nvPicPr>
            <p:cNvPr id="15" name="Picture 14">
              <a:extLst>
                <a:ext uri="{FF2B5EF4-FFF2-40B4-BE49-F238E27FC236}">
                  <a16:creationId xmlns:a16="http://schemas.microsoft.com/office/drawing/2014/main" id="{02F30D93-3A0E-93E6-EC7E-1F8C1EA68B9F}"/>
                </a:ext>
              </a:extLst>
            </p:cNvPr>
            <p:cNvPicPr>
              <a:picLocks noChangeAspect="1"/>
            </p:cNvPicPr>
            <p:nvPr/>
          </p:nvPicPr>
          <p:blipFill>
            <a:blip r:embed="rId3"/>
            <a:stretch>
              <a:fillRect/>
            </a:stretch>
          </p:blipFill>
          <p:spPr>
            <a:xfrm>
              <a:off x="1520111" y="1312189"/>
              <a:ext cx="1988140" cy="134614"/>
            </a:xfrm>
            <a:prstGeom prst="rect">
              <a:avLst/>
            </a:prstGeom>
          </p:spPr>
        </p:pic>
        <p:cxnSp>
          <p:nvCxnSpPr>
            <p:cNvPr id="19" name="Straight Connector 18">
              <a:extLst>
                <a:ext uri="{FF2B5EF4-FFF2-40B4-BE49-F238E27FC236}">
                  <a16:creationId xmlns:a16="http://schemas.microsoft.com/office/drawing/2014/main" id="{0443A076-13A4-61B3-B7FC-6C604209381E}"/>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F5A58FF-1E84-806E-20FB-A0EC737CCA97}"/>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22" name="Picture 21" descr="A black background with a black square&#10;&#10;Description automatically generated with medium confidence">
            <a:extLst>
              <a:ext uri="{FF2B5EF4-FFF2-40B4-BE49-F238E27FC236}">
                <a16:creationId xmlns:a16="http://schemas.microsoft.com/office/drawing/2014/main" id="{B9A65FB4-63F7-A790-19FB-4A6334A2AB13}"/>
              </a:ext>
            </a:extLst>
          </p:cNvPr>
          <p:cNvPicPr>
            <a:picLocks noChangeAspect="1"/>
          </p:cNvPicPr>
          <p:nvPr/>
        </p:nvPicPr>
        <p:blipFill>
          <a:blip r:embed="rId4"/>
          <a:srcRect l="60291"/>
          <a:stretch/>
        </p:blipFill>
        <p:spPr>
          <a:xfrm>
            <a:off x="10906539" y="0"/>
            <a:ext cx="1280068" cy="1517904"/>
          </a:xfrm>
          <a:prstGeom prst="rect">
            <a:avLst/>
          </a:prstGeom>
        </p:spPr>
      </p:pic>
      <p:sp>
        <p:nvSpPr>
          <p:cNvPr id="175" name="TextBox 174">
            <a:extLst>
              <a:ext uri="{FF2B5EF4-FFF2-40B4-BE49-F238E27FC236}">
                <a16:creationId xmlns:a16="http://schemas.microsoft.com/office/drawing/2014/main" id="{47C15E9A-EFAC-0545-34AB-845AF3F3E68E}"/>
              </a:ext>
            </a:extLst>
          </p:cNvPr>
          <p:cNvSpPr txBox="1"/>
          <p:nvPr/>
        </p:nvSpPr>
        <p:spPr>
          <a:xfrm>
            <a:off x="-654627" y="31173"/>
            <a:ext cx="184731" cy="369332"/>
          </a:xfrm>
          <a:prstGeom prst="rect">
            <a:avLst/>
          </a:prstGeom>
          <a:noFill/>
        </p:spPr>
        <p:txBody>
          <a:bodyPr wrap="none" rtlCol="0">
            <a:spAutoFit/>
          </a:bodyPr>
          <a:lstStyle/>
          <a:p>
            <a:endParaRPr lang="en-US"/>
          </a:p>
        </p:txBody>
      </p:sp>
      <p:sp>
        <p:nvSpPr>
          <p:cNvPr id="44" name="Title 1">
            <a:extLst>
              <a:ext uri="{FF2B5EF4-FFF2-40B4-BE49-F238E27FC236}">
                <a16:creationId xmlns:a16="http://schemas.microsoft.com/office/drawing/2014/main" id="{89E20A8C-EEED-F2B3-2676-D54D38763B96}"/>
              </a:ext>
            </a:extLst>
          </p:cNvPr>
          <p:cNvSpPr>
            <a:spLocks noGrp="1"/>
          </p:cNvSpPr>
          <p:nvPr>
            <p:ph type="title"/>
          </p:nvPr>
        </p:nvSpPr>
        <p:spPr>
          <a:xfrm>
            <a:off x="457200" y="396078"/>
            <a:ext cx="9906000" cy="633168"/>
          </a:xfrm>
        </p:spPr>
        <p:txBody>
          <a:bodyPr>
            <a:noAutofit/>
          </a:bodyPr>
          <a:lstStyle/>
          <a:p>
            <a:r>
              <a:rPr lang="en-US"/>
              <a:t>Architecting from the Right</a:t>
            </a:r>
          </a:p>
        </p:txBody>
      </p:sp>
      <p:sp>
        <p:nvSpPr>
          <p:cNvPr id="4" name="Rectangle 3">
            <a:extLst>
              <a:ext uri="{FF2B5EF4-FFF2-40B4-BE49-F238E27FC236}">
                <a16:creationId xmlns:a16="http://schemas.microsoft.com/office/drawing/2014/main" id="{D61B491F-5CFF-C245-4362-A0375510EE9C}"/>
              </a:ext>
            </a:extLst>
          </p:cNvPr>
          <p:cNvSpPr/>
          <p:nvPr/>
        </p:nvSpPr>
        <p:spPr>
          <a:xfrm>
            <a:off x="0" y="5860065"/>
            <a:ext cx="12192000" cy="997935"/>
          </a:xfrm>
          <a:prstGeom prst="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5" name="Oval 4">
            <a:extLst>
              <a:ext uri="{FF2B5EF4-FFF2-40B4-BE49-F238E27FC236}">
                <a16:creationId xmlns:a16="http://schemas.microsoft.com/office/drawing/2014/main" id="{8ED654B0-AA95-D784-105A-00E7420DE45F}"/>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6</a:t>
            </a:fld>
            <a:endParaRPr lang="en-US" spc="-150">
              <a:solidFill>
                <a:schemeClr val="tx1"/>
              </a:solidFill>
            </a:endParaRPr>
          </a:p>
        </p:txBody>
      </p:sp>
      <p:pic>
        <p:nvPicPr>
          <p:cNvPr id="2" name="Picture 1" descr="A diagram of a architecture&#10;&#10;Description automatically generated with medium confidence">
            <a:extLst>
              <a:ext uri="{FF2B5EF4-FFF2-40B4-BE49-F238E27FC236}">
                <a16:creationId xmlns:a16="http://schemas.microsoft.com/office/drawing/2014/main" id="{C902C967-00AE-AD70-65A0-E39B8B5039F0}"/>
              </a:ext>
            </a:extLst>
          </p:cNvPr>
          <p:cNvPicPr>
            <a:picLocks noChangeAspect="1"/>
          </p:cNvPicPr>
          <p:nvPr/>
        </p:nvPicPr>
        <p:blipFill>
          <a:blip r:embed="rId5"/>
          <a:stretch>
            <a:fillRect/>
          </a:stretch>
        </p:blipFill>
        <p:spPr>
          <a:xfrm>
            <a:off x="1540202" y="1328808"/>
            <a:ext cx="9366337" cy="5133114"/>
          </a:xfrm>
          <a:prstGeom prst="rect">
            <a:avLst/>
          </a:prstGeom>
        </p:spPr>
      </p:pic>
    </p:spTree>
    <p:extLst>
      <p:ext uri="{BB962C8B-B14F-4D97-AF65-F5344CB8AC3E}">
        <p14:creationId xmlns:p14="http://schemas.microsoft.com/office/powerpoint/2010/main" val="1980870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B24D1-19EE-F97C-8CB8-F5F3166E48E5}"/>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CB12373B-CB10-37B0-D968-8808C408E5A5}"/>
              </a:ext>
            </a:extLst>
          </p:cNvPr>
          <p:cNvGrpSpPr/>
          <p:nvPr/>
        </p:nvGrpSpPr>
        <p:grpSpPr>
          <a:xfrm>
            <a:off x="228600" y="1068971"/>
            <a:ext cx="10247811" cy="134614"/>
            <a:chOff x="38100" y="1312189"/>
            <a:chExt cx="10247811" cy="134614"/>
          </a:xfrm>
        </p:grpSpPr>
        <p:pic>
          <p:nvPicPr>
            <p:cNvPr id="15" name="Picture 14">
              <a:extLst>
                <a:ext uri="{FF2B5EF4-FFF2-40B4-BE49-F238E27FC236}">
                  <a16:creationId xmlns:a16="http://schemas.microsoft.com/office/drawing/2014/main" id="{9E047DD7-1F53-E1F0-9ECA-198084794FEB}"/>
                </a:ext>
              </a:extLst>
            </p:cNvPr>
            <p:cNvPicPr>
              <a:picLocks noChangeAspect="1"/>
            </p:cNvPicPr>
            <p:nvPr/>
          </p:nvPicPr>
          <p:blipFill>
            <a:blip r:embed="rId3"/>
            <a:stretch>
              <a:fillRect/>
            </a:stretch>
          </p:blipFill>
          <p:spPr>
            <a:xfrm>
              <a:off x="1520111" y="1312189"/>
              <a:ext cx="1988140" cy="134614"/>
            </a:xfrm>
            <a:prstGeom prst="rect">
              <a:avLst/>
            </a:prstGeom>
          </p:spPr>
        </p:pic>
        <p:cxnSp>
          <p:nvCxnSpPr>
            <p:cNvPr id="19" name="Straight Connector 18">
              <a:extLst>
                <a:ext uri="{FF2B5EF4-FFF2-40B4-BE49-F238E27FC236}">
                  <a16:creationId xmlns:a16="http://schemas.microsoft.com/office/drawing/2014/main" id="{B74F59F2-EE1F-4883-1652-1D5B7A175471}"/>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60D0E692-44A0-C291-D592-5493D320324A}"/>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22" name="Picture 21" descr="A black background with a black square&#10;&#10;Description automatically generated with medium confidence">
            <a:extLst>
              <a:ext uri="{FF2B5EF4-FFF2-40B4-BE49-F238E27FC236}">
                <a16:creationId xmlns:a16="http://schemas.microsoft.com/office/drawing/2014/main" id="{12E8A76D-13EA-562F-BB09-EEE30B180AFF}"/>
              </a:ext>
            </a:extLst>
          </p:cNvPr>
          <p:cNvPicPr>
            <a:picLocks noChangeAspect="1"/>
          </p:cNvPicPr>
          <p:nvPr/>
        </p:nvPicPr>
        <p:blipFill>
          <a:blip r:embed="rId4"/>
          <a:srcRect l="60291"/>
          <a:stretch/>
        </p:blipFill>
        <p:spPr>
          <a:xfrm>
            <a:off x="10906539" y="0"/>
            <a:ext cx="1280068" cy="1517904"/>
          </a:xfrm>
          <a:prstGeom prst="rect">
            <a:avLst/>
          </a:prstGeom>
        </p:spPr>
      </p:pic>
      <p:sp>
        <p:nvSpPr>
          <p:cNvPr id="175" name="TextBox 174">
            <a:extLst>
              <a:ext uri="{FF2B5EF4-FFF2-40B4-BE49-F238E27FC236}">
                <a16:creationId xmlns:a16="http://schemas.microsoft.com/office/drawing/2014/main" id="{EDF59A24-D951-0C6C-484F-3B40C521B108}"/>
              </a:ext>
            </a:extLst>
          </p:cNvPr>
          <p:cNvSpPr txBox="1"/>
          <p:nvPr/>
        </p:nvSpPr>
        <p:spPr>
          <a:xfrm>
            <a:off x="-654627" y="31173"/>
            <a:ext cx="184731" cy="369332"/>
          </a:xfrm>
          <a:prstGeom prst="rect">
            <a:avLst/>
          </a:prstGeom>
          <a:noFill/>
        </p:spPr>
        <p:txBody>
          <a:bodyPr wrap="none" rtlCol="0">
            <a:spAutoFit/>
          </a:bodyPr>
          <a:lstStyle/>
          <a:p>
            <a:endParaRPr lang="en-US"/>
          </a:p>
        </p:txBody>
      </p:sp>
      <p:sp>
        <p:nvSpPr>
          <p:cNvPr id="44" name="Title 1">
            <a:extLst>
              <a:ext uri="{FF2B5EF4-FFF2-40B4-BE49-F238E27FC236}">
                <a16:creationId xmlns:a16="http://schemas.microsoft.com/office/drawing/2014/main" id="{05393D38-3E72-2410-35A5-47FF4E161E53}"/>
              </a:ext>
            </a:extLst>
          </p:cNvPr>
          <p:cNvSpPr>
            <a:spLocks noGrp="1"/>
          </p:cNvSpPr>
          <p:nvPr>
            <p:ph type="title"/>
          </p:nvPr>
        </p:nvSpPr>
        <p:spPr>
          <a:xfrm>
            <a:off x="457200" y="396078"/>
            <a:ext cx="9906000" cy="633168"/>
          </a:xfrm>
        </p:spPr>
        <p:txBody>
          <a:bodyPr>
            <a:noAutofit/>
          </a:bodyPr>
          <a:lstStyle/>
          <a:p>
            <a:r>
              <a:rPr lang="en-US"/>
              <a:t>Objective Decomposition</a:t>
            </a:r>
          </a:p>
        </p:txBody>
      </p:sp>
      <p:sp>
        <p:nvSpPr>
          <p:cNvPr id="4" name="Rectangle 3">
            <a:extLst>
              <a:ext uri="{FF2B5EF4-FFF2-40B4-BE49-F238E27FC236}">
                <a16:creationId xmlns:a16="http://schemas.microsoft.com/office/drawing/2014/main" id="{F5196E50-95F0-22D8-AE18-159EE09E955F}"/>
              </a:ext>
            </a:extLst>
          </p:cNvPr>
          <p:cNvSpPr/>
          <p:nvPr/>
        </p:nvSpPr>
        <p:spPr>
          <a:xfrm>
            <a:off x="0" y="5860065"/>
            <a:ext cx="12192000" cy="997935"/>
          </a:xfrm>
          <a:prstGeom prst="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5" name="Oval 4">
            <a:extLst>
              <a:ext uri="{FF2B5EF4-FFF2-40B4-BE49-F238E27FC236}">
                <a16:creationId xmlns:a16="http://schemas.microsoft.com/office/drawing/2014/main" id="{1F9403C4-54AB-A8BF-F1ED-22606C4059E3}"/>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7</a:t>
            </a:fld>
            <a:endParaRPr lang="en-US" spc="-150">
              <a:solidFill>
                <a:schemeClr val="tx1"/>
              </a:solidFill>
            </a:endParaRPr>
          </a:p>
        </p:txBody>
      </p:sp>
      <p:sp>
        <p:nvSpPr>
          <p:cNvPr id="3" name="TextBox 2">
            <a:extLst>
              <a:ext uri="{FF2B5EF4-FFF2-40B4-BE49-F238E27FC236}">
                <a16:creationId xmlns:a16="http://schemas.microsoft.com/office/drawing/2014/main" id="{2625F83A-1400-E880-4F2D-0918455CA5CA}"/>
              </a:ext>
            </a:extLst>
          </p:cNvPr>
          <p:cNvSpPr txBox="1"/>
          <p:nvPr/>
        </p:nvSpPr>
        <p:spPr>
          <a:xfrm>
            <a:off x="5764696" y="1351664"/>
            <a:ext cx="6016488" cy="1477328"/>
          </a:xfrm>
          <a:prstGeom prst="rect">
            <a:avLst/>
          </a:prstGeom>
          <a:noFill/>
          <a:ln>
            <a:noFill/>
          </a:ln>
        </p:spPr>
        <p:txBody>
          <a:bodyPr wrap="square" rIns="365760" rtlCol="0" anchor="ctr">
            <a:spAutoFit/>
          </a:bodyPr>
          <a:lstStyle/>
          <a:p>
            <a:pPr marL="115888" marR="0" lvl="0" indent="0" algn="ctr" defTabSz="91440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effectLst/>
                <a:uLnTx/>
                <a:uFillTx/>
                <a:cs typeface="Arial" panose="020B0604020202020204" pitchFamily="34" charset="0"/>
              </a:rPr>
              <a:t>The process of “architecting from the right” decomposes Moon to Mars Objectives into element functions and mission use cases.</a:t>
            </a:r>
            <a:br>
              <a:rPr kumimoji="0" lang="en-US" b="1" u="none" strike="noStrike" kern="1200" cap="none" spc="0" normalizeH="0" baseline="0" noProof="0">
                <a:ln>
                  <a:noFill/>
                </a:ln>
                <a:effectLst/>
                <a:uLnTx/>
                <a:uFillTx/>
                <a:cs typeface="Arial" panose="020B0604020202020204" pitchFamily="34" charset="0"/>
              </a:rPr>
            </a:br>
            <a:r>
              <a:rPr kumimoji="0" lang="en-US" u="none" strike="noStrike" kern="1200" cap="none" spc="0" normalizeH="0" baseline="0" noProof="0">
                <a:ln>
                  <a:noFill/>
                </a:ln>
                <a:effectLst/>
                <a:uLnTx/>
                <a:uFillTx/>
                <a:cs typeface="Arial" panose="020B0604020202020204" pitchFamily="34" charset="0"/>
              </a:rPr>
              <a:t>This establishes the relationship of executing programs and projects to the driving goals and objectives.   </a:t>
            </a:r>
          </a:p>
        </p:txBody>
      </p:sp>
      <p:sp>
        <p:nvSpPr>
          <p:cNvPr id="6" name="TextBox 5">
            <a:extLst>
              <a:ext uri="{FF2B5EF4-FFF2-40B4-BE49-F238E27FC236}">
                <a16:creationId xmlns:a16="http://schemas.microsoft.com/office/drawing/2014/main" id="{4A5378EF-1D91-4EB2-405A-C6C47F054B6E}"/>
              </a:ext>
            </a:extLst>
          </p:cNvPr>
          <p:cNvSpPr txBox="1"/>
          <p:nvPr/>
        </p:nvSpPr>
        <p:spPr>
          <a:xfrm>
            <a:off x="5979247" y="3310526"/>
            <a:ext cx="5705442" cy="2277547"/>
          </a:xfrm>
          <a:prstGeom prst="rect">
            <a:avLst/>
          </a:prstGeom>
          <a:noFill/>
        </p:spPr>
        <p:txBody>
          <a:bodyPr wrap="square">
            <a:spAutoFit/>
          </a:bodyPr>
          <a:lstStyle/>
          <a:p>
            <a:pPr algn="l" rtl="0" fontAlgn="base">
              <a:spcAft>
                <a:spcPts val="1200"/>
              </a:spcAft>
            </a:pPr>
            <a:r>
              <a:rPr lang="en-US" sz="1400" b="1" i="0">
                <a:effectLst/>
                <a:cs typeface="Arial" panose="020B0604020202020204" pitchFamily="34" charset="0"/>
              </a:rPr>
              <a:t>Architecture:</a:t>
            </a:r>
            <a:r>
              <a:rPr lang="en-US" sz="1400" b="0" i="0">
                <a:effectLst/>
                <a:cs typeface="Arial" panose="020B0604020202020204" pitchFamily="34" charset="0"/>
              </a:rPr>
              <a:t> The unified structure that defines a system, providing rules, guidelines, and constraints for constituent parts and establishing how they fit and work together. </a:t>
            </a:r>
          </a:p>
          <a:p>
            <a:pPr algn="l" rtl="0" fontAlgn="base">
              <a:spcAft>
                <a:spcPts val="1200"/>
              </a:spcAft>
            </a:pPr>
            <a:r>
              <a:rPr lang="en-US" sz="1400" b="1" i="0">
                <a:effectLst/>
                <a:cs typeface="Arial" panose="020B0604020202020204" pitchFamily="34" charset="0"/>
              </a:rPr>
              <a:t>Characteristics and Needs:</a:t>
            </a:r>
            <a:r>
              <a:rPr lang="en-US" sz="1400" b="0" i="0">
                <a:effectLst/>
                <a:cs typeface="Arial" panose="020B0604020202020204" pitchFamily="34" charset="0"/>
              </a:rPr>
              <a:t> Features, activities, and capabilities necessary to satisfy goals and objectives. </a:t>
            </a:r>
          </a:p>
          <a:p>
            <a:pPr algn="l" rtl="0" fontAlgn="base">
              <a:spcAft>
                <a:spcPts val="1200"/>
              </a:spcAft>
            </a:pPr>
            <a:r>
              <a:rPr lang="en-US" sz="1400" b="1" i="0">
                <a:effectLst/>
                <a:cs typeface="Arial" panose="020B0604020202020204" pitchFamily="34" charset="0"/>
              </a:rPr>
              <a:t>Use Case:</a:t>
            </a:r>
            <a:r>
              <a:rPr lang="en-US" sz="1400" b="0" i="0">
                <a:effectLst/>
                <a:cs typeface="Arial" panose="020B0604020202020204" pitchFamily="34" charset="0"/>
              </a:rPr>
              <a:t> An operation that would be executed to meet desired characteristics and needs.   </a:t>
            </a:r>
          </a:p>
          <a:p>
            <a:pPr algn="l" rtl="0" fontAlgn="base">
              <a:spcAft>
                <a:spcPts val="1200"/>
              </a:spcAft>
            </a:pPr>
            <a:r>
              <a:rPr lang="en-US" sz="1400" b="1" i="0">
                <a:effectLst/>
                <a:cs typeface="Arial" panose="020B0604020202020204" pitchFamily="34" charset="0"/>
              </a:rPr>
              <a:t>Function:</a:t>
            </a:r>
            <a:r>
              <a:rPr lang="en-US" sz="1400" b="0" i="0">
                <a:effectLst/>
                <a:cs typeface="Arial" panose="020B0604020202020204" pitchFamily="34" charset="0"/>
              </a:rPr>
              <a:t> One of the actions necessary to satisfy a use case. </a:t>
            </a:r>
          </a:p>
        </p:txBody>
      </p:sp>
      <p:sp>
        <p:nvSpPr>
          <p:cNvPr id="7" name="Rounded Rectangle 6">
            <a:extLst>
              <a:ext uri="{FF2B5EF4-FFF2-40B4-BE49-F238E27FC236}">
                <a16:creationId xmlns:a16="http://schemas.microsoft.com/office/drawing/2014/main" id="{37BA7D7B-C6C6-E175-8581-F39AA02C0A99}"/>
              </a:ext>
            </a:extLst>
          </p:cNvPr>
          <p:cNvSpPr/>
          <p:nvPr/>
        </p:nvSpPr>
        <p:spPr>
          <a:xfrm>
            <a:off x="5882753" y="3151798"/>
            <a:ext cx="5898430" cy="2541718"/>
          </a:xfrm>
          <a:prstGeom prst="roundRect">
            <a:avLst>
              <a:gd name="adj" fmla="val 4285"/>
            </a:avLst>
          </a:prstGeom>
          <a:noFill/>
          <a:ln w="31750">
            <a:solidFill>
              <a:srgbClr val="4758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159C437-34D1-5D4E-2250-E20B7D220BB2}"/>
              </a:ext>
            </a:extLst>
          </p:cNvPr>
          <p:cNvSpPr txBox="1"/>
          <p:nvPr/>
        </p:nvSpPr>
        <p:spPr>
          <a:xfrm>
            <a:off x="6309248" y="2975583"/>
            <a:ext cx="1657865" cy="369332"/>
          </a:xfrm>
          <a:prstGeom prst="rect">
            <a:avLst/>
          </a:prstGeom>
          <a:solidFill>
            <a:schemeClr val="bg1"/>
          </a:solidFill>
        </p:spPr>
        <p:txBody>
          <a:bodyPr wrap="square" rtlCol="0">
            <a:spAutoFit/>
          </a:bodyPr>
          <a:lstStyle/>
          <a:p>
            <a:pPr algn="ctr"/>
            <a:r>
              <a:rPr lang="en-US"/>
              <a:t>Defining Terms</a:t>
            </a:r>
          </a:p>
        </p:txBody>
      </p:sp>
      <p:sp>
        <p:nvSpPr>
          <p:cNvPr id="10" name="Rounded Rectangle 9">
            <a:extLst>
              <a:ext uri="{FF2B5EF4-FFF2-40B4-BE49-F238E27FC236}">
                <a16:creationId xmlns:a16="http://schemas.microsoft.com/office/drawing/2014/main" id="{B2B01E39-6AA7-EFD3-6EF9-8A711E3ECF63}"/>
              </a:ext>
            </a:extLst>
          </p:cNvPr>
          <p:cNvSpPr/>
          <p:nvPr/>
        </p:nvSpPr>
        <p:spPr>
          <a:xfrm>
            <a:off x="103640" y="5952149"/>
            <a:ext cx="882679" cy="813764"/>
          </a:xfrm>
          <a:prstGeom prst="roundRect">
            <a:avLst>
              <a:gd name="adj" fmla="val 56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5B141658-E11F-14F3-94A3-21A47CCAE284}"/>
              </a:ext>
            </a:extLst>
          </p:cNvPr>
          <p:cNvSpPr txBox="1"/>
          <p:nvPr/>
        </p:nvSpPr>
        <p:spPr>
          <a:xfrm>
            <a:off x="1036926" y="5937154"/>
            <a:ext cx="7321627" cy="830997"/>
          </a:xfrm>
          <a:prstGeom prst="rect">
            <a:avLst/>
          </a:prstGeom>
          <a:noFill/>
        </p:spPr>
        <p:txBody>
          <a:bodyPr wrap="square">
            <a:spAutoFit/>
          </a:bodyPr>
          <a:lstStyle/>
          <a:p>
            <a:r>
              <a:rPr lang="en-US" sz="1800" b="1">
                <a:solidFill>
                  <a:schemeClr val="bg1"/>
                </a:solidFill>
                <a:latin typeface="Aptos" panose="020B0004020202020204" pitchFamily="34" charset="0"/>
                <a:cs typeface="Arial" panose="020B0604020202020204" pitchFamily="34" charset="0"/>
              </a:rPr>
              <a:t>Objective </a:t>
            </a:r>
          </a:p>
          <a:p>
            <a:r>
              <a:rPr lang="en-US" sz="1800" b="1">
                <a:solidFill>
                  <a:schemeClr val="bg1"/>
                </a:solidFill>
                <a:latin typeface="Aptos" panose="020B0004020202020204" pitchFamily="34" charset="0"/>
                <a:cs typeface="Arial" panose="020B0604020202020204" pitchFamily="34" charset="0"/>
              </a:rPr>
              <a:t>Mapping </a:t>
            </a:r>
            <a:r>
              <a:rPr lang="en-US" b="1">
                <a:solidFill>
                  <a:schemeClr val="bg1"/>
                </a:solidFill>
                <a:latin typeface="Aptos" panose="020B0004020202020204" pitchFamily="34" charset="0"/>
                <a:cs typeface="Arial" panose="020B0604020202020204" pitchFamily="34" charset="0"/>
              </a:rPr>
              <a:t>Tables</a:t>
            </a:r>
            <a:endParaRPr lang="en-US" sz="1800" b="1">
              <a:solidFill>
                <a:schemeClr val="bg1"/>
              </a:solidFill>
              <a:latin typeface="Aptos" panose="020B0004020202020204" pitchFamily="34" charset="0"/>
              <a:cs typeface="Arial" panose="020B0604020202020204" pitchFamily="34" charset="0"/>
            </a:endParaRPr>
          </a:p>
          <a:p>
            <a:r>
              <a:rPr lang="en-US" sz="1200" i="1" err="1">
                <a:solidFill>
                  <a:schemeClr val="bg1"/>
                </a:solidFill>
                <a:latin typeface="Aptos" panose="020B0004020202020204" pitchFamily="34" charset="0"/>
                <a:cs typeface="Arial" panose="020B0604020202020204" pitchFamily="34" charset="0"/>
              </a:rPr>
              <a:t>nasa.gov</a:t>
            </a:r>
            <a:r>
              <a:rPr lang="en-US" sz="1200" i="1">
                <a:solidFill>
                  <a:schemeClr val="bg1"/>
                </a:solidFill>
                <a:latin typeface="Aptos" panose="020B0004020202020204" pitchFamily="34" charset="0"/>
                <a:cs typeface="Arial" panose="020B0604020202020204" pitchFamily="34" charset="0"/>
              </a:rPr>
              <a:t>/architecture</a:t>
            </a:r>
          </a:p>
        </p:txBody>
      </p:sp>
      <p:pic>
        <p:nvPicPr>
          <p:cNvPr id="9" name="Picture 8" descr="A qr code with black circles&#10;&#10;Description automatically generated">
            <a:extLst>
              <a:ext uri="{FF2B5EF4-FFF2-40B4-BE49-F238E27FC236}">
                <a16:creationId xmlns:a16="http://schemas.microsoft.com/office/drawing/2014/main" id="{B6639E60-53E8-6C53-AABD-93A61A8972BC}"/>
              </a:ext>
            </a:extLst>
          </p:cNvPr>
          <p:cNvPicPr>
            <a:picLocks noChangeAspect="1"/>
          </p:cNvPicPr>
          <p:nvPr/>
        </p:nvPicPr>
        <p:blipFill>
          <a:blip r:embed="rId5"/>
          <a:stretch>
            <a:fillRect/>
          </a:stretch>
        </p:blipFill>
        <p:spPr>
          <a:xfrm>
            <a:off x="179207" y="6006016"/>
            <a:ext cx="731520" cy="731520"/>
          </a:xfrm>
          <a:prstGeom prst="rect">
            <a:avLst/>
          </a:prstGeom>
        </p:spPr>
      </p:pic>
      <p:pic>
        <p:nvPicPr>
          <p:cNvPr id="14" name="Picture 13" descr="A diagram of a structure&#10;&#10;Description automatically generated with medium confidence">
            <a:extLst>
              <a:ext uri="{FF2B5EF4-FFF2-40B4-BE49-F238E27FC236}">
                <a16:creationId xmlns:a16="http://schemas.microsoft.com/office/drawing/2014/main" id="{4266D28D-60E9-5F71-F47C-16ED31DC9FA8}"/>
              </a:ext>
            </a:extLst>
          </p:cNvPr>
          <p:cNvPicPr>
            <a:picLocks noChangeAspect="1"/>
          </p:cNvPicPr>
          <p:nvPr/>
        </p:nvPicPr>
        <p:blipFill>
          <a:blip r:embed="rId6"/>
          <a:stretch>
            <a:fillRect/>
          </a:stretch>
        </p:blipFill>
        <p:spPr>
          <a:xfrm>
            <a:off x="508008" y="1242642"/>
            <a:ext cx="5118917" cy="4491869"/>
          </a:xfrm>
          <a:prstGeom prst="rect">
            <a:avLst/>
          </a:prstGeom>
        </p:spPr>
      </p:pic>
    </p:spTree>
    <p:extLst>
      <p:ext uri="{BB962C8B-B14F-4D97-AF65-F5344CB8AC3E}">
        <p14:creationId xmlns:p14="http://schemas.microsoft.com/office/powerpoint/2010/main" val="29909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E764F-9449-801A-CEA2-C7A01E785D09}"/>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9396A4B5-7C5A-639D-5AF7-857B12E3E0F6}"/>
              </a:ext>
            </a:extLst>
          </p:cNvPr>
          <p:cNvGrpSpPr/>
          <p:nvPr/>
        </p:nvGrpSpPr>
        <p:grpSpPr>
          <a:xfrm>
            <a:off x="228600" y="1068971"/>
            <a:ext cx="10247811" cy="134614"/>
            <a:chOff x="38100" y="1312189"/>
            <a:chExt cx="10247811" cy="134614"/>
          </a:xfrm>
        </p:grpSpPr>
        <p:pic>
          <p:nvPicPr>
            <p:cNvPr id="15" name="Picture 14">
              <a:extLst>
                <a:ext uri="{FF2B5EF4-FFF2-40B4-BE49-F238E27FC236}">
                  <a16:creationId xmlns:a16="http://schemas.microsoft.com/office/drawing/2014/main" id="{178115CC-1623-D946-DCAD-D00777F12F68}"/>
                </a:ext>
              </a:extLst>
            </p:cNvPr>
            <p:cNvPicPr>
              <a:picLocks noChangeAspect="1"/>
            </p:cNvPicPr>
            <p:nvPr/>
          </p:nvPicPr>
          <p:blipFill>
            <a:blip r:embed="rId3"/>
            <a:stretch>
              <a:fillRect/>
            </a:stretch>
          </p:blipFill>
          <p:spPr>
            <a:xfrm>
              <a:off x="1520111" y="1312189"/>
              <a:ext cx="1988140" cy="134614"/>
            </a:xfrm>
            <a:prstGeom prst="rect">
              <a:avLst/>
            </a:prstGeom>
          </p:spPr>
        </p:pic>
        <p:cxnSp>
          <p:nvCxnSpPr>
            <p:cNvPr id="19" name="Straight Connector 18">
              <a:extLst>
                <a:ext uri="{FF2B5EF4-FFF2-40B4-BE49-F238E27FC236}">
                  <a16:creationId xmlns:a16="http://schemas.microsoft.com/office/drawing/2014/main" id="{D90280AB-2D57-D501-FC78-D1CAFAD406D1}"/>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05D4E49B-5227-E883-5CD4-E2CC2D3957C4}"/>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22" name="Picture 21" descr="A black background with a black square&#10;&#10;Description automatically generated with medium confidence">
            <a:extLst>
              <a:ext uri="{FF2B5EF4-FFF2-40B4-BE49-F238E27FC236}">
                <a16:creationId xmlns:a16="http://schemas.microsoft.com/office/drawing/2014/main" id="{FAB59C3A-9CD9-1751-2360-43B171FD45C8}"/>
              </a:ext>
            </a:extLst>
          </p:cNvPr>
          <p:cNvPicPr>
            <a:picLocks noChangeAspect="1"/>
          </p:cNvPicPr>
          <p:nvPr/>
        </p:nvPicPr>
        <p:blipFill>
          <a:blip r:embed="rId4"/>
          <a:srcRect l="60291"/>
          <a:stretch/>
        </p:blipFill>
        <p:spPr>
          <a:xfrm>
            <a:off x="10906539" y="0"/>
            <a:ext cx="1280068" cy="1517904"/>
          </a:xfrm>
          <a:prstGeom prst="rect">
            <a:avLst/>
          </a:prstGeom>
        </p:spPr>
      </p:pic>
      <p:sp>
        <p:nvSpPr>
          <p:cNvPr id="175" name="TextBox 174">
            <a:extLst>
              <a:ext uri="{FF2B5EF4-FFF2-40B4-BE49-F238E27FC236}">
                <a16:creationId xmlns:a16="http://schemas.microsoft.com/office/drawing/2014/main" id="{D7775F41-F4C1-5623-F1A0-1BC1CDD5EC0C}"/>
              </a:ext>
            </a:extLst>
          </p:cNvPr>
          <p:cNvSpPr txBox="1"/>
          <p:nvPr/>
        </p:nvSpPr>
        <p:spPr>
          <a:xfrm>
            <a:off x="-654627" y="31173"/>
            <a:ext cx="184731" cy="369332"/>
          </a:xfrm>
          <a:prstGeom prst="rect">
            <a:avLst/>
          </a:prstGeom>
          <a:noFill/>
        </p:spPr>
        <p:txBody>
          <a:bodyPr wrap="none" rtlCol="0">
            <a:spAutoFit/>
          </a:bodyPr>
          <a:lstStyle/>
          <a:p>
            <a:endParaRPr lang="en-US"/>
          </a:p>
        </p:txBody>
      </p:sp>
      <p:sp>
        <p:nvSpPr>
          <p:cNvPr id="44" name="Title 1">
            <a:extLst>
              <a:ext uri="{FF2B5EF4-FFF2-40B4-BE49-F238E27FC236}">
                <a16:creationId xmlns:a16="http://schemas.microsoft.com/office/drawing/2014/main" id="{5441ACC3-4BAA-7513-8FF9-FBEAB7DB0333}"/>
              </a:ext>
            </a:extLst>
          </p:cNvPr>
          <p:cNvSpPr>
            <a:spLocks noGrp="1"/>
          </p:cNvSpPr>
          <p:nvPr>
            <p:ph type="title"/>
          </p:nvPr>
        </p:nvSpPr>
        <p:spPr>
          <a:xfrm>
            <a:off x="457200" y="396078"/>
            <a:ext cx="9906000" cy="633168"/>
          </a:xfrm>
        </p:spPr>
        <p:txBody>
          <a:bodyPr>
            <a:noAutofit/>
          </a:bodyPr>
          <a:lstStyle/>
          <a:p>
            <a:r>
              <a:rPr lang="en-US"/>
              <a:t>Architecture Segments</a:t>
            </a:r>
          </a:p>
        </p:txBody>
      </p:sp>
      <p:sp>
        <p:nvSpPr>
          <p:cNvPr id="4" name="Rectangle 3">
            <a:extLst>
              <a:ext uri="{FF2B5EF4-FFF2-40B4-BE49-F238E27FC236}">
                <a16:creationId xmlns:a16="http://schemas.microsoft.com/office/drawing/2014/main" id="{B7405770-1B02-1658-6F4A-66348C83B336}"/>
              </a:ext>
            </a:extLst>
          </p:cNvPr>
          <p:cNvSpPr/>
          <p:nvPr/>
        </p:nvSpPr>
        <p:spPr>
          <a:xfrm>
            <a:off x="0" y="5860065"/>
            <a:ext cx="12192000" cy="997935"/>
          </a:xfrm>
          <a:prstGeom prst="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5" name="Oval 4">
            <a:extLst>
              <a:ext uri="{FF2B5EF4-FFF2-40B4-BE49-F238E27FC236}">
                <a16:creationId xmlns:a16="http://schemas.microsoft.com/office/drawing/2014/main" id="{B09F8995-BB0F-B03E-7349-7805BF96D97E}"/>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8</a:t>
            </a:fld>
            <a:endParaRPr lang="en-US" spc="-150">
              <a:solidFill>
                <a:schemeClr val="tx1"/>
              </a:solidFill>
            </a:endParaRPr>
          </a:p>
        </p:txBody>
      </p:sp>
      <p:grpSp>
        <p:nvGrpSpPr>
          <p:cNvPr id="21" name="Group 20">
            <a:extLst>
              <a:ext uri="{FF2B5EF4-FFF2-40B4-BE49-F238E27FC236}">
                <a16:creationId xmlns:a16="http://schemas.microsoft.com/office/drawing/2014/main" id="{6676C29E-B283-DD6F-EB13-283162A3ED34}"/>
              </a:ext>
            </a:extLst>
          </p:cNvPr>
          <p:cNvGrpSpPr/>
          <p:nvPr/>
        </p:nvGrpSpPr>
        <p:grpSpPr>
          <a:xfrm>
            <a:off x="-146473" y="963080"/>
            <a:ext cx="12399616" cy="3903252"/>
            <a:chOff x="-415859" y="1557629"/>
            <a:chExt cx="12399616" cy="3903252"/>
          </a:xfrm>
        </p:grpSpPr>
        <p:pic>
          <p:nvPicPr>
            <p:cNvPr id="2" name="Picture 1" descr="A black background with a black square&#10;&#10;Description automatically generated with medium confidence">
              <a:extLst>
                <a:ext uri="{FF2B5EF4-FFF2-40B4-BE49-F238E27FC236}">
                  <a16:creationId xmlns:a16="http://schemas.microsoft.com/office/drawing/2014/main" id="{066FE391-93D0-8D0E-5035-556A8C1577BB}"/>
                </a:ext>
              </a:extLst>
            </p:cNvPr>
            <p:cNvPicPr>
              <a:picLocks noChangeAspect="1"/>
            </p:cNvPicPr>
            <p:nvPr/>
          </p:nvPicPr>
          <p:blipFill>
            <a:blip r:embed="rId5"/>
            <a:stretch>
              <a:fillRect/>
            </a:stretch>
          </p:blipFill>
          <p:spPr>
            <a:xfrm>
              <a:off x="5248383" y="1557629"/>
              <a:ext cx="3903252" cy="3903252"/>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A734FDA8-039D-8642-9EA9-B085EA639B7E}"/>
                </a:ext>
              </a:extLst>
            </p:cNvPr>
            <p:cNvPicPr>
              <a:picLocks noChangeAspect="1"/>
            </p:cNvPicPr>
            <p:nvPr/>
          </p:nvPicPr>
          <p:blipFill>
            <a:blip r:embed="rId6"/>
            <a:stretch>
              <a:fillRect/>
            </a:stretch>
          </p:blipFill>
          <p:spPr>
            <a:xfrm>
              <a:off x="-415859" y="1557629"/>
              <a:ext cx="3903252" cy="3903252"/>
            </a:xfrm>
            <a:prstGeom prst="rect">
              <a:avLst/>
            </a:prstGeom>
          </p:spPr>
        </p:pic>
        <p:pic>
          <p:nvPicPr>
            <p:cNvPr id="9" name="Picture 8" descr="A black background with a black square&#10;&#10;Description automatically generated with medium confidence">
              <a:extLst>
                <a:ext uri="{FF2B5EF4-FFF2-40B4-BE49-F238E27FC236}">
                  <a16:creationId xmlns:a16="http://schemas.microsoft.com/office/drawing/2014/main" id="{24355926-AAF6-2658-A21C-348F0A4681A0}"/>
                </a:ext>
              </a:extLst>
            </p:cNvPr>
            <p:cNvPicPr>
              <a:picLocks noChangeAspect="1"/>
            </p:cNvPicPr>
            <p:nvPr/>
          </p:nvPicPr>
          <p:blipFill>
            <a:blip r:embed="rId7"/>
            <a:stretch>
              <a:fillRect/>
            </a:stretch>
          </p:blipFill>
          <p:spPr>
            <a:xfrm>
              <a:off x="8080505" y="1557629"/>
              <a:ext cx="3903252" cy="3903252"/>
            </a:xfrm>
            <a:prstGeom prst="rect">
              <a:avLst/>
            </a:prstGeom>
          </p:spPr>
        </p:pic>
        <p:pic>
          <p:nvPicPr>
            <p:cNvPr id="10" name="Picture 9" descr="A black background with a black square&#10;&#10;Description automatically generated with medium confidence">
              <a:extLst>
                <a:ext uri="{FF2B5EF4-FFF2-40B4-BE49-F238E27FC236}">
                  <a16:creationId xmlns:a16="http://schemas.microsoft.com/office/drawing/2014/main" id="{5C7C7CC3-5FEC-9376-DA92-6E4A61FE3A21}"/>
                </a:ext>
              </a:extLst>
            </p:cNvPr>
            <p:cNvPicPr>
              <a:picLocks noChangeAspect="1"/>
            </p:cNvPicPr>
            <p:nvPr/>
          </p:nvPicPr>
          <p:blipFill>
            <a:blip r:embed="rId8"/>
            <a:stretch>
              <a:fillRect/>
            </a:stretch>
          </p:blipFill>
          <p:spPr>
            <a:xfrm>
              <a:off x="2416262" y="1557629"/>
              <a:ext cx="3903252" cy="3903252"/>
            </a:xfrm>
            <a:prstGeom prst="rect">
              <a:avLst/>
            </a:prstGeom>
          </p:spPr>
        </p:pic>
      </p:grpSp>
      <p:sp>
        <p:nvSpPr>
          <p:cNvPr id="13" name="Right Arrow 12">
            <a:extLst>
              <a:ext uri="{FF2B5EF4-FFF2-40B4-BE49-F238E27FC236}">
                <a16:creationId xmlns:a16="http://schemas.microsoft.com/office/drawing/2014/main" id="{3FB45EA3-468B-90B3-753D-46C8C3A3CEC9}"/>
              </a:ext>
            </a:extLst>
          </p:cNvPr>
          <p:cNvSpPr/>
          <p:nvPr/>
        </p:nvSpPr>
        <p:spPr>
          <a:xfrm>
            <a:off x="11182011" y="1257012"/>
            <a:ext cx="896788" cy="639188"/>
          </a:xfrm>
          <a:prstGeom prst="rightArrow">
            <a:avLst/>
          </a:prstGeom>
          <a:solidFill>
            <a:schemeClr val="tx1"/>
          </a:solidFill>
          <a:effectLst/>
        </p:spPr>
        <p:style>
          <a:lnRef idx="0">
            <a:schemeClr val="accent2"/>
          </a:lnRef>
          <a:fillRef idx="3">
            <a:schemeClr val="accent2"/>
          </a:fillRef>
          <a:effectRef idx="3">
            <a:schemeClr val="accent2"/>
          </a:effectRef>
          <a:fontRef idx="minor">
            <a:schemeClr val="lt1"/>
          </a:fontRef>
        </p:style>
        <p:txBody>
          <a:bodyPr rtlCol="0" anchor="ctr"/>
          <a:lstStyle/>
          <a:p>
            <a:pPr algn="r"/>
            <a:r>
              <a:rPr lang="en-US" sz="900"/>
              <a:t>Future Segments</a:t>
            </a:r>
          </a:p>
        </p:txBody>
      </p:sp>
      <p:sp>
        <p:nvSpPr>
          <p:cNvPr id="24" name="TextBox 23">
            <a:extLst>
              <a:ext uri="{FF2B5EF4-FFF2-40B4-BE49-F238E27FC236}">
                <a16:creationId xmlns:a16="http://schemas.microsoft.com/office/drawing/2014/main" id="{9C803C99-FAF6-15E9-AD7D-FCE3D1C090B0}"/>
              </a:ext>
            </a:extLst>
          </p:cNvPr>
          <p:cNvSpPr txBox="1"/>
          <p:nvPr/>
        </p:nvSpPr>
        <p:spPr>
          <a:xfrm>
            <a:off x="457200" y="5989264"/>
            <a:ext cx="7543800" cy="646331"/>
          </a:xfrm>
          <a:prstGeom prst="rect">
            <a:avLst/>
          </a:prstGeom>
          <a:noFill/>
        </p:spPr>
        <p:txBody>
          <a:bodyPr wrap="square">
            <a:spAutoFit/>
          </a:bodyPr>
          <a:lstStyle/>
          <a:p>
            <a:pPr fontAlgn="base"/>
            <a:r>
              <a:rPr lang="en-US" b="1">
                <a:solidFill>
                  <a:schemeClr val="bg1"/>
                </a:solidFill>
                <a:latin typeface="Aptos" panose="020B0004020202020204" pitchFamily="34" charset="0"/>
                <a:cs typeface="Arial" panose="020B0604020202020204" pitchFamily="34" charset="0"/>
              </a:rPr>
              <a:t>Segment </a:t>
            </a:r>
            <a:r>
              <a:rPr lang="en-US">
                <a:solidFill>
                  <a:schemeClr val="bg1"/>
                </a:solidFill>
                <a:latin typeface="Aptos" panose="020B0004020202020204" pitchFamily="34" charset="0"/>
                <a:cs typeface="Arial" panose="020B0604020202020204" pitchFamily="34" charset="0"/>
              </a:rPr>
              <a:t>| A portion of the architecture that integrates sub-architectures and progressively increases in complexity and objective satisfaction. </a:t>
            </a:r>
            <a:endParaRPr lang="en-US">
              <a:solidFill>
                <a:schemeClr val="bg1"/>
              </a:solidFill>
              <a:effectLst/>
              <a:latin typeface="Aptos" panose="020B00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998E26FF-7E2D-D15D-938D-2F6A76C89369}"/>
              </a:ext>
            </a:extLst>
          </p:cNvPr>
          <p:cNvSpPr txBox="1"/>
          <p:nvPr/>
        </p:nvSpPr>
        <p:spPr>
          <a:xfrm>
            <a:off x="431947" y="4590135"/>
            <a:ext cx="2743200" cy="830997"/>
          </a:xfrm>
          <a:prstGeom prst="rect">
            <a:avLst/>
          </a:prstGeom>
          <a:noFill/>
        </p:spPr>
        <p:txBody>
          <a:bodyPr wrap="square">
            <a:spAutoFit/>
          </a:bodyPr>
          <a:lstStyle/>
          <a:p>
            <a:pPr marR="0" lvl="0" algn="ctr" defTabSz="914400" rtl="0" eaLnBrk="1" fontAlgn="base" latinLnBrk="0" hangingPunct="1">
              <a:lnSpc>
                <a:spcPct val="100000"/>
              </a:lnSpc>
              <a:spcBef>
                <a:spcPts val="500"/>
              </a:spcBef>
              <a:spcAft>
                <a:spcPts val="0"/>
              </a:spcAft>
              <a:buClrTx/>
              <a:buSzTx/>
              <a:tabLst/>
              <a:defRPr/>
            </a:pPr>
            <a:r>
              <a:rPr kumimoji="0" lang="en-US" sz="1200" b="0" i="0" u="none" strike="noStrike" kern="1200" cap="none" normalizeH="0" baseline="0" noProof="0">
                <a:ln>
                  <a:noFill/>
                </a:ln>
                <a:effectLst/>
                <a:uLnTx/>
                <a:uFillTx/>
                <a:latin typeface="Aptos" panose="020B0004020202020204" pitchFamily="34" charset="0"/>
                <a:cs typeface="Arial" panose="020B0604020202020204" pitchFamily="34" charset="0"/>
              </a:rPr>
              <a:t>Initial capabilities, systems, and operations necessary to re-establish human presence and initial utilization on and around the Moon.</a:t>
            </a:r>
          </a:p>
        </p:txBody>
      </p:sp>
      <p:sp>
        <p:nvSpPr>
          <p:cNvPr id="26" name="TextBox 25">
            <a:extLst>
              <a:ext uri="{FF2B5EF4-FFF2-40B4-BE49-F238E27FC236}">
                <a16:creationId xmlns:a16="http://schemas.microsoft.com/office/drawing/2014/main" id="{41CEE698-9E99-B63E-6224-8F0599116521}"/>
              </a:ext>
            </a:extLst>
          </p:cNvPr>
          <p:cNvSpPr txBox="1"/>
          <p:nvPr/>
        </p:nvSpPr>
        <p:spPr>
          <a:xfrm>
            <a:off x="3264068" y="4590135"/>
            <a:ext cx="2743200" cy="1200329"/>
          </a:xfrm>
          <a:prstGeom prst="rect">
            <a:avLst/>
          </a:prstGeom>
          <a:noFill/>
        </p:spPr>
        <p:txBody>
          <a:bodyPr wrap="square">
            <a:spAutoFit/>
          </a:bodyPr>
          <a:lstStyle/>
          <a:p>
            <a:pPr marR="0" lvl="0" algn="ctr" defTabSz="914400" rtl="0" eaLnBrk="1" fontAlgn="base" latinLnBrk="0" hangingPunct="1">
              <a:lnSpc>
                <a:spcPct val="100000"/>
              </a:lnSpc>
              <a:spcBef>
                <a:spcPts val="500"/>
              </a:spcBef>
              <a:spcAft>
                <a:spcPts val="0"/>
              </a:spcAft>
              <a:buClrTx/>
              <a:buSzTx/>
              <a:tabLst/>
              <a:defRPr/>
            </a:pPr>
            <a:r>
              <a:rPr kumimoji="0" lang="en-US" sz="1200" b="0" i="0" u="none" strike="noStrike" kern="1200" cap="none" normalizeH="0" baseline="0" noProof="0">
                <a:ln>
                  <a:noFill/>
                </a:ln>
                <a:effectLst/>
                <a:uLnTx/>
                <a:uFillTx/>
                <a:latin typeface="Aptos" panose="020B0004020202020204" pitchFamily="34" charset="0"/>
                <a:cs typeface="Arial" panose="020B0604020202020204" pitchFamily="34" charset="0"/>
              </a:rPr>
              <a:t>Expansion of lunar capabilities, systems, and operations supporting complex orbital and surface missions to conduct utilization and Mars forward precursor missions.</a:t>
            </a:r>
          </a:p>
        </p:txBody>
      </p:sp>
      <p:sp>
        <p:nvSpPr>
          <p:cNvPr id="27" name="TextBox 26">
            <a:extLst>
              <a:ext uri="{FF2B5EF4-FFF2-40B4-BE49-F238E27FC236}">
                <a16:creationId xmlns:a16="http://schemas.microsoft.com/office/drawing/2014/main" id="{5B770EED-0833-E3EC-9847-25F6CDADCFA4}"/>
              </a:ext>
            </a:extLst>
          </p:cNvPr>
          <p:cNvSpPr txBox="1"/>
          <p:nvPr/>
        </p:nvSpPr>
        <p:spPr>
          <a:xfrm>
            <a:off x="6095810" y="4590135"/>
            <a:ext cx="2743200" cy="1384995"/>
          </a:xfrm>
          <a:prstGeom prst="rect">
            <a:avLst/>
          </a:prstGeom>
          <a:noFill/>
        </p:spPr>
        <p:txBody>
          <a:bodyPr wrap="square">
            <a:spAutoFit/>
          </a:bodyPr>
          <a:lstStyle/>
          <a:p>
            <a:pPr marR="0" lvl="0" algn="ctr" defTabSz="914400" rtl="0" eaLnBrk="1" fontAlgn="base" latinLnBrk="0" hangingPunct="1">
              <a:lnSpc>
                <a:spcPct val="100000"/>
              </a:lnSpc>
              <a:spcBef>
                <a:spcPts val="500"/>
              </a:spcBef>
              <a:spcAft>
                <a:spcPts val="0"/>
              </a:spcAft>
              <a:buClrTx/>
              <a:buSzTx/>
              <a:tabLst/>
              <a:defRPr/>
            </a:pPr>
            <a:r>
              <a:rPr kumimoji="0" lang="en-US" sz="1200" b="0" i="0" u="none" strike="noStrike" kern="1200" cap="none" normalizeH="0" baseline="0" noProof="0">
                <a:ln>
                  <a:noFill/>
                </a:ln>
                <a:effectLst/>
                <a:uLnTx/>
                <a:uFillTx/>
                <a:latin typeface="Aptos" panose="020B0004020202020204" pitchFamily="34" charset="0"/>
                <a:cs typeface="Arial" panose="020B0604020202020204" pitchFamily="34" charset="0"/>
              </a:rPr>
              <a:t>Enabling capabilities, systems, and operations to support regional and global utilization, economic opportunity, and a steady cadence of human presence on and around the Moon. </a:t>
            </a:r>
          </a:p>
        </p:txBody>
      </p:sp>
      <p:sp>
        <p:nvSpPr>
          <p:cNvPr id="28" name="TextBox 27">
            <a:extLst>
              <a:ext uri="{FF2B5EF4-FFF2-40B4-BE49-F238E27FC236}">
                <a16:creationId xmlns:a16="http://schemas.microsoft.com/office/drawing/2014/main" id="{237FAFEB-9F14-517D-36C0-B15DEE250C1F}"/>
              </a:ext>
            </a:extLst>
          </p:cNvPr>
          <p:cNvSpPr txBox="1"/>
          <p:nvPr/>
        </p:nvSpPr>
        <p:spPr>
          <a:xfrm>
            <a:off x="8927932" y="4590135"/>
            <a:ext cx="2743200" cy="1015663"/>
          </a:xfrm>
          <a:prstGeom prst="rect">
            <a:avLst/>
          </a:prstGeom>
          <a:noFill/>
        </p:spPr>
        <p:txBody>
          <a:bodyPr wrap="square">
            <a:spAutoFit/>
          </a:bodyPr>
          <a:lstStyle/>
          <a:p>
            <a:pPr marR="0" lvl="0" algn="ctr" defTabSz="914400" rtl="0" eaLnBrk="1" fontAlgn="base" latinLnBrk="0" hangingPunct="1">
              <a:lnSpc>
                <a:spcPct val="100000"/>
              </a:lnSpc>
              <a:spcBef>
                <a:spcPts val="500"/>
              </a:spcBef>
              <a:spcAft>
                <a:spcPts val="0"/>
              </a:spcAft>
              <a:buClrTx/>
              <a:buSzTx/>
              <a:tabLst/>
              <a:defRPr/>
            </a:pPr>
            <a:r>
              <a:rPr kumimoji="0" lang="en-US" sz="1200" b="0" i="0" u="none" strike="noStrike" kern="1200" cap="none" normalizeH="0" baseline="0" noProof="0">
                <a:ln>
                  <a:noFill/>
                </a:ln>
                <a:effectLst/>
                <a:uLnTx/>
                <a:uFillTx/>
                <a:latin typeface="Aptos" panose="020B0004020202020204" pitchFamily="34" charset="0"/>
                <a:cs typeface="Arial" panose="020B0604020202020204" pitchFamily="34" charset="0"/>
              </a:rPr>
              <a:t>Initial capabilities, systems, and operations necessary to establish human presence and initial utilization on Mars and continued exploration.</a:t>
            </a:r>
          </a:p>
        </p:txBody>
      </p:sp>
    </p:spTree>
    <p:extLst>
      <p:ext uri="{BB962C8B-B14F-4D97-AF65-F5344CB8AC3E}">
        <p14:creationId xmlns:p14="http://schemas.microsoft.com/office/powerpoint/2010/main" val="3927430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97C96-7994-5CF4-749A-DEF38F69F2B0}"/>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71A2CB82-BB20-9B30-8996-E2123D5F4550}"/>
              </a:ext>
            </a:extLst>
          </p:cNvPr>
          <p:cNvGrpSpPr/>
          <p:nvPr/>
        </p:nvGrpSpPr>
        <p:grpSpPr>
          <a:xfrm>
            <a:off x="228600" y="1068971"/>
            <a:ext cx="10247811" cy="134614"/>
            <a:chOff x="38100" y="1312189"/>
            <a:chExt cx="10247811" cy="134614"/>
          </a:xfrm>
        </p:grpSpPr>
        <p:pic>
          <p:nvPicPr>
            <p:cNvPr id="15" name="Picture 14">
              <a:extLst>
                <a:ext uri="{FF2B5EF4-FFF2-40B4-BE49-F238E27FC236}">
                  <a16:creationId xmlns:a16="http://schemas.microsoft.com/office/drawing/2014/main" id="{E5B5178A-44B0-2A07-2D32-990174FB4EF4}"/>
                </a:ext>
              </a:extLst>
            </p:cNvPr>
            <p:cNvPicPr>
              <a:picLocks noChangeAspect="1"/>
            </p:cNvPicPr>
            <p:nvPr/>
          </p:nvPicPr>
          <p:blipFill>
            <a:blip r:embed="rId3"/>
            <a:stretch>
              <a:fillRect/>
            </a:stretch>
          </p:blipFill>
          <p:spPr>
            <a:xfrm>
              <a:off x="1520111" y="1312189"/>
              <a:ext cx="1988140" cy="134614"/>
            </a:xfrm>
            <a:prstGeom prst="rect">
              <a:avLst/>
            </a:prstGeom>
          </p:spPr>
        </p:pic>
        <p:cxnSp>
          <p:nvCxnSpPr>
            <p:cNvPr id="19" name="Straight Connector 18">
              <a:extLst>
                <a:ext uri="{FF2B5EF4-FFF2-40B4-BE49-F238E27FC236}">
                  <a16:creationId xmlns:a16="http://schemas.microsoft.com/office/drawing/2014/main" id="{F60D8D70-F306-3A69-CA6D-EDC3DEF0AAFC}"/>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85AB851-E225-6DBE-9A5D-D53FBE20EE26}"/>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75" name="TextBox 174">
            <a:extLst>
              <a:ext uri="{FF2B5EF4-FFF2-40B4-BE49-F238E27FC236}">
                <a16:creationId xmlns:a16="http://schemas.microsoft.com/office/drawing/2014/main" id="{090583D7-23A8-69BF-E483-549490F878A2}"/>
              </a:ext>
            </a:extLst>
          </p:cNvPr>
          <p:cNvSpPr txBox="1"/>
          <p:nvPr/>
        </p:nvSpPr>
        <p:spPr>
          <a:xfrm>
            <a:off x="-654627" y="31173"/>
            <a:ext cx="184731" cy="369332"/>
          </a:xfrm>
          <a:prstGeom prst="rect">
            <a:avLst/>
          </a:prstGeom>
          <a:noFill/>
        </p:spPr>
        <p:txBody>
          <a:bodyPr wrap="none" rtlCol="0">
            <a:spAutoFit/>
          </a:bodyPr>
          <a:lstStyle/>
          <a:p>
            <a:endParaRPr lang="en-US"/>
          </a:p>
        </p:txBody>
      </p:sp>
      <p:sp>
        <p:nvSpPr>
          <p:cNvPr id="44" name="Title 1">
            <a:extLst>
              <a:ext uri="{FF2B5EF4-FFF2-40B4-BE49-F238E27FC236}">
                <a16:creationId xmlns:a16="http://schemas.microsoft.com/office/drawing/2014/main" id="{13C476B5-AE59-2187-4E31-2C535E0655A3}"/>
              </a:ext>
            </a:extLst>
          </p:cNvPr>
          <p:cNvSpPr>
            <a:spLocks noGrp="1"/>
          </p:cNvSpPr>
          <p:nvPr>
            <p:ph type="title"/>
          </p:nvPr>
        </p:nvSpPr>
        <p:spPr>
          <a:xfrm>
            <a:off x="457200" y="396078"/>
            <a:ext cx="9906000" cy="633168"/>
          </a:xfrm>
        </p:spPr>
        <p:txBody>
          <a:bodyPr>
            <a:noAutofit/>
          </a:bodyPr>
          <a:lstStyle/>
          <a:p>
            <a:r>
              <a:rPr lang="en-US"/>
              <a:t>Architecture Sub-Architectures</a:t>
            </a:r>
          </a:p>
        </p:txBody>
      </p:sp>
      <p:sp>
        <p:nvSpPr>
          <p:cNvPr id="4" name="Rectangle 3">
            <a:extLst>
              <a:ext uri="{FF2B5EF4-FFF2-40B4-BE49-F238E27FC236}">
                <a16:creationId xmlns:a16="http://schemas.microsoft.com/office/drawing/2014/main" id="{7904D9AC-13FF-2768-0A88-B31C62FEEA3E}"/>
              </a:ext>
            </a:extLst>
          </p:cNvPr>
          <p:cNvSpPr/>
          <p:nvPr/>
        </p:nvSpPr>
        <p:spPr>
          <a:xfrm>
            <a:off x="0" y="5860065"/>
            <a:ext cx="12192000" cy="997935"/>
          </a:xfrm>
          <a:prstGeom prst="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5" name="Oval 4">
            <a:extLst>
              <a:ext uri="{FF2B5EF4-FFF2-40B4-BE49-F238E27FC236}">
                <a16:creationId xmlns:a16="http://schemas.microsoft.com/office/drawing/2014/main" id="{80A2783F-4827-6852-BBA1-DE2CC9F44512}"/>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9</a:t>
            </a:fld>
            <a:endParaRPr lang="en-US" spc="-150">
              <a:solidFill>
                <a:schemeClr val="tx1"/>
              </a:solidFill>
            </a:endParaRPr>
          </a:p>
        </p:txBody>
      </p:sp>
      <p:pic>
        <p:nvPicPr>
          <p:cNvPr id="8" name="Picture 7">
            <a:extLst>
              <a:ext uri="{FF2B5EF4-FFF2-40B4-BE49-F238E27FC236}">
                <a16:creationId xmlns:a16="http://schemas.microsoft.com/office/drawing/2014/main" id="{2975AFD4-8219-0AF1-DA5F-4F2CF0D3068F}"/>
              </a:ext>
            </a:extLst>
          </p:cNvPr>
          <p:cNvPicPr>
            <a:picLocks noChangeAspect="1"/>
          </p:cNvPicPr>
          <p:nvPr/>
        </p:nvPicPr>
        <p:blipFill>
          <a:blip r:embed="rId4"/>
          <a:stretch>
            <a:fillRect/>
          </a:stretch>
        </p:blipFill>
        <p:spPr>
          <a:xfrm>
            <a:off x="990071" y="2038846"/>
            <a:ext cx="731520" cy="806434"/>
          </a:xfrm>
          <a:prstGeom prst="rect">
            <a:avLst/>
          </a:prstGeom>
        </p:spPr>
      </p:pic>
      <p:pic>
        <p:nvPicPr>
          <p:cNvPr id="10" name="Picture 9">
            <a:extLst>
              <a:ext uri="{FF2B5EF4-FFF2-40B4-BE49-F238E27FC236}">
                <a16:creationId xmlns:a16="http://schemas.microsoft.com/office/drawing/2014/main" id="{11A499CB-EFCD-9167-1248-B74D607B732A}"/>
              </a:ext>
            </a:extLst>
          </p:cNvPr>
          <p:cNvPicPr>
            <a:picLocks noChangeAspect="1"/>
          </p:cNvPicPr>
          <p:nvPr/>
        </p:nvPicPr>
        <p:blipFill>
          <a:blip r:embed="rId5"/>
          <a:stretch>
            <a:fillRect/>
          </a:stretch>
        </p:blipFill>
        <p:spPr>
          <a:xfrm>
            <a:off x="532871" y="4219660"/>
            <a:ext cx="731520" cy="806434"/>
          </a:xfrm>
          <a:prstGeom prst="rect">
            <a:avLst/>
          </a:prstGeom>
        </p:spPr>
      </p:pic>
      <p:pic>
        <p:nvPicPr>
          <p:cNvPr id="13" name="Picture 12">
            <a:extLst>
              <a:ext uri="{FF2B5EF4-FFF2-40B4-BE49-F238E27FC236}">
                <a16:creationId xmlns:a16="http://schemas.microsoft.com/office/drawing/2014/main" id="{9A74CE48-C042-C252-21A2-563397A3BF79}"/>
              </a:ext>
            </a:extLst>
          </p:cNvPr>
          <p:cNvPicPr>
            <a:picLocks noChangeAspect="1"/>
          </p:cNvPicPr>
          <p:nvPr/>
        </p:nvPicPr>
        <p:blipFill>
          <a:blip r:embed="rId6"/>
          <a:stretch>
            <a:fillRect/>
          </a:stretch>
        </p:blipFill>
        <p:spPr>
          <a:xfrm>
            <a:off x="532871" y="2765784"/>
            <a:ext cx="731520" cy="806434"/>
          </a:xfrm>
          <a:prstGeom prst="rect">
            <a:avLst/>
          </a:prstGeom>
        </p:spPr>
      </p:pic>
      <p:pic>
        <p:nvPicPr>
          <p:cNvPr id="25" name="Picture 24">
            <a:extLst>
              <a:ext uri="{FF2B5EF4-FFF2-40B4-BE49-F238E27FC236}">
                <a16:creationId xmlns:a16="http://schemas.microsoft.com/office/drawing/2014/main" id="{9A95CEE1-5B83-B9E1-8EE8-0EDE037E6796}"/>
              </a:ext>
            </a:extLst>
          </p:cNvPr>
          <p:cNvPicPr>
            <a:picLocks noChangeAspect="1"/>
          </p:cNvPicPr>
          <p:nvPr/>
        </p:nvPicPr>
        <p:blipFill>
          <a:blip r:embed="rId7"/>
          <a:stretch>
            <a:fillRect/>
          </a:stretch>
        </p:blipFill>
        <p:spPr>
          <a:xfrm>
            <a:off x="532871" y="1311908"/>
            <a:ext cx="731520" cy="806434"/>
          </a:xfrm>
          <a:prstGeom prst="rect">
            <a:avLst/>
          </a:prstGeom>
        </p:spPr>
      </p:pic>
      <p:pic>
        <p:nvPicPr>
          <p:cNvPr id="27" name="Picture 26">
            <a:extLst>
              <a:ext uri="{FF2B5EF4-FFF2-40B4-BE49-F238E27FC236}">
                <a16:creationId xmlns:a16="http://schemas.microsoft.com/office/drawing/2014/main" id="{A5A2F538-C5CF-CD7D-3E1B-975486B9CECA}"/>
              </a:ext>
            </a:extLst>
          </p:cNvPr>
          <p:cNvPicPr>
            <a:picLocks noChangeAspect="1"/>
          </p:cNvPicPr>
          <p:nvPr/>
        </p:nvPicPr>
        <p:blipFill>
          <a:blip r:embed="rId8"/>
          <a:stretch>
            <a:fillRect/>
          </a:stretch>
        </p:blipFill>
        <p:spPr>
          <a:xfrm>
            <a:off x="990071" y="3492722"/>
            <a:ext cx="731520" cy="806434"/>
          </a:xfrm>
          <a:prstGeom prst="rect">
            <a:avLst/>
          </a:prstGeom>
        </p:spPr>
      </p:pic>
      <p:sp>
        <p:nvSpPr>
          <p:cNvPr id="41" name="TextBox 40">
            <a:extLst>
              <a:ext uri="{FF2B5EF4-FFF2-40B4-BE49-F238E27FC236}">
                <a16:creationId xmlns:a16="http://schemas.microsoft.com/office/drawing/2014/main" id="{CB362904-F2F7-8DE4-5948-732816A17146}"/>
              </a:ext>
            </a:extLst>
          </p:cNvPr>
          <p:cNvSpPr txBox="1"/>
          <p:nvPr/>
        </p:nvSpPr>
        <p:spPr>
          <a:xfrm>
            <a:off x="457200" y="6035694"/>
            <a:ext cx="7409329" cy="646331"/>
          </a:xfrm>
          <a:prstGeom prst="rect">
            <a:avLst/>
          </a:prstGeom>
          <a:noFill/>
        </p:spPr>
        <p:txBody>
          <a:bodyPr wrap="square">
            <a:spAutoFit/>
          </a:bodyPr>
          <a:lstStyle/>
          <a:p>
            <a:pPr>
              <a:defRPr/>
            </a:pPr>
            <a:r>
              <a:rPr lang="en-US" sz="1800" b="1">
                <a:solidFill>
                  <a:schemeClr val="bg1"/>
                </a:solidFill>
                <a:latin typeface="Aptos" panose="020B0004020202020204" pitchFamily="34" charset="0"/>
                <a:cs typeface="Arial" panose="020B0604020202020204" pitchFamily="34" charset="0"/>
              </a:rPr>
              <a:t>Sub-Architecture | </a:t>
            </a:r>
            <a:r>
              <a:rPr lang="en-US" sz="1800">
                <a:solidFill>
                  <a:schemeClr val="bg1"/>
                </a:solidFill>
                <a:latin typeface="Aptos" panose="020B0004020202020204" pitchFamily="34" charset="0"/>
                <a:cs typeface="Arial" panose="020B0604020202020204" pitchFamily="34" charset="0"/>
              </a:rPr>
              <a:t>A group of tightly coupled elements, functions, and capabilities that work together to accomplish one or more objectives.  </a:t>
            </a:r>
          </a:p>
        </p:txBody>
      </p:sp>
      <p:sp>
        <p:nvSpPr>
          <p:cNvPr id="3" name="TextBox 2">
            <a:extLst>
              <a:ext uri="{FF2B5EF4-FFF2-40B4-BE49-F238E27FC236}">
                <a16:creationId xmlns:a16="http://schemas.microsoft.com/office/drawing/2014/main" id="{6406864F-0BE8-55DC-9734-0B5968E10A50}"/>
              </a:ext>
            </a:extLst>
          </p:cNvPr>
          <p:cNvSpPr txBox="1"/>
          <p:nvPr/>
        </p:nvSpPr>
        <p:spPr>
          <a:xfrm>
            <a:off x="1345694" y="1310752"/>
            <a:ext cx="6044998" cy="738664"/>
          </a:xfrm>
          <a:prstGeom prst="rect">
            <a:avLst/>
          </a:prstGeom>
          <a:noFill/>
        </p:spPr>
        <p:txBody>
          <a:bodyPr wrap="square" anchor="ctr">
            <a:spAutoFit/>
          </a:bodyPr>
          <a:lstStyle/>
          <a:p>
            <a:pPr marL="0" indent="0">
              <a:spcBef>
                <a:spcPts val="0"/>
              </a:spcBef>
              <a:spcAft>
                <a:spcPts val="600"/>
              </a:spcAft>
              <a:buFont typeface="Arial" panose="020B0604020202020204" pitchFamily="34" charset="0"/>
              <a:buNone/>
            </a:pPr>
            <a:r>
              <a:rPr lang="en-US" sz="1400" b="1" kern="100">
                <a:latin typeface="Aptos" panose="020B0004020202020204" pitchFamily="34" charset="0"/>
                <a:ea typeface="Calibri" panose="020F0502020204030204" pitchFamily="34" charset="0"/>
              </a:rPr>
              <a:t>Communications and Positioning, Navigation, and Timing Systems (C&amp;PNT) </a:t>
            </a:r>
            <a:r>
              <a:rPr lang="en-US" sz="1400" kern="100">
                <a:latin typeface="Aptos" panose="020B0004020202020204" pitchFamily="34" charset="0"/>
                <a:ea typeface="Calibri" panose="020F0502020204030204" pitchFamily="34" charset="0"/>
              </a:rPr>
              <a:t>enable transmission and reception of data, determination of location and orientation, and acquisition of precise time.</a:t>
            </a:r>
          </a:p>
        </p:txBody>
      </p:sp>
      <p:sp>
        <p:nvSpPr>
          <p:cNvPr id="7" name="TextBox 6">
            <a:extLst>
              <a:ext uri="{FF2B5EF4-FFF2-40B4-BE49-F238E27FC236}">
                <a16:creationId xmlns:a16="http://schemas.microsoft.com/office/drawing/2014/main" id="{38064D0E-CE95-1935-316F-B42DBF49C6BA}"/>
              </a:ext>
            </a:extLst>
          </p:cNvPr>
          <p:cNvSpPr txBox="1"/>
          <p:nvPr/>
        </p:nvSpPr>
        <p:spPr>
          <a:xfrm>
            <a:off x="1796876" y="3504779"/>
            <a:ext cx="3406401" cy="738664"/>
          </a:xfrm>
          <a:prstGeom prst="rect">
            <a:avLst/>
          </a:prstGeom>
          <a:noFill/>
        </p:spPr>
        <p:txBody>
          <a:bodyPr wrap="square" anchor="ctr">
            <a:spAutoFit/>
          </a:bodyPr>
          <a:lstStyle/>
          <a:p>
            <a:pPr marL="0" indent="0">
              <a:spcBef>
                <a:spcPts val="0"/>
              </a:spcBef>
              <a:spcAft>
                <a:spcPts val="600"/>
              </a:spcAft>
              <a:buFont typeface="Arial" panose="020B0604020202020204" pitchFamily="34" charset="0"/>
              <a:buNone/>
            </a:pPr>
            <a:r>
              <a:rPr lang="en-US" sz="1400" b="1" kern="100">
                <a:latin typeface="Aptos" panose="020B0004020202020204" pitchFamily="34" charset="0"/>
                <a:ea typeface="Calibri" panose="020F0502020204030204" pitchFamily="34" charset="0"/>
              </a:rPr>
              <a:t>Habitation Systems </a:t>
            </a:r>
            <a:r>
              <a:rPr lang="en-US" sz="1400" kern="100">
                <a:latin typeface="Aptos" panose="020B0004020202020204" pitchFamily="34" charset="0"/>
                <a:ea typeface="Calibri" panose="020F0502020204030204" pitchFamily="34" charset="0"/>
              </a:rPr>
              <a:t>ensure the health and performance of astronauts in controlled environments.</a:t>
            </a:r>
          </a:p>
        </p:txBody>
      </p:sp>
      <p:sp>
        <p:nvSpPr>
          <p:cNvPr id="12" name="TextBox 11">
            <a:extLst>
              <a:ext uri="{FF2B5EF4-FFF2-40B4-BE49-F238E27FC236}">
                <a16:creationId xmlns:a16="http://schemas.microsoft.com/office/drawing/2014/main" id="{CB5E416C-1AAA-700E-4FF0-721CCEC5363A}"/>
              </a:ext>
            </a:extLst>
          </p:cNvPr>
          <p:cNvSpPr txBox="1"/>
          <p:nvPr/>
        </p:nvSpPr>
        <p:spPr>
          <a:xfrm>
            <a:off x="1796875" y="2065783"/>
            <a:ext cx="3827469" cy="738664"/>
          </a:xfrm>
          <a:prstGeom prst="rect">
            <a:avLst/>
          </a:prstGeom>
          <a:noFill/>
        </p:spPr>
        <p:txBody>
          <a:bodyPr wrap="square" anchor="ctr">
            <a:spAutoFit/>
          </a:bodyPr>
          <a:lstStyle/>
          <a:p>
            <a:pPr marL="0" indent="0">
              <a:spcBef>
                <a:spcPts val="0"/>
              </a:spcBef>
              <a:spcAft>
                <a:spcPts val="900"/>
              </a:spcAft>
              <a:buFont typeface="Arial" panose="020B0604020202020204" pitchFamily="34" charset="0"/>
              <a:buNone/>
            </a:pPr>
            <a:r>
              <a:rPr lang="en-US" sz="1400" b="1" kern="100">
                <a:latin typeface="Aptos" panose="020B0004020202020204" pitchFamily="34" charset="0"/>
                <a:ea typeface="Calibri" panose="020F0502020204030204" pitchFamily="34" charset="0"/>
              </a:rPr>
              <a:t>Autonomous Systems &amp; Robotics </a:t>
            </a:r>
            <a:r>
              <a:rPr lang="en-US" sz="1400" b="0" kern="100">
                <a:latin typeface="Aptos" panose="020B0004020202020204" pitchFamily="34" charset="0"/>
                <a:ea typeface="Calibri" panose="020F0502020204030204" pitchFamily="34" charset="0"/>
              </a:rPr>
              <a:t>employ software and hardware to assist the crew and operate during uncrewed periods.</a:t>
            </a:r>
          </a:p>
        </p:txBody>
      </p:sp>
      <p:sp>
        <p:nvSpPr>
          <p:cNvPr id="17" name="TextBox 16">
            <a:extLst>
              <a:ext uri="{FF2B5EF4-FFF2-40B4-BE49-F238E27FC236}">
                <a16:creationId xmlns:a16="http://schemas.microsoft.com/office/drawing/2014/main" id="{DAFE876E-61CA-6C22-42ED-E2C4A37950FE}"/>
              </a:ext>
            </a:extLst>
          </p:cNvPr>
          <p:cNvSpPr txBox="1"/>
          <p:nvPr/>
        </p:nvSpPr>
        <p:spPr>
          <a:xfrm>
            <a:off x="1345694" y="2806515"/>
            <a:ext cx="4485953" cy="738664"/>
          </a:xfrm>
          <a:prstGeom prst="rect">
            <a:avLst/>
          </a:prstGeom>
          <a:noFill/>
        </p:spPr>
        <p:txBody>
          <a:bodyPr wrap="square" anchor="ctr">
            <a:spAutoFit/>
          </a:bodyPr>
          <a:lstStyle/>
          <a:p>
            <a:pPr marL="0" indent="0">
              <a:spcBef>
                <a:spcPts val="0"/>
              </a:spcBef>
              <a:spcAft>
                <a:spcPts val="900"/>
              </a:spcAft>
              <a:buFont typeface="Arial" panose="020B0604020202020204" pitchFamily="34" charset="0"/>
              <a:buNone/>
            </a:pPr>
            <a:r>
              <a:rPr lang="en-US" sz="1400" b="1" kern="100">
                <a:latin typeface="Aptos" panose="020B0004020202020204" pitchFamily="34" charset="0"/>
                <a:ea typeface="Calibri" panose="020F0502020204030204" pitchFamily="34" charset="0"/>
              </a:rPr>
              <a:t>Data Systems and Management </a:t>
            </a:r>
            <a:r>
              <a:rPr lang="en-US" sz="1400" b="0" kern="100">
                <a:latin typeface="Aptos" panose="020B0004020202020204" pitchFamily="34" charset="0"/>
                <a:ea typeface="Calibri" panose="020F0502020204030204" pitchFamily="34" charset="0"/>
              </a:rPr>
              <a:t>transfer, distribute, receive, validate, secure, decode, format, compile, and process data and commands.</a:t>
            </a:r>
          </a:p>
        </p:txBody>
      </p:sp>
      <p:sp>
        <p:nvSpPr>
          <p:cNvPr id="24" name="TextBox 23">
            <a:extLst>
              <a:ext uri="{FF2B5EF4-FFF2-40B4-BE49-F238E27FC236}">
                <a16:creationId xmlns:a16="http://schemas.microsoft.com/office/drawing/2014/main" id="{D1D426B7-1FEB-E3E8-5CDE-4A9F9E7BF6B1}"/>
              </a:ext>
            </a:extLst>
          </p:cNvPr>
          <p:cNvSpPr txBox="1"/>
          <p:nvPr/>
        </p:nvSpPr>
        <p:spPr>
          <a:xfrm>
            <a:off x="1345694" y="4251566"/>
            <a:ext cx="4986096" cy="738664"/>
          </a:xfrm>
          <a:prstGeom prst="rect">
            <a:avLst/>
          </a:prstGeom>
          <a:noFill/>
        </p:spPr>
        <p:txBody>
          <a:bodyPr wrap="square" anchor="ctr">
            <a:spAutoFit/>
          </a:bodyPr>
          <a:lstStyle/>
          <a:p>
            <a:pPr marL="0" indent="0">
              <a:spcBef>
                <a:spcPts val="0"/>
              </a:spcBef>
              <a:spcAft>
                <a:spcPts val="900"/>
              </a:spcAft>
              <a:buFont typeface="Arial" panose="020B0604020202020204" pitchFamily="34" charset="0"/>
              <a:buNone/>
            </a:pPr>
            <a:r>
              <a:rPr lang="en-US" sz="1400" b="1" kern="100">
                <a:latin typeface="Aptos" panose="020B0004020202020204" pitchFamily="34" charset="0"/>
                <a:ea typeface="Calibri" panose="020F0502020204030204" pitchFamily="34" charset="0"/>
              </a:rPr>
              <a:t>Infrastructure Support </a:t>
            </a:r>
            <a:r>
              <a:rPr lang="en-US" sz="1400" b="0" kern="100">
                <a:latin typeface="Aptos" panose="020B0004020202020204" pitchFamily="34" charset="0"/>
                <a:ea typeface="Calibri" panose="020F0502020204030204" pitchFamily="34" charset="0"/>
              </a:rPr>
              <a:t>includes facilities, systems, operations planning and control, equipment, and services needed on Earth, in space, and on planetary surfaces.</a:t>
            </a:r>
          </a:p>
        </p:txBody>
      </p:sp>
      <p:pic>
        <p:nvPicPr>
          <p:cNvPr id="26" name="Picture 25">
            <a:extLst>
              <a:ext uri="{FF2B5EF4-FFF2-40B4-BE49-F238E27FC236}">
                <a16:creationId xmlns:a16="http://schemas.microsoft.com/office/drawing/2014/main" id="{48B2CAD0-F993-8128-BC74-0573B27CAA98}"/>
              </a:ext>
            </a:extLst>
          </p:cNvPr>
          <p:cNvPicPr>
            <a:picLocks noChangeAspect="1"/>
          </p:cNvPicPr>
          <p:nvPr/>
        </p:nvPicPr>
        <p:blipFill>
          <a:blip r:embed="rId9"/>
          <a:stretch>
            <a:fillRect/>
          </a:stretch>
        </p:blipFill>
        <p:spPr>
          <a:xfrm>
            <a:off x="990071" y="4946598"/>
            <a:ext cx="731520" cy="806434"/>
          </a:xfrm>
          <a:prstGeom prst="rect">
            <a:avLst/>
          </a:prstGeom>
        </p:spPr>
      </p:pic>
      <p:pic>
        <p:nvPicPr>
          <p:cNvPr id="28" name="Picture 27">
            <a:extLst>
              <a:ext uri="{FF2B5EF4-FFF2-40B4-BE49-F238E27FC236}">
                <a16:creationId xmlns:a16="http://schemas.microsoft.com/office/drawing/2014/main" id="{3B24EBE3-D6CE-8B64-7A6E-FE5966424940}"/>
              </a:ext>
            </a:extLst>
          </p:cNvPr>
          <p:cNvPicPr>
            <a:picLocks noChangeAspect="1"/>
          </p:cNvPicPr>
          <p:nvPr/>
        </p:nvPicPr>
        <p:blipFill>
          <a:blip r:embed="rId10"/>
          <a:stretch>
            <a:fillRect/>
          </a:stretch>
        </p:blipFill>
        <p:spPr>
          <a:xfrm>
            <a:off x="10923685" y="1311908"/>
            <a:ext cx="731520" cy="806434"/>
          </a:xfrm>
          <a:prstGeom prst="rect">
            <a:avLst/>
          </a:prstGeom>
        </p:spPr>
      </p:pic>
      <p:pic>
        <p:nvPicPr>
          <p:cNvPr id="30" name="Picture 29">
            <a:extLst>
              <a:ext uri="{FF2B5EF4-FFF2-40B4-BE49-F238E27FC236}">
                <a16:creationId xmlns:a16="http://schemas.microsoft.com/office/drawing/2014/main" id="{81F96E28-B4B7-1C4F-4581-921AE271C50C}"/>
              </a:ext>
            </a:extLst>
          </p:cNvPr>
          <p:cNvPicPr>
            <a:picLocks noChangeAspect="1"/>
          </p:cNvPicPr>
          <p:nvPr/>
        </p:nvPicPr>
        <p:blipFill>
          <a:blip r:embed="rId11"/>
          <a:stretch>
            <a:fillRect/>
          </a:stretch>
        </p:blipFill>
        <p:spPr>
          <a:xfrm>
            <a:off x="10568179" y="2038845"/>
            <a:ext cx="731520" cy="806434"/>
          </a:xfrm>
          <a:prstGeom prst="rect">
            <a:avLst/>
          </a:prstGeom>
        </p:spPr>
      </p:pic>
      <p:sp>
        <p:nvSpPr>
          <p:cNvPr id="34" name="TextBox 33">
            <a:extLst>
              <a:ext uri="{FF2B5EF4-FFF2-40B4-BE49-F238E27FC236}">
                <a16:creationId xmlns:a16="http://schemas.microsoft.com/office/drawing/2014/main" id="{FC3CDA40-B5C0-3084-8566-DF37279466C8}"/>
              </a:ext>
            </a:extLst>
          </p:cNvPr>
          <p:cNvSpPr txBox="1"/>
          <p:nvPr/>
        </p:nvSpPr>
        <p:spPr>
          <a:xfrm>
            <a:off x="1807855" y="5044520"/>
            <a:ext cx="4017699" cy="738664"/>
          </a:xfrm>
          <a:prstGeom prst="rect">
            <a:avLst/>
          </a:prstGeom>
          <a:noFill/>
        </p:spPr>
        <p:txBody>
          <a:bodyPr wrap="square">
            <a:spAutoFit/>
          </a:bodyPr>
          <a:lstStyle/>
          <a:p>
            <a:pPr marL="0" indent="0">
              <a:spcBef>
                <a:spcPts val="0"/>
              </a:spcBef>
              <a:spcAft>
                <a:spcPts val="900"/>
              </a:spcAft>
              <a:buFont typeface="Arial" panose="020B0604020202020204" pitchFamily="34" charset="0"/>
              <a:buNone/>
            </a:pPr>
            <a:r>
              <a:rPr lang="en-US" sz="1400" b="1" kern="100">
                <a:latin typeface="Aptos" panose="020B0004020202020204" pitchFamily="34" charset="0"/>
                <a:ea typeface="Calibri" panose="020F0502020204030204" pitchFamily="34" charset="0"/>
              </a:rPr>
              <a:t>In-situ Resource Utilization (ISRU) Systems </a:t>
            </a:r>
            <a:r>
              <a:rPr lang="en-US" sz="1400" b="0" kern="100">
                <a:latin typeface="Aptos" panose="020B0004020202020204" pitchFamily="34" charset="0"/>
                <a:ea typeface="Calibri" panose="020F0502020204030204" pitchFamily="34" charset="0"/>
              </a:rPr>
              <a:t>extract resources in space or on the Moon or Mars to generate products.</a:t>
            </a:r>
          </a:p>
        </p:txBody>
      </p:sp>
      <p:pic>
        <p:nvPicPr>
          <p:cNvPr id="40" name="Picture 39">
            <a:extLst>
              <a:ext uri="{FF2B5EF4-FFF2-40B4-BE49-F238E27FC236}">
                <a16:creationId xmlns:a16="http://schemas.microsoft.com/office/drawing/2014/main" id="{B4703F65-C590-6A9A-CD82-4FB599CA49E1}"/>
              </a:ext>
            </a:extLst>
          </p:cNvPr>
          <p:cNvPicPr>
            <a:picLocks noChangeAspect="1"/>
          </p:cNvPicPr>
          <p:nvPr/>
        </p:nvPicPr>
        <p:blipFill>
          <a:blip r:embed="rId12"/>
          <a:stretch>
            <a:fillRect/>
          </a:stretch>
        </p:blipFill>
        <p:spPr>
          <a:xfrm>
            <a:off x="10568179" y="4946597"/>
            <a:ext cx="731520" cy="806435"/>
          </a:xfrm>
          <a:prstGeom prst="rect">
            <a:avLst/>
          </a:prstGeom>
        </p:spPr>
      </p:pic>
      <p:pic>
        <p:nvPicPr>
          <p:cNvPr id="42" name="Picture 41">
            <a:extLst>
              <a:ext uri="{FF2B5EF4-FFF2-40B4-BE49-F238E27FC236}">
                <a16:creationId xmlns:a16="http://schemas.microsoft.com/office/drawing/2014/main" id="{AEC2C579-7A50-FC8B-3390-C91C3B49E56A}"/>
              </a:ext>
            </a:extLst>
          </p:cNvPr>
          <p:cNvPicPr>
            <a:picLocks noChangeAspect="1"/>
          </p:cNvPicPr>
          <p:nvPr/>
        </p:nvPicPr>
        <p:blipFill>
          <a:blip r:embed="rId13"/>
          <a:stretch>
            <a:fillRect/>
          </a:stretch>
        </p:blipFill>
        <p:spPr>
          <a:xfrm>
            <a:off x="10923685" y="4219658"/>
            <a:ext cx="731520" cy="806435"/>
          </a:xfrm>
          <a:prstGeom prst="rect">
            <a:avLst/>
          </a:prstGeom>
        </p:spPr>
      </p:pic>
      <p:pic>
        <p:nvPicPr>
          <p:cNvPr id="43" name="Picture 42">
            <a:extLst>
              <a:ext uri="{FF2B5EF4-FFF2-40B4-BE49-F238E27FC236}">
                <a16:creationId xmlns:a16="http://schemas.microsoft.com/office/drawing/2014/main" id="{68690F4D-B510-B387-3AA8-1B4AB9430C3F}"/>
              </a:ext>
            </a:extLst>
          </p:cNvPr>
          <p:cNvPicPr>
            <a:picLocks noChangeAspect="1"/>
          </p:cNvPicPr>
          <p:nvPr/>
        </p:nvPicPr>
        <p:blipFill>
          <a:blip r:embed="rId14"/>
          <a:stretch>
            <a:fillRect/>
          </a:stretch>
        </p:blipFill>
        <p:spPr>
          <a:xfrm>
            <a:off x="10568179" y="3492720"/>
            <a:ext cx="731520" cy="806435"/>
          </a:xfrm>
          <a:prstGeom prst="rect">
            <a:avLst/>
          </a:prstGeom>
        </p:spPr>
      </p:pic>
      <p:pic>
        <p:nvPicPr>
          <p:cNvPr id="45" name="Picture 44">
            <a:extLst>
              <a:ext uri="{FF2B5EF4-FFF2-40B4-BE49-F238E27FC236}">
                <a16:creationId xmlns:a16="http://schemas.microsoft.com/office/drawing/2014/main" id="{6C0F206E-5EFC-5512-764F-E50B1D85B78F}"/>
              </a:ext>
            </a:extLst>
          </p:cNvPr>
          <p:cNvPicPr>
            <a:picLocks noChangeAspect="1"/>
          </p:cNvPicPr>
          <p:nvPr/>
        </p:nvPicPr>
        <p:blipFill>
          <a:blip r:embed="rId15"/>
          <a:stretch>
            <a:fillRect/>
          </a:stretch>
        </p:blipFill>
        <p:spPr>
          <a:xfrm>
            <a:off x="10923685" y="2765782"/>
            <a:ext cx="731520" cy="806435"/>
          </a:xfrm>
          <a:prstGeom prst="rect">
            <a:avLst/>
          </a:prstGeom>
        </p:spPr>
      </p:pic>
      <p:sp>
        <p:nvSpPr>
          <p:cNvPr id="47" name="TextBox 46">
            <a:extLst>
              <a:ext uri="{FF2B5EF4-FFF2-40B4-BE49-F238E27FC236}">
                <a16:creationId xmlns:a16="http://schemas.microsoft.com/office/drawing/2014/main" id="{38FC48BD-30AE-F198-094E-0F22F8B59710}"/>
              </a:ext>
            </a:extLst>
          </p:cNvPr>
          <p:cNvSpPr txBox="1"/>
          <p:nvPr/>
        </p:nvSpPr>
        <p:spPr>
          <a:xfrm>
            <a:off x="6997746" y="1358018"/>
            <a:ext cx="3822421" cy="738664"/>
          </a:xfrm>
          <a:prstGeom prst="rect">
            <a:avLst/>
          </a:prstGeom>
          <a:noFill/>
        </p:spPr>
        <p:txBody>
          <a:bodyPr wrap="square" anchor="ctr">
            <a:spAutoFit/>
          </a:bodyPr>
          <a:lstStyle/>
          <a:p>
            <a:pPr marL="0" indent="0" algn="r">
              <a:spcBef>
                <a:spcPts val="0"/>
              </a:spcBef>
              <a:spcAft>
                <a:spcPts val="600"/>
              </a:spcAft>
              <a:buFont typeface="Arial" panose="020B0604020202020204" pitchFamily="34" charset="0"/>
              <a:buNone/>
            </a:pPr>
            <a:r>
              <a:rPr lang="en-US" sz="1400" b="1" kern="100">
                <a:latin typeface="Aptos" panose="020B0004020202020204" pitchFamily="34" charset="0"/>
                <a:ea typeface="Calibri" panose="020F0502020204030204" pitchFamily="34" charset="0"/>
              </a:rPr>
              <a:t>Human Systems </a:t>
            </a:r>
            <a:r>
              <a:rPr lang="en-US" sz="1400" kern="100">
                <a:latin typeface="Aptos" panose="020B0004020202020204" pitchFamily="34" charset="0"/>
                <a:ea typeface="Calibri" panose="020F0502020204030204" pitchFamily="34" charset="0"/>
              </a:rPr>
              <a:t>execute human and robotic missions; this includes crew, ground personnel, and supporting systems.</a:t>
            </a:r>
          </a:p>
        </p:txBody>
      </p:sp>
      <p:sp>
        <p:nvSpPr>
          <p:cNvPr id="49" name="TextBox 48">
            <a:extLst>
              <a:ext uri="{FF2B5EF4-FFF2-40B4-BE49-F238E27FC236}">
                <a16:creationId xmlns:a16="http://schemas.microsoft.com/office/drawing/2014/main" id="{49D3F458-826C-1E3D-2151-78F04DC1AE26}"/>
              </a:ext>
            </a:extLst>
          </p:cNvPr>
          <p:cNvSpPr txBox="1"/>
          <p:nvPr/>
        </p:nvSpPr>
        <p:spPr>
          <a:xfrm>
            <a:off x="6987395" y="2111382"/>
            <a:ext cx="3468074" cy="738664"/>
          </a:xfrm>
          <a:prstGeom prst="rect">
            <a:avLst/>
          </a:prstGeom>
          <a:noFill/>
        </p:spPr>
        <p:txBody>
          <a:bodyPr wrap="square" anchor="ctr">
            <a:spAutoFit/>
          </a:bodyPr>
          <a:lstStyle/>
          <a:p>
            <a:pPr marL="0" indent="0" algn="r">
              <a:spcBef>
                <a:spcPts val="0"/>
              </a:spcBef>
              <a:spcAft>
                <a:spcPts val="600"/>
              </a:spcAft>
              <a:buNone/>
            </a:pPr>
            <a:r>
              <a:rPr lang="en-US" sz="1400" b="1" kern="100">
                <a:effectLst/>
                <a:latin typeface="Aptos" panose="020B0004020202020204" pitchFamily="34" charset="0"/>
                <a:ea typeface="Calibri" panose="020F0502020204030204" pitchFamily="34" charset="0"/>
              </a:rPr>
              <a:t>Logistics Systems </a:t>
            </a:r>
            <a:r>
              <a:rPr lang="en-US" sz="1400" kern="100">
                <a:effectLst/>
                <a:latin typeface="Aptos" panose="020B0004020202020204" pitchFamily="34" charset="0"/>
                <a:ea typeface="Calibri" panose="020F0502020204030204" pitchFamily="34" charset="0"/>
              </a:rPr>
              <a:t>package, handle, transport, stage, store, track, and transfer items and cargo.</a:t>
            </a:r>
            <a:endParaRPr lang="en-US" sz="1400" b="1" kern="100">
              <a:latin typeface="Aptos" panose="020B0004020202020204" pitchFamily="34" charset="0"/>
              <a:ea typeface="Calibri" panose="020F0502020204030204" pitchFamily="34" charset="0"/>
            </a:endParaRPr>
          </a:p>
        </p:txBody>
      </p:sp>
      <p:sp>
        <p:nvSpPr>
          <p:cNvPr id="51" name="TextBox 50">
            <a:extLst>
              <a:ext uri="{FF2B5EF4-FFF2-40B4-BE49-F238E27FC236}">
                <a16:creationId xmlns:a16="http://schemas.microsoft.com/office/drawing/2014/main" id="{F103801E-21CD-3D08-628E-4AD9B1BDD639}"/>
              </a:ext>
            </a:extLst>
          </p:cNvPr>
          <p:cNvSpPr txBox="1"/>
          <p:nvPr/>
        </p:nvSpPr>
        <p:spPr>
          <a:xfrm>
            <a:off x="7986822" y="2805077"/>
            <a:ext cx="2833346" cy="738664"/>
          </a:xfrm>
          <a:prstGeom prst="rect">
            <a:avLst/>
          </a:prstGeom>
          <a:noFill/>
        </p:spPr>
        <p:txBody>
          <a:bodyPr wrap="square" anchor="ctr">
            <a:spAutoFit/>
          </a:bodyPr>
          <a:lstStyle/>
          <a:p>
            <a:pPr marL="0" indent="0" algn="r">
              <a:spcBef>
                <a:spcPts val="0"/>
              </a:spcBef>
              <a:spcAft>
                <a:spcPts val="600"/>
              </a:spcAft>
              <a:buFont typeface="Arial" panose="020B0604020202020204" pitchFamily="34" charset="0"/>
              <a:buNone/>
            </a:pPr>
            <a:r>
              <a:rPr lang="en-US" sz="1400" b="1" kern="100">
                <a:latin typeface="Aptos" panose="020B0004020202020204" pitchFamily="34" charset="0"/>
                <a:ea typeface="Calibri" panose="020F0502020204030204" pitchFamily="34" charset="0"/>
              </a:rPr>
              <a:t>Mobility Systems </a:t>
            </a:r>
            <a:r>
              <a:rPr lang="en-US" sz="1400" kern="100">
                <a:latin typeface="Aptos" panose="020B0004020202020204" pitchFamily="34" charset="0"/>
                <a:ea typeface="Calibri" panose="020F0502020204030204" pitchFamily="34" charset="0"/>
              </a:rPr>
              <a:t>move crew and cargo around the lunar and Martian surfaces. </a:t>
            </a:r>
          </a:p>
        </p:txBody>
      </p:sp>
      <p:sp>
        <p:nvSpPr>
          <p:cNvPr id="53" name="TextBox 52">
            <a:extLst>
              <a:ext uri="{FF2B5EF4-FFF2-40B4-BE49-F238E27FC236}">
                <a16:creationId xmlns:a16="http://schemas.microsoft.com/office/drawing/2014/main" id="{2FF93E32-9F77-56C7-232D-7D64CE9579B6}"/>
              </a:ext>
            </a:extLst>
          </p:cNvPr>
          <p:cNvSpPr txBox="1"/>
          <p:nvPr/>
        </p:nvSpPr>
        <p:spPr>
          <a:xfrm>
            <a:off x="7345967" y="3573327"/>
            <a:ext cx="3109502" cy="738664"/>
          </a:xfrm>
          <a:prstGeom prst="rect">
            <a:avLst/>
          </a:prstGeom>
          <a:noFill/>
        </p:spPr>
        <p:txBody>
          <a:bodyPr wrap="square" anchor="ctr">
            <a:spAutoFit/>
          </a:bodyPr>
          <a:lstStyle/>
          <a:p>
            <a:pPr marL="0" indent="0" algn="r">
              <a:spcBef>
                <a:spcPts val="0"/>
              </a:spcBef>
              <a:spcAft>
                <a:spcPts val="600"/>
              </a:spcAft>
              <a:buFont typeface="Arial" panose="020B0604020202020204" pitchFamily="34" charset="0"/>
              <a:buNone/>
            </a:pPr>
            <a:r>
              <a:rPr lang="en-US" sz="1400" b="1" kern="100">
                <a:latin typeface="Aptos" panose="020B0004020202020204" pitchFamily="34" charset="0"/>
                <a:ea typeface="Calibri" panose="020F0502020204030204" pitchFamily="34" charset="0"/>
              </a:rPr>
              <a:t>Power Systems </a:t>
            </a:r>
            <a:r>
              <a:rPr lang="en-US" sz="1400" kern="100">
                <a:latin typeface="Aptos" panose="020B0004020202020204" pitchFamily="34" charset="0"/>
                <a:ea typeface="Calibri" panose="020F0502020204030204" pitchFamily="34" charset="0"/>
              </a:rPr>
              <a:t>generate, store, condition, and distribute electricity for architectural elements.</a:t>
            </a:r>
          </a:p>
        </p:txBody>
      </p:sp>
      <p:sp>
        <p:nvSpPr>
          <p:cNvPr id="55" name="TextBox 54">
            <a:extLst>
              <a:ext uri="{FF2B5EF4-FFF2-40B4-BE49-F238E27FC236}">
                <a16:creationId xmlns:a16="http://schemas.microsoft.com/office/drawing/2014/main" id="{0C5B47C5-743E-1DD6-3CBD-3F8EF4C833A2}"/>
              </a:ext>
            </a:extLst>
          </p:cNvPr>
          <p:cNvSpPr txBox="1"/>
          <p:nvPr/>
        </p:nvSpPr>
        <p:spPr>
          <a:xfrm>
            <a:off x="7666910" y="4293925"/>
            <a:ext cx="3153257" cy="738664"/>
          </a:xfrm>
          <a:prstGeom prst="rect">
            <a:avLst/>
          </a:prstGeom>
          <a:noFill/>
        </p:spPr>
        <p:txBody>
          <a:bodyPr wrap="square" anchor="ctr">
            <a:spAutoFit/>
          </a:bodyPr>
          <a:lstStyle/>
          <a:p>
            <a:pPr marL="0" indent="0" algn="r">
              <a:spcBef>
                <a:spcPts val="0"/>
              </a:spcBef>
              <a:spcAft>
                <a:spcPts val="600"/>
              </a:spcAft>
              <a:buFont typeface="Arial" panose="020B0604020202020204" pitchFamily="34" charset="0"/>
              <a:buNone/>
            </a:pPr>
            <a:r>
              <a:rPr lang="en-US" sz="1400" b="1" kern="100">
                <a:latin typeface="Aptos" panose="020B0004020202020204" pitchFamily="34" charset="0"/>
                <a:ea typeface="Calibri" panose="020F0502020204030204" pitchFamily="34" charset="0"/>
              </a:rPr>
              <a:t>Transportation Systems </a:t>
            </a:r>
            <a:r>
              <a:rPr lang="en-US" sz="1400" kern="100">
                <a:latin typeface="Aptos" panose="020B0004020202020204" pitchFamily="34" charset="0"/>
                <a:ea typeface="Calibri" panose="020F0502020204030204" pitchFamily="34" charset="0"/>
              </a:rPr>
              <a:t>convey crew and cargo to and from Earth to the Moon and Mars.</a:t>
            </a:r>
          </a:p>
        </p:txBody>
      </p:sp>
      <p:sp>
        <p:nvSpPr>
          <p:cNvPr id="57" name="TextBox 56">
            <a:extLst>
              <a:ext uri="{FF2B5EF4-FFF2-40B4-BE49-F238E27FC236}">
                <a16:creationId xmlns:a16="http://schemas.microsoft.com/office/drawing/2014/main" id="{CFACF3E4-21FC-82D7-7F33-FD944F524C9C}"/>
              </a:ext>
            </a:extLst>
          </p:cNvPr>
          <p:cNvSpPr txBox="1"/>
          <p:nvPr/>
        </p:nvSpPr>
        <p:spPr>
          <a:xfrm>
            <a:off x="7809010" y="5026093"/>
            <a:ext cx="2646460" cy="738664"/>
          </a:xfrm>
          <a:prstGeom prst="rect">
            <a:avLst/>
          </a:prstGeom>
          <a:noFill/>
        </p:spPr>
        <p:txBody>
          <a:bodyPr wrap="square" anchor="ctr">
            <a:spAutoFit/>
          </a:bodyPr>
          <a:lstStyle/>
          <a:p>
            <a:pPr marL="0" indent="0" algn="r">
              <a:spcBef>
                <a:spcPts val="0"/>
              </a:spcBef>
              <a:spcAft>
                <a:spcPts val="600"/>
              </a:spcAft>
              <a:buFont typeface="Arial" panose="020B0604020202020204" pitchFamily="34" charset="0"/>
              <a:buNone/>
            </a:pPr>
            <a:r>
              <a:rPr lang="en-US" sz="1400" b="1" kern="100">
                <a:latin typeface="Aptos" panose="020B0004020202020204" pitchFamily="34" charset="0"/>
                <a:ea typeface="Calibri" panose="020F0502020204030204" pitchFamily="34" charset="0"/>
              </a:rPr>
              <a:t>Utilization Systems </a:t>
            </a:r>
            <a:r>
              <a:rPr lang="en-US" sz="1400" kern="100">
                <a:latin typeface="Aptos" panose="020B0004020202020204" pitchFamily="34" charset="0"/>
                <a:ea typeface="Calibri" panose="020F0502020204030204" pitchFamily="34" charset="0"/>
              </a:rPr>
              <a:t>enable science and technology demonstrations.</a:t>
            </a:r>
          </a:p>
        </p:txBody>
      </p:sp>
      <p:pic>
        <p:nvPicPr>
          <p:cNvPr id="58" name="Picture 57" descr="A black background with a black square&#10;&#10;Description automatically generated with medium confidence">
            <a:extLst>
              <a:ext uri="{FF2B5EF4-FFF2-40B4-BE49-F238E27FC236}">
                <a16:creationId xmlns:a16="http://schemas.microsoft.com/office/drawing/2014/main" id="{1B54E713-33DE-1FBC-155B-076D6EB3C9EA}"/>
              </a:ext>
            </a:extLst>
          </p:cNvPr>
          <p:cNvPicPr>
            <a:picLocks noChangeAspect="1"/>
          </p:cNvPicPr>
          <p:nvPr/>
        </p:nvPicPr>
        <p:blipFill>
          <a:blip r:embed="rId16"/>
          <a:srcRect l="60291"/>
          <a:stretch/>
        </p:blipFill>
        <p:spPr>
          <a:xfrm>
            <a:off x="10906539" y="0"/>
            <a:ext cx="1280068" cy="1517904"/>
          </a:xfrm>
          <a:prstGeom prst="rect">
            <a:avLst/>
          </a:prstGeom>
        </p:spPr>
      </p:pic>
    </p:spTree>
    <p:extLst>
      <p:ext uri="{BB962C8B-B14F-4D97-AF65-F5344CB8AC3E}">
        <p14:creationId xmlns:p14="http://schemas.microsoft.com/office/powerpoint/2010/main" val="1007425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73636-1C08-5234-6E0C-AAA4B4E2C054}"/>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FD1906BD-98E0-12C2-A34E-C4E1964603D7}"/>
              </a:ext>
            </a:extLst>
          </p:cNvPr>
          <p:cNvGrpSpPr/>
          <p:nvPr/>
        </p:nvGrpSpPr>
        <p:grpSpPr>
          <a:xfrm>
            <a:off x="228600" y="984306"/>
            <a:ext cx="10247811" cy="134614"/>
            <a:chOff x="38100" y="1312189"/>
            <a:chExt cx="10247811" cy="134614"/>
          </a:xfrm>
        </p:grpSpPr>
        <p:pic>
          <p:nvPicPr>
            <p:cNvPr id="15" name="Picture 14">
              <a:extLst>
                <a:ext uri="{FF2B5EF4-FFF2-40B4-BE49-F238E27FC236}">
                  <a16:creationId xmlns:a16="http://schemas.microsoft.com/office/drawing/2014/main" id="{D0719A3F-DCAB-FCD4-6512-DCDCE80D6C0D}"/>
                </a:ext>
              </a:extLst>
            </p:cNvPr>
            <p:cNvPicPr>
              <a:picLocks noChangeAspect="1"/>
            </p:cNvPicPr>
            <p:nvPr/>
          </p:nvPicPr>
          <p:blipFill>
            <a:blip r:embed="rId3"/>
            <a:stretch>
              <a:fillRect/>
            </a:stretch>
          </p:blipFill>
          <p:spPr>
            <a:xfrm>
              <a:off x="1520111" y="1312189"/>
              <a:ext cx="1988140" cy="134614"/>
            </a:xfrm>
            <a:prstGeom prst="rect">
              <a:avLst/>
            </a:prstGeom>
          </p:spPr>
        </p:pic>
        <p:cxnSp>
          <p:nvCxnSpPr>
            <p:cNvPr id="19" name="Straight Connector 18">
              <a:extLst>
                <a:ext uri="{FF2B5EF4-FFF2-40B4-BE49-F238E27FC236}">
                  <a16:creationId xmlns:a16="http://schemas.microsoft.com/office/drawing/2014/main" id="{FAC103F6-4E3C-395A-A21B-9B4348F8CE12}"/>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BD366EB-E081-1487-0A30-9E22787F80C3}"/>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22" name="Picture 21" descr="A black background with a black square&#10;&#10;Description automatically generated with medium confidence">
            <a:extLst>
              <a:ext uri="{FF2B5EF4-FFF2-40B4-BE49-F238E27FC236}">
                <a16:creationId xmlns:a16="http://schemas.microsoft.com/office/drawing/2014/main" id="{7C2D4699-553F-3173-ED68-A5F6C571F9B5}"/>
              </a:ext>
            </a:extLst>
          </p:cNvPr>
          <p:cNvPicPr>
            <a:picLocks noChangeAspect="1"/>
          </p:cNvPicPr>
          <p:nvPr/>
        </p:nvPicPr>
        <p:blipFill>
          <a:blip r:embed="rId4"/>
          <a:srcRect l="60291"/>
          <a:stretch/>
        </p:blipFill>
        <p:spPr>
          <a:xfrm>
            <a:off x="10906539" y="0"/>
            <a:ext cx="1280068" cy="1517904"/>
          </a:xfrm>
          <a:prstGeom prst="rect">
            <a:avLst/>
          </a:prstGeom>
        </p:spPr>
      </p:pic>
      <p:sp>
        <p:nvSpPr>
          <p:cNvPr id="175" name="TextBox 174">
            <a:extLst>
              <a:ext uri="{FF2B5EF4-FFF2-40B4-BE49-F238E27FC236}">
                <a16:creationId xmlns:a16="http://schemas.microsoft.com/office/drawing/2014/main" id="{688AE9C0-49CE-A132-AED1-4D327CDB8AC0}"/>
              </a:ext>
            </a:extLst>
          </p:cNvPr>
          <p:cNvSpPr txBox="1"/>
          <p:nvPr/>
        </p:nvSpPr>
        <p:spPr>
          <a:xfrm>
            <a:off x="-654627" y="31173"/>
            <a:ext cx="184731" cy="369332"/>
          </a:xfrm>
          <a:prstGeom prst="rect">
            <a:avLst/>
          </a:prstGeom>
          <a:noFill/>
        </p:spPr>
        <p:txBody>
          <a:bodyPr wrap="none" rtlCol="0">
            <a:spAutoFit/>
          </a:bodyPr>
          <a:lstStyle/>
          <a:p>
            <a:endParaRPr lang="en-US"/>
          </a:p>
        </p:txBody>
      </p:sp>
      <p:sp>
        <p:nvSpPr>
          <p:cNvPr id="44" name="Title 1">
            <a:extLst>
              <a:ext uri="{FF2B5EF4-FFF2-40B4-BE49-F238E27FC236}">
                <a16:creationId xmlns:a16="http://schemas.microsoft.com/office/drawing/2014/main" id="{FB4BC8DA-4E88-A924-542B-2EF579A456B1}"/>
              </a:ext>
            </a:extLst>
          </p:cNvPr>
          <p:cNvSpPr>
            <a:spLocks noGrp="1"/>
          </p:cNvSpPr>
          <p:nvPr>
            <p:ph type="title"/>
          </p:nvPr>
        </p:nvSpPr>
        <p:spPr>
          <a:xfrm>
            <a:off x="457200" y="396078"/>
            <a:ext cx="9906000" cy="633168"/>
          </a:xfrm>
        </p:spPr>
        <p:txBody>
          <a:bodyPr>
            <a:noAutofit/>
          </a:bodyPr>
          <a:lstStyle/>
          <a:p>
            <a:r>
              <a:rPr lang="en-US"/>
              <a:t>Architecture Elements</a:t>
            </a:r>
          </a:p>
        </p:txBody>
      </p:sp>
      <p:sp>
        <p:nvSpPr>
          <p:cNvPr id="4" name="Rectangle 3">
            <a:extLst>
              <a:ext uri="{FF2B5EF4-FFF2-40B4-BE49-F238E27FC236}">
                <a16:creationId xmlns:a16="http://schemas.microsoft.com/office/drawing/2014/main" id="{7C4CB15E-DFEB-36D0-962C-7A459A52725E}"/>
              </a:ext>
            </a:extLst>
          </p:cNvPr>
          <p:cNvSpPr/>
          <p:nvPr/>
        </p:nvSpPr>
        <p:spPr>
          <a:xfrm>
            <a:off x="0" y="5860065"/>
            <a:ext cx="12192000" cy="997935"/>
          </a:xfrm>
          <a:prstGeom prst="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5" name="Oval 4">
            <a:extLst>
              <a:ext uri="{FF2B5EF4-FFF2-40B4-BE49-F238E27FC236}">
                <a16:creationId xmlns:a16="http://schemas.microsoft.com/office/drawing/2014/main" id="{2EC84B4E-0C00-1E09-9763-CF8E879E8952}"/>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10</a:t>
            </a:fld>
            <a:endParaRPr lang="en-US" spc="-150">
              <a:solidFill>
                <a:schemeClr val="tx1"/>
              </a:solidFill>
            </a:endParaRPr>
          </a:p>
        </p:txBody>
      </p:sp>
      <p:sp>
        <p:nvSpPr>
          <p:cNvPr id="2" name="TextBox 1">
            <a:extLst>
              <a:ext uri="{FF2B5EF4-FFF2-40B4-BE49-F238E27FC236}">
                <a16:creationId xmlns:a16="http://schemas.microsoft.com/office/drawing/2014/main" id="{13E6069A-9753-464F-71B5-A0C833AAC97B}"/>
              </a:ext>
            </a:extLst>
          </p:cNvPr>
          <p:cNvSpPr txBox="1"/>
          <p:nvPr/>
        </p:nvSpPr>
        <p:spPr>
          <a:xfrm>
            <a:off x="457201" y="6035694"/>
            <a:ext cx="4746812" cy="646331"/>
          </a:xfrm>
          <a:prstGeom prst="rect">
            <a:avLst/>
          </a:prstGeom>
          <a:noFill/>
        </p:spPr>
        <p:txBody>
          <a:bodyPr wrap="square">
            <a:spAutoFit/>
          </a:bodyPr>
          <a:lstStyle/>
          <a:p>
            <a:pPr>
              <a:defRPr/>
            </a:pPr>
            <a:r>
              <a:rPr lang="en-US" sz="1800" b="1">
                <a:solidFill>
                  <a:schemeClr val="bg1"/>
                </a:solidFill>
                <a:latin typeface="Aptos" panose="020B0004020202020204" pitchFamily="34" charset="0"/>
                <a:cs typeface="Arial" panose="020B0604020202020204" pitchFamily="34" charset="0"/>
              </a:rPr>
              <a:t>Element | </a:t>
            </a:r>
            <a:r>
              <a:rPr lang="en-US" sz="1800">
                <a:solidFill>
                  <a:schemeClr val="bg1"/>
                </a:solidFill>
                <a:latin typeface="Aptos" panose="020B0004020202020204" pitchFamily="34" charset="0"/>
                <a:cs typeface="Arial" panose="020B0604020202020204" pitchFamily="34" charset="0"/>
              </a:rPr>
              <a:t>A notional exploration system that enables a set of functions. </a:t>
            </a:r>
          </a:p>
        </p:txBody>
      </p:sp>
      <p:grpSp>
        <p:nvGrpSpPr>
          <p:cNvPr id="256" name="Group 255">
            <a:extLst>
              <a:ext uri="{FF2B5EF4-FFF2-40B4-BE49-F238E27FC236}">
                <a16:creationId xmlns:a16="http://schemas.microsoft.com/office/drawing/2014/main" id="{A8957C0A-65EF-A6C4-689A-061D644896C9}"/>
              </a:ext>
            </a:extLst>
          </p:cNvPr>
          <p:cNvGrpSpPr/>
          <p:nvPr/>
        </p:nvGrpSpPr>
        <p:grpSpPr>
          <a:xfrm>
            <a:off x="2292127" y="1391031"/>
            <a:ext cx="9692107" cy="4112258"/>
            <a:chOff x="464264" y="850417"/>
            <a:chExt cx="9692107" cy="4112258"/>
          </a:xfrm>
        </p:grpSpPr>
        <p:grpSp>
          <p:nvGrpSpPr>
            <p:cNvPr id="257" name="Group 256">
              <a:extLst>
                <a:ext uri="{FF2B5EF4-FFF2-40B4-BE49-F238E27FC236}">
                  <a16:creationId xmlns:a16="http://schemas.microsoft.com/office/drawing/2014/main" id="{1238E679-91C0-7025-3DFA-E767B9B1561D}"/>
                </a:ext>
              </a:extLst>
            </p:cNvPr>
            <p:cNvGrpSpPr/>
            <p:nvPr/>
          </p:nvGrpSpPr>
          <p:grpSpPr>
            <a:xfrm>
              <a:off x="6295975" y="850417"/>
              <a:ext cx="2178958" cy="1047931"/>
              <a:chOff x="5307262" y="5278113"/>
              <a:chExt cx="2178958" cy="1047931"/>
            </a:xfrm>
          </p:grpSpPr>
          <p:sp>
            <p:nvSpPr>
              <p:cNvPr id="324" name="Rounded Rectangle 323">
                <a:extLst>
                  <a:ext uri="{FF2B5EF4-FFF2-40B4-BE49-F238E27FC236}">
                    <a16:creationId xmlns:a16="http://schemas.microsoft.com/office/drawing/2014/main" id="{4967D667-40FB-8995-E6A5-C99D015EF45C}"/>
                  </a:ext>
                </a:extLst>
              </p:cNvPr>
              <p:cNvSpPr/>
              <p:nvPr/>
            </p:nvSpPr>
            <p:spPr>
              <a:xfrm>
                <a:off x="5307373" y="5278113"/>
                <a:ext cx="2178847" cy="1047931"/>
              </a:xfrm>
              <a:prstGeom prst="roundRect">
                <a:avLst>
                  <a:gd name="adj" fmla="val 3615"/>
                </a:avLst>
              </a:prstGeom>
              <a:solidFill>
                <a:srgbClr val="FFF2E7"/>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TextBox 324">
                <a:extLst>
                  <a:ext uri="{FF2B5EF4-FFF2-40B4-BE49-F238E27FC236}">
                    <a16:creationId xmlns:a16="http://schemas.microsoft.com/office/drawing/2014/main" id="{36471E2E-1256-13ED-15B5-587D4554E3A9}"/>
                  </a:ext>
                </a:extLst>
              </p:cNvPr>
              <p:cNvSpPr txBox="1"/>
              <p:nvPr/>
            </p:nvSpPr>
            <p:spPr>
              <a:xfrm>
                <a:off x="5307262" y="5278113"/>
                <a:ext cx="2178847" cy="276999"/>
              </a:xfrm>
              <a:prstGeom prst="rect">
                <a:avLst/>
              </a:prstGeom>
              <a:noFill/>
            </p:spPr>
            <p:txBody>
              <a:bodyPr wrap="square" rtlCol="0">
                <a:spAutoFit/>
              </a:bodyPr>
              <a:lstStyle/>
              <a:p>
                <a:pPr algn="ctr"/>
                <a:r>
                  <a:rPr lang="en-US" sz="1200"/>
                  <a:t>Human-Class Delivery Lander</a:t>
                </a:r>
              </a:p>
            </p:txBody>
          </p:sp>
        </p:grpSp>
        <p:grpSp>
          <p:nvGrpSpPr>
            <p:cNvPr id="258" name="Group 257">
              <a:extLst>
                <a:ext uri="{FF2B5EF4-FFF2-40B4-BE49-F238E27FC236}">
                  <a16:creationId xmlns:a16="http://schemas.microsoft.com/office/drawing/2014/main" id="{802AD2B0-AAAB-3ED6-7AE9-F90A61925BB7}"/>
                </a:ext>
              </a:extLst>
            </p:cNvPr>
            <p:cNvGrpSpPr/>
            <p:nvPr/>
          </p:nvGrpSpPr>
          <p:grpSpPr>
            <a:xfrm>
              <a:off x="3969855" y="3914744"/>
              <a:ext cx="2178958" cy="1047931"/>
              <a:chOff x="5260650" y="5278113"/>
              <a:chExt cx="2178958" cy="1047931"/>
            </a:xfrm>
          </p:grpSpPr>
          <p:sp>
            <p:nvSpPr>
              <p:cNvPr id="322" name="Rounded Rectangle 321">
                <a:extLst>
                  <a:ext uri="{FF2B5EF4-FFF2-40B4-BE49-F238E27FC236}">
                    <a16:creationId xmlns:a16="http://schemas.microsoft.com/office/drawing/2014/main" id="{0F3FC4F1-66E4-AB4C-BD0D-32AD4E74FA6D}"/>
                  </a:ext>
                </a:extLst>
              </p:cNvPr>
              <p:cNvSpPr/>
              <p:nvPr/>
            </p:nvSpPr>
            <p:spPr>
              <a:xfrm>
                <a:off x="5260761" y="5278113"/>
                <a:ext cx="2178847" cy="1047931"/>
              </a:xfrm>
              <a:prstGeom prst="roundRect">
                <a:avLst>
                  <a:gd name="adj" fmla="val 3615"/>
                </a:avLst>
              </a:prstGeom>
              <a:solidFill>
                <a:srgbClr val="FFF2E7"/>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TextBox 322">
                <a:extLst>
                  <a:ext uri="{FF2B5EF4-FFF2-40B4-BE49-F238E27FC236}">
                    <a16:creationId xmlns:a16="http://schemas.microsoft.com/office/drawing/2014/main" id="{B03E5465-BA7D-802F-10AC-5370A08423B9}"/>
                  </a:ext>
                </a:extLst>
              </p:cNvPr>
              <p:cNvSpPr txBox="1"/>
              <p:nvPr/>
            </p:nvSpPr>
            <p:spPr>
              <a:xfrm>
                <a:off x="5260650" y="6028331"/>
                <a:ext cx="2178847" cy="276999"/>
              </a:xfrm>
              <a:prstGeom prst="rect">
                <a:avLst/>
              </a:prstGeom>
              <a:noFill/>
            </p:spPr>
            <p:txBody>
              <a:bodyPr wrap="square" rtlCol="0">
                <a:spAutoFit/>
              </a:bodyPr>
              <a:lstStyle/>
              <a:p>
                <a:pPr algn="ctr"/>
                <a:r>
                  <a:rPr lang="en-US" sz="1200"/>
                  <a:t>Human Landing System</a:t>
                </a:r>
              </a:p>
            </p:txBody>
          </p:sp>
        </p:grpSp>
        <p:grpSp>
          <p:nvGrpSpPr>
            <p:cNvPr id="259" name="Group 258">
              <a:extLst>
                <a:ext uri="{FF2B5EF4-FFF2-40B4-BE49-F238E27FC236}">
                  <a16:creationId xmlns:a16="http://schemas.microsoft.com/office/drawing/2014/main" id="{06354AA8-8A78-DCAD-2952-10FFE1D80AD7}"/>
                </a:ext>
              </a:extLst>
            </p:cNvPr>
            <p:cNvGrpSpPr/>
            <p:nvPr/>
          </p:nvGrpSpPr>
          <p:grpSpPr>
            <a:xfrm>
              <a:off x="7406477" y="1118046"/>
              <a:ext cx="1115197" cy="1367906"/>
              <a:chOff x="1625585" y="2330693"/>
              <a:chExt cx="1303529" cy="1780197"/>
            </a:xfrm>
            <a:effectLst>
              <a:outerShdw blurRad="50800" dist="38100" dir="5400000" algn="t" rotWithShape="0">
                <a:prstClr val="black">
                  <a:alpha val="40000"/>
                </a:prstClr>
              </a:outerShdw>
            </a:effectLst>
          </p:grpSpPr>
          <p:sp>
            <p:nvSpPr>
              <p:cNvPr id="320" name="Round Same Side Corner Rectangle 319">
                <a:extLst>
                  <a:ext uri="{FF2B5EF4-FFF2-40B4-BE49-F238E27FC236}">
                    <a16:creationId xmlns:a16="http://schemas.microsoft.com/office/drawing/2014/main" id="{DC6A13FF-87BE-AECC-310E-670DBFAFBB9B}"/>
                  </a:ext>
                </a:extLst>
              </p:cNvPr>
              <p:cNvSpPr/>
              <p:nvPr/>
            </p:nvSpPr>
            <p:spPr>
              <a:xfrm>
                <a:off x="1625714" y="2330693"/>
                <a:ext cx="1303400"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Blue Origin</a:t>
                </a:r>
              </a:p>
              <a:p>
                <a:pPr algn="ctr"/>
                <a:r>
                  <a:rPr lang="en-US" sz="800"/>
                  <a:t>Mark 2 Cargo</a:t>
                </a:r>
              </a:p>
            </p:txBody>
          </p:sp>
          <p:sp>
            <p:nvSpPr>
              <p:cNvPr id="321" name="Round Same Side Corner Rectangle 320">
                <a:extLst>
                  <a:ext uri="{FF2B5EF4-FFF2-40B4-BE49-F238E27FC236}">
                    <a16:creationId xmlns:a16="http://schemas.microsoft.com/office/drawing/2014/main" id="{0A9A3522-5B64-3442-2A89-72AF65C58127}"/>
                  </a:ext>
                </a:extLst>
              </p:cNvPr>
              <p:cNvSpPr/>
              <p:nvPr/>
            </p:nvSpPr>
            <p:spPr>
              <a:xfrm rot="10800000" flipH="1" flipV="1">
                <a:off x="1625585" y="2747109"/>
                <a:ext cx="1303398" cy="1363781"/>
              </a:xfrm>
              <a:prstGeom prst="round2SameRect">
                <a:avLst>
                  <a:gd name="adj1" fmla="val 0"/>
                  <a:gd name="adj2" fmla="val 7694"/>
                </a:avLst>
              </a:prstGeom>
              <a:blipFill>
                <a:blip r:embed="rId5"/>
                <a:srcRect/>
                <a:stretch>
                  <a:fillRect l="-36607" r="-3660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a:p>
                <a:pPr algn="ctr"/>
                <a:endParaRPr lang="en-US" sz="800"/>
              </a:p>
              <a:p>
                <a:pPr algn="ctr"/>
                <a:endParaRPr lang="en-US" sz="800"/>
              </a:p>
            </p:txBody>
          </p:sp>
        </p:grpSp>
        <p:grpSp>
          <p:nvGrpSpPr>
            <p:cNvPr id="260" name="Group 259">
              <a:extLst>
                <a:ext uri="{FF2B5EF4-FFF2-40B4-BE49-F238E27FC236}">
                  <a16:creationId xmlns:a16="http://schemas.microsoft.com/office/drawing/2014/main" id="{359AF679-6B18-228F-F30F-CE26FA77B1C2}"/>
                </a:ext>
              </a:extLst>
            </p:cNvPr>
            <p:cNvGrpSpPr/>
            <p:nvPr/>
          </p:nvGrpSpPr>
          <p:grpSpPr>
            <a:xfrm>
              <a:off x="8563494" y="1110873"/>
              <a:ext cx="1115196" cy="1367906"/>
              <a:chOff x="186735" y="2330693"/>
              <a:chExt cx="1303528" cy="1780197"/>
            </a:xfrm>
            <a:effectLst>
              <a:outerShdw blurRad="50800" dist="38100" dir="5400000" algn="t" rotWithShape="0">
                <a:prstClr val="black">
                  <a:alpha val="40000"/>
                </a:prstClr>
              </a:outerShdw>
            </a:effectLst>
          </p:grpSpPr>
          <p:sp>
            <p:nvSpPr>
              <p:cNvPr id="318" name="Round Same Side Corner Rectangle 317">
                <a:extLst>
                  <a:ext uri="{FF2B5EF4-FFF2-40B4-BE49-F238E27FC236}">
                    <a16:creationId xmlns:a16="http://schemas.microsoft.com/office/drawing/2014/main" id="{0DBB3646-2D9F-7A3E-91FC-98688BB058FD}"/>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Lunar Terrain Vehicle</a:t>
                </a:r>
              </a:p>
            </p:txBody>
          </p:sp>
          <p:sp>
            <p:nvSpPr>
              <p:cNvPr id="319" name="Round Same Side Corner Rectangle 318">
                <a:extLst>
                  <a:ext uri="{FF2B5EF4-FFF2-40B4-BE49-F238E27FC236}">
                    <a16:creationId xmlns:a16="http://schemas.microsoft.com/office/drawing/2014/main" id="{55030F86-EB44-2199-8044-A914AD24F209}"/>
                  </a:ext>
                </a:extLst>
              </p:cNvPr>
              <p:cNvSpPr/>
              <p:nvPr/>
            </p:nvSpPr>
            <p:spPr>
              <a:xfrm rot="10800000" flipH="1" flipV="1">
                <a:off x="186735" y="2747109"/>
                <a:ext cx="1303398" cy="1363781"/>
              </a:xfrm>
              <a:prstGeom prst="round2SameRect">
                <a:avLst>
                  <a:gd name="adj1" fmla="val 0"/>
                  <a:gd name="adj2" fmla="val 7694"/>
                </a:avLst>
              </a:prstGeom>
              <a:blipFill>
                <a:blip r:embed="rId6"/>
                <a:srcRect/>
                <a:stretch>
                  <a:fillRect l="-33536" r="-335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61" name="Group 260">
              <a:extLst>
                <a:ext uri="{FF2B5EF4-FFF2-40B4-BE49-F238E27FC236}">
                  <a16:creationId xmlns:a16="http://schemas.microsoft.com/office/drawing/2014/main" id="{2FFD9362-36D3-803C-9AD1-B3A56823139C}"/>
                </a:ext>
              </a:extLst>
            </p:cNvPr>
            <p:cNvGrpSpPr/>
            <p:nvPr/>
          </p:nvGrpSpPr>
          <p:grpSpPr>
            <a:xfrm>
              <a:off x="464264" y="1113868"/>
              <a:ext cx="1115196" cy="1367906"/>
              <a:chOff x="186735" y="2330693"/>
              <a:chExt cx="1303528" cy="1780197"/>
            </a:xfrm>
            <a:effectLst>
              <a:outerShdw blurRad="50800" dist="38100" dir="5400000" algn="t" rotWithShape="0">
                <a:prstClr val="black">
                  <a:alpha val="40000"/>
                </a:prstClr>
              </a:outerShdw>
            </a:effectLst>
          </p:grpSpPr>
          <p:sp>
            <p:nvSpPr>
              <p:cNvPr id="316" name="Round Same Side Corner Rectangle 315">
                <a:extLst>
                  <a:ext uri="{FF2B5EF4-FFF2-40B4-BE49-F238E27FC236}">
                    <a16:creationId xmlns:a16="http://schemas.microsoft.com/office/drawing/2014/main" id="{4DC2BBFF-15A1-6800-280E-060B05C120DC}"/>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Space Launch System</a:t>
                </a:r>
              </a:p>
            </p:txBody>
          </p:sp>
          <p:sp>
            <p:nvSpPr>
              <p:cNvPr id="317" name="Round Same Side Corner Rectangle 316">
                <a:extLst>
                  <a:ext uri="{FF2B5EF4-FFF2-40B4-BE49-F238E27FC236}">
                    <a16:creationId xmlns:a16="http://schemas.microsoft.com/office/drawing/2014/main" id="{9D481AAA-2521-76AC-D7E9-6EA657A4874D}"/>
                  </a:ext>
                </a:extLst>
              </p:cNvPr>
              <p:cNvSpPr/>
              <p:nvPr/>
            </p:nvSpPr>
            <p:spPr>
              <a:xfrm rot="10800000" flipV="1">
                <a:off x="186735" y="2747109"/>
                <a:ext cx="1303399" cy="1363781"/>
              </a:xfrm>
              <a:prstGeom prst="round2SameRect">
                <a:avLst>
                  <a:gd name="adj1" fmla="val 0"/>
                  <a:gd name="adj2" fmla="val 7694"/>
                </a:avLst>
              </a:prstGeom>
              <a:blipFill dpi="0" rotWithShape="1">
                <a:blip r:embed="rId7"/>
                <a:srcRect/>
                <a:stretch>
                  <a:fillRect t="-3227" b="-322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62" name="Group 261">
              <a:extLst>
                <a:ext uri="{FF2B5EF4-FFF2-40B4-BE49-F238E27FC236}">
                  <a16:creationId xmlns:a16="http://schemas.microsoft.com/office/drawing/2014/main" id="{D5593EF7-8E21-3378-5C32-3DC1F57C710B}"/>
                </a:ext>
              </a:extLst>
            </p:cNvPr>
            <p:cNvGrpSpPr/>
            <p:nvPr/>
          </p:nvGrpSpPr>
          <p:grpSpPr>
            <a:xfrm>
              <a:off x="3935425" y="1112521"/>
              <a:ext cx="1115196" cy="1367907"/>
              <a:chOff x="186735" y="2330693"/>
              <a:chExt cx="1303528" cy="1780197"/>
            </a:xfrm>
            <a:effectLst>
              <a:outerShdw blurRad="50800" dist="38100" dir="5400000" algn="t" rotWithShape="0">
                <a:prstClr val="black">
                  <a:alpha val="40000"/>
                </a:prstClr>
              </a:outerShdw>
            </a:effectLst>
          </p:grpSpPr>
          <p:sp>
            <p:nvSpPr>
              <p:cNvPr id="314" name="Round Same Side Corner Rectangle 313">
                <a:extLst>
                  <a:ext uri="{FF2B5EF4-FFF2-40B4-BE49-F238E27FC236}">
                    <a16:creationId xmlns:a16="http://schemas.microsoft.com/office/drawing/2014/main" id="{8CECCAED-AFA9-FDB3-D95D-2983868F3375}"/>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Exploration Ground Systems</a:t>
                </a:r>
              </a:p>
            </p:txBody>
          </p:sp>
          <p:sp>
            <p:nvSpPr>
              <p:cNvPr id="315" name="Round Same Side Corner Rectangle 314">
                <a:extLst>
                  <a:ext uri="{FF2B5EF4-FFF2-40B4-BE49-F238E27FC236}">
                    <a16:creationId xmlns:a16="http://schemas.microsoft.com/office/drawing/2014/main" id="{7190C980-FAB5-B130-C59D-5CB77CC4B588}"/>
                  </a:ext>
                </a:extLst>
              </p:cNvPr>
              <p:cNvSpPr/>
              <p:nvPr/>
            </p:nvSpPr>
            <p:spPr>
              <a:xfrm rot="10800000" flipH="1" flipV="1">
                <a:off x="186735" y="2747109"/>
                <a:ext cx="1303398" cy="1363781"/>
              </a:xfrm>
              <a:prstGeom prst="round2SameRect">
                <a:avLst>
                  <a:gd name="adj1" fmla="val 0"/>
                  <a:gd name="adj2" fmla="val 7694"/>
                </a:avLst>
              </a:prstGeom>
              <a:blipFill>
                <a:blip r:embed="rId8"/>
                <a:srcRect/>
                <a:stretch>
                  <a:fillRect l="-14107" r="-2686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63" name="Group 262">
              <a:extLst>
                <a:ext uri="{FF2B5EF4-FFF2-40B4-BE49-F238E27FC236}">
                  <a16:creationId xmlns:a16="http://schemas.microsoft.com/office/drawing/2014/main" id="{B194BEA5-33B1-3EBD-5879-19FEA6D1AE19}"/>
                </a:ext>
              </a:extLst>
            </p:cNvPr>
            <p:cNvGrpSpPr/>
            <p:nvPr/>
          </p:nvGrpSpPr>
          <p:grpSpPr>
            <a:xfrm>
              <a:off x="1621281" y="1113040"/>
              <a:ext cx="1115196" cy="1367907"/>
              <a:chOff x="186735" y="2330693"/>
              <a:chExt cx="1303528" cy="1780197"/>
            </a:xfrm>
            <a:effectLst>
              <a:outerShdw blurRad="50800" dist="38100" dir="5400000" algn="t" rotWithShape="0">
                <a:prstClr val="black">
                  <a:alpha val="40000"/>
                </a:prstClr>
              </a:outerShdw>
            </a:effectLst>
          </p:grpSpPr>
          <p:sp>
            <p:nvSpPr>
              <p:cNvPr id="312" name="Round Same Side Corner Rectangle 311">
                <a:extLst>
                  <a:ext uri="{FF2B5EF4-FFF2-40B4-BE49-F238E27FC236}">
                    <a16:creationId xmlns:a16="http://schemas.microsoft.com/office/drawing/2014/main" id="{069EB177-AA08-7C61-0150-3D174CA5BE20}"/>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Orion </a:t>
                </a:r>
                <a:br>
                  <a:rPr lang="en-US" sz="800"/>
                </a:br>
                <a:r>
                  <a:rPr lang="en-US" sz="800"/>
                  <a:t>Spacecraft</a:t>
                </a:r>
              </a:p>
            </p:txBody>
          </p:sp>
          <p:sp>
            <p:nvSpPr>
              <p:cNvPr id="313" name="Round Same Side Corner Rectangle 312">
                <a:extLst>
                  <a:ext uri="{FF2B5EF4-FFF2-40B4-BE49-F238E27FC236}">
                    <a16:creationId xmlns:a16="http://schemas.microsoft.com/office/drawing/2014/main" id="{E5C09DD0-547A-0D57-5657-81FF6D9F0C6E}"/>
                  </a:ext>
                </a:extLst>
              </p:cNvPr>
              <p:cNvSpPr/>
              <p:nvPr/>
            </p:nvSpPr>
            <p:spPr>
              <a:xfrm rot="10800000" flipH="1" flipV="1">
                <a:off x="186735" y="2747109"/>
                <a:ext cx="1303398" cy="1363781"/>
              </a:xfrm>
              <a:prstGeom prst="round2SameRect">
                <a:avLst>
                  <a:gd name="adj1" fmla="val 0"/>
                  <a:gd name="adj2" fmla="val 7694"/>
                </a:avLst>
              </a:prstGeom>
              <a:blipFill>
                <a:blip r:embed="rId9"/>
                <a:srcRect/>
                <a:stretch>
                  <a:fillRect l="-33536" r="-335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64" name="Group 263">
              <a:extLst>
                <a:ext uri="{FF2B5EF4-FFF2-40B4-BE49-F238E27FC236}">
                  <a16:creationId xmlns:a16="http://schemas.microsoft.com/office/drawing/2014/main" id="{5679B253-4618-53BC-A895-C0DC52DF28D6}"/>
                </a:ext>
              </a:extLst>
            </p:cNvPr>
            <p:cNvGrpSpPr/>
            <p:nvPr/>
          </p:nvGrpSpPr>
          <p:grpSpPr>
            <a:xfrm>
              <a:off x="7406476" y="3306518"/>
              <a:ext cx="1115196" cy="1367907"/>
              <a:chOff x="186735" y="2330693"/>
              <a:chExt cx="1303528" cy="1780197"/>
            </a:xfrm>
            <a:effectLst>
              <a:outerShdw blurRad="50800" dist="38100" dir="5400000" algn="t" rotWithShape="0">
                <a:prstClr val="black">
                  <a:alpha val="40000"/>
                </a:prstClr>
              </a:outerShdw>
            </a:effectLst>
          </p:grpSpPr>
          <p:sp>
            <p:nvSpPr>
              <p:cNvPr id="310" name="Round Same Side Corner Rectangle 309">
                <a:extLst>
                  <a:ext uri="{FF2B5EF4-FFF2-40B4-BE49-F238E27FC236}">
                    <a16:creationId xmlns:a16="http://schemas.microsoft.com/office/drawing/2014/main" id="{8DCC7F41-243E-9339-30D5-2E44DCDD51D9}"/>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Gateway Logistics Element</a:t>
                </a:r>
              </a:p>
            </p:txBody>
          </p:sp>
          <p:sp>
            <p:nvSpPr>
              <p:cNvPr id="311" name="Round Same Side Corner Rectangle 310">
                <a:extLst>
                  <a:ext uri="{FF2B5EF4-FFF2-40B4-BE49-F238E27FC236}">
                    <a16:creationId xmlns:a16="http://schemas.microsoft.com/office/drawing/2014/main" id="{F9A29E4F-94E5-DB82-2BD2-41A6522649D2}"/>
                  </a:ext>
                </a:extLst>
              </p:cNvPr>
              <p:cNvSpPr/>
              <p:nvPr/>
            </p:nvSpPr>
            <p:spPr>
              <a:xfrm rot="10800000" flipH="1" flipV="1">
                <a:off x="186735" y="2747109"/>
                <a:ext cx="1303398" cy="1363781"/>
              </a:xfrm>
              <a:prstGeom prst="round2SameRect">
                <a:avLst>
                  <a:gd name="adj1" fmla="val 0"/>
                  <a:gd name="adj2" fmla="val 7694"/>
                </a:avLst>
              </a:prstGeom>
              <a:blipFill>
                <a:blip r:embed="rId10"/>
                <a:srcRect/>
                <a:stretch>
                  <a:fillRect l="-60555" r="-651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65" name="Group 264">
              <a:extLst>
                <a:ext uri="{FF2B5EF4-FFF2-40B4-BE49-F238E27FC236}">
                  <a16:creationId xmlns:a16="http://schemas.microsoft.com/office/drawing/2014/main" id="{C140C786-EC1A-AB3B-8059-645142C06005}"/>
                </a:ext>
              </a:extLst>
            </p:cNvPr>
            <p:cNvGrpSpPr/>
            <p:nvPr/>
          </p:nvGrpSpPr>
          <p:grpSpPr>
            <a:xfrm>
              <a:off x="6249459" y="3306517"/>
              <a:ext cx="1115196" cy="1367907"/>
              <a:chOff x="186735" y="2330693"/>
              <a:chExt cx="1303528" cy="1780197"/>
            </a:xfrm>
            <a:effectLst>
              <a:outerShdw blurRad="50800" dist="38100" dir="5400000" algn="t" rotWithShape="0">
                <a:prstClr val="black">
                  <a:alpha val="40000"/>
                </a:prstClr>
              </a:outerShdw>
            </a:effectLst>
          </p:grpSpPr>
          <p:sp>
            <p:nvSpPr>
              <p:cNvPr id="308" name="Round Same Side Corner Rectangle 307">
                <a:extLst>
                  <a:ext uri="{FF2B5EF4-FFF2-40B4-BE49-F238E27FC236}">
                    <a16:creationId xmlns:a16="http://schemas.microsoft.com/office/drawing/2014/main" id="{9BE85F5B-CFD1-5B54-ABF8-8E09FB9934CE}"/>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Gateway</a:t>
                </a:r>
              </a:p>
            </p:txBody>
          </p:sp>
          <p:sp>
            <p:nvSpPr>
              <p:cNvPr id="309" name="Round Same Side Corner Rectangle 308">
                <a:extLst>
                  <a:ext uri="{FF2B5EF4-FFF2-40B4-BE49-F238E27FC236}">
                    <a16:creationId xmlns:a16="http://schemas.microsoft.com/office/drawing/2014/main" id="{758BB177-FCD4-C50C-0CC9-9D0D6809CF62}"/>
                  </a:ext>
                </a:extLst>
              </p:cNvPr>
              <p:cNvSpPr/>
              <p:nvPr/>
            </p:nvSpPr>
            <p:spPr>
              <a:xfrm rot="10800000" flipH="1" flipV="1">
                <a:off x="186735" y="2747109"/>
                <a:ext cx="1303398" cy="1363781"/>
              </a:xfrm>
              <a:prstGeom prst="round2SameRect">
                <a:avLst>
                  <a:gd name="adj1" fmla="val 0"/>
                  <a:gd name="adj2" fmla="val 7694"/>
                </a:avLst>
              </a:prstGeom>
              <a:blipFill>
                <a:blip r:embed="rId11"/>
                <a:srcRect/>
                <a:stretch>
                  <a:fillRect l="-33536" r="-335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66" name="Group 265">
              <a:extLst>
                <a:ext uri="{FF2B5EF4-FFF2-40B4-BE49-F238E27FC236}">
                  <a16:creationId xmlns:a16="http://schemas.microsoft.com/office/drawing/2014/main" id="{B8D2F244-C9A4-DD3C-D161-5882177D8FB2}"/>
                </a:ext>
              </a:extLst>
            </p:cNvPr>
            <p:cNvGrpSpPr/>
            <p:nvPr/>
          </p:nvGrpSpPr>
          <p:grpSpPr>
            <a:xfrm>
              <a:off x="5092442" y="3300006"/>
              <a:ext cx="1115196" cy="1367906"/>
              <a:chOff x="186735" y="2330693"/>
              <a:chExt cx="1303528" cy="1780197"/>
            </a:xfrm>
            <a:effectLst>
              <a:outerShdw blurRad="50800" dist="38100" dir="5400000" algn="t" rotWithShape="0">
                <a:prstClr val="black">
                  <a:alpha val="40000"/>
                </a:prstClr>
              </a:outerShdw>
            </a:effectLst>
          </p:grpSpPr>
          <p:sp>
            <p:nvSpPr>
              <p:cNvPr id="306" name="Round Same Side Corner Rectangle 305">
                <a:extLst>
                  <a:ext uri="{FF2B5EF4-FFF2-40B4-BE49-F238E27FC236}">
                    <a16:creationId xmlns:a16="http://schemas.microsoft.com/office/drawing/2014/main" id="{CB12E3B4-F2E5-968C-A8FD-8E20C8D6F56F}"/>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Blue Origin</a:t>
                </a:r>
              </a:p>
              <a:p>
                <a:pPr algn="ctr"/>
                <a:r>
                  <a:rPr lang="en-US" sz="800"/>
                  <a:t>Blue Moon</a:t>
                </a:r>
              </a:p>
            </p:txBody>
          </p:sp>
          <p:sp>
            <p:nvSpPr>
              <p:cNvPr id="307" name="Round Same Side Corner Rectangle 306">
                <a:extLst>
                  <a:ext uri="{FF2B5EF4-FFF2-40B4-BE49-F238E27FC236}">
                    <a16:creationId xmlns:a16="http://schemas.microsoft.com/office/drawing/2014/main" id="{530DCF69-AFA4-7818-AD3A-1298906B88E7}"/>
                  </a:ext>
                </a:extLst>
              </p:cNvPr>
              <p:cNvSpPr/>
              <p:nvPr/>
            </p:nvSpPr>
            <p:spPr>
              <a:xfrm rot="10800000" flipH="1" flipV="1">
                <a:off x="186735" y="2747109"/>
                <a:ext cx="1303398" cy="1363781"/>
              </a:xfrm>
              <a:prstGeom prst="round2SameRect">
                <a:avLst>
                  <a:gd name="adj1" fmla="val 0"/>
                  <a:gd name="adj2" fmla="val 7694"/>
                </a:avLst>
              </a:prstGeom>
              <a:blipFill dpi="0" rotWithShape="1">
                <a:blip r:embed="rId12"/>
                <a:srcRect/>
                <a:stretch>
                  <a:fillRect l="-44956" t="-9424" r="-19150" b="-688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67" name="Group 266">
              <a:extLst>
                <a:ext uri="{FF2B5EF4-FFF2-40B4-BE49-F238E27FC236}">
                  <a16:creationId xmlns:a16="http://schemas.microsoft.com/office/drawing/2014/main" id="{64BF4F5C-DE74-8541-44E8-DB558BF023AB}"/>
                </a:ext>
              </a:extLst>
            </p:cNvPr>
            <p:cNvGrpSpPr/>
            <p:nvPr/>
          </p:nvGrpSpPr>
          <p:grpSpPr>
            <a:xfrm>
              <a:off x="464264" y="2524584"/>
              <a:ext cx="9692107" cy="660416"/>
              <a:chOff x="228600" y="6086122"/>
              <a:chExt cx="10359704" cy="792761"/>
            </a:xfrm>
          </p:grpSpPr>
          <p:grpSp>
            <p:nvGrpSpPr>
              <p:cNvPr id="302" name="Group 301">
                <a:extLst>
                  <a:ext uri="{FF2B5EF4-FFF2-40B4-BE49-F238E27FC236}">
                    <a16:creationId xmlns:a16="http://schemas.microsoft.com/office/drawing/2014/main" id="{07186B84-836D-E544-A5E4-4BE99C4333C7}"/>
                  </a:ext>
                </a:extLst>
              </p:cNvPr>
              <p:cNvGrpSpPr/>
              <p:nvPr/>
            </p:nvGrpSpPr>
            <p:grpSpPr>
              <a:xfrm>
                <a:off x="228600" y="6086122"/>
                <a:ext cx="10359704" cy="792761"/>
                <a:chOff x="8785654" y="3981742"/>
                <a:chExt cx="1934740" cy="792761"/>
              </a:xfrm>
            </p:grpSpPr>
            <p:sp>
              <p:nvSpPr>
                <p:cNvPr id="304" name="Arrow: Striped Right 3">
                  <a:extLst>
                    <a:ext uri="{FF2B5EF4-FFF2-40B4-BE49-F238E27FC236}">
                      <a16:creationId xmlns:a16="http://schemas.microsoft.com/office/drawing/2014/main" id="{ABA89EEC-5BDF-51D0-2191-6AF1E7565B63}"/>
                    </a:ext>
                  </a:extLst>
                </p:cNvPr>
                <p:cNvSpPr/>
                <p:nvPr/>
              </p:nvSpPr>
              <p:spPr>
                <a:xfrm>
                  <a:off x="8785654" y="3981742"/>
                  <a:ext cx="1934740" cy="792761"/>
                </a:xfrm>
                <a:prstGeom prst="stripedRightArrow">
                  <a:avLst>
                    <a:gd name="adj1" fmla="val 53118"/>
                    <a:gd name="adj2" fmla="val 50000"/>
                  </a:avLst>
                </a:prstGeom>
                <a:solidFill>
                  <a:srgbClr val="475881"/>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05" name="TextBox 304">
                  <a:extLst>
                    <a:ext uri="{FF2B5EF4-FFF2-40B4-BE49-F238E27FC236}">
                      <a16:creationId xmlns:a16="http://schemas.microsoft.com/office/drawing/2014/main" id="{E9889BEC-727D-393C-55D1-19A6543AE26A}"/>
                    </a:ext>
                  </a:extLst>
                </p:cNvPr>
                <p:cNvSpPr txBox="1"/>
                <p:nvPr/>
              </p:nvSpPr>
              <p:spPr>
                <a:xfrm>
                  <a:off x="8817139" y="4224234"/>
                  <a:ext cx="411213" cy="307777"/>
                </a:xfrm>
                <a:prstGeom prst="rect">
                  <a:avLst/>
                </a:prstGeom>
                <a:noFill/>
              </p:spPr>
              <p:txBody>
                <a:bodyPr wrap="square" rtlCol="0">
                  <a:spAutoFit/>
                </a:bodyPr>
                <a:lstStyle/>
                <a:p>
                  <a:r>
                    <a:rPr lang="en-US" sz="1400" b="1">
                      <a:solidFill>
                        <a:schemeClr val="bg1"/>
                      </a:solidFill>
                      <a:cs typeface="Arial Narrow" panose="020B0604020202020204" pitchFamily="34" charset="0"/>
                    </a:rPr>
                    <a:t>Human Lunar Return</a:t>
                  </a:r>
                </a:p>
              </p:txBody>
            </p:sp>
          </p:grpSp>
          <p:sp>
            <p:nvSpPr>
              <p:cNvPr id="303" name="TextBox 302">
                <a:extLst>
                  <a:ext uri="{FF2B5EF4-FFF2-40B4-BE49-F238E27FC236}">
                    <a16:creationId xmlns:a16="http://schemas.microsoft.com/office/drawing/2014/main" id="{6046BF30-010C-FB3C-D97D-A96526469006}"/>
                  </a:ext>
                </a:extLst>
              </p:cNvPr>
              <p:cNvSpPr txBox="1"/>
              <p:nvPr/>
            </p:nvSpPr>
            <p:spPr>
              <a:xfrm>
                <a:off x="7691506" y="6297776"/>
                <a:ext cx="2599195" cy="369454"/>
              </a:xfrm>
              <a:prstGeom prst="rect">
                <a:avLst/>
              </a:prstGeom>
              <a:noFill/>
            </p:spPr>
            <p:txBody>
              <a:bodyPr wrap="square" rtlCol="0">
                <a:spAutoFit/>
              </a:bodyPr>
              <a:lstStyle/>
              <a:p>
                <a:pPr algn="r"/>
                <a:r>
                  <a:rPr lang="en-US" sz="1400" b="1">
                    <a:solidFill>
                      <a:schemeClr val="bg1"/>
                    </a:solidFill>
                    <a:cs typeface="Arial Narrow" panose="020B0604020202020204" pitchFamily="34" charset="0"/>
                  </a:rPr>
                  <a:t>Foundational Exploration</a:t>
                </a:r>
              </a:p>
            </p:txBody>
          </p:sp>
        </p:grpSp>
        <p:sp>
          <p:nvSpPr>
            <p:cNvPr id="268" name="TextBox 267">
              <a:extLst>
                <a:ext uri="{FF2B5EF4-FFF2-40B4-BE49-F238E27FC236}">
                  <a16:creationId xmlns:a16="http://schemas.microsoft.com/office/drawing/2014/main" id="{51F0813F-E1F1-1590-A379-5B91D2B5E864}"/>
                </a:ext>
              </a:extLst>
            </p:cNvPr>
            <p:cNvSpPr txBox="1"/>
            <p:nvPr/>
          </p:nvSpPr>
          <p:spPr>
            <a:xfrm>
              <a:off x="7476710" y="3023007"/>
              <a:ext cx="2201869" cy="276999"/>
            </a:xfrm>
            <a:prstGeom prst="rect">
              <a:avLst/>
            </a:prstGeom>
            <a:noFill/>
          </p:spPr>
          <p:txBody>
            <a:bodyPr wrap="square" rtlCol="0">
              <a:spAutoFit/>
            </a:bodyPr>
            <a:lstStyle/>
            <a:p>
              <a:pPr algn="r"/>
              <a:r>
                <a:rPr lang="en-US" sz="1200" i="1">
                  <a:cs typeface="Arial Narrow" panose="020B0604020202020204" pitchFamily="34" charset="0"/>
                </a:rPr>
                <a:t>notional timeline</a:t>
              </a:r>
            </a:p>
          </p:txBody>
        </p:sp>
        <p:grpSp>
          <p:nvGrpSpPr>
            <p:cNvPr id="269" name="Group 268">
              <a:extLst>
                <a:ext uri="{FF2B5EF4-FFF2-40B4-BE49-F238E27FC236}">
                  <a16:creationId xmlns:a16="http://schemas.microsoft.com/office/drawing/2014/main" id="{E92FFA5E-1B29-E136-934A-E88BE89F5A5E}"/>
                </a:ext>
              </a:extLst>
            </p:cNvPr>
            <p:cNvGrpSpPr/>
            <p:nvPr/>
          </p:nvGrpSpPr>
          <p:grpSpPr>
            <a:xfrm>
              <a:off x="8563494" y="3306518"/>
              <a:ext cx="1115196" cy="1367906"/>
              <a:chOff x="186735" y="2330693"/>
              <a:chExt cx="1303528" cy="1780197"/>
            </a:xfrm>
            <a:effectLst>
              <a:outerShdw blurRad="50800" dist="38100" dir="5400000" algn="t" rotWithShape="0">
                <a:prstClr val="black">
                  <a:alpha val="40000"/>
                </a:prstClr>
              </a:outerShdw>
            </a:effectLst>
          </p:grpSpPr>
          <p:sp>
            <p:nvSpPr>
              <p:cNvPr id="300" name="Round Same Side Corner Rectangle 299">
                <a:extLst>
                  <a:ext uri="{FF2B5EF4-FFF2-40B4-BE49-F238E27FC236}">
                    <a16:creationId xmlns:a16="http://schemas.microsoft.com/office/drawing/2014/main" id="{B324DC95-29B3-689B-4943-C24D1821D8F9}"/>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Pressurized </a:t>
                </a:r>
                <a:br>
                  <a:rPr lang="en-US" sz="800"/>
                </a:br>
                <a:r>
                  <a:rPr lang="en-US" sz="800"/>
                  <a:t>Rover</a:t>
                </a:r>
              </a:p>
            </p:txBody>
          </p:sp>
          <p:sp>
            <p:nvSpPr>
              <p:cNvPr id="301" name="Round Same Side Corner Rectangle 300">
                <a:extLst>
                  <a:ext uri="{FF2B5EF4-FFF2-40B4-BE49-F238E27FC236}">
                    <a16:creationId xmlns:a16="http://schemas.microsoft.com/office/drawing/2014/main" id="{B2B6541A-6FE1-5C2A-7A87-100C9F79127A}"/>
                  </a:ext>
                </a:extLst>
              </p:cNvPr>
              <p:cNvSpPr/>
              <p:nvPr/>
            </p:nvSpPr>
            <p:spPr>
              <a:xfrm rot="10800000" flipH="1" flipV="1">
                <a:off x="186735" y="2747109"/>
                <a:ext cx="1303398" cy="1363781"/>
              </a:xfrm>
              <a:prstGeom prst="round2SameRect">
                <a:avLst>
                  <a:gd name="adj1" fmla="val 0"/>
                  <a:gd name="adj2" fmla="val 7694"/>
                </a:avLst>
              </a:prstGeom>
              <a:blipFill>
                <a:blip r:embed="rId13"/>
                <a:srcRect/>
                <a:stretch>
                  <a:fillRect l="-41454" t="-9379" r="-30875" b="-10959"/>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70" name="Group 269">
              <a:extLst>
                <a:ext uri="{FF2B5EF4-FFF2-40B4-BE49-F238E27FC236}">
                  <a16:creationId xmlns:a16="http://schemas.microsoft.com/office/drawing/2014/main" id="{7F944ADD-1478-CC1E-496F-99455265CD35}"/>
                </a:ext>
              </a:extLst>
            </p:cNvPr>
            <p:cNvGrpSpPr/>
            <p:nvPr/>
          </p:nvGrpSpPr>
          <p:grpSpPr>
            <a:xfrm>
              <a:off x="3935425" y="3300006"/>
              <a:ext cx="1115196" cy="1367906"/>
              <a:chOff x="186735" y="2330693"/>
              <a:chExt cx="1303528" cy="1780197"/>
            </a:xfrm>
            <a:effectLst>
              <a:outerShdw blurRad="50800" dist="38100" dir="5400000" algn="t" rotWithShape="0">
                <a:prstClr val="black">
                  <a:alpha val="40000"/>
                </a:prstClr>
              </a:outerShdw>
            </a:effectLst>
          </p:grpSpPr>
          <p:sp>
            <p:nvSpPr>
              <p:cNvPr id="298" name="Round Same Side Corner Rectangle 297">
                <a:extLst>
                  <a:ext uri="{FF2B5EF4-FFF2-40B4-BE49-F238E27FC236}">
                    <a16:creationId xmlns:a16="http://schemas.microsoft.com/office/drawing/2014/main" id="{8A7549A2-B381-C232-FFC5-113C7EA7D565}"/>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SpaceX </a:t>
                </a:r>
              </a:p>
              <a:p>
                <a:pPr algn="ctr"/>
                <a:r>
                  <a:rPr lang="en-US" sz="800"/>
                  <a:t>Starship</a:t>
                </a:r>
              </a:p>
            </p:txBody>
          </p:sp>
          <p:sp>
            <p:nvSpPr>
              <p:cNvPr id="299" name="Round Same Side Corner Rectangle 298">
                <a:extLst>
                  <a:ext uri="{FF2B5EF4-FFF2-40B4-BE49-F238E27FC236}">
                    <a16:creationId xmlns:a16="http://schemas.microsoft.com/office/drawing/2014/main" id="{37EF2E21-C3B0-830B-D83F-D0BBE73DF86B}"/>
                  </a:ext>
                </a:extLst>
              </p:cNvPr>
              <p:cNvSpPr/>
              <p:nvPr/>
            </p:nvSpPr>
            <p:spPr>
              <a:xfrm rot="10800000" flipH="1" flipV="1">
                <a:off x="186735" y="2747109"/>
                <a:ext cx="1303398" cy="1363781"/>
              </a:xfrm>
              <a:prstGeom prst="round2SameRect">
                <a:avLst>
                  <a:gd name="adj1" fmla="val 0"/>
                  <a:gd name="adj2" fmla="val 7694"/>
                </a:avLst>
              </a:prstGeom>
              <a:blipFill>
                <a:blip r:embed="rId14"/>
                <a:srcRect/>
                <a:stretch>
                  <a:fillRect l="-55979" r="-11093"/>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71" name="Group 270">
              <a:extLst>
                <a:ext uri="{FF2B5EF4-FFF2-40B4-BE49-F238E27FC236}">
                  <a16:creationId xmlns:a16="http://schemas.microsoft.com/office/drawing/2014/main" id="{F76B1EB9-3C64-4AA4-31D6-9FFECB0016D2}"/>
                </a:ext>
              </a:extLst>
            </p:cNvPr>
            <p:cNvGrpSpPr/>
            <p:nvPr/>
          </p:nvGrpSpPr>
          <p:grpSpPr>
            <a:xfrm>
              <a:off x="6249459" y="1116089"/>
              <a:ext cx="1115197" cy="1367906"/>
              <a:chOff x="5855497" y="1809772"/>
              <a:chExt cx="1115197" cy="1367906"/>
            </a:xfrm>
          </p:grpSpPr>
          <p:sp>
            <p:nvSpPr>
              <p:cNvPr id="296" name="Round Same Side Corner Rectangle 295">
                <a:extLst>
                  <a:ext uri="{FF2B5EF4-FFF2-40B4-BE49-F238E27FC236}">
                    <a16:creationId xmlns:a16="http://schemas.microsoft.com/office/drawing/2014/main" id="{159D6987-FAA5-21C5-FCE4-DEAB3776FF4B}"/>
                  </a:ext>
                </a:extLst>
              </p:cNvPr>
              <p:cNvSpPr/>
              <p:nvPr/>
            </p:nvSpPr>
            <p:spPr>
              <a:xfrm>
                <a:off x="5855607" y="1809772"/>
                <a:ext cx="1115087" cy="319975"/>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SpaceX</a:t>
                </a:r>
              </a:p>
              <a:p>
                <a:pPr algn="ctr"/>
                <a:r>
                  <a:rPr lang="en-US" sz="800"/>
                  <a:t>Starship</a:t>
                </a:r>
              </a:p>
            </p:txBody>
          </p:sp>
          <p:sp>
            <p:nvSpPr>
              <p:cNvPr id="297" name="Round Same Side Corner Rectangle 296">
                <a:extLst>
                  <a:ext uri="{FF2B5EF4-FFF2-40B4-BE49-F238E27FC236}">
                    <a16:creationId xmlns:a16="http://schemas.microsoft.com/office/drawing/2014/main" id="{4B0642D2-42EF-6BBF-C729-62808B6C0FE2}"/>
                  </a:ext>
                </a:extLst>
              </p:cNvPr>
              <p:cNvSpPr/>
              <p:nvPr/>
            </p:nvSpPr>
            <p:spPr>
              <a:xfrm rot="10800000" flipH="1" flipV="1">
                <a:off x="5855497" y="2129747"/>
                <a:ext cx="1115085" cy="1047931"/>
              </a:xfrm>
              <a:prstGeom prst="round2SameRect">
                <a:avLst>
                  <a:gd name="adj1" fmla="val 0"/>
                  <a:gd name="adj2" fmla="val 7694"/>
                </a:avLst>
              </a:prstGeom>
              <a:blipFill>
                <a:blip r:embed="rId15"/>
                <a:srcRect/>
                <a:stretch>
                  <a:fillRect l="-46402" r="-2681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a:p>
                <a:pPr algn="ctr"/>
                <a:endParaRPr lang="en-US" sz="800"/>
              </a:p>
              <a:p>
                <a:pPr algn="ctr"/>
                <a:endParaRPr lang="en-US" sz="800"/>
              </a:p>
            </p:txBody>
          </p:sp>
        </p:grpSp>
        <p:grpSp>
          <p:nvGrpSpPr>
            <p:cNvPr id="272" name="Group 271">
              <a:extLst>
                <a:ext uri="{FF2B5EF4-FFF2-40B4-BE49-F238E27FC236}">
                  <a16:creationId xmlns:a16="http://schemas.microsoft.com/office/drawing/2014/main" id="{63E5643F-3E7E-6359-D7D0-0BC504AC4A25}"/>
                </a:ext>
              </a:extLst>
            </p:cNvPr>
            <p:cNvGrpSpPr/>
            <p:nvPr/>
          </p:nvGrpSpPr>
          <p:grpSpPr>
            <a:xfrm>
              <a:off x="502453" y="3914247"/>
              <a:ext cx="2178958" cy="1047931"/>
              <a:chOff x="502453" y="3966753"/>
              <a:chExt cx="2178958" cy="1047931"/>
            </a:xfrm>
          </p:grpSpPr>
          <p:sp>
            <p:nvSpPr>
              <p:cNvPr id="294" name="Rounded Rectangle 293">
                <a:extLst>
                  <a:ext uri="{FF2B5EF4-FFF2-40B4-BE49-F238E27FC236}">
                    <a16:creationId xmlns:a16="http://schemas.microsoft.com/office/drawing/2014/main" id="{430AA487-4C61-61FD-669D-5040BE5EB2C6}"/>
                  </a:ext>
                </a:extLst>
              </p:cNvPr>
              <p:cNvSpPr/>
              <p:nvPr/>
            </p:nvSpPr>
            <p:spPr>
              <a:xfrm>
                <a:off x="502564" y="3966753"/>
                <a:ext cx="2178847" cy="1047931"/>
              </a:xfrm>
              <a:prstGeom prst="roundRect">
                <a:avLst>
                  <a:gd name="adj" fmla="val 3615"/>
                </a:avLst>
              </a:prstGeom>
              <a:solidFill>
                <a:srgbClr val="FFF2E7"/>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TextBox 294">
                <a:extLst>
                  <a:ext uri="{FF2B5EF4-FFF2-40B4-BE49-F238E27FC236}">
                    <a16:creationId xmlns:a16="http://schemas.microsoft.com/office/drawing/2014/main" id="{DC53CB99-4E1D-DE27-7C7F-DF256B45A3CA}"/>
                  </a:ext>
                </a:extLst>
              </p:cNvPr>
              <p:cNvSpPr txBox="1"/>
              <p:nvPr/>
            </p:nvSpPr>
            <p:spPr>
              <a:xfrm>
                <a:off x="502453" y="4716971"/>
                <a:ext cx="2178847" cy="276999"/>
              </a:xfrm>
              <a:prstGeom prst="rect">
                <a:avLst/>
              </a:prstGeom>
              <a:noFill/>
            </p:spPr>
            <p:txBody>
              <a:bodyPr wrap="square" rtlCol="0">
                <a:spAutoFit/>
              </a:bodyPr>
              <a:lstStyle/>
              <a:p>
                <a:pPr algn="ctr"/>
                <a:r>
                  <a:rPr lang="en-US" sz="1200"/>
                  <a:t>NSN / DSN</a:t>
                </a:r>
              </a:p>
            </p:txBody>
          </p:sp>
        </p:grpSp>
        <p:grpSp>
          <p:nvGrpSpPr>
            <p:cNvPr id="273" name="Group 272">
              <a:extLst>
                <a:ext uri="{FF2B5EF4-FFF2-40B4-BE49-F238E27FC236}">
                  <a16:creationId xmlns:a16="http://schemas.microsoft.com/office/drawing/2014/main" id="{F6AEC9C9-49D6-5BF8-F1F5-93391CAB48FB}"/>
                </a:ext>
              </a:extLst>
            </p:cNvPr>
            <p:cNvGrpSpPr/>
            <p:nvPr/>
          </p:nvGrpSpPr>
          <p:grpSpPr>
            <a:xfrm>
              <a:off x="2778298" y="1124046"/>
              <a:ext cx="1115306" cy="1365950"/>
              <a:chOff x="186606" y="2330693"/>
              <a:chExt cx="1303657" cy="1777652"/>
            </a:xfrm>
            <a:effectLst>
              <a:outerShdw blurRad="50800" dist="38100" dir="5400000" algn="t" rotWithShape="0">
                <a:prstClr val="black">
                  <a:alpha val="40000"/>
                </a:prstClr>
              </a:outerShdw>
            </a:effectLst>
          </p:grpSpPr>
          <p:sp>
            <p:nvSpPr>
              <p:cNvPr id="292" name="Round Same Side Corner Rectangle 291">
                <a:extLst>
                  <a:ext uri="{FF2B5EF4-FFF2-40B4-BE49-F238E27FC236}">
                    <a16:creationId xmlns:a16="http://schemas.microsoft.com/office/drawing/2014/main" id="{A6983CBC-45D0-DB64-F14E-BC242FA49C0A}"/>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Commercial Lunar Payload Services</a:t>
                </a:r>
              </a:p>
            </p:txBody>
          </p:sp>
          <p:sp>
            <p:nvSpPr>
              <p:cNvPr id="293" name="Round Same Side Corner Rectangle 292">
                <a:extLst>
                  <a:ext uri="{FF2B5EF4-FFF2-40B4-BE49-F238E27FC236}">
                    <a16:creationId xmlns:a16="http://schemas.microsoft.com/office/drawing/2014/main" id="{1E864EEC-CACC-46AE-6D8D-D5278A48393D}"/>
                  </a:ext>
                </a:extLst>
              </p:cNvPr>
              <p:cNvSpPr/>
              <p:nvPr/>
            </p:nvSpPr>
            <p:spPr>
              <a:xfrm rot="10800000" flipV="1">
                <a:off x="186606" y="2744564"/>
                <a:ext cx="1303398" cy="1363781"/>
              </a:xfrm>
              <a:prstGeom prst="round2SameRect">
                <a:avLst>
                  <a:gd name="adj1" fmla="val 0"/>
                  <a:gd name="adj2" fmla="val 7694"/>
                </a:avLst>
              </a:prstGeom>
              <a:blipFill dpi="0" rotWithShape="1">
                <a:blip r:embed="rId16"/>
                <a:srcRect/>
                <a:stretch>
                  <a:fillRect l="-73869" t="-4336" r="-5279" b="-289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74" name="Group 273">
              <a:extLst>
                <a:ext uri="{FF2B5EF4-FFF2-40B4-BE49-F238E27FC236}">
                  <a16:creationId xmlns:a16="http://schemas.microsoft.com/office/drawing/2014/main" id="{AC05AF24-D1B3-E1DE-BF87-4E8B4D1C6283}"/>
                </a:ext>
              </a:extLst>
            </p:cNvPr>
            <p:cNvGrpSpPr/>
            <p:nvPr/>
          </p:nvGrpSpPr>
          <p:grpSpPr>
            <a:xfrm>
              <a:off x="5092442" y="1110873"/>
              <a:ext cx="1115196" cy="1367904"/>
              <a:chOff x="186735" y="2330693"/>
              <a:chExt cx="1303528" cy="1780192"/>
            </a:xfrm>
            <a:effectLst>
              <a:outerShdw blurRad="50800" dist="38100" dir="5400000" algn="t" rotWithShape="0">
                <a:prstClr val="black">
                  <a:alpha val="40000"/>
                </a:prstClr>
              </a:outerShdw>
            </a:effectLst>
          </p:grpSpPr>
          <p:sp>
            <p:nvSpPr>
              <p:cNvPr id="290" name="Round Same Side Corner Rectangle 289">
                <a:extLst>
                  <a:ext uri="{FF2B5EF4-FFF2-40B4-BE49-F238E27FC236}">
                    <a16:creationId xmlns:a16="http://schemas.microsoft.com/office/drawing/2014/main" id="{44EA6820-D172-4DBC-BA91-EA65BE835A01}"/>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ct val="114889"/>
                  </a:lnSpc>
                </a:pPr>
                <a:r>
                  <a:rPr lang="en-US" sz="800"/>
                  <a:t>Exploration EVA Systems</a:t>
                </a:r>
                <a:endParaRPr lang="en-US"/>
              </a:p>
            </p:txBody>
          </p:sp>
          <p:sp>
            <p:nvSpPr>
              <p:cNvPr id="291" name="Round Same Side Corner Rectangle 290">
                <a:extLst>
                  <a:ext uri="{FF2B5EF4-FFF2-40B4-BE49-F238E27FC236}">
                    <a16:creationId xmlns:a16="http://schemas.microsoft.com/office/drawing/2014/main" id="{5D41C9FF-00F9-E851-13C2-2F797DA71F16}"/>
                  </a:ext>
                </a:extLst>
              </p:cNvPr>
              <p:cNvSpPr>
                <a:spLocks/>
              </p:cNvSpPr>
              <p:nvPr/>
            </p:nvSpPr>
            <p:spPr>
              <a:xfrm rot="10800000" flipV="1">
                <a:off x="186735" y="2747106"/>
                <a:ext cx="1303399" cy="1363779"/>
              </a:xfrm>
              <a:prstGeom prst="round2SameRect">
                <a:avLst>
                  <a:gd name="adj1" fmla="val 0"/>
                  <a:gd name="adj2" fmla="val 7694"/>
                </a:avLst>
              </a:prstGeom>
              <a:blipFill dpi="0" rotWithShape="1">
                <a:blip r:embed="rId17"/>
                <a:srcRect/>
                <a:stretch>
                  <a:fillRect l="-9288" t="-187" r="-57784" b="18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75" name="Group 274">
              <a:extLst>
                <a:ext uri="{FF2B5EF4-FFF2-40B4-BE49-F238E27FC236}">
                  <a16:creationId xmlns:a16="http://schemas.microsoft.com/office/drawing/2014/main" id="{F7DCF6C4-6137-BAE5-7395-540057AE3A4D}"/>
                </a:ext>
              </a:extLst>
            </p:cNvPr>
            <p:cNvGrpSpPr/>
            <p:nvPr/>
          </p:nvGrpSpPr>
          <p:grpSpPr>
            <a:xfrm>
              <a:off x="464264" y="3300006"/>
              <a:ext cx="1115306" cy="1365950"/>
              <a:chOff x="186606" y="2330693"/>
              <a:chExt cx="1303657" cy="1777652"/>
            </a:xfrm>
            <a:effectLst>
              <a:outerShdw blurRad="50800" dist="38100" dir="5400000" algn="t" rotWithShape="0">
                <a:prstClr val="black">
                  <a:alpha val="40000"/>
                </a:prstClr>
              </a:outerShdw>
            </a:effectLst>
          </p:grpSpPr>
          <p:sp>
            <p:nvSpPr>
              <p:cNvPr id="288" name="Round Same Side Corner Rectangle 287">
                <a:extLst>
                  <a:ext uri="{FF2B5EF4-FFF2-40B4-BE49-F238E27FC236}">
                    <a16:creationId xmlns:a16="http://schemas.microsoft.com/office/drawing/2014/main" id="{7F46DF54-FE9D-C5D0-A1CE-872B2557CFBE}"/>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Near Space </a:t>
                </a:r>
              </a:p>
              <a:p>
                <a:pPr algn="ctr"/>
                <a:r>
                  <a:rPr lang="en-US" sz="800"/>
                  <a:t>Network</a:t>
                </a:r>
              </a:p>
            </p:txBody>
          </p:sp>
          <p:sp>
            <p:nvSpPr>
              <p:cNvPr id="289" name="Round Same Side Corner Rectangle 288">
                <a:extLst>
                  <a:ext uri="{FF2B5EF4-FFF2-40B4-BE49-F238E27FC236}">
                    <a16:creationId xmlns:a16="http://schemas.microsoft.com/office/drawing/2014/main" id="{FFD0F593-5264-1271-7CC6-75E44505B157}"/>
                  </a:ext>
                </a:extLst>
              </p:cNvPr>
              <p:cNvSpPr/>
              <p:nvPr/>
            </p:nvSpPr>
            <p:spPr>
              <a:xfrm rot="10800000" flipV="1">
                <a:off x="186606" y="2744564"/>
                <a:ext cx="1303398" cy="1363781"/>
              </a:xfrm>
              <a:prstGeom prst="round2SameRect">
                <a:avLst>
                  <a:gd name="adj1" fmla="val 0"/>
                  <a:gd name="adj2" fmla="val 7694"/>
                </a:avLst>
              </a:prstGeom>
              <a:blipFill dpi="0" rotWithShape="1">
                <a:blip r:embed="rId18"/>
                <a:srcRect/>
                <a:stretch>
                  <a:fillRect l="-3093" t="-16952" r="-61811" b="1"/>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76" name="Group 275">
              <a:extLst>
                <a:ext uri="{FF2B5EF4-FFF2-40B4-BE49-F238E27FC236}">
                  <a16:creationId xmlns:a16="http://schemas.microsoft.com/office/drawing/2014/main" id="{D37A38A8-3188-F279-9E40-E8CDDE010F83}"/>
                </a:ext>
              </a:extLst>
            </p:cNvPr>
            <p:cNvGrpSpPr/>
            <p:nvPr/>
          </p:nvGrpSpPr>
          <p:grpSpPr>
            <a:xfrm>
              <a:off x="1621391" y="3300006"/>
              <a:ext cx="1115196" cy="1367904"/>
              <a:chOff x="186735" y="2330693"/>
              <a:chExt cx="1303528" cy="1780192"/>
            </a:xfrm>
            <a:effectLst>
              <a:outerShdw blurRad="50800" dist="38100" dir="5400000" algn="t" rotWithShape="0">
                <a:prstClr val="black">
                  <a:alpha val="40000"/>
                </a:prstClr>
              </a:outerShdw>
            </a:effectLst>
          </p:grpSpPr>
          <p:sp>
            <p:nvSpPr>
              <p:cNvPr id="286" name="Round Same Side Corner Rectangle 285">
                <a:extLst>
                  <a:ext uri="{FF2B5EF4-FFF2-40B4-BE49-F238E27FC236}">
                    <a16:creationId xmlns:a16="http://schemas.microsoft.com/office/drawing/2014/main" id="{B060E059-2232-C85F-72DB-4D9901257CC8}"/>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ct val="114889"/>
                  </a:lnSpc>
                </a:pPr>
                <a:r>
                  <a:rPr lang="en-US" sz="800"/>
                  <a:t>Deep Space Network</a:t>
                </a:r>
                <a:endParaRPr lang="en-US"/>
              </a:p>
            </p:txBody>
          </p:sp>
          <p:sp>
            <p:nvSpPr>
              <p:cNvPr id="287" name="Round Same Side Corner Rectangle 286">
                <a:extLst>
                  <a:ext uri="{FF2B5EF4-FFF2-40B4-BE49-F238E27FC236}">
                    <a16:creationId xmlns:a16="http://schemas.microsoft.com/office/drawing/2014/main" id="{2447F36E-5463-35C3-A344-623F59B26C12}"/>
                  </a:ext>
                </a:extLst>
              </p:cNvPr>
              <p:cNvSpPr>
                <a:spLocks/>
              </p:cNvSpPr>
              <p:nvPr/>
            </p:nvSpPr>
            <p:spPr>
              <a:xfrm rot="10800000" flipV="1">
                <a:off x="186735" y="2747106"/>
                <a:ext cx="1303399" cy="1363779"/>
              </a:xfrm>
              <a:prstGeom prst="round2SameRect">
                <a:avLst>
                  <a:gd name="adj1" fmla="val 0"/>
                  <a:gd name="adj2" fmla="val 7694"/>
                </a:avLst>
              </a:prstGeom>
              <a:blipFill dpi="0" rotWithShape="1">
                <a:blip r:embed="rId19"/>
                <a:srcRect/>
                <a:stretch>
                  <a:fillRect t="-3920" b="-392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77" name="Group 276">
              <a:extLst>
                <a:ext uri="{FF2B5EF4-FFF2-40B4-BE49-F238E27FC236}">
                  <a16:creationId xmlns:a16="http://schemas.microsoft.com/office/drawing/2014/main" id="{5A614521-2281-2499-4968-F168BA976FC5}"/>
                </a:ext>
              </a:extLst>
            </p:cNvPr>
            <p:cNvGrpSpPr/>
            <p:nvPr/>
          </p:nvGrpSpPr>
          <p:grpSpPr>
            <a:xfrm>
              <a:off x="2778408" y="3306521"/>
              <a:ext cx="1115196" cy="1367904"/>
              <a:chOff x="186735" y="2330693"/>
              <a:chExt cx="1303528" cy="1780192"/>
            </a:xfrm>
            <a:effectLst>
              <a:outerShdw blurRad="50800" dist="38100" dir="5400000" algn="t" rotWithShape="0">
                <a:prstClr val="black">
                  <a:alpha val="40000"/>
                </a:prstClr>
              </a:outerShdw>
            </a:effectLst>
          </p:grpSpPr>
          <p:sp>
            <p:nvSpPr>
              <p:cNvPr id="284" name="Round Same Side Corner Rectangle 283">
                <a:extLst>
                  <a:ext uri="{FF2B5EF4-FFF2-40B4-BE49-F238E27FC236}">
                    <a16:creationId xmlns:a16="http://schemas.microsoft.com/office/drawing/2014/main" id="{A59E709A-296E-265B-8207-D1E516593F2A}"/>
                  </a:ext>
                </a:extLst>
              </p:cNvPr>
              <p:cNvSpPr/>
              <p:nvPr/>
            </p:nvSpPr>
            <p:spPr>
              <a:xfrm>
                <a:off x="186864" y="2330693"/>
                <a:ext cx="1303399" cy="416416"/>
              </a:xfrm>
              <a:prstGeom prst="round2SameRect">
                <a:avLst/>
              </a:prstGeom>
              <a:solidFill>
                <a:srgbClr val="47588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ct val="114889"/>
                  </a:lnSpc>
                </a:pPr>
                <a:r>
                  <a:rPr lang="en-US" sz="500"/>
                  <a:t>Lunar Communications Relay and Navigation Systems</a:t>
                </a:r>
                <a:endParaRPr lang="en-US" sz="1200"/>
              </a:p>
            </p:txBody>
          </p:sp>
          <p:sp>
            <p:nvSpPr>
              <p:cNvPr id="285" name="Round Same Side Corner Rectangle 284">
                <a:extLst>
                  <a:ext uri="{FF2B5EF4-FFF2-40B4-BE49-F238E27FC236}">
                    <a16:creationId xmlns:a16="http://schemas.microsoft.com/office/drawing/2014/main" id="{48A66986-341B-048E-0EA9-412C6BF02B7C}"/>
                  </a:ext>
                </a:extLst>
              </p:cNvPr>
              <p:cNvSpPr>
                <a:spLocks/>
              </p:cNvSpPr>
              <p:nvPr/>
            </p:nvSpPr>
            <p:spPr>
              <a:xfrm rot="10800000" flipV="1">
                <a:off x="186735" y="2747106"/>
                <a:ext cx="1303399" cy="1363779"/>
              </a:xfrm>
              <a:prstGeom prst="round2SameRect">
                <a:avLst>
                  <a:gd name="adj1" fmla="val 0"/>
                  <a:gd name="adj2" fmla="val 7694"/>
                </a:avLst>
              </a:prstGeom>
              <a:blipFill dpi="0" rotWithShape="1">
                <a:blip r:embed="rId20"/>
                <a:srcRect/>
                <a:stretch>
                  <a:fillRect l="-31106" r="-35964"/>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278" name="Group 277">
              <a:extLst>
                <a:ext uri="{FF2B5EF4-FFF2-40B4-BE49-F238E27FC236}">
                  <a16:creationId xmlns:a16="http://schemas.microsoft.com/office/drawing/2014/main" id="{D565ABC4-6AE6-ADE1-BA31-185206709926}"/>
                </a:ext>
              </a:extLst>
            </p:cNvPr>
            <p:cNvGrpSpPr/>
            <p:nvPr/>
          </p:nvGrpSpPr>
          <p:grpSpPr>
            <a:xfrm>
              <a:off x="7082200" y="4407613"/>
              <a:ext cx="201561" cy="207628"/>
              <a:chOff x="6310698" y="5469831"/>
              <a:chExt cx="451202" cy="464783"/>
            </a:xfrm>
          </p:grpSpPr>
          <p:sp>
            <p:nvSpPr>
              <p:cNvPr id="280" name="Oval 279">
                <a:extLst>
                  <a:ext uri="{FF2B5EF4-FFF2-40B4-BE49-F238E27FC236}">
                    <a16:creationId xmlns:a16="http://schemas.microsoft.com/office/drawing/2014/main" id="{44BF373E-6E07-1299-36A1-50B258849903}"/>
                  </a:ext>
                </a:extLst>
              </p:cNvPr>
              <p:cNvSpPr/>
              <p:nvPr/>
            </p:nvSpPr>
            <p:spPr>
              <a:xfrm>
                <a:off x="6310699" y="5475557"/>
                <a:ext cx="205849" cy="205849"/>
              </a:xfrm>
              <a:prstGeom prst="ellipse">
                <a:avLst/>
              </a:prstGeom>
              <a:solidFill>
                <a:srgbClr val="7C53A0"/>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Oval 280">
                <a:extLst>
                  <a:ext uri="{FF2B5EF4-FFF2-40B4-BE49-F238E27FC236}">
                    <a16:creationId xmlns:a16="http://schemas.microsoft.com/office/drawing/2014/main" id="{C7CB9375-FA2C-3FD9-ED6D-7E4381A8DACF}"/>
                  </a:ext>
                </a:extLst>
              </p:cNvPr>
              <p:cNvSpPr/>
              <p:nvPr/>
            </p:nvSpPr>
            <p:spPr>
              <a:xfrm>
                <a:off x="6310698" y="5728765"/>
                <a:ext cx="205849" cy="205849"/>
              </a:xfrm>
              <a:prstGeom prst="ellipse">
                <a:avLst/>
              </a:prstGeom>
              <a:solidFill>
                <a:srgbClr val="2CA9D3"/>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Oval 281">
                <a:extLst>
                  <a:ext uri="{FF2B5EF4-FFF2-40B4-BE49-F238E27FC236}">
                    <a16:creationId xmlns:a16="http://schemas.microsoft.com/office/drawing/2014/main" id="{17D89D1B-F426-545B-2625-2070FC4767C9}"/>
                  </a:ext>
                </a:extLst>
              </p:cNvPr>
              <p:cNvSpPr/>
              <p:nvPr/>
            </p:nvSpPr>
            <p:spPr>
              <a:xfrm>
                <a:off x="6556051" y="5469831"/>
                <a:ext cx="205849" cy="205849"/>
              </a:xfrm>
              <a:prstGeom prst="ellipse">
                <a:avLst/>
              </a:prstGeom>
              <a:solidFill>
                <a:srgbClr val="E4813C"/>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Oval 282">
                <a:extLst>
                  <a:ext uri="{FF2B5EF4-FFF2-40B4-BE49-F238E27FC236}">
                    <a16:creationId xmlns:a16="http://schemas.microsoft.com/office/drawing/2014/main" id="{F21BB14E-CF92-3F08-8C04-843C89600477}"/>
                  </a:ext>
                </a:extLst>
              </p:cNvPr>
              <p:cNvSpPr/>
              <p:nvPr/>
            </p:nvSpPr>
            <p:spPr>
              <a:xfrm>
                <a:off x="6556051" y="5727794"/>
                <a:ext cx="205849" cy="205849"/>
              </a:xfrm>
              <a:prstGeom prst="ellipse">
                <a:avLst/>
              </a:prstGeom>
              <a:solidFill>
                <a:srgbClr val="7CAA53"/>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9" name="Oval 278">
              <a:extLst>
                <a:ext uri="{FF2B5EF4-FFF2-40B4-BE49-F238E27FC236}">
                  <a16:creationId xmlns:a16="http://schemas.microsoft.com/office/drawing/2014/main" id="{4770C6A2-5514-251B-263F-8BC7CB77A1FE}"/>
                </a:ext>
              </a:extLst>
            </p:cNvPr>
            <p:cNvSpPr/>
            <p:nvPr/>
          </p:nvSpPr>
          <p:spPr>
            <a:xfrm>
              <a:off x="9528424" y="4522849"/>
              <a:ext cx="91957" cy="91957"/>
            </a:xfrm>
            <a:prstGeom prst="ellipse">
              <a:avLst/>
            </a:prstGeom>
            <a:solidFill>
              <a:srgbClr val="7CAA53"/>
            </a:solid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6" name="Group 325">
            <a:extLst>
              <a:ext uri="{FF2B5EF4-FFF2-40B4-BE49-F238E27FC236}">
                <a16:creationId xmlns:a16="http://schemas.microsoft.com/office/drawing/2014/main" id="{3290749F-CEAE-433A-2CA9-804F546AC4E4}"/>
              </a:ext>
            </a:extLst>
          </p:cNvPr>
          <p:cNvGrpSpPr/>
          <p:nvPr/>
        </p:nvGrpSpPr>
        <p:grpSpPr>
          <a:xfrm rot="16200000">
            <a:off x="-894236" y="2745383"/>
            <a:ext cx="3830592" cy="1642805"/>
            <a:chOff x="411458" y="5241353"/>
            <a:chExt cx="3830592" cy="1642805"/>
          </a:xfrm>
        </p:grpSpPr>
        <p:sp>
          <p:nvSpPr>
            <p:cNvPr id="327" name="TextBox 326">
              <a:extLst>
                <a:ext uri="{FF2B5EF4-FFF2-40B4-BE49-F238E27FC236}">
                  <a16:creationId xmlns:a16="http://schemas.microsoft.com/office/drawing/2014/main" id="{99E5C84F-2D6B-1200-FBC5-716EDA6ADF4A}"/>
                </a:ext>
              </a:extLst>
            </p:cNvPr>
            <p:cNvSpPr txBox="1"/>
            <p:nvPr/>
          </p:nvSpPr>
          <p:spPr>
            <a:xfrm>
              <a:off x="717105" y="5542930"/>
              <a:ext cx="1793889" cy="276999"/>
            </a:xfrm>
            <a:prstGeom prst="rect">
              <a:avLst/>
            </a:prstGeom>
            <a:noFill/>
          </p:spPr>
          <p:txBody>
            <a:bodyPr wrap="square" rtlCol="0">
              <a:spAutoFit/>
            </a:bodyPr>
            <a:lstStyle/>
            <a:p>
              <a:r>
                <a:rPr lang="en-US" sz="1200"/>
                <a:t>Canadian Space Agency</a:t>
              </a:r>
            </a:p>
          </p:txBody>
        </p:sp>
        <p:sp>
          <p:nvSpPr>
            <p:cNvPr id="328" name="TextBox 327">
              <a:extLst>
                <a:ext uri="{FF2B5EF4-FFF2-40B4-BE49-F238E27FC236}">
                  <a16:creationId xmlns:a16="http://schemas.microsoft.com/office/drawing/2014/main" id="{94980C23-736F-E0D1-8E31-39F43B639A7C}"/>
                </a:ext>
              </a:extLst>
            </p:cNvPr>
            <p:cNvSpPr txBox="1"/>
            <p:nvPr/>
          </p:nvSpPr>
          <p:spPr>
            <a:xfrm>
              <a:off x="717105" y="5865979"/>
              <a:ext cx="1790555" cy="276999"/>
            </a:xfrm>
            <a:prstGeom prst="rect">
              <a:avLst/>
            </a:prstGeom>
            <a:noFill/>
          </p:spPr>
          <p:txBody>
            <a:bodyPr wrap="square" rtlCol="0">
              <a:spAutoFit/>
            </a:bodyPr>
            <a:lstStyle/>
            <a:p>
              <a:r>
                <a:rPr lang="en-US" sz="1200"/>
                <a:t>European Space Agency</a:t>
              </a:r>
            </a:p>
          </p:txBody>
        </p:sp>
        <p:sp>
          <p:nvSpPr>
            <p:cNvPr id="329" name="TextBox 328">
              <a:extLst>
                <a:ext uri="{FF2B5EF4-FFF2-40B4-BE49-F238E27FC236}">
                  <a16:creationId xmlns:a16="http://schemas.microsoft.com/office/drawing/2014/main" id="{2C8DF360-D3F7-7147-F5F2-1C5E0C820ED0}"/>
                </a:ext>
              </a:extLst>
            </p:cNvPr>
            <p:cNvSpPr txBox="1"/>
            <p:nvPr/>
          </p:nvSpPr>
          <p:spPr>
            <a:xfrm>
              <a:off x="717104" y="6182166"/>
              <a:ext cx="2661691" cy="276999"/>
            </a:xfrm>
            <a:prstGeom prst="rect">
              <a:avLst/>
            </a:prstGeom>
            <a:noFill/>
          </p:spPr>
          <p:txBody>
            <a:bodyPr wrap="square" rtlCol="0">
              <a:spAutoFit/>
            </a:bodyPr>
            <a:lstStyle/>
            <a:p>
              <a:r>
                <a:rPr lang="en-US" sz="1200"/>
                <a:t>Mohammed Bin Rashid Space Centre</a:t>
              </a:r>
            </a:p>
          </p:txBody>
        </p:sp>
        <p:sp>
          <p:nvSpPr>
            <p:cNvPr id="330" name="TextBox 329">
              <a:extLst>
                <a:ext uri="{FF2B5EF4-FFF2-40B4-BE49-F238E27FC236}">
                  <a16:creationId xmlns:a16="http://schemas.microsoft.com/office/drawing/2014/main" id="{4C593D56-A757-65B6-DD23-EE4E7E08F2B4}"/>
                </a:ext>
              </a:extLst>
            </p:cNvPr>
            <p:cNvSpPr txBox="1"/>
            <p:nvPr/>
          </p:nvSpPr>
          <p:spPr>
            <a:xfrm>
              <a:off x="717103" y="6506419"/>
              <a:ext cx="2611997" cy="276999"/>
            </a:xfrm>
            <a:prstGeom prst="rect">
              <a:avLst/>
            </a:prstGeom>
            <a:noFill/>
          </p:spPr>
          <p:txBody>
            <a:bodyPr wrap="square" rtlCol="0">
              <a:spAutoFit/>
            </a:bodyPr>
            <a:lstStyle/>
            <a:p>
              <a:r>
                <a:rPr lang="en-US" sz="1200"/>
                <a:t>Japan Aerospace Exploration Agency</a:t>
              </a:r>
            </a:p>
          </p:txBody>
        </p:sp>
        <p:sp>
          <p:nvSpPr>
            <p:cNvPr id="331" name="Rounded Rectangle 330">
              <a:extLst>
                <a:ext uri="{FF2B5EF4-FFF2-40B4-BE49-F238E27FC236}">
                  <a16:creationId xmlns:a16="http://schemas.microsoft.com/office/drawing/2014/main" id="{ACD9F56E-FD55-4325-7DA5-059DB41EA10C}"/>
                </a:ext>
              </a:extLst>
            </p:cNvPr>
            <p:cNvSpPr/>
            <p:nvPr/>
          </p:nvSpPr>
          <p:spPr>
            <a:xfrm>
              <a:off x="411458" y="5386748"/>
              <a:ext cx="3830592" cy="1497410"/>
            </a:xfrm>
            <a:prstGeom prst="roundRect">
              <a:avLst>
                <a:gd name="adj" fmla="val 4285"/>
              </a:avLst>
            </a:prstGeom>
            <a:noFill/>
            <a:ln w="31750">
              <a:solidFill>
                <a:srgbClr val="47588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Oval 331">
              <a:extLst>
                <a:ext uri="{FF2B5EF4-FFF2-40B4-BE49-F238E27FC236}">
                  <a16:creationId xmlns:a16="http://schemas.microsoft.com/office/drawing/2014/main" id="{18711138-C7D0-768A-3A9D-5A530BFE60DD}"/>
                </a:ext>
              </a:extLst>
            </p:cNvPr>
            <p:cNvSpPr/>
            <p:nvPr/>
          </p:nvSpPr>
          <p:spPr>
            <a:xfrm>
              <a:off x="530052" y="5576041"/>
              <a:ext cx="205849" cy="205849"/>
            </a:xfrm>
            <a:prstGeom prst="ellipse">
              <a:avLst/>
            </a:prstGeom>
            <a:solidFill>
              <a:srgbClr val="7C5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Oval 332">
              <a:extLst>
                <a:ext uri="{FF2B5EF4-FFF2-40B4-BE49-F238E27FC236}">
                  <a16:creationId xmlns:a16="http://schemas.microsoft.com/office/drawing/2014/main" id="{EE546DBB-C61B-40DA-3F10-D273A17A40E2}"/>
                </a:ext>
              </a:extLst>
            </p:cNvPr>
            <p:cNvSpPr/>
            <p:nvPr/>
          </p:nvSpPr>
          <p:spPr>
            <a:xfrm>
              <a:off x="530052" y="5895446"/>
              <a:ext cx="205849" cy="205849"/>
            </a:xfrm>
            <a:prstGeom prst="ellipse">
              <a:avLst/>
            </a:prstGeom>
            <a:solidFill>
              <a:srgbClr val="2CA9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4" name="Oval 333">
              <a:extLst>
                <a:ext uri="{FF2B5EF4-FFF2-40B4-BE49-F238E27FC236}">
                  <a16:creationId xmlns:a16="http://schemas.microsoft.com/office/drawing/2014/main" id="{8C212EC9-8069-BDD8-7D72-DCB6FAB2FA25}"/>
                </a:ext>
              </a:extLst>
            </p:cNvPr>
            <p:cNvSpPr/>
            <p:nvPr/>
          </p:nvSpPr>
          <p:spPr>
            <a:xfrm>
              <a:off x="530052" y="6214850"/>
              <a:ext cx="205849" cy="205849"/>
            </a:xfrm>
            <a:prstGeom prst="ellipse">
              <a:avLst/>
            </a:prstGeom>
            <a:solidFill>
              <a:srgbClr val="E481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Oval 334">
              <a:extLst>
                <a:ext uri="{FF2B5EF4-FFF2-40B4-BE49-F238E27FC236}">
                  <a16:creationId xmlns:a16="http://schemas.microsoft.com/office/drawing/2014/main" id="{2C968413-860C-03E7-B1F5-DF667AD1330A}"/>
                </a:ext>
              </a:extLst>
            </p:cNvPr>
            <p:cNvSpPr/>
            <p:nvPr/>
          </p:nvSpPr>
          <p:spPr>
            <a:xfrm>
              <a:off x="530052" y="6534253"/>
              <a:ext cx="205849" cy="205849"/>
            </a:xfrm>
            <a:prstGeom prst="ellipse">
              <a:avLst/>
            </a:prstGeom>
            <a:solidFill>
              <a:srgbClr val="7CAA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6" name="TextBox 335">
              <a:extLst>
                <a:ext uri="{FF2B5EF4-FFF2-40B4-BE49-F238E27FC236}">
                  <a16:creationId xmlns:a16="http://schemas.microsoft.com/office/drawing/2014/main" id="{13AB8C40-11EA-B891-D612-555E6E2F3B10}"/>
                </a:ext>
              </a:extLst>
            </p:cNvPr>
            <p:cNvSpPr txBox="1"/>
            <p:nvPr/>
          </p:nvSpPr>
          <p:spPr>
            <a:xfrm>
              <a:off x="490196" y="5241353"/>
              <a:ext cx="2136135" cy="276999"/>
            </a:xfrm>
            <a:prstGeom prst="rect">
              <a:avLst/>
            </a:prstGeom>
            <a:solidFill>
              <a:schemeClr val="bg1"/>
            </a:solidFill>
          </p:spPr>
          <p:txBody>
            <a:bodyPr wrap="square" rtlCol="0">
              <a:spAutoFit/>
            </a:bodyPr>
            <a:lstStyle/>
            <a:p>
              <a:r>
                <a:rPr lang="en-US" sz="1200" b="1"/>
                <a:t>International Partnerships</a:t>
              </a:r>
            </a:p>
          </p:txBody>
        </p:sp>
      </p:grpSp>
    </p:spTree>
    <p:extLst>
      <p:ext uri="{BB962C8B-B14F-4D97-AF65-F5344CB8AC3E}">
        <p14:creationId xmlns:p14="http://schemas.microsoft.com/office/powerpoint/2010/main" val="1534167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4E0A9-9E50-E853-8355-701C13310528}"/>
            </a:ext>
          </a:extLst>
        </p:cNvPr>
        <p:cNvGrpSpPr/>
        <p:nvPr/>
      </p:nvGrpSpPr>
      <p:grpSpPr>
        <a:xfrm>
          <a:off x="0" y="0"/>
          <a:ext cx="0" cy="0"/>
          <a:chOff x="0" y="0"/>
          <a:chExt cx="0" cy="0"/>
        </a:xfrm>
      </p:grpSpPr>
      <p:pic>
        <p:nvPicPr>
          <p:cNvPr id="7" name="Picture 6" descr="A diagram of functions and functions&#10;&#10;Description automatically generated">
            <a:extLst>
              <a:ext uri="{FF2B5EF4-FFF2-40B4-BE49-F238E27FC236}">
                <a16:creationId xmlns:a16="http://schemas.microsoft.com/office/drawing/2014/main" id="{78304939-1638-E00D-03BE-514C67A8CD63}"/>
              </a:ext>
            </a:extLst>
          </p:cNvPr>
          <p:cNvPicPr>
            <a:picLocks noChangeAspect="1"/>
          </p:cNvPicPr>
          <p:nvPr/>
        </p:nvPicPr>
        <p:blipFill>
          <a:blip r:embed="rId3"/>
          <a:stretch>
            <a:fillRect/>
          </a:stretch>
        </p:blipFill>
        <p:spPr>
          <a:xfrm>
            <a:off x="346606" y="1292045"/>
            <a:ext cx="11492367" cy="4477974"/>
          </a:xfrm>
          <a:prstGeom prst="rect">
            <a:avLst/>
          </a:prstGeom>
        </p:spPr>
      </p:pic>
      <p:sp>
        <p:nvSpPr>
          <p:cNvPr id="78" name="Rectangle 77">
            <a:extLst>
              <a:ext uri="{FF2B5EF4-FFF2-40B4-BE49-F238E27FC236}">
                <a16:creationId xmlns:a16="http://schemas.microsoft.com/office/drawing/2014/main" id="{B6F60723-899D-01B7-C409-70BEC793C3ED}"/>
              </a:ext>
            </a:extLst>
          </p:cNvPr>
          <p:cNvSpPr/>
          <p:nvPr/>
        </p:nvSpPr>
        <p:spPr>
          <a:xfrm>
            <a:off x="0" y="5860064"/>
            <a:ext cx="12192000" cy="997935"/>
          </a:xfrm>
          <a:prstGeom prst="rect">
            <a:avLst/>
          </a:prstGeom>
          <a:solidFill>
            <a:srgbClr val="E9B7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43" name="Oval 42">
            <a:extLst>
              <a:ext uri="{FF2B5EF4-FFF2-40B4-BE49-F238E27FC236}">
                <a16:creationId xmlns:a16="http://schemas.microsoft.com/office/drawing/2014/main" id="{FF55975A-854D-9BB4-9E62-D00D1611433C}"/>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11</a:t>
            </a:fld>
            <a:endParaRPr lang="en-US" spc="-150">
              <a:solidFill>
                <a:schemeClr val="tx1"/>
              </a:solidFill>
            </a:endParaRPr>
          </a:p>
        </p:txBody>
      </p:sp>
      <p:grpSp>
        <p:nvGrpSpPr>
          <p:cNvPr id="304" name="Group 303">
            <a:extLst>
              <a:ext uri="{FF2B5EF4-FFF2-40B4-BE49-F238E27FC236}">
                <a16:creationId xmlns:a16="http://schemas.microsoft.com/office/drawing/2014/main" id="{A2DB5A46-A85D-DB2D-7872-A15F967949A6}"/>
              </a:ext>
            </a:extLst>
          </p:cNvPr>
          <p:cNvGrpSpPr/>
          <p:nvPr/>
        </p:nvGrpSpPr>
        <p:grpSpPr>
          <a:xfrm>
            <a:off x="228600" y="1068971"/>
            <a:ext cx="10247811" cy="134614"/>
            <a:chOff x="38100" y="1312189"/>
            <a:chExt cx="10247811" cy="134614"/>
          </a:xfrm>
        </p:grpSpPr>
        <p:pic>
          <p:nvPicPr>
            <p:cNvPr id="305" name="Picture 304">
              <a:extLst>
                <a:ext uri="{FF2B5EF4-FFF2-40B4-BE49-F238E27FC236}">
                  <a16:creationId xmlns:a16="http://schemas.microsoft.com/office/drawing/2014/main" id="{F7EDEEAE-A342-C00B-44D8-2A838DA6BBB1}"/>
                </a:ext>
              </a:extLst>
            </p:cNvPr>
            <p:cNvPicPr>
              <a:picLocks noChangeAspect="1"/>
            </p:cNvPicPr>
            <p:nvPr/>
          </p:nvPicPr>
          <p:blipFill>
            <a:blip r:embed="rId4"/>
            <a:stretch>
              <a:fillRect/>
            </a:stretch>
          </p:blipFill>
          <p:spPr>
            <a:xfrm>
              <a:off x="1520111" y="1312189"/>
              <a:ext cx="1988140" cy="134614"/>
            </a:xfrm>
            <a:prstGeom prst="rect">
              <a:avLst/>
            </a:prstGeom>
          </p:spPr>
        </p:pic>
        <p:cxnSp>
          <p:nvCxnSpPr>
            <p:cNvPr id="306" name="Straight Connector 305">
              <a:extLst>
                <a:ext uri="{FF2B5EF4-FFF2-40B4-BE49-F238E27FC236}">
                  <a16:creationId xmlns:a16="http://schemas.microsoft.com/office/drawing/2014/main" id="{8B2302EA-0AC2-024D-99BE-BB168F2B36CB}"/>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7" name="Straight Connector 306">
              <a:extLst>
                <a:ext uri="{FF2B5EF4-FFF2-40B4-BE49-F238E27FC236}">
                  <a16:creationId xmlns:a16="http://schemas.microsoft.com/office/drawing/2014/main" id="{1D91ABF0-1944-5001-9298-1C339FCC4F2A}"/>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08" name="Title 1">
            <a:extLst>
              <a:ext uri="{FF2B5EF4-FFF2-40B4-BE49-F238E27FC236}">
                <a16:creationId xmlns:a16="http://schemas.microsoft.com/office/drawing/2014/main" id="{EA3BB0F4-FDD7-ADAF-EF98-6D0BCB9178E6}"/>
              </a:ext>
            </a:extLst>
          </p:cNvPr>
          <p:cNvSpPr txBox="1">
            <a:spLocks/>
          </p:cNvSpPr>
          <p:nvPr/>
        </p:nvSpPr>
        <p:spPr>
          <a:xfrm>
            <a:off x="457200" y="-7993"/>
            <a:ext cx="7331561" cy="633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600"/>
          </a:p>
        </p:txBody>
      </p:sp>
      <p:pic>
        <p:nvPicPr>
          <p:cNvPr id="310" name="Picture 309" descr="A black background with a black square&#10;&#10;Description automatically generated with medium confidence">
            <a:extLst>
              <a:ext uri="{FF2B5EF4-FFF2-40B4-BE49-F238E27FC236}">
                <a16:creationId xmlns:a16="http://schemas.microsoft.com/office/drawing/2014/main" id="{6ECF532A-ABF3-355A-2F9D-37D175FF3285}"/>
              </a:ext>
            </a:extLst>
          </p:cNvPr>
          <p:cNvPicPr>
            <a:picLocks noChangeAspect="1"/>
          </p:cNvPicPr>
          <p:nvPr/>
        </p:nvPicPr>
        <p:blipFill>
          <a:blip r:embed="rId5"/>
          <a:srcRect l="60291"/>
          <a:stretch/>
        </p:blipFill>
        <p:spPr>
          <a:xfrm>
            <a:off x="10906539" y="0"/>
            <a:ext cx="1280068" cy="1517904"/>
          </a:xfrm>
          <a:prstGeom prst="rect">
            <a:avLst/>
          </a:prstGeom>
        </p:spPr>
      </p:pic>
      <p:sp>
        <p:nvSpPr>
          <p:cNvPr id="4" name="Title 1">
            <a:extLst>
              <a:ext uri="{FF2B5EF4-FFF2-40B4-BE49-F238E27FC236}">
                <a16:creationId xmlns:a16="http://schemas.microsoft.com/office/drawing/2014/main" id="{9B0D6123-830F-26B0-8BF2-8FF5B56E4F40}"/>
              </a:ext>
            </a:extLst>
          </p:cNvPr>
          <p:cNvSpPr txBox="1">
            <a:spLocks/>
          </p:cNvSpPr>
          <p:nvPr/>
        </p:nvSpPr>
        <p:spPr>
          <a:xfrm>
            <a:off x="457200" y="192142"/>
            <a:ext cx="9906000" cy="633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Fictional Decomposition</a:t>
            </a:r>
          </a:p>
        </p:txBody>
      </p:sp>
      <p:sp>
        <p:nvSpPr>
          <p:cNvPr id="5" name="Title 1">
            <a:extLst>
              <a:ext uri="{FF2B5EF4-FFF2-40B4-BE49-F238E27FC236}">
                <a16:creationId xmlns:a16="http://schemas.microsoft.com/office/drawing/2014/main" id="{58DBD1A6-0C03-931B-8C5F-2FA591F37F8B}"/>
              </a:ext>
            </a:extLst>
          </p:cNvPr>
          <p:cNvSpPr txBox="1">
            <a:spLocks/>
          </p:cNvSpPr>
          <p:nvPr/>
        </p:nvSpPr>
        <p:spPr>
          <a:xfrm>
            <a:off x="457200" y="531913"/>
            <a:ext cx="7331561" cy="633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600"/>
              <a:t>Presented for Illustrative Purposes Only</a:t>
            </a:r>
          </a:p>
        </p:txBody>
      </p:sp>
      <p:sp>
        <p:nvSpPr>
          <p:cNvPr id="17" name="Rounded Rectangle 16">
            <a:extLst>
              <a:ext uri="{FF2B5EF4-FFF2-40B4-BE49-F238E27FC236}">
                <a16:creationId xmlns:a16="http://schemas.microsoft.com/office/drawing/2014/main" id="{4AC8D95F-2BF4-6C17-41CB-BCE84F22953E}"/>
              </a:ext>
            </a:extLst>
          </p:cNvPr>
          <p:cNvSpPr/>
          <p:nvPr/>
        </p:nvSpPr>
        <p:spPr>
          <a:xfrm>
            <a:off x="257975" y="1333320"/>
            <a:ext cx="2337463" cy="1840946"/>
          </a:xfrm>
          <a:prstGeom prst="roundRect">
            <a:avLst>
              <a:gd name="adj" fmla="val 8201"/>
            </a:avLst>
          </a:prstGeom>
          <a:solidFill>
            <a:srgbClr val="FFF3E7"/>
          </a:solidFill>
          <a:ln w="38100">
            <a:solidFill>
              <a:srgbClr val="E9B7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Decomposition of imaginary objective </a:t>
            </a:r>
          </a:p>
          <a:p>
            <a:pPr algn="ctr"/>
            <a:r>
              <a:rPr lang="en-US" sz="1600">
                <a:solidFill>
                  <a:schemeClr val="tx1"/>
                </a:solidFill>
              </a:rPr>
              <a:t>CC-1</a:t>
            </a:r>
            <a:r>
              <a:rPr lang="en-US" sz="1600" baseline="30000">
                <a:solidFill>
                  <a:schemeClr val="tx1"/>
                </a:solidFill>
              </a:rPr>
              <a:t>LM</a:t>
            </a:r>
            <a:br>
              <a:rPr lang="en-US" sz="1400">
                <a:solidFill>
                  <a:schemeClr val="tx1"/>
                </a:solidFill>
              </a:rPr>
            </a:br>
            <a:r>
              <a:rPr lang="en-US" sz="1400" b="1">
                <a:solidFill>
                  <a:schemeClr val="tx1"/>
                </a:solidFill>
              </a:rPr>
              <a:t>“Develop system(s) that enable crew to make hot coffee drinks in habitable surface volumes.”</a:t>
            </a:r>
          </a:p>
        </p:txBody>
      </p:sp>
      <p:sp>
        <p:nvSpPr>
          <p:cNvPr id="18" name="Rounded Rectangle 17">
            <a:extLst>
              <a:ext uri="{FF2B5EF4-FFF2-40B4-BE49-F238E27FC236}">
                <a16:creationId xmlns:a16="http://schemas.microsoft.com/office/drawing/2014/main" id="{E8802C65-104D-B51E-6022-DDEF8E39221F}"/>
              </a:ext>
            </a:extLst>
          </p:cNvPr>
          <p:cNvSpPr/>
          <p:nvPr/>
        </p:nvSpPr>
        <p:spPr>
          <a:xfrm>
            <a:off x="103639" y="5952149"/>
            <a:ext cx="11275802" cy="813764"/>
          </a:xfrm>
          <a:prstGeom prst="roundRect">
            <a:avLst>
              <a:gd name="adj" fmla="val 56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5AE2DDAF-A1A8-BDB9-BD4B-3ADD448CBD9D}"/>
              </a:ext>
            </a:extLst>
          </p:cNvPr>
          <p:cNvSpPr/>
          <p:nvPr/>
        </p:nvSpPr>
        <p:spPr>
          <a:xfrm>
            <a:off x="9748287" y="6038285"/>
            <a:ext cx="457200" cy="457200"/>
          </a:xfrm>
          <a:prstGeom prst="roundRect">
            <a:avLst>
              <a:gd name="adj" fmla="val 5697"/>
            </a:avLst>
          </a:prstGeom>
          <a:solidFill>
            <a:srgbClr val="6094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DE2A618F-12FF-5DA7-FDA0-F356BFACD84A}"/>
              </a:ext>
            </a:extLst>
          </p:cNvPr>
          <p:cNvGrpSpPr/>
          <p:nvPr/>
        </p:nvGrpSpPr>
        <p:grpSpPr>
          <a:xfrm>
            <a:off x="7888456" y="6026235"/>
            <a:ext cx="217150" cy="481300"/>
            <a:chOff x="4619728" y="6064879"/>
            <a:chExt cx="274320" cy="608015"/>
          </a:xfrm>
        </p:grpSpPr>
        <p:sp>
          <p:nvSpPr>
            <p:cNvPr id="20" name="Rounded Rectangle 19">
              <a:extLst>
                <a:ext uri="{FF2B5EF4-FFF2-40B4-BE49-F238E27FC236}">
                  <a16:creationId xmlns:a16="http://schemas.microsoft.com/office/drawing/2014/main" id="{8742F220-D292-D662-8FC1-5E55684C96ED}"/>
                </a:ext>
              </a:extLst>
            </p:cNvPr>
            <p:cNvSpPr/>
            <p:nvPr/>
          </p:nvSpPr>
          <p:spPr>
            <a:xfrm>
              <a:off x="4619728" y="6064879"/>
              <a:ext cx="274320" cy="274320"/>
            </a:xfrm>
            <a:prstGeom prst="roundRect">
              <a:avLst>
                <a:gd name="adj" fmla="val 5697"/>
              </a:avLst>
            </a:prstGeom>
            <a:solidFill>
              <a:srgbClr val="F3B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a:extLst>
                <a:ext uri="{FF2B5EF4-FFF2-40B4-BE49-F238E27FC236}">
                  <a16:creationId xmlns:a16="http://schemas.microsoft.com/office/drawing/2014/main" id="{1675C621-E8A4-04AD-DD8B-CBBA4E20E17E}"/>
                </a:ext>
              </a:extLst>
            </p:cNvPr>
            <p:cNvSpPr/>
            <p:nvPr/>
          </p:nvSpPr>
          <p:spPr>
            <a:xfrm>
              <a:off x="4619728" y="6398574"/>
              <a:ext cx="274320" cy="274320"/>
            </a:xfrm>
            <a:prstGeom prst="roundRect">
              <a:avLst>
                <a:gd name="adj" fmla="val 5697"/>
              </a:avLst>
            </a:prstGeom>
            <a:solidFill>
              <a:srgbClr val="F3B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a:extLst>
              <a:ext uri="{FF2B5EF4-FFF2-40B4-BE49-F238E27FC236}">
                <a16:creationId xmlns:a16="http://schemas.microsoft.com/office/drawing/2014/main" id="{638A9ADC-B593-7A3F-F2D7-FFE009961B6C}"/>
              </a:ext>
            </a:extLst>
          </p:cNvPr>
          <p:cNvGrpSpPr/>
          <p:nvPr/>
        </p:nvGrpSpPr>
        <p:grpSpPr>
          <a:xfrm>
            <a:off x="5770457" y="6024537"/>
            <a:ext cx="475319" cy="484697"/>
            <a:chOff x="3077690" y="6065198"/>
            <a:chExt cx="600460" cy="612307"/>
          </a:xfrm>
        </p:grpSpPr>
        <p:sp>
          <p:nvSpPr>
            <p:cNvPr id="21" name="Rounded Rectangle 20">
              <a:extLst>
                <a:ext uri="{FF2B5EF4-FFF2-40B4-BE49-F238E27FC236}">
                  <a16:creationId xmlns:a16="http://schemas.microsoft.com/office/drawing/2014/main" id="{36AF64C6-0F59-3ED4-2C99-0426BCABB762}"/>
                </a:ext>
              </a:extLst>
            </p:cNvPr>
            <p:cNvSpPr/>
            <p:nvPr/>
          </p:nvSpPr>
          <p:spPr>
            <a:xfrm>
              <a:off x="3403830" y="6065198"/>
              <a:ext cx="274320" cy="274320"/>
            </a:xfrm>
            <a:prstGeom prst="roundRect">
              <a:avLst>
                <a:gd name="adj" fmla="val 5697"/>
              </a:avLst>
            </a:prstGeom>
            <a:solidFill>
              <a:srgbClr val="6FAA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6DD0C8D0-9C23-C9B2-2042-2AFEB4A0C241}"/>
                </a:ext>
              </a:extLst>
            </p:cNvPr>
            <p:cNvSpPr/>
            <p:nvPr/>
          </p:nvSpPr>
          <p:spPr>
            <a:xfrm>
              <a:off x="3403830" y="6403185"/>
              <a:ext cx="274320" cy="274320"/>
            </a:xfrm>
            <a:prstGeom prst="roundRect">
              <a:avLst>
                <a:gd name="adj" fmla="val 5697"/>
              </a:avLst>
            </a:prstGeom>
            <a:solidFill>
              <a:srgbClr val="6FAA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07A6DC38-A876-304A-711F-5756D5F1D039}"/>
                </a:ext>
              </a:extLst>
            </p:cNvPr>
            <p:cNvSpPr/>
            <p:nvPr/>
          </p:nvSpPr>
          <p:spPr>
            <a:xfrm>
              <a:off x="3077690" y="6065198"/>
              <a:ext cx="274320" cy="274320"/>
            </a:xfrm>
            <a:prstGeom prst="roundRect">
              <a:avLst>
                <a:gd name="adj" fmla="val 5697"/>
              </a:avLst>
            </a:prstGeom>
            <a:solidFill>
              <a:srgbClr val="6FAA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a:extLst>
                <a:ext uri="{FF2B5EF4-FFF2-40B4-BE49-F238E27FC236}">
                  <a16:creationId xmlns:a16="http://schemas.microsoft.com/office/drawing/2014/main" id="{433395F0-2C92-B1D3-07FF-51460AE1CE88}"/>
                </a:ext>
              </a:extLst>
            </p:cNvPr>
            <p:cNvSpPr/>
            <p:nvPr/>
          </p:nvSpPr>
          <p:spPr>
            <a:xfrm>
              <a:off x="3077690" y="6403185"/>
              <a:ext cx="274320" cy="274320"/>
            </a:xfrm>
            <a:prstGeom prst="roundRect">
              <a:avLst>
                <a:gd name="adj" fmla="val 5697"/>
              </a:avLst>
            </a:prstGeom>
            <a:solidFill>
              <a:srgbClr val="6FAA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18A1D756-B974-80C9-E3C4-D303F2F09676}"/>
              </a:ext>
            </a:extLst>
          </p:cNvPr>
          <p:cNvGrpSpPr/>
          <p:nvPr/>
        </p:nvGrpSpPr>
        <p:grpSpPr>
          <a:xfrm>
            <a:off x="3395710" y="6024537"/>
            <a:ext cx="732067" cy="484697"/>
            <a:chOff x="1579802" y="6064879"/>
            <a:chExt cx="924804" cy="612307"/>
          </a:xfrm>
        </p:grpSpPr>
        <p:sp>
          <p:nvSpPr>
            <p:cNvPr id="26" name="Rounded Rectangle 25">
              <a:extLst>
                <a:ext uri="{FF2B5EF4-FFF2-40B4-BE49-F238E27FC236}">
                  <a16:creationId xmlns:a16="http://schemas.microsoft.com/office/drawing/2014/main" id="{F28411DE-787B-423E-6160-28DBB9BD90CF}"/>
                </a:ext>
              </a:extLst>
            </p:cNvPr>
            <p:cNvSpPr/>
            <p:nvPr/>
          </p:nvSpPr>
          <p:spPr>
            <a:xfrm>
              <a:off x="2230286" y="6064879"/>
              <a:ext cx="274320" cy="274320"/>
            </a:xfrm>
            <a:prstGeom prst="roundRect">
              <a:avLst>
                <a:gd name="adj" fmla="val 5697"/>
              </a:avLst>
            </a:prstGeom>
            <a:solidFill>
              <a:srgbClr val="E97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a:extLst>
                <a:ext uri="{FF2B5EF4-FFF2-40B4-BE49-F238E27FC236}">
                  <a16:creationId xmlns:a16="http://schemas.microsoft.com/office/drawing/2014/main" id="{F83AA8DA-EBF2-6724-5B3F-772E4A6A89EF}"/>
                </a:ext>
              </a:extLst>
            </p:cNvPr>
            <p:cNvSpPr/>
            <p:nvPr/>
          </p:nvSpPr>
          <p:spPr>
            <a:xfrm>
              <a:off x="2230286" y="6402866"/>
              <a:ext cx="274320" cy="274320"/>
            </a:xfrm>
            <a:prstGeom prst="roundRect">
              <a:avLst>
                <a:gd name="adj" fmla="val 5697"/>
              </a:avLst>
            </a:prstGeom>
            <a:solidFill>
              <a:srgbClr val="E97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4D24E93A-D6F1-5AD9-AE89-75825CF172A3}"/>
                </a:ext>
              </a:extLst>
            </p:cNvPr>
            <p:cNvSpPr/>
            <p:nvPr/>
          </p:nvSpPr>
          <p:spPr>
            <a:xfrm>
              <a:off x="1904146" y="6064879"/>
              <a:ext cx="274320" cy="274320"/>
            </a:xfrm>
            <a:prstGeom prst="roundRect">
              <a:avLst>
                <a:gd name="adj" fmla="val 5697"/>
              </a:avLst>
            </a:prstGeom>
            <a:solidFill>
              <a:srgbClr val="E97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32486583-829A-593A-8FDE-12907AFB4D74}"/>
                </a:ext>
              </a:extLst>
            </p:cNvPr>
            <p:cNvSpPr/>
            <p:nvPr/>
          </p:nvSpPr>
          <p:spPr>
            <a:xfrm>
              <a:off x="1904146" y="6402866"/>
              <a:ext cx="274320" cy="274320"/>
            </a:xfrm>
            <a:prstGeom prst="roundRect">
              <a:avLst>
                <a:gd name="adj" fmla="val 5697"/>
              </a:avLst>
            </a:prstGeom>
            <a:solidFill>
              <a:srgbClr val="E97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6DAA7D2C-0DBA-AE67-A6F0-DE8FF46E78D3}"/>
                </a:ext>
              </a:extLst>
            </p:cNvPr>
            <p:cNvSpPr/>
            <p:nvPr/>
          </p:nvSpPr>
          <p:spPr>
            <a:xfrm>
              <a:off x="1579802" y="6064879"/>
              <a:ext cx="274320" cy="274320"/>
            </a:xfrm>
            <a:prstGeom prst="roundRect">
              <a:avLst>
                <a:gd name="adj" fmla="val 5697"/>
              </a:avLst>
            </a:prstGeom>
            <a:solidFill>
              <a:srgbClr val="E97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7B408B46-B619-D147-8E5E-792B371BD171}"/>
                </a:ext>
              </a:extLst>
            </p:cNvPr>
            <p:cNvSpPr/>
            <p:nvPr/>
          </p:nvSpPr>
          <p:spPr>
            <a:xfrm>
              <a:off x="1579802" y="6402866"/>
              <a:ext cx="274320" cy="274320"/>
            </a:xfrm>
            <a:prstGeom prst="roundRect">
              <a:avLst>
                <a:gd name="adj" fmla="val 5697"/>
              </a:avLst>
            </a:prstGeom>
            <a:solidFill>
              <a:srgbClr val="E97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id="{4B5038B9-1EDB-D33F-A23F-B3405952CF4E}"/>
              </a:ext>
            </a:extLst>
          </p:cNvPr>
          <p:cNvGrpSpPr/>
          <p:nvPr/>
        </p:nvGrpSpPr>
        <p:grpSpPr>
          <a:xfrm>
            <a:off x="257975" y="6026162"/>
            <a:ext cx="1495055" cy="481446"/>
            <a:chOff x="257975" y="6038820"/>
            <a:chExt cx="933470" cy="300601"/>
          </a:xfrm>
        </p:grpSpPr>
        <p:grpSp>
          <p:nvGrpSpPr>
            <p:cNvPr id="33" name="Group 32">
              <a:extLst>
                <a:ext uri="{FF2B5EF4-FFF2-40B4-BE49-F238E27FC236}">
                  <a16:creationId xmlns:a16="http://schemas.microsoft.com/office/drawing/2014/main" id="{D6C8BBC6-1980-1E6B-B640-3A9B31BD4272}"/>
                </a:ext>
              </a:extLst>
            </p:cNvPr>
            <p:cNvGrpSpPr/>
            <p:nvPr/>
          </p:nvGrpSpPr>
          <p:grpSpPr>
            <a:xfrm>
              <a:off x="257975" y="6038820"/>
              <a:ext cx="454015" cy="300601"/>
              <a:chOff x="1579802" y="6064879"/>
              <a:chExt cx="924804" cy="612307"/>
            </a:xfrm>
            <a:solidFill>
              <a:srgbClr val="8250A3"/>
            </a:solidFill>
          </p:grpSpPr>
          <p:sp>
            <p:nvSpPr>
              <p:cNvPr id="34" name="Rounded Rectangle 33">
                <a:extLst>
                  <a:ext uri="{FF2B5EF4-FFF2-40B4-BE49-F238E27FC236}">
                    <a16:creationId xmlns:a16="http://schemas.microsoft.com/office/drawing/2014/main" id="{9BE00405-5BEC-E600-97DB-B95CF07EE7C9}"/>
                  </a:ext>
                </a:extLst>
              </p:cNvPr>
              <p:cNvSpPr/>
              <p:nvPr/>
            </p:nvSpPr>
            <p:spPr>
              <a:xfrm>
                <a:off x="2230286" y="6064879"/>
                <a:ext cx="274320" cy="274320"/>
              </a:xfrm>
              <a:prstGeom prst="roundRect">
                <a:avLst>
                  <a:gd name="adj" fmla="val 569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D15FA0C2-6B2D-6572-D731-A8BDC99A7E0D}"/>
                  </a:ext>
                </a:extLst>
              </p:cNvPr>
              <p:cNvSpPr/>
              <p:nvPr/>
            </p:nvSpPr>
            <p:spPr>
              <a:xfrm>
                <a:off x="2230286" y="6402866"/>
                <a:ext cx="274320" cy="274320"/>
              </a:xfrm>
              <a:prstGeom prst="roundRect">
                <a:avLst>
                  <a:gd name="adj" fmla="val 569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a:extLst>
                  <a:ext uri="{FF2B5EF4-FFF2-40B4-BE49-F238E27FC236}">
                    <a16:creationId xmlns:a16="http://schemas.microsoft.com/office/drawing/2014/main" id="{FCE160BD-145E-F94C-6274-E56E1C6E75E5}"/>
                  </a:ext>
                </a:extLst>
              </p:cNvPr>
              <p:cNvSpPr/>
              <p:nvPr/>
            </p:nvSpPr>
            <p:spPr>
              <a:xfrm>
                <a:off x="1904146" y="6064879"/>
                <a:ext cx="274320" cy="274320"/>
              </a:xfrm>
              <a:prstGeom prst="roundRect">
                <a:avLst>
                  <a:gd name="adj" fmla="val 569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55FDF40B-D354-672F-7AA7-0028372CE231}"/>
                  </a:ext>
                </a:extLst>
              </p:cNvPr>
              <p:cNvSpPr/>
              <p:nvPr/>
            </p:nvSpPr>
            <p:spPr>
              <a:xfrm>
                <a:off x="1904146" y="6402866"/>
                <a:ext cx="274320" cy="274320"/>
              </a:xfrm>
              <a:prstGeom prst="roundRect">
                <a:avLst>
                  <a:gd name="adj" fmla="val 569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37">
                <a:extLst>
                  <a:ext uri="{FF2B5EF4-FFF2-40B4-BE49-F238E27FC236}">
                    <a16:creationId xmlns:a16="http://schemas.microsoft.com/office/drawing/2014/main" id="{E12A950C-F32C-4151-D852-99D1F5DA2B82}"/>
                  </a:ext>
                </a:extLst>
              </p:cNvPr>
              <p:cNvSpPr/>
              <p:nvPr/>
            </p:nvSpPr>
            <p:spPr>
              <a:xfrm>
                <a:off x="1579802" y="6064879"/>
                <a:ext cx="274320" cy="274320"/>
              </a:xfrm>
              <a:prstGeom prst="roundRect">
                <a:avLst>
                  <a:gd name="adj" fmla="val 569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a:extLst>
                  <a:ext uri="{FF2B5EF4-FFF2-40B4-BE49-F238E27FC236}">
                    <a16:creationId xmlns:a16="http://schemas.microsoft.com/office/drawing/2014/main" id="{427C8DB8-4C29-98E4-66FE-FDE64AF2488A}"/>
                  </a:ext>
                </a:extLst>
              </p:cNvPr>
              <p:cNvSpPr/>
              <p:nvPr/>
            </p:nvSpPr>
            <p:spPr>
              <a:xfrm>
                <a:off x="1579802" y="6402866"/>
                <a:ext cx="274320" cy="274320"/>
              </a:xfrm>
              <a:prstGeom prst="roundRect">
                <a:avLst>
                  <a:gd name="adj" fmla="val 569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263E151F-68BA-FF96-1BDD-D49572592E12}"/>
                </a:ext>
              </a:extLst>
            </p:cNvPr>
            <p:cNvGrpSpPr/>
            <p:nvPr/>
          </p:nvGrpSpPr>
          <p:grpSpPr>
            <a:xfrm>
              <a:off x="737430" y="6038820"/>
              <a:ext cx="454015" cy="300601"/>
              <a:chOff x="1579802" y="6064879"/>
              <a:chExt cx="924804" cy="612307"/>
            </a:xfrm>
            <a:solidFill>
              <a:srgbClr val="8250A3"/>
            </a:solidFill>
          </p:grpSpPr>
          <p:sp>
            <p:nvSpPr>
              <p:cNvPr id="42" name="Rounded Rectangle 41">
                <a:extLst>
                  <a:ext uri="{FF2B5EF4-FFF2-40B4-BE49-F238E27FC236}">
                    <a16:creationId xmlns:a16="http://schemas.microsoft.com/office/drawing/2014/main" id="{BACA825C-34CF-1B32-0A15-82593FBFDF4B}"/>
                  </a:ext>
                </a:extLst>
              </p:cNvPr>
              <p:cNvSpPr/>
              <p:nvPr/>
            </p:nvSpPr>
            <p:spPr>
              <a:xfrm>
                <a:off x="2230286" y="6064879"/>
                <a:ext cx="274320" cy="274320"/>
              </a:xfrm>
              <a:prstGeom prst="roundRect">
                <a:avLst>
                  <a:gd name="adj" fmla="val 569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B606EA75-C162-6499-E4EB-4B310E14EF5F}"/>
                  </a:ext>
                </a:extLst>
              </p:cNvPr>
              <p:cNvSpPr/>
              <p:nvPr/>
            </p:nvSpPr>
            <p:spPr>
              <a:xfrm>
                <a:off x="2230286" y="6402866"/>
                <a:ext cx="274320" cy="274320"/>
              </a:xfrm>
              <a:prstGeom prst="roundRect">
                <a:avLst>
                  <a:gd name="adj" fmla="val 569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ounded Rectangle 46">
                <a:extLst>
                  <a:ext uri="{FF2B5EF4-FFF2-40B4-BE49-F238E27FC236}">
                    <a16:creationId xmlns:a16="http://schemas.microsoft.com/office/drawing/2014/main" id="{94E3FD70-60A7-4F90-A22D-CA8AFEE448B8}"/>
                  </a:ext>
                </a:extLst>
              </p:cNvPr>
              <p:cNvSpPr/>
              <p:nvPr/>
            </p:nvSpPr>
            <p:spPr>
              <a:xfrm>
                <a:off x="1904146" y="6064879"/>
                <a:ext cx="274320" cy="274320"/>
              </a:xfrm>
              <a:prstGeom prst="roundRect">
                <a:avLst>
                  <a:gd name="adj" fmla="val 569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ounded Rectangle 48">
                <a:extLst>
                  <a:ext uri="{FF2B5EF4-FFF2-40B4-BE49-F238E27FC236}">
                    <a16:creationId xmlns:a16="http://schemas.microsoft.com/office/drawing/2014/main" id="{6EF68A81-96AB-9B5B-1B20-0F21789CB163}"/>
                  </a:ext>
                </a:extLst>
              </p:cNvPr>
              <p:cNvSpPr/>
              <p:nvPr/>
            </p:nvSpPr>
            <p:spPr>
              <a:xfrm>
                <a:off x="1904146" y="6402866"/>
                <a:ext cx="274320" cy="274320"/>
              </a:xfrm>
              <a:prstGeom prst="roundRect">
                <a:avLst>
                  <a:gd name="adj" fmla="val 569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ounded Rectangle 49">
                <a:extLst>
                  <a:ext uri="{FF2B5EF4-FFF2-40B4-BE49-F238E27FC236}">
                    <a16:creationId xmlns:a16="http://schemas.microsoft.com/office/drawing/2014/main" id="{F315AF11-B44D-4E08-AB35-6AFB0AC7B708}"/>
                  </a:ext>
                </a:extLst>
              </p:cNvPr>
              <p:cNvSpPr/>
              <p:nvPr/>
            </p:nvSpPr>
            <p:spPr>
              <a:xfrm>
                <a:off x="1579802" y="6064879"/>
                <a:ext cx="274320" cy="274320"/>
              </a:xfrm>
              <a:prstGeom prst="roundRect">
                <a:avLst>
                  <a:gd name="adj" fmla="val 569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ounded Rectangle 50">
                <a:extLst>
                  <a:ext uri="{FF2B5EF4-FFF2-40B4-BE49-F238E27FC236}">
                    <a16:creationId xmlns:a16="http://schemas.microsoft.com/office/drawing/2014/main" id="{9ECEA5AD-EC3F-58A2-C4AB-065CAFE7DD72}"/>
                  </a:ext>
                </a:extLst>
              </p:cNvPr>
              <p:cNvSpPr/>
              <p:nvPr/>
            </p:nvSpPr>
            <p:spPr>
              <a:xfrm>
                <a:off x="1579802" y="6402866"/>
                <a:ext cx="274320" cy="274320"/>
              </a:xfrm>
              <a:prstGeom prst="roundRect">
                <a:avLst>
                  <a:gd name="adj" fmla="val 569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2" name="TextBox 51">
            <a:extLst>
              <a:ext uri="{FF2B5EF4-FFF2-40B4-BE49-F238E27FC236}">
                <a16:creationId xmlns:a16="http://schemas.microsoft.com/office/drawing/2014/main" id="{0A52C60B-A778-05CE-3D29-DCE1AE44851B}"/>
              </a:ext>
            </a:extLst>
          </p:cNvPr>
          <p:cNvSpPr txBox="1"/>
          <p:nvPr/>
        </p:nvSpPr>
        <p:spPr>
          <a:xfrm>
            <a:off x="1747716" y="6005275"/>
            <a:ext cx="1636511" cy="523220"/>
          </a:xfrm>
          <a:prstGeom prst="rect">
            <a:avLst/>
          </a:prstGeom>
          <a:noFill/>
          <a:ln>
            <a:noFill/>
          </a:ln>
        </p:spPr>
        <p:txBody>
          <a:bodyPr wrap="square" rtlCol="0" anchor="ctr">
            <a:spAutoFit/>
          </a:bodyPr>
          <a:lstStyle/>
          <a:p>
            <a:r>
              <a:rPr lang="en-US" sz="1400">
                <a:cs typeface="Arial Narrow" panose="020B0604020202020204" pitchFamily="34" charset="0"/>
              </a:rPr>
              <a:t>Program Office</a:t>
            </a:r>
          </a:p>
          <a:p>
            <a:r>
              <a:rPr lang="en-US" sz="1400">
                <a:cs typeface="Arial Narrow" panose="020B0604020202020204" pitchFamily="34" charset="0"/>
              </a:rPr>
              <a:t>Requirements</a:t>
            </a:r>
          </a:p>
        </p:txBody>
      </p:sp>
      <p:sp>
        <p:nvSpPr>
          <p:cNvPr id="54" name="TextBox 53">
            <a:extLst>
              <a:ext uri="{FF2B5EF4-FFF2-40B4-BE49-F238E27FC236}">
                <a16:creationId xmlns:a16="http://schemas.microsoft.com/office/drawing/2014/main" id="{CD6B8625-DDC3-6639-31EF-283491D9AD02}"/>
              </a:ext>
            </a:extLst>
          </p:cNvPr>
          <p:cNvSpPr txBox="1"/>
          <p:nvPr/>
        </p:nvSpPr>
        <p:spPr>
          <a:xfrm>
            <a:off x="4123769" y="6112997"/>
            <a:ext cx="1066522" cy="307777"/>
          </a:xfrm>
          <a:prstGeom prst="rect">
            <a:avLst/>
          </a:prstGeom>
          <a:noFill/>
          <a:ln>
            <a:noFill/>
          </a:ln>
        </p:spPr>
        <p:txBody>
          <a:bodyPr wrap="square" rtlCol="0" anchor="ctr">
            <a:spAutoFit/>
          </a:bodyPr>
          <a:lstStyle/>
          <a:p>
            <a:r>
              <a:rPr lang="en-US" sz="1400">
                <a:cs typeface="Arial Narrow" panose="020B0604020202020204" pitchFamily="34" charset="0"/>
              </a:rPr>
              <a:t>Functions</a:t>
            </a:r>
          </a:p>
        </p:txBody>
      </p:sp>
      <p:sp>
        <p:nvSpPr>
          <p:cNvPr id="56" name="TextBox 55">
            <a:extLst>
              <a:ext uri="{FF2B5EF4-FFF2-40B4-BE49-F238E27FC236}">
                <a16:creationId xmlns:a16="http://schemas.microsoft.com/office/drawing/2014/main" id="{390C83A5-EC4C-3608-AD26-E493E7081CF5}"/>
              </a:ext>
            </a:extLst>
          </p:cNvPr>
          <p:cNvSpPr txBox="1"/>
          <p:nvPr/>
        </p:nvSpPr>
        <p:spPr>
          <a:xfrm>
            <a:off x="6253401" y="6005275"/>
            <a:ext cx="1369260" cy="523220"/>
          </a:xfrm>
          <a:prstGeom prst="rect">
            <a:avLst/>
          </a:prstGeom>
          <a:noFill/>
          <a:ln>
            <a:noFill/>
          </a:ln>
        </p:spPr>
        <p:txBody>
          <a:bodyPr wrap="square" rtlCol="0" anchor="ctr">
            <a:spAutoFit/>
          </a:bodyPr>
          <a:lstStyle/>
          <a:p>
            <a:r>
              <a:rPr lang="en-US" sz="1400">
                <a:cs typeface="Arial Narrow" panose="020B0604020202020204" pitchFamily="34" charset="0"/>
              </a:rPr>
              <a:t>Use </a:t>
            </a:r>
          </a:p>
          <a:p>
            <a:r>
              <a:rPr lang="en-US" sz="1400">
                <a:cs typeface="Arial Narrow" panose="020B0604020202020204" pitchFamily="34" charset="0"/>
              </a:rPr>
              <a:t>Cases</a:t>
            </a:r>
          </a:p>
        </p:txBody>
      </p:sp>
      <p:sp>
        <p:nvSpPr>
          <p:cNvPr id="57" name="TextBox 56">
            <a:extLst>
              <a:ext uri="{FF2B5EF4-FFF2-40B4-BE49-F238E27FC236}">
                <a16:creationId xmlns:a16="http://schemas.microsoft.com/office/drawing/2014/main" id="{A7C13246-064E-A62C-3CF5-FEE91CA335BB}"/>
              </a:ext>
            </a:extLst>
          </p:cNvPr>
          <p:cNvSpPr txBox="1"/>
          <p:nvPr/>
        </p:nvSpPr>
        <p:spPr>
          <a:xfrm>
            <a:off x="8070750" y="6005275"/>
            <a:ext cx="1710172" cy="523220"/>
          </a:xfrm>
          <a:prstGeom prst="rect">
            <a:avLst/>
          </a:prstGeom>
          <a:noFill/>
          <a:ln>
            <a:noFill/>
          </a:ln>
        </p:spPr>
        <p:txBody>
          <a:bodyPr wrap="square" rtlCol="0" anchor="ctr">
            <a:spAutoFit/>
          </a:bodyPr>
          <a:lstStyle/>
          <a:p>
            <a:r>
              <a:rPr lang="en-US" sz="1400">
                <a:cs typeface="Arial Narrow" panose="020B0604020202020204" pitchFamily="34" charset="0"/>
              </a:rPr>
              <a:t>Characteristics</a:t>
            </a:r>
          </a:p>
          <a:p>
            <a:r>
              <a:rPr lang="en-US" sz="1400">
                <a:cs typeface="Arial Narrow" panose="020B0604020202020204" pitchFamily="34" charset="0"/>
              </a:rPr>
              <a:t>&amp; Needs</a:t>
            </a:r>
          </a:p>
        </p:txBody>
      </p:sp>
      <p:sp>
        <p:nvSpPr>
          <p:cNvPr id="58" name="TextBox 57">
            <a:extLst>
              <a:ext uri="{FF2B5EF4-FFF2-40B4-BE49-F238E27FC236}">
                <a16:creationId xmlns:a16="http://schemas.microsoft.com/office/drawing/2014/main" id="{2C9BB19F-92F3-DBF9-BFCD-11C0A878E39E}"/>
              </a:ext>
            </a:extLst>
          </p:cNvPr>
          <p:cNvSpPr txBox="1"/>
          <p:nvPr/>
        </p:nvSpPr>
        <p:spPr>
          <a:xfrm>
            <a:off x="10196558" y="6005275"/>
            <a:ext cx="1029424" cy="523220"/>
          </a:xfrm>
          <a:prstGeom prst="rect">
            <a:avLst/>
          </a:prstGeom>
          <a:noFill/>
          <a:ln>
            <a:noFill/>
          </a:ln>
        </p:spPr>
        <p:txBody>
          <a:bodyPr wrap="square" rtlCol="0" anchor="ctr">
            <a:spAutoFit/>
          </a:bodyPr>
          <a:lstStyle/>
          <a:p>
            <a:r>
              <a:rPr lang="en-US" sz="1400">
                <a:cs typeface="Arial Narrow" panose="020B0604020202020204" pitchFamily="34" charset="0"/>
              </a:rPr>
              <a:t>Objectives</a:t>
            </a:r>
          </a:p>
          <a:p>
            <a:r>
              <a:rPr lang="en-US" sz="1400">
                <a:cs typeface="Arial Narrow" panose="020B0604020202020204" pitchFamily="34" charset="0"/>
              </a:rPr>
              <a:t>&amp; Goals</a:t>
            </a:r>
          </a:p>
        </p:txBody>
      </p:sp>
      <p:cxnSp>
        <p:nvCxnSpPr>
          <p:cNvPr id="62" name="Straight Arrow Connector 61">
            <a:extLst>
              <a:ext uri="{FF2B5EF4-FFF2-40B4-BE49-F238E27FC236}">
                <a16:creationId xmlns:a16="http://schemas.microsoft.com/office/drawing/2014/main" id="{6EA5469E-52D2-7D4E-8A64-A165D5A8081C}"/>
              </a:ext>
            </a:extLst>
          </p:cNvPr>
          <p:cNvCxnSpPr/>
          <p:nvPr/>
        </p:nvCxnSpPr>
        <p:spPr>
          <a:xfrm flipH="1">
            <a:off x="228600" y="6648159"/>
            <a:ext cx="10997382" cy="0"/>
          </a:xfrm>
          <a:prstGeom prst="straightConnector1">
            <a:avLst/>
          </a:prstGeom>
          <a:ln w="50800">
            <a:gradFill>
              <a:gsLst>
                <a:gs pos="0">
                  <a:srgbClr val="8250A3"/>
                </a:gs>
                <a:gs pos="21000">
                  <a:srgbClr val="E97C30"/>
                </a:gs>
                <a:gs pos="73012">
                  <a:srgbClr val="F3B300"/>
                </a:gs>
                <a:gs pos="48000">
                  <a:srgbClr val="6FAA45"/>
                </a:gs>
                <a:gs pos="100000">
                  <a:srgbClr val="6094A8"/>
                </a:gs>
              </a:gsLst>
              <a:lin ang="10800000" scaled="0"/>
            </a:gradFill>
            <a:round/>
            <a:headEnd type="oval"/>
            <a:tailEnd type="arrow" w="sm" len="sm"/>
          </a:ln>
        </p:spPr>
        <p:style>
          <a:lnRef idx="2">
            <a:schemeClr val="accent1"/>
          </a:lnRef>
          <a:fillRef idx="0">
            <a:schemeClr val="accent1"/>
          </a:fillRef>
          <a:effectRef idx="1">
            <a:schemeClr val="accent1"/>
          </a:effectRef>
          <a:fontRef idx="minor">
            <a:schemeClr val="tx1"/>
          </a:fontRef>
        </p:style>
      </p:cxnSp>
      <p:pic>
        <p:nvPicPr>
          <p:cNvPr id="8" name="Graphic 7" descr="Badge 1 with solid fill">
            <a:extLst>
              <a:ext uri="{FF2B5EF4-FFF2-40B4-BE49-F238E27FC236}">
                <a16:creationId xmlns:a16="http://schemas.microsoft.com/office/drawing/2014/main" id="{E7EA16D0-55B3-630F-5D89-D6E6040087B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43762" y="2968617"/>
            <a:ext cx="274320" cy="274320"/>
          </a:xfrm>
          <a:prstGeom prst="rect">
            <a:avLst/>
          </a:prstGeom>
        </p:spPr>
      </p:pic>
      <p:pic>
        <p:nvPicPr>
          <p:cNvPr id="9" name="Graphic 8" descr="Badge with solid fill">
            <a:extLst>
              <a:ext uri="{FF2B5EF4-FFF2-40B4-BE49-F238E27FC236}">
                <a16:creationId xmlns:a16="http://schemas.microsoft.com/office/drawing/2014/main" id="{7D87C8AA-34EC-0776-3C1C-FDC7A7F08C6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291743" y="3266352"/>
            <a:ext cx="274320" cy="274320"/>
          </a:xfrm>
          <a:prstGeom prst="rect">
            <a:avLst/>
          </a:prstGeom>
        </p:spPr>
      </p:pic>
      <p:pic>
        <p:nvPicPr>
          <p:cNvPr id="10" name="Graphic 9" descr="Badge 3 with solid fill">
            <a:extLst>
              <a:ext uri="{FF2B5EF4-FFF2-40B4-BE49-F238E27FC236}">
                <a16:creationId xmlns:a16="http://schemas.microsoft.com/office/drawing/2014/main" id="{D17D9C4E-626F-7D3C-E5D9-E5E691680BC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291743" y="5402080"/>
            <a:ext cx="274320" cy="274320"/>
          </a:xfrm>
          <a:prstGeom prst="rect">
            <a:avLst/>
          </a:prstGeom>
        </p:spPr>
      </p:pic>
      <p:pic>
        <p:nvPicPr>
          <p:cNvPr id="11" name="Graphic 10" descr="Badge 1 with solid fill">
            <a:extLst>
              <a:ext uri="{FF2B5EF4-FFF2-40B4-BE49-F238E27FC236}">
                <a16:creationId xmlns:a16="http://schemas.microsoft.com/office/drawing/2014/main" id="{1322685D-F25D-CBBD-D340-EC14EC2BC2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33692" y="3590377"/>
            <a:ext cx="274320" cy="274320"/>
          </a:xfrm>
          <a:prstGeom prst="rect">
            <a:avLst/>
          </a:prstGeom>
        </p:spPr>
      </p:pic>
      <p:pic>
        <p:nvPicPr>
          <p:cNvPr id="12" name="Graphic 11" descr="Badge with solid fill">
            <a:extLst>
              <a:ext uri="{FF2B5EF4-FFF2-40B4-BE49-F238E27FC236}">
                <a16:creationId xmlns:a16="http://schemas.microsoft.com/office/drawing/2014/main" id="{A7CB1A44-45A4-147F-F746-4BA910FF014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33692" y="4416819"/>
            <a:ext cx="274320" cy="274320"/>
          </a:xfrm>
          <a:prstGeom prst="rect">
            <a:avLst/>
          </a:prstGeom>
        </p:spPr>
      </p:pic>
      <p:pic>
        <p:nvPicPr>
          <p:cNvPr id="13" name="Graphic 12" descr="Badge 3 with solid fill">
            <a:extLst>
              <a:ext uri="{FF2B5EF4-FFF2-40B4-BE49-F238E27FC236}">
                <a16:creationId xmlns:a16="http://schemas.microsoft.com/office/drawing/2014/main" id="{F8574D71-6B72-07F4-5BAB-E0C5E06C400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333692" y="5076723"/>
            <a:ext cx="274320" cy="274320"/>
          </a:xfrm>
          <a:prstGeom prst="rect">
            <a:avLst/>
          </a:prstGeom>
        </p:spPr>
      </p:pic>
      <p:sp>
        <p:nvSpPr>
          <p:cNvPr id="14" name="TextBox 13">
            <a:extLst>
              <a:ext uri="{FF2B5EF4-FFF2-40B4-BE49-F238E27FC236}">
                <a16:creationId xmlns:a16="http://schemas.microsoft.com/office/drawing/2014/main" id="{F5A93A09-0AFC-5CCB-B9F9-9BA8955B1B71}"/>
              </a:ext>
            </a:extLst>
          </p:cNvPr>
          <p:cNvSpPr txBox="1"/>
          <p:nvPr/>
        </p:nvSpPr>
        <p:spPr>
          <a:xfrm>
            <a:off x="7572639" y="4393294"/>
            <a:ext cx="4510077" cy="646331"/>
          </a:xfrm>
          <a:prstGeom prst="rect">
            <a:avLst/>
          </a:prstGeom>
          <a:noFill/>
          <a:ln>
            <a:noFill/>
          </a:ln>
        </p:spPr>
        <p:txBody>
          <a:bodyPr wrap="square" rtlCol="0">
            <a:spAutoFit/>
          </a:bodyPr>
          <a:lstStyle/>
          <a:p>
            <a:r>
              <a:rPr lang="en-US" sz="1200">
                <a:cs typeface="Arial Narrow" panose="020B0604020202020204" pitchFamily="34" charset="0"/>
              </a:rPr>
              <a:t>Function F-X01-L and F-X02-L are shared by use cases UC-X01-L and UC-X02-L and the elements that fulfill them. However, implementation of functions may look different for each element. </a:t>
            </a:r>
          </a:p>
        </p:txBody>
      </p:sp>
      <p:sp>
        <p:nvSpPr>
          <p:cNvPr id="16" name="TextBox 15">
            <a:extLst>
              <a:ext uri="{FF2B5EF4-FFF2-40B4-BE49-F238E27FC236}">
                <a16:creationId xmlns:a16="http://schemas.microsoft.com/office/drawing/2014/main" id="{2FF9AE1D-ED71-C969-815E-095DEE443B4B}"/>
              </a:ext>
            </a:extLst>
          </p:cNvPr>
          <p:cNvSpPr txBox="1"/>
          <p:nvPr/>
        </p:nvSpPr>
        <p:spPr>
          <a:xfrm>
            <a:off x="7572639" y="3565535"/>
            <a:ext cx="4477638" cy="830997"/>
          </a:xfrm>
          <a:prstGeom prst="rect">
            <a:avLst/>
          </a:prstGeom>
          <a:noFill/>
          <a:ln>
            <a:noFill/>
          </a:ln>
        </p:spPr>
        <p:txBody>
          <a:bodyPr wrap="square" rtlCol="0">
            <a:spAutoFit/>
          </a:bodyPr>
          <a:lstStyle/>
          <a:p>
            <a:r>
              <a:rPr lang="en-US" sz="1200">
                <a:cs typeface="Arial Narrow" panose="020B0604020202020204" pitchFamily="34" charset="0"/>
              </a:rPr>
              <a:t>Characteristics and needs associated with the delivery of the coffee systems and associated consumables to habitable volumes on the lunar surface are met by existing elements already instantiated within the architecture.</a:t>
            </a:r>
          </a:p>
        </p:txBody>
      </p:sp>
      <p:sp>
        <p:nvSpPr>
          <p:cNvPr id="41" name="TextBox 40">
            <a:extLst>
              <a:ext uri="{FF2B5EF4-FFF2-40B4-BE49-F238E27FC236}">
                <a16:creationId xmlns:a16="http://schemas.microsoft.com/office/drawing/2014/main" id="{B8096006-BE92-1356-268E-6899F4892D3A}"/>
              </a:ext>
            </a:extLst>
          </p:cNvPr>
          <p:cNvSpPr txBox="1"/>
          <p:nvPr/>
        </p:nvSpPr>
        <p:spPr>
          <a:xfrm>
            <a:off x="7572639" y="5036387"/>
            <a:ext cx="4510077" cy="830997"/>
          </a:xfrm>
          <a:prstGeom prst="rect">
            <a:avLst/>
          </a:prstGeom>
          <a:noFill/>
          <a:ln>
            <a:noFill/>
          </a:ln>
        </p:spPr>
        <p:txBody>
          <a:bodyPr wrap="square" rtlCol="0">
            <a:spAutoFit/>
          </a:bodyPr>
          <a:lstStyle/>
          <a:p>
            <a:r>
              <a:rPr lang="en-US" sz="1200">
                <a:cs typeface="Arial Narrow" panose="020B0604020202020204" pitchFamily="34" charset="0"/>
              </a:rPr>
              <a:t>NASA maps elements to the use cases and functions they fulfill and documented in the agency’s Architecture Definition Document. The Moon to Mars Program Office develops requirements for and manages implementation of elements. </a:t>
            </a:r>
          </a:p>
        </p:txBody>
      </p:sp>
    </p:spTree>
    <p:extLst>
      <p:ext uri="{BB962C8B-B14F-4D97-AF65-F5344CB8AC3E}">
        <p14:creationId xmlns:p14="http://schemas.microsoft.com/office/powerpoint/2010/main" val="3007753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1E38331D-1AB3-36B5-907B-215935025A9A}"/>
              </a:ext>
            </a:extLst>
          </p:cNvPr>
          <p:cNvSpPr/>
          <p:nvPr/>
        </p:nvSpPr>
        <p:spPr>
          <a:xfrm>
            <a:off x="-5393" y="5860063"/>
            <a:ext cx="12192000" cy="997935"/>
          </a:xfrm>
          <a:prstGeom prst="rect">
            <a:avLst/>
          </a:prstGeom>
          <a:solidFill>
            <a:srgbClr val="E9B7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45" name="Rounded Rectangle 44">
            <a:extLst>
              <a:ext uri="{FF2B5EF4-FFF2-40B4-BE49-F238E27FC236}">
                <a16:creationId xmlns:a16="http://schemas.microsoft.com/office/drawing/2014/main" id="{59793E6F-3024-DF57-AE83-DF0B2F64FBA0}"/>
              </a:ext>
            </a:extLst>
          </p:cNvPr>
          <p:cNvSpPr/>
          <p:nvPr/>
        </p:nvSpPr>
        <p:spPr>
          <a:xfrm>
            <a:off x="2162338" y="2901428"/>
            <a:ext cx="5273965" cy="2471228"/>
          </a:xfrm>
          <a:prstGeom prst="roundRect">
            <a:avLst>
              <a:gd name="adj" fmla="val 5697"/>
            </a:avLst>
          </a:prstGeom>
          <a:solidFill>
            <a:srgbClr val="FFF3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F7C8D3AC-723D-2DBB-3FF0-659F43ADD59F}"/>
              </a:ext>
            </a:extLst>
          </p:cNvPr>
          <p:cNvSpPr/>
          <p:nvPr/>
        </p:nvSpPr>
        <p:spPr>
          <a:xfrm>
            <a:off x="-1" y="4540786"/>
            <a:ext cx="12192000" cy="399943"/>
          </a:xfrm>
          <a:prstGeom prst="rect">
            <a:avLst/>
          </a:prstGeom>
          <a:solidFill>
            <a:srgbClr val="7CAA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a:cs typeface="Arial Narrow" panose="020B0604020202020204" pitchFamily="34" charset="0"/>
              </a:rPr>
              <a:t>Industry</a:t>
            </a:r>
          </a:p>
          <a:p>
            <a:r>
              <a:rPr lang="en-US" sz="1200" b="1">
                <a:cs typeface="Arial Narrow" panose="020B0604020202020204" pitchFamily="34" charset="0"/>
              </a:rPr>
              <a:t>Partners</a:t>
            </a:r>
          </a:p>
        </p:txBody>
      </p:sp>
      <p:sp>
        <p:nvSpPr>
          <p:cNvPr id="80" name="Rectangle 79">
            <a:extLst>
              <a:ext uri="{FF2B5EF4-FFF2-40B4-BE49-F238E27FC236}">
                <a16:creationId xmlns:a16="http://schemas.microsoft.com/office/drawing/2014/main" id="{7AD6EE1E-CA19-36FE-CCBF-9955F3549C73}"/>
              </a:ext>
            </a:extLst>
          </p:cNvPr>
          <p:cNvSpPr/>
          <p:nvPr/>
        </p:nvSpPr>
        <p:spPr>
          <a:xfrm>
            <a:off x="0" y="4031914"/>
            <a:ext cx="12192000" cy="399943"/>
          </a:xfrm>
          <a:prstGeom prst="rect">
            <a:avLst/>
          </a:prstGeom>
          <a:solidFill>
            <a:srgbClr val="6292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a:cs typeface="Arial Narrow" panose="020B0604020202020204" pitchFamily="34" charset="0"/>
              </a:rPr>
              <a:t>International</a:t>
            </a:r>
          </a:p>
          <a:p>
            <a:r>
              <a:rPr lang="en-US" sz="1200" b="1">
                <a:cs typeface="Arial Narrow" panose="020B0604020202020204" pitchFamily="34" charset="0"/>
              </a:rPr>
              <a:t>Partners</a:t>
            </a:r>
          </a:p>
        </p:txBody>
      </p:sp>
      <p:sp>
        <p:nvSpPr>
          <p:cNvPr id="81" name="Flowchart: Decision 13">
            <a:extLst>
              <a:ext uri="{FF2B5EF4-FFF2-40B4-BE49-F238E27FC236}">
                <a16:creationId xmlns:a16="http://schemas.microsoft.com/office/drawing/2014/main" id="{33A45854-0762-B065-36C3-EBFDEAADEA53}"/>
              </a:ext>
            </a:extLst>
          </p:cNvPr>
          <p:cNvSpPr/>
          <p:nvPr/>
        </p:nvSpPr>
        <p:spPr>
          <a:xfrm>
            <a:off x="2271186" y="2758217"/>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ACR</a:t>
            </a:r>
          </a:p>
        </p:txBody>
      </p:sp>
      <p:cxnSp>
        <p:nvCxnSpPr>
          <p:cNvPr id="97" name="Connector: Elbow 30">
            <a:extLst>
              <a:ext uri="{FF2B5EF4-FFF2-40B4-BE49-F238E27FC236}">
                <a16:creationId xmlns:a16="http://schemas.microsoft.com/office/drawing/2014/main" id="{8CAF1D1F-D459-84D7-4590-C63B4CA4B3FB}"/>
              </a:ext>
            </a:extLst>
          </p:cNvPr>
          <p:cNvCxnSpPr>
            <a:cxnSpLocks/>
            <a:stCxn id="67" idx="3"/>
            <a:endCxn id="92" idx="0"/>
          </p:cNvCxnSpPr>
          <p:nvPr/>
        </p:nvCxnSpPr>
        <p:spPr>
          <a:xfrm>
            <a:off x="762831" y="3255254"/>
            <a:ext cx="166311" cy="344783"/>
          </a:xfrm>
          <a:prstGeom prst="bentConnector2">
            <a:avLst/>
          </a:prstGeom>
          <a:ln w="25400">
            <a:solidFill>
              <a:srgbClr val="BC4842"/>
            </a:solidFill>
            <a:tailEnd type="arrow"/>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5DED0E3F-1882-26BE-6264-8CFE3D7B53F6}"/>
              </a:ext>
            </a:extLst>
          </p:cNvPr>
          <p:cNvSpPr txBox="1"/>
          <p:nvPr/>
        </p:nvSpPr>
        <p:spPr>
          <a:xfrm>
            <a:off x="2172360" y="4958860"/>
            <a:ext cx="1813407" cy="276999"/>
          </a:xfrm>
          <a:prstGeom prst="rect">
            <a:avLst/>
          </a:prstGeom>
          <a:noFill/>
        </p:spPr>
        <p:txBody>
          <a:bodyPr wrap="square" rtlCol="0">
            <a:spAutoFit/>
          </a:bodyPr>
          <a:lstStyle/>
          <a:p>
            <a:r>
              <a:rPr lang="en-US" sz="1200">
                <a:solidFill>
                  <a:srgbClr val="E9B773"/>
                </a:solidFill>
                <a:cs typeface="Arial" panose="020B0604020202020204" pitchFamily="34" charset="0"/>
              </a:rPr>
              <a:t>Element Definition</a:t>
            </a:r>
          </a:p>
        </p:txBody>
      </p:sp>
      <p:sp>
        <p:nvSpPr>
          <p:cNvPr id="110" name="TextBox 109">
            <a:extLst>
              <a:ext uri="{FF2B5EF4-FFF2-40B4-BE49-F238E27FC236}">
                <a16:creationId xmlns:a16="http://schemas.microsoft.com/office/drawing/2014/main" id="{D4562841-9023-45F3-0C06-E829E7FF60E9}"/>
              </a:ext>
            </a:extLst>
          </p:cNvPr>
          <p:cNvSpPr txBox="1"/>
          <p:nvPr/>
        </p:nvSpPr>
        <p:spPr>
          <a:xfrm>
            <a:off x="3914044" y="1553828"/>
            <a:ext cx="3126646" cy="861774"/>
          </a:xfrm>
          <a:prstGeom prst="rect">
            <a:avLst/>
          </a:prstGeom>
          <a:noFill/>
          <a:ln>
            <a:noFill/>
          </a:ln>
        </p:spPr>
        <p:txBody>
          <a:bodyPr wrap="square" rtlCol="0">
            <a:spAutoFit/>
          </a:bodyPr>
          <a:lstStyle/>
          <a:p>
            <a:pPr algn="ctr"/>
            <a:r>
              <a:rPr lang="en-US" sz="1400" b="1">
                <a:cs typeface="Arial" panose="020B0604020202020204" pitchFamily="34" charset="0"/>
              </a:rPr>
              <a:t>Mission Concept Review (MCR)</a:t>
            </a:r>
            <a:r>
              <a:rPr lang="en-US" sz="1400">
                <a:cs typeface="Arial" panose="020B0604020202020204" pitchFamily="34" charset="0"/>
              </a:rPr>
              <a:t> </a:t>
            </a:r>
            <a:br>
              <a:rPr lang="en-US" sz="1400">
                <a:cs typeface="Arial" panose="020B0604020202020204" pitchFamily="34" charset="0"/>
              </a:rPr>
            </a:br>
            <a:r>
              <a:rPr lang="en-US" sz="1200">
                <a:cs typeface="Arial Narrow" panose="020B0604020202020204" pitchFamily="34" charset="0"/>
              </a:rPr>
              <a:t>Evaluates feasibility of proposed mission concept(s) and its fulfillment of architecture needs and objectives.</a:t>
            </a:r>
          </a:p>
        </p:txBody>
      </p:sp>
      <p:sp>
        <p:nvSpPr>
          <p:cNvPr id="111" name="TextBox 110">
            <a:extLst>
              <a:ext uri="{FF2B5EF4-FFF2-40B4-BE49-F238E27FC236}">
                <a16:creationId xmlns:a16="http://schemas.microsoft.com/office/drawing/2014/main" id="{273C5FF2-902B-A946-DDC8-4E84EC0A27EB}"/>
              </a:ext>
            </a:extLst>
          </p:cNvPr>
          <p:cNvSpPr txBox="1"/>
          <p:nvPr/>
        </p:nvSpPr>
        <p:spPr>
          <a:xfrm>
            <a:off x="7690842" y="1548312"/>
            <a:ext cx="4430756" cy="861774"/>
          </a:xfrm>
          <a:prstGeom prst="rect">
            <a:avLst/>
          </a:prstGeom>
          <a:noFill/>
          <a:ln>
            <a:noFill/>
          </a:ln>
        </p:spPr>
        <p:txBody>
          <a:bodyPr wrap="square" rtlCol="0">
            <a:spAutoFit/>
          </a:bodyPr>
          <a:lstStyle/>
          <a:p>
            <a:pPr algn="ctr"/>
            <a:r>
              <a:rPr lang="en-US" sz="1400" b="1">
                <a:cs typeface="Arial" panose="020B0604020202020204" pitchFamily="34" charset="0"/>
              </a:rPr>
              <a:t>Acquisition Strategy Meeting</a:t>
            </a:r>
            <a:r>
              <a:rPr lang="en-US" sz="1400">
                <a:cs typeface="Arial" panose="020B0604020202020204" pitchFamily="34" charset="0"/>
              </a:rPr>
              <a:t>: </a:t>
            </a:r>
            <a:br>
              <a:rPr lang="en-US" sz="1400">
                <a:cs typeface="Arial" panose="020B0604020202020204" pitchFamily="34" charset="0"/>
              </a:rPr>
            </a:br>
            <a:r>
              <a:rPr lang="en-US" sz="1200">
                <a:cs typeface="Arial Narrow" panose="020B0604020202020204" pitchFamily="34" charset="0"/>
              </a:rPr>
              <a:t>Transition from SAO to M2MPO for implementation, completion of project roles and responsibilities leading to Implementing Arrangement (IA) or contracting process (e.g., RFP)</a:t>
            </a:r>
            <a:endParaRPr lang="en-US" sz="1400">
              <a:cs typeface="Arial Narrow" panose="020B0604020202020204" pitchFamily="34" charset="0"/>
            </a:endParaRPr>
          </a:p>
        </p:txBody>
      </p:sp>
      <p:grpSp>
        <p:nvGrpSpPr>
          <p:cNvPr id="2" name="Group 1">
            <a:extLst>
              <a:ext uri="{FF2B5EF4-FFF2-40B4-BE49-F238E27FC236}">
                <a16:creationId xmlns:a16="http://schemas.microsoft.com/office/drawing/2014/main" id="{EF5F1F04-3CC2-C3E2-6AC6-316F3E6C1ED9}"/>
              </a:ext>
            </a:extLst>
          </p:cNvPr>
          <p:cNvGrpSpPr/>
          <p:nvPr/>
        </p:nvGrpSpPr>
        <p:grpSpPr>
          <a:xfrm>
            <a:off x="103640" y="5952149"/>
            <a:ext cx="2236083" cy="813764"/>
            <a:chOff x="103640" y="5952149"/>
            <a:chExt cx="2236083" cy="813764"/>
          </a:xfrm>
        </p:grpSpPr>
        <p:sp>
          <p:nvSpPr>
            <p:cNvPr id="292" name="Rounded Rectangle 291">
              <a:extLst>
                <a:ext uri="{FF2B5EF4-FFF2-40B4-BE49-F238E27FC236}">
                  <a16:creationId xmlns:a16="http://schemas.microsoft.com/office/drawing/2014/main" id="{6485CF9B-5133-A321-47A8-6E7A194DA3C4}"/>
                </a:ext>
              </a:extLst>
            </p:cNvPr>
            <p:cNvSpPr/>
            <p:nvPr/>
          </p:nvSpPr>
          <p:spPr>
            <a:xfrm>
              <a:off x="103640" y="5952149"/>
              <a:ext cx="2236083" cy="813764"/>
            </a:xfrm>
            <a:prstGeom prst="roundRect">
              <a:avLst>
                <a:gd name="adj" fmla="val 56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lowchart: Decision 138">
              <a:extLst>
                <a:ext uri="{FF2B5EF4-FFF2-40B4-BE49-F238E27FC236}">
                  <a16:creationId xmlns:a16="http://schemas.microsoft.com/office/drawing/2014/main" id="{3A9A37D7-4B98-149D-0A5B-8E1E090915C9}"/>
                </a:ext>
              </a:extLst>
            </p:cNvPr>
            <p:cNvSpPr/>
            <p:nvPr/>
          </p:nvSpPr>
          <p:spPr>
            <a:xfrm>
              <a:off x="269349" y="6390426"/>
              <a:ext cx="274320" cy="27432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a:p>
          </p:txBody>
        </p:sp>
        <p:sp>
          <p:nvSpPr>
            <p:cNvPr id="121" name="TextBox 120">
              <a:extLst>
                <a:ext uri="{FF2B5EF4-FFF2-40B4-BE49-F238E27FC236}">
                  <a16:creationId xmlns:a16="http://schemas.microsoft.com/office/drawing/2014/main" id="{FBB8945B-86AC-F164-EA42-74C11AE554E3}"/>
                </a:ext>
              </a:extLst>
            </p:cNvPr>
            <p:cNvSpPr txBox="1"/>
            <p:nvPr/>
          </p:nvSpPr>
          <p:spPr>
            <a:xfrm>
              <a:off x="591279" y="6356146"/>
              <a:ext cx="1636511" cy="338554"/>
            </a:xfrm>
            <a:prstGeom prst="rect">
              <a:avLst/>
            </a:prstGeom>
            <a:noFill/>
            <a:ln>
              <a:noFill/>
            </a:ln>
          </p:spPr>
          <p:txBody>
            <a:bodyPr wrap="square" rtlCol="0">
              <a:spAutoFit/>
            </a:bodyPr>
            <a:lstStyle/>
            <a:p>
              <a:r>
                <a:rPr lang="en-US" sz="1600">
                  <a:cs typeface="Arial Narrow" panose="020B0604020202020204" pitchFamily="34" charset="0"/>
                </a:rPr>
                <a:t>NASA Milestone</a:t>
              </a:r>
            </a:p>
          </p:txBody>
        </p:sp>
        <p:sp>
          <p:nvSpPr>
            <p:cNvPr id="122" name="Flowchart: Document 14">
              <a:extLst>
                <a:ext uri="{FF2B5EF4-FFF2-40B4-BE49-F238E27FC236}">
                  <a16:creationId xmlns:a16="http://schemas.microsoft.com/office/drawing/2014/main" id="{A6594CD4-71FD-DA31-219C-FD9A45400DC6}"/>
                </a:ext>
              </a:extLst>
            </p:cNvPr>
            <p:cNvSpPr>
              <a:spLocks noChangeAspect="1"/>
            </p:cNvSpPr>
            <p:nvPr/>
          </p:nvSpPr>
          <p:spPr>
            <a:xfrm>
              <a:off x="295909" y="6051767"/>
              <a:ext cx="221201" cy="274320"/>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endParaRPr lang="en-US" sz="1100"/>
            </a:p>
          </p:txBody>
        </p:sp>
        <p:sp>
          <p:nvSpPr>
            <p:cNvPr id="123" name="TextBox 122">
              <a:extLst>
                <a:ext uri="{FF2B5EF4-FFF2-40B4-BE49-F238E27FC236}">
                  <a16:creationId xmlns:a16="http://schemas.microsoft.com/office/drawing/2014/main" id="{079969B8-4186-33A3-CEC3-9C20C108CEEC}"/>
                </a:ext>
              </a:extLst>
            </p:cNvPr>
            <p:cNvSpPr txBox="1"/>
            <p:nvPr/>
          </p:nvSpPr>
          <p:spPr>
            <a:xfrm>
              <a:off x="591279" y="6004261"/>
              <a:ext cx="1657329" cy="338554"/>
            </a:xfrm>
            <a:prstGeom prst="rect">
              <a:avLst/>
            </a:prstGeom>
            <a:noFill/>
            <a:ln>
              <a:noFill/>
            </a:ln>
          </p:spPr>
          <p:txBody>
            <a:bodyPr wrap="square" rtlCol="0">
              <a:spAutoFit/>
            </a:bodyPr>
            <a:lstStyle/>
            <a:p>
              <a:r>
                <a:rPr lang="en-US" sz="1600">
                  <a:cs typeface="Arial Narrow" panose="020B0604020202020204" pitchFamily="34" charset="0"/>
                </a:rPr>
                <a:t>Document(s)</a:t>
              </a:r>
            </a:p>
          </p:txBody>
        </p:sp>
      </p:grpSp>
      <p:grpSp>
        <p:nvGrpSpPr>
          <p:cNvPr id="44" name="Group 43">
            <a:extLst>
              <a:ext uri="{FF2B5EF4-FFF2-40B4-BE49-F238E27FC236}">
                <a16:creationId xmlns:a16="http://schemas.microsoft.com/office/drawing/2014/main" id="{3E873FC2-682B-57D6-D882-FC038B537FB1}"/>
              </a:ext>
            </a:extLst>
          </p:cNvPr>
          <p:cNvGrpSpPr/>
          <p:nvPr/>
        </p:nvGrpSpPr>
        <p:grpSpPr>
          <a:xfrm>
            <a:off x="8014701" y="5973294"/>
            <a:ext cx="3333326" cy="771476"/>
            <a:chOff x="7690842" y="6003606"/>
            <a:chExt cx="3657185" cy="771476"/>
          </a:xfrm>
        </p:grpSpPr>
        <p:sp>
          <p:nvSpPr>
            <p:cNvPr id="124" name="Arrow: Pentagon 16">
              <a:extLst>
                <a:ext uri="{FF2B5EF4-FFF2-40B4-BE49-F238E27FC236}">
                  <a16:creationId xmlns:a16="http://schemas.microsoft.com/office/drawing/2014/main" id="{935E74FD-91D1-90A8-4389-0268583AFA10}"/>
                </a:ext>
              </a:extLst>
            </p:cNvPr>
            <p:cNvSpPr/>
            <p:nvPr/>
          </p:nvSpPr>
          <p:spPr>
            <a:xfrm>
              <a:off x="7690842" y="6275626"/>
              <a:ext cx="3657185" cy="227436"/>
            </a:xfrm>
            <a:prstGeom prst="homePlate">
              <a:avLst/>
            </a:prstGeom>
            <a:solidFill>
              <a:srgbClr val="7C53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r"/>
              <a:r>
                <a:rPr lang="en-US" sz="1400">
                  <a:solidFill>
                    <a:schemeClr val="bg1"/>
                  </a:solidFill>
                  <a:cs typeface="Arial Narrow" panose="020B0604020202020204" pitchFamily="34" charset="0"/>
                </a:rPr>
                <a:t>Strategy and Architecture Office (SAO)</a:t>
              </a:r>
            </a:p>
          </p:txBody>
        </p:sp>
        <p:sp>
          <p:nvSpPr>
            <p:cNvPr id="126" name="Arrow: Pentagon 16">
              <a:extLst>
                <a:ext uri="{FF2B5EF4-FFF2-40B4-BE49-F238E27FC236}">
                  <a16:creationId xmlns:a16="http://schemas.microsoft.com/office/drawing/2014/main" id="{EF82001F-51AD-3433-A359-11EAAA73D8B5}"/>
                </a:ext>
              </a:extLst>
            </p:cNvPr>
            <p:cNvSpPr/>
            <p:nvPr/>
          </p:nvSpPr>
          <p:spPr>
            <a:xfrm>
              <a:off x="7690842" y="6547646"/>
              <a:ext cx="3657185" cy="227436"/>
            </a:xfrm>
            <a:prstGeom prst="homePlate">
              <a:avLst/>
            </a:prstGeom>
            <a:solidFill>
              <a:srgbClr val="48588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r"/>
              <a:r>
                <a:rPr lang="en-US" sz="1400">
                  <a:solidFill>
                    <a:schemeClr val="bg1"/>
                  </a:solidFill>
                  <a:cs typeface="Arial Narrow" panose="020B0604020202020204" pitchFamily="34" charset="0"/>
                </a:rPr>
                <a:t>Moon to Mars Program Office (M2MPO)</a:t>
              </a:r>
            </a:p>
          </p:txBody>
        </p:sp>
        <p:sp>
          <p:nvSpPr>
            <p:cNvPr id="128" name="Arrow: Pentagon 16">
              <a:extLst>
                <a:ext uri="{FF2B5EF4-FFF2-40B4-BE49-F238E27FC236}">
                  <a16:creationId xmlns:a16="http://schemas.microsoft.com/office/drawing/2014/main" id="{7FE55ED4-2E3D-E39C-8DF8-56E56D639C63}"/>
                </a:ext>
              </a:extLst>
            </p:cNvPr>
            <p:cNvSpPr/>
            <p:nvPr/>
          </p:nvSpPr>
          <p:spPr>
            <a:xfrm>
              <a:off x="7690842" y="6003606"/>
              <a:ext cx="3657185" cy="227436"/>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r"/>
              <a:r>
                <a:rPr lang="en-US" sz="1400">
                  <a:solidFill>
                    <a:schemeClr val="bg1"/>
                  </a:solidFill>
                  <a:cs typeface="Arial Narrow" panose="020B0604020202020204" pitchFamily="34" charset="0"/>
                </a:rPr>
                <a:t>Collaboration Partner </a:t>
              </a:r>
            </a:p>
          </p:txBody>
        </p:sp>
      </p:grpSp>
      <p:sp>
        <p:nvSpPr>
          <p:cNvPr id="82" name="Arrow: Pentagon 27">
            <a:extLst>
              <a:ext uri="{FF2B5EF4-FFF2-40B4-BE49-F238E27FC236}">
                <a16:creationId xmlns:a16="http://schemas.microsoft.com/office/drawing/2014/main" id="{CA822FFA-5FA6-935C-F23A-AEA6B640BE89}"/>
              </a:ext>
            </a:extLst>
          </p:cNvPr>
          <p:cNvSpPr/>
          <p:nvPr/>
        </p:nvSpPr>
        <p:spPr>
          <a:xfrm>
            <a:off x="4282310" y="3600037"/>
            <a:ext cx="2227852" cy="258502"/>
          </a:xfrm>
          <a:prstGeom prst="homePlat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Mission /Concept Trades</a:t>
            </a:r>
          </a:p>
        </p:txBody>
      </p:sp>
      <p:sp>
        <p:nvSpPr>
          <p:cNvPr id="84" name="Arrow: Pentagon 33">
            <a:extLst>
              <a:ext uri="{FF2B5EF4-FFF2-40B4-BE49-F238E27FC236}">
                <a16:creationId xmlns:a16="http://schemas.microsoft.com/office/drawing/2014/main" id="{7888D6E3-E79C-1583-6850-1E65EA3033A0}"/>
              </a:ext>
            </a:extLst>
          </p:cNvPr>
          <p:cNvSpPr/>
          <p:nvPr/>
        </p:nvSpPr>
        <p:spPr>
          <a:xfrm>
            <a:off x="7364866" y="3600037"/>
            <a:ext cx="1433215" cy="267089"/>
          </a:xfrm>
          <a:prstGeom prst="homePlate">
            <a:avLst/>
          </a:prstGeom>
          <a:gradFill flip="none" rotWithShape="1">
            <a:gsLst>
              <a:gs pos="0">
                <a:srgbClr val="7030A0"/>
              </a:gs>
              <a:gs pos="100000">
                <a:srgbClr val="48588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Acquisition Plan</a:t>
            </a:r>
          </a:p>
        </p:txBody>
      </p:sp>
      <p:sp>
        <p:nvSpPr>
          <p:cNvPr id="87" name="Arrow: Pentagon 54">
            <a:extLst>
              <a:ext uri="{FF2B5EF4-FFF2-40B4-BE49-F238E27FC236}">
                <a16:creationId xmlns:a16="http://schemas.microsoft.com/office/drawing/2014/main" id="{3CEB1BA0-60F5-39A9-3EFF-117E7C46E14F}"/>
              </a:ext>
            </a:extLst>
          </p:cNvPr>
          <p:cNvSpPr/>
          <p:nvPr/>
        </p:nvSpPr>
        <p:spPr>
          <a:xfrm>
            <a:off x="7364866" y="4092524"/>
            <a:ext cx="4717851" cy="263692"/>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t>Partner Integration</a:t>
            </a:r>
          </a:p>
        </p:txBody>
      </p:sp>
      <p:sp>
        <p:nvSpPr>
          <p:cNvPr id="88" name="Arrow: Pentagon 16">
            <a:extLst>
              <a:ext uri="{FF2B5EF4-FFF2-40B4-BE49-F238E27FC236}">
                <a16:creationId xmlns:a16="http://schemas.microsoft.com/office/drawing/2014/main" id="{E098643B-5947-07C8-0436-1D1B56C9CED9}"/>
              </a:ext>
            </a:extLst>
          </p:cNvPr>
          <p:cNvSpPr/>
          <p:nvPr/>
        </p:nvSpPr>
        <p:spPr>
          <a:xfrm>
            <a:off x="1967470" y="3600037"/>
            <a:ext cx="1832482" cy="257387"/>
          </a:xfrm>
          <a:prstGeom prst="homePlat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Gap Analysis/Concept</a:t>
            </a:r>
          </a:p>
        </p:txBody>
      </p:sp>
      <p:sp>
        <p:nvSpPr>
          <p:cNvPr id="91" name="Arrow: Pentagon 33">
            <a:extLst>
              <a:ext uri="{FF2B5EF4-FFF2-40B4-BE49-F238E27FC236}">
                <a16:creationId xmlns:a16="http://schemas.microsoft.com/office/drawing/2014/main" id="{B2E207EE-2599-C065-BA60-4D7356B7D2BD}"/>
              </a:ext>
            </a:extLst>
          </p:cNvPr>
          <p:cNvSpPr/>
          <p:nvPr/>
        </p:nvSpPr>
        <p:spPr>
          <a:xfrm>
            <a:off x="9413335" y="3624748"/>
            <a:ext cx="2669382" cy="233792"/>
          </a:xfrm>
          <a:prstGeom prst="homePlate">
            <a:avLst/>
          </a:prstGeom>
          <a:solidFill>
            <a:srgbClr val="48588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solidFill>
                  <a:schemeClr val="bg1"/>
                </a:solidFill>
              </a:rPr>
              <a:t>M2M Program Int.</a:t>
            </a:r>
          </a:p>
        </p:txBody>
      </p:sp>
      <p:sp>
        <p:nvSpPr>
          <p:cNvPr id="95" name="Arrow: Pentagon 54">
            <a:extLst>
              <a:ext uri="{FF2B5EF4-FFF2-40B4-BE49-F238E27FC236}">
                <a16:creationId xmlns:a16="http://schemas.microsoft.com/office/drawing/2014/main" id="{7729B7BA-C826-BA1D-AD50-E8052B8650CA}"/>
              </a:ext>
            </a:extLst>
          </p:cNvPr>
          <p:cNvSpPr/>
          <p:nvPr/>
        </p:nvSpPr>
        <p:spPr>
          <a:xfrm>
            <a:off x="4327511" y="4092524"/>
            <a:ext cx="1909457" cy="258502"/>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t>Partner Pre-Phase A/B</a:t>
            </a:r>
          </a:p>
        </p:txBody>
      </p:sp>
      <p:sp>
        <p:nvSpPr>
          <p:cNvPr id="96" name="Arrow: Pentagon 54">
            <a:extLst>
              <a:ext uri="{FF2B5EF4-FFF2-40B4-BE49-F238E27FC236}">
                <a16:creationId xmlns:a16="http://schemas.microsoft.com/office/drawing/2014/main" id="{5A74743C-90E6-0735-70D3-6479505AF17F}"/>
              </a:ext>
            </a:extLst>
          </p:cNvPr>
          <p:cNvSpPr/>
          <p:nvPr/>
        </p:nvSpPr>
        <p:spPr>
          <a:xfrm>
            <a:off x="2363072" y="4092524"/>
            <a:ext cx="1247020" cy="258502"/>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t>Studies</a:t>
            </a:r>
          </a:p>
        </p:txBody>
      </p:sp>
      <p:sp>
        <p:nvSpPr>
          <p:cNvPr id="137" name="Arrow: Pentagon 54">
            <a:extLst>
              <a:ext uri="{FF2B5EF4-FFF2-40B4-BE49-F238E27FC236}">
                <a16:creationId xmlns:a16="http://schemas.microsoft.com/office/drawing/2014/main" id="{C40C92C0-C48A-2633-6E00-DD03813659DF}"/>
              </a:ext>
            </a:extLst>
          </p:cNvPr>
          <p:cNvSpPr/>
          <p:nvPr/>
        </p:nvSpPr>
        <p:spPr>
          <a:xfrm>
            <a:off x="4327511" y="4604293"/>
            <a:ext cx="1909457" cy="258502"/>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t>Industry BAA, RFI, etc.</a:t>
            </a:r>
          </a:p>
        </p:txBody>
      </p:sp>
      <p:sp>
        <p:nvSpPr>
          <p:cNvPr id="138" name="Arrow: Pentagon 54">
            <a:extLst>
              <a:ext uri="{FF2B5EF4-FFF2-40B4-BE49-F238E27FC236}">
                <a16:creationId xmlns:a16="http://schemas.microsoft.com/office/drawing/2014/main" id="{D774DAD9-EE46-2484-2D68-A1B74379EA58}"/>
              </a:ext>
            </a:extLst>
          </p:cNvPr>
          <p:cNvSpPr/>
          <p:nvPr/>
        </p:nvSpPr>
        <p:spPr>
          <a:xfrm>
            <a:off x="2363072" y="4604293"/>
            <a:ext cx="1247020" cy="258502"/>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t>Studies</a:t>
            </a:r>
          </a:p>
        </p:txBody>
      </p:sp>
      <p:sp>
        <p:nvSpPr>
          <p:cNvPr id="41" name="TextBox 40">
            <a:extLst>
              <a:ext uri="{FF2B5EF4-FFF2-40B4-BE49-F238E27FC236}">
                <a16:creationId xmlns:a16="http://schemas.microsoft.com/office/drawing/2014/main" id="{FFFF0689-AF0F-1B21-8A7B-CC6F03D1BA0F}"/>
              </a:ext>
            </a:extLst>
          </p:cNvPr>
          <p:cNvSpPr txBox="1"/>
          <p:nvPr/>
        </p:nvSpPr>
        <p:spPr>
          <a:xfrm>
            <a:off x="11028218" y="7606145"/>
            <a:ext cx="184731" cy="369332"/>
          </a:xfrm>
          <a:prstGeom prst="rect">
            <a:avLst/>
          </a:prstGeom>
          <a:noFill/>
        </p:spPr>
        <p:txBody>
          <a:bodyPr wrap="none" rtlCol="0">
            <a:spAutoFit/>
          </a:bodyPr>
          <a:lstStyle/>
          <a:p>
            <a:endParaRPr lang="en-US"/>
          </a:p>
        </p:txBody>
      </p:sp>
      <p:sp>
        <p:nvSpPr>
          <p:cNvPr id="43" name="Oval 42">
            <a:extLst>
              <a:ext uri="{FF2B5EF4-FFF2-40B4-BE49-F238E27FC236}">
                <a16:creationId xmlns:a16="http://schemas.microsoft.com/office/drawing/2014/main" id="{DB255181-3693-F1F7-85CE-D565FD97A06F}"/>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12</a:t>
            </a:fld>
            <a:endParaRPr lang="en-US" spc="-150">
              <a:solidFill>
                <a:schemeClr val="tx1"/>
              </a:solidFill>
            </a:endParaRPr>
          </a:p>
        </p:txBody>
      </p:sp>
      <p:sp>
        <p:nvSpPr>
          <p:cNvPr id="60" name="Flowchart: Decision 13">
            <a:extLst>
              <a:ext uri="{FF2B5EF4-FFF2-40B4-BE49-F238E27FC236}">
                <a16:creationId xmlns:a16="http://schemas.microsoft.com/office/drawing/2014/main" id="{4B7AD92A-4962-2190-2065-D23E745B71F5}"/>
              </a:ext>
            </a:extLst>
          </p:cNvPr>
          <p:cNvSpPr/>
          <p:nvPr/>
        </p:nvSpPr>
        <p:spPr>
          <a:xfrm>
            <a:off x="3542625" y="2761622"/>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EI</a:t>
            </a:r>
          </a:p>
        </p:txBody>
      </p:sp>
      <p:sp>
        <p:nvSpPr>
          <p:cNvPr id="67" name="Flowchart: Document 14">
            <a:extLst>
              <a:ext uri="{FF2B5EF4-FFF2-40B4-BE49-F238E27FC236}">
                <a16:creationId xmlns:a16="http://schemas.microsoft.com/office/drawing/2014/main" id="{2E004C4F-0750-A543-C311-F2B8ADDC85A7}"/>
              </a:ext>
            </a:extLst>
          </p:cNvPr>
          <p:cNvSpPr/>
          <p:nvPr/>
        </p:nvSpPr>
        <p:spPr>
          <a:xfrm>
            <a:off x="318087" y="2979482"/>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M2M</a:t>
            </a:r>
          </a:p>
          <a:p>
            <a:pPr algn="ctr"/>
            <a:r>
              <a:rPr lang="en-US" sz="1100">
                <a:solidFill>
                  <a:schemeClr val="bg1"/>
                </a:solidFill>
              </a:rPr>
              <a:t>Obj.</a:t>
            </a:r>
          </a:p>
        </p:txBody>
      </p:sp>
      <p:sp>
        <p:nvSpPr>
          <p:cNvPr id="92" name="Arrow: Pentagon 16">
            <a:extLst>
              <a:ext uri="{FF2B5EF4-FFF2-40B4-BE49-F238E27FC236}">
                <a16:creationId xmlns:a16="http://schemas.microsoft.com/office/drawing/2014/main" id="{57FF49E7-55A8-8547-A5C8-AC8B6514E0BF}"/>
              </a:ext>
            </a:extLst>
          </p:cNvPr>
          <p:cNvSpPr/>
          <p:nvPr/>
        </p:nvSpPr>
        <p:spPr>
          <a:xfrm>
            <a:off x="275327" y="3600037"/>
            <a:ext cx="1436881" cy="258502"/>
          </a:xfrm>
          <a:prstGeom prst="homePlat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Arch. Studies</a:t>
            </a:r>
          </a:p>
        </p:txBody>
      </p:sp>
      <p:sp>
        <p:nvSpPr>
          <p:cNvPr id="69" name="Flowchart: Document 14">
            <a:extLst>
              <a:ext uri="{FF2B5EF4-FFF2-40B4-BE49-F238E27FC236}">
                <a16:creationId xmlns:a16="http://schemas.microsoft.com/office/drawing/2014/main" id="{1B1DAA8C-0832-9FD5-9B75-CE6E554B1786}"/>
              </a:ext>
            </a:extLst>
          </p:cNvPr>
          <p:cNvSpPr/>
          <p:nvPr/>
        </p:nvSpPr>
        <p:spPr>
          <a:xfrm>
            <a:off x="1421169" y="3816070"/>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ADD</a:t>
            </a:r>
          </a:p>
        </p:txBody>
      </p:sp>
      <p:sp>
        <p:nvSpPr>
          <p:cNvPr id="109" name="TextBox 108">
            <a:extLst>
              <a:ext uri="{FF2B5EF4-FFF2-40B4-BE49-F238E27FC236}">
                <a16:creationId xmlns:a16="http://schemas.microsoft.com/office/drawing/2014/main" id="{8D751FFB-9997-9FD1-31F5-39FE56ED22F4}"/>
              </a:ext>
            </a:extLst>
          </p:cNvPr>
          <p:cNvSpPr txBox="1"/>
          <p:nvPr/>
        </p:nvSpPr>
        <p:spPr>
          <a:xfrm>
            <a:off x="697382" y="1575307"/>
            <a:ext cx="2871653" cy="861774"/>
          </a:xfrm>
          <a:prstGeom prst="rect">
            <a:avLst/>
          </a:prstGeom>
          <a:noFill/>
          <a:ln>
            <a:noFill/>
          </a:ln>
        </p:spPr>
        <p:txBody>
          <a:bodyPr wrap="square" rtlCol="0">
            <a:spAutoFit/>
          </a:bodyPr>
          <a:lstStyle/>
          <a:p>
            <a:pPr algn="ctr"/>
            <a:r>
              <a:rPr lang="en-US" sz="1400" b="1">
                <a:cs typeface="Arial" panose="020B0604020202020204" pitchFamily="34" charset="0"/>
              </a:rPr>
              <a:t>Element Initiation (EI)</a:t>
            </a:r>
            <a:r>
              <a:rPr lang="en-US" sz="1400">
                <a:cs typeface="Arial" panose="020B0604020202020204" pitchFamily="34" charset="0"/>
              </a:rPr>
              <a:t> </a:t>
            </a:r>
          </a:p>
          <a:p>
            <a:pPr algn="ctr"/>
            <a:r>
              <a:rPr lang="en-US" sz="1200">
                <a:cs typeface="Arial Narrow" panose="020B0604020202020204" pitchFamily="34" charset="0"/>
              </a:rPr>
              <a:t>Overt decision to proceed with maturation of concept assessed for priority, budget, and strategy</a:t>
            </a:r>
          </a:p>
        </p:txBody>
      </p:sp>
      <p:cxnSp>
        <p:nvCxnSpPr>
          <p:cNvPr id="48" name="Elbow Connector 47">
            <a:extLst>
              <a:ext uri="{FF2B5EF4-FFF2-40B4-BE49-F238E27FC236}">
                <a16:creationId xmlns:a16="http://schemas.microsoft.com/office/drawing/2014/main" id="{252E7BB1-2203-2F30-E64A-13B2913A1C35}"/>
              </a:ext>
            </a:extLst>
          </p:cNvPr>
          <p:cNvCxnSpPr>
            <a:cxnSpLocks/>
            <a:stCxn id="60" idx="0"/>
            <a:endCxn id="109" idx="2"/>
          </p:cNvCxnSpPr>
          <p:nvPr/>
        </p:nvCxnSpPr>
        <p:spPr>
          <a:xfrm rot="16200000" flipV="1">
            <a:off x="2869957" y="1700334"/>
            <a:ext cx="324541" cy="1798036"/>
          </a:xfrm>
          <a:prstGeom prst="bentConnector3">
            <a:avLst>
              <a:gd name="adj1" fmla="val 50000"/>
            </a:avLst>
          </a:prstGeom>
          <a:ln cap="rnd">
            <a:solidFill>
              <a:schemeClr val="tx1"/>
            </a:solidFill>
            <a:round/>
            <a:headEnd type="oval"/>
            <a:tailEnd type="oval"/>
          </a:ln>
        </p:spPr>
        <p:style>
          <a:lnRef idx="2">
            <a:schemeClr val="accent1"/>
          </a:lnRef>
          <a:fillRef idx="0">
            <a:schemeClr val="accent1"/>
          </a:fillRef>
          <a:effectRef idx="1">
            <a:schemeClr val="accent1"/>
          </a:effectRef>
          <a:fontRef idx="minor">
            <a:schemeClr val="tx1"/>
          </a:fontRef>
        </p:style>
      </p:cxnSp>
      <p:sp>
        <p:nvSpPr>
          <p:cNvPr id="147" name="Flowchart: Decision 13">
            <a:extLst>
              <a:ext uri="{FF2B5EF4-FFF2-40B4-BE49-F238E27FC236}">
                <a16:creationId xmlns:a16="http://schemas.microsoft.com/office/drawing/2014/main" id="{AA606602-556B-6218-0E63-D711389DDA7E}"/>
              </a:ext>
            </a:extLst>
          </p:cNvPr>
          <p:cNvSpPr/>
          <p:nvPr/>
        </p:nvSpPr>
        <p:spPr>
          <a:xfrm>
            <a:off x="6878260" y="2761622"/>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MCR</a:t>
            </a:r>
          </a:p>
        </p:txBody>
      </p:sp>
      <p:cxnSp>
        <p:nvCxnSpPr>
          <p:cNvPr id="151" name="Elbow Connector 150">
            <a:extLst>
              <a:ext uri="{FF2B5EF4-FFF2-40B4-BE49-F238E27FC236}">
                <a16:creationId xmlns:a16="http://schemas.microsoft.com/office/drawing/2014/main" id="{5D4B7C0E-249E-A305-2CDD-9B8E0DDF9554}"/>
              </a:ext>
            </a:extLst>
          </p:cNvPr>
          <p:cNvCxnSpPr>
            <a:cxnSpLocks/>
            <a:stCxn id="147" idx="0"/>
            <a:endCxn id="110" idx="2"/>
          </p:cNvCxnSpPr>
          <p:nvPr/>
        </p:nvCxnSpPr>
        <p:spPr>
          <a:xfrm rot="16200000" flipV="1">
            <a:off x="6199114" y="1693855"/>
            <a:ext cx="346020" cy="1789513"/>
          </a:xfrm>
          <a:prstGeom prst="bentConnector3">
            <a:avLst>
              <a:gd name="adj1" fmla="val 50000"/>
            </a:avLst>
          </a:prstGeom>
          <a:ln cap="rnd">
            <a:solidFill>
              <a:schemeClr val="tx1"/>
            </a:solidFill>
            <a:round/>
            <a:headEnd type="oval"/>
            <a:tailEnd type="oval"/>
          </a:ln>
        </p:spPr>
        <p:style>
          <a:lnRef idx="2">
            <a:schemeClr val="accent1"/>
          </a:lnRef>
          <a:fillRef idx="0">
            <a:schemeClr val="accent1"/>
          </a:fillRef>
          <a:effectRef idx="1">
            <a:schemeClr val="accent1"/>
          </a:effectRef>
          <a:fontRef idx="minor">
            <a:schemeClr val="tx1"/>
          </a:fontRef>
        </p:style>
      </p:cxnSp>
      <p:cxnSp>
        <p:nvCxnSpPr>
          <p:cNvPr id="70" name="Connector: Elbow 30">
            <a:extLst>
              <a:ext uri="{FF2B5EF4-FFF2-40B4-BE49-F238E27FC236}">
                <a16:creationId xmlns:a16="http://schemas.microsoft.com/office/drawing/2014/main" id="{4750AC00-BF11-8F37-D70D-EE01F8BEE584}"/>
              </a:ext>
            </a:extLst>
          </p:cNvPr>
          <p:cNvCxnSpPr>
            <a:cxnSpLocks/>
            <a:stCxn id="92" idx="3"/>
            <a:endCxn id="81" idx="1"/>
          </p:cNvCxnSpPr>
          <p:nvPr/>
        </p:nvCxnSpPr>
        <p:spPr>
          <a:xfrm flipV="1">
            <a:off x="1712208" y="3146837"/>
            <a:ext cx="558978" cy="582451"/>
          </a:xfrm>
          <a:prstGeom prst="bentConnector3">
            <a:avLst>
              <a:gd name="adj1" fmla="val 50000"/>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141" name="Connector: Elbow 30">
            <a:extLst>
              <a:ext uri="{FF2B5EF4-FFF2-40B4-BE49-F238E27FC236}">
                <a16:creationId xmlns:a16="http://schemas.microsoft.com/office/drawing/2014/main" id="{377134E3-8DF4-A0C4-3A82-C7DD7355ACC2}"/>
              </a:ext>
            </a:extLst>
          </p:cNvPr>
          <p:cNvCxnSpPr>
            <a:cxnSpLocks/>
            <a:stCxn id="147" idx="2"/>
            <a:endCxn id="69" idx="2"/>
          </p:cNvCxnSpPr>
          <p:nvPr/>
        </p:nvCxnSpPr>
        <p:spPr>
          <a:xfrm rot="5400000">
            <a:off x="4059067" y="1123337"/>
            <a:ext cx="792289" cy="5623339"/>
          </a:xfrm>
          <a:prstGeom prst="bentConnector3">
            <a:avLst>
              <a:gd name="adj1" fmla="val 215613"/>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176" name="Connector: Elbow 30">
            <a:extLst>
              <a:ext uri="{FF2B5EF4-FFF2-40B4-BE49-F238E27FC236}">
                <a16:creationId xmlns:a16="http://schemas.microsoft.com/office/drawing/2014/main" id="{C811AEC0-D68A-4CB3-413C-8CE7B2608971}"/>
              </a:ext>
            </a:extLst>
          </p:cNvPr>
          <p:cNvCxnSpPr>
            <a:cxnSpLocks/>
            <a:stCxn id="88" idx="3"/>
            <a:endCxn id="60" idx="2"/>
          </p:cNvCxnSpPr>
          <p:nvPr/>
        </p:nvCxnSpPr>
        <p:spPr>
          <a:xfrm flipV="1">
            <a:off x="3799952" y="3538862"/>
            <a:ext cx="131293" cy="189869"/>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179" name="Connector: Elbow 30">
            <a:extLst>
              <a:ext uri="{FF2B5EF4-FFF2-40B4-BE49-F238E27FC236}">
                <a16:creationId xmlns:a16="http://schemas.microsoft.com/office/drawing/2014/main" id="{861FBD2E-1B05-136E-24DC-BBB96D011AED}"/>
              </a:ext>
            </a:extLst>
          </p:cNvPr>
          <p:cNvCxnSpPr>
            <a:cxnSpLocks/>
            <a:stCxn id="81" idx="3"/>
          </p:cNvCxnSpPr>
          <p:nvPr/>
        </p:nvCxnSpPr>
        <p:spPr>
          <a:xfrm>
            <a:off x="3048426" y="3146837"/>
            <a:ext cx="357494" cy="456478"/>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193" name="Connector: Elbow 30">
            <a:extLst>
              <a:ext uri="{FF2B5EF4-FFF2-40B4-BE49-F238E27FC236}">
                <a16:creationId xmlns:a16="http://schemas.microsoft.com/office/drawing/2014/main" id="{42121458-E50E-8992-C0D7-C57584E0D617}"/>
              </a:ext>
            </a:extLst>
          </p:cNvPr>
          <p:cNvCxnSpPr>
            <a:cxnSpLocks/>
            <a:stCxn id="60" idx="3"/>
            <a:endCxn id="82" idx="0"/>
          </p:cNvCxnSpPr>
          <p:nvPr/>
        </p:nvCxnSpPr>
        <p:spPr>
          <a:xfrm>
            <a:off x="4319865" y="3150242"/>
            <a:ext cx="1011746" cy="449795"/>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196" name="Connector: Elbow 30">
            <a:extLst>
              <a:ext uri="{FF2B5EF4-FFF2-40B4-BE49-F238E27FC236}">
                <a16:creationId xmlns:a16="http://schemas.microsoft.com/office/drawing/2014/main" id="{452E2168-C5D3-BBB9-ABA6-6D239F5F8C33}"/>
              </a:ext>
            </a:extLst>
          </p:cNvPr>
          <p:cNvCxnSpPr>
            <a:cxnSpLocks/>
            <a:stCxn id="82" idx="3"/>
            <a:endCxn id="147" idx="1"/>
          </p:cNvCxnSpPr>
          <p:nvPr/>
        </p:nvCxnSpPr>
        <p:spPr>
          <a:xfrm flipV="1">
            <a:off x="6510162" y="3150242"/>
            <a:ext cx="368098" cy="579046"/>
          </a:xfrm>
          <a:prstGeom prst="bentConnector3">
            <a:avLst>
              <a:gd name="adj1" fmla="val 50000"/>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205" name="Flowchart: Document 14">
            <a:extLst>
              <a:ext uri="{FF2B5EF4-FFF2-40B4-BE49-F238E27FC236}">
                <a16:creationId xmlns:a16="http://schemas.microsoft.com/office/drawing/2014/main" id="{98C4ED45-61FB-4588-F6A6-A00D9090FD6B}"/>
              </a:ext>
            </a:extLst>
          </p:cNvPr>
          <p:cNvSpPr/>
          <p:nvPr/>
        </p:nvSpPr>
        <p:spPr>
          <a:xfrm>
            <a:off x="6333625" y="4246133"/>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MCR</a:t>
            </a:r>
          </a:p>
        </p:txBody>
      </p:sp>
      <p:sp>
        <p:nvSpPr>
          <p:cNvPr id="206" name="Flowchart: Document 14">
            <a:extLst>
              <a:ext uri="{FF2B5EF4-FFF2-40B4-BE49-F238E27FC236}">
                <a16:creationId xmlns:a16="http://schemas.microsoft.com/office/drawing/2014/main" id="{114718A5-FD31-E1DF-2EEC-2DEE5FC04658}"/>
              </a:ext>
            </a:extLst>
          </p:cNvPr>
          <p:cNvSpPr/>
          <p:nvPr/>
        </p:nvSpPr>
        <p:spPr>
          <a:xfrm>
            <a:off x="3698751" y="4246133"/>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EI</a:t>
            </a:r>
          </a:p>
        </p:txBody>
      </p:sp>
      <p:sp>
        <p:nvSpPr>
          <p:cNvPr id="213" name="Flowchart: Decision 13">
            <a:extLst>
              <a:ext uri="{FF2B5EF4-FFF2-40B4-BE49-F238E27FC236}">
                <a16:creationId xmlns:a16="http://schemas.microsoft.com/office/drawing/2014/main" id="{D6E5B65A-D4E1-2CC9-DC7D-20D585F739B8}"/>
              </a:ext>
            </a:extLst>
          </p:cNvPr>
          <p:cNvSpPr/>
          <p:nvPr/>
        </p:nvSpPr>
        <p:spPr>
          <a:xfrm>
            <a:off x="8608976" y="2758217"/>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ASM</a:t>
            </a:r>
          </a:p>
        </p:txBody>
      </p:sp>
      <p:cxnSp>
        <p:nvCxnSpPr>
          <p:cNvPr id="214" name="Connector: Elbow 30">
            <a:extLst>
              <a:ext uri="{FF2B5EF4-FFF2-40B4-BE49-F238E27FC236}">
                <a16:creationId xmlns:a16="http://schemas.microsoft.com/office/drawing/2014/main" id="{90F15C07-5E3F-48E7-59AF-A4C9B34F0A94}"/>
              </a:ext>
            </a:extLst>
          </p:cNvPr>
          <p:cNvCxnSpPr>
            <a:cxnSpLocks/>
            <a:stCxn id="147" idx="3"/>
            <a:endCxn id="84" idx="0"/>
          </p:cNvCxnSpPr>
          <p:nvPr/>
        </p:nvCxnSpPr>
        <p:spPr>
          <a:xfrm>
            <a:off x="7655500" y="3150242"/>
            <a:ext cx="359201" cy="449795"/>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217" name="Connector: Elbow 30">
            <a:extLst>
              <a:ext uri="{FF2B5EF4-FFF2-40B4-BE49-F238E27FC236}">
                <a16:creationId xmlns:a16="http://schemas.microsoft.com/office/drawing/2014/main" id="{28C14D99-8B33-055E-B791-C60F66A67317}"/>
              </a:ext>
            </a:extLst>
          </p:cNvPr>
          <p:cNvCxnSpPr>
            <a:cxnSpLocks/>
            <a:stCxn id="84" idx="3"/>
            <a:endCxn id="213" idx="2"/>
          </p:cNvCxnSpPr>
          <p:nvPr/>
        </p:nvCxnSpPr>
        <p:spPr>
          <a:xfrm flipV="1">
            <a:off x="8798081" y="3535457"/>
            <a:ext cx="199515" cy="198125"/>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220" name="Connector: Elbow 30">
            <a:extLst>
              <a:ext uri="{FF2B5EF4-FFF2-40B4-BE49-F238E27FC236}">
                <a16:creationId xmlns:a16="http://schemas.microsoft.com/office/drawing/2014/main" id="{9479CBD9-0407-21EC-9C59-E9508E5C703E}"/>
              </a:ext>
            </a:extLst>
          </p:cNvPr>
          <p:cNvCxnSpPr>
            <a:cxnSpLocks/>
            <a:stCxn id="213" idx="3"/>
            <a:endCxn id="91" idx="0"/>
          </p:cNvCxnSpPr>
          <p:nvPr/>
        </p:nvCxnSpPr>
        <p:spPr>
          <a:xfrm>
            <a:off x="9386216" y="3146837"/>
            <a:ext cx="1303362" cy="477911"/>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223" name="Elbow Connector 222">
            <a:extLst>
              <a:ext uri="{FF2B5EF4-FFF2-40B4-BE49-F238E27FC236}">
                <a16:creationId xmlns:a16="http://schemas.microsoft.com/office/drawing/2014/main" id="{AB3317F9-0D87-A3BA-B429-975F95CB24B9}"/>
              </a:ext>
            </a:extLst>
          </p:cNvPr>
          <p:cNvCxnSpPr>
            <a:cxnSpLocks/>
            <a:stCxn id="111" idx="2"/>
            <a:endCxn id="213" idx="0"/>
          </p:cNvCxnSpPr>
          <p:nvPr/>
        </p:nvCxnSpPr>
        <p:spPr>
          <a:xfrm rot="5400000">
            <a:off x="9277843" y="2129839"/>
            <a:ext cx="348131" cy="908624"/>
          </a:xfrm>
          <a:prstGeom prst="bentConnector3">
            <a:avLst>
              <a:gd name="adj1" fmla="val 50000"/>
            </a:avLst>
          </a:prstGeom>
          <a:ln cap="rnd">
            <a:solidFill>
              <a:schemeClr val="tx1"/>
            </a:solidFill>
            <a:round/>
            <a:headEnd type="oval"/>
            <a:tailEnd type="oval"/>
          </a:ln>
        </p:spPr>
        <p:style>
          <a:lnRef idx="2">
            <a:schemeClr val="accent1"/>
          </a:lnRef>
          <a:fillRef idx="0">
            <a:schemeClr val="accent1"/>
          </a:fillRef>
          <a:effectRef idx="1">
            <a:schemeClr val="accent1"/>
          </a:effectRef>
          <a:fontRef idx="minor">
            <a:schemeClr val="tx1"/>
          </a:fontRef>
        </p:style>
      </p:cxnSp>
      <p:cxnSp>
        <p:nvCxnSpPr>
          <p:cNvPr id="242" name="Elbow Connector 241">
            <a:extLst>
              <a:ext uri="{FF2B5EF4-FFF2-40B4-BE49-F238E27FC236}">
                <a16:creationId xmlns:a16="http://schemas.microsoft.com/office/drawing/2014/main" id="{832C7947-9959-85F5-DFB5-CD606B9695D8}"/>
              </a:ext>
            </a:extLst>
          </p:cNvPr>
          <p:cNvCxnSpPr>
            <a:cxnSpLocks/>
            <a:stCxn id="111" idx="2"/>
          </p:cNvCxnSpPr>
          <p:nvPr/>
        </p:nvCxnSpPr>
        <p:spPr>
          <a:xfrm rot="16200000" flipH="1">
            <a:off x="10486852" y="1829453"/>
            <a:ext cx="633739" cy="1795003"/>
          </a:xfrm>
          <a:prstGeom prst="bentConnector2">
            <a:avLst/>
          </a:prstGeom>
          <a:ln cap="rnd">
            <a:solidFill>
              <a:schemeClr val="tx1"/>
            </a:solidFill>
            <a:round/>
            <a:headEnd type="oval"/>
            <a:tailEnd type="oval"/>
          </a:ln>
        </p:spPr>
        <p:style>
          <a:lnRef idx="2">
            <a:schemeClr val="accent1"/>
          </a:lnRef>
          <a:fillRef idx="0">
            <a:schemeClr val="accent1"/>
          </a:fillRef>
          <a:effectRef idx="1">
            <a:schemeClr val="accent1"/>
          </a:effectRef>
          <a:fontRef idx="minor">
            <a:schemeClr val="tx1"/>
          </a:fontRef>
        </p:style>
      </p:cxnSp>
      <p:sp>
        <p:nvSpPr>
          <p:cNvPr id="261" name="Flowchart: Document 14">
            <a:extLst>
              <a:ext uri="{FF2B5EF4-FFF2-40B4-BE49-F238E27FC236}">
                <a16:creationId xmlns:a16="http://schemas.microsoft.com/office/drawing/2014/main" id="{47F06226-D39E-A138-9BA5-29799A1273C3}"/>
              </a:ext>
            </a:extLst>
          </p:cNvPr>
          <p:cNvSpPr/>
          <p:nvPr/>
        </p:nvSpPr>
        <p:spPr>
          <a:xfrm>
            <a:off x="11424077" y="3949531"/>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IA</a:t>
            </a:r>
          </a:p>
        </p:txBody>
      </p:sp>
      <p:sp>
        <p:nvSpPr>
          <p:cNvPr id="262" name="Flowchart: Document 14">
            <a:extLst>
              <a:ext uri="{FF2B5EF4-FFF2-40B4-BE49-F238E27FC236}">
                <a16:creationId xmlns:a16="http://schemas.microsoft.com/office/drawing/2014/main" id="{2E48EA40-5E15-341B-A60B-3DAA7B68BC77}"/>
              </a:ext>
            </a:extLst>
          </p:cNvPr>
          <p:cNvSpPr/>
          <p:nvPr/>
        </p:nvSpPr>
        <p:spPr>
          <a:xfrm>
            <a:off x="10611590" y="4490849"/>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RFP</a:t>
            </a:r>
          </a:p>
        </p:txBody>
      </p:sp>
      <p:cxnSp>
        <p:nvCxnSpPr>
          <p:cNvPr id="264" name="Connector: Elbow 30">
            <a:extLst>
              <a:ext uri="{FF2B5EF4-FFF2-40B4-BE49-F238E27FC236}">
                <a16:creationId xmlns:a16="http://schemas.microsoft.com/office/drawing/2014/main" id="{6B76D1DD-1FC4-FC81-1B03-FE8BB4D11381}"/>
              </a:ext>
            </a:extLst>
          </p:cNvPr>
          <p:cNvCxnSpPr>
            <a:cxnSpLocks/>
            <a:stCxn id="262" idx="2"/>
            <a:endCxn id="69" idx="2"/>
          </p:cNvCxnSpPr>
          <p:nvPr/>
        </p:nvCxnSpPr>
        <p:spPr>
          <a:xfrm rot="5400000" flipH="1">
            <a:off x="5901362" y="73331"/>
            <a:ext cx="674779" cy="9190421"/>
          </a:xfrm>
          <a:prstGeom prst="bentConnector3">
            <a:avLst>
              <a:gd name="adj1" fmla="val -74954"/>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267" name="Connector: Elbow 30">
            <a:extLst>
              <a:ext uri="{FF2B5EF4-FFF2-40B4-BE49-F238E27FC236}">
                <a16:creationId xmlns:a16="http://schemas.microsoft.com/office/drawing/2014/main" id="{7E600B0D-46F1-6A56-0F03-265FAAE34F3E}"/>
              </a:ext>
            </a:extLst>
          </p:cNvPr>
          <p:cNvCxnSpPr>
            <a:cxnSpLocks/>
            <a:stCxn id="261" idx="2"/>
            <a:endCxn id="69" idx="2"/>
          </p:cNvCxnSpPr>
          <p:nvPr/>
        </p:nvCxnSpPr>
        <p:spPr>
          <a:xfrm rot="5400000" flipH="1">
            <a:off x="6578264" y="-603572"/>
            <a:ext cx="133461" cy="10002908"/>
          </a:xfrm>
          <a:prstGeom prst="bentConnector3">
            <a:avLst>
              <a:gd name="adj1" fmla="val -785407"/>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277" name="TextBox 276">
            <a:extLst>
              <a:ext uri="{FF2B5EF4-FFF2-40B4-BE49-F238E27FC236}">
                <a16:creationId xmlns:a16="http://schemas.microsoft.com/office/drawing/2014/main" id="{1A3E3ED7-C150-E92A-24D7-E08CACB6001B}"/>
              </a:ext>
            </a:extLst>
          </p:cNvPr>
          <p:cNvSpPr txBox="1"/>
          <p:nvPr/>
        </p:nvSpPr>
        <p:spPr>
          <a:xfrm>
            <a:off x="9020555" y="5199522"/>
            <a:ext cx="1813407" cy="276999"/>
          </a:xfrm>
          <a:prstGeom prst="rect">
            <a:avLst/>
          </a:prstGeom>
          <a:noFill/>
        </p:spPr>
        <p:txBody>
          <a:bodyPr wrap="square" rtlCol="0">
            <a:spAutoFit/>
          </a:bodyPr>
          <a:lstStyle/>
          <a:p>
            <a:pPr algn="r"/>
            <a:r>
              <a:rPr lang="en-US" sz="1200">
                <a:solidFill>
                  <a:srgbClr val="E9B773"/>
                </a:solidFill>
                <a:cs typeface="Arial" panose="020B0604020202020204" pitchFamily="34" charset="0"/>
              </a:rPr>
              <a:t>Collaboration Partner</a:t>
            </a:r>
          </a:p>
        </p:txBody>
      </p:sp>
      <p:pic>
        <p:nvPicPr>
          <p:cNvPr id="287" name="Graphic 286" descr="Badge 1 with solid fill">
            <a:extLst>
              <a:ext uri="{FF2B5EF4-FFF2-40B4-BE49-F238E27FC236}">
                <a16:creationId xmlns:a16="http://schemas.microsoft.com/office/drawing/2014/main" id="{8E690382-7598-AEED-6AA9-A5B9B24612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43709" y="4344148"/>
            <a:ext cx="274320" cy="274320"/>
          </a:xfrm>
          <a:prstGeom prst="rect">
            <a:avLst/>
          </a:prstGeom>
        </p:spPr>
      </p:pic>
      <p:grpSp>
        <p:nvGrpSpPr>
          <p:cNvPr id="293" name="Group 292">
            <a:extLst>
              <a:ext uri="{FF2B5EF4-FFF2-40B4-BE49-F238E27FC236}">
                <a16:creationId xmlns:a16="http://schemas.microsoft.com/office/drawing/2014/main" id="{432E9C15-0A30-39F2-C599-6A104741470D}"/>
              </a:ext>
            </a:extLst>
          </p:cNvPr>
          <p:cNvGrpSpPr/>
          <p:nvPr/>
        </p:nvGrpSpPr>
        <p:grpSpPr>
          <a:xfrm>
            <a:off x="2718674" y="5918338"/>
            <a:ext cx="5296027" cy="881387"/>
            <a:chOff x="2609391" y="5921053"/>
            <a:chExt cx="5296027" cy="881387"/>
          </a:xfrm>
        </p:grpSpPr>
        <p:sp>
          <p:nvSpPr>
            <p:cNvPr id="108" name="TextBox 107">
              <a:extLst>
                <a:ext uri="{FF2B5EF4-FFF2-40B4-BE49-F238E27FC236}">
                  <a16:creationId xmlns:a16="http://schemas.microsoft.com/office/drawing/2014/main" id="{C504ED45-6C1C-0CC5-FD7D-0F0F5D56D49F}"/>
                </a:ext>
              </a:extLst>
            </p:cNvPr>
            <p:cNvSpPr txBox="1"/>
            <p:nvPr/>
          </p:nvSpPr>
          <p:spPr>
            <a:xfrm>
              <a:off x="2856984" y="5921053"/>
              <a:ext cx="4632004" cy="276999"/>
            </a:xfrm>
            <a:prstGeom prst="rect">
              <a:avLst/>
            </a:prstGeom>
            <a:noFill/>
            <a:ln>
              <a:noFill/>
            </a:ln>
          </p:spPr>
          <p:txBody>
            <a:bodyPr wrap="square" rtlCol="0">
              <a:spAutoFit/>
            </a:bodyPr>
            <a:lstStyle/>
            <a:p>
              <a:r>
                <a:rPr lang="en-US" sz="1200">
                  <a:cs typeface="Arial Narrow" panose="020B0604020202020204" pitchFamily="34" charset="0"/>
                </a:rPr>
                <a:t>Feasibility studies and collaboration identify potential concept.</a:t>
              </a:r>
            </a:p>
          </p:txBody>
        </p:sp>
        <p:sp>
          <p:nvSpPr>
            <p:cNvPr id="112" name="TextBox 111">
              <a:extLst>
                <a:ext uri="{FF2B5EF4-FFF2-40B4-BE49-F238E27FC236}">
                  <a16:creationId xmlns:a16="http://schemas.microsoft.com/office/drawing/2014/main" id="{0EBE6E57-ECED-9597-04C6-81B0D161811C}"/>
                </a:ext>
              </a:extLst>
            </p:cNvPr>
            <p:cNvSpPr txBox="1"/>
            <p:nvPr/>
          </p:nvSpPr>
          <p:spPr>
            <a:xfrm>
              <a:off x="2856984" y="6525441"/>
              <a:ext cx="5048434" cy="276999"/>
            </a:xfrm>
            <a:prstGeom prst="rect">
              <a:avLst/>
            </a:prstGeom>
            <a:noFill/>
            <a:ln>
              <a:noFill/>
            </a:ln>
          </p:spPr>
          <p:txBody>
            <a:bodyPr wrap="square" rtlCol="0">
              <a:spAutoFit/>
            </a:bodyPr>
            <a:lstStyle/>
            <a:p>
              <a:r>
                <a:rPr lang="en-US" sz="1200">
                  <a:cs typeface="Arial Narrow" panose="020B0604020202020204" pitchFamily="34" charset="0"/>
                </a:rPr>
                <a:t>Feedback incorporated into architecture products as milestones occur.</a:t>
              </a:r>
            </a:p>
          </p:txBody>
        </p:sp>
        <p:sp>
          <p:nvSpPr>
            <p:cNvPr id="130" name="TextBox 129">
              <a:extLst>
                <a:ext uri="{FF2B5EF4-FFF2-40B4-BE49-F238E27FC236}">
                  <a16:creationId xmlns:a16="http://schemas.microsoft.com/office/drawing/2014/main" id="{023FA4F8-63A9-8D74-CE27-D84AE432E10F}"/>
                </a:ext>
              </a:extLst>
            </p:cNvPr>
            <p:cNvSpPr txBox="1"/>
            <p:nvPr/>
          </p:nvSpPr>
          <p:spPr>
            <a:xfrm>
              <a:off x="2856984" y="6141413"/>
              <a:ext cx="4822494" cy="461665"/>
            </a:xfrm>
            <a:prstGeom prst="rect">
              <a:avLst/>
            </a:prstGeom>
            <a:noFill/>
            <a:ln>
              <a:noFill/>
            </a:ln>
          </p:spPr>
          <p:txBody>
            <a:bodyPr wrap="square" rtlCol="0">
              <a:spAutoFit/>
            </a:bodyPr>
            <a:lstStyle/>
            <a:p>
              <a:r>
                <a:rPr lang="en-US" sz="1200">
                  <a:cs typeface="Arial Narrow" panose="020B0604020202020204" pitchFamily="34" charset="0"/>
                </a:rPr>
                <a:t>Mission refinement to optimize for strategic value and functional achievement, using study mechanisms to better inform planning.</a:t>
              </a:r>
            </a:p>
          </p:txBody>
        </p:sp>
        <p:pic>
          <p:nvPicPr>
            <p:cNvPr id="284" name="Graphic 283" descr="Badge 1 with solid fill">
              <a:extLst>
                <a:ext uri="{FF2B5EF4-FFF2-40B4-BE49-F238E27FC236}">
                  <a16:creationId xmlns:a16="http://schemas.microsoft.com/office/drawing/2014/main" id="{77350073-A230-B454-BE48-17F7F11B17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09391" y="5921053"/>
              <a:ext cx="274320" cy="274320"/>
            </a:xfrm>
            <a:prstGeom prst="rect">
              <a:avLst/>
            </a:prstGeom>
          </p:spPr>
        </p:pic>
        <p:pic>
          <p:nvPicPr>
            <p:cNvPr id="289" name="Graphic 288" descr="Badge with solid fill">
              <a:extLst>
                <a:ext uri="{FF2B5EF4-FFF2-40B4-BE49-F238E27FC236}">
                  <a16:creationId xmlns:a16="http://schemas.microsoft.com/office/drawing/2014/main" id="{0B1A250C-EFD8-C7A0-6D50-FF055E9B25A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09391" y="6216775"/>
              <a:ext cx="274320" cy="274320"/>
            </a:xfrm>
            <a:prstGeom prst="rect">
              <a:avLst/>
            </a:prstGeom>
          </p:spPr>
        </p:pic>
        <p:pic>
          <p:nvPicPr>
            <p:cNvPr id="291" name="Graphic 290" descr="Badge 3 with solid fill">
              <a:extLst>
                <a:ext uri="{FF2B5EF4-FFF2-40B4-BE49-F238E27FC236}">
                  <a16:creationId xmlns:a16="http://schemas.microsoft.com/office/drawing/2014/main" id="{8FC2879A-5E40-640A-E21E-1AE335E3777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609391" y="6512497"/>
              <a:ext cx="274320" cy="274320"/>
            </a:xfrm>
            <a:prstGeom prst="rect">
              <a:avLst/>
            </a:prstGeom>
          </p:spPr>
        </p:pic>
      </p:grpSp>
      <p:sp>
        <p:nvSpPr>
          <p:cNvPr id="303" name="Title 1">
            <a:extLst>
              <a:ext uri="{FF2B5EF4-FFF2-40B4-BE49-F238E27FC236}">
                <a16:creationId xmlns:a16="http://schemas.microsoft.com/office/drawing/2014/main" id="{41C81539-3484-1287-57D5-7AEA97A64D95}"/>
              </a:ext>
            </a:extLst>
          </p:cNvPr>
          <p:cNvSpPr>
            <a:spLocks noGrp="1"/>
          </p:cNvSpPr>
          <p:nvPr>
            <p:ph type="title"/>
          </p:nvPr>
        </p:nvSpPr>
        <p:spPr>
          <a:xfrm>
            <a:off x="457200" y="192142"/>
            <a:ext cx="9906000" cy="633168"/>
          </a:xfrm>
        </p:spPr>
        <p:txBody>
          <a:bodyPr>
            <a:noAutofit/>
          </a:bodyPr>
          <a:lstStyle/>
          <a:p>
            <a:r>
              <a:rPr lang="en-US"/>
              <a:t>Partner Pre-formulation Process</a:t>
            </a:r>
          </a:p>
        </p:txBody>
      </p:sp>
      <p:grpSp>
        <p:nvGrpSpPr>
          <p:cNvPr id="304" name="Group 303">
            <a:extLst>
              <a:ext uri="{FF2B5EF4-FFF2-40B4-BE49-F238E27FC236}">
                <a16:creationId xmlns:a16="http://schemas.microsoft.com/office/drawing/2014/main" id="{D4ED5CC7-66AA-A76C-5C7B-8D7D2D396FD2}"/>
              </a:ext>
            </a:extLst>
          </p:cNvPr>
          <p:cNvGrpSpPr/>
          <p:nvPr/>
        </p:nvGrpSpPr>
        <p:grpSpPr>
          <a:xfrm>
            <a:off x="228600" y="1068971"/>
            <a:ext cx="10247811" cy="134614"/>
            <a:chOff x="38100" y="1312189"/>
            <a:chExt cx="10247811" cy="134614"/>
          </a:xfrm>
        </p:grpSpPr>
        <p:pic>
          <p:nvPicPr>
            <p:cNvPr id="305" name="Picture 304">
              <a:extLst>
                <a:ext uri="{FF2B5EF4-FFF2-40B4-BE49-F238E27FC236}">
                  <a16:creationId xmlns:a16="http://schemas.microsoft.com/office/drawing/2014/main" id="{860EE0DF-85A3-BD38-F9EC-AE6F0315695F}"/>
                </a:ext>
              </a:extLst>
            </p:cNvPr>
            <p:cNvPicPr>
              <a:picLocks noChangeAspect="1"/>
            </p:cNvPicPr>
            <p:nvPr/>
          </p:nvPicPr>
          <p:blipFill>
            <a:blip r:embed="rId9"/>
            <a:stretch>
              <a:fillRect/>
            </a:stretch>
          </p:blipFill>
          <p:spPr>
            <a:xfrm>
              <a:off x="1520111" y="1312189"/>
              <a:ext cx="1988140" cy="134614"/>
            </a:xfrm>
            <a:prstGeom prst="rect">
              <a:avLst/>
            </a:prstGeom>
          </p:spPr>
        </p:pic>
        <p:cxnSp>
          <p:nvCxnSpPr>
            <p:cNvPr id="306" name="Straight Connector 305">
              <a:extLst>
                <a:ext uri="{FF2B5EF4-FFF2-40B4-BE49-F238E27FC236}">
                  <a16:creationId xmlns:a16="http://schemas.microsoft.com/office/drawing/2014/main" id="{B8DD1658-7CA2-0ED6-B22E-CC960ED02E64}"/>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7" name="Straight Connector 306">
              <a:extLst>
                <a:ext uri="{FF2B5EF4-FFF2-40B4-BE49-F238E27FC236}">
                  <a16:creationId xmlns:a16="http://schemas.microsoft.com/office/drawing/2014/main" id="{B33DC312-D45C-F18F-104A-045E3893FE64}"/>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08" name="Title 1">
            <a:extLst>
              <a:ext uri="{FF2B5EF4-FFF2-40B4-BE49-F238E27FC236}">
                <a16:creationId xmlns:a16="http://schemas.microsoft.com/office/drawing/2014/main" id="{15BE8D81-1064-D5B5-7BD2-2A65297CFBAC}"/>
              </a:ext>
            </a:extLst>
          </p:cNvPr>
          <p:cNvSpPr txBox="1">
            <a:spLocks/>
          </p:cNvSpPr>
          <p:nvPr/>
        </p:nvSpPr>
        <p:spPr>
          <a:xfrm>
            <a:off x="457200" y="531913"/>
            <a:ext cx="7331561" cy="633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600"/>
              <a:t>Exploration Systems Development Mission Directorate</a:t>
            </a:r>
          </a:p>
        </p:txBody>
      </p:sp>
      <p:pic>
        <p:nvPicPr>
          <p:cNvPr id="310" name="Picture 309" descr="A black background with a black square&#10;&#10;Description automatically generated with medium confidence">
            <a:extLst>
              <a:ext uri="{FF2B5EF4-FFF2-40B4-BE49-F238E27FC236}">
                <a16:creationId xmlns:a16="http://schemas.microsoft.com/office/drawing/2014/main" id="{A8D30005-ACE4-F21D-5265-AE995AE74E13}"/>
              </a:ext>
            </a:extLst>
          </p:cNvPr>
          <p:cNvPicPr>
            <a:picLocks noChangeAspect="1"/>
          </p:cNvPicPr>
          <p:nvPr/>
        </p:nvPicPr>
        <p:blipFill>
          <a:blip r:embed="rId10"/>
          <a:srcRect l="60291"/>
          <a:stretch/>
        </p:blipFill>
        <p:spPr>
          <a:xfrm>
            <a:off x="10906539" y="0"/>
            <a:ext cx="1280068" cy="1517904"/>
          </a:xfrm>
          <a:prstGeom prst="rect">
            <a:avLst/>
          </a:prstGeom>
        </p:spPr>
      </p:pic>
      <p:pic>
        <p:nvPicPr>
          <p:cNvPr id="314" name="Graphic 313" descr="Badge with solid fill">
            <a:extLst>
              <a:ext uri="{FF2B5EF4-FFF2-40B4-BE49-F238E27FC236}">
                <a16:creationId xmlns:a16="http://schemas.microsoft.com/office/drawing/2014/main" id="{40292128-0473-1C94-A94E-2639F926178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03641" y="4344148"/>
            <a:ext cx="274320" cy="274320"/>
          </a:xfrm>
          <a:prstGeom prst="rect">
            <a:avLst/>
          </a:prstGeom>
        </p:spPr>
      </p:pic>
      <p:pic>
        <p:nvPicPr>
          <p:cNvPr id="315" name="Graphic 314" descr="Badge 3 with solid fill">
            <a:extLst>
              <a:ext uri="{FF2B5EF4-FFF2-40B4-BE49-F238E27FC236}">
                <a16:creationId xmlns:a16="http://schemas.microsoft.com/office/drawing/2014/main" id="{E6BA6EEA-3839-AE18-1E92-13879DF05F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93112" y="4344148"/>
            <a:ext cx="274320" cy="274320"/>
          </a:xfrm>
          <a:prstGeom prst="rect">
            <a:avLst/>
          </a:prstGeom>
        </p:spPr>
      </p:pic>
      <p:pic>
        <p:nvPicPr>
          <p:cNvPr id="316" name="Graphic 315" descr="Badge 3 with solid fill">
            <a:extLst>
              <a:ext uri="{FF2B5EF4-FFF2-40B4-BE49-F238E27FC236}">
                <a16:creationId xmlns:a16="http://schemas.microsoft.com/office/drawing/2014/main" id="{70E669FE-6694-2BBA-E2E0-2CBF91E0AF4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082079" y="4344148"/>
            <a:ext cx="274320" cy="274320"/>
          </a:xfrm>
          <a:prstGeom prst="rect">
            <a:avLst/>
          </a:prstGeom>
        </p:spPr>
      </p:pic>
    </p:spTree>
    <p:extLst>
      <p:ext uri="{BB962C8B-B14F-4D97-AF65-F5344CB8AC3E}">
        <p14:creationId xmlns:p14="http://schemas.microsoft.com/office/powerpoint/2010/main" val="2035497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7A6B4-167C-B46B-EC49-CE49B0D3AB9A}"/>
            </a:ext>
          </a:extLst>
        </p:cNvPr>
        <p:cNvGrpSpPr/>
        <p:nvPr/>
      </p:nvGrpSpPr>
      <p:grpSpPr>
        <a:xfrm>
          <a:off x="0" y="0"/>
          <a:ext cx="0" cy="0"/>
          <a:chOff x="0" y="0"/>
          <a:chExt cx="0" cy="0"/>
        </a:xfrm>
      </p:grpSpPr>
      <p:sp>
        <p:nvSpPr>
          <p:cNvPr id="78" name="Rectangle 77">
            <a:extLst>
              <a:ext uri="{FF2B5EF4-FFF2-40B4-BE49-F238E27FC236}">
                <a16:creationId xmlns:a16="http://schemas.microsoft.com/office/drawing/2014/main" id="{341F4A82-1601-0299-4256-439F174592A1}"/>
              </a:ext>
            </a:extLst>
          </p:cNvPr>
          <p:cNvSpPr/>
          <p:nvPr/>
        </p:nvSpPr>
        <p:spPr>
          <a:xfrm>
            <a:off x="0" y="5860064"/>
            <a:ext cx="12192000" cy="997935"/>
          </a:xfrm>
          <a:prstGeom prst="rect">
            <a:avLst/>
          </a:prstGeom>
          <a:solidFill>
            <a:srgbClr val="E9B7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43" name="Oval 42">
            <a:extLst>
              <a:ext uri="{FF2B5EF4-FFF2-40B4-BE49-F238E27FC236}">
                <a16:creationId xmlns:a16="http://schemas.microsoft.com/office/drawing/2014/main" id="{69528C97-E6DD-FAB0-172A-BA74E3D717B0}"/>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13</a:t>
            </a:fld>
            <a:endParaRPr lang="en-US" spc="-150">
              <a:solidFill>
                <a:schemeClr val="tx1"/>
              </a:solidFill>
            </a:endParaRPr>
          </a:p>
        </p:txBody>
      </p:sp>
      <p:grpSp>
        <p:nvGrpSpPr>
          <p:cNvPr id="304" name="Group 303">
            <a:extLst>
              <a:ext uri="{FF2B5EF4-FFF2-40B4-BE49-F238E27FC236}">
                <a16:creationId xmlns:a16="http://schemas.microsoft.com/office/drawing/2014/main" id="{EFE7033B-08A7-486E-CD24-11103838E74E}"/>
              </a:ext>
            </a:extLst>
          </p:cNvPr>
          <p:cNvGrpSpPr/>
          <p:nvPr/>
        </p:nvGrpSpPr>
        <p:grpSpPr>
          <a:xfrm>
            <a:off x="228600" y="1068971"/>
            <a:ext cx="10247811" cy="134614"/>
            <a:chOff x="38100" y="1312189"/>
            <a:chExt cx="10247811" cy="134614"/>
          </a:xfrm>
        </p:grpSpPr>
        <p:pic>
          <p:nvPicPr>
            <p:cNvPr id="305" name="Picture 304">
              <a:extLst>
                <a:ext uri="{FF2B5EF4-FFF2-40B4-BE49-F238E27FC236}">
                  <a16:creationId xmlns:a16="http://schemas.microsoft.com/office/drawing/2014/main" id="{E028152C-B7C0-C0AC-AD7A-E79A476E0AD4}"/>
                </a:ext>
              </a:extLst>
            </p:cNvPr>
            <p:cNvPicPr>
              <a:picLocks noChangeAspect="1"/>
            </p:cNvPicPr>
            <p:nvPr/>
          </p:nvPicPr>
          <p:blipFill>
            <a:blip r:embed="rId3"/>
            <a:stretch>
              <a:fillRect/>
            </a:stretch>
          </p:blipFill>
          <p:spPr>
            <a:xfrm>
              <a:off x="1520111" y="1312189"/>
              <a:ext cx="1988140" cy="134614"/>
            </a:xfrm>
            <a:prstGeom prst="rect">
              <a:avLst/>
            </a:prstGeom>
          </p:spPr>
        </p:pic>
        <p:cxnSp>
          <p:nvCxnSpPr>
            <p:cNvPr id="306" name="Straight Connector 305">
              <a:extLst>
                <a:ext uri="{FF2B5EF4-FFF2-40B4-BE49-F238E27FC236}">
                  <a16:creationId xmlns:a16="http://schemas.microsoft.com/office/drawing/2014/main" id="{D6B7BF39-D935-26C2-92E3-2B1916774ABA}"/>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7" name="Straight Connector 306">
              <a:extLst>
                <a:ext uri="{FF2B5EF4-FFF2-40B4-BE49-F238E27FC236}">
                  <a16:creationId xmlns:a16="http://schemas.microsoft.com/office/drawing/2014/main" id="{215B3125-7CE4-F0B5-73F2-CD873A16A4BE}"/>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08" name="Title 1">
            <a:extLst>
              <a:ext uri="{FF2B5EF4-FFF2-40B4-BE49-F238E27FC236}">
                <a16:creationId xmlns:a16="http://schemas.microsoft.com/office/drawing/2014/main" id="{ABD7549B-6780-C3D2-E3B1-EF235301B211}"/>
              </a:ext>
            </a:extLst>
          </p:cNvPr>
          <p:cNvSpPr txBox="1">
            <a:spLocks/>
          </p:cNvSpPr>
          <p:nvPr/>
        </p:nvSpPr>
        <p:spPr>
          <a:xfrm>
            <a:off x="457200" y="-7993"/>
            <a:ext cx="7331561" cy="633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600"/>
          </a:p>
        </p:txBody>
      </p:sp>
      <p:pic>
        <p:nvPicPr>
          <p:cNvPr id="310" name="Picture 309" descr="A black background with a black square&#10;&#10;Description automatically generated with medium confidence">
            <a:extLst>
              <a:ext uri="{FF2B5EF4-FFF2-40B4-BE49-F238E27FC236}">
                <a16:creationId xmlns:a16="http://schemas.microsoft.com/office/drawing/2014/main" id="{79D0FEB6-FD82-FFA8-07A8-DA95395EE36D}"/>
              </a:ext>
            </a:extLst>
          </p:cNvPr>
          <p:cNvPicPr>
            <a:picLocks noChangeAspect="1"/>
          </p:cNvPicPr>
          <p:nvPr/>
        </p:nvPicPr>
        <p:blipFill>
          <a:blip r:embed="rId4"/>
          <a:srcRect l="60291"/>
          <a:stretch/>
        </p:blipFill>
        <p:spPr>
          <a:xfrm>
            <a:off x="10906539" y="0"/>
            <a:ext cx="1280068" cy="1517904"/>
          </a:xfrm>
          <a:prstGeom prst="rect">
            <a:avLst/>
          </a:prstGeom>
        </p:spPr>
      </p:pic>
      <p:sp>
        <p:nvSpPr>
          <p:cNvPr id="4" name="Title 1">
            <a:extLst>
              <a:ext uri="{FF2B5EF4-FFF2-40B4-BE49-F238E27FC236}">
                <a16:creationId xmlns:a16="http://schemas.microsoft.com/office/drawing/2014/main" id="{02B62E58-4CE0-E08E-73B4-5E4D40604794}"/>
              </a:ext>
            </a:extLst>
          </p:cNvPr>
          <p:cNvSpPr txBox="1">
            <a:spLocks/>
          </p:cNvSpPr>
          <p:nvPr/>
        </p:nvSpPr>
        <p:spPr>
          <a:xfrm>
            <a:off x="457200" y="192142"/>
            <a:ext cx="9906000" cy="633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Lunar Coffee Maker Element</a:t>
            </a:r>
          </a:p>
        </p:txBody>
      </p:sp>
      <p:sp>
        <p:nvSpPr>
          <p:cNvPr id="5" name="Title 1">
            <a:extLst>
              <a:ext uri="{FF2B5EF4-FFF2-40B4-BE49-F238E27FC236}">
                <a16:creationId xmlns:a16="http://schemas.microsoft.com/office/drawing/2014/main" id="{F7D22078-3A63-DF6B-0584-B5EBD1DE239A}"/>
              </a:ext>
            </a:extLst>
          </p:cNvPr>
          <p:cNvSpPr txBox="1">
            <a:spLocks/>
          </p:cNvSpPr>
          <p:nvPr/>
        </p:nvSpPr>
        <p:spPr>
          <a:xfrm>
            <a:off x="457200" y="531913"/>
            <a:ext cx="7331561" cy="633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600"/>
              <a:t>Implementation by International Partner - Presented for Illustrative Purposes Only</a:t>
            </a:r>
          </a:p>
        </p:txBody>
      </p:sp>
      <p:sp>
        <p:nvSpPr>
          <p:cNvPr id="6" name="Rounded Rectangle 5">
            <a:extLst>
              <a:ext uri="{FF2B5EF4-FFF2-40B4-BE49-F238E27FC236}">
                <a16:creationId xmlns:a16="http://schemas.microsoft.com/office/drawing/2014/main" id="{78BB9628-E3EC-C8E2-7A81-6F7E170BD7E0}"/>
              </a:ext>
            </a:extLst>
          </p:cNvPr>
          <p:cNvSpPr/>
          <p:nvPr/>
        </p:nvSpPr>
        <p:spPr>
          <a:xfrm>
            <a:off x="2162338" y="3704510"/>
            <a:ext cx="5273965" cy="1979580"/>
          </a:xfrm>
          <a:prstGeom prst="roundRect">
            <a:avLst>
              <a:gd name="adj" fmla="val 5697"/>
            </a:avLst>
          </a:prstGeom>
          <a:solidFill>
            <a:srgbClr val="FFF3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341FBF4-E319-2A38-24B1-BB44480101C1}"/>
              </a:ext>
            </a:extLst>
          </p:cNvPr>
          <p:cNvSpPr/>
          <p:nvPr/>
        </p:nvSpPr>
        <p:spPr>
          <a:xfrm>
            <a:off x="0" y="4834996"/>
            <a:ext cx="12192000" cy="399943"/>
          </a:xfrm>
          <a:prstGeom prst="rect">
            <a:avLst/>
          </a:prstGeom>
          <a:solidFill>
            <a:srgbClr val="6292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a:cs typeface="Arial Narrow" panose="020B0604020202020204" pitchFamily="34" charset="0"/>
              </a:rPr>
              <a:t>International</a:t>
            </a:r>
          </a:p>
          <a:p>
            <a:r>
              <a:rPr lang="en-US" sz="1200" b="1">
                <a:cs typeface="Arial Narrow" panose="020B0604020202020204" pitchFamily="34" charset="0"/>
              </a:rPr>
              <a:t>Partner</a:t>
            </a:r>
          </a:p>
        </p:txBody>
      </p:sp>
      <p:sp>
        <p:nvSpPr>
          <p:cNvPr id="9" name="Flowchart: Decision 13">
            <a:extLst>
              <a:ext uri="{FF2B5EF4-FFF2-40B4-BE49-F238E27FC236}">
                <a16:creationId xmlns:a16="http://schemas.microsoft.com/office/drawing/2014/main" id="{48257180-8513-BADB-A48C-5CCA0239DB66}"/>
              </a:ext>
            </a:extLst>
          </p:cNvPr>
          <p:cNvSpPr/>
          <p:nvPr/>
        </p:nvSpPr>
        <p:spPr>
          <a:xfrm>
            <a:off x="2271186" y="3561299"/>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ACR</a:t>
            </a:r>
          </a:p>
        </p:txBody>
      </p:sp>
      <p:cxnSp>
        <p:nvCxnSpPr>
          <p:cNvPr id="10" name="Connector: Elbow 30">
            <a:extLst>
              <a:ext uri="{FF2B5EF4-FFF2-40B4-BE49-F238E27FC236}">
                <a16:creationId xmlns:a16="http://schemas.microsoft.com/office/drawing/2014/main" id="{8E5BF51C-FC09-9D45-6094-FEC794F285F6}"/>
              </a:ext>
            </a:extLst>
          </p:cNvPr>
          <p:cNvCxnSpPr>
            <a:cxnSpLocks/>
            <a:stCxn id="24" idx="3"/>
            <a:endCxn id="25" idx="0"/>
          </p:cNvCxnSpPr>
          <p:nvPr/>
        </p:nvCxnSpPr>
        <p:spPr>
          <a:xfrm>
            <a:off x="762831" y="4058336"/>
            <a:ext cx="166311" cy="344783"/>
          </a:xfrm>
          <a:prstGeom prst="bentConnector2">
            <a:avLst/>
          </a:prstGeom>
          <a:ln w="25400">
            <a:solidFill>
              <a:srgbClr val="BC4842"/>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7A1D6DE-AD20-8BAE-3405-7857EE424555}"/>
              </a:ext>
            </a:extLst>
          </p:cNvPr>
          <p:cNvSpPr txBox="1"/>
          <p:nvPr/>
        </p:nvSpPr>
        <p:spPr>
          <a:xfrm>
            <a:off x="2172360" y="5265062"/>
            <a:ext cx="1813407" cy="276999"/>
          </a:xfrm>
          <a:prstGeom prst="rect">
            <a:avLst/>
          </a:prstGeom>
          <a:noFill/>
        </p:spPr>
        <p:txBody>
          <a:bodyPr wrap="square" rtlCol="0">
            <a:spAutoFit/>
          </a:bodyPr>
          <a:lstStyle/>
          <a:p>
            <a:r>
              <a:rPr lang="en-US" sz="1200">
                <a:solidFill>
                  <a:srgbClr val="E9B773"/>
                </a:solidFill>
                <a:cs typeface="Arial" panose="020B0604020202020204" pitchFamily="34" charset="0"/>
              </a:rPr>
              <a:t>Element Definition</a:t>
            </a:r>
          </a:p>
        </p:txBody>
      </p:sp>
      <p:sp>
        <p:nvSpPr>
          <p:cNvPr id="14" name="Arrow: Pentagon 27">
            <a:extLst>
              <a:ext uri="{FF2B5EF4-FFF2-40B4-BE49-F238E27FC236}">
                <a16:creationId xmlns:a16="http://schemas.microsoft.com/office/drawing/2014/main" id="{AD042B3C-7FE3-6C64-413E-2DD1DF103E35}"/>
              </a:ext>
            </a:extLst>
          </p:cNvPr>
          <p:cNvSpPr/>
          <p:nvPr/>
        </p:nvSpPr>
        <p:spPr>
          <a:xfrm>
            <a:off x="4282310" y="4403119"/>
            <a:ext cx="2227852" cy="258502"/>
          </a:xfrm>
          <a:prstGeom prst="homePlat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Mission /Concept Trades</a:t>
            </a:r>
          </a:p>
        </p:txBody>
      </p:sp>
      <p:sp>
        <p:nvSpPr>
          <p:cNvPr id="15" name="Arrow: Pentagon 33">
            <a:extLst>
              <a:ext uri="{FF2B5EF4-FFF2-40B4-BE49-F238E27FC236}">
                <a16:creationId xmlns:a16="http://schemas.microsoft.com/office/drawing/2014/main" id="{8C83AD8E-2187-FF47-9BD0-02C1D91A1C54}"/>
              </a:ext>
            </a:extLst>
          </p:cNvPr>
          <p:cNvSpPr/>
          <p:nvPr/>
        </p:nvSpPr>
        <p:spPr>
          <a:xfrm>
            <a:off x="7364866" y="4403119"/>
            <a:ext cx="1433215" cy="267089"/>
          </a:xfrm>
          <a:prstGeom prst="homePlate">
            <a:avLst/>
          </a:prstGeom>
          <a:gradFill flip="none" rotWithShape="1">
            <a:gsLst>
              <a:gs pos="0">
                <a:srgbClr val="7030A0"/>
              </a:gs>
              <a:gs pos="100000">
                <a:srgbClr val="48588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Acquisition Plan</a:t>
            </a:r>
          </a:p>
        </p:txBody>
      </p:sp>
      <p:sp>
        <p:nvSpPr>
          <p:cNvPr id="16" name="Arrow: Pentagon 54">
            <a:extLst>
              <a:ext uri="{FF2B5EF4-FFF2-40B4-BE49-F238E27FC236}">
                <a16:creationId xmlns:a16="http://schemas.microsoft.com/office/drawing/2014/main" id="{CED4FF99-4D9E-4BD0-1ECA-16677309050E}"/>
              </a:ext>
            </a:extLst>
          </p:cNvPr>
          <p:cNvSpPr/>
          <p:nvPr/>
        </p:nvSpPr>
        <p:spPr>
          <a:xfrm>
            <a:off x="7364866" y="4895606"/>
            <a:ext cx="4717851" cy="263692"/>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t>Partner Integration</a:t>
            </a:r>
          </a:p>
        </p:txBody>
      </p:sp>
      <p:sp>
        <p:nvSpPr>
          <p:cNvPr id="17" name="Arrow: Pentagon 16">
            <a:extLst>
              <a:ext uri="{FF2B5EF4-FFF2-40B4-BE49-F238E27FC236}">
                <a16:creationId xmlns:a16="http://schemas.microsoft.com/office/drawing/2014/main" id="{F17AC0F4-6BE9-C2BC-B387-EC53A86D6372}"/>
              </a:ext>
            </a:extLst>
          </p:cNvPr>
          <p:cNvSpPr/>
          <p:nvPr/>
        </p:nvSpPr>
        <p:spPr>
          <a:xfrm>
            <a:off x="1967470" y="4403119"/>
            <a:ext cx="1832482" cy="257387"/>
          </a:xfrm>
          <a:prstGeom prst="homePlat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Gap Analysis/Concept</a:t>
            </a:r>
          </a:p>
        </p:txBody>
      </p:sp>
      <p:sp>
        <p:nvSpPr>
          <p:cNvPr id="18" name="Arrow: Pentagon 33">
            <a:extLst>
              <a:ext uri="{FF2B5EF4-FFF2-40B4-BE49-F238E27FC236}">
                <a16:creationId xmlns:a16="http://schemas.microsoft.com/office/drawing/2014/main" id="{A22B255D-5A25-F58D-5BAB-FF141FC6099E}"/>
              </a:ext>
            </a:extLst>
          </p:cNvPr>
          <p:cNvSpPr/>
          <p:nvPr/>
        </p:nvSpPr>
        <p:spPr>
          <a:xfrm>
            <a:off x="9413335" y="4427830"/>
            <a:ext cx="2669382" cy="233792"/>
          </a:xfrm>
          <a:prstGeom prst="homePlate">
            <a:avLst/>
          </a:prstGeom>
          <a:solidFill>
            <a:srgbClr val="48588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solidFill>
                  <a:schemeClr val="bg1"/>
                </a:solidFill>
              </a:rPr>
              <a:t>M2M Program Int.</a:t>
            </a:r>
          </a:p>
        </p:txBody>
      </p:sp>
      <p:sp>
        <p:nvSpPr>
          <p:cNvPr id="19" name="Arrow: Pentagon 54">
            <a:extLst>
              <a:ext uri="{FF2B5EF4-FFF2-40B4-BE49-F238E27FC236}">
                <a16:creationId xmlns:a16="http://schemas.microsoft.com/office/drawing/2014/main" id="{88E98C1B-783A-1DE8-0B5D-44F6EBD93579}"/>
              </a:ext>
            </a:extLst>
          </p:cNvPr>
          <p:cNvSpPr/>
          <p:nvPr/>
        </p:nvSpPr>
        <p:spPr>
          <a:xfrm>
            <a:off x="4327511" y="4895606"/>
            <a:ext cx="1909457" cy="258502"/>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t>Partner Pre-Phase A/B</a:t>
            </a:r>
          </a:p>
        </p:txBody>
      </p:sp>
      <p:sp>
        <p:nvSpPr>
          <p:cNvPr id="20" name="Arrow: Pentagon 54">
            <a:extLst>
              <a:ext uri="{FF2B5EF4-FFF2-40B4-BE49-F238E27FC236}">
                <a16:creationId xmlns:a16="http://schemas.microsoft.com/office/drawing/2014/main" id="{6026B962-BACC-7434-8045-20003F1A78F6}"/>
              </a:ext>
            </a:extLst>
          </p:cNvPr>
          <p:cNvSpPr/>
          <p:nvPr/>
        </p:nvSpPr>
        <p:spPr>
          <a:xfrm>
            <a:off x="2363072" y="4895606"/>
            <a:ext cx="1247020" cy="258502"/>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t>Studies</a:t>
            </a:r>
          </a:p>
        </p:txBody>
      </p:sp>
      <p:sp>
        <p:nvSpPr>
          <p:cNvPr id="23" name="Flowchart: Decision 13">
            <a:extLst>
              <a:ext uri="{FF2B5EF4-FFF2-40B4-BE49-F238E27FC236}">
                <a16:creationId xmlns:a16="http://schemas.microsoft.com/office/drawing/2014/main" id="{BF62BAE2-594D-E725-0E84-4CC2F7AAA880}"/>
              </a:ext>
            </a:extLst>
          </p:cNvPr>
          <p:cNvSpPr/>
          <p:nvPr/>
        </p:nvSpPr>
        <p:spPr>
          <a:xfrm>
            <a:off x="3542625" y="3564704"/>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EI</a:t>
            </a:r>
          </a:p>
        </p:txBody>
      </p:sp>
      <p:sp>
        <p:nvSpPr>
          <p:cNvPr id="24" name="Flowchart: Document 14">
            <a:extLst>
              <a:ext uri="{FF2B5EF4-FFF2-40B4-BE49-F238E27FC236}">
                <a16:creationId xmlns:a16="http://schemas.microsoft.com/office/drawing/2014/main" id="{3F456630-2910-73BD-680A-F091A0FD893F}"/>
              </a:ext>
            </a:extLst>
          </p:cNvPr>
          <p:cNvSpPr/>
          <p:nvPr/>
        </p:nvSpPr>
        <p:spPr>
          <a:xfrm>
            <a:off x="318087" y="3782564"/>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M2M</a:t>
            </a:r>
          </a:p>
          <a:p>
            <a:pPr algn="ctr"/>
            <a:r>
              <a:rPr lang="en-US" sz="1100">
                <a:solidFill>
                  <a:schemeClr val="bg1"/>
                </a:solidFill>
              </a:rPr>
              <a:t>Obj.</a:t>
            </a:r>
          </a:p>
        </p:txBody>
      </p:sp>
      <p:sp>
        <p:nvSpPr>
          <p:cNvPr id="25" name="Arrow: Pentagon 16">
            <a:extLst>
              <a:ext uri="{FF2B5EF4-FFF2-40B4-BE49-F238E27FC236}">
                <a16:creationId xmlns:a16="http://schemas.microsoft.com/office/drawing/2014/main" id="{B59F632A-2ED2-8517-882F-56C8A9C590D8}"/>
              </a:ext>
            </a:extLst>
          </p:cNvPr>
          <p:cNvSpPr/>
          <p:nvPr/>
        </p:nvSpPr>
        <p:spPr>
          <a:xfrm>
            <a:off x="275327" y="4403119"/>
            <a:ext cx="1436881" cy="258502"/>
          </a:xfrm>
          <a:prstGeom prst="homePlat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Arch. Studies</a:t>
            </a:r>
          </a:p>
        </p:txBody>
      </p:sp>
      <p:sp>
        <p:nvSpPr>
          <p:cNvPr id="26" name="Flowchart: Document 14">
            <a:extLst>
              <a:ext uri="{FF2B5EF4-FFF2-40B4-BE49-F238E27FC236}">
                <a16:creationId xmlns:a16="http://schemas.microsoft.com/office/drawing/2014/main" id="{1BF0CA0D-ED2F-6B36-1592-117FA15095E8}"/>
              </a:ext>
            </a:extLst>
          </p:cNvPr>
          <p:cNvSpPr/>
          <p:nvPr/>
        </p:nvSpPr>
        <p:spPr>
          <a:xfrm>
            <a:off x="1421169" y="4619152"/>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ADD</a:t>
            </a:r>
          </a:p>
        </p:txBody>
      </p:sp>
      <p:sp>
        <p:nvSpPr>
          <p:cNvPr id="29" name="Flowchart: Decision 13">
            <a:extLst>
              <a:ext uri="{FF2B5EF4-FFF2-40B4-BE49-F238E27FC236}">
                <a16:creationId xmlns:a16="http://schemas.microsoft.com/office/drawing/2014/main" id="{D6DD9AC5-5887-7A34-9CB8-3BA98DF5AC45}"/>
              </a:ext>
            </a:extLst>
          </p:cNvPr>
          <p:cNvSpPr/>
          <p:nvPr/>
        </p:nvSpPr>
        <p:spPr>
          <a:xfrm>
            <a:off x="6878260" y="3564704"/>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MCR</a:t>
            </a:r>
          </a:p>
        </p:txBody>
      </p:sp>
      <p:cxnSp>
        <p:nvCxnSpPr>
          <p:cNvPr id="31" name="Connector: Elbow 30">
            <a:extLst>
              <a:ext uri="{FF2B5EF4-FFF2-40B4-BE49-F238E27FC236}">
                <a16:creationId xmlns:a16="http://schemas.microsoft.com/office/drawing/2014/main" id="{EA697034-8C80-5714-EDD7-90B8140EA702}"/>
              </a:ext>
            </a:extLst>
          </p:cNvPr>
          <p:cNvCxnSpPr>
            <a:cxnSpLocks/>
            <a:stCxn id="25" idx="3"/>
            <a:endCxn id="9" idx="1"/>
          </p:cNvCxnSpPr>
          <p:nvPr/>
        </p:nvCxnSpPr>
        <p:spPr>
          <a:xfrm flipV="1">
            <a:off x="1712208" y="3949919"/>
            <a:ext cx="558978" cy="582451"/>
          </a:xfrm>
          <a:prstGeom prst="bentConnector3">
            <a:avLst>
              <a:gd name="adj1" fmla="val 50000"/>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32" name="Connector: Elbow 30">
            <a:extLst>
              <a:ext uri="{FF2B5EF4-FFF2-40B4-BE49-F238E27FC236}">
                <a16:creationId xmlns:a16="http://schemas.microsoft.com/office/drawing/2014/main" id="{D4B08E10-0AD7-48A4-0C6A-7772AF55D500}"/>
              </a:ext>
            </a:extLst>
          </p:cNvPr>
          <p:cNvCxnSpPr>
            <a:cxnSpLocks/>
            <a:stCxn id="29" idx="2"/>
            <a:endCxn id="26" idx="2"/>
          </p:cNvCxnSpPr>
          <p:nvPr/>
        </p:nvCxnSpPr>
        <p:spPr>
          <a:xfrm rot="5400000">
            <a:off x="4059067" y="1926419"/>
            <a:ext cx="792289" cy="5623339"/>
          </a:xfrm>
          <a:prstGeom prst="bentConnector3">
            <a:avLst>
              <a:gd name="adj1" fmla="val 149947"/>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33" name="Connector: Elbow 30">
            <a:extLst>
              <a:ext uri="{FF2B5EF4-FFF2-40B4-BE49-F238E27FC236}">
                <a16:creationId xmlns:a16="http://schemas.microsoft.com/office/drawing/2014/main" id="{C3581EA7-967B-3022-1F55-D08DF70E0B81}"/>
              </a:ext>
            </a:extLst>
          </p:cNvPr>
          <p:cNvCxnSpPr>
            <a:cxnSpLocks/>
            <a:stCxn id="17" idx="3"/>
            <a:endCxn id="23" idx="2"/>
          </p:cNvCxnSpPr>
          <p:nvPr/>
        </p:nvCxnSpPr>
        <p:spPr>
          <a:xfrm flipV="1">
            <a:off x="3799952" y="4341944"/>
            <a:ext cx="131293" cy="189869"/>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34" name="Connector: Elbow 30">
            <a:extLst>
              <a:ext uri="{FF2B5EF4-FFF2-40B4-BE49-F238E27FC236}">
                <a16:creationId xmlns:a16="http://schemas.microsoft.com/office/drawing/2014/main" id="{D61C4DD8-B6CF-67D3-746E-4CE5C4537C3F}"/>
              </a:ext>
            </a:extLst>
          </p:cNvPr>
          <p:cNvCxnSpPr>
            <a:cxnSpLocks/>
            <a:stCxn id="9" idx="3"/>
          </p:cNvCxnSpPr>
          <p:nvPr/>
        </p:nvCxnSpPr>
        <p:spPr>
          <a:xfrm>
            <a:off x="3048426" y="3949919"/>
            <a:ext cx="357494" cy="456478"/>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35" name="Connector: Elbow 30">
            <a:extLst>
              <a:ext uri="{FF2B5EF4-FFF2-40B4-BE49-F238E27FC236}">
                <a16:creationId xmlns:a16="http://schemas.microsoft.com/office/drawing/2014/main" id="{B05EBC72-AEF0-D080-E339-FD08BE6EF243}"/>
              </a:ext>
            </a:extLst>
          </p:cNvPr>
          <p:cNvCxnSpPr>
            <a:cxnSpLocks/>
            <a:stCxn id="23" idx="3"/>
            <a:endCxn id="14" idx="0"/>
          </p:cNvCxnSpPr>
          <p:nvPr/>
        </p:nvCxnSpPr>
        <p:spPr>
          <a:xfrm>
            <a:off x="4319865" y="3953324"/>
            <a:ext cx="1011746" cy="449795"/>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36" name="Connector: Elbow 30">
            <a:extLst>
              <a:ext uri="{FF2B5EF4-FFF2-40B4-BE49-F238E27FC236}">
                <a16:creationId xmlns:a16="http://schemas.microsoft.com/office/drawing/2014/main" id="{2DA4E741-1564-42A7-D427-C16230752168}"/>
              </a:ext>
            </a:extLst>
          </p:cNvPr>
          <p:cNvCxnSpPr>
            <a:cxnSpLocks/>
            <a:stCxn id="14" idx="3"/>
            <a:endCxn id="29" idx="1"/>
          </p:cNvCxnSpPr>
          <p:nvPr/>
        </p:nvCxnSpPr>
        <p:spPr>
          <a:xfrm flipV="1">
            <a:off x="6510162" y="3953324"/>
            <a:ext cx="368098" cy="579046"/>
          </a:xfrm>
          <a:prstGeom prst="bentConnector3">
            <a:avLst>
              <a:gd name="adj1" fmla="val 50000"/>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37" name="Flowchart: Document 14">
            <a:extLst>
              <a:ext uri="{FF2B5EF4-FFF2-40B4-BE49-F238E27FC236}">
                <a16:creationId xmlns:a16="http://schemas.microsoft.com/office/drawing/2014/main" id="{A93D8F8D-6473-1192-AE2B-57F837A175FA}"/>
              </a:ext>
            </a:extLst>
          </p:cNvPr>
          <p:cNvSpPr/>
          <p:nvPr/>
        </p:nvSpPr>
        <p:spPr>
          <a:xfrm>
            <a:off x="6333625" y="4766051"/>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MCR</a:t>
            </a:r>
          </a:p>
        </p:txBody>
      </p:sp>
      <p:sp>
        <p:nvSpPr>
          <p:cNvPr id="38" name="Flowchart: Document 14">
            <a:extLst>
              <a:ext uri="{FF2B5EF4-FFF2-40B4-BE49-F238E27FC236}">
                <a16:creationId xmlns:a16="http://schemas.microsoft.com/office/drawing/2014/main" id="{E1B8BAD8-418D-E772-2519-879A6DE631B3}"/>
              </a:ext>
            </a:extLst>
          </p:cNvPr>
          <p:cNvSpPr/>
          <p:nvPr/>
        </p:nvSpPr>
        <p:spPr>
          <a:xfrm>
            <a:off x="3698751" y="4766051"/>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EI</a:t>
            </a:r>
          </a:p>
        </p:txBody>
      </p:sp>
      <p:sp>
        <p:nvSpPr>
          <p:cNvPr id="39" name="Flowchart: Decision 13">
            <a:extLst>
              <a:ext uri="{FF2B5EF4-FFF2-40B4-BE49-F238E27FC236}">
                <a16:creationId xmlns:a16="http://schemas.microsoft.com/office/drawing/2014/main" id="{544B0488-870D-319F-4659-7B46E7E13EEF}"/>
              </a:ext>
            </a:extLst>
          </p:cNvPr>
          <p:cNvSpPr/>
          <p:nvPr/>
        </p:nvSpPr>
        <p:spPr>
          <a:xfrm>
            <a:off x="8608976" y="3561299"/>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ASM</a:t>
            </a:r>
          </a:p>
        </p:txBody>
      </p:sp>
      <p:cxnSp>
        <p:nvCxnSpPr>
          <p:cNvPr id="40" name="Connector: Elbow 30">
            <a:extLst>
              <a:ext uri="{FF2B5EF4-FFF2-40B4-BE49-F238E27FC236}">
                <a16:creationId xmlns:a16="http://schemas.microsoft.com/office/drawing/2014/main" id="{03FFB1D3-75AC-764E-84D1-47749BF27F81}"/>
              </a:ext>
            </a:extLst>
          </p:cNvPr>
          <p:cNvCxnSpPr>
            <a:cxnSpLocks/>
            <a:stCxn id="29" idx="3"/>
            <a:endCxn id="15" idx="0"/>
          </p:cNvCxnSpPr>
          <p:nvPr/>
        </p:nvCxnSpPr>
        <p:spPr>
          <a:xfrm>
            <a:off x="7655500" y="3953324"/>
            <a:ext cx="359201" cy="449795"/>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41" name="Connector: Elbow 30">
            <a:extLst>
              <a:ext uri="{FF2B5EF4-FFF2-40B4-BE49-F238E27FC236}">
                <a16:creationId xmlns:a16="http://schemas.microsoft.com/office/drawing/2014/main" id="{0B865518-8CDC-6C29-F8FC-C72CCF7E59ED}"/>
              </a:ext>
            </a:extLst>
          </p:cNvPr>
          <p:cNvCxnSpPr>
            <a:cxnSpLocks/>
            <a:stCxn id="15" idx="3"/>
            <a:endCxn id="39" idx="2"/>
          </p:cNvCxnSpPr>
          <p:nvPr/>
        </p:nvCxnSpPr>
        <p:spPr>
          <a:xfrm flipV="1">
            <a:off x="8798081" y="4338539"/>
            <a:ext cx="199515" cy="198125"/>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42" name="Connector: Elbow 30">
            <a:extLst>
              <a:ext uri="{FF2B5EF4-FFF2-40B4-BE49-F238E27FC236}">
                <a16:creationId xmlns:a16="http://schemas.microsoft.com/office/drawing/2014/main" id="{8B015064-8F37-245A-D08D-FE3B3787702E}"/>
              </a:ext>
            </a:extLst>
          </p:cNvPr>
          <p:cNvCxnSpPr>
            <a:cxnSpLocks/>
            <a:stCxn id="39" idx="3"/>
            <a:endCxn id="18" idx="0"/>
          </p:cNvCxnSpPr>
          <p:nvPr/>
        </p:nvCxnSpPr>
        <p:spPr>
          <a:xfrm>
            <a:off x="9386216" y="3949919"/>
            <a:ext cx="1303362" cy="477911"/>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46" name="Flowchart: Document 14">
            <a:extLst>
              <a:ext uri="{FF2B5EF4-FFF2-40B4-BE49-F238E27FC236}">
                <a16:creationId xmlns:a16="http://schemas.microsoft.com/office/drawing/2014/main" id="{93EE510F-ADC4-D07F-8138-876780E92867}"/>
              </a:ext>
            </a:extLst>
          </p:cNvPr>
          <p:cNvSpPr/>
          <p:nvPr/>
        </p:nvSpPr>
        <p:spPr>
          <a:xfrm>
            <a:off x="11424077" y="4752613"/>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IA</a:t>
            </a:r>
          </a:p>
        </p:txBody>
      </p:sp>
      <p:cxnSp>
        <p:nvCxnSpPr>
          <p:cNvPr id="49" name="Connector: Elbow 30">
            <a:extLst>
              <a:ext uri="{FF2B5EF4-FFF2-40B4-BE49-F238E27FC236}">
                <a16:creationId xmlns:a16="http://schemas.microsoft.com/office/drawing/2014/main" id="{E3515823-84B1-3F3A-8033-79D2137CD3B5}"/>
              </a:ext>
            </a:extLst>
          </p:cNvPr>
          <p:cNvCxnSpPr>
            <a:cxnSpLocks/>
            <a:stCxn id="46" idx="2"/>
            <a:endCxn id="26" idx="2"/>
          </p:cNvCxnSpPr>
          <p:nvPr/>
        </p:nvCxnSpPr>
        <p:spPr>
          <a:xfrm rot="5400000" flipH="1">
            <a:off x="6578264" y="199510"/>
            <a:ext cx="133461" cy="10002908"/>
          </a:xfrm>
          <a:prstGeom prst="bentConnector3">
            <a:avLst>
              <a:gd name="adj1" fmla="val -374321"/>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1408652C-9DB0-C7A2-B101-1AF4C96355BC}"/>
              </a:ext>
            </a:extLst>
          </p:cNvPr>
          <p:cNvSpPr txBox="1"/>
          <p:nvPr/>
        </p:nvSpPr>
        <p:spPr>
          <a:xfrm>
            <a:off x="9020555" y="5502178"/>
            <a:ext cx="1813407" cy="276999"/>
          </a:xfrm>
          <a:prstGeom prst="rect">
            <a:avLst/>
          </a:prstGeom>
          <a:noFill/>
        </p:spPr>
        <p:txBody>
          <a:bodyPr wrap="square" rtlCol="0">
            <a:spAutoFit/>
          </a:bodyPr>
          <a:lstStyle/>
          <a:p>
            <a:pPr algn="r"/>
            <a:r>
              <a:rPr lang="en-US" sz="1200">
                <a:solidFill>
                  <a:srgbClr val="E9B773"/>
                </a:solidFill>
                <a:cs typeface="Arial" panose="020B0604020202020204" pitchFamily="34" charset="0"/>
              </a:rPr>
              <a:t>Collaboration Partner</a:t>
            </a:r>
          </a:p>
        </p:txBody>
      </p:sp>
      <p:sp>
        <p:nvSpPr>
          <p:cNvPr id="60" name="TextBox 59">
            <a:extLst>
              <a:ext uri="{FF2B5EF4-FFF2-40B4-BE49-F238E27FC236}">
                <a16:creationId xmlns:a16="http://schemas.microsoft.com/office/drawing/2014/main" id="{D8F8D354-ED8B-325A-4755-E5E6EB3BC1FE}"/>
              </a:ext>
            </a:extLst>
          </p:cNvPr>
          <p:cNvSpPr txBox="1"/>
          <p:nvPr/>
        </p:nvSpPr>
        <p:spPr>
          <a:xfrm>
            <a:off x="223435" y="1447314"/>
            <a:ext cx="2871653" cy="1569660"/>
          </a:xfrm>
          <a:prstGeom prst="rect">
            <a:avLst/>
          </a:prstGeom>
          <a:noFill/>
          <a:ln>
            <a:noFill/>
          </a:ln>
        </p:spPr>
        <p:txBody>
          <a:bodyPr wrap="square" rtlCol="0">
            <a:spAutoFit/>
          </a:bodyPr>
          <a:lstStyle/>
          <a:p>
            <a:pPr algn="ctr"/>
            <a:r>
              <a:rPr lang="en-US" sz="1600">
                <a:cs typeface="Arial Narrow" panose="020B0604020202020204" pitchFamily="34" charset="0"/>
              </a:rPr>
              <a:t>NASA and international partner discuss architectural gap identified in the Architecture Definition document at Moon to Mars Architecture Workshops.</a:t>
            </a:r>
          </a:p>
        </p:txBody>
      </p:sp>
      <p:cxnSp>
        <p:nvCxnSpPr>
          <p:cNvPr id="61" name="Elbow Connector 60">
            <a:extLst>
              <a:ext uri="{FF2B5EF4-FFF2-40B4-BE49-F238E27FC236}">
                <a16:creationId xmlns:a16="http://schemas.microsoft.com/office/drawing/2014/main" id="{EBDB1E6A-6933-2473-EA72-B5047D8A47E0}"/>
              </a:ext>
            </a:extLst>
          </p:cNvPr>
          <p:cNvCxnSpPr>
            <a:cxnSpLocks/>
            <a:stCxn id="26" idx="3"/>
            <a:endCxn id="60" idx="2"/>
          </p:cNvCxnSpPr>
          <p:nvPr/>
        </p:nvCxnSpPr>
        <p:spPr>
          <a:xfrm flipH="1" flipV="1">
            <a:off x="1659262" y="3016974"/>
            <a:ext cx="206651" cy="1877950"/>
          </a:xfrm>
          <a:prstGeom prst="bentConnector4">
            <a:avLst>
              <a:gd name="adj1" fmla="val -110621"/>
              <a:gd name="adj2" fmla="val 81170"/>
            </a:avLst>
          </a:prstGeom>
          <a:ln cap="rnd">
            <a:solidFill>
              <a:schemeClr val="tx1"/>
            </a:solidFill>
            <a:round/>
            <a:headEnd type="oval"/>
            <a:tailEnd type="oval"/>
          </a:ln>
        </p:spPr>
        <p:style>
          <a:lnRef idx="2">
            <a:schemeClr val="accent1"/>
          </a:lnRef>
          <a:fillRef idx="0">
            <a:schemeClr val="accent1"/>
          </a:fillRef>
          <a:effectRef idx="1">
            <a:schemeClr val="accent1"/>
          </a:effectRef>
          <a:fontRef idx="minor">
            <a:schemeClr val="tx1"/>
          </a:fontRef>
        </p:style>
      </p:cxnSp>
      <p:sp>
        <p:nvSpPr>
          <p:cNvPr id="63" name="TextBox 62">
            <a:extLst>
              <a:ext uri="{FF2B5EF4-FFF2-40B4-BE49-F238E27FC236}">
                <a16:creationId xmlns:a16="http://schemas.microsoft.com/office/drawing/2014/main" id="{C8F4E930-3F33-61F4-A4A8-68DF264F6A7F}"/>
              </a:ext>
            </a:extLst>
          </p:cNvPr>
          <p:cNvSpPr txBox="1"/>
          <p:nvPr/>
        </p:nvSpPr>
        <p:spPr>
          <a:xfrm>
            <a:off x="3181484" y="1447314"/>
            <a:ext cx="2871653" cy="1323439"/>
          </a:xfrm>
          <a:prstGeom prst="rect">
            <a:avLst/>
          </a:prstGeom>
          <a:noFill/>
          <a:ln>
            <a:noFill/>
          </a:ln>
        </p:spPr>
        <p:txBody>
          <a:bodyPr wrap="square" rtlCol="0">
            <a:spAutoFit/>
          </a:bodyPr>
          <a:lstStyle/>
          <a:p>
            <a:pPr algn="ctr"/>
            <a:r>
              <a:rPr lang="en-US" sz="1600">
                <a:cs typeface="Arial Narrow" panose="020B0604020202020204" pitchFamily="34" charset="0"/>
              </a:rPr>
              <a:t>NASA and international partner execute a bi-lateral study agreement for a partner-developed lunar coffee maker concept.</a:t>
            </a:r>
          </a:p>
        </p:txBody>
      </p:sp>
      <p:cxnSp>
        <p:nvCxnSpPr>
          <p:cNvPr id="97" name="Elbow Connector 96">
            <a:extLst>
              <a:ext uri="{FF2B5EF4-FFF2-40B4-BE49-F238E27FC236}">
                <a16:creationId xmlns:a16="http://schemas.microsoft.com/office/drawing/2014/main" id="{6C1805FC-EB49-900E-1768-D4FB64FEBD5A}"/>
              </a:ext>
            </a:extLst>
          </p:cNvPr>
          <p:cNvCxnSpPr>
            <a:cxnSpLocks/>
            <a:stCxn id="20" idx="0"/>
            <a:endCxn id="63" idx="2"/>
          </p:cNvCxnSpPr>
          <p:nvPr/>
        </p:nvCxnSpPr>
        <p:spPr>
          <a:xfrm rot="5400000" flipH="1" flipV="1">
            <a:off x="2707208" y="2985503"/>
            <a:ext cx="2124853" cy="1695354"/>
          </a:xfrm>
          <a:prstGeom prst="bentConnector3">
            <a:avLst>
              <a:gd name="adj1" fmla="val 80215"/>
            </a:avLst>
          </a:prstGeom>
          <a:ln cap="rnd">
            <a:solidFill>
              <a:schemeClr val="tx1"/>
            </a:solidFill>
            <a:round/>
            <a:headEnd type="oval"/>
            <a:tailEnd type="oval"/>
          </a:ln>
        </p:spPr>
        <p:style>
          <a:lnRef idx="2">
            <a:schemeClr val="accent1"/>
          </a:lnRef>
          <a:fillRef idx="0">
            <a:schemeClr val="accent1"/>
          </a:fillRef>
          <a:effectRef idx="1">
            <a:schemeClr val="accent1"/>
          </a:effectRef>
          <a:fontRef idx="minor">
            <a:schemeClr val="tx1"/>
          </a:fontRef>
        </p:style>
      </p:cxnSp>
      <p:sp>
        <p:nvSpPr>
          <p:cNvPr id="102" name="TextBox 101">
            <a:extLst>
              <a:ext uri="{FF2B5EF4-FFF2-40B4-BE49-F238E27FC236}">
                <a16:creationId xmlns:a16="http://schemas.microsoft.com/office/drawing/2014/main" id="{8272DE61-A452-CF5E-B880-56B6F952D8AC}"/>
              </a:ext>
            </a:extLst>
          </p:cNvPr>
          <p:cNvSpPr txBox="1"/>
          <p:nvPr/>
        </p:nvSpPr>
        <p:spPr>
          <a:xfrm>
            <a:off x="6139533" y="1447314"/>
            <a:ext cx="2871653" cy="1323439"/>
          </a:xfrm>
          <a:prstGeom prst="rect">
            <a:avLst/>
          </a:prstGeom>
          <a:noFill/>
          <a:ln>
            <a:noFill/>
          </a:ln>
        </p:spPr>
        <p:txBody>
          <a:bodyPr wrap="square" rtlCol="0">
            <a:spAutoFit/>
          </a:bodyPr>
          <a:lstStyle/>
          <a:p>
            <a:pPr algn="ctr"/>
            <a:r>
              <a:rPr lang="en-US" sz="1600">
                <a:cs typeface="Arial Narrow" panose="020B0604020202020204" pitchFamily="34" charset="0"/>
              </a:rPr>
              <a:t>After iterating, NASA and the international partner conduct mission concept reviews for the lunar coffee maker concept. </a:t>
            </a:r>
          </a:p>
        </p:txBody>
      </p:sp>
      <p:cxnSp>
        <p:nvCxnSpPr>
          <p:cNvPr id="103" name="Elbow Connector 102">
            <a:extLst>
              <a:ext uri="{FF2B5EF4-FFF2-40B4-BE49-F238E27FC236}">
                <a16:creationId xmlns:a16="http://schemas.microsoft.com/office/drawing/2014/main" id="{06F7D74D-B940-C3DB-6B71-27D8C818A88D}"/>
              </a:ext>
            </a:extLst>
          </p:cNvPr>
          <p:cNvCxnSpPr>
            <a:cxnSpLocks/>
            <a:stCxn id="29" idx="0"/>
            <a:endCxn id="102" idx="2"/>
          </p:cNvCxnSpPr>
          <p:nvPr/>
        </p:nvCxnSpPr>
        <p:spPr>
          <a:xfrm rot="5400000" flipH="1" flipV="1">
            <a:off x="7024145" y="3013489"/>
            <a:ext cx="793951" cy="308480"/>
          </a:xfrm>
          <a:prstGeom prst="bentConnector3">
            <a:avLst>
              <a:gd name="adj1" fmla="val 50000"/>
            </a:avLst>
          </a:prstGeom>
          <a:ln cap="rnd">
            <a:solidFill>
              <a:schemeClr val="tx1"/>
            </a:solidFill>
            <a:round/>
            <a:headEnd type="oval"/>
            <a:tailEnd type="oval"/>
          </a:ln>
        </p:spPr>
        <p:style>
          <a:lnRef idx="2">
            <a:schemeClr val="accent1"/>
          </a:lnRef>
          <a:fillRef idx="0">
            <a:schemeClr val="accent1"/>
          </a:fillRef>
          <a:effectRef idx="1">
            <a:schemeClr val="accent1"/>
          </a:effectRef>
          <a:fontRef idx="minor">
            <a:schemeClr val="tx1"/>
          </a:fontRef>
        </p:style>
      </p:cxnSp>
      <p:sp>
        <p:nvSpPr>
          <p:cNvPr id="106" name="TextBox 105">
            <a:extLst>
              <a:ext uri="{FF2B5EF4-FFF2-40B4-BE49-F238E27FC236}">
                <a16:creationId xmlns:a16="http://schemas.microsoft.com/office/drawing/2014/main" id="{FCCA08AF-CE40-3219-7E4A-C8FF294D17C2}"/>
              </a:ext>
            </a:extLst>
          </p:cNvPr>
          <p:cNvSpPr txBox="1"/>
          <p:nvPr/>
        </p:nvSpPr>
        <p:spPr>
          <a:xfrm>
            <a:off x="9097583" y="1447314"/>
            <a:ext cx="2871653" cy="1323439"/>
          </a:xfrm>
          <a:prstGeom prst="rect">
            <a:avLst/>
          </a:prstGeom>
          <a:noFill/>
          <a:ln>
            <a:noFill/>
          </a:ln>
        </p:spPr>
        <p:txBody>
          <a:bodyPr wrap="square" rtlCol="0">
            <a:spAutoFit/>
          </a:bodyPr>
          <a:lstStyle/>
          <a:p>
            <a:pPr algn="ctr"/>
            <a:r>
              <a:rPr lang="en-US" sz="1600">
                <a:cs typeface="Arial Narrow" panose="020B0604020202020204" pitchFamily="34" charset="0"/>
              </a:rPr>
              <a:t>The U.S. and the international partner nation sign an implementing arrangement, proceeding to formulation and implementation. </a:t>
            </a:r>
          </a:p>
        </p:txBody>
      </p:sp>
      <p:cxnSp>
        <p:nvCxnSpPr>
          <p:cNvPr id="107" name="Elbow Connector 106">
            <a:extLst>
              <a:ext uri="{FF2B5EF4-FFF2-40B4-BE49-F238E27FC236}">
                <a16:creationId xmlns:a16="http://schemas.microsoft.com/office/drawing/2014/main" id="{585760C8-D662-1E39-C4F9-675667E1DBC7}"/>
              </a:ext>
            </a:extLst>
          </p:cNvPr>
          <p:cNvCxnSpPr>
            <a:cxnSpLocks/>
            <a:stCxn id="106" idx="2"/>
            <a:endCxn id="46" idx="0"/>
          </p:cNvCxnSpPr>
          <p:nvPr/>
        </p:nvCxnSpPr>
        <p:spPr>
          <a:xfrm rot="16200000" flipH="1">
            <a:off x="10098999" y="3205163"/>
            <a:ext cx="1981860" cy="1113039"/>
          </a:xfrm>
          <a:prstGeom prst="bentConnector3">
            <a:avLst>
              <a:gd name="adj1" fmla="val 35275"/>
            </a:avLst>
          </a:prstGeom>
          <a:ln cap="rnd">
            <a:solidFill>
              <a:schemeClr val="tx1"/>
            </a:solidFill>
            <a:round/>
            <a:headEnd type="oval"/>
            <a:tailEnd type="oval"/>
          </a:ln>
        </p:spPr>
        <p:style>
          <a:lnRef idx="2">
            <a:schemeClr val="accent1"/>
          </a:lnRef>
          <a:fillRef idx="0">
            <a:schemeClr val="accent1"/>
          </a:fillRef>
          <a:effectRef idx="1">
            <a:schemeClr val="accent1"/>
          </a:effectRef>
          <a:fontRef idx="minor">
            <a:schemeClr val="tx1"/>
          </a:fontRef>
        </p:style>
      </p:cxnSp>
      <p:grpSp>
        <p:nvGrpSpPr>
          <p:cNvPr id="51" name="Group 50">
            <a:extLst>
              <a:ext uri="{FF2B5EF4-FFF2-40B4-BE49-F238E27FC236}">
                <a16:creationId xmlns:a16="http://schemas.microsoft.com/office/drawing/2014/main" id="{9AB10D94-6FD8-0D41-5A22-A8943013D5D8}"/>
              </a:ext>
            </a:extLst>
          </p:cNvPr>
          <p:cNvGrpSpPr/>
          <p:nvPr/>
        </p:nvGrpSpPr>
        <p:grpSpPr>
          <a:xfrm>
            <a:off x="8014701" y="5973294"/>
            <a:ext cx="3333326" cy="771476"/>
            <a:chOff x="7690842" y="6003606"/>
            <a:chExt cx="3657185" cy="771476"/>
          </a:xfrm>
        </p:grpSpPr>
        <p:sp>
          <p:nvSpPr>
            <p:cNvPr id="52" name="Arrow: Pentagon 16">
              <a:extLst>
                <a:ext uri="{FF2B5EF4-FFF2-40B4-BE49-F238E27FC236}">
                  <a16:creationId xmlns:a16="http://schemas.microsoft.com/office/drawing/2014/main" id="{999A2481-918F-AF76-54BF-7253DB235749}"/>
                </a:ext>
              </a:extLst>
            </p:cNvPr>
            <p:cNvSpPr/>
            <p:nvPr/>
          </p:nvSpPr>
          <p:spPr>
            <a:xfrm>
              <a:off x="7690842" y="6275626"/>
              <a:ext cx="3657185" cy="227436"/>
            </a:xfrm>
            <a:prstGeom prst="homePlate">
              <a:avLst/>
            </a:prstGeom>
            <a:solidFill>
              <a:srgbClr val="7C53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r"/>
              <a:r>
                <a:rPr lang="en-US" sz="1400">
                  <a:solidFill>
                    <a:schemeClr val="bg1"/>
                  </a:solidFill>
                  <a:cs typeface="Arial Narrow" panose="020B0604020202020204" pitchFamily="34" charset="0"/>
                </a:rPr>
                <a:t>Strategy and Architecture Office (SAO)</a:t>
              </a:r>
            </a:p>
          </p:txBody>
        </p:sp>
        <p:sp>
          <p:nvSpPr>
            <p:cNvPr id="53" name="Arrow: Pentagon 16">
              <a:extLst>
                <a:ext uri="{FF2B5EF4-FFF2-40B4-BE49-F238E27FC236}">
                  <a16:creationId xmlns:a16="http://schemas.microsoft.com/office/drawing/2014/main" id="{5FBDB63B-DF05-162B-5364-365E4AFFCCC5}"/>
                </a:ext>
              </a:extLst>
            </p:cNvPr>
            <p:cNvSpPr/>
            <p:nvPr/>
          </p:nvSpPr>
          <p:spPr>
            <a:xfrm>
              <a:off x="7690842" y="6547646"/>
              <a:ext cx="3657185" cy="227436"/>
            </a:xfrm>
            <a:prstGeom prst="homePlate">
              <a:avLst/>
            </a:prstGeom>
            <a:solidFill>
              <a:srgbClr val="48588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r"/>
              <a:r>
                <a:rPr lang="en-US" sz="1400">
                  <a:solidFill>
                    <a:schemeClr val="bg1"/>
                  </a:solidFill>
                  <a:cs typeface="Arial Narrow" panose="020B0604020202020204" pitchFamily="34" charset="0"/>
                </a:rPr>
                <a:t>Moon to Mars Program Office (M2MPO)</a:t>
              </a:r>
            </a:p>
          </p:txBody>
        </p:sp>
        <p:sp>
          <p:nvSpPr>
            <p:cNvPr id="54" name="Arrow: Pentagon 16">
              <a:extLst>
                <a:ext uri="{FF2B5EF4-FFF2-40B4-BE49-F238E27FC236}">
                  <a16:creationId xmlns:a16="http://schemas.microsoft.com/office/drawing/2014/main" id="{7F370C6F-A301-B597-BCA3-0B7630D10623}"/>
                </a:ext>
              </a:extLst>
            </p:cNvPr>
            <p:cNvSpPr/>
            <p:nvPr/>
          </p:nvSpPr>
          <p:spPr>
            <a:xfrm>
              <a:off x="7690842" y="6003606"/>
              <a:ext cx="3657185" cy="227436"/>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r"/>
              <a:r>
                <a:rPr lang="en-US" sz="1400">
                  <a:solidFill>
                    <a:schemeClr val="bg1"/>
                  </a:solidFill>
                  <a:cs typeface="Arial Narrow" panose="020B0604020202020204" pitchFamily="34" charset="0"/>
                </a:rPr>
                <a:t>Collaboration Partner </a:t>
              </a:r>
            </a:p>
          </p:txBody>
        </p:sp>
      </p:grpSp>
      <p:grpSp>
        <p:nvGrpSpPr>
          <p:cNvPr id="55" name="Group 54">
            <a:extLst>
              <a:ext uri="{FF2B5EF4-FFF2-40B4-BE49-F238E27FC236}">
                <a16:creationId xmlns:a16="http://schemas.microsoft.com/office/drawing/2014/main" id="{C66DB09B-93E5-BB6C-E7EE-50A32BB12551}"/>
              </a:ext>
            </a:extLst>
          </p:cNvPr>
          <p:cNvGrpSpPr/>
          <p:nvPr/>
        </p:nvGrpSpPr>
        <p:grpSpPr>
          <a:xfrm>
            <a:off x="103640" y="5952149"/>
            <a:ext cx="2236083" cy="813764"/>
            <a:chOff x="103640" y="5952149"/>
            <a:chExt cx="2236083" cy="813764"/>
          </a:xfrm>
        </p:grpSpPr>
        <p:sp>
          <p:nvSpPr>
            <p:cNvPr id="56" name="Rounded Rectangle 55">
              <a:extLst>
                <a:ext uri="{FF2B5EF4-FFF2-40B4-BE49-F238E27FC236}">
                  <a16:creationId xmlns:a16="http://schemas.microsoft.com/office/drawing/2014/main" id="{B8AF5D41-D4F1-316B-17B4-4FA8AD010B8F}"/>
                </a:ext>
              </a:extLst>
            </p:cNvPr>
            <p:cNvSpPr/>
            <p:nvPr/>
          </p:nvSpPr>
          <p:spPr>
            <a:xfrm>
              <a:off x="103640" y="5952149"/>
              <a:ext cx="2236083" cy="813764"/>
            </a:xfrm>
            <a:prstGeom prst="roundRect">
              <a:avLst>
                <a:gd name="adj" fmla="val 56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lowchart: Decision 138">
              <a:extLst>
                <a:ext uri="{FF2B5EF4-FFF2-40B4-BE49-F238E27FC236}">
                  <a16:creationId xmlns:a16="http://schemas.microsoft.com/office/drawing/2014/main" id="{A3566834-15AC-DFEF-C285-C5E2398A2136}"/>
                </a:ext>
              </a:extLst>
            </p:cNvPr>
            <p:cNvSpPr/>
            <p:nvPr/>
          </p:nvSpPr>
          <p:spPr>
            <a:xfrm>
              <a:off x="269349" y="6390426"/>
              <a:ext cx="274320" cy="27432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a:p>
          </p:txBody>
        </p:sp>
        <p:sp>
          <p:nvSpPr>
            <p:cNvPr id="58" name="TextBox 57">
              <a:extLst>
                <a:ext uri="{FF2B5EF4-FFF2-40B4-BE49-F238E27FC236}">
                  <a16:creationId xmlns:a16="http://schemas.microsoft.com/office/drawing/2014/main" id="{70DBBB5C-1EF3-1CF9-0BA4-66C1798D0BA1}"/>
                </a:ext>
              </a:extLst>
            </p:cNvPr>
            <p:cNvSpPr txBox="1"/>
            <p:nvPr/>
          </p:nvSpPr>
          <p:spPr>
            <a:xfrm>
              <a:off x="591279" y="6356146"/>
              <a:ext cx="1636511" cy="338554"/>
            </a:xfrm>
            <a:prstGeom prst="rect">
              <a:avLst/>
            </a:prstGeom>
            <a:noFill/>
            <a:ln>
              <a:noFill/>
            </a:ln>
          </p:spPr>
          <p:txBody>
            <a:bodyPr wrap="square" rtlCol="0">
              <a:spAutoFit/>
            </a:bodyPr>
            <a:lstStyle/>
            <a:p>
              <a:r>
                <a:rPr lang="en-US" sz="1600">
                  <a:cs typeface="Arial Narrow" panose="020B0604020202020204" pitchFamily="34" charset="0"/>
                </a:rPr>
                <a:t>NASA Milestone</a:t>
              </a:r>
            </a:p>
          </p:txBody>
        </p:sp>
        <p:sp>
          <p:nvSpPr>
            <p:cNvPr id="59" name="Flowchart: Document 14">
              <a:extLst>
                <a:ext uri="{FF2B5EF4-FFF2-40B4-BE49-F238E27FC236}">
                  <a16:creationId xmlns:a16="http://schemas.microsoft.com/office/drawing/2014/main" id="{BC9C8ED1-0271-4378-1891-EC822574DDDC}"/>
                </a:ext>
              </a:extLst>
            </p:cNvPr>
            <p:cNvSpPr>
              <a:spLocks noChangeAspect="1"/>
            </p:cNvSpPr>
            <p:nvPr/>
          </p:nvSpPr>
          <p:spPr>
            <a:xfrm>
              <a:off x="295909" y="6051767"/>
              <a:ext cx="221201" cy="274320"/>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endParaRPr lang="en-US" sz="1100"/>
            </a:p>
          </p:txBody>
        </p:sp>
        <p:sp>
          <p:nvSpPr>
            <p:cNvPr id="62" name="TextBox 61">
              <a:extLst>
                <a:ext uri="{FF2B5EF4-FFF2-40B4-BE49-F238E27FC236}">
                  <a16:creationId xmlns:a16="http://schemas.microsoft.com/office/drawing/2014/main" id="{3ECDCE1C-33DD-5981-3605-1EB62D81025F}"/>
                </a:ext>
              </a:extLst>
            </p:cNvPr>
            <p:cNvSpPr txBox="1"/>
            <p:nvPr/>
          </p:nvSpPr>
          <p:spPr>
            <a:xfrm>
              <a:off x="591279" y="6004261"/>
              <a:ext cx="1657329" cy="338554"/>
            </a:xfrm>
            <a:prstGeom prst="rect">
              <a:avLst/>
            </a:prstGeom>
            <a:noFill/>
            <a:ln>
              <a:noFill/>
            </a:ln>
          </p:spPr>
          <p:txBody>
            <a:bodyPr wrap="square" rtlCol="0">
              <a:spAutoFit/>
            </a:bodyPr>
            <a:lstStyle/>
            <a:p>
              <a:r>
                <a:rPr lang="en-US" sz="1600">
                  <a:cs typeface="Arial Narrow" panose="020B0604020202020204" pitchFamily="34" charset="0"/>
                </a:rPr>
                <a:t>Document(s)</a:t>
              </a:r>
            </a:p>
          </p:txBody>
        </p:sp>
      </p:grpSp>
    </p:spTree>
    <p:extLst>
      <p:ext uri="{BB962C8B-B14F-4D97-AF65-F5344CB8AC3E}">
        <p14:creationId xmlns:p14="http://schemas.microsoft.com/office/powerpoint/2010/main" val="3377248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D70B7-E23D-36FE-C719-770A45CC3AF2}"/>
            </a:ext>
          </a:extLst>
        </p:cNvPr>
        <p:cNvGrpSpPr/>
        <p:nvPr/>
      </p:nvGrpSpPr>
      <p:grpSpPr>
        <a:xfrm>
          <a:off x="0" y="0"/>
          <a:ext cx="0" cy="0"/>
          <a:chOff x="0" y="0"/>
          <a:chExt cx="0" cy="0"/>
        </a:xfrm>
      </p:grpSpPr>
      <p:sp>
        <p:nvSpPr>
          <p:cNvPr id="78" name="Rectangle 77">
            <a:extLst>
              <a:ext uri="{FF2B5EF4-FFF2-40B4-BE49-F238E27FC236}">
                <a16:creationId xmlns:a16="http://schemas.microsoft.com/office/drawing/2014/main" id="{B0B14F76-28A9-4500-6DA8-D6B054062179}"/>
              </a:ext>
            </a:extLst>
          </p:cNvPr>
          <p:cNvSpPr/>
          <p:nvPr/>
        </p:nvSpPr>
        <p:spPr>
          <a:xfrm>
            <a:off x="0" y="5860064"/>
            <a:ext cx="12192000" cy="997935"/>
          </a:xfrm>
          <a:prstGeom prst="rect">
            <a:avLst/>
          </a:prstGeom>
          <a:solidFill>
            <a:srgbClr val="E9B7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43" name="Oval 42">
            <a:extLst>
              <a:ext uri="{FF2B5EF4-FFF2-40B4-BE49-F238E27FC236}">
                <a16:creationId xmlns:a16="http://schemas.microsoft.com/office/drawing/2014/main" id="{C599E4DA-AA3B-9EFE-97C8-78186760359B}"/>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14</a:t>
            </a:fld>
            <a:endParaRPr lang="en-US" spc="-150">
              <a:solidFill>
                <a:schemeClr val="tx1"/>
              </a:solidFill>
            </a:endParaRPr>
          </a:p>
        </p:txBody>
      </p:sp>
      <p:grpSp>
        <p:nvGrpSpPr>
          <p:cNvPr id="304" name="Group 303">
            <a:extLst>
              <a:ext uri="{FF2B5EF4-FFF2-40B4-BE49-F238E27FC236}">
                <a16:creationId xmlns:a16="http://schemas.microsoft.com/office/drawing/2014/main" id="{7A0BEB51-1152-DF67-78B6-706AC098768C}"/>
              </a:ext>
            </a:extLst>
          </p:cNvPr>
          <p:cNvGrpSpPr/>
          <p:nvPr/>
        </p:nvGrpSpPr>
        <p:grpSpPr>
          <a:xfrm>
            <a:off x="228600" y="1068971"/>
            <a:ext cx="10247811" cy="134614"/>
            <a:chOff x="38100" y="1312189"/>
            <a:chExt cx="10247811" cy="134614"/>
          </a:xfrm>
        </p:grpSpPr>
        <p:pic>
          <p:nvPicPr>
            <p:cNvPr id="305" name="Picture 304">
              <a:extLst>
                <a:ext uri="{FF2B5EF4-FFF2-40B4-BE49-F238E27FC236}">
                  <a16:creationId xmlns:a16="http://schemas.microsoft.com/office/drawing/2014/main" id="{42F63BCC-C617-C1F4-8AC5-3421836E749F}"/>
                </a:ext>
              </a:extLst>
            </p:cNvPr>
            <p:cNvPicPr>
              <a:picLocks noChangeAspect="1"/>
            </p:cNvPicPr>
            <p:nvPr/>
          </p:nvPicPr>
          <p:blipFill>
            <a:blip r:embed="rId3"/>
            <a:stretch>
              <a:fillRect/>
            </a:stretch>
          </p:blipFill>
          <p:spPr>
            <a:xfrm>
              <a:off x="1520111" y="1312189"/>
              <a:ext cx="1988140" cy="134614"/>
            </a:xfrm>
            <a:prstGeom prst="rect">
              <a:avLst/>
            </a:prstGeom>
          </p:spPr>
        </p:pic>
        <p:cxnSp>
          <p:nvCxnSpPr>
            <p:cNvPr id="306" name="Straight Connector 305">
              <a:extLst>
                <a:ext uri="{FF2B5EF4-FFF2-40B4-BE49-F238E27FC236}">
                  <a16:creationId xmlns:a16="http://schemas.microsoft.com/office/drawing/2014/main" id="{86B6530E-63B0-3874-5AFE-0A0E456AE238}"/>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7" name="Straight Connector 306">
              <a:extLst>
                <a:ext uri="{FF2B5EF4-FFF2-40B4-BE49-F238E27FC236}">
                  <a16:creationId xmlns:a16="http://schemas.microsoft.com/office/drawing/2014/main" id="{7917B7F0-5734-1C48-6856-F8CCF05E262D}"/>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08" name="Title 1">
            <a:extLst>
              <a:ext uri="{FF2B5EF4-FFF2-40B4-BE49-F238E27FC236}">
                <a16:creationId xmlns:a16="http://schemas.microsoft.com/office/drawing/2014/main" id="{D1DE252F-2EF3-D572-468E-40337049CD9A}"/>
              </a:ext>
            </a:extLst>
          </p:cNvPr>
          <p:cNvSpPr txBox="1">
            <a:spLocks/>
          </p:cNvSpPr>
          <p:nvPr/>
        </p:nvSpPr>
        <p:spPr>
          <a:xfrm>
            <a:off x="457200" y="-7993"/>
            <a:ext cx="7331561" cy="633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600"/>
          </a:p>
        </p:txBody>
      </p:sp>
      <p:pic>
        <p:nvPicPr>
          <p:cNvPr id="310" name="Picture 309" descr="A black background with a black square&#10;&#10;Description automatically generated with medium confidence">
            <a:extLst>
              <a:ext uri="{FF2B5EF4-FFF2-40B4-BE49-F238E27FC236}">
                <a16:creationId xmlns:a16="http://schemas.microsoft.com/office/drawing/2014/main" id="{16ACCDF6-6F47-F62A-214B-CB7D6DAF8466}"/>
              </a:ext>
            </a:extLst>
          </p:cNvPr>
          <p:cNvPicPr>
            <a:picLocks noChangeAspect="1"/>
          </p:cNvPicPr>
          <p:nvPr/>
        </p:nvPicPr>
        <p:blipFill>
          <a:blip r:embed="rId4"/>
          <a:srcRect l="60291"/>
          <a:stretch/>
        </p:blipFill>
        <p:spPr>
          <a:xfrm>
            <a:off x="10906539" y="0"/>
            <a:ext cx="1280068" cy="1517904"/>
          </a:xfrm>
          <a:prstGeom prst="rect">
            <a:avLst/>
          </a:prstGeom>
        </p:spPr>
      </p:pic>
      <p:sp>
        <p:nvSpPr>
          <p:cNvPr id="4" name="Title 1">
            <a:extLst>
              <a:ext uri="{FF2B5EF4-FFF2-40B4-BE49-F238E27FC236}">
                <a16:creationId xmlns:a16="http://schemas.microsoft.com/office/drawing/2014/main" id="{86CCC010-645F-5475-EE9C-B45D5E4EF42F}"/>
              </a:ext>
            </a:extLst>
          </p:cNvPr>
          <p:cNvSpPr txBox="1">
            <a:spLocks/>
          </p:cNvSpPr>
          <p:nvPr/>
        </p:nvSpPr>
        <p:spPr>
          <a:xfrm>
            <a:off x="457200" y="192142"/>
            <a:ext cx="9906000" cy="633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Lunar Milk Steamer Element</a:t>
            </a:r>
          </a:p>
        </p:txBody>
      </p:sp>
      <p:sp>
        <p:nvSpPr>
          <p:cNvPr id="5" name="Title 1">
            <a:extLst>
              <a:ext uri="{FF2B5EF4-FFF2-40B4-BE49-F238E27FC236}">
                <a16:creationId xmlns:a16="http://schemas.microsoft.com/office/drawing/2014/main" id="{EE2FB101-CD8F-E468-ED07-81F8FD1D4151}"/>
              </a:ext>
            </a:extLst>
          </p:cNvPr>
          <p:cNvSpPr txBox="1">
            <a:spLocks/>
          </p:cNvSpPr>
          <p:nvPr/>
        </p:nvSpPr>
        <p:spPr>
          <a:xfrm>
            <a:off x="457200" y="531913"/>
            <a:ext cx="7331561" cy="633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600"/>
              <a:t>Implemented by Industry - Presented for Illustrative Purposes Only</a:t>
            </a:r>
          </a:p>
        </p:txBody>
      </p:sp>
      <p:sp>
        <p:nvSpPr>
          <p:cNvPr id="2" name="Rounded Rectangle 1">
            <a:extLst>
              <a:ext uri="{FF2B5EF4-FFF2-40B4-BE49-F238E27FC236}">
                <a16:creationId xmlns:a16="http://schemas.microsoft.com/office/drawing/2014/main" id="{99B45986-52E4-7CFB-E2DA-F468147B9843}"/>
              </a:ext>
            </a:extLst>
          </p:cNvPr>
          <p:cNvSpPr/>
          <p:nvPr/>
        </p:nvSpPr>
        <p:spPr>
          <a:xfrm>
            <a:off x="2162338" y="3704510"/>
            <a:ext cx="5273965" cy="1979580"/>
          </a:xfrm>
          <a:prstGeom prst="roundRect">
            <a:avLst>
              <a:gd name="adj" fmla="val 5697"/>
            </a:avLst>
          </a:prstGeom>
          <a:solidFill>
            <a:srgbClr val="FFF3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8A29BB7-F548-D138-FD9E-ABCF6A6B7F29}"/>
              </a:ext>
            </a:extLst>
          </p:cNvPr>
          <p:cNvSpPr/>
          <p:nvPr/>
        </p:nvSpPr>
        <p:spPr>
          <a:xfrm>
            <a:off x="0" y="4834996"/>
            <a:ext cx="12192000" cy="399943"/>
          </a:xfrm>
          <a:prstGeom prst="rect">
            <a:avLst/>
          </a:prstGeom>
          <a:solidFill>
            <a:srgbClr val="7CAA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a:cs typeface="Arial Narrow" panose="020B0604020202020204" pitchFamily="34" charset="0"/>
              </a:rPr>
              <a:t>Industry</a:t>
            </a:r>
          </a:p>
          <a:p>
            <a:r>
              <a:rPr lang="en-US" sz="1200" b="1">
                <a:cs typeface="Arial Narrow" panose="020B0604020202020204" pitchFamily="34" charset="0"/>
              </a:rPr>
              <a:t>Partner</a:t>
            </a:r>
          </a:p>
        </p:txBody>
      </p:sp>
      <p:sp>
        <p:nvSpPr>
          <p:cNvPr id="6" name="Flowchart: Decision 13">
            <a:extLst>
              <a:ext uri="{FF2B5EF4-FFF2-40B4-BE49-F238E27FC236}">
                <a16:creationId xmlns:a16="http://schemas.microsoft.com/office/drawing/2014/main" id="{814B15CB-C16F-641B-B04C-D055D5693F60}"/>
              </a:ext>
            </a:extLst>
          </p:cNvPr>
          <p:cNvSpPr/>
          <p:nvPr/>
        </p:nvSpPr>
        <p:spPr>
          <a:xfrm>
            <a:off x="2271186" y="3561299"/>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ACR</a:t>
            </a:r>
          </a:p>
        </p:txBody>
      </p:sp>
      <p:cxnSp>
        <p:nvCxnSpPr>
          <p:cNvPr id="7" name="Connector: Elbow 30">
            <a:extLst>
              <a:ext uri="{FF2B5EF4-FFF2-40B4-BE49-F238E27FC236}">
                <a16:creationId xmlns:a16="http://schemas.microsoft.com/office/drawing/2014/main" id="{DC0D02D2-C683-321B-DDFE-45BA2AB9A997}"/>
              </a:ext>
            </a:extLst>
          </p:cNvPr>
          <p:cNvCxnSpPr>
            <a:cxnSpLocks/>
            <a:stCxn id="17" idx="3"/>
            <a:endCxn id="18" idx="0"/>
          </p:cNvCxnSpPr>
          <p:nvPr/>
        </p:nvCxnSpPr>
        <p:spPr>
          <a:xfrm>
            <a:off x="762831" y="4058336"/>
            <a:ext cx="166311" cy="344783"/>
          </a:xfrm>
          <a:prstGeom prst="bentConnector2">
            <a:avLst/>
          </a:prstGeom>
          <a:ln w="25400">
            <a:solidFill>
              <a:srgbClr val="BC4842"/>
            </a:solidFill>
            <a:tailEnd type="arrow"/>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CAC9377-CEB0-0694-5F21-21D7ED3DD4A4}"/>
              </a:ext>
            </a:extLst>
          </p:cNvPr>
          <p:cNvSpPr txBox="1"/>
          <p:nvPr/>
        </p:nvSpPr>
        <p:spPr>
          <a:xfrm>
            <a:off x="2172360" y="5265062"/>
            <a:ext cx="1813407" cy="276999"/>
          </a:xfrm>
          <a:prstGeom prst="rect">
            <a:avLst/>
          </a:prstGeom>
          <a:noFill/>
        </p:spPr>
        <p:txBody>
          <a:bodyPr wrap="square" rtlCol="0">
            <a:spAutoFit/>
          </a:bodyPr>
          <a:lstStyle/>
          <a:p>
            <a:r>
              <a:rPr lang="en-US" sz="1200">
                <a:solidFill>
                  <a:srgbClr val="E9B773"/>
                </a:solidFill>
                <a:cs typeface="Arial" panose="020B0604020202020204" pitchFamily="34" charset="0"/>
              </a:rPr>
              <a:t>Element Definition</a:t>
            </a:r>
          </a:p>
        </p:txBody>
      </p:sp>
      <p:sp>
        <p:nvSpPr>
          <p:cNvPr id="9" name="Arrow: Pentagon 27">
            <a:extLst>
              <a:ext uri="{FF2B5EF4-FFF2-40B4-BE49-F238E27FC236}">
                <a16:creationId xmlns:a16="http://schemas.microsoft.com/office/drawing/2014/main" id="{711A7D8F-6A7B-6243-890E-ED41EABF75FF}"/>
              </a:ext>
            </a:extLst>
          </p:cNvPr>
          <p:cNvSpPr/>
          <p:nvPr/>
        </p:nvSpPr>
        <p:spPr>
          <a:xfrm>
            <a:off x="4282310" y="4403119"/>
            <a:ext cx="2227852" cy="258502"/>
          </a:xfrm>
          <a:prstGeom prst="homePlat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Mission /Concept Trades</a:t>
            </a:r>
          </a:p>
        </p:txBody>
      </p:sp>
      <p:sp>
        <p:nvSpPr>
          <p:cNvPr id="10" name="Arrow: Pentagon 33">
            <a:extLst>
              <a:ext uri="{FF2B5EF4-FFF2-40B4-BE49-F238E27FC236}">
                <a16:creationId xmlns:a16="http://schemas.microsoft.com/office/drawing/2014/main" id="{698CF43F-D771-F047-53BC-C85786DE09EB}"/>
              </a:ext>
            </a:extLst>
          </p:cNvPr>
          <p:cNvSpPr/>
          <p:nvPr/>
        </p:nvSpPr>
        <p:spPr>
          <a:xfrm>
            <a:off x="7364866" y="4403119"/>
            <a:ext cx="1433215" cy="267089"/>
          </a:xfrm>
          <a:prstGeom prst="homePlate">
            <a:avLst/>
          </a:prstGeom>
          <a:gradFill flip="none" rotWithShape="1">
            <a:gsLst>
              <a:gs pos="0">
                <a:srgbClr val="7030A0"/>
              </a:gs>
              <a:gs pos="100000">
                <a:srgbClr val="48588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Acquisition Plan</a:t>
            </a:r>
          </a:p>
        </p:txBody>
      </p:sp>
      <p:sp>
        <p:nvSpPr>
          <p:cNvPr id="12" name="Arrow: Pentagon 16">
            <a:extLst>
              <a:ext uri="{FF2B5EF4-FFF2-40B4-BE49-F238E27FC236}">
                <a16:creationId xmlns:a16="http://schemas.microsoft.com/office/drawing/2014/main" id="{6CA4F3F6-AE56-1222-7543-EE4EE1A477D0}"/>
              </a:ext>
            </a:extLst>
          </p:cNvPr>
          <p:cNvSpPr/>
          <p:nvPr/>
        </p:nvSpPr>
        <p:spPr>
          <a:xfrm>
            <a:off x="1967470" y="4403119"/>
            <a:ext cx="1832482" cy="257387"/>
          </a:xfrm>
          <a:prstGeom prst="homePlat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Gap Analysis/Concept</a:t>
            </a:r>
          </a:p>
        </p:txBody>
      </p:sp>
      <p:sp>
        <p:nvSpPr>
          <p:cNvPr id="13" name="Arrow: Pentagon 33">
            <a:extLst>
              <a:ext uri="{FF2B5EF4-FFF2-40B4-BE49-F238E27FC236}">
                <a16:creationId xmlns:a16="http://schemas.microsoft.com/office/drawing/2014/main" id="{17A5D543-68AB-8D9A-6893-4DF39C71B59B}"/>
              </a:ext>
            </a:extLst>
          </p:cNvPr>
          <p:cNvSpPr/>
          <p:nvPr/>
        </p:nvSpPr>
        <p:spPr>
          <a:xfrm>
            <a:off x="9413335" y="4427830"/>
            <a:ext cx="2669382" cy="233792"/>
          </a:xfrm>
          <a:prstGeom prst="homePlate">
            <a:avLst/>
          </a:prstGeom>
          <a:solidFill>
            <a:srgbClr val="48588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solidFill>
                  <a:schemeClr val="bg1"/>
                </a:solidFill>
              </a:rPr>
              <a:t>M2M Program Int.</a:t>
            </a:r>
          </a:p>
        </p:txBody>
      </p:sp>
      <p:sp>
        <p:nvSpPr>
          <p:cNvPr id="14" name="Arrow: Pentagon 54">
            <a:extLst>
              <a:ext uri="{FF2B5EF4-FFF2-40B4-BE49-F238E27FC236}">
                <a16:creationId xmlns:a16="http://schemas.microsoft.com/office/drawing/2014/main" id="{CB336C93-0A6F-8207-7EDF-506D8F65DA2B}"/>
              </a:ext>
            </a:extLst>
          </p:cNvPr>
          <p:cNvSpPr/>
          <p:nvPr/>
        </p:nvSpPr>
        <p:spPr>
          <a:xfrm>
            <a:off x="4327511" y="4895606"/>
            <a:ext cx="1909457" cy="258502"/>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t>Industry BAA, RFI, etc.</a:t>
            </a:r>
          </a:p>
        </p:txBody>
      </p:sp>
      <p:sp>
        <p:nvSpPr>
          <p:cNvPr id="15" name="Arrow: Pentagon 54">
            <a:extLst>
              <a:ext uri="{FF2B5EF4-FFF2-40B4-BE49-F238E27FC236}">
                <a16:creationId xmlns:a16="http://schemas.microsoft.com/office/drawing/2014/main" id="{E467CC29-E70B-08BA-7C29-B76E4A481D76}"/>
              </a:ext>
            </a:extLst>
          </p:cNvPr>
          <p:cNvSpPr/>
          <p:nvPr/>
        </p:nvSpPr>
        <p:spPr>
          <a:xfrm>
            <a:off x="2363072" y="4895606"/>
            <a:ext cx="1247020" cy="258502"/>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t>Studies</a:t>
            </a:r>
          </a:p>
        </p:txBody>
      </p:sp>
      <p:sp>
        <p:nvSpPr>
          <p:cNvPr id="16" name="Flowchart: Decision 13">
            <a:extLst>
              <a:ext uri="{FF2B5EF4-FFF2-40B4-BE49-F238E27FC236}">
                <a16:creationId xmlns:a16="http://schemas.microsoft.com/office/drawing/2014/main" id="{56AE9B47-D9FE-0D84-E0F1-BFBB0DC0A806}"/>
              </a:ext>
            </a:extLst>
          </p:cNvPr>
          <p:cNvSpPr/>
          <p:nvPr/>
        </p:nvSpPr>
        <p:spPr>
          <a:xfrm>
            <a:off x="3542625" y="3564704"/>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EI</a:t>
            </a:r>
          </a:p>
        </p:txBody>
      </p:sp>
      <p:sp>
        <p:nvSpPr>
          <p:cNvPr id="17" name="Flowchart: Document 14">
            <a:extLst>
              <a:ext uri="{FF2B5EF4-FFF2-40B4-BE49-F238E27FC236}">
                <a16:creationId xmlns:a16="http://schemas.microsoft.com/office/drawing/2014/main" id="{0CB07692-9D78-2792-74D5-ADD24ED0F11D}"/>
              </a:ext>
            </a:extLst>
          </p:cNvPr>
          <p:cNvSpPr/>
          <p:nvPr/>
        </p:nvSpPr>
        <p:spPr>
          <a:xfrm>
            <a:off x="318087" y="3782564"/>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M2M</a:t>
            </a:r>
          </a:p>
          <a:p>
            <a:pPr algn="ctr"/>
            <a:r>
              <a:rPr lang="en-US" sz="1100">
                <a:solidFill>
                  <a:schemeClr val="bg1"/>
                </a:solidFill>
              </a:rPr>
              <a:t>Obj.</a:t>
            </a:r>
          </a:p>
        </p:txBody>
      </p:sp>
      <p:sp>
        <p:nvSpPr>
          <p:cNvPr id="18" name="Arrow: Pentagon 16">
            <a:extLst>
              <a:ext uri="{FF2B5EF4-FFF2-40B4-BE49-F238E27FC236}">
                <a16:creationId xmlns:a16="http://schemas.microsoft.com/office/drawing/2014/main" id="{030CCA6A-C13B-7B0F-5FE3-FD25C5192647}"/>
              </a:ext>
            </a:extLst>
          </p:cNvPr>
          <p:cNvSpPr/>
          <p:nvPr/>
        </p:nvSpPr>
        <p:spPr>
          <a:xfrm>
            <a:off x="275327" y="4403119"/>
            <a:ext cx="1436881" cy="258502"/>
          </a:xfrm>
          <a:prstGeom prst="homePlat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Arch. Studies</a:t>
            </a:r>
          </a:p>
        </p:txBody>
      </p:sp>
      <p:sp>
        <p:nvSpPr>
          <p:cNvPr id="19" name="Flowchart: Document 14">
            <a:extLst>
              <a:ext uri="{FF2B5EF4-FFF2-40B4-BE49-F238E27FC236}">
                <a16:creationId xmlns:a16="http://schemas.microsoft.com/office/drawing/2014/main" id="{F36DF593-BFE0-0021-687D-1CDADF997E5C}"/>
              </a:ext>
            </a:extLst>
          </p:cNvPr>
          <p:cNvSpPr/>
          <p:nvPr/>
        </p:nvSpPr>
        <p:spPr>
          <a:xfrm>
            <a:off x="1421169" y="4619152"/>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ADD</a:t>
            </a:r>
          </a:p>
        </p:txBody>
      </p:sp>
      <p:sp>
        <p:nvSpPr>
          <p:cNvPr id="20" name="Flowchart: Decision 13">
            <a:extLst>
              <a:ext uri="{FF2B5EF4-FFF2-40B4-BE49-F238E27FC236}">
                <a16:creationId xmlns:a16="http://schemas.microsoft.com/office/drawing/2014/main" id="{8CB13CED-5166-C34A-1334-64034F864CAC}"/>
              </a:ext>
            </a:extLst>
          </p:cNvPr>
          <p:cNvSpPr/>
          <p:nvPr/>
        </p:nvSpPr>
        <p:spPr>
          <a:xfrm>
            <a:off x="6878260" y="3564704"/>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MCR</a:t>
            </a:r>
          </a:p>
        </p:txBody>
      </p:sp>
      <p:cxnSp>
        <p:nvCxnSpPr>
          <p:cNvPr id="21" name="Connector: Elbow 30">
            <a:extLst>
              <a:ext uri="{FF2B5EF4-FFF2-40B4-BE49-F238E27FC236}">
                <a16:creationId xmlns:a16="http://schemas.microsoft.com/office/drawing/2014/main" id="{354B909E-53BF-FDE7-AF33-A57524F89140}"/>
              </a:ext>
            </a:extLst>
          </p:cNvPr>
          <p:cNvCxnSpPr>
            <a:cxnSpLocks/>
            <a:stCxn id="18" idx="3"/>
            <a:endCxn id="6" idx="1"/>
          </p:cNvCxnSpPr>
          <p:nvPr/>
        </p:nvCxnSpPr>
        <p:spPr>
          <a:xfrm flipV="1">
            <a:off x="1712208" y="3949919"/>
            <a:ext cx="558978" cy="582451"/>
          </a:xfrm>
          <a:prstGeom prst="bentConnector3">
            <a:avLst>
              <a:gd name="adj1" fmla="val 50000"/>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22" name="Connector: Elbow 30">
            <a:extLst>
              <a:ext uri="{FF2B5EF4-FFF2-40B4-BE49-F238E27FC236}">
                <a16:creationId xmlns:a16="http://schemas.microsoft.com/office/drawing/2014/main" id="{4124CD9E-1951-5C5B-8265-D3BFB24473D4}"/>
              </a:ext>
            </a:extLst>
          </p:cNvPr>
          <p:cNvCxnSpPr>
            <a:cxnSpLocks/>
            <a:stCxn id="20" idx="2"/>
            <a:endCxn id="19" idx="2"/>
          </p:cNvCxnSpPr>
          <p:nvPr/>
        </p:nvCxnSpPr>
        <p:spPr>
          <a:xfrm rot="5400000">
            <a:off x="4059067" y="1926419"/>
            <a:ext cx="792289" cy="5623339"/>
          </a:xfrm>
          <a:prstGeom prst="bentConnector3">
            <a:avLst>
              <a:gd name="adj1" fmla="val 149947"/>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23" name="Connector: Elbow 30">
            <a:extLst>
              <a:ext uri="{FF2B5EF4-FFF2-40B4-BE49-F238E27FC236}">
                <a16:creationId xmlns:a16="http://schemas.microsoft.com/office/drawing/2014/main" id="{5F0F0B4E-B068-D0A5-CF43-BF0DA193B9DA}"/>
              </a:ext>
            </a:extLst>
          </p:cNvPr>
          <p:cNvCxnSpPr>
            <a:cxnSpLocks/>
            <a:stCxn id="12" idx="3"/>
            <a:endCxn id="16" idx="2"/>
          </p:cNvCxnSpPr>
          <p:nvPr/>
        </p:nvCxnSpPr>
        <p:spPr>
          <a:xfrm flipV="1">
            <a:off x="3799952" y="4341944"/>
            <a:ext cx="131293" cy="189869"/>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24" name="Connector: Elbow 30">
            <a:extLst>
              <a:ext uri="{FF2B5EF4-FFF2-40B4-BE49-F238E27FC236}">
                <a16:creationId xmlns:a16="http://schemas.microsoft.com/office/drawing/2014/main" id="{03E468B8-4348-9305-12D3-28248F8F07C0}"/>
              </a:ext>
            </a:extLst>
          </p:cNvPr>
          <p:cNvCxnSpPr>
            <a:cxnSpLocks/>
            <a:stCxn id="6" idx="3"/>
          </p:cNvCxnSpPr>
          <p:nvPr/>
        </p:nvCxnSpPr>
        <p:spPr>
          <a:xfrm>
            <a:off x="3048426" y="3949919"/>
            <a:ext cx="357494" cy="456478"/>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25" name="Connector: Elbow 30">
            <a:extLst>
              <a:ext uri="{FF2B5EF4-FFF2-40B4-BE49-F238E27FC236}">
                <a16:creationId xmlns:a16="http://schemas.microsoft.com/office/drawing/2014/main" id="{FC4133E0-485C-F655-994F-7859AE84B503}"/>
              </a:ext>
            </a:extLst>
          </p:cNvPr>
          <p:cNvCxnSpPr>
            <a:cxnSpLocks/>
            <a:stCxn id="16" idx="3"/>
            <a:endCxn id="9" idx="0"/>
          </p:cNvCxnSpPr>
          <p:nvPr/>
        </p:nvCxnSpPr>
        <p:spPr>
          <a:xfrm>
            <a:off x="4319865" y="3953324"/>
            <a:ext cx="1011746" cy="449795"/>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26" name="Connector: Elbow 30">
            <a:extLst>
              <a:ext uri="{FF2B5EF4-FFF2-40B4-BE49-F238E27FC236}">
                <a16:creationId xmlns:a16="http://schemas.microsoft.com/office/drawing/2014/main" id="{C4B7342B-6804-B377-4C5D-D92939F4B9AC}"/>
              </a:ext>
            </a:extLst>
          </p:cNvPr>
          <p:cNvCxnSpPr>
            <a:cxnSpLocks/>
            <a:stCxn id="9" idx="3"/>
            <a:endCxn id="20" idx="1"/>
          </p:cNvCxnSpPr>
          <p:nvPr/>
        </p:nvCxnSpPr>
        <p:spPr>
          <a:xfrm flipV="1">
            <a:off x="6510162" y="3953324"/>
            <a:ext cx="368098" cy="579046"/>
          </a:xfrm>
          <a:prstGeom prst="bentConnector3">
            <a:avLst>
              <a:gd name="adj1" fmla="val 50000"/>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27" name="Flowchart: Document 14">
            <a:extLst>
              <a:ext uri="{FF2B5EF4-FFF2-40B4-BE49-F238E27FC236}">
                <a16:creationId xmlns:a16="http://schemas.microsoft.com/office/drawing/2014/main" id="{9AB7CDDE-7D41-E915-E7BD-E165BC585C88}"/>
              </a:ext>
            </a:extLst>
          </p:cNvPr>
          <p:cNvSpPr/>
          <p:nvPr/>
        </p:nvSpPr>
        <p:spPr>
          <a:xfrm>
            <a:off x="6333625" y="4766051"/>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MCR</a:t>
            </a:r>
          </a:p>
        </p:txBody>
      </p:sp>
      <p:sp>
        <p:nvSpPr>
          <p:cNvPr id="28" name="Flowchart: Document 14">
            <a:extLst>
              <a:ext uri="{FF2B5EF4-FFF2-40B4-BE49-F238E27FC236}">
                <a16:creationId xmlns:a16="http://schemas.microsoft.com/office/drawing/2014/main" id="{36EECC2F-7342-B63A-D9C4-FFD96AB9CA5C}"/>
              </a:ext>
            </a:extLst>
          </p:cNvPr>
          <p:cNvSpPr/>
          <p:nvPr/>
        </p:nvSpPr>
        <p:spPr>
          <a:xfrm>
            <a:off x="3698751" y="4766051"/>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EI</a:t>
            </a:r>
          </a:p>
        </p:txBody>
      </p:sp>
      <p:sp>
        <p:nvSpPr>
          <p:cNvPr id="29" name="Flowchart: Decision 13">
            <a:extLst>
              <a:ext uri="{FF2B5EF4-FFF2-40B4-BE49-F238E27FC236}">
                <a16:creationId xmlns:a16="http://schemas.microsoft.com/office/drawing/2014/main" id="{5D682CA8-B97F-F5A3-9461-D3BFA382F2F2}"/>
              </a:ext>
            </a:extLst>
          </p:cNvPr>
          <p:cNvSpPr/>
          <p:nvPr/>
        </p:nvSpPr>
        <p:spPr>
          <a:xfrm>
            <a:off x="8608976" y="3561299"/>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ASM</a:t>
            </a:r>
          </a:p>
        </p:txBody>
      </p:sp>
      <p:cxnSp>
        <p:nvCxnSpPr>
          <p:cNvPr id="30" name="Connector: Elbow 30">
            <a:extLst>
              <a:ext uri="{FF2B5EF4-FFF2-40B4-BE49-F238E27FC236}">
                <a16:creationId xmlns:a16="http://schemas.microsoft.com/office/drawing/2014/main" id="{D0E8D121-D528-11B4-F0E0-C8B02779D6BF}"/>
              </a:ext>
            </a:extLst>
          </p:cNvPr>
          <p:cNvCxnSpPr>
            <a:cxnSpLocks/>
            <a:stCxn id="20" idx="3"/>
            <a:endCxn id="10" idx="0"/>
          </p:cNvCxnSpPr>
          <p:nvPr/>
        </p:nvCxnSpPr>
        <p:spPr>
          <a:xfrm>
            <a:off x="7655500" y="3953324"/>
            <a:ext cx="359201" cy="449795"/>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83D25F05-2D13-4E8C-FA84-97A67E726814}"/>
              </a:ext>
            </a:extLst>
          </p:cNvPr>
          <p:cNvCxnSpPr>
            <a:cxnSpLocks/>
            <a:stCxn id="10" idx="3"/>
            <a:endCxn id="29" idx="2"/>
          </p:cNvCxnSpPr>
          <p:nvPr/>
        </p:nvCxnSpPr>
        <p:spPr>
          <a:xfrm flipV="1">
            <a:off x="8798081" y="4338539"/>
            <a:ext cx="199515" cy="198125"/>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32" name="Connector: Elbow 30">
            <a:extLst>
              <a:ext uri="{FF2B5EF4-FFF2-40B4-BE49-F238E27FC236}">
                <a16:creationId xmlns:a16="http://schemas.microsoft.com/office/drawing/2014/main" id="{DB87FD8D-753F-A835-1380-1C19D99C3733}"/>
              </a:ext>
            </a:extLst>
          </p:cNvPr>
          <p:cNvCxnSpPr>
            <a:cxnSpLocks/>
            <a:stCxn id="29" idx="3"/>
            <a:endCxn id="13" idx="0"/>
          </p:cNvCxnSpPr>
          <p:nvPr/>
        </p:nvCxnSpPr>
        <p:spPr>
          <a:xfrm>
            <a:off x="9386216" y="3949919"/>
            <a:ext cx="1303362" cy="477911"/>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8C5390BE-A328-CF11-086E-5C1D416BF45F}"/>
              </a:ext>
            </a:extLst>
          </p:cNvPr>
          <p:cNvSpPr txBox="1"/>
          <p:nvPr/>
        </p:nvSpPr>
        <p:spPr>
          <a:xfrm>
            <a:off x="9020555" y="5502178"/>
            <a:ext cx="1813407" cy="276999"/>
          </a:xfrm>
          <a:prstGeom prst="rect">
            <a:avLst/>
          </a:prstGeom>
          <a:noFill/>
        </p:spPr>
        <p:txBody>
          <a:bodyPr wrap="square" rtlCol="0">
            <a:spAutoFit/>
          </a:bodyPr>
          <a:lstStyle/>
          <a:p>
            <a:pPr algn="r"/>
            <a:r>
              <a:rPr lang="en-US" sz="1200">
                <a:solidFill>
                  <a:srgbClr val="E9B773"/>
                </a:solidFill>
                <a:cs typeface="Arial" panose="020B0604020202020204" pitchFamily="34" charset="0"/>
              </a:rPr>
              <a:t>Collaboration Partner</a:t>
            </a:r>
          </a:p>
        </p:txBody>
      </p:sp>
      <p:sp>
        <p:nvSpPr>
          <p:cNvPr id="36" name="TextBox 35">
            <a:extLst>
              <a:ext uri="{FF2B5EF4-FFF2-40B4-BE49-F238E27FC236}">
                <a16:creationId xmlns:a16="http://schemas.microsoft.com/office/drawing/2014/main" id="{45E7F606-87C5-FDB1-6AB9-E8113579F284}"/>
              </a:ext>
            </a:extLst>
          </p:cNvPr>
          <p:cNvSpPr txBox="1"/>
          <p:nvPr/>
        </p:nvSpPr>
        <p:spPr>
          <a:xfrm>
            <a:off x="223435" y="1447314"/>
            <a:ext cx="2871653" cy="1323439"/>
          </a:xfrm>
          <a:prstGeom prst="rect">
            <a:avLst/>
          </a:prstGeom>
          <a:noFill/>
          <a:ln>
            <a:noFill/>
          </a:ln>
        </p:spPr>
        <p:txBody>
          <a:bodyPr wrap="square" rtlCol="0">
            <a:spAutoFit/>
          </a:bodyPr>
          <a:lstStyle/>
          <a:p>
            <a:pPr algn="ctr"/>
            <a:r>
              <a:rPr lang="en-US" sz="1600">
                <a:cs typeface="Arial Narrow" panose="020B0604020202020204" pitchFamily="34" charset="0"/>
              </a:rPr>
              <a:t>While examining the lunar milk steamer trade space, the agency decides to seek industry concepts for consideration.</a:t>
            </a:r>
          </a:p>
        </p:txBody>
      </p:sp>
      <p:cxnSp>
        <p:nvCxnSpPr>
          <p:cNvPr id="37" name="Elbow Connector 36">
            <a:extLst>
              <a:ext uri="{FF2B5EF4-FFF2-40B4-BE49-F238E27FC236}">
                <a16:creationId xmlns:a16="http://schemas.microsoft.com/office/drawing/2014/main" id="{E5FF5DDE-3D6D-8E5A-E6EE-22591F941942}"/>
              </a:ext>
            </a:extLst>
          </p:cNvPr>
          <p:cNvCxnSpPr>
            <a:cxnSpLocks/>
            <a:stCxn id="15" idx="0"/>
            <a:endCxn id="36" idx="2"/>
          </p:cNvCxnSpPr>
          <p:nvPr/>
        </p:nvCxnSpPr>
        <p:spPr>
          <a:xfrm rot="16200000" flipV="1">
            <a:off x="1228184" y="3201832"/>
            <a:ext cx="2124853" cy="1262695"/>
          </a:xfrm>
          <a:prstGeom prst="bentConnector3">
            <a:avLst>
              <a:gd name="adj1" fmla="val 69178"/>
            </a:avLst>
          </a:prstGeom>
          <a:ln cap="rnd">
            <a:solidFill>
              <a:schemeClr val="tx1"/>
            </a:solidFill>
            <a:round/>
            <a:headEnd type="oval"/>
            <a:tailEnd type="oval"/>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2FF2B325-71FB-7655-F0C6-64E615C3E5DE}"/>
              </a:ext>
            </a:extLst>
          </p:cNvPr>
          <p:cNvSpPr txBox="1"/>
          <p:nvPr/>
        </p:nvSpPr>
        <p:spPr>
          <a:xfrm>
            <a:off x="3181484" y="1447314"/>
            <a:ext cx="2871653" cy="1077218"/>
          </a:xfrm>
          <a:prstGeom prst="rect">
            <a:avLst/>
          </a:prstGeom>
          <a:noFill/>
          <a:ln>
            <a:noFill/>
          </a:ln>
        </p:spPr>
        <p:txBody>
          <a:bodyPr wrap="square" rtlCol="0">
            <a:spAutoFit/>
          </a:bodyPr>
          <a:lstStyle/>
          <a:p>
            <a:pPr algn="ctr"/>
            <a:r>
              <a:rPr lang="en-US" sz="1600">
                <a:cs typeface="Arial Narrow" panose="020B0604020202020204" pitchFamily="34" charset="0"/>
              </a:rPr>
              <a:t>NASA issues a request for information (RFI) seeking industry approaches to a lunar milk steamer element.</a:t>
            </a:r>
          </a:p>
        </p:txBody>
      </p:sp>
      <p:cxnSp>
        <p:nvCxnSpPr>
          <p:cNvPr id="39" name="Elbow Connector 38">
            <a:extLst>
              <a:ext uri="{FF2B5EF4-FFF2-40B4-BE49-F238E27FC236}">
                <a16:creationId xmlns:a16="http://schemas.microsoft.com/office/drawing/2014/main" id="{44A8B1EB-D5F6-E416-8E6D-EFAF7DA954E2}"/>
              </a:ext>
            </a:extLst>
          </p:cNvPr>
          <p:cNvCxnSpPr>
            <a:cxnSpLocks/>
            <a:stCxn id="14" idx="0"/>
            <a:endCxn id="38" idx="2"/>
          </p:cNvCxnSpPr>
          <p:nvPr/>
        </p:nvCxnSpPr>
        <p:spPr>
          <a:xfrm rot="16200000" flipV="1">
            <a:off x="3731926" y="3409917"/>
            <a:ext cx="2371074" cy="600303"/>
          </a:xfrm>
          <a:prstGeom prst="bentConnector3">
            <a:avLst>
              <a:gd name="adj1" fmla="val 66528"/>
            </a:avLst>
          </a:prstGeom>
          <a:ln cap="rnd">
            <a:solidFill>
              <a:schemeClr val="tx1"/>
            </a:solidFill>
            <a:round/>
            <a:headEnd type="oval"/>
            <a:tailEnd type="oval"/>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A04199E8-992F-38EB-C9F1-33357A4EB25C}"/>
              </a:ext>
            </a:extLst>
          </p:cNvPr>
          <p:cNvSpPr txBox="1"/>
          <p:nvPr/>
        </p:nvSpPr>
        <p:spPr>
          <a:xfrm>
            <a:off x="6139533" y="1447314"/>
            <a:ext cx="2871653" cy="1323439"/>
          </a:xfrm>
          <a:prstGeom prst="rect">
            <a:avLst/>
          </a:prstGeom>
          <a:noFill/>
          <a:ln>
            <a:noFill/>
          </a:ln>
        </p:spPr>
        <p:txBody>
          <a:bodyPr wrap="square" rtlCol="0">
            <a:spAutoFit/>
          </a:bodyPr>
          <a:lstStyle/>
          <a:p>
            <a:pPr algn="ctr"/>
            <a:r>
              <a:rPr lang="en-US" sz="1600">
                <a:cs typeface="Arial Narrow" panose="020B0604020202020204" pitchFamily="34" charset="0"/>
              </a:rPr>
              <a:t>After considering industry approaches, NASA conducts a mission concept review for a concept that would close the capability gap.</a:t>
            </a:r>
          </a:p>
        </p:txBody>
      </p:sp>
      <p:cxnSp>
        <p:nvCxnSpPr>
          <p:cNvPr id="41" name="Elbow Connector 40">
            <a:extLst>
              <a:ext uri="{FF2B5EF4-FFF2-40B4-BE49-F238E27FC236}">
                <a16:creationId xmlns:a16="http://schemas.microsoft.com/office/drawing/2014/main" id="{46FFA9C3-5E3A-4BE8-6FFB-05DEC68CB0FB}"/>
              </a:ext>
            </a:extLst>
          </p:cNvPr>
          <p:cNvCxnSpPr>
            <a:cxnSpLocks/>
            <a:stCxn id="20" idx="0"/>
            <a:endCxn id="40" idx="2"/>
          </p:cNvCxnSpPr>
          <p:nvPr/>
        </p:nvCxnSpPr>
        <p:spPr>
          <a:xfrm rot="5400000" flipH="1" flipV="1">
            <a:off x="7024145" y="3013489"/>
            <a:ext cx="793951" cy="308480"/>
          </a:xfrm>
          <a:prstGeom prst="bentConnector3">
            <a:avLst>
              <a:gd name="adj1" fmla="val 50000"/>
            </a:avLst>
          </a:prstGeom>
          <a:ln cap="rnd">
            <a:solidFill>
              <a:schemeClr val="tx1"/>
            </a:solidFill>
            <a:round/>
            <a:headEnd type="oval"/>
            <a:tailEnd type="oval"/>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033E6790-CFCA-8D53-C281-AEC5532C4450}"/>
              </a:ext>
            </a:extLst>
          </p:cNvPr>
          <p:cNvSpPr txBox="1"/>
          <p:nvPr/>
        </p:nvSpPr>
        <p:spPr>
          <a:xfrm>
            <a:off x="9097583" y="1447314"/>
            <a:ext cx="2871653" cy="1323439"/>
          </a:xfrm>
          <a:prstGeom prst="rect">
            <a:avLst/>
          </a:prstGeom>
          <a:noFill/>
          <a:ln>
            <a:noFill/>
          </a:ln>
        </p:spPr>
        <p:txBody>
          <a:bodyPr wrap="square" rtlCol="0">
            <a:spAutoFit/>
          </a:bodyPr>
          <a:lstStyle/>
          <a:p>
            <a:pPr algn="ctr"/>
            <a:r>
              <a:rPr lang="en-US" sz="1600">
                <a:cs typeface="Arial Narrow" panose="020B0604020202020204" pitchFamily="34" charset="0"/>
              </a:rPr>
              <a:t>The element transitions to formulation, competitive industry selection through a NASA procurement, and implementation.</a:t>
            </a:r>
          </a:p>
        </p:txBody>
      </p:sp>
      <p:sp>
        <p:nvSpPr>
          <p:cNvPr id="48" name="Flowchart: Document 14">
            <a:extLst>
              <a:ext uri="{FF2B5EF4-FFF2-40B4-BE49-F238E27FC236}">
                <a16:creationId xmlns:a16="http://schemas.microsoft.com/office/drawing/2014/main" id="{2520821D-5F2A-8B1C-7416-9AF00E7251D3}"/>
              </a:ext>
            </a:extLst>
          </p:cNvPr>
          <p:cNvSpPr/>
          <p:nvPr/>
        </p:nvSpPr>
        <p:spPr>
          <a:xfrm>
            <a:off x="10611590" y="4744427"/>
            <a:ext cx="444744"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RFP</a:t>
            </a:r>
          </a:p>
        </p:txBody>
      </p:sp>
      <p:cxnSp>
        <p:nvCxnSpPr>
          <p:cNvPr id="51" name="Connector: Elbow 30">
            <a:extLst>
              <a:ext uri="{FF2B5EF4-FFF2-40B4-BE49-F238E27FC236}">
                <a16:creationId xmlns:a16="http://schemas.microsoft.com/office/drawing/2014/main" id="{992AF5AA-07F7-905A-28E5-B31B16417E14}"/>
              </a:ext>
            </a:extLst>
          </p:cNvPr>
          <p:cNvCxnSpPr>
            <a:cxnSpLocks/>
            <a:stCxn id="48" idx="2"/>
            <a:endCxn id="19" idx="2"/>
          </p:cNvCxnSpPr>
          <p:nvPr/>
        </p:nvCxnSpPr>
        <p:spPr>
          <a:xfrm rot="5400000" flipH="1">
            <a:off x="6176114" y="601661"/>
            <a:ext cx="125275" cy="9190421"/>
          </a:xfrm>
          <a:prstGeom prst="bentConnector3">
            <a:avLst>
              <a:gd name="adj1" fmla="val -397946"/>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833C7F80-87EF-1CD8-9490-E9ACCA4998E7}"/>
              </a:ext>
            </a:extLst>
          </p:cNvPr>
          <p:cNvGrpSpPr/>
          <p:nvPr/>
        </p:nvGrpSpPr>
        <p:grpSpPr>
          <a:xfrm>
            <a:off x="8014701" y="5973294"/>
            <a:ext cx="3333326" cy="771476"/>
            <a:chOff x="7690842" y="6003606"/>
            <a:chExt cx="3657185" cy="771476"/>
          </a:xfrm>
        </p:grpSpPr>
        <p:sp>
          <p:nvSpPr>
            <p:cNvPr id="61" name="Arrow: Pentagon 16">
              <a:extLst>
                <a:ext uri="{FF2B5EF4-FFF2-40B4-BE49-F238E27FC236}">
                  <a16:creationId xmlns:a16="http://schemas.microsoft.com/office/drawing/2014/main" id="{CD5F1760-7198-F6D8-6C88-40BE43E5C052}"/>
                </a:ext>
              </a:extLst>
            </p:cNvPr>
            <p:cNvSpPr/>
            <p:nvPr/>
          </p:nvSpPr>
          <p:spPr>
            <a:xfrm>
              <a:off x="7690842" y="6275626"/>
              <a:ext cx="3657185" cy="227436"/>
            </a:xfrm>
            <a:prstGeom prst="homePlate">
              <a:avLst/>
            </a:prstGeom>
            <a:solidFill>
              <a:srgbClr val="7C53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r"/>
              <a:r>
                <a:rPr lang="en-US" sz="1400">
                  <a:solidFill>
                    <a:schemeClr val="bg1"/>
                  </a:solidFill>
                  <a:cs typeface="Arial Narrow" panose="020B0604020202020204" pitchFamily="34" charset="0"/>
                </a:rPr>
                <a:t>Strategy and Architecture Office (SAO)</a:t>
              </a:r>
            </a:p>
          </p:txBody>
        </p:sp>
        <p:sp>
          <p:nvSpPr>
            <p:cNvPr id="62" name="Arrow: Pentagon 16">
              <a:extLst>
                <a:ext uri="{FF2B5EF4-FFF2-40B4-BE49-F238E27FC236}">
                  <a16:creationId xmlns:a16="http://schemas.microsoft.com/office/drawing/2014/main" id="{4203FAFA-13AC-D15C-C30B-0F5402AEEE9F}"/>
                </a:ext>
              </a:extLst>
            </p:cNvPr>
            <p:cNvSpPr/>
            <p:nvPr/>
          </p:nvSpPr>
          <p:spPr>
            <a:xfrm>
              <a:off x="7690842" y="6547646"/>
              <a:ext cx="3657185" cy="227436"/>
            </a:xfrm>
            <a:prstGeom prst="homePlate">
              <a:avLst/>
            </a:prstGeom>
            <a:solidFill>
              <a:srgbClr val="48588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r"/>
              <a:r>
                <a:rPr lang="en-US" sz="1400">
                  <a:solidFill>
                    <a:schemeClr val="bg1"/>
                  </a:solidFill>
                  <a:cs typeface="Arial Narrow" panose="020B0604020202020204" pitchFamily="34" charset="0"/>
                </a:rPr>
                <a:t>Moon to Mars Program Office (M2MPO)</a:t>
              </a:r>
            </a:p>
          </p:txBody>
        </p:sp>
        <p:sp>
          <p:nvSpPr>
            <p:cNvPr id="63" name="Arrow: Pentagon 16">
              <a:extLst>
                <a:ext uri="{FF2B5EF4-FFF2-40B4-BE49-F238E27FC236}">
                  <a16:creationId xmlns:a16="http://schemas.microsoft.com/office/drawing/2014/main" id="{93D90492-1FE4-4447-438D-D0E8FE2182E5}"/>
                </a:ext>
              </a:extLst>
            </p:cNvPr>
            <p:cNvSpPr/>
            <p:nvPr/>
          </p:nvSpPr>
          <p:spPr>
            <a:xfrm>
              <a:off x="7690842" y="6003606"/>
              <a:ext cx="3657185" cy="227436"/>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r"/>
              <a:r>
                <a:rPr lang="en-US" sz="1400">
                  <a:solidFill>
                    <a:schemeClr val="bg1"/>
                  </a:solidFill>
                  <a:cs typeface="Arial Narrow" panose="020B0604020202020204" pitchFamily="34" charset="0"/>
                </a:rPr>
                <a:t>Collaboration Partner </a:t>
              </a:r>
            </a:p>
          </p:txBody>
        </p:sp>
      </p:grpSp>
      <p:grpSp>
        <p:nvGrpSpPr>
          <p:cNvPr id="64" name="Group 63">
            <a:extLst>
              <a:ext uri="{FF2B5EF4-FFF2-40B4-BE49-F238E27FC236}">
                <a16:creationId xmlns:a16="http://schemas.microsoft.com/office/drawing/2014/main" id="{0BAFC70E-2F40-D824-1008-91C957A65B3F}"/>
              </a:ext>
            </a:extLst>
          </p:cNvPr>
          <p:cNvGrpSpPr/>
          <p:nvPr/>
        </p:nvGrpSpPr>
        <p:grpSpPr>
          <a:xfrm>
            <a:off x="103640" y="5952149"/>
            <a:ext cx="2236083" cy="813764"/>
            <a:chOff x="103640" y="5952149"/>
            <a:chExt cx="2236083" cy="813764"/>
          </a:xfrm>
        </p:grpSpPr>
        <p:sp>
          <p:nvSpPr>
            <p:cNvPr id="65" name="Rounded Rectangle 64">
              <a:extLst>
                <a:ext uri="{FF2B5EF4-FFF2-40B4-BE49-F238E27FC236}">
                  <a16:creationId xmlns:a16="http://schemas.microsoft.com/office/drawing/2014/main" id="{763376FE-1E6C-ABA4-0E4C-848057000A61}"/>
                </a:ext>
              </a:extLst>
            </p:cNvPr>
            <p:cNvSpPr/>
            <p:nvPr/>
          </p:nvSpPr>
          <p:spPr>
            <a:xfrm>
              <a:off x="103640" y="5952149"/>
              <a:ext cx="2236083" cy="813764"/>
            </a:xfrm>
            <a:prstGeom prst="roundRect">
              <a:avLst>
                <a:gd name="adj" fmla="val 56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lowchart: Decision 138">
              <a:extLst>
                <a:ext uri="{FF2B5EF4-FFF2-40B4-BE49-F238E27FC236}">
                  <a16:creationId xmlns:a16="http://schemas.microsoft.com/office/drawing/2014/main" id="{29678E1F-CC2D-5AA6-E180-24121A01B747}"/>
                </a:ext>
              </a:extLst>
            </p:cNvPr>
            <p:cNvSpPr/>
            <p:nvPr/>
          </p:nvSpPr>
          <p:spPr>
            <a:xfrm>
              <a:off x="269349" y="6390426"/>
              <a:ext cx="274320" cy="27432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a:p>
          </p:txBody>
        </p:sp>
        <p:sp>
          <p:nvSpPr>
            <p:cNvPr id="67" name="TextBox 66">
              <a:extLst>
                <a:ext uri="{FF2B5EF4-FFF2-40B4-BE49-F238E27FC236}">
                  <a16:creationId xmlns:a16="http://schemas.microsoft.com/office/drawing/2014/main" id="{660F6660-85E2-D05F-EE6F-A6A046377944}"/>
                </a:ext>
              </a:extLst>
            </p:cNvPr>
            <p:cNvSpPr txBox="1"/>
            <p:nvPr/>
          </p:nvSpPr>
          <p:spPr>
            <a:xfrm>
              <a:off x="591279" y="6356146"/>
              <a:ext cx="1636511" cy="338554"/>
            </a:xfrm>
            <a:prstGeom prst="rect">
              <a:avLst/>
            </a:prstGeom>
            <a:noFill/>
            <a:ln>
              <a:noFill/>
            </a:ln>
          </p:spPr>
          <p:txBody>
            <a:bodyPr wrap="square" rtlCol="0">
              <a:spAutoFit/>
            </a:bodyPr>
            <a:lstStyle/>
            <a:p>
              <a:r>
                <a:rPr lang="en-US" sz="1600">
                  <a:cs typeface="Arial Narrow" panose="020B0604020202020204" pitchFamily="34" charset="0"/>
                </a:rPr>
                <a:t>NASA Milestone</a:t>
              </a:r>
            </a:p>
          </p:txBody>
        </p:sp>
        <p:sp>
          <p:nvSpPr>
            <p:cNvPr id="68" name="Flowchart: Document 14">
              <a:extLst>
                <a:ext uri="{FF2B5EF4-FFF2-40B4-BE49-F238E27FC236}">
                  <a16:creationId xmlns:a16="http://schemas.microsoft.com/office/drawing/2014/main" id="{2D6D4B7B-F705-0485-7E85-E95511995110}"/>
                </a:ext>
              </a:extLst>
            </p:cNvPr>
            <p:cNvSpPr>
              <a:spLocks noChangeAspect="1"/>
            </p:cNvSpPr>
            <p:nvPr/>
          </p:nvSpPr>
          <p:spPr>
            <a:xfrm>
              <a:off x="295909" y="6051767"/>
              <a:ext cx="221201" cy="274320"/>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endParaRPr lang="en-US" sz="1100"/>
            </a:p>
          </p:txBody>
        </p:sp>
        <p:sp>
          <p:nvSpPr>
            <p:cNvPr id="69" name="TextBox 68">
              <a:extLst>
                <a:ext uri="{FF2B5EF4-FFF2-40B4-BE49-F238E27FC236}">
                  <a16:creationId xmlns:a16="http://schemas.microsoft.com/office/drawing/2014/main" id="{9D500AB2-739F-701C-9C40-9F7AE76582DE}"/>
                </a:ext>
              </a:extLst>
            </p:cNvPr>
            <p:cNvSpPr txBox="1"/>
            <p:nvPr/>
          </p:nvSpPr>
          <p:spPr>
            <a:xfrm>
              <a:off x="591279" y="6004261"/>
              <a:ext cx="1657329" cy="338554"/>
            </a:xfrm>
            <a:prstGeom prst="rect">
              <a:avLst/>
            </a:prstGeom>
            <a:noFill/>
            <a:ln>
              <a:noFill/>
            </a:ln>
          </p:spPr>
          <p:txBody>
            <a:bodyPr wrap="square" rtlCol="0">
              <a:spAutoFit/>
            </a:bodyPr>
            <a:lstStyle/>
            <a:p>
              <a:r>
                <a:rPr lang="en-US" sz="1600">
                  <a:cs typeface="Arial Narrow" panose="020B0604020202020204" pitchFamily="34" charset="0"/>
                </a:rPr>
                <a:t>Document(s)</a:t>
              </a:r>
            </a:p>
          </p:txBody>
        </p:sp>
      </p:grpSp>
      <p:cxnSp>
        <p:nvCxnSpPr>
          <p:cNvPr id="44" name="Elbow Connector 43">
            <a:extLst>
              <a:ext uri="{FF2B5EF4-FFF2-40B4-BE49-F238E27FC236}">
                <a16:creationId xmlns:a16="http://schemas.microsoft.com/office/drawing/2014/main" id="{7B3F8143-5EFB-F83E-C877-84220BA43998}"/>
              </a:ext>
            </a:extLst>
          </p:cNvPr>
          <p:cNvCxnSpPr>
            <a:cxnSpLocks/>
            <a:stCxn id="42" idx="2"/>
            <a:endCxn id="48" idx="0"/>
          </p:cNvCxnSpPr>
          <p:nvPr/>
        </p:nvCxnSpPr>
        <p:spPr>
          <a:xfrm rot="16200000" flipH="1">
            <a:off x="9696849" y="3607314"/>
            <a:ext cx="1973674" cy="300552"/>
          </a:xfrm>
          <a:prstGeom prst="bentConnector3">
            <a:avLst>
              <a:gd name="adj1" fmla="val 50000"/>
            </a:avLst>
          </a:prstGeom>
          <a:ln cap="rnd">
            <a:solidFill>
              <a:schemeClr val="tx1"/>
            </a:solidFill>
            <a:round/>
            <a:headEnd type="oval"/>
            <a:tailEnd type="ova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3473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3C425-372E-E1F3-7168-D988D446F642}"/>
            </a:ext>
          </a:extLst>
        </p:cNvPr>
        <p:cNvGrpSpPr/>
        <p:nvPr/>
      </p:nvGrpSpPr>
      <p:grpSpPr>
        <a:xfrm>
          <a:off x="0" y="0"/>
          <a:ext cx="0" cy="0"/>
          <a:chOff x="0" y="0"/>
          <a:chExt cx="0" cy="0"/>
        </a:xfrm>
      </p:grpSpPr>
      <p:sp>
        <p:nvSpPr>
          <p:cNvPr id="260" name="Right Arrow 259">
            <a:extLst>
              <a:ext uri="{FF2B5EF4-FFF2-40B4-BE49-F238E27FC236}">
                <a16:creationId xmlns:a16="http://schemas.microsoft.com/office/drawing/2014/main" id="{0F34387A-6207-5A33-BE0B-885EEA223223}"/>
              </a:ext>
            </a:extLst>
          </p:cNvPr>
          <p:cNvSpPr/>
          <p:nvPr/>
        </p:nvSpPr>
        <p:spPr>
          <a:xfrm>
            <a:off x="8546750" y="1698303"/>
            <a:ext cx="728267" cy="668819"/>
          </a:xfrm>
          <a:prstGeom prst="rightArrow">
            <a:avLst/>
          </a:prstGeom>
          <a:gradFill>
            <a:gsLst>
              <a:gs pos="0">
                <a:srgbClr val="FFF3E7">
                  <a:alpha val="0"/>
                </a:srgbClr>
              </a:gs>
              <a:gs pos="100000">
                <a:srgbClr val="E9B77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ight Arrow 182">
            <a:extLst>
              <a:ext uri="{FF2B5EF4-FFF2-40B4-BE49-F238E27FC236}">
                <a16:creationId xmlns:a16="http://schemas.microsoft.com/office/drawing/2014/main" id="{4911BDA3-7928-CA69-BF6F-B8086207AB88}"/>
              </a:ext>
            </a:extLst>
          </p:cNvPr>
          <p:cNvSpPr/>
          <p:nvPr/>
        </p:nvSpPr>
        <p:spPr>
          <a:xfrm>
            <a:off x="5548792" y="1652239"/>
            <a:ext cx="728267" cy="668819"/>
          </a:xfrm>
          <a:prstGeom prst="rightArrow">
            <a:avLst/>
          </a:prstGeom>
          <a:gradFill>
            <a:gsLst>
              <a:gs pos="0">
                <a:srgbClr val="FFF3E7">
                  <a:alpha val="0"/>
                </a:srgbClr>
              </a:gs>
              <a:gs pos="100000">
                <a:srgbClr val="E9B77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2D85839B-2BD3-F051-8A7A-2D1DDF6FD0B3}"/>
              </a:ext>
            </a:extLst>
          </p:cNvPr>
          <p:cNvSpPr/>
          <p:nvPr/>
        </p:nvSpPr>
        <p:spPr>
          <a:xfrm>
            <a:off x="3294318" y="3797929"/>
            <a:ext cx="8437710" cy="1970046"/>
          </a:xfrm>
          <a:prstGeom prst="roundRect">
            <a:avLst>
              <a:gd name="adj" fmla="val 5697"/>
            </a:avLst>
          </a:prstGeom>
          <a:solidFill>
            <a:srgbClr val="FFF3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3B5BA43-4E8F-0128-8E46-1BB29805A730}"/>
              </a:ext>
            </a:extLst>
          </p:cNvPr>
          <p:cNvSpPr/>
          <p:nvPr/>
        </p:nvSpPr>
        <p:spPr>
          <a:xfrm>
            <a:off x="0" y="4928415"/>
            <a:ext cx="12192000" cy="399943"/>
          </a:xfrm>
          <a:prstGeom prst="rect">
            <a:avLst/>
          </a:prstGeom>
          <a:solidFill>
            <a:srgbClr val="E9B7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a:cs typeface="Arial Narrow" panose="020B0604020202020204" pitchFamily="34" charset="0"/>
              </a:rPr>
              <a:t>Partner</a:t>
            </a:r>
          </a:p>
        </p:txBody>
      </p:sp>
      <p:sp>
        <p:nvSpPr>
          <p:cNvPr id="173" name="Rectangle 172">
            <a:extLst>
              <a:ext uri="{FF2B5EF4-FFF2-40B4-BE49-F238E27FC236}">
                <a16:creationId xmlns:a16="http://schemas.microsoft.com/office/drawing/2014/main" id="{5AB67EBD-B872-7EAC-891F-E995A5B9493D}"/>
              </a:ext>
            </a:extLst>
          </p:cNvPr>
          <p:cNvSpPr/>
          <p:nvPr/>
        </p:nvSpPr>
        <p:spPr>
          <a:xfrm>
            <a:off x="-5393" y="5860063"/>
            <a:ext cx="12192000" cy="997935"/>
          </a:xfrm>
          <a:prstGeom prst="rect">
            <a:avLst/>
          </a:prstGeom>
          <a:solidFill>
            <a:srgbClr val="E9B7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grpSp>
        <p:nvGrpSpPr>
          <p:cNvPr id="11" name="Group 10">
            <a:extLst>
              <a:ext uri="{FF2B5EF4-FFF2-40B4-BE49-F238E27FC236}">
                <a16:creationId xmlns:a16="http://schemas.microsoft.com/office/drawing/2014/main" id="{E6504FB2-38EA-F149-FEF2-B4B5452DDE99}"/>
              </a:ext>
            </a:extLst>
          </p:cNvPr>
          <p:cNvGrpSpPr/>
          <p:nvPr/>
        </p:nvGrpSpPr>
        <p:grpSpPr>
          <a:xfrm>
            <a:off x="228600" y="1068971"/>
            <a:ext cx="10247811" cy="134614"/>
            <a:chOff x="38100" y="1312189"/>
            <a:chExt cx="10247811" cy="134614"/>
          </a:xfrm>
        </p:grpSpPr>
        <p:pic>
          <p:nvPicPr>
            <p:cNvPr id="15" name="Picture 14">
              <a:extLst>
                <a:ext uri="{FF2B5EF4-FFF2-40B4-BE49-F238E27FC236}">
                  <a16:creationId xmlns:a16="http://schemas.microsoft.com/office/drawing/2014/main" id="{1C30A74E-5BA9-C717-D65D-62D76499F35C}"/>
                </a:ext>
              </a:extLst>
            </p:cNvPr>
            <p:cNvPicPr>
              <a:picLocks noChangeAspect="1"/>
            </p:cNvPicPr>
            <p:nvPr/>
          </p:nvPicPr>
          <p:blipFill>
            <a:blip r:embed="rId3"/>
            <a:stretch>
              <a:fillRect/>
            </a:stretch>
          </p:blipFill>
          <p:spPr>
            <a:xfrm>
              <a:off x="1520111" y="1312189"/>
              <a:ext cx="1988140" cy="134614"/>
            </a:xfrm>
            <a:prstGeom prst="rect">
              <a:avLst/>
            </a:prstGeom>
          </p:spPr>
        </p:pic>
        <p:cxnSp>
          <p:nvCxnSpPr>
            <p:cNvPr id="19" name="Straight Connector 18">
              <a:extLst>
                <a:ext uri="{FF2B5EF4-FFF2-40B4-BE49-F238E27FC236}">
                  <a16:creationId xmlns:a16="http://schemas.microsoft.com/office/drawing/2014/main" id="{8429C25F-91BD-33DA-7E51-8203D6409183}"/>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3D2DFCD-98E7-0F92-B658-62589BAE5BC3}"/>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22" name="Picture 21" descr="A black background with a black square&#10;&#10;Description automatically generated with medium confidence">
            <a:extLst>
              <a:ext uri="{FF2B5EF4-FFF2-40B4-BE49-F238E27FC236}">
                <a16:creationId xmlns:a16="http://schemas.microsoft.com/office/drawing/2014/main" id="{706FE8EC-B256-8EB6-A719-98D0028836BC}"/>
              </a:ext>
            </a:extLst>
          </p:cNvPr>
          <p:cNvPicPr>
            <a:picLocks noChangeAspect="1"/>
          </p:cNvPicPr>
          <p:nvPr/>
        </p:nvPicPr>
        <p:blipFill>
          <a:blip r:embed="rId4"/>
          <a:srcRect l="60291"/>
          <a:stretch/>
        </p:blipFill>
        <p:spPr>
          <a:xfrm>
            <a:off x="10906539" y="0"/>
            <a:ext cx="1280068" cy="1517904"/>
          </a:xfrm>
          <a:prstGeom prst="rect">
            <a:avLst/>
          </a:prstGeom>
        </p:spPr>
      </p:pic>
      <p:sp>
        <p:nvSpPr>
          <p:cNvPr id="23" name="Oval 22">
            <a:extLst>
              <a:ext uri="{FF2B5EF4-FFF2-40B4-BE49-F238E27FC236}">
                <a16:creationId xmlns:a16="http://schemas.microsoft.com/office/drawing/2014/main" id="{2786D920-DCE0-8A05-86FC-9C157B4B2796}"/>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15</a:t>
            </a:fld>
            <a:endParaRPr lang="en-US" spc="-150">
              <a:solidFill>
                <a:schemeClr val="tx1"/>
              </a:solidFill>
            </a:endParaRPr>
          </a:p>
        </p:txBody>
      </p:sp>
      <p:sp>
        <p:nvSpPr>
          <p:cNvPr id="175" name="TextBox 174">
            <a:extLst>
              <a:ext uri="{FF2B5EF4-FFF2-40B4-BE49-F238E27FC236}">
                <a16:creationId xmlns:a16="http://schemas.microsoft.com/office/drawing/2014/main" id="{2B9AB170-C3E4-DBBE-9B9B-A53D5238D19E}"/>
              </a:ext>
            </a:extLst>
          </p:cNvPr>
          <p:cNvSpPr txBox="1"/>
          <p:nvPr/>
        </p:nvSpPr>
        <p:spPr>
          <a:xfrm>
            <a:off x="-654627" y="31173"/>
            <a:ext cx="184731" cy="369332"/>
          </a:xfrm>
          <a:prstGeom prst="rect">
            <a:avLst/>
          </a:prstGeom>
          <a:noFill/>
        </p:spPr>
        <p:txBody>
          <a:bodyPr wrap="none" rtlCol="0">
            <a:spAutoFit/>
          </a:bodyPr>
          <a:lstStyle/>
          <a:p>
            <a:endParaRPr lang="en-US"/>
          </a:p>
        </p:txBody>
      </p:sp>
      <p:grpSp>
        <p:nvGrpSpPr>
          <p:cNvPr id="161" name="Group 160">
            <a:extLst>
              <a:ext uri="{FF2B5EF4-FFF2-40B4-BE49-F238E27FC236}">
                <a16:creationId xmlns:a16="http://schemas.microsoft.com/office/drawing/2014/main" id="{2CD5DACA-0705-8A5A-A497-B5610CD28BC3}"/>
              </a:ext>
            </a:extLst>
          </p:cNvPr>
          <p:cNvGrpSpPr/>
          <p:nvPr/>
        </p:nvGrpSpPr>
        <p:grpSpPr>
          <a:xfrm>
            <a:off x="8014701" y="5973294"/>
            <a:ext cx="3333326" cy="771476"/>
            <a:chOff x="7690842" y="6003606"/>
            <a:chExt cx="3657185" cy="771476"/>
          </a:xfrm>
        </p:grpSpPr>
        <p:sp>
          <p:nvSpPr>
            <p:cNvPr id="162" name="Arrow: Pentagon 16">
              <a:extLst>
                <a:ext uri="{FF2B5EF4-FFF2-40B4-BE49-F238E27FC236}">
                  <a16:creationId xmlns:a16="http://schemas.microsoft.com/office/drawing/2014/main" id="{F58615EE-EF8D-E49D-6763-AFC084CB1D90}"/>
                </a:ext>
              </a:extLst>
            </p:cNvPr>
            <p:cNvSpPr/>
            <p:nvPr/>
          </p:nvSpPr>
          <p:spPr>
            <a:xfrm>
              <a:off x="7690842" y="6275626"/>
              <a:ext cx="3657185" cy="227436"/>
            </a:xfrm>
            <a:prstGeom prst="homePlate">
              <a:avLst/>
            </a:prstGeom>
            <a:solidFill>
              <a:srgbClr val="7C53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r"/>
              <a:r>
                <a:rPr lang="en-US" sz="1400">
                  <a:solidFill>
                    <a:schemeClr val="bg1"/>
                  </a:solidFill>
                  <a:cs typeface="Arial Narrow" panose="020B0604020202020204" pitchFamily="34" charset="0"/>
                </a:rPr>
                <a:t>Strategy and Architecture Office (SAO)</a:t>
              </a:r>
            </a:p>
          </p:txBody>
        </p:sp>
        <p:sp>
          <p:nvSpPr>
            <p:cNvPr id="163" name="Arrow: Pentagon 16">
              <a:extLst>
                <a:ext uri="{FF2B5EF4-FFF2-40B4-BE49-F238E27FC236}">
                  <a16:creationId xmlns:a16="http://schemas.microsoft.com/office/drawing/2014/main" id="{B0021C62-60F6-CB32-C2B3-5E8433FA82B4}"/>
                </a:ext>
              </a:extLst>
            </p:cNvPr>
            <p:cNvSpPr/>
            <p:nvPr/>
          </p:nvSpPr>
          <p:spPr>
            <a:xfrm>
              <a:off x="7690842" y="6547646"/>
              <a:ext cx="3657185" cy="227436"/>
            </a:xfrm>
            <a:prstGeom prst="homePlate">
              <a:avLst/>
            </a:prstGeom>
            <a:solidFill>
              <a:srgbClr val="48588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r"/>
              <a:r>
                <a:rPr lang="en-US" sz="1400">
                  <a:solidFill>
                    <a:schemeClr val="bg1"/>
                  </a:solidFill>
                  <a:cs typeface="Arial Narrow" panose="020B0604020202020204" pitchFamily="34" charset="0"/>
                </a:rPr>
                <a:t>Moon to Mars Program Office (M2MPO)</a:t>
              </a:r>
            </a:p>
          </p:txBody>
        </p:sp>
        <p:sp>
          <p:nvSpPr>
            <p:cNvPr id="164" name="Arrow: Pentagon 16">
              <a:extLst>
                <a:ext uri="{FF2B5EF4-FFF2-40B4-BE49-F238E27FC236}">
                  <a16:creationId xmlns:a16="http://schemas.microsoft.com/office/drawing/2014/main" id="{D0B9AE76-D0A5-1587-9FB7-39910458311C}"/>
                </a:ext>
              </a:extLst>
            </p:cNvPr>
            <p:cNvSpPr/>
            <p:nvPr/>
          </p:nvSpPr>
          <p:spPr>
            <a:xfrm>
              <a:off x="7690842" y="6003606"/>
              <a:ext cx="3657185" cy="227436"/>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pPr algn="r"/>
              <a:r>
                <a:rPr lang="en-US" sz="1400">
                  <a:solidFill>
                    <a:schemeClr val="bg1"/>
                  </a:solidFill>
                  <a:cs typeface="Arial Narrow" panose="020B0604020202020204" pitchFamily="34" charset="0"/>
                </a:rPr>
                <a:t>Collaboration Partner </a:t>
              </a:r>
            </a:p>
          </p:txBody>
        </p:sp>
      </p:grpSp>
      <p:grpSp>
        <p:nvGrpSpPr>
          <p:cNvPr id="167" name="Group 166">
            <a:extLst>
              <a:ext uri="{FF2B5EF4-FFF2-40B4-BE49-F238E27FC236}">
                <a16:creationId xmlns:a16="http://schemas.microsoft.com/office/drawing/2014/main" id="{B5E4BE77-3D4D-E066-FFF8-EA46E2C29F45}"/>
              </a:ext>
            </a:extLst>
          </p:cNvPr>
          <p:cNvGrpSpPr/>
          <p:nvPr/>
        </p:nvGrpSpPr>
        <p:grpSpPr>
          <a:xfrm>
            <a:off x="103640" y="5952149"/>
            <a:ext cx="2236083" cy="813764"/>
            <a:chOff x="103640" y="5952149"/>
            <a:chExt cx="2236083" cy="813764"/>
          </a:xfrm>
        </p:grpSpPr>
        <p:sp>
          <p:nvSpPr>
            <p:cNvPr id="168" name="Rounded Rectangle 167">
              <a:extLst>
                <a:ext uri="{FF2B5EF4-FFF2-40B4-BE49-F238E27FC236}">
                  <a16:creationId xmlns:a16="http://schemas.microsoft.com/office/drawing/2014/main" id="{D748A893-BBD7-D73A-2404-A72FFD7BF519}"/>
                </a:ext>
              </a:extLst>
            </p:cNvPr>
            <p:cNvSpPr/>
            <p:nvPr/>
          </p:nvSpPr>
          <p:spPr>
            <a:xfrm>
              <a:off x="103640" y="5952149"/>
              <a:ext cx="2236083" cy="813764"/>
            </a:xfrm>
            <a:prstGeom prst="roundRect">
              <a:avLst>
                <a:gd name="adj" fmla="val 56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Flowchart: Decision 138">
              <a:extLst>
                <a:ext uri="{FF2B5EF4-FFF2-40B4-BE49-F238E27FC236}">
                  <a16:creationId xmlns:a16="http://schemas.microsoft.com/office/drawing/2014/main" id="{DFDE1E00-18BB-E641-969B-C2E58CA2EBA8}"/>
                </a:ext>
              </a:extLst>
            </p:cNvPr>
            <p:cNvSpPr/>
            <p:nvPr/>
          </p:nvSpPr>
          <p:spPr>
            <a:xfrm>
              <a:off x="269349" y="6390426"/>
              <a:ext cx="274320" cy="27432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a:p>
          </p:txBody>
        </p:sp>
        <p:sp>
          <p:nvSpPr>
            <p:cNvPr id="170" name="TextBox 169">
              <a:extLst>
                <a:ext uri="{FF2B5EF4-FFF2-40B4-BE49-F238E27FC236}">
                  <a16:creationId xmlns:a16="http://schemas.microsoft.com/office/drawing/2014/main" id="{ECAED87F-4C56-AD40-C774-D40BB2147038}"/>
                </a:ext>
              </a:extLst>
            </p:cNvPr>
            <p:cNvSpPr txBox="1"/>
            <p:nvPr/>
          </p:nvSpPr>
          <p:spPr>
            <a:xfrm>
              <a:off x="591279" y="6356146"/>
              <a:ext cx="1636511" cy="338554"/>
            </a:xfrm>
            <a:prstGeom prst="rect">
              <a:avLst/>
            </a:prstGeom>
            <a:noFill/>
            <a:ln>
              <a:noFill/>
            </a:ln>
          </p:spPr>
          <p:txBody>
            <a:bodyPr wrap="square" rtlCol="0">
              <a:spAutoFit/>
            </a:bodyPr>
            <a:lstStyle/>
            <a:p>
              <a:r>
                <a:rPr lang="en-US" sz="1600">
                  <a:cs typeface="Arial Narrow" panose="020B0604020202020204" pitchFamily="34" charset="0"/>
                </a:rPr>
                <a:t>NASA Milestone</a:t>
              </a:r>
            </a:p>
          </p:txBody>
        </p:sp>
        <p:sp>
          <p:nvSpPr>
            <p:cNvPr id="171" name="Flowchart: Document 14">
              <a:extLst>
                <a:ext uri="{FF2B5EF4-FFF2-40B4-BE49-F238E27FC236}">
                  <a16:creationId xmlns:a16="http://schemas.microsoft.com/office/drawing/2014/main" id="{C004CF6B-9ECB-C81C-4A11-23D4A1A4D7E7}"/>
                </a:ext>
              </a:extLst>
            </p:cNvPr>
            <p:cNvSpPr>
              <a:spLocks noChangeAspect="1"/>
            </p:cNvSpPr>
            <p:nvPr/>
          </p:nvSpPr>
          <p:spPr>
            <a:xfrm>
              <a:off x="295909" y="6051767"/>
              <a:ext cx="221201" cy="274320"/>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endParaRPr lang="en-US" sz="1100"/>
            </a:p>
          </p:txBody>
        </p:sp>
        <p:sp>
          <p:nvSpPr>
            <p:cNvPr id="172" name="TextBox 171">
              <a:extLst>
                <a:ext uri="{FF2B5EF4-FFF2-40B4-BE49-F238E27FC236}">
                  <a16:creationId xmlns:a16="http://schemas.microsoft.com/office/drawing/2014/main" id="{928E01C9-3C9E-7B17-8EAC-81FF96A360DD}"/>
                </a:ext>
              </a:extLst>
            </p:cNvPr>
            <p:cNvSpPr txBox="1"/>
            <p:nvPr/>
          </p:nvSpPr>
          <p:spPr>
            <a:xfrm>
              <a:off x="591279" y="6004261"/>
              <a:ext cx="1657329" cy="338554"/>
            </a:xfrm>
            <a:prstGeom prst="rect">
              <a:avLst/>
            </a:prstGeom>
            <a:noFill/>
            <a:ln>
              <a:noFill/>
            </a:ln>
          </p:spPr>
          <p:txBody>
            <a:bodyPr wrap="square" rtlCol="0">
              <a:spAutoFit/>
            </a:bodyPr>
            <a:lstStyle/>
            <a:p>
              <a:r>
                <a:rPr lang="en-US" sz="1600">
                  <a:cs typeface="Arial Narrow" panose="020B0604020202020204" pitchFamily="34" charset="0"/>
                </a:rPr>
                <a:t>Document(s)</a:t>
              </a:r>
            </a:p>
          </p:txBody>
        </p:sp>
      </p:grpSp>
      <p:sp>
        <p:nvSpPr>
          <p:cNvPr id="4" name="Flowchart: Decision 13">
            <a:extLst>
              <a:ext uri="{FF2B5EF4-FFF2-40B4-BE49-F238E27FC236}">
                <a16:creationId xmlns:a16="http://schemas.microsoft.com/office/drawing/2014/main" id="{567B11D4-518F-79DA-4D0F-596CF0797C3E}"/>
              </a:ext>
            </a:extLst>
          </p:cNvPr>
          <p:cNvSpPr/>
          <p:nvPr/>
        </p:nvSpPr>
        <p:spPr>
          <a:xfrm>
            <a:off x="3468462" y="3654718"/>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ACR</a:t>
            </a:r>
          </a:p>
        </p:txBody>
      </p:sp>
      <p:cxnSp>
        <p:nvCxnSpPr>
          <p:cNvPr id="5" name="Connector: Elbow 30">
            <a:extLst>
              <a:ext uri="{FF2B5EF4-FFF2-40B4-BE49-F238E27FC236}">
                <a16:creationId xmlns:a16="http://schemas.microsoft.com/office/drawing/2014/main" id="{5DB35B4C-2995-FCB3-FB2E-F54FF86557BA}"/>
              </a:ext>
            </a:extLst>
          </p:cNvPr>
          <p:cNvCxnSpPr>
            <a:cxnSpLocks/>
            <a:stCxn id="24" idx="3"/>
            <a:endCxn id="25" idx="0"/>
          </p:cNvCxnSpPr>
          <p:nvPr/>
        </p:nvCxnSpPr>
        <p:spPr>
          <a:xfrm>
            <a:off x="791794" y="4151755"/>
            <a:ext cx="568326" cy="344783"/>
          </a:xfrm>
          <a:prstGeom prst="bentConnector2">
            <a:avLst/>
          </a:prstGeom>
          <a:ln w="25400">
            <a:solidFill>
              <a:srgbClr val="BC4842"/>
            </a:solidFill>
            <a:tailEnd type="arrow"/>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619086B-C23C-74E2-1336-F93048ADC834}"/>
              </a:ext>
            </a:extLst>
          </p:cNvPr>
          <p:cNvSpPr txBox="1"/>
          <p:nvPr/>
        </p:nvSpPr>
        <p:spPr>
          <a:xfrm>
            <a:off x="3310352" y="5378638"/>
            <a:ext cx="2901233" cy="276999"/>
          </a:xfrm>
          <a:prstGeom prst="rect">
            <a:avLst/>
          </a:prstGeom>
          <a:noFill/>
        </p:spPr>
        <p:txBody>
          <a:bodyPr wrap="square" rtlCol="0">
            <a:spAutoFit/>
          </a:bodyPr>
          <a:lstStyle/>
          <a:p>
            <a:r>
              <a:rPr lang="en-US" sz="1200">
                <a:solidFill>
                  <a:srgbClr val="E9B773"/>
                </a:solidFill>
                <a:cs typeface="Arial" panose="020B0604020202020204" pitchFamily="34" charset="0"/>
              </a:rPr>
              <a:t>Element Definition</a:t>
            </a:r>
          </a:p>
        </p:txBody>
      </p:sp>
      <p:sp>
        <p:nvSpPr>
          <p:cNvPr id="7" name="Arrow: Pentagon 27">
            <a:extLst>
              <a:ext uri="{FF2B5EF4-FFF2-40B4-BE49-F238E27FC236}">
                <a16:creationId xmlns:a16="http://schemas.microsoft.com/office/drawing/2014/main" id="{BEBD1EF9-A999-7F35-3A01-FC5EF3499CF3}"/>
              </a:ext>
            </a:extLst>
          </p:cNvPr>
          <p:cNvSpPr/>
          <p:nvPr/>
        </p:nvSpPr>
        <p:spPr>
          <a:xfrm>
            <a:off x="6686018" y="4496538"/>
            <a:ext cx="3564296" cy="258502"/>
          </a:xfrm>
          <a:prstGeom prst="homePlat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Mission /Concept Trades</a:t>
            </a:r>
          </a:p>
        </p:txBody>
      </p:sp>
      <p:sp>
        <p:nvSpPr>
          <p:cNvPr id="8" name="Arrow: Pentagon 16">
            <a:extLst>
              <a:ext uri="{FF2B5EF4-FFF2-40B4-BE49-F238E27FC236}">
                <a16:creationId xmlns:a16="http://schemas.microsoft.com/office/drawing/2014/main" id="{55BDDF58-BFF1-0630-704A-6F5677569001}"/>
              </a:ext>
            </a:extLst>
          </p:cNvPr>
          <p:cNvSpPr/>
          <p:nvPr/>
        </p:nvSpPr>
        <p:spPr>
          <a:xfrm>
            <a:off x="2982552" y="4496538"/>
            <a:ext cx="2931751" cy="257387"/>
          </a:xfrm>
          <a:prstGeom prst="homePlat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Gap Analysis/Concept</a:t>
            </a:r>
          </a:p>
        </p:txBody>
      </p:sp>
      <p:sp>
        <p:nvSpPr>
          <p:cNvPr id="9" name="Arrow: Pentagon 54">
            <a:extLst>
              <a:ext uri="{FF2B5EF4-FFF2-40B4-BE49-F238E27FC236}">
                <a16:creationId xmlns:a16="http://schemas.microsoft.com/office/drawing/2014/main" id="{7183D922-BE6C-2BD1-28AD-969C12D28AF5}"/>
              </a:ext>
            </a:extLst>
          </p:cNvPr>
          <p:cNvSpPr/>
          <p:nvPr/>
        </p:nvSpPr>
        <p:spPr>
          <a:xfrm>
            <a:off x="6758334" y="4846744"/>
            <a:ext cx="3054902" cy="258502"/>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t>Partner Pre-Phase A/B</a:t>
            </a:r>
          </a:p>
        </p:txBody>
      </p:sp>
      <p:sp>
        <p:nvSpPr>
          <p:cNvPr id="17" name="Arrow: Pentagon 54">
            <a:extLst>
              <a:ext uri="{FF2B5EF4-FFF2-40B4-BE49-F238E27FC236}">
                <a16:creationId xmlns:a16="http://schemas.microsoft.com/office/drawing/2014/main" id="{2B208517-7AE4-F1FB-551C-0C14B94187C2}"/>
              </a:ext>
            </a:extLst>
          </p:cNvPr>
          <p:cNvSpPr/>
          <p:nvPr/>
        </p:nvSpPr>
        <p:spPr>
          <a:xfrm>
            <a:off x="3615468" y="4989025"/>
            <a:ext cx="1995082" cy="258502"/>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t>Studies</a:t>
            </a:r>
          </a:p>
        </p:txBody>
      </p:sp>
      <p:sp>
        <p:nvSpPr>
          <p:cNvPr id="18" name="Arrow: Pentagon 54">
            <a:extLst>
              <a:ext uri="{FF2B5EF4-FFF2-40B4-BE49-F238E27FC236}">
                <a16:creationId xmlns:a16="http://schemas.microsoft.com/office/drawing/2014/main" id="{4DC7A981-95CD-85E6-6659-491F26AF0589}"/>
              </a:ext>
            </a:extLst>
          </p:cNvPr>
          <p:cNvSpPr/>
          <p:nvPr/>
        </p:nvSpPr>
        <p:spPr>
          <a:xfrm>
            <a:off x="6758334" y="5127284"/>
            <a:ext cx="3054902" cy="258502"/>
          </a:xfrm>
          <a:prstGeom prst="homePlate">
            <a:avLst/>
          </a:prstGeom>
          <a:solidFill>
            <a:srgbClr val="2A624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a:t>Industry BAA, RFI, etc.</a:t>
            </a:r>
          </a:p>
        </p:txBody>
      </p:sp>
      <p:sp>
        <p:nvSpPr>
          <p:cNvPr id="21" name="Flowchart: Decision 13">
            <a:extLst>
              <a:ext uri="{FF2B5EF4-FFF2-40B4-BE49-F238E27FC236}">
                <a16:creationId xmlns:a16="http://schemas.microsoft.com/office/drawing/2014/main" id="{8A3F148F-AD4C-4516-ACE4-A2ECCC2F3B03}"/>
              </a:ext>
            </a:extLst>
          </p:cNvPr>
          <p:cNvSpPr/>
          <p:nvPr/>
        </p:nvSpPr>
        <p:spPr>
          <a:xfrm>
            <a:off x="5891231" y="3658123"/>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EI</a:t>
            </a:r>
          </a:p>
        </p:txBody>
      </p:sp>
      <p:sp>
        <p:nvSpPr>
          <p:cNvPr id="24" name="Flowchart: Document 14">
            <a:extLst>
              <a:ext uri="{FF2B5EF4-FFF2-40B4-BE49-F238E27FC236}">
                <a16:creationId xmlns:a16="http://schemas.microsoft.com/office/drawing/2014/main" id="{CEE0E732-8306-12C4-4404-7E1EB32C6BDC}"/>
              </a:ext>
            </a:extLst>
          </p:cNvPr>
          <p:cNvSpPr/>
          <p:nvPr/>
        </p:nvSpPr>
        <p:spPr>
          <a:xfrm>
            <a:off x="343738" y="3875983"/>
            <a:ext cx="448056"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M2M</a:t>
            </a:r>
          </a:p>
          <a:p>
            <a:pPr algn="ctr"/>
            <a:r>
              <a:rPr lang="en-US" sz="1100">
                <a:solidFill>
                  <a:schemeClr val="bg1"/>
                </a:solidFill>
              </a:rPr>
              <a:t>Obj.</a:t>
            </a:r>
          </a:p>
        </p:txBody>
      </p:sp>
      <p:sp>
        <p:nvSpPr>
          <p:cNvPr id="25" name="Arrow: Pentagon 16">
            <a:extLst>
              <a:ext uri="{FF2B5EF4-FFF2-40B4-BE49-F238E27FC236}">
                <a16:creationId xmlns:a16="http://schemas.microsoft.com/office/drawing/2014/main" id="{5E9E79E8-48CB-E581-2DC1-AF1BD670CFA7}"/>
              </a:ext>
            </a:extLst>
          </p:cNvPr>
          <p:cNvSpPr/>
          <p:nvPr/>
        </p:nvSpPr>
        <p:spPr>
          <a:xfrm>
            <a:off x="275327" y="4496538"/>
            <a:ext cx="2298837" cy="258502"/>
          </a:xfrm>
          <a:prstGeom prst="homePlat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a:t>Arch. Studies</a:t>
            </a:r>
          </a:p>
        </p:txBody>
      </p:sp>
      <p:sp>
        <p:nvSpPr>
          <p:cNvPr id="26" name="Flowchart: Document 14">
            <a:extLst>
              <a:ext uri="{FF2B5EF4-FFF2-40B4-BE49-F238E27FC236}">
                <a16:creationId xmlns:a16="http://schemas.microsoft.com/office/drawing/2014/main" id="{857E90B3-267D-CD5B-03D1-89C302B9C72F}"/>
              </a:ext>
            </a:extLst>
          </p:cNvPr>
          <p:cNvSpPr/>
          <p:nvPr/>
        </p:nvSpPr>
        <p:spPr>
          <a:xfrm>
            <a:off x="2108537" y="4712571"/>
            <a:ext cx="448056"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ADD</a:t>
            </a:r>
          </a:p>
        </p:txBody>
      </p:sp>
      <p:sp>
        <p:nvSpPr>
          <p:cNvPr id="27" name="Flowchart: Decision 13">
            <a:extLst>
              <a:ext uri="{FF2B5EF4-FFF2-40B4-BE49-F238E27FC236}">
                <a16:creationId xmlns:a16="http://schemas.microsoft.com/office/drawing/2014/main" id="{7CBD32A4-DFC9-6D58-F94A-CDEB722F4089}"/>
              </a:ext>
            </a:extLst>
          </p:cNvPr>
          <p:cNvSpPr/>
          <p:nvPr/>
        </p:nvSpPr>
        <p:spPr>
          <a:xfrm>
            <a:off x="10839226" y="3658123"/>
            <a:ext cx="777240" cy="777240"/>
          </a:xfrm>
          <a:prstGeom prst="flowChartDecision">
            <a:avLst/>
          </a:prstGeom>
          <a:solidFill>
            <a:srgbClr val="A9A9A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MCR</a:t>
            </a:r>
          </a:p>
        </p:txBody>
      </p:sp>
      <p:cxnSp>
        <p:nvCxnSpPr>
          <p:cNvPr id="28" name="Connector: Elbow 30">
            <a:extLst>
              <a:ext uri="{FF2B5EF4-FFF2-40B4-BE49-F238E27FC236}">
                <a16:creationId xmlns:a16="http://schemas.microsoft.com/office/drawing/2014/main" id="{0D62E89A-DDF7-2875-D0ED-480A610E5E15}"/>
              </a:ext>
            </a:extLst>
          </p:cNvPr>
          <p:cNvCxnSpPr>
            <a:cxnSpLocks/>
            <a:stCxn id="25" idx="3"/>
            <a:endCxn id="4" idx="1"/>
          </p:cNvCxnSpPr>
          <p:nvPr/>
        </p:nvCxnSpPr>
        <p:spPr>
          <a:xfrm flipV="1">
            <a:off x="2574164" y="4043338"/>
            <a:ext cx="894298" cy="582451"/>
          </a:xfrm>
          <a:prstGeom prst="bentConnector3">
            <a:avLst>
              <a:gd name="adj1" fmla="val 32959"/>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29" name="Connector: Elbow 30">
            <a:extLst>
              <a:ext uri="{FF2B5EF4-FFF2-40B4-BE49-F238E27FC236}">
                <a16:creationId xmlns:a16="http://schemas.microsoft.com/office/drawing/2014/main" id="{4294FDDE-A5B8-76A2-C31B-4D1D9F74B77B}"/>
              </a:ext>
            </a:extLst>
          </p:cNvPr>
          <p:cNvCxnSpPr>
            <a:cxnSpLocks/>
            <a:stCxn id="27" idx="2"/>
            <a:endCxn id="26" idx="2"/>
          </p:cNvCxnSpPr>
          <p:nvPr/>
        </p:nvCxnSpPr>
        <p:spPr>
          <a:xfrm rot="5400000">
            <a:off x="6384062" y="383867"/>
            <a:ext cx="792289" cy="8895281"/>
          </a:xfrm>
          <a:prstGeom prst="bentConnector3">
            <a:avLst>
              <a:gd name="adj1" fmla="val 158186"/>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30" name="Connector: Elbow 30">
            <a:extLst>
              <a:ext uri="{FF2B5EF4-FFF2-40B4-BE49-F238E27FC236}">
                <a16:creationId xmlns:a16="http://schemas.microsoft.com/office/drawing/2014/main" id="{EAB9390E-8D0C-9F47-B203-3829EE40F0E8}"/>
              </a:ext>
            </a:extLst>
          </p:cNvPr>
          <p:cNvCxnSpPr>
            <a:cxnSpLocks/>
            <a:stCxn id="8" idx="3"/>
            <a:endCxn id="21" idx="2"/>
          </p:cNvCxnSpPr>
          <p:nvPr/>
        </p:nvCxnSpPr>
        <p:spPr>
          <a:xfrm flipV="1">
            <a:off x="5914303" y="4435363"/>
            <a:ext cx="365548" cy="189869"/>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FD210521-9004-34D0-EF19-ABB89B2C8339}"/>
              </a:ext>
            </a:extLst>
          </p:cNvPr>
          <p:cNvCxnSpPr>
            <a:cxnSpLocks/>
            <a:stCxn id="4" idx="3"/>
          </p:cNvCxnSpPr>
          <p:nvPr/>
        </p:nvCxnSpPr>
        <p:spPr>
          <a:xfrm>
            <a:off x="4245702" y="4043338"/>
            <a:ext cx="322871" cy="453200"/>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32" name="Connector: Elbow 30">
            <a:extLst>
              <a:ext uri="{FF2B5EF4-FFF2-40B4-BE49-F238E27FC236}">
                <a16:creationId xmlns:a16="http://schemas.microsoft.com/office/drawing/2014/main" id="{860732F1-6B5C-04D8-BCAC-0E3E4CD93A87}"/>
              </a:ext>
            </a:extLst>
          </p:cNvPr>
          <p:cNvCxnSpPr>
            <a:cxnSpLocks/>
            <a:stCxn id="21" idx="3"/>
            <a:endCxn id="7" idx="0"/>
          </p:cNvCxnSpPr>
          <p:nvPr/>
        </p:nvCxnSpPr>
        <p:spPr>
          <a:xfrm>
            <a:off x="6668471" y="4046743"/>
            <a:ext cx="1735070" cy="449795"/>
          </a:xfrm>
          <a:prstGeom prst="bentConnector2">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33" name="Connector: Elbow 30">
            <a:extLst>
              <a:ext uri="{FF2B5EF4-FFF2-40B4-BE49-F238E27FC236}">
                <a16:creationId xmlns:a16="http://schemas.microsoft.com/office/drawing/2014/main" id="{211CAB7A-BF18-7A07-4433-58B7C17EDFBC}"/>
              </a:ext>
            </a:extLst>
          </p:cNvPr>
          <p:cNvCxnSpPr>
            <a:cxnSpLocks/>
            <a:stCxn id="7" idx="3"/>
            <a:endCxn id="27" idx="1"/>
          </p:cNvCxnSpPr>
          <p:nvPr/>
        </p:nvCxnSpPr>
        <p:spPr>
          <a:xfrm flipV="1">
            <a:off x="10250314" y="4046743"/>
            <a:ext cx="588912" cy="579046"/>
          </a:xfrm>
          <a:prstGeom prst="bentConnector3">
            <a:avLst>
              <a:gd name="adj1" fmla="val 50000"/>
            </a:avLst>
          </a:prstGeom>
          <a:ln w="25400">
            <a:solidFill>
              <a:srgbClr val="BC4842"/>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34" name="Flowchart: Document 14">
            <a:extLst>
              <a:ext uri="{FF2B5EF4-FFF2-40B4-BE49-F238E27FC236}">
                <a16:creationId xmlns:a16="http://schemas.microsoft.com/office/drawing/2014/main" id="{107F4FFE-850B-3549-A028-5AD1B467F360}"/>
              </a:ext>
            </a:extLst>
          </p:cNvPr>
          <p:cNvSpPr/>
          <p:nvPr/>
        </p:nvSpPr>
        <p:spPr>
          <a:xfrm>
            <a:off x="9967876" y="4846032"/>
            <a:ext cx="448056"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MCR</a:t>
            </a:r>
          </a:p>
        </p:txBody>
      </p:sp>
      <p:sp>
        <p:nvSpPr>
          <p:cNvPr id="35" name="Flowchart: Document 14">
            <a:extLst>
              <a:ext uri="{FF2B5EF4-FFF2-40B4-BE49-F238E27FC236}">
                <a16:creationId xmlns:a16="http://schemas.microsoft.com/office/drawing/2014/main" id="{B84B0F56-F9FF-BDE6-8C60-CFDA2C6B0EF6}"/>
              </a:ext>
            </a:extLst>
          </p:cNvPr>
          <p:cNvSpPr/>
          <p:nvPr/>
        </p:nvSpPr>
        <p:spPr>
          <a:xfrm>
            <a:off x="6055823" y="4846032"/>
            <a:ext cx="448056" cy="551544"/>
          </a:xfrm>
          <a:prstGeom prst="flowChartDocument">
            <a:avLst/>
          </a:prstGeom>
          <a:solidFill>
            <a:srgbClr val="42424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bg1"/>
                </a:solidFill>
              </a:rPr>
              <a:t>EI</a:t>
            </a:r>
          </a:p>
        </p:txBody>
      </p:sp>
      <p:sp>
        <p:nvSpPr>
          <p:cNvPr id="43" name="TextBox 42">
            <a:extLst>
              <a:ext uri="{FF2B5EF4-FFF2-40B4-BE49-F238E27FC236}">
                <a16:creationId xmlns:a16="http://schemas.microsoft.com/office/drawing/2014/main" id="{1B732C91-7F65-BB07-C00C-5F5117F5A216}"/>
              </a:ext>
            </a:extLst>
          </p:cNvPr>
          <p:cNvSpPr txBox="1"/>
          <p:nvPr/>
        </p:nvSpPr>
        <p:spPr>
          <a:xfrm>
            <a:off x="269349" y="1341047"/>
            <a:ext cx="2622706" cy="1538883"/>
          </a:xfrm>
          <a:prstGeom prst="rect">
            <a:avLst/>
          </a:prstGeom>
          <a:noFill/>
        </p:spPr>
        <p:txBody>
          <a:bodyPr wrap="none" rtlCol="0">
            <a:spAutoFit/>
          </a:bodyPr>
          <a:lstStyle/>
          <a:p>
            <a:r>
              <a:rPr lang="en-US" sz="1400" b="1"/>
              <a:t>Area of Partner Interest</a:t>
            </a:r>
          </a:p>
          <a:p>
            <a:r>
              <a:rPr lang="en-US" sz="1200"/>
              <a:t>In-Space Food Systems</a:t>
            </a:r>
          </a:p>
          <a:p>
            <a:endParaRPr lang="en-US" sz="800"/>
          </a:p>
          <a:p>
            <a:r>
              <a:rPr lang="en-US" sz="1400" b="1"/>
              <a:t>Architectural Gap</a:t>
            </a:r>
          </a:p>
          <a:p>
            <a:r>
              <a:rPr lang="en-US" sz="1200"/>
              <a:t>Provide coffee to </a:t>
            </a:r>
          </a:p>
          <a:p>
            <a:r>
              <a:rPr lang="en-US" sz="1200"/>
              <a:t>lunar astronauts</a:t>
            </a:r>
          </a:p>
          <a:p>
            <a:endParaRPr lang="en-US" sz="800"/>
          </a:p>
          <a:p>
            <a:r>
              <a:rPr lang="en-US" sz="1400" b="1"/>
              <a:t>Associated Sub-Architectures</a:t>
            </a:r>
          </a:p>
        </p:txBody>
      </p:sp>
      <p:sp>
        <p:nvSpPr>
          <p:cNvPr id="46" name="Title 1">
            <a:extLst>
              <a:ext uri="{FF2B5EF4-FFF2-40B4-BE49-F238E27FC236}">
                <a16:creationId xmlns:a16="http://schemas.microsoft.com/office/drawing/2014/main" id="{72D00764-A484-0541-52C1-F369CE0F33E0}"/>
              </a:ext>
            </a:extLst>
          </p:cNvPr>
          <p:cNvSpPr txBox="1">
            <a:spLocks/>
          </p:cNvSpPr>
          <p:nvPr/>
        </p:nvSpPr>
        <p:spPr>
          <a:xfrm>
            <a:off x="457200" y="192142"/>
            <a:ext cx="9906000" cy="633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Concept Maturity Mapped to Process</a:t>
            </a:r>
          </a:p>
        </p:txBody>
      </p:sp>
      <p:sp>
        <p:nvSpPr>
          <p:cNvPr id="47" name="Title 1">
            <a:extLst>
              <a:ext uri="{FF2B5EF4-FFF2-40B4-BE49-F238E27FC236}">
                <a16:creationId xmlns:a16="http://schemas.microsoft.com/office/drawing/2014/main" id="{C2244476-BAD0-BAA0-D916-242DA18154FB}"/>
              </a:ext>
            </a:extLst>
          </p:cNvPr>
          <p:cNvSpPr txBox="1">
            <a:spLocks/>
          </p:cNvSpPr>
          <p:nvPr/>
        </p:nvSpPr>
        <p:spPr>
          <a:xfrm>
            <a:off x="457200" y="561409"/>
            <a:ext cx="7331561" cy="633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600"/>
              <a:t>For Fictional/Illustrative Lunar Coffee Maker Element</a:t>
            </a:r>
          </a:p>
        </p:txBody>
      </p:sp>
      <p:grpSp>
        <p:nvGrpSpPr>
          <p:cNvPr id="184" name="Group 183">
            <a:extLst>
              <a:ext uri="{FF2B5EF4-FFF2-40B4-BE49-F238E27FC236}">
                <a16:creationId xmlns:a16="http://schemas.microsoft.com/office/drawing/2014/main" id="{AA6F54BD-29E7-D960-E1E2-7EAF296EE897}"/>
              </a:ext>
            </a:extLst>
          </p:cNvPr>
          <p:cNvGrpSpPr/>
          <p:nvPr/>
        </p:nvGrpSpPr>
        <p:grpSpPr>
          <a:xfrm>
            <a:off x="189865" y="2758647"/>
            <a:ext cx="2803764" cy="1155433"/>
            <a:chOff x="189865" y="2953103"/>
            <a:chExt cx="2214391" cy="912552"/>
          </a:xfrm>
        </p:grpSpPr>
        <p:pic>
          <p:nvPicPr>
            <p:cNvPr id="50" name="Picture 49" descr="A white house with a star on a black background&#10;&#10;Description automatically generated">
              <a:extLst>
                <a:ext uri="{FF2B5EF4-FFF2-40B4-BE49-F238E27FC236}">
                  <a16:creationId xmlns:a16="http://schemas.microsoft.com/office/drawing/2014/main" id="{0B8D38E5-0419-58B7-0E84-5BCA80D0B8BE}"/>
                </a:ext>
              </a:extLst>
            </p:cNvPr>
            <p:cNvPicPr>
              <a:picLocks noChangeAspect="1"/>
            </p:cNvPicPr>
            <p:nvPr/>
          </p:nvPicPr>
          <p:blipFill>
            <a:blip r:embed="rId5"/>
            <a:stretch>
              <a:fillRect/>
            </a:stretch>
          </p:blipFill>
          <p:spPr>
            <a:xfrm>
              <a:off x="840784" y="2953103"/>
              <a:ext cx="912552" cy="912552"/>
            </a:xfrm>
            <a:prstGeom prst="rect">
              <a:avLst/>
            </a:prstGeom>
          </p:spPr>
        </p:pic>
        <p:pic>
          <p:nvPicPr>
            <p:cNvPr id="52" name="Picture 51" descr="A white square object with a star on it&#10;&#10;Description automatically generated">
              <a:extLst>
                <a:ext uri="{FF2B5EF4-FFF2-40B4-BE49-F238E27FC236}">
                  <a16:creationId xmlns:a16="http://schemas.microsoft.com/office/drawing/2014/main" id="{4BEE2FDE-2483-C995-E8A2-AF7B7C5B390A}"/>
                </a:ext>
              </a:extLst>
            </p:cNvPr>
            <p:cNvPicPr>
              <a:picLocks noChangeAspect="1"/>
            </p:cNvPicPr>
            <p:nvPr/>
          </p:nvPicPr>
          <p:blipFill>
            <a:blip r:embed="rId6"/>
            <a:stretch>
              <a:fillRect/>
            </a:stretch>
          </p:blipFill>
          <p:spPr>
            <a:xfrm>
              <a:off x="1491704" y="2953103"/>
              <a:ext cx="912552" cy="912552"/>
            </a:xfrm>
            <a:prstGeom prst="rect">
              <a:avLst/>
            </a:prstGeom>
          </p:spPr>
        </p:pic>
        <p:pic>
          <p:nvPicPr>
            <p:cNvPr id="129" name="Picture 128" descr="A white figure with a star on it&#10;&#10;Description automatically generated">
              <a:extLst>
                <a:ext uri="{FF2B5EF4-FFF2-40B4-BE49-F238E27FC236}">
                  <a16:creationId xmlns:a16="http://schemas.microsoft.com/office/drawing/2014/main" id="{EFED47FF-4959-4005-9B22-1BCEDA85684B}"/>
                </a:ext>
              </a:extLst>
            </p:cNvPr>
            <p:cNvPicPr>
              <a:picLocks noChangeAspect="1"/>
            </p:cNvPicPr>
            <p:nvPr/>
          </p:nvPicPr>
          <p:blipFill>
            <a:blip r:embed="rId7"/>
            <a:stretch>
              <a:fillRect/>
            </a:stretch>
          </p:blipFill>
          <p:spPr>
            <a:xfrm>
              <a:off x="189865" y="2953103"/>
              <a:ext cx="912552" cy="912552"/>
            </a:xfrm>
            <a:prstGeom prst="rect">
              <a:avLst/>
            </a:prstGeom>
          </p:spPr>
        </p:pic>
      </p:grpSp>
      <p:sp>
        <p:nvSpPr>
          <p:cNvPr id="155" name="Right Arrow 154">
            <a:extLst>
              <a:ext uri="{FF2B5EF4-FFF2-40B4-BE49-F238E27FC236}">
                <a16:creationId xmlns:a16="http://schemas.microsoft.com/office/drawing/2014/main" id="{39BE502E-E081-6367-BE95-1EEA5929498B}"/>
              </a:ext>
            </a:extLst>
          </p:cNvPr>
          <p:cNvSpPr/>
          <p:nvPr/>
        </p:nvSpPr>
        <p:spPr>
          <a:xfrm>
            <a:off x="2573091" y="1691580"/>
            <a:ext cx="728267" cy="668819"/>
          </a:xfrm>
          <a:prstGeom prst="rightArrow">
            <a:avLst/>
          </a:prstGeom>
          <a:gradFill>
            <a:gsLst>
              <a:gs pos="0">
                <a:srgbClr val="FFF3E7">
                  <a:alpha val="0"/>
                </a:srgbClr>
              </a:gs>
              <a:gs pos="100000">
                <a:srgbClr val="E9B773"/>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a:extLst>
              <a:ext uri="{FF2B5EF4-FFF2-40B4-BE49-F238E27FC236}">
                <a16:creationId xmlns:a16="http://schemas.microsoft.com/office/drawing/2014/main" id="{3DF27E23-A724-491B-5685-E5359428CA87}"/>
              </a:ext>
            </a:extLst>
          </p:cNvPr>
          <p:cNvSpPr/>
          <p:nvPr/>
        </p:nvSpPr>
        <p:spPr>
          <a:xfrm>
            <a:off x="2134058" y="1636730"/>
            <a:ext cx="808371" cy="77724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endParaRPr lang="en-US" sz="1200">
              <a:solidFill>
                <a:schemeClr val="tx1"/>
              </a:solidFill>
            </a:endParaRPr>
          </a:p>
        </p:txBody>
      </p:sp>
      <p:pic>
        <p:nvPicPr>
          <p:cNvPr id="159" name="Graphic 158" descr="Coffee with solid fill">
            <a:extLst>
              <a:ext uri="{FF2B5EF4-FFF2-40B4-BE49-F238E27FC236}">
                <a16:creationId xmlns:a16="http://schemas.microsoft.com/office/drawing/2014/main" id="{7EE42740-2FDC-81AF-B7C7-C6AC502F690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262512" y="1718087"/>
            <a:ext cx="617815" cy="617815"/>
          </a:xfrm>
          <a:prstGeom prst="rect">
            <a:avLst/>
          </a:prstGeom>
        </p:spPr>
      </p:pic>
      <p:sp>
        <p:nvSpPr>
          <p:cNvPr id="178" name="TextBox 177">
            <a:extLst>
              <a:ext uri="{FF2B5EF4-FFF2-40B4-BE49-F238E27FC236}">
                <a16:creationId xmlns:a16="http://schemas.microsoft.com/office/drawing/2014/main" id="{2F742CCD-9D9F-80C5-5985-23D9A2631303}"/>
              </a:ext>
            </a:extLst>
          </p:cNvPr>
          <p:cNvSpPr txBox="1"/>
          <p:nvPr/>
        </p:nvSpPr>
        <p:spPr>
          <a:xfrm>
            <a:off x="3472375" y="2869136"/>
            <a:ext cx="2306016" cy="738664"/>
          </a:xfrm>
          <a:prstGeom prst="rect">
            <a:avLst/>
          </a:prstGeom>
          <a:noFill/>
        </p:spPr>
        <p:txBody>
          <a:bodyPr wrap="none" rtlCol="0">
            <a:spAutoFit/>
          </a:bodyPr>
          <a:lstStyle/>
          <a:p>
            <a:pPr algn="ctr"/>
            <a:r>
              <a:rPr lang="en-US" sz="1400" b="1"/>
              <a:t>Joint Capability Studies</a:t>
            </a:r>
          </a:p>
          <a:p>
            <a:pPr algn="ctr"/>
            <a:r>
              <a:rPr lang="en-US" sz="1400"/>
              <a:t>Examine the trade space </a:t>
            </a:r>
          </a:p>
          <a:p>
            <a:pPr algn="ctr"/>
            <a:r>
              <a:rPr lang="en-US" sz="1400"/>
              <a:t>while developing concepts.</a:t>
            </a:r>
          </a:p>
        </p:txBody>
      </p:sp>
      <p:sp>
        <p:nvSpPr>
          <p:cNvPr id="179" name="Oval 178">
            <a:extLst>
              <a:ext uri="{FF2B5EF4-FFF2-40B4-BE49-F238E27FC236}">
                <a16:creationId xmlns:a16="http://schemas.microsoft.com/office/drawing/2014/main" id="{EB815B08-F272-9997-FEA4-573F7E1DEDB4}"/>
              </a:ext>
            </a:extLst>
          </p:cNvPr>
          <p:cNvSpPr/>
          <p:nvPr/>
        </p:nvSpPr>
        <p:spPr>
          <a:xfrm>
            <a:off x="3362183" y="1628822"/>
            <a:ext cx="808371" cy="77724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endParaRPr lang="en-US" sz="1200">
              <a:solidFill>
                <a:schemeClr val="tx1"/>
              </a:solidFill>
            </a:endParaRPr>
          </a:p>
        </p:txBody>
      </p:sp>
      <p:sp>
        <p:nvSpPr>
          <p:cNvPr id="180" name="Oval 179">
            <a:extLst>
              <a:ext uri="{FF2B5EF4-FFF2-40B4-BE49-F238E27FC236}">
                <a16:creationId xmlns:a16="http://schemas.microsoft.com/office/drawing/2014/main" id="{716A87CA-7E0E-A6AB-50E9-27DC89AD0D90}"/>
              </a:ext>
            </a:extLst>
          </p:cNvPr>
          <p:cNvSpPr/>
          <p:nvPr/>
        </p:nvSpPr>
        <p:spPr>
          <a:xfrm>
            <a:off x="4221188" y="1628822"/>
            <a:ext cx="808371" cy="77724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endParaRPr lang="en-US" sz="1200">
              <a:solidFill>
                <a:schemeClr val="tx1"/>
              </a:solidFill>
            </a:endParaRPr>
          </a:p>
        </p:txBody>
      </p:sp>
      <p:sp>
        <p:nvSpPr>
          <p:cNvPr id="181" name="Oval 180">
            <a:extLst>
              <a:ext uri="{FF2B5EF4-FFF2-40B4-BE49-F238E27FC236}">
                <a16:creationId xmlns:a16="http://schemas.microsoft.com/office/drawing/2014/main" id="{5BCF0CE6-068E-7F7C-A09E-5E2D16E04E76}"/>
              </a:ext>
            </a:extLst>
          </p:cNvPr>
          <p:cNvSpPr/>
          <p:nvPr/>
        </p:nvSpPr>
        <p:spPr>
          <a:xfrm>
            <a:off x="5080193" y="1628822"/>
            <a:ext cx="808371" cy="77724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endParaRPr lang="en-US" sz="1200">
              <a:solidFill>
                <a:schemeClr val="tx1"/>
              </a:solidFill>
            </a:endParaRPr>
          </a:p>
        </p:txBody>
      </p:sp>
      <p:sp>
        <p:nvSpPr>
          <p:cNvPr id="187" name="TextBox 186">
            <a:extLst>
              <a:ext uri="{FF2B5EF4-FFF2-40B4-BE49-F238E27FC236}">
                <a16:creationId xmlns:a16="http://schemas.microsoft.com/office/drawing/2014/main" id="{A9252047-0FA7-6B35-D04A-53B736855CE5}"/>
              </a:ext>
            </a:extLst>
          </p:cNvPr>
          <p:cNvSpPr txBox="1"/>
          <p:nvPr/>
        </p:nvSpPr>
        <p:spPr>
          <a:xfrm>
            <a:off x="3362182" y="2456342"/>
            <a:ext cx="808371" cy="400110"/>
          </a:xfrm>
          <a:prstGeom prst="rect">
            <a:avLst/>
          </a:prstGeom>
          <a:noFill/>
        </p:spPr>
        <p:txBody>
          <a:bodyPr wrap="square">
            <a:spAutoFit/>
          </a:bodyPr>
          <a:lstStyle/>
          <a:p>
            <a:pPr algn="ctr"/>
            <a:r>
              <a:rPr lang="en-US" sz="1000"/>
              <a:t>Espresso </a:t>
            </a:r>
          </a:p>
          <a:p>
            <a:pPr algn="ctr"/>
            <a:r>
              <a:rPr lang="en-US" sz="1000"/>
              <a:t>Machine</a:t>
            </a:r>
          </a:p>
        </p:txBody>
      </p:sp>
      <p:sp>
        <p:nvSpPr>
          <p:cNvPr id="188" name="TextBox 187">
            <a:extLst>
              <a:ext uri="{FF2B5EF4-FFF2-40B4-BE49-F238E27FC236}">
                <a16:creationId xmlns:a16="http://schemas.microsoft.com/office/drawing/2014/main" id="{F405B9F4-7ED8-ADD7-1F2E-FE76ADE21240}"/>
              </a:ext>
            </a:extLst>
          </p:cNvPr>
          <p:cNvSpPr txBox="1"/>
          <p:nvPr/>
        </p:nvSpPr>
        <p:spPr>
          <a:xfrm>
            <a:off x="4221186" y="2456342"/>
            <a:ext cx="808371" cy="400110"/>
          </a:xfrm>
          <a:prstGeom prst="rect">
            <a:avLst/>
          </a:prstGeom>
          <a:noFill/>
        </p:spPr>
        <p:txBody>
          <a:bodyPr wrap="square">
            <a:spAutoFit/>
          </a:bodyPr>
          <a:lstStyle/>
          <a:p>
            <a:pPr algn="ctr"/>
            <a:r>
              <a:rPr lang="en-US" sz="1000"/>
              <a:t>French</a:t>
            </a:r>
          </a:p>
          <a:p>
            <a:pPr algn="ctr"/>
            <a:r>
              <a:rPr lang="en-US" sz="1000"/>
              <a:t>Press</a:t>
            </a:r>
          </a:p>
        </p:txBody>
      </p:sp>
      <p:sp>
        <p:nvSpPr>
          <p:cNvPr id="189" name="TextBox 188">
            <a:extLst>
              <a:ext uri="{FF2B5EF4-FFF2-40B4-BE49-F238E27FC236}">
                <a16:creationId xmlns:a16="http://schemas.microsoft.com/office/drawing/2014/main" id="{CF376C8C-3223-A5B4-6653-A2F81FA74611}"/>
              </a:ext>
            </a:extLst>
          </p:cNvPr>
          <p:cNvSpPr txBox="1"/>
          <p:nvPr/>
        </p:nvSpPr>
        <p:spPr>
          <a:xfrm>
            <a:off x="5080193" y="2459210"/>
            <a:ext cx="808371" cy="400110"/>
          </a:xfrm>
          <a:prstGeom prst="rect">
            <a:avLst/>
          </a:prstGeom>
          <a:noFill/>
        </p:spPr>
        <p:txBody>
          <a:bodyPr wrap="square">
            <a:spAutoFit/>
          </a:bodyPr>
          <a:lstStyle/>
          <a:p>
            <a:pPr algn="ctr"/>
            <a:r>
              <a:rPr lang="en-US" sz="1000"/>
              <a:t>Drip</a:t>
            </a:r>
          </a:p>
          <a:p>
            <a:pPr algn="ctr"/>
            <a:r>
              <a:rPr lang="en-US" sz="1000"/>
              <a:t>Coffee</a:t>
            </a:r>
          </a:p>
        </p:txBody>
      </p:sp>
      <p:sp>
        <p:nvSpPr>
          <p:cNvPr id="227" name="Oval 226">
            <a:extLst>
              <a:ext uri="{FF2B5EF4-FFF2-40B4-BE49-F238E27FC236}">
                <a16:creationId xmlns:a16="http://schemas.microsoft.com/office/drawing/2014/main" id="{B4F428BE-9038-BFC9-E199-FECA53915A81}"/>
              </a:ext>
            </a:extLst>
          </p:cNvPr>
          <p:cNvSpPr/>
          <p:nvPr/>
        </p:nvSpPr>
        <p:spPr>
          <a:xfrm>
            <a:off x="6333869" y="1628822"/>
            <a:ext cx="808371" cy="77724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endParaRPr lang="en-US" sz="1200">
              <a:solidFill>
                <a:schemeClr val="tx1"/>
              </a:solidFill>
            </a:endParaRPr>
          </a:p>
        </p:txBody>
      </p:sp>
      <p:sp>
        <p:nvSpPr>
          <p:cNvPr id="228" name="Oval 227">
            <a:extLst>
              <a:ext uri="{FF2B5EF4-FFF2-40B4-BE49-F238E27FC236}">
                <a16:creationId xmlns:a16="http://schemas.microsoft.com/office/drawing/2014/main" id="{3D60F1BB-7D2A-B8E0-7022-CF8722AD5A99}"/>
              </a:ext>
            </a:extLst>
          </p:cNvPr>
          <p:cNvSpPr/>
          <p:nvPr/>
        </p:nvSpPr>
        <p:spPr>
          <a:xfrm>
            <a:off x="7192874" y="1628822"/>
            <a:ext cx="808371" cy="77724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endParaRPr lang="en-US" sz="1200">
              <a:solidFill>
                <a:schemeClr val="tx1"/>
              </a:solidFill>
            </a:endParaRPr>
          </a:p>
        </p:txBody>
      </p:sp>
      <p:sp>
        <p:nvSpPr>
          <p:cNvPr id="229" name="Oval 228">
            <a:extLst>
              <a:ext uri="{FF2B5EF4-FFF2-40B4-BE49-F238E27FC236}">
                <a16:creationId xmlns:a16="http://schemas.microsoft.com/office/drawing/2014/main" id="{11B90DE6-8D4C-DB1D-4CFD-2CFEF2D56B99}"/>
              </a:ext>
            </a:extLst>
          </p:cNvPr>
          <p:cNvSpPr/>
          <p:nvPr/>
        </p:nvSpPr>
        <p:spPr>
          <a:xfrm>
            <a:off x="8051879" y="1628822"/>
            <a:ext cx="808371" cy="77724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endParaRPr lang="en-US" sz="1200">
              <a:solidFill>
                <a:schemeClr val="tx1"/>
              </a:solidFill>
            </a:endParaRPr>
          </a:p>
        </p:txBody>
      </p:sp>
      <p:sp>
        <p:nvSpPr>
          <p:cNvPr id="230" name="TextBox 229">
            <a:extLst>
              <a:ext uri="{FF2B5EF4-FFF2-40B4-BE49-F238E27FC236}">
                <a16:creationId xmlns:a16="http://schemas.microsoft.com/office/drawing/2014/main" id="{D90C740D-0CB9-57EA-9DD2-81354F8FA430}"/>
              </a:ext>
            </a:extLst>
          </p:cNvPr>
          <p:cNvSpPr txBox="1"/>
          <p:nvPr/>
        </p:nvSpPr>
        <p:spPr>
          <a:xfrm>
            <a:off x="6333868" y="2456342"/>
            <a:ext cx="808371" cy="400110"/>
          </a:xfrm>
          <a:prstGeom prst="rect">
            <a:avLst/>
          </a:prstGeom>
          <a:noFill/>
        </p:spPr>
        <p:txBody>
          <a:bodyPr wrap="square">
            <a:spAutoFit/>
          </a:bodyPr>
          <a:lstStyle/>
          <a:p>
            <a:pPr algn="ctr"/>
            <a:r>
              <a:rPr lang="en-US" sz="1000"/>
              <a:t>Espresso </a:t>
            </a:r>
          </a:p>
          <a:p>
            <a:pPr algn="ctr"/>
            <a:r>
              <a:rPr lang="en-US" sz="1000"/>
              <a:t>Concept 1</a:t>
            </a:r>
          </a:p>
        </p:txBody>
      </p:sp>
      <p:sp>
        <p:nvSpPr>
          <p:cNvPr id="231" name="TextBox 230">
            <a:extLst>
              <a:ext uri="{FF2B5EF4-FFF2-40B4-BE49-F238E27FC236}">
                <a16:creationId xmlns:a16="http://schemas.microsoft.com/office/drawing/2014/main" id="{11F4BBC5-836F-BC2F-B17F-4DA7752A78E4}"/>
              </a:ext>
            </a:extLst>
          </p:cNvPr>
          <p:cNvSpPr txBox="1"/>
          <p:nvPr/>
        </p:nvSpPr>
        <p:spPr>
          <a:xfrm>
            <a:off x="7192872" y="2456342"/>
            <a:ext cx="808371" cy="400110"/>
          </a:xfrm>
          <a:prstGeom prst="rect">
            <a:avLst/>
          </a:prstGeom>
          <a:noFill/>
        </p:spPr>
        <p:txBody>
          <a:bodyPr wrap="square">
            <a:spAutoFit/>
          </a:bodyPr>
          <a:lstStyle/>
          <a:p>
            <a:pPr algn="ctr"/>
            <a:r>
              <a:rPr lang="en-US" sz="1000"/>
              <a:t>Espresso</a:t>
            </a:r>
          </a:p>
          <a:p>
            <a:pPr algn="ctr"/>
            <a:r>
              <a:rPr lang="en-US" sz="1000"/>
              <a:t>Concept 2</a:t>
            </a:r>
          </a:p>
        </p:txBody>
      </p:sp>
      <p:sp>
        <p:nvSpPr>
          <p:cNvPr id="232" name="TextBox 231">
            <a:extLst>
              <a:ext uri="{FF2B5EF4-FFF2-40B4-BE49-F238E27FC236}">
                <a16:creationId xmlns:a16="http://schemas.microsoft.com/office/drawing/2014/main" id="{08931E3B-D271-DD8E-6CC8-95636A68CD94}"/>
              </a:ext>
            </a:extLst>
          </p:cNvPr>
          <p:cNvSpPr txBox="1"/>
          <p:nvPr/>
        </p:nvSpPr>
        <p:spPr>
          <a:xfrm>
            <a:off x="8051879" y="2459210"/>
            <a:ext cx="808371" cy="400110"/>
          </a:xfrm>
          <a:prstGeom prst="rect">
            <a:avLst/>
          </a:prstGeom>
          <a:noFill/>
        </p:spPr>
        <p:txBody>
          <a:bodyPr wrap="square">
            <a:spAutoFit/>
          </a:bodyPr>
          <a:lstStyle/>
          <a:p>
            <a:pPr algn="ctr"/>
            <a:r>
              <a:rPr lang="en-US" sz="1000"/>
              <a:t>Espresso</a:t>
            </a:r>
          </a:p>
          <a:p>
            <a:pPr algn="ctr"/>
            <a:r>
              <a:rPr lang="en-US" sz="1000"/>
              <a:t>Concept 3</a:t>
            </a:r>
          </a:p>
        </p:txBody>
      </p:sp>
      <p:sp>
        <p:nvSpPr>
          <p:cNvPr id="246" name="TextBox 245">
            <a:extLst>
              <a:ext uri="{FF2B5EF4-FFF2-40B4-BE49-F238E27FC236}">
                <a16:creationId xmlns:a16="http://schemas.microsoft.com/office/drawing/2014/main" id="{44F7B73F-D6B9-E0B8-0C19-8D7C8E78326E}"/>
              </a:ext>
            </a:extLst>
          </p:cNvPr>
          <p:cNvSpPr txBox="1"/>
          <p:nvPr/>
        </p:nvSpPr>
        <p:spPr>
          <a:xfrm>
            <a:off x="5803340" y="2858192"/>
            <a:ext cx="3432619" cy="954107"/>
          </a:xfrm>
          <a:prstGeom prst="rect">
            <a:avLst/>
          </a:prstGeom>
          <a:noFill/>
        </p:spPr>
        <p:txBody>
          <a:bodyPr wrap="square" lIns="91440" tIns="45720" rIns="91440" bIns="45720" rtlCol="0" anchor="t">
            <a:spAutoFit/>
          </a:bodyPr>
          <a:lstStyle/>
          <a:p>
            <a:pPr algn="ctr"/>
            <a:r>
              <a:rPr lang="en-US" sz="1400" b="1"/>
              <a:t>Element Definition</a:t>
            </a:r>
          </a:p>
          <a:p>
            <a:pPr algn="ctr"/>
            <a:r>
              <a:rPr lang="en-US" sz="1400"/>
              <a:t>Establish best solution to fulfil the architecture needs within partner and system constraints</a:t>
            </a:r>
          </a:p>
        </p:txBody>
      </p:sp>
      <p:sp>
        <p:nvSpPr>
          <p:cNvPr id="259" name="TextBox 258">
            <a:extLst>
              <a:ext uri="{FF2B5EF4-FFF2-40B4-BE49-F238E27FC236}">
                <a16:creationId xmlns:a16="http://schemas.microsoft.com/office/drawing/2014/main" id="{0DB8C122-8183-6392-B6A1-0E446C01CDB0}"/>
              </a:ext>
            </a:extLst>
          </p:cNvPr>
          <p:cNvSpPr txBox="1"/>
          <p:nvPr/>
        </p:nvSpPr>
        <p:spPr>
          <a:xfrm>
            <a:off x="9125786" y="2853827"/>
            <a:ext cx="2939138" cy="738664"/>
          </a:xfrm>
          <a:prstGeom prst="rect">
            <a:avLst/>
          </a:prstGeom>
          <a:noFill/>
        </p:spPr>
        <p:txBody>
          <a:bodyPr wrap="none" rtlCol="0">
            <a:spAutoFit/>
          </a:bodyPr>
          <a:lstStyle/>
          <a:p>
            <a:pPr algn="ctr"/>
            <a:r>
              <a:rPr lang="en-US" sz="1400" b="1"/>
              <a:t>Pre-Phase A</a:t>
            </a:r>
          </a:p>
          <a:p>
            <a:pPr algn="ctr"/>
            <a:r>
              <a:rPr lang="en-US" sz="1400"/>
              <a:t>Select concept for formulation;</a:t>
            </a:r>
          </a:p>
          <a:p>
            <a:pPr algn="ctr"/>
            <a:r>
              <a:rPr lang="en-US" sz="1400"/>
              <a:t>prepare for mission concept review.</a:t>
            </a:r>
          </a:p>
        </p:txBody>
      </p:sp>
      <p:sp>
        <p:nvSpPr>
          <p:cNvPr id="261" name="Oval 260">
            <a:extLst>
              <a:ext uri="{FF2B5EF4-FFF2-40B4-BE49-F238E27FC236}">
                <a16:creationId xmlns:a16="http://schemas.microsoft.com/office/drawing/2014/main" id="{B887D554-004D-F5F2-12EC-22D7D5CF2EE1}"/>
              </a:ext>
            </a:extLst>
          </p:cNvPr>
          <p:cNvSpPr/>
          <p:nvPr/>
        </p:nvSpPr>
        <p:spPr>
          <a:xfrm>
            <a:off x="9388463" y="1406371"/>
            <a:ext cx="1314306" cy="1263691"/>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endParaRPr lang="en-US" sz="1200">
              <a:solidFill>
                <a:schemeClr val="tx1"/>
              </a:solidFill>
            </a:endParaRPr>
          </a:p>
        </p:txBody>
      </p:sp>
      <p:sp>
        <p:nvSpPr>
          <p:cNvPr id="262" name="TextBox 261">
            <a:extLst>
              <a:ext uri="{FF2B5EF4-FFF2-40B4-BE49-F238E27FC236}">
                <a16:creationId xmlns:a16="http://schemas.microsoft.com/office/drawing/2014/main" id="{2A79C590-6F00-6F54-74D9-2ACD29135C04}"/>
              </a:ext>
            </a:extLst>
          </p:cNvPr>
          <p:cNvSpPr txBox="1"/>
          <p:nvPr/>
        </p:nvSpPr>
        <p:spPr>
          <a:xfrm>
            <a:off x="10754882" y="1785755"/>
            <a:ext cx="1327835" cy="461665"/>
          </a:xfrm>
          <a:prstGeom prst="rect">
            <a:avLst/>
          </a:prstGeom>
          <a:noFill/>
        </p:spPr>
        <p:txBody>
          <a:bodyPr wrap="square">
            <a:spAutoFit/>
          </a:bodyPr>
          <a:lstStyle/>
          <a:p>
            <a:r>
              <a:rPr lang="en-US" sz="1200"/>
              <a:t>Lunar Coffee</a:t>
            </a:r>
          </a:p>
          <a:p>
            <a:r>
              <a:rPr lang="en-US" sz="1200"/>
              <a:t>Maker Element</a:t>
            </a:r>
          </a:p>
        </p:txBody>
      </p:sp>
      <p:pic>
        <p:nvPicPr>
          <p:cNvPr id="264" name="Picture 263">
            <a:extLst>
              <a:ext uri="{FF2B5EF4-FFF2-40B4-BE49-F238E27FC236}">
                <a16:creationId xmlns:a16="http://schemas.microsoft.com/office/drawing/2014/main" id="{61D57A52-1601-FE9C-74D2-794066E5C546}"/>
              </a:ext>
            </a:extLst>
          </p:cNvPr>
          <p:cNvPicPr>
            <a:picLocks noChangeAspect="1"/>
          </p:cNvPicPr>
          <p:nvPr/>
        </p:nvPicPr>
        <p:blipFill>
          <a:blip r:embed="rId10"/>
          <a:stretch>
            <a:fillRect/>
          </a:stretch>
        </p:blipFill>
        <p:spPr>
          <a:xfrm>
            <a:off x="9684396" y="1191046"/>
            <a:ext cx="745362" cy="1313473"/>
          </a:xfrm>
          <a:prstGeom prst="rect">
            <a:avLst/>
          </a:prstGeom>
        </p:spPr>
      </p:pic>
      <p:pic>
        <p:nvPicPr>
          <p:cNvPr id="12" name="Picture 11">
            <a:extLst>
              <a:ext uri="{FF2B5EF4-FFF2-40B4-BE49-F238E27FC236}">
                <a16:creationId xmlns:a16="http://schemas.microsoft.com/office/drawing/2014/main" id="{A0A1D0E7-511B-5975-A4D2-084B029FEBDB}"/>
              </a:ext>
            </a:extLst>
          </p:cNvPr>
          <p:cNvPicPr>
            <a:picLocks noChangeAspect="1"/>
          </p:cNvPicPr>
          <p:nvPr/>
        </p:nvPicPr>
        <p:blipFill>
          <a:blip r:embed="rId11"/>
          <a:stretch>
            <a:fillRect/>
          </a:stretch>
        </p:blipFill>
        <p:spPr>
          <a:xfrm>
            <a:off x="3572948" y="1705554"/>
            <a:ext cx="351917" cy="621792"/>
          </a:xfrm>
          <a:prstGeom prst="rect">
            <a:avLst/>
          </a:prstGeom>
        </p:spPr>
      </p:pic>
      <p:pic>
        <p:nvPicPr>
          <p:cNvPr id="16" name="Picture 15">
            <a:extLst>
              <a:ext uri="{FF2B5EF4-FFF2-40B4-BE49-F238E27FC236}">
                <a16:creationId xmlns:a16="http://schemas.microsoft.com/office/drawing/2014/main" id="{62AD35D1-D781-64B5-F775-9B048CE4C397}"/>
              </a:ext>
            </a:extLst>
          </p:cNvPr>
          <p:cNvPicPr>
            <a:picLocks noChangeAspect="1"/>
          </p:cNvPicPr>
          <p:nvPr/>
        </p:nvPicPr>
        <p:blipFill>
          <a:blip r:embed="rId12"/>
          <a:stretch>
            <a:fillRect/>
          </a:stretch>
        </p:blipFill>
        <p:spPr>
          <a:xfrm>
            <a:off x="5305506" y="1726282"/>
            <a:ext cx="356263" cy="577611"/>
          </a:xfrm>
          <a:prstGeom prst="rect">
            <a:avLst/>
          </a:prstGeom>
        </p:spPr>
      </p:pic>
      <p:pic>
        <p:nvPicPr>
          <p:cNvPr id="38" name="Picture 37">
            <a:extLst>
              <a:ext uri="{FF2B5EF4-FFF2-40B4-BE49-F238E27FC236}">
                <a16:creationId xmlns:a16="http://schemas.microsoft.com/office/drawing/2014/main" id="{E9EC0B5E-74DF-FAF9-7B49-B620C16A03A2}"/>
              </a:ext>
            </a:extLst>
          </p:cNvPr>
          <p:cNvPicPr>
            <a:picLocks noChangeAspect="1"/>
          </p:cNvPicPr>
          <p:nvPr/>
        </p:nvPicPr>
        <p:blipFill>
          <a:blip r:embed="rId13"/>
          <a:stretch>
            <a:fillRect/>
          </a:stretch>
        </p:blipFill>
        <p:spPr>
          <a:xfrm>
            <a:off x="4480803" y="1719647"/>
            <a:ext cx="322514" cy="586551"/>
          </a:xfrm>
          <a:prstGeom prst="rect">
            <a:avLst/>
          </a:prstGeom>
        </p:spPr>
      </p:pic>
      <p:pic>
        <p:nvPicPr>
          <p:cNvPr id="40" name="Picture 39">
            <a:extLst>
              <a:ext uri="{FF2B5EF4-FFF2-40B4-BE49-F238E27FC236}">
                <a16:creationId xmlns:a16="http://schemas.microsoft.com/office/drawing/2014/main" id="{B5993CCF-5F6C-23B8-A9AB-54AF73AB364C}"/>
              </a:ext>
            </a:extLst>
          </p:cNvPr>
          <p:cNvPicPr>
            <a:picLocks noChangeAspect="1"/>
          </p:cNvPicPr>
          <p:nvPr/>
        </p:nvPicPr>
        <p:blipFill>
          <a:blip r:embed="rId14"/>
          <a:stretch>
            <a:fillRect/>
          </a:stretch>
        </p:blipFill>
        <p:spPr>
          <a:xfrm>
            <a:off x="7331692" y="1429021"/>
            <a:ext cx="481351" cy="848235"/>
          </a:xfrm>
          <a:prstGeom prst="rect">
            <a:avLst/>
          </a:prstGeom>
        </p:spPr>
      </p:pic>
      <p:pic>
        <p:nvPicPr>
          <p:cNvPr id="42" name="Picture 41">
            <a:extLst>
              <a:ext uri="{FF2B5EF4-FFF2-40B4-BE49-F238E27FC236}">
                <a16:creationId xmlns:a16="http://schemas.microsoft.com/office/drawing/2014/main" id="{483CE008-D47C-EEAE-4233-774D253E3A60}"/>
              </a:ext>
            </a:extLst>
          </p:cNvPr>
          <p:cNvPicPr>
            <a:picLocks noChangeAspect="1"/>
          </p:cNvPicPr>
          <p:nvPr/>
        </p:nvPicPr>
        <p:blipFill>
          <a:blip r:embed="rId15"/>
          <a:stretch>
            <a:fillRect/>
          </a:stretch>
        </p:blipFill>
        <p:spPr>
          <a:xfrm>
            <a:off x="8226022" y="1476743"/>
            <a:ext cx="484287" cy="801274"/>
          </a:xfrm>
          <a:prstGeom prst="rect">
            <a:avLst/>
          </a:prstGeom>
        </p:spPr>
      </p:pic>
      <p:pic>
        <p:nvPicPr>
          <p:cNvPr id="45" name="Picture 44">
            <a:extLst>
              <a:ext uri="{FF2B5EF4-FFF2-40B4-BE49-F238E27FC236}">
                <a16:creationId xmlns:a16="http://schemas.microsoft.com/office/drawing/2014/main" id="{AD95D14C-D9B0-1CEC-0D52-12B98AEDCC4A}"/>
              </a:ext>
            </a:extLst>
          </p:cNvPr>
          <p:cNvPicPr>
            <a:picLocks noChangeAspect="1"/>
          </p:cNvPicPr>
          <p:nvPr/>
        </p:nvPicPr>
        <p:blipFill>
          <a:blip r:embed="rId16"/>
          <a:stretch>
            <a:fillRect/>
          </a:stretch>
        </p:blipFill>
        <p:spPr>
          <a:xfrm>
            <a:off x="6498083" y="1455696"/>
            <a:ext cx="560598" cy="807144"/>
          </a:xfrm>
          <a:prstGeom prst="rect">
            <a:avLst/>
          </a:prstGeom>
        </p:spPr>
      </p:pic>
    </p:spTree>
    <p:extLst>
      <p:ext uri="{BB962C8B-B14F-4D97-AF65-F5344CB8AC3E}">
        <p14:creationId xmlns:p14="http://schemas.microsoft.com/office/powerpoint/2010/main" val="2490756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EEB08-E064-A05C-E9FC-49D649046C53}"/>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229CE097-CF68-A6BB-4DAB-E6A331A017B5}"/>
              </a:ext>
            </a:extLst>
          </p:cNvPr>
          <p:cNvGrpSpPr/>
          <p:nvPr/>
        </p:nvGrpSpPr>
        <p:grpSpPr>
          <a:xfrm>
            <a:off x="228600" y="1068971"/>
            <a:ext cx="10247811" cy="134614"/>
            <a:chOff x="38100" y="1312189"/>
            <a:chExt cx="10247811" cy="134614"/>
          </a:xfrm>
        </p:grpSpPr>
        <p:pic>
          <p:nvPicPr>
            <p:cNvPr id="15" name="Picture 14">
              <a:extLst>
                <a:ext uri="{FF2B5EF4-FFF2-40B4-BE49-F238E27FC236}">
                  <a16:creationId xmlns:a16="http://schemas.microsoft.com/office/drawing/2014/main" id="{B3DE00B8-E266-A823-2E84-69AE1A2A8172}"/>
                </a:ext>
              </a:extLst>
            </p:cNvPr>
            <p:cNvPicPr>
              <a:picLocks noChangeAspect="1"/>
            </p:cNvPicPr>
            <p:nvPr/>
          </p:nvPicPr>
          <p:blipFill>
            <a:blip r:embed="rId3"/>
            <a:stretch>
              <a:fillRect/>
            </a:stretch>
          </p:blipFill>
          <p:spPr>
            <a:xfrm>
              <a:off x="1520111" y="1312189"/>
              <a:ext cx="1988140" cy="134614"/>
            </a:xfrm>
            <a:prstGeom prst="rect">
              <a:avLst/>
            </a:prstGeom>
          </p:spPr>
        </p:pic>
        <p:cxnSp>
          <p:nvCxnSpPr>
            <p:cNvPr id="19" name="Straight Connector 18">
              <a:extLst>
                <a:ext uri="{FF2B5EF4-FFF2-40B4-BE49-F238E27FC236}">
                  <a16:creationId xmlns:a16="http://schemas.microsoft.com/office/drawing/2014/main" id="{7E254F26-01D1-8A6B-F59C-2EEB1C44A13A}"/>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367F2BA-C9D7-C71E-2566-CC89CE07CD7C}"/>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22" name="Picture 21" descr="A black background with a black square&#10;&#10;Description automatically generated with medium confidence">
            <a:extLst>
              <a:ext uri="{FF2B5EF4-FFF2-40B4-BE49-F238E27FC236}">
                <a16:creationId xmlns:a16="http://schemas.microsoft.com/office/drawing/2014/main" id="{E537443A-4B31-C57D-5436-A3AA99D4C80A}"/>
              </a:ext>
            </a:extLst>
          </p:cNvPr>
          <p:cNvPicPr>
            <a:picLocks noChangeAspect="1"/>
          </p:cNvPicPr>
          <p:nvPr/>
        </p:nvPicPr>
        <p:blipFill>
          <a:blip r:embed="rId4"/>
          <a:srcRect l="60291"/>
          <a:stretch/>
        </p:blipFill>
        <p:spPr>
          <a:xfrm>
            <a:off x="10906539" y="0"/>
            <a:ext cx="1280068" cy="1517904"/>
          </a:xfrm>
          <a:prstGeom prst="rect">
            <a:avLst/>
          </a:prstGeom>
        </p:spPr>
      </p:pic>
      <p:sp>
        <p:nvSpPr>
          <p:cNvPr id="175" name="TextBox 174">
            <a:extLst>
              <a:ext uri="{FF2B5EF4-FFF2-40B4-BE49-F238E27FC236}">
                <a16:creationId xmlns:a16="http://schemas.microsoft.com/office/drawing/2014/main" id="{B885EBB3-1239-62CB-8B45-D77E9AAD7D83}"/>
              </a:ext>
            </a:extLst>
          </p:cNvPr>
          <p:cNvSpPr txBox="1"/>
          <p:nvPr/>
        </p:nvSpPr>
        <p:spPr>
          <a:xfrm>
            <a:off x="-654627" y="31173"/>
            <a:ext cx="184731" cy="369332"/>
          </a:xfrm>
          <a:prstGeom prst="rect">
            <a:avLst/>
          </a:prstGeom>
          <a:noFill/>
        </p:spPr>
        <p:txBody>
          <a:bodyPr wrap="none" rtlCol="0">
            <a:spAutoFit/>
          </a:bodyPr>
          <a:lstStyle/>
          <a:p>
            <a:endParaRPr lang="en-US"/>
          </a:p>
        </p:txBody>
      </p:sp>
      <p:sp>
        <p:nvSpPr>
          <p:cNvPr id="44" name="Title 1">
            <a:extLst>
              <a:ext uri="{FF2B5EF4-FFF2-40B4-BE49-F238E27FC236}">
                <a16:creationId xmlns:a16="http://schemas.microsoft.com/office/drawing/2014/main" id="{F6AB8518-7A4F-9887-3285-BDF8BC666FE2}"/>
              </a:ext>
            </a:extLst>
          </p:cNvPr>
          <p:cNvSpPr>
            <a:spLocks noGrp="1"/>
          </p:cNvSpPr>
          <p:nvPr>
            <p:ph type="title"/>
          </p:nvPr>
        </p:nvSpPr>
        <p:spPr>
          <a:xfrm>
            <a:off x="457200" y="396078"/>
            <a:ext cx="9906000" cy="633168"/>
          </a:xfrm>
        </p:spPr>
        <p:txBody>
          <a:bodyPr>
            <a:noAutofit/>
          </a:bodyPr>
          <a:lstStyle/>
          <a:p>
            <a:r>
              <a:rPr lang="en-US"/>
              <a:t>Architecture Products</a:t>
            </a:r>
          </a:p>
        </p:txBody>
      </p:sp>
      <p:sp>
        <p:nvSpPr>
          <p:cNvPr id="4" name="Rectangle 3">
            <a:extLst>
              <a:ext uri="{FF2B5EF4-FFF2-40B4-BE49-F238E27FC236}">
                <a16:creationId xmlns:a16="http://schemas.microsoft.com/office/drawing/2014/main" id="{98C920EE-34EC-F329-08B8-A994E175D4D0}"/>
              </a:ext>
            </a:extLst>
          </p:cNvPr>
          <p:cNvSpPr/>
          <p:nvPr/>
        </p:nvSpPr>
        <p:spPr>
          <a:xfrm>
            <a:off x="0" y="5860065"/>
            <a:ext cx="12192000" cy="997935"/>
          </a:xfrm>
          <a:prstGeom prst="rect">
            <a:avLst/>
          </a:prstGeom>
          <a:solidFill>
            <a:srgbClr val="5C80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5" name="Oval 4">
            <a:extLst>
              <a:ext uri="{FF2B5EF4-FFF2-40B4-BE49-F238E27FC236}">
                <a16:creationId xmlns:a16="http://schemas.microsoft.com/office/drawing/2014/main" id="{26F00C6C-7495-FAF6-68C0-751F85930D49}"/>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16</a:t>
            </a:fld>
            <a:endParaRPr lang="en-US" spc="-150">
              <a:solidFill>
                <a:schemeClr val="tx1"/>
              </a:solidFill>
            </a:endParaRPr>
          </a:p>
        </p:txBody>
      </p:sp>
      <p:sp>
        <p:nvSpPr>
          <p:cNvPr id="3" name="Rounded Rectangle 2">
            <a:extLst>
              <a:ext uri="{FF2B5EF4-FFF2-40B4-BE49-F238E27FC236}">
                <a16:creationId xmlns:a16="http://schemas.microsoft.com/office/drawing/2014/main" id="{8DB8B539-4E6A-6539-9A19-728A05E8C77E}"/>
              </a:ext>
            </a:extLst>
          </p:cNvPr>
          <p:cNvSpPr/>
          <p:nvPr/>
        </p:nvSpPr>
        <p:spPr>
          <a:xfrm>
            <a:off x="103640" y="5952149"/>
            <a:ext cx="882679" cy="813764"/>
          </a:xfrm>
          <a:prstGeom prst="roundRect">
            <a:avLst>
              <a:gd name="adj" fmla="val 56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ECF14294-F277-C46E-A8AA-1DCF14CF7117}"/>
              </a:ext>
            </a:extLst>
          </p:cNvPr>
          <p:cNvSpPr txBox="1"/>
          <p:nvPr/>
        </p:nvSpPr>
        <p:spPr>
          <a:xfrm>
            <a:off x="1036926" y="5937154"/>
            <a:ext cx="7321627" cy="830997"/>
          </a:xfrm>
          <a:prstGeom prst="rect">
            <a:avLst/>
          </a:prstGeom>
          <a:noFill/>
        </p:spPr>
        <p:txBody>
          <a:bodyPr wrap="square">
            <a:spAutoFit/>
          </a:bodyPr>
          <a:lstStyle/>
          <a:p>
            <a:r>
              <a:rPr lang="en-US" sz="1800" b="1">
                <a:solidFill>
                  <a:schemeClr val="bg1"/>
                </a:solidFill>
                <a:latin typeface="Aptos" panose="020B0004020202020204" pitchFamily="34" charset="0"/>
                <a:cs typeface="Arial" panose="020B0604020202020204" pitchFamily="34" charset="0"/>
              </a:rPr>
              <a:t>NASA’s Moon to Mars</a:t>
            </a:r>
          </a:p>
          <a:p>
            <a:r>
              <a:rPr lang="en-US" b="1">
                <a:solidFill>
                  <a:schemeClr val="bg1"/>
                </a:solidFill>
                <a:latin typeface="Aptos" panose="020B0004020202020204" pitchFamily="34" charset="0"/>
                <a:cs typeface="Arial" panose="020B0604020202020204" pitchFamily="34" charset="0"/>
              </a:rPr>
              <a:t>Architecture Website</a:t>
            </a:r>
            <a:endParaRPr lang="en-US" sz="1800" b="1">
              <a:solidFill>
                <a:schemeClr val="bg1"/>
              </a:solidFill>
              <a:latin typeface="Aptos" panose="020B0004020202020204" pitchFamily="34" charset="0"/>
              <a:cs typeface="Arial" panose="020B0604020202020204" pitchFamily="34" charset="0"/>
            </a:endParaRPr>
          </a:p>
          <a:p>
            <a:r>
              <a:rPr lang="en-US" sz="1200" i="1" err="1">
                <a:solidFill>
                  <a:schemeClr val="bg1"/>
                </a:solidFill>
                <a:latin typeface="Aptos" panose="020B0004020202020204" pitchFamily="34" charset="0"/>
                <a:cs typeface="Arial" panose="020B0604020202020204" pitchFamily="34" charset="0"/>
              </a:rPr>
              <a:t>nasa.gov</a:t>
            </a:r>
            <a:r>
              <a:rPr lang="en-US" sz="1200" i="1">
                <a:solidFill>
                  <a:schemeClr val="bg1"/>
                </a:solidFill>
                <a:latin typeface="Aptos" panose="020B0004020202020204" pitchFamily="34" charset="0"/>
                <a:cs typeface="Arial" panose="020B0604020202020204" pitchFamily="34" charset="0"/>
              </a:rPr>
              <a:t>/architecture</a:t>
            </a:r>
          </a:p>
        </p:txBody>
      </p:sp>
      <p:pic>
        <p:nvPicPr>
          <p:cNvPr id="7" name="Picture 6">
            <a:extLst>
              <a:ext uri="{FF2B5EF4-FFF2-40B4-BE49-F238E27FC236}">
                <a16:creationId xmlns:a16="http://schemas.microsoft.com/office/drawing/2014/main" id="{B3BC8810-F3C9-561C-34B9-2B102469B4C0}"/>
              </a:ext>
            </a:extLst>
          </p:cNvPr>
          <p:cNvPicPr>
            <a:picLocks noChangeAspect="1"/>
          </p:cNvPicPr>
          <p:nvPr/>
        </p:nvPicPr>
        <p:blipFill>
          <a:blip r:embed="rId5"/>
          <a:stretch>
            <a:fillRect/>
          </a:stretch>
        </p:blipFill>
        <p:spPr>
          <a:xfrm>
            <a:off x="179219" y="5986892"/>
            <a:ext cx="731520" cy="731520"/>
          </a:xfrm>
          <a:prstGeom prst="rect">
            <a:avLst/>
          </a:prstGeom>
        </p:spPr>
      </p:pic>
      <p:grpSp>
        <p:nvGrpSpPr>
          <p:cNvPr id="8" name="Group 7">
            <a:extLst>
              <a:ext uri="{FF2B5EF4-FFF2-40B4-BE49-F238E27FC236}">
                <a16:creationId xmlns:a16="http://schemas.microsoft.com/office/drawing/2014/main" id="{79E539AA-9977-7F12-27E8-E87CE88AD2FC}"/>
              </a:ext>
            </a:extLst>
          </p:cNvPr>
          <p:cNvGrpSpPr/>
          <p:nvPr/>
        </p:nvGrpSpPr>
        <p:grpSpPr>
          <a:xfrm>
            <a:off x="8048903" y="4308116"/>
            <a:ext cx="3779473" cy="1570892"/>
            <a:chOff x="8048903" y="4978994"/>
            <a:chExt cx="3779473" cy="1570892"/>
          </a:xfrm>
        </p:grpSpPr>
        <p:pic>
          <p:nvPicPr>
            <p:cNvPr id="9" name="Graphic 8" descr="Flip calendar with solid fill">
              <a:extLst>
                <a:ext uri="{FF2B5EF4-FFF2-40B4-BE49-F238E27FC236}">
                  <a16:creationId xmlns:a16="http://schemas.microsoft.com/office/drawing/2014/main" id="{1D9FE054-38E8-F109-09A0-0CFD20A35D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48903" y="4978994"/>
              <a:ext cx="1570892" cy="1570892"/>
            </a:xfrm>
            <a:prstGeom prst="rect">
              <a:avLst/>
            </a:prstGeom>
          </p:spPr>
        </p:pic>
        <p:sp>
          <p:nvSpPr>
            <p:cNvPr id="10" name="TextBox 9">
              <a:extLst>
                <a:ext uri="{FF2B5EF4-FFF2-40B4-BE49-F238E27FC236}">
                  <a16:creationId xmlns:a16="http://schemas.microsoft.com/office/drawing/2014/main" id="{E099606A-590A-D284-605E-B61E06E8E942}"/>
                </a:ext>
              </a:extLst>
            </p:cNvPr>
            <p:cNvSpPr txBox="1"/>
            <p:nvPr/>
          </p:nvSpPr>
          <p:spPr>
            <a:xfrm>
              <a:off x="8474314" y="5631358"/>
              <a:ext cx="720069" cy="646331"/>
            </a:xfrm>
            <a:prstGeom prst="rect">
              <a:avLst/>
            </a:prstGeom>
            <a:noFill/>
          </p:spPr>
          <p:txBody>
            <a:bodyPr wrap="none" rtlCol="0">
              <a:spAutoFit/>
            </a:bodyPr>
            <a:lstStyle/>
            <a:p>
              <a:pPr algn="ctr"/>
              <a:r>
                <a:rPr lang="en-US" sz="3600" b="1">
                  <a:solidFill>
                    <a:srgbClr val="5C8090"/>
                  </a:solidFill>
                  <a:latin typeface="Aptos Black" panose="020B0004020202020204" pitchFamily="34" charset="0"/>
                </a:rPr>
                <a:t>13</a:t>
              </a:r>
            </a:p>
          </p:txBody>
        </p:sp>
        <p:sp>
          <p:nvSpPr>
            <p:cNvPr id="12" name="TextBox 11">
              <a:extLst>
                <a:ext uri="{FF2B5EF4-FFF2-40B4-BE49-F238E27FC236}">
                  <a16:creationId xmlns:a16="http://schemas.microsoft.com/office/drawing/2014/main" id="{4C960D9D-2BE1-ABED-A299-53539D0320AB}"/>
                </a:ext>
              </a:extLst>
            </p:cNvPr>
            <p:cNvSpPr txBox="1"/>
            <p:nvPr/>
          </p:nvSpPr>
          <p:spPr>
            <a:xfrm>
              <a:off x="9448237" y="5404725"/>
              <a:ext cx="2380139" cy="836704"/>
            </a:xfrm>
            <a:prstGeom prst="rect">
              <a:avLst/>
            </a:prstGeom>
            <a:noFill/>
          </p:spPr>
          <p:txBody>
            <a:bodyPr wrap="none" rtlCol="0">
              <a:spAutoFit/>
            </a:bodyPr>
            <a:lstStyle/>
            <a:p>
              <a:pPr>
                <a:lnSpc>
                  <a:spcPct val="80000"/>
                </a:lnSpc>
              </a:pPr>
              <a:r>
                <a:rPr lang="en-US" sz="2400"/>
                <a:t>Publication Date</a:t>
              </a:r>
            </a:p>
            <a:p>
              <a:pPr>
                <a:lnSpc>
                  <a:spcPct val="80000"/>
                </a:lnSpc>
              </a:pPr>
              <a:r>
                <a:rPr lang="en-US" sz="2400" b="1"/>
                <a:t>December 13</a:t>
              </a:r>
            </a:p>
            <a:p>
              <a:pPr>
                <a:lnSpc>
                  <a:spcPct val="80000"/>
                </a:lnSpc>
              </a:pPr>
              <a:r>
                <a:rPr lang="en-US" sz="1200" i="1"/>
                <a:t>For 2024 Editions of Products</a:t>
              </a:r>
            </a:p>
          </p:txBody>
        </p:sp>
        <p:cxnSp>
          <p:nvCxnSpPr>
            <p:cNvPr id="13" name="Straight Connector 12">
              <a:extLst>
                <a:ext uri="{FF2B5EF4-FFF2-40B4-BE49-F238E27FC236}">
                  <a16:creationId xmlns:a16="http://schemas.microsoft.com/office/drawing/2014/main" id="{CE92D130-1E52-1D70-DB76-19E86706E6B9}"/>
                </a:ext>
              </a:extLst>
            </p:cNvPr>
            <p:cNvCxnSpPr>
              <a:cxnSpLocks/>
            </p:cNvCxnSpPr>
            <p:nvPr/>
          </p:nvCxnSpPr>
          <p:spPr>
            <a:xfrm>
              <a:off x="9541813" y="5328046"/>
              <a:ext cx="2286563" cy="0"/>
            </a:xfrm>
            <a:prstGeom prst="line">
              <a:avLst/>
            </a:prstGeom>
            <a:ln w="50800" cap="rnd">
              <a:solidFill>
                <a:srgbClr val="5C809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31B8D9C-DA09-1975-4493-BD9515F40716}"/>
                </a:ext>
              </a:extLst>
            </p:cNvPr>
            <p:cNvCxnSpPr>
              <a:cxnSpLocks/>
            </p:cNvCxnSpPr>
            <p:nvPr/>
          </p:nvCxnSpPr>
          <p:spPr>
            <a:xfrm>
              <a:off x="9541813" y="6285135"/>
              <a:ext cx="2286563" cy="0"/>
            </a:xfrm>
            <a:prstGeom prst="line">
              <a:avLst/>
            </a:prstGeom>
            <a:ln w="50800" cap="rnd">
              <a:solidFill>
                <a:srgbClr val="5C8090"/>
              </a:solidFill>
            </a:ln>
          </p:spPr>
          <p:style>
            <a:lnRef idx="2">
              <a:schemeClr val="accent1"/>
            </a:lnRef>
            <a:fillRef idx="0">
              <a:schemeClr val="accent1"/>
            </a:fillRef>
            <a:effectRef idx="1">
              <a:schemeClr val="accent1"/>
            </a:effectRef>
            <a:fontRef idx="minor">
              <a:schemeClr val="tx1"/>
            </a:fontRef>
          </p:style>
        </p:cxnSp>
      </p:grpSp>
      <p:pic>
        <p:nvPicPr>
          <p:cNvPr id="16" name="Picture 15">
            <a:extLst>
              <a:ext uri="{FF2B5EF4-FFF2-40B4-BE49-F238E27FC236}">
                <a16:creationId xmlns:a16="http://schemas.microsoft.com/office/drawing/2014/main" id="{71302B0A-DBF8-FFFD-CA04-8D55D3949502}"/>
              </a:ext>
            </a:extLst>
          </p:cNvPr>
          <p:cNvPicPr>
            <a:picLocks noChangeAspect="1"/>
          </p:cNvPicPr>
          <p:nvPr/>
        </p:nvPicPr>
        <p:blipFill>
          <a:blip r:embed="rId8"/>
          <a:stretch>
            <a:fillRect/>
          </a:stretch>
        </p:blipFill>
        <p:spPr>
          <a:xfrm>
            <a:off x="9696536" y="1416323"/>
            <a:ext cx="2131840" cy="2758852"/>
          </a:xfrm>
          <a:prstGeom prst="rect">
            <a:avLst/>
          </a:prstGeom>
          <a:effectLst>
            <a:outerShdw blurRad="246422" dist="38100" dir="2700000" algn="tl" rotWithShape="0">
              <a:prstClr val="black">
                <a:alpha val="40000"/>
              </a:prstClr>
            </a:outerShdw>
          </a:effectLst>
        </p:spPr>
      </p:pic>
      <p:pic>
        <p:nvPicPr>
          <p:cNvPr id="17" name="Picture 16">
            <a:extLst>
              <a:ext uri="{FF2B5EF4-FFF2-40B4-BE49-F238E27FC236}">
                <a16:creationId xmlns:a16="http://schemas.microsoft.com/office/drawing/2014/main" id="{73CB13F7-BD08-7A20-0B4C-CB04A6C081C0}"/>
              </a:ext>
            </a:extLst>
          </p:cNvPr>
          <p:cNvPicPr>
            <a:picLocks noChangeAspect="1"/>
          </p:cNvPicPr>
          <p:nvPr/>
        </p:nvPicPr>
        <p:blipFill>
          <a:blip r:embed="rId9"/>
          <a:stretch>
            <a:fillRect/>
          </a:stretch>
        </p:blipFill>
        <p:spPr>
          <a:xfrm>
            <a:off x="462792" y="1416323"/>
            <a:ext cx="3235960" cy="4187713"/>
          </a:xfrm>
          <a:prstGeom prst="rect">
            <a:avLst/>
          </a:prstGeom>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id="{372187D9-29DF-C8E6-7EFE-9092F1EBFEBE}"/>
              </a:ext>
            </a:extLst>
          </p:cNvPr>
          <p:cNvPicPr>
            <a:picLocks noChangeAspect="1"/>
          </p:cNvPicPr>
          <p:nvPr/>
        </p:nvPicPr>
        <p:blipFill>
          <a:blip r:embed="rId10"/>
          <a:stretch>
            <a:fillRect/>
          </a:stretch>
        </p:blipFill>
        <p:spPr>
          <a:xfrm>
            <a:off x="3981137" y="2797619"/>
            <a:ext cx="1945400" cy="2517576"/>
          </a:xfrm>
          <a:prstGeom prst="rect">
            <a:avLst/>
          </a:prstGeom>
          <a:solidFill>
            <a:schemeClr val="bg1"/>
          </a:solidFill>
          <a:effectLst>
            <a:outerShdw blurRad="246422" dist="38100" dir="2700000" algn="tl" rotWithShape="0">
              <a:prstClr val="black">
                <a:alpha val="40000"/>
              </a:prstClr>
            </a:outerShdw>
          </a:effectLst>
        </p:spPr>
      </p:pic>
      <p:pic>
        <p:nvPicPr>
          <p:cNvPr id="24" name="Picture 23">
            <a:extLst>
              <a:ext uri="{FF2B5EF4-FFF2-40B4-BE49-F238E27FC236}">
                <a16:creationId xmlns:a16="http://schemas.microsoft.com/office/drawing/2014/main" id="{A7F074C1-E348-C684-418E-9AC356230484}"/>
              </a:ext>
            </a:extLst>
          </p:cNvPr>
          <p:cNvPicPr>
            <a:picLocks noChangeAspect="1"/>
          </p:cNvPicPr>
          <p:nvPr/>
        </p:nvPicPr>
        <p:blipFill>
          <a:blip r:embed="rId11"/>
          <a:stretch>
            <a:fillRect/>
          </a:stretch>
        </p:blipFill>
        <p:spPr>
          <a:xfrm>
            <a:off x="4393832" y="3066655"/>
            <a:ext cx="1942741" cy="2514135"/>
          </a:xfrm>
          <a:prstGeom prst="rect">
            <a:avLst/>
          </a:prstGeom>
          <a:solidFill>
            <a:schemeClr val="bg1"/>
          </a:solidFill>
          <a:effectLst>
            <a:outerShdw blurRad="246422" dist="38100" dir="2700000" algn="tl" rotWithShape="0">
              <a:prstClr val="black">
                <a:alpha val="40000"/>
              </a:prstClr>
            </a:outerShdw>
          </a:effectLst>
        </p:spPr>
      </p:pic>
      <p:sp>
        <p:nvSpPr>
          <p:cNvPr id="25" name="TextBox 24">
            <a:extLst>
              <a:ext uri="{FF2B5EF4-FFF2-40B4-BE49-F238E27FC236}">
                <a16:creationId xmlns:a16="http://schemas.microsoft.com/office/drawing/2014/main" id="{07621AAD-6D70-0FE8-1542-7D9BE7DD182C}"/>
              </a:ext>
            </a:extLst>
          </p:cNvPr>
          <p:cNvSpPr txBox="1"/>
          <p:nvPr/>
        </p:nvSpPr>
        <p:spPr>
          <a:xfrm>
            <a:off x="3856609" y="1758707"/>
            <a:ext cx="2479964" cy="646331"/>
          </a:xfrm>
          <a:prstGeom prst="rect">
            <a:avLst/>
          </a:prstGeom>
          <a:noFill/>
        </p:spPr>
        <p:txBody>
          <a:bodyPr wrap="square" rtlCol="0">
            <a:spAutoFit/>
          </a:bodyPr>
          <a:lstStyle/>
          <a:p>
            <a:r>
              <a:rPr lang="en-US" b="1"/>
              <a:t>NASA’s Architecture Definition Document</a:t>
            </a:r>
          </a:p>
        </p:txBody>
      </p:sp>
      <p:sp>
        <p:nvSpPr>
          <p:cNvPr id="26" name="TextBox 25">
            <a:extLst>
              <a:ext uri="{FF2B5EF4-FFF2-40B4-BE49-F238E27FC236}">
                <a16:creationId xmlns:a16="http://schemas.microsoft.com/office/drawing/2014/main" id="{61F7DD12-861D-13BE-331F-FC972415F8D9}"/>
              </a:ext>
            </a:extLst>
          </p:cNvPr>
          <p:cNvSpPr txBox="1"/>
          <p:nvPr/>
        </p:nvSpPr>
        <p:spPr>
          <a:xfrm>
            <a:off x="6382093" y="3471704"/>
            <a:ext cx="1942741" cy="646331"/>
          </a:xfrm>
          <a:prstGeom prst="rect">
            <a:avLst/>
          </a:prstGeom>
          <a:noFill/>
        </p:spPr>
        <p:txBody>
          <a:bodyPr wrap="square" rtlCol="0">
            <a:spAutoFit/>
          </a:bodyPr>
          <a:lstStyle/>
          <a:p>
            <a:r>
              <a:rPr lang="en-US" b="1"/>
              <a:t>Architecture White Papers</a:t>
            </a:r>
          </a:p>
        </p:txBody>
      </p:sp>
      <p:sp>
        <p:nvSpPr>
          <p:cNvPr id="27" name="TextBox 26">
            <a:extLst>
              <a:ext uri="{FF2B5EF4-FFF2-40B4-BE49-F238E27FC236}">
                <a16:creationId xmlns:a16="http://schemas.microsoft.com/office/drawing/2014/main" id="{F6FD4285-E052-CE36-E783-41D2EEB7CB7F}"/>
              </a:ext>
            </a:extLst>
          </p:cNvPr>
          <p:cNvSpPr txBox="1"/>
          <p:nvPr/>
        </p:nvSpPr>
        <p:spPr>
          <a:xfrm>
            <a:off x="7213890" y="2360002"/>
            <a:ext cx="2405905" cy="646331"/>
          </a:xfrm>
          <a:prstGeom prst="rect">
            <a:avLst/>
          </a:prstGeom>
          <a:noFill/>
        </p:spPr>
        <p:txBody>
          <a:bodyPr wrap="square" rtlCol="0">
            <a:spAutoFit/>
          </a:bodyPr>
          <a:lstStyle/>
          <a:p>
            <a:pPr algn="r"/>
            <a:r>
              <a:rPr lang="en-US" b="1"/>
              <a:t>Architecture Executive Overview</a:t>
            </a:r>
          </a:p>
        </p:txBody>
      </p:sp>
    </p:spTree>
    <p:extLst>
      <p:ext uri="{BB962C8B-B14F-4D97-AF65-F5344CB8AC3E}">
        <p14:creationId xmlns:p14="http://schemas.microsoft.com/office/powerpoint/2010/main" val="1338767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A75CB-8332-9C06-EBBC-5AE588B0E475}"/>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E4EA6946-91A0-1E27-FFD8-6C5707CCB379}"/>
              </a:ext>
            </a:extLst>
          </p:cNvPr>
          <p:cNvGrpSpPr/>
          <p:nvPr/>
        </p:nvGrpSpPr>
        <p:grpSpPr>
          <a:xfrm>
            <a:off x="228600" y="1068971"/>
            <a:ext cx="10247811" cy="134614"/>
            <a:chOff x="38100" y="1312189"/>
            <a:chExt cx="10247811" cy="134614"/>
          </a:xfrm>
        </p:grpSpPr>
        <p:pic>
          <p:nvPicPr>
            <p:cNvPr id="15" name="Picture 14">
              <a:extLst>
                <a:ext uri="{FF2B5EF4-FFF2-40B4-BE49-F238E27FC236}">
                  <a16:creationId xmlns:a16="http://schemas.microsoft.com/office/drawing/2014/main" id="{38D73969-F862-8D32-80E4-CA9843F29D56}"/>
                </a:ext>
              </a:extLst>
            </p:cNvPr>
            <p:cNvPicPr>
              <a:picLocks noChangeAspect="1"/>
            </p:cNvPicPr>
            <p:nvPr/>
          </p:nvPicPr>
          <p:blipFill>
            <a:blip r:embed="rId3"/>
            <a:stretch>
              <a:fillRect/>
            </a:stretch>
          </p:blipFill>
          <p:spPr>
            <a:xfrm>
              <a:off x="1520111" y="1312189"/>
              <a:ext cx="1988140" cy="134614"/>
            </a:xfrm>
            <a:prstGeom prst="rect">
              <a:avLst/>
            </a:prstGeom>
          </p:spPr>
        </p:pic>
        <p:cxnSp>
          <p:nvCxnSpPr>
            <p:cNvPr id="19" name="Straight Connector 18">
              <a:extLst>
                <a:ext uri="{FF2B5EF4-FFF2-40B4-BE49-F238E27FC236}">
                  <a16:creationId xmlns:a16="http://schemas.microsoft.com/office/drawing/2014/main" id="{DE400920-3482-BFDA-C3A3-11C66A6DCE04}"/>
                </a:ext>
              </a:extLst>
            </p:cNvPr>
            <p:cNvCxnSpPr>
              <a:cxnSpLocks/>
            </p:cNvCxnSpPr>
            <p:nvPr/>
          </p:nvCxnSpPr>
          <p:spPr>
            <a:xfrm>
              <a:off x="38100" y="1379496"/>
              <a:ext cx="1371600"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227D238D-3077-E125-BE32-9AFE22C2502D}"/>
                </a:ext>
              </a:extLst>
            </p:cNvPr>
            <p:cNvCxnSpPr>
              <a:cxnSpLocks/>
            </p:cNvCxnSpPr>
            <p:nvPr/>
          </p:nvCxnSpPr>
          <p:spPr>
            <a:xfrm>
              <a:off x="3609452" y="1379496"/>
              <a:ext cx="6676459"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22" name="Picture 21" descr="A black background with a black square&#10;&#10;Description automatically generated with medium confidence">
            <a:extLst>
              <a:ext uri="{FF2B5EF4-FFF2-40B4-BE49-F238E27FC236}">
                <a16:creationId xmlns:a16="http://schemas.microsoft.com/office/drawing/2014/main" id="{31746A14-AC4A-583C-88DB-31A454908505}"/>
              </a:ext>
            </a:extLst>
          </p:cNvPr>
          <p:cNvPicPr>
            <a:picLocks noChangeAspect="1"/>
          </p:cNvPicPr>
          <p:nvPr/>
        </p:nvPicPr>
        <p:blipFill>
          <a:blip r:embed="rId4"/>
          <a:srcRect l="60291"/>
          <a:stretch/>
        </p:blipFill>
        <p:spPr>
          <a:xfrm>
            <a:off x="10906539" y="0"/>
            <a:ext cx="1280068" cy="1517904"/>
          </a:xfrm>
          <a:prstGeom prst="rect">
            <a:avLst/>
          </a:prstGeom>
        </p:spPr>
      </p:pic>
      <p:sp>
        <p:nvSpPr>
          <p:cNvPr id="175" name="TextBox 174">
            <a:extLst>
              <a:ext uri="{FF2B5EF4-FFF2-40B4-BE49-F238E27FC236}">
                <a16:creationId xmlns:a16="http://schemas.microsoft.com/office/drawing/2014/main" id="{1E99A8FF-D00A-A5AD-1D5A-D01B022187EA}"/>
              </a:ext>
            </a:extLst>
          </p:cNvPr>
          <p:cNvSpPr txBox="1"/>
          <p:nvPr/>
        </p:nvSpPr>
        <p:spPr>
          <a:xfrm>
            <a:off x="-654627" y="31173"/>
            <a:ext cx="184731" cy="369332"/>
          </a:xfrm>
          <a:prstGeom prst="rect">
            <a:avLst/>
          </a:prstGeom>
          <a:noFill/>
        </p:spPr>
        <p:txBody>
          <a:bodyPr wrap="none" rtlCol="0">
            <a:spAutoFit/>
          </a:bodyPr>
          <a:lstStyle/>
          <a:p>
            <a:endParaRPr lang="en-US"/>
          </a:p>
        </p:txBody>
      </p:sp>
      <p:sp>
        <p:nvSpPr>
          <p:cNvPr id="44" name="Title 1">
            <a:extLst>
              <a:ext uri="{FF2B5EF4-FFF2-40B4-BE49-F238E27FC236}">
                <a16:creationId xmlns:a16="http://schemas.microsoft.com/office/drawing/2014/main" id="{5CB47B40-8836-5DE7-2E7D-7AA0149CE057}"/>
              </a:ext>
            </a:extLst>
          </p:cNvPr>
          <p:cNvSpPr>
            <a:spLocks noGrp="1"/>
          </p:cNvSpPr>
          <p:nvPr>
            <p:ph type="title"/>
          </p:nvPr>
        </p:nvSpPr>
        <p:spPr>
          <a:xfrm>
            <a:off x="457200" y="396078"/>
            <a:ext cx="9906000" cy="633168"/>
          </a:xfrm>
        </p:spPr>
        <p:txBody>
          <a:bodyPr>
            <a:noAutofit/>
          </a:bodyPr>
          <a:lstStyle/>
          <a:p>
            <a:r>
              <a:rPr lang="en-US"/>
              <a:t>Architecture Workshops</a:t>
            </a:r>
          </a:p>
        </p:txBody>
      </p:sp>
      <p:sp>
        <p:nvSpPr>
          <p:cNvPr id="4" name="Rectangle 3">
            <a:extLst>
              <a:ext uri="{FF2B5EF4-FFF2-40B4-BE49-F238E27FC236}">
                <a16:creationId xmlns:a16="http://schemas.microsoft.com/office/drawing/2014/main" id="{47C34961-F720-9329-FB5D-D0C30427F3A5}"/>
              </a:ext>
            </a:extLst>
          </p:cNvPr>
          <p:cNvSpPr/>
          <p:nvPr/>
        </p:nvSpPr>
        <p:spPr>
          <a:xfrm>
            <a:off x="0" y="5860065"/>
            <a:ext cx="12192000" cy="997935"/>
          </a:xfrm>
          <a:prstGeom prst="rect">
            <a:avLst/>
          </a:prstGeom>
          <a:solidFill>
            <a:srgbClr val="5C80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p>
        </p:txBody>
      </p:sp>
      <p:sp>
        <p:nvSpPr>
          <p:cNvPr id="5" name="Oval 4">
            <a:extLst>
              <a:ext uri="{FF2B5EF4-FFF2-40B4-BE49-F238E27FC236}">
                <a16:creationId xmlns:a16="http://schemas.microsoft.com/office/drawing/2014/main" id="{294A323D-BB29-CEEF-E6B1-ABBFA1DE99D3}"/>
              </a:ext>
            </a:extLst>
          </p:cNvPr>
          <p:cNvSpPr/>
          <p:nvPr/>
        </p:nvSpPr>
        <p:spPr>
          <a:xfrm>
            <a:off x="11488724" y="6088032"/>
            <a:ext cx="593993" cy="59399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66299C7-DB12-0840-90AF-C6E7A0EA3CF5}" type="slidenum">
              <a:rPr lang="en-US" spc="-150" smtClean="0">
                <a:solidFill>
                  <a:schemeClr val="tx1"/>
                </a:solidFill>
                <a:latin typeface="Aptos Light" panose="020B0004020202020204" pitchFamily="34" charset="0"/>
              </a:rPr>
              <a:pPr algn="ctr"/>
              <a:t>17</a:t>
            </a:fld>
            <a:endParaRPr lang="en-US" spc="-150">
              <a:solidFill>
                <a:schemeClr val="tx1"/>
              </a:solidFill>
            </a:endParaRPr>
          </a:p>
        </p:txBody>
      </p:sp>
      <p:sp>
        <p:nvSpPr>
          <p:cNvPr id="2" name="Rounded Rectangle 1">
            <a:extLst>
              <a:ext uri="{FF2B5EF4-FFF2-40B4-BE49-F238E27FC236}">
                <a16:creationId xmlns:a16="http://schemas.microsoft.com/office/drawing/2014/main" id="{B5DF7112-D8F0-33B5-E172-D5AFEA89BFBE}"/>
              </a:ext>
            </a:extLst>
          </p:cNvPr>
          <p:cNvSpPr/>
          <p:nvPr/>
        </p:nvSpPr>
        <p:spPr>
          <a:xfrm>
            <a:off x="103640" y="5952149"/>
            <a:ext cx="882679" cy="813764"/>
          </a:xfrm>
          <a:prstGeom prst="roundRect">
            <a:avLst>
              <a:gd name="adj" fmla="val 569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C6EF57B-4A8C-8453-8260-8C7BAEAA0637}"/>
              </a:ext>
            </a:extLst>
          </p:cNvPr>
          <p:cNvSpPr txBox="1"/>
          <p:nvPr/>
        </p:nvSpPr>
        <p:spPr>
          <a:xfrm>
            <a:off x="1036926" y="5937154"/>
            <a:ext cx="7321627" cy="830997"/>
          </a:xfrm>
          <a:prstGeom prst="rect">
            <a:avLst/>
          </a:prstGeom>
          <a:noFill/>
        </p:spPr>
        <p:txBody>
          <a:bodyPr wrap="square">
            <a:spAutoFit/>
          </a:bodyPr>
          <a:lstStyle/>
          <a:p>
            <a:r>
              <a:rPr lang="en-US" sz="1800" b="1">
                <a:solidFill>
                  <a:schemeClr val="bg1"/>
                </a:solidFill>
                <a:latin typeface="Aptos" panose="020B0004020202020204" pitchFamily="34" charset="0"/>
                <a:cs typeface="Arial" panose="020B0604020202020204" pitchFamily="34" charset="0"/>
              </a:rPr>
              <a:t>Subscribe to </a:t>
            </a:r>
          </a:p>
          <a:p>
            <a:r>
              <a:rPr lang="en-US" sz="1800" b="1">
                <a:solidFill>
                  <a:schemeClr val="bg1"/>
                </a:solidFill>
                <a:latin typeface="Aptos" panose="020B0004020202020204" pitchFamily="34" charset="0"/>
                <a:cs typeface="Arial" panose="020B0604020202020204" pitchFamily="34" charset="0"/>
              </a:rPr>
              <a:t>Architecture Updates</a:t>
            </a:r>
          </a:p>
          <a:p>
            <a:r>
              <a:rPr lang="en-US" sz="1200" i="1">
                <a:solidFill>
                  <a:schemeClr val="bg1"/>
                </a:solidFill>
              </a:rPr>
              <a:t>https://</a:t>
            </a:r>
            <a:r>
              <a:rPr lang="en-US" sz="1200" i="1" err="1">
                <a:solidFill>
                  <a:schemeClr val="bg1"/>
                </a:solidFill>
              </a:rPr>
              <a:t>socialforms.nasa.gov</a:t>
            </a:r>
            <a:r>
              <a:rPr lang="en-US" sz="1200" i="1">
                <a:solidFill>
                  <a:schemeClr val="bg1"/>
                </a:solidFill>
              </a:rPr>
              <a:t>/Architecture-Updates</a:t>
            </a:r>
          </a:p>
        </p:txBody>
      </p:sp>
      <p:pic>
        <p:nvPicPr>
          <p:cNvPr id="9" name="Picture 8">
            <a:extLst>
              <a:ext uri="{FF2B5EF4-FFF2-40B4-BE49-F238E27FC236}">
                <a16:creationId xmlns:a16="http://schemas.microsoft.com/office/drawing/2014/main" id="{2D65E972-088D-6B38-E7E3-FB37B77D36D5}"/>
              </a:ext>
            </a:extLst>
          </p:cNvPr>
          <p:cNvPicPr>
            <a:picLocks noChangeAspect="1"/>
          </p:cNvPicPr>
          <p:nvPr/>
        </p:nvPicPr>
        <p:blipFill>
          <a:blip r:embed="rId5"/>
          <a:srcRect t="32614"/>
          <a:stretch/>
        </p:blipFill>
        <p:spPr>
          <a:xfrm>
            <a:off x="3965098" y="1717258"/>
            <a:ext cx="7820622" cy="3430976"/>
          </a:xfrm>
          <a:prstGeom prst="rect">
            <a:avLst/>
          </a:prstGeom>
        </p:spPr>
      </p:pic>
      <p:sp>
        <p:nvSpPr>
          <p:cNvPr id="10" name="10-Point Star 9">
            <a:extLst>
              <a:ext uri="{FF2B5EF4-FFF2-40B4-BE49-F238E27FC236}">
                <a16:creationId xmlns:a16="http://schemas.microsoft.com/office/drawing/2014/main" id="{C476C0D6-A06F-EA42-ACBA-329E445319CE}"/>
              </a:ext>
            </a:extLst>
          </p:cNvPr>
          <p:cNvSpPr/>
          <p:nvPr/>
        </p:nvSpPr>
        <p:spPr>
          <a:xfrm>
            <a:off x="228600" y="1803584"/>
            <a:ext cx="3258325" cy="3258325"/>
          </a:xfrm>
          <a:prstGeom prst="star10">
            <a:avLst/>
          </a:prstGeom>
          <a:solidFill>
            <a:srgbClr val="5C809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b="1"/>
          </a:p>
          <a:p>
            <a:pPr algn="ctr"/>
            <a:endParaRPr lang="en-US" sz="2800" b="1"/>
          </a:p>
          <a:p>
            <a:pPr algn="ctr"/>
            <a:r>
              <a:rPr lang="en-US" sz="4000" b="1"/>
              <a:t>Save the Date!</a:t>
            </a:r>
          </a:p>
        </p:txBody>
      </p:sp>
      <p:pic>
        <p:nvPicPr>
          <p:cNvPr id="12" name="Graphic 11" descr="Flip calendar with solid fill">
            <a:extLst>
              <a:ext uri="{FF2B5EF4-FFF2-40B4-BE49-F238E27FC236}">
                <a16:creationId xmlns:a16="http://schemas.microsoft.com/office/drawing/2014/main" id="{ABEEA320-8932-3B45-D2B8-0A864B70488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20452" y="2155635"/>
            <a:ext cx="1273365" cy="1273365"/>
          </a:xfrm>
          <a:prstGeom prst="rect">
            <a:avLst/>
          </a:prstGeom>
        </p:spPr>
      </p:pic>
      <p:pic>
        <p:nvPicPr>
          <p:cNvPr id="13" name="Picture 12" descr="A qr code with black circles and circles&#10;&#10;Description automatically generated">
            <a:extLst>
              <a:ext uri="{FF2B5EF4-FFF2-40B4-BE49-F238E27FC236}">
                <a16:creationId xmlns:a16="http://schemas.microsoft.com/office/drawing/2014/main" id="{A15ABC28-6CCF-86E3-4530-14D9DE29AA7E}"/>
              </a:ext>
            </a:extLst>
          </p:cNvPr>
          <p:cNvPicPr>
            <a:picLocks noChangeAspect="1"/>
          </p:cNvPicPr>
          <p:nvPr/>
        </p:nvPicPr>
        <p:blipFill>
          <a:blip r:embed="rId8"/>
          <a:stretch>
            <a:fillRect/>
          </a:stretch>
        </p:blipFill>
        <p:spPr>
          <a:xfrm>
            <a:off x="175112" y="5993271"/>
            <a:ext cx="731520" cy="731520"/>
          </a:xfrm>
          <a:prstGeom prst="rect">
            <a:avLst/>
          </a:prstGeom>
        </p:spPr>
      </p:pic>
    </p:spTree>
    <p:extLst>
      <p:ext uri="{BB962C8B-B14F-4D97-AF65-F5344CB8AC3E}">
        <p14:creationId xmlns:p14="http://schemas.microsoft.com/office/powerpoint/2010/main" val="1714154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7F968-4E39-9E72-33A7-56BB6DF60E9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5FCC9F4-7499-D830-B523-8D426E4F6684}"/>
              </a:ext>
            </a:extLst>
          </p:cNvPr>
          <p:cNvPicPr>
            <a:picLocks noChangeAspect="1"/>
          </p:cNvPicPr>
          <p:nvPr/>
        </p:nvPicPr>
        <p:blipFill>
          <a:blip r:embed="rId3"/>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96612687-E447-E60F-BAE0-5B0E862679F4}"/>
              </a:ext>
            </a:extLst>
          </p:cNvPr>
          <p:cNvSpPr/>
          <p:nvPr/>
        </p:nvSpPr>
        <p:spPr>
          <a:xfrm>
            <a:off x="6096000" y="-9555"/>
            <a:ext cx="6096000" cy="6874283"/>
          </a:xfrm>
          <a:prstGeom prst="rect">
            <a:avLst/>
          </a:prstGeom>
          <a:solidFill>
            <a:schemeClr val="bg1">
              <a:alpha val="7501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1F6B0DD-2213-0D83-7872-586FB85B7A78}"/>
              </a:ext>
            </a:extLst>
          </p:cNvPr>
          <p:cNvSpPr>
            <a:spLocks noChangeAspect="1"/>
          </p:cNvSpPr>
          <p:nvPr/>
        </p:nvSpPr>
        <p:spPr>
          <a:xfrm>
            <a:off x="10821409" y="5335946"/>
            <a:ext cx="1097280" cy="1097280"/>
          </a:xfrm>
          <a:prstGeom prst="ellipse">
            <a:avLst/>
          </a:prstGeom>
          <a:blipFill>
            <a:blip r:embed="rId4"/>
            <a:stretch>
              <a:fillRect/>
            </a:stretch>
          </a:blipFill>
          <a:ln w="31750" cap="rnd">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22" name="TextBox 21">
            <a:extLst>
              <a:ext uri="{FF2B5EF4-FFF2-40B4-BE49-F238E27FC236}">
                <a16:creationId xmlns:a16="http://schemas.microsoft.com/office/drawing/2014/main" id="{B10A9040-7455-E841-8279-EFF914B295D4}"/>
              </a:ext>
            </a:extLst>
          </p:cNvPr>
          <p:cNvSpPr txBox="1"/>
          <p:nvPr/>
        </p:nvSpPr>
        <p:spPr>
          <a:xfrm>
            <a:off x="6705633" y="2867918"/>
            <a:ext cx="5213055" cy="805605"/>
          </a:xfrm>
          <a:prstGeom prst="rect">
            <a:avLst/>
          </a:prstGeom>
          <a:noFill/>
        </p:spPr>
        <p:txBody>
          <a:bodyPr wrap="square" lIns="91440" tIns="45720" rIns="91440" bIns="45720" rtlCol="0" anchor="t">
            <a:spAutoFit/>
          </a:bodyPr>
          <a:lstStyle/>
          <a:p>
            <a:pPr algn="r">
              <a:lnSpc>
                <a:spcPts val="5200"/>
              </a:lnSpc>
            </a:pPr>
            <a:r>
              <a:rPr lang="en-US" sz="6000" b="1">
                <a:latin typeface="Aptos Black" panose="020B0004020202020204" pitchFamily="34" charset="0"/>
              </a:rPr>
              <a:t>Questions?</a:t>
            </a:r>
          </a:p>
        </p:txBody>
      </p:sp>
      <p:sp>
        <p:nvSpPr>
          <p:cNvPr id="2" name="TextBox 1">
            <a:extLst>
              <a:ext uri="{FF2B5EF4-FFF2-40B4-BE49-F238E27FC236}">
                <a16:creationId xmlns:a16="http://schemas.microsoft.com/office/drawing/2014/main" id="{AFA20727-BB77-99DE-C539-DE644A164047}"/>
              </a:ext>
            </a:extLst>
          </p:cNvPr>
          <p:cNvSpPr txBox="1"/>
          <p:nvPr/>
        </p:nvSpPr>
        <p:spPr>
          <a:xfrm>
            <a:off x="-788276" y="5002924"/>
            <a:ext cx="184731" cy="369332"/>
          </a:xfrm>
          <a:prstGeom prst="rect">
            <a:avLst/>
          </a:prstGeom>
          <a:noFill/>
        </p:spPr>
        <p:txBody>
          <a:bodyPr wrap="none" rtlCol="0">
            <a:spAutoFit/>
          </a:bodyPr>
          <a:lstStyle/>
          <a:p>
            <a:endParaRPr lang="en-US"/>
          </a:p>
        </p:txBody>
      </p:sp>
      <p:cxnSp>
        <p:nvCxnSpPr>
          <p:cNvPr id="18" name="Straight Connector 17">
            <a:extLst>
              <a:ext uri="{FF2B5EF4-FFF2-40B4-BE49-F238E27FC236}">
                <a16:creationId xmlns:a16="http://schemas.microsoft.com/office/drawing/2014/main" id="{CF9341DF-1442-C37C-2649-14475AE5D648}"/>
              </a:ext>
            </a:extLst>
          </p:cNvPr>
          <p:cNvCxnSpPr>
            <a:cxnSpLocks/>
          </p:cNvCxnSpPr>
          <p:nvPr/>
        </p:nvCxnSpPr>
        <p:spPr>
          <a:xfrm>
            <a:off x="6705635" y="3774908"/>
            <a:ext cx="5213054"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pic>
        <p:nvPicPr>
          <p:cNvPr id="23" name="Picture 22">
            <a:extLst>
              <a:ext uri="{FF2B5EF4-FFF2-40B4-BE49-F238E27FC236}">
                <a16:creationId xmlns:a16="http://schemas.microsoft.com/office/drawing/2014/main" id="{2DC69D23-1106-2217-D319-135A72674E6F}"/>
              </a:ext>
            </a:extLst>
          </p:cNvPr>
          <p:cNvPicPr>
            <a:picLocks noChangeAspect="1"/>
          </p:cNvPicPr>
          <p:nvPr/>
        </p:nvPicPr>
        <p:blipFill>
          <a:blip r:embed="rId5"/>
          <a:stretch>
            <a:fillRect/>
          </a:stretch>
        </p:blipFill>
        <p:spPr>
          <a:xfrm>
            <a:off x="8968410" y="-9556"/>
            <a:ext cx="3223590" cy="1517904"/>
          </a:xfrm>
          <a:prstGeom prst="rect">
            <a:avLst/>
          </a:prstGeom>
        </p:spPr>
      </p:pic>
      <p:cxnSp>
        <p:nvCxnSpPr>
          <p:cNvPr id="24" name="Straight Connector 23">
            <a:extLst>
              <a:ext uri="{FF2B5EF4-FFF2-40B4-BE49-F238E27FC236}">
                <a16:creationId xmlns:a16="http://schemas.microsoft.com/office/drawing/2014/main" id="{3D1DEF86-7F27-D90F-AA62-226218A1D44D}"/>
              </a:ext>
            </a:extLst>
          </p:cNvPr>
          <p:cNvCxnSpPr>
            <a:cxnSpLocks/>
          </p:cNvCxnSpPr>
          <p:nvPr/>
        </p:nvCxnSpPr>
        <p:spPr>
          <a:xfrm>
            <a:off x="6705635" y="5148239"/>
            <a:ext cx="5213054" cy="0"/>
          </a:xfrm>
          <a:prstGeom prst="line">
            <a:avLst/>
          </a:prstGeom>
          <a:ln w="31750" cap="rnd">
            <a:solidFill>
              <a:schemeClr val="tx1"/>
            </a:solidFill>
          </a:ln>
        </p:spPr>
        <p:style>
          <a:lnRef idx="2">
            <a:schemeClr val="accent1"/>
          </a:lnRef>
          <a:fillRef idx="0">
            <a:schemeClr val="accent1"/>
          </a:fillRef>
          <a:effectRef idx="1">
            <a:schemeClr val="accent1"/>
          </a:effectRef>
          <a:fontRef idx="minor">
            <a:schemeClr val="tx1"/>
          </a:fontRef>
        </p:style>
      </p:cxnSp>
      <p:sp>
        <p:nvSpPr>
          <p:cNvPr id="5" name="Subtitle 2">
            <a:extLst>
              <a:ext uri="{FF2B5EF4-FFF2-40B4-BE49-F238E27FC236}">
                <a16:creationId xmlns:a16="http://schemas.microsoft.com/office/drawing/2014/main" id="{083F3B87-BA1D-1709-93B5-5B83435A4C8F}"/>
              </a:ext>
            </a:extLst>
          </p:cNvPr>
          <p:cNvSpPr txBox="1">
            <a:spLocks/>
          </p:cNvSpPr>
          <p:nvPr/>
        </p:nvSpPr>
        <p:spPr>
          <a:xfrm>
            <a:off x="6705635" y="5423803"/>
            <a:ext cx="3874570" cy="921567"/>
          </a:xfrm>
          <a:prstGeom prst="rect">
            <a:avLst/>
          </a:prstGeom>
        </p:spPr>
        <p:txBody>
          <a:bodyPr vert="horz" lIns="91440" tIns="45720" rIns="91440" bIns="45720" rtlCol="0" anchor="ctr" anchorCtr="0">
            <a:noAutofit/>
          </a:bodyPr>
          <a:lstStyle>
            <a:lvl1pPr marL="0" indent="0" algn="r" defTabSz="914400" rtl="0" eaLnBrk="1" latinLnBrk="0" hangingPunct="1">
              <a:lnSpc>
                <a:spcPct val="100000"/>
              </a:lnSpc>
              <a:spcBef>
                <a:spcPts val="1000"/>
              </a:spcBef>
              <a:buFont typeface="Arial" panose="020B0604020202020204" pitchFamily="34" charset="0"/>
              <a:buNone/>
              <a:tabLst/>
              <a:defRPr sz="2000" b="1"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System Font Regular"/>
              <a:buNone/>
              <a:tabLst/>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Courier New" panose="02070309020205020404" pitchFamily="49"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defTabSz="914400" rtl="0" eaLnBrk="1" fontAlgn="auto" latinLnBrk="0" hangingPunct="1">
              <a:lnSpc>
                <a:spcPct val="99428"/>
              </a:lnSpc>
              <a:spcBef>
                <a:spcPts val="200"/>
              </a:spcBef>
              <a:spcAft>
                <a:spcPts val="0"/>
              </a:spcAft>
              <a:buClrTx/>
              <a:buSzTx/>
              <a:buFont typeface="Arial" panose="020B0604020202020204" pitchFamily="34" charset="0"/>
              <a:buNone/>
              <a:tabLst/>
              <a:defRPr/>
            </a:pPr>
            <a:r>
              <a:rPr lang="en-US" dirty="0">
                <a:solidFill>
                  <a:schemeClr val="tx1"/>
                </a:solidFill>
                <a:latin typeface="Aptos" panose="020B0004020202020204" pitchFamily="34" charset="0"/>
                <a:cs typeface="Arial"/>
              </a:rPr>
              <a:t>Dr. Jake Bleacher</a:t>
            </a:r>
            <a:endParaRPr lang="en-US" i="0" u="none" strike="noStrike" kern="1200" cap="none" spc="0" normalizeH="0" baseline="0" noProof="0" dirty="0">
              <a:ln>
                <a:noFill/>
              </a:ln>
              <a:solidFill>
                <a:schemeClr val="tx1"/>
              </a:solidFill>
              <a:effectLst/>
              <a:uLnTx/>
              <a:uFillTx/>
              <a:latin typeface="Aptos" panose="020B0004020202020204" pitchFamily="34" charset="0"/>
              <a:cs typeface="Arial"/>
            </a:endParaRPr>
          </a:p>
          <a:p>
            <a:pPr marL="0" marR="0" lvl="0" indent="0" defTabSz="914400" rtl="0" eaLnBrk="1" fontAlgn="auto" latinLnBrk="0" hangingPunct="1">
              <a:lnSpc>
                <a:spcPct val="99428"/>
              </a:lnSpc>
              <a:spcBef>
                <a:spcPts val="2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chemeClr val="tx1"/>
                </a:solidFill>
                <a:effectLst/>
                <a:uLnTx/>
                <a:uFillTx/>
                <a:latin typeface="Aptos" panose="020B0004020202020204" pitchFamily="34" charset="0"/>
                <a:cs typeface="Arial"/>
              </a:rPr>
              <a:t>Chief Exploration Scientist</a:t>
            </a:r>
          </a:p>
          <a:p>
            <a:pPr marL="0" marR="0" lvl="0" indent="0" defTabSz="914400" rtl="0" eaLnBrk="1" fontAlgn="auto" latinLnBrk="0" hangingPunct="1">
              <a:lnSpc>
                <a:spcPct val="99428"/>
              </a:lnSpc>
              <a:spcBef>
                <a:spcPts val="200"/>
              </a:spcBef>
              <a:spcAft>
                <a:spcPts val="0"/>
              </a:spcAft>
              <a:buClrTx/>
              <a:buSzTx/>
              <a:buFont typeface="Arial" panose="020B0604020202020204" pitchFamily="34" charset="0"/>
              <a:buNone/>
              <a:tabLst/>
              <a:defRPr/>
            </a:pPr>
            <a:r>
              <a:rPr lang="en-US" sz="1400" b="0" i="1" dirty="0">
                <a:solidFill>
                  <a:schemeClr val="tx1"/>
                </a:solidFill>
                <a:latin typeface="Aptos" panose="020B0004020202020204" pitchFamily="34" charset="0"/>
                <a:cs typeface="Arial"/>
              </a:rPr>
              <a:t>Strategy and Architecture Office</a:t>
            </a:r>
          </a:p>
          <a:p>
            <a:pPr marL="0" marR="0" lvl="0" indent="0" defTabSz="914400" rtl="0" eaLnBrk="1" fontAlgn="auto" latinLnBrk="0" hangingPunct="1">
              <a:lnSpc>
                <a:spcPct val="99428"/>
              </a:lnSpc>
              <a:spcBef>
                <a:spcPts val="200"/>
              </a:spcBef>
              <a:spcAft>
                <a:spcPts val="0"/>
              </a:spcAft>
              <a:buClrTx/>
              <a:buSzTx/>
              <a:buFont typeface="Arial" panose="020B0604020202020204" pitchFamily="34" charset="0"/>
              <a:buNone/>
              <a:tabLst/>
              <a:defRPr/>
            </a:pPr>
            <a:r>
              <a:rPr lang="en-US" sz="1200" b="0" i="1" u="none" strike="noStrike" kern="1200" cap="none" spc="0" normalizeH="0" baseline="0" noProof="0" dirty="0">
                <a:ln>
                  <a:noFill/>
                </a:ln>
                <a:solidFill>
                  <a:schemeClr val="tx1"/>
                </a:solidFill>
                <a:effectLst/>
                <a:uLnTx/>
                <a:uFillTx/>
                <a:latin typeface="Aptos" panose="020B0004020202020204" pitchFamily="34" charset="0"/>
                <a:cs typeface="Arial"/>
              </a:rPr>
              <a:t>Exploration Systems Development Mission </a:t>
            </a:r>
            <a:r>
              <a:rPr lang="en-US" sz="1200" b="0" i="1" u="none" strike="noStrike" kern="1200" cap="none" spc="0" normalizeH="0" baseline="0" noProof="0" dirty="0" err="1">
                <a:ln>
                  <a:noFill/>
                </a:ln>
                <a:solidFill>
                  <a:schemeClr val="tx1"/>
                </a:solidFill>
                <a:effectLst/>
                <a:uLnTx/>
                <a:uFillTx/>
                <a:latin typeface="Aptos" panose="020B0004020202020204" pitchFamily="34" charset="0"/>
                <a:cs typeface="Arial"/>
              </a:rPr>
              <a:t>Directo</a:t>
            </a:r>
            <a:r>
              <a:rPr lang="en-US" sz="1200" b="0" i="1" dirty="0">
                <a:solidFill>
                  <a:schemeClr val="tx1"/>
                </a:solidFill>
                <a:latin typeface="Aptos" panose="020B0004020202020204" pitchFamily="34" charset="0"/>
                <a:cs typeface="Arial"/>
              </a:rPr>
              <a:t>rate</a:t>
            </a:r>
            <a:endParaRPr lang="en-US" sz="1200" b="0" i="1" u="none" strike="noStrike" kern="1200" cap="none" spc="0" normalizeH="0" baseline="0" noProof="0" dirty="0">
              <a:ln>
                <a:noFill/>
              </a:ln>
              <a:solidFill>
                <a:schemeClr val="tx1"/>
              </a:solidFill>
              <a:effectLst/>
              <a:uLnTx/>
              <a:uFillTx/>
              <a:latin typeface="Aptos" panose="020B0004020202020204" pitchFamily="34" charset="0"/>
              <a:cs typeface="Arial"/>
            </a:endParaRPr>
          </a:p>
        </p:txBody>
      </p:sp>
      <p:sp>
        <p:nvSpPr>
          <p:cNvPr id="7" name="TextBox 6">
            <a:extLst>
              <a:ext uri="{FF2B5EF4-FFF2-40B4-BE49-F238E27FC236}">
                <a16:creationId xmlns:a16="http://schemas.microsoft.com/office/drawing/2014/main" id="{2341E6F7-6447-5F79-D8D8-3DF2C85462CA}"/>
              </a:ext>
            </a:extLst>
          </p:cNvPr>
          <p:cNvSpPr txBox="1"/>
          <p:nvPr/>
        </p:nvSpPr>
        <p:spPr>
          <a:xfrm>
            <a:off x="6705636" y="4090775"/>
            <a:ext cx="5213054" cy="827919"/>
          </a:xfrm>
          <a:prstGeom prst="rect">
            <a:avLst/>
          </a:prstGeom>
          <a:noFill/>
        </p:spPr>
        <p:txBody>
          <a:bodyPr wrap="square" lIns="91440" tIns="45720" rIns="91440" bIns="45720" rtlCol="0" anchor="t">
            <a:spAutoFit/>
          </a:bodyPr>
          <a:lstStyle/>
          <a:p>
            <a:pPr algn="r">
              <a:lnSpc>
                <a:spcPct val="85000"/>
              </a:lnSpc>
            </a:pPr>
            <a:r>
              <a:rPr lang="en-US" sz="2800" b="1" dirty="0">
                <a:latin typeface="Aptos Black" panose="020B0004020202020204" pitchFamily="34" charset="0"/>
              </a:rPr>
              <a:t>AAMPB - Germany</a:t>
            </a:r>
            <a:endParaRPr lang="en-US" sz="2800" dirty="0"/>
          </a:p>
          <a:p>
            <a:pPr algn="r"/>
            <a:r>
              <a:rPr lang="en-US" sz="1200" dirty="0"/>
              <a:t>Artemis Multilateral Medical Policy Board</a:t>
            </a:r>
          </a:p>
          <a:p>
            <a:pPr algn="r"/>
            <a:r>
              <a:rPr lang="en-US" sz="1200" b="1" dirty="0">
                <a:latin typeface="Aptos Black" panose="020B0004020202020204" pitchFamily="34" charset="0"/>
              </a:rPr>
              <a:t>December 6, 2024</a:t>
            </a:r>
          </a:p>
        </p:txBody>
      </p:sp>
    </p:spTree>
    <p:extLst>
      <p:ext uri="{BB962C8B-B14F-4D97-AF65-F5344CB8AC3E}">
        <p14:creationId xmlns:p14="http://schemas.microsoft.com/office/powerpoint/2010/main" val="33790145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31C44F0A0EF2B4588823F4337BAB889" ma:contentTypeVersion="21" ma:contentTypeDescription="Create a new document." ma:contentTypeScope="" ma:versionID="678bd9b6f12f153f30773e64c6770aae">
  <xsd:schema xmlns:xsd="http://www.w3.org/2001/XMLSchema" xmlns:xs="http://www.w3.org/2001/XMLSchema" xmlns:p="http://schemas.microsoft.com/office/2006/metadata/properties" xmlns:ns2="42a8fd96-dc82-42ed-8db4-7e4c56671864" xmlns:ns3="f9fd9eb2-cfb0-4e4b-b181-3425a2fa4128" xmlns:ns4="d900e117-17a0-4b24-9e47-511ef1d02c43" targetNamespace="http://schemas.microsoft.com/office/2006/metadata/properties" ma:root="true" ma:fieldsID="a51715e990eec3f7149468e0e9b9ef2d" ns2:_="" ns3:_="" ns4:_="">
    <xsd:import namespace="42a8fd96-dc82-42ed-8db4-7e4c56671864"/>
    <xsd:import namespace="f9fd9eb2-cfb0-4e4b-b181-3425a2fa4128"/>
    <xsd:import namespace="d900e117-17a0-4b24-9e47-511ef1d02c4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4:TaxCatchAll" minOccurs="0"/>
                <xsd:element ref="ns3:MediaServiceOCR" minOccurs="0"/>
                <xsd:element ref="ns3:MediaServiceLocation" minOccurs="0"/>
                <xsd:element ref="ns3:GraphicsImplemented_x003f_" minOccurs="0"/>
                <xsd:element ref="ns3:MediaServiceSearchProperties" minOccurs="0"/>
                <xsd:element ref="ns3:Authors" minOccurs="0"/>
                <xsd:element ref="ns3: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a8fd96-dc82-42ed-8db4-7e4c5667186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9fd9eb2-cfb0-4e4b-b181-3425a2fa412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GraphicsImplemented_x003f_" ma:index="22" nillable="true" ma:displayName="Graphics Implemented?" ma:default="1" ma:format="Dropdown" ma:internalName="GraphicsImplemented_x003f_">
      <xsd:simpleType>
        <xsd:restriction base="dms:Boolea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Authors" ma:index="24" nillable="true" ma:displayName="Authors" ma:format="Dropdown" ma:internalName="Authors">
      <xsd:simpleType>
        <xsd:restriction base="dms:Note">
          <xsd:maxLength value="255"/>
        </xsd:restriction>
      </xsd:simpleType>
    </xsd:element>
    <xsd:element name="Status" ma:index="25" nillable="true" ma:displayName="Status" ma:format="Dropdown" ma:internalName="Statu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e708d32-bb66-47a3-a163-9059eb1d3fcc}" ma:internalName="TaxCatchAll" ma:showField="CatchAllData" ma:web="42a8fd96-dc82-42ed-8db4-7e4c566718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GraphicsImplemented_x003f_ xmlns="f9fd9eb2-cfb0-4e4b-b181-3425a2fa4128">true</GraphicsImplemented_x003f_>
    <Status xmlns="f9fd9eb2-cfb0-4e4b-b181-3425a2fa4128" xsi:nil="true"/>
    <Authors xmlns="f9fd9eb2-cfb0-4e4b-b181-3425a2fa4128" xsi:nil="true"/>
    <lcf76f155ced4ddcb4097134ff3c332f xmlns="f9fd9eb2-cfb0-4e4b-b181-3425a2fa4128">
      <Terms xmlns="http://schemas.microsoft.com/office/infopath/2007/PartnerControls"/>
    </lcf76f155ced4ddcb4097134ff3c332f>
    <TaxCatchAll xmlns="d900e117-17a0-4b24-9e47-511ef1d02c43" xsi:nil="true"/>
  </documentManagement>
</p:properties>
</file>

<file path=customXml/itemProps1.xml><?xml version="1.0" encoding="utf-8"?>
<ds:datastoreItem xmlns:ds="http://schemas.openxmlformats.org/officeDocument/2006/customXml" ds:itemID="{E5745971-D6D7-41E5-9879-8F421363B07D}">
  <ds:schemaRefs>
    <ds:schemaRef ds:uri="http://schemas.microsoft.com/sharepoint/v3/contenttype/forms"/>
  </ds:schemaRefs>
</ds:datastoreItem>
</file>

<file path=customXml/itemProps2.xml><?xml version="1.0" encoding="utf-8"?>
<ds:datastoreItem xmlns:ds="http://schemas.openxmlformats.org/officeDocument/2006/customXml" ds:itemID="{3FBE2011-2FDB-4098-A1AE-E7A4C03F7868}">
  <ds:schemaRefs>
    <ds:schemaRef ds:uri="42a8fd96-dc82-42ed-8db4-7e4c56671864"/>
    <ds:schemaRef ds:uri="d900e117-17a0-4b24-9e47-511ef1d02c43"/>
    <ds:schemaRef ds:uri="f9fd9eb2-cfb0-4e4b-b181-3425a2fa412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7395B46-7FA4-47C6-9331-F3755B4F737C}">
  <ds:schemaRefs>
    <ds:schemaRef ds:uri="http://schemas.openxmlformats.org/package/2006/metadata/core-properties"/>
    <ds:schemaRef ds:uri="d900e117-17a0-4b24-9e47-511ef1d02c43"/>
    <ds:schemaRef ds:uri="42a8fd96-dc82-42ed-8db4-7e4c56671864"/>
    <ds:schemaRef ds:uri="http://schemas.microsoft.com/office/2006/documentManagement/types"/>
    <ds:schemaRef ds:uri="http://www.w3.org/XML/1998/namespace"/>
    <ds:schemaRef ds:uri="http://purl.org/dc/elements/1.1/"/>
    <ds:schemaRef ds:uri="http://purl.org/dc/terms/"/>
    <ds:schemaRef ds:uri="http://schemas.microsoft.com/office/infopath/2007/PartnerControls"/>
    <ds:schemaRef ds:uri="f9fd9eb2-cfb0-4e4b-b181-3425a2fa4128"/>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16</TotalTime>
  <Words>2008</Words>
  <Application>Microsoft Macintosh PowerPoint</Application>
  <PresentationFormat>Widescreen</PresentationFormat>
  <Paragraphs>360</Paragraphs>
  <Slides>18</Slides>
  <Notes>17</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Aptos Black</vt:lpstr>
      <vt:lpstr>Aptos Display</vt:lpstr>
      <vt:lpstr>Aptos Light</vt:lpstr>
      <vt:lpstr>Arial</vt:lpstr>
      <vt:lpstr>Arial Narrow</vt:lpstr>
      <vt:lpstr>Office Theme</vt:lpstr>
      <vt:lpstr>PowerPoint Presentation</vt:lpstr>
      <vt:lpstr>PowerPoint Presentation</vt:lpstr>
      <vt:lpstr>Why We Explore…</vt:lpstr>
      <vt:lpstr>NASA’s Moon to Mars Objectives</vt:lpstr>
      <vt:lpstr>NASA’s Moon to Mars Architecture</vt:lpstr>
      <vt:lpstr>Architecting from the Right</vt:lpstr>
      <vt:lpstr>Objective Decomposition</vt:lpstr>
      <vt:lpstr>Architecture Segments</vt:lpstr>
      <vt:lpstr>Architecture Sub-Architectures</vt:lpstr>
      <vt:lpstr>Architecture Elements</vt:lpstr>
      <vt:lpstr>PowerPoint Presentation</vt:lpstr>
      <vt:lpstr>Partner Pre-formulation Process</vt:lpstr>
      <vt:lpstr>PowerPoint Presentation</vt:lpstr>
      <vt:lpstr>PowerPoint Presentation</vt:lpstr>
      <vt:lpstr>PowerPoint Presentation</vt:lpstr>
      <vt:lpstr>Architecture Products</vt:lpstr>
      <vt:lpstr>Architecture Workshops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Baird, Daniel S</dc:creator>
  <cp:lastModifiedBy>Baird, Danny {he, him} (HQ-480.0)[NCS]</cp:lastModifiedBy>
  <cp:revision>2</cp:revision>
  <cp:lastPrinted>2024-11-04T14:18:31Z</cp:lastPrinted>
  <dcterms:created xsi:type="dcterms:W3CDTF">2024-06-24T13:24:21Z</dcterms:created>
  <dcterms:modified xsi:type="dcterms:W3CDTF">2024-12-04T15:09:25Z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0x010100231C44F0A0EF2B4588823F4337BAB889</vt:lpwstr>
  </property>
  <property fmtid="{D5CDD505-2E9C-101B-9397-08002B2CF9AE}" pid="3" name="MediaServiceImageTags">
    <vt:lpwstr/>
  </property>
</Properties>
</file>