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sldIdLst>
    <p:sldId id="516" r:id="rId2"/>
    <p:sldId id="517" r:id="rId3"/>
    <p:sldId id="551" r:id="rId4"/>
    <p:sldId id="554" r:id="rId5"/>
    <p:sldId id="571" r:id="rId6"/>
    <p:sldId id="532" r:id="rId7"/>
    <p:sldId id="434" r:id="rId8"/>
    <p:sldId id="565" r:id="rId9"/>
    <p:sldId id="569" r:id="rId10"/>
    <p:sldId id="582" r:id="rId11"/>
    <p:sldId id="543" r:id="rId12"/>
    <p:sldId id="583" r:id="rId13"/>
    <p:sldId id="57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263360"/>
    <a:srgbClr val="C00000"/>
    <a:srgbClr val="9467BD"/>
    <a:srgbClr val="FF7F0F"/>
    <a:srgbClr val="2BA0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86"/>
    <p:restoredTop sz="96335"/>
  </p:normalViewPr>
  <p:slideViewPr>
    <p:cSldViewPr snapToGrid="0">
      <p:cViewPr>
        <p:scale>
          <a:sx n="147" d="100"/>
          <a:sy n="147" d="100"/>
        </p:scale>
        <p:origin x="144" y="2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2" d="100"/>
          <a:sy n="122" d="100"/>
        </p:scale>
        <p:origin x="430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4AEED-3E4C-3E48-8783-C682F2098D32}" type="datetimeFigureOut">
              <a:rPr lang="en-US" smtClean="0"/>
              <a:t>12/6/24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36A4D-4B54-9040-9920-174389A9E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44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D36A4D-4B54-9040-9920-174389A9E3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34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D36A4D-4B54-9040-9920-174389A9E39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5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05F02-DA55-6422-51F0-ABA96F6F6B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659F47-E131-6759-D9D2-91E854978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977247-8C13-318F-63CC-ACEE86B0E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0F0E07D-1761-9C4E-97BC-0EA38983F6ED}" type="datetime1">
              <a:rPr lang="en-US" smtClean="0"/>
              <a:pPr/>
              <a:t>12/6/24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9C45FC-FAA7-1684-2BD2-885A3E2AF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165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B74DA0-8BB3-DED1-D91F-6A9049F5B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EC7B3F-8806-DA41-8167-E544BFA4E3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472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A91AC-7D2D-498E-3620-B617E1050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BBAA6D-62F6-7A4D-B7FA-3E51607298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F7884-B080-5983-0C9A-30C32670E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64491-8990-8E49-A047-D566620A66FB}" type="datetime1">
              <a:rPr lang="en-US" smtClean="0"/>
              <a:t>12/6/24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05675-199F-9C60-8A58-B8E9CC8F7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955B1F-AFB0-0438-0BBA-8F5D4B0EC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C7B3F-8806-DA41-8167-E544BFA4E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02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2E7284-3B03-7775-1A22-A7E83C6F1F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98AED3-1E45-2CED-BEE2-CB58FB0C41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AEC46F-86D1-FF75-A39B-FBDD48700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F9C05-3B5C-6B47-8473-A2F53231766D}" type="datetime1">
              <a:rPr lang="en-US" smtClean="0"/>
              <a:t>12/6/24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D3A9B-356A-F635-334F-E34FCDFB4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C875DA-BF97-999F-DC25-C94ADF33E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C7B3F-8806-DA41-8167-E544BFA4E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421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250C8-4A6A-7957-D060-0D1C1E134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A5CDD-9A18-F9F2-3819-6D31AEE57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85800" indent="-228600">
              <a:buSzPct val="120000"/>
              <a:buFont typeface="System Font Regular"/>
              <a:buChar char="◦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67166A-89DC-1BEC-1A08-4117DAEB0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FD309-0CAE-AB4D-8E16-47FB1FF2C466}" type="datetime1">
              <a:rPr lang="en-US" smtClean="0"/>
              <a:t>12/6/24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E5BEE0-84BF-DE7F-AB50-E7BF93F17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16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35E98-7520-6DDC-8EBA-B59220735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C7B3F-8806-DA41-8167-E544BFA4E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03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15196-73C3-7A0F-40A9-24E6865CD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1B6A34-AE4D-CB61-0BC5-1134BFABE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A5C07-AD2F-FA20-6D99-C5B88519A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CD5C-87EE-EE48-BC18-56561F17851F}" type="datetime1">
              <a:rPr lang="en-US" smtClean="0"/>
              <a:t>12/6/24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CD9E0-79FF-1F08-3AE8-4D5A9BBB9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A7FA6-8B66-1655-C180-7830D4486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C7B3F-8806-DA41-8167-E544BFA4E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176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40BBB-E392-2F2E-515C-DC10AD4C0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5C2B5-0249-9F15-DAC9-83D8FE6D24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8033" y="1364801"/>
            <a:ext cx="5621767" cy="4812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0BFA47-E64C-D058-7F85-9171EE2C5C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323191"/>
            <a:ext cx="5621767" cy="4853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C0D353-7D43-6EAC-740E-28A876B27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2FD71-43CC-9C48-A5BD-C1FAECC4F474}" type="datetime1">
              <a:rPr lang="en-US" smtClean="0"/>
              <a:t>12/6/24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6D25E7-999D-D950-FF5E-99756F92B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1CB003B-8EAA-2EF4-A989-90E14B3EF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3207" y="6431654"/>
            <a:ext cx="3222811" cy="365125"/>
          </a:xfrm>
        </p:spPr>
        <p:txBody>
          <a:bodyPr/>
          <a:lstStyle/>
          <a:p>
            <a:fld id="{90EC7B3F-8806-DA41-8167-E544BFA4E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423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72C5D-92AE-6563-254D-25D4534AA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033" y="365125"/>
            <a:ext cx="1095735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0DFE6C-2203-D24A-DF1E-18ACED535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8034" y="1681163"/>
            <a:ext cx="5599542" cy="823912"/>
          </a:xfrm>
        </p:spPr>
        <p:txBody>
          <a:bodyPr anchor="ctr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0051D-3BBD-CCAC-5CFC-B4B340F022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8034" y="2505075"/>
            <a:ext cx="5599542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A79081-9200-A3CD-6C65-63D393E893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61211" cy="823912"/>
          </a:xfrm>
        </p:spPr>
        <p:txBody>
          <a:bodyPr anchor="ctr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C66887-0A91-2C8E-58E3-23FAD3A3AD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661211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7B5E31-A635-48D9-CCAC-B01AE0BB7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74F72-8CA7-4F41-A2DA-319F259666CB}" type="datetime1">
              <a:rPr lang="en-US" smtClean="0"/>
              <a:t>12/6/24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6D7F24-E09C-5C5A-982B-92CECB245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727607-0D38-084B-A8F2-5EA35C082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C7B3F-8806-DA41-8167-E544BFA4E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03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CEFA2-E51D-6376-CB0A-612C72764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A22A0E-2DA7-3AE9-CCDF-D6DF7B6C4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2A2C4-1FD6-D14F-B9A5-8DD2F42E7436}" type="datetime1">
              <a:rPr lang="en-US" smtClean="0"/>
              <a:t>12/6/24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66FFA3-A818-D590-E87F-2C81A8A2E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E1CFF-44D1-5ED3-0003-72AD4C9CB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C7B3F-8806-DA41-8167-E544BFA4E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52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1032E1-CCAB-DD6F-3BF8-7320AD9FE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089E6-742E-9D49-B045-EBFC8F1EF478}" type="datetime1">
              <a:rPr lang="en-US" smtClean="0"/>
              <a:t>12/6/24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145C91-F074-9AC6-059F-5D935B134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BD70A3-371D-1371-4C90-0983081CC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C7B3F-8806-DA41-8167-E544BFA4E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21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687A6-8664-697C-F41D-D6FD2F6F0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4F5EB-791E-E129-0A19-49EF5F799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F6EE3C-2098-B2E6-B409-E55B2EAB22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5EC91E-7BEC-D03E-0722-B87E8EBFA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FE47C-23C6-B44E-9AB0-1DC3D594FFB5}" type="datetime1">
              <a:rPr lang="en-US" smtClean="0"/>
              <a:t>12/6/24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C700F6-9826-4025-FC5A-42B5AA8F4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059EBA-1A71-E81C-759F-637706DE4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C7B3F-8806-DA41-8167-E544BFA4E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36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B9052-9B7B-4F16-CF90-7F6399542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72E834-AEBE-83EC-BA83-145C43E3AA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6C1466-4C83-FD59-19BE-A4C067D843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ABFC2F-4569-B33E-2FD5-FBE0B14DC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F6948-CDAC-6646-A92D-A3C43AC12646}" type="datetime1">
              <a:rPr lang="en-US" smtClean="0"/>
              <a:t>12/6/24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326A8E-0225-BF61-3314-7A5FB56CC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9C8B57-BC33-F190-669A-9997FDF7E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C7B3F-8806-DA41-8167-E544BFA4E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25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33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5B1C67-667D-F22A-7F77-5548DFBA7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033" y="332851"/>
            <a:ext cx="11435378" cy="915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2238B7-8303-4B69-14DC-4EF395D1C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8033" y="1323191"/>
            <a:ext cx="11435378" cy="49915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24C3B2-8E13-842B-3828-DDB7A82038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8033" y="6431654"/>
            <a:ext cx="31833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E0FF13CE-E9E1-714E-B2C7-0A1CBE3C3AFF}" type="datetime1">
              <a:rPr lang="en-US" smtClean="0"/>
              <a:t>12/6/24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6079C-5413-A376-0558-A8A166C587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03207" y="6431654"/>
            <a:ext cx="32228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Gill Sans MT" panose="020B0502020104020203" pitchFamily="34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90EC7B3F-8806-DA41-8167-E544BFA4E3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515E87E-DFF0-E434-21FE-C1AECF4096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316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Gill Sans MT" panose="020B0502020104020203" pitchFamily="34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38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Gill Sans MT" panose="020B0502020104020203" pitchFamily="34" charset="77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Gill Sans MT" panose="020B0502020104020203" pitchFamily="34" charset="77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Gill Sans MT" panose="020B0502020104020203" pitchFamily="34" charset="77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Gill Sans MT" panose="020B0502020104020203" pitchFamily="34" charset="77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Gill Sans MT" panose="020B0502020104020203" pitchFamily="34" charset="77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Gill Sans MT" panose="020B0502020104020203" pitchFamily="34" charset="77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B8302-0CE6-6E1B-A994-8B03A60368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8056" y="648586"/>
            <a:ext cx="9455888" cy="2083981"/>
          </a:xfrm>
        </p:spPr>
        <p:txBody>
          <a:bodyPr>
            <a:normAutofit/>
          </a:bodyPr>
          <a:lstStyle/>
          <a:p>
            <a:r>
              <a:rPr lang="en-US" sz="4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Stellar Occultation Observations to Constrain the Stratosphere of Uranus for Aerocapture</a:t>
            </a:r>
            <a:endParaRPr lang="en-US" sz="9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51102A-FD45-97A2-8222-E2D5918BC6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149" y="3301880"/>
            <a:ext cx="10483702" cy="3150832"/>
          </a:xfrm>
        </p:spPr>
        <p:txBody>
          <a:bodyPr>
            <a:normAutofit/>
          </a:bodyPr>
          <a:lstStyle/>
          <a:p>
            <a:r>
              <a:rPr lang="en-US" sz="2800" b="1" dirty="0"/>
              <a:t>William Saunders</a:t>
            </a:r>
            <a:r>
              <a:rPr lang="en-US" sz="2800" baseline="30000" dirty="0">
                <a:solidFill>
                  <a:schemeClr val="bg1"/>
                </a:solidFill>
              </a:rPr>
              <a:t>1,2 </a:t>
            </a:r>
            <a:r>
              <a:rPr lang="en-US" sz="2000" dirty="0"/>
              <a:t>(</a:t>
            </a:r>
            <a:r>
              <a:rPr lang="en-US" sz="2000" dirty="0" err="1"/>
              <a:t>william.r.saunders@nasa.gov</a:t>
            </a:r>
            <a:r>
              <a:rPr lang="en-US" sz="2000" dirty="0"/>
              <a:t>)</a:t>
            </a:r>
            <a:r>
              <a:rPr lang="en-US" sz="2800" dirty="0"/>
              <a:t>, </a:t>
            </a:r>
          </a:p>
          <a:p>
            <a:r>
              <a:rPr lang="en-US" dirty="0"/>
              <a:t>Kunio Sayanagi</a:t>
            </a:r>
            <a:r>
              <a:rPr lang="en-US" baseline="30000" dirty="0">
                <a:solidFill>
                  <a:schemeClr val="bg1"/>
                </a:solidFill>
              </a:rPr>
              <a:t>1</a:t>
            </a:r>
            <a:r>
              <a:rPr lang="en-US" dirty="0"/>
              <a:t>, Michael Person</a:t>
            </a:r>
            <a:r>
              <a:rPr lang="en-US" baseline="30000" dirty="0">
                <a:solidFill>
                  <a:schemeClr val="bg1"/>
                </a:solidFill>
              </a:rPr>
              <a:t>3</a:t>
            </a:r>
            <a:r>
              <a:rPr lang="en-US" dirty="0"/>
              <a:t>, Paul Withers</a:t>
            </a:r>
            <a:r>
              <a:rPr lang="en-US" baseline="30000" dirty="0"/>
              <a:t>4</a:t>
            </a:r>
            <a:r>
              <a:rPr lang="en-US" dirty="0"/>
              <a:t>, Richard French</a:t>
            </a:r>
            <a:r>
              <a:rPr lang="en-US" baseline="30000" dirty="0">
                <a:solidFill>
                  <a:schemeClr val="bg1"/>
                </a:solidFill>
              </a:rPr>
              <a:t>5</a:t>
            </a:r>
            <a:r>
              <a:rPr lang="en-US" dirty="0"/>
              <a:t>, Cindy Young</a:t>
            </a:r>
            <a:r>
              <a:rPr lang="en-US" baseline="30000" dirty="0">
                <a:solidFill>
                  <a:schemeClr val="bg1"/>
                </a:solidFill>
              </a:rPr>
              <a:t>1</a:t>
            </a:r>
            <a:r>
              <a:rPr lang="en-US" dirty="0"/>
              <a:t>, Justin Garland</a:t>
            </a:r>
            <a:r>
              <a:rPr lang="en-US" baseline="30000" dirty="0">
                <a:solidFill>
                  <a:schemeClr val="bg1"/>
                </a:solidFill>
              </a:rPr>
              <a:t>1,2,6</a:t>
            </a:r>
            <a:r>
              <a:rPr lang="en-US" dirty="0"/>
              <a:t>, </a:t>
            </a:r>
            <a:r>
              <a:rPr lang="en-US" dirty="0" err="1"/>
              <a:t>Soumyo</a:t>
            </a:r>
            <a:r>
              <a:rPr lang="en-US" dirty="0"/>
              <a:t> Dutta</a:t>
            </a:r>
            <a:r>
              <a:rPr lang="en-US" baseline="30000" dirty="0">
                <a:solidFill>
                  <a:schemeClr val="bg1"/>
                </a:solidFill>
              </a:rPr>
              <a:t>1</a:t>
            </a:r>
            <a:r>
              <a:rPr lang="en-US" dirty="0"/>
              <a:t>, Rohan Deshmukh</a:t>
            </a:r>
            <a:r>
              <a:rPr lang="en-US" baseline="30000" dirty="0">
                <a:solidFill>
                  <a:schemeClr val="bg1"/>
                </a:solidFill>
              </a:rPr>
              <a:t>1</a:t>
            </a:r>
            <a:r>
              <a:rPr lang="en-US" dirty="0"/>
              <a:t> </a:t>
            </a:r>
          </a:p>
          <a:p>
            <a:endParaRPr lang="en-US" sz="1000" dirty="0"/>
          </a:p>
          <a:p>
            <a:r>
              <a:rPr lang="en-US" sz="1800" baseline="30000" dirty="0">
                <a:solidFill>
                  <a:schemeClr val="bg1"/>
                </a:solidFill>
              </a:rPr>
              <a:t>1</a:t>
            </a:r>
            <a:r>
              <a:rPr lang="en-US" sz="1800" dirty="0">
                <a:solidFill>
                  <a:schemeClr val="bg1"/>
                </a:solidFill>
              </a:rPr>
              <a:t>NASA Langley Research Center, </a:t>
            </a:r>
            <a:r>
              <a:rPr lang="en-US" sz="1800" baseline="30000" dirty="0">
                <a:solidFill>
                  <a:schemeClr val="bg1"/>
                </a:solidFill>
              </a:rPr>
              <a:t>2</a:t>
            </a:r>
            <a:r>
              <a:rPr lang="en-US" sz="1800" dirty="0">
                <a:solidFill>
                  <a:schemeClr val="bg1"/>
                </a:solidFill>
              </a:rPr>
              <a:t>Analytical Mechanics Associates, </a:t>
            </a:r>
            <a:r>
              <a:rPr lang="en-US" sz="1800" baseline="30000" dirty="0">
                <a:solidFill>
                  <a:schemeClr val="bg1"/>
                </a:solidFill>
              </a:rPr>
              <a:t>3</a:t>
            </a:r>
            <a:r>
              <a:rPr lang="en-US" sz="1800" dirty="0">
                <a:solidFill>
                  <a:schemeClr val="bg1"/>
                </a:solidFill>
              </a:rPr>
              <a:t>MIT, </a:t>
            </a:r>
            <a:r>
              <a:rPr lang="en-US" sz="1800" baseline="30000" dirty="0">
                <a:solidFill>
                  <a:schemeClr val="bg1"/>
                </a:solidFill>
              </a:rPr>
              <a:t>4</a:t>
            </a:r>
            <a:r>
              <a:rPr lang="en-US" sz="1800" dirty="0">
                <a:solidFill>
                  <a:schemeClr val="bg1"/>
                </a:solidFill>
              </a:rPr>
              <a:t>Boston University, </a:t>
            </a:r>
            <a:r>
              <a:rPr lang="en-US" sz="1800" baseline="30000" dirty="0">
                <a:solidFill>
                  <a:schemeClr val="bg1"/>
                </a:solidFill>
              </a:rPr>
              <a:t>5</a:t>
            </a:r>
            <a:r>
              <a:rPr lang="en-US" sz="1800" dirty="0">
                <a:solidFill>
                  <a:schemeClr val="bg1"/>
                </a:solidFill>
              </a:rPr>
              <a:t>Wellesley College, </a:t>
            </a:r>
            <a:r>
              <a:rPr lang="en-US" sz="1800" baseline="30000" dirty="0">
                <a:solidFill>
                  <a:schemeClr val="bg1"/>
                </a:solidFill>
              </a:rPr>
              <a:t>6</a:t>
            </a:r>
            <a:r>
              <a:rPr lang="en-US" sz="1800" dirty="0">
                <a:solidFill>
                  <a:schemeClr val="bg1"/>
                </a:solidFill>
              </a:rPr>
              <a:t>Hampton University, </a:t>
            </a:r>
            <a:r>
              <a:rPr lang="en-US" sz="1800" baseline="30000" dirty="0"/>
              <a:t>7</a:t>
            </a:r>
            <a:r>
              <a:rPr lang="en-US" sz="1800" dirty="0"/>
              <a:t>Tufts University</a:t>
            </a:r>
            <a:endParaRPr lang="en-US" sz="2000" dirty="0"/>
          </a:p>
          <a:p>
            <a:r>
              <a:rPr lang="en-US" sz="3200" dirty="0"/>
              <a:t>AGU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DC01A6-AF0B-578F-360E-6D20A1470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8343" y="1378346"/>
            <a:ext cx="3000327" cy="2250245"/>
          </a:xfrm>
          <a:prstGeom prst="rect">
            <a:avLst/>
          </a:prstGeom>
        </p:spPr>
      </p:pic>
      <p:pic>
        <p:nvPicPr>
          <p:cNvPr id="5" name="Picture 4" descr="A blue circle with white circle around it&#10;&#10;Description automatically generated">
            <a:extLst>
              <a:ext uri="{FF2B5EF4-FFF2-40B4-BE49-F238E27FC236}">
                <a16:creationId xmlns:a16="http://schemas.microsoft.com/office/drawing/2014/main" id="{827B926B-2027-2DD6-EFFD-8A0BF0E13C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40016" y="981598"/>
            <a:ext cx="3000327" cy="30003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4EE7E1-79C1-06BC-4433-C0038C73A825}"/>
              </a:ext>
            </a:extLst>
          </p:cNvPr>
          <p:cNvSpPr txBox="1"/>
          <p:nvPr/>
        </p:nvSpPr>
        <p:spPr>
          <a:xfrm>
            <a:off x="-1" y="6545510"/>
            <a:ext cx="3934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Images: NASA</a:t>
            </a:r>
          </a:p>
        </p:txBody>
      </p:sp>
    </p:spTree>
    <p:extLst>
      <p:ext uri="{BB962C8B-B14F-4D97-AF65-F5344CB8AC3E}">
        <p14:creationId xmlns:p14="http://schemas.microsoft.com/office/powerpoint/2010/main" val="4044729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855BB-D47B-C665-7F17-517BE8564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70" y="311830"/>
            <a:ext cx="3110734" cy="2021466"/>
          </a:xfrm>
        </p:spPr>
        <p:txBody>
          <a:bodyPr>
            <a:normAutofit/>
          </a:bodyPr>
          <a:lstStyle/>
          <a:p>
            <a:r>
              <a:rPr lang="en-US" dirty="0"/>
              <a:t>Implications for Aerocapture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EF12F-6979-C0F9-6152-AD75EC49A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170" y="2638097"/>
            <a:ext cx="3013933" cy="334031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Stellar occultations can be used to distinguish between Uranus models, and create an updated model.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B38C2C-DD6A-F46C-2B3D-9CA94FF23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C7B3F-8806-DA41-8167-E544BFA4E3F6}" type="slidenum">
              <a:rPr lang="en-US" smtClean="0"/>
              <a:t>10</a:t>
            </a:fld>
            <a:endParaRPr lang="en-US"/>
          </a:p>
        </p:txBody>
      </p:sp>
      <p:pic>
        <p:nvPicPr>
          <p:cNvPr id="12" name="Picture 11" descr="A diagram of a temperature&#10;&#10;Description automatically generated">
            <a:extLst>
              <a:ext uri="{FF2B5EF4-FFF2-40B4-BE49-F238E27FC236}">
                <a16:creationId xmlns:a16="http://schemas.microsoft.com/office/drawing/2014/main" id="{671A667F-6D3C-70B0-761B-42A7F19CE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703" y="209918"/>
            <a:ext cx="8771111" cy="623538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2567EBA-64DE-DD5F-BD3D-63C7922B7613}"/>
              </a:ext>
            </a:extLst>
          </p:cNvPr>
          <p:cNvSpPr/>
          <p:nvPr/>
        </p:nvSpPr>
        <p:spPr>
          <a:xfrm>
            <a:off x="4288218" y="2259724"/>
            <a:ext cx="7726680" cy="121393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D9DEC3A-0142-D309-9671-36B05067AFE4}"/>
              </a:ext>
            </a:extLst>
          </p:cNvPr>
          <p:cNvCxnSpPr>
            <a:cxnSpLocks/>
          </p:cNvCxnSpPr>
          <p:nvPr/>
        </p:nvCxnSpPr>
        <p:spPr>
          <a:xfrm>
            <a:off x="4288220" y="3384331"/>
            <a:ext cx="7726678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FC5EE91-BAEC-2736-9A37-32DB0D2E4196}"/>
              </a:ext>
            </a:extLst>
          </p:cNvPr>
          <p:cNvSpPr txBox="1"/>
          <p:nvPr/>
        </p:nvSpPr>
        <p:spPr>
          <a:xfrm>
            <a:off x="6687864" y="3199665"/>
            <a:ext cx="2422651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Periapsis of aerocapture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16D3AD3-00CA-7E3B-C591-683B0DD35ECD}"/>
              </a:ext>
            </a:extLst>
          </p:cNvPr>
          <p:cNvSpPr txBox="1"/>
          <p:nvPr/>
        </p:nvSpPr>
        <p:spPr>
          <a:xfrm>
            <a:off x="9188487" y="2620338"/>
            <a:ext cx="2759089" cy="369332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Zone of stellar occultations</a:t>
            </a:r>
          </a:p>
        </p:txBody>
      </p:sp>
    </p:spTree>
    <p:extLst>
      <p:ext uri="{BB962C8B-B14F-4D97-AF65-F5344CB8AC3E}">
        <p14:creationId xmlns:p14="http://schemas.microsoft.com/office/powerpoint/2010/main" val="345819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8B815-1079-E0DC-B1E5-2FFE0056A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033" y="261731"/>
            <a:ext cx="11435378" cy="915035"/>
          </a:xfrm>
        </p:spPr>
        <p:txBody>
          <a:bodyPr/>
          <a:lstStyle/>
          <a:p>
            <a:r>
              <a:rPr lang="en-US" dirty="0"/>
              <a:t>Upcoming Uranus Occultations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D4F52-8A9B-ED79-F8B1-155121E52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9B8632-9613-E638-1BD5-1B33DCC5E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C7B3F-8806-DA41-8167-E544BFA4E3F6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35DEC2-A9F4-6B49-0869-FC4A4629E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023" y="1191409"/>
            <a:ext cx="10353637" cy="51768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49516D0-4361-3B5F-756E-A89757AF8134}"/>
              </a:ext>
            </a:extLst>
          </p:cNvPr>
          <p:cNvSpPr txBox="1"/>
          <p:nvPr/>
        </p:nvSpPr>
        <p:spPr>
          <a:xfrm>
            <a:off x="7649299" y="3275852"/>
            <a:ext cx="1614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263360"/>
                </a:solidFill>
              </a:rPr>
              <a:t>2032-02-06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1BB92B-922A-0887-B6A5-965BFA9E3CFE}"/>
              </a:ext>
            </a:extLst>
          </p:cNvPr>
          <p:cNvSpPr txBox="1"/>
          <p:nvPr/>
        </p:nvSpPr>
        <p:spPr>
          <a:xfrm>
            <a:off x="6842027" y="1775858"/>
            <a:ext cx="1614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263360"/>
                </a:solidFill>
              </a:rPr>
              <a:t>2031-02-15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EC7F42-831B-B527-4895-86E192CEACA8}"/>
              </a:ext>
            </a:extLst>
          </p:cNvPr>
          <p:cNvSpPr txBox="1"/>
          <p:nvPr/>
        </p:nvSpPr>
        <p:spPr>
          <a:xfrm>
            <a:off x="7010398" y="2853085"/>
            <a:ext cx="1614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263360"/>
                </a:solidFill>
              </a:rPr>
              <a:t>2031-04-30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7B666B-CAB7-09EA-B71F-6C88F4014195}"/>
              </a:ext>
            </a:extLst>
          </p:cNvPr>
          <p:cNvSpPr txBox="1"/>
          <p:nvPr/>
        </p:nvSpPr>
        <p:spPr>
          <a:xfrm>
            <a:off x="1742438" y="3992898"/>
            <a:ext cx="1614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263360"/>
                </a:solidFill>
              </a:rPr>
              <a:t>2025-04-08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38899F-F69D-5CC7-F049-1CD23EFB385C}"/>
              </a:ext>
            </a:extLst>
          </p:cNvPr>
          <p:cNvSpPr txBox="1"/>
          <p:nvPr/>
        </p:nvSpPr>
        <p:spPr>
          <a:xfrm>
            <a:off x="924560" y="6391014"/>
            <a:ext cx="2761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Saunders et al. (2022, P&amp;SS)</a:t>
            </a:r>
          </a:p>
        </p:txBody>
      </p:sp>
    </p:spTree>
    <p:extLst>
      <p:ext uri="{BB962C8B-B14F-4D97-AF65-F5344CB8AC3E}">
        <p14:creationId xmlns:p14="http://schemas.microsoft.com/office/powerpoint/2010/main" val="588231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F5592-C06F-BB8C-0A05-9B7DB070A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033" y="1176670"/>
            <a:ext cx="5223046" cy="5254984"/>
          </a:xfrm>
        </p:spPr>
        <p:txBody>
          <a:bodyPr>
            <a:normAutofit/>
          </a:bodyPr>
          <a:lstStyle/>
          <a:p>
            <a:r>
              <a:rPr lang="en-US" dirty="0"/>
              <a:t>R mag: 8.6, K mag: 7.9</a:t>
            </a:r>
          </a:p>
          <a:p>
            <a:r>
              <a:rPr lang="en-US" dirty="0"/>
              <a:t>35º solar separation</a:t>
            </a:r>
          </a:p>
          <a:p>
            <a:r>
              <a:rPr lang="en-US" dirty="0"/>
              <a:t>5 observatories planned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9D12A4-5280-98C2-8360-463BCB5E1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C7B3F-8806-DA41-8167-E544BFA4E3F6}" type="slidenum">
              <a:rPr lang="en-US" smtClean="0"/>
              <a:t>12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1A3DC5E-B1DB-EC9A-CC29-B4663E41D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033" y="284229"/>
            <a:ext cx="5340433" cy="736495"/>
          </a:xfrm>
        </p:spPr>
        <p:txBody>
          <a:bodyPr/>
          <a:lstStyle/>
          <a:p>
            <a:r>
              <a:rPr lang="en-US" dirty="0"/>
              <a:t>2025-04-08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FF09838-0707-3FF9-51F5-0DA79A460A69}"/>
              </a:ext>
            </a:extLst>
          </p:cNvPr>
          <p:cNvSpPr txBox="1">
            <a:spLocks/>
          </p:cNvSpPr>
          <p:nvPr/>
        </p:nvSpPr>
        <p:spPr>
          <a:xfrm>
            <a:off x="6096000" y="284228"/>
            <a:ext cx="5340433" cy="736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Gill Sans MT" panose="020B0502020104020203" pitchFamily="34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/>
              <a:t>2031-02-15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055024A-7B48-63FC-6487-E037601B17B8}"/>
              </a:ext>
            </a:extLst>
          </p:cNvPr>
          <p:cNvSpPr txBox="1">
            <a:spLocks/>
          </p:cNvSpPr>
          <p:nvPr/>
        </p:nvSpPr>
        <p:spPr>
          <a:xfrm>
            <a:off x="6096000" y="1176670"/>
            <a:ext cx="5697967" cy="5254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Gill Sans MT" panose="020B0502020104020203" pitchFamily="34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20000"/>
              <a:buFont typeface="System Font Regular"/>
              <a:buChar char="◦"/>
              <a:defRPr sz="2800" kern="1200">
                <a:solidFill>
                  <a:schemeClr val="bg1"/>
                </a:solidFill>
                <a:latin typeface="Gill Sans MT" panose="020B0502020104020203" pitchFamily="34" charset="77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800" kern="1200">
                <a:solidFill>
                  <a:schemeClr val="bg1"/>
                </a:solidFill>
                <a:latin typeface="Gill Sans MT" panose="020B0502020104020203" pitchFamily="34" charset="77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Gill Sans MT" panose="020B0502020104020203" pitchFamily="34" charset="77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Gill Sans MT" panose="020B0502020104020203" pitchFamily="34" charset="77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 mag: 8.1, K mag: 4.2 (!)</a:t>
            </a:r>
          </a:p>
          <a:p>
            <a:r>
              <a:rPr lang="en-US" dirty="0"/>
              <a:t>Velocity: 5 km/s (!)</a:t>
            </a:r>
          </a:p>
          <a:p>
            <a:r>
              <a:rPr lang="en-US" sz="2800" dirty="0"/>
              <a:t>Shadow Chaser: small satellite mission to observe occultations above the atmosphere </a:t>
            </a:r>
            <a:r>
              <a:rPr lang="en-US" sz="2000" dirty="0"/>
              <a:t>(Saunders et al. 2022)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6E2784-C739-4DA2-60B1-23EFCBFD9767}"/>
              </a:ext>
            </a:extLst>
          </p:cNvPr>
          <p:cNvSpPr txBox="1"/>
          <p:nvPr/>
        </p:nvSpPr>
        <p:spPr>
          <a:xfrm>
            <a:off x="4950827" y="4630650"/>
            <a:ext cx="2529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See talk P41A-07 by Kunio </a:t>
            </a:r>
            <a:r>
              <a:rPr lang="en-US" sz="2400" dirty="0" err="1"/>
              <a:t>Sayanagi</a:t>
            </a:r>
            <a:r>
              <a:rPr lang="en-US" sz="2400" dirty="0"/>
              <a:t> </a:t>
            </a:r>
          </a:p>
        </p:txBody>
      </p:sp>
      <p:sp>
        <p:nvSpPr>
          <p:cNvPr id="5" name="Up Arrow 4">
            <a:extLst>
              <a:ext uri="{FF2B5EF4-FFF2-40B4-BE49-F238E27FC236}">
                <a16:creationId xmlns:a16="http://schemas.microsoft.com/office/drawing/2014/main" id="{70E29CB1-F75C-A426-A8FF-FFBA4A03BA1A}"/>
              </a:ext>
            </a:extLst>
          </p:cNvPr>
          <p:cNvSpPr/>
          <p:nvPr/>
        </p:nvSpPr>
        <p:spPr>
          <a:xfrm rot="12406020">
            <a:off x="6079876" y="3811398"/>
            <a:ext cx="528320" cy="92514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blue planet with red dots on it&#10;&#10;Description automatically generated">
            <a:extLst>
              <a:ext uri="{FF2B5EF4-FFF2-40B4-BE49-F238E27FC236}">
                <a16:creationId xmlns:a16="http://schemas.microsoft.com/office/drawing/2014/main" id="{57D8A629-16C1-71C9-096D-46D7174F8A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64" t="19595" r="16712" b="21104"/>
          <a:stretch/>
        </p:blipFill>
        <p:spPr>
          <a:xfrm>
            <a:off x="7758667" y="3456000"/>
            <a:ext cx="3347933" cy="3340779"/>
          </a:xfrm>
          <a:prstGeom prst="rect">
            <a:avLst/>
          </a:prstGeom>
        </p:spPr>
      </p:pic>
      <p:pic>
        <p:nvPicPr>
          <p:cNvPr id="16" name="Picture 15" descr="A blue and white planet with red continents&#10;&#10;Description automatically generated">
            <a:extLst>
              <a:ext uri="{FF2B5EF4-FFF2-40B4-BE49-F238E27FC236}">
                <a16:creationId xmlns:a16="http://schemas.microsoft.com/office/drawing/2014/main" id="{0961B45E-FCB5-E627-0F1F-172B58990D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943" t="19429" r="18704" b="21524"/>
          <a:stretch/>
        </p:blipFill>
        <p:spPr>
          <a:xfrm>
            <a:off x="1008166" y="3305868"/>
            <a:ext cx="3298964" cy="326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42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744413-0F3E-0080-0AD6-0738605CE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C7B3F-8806-DA41-8167-E544BFA4E3F6}" type="slidenum">
              <a:rPr lang="en-US" smtClean="0"/>
              <a:t>13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930D19-EF0C-A114-2A21-9A1A2C3EF9A6}"/>
              </a:ext>
            </a:extLst>
          </p:cNvPr>
          <p:cNvSpPr txBox="1"/>
          <p:nvPr/>
        </p:nvSpPr>
        <p:spPr>
          <a:xfrm>
            <a:off x="440746" y="1771418"/>
            <a:ext cx="24134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Upcoming Uranus occultations (2025, 2031)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057ED0-FD22-AB9D-DF2C-4131B0E8A6B0}"/>
              </a:ext>
            </a:extLst>
          </p:cNvPr>
          <p:cNvSpPr txBox="1"/>
          <p:nvPr/>
        </p:nvSpPr>
        <p:spPr>
          <a:xfrm>
            <a:off x="229270" y="312766"/>
            <a:ext cx="9103917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New stellar occultation processing methods (Saunders et al. 2023, 2024)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D1B0A8DA-5406-8953-9DDE-E74AD3CDD0DB}"/>
              </a:ext>
            </a:extLst>
          </p:cNvPr>
          <p:cNvSpPr/>
          <p:nvPr/>
        </p:nvSpPr>
        <p:spPr>
          <a:xfrm rot="5400000">
            <a:off x="915414" y="3330987"/>
            <a:ext cx="697237" cy="369333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18DE7D-8E75-C72B-75E5-0362B57353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521" t="28646" r="67443" b="39727"/>
          <a:stretch/>
        </p:blipFill>
        <p:spPr>
          <a:xfrm>
            <a:off x="10258036" y="123355"/>
            <a:ext cx="1502745" cy="16709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59C1EDC-6790-4488-B177-8E4BBB6948DF}"/>
              </a:ext>
            </a:extLst>
          </p:cNvPr>
          <p:cNvSpPr txBox="1"/>
          <p:nvPr/>
        </p:nvSpPr>
        <p:spPr>
          <a:xfrm>
            <a:off x="3793972" y="1688791"/>
            <a:ext cx="25005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Critical measurements: </a:t>
            </a:r>
            <a:r>
              <a:rPr lang="en-US" sz="2400" dirty="0"/>
              <a:t>Constrain the stratospheric density of Uranus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8C2963-F92A-78DF-0C1D-83B1C5935E32}"/>
              </a:ext>
            </a:extLst>
          </p:cNvPr>
          <p:cNvSpPr txBox="1"/>
          <p:nvPr/>
        </p:nvSpPr>
        <p:spPr>
          <a:xfrm>
            <a:off x="280425" y="3975588"/>
            <a:ext cx="28797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Critical science:</a:t>
            </a:r>
          </a:p>
          <a:p>
            <a:r>
              <a:rPr lang="en-US" sz="2400" dirty="0"/>
              <a:t>Temperature structure, variations, role of gravity waves, other dynamics, energy transport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534E634A-E35A-CB02-B141-D0C7F86E8934}"/>
              </a:ext>
            </a:extLst>
          </p:cNvPr>
          <p:cNvSpPr/>
          <p:nvPr/>
        </p:nvSpPr>
        <p:spPr>
          <a:xfrm>
            <a:off x="2955503" y="2197688"/>
            <a:ext cx="697237" cy="369333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6E58559A-B280-6BC7-189E-C55FF04E975D}"/>
              </a:ext>
            </a:extLst>
          </p:cNvPr>
          <p:cNvSpPr/>
          <p:nvPr/>
        </p:nvSpPr>
        <p:spPr>
          <a:xfrm rot="5400000">
            <a:off x="1100080" y="1179360"/>
            <a:ext cx="697237" cy="369333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01297E-CBDA-AE6D-44EB-912DE9F10158}"/>
              </a:ext>
            </a:extLst>
          </p:cNvPr>
          <p:cNvSpPr txBox="1"/>
          <p:nvPr/>
        </p:nvSpPr>
        <p:spPr>
          <a:xfrm>
            <a:off x="3387062" y="4513909"/>
            <a:ext cx="33160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2023 ADRAT report: #1 uncertainty for aerocapture at Uranus is stratospheric density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82D93BF7-B730-6B59-6791-54BD8F4F767B}"/>
              </a:ext>
            </a:extLst>
          </p:cNvPr>
          <p:cNvSpPr/>
          <p:nvPr/>
        </p:nvSpPr>
        <p:spPr>
          <a:xfrm rot="5400000">
            <a:off x="4198202" y="1122776"/>
            <a:ext cx="697237" cy="369333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2A02A4-2AE5-1C7B-8796-63BC7252F1E9}"/>
              </a:ext>
            </a:extLst>
          </p:cNvPr>
          <p:cNvSpPr txBox="1"/>
          <p:nvPr/>
        </p:nvSpPr>
        <p:spPr>
          <a:xfrm>
            <a:off x="10332727" y="2371582"/>
            <a:ext cx="1537674" cy="193899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UOP arrives at Uranus by equinox (2050)</a:t>
            </a: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C7C26F69-00F1-AA22-3201-6606D6E40FCB}"/>
              </a:ext>
            </a:extLst>
          </p:cNvPr>
          <p:cNvSpPr/>
          <p:nvPr/>
        </p:nvSpPr>
        <p:spPr>
          <a:xfrm rot="16200000">
            <a:off x="7933208" y="3443117"/>
            <a:ext cx="697237" cy="369333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EAE9C4-E743-E033-2A56-E43D6BB9E34F}"/>
              </a:ext>
            </a:extLst>
          </p:cNvPr>
          <p:cNvSpPr txBox="1"/>
          <p:nvPr/>
        </p:nvSpPr>
        <p:spPr>
          <a:xfrm>
            <a:off x="7146925" y="4210741"/>
            <a:ext cx="31427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Critical TRL:</a:t>
            </a:r>
          </a:p>
          <a:p>
            <a:r>
              <a:rPr lang="en-US" sz="2400" dirty="0"/>
              <a:t>Earth aerocapture demonstration (led by </a:t>
            </a:r>
            <a:r>
              <a:rPr lang="en-US" sz="2400" dirty="0" err="1"/>
              <a:t>Soumyo</a:t>
            </a:r>
            <a:r>
              <a:rPr lang="en-US" sz="2400" dirty="0"/>
              <a:t> Dutta at </a:t>
            </a:r>
            <a:r>
              <a:rPr lang="en-US" sz="2400" dirty="0" err="1"/>
              <a:t>LaRC</a:t>
            </a:r>
            <a:r>
              <a:rPr lang="en-US" sz="2400" dirty="0"/>
              <a:t>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B92EB4-CCAE-64C1-2EAB-9660F4AEE7BD}"/>
              </a:ext>
            </a:extLst>
          </p:cNvPr>
          <p:cNvSpPr txBox="1"/>
          <p:nvPr/>
        </p:nvSpPr>
        <p:spPr>
          <a:xfrm>
            <a:off x="7478437" y="2225831"/>
            <a:ext cx="1688739" cy="830997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UOP with aerocapture</a:t>
            </a: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C5678E89-1BA2-40A6-5C1C-9CE6A7579C39}"/>
              </a:ext>
            </a:extLst>
          </p:cNvPr>
          <p:cNvSpPr/>
          <p:nvPr/>
        </p:nvSpPr>
        <p:spPr>
          <a:xfrm>
            <a:off x="6435721" y="2489589"/>
            <a:ext cx="697237" cy="369333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82FC2AB-2BFC-73AB-1B87-86978F4F4C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0133" y="4310574"/>
            <a:ext cx="2594401" cy="1945801"/>
          </a:xfrm>
          <a:prstGeom prst="rect">
            <a:avLst/>
          </a:prstGeom>
        </p:spPr>
      </p:pic>
      <p:sp>
        <p:nvSpPr>
          <p:cNvPr id="22" name="Right Arrow 21">
            <a:extLst>
              <a:ext uri="{FF2B5EF4-FFF2-40B4-BE49-F238E27FC236}">
                <a16:creationId xmlns:a16="http://schemas.microsoft.com/office/drawing/2014/main" id="{19E8DA7C-3C03-79F1-3B78-298503AA40C8}"/>
              </a:ext>
            </a:extLst>
          </p:cNvPr>
          <p:cNvSpPr/>
          <p:nvPr/>
        </p:nvSpPr>
        <p:spPr>
          <a:xfrm>
            <a:off x="9490364" y="2478435"/>
            <a:ext cx="697237" cy="369333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8C94B560-670D-6C97-B5E8-E400A8596FAF}"/>
              </a:ext>
            </a:extLst>
          </p:cNvPr>
          <p:cNvSpPr/>
          <p:nvPr/>
        </p:nvSpPr>
        <p:spPr>
          <a:xfrm rot="16200000">
            <a:off x="4511791" y="3861803"/>
            <a:ext cx="697237" cy="369333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5C418754-6E45-6BBE-36F2-4281CD117E15}"/>
              </a:ext>
            </a:extLst>
          </p:cNvPr>
          <p:cNvSpPr/>
          <p:nvPr/>
        </p:nvSpPr>
        <p:spPr>
          <a:xfrm>
            <a:off x="9490364" y="393183"/>
            <a:ext cx="697237" cy="369333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075718-E0A3-8CA4-EB24-EA9B9BB3D810}"/>
              </a:ext>
            </a:extLst>
          </p:cNvPr>
          <p:cNvSpPr txBox="1"/>
          <p:nvPr/>
        </p:nvSpPr>
        <p:spPr>
          <a:xfrm>
            <a:off x="2955503" y="6445826"/>
            <a:ext cx="6174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William Saunders | NASA Langley | </a:t>
            </a:r>
            <a:r>
              <a:rPr lang="en-US" dirty="0" err="1"/>
              <a:t>william.r.saunders@nasa.gov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40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9" grpId="0"/>
      <p:bldP spid="10" grpId="0"/>
      <p:bldP spid="11" grpId="0" animBg="1"/>
      <p:bldP spid="12" grpId="0" animBg="1"/>
      <p:bldP spid="13" grpId="0"/>
      <p:bldP spid="14" grpId="0" animBg="1"/>
      <p:bldP spid="15" grpId="0" animBg="1"/>
      <p:bldP spid="16" grpId="0" animBg="1"/>
      <p:bldP spid="17" grpId="0"/>
      <p:bldP spid="18" grpId="0" animBg="1"/>
      <p:bldP spid="19" grpId="0" animBg="1"/>
      <p:bldP spid="22" grpId="0" animBg="1"/>
      <p:bldP spid="21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7D9C0-00BE-7C0C-F355-9DFA8EDB1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976" y="350319"/>
            <a:ext cx="3326577" cy="1379217"/>
          </a:xfrm>
        </p:spPr>
        <p:txBody>
          <a:bodyPr>
            <a:normAutofit/>
          </a:bodyPr>
          <a:lstStyle/>
          <a:p>
            <a:r>
              <a:rPr lang="en-US" dirty="0"/>
              <a:t>Comparative Planetology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715AA7-A632-2A9D-5330-D349CDB0B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C7B3F-8806-DA41-8167-E544BFA4E3F6}" type="slidenum">
              <a:rPr lang="en-US" smtClean="0"/>
              <a:t>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E1B8E9-64B0-8358-7B12-2FEBAF09744A}"/>
              </a:ext>
            </a:extLst>
          </p:cNvPr>
          <p:cNvSpPr txBox="1"/>
          <p:nvPr/>
        </p:nvSpPr>
        <p:spPr>
          <a:xfrm>
            <a:off x="639311" y="6155817"/>
            <a:ext cx="3050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Gill Sans MT" panose="020B0502020104020203" pitchFamily="34" charset="77"/>
              </a:rPr>
              <a:t>Mueller-</a:t>
            </a:r>
            <a:r>
              <a:rPr lang="en-US" dirty="0" err="1">
                <a:solidFill>
                  <a:schemeClr val="bg1"/>
                </a:solidFill>
                <a:latin typeface="Gill Sans MT" panose="020B0502020104020203" pitchFamily="34" charset="77"/>
              </a:rPr>
              <a:t>Wodarg</a:t>
            </a:r>
            <a:r>
              <a:rPr lang="en-US" dirty="0">
                <a:solidFill>
                  <a:schemeClr val="bg1"/>
                </a:solidFill>
                <a:latin typeface="Gill Sans MT" panose="020B0502020104020203" pitchFamily="34" charset="77"/>
              </a:rPr>
              <a:t> et al. (2008)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7EE0BFC-3382-1D2F-87FD-C4A25F9A2457}"/>
              </a:ext>
            </a:extLst>
          </p:cNvPr>
          <p:cNvSpPr txBox="1">
            <a:spLocks/>
          </p:cNvSpPr>
          <p:nvPr/>
        </p:nvSpPr>
        <p:spPr>
          <a:xfrm>
            <a:off x="294864" y="1850571"/>
            <a:ext cx="3166512" cy="467457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Gill Sans MT" panose="020B0502020104020203" pitchFamily="34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Gill Sans MT" panose="020B0502020104020203" pitchFamily="34" charset="77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Gill Sans MT" panose="020B0502020104020203" pitchFamily="34" charset="77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Gill Sans MT" panose="020B0502020104020203" pitchFamily="34" charset="77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Gill Sans MT" panose="020B0502020104020203" pitchFamily="34" charset="77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Uranus’ profile is unlike every other planet’s. 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23D166A-3CA1-CEE6-7EDC-24467C3C1F61}"/>
              </a:ext>
            </a:extLst>
          </p:cNvPr>
          <p:cNvGrpSpPr/>
          <p:nvPr/>
        </p:nvGrpSpPr>
        <p:grpSpPr>
          <a:xfrm>
            <a:off x="3690257" y="586923"/>
            <a:ext cx="8307607" cy="5898694"/>
            <a:chOff x="3690257" y="586923"/>
            <a:chExt cx="8307607" cy="589869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0646F69-B168-D5E0-D19B-2CD27D0E5782}"/>
                </a:ext>
              </a:extLst>
            </p:cNvPr>
            <p:cNvGrpSpPr/>
            <p:nvPr/>
          </p:nvGrpSpPr>
          <p:grpSpPr>
            <a:xfrm>
              <a:off x="3690257" y="586923"/>
              <a:ext cx="8307607" cy="5898694"/>
              <a:chOff x="3552553" y="372382"/>
              <a:chExt cx="8609763" cy="6113235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D33BCF5-5D5B-5666-735D-C8506A630E54}"/>
                  </a:ext>
                </a:extLst>
              </p:cNvPr>
              <p:cNvSpPr/>
              <p:nvPr/>
            </p:nvSpPr>
            <p:spPr>
              <a:xfrm>
                <a:off x="12032605" y="372382"/>
                <a:ext cx="129711" cy="61132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" name="Content Placeholder 11">
                <a:extLst>
                  <a:ext uri="{FF2B5EF4-FFF2-40B4-BE49-F238E27FC236}">
                    <a16:creationId xmlns:a16="http://schemas.microsoft.com/office/drawing/2014/main" id="{EF4EA4E9-8584-2B64-4151-073BDDD55D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552553" y="372382"/>
                <a:ext cx="8505371" cy="6113235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0"/>
              </a:effectLst>
            </p:spPr>
          </p:pic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920FB0B-F499-60EE-CD8C-58875D33437F}"/>
                </a:ext>
              </a:extLst>
            </p:cNvPr>
            <p:cNvSpPr/>
            <p:nvPr/>
          </p:nvSpPr>
          <p:spPr>
            <a:xfrm>
              <a:off x="9581322" y="2206488"/>
              <a:ext cx="1808920" cy="3109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2CDA149-C8AD-DBFD-FC8F-3816168D90FE}"/>
              </a:ext>
            </a:extLst>
          </p:cNvPr>
          <p:cNvSpPr txBox="1"/>
          <p:nvPr/>
        </p:nvSpPr>
        <p:spPr>
          <a:xfrm>
            <a:off x="6414569" y="2118647"/>
            <a:ext cx="3714797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63360"/>
                </a:solidFill>
              </a:rPr>
              <a:t>Stratosphere-thermosphere boundary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C68171-4415-7488-0888-B0F74FB74FD9}"/>
              </a:ext>
            </a:extLst>
          </p:cNvPr>
          <p:cNvSpPr txBox="1"/>
          <p:nvPr/>
        </p:nvSpPr>
        <p:spPr>
          <a:xfrm>
            <a:off x="5322675" y="3730028"/>
            <a:ext cx="3714797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63360"/>
                </a:solidFill>
              </a:rPr>
              <a:t>Stratosphere-thermosphere boundary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62FD363-BB49-799B-5EA6-BC959923249A}"/>
              </a:ext>
            </a:extLst>
          </p:cNvPr>
          <p:cNvSpPr/>
          <p:nvPr/>
        </p:nvSpPr>
        <p:spPr>
          <a:xfrm>
            <a:off x="4230166" y="2123926"/>
            <a:ext cx="2134058" cy="901780"/>
          </a:xfrm>
          <a:prstGeom prst="rect">
            <a:avLst/>
          </a:prstGeom>
          <a:solidFill>
            <a:srgbClr val="C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7DDFD72-D8BE-3A71-C779-6EEE17B26BEB}"/>
              </a:ext>
            </a:extLst>
          </p:cNvPr>
          <p:cNvSpPr/>
          <p:nvPr/>
        </p:nvSpPr>
        <p:spPr>
          <a:xfrm>
            <a:off x="4230166" y="3710903"/>
            <a:ext cx="954805" cy="407582"/>
          </a:xfrm>
          <a:prstGeom prst="rect">
            <a:avLst/>
          </a:prstGeom>
          <a:solidFill>
            <a:srgbClr val="C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85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7D9C0-00BE-7C0C-F355-9DFA8EDB1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976" y="350319"/>
            <a:ext cx="3326577" cy="1379217"/>
          </a:xfrm>
        </p:spPr>
        <p:txBody>
          <a:bodyPr>
            <a:normAutofit/>
          </a:bodyPr>
          <a:lstStyle/>
          <a:p>
            <a:r>
              <a:rPr lang="en-US" dirty="0"/>
              <a:t>Comparative Planetology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715AA7-A632-2A9D-5330-D349CDB0B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C7B3F-8806-DA41-8167-E544BFA4E3F6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E1B8E9-64B0-8358-7B12-2FEBAF09744A}"/>
              </a:ext>
            </a:extLst>
          </p:cNvPr>
          <p:cNvSpPr txBox="1"/>
          <p:nvPr/>
        </p:nvSpPr>
        <p:spPr>
          <a:xfrm>
            <a:off x="639311" y="6155817"/>
            <a:ext cx="3050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Gill Sans MT" panose="020B0502020104020203" pitchFamily="34" charset="77"/>
              </a:rPr>
              <a:t>Mueller-</a:t>
            </a:r>
            <a:r>
              <a:rPr lang="en-US" dirty="0" err="1">
                <a:solidFill>
                  <a:schemeClr val="bg1"/>
                </a:solidFill>
                <a:latin typeface="Gill Sans MT" panose="020B0502020104020203" pitchFamily="34" charset="77"/>
              </a:rPr>
              <a:t>Wodarg</a:t>
            </a:r>
            <a:r>
              <a:rPr lang="en-US" dirty="0">
                <a:solidFill>
                  <a:schemeClr val="bg1"/>
                </a:solidFill>
                <a:latin typeface="Gill Sans MT" panose="020B0502020104020203" pitchFamily="34" charset="77"/>
              </a:rPr>
              <a:t> et al. (2008)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7EE0BFC-3382-1D2F-87FD-C4A25F9A2457}"/>
              </a:ext>
            </a:extLst>
          </p:cNvPr>
          <p:cNvSpPr txBox="1">
            <a:spLocks/>
          </p:cNvSpPr>
          <p:nvPr/>
        </p:nvSpPr>
        <p:spPr>
          <a:xfrm>
            <a:off x="294864" y="1850571"/>
            <a:ext cx="3166512" cy="467457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Gill Sans MT" panose="020B0502020104020203" pitchFamily="34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Gill Sans MT" panose="020B0502020104020203" pitchFamily="34" charset="77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Gill Sans MT" panose="020B0502020104020203" pitchFamily="34" charset="77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Gill Sans MT" panose="020B0502020104020203" pitchFamily="34" charset="77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Gill Sans MT" panose="020B0502020104020203" pitchFamily="34" charset="77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Uranus’ profile is unlike every other planet’s. </a:t>
            </a:r>
          </a:p>
          <a:p>
            <a:r>
              <a:rPr lang="en-US" dirty="0">
                <a:sym typeface="Wingdings" pitchFamily="2" charset="2"/>
              </a:rPr>
              <a:t>“Giant planet energy crisis”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23D166A-3CA1-CEE6-7EDC-24467C3C1F61}"/>
              </a:ext>
            </a:extLst>
          </p:cNvPr>
          <p:cNvGrpSpPr/>
          <p:nvPr/>
        </p:nvGrpSpPr>
        <p:grpSpPr>
          <a:xfrm>
            <a:off x="3690257" y="586923"/>
            <a:ext cx="8307607" cy="5898694"/>
            <a:chOff x="3690257" y="586923"/>
            <a:chExt cx="8307607" cy="589869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0646F69-B168-D5E0-D19B-2CD27D0E5782}"/>
                </a:ext>
              </a:extLst>
            </p:cNvPr>
            <p:cNvGrpSpPr/>
            <p:nvPr/>
          </p:nvGrpSpPr>
          <p:grpSpPr>
            <a:xfrm>
              <a:off x="3690257" y="586923"/>
              <a:ext cx="8307607" cy="5898694"/>
              <a:chOff x="3552553" y="372382"/>
              <a:chExt cx="8609763" cy="6113235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D33BCF5-5D5B-5666-735D-C8506A630E54}"/>
                  </a:ext>
                </a:extLst>
              </p:cNvPr>
              <p:cNvSpPr/>
              <p:nvPr/>
            </p:nvSpPr>
            <p:spPr>
              <a:xfrm>
                <a:off x="12032605" y="372382"/>
                <a:ext cx="129711" cy="61132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" name="Content Placeholder 11">
                <a:extLst>
                  <a:ext uri="{FF2B5EF4-FFF2-40B4-BE49-F238E27FC236}">
                    <a16:creationId xmlns:a16="http://schemas.microsoft.com/office/drawing/2014/main" id="{EF4EA4E9-8584-2B64-4151-073BDDD55D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552553" y="372382"/>
                <a:ext cx="8505371" cy="6113235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0"/>
              </a:effectLst>
            </p:spPr>
          </p:pic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920FB0B-F499-60EE-CD8C-58875D33437F}"/>
                </a:ext>
              </a:extLst>
            </p:cNvPr>
            <p:cNvSpPr/>
            <p:nvPr/>
          </p:nvSpPr>
          <p:spPr>
            <a:xfrm>
              <a:off x="9581322" y="2206488"/>
              <a:ext cx="1808920" cy="3109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Up Arrow 17">
            <a:extLst>
              <a:ext uri="{FF2B5EF4-FFF2-40B4-BE49-F238E27FC236}">
                <a16:creationId xmlns:a16="http://schemas.microsoft.com/office/drawing/2014/main" id="{B33F4A46-BBC4-AA7A-79BA-203272EBF868}"/>
              </a:ext>
            </a:extLst>
          </p:cNvPr>
          <p:cNvSpPr/>
          <p:nvPr/>
        </p:nvSpPr>
        <p:spPr>
          <a:xfrm rot="20133941">
            <a:off x="8660954" y="2141332"/>
            <a:ext cx="528320" cy="925149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>
            <a:extLst>
              <a:ext uri="{FF2B5EF4-FFF2-40B4-BE49-F238E27FC236}">
                <a16:creationId xmlns:a16="http://schemas.microsoft.com/office/drawing/2014/main" id="{8F4A7BA4-B262-E968-7A65-47EB02F5C77C}"/>
              </a:ext>
            </a:extLst>
          </p:cNvPr>
          <p:cNvSpPr/>
          <p:nvPr/>
        </p:nvSpPr>
        <p:spPr>
          <a:xfrm>
            <a:off x="10221622" y="1387996"/>
            <a:ext cx="528320" cy="925149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>
            <a:extLst>
              <a:ext uri="{FF2B5EF4-FFF2-40B4-BE49-F238E27FC236}">
                <a16:creationId xmlns:a16="http://schemas.microsoft.com/office/drawing/2014/main" id="{69A1942C-F732-7F4A-CB03-B28D1FE02E51}"/>
              </a:ext>
            </a:extLst>
          </p:cNvPr>
          <p:cNvSpPr/>
          <p:nvPr/>
        </p:nvSpPr>
        <p:spPr>
          <a:xfrm rot="18290177">
            <a:off x="6988632" y="2768423"/>
            <a:ext cx="528320" cy="925149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C993BA5-4998-E27D-E971-2DF280DD3180}"/>
              </a:ext>
            </a:extLst>
          </p:cNvPr>
          <p:cNvSpPr txBox="1"/>
          <p:nvPr/>
        </p:nvSpPr>
        <p:spPr>
          <a:xfrm>
            <a:off x="8131939" y="3230614"/>
            <a:ext cx="2898765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63360"/>
                </a:solidFill>
              </a:rPr>
              <a:t>Unexplained hot thermosphere (Voyager 2)</a:t>
            </a:r>
          </a:p>
        </p:txBody>
      </p:sp>
    </p:spTree>
    <p:extLst>
      <p:ext uri="{BB962C8B-B14F-4D97-AF65-F5344CB8AC3E}">
        <p14:creationId xmlns:p14="http://schemas.microsoft.com/office/powerpoint/2010/main" val="1516199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7D9C0-00BE-7C0C-F355-9DFA8EDB1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976" y="350319"/>
            <a:ext cx="3326577" cy="1379217"/>
          </a:xfrm>
        </p:spPr>
        <p:txBody>
          <a:bodyPr>
            <a:normAutofit/>
          </a:bodyPr>
          <a:lstStyle/>
          <a:p>
            <a:r>
              <a:rPr lang="en-US" dirty="0"/>
              <a:t>Comparative Planetology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715AA7-A632-2A9D-5330-D349CDB0B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C7B3F-8806-DA41-8167-E544BFA4E3F6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E1B8E9-64B0-8358-7B12-2FEBAF09744A}"/>
              </a:ext>
            </a:extLst>
          </p:cNvPr>
          <p:cNvSpPr txBox="1"/>
          <p:nvPr/>
        </p:nvSpPr>
        <p:spPr>
          <a:xfrm>
            <a:off x="639311" y="6155817"/>
            <a:ext cx="3050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Gill Sans MT" panose="020B0502020104020203" pitchFamily="34" charset="77"/>
              </a:rPr>
              <a:t>Mueller-</a:t>
            </a:r>
            <a:r>
              <a:rPr lang="en-US" dirty="0" err="1">
                <a:solidFill>
                  <a:schemeClr val="bg1"/>
                </a:solidFill>
                <a:latin typeface="Gill Sans MT" panose="020B0502020104020203" pitchFamily="34" charset="77"/>
              </a:rPr>
              <a:t>Wodarg</a:t>
            </a:r>
            <a:r>
              <a:rPr lang="en-US" dirty="0">
                <a:solidFill>
                  <a:schemeClr val="bg1"/>
                </a:solidFill>
                <a:latin typeface="Gill Sans MT" panose="020B0502020104020203" pitchFamily="34" charset="77"/>
              </a:rPr>
              <a:t> et al. (2008)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7EE0BFC-3382-1D2F-87FD-C4A25F9A2457}"/>
              </a:ext>
            </a:extLst>
          </p:cNvPr>
          <p:cNvSpPr txBox="1">
            <a:spLocks/>
          </p:cNvSpPr>
          <p:nvPr/>
        </p:nvSpPr>
        <p:spPr>
          <a:xfrm>
            <a:off x="294864" y="1850571"/>
            <a:ext cx="3166512" cy="467457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Gill Sans MT" panose="020B0502020104020203" pitchFamily="34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Gill Sans MT" panose="020B0502020104020203" pitchFamily="34" charset="77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Gill Sans MT" panose="020B0502020104020203" pitchFamily="34" charset="77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Gill Sans MT" panose="020B0502020104020203" pitchFamily="34" charset="77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Gill Sans MT" panose="020B0502020104020203" pitchFamily="34" charset="77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Uranus’ profile is unlike every other planet’s. </a:t>
            </a:r>
          </a:p>
          <a:p>
            <a:r>
              <a:rPr lang="en-US" dirty="0">
                <a:sym typeface="Wingdings" pitchFamily="2" charset="2"/>
              </a:rPr>
              <a:t>“Giant planet energy crisis”</a:t>
            </a:r>
          </a:p>
          <a:p>
            <a:r>
              <a:rPr lang="en-US" dirty="0"/>
              <a:t>Different remote-sensing  measurements return different temperatures. 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23D166A-3CA1-CEE6-7EDC-24467C3C1F61}"/>
              </a:ext>
            </a:extLst>
          </p:cNvPr>
          <p:cNvGrpSpPr/>
          <p:nvPr/>
        </p:nvGrpSpPr>
        <p:grpSpPr>
          <a:xfrm>
            <a:off x="3690257" y="586923"/>
            <a:ext cx="8307607" cy="5898694"/>
            <a:chOff x="3690257" y="586923"/>
            <a:chExt cx="8307607" cy="589869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0646F69-B168-D5E0-D19B-2CD27D0E5782}"/>
                </a:ext>
              </a:extLst>
            </p:cNvPr>
            <p:cNvGrpSpPr/>
            <p:nvPr/>
          </p:nvGrpSpPr>
          <p:grpSpPr>
            <a:xfrm>
              <a:off x="3690257" y="586923"/>
              <a:ext cx="8307607" cy="5898694"/>
              <a:chOff x="3552553" y="372382"/>
              <a:chExt cx="8609763" cy="6113235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D33BCF5-5D5B-5666-735D-C8506A630E54}"/>
                  </a:ext>
                </a:extLst>
              </p:cNvPr>
              <p:cNvSpPr/>
              <p:nvPr/>
            </p:nvSpPr>
            <p:spPr>
              <a:xfrm>
                <a:off x="12032605" y="372382"/>
                <a:ext cx="129711" cy="61132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" name="Content Placeholder 11">
                <a:extLst>
                  <a:ext uri="{FF2B5EF4-FFF2-40B4-BE49-F238E27FC236}">
                    <a16:creationId xmlns:a16="http://schemas.microsoft.com/office/drawing/2014/main" id="{EF4EA4E9-8584-2B64-4151-073BDDD55D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552553" y="372382"/>
                <a:ext cx="8505371" cy="6113235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0"/>
              </a:effectLst>
            </p:spPr>
          </p:pic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920FB0B-F499-60EE-CD8C-58875D33437F}"/>
                </a:ext>
              </a:extLst>
            </p:cNvPr>
            <p:cNvSpPr/>
            <p:nvPr/>
          </p:nvSpPr>
          <p:spPr>
            <a:xfrm>
              <a:off x="9581322" y="2206488"/>
              <a:ext cx="1808920" cy="3109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F6588B6-6513-96F8-B388-7E0D3C081EF0}"/>
              </a:ext>
            </a:extLst>
          </p:cNvPr>
          <p:cNvSpPr txBox="1"/>
          <p:nvPr/>
        </p:nvSpPr>
        <p:spPr>
          <a:xfrm>
            <a:off x="8131939" y="3230614"/>
            <a:ext cx="2898765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63360"/>
                </a:solidFill>
              </a:rPr>
              <a:t>Unexplained hot thermosphere (Voyager 2)</a:t>
            </a:r>
          </a:p>
        </p:txBody>
      </p:sp>
      <p:sp>
        <p:nvSpPr>
          <p:cNvPr id="18" name="Up Arrow 17">
            <a:extLst>
              <a:ext uri="{FF2B5EF4-FFF2-40B4-BE49-F238E27FC236}">
                <a16:creationId xmlns:a16="http://schemas.microsoft.com/office/drawing/2014/main" id="{B33F4A46-BBC4-AA7A-79BA-203272EBF868}"/>
              </a:ext>
            </a:extLst>
          </p:cNvPr>
          <p:cNvSpPr/>
          <p:nvPr/>
        </p:nvSpPr>
        <p:spPr>
          <a:xfrm rot="20133941">
            <a:off x="8660954" y="2141332"/>
            <a:ext cx="528320" cy="925149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>
            <a:extLst>
              <a:ext uri="{FF2B5EF4-FFF2-40B4-BE49-F238E27FC236}">
                <a16:creationId xmlns:a16="http://schemas.microsoft.com/office/drawing/2014/main" id="{8F4A7BA4-B262-E968-7A65-47EB02F5C77C}"/>
              </a:ext>
            </a:extLst>
          </p:cNvPr>
          <p:cNvSpPr/>
          <p:nvPr/>
        </p:nvSpPr>
        <p:spPr>
          <a:xfrm>
            <a:off x="10221622" y="1387996"/>
            <a:ext cx="528320" cy="925149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>
            <a:extLst>
              <a:ext uri="{FF2B5EF4-FFF2-40B4-BE49-F238E27FC236}">
                <a16:creationId xmlns:a16="http://schemas.microsoft.com/office/drawing/2014/main" id="{69A1942C-F732-7F4A-CB03-B28D1FE02E51}"/>
              </a:ext>
            </a:extLst>
          </p:cNvPr>
          <p:cNvSpPr/>
          <p:nvPr/>
        </p:nvSpPr>
        <p:spPr>
          <a:xfrm rot="18290177">
            <a:off x="6988632" y="2768423"/>
            <a:ext cx="528320" cy="925149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53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50AD21-FB04-EF47-AF2B-E5F061CC0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3B1F-3518-5E4E-9E59-BE2177B335F1}" type="slidenum">
              <a:rPr lang="en-US" smtClean="0"/>
              <a:t>5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0D1DEADB-B821-794A-82FC-541AA9675DA0}"/>
              </a:ext>
            </a:extLst>
          </p:cNvPr>
          <p:cNvSpPr txBox="1">
            <a:spLocks/>
          </p:cNvSpPr>
          <p:nvPr/>
        </p:nvSpPr>
        <p:spPr>
          <a:xfrm>
            <a:off x="382522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Will Saunders | Uranus Atmospheric Temperatures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092EE40-69EB-824D-9C03-A424A206A7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4632" y="0"/>
            <a:ext cx="9859069" cy="6858000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4CF4695-B2E6-274B-BF3E-E66A49A04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632" y="0"/>
            <a:ext cx="985907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6A1793-EED1-B211-0C45-82B6A4E8AF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227" y="0"/>
            <a:ext cx="10111878" cy="68580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166341E-635A-6456-14E9-F16AB9748FE5}"/>
              </a:ext>
            </a:extLst>
          </p:cNvPr>
          <p:cNvCxnSpPr>
            <a:cxnSpLocks/>
          </p:cNvCxnSpPr>
          <p:nvPr/>
        </p:nvCxnSpPr>
        <p:spPr>
          <a:xfrm>
            <a:off x="2770909" y="2280062"/>
            <a:ext cx="1054314" cy="0"/>
          </a:xfrm>
          <a:prstGeom prst="straightConnector1">
            <a:avLst/>
          </a:prstGeom>
          <a:ln w="7620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10BCE64-320A-8D87-4A64-E033CE5BCEA5}"/>
              </a:ext>
            </a:extLst>
          </p:cNvPr>
          <p:cNvCxnSpPr>
            <a:cxnSpLocks/>
          </p:cNvCxnSpPr>
          <p:nvPr/>
        </p:nvCxnSpPr>
        <p:spPr>
          <a:xfrm>
            <a:off x="2770909" y="2527464"/>
            <a:ext cx="2470067" cy="0"/>
          </a:xfrm>
          <a:prstGeom prst="straightConnector1">
            <a:avLst/>
          </a:prstGeom>
          <a:ln w="7620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6FD7EA8-F50A-3B8F-F8AB-A6A5085533D8}"/>
              </a:ext>
            </a:extLst>
          </p:cNvPr>
          <p:cNvCxnSpPr>
            <a:cxnSpLocks/>
          </p:cNvCxnSpPr>
          <p:nvPr/>
        </p:nvCxnSpPr>
        <p:spPr>
          <a:xfrm>
            <a:off x="2770909" y="2798618"/>
            <a:ext cx="4013859" cy="0"/>
          </a:xfrm>
          <a:prstGeom prst="straightConnector1">
            <a:avLst/>
          </a:prstGeom>
          <a:ln w="7620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04D9DF9-FF8F-80CE-7C57-D515D3F649AA}"/>
              </a:ext>
            </a:extLst>
          </p:cNvPr>
          <p:cNvSpPr txBox="1"/>
          <p:nvPr/>
        </p:nvSpPr>
        <p:spPr>
          <a:xfrm>
            <a:off x="3276963" y="3069772"/>
            <a:ext cx="3001750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273360"/>
                </a:solidFill>
              </a:rPr>
              <a:t>Strong discrepancy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F3497A-F3AC-D5E5-F598-3D45D18B3EBC}"/>
              </a:ext>
            </a:extLst>
          </p:cNvPr>
          <p:cNvSpPr txBox="1"/>
          <p:nvPr/>
        </p:nvSpPr>
        <p:spPr>
          <a:xfrm>
            <a:off x="1038227" y="6488668"/>
            <a:ext cx="2195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63360"/>
                </a:solidFill>
              </a:rPr>
              <a:t>(Saunders et al. 2024)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A92F6F-DD85-928F-D9AA-F6CC9779A6B7}"/>
              </a:ext>
            </a:extLst>
          </p:cNvPr>
          <p:cNvSpPr txBox="1"/>
          <p:nvPr/>
        </p:nvSpPr>
        <p:spPr>
          <a:xfrm>
            <a:off x="7424338" y="108186"/>
            <a:ext cx="4662556" cy="33239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263360"/>
                </a:solidFill>
              </a:rPr>
              <a:t>Cause of the discrepancy?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263360"/>
                </a:solidFill>
              </a:rPr>
              <a:t>Points at ~500 K come from unresolved spectra </a:t>
            </a:r>
            <a:r>
              <a:rPr lang="en-US" dirty="0">
                <a:solidFill>
                  <a:srgbClr val="263360"/>
                </a:solidFill>
              </a:rPr>
              <a:t>(Herbert et al. 1987)</a:t>
            </a:r>
            <a:r>
              <a:rPr lang="en-US" sz="2400" dirty="0">
                <a:solidFill>
                  <a:srgbClr val="263360"/>
                </a:solidFill>
              </a:rPr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263360"/>
                </a:solidFill>
              </a:rPr>
              <a:t>V2 flyby coincided with atypical conditions at Uranus </a:t>
            </a:r>
            <a:r>
              <a:rPr lang="en-US" dirty="0">
                <a:solidFill>
                  <a:srgbClr val="263360"/>
                </a:solidFill>
              </a:rPr>
              <a:t>(</a:t>
            </a:r>
            <a:r>
              <a:rPr lang="en-US" dirty="0" err="1">
                <a:solidFill>
                  <a:srgbClr val="263360"/>
                </a:solidFill>
              </a:rPr>
              <a:t>Jasinski</a:t>
            </a:r>
            <a:r>
              <a:rPr lang="en-US" dirty="0">
                <a:solidFill>
                  <a:srgbClr val="263360"/>
                </a:solidFill>
              </a:rPr>
              <a:t> et al. 2024).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263360"/>
                </a:solidFill>
              </a:rPr>
              <a:t>NOT stellar occultation processing </a:t>
            </a:r>
            <a:r>
              <a:rPr lang="en-US" dirty="0">
                <a:solidFill>
                  <a:srgbClr val="263360"/>
                </a:solidFill>
              </a:rPr>
              <a:t>(Saunders et al. 2023, 2024). </a:t>
            </a:r>
            <a:endParaRPr lang="en-US" sz="2400" dirty="0">
              <a:solidFill>
                <a:srgbClr val="26336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0C188BD-4D8E-0DB6-AFA8-E047CC75F5FA}"/>
              </a:ext>
            </a:extLst>
          </p:cNvPr>
          <p:cNvSpPr/>
          <p:nvPr/>
        </p:nvSpPr>
        <p:spPr>
          <a:xfrm>
            <a:off x="6461314" y="2139556"/>
            <a:ext cx="731520" cy="751840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33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36D34-4FD7-491B-34D0-1BAC87D3C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033" y="291907"/>
            <a:ext cx="11435378" cy="915035"/>
          </a:xfrm>
        </p:spPr>
        <p:txBody>
          <a:bodyPr/>
          <a:lstStyle/>
          <a:p>
            <a:r>
              <a:rPr lang="en-US" dirty="0"/>
              <a:t>Earth-Based Stellar Occultations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1AF6B-3A6B-67B1-E8B5-BB85ADDF1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033" y="1134140"/>
            <a:ext cx="11435378" cy="5139655"/>
          </a:xfrm>
        </p:spPr>
        <p:txBody>
          <a:bodyPr/>
          <a:lstStyle/>
          <a:p>
            <a:r>
              <a:rPr lang="en-US" dirty="0"/>
              <a:t>Occurs when a solar system object occults a distant star. </a:t>
            </a:r>
          </a:p>
          <a:p>
            <a:r>
              <a:rPr lang="en-US" dirty="0"/>
              <a:t>Uses for Uranus: stratosphere / lower thermosphere, rings, astrometry.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9C55DF-6F4B-D98A-D6FD-EA7AB8067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C7B3F-8806-DA41-8167-E544BFA4E3F6}" type="slidenum">
              <a:rPr lang="en-US" smtClean="0"/>
              <a:t>6</a:t>
            </a:fld>
            <a:endParaRPr lang="en-US"/>
          </a:p>
        </p:txBody>
      </p:sp>
      <p:pic>
        <p:nvPicPr>
          <p:cNvPr id="5" name="20221007-occultation-animation">
            <a:hlinkClick r:id="" action="ppaction://media"/>
            <a:extLst>
              <a:ext uri="{FF2B5EF4-FFF2-40B4-BE49-F238E27FC236}">
                <a16:creationId xmlns:a16="http://schemas.microsoft.com/office/drawing/2014/main" id="{8820F20C-B45F-EBD2-4FC7-8FCBE2A9BC7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8710" t="6360" r="18600" b="10789"/>
          <a:stretch/>
        </p:blipFill>
        <p:spPr>
          <a:xfrm>
            <a:off x="263353" y="2157314"/>
            <a:ext cx="3838792" cy="38045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7E463C-5C8E-1611-9DE5-D341B2922D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8231" y="2818491"/>
            <a:ext cx="4640387" cy="28250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5E82DF-DCFF-C53A-9A1E-95C437AE8D9A}"/>
              </a:ext>
            </a:extLst>
          </p:cNvPr>
          <p:cNvSpPr txBox="1"/>
          <p:nvPr/>
        </p:nvSpPr>
        <p:spPr>
          <a:xfrm>
            <a:off x="6833980" y="3242684"/>
            <a:ext cx="823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73360"/>
                </a:solidFill>
              </a:rPr>
              <a:t>Egress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434379-D08C-F5AA-FB59-760268DAC80D}"/>
              </a:ext>
            </a:extLst>
          </p:cNvPr>
          <p:cNvSpPr txBox="1"/>
          <p:nvPr/>
        </p:nvSpPr>
        <p:spPr>
          <a:xfrm>
            <a:off x="5871397" y="3242684"/>
            <a:ext cx="956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73360"/>
                </a:solidFill>
              </a:rPr>
              <a:t>Ingress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75DEADC-137E-1D0D-8873-19EF6EA8D905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5940753" y="3612016"/>
            <a:ext cx="408806" cy="27345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91527A9-0D9B-6422-FEF3-B751AC3F9175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7245841" y="3612016"/>
            <a:ext cx="453977" cy="27345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3508385-3A8F-CDFD-B67D-AAB4E3B48029}"/>
              </a:ext>
            </a:extLst>
          </p:cNvPr>
          <p:cNvSpPr txBox="1"/>
          <p:nvPr/>
        </p:nvSpPr>
        <p:spPr>
          <a:xfrm>
            <a:off x="79384" y="6027466"/>
            <a:ext cx="4206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2022 Uranus Occultation from NASA IRTF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9A91DE64-3502-03D5-C19C-24FF336AE2A1}"/>
              </a:ext>
            </a:extLst>
          </p:cNvPr>
          <p:cNvSpPr/>
          <p:nvPr/>
        </p:nvSpPr>
        <p:spPr>
          <a:xfrm>
            <a:off x="9222587" y="3790555"/>
            <a:ext cx="876980" cy="52451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9F9CE5-F687-B317-EEF7-26171D878114}"/>
              </a:ext>
            </a:extLst>
          </p:cNvPr>
          <p:cNvSpPr txBox="1"/>
          <p:nvPr/>
        </p:nvSpPr>
        <p:spPr>
          <a:xfrm>
            <a:off x="10099567" y="3427350"/>
            <a:ext cx="2175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Pressure</a:t>
            </a:r>
          </a:p>
          <a:p>
            <a:r>
              <a:rPr lang="en-US" sz="2400" dirty="0"/>
              <a:t>Density</a:t>
            </a:r>
          </a:p>
          <a:p>
            <a:r>
              <a:rPr lang="en-US" sz="2400" dirty="0"/>
              <a:t>Temperature</a:t>
            </a:r>
          </a:p>
        </p:txBody>
      </p:sp>
    </p:spTree>
    <p:extLst>
      <p:ext uri="{BB962C8B-B14F-4D97-AF65-F5344CB8AC3E}">
        <p14:creationId xmlns:p14="http://schemas.microsoft.com/office/powerpoint/2010/main" val="61155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98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40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7" grpId="0"/>
      <p:bldP spid="8" grpId="0"/>
      <p:bldP spid="11" grpId="0"/>
      <p:bldP spid="12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761885-CB1F-C67A-5499-5E61EFA70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02442" y="6356350"/>
            <a:ext cx="4114800" cy="365125"/>
          </a:xfrm>
        </p:spPr>
        <p:txBody>
          <a:bodyPr/>
          <a:lstStyle/>
          <a:p>
            <a:r>
              <a:rPr lang="en-US"/>
              <a:t>Will Saunders | wsaund@bu.edu | williamrsaunders.com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C61612-9C10-0CBA-7E33-B35FB68FA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3B1F-3518-5E4E-9E59-BE2177B335F1}" type="slidenum">
              <a:rPr lang="en-US" smtClean="0"/>
              <a:t>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F1A069-24F5-43FF-C80C-B59281973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333" y="0"/>
            <a:ext cx="10111878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B72958-461D-755C-A17D-77CDDA1331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13" t="32419" r="70744" b="38170"/>
          <a:stretch/>
        </p:blipFill>
        <p:spPr>
          <a:xfrm>
            <a:off x="67789" y="2237333"/>
            <a:ext cx="1783977" cy="20170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9D45DC2-1A9A-6536-011C-FD5E678C4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5845" y="0"/>
            <a:ext cx="10247456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CFC715-A589-56E8-4A45-1534FA341D7C}"/>
              </a:ext>
            </a:extLst>
          </p:cNvPr>
          <p:cNvSpPr txBox="1"/>
          <p:nvPr/>
        </p:nvSpPr>
        <p:spPr>
          <a:xfrm>
            <a:off x="359880" y="805255"/>
            <a:ext cx="3652138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63360"/>
                </a:solidFill>
              </a:rPr>
              <a:t>Reprocessed stellar occultations (Saunders et al. 2023, 2024) </a:t>
            </a:r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id="{6EE38ACD-CBE2-B080-C40C-9FF1A13AFA0D}"/>
              </a:ext>
            </a:extLst>
          </p:cNvPr>
          <p:cNvSpPr/>
          <p:nvPr/>
        </p:nvSpPr>
        <p:spPr>
          <a:xfrm rot="8138121">
            <a:off x="2907819" y="1510731"/>
            <a:ext cx="528320" cy="925149"/>
          </a:xfrm>
          <a:prstGeom prst="up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C56A13-2D7E-EC8A-3341-7CAC36B20D0F}"/>
              </a:ext>
            </a:extLst>
          </p:cNvPr>
          <p:cNvSpPr txBox="1"/>
          <p:nvPr/>
        </p:nvSpPr>
        <p:spPr>
          <a:xfrm>
            <a:off x="425422" y="4333850"/>
            <a:ext cx="1032445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63360"/>
                </a:solidFill>
              </a:rPr>
              <a:t>Original</a:t>
            </a:r>
          </a:p>
        </p:txBody>
      </p:sp>
    </p:spTree>
    <p:extLst>
      <p:ext uri="{BB962C8B-B14F-4D97-AF65-F5344CB8AC3E}">
        <p14:creationId xmlns:p14="http://schemas.microsoft.com/office/powerpoint/2010/main" val="328874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761885-CB1F-C67A-5499-5E61EFA70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02442" y="6356350"/>
            <a:ext cx="4114800" cy="365125"/>
          </a:xfrm>
        </p:spPr>
        <p:txBody>
          <a:bodyPr/>
          <a:lstStyle/>
          <a:p>
            <a:r>
              <a:rPr lang="en-US"/>
              <a:t>Will Saunders | wsaund@bu.edu | williamrsaunders.com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C61612-9C10-0CBA-7E33-B35FB68FA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23B1F-3518-5E4E-9E59-BE2177B335F1}" type="slidenum">
              <a:rPr lang="en-US" smtClean="0"/>
              <a:t>8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D9F907C-9E9A-A7C9-6A37-D6BC6CDE4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035" y="0"/>
            <a:ext cx="10247456" cy="6858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0B60995-03EF-F7FC-10DF-422742C1AF74}"/>
              </a:ext>
            </a:extLst>
          </p:cNvPr>
          <p:cNvSpPr txBox="1"/>
          <p:nvPr/>
        </p:nvSpPr>
        <p:spPr>
          <a:xfrm>
            <a:off x="4309241" y="118199"/>
            <a:ext cx="3783957" cy="461665"/>
          </a:xfrm>
          <a:prstGeom prst="rect">
            <a:avLst/>
          </a:prstGeom>
          <a:solidFill>
            <a:srgbClr val="26336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Heat source: ~20x solar EUV</a:t>
            </a:r>
          </a:p>
        </p:txBody>
      </p:sp>
      <p:sp>
        <p:nvSpPr>
          <p:cNvPr id="16" name="Up Arrow 15">
            <a:extLst>
              <a:ext uri="{FF2B5EF4-FFF2-40B4-BE49-F238E27FC236}">
                <a16:creationId xmlns:a16="http://schemas.microsoft.com/office/drawing/2014/main" id="{60A598DE-FB86-D3D1-A824-6581E346415D}"/>
              </a:ext>
            </a:extLst>
          </p:cNvPr>
          <p:cNvSpPr/>
          <p:nvPr/>
        </p:nvSpPr>
        <p:spPr>
          <a:xfrm rot="5400000">
            <a:off x="8429375" y="-114440"/>
            <a:ext cx="528320" cy="92514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7BA2C0-C9E2-25F6-2125-E9C28588F85B}"/>
              </a:ext>
            </a:extLst>
          </p:cNvPr>
          <p:cNvSpPr txBox="1"/>
          <p:nvPr/>
        </p:nvSpPr>
        <p:spPr>
          <a:xfrm>
            <a:off x="6149443" y="1724773"/>
            <a:ext cx="4234778" cy="830997"/>
          </a:xfrm>
          <a:prstGeom prst="rect">
            <a:avLst/>
          </a:prstGeom>
          <a:solidFill>
            <a:srgbClr val="26336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Heat sink: gravity waves, acoustic waves, dynamic coupling? </a:t>
            </a:r>
          </a:p>
        </p:txBody>
      </p:sp>
      <p:sp>
        <p:nvSpPr>
          <p:cNvPr id="18" name="Up Arrow 17">
            <a:extLst>
              <a:ext uri="{FF2B5EF4-FFF2-40B4-BE49-F238E27FC236}">
                <a16:creationId xmlns:a16="http://schemas.microsoft.com/office/drawing/2014/main" id="{6A998BCF-C7AA-EFD2-592C-ECD5722B30B2}"/>
              </a:ext>
            </a:extLst>
          </p:cNvPr>
          <p:cNvSpPr/>
          <p:nvPr/>
        </p:nvSpPr>
        <p:spPr>
          <a:xfrm rot="16200000">
            <a:off x="5369266" y="1509982"/>
            <a:ext cx="528320" cy="92514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47E99F7-DA40-4C53-94F8-CE24CC0382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13" t="32419" r="70744" b="38170"/>
          <a:stretch/>
        </p:blipFill>
        <p:spPr>
          <a:xfrm>
            <a:off x="67789" y="2237333"/>
            <a:ext cx="1783977" cy="20170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9E90B7-AB51-70D4-9C52-2E9D50394035}"/>
              </a:ext>
            </a:extLst>
          </p:cNvPr>
          <p:cNvSpPr txBox="1"/>
          <p:nvPr/>
        </p:nvSpPr>
        <p:spPr>
          <a:xfrm>
            <a:off x="359880" y="805255"/>
            <a:ext cx="3652138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63360"/>
                </a:solidFill>
              </a:rPr>
              <a:t>Reprocessed stellar occultations (Saunders et al. 2023, 2024) </a:t>
            </a:r>
          </a:p>
        </p:txBody>
      </p:sp>
      <p:sp>
        <p:nvSpPr>
          <p:cNvPr id="3" name="Up Arrow 2">
            <a:extLst>
              <a:ext uri="{FF2B5EF4-FFF2-40B4-BE49-F238E27FC236}">
                <a16:creationId xmlns:a16="http://schemas.microsoft.com/office/drawing/2014/main" id="{BF2EA2CD-DA8C-15D7-084E-8C8FAFF9E861}"/>
              </a:ext>
            </a:extLst>
          </p:cNvPr>
          <p:cNvSpPr/>
          <p:nvPr/>
        </p:nvSpPr>
        <p:spPr>
          <a:xfrm rot="8138121">
            <a:off x="2907819" y="1510731"/>
            <a:ext cx="528320" cy="925149"/>
          </a:xfrm>
          <a:prstGeom prst="up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2A921B-2D5D-2D8F-D7AE-69F55961E36C}"/>
              </a:ext>
            </a:extLst>
          </p:cNvPr>
          <p:cNvSpPr txBox="1"/>
          <p:nvPr/>
        </p:nvSpPr>
        <p:spPr>
          <a:xfrm>
            <a:off x="425422" y="4333850"/>
            <a:ext cx="1032445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63360"/>
                </a:solidFill>
              </a:rPr>
              <a:t>Original</a:t>
            </a:r>
          </a:p>
        </p:txBody>
      </p:sp>
    </p:spTree>
    <p:extLst>
      <p:ext uri="{BB962C8B-B14F-4D97-AF65-F5344CB8AC3E}">
        <p14:creationId xmlns:p14="http://schemas.microsoft.com/office/powerpoint/2010/main" val="299789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955BB7-1288-A89A-276F-50126DF62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C7B3F-8806-DA41-8167-E544BFA4E3F6}" type="slidenum">
              <a:rPr lang="en-US" smtClean="0"/>
              <a:t>9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366C5D2-E2B5-877D-D1B6-0FD7A6F6C527}"/>
              </a:ext>
            </a:extLst>
          </p:cNvPr>
          <p:cNvGrpSpPr/>
          <p:nvPr/>
        </p:nvGrpSpPr>
        <p:grpSpPr>
          <a:xfrm>
            <a:off x="3479865" y="283464"/>
            <a:ext cx="8712135" cy="6185923"/>
            <a:chOff x="3690257" y="586923"/>
            <a:chExt cx="8307607" cy="589869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A49F51F-BB09-42A6-D3CC-96156D064712}"/>
                </a:ext>
              </a:extLst>
            </p:cNvPr>
            <p:cNvGrpSpPr/>
            <p:nvPr/>
          </p:nvGrpSpPr>
          <p:grpSpPr>
            <a:xfrm>
              <a:off x="3690257" y="586923"/>
              <a:ext cx="8307607" cy="5898694"/>
              <a:chOff x="3552553" y="372382"/>
              <a:chExt cx="8609763" cy="6113235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9BA22AE-CA35-52A2-851D-36C9C09A2D3A}"/>
                  </a:ext>
                </a:extLst>
              </p:cNvPr>
              <p:cNvSpPr/>
              <p:nvPr/>
            </p:nvSpPr>
            <p:spPr>
              <a:xfrm>
                <a:off x="12032605" y="372382"/>
                <a:ext cx="129711" cy="61132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" name="Content Placeholder 11">
                <a:extLst>
                  <a:ext uri="{FF2B5EF4-FFF2-40B4-BE49-F238E27FC236}">
                    <a16:creationId xmlns:a16="http://schemas.microsoft.com/office/drawing/2014/main" id="{C702B3D7-90F7-2F3B-B2E3-FFCE280E7A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552553" y="372382"/>
                <a:ext cx="8505371" cy="6113235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0"/>
              </a:effectLst>
            </p:spPr>
          </p:pic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47DDF99-9087-D34E-140A-04719FBE513D}"/>
                </a:ext>
              </a:extLst>
            </p:cNvPr>
            <p:cNvSpPr/>
            <p:nvPr/>
          </p:nvSpPr>
          <p:spPr>
            <a:xfrm>
              <a:off x="9581322" y="2206488"/>
              <a:ext cx="1808920" cy="3109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A2F1565F-A3B7-3DD4-E976-BAD055BA2EA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6704" y="215749"/>
            <a:ext cx="8793264" cy="62452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9598C3-F6D4-4505-C881-C64B0F328B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6704" y="215749"/>
            <a:ext cx="8779314" cy="62353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DD30CB-F6A8-632E-9EAB-2DAB469BC6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6704" y="215749"/>
            <a:ext cx="8779314" cy="6235387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1A280FCE-E915-B1B4-8BA8-86666FBD6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544" y="350319"/>
            <a:ext cx="3326577" cy="1379217"/>
          </a:xfrm>
        </p:spPr>
        <p:txBody>
          <a:bodyPr>
            <a:normAutofit/>
          </a:bodyPr>
          <a:lstStyle/>
          <a:p>
            <a:r>
              <a:rPr lang="en-US" dirty="0"/>
              <a:t>Comparative Planetology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59F14F6C-8047-16E9-743E-46B9E42812BA}"/>
              </a:ext>
            </a:extLst>
          </p:cNvPr>
          <p:cNvSpPr txBox="1">
            <a:spLocks/>
          </p:cNvSpPr>
          <p:nvPr/>
        </p:nvSpPr>
        <p:spPr>
          <a:xfrm>
            <a:off x="166848" y="1850571"/>
            <a:ext cx="3166512" cy="467457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Gill Sans MT" panose="020B0502020104020203" pitchFamily="34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Gill Sans MT" panose="020B0502020104020203" pitchFamily="34" charset="77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Gill Sans MT" panose="020B0502020104020203" pitchFamily="34" charset="77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Gill Sans MT" panose="020B0502020104020203" pitchFamily="34" charset="77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Gill Sans MT" panose="020B0502020104020203" pitchFamily="34" charset="77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New 1-D model is consistent with other giant planets.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2B336EC-15C0-D9AF-F4AC-B11957FE148C}"/>
              </a:ext>
            </a:extLst>
          </p:cNvPr>
          <p:cNvSpPr txBox="1"/>
          <p:nvPr/>
        </p:nvSpPr>
        <p:spPr>
          <a:xfrm>
            <a:off x="6481880" y="1913631"/>
            <a:ext cx="3714797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63360"/>
                </a:solidFill>
              </a:rPr>
              <a:t>Stratosphere-thermosphere boundary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19DCABD-B3AA-427A-0FCF-54C17E81FF39}"/>
              </a:ext>
            </a:extLst>
          </p:cNvPr>
          <p:cNvSpPr/>
          <p:nvPr/>
        </p:nvSpPr>
        <p:spPr>
          <a:xfrm>
            <a:off x="4264587" y="1913631"/>
            <a:ext cx="1897003" cy="976714"/>
          </a:xfrm>
          <a:prstGeom prst="rect">
            <a:avLst/>
          </a:prstGeom>
          <a:solidFill>
            <a:srgbClr val="C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66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FEFFFE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6D904F80-0E0C-A64F-B568-FD9A0C859800}" vid="{D0795E14-6055-0A46-908B-80B668A0ED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34734</TotalTime>
  <Words>572</Words>
  <Application>Microsoft Macintosh PowerPoint</Application>
  <PresentationFormat>Widescreen</PresentationFormat>
  <Paragraphs>94</Paragraphs>
  <Slides>13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Aptos</vt:lpstr>
      <vt:lpstr>Arial</vt:lpstr>
      <vt:lpstr>Calibri</vt:lpstr>
      <vt:lpstr>Gill Sans MT</vt:lpstr>
      <vt:lpstr>System Font Regular</vt:lpstr>
      <vt:lpstr>Wingdings</vt:lpstr>
      <vt:lpstr>Office Theme</vt:lpstr>
      <vt:lpstr>Stellar Occultation Observations to Constrain the Stratosphere of Uranus for Aerocapture</vt:lpstr>
      <vt:lpstr>Comparative Planetology</vt:lpstr>
      <vt:lpstr>Comparative Planetology</vt:lpstr>
      <vt:lpstr>Comparative Planetology</vt:lpstr>
      <vt:lpstr>PowerPoint Presentation</vt:lpstr>
      <vt:lpstr>Earth-Based Stellar Occultations</vt:lpstr>
      <vt:lpstr>PowerPoint Presentation</vt:lpstr>
      <vt:lpstr>PowerPoint Presentation</vt:lpstr>
      <vt:lpstr>Comparative Planetology</vt:lpstr>
      <vt:lpstr>Implications for Aerocapture</vt:lpstr>
      <vt:lpstr>Upcoming Uranus Occultations</vt:lpstr>
      <vt:lpstr>2025-04-08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Saunders, William</dc:creator>
  <cp:lastModifiedBy>Saunders, William</cp:lastModifiedBy>
  <cp:revision>326</cp:revision>
  <dcterms:created xsi:type="dcterms:W3CDTF">2024-06-04T14:54:25Z</dcterms:created>
  <dcterms:modified xsi:type="dcterms:W3CDTF">2024-12-10T16:10:10Z</dcterms:modified>
</cp:coreProperties>
</file>